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8" r:id="rId1"/>
    <p:sldMasterId id="2147483926" r:id="rId2"/>
    <p:sldMasterId id="2147483944" r:id="rId3"/>
    <p:sldMasterId id="2147483980" r:id="rId4"/>
  </p:sldMasterIdLst>
  <p:sldIdLst>
    <p:sldId id="256" r:id="rId5"/>
    <p:sldId id="257" r:id="rId6"/>
    <p:sldId id="258" r:id="rId7"/>
    <p:sldId id="264" r:id="rId8"/>
    <p:sldId id="259" r:id="rId9"/>
    <p:sldId id="260" r:id="rId10"/>
    <p:sldId id="261" r:id="rId11"/>
    <p:sldId id="262" r:id="rId12"/>
    <p:sldId id="265" r:id="rId13"/>
    <p:sldId id="272" r:id="rId14"/>
    <p:sldId id="271" r:id="rId15"/>
    <p:sldId id="273" r:id="rId16"/>
    <p:sldId id="263" r:id="rId17"/>
    <p:sldId id="266" r:id="rId18"/>
    <p:sldId id="267" r:id="rId19"/>
    <p:sldId id="268" r:id="rId20"/>
    <p:sldId id="270" r:id="rId21"/>
    <p:sldId id="274" r:id="rId22"/>
    <p:sldId id="280" r:id="rId23"/>
    <p:sldId id="275" r:id="rId24"/>
    <p:sldId id="281" r:id="rId25"/>
    <p:sldId id="276" r:id="rId26"/>
    <p:sldId id="282" r:id="rId27"/>
    <p:sldId id="277" r:id="rId28"/>
    <p:sldId id="278" r:id="rId29"/>
    <p:sldId id="279"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34" autoAdjust="0"/>
    <p:restoredTop sz="94660"/>
  </p:normalViewPr>
  <p:slideViewPr>
    <p:cSldViewPr snapToGrid="0">
      <p:cViewPr varScale="1">
        <p:scale>
          <a:sx n="86" d="100"/>
          <a:sy n="86" d="100"/>
        </p:scale>
        <p:origin x="571"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presProps" Target="pres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viewProps" Target="viewProps.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DB2F34-4B6D-4FFE-B6C9-A3137A7689C6}"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2E7D0797-11CB-4423-BFD9-2BFF6D4C67F1}">
      <dgm:prSet/>
      <dgm:spPr/>
      <dgm:t>
        <a:bodyPr/>
        <a:lstStyle/>
        <a:p>
          <a:r>
            <a:rPr lang="en-US" b="0" i="0"/>
            <a:t>Anatomy And Histology of Esophagus </a:t>
          </a:r>
          <a:endParaRPr lang="en-US"/>
        </a:p>
      </dgm:t>
    </dgm:pt>
    <dgm:pt modelId="{0A1D9FBE-B651-42F3-A65F-D8C902CDABE0}" type="parTrans" cxnId="{FE4FE8AD-AF52-4C0E-8588-A1505F16653F}">
      <dgm:prSet/>
      <dgm:spPr/>
      <dgm:t>
        <a:bodyPr/>
        <a:lstStyle/>
        <a:p>
          <a:endParaRPr lang="en-US"/>
        </a:p>
      </dgm:t>
    </dgm:pt>
    <dgm:pt modelId="{EAFB6A30-928E-4C69-9E95-F30AB1E546DC}" type="sibTrans" cxnId="{FE4FE8AD-AF52-4C0E-8588-A1505F16653F}">
      <dgm:prSet/>
      <dgm:spPr/>
      <dgm:t>
        <a:bodyPr/>
        <a:lstStyle/>
        <a:p>
          <a:endParaRPr lang="en-US"/>
        </a:p>
      </dgm:t>
    </dgm:pt>
    <dgm:pt modelId="{626821F2-79D6-4183-A1B8-9A20702FD67D}">
      <dgm:prSet/>
      <dgm:spPr/>
      <dgm:t>
        <a:bodyPr/>
        <a:lstStyle/>
        <a:p>
          <a:r>
            <a:rPr lang="en-US" b="0" i="0"/>
            <a:t>GERD: Introduction, Epidemiology, Etiology, Clinical features, Complications, Diagnosis &amp; Management.</a:t>
          </a:r>
          <a:endParaRPr lang="en-US"/>
        </a:p>
      </dgm:t>
    </dgm:pt>
    <dgm:pt modelId="{475F72AC-E571-4FEA-BA49-F728F4B28E7F}" type="parTrans" cxnId="{654E63D6-7DDD-47BE-B187-08F5B217AE16}">
      <dgm:prSet/>
      <dgm:spPr/>
      <dgm:t>
        <a:bodyPr/>
        <a:lstStyle/>
        <a:p>
          <a:endParaRPr lang="en-US"/>
        </a:p>
      </dgm:t>
    </dgm:pt>
    <dgm:pt modelId="{498AD65D-DB1E-456F-9240-6F4687A40DA0}" type="sibTrans" cxnId="{654E63D6-7DDD-47BE-B187-08F5B217AE16}">
      <dgm:prSet/>
      <dgm:spPr/>
      <dgm:t>
        <a:bodyPr/>
        <a:lstStyle/>
        <a:p>
          <a:endParaRPr lang="en-US"/>
        </a:p>
      </dgm:t>
    </dgm:pt>
    <dgm:pt modelId="{F3B57F47-2ADF-4139-9ED8-BD14E18643C4}">
      <dgm:prSet/>
      <dgm:spPr/>
      <dgm:t>
        <a:bodyPr/>
        <a:lstStyle/>
        <a:p>
          <a:r>
            <a:rPr lang="en-US" b="0" i="0"/>
            <a:t>Hiatal hernia: Introduction, Causes, Types, Pathophysiology, Clinical features, Complications, Investigations &amp; Management.</a:t>
          </a:r>
          <a:endParaRPr lang="en-US"/>
        </a:p>
      </dgm:t>
    </dgm:pt>
    <dgm:pt modelId="{C939DE1B-9861-480A-9C8A-C5B71A6168B8}" type="parTrans" cxnId="{49827000-64A4-405F-9D82-0B2836359DAC}">
      <dgm:prSet/>
      <dgm:spPr/>
      <dgm:t>
        <a:bodyPr/>
        <a:lstStyle/>
        <a:p>
          <a:endParaRPr lang="en-US"/>
        </a:p>
      </dgm:t>
    </dgm:pt>
    <dgm:pt modelId="{9F85079F-6EEC-460A-A523-6571D6056885}" type="sibTrans" cxnId="{49827000-64A4-405F-9D82-0B2836359DAC}">
      <dgm:prSet/>
      <dgm:spPr/>
      <dgm:t>
        <a:bodyPr/>
        <a:lstStyle/>
        <a:p>
          <a:endParaRPr lang="en-US"/>
        </a:p>
      </dgm:t>
    </dgm:pt>
    <dgm:pt modelId="{60E40698-97C0-476F-A419-7F33075B2BEF}" type="pres">
      <dgm:prSet presAssocID="{3EDB2F34-4B6D-4FFE-B6C9-A3137A7689C6}" presName="linear" presStyleCnt="0">
        <dgm:presLayoutVars>
          <dgm:animLvl val="lvl"/>
          <dgm:resizeHandles val="exact"/>
        </dgm:presLayoutVars>
      </dgm:prSet>
      <dgm:spPr/>
    </dgm:pt>
    <dgm:pt modelId="{6F117110-529D-4C7B-8BF7-50717C6705AB}" type="pres">
      <dgm:prSet presAssocID="{2E7D0797-11CB-4423-BFD9-2BFF6D4C67F1}" presName="parentText" presStyleLbl="node1" presStyleIdx="0" presStyleCnt="3">
        <dgm:presLayoutVars>
          <dgm:chMax val="0"/>
          <dgm:bulletEnabled val="1"/>
        </dgm:presLayoutVars>
      </dgm:prSet>
      <dgm:spPr/>
    </dgm:pt>
    <dgm:pt modelId="{6E9D2080-A0D3-413A-87AB-FA1A10B35653}" type="pres">
      <dgm:prSet presAssocID="{EAFB6A30-928E-4C69-9E95-F30AB1E546DC}" presName="spacer" presStyleCnt="0"/>
      <dgm:spPr/>
    </dgm:pt>
    <dgm:pt modelId="{31E4A697-6788-4D50-85F0-ABB107895E42}" type="pres">
      <dgm:prSet presAssocID="{626821F2-79D6-4183-A1B8-9A20702FD67D}" presName="parentText" presStyleLbl="node1" presStyleIdx="1" presStyleCnt="3">
        <dgm:presLayoutVars>
          <dgm:chMax val="0"/>
          <dgm:bulletEnabled val="1"/>
        </dgm:presLayoutVars>
      </dgm:prSet>
      <dgm:spPr/>
    </dgm:pt>
    <dgm:pt modelId="{5B504B64-E0AB-4118-82BF-57E1E7C04925}" type="pres">
      <dgm:prSet presAssocID="{498AD65D-DB1E-456F-9240-6F4687A40DA0}" presName="spacer" presStyleCnt="0"/>
      <dgm:spPr/>
    </dgm:pt>
    <dgm:pt modelId="{7B3EB4CD-706E-4EC4-BC08-BFA758536E32}" type="pres">
      <dgm:prSet presAssocID="{F3B57F47-2ADF-4139-9ED8-BD14E18643C4}" presName="parentText" presStyleLbl="node1" presStyleIdx="2" presStyleCnt="3">
        <dgm:presLayoutVars>
          <dgm:chMax val="0"/>
          <dgm:bulletEnabled val="1"/>
        </dgm:presLayoutVars>
      </dgm:prSet>
      <dgm:spPr/>
    </dgm:pt>
  </dgm:ptLst>
  <dgm:cxnLst>
    <dgm:cxn modelId="{49827000-64A4-405F-9D82-0B2836359DAC}" srcId="{3EDB2F34-4B6D-4FFE-B6C9-A3137A7689C6}" destId="{F3B57F47-2ADF-4139-9ED8-BD14E18643C4}" srcOrd="2" destOrd="0" parTransId="{C939DE1B-9861-480A-9C8A-C5B71A6168B8}" sibTransId="{9F85079F-6EEC-460A-A523-6571D6056885}"/>
    <dgm:cxn modelId="{C0C8FB34-1080-4A66-B5CF-25A672FE7602}" type="presOf" srcId="{2E7D0797-11CB-4423-BFD9-2BFF6D4C67F1}" destId="{6F117110-529D-4C7B-8BF7-50717C6705AB}" srcOrd="0" destOrd="0" presId="urn:microsoft.com/office/officeart/2005/8/layout/vList2"/>
    <dgm:cxn modelId="{8744D74B-6565-4D4D-8B2C-4B94BBA9464C}" type="presOf" srcId="{3EDB2F34-4B6D-4FFE-B6C9-A3137A7689C6}" destId="{60E40698-97C0-476F-A419-7F33075B2BEF}" srcOrd="0" destOrd="0" presId="urn:microsoft.com/office/officeart/2005/8/layout/vList2"/>
    <dgm:cxn modelId="{092E8093-2B73-47EA-96DF-E34FC8855D87}" type="presOf" srcId="{F3B57F47-2ADF-4139-9ED8-BD14E18643C4}" destId="{7B3EB4CD-706E-4EC4-BC08-BFA758536E32}" srcOrd="0" destOrd="0" presId="urn:microsoft.com/office/officeart/2005/8/layout/vList2"/>
    <dgm:cxn modelId="{FE4FE8AD-AF52-4C0E-8588-A1505F16653F}" srcId="{3EDB2F34-4B6D-4FFE-B6C9-A3137A7689C6}" destId="{2E7D0797-11CB-4423-BFD9-2BFF6D4C67F1}" srcOrd="0" destOrd="0" parTransId="{0A1D9FBE-B651-42F3-A65F-D8C902CDABE0}" sibTransId="{EAFB6A30-928E-4C69-9E95-F30AB1E546DC}"/>
    <dgm:cxn modelId="{654E63D6-7DDD-47BE-B187-08F5B217AE16}" srcId="{3EDB2F34-4B6D-4FFE-B6C9-A3137A7689C6}" destId="{626821F2-79D6-4183-A1B8-9A20702FD67D}" srcOrd="1" destOrd="0" parTransId="{475F72AC-E571-4FEA-BA49-F728F4B28E7F}" sibTransId="{498AD65D-DB1E-456F-9240-6F4687A40DA0}"/>
    <dgm:cxn modelId="{916C65DB-3C9C-4718-84B3-45E00BAE56E1}" type="presOf" srcId="{626821F2-79D6-4183-A1B8-9A20702FD67D}" destId="{31E4A697-6788-4D50-85F0-ABB107895E42}" srcOrd="0" destOrd="0" presId="urn:microsoft.com/office/officeart/2005/8/layout/vList2"/>
    <dgm:cxn modelId="{818B2FD2-8EA7-4528-B123-3A059B8515A5}" type="presParOf" srcId="{60E40698-97C0-476F-A419-7F33075B2BEF}" destId="{6F117110-529D-4C7B-8BF7-50717C6705AB}" srcOrd="0" destOrd="0" presId="urn:microsoft.com/office/officeart/2005/8/layout/vList2"/>
    <dgm:cxn modelId="{3125FE4A-17BB-4196-9A1F-B215EC020219}" type="presParOf" srcId="{60E40698-97C0-476F-A419-7F33075B2BEF}" destId="{6E9D2080-A0D3-413A-87AB-FA1A10B35653}" srcOrd="1" destOrd="0" presId="urn:microsoft.com/office/officeart/2005/8/layout/vList2"/>
    <dgm:cxn modelId="{2917EB34-BDE1-4077-9E07-DF843A0B5F6E}" type="presParOf" srcId="{60E40698-97C0-476F-A419-7F33075B2BEF}" destId="{31E4A697-6788-4D50-85F0-ABB107895E42}" srcOrd="2" destOrd="0" presId="urn:microsoft.com/office/officeart/2005/8/layout/vList2"/>
    <dgm:cxn modelId="{4CF68752-1517-4206-819E-6FDF105DA033}" type="presParOf" srcId="{60E40698-97C0-476F-A419-7F33075B2BEF}" destId="{5B504B64-E0AB-4118-82BF-57E1E7C04925}" srcOrd="3" destOrd="0" presId="urn:microsoft.com/office/officeart/2005/8/layout/vList2"/>
    <dgm:cxn modelId="{07922C59-D840-4AF4-9FAB-70488F071379}" type="presParOf" srcId="{60E40698-97C0-476F-A419-7F33075B2BEF}" destId="{7B3EB4CD-706E-4EC4-BC08-BFA758536E32}"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02F1FD6-DFC9-46AE-8D9E-4EDBE472529E}"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AE46A247-D56D-43A0-AB25-6F7D8D1CE155}">
      <dgm:prSet/>
      <dgm:spPr/>
      <dgm:t>
        <a:bodyPr/>
        <a:lstStyle/>
        <a:p>
          <a:r>
            <a:rPr lang="en-US" b="1"/>
            <a:t>Prolonged periods of increased intra-abdominal pressure as :</a:t>
          </a:r>
          <a:endParaRPr lang="en-US"/>
        </a:p>
      </dgm:t>
    </dgm:pt>
    <dgm:pt modelId="{1340662E-680E-4D46-B256-734C7E29B2EF}" type="parTrans" cxnId="{11D5D8F3-8061-442D-98C4-70BEB1CC5BA9}">
      <dgm:prSet/>
      <dgm:spPr/>
      <dgm:t>
        <a:bodyPr/>
        <a:lstStyle/>
        <a:p>
          <a:endParaRPr lang="en-US"/>
        </a:p>
      </dgm:t>
    </dgm:pt>
    <dgm:pt modelId="{719D209F-F5AB-4E27-AC63-F56DE50E5C6B}" type="sibTrans" cxnId="{11D5D8F3-8061-442D-98C4-70BEB1CC5BA9}">
      <dgm:prSet/>
      <dgm:spPr/>
      <dgm:t>
        <a:bodyPr/>
        <a:lstStyle/>
        <a:p>
          <a:endParaRPr lang="en-US"/>
        </a:p>
      </dgm:t>
    </dgm:pt>
    <dgm:pt modelId="{E5409E3D-434A-4371-9340-221A38211CCF}">
      <dgm:prSet/>
      <dgm:spPr/>
      <dgm:t>
        <a:bodyPr/>
        <a:lstStyle/>
        <a:p>
          <a:r>
            <a:rPr lang="en-US"/>
            <a:t>Pregnancy.</a:t>
          </a:r>
        </a:p>
      </dgm:t>
    </dgm:pt>
    <dgm:pt modelId="{D48417A5-A7B6-4EE3-AB44-E99A2F1A4C3B}" type="parTrans" cxnId="{20F6060C-94AD-4FC9-9293-86E193D816AD}">
      <dgm:prSet/>
      <dgm:spPr/>
      <dgm:t>
        <a:bodyPr/>
        <a:lstStyle/>
        <a:p>
          <a:endParaRPr lang="en-US"/>
        </a:p>
      </dgm:t>
    </dgm:pt>
    <dgm:pt modelId="{5A2374C3-9843-410B-990D-A69C8C9BBE17}" type="sibTrans" cxnId="{20F6060C-94AD-4FC9-9293-86E193D816AD}">
      <dgm:prSet/>
      <dgm:spPr/>
      <dgm:t>
        <a:bodyPr/>
        <a:lstStyle/>
        <a:p>
          <a:endParaRPr lang="en-US"/>
        </a:p>
      </dgm:t>
    </dgm:pt>
    <dgm:pt modelId="{89B802E0-F211-4FE4-9DB7-F35B1CE117C8}">
      <dgm:prSet/>
      <dgm:spPr/>
      <dgm:t>
        <a:bodyPr/>
        <a:lstStyle/>
        <a:p>
          <a:r>
            <a:rPr lang="en-US"/>
            <a:t>Ascites.</a:t>
          </a:r>
        </a:p>
      </dgm:t>
    </dgm:pt>
    <dgm:pt modelId="{EEAEB540-54BB-4970-B33A-7FB4F9B32487}" type="parTrans" cxnId="{E9E3D749-F4C6-4DDB-B3CE-BFF232BD4690}">
      <dgm:prSet/>
      <dgm:spPr/>
      <dgm:t>
        <a:bodyPr/>
        <a:lstStyle/>
        <a:p>
          <a:endParaRPr lang="en-US"/>
        </a:p>
      </dgm:t>
    </dgm:pt>
    <dgm:pt modelId="{3923E608-3328-4A08-88AD-A940D7A036CA}" type="sibTrans" cxnId="{E9E3D749-F4C6-4DDB-B3CE-BFF232BD4690}">
      <dgm:prSet/>
      <dgm:spPr/>
      <dgm:t>
        <a:bodyPr/>
        <a:lstStyle/>
        <a:p>
          <a:endParaRPr lang="en-US"/>
        </a:p>
      </dgm:t>
    </dgm:pt>
    <dgm:pt modelId="{447648F6-8182-4326-AB4F-CDEE8D40FB58}">
      <dgm:prSet/>
      <dgm:spPr/>
      <dgm:t>
        <a:bodyPr/>
        <a:lstStyle/>
        <a:p>
          <a:r>
            <a:rPr lang="en-US"/>
            <a:t>Chronic cough.</a:t>
          </a:r>
        </a:p>
      </dgm:t>
    </dgm:pt>
    <dgm:pt modelId="{BE216FF2-6A3E-4D2A-A49C-B2F55F5F117A}" type="parTrans" cxnId="{0501CB00-85C2-4623-87E1-E36A379B2BBC}">
      <dgm:prSet/>
      <dgm:spPr/>
      <dgm:t>
        <a:bodyPr/>
        <a:lstStyle/>
        <a:p>
          <a:endParaRPr lang="en-US"/>
        </a:p>
      </dgm:t>
    </dgm:pt>
    <dgm:pt modelId="{739F006C-0AF5-4EA7-B7FC-04A879FBE134}" type="sibTrans" cxnId="{0501CB00-85C2-4623-87E1-E36A379B2BBC}">
      <dgm:prSet/>
      <dgm:spPr/>
      <dgm:t>
        <a:bodyPr/>
        <a:lstStyle/>
        <a:p>
          <a:endParaRPr lang="en-US"/>
        </a:p>
      </dgm:t>
    </dgm:pt>
    <dgm:pt modelId="{F292A467-4B13-4043-BB91-AE1F32C78E34}">
      <dgm:prSet/>
      <dgm:spPr/>
      <dgm:t>
        <a:bodyPr/>
        <a:lstStyle/>
        <a:p>
          <a:r>
            <a:rPr lang="en-US"/>
            <a:t>Chronic constipation.</a:t>
          </a:r>
        </a:p>
      </dgm:t>
    </dgm:pt>
    <dgm:pt modelId="{C20ECB09-71AD-4E7D-8898-1EB44688847E}" type="parTrans" cxnId="{000704EB-2A9F-48F6-A8BB-E68B0222A496}">
      <dgm:prSet/>
      <dgm:spPr/>
      <dgm:t>
        <a:bodyPr/>
        <a:lstStyle/>
        <a:p>
          <a:endParaRPr lang="en-US"/>
        </a:p>
      </dgm:t>
    </dgm:pt>
    <dgm:pt modelId="{D1E1BD01-C3A8-4020-BF1D-3C5091D52CF0}" type="sibTrans" cxnId="{000704EB-2A9F-48F6-A8BB-E68B0222A496}">
      <dgm:prSet/>
      <dgm:spPr/>
      <dgm:t>
        <a:bodyPr/>
        <a:lstStyle/>
        <a:p>
          <a:endParaRPr lang="en-US"/>
        </a:p>
      </dgm:t>
    </dgm:pt>
    <dgm:pt modelId="{7B5DC6AE-13BA-4996-8CBB-CE225DD65C72}">
      <dgm:prSet/>
      <dgm:spPr/>
      <dgm:t>
        <a:bodyPr/>
        <a:lstStyle/>
        <a:p>
          <a:r>
            <a:rPr lang="en-US" b="1"/>
            <a:t>Defects of the pleuroperitoneal membrane  .</a:t>
          </a:r>
          <a:endParaRPr lang="en-US"/>
        </a:p>
      </dgm:t>
    </dgm:pt>
    <dgm:pt modelId="{FC5B3B1C-4687-44CE-872F-1889CC8055CC}" type="parTrans" cxnId="{6F972B0B-0014-45BE-A247-A64AAA5072D6}">
      <dgm:prSet/>
      <dgm:spPr/>
      <dgm:t>
        <a:bodyPr/>
        <a:lstStyle/>
        <a:p>
          <a:endParaRPr lang="en-US"/>
        </a:p>
      </dgm:t>
    </dgm:pt>
    <dgm:pt modelId="{9FAC5B4D-5C60-4A92-87EA-9DC54F4C55DA}" type="sibTrans" cxnId="{6F972B0B-0014-45BE-A247-A64AAA5072D6}">
      <dgm:prSet/>
      <dgm:spPr/>
      <dgm:t>
        <a:bodyPr/>
        <a:lstStyle/>
        <a:p>
          <a:endParaRPr lang="en-US"/>
        </a:p>
      </dgm:t>
    </dgm:pt>
    <dgm:pt modelId="{7CA571A7-5F0D-4C73-BA8E-A85A5A6A13A8}" type="pres">
      <dgm:prSet presAssocID="{502F1FD6-DFC9-46AE-8D9E-4EDBE472529E}" presName="linear" presStyleCnt="0">
        <dgm:presLayoutVars>
          <dgm:animLvl val="lvl"/>
          <dgm:resizeHandles val="exact"/>
        </dgm:presLayoutVars>
      </dgm:prSet>
      <dgm:spPr/>
    </dgm:pt>
    <dgm:pt modelId="{11CC7F36-F3E5-4EA2-823E-9D0A5E67F5AB}" type="pres">
      <dgm:prSet presAssocID="{AE46A247-D56D-43A0-AB25-6F7D8D1CE155}" presName="parentText" presStyleLbl="node1" presStyleIdx="0" presStyleCnt="6">
        <dgm:presLayoutVars>
          <dgm:chMax val="0"/>
          <dgm:bulletEnabled val="1"/>
        </dgm:presLayoutVars>
      </dgm:prSet>
      <dgm:spPr/>
    </dgm:pt>
    <dgm:pt modelId="{3216C937-DF66-4905-8E82-DE8C5435FAD4}" type="pres">
      <dgm:prSet presAssocID="{719D209F-F5AB-4E27-AC63-F56DE50E5C6B}" presName="spacer" presStyleCnt="0"/>
      <dgm:spPr/>
    </dgm:pt>
    <dgm:pt modelId="{B4E76662-97CC-4C8C-972F-8F9559CECB84}" type="pres">
      <dgm:prSet presAssocID="{E5409E3D-434A-4371-9340-221A38211CCF}" presName="parentText" presStyleLbl="node1" presStyleIdx="1" presStyleCnt="6">
        <dgm:presLayoutVars>
          <dgm:chMax val="0"/>
          <dgm:bulletEnabled val="1"/>
        </dgm:presLayoutVars>
      </dgm:prSet>
      <dgm:spPr/>
    </dgm:pt>
    <dgm:pt modelId="{5516AC54-AA64-49E1-89F8-ECA16D1A595D}" type="pres">
      <dgm:prSet presAssocID="{5A2374C3-9843-410B-990D-A69C8C9BBE17}" presName="spacer" presStyleCnt="0"/>
      <dgm:spPr/>
    </dgm:pt>
    <dgm:pt modelId="{BBD0C41A-9D2A-483C-9D86-BF5A2C33DF40}" type="pres">
      <dgm:prSet presAssocID="{89B802E0-F211-4FE4-9DB7-F35B1CE117C8}" presName="parentText" presStyleLbl="node1" presStyleIdx="2" presStyleCnt="6">
        <dgm:presLayoutVars>
          <dgm:chMax val="0"/>
          <dgm:bulletEnabled val="1"/>
        </dgm:presLayoutVars>
      </dgm:prSet>
      <dgm:spPr/>
    </dgm:pt>
    <dgm:pt modelId="{A1C81CC4-238B-4480-B980-8B8B96E21A97}" type="pres">
      <dgm:prSet presAssocID="{3923E608-3328-4A08-88AD-A940D7A036CA}" presName="spacer" presStyleCnt="0"/>
      <dgm:spPr/>
    </dgm:pt>
    <dgm:pt modelId="{8C97CA80-E7CD-455A-B3E0-15ED36EC97BF}" type="pres">
      <dgm:prSet presAssocID="{447648F6-8182-4326-AB4F-CDEE8D40FB58}" presName="parentText" presStyleLbl="node1" presStyleIdx="3" presStyleCnt="6">
        <dgm:presLayoutVars>
          <dgm:chMax val="0"/>
          <dgm:bulletEnabled val="1"/>
        </dgm:presLayoutVars>
      </dgm:prSet>
      <dgm:spPr/>
    </dgm:pt>
    <dgm:pt modelId="{89CCBD24-9821-43CC-AC9B-FC4D5DF5FEF9}" type="pres">
      <dgm:prSet presAssocID="{739F006C-0AF5-4EA7-B7FC-04A879FBE134}" presName="spacer" presStyleCnt="0"/>
      <dgm:spPr/>
    </dgm:pt>
    <dgm:pt modelId="{B926CC4F-3998-4EAE-985C-402A90018A0E}" type="pres">
      <dgm:prSet presAssocID="{F292A467-4B13-4043-BB91-AE1F32C78E34}" presName="parentText" presStyleLbl="node1" presStyleIdx="4" presStyleCnt="6">
        <dgm:presLayoutVars>
          <dgm:chMax val="0"/>
          <dgm:bulletEnabled val="1"/>
        </dgm:presLayoutVars>
      </dgm:prSet>
      <dgm:spPr/>
    </dgm:pt>
    <dgm:pt modelId="{1D5BB0A3-74DE-471C-B2C4-C5FA5C21CC06}" type="pres">
      <dgm:prSet presAssocID="{D1E1BD01-C3A8-4020-BF1D-3C5091D52CF0}" presName="spacer" presStyleCnt="0"/>
      <dgm:spPr/>
    </dgm:pt>
    <dgm:pt modelId="{9499BC03-D4A0-4F91-877D-89C49E4A6FD1}" type="pres">
      <dgm:prSet presAssocID="{7B5DC6AE-13BA-4996-8CBB-CE225DD65C72}" presName="parentText" presStyleLbl="node1" presStyleIdx="5" presStyleCnt="6">
        <dgm:presLayoutVars>
          <dgm:chMax val="0"/>
          <dgm:bulletEnabled val="1"/>
        </dgm:presLayoutVars>
      </dgm:prSet>
      <dgm:spPr/>
    </dgm:pt>
  </dgm:ptLst>
  <dgm:cxnLst>
    <dgm:cxn modelId="{0501CB00-85C2-4623-87E1-E36A379B2BBC}" srcId="{502F1FD6-DFC9-46AE-8D9E-4EDBE472529E}" destId="{447648F6-8182-4326-AB4F-CDEE8D40FB58}" srcOrd="3" destOrd="0" parTransId="{BE216FF2-6A3E-4D2A-A49C-B2F55F5F117A}" sibTransId="{739F006C-0AF5-4EA7-B7FC-04A879FBE134}"/>
    <dgm:cxn modelId="{6F972B0B-0014-45BE-A247-A64AAA5072D6}" srcId="{502F1FD6-DFC9-46AE-8D9E-4EDBE472529E}" destId="{7B5DC6AE-13BA-4996-8CBB-CE225DD65C72}" srcOrd="5" destOrd="0" parTransId="{FC5B3B1C-4687-44CE-872F-1889CC8055CC}" sibTransId="{9FAC5B4D-5C60-4A92-87EA-9DC54F4C55DA}"/>
    <dgm:cxn modelId="{20F6060C-94AD-4FC9-9293-86E193D816AD}" srcId="{502F1FD6-DFC9-46AE-8D9E-4EDBE472529E}" destId="{E5409E3D-434A-4371-9340-221A38211CCF}" srcOrd="1" destOrd="0" parTransId="{D48417A5-A7B6-4EE3-AB44-E99A2F1A4C3B}" sibTransId="{5A2374C3-9843-410B-990D-A69C8C9BBE17}"/>
    <dgm:cxn modelId="{E9E3D749-F4C6-4DDB-B3CE-BFF232BD4690}" srcId="{502F1FD6-DFC9-46AE-8D9E-4EDBE472529E}" destId="{89B802E0-F211-4FE4-9DB7-F35B1CE117C8}" srcOrd="2" destOrd="0" parTransId="{EEAEB540-54BB-4970-B33A-7FB4F9B32487}" sibTransId="{3923E608-3328-4A08-88AD-A940D7A036CA}"/>
    <dgm:cxn modelId="{B2EB8670-4A32-4C60-99D0-3E0FA6A72606}" type="presOf" srcId="{89B802E0-F211-4FE4-9DB7-F35B1CE117C8}" destId="{BBD0C41A-9D2A-483C-9D86-BF5A2C33DF40}" srcOrd="0" destOrd="0" presId="urn:microsoft.com/office/officeart/2005/8/layout/vList2"/>
    <dgm:cxn modelId="{CE46207E-4257-47AC-AEE0-830C43B689C9}" type="presOf" srcId="{E5409E3D-434A-4371-9340-221A38211CCF}" destId="{B4E76662-97CC-4C8C-972F-8F9559CECB84}" srcOrd="0" destOrd="0" presId="urn:microsoft.com/office/officeart/2005/8/layout/vList2"/>
    <dgm:cxn modelId="{2F5FCE98-2B64-4DE8-AACB-47ED145AC1AE}" type="presOf" srcId="{447648F6-8182-4326-AB4F-CDEE8D40FB58}" destId="{8C97CA80-E7CD-455A-B3E0-15ED36EC97BF}" srcOrd="0" destOrd="0" presId="urn:microsoft.com/office/officeart/2005/8/layout/vList2"/>
    <dgm:cxn modelId="{BDE97BAD-9689-40FC-8984-C9F23DEF6A77}" type="presOf" srcId="{F292A467-4B13-4043-BB91-AE1F32C78E34}" destId="{B926CC4F-3998-4EAE-985C-402A90018A0E}" srcOrd="0" destOrd="0" presId="urn:microsoft.com/office/officeart/2005/8/layout/vList2"/>
    <dgm:cxn modelId="{F028A4B2-5F72-4726-84D1-9B5874213785}" type="presOf" srcId="{502F1FD6-DFC9-46AE-8D9E-4EDBE472529E}" destId="{7CA571A7-5F0D-4C73-BA8E-A85A5A6A13A8}" srcOrd="0" destOrd="0" presId="urn:microsoft.com/office/officeart/2005/8/layout/vList2"/>
    <dgm:cxn modelId="{165253E1-28A2-4708-85F6-4B4F25860149}" type="presOf" srcId="{7B5DC6AE-13BA-4996-8CBB-CE225DD65C72}" destId="{9499BC03-D4A0-4F91-877D-89C49E4A6FD1}" srcOrd="0" destOrd="0" presId="urn:microsoft.com/office/officeart/2005/8/layout/vList2"/>
    <dgm:cxn modelId="{000704EB-2A9F-48F6-A8BB-E68B0222A496}" srcId="{502F1FD6-DFC9-46AE-8D9E-4EDBE472529E}" destId="{F292A467-4B13-4043-BB91-AE1F32C78E34}" srcOrd="4" destOrd="0" parTransId="{C20ECB09-71AD-4E7D-8898-1EB44688847E}" sibTransId="{D1E1BD01-C3A8-4020-BF1D-3C5091D52CF0}"/>
    <dgm:cxn modelId="{6FAAD8F2-C06F-46BF-974B-43D5EBA053B1}" type="presOf" srcId="{AE46A247-D56D-43A0-AB25-6F7D8D1CE155}" destId="{11CC7F36-F3E5-4EA2-823E-9D0A5E67F5AB}" srcOrd="0" destOrd="0" presId="urn:microsoft.com/office/officeart/2005/8/layout/vList2"/>
    <dgm:cxn modelId="{11D5D8F3-8061-442D-98C4-70BEB1CC5BA9}" srcId="{502F1FD6-DFC9-46AE-8D9E-4EDBE472529E}" destId="{AE46A247-D56D-43A0-AB25-6F7D8D1CE155}" srcOrd="0" destOrd="0" parTransId="{1340662E-680E-4D46-B256-734C7E29B2EF}" sibTransId="{719D209F-F5AB-4E27-AC63-F56DE50E5C6B}"/>
    <dgm:cxn modelId="{5DE221A0-65C6-4C94-BE74-07F12F075DA9}" type="presParOf" srcId="{7CA571A7-5F0D-4C73-BA8E-A85A5A6A13A8}" destId="{11CC7F36-F3E5-4EA2-823E-9D0A5E67F5AB}" srcOrd="0" destOrd="0" presId="urn:microsoft.com/office/officeart/2005/8/layout/vList2"/>
    <dgm:cxn modelId="{22A4547A-81B8-4F2E-B039-573737ED0B8F}" type="presParOf" srcId="{7CA571A7-5F0D-4C73-BA8E-A85A5A6A13A8}" destId="{3216C937-DF66-4905-8E82-DE8C5435FAD4}" srcOrd="1" destOrd="0" presId="urn:microsoft.com/office/officeart/2005/8/layout/vList2"/>
    <dgm:cxn modelId="{3CEB3157-3794-4C48-BA0C-5CB755CA1F8D}" type="presParOf" srcId="{7CA571A7-5F0D-4C73-BA8E-A85A5A6A13A8}" destId="{B4E76662-97CC-4C8C-972F-8F9559CECB84}" srcOrd="2" destOrd="0" presId="urn:microsoft.com/office/officeart/2005/8/layout/vList2"/>
    <dgm:cxn modelId="{865005BC-D6D7-4334-91CE-8EF89FAECC33}" type="presParOf" srcId="{7CA571A7-5F0D-4C73-BA8E-A85A5A6A13A8}" destId="{5516AC54-AA64-49E1-89F8-ECA16D1A595D}" srcOrd="3" destOrd="0" presId="urn:microsoft.com/office/officeart/2005/8/layout/vList2"/>
    <dgm:cxn modelId="{47FF6902-6B05-4E09-A8E3-70DD1C6A0065}" type="presParOf" srcId="{7CA571A7-5F0D-4C73-BA8E-A85A5A6A13A8}" destId="{BBD0C41A-9D2A-483C-9D86-BF5A2C33DF40}" srcOrd="4" destOrd="0" presId="urn:microsoft.com/office/officeart/2005/8/layout/vList2"/>
    <dgm:cxn modelId="{20177927-08E2-4B7C-B380-0DEA3B3B229D}" type="presParOf" srcId="{7CA571A7-5F0D-4C73-BA8E-A85A5A6A13A8}" destId="{A1C81CC4-238B-4480-B980-8B8B96E21A97}" srcOrd="5" destOrd="0" presId="urn:microsoft.com/office/officeart/2005/8/layout/vList2"/>
    <dgm:cxn modelId="{77401C29-7AED-4459-A9DF-6C5F91B4405F}" type="presParOf" srcId="{7CA571A7-5F0D-4C73-BA8E-A85A5A6A13A8}" destId="{8C97CA80-E7CD-455A-B3E0-15ED36EC97BF}" srcOrd="6" destOrd="0" presId="urn:microsoft.com/office/officeart/2005/8/layout/vList2"/>
    <dgm:cxn modelId="{6CB233F0-C928-47DF-856B-9D09CD2A8628}" type="presParOf" srcId="{7CA571A7-5F0D-4C73-BA8E-A85A5A6A13A8}" destId="{89CCBD24-9821-43CC-AC9B-FC4D5DF5FEF9}" srcOrd="7" destOrd="0" presId="urn:microsoft.com/office/officeart/2005/8/layout/vList2"/>
    <dgm:cxn modelId="{18DB7DB1-E0DB-474A-9ABB-391C994CDCD2}" type="presParOf" srcId="{7CA571A7-5F0D-4C73-BA8E-A85A5A6A13A8}" destId="{B926CC4F-3998-4EAE-985C-402A90018A0E}" srcOrd="8" destOrd="0" presId="urn:microsoft.com/office/officeart/2005/8/layout/vList2"/>
    <dgm:cxn modelId="{294257A2-9ADB-45D7-A644-D4EFAB0F6540}" type="presParOf" srcId="{7CA571A7-5F0D-4C73-BA8E-A85A5A6A13A8}" destId="{1D5BB0A3-74DE-471C-B2C4-C5FA5C21CC06}" srcOrd="9" destOrd="0" presId="urn:microsoft.com/office/officeart/2005/8/layout/vList2"/>
    <dgm:cxn modelId="{153A98AA-AE00-4204-93F0-FE972307E5E1}" type="presParOf" srcId="{7CA571A7-5F0D-4C73-BA8E-A85A5A6A13A8}" destId="{9499BC03-D4A0-4F91-877D-89C49E4A6FD1}"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DD1DC8-165C-45EF-AD0B-526093DE642C}"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73FC5F78-E88E-452F-868D-0FB04E15F45E}">
      <dgm:prSet/>
      <dgm:spPr/>
      <dgm:t>
        <a:bodyPr/>
        <a:lstStyle/>
        <a:p>
          <a:r>
            <a:rPr lang="en-US"/>
            <a:t>GERD has 3 subtypes:</a:t>
          </a:r>
        </a:p>
      </dgm:t>
    </dgm:pt>
    <dgm:pt modelId="{EBBB8D71-1D53-436D-AD1F-B59D54C4B9F2}" type="parTrans" cxnId="{BC210408-8A6F-465A-BE39-0FC92E0BB654}">
      <dgm:prSet/>
      <dgm:spPr/>
      <dgm:t>
        <a:bodyPr/>
        <a:lstStyle/>
        <a:p>
          <a:endParaRPr lang="en-US"/>
        </a:p>
      </dgm:t>
    </dgm:pt>
    <dgm:pt modelId="{02C916F7-01EB-42CD-B74F-C38D603B51A0}" type="sibTrans" cxnId="{BC210408-8A6F-465A-BE39-0FC92E0BB654}">
      <dgm:prSet/>
      <dgm:spPr/>
      <dgm:t>
        <a:bodyPr/>
        <a:lstStyle/>
        <a:p>
          <a:endParaRPr lang="en-US"/>
        </a:p>
      </dgm:t>
    </dgm:pt>
    <dgm:pt modelId="{35EABCED-EA3B-474C-804F-142554344DB8}">
      <dgm:prSet/>
      <dgm:spPr/>
      <dgm:t>
        <a:bodyPr/>
        <a:lstStyle/>
        <a:p>
          <a:r>
            <a:rPr lang="en-US"/>
            <a:t>1- NERD (non-erosive reflux disease): characteristic symptoms of gastroesophageal reflux disease in the absence of esophageal injury on endoscopy (50–70% of GERD patients) </a:t>
          </a:r>
        </a:p>
      </dgm:t>
    </dgm:pt>
    <dgm:pt modelId="{A7B39441-A199-487C-A321-54AB9416AD6A}" type="parTrans" cxnId="{B4EC5B62-223F-472F-8DD9-1254F96DA1A4}">
      <dgm:prSet/>
      <dgm:spPr/>
      <dgm:t>
        <a:bodyPr/>
        <a:lstStyle/>
        <a:p>
          <a:endParaRPr lang="en-US"/>
        </a:p>
      </dgm:t>
    </dgm:pt>
    <dgm:pt modelId="{419E8067-061A-4192-A2B1-578273938E9D}" type="sibTrans" cxnId="{B4EC5B62-223F-472F-8DD9-1254F96DA1A4}">
      <dgm:prSet/>
      <dgm:spPr/>
      <dgm:t>
        <a:bodyPr/>
        <a:lstStyle/>
        <a:p>
          <a:endParaRPr lang="en-US"/>
        </a:p>
      </dgm:t>
    </dgm:pt>
    <dgm:pt modelId="{75CFEBF0-51EF-44B2-A79E-CC480E080738}">
      <dgm:prSet/>
      <dgm:spPr/>
      <dgm:t>
        <a:bodyPr/>
        <a:lstStyle/>
        <a:p>
          <a:r>
            <a:rPr lang="en-US"/>
            <a:t>2- ERD (erosive reflux disease): gastroesophageal reflux with evidence of esophageal injury on endoscopy (30–50% of GERD patients)</a:t>
          </a:r>
        </a:p>
      </dgm:t>
    </dgm:pt>
    <dgm:pt modelId="{1AA54505-0FAD-43E3-840F-81390FED70E8}" type="parTrans" cxnId="{6FEFFD9E-8C64-4151-8CAA-BA3793773795}">
      <dgm:prSet/>
      <dgm:spPr/>
      <dgm:t>
        <a:bodyPr/>
        <a:lstStyle/>
        <a:p>
          <a:endParaRPr lang="en-US"/>
        </a:p>
      </dgm:t>
    </dgm:pt>
    <dgm:pt modelId="{5A11C0AA-09BE-4E04-952B-CF910B608ECD}" type="sibTrans" cxnId="{6FEFFD9E-8C64-4151-8CAA-BA3793773795}">
      <dgm:prSet/>
      <dgm:spPr/>
      <dgm:t>
        <a:bodyPr/>
        <a:lstStyle/>
        <a:p>
          <a:endParaRPr lang="en-US"/>
        </a:p>
      </dgm:t>
    </dgm:pt>
    <dgm:pt modelId="{D1CD3671-9012-4023-9298-280D6C88B03B}">
      <dgm:prSet/>
      <dgm:spPr/>
      <dgm:t>
        <a:bodyPr/>
        <a:lstStyle/>
        <a:p>
          <a:r>
            <a:rPr lang="en-US"/>
            <a:t>3- Barret's esophagus: Endoscopic and histologic evidence of intestinal metaplasia/dysplasia</a:t>
          </a:r>
        </a:p>
      </dgm:t>
    </dgm:pt>
    <dgm:pt modelId="{AE2B7549-6EDA-4359-83CC-B1E088AE33DC}" type="parTrans" cxnId="{D9AC0F01-D30B-4BD3-B1B6-7F01A8489CED}">
      <dgm:prSet/>
      <dgm:spPr/>
      <dgm:t>
        <a:bodyPr/>
        <a:lstStyle/>
        <a:p>
          <a:endParaRPr lang="en-US"/>
        </a:p>
      </dgm:t>
    </dgm:pt>
    <dgm:pt modelId="{55287D49-84E4-4C65-9F49-AEC818251F0B}" type="sibTrans" cxnId="{D9AC0F01-D30B-4BD3-B1B6-7F01A8489CED}">
      <dgm:prSet/>
      <dgm:spPr/>
      <dgm:t>
        <a:bodyPr/>
        <a:lstStyle/>
        <a:p>
          <a:endParaRPr lang="en-US"/>
        </a:p>
      </dgm:t>
    </dgm:pt>
    <dgm:pt modelId="{7C77147F-03AF-42BB-B942-A507B402799E}" type="pres">
      <dgm:prSet presAssocID="{02DD1DC8-165C-45EF-AD0B-526093DE642C}" presName="linear" presStyleCnt="0">
        <dgm:presLayoutVars>
          <dgm:animLvl val="lvl"/>
          <dgm:resizeHandles val="exact"/>
        </dgm:presLayoutVars>
      </dgm:prSet>
      <dgm:spPr/>
    </dgm:pt>
    <dgm:pt modelId="{2A5587E3-0722-40CB-880A-E2ED00BF8AB6}" type="pres">
      <dgm:prSet presAssocID="{73FC5F78-E88E-452F-868D-0FB04E15F45E}" presName="parentText" presStyleLbl="node1" presStyleIdx="0" presStyleCnt="4">
        <dgm:presLayoutVars>
          <dgm:chMax val="0"/>
          <dgm:bulletEnabled val="1"/>
        </dgm:presLayoutVars>
      </dgm:prSet>
      <dgm:spPr/>
    </dgm:pt>
    <dgm:pt modelId="{A36CC1D7-BDED-4FCC-8607-F6E80EA37260}" type="pres">
      <dgm:prSet presAssocID="{02C916F7-01EB-42CD-B74F-C38D603B51A0}" presName="spacer" presStyleCnt="0"/>
      <dgm:spPr/>
    </dgm:pt>
    <dgm:pt modelId="{D680C3E0-7873-4CB9-A7E2-752326616CAC}" type="pres">
      <dgm:prSet presAssocID="{35EABCED-EA3B-474C-804F-142554344DB8}" presName="parentText" presStyleLbl="node1" presStyleIdx="1" presStyleCnt="4">
        <dgm:presLayoutVars>
          <dgm:chMax val="0"/>
          <dgm:bulletEnabled val="1"/>
        </dgm:presLayoutVars>
      </dgm:prSet>
      <dgm:spPr/>
    </dgm:pt>
    <dgm:pt modelId="{33C31A35-8335-4C36-AF12-CA2AFA39084B}" type="pres">
      <dgm:prSet presAssocID="{419E8067-061A-4192-A2B1-578273938E9D}" presName="spacer" presStyleCnt="0"/>
      <dgm:spPr/>
    </dgm:pt>
    <dgm:pt modelId="{ECCF21E6-DCBF-4F28-AEDC-6EED87EC941A}" type="pres">
      <dgm:prSet presAssocID="{75CFEBF0-51EF-44B2-A79E-CC480E080738}" presName="parentText" presStyleLbl="node1" presStyleIdx="2" presStyleCnt="4">
        <dgm:presLayoutVars>
          <dgm:chMax val="0"/>
          <dgm:bulletEnabled val="1"/>
        </dgm:presLayoutVars>
      </dgm:prSet>
      <dgm:spPr/>
    </dgm:pt>
    <dgm:pt modelId="{BDCE1D0A-278A-4D7A-8167-42781C72D495}" type="pres">
      <dgm:prSet presAssocID="{5A11C0AA-09BE-4E04-952B-CF910B608ECD}" presName="spacer" presStyleCnt="0"/>
      <dgm:spPr/>
    </dgm:pt>
    <dgm:pt modelId="{61003FED-8FE3-46D1-9C00-21AA9C9B4056}" type="pres">
      <dgm:prSet presAssocID="{D1CD3671-9012-4023-9298-280D6C88B03B}" presName="parentText" presStyleLbl="node1" presStyleIdx="3" presStyleCnt="4">
        <dgm:presLayoutVars>
          <dgm:chMax val="0"/>
          <dgm:bulletEnabled val="1"/>
        </dgm:presLayoutVars>
      </dgm:prSet>
      <dgm:spPr/>
    </dgm:pt>
  </dgm:ptLst>
  <dgm:cxnLst>
    <dgm:cxn modelId="{D9AC0F01-D30B-4BD3-B1B6-7F01A8489CED}" srcId="{02DD1DC8-165C-45EF-AD0B-526093DE642C}" destId="{D1CD3671-9012-4023-9298-280D6C88B03B}" srcOrd="3" destOrd="0" parTransId="{AE2B7549-6EDA-4359-83CC-B1E088AE33DC}" sibTransId="{55287D49-84E4-4C65-9F49-AEC818251F0B}"/>
    <dgm:cxn modelId="{BC210408-8A6F-465A-BE39-0FC92E0BB654}" srcId="{02DD1DC8-165C-45EF-AD0B-526093DE642C}" destId="{73FC5F78-E88E-452F-868D-0FB04E15F45E}" srcOrd="0" destOrd="0" parTransId="{EBBB8D71-1D53-436D-AD1F-B59D54C4B9F2}" sibTransId="{02C916F7-01EB-42CD-B74F-C38D603B51A0}"/>
    <dgm:cxn modelId="{442D9F08-C2FD-424A-937F-F2CFF615FEE5}" type="presOf" srcId="{D1CD3671-9012-4023-9298-280D6C88B03B}" destId="{61003FED-8FE3-46D1-9C00-21AA9C9B4056}" srcOrd="0" destOrd="0" presId="urn:microsoft.com/office/officeart/2005/8/layout/vList2"/>
    <dgm:cxn modelId="{7CD8370E-CC22-4EE0-9E23-BAB503893D5E}" type="presOf" srcId="{75CFEBF0-51EF-44B2-A79E-CC480E080738}" destId="{ECCF21E6-DCBF-4F28-AEDC-6EED87EC941A}" srcOrd="0" destOrd="0" presId="urn:microsoft.com/office/officeart/2005/8/layout/vList2"/>
    <dgm:cxn modelId="{BDA86812-F1DF-40F5-82AF-F2ABA248D9E8}" type="presOf" srcId="{35EABCED-EA3B-474C-804F-142554344DB8}" destId="{D680C3E0-7873-4CB9-A7E2-752326616CAC}" srcOrd="0" destOrd="0" presId="urn:microsoft.com/office/officeart/2005/8/layout/vList2"/>
    <dgm:cxn modelId="{975FDC17-D6B7-49B9-8439-9620F71992A8}" type="presOf" srcId="{02DD1DC8-165C-45EF-AD0B-526093DE642C}" destId="{7C77147F-03AF-42BB-B942-A507B402799E}" srcOrd="0" destOrd="0" presId="urn:microsoft.com/office/officeart/2005/8/layout/vList2"/>
    <dgm:cxn modelId="{B4EC5B62-223F-472F-8DD9-1254F96DA1A4}" srcId="{02DD1DC8-165C-45EF-AD0B-526093DE642C}" destId="{35EABCED-EA3B-474C-804F-142554344DB8}" srcOrd="1" destOrd="0" parTransId="{A7B39441-A199-487C-A321-54AB9416AD6A}" sibTransId="{419E8067-061A-4192-A2B1-578273938E9D}"/>
    <dgm:cxn modelId="{301AFF90-1C74-49C2-B530-2D57E28BB2F1}" type="presOf" srcId="{73FC5F78-E88E-452F-868D-0FB04E15F45E}" destId="{2A5587E3-0722-40CB-880A-E2ED00BF8AB6}" srcOrd="0" destOrd="0" presId="urn:microsoft.com/office/officeart/2005/8/layout/vList2"/>
    <dgm:cxn modelId="{6FEFFD9E-8C64-4151-8CAA-BA3793773795}" srcId="{02DD1DC8-165C-45EF-AD0B-526093DE642C}" destId="{75CFEBF0-51EF-44B2-A79E-CC480E080738}" srcOrd="2" destOrd="0" parTransId="{1AA54505-0FAD-43E3-840F-81390FED70E8}" sibTransId="{5A11C0AA-09BE-4E04-952B-CF910B608ECD}"/>
    <dgm:cxn modelId="{A6569319-E998-4C7A-835E-4F6834A622A5}" type="presParOf" srcId="{7C77147F-03AF-42BB-B942-A507B402799E}" destId="{2A5587E3-0722-40CB-880A-E2ED00BF8AB6}" srcOrd="0" destOrd="0" presId="urn:microsoft.com/office/officeart/2005/8/layout/vList2"/>
    <dgm:cxn modelId="{5534ABAE-71DA-4344-8F47-EEBA2E60D65F}" type="presParOf" srcId="{7C77147F-03AF-42BB-B942-A507B402799E}" destId="{A36CC1D7-BDED-4FCC-8607-F6E80EA37260}" srcOrd="1" destOrd="0" presId="urn:microsoft.com/office/officeart/2005/8/layout/vList2"/>
    <dgm:cxn modelId="{C1DC9E1F-B730-4C9E-8ED0-8DFE87DF94C8}" type="presParOf" srcId="{7C77147F-03AF-42BB-B942-A507B402799E}" destId="{D680C3E0-7873-4CB9-A7E2-752326616CAC}" srcOrd="2" destOrd="0" presId="urn:microsoft.com/office/officeart/2005/8/layout/vList2"/>
    <dgm:cxn modelId="{2F5FDF3B-4FEA-46F4-A05D-90248EE04ACA}" type="presParOf" srcId="{7C77147F-03AF-42BB-B942-A507B402799E}" destId="{33C31A35-8335-4C36-AF12-CA2AFA39084B}" srcOrd="3" destOrd="0" presId="urn:microsoft.com/office/officeart/2005/8/layout/vList2"/>
    <dgm:cxn modelId="{B682AFE4-5E57-44EC-9CA9-60E31632ACC4}" type="presParOf" srcId="{7C77147F-03AF-42BB-B942-A507B402799E}" destId="{ECCF21E6-DCBF-4F28-AEDC-6EED87EC941A}" srcOrd="4" destOrd="0" presId="urn:microsoft.com/office/officeart/2005/8/layout/vList2"/>
    <dgm:cxn modelId="{CA7F4802-D34F-44FB-B8E9-E98E8E81F895}" type="presParOf" srcId="{7C77147F-03AF-42BB-B942-A507B402799E}" destId="{BDCE1D0A-278A-4D7A-8167-42781C72D495}" srcOrd="5" destOrd="0" presId="urn:microsoft.com/office/officeart/2005/8/layout/vList2"/>
    <dgm:cxn modelId="{846FEF55-B964-43F4-8323-8C12F25C4FDE}" type="presParOf" srcId="{7C77147F-03AF-42BB-B942-A507B402799E}" destId="{61003FED-8FE3-46D1-9C00-21AA9C9B4056}"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BE4918-8DFB-4E61-BD26-37D1F53F4F4B}"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25F0660C-B7F4-4A76-B1CA-C501B2B61849}">
      <dgm:prSet/>
      <dgm:spPr/>
      <dgm:t>
        <a:bodyPr/>
        <a:lstStyle/>
        <a:p>
          <a:r>
            <a:rPr lang="en-US" b="0" i="0"/>
            <a:t>In western societies, GERD is the most common condition affecting the upper GI tract. This is partly due to the declining incidence of peptic ulcer as the incidence of infection with Helicobacter pylori has reduced as a result of improved socioeconomic conditions, along with a rising incidence of GERD in the last 30 years.</a:t>
          </a:r>
          <a:endParaRPr lang="en-US"/>
        </a:p>
      </dgm:t>
    </dgm:pt>
    <dgm:pt modelId="{F3BC7E82-4986-41D9-9646-6E5780E98B1A}" type="parTrans" cxnId="{B4A4885D-0AFC-4740-AE2C-12856B52E3C1}">
      <dgm:prSet/>
      <dgm:spPr/>
      <dgm:t>
        <a:bodyPr/>
        <a:lstStyle/>
        <a:p>
          <a:endParaRPr lang="en-US"/>
        </a:p>
      </dgm:t>
    </dgm:pt>
    <dgm:pt modelId="{D95B7B67-5E70-4BCA-A12D-9DBBE7132BB3}" type="sibTrans" cxnId="{B4A4885D-0AFC-4740-AE2C-12856B52E3C1}">
      <dgm:prSet/>
      <dgm:spPr/>
      <dgm:t>
        <a:bodyPr/>
        <a:lstStyle/>
        <a:p>
          <a:endParaRPr lang="en-US"/>
        </a:p>
      </dgm:t>
    </dgm:pt>
    <dgm:pt modelId="{1FFD33F5-8811-46B4-9C3D-B80B9CA7C0EA}">
      <dgm:prSet/>
      <dgm:spPr/>
      <dgm:t>
        <a:bodyPr/>
        <a:lstStyle/>
        <a:p>
          <a:r>
            <a:rPr lang="en-US" b="0" i="0"/>
            <a:t>The cause of the increase is unclear, but may be due in part to increasing obesity</a:t>
          </a:r>
          <a:endParaRPr lang="en-US"/>
        </a:p>
      </dgm:t>
    </dgm:pt>
    <dgm:pt modelId="{AC458A68-A111-4D5B-B458-CF57213FD54A}" type="parTrans" cxnId="{A8650327-10C8-4676-B958-D66DB1EA80F0}">
      <dgm:prSet/>
      <dgm:spPr/>
      <dgm:t>
        <a:bodyPr/>
        <a:lstStyle/>
        <a:p>
          <a:endParaRPr lang="en-US"/>
        </a:p>
      </dgm:t>
    </dgm:pt>
    <dgm:pt modelId="{62430CCA-4EEF-4BC1-A720-FD57EC4AF086}" type="sibTrans" cxnId="{A8650327-10C8-4676-B958-D66DB1EA80F0}">
      <dgm:prSet/>
      <dgm:spPr/>
      <dgm:t>
        <a:bodyPr/>
        <a:lstStyle/>
        <a:p>
          <a:endParaRPr lang="en-US"/>
        </a:p>
      </dgm:t>
    </dgm:pt>
    <dgm:pt modelId="{BBF110CC-E2EA-4914-9889-4C5D40B7C84D}" type="pres">
      <dgm:prSet presAssocID="{46BE4918-8DFB-4E61-BD26-37D1F53F4F4B}" presName="linear" presStyleCnt="0">
        <dgm:presLayoutVars>
          <dgm:animLvl val="lvl"/>
          <dgm:resizeHandles val="exact"/>
        </dgm:presLayoutVars>
      </dgm:prSet>
      <dgm:spPr/>
    </dgm:pt>
    <dgm:pt modelId="{3C9A7AD7-CFC7-4020-A852-F540A29CE5F2}" type="pres">
      <dgm:prSet presAssocID="{25F0660C-B7F4-4A76-B1CA-C501B2B61849}" presName="parentText" presStyleLbl="node1" presStyleIdx="0" presStyleCnt="2">
        <dgm:presLayoutVars>
          <dgm:chMax val="0"/>
          <dgm:bulletEnabled val="1"/>
        </dgm:presLayoutVars>
      </dgm:prSet>
      <dgm:spPr/>
    </dgm:pt>
    <dgm:pt modelId="{1743F240-5DE1-45C4-8ED2-B859E9F8B3FC}" type="pres">
      <dgm:prSet presAssocID="{D95B7B67-5E70-4BCA-A12D-9DBBE7132BB3}" presName="spacer" presStyleCnt="0"/>
      <dgm:spPr/>
    </dgm:pt>
    <dgm:pt modelId="{51CBFD6E-E153-4681-B777-EE0694F60507}" type="pres">
      <dgm:prSet presAssocID="{1FFD33F5-8811-46B4-9C3D-B80B9CA7C0EA}" presName="parentText" presStyleLbl="node1" presStyleIdx="1" presStyleCnt="2">
        <dgm:presLayoutVars>
          <dgm:chMax val="0"/>
          <dgm:bulletEnabled val="1"/>
        </dgm:presLayoutVars>
      </dgm:prSet>
      <dgm:spPr/>
    </dgm:pt>
  </dgm:ptLst>
  <dgm:cxnLst>
    <dgm:cxn modelId="{A8650327-10C8-4676-B958-D66DB1EA80F0}" srcId="{46BE4918-8DFB-4E61-BD26-37D1F53F4F4B}" destId="{1FFD33F5-8811-46B4-9C3D-B80B9CA7C0EA}" srcOrd="1" destOrd="0" parTransId="{AC458A68-A111-4D5B-B458-CF57213FD54A}" sibTransId="{62430CCA-4EEF-4BC1-A720-FD57EC4AF086}"/>
    <dgm:cxn modelId="{B4A4885D-0AFC-4740-AE2C-12856B52E3C1}" srcId="{46BE4918-8DFB-4E61-BD26-37D1F53F4F4B}" destId="{25F0660C-B7F4-4A76-B1CA-C501B2B61849}" srcOrd="0" destOrd="0" parTransId="{F3BC7E82-4986-41D9-9646-6E5780E98B1A}" sibTransId="{D95B7B67-5E70-4BCA-A12D-9DBBE7132BB3}"/>
    <dgm:cxn modelId="{12361059-546D-4906-98EC-ADB3C744B47B}" type="presOf" srcId="{1FFD33F5-8811-46B4-9C3D-B80B9CA7C0EA}" destId="{51CBFD6E-E153-4681-B777-EE0694F60507}" srcOrd="0" destOrd="0" presId="urn:microsoft.com/office/officeart/2005/8/layout/vList2"/>
    <dgm:cxn modelId="{F9DC755A-E5AF-4FF6-A7A8-F1340F7065B4}" type="presOf" srcId="{25F0660C-B7F4-4A76-B1CA-C501B2B61849}" destId="{3C9A7AD7-CFC7-4020-A852-F540A29CE5F2}" srcOrd="0" destOrd="0" presId="urn:microsoft.com/office/officeart/2005/8/layout/vList2"/>
    <dgm:cxn modelId="{972E58C0-829E-4044-AE17-72A715B42724}" type="presOf" srcId="{46BE4918-8DFB-4E61-BD26-37D1F53F4F4B}" destId="{BBF110CC-E2EA-4914-9889-4C5D40B7C84D}" srcOrd="0" destOrd="0" presId="urn:microsoft.com/office/officeart/2005/8/layout/vList2"/>
    <dgm:cxn modelId="{EBAC0664-1CEE-4FA9-B335-164C9FD058D0}" type="presParOf" srcId="{BBF110CC-E2EA-4914-9889-4C5D40B7C84D}" destId="{3C9A7AD7-CFC7-4020-A852-F540A29CE5F2}" srcOrd="0" destOrd="0" presId="urn:microsoft.com/office/officeart/2005/8/layout/vList2"/>
    <dgm:cxn modelId="{E2A9E027-C6D8-437A-8FCF-6E6D09C18D4A}" type="presParOf" srcId="{BBF110CC-E2EA-4914-9889-4C5D40B7C84D}" destId="{1743F240-5DE1-45C4-8ED2-B859E9F8B3FC}" srcOrd="1" destOrd="0" presId="urn:microsoft.com/office/officeart/2005/8/layout/vList2"/>
    <dgm:cxn modelId="{E0C1FCB7-1297-4462-AD47-685563297362}" type="presParOf" srcId="{BBF110CC-E2EA-4914-9889-4C5D40B7C84D}" destId="{51CBFD6E-E153-4681-B777-EE0694F60507}"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8C5772-9291-4D72-AA09-3261FAFB800F}" type="doc">
      <dgm:prSet loTypeId="urn:microsoft.com/office/officeart/2008/layout/LinedList" loCatId="list" qsTypeId="urn:microsoft.com/office/officeart/2005/8/quickstyle/simple4" qsCatId="simple" csTypeId="urn:microsoft.com/office/officeart/2005/8/colors/colorful1" csCatId="colorful"/>
      <dgm:spPr/>
      <dgm:t>
        <a:bodyPr/>
        <a:lstStyle/>
        <a:p>
          <a:endParaRPr lang="en-US"/>
        </a:p>
      </dgm:t>
    </dgm:pt>
    <dgm:pt modelId="{89A7B4DF-B3DC-4617-9232-8267CB15389D}">
      <dgm:prSet/>
      <dgm:spPr/>
      <dgm:t>
        <a:bodyPr/>
        <a:lstStyle/>
        <a:p>
          <a:r>
            <a:rPr lang="en-US" b="1" i="0"/>
            <a:t>1. Impaired lower esophageal sphincter (LES) resting tone</a:t>
          </a:r>
          <a:endParaRPr lang="en-US"/>
        </a:p>
      </dgm:t>
    </dgm:pt>
    <dgm:pt modelId="{A87283A2-D299-4487-A874-53E1E47C153A}" type="parTrans" cxnId="{F7907185-BFF8-4B77-B528-DE53E55E0496}">
      <dgm:prSet/>
      <dgm:spPr/>
      <dgm:t>
        <a:bodyPr/>
        <a:lstStyle/>
        <a:p>
          <a:endParaRPr lang="en-US"/>
        </a:p>
      </dgm:t>
    </dgm:pt>
    <dgm:pt modelId="{BD5AD665-7B32-40AC-B4D2-EF5CA810E466}" type="sibTrans" cxnId="{F7907185-BFF8-4B77-B528-DE53E55E0496}">
      <dgm:prSet/>
      <dgm:spPr/>
      <dgm:t>
        <a:bodyPr/>
        <a:lstStyle/>
        <a:p>
          <a:endParaRPr lang="en-US"/>
        </a:p>
      </dgm:t>
    </dgm:pt>
    <dgm:pt modelId="{7C5816A7-1150-4B22-AD28-66C4E5D219CB}">
      <dgm:prSet/>
      <dgm:spPr/>
      <dgm:t>
        <a:bodyPr/>
        <a:lstStyle/>
        <a:p>
          <a:r>
            <a:rPr lang="fr-FR" b="1" i="0"/>
            <a:t>2. Transient LES relaxations (TLESR)</a:t>
          </a:r>
          <a:endParaRPr lang="en-US"/>
        </a:p>
      </dgm:t>
    </dgm:pt>
    <dgm:pt modelId="{EDAC5DA9-A850-4F69-88C8-7A755B46B795}" type="parTrans" cxnId="{5E57F7AA-3645-4859-807D-DBCDC78A00C7}">
      <dgm:prSet/>
      <dgm:spPr/>
      <dgm:t>
        <a:bodyPr/>
        <a:lstStyle/>
        <a:p>
          <a:endParaRPr lang="en-US"/>
        </a:p>
      </dgm:t>
    </dgm:pt>
    <dgm:pt modelId="{F457336D-8F4D-4F45-B0FB-D992781409ED}" type="sibTrans" cxnId="{5E57F7AA-3645-4859-807D-DBCDC78A00C7}">
      <dgm:prSet/>
      <dgm:spPr/>
      <dgm:t>
        <a:bodyPr/>
        <a:lstStyle/>
        <a:p>
          <a:endParaRPr lang="en-US"/>
        </a:p>
      </dgm:t>
    </dgm:pt>
    <dgm:pt modelId="{1BE89390-30DB-43B7-9AD9-F325189EF3A1}">
      <dgm:prSet/>
      <dgm:spPr/>
      <dgm:t>
        <a:bodyPr/>
        <a:lstStyle/>
        <a:p>
          <a:r>
            <a:rPr lang="en-US" b="1" i="0"/>
            <a:t>3. Impaired esophageal acid clearance</a:t>
          </a:r>
          <a:endParaRPr lang="en-US"/>
        </a:p>
      </dgm:t>
    </dgm:pt>
    <dgm:pt modelId="{AF3A523D-13A4-46AC-92E2-7E7B954DA948}" type="parTrans" cxnId="{98A02FDB-5D85-41E5-96F6-3DCFF04469D1}">
      <dgm:prSet/>
      <dgm:spPr/>
      <dgm:t>
        <a:bodyPr/>
        <a:lstStyle/>
        <a:p>
          <a:endParaRPr lang="en-US"/>
        </a:p>
      </dgm:t>
    </dgm:pt>
    <dgm:pt modelId="{7E68F1D3-D0F8-4232-906A-504376602BB4}" type="sibTrans" cxnId="{98A02FDB-5D85-41E5-96F6-3DCFF04469D1}">
      <dgm:prSet/>
      <dgm:spPr/>
      <dgm:t>
        <a:bodyPr/>
        <a:lstStyle/>
        <a:p>
          <a:endParaRPr lang="en-US"/>
        </a:p>
      </dgm:t>
    </dgm:pt>
    <dgm:pt modelId="{6F736218-B5ED-4119-8A6D-18D26FCABB0B}">
      <dgm:prSet/>
      <dgm:spPr/>
      <dgm:t>
        <a:bodyPr/>
        <a:lstStyle/>
        <a:p>
          <a:r>
            <a:rPr lang="en-US" b="1" i="0"/>
            <a:t>4. Delayed gastric emptying (gastroparesis)</a:t>
          </a:r>
          <a:endParaRPr lang="en-US"/>
        </a:p>
      </dgm:t>
    </dgm:pt>
    <dgm:pt modelId="{006D4CA6-642F-4EC6-8683-15BAF1129882}" type="parTrans" cxnId="{2CAC65FA-8B17-40D1-BE85-4D2D82FD6D55}">
      <dgm:prSet/>
      <dgm:spPr/>
      <dgm:t>
        <a:bodyPr/>
        <a:lstStyle/>
        <a:p>
          <a:endParaRPr lang="en-US"/>
        </a:p>
      </dgm:t>
    </dgm:pt>
    <dgm:pt modelId="{047C8A37-855F-462B-8E74-F58D76D29141}" type="sibTrans" cxnId="{2CAC65FA-8B17-40D1-BE85-4D2D82FD6D55}">
      <dgm:prSet/>
      <dgm:spPr/>
      <dgm:t>
        <a:bodyPr/>
        <a:lstStyle/>
        <a:p>
          <a:endParaRPr lang="en-US"/>
        </a:p>
      </dgm:t>
    </dgm:pt>
    <dgm:pt modelId="{2212C2EA-5F62-4F70-B27A-786DED894A8F}">
      <dgm:prSet/>
      <dgm:spPr/>
      <dgm:t>
        <a:bodyPr/>
        <a:lstStyle/>
        <a:p>
          <a:r>
            <a:rPr lang="en-US" b="1" i="0"/>
            <a:t>5. Disruption in anatomical barrier ( hiatal hernia )</a:t>
          </a:r>
          <a:endParaRPr lang="en-US"/>
        </a:p>
      </dgm:t>
    </dgm:pt>
    <dgm:pt modelId="{B76B4CEC-BE62-428A-AD99-9599CB7881F6}" type="parTrans" cxnId="{29F866FF-B019-4B35-A0C5-AF17CD1E9D48}">
      <dgm:prSet/>
      <dgm:spPr/>
      <dgm:t>
        <a:bodyPr/>
        <a:lstStyle/>
        <a:p>
          <a:endParaRPr lang="en-US"/>
        </a:p>
      </dgm:t>
    </dgm:pt>
    <dgm:pt modelId="{D5298FD3-4F0F-4ED2-AE03-CE322E69F8CF}" type="sibTrans" cxnId="{29F866FF-B019-4B35-A0C5-AF17CD1E9D48}">
      <dgm:prSet/>
      <dgm:spPr/>
      <dgm:t>
        <a:bodyPr/>
        <a:lstStyle/>
        <a:p>
          <a:endParaRPr lang="en-US"/>
        </a:p>
      </dgm:t>
    </dgm:pt>
    <dgm:pt modelId="{EC519B68-A992-40BD-868D-9B60B98FFB0D}">
      <dgm:prSet/>
      <dgm:spPr/>
      <dgm:t>
        <a:bodyPr/>
        <a:lstStyle/>
        <a:p>
          <a:r>
            <a:rPr lang="en-US" b="1" i="0"/>
            <a:t>6. Impaired mucosal resistance</a:t>
          </a:r>
          <a:endParaRPr lang="en-US"/>
        </a:p>
      </dgm:t>
    </dgm:pt>
    <dgm:pt modelId="{20120EDC-AA87-4202-9C6E-CBA8FEAA42E8}" type="parTrans" cxnId="{FD2979CD-8021-416B-B3DB-7A4C39E1A137}">
      <dgm:prSet/>
      <dgm:spPr/>
      <dgm:t>
        <a:bodyPr/>
        <a:lstStyle/>
        <a:p>
          <a:endParaRPr lang="en-US"/>
        </a:p>
      </dgm:t>
    </dgm:pt>
    <dgm:pt modelId="{27C56DB1-D079-4423-94F6-4725AB8D1FDA}" type="sibTrans" cxnId="{FD2979CD-8021-416B-B3DB-7A4C39E1A137}">
      <dgm:prSet/>
      <dgm:spPr/>
      <dgm:t>
        <a:bodyPr/>
        <a:lstStyle/>
        <a:p>
          <a:endParaRPr lang="en-US"/>
        </a:p>
      </dgm:t>
    </dgm:pt>
    <dgm:pt modelId="{6D3CD746-B78A-428C-AF27-8249D6E2657A}">
      <dgm:prSet/>
      <dgm:spPr/>
      <dgm:t>
        <a:bodyPr/>
        <a:lstStyle/>
        <a:p>
          <a:r>
            <a:rPr lang="en-US" b="1" i="0"/>
            <a:t>7. Pyloric  incompetence (Biliary Dudeno-gastric reflux )</a:t>
          </a:r>
          <a:endParaRPr lang="en-US"/>
        </a:p>
      </dgm:t>
    </dgm:pt>
    <dgm:pt modelId="{95479739-91C0-4286-8AC0-755697D5EF9C}" type="parTrans" cxnId="{AEF9A32D-14F4-4438-AFBD-EA8A02336E1A}">
      <dgm:prSet/>
      <dgm:spPr/>
      <dgm:t>
        <a:bodyPr/>
        <a:lstStyle/>
        <a:p>
          <a:endParaRPr lang="en-US"/>
        </a:p>
      </dgm:t>
    </dgm:pt>
    <dgm:pt modelId="{E3AAA019-36A6-4940-80E1-99BA94AB85E7}" type="sibTrans" cxnId="{AEF9A32D-14F4-4438-AFBD-EA8A02336E1A}">
      <dgm:prSet/>
      <dgm:spPr/>
      <dgm:t>
        <a:bodyPr/>
        <a:lstStyle/>
        <a:p>
          <a:endParaRPr lang="en-US"/>
        </a:p>
      </dgm:t>
    </dgm:pt>
    <dgm:pt modelId="{ED8156A1-EFEB-4BBA-9481-65CCF5A48901}" type="pres">
      <dgm:prSet presAssocID="{B38C5772-9291-4D72-AA09-3261FAFB800F}" presName="vert0" presStyleCnt="0">
        <dgm:presLayoutVars>
          <dgm:dir/>
          <dgm:animOne val="branch"/>
          <dgm:animLvl val="lvl"/>
        </dgm:presLayoutVars>
      </dgm:prSet>
      <dgm:spPr/>
    </dgm:pt>
    <dgm:pt modelId="{819516BA-AD85-4CF3-A387-72E9DAC76CDD}" type="pres">
      <dgm:prSet presAssocID="{89A7B4DF-B3DC-4617-9232-8267CB15389D}" presName="thickLine" presStyleLbl="alignNode1" presStyleIdx="0" presStyleCnt="7"/>
      <dgm:spPr/>
    </dgm:pt>
    <dgm:pt modelId="{495E00DB-A469-4573-898C-9E5E313E8FFA}" type="pres">
      <dgm:prSet presAssocID="{89A7B4DF-B3DC-4617-9232-8267CB15389D}" presName="horz1" presStyleCnt="0"/>
      <dgm:spPr/>
    </dgm:pt>
    <dgm:pt modelId="{4F7D6606-1015-4F38-A4E4-379212A68B9B}" type="pres">
      <dgm:prSet presAssocID="{89A7B4DF-B3DC-4617-9232-8267CB15389D}" presName="tx1" presStyleLbl="revTx" presStyleIdx="0" presStyleCnt="7"/>
      <dgm:spPr/>
    </dgm:pt>
    <dgm:pt modelId="{9B771935-9AA8-4253-8645-629ABDBEDB1F}" type="pres">
      <dgm:prSet presAssocID="{89A7B4DF-B3DC-4617-9232-8267CB15389D}" presName="vert1" presStyleCnt="0"/>
      <dgm:spPr/>
    </dgm:pt>
    <dgm:pt modelId="{16974C53-7C84-4C8D-A2A1-501C6CB8A460}" type="pres">
      <dgm:prSet presAssocID="{7C5816A7-1150-4B22-AD28-66C4E5D219CB}" presName="thickLine" presStyleLbl="alignNode1" presStyleIdx="1" presStyleCnt="7"/>
      <dgm:spPr/>
    </dgm:pt>
    <dgm:pt modelId="{23EDE431-259B-48DD-85CE-80E55728DCBA}" type="pres">
      <dgm:prSet presAssocID="{7C5816A7-1150-4B22-AD28-66C4E5D219CB}" presName="horz1" presStyleCnt="0"/>
      <dgm:spPr/>
    </dgm:pt>
    <dgm:pt modelId="{8398F669-66BB-4566-9234-3FD3AE1E94EA}" type="pres">
      <dgm:prSet presAssocID="{7C5816A7-1150-4B22-AD28-66C4E5D219CB}" presName="tx1" presStyleLbl="revTx" presStyleIdx="1" presStyleCnt="7"/>
      <dgm:spPr/>
    </dgm:pt>
    <dgm:pt modelId="{86C3FC8F-2409-4822-8C28-74A435FEE239}" type="pres">
      <dgm:prSet presAssocID="{7C5816A7-1150-4B22-AD28-66C4E5D219CB}" presName="vert1" presStyleCnt="0"/>
      <dgm:spPr/>
    </dgm:pt>
    <dgm:pt modelId="{53F672FE-CDBF-492D-823E-AB81BB499BD7}" type="pres">
      <dgm:prSet presAssocID="{1BE89390-30DB-43B7-9AD9-F325189EF3A1}" presName="thickLine" presStyleLbl="alignNode1" presStyleIdx="2" presStyleCnt="7"/>
      <dgm:spPr/>
    </dgm:pt>
    <dgm:pt modelId="{80F4E98C-3A1F-498C-B9F1-73A7372E4BC2}" type="pres">
      <dgm:prSet presAssocID="{1BE89390-30DB-43B7-9AD9-F325189EF3A1}" presName="horz1" presStyleCnt="0"/>
      <dgm:spPr/>
    </dgm:pt>
    <dgm:pt modelId="{44FB66B6-E039-4E92-B0D3-FCB677A946A7}" type="pres">
      <dgm:prSet presAssocID="{1BE89390-30DB-43B7-9AD9-F325189EF3A1}" presName="tx1" presStyleLbl="revTx" presStyleIdx="2" presStyleCnt="7"/>
      <dgm:spPr/>
    </dgm:pt>
    <dgm:pt modelId="{E5D4255B-E3A8-4EED-9DCE-03FF5FB199BA}" type="pres">
      <dgm:prSet presAssocID="{1BE89390-30DB-43B7-9AD9-F325189EF3A1}" presName="vert1" presStyleCnt="0"/>
      <dgm:spPr/>
    </dgm:pt>
    <dgm:pt modelId="{460F7616-193D-428C-A494-8D065908F908}" type="pres">
      <dgm:prSet presAssocID="{6F736218-B5ED-4119-8A6D-18D26FCABB0B}" presName="thickLine" presStyleLbl="alignNode1" presStyleIdx="3" presStyleCnt="7"/>
      <dgm:spPr/>
    </dgm:pt>
    <dgm:pt modelId="{DC6424A1-653B-42F3-9A5A-E9FCF12DECAB}" type="pres">
      <dgm:prSet presAssocID="{6F736218-B5ED-4119-8A6D-18D26FCABB0B}" presName="horz1" presStyleCnt="0"/>
      <dgm:spPr/>
    </dgm:pt>
    <dgm:pt modelId="{7619B636-3730-4BB5-A430-196C5D02E369}" type="pres">
      <dgm:prSet presAssocID="{6F736218-B5ED-4119-8A6D-18D26FCABB0B}" presName="tx1" presStyleLbl="revTx" presStyleIdx="3" presStyleCnt="7"/>
      <dgm:spPr/>
    </dgm:pt>
    <dgm:pt modelId="{EE707EDC-9F68-4FC3-9A11-CFBA581927B3}" type="pres">
      <dgm:prSet presAssocID="{6F736218-B5ED-4119-8A6D-18D26FCABB0B}" presName="vert1" presStyleCnt="0"/>
      <dgm:spPr/>
    </dgm:pt>
    <dgm:pt modelId="{25EA1FFF-754F-4835-8FEC-9D32856CD149}" type="pres">
      <dgm:prSet presAssocID="{2212C2EA-5F62-4F70-B27A-786DED894A8F}" presName="thickLine" presStyleLbl="alignNode1" presStyleIdx="4" presStyleCnt="7"/>
      <dgm:spPr/>
    </dgm:pt>
    <dgm:pt modelId="{6DF22996-82E4-436C-91BB-67604ADFF221}" type="pres">
      <dgm:prSet presAssocID="{2212C2EA-5F62-4F70-B27A-786DED894A8F}" presName="horz1" presStyleCnt="0"/>
      <dgm:spPr/>
    </dgm:pt>
    <dgm:pt modelId="{0AC5ED8F-411D-46A2-BC55-F31FE7EFD7D7}" type="pres">
      <dgm:prSet presAssocID="{2212C2EA-5F62-4F70-B27A-786DED894A8F}" presName="tx1" presStyleLbl="revTx" presStyleIdx="4" presStyleCnt="7"/>
      <dgm:spPr/>
    </dgm:pt>
    <dgm:pt modelId="{4F7D537A-A21C-4735-BA4F-E10F7F423F3B}" type="pres">
      <dgm:prSet presAssocID="{2212C2EA-5F62-4F70-B27A-786DED894A8F}" presName="vert1" presStyleCnt="0"/>
      <dgm:spPr/>
    </dgm:pt>
    <dgm:pt modelId="{DA06EC24-FAA2-43A9-8114-C8B2A51E1327}" type="pres">
      <dgm:prSet presAssocID="{EC519B68-A992-40BD-868D-9B60B98FFB0D}" presName="thickLine" presStyleLbl="alignNode1" presStyleIdx="5" presStyleCnt="7"/>
      <dgm:spPr/>
    </dgm:pt>
    <dgm:pt modelId="{9FD6F8E6-5EEF-4C1E-A915-944F3FA4E403}" type="pres">
      <dgm:prSet presAssocID="{EC519B68-A992-40BD-868D-9B60B98FFB0D}" presName="horz1" presStyleCnt="0"/>
      <dgm:spPr/>
    </dgm:pt>
    <dgm:pt modelId="{9AA42BA7-86D3-40D6-929C-DD394D9513D9}" type="pres">
      <dgm:prSet presAssocID="{EC519B68-A992-40BD-868D-9B60B98FFB0D}" presName="tx1" presStyleLbl="revTx" presStyleIdx="5" presStyleCnt="7"/>
      <dgm:spPr/>
    </dgm:pt>
    <dgm:pt modelId="{CDAC4137-AF32-4472-B768-3DA4617CCB25}" type="pres">
      <dgm:prSet presAssocID="{EC519B68-A992-40BD-868D-9B60B98FFB0D}" presName="vert1" presStyleCnt="0"/>
      <dgm:spPr/>
    </dgm:pt>
    <dgm:pt modelId="{58FF5373-907C-4F49-ADB8-FE47D62F5E5C}" type="pres">
      <dgm:prSet presAssocID="{6D3CD746-B78A-428C-AF27-8249D6E2657A}" presName="thickLine" presStyleLbl="alignNode1" presStyleIdx="6" presStyleCnt="7"/>
      <dgm:spPr/>
    </dgm:pt>
    <dgm:pt modelId="{B74A0954-49B4-485D-AFA2-3F473D5B3C7E}" type="pres">
      <dgm:prSet presAssocID="{6D3CD746-B78A-428C-AF27-8249D6E2657A}" presName="horz1" presStyleCnt="0"/>
      <dgm:spPr/>
    </dgm:pt>
    <dgm:pt modelId="{020FF040-D60F-4B97-B867-AA84E2BFCDB7}" type="pres">
      <dgm:prSet presAssocID="{6D3CD746-B78A-428C-AF27-8249D6E2657A}" presName="tx1" presStyleLbl="revTx" presStyleIdx="6" presStyleCnt="7"/>
      <dgm:spPr/>
    </dgm:pt>
    <dgm:pt modelId="{E30EBAEC-1C4B-4AAC-B6DA-A24FC0CE6733}" type="pres">
      <dgm:prSet presAssocID="{6D3CD746-B78A-428C-AF27-8249D6E2657A}" presName="vert1" presStyleCnt="0"/>
      <dgm:spPr/>
    </dgm:pt>
  </dgm:ptLst>
  <dgm:cxnLst>
    <dgm:cxn modelId="{AEF9A32D-14F4-4438-AFBD-EA8A02336E1A}" srcId="{B38C5772-9291-4D72-AA09-3261FAFB800F}" destId="{6D3CD746-B78A-428C-AF27-8249D6E2657A}" srcOrd="6" destOrd="0" parTransId="{95479739-91C0-4286-8AC0-755697D5EF9C}" sibTransId="{E3AAA019-36A6-4940-80E1-99BA94AB85E7}"/>
    <dgm:cxn modelId="{86A9393B-54F4-4D8C-B45E-2513DA4346F3}" type="presOf" srcId="{7C5816A7-1150-4B22-AD28-66C4E5D219CB}" destId="{8398F669-66BB-4566-9234-3FD3AE1E94EA}" srcOrd="0" destOrd="0" presId="urn:microsoft.com/office/officeart/2008/layout/LinedList"/>
    <dgm:cxn modelId="{A6CA4541-4A17-4D04-A0BC-0A3CAFE50DD4}" type="presOf" srcId="{6D3CD746-B78A-428C-AF27-8249D6E2657A}" destId="{020FF040-D60F-4B97-B867-AA84E2BFCDB7}" srcOrd="0" destOrd="0" presId="urn:microsoft.com/office/officeart/2008/layout/LinedList"/>
    <dgm:cxn modelId="{5DD49476-5CF5-4002-B068-5BA5D50A3558}" type="presOf" srcId="{6F736218-B5ED-4119-8A6D-18D26FCABB0B}" destId="{7619B636-3730-4BB5-A430-196C5D02E369}" srcOrd="0" destOrd="0" presId="urn:microsoft.com/office/officeart/2008/layout/LinedList"/>
    <dgm:cxn modelId="{A92B4085-7334-481C-8366-E2AC538A4CC8}" type="presOf" srcId="{EC519B68-A992-40BD-868D-9B60B98FFB0D}" destId="{9AA42BA7-86D3-40D6-929C-DD394D9513D9}" srcOrd="0" destOrd="0" presId="urn:microsoft.com/office/officeart/2008/layout/LinedList"/>
    <dgm:cxn modelId="{F7907185-BFF8-4B77-B528-DE53E55E0496}" srcId="{B38C5772-9291-4D72-AA09-3261FAFB800F}" destId="{89A7B4DF-B3DC-4617-9232-8267CB15389D}" srcOrd="0" destOrd="0" parTransId="{A87283A2-D299-4487-A874-53E1E47C153A}" sibTransId="{BD5AD665-7B32-40AC-B4D2-EF5CA810E466}"/>
    <dgm:cxn modelId="{05896B87-B189-41D0-8DF2-63393193D323}" type="presOf" srcId="{2212C2EA-5F62-4F70-B27A-786DED894A8F}" destId="{0AC5ED8F-411D-46A2-BC55-F31FE7EFD7D7}" srcOrd="0" destOrd="0" presId="urn:microsoft.com/office/officeart/2008/layout/LinedList"/>
    <dgm:cxn modelId="{C7726297-9350-4619-8FBB-70FCCBD7020A}" type="presOf" srcId="{B38C5772-9291-4D72-AA09-3261FAFB800F}" destId="{ED8156A1-EFEB-4BBA-9481-65CCF5A48901}" srcOrd="0" destOrd="0" presId="urn:microsoft.com/office/officeart/2008/layout/LinedList"/>
    <dgm:cxn modelId="{5E57F7AA-3645-4859-807D-DBCDC78A00C7}" srcId="{B38C5772-9291-4D72-AA09-3261FAFB800F}" destId="{7C5816A7-1150-4B22-AD28-66C4E5D219CB}" srcOrd="1" destOrd="0" parTransId="{EDAC5DA9-A850-4F69-88C8-7A755B46B795}" sibTransId="{F457336D-8F4D-4F45-B0FB-D992781409ED}"/>
    <dgm:cxn modelId="{FD2979CD-8021-416B-B3DB-7A4C39E1A137}" srcId="{B38C5772-9291-4D72-AA09-3261FAFB800F}" destId="{EC519B68-A992-40BD-868D-9B60B98FFB0D}" srcOrd="5" destOrd="0" parTransId="{20120EDC-AA87-4202-9C6E-CBA8FEAA42E8}" sibTransId="{27C56DB1-D079-4423-94F6-4725AB8D1FDA}"/>
    <dgm:cxn modelId="{90911FD6-B577-4FA0-BC6D-6B66498E602A}" type="presOf" srcId="{89A7B4DF-B3DC-4617-9232-8267CB15389D}" destId="{4F7D6606-1015-4F38-A4E4-379212A68B9B}" srcOrd="0" destOrd="0" presId="urn:microsoft.com/office/officeart/2008/layout/LinedList"/>
    <dgm:cxn modelId="{DDD166DA-8C6F-4ACC-A738-2DDEAE242E0F}" type="presOf" srcId="{1BE89390-30DB-43B7-9AD9-F325189EF3A1}" destId="{44FB66B6-E039-4E92-B0D3-FCB677A946A7}" srcOrd="0" destOrd="0" presId="urn:microsoft.com/office/officeart/2008/layout/LinedList"/>
    <dgm:cxn modelId="{98A02FDB-5D85-41E5-96F6-3DCFF04469D1}" srcId="{B38C5772-9291-4D72-AA09-3261FAFB800F}" destId="{1BE89390-30DB-43B7-9AD9-F325189EF3A1}" srcOrd="2" destOrd="0" parTransId="{AF3A523D-13A4-46AC-92E2-7E7B954DA948}" sibTransId="{7E68F1D3-D0F8-4232-906A-504376602BB4}"/>
    <dgm:cxn modelId="{2CAC65FA-8B17-40D1-BE85-4D2D82FD6D55}" srcId="{B38C5772-9291-4D72-AA09-3261FAFB800F}" destId="{6F736218-B5ED-4119-8A6D-18D26FCABB0B}" srcOrd="3" destOrd="0" parTransId="{006D4CA6-642F-4EC6-8683-15BAF1129882}" sibTransId="{047C8A37-855F-462B-8E74-F58D76D29141}"/>
    <dgm:cxn modelId="{29F866FF-B019-4B35-A0C5-AF17CD1E9D48}" srcId="{B38C5772-9291-4D72-AA09-3261FAFB800F}" destId="{2212C2EA-5F62-4F70-B27A-786DED894A8F}" srcOrd="4" destOrd="0" parTransId="{B76B4CEC-BE62-428A-AD99-9599CB7881F6}" sibTransId="{D5298FD3-4F0F-4ED2-AE03-CE322E69F8CF}"/>
    <dgm:cxn modelId="{083924E2-A05D-4636-B557-CAD600DE0D73}" type="presParOf" srcId="{ED8156A1-EFEB-4BBA-9481-65CCF5A48901}" destId="{819516BA-AD85-4CF3-A387-72E9DAC76CDD}" srcOrd="0" destOrd="0" presId="urn:microsoft.com/office/officeart/2008/layout/LinedList"/>
    <dgm:cxn modelId="{794844DB-AFD8-4B76-815E-B6E1E1513CAF}" type="presParOf" srcId="{ED8156A1-EFEB-4BBA-9481-65CCF5A48901}" destId="{495E00DB-A469-4573-898C-9E5E313E8FFA}" srcOrd="1" destOrd="0" presId="urn:microsoft.com/office/officeart/2008/layout/LinedList"/>
    <dgm:cxn modelId="{AAD952C4-8EE3-4CDE-B763-A1106E18671F}" type="presParOf" srcId="{495E00DB-A469-4573-898C-9E5E313E8FFA}" destId="{4F7D6606-1015-4F38-A4E4-379212A68B9B}" srcOrd="0" destOrd="0" presId="urn:microsoft.com/office/officeart/2008/layout/LinedList"/>
    <dgm:cxn modelId="{F9047331-3BAC-485D-9DA9-30BDB6B64BA7}" type="presParOf" srcId="{495E00DB-A469-4573-898C-9E5E313E8FFA}" destId="{9B771935-9AA8-4253-8645-629ABDBEDB1F}" srcOrd="1" destOrd="0" presId="urn:microsoft.com/office/officeart/2008/layout/LinedList"/>
    <dgm:cxn modelId="{94CB7BCD-8377-47A3-B245-5C1A84F6396E}" type="presParOf" srcId="{ED8156A1-EFEB-4BBA-9481-65CCF5A48901}" destId="{16974C53-7C84-4C8D-A2A1-501C6CB8A460}" srcOrd="2" destOrd="0" presId="urn:microsoft.com/office/officeart/2008/layout/LinedList"/>
    <dgm:cxn modelId="{C3A4A7AB-EC2E-4613-9AF8-69693F74DE1D}" type="presParOf" srcId="{ED8156A1-EFEB-4BBA-9481-65CCF5A48901}" destId="{23EDE431-259B-48DD-85CE-80E55728DCBA}" srcOrd="3" destOrd="0" presId="urn:microsoft.com/office/officeart/2008/layout/LinedList"/>
    <dgm:cxn modelId="{57B4AC60-16F0-4B87-B261-340916AEE220}" type="presParOf" srcId="{23EDE431-259B-48DD-85CE-80E55728DCBA}" destId="{8398F669-66BB-4566-9234-3FD3AE1E94EA}" srcOrd="0" destOrd="0" presId="urn:microsoft.com/office/officeart/2008/layout/LinedList"/>
    <dgm:cxn modelId="{F6B1D0FD-FE59-4D07-968D-3888096C6EB7}" type="presParOf" srcId="{23EDE431-259B-48DD-85CE-80E55728DCBA}" destId="{86C3FC8F-2409-4822-8C28-74A435FEE239}" srcOrd="1" destOrd="0" presId="urn:microsoft.com/office/officeart/2008/layout/LinedList"/>
    <dgm:cxn modelId="{D5F0806D-1AFE-40E6-9ADF-C41431295905}" type="presParOf" srcId="{ED8156A1-EFEB-4BBA-9481-65CCF5A48901}" destId="{53F672FE-CDBF-492D-823E-AB81BB499BD7}" srcOrd="4" destOrd="0" presId="urn:microsoft.com/office/officeart/2008/layout/LinedList"/>
    <dgm:cxn modelId="{EEDD9A29-A084-4D73-8E44-E114C4520E0C}" type="presParOf" srcId="{ED8156A1-EFEB-4BBA-9481-65CCF5A48901}" destId="{80F4E98C-3A1F-498C-B9F1-73A7372E4BC2}" srcOrd="5" destOrd="0" presId="urn:microsoft.com/office/officeart/2008/layout/LinedList"/>
    <dgm:cxn modelId="{412F5506-3ABC-437F-9809-7B3B179EB07E}" type="presParOf" srcId="{80F4E98C-3A1F-498C-B9F1-73A7372E4BC2}" destId="{44FB66B6-E039-4E92-B0D3-FCB677A946A7}" srcOrd="0" destOrd="0" presId="urn:microsoft.com/office/officeart/2008/layout/LinedList"/>
    <dgm:cxn modelId="{7A9546D7-CB17-44BD-981B-6ABB66E0183E}" type="presParOf" srcId="{80F4E98C-3A1F-498C-B9F1-73A7372E4BC2}" destId="{E5D4255B-E3A8-4EED-9DCE-03FF5FB199BA}" srcOrd="1" destOrd="0" presId="urn:microsoft.com/office/officeart/2008/layout/LinedList"/>
    <dgm:cxn modelId="{43E25E54-A302-442F-884C-9B19A89ABE9D}" type="presParOf" srcId="{ED8156A1-EFEB-4BBA-9481-65CCF5A48901}" destId="{460F7616-193D-428C-A494-8D065908F908}" srcOrd="6" destOrd="0" presId="urn:microsoft.com/office/officeart/2008/layout/LinedList"/>
    <dgm:cxn modelId="{A6067D9C-E729-401A-852A-C94D6169B0E4}" type="presParOf" srcId="{ED8156A1-EFEB-4BBA-9481-65CCF5A48901}" destId="{DC6424A1-653B-42F3-9A5A-E9FCF12DECAB}" srcOrd="7" destOrd="0" presId="urn:microsoft.com/office/officeart/2008/layout/LinedList"/>
    <dgm:cxn modelId="{4C1BC68D-89AC-48DB-BF64-05A056278959}" type="presParOf" srcId="{DC6424A1-653B-42F3-9A5A-E9FCF12DECAB}" destId="{7619B636-3730-4BB5-A430-196C5D02E369}" srcOrd="0" destOrd="0" presId="urn:microsoft.com/office/officeart/2008/layout/LinedList"/>
    <dgm:cxn modelId="{9CF455C0-4E35-4619-91B6-62DAE154950C}" type="presParOf" srcId="{DC6424A1-653B-42F3-9A5A-E9FCF12DECAB}" destId="{EE707EDC-9F68-4FC3-9A11-CFBA581927B3}" srcOrd="1" destOrd="0" presId="urn:microsoft.com/office/officeart/2008/layout/LinedList"/>
    <dgm:cxn modelId="{635E6B0D-78A8-4799-AA38-8FBFA70CA338}" type="presParOf" srcId="{ED8156A1-EFEB-4BBA-9481-65CCF5A48901}" destId="{25EA1FFF-754F-4835-8FEC-9D32856CD149}" srcOrd="8" destOrd="0" presId="urn:microsoft.com/office/officeart/2008/layout/LinedList"/>
    <dgm:cxn modelId="{93BD90FB-E83F-4B90-9DE1-57B79FE25E83}" type="presParOf" srcId="{ED8156A1-EFEB-4BBA-9481-65CCF5A48901}" destId="{6DF22996-82E4-436C-91BB-67604ADFF221}" srcOrd="9" destOrd="0" presId="urn:microsoft.com/office/officeart/2008/layout/LinedList"/>
    <dgm:cxn modelId="{952E8B2F-F56B-40F2-B336-87FBC1466815}" type="presParOf" srcId="{6DF22996-82E4-436C-91BB-67604ADFF221}" destId="{0AC5ED8F-411D-46A2-BC55-F31FE7EFD7D7}" srcOrd="0" destOrd="0" presId="urn:microsoft.com/office/officeart/2008/layout/LinedList"/>
    <dgm:cxn modelId="{C97B4C38-B6E4-4F03-9D45-BB344103FA54}" type="presParOf" srcId="{6DF22996-82E4-436C-91BB-67604ADFF221}" destId="{4F7D537A-A21C-4735-BA4F-E10F7F423F3B}" srcOrd="1" destOrd="0" presId="urn:microsoft.com/office/officeart/2008/layout/LinedList"/>
    <dgm:cxn modelId="{E6F8FF94-EE6B-4B86-AB6A-498A2EDDC75B}" type="presParOf" srcId="{ED8156A1-EFEB-4BBA-9481-65CCF5A48901}" destId="{DA06EC24-FAA2-43A9-8114-C8B2A51E1327}" srcOrd="10" destOrd="0" presId="urn:microsoft.com/office/officeart/2008/layout/LinedList"/>
    <dgm:cxn modelId="{7D15402F-7F92-4837-83B9-56A561098E0B}" type="presParOf" srcId="{ED8156A1-EFEB-4BBA-9481-65CCF5A48901}" destId="{9FD6F8E6-5EEF-4C1E-A915-944F3FA4E403}" srcOrd="11" destOrd="0" presId="urn:microsoft.com/office/officeart/2008/layout/LinedList"/>
    <dgm:cxn modelId="{7EA96BAB-3D8B-40CB-8348-80E384BC0B1E}" type="presParOf" srcId="{9FD6F8E6-5EEF-4C1E-A915-944F3FA4E403}" destId="{9AA42BA7-86D3-40D6-929C-DD394D9513D9}" srcOrd="0" destOrd="0" presId="urn:microsoft.com/office/officeart/2008/layout/LinedList"/>
    <dgm:cxn modelId="{44D17ADE-153A-4845-81CA-14F8F88FDD90}" type="presParOf" srcId="{9FD6F8E6-5EEF-4C1E-A915-944F3FA4E403}" destId="{CDAC4137-AF32-4472-B768-3DA4617CCB25}" srcOrd="1" destOrd="0" presId="urn:microsoft.com/office/officeart/2008/layout/LinedList"/>
    <dgm:cxn modelId="{41C5CAEA-154A-415C-93FE-3BC487A50F9C}" type="presParOf" srcId="{ED8156A1-EFEB-4BBA-9481-65CCF5A48901}" destId="{58FF5373-907C-4F49-ADB8-FE47D62F5E5C}" srcOrd="12" destOrd="0" presId="urn:microsoft.com/office/officeart/2008/layout/LinedList"/>
    <dgm:cxn modelId="{5CE1ED73-98D7-4294-B9EA-7427F6A478BA}" type="presParOf" srcId="{ED8156A1-EFEB-4BBA-9481-65CCF5A48901}" destId="{B74A0954-49B4-485D-AFA2-3F473D5B3C7E}" srcOrd="13" destOrd="0" presId="urn:microsoft.com/office/officeart/2008/layout/LinedList"/>
    <dgm:cxn modelId="{81B02885-5CF1-4CB0-A587-D10C7D4A8A3B}" type="presParOf" srcId="{B74A0954-49B4-485D-AFA2-3F473D5B3C7E}" destId="{020FF040-D60F-4B97-B867-AA84E2BFCDB7}" srcOrd="0" destOrd="0" presId="urn:microsoft.com/office/officeart/2008/layout/LinedList"/>
    <dgm:cxn modelId="{409988D3-AB29-49BD-84CC-28BC29868CA5}" type="presParOf" srcId="{B74A0954-49B4-485D-AFA2-3F473D5B3C7E}" destId="{E30EBAEC-1C4B-4AAC-B6DA-A24FC0CE673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6E288A4-9AE0-4EA0-AA2A-B5319007FE19}"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F59BB4D1-5B74-400E-96F5-8829A80F6D5E}">
      <dgm:prSet/>
      <dgm:spPr/>
      <dgm:t>
        <a:bodyPr/>
        <a:lstStyle/>
        <a:p>
          <a:r>
            <a:rPr lang="en-US"/>
            <a:t>• Other symptoms : Dry Cough, Dysphagia, Hoarseness, Belching, Aspiration, Wheezing, Globus sensation </a:t>
          </a:r>
        </a:p>
      </dgm:t>
    </dgm:pt>
    <dgm:pt modelId="{B01455A6-078F-460E-8641-4071C76D4A53}" type="parTrans" cxnId="{2BD21B4E-DC72-476C-BF41-163E180C3F43}">
      <dgm:prSet/>
      <dgm:spPr/>
      <dgm:t>
        <a:bodyPr/>
        <a:lstStyle/>
        <a:p>
          <a:endParaRPr lang="en-US"/>
        </a:p>
      </dgm:t>
    </dgm:pt>
    <dgm:pt modelId="{6EF8AB0D-DED9-4151-B746-9B12DFCEAE4E}" type="sibTrans" cxnId="{2BD21B4E-DC72-476C-BF41-163E180C3F43}">
      <dgm:prSet/>
      <dgm:spPr/>
      <dgm:t>
        <a:bodyPr/>
        <a:lstStyle/>
        <a:p>
          <a:endParaRPr lang="en-US"/>
        </a:p>
      </dgm:t>
    </dgm:pt>
    <dgm:pt modelId="{A86BEECC-C96D-46D6-A36C-F289CA1A69A8}">
      <dgm:prSet/>
      <dgm:spPr/>
      <dgm:t>
        <a:bodyPr/>
        <a:lstStyle/>
        <a:p>
          <a:r>
            <a:rPr lang="en-US"/>
            <a:t>• Patients with nocturnal reflux and those who reflux food to the mouth nearly always have severe GERD.</a:t>
          </a:r>
        </a:p>
      </dgm:t>
    </dgm:pt>
    <dgm:pt modelId="{52C8312F-F43E-4587-9635-ABF3B34BBE16}" type="parTrans" cxnId="{98DAC5A4-190F-4001-8C03-61AF4CD96C88}">
      <dgm:prSet/>
      <dgm:spPr/>
      <dgm:t>
        <a:bodyPr/>
        <a:lstStyle/>
        <a:p>
          <a:endParaRPr lang="en-US"/>
        </a:p>
      </dgm:t>
    </dgm:pt>
    <dgm:pt modelId="{8EC0B1AD-2039-4E70-9896-24B8A875EBFD}" type="sibTrans" cxnId="{98DAC5A4-190F-4001-8C03-61AF4CD96C88}">
      <dgm:prSet/>
      <dgm:spPr/>
      <dgm:t>
        <a:bodyPr/>
        <a:lstStyle/>
        <a:p>
          <a:endParaRPr lang="en-US"/>
        </a:p>
      </dgm:t>
    </dgm:pt>
    <dgm:pt modelId="{3E4A17F7-EAD2-440D-B221-C81A4F5B1C6E}" type="pres">
      <dgm:prSet presAssocID="{B6E288A4-9AE0-4EA0-AA2A-B5319007FE19}" presName="hierChild1" presStyleCnt="0">
        <dgm:presLayoutVars>
          <dgm:chPref val="1"/>
          <dgm:dir/>
          <dgm:animOne val="branch"/>
          <dgm:animLvl val="lvl"/>
          <dgm:resizeHandles/>
        </dgm:presLayoutVars>
      </dgm:prSet>
      <dgm:spPr/>
    </dgm:pt>
    <dgm:pt modelId="{B1B814F3-48FA-4D08-AA4F-63367A05E144}" type="pres">
      <dgm:prSet presAssocID="{F59BB4D1-5B74-400E-96F5-8829A80F6D5E}" presName="hierRoot1" presStyleCnt="0"/>
      <dgm:spPr/>
    </dgm:pt>
    <dgm:pt modelId="{2D2603AB-8BE0-4B30-B8F2-3D6F1D976818}" type="pres">
      <dgm:prSet presAssocID="{F59BB4D1-5B74-400E-96F5-8829A80F6D5E}" presName="composite" presStyleCnt="0"/>
      <dgm:spPr/>
    </dgm:pt>
    <dgm:pt modelId="{17103973-A3E2-4AC6-A93D-7F8D4CA80B49}" type="pres">
      <dgm:prSet presAssocID="{F59BB4D1-5B74-400E-96F5-8829A80F6D5E}" presName="background" presStyleLbl="node0" presStyleIdx="0" presStyleCnt="2"/>
      <dgm:spPr/>
    </dgm:pt>
    <dgm:pt modelId="{6AE14811-1CFD-4A51-8D32-42C2EE5853F4}" type="pres">
      <dgm:prSet presAssocID="{F59BB4D1-5B74-400E-96F5-8829A80F6D5E}" presName="text" presStyleLbl="fgAcc0" presStyleIdx="0" presStyleCnt="2">
        <dgm:presLayoutVars>
          <dgm:chPref val="3"/>
        </dgm:presLayoutVars>
      </dgm:prSet>
      <dgm:spPr/>
    </dgm:pt>
    <dgm:pt modelId="{9636EBD1-989C-4189-B23E-C395D4688984}" type="pres">
      <dgm:prSet presAssocID="{F59BB4D1-5B74-400E-96F5-8829A80F6D5E}" presName="hierChild2" presStyleCnt="0"/>
      <dgm:spPr/>
    </dgm:pt>
    <dgm:pt modelId="{1E866910-EE6D-42D0-83F3-C2CEF3027AB1}" type="pres">
      <dgm:prSet presAssocID="{A86BEECC-C96D-46D6-A36C-F289CA1A69A8}" presName="hierRoot1" presStyleCnt="0"/>
      <dgm:spPr/>
    </dgm:pt>
    <dgm:pt modelId="{AD05499F-789B-46D2-A6F4-8C49323F2D00}" type="pres">
      <dgm:prSet presAssocID="{A86BEECC-C96D-46D6-A36C-F289CA1A69A8}" presName="composite" presStyleCnt="0"/>
      <dgm:spPr/>
    </dgm:pt>
    <dgm:pt modelId="{3F7C54BF-96BD-4F6A-BE69-0E66BB2739AE}" type="pres">
      <dgm:prSet presAssocID="{A86BEECC-C96D-46D6-A36C-F289CA1A69A8}" presName="background" presStyleLbl="node0" presStyleIdx="1" presStyleCnt="2"/>
      <dgm:spPr/>
    </dgm:pt>
    <dgm:pt modelId="{9900B52C-19D6-42C3-A546-B30756C3F6F3}" type="pres">
      <dgm:prSet presAssocID="{A86BEECC-C96D-46D6-A36C-F289CA1A69A8}" presName="text" presStyleLbl="fgAcc0" presStyleIdx="1" presStyleCnt="2">
        <dgm:presLayoutVars>
          <dgm:chPref val="3"/>
        </dgm:presLayoutVars>
      </dgm:prSet>
      <dgm:spPr/>
    </dgm:pt>
    <dgm:pt modelId="{EA6FA6C3-1525-4F55-A63B-8741001AB358}" type="pres">
      <dgm:prSet presAssocID="{A86BEECC-C96D-46D6-A36C-F289CA1A69A8}" presName="hierChild2" presStyleCnt="0"/>
      <dgm:spPr/>
    </dgm:pt>
  </dgm:ptLst>
  <dgm:cxnLst>
    <dgm:cxn modelId="{56B7B419-1E0A-4E34-9EA6-416C8D479BFB}" type="presOf" srcId="{A86BEECC-C96D-46D6-A36C-F289CA1A69A8}" destId="{9900B52C-19D6-42C3-A546-B30756C3F6F3}" srcOrd="0" destOrd="0" presId="urn:microsoft.com/office/officeart/2005/8/layout/hierarchy1"/>
    <dgm:cxn modelId="{2BD21B4E-DC72-476C-BF41-163E180C3F43}" srcId="{B6E288A4-9AE0-4EA0-AA2A-B5319007FE19}" destId="{F59BB4D1-5B74-400E-96F5-8829A80F6D5E}" srcOrd="0" destOrd="0" parTransId="{B01455A6-078F-460E-8641-4071C76D4A53}" sibTransId="{6EF8AB0D-DED9-4151-B746-9B12DFCEAE4E}"/>
    <dgm:cxn modelId="{98DAC5A4-190F-4001-8C03-61AF4CD96C88}" srcId="{B6E288A4-9AE0-4EA0-AA2A-B5319007FE19}" destId="{A86BEECC-C96D-46D6-A36C-F289CA1A69A8}" srcOrd="1" destOrd="0" parTransId="{52C8312F-F43E-4587-9635-ABF3B34BBE16}" sibTransId="{8EC0B1AD-2039-4E70-9896-24B8A875EBFD}"/>
    <dgm:cxn modelId="{DF1E9FBE-318D-49BB-B4E6-E2C882093858}" type="presOf" srcId="{B6E288A4-9AE0-4EA0-AA2A-B5319007FE19}" destId="{3E4A17F7-EAD2-440D-B221-C81A4F5B1C6E}" srcOrd="0" destOrd="0" presId="urn:microsoft.com/office/officeart/2005/8/layout/hierarchy1"/>
    <dgm:cxn modelId="{E887D6C9-3B25-4147-8CB4-9EA09E7F0591}" type="presOf" srcId="{F59BB4D1-5B74-400E-96F5-8829A80F6D5E}" destId="{6AE14811-1CFD-4A51-8D32-42C2EE5853F4}" srcOrd="0" destOrd="0" presId="urn:microsoft.com/office/officeart/2005/8/layout/hierarchy1"/>
    <dgm:cxn modelId="{401AD24F-54BB-4D89-BA1C-8E318BA56044}" type="presParOf" srcId="{3E4A17F7-EAD2-440D-B221-C81A4F5B1C6E}" destId="{B1B814F3-48FA-4D08-AA4F-63367A05E144}" srcOrd="0" destOrd="0" presId="urn:microsoft.com/office/officeart/2005/8/layout/hierarchy1"/>
    <dgm:cxn modelId="{0B56B859-B589-4920-91A9-DE2948B3C22C}" type="presParOf" srcId="{B1B814F3-48FA-4D08-AA4F-63367A05E144}" destId="{2D2603AB-8BE0-4B30-B8F2-3D6F1D976818}" srcOrd="0" destOrd="0" presId="urn:microsoft.com/office/officeart/2005/8/layout/hierarchy1"/>
    <dgm:cxn modelId="{E8C950E3-1DBB-48DA-B8F1-3FD95F639BDB}" type="presParOf" srcId="{2D2603AB-8BE0-4B30-B8F2-3D6F1D976818}" destId="{17103973-A3E2-4AC6-A93D-7F8D4CA80B49}" srcOrd="0" destOrd="0" presId="urn:microsoft.com/office/officeart/2005/8/layout/hierarchy1"/>
    <dgm:cxn modelId="{6490C223-9404-489D-A752-54B2E0C931A6}" type="presParOf" srcId="{2D2603AB-8BE0-4B30-B8F2-3D6F1D976818}" destId="{6AE14811-1CFD-4A51-8D32-42C2EE5853F4}" srcOrd="1" destOrd="0" presId="urn:microsoft.com/office/officeart/2005/8/layout/hierarchy1"/>
    <dgm:cxn modelId="{362D3DC3-2D43-42D1-845B-0C0D61D22EB6}" type="presParOf" srcId="{B1B814F3-48FA-4D08-AA4F-63367A05E144}" destId="{9636EBD1-989C-4189-B23E-C395D4688984}" srcOrd="1" destOrd="0" presId="urn:microsoft.com/office/officeart/2005/8/layout/hierarchy1"/>
    <dgm:cxn modelId="{7A648E6B-0DA9-4ADB-8AEB-BBDF89961290}" type="presParOf" srcId="{3E4A17F7-EAD2-440D-B221-C81A4F5B1C6E}" destId="{1E866910-EE6D-42D0-83F3-C2CEF3027AB1}" srcOrd="1" destOrd="0" presId="urn:microsoft.com/office/officeart/2005/8/layout/hierarchy1"/>
    <dgm:cxn modelId="{BD8932E7-B47D-4C42-8655-57BC7BE9DC6C}" type="presParOf" srcId="{1E866910-EE6D-42D0-83F3-C2CEF3027AB1}" destId="{AD05499F-789B-46D2-A6F4-8C49323F2D00}" srcOrd="0" destOrd="0" presId="urn:microsoft.com/office/officeart/2005/8/layout/hierarchy1"/>
    <dgm:cxn modelId="{1E33DF85-79B8-4DBA-88E6-1F53D08242D2}" type="presParOf" srcId="{AD05499F-789B-46D2-A6F4-8C49323F2D00}" destId="{3F7C54BF-96BD-4F6A-BE69-0E66BB2739AE}" srcOrd="0" destOrd="0" presId="urn:microsoft.com/office/officeart/2005/8/layout/hierarchy1"/>
    <dgm:cxn modelId="{D78725AC-BA88-4F73-8AE0-D21DEE88D188}" type="presParOf" srcId="{AD05499F-789B-46D2-A6F4-8C49323F2D00}" destId="{9900B52C-19D6-42C3-A546-B30756C3F6F3}" srcOrd="1" destOrd="0" presId="urn:microsoft.com/office/officeart/2005/8/layout/hierarchy1"/>
    <dgm:cxn modelId="{463249D0-64C3-437B-9B9A-FCA9871E30E6}" type="presParOf" srcId="{1E866910-EE6D-42D0-83F3-C2CEF3027AB1}" destId="{EA6FA6C3-1525-4F55-A63B-8741001AB358}"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3402839-7B7B-4637-ACE5-FBA12E2D5EE0}"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FE95C78E-7227-45B2-927E-E221E2AF02DF}">
      <dgm:prSet/>
      <dgm:spPr/>
      <dgm:t>
        <a:bodyPr/>
        <a:lstStyle/>
        <a:p>
          <a:r>
            <a:rPr lang="en-US"/>
            <a:t>Erythema, edema, erosions, mucosal breaks, ulcerations.</a:t>
          </a:r>
        </a:p>
      </dgm:t>
    </dgm:pt>
    <dgm:pt modelId="{C259F02B-2DC7-498C-AA09-AD9B905E07A6}" type="parTrans" cxnId="{8A780EAB-A05D-49B5-9430-10D8BED744ED}">
      <dgm:prSet/>
      <dgm:spPr/>
      <dgm:t>
        <a:bodyPr/>
        <a:lstStyle/>
        <a:p>
          <a:endParaRPr lang="en-US"/>
        </a:p>
      </dgm:t>
    </dgm:pt>
    <dgm:pt modelId="{BF6E8827-4993-4887-99E2-7BA60FAFF0BF}" type="sibTrans" cxnId="{8A780EAB-A05D-49B5-9430-10D8BED744ED}">
      <dgm:prSet/>
      <dgm:spPr/>
      <dgm:t>
        <a:bodyPr/>
        <a:lstStyle/>
        <a:p>
          <a:endParaRPr lang="en-US"/>
        </a:p>
      </dgm:t>
    </dgm:pt>
    <dgm:pt modelId="{49CE598F-9FB9-4A31-9913-962BC430AC49}">
      <dgm:prSet/>
      <dgm:spPr/>
      <dgm:t>
        <a:bodyPr/>
        <a:lstStyle/>
        <a:p>
          <a:r>
            <a:rPr lang="en-US"/>
            <a:t>Salmon pink mucosa (suggestive of Barrett’s esophagus).</a:t>
          </a:r>
        </a:p>
      </dgm:t>
    </dgm:pt>
    <dgm:pt modelId="{8046F391-C81C-4285-B75B-E882FFA298BA}" type="parTrans" cxnId="{B38C07DB-5119-4BFE-A3D1-060952F57788}">
      <dgm:prSet/>
      <dgm:spPr/>
      <dgm:t>
        <a:bodyPr/>
        <a:lstStyle/>
        <a:p>
          <a:endParaRPr lang="en-US"/>
        </a:p>
      </dgm:t>
    </dgm:pt>
    <dgm:pt modelId="{6228FAD4-3C73-4D1F-9320-A5900108D0C3}" type="sibTrans" cxnId="{B38C07DB-5119-4BFE-A3D1-060952F57788}">
      <dgm:prSet/>
      <dgm:spPr/>
      <dgm:t>
        <a:bodyPr/>
        <a:lstStyle/>
        <a:p>
          <a:endParaRPr lang="en-US"/>
        </a:p>
      </dgm:t>
    </dgm:pt>
    <dgm:pt modelId="{82D9C758-37CE-40F0-9823-7915F7CB3C63}">
      <dgm:prSet/>
      <dgm:spPr/>
      <dgm:t>
        <a:bodyPr/>
        <a:lstStyle/>
        <a:p>
          <a:r>
            <a:rPr lang="en-US"/>
            <a:t>Peptic strictures and rings.</a:t>
          </a:r>
        </a:p>
      </dgm:t>
    </dgm:pt>
    <dgm:pt modelId="{49500589-1BE9-4EE7-880E-8E24FB5AF2F1}" type="parTrans" cxnId="{31A4393D-0E9B-4396-A017-FD32FB798E3C}">
      <dgm:prSet/>
      <dgm:spPr/>
      <dgm:t>
        <a:bodyPr/>
        <a:lstStyle/>
        <a:p>
          <a:endParaRPr lang="en-US"/>
        </a:p>
      </dgm:t>
    </dgm:pt>
    <dgm:pt modelId="{1E4CF5C5-A071-418D-9626-BD8EBBD1A6DF}" type="sibTrans" cxnId="{31A4393D-0E9B-4396-A017-FD32FB798E3C}">
      <dgm:prSet/>
      <dgm:spPr/>
      <dgm:t>
        <a:bodyPr/>
        <a:lstStyle/>
        <a:p>
          <a:endParaRPr lang="en-US"/>
        </a:p>
      </dgm:t>
    </dgm:pt>
    <dgm:pt modelId="{D7ED6960-8D2B-4876-A911-75672AA4C9A4}">
      <dgm:prSet/>
      <dgm:spPr/>
      <dgm:t>
        <a:bodyPr/>
        <a:lstStyle/>
        <a:p>
          <a:r>
            <a:rPr lang="en-US"/>
            <a:t>Proximal migration of the gastroesophageal junction (Z-line), e.g. in hiatal hernia.</a:t>
          </a:r>
        </a:p>
      </dgm:t>
    </dgm:pt>
    <dgm:pt modelId="{08A112C0-E51A-40A3-BFC7-79A5B6800A5D}" type="parTrans" cxnId="{B8B2E751-134A-462C-934E-94362AE7F99E}">
      <dgm:prSet/>
      <dgm:spPr/>
      <dgm:t>
        <a:bodyPr/>
        <a:lstStyle/>
        <a:p>
          <a:endParaRPr lang="en-US"/>
        </a:p>
      </dgm:t>
    </dgm:pt>
    <dgm:pt modelId="{1AC90D16-2AF6-48B1-8CAF-FBF5CD0DC82B}" type="sibTrans" cxnId="{B8B2E751-134A-462C-934E-94362AE7F99E}">
      <dgm:prSet/>
      <dgm:spPr/>
      <dgm:t>
        <a:bodyPr/>
        <a:lstStyle/>
        <a:p>
          <a:endParaRPr lang="en-US"/>
        </a:p>
      </dgm:t>
    </dgm:pt>
    <dgm:pt modelId="{EC752EEE-7DCF-4887-9B04-E47874E67350}" type="pres">
      <dgm:prSet presAssocID="{03402839-7B7B-4637-ACE5-FBA12E2D5EE0}" presName="linear" presStyleCnt="0">
        <dgm:presLayoutVars>
          <dgm:animLvl val="lvl"/>
          <dgm:resizeHandles val="exact"/>
        </dgm:presLayoutVars>
      </dgm:prSet>
      <dgm:spPr/>
    </dgm:pt>
    <dgm:pt modelId="{7395EE13-FB55-471F-A951-A83944302CAB}" type="pres">
      <dgm:prSet presAssocID="{FE95C78E-7227-45B2-927E-E221E2AF02DF}" presName="parentText" presStyleLbl="node1" presStyleIdx="0" presStyleCnt="4">
        <dgm:presLayoutVars>
          <dgm:chMax val="0"/>
          <dgm:bulletEnabled val="1"/>
        </dgm:presLayoutVars>
      </dgm:prSet>
      <dgm:spPr/>
    </dgm:pt>
    <dgm:pt modelId="{EB60B154-1BB0-4AB4-9D9B-05CB1658F45A}" type="pres">
      <dgm:prSet presAssocID="{BF6E8827-4993-4887-99E2-7BA60FAFF0BF}" presName="spacer" presStyleCnt="0"/>
      <dgm:spPr/>
    </dgm:pt>
    <dgm:pt modelId="{1816B18A-AD66-41DB-BA1A-7FF06CBCCA47}" type="pres">
      <dgm:prSet presAssocID="{49CE598F-9FB9-4A31-9913-962BC430AC49}" presName="parentText" presStyleLbl="node1" presStyleIdx="1" presStyleCnt="4">
        <dgm:presLayoutVars>
          <dgm:chMax val="0"/>
          <dgm:bulletEnabled val="1"/>
        </dgm:presLayoutVars>
      </dgm:prSet>
      <dgm:spPr/>
    </dgm:pt>
    <dgm:pt modelId="{3DD01DF2-852E-4111-AE6C-E83138861523}" type="pres">
      <dgm:prSet presAssocID="{6228FAD4-3C73-4D1F-9320-A5900108D0C3}" presName="spacer" presStyleCnt="0"/>
      <dgm:spPr/>
    </dgm:pt>
    <dgm:pt modelId="{26141D05-AAD3-435F-8527-ABD51EC46E64}" type="pres">
      <dgm:prSet presAssocID="{82D9C758-37CE-40F0-9823-7915F7CB3C63}" presName="parentText" presStyleLbl="node1" presStyleIdx="2" presStyleCnt="4">
        <dgm:presLayoutVars>
          <dgm:chMax val="0"/>
          <dgm:bulletEnabled val="1"/>
        </dgm:presLayoutVars>
      </dgm:prSet>
      <dgm:spPr/>
    </dgm:pt>
    <dgm:pt modelId="{D5016A99-E203-479B-B738-FEEBF5125323}" type="pres">
      <dgm:prSet presAssocID="{1E4CF5C5-A071-418D-9626-BD8EBBD1A6DF}" presName="spacer" presStyleCnt="0"/>
      <dgm:spPr/>
    </dgm:pt>
    <dgm:pt modelId="{055C2177-26FB-4D61-AE17-223367C3BED7}" type="pres">
      <dgm:prSet presAssocID="{D7ED6960-8D2B-4876-A911-75672AA4C9A4}" presName="parentText" presStyleLbl="node1" presStyleIdx="3" presStyleCnt="4">
        <dgm:presLayoutVars>
          <dgm:chMax val="0"/>
          <dgm:bulletEnabled val="1"/>
        </dgm:presLayoutVars>
      </dgm:prSet>
      <dgm:spPr/>
    </dgm:pt>
  </dgm:ptLst>
  <dgm:cxnLst>
    <dgm:cxn modelId="{31A4393D-0E9B-4396-A017-FD32FB798E3C}" srcId="{03402839-7B7B-4637-ACE5-FBA12E2D5EE0}" destId="{82D9C758-37CE-40F0-9823-7915F7CB3C63}" srcOrd="2" destOrd="0" parTransId="{49500589-1BE9-4EE7-880E-8E24FB5AF2F1}" sibTransId="{1E4CF5C5-A071-418D-9626-BD8EBBD1A6DF}"/>
    <dgm:cxn modelId="{B8B2E751-134A-462C-934E-94362AE7F99E}" srcId="{03402839-7B7B-4637-ACE5-FBA12E2D5EE0}" destId="{D7ED6960-8D2B-4876-A911-75672AA4C9A4}" srcOrd="3" destOrd="0" parTransId="{08A112C0-E51A-40A3-BFC7-79A5B6800A5D}" sibTransId="{1AC90D16-2AF6-48B1-8CAF-FBF5CD0DC82B}"/>
    <dgm:cxn modelId="{A4F63578-D272-4DCB-9044-EBA9ED914AF1}" type="presOf" srcId="{82D9C758-37CE-40F0-9823-7915F7CB3C63}" destId="{26141D05-AAD3-435F-8527-ABD51EC46E64}" srcOrd="0" destOrd="0" presId="urn:microsoft.com/office/officeart/2005/8/layout/vList2"/>
    <dgm:cxn modelId="{9DEE76A7-07FF-476E-ABB2-6A96331F1974}" type="presOf" srcId="{49CE598F-9FB9-4A31-9913-962BC430AC49}" destId="{1816B18A-AD66-41DB-BA1A-7FF06CBCCA47}" srcOrd="0" destOrd="0" presId="urn:microsoft.com/office/officeart/2005/8/layout/vList2"/>
    <dgm:cxn modelId="{8A780EAB-A05D-49B5-9430-10D8BED744ED}" srcId="{03402839-7B7B-4637-ACE5-FBA12E2D5EE0}" destId="{FE95C78E-7227-45B2-927E-E221E2AF02DF}" srcOrd="0" destOrd="0" parTransId="{C259F02B-2DC7-498C-AA09-AD9B905E07A6}" sibTransId="{BF6E8827-4993-4887-99E2-7BA60FAFF0BF}"/>
    <dgm:cxn modelId="{1900A5AB-350F-44F4-B09A-209F585B23F4}" type="presOf" srcId="{FE95C78E-7227-45B2-927E-E221E2AF02DF}" destId="{7395EE13-FB55-471F-A951-A83944302CAB}" srcOrd="0" destOrd="0" presId="urn:microsoft.com/office/officeart/2005/8/layout/vList2"/>
    <dgm:cxn modelId="{EF9375B5-01CD-4FA5-920D-7DF812D1B1A1}" type="presOf" srcId="{03402839-7B7B-4637-ACE5-FBA12E2D5EE0}" destId="{EC752EEE-7DCF-4887-9B04-E47874E67350}" srcOrd="0" destOrd="0" presId="urn:microsoft.com/office/officeart/2005/8/layout/vList2"/>
    <dgm:cxn modelId="{B38C07DB-5119-4BFE-A3D1-060952F57788}" srcId="{03402839-7B7B-4637-ACE5-FBA12E2D5EE0}" destId="{49CE598F-9FB9-4A31-9913-962BC430AC49}" srcOrd="1" destOrd="0" parTransId="{8046F391-C81C-4285-B75B-E882FFA298BA}" sibTransId="{6228FAD4-3C73-4D1F-9320-A5900108D0C3}"/>
    <dgm:cxn modelId="{E856BAF6-01BB-43BD-B4C8-61A5015253CF}" type="presOf" srcId="{D7ED6960-8D2B-4876-A911-75672AA4C9A4}" destId="{055C2177-26FB-4D61-AE17-223367C3BED7}" srcOrd="0" destOrd="0" presId="urn:microsoft.com/office/officeart/2005/8/layout/vList2"/>
    <dgm:cxn modelId="{E6F84196-7476-4BBB-9300-7E62BE7990CA}" type="presParOf" srcId="{EC752EEE-7DCF-4887-9B04-E47874E67350}" destId="{7395EE13-FB55-471F-A951-A83944302CAB}" srcOrd="0" destOrd="0" presId="urn:microsoft.com/office/officeart/2005/8/layout/vList2"/>
    <dgm:cxn modelId="{B64ED0BA-8E0C-43FE-AE99-136985F47126}" type="presParOf" srcId="{EC752EEE-7DCF-4887-9B04-E47874E67350}" destId="{EB60B154-1BB0-4AB4-9D9B-05CB1658F45A}" srcOrd="1" destOrd="0" presId="urn:microsoft.com/office/officeart/2005/8/layout/vList2"/>
    <dgm:cxn modelId="{74983694-4AFF-48A5-9EA6-2BDFEF1C545A}" type="presParOf" srcId="{EC752EEE-7DCF-4887-9B04-E47874E67350}" destId="{1816B18A-AD66-41DB-BA1A-7FF06CBCCA47}" srcOrd="2" destOrd="0" presId="urn:microsoft.com/office/officeart/2005/8/layout/vList2"/>
    <dgm:cxn modelId="{0650818B-33DC-419E-92D9-2C28F8AE3708}" type="presParOf" srcId="{EC752EEE-7DCF-4887-9B04-E47874E67350}" destId="{3DD01DF2-852E-4111-AE6C-E83138861523}" srcOrd="3" destOrd="0" presId="urn:microsoft.com/office/officeart/2005/8/layout/vList2"/>
    <dgm:cxn modelId="{4F9DEDBA-2036-4048-9087-B9E5B792522C}" type="presParOf" srcId="{EC752EEE-7DCF-4887-9B04-E47874E67350}" destId="{26141D05-AAD3-435F-8527-ABD51EC46E64}" srcOrd="4" destOrd="0" presId="urn:microsoft.com/office/officeart/2005/8/layout/vList2"/>
    <dgm:cxn modelId="{09319621-DE41-4C1F-AF50-9D02F06A2F3F}" type="presParOf" srcId="{EC752EEE-7DCF-4887-9B04-E47874E67350}" destId="{D5016A99-E203-479B-B738-FEEBF5125323}" srcOrd="5" destOrd="0" presId="urn:microsoft.com/office/officeart/2005/8/layout/vList2"/>
    <dgm:cxn modelId="{F0E4877F-5F12-4BC3-8FD4-9E023A43EEF3}" type="presParOf" srcId="{EC752EEE-7DCF-4887-9B04-E47874E67350}" destId="{055C2177-26FB-4D61-AE17-223367C3BED7}"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D478811-70DD-49B3-BA6D-B0019BEBEFFB}"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427224AC-C5FC-41C3-83A8-6D4EE463CB33}">
      <dgm:prSet/>
      <dgm:spPr/>
      <dgm:t>
        <a:bodyPr/>
        <a:lstStyle/>
        <a:p>
          <a:r>
            <a:rPr lang="en-US" b="0" i="0"/>
            <a:t>Lifestyle modifications </a:t>
          </a:r>
          <a:endParaRPr lang="en-US"/>
        </a:p>
      </dgm:t>
    </dgm:pt>
    <dgm:pt modelId="{BEC44C95-E733-4EA9-9001-04A759049E2B}" type="parTrans" cxnId="{98E2A913-3803-4C65-AB8C-59092D316C2E}">
      <dgm:prSet/>
      <dgm:spPr/>
      <dgm:t>
        <a:bodyPr/>
        <a:lstStyle/>
        <a:p>
          <a:endParaRPr lang="en-US"/>
        </a:p>
      </dgm:t>
    </dgm:pt>
    <dgm:pt modelId="{82EB1BA4-9331-4CC4-B4D5-A85572416F83}" type="sibTrans" cxnId="{98E2A913-3803-4C65-AB8C-59092D316C2E}">
      <dgm:prSet/>
      <dgm:spPr/>
      <dgm:t>
        <a:bodyPr/>
        <a:lstStyle/>
        <a:p>
          <a:endParaRPr lang="en-US"/>
        </a:p>
      </dgm:t>
    </dgm:pt>
    <dgm:pt modelId="{8D49B89B-2859-42DC-ACF5-509553900DB9}">
      <dgm:prSet/>
      <dgm:spPr/>
      <dgm:t>
        <a:bodyPr/>
        <a:lstStyle/>
        <a:p>
          <a:r>
            <a:rPr lang="en-US" b="0" i="0"/>
            <a:t>Medical therapy</a:t>
          </a:r>
          <a:endParaRPr lang="en-US"/>
        </a:p>
      </dgm:t>
    </dgm:pt>
    <dgm:pt modelId="{FE7FCE82-C499-4304-A093-E0B24BBE0873}" type="parTrans" cxnId="{C7D90E4D-B976-4D71-A8E6-7D60F3822B68}">
      <dgm:prSet/>
      <dgm:spPr/>
      <dgm:t>
        <a:bodyPr/>
        <a:lstStyle/>
        <a:p>
          <a:endParaRPr lang="en-US"/>
        </a:p>
      </dgm:t>
    </dgm:pt>
    <dgm:pt modelId="{7CA216EB-CACB-409C-92AA-E741791734D1}" type="sibTrans" cxnId="{C7D90E4D-B976-4D71-A8E6-7D60F3822B68}">
      <dgm:prSet/>
      <dgm:spPr/>
      <dgm:t>
        <a:bodyPr/>
        <a:lstStyle/>
        <a:p>
          <a:endParaRPr lang="en-US"/>
        </a:p>
      </dgm:t>
    </dgm:pt>
    <dgm:pt modelId="{82B06219-7F90-4ABE-ACFB-BA12D0877AA7}">
      <dgm:prSet/>
      <dgm:spPr/>
      <dgm:t>
        <a:bodyPr/>
        <a:lstStyle/>
        <a:p>
          <a:r>
            <a:rPr lang="en-US" b="0" i="0"/>
            <a:t>Surgical therapy </a:t>
          </a:r>
          <a:endParaRPr lang="en-US"/>
        </a:p>
      </dgm:t>
    </dgm:pt>
    <dgm:pt modelId="{20121ADA-F577-4433-A204-D8177603AAD0}" type="parTrans" cxnId="{BEE5FB95-955E-429A-B2B6-24137765CA09}">
      <dgm:prSet/>
      <dgm:spPr/>
      <dgm:t>
        <a:bodyPr/>
        <a:lstStyle/>
        <a:p>
          <a:endParaRPr lang="en-US"/>
        </a:p>
      </dgm:t>
    </dgm:pt>
    <dgm:pt modelId="{AF07D99E-9232-458A-9661-6F05A5151283}" type="sibTrans" cxnId="{BEE5FB95-955E-429A-B2B6-24137765CA09}">
      <dgm:prSet/>
      <dgm:spPr/>
      <dgm:t>
        <a:bodyPr/>
        <a:lstStyle/>
        <a:p>
          <a:endParaRPr lang="en-US"/>
        </a:p>
      </dgm:t>
    </dgm:pt>
    <dgm:pt modelId="{9C3B27BE-58AF-4569-A62D-EA40E97C726D}" type="pres">
      <dgm:prSet presAssocID="{8D478811-70DD-49B3-BA6D-B0019BEBEFFB}" presName="linear" presStyleCnt="0">
        <dgm:presLayoutVars>
          <dgm:animLvl val="lvl"/>
          <dgm:resizeHandles val="exact"/>
        </dgm:presLayoutVars>
      </dgm:prSet>
      <dgm:spPr/>
    </dgm:pt>
    <dgm:pt modelId="{55656F66-0ED8-4BD6-9F20-58177DE9C0BE}" type="pres">
      <dgm:prSet presAssocID="{427224AC-C5FC-41C3-83A8-6D4EE463CB33}" presName="parentText" presStyleLbl="node1" presStyleIdx="0" presStyleCnt="3">
        <dgm:presLayoutVars>
          <dgm:chMax val="0"/>
          <dgm:bulletEnabled val="1"/>
        </dgm:presLayoutVars>
      </dgm:prSet>
      <dgm:spPr/>
    </dgm:pt>
    <dgm:pt modelId="{1D33EBAE-F617-41AD-813E-67B5135CBCA4}" type="pres">
      <dgm:prSet presAssocID="{82EB1BA4-9331-4CC4-B4D5-A85572416F83}" presName="spacer" presStyleCnt="0"/>
      <dgm:spPr/>
    </dgm:pt>
    <dgm:pt modelId="{DDD84473-2B67-4516-BF3C-C33AA838E59F}" type="pres">
      <dgm:prSet presAssocID="{8D49B89B-2859-42DC-ACF5-509553900DB9}" presName="parentText" presStyleLbl="node1" presStyleIdx="1" presStyleCnt="3">
        <dgm:presLayoutVars>
          <dgm:chMax val="0"/>
          <dgm:bulletEnabled val="1"/>
        </dgm:presLayoutVars>
      </dgm:prSet>
      <dgm:spPr/>
    </dgm:pt>
    <dgm:pt modelId="{8F2736BB-B0FD-499C-A265-10A5A78A2DD7}" type="pres">
      <dgm:prSet presAssocID="{7CA216EB-CACB-409C-92AA-E741791734D1}" presName="spacer" presStyleCnt="0"/>
      <dgm:spPr/>
    </dgm:pt>
    <dgm:pt modelId="{3486BBDB-67AF-4AF6-B715-77B46C3D35C5}" type="pres">
      <dgm:prSet presAssocID="{82B06219-7F90-4ABE-ACFB-BA12D0877AA7}" presName="parentText" presStyleLbl="node1" presStyleIdx="2" presStyleCnt="3">
        <dgm:presLayoutVars>
          <dgm:chMax val="0"/>
          <dgm:bulletEnabled val="1"/>
        </dgm:presLayoutVars>
      </dgm:prSet>
      <dgm:spPr/>
    </dgm:pt>
  </dgm:ptLst>
  <dgm:cxnLst>
    <dgm:cxn modelId="{53C74404-9F7A-4FA5-9E3C-142D16C7007B}" type="presOf" srcId="{82B06219-7F90-4ABE-ACFB-BA12D0877AA7}" destId="{3486BBDB-67AF-4AF6-B715-77B46C3D35C5}" srcOrd="0" destOrd="0" presId="urn:microsoft.com/office/officeart/2005/8/layout/vList2"/>
    <dgm:cxn modelId="{98E2A913-3803-4C65-AB8C-59092D316C2E}" srcId="{8D478811-70DD-49B3-BA6D-B0019BEBEFFB}" destId="{427224AC-C5FC-41C3-83A8-6D4EE463CB33}" srcOrd="0" destOrd="0" parTransId="{BEC44C95-E733-4EA9-9001-04A759049E2B}" sibTransId="{82EB1BA4-9331-4CC4-B4D5-A85572416F83}"/>
    <dgm:cxn modelId="{CA553219-6884-4847-A2A4-1C075481CCA9}" type="presOf" srcId="{427224AC-C5FC-41C3-83A8-6D4EE463CB33}" destId="{55656F66-0ED8-4BD6-9F20-58177DE9C0BE}" srcOrd="0" destOrd="0" presId="urn:microsoft.com/office/officeart/2005/8/layout/vList2"/>
    <dgm:cxn modelId="{C7D90E4D-B976-4D71-A8E6-7D60F3822B68}" srcId="{8D478811-70DD-49B3-BA6D-B0019BEBEFFB}" destId="{8D49B89B-2859-42DC-ACF5-509553900DB9}" srcOrd="1" destOrd="0" parTransId="{FE7FCE82-C499-4304-A093-E0B24BBE0873}" sibTransId="{7CA216EB-CACB-409C-92AA-E741791734D1}"/>
    <dgm:cxn modelId="{E5565A56-F8A3-47D3-B6B0-A6983D2E48A7}" type="presOf" srcId="{8D478811-70DD-49B3-BA6D-B0019BEBEFFB}" destId="{9C3B27BE-58AF-4569-A62D-EA40E97C726D}" srcOrd="0" destOrd="0" presId="urn:microsoft.com/office/officeart/2005/8/layout/vList2"/>
    <dgm:cxn modelId="{BEE5FB95-955E-429A-B2B6-24137765CA09}" srcId="{8D478811-70DD-49B3-BA6D-B0019BEBEFFB}" destId="{82B06219-7F90-4ABE-ACFB-BA12D0877AA7}" srcOrd="2" destOrd="0" parTransId="{20121ADA-F577-4433-A204-D8177603AAD0}" sibTransId="{AF07D99E-9232-458A-9661-6F05A5151283}"/>
    <dgm:cxn modelId="{E918D9EB-20FB-47C0-B4ED-00E5134EC43B}" type="presOf" srcId="{8D49B89B-2859-42DC-ACF5-509553900DB9}" destId="{DDD84473-2B67-4516-BF3C-C33AA838E59F}" srcOrd="0" destOrd="0" presId="urn:microsoft.com/office/officeart/2005/8/layout/vList2"/>
    <dgm:cxn modelId="{F41BA410-929C-4C7D-B4D6-537FE335076B}" type="presParOf" srcId="{9C3B27BE-58AF-4569-A62D-EA40E97C726D}" destId="{55656F66-0ED8-4BD6-9F20-58177DE9C0BE}" srcOrd="0" destOrd="0" presId="urn:microsoft.com/office/officeart/2005/8/layout/vList2"/>
    <dgm:cxn modelId="{50FCABAC-9DE7-4A84-A68B-B6B23E24BA77}" type="presParOf" srcId="{9C3B27BE-58AF-4569-A62D-EA40E97C726D}" destId="{1D33EBAE-F617-41AD-813E-67B5135CBCA4}" srcOrd="1" destOrd="0" presId="urn:microsoft.com/office/officeart/2005/8/layout/vList2"/>
    <dgm:cxn modelId="{4AB6FF5B-C7B5-41CC-A2C8-A9CACAA3F34C}" type="presParOf" srcId="{9C3B27BE-58AF-4569-A62D-EA40E97C726D}" destId="{DDD84473-2B67-4516-BF3C-C33AA838E59F}" srcOrd="2" destOrd="0" presId="urn:microsoft.com/office/officeart/2005/8/layout/vList2"/>
    <dgm:cxn modelId="{1E6BC062-F6D6-4102-B112-42277E00323C}" type="presParOf" srcId="{9C3B27BE-58AF-4569-A62D-EA40E97C726D}" destId="{8F2736BB-B0FD-499C-A265-10A5A78A2DD7}" srcOrd="3" destOrd="0" presId="urn:microsoft.com/office/officeart/2005/8/layout/vList2"/>
    <dgm:cxn modelId="{4A1F1FD8-8F10-4C17-9746-4A3BFF10B57C}" type="presParOf" srcId="{9C3B27BE-58AF-4569-A62D-EA40E97C726D}" destId="{3486BBDB-67AF-4AF6-B715-77B46C3D35C5}"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A3E535B-D32B-4925-B3C3-A59C479E6729}"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0C3C6111-3C03-4A9C-97DD-73CC4EBBF02E}">
      <dgm:prSet/>
      <dgm:spPr/>
      <dgm:t>
        <a:bodyPr/>
        <a:lstStyle/>
        <a:p>
          <a:r>
            <a:rPr lang="en-US"/>
            <a:t>Total fundoplication (Nissen)</a:t>
          </a:r>
        </a:p>
      </dgm:t>
    </dgm:pt>
    <dgm:pt modelId="{96A8A315-3B66-4540-B34E-857DE0392F81}" type="parTrans" cxnId="{0527C0D3-AA04-4F71-B099-8004C842649C}">
      <dgm:prSet/>
      <dgm:spPr/>
      <dgm:t>
        <a:bodyPr/>
        <a:lstStyle/>
        <a:p>
          <a:endParaRPr lang="en-US"/>
        </a:p>
      </dgm:t>
    </dgm:pt>
    <dgm:pt modelId="{F221D632-C7EC-462C-B15F-944FA7A48FF8}" type="sibTrans" cxnId="{0527C0D3-AA04-4F71-B099-8004C842649C}">
      <dgm:prSet/>
      <dgm:spPr/>
      <dgm:t>
        <a:bodyPr/>
        <a:lstStyle/>
        <a:p>
          <a:endParaRPr lang="en-US"/>
        </a:p>
      </dgm:t>
    </dgm:pt>
    <dgm:pt modelId="{956601A4-40FF-4746-8785-23579D5AF734}">
      <dgm:prSet/>
      <dgm:spPr/>
      <dgm:t>
        <a:bodyPr/>
        <a:lstStyle/>
        <a:p>
          <a:r>
            <a:rPr lang="en-US"/>
            <a:t>Anterior partial fundoplication (Dor,</a:t>
          </a:r>
          <a:r>
            <a:rPr lang="ar-JO"/>
            <a:t> </a:t>
          </a:r>
          <a:r>
            <a:rPr lang="en-US"/>
            <a:t>Watson)</a:t>
          </a:r>
        </a:p>
      </dgm:t>
    </dgm:pt>
    <dgm:pt modelId="{67D859C5-403A-4059-897E-FD681FE5EFFA}" type="parTrans" cxnId="{30D69C2E-AA39-4812-99D9-DC984DCDFA03}">
      <dgm:prSet/>
      <dgm:spPr/>
      <dgm:t>
        <a:bodyPr/>
        <a:lstStyle/>
        <a:p>
          <a:endParaRPr lang="en-US"/>
        </a:p>
      </dgm:t>
    </dgm:pt>
    <dgm:pt modelId="{8BD3D2D0-54B4-4ABA-A09B-B50F1E78CDF9}" type="sibTrans" cxnId="{30D69C2E-AA39-4812-99D9-DC984DCDFA03}">
      <dgm:prSet/>
      <dgm:spPr/>
      <dgm:t>
        <a:bodyPr/>
        <a:lstStyle/>
        <a:p>
          <a:endParaRPr lang="en-US"/>
        </a:p>
      </dgm:t>
    </dgm:pt>
    <dgm:pt modelId="{ACA1CC4B-8EF1-49BD-B0B1-672CBF4D86FE}">
      <dgm:prSet/>
      <dgm:spPr/>
      <dgm:t>
        <a:bodyPr/>
        <a:lstStyle/>
        <a:p>
          <a:r>
            <a:rPr lang="en-US"/>
            <a:t>Posterior partial fundoplication (Toupet)</a:t>
          </a:r>
        </a:p>
      </dgm:t>
    </dgm:pt>
    <dgm:pt modelId="{BBAD77E4-9D16-495C-B881-7C0F8D61BE2C}" type="parTrans" cxnId="{3D3CFF33-E5B8-4338-8E06-1E3798B2EACE}">
      <dgm:prSet/>
      <dgm:spPr/>
      <dgm:t>
        <a:bodyPr/>
        <a:lstStyle/>
        <a:p>
          <a:endParaRPr lang="en-US"/>
        </a:p>
      </dgm:t>
    </dgm:pt>
    <dgm:pt modelId="{93632C67-8D6A-4CDD-869D-262CB566DD06}" type="sibTrans" cxnId="{3D3CFF33-E5B8-4338-8E06-1E3798B2EACE}">
      <dgm:prSet/>
      <dgm:spPr/>
      <dgm:t>
        <a:bodyPr/>
        <a:lstStyle/>
        <a:p>
          <a:endParaRPr lang="en-US"/>
        </a:p>
      </dgm:t>
    </dgm:pt>
    <dgm:pt modelId="{C170D281-AD80-4509-AEB1-48D4D8D22224}" type="pres">
      <dgm:prSet presAssocID="{AA3E535B-D32B-4925-B3C3-A59C479E6729}" presName="hierChild1" presStyleCnt="0">
        <dgm:presLayoutVars>
          <dgm:chPref val="1"/>
          <dgm:dir/>
          <dgm:animOne val="branch"/>
          <dgm:animLvl val="lvl"/>
          <dgm:resizeHandles/>
        </dgm:presLayoutVars>
      </dgm:prSet>
      <dgm:spPr/>
    </dgm:pt>
    <dgm:pt modelId="{2CCB8116-CA57-45FC-9504-3200D997D539}" type="pres">
      <dgm:prSet presAssocID="{0C3C6111-3C03-4A9C-97DD-73CC4EBBF02E}" presName="hierRoot1" presStyleCnt="0"/>
      <dgm:spPr/>
    </dgm:pt>
    <dgm:pt modelId="{2EA4D769-9294-4A44-95CC-8189736E1440}" type="pres">
      <dgm:prSet presAssocID="{0C3C6111-3C03-4A9C-97DD-73CC4EBBF02E}" presName="composite" presStyleCnt="0"/>
      <dgm:spPr/>
    </dgm:pt>
    <dgm:pt modelId="{F58A3FD3-9460-4C53-8185-B0EE096D06E1}" type="pres">
      <dgm:prSet presAssocID="{0C3C6111-3C03-4A9C-97DD-73CC4EBBF02E}" presName="background" presStyleLbl="node0" presStyleIdx="0" presStyleCnt="3"/>
      <dgm:spPr/>
    </dgm:pt>
    <dgm:pt modelId="{1F0C6D61-523A-468F-915E-B6C7FE7D9000}" type="pres">
      <dgm:prSet presAssocID="{0C3C6111-3C03-4A9C-97DD-73CC4EBBF02E}" presName="text" presStyleLbl="fgAcc0" presStyleIdx="0" presStyleCnt="3">
        <dgm:presLayoutVars>
          <dgm:chPref val="3"/>
        </dgm:presLayoutVars>
      </dgm:prSet>
      <dgm:spPr/>
    </dgm:pt>
    <dgm:pt modelId="{E7524463-880C-4CCF-A6B6-B2E18FC2BD60}" type="pres">
      <dgm:prSet presAssocID="{0C3C6111-3C03-4A9C-97DD-73CC4EBBF02E}" presName="hierChild2" presStyleCnt="0"/>
      <dgm:spPr/>
    </dgm:pt>
    <dgm:pt modelId="{DE1FC511-ED1D-4248-839D-AFC79C851362}" type="pres">
      <dgm:prSet presAssocID="{956601A4-40FF-4746-8785-23579D5AF734}" presName="hierRoot1" presStyleCnt="0"/>
      <dgm:spPr/>
    </dgm:pt>
    <dgm:pt modelId="{E325C21A-98D0-462A-8D36-1AD795178B02}" type="pres">
      <dgm:prSet presAssocID="{956601A4-40FF-4746-8785-23579D5AF734}" presName="composite" presStyleCnt="0"/>
      <dgm:spPr/>
    </dgm:pt>
    <dgm:pt modelId="{C49E6DA5-5DC1-40A7-8E1D-09FD71BD324D}" type="pres">
      <dgm:prSet presAssocID="{956601A4-40FF-4746-8785-23579D5AF734}" presName="background" presStyleLbl="node0" presStyleIdx="1" presStyleCnt="3"/>
      <dgm:spPr/>
    </dgm:pt>
    <dgm:pt modelId="{9C31DD6D-B6B5-4D9E-9F80-FCA2B3098296}" type="pres">
      <dgm:prSet presAssocID="{956601A4-40FF-4746-8785-23579D5AF734}" presName="text" presStyleLbl="fgAcc0" presStyleIdx="1" presStyleCnt="3">
        <dgm:presLayoutVars>
          <dgm:chPref val="3"/>
        </dgm:presLayoutVars>
      </dgm:prSet>
      <dgm:spPr/>
    </dgm:pt>
    <dgm:pt modelId="{E49F6D21-07BA-4FF9-9FF9-E357C681E197}" type="pres">
      <dgm:prSet presAssocID="{956601A4-40FF-4746-8785-23579D5AF734}" presName="hierChild2" presStyleCnt="0"/>
      <dgm:spPr/>
    </dgm:pt>
    <dgm:pt modelId="{29B869D0-1794-4790-9CCD-26E9DBC820F5}" type="pres">
      <dgm:prSet presAssocID="{ACA1CC4B-8EF1-49BD-B0B1-672CBF4D86FE}" presName="hierRoot1" presStyleCnt="0"/>
      <dgm:spPr/>
    </dgm:pt>
    <dgm:pt modelId="{B5B20754-1273-4D70-B480-03D27D732185}" type="pres">
      <dgm:prSet presAssocID="{ACA1CC4B-8EF1-49BD-B0B1-672CBF4D86FE}" presName="composite" presStyleCnt="0"/>
      <dgm:spPr/>
    </dgm:pt>
    <dgm:pt modelId="{F6E09B9A-8693-4801-A89B-30183114CC89}" type="pres">
      <dgm:prSet presAssocID="{ACA1CC4B-8EF1-49BD-B0B1-672CBF4D86FE}" presName="background" presStyleLbl="node0" presStyleIdx="2" presStyleCnt="3"/>
      <dgm:spPr/>
    </dgm:pt>
    <dgm:pt modelId="{67F53B1B-98D4-4714-9519-8FFCDA45BBAE}" type="pres">
      <dgm:prSet presAssocID="{ACA1CC4B-8EF1-49BD-B0B1-672CBF4D86FE}" presName="text" presStyleLbl="fgAcc0" presStyleIdx="2" presStyleCnt="3">
        <dgm:presLayoutVars>
          <dgm:chPref val="3"/>
        </dgm:presLayoutVars>
      </dgm:prSet>
      <dgm:spPr/>
    </dgm:pt>
    <dgm:pt modelId="{62ECBD6A-EAE2-4831-A1DB-F7923F49EF66}" type="pres">
      <dgm:prSet presAssocID="{ACA1CC4B-8EF1-49BD-B0B1-672CBF4D86FE}" presName="hierChild2" presStyleCnt="0"/>
      <dgm:spPr/>
    </dgm:pt>
  </dgm:ptLst>
  <dgm:cxnLst>
    <dgm:cxn modelId="{30D69C2E-AA39-4812-99D9-DC984DCDFA03}" srcId="{AA3E535B-D32B-4925-B3C3-A59C479E6729}" destId="{956601A4-40FF-4746-8785-23579D5AF734}" srcOrd="1" destOrd="0" parTransId="{67D859C5-403A-4059-897E-FD681FE5EFFA}" sibTransId="{8BD3D2D0-54B4-4ABA-A09B-B50F1E78CDF9}"/>
    <dgm:cxn modelId="{3D3CFF33-E5B8-4338-8E06-1E3798B2EACE}" srcId="{AA3E535B-D32B-4925-B3C3-A59C479E6729}" destId="{ACA1CC4B-8EF1-49BD-B0B1-672CBF4D86FE}" srcOrd="2" destOrd="0" parTransId="{BBAD77E4-9D16-495C-B881-7C0F8D61BE2C}" sibTransId="{93632C67-8D6A-4CDD-869D-262CB566DD06}"/>
    <dgm:cxn modelId="{42F34C61-29E2-4DF4-B624-630630D9BE9E}" type="presOf" srcId="{0C3C6111-3C03-4A9C-97DD-73CC4EBBF02E}" destId="{1F0C6D61-523A-468F-915E-B6C7FE7D9000}" srcOrd="0" destOrd="0" presId="urn:microsoft.com/office/officeart/2005/8/layout/hierarchy1"/>
    <dgm:cxn modelId="{582B0273-7E71-439C-8155-D1F903517FA8}" type="presOf" srcId="{956601A4-40FF-4746-8785-23579D5AF734}" destId="{9C31DD6D-B6B5-4D9E-9F80-FCA2B3098296}" srcOrd="0" destOrd="0" presId="urn:microsoft.com/office/officeart/2005/8/layout/hierarchy1"/>
    <dgm:cxn modelId="{7780F5C8-C35F-46A8-AC92-DB525F1A1E1C}" type="presOf" srcId="{ACA1CC4B-8EF1-49BD-B0B1-672CBF4D86FE}" destId="{67F53B1B-98D4-4714-9519-8FFCDA45BBAE}" srcOrd="0" destOrd="0" presId="urn:microsoft.com/office/officeart/2005/8/layout/hierarchy1"/>
    <dgm:cxn modelId="{0527C0D3-AA04-4F71-B099-8004C842649C}" srcId="{AA3E535B-D32B-4925-B3C3-A59C479E6729}" destId="{0C3C6111-3C03-4A9C-97DD-73CC4EBBF02E}" srcOrd="0" destOrd="0" parTransId="{96A8A315-3B66-4540-B34E-857DE0392F81}" sibTransId="{F221D632-C7EC-462C-B15F-944FA7A48FF8}"/>
    <dgm:cxn modelId="{FCCCC4E4-1370-4EDB-965A-F1E4AD13BE02}" type="presOf" srcId="{AA3E535B-D32B-4925-B3C3-A59C479E6729}" destId="{C170D281-AD80-4509-AEB1-48D4D8D22224}" srcOrd="0" destOrd="0" presId="urn:microsoft.com/office/officeart/2005/8/layout/hierarchy1"/>
    <dgm:cxn modelId="{652CBB0E-440A-46DC-AE4B-600D371D381D}" type="presParOf" srcId="{C170D281-AD80-4509-AEB1-48D4D8D22224}" destId="{2CCB8116-CA57-45FC-9504-3200D997D539}" srcOrd="0" destOrd="0" presId="urn:microsoft.com/office/officeart/2005/8/layout/hierarchy1"/>
    <dgm:cxn modelId="{AB8B59C2-4C89-43CA-A60D-EDAF60DF8964}" type="presParOf" srcId="{2CCB8116-CA57-45FC-9504-3200D997D539}" destId="{2EA4D769-9294-4A44-95CC-8189736E1440}" srcOrd="0" destOrd="0" presId="urn:microsoft.com/office/officeart/2005/8/layout/hierarchy1"/>
    <dgm:cxn modelId="{991455C0-07B0-4F1A-A9F4-821171E7DB24}" type="presParOf" srcId="{2EA4D769-9294-4A44-95CC-8189736E1440}" destId="{F58A3FD3-9460-4C53-8185-B0EE096D06E1}" srcOrd="0" destOrd="0" presId="urn:microsoft.com/office/officeart/2005/8/layout/hierarchy1"/>
    <dgm:cxn modelId="{77C20947-0A93-4453-83C2-505CFF1DBE9D}" type="presParOf" srcId="{2EA4D769-9294-4A44-95CC-8189736E1440}" destId="{1F0C6D61-523A-468F-915E-B6C7FE7D9000}" srcOrd="1" destOrd="0" presId="urn:microsoft.com/office/officeart/2005/8/layout/hierarchy1"/>
    <dgm:cxn modelId="{AF8840FE-C83E-407C-BE48-7CC32C2090C1}" type="presParOf" srcId="{2CCB8116-CA57-45FC-9504-3200D997D539}" destId="{E7524463-880C-4CCF-A6B6-B2E18FC2BD60}" srcOrd="1" destOrd="0" presId="urn:microsoft.com/office/officeart/2005/8/layout/hierarchy1"/>
    <dgm:cxn modelId="{03FE5041-6E75-4DE3-9F54-C628C9130A4E}" type="presParOf" srcId="{C170D281-AD80-4509-AEB1-48D4D8D22224}" destId="{DE1FC511-ED1D-4248-839D-AFC79C851362}" srcOrd="1" destOrd="0" presId="urn:microsoft.com/office/officeart/2005/8/layout/hierarchy1"/>
    <dgm:cxn modelId="{62E0FEFB-96E6-4D38-B661-6737088C18F0}" type="presParOf" srcId="{DE1FC511-ED1D-4248-839D-AFC79C851362}" destId="{E325C21A-98D0-462A-8D36-1AD795178B02}" srcOrd="0" destOrd="0" presId="urn:microsoft.com/office/officeart/2005/8/layout/hierarchy1"/>
    <dgm:cxn modelId="{696F8036-15BB-4EC8-8C84-C78967C7A418}" type="presParOf" srcId="{E325C21A-98D0-462A-8D36-1AD795178B02}" destId="{C49E6DA5-5DC1-40A7-8E1D-09FD71BD324D}" srcOrd="0" destOrd="0" presId="urn:microsoft.com/office/officeart/2005/8/layout/hierarchy1"/>
    <dgm:cxn modelId="{AD378CB2-B844-494A-B717-B96B18056E3E}" type="presParOf" srcId="{E325C21A-98D0-462A-8D36-1AD795178B02}" destId="{9C31DD6D-B6B5-4D9E-9F80-FCA2B3098296}" srcOrd="1" destOrd="0" presId="urn:microsoft.com/office/officeart/2005/8/layout/hierarchy1"/>
    <dgm:cxn modelId="{89F3DB8D-BF36-43BA-B7C5-63EEE4FEC97F}" type="presParOf" srcId="{DE1FC511-ED1D-4248-839D-AFC79C851362}" destId="{E49F6D21-07BA-4FF9-9FF9-E357C681E197}" srcOrd="1" destOrd="0" presId="urn:microsoft.com/office/officeart/2005/8/layout/hierarchy1"/>
    <dgm:cxn modelId="{D78EAECD-2EFE-47E5-AA56-C883D6B05314}" type="presParOf" srcId="{C170D281-AD80-4509-AEB1-48D4D8D22224}" destId="{29B869D0-1794-4790-9CCD-26E9DBC820F5}" srcOrd="2" destOrd="0" presId="urn:microsoft.com/office/officeart/2005/8/layout/hierarchy1"/>
    <dgm:cxn modelId="{D78A29DD-F38D-4662-ADDA-B23F2527E6C0}" type="presParOf" srcId="{29B869D0-1794-4790-9CCD-26E9DBC820F5}" destId="{B5B20754-1273-4D70-B480-03D27D732185}" srcOrd="0" destOrd="0" presId="urn:microsoft.com/office/officeart/2005/8/layout/hierarchy1"/>
    <dgm:cxn modelId="{88F876B9-17DA-4346-BADA-A2AE2C5E2D5B}" type="presParOf" srcId="{B5B20754-1273-4D70-B480-03D27D732185}" destId="{F6E09B9A-8693-4801-A89B-30183114CC89}" srcOrd="0" destOrd="0" presId="urn:microsoft.com/office/officeart/2005/8/layout/hierarchy1"/>
    <dgm:cxn modelId="{58AAA222-F8EB-4335-A6BA-9903D4BB0E7F}" type="presParOf" srcId="{B5B20754-1273-4D70-B480-03D27D732185}" destId="{67F53B1B-98D4-4714-9519-8FFCDA45BBAE}" srcOrd="1" destOrd="0" presId="urn:microsoft.com/office/officeart/2005/8/layout/hierarchy1"/>
    <dgm:cxn modelId="{C5811D6B-09E5-4862-B210-AB0588248247}" type="presParOf" srcId="{29B869D0-1794-4790-9CCD-26E9DBC820F5}" destId="{62ECBD6A-EAE2-4831-A1DB-F7923F49EF66}"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ED7857E-6CDB-4C0B-A792-F6AC4629DAC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400AFAB-41E7-4A09-9EA8-33951762AACC}">
      <dgm:prSet/>
      <dgm:spPr/>
      <dgm:t>
        <a:bodyPr/>
        <a:lstStyle/>
        <a:p>
          <a:r>
            <a:rPr lang="en-US" b="1" i="0"/>
            <a:t>Complications of laparoscopic fundoplication</a:t>
          </a:r>
          <a:r>
            <a:rPr lang="en-US" b="0" i="0"/>
            <a:t>:</a:t>
          </a:r>
          <a:endParaRPr lang="en-US"/>
        </a:p>
      </dgm:t>
    </dgm:pt>
    <dgm:pt modelId="{0443E402-CE40-4ED3-96EA-FA4BF5FE3479}" type="parTrans" cxnId="{8B722CA4-8FB3-4E9A-A5DA-05585B432B9E}">
      <dgm:prSet/>
      <dgm:spPr/>
      <dgm:t>
        <a:bodyPr/>
        <a:lstStyle/>
        <a:p>
          <a:endParaRPr lang="en-US"/>
        </a:p>
      </dgm:t>
    </dgm:pt>
    <dgm:pt modelId="{3477D9A7-0D32-46D4-85F6-3633D67EC37E}" type="sibTrans" cxnId="{8B722CA4-8FB3-4E9A-A5DA-05585B432B9E}">
      <dgm:prSet/>
      <dgm:spPr/>
      <dgm:t>
        <a:bodyPr/>
        <a:lstStyle/>
        <a:p>
          <a:endParaRPr lang="en-US"/>
        </a:p>
      </dgm:t>
    </dgm:pt>
    <dgm:pt modelId="{DE189138-6B61-4EB4-BFC5-B6B74F47060A}">
      <dgm:prSet/>
      <dgm:spPr/>
      <dgm:t>
        <a:bodyPr/>
        <a:lstStyle/>
        <a:p>
          <a:r>
            <a:rPr lang="en-US" b="0" i="0" dirty="0"/>
            <a:t>Gas bloat syndrome: inability to belch, leading to bloating and an increase in flatulence</a:t>
          </a:r>
          <a:endParaRPr lang="en-US" dirty="0"/>
        </a:p>
      </dgm:t>
    </dgm:pt>
    <dgm:pt modelId="{D19A6915-4A0A-4727-B622-096A1FF89758}" type="parTrans" cxnId="{F6105C3F-1A1F-4610-BD38-DC1EACCD9440}">
      <dgm:prSet/>
      <dgm:spPr/>
      <dgm:t>
        <a:bodyPr/>
        <a:lstStyle/>
        <a:p>
          <a:endParaRPr lang="en-US"/>
        </a:p>
      </dgm:t>
    </dgm:pt>
    <dgm:pt modelId="{0CF095C2-B6BE-4B8A-BF13-796440DA1EC1}" type="sibTrans" cxnId="{F6105C3F-1A1F-4610-BD38-DC1EACCD9440}">
      <dgm:prSet/>
      <dgm:spPr/>
      <dgm:t>
        <a:bodyPr/>
        <a:lstStyle/>
        <a:p>
          <a:endParaRPr lang="en-US"/>
        </a:p>
      </dgm:t>
    </dgm:pt>
    <dgm:pt modelId="{F7D432DF-9457-4994-80B5-7F4B78E6EF09}">
      <dgm:prSet/>
      <dgm:spPr/>
      <dgm:t>
        <a:bodyPr/>
        <a:lstStyle/>
        <a:p>
          <a:r>
            <a:rPr lang="en-US" b="0" i="0"/>
            <a:t>Dysphagia </a:t>
          </a:r>
          <a:endParaRPr lang="en-US"/>
        </a:p>
      </dgm:t>
    </dgm:pt>
    <dgm:pt modelId="{FF0B6113-21B2-4E03-89A7-0054ECA76F94}" type="parTrans" cxnId="{44569AE7-03BC-4F02-8706-6323A27C34F2}">
      <dgm:prSet/>
      <dgm:spPr/>
      <dgm:t>
        <a:bodyPr/>
        <a:lstStyle/>
        <a:p>
          <a:endParaRPr lang="en-US"/>
        </a:p>
      </dgm:t>
    </dgm:pt>
    <dgm:pt modelId="{287F6D0D-F347-4C4F-9FDE-FB988B595E55}" type="sibTrans" cxnId="{44569AE7-03BC-4F02-8706-6323A27C34F2}">
      <dgm:prSet/>
      <dgm:spPr/>
      <dgm:t>
        <a:bodyPr/>
        <a:lstStyle/>
        <a:p>
          <a:endParaRPr lang="en-US"/>
        </a:p>
      </dgm:t>
    </dgm:pt>
    <dgm:pt modelId="{1D141D5F-4EAA-46A9-9968-1585D2FC7944}">
      <dgm:prSet/>
      <dgm:spPr/>
      <dgm:t>
        <a:bodyPr/>
        <a:lstStyle/>
        <a:p>
          <a:r>
            <a:rPr lang="en-US" b="0" i="0"/>
            <a:t>Spleen injury</a:t>
          </a:r>
          <a:endParaRPr lang="en-US"/>
        </a:p>
      </dgm:t>
    </dgm:pt>
    <dgm:pt modelId="{9C6182B6-EFEB-4E27-B1D4-ED69B9865ABF}" type="parTrans" cxnId="{F6E3A778-EC0F-4363-BFE8-5E56F48845AC}">
      <dgm:prSet/>
      <dgm:spPr/>
      <dgm:t>
        <a:bodyPr/>
        <a:lstStyle/>
        <a:p>
          <a:endParaRPr lang="en-US"/>
        </a:p>
      </dgm:t>
    </dgm:pt>
    <dgm:pt modelId="{8166035A-DE5C-4F97-9A22-0EA61E84BEA4}" type="sibTrans" cxnId="{F6E3A778-EC0F-4363-BFE8-5E56F48845AC}">
      <dgm:prSet/>
      <dgm:spPr/>
      <dgm:t>
        <a:bodyPr/>
        <a:lstStyle/>
        <a:p>
          <a:endParaRPr lang="en-US"/>
        </a:p>
      </dgm:t>
    </dgm:pt>
    <dgm:pt modelId="{7937E89F-05F0-41F9-9C9A-DA61E4A1EDA2}">
      <dgm:prSet/>
      <dgm:spPr/>
      <dgm:t>
        <a:bodyPr/>
        <a:lstStyle/>
        <a:p>
          <a:r>
            <a:rPr lang="en-US" b="0" i="0"/>
            <a:t>Esophageal perforation </a:t>
          </a:r>
          <a:endParaRPr lang="en-US"/>
        </a:p>
      </dgm:t>
    </dgm:pt>
    <dgm:pt modelId="{8AF862E2-130F-4DBA-B706-BB18A659D7A0}" type="parTrans" cxnId="{17AFF2E6-3F20-4571-AC85-DBA54208ADFF}">
      <dgm:prSet/>
      <dgm:spPr/>
      <dgm:t>
        <a:bodyPr/>
        <a:lstStyle/>
        <a:p>
          <a:endParaRPr lang="en-US"/>
        </a:p>
      </dgm:t>
    </dgm:pt>
    <dgm:pt modelId="{B9B72985-6EB4-49E0-B7D1-1400EC0AD731}" type="sibTrans" cxnId="{17AFF2E6-3F20-4571-AC85-DBA54208ADFF}">
      <dgm:prSet/>
      <dgm:spPr/>
      <dgm:t>
        <a:bodyPr/>
        <a:lstStyle/>
        <a:p>
          <a:endParaRPr lang="en-US"/>
        </a:p>
      </dgm:t>
    </dgm:pt>
    <dgm:pt modelId="{5D34A871-852D-4F53-9EDD-1F73507C74D5}">
      <dgm:prSet/>
      <dgm:spPr/>
      <dgm:t>
        <a:bodyPr/>
        <a:lstStyle/>
        <a:p>
          <a:r>
            <a:rPr lang="en-US" b="0" i="0"/>
            <a:t>Pneumothorax</a:t>
          </a:r>
          <a:endParaRPr lang="en-US"/>
        </a:p>
      </dgm:t>
    </dgm:pt>
    <dgm:pt modelId="{70CB6EE5-4022-420D-ABE2-8635AB7DF9A8}" type="parTrans" cxnId="{B6EBA1A0-E97E-4403-965A-B18A40FA8DD7}">
      <dgm:prSet/>
      <dgm:spPr/>
      <dgm:t>
        <a:bodyPr/>
        <a:lstStyle/>
        <a:p>
          <a:endParaRPr lang="en-US"/>
        </a:p>
      </dgm:t>
    </dgm:pt>
    <dgm:pt modelId="{F000DE45-6626-43EA-9285-00F0D0FF4C01}" type="sibTrans" cxnId="{B6EBA1A0-E97E-4403-965A-B18A40FA8DD7}">
      <dgm:prSet/>
      <dgm:spPr/>
      <dgm:t>
        <a:bodyPr/>
        <a:lstStyle/>
        <a:p>
          <a:endParaRPr lang="en-US"/>
        </a:p>
      </dgm:t>
    </dgm:pt>
    <dgm:pt modelId="{5F1F7173-C8F1-4993-A2B5-81D96B6ABB79}">
      <dgm:prSet/>
      <dgm:spPr/>
      <dgm:t>
        <a:bodyPr/>
        <a:lstStyle/>
        <a:p>
          <a:endParaRPr lang="en-US"/>
        </a:p>
      </dgm:t>
    </dgm:pt>
    <dgm:pt modelId="{AF7888CD-44D3-472A-A932-C35FDE8A4A34}" type="parTrans" cxnId="{2B592372-B92B-4DC9-BC3D-09D3B172B097}">
      <dgm:prSet/>
      <dgm:spPr/>
      <dgm:t>
        <a:bodyPr/>
        <a:lstStyle/>
        <a:p>
          <a:endParaRPr lang="en-US"/>
        </a:p>
      </dgm:t>
    </dgm:pt>
    <dgm:pt modelId="{903FDC12-7073-4B4B-B741-BBA59F5765C9}" type="sibTrans" cxnId="{2B592372-B92B-4DC9-BC3D-09D3B172B097}">
      <dgm:prSet/>
      <dgm:spPr/>
      <dgm:t>
        <a:bodyPr/>
        <a:lstStyle/>
        <a:p>
          <a:endParaRPr lang="en-US"/>
        </a:p>
      </dgm:t>
    </dgm:pt>
    <dgm:pt modelId="{834103B2-E43F-4576-9853-55C70387BBBC}" type="pres">
      <dgm:prSet presAssocID="{6ED7857E-6CDB-4C0B-A792-F6AC4629DAC6}" presName="linear" presStyleCnt="0">
        <dgm:presLayoutVars>
          <dgm:animLvl val="lvl"/>
          <dgm:resizeHandles val="exact"/>
        </dgm:presLayoutVars>
      </dgm:prSet>
      <dgm:spPr/>
    </dgm:pt>
    <dgm:pt modelId="{A518E8BF-9FD6-4EE2-A739-9E908EC787D6}" type="pres">
      <dgm:prSet presAssocID="{1400AFAB-41E7-4A09-9EA8-33951762AACC}" presName="parentText" presStyleLbl="node1" presStyleIdx="0" presStyleCnt="1">
        <dgm:presLayoutVars>
          <dgm:chMax val="0"/>
          <dgm:bulletEnabled val="1"/>
        </dgm:presLayoutVars>
      </dgm:prSet>
      <dgm:spPr/>
    </dgm:pt>
    <dgm:pt modelId="{41234463-773C-485D-902F-DB61529CDE0C}" type="pres">
      <dgm:prSet presAssocID="{1400AFAB-41E7-4A09-9EA8-33951762AACC}" presName="childText" presStyleLbl="revTx" presStyleIdx="0" presStyleCnt="1">
        <dgm:presLayoutVars>
          <dgm:bulletEnabled val="1"/>
        </dgm:presLayoutVars>
      </dgm:prSet>
      <dgm:spPr/>
    </dgm:pt>
  </dgm:ptLst>
  <dgm:cxnLst>
    <dgm:cxn modelId="{004B3223-32FF-4F0D-AC60-97230206430A}" type="presOf" srcId="{F7D432DF-9457-4994-80B5-7F4B78E6EF09}" destId="{41234463-773C-485D-902F-DB61529CDE0C}" srcOrd="0" destOrd="2" presId="urn:microsoft.com/office/officeart/2005/8/layout/vList2"/>
    <dgm:cxn modelId="{A2161238-CFAF-4ED3-9D54-152C3160FAAA}" type="presOf" srcId="{1400AFAB-41E7-4A09-9EA8-33951762AACC}" destId="{A518E8BF-9FD6-4EE2-A739-9E908EC787D6}" srcOrd="0" destOrd="0" presId="urn:microsoft.com/office/officeart/2005/8/layout/vList2"/>
    <dgm:cxn modelId="{F6105C3F-1A1F-4610-BD38-DC1EACCD9440}" srcId="{1400AFAB-41E7-4A09-9EA8-33951762AACC}" destId="{DE189138-6B61-4EB4-BFC5-B6B74F47060A}" srcOrd="1" destOrd="0" parTransId="{D19A6915-4A0A-4727-B622-096A1FF89758}" sibTransId="{0CF095C2-B6BE-4B8A-BF13-796440DA1EC1}"/>
    <dgm:cxn modelId="{1C8CCF64-9FAF-4956-83C0-FF4B7ED2D555}" type="presOf" srcId="{1D141D5F-4EAA-46A9-9968-1585D2FC7944}" destId="{41234463-773C-485D-902F-DB61529CDE0C}" srcOrd="0" destOrd="3" presId="urn:microsoft.com/office/officeart/2005/8/layout/vList2"/>
    <dgm:cxn modelId="{E285CF4C-CF68-4B27-A88A-35A1A3C864BD}" type="presOf" srcId="{DE189138-6B61-4EB4-BFC5-B6B74F47060A}" destId="{41234463-773C-485D-902F-DB61529CDE0C}" srcOrd="0" destOrd="1" presId="urn:microsoft.com/office/officeart/2005/8/layout/vList2"/>
    <dgm:cxn modelId="{2B592372-B92B-4DC9-BC3D-09D3B172B097}" srcId="{1400AFAB-41E7-4A09-9EA8-33951762AACC}" destId="{5F1F7173-C8F1-4993-A2B5-81D96B6ABB79}" srcOrd="0" destOrd="0" parTransId="{AF7888CD-44D3-472A-A932-C35FDE8A4A34}" sibTransId="{903FDC12-7073-4B4B-B741-BBA59F5765C9}"/>
    <dgm:cxn modelId="{7D625955-4FA4-4183-A24D-D30C8711614E}" type="presOf" srcId="{6ED7857E-6CDB-4C0B-A792-F6AC4629DAC6}" destId="{834103B2-E43F-4576-9853-55C70387BBBC}" srcOrd="0" destOrd="0" presId="urn:microsoft.com/office/officeart/2005/8/layout/vList2"/>
    <dgm:cxn modelId="{F6E3A778-EC0F-4363-BFE8-5E56F48845AC}" srcId="{1400AFAB-41E7-4A09-9EA8-33951762AACC}" destId="{1D141D5F-4EAA-46A9-9968-1585D2FC7944}" srcOrd="3" destOrd="0" parTransId="{9C6182B6-EFEB-4E27-B1D4-ED69B9865ABF}" sibTransId="{8166035A-DE5C-4F97-9A22-0EA61E84BEA4}"/>
    <dgm:cxn modelId="{B6EBA1A0-E97E-4403-965A-B18A40FA8DD7}" srcId="{1400AFAB-41E7-4A09-9EA8-33951762AACC}" destId="{5D34A871-852D-4F53-9EDD-1F73507C74D5}" srcOrd="5" destOrd="0" parTransId="{70CB6EE5-4022-420D-ABE2-8635AB7DF9A8}" sibTransId="{F000DE45-6626-43EA-9285-00F0D0FF4C01}"/>
    <dgm:cxn modelId="{8B722CA4-8FB3-4E9A-A5DA-05585B432B9E}" srcId="{6ED7857E-6CDB-4C0B-A792-F6AC4629DAC6}" destId="{1400AFAB-41E7-4A09-9EA8-33951762AACC}" srcOrd="0" destOrd="0" parTransId="{0443E402-CE40-4ED3-96EA-FA4BF5FE3479}" sibTransId="{3477D9A7-0D32-46D4-85F6-3633D67EC37E}"/>
    <dgm:cxn modelId="{BC716CA8-8632-481D-8DC2-FF48EDAB0BF0}" type="presOf" srcId="{5D34A871-852D-4F53-9EDD-1F73507C74D5}" destId="{41234463-773C-485D-902F-DB61529CDE0C}" srcOrd="0" destOrd="5" presId="urn:microsoft.com/office/officeart/2005/8/layout/vList2"/>
    <dgm:cxn modelId="{D143EBD0-9B6B-4384-BB6D-07110296025B}" type="presOf" srcId="{5F1F7173-C8F1-4993-A2B5-81D96B6ABB79}" destId="{41234463-773C-485D-902F-DB61529CDE0C}" srcOrd="0" destOrd="0" presId="urn:microsoft.com/office/officeart/2005/8/layout/vList2"/>
    <dgm:cxn modelId="{C83565D9-0FDB-41EC-A627-087D8DDBB159}" type="presOf" srcId="{7937E89F-05F0-41F9-9C9A-DA61E4A1EDA2}" destId="{41234463-773C-485D-902F-DB61529CDE0C}" srcOrd="0" destOrd="4" presId="urn:microsoft.com/office/officeart/2005/8/layout/vList2"/>
    <dgm:cxn modelId="{17AFF2E6-3F20-4571-AC85-DBA54208ADFF}" srcId="{1400AFAB-41E7-4A09-9EA8-33951762AACC}" destId="{7937E89F-05F0-41F9-9C9A-DA61E4A1EDA2}" srcOrd="4" destOrd="0" parTransId="{8AF862E2-130F-4DBA-B706-BB18A659D7A0}" sibTransId="{B9B72985-6EB4-49E0-B7D1-1400EC0AD731}"/>
    <dgm:cxn modelId="{44569AE7-03BC-4F02-8706-6323A27C34F2}" srcId="{1400AFAB-41E7-4A09-9EA8-33951762AACC}" destId="{F7D432DF-9457-4994-80B5-7F4B78E6EF09}" srcOrd="2" destOrd="0" parTransId="{FF0B6113-21B2-4E03-89A7-0054ECA76F94}" sibTransId="{287F6D0D-F347-4C4F-9FDE-FB988B595E55}"/>
    <dgm:cxn modelId="{8FC10A66-154A-4607-AF8A-8B94816C1D9E}" type="presParOf" srcId="{834103B2-E43F-4576-9853-55C70387BBBC}" destId="{A518E8BF-9FD6-4EE2-A739-9E908EC787D6}" srcOrd="0" destOrd="0" presId="urn:microsoft.com/office/officeart/2005/8/layout/vList2"/>
    <dgm:cxn modelId="{46A723B6-4C93-4D70-91F7-12D93AFCF84E}" type="presParOf" srcId="{834103B2-E43F-4576-9853-55C70387BBBC}" destId="{41234463-773C-485D-902F-DB61529CDE0C}"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117110-529D-4C7B-8BF7-50717C6705AB}">
      <dsp:nvSpPr>
        <dsp:cNvPr id="0" name=""/>
        <dsp:cNvSpPr/>
      </dsp:nvSpPr>
      <dsp:spPr>
        <a:xfrm>
          <a:off x="0" y="478362"/>
          <a:ext cx="6496050" cy="1164771"/>
        </a:xfrm>
        <a:prstGeom prst="roundRect">
          <a:avLst/>
        </a:prstGeom>
        <a:gradFill rotWithShape="0">
          <a:gsLst>
            <a:gs pos="0">
              <a:schemeClr val="accent2">
                <a:hueOff val="0"/>
                <a:satOff val="0"/>
                <a:lumOff val="0"/>
                <a:alphaOff val="0"/>
                <a:tint val="98000"/>
                <a:lumMod val="114000"/>
              </a:schemeClr>
            </a:gs>
            <a:gs pos="100000">
              <a:schemeClr val="accent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0" i="0" kern="1200"/>
            <a:t>Anatomy And Histology of Esophagus </a:t>
          </a:r>
          <a:endParaRPr lang="en-US" sz="2100" kern="1200"/>
        </a:p>
      </dsp:txBody>
      <dsp:txXfrm>
        <a:off x="56859" y="535221"/>
        <a:ext cx="6382332" cy="1051053"/>
      </dsp:txXfrm>
    </dsp:sp>
    <dsp:sp modelId="{31E4A697-6788-4D50-85F0-ABB107895E42}">
      <dsp:nvSpPr>
        <dsp:cNvPr id="0" name=""/>
        <dsp:cNvSpPr/>
      </dsp:nvSpPr>
      <dsp:spPr>
        <a:xfrm>
          <a:off x="0" y="1703614"/>
          <a:ext cx="6496050" cy="1164771"/>
        </a:xfrm>
        <a:prstGeom prst="roundRect">
          <a:avLst/>
        </a:prstGeom>
        <a:gradFill rotWithShape="0">
          <a:gsLst>
            <a:gs pos="0">
              <a:schemeClr val="accent2">
                <a:hueOff val="677407"/>
                <a:satOff val="-3316"/>
                <a:lumOff val="1862"/>
                <a:alphaOff val="0"/>
                <a:tint val="98000"/>
                <a:lumMod val="114000"/>
              </a:schemeClr>
            </a:gs>
            <a:gs pos="100000">
              <a:schemeClr val="accent2">
                <a:hueOff val="677407"/>
                <a:satOff val="-3316"/>
                <a:lumOff val="1862"/>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0" i="0" kern="1200"/>
            <a:t>GERD: Introduction, Epidemiology, Etiology, Clinical features, Complications, Diagnosis &amp; Management.</a:t>
          </a:r>
          <a:endParaRPr lang="en-US" sz="2100" kern="1200"/>
        </a:p>
      </dsp:txBody>
      <dsp:txXfrm>
        <a:off x="56859" y="1760473"/>
        <a:ext cx="6382332" cy="1051053"/>
      </dsp:txXfrm>
    </dsp:sp>
    <dsp:sp modelId="{7B3EB4CD-706E-4EC4-BC08-BFA758536E32}">
      <dsp:nvSpPr>
        <dsp:cNvPr id="0" name=""/>
        <dsp:cNvSpPr/>
      </dsp:nvSpPr>
      <dsp:spPr>
        <a:xfrm>
          <a:off x="0" y="2928865"/>
          <a:ext cx="6496050" cy="1164771"/>
        </a:xfrm>
        <a:prstGeom prst="roundRect">
          <a:avLst/>
        </a:prstGeom>
        <a:gradFill rotWithShape="0">
          <a:gsLst>
            <a:gs pos="0">
              <a:schemeClr val="accent2">
                <a:hueOff val="1354814"/>
                <a:satOff val="-6632"/>
                <a:lumOff val="3725"/>
                <a:alphaOff val="0"/>
                <a:tint val="98000"/>
                <a:lumMod val="114000"/>
              </a:schemeClr>
            </a:gs>
            <a:gs pos="100000">
              <a:schemeClr val="accent2">
                <a:hueOff val="1354814"/>
                <a:satOff val="-6632"/>
                <a:lumOff val="3725"/>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0" i="0" kern="1200"/>
            <a:t>Hiatal hernia: Introduction, Causes, Types, Pathophysiology, Clinical features, Complications, Investigations &amp; Management.</a:t>
          </a:r>
          <a:endParaRPr lang="en-US" sz="2100" kern="1200"/>
        </a:p>
      </dsp:txBody>
      <dsp:txXfrm>
        <a:off x="56859" y="2985724"/>
        <a:ext cx="6382332" cy="105105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CC7F36-F3E5-4EA2-823E-9D0A5E67F5AB}">
      <dsp:nvSpPr>
        <dsp:cNvPr id="0" name=""/>
        <dsp:cNvSpPr/>
      </dsp:nvSpPr>
      <dsp:spPr>
        <a:xfrm>
          <a:off x="0" y="8280"/>
          <a:ext cx="6496050" cy="716040"/>
        </a:xfrm>
        <a:prstGeom prst="roundRect">
          <a:avLst/>
        </a:prstGeom>
        <a:gradFill rotWithShape="0">
          <a:gsLst>
            <a:gs pos="0">
              <a:schemeClr val="accent2">
                <a:hueOff val="0"/>
                <a:satOff val="0"/>
                <a:lumOff val="0"/>
                <a:alphaOff val="0"/>
                <a:tint val="98000"/>
                <a:lumMod val="114000"/>
              </a:schemeClr>
            </a:gs>
            <a:gs pos="100000">
              <a:schemeClr val="accent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t>Prolonged periods of increased intra-abdominal pressure as :</a:t>
          </a:r>
          <a:endParaRPr lang="en-US" sz="1800" kern="1200"/>
        </a:p>
      </dsp:txBody>
      <dsp:txXfrm>
        <a:off x="34954" y="43234"/>
        <a:ext cx="6426142" cy="646132"/>
      </dsp:txXfrm>
    </dsp:sp>
    <dsp:sp modelId="{B4E76662-97CC-4C8C-972F-8F9559CECB84}">
      <dsp:nvSpPr>
        <dsp:cNvPr id="0" name=""/>
        <dsp:cNvSpPr/>
      </dsp:nvSpPr>
      <dsp:spPr>
        <a:xfrm>
          <a:off x="0" y="776160"/>
          <a:ext cx="6496050" cy="716040"/>
        </a:xfrm>
        <a:prstGeom prst="roundRect">
          <a:avLst/>
        </a:prstGeom>
        <a:gradFill rotWithShape="0">
          <a:gsLst>
            <a:gs pos="0">
              <a:schemeClr val="accent2">
                <a:hueOff val="270963"/>
                <a:satOff val="-1326"/>
                <a:lumOff val="745"/>
                <a:alphaOff val="0"/>
                <a:tint val="98000"/>
                <a:lumMod val="114000"/>
              </a:schemeClr>
            </a:gs>
            <a:gs pos="100000">
              <a:schemeClr val="accent2">
                <a:hueOff val="270963"/>
                <a:satOff val="-1326"/>
                <a:lumOff val="745"/>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Pregnancy.</a:t>
          </a:r>
        </a:p>
      </dsp:txBody>
      <dsp:txXfrm>
        <a:off x="34954" y="811114"/>
        <a:ext cx="6426142" cy="646132"/>
      </dsp:txXfrm>
    </dsp:sp>
    <dsp:sp modelId="{BBD0C41A-9D2A-483C-9D86-BF5A2C33DF40}">
      <dsp:nvSpPr>
        <dsp:cNvPr id="0" name=""/>
        <dsp:cNvSpPr/>
      </dsp:nvSpPr>
      <dsp:spPr>
        <a:xfrm>
          <a:off x="0" y="1544040"/>
          <a:ext cx="6496050" cy="716040"/>
        </a:xfrm>
        <a:prstGeom prst="roundRect">
          <a:avLst/>
        </a:prstGeom>
        <a:gradFill rotWithShape="0">
          <a:gsLst>
            <a:gs pos="0">
              <a:schemeClr val="accent2">
                <a:hueOff val="541926"/>
                <a:satOff val="-2653"/>
                <a:lumOff val="1490"/>
                <a:alphaOff val="0"/>
                <a:tint val="98000"/>
                <a:lumMod val="114000"/>
              </a:schemeClr>
            </a:gs>
            <a:gs pos="100000">
              <a:schemeClr val="accent2">
                <a:hueOff val="541926"/>
                <a:satOff val="-2653"/>
                <a:lumOff val="149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Ascites.</a:t>
          </a:r>
        </a:p>
      </dsp:txBody>
      <dsp:txXfrm>
        <a:off x="34954" y="1578994"/>
        <a:ext cx="6426142" cy="646132"/>
      </dsp:txXfrm>
    </dsp:sp>
    <dsp:sp modelId="{8C97CA80-E7CD-455A-B3E0-15ED36EC97BF}">
      <dsp:nvSpPr>
        <dsp:cNvPr id="0" name=""/>
        <dsp:cNvSpPr/>
      </dsp:nvSpPr>
      <dsp:spPr>
        <a:xfrm>
          <a:off x="0" y="2311920"/>
          <a:ext cx="6496050" cy="716040"/>
        </a:xfrm>
        <a:prstGeom prst="roundRect">
          <a:avLst/>
        </a:prstGeom>
        <a:gradFill rotWithShape="0">
          <a:gsLst>
            <a:gs pos="0">
              <a:schemeClr val="accent2">
                <a:hueOff val="812888"/>
                <a:satOff val="-3979"/>
                <a:lumOff val="2235"/>
                <a:alphaOff val="0"/>
                <a:tint val="98000"/>
                <a:lumMod val="114000"/>
              </a:schemeClr>
            </a:gs>
            <a:gs pos="100000">
              <a:schemeClr val="accent2">
                <a:hueOff val="812888"/>
                <a:satOff val="-3979"/>
                <a:lumOff val="2235"/>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Chronic cough.</a:t>
          </a:r>
        </a:p>
      </dsp:txBody>
      <dsp:txXfrm>
        <a:off x="34954" y="2346874"/>
        <a:ext cx="6426142" cy="646132"/>
      </dsp:txXfrm>
    </dsp:sp>
    <dsp:sp modelId="{B926CC4F-3998-4EAE-985C-402A90018A0E}">
      <dsp:nvSpPr>
        <dsp:cNvPr id="0" name=""/>
        <dsp:cNvSpPr/>
      </dsp:nvSpPr>
      <dsp:spPr>
        <a:xfrm>
          <a:off x="0" y="3079800"/>
          <a:ext cx="6496050" cy="716040"/>
        </a:xfrm>
        <a:prstGeom prst="roundRect">
          <a:avLst/>
        </a:prstGeom>
        <a:gradFill rotWithShape="0">
          <a:gsLst>
            <a:gs pos="0">
              <a:schemeClr val="accent2">
                <a:hueOff val="1083851"/>
                <a:satOff val="-5306"/>
                <a:lumOff val="2980"/>
                <a:alphaOff val="0"/>
                <a:tint val="98000"/>
                <a:lumMod val="114000"/>
              </a:schemeClr>
            </a:gs>
            <a:gs pos="100000">
              <a:schemeClr val="accent2">
                <a:hueOff val="1083851"/>
                <a:satOff val="-5306"/>
                <a:lumOff val="298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Chronic constipation.</a:t>
          </a:r>
        </a:p>
      </dsp:txBody>
      <dsp:txXfrm>
        <a:off x="34954" y="3114754"/>
        <a:ext cx="6426142" cy="646132"/>
      </dsp:txXfrm>
    </dsp:sp>
    <dsp:sp modelId="{9499BC03-D4A0-4F91-877D-89C49E4A6FD1}">
      <dsp:nvSpPr>
        <dsp:cNvPr id="0" name=""/>
        <dsp:cNvSpPr/>
      </dsp:nvSpPr>
      <dsp:spPr>
        <a:xfrm>
          <a:off x="0" y="3847680"/>
          <a:ext cx="6496050" cy="716040"/>
        </a:xfrm>
        <a:prstGeom prst="roundRect">
          <a:avLst/>
        </a:prstGeom>
        <a:gradFill rotWithShape="0">
          <a:gsLst>
            <a:gs pos="0">
              <a:schemeClr val="accent2">
                <a:hueOff val="1354814"/>
                <a:satOff val="-6632"/>
                <a:lumOff val="3725"/>
                <a:alphaOff val="0"/>
                <a:tint val="98000"/>
                <a:lumMod val="114000"/>
              </a:schemeClr>
            </a:gs>
            <a:gs pos="100000">
              <a:schemeClr val="accent2">
                <a:hueOff val="1354814"/>
                <a:satOff val="-6632"/>
                <a:lumOff val="3725"/>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t>Defects of the pleuroperitoneal membrane  .</a:t>
          </a:r>
          <a:endParaRPr lang="en-US" sz="1800" kern="1200"/>
        </a:p>
      </dsp:txBody>
      <dsp:txXfrm>
        <a:off x="34954" y="3882634"/>
        <a:ext cx="6426142" cy="6461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5587E3-0722-40CB-880A-E2ED00BF8AB6}">
      <dsp:nvSpPr>
        <dsp:cNvPr id="0" name=""/>
        <dsp:cNvSpPr/>
      </dsp:nvSpPr>
      <dsp:spPr>
        <a:xfrm>
          <a:off x="0" y="68956"/>
          <a:ext cx="9404352" cy="942910"/>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GERD has 3 subtypes:</a:t>
          </a:r>
        </a:p>
      </dsp:txBody>
      <dsp:txXfrm>
        <a:off x="46029" y="114985"/>
        <a:ext cx="9312294" cy="850852"/>
      </dsp:txXfrm>
    </dsp:sp>
    <dsp:sp modelId="{D680C3E0-7873-4CB9-A7E2-752326616CAC}">
      <dsp:nvSpPr>
        <dsp:cNvPr id="0" name=""/>
        <dsp:cNvSpPr/>
      </dsp:nvSpPr>
      <dsp:spPr>
        <a:xfrm>
          <a:off x="0" y="1060826"/>
          <a:ext cx="9404352" cy="942910"/>
        </a:xfrm>
        <a:prstGeom prst="roundRect">
          <a:avLst/>
        </a:prstGeom>
        <a:solidFill>
          <a:schemeClr val="accent2">
            <a:hueOff val="451605"/>
            <a:satOff val="-2211"/>
            <a:lumOff val="1242"/>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1- NERD (non-erosive reflux disease): characteristic symptoms of gastroesophageal reflux disease in the absence of esophageal injury on endoscopy (50–70% of GERD patients) </a:t>
          </a:r>
        </a:p>
      </dsp:txBody>
      <dsp:txXfrm>
        <a:off x="46029" y="1106855"/>
        <a:ext cx="9312294" cy="850852"/>
      </dsp:txXfrm>
    </dsp:sp>
    <dsp:sp modelId="{ECCF21E6-DCBF-4F28-AEDC-6EED87EC941A}">
      <dsp:nvSpPr>
        <dsp:cNvPr id="0" name=""/>
        <dsp:cNvSpPr/>
      </dsp:nvSpPr>
      <dsp:spPr>
        <a:xfrm>
          <a:off x="0" y="2052697"/>
          <a:ext cx="9404352" cy="942910"/>
        </a:xfrm>
        <a:prstGeom prst="roundRect">
          <a:avLst/>
        </a:prstGeom>
        <a:solidFill>
          <a:schemeClr val="accent2">
            <a:hueOff val="903209"/>
            <a:satOff val="-4421"/>
            <a:lumOff val="2483"/>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2- ERD (erosive reflux disease): gastroesophageal reflux with evidence of esophageal injury on endoscopy (30–50% of GERD patients)</a:t>
          </a:r>
        </a:p>
      </dsp:txBody>
      <dsp:txXfrm>
        <a:off x="46029" y="2098726"/>
        <a:ext cx="9312294" cy="850852"/>
      </dsp:txXfrm>
    </dsp:sp>
    <dsp:sp modelId="{61003FED-8FE3-46D1-9C00-21AA9C9B4056}">
      <dsp:nvSpPr>
        <dsp:cNvPr id="0" name=""/>
        <dsp:cNvSpPr/>
      </dsp:nvSpPr>
      <dsp:spPr>
        <a:xfrm>
          <a:off x="0" y="3044567"/>
          <a:ext cx="9404352" cy="942910"/>
        </a:xfrm>
        <a:prstGeom prst="roundRect">
          <a:avLst/>
        </a:prstGeom>
        <a:solidFill>
          <a:schemeClr val="accent2">
            <a:hueOff val="1354814"/>
            <a:satOff val="-6632"/>
            <a:lumOff val="3725"/>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3- Barret's esophagus: Endoscopic and histologic evidence of intestinal metaplasia/dysplasia</a:t>
          </a:r>
        </a:p>
      </dsp:txBody>
      <dsp:txXfrm>
        <a:off x="46029" y="3090596"/>
        <a:ext cx="9312294" cy="8508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A7AD7-CFC7-4020-A852-F540A29CE5F2}">
      <dsp:nvSpPr>
        <dsp:cNvPr id="0" name=""/>
        <dsp:cNvSpPr/>
      </dsp:nvSpPr>
      <dsp:spPr>
        <a:xfrm>
          <a:off x="0" y="91776"/>
          <a:ext cx="9404352" cy="1904760"/>
        </a:xfrm>
        <a:prstGeom prst="roundRect">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0" i="0" kern="1200"/>
            <a:t>In western societies, GERD is the most common condition affecting the upper GI tract. This is partly due to the declining incidence of peptic ulcer as the incidence of infection with Helicobacter pylori has reduced as a result of improved socioeconomic conditions, along with a rising incidence of GERD in the last 30 years.</a:t>
          </a:r>
          <a:endParaRPr lang="en-US" sz="2200" kern="1200"/>
        </a:p>
      </dsp:txBody>
      <dsp:txXfrm>
        <a:off x="92983" y="184759"/>
        <a:ext cx="9218386" cy="1718794"/>
      </dsp:txXfrm>
    </dsp:sp>
    <dsp:sp modelId="{51CBFD6E-E153-4681-B777-EE0694F60507}">
      <dsp:nvSpPr>
        <dsp:cNvPr id="0" name=""/>
        <dsp:cNvSpPr/>
      </dsp:nvSpPr>
      <dsp:spPr>
        <a:xfrm>
          <a:off x="0" y="2059896"/>
          <a:ext cx="9404352" cy="1904760"/>
        </a:xfrm>
        <a:prstGeom prst="roundRect">
          <a:avLst/>
        </a:prstGeom>
        <a:solidFill>
          <a:schemeClr val="accent5">
            <a:hueOff val="6237238"/>
            <a:satOff val="-4013"/>
            <a:lumOff val="274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0" i="0" kern="1200"/>
            <a:t>The cause of the increase is unclear, but may be due in part to increasing obesity</a:t>
          </a:r>
          <a:endParaRPr lang="en-US" sz="2200" kern="1200"/>
        </a:p>
      </dsp:txBody>
      <dsp:txXfrm>
        <a:off x="92983" y="2152879"/>
        <a:ext cx="9218386" cy="17187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9516BA-AD85-4CF3-A387-72E9DAC76CDD}">
      <dsp:nvSpPr>
        <dsp:cNvPr id="0" name=""/>
        <dsp:cNvSpPr/>
      </dsp:nvSpPr>
      <dsp:spPr>
        <a:xfrm>
          <a:off x="0" y="558"/>
          <a:ext cx="6496050" cy="0"/>
        </a:xfrm>
        <a:prstGeom prst="line">
          <a:avLst/>
        </a:prstGeom>
        <a:gradFill rotWithShape="0">
          <a:gsLst>
            <a:gs pos="0">
              <a:schemeClr val="accent2">
                <a:hueOff val="0"/>
                <a:satOff val="0"/>
                <a:lumOff val="0"/>
                <a:alphaOff val="0"/>
                <a:tint val="98000"/>
                <a:lumMod val="114000"/>
              </a:schemeClr>
            </a:gs>
            <a:gs pos="100000">
              <a:schemeClr val="accent2">
                <a:hueOff val="0"/>
                <a:satOff val="0"/>
                <a:lumOff val="0"/>
                <a:alphaOff val="0"/>
                <a:shade val="90000"/>
                <a:lumMod val="84000"/>
              </a:schemeClr>
            </a:gs>
          </a:gsLst>
          <a:lin ang="5400000" scaled="0"/>
        </a:gradFill>
        <a:ln w="9525" cap="rnd" cmpd="sng" algn="ctr">
          <a:solidFill>
            <a:schemeClr val="accent2">
              <a:hueOff val="0"/>
              <a:satOff val="0"/>
              <a:lumOff val="0"/>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4F7D6606-1015-4F38-A4E4-379212A68B9B}">
      <dsp:nvSpPr>
        <dsp:cNvPr id="0" name=""/>
        <dsp:cNvSpPr/>
      </dsp:nvSpPr>
      <dsp:spPr>
        <a:xfrm>
          <a:off x="0" y="558"/>
          <a:ext cx="6496050" cy="652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i="0" kern="1200"/>
            <a:t>1. Impaired lower esophageal sphincter (LES) resting tone</a:t>
          </a:r>
          <a:endParaRPr lang="en-US" sz="1800" kern="1200"/>
        </a:p>
      </dsp:txBody>
      <dsp:txXfrm>
        <a:off x="0" y="558"/>
        <a:ext cx="6496050" cy="652983"/>
      </dsp:txXfrm>
    </dsp:sp>
    <dsp:sp modelId="{16974C53-7C84-4C8D-A2A1-501C6CB8A460}">
      <dsp:nvSpPr>
        <dsp:cNvPr id="0" name=""/>
        <dsp:cNvSpPr/>
      </dsp:nvSpPr>
      <dsp:spPr>
        <a:xfrm>
          <a:off x="0" y="653541"/>
          <a:ext cx="6496050" cy="0"/>
        </a:xfrm>
        <a:prstGeom prst="line">
          <a:avLst/>
        </a:prstGeom>
        <a:gradFill rotWithShape="0">
          <a:gsLst>
            <a:gs pos="0">
              <a:schemeClr val="accent3">
                <a:hueOff val="0"/>
                <a:satOff val="0"/>
                <a:lumOff val="0"/>
                <a:alphaOff val="0"/>
                <a:tint val="98000"/>
                <a:lumMod val="114000"/>
              </a:schemeClr>
            </a:gs>
            <a:gs pos="100000">
              <a:schemeClr val="accent3">
                <a:hueOff val="0"/>
                <a:satOff val="0"/>
                <a:lumOff val="0"/>
                <a:alphaOff val="0"/>
                <a:shade val="90000"/>
                <a:lumMod val="84000"/>
              </a:schemeClr>
            </a:gs>
          </a:gsLst>
          <a:lin ang="5400000" scaled="0"/>
        </a:gradFill>
        <a:ln w="9525" cap="rnd" cmpd="sng" algn="ctr">
          <a:solidFill>
            <a:schemeClr val="accent3">
              <a:hueOff val="0"/>
              <a:satOff val="0"/>
              <a:lumOff val="0"/>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8398F669-66BB-4566-9234-3FD3AE1E94EA}">
      <dsp:nvSpPr>
        <dsp:cNvPr id="0" name=""/>
        <dsp:cNvSpPr/>
      </dsp:nvSpPr>
      <dsp:spPr>
        <a:xfrm>
          <a:off x="0" y="653541"/>
          <a:ext cx="6496050" cy="652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fr-FR" sz="1800" b="1" i="0" kern="1200"/>
            <a:t>2. Transient LES relaxations (TLESR)</a:t>
          </a:r>
          <a:endParaRPr lang="en-US" sz="1800" kern="1200"/>
        </a:p>
      </dsp:txBody>
      <dsp:txXfrm>
        <a:off x="0" y="653541"/>
        <a:ext cx="6496050" cy="652983"/>
      </dsp:txXfrm>
    </dsp:sp>
    <dsp:sp modelId="{53F672FE-CDBF-492D-823E-AB81BB499BD7}">
      <dsp:nvSpPr>
        <dsp:cNvPr id="0" name=""/>
        <dsp:cNvSpPr/>
      </dsp:nvSpPr>
      <dsp:spPr>
        <a:xfrm>
          <a:off x="0" y="1306524"/>
          <a:ext cx="6496050" cy="0"/>
        </a:xfrm>
        <a:prstGeom prst="line">
          <a:avLst/>
        </a:prstGeom>
        <a:gradFill rotWithShape="0">
          <a:gsLst>
            <a:gs pos="0">
              <a:schemeClr val="accent4">
                <a:hueOff val="0"/>
                <a:satOff val="0"/>
                <a:lumOff val="0"/>
                <a:alphaOff val="0"/>
                <a:tint val="98000"/>
                <a:lumMod val="114000"/>
              </a:schemeClr>
            </a:gs>
            <a:gs pos="100000">
              <a:schemeClr val="accent4">
                <a:hueOff val="0"/>
                <a:satOff val="0"/>
                <a:lumOff val="0"/>
                <a:alphaOff val="0"/>
                <a:shade val="90000"/>
                <a:lumMod val="84000"/>
              </a:schemeClr>
            </a:gs>
          </a:gsLst>
          <a:lin ang="5400000" scaled="0"/>
        </a:gradFill>
        <a:ln w="9525" cap="rnd" cmpd="sng" algn="ctr">
          <a:solidFill>
            <a:schemeClr val="accent4">
              <a:hueOff val="0"/>
              <a:satOff val="0"/>
              <a:lumOff val="0"/>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44FB66B6-E039-4E92-B0D3-FCB677A946A7}">
      <dsp:nvSpPr>
        <dsp:cNvPr id="0" name=""/>
        <dsp:cNvSpPr/>
      </dsp:nvSpPr>
      <dsp:spPr>
        <a:xfrm>
          <a:off x="0" y="1306524"/>
          <a:ext cx="6496050" cy="652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i="0" kern="1200"/>
            <a:t>3. Impaired esophageal acid clearance</a:t>
          </a:r>
          <a:endParaRPr lang="en-US" sz="1800" kern="1200"/>
        </a:p>
      </dsp:txBody>
      <dsp:txXfrm>
        <a:off x="0" y="1306524"/>
        <a:ext cx="6496050" cy="652983"/>
      </dsp:txXfrm>
    </dsp:sp>
    <dsp:sp modelId="{460F7616-193D-428C-A494-8D065908F908}">
      <dsp:nvSpPr>
        <dsp:cNvPr id="0" name=""/>
        <dsp:cNvSpPr/>
      </dsp:nvSpPr>
      <dsp:spPr>
        <a:xfrm>
          <a:off x="0" y="1959508"/>
          <a:ext cx="6496050" cy="0"/>
        </a:xfrm>
        <a:prstGeom prst="line">
          <a:avLst/>
        </a:prstGeom>
        <a:gradFill rotWithShape="0">
          <a:gsLst>
            <a:gs pos="0">
              <a:schemeClr val="accent5">
                <a:hueOff val="0"/>
                <a:satOff val="0"/>
                <a:lumOff val="0"/>
                <a:alphaOff val="0"/>
                <a:tint val="98000"/>
                <a:lumMod val="114000"/>
              </a:schemeClr>
            </a:gs>
            <a:gs pos="100000">
              <a:schemeClr val="accent5">
                <a:hueOff val="0"/>
                <a:satOff val="0"/>
                <a:lumOff val="0"/>
                <a:alphaOff val="0"/>
                <a:shade val="90000"/>
                <a:lumMod val="84000"/>
              </a:schemeClr>
            </a:gs>
          </a:gsLst>
          <a:lin ang="5400000" scaled="0"/>
        </a:gradFill>
        <a:ln w="9525" cap="rnd" cmpd="sng" algn="ctr">
          <a:solidFill>
            <a:schemeClr val="accent5">
              <a:hueOff val="0"/>
              <a:satOff val="0"/>
              <a:lumOff val="0"/>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7619B636-3730-4BB5-A430-196C5D02E369}">
      <dsp:nvSpPr>
        <dsp:cNvPr id="0" name=""/>
        <dsp:cNvSpPr/>
      </dsp:nvSpPr>
      <dsp:spPr>
        <a:xfrm>
          <a:off x="0" y="1959508"/>
          <a:ext cx="6496050" cy="652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i="0" kern="1200"/>
            <a:t>4. Delayed gastric emptying (gastroparesis)</a:t>
          </a:r>
          <a:endParaRPr lang="en-US" sz="1800" kern="1200"/>
        </a:p>
      </dsp:txBody>
      <dsp:txXfrm>
        <a:off x="0" y="1959508"/>
        <a:ext cx="6496050" cy="652983"/>
      </dsp:txXfrm>
    </dsp:sp>
    <dsp:sp modelId="{25EA1FFF-754F-4835-8FEC-9D32856CD149}">
      <dsp:nvSpPr>
        <dsp:cNvPr id="0" name=""/>
        <dsp:cNvSpPr/>
      </dsp:nvSpPr>
      <dsp:spPr>
        <a:xfrm>
          <a:off x="0" y="2612491"/>
          <a:ext cx="6496050" cy="0"/>
        </a:xfrm>
        <a:prstGeom prst="line">
          <a:avLst/>
        </a:prstGeom>
        <a:gradFill rotWithShape="0">
          <a:gsLst>
            <a:gs pos="0">
              <a:schemeClr val="accent6">
                <a:hueOff val="0"/>
                <a:satOff val="0"/>
                <a:lumOff val="0"/>
                <a:alphaOff val="0"/>
                <a:tint val="98000"/>
                <a:lumMod val="114000"/>
              </a:schemeClr>
            </a:gs>
            <a:gs pos="100000">
              <a:schemeClr val="accent6">
                <a:hueOff val="0"/>
                <a:satOff val="0"/>
                <a:lumOff val="0"/>
                <a:alphaOff val="0"/>
                <a:shade val="90000"/>
                <a:lumMod val="84000"/>
              </a:schemeClr>
            </a:gs>
          </a:gsLst>
          <a:lin ang="5400000" scaled="0"/>
        </a:gradFill>
        <a:ln w="9525" cap="rnd" cmpd="sng" algn="ctr">
          <a:solidFill>
            <a:schemeClr val="accent6">
              <a:hueOff val="0"/>
              <a:satOff val="0"/>
              <a:lumOff val="0"/>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0AC5ED8F-411D-46A2-BC55-F31FE7EFD7D7}">
      <dsp:nvSpPr>
        <dsp:cNvPr id="0" name=""/>
        <dsp:cNvSpPr/>
      </dsp:nvSpPr>
      <dsp:spPr>
        <a:xfrm>
          <a:off x="0" y="2612491"/>
          <a:ext cx="6496050" cy="652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i="0" kern="1200"/>
            <a:t>5. Disruption in anatomical barrier ( hiatal hernia )</a:t>
          </a:r>
          <a:endParaRPr lang="en-US" sz="1800" kern="1200"/>
        </a:p>
      </dsp:txBody>
      <dsp:txXfrm>
        <a:off x="0" y="2612491"/>
        <a:ext cx="6496050" cy="652983"/>
      </dsp:txXfrm>
    </dsp:sp>
    <dsp:sp modelId="{DA06EC24-FAA2-43A9-8114-C8B2A51E1327}">
      <dsp:nvSpPr>
        <dsp:cNvPr id="0" name=""/>
        <dsp:cNvSpPr/>
      </dsp:nvSpPr>
      <dsp:spPr>
        <a:xfrm>
          <a:off x="0" y="3265475"/>
          <a:ext cx="6496050" cy="0"/>
        </a:xfrm>
        <a:prstGeom prst="line">
          <a:avLst/>
        </a:prstGeom>
        <a:gradFill rotWithShape="0">
          <a:gsLst>
            <a:gs pos="0">
              <a:schemeClr val="accent2">
                <a:hueOff val="0"/>
                <a:satOff val="0"/>
                <a:lumOff val="0"/>
                <a:alphaOff val="0"/>
                <a:tint val="98000"/>
                <a:lumMod val="114000"/>
              </a:schemeClr>
            </a:gs>
            <a:gs pos="100000">
              <a:schemeClr val="accent2">
                <a:hueOff val="0"/>
                <a:satOff val="0"/>
                <a:lumOff val="0"/>
                <a:alphaOff val="0"/>
                <a:shade val="90000"/>
                <a:lumMod val="84000"/>
              </a:schemeClr>
            </a:gs>
          </a:gsLst>
          <a:lin ang="5400000" scaled="0"/>
        </a:gradFill>
        <a:ln w="9525" cap="rnd" cmpd="sng" algn="ctr">
          <a:solidFill>
            <a:schemeClr val="accent2">
              <a:hueOff val="0"/>
              <a:satOff val="0"/>
              <a:lumOff val="0"/>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9AA42BA7-86D3-40D6-929C-DD394D9513D9}">
      <dsp:nvSpPr>
        <dsp:cNvPr id="0" name=""/>
        <dsp:cNvSpPr/>
      </dsp:nvSpPr>
      <dsp:spPr>
        <a:xfrm>
          <a:off x="0" y="3265475"/>
          <a:ext cx="6496050" cy="652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i="0" kern="1200"/>
            <a:t>6. Impaired mucosal resistance</a:t>
          </a:r>
          <a:endParaRPr lang="en-US" sz="1800" kern="1200"/>
        </a:p>
      </dsp:txBody>
      <dsp:txXfrm>
        <a:off x="0" y="3265475"/>
        <a:ext cx="6496050" cy="652983"/>
      </dsp:txXfrm>
    </dsp:sp>
    <dsp:sp modelId="{58FF5373-907C-4F49-ADB8-FE47D62F5E5C}">
      <dsp:nvSpPr>
        <dsp:cNvPr id="0" name=""/>
        <dsp:cNvSpPr/>
      </dsp:nvSpPr>
      <dsp:spPr>
        <a:xfrm>
          <a:off x="0" y="3918458"/>
          <a:ext cx="6496050" cy="0"/>
        </a:xfrm>
        <a:prstGeom prst="line">
          <a:avLst/>
        </a:prstGeom>
        <a:gradFill rotWithShape="0">
          <a:gsLst>
            <a:gs pos="0">
              <a:schemeClr val="accent3">
                <a:hueOff val="0"/>
                <a:satOff val="0"/>
                <a:lumOff val="0"/>
                <a:alphaOff val="0"/>
                <a:tint val="98000"/>
                <a:lumMod val="114000"/>
              </a:schemeClr>
            </a:gs>
            <a:gs pos="100000">
              <a:schemeClr val="accent3">
                <a:hueOff val="0"/>
                <a:satOff val="0"/>
                <a:lumOff val="0"/>
                <a:alphaOff val="0"/>
                <a:shade val="90000"/>
                <a:lumMod val="84000"/>
              </a:schemeClr>
            </a:gs>
          </a:gsLst>
          <a:lin ang="5400000" scaled="0"/>
        </a:gradFill>
        <a:ln w="9525" cap="rnd" cmpd="sng" algn="ctr">
          <a:solidFill>
            <a:schemeClr val="accent3">
              <a:hueOff val="0"/>
              <a:satOff val="0"/>
              <a:lumOff val="0"/>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020FF040-D60F-4B97-B867-AA84E2BFCDB7}">
      <dsp:nvSpPr>
        <dsp:cNvPr id="0" name=""/>
        <dsp:cNvSpPr/>
      </dsp:nvSpPr>
      <dsp:spPr>
        <a:xfrm>
          <a:off x="0" y="3918458"/>
          <a:ext cx="6496050" cy="652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i="0" kern="1200"/>
            <a:t>7. Pyloric  incompetence (Biliary Dudeno-gastric reflux )</a:t>
          </a:r>
          <a:endParaRPr lang="en-US" sz="1800" kern="1200"/>
        </a:p>
      </dsp:txBody>
      <dsp:txXfrm>
        <a:off x="0" y="3918458"/>
        <a:ext cx="6496050" cy="65298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103973-A3E2-4AC6-A93D-7F8D4CA80B49}">
      <dsp:nvSpPr>
        <dsp:cNvPr id="0" name=""/>
        <dsp:cNvSpPr/>
      </dsp:nvSpPr>
      <dsp:spPr>
        <a:xfrm>
          <a:off x="1147" y="536200"/>
          <a:ext cx="4029452" cy="2558702"/>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E14811-1CFD-4A51-8D32-42C2EE5853F4}">
      <dsp:nvSpPr>
        <dsp:cNvPr id="0" name=""/>
        <dsp:cNvSpPr/>
      </dsp:nvSpPr>
      <dsp:spPr>
        <a:xfrm>
          <a:off x="448864" y="961531"/>
          <a:ext cx="4029452" cy="2558702"/>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a:t>• Other symptoms : Dry Cough, Dysphagia, Hoarseness, Belching, Aspiration, Wheezing, Globus sensation </a:t>
          </a:r>
        </a:p>
      </dsp:txBody>
      <dsp:txXfrm>
        <a:off x="523806" y="1036473"/>
        <a:ext cx="3879568" cy="2408818"/>
      </dsp:txXfrm>
    </dsp:sp>
    <dsp:sp modelId="{3F7C54BF-96BD-4F6A-BE69-0E66BB2739AE}">
      <dsp:nvSpPr>
        <dsp:cNvPr id="0" name=""/>
        <dsp:cNvSpPr/>
      </dsp:nvSpPr>
      <dsp:spPr>
        <a:xfrm>
          <a:off x="4926034" y="536200"/>
          <a:ext cx="4029452" cy="2558702"/>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00B52C-19D6-42C3-A546-B30756C3F6F3}">
      <dsp:nvSpPr>
        <dsp:cNvPr id="0" name=""/>
        <dsp:cNvSpPr/>
      </dsp:nvSpPr>
      <dsp:spPr>
        <a:xfrm>
          <a:off x="5373751" y="961531"/>
          <a:ext cx="4029452" cy="2558702"/>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a:t>• Patients with nocturnal reflux and those who reflux food to the mouth nearly always have severe GERD.</a:t>
          </a:r>
        </a:p>
      </dsp:txBody>
      <dsp:txXfrm>
        <a:off x="5448693" y="1036473"/>
        <a:ext cx="3879568" cy="240881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95EE13-FB55-471F-A951-A83944302CAB}">
      <dsp:nvSpPr>
        <dsp:cNvPr id="0" name=""/>
        <dsp:cNvSpPr/>
      </dsp:nvSpPr>
      <dsp:spPr>
        <a:xfrm>
          <a:off x="0" y="356759"/>
          <a:ext cx="6496050" cy="914940"/>
        </a:xfrm>
        <a:prstGeom prst="roundRect">
          <a:avLst/>
        </a:prstGeom>
        <a:gradFill rotWithShape="0">
          <a:gsLst>
            <a:gs pos="0">
              <a:schemeClr val="accent2">
                <a:hueOff val="0"/>
                <a:satOff val="0"/>
                <a:lumOff val="0"/>
                <a:alphaOff val="0"/>
                <a:tint val="98000"/>
                <a:lumMod val="114000"/>
              </a:schemeClr>
            </a:gs>
            <a:gs pos="100000">
              <a:schemeClr val="accent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Erythema, edema, erosions, mucosal breaks, ulcerations.</a:t>
          </a:r>
        </a:p>
      </dsp:txBody>
      <dsp:txXfrm>
        <a:off x="44664" y="401423"/>
        <a:ext cx="6406722" cy="825612"/>
      </dsp:txXfrm>
    </dsp:sp>
    <dsp:sp modelId="{1816B18A-AD66-41DB-BA1A-7FF06CBCCA47}">
      <dsp:nvSpPr>
        <dsp:cNvPr id="0" name=""/>
        <dsp:cNvSpPr/>
      </dsp:nvSpPr>
      <dsp:spPr>
        <a:xfrm>
          <a:off x="0" y="1337939"/>
          <a:ext cx="6496050" cy="914940"/>
        </a:xfrm>
        <a:prstGeom prst="roundRect">
          <a:avLst/>
        </a:prstGeom>
        <a:gradFill rotWithShape="0">
          <a:gsLst>
            <a:gs pos="0">
              <a:schemeClr val="accent2">
                <a:hueOff val="451605"/>
                <a:satOff val="-2211"/>
                <a:lumOff val="1242"/>
                <a:alphaOff val="0"/>
                <a:tint val="98000"/>
                <a:lumMod val="114000"/>
              </a:schemeClr>
            </a:gs>
            <a:gs pos="100000">
              <a:schemeClr val="accent2">
                <a:hueOff val="451605"/>
                <a:satOff val="-2211"/>
                <a:lumOff val="1242"/>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Salmon pink mucosa (suggestive of Barrett’s esophagus).</a:t>
          </a:r>
        </a:p>
      </dsp:txBody>
      <dsp:txXfrm>
        <a:off x="44664" y="1382603"/>
        <a:ext cx="6406722" cy="825612"/>
      </dsp:txXfrm>
    </dsp:sp>
    <dsp:sp modelId="{26141D05-AAD3-435F-8527-ABD51EC46E64}">
      <dsp:nvSpPr>
        <dsp:cNvPr id="0" name=""/>
        <dsp:cNvSpPr/>
      </dsp:nvSpPr>
      <dsp:spPr>
        <a:xfrm>
          <a:off x="0" y="2319119"/>
          <a:ext cx="6496050" cy="914940"/>
        </a:xfrm>
        <a:prstGeom prst="roundRect">
          <a:avLst/>
        </a:prstGeom>
        <a:gradFill rotWithShape="0">
          <a:gsLst>
            <a:gs pos="0">
              <a:schemeClr val="accent2">
                <a:hueOff val="903209"/>
                <a:satOff val="-4421"/>
                <a:lumOff val="2483"/>
                <a:alphaOff val="0"/>
                <a:tint val="98000"/>
                <a:lumMod val="114000"/>
              </a:schemeClr>
            </a:gs>
            <a:gs pos="100000">
              <a:schemeClr val="accent2">
                <a:hueOff val="903209"/>
                <a:satOff val="-4421"/>
                <a:lumOff val="2483"/>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Peptic strictures and rings.</a:t>
          </a:r>
        </a:p>
      </dsp:txBody>
      <dsp:txXfrm>
        <a:off x="44664" y="2363783"/>
        <a:ext cx="6406722" cy="825612"/>
      </dsp:txXfrm>
    </dsp:sp>
    <dsp:sp modelId="{055C2177-26FB-4D61-AE17-223367C3BED7}">
      <dsp:nvSpPr>
        <dsp:cNvPr id="0" name=""/>
        <dsp:cNvSpPr/>
      </dsp:nvSpPr>
      <dsp:spPr>
        <a:xfrm>
          <a:off x="0" y="3300300"/>
          <a:ext cx="6496050" cy="914940"/>
        </a:xfrm>
        <a:prstGeom prst="roundRect">
          <a:avLst/>
        </a:prstGeom>
        <a:gradFill rotWithShape="0">
          <a:gsLst>
            <a:gs pos="0">
              <a:schemeClr val="accent2">
                <a:hueOff val="1354814"/>
                <a:satOff val="-6632"/>
                <a:lumOff val="3725"/>
                <a:alphaOff val="0"/>
                <a:tint val="98000"/>
                <a:lumMod val="114000"/>
              </a:schemeClr>
            </a:gs>
            <a:gs pos="100000">
              <a:schemeClr val="accent2">
                <a:hueOff val="1354814"/>
                <a:satOff val="-6632"/>
                <a:lumOff val="3725"/>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Proximal migration of the gastroesophageal junction (Z-line), e.g. in hiatal hernia.</a:t>
          </a:r>
        </a:p>
      </dsp:txBody>
      <dsp:txXfrm>
        <a:off x="44664" y="3344964"/>
        <a:ext cx="6406722" cy="82561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656F66-0ED8-4BD6-9F20-58177DE9C0BE}">
      <dsp:nvSpPr>
        <dsp:cNvPr id="0" name=""/>
        <dsp:cNvSpPr/>
      </dsp:nvSpPr>
      <dsp:spPr>
        <a:xfrm>
          <a:off x="0" y="576269"/>
          <a:ext cx="6496050" cy="1055340"/>
        </a:xfrm>
        <a:prstGeom prst="roundRect">
          <a:avLst/>
        </a:prstGeom>
        <a:gradFill rotWithShape="0">
          <a:gsLst>
            <a:gs pos="0">
              <a:schemeClr val="accent5">
                <a:hueOff val="0"/>
                <a:satOff val="0"/>
                <a:lumOff val="0"/>
                <a:alphaOff val="0"/>
                <a:tint val="98000"/>
                <a:lumMod val="114000"/>
              </a:schemeClr>
            </a:gs>
            <a:gs pos="100000">
              <a:schemeClr val="accent5">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b="0" i="0" kern="1200"/>
            <a:t>Lifestyle modifications </a:t>
          </a:r>
          <a:endParaRPr lang="en-US" sz="4400" kern="1200"/>
        </a:p>
      </dsp:txBody>
      <dsp:txXfrm>
        <a:off x="51517" y="627786"/>
        <a:ext cx="6393016" cy="952306"/>
      </dsp:txXfrm>
    </dsp:sp>
    <dsp:sp modelId="{DDD84473-2B67-4516-BF3C-C33AA838E59F}">
      <dsp:nvSpPr>
        <dsp:cNvPr id="0" name=""/>
        <dsp:cNvSpPr/>
      </dsp:nvSpPr>
      <dsp:spPr>
        <a:xfrm>
          <a:off x="0" y="1758329"/>
          <a:ext cx="6496050" cy="1055340"/>
        </a:xfrm>
        <a:prstGeom prst="roundRect">
          <a:avLst/>
        </a:prstGeom>
        <a:gradFill rotWithShape="0">
          <a:gsLst>
            <a:gs pos="0">
              <a:schemeClr val="accent5">
                <a:hueOff val="3118619"/>
                <a:satOff val="-2006"/>
                <a:lumOff val="1372"/>
                <a:alphaOff val="0"/>
                <a:tint val="98000"/>
                <a:lumMod val="114000"/>
              </a:schemeClr>
            </a:gs>
            <a:gs pos="100000">
              <a:schemeClr val="accent5">
                <a:hueOff val="3118619"/>
                <a:satOff val="-2006"/>
                <a:lumOff val="1372"/>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b="0" i="0" kern="1200"/>
            <a:t>Medical therapy</a:t>
          </a:r>
          <a:endParaRPr lang="en-US" sz="4400" kern="1200"/>
        </a:p>
      </dsp:txBody>
      <dsp:txXfrm>
        <a:off x="51517" y="1809846"/>
        <a:ext cx="6393016" cy="952306"/>
      </dsp:txXfrm>
    </dsp:sp>
    <dsp:sp modelId="{3486BBDB-67AF-4AF6-B715-77B46C3D35C5}">
      <dsp:nvSpPr>
        <dsp:cNvPr id="0" name=""/>
        <dsp:cNvSpPr/>
      </dsp:nvSpPr>
      <dsp:spPr>
        <a:xfrm>
          <a:off x="0" y="2940390"/>
          <a:ext cx="6496050" cy="1055340"/>
        </a:xfrm>
        <a:prstGeom prst="roundRect">
          <a:avLst/>
        </a:prstGeom>
        <a:gradFill rotWithShape="0">
          <a:gsLst>
            <a:gs pos="0">
              <a:schemeClr val="accent5">
                <a:hueOff val="6237238"/>
                <a:satOff val="-4013"/>
                <a:lumOff val="2744"/>
                <a:alphaOff val="0"/>
                <a:tint val="98000"/>
                <a:lumMod val="114000"/>
              </a:schemeClr>
            </a:gs>
            <a:gs pos="100000">
              <a:schemeClr val="accent5">
                <a:hueOff val="6237238"/>
                <a:satOff val="-4013"/>
                <a:lumOff val="2744"/>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b="0" i="0" kern="1200"/>
            <a:t>Surgical therapy </a:t>
          </a:r>
          <a:endParaRPr lang="en-US" sz="4400" kern="1200"/>
        </a:p>
      </dsp:txBody>
      <dsp:txXfrm>
        <a:off x="51517" y="2991907"/>
        <a:ext cx="6393016" cy="95230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8A3FD3-9460-4C53-8185-B0EE096D06E1}">
      <dsp:nvSpPr>
        <dsp:cNvPr id="0" name=""/>
        <dsp:cNvSpPr/>
      </dsp:nvSpPr>
      <dsp:spPr>
        <a:xfrm>
          <a:off x="0" y="1048841"/>
          <a:ext cx="2644974" cy="1679558"/>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0C6D61-523A-468F-915E-B6C7FE7D9000}">
      <dsp:nvSpPr>
        <dsp:cNvPr id="0" name=""/>
        <dsp:cNvSpPr/>
      </dsp:nvSpPr>
      <dsp:spPr>
        <a:xfrm>
          <a:off x="293885" y="1328033"/>
          <a:ext cx="2644974" cy="1679558"/>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Total fundoplication (Nissen)</a:t>
          </a:r>
        </a:p>
      </dsp:txBody>
      <dsp:txXfrm>
        <a:off x="343078" y="1377226"/>
        <a:ext cx="2546588" cy="1581172"/>
      </dsp:txXfrm>
    </dsp:sp>
    <dsp:sp modelId="{C49E6DA5-5DC1-40A7-8E1D-09FD71BD324D}">
      <dsp:nvSpPr>
        <dsp:cNvPr id="0" name=""/>
        <dsp:cNvSpPr/>
      </dsp:nvSpPr>
      <dsp:spPr>
        <a:xfrm>
          <a:off x="3232745" y="1048841"/>
          <a:ext cx="2644974" cy="1679558"/>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31DD6D-B6B5-4D9E-9F80-FCA2B3098296}">
      <dsp:nvSpPr>
        <dsp:cNvPr id="0" name=""/>
        <dsp:cNvSpPr/>
      </dsp:nvSpPr>
      <dsp:spPr>
        <a:xfrm>
          <a:off x="3526631" y="1328033"/>
          <a:ext cx="2644974" cy="1679558"/>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Anterior partial fundoplication (Dor,</a:t>
          </a:r>
          <a:r>
            <a:rPr lang="ar-JO" sz="2400" kern="1200"/>
            <a:t> </a:t>
          </a:r>
          <a:r>
            <a:rPr lang="en-US" sz="2400" kern="1200"/>
            <a:t>Watson)</a:t>
          </a:r>
        </a:p>
      </dsp:txBody>
      <dsp:txXfrm>
        <a:off x="3575824" y="1377226"/>
        <a:ext cx="2546588" cy="1581172"/>
      </dsp:txXfrm>
    </dsp:sp>
    <dsp:sp modelId="{F6E09B9A-8693-4801-A89B-30183114CC89}">
      <dsp:nvSpPr>
        <dsp:cNvPr id="0" name=""/>
        <dsp:cNvSpPr/>
      </dsp:nvSpPr>
      <dsp:spPr>
        <a:xfrm>
          <a:off x="6465492" y="1048841"/>
          <a:ext cx="2644974" cy="1679558"/>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F53B1B-98D4-4714-9519-8FFCDA45BBAE}">
      <dsp:nvSpPr>
        <dsp:cNvPr id="0" name=""/>
        <dsp:cNvSpPr/>
      </dsp:nvSpPr>
      <dsp:spPr>
        <a:xfrm>
          <a:off x="6759378" y="1328033"/>
          <a:ext cx="2644974" cy="1679558"/>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Posterior partial fundoplication (Toupet)</a:t>
          </a:r>
        </a:p>
      </dsp:txBody>
      <dsp:txXfrm>
        <a:off x="6808571" y="1377226"/>
        <a:ext cx="2546588" cy="158117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18E8BF-9FD6-4EE2-A739-9E908EC787D6}">
      <dsp:nvSpPr>
        <dsp:cNvPr id="0" name=""/>
        <dsp:cNvSpPr/>
      </dsp:nvSpPr>
      <dsp:spPr>
        <a:xfrm>
          <a:off x="0" y="69410"/>
          <a:ext cx="8946541" cy="123317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i="0" kern="1200"/>
            <a:t>Complications of laparoscopic fundoplication</a:t>
          </a:r>
          <a:r>
            <a:rPr lang="en-US" sz="3100" b="0" i="0" kern="1200"/>
            <a:t>:</a:t>
          </a:r>
          <a:endParaRPr lang="en-US" sz="3100" kern="1200"/>
        </a:p>
      </dsp:txBody>
      <dsp:txXfrm>
        <a:off x="60199" y="129609"/>
        <a:ext cx="8826143" cy="1112781"/>
      </dsp:txXfrm>
    </dsp:sp>
    <dsp:sp modelId="{41234463-773C-485D-902F-DB61529CDE0C}">
      <dsp:nvSpPr>
        <dsp:cNvPr id="0" name=""/>
        <dsp:cNvSpPr/>
      </dsp:nvSpPr>
      <dsp:spPr>
        <a:xfrm>
          <a:off x="0" y="1302590"/>
          <a:ext cx="8946541" cy="28234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053" tIns="39370" rIns="220472" bIns="39370" numCol="1" spcCol="1270" anchor="t" anchorCtr="0">
          <a:noAutofit/>
        </a:bodyPr>
        <a:lstStyle/>
        <a:p>
          <a:pPr marL="228600" lvl="1" indent="-228600" algn="l" defTabSz="1066800">
            <a:lnSpc>
              <a:spcPct val="90000"/>
            </a:lnSpc>
            <a:spcBef>
              <a:spcPct val="0"/>
            </a:spcBef>
            <a:spcAft>
              <a:spcPct val="20000"/>
            </a:spcAft>
            <a:buChar char="•"/>
          </a:pPr>
          <a:endParaRPr lang="en-US" sz="2400" kern="1200"/>
        </a:p>
        <a:p>
          <a:pPr marL="228600" lvl="1" indent="-228600" algn="l" defTabSz="1066800">
            <a:lnSpc>
              <a:spcPct val="90000"/>
            </a:lnSpc>
            <a:spcBef>
              <a:spcPct val="0"/>
            </a:spcBef>
            <a:spcAft>
              <a:spcPct val="20000"/>
            </a:spcAft>
            <a:buChar char="•"/>
          </a:pPr>
          <a:r>
            <a:rPr lang="en-US" sz="2400" b="0" i="0" kern="1200" dirty="0"/>
            <a:t>Gas bloat syndrome: inability to belch, leading to bloating and an increase in flatulence</a:t>
          </a:r>
          <a:endParaRPr lang="en-US" sz="2400" kern="1200" dirty="0"/>
        </a:p>
        <a:p>
          <a:pPr marL="228600" lvl="1" indent="-228600" algn="l" defTabSz="1066800">
            <a:lnSpc>
              <a:spcPct val="90000"/>
            </a:lnSpc>
            <a:spcBef>
              <a:spcPct val="0"/>
            </a:spcBef>
            <a:spcAft>
              <a:spcPct val="20000"/>
            </a:spcAft>
            <a:buChar char="•"/>
          </a:pPr>
          <a:r>
            <a:rPr lang="en-US" sz="2400" b="0" i="0" kern="1200"/>
            <a:t>Dysphagia </a:t>
          </a:r>
          <a:endParaRPr lang="en-US" sz="2400" kern="1200"/>
        </a:p>
        <a:p>
          <a:pPr marL="228600" lvl="1" indent="-228600" algn="l" defTabSz="1066800">
            <a:lnSpc>
              <a:spcPct val="90000"/>
            </a:lnSpc>
            <a:spcBef>
              <a:spcPct val="0"/>
            </a:spcBef>
            <a:spcAft>
              <a:spcPct val="20000"/>
            </a:spcAft>
            <a:buChar char="•"/>
          </a:pPr>
          <a:r>
            <a:rPr lang="en-US" sz="2400" b="0" i="0" kern="1200"/>
            <a:t>Spleen injury</a:t>
          </a:r>
          <a:endParaRPr lang="en-US" sz="2400" kern="1200"/>
        </a:p>
        <a:p>
          <a:pPr marL="228600" lvl="1" indent="-228600" algn="l" defTabSz="1066800">
            <a:lnSpc>
              <a:spcPct val="90000"/>
            </a:lnSpc>
            <a:spcBef>
              <a:spcPct val="0"/>
            </a:spcBef>
            <a:spcAft>
              <a:spcPct val="20000"/>
            </a:spcAft>
            <a:buChar char="•"/>
          </a:pPr>
          <a:r>
            <a:rPr lang="en-US" sz="2400" b="0" i="0" kern="1200"/>
            <a:t>Esophageal perforation </a:t>
          </a:r>
          <a:endParaRPr lang="en-US" sz="2400" kern="1200"/>
        </a:p>
        <a:p>
          <a:pPr marL="228600" lvl="1" indent="-228600" algn="l" defTabSz="1066800">
            <a:lnSpc>
              <a:spcPct val="90000"/>
            </a:lnSpc>
            <a:spcBef>
              <a:spcPct val="0"/>
            </a:spcBef>
            <a:spcAft>
              <a:spcPct val="20000"/>
            </a:spcAft>
            <a:buChar char="•"/>
          </a:pPr>
          <a:r>
            <a:rPr lang="en-US" sz="2400" b="0" i="0" kern="1200"/>
            <a:t>Pneumothorax</a:t>
          </a:r>
          <a:endParaRPr lang="en-US" sz="2400" kern="1200"/>
        </a:p>
      </dsp:txBody>
      <dsp:txXfrm>
        <a:off x="0" y="1302590"/>
        <a:ext cx="8946541" cy="282347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E7AA473-D82F-4EFF-9DF7-AE6D83C51288}" type="datetime1">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736346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34BCCD4-CEB1-405B-A443-DD9CBCBEA552}" type="datetime1">
              <a:rPr lang="en-US" smtClean="0"/>
              <a:t>10/11/2021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290958718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734BCCD4-CEB1-405B-A443-DD9CBCBEA552}" type="datetime1">
              <a:rPr lang="en-US" smtClean="0"/>
              <a:t>10/11/2021</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314709241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734BCCD4-CEB1-405B-A443-DD9CBCBEA552}" type="datetime1">
              <a:rPr lang="en-US" smtClean="0"/>
              <a:t>10/11/2021</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DF98CC-160E-494C-8C3C-8CDC5FA257DE}"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37454727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34BCCD4-CEB1-405B-A443-DD9CBCBEA552}" type="datetime1">
              <a:rPr lang="en-US" smtClean="0"/>
              <a:t>10/11/2021</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103866988"/>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34BCCD4-CEB1-405B-A443-DD9CBCBEA552}" type="datetime1">
              <a:rPr lang="en-US" smtClean="0"/>
              <a:t>10/11/2021</a:t>
            </a:fld>
            <a:endParaRPr lang="en-US"/>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127682953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34BCCD4-CEB1-405B-A443-DD9CBCBEA552}" type="datetime1">
              <a:rPr lang="en-US" smtClean="0"/>
              <a:t>10/11/2021</a:t>
            </a:fld>
            <a:endParaRPr lang="en-US"/>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2712570357"/>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E12F1F0-FE2D-4C1C-B320-8CB9BE735F0F}" type="datetime1">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41762511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F1B96C-10FD-4EBC-9029-9652B7535D02}" type="datetime1">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41618533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76BBF56-0108-4ACC-B135-F9447518CE57}"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17852207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D76BBF56-0108-4ACC-B135-F9447518CE57}"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30561686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14878474-CC00-4A95-9D50-A41C12D1EEC4}" type="datetime1">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33929667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76BBF56-0108-4ACC-B135-F9447518CE57}"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1875128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76BBF56-0108-4ACC-B135-F9447518CE57}" type="datetimeFigureOut">
              <a:rPr lang="en-US" smtClean="0"/>
              <a:t>10/11/2021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5587776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76BBF56-0108-4ACC-B135-F9447518CE57}" type="datetimeFigureOut">
              <a:rPr lang="en-US" smtClean="0"/>
              <a:t>10/11/2021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40048155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D76BBF56-0108-4ACC-B135-F9447518CE57}" type="datetimeFigureOut">
              <a:rPr lang="en-US" smtClean="0"/>
              <a:t>10/11/2021</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40458484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D76BBF56-0108-4ACC-B135-F9447518CE57}" type="datetimeFigureOut">
              <a:rPr lang="en-US" smtClean="0"/>
              <a:t>10/11/2021</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10782336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D76BBF56-0108-4ACC-B135-F9447518CE57}" type="datetimeFigureOut">
              <a:rPr lang="en-US" smtClean="0"/>
              <a:t>10/11/2021</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25477988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76BBF56-0108-4ACC-B135-F9447518CE57}" type="datetimeFigureOut">
              <a:rPr lang="en-US" smtClean="0"/>
              <a:t>10/11/2021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21054366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76BBF56-0108-4ACC-B135-F9447518CE57}" type="datetimeFigureOut">
              <a:rPr lang="en-US" smtClean="0"/>
              <a:t>10/11/2021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17058475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D76BBF56-0108-4ACC-B135-F9447518CE57}"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6803868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D76BBF56-0108-4ACC-B135-F9447518CE57}"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2071F6-6C63-44B9-B71D-2D4B67FF5699}"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806313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F38C8B4-7FBB-408F-BDB9-F0496874AFB2}" type="datetime1">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39412248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76BBF56-0108-4ACC-B135-F9447518CE57}"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2820856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76BBF56-0108-4ACC-B135-F9447518CE57}" type="datetimeFigureOut">
              <a:rPr lang="en-US" smtClean="0"/>
              <a:t>10/11/2021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17611443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76BBF56-0108-4ACC-B135-F9447518CE57}" type="datetimeFigureOut">
              <a:rPr lang="en-US" smtClean="0"/>
              <a:t>10/11/2021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22279738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6BBF56-0108-4ACC-B135-F9447518CE57}"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2312656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6BBF56-0108-4ACC-B135-F9447518CE57}"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2071F6-6C63-44B9-B71D-2D4B67FF5699}" type="slidenum">
              <a:rPr lang="en-US" smtClean="0"/>
              <a:t>‹#›</a:t>
            </a:fld>
            <a:endParaRPr lang="en-US"/>
          </a:p>
        </p:txBody>
      </p:sp>
    </p:spTree>
    <p:extLst>
      <p:ext uri="{BB962C8B-B14F-4D97-AF65-F5344CB8AC3E}">
        <p14:creationId xmlns:p14="http://schemas.microsoft.com/office/powerpoint/2010/main" val="33980767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9828419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077478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8789482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6801622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34179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BB8EE20-A5E2-47D3-8F6D-A2BA7AB2E093}" type="datetime1">
              <a:rPr lang="en-US" smtClean="0"/>
              <a:t>10/11/2021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98539454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220461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498338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7552963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9383391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005575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0823484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3605991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9037886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177449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07917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382CF99-132F-413F-B7EF-71A5C33F2ED6}" type="datetime1">
              <a:rPr lang="en-US" smtClean="0"/>
              <a:t>10/11/2021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3110796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3029356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5664907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5D172C3-46E8-49D6-A9C4-80F038A70C6C}"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6513212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75D172C3-46E8-49D6-A9C4-80F038A70C6C}"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15245102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5D172C3-46E8-49D6-A9C4-80F038A70C6C}"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39084011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5D172C3-46E8-49D6-A9C4-80F038A70C6C}" type="datetimeFigureOut">
              <a:rPr lang="en-US" smtClean="0"/>
              <a:t>10/11/2021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28542203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5D172C3-46E8-49D6-A9C4-80F038A70C6C}" type="datetimeFigureOut">
              <a:rPr lang="en-US" smtClean="0"/>
              <a:t>10/11/2021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36211755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75D172C3-46E8-49D6-A9C4-80F038A70C6C}" type="datetimeFigureOut">
              <a:rPr lang="en-US" smtClean="0"/>
              <a:t>10/11/2021</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288092427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75D172C3-46E8-49D6-A9C4-80F038A70C6C}" type="datetimeFigureOut">
              <a:rPr lang="en-US" smtClean="0"/>
              <a:t>10/11/2021</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34576237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75D172C3-46E8-49D6-A9C4-80F038A70C6C}" type="datetimeFigureOut">
              <a:rPr lang="en-US" smtClean="0"/>
              <a:t>10/11/2021</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3518953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1F17AE06-98E0-4D9F-A059-92C3548821BB}" type="datetime1">
              <a:rPr lang="en-US" smtClean="0"/>
              <a:t>10/11/2021</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04258400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5D172C3-46E8-49D6-A9C4-80F038A70C6C}" type="datetimeFigureOut">
              <a:rPr lang="en-US" smtClean="0"/>
              <a:t>10/11/2021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24760471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5D172C3-46E8-49D6-A9C4-80F038A70C6C}" type="datetimeFigureOut">
              <a:rPr lang="en-US" smtClean="0"/>
              <a:t>10/11/2021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562344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75D172C3-46E8-49D6-A9C4-80F038A70C6C}"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6923861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75D172C3-46E8-49D6-A9C4-80F038A70C6C}"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A73B5-04E1-48E1-B01B-96364A75456C}"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1039129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5D172C3-46E8-49D6-A9C4-80F038A70C6C}"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21802615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5D172C3-46E8-49D6-A9C4-80F038A70C6C}" type="datetimeFigureOut">
              <a:rPr lang="en-US" smtClean="0"/>
              <a:t>10/11/2021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32440850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5D172C3-46E8-49D6-A9C4-80F038A70C6C}" type="datetimeFigureOut">
              <a:rPr lang="en-US" smtClean="0"/>
              <a:t>10/11/2021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323835688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D172C3-46E8-49D6-A9C4-80F038A70C6C}"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234634216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D172C3-46E8-49D6-A9C4-80F038A70C6C}" type="datetimeFigureOut">
              <a:rPr lang="en-US" smtClean="0"/>
              <a:t>10/11/2021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A73B5-04E1-48E1-B01B-96364A75456C}" type="slidenum">
              <a:rPr lang="en-US" smtClean="0"/>
              <a:t>‹#›</a:t>
            </a:fld>
            <a:endParaRPr lang="en-US"/>
          </a:p>
        </p:txBody>
      </p:sp>
    </p:spTree>
    <p:extLst>
      <p:ext uri="{BB962C8B-B14F-4D97-AF65-F5344CB8AC3E}">
        <p14:creationId xmlns:p14="http://schemas.microsoft.com/office/powerpoint/2010/main" val="266071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FBA00CA-3DDC-4705-B840-978EF5EA0707}" type="datetime1">
              <a:rPr lang="en-US" smtClean="0"/>
              <a:t>10/11/2021</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693189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FC366D49-0BBA-4C5A-AD96-6448CA63451A}" type="datetime1">
              <a:rPr lang="en-US" smtClean="0"/>
              <a:t>10/11/2021</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621928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4EB293-A316-472D-A8B4-6947CF1A12B7}" type="datetime1">
              <a:rPr lang="en-US" smtClean="0"/>
              <a:t>10/11/2021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2764535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image" Target="../media/image4.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2.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3.xml"/><Relationship Id="rId3" Type="http://schemas.openxmlformats.org/officeDocument/2006/relationships/slideLayout" Target="../slideLayouts/slideLayout37.xml"/><Relationship Id="rId21" Type="http://schemas.openxmlformats.org/officeDocument/2006/relationships/image" Target="../media/image4.png"/><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image" Target="../media/image3.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2.pn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theme" Target="../theme/theme4.xml"/><Relationship Id="rId3" Type="http://schemas.openxmlformats.org/officeDocument/2006/relationships/slideLayout" Target="../slideLayouts/slideLayout54.xml"/><Relationship Id="rId21" Type="http://schemas.openxmlformats.org/officeDocument/2006/relationships/image" Target="../media/image4.png"/><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image" Target="../media/image3.png"/><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19" Type="http://schemas.openxmlformats.org/officeDocument/2006/relationships/image" Target="../media/image2.png"/><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734BCCD4-CEB1-405B-A443-DD9CBCBEA552}" type="datetime1">
              <a:rPr lang="en-US" smtClean="0"/>
              <a:t>10/11/2021</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3809099245"/>
      </p:ext>
    </p:extLst>
  </p:cSld>
  <p:clrMap bg1="dk1" tx1="lt1" bg2="dk2" tx2="lt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 id="2147483920" r:id="rId12"/>
    <p:sldLayoutId id="2147483921" r:id="rId13"/>
    <p:sldLayoutId id="2147483922" r:id="rId14"/>
    <p:sldLayoutId id="2147483923" r:id="rId15"/>
    <p:sldLayoutId id="2147483924" r:id="rId16"/>
    <p:sldLayoutId id="2147483925"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734BCCD4-CEB1-405B-A443-DD9CBCBEA552}" type="datetime1">
              <a:rPr lang="en-US" smtClean="0"/>
              <a:t>10/11/2021</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570646876"/>
      </p:ext>
    </p:extLst>
  </p:cSld>
  <p:clrMap bg1="dk1" tx1="lt1" bg2="dk2" tx2="lt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 id="2147483937" r:id="rId11"/>
    <p:sldLayoutId id="2147483938" r:id="rId12"/>
    <p:sldLayoutId id="2147483939" r:id="rId13"/>
    <p:sldLayoutId id="2147483940" r:id="rId14"/>
    <p:sldLayoutId id="2147483941" r:id="rId15"/>
    <p:sldLayoutId id="2147483942" r:id="rId16"/>
    <p:sldLayoutId id="2147483943"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734BCCD4-CEB1-405B-A443-DD9CBCBEA552}" type="datetime1">
              <a:rPr lang="en-US" smtClean="0"/>
              <a:t>10/11/2021</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248341042"/>
      </p:ext>
    </p:extLst>
  </p:cSld>
  <p:clrMap bg1="dk1" tx1="lt1" bg2="dk2" tx2="lt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 id="2147483956" r:id="rId12"/>
    <p:sldLayoutId id="2147483957" r:id="rId13"/>
    <p:sldLayoutId id="2147483958" r:id="rId14"/>
    <p:sldLayoutId id="2147483959" r:id="rId15"/>
    <p:sldLayoutId id="2147483960" r:id="rId16"/>
    <p:sldLayoutId id="2147483961"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734BCCD4-CEB1-405B-A443-DD9CBCBEA552}" type="datetime1">
              <a:rPr lang="en-US" smtClean="0"/>
              <a:t>10/11/2021</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52910179"/>
      </p:ext>
    </p:extLst>
  </p:cSld>
  <p:clrMap bg1="dk1" tx1="lt1" bg2="dk2" tx2="lt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86" r:id="rId6"/>
    <p:sldLayoutId id="2147483987" r:id="rId7"/>
    <p:sldLayoutId id="2147483988" r:id="rId8"/>
    <p:sldLayoutId id="2147483989" r:id="rId9"/>
    <p:sldLayoutId id="2147483990" r:id="rId10"/>
    <p:sldLayoutId id="2147483991" r:id="rId11"/>
    <p:sldLayoutId id="2147483992" r:id="rId12"/>
    <p:sldLayoutId id="2147483993" r:id="rId13"/>
    <p:sldLayoutId id="2147483994" r:id="rId14"/>
    <p:sldLayoutId id="2147483995" r:id="rId15"/>
    <p:sldLayoutId id="2147483996" r:id="rId16"/>
    <p:sldLayoutId id="2147483997"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image" Target="../media/image5.png"/><Relationship Id="rId4" Type="http://schemas.openxmlformats.org/officeDocument/2006/relationships/image" Target="../media/image4.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3.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image" Target="../media/image2.png"/><Relationship Id="rId7" Type="http://schemas.openxmlformats.org/officeDocument/2006/relationships/image" Target="../media/image91.png"/><Relationship Id="rId2" Type="http://schemas.openxmlformats.org/officeDocument/2006/relationships/image" Target="../media/image1.jpeg"/><Relationship Id="rId1" Type="http://schemas.openxmlformats.org/officeDocument/2006/relationships/slideLayout" Target="../slideLayouts/slideLayout5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png"/><Relationship Id="rId7" Type="http://schemas.openxmlformats.org/officeDocument/2006/relationships/image" Target="../media/image29.jp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31.jp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2.jpg"/><Relationship Id="rId5" Type="http://schemas.openxmlformats.org/officeDocument/2006/relationships/image" Target="../media/image5.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png"/><Relationship Id="rId7" Type="http://schemas.openxmlformats.org/officeDocument/2006/relationships/image" Target="../media/image33.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image" Target="../media/image2.png"/><Relationship Id="rId7" Type="http://schemas.openxmlformats.org/officeDocument/2006/relationships/image" Target="../media/image37.jpg"/><Relationship Id="rId2" Type="http://schemas.openxmlformats.org/officeDocument/2006/relationships/image" Target="../media/image1.jpeg"/><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0.PNG"/><Relationship Id="rId2" Type="http://schemas.openxmlformats.org/officeDocument/2006/relationships/image" Target="../media/image1.jpeg"/><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8" Type="http://schemas.openxmlformats.org/officeDocument/2006/relationships/image" Target="../media/image42.jpg"/><Relationship Id="rId3" Type="http://schemas.openxmlformats.org/officeDocument/2006/relationships/image" Target="../media/image2.png"/><Relationship Id="rId7" Type="http://schemas.openxmlformats.org/officeDocument/2006/relationships/image" Target="../media/image41.jpeg"/><Relationship Id="rId2" Type="http://schemas.openxmlformats.org/officeDocument/2006/relationships/image" Target="../media/image1.jpeg"/><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44.jpg"/><Relationship Id="rId4" Type="http://schemas.openxmlformats.org/officeDocument/2006/relationships/image" Target="../media/image3.png"/><Relationship Id="rId9" Type="http://schemas.openxmlformats.org/officeDocument/2006/relationships/image" Target="../media/image43.jpg"/></Relationships>
</file>

<file path=ppt/slides/_rels/slide3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pn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7.jpg"/><Relationship Id="rId2" Type="http://schemas.openxmlformats.org/officeDocument/2006/relationships/image" Target="../media/image1.jpeg"/><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8.jpg"/><Relationship Id="rId2" Type="http://schemas.openxmlformats.org/officeDocument/2006/relationships/image" Target="../media/image1.jpeg"/><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png"/><Relationship Id="rId7" Type="http://schemas.openxmlformats.org/officeDocument/2006/relationships/image" Target="../media/image49.jpeg"/><Relationship Id="rId2" Type="http://schemas.openxmlformats.org/officeDocument/2006/relationships/image" Target="../media/image1.jpeg"/><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19.xml"/><Relationship Id="rId4" Type="http://schemas.openxmlformats.org/officeDocument/2006/relationships/image" Target="../media/image54.jp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2.png"/><Relationship Id="rId7" Type="http://schemas.openxmlformats.org/officeDocument/2006/relationships/image" Target="../media/image55.png"/><Relationship Id="rId2" Type="http://schemas.openxmlformats.org/officeDocument/2006/relationships/image" Target="../media/image1.jpeg"/><Relationship Id="rId1" Type="http://schemas.openxmlformats.org/officeDocument/2006/relationships/slideLayout" Target="../slideLayouts/slideLayout3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5.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36.xml"/></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jpeg"/><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1.jpeg"/><Relationship Id="rId1" Type="http://schemas.openxmlformats.org/officeDocument/2006/relationships/slideLayout" Target="../slideLayouts/slideLayout36.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jpeg"/><Relationship Id="rId1" Type="http://schemas.openxmlformats.org/officeDocument/2006/relationships/slideLayout" Target="../slideLayouts/slideLayout3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1.jpeg"/><Relationship Id="rId1" Type="http://schemas.openxmlformats.org/officeDocument/2006/relationships/slideLayout" Target="../slideLayouts/slideLayout60.xml"/></Relationships>
</file>

<file path=ppt/slides/_rels/slide62.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1.jpeg"/><Relationship Id="rId1" Type="http://schemas.openxmlformats.org/officeDocument/2006/relationships/slideLayout" Target="../slideLayouts/slideLayout60.xml"/></Relationships>
</file>

<file path=ppt/slides/_rels/slide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jpeg"/><Relationship Id="rId1" Type="http://schemas.openxmlformats.org/officeDocument/2006/relationships/slideLayout" Target="../slideLayouts/slideLayout60.xml"/></Relationships>
</file>

<file path=ppt/slides/_rels/slide64.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1.jpeg"/><Relationship Id="rId1" Type="http://schemas.openxmlformats.org/officeDocument/2006/relationships/slideLayout" Target="../slideLayouts/slideLayout6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6.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1.jpeg"/><Relationship Id="rId1" Type="http://schemas.openxmlformats.org/officeDocument/2006/relationships/slideLayout" Target="../slideLayouts/slideLayout60.xml"/></Relationships>
</file>

<file path=ppt/slides/_rels/slide6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1.jpeg"/><Relationship Id="rId1" Type="http://schemas.openxmlformats.org/officeDocument/2006/relationships/slideLayout" Target="../slideLayouts/slideLayout6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9.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1.jpeg"/><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1.jpeg"/><Relationship Id="rId1" Type="http://schemas.openxmlformats.org/officeDocument/2006/relationships/slideLayout" Target="../slideLayouts/slideLayout5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3.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g"/><Relationship Id="rId1" Type="http://schemas.openxmlformats.org/officeDocument/2006/relationships/slideLayout" Target="../slideLayouts/slideLayout5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55.xml"/></Relationships>
</file>

<file path=ppt/slides/_rels/slide81.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1.jpeg"/><Relationship Id="rId1" Type="http://schemas.openxmlformats.org/officeDocument/2006/relationships/slideLayout" Target="../slideLayouts/slideLayout53.xml"/></Relationships>
</file>

<file path=ppt/slides/_rels/slide8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jpeg"/><Relationship Id="rId1" Type="http://schemas.openxmlformats.org/officeDocument/2006/relationships/slideLayout" Target="../slideLayouts/slideLayout5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83.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53.xml"/></Relationships>
</file>

<file path=ppt/slides/_rels/slide84.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53.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5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87.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53.xml"/></Relationships>
</file>

<file path=ppt/slides/_rels/slide88.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53.xml"/></Relationships>
</file>

<file path=ppt/slides/_rels/slide89.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53.xml"/></Relationships>
</file>

<file path=ppt/slides/_rels/slide9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3.xml"/></Relationships>
</file>

<file path=ppt/slides/_rels/slide9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5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9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3.xml"/></Relationships>
</file>

<file path=ppt/slides/_rels/slide94.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5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53.xml"/></Relationships>
</file>

<file path=ppt/slides/_rels/slide98.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1.jpeg"/><Relationship Id="rId1" Type="http://schemas.openxmlformats.org/officeDocument/2006/relationships/slideLayout" Target="../slideLayouts/slideLayout53.xml"/><Relationship Id="rId4" Type="http://schemas.openxmlformats.org/officeDocument/2006/relationships/image" Target="../media/image89.png"/></Relationships>
</file>

<file path=ppt/slides/_rels/slide99.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hueMod val="88000"/>
                <a:satMod val="130000"/>
                <a:lumMod val="124000"/>
              </a:schemeClr>
            </a:gs>
            <a:gs pos="100000">
              <a:schemeClr val="bg2">
                <a:tint val="96000"/>
                <a:shade val="88000"/>
                <a:hueMod val="108000"/>
                <a:satMod val="164000"/>
                <a:lumMod val="76000"/>
              </a:schemeClr>
            </a:gs>
          </a:gsLst>
          <a:path path="circle">
            <a:fillToRect l="45000" t="65000" r="125000" b="100000"/>
          </a:path>
        </a:gradFill>
        <a:effectLst/>
      </p:bgPr>
    </p:bg>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DE27238C-8EAF-4098-86E6-7723B7DAE6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solidFill>
            <a:schemeClr val="tx2"/>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9" name="Freeform 36">
            <a:extLst>
              <a:ext uri="{FF2B5EF4-FFF2-40B4-BE49-F238E27FC236}">
                <a16:creationId xmlns:a16="http://schemas.microsoft.com/office/drawing/2014/main" id="{992F97B1-1891-4FCC-9E5F-BA97EDB48F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351010"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2">
              <a:lumMod val="60000"/>
              <a:lumOff val="40000"/>
              <a:alpha val="20000"/>
            </a:schemeClr>
          </a:solidFill>
          <a:ln>
            <a:noFill/>
          </a:ln>
        </p:spPr>
        <p:txBody>
          <a:bodyPr rtlCol="0" anchor="ctr"/>
          <a:lstStyle/>
          <a:p>
            <a:pPr algn="ctr"/>
            <a:endParaRPr lang="en-US"/>
          </a:p>
        </p:txBody>
      </p:sp>
      <p:sp useBgFill="1">
        <p:nvSpPr>
          <p:cNvPr id="11" name="Freeform: Shape 11">
            <a:extLst>
              <a:ext uri="{FF2B5EF4-FFF2-40B4-BE49-F238E27FC236}">
                <a16:creationId xmlns:a16="http://schemas.microsoft.com/office/drawing/2014/main" id="{78C6C821-FEE1-4EB6-9590-C021440C77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9700459" cy="6858001"/>
          </a:xfrm>
          <a:custGeom>
            <a:avLst/>
            <a:gdLst>
              <a:gd name="connsiteX0" fmla="*/ 0 w 9700459"/>
              <a:gd name="connsiteY0" fmla="*/ 0 h 6858001"/>
              <a:gd name="connsiteX1" fmla="*/ 1323975 w 9700459"/>
              <a:gd name="connsiteY1" fmla="*/ 0 h 6858001"/>
              <a:gd name="connsiteX2" fmla="*/ 1517015 w 9700459"/>
              <a:gd name="connsiteY2" fmla="*/ 0 h 6858001"/>
              <a:gd name="connsiteX3" fmla="*/ 3241265 w 9700459"/>
              <a:gd name="connsiteY3" fmla="*/ 0 h 6858001"/>
              <a:gd name="connsiteX4" fmla="*/ 3241265 w 9700459"/>
              <a:gd name="connsiteY4" fmla="*/ 1 h 6858001"/>
              <a:gd name="connsiteX5" fmla="*/ 8355744 w 9700459"/>
              <a:gd name="connsiteY5" fmla="*/ 1 h 6858001"/>
              <a:gd name="connsiteX6" fmla="*/ 8355744 w 9700459"/>
              <a:gd name="connsiteY6" fmla="*/ 0 h 6858001"/>
              <a:gd name="connsiteX7" fmla="*/ 9699282 w 9700459"/>
              <a:gd name="connsiteY7" fmla="*/ 0 h 6858001"/>
              <a:gd name="connsiteX8" fmla="*/ 9674237 w 9700459"/>
              <a:gd name="connsiteY8" fmla="*/ 155677 h 6858001"/>
              <a:gd name="connsiteX9" fmla="*/ 9650368 w 9700459"/>
              <a:gd name="connsiteY9" fmla="*/ 310668 h 6858001"/>
              <a:gd name="connsiteX10" fmla="*/ 9627004 w 9700459"/>
              <a:gd name="connsiteY10" fmla="*/ 466344 h 6858001"/>
              <a:gd name="connsiteX11" fmla="*/ 9607001 w 9700459"/>
              <a:gd name="connsiteY11" fmla="*/ 622707 h 6858001"/>
              <a:gd name="connsiteX12" fmla="*/ 9586830 w 9700459"/>
              <a:gd name="connsiteY12" fmla="*/ 778383 h 6858001"/>
              <a:gd name="connsiteX13" fmla="*/ 9568004 w 9700459"/>
              <a:gd name="connsiteY13" fmla="*/ 934746 h 6858001"/>
              <a:gd name="connsiteX14" fmla="*/ 9551868 w 9700459"/>
              <a:gd name="connsiteY14" fmla="*/ 1089051 h 6858001"/>
              <a:gd name="connsiteX15" fmla="*/ 9536572 w 9700459"/>
              <a:gd name="connsiteY15" fmla="*/ 1245413 h 6858001"/>
              <a:gd name="connsiteX16" fmla="*/ 9522620 w 9700459"/>
              <a:gd name="connsiteY16" fmla="*/ 1401090 h 6858001"/>
              <a:gd name="connsiteX17" fmla="*/ 9510518 w 9700459"/>
              <a:gd name="connsiteY17" fmla="*/ 1554023 h 6858001"/>
              <a:gd name="connsiteX18" fmla="*/ 9498415 w 9700459"/>
              <a:gd name="connsiteY18" fmla="*/ 1709014 h 6858001"/>
              <a:gd name="connsiteX19" fmla="*/ 9488330 w 9700459"/>
              <a:gd name="connsiteY19" fmla="*/ 1861947 h 6858001"/>
              <a:gd name="connsiteX20" fmla="*/ 9480430 w 9700459"/>
              <a:gd name="connsiteY20" fmla="*/ 2014881 h 6858001"/>
              <a:gd name="connsiteX21" fmla="*/ 9472193 w 9700459"/>
              <a:gd name="connsiteY21" fmla="*/ 2167128 h 6858001"/>
              <a:gd name="connsiteX22" fmla="*/ 9465302 w 9700459"/>
              <a:gd name="connsiteY22" fmla="*/ 2318004 h 6858001"/>
              <a:gd name="connsiteX23" fmla="*/ 9460427 w 9700459"/>
              <a:gd name="connsiteY23" fmla="*/ 2467509 h 6858001"/>
              <a:gd name="connsiteX24" fmla="*/ 9456225 w 9700459"/>
              <a:gd name="connsiteY24" fmla="*/ 2617013 h 6858001"/>
              <a:gd name="connsiteX25" fmla="*/ 9452191 w 9700459"/>
              <a:gd name="connsiteY25" fmla="*/ 2765146 h 6858001"/>
              <a:gd name="connsiteX26" fmla="*/ 9450342 w 9700459"/>
              <a:gd name="connsiteY26" fmla="*/ 2911221 h 6858001"/>
              <a:gd name="connsiteX27" fmla="*/ 9448325 w 9700459"/>
              <a:gd name="connsiteY27" fmla="*/ 3057297 h 6858001"/>
              <a:gd name="connsiteX28" fmla="*/ 9447316 w 9700459"/>
              <a:gd name="connsiteY28" fmla="*/ 3201315 h 6858001"/>
              <a:gd name="connsiteX29" fmla="*/ 9448325 w 9700459"/>
              <a:gd name="connsiteY29" fmla="*/ 3343961 h 6858001"/>
              <a:gd name="connsiteX30" fmla="*/ 9448325 w 9700459"/>
              <a:gd name="connsiteY30" fmla="*/ 3485236 h 6858001"/>
              <a:gd name="connsiteX31" fmla="*/ 9450342 w 9700459"/>
              <a:gd name="connsiteY31" fmla="*/ 3625139 h 6858001"/>
              <a:gd name="connsiteX32" fmla="*/ 9453367 w 9700459"/>
              <a:gd name="connsiteY32" fmla="*/ 3762299 h 6858001"/>
              <a:gd name="connsiteX33" fmla="*/ 9456225 w 9700459"/>
              <a:gd name="connsiteY33" fmla="*/ 3898087 h 6858001"/>
              <a:gd name="connsiteX34" fmla="*/ 9459419 w 9700459"/>
              <a:gd name="connsiteY34" fmla="*/ 4031133 h 6858001"/>
              <a:gd name="connsiteX35" fmla="*/ 9464293 w 9700459"/>
              <a:gd name="connsiteY35" fmla="*/ 4163492 h 6858001"/>
              <a:gd name="connsiteX36" fmla="*/ 9469504 w 9700459"/>
              <a:gd name="connsiteY36" fmla="*/ 4293793 h 6858001"/>
              <a:gd name="connsiteX37" fmla="*/ 9474210 w 9700459"/>
              <a:gd name="connsiteY37" fmla="*/ 4421352 h 6858001"/>
              <a:gd name="connsiteX38" fmla="*/ 9487490 w 9700459"/>
              <a:gd name="connsiteY38" fmla="*/ 4670298 h 6858001"/>
              <a:gd name="connsiteX39" fmla="*/ 9501609 w 9700459"/>
              <a:gd name="connsiteY39" fmla="*/ 4908956 h 6858001"/>
              <a:gd name="connsiteX40" fmla="*/ 9516401 w 9700459"/>
              <a:gd name="connsiteY40" fmla="*/ 5138013 h 6858001"/>
              <a:gd name="connsiteX41" fmla="*/ 9532706 w 9700459"/>
              <a:gd name="connsiteY41" fmla="*/ 5354726 h 6858001"/>
              <a:gd name="connsiteX42" fmla="*/ 9549683 w 9700459"/>
              <a:gd name="connsiteY42" fmla="*/ 5561838 h 6858001"/>
              <a:gd name="connsiteX43" fmla="*/ 9568004 w 9700459"/>
              <a:gd name="connsiteY43" fmla="*/ 5753862 h 6858001"/>
              <a:gd name="connsiteX44" fmla="*/ 9585990 w 9700459"/>
              <a:gd name="connsiteY44" fmla="*/ 5934227 h 6858001"/>
              <a:gd name="connsiteX45" fmla="*/ 9603975 w 9700459"/>
              <a:gd name="connsiteY45" fmla="*/ 6100191 h 6858001"/>
              <a:gd name="connsiteX46" fmla="*/ 9620952 w 9700459"/>
              <a:gd name="connsiteY46" fmla="*/ 6252438 h 6858001"/>
              <a:gd name="connsiteX47" fmla="*/ 9637089 w 9700459"/>
              <a:gd name="connsiteY47" fmla="*/ 6387541 h 6858001"/>
              <a:gd name="connsiteX48" fmla="*/ 9652385 w 9700459"/>
              <a:gd name="connsiteY48" fmla="*/ 6509613 h 6858001"/>
              <a:gd name="connsiteX49" fmla="*/ 9665160 w 9700459"/>
              <a:gd name="connsiteY49" fmla="*/ 6612483 h 6858001"/>
              <a:gd name="connsiteX50" fmla="*/ 9677262 w 9700459"/>
              <a:gd name="connsiteY50" fmla="*/ 6698894 h 6858001"/>
              <a:gd name="connsiteX51" fmla="*/ 9694576 w 9700459"/>
              <a:gd name="connsiteY51" fmla="*/ 6817538 h 6858001"/>
              <a:gd name="connsiteX52" fmla="*/ 9700459 w 9700459"/>
              <a:gd name="connsiteY52" fmla="*/ 6858000 h 6858001"/>
              <a:gd name="connsiteX53" fmla="*/ 8795105 w 9700459"/>
              <a:gd name="connsiteY53" fmla="*/ 6858000 h 6858001"/>
              <a:gd name="connsiteX54" fmla="*/ 8795105 w 9700459"/>
              <a:gd name="connsiteY54" fmla="*/ 6858001 h 6858001"/>
              <a:gd name="connsiteX55" fmla="*/ 2704541 w 9700459"/>
              <a:gd name="connsiteY55" fmla="*/ 6858001 h 6858001"/>
              <a:gd name="connsiteX56" fmla="*/ 2704541 w 9700459"/>
              <a:gd name="connsiteY56" fmla="*/ 6858000 h 6858001"/>
              <a:gd name="connsiteX57" fmla="*/ 1517015 w 9700459"/>
              <a:gd name="connsiteY57" fmla="*/ 6858000 h 6858001"/>
              <a:gd name="connsiteX58" fmla="*/ 1323975 w 9700459"/>
              <a:gd name="connsiteY58" fmla="*/ 6858000 h 6858001"/>
              <a:gd name="connsiteX59" fmla="*/ 0 w 9700459"/>
              <a:gd name="connsiteY5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00459" h="6858001">
                <a:moveTo>
                  <a:pt x="0" y="0"/>
                </a:moveTo>
                <a:lnTo>
                  <a:pt x="1323975" y="0"/>
                </a:lnTo>
                <a:lnTo>
                  <a:pt x="1517015" y="0"/>
                </a:lnTo>
                <a:lnTo>
                  <a:pt x="3241265" y="0"/>
                </a:lnTo>
                <a:lnTo>
                  <a:pt x="3241265" y="1"/>
                </a:lnTo>
                <a:lnTo>
                  <a:pt x="8355744" y="1"/>
                </a:lnTo>
                <a:lnTo>
                  <a:pt x="8355744" y="0"/>
                </a:lnTo>
                <a:lnTo>
                  <a:pt x="9699282" y="0"/>
                </a:lnTo>
                <a:lnTo>
                  <a:pt x="9674237" y="155677"/>
                </a:lnTo>
                <a:lnTo>
                  <a:pt x="9650368" y="310668"/>
                </a:lnTo>
                <a:lnTo>
                  <a:pt x="9627004" y="466344"/>
                </a:lnTo>
                <a:lnTo>
                  <a:pt x="9607001" y="622707"/>
                </a:lnTo>
                <a:lnTo>
                  <a:pt x="9586830" y="778383"/>
                </a:lnTo>
                <a:lnTo>
                  <a:pt x="9568004" y="934746"/>
                </a:lnTo>
                <a:lnTo>
                  <a:pt x="9551868" y="1089051"/>
                </a:lnTo>
                <a:lnTo>
                  <a:pt x="9536572" y="1245413"/>
                </a:lnTo>
                <a:lnTo>
                  <a:pt x="9522620" y="1401090"/>
                </a:lnTo>
                <a:lnTo>
                  <a:pt x="9510518" y="1554023"/>
                </a:lnTo>
                <a:lnTo>
                  <a:pt x="9498415" y="1709014"/>
                </a:lnTo>
                <a:lnTo>
                  <a:pt x="9488330" y="1861947"/>
                </a:lnTo>
                <a:lnTo>
                  <a:pt x="9480430" y="2014881"/>
                </a:lnTo>
                <a:lnTo>
                  <a:pt x="9472193" y="2167128"/>
                </a:lnTo>
                <a:lnTo>
                  <a:pt x="9465302" y="2318004"/>
                </a:lnTo>
                <a:lnTo>
                  <a:pt x="9460427" y="2467509"/>
                </a:lnTo>
                <a:lnTo>
                  <a:pt x="9456225" y="2617013"/>
                </a:lnTo>
                <a:lnTo>
                  <a:pt x="9452191" y="2765146"/>
                </a:lnTo>
                <a:lnTo>
                  <a:pt x="9450342" y="2911221"/>
                </a:lnTo>
                <a:lnTo>
                  <a:pt x="9448325" y="3057297"/>
                </a:lnTo>
                <a:lnTo>
                  <a:pt x="9447316" y="3201315"/>
                </a:lnTo>
                <a:lnTo>
                  <a:pt x="9448325" y="3343961"/>
                </a:lnTo>
                <a:lnTo>
                  <a:pt x="9448325" y="3485236"/>
                </a:lnTo>
                <a:lnTo>
                  <a:pt x="9450342" y="3625139"/>
                </a:lnTo>
                <a:lnTo>
                  <a:pt x="9453367" y="3762299"/>
                </a:lnTo>
                <a:lnTo>
                  <a:pt x="9456225" y="3898087"/>
                </a:lnTo>
                <a:lnTo>
                  <a:pt x="9459419" y="4031133"/>
                </a:lnTo>
                <a:lnTo>
                  <a:pt x="9464293" y="4163492"/>
                </a:lnTo>
                <a:lnTo>
                  <a:pt x="9469504" y="4293793"/>
                </a:lnTo>
                <a:lnTo>
                  <a:pt x="9474210" y="4421352"/>
                </a:lnTo>
                <a:lnTo>
                  <a:pt x="9487490" y="4670298"/>
                </a:lnTo>
                <a:lnTo>
                  <a:pt x="9501609" y="4908956"/>
                </a:lnTo>
                <a:lnTo>
                  <a:pt x="9516401" y="5138013"/>
                </a:lnTo>
                <a:lnTo>
                  <a:pt x="9532706" y="5354726"/>
                </a:lnTo>
                <a:lnTo>
                  <a:pt x="9549683" y="5561838"/>
                </a:lnTo>
                <a:lnTo>
                  <a:pt x="9568004" y="5753862"/>
                </a:lnTo>
                <a:lnTo>
                  <a:pt x="9585990" y="5934227"/>
                </a:lnTo>
                <a:lnTo>
                  <a:pt x="9603975" y="6100191"/>
                </a:lnTo>
                <a:lnTo>
                  <a:pt x="9620952" y="6252438"/>
                </a:lnTo>
                <a:lnTo>
                  <a:pt x="9637089" y="6387541"/>
                </a:lnTo>
                <a:lnTo>
                  <a:pt x="9652385" y="6509613"/>
                </a:lnTo>
                <a:lnTo>
                  <a:pt x="9665160" y="6612483"/>
                </a:lnTo>
                <a:lnTo>
                  <a:pt x="9677262" y="6698894"/>
                </a:lnTo>
                <a:lnTo>
                  <a:pt x="9694576" y="6817538"/>
                </a:lnTo>
                <a:lnTo>
                  <a:pt x="9700459" y="6858000"/>
                </a:lnTo>
                <a:lnTo>
                  <a:pt x="8795105" y="6858000"/>
                </a:lnTo>
                <a:lnTo>
                  <a:pt x="8795105" y="6858001"/>
                </a:lnTo>
                <a:lnTo>
                  <a:pt x="2704541" y="6858001"/>
                </a:lnTo>
                <a:lnTo>
                  <a:pt x="2704541" y="6858000"/>
                </a:lnTo>
                <a:lnTo>
                  <a:pt x="1517015" y="6858000"/>
                </a:lnTo>
                <a:lnTo>
                  <a:pt x="1323975" y="6858000"/>
                </a:lnTo>
                <a:lnTo>
                  <a:pt x="0" y="6858000"/>
                </a:lnTo>
                <a:close/>
              </a:path>
            </a:pathLst>
          </a:custGeom>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3" name="Subtitle 2">
            <a:extLst>
              <a:ext uri="{FF2B5EF4-FFF2-40B4-BE49-F238E27FC236}">
                <a16:creationId xmlns:a16="http://schemas.microsoft.com/office/drawing/2014/main" id="{EAB910D7-E574-4CE8-A61C-399EE34C3046}"/>
              </a:ext>
            </a:extLst>
          </p:cNvPr>
          <p:cNvSpPr>
            <a:spLocks noGrp="1"/>
          </p:cNvSpPr>
          <p:nvPr>
            <p:ph type="subTitle" idx="1"/>
          </p:nvPr>
        </p:nvSpPr>
        <p:spPr>
          <a:xfrm>
            <a:off x="10140222" y="2320426"/>
            <a:ext cx="2212206" cy="861420"/>
          </a:xfrm>
        </p:spPr>
        <p:txBody>
          <a:bodyPr>
            <a:noAutofit/>
          </a:bodyPr>
          <a:lstStyle/>
          <a:p>
            <a:pPr>
              <a:lnSpc>
                <a:spcPct val="90000"/>
              </a:lnSpc>
            </a:pPr>
            <a:r>
              <a:rPr lang="ar-JO" sz="1600" b="1" i="0" dirty="0">
                <a:solidFill>
                  <a:schemeClr val="bg1"/>
                </a:solidFill>
                <a:latin typeface="Calibri" panose="020F0502020204030204" pitchFamily="34" charset="0"/>
                <a:cs typeface="Calibri" panose="020F0502020204030204" pitchFamily="34" charset="0"/>
              </a:rPr>
              <a:t>ليث معتصم حنّون</a:t>
            </a:r>
          </a:p>
          <a:p>
            <a:pPr>
              <a:lnSpc>
                <a:spcPct val="90000"/>
              </a:lnSpc>
            </a:pPr>
            <a:r>
              <a:rPr lang="ar-JO" sz="1600" b="1" i="0" dirty="0">
                <a:solidFill>
                  <a:schemeClr val="bg1"/>
                </a:solidFill>
                <a:latin typeface="Calibri" panose="020F0502020204030204" pitchFamily="34" charset="0"/>
                <a:cs typeface="Calibri" panose="020F0502020204030204" pitchFamily="34" charset="0"/>
              </a:rPr>
              <a:t>ديما نعمان شعبان</a:t>
            </a:r>
          </a:p>
          <a:p>
            <a:pPr>
              <a:lnSpc>
                <a:spcPct val="90000"/>
              </a:lnSpc>
            </a:pPr>
            <a:r>
              <a:rPr lang="ar-JO" sz="1600" b="1" i="0" dirty="0">
                <a:solidFill>
                  <a:schemeClr val="bg1"/>
                </a:solidFill>
                <a:latin typeface="Calibri" panose="020F0502020204030204" pitchFamily="34" charset="0"/>
                <a:cs typeface="Calibri" panose="020F0502020204030204" pitchFamily="34" charset="0"/>
              </a:rPr>
              <a:t>رنيم أحمد الشديفات</a:t>
            </a:r>
          </a:p>
          <a:p>
            <a:pPr>
              <a:lnSpc>
                <a:spcPct val="90000"/>
              </a:lnSpc>
            </a:pPr>
            <a:r>
              <a:rPr lang="ar-JO" sz="1600" b="1" i="0" dirty="0">
                <a:solidFill>
                  <a:schemeClr val="bg1"/>
                </a:solidFill>
                <a:latin typeface="Calibri" panose="020F0502020204030204" pitchFamily="34" charset="0"/>
                <a:cs typeface="Calibri" panose="020F0502020204030204" pitchFamily="34" charset="0"/>
              </a:rPr>
              <a:t>سارة معن المقابلة</a:t>
            </a:r>
          </a:p>
          <a:p>
            <a:pPr>
              <a:lnSpc>
                <a:spcPct val="90000"/>
              </a:lnSpc>
            </a:pPr>
            <a:r>
              <a:rPr lang="ar-JO" sz="1600" b="1" i="0" dirty="0">
                <a:solidFill>
                  <a:schemeClr val="bg1"/>
                </a:solidFill>
                <a:latin typeface="Calibri" panose="020F0502020204030204" pitchFamily="34" charset="0"/>
                <a:cs typeface="Calibri" panose="020F0502020204030204" pitchFamily="34" charset="0"/>
              </a:rPr>
              <a:t>خالد أحمد الأخرس</a:t>
            </a:r>
          </a:p>
          <a:p>
            <a:pPr>
              <a:lnSpc>
                <a:spcPct val="90000"/>
              </a:lnSpc>
            </a:pPr>
            <a:r>
              <a:rPr lang="ar-JO" sz="1600" b="1" i="0" dirty="0">
                <a:solidFill>
                  <a:schemeClr val="bg1"/>
                </a:solidFill>
                <a:latin typeface="Calibri" panose="020F0502020204030204" pitchFamily="34" charset="0"/>
                <a:cs typeface="Calibri" panose="020F0502020204030204" pitchFamily="34" charset="0"/>
              </a:rPr>
              <a:t>أمين عماد بني ياسين</a:t>
            </a:r>
            <a:endParaRPr lang="en-US" sz="1600" b="1" i="0" dirty="0">
              <a:solidFill>
                <a:schemeClr val="bg1"/>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035CCC4C-2C25-4666-9141-64E2B818E276}"/>
              </a:ext>
            </a:extLst>
          </p:cNvPr>
          <p:cNvSpPr>
            <a:spLocks noGrp="1"/>
          </p:cNvSpPr>
          <p:nvPr>
            <p:ph type="ctrTitle"/>
          </p:nvPr>
        </p:nvSpPr>
        <p:spPr>
          <a:xfrm>
            <a:off x="1154955" y="1447800"/>
            <a:ext cx="6974915" cy="3329581"/>
          </a:xfrm>
        </p:spPr>
        <p:txBody>
          <a:bodyPr>
            <a:normAutofit/>
          </a:bodyPr>
          <a:lstStyle/>
          <a:p>
            <a:pPr>
              <a:lnSpc>
                <a:spcPct val="90000"/>
              </a:lnSpc>
            </a:pPr>
            <a:r>
              <a:rPr lang="en-US" sz="5600" dirty="0"/>
              <a:t>Gastroesophageal reflux disease (GERD)</a:t>
            </a:r>
          </a:p>
        </p:txBody>
      </p:sp>
      <p:sp>
        <p:nvSpPr>
          <p:cNvPr id="14" name="Rectangle 13">
            <a:extLst>
              <a:ext uri="{FF2B5EF4-FFF2-40B4-BE49-F238E27FC236}">
                <a16:creationId xmlns:a16="http://schemas.microsoft.com/office/drawing/2014/main" id="{B61A74B3-E247-44D4-8C48-FAE8E20564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933199229"/>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7000"/>
                <a:hueMod val="88000"/>
                <a:satMod val="130000"/>
                <a:lumMod val="124000"/>
              </a:schemeClr>
            </a:gs>
            <a:gs pos="100000">
              <a:schemeClr val="bg1">
                <a:tint val="96000"/>
                <a:shade val="88000"/>
                <a:hueMod val="108000"/>
                <a:satMod val="164000"/>
                <a:lumMod val="76000"/>
              </a:schemeClr>
            </a:gs>
          </a:gsLst>
          <a:path path="circle">
            <a:fillToRect l="45000" t="65000" r="125000" b="100000"/>
          </a:path>
        </a:gra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9ECDD5C-152A-4CC7-8333-0F367B3A62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2" name="Picture 11">
            <a:extLst>
              <a:ext uri="{FF2B5EF4-FFF2-40B4-BE49-F238E27FC236}">
                <a16:creationId xmlns:a16="http://schemas.microsoft.com/office/drawing/2014/main" id="{7F5C92A3-369B-43F3-BDCE-E560B1B0EC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4" name="Oval 13">
            <a:extLst>
              <a:ext uri="{FF2B5EF4-FFF2-40B4-BE49-F238E27FC236}">
                <a16:creationId xmlns:a16="http://schemas.microsoft.com/office/drawing/2014/main" id="{AEBE9F1A-B38D-446E-83AE-14B17CE77F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6" name="Picture 15">
            <a:extLst>
              <a:ext uri="{FF2B5EF4-FFF2-40B4-BE49-F238E27FC236}">
                <a16:creationId xmlns:a16="http://schemas.microsoft.com/office/drawing/2014/main" id="{915B5014-A7EC-4BA6-9C83-8840CF81DB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8" name="Picture 17">
            <a:extLst>
              <a:ext uri="{FF2B5EF4-FFF2-40B4-BE49-F238E27FC236}">
                <a16:creationId xmlns:a16="http://schemas.microsoft.com/office/drawing/2014/main" id="{022C43AB-86D7-420D-8AD7-DC0A15FDD0A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20" name="Rectangle 19">
            <a:extLst>
              <a:ext uri="{FF2B5EF4-FFF2-40B4-BE49-F238E27FC236}">
                <a16:creationId xmlns:a16="http://schemas.microsoft.com/office/drawing/2014/main" id="{5E3EB826-A471-488F-9E8A-D65528A3C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useBgFill="1">
        <p:nvSpPr>
          <p:cNvPr id="22" name="Rectangle 21">
            <a:extLst>
              <a:ext uri="{FF2B5EF4-FFF2-40B4-BE49-F238E27FC236}">
                <a16:creationId xmlns:a16="http://schemas.microsoft.com/office/drawing/2014/main" id="{B0487C8F-7D6C-4EAF-A9A5-45D8E94FC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578DA0F-394A-417D-892B-8253831A25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630E26A-752D-4E3F-A64A-D616655891EF}"/>
              </a:ext>
            </a:extLst>
          </p:cNvPr>
          <p:cNvPicPr>
            <a:picLocks noChangeAspect="1"/>
          </p:cNvPicPr>
          <p:nvPr/>
        </p:nvPicPr>
        <p:blipFill>
          <a:blip r:embed="rId6"/>
          <a:stretch>
            <a:fillRect/>
          </a:stretch>
        </p:blipFill>
        <p:spPr>
          <a:xfrm>
            <a:off x="3414410" y="643467"/>
            <a:ext cx="5505854" cy="5571066"/>
          </a:xfrm>
          <a:prstGeom prst="rect">
            <a:avLst/>
          </a:prstGeom>
        </p:spPr>
      </p:pic>
    </p:spTree>
    <p:extLst>
      <p:ext uri="{BB962C8B-B14F-4D97-AF65-F5344CB8AC3E}">
        <p14:creationId xmlns:p14="http://schemas.microsoft.com/office/powerpoint/2010/main" val="374351953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52BEFF1-896C-45B1-B02C-96A6A1BC38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0" name="Freeform 36">
            <a:extLst>
              <a:ext uri="{FF2B5EF4-FFF2-40B4-BE49-F238E27FC236}">
                <a16:creationId xmlns:a16="http://schemas.microsoft.com/office/drawing/2014/main" id="{BB237A14-61B1-4C00-A670-5D8D68A866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2">
              <a:alpha val="20000"/>
            </a:schemeClr>
          </a:solidFill>
          <a:ln>
            <a:noFill/>
          </a:ln>
        </p:spPr>
        <p:txBody>
          <a:bodyPr rtlCol="0" anchor="ctr"/>
          <a:lstStyle/>
          <a:p>
            <a:pPr algn="ctr"/>
            <a:endParaRPr lang="en-US"/>
          </a:p>
        </p:txBody>
      </p:sp>
      <p:sp>
        <p:nvSpPr>
          <p:cNvPr id="12" name="Freeform: Shape 11">
            <a:extLst>
              <a:ext uri="{FF2B5EF4-FFF2-40B4-BE49-F238E27FC236}">
                <a16:creationId xmlns:a16="http://schemas.microsoft.com/office/drawing/2014/main" id="{8598F259-6F54-47A3-8D13-1603D786A3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BA768A8-4FED-4ED8-9E46-6BE72188E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53143" y="1645920"/>
            <a:ext cx="3522879" cy="4470821"/>
          </a:xfrm>
        </p:spPr>
        <p:txBody>
          <a:bodyPr>
            <a:normAutofit/>
          </a:bodyPr>
          <a:lstStyle/>
          <a:p>
            <a:pPr algn="r"/>
            <a:r>
              <a:rPr lang="en-US" b="1">
                <a:solidFill>
                  <a:srgbClr val="FFFFFF"/>
                </a:solidFill>
                <a:latin typeface="Bahnschrift SemiCondensed" panose="020B0502040204020203" pitchFamily="34" charset="0"/>
              </a:rPr>
              <a:t>Diagnostic</a:t>
            </a:r>
            <a:endParaRPr lang="en-US">
              <a:solidFill>
                <a:srgbClr val="FFFFFF"/>
              </a:solidFill>
              <a:latin typeface="Bahnschrift SemiCondensed" panose="020B0502040204020203" pitchFamily="34" charset="0"/>
            </a:endParaRPr>
          </a:p>
        </p:txBody>
      </p:sp>
      <p:sp>
        <p:nvSpPr>
          <p:cNvPr id="3" name="Content Placeholder 2"/>
          <p:cNvSpPr>
            <a:spLocks noGrp="1"/>
          </p:cNvSpPr>
          <p:nvPr>
            <p:ph idx="1"/>
          </p:nvPr>
        </p:nvSpPr>
        <p:spPr>
          <a:xfrm>
            <a:off x="5204109" y="1645920"/>
            <a:ext cx="5919503" cy="4470821"/>
          </a:xfrm>
        </p:spPr>
        <p:txBody>
          <a:bodyPr>
            <a:normAutofit/>
          </a:bodyPr>
          <a:lstStyle/>
          <a:p>
            <a:pPr>
              <a:lnSpc>
                <a:spcPct val="90000"/>
              </a:lnSpc>
              <a:buFont typeface="Wingdings" panose="05000000000000000000" pitchFamily="2" charset="2"/>
              <a:buChar char="v"/>
            </a:pPr>
            <a:r>
              <a:rPr lang="en-US" sz="1900" b="1"/>
              <a:t>Other tests that can detect hiatal hernias include </a:t>
            </a:r>
          </a:p>
          <a:p>
            <a:pPr>
              <a:lnSpc>
                <a:spcPct val="90000"/>
              </a:lnSpc>
              <a:buFont typeface="Arial" panose="020B0604020202020204" pitchFamily="34" charset="0"/>
              <a:buChar char="•"/>
            </a:pPr>
            <a:r>
              <a:rPr lang="en-US" sz="1900" b="1"/>
              <a:t>Chest x-ray :</a:t>
            </a:r>
            <a:r>
              <a:rPr lang="en-US" sz="1900"/>
              <a:t>usually incidental finding</a:t>
            </a:r>
            <a:endParaRPr lang="en-US" sz="1900" b="1"/>
          </a:p>
          <a:p>
            <a:pPr>
              <a:lnSpc>
                <a:spcPct val="90000"/>
              </a:lnSpc>
            </a:pPr>
            <a:r>
              <a:rPr lang="en-US" sz="1900"/>
              <a:t>Types I, II, III: </a:t>
            </a:r>
            <a:r>
              <a:rPr lang="en-US" sz="1900" err="1"/>
              <a:t>retrocardiac</a:t>
            </a:r>
            <a:r>
              <a:rPr lang="en-US" sz="1900"/>
              <a:t> soft tissue opacity with/without an air-fluid level</a:t>
            </a:r>
          </a:p>
          <a:p>
            <a:pPr>
              <a:lnSpc>
                <a:spcPct val="90000"/>
              </a:lnSpc>
            </a:pPr>
            <a:r>
              <a:rPr lang="en-US" sz="1900"/>
              <a:t>Type IV: </a:t>
            </a:r>
            <a:r>
              <a:rPr lang="en-US" sz="1900" err="1"/>
              <a:t>retrocardiac</a:t>
            </a:r>
            <a:r>
              <a:rPr lang="en-US" sz="1900"/>
              <a:t> visceral gas (small bowel/colon) or soft tissue shadows (spleen/</a:t>
            </a:r>
            <a:r>
              <a:rPr lang="en-US" sz="1900" err="1"/>
              <a:t>omentum</a:t>
            </a:r>
            <a:r>
              <a:rPr lang="en-US" sz="1900"/>
              <a:t>)</a:t>
            </a:r>
          </a:p>
          <a:p>
            <a:pPr>
              <a:lnSpc>
                <a:spcPct val="90000"/>
              </a:lnSpc>
              <a:buFont typeface="Arial" panose="020B0604020202020204" pitchFamily="34" charset="0"/>
              <a:buChar char="•"/>
            </a:pPr>
            <a:r>
              <a:rPr lang="en-US" sz="1900" b="1"/>
              <a:t>CT Thorax: </a:t>
            </a:r>
            <a:r>
              <a:rPr lang="en-US" sz="1900"/>
              <a:t>recommended for urgent preoperative evaluation of complicated type II, III, and IV hernias</a:t>
            </a:r>
          </a:p>
          <a:p>
            <a:pPr>
              <a:lnSpc>
                <a:spcPct val="90000"/>
              </a:lnSpc>
              <a:buFont typeface="Arial" panose="020B0604020202020204" pitchFamily="34" charset="0"/>
              <a:buChar char="•"/>
            </a:pPr>
            <a:r>
              <a:rPr lang="en-US" sz="1900" b="1"/>
              <a:t>Esophageal pH monitoring</a:t>
            </a:r>
            <a:r>
              <a:rPr lang="en-US" sz="1900"/>
              <a:t>: not a diagnostic test; useful for determining the extent of gastroesophageal reflux</a:t>
            </a:r>
          </a:p>
        </p:txBody>
      </p:sp>
    </p:spTree>
    <p:extLst>
      <p:ext uri="{BB962C8B-B14F-4D97-AF65-F5344CB8AC3E}">
        <p14:creationId xmlns:p14="http://schemas.microsoft.com/office/powerpoint/2010/main" val="3363570374"/>
      </p:ext>
    </p:extLst>
  </p:cSld>
  <p:clrMapOvr>
    <a:overrideClrMapping bg1="lt1" tx1="dk1" bg2="lt2" tx2="dk2" accent1="accent1" accent2="accent2" accent3="accent3" accent4="accent4" accent5="accent5" accent6="accent6" hlink="hlink" folHlink="folHlink"/>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b="1" dirty="0">
                <a:latin typeface="Bahnschrift SemiCondensed" panose="020B0502040204020203" pitchFamily="34" charset="0"/>
              </a:rPr>
              <a:t>Treatment </a:t>
            </a:r>
          </a:p>
        </p:txBody>
      </p:sp>
      <p:sp>
        <p:nvSpPr>
          <p:cNvPr id="3" name="Content Placeholder 2"/>
          <p:cNvSpPr>
            <a:spLocks noGrp="1"/>
          </p:cNvSpPr>
          <p:nvPr>
            <p:ph idx="1"/>
          </p:nvPr>
        </p:nvSpPr>
        <p:spPr>
          <a:xfrm>
            <a:off x="1097280" y="1845734"/>
            <a:ext cx="6205888" cy="4023360"/>
          </a:xfrm>
        </p:spPr>
        <p:txBody>
          <a:bodyPr>
            <a:normAutofit/>
          </a:bodyPr>
          <a:lstStyle/>
          <a:p>
            <a:pPr>
              <a:buFont typeface="Wingdings" panose="05000000000000000000" pitchFamily="2" charset="2"/>
              <a:buChar char="v"/>
            </a:pPr>
            <a:r>
              <a:rPr lang="en-US" sz="2400" b="1" dirty="0"/>
              <a:t>Management of patients with sliding hiatal hernia:</a:t>
            </a:r>
          </a:p>
          <a:p>
            <a:pPr>
              <a:buFont typeface="Wingdings" panose="05000000000000000000" pitchFamily="2" charset="2"/>
              <a:buChar char="Ø"/>
            </a:pPr>
            <a:r>
              <a:rPr lang="en-US" b="1" dirty="0"/>
              <a:t>Conservative management:</a:t>
            </a:r>
          </a:p>
          <a:p>
            <a:pPr>
              <a:buFont typeface="Arial" panose="020B0604020202020204" pitchFamily="34" charset="0"/>
              <a:buChar char="•"/>
            </a:pPr>
            <a:r>
              <a:rPr lang="en-US" dirty="0"/>
              <a:t>Lifestyle modifications. </a:t>
            </a:r>
          </a:p>
          <a:p>
            <a:pPr>
              <a:buFont typeface="Arial" panose="020B0604020202020204" pitchFamily="34" charset="0"/>
              <a:buChar char="•"/>
            </a:pPr>
            <a:r>
              <a:rPr lang="en-US" dirty="0"/>
              <a:t>Proton pump inhibitors (PPIs) or histamine H2-receptor antagonists if symptoms of GERD occur.</a:t>
            </a:r>
          </a:p>
          <a:p>
            <a:pPr>
              <a:buFont typeface="Wingdings" panose="05000000000000000000" pitchFamily="2" charset="2"/>
              <a:buChar char="Ø"/>
            </a:pPr>
            <a:r>
              <a:rPr lang="en-US" b="1" dirty="0"/>
              <a:t>Surgery:</a:t>
            </a:r>
          </a:p>
          <a:p>
            <a:pPr>
              <a:buFont typeface="Arial" panose="020B0604020202020204" pitchFamily="34" charset="0"/>
              <a:buChar char="•"/>
            </a:pPr>
            <a:r>
              <a:rPr lang="en-US" b="1" dirty="0"/>
              <a:t> </a:t>
            </a:r>
            <a:r>
              <a:rPr lang="en-US" dirty="0"/>
              <a:t>laparoscopic/open fundoplication and </a:t>
            </a:r>
            <a:r>
              <a:rPr lang="en-US" dirty="0" err="1"/>
              <a:t>hiatoplasty</a:t>
            </a:r>
            <a:r>
              <a:rPr lang="en-US" dirty="0"/>
              <a:t>  </a:t>
            </a:r>
          </a:p>
        </p:txBody>
      </p:sp>
      <p:sp>
        <p:nvSpPr>
          <p:cNvPr id="4" name="TextBox 3">
            <a:extLst>
              <a:ext uri="{FF2B5EF4-FFF2-40B4-BE49-F238E27FC236}">
                <a16:creationId xmlns:a16="http://schemas.microsoft.com/office/drawing/2014/main" id="{21073EA5-9B7C-44A7-9B40-B4E2A78C2029}"/>
              </a:ext>
            </a:extLst>
          </p:cNvPr>
          <p:cNvSpPr txBox="1"/>
          <p:nvPr/>
        </p:nvSpPr>
        <p:spPr>
          <a:xfrm>
            <a:off x="8099759" y="4373839"/>
            <a:ext cx="3391786" cy="2585323"/>
          </a:xfrm>
          <a:prstGeom prst="rect">
            <a:avLst/>
          </a:prstGeom>
          <a:noFill/>
        </p:spPr>
        <p:txBody>
          <a:bodyPr wrap="square" rtlCol="0">
            <a:spAutoFit/>
          </a:bodyPr>
          <a:lstStyle/>
          <a:p>
            <a:r>
              <a:rPr lang="en-US" b="1" dirty="0"/>
              <a:t>Indications for surgery:</a:t>
            </a:r>
          </a:p>
          <a:p>
            <a:pPr marL="285750" indent="-285750">
              <a:buFont typeface="Arial" panose="020B0604020202020204" pitchFamily="34" charset="0"/>
              <a:buChar char="•"/>
            </a:pPr>
            <a:r>
              <a:rPr lang="en-US" dirty="0"/>
              <a:t>persistence of symptoms despite conservative management</a:t>
            </a:r>
          </a:p>
          <a:p>
            <a:pPr marL="285750" indent="-285750">
              <a:buFont typeface="Arial" panose="020B0604020202020204" pitchFamily="34" charset="0"/>
              <a:buChar char="•"/>
            </a:pPr>
            <a:r>
              <a:rPr lang="en-US" dirty="0"/>
              <a:t>Refusal or inability to take long-term PPIs</a:t>
            </a:r>
          </a:p>
          <a:p>
            <a:pPr marL="285750" indent="-285750">
              <a:buFont typeface="Arial" panose="020B0604020202020204" pitchFamily="34" charset="0"/>
              <a:buChar char="•"/>
            </a:pPr>
            <a:r>
              <a:rPr lang="en-US" dirty="0"/>
              <a:t>Severe symptoms complications of GERD</a:t>
            </a:r>
          </a:p>
          <a:p>
            <a:endParaRPr lang="en-US" dirty="0"/>
          </a:p>
        </p:txBody>
      </p:sp>
    </p:spTree>
    <p:extLst>
      <p:ext uri="{BB962C8B-B14F-4D97-AF65-F5344CB8AC3E}">
        <p14:creationId xmlns:p14="http://schemas.microsoft.com/office/powerpoint/2010/main" val="335057971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b="1" dirty="0">
                <a:latin typeface="Bahnschrift SemiCondensed" panose="020B0502040204020203" pitchFamily="34" charset="0"/>
              </a:rPr>
              <a:t>Treatment</a:t>
            </a:r>
            <a:endParaRPr lang="en-US" dirty="0"/>
          </a:p>
        </p:txBody>
      </p:sp>
      <p:sp>
        <p:nvSpPr>
          <p:cNvPr id="3" name="Content Placeholder 2"/>
          <p:cNvSpPr>
            <a:spLocks noGrp="1"/>
          </p:cNvSpPr>
          <p:nvPr>
            <p:ph idx="1"/>
          </p:nvPr>
        </p:nvSpPr>
        <p:spPr>
          <a:xfrm>
            <a:off x="1097280" y="1845734"/>
            <a:ext cx="5111015" cy="4023360"/>
          </a:xfrm>
        </p:spPr>
        <p:txBody>
          <a:bodyPr>
            <a:normAutofit/>
          </a:bodyPr>
          <a:lstStyle/>
          <a:p>
            <a:pPr>
              <a:buFont typeface="Wingdings" panose="05000000000000000000" pitchFamily="2" charset="2"/>
              <a:buChar char="v"/>
            </a:pPr>
            <a:r>
              <a:rPr lang="en-US" sz="2400" b="1" dirty="0"/>
              <a:t>Management of patients with types II, III, IV hiatal hernias:</a:t>
            </a:r>
          </a:p>
          <a:p>
            <a:pPr>
              <a:buFont typeface="Wingdings" panose="05000000000000000000" pitchFamily="2" charset="2"/>
              <a:buChar char="Ø"/>
            </a:pPr>
            <a:r>
              <a:rPr lang="en-US" b="1" dirty="0"/>
              <a:t>Conservative management</a:t>
            </a:r>
            <a:r>
              <a:rPr lang="en-US" dirty="0"/>
              <a:t>: </a:t>
            </a:r>
          </a:p>
          <a:p>
            <a:pPr>
              <a:buFont typeface="Arial" panose="020B0604020202020204" pitchFamily="34" charset="0"/>
              <a:buChar char="•"/>
            </a:pPr>
            <a:r>
              <a:rPr lang="en-US" dirty="0"/>
              <a:t>older patients or those with other comorbidities.</a:t>
            </a:r>
          </a:p>
          <a:p>
            <a:pPr>
              <a:buFont typeface="Wingdings" panose="05000000000000000000" pitchFamily="2" charset="2"/>
              <a:buChar char="Ø"/>
            </a:pPr>
            <a:r>
              <a:rPr lang="en-US" b="1" dirty="0"/>
              <a:t>Surgery:</a:t>
            </a:r>
          </a:p>
          <a:p>
            <a:pPr>
              <a:buFont typeface="Wingdings" panose="05000000000000000000" pitchFamily="2" charset="2"/>
              <a:buChar char="Ø"/>
            </a:pPr>
            <a:r>
              <a:rPr lang="en-US" dirty="0"/>
              <a:t>laparoscopic/open herniotomy  + fundoplication, hiatoplasty, and gastropexy/</a:t>
            </a:r>
            <a:r>
              <a:rPr lang="en-US" dirty="0" err="1"/>
              <a:t>fundopexy</a:t>
            </a:r>
            <a:r>
              <a:rPr lang="en-US" sz="2400" b="1" dirty="0"/>
              <a:t> </a:t>
            </a:r>
          </a:p>
        </p:txBody>
      </p:sp>
      <p:sp>
        <p:nvSpPr>
          <p:cNvPr id="5" name="TextBox 4">
            <a:extLst>
              <a:ext uri="{FF2B5EF4-FFF2-40B4-BE49-F238E27FC236}">
                <a16:creationId xmlns:a16="http://schemas.microsoft.com/office/drawing/2014/main" id="{A926938E-0B70-43A9-A704-0CD653655C81}"/>
              </a:ext>
            </a:extLst>
          </p:cNvPr>
          <p:cNvSpPr txBox="1"/>
          <p:nvPr/>
        </p:nvSpPr>
        <p:spPr>
          <a:xfrm>
            <a:off x="7187609" y="4250700"/>
            <a:ext cx="3604438" cy="1508105"/>
          </a:xfrm>
          <a:prstGeom prst="rect">
            <a:avLst/>
          </a:prstGeom>
          <a:noFill/>
        </p:spPr>
        <p:txBody>
          <a:bodyPr wrap="square" rtlCol="0">
            <a:spAutoFit/>
          </a:bodyPr>
          <a:lstStyle/>
          <a:p>
            <a:r>
              <a:rPr lang="en-US" sz="2000" b="1" dirty="0">
                <a:solidFill>
                  <a:schemeClr val="tx1">
                    <a:lumMod val="75000"/>
                    <a:lumOff val="25000"/>
                  </a:schemeClr>
                </a:solidFill>
              </a:rPr>
              <a:t>Indications for surgery :</a:t>
            </a:r>
          </a:p>
          <a:p>
            <a:pPr algn="l">
              <a:buFont typeface="Arial" panose="020B0604020202020204" pitchFamily="34" charset="0"/>
              <a:buChar char="•"/>
            </a:pPr>
            <a:r>
              <a:rPr lang="en-US" dirty="0">
                <a:solidFill>
                  <a:schemeClr val="tx1">
                    <a:lumMod val="75000"/>
                    <a:lumOff val="25000"/>
                  </a:schemeClr>
                </a:solidFill>
              </a:rPr>
              <a:t> Asymptomatic, small hernias in patients under 50 years old.</a:t>
            </a:r>
          </a:p>
          <a:p>
            <a:pPr>
              <a:buFont typeface="Arial" panose="020B0604020202020204" pitchFamily="34" charset="0"/>
              <a:buChar char="•"/>
            </a:pPr>
            <a:r>
              <a:rPr lang="en-US" dirty="0">
                <a:solidFill>
                  <a:schemeClr val="tx1">
                    <a:lumMod val="75000"/>
                    <a:lumOff val="25000"/>
                  </a:schemeClr>
                </a:solidFill>
              </a:rPr>
              <a:t> Symptomatic type II, III, IV hernias.</a:t>
            </a:r>
          </a:p>
        </p:txBody>
      </p:sp>
    </p:spTree>
    <p:extLst>
      <p:ext uri="{BB962C8B-B14F-4D97-AF65-F5344CB8AC3E}">
        <p14:creationId xmlns:p14="http://schemas.microsoft.com/office/powerpoint/2010/main" val="333214129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1B68C77-138E-4BF7-A276-BD0C78A421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1" name="Picture 10">
            <a:extLst>
              <a:ext uri="{FF2B5EF4-FFF2-40B4-BE49-F238E27FC236}">
                <a16:creationId xmlns:a16="http://schemas.microsoft.com/office/drawing/2014/main" id="{7C268552-D473-46ED-B1B8-422042C4DE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3" name="Oval 12">
            <a:extLst>
              <a:ext uri="{FF2B5EF4-FFF2-40B4-BE49-F238E27FC236}">
                <a16:creationId xmlns:a16="http://schemas.microsoft.com/office/drawing/2014/main" id="{4AC0CD9D-7610-4620-93B4-798CCD9AB5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5" name="Picture 14">
            <a:extLst>
              <a:ext uri="{FF2B5EF4-FFF2-40B4-BE49-F238E27FC236}">
                <a16:creationId xmlns:a16="http://schemas.microsoft.com/office/drawing/2014/main" id="{B9238B3E-24AA-439A-B527-6C5DF6D721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7" name="Picture 16">
            <a:extLst>
              <a:ext uri="{FF2B5EF4-FFF2-40B4-BE49-F238E27FC236}">
                <a16:creationId xmlns:a16="http://schemas.microsoft.com/office/drawing/2014/main" id="{69F01145-BEA3-4CBF-AA21-10077B948CA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9" name="Rectangle 18">
            <a:extLst>
              <a:ext uri="{FF2B5EF4-FFF2-40B4-BE49-F238E27FC236}">
                <a16:creationId xmlns:a16="http://schemas.microsoft.com/office/drawing/2014/main" id="{DE4D62F9-188E-4530-84C2-24BDEE4BEB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3B87277E-8411-41E9-9C86-48F947892458}"/>
              </a:ext>
            </a:extLst>
          </p:cNvPr>
          <p:cNvSpPr>
            <a:spLocks noGrp="1"/>
          </p:cNvSpPr>
          <p:nvPr>
            <p:ph type="title"/>
          </p:nvPr>
        </p:nvSpPr>
        <p:spPr>
          <a:xfrm>
            <a:off x="6683829" y="1447800"/>
            <a:ext cx="4397828" cy="3329581"/>
          </a:xfrm>
        </p:spPr>
        <p:txBody>
          <a:bodyPr vert="horz" lIns="91440" tIns="45720" rIns="91440" bIns="45720" rtlCol="0" anchor="b">
            <a:normAutofit/>
          </a:bodyPr>
          <a:lstStyle/>
          <a:p>
            <a:r>
              <a:rPr lang="en-US" sz="6000" b="0" i="0" kern="1200" dirty="0">
                <a:solidFill>
                  <a:schemeClr val="tx2"/>
                </a:solidFill>
                <a:latin typeface="+mj-lt"/>
                <a:ea typeface="+mj-ea"/>
                <a:cs typeface="+mj-cs"/>
              </a:rPr>
              <a:t>Thank you</a:t>
            </a:r>
          </a:p>
        </p:txBody>
      </p:sp>
      <p:pic>
        <p:nvPicPr>
          <p:cNvPr id="6" name="Graphic 5" descr="Smiling Face with No Fill">
            <a:extLst>
              <a:ext uri="{FF2B5EF4-FFF2-40B4-BE49-F238E27FC236}">
                <a16:creationId xmlns:a16="http://schemas.microsoft.com/office/drawing/2014/main" id="{C4DF86BF-B872-4814-9ADF-C8EE7BC2C61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3854" y="703489"/>
            <a:ext cx="5450557" cy="5450557"/>
          </a:xfrm>
          <a:prstGeom prst="rect">
            <a:avLst/>
          </a:prstGeom>
          <a:effectLst/>
        </p:spPr>
      </p:pic>
    </p:spTree>
    <p:extLst>
      <p:ext uri="{BB962C8B-B14F-4D97-AF65-F5344CB8AC3E}">
        <p14:creationId xmlns:p14="http://schemas.microsoft.com/office/powerpoint/2010/main" val="3369437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9FBC3-2257-4373-A75C-79873968374A}"/>
              </a:ext>
            </a:extLst>
          </p:cNvPr>
          <p:cNvSpPr>
            <a:spLocks noGrp="1"/>
          </p:cNvSpPr>
          <p:nvPr>
            <p:ph type="title"/>
          </p:nvPr>
        </p:nvSpPr>
        <p:spPr>
          <a:xfrm>
            <a:off x="646111" y="452718"/>
            <a:ext cx="9404723" cy="905565"/>
          </a:xfrm>
        </p:spPr>
        <p:txBody>
          <a:bodyPr/>
          <a:lstStyle/>
          <a:p>
            <a:r>
              <a:rPr lang="en-US" dirty="0"/>
              <a:t>Mucous coat</a:t>
            </a:r>
            <a:br>
              <a:rPr lang="en-US" dirty="0"/>
            </a:br>
            <a:endParaRPr lang="en-US" dirty="0"/>
          </a:p>
        </p:txBody>
      </p:sp>
      <p:sp>
        <p:nvSpPr>
          <p:cNvPr id="3" name="Content Placeholder 2">
            <a:extLst>
              <a:ext uri="{FF2B5EF4-FFF2-40B4-BE49-F238E27FC236}">
                <a16:creationId xmlns:a16="http://schemas.microsoft.com/office/drawing/2014/main" id="{40C8BE32-2E31-483B-AC83-50DE54030F1F}"/>
              </a:ext>
            </a:extLst>
          </p:cNvPr>
          <p:cNvSpPr>
            <a:spLocks noGrp="1"/>
          </p:cNvSpPr>
          <p:nvPr>
            <p:ph idx="1"/>
          </p:nvPr>
        </p:nvSpPr>
        <p:spPr>
          <a:xfrm>
            <a:off x="739327" y="1529136"/>
            <a:ext cx="9530100" cy="4195481"/>
          </a:xfrm>
        </p:spPr>
        <p:txBody>
          <a:bodyPr/>
          <a:lstStyle/>
          <a:p>
            <a:r>
              <a:rPr lang="en-US" dirty="0"/>
              <a:t>Pink, smooth , protective esophageal mucosa Then becomes red mamillated secretory gastric mucosa across zigzag line.</a:t>
            </a:r>
          </a:p>
        </p:txBody>
      </p:sp>
      <p:pic>
        <p:nvPicPr>
          <p:cNvPr id="5" name="Picture 4" descr="A close up of a person's eye&#10;&#10;Description automatically generated with medium confidence">
            <a:extLst>
              <a:ext uri="{FF2B5EF4-FFF2-40B4-BE49-F238E27FC236}">
                <a16:creationId xmlns:a16="http://schemas.microsoft.com/office/drawing/2014/main" id="{C4D2A40F-51D9-403E-8476-18302E1ED71F}"/>
              </a:ext>
            </a:extLst>
          </p:cNvPr>
          <p:cNvPicPr>
            <a:picLocks noChangeAspect="1"/>
          </p:cNvPicPr>
          <p:nvPr/>
        </p:nvPicPr>
        <p:blipFill rotWithShape="1">
          <a:blip r:embed="rId2">
            <a:extLst>
              <a:ext uri="{28A0092B-C50C-407E-A947-70E740481C1C}">
                <a14:useLocalDpi xmlns:a14="http://schemas.microsoft.com/office/drawing/2010/main" val="0"/>
              </a:ext>
            </a:extLst>
          </a:blip>
          <a:srcRect t="9135" b="1"/>
          <a:stretch/>
        </p:blipFill>
        <p:spPr>
          <a:xfrm>
            <a:off x="1238131" y="2585884"/>
            <a:ext cx="4367735" cy="3991015"/>
          </a:xfrm>
          <a:prstGeom prst="rect">
            <a:avLst/>
          </a:prstGeom>
        </p:spPr>
      </p:pic>
      <p:pic>
        <p:nvPicPr>
          <p:cNvPr id="7" name="Picture 6" descr="Close-up of a person's mouth&#10;&#10;Description automatically generated with low confidence">
            <a:extLst>
              <a:ext uri="{FF2B5EF4-FFF2-40B4-BE49-F238E27FC236}">
                <a16:creationId xmlns:a16="http://schemas.microsoft.com/office/drawing/2014/main" id="{1DF1290D-EDDF-4384-AC39-A30D3564FEDA}"/>
              </a:ext>
            </a:extLst>
          </p:cNvPr>
          <p:cNvPicPr>
            <a:picLocks noChangeAspect="1"/>
          </p:cNvPicPr>
          <p:nvPr/>
        </p:nvPicPr>
        <p:blipFill rotWithShape="1">
          <a:blip r:embed="rId3">
            <a:extLst>
              <a:ext uri="{28A0092B-C50C-407E-A947-70E740481C1C}">
                <a14:useLocalDpi xmlns:a14="http://schemas.microsoft.com/office/drawing/2010/main" val="0"/>
              </a:ext>
            </a:extLst>
          </a:blip>
          <a:srcRect l="49851"/>
          <a:stretch/>
        </p:blipFill>
        <p:spPr>
          <a:xfrm>
            <a:off x="6454510" y="2585884"/>
            <a:ext cx="4367735" cy="3991015"/>
          </a:xfrm>
          <a:prstGeom prst="rect">
            <a:avLst/>
          </a:prstGeom>
        </p:spPr>
      </p:pic>
      <p:sp>
        <p:nvSpPr>
          <p:cNvPr id="8" name="Rectangle 7">
            <a:extLst>
              <a:ext uri="{FF2B5EF4-FFF2-40B4-BE49-F238E27FC236}">
                <a16:creationId xmlns:a16="http://schemas.microsoft.com/office/drawing/2014/main" id="{9E079F35-EF72-46A8-8102-07175BB43222}"/>
              </a:ext>
            </a:extLst>
          </p:cNvPr>
          <p:cNvSpPr/>
          <p:nvPr/>
        </p:nvSpPr>
        <p:spPr>
          <a:xfrm>
            <a:off x="1238131" y="5869013"/>
            <a:ext cx="564577" cy="707886"/>
          </a:xfrm>
          <a:prstGeom prst="rect">
            <a:avLst/>
          </a:prstGeom>
          <a:noFill/>
        </p:spPr>
        <p:txBody>
          <a:bodyPr wrap="none" lIns="91440" tIns="45720" rIns="91440" bIns="45720">
            <a:spAutoFit/>
          </a:bodyPr>
          <a:lstStyle/>
          <a:p>
            <a:pPr algn="ctr"/>
            <a:r>
              <a:rPr lang="en-US" sz="4000" b="0" cap="none" spc="0" dirty="0">
                <a:ln w="0"/>
                <a:solidFill>
                  <a:schemeClr val="tx1"/>
                </a:solidFill>
                <a:effectLst>
                  <a:outerShdw blurRad="38100" dist="19050" dir="2700000" algn="tl" rotWithShape="0">
                    <a:schemeClr val="dk1">
                      <a:alpha val="40000"/>
                    </a:schemeClr>
                  </a:outerShdw>
                </a:effectLst>
              </a:rPr>
              <a:t>A</a:t>
            </a:r>
          </a:p>
        </p:txBody>
      </p:sp>
    </p:spTree>
    <p:extLst>
      <p:ext uri="{BB962C8B-B14F-4D97-AF65-F5344CB8AC3E}">
        <p14:creationId xmlns:p14="http://schemas.microsoft.com/office/powerpoint/2010/main" val="4098390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1ED4358-1890-43D7-8300-A1C8A25B02E9}"/>
              </a:ext>
            </a:extLst>
          </p:cNvPr>
          <p:cNvSpPr>
            <a:spLocks noGrp="1"/>
          </p:cNvSpPr>
          <p:nvPr>
            <p:ph idx="1"/>
          </p:nvPr>
        </p:nvSpPr>
        <p:spPr>
          <a:xfrm>
            <a:off x="665990" y="684632"/>
            <a:ext cx="8946541" cy="4195481"/>
          </a:xfrm>
        </p:spPr>
        <p:txBody>
          <a:bodyPr/>
          <a:lstStyle/>
          <a:p>
            <a:r>
              <a:rPr lang="en-US" dirty="0"/>
              <a:t>Higher Zigzag line indicates </a:t>
            </a:r>
            <a:r>
              <a:rPr lang="en-US" b="1" u="sng" dirty="0">
                <a:solidFill>
                  <a:srgbClr val="FF0000"/>
                </a:solidFill>
              </a:rPr>
              <a:t>Barret's esophagus, </a:t>
            </a:r>
            <a:r>
              <a:rPr lang="en-US" dirty="0"/>
              <a:t>which is a precancerous condition and increases esophageal cancer risk.</a:t>
            </a:r>
            <a:endParaRPr lang="en-US" b="1" u="sng" dirty="0">
              <a:solidFill>
                <a:srgbClr val="FF0000"/>
              </a:solidFill>
            </a:endParaRPr>
          </a:p>
        </p:txBody>
      </p:sp>
      <p:pic>
        <p:nvPicPr>
          <p:cNvPr id="5" name="Picture 4" descr="Diagram&#10;&#10;Description automatically generated">
            <a:extLst>
              <a:ext uri="{FF2B5EF4-FFF2-40B4-BE49-F238E27FC236}">
                <a16:creationId xmlns:a16="http://schemas.microsoft.com/office/drawing/2014/main" id="{20C67659-325B-4F0B-833D-D186665555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92089"/>
            <a:ext cx="5676900" cy="4765911"/>
          </a:xfrm>
          <a:prstGeom prst="rect">
            <a:avLst/>
          </a:prstGeom>
        </p:spPr>
      </p:pic>
      <p:sp>
        <p:nvSpPr>
          <p:cNvPr id="6" name="Rectangle 5">
            <a:extLst>
              <a:ext uri="{FF2B5EF4-FFF2-40B4-BE49-F238E27FC236}">
                <a16:creationId xmlns:a16="http://schemas.microsoft.com/office/drawing/2014/main" id="{62835EF2-AF85-42B3-B050-20558C0B4A0A}"/>
              </a:ext>
            </a:extLst>
          </p:cNvPr>
          <p:cNvSpPr/>
          <p:nvPr/>
        </p:nvSpPr>
        <p:spPr>
          <a:xfrm>
            <a:off x="4686752" y="5711703"/>
            <a:ext cx="697627"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A</a:t>
            </a:r>
          </a:p>
        </p:txBody>
      </p:sp>
      <p:pic>
        <p:nvPicPr>
          <p:cNvPr id="8" name="Picture 7" descr="A picture containing text, apple, fruit&#10;&#10;Description automatically generated">
            <a:extLst>
              <a:ext uri="{FF2B5EF4-FFF2-40B4-BE49-F238E27FC236}">
                <a16:creationId xmlns:a16="http://schemas.microsoft.com/office/drawing/2014/main" id="{D97B66CC-DBFF-4886-9EE1-BB54C71E39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6403" y="2092089"/>
            <a:ext cx="6195597" cy="4765912"/>
          </a:xfrm>
          <a:prstGeom prst="rect">
            <a:avLst/>
          </a:prstGeom>
        </p:spPr>
      </p:pic>
      <p:sp>
        <p:nvSpPr>
          <p:cNvPr id="9" name="Rectangle 8">
            <a:extLst>
              <a:ext uri="{FF2B5EF4-FFF2-40B4-BE49-F238E27FC236}">
                <a16:creationId xmlns:a16="http://schemas.microsoft.com/office/drawing/2014/main" id="{79B3C6BE-09E6-4DA0-9231-DD2E7AFD10BF}"/>
              </a:ext>
            </a:extLst>
          </p:cNvPr>
          <p:cNvSpPr/>
          <p:nvPr/>
        </p:nvSpPr>
        <p:spPr>
          <a:xfrm>
            <a:off x="5996403" y="5711703"/>
            <a:ext cx="582211"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B</a:t>
            </a:r>
          </a:p>
        </p:txBody>
      </p:sp>
    </p:spTree>
    <p:extLst>
      <p:ext uri="{BB962C8B-B14F-4D97-AF65-F5344CB8AC3E}">
        <p14:creationId xmlns:p14="http://schemas.microsoft.com/office/powerpoint/2010/main" val="1094039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4AAD3FD-83A5-4B89-9F8F-01B887086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DC4D737-AB41-4E14-860D-10360DF2F93C}"/>
              </a:ext>
            </a:extLst>
          </p:cNvPr>
          <p:cNvSpPr>
            <a:spLocks noGrp="1"/>
          </p:cNvSpPr>
          <p:nvPr>
            <p:ph type="title"/>
          </p:nvPr>
        </p:nvSpPr>
        <p:spPr>
          <a:xfrm>
            <a:off x="648931" y="629266"/>
            <a:ext cx="4166510" cy="1622321"/>
          </a:xfrm>
        </p:spPr>
        <p:txBody>
          <a:bodyPr>
            <a:normAutofit/>
          </a:bodyPr>
          <a:lstStyle/>
          <a:p>
            <a:r>
              <a:rPr lang="en-US">
                <a:solidFill>
                  <a:srgbClr val="EBEBEB"/>
                </a:solidFill>
              </a:rPr>
              <a:t>Blood supply</a:t>
            </a:r>
          </a:p>
        </p:txBody>
      </p:sp>
      <p:sp>
        <p:nvSpPr>
          <p:cNvPr id="12" name="Freeform 31">
            <a:extLst>
              <a:ext uri="{FF2B5EF4-FFF2-40B4-BE49-F238E27FC236}">
                <a16:creationId xmlns:a16="http://schemas.microsoft.com/office/drawing/2014/main" id="{61752F1D-FC0F-4103-9584-630E643CC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14" name="Freeform: Shape 13">
            <a:extLst>
              <a:ext uri="{FF2B5EF4-FFF2-40B4-BE49-F238E27FC236}">
                <a16:creationId xmlns:a16="http://schemas.microsoft.com/office/drawing/2014/main" id="{70151CB7-E7DE-4917-B831-01DF9CE01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6772 h 6985200"/>
              <a:gd name="connsiteX6" fmla="*/ 1 w 6858001"/>
              <a:gd name="connsiteY6" fmla="*/ 886772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6772"/>
                </a:lnTo>
                <a:lnTo>
                  <a:pt x="1" y="886772"/>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pic>
        <p:nvPicPr>
          <p:cNvPr id="5" name="Picture 4" descr="Diagram&#10;&#10;Description automatically generated">
            <a:extLst>
              <a:ext uri="{FF2B5EF4-FFF2-40B4-BE49-F238E27FC236}">
                <a16:creationId xmlns:a16="http://schemas.microsoft.com/office/drawing/2014/main" id="{FC0A1924-BEDC-4AE4-82C1-7A9F0FB31D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6792" y="647698"/>
            <a:ext cx="3824288" cy="5562601"/>
          </a:xfrm>
          <a:prstGeom prst="rect">
            <a:avLst/>
          </a:prstGeom>
          <a:effectLst/>
        </p:spPr>
      </p:pic>
      <p:sp>
        <p:nvSpPr>
          <p:cNvPr id="16" name="Rectangle 15">
            <a:extLst>
              <a:ext uri="{FF2B5EF4-FFF2-40B4-BE49-F238E27FC236}">
                <a16:creationId xmlns:a16="http://schemas.microsoft.com/office/drawing/2014/main" id="{A92A1116-1C84-41DF-B803-1F7B0883E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1660AD12-062C-4414-BEAB-E4AF710020EA}"/>
              </a:ext>
            </a:extLst>
          </p:cNvPr>
          <p:cNvSpPr>
            <a:spLocks noGrp="1"/>
          </p:cNvSpPr>
          <p:nvPr>
            <p:ph idx="1"/>
          </p:nvPr>
        </p:nvSpPr>
        <p:spPr>
          <a:xfrm>
            <a:off x="648931" y="2438400"/>
            <a:ext cx="4166509" cy="3785419"/>
          </a:xfrm>
        </p:spPr>
        <p:txBody>
          <a:bodyPr>
            <a:normAutofit/>
          </a:bodyPr>
          <a:lstStyle/>
          <a:p>
            <a:r>
              <a:rPr lang="en-US" b="1">
                <a:solidFill>
                  <a:srgbClr val="EBEBEB"/>
                </a:solidFill>
              </a:rPr>
              <a:t>Cervical part: </a:t>
            </a:r>
            <a:r>
              <a:rPr lang="en-US">
                <a:solidFill>
                  <a:srgbClr val="EBEBEB"/>
                </a:solidFill>
              </a:rPr>
              <a:t>The inferior thyroid artery</a:t>
            </a:r>
          </a:p>
          <a:p>
            <a:r>
              <a:rPr lang="en-US" b="1">
                <a:solidFill>
                  <a:srgbClr val="EBEBEB"/>
                </a:solidFill>
              </a:rPr>
              <a:t>Thoracic part: </a:t>
            </a:r>
            <a:r>
              <a:rPr lang="en-US">
                <a:solidFill>
                  <a:srgbClr val="EBEBEB"/>
                </a:solidFill>
              </a:rPr>
              <a:t>bronchial arteries &amp; branches of thoracic aorta</a:t>
            </a:r>
          </a:p>
          <a:p>
            <a:r>
              <a:rPr lang="en-US" b="1">
                <a:solidFill>
                  <a:srgbClr val="EBEBEB"/>
                </a:solidFill>
              </a:rPr>
              <a:t>Abdominal part: </a:t>
            </a:r>
            <a:r>
              <a:rPr lang="en-US">
                <a:solidFill>
                  <a:srgbClr val="EBEBEB"/>
                </a:solidFill>
              </a:rPr>
              <a:t>left gastric and inferior phrenic artery</a:t>
            </a:r>
          </a:p>
        </p:txBody>
      </p:sp>
    </p:spTree>
    <p:extLst>
      <p:ext uri="{BB962C8B-B14F-4D97-AF65-F5344CB8AC3E}">
        <p14:creationId xmlns:p14="http://schemas.microsoft.com/office/powerpoint/2010/main" val="848249043"/>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9ECDD5C-152A-4CC7-8333-0F367B3A62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2" name="Picture 11">
            <a:extLst>
              <a:ext uri="{FF2B5EF4-FFF2-40B4-BE49-F238E27FC236}">
                <a16:creationId xmlns:a16="http://schemas.microsoft.com/office/drawing/2014/main" id="{7F5C92A3-369B-43F3-BDCE-E560B1B0EC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4" name="Oval 13">
            <a:extLst>
              <a:ext uri="{FF2B5EF4-FFF2-40B4-BE49-F238E27FC236}">
                <a16:creationId xmlns:a16="http://schemas.microsoft.com/office/drawing/2014/main" id="{AEBE9F1A-B38D-446E-83AE-14B17CE77F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6" name="Picture 15">
            <a:extLst>
              <a:ext uri="{FF2B5EF4-FFF2-40B4-BE49-F238E27FC236}">
                <a16:creationId xmlns:a16="http://schemas.microsoft.com/office/drawing/2014/main" id="{915B5014-A7EC-4BA6-9C83-8840CF81DB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8" name="Picture 17">
            <a:extLst>
              <a:ext uri="{FF2B5EF4-FFF2-40B4-BE49-F238E27FC236}">
                <a16:creationId xmlns:a16="http://schemas.microsoft.com/office/drawing/2014/main" id="{022C43AB-86D7-420D-8AD7-DC0A15FDD0A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20" name="Rectangle 19">
            <a:extLst>
              <a:ext uri="{FF2B5EF4-FFF2-40B4-BE49-F238E27FC236}">
                <a16:creationId xmlns:a16="http://schemas.microsoft.com/office/drawing/2014/main" id="{5E3EB826-A471-488F-9E8A-D65528A3C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2" name="Rectangle 21">
            <a:extLst>
              <a:ext uri="{FF2B5EF4-FFF2-40B4-BE49-F238E27FC236}">
                <a16:creationId xmlns:a16="http://schemas.microsoft.com/office/drawing/2014/main" id="{DFB3CEA1-88D9-42FB-88ED-1E9807FE6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Diagram&#10;&#10;Description automatically generated">
            <a:extLst>
              <a:ext uri="{FF2B5EF4-FFF2-40B4-BE49-F238E27FC236}">
                <a16:creationId xmlns:a16="http://schemas.microsoft.com/office/drawing/2014/main" id="{8650C7C2-7929-4F60-8647-9CDD171417B4}"/>
              </a:ext>
            </a:extLst>
          </p:cNvPr>
          <p:cNvPicPr>
            <a:picLocks noGrp="1" noChangeAspect="1"/>
          </p:cNvPicPr>
          <p:nvPr>
            <p:ph idx="1"/>
          </p:nvPr>
        </p:nvPicPr>
        <p:blipFill>
          <a:blip r:embed="rId7">
            <a:extLst>
              <a:ext uri="{28A0092B-C50C-407E-A947-70E740481C1C}">
                <a14:useLocalDpi xmlns:a14="http://schemas.microsoft.com/office/drawing/2010/main" val="0"/>
              </a:ext>
            </a:extLst>
          </a:blip>
          <a:stretch>
            <a:fillRect/>
          </a:stretch>
        </p:blipFill>
        <p:spPr>
          <a:xfrm>
            <a:off x="2482056" y="643467"/>
            <a:ext cx="7227888" cy="5571066"/>
          </a:xfrm>
          <a:prstGeom prst="rect">
            <a:avLst/>
          </a:prstGeom>
        </p:spPr>
      </p:pic>
      <p:sp>
        <p:nvSpPr>
          <p:cNvPr id="24" name="Rectangle 23">
            <a:extLst>
              <a:ext uri="{FF2B5EF4-FFF2-40B4-BE49-F238E27FC236}">
                <a16:creationId xmlns:a16="http://schemas.microsoft.com/office/drawing/2014/main" id="{9A6C928E-4252-4F33-8C34-E50A12A31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7348368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4AAD3FD-83A5-4B89-9F8F-01B887086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05459B-2A2D-428B-83D6-DA6B1AC451A8}"/>
              </a:ext>
            </a:extLst>
          </p:cNvPr>
          <p:cNvSpPr>
            <a:spLocks noGrp="1"/>
          </p:cNvSpPr>
          <p:nvPr>
            <p:ph type="title"/>
          </p:nvPr>
        </p:nvSpPr>
        <p:spPr>
          <a:xfrm>
            <a:off x="648931" y="629266"/>
            <a:ext cx="4166510" cy="1622321"/>
          </a:xfrm>
        </p:spPr>
        <p:txBody>
          <a:bodyPr>
            <a:normAutofit/>
          </a:bodyPr>
          <a:lstStyle/>
          <a:p>
            <a:pPr>
              <a:lnSpc>
                <a:spcPct val="90000"/>
              </a:lnSpc>
            </a:pPr>
            <a:r>
              <a:rPr lang="en-US" sz="3600">
                <a:solidFill>
                  <a:srgbClr val="EBEBEB"/>
                </a:solidFill>
              </a:rPr>
              <a:t>Venous and lymphatic drainage</a:t>
            </a:r>
          </a:p>
        </p:txBody>
      </p:sp>
      <p:sp>
        <p:nvSpPr>
          <p:cNvPr id="12" name="Freeform 31">
            <a:extLst>
              <a:ext uri="{FF2B5EF4-FFF2-40B4-BE49-F238E27FC236}">
                <a16:creationId xmlns:a16="http://schemas.microsoft.com/office/drawing/2014/main" id="{61752F1D-FC0F-4103-9584-630E643CC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14" name="Freeform: Shape 13">
            <a:extLst>
              <a:ext uri="{FF2B5EF4-FFF2-40B4-BE49-F238E27FC236}">
                <a16:creationId xmlns:a16="http://schemas.microsoft.com/office/drawing/2014/main" id="{70151CB7-E7DE-4917-B831-01DF9CE01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6772 h 6985200"/>
              <a:gd name="connsiteX6" fmla="*/ 1 w 6858001"/>
              <a:gd name="connsiteY6" fmla="*/ 886772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6772"/>
                </a:lnTo>
                <a:lnTo>
                  <a:pt x="1" y="886772"/>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pic>
        <p:nvPicPr>
          <p:cNvPr id="5" name="Picture 4" descr="Diagram&#10;&#10;Description automatically generated">
            <a:extLst>
              <a:ext uri="{FF2B5EF4-FFF2-40B4-BE49-F238E27FC236}">
                <a16:creationId xmlns:a16="http://schemas.microsoft.com/office/drawing/2014/main" id="{FB9C4D1D-7149-444C-A7A0-19BB368CDE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120" y="647698"/>
            <a:ext cx="3921633" cy="5562601"/>
          </a:xfrm>
          <a:prstGeom prst="rect">
            <a:avLst/>
          </a:prstGeom>
          <a:effectLst/>
        </p:spPr>
      </p:pic>
      <p:sp>
        <p:nvSpPr>
          <p:cNvPr id="16" name="Rectangle 15">
            <a:extLst>
              <a:ext uri="{FF2B5EF4-FFF2-40B4-BE49-F238E27FC236}">
                <a16:creationId xmlns:a16="http://schemas.microsoft.com/office/drawing/2014/main" id="{A92A1116-1C84-41DF-B803-1F7B0883E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0A49345F-3621-4FD4-AF6C-7BB29E8100D7}"/>
              </a:ext>
            </a:extLst>
          </p:cNvPr>
          <p:cNvSpPr>
            <a:spLocks noGrp="1"/>
          </p:cNvSpPr>
          <p:nvPr>
            <p:ph idx="1"/>
          </p:nvPr>
        </p:nvSpPr>
        <p:spPr>
          <a:xfrm>
            <a:off x="648931" y="2438400"/>
            <a:ext cx="4166509" cy="3785419"/>
          </a:xfrm>
        </p:spPr>
        <p:txBody>
          <a:bodyPr>
            <a:normAutofit/>
          </a:bodyPr>
          <a:lstStyle/>
          <a:p>
            <a:r>
              <a:rPr lang="en-US" b="1" u="sng">
                <a:solidFill>
                  <a:srgbClr val="EBEBEB"/>
                </a:solidFill>
              </a:rPr>
              <a:t>Venous Drainage:</a:t>
            </a:r>
          </a:p>
          <a:p>
            <a:pPr>
              <a:buFontTx/>
              <a:buChar char="-"/>
            </a:pPr>
            <a:r>
              <a:rPr lang="en-US" b="1">
                <a:solidFill>
                  <a:srgbClr val="EBEBEB"/>
                </a:solidFill>
              </a:rPr>
              <a:t>Cervical: </a:t>
            </a:r>
            <a:r>
              <a:rPr lang="en-US">
                <a:solidFill>
                  <a:srgbClr val="EBEBEB"/>
                </a:solidFill>
              </a:rPr>
              <a:t>Inferior thyroid vein.</a:t>
            </a:r>
          </a:p>
          <a:p>
            <a:pPr>
              <a:buFontTx/>
              <a:buChar char="-"/>
            </a:pPr>
            <a:r>
              <a:rPr lang="en-US" b="1">
                <a:solidFill>
                  <a:srgbClr val="EBEBEB"/>
                </a:solidFill>
              </a:rPr>
              <a:t>Thoracic: </a:t>
            </a:r>
            <a:r>
              <a:rPr lang="en-US">
                <a:solidFill>
                  <a:srgbClr val="EBEBEB"/>
                </a:solidFill>
              </a:rPr>
              <a:t>Azygous vein, Hemiazygous vein .</a:t>
            </a:r>
          </a:p>
          <a:p>
            <a:pPr>
              <a:buFontTx/>
              <a:buChar char="-"/>
            </a:pPr>
            <a:r>
              <a:rPr lang="en-US" b="1">
                <a:solidFill>
                  <a:srgbClr val="EBEBEB"/>
                </a:solidFill>
              </a:rPr>
              <a:t>Abdominal: </a:t>
            </a:r>
            <a:r>
              <a:rPr lang="en-US">
                <a:solidFill>
                  <a:srgbClr val="EBEBEB"/>
                </a:solidFill>
              </a:rPr>
              <a:t>Left gastric vein &amp; Azygous vein.</a:t>
            </a:r>
          </a:p>
          <a:p>
            <a:pPr marL="0" indent="0">
              <a:buNone/>
            </a:pPr>
            <a:endParaRPr lang="en-US">
              <a:solidFill>
                <a:srgbClr val="EBEBEB"/>
              </a:solidFill>
            </a:endParaRPr>
          </a:p>
          <a:p>
            <a:pPr>
              <a:buFontTx/>
              <a:buChar char="-"/>
            </a:pPr>
            <a:endParaRPr lang="en-US">
              <a:solidFill>
                <a:srgbClr val="EBEBEB"/>
              </a:solidFill>
            </a:endParaRPr>
          </a:p>
          <a:p>
            <a:pPr>
              <a:buFontTx/>
              <a:buChar char="-"/>
            </a:pPr>
            <a:endParaRPr lang="en-US">
              <a:solidFill>
                <a:srgbClr val="EBEBEB"/>
              </a:solidFill>
            </a:endParaRPr>
          </a:p>
        </p:txBody>
      </p:sp>
    </p:spTree>
    <p:extLst>
      <p:ext uri="{BB962C8B-B14F-4D97-AF65-F5344CB8AC3E}">
        <p14:creationId xmlns:p14="http://schemas.microsoft.com/office/powerpoint/2010/main" val="1004017463"/>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4AAD3FD-83A5-4B89-9F8F-01B887086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2" name="Freeform 31">
            <a:extLst>
              <a:ext uri="{FF2B5EF4-FFF2-40B4-BE49-F238E27FC236}">
                <a16:creationId xmlns:a16="http://schemas.microsoft.com/office/drawing/2014/main" id="{61752F1D-FC0F-4103-9584-630E643CC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14" name="Freeform: Shape 13">
            <a:extLst>
              <a:ext uri="{FF2B5EF4-FFF2-40B4-BE49-F238E27FC236}">
                <a16:creationId xmlns:a16="http://schemas.microsoft.com/office/drawing/2014/main" id="{70151CB7-E7DE-4917-B831-01DF9CE01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6772 h 6985200"/>
              <a:gd name="connsiteX6" fmla="*/ 1 w 6858001"/>
              <a:gd name="connsiteY6" fmla="*/ 886772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6772"/>
                </a:lnTo>
                <a:lnTo>
                  <a:pt x="1" y="886772"/>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pic>
        <p:nvPicPr>
          <p:cNvPr id="5" name="Picture 4" descr="Diagram&#10;&#10;Description automatically generated">
            <a:extLst>
              <a:ext uri="{FF2B5EF4-FFF2-40B4-BE49-F238E27FC236}">
                <a16:creationId xmlns:a16="http://schemas.microsoft.com/office/drawing/2014/main" id="{EE8CF76A-5181-4E51-9949-8E99DD5BF0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7486" y="647698"/>
            <a:ext cx="4922900" cy="5562601"/>
          </a:xfrm>
          <a:prstGeom prst="rect">
            <a:avLst/>
          </a:prstGeom>
          <a:effectLst/>
        </p:spPr>
      </p:pic>
      <p:sp>
        <p:nvSpPr>
          <p:cNvPr id="16" name="Rectangle 15">
            <a:extLst>
              <a:ext uri="{FF2B5EF4-FFF2-40B4-BE49-F238E27FC236}">
                <a16:creationId xmlns:a16="http://schemas.microsoft.com/office/drawing/2014/main" id="{A92A1116-1C84-41DF-B803-1F7B0883E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A3B80618-C9A1-4B72-B59D-B67A89E656A7}"/>
              </a:ext>
            </a:extLst>
          </p:cNvPr>
          <p:cNvSpPr>
            <a:spLocks noGrp="1"/>
          </p:cNvSpPr>
          <p:nvPr>
            <p:ph idx="1"/>
          </p:nvPr>
        </p:nvSpPr>
        <p:spPr>
          <a:xfrm>
            <a:off x="520355" y="1699097"/>
            <a:ext cx="4166509" cy="3785419"/>
          </a:xfrm>
        </p:spPr>
        <p:txBody>
          <a:bodyPr>
            <a:normAutofit/>
          </a:bodyPr>
          <a:lstStyle/>
          <a:p>
            <a:r>
              <a:rPr lang="en-US" dirty="0">
                <a:solidFill>
                  <a:srgbClr val="EBEBEB"/>
                </a:solidFill>
              </a:rPr>
              <a:t>The lymphatic drainage of the esophagus is divided into thirds:</a:t>
            </a:r>
          </a:p>
          <a:p>
            <a:pPr marL="0" indent="0">
              <a:buNone/>
            </a:pPr>
            <a:r>
              <a:rPr lang="en-US" dirty="0">
                <a:solidFill>
                  <a:srgbClr val="EBEBEB"/>
                </a:solidFill>
              </a:rPr>
              <a:t>- </a:t>
            </a:r>
            <a:r>
              <a:rPr lang="en-US" b="1" dirty="0">
                <a:solidFill>
                  <a:srgbClr val="EBEBEB"/>
                </a:solidFill>
              </a:rPr>
              <a:t>Superior third </a:t>
            </a:r>
            <a:r>
              <a:rPr lang="en-US" dirty="0">
                <a:solidFill>
                  <a:srgbClr val="EBEBEB"/>
                </a:solidFill>
              </a:rPr>
              <a:t>– deep cervical lymph nodes.</a:t>
            </a:r>
          </a:p>
          <a:p>
            <a:pPr marL="0" indent="0">
              <a:buNone/>
            </a:pPr>
            <a:r>
              <a:rPr lang="en-US" dirty="0">
                <a:solidFill>
                  <a:srgbClr val="EBEBEB"/>
                </a:solidFill>
              </a:rPr>
              <a:t>- </a:t>
            </a:r>
            <a:r>
              <a:rPr lang="en-US" b="1" dirty="0">
                <a:solidFill>
                  <a:srgbClr val="EBEBEB"/>
                </a:solidFill>
              </a:rPr>
              <a:t>Middle third </a:t>
            </a:r>
            <a:r>
              <a:rPr lang="en-US" dirty="0">
                <a:solidFill>
                  <a:srgbClr val="EBEBEB"/>
                </a:solidFill>
              </a:rPr>
              <a:t>– superior and posterior mediastinal nodes.</a:t>
            </a:r>
          </a:p>
          <a:p>
            <a:pPr marL="0" indent="0">
              <a:buNone/>
            </a:pPr>
            <a:r>
              <a:rPr lang="en-US" dirty="0">
                <a:solidFill>
                  <a:srgbClr val="EBEBEB"/>
                </a:solidFill>
              </a:rPr>
              <a:t>- </a:t>
            </a:r>
            <a:r>
              <a:rPr lang="en-US" b="1" dirty="0">
                <a:solidFill>
                  <a:srgbClr val="EBEBEB"/>
                </a:solidFill>
              </a:rPr>
              <a:t>Lower third </a:t>
            </a:r>
            <a:r>
              <a:rPr lang="en-US" dirty="0">
                <a:solidFill>
                  <a:srgbClr val="EBEBEB"/>
                </a:solidFill>
              </a:rPr>
              <a:t>– left gastric and celiac nodes</a:t>
            </a:r>
          </a:p>
          <a:p>
            <a:endParaRPr lang="en-US" dirty="0">
              <a:solidFill>
                <a:srgbClr val="EBEBEB"/>
              </a:solidFill>
            </a:endParaRPr>
          </a:p>
        </p:txBody>
      </p:sp>
    </p:spTree>
    <p:extLst>
      <p:ext uri="{BB962C8B-B14F-4D97-AF65-F5344CB8AC3E}">
        <p14:creationId xmlns:p14="http://schemas.microsoft.com/office/powerpoint/2010/main" val="509256380"/>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4AAD3FD-83A5-4B89-9F8F-01B887086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DA1F835-896C-43D4-89F7-8F3B1E4D4FB0}"/>
              </a:ext>
            </a:extLst>
          </p:cNvPr>
          <p:cNvSpPr>
            <a:spLocks noGrp="1"/>
          </p:cNvSpPr>
          <p:nvPr>
            <p:ph type="title"/>
          </p:nvPr>
        </p:nvSpPr>
        <p:spPr>
          <a:xfrm>
            <a:off x="648931" y="629266"/>
            <a:ext cx="4166510" cy="1622321"/>
          </a:xfrm>
        </p:spPr>
        <p:txBody>
          <a:bodyPr>
            <a:normAutofit/>
          </a:bodyPr>
          <a:lstStyle/>
          <a:p>
            <a:r>
              <a:rPr lang="en-US">
                <a:solidFill>
                  <a:srgbClr val="EBEBEB"/>
                </a:solidFill>
              </a:rPr>
              <a:t>Innervation</a:t>
            </a:r>
            <a:br>
              <a:rPr lang="en-US">
                <a:solidFill>
                  <a:srgbClr val="EBEBEB"/>
                </a:solidFill>
              </a:rPr>
            </a:br>
            <a:endParaRPr lang="en-US">
              <a:solidFill>
                <a:srgbClr val="EBEBEB"/>
              </a:solidFill>
            </a:endParaRPr>
          </a:p>
        </p:txBody>
      </p:sp>
      <p:sp>
        <p:nvSpPr>
          <p:cNvPr id="12" name="Freeform 31">
            <a:extLst>
              <a:ext uri="{FF2B5EF4-FFF2-40B4-BE49-F238E27FC236}">
                <a16:creationId xmlns:a16="http://schemas.microsoft.com/office/drawing/2014/main" id="{61752F1D-FC0F-4103-9584-630E643CC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14" name="Freeform: Shape 13">
            <a:extLst>
              <a:ext uri="{FF2B5EF4-FFF2-40B4-BE49-F238E27FC236}">
                <a16:creationId xmlns:a16="http://schemas.microsoft.com/office/drawing/2014/main" id="{70151CB7-E7DE-4917-B831-01DF9CE01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6772 h 6985200"/>
              <a:gd name="connsiteX6" fmla="*/ 1 w 6858001"/>
              <a:gd name="connsiteY6" fmla="*/ 886772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6772"/>
                </a:lnTo>
                <a:lnTo>
                  <a:pt x="1" y="886772"/>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pic>
        <p:nvPicPr>
          <p:cNvPr id="5" name="Picture 4" descr="Diagram&#10;&#10;Description automatically generated">
            <a:extLst>
              <a:ext uri="{FF2B5EF4-FFF2-40B4-BE49-F238E27FC236}">
                <a16:creationId xmlns:a16="http://schemas.microsoft.com/office/drawing/2014/main" id="{3EB6DEBA-9062-4617-AE35-2C5FD96E27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992" y="1685034"/>
            <a:ext cx="5449889" cy="3487928"/>
          </a:xfrm>
          <a:prstGeom prst="rect">
            <a:avLst/>
          </a:prstGeom>
          <a:effectLst/>
        </p:spPr>
      </p:pic>
      <p:sp>
        <p:nvSpPr>
          <p:cNvPr id="16" name="Rectangle 15">
            <a:extLst>
              <a:ext uri="{FF2B5EF4-FFF2-40B4-BE49-F238E27FC236}">
                <a16:creationId xmlns:a16="http://schemas.microsoft.com/office/drawing/2014/main" id="{A92A1116-1C84-41DF-B803-1F7B0883E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522B0CAC-7C7B-4AFD-91E9-AAD99B9B4345}"/>
              </a:ext>
            </a:extLst>
          </p:cNvPr>
          <p:cNvSpPr>
            <a:spLocks noGrp="1"/>
          </p:cNvSpPr>
          <p:nvPr>
            <p:ph idx="1"/>
          </p:nvPr>
        </p:nvSpPr>
        <p:spPr>
          <a:xfrm>
            <a:off x="648931" y="2438400"/>
            <a:ext cx="4166509" cy="3785419"/>
          </a:xfrm>
        </p:spPr>
        <p:txBody>
          <a:bodyPr>
            <a:normAutofit/>
          </a:bodyPr>
          <a:lstStyle/>
          <a:p>
            <a:r>
              <a:rPr lang="en-US">
                <a:solidFill>
                  <a:srgbClr val="EBEBEB"/>
                </a:solidFill>
              </a:rPr>
              <a:t>The esophagus is innervated by the </a:t>
            </a:r>
            <a:r>
              <a:rPr lang="en-US" b="1" u="sng">
                <a:solidFill>
                  <a:srgbClr val="EBEBEB"/>
                </a:solidFill>
              </a:rPr>
              <a:t>esophageal plexus</a:t>
            </a:r>
            <a:r>
              <a:rPr lang="en-US">
                <a:solidFill>
                  <a:srgbClr val="EBEBEB"/>
                </a:solidFill>
              </a:rPr>
              <a:t>, which is formed by a combination of:</a:t>
            </a:r>
          </a:p>
          <a:p>
            <a:pPr>
              <a:buFontTx/>
              <a:buChar char="-"/>
            </a:pPr>
            <a:r>
              <a:rPr lang="en-US">
                <a:solidFill>
                  <a:srgbClr val="EBEBEB"/>
                </a:solidFill>
              </a:rPr>
              <a:t>Parasympathetic vagal trunks </a:t>
            </a:r>
          </a:p>
          <a:p>
            <a:pPr>
              <a:buFontTx/>
              <a:buChar char="-"/>
            </a:pPr>
            <a:r>
              <a:rPr lang="en-US">
                <a:solidFill>
                  <a:srgbClr val="EBEBEB"/>
                </a:solidFill>
              </a:rPr>
              <a:t>Sympathetic fibers from the cervical and thoracic sympathetic trunks.</a:t>
            </a:r>
          </a:p>
        </p:txBody>
      </p:sp>
    </p:spTree>
    <p:extLst>
      <p:ext uri="{BB962C8B-B14F-4D97-AF65-F5344CB8AC3E}">
        <p14:creationId xmlns:p14="http://schemas.microsoft.com/office/powerpoint/2010/main" val="1638014153"/>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F19BAF3-7E20-4B9D-B544-BABAEEA1FA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1" name="Picture 10">
            <a:extLst>
              <a:ext uri="{FF2B5EF4-FFF2-40B4-BE49-F238E27FC236}">
                <a16:creationId xmlns:a16="http://schemas.microsoft.com/office/drawing/2014/main" id="{950648F4-ABCD-4DF0-8641-76CFB23547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3" name="Oval 12">
            <a:extLst>
              <a:ext uri="{FF2B5EF4-FFF2-40B4-BE49-F238E27FC236}">
                <a16:creationId xmlns:a16="http://schemas.microsoft.com/office/drawing/2014/main" id="{989BE678-777B-482A-A616-FEDC47B16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5" name="Picture 14">
            <a:extLst>
              <a:ext uri="{FF2B5EF4-FFF2-40B4-BE49-F238E27FC236}">
                <a16:creationId xmlns:a16="http://schemas.microsoft.com/office/drawing/2014/main" id="{CF1EB4BD-9C7E-4AA3-9681-C7EB0DA625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7" name="Picture 16">
            <a:extLst>
              <a:ext uri="{FF2B5EF4-FFF2-40B4-BE49-F238E27FC236}">
                <a16:creationId xmlns:a16="http://schemas.microsoft.com/office/drawing/2014/main" id="{94AAE3AA-3759-4D28-B0EF-575F25A514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9" name="Rectangle 18">
            <a:extLst>
              <a:ext uri="{FF2B5EF4-FFF2-40B4-BE49-F238E27FC236}">
                <a16:creationId xmlns:a16="http://schemas.microsoft.com/office/drawing/2014/main" id="{D28BE0C3-2102-4820-B88B-A448B1840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5" name="Picture 4" descr="Stethoskop">
            <a:extLst>
              <a:ext uri="{FF2B5EF4-FFF2-40B4-BE49-F238E27FC236}">
                <a16:creationId xmlns:a16="http://schemas.microsoft.com/office/drawing/2014/main" id="{CA689224-64DD-41C9-BE2A-BBA41B746C08}"/>
              </a:ext>
            </a:extLst>
          </p:cNvPr>
          <p:cNvPicPr>
            <a:picLocks noChangeAspect="1"/>
          </p:cNvPicPr>
          <p:nvPr/>
        </p:nvPicPr>
        <p:blipFill rotWithShape="1">
          <a:blip r:embed="rId7">
            <a:duotone>
              <a:prstClr val="black"/>
              <a:schemeClr val="accent5">
                <a:tint val="45000"/>
                <a:satMod val="400000"/>
              </a:schemeClr>
            </a:duotone>
            <a:alphaModFix amt="25000"/>
          </a:blip>
          <a:srcRect t="15730"/>
          <a:stretch/>
        </p:blipFill>
        <p:spPr>
          <a:xfrm>
            <a:off x="20" y="10"/>
            <a:ext cx="12191980" cy="6857990"/>
          </a:xfrm>
          <a:prstGeom prst="rect">
            <a:avLst/>
          </a:prstGeom>
        </p:spPr>
      </p:pic>
      <p:sp>
        <p:nvSpPr>
          <p:cNvPr id="2" name="Title 1">
            <a:extLst>
              <a:ext uri="{FF2B5EF4-FFF2-40B4-BE49-F238E27FC236}">
                <a16:creationId xmlns:a16="http://schemas.microsoft.com/office/drawing/2014/main" id="{781D82C8-9831-4273-93CE-D74B503B0EE8}"/>
              </a:ext>
            </a:extLst>
          </p:cNvPr>
          <p:cNvSpPr>
            <a:spLocks noGrp="1"/>
          </p:cNvSpPr>
          <p:nvPr>
            <p:ph type="title"/>
          </p:nvPr>
        </p:nvSpPr>
        <p:spPr>
          <a:xfrm>
            <a:off x="1154955" y="1447800"/>
            <a:ext cx="8825658" cy="3329581"/>
          </a:xfrm>
        </p:spPr>
        <p:txBody>
          <a:bodyPr vert="horz" lIns="91440" tIns="45720" rIns="91440" bIns="45720" rtlCol="0" anchor="b">
            <a:normAutofit fontScale="90000"/>
          </a:bodyPr>
          <a:lstStyle/>
          <a:p>
            <a:pPr algn="ctr"/>
            <a:r>
              <a:rPr lang="en-US" sz="7200" dirty="0"/>
              <a:t>Gastroesophageal reflux disease</a:t>
            </a:r>
            <a:br>
              <a:rPr lang="en-US" sz="7200" dirty="0"/>
            </a:br>
            <a:r>
              <a:rPr lang="en-US" sz="7200" dirty="0"/>
              <a:t> (GERD) </a:t>
            </a:r>
          </a:p>
        </p:txBody>
      </p:sp>
      <p:sp>
        <p:nvSpPr>
          <p:cNvPr id="21" name="Rectangle 20">
            <a:extLst>
              <a:ext uri="{FF2B5EF4-FFF2-40B4-BE49-F238E27FC236}">
                <a16:creationId xmlns:a16="http://schemas.microsoft.com/office/drawing/2014/main" id="{C885E190-58DD-42DD-A4A8-401E15C92A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97562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6AB4C-6B9B-4C39-B64F-931DBB06C791}"/>
              </a:ext>
            </a:extLst>
          </p:cNvPr>
          <p:cNvSpPr>
            <a:spLocks noGrp="1"/>
          </p:cNvSpPr>
          <p:nvPr>
            <p:ph type="title"/>
          </p:nvPr>
        </p:nvSpPr>
        <p:spPr/>
        <p:txBody>
          <a:bodyPr/>
          <a:lstStyle/>
          <a:p>
            <a:endParaRPr lang="en-US"/>
          </a:p>
        </p:txBody>
      </p:sp>
      <p:pic>
        <p:nvPicPr>
          <p:cNvPr id="5" name="Content Placeholder 4" descr="Diagram&#10;&#10;Description automatically generated with medium confidence">
            <a:extLst>
              <a:ext uri="{FF2B5EF4-FFF2-40B4-BE49-F238E27FC236}">
                <a16:creationId xmlns:a16="http://schemas.microsoft.com/office/drawing/2014/main" id="{5B5E3136-80D7-4615-B3C2-AAA76E1460B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858000"/>
          </a:xfrm>
        </p:spPr>
      </p:pic>
    </p:spTree>
    <p:extLst>
      <p:ext uri="{BB962C8B-B14F-4D97-AF65-F5344CB8AC3E}">
        <p14:creationId xmlns:p14="http://schemas.microsoft.com/office/powerpoint/2010/main" val="3248317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8">
            <a:extLst>
              <a:ext uri="{FF2B5EF4-FFF2-40B4-BE49-F238E27FC236}">
                <a16:creationId xmlns:a16="http://schemas.microsoft.com/office/drawing/2014/main" id="{4E78424C-6FD0-41F8-9CAA-5DC19C4235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420368-EC3F-4285-9BCD-9BC804EC23A9}"/>
              </a:ext>
            </a:extLst>
          </p:cNvPr>
          <p:cNvSpPr>
            <a:spLocks noGrp="1"/>
          </p:cNvSpPr>
          <p:nvPr>
            <p:ph type="title"/>
          </p:nvPr>
        </p:nvSpPr>
        <p:spPr>
          <a:xfrm>
            <a:off x="643855" y="1447800"/>
            <a:ext cx="3108626" cy="4572000"/>
          </a:xfrm>
        </p:spPr>
        <p:txBody>
          <a:bodyPr anchor="ctr">
            <a:normAutofit/>
          </a:bodyPr>
          <a:lstStyle/>
          <a:p>
            <a:r>
              <a:rPr lang="en-US" sz="3200">
                <a:solidFill>
                  <a:srgbClr val="F2F2F2"/>
                </a:solidFill>
              </a:rPr>
              <a:t>Subjects:</a:t>
            </a:r>
          </a:p>
        </p:txBody>
      </p:sp>
      <p:sp>
        <p:nvSpPr>
          <p:cNvPr id="24" name="Freeform: Shape 10">
            <a:extLst>
              <a:ext uri="{FF2B5EF4-FFF2-40B4-BE49-F238E27FC236}">
                <a16:creationId xmlns:a16="http://schemas.microsoft.com/office/drawing/2014/main" id="{DD136760-57DC-4301-8BEA-B71AD2D139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61310" y="0"/>
            <a:ext cx="8030690" cy="6858000"/>
          </a:xfrm>
          <a:custGeom>
            <a:avLst/>
            <a:gdLst>
              <a:gd name="connsiteX0" fmla="*/ 1176 w 8030690"/>
              <a:gd name="connsiteY0" fmla="*/ 0 h 6858000"/>
              <a:gd name="connsiteX1" fmla="*/ 1344715 w 8030690"/>
              <a:gd name="connsiteY1" fmla="*/ 0 h 6858000"/>
              <a:gd name="connsiteX2" fmla="*/ 1344715 w 8030690"/>
              <a:gd name="connsiteY2" fmla="*/ 0 h 6858000"/>
              <a:gd name="connsiteX3" fmla="*/ 8030690 w 8030690"/>
              <a:gd name="connsiteY3" fmla="*/ 0 h 6858000"/>
              <a:gd name="connsiteX4" fmla="*/ 8030690 w 8030690"/>
              <a:gd name="connsiteY4" fmla="*/ 6858000 h 6858000"/>
              <a:gd name="connsiteX5" fmla="*/ 477746 w 8030690"/>
              <a:gd name="connsiteY5" fmla="*/ 6858000 h 6858000"/>
              <a:gd name="connsiteX6" fmla="*/ 477746 w 8030690"/>
              <a:gd name="connsiteY6" fmla="*/ 6858000 h 6858000"/>
              <a:gd name="connsiteX7" fmla="*/ 0 w 8030690"/>
              <a:gd name="connsiteY7" fmla="*/ 6858000 h 6858000"/>
              <a:gd name="connsiteX8" fmla="*/ 5883 w 8030690"/>
              <a:gd name="connsiteY8" fmla="*/ 6817538 h 6858000"/>
              <a:gd name="connsiteX9" fmla="*/ 23196 w 8030690"/>
              <a:gd name="connsiteY9" fmla="*/ 6698894 h 6858000"/>
              <a:gd name="connsiteX10" fmla="*/ 35298 w 8030690"/>
              <a:gd name="connsiteY10" fmla="*/ 6612483 h 6858000"/>
              <a:gd name="connsiteX11" fmla="*/ 48073 w 8030690"/>
              <a:gd name="connsiteY11" fmla="*/ 6509613 h 6858000"/>
              <a:gd name="connsiteX12" fmla="*/ 63369 w 8030690"/>
              <a:gd name="connsiteY12" fmla="*/ 6387541 h 6858000"/>
              <a:gd name="connsiteX13" fmla="*/ 79506 w 8030690"/>
              <a:gd name="connsiteY13" fmla="*/ 6252438 h 6858000"/>
              <a:gd name="connsiteX14" fmla="*/ 96483 w 8030690"/>
              <a:gd name="connsiteY14" fmla="*/ 6100191 h 6858000"/>
              <a:gd name="connsiteX15" fmla="*/ 114468 w 8030690"/>
              <a:gd name="connsiteY15" fmla="*/ 5934227 h 6858000"/>
              <a:gd name="connsiteX16" fmla="*/ 132454 w 8030690"/>
              <a:gd name="connsiteY16" fmla="*/ 5753862 h 6858000"/>
              <a:gd name="connsiteX17" fmla="*/ 150775 w 8030690"/>
              <a:gd name="connsiteY17" fmla="*/ 5561838 h 6858000"/>
              <a:gd name="connsiteX18" fmla="*/ 167752 w 8030690"/>
              <a:gd name="connsiteY18" fmla="*/ 5354726 h 6858000"/>
              <a:gd name="connsiteX19" fmla="*/ 184057 w 8030690"/>
              <a:gd name="connsiteY19" fmla="*/ 5138013 h 6858000"/>
              <a:gd name="connsiteX20" fmla="*/ 198849 w 8030690"/>
              <a:gd name="connsiteY20" fmla="*/ 4908956 h 6858000"/>
              <a:gd name="connsiteX21" fmla="*/ 212968 w 8030690"/>
              <a:gd name="connsiteY21" fmla="*/ 4670298 h 6858000"/>
              <a:gd name="connsiteX22" fmla="*/ 226248 w 8030690"/>
              <a:gd name="connsiteY22" fmla="*/ 4421352 h 6858000"/>
              <a:gd name="connsiteX23" fmla="*/ 230954 w 8030690"/>
              <a:gd name="connsiteY23" fmla="*/ 4293793 h 6858000"/>
              <a:gd name="connsiteX24" fmla="*/ 236165 w 8030690"/>
              <a:gd name="connsiteY24" fmla="*/ 4163491 h 6858000"/>
              <a:gd name="connsiteX25" fmla="*/ 241039 w 8030690"/>
              <a:gd name="connsiteY25" fmla="*/ 4031132 h 6858000"/>
              <a:gd name="connsiteX26" fmla="*/ 244233 w 8030690"/>
              <a:gd name="connsiteY26" fmla="*/ 3898087 h 6858000"/>
              <a:gd name="connsiteX27" fmla="*/ 247091 w 8030690"/>
              <a:gd name="connsiteY27" fmla="*/ 3762298 h 6858000"/>
              <a:gd name="connsiteX28" fmla="*/ 250116 w 8030690"/>
              <a:gd name="connsiteY28" fmla="*/ 3625138 h 6858000"/>
              <a:gd name="connsiteX29" fmla="*/ 252133 w 8030690"/>
              <a:gd name="connsiteY29" fmla="*/ 3485235 h 6858000"/>
              <a:gd name="connsiteX30" fmla="*/ 252133 w 8030690"/>
              <a:gd name="connsiteY30" fmla="*/ 3343960 h 6858000"/>
              <a:gd name="connsiteX31" fmla="*/ 253142 w 8030690"/>
              <a:gd name="connsiteY31" fmla="*/ 3201314 h 6858000"/>
              <a:gd name="connsiteX32" fmla="*/ 252133 w 8030690"/>
              <a:gd name="connsiteY32" fmla="*/ 3057296 h 6858000"/>
              <a:gd name="connsiteX33" fmla="*/ 250116 w 8030690"/>
              <a:gd name="connsiteY33" fmla="*/ 2911221 h 6858000"/>
              <a:gd name="connsiteX34" fmla="*/ 248267 w 8030690"/>
              <a:gd name="connsiteY34" fmla="*/ 2765145 h 6858000"/>
              <a:gd name="connsiteX35" fmla="*/ 244233 w 8030690"/>
              <a:gd name="connsiteY35" fmla="*/ 2617013 h 6858000"/>
              <a:gd name="connsiteX36" fmla="*/ 240031 w 8030690"/>
              <a:gd name="connsiteY36" fmla="*/ 2467508 h 6858000"/>
              <a:gd name="connsiteX37" fmla="*/ 235156 w 8030690"/>
              <a:gd name="connsiteY37" fmla="*/ 2318004 h 6858000"/>
              <a:gd name="connsiteX38" fmla="*/ 228265 w 8030690"/>
              <a:gd name="connsiteY38" fmla="*/ 2167128 h 6858000"/>
              <a:gd name="connsiteX39" fmla="*/ 220028 w 8030690"/>
              <a:gd name="connsiteY39" fmla="*/ 2014880 h 6858000"/>
              <a:gd name="connsiteX40" fmla="*/ 212128 w 8030690"/>
              <a:gd name="connsiteY40" fmla="*/ 1861947 h 6858000"/>
              <a:gd name="connsiteX41" fmla="*/ 202043 w 8030690"/>
              <a:gd name="connsiteY41" fmla="*/ 1709013 h 6858000"/>
              <a:gd name="connsiteX42" fmla="*/ 189940 w 8030690"/>
              <a:gd name="connsiteY42" fmla="*/ 1554023 h 6858000"/>
              <a:gd name="connsiteX43" fmla="*/ 177838 w 8030690"/>
              <a:gd name="connsiteY43" fmla="*/ 1401089 h 6858000"/>
              <a:gd name="connsiteX44" fmla="*/ 163886 w 8030690"/>
              <a:gd name="connsiteY44" fmla="*/ 1245413 h 6858000"/>
              <a:gd name="connsiteX45" fmla="*/ 148590 w 8030690"/>
              <a:gd name="connsiteY45" fmla="*/ 1089050 h 6858000"/>
              <a:gd name="connsiteX46" fmla="*/ 132454 w 8030690"/>
              <a:gd name="connsiteY46" fmla="*/ 934745 h 6858000"/>
              <a:gd name="connsiteX47" fmla="*/ 113628 w 8030690"/>
              <a:gd name="connsiteY47" fmla="*/ 778383 h 6858000"/>
              <a:gd name="connsiteX48" fmla="*/ 93457 w 8030690"/>
              <a:gd name="connsiteY48" fmla="*/ 622706 h 6858000"/>
              <a:gd name="connsiteX49" fmla="*/ 73454 w 8030690"/>
              <a:gd name="connsiteY49" fmla="*/ 466344 h 6858000"/>
              <a:gd name="connsiteX50" fmla="*/ 50090 w 8030690"/>
              <a:gd name="connsiteY50" fmla="*/ 310667 h 6858000"/>
              <a:gd name="connsiteX51" fmla="*/ 26222 w 8030690"/>
              <a:gd name="connsiteY51" fmla="*/ 1556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030690" h="6858000">
                <a:moveTo>
                  <a:pt x="1176" y="0"/>
                </a:moveTo>
                <a:lnTo>
                  <a:pt x="1344715" y="0"/>
                </a:lnTo>
                <a:lnTo>
                  <a:pt x="1344715" y="0"/>
                </a:lnTo>
                <a:lnTo>
                  <a:pt x="8030690" y="0"/>
                </a:lnTo>
                <a:lnTo>
                  <a:pt x="8030690" y="6858000"/>
                </a:lnTo>
                <a:lnTo>
                  <a:pt x="477746" y="6858000"/>
                </a:lnTo>
                <a:lnTo>
                  <a:pt x="477746" y="6858000"/>
                </a:lnTo>
                <a:lnTo>
                  <a:pt x="0" y="6858000"/>
                </a:lnTo>
                <a:lnTo>
                  <a:pt x="5883" y="6817538"/>
                </a:lnTo>
                <a:lnTo>
                  <a:pt x="23196" y="6698894"/>
                </a:lnTo>
                <a:lnTo>
                  <a:pt x="35298" y="6612483"/>
                </a:lnTo>
                <a:lnTo>
                  <a:pt x="48073" y="6509613"/>
                </a:lnTo>
                <a:lnTo>
                  <a:pt x="63369" y="6387541"/>
                </a:lnTo>
                <a:lnTo>
                  <a:pt x="79506" y="6252438"/>
                </a:lnTo>
                <a:lnTo>
                  <a:pt x="96483" y="6100191"/>
                </a:lnTo>
                <a:lnTo>
                  <a:pt x="114468" y="5934227"/>
                </a:lnTo>
                <a:lnTo>
                  <a:pt x="132454" y="5753862"/>
                </a:lnTo>
                <a:lnTo>
                  <a:pt x="150775" y="5561838"/>
                </a:lnTo>
                <a:lnTo>
                  <a:pt x="167752" y="5354726"/>
                </a:lnTo>
                <a:lnTo>
                  <a:pt x="184057" y="5138013"/>
                </a:lnTo>
                <a:lnTo>
                  <a:pt x="198849" y="4908956"/>
                </a:lnTo>
                <a:lnTo>
                  <a:pt x="212968" y="4670298"/>
                </a:lnTo>
                <a:lnTo>
                  <a:pt x="226248" y="4421352"/>
                </a:lnTo>
                <a:lnTo>
                  <a:pt x="230954" y="4293793"/>
                </a:lnTo>
                <a:lnTo>
                  <a:pt x="236165" y="4163491"/>
                </a:lnTo>
                <a:lnTo>
                  <a:pt x="241039" y="4031132"/>
                </a:lnTo>
                <a:lnTo>
                  <a:pt x="244233" y="3898087"/>
                </a:lnTo>
                <a:lnTo>
                  <a:pt x="247091" y="3762298"/>
                </a:lnTo>
                <a:lnTo>
                  <a:pt x="250116" y="3625138"/>
                </a:lnTo>
                <a:lnTo>
                  <a:pt x="252133" y="3485235"/>
                </a:lnTo>
                <a:lnTo>
                  <a:pt x="252133" y="3343960"/>
                </a:lnTo>
                <a:lnTo>
                  <a:pt x="253142" y="3201314"/>
                </a:lnTo>
                <a:lnTo>
                  <a:pt x="252133" y="3057296"/>
                </a:lnTo>
                <a:lnTo>
                  <a:pt x="250116" y="2911221"/>
                </a:lnTo>
                <a:lnTo>
                  <a:pt x="248267" y="2765145"/>
                </a:lnTo>
                <a:lnTo>
                  <a:pt x="244233" y="2617013"/>
                </a:lnTo>
                <a:lnTo>
                  <a:pt x="240031" y="2467508"/>
                </a:lnTo>
                <a:lnTo>
                  <a:pt x="235156" y="2318004"/>
                </a:lnTo>
                <a:lnTo>
                  <a:pt x="228265" y="2167128"/>
                </a:lnTo>
                <a:lnTo>
                  <a:pt x="220028" y="2014880"/>
                </a:lnTo>
                <a:lnTo>
                  <a:pt x="212128" y="1861947"/>
                </a:lnTo>
                <a:lnTo>
                  <a:pt x="202043" y="1709013"/>
                </a:lnTo>
                <a:lnTo>
                  <a:pt x="189940" y="1554023"/>
                </a:lnTo>
                <a:lnTo>
                  <a:pt x="177838" y="1401089"/>
                </a:lnTo>
                <a:lnTo>
                  <a:pt x="163886" y="1245413"/>
                </a:lnTo>
                <a:lnTo>
                  <a:pt x="148590" y="1089050"/>
                </a:lnTo>
                <a:lnTo>
                  <a:pt x="132454" y="934745"/>
                </a:lnTo>
                <a:lnTo>
                  <a:pt x="113628" y="778383"/>
                </a:lnTo>
                <a:lnTo>
                  <a:pt x="93457" y="622706"/>
                </a:lnTo>
                <a:lnTo>
                  <a:pt x="73454" y="466344"/>
                </a:lnTo>
                <a:lnTo>
                  <a:pt x="50090" y="310667"/>
                </a:lnTo>
                <a:lnTo>
                  <a:pt x="26222" y="15567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11">
            <a:extLst>
              <a:ext uri="{FF2B5EF4-FFF2-40B4-BE49-F238E27FC236}">
                <a16:creationId xmlns:a16="http://schemas.microsoft.com/office/drawing/2014/main" id="{BDC58DEA-1307-4F44-AD47-E613D8B76A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4811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p:nvSpPr>
          <p:cNvPr id="26" name="Rectangle 14">
            <a:extLst>
              <a:ext uri="{FF2B5EF4-FFF2-40B4-BE49-F238E27FC236}">
                <a16:creationId xmlns:a16="http://schemas.microsoft.com/office/drawing/2014/main" id="{C99B912D-1E4B-42AF-A2BE-CFEFEC916E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graphicFrame>
        <p:nvGraphicFramePr>
          <p:cNvPr id="27" name="Content Placeholder 2">
            <a:extLst>
              <a:ext uri="{FF2B5EF4-FFF2-40B4-BE49-F238E27FC236}">
                <a16:creationId xmlns:a16="http://schemas.microsoft.com/office/drawing/2014/main" id="{DC0B6FAB-CFE7-4BCF-A26A-8A0E236D1319}"/>
              </a:ext>
            </a:extLst>
          </p:cNvPr>
          <p:cNvGraphicFramePr>
            <a:graphicFrameLocks noGrp="1"/>
          </p:cNvGraphicFramePr>
          <p:nvPr>
            <p:ph idx="1"/>
            <p:extLst>
              <p:ext uri="{D42A27DB-BD31-4B8C-83A1-F6EECF244321}">
                <p14:modId xmlns:p14="http://schemas.microsoft.com/office/powerpoint/2010/main" val="3101172028"/>
              </p:ext>
            </p:extLst>
          </p:nvPr>
        </p:nvGraphicFramePr>
        <p:xfrm>
          <a:off x="5048250" y="1447800"/>
          <a:ext cx="649605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2937419"/>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8C01D-2022-40B5-8B9F-7CD3D488E4D6}"/>
              </a:ext>
            </a:extLst>
          </p:cNvPr>
          <p:cNvSpPr>
            <a:spLocks noGrp="1"/>
          </p:cNvSpPr>
          <p:nvPr>
            <p:ph type="title"/>
          </p:nvPr>
        </p:nvSpPr>
        <p:spPr/>
        <p:txBody>
          <a:bodyPr/>
          <a:lstStyle/>
          <a:p>
            <a:r>
              <a:rPr lang="en-US"/>
              <a:t>Gastroesophageal reflux disease</a:t>
            </a:r>
            <a:br>
              <a:rPr lang="en-US"/>
            </a:br>
            <a:r>
              <a:rPr lang="en-US"/>
              <a:t>(GERD)</a:t>
            </a:r>
            <a:endParaRPr lang="en-US" dirty="0"/>
          </a:p>
        </p:txBody>
      </p:sp>
      <p:sp>
        <p:nvSpPr>
          <p:cNvPr id="3" name="Content Placeholder 2">
            <a:extLst>
              <a:ext uri="{FF2B5EF4-FFF2-40B4-BE49-F238E27FC236}">
                <a16:creationId xmlns:a16="http://schemas.microsoft.com/office/drawing/2014/main" id="{DC8F6E8A-4E8D-403D-BA94-F50FC53FE9F8}"/>
              </a:ext>
            </a:extLst>
          </p:cNvPr>
          <p:cNvSpPr>
            <a:spLocks noGrp="1"/>
          </p:cNvSpPr>
          <p:nvPr>
            <p:ph idx="1"/>
          </p:nvPr>
        </p:nvSpPr>
        <p:spPr/>
        <p:txBody>
          <a:bodyPr>
            <a:normAutofit/>
          </a:bodyPr>
          <a:lstStyle/>
          <a:p>
            <a:r>
              <a:rPr lang="en-US" dirty="0"/>
              <a:t>Gastroesophageal reflux: regurgitation of stomach contents into the esophagus, can also occur in healthy individuals, e.g., after consuming greasy foods or wine.</a:t>
            </a:r>
          </a:p>
          <a:p>
            <a:r>
              <a:rPr lang="en-US" dirty="0"/>
              <a:t>Gastroesophageal reflux disease (GERD): A condition in which reflux causes symptoms (typically including heartburn or regurgitation) and/or esophageal injury/complications.</a:t>
            </a:r>
          </a:p>
          <a:p>
            <a:r>
              <a:rPr lang="en-US" dirty="0"/>
              <a:t>Heartburn: burning feeling in the chest caused by stomach acid travelling up towards the throat (acid reflux).</a:t>
            </a:r>
          </a:p>
          <a:p>
            <a:pPr marL="0" indent="0">
              <a:buNone/>
            </a:pPr>
            <a:endParaRPr lang="en-US" dirty="0"/>
          </a:p>
        </p:txBody>
      </p:sp>
    </p:spTree>
    <p:extLst>
      <p:ext uri="{BB962C8B-B14F-4D97-AF65-F5344CB8AC3E}">
        <p14:creationId xmlns:p14="http://schemas.microsoft.com/office/powerpoint/2010/main" val="8707011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31" name="Picture 13">
            <a:extLst>
              <a:ext uri="{FF2B5EF4-FFF2-40B4-BE49-F238E27FC236}">
                <a16:creationId xmlns:a16="http://schemas.microsoft.com/office/drawing/2014/main" id="{0F7302AF-86B9-441B-8D24-AC382E2A43A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33" name="Picture 15">
            <a:extLst>
              <a:ext uri="{FF2B5EF4-FFF2-40B4-BE49-F238E27FC236}">
                <a16:creationId xmlns:a16="http://schemas.microsoft.com/office/drawing/2014/main" id="{99A2A6C2-D371-4C6B-B50F-CC71C6D0103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34" name="Oval 17">
            <a:extLst>
              <a:ext uri="{FF2B5EF4-FFF2-40B4-BE49-F238E27FC236}">
                <a16:creationId xmlns:a16="http://schemas.microsoft.com/office/drawing/2014/main" id="{5F07A6A6-E44B-411E-AA18-65E4811366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35" name="Picture 19">
            <a:extLst>
              <a:ext uri="{FF2B5EF4-FFF2-40B4-BE49-F238E27FC236}">
                <a16:creationId xmlns:a16="http://schemas.microsoft.com/office/drawing/2014/main" id="{8CC3468F-5EED-42B0-8507-F30360E1D51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36" name="Picture 21">
            <a:extLst>
              <a:ext uri="{FF2B5EF4-FFF2-40B4-BE49-F238E27FC236}">
                <a16:creationId xmlns:a16="http://schemas.microsoft.com/office/drawing/2014/main" id="{591711EE-029D-453C-9AE9-E87829F1D3D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37" name="Rectangle 23">
            <a:extLst>
              <a:ext uri="{FF2B5EF4-FFF2-40B4-BE49-F238E27FC236}">
                <a16:creationId xmlns:a16="http://schemas.microsoft.com/office/drawing/2014/main" id="{5D5A8E14-301B-40C0-A174-D2232EF95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8" name="Rectangle 25">
            <a:extLst>
              <a:ext uri="{FF2B5EF4-FFF2-40B4-BE49-F238E27FC236}">
                <a16:creationId xmlns:a16="http://schemas.microsoft.com/office/drawing/2014/main" id="{C157F603-780C-4F12-B3EB-428407275F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
            <a:ext cx="12191695" cy="47307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7">
            <a:extLst>
              <a:ext uri="{FF2B5EF4-FFF2-40B4-BE49-F238E27FC236}">
                <a16:creationId xmlns:a16="http://schemas.microsoft.com/office/drawing/2014/main" id="{7C3F7CE2-B43A-45D2-9373-25894C50C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0" name="Freeform 15">
            <a:extLst>
              <a:ext uri="{FF2B5EF4-FFF2-40B4-BE49-F238E27FC236}">
                <a16:creationId xmlns:a16="http://schemas.microsoft.com/office/drawing/2014/main" id="{8FCA8AFB-F631-49F2-BBF1-7E294F678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3753695"/>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2">
              <a:alpha val="20000"/>
            </a:schemeClr>
          </a:solidFill>
          <a:ln>
            <a:noFill/>
          </a:ln>
        </p:spPr>
        <p:txBody>
          <a:bodyPr rtlCol="0" anchor="ctr"/>
          <a:lstStyle/>
          <a:p>
            <a:pPr algn="ctr"/>
            <a:endParaRPr lang="en-US">
              <a:solidFill>
                <a:schemeClr val="tx1"/>
              </a:solidFill>
            </a:endParaRPr>
          </a:p>
        </p:txBody>
      </p:sp>
      <p:sp useBgFill="1">
        <p:nvSpPr>
          <p:cNvPr id="32" name="Freeform 5">
            <a:extLst>
              <a:ext uri="{FF2B5EF4-FFF2-40B4-BE49-F238E27FC236}">
                <a16:creationId xmlns:a16="http://schemas.microsoft.com/office/drawing/2014/main" id="{D6589E23-6653-463D-B72D-37D56DC918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4055532"/>
            <a:ext cx="12191695" cy="2802467"/>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ln>
            <a:noFill/>
          </a:ln>
        </p:spPr>
      </p:sp>
      <p:sp>
        <p:nvSpPr>
          <p:cNvPr id="2" name="Title 1">
            <a:extLst>
              <a:ext uri="{FF2B5EF4-FFF2-40B4-BE49-F238E27FC236}">
                <a16:creationId xmlns:a16="http://schemas.microsoft.com/office/drawing/2014/main" id="{529E2255-7F68-483D-9779-ACBC1E43EBC9}"/>
              </a:ext>
            </a:extLst>
          </p:cNvPr>
          <p:cNvSpPr>
            <a:spLocks noGrp="1"/>
          </p:cNvSpPr>
          <p:nvPr>
            <p:ph type="title"/>
          </p:nvPr>
        </p:nvSpPr>
        <p:spPr>
          <a:xfrm>
            <a:off x="635458" y="4854344"/>
            <a:ext cx="9345155" cy="861802"/>
          </a:xfrm>
        </p:spPr>
        <p:txBody>
          <a:bodyPr vert="horz" lIns="91440" tIns="45720" rIns="91440" bIns="45720" rtlCol="0" anchor="b">
            <a:normAutofit/>
          </a:bodyPr>
          <a:lstStyle/>
          <a:p>
            <a:r>
              <a:rPr lang="en-US" sz="4800" dirty="0"/>
              <a:t>Types of GERD</a:t>
            </a:r>
          </a:p>
        </p:txBody>
      </p:sp>
      <p:pic>
        <p:nvPicPr>
          <p:cNvPr id="7" name="Picture 6" descr="A picture containing arrow&#10;&#10;Description automatically generated">
            <a:extLst>
              <a:ext uri="{FF2B5EF4-FFF2-40B4-BE49-F238E27FC236}">
                <a16:creationId xmlns:a16="http://schemas.microsoft.com/office/drawing/2014/main" id="{2D6B96B2-2767-464F-BC09-6D6528EF29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3855" y="809821"/>
            <a:ext cx="2944368" cy="2944368"/>
          </a:xfrm>
          <a:prstGeom prst="rect">
            <a:avLst/>
          </a:prstGeom>
          <a:effectLst/>
        </p:spPr>
      </p:pic>
      <p:pic>
        <p:nvPicPr>
          <p:cNvPr id="5" name="Content Placeholder 4" descr="Diagram&#10;&#10;Description automatically generated">
            <a:extLst>
              <a:ext uri="{FF2B5EF4-FFF2-40B4-BE49-F238E27FC236}">
                <a16:creationId xmlns:a16="http://schemas.microsoft.com/office/drawing/2014/main" id="{4ED2EEC9-F20F-43B7-B499-4CBC9A327498}"/>
              </a:ext>
            </a:extLst>
          </p:cNvPr>
          <p:cNvPicPr>
            <a:picLocks noGrp="1" noChangeAspect="1"/>
          </p:cNvPicPr>
          <p:nvPr>
            <p:ph idx="1"/>
          </p:nvPr>
        </p:nvPicPr>
        <p:blipFill>
          <a:blip r:embed="rId8">
            <a:extLst>
              <a:ext uri="{28A0092B-C50C-407E-A947-70E740481C1C}">
                <a14:useLocalDpi xmlns:a14="http://schemas.microsoft.com/office/drawing/2010/main" val="0"/>
              </a:ext>
            </a:extLst>
          </a:blip>
          <a:stretch>
            <a:fillRect/>
          </a:stretch>
        </p:blipFill>
        <p:spPr>
          <a:xfrm>
            <a:off x="3742730" y="809821"/>
            <a:ext cx="2944368" cy="2944368"/>
          </a:xfrm>
          <a:prstGeom prst="rect">
            <a:avLst/>
          </a:prstGeom>
          <a:effectLst/>
        </p:spPr>
      </p:pic>
      <p:pic>
        <p:nvPicPr>
          <p:cNvPr id="9" name="Picture 8" descr="Icon&#10;&#10;Description automatically generated">
            <a:extLst>
              <a:ext uri="{FF2B5EF4-FFF2-40B4-BE49-F238E27FC236}">
                <a16:creationId xmlns:a16="http://schemas.microsoft.com/office/drawing/2014/main" id="{5E1B72F7-D552-4450-A66C-6EF7898BEB0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41605" y="1314044"/>
            <a:ext cx="2944368" cy="1935921"/>
          </a:xfrm>
          <a:prstGeom prst="rect">
            <a:avLst/>
          </a:prstGeom>
          <a:effectLst/>
        </p:spPr>
      </p:pic>
    </p:spTree>
    <p:extLst>
      <p:ext uri="{BB962C8B-B14F-4D97-AF65-F5344CB8AC3E}">
        <p14:creationId xmlns:p14="http://schemas.microsoft.com/office/powerpoint/2010/main" val="3408206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graphicFrame>
        <p:nvGraphicFramePr>
          <p:cNvPr id="5" name="Content Placeholder 2">
            <a:extLst>
              <a:ext uri="{FF2B5EF4-FFF2-40B4-BE49-F238E27FC236}">
                <a16:creationId xmlns:a16="http://schemas.microsoft.com/office/drawing/2014/main" id="{84F0EA3E-D3AE-48DF-88CE-8BE2715457B5}"/>
              </a:ext>
            </a:extLst>
          </p:cNvPr>
          <p:cNvGraphicFramePr>
            <a:graphicFrameLocks noGrp="1"/>
          </p:cNvGraphicFramePr>
          <p:nvPr>
            <p:ph idx="1"/>
            <p:extLst>
              <p:ext uri="{D42A27DB-BD31-4B8C-83A1-F6EECF244321}">
                <p14:modId xmlns:p14="http://schemas.microsoft.com/office/powerpoint/2010/main" val="3142920783"/>
              </p:ext>
            </p:extLst>
          </p:nvPr>
        </p:nvGraphicFramePr>
        <p:xfrm>
          <a:off x="903562" y="1509769"/>
          <a:ext cx="9404352" cy="4056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670987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7000"/>
                <a:hueMod val="88000"/>
                <a:satMod val="130000"/>
                <a:lumMod val="124000"/>
              </a:schemeClr>
            </a:gs>
            <a:gs pos="100000">
              <a:schemeClr val="bg1">
                <a:tint val="96000"/>
                <a:shade val="88000"/>
                <a:hueMod val="108000"/>
                <a:satMod val="164000"/>
                <a:lumMod val="76000"/>
              </a:schemeClr>
            </a:gs>
          </a:gsLst>
          <a:path path="circle">
            <a:fillToRect l="45000" t="65000" r="125000" b="100000"/>
          </a:path>
        </a:gra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9ECDD5C-152A-4CC7-8333-0F367B3A62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2" name="Picture 11">
            <a:extLst>
              <a:ext uri="{FF2B5EF4-FFF2-40B4-BE49-F238E27FC236}">
                <a16:creationId xmlns:a16="http://schemas.microsoft.com/office/drawing/2014/main" id="{7F5C92A3-369B-43F3-BDCE-E560B1B0EC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4" name="Oval 13">
            <a:extLst>
              <a:ext uri="{FF2B5EF4-FFF2-40B4-BE49-F238E27FC236}">
                <a16:creationId xmlns:a16="http://schemas.microsoft.com/office/drawing/2014/main" id="{AEBE9F1A-B38D-446E-83AE-14B17CE77F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6" name="Picture 15">
            <a:extLst>
              <a:ext uri="{FF2B5EF4-FFF2-40B4-BE49-F238E27FC236}">
                <a16:creationId xmlns:a16="http://schemas.microsoft.com/office/drawing/2014/main" id="{915B5014-A7EC-4BA6-9C83-8840CF81DB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8" name="Picture 17">
            <a:extLst>
              <a:ext uri="{FF2B5EF4-FFF2-40B4-BE49-F238E27FC236}">
                <a16:creationId xmlns:a16="http://schemas.microsoft.com/office/drawing/2014/main" id="{022C43AB-86D7-420D-8AD7-DC0A15FDD0A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20" name="Rectangle 19">
            <a:extLst>
              <a:ext uri="{FF2B5EF4-FFF2-40B4-BE49-F238E27FC236}">
                <a16:creationId xmlns:a16="http://schemas.microsoft.com/office/drawing/2014/main" id="{5E3EB826-A471-488F-9E8A-D65528A3C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useBgFill="1">
        <p:nvSpPr>
          <p:cNvPr id="22" name="Rectangle 21">
            <a:extLst>
              <a:ext uri="{FF2B5EF4-FFF2-40B4-BE49-F238E27FC236}">
                <a16:creationId xmlns:a16="http://schemas.microsoft.com/office/drawing/2014/main" id="{B0487C8F-7D6C-4EAF-A9A5-45D8E94FC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26A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578DA0F-394A-417D-892B-8253831A25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Graphical user interface, diagram, application&#10;&#10;Description automatically generated">
            <a:extLst>
              <a:ext uri="{FF2B5EF4-FFF2-40B4-BE49-F238E27FC236}">
                <a16:creationId xmlns:a16="http://schemas.microsoft.com/office/drawing/2014/main" id="{696F09F5-8721-45F3-8B71-5078CBA1B7C7}"/>
              </a:ext>
            </a:extLst>
          </p:cNvPr>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2381956" y="643467"/>
            <a:ext cx="7428088" cy="5571066"/>
          </a:xfrm>
          <a:prstGeom prst="rect">
            <a:avLst/>
          </a:prstGeom>
        </p:spPr>
      </p:pic>
    </p:spTree>
    <p:extLst>
      <p:ext uri="{BB962C8B-B14F-4D97-AF65-F5344CB8AC3E}">
        <p14:creationId xmlns:p14="http://schemas.microsoft.com/office/powerpoint/2010/main" val="1808441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8" name="Rectangle 7">
            <a:extLst>
              <a:ext uri="{FF2B5EF4-FFF2-40B4-BE49-F238E27FC236}">
                <a16:creationId xmlns:a16="http://schemas.microsoft.com/office/drawing/2014/main" id="{052BEFF1-896C-45B1-B02C-96A6A1BC38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9" name="Freeform 36">
            <a:extLst>
              <a:ext uri="{FF2B5EF4-FFF2-40B4-BE49-F238E27FC236}">
                <a16:creationId xmlns:a16="http://schemas.microsoft.com/office/drawing/2014/main" id="{BB237A14-61B1-4C00-A670-5D8D68A866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2">
              <a:alpha val="20000"/>
            </a:schemeClr>
          </a:solidFill>
          <a:ln>
            <a:noFill/>
          </a:ln>
        </p:spPr>
        <p:txBody>
          <a:bodyPr rtlCol="0" anchor="ctr"/>
          <a:lstStyle/>
          <a:p>
            <a:pPr algn="ctr"/>
            <a:endParaRPr lang="en-US"/>
          </a:p>
        </p:txBody>
      </p:sp>
      <p:sp>
        <p:nvSpPr>
          <p:cNvPr id="20" name="Freeform: Shape 11">
            <a:extLst>
              <a:ext uri="{FF2B5EF4-FFF2-40B4-BE49-F238E27FC236}">
                <a16:creationId xmlns:a16="http://schemas.microsoft.com/office/drawing/2014/main" id="{8598F259-6F54-47A3-8D13-1603D786A3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1" name="Rectangle 13">
            <a:extLst>
              <a:ext uri="{FF2B5EF4-FFF2-40B4-BE49-F238E27FC236}">
                <a16:creationId xmlns:a16="http://schemas.microsoft.com/office/drawing/2014/main" id="{0BA768A8-4FED-4ED8-9E46-6BE72188E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093479E3-A0E0-47E3-805E-275DFD604831}"/>
              </a:ext>
            </a:extLst>
          </p:cNvPr>
          <p:cNvSpPr>
            <a:spLocks noGrp="1"/>
          </p:cNvSpPr>
          <p:nvPr>
            <p:ph type="title"/>
          </p:nvPr>
        </p:nvSpPr>
        <p:spPr>
          <a:xfrm>
            <a:off x="653143" y="1645920"/>
            <a:ext cx="3522879" cy="4470821"/>
          </a:xfrm>
        </p:spPr>
        <p:txBody>
          <a:bodyPr>
            <a:normAutofit/>
          </a:bodyPr>
          <a:lstStyle/>
          <a:p>
            <a:pPr algn="r"/>
            <a:r>
              <a:rPr lang="en-US" sz="3900">
                <a:solidFill>
                  <a:srgbClr val="FFFFFF"/>
                </a:solidFill>
              </a:rPr>
              <a:t>Epidemiology </a:t>
            </a:r>
          </a:p>
        </p:txBody>
      </p:sp>
      <p:sp>
        <p:nvSpPr>
          <p:cNvPr id="3" name="Content Placeholder 2">
            <a:extLst>
              <a:ext uri="{FF2B5EF4-FFF2-40B4-BE49-F238E27FC236}">
                <a16:creationId xmlns:a16="http://schemas.microsoft.com/office/drawing/2014/main" id="{FD813EF7-8972-4EE5-955D-20E054C13FEF}"/>
              </a:ext>
            </a:extLst>
          </p:cNvPr>
          <p:cNvSpPr>
            <a:spLocks noGrp="1"/>
          </p:cNvSpPr>
          <p:nvPr>
            <p:ph idx="1"/>
          </p:nvPr>
        </p:nvSpPr>
        <p:spPr>
          <a:xfrm>
            <a:off x="5204109" y="1645920"/>
            <a:ext cx="5919503" cy="4470821"/>
          </a:xfrm>
        </p:spPr>
        <p:txBody>
          <a:bodyPr>
            <a:normAutofit/>
          </a:bodyPr>
          <a:lstStyle/>
          <a:p>
            <a:r>
              <a:rPr lang="en-US" dirty="0"/>
              <a:t>Prevalence: The global pooled prevalence of GERD was ~14% and varied greatly according to region (increases with age).</a:t>
            </a:r>
          </a:p>
          <a:p>
            <a:r>
              <a:rPr lang="en-US" dirty="0"/>
              <a:t>Sex: ♀ = ♂</a:t>
            </a:r>
          </a:p>
        </p:txBody>
      </p:sp>
    </p:spTree>
    <p:extLst>
      <p:ext uri="{BB962C8B-B14F-4D97-AF65-F5344CB8AC3E}">
        <p14:creationId xmlns:p14="http://schemas.microsoft.com/office/powerpoint/2010/main" val="2456946107"/>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graphicFrame>
        <p:nvGraphicFramePr>
          <p:cNvPr id="5" name="Content Placeholder 2">
            <a:extLst>
              <a:ext uri="{FF2B5EF4-FFF2-40B4-BE49-F238E27FC236}">
                <a16:creationId xmlns:a16="http://schemas.microsoft.com/office/drawing/2014/main" id="{B9E9D6F9-6685-4EFD-9922-3D39EA52882B}"/>
              </a:ext>
            </a:extLst>
          </p:cNvPr>
          <p:cNvGraphicFramePr>
            <a:graphicFrameLocks noGrp="1"/>
          </p:cNvGraphicFramePr>
          <p:nvPr>
            <p:ph idx="1"/>
            <p:extLst>
              <p:ext uri="{D42A27DB-BD31-4B8C-83A1-F6EECF244321}">
                <p14:modId xmlns:p14="http://schemas.microsoft.com/office/powerpoint/2010/main" val="2877310998"/>
              </p:ext>
            </p:extLst>
          </p:nvPr>
        </p:nvGraphicFramePr>
        <p:xfrm>
          <a:off x="899030" y="1517515"/>
          <a:ext cx="9404352" cy="4056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27690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83" name="Picture 82">
            <a:extLst>
              <a:ext uri="{FF2B5EF4-FFF2-40B4-BE49-F238E27FC236}">
                <a16:creationId xmlns:a16="http://schemas.microsoft.com/office/drawing/2014/main" id="{412E3267-7ABE-412B-8580-47EC0D1F61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85" name="Picture 84">
            <a:extLst>
              <a:ext uri="{FF2B5EF4-FFF2-40B4-BE49-F238E27FC236}">
                <a16:creationId xmlns:a16="http://schemas.microsoft.com/office/drawing/2014/main" id="{20B62C5A-2250-4380-AB23-DB87446CCED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87" name="Oval 86">
            <a:extLst>
              <a:ext uri="{FF2B5EF4-FFF2-40B4-BE49-F238E27FC236}">
                <a16:creationId xmlns:a16="http://schemas.microsoft.com/office/drawing/2014/main" id="{D42CF425-7213-4F89-B0FF-4C2BDDD9C6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89" name="Picture 88">
            <a:extLst>
              <a:ext uri="{FF2B5EF4-FFF2-40B4-BE49-F238E27FC236}">
                <a16:creationId xmlns:a16="http://schemas.microsoft.com/office/drawing/2014/main" id="{D35DA97D-88F8-4249-B650-4FC9FD50A38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91" name="Picture 90">
            <a:extLst>
              <a:ext uri="{FF2B5EF4-FFF2-40B4-BE49-F238E27FC236}">
                <a16:creationId xmlns:a16="http://schemas.microsoft.com/office/drawing/2014/main" id="{43F38673-6E30-4BAE-AC67-0B283EBF42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93" name="Rectangle 92">
            <a:extLst>
              <a:ext uri="{FF2B5EF4-FFF2-40B4-BE49-F238E27FC236}">
                <a16:creationId xmlns:a16="http://schemas.microsoft.com/office/drawing/2014/main" id="{202A25CB-1ED1-4C87-AB49-8D3BC684D1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95" name="Rectangle 94">
            <a:extLst>
              <a:ext uri="{FF2B5EF4-FFF2-40B4-BE49-F238E27FC236}">
                <a16:creationId xmlns:a16="http://schemas.microsoft.com/office/drawing/2014/main" id="{4EA8ACEA-5B4B-4AC6-A227-6A0E014A5A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
            <a:ext cx="12191695" cy="47307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2E54BE42-0A76-4E08-8E93-933FEE5759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99" name="Freeform 15">
            <a:extLst>
              <a:ext uri="{FF2B5EF4-FFF2-40B4-BE49-F238E27FC236}">
                <a16:creationId xmlns:a16="http://schemas.microsoft.com/office/drawing/2014/main" id="{BC170363-AD0C-449E-B5CC-30A2282471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3753695"/>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2">
              <a:alpha val="20000"/>
            </a:schemeClr>
          </a:solidFill>
          <a:ln>
            <a:noFill/>
          </a:ln>
        </p:spPr>
        <p:txBody>
          <a:bodyPr rtlCol="0" anchor="ctr"/>
          <a:lstStyle/>
          <a:p>
            <a:pPr algn="ctr"/>
            <a:endParaRPr lang="en-US">
              <a:solidFill>
                <a:schemeClr val="tx1"/>
              </a:solidFill>
            </a:endParaRPr>
          </a:p>
        </p:txBody>
      </p:sp>
      <p:pic>
        <p:nvPicPr>
          <p:cNvPr id="4" name="Picture 3" descr="Map&#10;&#10;Description automatically generated">
            <a:extLst>
              <a:ext uri="{FF2B5EF4-FFF2-40B4-BE49-F238E27FC236}">
                <a16:creationId xmlns:a16="http://schemas.microsoft.com/office/drawing/2014/main" id="{8883935D-65F2-4CE3-838D-C113FC93BCE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94989" y="846715"/>
            <a:ext cx="6071354" cy="3081212"/>
          </a:xfrm>
          <a:prstGeom prst="rect">
            <a:avLst/>
          </a:prstGeom>
          <a:effectLst/>
        </p:spPr>
      </p:pic>
      <p:sp useBgFill="1">
        <p:nvSpPr>
          <p:cNvPr id="101" name="Freeform 5">
            <a:extLst>
              <a:ext uri="{FF2B5EF4-FFF2-40B4-BE49-F238E27FC236}">
                <a16:creationId xmlns:a16="http://schemas.microsoft.com/office/drawing/2014/main" id="{1F63DF7C-AFED-49CB-8FAF-B69387E9C3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4055532"/>
            <a:ext cx="12191695" cy="2802467"/>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ln>
            <a:noFill/>
          </a:ln>
        </p:spPr>
      </p:sp>
      <p:sp>
        <p:nvSpPr>
          <p:cNvPr id="6" name="TextBox 5">
            <a:extLst>
              <a:ext uri="{FF2B5EF4-FFF2-40B4-BE49-F238E27FC236}">
                <a16:creationId xmlns:a16="http://schemas.microsoft.com/office/drawing/2014/main" id="{0DFA4435-3CD7-44D8-84F3-ED2FDE188BA5}"/>
              </a:ext>
            </a:extLst>
          </p:cNvPr>
          <p:cNvSpPr txBox="1"/>
          <p:nvPr/>
        </p:nvSpPr>
        <p:spPr>
          <a:xfrm>
            <a:off x="635458" y="4854344"/>
            <a:ext cx="9345155" cy="861802"/>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3700">
                <a:solidFill>
                  <a:schemeClr val="tx2"/>
                </a:solidFill>
                <a:latin typeface="+mj-lt"/>
                <a:ea typeface="+mj-ea"/>
                <a:cs typeface="+mj-cs"/>
              </a:rPr>
              <a:t>GERD varies greatly according to region</a:t>
            </a:r>
          </a:p>
        </p:txBody>
      </p:sp>
      <p:pic>
        <p:nvPicPr>
          <p:cNvPr id="5" name="Picture 4" descr="Graphical user interface, text, application&#10;&#10;Description automatically generated">
            <a:extLst>
              <a:ext uri="{FF2B5EF4-FFF2-40B4-BE49-F238E27FC236}">
                <a16:creationId xmlns:a16="http://schemas.microsoft.com/office/drawing/2014/main" id="{CB98D370-3B56-4523-8A64-F689D51C44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3856" y="846715"/>
            <a:ext cx="3500258" cy="3081212"/>
          </a:xfrm>
          <a:prstGeom prst="rect">
            <a:avLst/>
          </a:prstGeom>
          <a:effectLst/>
        </p:spPr>
      </p:pic>
    </p:spTree>
    <p:extLst>
      <p:ext uri="{BB962C8B-B14F-4D97-AF65-F5344CB8AC3E}">
        <p14:creationId xmlns:p14="http://schemas.microsoft.com/office/powerpoint/2010/main" val="1081551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81" name="Picture 80">
            <a:extLst>
              <a:ext uri="{FF2B5EF4-FFF2-40B4-BE49-F238E27FC236}">
                <a16:creationId xmlns:a16="http://schemas.microsoft.com/office/drawing/2014/main" id="{41B68C77-138E-4BF7-A276-BD0C78A421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83" name="Picture 82">
            <a:extLst>
              <a:ext uri="{FF2B5EF4-FFF2-40B4-BE49-F238E27FC236}">
                <a16:creationId xmlns:a16="http://schemas.microsoft.com/office/drawing/2014/main" id="{7C268552-D473-46ED-B1B8-422042C4DE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85" name="Oval 84">
            <a:extLst>
              <a:ext uri="{FF2B5EF4-FFF2-40B4-BE49-F238E27FC236}">
                <a16:creationId xmlns:a16="http://schemas.microsoft.com/office/drawing/2014/main" id="{4AC0CD9D-7610-4620-93B4-798CCD9AB5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87" name="Picture 86">
            <a:extLst>
              <a:ext uri="{FF2B5EF4-FFF2-40B4-BE49-F238E27FC236}">
                <a16:creationId xmlns:a16="http://schemas.microsoft.com/office/drawing/2014/main" id="{B9238B3E-24AA-439A-B527-6C5DF6D721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89" name="Picture 88">
            <a:extLst>
              <a:ext uri="{FF2B5EF4-FFF2-40B4-BE49-F238E27FC236}">
                <a16:creationId xmlns:a16="http://schemas.microsoft.com/office/drawing/2014/main" id="{69F01145-BEA3-4CBF-AA21-10077B948CA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91" name="Rectangle 90">
            <a:extLst>
              <a:ext uri="{FF2B5EF4-FFF2-40B4-BE49-F238E27FC236}">
                <a16:creationId xmlns:a16="http://schemas.microsoft.com/office/drawing/2014/main" id="{DE4D62F9-188E-4530-84C2-24BDEE4BEB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683829" y="1447800"/>
            <a:ext cx="4397828" cy="3329581"/>
          </a:xfrm>
        </p:spPr>
        <p:txBody>
          <a:bodyPr vert="horz" lIns="91440" tIns="45720" rIns="91440" bIns="45720" rtlCol="0" anchor="b">
            <a:normAutofit/>
          </a:bodyPr>
          <a:lstStyle/>
          <a:p>
            <a:r>
              <a:rPr lang="en-US" sz="6000" b="0" i="0" kern="1200">
                <a:solidFill>
                  <a:schemeClr val="tx2"/>
                </a:solidFill>
                <a:latin typeface="+mj-lt"/>
                <a:ea typeface="+mj-ea"/>
                <a:cs typeface="+mj-cs"/>
              </a:rPr>
              <a:t>Etiology</a:t>
            </a:r>
          </a:p>
        </p:txBody>
      </p:sp>
      <p:pic>
        <p:nvPicPr>
          <p:cNvPr id="4" name="Picture 3"/>
          <p:cNvPicPr>
            <a:picLocks noChangeAspect="1"/>
          </p:cNvPicPr>
          <p:nvPr/>
        </p:nvPicPr>
        <p:blipFill rotWithShape="1">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rcRect r="1384" b="8962"/>
          <a:stretch/>
        </p:blipFill>
        <p:spPr>
          <a:xfrm>
            <a:off x="643854" y="1751529"/>
            <a:ext cx="5450557" cy="3354477"/>
          </a:xfrm>
          <a:prstGeom prst="rect">
            <a:avLst/>
          </a:prstGeom>
          <a:effectLst/>
        </p:spPr>
      </p:pic>
    </p:spTree>
    <p:extLst>
      <p:ext uri="{BB962C8B-B14F-4D97-AF65-F5344CB8AC3E}">
        <p14:creationId xmlns:p14="http://schemas.microsoft.com/office/powerpoint/2010/main" val="20568051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8">
            <a:extLst>
              <a:ext uri="{FF2B5EF4-FFF2-40B4-BE49-F238E27FC236}">
                <a16:creationId xmlns:a16="http://schemas.microsoft.com/office/drawing/2014/main" id="{4E78424C-6FD0-41F8-9CAA-5DC19C4235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3855" y="1447800"/>
            <a:ext cx="3108626" cy="4572000"/>
          </a:xfrm>
        </p:spPr>
        <p:txBody>
          <a:bodyPr anchor="ctr">
            <a:normAutofit/>
          </a:bodyPr>
          <a:lstStyle/>
          <a:p>
            <a:r>
              <a:rPr lang="en-US" sz="3200" b="1">
                <a:solidFill>
                  <a:srgbClr val="F2F2F2"/>
                </a:solidFill>
              </a:rPr>
              <a:t>Mechanisms</a:t>
            </a:r>
          </a:p>
        </p:txBody>
      </p:sp>
      <p:sp>
        <p:nvSpPr>
          <p:cNvPr id="32" name="Freeform: Shape 10">
            <a:extLst>
              <a:ext uri="{FF2B5EF4-FFF2-40B4-BE49-F238E27FC236}">
                <a16:creationId xmlns:a16="http://schemas.microsoft.com/office/drawing/2014/main" id="{DD136760-57DC-4301-8BEA-B71AD2D139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61310" y="0"/>
            <a:ext cx="8030690" cy="6858000"/>
          </a:xfrm>
          <a:custGeom>
            <a:avLst/>
            <a:gdLst>
              <a:gd name="connsiteX0" fmla="*/ 1176 w 8030690"/>
              <a:gd name="connsiteY0" fmla="*/ 0 h 6858000"/>
              <a:gd name="connsiteX1" fmla="*/ 1344715 w 8030690"/>
              <a:gd name="connsiteY1" fmla="*/ 0 h 6858000"/>
              <a:gd name="connsiteX2" fmla="*/ 1344715 w 8030690"/>
              <a:gd name="connsiteY2" fmla="*/ 0 h 6858000"/>
              <a:gd name="connsiteX3" fmla="*/ 8030690 w 8030690"/>
              <a:gd name="connsiteY3" fmla="*/ 0 h 6858000"/>
              <a:gd name="connsiteX4" fmla="*/ 8030690 w 8030690"/>
              <a:gd name="connsiteY4" fmla="*/ 6858000 h 6858000"/>
              <a:gd name="connsiteX5" fmla="*/ 477746 w 8030690"/>
              <a:gd name="connsiteY5" fmla="*/ 6858000 h 6858000"/>
              <a:gd name="connsiteX6" fmla="*/ 477746 w 8030690"/>
              <a:gd name="connsiteY6" fmla="*/ 6858000 h 6858000"/>
              <a:gd name="connsiteX7" fmla="*/ 0 w 8030690"/>
              <a:gd name="connsiteY7" fmla="*/ 6858000 h 6858000"/>
              <a:gd name="connsiteX8" fmla="*/ 5883 w 8030690"/>
              <a:gd name="connsiteY8" fmla="*/ 6817538 h 6858000"/>
              <a:gd name="connsiteX9" fmla="*/ 23196 w 8030690"/>
              <a:gd name="connsiteY9" fmla="*/ 6698894 h 6858000"/>
              <a:gd name="connsiteX10" fmla="*/ 35298 w 8030690"/>
              <a:gd name="connsiteY10" fmla="*/ 6612483 h 6858000"/>
              <a:gd name="connsiteX11" fmla="*/ 48073 w 8030690"/>
              <a:gd name="connsiteY11" fmla="*/ 6509613 h 6858000"/>
              <a:gd name="connsiteX12" fmla="*/ 63369 w 8030690"/>
              <a:gd name="connsiteY12" fmla="*/ 6387541 h 6858000"/>
              <a:gd name="connsiteX13" fmla="*/ 79506 w 8030690"/>
              <a:gd name="connsiteY13" fmla="*/ 6252438 h 6858000"/>
              <a:gd name="connsiteX14" fmla="*/ 96483 w 8030690"/>
              <a:gd name="connsiteY14" fmla="*/ 6100191 h 6858000"/>
              <a:gd name="connsiteX15" fmla="*/ 114468 w 8030690"/>
              <a:gd name="connsiteY15" fmla="*/ 5934227 h 6858000"/>
              <a:gd name="connsiteX16" fmla="*/ 132454 w 8030690"/>
              <a:gd name="connsiteY16" fmla="*/ 5753862 h 6858000"/>
              <a:gd name="connsiteX17" fmla="*/ 150775 w 8030690"/>
              <a:gd name="connsiteY17" fmla="*/ 5561838 h 6858000"/>
              <a:gd name="connsiteX18" fmla="*/ 167752 w 8030690"/>
              <a:gd name="connsiteY18" fmla="*/ 5354726 h 6858000"/>
              <a:gd name="connsiteX19" fmla="*/ 184057 w 8030690"/>
              <a:gd name="connsiteY19" fmla="*/ 5138013 h 6858000"/>
              <a:gd name="connsiteX20" fmla="*/ 198849 w 8030690"/>
              <a:gd name="connsiteY20" fmla="*/ 4908956 h 6858000"/>
              <a:gd name="connsiteX21" fmla="*/ 212968 w 8030690"/>
              <a:gd name="connsiteY21" fmla="*/ 4670298 h 6858000"/>
              <a:gd name="connsiteX22" fmla="*/ 226248 w 8030690"/>
              <a:gd name="connsiteY22" fmla="*/ 4421352 h 6858000"/>
              <a:gd name="connsiteX23" fmla="*/ 230954 w 8030690"/>
              <a:gd name="connsiteY23" fmla="*/ 4293793 h 6858000"/>
              <a:gd name="connsiteX24" fmla="*/ 236165 w 8030690"/>
              <a:gd name="connsiteY24" fmla="*/ 4163491 h 6858000"/>
              <a:gd name="connsiteX25" fmla="*/ 241039 w 8030690"/>
              <a:gd name="connsiteY25" fmla="*/ 4031132 h 6858000"/>
              <a:gd name="connsiteX26" fmla="*/ 244233 w 8030690"/>
              <a:gd name="connsiteY26" fmla="*/ 3898087 h 6858000"/>
              <a:gd name="connsiteX27" fmla="*/ 247091 w 8030690"/>
              <a:gd name="connsiteY27" fmla="*/ 3762298 h 6858000"/>
              <a:gd name="connsiteX28" fmla="*/ 250116 w 8030690"/>
              <a:gd name="connsiteY28" fmla="*/ 3625138 h 6858000"/>
              <a:gd name="connsiteX29" fmla="*/ 252133 w 8030690"/>
              <a:gd name="connsiteY29" fmla="*/ 3485235 h 6858000"/>
              <a:gd name="connsiteX30" fmla="*/ 252133 w 8030690"/>
              <a:gd name="connsiteY30" fmla="*/ 3343960 h 6858000"/>
              <a:gd name="connsiteX31" fmla="*/ 253142 w 8030690"/>
              <a:gd name="connsiteY31" fmla="*/ 3201314 h 6858000"/>
              <a:gd name="connsiteX32" fmla="*/ 252133 w 8030690"/>
              <a:gd name="connsiteY32" fmla="*/ 3057296 h 6858000"/>
              <a:gd name="connsiteX33" fmla="*/ 250116 w 8030690"/>
              <a:gd name="connsiteY33" fmla="*/ 2911221 h 6858000"/>
              <a:gd name="connsiteX34" fmla="*/ 248267 w 8030690"/>
              <a:gd name="connsiteY34" fmla="*/ 2765145 h 6858000"/>
              <a:gd name="connsiteX35" fmla="*/ 244233 w 8030690"/>
              <a:gd name="connsiteY35" fmla="*/ 2617013 h 6858000"/>
              <a:gd name="connsiteX36" fmla="*/ 240031 w 8030690"/>
              <a:gd name="connsiteY36" fmla="*/ 2467508 h 6858000"/>
              <a:gd name="connsiteX37" fmla="*/ 235156 w 8030690"/>
              <a:gd name="connsiteY37" fmla="*/ 2318004 h 6858000"/>
              <a:gd name="connsiteX38" fmla="*/ 228265 w 8030690"/>
              <a:gd name="connsiteY38" fmla="*/ 2167128 h 6858000"/>
              <a:gd name="connsiteX39" fmla="*/ 220028 w 8030690"/>
              <a:gd name="connsiteY39" fmla="*/ 2014880 h 6858000"/>
              <a:gd name="connsiteX40" fmla="*/ 212128 w 8030690"/>
              <a:gd name="connsiteY40" fmla="*/ 1861947 h 6858000"/>
              <a:gd name="connsiteX41" fmla="*/ 202043 w 8030690"/>
              <a:gd name="connsiteY41" fmla="*/ 1709013 h 6858000"/>
              <a:gd name="connsiteX42" fmla="*/ 189940 w 8030690"/>
              <a:gd name="connsiteY42" fmla="*/ 1554023 h 6858000"/>
              <a:gd name="connsiteX43" fmla="*/ 177838 w 8030690"/>
              <a:gd name="connsiteY43" fmla="*/ 1401089 h 6858000"/>
              <a:gd name="connsiteX44" fmla="*/ 163886 w 8030690"/>
              <a:gd name="connsiteY44" fmla="*/ 1245413 h 6858000"/>
              <a:gd name="connsiteX45" fmla="*/ 148590 w 8030690"/>
              <a:gd name="connsiteY45" fmla="*/ 1089050 h 6858000"/>
              <a:gd name="connsiteX46" fmla="*/ 132454 w 8030690"/>
              <a:gd name="connsiteY46" fmla="*/ 934745 h 6858000"/>
              <a:gd name="connsiteX47" fmla="*/ 113628 w 8030690"/>
              <a:gd name="connsiteY47" fmla="*/ 778383 h 6858000"/>
              <a:gd name="connsiteX48" fmla="*/ 93457 w 8030690"/>
              <a:gd name="connsiteY48" fmla="*/ 622706 h 6858000"/>
              <a:gd name="connsiteX49" fmla="*/ 73454 w 8030690"/>
              <a:gd name="connsiteY49" fmla="*/ 466344 h 6858000"/>
              <a:gd name="connsiteX50" fmla="*/ 50090 w 8030690"/>
              <a:gd name="connsiteY50" fmla="*/ 310667 h 6858000"/>
              <a:gd name="connsiteX51" fmla="*/ 26222 w 8030690"/>
              <a:gd name="connsiteY51" fmla="*/ 1556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030690" h="6858000">
                <a:moveTo>
                  <a:pt x="1176" y="0"/>
                </a:moveTo>
                <a:lnTo>
                  <a:pt x="1344715" y="0"/>
                </a:lnTo>
                <a:lnTo>
                  <a:pt x="1344715" y="0"/>
                </a:lnTo>
                <a:lnTo>
                  <a:pt x="8030690" y="0"/>
                </a:lnTo>
                <a:lnTo>
                  <a:pt x="8030690" y="6858000"/>
                </a:lnTo>
                <a:lnTo>
                  <a:pt x="477746" y="6858000"/>
                </a:lnTo>
                <a:lnTo>
                  <a:pt x="477746" y="6858000"/>
                </a:lnTo>
                <a:lnTo>
                  <a:pt x="0" y="6858000"/>
                </a:lnTo>
                <a:lnTo>
                  <a:pt x="5883" y="6817538"/>
                </a:lnTo>
                <a:lnTo>
                  <a:pt x="23196" y="6698894"/>
                </a:lnTo>
                <a:lnTo>
                  <a:pt x="35298" y="6612483"/>
                </a:lnTo>
                <a:lnTo>
                  <a:pt x="48073" y="6509613"/>
                </a:lnTo>
                <a:lnTo>
                  <a:pt x="63369" y="6387541"/>
                </a:lnTo>
                <a:lnTo>
                  <a:pt x="79506" y="6252438"/>
                </a:lnTo>
                <a:lnTo>
                  <a:pt x="96483" y="6100191"/>
                </a:lnTo>
                <a:lnTo>
                  <a:pt x="114468" y="5934227"/>
                </a:lnTo>
                <a:lnTo>
                  <a:pt x="132454" y="5753862"/>
                </a:lnTo>
                <a:lnTo>
                  <a:pt x="150775" y="5561838"/>
                </a:lnTo>
                <a:lnTo>
                  <a:pt x="167752" y="5354726"/>
                </a:lnTo>
                <a:lnTo>
                  <a:pt x="184057" y="5138013"/>
                </a:lnTo>
                <a:lnTo>
                  <a:pt x="198849" y="4908956"/>
                </a:lnTo>
                <a:lnTo>
                  <a:pt x="212968" y="4670298"/>
                </a:lnTo>
                <a:lnTo>
                  <a:pt x="226248" y="4421352"/>
                </a:lnTo>
                <a:lnTo>
                  <a:pt x="230954" y="4293793"/>
                </a:lnTo>
                <a:lnTo>
                  <a:pt x="236165" y="4163491"/>
                </a:lnTo>
                <a:lnTo>
                  <a:pt x="241039" y="4031132"/>
                </a:lnTo>
                <a:lnTo>
                  <a:pt x="244233" y="3898087"/>
                </a:lnTo>
                <a:lnTo>
                  <a:pt x="247091" y="3762298"/>
                </a:lnTo>
                <a:lnTo>
                  <a:pt x="250116" y="3625138"/>
                </a:lnTo>
                <a:lnTo>
                  <a:pt x="252133" y="3485235"/>
                </a:lnTo>
                <a:lnTo>
                  <a:pt x="252133" y="3343960"/>
                </a:lnTo>
                <a:lnTo>
                  <a:pt x="253142" y="3201314"/>
                </a:lnTo>
                <a:lnTo>
                  <a:pt x="252133" y="3057296"/>
                </a:lnTo>
                <a:lnTo>
                  <a:pt x="250116" y="2911221"/>
                </a:lnTo>
                <a:lnTo>
                  <a:pt x="248267" y="2765145"/>
                </a:lnTo>
                <a:lnTo>
                  <a:pt x="244233" y="2617013"/>
                </a:lnTo>
                <a:lnTo>
                  <a:pt x="240031" y="2467508"/>
                </a:lnTo>
                <a:lnTo>
                  <a:pt x="235156" y="2318004"/>
                </a:lnTo>
                <a:lnTo>
                  <a:pt x="228265" y="2167128"/>
                </a:lnTo>
                <a:lnTo>
                  <a:pt x="220028" y="2014880"/>
                </a:lnTo>
                <a:lnTo>
                  <a:pt x="212128" y="1861947"/>
                </a:lnTo>
                <a:lnTo>
                  <a:pt x="202043" y="1709013"/>
                </a:lnTo>
                <a:lnTo>
                  <a:pt x="189940" y="1554023"/>
                </a:lnTo>
                <a:lnTo>
                  <a:pt x="177838" y="1401089"/>
                </a:lnTo>
                <a:lnTo>
                  <a:pt x="163886" y="1245413"/>
                </a:lnTo>
                <a:lnTo>
                  <a:pt x="148590" y="1089050"/>
                </a:lnTo>
                <a:lnTo>
                  <a:pt x="132454" y="934745"/>
                </a:lnTo>
                <a:lnTo>
                  <a:pt x="113628" y="778383"/>
                </a:lnTo>
                <a:lnTo>
                  <a:pt x="93457" y="622706"/>
                </a:lnTo>
                <a:lnTo>
                  <a:pt x="73454" y="466344"/>
                </a:lnTo>
                <a:lnTo>
                  <a:pt x="50090" y="310667"/>
                </a:lnTo>
                <a:lnTo>
                  <a:pt x="26222" y="15567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Freeform 11">
            <a:extLst>
              <a:ext uri="{FF2B5EF4-FFF2-40B4-BE49-F238E27FC236}">
                <a16:creationId xmlns:a16="http://schemas.microsoft.com/office/drawing/2014/main" id="{BDC58DEA-1307-4F44-AD47-E613D8B76A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4811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p:nvSpPr>
          <p:cNvPr id="34" name="Rectangle 14">
            <a:extLst>
              <a:ext uri="{FF2B5EF4-FFF2-40B4-BE49-F238E27FC236}">
                <a16:creationId xmlns:a16="http://schemas.microsoft.com/office/drawing/2014/main" id="{C99B912D-1E4B-42AF-A2BE-CFEFEC916E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graphicFrame>
        <p:nvGraphicFramePr>
          <p:cNvPr id="35" name="Content Placeholder 2">
            <a:extLst>
              <a:ext uri="{FF2B5EF4-FFF2-40B4-BE49-F238E27FC236}">
                <a16:creationId xmlns:a16="http://schemas.microsoft.com/office/drawing/2014/main" id="{D1156A0F-B15D-4F52-8D2C-4DB051F6061C}"/>
              </a:ext>
            </a:extLst>
          </p:cNvPr>
          <p:cNvGraphicFramePr>
            <a:graphicFrameLocks noGrp="1"/>
          </p:cNvGraphicFramePr>
          <p:nvPr>
            <p:ph idx="1"/>
            <p:extLst>
              <p:ext uri="{D42A27DB-BD31-4B8C-83A1-F6EECF244321}">
                <p14:modId xmlns:p14="http://schemas.microsoft.com/office/powerpoint/2010/main" val="4165415091"/>
              </p:ext>
            </p:extLst>
          </p:nvPr>
        </p:nvGraphicFramePr>
        <p:xfrm>
          <a:off x="5048250" y="1447800"/>
          <a:ext cx="649605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49644512"/>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143000"/>
            <a:ext cx="7620000" cy="1143000"/>
          </a:xfrm>
        </p:spPr>
        <p:txBody>
          <a:bodyPr/>
          <a:lstStyle/>
          <a:p>
            <a:pPr algn="ctr"/>
            <a:r>
              <a:rPr lang="en-US" b="1" dirty="0"/>
              <a:t>Risk factors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9400" y="2362200"/>
            <a:ext cx="5828838" cy="3615482"/>
          </a:xfrm>
          <a:prstGeom prst="rect">
            <a:avLst/>
          </a:prstGeom>
        </p:spPr>
      </p:pic>
    </p:spTree>
    <p:extLst>
      <p:ext uri="{BB962C8B-B14F-4D97-AF65-F5344CB8AC3E}">
        <p14:creationId xmlns:p14="http://schemas.microsoft.com/office/powerpoint/2010/main" val="3054830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1F231-1F50-4541-B8A1-38711DD9B991}"/>
              </a:ext>
            </a:extLst>
          </p:cNvPr>
          <p:cNvSpPr>
            <a:spLocks noGrp="1"/>
          </p:cNvSpPr>
          <p:nvPr>
            <p:ph type="title"/>
          </p:nvPr>
        </p:nvSpPr>
        <p:spPr>
          <a:xfrm>
            <a:off x="646112" y="326232"/>
            <a:ext cx="5932242" cy="6205535"/>
          </a:xfrm>
        </p:spPr>
        <p:txBody>
          <a:bodyPr/>
          <a:lstStyle/>
          <a:p>
            <a:r>
              <a:rPr lang="en-US" dirty="0">
                <a:latin typeface="+mn-lt"/>
              </a:rPr>
              <a:t>Anatomy:</a:t>
            </a:r>
            <a:br>
              <a:rPr lang="en-US" dirty="0">
                <a:latin typeface="+mn-lt"/>
              </a:rPr>
            </a:br>
            <a:br>
              <a:rPr lang="en-US" dirty="0">
                <a:latin typeface="+mn-lt"/>
              </a:rPr>
            </a:br>
            <a:r>
              <a:rPr lang="en-US" sz="1600" dirty="0">
                <a:latin typeface="+mn-lt"/>
              </a:rPr>
              <a:t>- Esophagus is 25cm long flexible muscular tube which</a:t>
            </a:r>
            <a:br>
              <a:rPr lang="en-US" sz="1600" dirty="0">
                <a:latin typeface="+mn-lt"/>
              </a:rPr>
            </a:br>
            <a:r>
              <a:rPr lang="en-US" sz="1600" dirty="0">
                <a:latin typeface="+mn-lt"/>
              </a:rPr>
              <a:t> passes between pharynx in the neck and stomach.</a:t>
            </a:r>
            <a:br>
              <a:rPr lang="en-US" sz="1600" dirty="0">
                <a:latin typeface="+mn-lt"/>
              </a:rPr>
            </a:br>
            <a:r>
              <a:rPr lang="en-US" sz="1600" dirty="0">
                <a:latin typeface="+mn-lt"/>
              </a:rPr>
              <a:t>-It begins at inferior border of cricoid cartilage ,Opposite C6 vertebrae, and ends at the cardiac opening </a:t>
            </a:r>
            <a:br>
              <a:rPr lang="en-US" sz="1600" dirty="0">
                <a:latin typeface="+mn-lt"/>
              </a:rPr>
            </a:br>
            <a:r>
              <a:rPr lang="en-US" sz="1600" dirty="0">
                <a:latin typeface="+mn-lt"/>
              </a:rPr>
              <a:t>of Stomach opposite T11 vertebrae.</a:t>
            </a:r>
            <a:br>
              <a:rPr lang="en-US" sz="1600" dirty="0">
                <a:latin typeface="+mn-lt"/>
              </a:rPr>
            </a:br>
            <a:br>
              <a:rPr lang="en-US" sz="1600" dirty="0">
                <a:latin typeface="+mn-lt"/>
              </a:rPr>
            </a:br>
            <a:br>
              <a:rPr lang="en-US" sz="1600" dirty="0">
                <a:latin typeface="+mn-lt"/>
              </a:rPr>
            </a:br>
            <a:endParaRPr lang="en-US" sz="1600" dirty="0">
              <a:latin typeface="+mn-lt"/>
            </a:endParaRPr>
          </a:p>
        </p:txBody>
      </p:sp>
      <p:sp>
        <p:nvSpPr>
          <p:cNvPr id="8" name="TextBox 7">
            <a:extLst>
              <a:ext uri="{FF2B5EF4-FFF2-40B4-BE49-F238E27FC236}">
                <a16:creationId xmlns:a16="http://schemas.microsoft.com/office/drawing/2014/main" id="{9AA0A7FE-AF94-4A99-9A07-48E6E17859EA}"/>
              </a:ext>
            </a:extLst>
          </p:cNvPr>
          <p:cNvSpPr txBox="1"/>
          <p:nvPr/>
        </p:nvSpPr>
        <p:spPr>
          <a:xfrm>
            <a:off x="7526257" y="1535837"/>
            <a:ext cx="4252404" cy="923330"/>
          </a:xfrm>
          <a:prstGeom prst="rect">
            <a:avLst/>
          </a:prstGeom>
          <a:noFill/>
        </p:spPr>
        <p:txBody>
          <a:bodyPr wrap="square" rtlCol="0">
            <a:spAutoFit/>
          </a:bodyPr>
          <a:lstStyle/>
          <a:p>
            <a:r>
              <a:rPr lang="en-US" dirty="0"/>
              <a:t>-It crosses the diaphragm at level of T10 vertebrae through Esophageal hiatus.</a:t>
            </a:r>
          </a:p>
        </p:txBody>
      </p:sp>
      <p:pic>
        <p:nvPicPr>
          <p:cNvPr id="10" name="Picture 9" descr="Diagram, schematic&#10;&#10;Description automatically generated">
            <a:extLst>
              <a:ext uri="{FF2B5EF4-FFF2-40B4-BE49-F238E27FC236}">
                <a16:creationId xmlns:a16="http://schemas.microsoft.com/office/drawing/2014/main" id="{63B1581D-EE16-43AD-B7DC-E342178418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52" y="3028259"/>
            <a:ext cx="3748133" cy="3273664"/>
          </a:xfrm>
          <a:prstGeom prst="rect">
            <a:avLst/>
          </a:prstGeom>
        </p:spPr>
      </p:pic>
      <p:pic>
        <p:nvPicPr>
          <p:cNvPr id="12" name="Picture 11">
            <a:extLst>
              <a:ext uri="{FF2B5EF4-FFF2-40B4-BE49-F238E27FC236}">
                <a16:creationId xmlns:a16="http://schemas.microsoft.com/office/drawing/2014/main" id="{677BF615-5FB6-45FA-8D59-F6FCB88DE16B}"/>
              </a:ext>
            </a:extLst>
          </p:cNvPr>
          <p:cNvPicPr>
            <a:picLocks noChangeAspect="1"/>
          </p:cNvPicPr>
          <p:nvPr/>
        </p:nvPicPr>
        <p:blipFill>
          <a:blip r:embed="rId3"/>
          <a:stretch>
            <a:fillRect/>
          </a:stretch>
        </p:blipFill>
        <p:spPr>
          <a:xfrm>
            <a:off x="7860251" y="2459167"/>
            <a:ext cx="3498139" cy="4193878"/>
          </a:xfrm>
          <a:prstGeom prst="rect">
            <a:avLst/>
          </a:prstGeom>
        </p:spPr>
      </p:pic>
      <p:pic>
        <p:nvPicPr>
          <p:cNvPr id="16" name="Picture 15">
            <a:extLst>
              <a:ext uri="{FF2B5EF4-FFF2-40B4-BE49-F238E27FC236}">
                <a16:creationId xmlns:a16="http://schemas.microsoft.com/office/drawing/2014/main" id="{87347DC2-7A51-4728-9827-84F9B3AC16AF}"/>
              </a:ext>
            </a:extLst>
          </p:cNvPr>
          <p:cNvPicPr>
            <a:picLocks noChangeAspect="1"/>
          </p:cNvPicPr>
          <p:nvPr/>
        </p:nvPicPr>
        <p:blipFill>
          <a:blip r:embed="rId4"/>
          <a:stretch>
            <a:fillRect/>
          </a:stretch>
        </p:blipFill>
        <p:spPr>
          <a:xfrm>
            <a:off x="3825695" y="2898879"/>
            <a:ext cx="3580596" cy="3653559"/>
          </a:xfrm>
          <a:prstGeom prst="rect">
            <a:avLst/>
          </a:prstGeom>
        </p:spPr>
      </p:pic>
      <p:sp>
        <p:nvSpPr>
          <p:cNvPr id="17" name="Rectangle 16">
            <a:extLst>
              <a:ext uri="{FF2B5EF4-FFF2-40B4-BE49-F238E27FC236}">
                <a16:creationId xmlns:a16="http://schemas.microsoft.com/office/drawing/2014/main" id="{DAA1AB7C-49A3-49F8-B379-F4A46C7AA3B1}"/>
              </a:ext>
            </a:extLst>
          </p:cNvPr>
          <p:cNvSpPr/>
          <p:nvPr/>
        </p:nvSpPr>
        <p:spPr>
          <a:xfrm>
            <a:off x="1845214" y="6070102"/>
            <a:ext cx="586477" cy="923330"/>
          </a:xfrm>
          <a:prstGeom prst="rect">
            <a:avLst/>
          </a:prstGeom>
          <a:noFill/>
        </p:spPr>
        <p:txBody>
          <a:bodyPr wrap="squar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A</a:t>
            </a:r>
          </a:p>
        </p:txBody>
      </p:sp>
      <p:sp>
        <p:nvSpPr>
          <p:cNvPr id="18" name="Rectangle 17">
            <a:extLst>
              <a:ext uri="{FF2B5EF4-FFF2-40B4-BE49-F238E27FC236}">
                <a16:creationId xmlns:a16="http://schemas.microsoft.com/office/drawing/2014/main" id="{4DEB3629-9339-4B35-8571-6B0DA9521AB2}"/>
              </a:ext>
            </a:extLst>
          </p:cNvPr>
          <p:cNvSpPr/>
          <p:nvPr/>
        </p:nvSpPr>
        <p:spPr>
          <a:xfrm>
            <a:off x="4879849" y="6090773"/>
            <a:ext cx="736144" cy="923330"/>
          </a:xfrm>
          <a:prstGeom prst="rect">
            <a:avLst/>
          </a:prstGeom>
          <a:noFill/>
        </p:spPr>
        <p:txBody>
          <a:bodyPr wrap="squar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B</a:t>
            </a:r>
          </a:p>
        </p:txBody>
      </p:sp>
      <p:sp>
        <p:nvSpPr>
          <p:cNvPr id="19" name="Rectangle 18">
            <a:extLst>
              <a:ext uri="{FF2B5EF4-FFF2-40B4-BE49-F238E27FC236}">
                <a16:creationId xmlns:a16="http://schemas.microsoft.com/office/drawing/2014/main" id="{92E5C25C-FBC8-40CC-8E26-26FB12E8DCC1}"/>
              </a:ext>
            </a:extLst>
          </p:cNvPr>
          <p:cNvSpPr/>
          <p:nvPr/>
        </p:nvSpPr>
        <p:spPr>
          <a:xfrm>
            <a:off x="10291661" y="5933778"/>
            <a:ext cx="588425" cy="923330"/>
          </a:xfrm>
          <a:prstGeom prst="rect">
            <a:avLst/>
          </a:prstGeom>
          <a:noFill/>
        </p:spPr>
        <p:txBody>
          <a:bodyPr wrap="squar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C</a:t>
            </a:r>
          </a:p>
        </p:txBody>
      </p:sp>
      <p:cxnSp>
        <p:nvCxnSpPr>
          <p:cNvPr id="21" name="Straight Arrow Connector 20">
            <a:extLst>
              <a:ext uri="{FF2B5EF4-FFF2-40B4-BE49-F238E27FC236}">
                <a16:creationId xmlns:a16="http://schemas.microsoft.com/office/drawing/2014/main" id="{3CDBD72A-9FF0-4D06-B885-2488AE531235}"/>
              </a:ext>
            </a:extLst>
          </p:cNvPr>
          <p:cNvCxnSpPr>
            <a:cxnSpLocks/>
          </p:cNvCxnSpPr>
          <p:nvPr/>
        </p:nvCxnSpPr>
        <p:spPr>
          <a:xfrm>
            <a:off x="321013" y="5885895"/>
            <a:ext cx="1715523"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1049752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54567" y="2101789"/>
            <a:ext cx="7620000" cy="2286000"/>
          </a:xfrm>
        </p:spPr>
        <p:txBody>
          <a:bodyPr>
            <a:normAutofit/>
          </a:bodyPr>
          <a:lstStyle/>
          <a:p>
            <a:pPr marL="571500" indent="-457200"/>
            <a:r>
              <a:rPr lang="en-US" sz="2800" b="1" u="sng" dirty="0"/>
              <a:t>Scleroderma </a:t>
            </a:r>
          </a:p>
          <a:p>
            <a:pPr marL="571500" indent="-457200"/>
            <a:r>
              <a:rPr lang="en-US" sz="2800" b="1" u="sng" dirty="0"/>
              <a:t>Zollinger-Ellison syndrome</a:t>
            </a:r>
          </a:p>
          <a:p>
            <a:pPr marL="571500" indent="-457200"/>
            <a:r>
              <a:rPr lang="en-US" sz="2800" b="1" u="sng" dirty="0" err="1"/>
              <a:t>Visceroptosis</a:t>
            </a:r>
            <a:r>
              <a:rPr lang="en-US" sz="2800" b="1" u="sng" dirty="0"/>
              <a:t> or </a:t>
            </a:r>
            <a:r>
              <a:rPr lang="en-US" sz="2800" b="1" u="sng" dirty="0" err="1"/>
              <a:t>Glenard</a:t>
            </a:r>
            <a:r>
              <a:rPr lang="en-US" sz="2800" b="1" u="sng" dirty="0"/>
              <a:t> syndrome</a:t>
            </a:r>
          </a:p>
          <a:p>
            <a:endParaRPr lang="en-US" sz="2800" dirty="0"/>
          </a:p>
        </p:txBody>
      </p:sp>
    </p:spTree>
    <p:extLst>
      <p:ext uri="{BB962C8B-B14F-4D97-AF65-F5344CB8AC3E}">
        <p14:creationId xmlns:p14="http://schemas.microsoft.com/office/powerpoint/2010/main" val="590769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F7302AF-86B9-441B-8D24-AC382E2A43A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3" name="Picture 12">
            <a:extLst>
              <a:ext uri="{FF2B5EF4-FFF2-40B4-BE49-F238E27FC236}">
                <a16:creationId xmlns:a16="http://schemas.microsoft.com/office/drawing/2014/main" id="{99A2A6C2-D371-4C6B-B50F-CC71C6D0103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5" name="Oval 14">
            <a:extLst>
              <a:ext uri="{FF2B5EF4-FFF2-40B4-BE49-F238E27FC236}">
                <a16:creationId xmlns:a16="http://schemas.microsoft.com/office/drawing/2014/main" id="{5F07A6A6-E44B-411E-AA18-65E4811366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7" name="Picture 16">
            <a:extLst>
              <a:ext uri="{FF2B5EF4-FFF2-40B4-BE49-F238E27FC236}">
                <a16:creationId xmlns:a16="http://schemas.microsoft.com/office/drawing/2014/main" id="{8CC3468F-5EED-42B0-8507-F30360E1D51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9" name="Picture 18">
            <a:extLst>
              <a:ext uri="{FF2B5EF4-FFF2-40B4-BE49-F238E27FC236}">
                <a16:creationId xmlns:a16="http://schemas.microsoft.com/office/drawing/2014/main" id="{591711EE-029D-453C-9AE9-E87829F1D3D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21" name="Rectangle 20">
            <a:extLst>
              <a:ext uri="{FF2B5EF4-FFF2-40B4-BE49-F238E27FC236}">
                <a16:creationId xmlns:a16="http://schemas.microsoft.com/office/drawing/2014/main" id="{5D5A8E14-301B-40C0-A174-D2232EF95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210623" y="1447800"/>
            <a:ext cx="3333676" cy="3096987"/>
          </a:xfrm>
        </p:spPr>
        <p:txBody>
          <a:bodyPr vert="horz" lIns="91440" tIns="45720" rIns="91440" bIns="45720" rtlCol="0" anchor="b">
            <a:normAutofit/>
          </a:bodyPr>
          <a:lstStyle/>
          <a:p>
            <a:r>
              <a:rPr lang="en-US" sz="5400"/>
              <a:t>Obesity </a:t>
            </a:r>
          </a:p>
        </p:txBody>
      </p:sp>
      <p:sp>
        <p:nvSpPr>
          <p:cNvPr id="23" name="Freeform: Shape 22">
            <a:extLst>
              <a:ext uri="{FF2B5EF4-FFF2-40B4-BE49-F238E27FC236}">
                <a16:creationId xmlns:a16="http://schemas.microsoft.com/office/drawing/2014/main" id="{9484639B-D130-4FDF-9889-EA88D8CC90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5400000" flipH="1">
            <a:off x="475977" y="-475977"/>
            <a:ext cx="6858000" cy="7809953"/>
          </a:xfrm>
          <a:custGeom>
            <a:avLst/>
            <a:gdLst>
              <a:gd name="connsiteX0" fmla="*/ 6858000 w 6858000"/>
              <a:gd name="connsiteY0" fmla="*/ 1344715 h 7809953"/>
              <a:gd name="connsiteX1" fmla="*/ 6858000 w 6858000"/>
              <a:gd name="connsiteY1" fmla="*/ 1177 h 7809953"/>
              <a:gd name="connsiteX2" fmla="*/ 6702323 w 6858000"/>
              <a:gd name="connsiteY2" fmla="*/ 26222 h 7809953"/>
              <a:gd name="connsiteX3" fmla="*/ 6547332 w 6858000"/>
              <a:gd name="connsiteY3" fmla="*/ 50091 h 7809953"/>
              <a:gd name="connsiteX4" fmla="*/ 6391656 w 6858000"/>
              <a:gd name="connsiteY4" fmla="*/ 73455 h 7809953"/>
              <a:gd name="connsiteX5" fmla="*/ 6235293 w 6858000"/>
              <a:gd name="connsiteY5" fmla="*/ 93458 h 7809953"/>
              <a:gd name="connsiteX6" fmla="*/ 6079617 w 6858000"/>
              <a:gd name="connsiteY6" fmla="*/ 113629 h 7809953"/>
              <a:gd name="connsiteX7" fmla="*/ 5923254 w 6858000"/>
              <a:gd name="connsiteY7" fmla="*/ 132455 h 7809953"/>
              <a:gd name="connsiteX8" fmla="*/ 5768949 w 6858000"/>
              <a:gd name="connsiteY8" fmla="*/ 148591 h 7809953"/>
              <a:gd name="connsiteX9" fmla="*/ 5612587 w 6858000"/>
              <a:gd name="connsiteY9" fmla="*/ 163887 h 7809953"/>
              <a:gd name="connsiteX10" fmla="*/ 5456910 w 6858000"/>
              <a:gd name="connsiteY10" fmla="*/ 177839 h 7809953"/>
              <a:gd name="connsiteX11" fmla="*/ 5303977 w 6858000"/>
              <a:gd name="connsiteY11" fmla="*/ 189941 h 7809953"/>
              <a:gd name="connsiteX12" fmla="*/ 5148986 w 6858000"/>
              <a:gd name="connsiteY12" fmla="*/ 202044 h 7809953"/>
              <a:gd name="connsiteX13" fmla="*/ 4996053 w 6858000"/>
              <a:gd name="connsiteY13" fmla="*/ 212129 h 7809953"/>
              <a:gd name="connsiteX14" fmla="*/ 4843119 w 6858000"/>
              <a:gd name="connsiteY14" fmla="*/ 220029 h 7809953"/>
              <a:gd name="connsiteX15" fmla="*/ 4690872 w 6858000"/>
              <a:gd name="connsiteY15" fmla="*/ 228266 h 7809953"/>
              <a:gd name="connsiteX16" fmla="*/ 4539996 w 6858000"/>
              <a:gd name="connsiteY16" fmla="*/ 235157 h 7809953"/>
              <a:gd name="connsiteX17" fmla="*/ 4390491 w 6858000"/>
              <a:gd name="connsiteY17" fmla="*/ 240032 h 7809953"/>
              <a:gd name="connsiteX18" fmla="*/ 4240987 w 6858000"/>
              <a:gd name="connsiteY18" fmla="*/ 244234 h 7809953"/>
              <a:gd name="connsiteX19" fmla="*/ 4092855 w 6858000"/>
              <a:gd name="connsiteY19" fmla="*/ 248268 h 7809953"/>
              <a:gd name="connsiteX20" fmla="*/ 3946779 w 6858000"/>
              <a:gd name="connsiteY20" fmla="*/ 250117 h 7809953"/>
              <a:gd name="connsiteX21" fmla="*/ 3800704 w 6858000"/>
              <a:gd name="connsiteY21" fmla="*/ 252134 h 7809953"/>
              <a:gd name="connsiteX22" fmla="*/ 3656685 w 6858000"/>
              <a:gd name="connsiteY22" fmla="*/ 253143 h 7809953"/>
              <a:gd name="connsiteX23" fmla="*/ 3514039 w 6858000"/>
              <a:gd name="connsiteY23" fmla="*/ 252134 h 7809953"/>
              <a:gd name="connsiteX24" fmla="*/ 3372765 w 6858000"/>
              <a:gd name="connsiteY24" fmla="*/ 252134 h 7809953"/>
              <a:gd name="connsiteX25" fmla="*/ 3232861 w 6858000"/>
              <a:gd name="connsiteY25" fmla="*/ 250117 h 7809953"/>
              <a:gd name="connsiteX26" fmla="*/ 3095701 w 6858000"/>
              <a:gd name="connsiteY26" fmla="*/ 247092 h 7809953"/>
              <a:gd name="connsiteX27" fmla="*/ 2959913 w 6858000"/>
              <a:gd name="connsiteY27" fmla="*/ 244234 h 7809953"/>
              <a:gd name="connsiteX28" fmla="*/ 2826868 w 6858000"/>
              <a:gd name="connsiteY28" fmla="*/ 241040 h 7809953"/>
              <a:gd name="connsiteX29" fmla="*/ 2694508 w 6858000"/>
              <a:gd name="connsiteY29" fmla="*/ 236166 h 7809953"/>
              <a:gd name="connsiteX30" fmla="*/ 2564207 w 6858000"/>
              <a:gd name="connsiteY30" fmla="*/ 230955 h 7809953"/>
              <a:gd name="connsiteX31" fmla="*/ 2436648 w 6858000"/>
              <a:gd name="connsiteY31" fmla="*/ 226249 h 7809953"/>
              <a:gd name="connsiteX32" fmla="*/ 2187702 w 6858000"/>
              <a:gd name="connsiteY32" fmla="*/ 212969 h 7809953"/>
              <a:gd name="connsiteX33" fmla="*/ 1949044 w 6858000"/>
              <a:gd name="connsiteY33" fmla="*/ 198850 h 7809953"/>
              <a:gd name="connsiteX34" fmla="*/ 1719987 w 6858000"/>
              <a:gd name="connsiteY34" fmla="*/ 184058 h 7809953"/>
              <a:gd name="connsiteX35" fmla="*/ 1503274 w 6858000"/>
              <a:gd name="connsiteY35" fmla="*/ 167753 h 7809953"/>
              <a:gd name="connsiteX36" fmla="*/ 1296162 w 6858000"/>
              <a:gd name="connsiteY36" fmla="*/ 150776 h 7809953"/>
              <a:gd name="connsiteX37" fmla="*/ 1104138 w 6858000"/>
              <a:gd name="connsiteY37" fmla="*/ 132455 h 7809953"/>
              <a:gd name="connsiteX38" fmla="*/ 923773 w 6858000"/>
              <a:gd name="connsiteY38" fmla="*/ 114469 h 7809953"/>
              <a:gd name="connsiteX39" fmla="*/ 757809 w 6858000"/>
              <a:gd name="connsiteY39" fmla="*/ 96484 h 7809953"/>
              <a:gd name="connsiteX40" fmla="*/ 605562 w 6858000"/>
              <a:gd name="connsiteY40" fmla="*/ 79507 h 7809953"/>
              <a:gd name="connsiteX41" fmla="*/ 470459 w 6858000"/>
              <a:gd name="connsiteY41" fmla="*/ 63370 h 7809953"/>
              <a:gd name="connsiteX42" fmla="*/ 348387 w 6858000"/>
              <a:gd name="connsiteY42" fmla="*/ 48074 h 7809953"/>
              <a:gd name="connsiteX43" fmla="*/ 245517 w 6858000"/>
              <a:gd name="connsiteY43" fmla="*/ 35299 h 7809953"/>
              <a:gd name="connsiteX44" fmla="*/ 159106 w 6858000"/>
              <a:gd name="connsiteY44" fmla="*/ 23197 h 7809953"/>
              <a:gd name="connsiteX45" fmla="*/ 40462 w 6858000"/>
              <a:gd name="connsiteY45" fmla="*/ 5883 h 7809953"/>
              <a:gd name="connsiteX46" fmla="*/ 0 w 6858000"/>
              <a:gd name="connsiteY46" fmla="*/ 0 h 7809953"/>
              <a:gd name="connsiteX47" fmla="*/ 0 w 6858000"/>
              <a:gd name="connsiteY47" fmla="*/ 652830 h 7809953"/>
              <a:gd name="connsiteX48" fmla="*/ 0 w 6858000"/>
              <a:gd name="connsiteY48" fmla="*/ 652830 h 7809953"/>
              <a:gd name="connsiteX49" fmla="*/ 0 w 6858000"/>
              <a:gd name="connsiteY49" fmla="*/ 7809953 h 7809953"/>
              <a:gd name="connsiteX50" fmla="*/ 6857999 w 6858000"/>
              <a:gd name="connsiteY50" fmla="*/ 7809953 h 7809953"/>
              <a:gd name="connsiteX51" fmla="*/ 6857999 w 6858000"/>
              <a:gd name="connsiteY51" fmla="*/ 1344715 h 7809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0" h="7809953">
                <a:moveTo>
                  <a:pt x="6858000" y="1344715"/>
                </a:moveTo>
                <a:lnTo>
                  <a:pt x="6858000" y="1177"/>
                </a:lnTo>
                <a:lnTo>
                  <a:pt x="6702323" y="26222"/>
                </a:lnTo>
                <a:lnTo>
                  <a:pt x="6547332" y="50091"/>
                </a:lnTo>
                <a:lnTo>
                  <a:pt x="6391656" y="73455"/>
                </a:lnTo>
                <a:lnTo>
                  <a:pt x="6235293" y="93458"/>
                </a:lnTo>
                <a:lnTo>
                  <a:pt x="6079617" y="113629"/>
                </a:lnTo>
                <a:lnTo>
                  <a:pt x="5923254" y="132455"/>
                </a:lnTo>
                <a:lnTo>
                  <a:pt x="5768949" y="148591"/>
                </a:lnTo>
                <a:lnTo>
                  <a:pt x="5612587" y="163887"/>
                </a:lnTo>
                <a:lnTo>
                  <a:pt x="5456910" y="177839"/>
                </a:lnTo>
                <a:lnTo>
                  <a:pt x="5303977" y="189941"/>
                </a:lnTo>
                <a:lnTo>
                  <a:pt x="5148986" y="202044"/>
                </a:lnTo>
                <a:lnTo>
                  <a:pt x="4996053" y="212129"/>
                </a:lnTo>
                <a:lnTo>
                  <a:pt x="4843119" y="220029"/>
                </a:lnTo>
                <a:lnTo>
                  <a:pt x="4690872" y="228266"/>
                </a:lnTo>
                <a:lnTo>
                  <a:pt x="4539996" y="235157"/>
                </a:lnTo>
                <a:lnTo>
                  <a:pt x="4390491" y="240032"/>
                </a:lnTo>
                <a:lnTo>
                  <a:pt x="4240987" y="244234"/>
                </a:lnTo>
                <a:lnTo>
                  <a:pt x="4092855" y="248268"/>
                </a:lnTo>
                <a:lnTo>
                  <a:pt x="3946779" y="250117"/>
                </a:lnTo>
                <a:lnTo>
                  <a:pt x="3800704" y="252134"/>
                </a:lnTo>
                <a:lnTo>
                  <a:pt x="3656685" y="253143"/>
                </a:lnTo>
                <a:lnTo>
                  <a:pt x="3514039" y="252134"/>
                </a:lnTo>
                <a:lnTo>
                  <a:pt x="3372765" y="252134"/>
                </a:lnTo>
                <a:lnTo>
                  <a:pt x="3232861" y="250117"/>
                </a:lnTo>
                <a:lnTo>
                  <a:pt x="3095701" y="247092"/>
                </a:lnTo>
                <a:lnTo>
                  <a:pt x="2959913" y="244234"/>
                </a:lnTo>
                <a:lnTo>
                  <a:pt x="2826868" y="241040"/>
                </a:lnTo>
                <a:lnTo>
                  <a:pt x="2694508" y="236166"/>
                </a:lnTo>
                <a:lnTo>
                  <a:pt x="2564207" y="230955"/>
                </a:lnTo>
                <a:lnTo>
                  <a:pt x="2436648" y="226249"/>
                </a:lnTo>
                <a:lnTo>
                  <a:pt x="2187702" y="212969"/>
                </a:lnTo>
                <a:lnTo>
                  <a:pt x="1949044" y="198850"/>
                </a:lnTo>
                <a:lnTo>
                  <a:pt x="1719987" y="184058"/>
                </a:lnTo>
                <a:lnTo>
                  <a:pt x="1503274" y="167753"/>
                </a:lnTo>
                <a:lnTo>
                  <a:pt x="1296162" y="150776"/>
                </a:lnTo>
                <a:lnTo>
                  <a:pt x="1104138" y="132455"/>
                </a:lnTo>
                <a:lnTo>
                  <a:pt x="923773" y="114469"/>
                </a:lnTo>
                <a:lnTo>
                  <a:pt x="757809" y="96484"/>
                </a:lnTo>
                <a:lnTo>
                  <a:pt x="605562" y="79507"/>
                </a:lnTo>
                <a:lnTo>
                  <a:pt x="470459" y="63370"/>
                </a:lnTo>
                <a:lnTo>
                  <a:pt x="348387" y="48074"/>
                </a:lnTo>
                <a:lnTo>
                  <a:pt x="245517" y="35299"/>
                </a:lnTo>
                <a:lnTo>
                  <a:pt x="159106" y="23197"/>
                </a:lnTo>
                <a:lnTo>
                  <a:pt x="40462" y="5883"/>
                </a:lnTo>
                <a:lnTo>
                  <a:pt x="0" y="0"/>
                </a:lnTo>
                <a:lnTo>
                  <a:pt x="0" y="652830"/>
                </a:lnTo>
                <a:lnTo>
                  <a:pt x="0" y="652830"/>
                </a:lnTo>
                <a:lnTo>
                  <a:pt x="0" y="7809953"/>
                </a:lnTo>
                <a:lnTo>
                  <a:pt x="6857999" y="7809953"/>
                </a:lnTo>
                <a:lnTo>
                  <a:pt x="6857999" y="1344715"/>
                </a:lnTo>
                <a:close/>
              </a:path>
            </a:pathLst>
          </a:custGeom>
          <a:solidFill>
            <a:srgbClr val="FFFFFF"/>
          </a:solidFill>
          <a:ln>
            <a:noFill/>
          </a:ln>
        </p:spPr>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3853" y="738906"/>
            <a:ext cx="3038347" cy="2476252"/>
          </a:xfrm>
          <a:prstGeom prst="rect">
            <a:avLst/>
          </a:prstGeom>
          <a:effectLst/>
        </p:spPr>
      </p:pic>
      <p:pic>
        <p:nvPicPr>
          <p:cNvPr id="4" name="Content Placeholder 3"/>
          <p:cNvPicPr>
            <a:picLocks noGrp="1" noChangeAspect="1"/>
          </p:cNvPicPr>
          <p:nvPr>
            <p:ph idx="1"/>
          </p:nvPr>
        </p:nvPicPr>
        <p:blipFill>
          <a:blip r:embed="rId8">
            <a:extLst>
              <a:ext uri="{28A0092B-C50C-407E-A947-70E740481C1C}">
                <a14:useLocalDpi xmlns:a14="http://schemas.microsoft.com/office/drawing/2010/main" val="0"/>
              </a:ext>
            </a:extLst>
          </a:blip>
          <a:stretch>
            <a:fillRect/>
          </a:stretch>
        </p:blipFill>
        <p:spPr>
          <a:xfrm>
            <a:off x="3876168" y="966782"/>
            <a:ext cx="3038347" cy="2020500"/>
          </a:xfrm>
          <a:prstGeom prst="rect">
            <a:avLst/>
          </a:prstGeom>
          <a:effectLst/>
        </p:spPr>
      </p:pic>
      <p:sp>
        <p:nvSpPr>
          <p:cNvPr id="25" name="Freeform 31">
            <a:extLst>
              <a:ext uri="{FF2B5EF4-FFF2-40B4-BE49-F238E27FC236}">
                <a16:creationId xmlns:a16="http://schemas.microsoft.com/office/drawing/2014/main" id="{1EBB90A2-2B0A-4F80-8F25-0403340654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63681"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3854" y="3678459"/>
            <a:ext cx="6270662" cy="2304468"/>
          </a:xfrm>
          <a:prstGeom prst="rect">
            <a:avLst/>
          </a:prstGeom>
          <a:effectLst/>
        </p:spPr>
      </p:pic>
    </p:spTree>
    <p:extLst>
      <p:ext uri="{BB962C8B-B14F-4D97-AF65-F5344CB8AC3E}">
        <p14:creationId xmlns:p14="http://schemas.microsoft.com/office/powerpoint/2010/main" val="3707137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F19BAF3-7E20-4B9D-B544-BABAEEA1FA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1" name="Picture 10">
            <a:extLst>
              <a:ext uri="{FF2B5EF4-FFF2-40B4-BE49-F238E27FC236}">
                <a16:creationId xmlns:a16="http://schemas.microsoft.com/office/drawing/2014/main" id="{950648F4-ABCD-4DF0-8641-76CFB23547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3" name="Oval 12">
            <a:extLst>
              <a:ext uri="{FF2B5EF4-FFF2-40B4-BE49-F238E27FC236}">
                <a16:creationId xmlns:a16="http://schemas.microsoft.com/office/drawing/2014/main" id="{989BE678-777B-482A-A616-FEDC47B16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5" name="Picture 14">
            <a:extLst>
              <a:ext uri="{FF2B5EF4-FFF2-40B4-BE49-F238E27FC236}">
                <a16:creationId xmlns:a16="http://schemas.microsoft.com/office/drawing/2014/main" id="{CF1EB4BD-9C7E-4AA3-9681-C7EB0DA625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7" name="Picture 16">
            <a:extLst>
              <a:ext uri="{FF2B5EF4-FFF2-40B4-BE49-F238E27FC236}">
                <a16:creationId xmlns:a16="http://schemas.microsoft.com/office/drawing/2014/main" id="{94AAE3AA-3759-4D28-B0EF-575F25A514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9" name="Rectangle 18">
            <a:extLst>
              <a:ext uri="{FF2B5EF4-FFF2-40B4-BE49-F238E27FC236}">
                <a16:creationId xmlns:a16="http://schemas.microsoft.com/office/drawing/2014/main" id="{D28BE0C3-2102-4820-B88B-A448B1840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1" name="Rectangle 20">
            <a:extLst>
              <a:ext uri="{FF2B5EF4-FFF2-40B4-BE49-F238E27FC236}">
                <a16:creationId xmlns:a16="http://schemas.microsoft.com/office/drawing/2014/main" id="{F3F4807A-5068-4492-8025-D75F320E9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000837" y="1325880"/>
            <a:ext cx="3543464" cy="3066507"/>
          </a:xfrm>
        </p:spPr>
        <p:txBody>
          <a:bodyPr vert="horz" lIns="91440" tIns="45720" rIns="91440" bIns="45720" rtlCol="0" anchor="b">
            <a:normAutofit/>
          </a:bodyPr>
          <a:lstStyle/>
          <a:p>
            <a:r>
              <a:rPr lang="en-US" sz="4800">
                <a:solidFill>
                  <a:srgbClr val="EBEBEB"/>
                </a:solidFill>
              </a:rPr>
              <a:t>Fatty and heavy foods</a:t>
            </a:r>
          </a:p>
        </p:txBody>
      </p:sp>
      <p:sp>
        <p:nvSpPr>
          <p:cNvPr id="23" name="Freeform 36">
            <a:extLst>
              <a:ext uri="{FF2B5EF4-FFF2-40B4-BE49-F238E27FC236}">
                <a16:creationId xmlns:a16="http://schemas.microsoft.com/office/drawing/2014/main" id="{B24996F8-180C-4DCB-8A26-DFA336CDE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13666"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pic>
        <p:nvPicPr>
          <p:cNvPr id="4" name="Content Placeholder 3"/>
          <p:cNvPicPr>
            <a:picLocks noGrp="1" noChangeAspect="1"/>
          </p:cNvPicPr>
          <p:nvPr>
            <p:ph idx="1"/>
          </p:nvPr>
        </p:nvPicPr>
        <p:blipFill rotWithShape="1">
          <a:blip r:embed="rId7">
            <a:extLst>
              <a:ext uri="{28A0092B-C50C-407E-A947-70E740481C1C}">
                <a14:useLocalDpi xmlns:a14="http://schemas.microsoft.com/office/drawing/2010/main" val="0"/>
              </a:ext>
            </a:extLst>
          </a:blip>
          <a:srcRect l="4616" r="9673" b="2"/>
          <a:stretch/>
        </p:blipFill>
        <p:spPr>
          <a:xfrm>
            <a:off x="20" y="10"/>
            <a:ext cx="7759920" cy="6857991"/>
          </a:xfrm>
          <a:custGeom>
            <a:avLst/>
            <a:gdLst/>
            <a:ahLst/>
            <a:cxnLst/>
            <a:rect l="l" t="t" r="r" b="b"/>
            <a:pathLst>
              <a:path w="7759940" h="6858001">
                <a:moveTo>
                  <a:pt x="0" y="0"/>
                </a:moveTo>
                <a:lnTo>
                  <a:pt x="1296537" y="0"/>
                </a:lnTo>
                <a:lnTo>
                  <a:pt x="1296537" y="1"/>
                </a:lnTo>
                <a:lnTo>
                  <a:pt x="6415225" y="1"/>
                </a:lnTo>
                <a:lnTo>
                  <a:pt x="6415225" y="0"/>
                </a:lnTo>
                <a:lnTo>
                  <a:pt x="7758763" y="0"/>
                </a:lnTo>
                <a:lnTo>
                  <a:pt x="7733718" y="155677"/>
                </a:lnTo>
                <a:lnTo>
                  <a:pt x="7709849" y="310668"/>
                </a:lnTo>
                <a:lnTo>
                  <a:pt x="7686485" y="466344"/>
                </a:lnTo>
                <a:lnTo>
                  <a:pt x="7666482" y="622707"/>
                </a:lnTo>
                <a:lnTo>
                  <a:pt x="7646311" y="778383"/>
                </a:lnTo>
                <a:lnTo>
                  <a:pt x="7627485" y="934746"/>
                </a:lnTo>
                <a:lnTo>
                  <a:pt x="7611349" y="1089051"/>
                </a:lnTo>
                <a:lnTo>
                  <a:pt x="7596053" y="1245413"/>
                </a:lnTo>
                <a:lnTo>
                  <a:pt x="7582101" y="1401090"/>
                </a:lnTo>
                <a:lnTo>
                  <a:pt x="7569999" y="1554023"/>
                </a:lnTo>
                <a:lnTo>
                  <a:pt x="7557896" y="1709014"/>
                </a:lnTo>
                <a:lnTo>
                  <a:pt x="7547811" y="1861947"/>
                </a:lnTo>
                <a:lnTo>
                  <a:pt x="7539911" y="2014881"/>
                </a:lnTo>
                <a:lnTo>
                  <a:pt x="7531674" y="2167128"/>
                </a:lnTo>
                <a:lnTo>
                  <a:pt x="7524783" y="2318004"/>
                </a:lnTo>
                <a:lnTo>
                  <a:pt x="7519908" y="2467509"/>
                </a:lnTo>
                <a:lnTo>
                  <a:pt x="7515706" y="2617013"/>
                </a:lnTo>
                <a:lnTo>
                  <a:pt x="7511672" y="2765146"/>
                </a:lnTo>
                <a:lnTo>
                  <a:pt x="7509823" y="2911221"/>
                </a:lnTo>
                <a:lnTo>
                  <a:pt x="7507806" y="3057297"/>
                </a:lnTo>
                <a:lnTo>
                  <a:pt x="7506797" y="3201315"/>
                </a:lnTo>
                <a:lnTo>
                  <a:pt x="7507806" y="3343961"/>
                </a:lnTo>
                <a:lnTo>
                  <a:pt x="7507806" y="3485236"/>
                </a:lnTo>
                <a:lnTo>
                  <a:pt x="7509823" y="3625139"/>
                </a:lnTo>
                <a:lnTo>
                  <a:pt x="7512848" y="3762299"/>
                </a:lnTo>
                <a:lnTo>
                  <a:pt x="7515706" y="3898087"/>
                </a:lnTo>
                <a:lnTo>
                  <a:pt x="7518900" y="4031133"/>
                </a:lnTo>
                <a:lnTo>
                  <a:pt x="7523774" y="4163492"/>
                </a:lnTo>
                <a:lnTo>
                  <a:pt x="7528985" y="4293793"/>
                </a:lnTo>
                <a:lnTo>
                  <a:pt x="7533691" y="4421352"/>
                </a:lnTo>
                <a:lnTo>
                  <a:pt x="7546971" y="4670298"/>
                </a:lnTo>
                <a:lnTo>
                  <a:pt x="7561090" y="4908956"/>
                </a:lnTo>
                <a:lnTo>
                  <a:pt x="7575882" y="5138013"/>
                </a:lnTo>
                <a:lnTo>
                  <a:pt x="7592187" y="5354726"/>
                </a:lnTo>
                <a:lnTo>
                  <a:pt x="7609164" y="5561838"/>
                </a:lnTo>
                <a:lnTo>
                  <a:pt x="7627485" y="5753862"/>
                </a:lnTo>
                <a:lnTo>
                  <a:pt x="7645471" y="5934227"/>
                </a:lnTo>
                <a:lnTo>
                  <a:pt x="7663456" y="6100191"/>
                </a:lnTo>
                <a:lnTo>
                  <a:pt x="7680433" y="6252438"/>
                </a:lnTo>
                <a:lnTo>
                  <a:pt x="7696570" y="6387541"/>
                </a:lnTo>
                <a:lnTo>
                  <a:pt x="7711866" y="6509613"/>
                </a:lnTo>
                <a:lnTo>
                  <a:pt x="7724641" y="6612483"/>
                </a:lnTo>
                <a:lnTo>
                  <a:pt x="7736743" y="6698894"/>
                </a:lnTo>
                <a:lnTo>
                  <a:pt x="7754057" y="6817538"/>
                </a:lnTo>
                <a:lnTo>
                  <a:pt x="7759940" y="6858000"/>
                </a:lnTo>
                <a:lnTo>
                  <a:pt x="6854586" y="6858000"/>
                </a:lnTo>
                <a:lnTo>
                  <a:pt x="6854586" y="6858001"/>
                </a:lnTo>
                <a:lnTo>
                  <a:pt x="764022" y="6858001"/>
                </a:lnTo>
                <a:lnTo>
                  <a:pt x="764022" y="6858000"/>
                </a:lnTo>
                <a:lnTo>
                  <a:pt x="0" y="6858000"/>
                </a:lnTo>
                <a:close/>
              </a:path>
            </a:pathLst>
          </a:custGeom>
        </p:spPr>
      </p:pic>
      <p:sp>
        <p:nvSpPr>
          <p:cNvPr id="25" name="Rectangle 24">
            <a:extLst>
              <a:ext uri="{FF2B5EF4-FFF2-40B4-BE49-F238E27FC236}">
                <a16:creationId xmlns:a16="http://schemas.microsoft.com/office/drawing/2014/main" id="{630182B0-3559-41D5-9EBC-0BD86BEDA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6514802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530DCFF-08F5-434A-A0D5-F3E89407A61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4" name="Picture 13">
            <a:extLst>
              <a:ext uri="{FF2B5EF4-FFF2-40B4-BE49-F238E27FC236}">
                <a16:creationId xmlns:a16="http://schemas.microsoft.com/office/drawing/2014/main" id="{24011A3A-9884-40BF-94F6-0625A0ADD3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a:extLst>
              <a:ext uri="{FF2B5EF4-FFF2-40B4-BE49-F238E27FC236}">
                <a16:creationId xmlns:a16="http://schemas.microsoft.com/office/drawing/2014/main" id="{D6573690-978D-48A4-8645-0E01F8211B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8" name="Picture 17">
            <a:extLst>
              <a:ext uri="{FF2B5EF4-FFF2-40B4-BE49-F238E27FC236}">
                <a16:creationId xmlns:a16="http://schemas.microsoft.com/office/drawing/2014/main" id="{D4B84446-184D-45CE-9532-48179EAE58C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20" name="Picture 19">
            <a:extLst>
              <a:ext uri="{FF2B5EF4-FFF2-40B4-BE49-F238E27FC236}">
                <a16:creationId xmlns:a16="http://schemas.microsoft.com/office/drawing/2014/main" id="{C9229660-8639-44E7-B486-7436516E6B6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22" name="Rectangle 21">
            <a:extLst>
              <a:ext uri="{FF2B5EF4-FFF2-40B4-BE49-F238E27FC236}">
                <a16:creationId xmlns:a16="http://schemas.microsoft.com/office/drawing/2014/main" id="{858084FA-40DB-44FC-94DA-93AA71CD69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00837" y="1325880"/>
            <a:ext cx="3543464" cy="3066507"/>
          </a:xfrm>
        </p:spPr>
        <p:txBody>
          <a:bodyPr vert="horz" lIns="91440" tIns="45720" rIns="91440" bIns="45720" rtlCol="0" anchor="b">
            <a:normAutofit/>
          </a:bodyPr>
          <a:lstStyle/>
          <a:p>
            <a:r>
              <a:rPr lang="en-US" sz="4800">
                <a:solidFill>
                  <a:srgbClr val="EBEBEB"/>
                </a:solidFill>
              </a:rPr>
              <a:t>Smoking </a:t>
            </a:r>
          </a:p>
        </p:txBody>
      </p:sp>
      <p:pic>
        <p:nvPicPr>
          <p:cNvPr id="6" name="Picture 5"/>
          <p:cNvPicPr>
            <a:picLocks noChangeAspect="1"/>
          </p:cNvPicPr>
          <p:nvPr/>
        </p:nvPicPr>
        <p:blipFill rotWithShape="1">
          <a:blip r:embed="rId7" cstate="print">
            <a:extLst>
              <a:ext uri="{28A0092B-C50C-407E-A947-70E740481C1C}">
                <a14:useLocalDpi xmlns:a14="http://schemas.microsoft.com/office/drawing/2010/main" val="0"/>
              </a:ext>
            </a:extLst>
          </a:blip>
          <a:srcRect l="12424" r="-4" b="-4"/>
          <a:stretch/>
        </p:blipFill>
        <p:spPr>
          <a:xfrm>
            <a:off x="20" y="10"/>
            <a:ext cx="4044410" cy="3428990"/>
          </a:xfrm>
          <a:prstGeom prst="rect">
            <a:avLst/>
          </a:prstGeom>
        </p:spPr>
      </p:pic>
      <p:sp>
        <p:nvSpPr>
          <p:cNvPr id="24" name="Freeform 36">
            <a:extLst>
              <a:ext uri="{FF2B5EF4-FFF2-40B4-BE49-F238E27FC236}">
                <a16:creationId xmlns:a16="http://schemas.microsoft.com/office/drawing/2014/main" id="{B24996F8-180C-4DCB-8A26-DFA336CDE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13666"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pic>
        <p:nvPicPr>
          <p:cNvPr id="5" name="Picture 4"/>
          <p:cNvPicPr>
            <a:picLocks noChangeAspect="1"/>
          </p:cNvPicPr>
          <p:nvPr/>
        </p:nvPicPr>
        <p:blipFill rotWithShape="1">
          <a:blip r:embed="rId8" cstate="print">
            <a:extLst>
              <a:ext uri="{28A0092B-C50C-407E-A947-70E740481C1C}">
                <a14:useLocalDpi xmlns:a14="http://schemas.microsoft.com/office/drawing/2010/main" val="0"/>
              </a:ext>
            </a:extLst>
          </a:blip>
          <a:srcRect l="34375" r="27316"/>
          <a:stretch/>
        </p:blipFill>
        <p:spPr>
          <a:xfrm>
            <a:off x="4026005" y="10"/>
            <a:ext cx="3726528" cy="6857991"/>
          </a:xfrm>
          <a:custGeom>
            <a:avLst/>
            <a:gdLst/>
            <a:ahLst/>
            <a:cxnLst/>
            <a:rect l="l" t="t" r="r" b="b"/>
            <a:pathLst>
              <a:path w="3726528" h="6858001">
                <a:moveTo>
                  <a:pt x="0" y="6858000"/>
                </a:moveTo>
                <a:lnTo>
                  <a:pt x="2822351" y="6858000"/>
                </a:lnTo>
                <a:lnTo>
                  <a:pt x="2822351" y="6858001"/>
                </a:lnTo>
                <a:lnTo>
                  <a:pt x="0" y="6858001"/>
                </a:lnTo>
                <a:close/>
                <a:moveTo>
                  <a:pt x="2382990" y="0"/>
                </a:moveTo>
                <a:lnTo>
                  <a:pt x="3726528" y="0"/>
                </a:lnTo>
                <a:lnTo>
                  <a:pt x="3701483" y="155677"/>
                </a:lnTo>
                <a:lnTo>
                  <a:pt x="3677614" y="310668"/>
                </a:lnTo>
                <a:lnTo>
                  <a:pt x="3654250" y="466344"/>
                </a:lnTo>
                <a:lnTo>
                  <a:pt x="3634247" y="622707"/>
                </a:lnTo>
                <a:lnTo>
                  <a:pt x="3614076" y="778383"/>
                </a:lnTo>
                <a:lnTo>
                  <a:pt x="3595250" y="934746"/>
                </a:lnTo>
                <a:lnTo>
                  <a:pt x="3579114" y="1089051"/>
                </a:lnTo>
                <a:lnTo>
                  <a:pt x="3563818" y="1245413"/>
                </a:lnTo>
                <a:lnTo>
                  <a:pt x="3549866" y="1401090"/>
                </a:lnTo>
                <a:lnTo>
                  <a:pt x="3537764" y="1554023"/>
                </a:lnTo>
                <a:lnTo>
                  <a:pt x="3525661" y="1709014"/>
                </a:lnTo>
                <a:lnTo>
                  <a:pt x="3515576" y="1861947"/>
                </a:lnTo>
                <a:lnTo>
                  <a:pt x="3507676" y="2014881"/>
                </a:lnTo>
                <a:lnTo>
                  <a:pt x="3499439" y="2167128"/>
                </a:lnTo>
                <a:lnTo>
                  <a:pt x="3492548" y="2318004"/>
                </a:lnTo>
                <a:lnTo>
                  <a:pt x="3487673" y="2467509"/>
                </a:lnTo>
                <a:lnTo>
                  <a:pt x="3483471" y="2617013"/>
                </a:lnTo>
                <a:lnTo>
                  <a:pt x="3479437" y="2765146"/>
                </a:lnTo>
                <a:lnTo>
                  <a:pt x="3477588" y="2911221"/>
                </a:lnTo>
                <a:lnTo>
                  <a:pt x="3475571" y="3057297"/>
                </a:lnTo>
                <a:lnTo>
                  <a:pt x="3474562" y="3201315"/>
                </a:lnTo>
                <a:lnTo>
                  <a:pt x="3475571" y="3343961"/>
                </a:lnTo>
                <a:lnTo>
                  <a:pt x="3475571" y="3429000"/>
                </a:lnTo>
                <a:lnTo>
                  <a:pt x="0" y="3429000"/>
                </a:lnTo>
                <a:lnTo>
                  <a:pt x="0" y="1"/>
                </a:lnTo>
                <a:lnTo>
                  <a:pt x="2382990" y="1"/>
                </a:lnTo>
                <a:close/>
              </a:path>
            </a:pathLst>
          </a:custGeom>
        </p:spPr>
      </p:pic>
      <p:sp>
        <p:nvSpPr>
          <p:cNvPr id="26" name="Rectangle 25">
            <a:extLst>
              <a:ext uri="{FF2B5EF4-FFF2-40B4-BE49-F238E27FC236}">
                <a16:creationId xmlns:a16="http://schemas.microsoft.com/office/drawing/2014/main" id="{630182B0-3559-41D5-9EBC-0BD86BEDA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4" name="Content Placeholder 3"/>
          <p:cNvPicPr>
            <a:picLocks noGrp="1" noChangeAspect="1"/>
          </p:cNvPicPr>
          <p:nvPr>
            <p:ph idx="1"/>
          </p:nvPr>
        </p:nvPicPr>
        <p:blipFill rotWithShape="1">
          <a:blip r:embed="rId9" cstate="print">
            <a:extLst>
              <a:ext uri="{28A0092B-C50C-407E-A947-70E740481C1C}">
                <a14:useLocalDpi xmlns:a14="http://schemas.microsoft.com/office/drawing/2010/main" val="0"/>
              </a:ext>
            </a:extLst>
          </a:blip>
          <a:srcRect t="20248"/>
          <a:stretch/>
        </p:blipFill>
        <p:spPr>
          <a:xfrm>
            <a:off x="20" y="3429000"/>
            <a:ext cx="4041628" cy="3429000"/>
          </a:xfrm>
          <a:prstGeom prst="rect">
            <a:avLst/>
          </a:prstGeom>
        </p:spPr>
      </p:pic>
      <p:pic>
        <p:nvPicPr>
          <p:cNvPr id="7" name="Picture 6"/>
          <p:cNvPicPr>
            <a:picLocks noChangeAspect="1"/>
          </p:cNvPicPr>
          <p:nvPr/>
        </p:nvPicPr>
        <p:blipFill rotWithShape="1">
          <a:blip r:embed="rId10">
            <a:extLst>
              <a:ext uri="{28A0092B-C50C-407E-A947-70E740481C1C}">
                <a14:useLocalDpi xmlns:a14="http://schemas.microsoft.com/office/drawing/2010/main" val="0"/>
              </a:ext>
            </a:extLst>
          </a:blip>
          <a:srcRect t="8013" r="3" b="3"/>
          <a:stretch/>
        </p:blipFill>
        <p:spPr>
          <a:xfrm>
            <a:off x="4026005" y="3428999"/>
            <a:ext cx="3727705" cy="3429001"/>
          </a:xfrm>
          <a:custGeom>
            <a:avLst/>
            <a:gdLst/>
            <a:ahLst/>
            <a:cxnLst/>
            <a:rect l="l" t="t" r="r" b="b"/>
            <a:pathLst>
              <a:path w="3727705" h="3429001">
                <a:moveTo>
                  <a:pt x="0" y="0"/>
                </a:moveTo>
                <a:lnTo>
                  <a:pt x="3475571" y="0"/>
                </a:lnTo>
                <a:lnTo>
                  <a:pt x="3475571" y="56236"/>
                </a:lnTo>
                <a:lnTo>
                  <a:pt x="3477588" y="196139"/>
                </a:lnTo>
                <a:lnTo>
                  <a:pt x="3480613" y="333299"/>
                </a:lnTo>
                <a:lnTo>
                  <a:pt x="3483471" y="469087"/>
                </a:lnTo>
                <a:lnTo>
                  <a:pt x="3486665" y="602133"/>
                </a:lnTo>
                <a:lnTo>
                  <a:pt x="3491539" y="734492"/>
                </a:lnTo>
                <a:lnTo>
                  <a:pt x="3496750" y="864793"/>
                </a:lnTo>
                <a:lnTo>
                  <a:pt x="3501456" y="992352"/>
                </a:lnTo>
                <a:lnTo>
                  <a:pt x="3514736" y="1241298"/>
                </a:lnTo>
                <a:lnTo>
                  <a:pt x="3528855" y="1479956"/>
                </a:lnTo>
                <a:lnTo>
                  <a:pt x="3543647" y="1709013"/>
                </a:lnTo>
                <a:lnTo>
                  <a:pt x="3559952" y="1925726"/>
                </a:lnTo>
                <a:lnTo>
                  <a:pt x="3576929" y="2132838"/>
                </a:lnTo>
                <a:lnTo>
                  <a:pt x="3595250" y="2324862"/>
                </a:lnTo>
                <a:lnTo>
                  <a:pt x="3613236" y="2505227"/>
                </a:lnTo>
                <a:lnTo>
                  <a:pt x="3631221" y="2671191"/>
                </a:lnTo>
                <a:lnTo>
                  <a:pt x="3648198" y="2823438"/>
                </a:lnTo>
                <a:lnTo>
                  <a:pt x="3664335" y="2958541"/>
                </a:lnTo>
                <a:lnTo>
                  <a:pt x="3679631" y="3080613"/>
                </a:lnTo>
                <a:lnTo>
                  <a:pt x="3692406" y="3183483"/>
                </a:lnTo>
                <a:lnTo>
                  <a:pt x="3704508" y="3269894"/>
                </a:lnTo>
                <a:lnTo>
                  <a:pt x="3721822" y="3388538"/>
                </a:lnTo>
                <a:lnTo>
                  <a:pt x="3727705" y="3429000"/>
                </a:lnTo>
                <a:lnTo>
                  <a:pt x="2822351" y="3429000"/>
                </a:lnTo>
                <a:lnTo>
                  <a:pt x="2822351" y="3429001"/>
                </a:lnTo>
                <a:lnTo>
                  <a:pt x="0" y="3429001"/>
                </a:lnTo>
                <a:close/>
              </a:path>
            </a:pathLst>
          </a:custGeom>
        </p:spPr>
      </p:pic>
    </p:spTree>
    <p:extLst>
      <p:ext uri="{BB962C8B-B14F-4D97-AF65-F5344CB8AC3E}">
        <p14:creationId xmlns:p14="http://schemas.microsoft.com/office/powerpoint/2010/main" val="11847182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Tight- fitting clothes</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88720" y="1926052"/>
            <a:ext cx="2316681" cy="32799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5400" y="2133600"/>
            <a:ext cx="3886200" cy="3048000"/>
          </a:xfrm>
          <a:prstGeom prst="rect">
            <a:avLst/>
          </a:prstGeom>
          <a:ln>
            <a:noFill/>
          </a:ln>
          <a:effectLst>
            <a:softEdge rad="112500"/>
          </a:effectLst>
        </p:spPr>
      </p:pic>
    </p:spTree>
    <p:extLst>
      <p:ext uri="{BB962C8B-B14F-4D97-AF65-F5344CB8AC3E}">
        <p14:creationId xmlns:p14="http://schemas.microsoft.com/office/powerpoint/2010/main" val="11187721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F19BAF3-7E20-4B9D-B544-BABAEEA1FA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1" name="Picture 10">
            <a:extLst>
              <a:ext uri="{FF2B5EF4-FFF2-40B4-BE49-F238E27FC236}">
                <a16:creationId xmlns:a16="http://schemas.microsoft.com/office/drawing/2014/main" id="{950648F4-ABCD-4DF0-8641-76CFB23547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3" name="Oval 12">
            <a:extLst>
              <a:ext uri="{FF2B5EF4-FFF2-40B4-BE49-F238E27FC236}">
                <a16:creationId xmlns:a16="http://schemas.microsoft.com/office/drawing/2014/main" id="{989BE678-777B-482A-A616-FEDC47B16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5" name="Picture 14">
            <a:extLst>
              <a:ext uri="{FF2B5EF4-FFF2-40B4-BE49-F238E27FC236}">
                <a16:creationId xmlns:a16="http://schemas.microsoft.com/office/drawing/2014/main" id="{CF1EB4BD-9C7E-4AA3-9681-C7EB0DA625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7" name="Picture 16">
            <a:extLst>
              <a:ext uri="{FF2B5EF4-FFF2-40B4-BE49-F238E27FC236}">
                <a16:creationId xmlns:a16="http://schemas.microsoft.com/office/drawing/2014/main" id="{94AAE3AA-3759-4D28-B0EF-575F25A514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9" name="Rectangle 18">
            <a:extLst>
              <a:ext uri="{FF2B5EF4-FFF2-40B4-BE49-F238E27FC236}">
                <a16:creationId xmlns:a16="http://schemas.microsoft.com/office/drawing/2014/main" id="{D28BE0C3-2102-4820-B88B-A448B1840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4" name="Content Placeholder 3"/>
          <p:cNvPicPr>
            <a:picLocks noGrp="1" noChangeAspect="1"/>
          </p:cNvPicPr>
          <p:nvPr>
            <p:ph idx="1"/>
          </p:nvPr>
        </p:nvPicPr>
        <p:blipFill rotWithShape="1">
          <a:blip r:embed="rId7">
            <a:extLst>
              <a:ext uri="{28A0092B-C50C-407E-A947-70E740481C1C}">
                <a14:useLocalDpi xmlns:a14="http://schemas.microsoft.com/office/drawing/2010/main" val="0"/>
              </a:ext>
            </a:extLst>
          </a:blip>
          <a:srcRect t="21272" r="-1" b="16806"/>
          <a:stretch/>
        </p:blipFill>
        <p:spPr>
          <a:xfrm>
            <a:off x="1" y="-5"/>
            <a:ext cx="12191695" cy="5020241"/>
          </a:xfrm>
          <a:custGeom>
            <a:avLst/>
            <a:gdLst/>
            <a:ahLst/>
            <a:cxnLst/>
            <a:rect l="l" t="t" r="r" b="b"/>
            <a:pathLst>
              <a:path w="12191695" h="5020241">
                <a:moveTo>
                  <a:pt x="0" y="0"/>
                </a:moveTo>
                <a:lnTo>
                  <a:pt x="12191695" y="0"/>
                </a:lnTo>
                <a:lnTo>
                  <a:pt x="12191695" y="4057991"/>
                </a:lnTo>
                <a:lnTo>
                  <a:pt x="11914945" y="4110187"/>
                </a:lnTo>
                <a:lnTo>
                  <a:pt x="11639412" y="4159931"/>
                </a:lnTo>
                <a:lnTo>
                  <a:pt x="11362661" y="4208624"/>
                </a:lnTo>
                <a:lnTo>
                  <a:pt x="11084690" y="4250310"/>
                </a:lnTo>
                <a:lnTo>
                  <a:pt x="10807939" y="4292347"/>
                </a:lnTo>
                <a:lnTo>
                  <a:pt x="10529968" y="4331582"/>
                </a:lnTo>
                <a:lnTo>
                  <a:pt x="10255655" y="4365211"/>
                </a:lnTo>
                <a:lnTo>
                  <a:pt x="9977684" y="4397089"/>
                </a:lnTo>
                <a:lnTo>
                  <a:pt x="9700933" y="4426165"/>
                </a:lnTo>
                <a:lnTo>
                  <a:pt x="9429058" y="4451387"/>
                </a:lnTo>
                <a:lnTo>
                  <a:pt x="9153526" y="4476609"/>
                </a:lnTo>
                <a:lnTo>
                  <a:pt x="8881651" y="4497628"/>
                </a:lnTo>
                <a:lnTo>
                  <a:pt x="8609776" y="4514092"/>
                </a:lnTo>
                <a:lnTo>
                  <a:pt x="8339121" y="4531258"/>
                </a:lnTo>
                <a:lnTo>
                  <a:pt x="8070903" y="4545620"/>
                </a:lnTo>
                <a:lnTo>
                  <a:pt x="7805124" y="4555779"/>
                </a:lnTo>
                <a:lnTo>
                  <a:pt x="7539345" y="4564537"/>
                </a:lnTo>
                <a:lnTo>
                  <a:pt x="7276005" y="4572944"/>
                </a:lnTo>
                <a:lnTo>
                  <a:pt x="7016322" y="4576798"/>
                </a:lnTo>
                <a:lnTo>
                  <a:pt x="6756639" y="4581001"/>
                </a:lnTo>
                <a:lnTo>
                  <a:pt x="6500613" y="4583103"/>
                </a:lnTo>
                <a:lnTo>
                  <a:pt x="6247026" y="4581001"/>
                </a:lnTo>
                <a:lnTo>
                  <a:pt x="5995877" y="4581001"/>
                </a:lnTo>
                <a:lnTo>
                  <a:pt x="5747167" y="4576798"/>
                </a:lnTo>
                <a:lnTo>
                  <a:pt x="5503333" y="4570492"/>
                </a:lnTo>
                <a:lnTo>
                  <a:pt x="5261938" y="4564537"/>
                </a:lnTo>
                <a:lnTo>
                  <a:pt x="5025418" y="4557881"/>
                </a:lnTo>
                <a:lnTo>
                  <a:pt x="4790118" y="4547722"/>
                </a:lnTo>
                <a:lnTo>
                  <a:pt x="4558477" y="4536862"/>
                </a:lnTo>
                <a:lnTo>
                  <a:pt x="4331710" y="4527054"/>
                </a:lnTo>
                <a:lnTo>
                  <a:pt x="3889152" y="4499379"/>
                </a:lnTo>
                <a:lnTo>
                  <a:pt x="3464881" y="4469954"/>
                </a:lnTo>
                <a:lnTo>
                  <a:pt x="3057678" y="4439126"/>
                </a:lnTo>
                <a:lnTo>
                  <a:pt x="2672421" y="4405147"/>
                </a:lnTo>
                <a:lnTo>
                  <a:pt x="2304232" y="4369765"/>
                </a:lnTo>
                <a:lnTo>
                  <a:pt x="1962864" y="4331582"/>
                </a:lnTo>
                <a:lnTo>
                  <a:pt x="1642223" y="4294099"/>
                </a:lnTo>
                <a:lnTo>
                  <a:pt x="1347183" y="4256616"/>
                </a:lnTo>
                <a:lnTo>
                  <a:pt x="1076528" y="4221235"/>
                </a:lnTo>
                <a:lnTo>
                  <a:pt x="836351" y="4187605"/>
                </a:lnTo>
                <a:lnTo>
                  <a:pt x="619339" y="4155727"/>
                </a:lnTo>
                <a:lnTo>
                  <a:pt x="436464" y="4129104"/>
                </a:lnTo>
                <a:lnTo>
                  <a:pt x="282848" y="4103881"/>
                </a:lnTo>
                <a:lnTo>
                  <a:pt x="71932" y="4067800"/>
                </a:lnTo>
                <a:lnTo>
                  <a:pt x="1" y="4055539"/>
                </a:lnTo>
                <a:lnTo>
                  <a:pt x="1" y="5020241"/>
                </a:lnTo>
                <a:lnTo>
                  <a:pt x="0" y="5020241"/>
                </a:lnTo>
                <a:close/>
              </a:path>
            </a:pathLst>
          </a:custGeom>
        </p:spPr>
      </p:pic>
      <p:sp>
        <p:nvSpPr>
          <p:cNvPr id="21" name="Freeform 16">
            <a:extLst>
              <a:ext uri="{FF2B5EF4-FFF2-40B4-BE49-F238E27FC236}">
                <a16:creationId xmlns:a16="http://schemas.microsoft.com/office/drawing/2014/main" id="{E4F17063-EDA4-417B-946F-BA357F3B3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3753695"/>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tx2">
              <a:alpha val="40000"/>
            </a:schemeClr>
          </a:solidFill>
          <a:ln>
            <a:noFill/>
          </a:ln>
        </p:spPr>
        <p:txBody>
          <a:bodyPr rtlCol="0" anchor="ctr"/>
          <a:lstStyle/>
          <a:p>
            <a:pPr algn="ctr"/>
            <a:endParaRPr lang="en-US">
              <a:solidFill>
                <a:schemeClr val="tx1"/>
              </a:solidFill>
            </a:endParaRPr>
          </a:p>
        </p:txBody>
      </p:sp>
      <p:sp>
        <p:nvSpPr>
          <p:cNvPr id="23" name="Freeform: Shape 22">
            <a:extLst>
              <a:ext uri="{FF2B5EF4-FFF2-40B4-BE49-F238E27FC236}">
                <a16:creationId xmlns:a16="http://schemas.microsoft.com/office/drawing/2014/main" id="{D36F3EEA-55D4-4677-80E7-92D00B8F34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55533"/>
            <a:ext cx="12192000" cy="2802467"/>
          </a:xfrm>
          <a:custGeom>
            <a:avLst/>
            <a:gdLst>
              <a:gd name="connsiteX0" fmla="*/ 1 w 12192000"/>
              <a:gd name="connsiteY0" fmla="*/ 0 h 2802467"/>
              <a:gd name="connsiteX1" fmla="*/ 71932 w 12192000"/>
              <a:gd name="connsiteY1" fmla="*/ 12261 h 2802467"/>
              <a:gd name="connsiteX2" fmla="*/ 282848 w 12192000"/>
              <a:gd name="connsiteY2" fmla="*/ 48342 h 2802467"/>
              <a:gd name="connsiteX3" fmla="*/ 436464 w 12192000"/>
              <a:gd name="connsiteY3" fmla="*/ 73565 h 2802467"/>
              <a:gd name="connsiteX4" fmla="*/ 619339 w 12192000"/>
              <a:gd name="connsiteY4" fmla="*/ 100188 h 2802467"/>
              <a:gd name="connsiteX5" fmla="*/ 836351 w 12192000"/>
              <a:gd name="connsiteY5" fmla="*/ 132066 h 2802467"/>
              <a:gd name="connsiteX6" fmla="*/ 1076528 w 12192000"/>
              <a:gd name="connsiteY6" fmla="*/ 165696 h 2802467"/>
              <a:gd name="connsiteX7" fmla="*/ 1347183 w 12192000"/>
              <a:gd name="connsiteY7" fmla="*/ 201077 h 2802467"/>
              <a:gd name="connsiteX8" fmla="*/ 1642223 w 12192000"/>
              <a:gd name="connsiteY8" fmla="*/ 238560 h 2802467"/>
              <a:gd name="connsiteX9" fmla="*/ 1962864 w 12192000"/>
              <a:gd name="connsiteY9" fmla="*/ 276043 h 2802467"/>
              <a:gd name="connsiteX10" fmla="*/ 2304232 w 12192000"/>
              <a:gd name="connsiteY10" fmla="*/ 314226 h 2802467"/>
              <a:gd name="connsiteX11" fmla="*/ 2672421 w 12192000"/>
              <a:gd name="connsiteY11" fmla="*/ 349608 h 2802467"/>
              <a:gd name="connsiteX12" fmla="*/ 3057678 w 12192000"/>
              <a:gd name="connsiteY12" fmla="*/ 383587 h 2802467"/>
              <a:gd name="connsiteX13" fmla="*/ 3464881 w 12192000"/>
              <a:gd name="connsiteY13" fmla="*/ 414415 h 2802467"/>
              <a:gd name="connsiteX14" fmla="*/ 3889152 w 12192000"/>
              <a:gd name="connsiteY14" fmla="*/ 443840 h 2802467"/>
              <a:gd name="connsiteX15" fmla="*/ 4331710 w 12192000"/>
              <a:gd name="connsiteY15" fmla="*/ 471515 h 2802467"/>
              <a:gd name="connsiteX16" fmla="*/ 4558476 w 12192000"/>
              <a:gd name="connsiteY16" fmla="*/ 481323 h 2802467"/>
              <a:gd name="connsiteX17" fmla="*/ 4790118 w 12192000"/>
              <a:gd name="connsiteY17" fmla="*/ 492183 h 2802467"/>
              <a:gd name="connsiteX18" fmla="*/ 5025418 w 12192000"/>
              <a:gd name="connsiteY18" fmla="*/ 502342 h 2802467"/>
              <a:gd name="connsiteX19" fmla="*/ 5261937 w 12192000"/>
              <a:gd name="connsiteY19" fmla="*/ 508998 h 2802467"/>
              <a:gd name="connsiteX20" fmla="*/ 5503332 w 12192000"/>
              <a:gd name="connsiteY20" fmla="*/ 514953 h 2802467"/>
              <a:gd name="connsiteX21" fmla="*/ 5747166 w 12192000"/>
              <a:gd name="connsiteY21" fmla="*/ 521259 h 2802467"/>
              <a:gd name="connsiteX22" fmla="*/ 5995877 w 12192000"/>
              <a:gd name="connsiteY22" fmla="*/ 525462 h 2802467"/>
              <a:gd name="connsiteX23" fmla="*/ 6247026 w 12192000"/>
              <a:gd name="connsiteY23" fmla="*/ 525462 h 2802467"/>
              <a:gd name="connsiteX24" fmla="*/ 6500613 w 12192000"/>
              <a:gd name="connsiteY24" fmla="*/ 527564 h 2802467"/>
              <a:gd name="connsiteX25" fmla="*/ 6756639 w 12192000"/>
              <a:gd name="connsiteY25" fmla="*/ 525462 h 2802467"/>
              <a:gd name="connsiteX26" fmla="*/ 7016322 w 12192000"/>
              <a:gd name="connsiteY26" fmla="*/ 521259 h 2802467"/>
              <a:gd name="connsiteX27" fmla="*/ 7276005 w 12192000"/>
              <a:gd name="connsiteY27" fmla="*/ 517405 h 2802467"/>
              <a:gd name="connsiteX28" fmla="*/ 7539345 w 12192000"/>
              <a:gd name="connsiteY28" fmla="*/ 508998 h 2802467"/>
              <a:gd name="connsiteX29" fmla="*/ 7805124 w 12192000"/>
              <a:gd name="connsiteY29" fmla="*/ 500240 h 2802467"/>
              <a:gd name="connsiteX30" fmla="*/ 8070903 w 12192000"/>
              <a:gd name="connsiteY30" fmla="*/ 490081 h 2802467"/>
              <a:gd name="connsiteX31" fmla="*/ 8339121 w 12192000"/>
              <a:gd name="connsiteY31" fmla="*/ 475719 h 2802467"/>
              <a:gd name="connsiteX32" fmla="*/ 8609776 w 12192000"/>
              <a:gd name="connsiteY32" fmla="*/ 458553 h 2802467"/>
              <a:gd name="connsiteX33" fmla="*/ 8881651 w 12192000"/>
              <a:gd name="connsiteY33" fmla="*/ 442089 h 2802467"/>
              <a:gd name="connsiteX34" fmla="*/ 9153526 w 12192000"/>
              <a:gd name="connsiteY34" fmla="*/ 421070 h 2802467"/>
              <a:gd name="connsiteX35" fmla="*/ 9429058 w 12192000"/>
              <a:gd name="connsiteY35" fmla="*/ 395848 h 2802467"/>
              <a:gd name="connsiteX36" fmla="*/ 9700933 w 12192000"/>
              <a:gd name="connsiteY36" fmla="*/ 370626 h 2802467"/>
              <a:gd name="connsiteX37" fmla="*/ 9977684 w 12192000"/>
              <a:gd name="connsiteY37" fmla="*/ 341550 h 2802467"/>
              <a:gd name="connsiteX38" fmla="*/ 10255655 w 12192000"/>
              <a:gd name="connsiteY38" fmla="*/ 309672 h 2802467"/>
              <a:gd name="connsiteX39" fmla="*/ 10529968 w 12192000"/>
              <a:gd name="connsiteY39" fmla="*/ 276043 h 2802467"/>
              <a:gd name="connsiteX40" fmla="*/ 10807939 w 12192000"/>
              <a:gd name="connsiteY40" fmla="*/ 236808 h 2802467"/>
              <a:gd name="connsiteX41" fmla="*/ 11084690 w 12192000"/>
              <a:gd name="connsiteY41" fmla="*/ 194771 h 2802467"/>
              <a:gd name="connsiteX42" fmla="*/ 11362661 w 12192000"/>
              <a:gd name="connsiteY42" fmla="*/ 153085 h 2802467"/>
              <a:gd name="connsiteX43" fmla="*/ 11639412 w 12192000"/>
              <a:gd name="connsiteY43" fmla="*/ 104392 h 2802467"/>
              <a:gd name="connsiteX44" fmla="*/ 11914945 w 12192000"/>
              <a:gd name="connsiteY44" fmla="*/ 54648 h 2802467"/>
              <a:gd name="connsiteX45" fmla="*/ 12191696 w 12192000"/>
              <a:gd name="connsiteY45" fmla="*/ 2452 h 2802467"/>
              <a:gd name="connsiteX46" fmla="*/ 12191696 w 12192000"/>
              <a:gd name="connsiteY46" fmla="*/ 2236410 h 2802467"/>
              <a:gd name="connsiteX47" fmla="*/ 12192000 w 12192000"/>
              <a:gd name="connsiteY47" fmla="*/ 2236410 h 2802467"/>
              <a:gd name="connsiteX48" fmla="*/ 12192000 w 12192000"/>
              <a:gd name="connsiteY48" fmla="*/ 2802467 h 2802467"/>
              <a:gd name="connsiteX49" fmla="*/ 12191696 w 12192000"/>
              <a:gd name="connsiteY49" fmla="*/ 2802467 h 2802467"/>
              <a:gd name="connsiteX50" fmla="*/ 0 w 12192000"/>
              <a:gd name="connsiteY50" fmla="*/ 2802467 h 2802467"/>
              <a:gd name="connsiteX51" fmla="*/ 0 w 12192000"/>
              <a:gd name="connsiteY51" fmla="*/ 2236410 h 2802467"/>
              <a:gd name="connsiteX52" fmla="*/ 1 w 12192000"/>
              <a:gd name="connsiteY52" fmla="*/ 2236410 h 2802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192000" h="2802467">
                <a:moveTo>
                  <a:pt x="1" y="0"/>
                </a:moveTo>
                <a:lnTo>
                  <a:pt x="71932" y="12261"/>
                </a:lnTo>
                <a:lnTo>
                  <a:pt x="282848" y="48342"/>
                </a:lnTo>
                <a:lnTo>
                  <a:pt x="436464" y="73565"/>
                </a:lnTo>
                <a:lnTo>
                  <a:pt x="619339" y="100188"/>
                </a:lnTo>
                <a:lnTo>
                  <a:pt x="836351" y="132066"/>
                </a:lnTo>
                <a:lnTo>
                  <a:pt x="1076528" y="165696"/>
                </a:lnTo>
                <a:lnTo>
                  <a:pt x="1347183" y="201077"/>
                </a:lnTo>
                <a:lnTo>
                  <a:pt x="1642223" y="238560"/>
                </a:lnTo>
                <a:lnTo>
                  <a:pt x="1962864" y="276043"/>
                </a:lnTo>
                <a:lnTo>
                  <a:pt x="2304232" y="314226"/>
                </a:lnTo>
                <a:lnTo>
                  <a:pt x="2672421" y="349608"/>
                </a:lnTo>
                <a:lnTo>
                  <a:pt x="3057678" y="383587"/>
                </a:lnTo>
                <a:lnTo>
                  <a:pt x="3464881" y="414415"/>
                </a:lnTo>
                <a:lnTo>
                  <a:pt x="3889152" y="443840"/>
                </a:lnTo>
                <a:lnTo>
                  <a:pt x="4331710" y="471515"/>
                </a:lnTo>
                <a:lnTo>
                  <a:pt x="4558476" y="481323"/>
                </a:lnTo>
                <a:lnTo>
                  <a:pt x="4790118" y="492183"/>
                </a:lnTo>
                <a:lnTo>
                  <a:pt x="5025418" y="502342"/>
                </a:lnTo>
                <a:lnTo>
                  <a:pt x="5261937" y="508998"/>
                </a:lnTo>
                <a:lnTo>
                  <a:pt x="5503332" y="514953"/>
                </a:lnTo>
                <a:lnTo>
                  <a:pt x="5747166" y="521259"/>
                </a:lnTo>
                <a:lnTo>
                  <a:pt x="5995877" y="525462"/>
                </a:lnTo>
                <a:lnTo>
                  <a:pt x="6247026" y="525462"/>
                </a:lnTo>
                <a:lnTo>
                  <a:pt x="6500613" y="527564"/>
                </a:lnTo>
                <a:lnTo>
                  <a:pt x="6756639" y="525462"/>
                </a:lnTo>
                <a:lnTo>
                  <a:pt x="7016322" y="521259"/>
                </a:lnTo>
                <a:lnTo>
                  <a:pt x="7276005" y="517405"/>
                </a:lnTo>
                <a:lnTo>
                  <a:pt x="7539345" y="508998"/>
                </a:lnTo>
                <a:lnTo>
                  <a:pt x="7805124" y="500240"/>
                </a:lnTo>
                <a:lnTo>
                  <a:pt x="8070903" y="490081"/>
                </a:lnTo>
                <a:lnTo>
                  <a:pt x="8339121" y="475719"/>
                </a:lnTo>
                <a:lnTo>
                  <a:pt x="8609776" y="458553"/>
                </a:lnTo>
                <a:lnTo>
                  <a:pt x="8881651" y="442089"/>
                </a:lnTo>
                <a:lnTo>
                  <a:pt x="9153526" y="421070"/>
                </a:lnTo>
                <a:lnTo>
                  <a:pt x="9429058" y="395848"/>
                </a:lnTo>
                <a:lnTo>
                  <a:pt x="9700933" y="370626"/>
                </a:lnTo>
                <a:lnTo>
                  <a:pt x="9977684" y="341550"/>
                </a:lnTo>
                <a:lnTo>
                  <a:pt x="10255655" y="309672"/>
                </a:lnTo>
                <a:lnTo>
                  <a:pt x="10529968" y="276043"/>
                </a:lnTo>
                <a:lnTo>
                  <a:pt x="10807939" y="236808"/>
                </a:lnTo>
                <a:lnTo>
                  <a:pt x="11084690" y="194771"/>
                </a:lnTo>
                <a:lnTo>
                  <a:pt x="11362661" y="153085"/>
                </a:lnTo>
                <a:lnTo>
                  <a:pt x="11639412" y="104392"/>
                </a:lnTo>
                <a:lnTo>
                  <a:pt x="11914945" y="54648"/>
                </a:lnTo>
                <a:lnTo>
                  <a:pt x="12191696" y="2452"/>
                </a:lnTo>
                <a:lnTo>
                  <a:pt x="12191696" y="2236410"/>
                </a:lnTo>
                <a:lnTo>
                  <a:pt x="12192000" y="2236410"/>
                </a:lnTo>
                <a:lnTo>
                  <a:pt x="12192000" y="2802467"/>
                </a:lnTo>
                <a:lnTo>
                  <a:pt x="12191696" y="2802467"/>
                </a:lnTo>
                <a:lnTo>
                  <a:pt x="0" y="2802467"/>
                </a:lnTo>
                <a:lnTo>
                  <a:pt x="0" y="2236410"/>
                </a:lnTo>
                <a:lnTo>
                  <a:pt x="1" y="2236410"/>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36916" y="4854346"/>
            <a:ext cx="10407602" cy="868026"/>
          </a:xfrm>
        </p:spPr>
        <p:txBody>
          <a:bodyPr vert="horz" lIns="91440" tIns="45720" rIns="91440" bIns="45720" rtlCol="0" anchor="b">
            <a:normAutofit/>
          </a:bodyPr>
          <a:lstStyle/>
          <a:p>
            <a:r>
              <a:rPr lang="en-US" sz="4800">
                <a:solidFill>
                  <a:srgbClr val="EBEBEB"/>
                </a:solidFill>
              </a:rPr>
              <a:t>Caffeine </a:t>
            </a:r>
          </a:p>
        </p:txBody>
      </p:sp>
    </p:spTree>
    <p:extLst>
      <p:ext uri="{BB962C8B-B14F-4D97-AF65-F5344CB8AC3E}">
        <p14:creationId xmlns:p14="http://schemas.microsoft.com/office/powerpoint/2010/main" val="5362626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6" name="Picture 8">
            <a:extLst>
              <a:ext uri="{FF2B5EF4-FFF2-40B4-BE49-F238E27FC236}">
                <a16:creationId xmlns:a16="http://schemas.microsoft.com/office/drawing/2014/main" id="{DF19BAF3-7E20-4B9D-B544-BABAEEA1FA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27" name="Picture 10">
            <a:extLst>
              <a:ext uri="{FF2B5EF4-FFF2-40B4-BE49-F238E27FC236}">
                <a16:creationId xmlns:a16="http://schemas.microsoft.com/office/drawing/2014/main" id="{950648F4-ABCD-4DF0-8641-76CFB23547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28" name="Oval 12">
            <a:extLst>
              <a:ext uri="{FF2B5EF4-FFF2-40B4-BE49-F238E27FC236}">
                <a16:creationId xmlns:a16="http://schemas.microsoft.com/office/drawing/2014/main" id="{989BE678-777B-482A-A616-FEDC47B16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29" name="Picture 14">
            <a:extLst>
              <a:ext uri="{FF2B5EF4-FFF2-40B4-BE49-F238E27FC236}">
                <a16:creationId xmlns:a16="http://schemas.microsoft.com/office/drawing/2014/main" id="{CF1EB4BD-9C7E-4AA3-9681-C7EB0DA625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30" name="Picture 16">
            <a:extLst>
              <a:ext uri="{FF2B5EF4-FFF2-40B4-BE49-F238E27FC236}">
                <a16:creationId xmlns:a16="http://schemas.microsoft.com/office/drawing/2014/main" id="{94AAE3AA-3759-4D28-B0EF-575F25A514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31" name="Rectangle 18">
            <a:extLst>
              <a:ext uri="{FF2B5EF4-FFF2-40B4-BE49-F238E27FC236}">
                <a16:creationId xmlns:a16="http://schemas.microsoft.com/office/drawing/2014/main" id="{D28BE0C3-2102-4820-B88B-A448B1840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2" name="Rectangle 20">
            <a:extLst>
              <a:ext uri="{FF2B5EF4-FFF2-40B4-BE49-F238E27FC236}">
                <a16:creationId xmlns:a16="http://schemas.microsoft.com/office/drawing/2014/main" id="{F3F4807A-5068-4492-8025-D75F320E9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000837" y="1325880"/>
            <a:ext cx="3543464" cy="3066507"/>
          </a:xfrm>
        </p:spPr>
        <p:txBody>
          <a:bodyPr vert="horz" lIns="91440" tIns="45720" rIns="91440" bIns="45720" rtlCol="0" anchor="b">
            <a:normAutofit/>
          </a:bodyPr>
          <a:lstStyle/>
          <a:p>
            <a:r>
              <a:rPr lang="en-US" sz="4800">
                <a:solidFill>
                  <a:srgbClr val="EBEBEB"/>
                </a:solidFill>
              </a:rPr>
              <a:t>Pregnancy </a:t>
            </a:r>
          </a:p>
        </p:txBody>
      </p:sp>
      <p:sp>
        <p:nvSpPr>
          <p:cNvPr id="33" name="Freeform 36">
            <a:extLst>
              <a:ext uri="{FF2B5EF4-FFF2-40B4-BE49-F238E27FC236}">
                <a16:creationId xmlns:a16="http://schemas.microsoft.com/office/drawing/2014/main" id="{B24996F8-180C-4DCB-8A26-DFA336CDE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13666"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pic>
        <p:nvPicPr>
          <p:cNvPr id="4" name="Content Placeholder 3" descr="A person holding a baby&#10;&#10;Description automatically generated with low confidence"/>
          <p:cNvPicPr>
            <a:picLocks noGrp="1" noChangeAspect="1"/>
          </p:cNvPicPr>
          <p:nvPr>
            <p:ph idx="1"/>
          </p:nvPr>
        </p:nvPicPr>
        <p:blipFill rotWithShape="1">
          <a:blip r:embed="rId7">
            <a:extLst>
              <a:ext uri="{28A0092B-C50C-407E-A947-70E740481C1C}">
                <a14:useLocalDpi xmlns:a14="http://schemas.microsoft.com/office/drawing/2010/main" val="0"/>
              </a:ext>
            </a:extLst>
          </a:blip>
          <a:srcRect l="14461" r="13405"/>
          <a:stretch/>
        </p:blipFill>
        <p:spPr>
          <a:xfrm>
            <a:off x="20" y="10"/>
            <a:ext cx="7759920" cy="6857991"/>
          </a:xfrm>
          <a:custGeom>
            <a:avLst/>
            <a:gdLst/>
            <a:ahLst/>
            <a:cxnLst/>
            <a:rect l="l" t="t" r="r" b="b"/>
            <a:pathLst>
              <a:path w="7759940" h="6858001">
                <a:moveTo>
                  <a:pt x="0" y="0"/>
                </a:moveTo>
                <a:lnTo>
                  <a:pt x="1296537" y="0"/>
                </a:lnTo>
                <a:lnTo>
                  <a:pt x="1296537" y="1"/>
                </a:lnTo>
                <a:lnTo>
                  <a:pt x="6415225" y="1"/>
                </a:lnTo>
                <a:lnTo>
                  <a:pt x="6415225" y="0"/>
                </a:lnTo>
                <a:lnTo>
                  <a:pt x="7758763" y="0"/>
                </a:lnTo>
                <a:lnTo>
                  <a:pt x="7733718" y="155677"/>
                </a:lnTo>
                <a:lnTo>
                  <a:pt x="7709849" y="310668"/>
                </a:lnTo>
                <a:lnTo>
                  <a:pt x="7686485" y="466344"/>
                </a:lnTo>
                <a:lnTo>
                  <a:pt x="7666482" y="622707"/>
                </a:lnTo>
                <a:lnTo>
                  <a:pt x="7646311" y="778383"/>
                </a:lnTo>
                <a:lnTo>
                  <a:pt x="7627485" y="934746"/>
                </a:lnTo>
                <a:lnTo>
                  <a:pt x="7611349" y="1089051"/>
                </a:lnTo>
                <a:lnTo>
                  <a:pt x="7596053" y="1245413"/>
                </a:lnTo>
                <a:lnTo>
                  <a:pt x="7582101" y="1401090"/>
                </a:lnTo>
                <a:lnTo>
                  <a:pt x="7569999" y="1554023"/>
                </a:lnTo>
                <a:lnTo>
                  <a:pt x="7557896" y="1709014"/>
                </a:lnTo>
                <a:lnTo>
                  <a:pt x="7547811" y="1861947"/>
                </a:lnTo>
                <a:lnTo>
                  <a:pt x="7539911" y="2014881"/>
                </a:lnTo>
                <a:lnTo>
                  <a:pt x="7531674" y="2167128"/>
                </a:lnTo>
                <a:lnTo>
                  <a:pt x="7524783" y="2318004"/>
                </a:lnTo>
                <a:lnTo>
                  <a:pt x="7519908" y="2467509"/>
                </a:lnTo>
                <a:lnTo>
                  <a:pt x="7515706" y="2617013"/>
                </a:lnTo>
                <a:lnTo>
                  <a:pt x="7511672" y="2765146"/>
                </a:lnTo>
                <a:lnTo>
                  <a:pt x="7509823" y="2911221"/>
                </a:lnTo>
                <a:lnTo>
                  <a:pt x="7507806" y="3057297"/>
                </a:lnTo>
                <a:lnTo>
                  <a:pt x="7506797" y="3201315"/>
                </a:lnTo>
                <a:lnTo>
                  <a:pt x="7507806" y="3343961"/>
                </a:lnTo>
                <a:lnTo>
                  <a:pt x="7507806" y="3485236"/>
                </a:lnTo>
                <a:lnTo>
                  <a:pt x="7509823" y="3625139"/>
                </a:lnTo>
                <a:lnTo>
                  <a:pt x="7512848" y="3762299"/>
                </a:lnTo>
                <a:lnTo>
                  <a:pt x="7515706" y="3898087"/>
                </a:lnTo>
                <a:lnTo>
                  <a:pt x="7518900" y="4031133"/>
                </a:lnTo>
                <a:lnTo>
                  <a:pt x="7523774" y="4163492"/>
                </a:lnTo>
                <a:lnTo>
                  <a:pt x="7528985" y="4293793"/>
                </a:lnTo>
                <a:lnTo>
                  <a:pt x="7533691" y="4421352"/>
                </a:lnTo>
                <a:lnTo>
                  <a:pt x="7546971" y="4670298"/>
                </a:lnTo>
                <a:lnTo>
                  <a:pt x="7561090" y="4908956"/>
                </a:lnTo>
                <a:lnTo>
                  <a:pt x="7575882" y="5138013"/>
                </a:lnTo>
                <a:lnTo>
                  <a:pt x="7592187" y="5354726"/>
                </a:lnTo>
                <a:lnTo>
                  <a:pt x="7609164" y="5561838"/>
                </a:lnTo>
                <a:lnTo>
                  <a:pt x="7627485" y="5753862"/>
                </a:lnTo>
                <a:lnTo>
                  <a:pt x="7645471" y="5934227"/>
                </a:lnTo>
                <a:lnTo>
                  <a:pt x="7663456" y="6100191"/>
                </a:lnTo>
                <a:lnTo>
                  <a:pt x="7680433" y="6252438"/>
                </a:lnTo>
                <a:lnTo>
                  <a:pt x="7696570" y="6387541"/>
                </a:lnTo>
                <a:lnTo>
                  <a:pt x="7711866" y="6509613"/>
                </a:lnTo>
                <a:lnTo>
                  <a:pt x="7724641" y="6612483"/>
                </a:lnTo>
                <a:lnTo>
                  <a:pt x="7736743" y="6698894"/>
                </a:lnTo>
                <a:lnTo>
                  <a:pt x="7754057" y="6817538"/>
                </a:lnTo>
                <a:lnTo>
                  <a:pt x="7759940" y="6858000"/>
                </a:lnTo>
                <a:lnTo>
                  <a:pt x="6854586" y="6858000"/>
                </a:lnTo>
                <a:lnTo>
                  <a:pt x="6854586" y="6858001"/>
                </a:lnTo>
                <a:lnTo>
                  <a:pt x="764022" y="6858001"/>
                </a:lnTo>
                <a:lnTo>
                  <a:pt x="764022" y="6858000"/>
                </a:lnTo>
                <a:lnTo>
                  <a:pt x="0" y="6858000"/>
                </a:lnTo>
                <a:close/>
              </a:path>
            </a:pathLst>
          </a:custGeom>
        </p:spPr>
      </p:pic>
      <p:sp>
        <p:nvSpPr>
          <p:cNvPr id="25" name="Rectangle 24">
            <a:extLst>
              <a:ext uri="{FF2B5EF4-FFF2-40B4-BE49-F238E27FC236}">
                <a16:creationId xmlns:a16="http://schemas.microsoft.com/office/drawing/2014/main" id="{630182B0-3559-41D5-9EBC-0BD86BEDA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102070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71" name="Picture 70">
            <a:extLst>
              <a:ext uri="{FF2B5EF4-FFF2-40B4-BE49-F238E27FC236}">
                <a16:creationId xmlns:a16="http://schemas.microsoft.com/office/drawing/2014/main" id="{412E3267-7ABE-412B-8580-47EC0D1F61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3" name="Picture 72">
            <a:extLst>
              <a:ext uri="{FF2B5EF4-FFF2-40B4-BE49-F238E27FC236}">
                <a16:creationId xmlns:a16="http://schemas.microsoft.com/office/drawing/2014/main" id="{20B62C5A-2250-4380-AB23-DB87446CCED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75" name="Oval 74">
            <a:extLst>
              <a:ext uri="{FF2B5EF4-FFF2-40B4-BE49-F238E27FC236}">
                <a16:creationId xmlns:a16="http://schemas.microsoft.com/office/drawing/2014/main" id="{D42CF425-7213-4F89-B0FF-4C2BDDD9C6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77" name="Picture 76">
            <a:extLst>
              <a:ext uri="{FF2B5EF4-FFF2-40B4-BE49-F238E27FC236}">
                <a16:creationId xmlns:a16="http://schemas.microsoft.com/office/drawing/2014/main" id="{D35DA97D-88F8-4249-B650-4FC9FD50A38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79" name="Picture 78">
            <a:extLst>
              <a:ext uri="{FF2B5EF4-FFF2-40B4-BE49-F238E27FC236}">
                <a16:creationId xmlns:a16="http://schemas.microsoft.com/office/drawing/2014/main" id="{43F38673-6E30-4BAE-AC67-0B283EBF42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81" name="Rectangle 80">
            <a:extLst>
              <a:ext uri="{FF2B5EF4-FFF2-40B4-BE49-F238E27FC236}">
                <a16:creationId xmlns:a16="http://schemas.microsoft.com/office/drawing/2014/main" id="{202A25CB-1ED1-4C87-AB49-8D3BC684D1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35458" y="4542502"/>
            <a:ext cx="9181185" cy="1189985"/>
          </a:xfrm>
        </p:spPr>
        <p:txBody>
          <a:bodyPr vert="horz" lIns="91440" tIns="45720" rIns="91440" bIns="45720" rtlCol="0" anchor="b">
            <a:normAutofit/>
          </a:bodyPr>
          <a:lstStyle/>
          <a:p>
            <a:r>
              <a:rPr lang="en-US" sz="6000"/>
              <a:t>Lying down after eating</a:t>
            </a:r>
          </a:p>
        </p:txBody>
      </p:sp>
      <p:pic>
        <p:nvPicPr>
          <p:cNvPr id="4" name="Content Placeholder 3"/>
          <p:cNvPicPr>
            <a:picLocks noGrp="1" noChangeAspect="1"/>
          </p:cNvPicPr>
          <p:nvPr>
            <p:ph idx="1"/>
          </p:nvPr>
        </p:nvPicPr>
        <p:blipFill rotWithShape="1">
          <a:blip r:embed="rId7" cstate="print">
            <a:extLst>
              <a:ext uri="{28A0092B-C50C-407E-A947-70E740481C1C}">
                <a14:useLocalDpi xmlns:a14="http://schemas.microsoft.com/office/drawing/2010/main" val="0"/>
              </a:ext>
            </a:extLst>
          </a:blip>
          <a:srcRect l="18372" t="-1" r="18440" b="16762"/>
          <a:stretch/>
        </p:blipFill>
        <p:spPr>
          <a:xfrm>
            <a:off x="1566757" y="640080"/>
            <a:ext cx="2563963" cy="3602736"/>
          </a:xfrm>
          <a:prstGeom prst="rect">
            <a:avLst/>
          </a:prstGeom>
          <a:effectLst>
            <a:outerShdw blurRad="50800" dist="38100" dir="5400000" algn="t" rotWithShape="0">
              <a:prstClr val="black">
                <a:alpha val="43000"/>
              </a:prstClr>
            </a:outerShdw>
          </a:effectLst>
        </p:spPr>
      </p:pic>
      <p:pic>
        <p:nvPicPr>
          <p:cNvPr id="2050" name="Picture 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383754" y="1005300"/>
            <a:ext cx="4426563" cy="286620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34921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8930" y="629266"/>
            <a:ext cx="9252154" cy="1223983"/>
          </a:xfrm>
        </p:spPr>
        <p:txBody>
          <a:bodyPr>
            <a:normAutofit/>
          </a:bodyPr>
          <a:lstStyle/>
          <a:p>
            <a:r>
              <a:rPr lang="en-US" b="1" dirty="0"/>
              <a:t>Hypercalcemia </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9373" r="9450" b="-1"/>
          <a:stretch/>
        </p:blipFill>
        <p:spPr>
          <a:xfrm>
            <a:off x="648930" y="2052213"/>
            <a:ext cx="5451627" cy="4196185"/>
          </a:xfrm>
          <a:prstGeom prst="rect">
            <a:avLst/>
          </a:prstGeom>
          <a:effectLst>
            <a:outerShdw blurRad="50800" dist="38100" dir="5400000" algn="t" rotWithShape="0">
              <a:prstClr val="black">
                <a:alpha val="43000"/>
              </a:prstClr>
            </a:outerShdw>
          </a:effectLst>
        </p:spPr>
      </p:pic>
      <p:sp>
        <p:nvSpPr>
          <p:cNvPr id="3" name="Content Placeholder 2"/>
          <p:cNvSpPr>
            <a:spLocks noGrp="1"/>
          </p:cNvSpPr>
          <p:nvPr>
            <p:ph idx="1"/>
          </p:nvPr>
        </p:nvSpPr>
        <p:spPr>
          <a:xfrm>
            <a:off x="6750752" y="2052214"/>
            <a:ext cx="4338409" cy="4196185"/>
          </a:xfrm>
        </p:spPr>
        <p:txBody>
          <a:bodyPr>
            <a:normAutofit/>
          </a:bodyPr>
          <a:lstStyle/>
          <a:p>
            <a:pPr marL="114300" indent="0">
              <a:buNone/>
            </a:pPr>
            <a:r>
              <a:rPr lang="en-US" b="1"/>
              <a:t>Increased calcium  </a:t>
            </a:r>
            <a:r>
              <a:rPr lang="en-US" b="1">
                <a:sym typeface="Wingdings" pitchFamily="2" charset="2"/>
              </a:rPr>
              <a:t>  increased gastrin     increased gastric acidity </a:t>
            </a:r>
            <a:endParaRPr lang="en-US" b="1"/>
          </a:p>
        </p:txBody>
      </p:sp>
    </p:spTree>
    <p:extLst>
      <p:ext uri="{BB962C8B-B14F-4D97-AF65-F5344CB8AC3E}">
        <p14:creationId xmlns:p14="http://schemas.microsoft.com/office/powerpoint/2010/main" val="197097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Medications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62200" y="1600201"/>
            <a:ext cx="2640330" cy="2380487"/>
          </a:xfrm>
        </p:spPr>
      </p:pic>
      <p:sp>
        <p:nvSpPr>
          <p:cNvPr id="5" name="TextBox 4"/>
          <p:cNvSpPr txBox="1"/>
          <p:nvPr/>
        </p:nvSpPr>
        <p:spPr>
          <a:xfrm>
            <a:off x="2743200" y="3992356"/>
            <a:ext cx="2362200" cy="369332"/>
          </a:xfrm>
          <a:prstGeom prst="rect">
            <a:avLst/>
          </a:prstGeom>
          <a:noFill/>
        </p:spPr>
        <p:txBody>
          <a:bodyPr wrap="square" rtlCol="0">
            <a:spAutoFit/>
          </a:bodyPr>
          <a:lstStyle/>
          <a:p>
            <a:r>
              <a:rPr lang="en-US" sz="1800" b="1" dirty="0" err="1"/>
              <a:t>Anticholinergics</a:t>
            </a:r>
            <a:endParaRPr lang="en-US" sz="1800" b="1"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2391" y="1964174"/>
            <a:ext cx="1861066" cy="1861066"/>
          </a:xfrm>
          <a:prstGeom prst="rect">
            <a:avLst/>
          </a:prstGeom>
          <a:ln>
            <a:noFill/>
          </a:ln>
          <a:effectLst>
            <a:softEdge rad="112500"/>
          </a:effectLst>
        </p:spPr>
      </p:pic>
      <p:sp>
        <p:nvSpPr>
          <p:cNvPr id="7" name="TextBox 6"/>
          <p:cNvSpPr txBox="1"/>
          <p:nvPr/>
        </p:nvSpPr>
        <p:spPr>
          <a:xfrm>
            <a:off x="6456295" y="3980688"/>
            <a:ext cx="2043422" cy="381000"/>
          </a:xfrm>
          <a:prstGeom prst="rect">
            <a:avLst/>
          </a:prstGeom>
          <a:noFill/>
        </p:spPr>
        <p:txBody>
          <a:bodyPr wrap="square" rtlCol="0">
            <a:spAutoFit/>
          </a:bodyPr>
          <a:lstStyle/>
          <a:p>
            <a:r>
              <a:rPr lang="en-US" sz="1800" b="1" dirty="0"/>
              <a:t>Oral contraceptives</a:t>
            </a:r>
          </a:p>
        </p:txBody>
      </p:sp>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17501" b="14000"/>
          <a:stretch/>
        </p:blipFill>
        <p:spPr>
          <a:xfrm>
            <a:off x="2819400" y="4572000"/>
            <a:ext cx="2819400" cy="1931288"/>
          </a:xfrm>
          <a:prstGeom prst="rect">
            <a:avLst/>
          </a:prstGeom>
        </p:spPr>
      </p:pic>
      <p:sp>
        <p:nvSpPr>
          <p:cNvPr id="9" name="Rectangle 8"/>
          <p:cNvSpPr/>
          <p:nvPr/>
        </p:nvSpPr>
        <p:spPr>
          <a:xfrm>
            <a:off x="5715000" y="5150082"/>
            <a:ext cx="3733800" cy="923330"/>
          </a:xfrm>
          <a:prstGeom prst="rect">
            <a:avLst/>
          </a:prstGeom>
        </p:spPr>
        <p:txBody>
          <a:bodyPr wrap="square">
            <a:spAutoFit/>
          </a:bodyPr>
          <a:lstStyle/>
          <a:p>
            <a:r>
              <a:rPr lang="en-US" sz="1800" b="1" dirty="0"/>
              <a:t>Calcium channel blockers, statins, angiotensin-converting enzyme (ACE) inhibitors and nitrates </a:t>
            </a:r>
          </a:p>
        </p:txBody>
      </p:sp>
    </p:spTree>
    <p:extLst>
      <p:ext uri="{BB962C8B-B14F-4D97-AF65-F5344CB8AC3E}">
        <p14:creationId xmlns:p14="http://schemas.microsoft.com/office/powerpoint/2010/main" val="2781047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9076D5E-68ED-4CD1-A04F-E7934EBFAA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CE6F43-9EB8-4C74-995E-61782863349F}"/>
              </a:ext>
            </a:extLst>
          </p:cNvPr>
          <p:cNvSpPr>
            <a:spLocks noGrp="1"/>
          </p:cNvSpPr>
          <p:nvPr>
            <p:ph type="title"/>
          </p:nvPr>
        </p:nvSpPr>
        <p:spPr>
          <a:xfrm>
            <a:off x="648929" y="629266"/>
            <a:ext cx="3505495" cy="1622321"/>
          </a:xfrm>
        </p:spPr>
        <p:txBody>
          <a:bodyPr>
            <a:normAutofit/>
          </a:bodyPr>
          <a:lstStyle/>
          <a:p>
            <a:r>
              <a:rPr lang="en-US" b="1" i="0">
                <a:solidFill>
                  <a:srgbClr val="EBEBEB"/>
                </a:solidFill>
                <a:effectLst/>
                <a:latin typeface="+mn-lt"/>
              </a:rPr>
              <a:t>Anatomical Structure:</a:t>
            </a:r>
            <a:endParaRPr lang="en-US">
              <a:solidFill>
                <a:srgbClr val="EBEBEB"/>
              </a:solidFill>
              <a:latin typeface="+mn-lt"/>
            </a:endParaRPr>
          </a:p>
        </p:txBody>
      </p:sp>
      <p:sp>
        <p:nvSpPr>
          <p:cNvPr id="12" name="Rectangle 11">
            <a:extLst>
              <a:ext uri="{FF2B5EF4-FFF2-40B4-BE49-F238E27FC236}">
                <a16:creationId xmlns:a16="http://schemas.microsoft.com/office/drawing/2014/main" id="{21BE0A6B-EBF8-4301-B1AE-F6A1C4003E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ounded Rectangle 9">
            <a:extLst>
              <a:ext uri="{FF2B5EF4-FFF2-40B4-BE49-F238E27FC236}">
                <a16:creationId xmlns:a16="http://schemas.microsoft.com/office/drawing/2014/main" id="{03C06118-B3FE-4B51-80A1-B82C2E9FF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484632"/>
            <a:ext cx="6584098" cy="5739187"/>
          </a:xfrm>
          <a:prstGeom prst="roundRect">
            <a:avLst>
              <a:gd name="adj" fmla="val 0"/>
            </a:avLst>
          </a:prstGeom>
          <a:ln w="12700">
            <a:solidFill>
              <a:schemeClr val="bg2"/>
            </a:solidFill>
          </a:ln>
          <a:effectLst>
            <a:outerShdw blurRad="50800" dist="50800" dir="54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Diagram&#10;&#10;Description automatically generated">
            <a:extLst>
              <a:ext uri="{FF2B5EF4-FFF2-40B4-BE49-F238E27FC236}">
                <a16:creationId xmlns:a16="http://schemas.microsoft.com/office/drawing/2014/main" id="{1EB8F9FB-B06C-4CBD-9BC9-E815126C48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8319" y="1583717"/>
            <a:ext cx="5614835" cy="3537346"/>
          </a:xfrm>
          <a:prstGeom prst="rect">
            <a:avLst/>
          </a:prstGeom>
          <a:effectLst/>
        </p:spPr>
      </p:pic>
      <p:sp>
        <p:nvSpPr>
          <p:cNvPr id="16" name="Rectangle 15">
            <a:extLst>
              <a:ext uri="{FF2B5EF4-FFF2-40B4-BE49-F238E27FC236}">
                <a16:creationId xmlns:a16="http://schemas.microsoft.com/office/drawing/2014/main" id="{172BE3F8-96D6-4535-9AE4-694DC4F5B1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48D624F4-4537-4A70-A5E9-02B5A4D99E9D}"/>
              </a:ext>
            </a:extLst>
          </p:cNvPr>
          <p:cNvSpPr>
            <a:spLocks noGrp="1"/>
          </p:cNvSpPr>
          <p:nvPr>
            <p:ph idx="1"/>
          </p:nvPr>
        </p:nvSpPr>
        <p:spPr>
          <a:xfrm>
            <a:off x="648931" y="2438400"/>
            <a:ext cx="3505494" cy="3785419"/>
          </a:xfrm>
        </p:spPr>
        <p:txBody>
          <a:bodyPr>
            <a:normAutofit/>
          </a:bodyPr>
          <a:lstStyle/>
          <a:p>
            <a:pPr marL="0" indent="0">
              <a:buNone/>
            </a:pPr>
            <a:r>
              <a:rPr lang="en-US" b="1" i="0">
                <a:solidFill>
                  <a:srgbClr val="FFFFFF"/>
                </a:solidFill>
                <a:effectLst/>
              </a:rPr>
              <a:t>-Adventitia</a:t>
            </a:r>
            <a:r>
              <a:rPr lang="en-US" b="0" i="0">
                <a:solidFill>
                  <a:srgbClr val="FFFFFF"/>
                </a:solidFill>
                <a:effectLst/>
              </a:rPr>
              <a:t> – outer layer of connective tissue.</a:t>
            </a:r>
          </a:p>
          <a:p>
            <a:pPr marL="457200" lvl="1" indent="0">
              <a:buNone/>
            </a:pPr>
            <a:r>
              <a:rPr lang="en-US" b="0" i="1">
                <a:solidFill>
                  <a:srgbClr val="FFFFFF"/>
                </a:solidFill>
                <a:effectLst/>
              </a:rPr>
              <a:t>The very distal and intraperitoneal portion of the esophagus has an outer covering of </a:t>
            </a:r>
            <a:r>
              <a:rPr lang="en-US" b="0" i="1" u="sng">
                <a:solidFill>
                  <a:srgbClr val="FFFFFF"/>
                </a:solidFill>
                <a:effectLst/>
              </a:rPr>
              <a:t>serosa,</a:t>
            </a:r>
            <a:r>
              <a:rPr lang="en-US" b="0" i="1">
                <a:solidFill>
                  <a:srgbClr val="FFFFFF"/>
                </a:solidFill>
                <a:effectLst/>
              </a:rPr>
              <a:t> instead of adventitia.</a:t>
            </a:r>
            <a:endParaRPr lang="en-US" b="0" i="0">
              <a:solidFill>
                <a:srgbClr val="FFFFFF"/>
              </a:solidFill>
              <a:effectLst/>
            </a:endParaRPr>
          </a:p>
        </p:txBody>
      </p:sp>
    </p:spTree>
    <p:extLst>
      <p:ext uri="{BB962C8B-B14F-4D97-AF65-F5344CB8AC3E}">
        <p14:creationId xmlns:p14="http://schemas.microsoft.com/office/powerpoint/2010/main" val="2028478357"/>
      </p:ext>
    </p:extLst>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9" name="Picture 8">
            <a:extLst>
              <a:ext uri="{FF2B5EF4-FFF2-40B4-BE49-F238E27FC236}">
                <a16:creationId xmlns:a16="http://schemas.microsoft.com/office/drawing/2014/main" id="{41B68C77-138E-4BF7-A276-BD0C78A421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30" name="Picture 10">
            <a:extLst>
              <a:ext uri="{FF2B5EF4-FFF2-40B4-BE49-F238E27FC236}">
                <a16:creationId xmlns:a16="http://schemas.microsoft.com/office/drawing/2014/main" id="{7C268552-D473-46ED-B1B8-422042C4DE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31" name="Oval 12">
            <a:extLst>
              <a:ext uri="{FF2B5EF4-FFF2-40B4-BE49-F238E27FC236}">
                <a16:creationId xmlns:a16="http://schemas.microsoft.com/office/drawing/2014/main" id="{4AC0CD9D-7610-4620-93B4-798CCD9AB5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32" name="Picture 14">
            <a:extLst>
              <a:ext uri="{FF2B5EF4-FFF2-40B4-BE49-F238E27FC236}">
                <a16:creationId xmlns:a16="http://schemas.microsoft.com/office/drawing/2014/main" id="{B9238B3E-24AA-439A-B527-6C5DF6D721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33" name="Picture 16">
            <a:extLst>
              <a:ext uri="{FF2B5EF4-FFF2-40B4-BE49-F238E27FC236}">
                <a16:creationId xmlns:a16="http://schemas.microsoft.com/office/drawing/2014/main" id="{69F01145-BEA3-4CBF-AA21-10077B948CA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34" name="Rectangle 18">
            <a:extLst>
              <a:ext uri="{FF2B5EF4-FFF2-40B4-BE49-F238E27FC236}">
                <a16:creationId xmlns:a16="http://schemas.microsoft.com/office/drawing/2014/main" id="{DE4D62F9-188E-4530-84C2-24BDEE4BEB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683829" y="1447800"/>
            <a:ext cx="4397828" cy="3329581"/>
          </a:xfrm>
        </p:spPr>
        <p:txBody>
          <a:bodyPr vert="horz" lIns="91440" tIns="45720" rIns="91440" bIns="45720" rtlCol="0" anchor="b">
            <a:normAutofit/>
          </a:bodyPr>
          <a:lstStyle/>
          <a:p>
            <a:r>
              <a:rPr lang="en-US" sz="4700" b="0" i="0" kern="1200">
                <a:ln w="22225">
                  <a:solidFill>
                    <a:schemeClr val="accent2"/>
                  </a:solidFill>
                  <a:prstDash val="solid"/>
                </a:ln>
                <a:solidFill>
                  <a:schemeClr val="tx2"/>
                </a:solidFill>
                <a:latin typeface="+mj-lt"/>
                <a:ea typeface="+mj-ea"/>
                <a:cs typeface="+mj-cs"/>
              </a:rPr>
              <a:t>Complications</a:t>
            </a:r>
          </a:p>
        </p:txBody>
      </p:sp>
      <p:pic>
        <p:nvPicPr>
          <p:cNvPr id="35" name="Graphic 5" descr="Stethoscope">
            <a:extLst>
              <a:ext uri="{FF2B5EF4-FFF2-40B4-BE49-F238E27FC236}">
                <a16:creationId xmlns:a16="http://schemas.microsoft.com/office/drawing/2014/main" id="{62328829-06A8-4FD7-A99D-7AAFAF84B08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3854" y="703489"/>
            <a:ext cx="5450557" cy="5450557"/>
          </a:xfrm>
          <a:prstGeom prst="rect">
            <a:avLst/>
          </a:prstGeom>
          <a:effectLst/>
        </p:spPr>
      </p:pic>
    </p:spTree>
    <p:extLst>
      <p:ext uri="{BB962C8B-B14F-4D97-AF65-F5344CB8AC3E}">
        <p14:creationId xmlns:p14="http://schemas.microsoft.com/office/powerpoint/2010/main" val="3213921954"/>
      </p:ext>
    </p:extLst>
  </p:cSld>
  <p:clrMapOvr>
    <a:masterClrMapping/>
  </p:clrMapOvr>
  <p:transition spd="slow">
    <p:pull dir="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765792" y="922129"/>
            <a:ext cx="1944216" cy="490619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dirty="0">
                <a:latin typeface="Berlin Sans FB" pitchFamily="34" charset="0"/>
              </a:rPr>
              <a:t>Complications of GERD</a:t>
            </a:r>
          </a:p>
        </p:txBody>
      </p:sp>
      <p:sp>
        <p:nvSpPr>
          <p:cNvPr id="17" name="Rectangle 16"/>
          <p:cNvSpPr/>
          <p:nvPr/>
        </p:nvSpPr>
        <p:spPr>
          <a:xfrm>
            <a:off x="4502096" y="922129"/>
            <a:ext cx="1728192" cy="100811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000" dirty="0">
                <a:latin typeface="Berlin Sans FB" pitchFamily="34" charset="0"/>
              </a:rPr>
              <a:t>Esophagitis</a:t>
            </a:r>
          </a:p>
        </p:txBody>
      </p:sp>
      <p:sp>
        <p:nvSpPr>
          <p:cNvPr id="18" name="Rectangle 17"/>
          <p:cNvSpPr/>
          <p:nvPr/>
        </p:nvSpPr>
        <p:spPr>
          <a:xfrm>
            <a:off x="4574104" y="2074257"/>
            <a:ext cx="1656184" cy="108012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000" dirty="0">
                <a:latin typeface="Berlin Sans FB" pitchFamily="34" charset="0"/>
              </a:rPr>
              <a:t>Barrett’s esophagus</a:t>
            </a:r>
          </a:p>
        </p:txBody>
      </p:sp>
      <p:sp>
        <p:nvSpPr>
          <p:cNvPr id="19" name="Rectangle 18"/>
          <p:cNvSpPr/>
          <p:nvPr/>
        </p:nvSpPr>
        <p:spPr>
          <a:xfrm>
            <a:off x="4574104" y="3298393"/>
            <a:ext cx="1656184" cy="108012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000" dirty="0">
                <a:latin typeface="Berlin Sans FB" pitchFamily="34" charset="0"/>
              </a:rPr>
              <a:t>Stricture</a:t>
            </a:r>
          </a:p>
        </p:txBody>
      </p:sp>
      <p:sp>
        <p:nvSpPr>
          <p:cNvPr id="20" name="Rectangle 19"/>
          <p:cNvSpPr/>
          <p:nvPr/>
        </p:nvSpPr>
        <p:spPr>
          <a:xfrm>
            <a:off x="4574105" y="4522529"/>
            <a:ext cx="1584176" cy="122413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000" dirty="0">
                <a:latin typeface="Berlin Sans FB" pitchFamily="34" charset="0"/>
              </a:rPr>
              <a:t>Anemia</a:t>
            </a:r>
          </a:p>
        </p:txBody>
      </p:sp>
      <p:pic>
        <p:nvPicPr>
          <p:cNvPr id="43" name="Picture 42" descr="heartburn.jpg"/>
          <p:cNvPicPr>
            <a:picLocks noChangeAspect="1"/>
          </p:cNvPicPr>
          <p:nvPr/>
        </p:nvPicPr>
        <p:blipFill>
          <a:blip r:embed="rId2" cstate="print"/>
          <a:stretch>
            <a:fillRect/>
          </a:stretch>
        </p:blipFill>
        <p:spPr>
          <a:xfrm>
            <a:off x="6662336" y="1786225"/>
            <a:ext cx="3551156" cy="3528392"/>
          </a:xfrm>
          <a:prstGeom prst="rect">
            <a:avLst/>
          </a:prstGeom>
        </p:spPr>
      </p:pic>
      <p:sp>
        <p:nvSpPr>
          <p:cNvPr id="50" name="Right Arrow 49"/>
          <p:cNvSpPr/>
          <p:nvPr/>
        </p:nvSpPr>
        <p:spPr>
          <a:xfrm>
            <a:off x="3782017" y="1138153"/>
            <a:ext cx="57606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1" name="Right Arrow 50"/>
          <p:cNvSpPr/>
          <p:nvPr/>
        </p:nvSpPr>
        <p:spPr>
          <a:xfrm>
            <a:off x="3782017" y="2434297"/>
            <a:ext cx="57606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3" name="Right Arrow 52"/>
          <p:cNvSpPr/>
          <p:nvPr/>
        </p:nvSpPr>
        <p:spPr>
          <a:xfrm>
            <a:off x="3782017" y="3514417"/>
            <a:ext cx="57606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4" name="Right Arrow 53"/>
          <p:cNvSpPr/>
          <p:nvPr/>
        </p:nvSpPr>
        <p:spPr>
          <a:xfrm>
            <a:off x="3782017" y="4810561"/>
            <a:ext cx="57606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9734563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9536" y="274638"/>
            <a:ext cx="8291264" cy="715962"/>
          </a:xfrm>
        </p:spPr>
        <p:txBody>
          <a:bodyPr>
            <a:normAutofit/>
          </a:bodyPr>
          <a:lstStyle/>
          <a:p>
            <a:pPr algn="ctr"/>
            <a:r>
              <a:rPr lang="en-GB" sz="4000" b="1" dirty="0" err="1">
                <a:ln w="22225">
                  <a:solidFill>
                    <a:schemeClr val="accent2"/>
                  </a:solidFill>
                  <a:prstDash val="solid"/>
                </a:ln>
                <a:solidFill>
                  <a:schemeClr val="accent2">
                    <a:lumMod val="40000"/>
                    <a:lumOff val="60000"/>
                  </a:schemeClr>
                </a:solidFill>
                <a:latin typeface="Berlin Sans FB" pitchFamily="34" charset="0"/>
              </a:rPr>
              <a:t>Esophagitis</a:t>
            </a:r>
            <a:endParaRPr lang="en-US" sz="4000" dirty="0">
              <a:solidFill>
                <a:srgbClr val="C00000"/>
              </a:solidFill>
              <a:latin typeface="Berlin Sans FB" pitchFamily="34" charset="0"/>
            </a:endParaRPr>
          </a:p>
        </p:txBody>
      </p:sp>
      <p:sp>
        <p:nvSpPr>
          <p:cNvPr id="3" name="Content Placeholder 2"/>
          <p:cNvSpPr>
            <a:spLocks noGrp="1"/>
          </p:cNvSpPr>
          <p:nvPr>
            <p:ph idx="1"/>
          </p:nvPr>
        </p:nvSpPr>
        <p:spPr>
          <a:xfrm>
            <a:off x="1524000" y="1371600"/>
            <a:ext cx="8686800" cy="4824536"/>
          </a:xfrm>
        </p:spPr>
        <p:txBody>
          <a:bodyPr>
            <a:normAutofit/>
          </a:bodyPr>
          <a:lstStyle/>
          <a:p>
            <a:pPr algn="ctr">
              <a:buNone/>
            </a:pPr>
            <a:endParaRPr lang="en-GB" sz="2400" dirty="0">
              <a:latin typeface="Berlin Sans FB" pitchFamily="34" charset="0"/>
            </a:endParaRPr>
          </a:p>
          <a:p>
            <a:r>
              <a:rPr lang="en-US" sz="2300" i="0" u="none" strike="noStrike" dirty="0">
                <a:ln w="0"/>
                <a:effectLst>
                  <a:outerShdw blurRad="38100" dist="19050" dir="2700000" algn="tl" rotWithShape="0">
                    <a:schemeClr val="dk1">
                      <a:alpha val="40000"/>
                    </a:schemeClr>
                  </a:outerShdw>
                </a:effectLst>
                <a:latin typeface="Cooper Black" panose="020F0502020204030204" pitchFamily="34" charset="0"/>
              </a:rPr>
              <a:t>Is an </a:t>
            </a:r>
            <a:r>
              <a:rPr lang="en-US" sz="2300" i="0" strike="noStrike" dirty="0">
                <a:ln w="0"/>
                <a:effectLst>
                  <a:outerShdw blurRad="38100" dist="19050" dir="2700000" algn="tl" rotWithShape="0">
                    <a:schemeClr val="dk1">
                      <a:alpha val="40000"/>
                    </a:schemeClr>
                  </a:outerShdw>
                </a:effectLst>
                <a:latin typeface="Cooper Black" panose="020F0502020204030204" pitchFamily="34" charset="0"/>
              </a:rPr>
              <a:t>inflammation </a:t>
            </a:r>
            <a:r>
              <a:rPr lang="en-US" sz="2300" i="0" u="none" strike="noStrike" dirty="0">
                <a:ln w="0"/>
                <a:effectLst>
                  <a:outerShdw blurRad="38100" dist="19050" dir="2700000" algn="tl" rotWithShape="0">
                    <a:schemeClr val="dk1">
                      <a:alpha val="40000"/>
                    </a:schemeClr>
                  </a:outerShdw>
                </a:effectLst>
                <a:latin typeface="Cooper Black" panose="020F0502020204030204" pitchFamily="34" charset="0"/>
              </a:rPr>
              <a:t>of the esophageal mucosa secondary to direct mucosal injury</a:t>
            </a:r>
            <a:endParaRPr lang="en-GB" sz="2300" dirty="0">
              <a:latin typeface="Cooper Black" panose="020F0502020204030204" pitchFamily="34" charset="0"/>
            </a:endParaRPr>
          </a:p>
        </p:txBody>
      </p:sp>
      <p:graphicFrame>
        <p:nvGraphicFramePr>
          <p:cNvPr id="4" name="Content Placeholder 4"/>
          <p:cNvGraphicFramePr>
            <a:graphicFrameLocks/>
          </p:cNvGraphicFramePr>
          <p:nvPr/>
        </p:nvGraphicFramePr>
        <p:xfrm>
          <a:off x="1654256" y="2971801"/>
          <a:ext cx="8686800" cy="3729742"/>
        </p:xfrm>
        <a:graphic>
          <a:graphicData uri="http://schemas.openxmlformats.org/drawingml/2006/table">
            <a:tbl>
              <a:tblPr firstRow="1" bandRow="1">
                <a:tableStyleId>{7DF18680-E054-41AD-8BC1-D1AEF772440D}</a:tableStyleId>
              </a:tblPr>
              <a:tblGrid>
                <a:gridCol w="1608668">
                  <a:extLst>
                    <a:ext uri="{9D8B030D-6E8A-4147-A177-3AD203B41FA5}">
                      <a16:colId xmlns:a16="http://schemas.microsoft.com/office/drawing/2014/main" val="20000"/>
                    </a:ext>
                  </a:extLst>
                </a:gridCol>
                <a:gridCol w="7078132">
                  <a:extLst>
                    <a:ext uri="{9D8B030D-6E8A-4147-A177-3AD203B41FA5}">
                      <a16:colId xmlns:a16="http://schemas.microsoft.com/office/drawing/2014/main" val="20001"/>
                    </a:ext>
                  </a:extLst>
                </a:gridCol>
              </a:tblGrid>
              <a:tr h="857475">
                <a:tc gridSpan="2">
                  <a:txBody>
                    <a:bodyPr/>
                    <a:lstStyle/>
                    <a:p>
                      <a:pPr algn="l"/>
                      <a:r>
                        <a:rPr lang="en-ZW" sz="2000" dirty="0"/>
                        <a:t>Endoscopic  grading system</a:t>
                      </a:r>
                      <a:r>
                        <a:rPr lang="en-ZW" sz="2000" baseline="0" dirty="0"/>
                        <a:t> for </a:t>
                      </a:r>
                      <a:r>
                        <a:rPr lang="en-ZW" sz="2000" dirty="0"/>
                        <a:t> </a:t>
                      </a:r>
                      <a:r>
                        <a:rPr lang="en-ZW" sz="2000" dirty="0" err="1"/>
                        <a:t>esophagitis</a:t>
                      </a:r>
                      <a:r>
                        <a:rPr lang="en-ZW" sz="2000" dirty="0"/>
                        <a:t> </a:t>
                      </a:r>
                      <a:endParaRPr lang="en-ZW" sz="2000" b="0" dirty="0">
                        <a:solidFill>
                          <a:schemeClr val="tx1"/>
                        </a:solidFill>
                        <a:latin typeface="Berlin Sans FB" pitchFamily="34" charset="0"/>
                      </a:endParaRPr>
                    </a:p>
                  </a:txBody>
                  <a:tcPr>
                    <a:solidFill>
                      <a:schemeClr val="accent2">
                        <a:lumMod val="60000"/>
                        <a:lumOff val="40000"/>
                      </a:schemeClr>
                    </a:solidFill>
                  </a:tcPr>
                </a:tc>
                <a:tc hMerge="1">
                  <a:txBody>
                    <a:bodyPr/>
                    <a:lstStyle/>
                    <a:p>
                      <a:endParaRPr lang="en-ZW" dirty="0"/>
                    </a:p>
                  </a:txBody>
                  <a:tcPr/>
                </a:tc>
                <a:extLst>
                  <a:ext uri="{0D108BD9-81ED-4DB2-BD59-A6C34878D82A}">
                    <a16:rowId xmlns:a16="http://schemas.microsoft.com/office/drawing/2014/main" val="10000"/>
                  </a:ext>
                </a:extLst>
              </a:tr>
              <a:tr h="628897">
                <a:tc>
                  <a:txBody>
                    <a:bodyPr/>
                    <a:lstStyle/>
                    <a:p>
                      <a:pPr algn="l"/>
                      <a:r>
                        <a:rPr lang="en-ZW" sz="2000" dirty="0"/>
                        <a:t>Grade 1 </a:t>
                      </a:r>
                      <a:endParaRPr lang="en-ZW" sz="2000" b="0" dirty="0">
                        <a:latin typeface="Berlin Sans FB" pitchFamily="34" charset="0"/>
                      </a:endParaRPr>
                    </a:p>
                  </a:txBody>
                  <a:tcPr>
                    <a:solidFill>
                      <a:schemeClr val="accent2">
                        <a:lumMod val="60000"/>
                        <a:lumOff val="40000"/>
                      </a:schemeClr>
                    </a:solidFill>
                  </a:tcPr>
                </a:tc>
                <a:tc>
                  <a:txBody>
                    <a:bodyPr/>
                    <a:lstStyle/>
                    <a:p>
                      <a:pPr algn="l"/>
                      <a:r>
                        <a:rPr lang="en-ZW" sz="2000" dirty="0"/>
                        <a:t>Reddening of the mucosa without ulceration </a:t>
                      </a:r>
                      <a:r>
                        <a:rPr lang="en-US" sz="2000" dirty="0"/>
                        <a:t>(Erythema)</a:t>
                      </a:r>
                      <a:endParaRPr lang="en-ZW" sz="2000" dirty="0">
                        <a:latin typeface="Berlin Sans FB" pitchFamily="34" charset="0"/>
                      </a:endParaRPr>
                    </a:p>
                  </a:txBody>
                  <a:tcPr>
                    <a:solidFill>
                      <a:schemeClr val="accent2">
                        <a:lumMod val="60000"/>
                        <a:lumOff val="40000"/>
                      </a:schemeClr>
                    </a:solidFill>
                  </a:tcPr>
                </a:tc>
                <a:extLst>
                  <a:ext uri="{0D108BD9-81ED-4DB2-BD59-A6C34878D82A}">
                    <a16:rowId xmlns:a16="http://schemas.microsoft.com/office/drawing/2014/main" val="10001"/>
                  </a:ext>
                </a:extLst>
              </a:tr>
              <a:tr h="913433">
                <a:tc>
                  <a:txBody>
                    <a:bodyPr/>
                    <a:lstStyle/>
                    <a:p>
                      <a:pPr algn="l"/>
                      <a:r>
                        <a:rPr lang="en-ZW" sz="2000" dirty="0"/>
                        <a:t>Grade 2 </a:t>
                      </a:r>
                      <a:endParaRPr lang="en-ZW" sz="2000" b="0" dirty="0">
                        <a:latin typeface="Berlin Sans FB" pitchFamily="34" charset="0"/>
                      </a:endParaRPr>
                    </a:p>
                  </a:txBody>
                  <a:tcPr>
                    <a:solidFill>
                      <a:schemeClr val="accent2">
                        <a:lumMod val="60000"/>
                        <a:lumOff val="40000"/>
                      </a:schemeClr>
                    </a:solidFill>
                  </a:tcPr>
                </a:tc>
                <a:tc>
                  <a:txBody>
                    <a:bodyPr/>
                    <a:lstStyle/>
                    <a:p>
                      <a:pPr algn="l"/>
                      <a:r>
                        <a:rPr lang="en-ZW" sz="2000" dirty="0"/>
                        <a:t>Linear</a:t>
                      </a:r>
                      <a:r>
                        <a:rPr lang="en-ZW" sz="2000" baseline="0" dirty="0"/>
                        <a:t> ulcerations lined with granulation tissue that bleeds easily with touch </a:t>
                      </a:r>
                      <a:endParaRPr lang="en-ZW" sz="2000" dirty="0">
                        <a:latin typeface="Berlin Sans FB" pitchFamily="34" charset="0"/>
                      </a:endParaRPr>
                    </a:p>
                  </a:txBody>
                  <a:tcPr>
                    <a:solidFill>
                      <a:schemeClr val="accent2">
                        <a:lumMod val="60000"/>
                        <a:lumOff val="40000"/>
                      </a:schemeClr>
                    </a:solidFill>
                  </a:tcPr>
                </a:tc>
                <a:extLst>
                  <a:ext uri="{0D108BD9-81ED-4DB2-BD59-A6C34878D82A}">
                    <a16:rowId xmlns:a16="http://schemas.microsoft.com/office/drawing/2014/main" val="10002"/>
                  </a:ext>
                </a:extLst>
              </a:tr>
              <a:tr h="628897">
                <a:tc>
                  <a:txBody>
                    <a:bodyPr/>
                    <a:lstStyle/>
                    <a:p>
                      <a:pPr algn="l"/>
                      <a:r>
                        <a:rPr lang="en-ZW" sz="2000" dirty="0"/>
                        <a:t>Grade 3 </a:t>
                      </a:r>
                      <a:endParaRPr lang="en-ZW" sz="2000" dirty="0">
                        <a:latin typeface="Berlin Sans FB" pitchFamily="34" charset="0"/>
                      </a:endParaRPr>
                    </a:p>
                  </a:txBody>
                  <a:tcPr>
                    <a:solidFill>
                      <a:schemeClr val="accent2">
                        <a:lumMod val="60000"/>
                        <a:lumOff val="40000"/>
                      </a:schemeClr>
                    </a:solidFill>
                  </a:tcPr>
                </a:tc>
                <a:tc>
                  <a:txBody>
                    <a:bodyPr/>
                    <a:lstStyle/>
                    <a:p>
                      <a:pPr algn="l"/>
                      <a:r>
                        <a:rPr lang="en-ZW" sz="2000" dirty="0"/>
                        <a:t>Wide ulcerations , with islands of epithelium </a:t>
                      </a:r>
                      <a:endParaRPr lang="en-ZW" sz="2000" dirty="0">
                        <a:latin typeface="Berlin Sans FB" pitchFamily="34" charset="0"/>
                      </a:endParaRPr>
                    </a:p>
                  </a:txBody>
                  <a:tcPr>
                    <a:solidFill>
                      <a:schemeClr val="accent2">
                        <a:lumMod val="60000"/>
                        <a:lumOff val="40000"/>
                      </a:schemeClr>
                    </a:solidFill>
                  </a:tcPr>
                </a:tc>
                <a:extLst>
                  <a:ext uri="{0D108BD9-81ED-4DB2-BD59-A6C34878D82A}">
                    <a16:rowId xmlns:a16="http://schemas.microsoft.com/office/drawing/2014/main" val="10003"/>
                  </a:ext>
                </a:extLst>
              </a:tr>
              <a:tr h="628897">
                <a:tc>
                  <a:txBody>
                    <a:bodyPr/>
                    <a:lstStyle/>
                    <a:p>
                      <a:pPr algn="l"/>
                      <a:r>
                        <a:rPr lang="en-ZW" sz="2000" dirty="0"/>
                        <a:t>Grade 4 </a:t>
                      </a:r>
                      <a:endParaRPr lang="en-ZW" sz="2000" dirty="0">
                        <a:latin typeface="Berlin Sans FB" pitchFamily="34" charset="0"/>
                      </a:endParaRPr>
                    </a:p>
                  </a:txBody>
                  <a:tcPr>
                    <a:solidFill>
                      <a:schemeClr val="accent2">
                        <a:lumMod val="60000"/>
                        <a:lumOff val="40000"/>
                      </a:schemeClr>
                    </a:solidFill>
                  </a:tcPr>
                </a:tc>
                <a:tc>
                  <a:txBody>
                    <a:bodyPr/>
                    <a:lstStyle/>
                    <a:p>
                      <a:pPr algn="l"/>
                      <a:r>
                        <a:rPr lang="en-ZW" sz="2000" dirty="0"/>
                        <a:t>Stricture </a:t>
                      </a:r>
                      <a:endParaRPr lang="en-ZW" sz="2000" dirty="0">
                        <a:latin typeface="Berlin Sans FB" pitchFamily="34" charset="0"/>
                      </a:endParaRPr>
                    </a:p>
                  </a:txBody>
                  <a:tcPr>
                    <a:solidFill>
                      <a:schemeClr val="accent2">
                        <a:lumMod val="60000"/>
                        <a:lumOff val="40000"/>
                      </a:schemeClr>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5714597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5000" y="533400"/>
            <a:ext cx="7010400" cy="5765414"/>
          </a:xfrm>
        </p:spPr>
      </p:pic>
    </p:spTree>
    <p:extLst>
      <p:ext uri="{BB962C8B-B14F-4D97-AF65-F5344CB8AC3E}">
        <p14:creationId xmlns:p14="http://schemas.microsoft.com/office/powerpoint/2010/main" val="7821981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152400"/>
            <a:ext cx="8229600" cy="685800"/>
          </a:xfrm>
        </p:spPr>
        <p:txBody>
          <a:bodyPr>
            <a:noAutofit/>
          </a:bodyPr>
          <a:lstStyle/>
          <a:p>
            <a:pPr algn="ctr"/>
            <a:r>
              <a:rPr lang="en-US" sz="4000" dirty="0">
                <a:solidFill>
                  <a:schemeClr val="accent2"/>
                </a:solidFill>
                <a:latin typeface="Berlin Sans FB" pitchFamily="34" charset="0"/>
              </a:rPr>
              <a:t>Barrett’s esophagus</a:t>
            </a:r>
            <a:endParaRPr lang="en-GB" sz="4000" dirty="0">
              <a:solidFill>
                <a:schemeClr val="accent2"/>
              </a:solidFill>
              <a:latin typeface="Berlin Sans FB" pitchFamily="34" charset="0"/>
            </a:endParaRPr>
          </a:p>
        </p:txBody>
      </p:sp>
      <p:sp>
        <p:nvSpPr>
          <p:cNvPr id="3" name="Content Placeholder 2"/>
          <p:cNvSpPr>
            <a:spLocks noGrp="1"/>
          </p:cNvSpPr>
          <p:nvPr>
            <p:ph idx="1"/>
          </p:nvPr>
        </p:nvSpPr>
        <p:spPr>
          <a:xfrm>
            <a:off x="1723104" y="1032388"/>
            <a:ext cx="8539317" cy="5216013"/>
          </a:xfrm>
        </p:spPr>
        <p:txBody>
          <a:bodyPr>
            <a:noAutofit/>
          </a:bodyPr>
          <a:lstStyle/>
          <a:p>
            <a:pPr marL="165100" indent="-44450" algn="l">
              <a:buNone/>
              <a:tabLst>
                <a:tab pos="404813" algn="l"/>
              </a:tabLst>
              <a:defRPr/>
            </a:pPr>
            <a:r>
              <a:rPr lang="en-US" sz="2800" dirty="0"/>
              <a:t>What is it ? Abnormal change (metaplasia) in the cells of the lower portion of the esophagus! </a:t>
            </a:r>
            <a:br>
              <a:rPr lang="en-GB" sz="2800" dirty="0">
                <a:latin typeface="Berlin Sans FB" pitchFamily="34" charset="0"/>
              </a:rPr>
            </a:br>
            <a:endParaRPr lang="en-GB" sz="2800" dirty="0">
              <a:latin typeface="Berlin Sans FB" pitchFamily="34" charset="0"/>
            </a:endParaRPr>
          </a:p>
          <a:p>
            <a:pPr marL="165100" indent="-44450" algn="l">
              <a:buNone/>
              <a:tabLst>
                <a:tab pos="404813" algn="l"/>
              </a:tabLst>
              <a:defRPr/>
            </a:pPr>
            <a:r>
              <a:rPr lang="en-US" sz="2800" dirty="0"/>
              <a:t>Changed from - to ? Stratified Squamous epithelium lining of the esophagus to simple columnar epithelium with goblet cells.</a:t>
            </a:r>
            <a:r>
              <a:rPr lang="en-US" sz="2800" dirty="0">
                <a:latin typeface="Berlin Sans FB" pitchFamily="34" charset="0"/>
              </a:rPr>
              <a:t> </a:t>
            </a:r>
          </a:p>
          <a:p>
            <a:pPr marL="165100" indent="-44450" algn="l">
              <a:buNone/>
              <a:tabLst>
                <a:tab pos="404813" algn="l"/>
              </a:tabLst>
              <a:defRPr/>
            </a:pPr>
            <a:endParaRPr lang="en-US" sz="2800" dirty="0">
              <a:latin typeface="Berlin Sans FB" pitchFamily="34" charset="0"/>
            </a:endParaRPr>
          </a:p>
          <a:p>
            <a:pPr marL="165100" indent="-44450" algn="l">
              <a:buNone/>
              <a:tabLst>
                <a:tab pos="404813" algn="l"/>
              </a:tabLst>
              <a:defRPr/>
            </a:pPr>
            <a:r>
              <a:rPr lang="en-US" sz="2400" dirty="0">
                <a:latin typeface="Berlin Sans FB" pitchFamily="34" charset="0"/>
              </a:rPr>
              <a:t> The junction between squamous esophageal mucosa and gastric mucosa moves proximally.</a:t>
            </a:r>
          </a:p>
          <a:p>
            <a:pPr marL="165100" indent="-44450" algn="l">
              <a:buNone/>
              <a:tabLst>
                <a:tab pos="404813" algn="l"/>
              </a:tabLst>
              <a:defRPr/>
            </a:pPr>
            <a:r>
              <a:rPr lang="en-US" sz="2400" dirty="0">
                <a:latin typeface="Berlin Sans FB" pitchFamily="34" charset="0"/>
              </a:rPr>
              <a:t> </a:t>
            </a:r>
          </a:p>
          <a:p>
            <a:pPr marL="165100" indent="-44450" algn="l">
              <a:buNone/>
              <a:tabLst>
                <a:tab pos="404813" algn="l"/>
              </a:tabLst>
              <a:defRPr/>
            </a:pPr>
            <a:r>
              <a:rPr lang="en-US" sz="2400" dirty="0">
                <a:latin typeface="Berlin Sans FB" pitchFamily="34" charset="0"/>
              </a:rPr>
              <a:t>It increases the  risk of </a:t>
            </a:r>
            <a:r>
              <a:rPr lang="en-US" sz="2400" dirty="0">
                <a:solidFill>
                  <a:schemeClr val="accent2"/>
                </a:solidFill>
                <a:latin typeface="Berlin Sans FB" pitchFamily="34" charset="0"/>
              </a:rPr>
              <a:t>adenocarcinoma</a:t>
            </a:r>
            <a:r>
              <a:rPr lang="en-US" sz="2400" dirty="0">
                <a:latin typeface="Berlin Sans FB" pitchFamily="34" charset="0"/>
              </a:rPr>
              <a:t> of the esophagus which is about 25 times that of the general population .</a:t>
            </a:r>
          </a:p>
          <a:p>
            <a:pPr marL="165100" indent="-44450" algn="l">
              <a:buNone/>
              <a:tabLst>
                <a:tab pos="404813" algn="l"/>
              </a:tabLst>
              <a:defRPr/>
            </a:pPr>
            <a:endParaRPr lang="en-US" sz="2400" dirty="0">
              <a:latin typeface="Berlin Sans FB" pitchFamily="34" charset="0"/>
            </a:endParaRPr>
          </a:p>
          <a:p>
            <a:pPr algn="l">
              <a:buNone/>
            </a:pPr>
            <a:endParaRPr lang="en-US" sz="2400" dirty="0">
              <a:latin typeface="Berlin Sans FB" pitchFamily="34" charset="0"/>
            </a:endParaRPr>
          </a:p>
          <a:p>
            <a:pPr algn="l">
              <a:buNone/>
              <a:defRPr/>
            </a:pPr>
            <a:endParaRPr lang="en-US" sz="2400" dirty="0">
              <a:latin typeface="Berlin Sans FB" pitchFamily="34" charset="0"/>
            </a:endParaRPr>
          </a:p>
          <a:p>
            <a:pPr algn="l">
              <a:buNone/>
            </a:pPr>
            <a:endParaRPr lang="en-GB" sz="2400" dirty="0">
              <a:latin typeface="Berlin Sans FB" pitchFamily="34" charset="0"/>
            </a:endParaRPr>
          </a:p>
        </p:txBody>
      </p:sp>
    </p:spTree>
    <p:extLst>
      <p:ext uri="{BB962C8B-B14F-4D97-AF65-F5344CB8AC3E}">
        <p14:creationId xmlns:p14="http://schemas.microsoft.com/office/powerpoint/2010/main" val="28246185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0" y="304801"/>
            <a:ext cx="7467600" cy="6151563"/>
          </a:xfrm>
        </p:spPr>
      </p:pic>
    </p:spTree>
    <p:extLst>
      <p:ext uri="{BB962C8B-B14F-4D97-AF65-F5344CB8AC3E}">
        <p14:creationId xmlns:p14="http://schemas.microsoft.com/office/powerpoint/2010/main" val="19325289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C8A3C342-1D03-412F-8DD3-BF519E8E0A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59" name="Freeform 31">
            <a:extLst>
              <a:ext uri="{FF2B5EF4-FFF2-40B4-BE49-F238E27FC236}">
                <a16:creationId xmlns:a16="http://schemas.microsoft.com/office/drawing/2014/main" id="{81CC9B02-E087-4350-AEBD-2C3CF001AF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28375" y="-1573"/>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pic>
        <p:nvPicPr>
          <p:cNvPr id="53" name="Picture 52" descr="Stethoscope">
            <a:extLst>
              <a:ext uri="{FF2B5EF4-FFF2-40B4-BE49-F238E27FC236}">
                <a16:creationId xmlns:a16="http://schemas.microsoft.com/office/drawing/2014/main" id="{FF6E739C-5737-4950-B8F2-2F9C579D1F09}"/>
              </a:ext>
            </a:extLst>
          </p:cNvPr>
          <p:cNvPicPr>
            <a:picLocks noChangeAspect="1"/>
          </p:cNvPicPr>
          <p:nvPr/>
        </p:nvPicPr>
        <p:blipFill rotWithShape="1">
          <a:blip r:embed="rId3"/>
          <a:srcRect l="28562" r="23034" b="-1"/>
          <a:stretch/>
        </p:blipFill>
        <p:spPr>
          <a:xfrm>
            <a:off x="3" y="10"/>
            <a:ext cx="4973099" cy="6857991"/>
          </a:xfrm>
          <a:custGeom>
            <a:avLst/>
            <a:gdLst/>
            <a:ahLst/>
            <a:cxnLst/>
            <a:rect l="l" t="t" r="r" b="b"/>
            <a:pathLst>
              <a:path w="4973099" h="6858001">
                <a:moveTo>
                  <a:pt x="3628384" y="0"/>
                </a:moveTo>
                <a:lnTo>
                  <a:pt x="4971922" y="0"/>
                </a:lnTo>
                <a:lnTo>
                  <a:pt x="4946877" y="155677"/>
                </a:lnTo>
                <a:lnTo>
                  <a:pt x="4923008" y="310668"/>
                </a:lnTo>
                <a:lnTo>
                  <a:pt x="4899644" y="466344"/>
                </a:lnTo>
                <a:lnTo>
                  <a:pt x="4879641" y="622707"/>
                </a:lnTo>
                <a:lnTo>
                  <a:pt x="4859470" y="778383"/>
                </a:lnTo>
                <a:lnTo>
                  <a:pt x="4840644" y="934746"/>
                </a:lnTo>
                <a:lnTo>
                  <a:pt x="4824508" y="1089051"/>
                </a:lnTo>
                <a:lnTo>
                  <a:pt x="4809212" y="1245413"/>
                </a:lnTo>
                <a:lnTo>
                  <a:pt x="4795260" y="1401090"/>
                </a:lnTo>
                <a:lnTo>
                  <a:pt x="4783158" y="1554023"/>
                </a:lnTo>
                <a:lnTo>
                  <a:pt x="4771055" y="1709014"/>
                </a:lnTo>
                <a:lnTo>
                  <a:pt x="4760970" y="1861947"/>
                </a:lnTo>
                <a:lnTo>
                  <a:pt x="4753070" y="2014881"/>
                </a:lnTo>
                <a:lnTo>
                  <a:pt x="4744833" y="2167128"/>
                </a:lnTo>
                <a:lnTo>
                  <a:pt x="4737942" y="2318004"/>
                </a:lnTo>
                <a:lnTo>
                  <a:pt x="4733067" y="2467509"/>
                </a:lnTo>
                <a:lnTo>
                  <a:pt x="4728865" y="2617013"/>
                </a:lnTo>
                <a:lnTo>
                  <a:pt x="4724831" y="2765146"/>
                </a:lnTo>
                <a:lnTo>
                  <a:pt x="4722982" y="2911221"/>
                </a:lnTo>
                <a:lnTo>
                  <a:pt x="4720965" y="3057297"/>
                </a:lnTo>
                <a:lnTo>
                  <a:pt x="4719956" y="3201315"/>
                </a:lnTo>
                <a:lnTo>
                  <a:pt x="4720965" y="3343961"/>
                </a:lnTo>
                <a:lnTo>
                  <a:pt x="4720965" y="3485236"/>
                </a:lnTo>
                <a:lnTo>
                  <a:pt x="4722982" y="3625139"/>
                </a:lnTo>
                <a:lnTo>
                  <a:pt x="4726007" y="3762299"/>
                </a:lnTo>
                <a:lnTo>
                  <a:pt x="4728865" y="3898087"/>
                </a:lnTo>
                <a:lnTo>
                  <a:pt x="4732059" y="4031133"/>
                </a:lnTo>
                <a:lnTo>
                  <a:pt x="4736933" y="4163492"/>
                </a:lnTo>
                <a:lnTo>
                  <a:pt x="4742144" y="4293793"/>
                </a:lnTo>
                <a:lnTo>
                  <a:pt x="4746850" y="4421352"/>
                </a:lnTo>
                <a:lnTo>
                  <a:pt x="4760130" y="4670298"/>
                </a:lnTo>
                <a:lnTo>
                  <a:pt x="4774249" y="4908956"/>
                </a:lnTo>
                <a:lnTo>
                  <a:pt x="4789041" y="5138013"/>
                </a:lnTo>
                <a:lnTo>
                  <a:pt x="4805346" y="5354726"/>
                </a:lnTo>
                <a:lnTo>
                  <a:pt x="4822323" y="5561838"/>
                </a:lnTo>
                <a:lnTo>
                  <a:pt x="4840644" y="5753862"/>
                </a:lnTo>
                <a:lnTo>
                  <a:pt x="4858630" y="5934227"/>
                </a:lnTo>
                <a:lnTo>
                  <a:pt x="4876615" y="6100191"/>
                </a:lnTo>
                <a:lnTo>
                  <a:pt x="4893592" y="6252438"/>
                </a:lnTo>
                <a:lnTo>
                  <a:pt x="4909729" y="6387541"/>
                </a:lnTo>
                <a:lnTo>
                  <a:pt x="4925025" y="6509613"/>
                </a:lnTo>
                <a:lnTo>
                  <a:pt x="4937800" y="6612483"/>
                </a:lnTo>
                <a:lnTo>
                  <a:pt x="4949902" y="6698894"/>
                </a:lnTo>
                <a:lnTo>
                  <a:pt x="4967216" y="6817538"/>
                </a:lnTo>
                <a:lnTo>
                  <a:pt x="4973099" y="6858000"/>
                </a:lnTo>
                <a:lnTo>
                  <a:pt x="4075210" y="6858000"/>
                </a:lnTo>
                <a:lnTo>
                  <a:pt x="4075210" y="6858001"/>
                </a:lnTo>
                <a:lnTo>
                  <a:pt x="0" y="6858001"/>
                </a:lnTo>
                <a:lnTo>
                  <a:pt x="0" y="1"/>
                </a:lnTo>
                <a:lnTo>
                  <a:pt x="3628384" y="1"/>
                </a:lnTo>
                <a:close/>
              </a:path>
            </a:pathLst>
          </a:custGeom>
        </p:spPr>
      </p:pic>
      <p:sp>
        <p:nvSpPr>
          <p:cNvPr id="61" name="Rectangle 60">
            <a:extLst>
              <a:ext uri="{FF2B5EF4-FFF2-40B4-BE49-F238E27FC236}">
                <a16:creationId xmlns:a16="http://schemas.microsoft.com/office/drawing/2014/main" id="{D6F18ACE-6E82-4ADC-8A2F-A1771B309B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51" name="Content Placeholder 2"/>
          <p:cNvSpPr>
            <a:spLocks noGrp="1"/>
          </p:cNvSpPr>
          <p:nvPr>
            <p:ph idx="1"/>
          </p:nvPr>
        </p:nvSpPr>
        <p:spPr>
          <a:xfrm>
            <a:off x="5495696" y="571500"/>
            <a:ext cx="4638903" cy="5595836"/>
          </a:xfrm>
        </p:spPr>
        <p:txBody>
          <a:bodyPr>
            <a:noAutofit/>
          </a:bodyPr>
          <a:lstStyle/>
          <a:p>
            <a:pPr marL="60325" indent="0">
              <a:lnSpc>
                <a:spcPct val="90000"/>
              </a:lnSpc>
              <a:buClr>
                <a:srgbClr val="FE8637"/>
              </a:buClr>
              <a:buFont typeface="Wingdings" pitchFamily="2" charset="2"/>
              <a:buChar char="Ø"/>
              <a:tabLst>
                <a:tab pos="120650" algn="l"/>
              </a:tabLst>
              <a:defRPr/>
            </a:pPr>
            <a:r>
              <a:rPr lang="en-US" sz="1600" dirty="0">
                <a:latin typeface="Berlin Sans FB" pitchFamily="34" charset="0"/>
              </a:rPr>
              <a:t> Clinical Features </a:t>
            </a:r>
            <a:br>
              <a:rPr lang="en-US" sz="1600" b="1" dirty="0">
                <a:latin typeface="Berlin Sans FB" pitchFamily="34" charset="0"/>
              </a:rPr>
            </a:br>
            <a:r>
              <a:rPr lang="en-US" sz="1600" b="1" dirty="0">
                <a:latin typeface="Berlin Sans FB" pitchFamily="34" charset="0"/>
              </a:rPr>
              <a:t>  </a:t>
            </a:r>
            <a:r>
              <a:rPr lang="en-US" sz="1600" dirty="0">
                <a:latin typeface="Berlin Sans FB" pitchFamily="34" charset="0"/>
              </a:rPr>
              <a:t> Almost all have severe symptoms of </a:t>
            </a:r>
            <a:endParaRPr lang="ar-JO" sz="1600" dirty="0">
              <a:latin typeface="Berlin Sans FB" pitchFamily="34" charset="0"/>
            </a:endParaRPr>
          </a:p>
          <a:p>
            <a:pPr marL="60325" indent="0">
              <a:lnSpc>
                <a:spcPct val="90000"/>
              </a:lnSpc>
              <a:buClr>
                <a:srgbClr val="FE8637"/>
              </a:buClr>
              <a:buNone/>
              <a:tabLst>
                <a:tab pos="120650" algn="l"/>
              </a:tabLst>
              <a:defRPr/>
            </a:pPr>
            <a:r>
              <a:rPr lang="en-US" sz="1600" dirty="0">
                <a:latin typeface="Berlin Sans FB" pitchFamily="34" charset="0"/>
              </a:rPr>
              <a:t>GERD. </a:t>
            </a:r>
          </a:p>
          <a:p>
            <a:pPr marL="60325" indent="0">
              <a:lnSpc>
                <a:spcPct val="90000"/>
              </a:lnSpc>
              <a:buClr>
                <a:srgbClr val="FE8637"/>
              </a:buClr>
              <a:buNone/>
              <a:tabLst>
                <a:tab pos="120650" algn="l"/>
              </a:tabLst>
              <a:defRPr/>
            </a:pPr>
            <a:r>
              <a:rPr lang="ar-JO" sz="1600" dirty="0">
                <a:latin typeface="Berlin Sans FB" pitchFamily="34" charset="0"/>
              </a:rPr>
              <a:t> </a:t>
            </a:r>
            <a:r>
              <a:rPr lang="en-US" sz="1600" dirty="0">
                <a:latin typeface="Berlin Sans FB" pitchFamily="34" charset="0"/>
              </a:rPr>
              <a:t>There is not any particular symptom.</a:t>
            </a:r>
          </a:p>
          <a:p>
            <a:pPr marL="60325" indent="0">
              <a:lnSpc>
                <a:spcPct val="90000"/>
              </a:lnSpc>
              <a:buClr>
                <a:srgbClr val="FE8637"/>
              </a:buClr>
              <a:buNone/>
              <a:tabLst>
                <a:tab pos="120650" algn="l"/>
              </a:tabLst>
              <a:defRPr/>
            </a:pPr>
            <a:r>
              <a:rPr lang="en-US" sz="1600" dirty="0">
                <a:latin typeface="Berlin Sans FB" pitchFamily="34" charset="0"/>
              </a:rPr>
              <a:t> </a:t>
            </a:r>
            <a:r>
              <a:rPr lang="en-US" sz="1600" dirty="0"/>
              <a:t>however, is associated with these symptoms:</a:t>
            </a:r>
          </a:p>
          <a:p>
            <a:pPr marL="60325" indent="0">
              <a:lnSpc>
                <a:spcPct val="90000"/>
              </a:lnSpc>
              <a:buClr>
                <a:srgbClr val="FE8637"/>
              </a:buClr>
              <a:buNone/>
              <a:tabLst>
                <a:tab pos="120650" algn="l"/>
              </a:tabLst>
              <a:defRPr/>
            </a:pPr>
            <a:r>
              <a:rPr lang="en-US" sz="1600" dirty="0"/>
              <a:t> -heart burn</a:t>
            </a:r>
          </a:p>
          <a:p>
            <a:pPr marL="60325" indent="0">
              <a:lnSpc>
                <a:spcPct val="90000"/>
              </a:lnSpc>
              <a:buClr>
                <a:srgbClr val="FE8637"/>
              </a:buClr>
              <a:buNone/>
              <a:tabLst>
                <a:tab pos="120650" algn="l"/>
              </a:tabLst>
              <a:defRPr/>
            </a:pPr>
            <a:r>
              <a:rPr lang="en-US" sz="1600" dirty="0"/>
              <a:t> –dysphagia</a:t>
            </a:r>
          </a:p>
          <a:p>
            <a:pPr marL="60325" indent="0">
              <a:lnSpc>
                <a:spcPct val="90000"/>
              </a:lnSpc>
              <a:buClr>
                <a:srgbClr val="FE8637"/>
              </a:buClr>
              <a:buNone/>
              <a:tabLst>
                <a:tab pos="120650" algn="l"/>
              </a:tabLst>
              <a:defRPr/>
            </a:pPr>
            <a:r>
              <a:rPr lang="en-US" sz="1600" dirty="0"/>
              <a:t> –hematemesis </a:t>
            </a:r>
            <a:endParaRPr lang="en-US" sz="1600" b="1" dirty="0">
              <a:latin typeface="Berlin Sans FB" pitchFamily="34" charset="0"/>
            </a:endParaRPr>
          </a:p>
          <a:p>
            <a:pPr marL="0" indent="0">
              <a:lnSpc>
                <a:spcPct val="90000"/>
              </a:lnSpc>
              <a:buClr>
                <a:srgbClr val="FE8637"/>
              </a:buClr>
              <a:buNone/>
              <a:tabLst>
                <a:tab pos="120650" algn="l"/>
              </a:tabLst>
              <a:defRPr/>
            </a:pPr>
            <a:r>
              <a:rPr lang="en-US" sz="1600" b="1" dirty="0">
                <a:latin typeface="Berlin Sans FB" pitchFamily="34" charset="0"/>
              </a:rPr>
              <a:t> </a:t>
            </a:r>
          </a:p>
          <a:p>
            <a:pPr marL="0" indent="60325">
              <a:lnSpc>
                <a:spcPct val="90000"/>
              </a:lnSpc>
              <a:buClr>
                <a:srgbClr val="FE8637"/>
              </a:buClr>
              <a:buFont typeface="Wingdings" pitchFamily="2" charset="2"/>
              <a:buChar char="Ø"/>
              <a:tabLst>
                <a:tab pos="120650" algn="l"/>
              </a:tabLst>
              <a:defRPr/>
            </a:pPr>
            <a:r>
              <a:rPr lang="en-US" sz="1600" dirty="0">
                <a:latin typeface="Berlin Sans FB" pitchFamily="34" charset="0"/>
              </a:rPr>
              <a:t>Complications</a:t>
            </a:r>
          </a:p>
          <a:p>
            <a:pPr marL="0" indent="0">
              <a:lnSpc>
                <a:spcPct val="90000"/>
              </a:lnSpc>
              <a:buClr>
                <a:srgbClr val="FE8637"/>
              </a:buClr>
              <a:buNone/>
              <a:tabLst>
                <a:tab pos="120650" algn="l"/>
              </a:tabLst>
              <a:defRPr/>
            </a:pPr>
            <a:r>
              <a:rPr lang="en-US" sz="1600" dirty="0">
                <a:latin typeface="Berlin Sans FB" pitchFamily="34" charset="0"/>
              </a:rPr>
              <a:t>    Carcinoma</a:t>
            </a:r>
            <a:br>
              <a:rPr lang="en-US" sz="1600" dirty="0">
                <a:latin typeface="Berlin Sans FB" pitchFamily="34" charset="0"/>
              </a:rPr>
            </a:br>
            <a:r>
              <a:rPr lang="en-US" sz="1600" dirty="0">
                <a:latin typeface="Berlin Sans FB" pitchFamily="34" charset="0"/>
              </a:rPr>
              <a:t>    Stricture</a:t>
            </a:r>
            <a:br>
              <a:rPr lang="en-US" sz="1600" dirty="0">
                <a:latin typeface="Berlin Sans FB" pitchFamily="34" charset="0"/>
              </a:rPr>
            </a:br>
            <a:r>
              <a:rPr lang="en-US" sz="1600" dirty="0">
                <a:latin typeface="Berlin Sans FB" pitchFamily="34" charset="0"/>
              </a:rPr>
              <a:t>    Perforation / Bleeding </a:t>
            </a:r>
            <a:br>
              <a:rPr lang="en-US" sz="1600" dirty="0">
                <a:latin typeface="Berlin Sans FB" pitchFamily="34" charset="0"/>
              </a:rPr>
            </a:br>
            <a:endParaRPr lang="en-US" sz="1600" dirty="0">
              <a:latin typeface="Berlin Sans FB" pitchFamily="34" charset="0"/>
            </a:endParaRPr>
          </a:p>
          <a:p>
            <a:pPr marL="0" indent="0">
              <a:lnSpc>
                <a:spcPct val="90000"/>
              </a:lnSpc>
              <a:buClr>
                <a:srgbClr val="FE8637"/>
              </a:buClr>
              <a:buFont typeface="Wingdings" pitchFamily="2" charset="2"/>
              <a:buChar char="Ø"/>
              <a:defRPr/>
            </a:pPr>
            <a:r>
              <a:rPr lang="en-US" sz="1600" b="1" dirty="0">
                <a:latin typeface="Berlin Sans FB" pitchFamily="34" charset="0"/>
              </a:rPr>
              <a:t> </a:t>
            </a:r>
            <a:r>
              <a:rPr lang="en-US" sz="1600" dirty="0">
                <a:latin typeface="Berlin Sans FB" pitchFamily="34" charset="0"/>
              </a:rPr>
              <a:t>TREATMENT</a:t>
            </a:r>
            <a:br>
              <a:rPr lang="en-US" sz="1600" b="1" dirty="0">
                <a:latin typeface="Berlin Sans FB" pitchFamily="34" charset="0"/>
              </a:rPr>
            </a:br>
            <a:r>
              <a:rPr lang="en-US" sz="1600" dirty="0">
                <a:latin typeface="Berlin Sans FB" pitchFamily="34" charset="0"/>
              </a:rPr>
              <a:t>   Treatment of the underlying GERD</a:t>
            </a:r>
            <a:br>
              <a:rPr lang="en-US" sz="1600" dirty="0">
                <a:latin typeface="Berlin Sans FB" pitchFamily="34" charset="0"/>
              </a:rPr>
            </a:br>
            <a:r>
              <a:rPr lang="en-US" sz="1600" dirty="0">
                <a:latin typeface="Berlin Sans FB" pitchFamily="34" charset="0"/>
              </a:rPr>
              <a:t>   Long term PPI alleviate the symptoms</a:t>
            </a:r>
            <a:br>
              <a:rPr lang="en-US" sz="1600" dirty="0">
                <a:latin typeface="Berlin Sans FB" pitchFamily="34" charset="0"/>
              </a:rPr>
            </a:br>
            <a:r>
              <a:rPr lang="en-US" sz="1600" dirty="0">
                <a:latin typeface="Berlin Sans FB" pitchFamily="34" charset="0"/>
              </a:rPr>
              <a:t>   Surgery depends on the grade of dysplasia</a:t>
            </a:r>
            <a:endParaRPr lang="en-US" sz="1600" dirty="0"/>
          </a:p>
        </p:txBody>
      </p:sp>
    </p:spTree>
    <p:extLst>
      <p:ext uri="{BB962C8B-B14F-4D97-AF65-F5344CB8AC3E}">
        <p14:creationId xmlns:p14="http://schemas.microsoft.com/office/powerpoint/2010/main" val="37128761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712044" y="2778317"/>
            <a:ext cx="5013913" cy="3600400"/>
          </a:xfrm>
          <a:prstGeom prst="rect">
            <a:avLst/>
          </a:prstGeom>
          <a:noFill/>
          <a:ln w="9525">
            <a:noFill/>
            <a:miter lim="800000"/>
            <a:headEnd/>
            <a:tailEnd/>
          </a:ln>
        </p:spPr>
      </p:pic>
      <p:sp>
        <p:nvSpPr>
          <p:cNvPr id="8" name="Title 7"/>
          <p:cNvSpPr>
            <a:spLocks noGrp="1"/>
          </p:cNvSpPr>
          <p:nvPr>
            <p:ph type="ctrTitle"/>
          </p:nvPr>
        </p:nvSpPr>
        <p:spPr>
          <a:xfrm>
            <a:off x="2054943" y="604684"/>
            <a:ext cx="4590435" cy="995516"/>
          </a:xfrm>
        </p:spPr>
        <p:txBody>
          <a:bodyPr>
            <a:noAutofit/>
          </a:bodyPr>
          <a:lstStyle/>
          <a:p>
            <a:pPr algn="l"/>
            <a:r>
              <a:rPr lang="en-US" sz="4000" dirty="0">
                <a:solidFill>
                  <a:schemeClr val="bg1"/>
                </a:solidFill>
              </a:rPr>
              <a:t>	Barrett’s Esophagus</a:t>
            </a:r>
          </a:p>
        </p:txBody>
      </p:sp>
      <p:pic>
        <p:nvPicPr>
          <p:cNvPr id="4" name="Picture 6" descr="F:\Barrett's Esophagus - Macroscopic.gif"/>
          <p:cNvPicPr>
            <a:picLocks noGrp="1" noChangeAspect="1" noChangeArrowheads="1"/>
          </p:cNvPicPr>
          <p:nvPr>
            <p:ph idx="4294967295"/>
          </p:nvPr>
        </p:nvPicPr>
        <p:blipFill>
          <a:blip r:embed="rId3" cstate="print"/>
          <a:srcRect/>
          <a:stretch>
            <a:fillRect/>
          </a:stretch>
        </p:blipFill>
        <p:spPr bwMode="auto">
          <a:xfrm>
            <a:off x="7978775" y="271463"/>
            <a:ext cx="4213225" cy="3384550"/>
          </a:xfrm>
          <a:prstGeom prst="rect">
            <a:avLst/>
          </a:prstGeom>
          <a:noFill/>
          <a:ln w="9525">
            <a:noFill/>
            <a:miter lim="800000"/>
            <a:headEnd/>
            <a:tailEnd/>
          </a:ln>
        </p:spPr>
      </p:pic>
    </p:spTree>
    <p:extLst>
      <p:ext uri="{BB962C8B-B14F-4D97-AF65-F5344CB8AC3E}">
        <p14:creationId xmlns:p14="http://schemas.microsoft.com/office/powerpoint/2010/main" val="3798883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normal.PN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810001" y="304801"/>
            <a:ext cx="3672531" cy="5999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03929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9468" y="272474"/>
            <a:ext cx="6262718" cy="582594"/>
          </a:xfrm>
        </p:spPr>
        <p:txBody>
          <a:bodyPr>
            <a:normAutofit fontScale="90000"/>
          </a:bodyPr>
          <a:lstStyle/>
          <a:p>
            <a:pPr algn="ctr"/>
            <a:r>
              <a:rPr lang="en-US" dirty="0">
                <a:solidFill>
                  <a:schemeClr val="accent2"/>
                </a:solidFill>
                <a:latin typeface="Berlin Sans FB" pitchFamily="34" charset="0"/>
              </a:rPr>
              <a:t>STRICTURE</a:t>
            </a:r>
            <a:endParaRPr lang="en-GB" dirty="0">
              <a:solidFill>
                <a:schemeClr val="accent2"/>
              </a:solidFill>
              <a:latin typeface="Berlin Sans FB" pitchFamily="34" charset="0"/>
            </a:endParaRPr>
          </a:p>
        </p:txBody>
      </p:sp>
      <p:sp>
        <p:nvSpPr>
          <p:cNvPr id="3" name="Content Placeholder 2"/>
          <p:cNvSpPr>
            <a:spLocks noGrp="1"/>
          </p:cNvSpPr>
          <p:nvPr>
            <p:ph idx="1"/>
          </p:nvPr>
        </p:nvSpPr>
        <p:spPr>
          <a:xfrm>
            <a:off x="2057401" y="1295498"/>
            <a:ext cx="5867399" cy="5334000"/>
          </a:xfrm>
        </p:spPr>
        <p:txBody>
          <a:bodyPr>
            <a:noAutofit/>
          </a:bodyPr>
          <a:lstStyle/>
          <a:p>
            <a:pPr algn="l">
              <a:buNone/>
              <a:defRPr/>
            </a:pPr>
            <a:r>
              <a:rPr lang="en-US" sz="2400" dirty="0">
                <a:solidFill>
                  <a:srgbClr val="222222"/>
                </a:solidFill>
                <a:latin typeface="Noto Naskh Arabic UI"/>
              </a:rPr>
              <a:t>narrowing of the </a:t>
            </a:r>
            <a:r>
              <a:rPr lang="en-US" sz="2400" b="1" dirty="0">
                <a:solidFill>
                  <a:srgbClr val="222222"/>
                </a:solidFill>
                <a:latin typeface="Noto Naskh Arabic UI"/>
              </a:rPr>
              <a:t>esophageal</a:t>
            </a:r>
            <a:r>
              <a:rPr lang="en-US" sz="2400" dirty="0">
                <a:solidFill>
                  <a:srgbClr val="222222"/>
                </a:solidFill>
                <a:latin typeface="Noto Naskh Arabic UI"/>
              </a:rPr>
              <a:t> lumen</a:t>
            </a:r>
            <a:endParaRPr lang="en-IN" sz="2400" dirty="0">
              <a:latin typeface="Berlin Sans FB" pitchFamily="34" charset="0"/>
            </a:endParaRPr>
          </a:p>
          <a:p>
            <a:pPr algn="l">
              <a:buNone/>
              <a:defRPr/>
            </a:pPr>
            <a:r>
              <a:rPr lang="en-US" sz="2000" dirty="0">
                <a:latin typeface="Berlin Sans FB" pitchFamily="34" charset="0"/>
              </a:rPr>
              <a:t>Strictures are usually associated with</a:t>
            </a:r>
          </a:p>
          <a:p>
            <a:pPr algn="l">
              <a:buNone/>
              <a:defRPr/>
            </a:pPr>
            <a:r>
              <a:rPr lang="en-US" sz="2000" dirty="0">
                <a:latin typeface="Berlin Sans FB" pitchFamily="34" charset="0"/>
              </a:rPr>
              <a:t>        - structurally defective sphincter</a:t>
            </a:r>
          </a:p>
          <a:p>
            <a:pPr algn="l">
              <a:buNone/>
              <a:defRPr/>
            </a:pPr>
            <a:r>
              <a:rPr lang="en-US" sz="2000" dirty="0">
                <a:latin typeface="Berlin Sans FB" pitchFamily="34" charset="0"/>
              </a:rPr>
              <a:t>       - loss of esophageal motility</a:t>
            </a:r>
          </a:p>
          <a:p>
            <a:pPr algn="l">
              <a:buNone/>
              <a:defRPr/>
            </a:pPr>
            <a:endParaRPr lang="ar-JO" sz="1600" dirty="0">
              <a:solidFill>
                <a:schemeClr val="accent2"/>
              </a:solidFill>
              <a:effectLst/>
              <a:latin typeface="Berlin Sans FB" pitchFamily="34" charset="0"/>
            </a:endParaRPr>
          </a:p>
          <a:p>
            <a:pPr algn="l">
              <a:buNone/>
              <a:defRPr/>
            </a:pPr>
            <a:r>
              <a:rPr lang="en-US" sz="2400" dirty="0">
                <a:solidFill>
                  <a:schemeClr val="accent2"/>
                </a:solidFill>
                <a:effectLst/>
                <a:latin typeface="Berlin Sans FB" pitchFamily="34" charset="0"/>
              </a:rPr>
              <a:t>Evaluation</a:t>
            </a:r>
            <a:r>
              <a:rPr lang="en-US" sz="1600" dirty="0">
                <a:solidFill>
                  <a:schemeClr val="accent2"/>
                </a:solidFill>
                <a:effectLst/>
                <a:latin typeface="Berlin Sans FB" pitchFamily="34" charset="0"/>
              </a:rPr>
              <a:t>:</a:t>
            </a:r>
          </a:p>
          <a:p>
            <a:pPr algn="l">
              <a:buNone/>
            </a:pPr>
            <a:r>
              <a:rPr lang="en-US" sz="1600" dirty="0">
                <a:effectLst/>
                <a:latin typeface="Berlin Sans FB" pitchFamily="34" charset="0"/>
              </a:rPr>
              <a:t>   </a:t>
            </a:r>
            <a:r>
              <a:rPr lang="en-US" sz="2000" dirty="0">
                <a:effectLst/>
                <a:latin typeface="Berlin Sans FB" pitchFamily="34" charset="0"/>
              </a:rPr>
              <a:t>Rule out malignancy</a:t>
            </a:r>
          </a:p>
          <a:p>
            <a:pPr algn="l">
              <a:buNone/>
            </a:pPr>
            <a:r>
              <a:rPr lang="en-US" sz="2000" dirty="0">
                <a:effectLst/>
                <a:latin typeface="Berlin Sans FB" pitchFamily="34" charset="0"/>
              </a:rPr>
              <a:t>   Rule out  drug induced strictures</a:t>
            </a:r>
          </a:p>
          <a:p>
            <a:pPr algn="l">
              <a:buNone/>
            </a:pPr>
            <a:endParaRPr lang="en-US" sz="2000" dirty="0">
              <a:effectLst/>
              <a:latin typeface="Berlin Sans FB" pitchFamily="34" charset="0"/>
            </a:endParaRPr>
          </a:p>
          <a:p>
            <a:pPr algn="l">
              <a:buNone/>
              <a:defRPr/>
            </a:pPr>
            <a:r>
              <a:rPr lang="en-US" sz="2000" dirty="0">
                <a:latin typeface="Berlin Sans FB" pitchFamily="34" charset="0"/>
                <a:cs typeface="Angsana New" pitchFamily="18" charset="-34"/>
              </a:rPr>
              <a:t> </a:t>
            </a:r>
            <a:r>
              <a:rPr lang="en-US" sz="2000" dirty="0">
                <a:latin typeface="Berlin Sans FB" pitchFamily="34" charset="0"/>
                <a:cs typeface="Arabic Typesetting" pitchFamily="66" charset="-78"/>
              </a:rPr>
              <a:t> </a:t>
            </a:r>
          </a:p>
          <a:p>
            <a:pPr algn="l">
              <a:buNone/>
              <a:defRPr/>
            </a:pPr>
            <a:r>
              <a:rPr lang="en-US" sz="2000" dirty="0">
                <a:latin typeface="Berlin Sans FB" pitchFamily="34" charset="0"/>
                <a:cs typeface="Arabic Typesetting" pitchFamily="66" charset="-78"/>
              </a:rPr>
              <a:t> </a:t>
            </a:r>
            <a:r>
              <a:rPr lang="en-US" sz="2000" u="sng" dirty="0">
                <a:latin typeface="Berlin Sans FB" pitchFamily="34" charset="0"/>
                <a:cs typeface="Arabic Typesetting" pitchFamily="66" charset="-78"/>
              </a:rPr>
              <a:t>Absence of esophagitis </a:t>
            </a:r>
            <a:r>
              <a:rPr lang="en-US" sz="2000" dirty="0">
                <a:latin typeface="Berlin Sans FB" pitchFamily="34" charset="0"/>
                <a:cs typeface="Arabic Typesetting" pitchFamily="66" charset="-78"/>
              </a:rPr>
              <a:t>above a stricture suggests a</a:t>
            </a:r>
            <a:br>
              <a:rPr lang="en-US" sz="2000" dirty="0">
                <a:latin typeface="Berlin Sans FB" pitchFamily="34" charset="0"/>
                <a:cs typeface="Arabic Typesetting" pitchFamily="66" charset="-78"/>
              </a:rPr>
            </a:br>
            <a:r>
              <a:rPr lang="en-US" sz="2000" dirty="0">
                <a:latin typeface="Berlin Sans FB" pitchFamily="34" charset="0"/>
                <a:cs typeface="Arabic Typesetting" pitchFamily="66" charset="-78"/>
              </a:rPr>
              <a:t>   drug induced injury or a neoplasm as a cause for the stricture</a:t>
            </a:r>
          </a:p>
          <a:p>
            <a:pPr algn="l">
              <a:buNone/>
              <a:defRPr/>
            </a:pPr>
            <a:endParaRPr lang="en-GB" sz="2000" dirty="0">
              <a:latin typeface="Berlin Sans FB" pitchFamily="34" charset="0"/>
            </a:endParaRPr>
          </a:p>
        </p:txBody>
      </p:sp>
      <p:pic>
        <p:nvPicPr>
          <p:cNvPr id="5" name="Picture 5" descr="GIC0502-06-028"/>
          <p:cNvPicPr>
            <a:picLocks noChangeAspect="1" noChangeArrowheads="1"/>
          </p:cNvPicPr>
          <p:nvPr/>
        </p:nvPicPr>
        <p:blipFill>
          <a:blip r:embed="rId2" cstate="print"/>
          <a:srcRect t="27142" b="5714"/>
          <a:stretch>
            <a:fillRect/>
          </a:stretch>
        </p:blipFill>
        <p:spPr>
          <a:xfrm>
            <a:off x="7752186" y="1"/>
            <a:ext cx="2915816" cy="3786190"/>
          </a:xfrm>
          <a:prstGeom prst="rect">
            <a:avLst/>
          </a:prstGeom>
          <a:noFill/>
        </p:spPr>
      </p:pic>
      <p:pic>
        <p:nvPicPr>
          <p:cNvPr id="6" name="Picture 3" descr="E:\scheduled-tasks\spis_powerpoint\AZN_AGH_WOR\large\GIC0502-11-018E.jpg"/>
          <p:cNvPicPr>
            <a:picLocks noChangeAspect="1" noChangeArrowheads="1"/>
          </p:cNvPicPr>
          <p:nvPr/>
        </p:nvPicPr>
        <p:blipFill>
          <a:blip r:embed="rId3" cstate="print"/>
          <a:srcRect b="5714"/>
          <a:stretch>
            <a:fillRect/>
          </a:stretch>
        </p:blipFill>
        <p:spPr bwMode="auto">
          <a:xfrm>
            <a:off x="7680177" y="3962498"/>
            <a:ext cx="2987824" cy="2895502"/>
          </a:xfrm>
          <a:prstGeom prst="rect">
            <a:avLst/>
          </a:prstGeom>
          <a:noFill/>
          <a:ln w="9525">
            <a:noFill/>
            <a:miter lim="800000"/>
            <a:headEnd/>
            <a:tailEnd/>
          </a:ln>
        </p:spPr>
      </p:pic>
    </p:spTree>
    <p:extLst>
      <p:ext uri="{BB962C8B-B14F-4D97-AF65-F5344CB8AC3E}">
        <p14:creationId xmlns:p14="http://schemas.microsoft.com/office/powerpoint/2010/main" val="2320050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8BB0FF-692B-4625-B2E1-8469578A5DD2}"/>
              </a:ext>
            </a:extLst>
          </p:cNvPr>
          <p:cNvSpPr>
            <a:spLocks noGrp="1"/>
          </p:cNvSpPr>
          <p:nvPr>
            <p:ph idx="1"/>
          </p:nvPr>
        </p:nvSpPr>
        <p:spPr>
          <a:xfrm>
            <a:off x="302049" y="77374"/>
            <a:ext cx="7680764" cy="5595543"/>
          </a:xfrm>
        </p:spPr>
        <p:txBody>
          <a:bodyPr>
            <a:noAutofit/>
          </a:bodyPr>
          <a:lstStyle/>
          <a:p>
            <a:pPr marL="0" indent="0" algn="l">
              <a:buNone/>
            </a:pPr>
            <a:endParaRPr lang="en-US" b="0" i="0" u="none" strike="noStrike" baseline="0" dirty="0"/>
          </a:p>
          <a:p>
            <a:r>
              <a:rPr lang="en-US" b="0" i="0" u="none" strike="noStrike" baseline="0" dirty="0"/>
              <a:t>Muscular layer of esophagus is composed of :</a:t>
            </a:r>
          </a:p>
          <a:p>
            <a:pPr marL="0" indent="0">
              <a:buNone/>
            </a:pPr>
            <a:r>
              <a:rPr lang="en-US" dirty="0"/>
              <a:t>- E</a:t>
            </a:r>
            <a:r>
              <a:rPr lang="en-US" b="0" i="0" u="none" strike="noStrike" baseline="0" dirty="0"/>
              <a:t>xternal layer of longitudinal muscle and inner layer of circular muscle. </a:t>
            </a:r>
          </a:p>
          <a:p>
            <a:r>
              <a:rPr lang="en-US" b="0" i="0" u="none" strike="noStrike" baseline="0" dirty="0"/>
              <a:t>The external layer is composed of</a:t>
            </a:r>
          </a:p>
          <a:p>
            <a:pPr marL="0" indent="0">
              <a:buNone/>
            </a:pPr>
            <a:r>
              <a:rPr lang="en-US" b="0" i="0" u="none" strike="noStrike" baseline="0" dirty="0"/>
              <a:t>1-Upper third: Striated muscles. (Voluntary )</a:t>
            </a:r>
          </a:p>
          <a:p>
            <a:pPr marL="0" indent="0">
              <a:buNone/>
            </a:pPr>
            <a:r>
              <a:rPr lang="en-US" b="0" i="0" u="none" strike="noStrike" baseline="0" dirty="0"/>
              <a:t>2-Middle third: mixed striated and smooth muscles.</a:t>
            </a:r>
          </a:p>
          <a:p>
            <a:pPr marL="0" indent="0">
              <a:buNone/>
            </a:pPr>
            <a:r>
              <a:rPr lang="en-US" b="0" i="0" u="none" strike="noStrike" baseline="0" dirty="0"/>
              <a:t>3-Lower third : smooth muscles. (Involuntary )</a:t>
            </a:r>
          </a:p>
          <a:p>
            <a:pPr marL="0" indent="0">
              <a:buNone/>
            </a:pPr>
            <a:r>
              <a:rPr lang="en-US" b="0" i="0" u="none" strike="noStrike" baseline="0" dirty="0"/>
              <a:t>It has two </a:t>
            </a:r>
            <a:r>
              <a:rPr lang="en-US" b="1" i="0" u="none" strike="noStrike" baseline="0" dirty="0"/>
              <a:t>muscular </a:t>
            </a:r>
            <a:r>
              <a:rPr lang="en-US" b="0" i="0" u="none" strike="noStrike" baseline="0" dirty="0"/>
              <a:t>rings or sphincters in its wall : </a:t>
            </a:r>
          </a:p>
          <a:p>
            <a:pPr marL="0" indent="0">
              <a:buNone/>
            </a:pPr>
            <a:r>
              <a:rPr lang="en-US" b="0" i="0" u="none" strike="noStrike" baseline="0" dirty="0"/>
              <a:t>Upper esophageal sphincter &amp; Lower esophageal sphincter.</a:t>
            </a:r>
          </a:p>
          <a:p>
            <a:pPr>
              <a:buFontTx/>
              <a:buChar char="-"/>
            </a:pPr>
            <a:r>
              <a:rPr lang="en-US" dirty="0"/>
              <a:t>Anatomical vs Physiological??</a:t>
            </a:r>
          </a:p>
          <a:p>
            <a:pPr>
              <a:buFontTx/>
              <a:buChar char="-"/>
            </a:pPr>
            <a:r>
              <a:rPr lang="en-US" dirty="0"/>
              <a:t>Food is transported through the esophagus by peristalsis.</a:t>
            </a:r>
          </a:p>
          <a:p>
            <a:pPr marL="0" indent="0">
              <a:buNone/>
            </a:pPr>
            <a:endParaRPr lang="en-US" dirty="0"/>
          </a:p>
        </p:txBody>
      </p:sp>
      <p:pic>
        <p:nvPicPr>
          <p:cNvPr id="5" name="Picture 4">
            <a:extLst>
              <a:ext uri="{FF2B5EF4-FFF2-40B4-BE49-F238E27FC236}">
                <a16:creationId xmlns:a16="http://schemas.microsoft.com/office/drawing/2014/main" id="{3E39A6AD-AC8D-45FA-8D94-FE746828E45B}"/>
              </a:ext>
            </a:extLst>
          </p:cNvPr>
          <p:cNvPicPr>
            <a:picLocks noChangeAspect="1"/>
          </p:cNvPicPr>
          <p:nvPr/>
        </p:nvPicPr>
        <p:blipFill>
          <a:blip r:embed="rId2"/>
          <a:stretch>
            <a:fillRect/>
          </a:stretch>
        </p:blipFill>
        <p:spPr>
          <a:xfrm>
            <a:off x="7982813" y="6766"/>
            <a:ext cx="3357734" cy="2825243"/>
          </a:xfrm>
          <a:prstGeom prst="rect">
            <a:avLst/>
          </a:prstGeom>
        </p:spPr>
      </p:pic>
      <p:pic>
        <p:nvPicPr>
          <p:cNvPr id="7" name="Picture 6" descr="Diagram&#10;&#10;Description automatically generated">
            <a:extLst>
              <a:ext uri="{FF2B5EF4-FFF2-40B4-BE49-F238E27FC236}">
                <a16:creationId xmlns:a16="http://schemas.microsoft.com/office/drawing/2014/main" id="{2320E9D4-B9F3-4FD2-8496-2E03074E4B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5616" y="3429000"/>
            <a:ext cx="3967562" cy="2752928"/>
          </a:xfrm>
          <a:prstGeom prst="rect">
            <a:avLst/>
          </a:prstGeom>
        </p:spPr>
      </p:pic>
      <p:sp>
        <p:nvSpPr>
          <p:cNvPr id="8" name="Rectangle 7">
            <a:extLst>
              <a:ext uri="{FF2B5EF4-FFF2-40B4-BE49-F238E27FC236}">
                <a16:creationId xmlns:a16="http://schemas.microsoft.com/office/drawing/2014/main" id="{E7FC9BB0-8A2A-4785-897E-90EB0B7D633F}"/>
              </a:ext>
            </a:extLst>
          </p:cNvPr>
          <p:cNvSpPr/>
          <p:nvPr/>
        </p:nvSpPr>
        <p:spPr>
          <a:xfrm>
            <a:off x="10024603" y="2020371"/>
            <a:ext cx="697627"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A</a:t>
            </a:r>
          </a:p>
        </p:txBody>
      </p:sp>
      <p:sp>
        <p:nvSpPr>
          <p:cNvPr id="9" name="Rectangle 8">
            <a:extLst>
              <a:ext uri="{FF2B5EF4-FFF2-40B4-BE49-F238E27FC236}">
                <a16:creationId xmlns:a16="http://schemas.microsoft.com/office/drawing/2014/main" id="{4C91A0D3-D9ED-499D-B563-1C88FA6E7E72}"/>
              </a:ext>
            </a:extLst>
          </p:cNvPr>
          <p:cNvSpPr/>
          <p:nvPr/>
        </p:nvSpPr>
        <p:spPr>
          <a:xfrm>
            <a:off x="10758336" y="5211252"/>
            <a:ext cx="582211"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B</a:t>
            </a:r>
          </a:p>
        </p:txBody>
      </p:sp>
    </p:spTree>
    <p:extLst>
      <p:ext uri="{BB962C8B-B14F-4D97-AF65-F5344CB8AC3E}">
        <p14:creationId xmlns:p14="http://schemas.microsoft.com/office/powerpoint/2010/main" val="23177038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1C90B4E4-8170-2F41-A49D-0E86092CF35E}"/>
              </a:ext>
            </a:extLst>
          </p:cNvPr>
          <p:cNvPicPr>
            <a:picLocks noChangeAspect="1"/>
          </p:cNvPicPr>
          <p:nvPr/>
        </p:nvPicPr>
        <p:blipFill rotWithShape="1">
          <a:blip r:embed="rId3">
            <a:extLst>
              <a:ext uri="{28A0092B-C50C-407E-A947-70E740481C1C}">
                <a14:useLocalDpi xmlns:a14="http://schemas.microsoft.com/office/drawing/2010/main" val="0"/>
              </a:ext>
            </a:extLst>
          </a:blip>
          <a:srcRect t="2709" r="-2" b="-2"/>
          <a:stretch/>
        </p:blipFill>
        <p:spPr>
          <a:xfrm>
            <a:off x="-1" y="10"/>
            <a:ext cx="4634680" cy="6857990"/>
          </a:xfrm>
          <a:prstGeom prst="rect">
            <a:avLst/>
          </a:prstGeom>
        </p:spPr>
      </p:pic>
      <p:sp>
        <p:nvSpPr>
          <p:cNvPr id="5" name="Content Placeholder 4">
            <a:extLst>
              <a:ext uri="{FF2B5EF4-FFF2-40B4-BE49-F238E27FC236}">
                <a16:creationId xmlns:a16="http://schemas.microsoft.com/office/drawing/2014/main" id="{8813E584-8CB4-AA4E-B623-F12460C1FAA5}"/>
              </a:ext>
            </a:extLst>
          </p:cNvPr>
          <p:cNvSpPr>
            <a:spLocks noGrp="1"/>
          </p:cNvSpPr>
          <p:nvPr>
            <p:ph idx="1"/>
          </p:nvPr>
        </p:nvSpPr>
        <p:spPr>
          <a:xfrm>
            <a:off x="5282381" y="2438400"/>
            <a:ext cx="4767471" cy="3809999"/>
          </a:xfrm>
        </p:spPr>
        <p:txBody>
          <a:bodyPr vert="horz" lIns="91440" tIns="45720" rIns="91440" bIns="45720" rtlCol="0">
            <a:normAutofit/>
          </a:bodyPr>
          <a:lstStyle/>
          <a:p>
            <a:pPr fontAlgn="base"/>
            <a:r>
              <a:rPr lang="en-US" u="none" strike="noStrike">
                <a:effectLst/>
              </a:rPr>
              <a:t>smooth stricture in the mid esophagus</a:t>
            </a:r>
          </a:p>
        </p:txBody>
      </p:sp>
    </p:spTree>
    <p:extLst>
      <p:ext uri="{BB962C8B-B14F-4D97-AF65-F5344CB8AC3E}">
        <p14:creationId xmlns:p14="http://schemas.microsoft.com/office/powerpoint/2010/main" val="13607276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5" name="Picture 6">
            <a:extLst>
              <a:ext uri="{FF2B5EF4-FFF2-40B4-BE49-F238E27FC236}">
                <a16:creationId xmlns:a16="http://schemas.microsoft.com/office/drawing/2014/main" id="{91B28F63-CF00-448F-B141-FE33C33B18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26" name="Picture 8">
            <a:extLst>
              <a:ext uri="{FF2B5EF4-FFF2-40B4-BE49-F238E27FC236}">
                <a16:creationId xmlns:a16="http://schemas.microsoft.com/office/drawing/2014/main" id="{2AE609E2-8522-44E4-9077-980E5BCF3E1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27" name="Oval 10">
            <a:extLst>
              <a:ext uri="{FF2B5EF4-FFF2-40B4-BE49-F238E27FC236}">
                <a16:creationId xmlns:a16="http://schemas.microsoft.com/office/drawing/2014/main" id="{4FA533C5-33E3-4611-AF9F-72811D8B26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28" name="Picture 12">
            <a:extLst>
              <a:ext uri="{FF2B5EF4-FFF2-40B4-BE49-F238E27FC236}">
                <a16:creationId xmlns:a16="http://schemas.microsoft.com/office/drawing/2014/main" id="{8949AD42-25FD-4C3D-9EEE-B7FEC580998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29" name="Picture 14">
            <a:extLst>
              <a:ext uri="{FF2B5EF4-FFF2-40B4-BE49-F238E27FC236}">
                <a16:creationId xmlns:a16="http://schemas.microsoft.com/office/drawing/2014/main" id="{6AC7D913-60B7-4603-881B-831DA5D3A94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30" name="Rectangle 16">
            <a:extLst>
              <a:ext uri="{FF2B5EF4-FFF2-40B4-BE49-F238E27FC236}">
                <a16:creationId xmlns:a16="http://schemas.microsoft.com/office/drawing/2014/main" id="{87F0FDC4-AD8C-47D9-9131-623C98ADB0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useBgFill="1">
        <p:nvSpPr>
          <p:cNvPr id="31" name="Rectangle 18">
            <a:extLst>
              <a:ext uri="{FF2B5EF4-FFF2-40B4-BE49-F238E27FC236}">
                <a16:creationId xmlns:a16="http://schemas.microsoft.com/office/drawing/2014/main" id="{C28D0172-F2E0-4763-9C35-F022664959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
            <a:ext cx="12191695" cy="47307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16">
            <a:extLst>
              <a:ext uri="{FF2B5EF4-FFF2-40B4-BE49-F238E27FC236}">
                <a16:creationId xmlns:a16="http://schemas.microsoft.com/office/drawing/2014/main" id="{9F2851FB-E841-4509-8A6D-A416376EA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3753695"/>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tx1">
              <a:alpha val="20000"/>
            </a:schemeClr>
          </a:solidFill>
          <a:ln>
            <a:noFill/>
          </a:ln>
        </p:spPr>
        <p:txBody>
          <a:bodyPr rtlCol="0" anchor="ctr"/>
          <a:lstStyle/>
          <a:p>
            <a:pPr algn="ctr"/>
            <a:endParaRPr lang="en-US">
              <a:solidFill>
                <a:schemeClr val="tx1"/>
              </a:solidFill>
            </a:endParaRPr>
          </a:p>
        </p:txBody>
      </p:sp>
      <p:sp>
        <p:nvSpPr>
          <p:cNvPr id="33" name="Freeform: Shape 22">
            <a:extLst>
              <a:ext uri="{FF2B5EF4-FFF2-40B4-BE49-F238E27FC236}">
                <a16:creationId xmlns:a16="http://schemas.microsoft.com/office/drawing/2014/main" id="{DF6FB2B2-CE21-407F-B22E-302DADC2C3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55533"/>
            <a:ext cx="12192000" cy="2802467"/>
          </a:xfrm>
          <a:custGeom>
            <a:avLst/>
            <a:gdLst>
              <a:gd name="connsiteX0" fmla="*/ 1 w 12192000"/>
              <a:gd name="connsiteY0" fmla="*/ 0 h 2802467"/>
              <a:gd name="connsiteX1" fmla="*/ 71932 w 12192000"/>
              <a:gd name="connsiteY1" fmla="*/ 12261 h 2802467"/>
              <a:gd name="connsiteX2" fmla="*/ 282848 w 12192000"/>
              <a:gd name="connsiteY2" fmla="*/ 48342 h 2802467"/>
              <a:gd name="connsiteX3" fmla="*/ 436464 w 12192000"/>
              <a:gd name="connsiteY3" fmla="*/ 73565 h 2802467"/>
              <a:gd name="connsiteX4" fmla="*/ 619339 w 12192000"/>
              <a:gd name="connsiteY4" fmla="*/ 100188 h 2802467"/>
              <a:gd name="connsiteX5" fmla="*/ 836351 w 12192000"/>
              <a:gd name="connsiteY5" fmla="*/ 132066 h 2802467"/>
              <a:gd name="connsiteX6" fmla="*/ 1076528 w 12192000"/>
              <a:gd name="connsiteY6" fmla="*/ 165696 h 2802467"/>
              <a:gd name="connsiteX7" fmla="*/ 1347183 w 12192000"/>
              <a:gd name="connsiteY7" fmla="*/ 201077 h 2802467"/>
              <a:gd name="connsiteX8" fmla="*/ 1642223 w 12192000"/>
              <a:gd name="connsiteY8" fmla="*/ 238560 h 2802467"/>
              <a:gd name="connsiteX9" fmla="*/ 1962864 w 12192000"/>
              <a:gd name="connsiteY9" fmla="*/ 276043 h 2802467"/>
              <a:gd name="connsiteX10" fmla="*/ 2304232 w 12192000"/>
              <a:gd name="connsiteY10" fmla="*/ 314226 h 2802467"/>
              <a:gd name="connsiteX11" fmla="*/ 2672421 w 12192000"/>
              <a:gd name="connsiteY11" fmla="*/ 349608 h 2802467"/>
              <a:gd name="connsiteX12" fmla="*/ 3057678 w 12192000"/>
              <a:gd name="connsiteY12" fmla="*/ 383587 h 2802467"/>
              <a:gd name="connsiteX13" fmla="*/ 3464881 w 12192000"/>
              <a:gd name="connsiteY13" fmla="*/ 414415 h 2802467"/>
              <a:gd name="connsiteX14" fmla="*/ 3889152 w 12192000"/>
              <a:gd name="connsiteY14" fmla="*/ 443840 h 2802467"/>
              <a:gd name="connsiteX15" fmla="*/ 4331710 w 12192000"/>
              <a:gd name="connsiteY15" fmla="*/ 471515 h 2802467"/>
              <a:gd name="connsiteX16" fmla="*/ 4558476 w 12192000"/>
              <a:gd name="connsiteY16" fmla="*/ 481323 h 2802467"/>
              <a:gd name="connsiteX17" fmla="*/ 4790118 w 12192000"/>
              <a:gd name="connsiteY17" fmla="*/ 492183 h 2802467"/>
              <a:gd name="connsiteX18" fmla="*/ 5025418 w 12192000"/>
              <a:gd name="connsiteY18" fmla="*/ 502342 h 2802467"/>
              <a:gd name="connsiteX19" fmla="*/ 5261937 w 12192000"/>
              <a:gd name="connsiteY19" fmla="*/ 508998 h 2802467"/>
              <a:gd name="connsiteX20" fmla="*/ 5503332 w 12192000"/>
              <a:gd name="connsiteY20" fmla="*/ 514953 h 2802467"/>
              <a:gd name="connsiteX21" fmla="*/ 5747166 w 12192000"/>
              <a:gd name="connsiteY21" fmla="*/ 521259 h 2802467"/>
              <a:gd name="connsiteX22" fmla="*/ 5995877 w 12192000"/>
              <a:gd name="connsiteY22" fmla="*/ 525462 h 2802467"/>
              <a:gd name="connsiteX23" fmla="*/ 6247026 w 12192000"/>
              <a:gd name="connsiteY23" fmla="*/ 525462 h 2802467"/>
              <a:gd name="connsiteX24" fmla="*/ 6500613 w 12192000"/>
              <a:gd name="connsiteY24" fmla="*/ 527564 h 2802467"/>
              <a:gd name="connsiteX25" fmla="*/ 6756639 w 12192000"/>
              <a:gd name="connsiteY25" fmla="*/ 525462 h 2802467"/>
              <a:gd name="connsiteX26" fmla="*/ 7016322 w 12192000"/>
              <a:gd name="connsiteY26" fmla="*/ 521259 h 2802467"/>
              <a:gd name="connsiteX27" fmla="*/ 7276005 w 12192000"/>
              <a:gd name="connsiteY27" fmla="*/ 517405 h 2802467"/>
              <a:gd name="connsiteX28" fmla="*/ 7539345 w 12192000"/>
              <a:gd name="connsiteY28" fmla="*/ 508998 h 2802467"/>
              <a:gd name="connsiteX29" fmla="*/ 7805124 w 12192000"/>
              <a:gd name="connsiteY29" fmla="*/ 500240 h 2802467"/>
              <a:gd name="connsiteX30" fmla="*/ 8070903 w 12192000"/>
              <a:gd name="connsiteY30" fmla="*/ 490081 h 2802467"/>
              <a:gd name="connsiteX31" fmla="*/ 8339121 w 12192000"/>
              <a:gd name="connsiteY31" fmla="*/ 475719 h 2802467"/>
              <a:gd name="connsiteX32" fmla="*/ 8609776 w 12192000"/>
              <a:gd name="connsiteY32" fmla="*/ 458553 h 2802467"/>
              <a:gd name="connsiteX33" fmla="*/ 8881651 w 12192000"/>
              <a:gd name="connsiteY33" fmla="*/ 442089 h 2802467"/>
              <a:gd name="connsiteX34" fmla="*/ 9153526 w 12192000"/>
              <a:gd name="connsiteY34" fmla="*/ 421070 h 2802467"/>
              <a:gd name="connsiteX35" fmla="*/ 9429058 w 12192000"/>
              <a:gd name="connsiteY35" fmla="*/ 395848 h 2802467"/>
              <a:gd name="connsiteX36" fmla="*/ 9700933 w 12192000"/>
              <a:gd name="connsiteY36" fmla="*/ 370626 h 2802467"/>
              <a:gd name="connsiteX37" fmla="*/ 9977684 w 12192000"/>
              <a:gd name="connsiteY37" fmla="*/ 341550 h 2802467"/>
              <a:gd name="connsiteX38" fmla="*/ 10255655 w 12192000"/>
              <a:gd name="connsiteY38" fmla="*/ 309672 h 2802467"/>
              <a:gd name="connsiteX39" fmla="*/ 10529968 w 12192000"/>
              <a:gd name="connsiteY39" fmla="*/ 276043 h 2802467"/>
              <a:gd name="connsiteX40" fmla="*/ 10807939 w 12192000"/>
              <a:gd name="connsiteY40" fmla="*/ 236808 h 2802467"/>
              <a:gd name="connsiteX41" fmla="*/ 11084690 w 12192000"/>
              <a:gd name="connsiteY41" fmla="*/ 194771 h 2802467"/>
              <a:gd name="connsiteX42" fmla="*/ 11362661 w 12192000"/>
              <a:gd name="connsiteY42" fmla="*/ 153085 h 2802467"/>
              <a:gd name="connsiteX43" fmla="*/ 11639412 w 12192000"/>
              <a:gd name="connsiteY43" fmla="*/ 104392 h 2802467"/>
              <a:gd name="connsiteX44" fmla="*/ 11914945 w 12192000"/>
              <a:gd name="connsiteY44" fmla="*/ 54648 h 2802467"/>
              <a:gd name="connsiteX45" fmla="*/ 12191696 w 12192000"/>
              <a:gd name="connsiteY45" fmla="*/ 2452 h 2802467"/>
              <a:gd name="connsiteX46" fmla="*/ 12191696 w 12192000"/>
              <a:gd name="connsiteY46" fmla="*/ 2236410 h 2802467"/>
              <a:gd name="connsiteX47" fmla="*/ 12192000 w 12192000"/>
              <a:gd name="connsiteY47" fmla="*/ 2236410 h 2802467"/>
              <a:gd name="connsiteX48" fmla="*/ 12192000 w 12192000"/>
              <a:gd name="connsiteY48" fmla="*/ 2802467 h 2802467"/>
              <a:gd name="connsiteX49" fmla="*/ 12191696 w 12192000"/>
              <a:gd name="connsiteY49" fmla="*/ 2802467 h 2802467"/>
              <a:gd name="connsiteX50" fmla="*/ 0 w 12192000"/>
              <a:gd name="connsiteY50" fmla="*/ 2802467 h 2802467"/>
              <a:gd name="connsiteX51" fmla="*/ 0 w 12192000"/>
              <a:gd name="connsiteY51" fmla="*/ 2236410 h 2802467"/>
              <a:gd name="connsiteX52" fmla="*/ 1 w 12192000"/>
              <a:gd name="connsiteY52" fmla="*/ 2236410 h 2802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192000" h="2802467">
                <a:moveTo>
                  <a:pt x="1" y="0"/>
                </a:moveTo>
                <a:lnTo>
                  <a:pt x="71932" y="12261"/>
                </a:lnTo>
                <a:lnTo>
                  <a:pt x="282848" y="48342"/>
                </a:lnTo>
                <a:lnTo>
                  <a:pt x="436464" y="73565"/>
                </a:lnTo>
                <a:lnTo>
                  <a:pt x="619339" y="100188"/>
                </a:lnTo>
                <a:lnTo>
                  <a:pt x="836351" y="132066"/>
                </a:lnTo>
                <a:lnTo>
                  <a:pt x="1076528" y="165696"/>
                </a:lnTo>
                <a:lnTo>
                  <a:pt x="1347183" y="201077"/>
                </a:lnTo>
                <a:lnTo>
                  <a:pt x="1642223" y="238560"/>
                </a:lnTo>
                <a:lnTo>
                  <a:pt x="1962864" y="276043"/>
                </a:lnTo>
                <a:lnTo>
                  <a:pt x="2304232" y="314226"/>
                </a:lnTo>
                <a:lnTo>
                  <a:pt x="2672421" y="349608"/>
                </a:lnTo>
                <a:lnTo>
                  <a:pt x="3057678" y="383587"/>
                </a:lnTo>
                <a:lnTo>
                  <a:pt x="3464881" y="414415"/>
                </a:lnTo>
                <a:lnTo>
                  <a:pt x="3889152" y="443840"/>
                </a:lnTo>
                <a:lnTo>
                  <a:pt x="4331710" y="471515"/>
                </a:lnTo>
                <a:lnTo>
                  <a:pt x="4558476" y="481323"/>
                </a:lnTo>
                <a:lnTo>
                  <a:pt x="4790118" y="492183"/>
                </a:lnTo>
                <a:lnTo>
                  <a:pt x="5025418" y="502342"/>
                </a:lnTo>
                <a:lnTo>
                  <a:pt x="5261937" y="508998"/>
                </a:lnTo>
                <a:lnTo>
                  <a:pt x="5503332" y="514953"/>
                </a:lnTo>
                <a:lnTo>
                  <a:pt x="5747166" y="521259"/>
                </a:lnTo>
                <a:lnTo>
                  <a:pt x="5995877" y="525462"/>
                </a:lnTo>
                <a:lnTo>
                  <a:pt x="6247026" y="525462"/>
                </a:lnTo>
                <a:lnTo>
                  <a:pt x="6500613" y="527564"/>
                </a:lnTo>
                <a:lnTo>
                  <a:pt x="6756639" y="525462"/>
                </a:lnTo>
                <a:lnTo>
                  <a:pt x="7016322" y="521259"/>
                </a:lnTo>
                <a:lnTo>
                  <a:pt x="7276005" y="517405"/>
                </a:lnTo>
                <a:lnTo>
                  <a:pt x="7539345" y="508998"/>
                </a:lnTo>
                <a:lnTo>
                  <a:pt x="7805124" y="500240"/>
                </a:lnTo>
                <a:lnTo>
                  <a:pt x="8070903" y="490081"/>
                </a:lnTo>
                <a:lnTo>
                  <a:pt x="8339121" y="475719"/>
                </a:lnTo>
                <a:lnTo>
                  <a:pt x="8609776" y="458553"/>
                </a:lnTo>
                <a:lnTo>
                  <a:pt x="8881651" y="442089"/>
                </a:lnTo>
                <a:lnTo>
                  <a:pt x="9153526" y="421070"/>
                </a:lnTo>
                <a:lnTo>
                  <a:pt x="9429058" y="395848"/>
                </a:lnTo>
                <a:lnTo>
                  <a:pt x="9700933" y="370626"/>
                </a:lnTo>
                <a:lnTo>
                  <a:pt x="9977684" y="341550"/>
                </a:lnTo>
                <a:lnTo>
                  <a:pt x="10255655" y="309672"/>
                </a:lnTo>
                <a:lnTo>
                  <a:pt x="10529968" y="276043"/>
                </a:lnTo>
                <a:lnTo>
                  <a:pt x="10807939" y="236808"/>
                </a:lnTo>
                <a:lnTo>
                  <a:pt x="11084690" y="194771"/>
                </a:lnTo>
                <a:lnTo>
                  <a:pt x="11362661" y="153085"/>
                </a:lnTo>
                <a:lnTo>
                  <a:pt x="11639412" y="104392"/>
                </a:lnTo>
                <a:lnTo>
                  <a:pt x="11914945" y="54648"/>
                </a:lnTo>
                <a:lnTo>
                  <a:pt x="12191696" y="2452"/>
                </a:lnTo>
                <a:lnTo>
                  <a:pt x="12191696" y="2236410"/>
                </a:lnTo>
                <a:lnTo>
                  <a:pt x="12192000" y="2236410"/>
                </a:lnTo>
                <a:lnTo>
                  <a:pt x="12192000" y="2802467"/>
                </a:lnTo>
                <a:lnTo>
                  <a:pt x="12191696" y="2802467"/>
                </a:lnTo>
                <a:lnTo>
                  <a:pt x="0" y="2802467"/>
                </a:lnTo>
                <a:lnTo>
                  <a:pt x="0" y="2236410"/>
                </a:lnTo>
                <a:lnTo>
                  <a:pt x="1" y="2236410"/>
                </a:lnTo>
                <a:close/>
              </a:path>
            </a:pathLst>
          </a:custGeom>
          <a:solidFill>
            <a:schemeClr val="tx2"/>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965505" y="623571"/>
            <a:ext cx="10260990" cy="3523885"/>
          </a:xfrm>
        </p:spPr>
        <p:txBody>
          <a:bodyPr vert="horz" lIns="91440" tIns="45720" rIns="91440" bIns="45720" rtlCol="0" anchor="b">
            <a:normAutofit/>
          </a:bodyPr>
          <a:lstStyle/>
          <a:p>
            <a:pPr algn="ctr"/>
            <a:r>
              <a:rPr lang="en-US" sz="8000" b="0" i="0" kern="1200">
                <a:ln w="22225">
                  <a:solidFill>
                    <a:schemeClr val="accent2"/>
                  </a:solidFill>
                  <a:prstDash val="solid"/>
                </a:ln>
                <a:solidFill>
                  <a:schemeClr val="tx2"/>
                </a:solidFill>
                <a:latin typeface="+mj-lt"/>
                <a:ea typeface="+mj-ea"/>
                <a:cs typeface="+mj-cs"/>
              </a:rPr>
              <a:t>Clinical Features </a:t>
            </a:r>
          </a:p>
        </p:txBody>
      </p:sp>
    </p:spTree>
    <p:extLst>
      <p:ext uri="{BB962C8B-B14F-4D97-AF65-F5344CB8AC3E}">
        <p14:creationId xmlns:p14="http://schemas.microsoft.com/office/powerpoint/2010/main" val="3531306718"/>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52BEFF1-896C-45B1-B02C-96A6A1BC38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0" name="Freeform 36">
            <a:extLst>
              <a:ext uri="{FF2B5EF4-FFF2-40B4-BE49-F238E27FC236}">
                <a16:creationId xmlns:a16="http://schemas.microsoft.com/office/drawing/2014/main" id="{BB237A14-61B1-4C00-A670-5D8D68A866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2">
              <a:alpha val="20000"/>
            </a:schemeClr>
          </a:solidFill>
          <a:ln>
            <a:noFill/>
          </a:ln>
        </p:spPr>
        <p:txBody>
          <a:bodyPr rtlCol="0" anchor="ctr"/>
          <a:lstStyle/>
          <a:p>
            <a:pPr algn="ctr"/>
            <a:endParaRPr lang="en-US"/>
          </a:p>
        </p:txBody>
      </p:sp>
      <p:sp>
        <p:nvSpPr>
          <p:cNvPr id="12" name="Freeform: Shape 11">
            <a:extLst>
              <a:ext uri="{FF2B5EF4-FFF2-40B4-BE49-F238E27FC236}">
                <a16:creationId xmlns:a16="http://schemas.microsoft.com/office/drawing/2014/main" id="{8598F259-6F54-47A3-8D13-1603D786A3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BA768A8-4FED-4ED8-9E46-6BE72188E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53143" y="1645920"/>
            <a:ext cx="3522879" cy="4470821"/>
          </a:xfrm>
        </p:spPr>
        <p:txBody>
          <a:bodyPr>
            <a:normAutofit/>
          </a:bodyPr>
          <a:lstStyle/>
          <a:p>
            <a:pPr algn="r"/>
            <a:r>
              <a:rPr lang="en-US">
                <a:solidFill>
                  <a:srgbClr val="FFFFFF"/>
                </a:solidFill>
              </a:rPr>
              <a:t>Clinical features</a:t>
            </a:r>
          </a:p>
        </p:txBody>
      </p:sp>
      <p:sp>
        <p:nvSpPr>
          <p:cNvPr id="3" name="Content Placeholder 2"/>
          <p:cNvSpPr>
            <a:spLocks noGrp="1"/>
          </p:cNvSpPr>
          <p:nvPr>
            <p:ph idx="1"/>
          </p:nvPr>
        </p:nvSpPr>
        <p:spPr>
          <a:xfrm>
            <a:off x="5204109" y="1645920"/>
            <a:ext cx="5919503" cy="4470821"/>
          </a:xfrm>
        </p:spPr>
        <p:txBody>
          <a:bodyPr>
            <a:normAutofit/>
          </a:bodyPr>
          <a:lstStyle/>
          <a:p>
            <a:pPr marL="0" indent="0">
              <a:lnSpc>
                <a:spcPct val="90000"/>
              </a:lnSpc>
              <a:buNone/>
            </a:pPr>
            <a:r>
              <a:rPr lang="en-US" dirty="0"/>
              <a:t>•The classical triad of symptoms is:</a:t>
            </a:r>
            <a:endParaRPr lang="en-US"/>
          </a:p>
          <a:p>
            <a:pPr marL="0" indent="0">
              <a:lnSpc>
                <a:spcPct val="90000"/>
              </a:lnSpc>
              <a:buNone/>
            </a:pPr>
            <a:r>
              <a:rPr lang="en-US" dirty="0"/>
              <a:t>Retrosternal burning pain (heartburn)</a:t>
            </a:r>
            <a:endParaRPr lang="en-US"/>
          </a:p>
          <a:p>
            <a:pPr marL="0" indent="0">
              <a:lnSpc>
                <a:spcPct val="90000"/>
              </a:lnSpc>
              <a:buNone/>
            </a:pPr>
            <a:r>
              <a:rPr lang="en-US" dirty="0"/>
              <a:t>Epigastric pain (sometimes radiating through to the back) </a:t>
            </a:r>
            <a:endParaRPr lang="en-US"/>
          </a:p>
          <a:p>
            <a:pPr marL="0" indent="0">
              <a:lnSpc>
                <a:spcPct val="90000"/>
              </a:lnSpc>
              <a:buNone/>
            </a:pPr>
            <a:r>
              <a:rPr lang="en-US" dirty="0"/>
              <a:t>Regurgitation.</a:t>
            </a:r>
            <a:endParaRPr lang="en-US"/>
          </a:p>
          <a:p>
            <a:pPr marL="0" indent="0">
              <a:lnSpc>
                <a:spcPct val="90000"/>
              </a:lnSpc>
              <a:buNone/>
            </a:pPr>
            <a:r>
              <a:rPr lang="en-US" dirty="0"/>
              <a:t>( Most patients do not experience all three ) … Symptoms are often provoked by food, particularly those that delay gastric emptying (e.g. fats, spicy foods).</a:t>
            </a:r>
            <a:endParaRPr lang="en-US"/>
          </a:p>
          <a:p>
            <a:pPr marL="0" indent="0">
              <a:lnSpc>
                <a:spcPct val="90000"/>
              </a:lnSpc>
              <a:buNone/>
            </a:pPr>
            <a:r>
              <a:rPr lang="en-US" dirty="0"/>
              <a:t>• As the condition becomes more severe, gastric juice may reflux to the mouth and produce an unpleasant taste, often described as ‘acid’ or ‘bitter’.</a:t>
            </a:r>
            <a:endParaRPr lang="en-US"/>
          </a:p>
          <a:p>
            <a:pPr marL="0" indent="0">
              <a:lnSpc>
                <a:spcPct val="90000"/>
              </a:lnSpc>
              <a:buNone/>
            </a:pPr>
            <a:endParaRPr lang="en-US"/>
          </a:p>
        </p:txBody>
      </p:sp>
    </p:spTree>
    <p:extLst>
      <p:ext uri="{BB962C8B-B14F-4D97-AF65-F5344CB8AC3E}">
        <p14:creationId xmlns:p14="http://schemas.microsoft.com/office/powerpoint/2010/main" val="242744072"/>
      </p:ext>
    </p:extLst>
  </p:cSld>
  <p:clrMapOvr>
    <a:overrideClrMapping bg1="lt1" tx1="dk1" bg2="lt2" tx2="dk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graphicFrame>
        <p:nvGraphicFramePr>
          <p:cNvPr id="5" name="Content Placeholder 2">
            <a:extLst>
              <a:ext uri="{FF2B5EF4-FFF2-40B4-BE49-F238E27FC236}">
                <a16:creationId xmlns:a16="http://schemas.microsoft.com/office/drawing/2014/main" id="{9DA1D66D-05E7-47A9-A4C3-C9216498B174}"/>
              </a:ext>
            </a:extLst>
          </p:cNvPr>
          <p:cNvGraphicFramePr>
            <a:graphicFrameLocks noGrp="1"/>
          </p:cNvGraphicFramePr>
          <p:nvPr>
            <p:ph idx="1"/>
            <p:extLst>
              <p:ext uri="{D42A27DB-BD31-4B8C-83A1-F6EECF244321}">
                <p14:modId xmlns:p14="http://schemas.microsoft.com/office/powerpoint/2010/main" val="2361458571"/>
              </p:ext>
            </p:extLst>
          </p:nvPr>
        </p:nvGraphicFramePr>
        <p:xfrm>
          <a:off x="646111" y="2140085"/>
          <a:ext cx="9404352" cy="4056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000607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hueMod val="88000"/>
                <a:satMod val="130000"/>
                <a:lumMod val="124000"/>
              </a:schemeClr>
            </a:gs>
            <a:gs pos="100000">
              <a:schemeClr val="bg2">
                <a:tint val="96000"/>
                <a:shade val="88000"/>
                <a:hueMod val="108000"/>
                <a:satMod val="164000"/>
                <a:lumMod val="76000"/>
              </a:schemeClr>
            </a:gs>
          </a:gsLst>
          <a:path path="circle">
            <a:fillToRect l="45000" t="65000" r="125000" b="100000"/>
          </a:path>
        </a:gra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1154955" y="1447800"/>
            <a:ext cx="6974915" cy="3329581"/>
          </a:xfrm>
        </p:spPr>
        <p:txBody>
          <a:bodyPr vert="horz" lIns="91440" tIns="45720" rIns="91440" bIns="45720" rtlCol="0" anchor="b">
            <a:normAutofit/>
          </a:bodyPr>
          <a:lstStyle/>
          <a:p>
            <a:r>
              <a:rPr lang="en-US" sz="7200" b="0" i="0" kern="1200" dirty="0">
                <a:solidFill>
                  <a:schemeClr val="tx2"/>
                </a:solidFill>
                <a:latin typeface="+mj-lt"/>
                <a:ea typeface="+mj-ea"/>
                <a:cs typeface="+mj-cs"/>
              </a:rPr>
              <a:t>Diagnosis</a:t>
            </a:r>
          </a:p>
        </p:txBody>
      </p:sp>
    </p:spTree>
    <p:extLst>
      <p:ext uri="{BB962C8B-B14F-4D97-AF65-F5344CB8AC3E}">
        <p14:creationId xmlns:p14="http://schemas.microsoft.com/office/powerpoint/2010/main" val="3870471525"/>
      </p:ext>
    </p:extLst>
  </p:cSld>
  <p:clrMapOvr>
    <a:overrideClrMapping bg1="lt1" tx1="dk1" bg2="lt2" tx2="dk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عنوان 1"/>
          <p:cNvSpPr>
            <a:spLocks noGrp="1"/>
          </p:cNvSpPr>
          <p:nvPr>
            <p:ph type="ctrTitle"/>
          </p:nvPr>
        </p:nvSpPr>
        <p:spPr>
          <a:xfrm>
            <a:off x="806195" y="804672"/>
            <a:ext cx="3521359" cy="5248656"/>
          </a:xfrm>
        </p:spPr>
        <p:txBody>
          <a:bodyPr vert="horz" lIns="91440" tIns="45720" rIns="91440" bIns="45720" rtlCol="0" anchor="ctr">
            <a:normAutofit/>
          </a:bodyPr>
          <a:lstStyle/>
          <a:p>
            <a:pPr algn="ctr"/>
            <a:r>
              <a:rPr lang="en-US" sz="4200" b="0" i="0" kern="1200" dirty="0">
                <a:solidFill>
                  <a:schemeClr val="tx2"/>
                </a:solidFill>
                <a:latin typeface="+mj-lt"/>
                <a:ea typeface="+mj-ea"/>
                <a:cs typeface="+mj-cs"/>
              </a:rPr>
              <a:t>Diagnosis</a:t>
            </a:r>
            <a:br>
              <a:rPr lang="en-US" sz="4200" b="0" i="0" kern="1200" dirty="0">
                <a:solidFill>
                  <a:schemeClr val="tx2"/>
                </a:solidFill>
                <a:latin typeface="+mj-lt"/>
                <a:ea typeface="+mj-ea"/>
                <a:cs typeface="+mj-cs"/>
              </a:rPr>
            </a:br>
            <a:endParaRPr lang="en-US" sz="4200" b="0" i="0" kern="1200" dirty="0">
              <a:solidFill>
                <a:schemeClr val="tx2"/>
              </a:solidFill>
              <a:latin typeface="+mj-lt"/>
              <a:ea typeface="+mj-ea"/>
              <a:cs typeface="+mj-cs"/>
            </a:endParaRPr>
          </a:p>
        </p:txBody>
      </p:sp>
      <p:sp>
        <p:nvSpPr>
          <p:cNvPr id="3" name="عنوان فرعي 2"/>
          <p:cNvSpPr>
            <a:spLocks noGrp="1"/>
          </p:cNvSpPr>
          <p:nvPr>
            <p:ph type="subTitle" idx="1"/>
          </p:nvPr>
        </p:nvSpPr>
        <p:spPr>
          <a:xfrm>
            <a:off x="4975861" y="804671"/>
            <a:ext cx="6399930" cy="5248657"/>
          </a:xfrm>
        </p:spPr>
        <p:txBody>
          <a:bodyPr vert="horz" lIns="91440" tIns="45720" rIns="91440" bIns="45720" rtlCol="0" anchor="ctr">
            <a:normAutofit/>
          </a:bodyPr>
          <a:lstStyle/>
          <a:p>
            <a:pPr marL="484632" indent="-457200">
              <a:buFont typeface="Wingdings 3" charset="2"/>
              <a:buChar char=""/>
            </a:pPr>
            <a:r>
              <a:rPr lang="en-US">
                <a:solidFill>
                  <a:schemeClr val="tx1"/>
                </a:solidFill>
              </a:rPr>
              <a:t>In most cases, diagnosis is presumed rather than proven based on clinical symptoms. </a:t>
            </a:r>
          </a:p>
          <a:p>
            <a:pPr marL="484632" indent="-457200">
              <a:buFont typeface="Wingdings 3" charset="2"/>
              <a:buChar char=""/>
            </a:pPr>
            <a:r>
              <a:rPr lang="en-US">
                <a:solidFill>
                  <a:schemeClr val="tx1"/>
                </a:solidFill>
              </a:rPr>
              <a:t>Presentation with classic history of GERD; heartburn and regurgitation = start empiric PPI trial.</a:t>
            </a:r>
          </a:p>
          <a:p>
            <a:pPr marL="484632" indent="-457200">
              <a:buFont typeface="Wingdings 3" charset="2"/>
              <a:buChar char=""/>
            </a:pPr>
            <a:r>
              <a:rPr lang="en-US">
                <a:solidFill>
                  <a:schemeClr val="tx1"/>
                </a:solidFill>
              </a:rPr>
              <a:t>Good response:  confirmation of GERD diagnosis (Further diagnostic studies are not needed).</a:t>
            </a:r>
          </a:p>
          <a:p>
            <a:pPr marL="484632" indent="-457200">
              <a:buFont typeface="Wingdings 3" charset="2"/>
              <a:buChar char=""/>
            </a:pPr>
            <a:r>
              <a:rPr lang="en-US">
                <a:solidFill>
                  <a:schemeClr val="tx1"/>
                </a:solidFill>
              </a:rPr>
              <a:t>Symptoms persist:  EGD findings</a:t>
            </a:r>
            <a:r>
              <a:rPr lang="en-US" dirty="0">
                <a:solidFill>
                  <a:schemeClr val="tx1"/>
                </a:solidFill>
              </a:rPr>
              <a:t>.</a:t>
            </a:r>
            <a:endParaRPr lang="en-US">
              <a:solidFill>
                <a:schemeClr val="tx1"/>
              </a:solidFill>
            </a:endParaRPr>
          </a:p>
          <a:p>
            <a:pPr marL="484632" indent="-457200">
              <a:buFont typeface="Wingdings 3" charset="2"/>
              <a:buChar char=""/>
            </a:pPr>
            <a:endParaRPr lang="en-US">
              <a:solidFill>
                <a:schemeClr val="tx1"/>
              </a:solidFill>
            </a:endParaRPr>
          </a:p>
          <a:p>
            <a:pPr marL="484632" indent="-457200">
              <a:buFont typeface="Wingdings 3" charset="2"/>
              <a:buChar char=""/>
            </a:pPr>
            <a:endParaRPr lang="en-US">
              <a:solidFill>
                <a:schemeClr val="tx1"/>
              </a:solidFill>
            </a:endParaRPr>
          </a:p>
          <a:p>
            <a:pPr>
              <a:buFont typeface="Wingdings 3" charset="2"/>
              <a:buChar char=""/>
            </a:pPr>
            <a:endParaRPr lang="en-US">
              <a:solidFill>
                <a:schemeClr val="tx1"/>
              </a:solidFill>
            </a:endParaRPr>
          </a:p>
        </p:txBody>
      </p:sp>
    </p:spTree>
    <p:extLst>
      <p:ext uri="{BB962C8B-B14F-4D97-AF65-F5344CB8AC3E}">
        <p14:creationId xmlns:p14="http://schemas.microsoft.com/office/powerpoint/2010/main" val="26408204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068388" y="1645920"/>
            <a:ext cx="5919503" cy="4470821"/>
          </a:xfrm>
        </p:spPr>
        <p:txBody>
          <a:bodyPr>
            <a:normAutofit/>
          </a:bodyPr>
          <a:lstStyle/>
          <a:p>
            <a:pPr lvl="0">
              <a:buClr>
                <a:srgbClr val="FF0000"/>
              </a:buClr>
              <a:buFont typeface="Arial" pitchFamily="34" charset="0"/>
              <a:buChar char="•"/>
            </a:pPr>
            <a:r>
              <a:rPr lang="en-US" dirty="0"/>
              <a:t>Atypical symptoms or alarm features: consider endoscopic evaluation and start treatment based on EGD findings.</a:t>
            </a:r>
          </a:p>
          <a:p>
            <a:pPr marL="82296" indent="0">
              <a:buNone/>
            </a:pPr>
            <a:endParaRPr lang="en-US" dirty="0"/>
          </a:p>
          <a:p>
            <a:r>
              <a:rPr lang="en-US" dirty="0"/>
              <a:t>The chest pain associated with gastroesophageal reflux disease (GERD) can be confused with cardiac chest pain.</a:t>
            </a:r>
          </a:p>
        </p:txBody>
      </p:sp>
    </p:spTree>
    <p:extLst>
      <p:ext uri="{BB962C8B-B14F-4D97-AF65-F5344CB8AC3E}">
        <p14:creationId xmlns:p14="http://schemas.microsoft.com/office/powerpoint/2010/main" val="3626764103"/>
      </p:ext>
    </p:extLst>
  </p:cSld>
  <p:clrMapOvr>
    <a:overrideClrMapping bg1="lt1" tx1="dk1" bg2="lt2" tx2="dk2" accent1="accent1" accent2="accent2" accent3="accent3" accent4="accent4" accent5="accent5" accent6="accent6" hlink="hlink" folHlink="folHlink"/>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graphicFrame>
        <p:nvGraphicFramePr>
          <p:cNvPr id="4" name="عنصر نائب للمحتوى 3"/>
          <p:cNvGraphicFramePr>
            <a:graphicFrameLocks noGrp="1"/>
          </p:cNvGraphicFramePr>
          <p:nvPr>
            <p:ph idx="1"/>
            <p:extLst>
              <p:ext uri="{D42A27DB-BD31-4B8C-83A1-F6EECF244321}">
                <p14:modId xmlns:p14="http://schemas.microsoft.com/office/powerpoint/2010/main" val="634446743"/>
              </p:ext>
            </p:extLst>
          </p:nvPr>
        </p:nvGraphicFramePr>
        <p:xfrm>
          <a:off x="839351" y="725805"/>
          <a:ext cx="10513299" cy="5406390"/>
        </p:xfrm>
        <a:graphic>
          <a:graphicData uri="http://schemas.openxmlformats.org/drawingml/2006/table">
            <a:tbl>
              <a:tblPr firstRow="1" bandRow="1">
                <a:tableStyleId>{8EC20E35-A176-4012-BC5E-935CFFF8708E}</a:tableStyleId>
              </a:tblPr>
              <a:tblGrid>
                <a:gridCol w="5155804">
                  <a:extLst>
                    <a:ext uri="{9D8B030D-6E8A-4147-A177-3AD203B41FA5}">
                      <a16:colId xmlns:a16="http://schemas.microsoft.com/office/drawing/2014/main" val="20000"/>
                    </a:ext>
                  </a:extLst>
                </a:gridCol>
                <a:gridCol w="5357495">
                  <a:extLst>
                    <a:ext uri="{9D8B030D-6E8A-4147-A177-3AD203B41FA5}">
                      <a16:colId xmlns:a16="http://schemas.microsoft.com/office/drawing/2014/main" val="20001"/>
                    </a:ext>
                  </a:extLst>
                </a:gridCol>
              </a:tblGrid>
              <a:tr h="678942">
                <a:tc>
                  <a:txBody>
                    <a:bodyPr/>
                    <a:lstStyle/>
                    <a:p>
                      <a:r>
                        <a:rPr lang="en-US" sz="3300" b="0"/>
                        <a:t>Reflux pain</a:t>
                      </a:r>
                    </a:p>
                  </a:txBody>
                  <a:tcPr marL="125730" marR="125730" marT="62865" marB="62865"/>
                </a:tc>
                <a:tc>
                  <a:txBody>
                    <a:bodyPr/>
                    <a:lstStyle/>
                    <a:p>
                      <a:r>
                        <a:rPr lang="en-US" sz="3300" b="0"/>
                        <a:t>Ischemic</a:t>
                      </a:r>
                      <a:r>
                        <a:rPr lang="en-US" sz="3300" b="0" baseline="0"/>
                        <a:t> cardiac pain</a:t>
                      </a:r>
                      <a:endParaRPr lang="en-US" sz="3300" b="0"/>
                    </a:p>
                  </a:txBody>
                  <a:tcPr marL="125730" marR="125730" marT="62865" marB="62865"/>
                </a:tc>
                <a:extLst>
                  <a:ext uri="{0D108BD9-81ED-4DB2-BD59-A6C34878D82A}">
                    <a16:rowId xmlns:a16="http://schemas.microsoft.com/office/drawing/2014/main" val="10000"/>
                  </a:ext>
                </a:extLst>
              </a:tr>
              <a:tr h="1181862">
                <a:tc>
                  <a:txBody>
                    <a:bodyPr/>
                    <a:lstStyle/>
                    <a:p>
                      <a:r>
                        <a:rPr lang="en-US" sz="3300"/>
                        <a:t>Burning, exacerbated by lying down</a:t>
                      </a:r>
                    </a:p>
                  </a:txBody>
                  <a:tcPr marL="125730" marR="125730" marT="62865" marB="62865"/>
                </a:tc>
                <a:tc>
                  <a:txBody>
                    <a:bodyPr/>
                    <a:lstStyle/>
                    <a:p>
                      <a:r>
                        <a:rPr lang="en-US" sz="3300"/>
                        <a:t>Crushing or heaviness or gripping </a:t>
                      </a:r>
                    </a:p>
                  </a:txBody>
                  <a:tcPr marL="125730" marR="125730" marT="62865" marB="62865"/>
                </a:tc>
                <a:extLst>
                  <a:ext uri="{0D108BD9-81ED-4DB2-BD59-A6C34878D82A}">
                    <a16:rowId xmlns:a16="http://schemas.microsoft.com/office/drawing/2014/main" val="10001"/>
                  </a:ext>
                </a:extLst>
              </a:tr>
              <a:tr h="1181862">
                <a:tc>
                  <a:txBody>
                    <a:bodyPr/>
                    <a:lstStyle/>
                    <a:p>
                      <a:r>
                        <a:rPr lang="en-US" sz="3300"/>
                        <a:t>Rarely</a:t>
                      </a:r>
                      <a:r>
                        <a:rPr lang="en-US" sz="3300" baseline="0"/>
                        <a:t> radiates to the arms</a:t>
                      </a:r>
                      <a:endParaRPr lang="en-US" sz="3300"/>
                    </a:p>
                  </a:txBody>
                  <a:tcPr marL="125730" marR="125730" marT="62865" marB="62865"/>
                </a:tc>
                <a:tc>
                  <a:txBody>
                    <a:bodyPr/>
                    <a:lstStyle/>
                    <a:p>
                      <a:r>
                        <a:rPr lang="en-US" sz="3300"/>
                        <a:t>Radiates to the neck and left arm</a:t>
                      </a:r>
                    </a:p>
                  </a:txBody>
                  <a:tcPr marL="125730" marR="125730" marT="62865" marB="62865"/>
                </a:tc>
                <a:extLst>
                  <a:ext uri="{0D108BD9-81ED-4DB2-BD59-A6C34878D82A}">
                    <a16:rowId xmlns:a16="http://schemas.microsoft.com/office/drawing/2014/main" val="10002"/>
                  </a:ext>
                </a:extLst>
              </a:tr>
              <a:tr h="1181862">
                <a:tc>
                  <a:txBody>
                    <a:bodyPr/>
                    <a:lstStyle/>
                    <a:p>
                      <a:r>
                        <a:rPr lang="en-US" sz="3300"/>
                        <a:t>Worse with fatty foods or</a:t>
                      </a:r>
                      <a:r>
                        <a:rPr lang="en-US" sz="3300" baseline="0"/>
                        <a:t> alcohol</a:t>
                      </a:r>
                      <a:endParaRPr lang="en-US" sz="3300"/>
                    </a:p>
                  </a:txBody>
                  <a:tcPr marL="125730" marR="125730" marT="62865" marB="62865"/>
                </a:tc>
                <a:tc>
                  <a:txBody>
                    <a:bodyPr/>
                    <a:lstStyle/>
                    <a:p>
                      <a:r>
                        <a:rPr lang="en-US" sz="3300"/>
                        <a:t>Worse with exercise </a:t>
                      </a:r>
                    </a:p>
                  </a:txBody>
                  <a:tcPr marL="125730" marR="125730" marT="62865" marB="62865"/>
                </a:tc>
                <a:extLst>
                  <a:ext uri="{0D108BD9-81ED-4DB2-BD59-A6C34878D82A}">
                    <a16:rowId xmlns:a16="http://schemas.microsoft.com/office/drawing/2014/main" val="10003"/>
                  </a:ext>
                </a:extLst>
              </a:tr>
              <a:tr h="1181862">
                <a:tc>
                  <a:txBody>
                    <a:bodyPr/>
                    <a:lstStyle/>
                    <a:p>
                      <a:r>
                        <a:rPr lang="en-US" sz="3300"/>
                        <a:t>Relieved</a:t>
                      </a:r>
                      <a:r>
                        <a:rPr lang="en-US" sz="3300" baseline="0"/>
                        <a:t> by antacids </a:t>
                      </a:r>
                      <a:endParaRPr lang="en-US" sz="3300"/>
                    </a:p>
                  </a:txBody>
                  <a:tcPr marL="125730" marR="125730" marT="62865" marB="62865"/>
                </a:tc>
                <a:tc>
                  <a:txBody>
                    <a:bodyPr/>
                    <a:lstStyle/>
                    <a:p>
                      <a:r>
                        <a:rPr lang="en-US" sz="3300"/>
                        <a:t>Accompanied by shortness of breath </a:t>
                      </a:r>
                    </a:p>
                  </a:txBody>
                  <a:tcPr marL="125730" marR="125730" marT="62865" marB="62865"/>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966926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hueMod val="88000"/>
                <a:satMod val="130000"/>
                <a:lumMod val="124000"/>
              </a:schemeClr>
            </a:gs>
            <a:gs pos="100000">
              <a:schemeClr val="bg2">
                <a:tint val="96000"/>
                <a:shade val="88000"/>
                <a:hueMod val="108000"/>
                <a:satMod val="164000"/>
                <a:lumMod val="76000"/>
              </a:schemeClr>
            </a:gs>
          </a:gsLst>
          <a:path path="circle">
            <a:fillToRect l="45000" t="65000" r="125000" b="100000"/>
          </a:path>
        </a:gradFill>
        <a:effectLst/>
      </p:bgPr>
    </p:bg>
    <p:spTree>
      <p:nvGrpSpPr>
        <p:cNvPr id="1" name=""/>
        <p:cNvGrpSpPr/>
        <p:nvPr/>
      </p:nvGrpSpPr>
      <p:grpSpPr>
        <a:xfrm>
          <a:off x="0" y="0"/>
          <a:ext cx="0" cy="0"/>
          <a:chOff x="0" y="0"/>
          <a:chExt cx="0" cy="0"/>
        </a:xfrm>
      </p:grpSpPr>
      <p:sp>
        <p:nvSpPr>
          <p:cNvPr id="4" name="عنوان 3"/>
          <p:cNvSpPr>
            <a:spLocks noGrp="1"/>
          </p:cNvSpPr>
          <p:nvPr>
            <p:ph type="title"/>
          </p:nvPr>
        </p:nvSpPr>
        <p:spPr>
          <a:xfrm>
            <a:off x="1154955" y="1447800"/>
            <a:ext cx="6974915" cy="3329581"/>
          </a:xfrm>
        </p:spPr>
        <p:txBody>
          <a:bodyPr vert="horz" lIns="91440" tIns="45720" rIns="91440" bIns="45720" rtlCol="0" anchor="b">
            <a:normAutofit/>
          </a:bodyPr>
          <a:lstStyle/>
          <a:p>
            <a:r>
              <a:rPr lang="en-US" sz="7200" b="0" i="0" kern="1200" dirty="0">
                <a:solidFill>
                  <a:schemeClr val="tx2"/>
                </a:solidFill>
                <a:latin typeface="+mj-lt"/>
                <a:ea typeface="+mj-ea"/>
                <a:cs typeface="+mj-cs"/>
              </a:rPr>
              <a:t>Investigations</a:t>
            </a:r>
          </a:p>
        </p:txBody>
      </p:sp>
    </p:spTree>
    <p:extLst>
      <p:ext uri="{BB962C8B-B14F-4D97-AF65-F5344CB8AC3E}">
        <p14:creationId xmlns:p14="http://schemas.microsoft.com/office/powerpoint/2010/main" val="2708473677"/>
      </p:ext>
    </p:extLst>
  </p:cSld>
  <p:clrMapOvr>
    <a:overrideClrMapping bg1="lt1" tx1="dk1" bg2="lt2" tx2="dk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52BEFF1-896C-45B1-B02C-96A6A1BC38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0" name="Freeform 36">
            <a:extLst>
              <a:ext uri="{FF2B5EF4-FFF2-40B4-BE49-F238E27FC236}">
                <a16:creationId xmlns:a16="http://schemas.microsoft.com/office/drawing/2014/main" id="{BB237A14-61B1-4C00-A670-5D8D68A866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2">
              <a:alpha val="20000"/>
            </a:schemeClr>
          </a:solidFill>
          <a:ln>
            <a:noFill/>
          </a:ln>
        </p:spPr>
        <p:txBody>
          <a:bodyPr rtlCol="0" anchor="ctr"/>
          <a:lstStyle/>
          <a:p>
            <a:pPr algn="ctr"/>
            <a:endParaRPr lang="en-US"/>
          </a:p>
        </p:txBody>
      </p:sp>
      <p:sp>
        <p:nvSpPr>
          <p:cNvPr id="12" name="Freeform: Shape 11">
            <a:extLst>
              <a:ext uri="{FF2B5EF4-FFF2-40B4-BE49-F238E27FC236}">
                <a16:creationId xmlns:a16="http://schemas.microsoft.com/office/drawing/2014/main" id="{8598F259-6F54-47A3-8D13-1603D786A3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BA768A8-4FED-4ED8-9E46-6BE72188E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عنوان 1"/>
          <p:cNvSpPr>
            <a:spLocks noGrp="1"/>
          </p:cNvSpPr>
          <p:nvPr>
            <p:ph type="title"/>
          </p:nvPr>
        </p:nvSpPr>
        <p:spPr>
          <a:xfrm>
            <a:off x="653143" y="1645920"/>
            <a:ext cx="3522879" cy="4470821"/>
          </a:xfrm>
        </p:spPr>
        <p:txBody>
          <a:bodyPr>
            <a:normAutofit/>
          </a:bodyPr>
          <a:lstStyle/>
          <a:p>
            <a:pPr algn="r"/>
            <a:r>
              <a:rPr lang="en-US" sz="1700" b="1">
                <a:solidFill>
                  <a:srgbClr val="FFFFFF"/>
                </a:solidFill>
              </a:rPr>
              <a:t>Esophagogastroduodenoscopy (EGD)</a:t>
            </a:r>
          </a:p>
        </p:txBody>
      </p:sp>
      <p:sp>
        <p:nvSpPr>
          <p:cNvPr id="3" name="عنصر نائب للمحتوى 2"/>
          <p:cNvSpPr>
            <a:spLocks noGrp="1"/>
          </p:cNvSpPr>
          <p:nvPr>
            <p:ph idx="1"/>
          </p:nvPr>
        </p:nvSpPr>
        <p:spPr>
          <a:xfrm>
            <a:off x="5204109" y="1645920"/>
            <a:ext cx="5919503" cy="4470821"/>
          </a:xfrm>
        </p:spPr>
        <p:txBody>
          <a:bodyPr>
            <a:normAutofit/>
          </a:bodyPr>
          <a:lstStyle/>
          <a:p>
            <a:pPr>
              <a:lnSpc>
                <a:spcPct val="90000"/>
              </a:lnSpc>
              <a:buClr>
                <a:srgbClr val="FF0000"/>
              </a:buClr>
              <a:buFont typeface="Arial" pitchFamily="34" charset="0"/>
              <a:buChar char="•"/>
            </a:pPr>
            <a:r>
              <a:rPr lang="en-US" sz="1700"/>
              <a:t>Endoscopy is highly sensitive in identifying cancer, strictures, ulcers and erosions. Endoscopy can also demonstrate the presence of Barrett’s esophagus (where normal epithelium is replaced by columnar metaplasia). </a:t>
            </a:r>
          </a:p>
          <a:p>
            <a:pPr>
              <a:lnSpc>
                <a:spcPct val="90000"/>
              </a:lnSpc>
              <a:buClr>
                <a:srgbClr val="FF0000"/>
              </a:buClr>
              <a:buFont typeface="Arial" pitchFamily="34" charset="0"/>
              <a:buChar char="•"/>
            </a:pPr>
            <a:r>
              <a:rPr lang="en-US" sz="1700" b="1"/>
              <a:t>Indications for endoscopy:</a:t>
            </a:r>
          </a:p>
          <a:p>
            <a:pPr>
              <a:lnSpc>
                <a:spcPct val="90000"/>
              </a:lnSpc>
              <a:buClr>
                <a:srgbClr val="FF0000"/>
              </a:buClr>
              <a:buFont typeface="Arial" pitchFamily="34" charset="0"/>
              <a:buChar char="•"/>
            </a:pPr>
            <a:r>
              <a:rPr lang="en-US" sz="1700" b="1"/>
              <a:t>1-Alarm symptoms: </a:t>
            </a:r>
            <a:r>
              <a:rPr lang="en-US" sz="1700"/>
              <a:t>dysphagia (stricture), odynophagia(esophagitis) gastrointestinal bleeding +anemia, weight loss, chest pain </a:t>
            </a:r>
            <a:r>
              <a:rPr lang="en-US" sz="1700" b="1"/>
              <a:t>.</a:t>
            </a:r>
          </a:p>
          <a:p>
            <a:pPr>
              <a:lnSpc>
                <a:spcPct val="90000"/>
              </a:lnSpc>
              <a:buClr>
                <a:srgbClr val="FF0000"/>
              </a:buClr>
              <a:buFont typeface="Arial" pitchFamily="34" charset="0"/>
              <a:buChar char="•"/>
            </a:pPr>
            <a:r>
              <a:rPr lang="en-US" sz="1700" b="1"/>
              <a:t>2- Empiric therapy failure.</a:t>
            </a:r>
          </a:p>
          <a:p>
            <a:pPr>
              <a:lnSpc>
                <a:spcPct val="90000"/>
              </a:lnSpc>
              <a:buClr>
                <a:srgbClr val="FF0000"/>
              </a:buClr>
              <a:buFont typeface="Arial" pitchFamily="34" charset="0"/>
              <a:buChar char="•"/>
            </a:pPr>
            <a:r>
              <a:rPr lang="en-US" sz="1700" b="1"/>
              <a:t>3- Preoperative evaluation.</a:t>
            </a:r>
          </a:p>
          <a:p>
            <a:pPr>
              <a:lnSpc>
                <a:spcPct val="90000"/>
              </a:lnSpc>
              <a:buClr>
                <a:srgbClr val="FF0000"/>
              </a:buClr>
              <a:buFont typeface="Arial" pitchFamily="34" charset="0"/>
              <a:buChar char="•"/>
            </a:pPr>
            <a:r>
              <a:rPr lang="en-US" sz="1700" b="1"/>
              <a:t>4- Elderly people with chronic GERD symptoms.</a:t>
            </a:r>
          </a:p>
          <a:p>
            <a:pPr>
              <a:lnSpc>
                <a:spcPct val="90000"/>
              </a:lnSpc>
              <a:buClr>
                <a:srgbClr val="FF0000"/>
              </a:buClr>
              <a:buFont typeface="Arial" pitchFamily="34" charset="0"/>
              <a:buChar char="•"/>
            </a:pPr>
            <a:r>
              <a:rPr lang="en-US" sz="1700" b="1"/>
              <a:t>5- Detection of Barrett’s esophagus. </a:t>
            </a:r>
          </a:p>
          <a:p>
            <a:pPr marL="82296" indent="0">
              <a:lnSpc>
                <a:spcPct val="90000"/>
              </a:lnSpc>
              <a:buClr>
                <a:srgbClr val="FF0000"/>
              </a:buClr>
              <a:buNone/>
            </a:pPr>
            <a:endParaRPr lang="en-US" sz="1700" b="1"/>
          </a:p>
        </p:txBody>
      </p:sp>
    </p:spTree>
    <p:extLst>
      <p:ext uri="{BB962C8B-B14F-4D97-AF65-F5344CB8AC3E}">
        <p14:creationId xmlns:p14="http://schemas.microsoft.com/office/powerpoint/2010/main" val="431020610"/>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321EAC38-9809-442B-8619-325CAC741A0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3301" y="426160"/>
            <a:ext cx="8715823" cy="5867636"/>
          </a:xfrm>
        </p:spPr>
      </p:pic>
    </p:spTree>
    <p:extLst>
      <p:ext uri="{BB962C8B-B14F-4D97-AF65-F5344CB8AC3E}">
        <p14:creationId xmlns:p14="http://schemas.microsoft.com/office/powerpoint/2010/main" val="14539854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643855" y="1447800"/>
            <a:ext cx="3108626" cy="4572000"/>
          </a:xfrm>
        </p:spPr>
        <p:txBody>
          <a:bodyPr anchor="ctr">
            <a:normAutofit/>
          </a:bodyPr>
          <a:lstStyle/>
          <a:p>
            <a:r>
              <a:rPr lang="en-US" sz="3200" b="1" dirty="0">
                <a:solidFill>
                  <a:srgbClr val="FF0000"/>
                </a:solidFill>
              </a:rPr>
              <a:t>Supportive findings on EGD</a:t>
            </a:r>
            <a:r>
              <a:rPr lang="en-US" sz="3200" dirty="0">
                <a:solidFill>
                  <a:srgbClr val="FF0000"/>
                </a:solidFill>
              </a:rPr>
              <a:t>:</a:t>
            </a:r>
            <a:br>
              <a:rPr lang="en-US" sz="3200" dirty="0">
                <a:solidFill>
                  <a:srgbClr val="FF0000"/>
                </a:solidFill>
              </a:rPr>
            </a:br>
            <a:endParaRPr lang="en-US" sz="3200" dirty="0">
              <a:solidFill>
                <a:srgbClr val="FF0000"/>
              </a:solidFill>
            </a:endParaRPr>
          </a:p>
        </p:txBody>
      </p:sp>
      <p:graphicFrame>
        <p:nvGraphicFramePr>
          <p:cNvPr id="23" name="عنصر نائب للمحتوى 2">
            <a:extLst>
              <a:ext uri="{FF2B5EF4-FFF2-40B4-BE49-F238E27FC236}">
                <a16:creationId xmlns:a16="http://schemas.microsoft.com/office/drawing/2014/main" id="{918D4685-B7F8-455A-8881-3A8ECC90D0A6}"/>
              </a:ext>
            </a:extLst>
          </p:cNvPr>
          <p:cNvGraphicFramePr>
            <a:graphicFrameLocks noGrp="1"/>
          </p:cNvGraphicFramePr>
          <p:nvPr>
            <p:ph idx="1"/>
            <p:extLst>
              <p:ext uri="{D42A27DB-BD31-4B8C-83A1-F6EECF244321}">
                <p14:modId xmlns:p14="http://schemas.microsoft.com/office/powerpoint/2010/main" val="16715353"/>
              </p:ext>
            </p:extLst>
          </p:nvPr>
        </p:nvGraphicFramePr>
        <p:xfrm>
          <a:off x="5048250" y="1447800"/>
          <a:ext cx="649605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8659198"/>
      </p:ext>
    </p:extLst>
  </p:cSld>
  <p:clrMapOvr>
    <a:overrideClrMapping bg1="lt1" tx1="dk1" bg2="lt2" tx2="dk2" accent1="accent1" accent2="accent2" accent3="accent3" accent4="accent4" accent5="accent5" accent6="accent6" hlink="hlink" folHlink="folHlink"/>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636916" y="4542503"/>
            <a:ext cx="9184606" cy="1179870"/>
          </a:xfrm>
        </p:spPr>
        <p:txBody>
          <a:bodyPr vert="horz" lIns="91440" tIns="45720" rIns="91440" bIns="45720" rtlCol="0" anchor="b">
            <a:normAutofit/>
          </a:bodyPr>
          <a:lstStyle/>
          <a:p>
            <a:pPr>
              <a:lnSpc>
                <a:spcPct val="90000"/>
              </a:lnSpc>
            </a:pPr>
            <a:r>
              <a:rPr lang="en-US" sz="3800"/>
              <a:t>Ulceration associated with a benign peptic stricture </a:t>
            </a:r>
          </a:p>
        </p:txBody>
      </p:sp>
      <p:pic>
        <p:nvPicPr>
          <p:cNvPr id="5" name="عنصر نائب للصورة 4"/>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r="-1" b="2559"/>
          <a:stretch/>
        </p:blipFill>
        <p:spPr>
          <a:xfrm>
            <a:off x="635458" y="640080"/>
            <a:ext cx="9186063" cy="3602736"/>
          </a:xfrm>
          <a:prstGeom prst="rect">
            <a:avLst/>
          </a:prstGeom>
          <a:effectLst>
            <a:outerShdw blurRad="50800" dist="38100" dir="5400000" algn="t" rotWithShape="0">
              <a:prstClr val="black">
                <a:alpha val="43000"/>
              </a:prstClr>
            </a:outerShdw>
          </a:effectLst>
        </p:spPr>
      </p:pic>
    </p:spTree>
    <p:extLst>
      <p:ext uri="{BB962C8B-B14F-4D97-AF65-F5344CB8AC3E}">
        <p14:creationId xmlns:p14="http://schemas.microsoft.com/office/powerpoint/2010/main" val="744395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6683829" y="1447800"/>
            <a:ext cx="4397828" cy="3329581"/>
          </a:xfrm>
        </p:spPr>
        <p:txBody>
          <a:bodyPr vert="horz" lIns="91440" tIns="45720" rIns="91440" bIns="45720" rtlCol="0" anchor="b">
            <a:normAutofit/>
          </a:bodyPr>
          <a:lstStyle/>
          <a:p>
            <a:r>
              <a:rPr lang="en-US" sz="6000" b="0" i="0" kern="1200">
                <a:solidFill>
                  <a:schemeClr val="tx2"/>
                </a:solidFill>
                <a:latin typeface="+mj-lt"/>
                <a:ea typeface="+mj-ea"/>
                <a:cs typeface="+mj-cs"/>
              </a:rPr>
              <a:t>Barrett’s esophagus</a:t>
            </a:r>
          </a:p>
        </p:txBody>
      </p:sp>
      <p:pic>
        <p:nvPicPr>
          <p:cNvPr id="5" name="عنصر نائب للصورة 4"/>
          <p:cNvPicPr>
            <a:picLocks noGrp="1" noChangeAspect="1"/>
          </p:cNvPicPr>
          <p:nvPr>
            <p:ph type="pic" idx="1"/>
          </p:nvPr>
        </p:nvPicPr>
        <p:blipFill>
          <a:blip r:embed="rId3">
            <a:extLst>
              <a:ext uri="{28A0092B-C50C-407E-A947-70E740481C1C}">
                <a14:useLocalDpi xmlns:a14="http://schemas.microsoft.com/office/drawing/2010/main" val="0"/>
              </a:ext>
            </a:extLst>
          </a:blip>
          <a:srcRect l="23686" r="23686"/>
          <a:stretch>
            <a:fillRect/>
          </a:stretch>
        </p:blipFill>
        <p:spPr>
          <a:xfrm>
            <a:off x="1422375" y="647698"/>
            <a:ext cx="3893514" cy="5562139"/>
          </a:xfrm>
          <a:prstGeom prst="rect">
            <a:avLst/>
          </a:prstGeom>
          <a:effectLst/>
        </p:spPr>
      </p:pic>
    </p:spTree>
    <p:extLst>
      <p:ext uri="{BB962C8B-B14F-4D97-AF65-F5344CB8AC3E}">
        <p14:creationId xmlns:p14="http://schemas.microsoft.com/office/powerpoint/2010/main" val="63659348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1154955" y="4738887"/>
            <a:ext cx="8825658" cy="834720"/>
          </a:xfrm>
        </p:spPr>
        <p:txBody>
          <a:bodyPr vert="horz" lIns="91440" tIns="45720" rIns="91440" bIns="45720" rtlCol="0" anchor="b">
            <a:normAutofit/>
          </a:bodyPr>
          <a:lstStyle/>
          <a:p>
            <a:r>
              <a:rPr lang="en-US" sz="4800"/>
              <a:t>Sliding hiatal hernia</a:t>
            </a:r>
          </a:p>
        </p:txBody>
      </p:sp>
      <p:pic>
        <p:nvPicPr>
          <p:cNvPr id="5" name="عنصر نائب للصورة 4"/>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t="11722" r="1" b="11723"/>
          <a:stretch/>
        </p:blipFill>
        <p:spPr>
          <a:xfrm>
            <a:off x="1150938" y="-1"/>
            <a:ext cx="8831262" cy="4267831"/>
          </a:xfrm>
          <a:prstGeom prst="rect">
            <a:avLst/>
          </a:prstGeom>
          <a:effectLst>
            <a:outerShdw blurRad="50800" dist="50800" dir="5400000" algn="tl" rotWithShape="0">
              <a:prstClr val="black">
                <a:alpha val="43000"/>
              </a:prstClr>
            </a:outerShdw>
          </a:effectLst>
        </p:spPr>
      </p:pic>
    </p:spTree>
    <p:extLst>
      <p:ext uri="{BB962C8B-B14F-4D97-AF65-F5344CB8AC3E}">
        <p14:creationId xmlns:p14="http://schemas.microsoft.com/office/powerpoint/2010/main" val="20360672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6742112" y="1454963"/>
            <a:ext cx="4802187" cy="3308380"/>
          </a:xfrm>
        </p:spPr>
        <p:txBody>
          <a:bodyPr vert="horz" lIns="91440" tIns="45720" rIns="91440" bIns="45720" rtlCol="0" anchor="b">
            <a:normAutofit/>
          </a:bodyPr>
          <a:lstStyle/>
          <a:p>
            <a:pPr>
              <a:lnSpc>
                <a:spcPct val="90000"/>
              </a:lnSpc>
            </a:pPr>
            <a:r>
              <a:rPr lang="en-US" sz="4500"/>
              <a:t>Reflux Esophagitis g</a:t>
            </a:r>
            <a:br>
              <a:rPr lang="en-US" sz="4500"/>
            </a:br>
            <a:r>
              <a:rPr lang="en-US" sz="4500"/>
              <a:t>(grade D; extensive erosions)</a:t>
            </a:r>
          </a:p>
        </p:txBody>
      </p:sp>
      <p:pic>
        <p:nvPicPr>
          <p:cNvPr id="5" name="عنصر نائب للصورة 4"/>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l="12264" r="13176"/>
          <a:stretch/>
        </p:blipFill>
        <p:spPr>
          <a:xfrm>
            <a:off x="607848" y="609601"/>
            <a:ext cx="5486561" cy="5638797"/>
          </a:xfrm>
          <a:prstGeom prst="rect">
            <a:avLst/>
          </a:prstGeom>
          <a:effectLst>
            <a:outerShdw blurRad="50800" dist="38100" dir="5400000" algn="t" rotWithShape="0">
              <a:prstClr val="black">
                <a:alpha val="43000"/>
              </a:prstClr>
            </a:outerShdw>
          </a:effectLst>
        </p:spPr>
      </p:pic>
    </p:spTree>
    <p:extLst>
      <p:ext uri="{BB962C8B-B14F-4D97-AF65-F5344CB8AC3E}">
        <p14:creationId xmlns:p14="http://schemas.microsoft.com/office/powerpoint/2010/main" val="2131576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52BEFF1-896C-45B1-B02C-96A6A1BC38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3" name="Freeform 36">
            <a:extLst>
              <a:ext uri="{FF2B5EF4-FFF2-40B4-BE49-F238E27FC236}">
                <a16:creationId xmlns:a16="http://schemas.microsoft.com/office/drawing/2014/main" id="{BB237A14-61B1-4C00-A670-5D8D68A866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2">
              <a:alpha val="20000"/>
            </a:schemeClr>
          </a:solidFill>
          <a:ln>
            <a:noFill/>
          </a:ln>
        </p:spPr>
        <p:txBody>
          <a:bodyPr rtlCol="0" anchor="ctr"/>
          <a:lstStyle/>
          <a:p>
            <a:pPr algn="ctr"/>
            <a:endParaRPr lang="en-US"/>
          </a:p>
        </p:txBody>
      </p:sp>
      <p:sp>
        <p:nvSpPr>
          <p:cNvPr id="15" name="Freeform: Shape 14">
            <a:extLst>
              <a:ext uri="{FF2B5EF4-FFF2-40B4-BE49-F238E27FC236}">
                <a16:creationId xmlns:a16="http://schemas.microsoft.com/office/drawing/2014/main" id="{8598F259-6F54-47A3-8D13-1603D786A3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BA768A8-4FED-4ED8-9E46-6BE72188E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5" name="عنوان 4"/>
          <p:cNvSpPr>
            <a:spLocks noGrp="1"/>
          </p:cNvSpPr>
          <p:nvPr>
            <p:ph type="title"/>
          </p:nvPr>
        </p:nvSpPr>
        <p:spPr>
          <a:xfrm>
            <a:off x="653143" y="1645920"/>
            <a:ext cx="3522879" cy="4470821"/>
          </a:xfrm>
        </p:spPr>
        <p:txBody>
          <a:bodyPr>
            <a:normAutofit/>
          </a:bodyPr>
          <a:lstStyle/>
          <a:p>
            <a:pPr algn="r"/>
            <a:r>
              <a:rPr lang="en-US" sz="3900" b="1">
                <a:solidFill>
                  <a:srgbClr val="FFFFFF"/>
                </a:solidFill>
              </a:rPr>
              <a:t>Radiography</a:t>
            </a:r>
          </a:p>
        </p:txBody>
      </p:sp>
      <p:sp>
        <p:nvSpPr>
          <p:cNvPr id="6" name="عنصر نائب للمحتوى 5"/>
          <p:cNvSpPr>
            <a:spLocks noGrp="1"/>
          </p:cNvSpPr>
          <p:nvPr>
            <p:ph idx="1"/>
          </p:nvPr>
        </p:nvSpPr>
        <p:spPr>
          <a:xfrm>
            <a:off x="5204109" y="1645920"/>
            <a:ext cx="5919503" cy="4470821"/>
          </a:xfrm>
        </p:spPr>
        <p:txBody>
          <a:bodyPr>
            <a:normAutofit/>
          </a:bodyPr>
          <a:lstStyle/>
          <a:p>
            <a:pPr>
              <a:buClr>
                <a:srgbClr val="FF0000"/>
              </a:buClr>
              <a:buFont typeface="Arial" pitchFamily="34" charset="0"/>
              <a:buChar char="•"/>
            </a:pPr>
            <a:r>
              <a:rPr lang="en-US"/>
              <a:t>Esophageal barium swallow</a:t>
            </a:r>
            <a:r>
              <a:rPr lang="en-US" dirty="0"/>
              <a:t>: </a:t>
            </a:r>
          </a:p>
          <a:p>
            <a:pPr marL="82296" indent="0">
              <a:buClr>
                <a:srgbClr val="FF0000"/>
              </a:buClr>
              <a:buNone/>
            </a:pPr>
            <a:r>
              <a:rPr lang="en-US" dirty="0"/>
              <a:t>A useful diagnostic imaging test when the main symptom is </a:t>
            </a:r>
            <a:r>
              <a:rPr lang="en-US" b="1" dirty="0"/>
              <a:t>dysphagia</a:t>
            </a:r>
            <a:r>
              <a:rPr lang="en-US" dirty="0"/>
              <a:t>, or if there is suspicion of structural abnormalities, (e.g. esophageal rings).</a:t>
            </a:r>
          </a:p>
          <a:p>
            <a:pPr>
              <a:buClr>
                <a:srgbClr val="FF0000"/>
              </a:buClr>
              <a:buFont typeface="Arial" pitchFamily="34" charset="0"/>
              <a:buChar char="•"/>
            </a:pPr>
            <a:r>
              <a:rPr lang="en-US" dirty="0"/>
              <a:t>Stricture (location and length)</a:t>
            </a:r>
          </a:p>
          <a:p>
            <a:pPr>
              <a:buClr>
                <a:srgbClr val="FF0000"/>
              </a:buClr>
              <a:buFont typeface="Arial" pitchFamily="34" charset="0"/>
              <a:buChar char="•"/>
            </a:pPr>
            <a:r>
              <a:rPr lang="en-US" dirty="0"/>
              <a:t>Mass </a:t>
            </a:r>
          </a:p>
          <a:p>
            <a:pPr>
              <a:buClr>
                <a:srgbClr val="FF0000"/>
              </a:buClr>
              <a:buFont typeface="Arial" pitchFamily="34" charset="0"/>
              <a:buChar char="•"/>
            </a:pPr>
            <a:r>
              <a:rPr lang="en-US" dirty="0"/>
              <a:t>Hiatal hernia</a:t>
            </a:r>
          </a:p>
          <a:p>
            <a:pPr marL="82296" indent="0">
              <a:buClr>
                <a:srgbClr val="FF0000"/>
              </a:buClr>
              <a:buNone/>
            </a:pPr>
            <a:r>
              <a:rPr lang="en-US" dirty="0"/>
              <a:t>Limitations</a:t>
            </a:r>
          </a:p>
          <a:p>
            <a:pPr marL="82296" indent="0">
              <a:buClr>
                <a:srgbClr val="FF0000"/>
              </a:buClr>
              <a:buNone/>
            </a:pPr>
            <a:endParaRPr lang="en-US" dirty="0"/>
          </a:p>
        </p:txBody>
      </p:sp>
    </p:spTree>
    <p:extLst>
      <p:ext uri="{BB962C8B-B14F-4D97-AF65-F5344CB8AC3E}">
        <p14:creationId xmlns:p14="http://schemas.microsoft.com/office/powerpoint/2010/main" val="1259470675"/>
      </p:ext>
    </p:extLst>
  </p:cSld>
  <p:clrMapOvr>
    <a:overrideClrMapping bg1="lt1" tx1="dk1" bg2="lt2" tx2="dk2" accent1="accent1" accent2="accent2" accent3="accent3" accent4="accent4" accent5="accent5" accent6="accent6" hlink="hlink" folHlink="folHlink"/>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4" name="عنوان 3"/>
          <p:cNvSpPr>
            <a:spLocks noGrp="1"/>
          </p:cNvSpPr>
          <p:nvPr>
            <p:ph type="title"/>
          </p:nvPr>
        </p:nvSpPr>
        <p:spPr>
          <a:xfrm>
            <a:off x="8201837" y="1454963"/>
            <a:ext cx="3342462" cy="3308380"/>
          </a:xfrm>
        </p:spPr>
        <p:txBody>
          <a:bodyPr vert="horz" lIns="91440" tIns="45720" rIns="91440" bIns="45720" rtlCol="0" anchor="b">
            <a:normAutofit/>
          </a:bodyPr>
          <a:lstStyle/>
          <a:p>
            <a:pPr>
              <a:lnSpc>
                <a:spcPct val="90000"/>
              </a:lnSpc>
            </a:pPr>
            <a:r>
              <a:rPr lang="en-US" sz="3800"/>
              <a:t>Hiatal hernia on barium radiography </a:t>
            </a:r>
          </a:p>
        </p:txBody>
      </p:sp>
      <p:pic>
        <p:nvPicPr>
          <p:cNvPr id="7" name="عنصر نائب للصورة 6"/>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t="4838" r="-1" b="5709"/>
          <a:stretch/>
        </p:blipFill>
        <p:spPr>
          <a:xfrm>
            <a:off x="607848" y="609601"/>
            <a:ext cx="6946288" cy="5638797"/>
          </a:xfrm>
          <a:prstGeom prst="rect">
            <a:avLst/>
          </a:prstGeom>
          <a:effectLst>
            <a:outerShdw blurRad="50800" dist="38100" dir="5400000" algn="t" rotWithShape="0">
              <a:prstClr val="black">
                <a:alpha val="43000"/>
              </a:prstClr>
            </a:outerShdw>
          </a:effectLst>
        </p:spPr>
      </p:pic>
    </p:spTree>
    <p:extLst>
      <p:ext uri="{BB962C8B-B14F-4D97-AF65-F5344CB8AC3E}">
        <p14:creationId xmlns:p14="http://schemas.microsoft.com/office/powerpoint/2010/main" val="22380095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5282384" y="1454963"/>
            <a:ext cx="6261915" cy="3308380"/>
          </a:xfrm>
        </p:spPr>
        <p:txBody>
          <a:bodyPr vert="horz" lIns="91440" tIns="45720" rIns="91440" bIns="45720" rtlCol="0" anchor="b">
            <a:normAutofit/>
          </a:bodyPr>
          <a:lstStyle/>
          <a:p>
            <a:pPr>
              <a:lnSpc>
                <a:spcPct val="90000"/>
              </a:lnSpc>
            </a:pPr>
            <a:r>
              <a:rPr lang="en-US" sz="5000"/>
              <a:t>Distal esophageal stricture seen on barium swallow study</a:t>
            </a:r>
          </a:p>
        </p:txBody>
      </p:sp>
      <p:pic>
        <p:nvPicPr>
          <p:cNvPr id="5" name="عنصر نائب للصورة 4"/>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r="6878" b="1"/>
          <a:stretch/>
        </p:blipFill>
        <p:spPr>
          <a:xfrm>
            <a:off x="607849" y="609601"/>
            <a:ext cx="4027466" cy="5638797"/>
          </a:xfrm>
          <a:prstGeom prst="rect">
            <a:avLst/>
          </a:prstGeom>
          <a:effectLst>
            <a:outerShdw blurRad="50800" dist="38100" dir="5400000" algn="t" rotWithShape="0">
              <a:prstClr val="black">
                <a:alpha val="43000"/>
              </a:prstClr>
            </a:outerShdw>
          </a:effectLst>
        </p:spPr>
      </p:pic>
    </p:spTree>
    <p:extLst>
      <p:ext uri="{BB962C8B-B14F-4D97-AF65-F5344CB8AC3E}">
        <p14:creationId xmlns:p14="http://schemas.microsoft.com/office/powerpoint/2010/main" val="266276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52BEFF1-896C-45B1-B02C-96A6A1BC38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3" name="Freeform 36">
            <a:extLst>
              <a:ext uri="{FF2B5EF4-FFF2-40B4-BE49-F238E27FC236}">
                <a16:creationId xmlns:a16="http://schemas.microsoft.com/office/drawing/2014/main" id="{BB237A14-61B1-4C00-A670-5D8D68A866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2">
              <a:alpha val="20000"/>
            </a:schemeClr>
          </a:solidFill>
          <a:ln>
            <a:noFill/>
          </a:ln>
        </p:spPr>
        <p:txBody>
          <a:bodyPr rtlCol="0" anchor="ctr"/>
          <a:lstStyle/>
          <a:p>
            <a:pPr algn="ctr"/>
            <a:endParaRPr lang="en-US"/>
          </a:p>
        </p:txBody>
      </p:sp>
      <p:sp>
        <p:nvSpPr>
          <p:cNvPr id="15" name="Freeform: Shape 14">
            <a:extLst>
              <a:ext uri="{FF2B5EF4-FFF2-40B4-BE49-F238E27FC236}">
                <a16:creationId xmlns:a16="http://schemas.microsoft.com/office/drawing/2014/main" id="{8598F259-6F54-47A3-8D13-1603D786A3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BA768A8-4FED-4ED8-9E46-6BE72188E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5" name="عنوان 4"/>
          <p:cNvSpPr>
            <a:spLocks noGrp="1"/>
          </p:cNvSpPr>
          <p:nvPr>
            <p:ph type="title"/>
          </p:nvPr>
        </p:nvSpPr>
        <p:spPr>
          <a:xfrm>
            <a:off x="653143" y="1645920"/>
            <a:ext cx="3522879" cy="4470821"/>
          </a:xfrm>
        </p:spPr>
        <p:txBody>
          <a:bodyPr>
            <a:normAutofit/>
          </a:bodyPr>
          <a:lstStyle/>
          <a:p>
            <a:pPr algn="r"/>
            <a:r>
              <a:rPr lang="en-US" b="1">
                <a:solidFill>
                  <a:srgbClr val="FFFFFF"/>
                </a:solidFill>
              </a:rPr>
              <a:t>Esophageal Manometry</a:t>
            </a:r>
          </a:p>
        </p:txBody>
      </p:sp>
      <p:sp>
        <p:nvSpPr>
          <p:cNvPr id="6" name="عنصر نائب للمحتوى 5"/>
          <p:cNvSpPr>
            <a:spLocks noGrp="1"/>
          </p:cNvSpPr>
          <p:nvPr>
            <p:ph idx="1"/>
          </p:nvPr>
        </p:nvSpPr>
        <p:spPr>
          <a:xfrm>
            <a:off x="5204109" y="1645920"/>
            <a:ext cx="5919503" cy="4470821"/>
          </a:xfrm>
        </p:spPr>
        <p:txBody>
          <a:bodyPr>
            <a:normAutofit/>
          </a:bodyPr>
          <a:lstStyle/>
          <a:p>
            <a:pPr>
              <a:buClr>
                <a:srgbClr val="FF0000"/>
              </a:buClr>
              <a:buFont typeface="Arial" pitchFamily="34" charset="0"/>
              <a:buChar char="•"/>
            </a:pPr>
            <a:r>
              <a:rPr lang="en-US" dirty="0"/>
              <a:t>A useful test to consider if achalasia, or esophageal hypermotility disorders are suspected. </a:t>
            </a:r>
          </a:p>
          <a:p>
            <a:pPr>
              <a:buClr>
                <a:srgbClr val="FF0000"/>
              </a:buClr>
              <a:buFont typeface="Arial" pitchFamily="34" charset="0"/>
              <a:buChar char="•"/>
            </a:pPr>
            <a:r>
              <a:rPr lang="en-US" dirty="0"/>
              <a:t>identify problems with movement and pressure in the esophagus that may lead to problems like heartburn.</a:t>
            </a:r>
          </a:p>
          <a:p>
            <a:pPr>
              <a:buClr>
                <a:srgbClr val="FF0000"/>
              </a:buClr>
              <a:buFont typeface="Arial" pitchFamily="34" charset="0"/>
              <a:buChar char="•"/>
            </a:pPr>
            <a:r>
              <a:rPr lang="en-US" dirty="0"/>
              <a:t>Assess motility in the body of the esophagus during swallowing.</a:t>
            </a:r>
          </a:p>
          <a:p>
            <a:pPr>
              <a:buClr>
                <a:srgbClr val="FF0000"/>
              </a:buClr>
              <a:buFont typeface="Arial" pitchFamily="34" charset="0"/>
              <a:buChar char="•"/>
            </a:pPr>
            <a:r>
              <a:rPr lang="en-US" dirty="0"/>
              <a:t>Essential for proper placement of pH probe for ambulatory pH monitoring (5cm, above the upper border of the LES ).</a:t>
            </a:r>
          </a:p>
        </p:txBody>
      </p:sp>
    </p:spTree>
    <p:extLst>
      <p:ext uri="{BB962C8B-B14F-4D97-AF65-F5344CB8AC3E}">
        <p14:creationId xmlns:p14="http://schemas.microsoft.com/office/powerpoint/2010/main" val="2239824357"/>
      </p:ext>
    </p:extLst>
  </p:cSld>
  <p:clrMapOvr>
    <a:overrideClrMapping bg1="lt1" tx1="dk1" bg2="lt2" tx2="dk2" accent1="accent1" accent2="accent2" accent3="accent3" accent4="accent4" accent5="accent5" accent6="accent6" hlink="hlink" folHlink="folHlink"/>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6742108" y="1454964"/>
            <a:ext cx="4802191" cy="3308840"/>
          </a:xfrm>
        </p:spPr>
        <p:txBody>
          <a:bodyPr vert="horz" lIns="91440" tIns="45720" rIns="91440" bIns="45720" rtlCol="0" anchor="b">
            <a:normAutofit/>
          </a:bodyPr>
          <a:lstStyle/>
          <a:p>
            <a:pPr>
              <a:lnSpc>
                <a:spcPct val="90000"/>
              </a:lnSpc>
            </a:pPr>
            <a:r>
              <a:rPr lang="en-US" sz="4000" dirty="0"/>
              <a:t>Manometry is used in patients being considered for antireflux surgery. </a:t>
            </a:r>
          </a:p>
        </p:txBody>
      </p:sp>
      <p:pic>
        <p:nvPicPr>
          <p:cNvPr id="4" name="عنصر نائب للمحتوى 3"/>
          <p:cNvPicPr>
            <a:picLocks noGrp="1" noChangeAspect="1"/>
          </p:cNvPicPr>
          <p:nvPr>
            <p:ph idx="1"/>
          </p:nvPr>
        </p:nvPicPr>
        <p:blipFill rotWithShape="1">
          <a:blip r:embed="rId3">
            <a:extLst>
              <a:ext uri="{28A0092B-C50C-407E-A947-70E740481C1C}">
                <a14:useLocalDpi xmlns:a14="http://schemas.microsoft.com/office/drawing/2010/main" val="0"/>
              </a:ext>
            </a:extLst>
          </a:blip>
          <a:srcRect l="3832" t="8551" r="870" b="11112"/>
          <a:stretch/>
        </p:blipFill>
        <p:spPr>
          <a:xfrm>
            <a:off x="-1" y="0"/>
            <a:ext cx="6094407" cy="6858000"/>
          </a:xfrm>
          <a:prstGeom prst="rect">
            <a:avLst/>
          </a:prstGeom>
        </p:spPr>
      </p:pic>
    </p:spTree>
    <p:extLst>
      <p:ext uri="{BB962C8B-B14F-4D97-AF65-F5344CB8AC3E}">
        <p14:creationId xmlns:p14="http://schemas.microsoft.com/office/powerpoint/2010/main" val="12350804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2E982585-4E02-4533-B2CC-D45CC961C23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95336" y="581050"/>
            <a:ext cx="7901021" cy="5925766"/>
          </a:xfrm>
        </p:spPr>
      </p:pic>
    </p:spTree>
    <p:extLst>
      <p:ext uri="{BB962C8B-B14F-4D97-AF65-F5344CB8AC3E}">
        <p14:creationId xmlns:p14="http://schemas.microsoft.com/office/powerpoint/2010/main" val="42394682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5" name="عنوان 4"/>
          <p:cNvSpPr>
            <a:spLocks noGrp="1"/>
          </p:cNvSpPr>
          <p:nvPr>
            <p:ph type="title"/>
          </p:nvPr>
        </p:nvSpPr>
        <p:spPr>
          <a:xfrm>
            <a:off x="8000837" y="1325880"/>
            <a:ext cx="3543464" cy="3709642"/>
          </a:xfrm>
        </p:spPr>
        <p:txBody>
          <a:bodyPr vert="horz" lIns="91440" tIns="45720" rIns="91440" bIns="45720" rtlCol="0" anchor="b">
            <a:normAutofit fontScale="90000"/>
          </a:bodyPr>
          <a:lstStyle/>
          <a:p>
            <a:pPr>
              <a:lnSpc>
                <a:spcPct val="90000"/>
              </a:lnSpc>
            </a:pPr>
            <a:r>
              <a:rPr lang="en-US" sz="2600" dirty="0">
                <a:solidFill>
                  <a:srgbClr val="EBEBEB"/>
                </a:solidFill>
              </a:rPr>
              <a:t>(A)Normal swallow </a:t>
            </a:r>
            <a:br>
              <a:rPr lang="ar-JO" sz="2600" dirty="0">
                <a:solidFill>
                  <a:srgbClr val="EBEBEB"/>
                </a:solidFill>
              </a:rPr>
            </a:br>
            <a:br>
              <a:rPr lang="ar-JO" sz="2600" dirty="0">
                <a:solidFill>
                  <a:srgbClr val="EBEBEB"/>
                </a:solidFill>
              </a:rPr>
            </a:br>
            <a:r>
              <a:rPr lang="en-US" sz="2600" dirty="0">
                <a:solidFill>
                  <a:srgbClr val="EBEBEB"/>
                </a:solidFill>
              </a:rPr>
              <a:t>(B)premature swallow </a:t>
            </a:r>
            <a:br>
              <a:rPr lang="ar-JO" sz="2600" dirty="0">
                <a:solidFill>
                  <a:srgbClr val="EBEBEB"/>
                </a:solidFill>
              </a:rPr>
            </a:br>
            <a:br>
              <a:rPr lang="ar-JO" sz="2600" dirty="0">
                <a:solidFill>
                  <a:srgbClr val="EBEBEB"/>
                </a:solidFill>
              </a:rPr>
            </a:br>
            <a:r>
              <a:rPr lang="en-US" sz="2600" dirty="0">
                <a:solidFill>
                  <a:srgbClr val="EBEBEB"/>
                </a:solidFill>
              </a:rPr>
              <a:t>(C) a failed swallow with pan esophageal pressurization </a:t>
            </a:r>
            <a:br>
              <a:rPr lang="ar-JO" sz="2600" dirty="0">
                <a:solidFill>
                  <a:srgbClr val="EBEBEB"/>
                </a:solidFill>
              </a:rPr>
            </a:br>
            <a:br>
              <a:rPr lang="ar-JO" sz="2600" dirty="0">
                <a:solidFill>
                  <a:srgbClr val="EBEBEB"/>
                </a:solidFill>
              </a:rPr>
            </a:br>
            <a:r>
              <a:rPr lang="en-US" sz="2600" dirty="0">
                <a:solidFill>
                  <a:srgbClr val="EBEBEB"/>
                </a:solidFill>
              </a:rPr>
              <a:t>(D) hypercontractile swallow </a:t>
            </a:r>
          </a:p>
        </p:txBody>
      </p:sp>
      <p:pic>
        <p:nvPicPr>
          <p:cNvPr id="7" name="عنصر نائب للمحتوى 6"/>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2124" r="749" b="-1"/>
          <a:stretch/>
        </p:blipFill>
        <p:spPr>
          <a:xfrm>
            <a:off x="20" y="10"/>
            <a:ext cx="7759920" cy="6857991"/>
          </a:xfrm>
          <a:custGeom>
            <a:avLst/>
            <a:gdLst/>
            <a:ahLst/>
            <a:cxnLst/>
            <a:rect l="l" t="t" r="r" b="b"/>
            <a:pathLst>
              <a:path w="7759940" h="6858001">
                <a:moveTo>
                  <a:pt x="0" y="0"/>
                </a:moveTo>
                <a:lnTo>
                  <a:pt x="1296537" y="0"/>
                </a:lnTo>
                <a:lnTo>
                  <a:pt x="1296537" y="1"/>
                </a:lnTo>
                <a:lnTo>
                  <a:pt x="6415225" y="1"/>
                </a:lnTo>
                <a:lnTo>
                  <a:pt x="6415225" y="0"/>
                </a:lnTo>
                <a:lnTo>
                  <a:pt x="7758763" y="0"/>
                </a:lnTo>
                <a:lnTo>
                  <a:pt x="7733718" y="155677"/>
                </a:lnTo>
                <a:lnTo>
                  <a:pt x="7709849" y="310668"/>
                </a:lnTo>
                <a:lnTo>
                  <a:pt x="7686485" y="466344"/>
                </a:lnTo>
                <a:lnTo>
                  <a:pt x="7666482" y="622707"/>
                </a:lnTo>
                <a:lnTo>
                  <a:pt x="7646311" y="778383"/>
                </a:lnTo>
                <a:lnTo>
                  <a:pt x="7627485" y="934746"/>
                </a:lnTo>
                <a:lnTo>
                  <a:pt x="7611349" y="1089051"/>
                </a:lnTo>
                <a:lnTo>
                  <a:pt x="7596053" y="1245413"/>
                </a:lnTo>
                <a:lnTo>
                  <a:pt x="7582101" y="1401090"/>
                </a:lnTo>
                <a:lnTo>
                  <a:pt x="7569999" y="1554023"/>
                </a:lnTo>
                <a:lnTo>
                  <a:pt x="7557896" y="1709014"/>
                </a:lnTo>
                <a:lnTo>
                  <a:pt x="7547811" y="1861947"/>
                </a:lnTo>
                <a:lnTo>
                  <a:pt x="7539911" y="2014881"/>
                </a:lnTo>
                <a:lnTo>
                  <a:pt x="7531674" y="2167128"/>
                </a:lnTo>
                <a:lnTo>
                  <a:pt x="7524783" y="2318004"/>
                </a:lnTo>
                <a:lnTo>
                  <a:pt x="7519908" y="2467509"/>
                </a:lnTo>
                <a:lnTo>
                  <a:pt x="7515706" y="2617013"/>
                </a:lnTo>
                <a:lnTo>
                  <a:pt x="7511672" y="2765146"/>
                </a:lnTo>
                <a:lnTo>
                  <a:pt x="7509823" y="2911221"/>
                </a:lnTo>
                <a:lnTo>
                  <a:pt x="7507806" y="3057297"/>
                </a:lnTo>
                <a:lnTo>
                  <a:pt x="7506797" y="3201315"/>
                </a:lnTo>
                <a:lnTo>
                  <a:pt x="7507806" y="3343961"/>
                </a:lnTo>
                <a:lnTo>
                  <a:pt x="7507806" y="3485236"/>
                </a:lnTo>
                <a:lnTo>
                  <a:pt x="7509823" y="3625139"/>
                </a:lnTo>
                <a:lnTo>
                  <a:pt x="7512848" y="3762299"/>
                </a:lnTo>
                <a:lnTo>
                  <a:pt x="7515706" y="3898087"/>
                </a:lnTo>
                <a:lnTo>
                  <a:pt x="7518900" y="4031133"/>
                </a:lnTo>
                <a:lnTo>
                  <a:pt x="7523774" y="4163492"/>
                </a:lnTo>
                <a:lnTo>
                  <a:pt x="7528985" y="4293793"/>
                </a:lnTo>
                <a:lnTo>
                  <a:pt x="7533691" y="4421352"/>
                </a:lnTo>
                <a:lnTo>
                  <a:pt x="7546971" y="4670298"/>
                </a:lnTo>
                <a:lnTo>
                  <a:pt x="7561090" y="4908956"/>
                </a:lnTo>
                <a:lnTo>
                  <a:pt x="7575882" y="5138013"/>
                </a:lnTo>
                <a:lnTo>
                  <a:pt x="7592187" y="5354726"/>
                </a:lnTo>
                <a:lnTo>
                  <a:pt x="7609164" y="5561838"/>
                </a:lnTo>
                <a:lnTo>
                  <a:pt x="7627485" y="5753862"/>
                </a:lnTo>
                <a:lnTo>
                  <a:pt x="7645471" y="5934227"/>
                </a:lnTo>
                <a:lnTo>
                  <a:pt x="7663456" y="6100191"/>
                </a:lnTo>
                <a:lnTo>
                  <a:pt x="7680433" y="6252438"/>
                </a:lnTo>
                <a:lnTo>
                  <a:pt x="7696570" y="6387541"/>
                </a:lnTo>
                <a:lnTo>
                  <a:pt x="7711866" y="6509613"/>
                </a:lnTo>
                <a:lnTo>
                  <a:pt x="7724641" y="6612483"/>
                </a:lnTo>
                <a:lnTo>
                  <a:pt x="7736743" y="6698894"/>
                </a:lnTo>
                <a:lnTo>
                  <a:pt x="7754057" y="6817538"/>
                </a:lnTo>
                <a:lnTo>
                  <a:pt x="7759940" y="6858000"/>
                </a:lnTo>
                <a:lnTo>
                  <a:pt x="6854586" y="6858000"/>
                </a:lnTo>
                <a:lnTo>
                  <a:pt x="6854586" y="6858001"/>
                </a:lnTo>
                <a:lnTo>
                  <a:pt x="764022" y="6858001"/>
                </a:lnTo>
                <a:lnTo>
                  <a:pt x="764022" y="6858000"/>
                </a:lnTo>
                <a:lnTo>
                  <a:pt x="0" y="6858000"/>
                </a:lnTo>
                <a:close/>
              </a:path>
            </a:pathLst>
          </a:custGeom>
        </p:spPr>
      </p:pic>
    </p:spTree>
    <p:extLst>
      <p:ext uri="{BB962C8B-B14F-4D97-AF65-F5344CB8AC3E}">
        <p14:creationId xmlns:p14="http://schemas.microsoft.com/office/powerpoint/2010/main" val="33262257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52BEFF1-896C-45B1-B02C-96A6A1BC38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0" name="Freeform 36">
            <a:extLst>
              <a:ext uri="{FF2B5EF4-FFF2-40B4-BE49-F238E27FC236}">
                <a16:creationId xmlns:a16="http://schemas.microsoft.com/office/drawing/2014/main" id="{BB237A14-61B1-4C00-A670-5D8D68A866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2">
              <a:alpha val="20000"/>
            </a:schemeClr>
          </a:solidFill>
          <a:ln>
            <a:noFill/>
          </a:ln>
        </p:spPr>
        <p:txBody>
          <a:bodyPr rtlCol="0" anchor="ctr"/>
          <a:lstStyle/>
          <a:p>
            <a:pPr algn="ctr"/>
            <a:endParaRPr lang="en-US"/>
          </a:p>
        </p:txBody>
      </p:sp>
      <p:sp>
        <p:nvSpPr>
          <p:cNvPr id="12" name="Freeform: Shape 11">
            <a:extLst>
              <a:ext uri="{FF2B5EF4-FFF2-40B4-BE49-F238E27FC236}">
                <a16:creationId xmlns:a16="http://schemas.microsoft.com/office/drawing/2014/main" id="{8598F259-6F54-47A3-8D13-1603D786A3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BA768A8-4FED-4ED8-9E46-6BE72188E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عنوان 1"/>
          <p:cNvSpPr>
            <a:spLocks noGrp="1"/>
          </p:cNvSpPr>
          <p:nvPr>
            <p:ph type="title"/>
          </p:nvPr>
        </p:nvSpPr>
        <p:spPr>
          <a:xfrm>
            <a:off x="653143" y="1645920"/>
            <a:ext cx="3522879" cy="4470821"/>
          </a:xfrm>
        </p:spPr>
        <p:txBody>
          <a:bodyPr>
            <a:normAutofit/>
          </a:bodyPr>
          <a:lstStyle/>
          <a:p>
            <a:pPr algn="r"/>
            <a:r>
              <a:rPr lang="en-US" b="1">
                <a:solidFill>
                  <a:srgbClr val="FFFFFF"/>
                </a:solidFill>
              </a:rPr>
              <a:t>Ambulatory (24)hour pH recording</a:t>
            </a:r>
          </a:p>
        </p:txBody>
      </p:sp>
      <p:sp>
        <p:nvSpPr>
          <p:cNvPr id="3" name="عنصر نائب للمحتوى 2"/>
          <p:cNvSpPr>
            <a:spLocks noGrp="1"/>
          </p:cNvSpPr>
          <p:nvPr>
            <p:ph idx="1"/>
          </p:nvPr>
        </p:nvSpPr>
        <p:spPr>
          <a:xfrm>
            <a:off x="5204109" y="1645920"/>
            <a:ext cx="5919503" cy="4470821"/>
          </a:xfrm>
        </p:spPr>
        <p:txBody>
          <a:bodyPr>
            <a:normAutofit/>
          </a:bodyPr>
          <a:lstStyle/>
          <a:p>
            <a:pPr>
              <a:buClr>
                <a:srgbClr val="FF0000"/>
              </a:buClr>
              <a:buFont typeface="Arial" pitchFamily="34" charset="0"/>
              <a:buChar char="•"/>
            </a:pPr>
            <a:r>
              <a:rPr lang="en-US" dirty="0"/>
              <a:t>The gold standard test used to provide a quantitative determination of the amount of time the esophageal pH is low, indicating persistent acid presence above the sphincter.</a:t>
            </a:r>
          </a:p>
          <a:p>
            <a:pPr>
              <a:buClr>
                <a:srgbClr val="FF0000"/>
              </a:buClr>
              <a:buFont typeface="Arial" pitchFamily="34" charset="0"/>
              <a:buChar char="•"/>
            </a:pPr>
            <a:r>
              <a:rPr lang="en-US" b="1" dirty="0"/>
              <a:t>Indications:</a:t>
            </a:r>
          </a:p>
          <a:p>
            <a:pPr>
              <a:buClr>
                <a:srgbClr val="FF0000"/>
              </a:buClr>
              <a:buFont typeface="Arial" pitchFamily="34" charset="0"/>
              <a:buChar char="•"/>
            </a:pPr>
            <a:r>
              <a:rPr lang="en-US" dirty="0"/>
              <a:t>1. Establish or exclude GERD in patients with normal mucosa (NERD).</a:t>
            </a:r>
          </a:p>
          <a:p>
            <a:pPr>
              <a:buClr>
                <a:srgbClr val="FF0000"/>
              </a:buClr>
              <a:buFont typeface="Arial" pitchFamily="34" charset="0"/>
              <a:buChar char="•"/>
            </a:pPr>
            <a:r>
              <a:rPr lang="en-US" dirty="0"/>
              <a:t>2. Refractory GERD symptoms despite PPI therapy.</a:t>
            </a:r>
          </a:p>
          <a:p>
            <a:pPr>
              <a:buClr>
                <a:srgbClr val="FF0000"/>
              </a:buClr>
              <a:buFont typeface="Arial" pitchFamily="34" charset="0"/>
              <a:buChar char="•"/>
            </a:pPr>
            <a:r>
              <a:rPr lang="en-US" dirty="0"/>
              <a:t>3. Patients being considered for</a:t>
            </a:r>
          </a:p>
          <a:p>
            <a:pPr>
              <a:buClr>
                <a:srgbClr val="FF0000"/>
              </a:buClr>
              <a:buFont typeface="Arial" pitchFamily="34" charset="0"/>
              <a:buChar char="•"/>
            </a:pPr>
            <a:r>
              <a:rPr lang="en-US" dirty="0"/>
              <a:t>antireflux surgery.</a:t>
            </a:r>
          </a:p>
        </p:txBody>
      </p:sp>
    </p:spTree>
    <p:extLst>
      <p:ext uri="{BB962C8B-B14F-4D97-AF65-F5344CB8AC3E}">
        <p14:creationId xmlns:p14="http://schemas.microsoft.com/office/powerpoint/2010/main" val="2578896086"/>
      </p:ext>
    </p:extLst>
  </p:cSld>
  <p:clrMapOvr>
    <a:overrideClrMapping bg1="lt1" tx1="dk1" bg2="lt2" tx2="dk2" accent1="accent1" accent2="accent2" accent3="accent3" accent4="accent4" accent5="accent5" accent6="accent6" hlink="hlink" folHlink="folHlink"/>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103312" y="1486387"/>
            <a:ext cx="8946541" cy="4195481"/>
          </a:xfrm>
        </p:spPr>
        <p:txBody>
          <a:bodyPr>
            <a:normAutofit fontScale="85000" lnSpcReduction="20000"/>
          </a:bodyPr>
          <a:lstStyle/>
          <a:p>
            <a:pPr>
              <a:buClr>
                <a:srgbClr val="FF0000"/>
              </a:buClr>
              <a:buFont typeface="Arial" pitchFamily="34" charset="0"/>
              <a:buChar char="•"/>
            </a:pPr>
            <a:r>
              <a:rPr lang="en-US" sz="2800" b="1" dirty="0">
                <a:solidFill>
                  <a:srgbClr val="FF0000"/>
                </a:solidFill>
              </a:rPr>
              <a:t>Procedure</a:t>
            </a:r>
            <a:r>
              <a:rPr lang="en-US" dirty="0"/>
              <a:t>:</a:t>
            </a:r>
          </a:p>
          <a:p>
            <a:pPr>
              <a:buClr>
                <a:srgbClr val="FF0000"/>
              </a:buClr>
              <a:buFont typeface="Arial" pitchFamily="34" charset="0"/>
              <a:buChar char="•"/>
            </a:pPr>
            <a:r>
              <a:rPr lang="en-US" sz="2800" dirty="0"/>
              <a:t>PPIs are stopped 1-2 weeks before </a:t>
            </a:r>
            <a:r>
              <a:rPr lang="en-US" sz="2800" dirty="0" err="1"/>
              <a:t>oesophageal</a:t>
            </a:r>
            <a:r>
              <a:rPr lang="en-US" sz="2800" dirty="0"/>
              <a:t> pH recording.</a:t>
            </a:r>
          </a:p>
          <a:p>
            <a:pPr>
              <a:buClr>
                <a:srgbClr val="FF0000"/>
              </a:buClr>
              <a:buFont typeface="Arial" pitchFamily="34" charset="0"/>
              <a:buChar char="•"/>
            </a:pPr>
            <a:r>
              <a:rPr lang="en-US" sz="2800" dirty="0"/>
              <a:t>Measurement of esophageal pH over 24–48 hours using a telemetry capsule (during endoscopy) or a </a:t>
            </a:r>
            <a:r>
              <a:rPr lang="en-US" sz="2800" dirty="0" err="1"/>
              <a:t>transnasal</a:t>
            </a:r>
            <a:r>
              <a:rPr lang="en-US" sz="2800" dirty="0"/>
              <a:t> catheter.</a:t>
            </a:r>
          </a:p>
          <a:p>
            <a:pPr>
              <a:buClr>
                <a:srgbClr val="FF0000"/>
              </a:buClr>
              <a:buFont typeface="Arial" pitchFamily="34" charset="0"/>
              <a:buChar char="•"/>
            </a:pPr>
            <a:r>
              <a:rPr lang="en-US" sz="2800" dirty="0"/>
              <a:t>Documentation of relevant events by recorder with the patient. </a:t>
            </a:r>
          </a:p>
          <a:p>
            <a:pPr>
              <a:buClr>
                <a:srgbClr val="FF0000"/>
              </a:buClr>
              <a:buFont typeface="Arial" pitchFamily="34" charset="0"/>
              <a:buChar char="•"/>
            </a:pPr>
            <a:r>
              <a:rPr lang="en-US" sz="2800" b="1" dirty="0">
                <a:solidFill>
                  <a:srgbClr val="FF0000"/>
                </a:solidFill>
              </a:rPr>
              <a:t>Findings</a:t>
            </a:r>
            <a:r>
              <a:rPr lang="en-US" sz="2800" dirty="0"/>
              <a:t>:  </a:t>
            </a:r>
          </a:p>
          <a:p>
            <a:pPr marL="82296" indent="0">
              <a:buClr>
                <a:srgbClr val="FF0000"/>
              </a:buClr>
              <a:buNone/>
            </a:pPr>
            <a:r>
              <a:rPr lang="en-US" sz="2800" dirty="0"/>
              <a:t>Drop in esophageal pH to 4 or less that correlates with symptoms of acid reflux.</a:t>
            </a:r>
          </a:p>
        </p:txBody>
      </p:sp>
    </p:spTree>
    <p:extLst>
      <p:ext uri="{BB962C8B-B14F-4D97-AF65-F5344CB8AC3E}">
        <p14:creationId xmlns:p14="http://schemas.microsoft.com/office/powerpoint/2010/main" val="40494535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عنصر نائب للمحتوى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82217" y="1577599"/>
            <a:ext cx="5056540" cy="3909860"/>
          </a:xfrm>
        </p:spPr>
      </p:pic>
      <p:pic>
        <p:nvPicPr>
          <p:cNvPr id="8" name="عنصر نائب للمحتوى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443454" y="1358537"/>
            <a:ext cx="3952875" cy="4280332"/>
          </a:xfrm>
        </p:spPr>
      </p:pic>
    </p:spTree>
    <p:extLst>
      <p:ext uri="{BB962C8B-B14F-4D97-AF65-F5344CB8AC3E}">
        <p14:creationId xmlns:p14="http://schemas.microsoft.com/office/powerpoint/2010/main" val="6946071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hueMod val="88000"/>
                <a:satMod val="130000"/>
                <a:lumMod val="124000"/>
              </a:schemeClr>
            </a:gs>
            <a:gs pos="100000">
              <a:schemeClr val="bg2">
                <a:tint val="96000"/>
                <a:shade val="88000"/>
                <a:hueMod val="108000"/>
                <a:satMod val="164000"/>
                <a:lumMod val="76000"/>
              </a:schemeClr>
            </a:gs>
          </a:gsLst>
          <a:path path="circle">
            <a:fillToRect l="45000" t="65000" r="125000" b="100000"/>
          </a:path>
        </a:gradFill>
        <a:effectLst/>
      </p:bgPr>
    </p:bg>
    <p:spTree>
      <p:nvGrpSpPr>
        <p:cNvPr id="1" name=""/>
        <p:cNvGrpSpPr/>
        <p:nvPr/>
      </p:nvGrpSpPr>
      <p:grpSpPr>
        <a:xfrm>
          <a:off x="0" y="0"/>
          <a:ext cx="0" cy="0"/>
          <a:chOff x="0" y="0"/>
          <a:chExt cx="0" cy="0"/>
        </a:xfrm>
      </p:grpSpPr>
      <p:sp>
        <p:nvSpPr>
          <p:cNvPr id="7" name="عنوان 6"/>
          <p:cNvSpPr>
            <a:spLocks noGrp="1"/>
          </p:cNvSpPr>
          <p:nvPr>
            <p:ph type="title"/>
          </p:nvPr>
        </p:nvSpPr>
        <p:spPr>
          <a:xfrm>
            <a:off x="1154955" y="1447800"/>
            <a:ext cx="6974915" cy="3329581"/>
          </a:xfrm>
        </p:spPr>
        <p:txBody>
          <a:bodyPr vert="horz" lIns="91440" tIns="45720" rIns="91440" bIns="45720" rtlCol="0" anchor="b">
            <a:normAutofit/>
          </a:bodyPr>
          <a:lstStyle/>
          <a:p>
            <a:r>
              <a:rPr lang="en-US" sz="7200" b="0" i="0" kern="1200" dirty="0">
                <a:solidFill>
                  <a:schemeClr val="tx2"/>
                </a:solidFill>
                <a:latin typeface="+mj-lt"/>
                <a:ea typeface="+mj-ea"/>
                <a:cs typeface="+mj-cs"/>
              </a:rPr>
              <a:t>Treatment</a:t>
            </a:r>
          </a:p>
        </p:txBody>
      </p:sp>
    </p:spTree>
    <p:extLst>
      <p:ext uri="{BB962C8B-B14F-4D97-AF65-F5344CB8AC3E}">
        <p14:creationId xmlns:p14="http://schemas.microsoft.com/office/powerpoint/2010/main" val="2692206073"/>
      </p:ext>
    </p:extLst>
  </p:cSld>
  <p:clrMapOvr>
    <a:overrideClrMapping bg1="lt1" tx1="dk1" bg2="lt2" tx2="dk2" accent1="accent1" accent2="accent2" accent3="accent3" accent4="accent4" accent5="accent5" accent6="accent6" hlink="hlink" folHlink="folHlink"/>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 name="عنصر نائب للمحتوى 3">
            <a:extLst>
              <a:ext uri="{FF2B5EF4-FFF2-40B4-BE49-F238E27FC236}">
                <a16:creationId xmlns:a16="http://schemas.microsoft.com/office/drawing/2014/main" id="{533F93B0-E143-4A8D-BDB1-FA588BFB4A33}"/>
              </a:ext>
            </a:extLst>
          </p:cNvPr>
          <p:cNvGraphicFramePr>
            <a:graphicFrameLocks noGrp="1"/>
          </p:cNvGraphicFramePr>
          <p:nvPr>
            <p:ph idx="1"/>
            <p:extLst>
              <p:ext uri="{D42A27DB-BD31-4B8C-83A1-F6EECF244321}">
                <p14:modId xmlns:p14="http://schemas.microsoft.com/office/powerpoint/2010/main" val="2321965302"/>
              </p:ext>
            </p:extLst>
          </p:nvPr>
        </p:nvGraphicFramePr>
        <p:xfrm>
          <a:off x="5048250" y="1447800"/>
          <a:ext cx="649605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83814687"/>
      </p:ext>
    </p:extLst>
  </p:cSld>
  <p:clrMapOvr>
    <a:overrideClrMapping bg1="lt1" tx1="dk1" bg2="lt2" tx2="dk2" accent1="accent1" accent2="accent2" accent3="accent3" accent4="accent4" accent5="accent5" accent6="accent6" hlink="hlink" folHlink="folHlink"/>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a:t>A. Lifestyle modifications</a:t>
            </a:r>
            <a:endParaRPr lang="en-US" dirty="0"/>
          </a:p>
        </p:txBody>
      </p:sp>
      <p:sp>
        <p:nvSpPr>
          <p:cNvPr id="3" name="عنصر نائب للمحتوى 2"/>
          <p:cNvSpPr>
            <a:spLocks noGrp="1"/>
          </p:cNvSpPr>
          <p:nvPr>
            <p:ph idx="1"/>
          </p:nvPr>
        </p:nvSpPr>
        <p:spPr>
          <a:xfrm>
            <a:off x="996986" y="1776472"/>
            <a:ext cx="8946541" cy="4195481"/>
          </a:xfrm>
        </p:spPr>
        <p:txBody>
          <a:bodyPr>
            <a:normAutofit/>
          </a:bodyPr>
          <a:lstStyle/>
          <a:p>
            <a:pPr>
              <a:buClr>
                <a:srgbClr val="FF0000"/>
              </a:buClr>
              <a:buFont typeface="Arial" pitchFamily="34" charset="0"/>
              <a:buChar char="•"/>
            </a:pPr>
            <a:r>
              <a:rPr lang="en-US" b="1" dirty="0"/>
              <a:t>Dietary recommendations:</a:t>
            </a:r>
          </a:p>
          <a:p>
            <a:pPr marL="82296" indent="0">
              <a:buClr>
                <a:srgbClr val="FF0000"/>
              </a:buClr>
              <a:buNone/>
            </a:pPr>
            <a:r>
              <a:rPr lang="en-US" dirty="0"/>
              <a:t>Small portions</a:t>
            </a:r>
          </a:p>
          <a:p>
            <a:pPr marL="82296" indent="0">
              <a:buClr>
                <a:srgbClr val="FF0000"/>
              </a:buClr>
              <a:buNone/>
            </a:pPr>
            <a:r>
              <a:rPr lang="en-US" dirty="0"/>
              <a:t>Avoid eating at least 2-3 hours before bedtime </a:t>
            </a:r>
          </a:p>
          <a:p>
            <a:pPr marL="82296" indent="0">
              <a:buClr>
                <a:srgbClr val="FF0000"/>
              </a:buClr>
              <a:buNone/>
            </a:pPr>
            <a:r>
              <a:rPr lang="en-US" dirty="0"/>
              <a:t>Avoid trigger foods/beverages, most commonly; fatty and spicy food, chocolate, alcohol, carbonated beverages, coffee and tea.</a:t>
            </a:r>
          </a:p>
          <a:p>
            <a:pPr>
              <a:buClr>
                <a:srgbClr val="FF0000"/>
              </a:buClr>
              <a:buFont typeface="Arial" pitchFamily="34" charset="0"/>
              <a:buChar char="•"/>
            </a:pPr>
            <a:r>
              <a:rPr lang="en-US" b="1" dirty="0"/>
              <a:t>Physical recommendations:</a:t>
            </a:r>
          </a:p>
          <a:p>
            <a:pPr marL="82296" indent="0">
              <a:buClr>
                <a:srgbClr val="FF0000"/>
              </a:buClr>
              <a:buNone/>
            </a:pPr>
            <a:r>
              <a:rPr lang="en-US" dirty="0"/>
              <a:t>Weight loss in patients who are overweight/obese.</a:t>
            </a:r>
          </a:p>
          <a:p>
            <a:pPr marL="82296" indent="0">
              <a:buClr>
                <a:srgbClr val="FF0000"/>
              </a:buClr>
              <a:buNone/>
            </a:pPr>
            <a:r>
              <a:rPr lang="en-US" dirty="0"/>
              <a:t>Elevate the head of the bed (10-20 cm).</a:t>
            </a:r>
          </a:p>
          <a:p>
            <a:pPr>
              <a:buClr>
                <a:srgbClr val="FF0000"/>
              </a:buClr>
              <a:buFont typeface="Arial" pitchFamily="34" charset="0"/>
              <a:buChar char="•"/>
            </a:pPr>
            <a:r>
              <a:rPr lang="en-US" b="1" dirty="0"/>
              <a:t>Avoid nicotine and medications </a:t>
            </a:r>
            <a:r>
              <a:rPr lang="en-US" dirty="0"/>
              <a:t>that may worsen symptoms, e.g., calcium channel blockers.</a:t>
            </a:r>
          </a:p>
          <a:p>
            <a:endParaRPr lang="en-US" dirty="0"/>
          </a:p>
        </p:txBody>
      </p:sp>
    </p:spTree>
    <p:extLst>
      <p:ext uri="{BB962C8B-B14F-4D97-AF65-F5344CB8AC3E}">
        <p14:creationId xmlns:p14="http://schemas.microsoft.com/office/powerpoint/2010/main" val="18051551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a:t>B. Medical therapy </a:t>
            </a:r>
          </a:p>
        </p:txBody>
      </p:sp>
      <p:sp>
        <p:nvSpPr>
          <p:cNvPr id="3" name="عنصر نائب للمحتوى 2"/>
          <p:cNvSpPr>
            <a:spLocks noGrp="1"/>
          </p:cNvSpPr>
          <p:nvPr>
            <p:ph sz="half" idx="1"/>
          </p:nvPr>
        </p:nvSpPr>
        <p:spPr/>
        <p:txBody>
          <a:bodyPr>
            <a:normAutofit/>
          </a:bodyPr>
          <a:lstStyle/>
          <a:p>
            <a:pPr>
              <a:buClr>
                <a:srgbClr val="FF0000"/>
              </a:buClr>
              <a:buFont typeface="Arial" pitchFamily="34" charset="0"/>
              <a:buChar char="•"/>
            </a:pPr>
            <a:r>
              <a:rPr lang="en-US" b="1" dirty="0">
                <a:solidFill>
                  <a:srgbClr val="FF0000"/>
                </a:solidFill>
              </a:rPr>
              <a:t>PPIs </a:t>
            </a:r>
          </a:p>
          <a:p>
            <a:pPr marL="82296" indent="0">
              <a:buClr>
                <a:srgbClr val="FF0000"/>
              </a:buClr>
              <a:buNone/>
            </a:pPr>
            <a:r>
              <a:rPr lang="en-US" dirty="0"/>
              <a:t>Omeprazole</a:t>
            </a:r>
          </a:p>
          <a:p>
            <a:pPr marL="82296" indent="0">
              <a:buClr>
                <a:srgbClr val="FF0000"/>
              </a:buClr>
              <a:buNone/>
            </a:pPr>
            <a:r>
              <a:rPr lang="en-US" dirty="0" err="1"/>
              <a:t>Lansoprazole</a:t>
            </a:r>
            <a:endParaRPr lang="en-US" dirty="0"/>
          </a:p>
          <a:p>
            <a:pPr marL="82296" indent="0">
              <a:buClr>
                <a:srgbClr val="FF0000"/>
              </a:buClr>
              <a:buNone/>
            </a:pPr>
            <a:r>
              <a:rPr lang="en-US" dirty="0" err="1"/>
              <a:t>Rabeprazole</a:t>
            </a:r>
            <a:endParaRPr lang="en-US" dirty="0"/>
          </a:p>
          <a:p>
            <a:pPr marL="82296" indent="0">
              <a:buClr>
                <a:srgbClr val="FF0000"/>
              </a:buClr>
              <a:buNone/>
            </a:pPr>
            <a:r>
              <a:rPr lang="en-US" dirty="0"/>
              <a:t>Pantoprazole</a:t>
            </a:r>
          </a:p>
          <a:p>
            <a:pPr>
              <a:buClr>
                <a:srgbClr val="FF0000"/>
              </a:buClr>
              <a:buFont typeface="Arial" pitchFamily="34" charset="0"/>
              <a:buChar char="•"/>
            </a:pPr>
            <a:r>
              <a:rPr lang="en-US" b="1" dirty="0">
                <a:solidFill>
                  <a:srgbClr val="FF0000"/>
                </a:solidFill>
              </a:rPr>
              <a:t>H2-receptor Antagonists </a:t>
            </a:r>
          </a:p>
          <a:p>
            <a:pPr marL="82296" indent="0">
              <a:buClr>
                <a:srgbClr val="FF0000"/>
              </a:buClr>
              <a:buNone/>
            </a:pPr>
            <a:r>
              <a:rPr lang="en-US" dirty="0"/>
              <a:t>Ranitidine</a:t>
            </a:r>
          </a:p>
          <a:p>
            <a:pPr marL="82296" indent="0">
              <a:buClr>
                <a:srgbClr val="FF0000"/>
              </a:buClr>
              <a:buNone/>
            </a:pPr>
            <a:r>
              <a:rPr lang="en-US" dirty="0"/>
              <a:t>Famotidine</a:t>
            </a:r>
          </a:p>
          <a:p>
            <a:pPr marL="82296" indent="0">
              <a:buClr>
                <a:srgbClr val="FF0000"/>
              </a:buClr>
              <a:buNone/>
            </a:pPr>
            <a:endParaRPr lang="en-US" dirty="0"/>
          </a:p>
        </p:txBody>
      </p:sp>
      <p:sp>
        <p:nvSpPr>
          <p:cNvPr id="4" name="عنصر نائب للمحتوى 3"/>
          <p:cNvSpPr>
            <a:spLocks noGrp="1"/>
          </p:cNvSpPr>
          <p:nvPr>
            <p:ph sz="half" idx="2"/>
          </p:nvPr>
        </p:nvSpPr>
        <p:spPr/>
        <p:txBody>
          <a:bodyPr>
            <a:normAutofit/>
          </a:bodyPr>
          <a:lstStyle/>
          <a:p>
            <a:pPr>
              <a:buClr>
                <a:srgbClr val="FF0000"/>
              </a:buClr>
              <a:buFont typeface="Arial" pitchFamily="34" charset="0"/>
              <a:buChar char="•"/>
            </a:pPr>
            <a:r>
              <a:rPr lang="en-US" b="1" dirty="0">
                <a:solidFill>
                  <a:srgbClr val="FF0000"/>
                </a:solidFill>
              </a:rPr>
              <a:t>Antacids</a:t>
            </a:r>
          </a:p>
          <a:p>
            <a:pPr marL="82296" indent="0">
              <a:buNone/>
            </a:pPr>
            <a:r>
              <a:rPr lang="en-US" dirty="0"/>
              <a:t>Mg hydroxide</a:t>
            </a:r>
          </a:p>
          <a:p>
            <a:pPr marL="82296" indent="0">
              <a:buNone/>
            </a:pPr>
            <a:r>
              <a:rPr lang="en-US" dirty="0"/>
              <a:t>Aluminum hydroxide</a:t>
            </a:r>
          </a:p>
          <a:p>
            <a:pPr marL="82296" indent="0">
              <a:buNone/>
            </a:pPr>
            <a:r>
              <a:rPr lang="en-US" dirty="0"/>
              <a:t>Calcium carbonate</a:t>
            </a:r>
          </a:p>
          <a:p>
            <a:pPr>
              <a:buClr>
                <a:srgbClr val="FF0000"/>
              </a:buClr>
              <a:buFont typeface="Arial" pitchFamily="34" charset="0"/>
              <a:buChar char="•"/>
            </a:pPr>
            <a:r>
              <a:rPr lang="en-US" b="1" dirty="0" err="1">
                <a:solidFill>
                  <a:srgbClr val="FF0000"/>
                </a:solidFill>
              </a:rPr>
              <a:t>Prokinetics</a:t>
            </a:r>
            <a:r>
              <a:rPr lang="en-US" b="1" dirty="0">
                <a:solidFill>
                  <a:srgbClr val="FF0000"/>
                </a:solidFill>
              </a:rPr>
              <a:t> </a:t>
            </a:r>
          </a:p>
          <a:p>
            <a:pPr marL="82296" indent="0">
              <a:buNone/>
            </a:pPr>
            <a:r>
              <a:rPr lang="en-US" dirty="0" err="1"/>
              <a:t>Bethanechol</a:t>
            </a:r>
            <a:endParaRPr lang="en-US" dirty="0"/>
          </a:p>
          <a:p>
            <a:pPr marL="82296" indent="0">
              <a:buNone/>
            </a:pPr>
            <a:r>
              <a:rPr lang="en-US" dirty="0" err="1"/>
              <a:t>Domperidone</a:t>
            </a:r>
            <a:endParaRPr lang="en-US" dirty="0"/>
          </a:p>
          <a:p>
            <a:endParaRPr lang="en-US" dirty="0"/>
          </a:p>
        </p:txBody>
      </p:sp>
    </p:spTree>
    <p:extLst>
      <p:ext uri="{BB962C8B-B14F-4D97-AF65-F5344CB8AC3E}">
        <p14:creationId xmlns:p14="http://schemas.microsoft.com/office/powerpoint/2010/main" val="20974901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وان 4"/>
          <p:cNvSpPr>
            <a:spLocks noGrp="1"/>
          </p:cNvSpPr>
          <p:nvPr>
            <p:ph type="title"/>
          </p:nvPr>
        </p:nvSpPr>
        <p:spPr/>
        <p:txBody>
          <a:bodyPr>
            <a:normAutofit/>
          </a:bodyPr>
          <a:lstStyle/>
          <a:p>
            <a:pPr algn="ctr"/>
            <a:r>
              <a:rPr lang="en-US" dirty="0"/>
              <a:t>C. Surgical therapy </a:t>
            </a:r>
          </a:p>
        </p:txBody>
      </p:sp>
      <p:sp>
        <p:nvSpPr>
          <p:cNvPr id="6" name="عنصر نائب للمحتوى 5"/>
          <p:cNvSpPr>
            <a:spLocks noGrp="1"/>
          </p:cNvSpPr>
          <p:nvPr>
            <p:ph idx="1"/>
          </p:nvPr>
        </p:nvSpPr>
        <p:spPr/>
        <p:txBody>
          <a:bodyPr/>
          <a:lstStyle/>
          <a:p>
            <a:pPr>
              <a:buClr>
                <a:srgbClr val="FF0000"/>
              </a:buClr>
              <a:buFont typeface="Arial" pitchFamily="34" charset="0"/>
              <a:buChar char="•"/>
            </a:pPr>
            <a:r>
              <a:rPr lang="en-US" b="1" dirty="0">
                <a:solidFill>
                  <a:srgbClr val="FF0000"/>
                </a:solidFill>
              </a:rPr>
              <a:t>Indications</a:t>
            </a:r>
            <a:r>
              <a:rPr lang="en-US" dirty="0"/>
              <a:t>: </a:t>
            </a:r>
          </a:p>
          <a:p>
            <a:pPr>
              <a:buClr>
                <a:srgbClr val="FF0000"/>
              </a:buClr>
              <a:buFont typeface="Arial" pitchFamily="34" charset="0"/>
              <a:buChar char="•"/>
            </a:pPr>
            <a:r>
              <a:rPr lang="en-US" dirty="0"/>
              <a:t>Medical treatment failure.</a:t>
            </a:r>
          </a:p>
          <a:p>
            <a:pPr>
              <a:buClr>
                <a:srgbClr val="FF0000"/>
              </a:buClr>
              <a:buFont typeface="Arial" pitchFamily="34" charset="0"/>
              <a:buChar char="•"/>
            </a:pPr>
            <a:r>
              <a:rPr lang="en-US" dirty="0"/>
              <a:t>Further complications despite treatment.</a:t>
            </a:r>
          </a:p>
          <a:p>
            <a:pPr>
              <a:buClr>
                <a:srgbClr val="FF0000"/>
              </a:buClr>
              <a:buFont typeface="Arial" pitchFamily="34" charset="0"/>
              <a:buChar char="•"/>
            </a:pPr>
            <a:r>
              <a:rPr lang="en-US" dirty="0"/>
              <a:t>Non compliance to medical therapy.</a:t>
            </a:r>
          </a:p>
          <a:p>
            <a:pPr marL="82296" indent="0">
              <a:buClr>
                <a:srgbClr val="FF0000"/>
              </a:buClr>
              <a:buNone/>
            </a:pPr>
            <a:endParaRPr lang="en-US" dirty="0"/>
          </a:p>
        </p:txBody>
      </p:sp>
    </p:spTree>
    <p:extLst>
      <p:ext uri="{BB962C8B-B14F-4D97-AF65-F5344CB8AC3E}">
        <p14:creationId xmlns:p14="http://schemas.microsoft.com/office/powerpoint/2010/main" val="360048815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ctr"/>
            <a:r>
              <a:rPr lang="en-US" dirty="0"/>
              <a:t>1. Endoscopic therapy </a:t>
            </a:r>
          </a:p>
        </p:txBody>
      </p:sp>
      <p:sp>
        <p:nvSpPr>
          <p:cNvPr id="3" name="عنصر نائب للمحتوى 2"/>
          <p:cNvSpPr>
            <a:spLocks noGrp="1"/>
          </p:cNvSpPr>
          <p:nvPr>
            <p:ph idx="1"/>
          </p:nvPr>
        </p:nvSpPr>
        <p:spPr/>
        <p:txBody>
          <a:bodyPr>
            <a:normAutofit/>
          </a:bodyPr>
          <a:lstStyle/>
          <a:p>
            <a:pPr marL="82296" indent="0">
              <a:buClr>
                <a:srgbClr val="FF0000"/>
              </a:buClr>
              <a:buNone/>
            </a:pPr>
            <a:endParaRPr lang="en-US" sz="2800" dirty="0"/>
          </a:p>
          <a:p>
            <a:pPr>
              <a:buClr>
                <a:srgbClr val="FF0000"/>
              </a:buClr>
              <a:buFont typeface="Arial" pitchFamily="34" charset="0"/>
              <a:buChar char="•"/>
            </a:pPr>
            <a:r>
              <a:rPr lang="en-US" sz="2800" dirty="0"/>
              <a:t>Endoscopic gastric plication.</a:t>
            </a:r>
          </a:p>
          <a:p>
            <a:pPr>
              <a:buClr>
                <a:srgbClr val="FF0000"/>
              </a:buClr>
              <a:buFont typeface="Arial" pitchFamily="34" charset="0"/>
              <a:buChar char="•"/>
            </a:pPr>
            <a:r>
              <a:rPr lang="en-US" sz="2800" dirty="0" err="1"/>
              <a:t>Stretta</a:t>
            </a:r>
            <a:r>
              <a:rPr lang="en-US" sz="2800" dirty="0"/>
              <a:t> procedure (radiofrequency energy in the form of electromagnetic waves/ablation). </a:t>
            </a:r>
          </a:p>
          <a:p>
            <a:pPr>
              <a:buClr>
                <a:srgbClr val="FF0000"/>
              </a:buClr>
              <a:buFont typeface="Arial" pitchFamily="34" charset="0"/>
              <a:buChar char="•"/>
            </a:pPr>
            <a:r>
              <a:rPr lang="en-US" sz="2800" dirty="0" err="1"/>
              <a:t>Enteryx</a:t>
            </a:r>
            <a:r>
              <a:rPr lang="en-US" sz="2800" dirty="0"/>
              <a:t> (injectable biocompatible polymer).</a:t>
            </a:r>
          </a:p>
        </p:txBody>
      </p:sp>
    </p:spTree>
    <p:extLst>
      <p:ext uri="{BB962C8B-B14F-4D97-AF65-F5344CB8AC3E}">
        <p14:creationId xmlns:p14="http://schemas.microsoft.com/office/powerpoint/2010/main" val="792938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0FCC4A1F-86F7-4F76-ABB9-3193A072472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79475" y="419021"/>
            <a:ext cx="4548117" cy="6019958"/>
          </a:xfrm>
        </p:spPr>
      </p:pic>
      <p:cxnSp>
        <p:nvCxnSpPr>
          <p:cNvPr id="7" name="Straight Arrow Connector 6">
            <a:extLst>
              <a:ext uri="{FF2B5EF4-FFF2-40B4-BE49-F238E27FC236}">
                <a16:creationId xmlns:a16="http://schemas.microsoft.com/office/drawing/2014/main" id="{6419C61A-20D2-4254-980B-94922E48B541}"/>
              </a:ext>
            </a:extLst>
          </p:cNvPr>
          <p:cNvCxnSpPr/>
          <p:nvPr/>
        </p:nvCxnSpPr>
        <p:spPr>
          <a:xfrm flipH="1">
            <a:off x="7101191" y="4756826"/>
            <a:ext cx="2869660" cy="486383"/>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437950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عنصر نائب للمحتوى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007704" y="1373447"/>
            <a:ext cx="4926496" cy="3884353"/>
          </a:xfrm>
        </p:spPr>
      </p:pic>
      <p:pic>
        <p:nvPicPr>
          <p:cNvPr id="8" name="عنصر نائب للمحتوى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315200" y="1590261"/>
            <a:ext cx="3724902" cy="3342861"/>
          </a:xfrm>
        </p:spPr>
      </p:pic>
    </p:spTree>
    <p:extLst>
      <p:ext uri="{BB962C8B-B14F-4D97-AF65-F5344CB8AC3E}">
        <p14:creationId xmlns:p14="http://schemas.microsoft.com/office/powerpoint/2010/main" val="20336769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8" name="عنصر نائب للمحتوى 7"/>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7361" b="7896"/>
          <a:stretch/>
        </p:blipFill>
        <p:spPr>
          <a:xfrm>
            <a:off x="4026354" y="670021"/>
            <a:ext cx="4129847" cy="5425979"/>
          </a:xfrm>
          <a:prstGeom prst="rect">
            <a:avLst/>
          </a:prstGeom>
        </p:spPr>
      </p:pic>
    </p:spTree>
    <p:extLst>
      <p:ext uri="{BB962C8B-B14F-4D97-AF65-F5344CB8AC3E}">
        <p14:creationId xmlns:p14="http://schemas.microsoft.com/office/powerpoint/2010/main" val="22501963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en-US" dirty="0"/>
              <a:t>2. Laparoscopic Fundoplication</a:t>
            </a:r>
          </a:p>
        </p:txBody>
      </p:sp>
      <p:graphicFrame>
        <p:nvGraphicFramePr>
          <p:cNvPr id="7" name="عنصر نائب للمحتوى 2">
            <a:extLst>
              <a:ext uri="{FF2B5EF4-FFF2-40B4-BE49-F238E27FC236}">
                <a16:creationId xmlns:a16="http://schemas.microsoft.com/office/drawing/2014/main" id="{33BFE415-3DF1-47C1-B11A-AA74815DFAD5}"/>
              </a:ext>
            </a:extLst>
          </p:cNvPr>
          <p:cNvGraphicFramePr>
            <a:graphicFrameLocks noGrp="1"/>
          </p:cNvGraphicFramePr>
          <p:nvPr>
            <p:ph idx="1"/>
            <p:extLst>
              <p:ext uri="{D42A27DB-BD31-4B8C-83A1-F6EECF244321}">
                <p14:modId xmlns:p14="http://schemas.microsoft.com/office/powerpoint/2010/main" val="2091947447"/>
              </p:ext>
            </p:extLst>
          </p:nvPr>
        </p:nvGraphicFramePr>
        <p:xfrm>
          <a:off x="646111" y="2140085"/>
          <a:ext cx="9404352" cy="4056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6713387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7000"/>
                <a:hueMod val="88000"/>
                <a:satMod val="130000"/>
                <a:lumMod val="124000"/>
              </a:schemeClr>
            </a:gs>
            <a:gs pos="100000">
              <a:schemeClr val="bg1">
                <a:tint val="96000"/>
                <a:shade val="88000"/>
                <a:hueMod val="108000"/>
                <a:satMod val="164000"/>
                <a:lumMod val="76000"/>
              </a:schemeClr>
            </a:gs>
          </a:gsLst>
          <a:path path="circle">
            <a:fillToRect l="45000" t="65000" r="125000" b="100000"/>
          </a:path>
        </a:gradFill>
        <a:effectLst/>
      </p:bgPr>
    </p:bg>
    <p:spTree>
      <p:nvGrpSpPr>
        <p:cNvPr id="1" name=""/>
        <p:cNvGrpSpPr/>
        <p:nvPr/>
      </p:nvGrpSpPr>
      <p:grpSpPr>
        <a:xfrm>
          <a:off x="0" y="0"/>
          <a:ext cx="0" cy="0"/>
          <a:chOff x="0" y="0"/>
          <a:chExt cx="0" cy="0"/>
        </a:xfrm>
      </p:grpSpPr>
      <p:pic>
        <p:nvPicPr>
          <p:cNvPr id="4" name="عنصر نائب للمحتوى 3" descr="Diagram&#10;&#10;Description automatically generated with low confidenc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90342" y="643467"/>
            <a:ext cx="9411315" cy="5571066"/>
          </a:xfrm>
          <a:prstGeom prst="rect">
            <a:avLst/>
          </a:prstGeom>
        </p:spPr>
      </p:pic>
    </p:spTree>
    <p:extLst>
      <p:ext uri="{BB962C8B-B14F-4D97-AF65-F5344CB8AC3E}">
        <p14:creationId xmlns:p14="http://schemas.microsoft.com/office/powerpoint/2010/main" val="69844911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7000"/>
                <a:hueMod val="88000"/>
                <a:satMod val="130000"/>
                <a:lumMod val="124000"/>
              </a:schemeClr>
            </a:gs>
            <a:gs pos="100000">
              <a:schemeClr val="bg1">
                <a:tint val="96000"/>
                <a:shade val="88000"/>
                <a:hueMod val="108000"/>
                <a:satMod val="164000"/>
                <a:lumMod val="76000"/>
              </a:schemeClr>
            </a:gs>
          </a:gsLst>
          <a:path path="circle">
            <a:fillToRect l="45000" t="65000" r="125000" b="100000"/>
          </a:path>
        </a:gradFill>
        <a:effectLst/>
      </p:bgPr>
    </p:bg>
    <p:spTree>
      <p:nvGrpSpPr>
        <p:cNvPr id="1" name=""/>
        <p:cNvGrpSpPr/>
        <p:nvPr/>
      </p:nvGrpSpPr>
      <p:grpSpPr>
        <a:xfrm>
          <a:off x="0" y="0"/>
          <a:ext cx="0" cy="0"/>
          <a:chOff x="0" y="0"/>
          <a:chExt cx="0" cy="0"/>
        </a:xfrm>
      </p:grpSpPr>
      <p:pic>
        <p:nvPicPr>
          <p:cNvPr id="4" name="عنصر نائب للمحتوى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83673" y="643467"/>
            <a:ext cx="6224654" cy="5571066"/>
          </a:xfrm>
          <a:prstGeom prst="rect">
            <a:avLst/>
          </a:prstGeom>
        </p:spPr>
      </p:pic>
    </p:spTree>
    <p:extLst>
      <p:ext uri="{BB962C8B-B14F-4D97-AF65-F5344CB8AC3E}">
        <p14:creationId xmlns:p14="http://schemas.microsoft.com/office/powerpoint/2010/main" val="116606805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عنصر نائب للمحتوى 2">
            <a:extLst>
              <a:ext uri="{FF2B5EF4-FFF2-40B4-BE49-F238E27FC236}">
                <a16:creationId xmlns:a16="http://schemas.microsoft.com/office/drawing/2014/main" id="{CBD2C377-3F28-4F32-BF8F-2180216265A3}"/>
              </a:ext>
            </a:extLst>
          </p:cNvPr>
          <p:cNvGraphicFramePr>
            <a:graphicFrameLocks noGrp="1"/>
          </p:cNvGraphicFramePr>
          <p:nvPr>
            <p:ph idx="1"/>
            <p:extLst>
              <p:ext uri="{D42A27DB-BD31-4B8C-83A1-F6EECF244321}">
                <p14:modId xmlns:p14="http://schemas.microsoft.com/office/powerpoint/2010/main" val="4011339528"/>
              </p:ext>
            </p:extLst>
          </p:nvPr>
        </p:nvGraphicFramePr>
        <p:xfrm>
          <a:off x="1103312" y="1237912"/>
          <a:ext cx="8946541" cy="4195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3317809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hueMod val="88000"/>
                <a:satMod val="130000"/>
                <a:lumMod val="124000"/>
              </a:schemeClr>
            </a:gs>
            <a:gs pos="100000">
              <a:schemeClr val="bg2">
                <a:tint val="96000"/>
                <a:shade val="88000"/>
                <a:hueMod val="108000"/>
                <a:satMod val="164000"/>
                <a:lumMod val="76000"/>
              </a:schemeClr>
            </a:gs>
          </a:gsLst>
          <a:path path="circle">
            <a:fillToRect l="45000" t="65000" r="125000" b="10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E27238C-8EAF-4098-86E6-7723B7DAE6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solidFill>
            <a:schemeClr val="tx2"/>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9" name="Freeform 36">
            <a:extLst>
              <a:ext uri="{FF2B5EF4-FFF2-40B4-BE49-F238E27FC236}">
                <a16:creationId xmlns:a16="http://schemas.microsoft.com/office/drawing/2014/main" id="{992F97B1-1891-4FCC-9E5F-BA97EDB48F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351010"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2">
              <a:lumMod val="60000"/>
              <a:lumOff val="40000"/>
              <a:alpha val="20000"/>
            </a:schemeClr>
          </a:solidFill>
          <a:ln>
            <a:noFill/>
          </a:ln>
        </p:spPr>
        <p:txBody>
          <a:bodyPr rtlCol="0" anchor="ctr"/>
          <a:lstStyle/>
          <a:p>
            <a:pPr algn="ctr"/>
            <a:endParaRPr lang="en-US"/>
          </a:p>
        </p:txBody>
      </p:sp>
      <p:sp useBgFill="1">
        <p:nvSpPr>
          <p:cNvPr id="11" name="Freeform: Shape 10">
            <a:extLst>
              <a:ext uri="{FF2B5EF4-FFF2-40B4-BE49-F238E27FC236}">
                <a16:creationId xmlns:a16="http://schemas.microsoft.com/office/drawing/2014/main" id="{78C6C821-FEE1-4EB6-9590-C021440C77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9700459" cy="6858001"/>
          </a:xfrm>
          <a:custGeom>
            <a:avLst/>
            <a:gdLst>
              <a:gd name="connsiteX0" fmla="*/ 0 w 9700459"/>
              <a:gd name="connsiteY0" fmla="*/ 0 h 6858001"/>
              <a:gd name="connsiteX1" fmla="*/ 1323975 w 9700459"/>
              <a:gd name="connsiteY1" fmla="*/ 0 h 6858001"/>
              <a:gd name="connsiteX2" fmla="*/ 1517015 w 9700459"/>
              <a:gd name="connsiteY2" fmla="*/ 0 h 6858001"/>
              <a:gd name="connsiteX3" fmla="*/ 3241265 w 9700459"/>
              <a:gd name="connsiteY3" fmla="*/ 0 h 6858001"/>
              <a:gd name="connsiteX4" fmla="*/ 3241265 w 9700459"/>
              <a:gd name="connsiteY4" fmla="*/ 1 h 6858001"/>
              <a:gd name="connsiteX5" fmla="*/ 8355744 w 9700459"/>
              <a:gd name="connsiteY5" fmla="*/ 1 h 6858001"/>
              <a:gd name="connsiteX6" fmla="*/ 8355744 w 9700459"/>
              <a:gd name="connsiteY6" fmla="*/ 0 h 6858001"/>
              <a:gd name="connsiteX7" fmla="*/ 9699282 w 9700459"/>
              <a:gd name="connsiteY7" fmla="*/ 0 h 6858001"/>
              <a:gd name="connsiteX8" fmla="*/ 9674237 w 9700459"/>
              <a:gd name="connsiteY8" fmla="*/ 155677 h 6858001"/>
              <a:gd name="connsiteX9" fmla="*/ 9650368 w 9700459"/>
              <a:gd name="connsiteY9" fmla="*/ 310668 h 6858001"/>
              <a:gd name="connsiteX10" fmla="*/ 9627004 w 9700459"/>
              <a:gd name="connsiteY10" fmla="*/ 466344 h 6858001"/>
              <a:gd name="connsiteX11" fmla="*/ 9607001 w 9700459"/>
              <a:gd name="connsiteY11" fmla="*/ 622707 h 6858001"/>
              <a:gd name="connsiteX12" fmla="*/ 9586830 w 9700459"/>
              <a:gd name="connsiteY12" fmla="*/ 778383 h 6858001"/>
              <a:gd name="connsiteX13" fmla="*/ 9568004 w 9700459"/>
              <a:gd name="connsiteY13" fmla="*/ 934746 h 6858001"/>
              <a:gd name="connsiteX14" fmla="*/ 9551868 w 9700459"/>
              <a:gd name="connsiteY14" fmla="*/ 1089051 h 6858001"/>
              <a:gd name="connsiteX15" fmla="*/ 9536572 w 9700459"/>
              <a:gd name="connsiteY15" fmla="*/ 1245413 h 6858001"/>
              <a:gd name="connsiteX16" fmla="*/ 9522620 w 9700459"/>
              <a:gd name="connsiteY16" fmla="*/ 1401090 h 6858001"/>
              <a:gd name="connsiteX17" fmla="*/ 9510518 w 9700459"/>
              <a:gd name="connsiteY17" fmla="*/ 1554023 h 6858001"/>
              <a:gd name="connsiteX18" fmla="*/ 9498415 w 9700459"/>
              <a:gd name="connsiteY18" fmla="*/ 1709014 h 6858001"/>
              <a:gd name="connsiteX19" fmla="*/ 9488330 w 9700459"/>
              <a:gd name="connsiteY19" fmla="*/ 1861947 h 6858001"/>
              <a:gd name="connsiteX20" fmla="*/ 9480430 w 9700459"/>
              <a:gd name="connsiteY20" fmla="*/ 2014881 h 6858001"/>
              <a:gd name="connsiteX21" fmla="*/ 9472193 w 9700459"/>
              <a:gd name="connsiteY21" fmla="*/ 2167128 h 6858001"/>
              <a:gd name="connsiteX22" fmla="*/ 9465302 w 9700459"/>
              <a:gd name="connsiteY22" fmla="*/ 2318004 h 6858001"/>
              <a:gd name="connsiteX23" fmla="*/ 9460427 w 9700459"/>
              <a:gd name="connsiteY23" fmla="*/ 2467509 h 6858001"/>
              <a:gd name="connsiteX24" fmla="*/ 9456225 w 9700459"/>
              <a:gd name="connsiteY24" fmla="*/ 2617013 h 6858001"/>
              <a:gd name="connsiteX25" fmla="*/ 9452191 w 9700459"/>
              <a:gd name="connsiteY25" fmla="*/ 2765146 h 6858001"/>
              <a:gd name="connsiteX26" fmla="*/ 9450342 w 9700459"/>
              <a:gd name="connsiteY26" fmla="*/ 2911221 h 6858001"/>
              <a:gd name="connsiteX27" fmla="*/ 9448325 w 9700459"/>
              <a:gd name="connsiteY27" fmla="*/ 3057297 h 6858001"/>
              <a:gd name="connsiteX28" fmla="*/ 9447316 w 9700459"/>
              <a:gd name="connsiteY28" fmla="*/ 3201315 h 6858001"/>
              <a:gd name="connsiteX29" fmla="*/ 9448325 w 9700459"/>
              <a:gd name="connsiteY29" fmla="*/ 3343961 h 6858001"/>
              <a:gd name="connsiteX30" fmla="*/ 9448325 w 9700459"/>
              <a:gd name="connsiteY30" fmla="*/ 3485236 h 6858001"/>
              <a:gd name="connsiteX31" fmla="*/ 9450342 w 9700459"/>
              <a:gd name="connsiteY31" fmla="*/ 3625139 h 6858001"/>
              <a:gd name="connsiteX32" fmla="*/ 9453367 w 9700459"/>
              <a:gd name="connsiteY32" fmla="*/ 3762299 h 6858001"/>
              <a:gd name="connsiteX33" fmla="*/ 9456225 w 9700459"/>
              <a:gd name="connsiteY33" fmla="*/ 3898087 h 6858001"/>
              <a:gd name="connsiteX34" fmla="*/ 9459419 w 9700459"/>
              <a:gd name="connsiteY34" fmla="*/ 4031133 h 6858001"/>
              <a:gd name="connsiteX35" fmla="*/ 9464293 w 9700459"/>
              <a:gd name="connsiteY35" fmla="*/ 4163492 h 6858001"/>
              <a:gd name="connsiteX36" fmla="*/ 9469504 w 9700459"/>
              <a:gd name="connsiteY36" fmla="*/ 4293793 h 6858001"/>
              <a:gd name="connsiteX37" fmla="*/ 9474210 w 9700459"/>
              <a:gd name="connsiteY37" fmla="*/ 4421352 h 6858001"/>
              <a:gd name="connsiteX38" fmla="*/ 9487490 w 9700459"/>
              <a:gd name="connsiteY38" fmla="*/ 4670298 h 6858001"/>
              <a:gd name="connsiteX39" fmla="*/ 9501609 w 9700459"/>
              <a:gd name="connsiteY39" fmla="*/ 4908956 h 6858001"/>
              <a:gd name="connsiteX40" fmla="*/ 9516401 w 9700459"/>
              <a:gd name="connsiteY40" fmla="*/ 5138013 h 6858001"/>
              <a:gd name="connsiteX41" fmla="*/ 9532706 w 9700459"/>
              <a:gd name="connsiteY41" fmla="*/ 5354726 h 6858001"/>
              <a:gd name="connsiteX42" fmla="*/ 9549683 w 9700459"/>
              <a:gd name="connsiteY42" fmla="*/ 5561838 h 6858001"/>
              <a:gd name="connsiteX43" fmla="*/ 9568004 w 9700459"/>
              <a:gd name="connsiteY43" fmla="*/ 5753862 h 6858001"/>
              <a:gd name="connsiteX44" fmla="*/ 9585990 w 9700459"/>
              <a:gd name="connsiteY44" fmla="*/ 5934227 h 6858001"/>
              <a:gd name="connsiteX45" fmla="*/ 9603975 w 9700459"/>
              <a:gd name="connsiteY45" fmla="*/ 6100191 h 6858001"/>
              <a:gd name="connsiteX46" fmla="*/ 9620952 w 9700459"/>
              <a:gd name="connsiteY46" fmla="*/ 6252438 h 6858001"/>
              <a:gd name="connsiteX47" fmla="*/ 9637089 w 9700459"/>
              <a:gd name="connsiteY47" fmla="*/ 6387541 h 6858001"/>
              <a:gd name="connsiteX48" fmla="*/ 9652385 w 9700459"/>
              <a:gd name="connsiteY48" fmla="*/ 6509613 h 6858001"/>
              <a:gd name="connsiteX49" fmla="*/ 9665160 w 9700459"/>
              <a:gd name="connsiteY49" fmla="*/ 6612483 h 6858001"/>
              <a:gd name="connsiteX50" fmla="*/ 9677262 w 9700459"/>
              <a:gd name="connsiteY50" fmla="*/ 6698894 h 6858001"/>
              <a:gd name="connsiteX51" fmla="*/ 9694576 w 9700459"/>
              <a:gd name="connsiteY51" fmla="*/ 6817538 h 6858001"/>
              <a:gd name="connsiteX52" fmla="*/ 9700459 w 9700459"/>
              <a:gd name="connsiteY52" fmla="*/ 6858000 h 6858001"/>
              <a:gd name="connsiteX53" fmla="*/ 8795105 w 9700459"/>
              <a:gd name="connsiteY53" fmla="*/ 6858000 h 6858001"/>
              <a:gd name="connsiteX54" fmla="*/ 8795105 w 9700459"/>
              <a:gd name="connsiteY54" fmla="*/ 6858001 h 6858001"/>
              <a:gd name="connsiteX55" fmla="*/ 2704541 w 9700459"/>
              <a:gd name="connsiteY55" fmla="*/ 6858001 h 6858001"/>
              <a:gd name="connsiteX56" fmla="*/ 2704541 w 9700459"/>
              <a:gd name="connsiteY56" fmla="*/ 6858000 h 6858001"/>
              <a:gd name="connsiteX57" fmla="*/ 1517015 w 9700459"/>
              <a:gd name="connsiteY57" fmla="*/ 6858000 h 6858001"/>
              <a:gd name="connsiteX58" fmla="*/ 1323975 w 9700459"/>
              <a:gd name="connsiteY58" fmla="*/ 6858000 h 6858001"/>
              <a:gd name="connsiteX59" fmla="*/ 0 w 9700459"/>
              <a:gd name="connsiteY5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00459" h="6858001">
                <a:moveTo>
                  <a:pt x="0" y="0"/>
                </a:moveTo>
                <a:lnTo>
                  <a:pt x="1323975" y="0"/>
                </a:lnTo>
                <a:lnTo>
                  <a:pt x="1517015" y="0"/>
                </a:lnTo>
                <a:lnTo>
                  <a:pt x="3241265" y="0"/>
                </a:lnTo>
                <a:lnTo>
                  <a:pt x="3241265" y="1"/>
                </a:lnTo>
                <a:lnTo>
                  <a:pt x="8355744" y="1"/>
                </a:lnTo>
                <a:lnTo>
                  <a:pt x="8355744" y="0"/>
                </a:lnTo>
                <a:lnTo>
                  <a:pt x="9699282" y="0"/>
                </a:lnTo>
                <a:lnTo>
                  <a:pt x="9674237" y="155677"/>
                </a:lnTo>
                <a:lnTo>
                  <a:pt x="9650368" y="310668"/>
                </a:lnTo>
                <a:lnTo>
                  <a:pt x="9627004" y="466344"/>
                </a:lnTo>
                <a:lnTo>
                  <a:pt x="9607001" y="622707"/>
                </a:lnTo>
                <a:lnTo>
                  <a:pt x="9586830" y="778383"/>
                </a:lnTo>
                <a:lnTo>
                  <a:pt x="9568004" y="934746"/>
                </a:lnTo>
                <a:lnTo>
                  <a:pt x="9551868" y="1089051"/>
                </a:lnTo>
                <a:lnTo>
                  <a:pt x="9536572" y="1245413"/>
                </a:lnTo>
                <a:lnTo>
                  <a:pt x="9522620" y="1401090"/>
                </a:lnTo>
                <a:lnTo>
                  <a:pt x="9510518" y="1554023"/>
                </a:lnTo>
                <a:lnTo>
                  <a:pt x="9498415" y="1709014"/>
                </a:lnTo>
                <a:lnTo>
                  <a:pt x="9488330" y="1861947"/>
                </a:lnTo>
                <a:lnTo>
                  <a:pt x="9480430" y="2014881"/>
                </a:lnTo>
                <a:lnTo>
                  <a:pt x="9472193" y="2167128"/>
                </a:lnTo>
                <a:lnTo>
                  <a:pt x="9465302" y="2318004"/>
                </a:lnTo>
                <a:lnTo>
                  <a:pt x="9460427" y="2467509"/>
                </a:lnTo>
                <a:lnTo>
                  <a:pt x="9456225" y="2617013"/>
                </a:lnTo>
                <a:lnTo>
                  <a:pt x="9452191" y="2765146"/>
                </a:lnTo>
                <a:lnTo>
                  <a:pt x="9450342" y="2911221"/>
                </a:lnTo>
                <a:lnTo>
                  <a:pt x="9448325" y="3057297"/>
                </a:lnTo>
                <a:lnTo>
                  <a:pt x="9447316" y="3201315"/>
                </a:lnTo>
                <a:lnTo>
                  <a:pt x="9448325" y="3343961"/>
                </a:lnTo>
                <a:lnTo>
                  <a:pt x="9448325" y="3485236"/>
                </a:lnTo>
                <a:lnTo>
                  <a:pt x="9450342" y="3625139"/>
                </a:lnTo>
                <a:lnTo>
                  <a:pt x="9453367" y="3762299"/>
                </a:lnTo>
                <a:lnTo>
                  <a:pt x="9456225" y="3898087"/>
                </a:lnTo>
                <a:lnTo>
                  <a:pt x="9459419" y="4031133"/>
                </a:lnTo>
                <a:lnTo>
                  <a:pt x="9464293" y="4163492"/>
                </a:lnTo>
                <a:lnTo>
                  <a:pt x="9469504" y="4293793"/>
                </a:lnTo>
                <a:lnTo>
                  <a:pt x="9474210" y="4421352"/>
                </a:lnTo>
                <a:lnTo>
                  <a:pt x="9487490" y="4670298"/>
                </a:lnTo>
                <a:lnTo>
                  <a:pt x="9501609" y="4908956"/>
                </a:lnTo>
                <a:lnTo>
                  <a:pt x="9516401" y="5138013"/>
                </a:lnTo>
                <a:lnTo>
                  <a:pt x="9532706" y="5354726"/>
                </a:lnTo>
                <a:lnTo>
                  <a:pt x="9549683" y="5561838"/>
                </a:lnTo>
                <a:lnTo>
                  <a:pt x="9568004" y="5753862"/>
                </a:lnTo>
                <a:lnTo>
                  <a:pt x="9585990" y="5934227"/>
                </a:lnTo>
                <a:lnTo>
                  <a:pt x="9603975" y="6100191"/>
                </a:lnTo>
                <a:lnTo>
                  <a:pt x="9620952" y="6252438"/>
                </a:lnTo>
                <a:lnTo>
                  <a:pt x="9637089" y="6387541"/>
                </a:lnTo>
                <a:lnTo>
                  <a:pt x="9652385" y="6509613"/>
                </a:lnTo>
                <a:lnTo>
                  <a:pt x="9665160" y="6612483"/>
                </a:lnTo>
                <a:lnTo>
                  <a:pt x="9677262" y="6698894"/>
                </a:lnTo>
                <a:lnTo>
                  <a:pt x="9694576" y="6817538"/>
                </a:lnTo>
                <a:lnTo>
                  <a:pt x="9700459" y="6858000"/>
                </a:lnTo>
                <a:lnTo>
                  <a:pt x="8795105" y="6858000"/>
                </a:lnTo>
                <a:lnTo>
                  <a:pt x="8795105" y="6858001"/>
                </a:lnTo>
                <a:lnTo>
                  <a:pt x="2704541" y="6858001"/>
                </a:lnTo>
                <a:lnTo>
                  <a:pt x="2704541" y="6858000"/>
                </a:lnTo>
                <a:lnTo>
                  <a:pt x="1517015" y="6858000"/>
                </a:lnTo>
                <a:lnTo>
                  <a:pt x="1323975" y="6858000"/>
                </a:lnTo>
                <a:lnTo>
                  <a:pt x="0" y="6858000"/>
                </a:lnTo>
                <a:close/>
              </a:path>
            </a:pathLst>
          </a:custGeom>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 name="Title 1"/>
          <p:cNvSpPr>
            <a:spLocks noGrp="1"/>
          </p:cNvSpPr>
          <p:nvPr>
            <p:ph type="ctrTitle"/>
          </p:nvPr>
        </p:nvSpPr>
        <p:spPr>
          <a:xfrm>
            <a:off x="1154955" y="1447800"/>
            <a:ext cx="6974915" cy="3329581"/>
          </a:xfrm>
        </p:spPr>
        <p:txBody>
          <a:bodyPr vert="horz" lIns="91440" tIns="45720" rIns="91440" bIns="45720" rtlCol="0">
            <a:normAutofit/>
          </a:bodyPr>
          <a:lstStyle/>
          <a:p>
            <a:r>
              <a:rPr lang="en-US" b="1"/>
              <a:t>Hiatal Hernia</a:t>
            </a:r>
          </a:p>
        </p:txBody>
      </p:sp>
      <p:sp>
        <p:nvSpPr>
          <p:cNvPr id="13" name="Rectangle 12">
            <a:extLst>
              <a:ext uri="{FF2B5EF4-FFF2-40B4-BE49-F238E27FC236}">
                <a16:creationId xmlns:a16="http://schemas.microsoft.com/office/drawing/2014/main" id="{B61A74B3-E247-44D4-8C48-FAE8E20564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09857222"/>
      </p:ext>
    </p:extLst>
  </p:cSld>
  <p:clrMapOvr>
    <a:overrideClrMapping bg1="lt1" tx1="dk1" bg2="lt2" tx2="dk2" accent1="accent1" accent2="accent2" accent3="accent3" accent4="accent4" accent5="accent5" accent6="accent6" hlink="hlink" folHlink="folHlink"/>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4AAD3FD-83A5-4B89-9F8F-01B887086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9E6571F-616E-43C1-9A7D-030B45737519}"/>
              </a:ext>
            </a:extLst>
          </p:cNvPr>
          <p:cNvSpPr>
            <a:spLocks noGrp="1"/>
          </p:cNvSpPr>
          <p:nvPr>
            <p:ph type="title"/>
          </p:nvPr>
        </p:nvSpPr>
        <p:spPr>
          <a:xfrm>
            <a:off x="648931" y="629266"/>
            <a:ext cx="4166510" cy="1622321"/>
          </a:xfrm>
        </p:spPr>
        <p:txBody>
          <a:bodyPr vert="horz" lIns="91440" tIns="45720" rIns="91440" bIns="45720" rtlCol="0">
            <a:normAutofit/>
          </a:bodyPr>
          <a:lstStyle/>
          <a:p>
            <a:r>
              <a:rPr lang="en-US" b="1">
                <a:solidFill>
                  <a:srgbClr val="EBEBEB"/>
                </a:solidFill>
                <a:latin typeface="Bahnschrift Condensed"/>
                <a:cs typeface="Calibri Light"/>
              </a:rPr>
              <a:t>Anatomy </a:t>
            </a:r>
            <a:r>
              <a:rPr lang="en-US" b="1">
                <a:solidFill>
                  <a:srgbClr val="EBEBEB"/>
                </a:solidFill>
                <a:cs typeface="Calibri Light"/>
              </a:rPr>
              <a:t> </a:t>
            </a:r>
          </a:p>
        </p:txBody>
      </p:sp>
      <p:sp>
        <p:nvSpPr>
          <p:cNvPr id="11" name="Freeform 31">
            <a:extLst>
              <a:ext uri="{FF2B5EF4-FFF2-40B4-BE49-F238E27FC236}">
                <a16:creationId xmlns:a16="http://schemas.microsoft.com/office/drawing/2014/main" id="{61752F1D-FC0F-4103-9584-630E643CC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13" name="Freeform: Shape 12">
            <a:extLst>
              <a:ext uri="{FF2B5EF4-FFF2-40B4-BE49-F238E27FC236}">
                <a16:creationId xmlns:a16="http://schemas.microsoft.com/office/drawing/2014/main" id="{70151CB7-E7DE-4917-B831-01DF9CE01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6772 h 6985200"/>
              <a:gd name="connsiteX6" fmla="*/ 1 w 6858001"/>
              <a:gd name="connsiteY6" fmla="*/ 886772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6772"/>
                </a:lnTo>
                <a:lnTo>
                  <a:pt x="1" y="886772"/>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992" y="1317167"/>
            <a:ext cx="5449889" cy="4223663"/>
          </a:xfrm>
          <a:prstGeom prst="rect">
            <a:avLst/>
          </a:prstGeom>
          <a:effectLst/>
        </p:spPr>
      </p:pic>
      <p:sp>
        <p:nvSpPr>
          <p:cNvPr id="15" name="Rectangle 14">
            <a:extLst>
              <a:ext uri="{FF2B5EF4-FFF2-40B4-BE49-F238E27FC236}">
                <a16:creationId xmlns:a16="http://schemas.microsoft.com/office/drawing/2014/main" id="{A92A1116-1C84-41DF-B803-1F7B0883E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2C7EC42E-8AB0-4801-AF7B-B61D893FAE3A}"/>
              </a:ext>
            </a:extLst>
          </p:cNvPr>
          <p:cNvSpPr>
            <a:spLocks noGrp="1"/>
          </p:cNvSpPr>
          <p:nvPr>
            <p:ph idx="1"/>
          </p:nvPr>
        </p:nvSpPr>
        <p:spPr>
          <a:xfrm>
            <a:off x="720911" y="1981200"/>
            <a:ext cx="4166509" cy="3785419"/>
          </a:xfrm>
        </p:spPr>
        <p:txBody>
          <a:bodyPr vert="horz" lIns="0" tIns="45720" rIns="0" bIns="45720" rtlCol="0">
            <a:normAutofit/>
          </a:bodyPr>
          <a:lstStyle/>
          <a:p>
            <a:pPr>
              <a:lnSpc>
                <a:spcPct val="90000"/>
              </a:lnSpc>
              <a:buFont typeface="Arial" panose="020F0502020204030204" pitchFamily="34" charset="0"/>
              <a:buChar char="•"/>
            </a:pPr>
            <a:r>
              <a:rPr lang="en-US" b="1" dirty="0">
                <a:solidFill>
                  <a:srgbClr val="EBEBEB"/>
                </a:solidFill>
                <a:ea typeface="+mn-lt"/>
                <a:cs typeface="+mn-lt"/>
              </a:rPr>
              <a:t>Esophageal Hiatus</a:t>
            </a:r>
            <a:r>
              <a:rPr lang="en-US" dirty="0">
                <a:solidFill>
                  <a:srgbClr val="EBEBEB"/>
                </a:solidFill>
                <a:ea typeface="+mn-lt"/>
                <a:cs typeface="+mn-lt"/>
              </a:rPr>
              <a:t> :</a:t>
            </a:r>
          </a:p>
          <a:p>
            <a:pPr>
              <a:lnSpc>
                <a:spcPct val="90000"/>
              </a:lnSpc>
              <a:buFont typeface="Arial" panose="020F0502020204030204" pitchFamily="34" charset="0"/>
              <a:buChar char="•"/>
            </a:pPr>
            <a:r>
              <a:rPr lang="en-US" dirty="0">
                <a:solidFill>
                  <a:srgbClr val="EBEBEB"/>
                </a:solidFill>
                <a:ea typeface="+mn-lt"/>
                <a:cs typeface="+mn-lt"/>
              </a:rPr>
              <a:t> Is a central opening of the diaphragm, which allows the esophagus to pass through into the peritoneal cavity; forms the upper part of the esophageal sphincter and the reflux barrier.</a:t>
            </a:r>
          </a:p>
          <a:p>
            <a:pPr>
              <a:lnSpc>
                <a:spcPct val="90000"/>
              </a:lnSpc>
              <a:buFont typeface="Wingdings" panose="020F0502020204030204" pitchFamily="34" charset="0"/>
              <a:buChar char="Ø"/>
            </a:pPr>
            <a:r>
              <a:rPr lang="en-US" dirty="0">
                <a:solidFill>
                  <a:srgbClr val="EBEBEB"/>
                </a:solidFill>
                <a:ea typeface="+mn-lt"/>
                <a:cs typeface="+mn-lt"/>
              </a:rPr>
              <a:t> </a:t>
            </a:r>
            <a:r>
              <a:rPr lang="en-US" b="1" dirty="0">
                <a:solidFill>
                  <a:srgbClr val="EBEBEB"/>
                </a:solidFill>
                <a:ea typeface="+mn-lt"/>
                <a:cs typeface="+mn-lt"/>
              </a:rPr>
              <a:t>Formed by</a:t>
            </a:r>
            <a:r>
              <a:rPr lang="en-US" dirty="0">
                <a:solidFill>
                  <a:srgbClr val="EBEBEB"/>
                </a:solidFill>
                <a:ea typeface="+mn-lt"/>
                <a:cs typeface="+mn-lt"/>
              </a:rPr>
              <a:t>:</a:t>
            </a:r>
          </a:p>
          <a:p>
            <a:pPr>
              <a:lnSpc>
                <a:spcPct val="90000"/>
              </a:lnSpc>
              <a:buFont typeface="Wingdings" panose="020F0502020204030204" pitchFamily="34" charset="0"/>
              <a:buChar char="Ø"/>
            </a:pPr>
            <a:r>
              <a:rPr lang="en-US" dirty="0">
                <a:solidFill>
                  <a:srgbClr val="EBEBEB"/>
                </a:solidFill>
                <a:ea typeface="+mn-lt"/>
                <a:cs typeface="+mn-lt"/>
              </a:rPr>
              <a:t> Left and right paravertebral tendinous crura and Median arcuate ligament.</a:t>
            </a:r>
            <a:endParaRPr lang="en-US" dirty="0">
              <a:solidFill>
                <a:srgbClr val="EBEBEB"/>
              </a:solidFill>
              <a:cs typeface="Calibri"/>
            </a:endParaRPr>
          </a:p>
        </p:txBody>
      </p:sp>
    </p:spTree>
    <p:extLst>
      <p:ext uri="{BB962C8B-B14F-4D97-AF65-F5344CB8AC3E}">
        <p14:creationId xmlns:p14="http://schemas.microsoft.com/office/powerpoint/2010/main" val="131827071"/>
      </p:ext>
    </p:extLst>
  </p:cSld>
  <p:clrMapOvr>
    <a:overrideClrMapping bg1="lt1" tx1="dk1" bg2="lt2" tx2="dk2" accent1="accent1" accent2="accent2" accent3="accent3" accent4="accent4" accent5="accent5" accent6="accent6" hlink="hlink" folHlink="folHlink"/>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1515115-95FB-41E0-86F3-8744438C09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DADF3E-F5A3-45B9-887F-3CA22B4213C0}"/>
              </a:ext>
            </a:extLst>
          </p:cNvPr>
          <p:cNvSpPr>
            <a:spLocks noGrp="1"/>
          </p:cNvSpPr>
          <p:nvPr>
            <p:ph type="title"/>
          </p:nvPr>
        </p:nvSpPr>
        <p:spPr>
          <a:xfrm>
            <a:off x="648930" y="629266"/>
            <a:ext cx="5616217" cy="1622321"/>
          </a:xfrm>
        </p:spPr>
        <p:txBody>
          <a:bodyPr vert="horz" lIns="91440" tIns="45720" rIns="91440" bIns="45720" rtlCol="0">
            <a:normAutofit/>
          </a:bodyPr>
          <a:lstStyle/>
          <a:p>
            <a:r>
              <a:rPr lang="en-US" b="1">
                <a:solidFill>
                  <a:srgbClr val="EBEBEB"/>
                </a:solidFill>
                <a:latin typeface="Bahnschrift Condensed"/>
              </a:rPr>
              <a:t>Anatomy </a:t>
            </a:r>
            <a:r>
              <a:rPr lang="en-US" b="1">
                <a:solidFill>
                  <a:srgbClr val="EBEBEB"/>
                </a:solidFill>
                <a:ea typeface="+mj-lt"/>
                <a:cs typeface="+mj-lt"/>
              </a:rPr>
              <a:t> </a:t>
            </a:r>
            <a:endParaRPr lang="en-US">
              <a:solidFill>
                <a:srgbClr val="EBEBEB"/>
              </a:solidFill>
            </a:endParaRPr>
          </a:p>
        </p:txBody>
      </p:sp>
      <p:sp>
        <p:nvSpPr>
          <p:cNvPr id="11" name="Freeform 31">
            <a:extLst>
              <a:ext uri="{FF2B5EF4-FFF2-40B4-BE49-F238E27FC236}">
                <a16:creationId xmlns:a16="http://schemas.microsoft.com/office/drawing/2014/main" id="{8222A33F-BE2D-4D69-92A0-5DF8B17BAA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49843"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solidFill>
                <a:srgbClr val="FFFFFF"/>
              </a:solidFill>
            </a:endParaRPr>
          </a:p>
        </p:txBody>
      </p:sp>
      <p:sp useBgFill="1">
        <p:nvSpPr>
          <p:cNvPr id="13" name="Freeform: Shape 12">
            <a:extLst>
              <a:ext uri="{FF2B5EF4-FFF2-40B4-BE49-F238E27FC236}">
                <a16:creationId xmlns:a16="http://schemas.microsoft.com/office/drawing/2014/main" id="{CE1C74D0-9609-468A-9597-5D87C8A42B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998731" y="664312"/>
            <a:ext cx="6858001" cy="5529377"/>
          </a:xfrm>
          <a:custGeom>
            <a:avLst/>
            <a:gdLst>
              <a:gd name="connsiteX0" fmla="*/ 6858001 w 6858001"/>
              <a:gd name="connsiteY0" fmla="*/ 1177 h 5529377"/>
              <a:gd name="connsiteX1" fmla="*/ 6858001 w 6858001"/>
              <a:gd name="connsiteY1" fmla="*/ 1344715 h 5529377"/>
              <a:gd name="connsiteX2" fmla="*/ 6858000 w 6858001"/>
              <a:gd name="connsiteY2" fmla="*/ 1344715 h 5529377"/>
              <a:gd name="connsiteX3" fmla="*/ 6858000 w 6858001"/>
              <a:gd name="connsiteY3" fmla="*/ 5529377 h 5529377"/>
              <a:gd name="connsiteX4" fmla="*/ 0 w 6858001"/>
              <a:gd name="connsiteY4" fmla="*/ 5529376 h 5529377"/>
              <a:gd name="connsiteX5" fmla="*/ 0 w 6858001"/>
              <a:gd name="connsiteY5" fmla="*/ 891096 h 5529377"/>
              <a:gd name="connsiteX6" fmla="*/ 1 w 6858001"/>
              <a:gd name="connsiteY6" fmla="*/ 891096 h 5529377"/>
              <a:gd name="connsiteX7" fmla="*/ 1 w 6858001"/>
              <a:gd name="connsiteY7" fmla="*/ 0 h 5529377"/>
              <a:gd name="connsiteX8" fmla="*/ 40463 w 6858001"/>
              <a:gd name="connsiteY8" fmla="*/ 5883 h 5529377"/>
              <a:gd name="connsiteX9" fmla="*/ 159107 w 6858001"/>
              <a:gd name="connsiteY9" fmla="*/ 23196 h 5529377"/>
              <a:gd name="connsiteX10" fmla="*/ 245518 w 6858001"/>
              <a:gd name="connsiteY10" fmla="*/ 35299 h 5529377"/>
              <a:gd name="connsiteX11" fmla="*/ 348388 w 6858001"/>
              <a:gd name="connsiteY11" fmla="*/ 48073 h 5529377"/>
              <a:gd name="connsiteX12" fmla="*/ 470460 w 6858001"/>
              <a:gd name="connsiteY12" fmla="*/ 63369 h 5529377"/>
              <a:gd name="connsiteX13" fmla="*/ 605563 w 6858001"/>
              <a:gd name="connsiteY13" fmla="*/ 79506 h 5529377"/>
              <a:gd name="connsiteX14" fmla="*/ 757810 w 6858001"/>
              <a:gd name="connsiteY14" fmla="*/ 96483 h 5529377"/>
              <a:gd name="connsiteX15" fmla="*/ 923774 w 6858001"/>
              <a:gd name="connsiteY15" fmla="*/ 114469 h 5529377"/>
              <a:gd name="connsiteX16" fmla="*/ 1104139 w 6858001"/>
              <a:gd name="connsiteY16" fmla="*/ 132454 h 5529377"/>
              <a:gd name="connsiteX17" fmla="*/ 1296163 w 6858001"/>
              <a:gd name="connsiteY17" fmla="*/ 150776 h 5529377"/>
              <a:gd name="connsiteX18" fmla="*/ 1503275 w 6858001"/>
              <a:gd name="connsiteY18" fmla="*/ 167753 h 5529377"/>
              <a:gd name="connsiteX19" fmla="*/ 1719988 w 6858001"/>
              <a:gd name="connsiteY19" fmla="*/ 184058 h 5529377"/>
              <a:gd name="connsiteX20" fmla="*/ 1949045 w 6858001"/>
              <a:gd name="connsiteY20" fmla="*/ 198849 h 5529377"/>
              <a:gd name="connsiteX21" fmla="*/ 2187703 w 6858001"/>
              <a:gd name="connsiteY21" fmla="*/ 212969 h 5529377"/>
              <a:gd name="connsiteX22" fmla="*/ 2436649 w 6858001"/>
              <a:gd name="connsiteY22" fmla="*/ 226248 h 5529377"/>
              <a:gd name="connsiteX23" fmla="*/ 2564208 w 6858001"/>
              <a:gd name="connsiteY23" fmla="*/ 230955 h 5529377"/>
              <a:gd name="connsiteX24" fmla="*/ 2694509 w 6858001"/>
              <a:gd name="connsiteY24" fmla="*/ 236165 h 5529377"/>
              <a:gd name="connsiteX25" fmla="*/ 2826868 w 6858001"/>
              <a:gd name="connsiteY25" fmla="*/ 241040 h 5529377"/>
              <a:gd name="connsiteX26" fmla="*/ 2959914 w 6858001"/>
              <a:gd name="connsiteY26" fmla="*/ 244234 h 5529377"/>
              <a:gd name="connsiteX27" fmla="*/ 3095702 w 6858001"/>
              <a:gd name="connsiteY27" fmla="*/ 247091 h 5529377"/>
              <a:gd name="connsiteX28" fmla="*/ 3232862 w 6858001"/>
              <a:gd name="connsiteY28" fmla="*/ 250117 h 5529377"/>
              <a:gd name="connsiteX29" fmla="*/ 3372765 w 6858001"/>
              <a:gd name="connsiteY29" fmla="*/ 252134 h 5529377"/>
              <a:gd name="connsiteX30" fmla="*/ 3514040 w 6858001"/>
              <a:gd name="connsiteY30" fmla="*/ 252134 h 5529377"/>
              <a:gd name="connsiteX31" fmla="*/ 3656686 w 6858001"/>
              <a:gd name="connsiteY31" fmla="*/ 253142 h 5529377"/>
              <a:gd name="connsiteX32" fmla="*/ 3800704 w 6858001"/>
              <a:gd name="connsiteY32" fmla="*/ 252134 h 5529377"/>
              <a:gd name="connsiteX33" fmla="*/ 3946780 w 6858001"/>
              <a:gd name="connsiteY33" fmla="*/ 250117 h 5529377"/>
              <a:gd name="connsiteX34" fmla="*/ 4092855 w 6858001"/>
              <a:gd name="connsiteY34" fmla="*/ 248268 h 5529377"/>
              <a:gd name="connsiteX35" fmla="*/ 4240988 w 6858001"/>
              <a:gd name="connsiteY35" fmla="*/ 244234 h 5529377"/>
              <a:gd name="connsiteX36" fmla="*/ 4390492 w 6858001"/>
              <a:gd name="connsiteY36" fmla="*/ 240032 h 5529377"/>
              <a:gd name="connsiteX37" fmla="*/ 4539997 w 6858001"/>
              <a:gd name="connsiteY37" fmla="*/ 235157 h 5529377"/>
              <a:gd name="connsiteX38" fmla="*/ 4690873 w 6858001"/>
              <a:gd name="connsiteY38" fmla="*/ 228266 h 5529377"/>
              <a:gd name="connsiteX39" fmla="*/ 4843120 w 6858001"/>
              <a:gd name="connsiteY39" fmla="*/ 220029 h 5529377"/>
              <a:gd name="connsiteX40" fmla="*/ 4996054 w 6858001"/>
              <a:gd name="connsiteY40" fmla="*/ 212129 h 5529377"/>
              <a:gd name="connsiteX41" fmla="*/ 5148987 w 6858001"/>
              <a:gd name="connsiteY41" fmla="*/ 202044 h 5529377"/>
              <a:gd name="connsiteX42" fmla="*/ 5303978 w 6858001"/>
              <a:gd name="connsiteY42" fmla="*/ 189941 h 5529377"/>
              <a:gd name="connsiteX43" fmla="*/ 5456911 w 6858001"/>
              <a:gd name="connsiteY43" fmla="*/ 177839 h 5529377"/>
              <a:gd name="connsiteX44" fmla="*/ 5612588 w 6858001"/>
              <a:gd name="connsiteY44" fmla="*/ 163887 h 5529377"/>
              <a:gd name="connsiteX45" fmla="*/ 5768950 w 6858001"/>
              <a:gd name="connsiteY45" fmla="*/ 148591 h 5529377"/>
              <a:gd name="connsiteX46" fmla="*/ 5923255 w 6858001"/>
              <a:gd name="connsiteY46" fmla="*/ 132455 h 5529377"/>
              <a:gd name="connsiteX47" fmla="*/ 6079618 w 6858001"/>
              <a:gd name="connsiteY47" fmla="*/ 113629 h 5529377"/>
              <a:gd name="connsiteX48" fmla="*/ 6235294 w 6858001"/>
              <a:gd name="connsiteY48" fmla="*/ 93458 h 5529377"/>
              <a:gd name="connsiteX49" fmla="*/ 6391657 w 6858001"/>
              <a:gd name="connsiteY49" fmla="*/ 73455 h 5529377"/>
              <a:gd name="connsiteX50" fmla="*/ 6547333 w 6858001"/>
              <a:gd name="connsiteY50" fmla="*/ 50091 h 5529377"/>
              <a:gd name="connsiteX51" fmla="*/ 6702324 w 6858001"/>
              <a:gd name="connsiteY51" fmla="*/ 26222 h 5529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5529377">
                <a:moveTo>
                  <a:pt x="6858001" y="1177"/>
                </a:moveTo>
                <a:lnTo>
                  <a:pt x="6858001" y="1344715"/>
                </a:lnTo>
                <a:lnTo>
                  <a:pt x="6858000" y="1344715"/>
                </a:lnTo>
                <a:lnTo>
                  <a:pt x="6858000" y="5529377"/>
                </a:lnTo>
                <a:lnTo>
                  <a:pt x="0" y="5529376"/>
                </a:lnTo>
                <a:lnTo>
                  <a:pt x="0" y="891096"/>
                </a:lnTo>
                <a:lnTo>
                  <a:pt x="1" y="891096"/>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8" y="241040"/>
                </a:lnTo>
                <a:lnTo>
                  <a:pt x="2959914" y="244234"/>
                </a:lnTo>
                <a:lnTo>
                  <a:pt x="3095702" y="247091"/>
                </a:lnTo>
                <a:lnTo>
                  <a:pt x="3232862" y="250117"/>
                </a:lnTo>
                <a:lnTo>
                  <a:pt x="3372765" y="252134"/>
                </a:lnTo>
                <a:lnTo>
                  <a:pt x="3514040" y="252134"/>
                </a:lnTo>
                <a:lnTo>
                  <a:pt x="3656686" y="253142"/>
                </a:lnTo>
                <a:lnTo>
                  <a:pt x="3800704" y="252134"/>
                </a:lnTo>
                <a:lnTo>
                  <a:pt x="3946780" y="250117"/>
                </a:lnTo>
                <a:lnTo>
                  <a:pt x="4092855"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3742" y="721421"/>
            <a:ext cx="3980139" cy="5415155"/>
          </a:xfrm>
          <a:prstGeom prst="rect">
            <a:avLst/>
          </a:prstGeom>
          <a:effectLst/>
        </p:spPr>
      </p:pic>
      <p:sp>
        <p:nvSpPr>
          <p:cNvPr id="15" name="Rectangle 14">
            <a:extLst>
              <a:ext uri="{FF2B5EF4-FFF2-40B4-BE49-F238E27FC236}">
                <a16:creationId xmlns:a16="http://schemas.microsoft.com/office/drawing/2014/main" id="{C137128D-E594-4905-9F76-E385F0831D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3CF460DF-4F57-4591-94D7-1FE074F361C0}"/>
              </a:ext>
            </a:extLst>
          </p:cNvPr>
          <p:cNvSpPr>
            <a:spLocks noGrp="1"/>
          </p:cNvSpPr>
          <p:nvPr>
            <p:ph idx="1"/>
          </p:nvPr>
        </p:nvSpPr>
        <p:spPr>
          <a:xfrm>
            <a:off x="648931" y="2070652"/>
            <a:ext cx="5616216" cy="3785419"/>
          </a:xfrm>
        </p:spPr>
        <p:txBody>
          <a:bodyPr vert="horz" lIns="0" tIns="45720" rIns="0" bIns="45720" rtlCol="0">
            <a:normAutofit/>
          </a:bodyPr>
          <a:lstStyle/>
          <a:p>
            <a:pPr>
              <a:lnSpc>
                <a:spcPct val="90000"/>
              </a:lnSpc>
              <a:buFont typeface="Arial" panose="020F0502020204030204" pitchFamily="34" charset="0"/>
              <a:buChar char="•"/>
            </a:pPr>
            <a:r>
              <a:rPr lang="en-US" b="1" dirty="0">
                <a:solidFill>
                  <a:srgbClr val="FFFFFF"/>
                </a:solidFill>
                <a:ea typeface="+mn-lt"/>
                <a:cs typeface="+mn-lt"/>
              </a:rPr>
              <a:t>Gastroesophageal junction (GEJ)</a:t>
            </a:r>
            <a:r>
              <a:rPr lang="en-US" dirty="0">
                <a:solidFill>
                  <a:srgbClr val="FFFFFF"/>
                </a:solidFill>
                <a:ea typeface="+mn-lt"/>
                <a:cs typeface="+mn-lt"/>
              </a:rPr>
              <a:t> : Normally lies at the level of the esophageal hiatus.</a:t>
            </a:r>
          </a:p>
          <a:p>
            <a:pPr>
              <a:lnSpc>
                <a:spcPct val="90000"/>
              </a:lnSpc>
              <a:buFont typeface="Arial" panose="020F0502020204030204" pitchFamily="34" charset="0"/>
              <a:buChar char="•"/>
            </a:pPr>
            <a:r>
              <a:rPr lang="en-US" b="1" dirty="0" err="1">
                <a:solidFill>
                  <a:srgbClr val="FFFFFF"/>
                </a:solidFill>
                <a:ea typeface="+mn-lt"/>
                <a:cs typeface="+mn-lt"/>
              </a:rPr>
              <a:t>Phrenoesophageal</a:t>
            </a:r>
            <a:r>
              <a:rPr lang="en-US" b="1" dirty="0">
                <a:solidFill>
                  <a:srgbClr val="FFFFFF"/>
                </a:solidFill>
                <a:ea typeface="+mn-lt"/>
                <a:cs typeface="+mn-lt"/>
              </a:rPr>
              <a:t> ligament (attaches to the esophagus at the GEJ)</a:t>
            </a:r>
            <a:r>
              <a:rPr lang="en-US" dirty="0">
                <a:solidFill>
                  <a:srgbClr val="FFFFFF"/>
                </a:solidFill>
                <a:ea typeface="+mn-lt"/>
                <a:cs typeface="+mn-lt"/>
              </a:rPr>
              <a:t> : Peritoneal fold that encircles the distal portion of the esophagus and gastroesophageal junction and connects them to the peritoneal surface of the diaphragm.</a:t>
            </a:r>
          </a:p>
          <a:p>
            <a:pPr>
              <a:lnSpc>
                <a:spcPct val="90000"/>
              </a:lnSpc>
              <a:buFont typeface="Wingdings" panose="020F0502020204030204" pitchFamily="34" charset="0"/>
              <a:buChar char="Ø"/>
            </a:pPr>
            <a:r>
              <a:rPr lang="en-US" dirty="0">
                <a:solidFill>
                  <a:srgbClr val="FFFFFF"/>
                </a:solidFill>
                <a:ea typeface="+mn-lt"/>
                <a:cs typeface="+mn-lt"/>
              </a:rPr>
              <a:t> It closes the esophageal hiatus and helps maintain the intra-abdominal position of the GEJ.</a:t>
            </a:r>
            <a:endParaRPr lang="en-US" dirty="0">
              <a:solidFill>
                <a:srgbClr val="FFFFFF"/>
              </a:solidFill>
              <a:cs typeface="Calibri"/>
            </a:endParaRPr>
          </a:p>
        </p:txBody>
      </p:sp>
    </p:spTree>
    <p:extLst>
      <p:ext uri="{BB962C8B-B14F-4D97-AF65-F5344CB8AC3E}">
        <p14:creationId xmlns:p14="http://schemas.microsoft.com/office/powerpoint/2010/main" val="1575246436"/>
      </p:ext>
    </p:extLst>
  </p:cSld>
  <p:clrMapOvr>
    <a:overrideClrMapping bg1="lt1" tx1="dk1" bg2="lt2" tx2="dk2" accent1="accent1" accent2="accent2" accent3="accent3" accent4="accent4" accent5="accent5" accent6="accent6" hlink="hlink" folHlink="folHlink"/>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1515115-95FB-41E0-86F3-8744438C09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1F3F93-D7AE-4EC8-BB5B-28CE9F58922B}"/>
              </a:ext>
            </a:extLst>
          </p:cNvPr>
          <p:cNvSpPr>
            <a:spLocks noGrp="1"/>
          </p:cNvSpPr>
          <p:nvPr>
            <p:ph type="title"/>
          </p:nvPr>
        </p:nvSpPr>
        <p:spPr>
          <a:xfrm>
            <a:off x="648930" y="629266"/>
            <a:ext cx="5616217" cy="1622321"/>
          </a:xfrm>
        </p:spPr>
        <p:txBody>
          <a:bodyPr vert="horz" lIns="91440" tIns="45720" rIns="91440" bIns="45720" rtlCol="0">
            <a:normAutofit/>
          </a:bodyPr>
          <a:lstStyle/>
          <a:p>
            <a:r>
              <a:rPr lang="en-US" b="1">
                <a:solidFill>
                  <a:srgbClr val="EBEBEB"/>
                </a:solidFill>
                <a:latin typeface="Bahnschrift Condensed"/>
                <a:cs typeface="Calibri Light"/>
              </a:rPr>
              <a:t>Introduction</a:t>
            </a:r>
            <a:endParaRPr lang="en-US" b="1">
              <a:solidFill>
                <a:srgbClr val="EBEBEB"/>
              </a:solidFill>
              <a:latin typeface="Bahnschrift Condensed"/>
            </a:endParaRPr>
          </a:p>
        </p:txBody>
      </p:sp>
      <p:sp>
        <p:nvSpPr>
          <p:cNvPr id="12" name="Freeform 31">
            <a:extLst>
              <a:ext uri="{FF2B5EF4-FFF2-40B4-BE49-F238E27FC236}">
                <a16:creationId xmlns:a16="http://schemas.microsoft.com/office/drawing/2014/main" id="{8222A33F-BE2D-4D69-92A0-5DF8B17BAA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49843"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solidFill>
                <a:srgbClr val="FFFFFF"/>
              </a:solidFill>
            </a:endParaRPr>
          </a:p>
        </p:txBody>
      </p:sp>
      <p:sp useBgFill="1">
        <p:nvSpPr>
          <p:cNvPr id="14" name="Freeform: Shape 13">
            <a:extLst>
              <a:ext uri="{FF2B5EF4-FFF2-40B4-BE49-F238E27FC236}">
                <a16:creationId xmlns:a16="http://schemas.microsoft.com/office/drawing/2014/main" id="{CE1C74D0-9609-468A-9597-5D87C8A42B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998731" y="664312"/>
            <a:ext cx="6858001" cy="5529377"/>
          </a:xfrm>
          <a:custGeom>
            <a:avLst/>
            <a:gdLst>
              <a:gd name="connsiteX0" fmla="*/ 6858001 w 6858001"/>
              <a:gd name="connsiteY0" fmla="*/ 1177 h 5529377"/>
              <a:gd name="connsiteX1" fmla="*/ 6858001 w 6858001"/>
              <a:gd name="connsiteY1" fmla="*/ 1344715 h 5529377"/>
              <a:gd name="connsiteX2" fmla="*/ 6858000 w 6858001"/>
              <a:gd name="connsiteY2" fmla="*/ 1344715 h 5529377"/>
              <a:gd name="connsiteX3" fmla="*/ 6858000 w 6858001"/>
              <a:gd name="connsiteY3" fmla="*/ 5529377 h 5529377"/>
              <a:gd name="connsiteX4" fmla="*/ 0 w 6858001"/>
              <a:gd name="connsiteY4" fmla="*/ 5529376 h 5529377"/>
              <a:gd name="connsiteX5" fmla="*/ 0 w 6858001"/>
              <a:gd name="connsiteY5" fmla="*/ 891096 h 5529377"/>
              <a:gd name="connsiteX6" fmla="*/ 1 w 6858001"/>
              <a:gd name="connsiteY6" fmla="*/ 891096 h 5529377"/>
              <a:gd name="connsiteX7" fmla="*/ 1 w 6858001"/>
              <a:gd name="connsiteY7" fmla="*/ 0 h 5529377"/>
              <a:gd name="connsiteX8" fmla="*/ 40463 w 6858001"/>
              <a:gd name="connsiteY8" fmla="*/ 5883 h 5529377"/>
              <a:gd name="connsiteX9" fmla="*/ 159107 w 6858001"/>
              <a:gd name="connsiteY9" fmla="*/ 23196 h 5529377"/>
              <a:gd name="connsiteX10" fmla="*/ 245518 w 6858001"/>
              <a:gd name="connsiteY10" fmla="*/ 35299 h 5529377"/>
              <a:gd name="connsiteX11" fmla="*/ 348388 w 6858001"/>
              <a:gd name="connsiteY11" fmla="*/ 48073 h 5529377"/>
              <a:gd name="connsiteX12" fmla="*/ 470460 w 6858001"/>
              <a:gd name="connsiteY12" fmla="*/ 63369 h 5529377"/>
              <a:gd name="connsiteX13" fmla="*/ 605563 w 6858001"/>
              <a:gd name="connsiteY13" fmla="*/ 79506 h 5529377"/>
              <a:gd name="connsiteX14" fmla="*/ 757810 w 6858001"/>
              <a:gd name="connsiteY14" fmla="*/ 96483 h 5529377"/>
              <a:gd name="connsiteX15" fmla="*/ 923774 w 6858001"/>
              <a:gd name="connsiteY15" fmla="*/ 114469 h 5529377"/>
              <a:gd name="connsiteX16" fmla="*/ 1104139 w 6858001"/>
              <a:gd name="connsiteY16" fmla="*/ 132454 h 5529377"/>
              <a:gd name="connsiteX17" fmla="*/ 1296163 w 6858001"/>
              <a:gd name="connsiteY17" fmla="*/ 150776 h 5529377"/>
              <a:gd name="connsiteX18" fmla="*/ 1503275 w 6858001"/>
              <a:gd name="connsiteY18" fmla="*/ 167753 h 5529377"/>
              <a:gd name="connsiteX19" fmla="*/ 1719988 w 6858001"/>
              <a:gd name="connsiteY19" fmla="*/ 184058 h 5529377"/>
              <a:gd name="connsiteX20" fmla="*/ 1949045 w 6858001"/>
              <a:gd name="connsiteY20" fmla="*/ 198849 h 5529377"/>
              <a:gd name="connsiteX21" fmla="*/ 2187703 w 6858001"/>
              <a:gd name="connsiteY21" fmla="*/ 212969 h 5529377"/>
              <a:gd name="connsiteX22" fmla="*/ 2436649 w 6858001"/>
              <a:gd name="connsiteY22" fmla="*/ 226248 h 5529377"/>
              <a:gd name="connsiteX23" fmla="*/ 2564208 w 6858001"/>
              <a:gd name="connsiteY23" fmla="*/ 230955 h 5529377"/>
              <a:gd name="connsiteX24" fmla="*/ 2694509 w 6858001"/>
              <a:gd name="connsiteY24" fmla="*/ 236165 h 5529377"/>
              <a:gd name="connsiteX25" fmla="*/ 2826868 w 6858001"/>
              <a:gd name="connsiteY25" fmla="*/ 241040 h 5529377"/>
              <a:gd name="connsiteX26" fmla="*/ 2959914 w 6858001"/>
              <a:gd name="connsiteY26" fmla="*/ 244234 h 5529377"/>
              <a:gd name="connsiteX27" fmla="*/ 3095702 w 6858001"/>
              <a:gd name="connsiteY27" fmla="*/ 247091 h 5529377"/>
              <a:gd name="connsiteX28" fmla="*/ 3232862 w 6858001"/>
              <a:gd name="connsiteY28" fmla="*/ 250117 h 5529377"/>
              <a:gd name="connsiteX29" fmla="*/ 3372765 w 6858001"/>
              <a:gd name="connsiteY29" fmla="*/ 252134 h 5529377"/>
              <a:gd name="connsiteX30" fmla="*/ 3514040 w 6858001"/>
              <a:gd name="connsiteY30" fmla="*/ 252134 h 5529377"/>
              <a:gd name="connsiteX31" fmla="*/ 3656686 w 6858001"/>
              <a:gd name="connsiteY31" fmla="*/ 253142 h 5529377"/>
              <a:gd name="connsiteX32" fmla="*/ 3800704 w 6858001"/>
              <a:gd name="connsiteY32" fmla="*/ 252134 h 5529377"/>
              <a:gd name="connsiteX33" fmla="*/ 3946780 w 6858001"/>
              <a:gd name="connsiteY33" fmla="*/ 250117 h 5529377"/>
              <a:gd name="connsiteX34" fmla="*/ 4092855 w 6858001"/>
              <a:gd name="connsiteY34" fmla="*/ 248268 h 5529377"/>
              <a:gd name="connsiteX35" fmla="*/ 4240988 w 6858001"/>
              <a:gd name="connsiteY35" fmla="*/ 244234 h 5529377"/>
              <a:gd name="connsiteX36" fmla="*/ 4390492 w 6858001"/>
              <a:gd name="connsiteY36" fmla="*/ 240032 h 5529377"/>
              <a:gd name="connsiteX37" fmla="*/ 4539997 w 6858001"/>
              <a:gd name="connsiteY37" fmla="*/ 235157 h 5529377"/>
              <a:gd name="connsiteX38" fmla="*/ 4690873 w 6858001"/>
              <a:gd name="connsiteY38" fmla="*/ 228266 h 5529377"/>
              <a:gd name="connsiteX39" fmla="*/ 4843120 w 6858001"/>
              <a:gd name="connsiteY39" fmla="*/ 220029 h 5529377"/>
              <a:gd name="connsiteX40" fmla="*/ 4996054 w 6858001"/>
              <a:gd name="connsiteY40" fmla="*/ 212129 h 5529377"/>
              <a:gd name="connsiteX41" fmla="*/ 5148987 w 6858001"/>
              <a:gd name="connsiteY41" fmla="*/ 202044 h 5529377"/>
              <a:gd name="connsiteX42" fmla="*/ 5303978 w 6858001"/>
              <a:gd name="connsiteY42" fmla="*/ 189941 h 5529377"/>
              <a:gd name="connsiteX43" fmla="*/ 5456911 w 6858001"/>
              <a:gd name="connsiteY43" fmla="*/ 177839 h 5529377"/>
              <a:gd name="connsiteX44" fmla="*/ 5612588 w 6858001"/>
              <a:gd name="connsiteY44" fmla="*/ 163887 h 5529377"/>
              <a:gd name="connsiteX45" fmla="*/ 5768950 w 6858001"/>
              <a:gd name="connsiteY45" fmla="*/ 148591 h 5529377"/>
              <a:gd name="connsiteX46" fmla="*/ 5923255 w 6858001"/>
              <a:gd name="connsiteY46" fmla="*/ 132455 h 5529377"/>
              <a:gd name="connsiteX47" fmla="*/ 6079618 w 6858001"/>
              <a:gd name="connsiteY47" fmla="*/ 113629 h 5529377"/>
              <a:gd name="connsiteX48" fmla="*/ 6235294 w 6858001"/>
              <a:gd name="connsiteY48" fmla="*/ 93458 h 5529377"/>
              <a:gd name="connsiteX49" fmla="*/ 6391657 w 6858001"/>
              <a:gd name="connsiteY49" fmla="*/ 73455 h 5529377"/>
              <a:gd name="connsiteX50" fmla="*/ 6547333 w 6858001"/>
              <a:gd name="connsiteY50" fmla="*/ 50091 h 5529377"/>
              <a:gd name="connsiteX51" fmla="*/ 6702324 w 6858001"/>
              <a:gd name="connsiteY51" fmla="*/ 26222 h 5529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5529377">
                <a:moveTo>
                  <a:pt x="6858001" y="1177"/>
                </a:moveTo>
                <a:lnTo>
                  <a:pt x="6858001" y="1344715"/>
                </a:lnTo>
                <a:lnTo>
                  <a:pt x="6858000" y="1344715"/>
                </a:lnTo>
                <a:lnTo>
                  <a:pt x="6858000" y="5529377"/>
                </a:lnTo>
                <a:lnTo>
                  <a:pt x="0" y="5529376"/>
                </a:lnTo>
                <a:lnTo>
                  <a:pt x="0" y="891096"/>
                </a:lnTo>
                <a:lnTo>
                  <a:pt x="1" y="891096"/>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8" y="241040"/>
                </a:lnTo>
                <a:lnTo>
                  <a:pt x="2959914" y="244234"/>
                </a:lnTo>
                <a:lnTo>
                  <a:pt x="3095702" y="247091"/>
                </a:lnTo>
                <a:lnTo>
                  <a:pt x="3232862" y="250117"/>
                </a:lnTo>
                <a:lnTo>
                  <a:pt x="3372765" y="252134"/>
                </a:lnTo>
                <a:lnTo>
                  <a:pt x="3514040" y="252134"/>
                </a:lnTo>
                <a:lnTo>
                  <a:pt x="3656686" y="253142"/>
                </a:lnTo>
                <a:lnTo>
                  <a:pt x="3800704" y="252134"/>
                </a:lnTo>
                <a:lnTo>
                  <a:pt x="3946780" y="250117"/>
                </a:lnTo>
                <a:lnTo>
                  <a:pt x="4092855"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3742" y="2137950"/>
            <a:ext cx="3980139" cy="2582097"/>
          </a:xfrm>
          <a:prstGeom prst="rect">
            <a:avLst/>
          </a:prstGeom>
          <a:effectLst/>
        </p:spPr>
      </p:pic>
      <p:sp>
        <p:nvSpPr>
          <p:cNvPr id="16" name="Rectangle 15">
            <a:extLst>
              <a:ext uri="{FF2B5EF4-FFF2-40B4-BE49-F238E27FC236}">
                <a16:creationId xmlns:a16="http://schemas.microsoft.com/office/drawing/2014/main" id="{C137128D-E594-4905-9F76-E385F0831D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30011B70-101E-4EBD-80BA-17B882439DE6}"/>
              </a:ext>
            </a:extLst>
          </p:cNvPr>
          <p:cNvSpPr>
            <a:spLocks noGrp="1"/>
          </p:cNvSpPr>
          <p:nvPr>
            <p:ph idx="1"/>
          </p:nvPr>
        </p:nvSpPr>
        <p:spPr>
          <a:xfrm>
            <a:off x="648931" y="2438400"/>
            <a:ext cx="5616216" cy="3785419"/>
          </a:xfrm>
        </p:spPr>
        <p:txBody>
          <a:bodyPr vert="horz" lIns="0" tIns="45720" rIns="0" bIns="45720" rtlCol="0">
            <a:normAutofit/>
          </a:bodyPr>
          <a:lstStyle/>
          <a:p>
            <a:pPr>
              <a:buFont typeface="Wingdings" panose="020F0502020204030204" pitchFamily="34" charset="0"/>
              <a:buChar char="v"/>
            </a:pPr>
            <a:r>
              <a:rPr lang="en-US">
                <a:solidFill>
                  <a:srgbClr val="FFFFFF"/>
                </a:solidFill>
                <a:cs typeface="Calibri"/>
              </a:rPr>
              <a:t>Definition :</a:t>
            </a:r>
            <a:endParaRPr lang="en-US">
              <a:solidFill>
                <a:srgbClr val="FFFFFF"/>
              </a:solidFill>
            </a:endParaRPr>
          </a:p>
          <a:p>
            <a:pPr>
              <a:buFont typeface="Arial" panose="020F0502020204030204" pitchFamily="34" charset="0"/>
              <a:buChar char="•"/>
            </a:pPr>
            <a:r>
              <a:rPr lang="en-US" b="1">
                <a:solidFill>
                  <a:srgbClr val="FFFFFF"/>
                </a:solidFill>
                <a:cs typeface="Calibri"/>
              </a:rPr>
              <a:t>Hernia</a:t>
            </a:r>
            <a:r>
              <a:rPr lang="en-US">
                <a:solidFill>
                  <a:srgbClr val="FFFFFF"/>
                </a:solidFill>
                <a:cs typeface="Calibri"/>
              </a:rPr>
              <a:t> : in general hernia is the protrusion of any organ outside its containing cavity.</a:t>
            </a:r>
          </a:p>
          <a:p>
            <a:pPr marL="342900" indent="-342900">
              <a:buFont typeface="Arial" panose="020F0502020204030204" pitchFamily="34" charset="0"/>
              <a:buChar char="•"/>
            </a:pPr>
            <a:endParaRPr lang="en-US">
              <a:solidFill>
                <a:srgbClr val="FFFFFF"/>
              </a:solidFill>
              <a:cs typeface="Calibri"/>
            </a:endParaRPr>
          </a:p>
          <a:p>
            <a:pPr>
              <a:buFont typeface="Arial" panose="020F0502020204030204" pitchFamily="34" charset="0"/>
              <a:buChar char="•"/>
            </a:pPr>
            <a:r>
              <a:rPr lang="en-US" b="1">
                <a:solidFill>
                  <a:srgbClr val="FFFFFF"/>
                </a:solidFill>
                <a:cs typeface="Calibri"/>
              </a:rPr>
              <a:t>Hiatal Hernia</a:t>
            </a:r>
            <a:r>
              <a:rPr lang="en-US">
                <a:solidFill>
                  <a:srgbClr val="FFFFFF"/>
                </a:solidFill>
                <a:cs typeface="Calibri"/>
              </a:rPr>
              <a:t> : </a:t>
            </a:r>
            <a:r>
              <a:rPr lang="en-US">
                <a:solidFill>
                  <a:srgbClr val="FFFFFF"/>
                </a:solidFill>
                <a:ea typeface="+mn-lt"/>
                <a:cs typeface="+mn-lt"/>
              </a:rPr>
              <a:t>Protrusion of any abdominal structure into the thorax through a lax diaphragmatic esophageal hiatus.</a:t>
            </a:r>
            <a:endParaRPr lang="en-US">
              <a:solidFill>
                <a:srgbClr val="FFFFFF"/>
              </a:solidFill>
              <a:cs typeface="Calibri"/>
            </a:endParaRPr>
          </a:p>
          <a:p>
            <a:pPr>
              <a:buFont typeface="Arial" panose="020F0502020204030204" pitchFamily="34" charset="0"/>
              <a:buChar char="•"/>
            </a:pPr>
            <a:endParaRPr lang="en-US">
              <a:solidFill>
                <a:srgbClr val="FFFFFF"/>
              </a:solidFill>
              <a:cs typeface="Calibri"/>
            </a:endParaRPr>
          </a:p>
          <a:p>
            <a:endParaRPr lang="en-US">
              <a:solidFill>
                <a:srgbClr val="FFFFFF"/>
              </a:solidFill>
              <a:cs typeface="Calibri"/>
            </a:endParaRPr>
          </a:p>
        </p:txBody>
      </p:sp>
    </p:spTree>
    <p:extLst>
      <p:ext uri="{BB962C8B-B14F-4D97-AF65-F5344CB8AC3E}">
        <p14:creationId xmlns:p14="http://schemas.microsoft.com/office/powerpoint/2010/main" val="33030480"/>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BE01BA-0639-4AA8-AB36-61FDDB14050F}"/>
              </a:ext>
            </a:extLst>
          </p:cNvPr>
          <p:cNvSpPr>
            <a:spLocks noGrp="1"/>
          </p:cNvSpPr>
          <p:nvPr>
            <p:ph idx="1"/>
          </p:nvPr>
        </p:nvSpPr>
        <p:spPr>
          <a:xfrm>
            <a:off x="685023" y="525675"/>
            <a:ext cx="8946541" cy="4195481"/>
          </a:xfrm>
        </p:spPr>
        <p:txBody>
          <a:bodyPr/>
          <a:lstStyle/>
          <a:p>
            <a:r>
              <a:rPr lang="en-US" dirty="0"/>
              <a:t>The submucosa: contains blood vessels, nerves, and glands.</a:t>
            </a:r>
          </a:p>
          <a:p>
            <a:r>
              <a:rPr lang="en-US" dirty="0"/>
              <a:t>Mucosa : Lined by non-keratinized stratified squamous epithelium until Zigzag line which represents Gastroesophageal junction also known as squamocolumnar junction</a:t>
            </a:r>
          </a:p>
          <a:p>
            <a:endParaRPr lang="en-US" dirty="0"/>
          </a:p>
        </p:txBody>
      </p:sp>
      <p:pic>
        <p:nvPicPr>
          <p:cNvPr id="4" name="Picture 3">
            <a:extLst>
              <a:ext uri="{FF2B5EF4-FFF2-40B4-BE49-F238E27FC236}">
                <a16:creationId xmlns:a16="http://schemas.microsoft.com/office/drawing/2014/main" id="{183D6023-2A07-4E90-9127-AB81118AB76B}"/>
              </a:ext>
            </a:extLst>
          </p:cNvPr>
          <p:cNvPicPr>
            <a:picLocks noChangeAspect="1"/>
          </p:cNvPicPr>
          <p:nvPr/>
        </p:nvPicPr>
        <p:blipFill>
          <a:blip r:embed="rId2"/>
          <a:stretch>
            <a:fillRect/>
          </a:stretch>
        </p:blipFill>
        <p:spPr>
          <a:xfrm>
            <a:off x="384873" y="2253140"/>
            <a:ext cx="5711127" cy="4195481"/>
          </a:xfrm>
          <a:prstGeom prst="rect">
            <a:avLst/>
          </a:prstGeom>
        </p:spPr>
      </p:pic>
      <p:pic>
        <p:nvPicPr>
          <p:cNvPr id="8" name="Picture 7" descr="Diagram&#10;&#10;Description automatically generated">
            <a:extLst>
              <a:ext uri="{FF2B5EF4-FFF2-40B4-BE49-F238E27FC236}">
                <a16:creationId xmlns:a16="http://schemas.microsoft.com/office/drawing/2014/main" id="{E6CA4BD6-62D2-4F4E-9CF0-45B8F80AEE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2460" y="2253140"/>
            <a:ext cx="5776406" cy="4195480"/>
          </a:xfrm>
          <a:prstGeom prst="rect">
            <a:avLst/>
          </a:prstGeom>
        </p:spPr>
      </p:pic>
    </p:spTree>
    <p:extLst>
      <p:ext uri="{BB962C8B-B14F-4D97-AF65-F5344CB8AC3E}">
        <p14:creationId xmlns:p14="http://schemas.microsoft.com/office/powerpoint/2010/main" val="234949639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1515115-95FB-41E0-86F3-8744438C09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9F86AF-ED02-4332-95EF-F62F82E2E5CE}"/>
              </a:ext>
            </a:extLst>
          </p:cNvPr>
          <p:cNvSpPr>
            <a:spLocks noGrp="1"/>
          </p:cNvSpPr>
          <p:nvPr>
            <p:ph type="title"/>
          </p:nvPr>
        </p:nvSpPr>
        <p:spPr>
          <a:xfrm>
            <a:off x="648930" y="629266"/>
            <a:ext cx="5616217" cy="1622321"/>
          </a:xfrm>
        </p:spPr>
        <p:txBody>
          <a:bodyPr vert="horz" lIns="91440" tIns="45720" rIns="91440" bIns="45720" rtlCol="0">
            <a:normAutofit/>
          </a:bodyPr>
          <a:lstStyle/>
          <a:p>
            <a:r>
              <a:rPr lang="en-US" b="1">
                <a:solidFill>
                  <a:srgbClr val="EBEBEB"/>
                </a:solidFill>
                <a:latin typeface="Bahnschrift Condensed"/>
                <a:cs typeface="Calibri Light"/>
              </a:rPr>
              <a:t>Epidemiology</a:t>
            </a:r>
            <a:endParaRPr lang="en-US" b="1">
              <a:solidFill>
                <a:srgbClr val="EBEBEB"/>
              </a:solidFill>
              <a:latin typeface="Bahnschrift Condensed"/>
            </a:endParaRPr>
          </a:p>
        </p:txBody>
      </p:sp>
      <p:sp>
        <p:nvSpPr>
          <p:cNvPr id="11" name="Freeform 31">
            <a:extLst>
              <a:ext uri="{FF2B5EF4-FFF2-40B4-BE49-F238E27FC236}">
                <a16:creationId xmlns:a16="http://schemas.microsoft.com/office/drawing/2014/main" id="{8222A33F-BE2D-4D69-92A0-5DF8B17BAA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49843"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solidFill>
                <a:srgbClr val="FFFFFF"/>
              </a:solidFill>
            </a:endParaRPr>
          </a:p>
        </p:txBody>
      </p:sp>
      <p:sp useBgFill="1">
        <p:nvSpPr>
          <p:cNvPr id="13" name="Freeform: Shape 12">
            <a:extLst>
              <a:ext uri="{FF2B5EF4-FFF2-40B4-BE49-F238E27FC236}">
                <a16:creationId xmlns:a16="http://schemas.microsoft.com/office/drawing/2014/main" id="{CE1C74D0-9609-468A-9597-5D87C8A42B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998731" y="664312"/>
            <a:ext cx="6858001" cy="5529377"/>
          </a:xfrm>
          <a:custGeom>
            <a:avLst/>
            <a:gdLst>
              <a:gd name="connsiteX0" fmla="*/ 6858001 w 6858001"/>
              <a:gd name="connsiteY0" fmla="*/ 1177 h 5529377"/>
              <a:gd name="connsiteX1" fmla="*/ 6858001 w 6858001"/>
              <a:gd name="connsiteY1" fmla="*/ 1344715 h 5529377"/>
              <a:gd name="connsiteX2" fmla="*/ 6858000 w 6858001"/>
              <a:gd name="connsiteY2" fmla="*/ 1344715 h 5529377"/>
              <a:gd name="connsiteX3" fmla="*/ 6858000 w 6858001"/>
              <a:gd name="connsiteY3" fmla="*/ 5529377 h 5529377"/>
              <a:gd name="connsiteX4" fmla="*/ 0 w 6858001"/>
              <a:gd name="connsiteY4" fmla="*/ 5529376 h 5529377"/>
              <a:gd name="connsiteX5" fmla="*/ 0 w 6858001"/>
              <a:gd name="connsiteY5" fmla="*/ 891096 h 5529377"/>
              <a:gd name="connsiteX6" fmla="*/ 1 w 6858001"/>
              <a:gd name="connsiteY6" fmla="*/ 891096 h 5529377"/>
              <a:gd name="connsiteX7" fmla="*/ 1 w 6858001"/>
              <a:gd name="connsiteY7" fmla="*/ 0 h 5529377"/>
              <a:gd name="connsiteX8" fmla="*/ 40463 w 6858001"/>
              <a:gd name="connsiteY8" fmla="*/ 5883 h 5529377"/>
              <a:gd name="connsiteX9" fmla="*/ 159107 w 6858001"/>
              <a:gd name="connsiteY9" fmla="*/ 23196 h 5529377"/>
              <a:gd name="connsiteX10" fmla="*/ 245518 w 6858001"/>
              <a:gd name="connsiteY10" fmla="*/ 35299 h 5529377"/>
              <a:gd name="connsiteX11" fmla="*/ 348388 w 6858001"/>
              <a:gd name="connsiteY11" fmla="*/ 48073 h 5529377"/>
              <a:gd name="connsiteX12" fmla="*/ 470460 w 6858001"/>
              <a:gd name="connsiteY12" fmla="*/ 63369 h 5529377"/>
              <a:gd name="connsiteX13" fmla="*/ 605563 w 6858001"/>
              <a:gd name="connsiteY13" fmla="*/ 79506 h 5529377"/>
              <a:gd name="connsiteX14" fmla="*/ 757810 w 6858001"/>
              <a:gd name="connsiteY14" fmla="*/ 96483 h 5529377"/>
              <a:gd name="connsiteX15" fmla="*/ 923774 w 6858001"/>
              <a:gd name="connsiteY15" fmla="*/ 114469 h 5529377"/>
              <a:gd name="connsiteX16" fmla="*/ 1104139 w 6858001"/>
              <a:gd name="connsiteY16" fmla="*/ 132454 h 5529377"/>
              <a:gd name="connsiteX17" fmla="*/ 1296163 w 6858001"/>
              <a:gd name="connsiteY17" fmla="*/ 150776 h 5529377"/>
              <a:gd name="connsiteX18" fmla="*/ 1503275 w 6858001"/>
              <a:gd name="connsiteY18" fmla="*/ 167753 h 5529377"/>
              <a:gd name="connsiteX19" fmla="*/ 1719988 w 6858001"/>
              <a:gd name="connsiteY19" fmla="*/ 184058 h 5529377"/>
              <a:gd name="connsiteX20" fmla="*/ 1949045 w 6858001"/>
              <a:gd name="connsiteY20" fmla="*/ 198849 h 5529377"/>
              <a:gd name="connsiteX21" fmla="*/ 2187703 w 6858001"/>
              <a:gd name="connsiteY21" fmla="*/ 212969 h 5529377"/>
              <a:gd name="connsiteX22" fmla="*/ 2436649 w 6858001"/>
              <a:gd name="connsiteY22" fmla="*/ 226248 h 5529377"/>
              <a:gd name="connsiteX23" fmla="*/ 2564208 w 6858001"/>
              <a:gd name="connsiteY23" fmla="*/ 230955 h 5529377"/>
              <a:gd name="connsiteX24" fmla="*/ 2694509 w 6858001"/>
              <a:gd name="connsiteY24" fmla="*/ 236165 h 5529377"/>
              <a:gd name="connsiteX25" fmla="*/ 2826868 w 6858001"/>
              <a:gd name="connsiteY25" fmla="*/ 241040 h 5529377"/>
              <a:gd name="connsiteX26" fmla="*/ 2959914 w 6858001"/>
              <a:gd name="connsiteY26" fmla="*/ 244234 h 5529377"/>
              <a:gd name="connsiteX27" fmla="*/ 3095702 w 6858001"/>
              <a:gd name="connsiteY27" fmla="*/ 247091 h 5529377"/>
              <a:gd name="connsiteX28" fmla="*/ 3232862 w 6858001"/>
              <a:gd name="connsiteY28" fmla="*/ 250117 h 5529377"/>
              <a:gd name="connsiteX29" fmla="*/ 3372765 w 6858001"/>
              <a:gd name="connsiteY29" fmla="*/ 252134 h 5529377"/>
              <a:gd name="connsiteX30" fmla="*/ 3514040 w 6858001"/>
              <a:gd name="connsiteY30" fmla="*/ 252134 h 5529377"/>
              <a:gd name="connsiteX31" fmla="*/ 3656686 w 6858001"/>
              <a:gd name="connsiteY31" fmla="*/ 253142 h 5529377"/>
              <a:gd name="connsiteX32" fmla="*/ 3800704 w 6858001"/>
              <a:gd name="connsiteY32" fmla="*/ 252134 h 5529377"/>
              <a:gd name="connsiteX33" fmla="*/ 3946780 w 6858001"/>
              <a:gd name="connsiteY33" fmla="*/ 250117 h 5529377"/>
              <a:gd name="connsiteX34" fmla="*/ 4092855 w 6858001"/>
              <a:gd name="connsiteY34" fmla="*/ 248268 h 5529377"/>
              <a:gd name="connsiteX35" fmla="*/ 4240988 w 6858001"/>
              <a:gd name="connsiteY35" fmla="*/ 244234 h 5529377"/>
              <a:gd name="connsiteX36" fmla="*/ 4390492 w 6858001"/>
              <a:gd name="connsiteY36" fmla="*/ 240032 h 5529377"/>
              <a:gd name="connsiteX37" fmla="*/ 4539997 w 6858001"/>
              <a:gd name="connsiteY37" fmla="*/ 235157 h 5529377"/>
              <a:gd name="connsiteX38" fmla="*/ 4690873 w 6858001"/>
              <a:gd name="connsiteY38" fmla="*/ 228266 h 5529377"/>
              <a:gd name="connsiteX39" fmla="*/ 4843120 w 6858001"/>
              <a:gd name="connsiteY39" fmla="*/ 220029 h 5529377"/>
              <a:gd name="connsiteX40" fmla="*/ 4996054 w 6858001"/>
              <a:gd name="connsiteY40" fmla="*/ 212129 h 5529377"/>
              <a:gd name="connsiteX41" fmla="*/ 5148987 w 6858001"/>
              <a:gd name="connsiteY41" fmla="*/ 202044 h 5529377"/>
              <a:gd name="connsiteX42" fmla="*/ 5303978 w 6858001"/>
              <a:gd name="connsiteY42" fmla="*/ 189941 h 5529377"/>
              <a:gd name="connsiteX43" fmla="*/ 5456911 w 6858001"/>
              <a:gd name="connsiteY43" fmla="*/ 177839 h 5529377"/>
              <a:gd name="connsiteX44" fmla="*/ 5612588 w 6858001"/>
              <a:gd name="connsiteY44" fmla="*/ 163887 h 5529377"/>
              <a:gd name="connsiteX45" fmla="*/ 5768950 w 6858001"/>
              <a:gd name="connsiteY45" fmla="*/ 148591 h 5529377"/>
              <a:gd name="connsiteX46" fmla="*/ 5923255 w 6858001"/>
              <a:gd name="connsiteY46" fmla="*/ 132455 h 5529377"/>
              <a:gd name="connsiteX47" fmla="*/ 6079618 w 6858001"/>
              <a:gd name="connsiteY47" fmla="*/ 113629 h 5529377"/>
              <a:gd name="connsiteX48" fmla="*/ 6235294 w 6858001"/>
              <a:gd name="connsiteY48" fmla="*/ 93458 h 5529377"/>
              <a:gd name="connsiteX49" fmla="*/ 6391657 w 6858001"/>
              <a:gd name="connsiteY49" fmla="*/ 73455 h 5529377"/>
              <a:gd name="connsiteX50" fmla="*/ 6547333 w 6858001"/>
              <a:gd name="connsiteY50" fmla="*/ 50091 h 5529377"/>
              <a:gd name="connsiteX51" fmla="*/ 6702324 w 6858001"/>
              <a:gd name="connsiteY51" fmla="*/ 26222 h 5529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5529377">
                <a:moveTo>
                  <a:pt x="6858001" y="1177"/>
                </a:moveTo>
                <a:lnTo>
                  <a:pt x="6858001" y="1344715"/>
                </a:lnTo>
                <a:lnTo>
                  <a:pt x="6858000" y="1344715"/>
                </a:lnTo>
                <a:lnTo>
                  <a:pt x="6858000" y="5529377"/>
                </a:lnTo>
                <a:lnTo>
                  <a:pt x="0" y="5529376"/>
                </a:lnTo>
                <a:lnTo>
                  <a:pt x="0" y="891096"/>
                </a:lnTo>
                <a:lnTo>
                  <a:pt x="1" y="891096"/>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8" y="241040"/>
                </a:lnTo>
                <a:lnTo>
                  <a:pt x="2959914" y="244234"/>
                </a:lnTo>
                <a:lnTo>
                  <a:pt x="3095702" y="247091"/>
                </a:lnTo>
                <a:lnTo>
                  <a:pt x="3232862" y="250117"/>
                </a:lnTo>
                <a:lnTo>
                  <a:pt x="3372765" y="252134"/>
                </a:lnTo>
                <a:lnTo>
                  <a:pt x="3514040" y="252134"/>
                </a:lnTo>
                <a:lnTo>
                  <a:pt x="3656686" y="253142"/>
                </a:lnTo>
                <a:lnTo>
                  <a:pt x="3800704" y="252134"/>
                </a:lnTo>
                <a:lnTo>
                  <a:pt x="3946780" y="250117"/>
                </a:lnTo>
                <a:lnTo>
                  <a:pt x="4092855"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4104" y="647698"/>
            <a:ext cx="3939415" cy="5562601"/>
          </a:xfrm>
          <a:prstGeom prst="rect">
            <a:avLst/>
          </a:prstGeom>
          <a:solidFill>
            <a:schemeClr val="bg1"/>
          </a:solidFill>
          <a:effectLst/>
        </p:spPr>
      </p:pic>
      <p:sp>
        <p:nvSpPr>
          <p:cNvPr id="15" name="Rectangle 14">
            <a:extLst>
              <a:ext uri="{FF2B5EF4-FFF2-40B4-BE49-F238E27FC236}">
                <a16:creationId xmlns:a16="http://schemas.microsoft.com/office/drawing/2014/main" id="{C137128D-E594-4905-9F76-E385F0831D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E9EF6C2E-01E8-4A27-98B6-AC617E49E608}"/>
              </a:ext>
            </a:extLst>
          </p:cNvPr>
          <p:cNvSpPr>
            <a:spLocks noGrp="1"/>
          </p:cNvSpPr>
          <p:nvPr>
            <p:ph idx="1"/>
          </p:nvPr>
        </p:nvSpPr>
        <p:spPr>
          <a:xfrm>
            <a:off x="648931" y="2438400"/>
            <a:ext cx="5616216" cy="3785419"/>
          </a:xfrm>
        </p:spPr>
        <p:txBody>
          <a:bodyPr vert="horz" lIns="0" tIns="45720" rIns="0" bIns="45720" rtlCol="0">
            <a:normAutofit/>
          </a:bodyPr>
          <a:lstStyle/>
          <a:p>
            <a:pPr>
              <a:buFont typeface="Wingdings" panose="020F0502020204030204" pitchFamily="34" charset="0"/>
              <a:buChar char="v"/>
            </a:pPr>
            <a:r>
              <a:rPr lang="en-US" b="1">
                <a:solidFill>
                  <a:srgbClr val="FFFFFF"/>
                </a:solidFill>
                <a:ea typeface="+mn-lt"/>
                <a:cs typeface="+mn-lt"/>
              </a:rPr>
              <a:t>Incidence increases with:</a:t>
            </a:r>
            <a:endParaRPr lang="en-US" b="1">
              <a:solidFill>
                <a:srgbClr val="FFFFFF"/>
              </a:solidFill>
              <a:cs typeface="Calibri" panose="020F0502020204030204"/>
            </a:endParaRPr>
          </a:p>
          <a:p>
            <a:pPr>
              <a:buFont typeface="Arial" panose="020F0502020204030204" pitchFamily="34" charset="0"/>
              <a:buChar char="•"/>
            </a:pPr>
            <a:r>
              <a:rPr lang="en-US">
                <a:solidFill>
                  <a:srgbClr val="FFFFFF"/>
                </a:solidFill>
                <a:ea typeface="+mn-lt"/>
                <a:cs typeface="+mn-lt"/>
              </a:rPr>
              <a:t> </a:t>
            </a:r>
            <a:r>
              <a:rPr lang="en-US" b="1">
                <a:solidFill>
                  <a:srgbClr val="FFFFFF"/>
                </a:solidFill>
                <a:ea typeface="+mn-lt"/>
                <a:cs typeface="+mn-lt"/>
              </a:rPr>
              <a:t>Age:</a:t>
            </a:r>
            <a:r>
              <a:rPr lang="en-US">
                <a:solidFill>
                  <a:srgbClr val="FFFFFF"/>
                </a:solidFill>
                <a:ea typeface="+mn-lt"/>
                <a:cs typeface="+mn-lt"/>
              </a:rPr>
              <a:t> Older than 70 years of age.</a:t>
            </a:r>
          </a:p>
          <a:p>
            <a:pPr>
              <a:buFont typeface="Arial" panose="020F0502020204030204" pitchFamily="34" charset="0"/>
              <a:buChar char="•"/>
            </a:pPr>
            <a:r>
              <a:rPr lang="en-US">
                <a:solidFill>
                  <a:srgbClr val="FFFFFF"/>
                </a:solidFill>
                <a:ea typeface="+mn-lt"/>
                <a:cs typeface="+mn-lt"/>
              </a:rPr>
              <a:t> </a:t>
            </a:r>
            <a:r>
              <a:rPr lang="en-US" b="1">
                <a:solidFill>
                  <a:srgbClr val="FFFFFF"/>
                </a:solidFill>
                <a:ea typeface="+mn-lt"/>
                <a:cs typeface="+mn-lt"/>
              </a:rPr>
              <a:t>Obesity .</a:t>
            </a:r>
          </a:p>
          <a:p>
            <a:pPr>
              <a:buFont typeface="Arial" panose="020F0502020204030204" pitchFamily="34" charset="0"/>
              <a:buChar char="•"/>
            </a:pPr>
            <a:endParaRPr lang="en-US" b="1">
              <a:solidFill>
                <a:srgbClr val="FFFFFF"/>
              </a:solidFill>
              <a:ea typeface="+mn-lt"/>
              <a:cs typeface="+mn-lt"/>
            </a:endParaRPr>
          </a:p>
          <a:p>
            <a:pPr>
              <a:buFont typeface="Wingdings" panose="020F0502020204030204" pitchFamily="34" charset="0"/>
              <a:buChar char="v"/>
            </a:pPr>
            <a:r>
              <a:rPr lang="en-US">
                <a:solidFill>
                  <a:srgbClr val="FFFFFF"/>
                </a:solidFill>
                <a:ea typeface="+mn-lt"/>
                <a:cs typeface="+mn-lt"/>
              </a:rPr>
              <a:t> </a:t>
            </a:r>
            <a:r>
              <a:rPr lang="en-US" b="1">
                <a:solidFill>
                  <a:srgbClr val="FFFFFF"/>
                </a:solidFill>
                <a:ea typeface="+mn-lt"/>
                <a:cs typeface="+mn-lt"/>
              </a:rPr>
              <a:t>Prevalence: </a:t>
            </a:r>
            <a:r>
              <a:rPr lang="en-US">
                <a:solidFill>
                  <a:srgbClr val="FFFFFF"/>
                </a:solidFill>
                <a:ea typeface="+mn-lt"/>
                <a:cs typeface="+mn-lt"/>
              </a:rPr>
              <a:t>More prevalent in females and Western populations ,most commonly occur on the left side as the liver protects the right diaphragm.</a:t>
            </a:r>
            <a:endParaRPr lang="en-US">
              <a:solidFill>
                <a:srgbClr val="FFFFFF"/>
              </a:solidFill>
              <a:cs typeface="Calibri"/>
            </a:endParaRPr>
          </a:p>
        </p:txBody>
      </p:sp>
    </p:spTree>
    <p:extLst>
      <p:ext uri="{BB962C8B-B14F-4D97-AF65-F5344CB8AC3E}">
        <p14:creationId xmlns:p14="http://schemas.microsoft.com/office/powerpoint/2010/main" val="3582180421"/>
      </p:ext>
    </p:extLst>
  </p:cSld>
  <p:clrMapOvr>
    <a:overrideClrMapping bg1="lt1" tx1="dk1" bg2="lt2" tx2="dk2" accent1="accent1" accent2="accent2" accent3="accent3" accent4="accent4" accent5="accent5" accent6="accent6" hlink="hlink" folHlink="folHlink"/>
  </p:clrMapOvr>
</p:sld>
</file>

<file path=ppt/slides/slide9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D9B8FD4-CDEB-4EB4-B4DE-C89E119389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0" name="Freeform 36">
            <a:extLst>
              <a:ext uri="{FF2B5EF4-FFF2-40B4-BE49-F238E27FC236}">
                <a16:creationId xmlns:a16="http://schemas.microsoft.com/office/drawing/2014/main" id="{5A2E3D1D-9E9F-4739-BA14-D4D7FA9FBD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2" name="Freeform: Shape 11">
            <a:extLst>
              <a:ext uri="{FF2B5EF4-FFF2-40B4-BE49-F238E27FC236}">
                <a16:creationId xmlns:a16="http://schemas.microsoft.com/office/drawing/2014/main" id="{1FFB365B-E9DC-4859-B8AB-CB83EEBE4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ADAB9C8-EB37-4914-A699-C716FC8FE4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F084364C-C175-4FAA-89A1-065F990777A5}"/>
              </a:ext>
            </a:extLst>
          </p:cNvPr>
          <p:cNvSpPr>
            <a:spLocks noGrp="1"/>
          </p:cNvSpPr>
          <p:nvPr>
            <p:ph type="title"/>
          </p:nvPr>
        </p:nvSpPr>
        <p:spPr>
          <a:xfrm>
            <a:off x="653143" y="1645920"/>
            <a:ext cx="3522879" cy="4470821"/>
          </a:xfrm>
        </p:spPr>
        <p:txBody>
          <a:bodyPr vert="horz" lIns="91440" tIns="45720" rIns="91440" bIns="45720" rtlCol="0">
            <a:normAutofit/>
          </a:bodyPr>
          <a:lstStyle/>
          <a:p>
            <a:pPr algn="r"/>
            <a:r>
              <a:rPr lang="en-US" b="1">
                <a:solidFill>
                  <a:schemeClr val="bg2"/>
                </a:solidFill>
                <a:latin typeface="Bahnschrift Condensed"/>
                <a:cs typeface="Calibri Light"/>
              </a:rPr>
              <a:t>Etiology</a:t>
            </a:r>
            <a:endParaRPr lang="en-US" b="1">
              <a:solidFill>
                <a:schemeClr val="bg2"/>
              </a:solidFill>
              <a:latin typeface="Bahnschrift Condensed"/>
            </a:endParaRPr>
          </a:p>
        </p:txBody>
      </p:sp>
      <p:sp>
        <p:nvSpPr>
          <p:cNvPr id="3" name="Content Placeholder 2">
            <a:extLst>
              <a:ext uri="{FF2B5EF4-FFF2-40B4-BE49-F238E27FC236}">
                <a16:creationId xmlns:a16="http://schemas.microsoft.com/office/drawing/2014/main" id="{5550B7AA-268D-4C6E-84C5-590CC69DE4C1}"/>
              </a:ext>
            </a:extLst>
          </p:cNvPr>
          <p:cNvSpPr>
            <a:spLocks noGrp="1"/>
          </p:cNvSpPr>
          <p:nvPr>
            <p:ph idx="1"/>
          </p:nvPr>
        </p:nvSpPr>
        <p:spPr>
          <a:xfrm>
            <a:off x="5204109" y="1645920"/>
            <a:ext cx="6269434" cy="4470821"/>
          </a:xfrm>
        </p:spPr>
        <p:txBody>
          <a:bodyPr vert="horz" lIns="0" tIns="45720" rIns="0" bIns="45720" rtlCol="0">
            <a:normAutofit/>
          </a:bodyPr>
          <a:lstStyle/>
          <a:p>
            <a:pPr>
              <a:buFont typeface="Wingdings" panose="020F0502020204030204" pitchFamily="34" charset="0"/>
              <a:buChar char="v"/>
            </a:pPr>
            <a:r>
              <a:rPr lang="en-US" b="1">
                <a:ea typeface="+mn-lt"/>
                <a:cs typeface="+mn-lt"/>
              </a:rPr>
              <a:t>The etiology is multifactorial :</a:t>
            </a:r>
            <a:r>
              <a:rPr lang="en-US">
                <a:ea typeface="+mn-lt"/>
                <a:cs typeface="+mn-lt"/>
              </a:rPr>
              <a:t> </a:t>
            </a:r>
            <a:endParaRPr lang="en-US"/>
          </a:p>
          <a:p>
            <a:pPr>
              <a:buFont typeface="Arial" panose="020F0502020204030204" pitchFamily="34" charset="0"/>
              <a:buChar char="•"/>
            </a:pPr>
            <a:r>
              <a:rPr lang="en-US" b="1" dirty="0">
                <a:ea typeface="+mn-lt"/>
                <a:cs typeface="+mn-lt"/>
              </a:rPr>
              <a:t>Lax diaphragmatic esophageal hiatus due to :</a:t>
            </a:r>
          </a:p>
          <a:p>
            <a:pPr>
              <a:buFont typeface="Wingdings" panose="020F0502020204030204" pitchFamily="34" charset="0"/>
              <a:buChar char="Ø"/>
            </a:pPr>
            <a:r>
              <a:rPr lang="en-US" dirty="0">
                <a:ea typeface="+mn-lt"/>
                <a:cs typeface="+mn-lt"/>
              </a:rPr>
              <a:t> Advanced age.</a:t>
            </a:r>
          </a:p>
          <a:p>
            <a:pPr>
              <a:buFont typeface="Wingdings" panose="020F0502020204030204" pitchFamily="34" charset="0"/>
              <a:buChar char="Ø"/>
            </a:pPr>
            <a:r>
              <a:rPr lang="en-US" dirty="0">
                <a:ea typeface="+mn-lt"/>
                <a:cs typeface="+mn-lt"/>
              </a:rPr>
              <a:t> Smoking.</a:t>
            </a:r>
          </a:p>
          <a:p>
            <a:pPr>
              <a:buFont typeface="Wingdings" panose="020F0502020204030204" pitchFamily="34" charset="0"/>
              <a:buChar char="Ø"/>
            </a:pPr>
            <a:r>
              <a:rPr lang="en-US" dirty="0">
                <a:ea typeface="+mn-lt"/>
                <a:cs typeface="+mn-lt"/>
              </a:rPr>
              <a:t> Obesity.</a:t>
            </a:r>
          </a:p>
          <a:p>
            <a:pPr>
              <a:buFont typeface="Wingdings" panose="020F0502020204030204" pitchFamily="34" charset="0"/>
              <a:buChar char="Ø"/>
            </a:pPr>
            <a:r>
              <a:rPr lang="en-US" dirty="0">
                <a:ea typeface="+mn-lt"/>
                <a:cs typeface="+mn-lt"/>
              </a:rPr>
              <a:t> Rarely genetic predisposition.</a:t>
            </a:r>
          </a:p>
          <a:p>
            <a:endParaRPr lang="en-US">
              <a:ea typeface="+mn-lt"/>
              <a:cs typeface="+mn-lt"/>
            </a:endParaRPr>
          </a:p>
        </p:txBody>
      </p:sp>
    </p:spTree>
    <p:extLst>
      <p:ext uri="{BB962C8B-B14F-4D97-AF65-F5344CB8AC3E}">
        <p14:creationId xmlns:p14="http://schemas.microsoft.com/office/powerpoint/2010/main" val="231139176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E78424C-6FD0-41F8-9CAA-5DC19C4235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E79634A-2D8A-4C95-8852-C6D400072405}"/>
              </a:ext>
            </a:extLst>
          </p:cNvPr>
          <p:cNvSpPr>
            <a:spLocks noGrp="1"/>
          </p:cNvSpPr>
          <p:nvPr>
            <p:ph type="title"/>
          </p:nvPr>
        </p:nvSpPr>
        <p:spPr>
          <a:xfrm>
            <a:off x="643855" y="1447800"/>
            <a:ext cx="3108626" cy="4572000"/>
          </a:xfrm>
        </p:spPr>
        <p:txBody>
          <a:bodyPr vert="horz" lIns="91440" tIns="45720" rIns="91440" bIns="45720" rtlCol="0" anchor="ctr">
            <a:normAutofit/>
          </a:bodyPr>
          <a:lstStyle/>
          <a:p>
            <a:r>
              <a:rPr lang="en-US" sz="3200" b="1">
                <a:solidFill>
                  <a:srgbClr val="F2F2F2"/>
                </a:solidFill>
                <a:latin typeface="Bahnschrift Condensed"/>
                <a:ea typeface="+mj-lt"/>
                <a:cs typeface="+mj-lt"/>
              </a:rPr>
              <a:t>Etiology</a:t>
            </a:r>
            <a:endParaRPr lang="en-US" sz="3200" b="1">
              <a:solidFill>
                <a:srgbClr val="F2F2F2"/>
              </a:solidFill>
              <a:latin typeface="Bahnschrift Condensed"/>
            </a:endParaRPr>
          </a:p>
        </p:txBody>
      </p:sp>
      <p:sp>
        <p:nvSpPr>
          <p:cNvPr id="11" name="Freeform: Shape 10">
            <a:extLst>
              <a:ext uri="{FF2B5EF4-FFF2-40B4-BE49-F238E27FC236}">
                <a16:creationId xmlns:a16="http://schemas.microsoft.com/office/drawing/2014/main" id="{DD136760-57DC-4301-8BEA-B71AD2D139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61310" y="0"/>
            <a:ext cx="8030690" cy="6858000"/>
          </a:xfrm>
          <a:custGeom>
            <a:avLst/>
            <a:gdLst>
              <a:gd name="connsiteX0" fmla="*/ 1176 w 8030690"/>
              <a:gd name="connsiteY0" fmla="*/ 0 h 6858000"/>
              <a:gd name="connsiteX1" fmla="*/ 1344715 w 8030690"/>
              <a:gd name="connsiteY1" fmla="*/ 0 h 6858000"/>
              <a:gd name="connsiteX2" fmla="*/ 1344715 w 8030690"/>
              <a:gd name="connsiteY2" fmla="*/ 0 h 6858000"/>
              <a:gd name="connsiteX3" fmla="*/ 8030690 w 8030690"/>
              <a:gd name="connsiteY3" fmla="*/ 0 h 6858000"/>
              <a:gd name="connsiteX4" fmla="*/ 8030690 w 8030690"/>
              <a:gd name="connsiteY4" fmla="*/ 6858000 h 6858000"/>
              <a:gd name="connsiteX5" fmla="*/ 477746 w 8030690"/>
              <a:gd name="connsiteY5" fmla="*/ 6858000 h 6858000"/>
              <a:gd name="connsiteX6" fmla="*/ 477746 w 8030690"/>
              <a:gd name="connsiteY6" fmla="*/ 6858000 h 6858000"/>
              <a:gd name="connsiteX7" fmla="*/ 0 w 8030690"/>
              <a:gd name="connsiteY7" fmla="*/ 6858000 h 6858000"/>
              <a:gd name="connsiteX8" fmla="*/ 5883 w 8030690"/>
              <a:gd name="connsiteY8" fmla="*/ 6817538 h 6858000"/>
              <a:gd name="connsiteX9" fmla="*/ 23196 w 8030690"/>
              <a:gd name="connsiteY9" fmla="*/ 6698894 h 6858000"/>
              <a:gd name="connsiteX10" fmla="*/ 35298 w 8030690"/>
              <a:gd name="connsiteY10" fmla="*/ 6612483 h 6858000"/>
              <a:gd name="connsiteX11" fmla="*/ 48073 w 8030690"/>
              <a:gd name="connsiteY11" fmla="*/ 6509613 h 6858000"/>
              <a:gd name="connsiteX12" fmla="*/ 63369 w 8030690"/>
              <a:gd name="connsiteY12" fmla="*/ 6387541 h 6858000"/>
              <a:gd name="connsiteX13" fmla="*/ 79506 w 8030690"/>
              <a:gd name="connsiteY13" fmla="*/ 6252438 h 6858000"/>
              <a:gd name="connsiteX14" fmla="*/ 96483 w 8030690"/>
              <a:gd name="connsiteY14" fmla="*/ 6100191 h 6858000"/>
              <a:gd name="connsiteX15" fmla="*/ 114468 w 8030690"/>
              <a:gd name="connsiteY15" fmla="*/ 5934227 h 6858000"/>
              <a:gd name="connsiteX16" fmla="*/ 132454 w 8030690"/>
              <a:gd name="connsiteY16" fmla="*/ 5753862 h 6858000"/>
              <a:gd name="connsiteX17" fmla="*/ 150775 w 8030690"/>
              <a:gd name="connsiteY17" fmla="*/ 5561838 h 6858000"/>
              <a:gd name="connsiteX18" fmla="*/ 167752 w 8030690"/>
              <a:gd name="connsiteY18" fmla="*/ 5354726 h 6858000"/>
              <a:gd name="connsiteX19" fmla="*/ 184057 w 8030690"/>
              <a:gd name="connsiteY19" fmla="*/ 5138013 h 6858000"/>
              <a:gd name="connsiteX20" fmla="*/ 198849 w 8030690"/>
              <a:gd name="connsiteY20" fmla="*/ 4908956 h 6858000"/>
              <a:gd name="connsiteX21" fmla="*/ 212968 w 8030690"/>
              <a:gd name="connsiteY21" fmla="*/ 4670298 h 6858000"/>
              <a:gd name="connsiteX22" fmla="*/ 226248 w 8030690"/>
              <a:gd name="connsiteY22" fmla="*/ 4421352 h 6858000"/>
              <a:gd name="connsiteX23" fmla="*/ 230954 w 8030690"/>
              <a:gd name="connsiteY23" fmla="*/ 4293793 h 6858000"/>
              <a:gd name="connsiteX24" fmla="*/ 236165 w 8030690"/>
              <a:gd name="connsiteY24" fmla="*/ 4163491 h 6858000"/>
              <a:gd name="connsiteX25" fmla="*/ 241039 w 8030690"/>
              <a:gd name="connsiteY25" fmla="*/ 4031132 h 6858000"/>
              <a:gd name="connsiteX26" fmla="*/ 244233 w 8030690"/>
              <a:gd name="connsiteY26" fmla="*/ 3898087 h 6858000"/>
              <a:gd name="connsiteX27" fmla="*/ 247091 w 8030690"/>
              <a:gd name="connsiteY27" fmla="*/ 3762298 h 6858000"/>
              <a:gd name="connsiteX28" fmla="*/ 250116 w 8030690"/>
              <a:gd name="connsiteY28" fmla="*/ 3625138 h 6858000"/>
              <a:gd name="connsiteX29" fmla="*/ 252133 w 8030690"/>
              <a:gd name="connsiteY29" fmla="*/ 3485235 h 6858000"/>
              <a:gd name="connsiteX30" fmla="*/ 252133 w 8030690"/>
              <a:gd name="connsiteY30" fmla="*/ 3343960 h 6858000"/>
              <a:gd name="connsiteX31" fmla="*/ 253142 w 8030690"/>
              <a:gd name="connsiteY31" fmla="*/ 3201314 h 6858000"/>
              <a:gd name="connsiteX32" fmla="*/ 252133 w 8030690"/>
              <a:gd name="connsiteY32" fmla="*/ 3057296 h 6858000"/>
              <a:gd name="connsiteX33" fmla="*/ 250116 w 8030690"/>
              <a:gd name="connsiteY33" fmla="*/ 2911221 h 6858000"/>
              <a:gd name="connsiteX34" fmla="*/ 248267 w 8030690"/>
              <a:gd name="connsiteY34" fmla="*/ 2765145 h 6858000"/>
              <a:gd name="connsiteX35" fmla="*/ 244233 w 8030690"/>
              <a:gd name="connsiteY35" fmla="*/ 2617013 h 6858000"/>
              <a:gd name="connsiteX36" fmla="*/ 240031 w 8030690"/>
              <a:gd name="connsiteY36" fmla="*/ 2467508 h 6858000"/>
              <a:gd name="connsiteX37" fmla="*/ 235156 w 8030690"/>
              <a:gd name="connsiteY37" fmla="*/ 2318004 h 6858000"/>
              <a:gd name="connsiteX38" fmla="*/ 228265 w 8030690"/>
              <a:gd name="connsiteY38" fmla="*/ 2167128 h 6858000"/>
              <a:gd name="connsiteX39" fmla="*/ 220028 w 8030690"/>
              <a:gd name="connsiteY39" fmla="*/ 2014880 h 6858000"/>
              <a:gd name="connsiteX40" fmla="*/ 212128 w 8030690"/>
              <a:gd name="connsiteY40" fmla="*/ 1861947 h 6858000"/>
              <a:gd name="connsiteX41" fmla="*/ 202043 w 8030690"/>
              <a:gd name="connsiteY41" fmla="*/ 1709013 h 6858000"/>
              <a:gd name="connsiteX42" fmla="*/ 189940 w 8030690"/>
              <a:gd name="connsiteY42" fmla="*/ 1554023 h 6858000"/>
              <a:gd name="connsiteX43" fmla="*/ 177838 w 8030690"/>
              <a:gd name="connsiteY43" fmla="*/ 1401089 h 6858000"/>
              <a:gd name="connsiteX44" fmla="*/ 163886 w 8030690"/>
              <a:gd name="connsiteY44" fmla="*/ 1245413 h 6858000"/>
              <a:gd name="connsiteX45" fmla="*/ 148590 w 8030690"/>
              <a:gd name="connsiteY45" fmla="*/ 1089050 h 6858000"/>
              <a:gd name="connsiteX46" fmla="*/ 132454 w 8030690"/>
              <a:gd name="connsiteY46" fmla="*/ 934745 h 6858000"/>
              <a:gd name="connsiteX47" fmla="*/ 113628 w 8030690"/>
              <a:gd name="connsiteY47" fmla="*/ 778383 h 6858000"/>
              <a:gd name="connsiteX48" fmla="*/ 93457 w 8030690"/>
              <a:gd name="connsiteY48" fmla="*/ 622706 h 6858000"/>
              <a:gd name="connsiteX49" fmla="*/ 73454 w 8030690"/>
              <a:gd name="connsiteY49" fmla="*/ 466344 h 6858000"/>
              <a:gd name="connsiteX50" fmla="*/ 50090 w 8030690"/>
              <a:gd name="connsiteY50" fmla="*/ 310667 h 6858000"/>
              <a:gd name="connsiteX51" fmla="*/ 26222 w 8030690"/>
              <a:gd name="connsiteY51" fmla="*/ 1556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030690" h="6858000">
                <a:moveTo>
                  <a:pt x="1176" y="0"/>
                </a:moveTo>
                <a:lnTo>
                  <a:pt x="1344715" y="0"/>
                </a:lnTo>
                <a:lnTo>
                  <a:pt x="1344715" y="0"/>
                </a:lnTo>
                <a:lnTo>
                  <a:pt x="8030690" y="0"/>
                </a:lnTo>
                <a:lnTo>
                  <a:pt x="8030690" y="6858000"/>
                </a:lnTo>
                <a:lnTo>
                  <a:pt x="477746" y="6858000"/>
                </a:lnTo>
                <a:lnTo>
                  <a:pt x="477746" y="6858000"/>
                </a:lnTo>
                <a:lnTo>
                  <a:pt x="0" y="6858000"/>
                </a:lnTo>
                <a:lnTo>
                  <a:pt x="5883" y="6817538"/>
                </a:lnTo>
                <a:lnTo>
                  <a:pt x="23196" y="6698894"/>
                </a:lnTo>
                <a:lnTo>
                  <a:pt x="35298" y="6612483"/>
                </a:lnTo>
                <a:lnTo>
                  <a:pt x="48073" y="6509613"/>
                </a:lnTo>
                <a:lnTo>
                  <a:pt x="63369" y="6387541"/>
                </a:lnTo>
                <a:lnTo>
                  <a:pt x="79506" y="6252438"/>
                </a:lnTo>
                <a:lnTo>
                  <a:pt x="96483" y="6100191"/>
                </a:lnTo>
                <a:lnTo>
                  <a:pt x="114468" y="5934227"/>
                </a:lnTo>
                <a:lnTo>
                  <a:pt x="132454" y="5753862"/>
                </a:lnTo>
                <a:lnTo>
                  <a:pt x="150775" y="5561838"/>
                </a:lnTo>
                <a:lnTo>
                  <a:pt x="167752" y="5354726"/>
                </a:lnTo>
                <a:lnTo>
                  <a:pt x="184057" y="5138013"/>
                </a:lnTo>
                <a:lnTo>
                  <a:pt x="198849" y="4908956"/>
                </a:lnTo>
                <a:lnTo>
                  <a:pt x="212968" y="4670298"/>
                </a:lnTo>
                <a:lnTo>
                  <a:pt x="226248" y="4421352"/>
                </a:lnTo>
                <a:lnTo>
                  <a:pt x="230954" y="4293793"/>
                </a:lnTo>
                <a:lnTo>
                  <a:pt x="236165" y="4163491"/>
                </a:lnTo>
                <a:lnTo>
                  <a:pt x="241039" y="4031132"/>
                </a:lnTo>
                <a:lnTo>
                  <a:pt x="244233" y="3898087"/>
                </a:lnTo>
                <a:lnTo>
                  <a:pt x="247091" y="3762298"/>
                </a:lnTo>
                <a:lnTo>
                  <a:pt x="250116" y="3625138"/>
                </a:lnTo>
                <a:lnTo>
                  <a:pt x="252133" y="3485235"/>
                </a:lnTo>
                <a:lnTo>
                  <a:pt x="252133" y="3343960"/>
                </a:lnTo>
                <a:lnTo>
                  <a:pt x="253142" y="3201314"/>
                </a:lnTo>
                <a:lnTo>
                  <a:pt x="252133" y="3057296"/>
                </a:lnTo>
                <a:lnTo>
                  <a:pt x="250116" y="2911221"/>
                </a:lnTo>
                <a:lnTo>
                  <a:pt x="248267" y="2765145"/>
                </a:lnTo>
                <a:lnTo>
                  <a:pt x="244233" y="2617013"/>
                </a:lnTo>
                <a:lnTo>
                  <a:pt x="240031" y="2467508"/>
                </a:lnTo>
                <a:lnTo>
                  <a:pt x="235156" y="2318004"/>
                </a:lnTo>
                <a:lnTo>
                  <a:pt x="228265" y="2167128"/>
                </a:lnTo>
                <a:lnTo>
                  <a:pt x="220028" y="2014880"/>
                </a:lnTo>
                <a:lnTo>
                  <a:pt x="212128" y="1861947"/>
                </a:lnTo>
                <a:lnTo>
                  <a:pt x="202043" y="1709013"/>
                </a:lnTo>
                <a:lnTo>
                  <a:pt x="189940" y="1554023"/>
                </a:lnTo>
                <a:lnTo>
                  <a:pt x="177838" y="1401089"/>
                </a:lnTo>
                <a:lnTo>
                  <a:pt x="163886" y="1245413"/>
                </a:lnTo>
                <a:lnTo>
                  <a:pt x="148590" y="1089050"/>
                </a:lnTo>
                <a:lnTo>
                  <a:pt x="132454" y="934745"/>
                </a:lnTo>
                <a:lnTo>
                  <a:pt x="113628" y="778383"/>
                </a:lnTo>
                <a:lnTo>
                  <a:pt x="93457" y="622706"/>
                </a:lnTo>
                <a:lnTo>
                  <a:pt x="73454" y="466344"/>
                </a:lnTo>
                <a:lnTo>
                  <a:pt x="50090" y="310667"/>
                </a:lnTo>
                <a:lnTo>
                  <a:pt x="26222" y="15567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11">
            <a:extLst>
              <a:ext uri="{FF2B5EF4-FFF2-40B4-BE49-F238E27FC236}">
                <a16:creationId xmlns:a16="http://schemas.microsoft.com/office/drawing/2014/main" id="{BDC58DEA-1307-4F44-AD47-E613D8B76A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4811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p:nvSpPr>
          <p:cNvPr id="15" name="Rectangle 14">
            <a:extLst>
              <a:ext uri="{FF2B5EF4-FFF2-40B4-BE49-F238E27FC236}">
                <a16:creationId xmlns:a16="http://schemas.microsoft.com/office/drawing/2014/main" id="{C99B912D-1E4B-42AF-A2BE-CFEFEC916E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graphicFrame>
        <p:nvGraphicFramePr>
          <p:cNvPr id="5" name="Content Placeholder 2">
            <a:extLst>
              <a:ext uri="{FF2B5EF4-FFF2-40B4-BE49-F238E27FC236}">
                <a16:creationId xmlns:a16="http://schemas.microsoft.com/office/drawing/2014/main" id="{0C834AC2-A197-461A-A375-2B831A075104}"/>
              </a:ext>
            </a:extLst>
          </p:cNvPr>
          <p:cNvGraphicFramePr>
            <a:graphicFrameLocks noGrp="1"/>
          </p:cNvGraphicFramePr>
          <p:nvPr>
            <p:ph idx="1"/>
            <p:extLst>
              <p:ext uri="{D42A27DB-BD31-4B8C-83A1-F6EECF244321}">
                <p14:modId xmlns:p14="http://schemas.microsoft.com/office/powerpoint/2010/main" val="3284187555"/>
              </p:ext>
            </p:extLst>
          </p:nvPr>
        </p:nvGraphicFramePr>
        <p:xfrm>
          <a:off x="5048250" y="1447800"/>
          <a:ext cx="649605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4909590"/>
      </p:ext>
    </p:extLst>
  </p:cSld>
  <p:clrMapOvr>
    <a:overrideClrMapping bg1="lt1" tx1="dk1" bg2="lt2" tx2="dk2" accent1="accent1" accent2="accent2" accent3="accent3" accent4="accent4" accent5="accent5" accent6="accent6" hlink="hlink" folHlink="folHlink"/>
  </p:clrMapOvr>
</p:sld>
</file>

<file path=ppt/slides/slide9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D9B8FD4-CDEB-4EB4-B4DE-C89E119389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0" name="Freeform 36">
            <a:extLst>
              <a:ext uri="{FF2B5EF4-FFF2-40B4-BE49-F238E27FC236}">
                <a16:creationId xmlns:a16="http://schemas.microsoft.com/office/drawing/2014/main" id="{5A2E3D1D-9E9F-4739-BA14-D4D7FA9FBD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2" name="Freeform: Shape 11">
            <a:extLst>
              <a:ext uri="{FF2B5EF4-FFF2-40B4-BE49-F238E27FC236}">
                <a16:creationId xmlns:a16="http://schemas.microsoft.com/office/drawing/2014/main" id="{1FFB365B-E9DC-4859-B8AB-CB83EEBE4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ADAB9C8-EB37-4914-A699-C716FC8FE4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F9D998BB-1C99-4EF1-815D-BCE68ACF343C}"/>
              </a:ext>
            </a:extLst>
          </p:cNvPr>
          <p:cNvSpPr>
            <a:spLocks noGrp="1"/>
          </p:cNvSpPr>
          <p:nvPr>
            <p:ph type="title"/>
          </p:nvPr>
        </p:nvSpPr>
        <p:spPr>
          <a:xfrm>
            <a:off x="653143" y="1645920"/>
            <a:ext cx="3522879" cy="4470821"/>
          </a:xfrm>
        </p:spPr>
        <p:txBody>
          <a:bodyPr vert="horz" lIns="91440" tIns="45720" rIns="91440" bIns="45720" rtlCol="0">
            <a:normAutofit/>
          </a:bodyPr>
          <a:lstStyle/>
          <a:p>
            <a:pPr algn="r"/>
            <a:r>
              <a:rPr lang="en-US" b="1">
                <a:solidFill>
                  <a:schemeClr val="bg2"/>
                </a:solidFill>
                <a:latin typeface="Bahnschrift Condensed"/>
                <a:cs typeface="Calibri Light"/>
              </a:rPr>
              <a:t>Pathophysiology</a:t>
            </a:r>
            <a:endParaRPr lang="en-US" b="1">
              <a:solidFill>
                <a:schemeClr val="bg2"/>
              </a:solidFill>
              <a:latin typeface="Bahnschrift Condensed"/>
            </a:endParaRPr>
          </a:p>
        </p:txBody>
      </p:sp>
      <p:sp>
        <p:nvSpPr>
          <p:cNvPr id="3" name="Content Placeholder 2">
            <a:extLst>
              <a:ext uri="{FF2B5EF4-FFF2-40B4-BE49-F238E27FC236}">
                <a16:creationId xmlns:a16="http://schemas.microsoft.com/office/drawing/2014/main" id="{580639B7-CEF9-41B9-8AA2-A8EB3F7BF4A1}"/>
              </a:ext>
            </a:extLst>
          </p:cNvPr>
          <p:cNvSpPr>
            <a:spLocks noGrp="1"/>
          </p:cNvSpPr>
          <p:nvPr>
            <p:ph idx="1"/>
          </p:nvPr>
        </p:nvSpPr>
        <p:spPr>
          <a:xfrm>
            <a:off x="5204109" y="1645920"/>
            <a:ext cx="6269434" cy="4470821"/>
          </a:xfrm>
        </p:spPr>
        <p:txBody>
          <a:bodyPr vert="horz" lIns="0" tIns="45720" rIns="0" bIns="45720" rtlCol="0">
            <a:normAutofit/>
          </a:bodyPr>
          <a:lstStyle/>
          <a:p>
            <a:pPr>
              <a:buFont typeface="Arial" panose="020F0502020204030204" pitchFamily="34" charset="0"/>
              <a:buChar char="•"/>
            </a:pPr>
            <a:r>
              <a:rPr lang="en-US" b="1">
                <a:ea typeface="+mn-lt"/>
                <a:cs typeface="+mn-lt"/>
              </a:rPr>
              <a:t>Predisposing factors lead to laxity of the esophageal hiatus.</a:t>
            </a:r>
            <a:endParaRPr lang="en-US" b="1">
              <a:cs typeface="Calibri"/>
            </a:endParaRPr>
          </a:p>
          <a:p>
            <a:pPr>
              <a:buFont typeface="Arial" panose="020F0502020204030204" pitchFamily="34" charset="0"/>
              <a:buChar char="•"/>
            </a:pPr>
            <a:r>
              <a:rPr lang="en-US" b="1">
                <a:ea typeface="+mn-lt"/>
                <a:cs typeface="+mn-lt"/>
              </a:rPr>
              <a:t>Relative negative intrathoracic pressure compared to the intra-abdominal pressure.</a:t>
            </a:r>
          </a:p>
          <a:p>
            <a:pPr>
              <a:buFont typeface="Wingdings" panose="020F0502020204030204" pitchFamily="34" charset="0"/>
              <a:buChar char="Ø"/>
            </a:pPr>
            <a:r>
              <a:rPr lang="en-US" dirty="0">
                <a:ea typeface="+mn-lt"/>
                <a:cs typeface="+mn-lt"/>
              </a:rPr>
              <a:t> Relative negative intrathoracic pressure and the lax hiatus cause herniation of the abdominal contents into the thorax and subsequent loss of reflux barrier with compromised fluid emptying of distal esophagus which eventually lead to </a:t>
            </a:r>
            <a:r>
              <a:rPr lang="en-US" b="1" dirty="0">
                <a:ea typeface="+mn-lt"/>
                <a:cs typeface="+mn-lt"/>
              </a:rPr>
              <a:t>GERD.</a:t>
            </a:r>
            <a:endParaRPr lang="en-US" b="1" err="1">
              <a:cs typeface="Calibri"/>
            </a:endParaRPr>
          </a:p>
        </p:txBody>
      </p:sp>
    </p:spTree>
    <p:extLst>
      <p:ext uri="{BB962C8B-B14F-4D97-AF65-F5344CB8AC3E}">
        <p14:creationId xmlns:p14="http://schemas.microsoft.com/office/powerpoint/2010/main" val="210101189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F53A2-B7EA-474C-BB35-80616C4BF519}"/>
              </a:ext>
            </a:extLst>
          </p:cNvPr>
          <p:cNvSpPr>
            <a:spLocks noGrp="1"/>
          </p:cNvSpPr>
          <p:nvPr>
            <p:ph type="title"/>
          </p:nvPr>
        </p:nvSpPr>
        <p:spPr/>
        <p:txBody>
          <a:bodyPr vert="horz" lIns="91440" tIns="45720" rIns="91440" bIns="45720" rtlCol="0" anchor="ctr">
            <a:normAutofit/>
          </a:bodyPr>
          <a:lstStyle/>
          <a:p>
            <a:r>
              <a:rPr lang="en-US" b="1" dirty="0">
                <a:latin typeface="Bahnschrift Condensed"/>
                <a:ea typeface="+mj-lt"/>
                <a:cs typeface="+mj-lt"/>
              </a:rPr>
              <a:t>Types of hiatal hernias</a:t>
            </a:r>
            <a:r>
              <a:rPr lang="en-US" dirty="0">
                <a:ea typeface="+mj-lt"/>
                <a:cs typeface="+mj-lt"/>
              </a:rPr>
              <a:t> </a:t>
            </a:r>
            <a:endParaRPr lang="en-US"/>
          </a:p>
        </p:txBody>
      </p:sp>
      <p:sp>
        <p:nvSpPr>
          <p:cNvPr id="3" name="Content Placeholder 2">
            <a:extLst>
              <a:ext uri="{FF2B5EF4-FFF2-40B4-BE49-F238E27FC236}">
                <a16:creationId xmlns:a16="http://schemas.microsoft.com/office/drawing/2014/main" id="{237A2950-ADD9-4FE3-A24D-9927B8CFF67D}"/>
              </a:ext>
            </a:extLst>
          </p:cNvPr>
          <p:cNvSpPr>
            <a:spLocks noGrp="1"/>
          </p:cNvSpPr>
          <p:nvPr>
            <p:ph idx="1"/>
          </p:nvPr>
        </p:nvSpPr>
        <p:spPr>
          <a:xfrm>
            <a:off x="1097280" y="1845734"/>
            <a:ext cx="10100154" cy="4023360"/>
          </a:xfrm>
        </p:spPr>
        <p:txBody>
          <a:bodyPr vert="horz" lIns="0" tIns="45720" rIns="0" bIns="45720" rtlCol="0" anchor="t">
            <a:normAutofit/>
          </a:bodyPr>
          <a:lstStyle/>
          <a:p>
            <a:pPr>
              <a:buFont typeface="Wingdings" panose="020F0502020204030204" pitchFamily="34" charset="0"/>
              <a:buChar char="v"/>
            </a:pPr>
            <a:r>
              <a:rPr lang="en-US" sz="2800" b="1" dirty="0">
                <a:ea typeface="+mn-lt"/>
                <a:cs typeface="+mn-lt"/>
              </a:rPr>
              <a:t>Type I: sliding hiatal hernia</a:t>
            </a:r>
            <a:endParaRPr lang="en-US" sz="2800" dirty="0">
              <a:ea typeface="+mn-lt"/>
              <a:cs typeface="+mn-lt"/>
            </a:endParaRPr>
          </a:p>
          <a:p>
            <a:pPr>
              <a:buFont typeface="Arial" panose="020F0502020204030204" pitchFamily="34" charset="0"/>
              <a:buChar char="•"/>
            </a:pPr>
            <a:r>
              <a:rPr lang="en-US" dirty="0">
                <a:ea typeface="+mn-lt"/>
                <a:cs typeface="+mn-lt"/>
              </a:rPr>
              <a:t> Most common type (95% of cases).</a:t>
            </a:r>
          </a:p>
          <a:p>
            <a:pPr>
              <a:buFont typeface="Arial" panose="020F0502020204030204" pitchFamily="34" charset="0"/>
              <a:buChar char="•"/>
            </a:pPr>
            <a:r>
              <a:rPr lang="en-US" dirty="0">
                <a:ea typeface="+mn-lt"/>
                <a:cs typeface="+mn-lt"/>
              </a:rPr>
              <a:t> The GEJ and the gastric cardia slide up into the posterior mediastinum. The gastric fundus remains below the diaphragm (hourglass stomach).</a:t>
            </a:r>
            <a:endParaRPr lang="en-US" dirty="0">
              <a:cs typeface="Calibri" panose="020F0502020204030204"/>
            </a:endParaRPr>
          </a:p>
        </p:txBody>
      </p:sp>
      <p:pic>
        <p:nvPicPr>
          <p:cNvPr id="5" name="Picture 5" descr="Diagram&#10;&#10;Description automatically generated">
            <a:extLst>
              <a:ext uri="{FF2B5EF4-FFF2-40B4-BE49-F238E27FC236}">
                <a16:creationId xmlns:a16="http://schemas.microsoft.com/office/drawing/2014/main" id="{D019C56D-35AE-4E94-9F3C-ECCB3BF058CE}"/>
              </a:ext>
            </a:extLst>
          </p:cNvPr>
          <p:cNvPicPr>
            <a:picLocks noChangeAspect="1"/>
          </p:cNvPicPr>
          <p:nvPr/>
        </p:nvPicPr>
        <p:blipFill>
          <a:blip r:embed="rId2"/>
          <a:stretch>
            <a:fillRect/>
          </a:stretch>
        </p:blipFill>
        <p:spPr>
          <a:xfrm>
            <a:off x="1634647" y="3688866"/>
            <a:ext cx="9047966" cy="2455200"/>
          </a:xfrm>
          <a:prstGeom prst="rect">
            <a:avLst/>
          </a:prstGeom>
          <a:ln>
            <a:noFill/>
          </a:ln>
          <a:effectLst>
            <a:softEdge rad="112500"/>
          </a:effectLst>
        </p:spPr>
      </p:pic>
    </p:spTree>
    <p:extLst>
      <p:ext uri="{BB962C8B-B14F-4D97-AF65-F5344CB8AC3E}">
        <p14:creationId xmlns:p14="http://schemas.microsoft.com/office/powerpoint/2010/main" val="368052800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ADD98-5BEE-4182-BB6A-70DD0C51DA7C}"/>
              </a:ext>
            </a:extLst>
          </p:cNvPr>
          <p:cNvSpPr>
            <a:spLocks noGrp="1"/>
          </p:cNvSpPr>
          <p:nvPr>
            <p:ph type="title"/>
          </p:nvPr>
        </p:nvSpPr>
        <p:spPr/>
        <p:txBody>
          <a:bodyPr vert="horz" lIns="91440" tIns="45720" rIns="91440" bIns="45720" rtlCol="0" anchor="ctr">
            <a:normAutofit/>
          </a:bodyPr>
          <a:lstStyle/>
          <a:p>
            <a:r>
              <a:rPr lang="en-US" b="1" dirty="0">
                <a:latin typeface="Bahnschrift Condensed"/>
                <a:ea typeface="+mj-lt"/>
                <a:cs typeface="+mj-lt"/>
              </a:rPr>
              <a:t>Types of hiatal hernias</a:t>
            </a:r>
            <a:endParaRPr lang="en-US" b="1" dirty="0">
              <a:latin typeface="Bahnschrift Condensed"/>
            </a:endParaRPr>
          </a:p>
        </p:txBody>
      </p:sp>
      <p:sp>
        <p:nvSpPr>
          <p:cNvPr id="3" name="Content Placeholder 2">
            <a:extLst>
              <a:ext uri="{FF2B5EF4-FFF2-40B4-BE49-F238E27FC236}">
                <a16:creationId xmlns:a16="http://schemas.microsoft.com/office/drawing/2014/main" id="{A9533BB7-FA37-46DD-ADF3-4F4B487DF223}"/>
              </a:ext>
            </a:extLst>
          </p:cNvPr>
          <p:cNvSpPr>
            <a:spLocks noGrp="1"/>
          </p:cNvSpPr>
          <p:nvPr>
            <p:ph idx="1"/>
          </p:nvPr>
        </p:nvSpPr>
        <p:spPr>
          <a:xfrm>
            <a:off x="1097280" y="1845734"/>
            <a:ext cx="10121030" cy="4399140"/>
          </a:xfrm>
        </p:spPr>
        <p:txBody>
          <a:bodyPr vert="horz" lIns="0" tIns="45720" rIns="0" bIns="45720" rtlCol="0" anchor="t">
            <a:normAutofit/>
          </a:bodyPr>
          <a:lstStyle/>
          <a:p>
            <a:pPr>
              <a:buFont typeface="Wingdings" panose="020F0502020204030204" pitchFamily="34" charset="0"/>
              <a:buChar char="v"/>
            </a:pPr>
            <a:r>
              <a:rPr lang="en-US" sz="2800" b="1" dirty="0">
                <a:ea typeface="+mn-lt"/>
                <a:cs typeface="+mn-lt"/>
              </a:rPr>
              <a:t>Type II: </a:t>
            </a:r>
            <a:r>
              <a:rPr lang="en-US" sz="2800" b="1" dirty="0" err="1">
                <a:ea typeface="+mn-lt"/>
                <a:cs typeface="+mn-lt"/>
              </a:rPr>
              <a:t>paraesophageal</a:t>
            </a:r>
            <a:r>
              <a:rPr lang="en-US" sz="2800" b="1" dirty="0">
                <a:ea typeface="+mn-lt"/>
                <a:cs typeface="+mn-lt"/>
              </a:rPr>
              <a:t> hiatal hernia</a:t>
            </a:r>
            <a:endParaRPr lang="en-US" dirty="0">
              <a:ea typeface="+mn-lt"/>
              <a:cs typeface="+mn-lt"/>
            </a:endParaRPr>
          </a:p>
          <a:p>
            <a:pPr>
              <a:buFont typeface="Arial" panose="020F0502020204030204" pitchFamily="34" charset="0"/>
              <a:buChar char="•"/>
            </a:pPr>
            <a:r>
              <a:rPr lang="en-US" dirty="0">
                <a:ea typeface="+mn-lt"/>
                <a:cs typeface="+mn-lt"/>
              </a:rPr>
              <a:t> Part of the gastric fundus herniates into the thorax.</a:t>
            </a:r>
          </a:p>
          <a:p>
            <a:pPr>
              <a:buFont typeface="Arial" panose="020F0502020204030204" pitchFamily="34" charset="0"/>
              <a:buChar char="•"/>
            </a:pPr>
            <a:r>
              <a:rPr lang="en-US" dirty="0">
                <a:ea typeface="+mn-lt"/>
                <a:cs typeface="+mn-lt"/>
              </a:rPr>
              <a:t> The GEJ remains in its anatomical position below the diaphragm.</a:t>
            </a:r>
          </a:p>
          <a:p>
            <a:pPr>
              <a:buFont typeface="Wingdings" panose="020F0502020204030204" pitchFamily="34" charset="0"/>
              <a:buChar char="v"/>
            </a:pPr>
            <a:r>
              <a:rPr lang="en-US" sz="2800" b="1" dirty="0">
                <a:ea typeface="+mn-lt"/>
                <a:cs typeface="+mn-lt"/>
              </a:rPr>
              <a:t>Type III: mixed hiatal hernia</a:t>
            </a:r>
            <a:endParaRPr lang="en-US" dirty="0">
              <a:ea typeface="+mn-lt"/>
              <a:cs typeface="+mn-lt"/>
            </a:endParaRPr>
          </a:p>
          <a:p>
            <a:pPr>
              <a:buFont typeface="Arial" panose="020F0502020204030204" pitchFamily="34" charset="0"/>
              <a:buChar char="•"/>
            </a:pPr>
            <a:r>
              <a:rPr lang="en-US" dirty="0">
                <a:ea typeface="+mn-lt"/>
                <a:cs typeface="+mn-lt"/>
              </a:rPr>
              <a:t> Mix of types I and II, The GEJ and a portion of the gastric fundus prolapse through the hiatus.</a:t>
            </a:r>
          </a:p>
          <a:p>
            <a:pPr>
              <a:buFont typeface="Wingdings" panose="020F0502020204030204" pitchFamily="34" charset="0"/>
              <a:buChar char="v"/>
            </a:pPr>
            <a:r>
              <a:rPr lang="en-US" sz="2800" b="1" dirty="0">
                <a:ea typeface="+mn-lt"/>
                <a:cs typeface="+mn-lt"/>
              </a:rPr>
              <a:t>Type IV: complex hiatal hernia</a:t>
            </a:r>
            <a:endParaRPr lang="en-US" dirty="0">
              <a:ea typeface="+mn-lt"/>
              <a:cs typeface="+mn-lt"/>
            </a:endParaRPr>
          </a:p>
          <a:p>
            <a:pPr>
              <a:buFont typeface="Arial" panose="020F0502020204030204" pitchFamily="34" charset="0"/>
              <a:buChar char="•"/>
            </a:pPr>
            <a:r>
              <a:rPr lang="en-US" dirty="0">
                <a:ea typeface="+mn-lt"/>
                <a:cs typeface="+mn-lt"/>
              </a:rPr>
              <a:t> Herniation of any abdominal structure other than the stomach (e.g., spleen, </a:t>
            </a:r>
            <a:r>
              <a:rPr lang="en-US" dirty="0" err="1">
                <a:ea typeface="+mn-lt"/>
                <a:cs typeface="+mn-lt"/>
              </a:rPr>
              <a:t>omentum</a:t>
            </a:r>
            <a:r>
              <a:rPr lang="en-US" dirty="0">
                <a:ea typeface="+mn-lt"/>
                <a:cs typeface="+mn-lt"/>
              </a:rPr>
              <a:t>, or colon) </a:t>
            </a:r>
            <a:endParaRPr lang="en-US">
              <a:ea typeface="+mn-lt"/>
              <a:cs typeface="+mn-lt"/>
            </a:endParaRPr>
          </a:p>
          <a:p>
            <a:pPr>
              <a:buFont typeface="Arial" panose="020F0502020204030204" pitchFamily="34" charset="0"/>
              <a:buChar char="•"/>
            </a:pPr>
            <a:r>
              <a:rPr lang="en-US" dirty="0">
                <a:ea typeface="+mn-lt"/>
                <a:cs typeface="+mn-lt"/>
              </a:rPr>
              <a:t>Rarest type</a:t>
            </a:r>
            <a:endParaRPr lang="en-US" dirty="0">
              <a:cs typeface="Calibri" panose="020F0502020204030204"/>
            </a:endParaRPr>
          </a:p>
        </p:txBody>
      </p:sp>
    </p:spTree>
    <p:extLst>
      <p:ext uri="{BB962C8B-B14F-4D97-AF65-F5344CB8AC3E}">
        <p14:creationId xmlns:p14="http://schemas.microsoft.com/office/powerpoint/2010/main" val="112659851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61AE3-AAA5-4EF8-AE71-36818C895FFB}"/>
              </a:ext>
            </a:extLst>
          </p:cNvPr>
          <p:cNvSpPr>
            <a:spLocks noGrp="1"/>
          </p:cNvSpPr>
          <p:nvPr>
            <p:ph type="title"/>
          </p:nvPr>
        </p:nvSpPr>
        <p:spPr/>
        <p:txBody>
          <a:bodyPr vert="horz" lIns="91440" tIns="45720" rIns="91440" bIns="45720" rtlCol="0" anchor="ctr">
            <a:normAutofit/>
          </a:bodyPr>
          <a:lstStyle/>
          <a:p>
            <a:r>
              <a:rPr lang="en-US" b="1" dirty="0">
                <a:latin typeface="Bahnschrift Condensed"/>
                <a:cs typeface="Calibri Light"/>
              </a:rPr>
              <a:t>Clinical Features</a:t>
            </a:r>
            <a:endParaRPr lang="en-US" b="1" dirty="0">
              <a:latin typeface="Bahnschrift Condensed"/>
            </a:endParaRPr>
          </a:p>
        </p:txBody>
      </p:sp>
      <p:sp>
        <p:nvSpPr>
          <p:cNvPr id="3" name="Content Placeholder 2">
            <a:extLst>
              <a:ext uri="{FF2B5EF4-FFF2-40B4-BE49-F238E27FC236}">
                <a16:creationId xmlns:a16="http://schemas.microsoft.com/office/drawing/2014/main" id="{779A9FF2-AB21-46C4-A81A-4CE76E597FD3}"/>
              </a:ext>
            </a:extLst>
          </p:cNvPr>
          <p:cNvSpPr>
            <a:spLocks noGrp="1"/>
          </p:cNvSpPr>
          <p:nvPr>
            <p:ph idx="1"/>
          </p:nvPr>
        </p:nvSpPr>
        <p:spPr/>
        <p:txBody>
          <a:bodyPr vert="horz" lIns="0" tIns="45720" rIns="0" bIns="45720" rtlCol="0" anchor="t">
            <a:normAutofit fontScale="92500" lnSpcReduction="10000"/>
          </a:bodyPr>
          <a:lstStyle/>
          <a:p>
            <a:pPr>
              <a:buFont typeface="Wingdings" panose="020F0502020204030204" pitchFamily="34" charset="0"/>
              <a:buChar char="§"/>
            </a:pPr>
            <a:r>
              <a:rPr lang="en-US" dirty="0">
                <a:ea typeface="+mn-lt"/>
                <a:cs typeface="+mn-lt"/>
              </a:rPr>
              <a:t>Most patients are asymptomatic.</a:t>
            </a:r>
            <a:endParaRPr lang="en-US" dirty="0">
              <a:cs typeface="Calibri" panose="020F0502020204030204"/>
            </a:endParaRPr>
          </a:p>
          <a:p>
            <a:pPr>
              <a:buFont typeface="Arial" panose="020F0502020204030204" pitchFamily="34" charset="0"/>
              <a:buChar char="•"/>
            </a:pPr>
            <a:r>
              <a:rPr lang="en-US" b="1" dirty="0">
                <a:ea typeface="+mn-lt"/>
                <a:cs typeface="+mn-lt"/>
              </a:rPr>
              <a:t>Type I</a:t>
            </a:r>
            <a:r>
              <a:rPr lang="en-US" dirty="0">
                <a:ea typeface="+mn-lt"/>
                <a:cs typeface="+mn-lt"/>
              </a:rPr>
              <a:t>: symptoms of </a:t>
            </a:r>
            <a:r>
              <a:rPr lang="en-US" b="1" dirty="0">
                <a:solidFill>
                  <a:schemeClr val="tx1"/>
                </a:solidFill>
                <a:ea typeface="+mn-lt"/>
                <a:cs typeface="+mn-lt"/>
              </a:rPr>
              <a:t>GERD. </a:t>
            </a:r>
            <a:r>
              <a:rPr lang="en-US" dirty="0">
                <a:solidFill>
                  <a:schemeClr val="tx1"/>
                </a:solidFill>
                <a:ea typeface="+mn-lt"/>
                <a:cs typeface="+mn-lt"/>
              </a:rPr>
              <a:t>e.g. Heartburn ,Regurgitation ,Dysphagia ,odynophagia.</a:t>
            </a:r>
            <a:endParaRPr lang="en-US" b="1" dirty="0">
              <a:solidFill>
                <a:schemeClr val="tx1"/>
              </a:solidFill>
              <a:cs typeface="Calibri" panose="020F0502020204030204"/>
            </a:endParaRPr>
          </a:p>
          <a:p>
            <a:pPr>
              <a:buFont typeface="Arial" panose="020F0502020204030204" pitchFamily="34" charset="0"/>
              <a:buChar char="•"/>
            </a:pPr>
            <a:r>
              <a:rPr lang="en-US" b="1" dirty="0">
                <a:ea typeface="+mn-lt"/>
                <a:cs typeface="+mn-lt"/>
              </a:rPr>
              <a:t>Type II, III, and IV</a:t>
            </a:r>
            <a:endParaRPr lang="en-US" dirty="0">
              <a:cs typeface="Calibri" panose="020F0502020204030204"/>
            </a:endParaRPr>
          </a:p>
          <a:p>
            <a:pPr marL="383540" lvl="1">
              <a:buFont typeface="Wingdings" pitchFamily="34" charset="0"/>
              <a:buChar char="Ø"/>
            </a:pPr>
            <a:r>
              <a:rPr lang="en-US" dirty="0">
                <a:ea typeface="+mn-lt"/>
                <a:cs typeface="+mn-lt"/>
              </a:rPr>
              <a:t>Epigastric/substernal pain</a:t>
            </a:r>
            <a:endParaRPr lang="en-US" dirty="0">
              <a:cs typeface="Calibri" panose="020F0502020204030204"/>
            </a:endParaRPr>
          </a:p>
          <a:p>
            <a:pPr marL="383540" lvl="1">
              <a:buFont typeface="Wingdings" pitchFamily="34" charset="0"/>
              <a:buChar char="Ø"/>
            </a:pPr>
            <a:r>
              <a:rPr lang="en-US" dirty="0">
                <a:ea typeface="+mn-lt"/>
                <a:cs typeface="+mn-lt"/>
              </a:rPr>
              <a:t>Early satiety </a:t>
            </a:r>
            <a:endParaRPr lang="en-US" dirty="0">
              <a:cs typeface="Calibri" panose="020F0502020204030204"/>
            </a:endParaRPr>
          </a:p>
          <a:p>
            <a:pPr marL="383540" lvl="1">
              <a:buFont typeface="Wingdings" pitchFamily="34" charset="0"/>
              <a:buChar char="Ø"/>
            </a:pPr>
            <a:r>
              <a:rPr lang="en-US" dirty="0">
                <a:ea typeface="+mn-lt"/>
                <a:cs typeface="+mn-lt"/>
              </a:rPr>
              <a:t>Retching</a:t>
            </a:r>
            <a:endParaRPr lang="en-US" dirty="0">
              <a:cs typeface="Calibri" panose="020F0502020204030204"/>
            </a:endParaRPr>
          </a:p>
          <a:p>
            <a:pPr marL="383540" lvl="1">
              <a:buFont typeface="Wingdings" pitchFamily="34" charset="0"/>
              <a:buChar char="Ø"/>
            </a:pPr>
            <a:r>
              <a:rPr lang="en-US" dirty="0">
                <a:ea typeface="+mn-lt"/>
                <a:cs typeface="+mn-lt"/>
              </a:rPr>
              <a:t>Symptoms of </a:t>
            </a:r>
            <a:r>
              <a:rPr lang="en-US" b="1" dirty="0">
                <a:ea typeface="+mn-lt"/>
                <a:cs typeface="+mn-lt"/>
              </a:rPr>
              <a:t>GERD</a:t>
            </a:r>
            <a:r>
              <a:rPr lang="en-US" dirty="0">
                <a:ea typeface="+mn-lt"/>
                <a:cs typeface="+mn-lt"/>
              </a:rPr>
              <a:t> can occur.</a:t>
            </a:r>
            <a:endParaRPr lang="en-US" dirty="0">
              <a:cs typeface="Calibri" panose="020F0502020204030204"/>
            </a:endParaRPr>
          </a:p>
          <a:p>
            <a:pPr marL="383540" lvl="1">
              <a:buFont typeface="Wingdings" pitchFamily="34" charset="0"/>
              <a:buChar char="Ø"/>
            </a:pPr>
            <a:endParaRPr lang="en-US" dirty="0">
              <a:ea typeface="+mn-lt"/>
              <a:cs typeface="+mn-lt"/>
            </a:endParaRPr>
          </a:p>
          <a:p>
            <a:pPr marL="383540" lvl="1">
              <a:buFont typeface="Wingdings" pitchFamily="34" charset="0"/>
              <a:buChar char="Ø"/>
            </a:pPr>
            <a:endParaRPr lang="en-US" dirty="0">
              <a:ea typeface="+mn-lt"/>
              <a:cs typeface="+mn-lt"/>
            </a:endParaRPr>
          </a:p>
          <a:p>
            <a:pPr marL="383540" lvl="1">
              <a:buFont typeface="Wingdings" pitchFamily="34" charset="0"/>
              <a:buChar char="§"/>
            </a:pPr>
            <a:r>
              <a:rPr lang="en-US" b="1" dirty="0">
                <a:solidFill>
                  <a:schemeClr val="tx1">
                    <a:lumMod val="85000"/>
                    <a:lumOff val="15000"/>
                  </a:schemeClr>
                </a:solidFill>
                <a:ea typeface="+mn-lt"/>
                <a:cs typeface="+mn-lt"/>
              </a:rPr>
              <a:t>Saint triad</a:t>
            </a:r>
            <a:r>
              <a:rPr lang="en-US" b="1" dirty="0">
                <a:solidFill>
                  <a:schemeClr val="tx1"/>
                </a:solidFill>
                <a:ea typeface="+mn-lt"/>
                <a:cs typeface="+mn-lt"/>
              </a:rPr>
              <a:t>: </a:t>
            </a:r>
            <a:r>
              <a:rPr lang="en-US" dirty="0">
                <a:ea typeface="+mn-lt"/>
                <a:cs typeface="+mn-lt"/>
              </a:rPr>
              <a:t>a combination of cholelithiasis, divertculosis, and hiatal hernia may occur in approximately 1.5% of patients.</a:t>
            </a:r>
            <a:endParaRPr lang="en-US" dirty="0">
              <a:cs typeface="Calibri"/>
            </a:endParaRPr>
          </a:p>
          <a:p>
            <a:endParaRPr lang="en-US" dirty="0">
              <a:cs typeface="Calibri"/>
            </a:endParaRPr>
          </a:p>
        </p:txBody>
      </p:sp>
    </p:spTree>
    <p:extLst>
      <p:ext uri="{BB962C8B-B14F-4D97-AF65-F5344CB8AC3E}">
        <p14:creationId xmlns:p14="http://schemas.microsoft.com/office/powerpoint/2010/main" val="240751094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b="1" dirty="0">
                <a:latin typeface="Bahnschrift SemiCondensed" panose="020B0502040204020203" pitchFamily="34" charset="0"/>
              </a:rPr>
              <a:t>Complications</a:t>
            </a:r>
            <a:r>
              <a:rPr lang="en-US" dirty="0"/>
              <a:t> </a:t>
            </a:r>
          </a:p>
        </p:txBody>
      </p:sp>
      <p:sp>
        <p:nvSpPr>
          <p:cNvPr id="3" name="Content Placeholder 2"/>
          <p:cNvSpPr>
            <a:spLocks noGrp="1"/>
          </p:cNvSpPr>
          <p:nvPr>
            <p:ph idx="1"/>
          </p:nvPr>
        </p:nvSpPr>
        <p:spPr>
          <a:xfrm>
            <a:off x="696787" y="1658430"/>
            <a:ext cx="8946541" cy="4195481"/>
          </a:xfrm>
        </p:spPr>
        <p:txBody>
          <a:bodyPr>
            <a:normAutofit/>
          </a:bodyPr>
          <a:lstStyle/>
          <a:p>
            <a:pPr>
              <a:buFont typeface="Wingdings" panose="05000000000000000000" pitchFamily="2" charset="2"/>
              <a:buChar char="v"/>
            </a:pPr>
            <a:r>
              <a:rPr lang="en-US" sz="2400" b="1" dirty="0"/>
              <a:t>Complications of type I:</a:t>
            </a:r>
          </a:p>
          <a:p>
            <a:pPr>
              <a:buFont typeface="Arial" panose="020B0604020202020204" pitchFamily="34" charset="0"/>
              <a:buChar char="•"/>
            </a:pPr>
            <a:r>
              <a:rPr lang="en-US" dirty="0"/>
              <a:t>Arise from long-standing gastroesophageal reflux.</a:t>
            </a:r>
          </a:p>
          <a:p>
            <a:pPr>
              <a:buFont typeface="Arial" panose="020B0604020202020204" pitchFamily="34" charset="0"/>
              <a:buChar char="•"/>
            </a:pPr>
            <a:endParaRPr lang="en-US" dirty="0"/>
          </a:p>
          <a:p>
            <a:pPr>
              <a:buFont typeface="Wingdings" panose="05000000000000000000" pitchFamily="2" charset="2"/>
              <a:buChar char="v"/>
            </a:pPr>
            <a:r>
              <a:rPr lang="en-US" sz="2400" b="1" dirty="0"/>
              <a:t>Complications of type II, III, IV</a:t>
            </a:r>
          </a:p>
          <a:p>
            <a:pPr>
              <a:buFont typeface="Arial" panose="020B0604020202020204" pitchFamily="34" charset="0"/>
              <a:buChar char="•"/>
            </a:pPr>
            <a:r>
              <a:rPr lang="en-US" dirty="0"/>
              <a:t>Upper gastrointestinal bleeding.</a:t>
            </a:r>
          </a:p>
          <a:p>
            <a:pPr>
              <a:buFont typeface="Arial" panose="020B0604020202020204" pitchFamily="34" charset="0"/>
              <a:buChar char="•"/>
            </a:pPr>
            <a:r>
              <a:rPr lang="en-US" dirty="0"/>
              <a:t> Gastric ulcers.</a:t>
            </a:r>
          </a:p>
          <a:p>
            <a:pPr>
              <a:buFont typeface="Arial" panose="020B0604020202020204" pitchFamily="34" charset="0"/>
              <a:buChar char="•"/>
            </a:pPr>
            <a:r>
              <a:rPr lang="en-US" dirty="0"/>
              <a:t>Gastric perforation.</a:t>
            </a:r>
          </a:p>
          <a:p>
            <a:pPr>
              <a:buFont typeface="Arial" panose="020B0604020202020204" pitchFamily="34" charset="0"/>
              <a:buChar char="•"/>
            </a:pPr>
            <a:r>
              <a:rPr lang="en-US" dirty="0"/>
              <a:t>Gastric volvulus.</a:t>
            </a:r>
          </a:p>
          <a:p>
            <a:pPr>
              <a:buFont typeface="Arial" panose="020B0604020202020204" pitchFamily="34" charset="0"/>
              <a:buChar char="•"/>
            </a:pPr>
            <a:r>
              <a:rPr lang="en-US" dirty="0"/>
              <a:t>Total gastric obstruction</a:t>
            </a:r>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15213" y="1689537"/>
            <a:ext cx="4776787" cy="3151505"/>
          </a:xfrm>
          <a:prstGeom prst="rect">
            <a:avLst/>
          </a:prstGeom>
        </p:spPr>
      </p:pic>
      <p:sp>
        <p:nvSpPr>
          <p:cNvPr id="5" name="TextBox 4"/>
          <p:cNvSpPr txBox="1"/>
          <p:nvPr/>
        </p:nvSpPr>
        <p:spPr>
          <a:xfrm>
            <a:off x="8931347" y="4978144"/>
            <a:ext cx="1744517" cy="369332"/>
          </a:xfrm>
          <a:prstGeom prst="rect">
            <a:avLst/>
          </a:prstGeom>
          <a:noFill/>
        </p:spPr>
        <p:txBody>
          <a:bodyPr wrap="none" rtlCol="0">
            <a:spAutoFit/>
          </a:bodyPr>
          <a:lstStyle/>
          <a:p>
            <a:r>
              <a:rPr lang="en-US" b="1" dirty="0"/>
              <a:t>Gastric volvulus </a:t>
            </a:r>
          </a:p>
        </p:txBody>
      </p:sp>
    </p:spTree>
    <p:extLst>
      <p:ext uri="{BB962C8B-B14F-4D97-AF65-F5344CB8AC3E}">
        <p14:creationId xmlns:p14="http://schemas.microsoft.com/office/powerpoint/2010/main" val="16169572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7701" y="452718"/>
            <a:ext cx="4765226" cy="1400530"/>
          </a:xfrm>
        </p:spPr>
        <p:txBody>
          <a:bodyPr>
            <a:normAutofit/>
          </a:bodyPr>
          <a:lstStyle/>
          <a:p>
            <a:r>
              <a:rPr lang="en-US" b="1">
                <a:latin typeface="Bahnschrift SemiCondensed" panose="020B0502040204020203" pitchFamily="34" charset="0"/>
              </a:rPr>
              <a:t>Diagnostic</a:t>
            </a:r>
            <a:endParaRPr lang="en-US" b="1" dirty="0">
              <a:latin typeface="Bahnschrift SemiCondensed" panose="020B0502040204020203" pitchFamily="34" charset="0"/>
            </a:endParaRPr>
          </a:p>
        </p:txBody>
      </p:sp>
      <p:sp>
        <p:nvSpPr>
          <p:cNvPr id="14" name="Rectangle 9">
            <a:extLst>
              <a:ext uri="{FF2B5EF4-FFF2-40B4-BE49-F238E27FC236}">
                <a16:creationId xmlns:a16="http://schemas.microsoft.com/office/drawing/2014/main" id="{C4FC9395-363F-4303-9B88-F5B9F15A26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p:cNvSpPr>
            <a:spLocks noGrp="1"/>
          </p:cNvSpPr>
          <p:nvPr>
            <p:ph idx="1"/>
          </p:nvPr>
        </p:nvSpPr>
        <p:spPr>
          <a:xfrm>
            <a:off x="647701" y="2052918"/>
            <a:ext cx="4764245" cy="4195481"/>
          </a:xfrm>
        </p:spPr>
        <p:txBody>
          <a:bodyPr>
            <a:normAutofit/>
          </a:bodyPr>
          <a:lstStyle/>
          <a:p>
            <a:pPr>
              <a:lnSpc>
                <a:spcPct val="90000"/>
              </a:lnSpc>
              <a:buFont typeface="Wingdings" panose="05000000000000000000" pitchFamily="2" charset="2"/>
              <a:buChar char="v"/>
            </a:pPr>
            <a:r>
              <a:rPr lang="en-US" b="1"/>
              <a:t>Barium swallow</a:t>
            </a:r>
            <a:r>
              <a:rPr lang="en-US"/>
              <a:t>:</a:t>
            </a:r>
          </a:p>
          <a:p>
            <a:pPr>
              <a:lnSpc>
                <a:spcPct val="90000"/>
              </a:lnSpc>
              <a:buFont typeface="Arial" panose="020B0604020202020204" pitchFamily="34" charset="0"/>
              <a:buChar char="•"/>
            </a:pPr>
            <a:r>
              <a:rPr lang="en-US"/>
              <a:t>A diagnostic test in which serial x - rays of the chest are taken while a patient swallows liquid barium which coats the walls of the esophagus and can be used to identify anatomical defects in the esophagus ( e.g: strictures , rings , dilation).</a:t>
            </a:r>
          </a:p>
          <a:p>
            <a:pPr>
              <a:lnSpc>
                <a:spcPct val="90000"/>
              </a:lnSpc>
              <a:buFont typeface="Arial" panose="020B0604020202020204" pitchFamily="34" charset="0"/>
              <a:buChar char="•"/>
            </a:pPr>
            <a:r>
              <a:rPr lang="en-US"/>
              <a:t>most sensitive test ,assesses type and size of a hernia (including location of the stomach and the GEJ).</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3" b="4130"/>
          <a:stretch/>
        </p:blipFill>
        <p:spPr>
          <a:xfrm>
            <a:off x="6103423" y="3429460"/>
            <a:ext cx="6087038" cy="3428540"/>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15517" r="3" b="5687"/>
          <a:stretch/>
        </p:blipFill>
        <p:spPr>
          <a:xfrm>
            <a:off x="6103423" y="-2"/>
            <a:ext cx="6087038" cy="3429461"/>
          </a:xfrm>
          <a:prstGeom prst="rect">
            <a:avLst/>
          </a:prstGeom>
        </p:spPr>
      </p:pic>
    </p:spTree>
    <p:extLst>
      <p:ext uri="{BB962C8B-B14F-4D97-AF65-F5344CB8AC3E}">
        <p14:creationId xmlns:p14="http://schemas.microsoft.com/office/powerpoint/2010/main" val="285722131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b="1" dirty="0">
                <a:solidFill>
                  <a:srgbClr val="000000">
                    <a:lumMod val="75000"/>
                    <a:lumOff val="25000"/>
                  </a:srgbClr>
                </a:solidFill>
                <a:latin typeface="Bahnschrift SemiCondensed" panose="020B0502040204020203" pitchFamily="34" charset="0"/>
              </a:rPr>
              <a:t>Diagnostic</a:t>
            </a:r>
            <a:endParaRPr lang="en-US" dirty="0">
              <a:latin typeface="Bahnschrift SemiCondensed" panose="020B0502040204020203" pitchFamily="34" charset="0"/>
            </a:endParaRPr>
          </a:p>
        </p:txBody>
      </p:sp>
      <p:sp>
        <p:nvSpPr>
          <p:cNvPr id="3" name="Content Placeholder 2"/>
          <p:cNvSpPr>
            <a:spLocks noGrp="1"/>
          </p:cNvSpPr>
          <p:nvPr>
            <p:ph idx="1"/>
          </p:nvPr>
        </p:nvSpPr>
        <p:spPr>
          <a:xfrm>
            <a:off x="1097280" y="1845734"/>
            <a:ext cx="5844941" cy="4023360"/>
          </a:xfrm>
        </p:spPr>
        <p:txBody>
          <a:bodyPr>
            <a:normAutofit/>
          </a:bodyPr>
          <a:lstStyle/>
          <a:p>
            <a:pPr>
              <a:buFont typeface="Wingdings" panose="05000000000000000000" pitchFamily="2" charset="2"/>
              <a:buChar char="v"/>
            </a:pPr>
            <a:r>
              <a:rPr lang="en-US" sz="2400" dirty="0"/>
              <a:t>Endoscopy:</a:t>
            </a:r>
          </a:p>
          <a:p>
            <a:pPr>
              <a:buFont typeface="Wingdings" panose="05000000000000000000" pitchFamily="2" charset="2"/>
              <a:buChar char="Ø"/>
            </a:pPr>
            <a:r>
              <a:rPr lang="en-US" dirty="0"/>
              <a:t>Z-line: squamocolumnar junction, which represents the transition from the squamous epithelium-lined esophageal mucosa to the columnar epithelium-lined gastric mucosa; corresponds to the GEJ.</a:t>
            </a:r>
          </a:p>
          <a:p>
            <a:pPr>
              <a:buFont typeface="Wingdings" panose="05000000000000000000" pitchFamily="2" charset="2"/>
              <a:buChar char="Ø"/>
            </a:pPr>
            <a:endParaRPr lang="en-US" dirty="0"/>
          </a:p>
          <a:p>
            <a:pPr>
              <a:buFont typeface="Arial" panose="020B0604020202020204" pitchFamily="34" charset="0"/>
              <a:buChar char="•"/>
            </a:pPr>
            <a:r>
              <a:rPr lang="en-US" b="1" dirty="0"/>
              <a:t>Types I and III: </a:t>
            </a:r>
            <a:r>
              <a:rPr lang="en-US" dirty="0"/>
              <a:t>Z-line lies above the diaphragmatic hiatus</a:t>
            </a:r>
          </a:p>
          <a:p>
            <a:pPr>
              <a:buFont typeface="Arial" panose="020B0604020202020204" pitchFamily="34" charset="0"/>
              <a:buChar char="•"/>
            </a:pPr>
            <a:r>
              <a:rPr lang="en-US" b="1" dirty="0"/>
              <a:t>Types II and IV</a:t>
            </a:r>
            <a:r>
              <a:rPr lang="en-US" dirty="0"/>
              <a:t>: Z-line remains undisplaced (below the diaphragmatic hiatus)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2221" y="2154946"/>
            <a:ext cx="4395286" cy="3404936"/>
          </a:xfrm>
          <a:prstGeom prst="rect">
            <a:avLst/>
          </a:prstGeom>
        </p:spPr>
      </p:pic>
    </p:spTree>
    <p:extLst>
      <p:ext uri="{BB962C8B-B14F-4D97-AF65-F5344CB8AC3E}">
        <p14:creationId xmlns:p14="http://schemas.microsoft.com/office/powerpoint/2010/main" val="405079299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1_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3.xml><?xml version="1.0" encoding="utf-8"?>
<a:theme xmlns:a="http://schemas.openxmlformats.org/drawingml/2006/main" name="2_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4.xml><?xml version="1.0" encoding="utf-8"?>
<a:theme xmlns:a="http://schemas.openxmlformats.org/drawingml/2006/main" name="3_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TM02836342[[fn=Ion]]</Template>
  <TotalTime>372</TotalTime>
  <Words>2975</Words>
  <Application>Microsoft Office PowerPoint</Application>
  <PresentationFormat>Widescreen</PresentationFormat>
  <Paragraphs>390</Paragraphs>
  <Slides>103</Slides>
  <Notes>0</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103</vt:i4>
      </vt:variant>
    </vt:vector>
  </HeadingPairs>
  <TitlesOfParts>
    <vt:vector size="117" baseType="lpstr">
      <vt:lpstr>Arial</vt:lpstr>
      <vt:lpstr>Bahnschrift Condensed</vt:lpstr>
      <vt:lpstr>Bahnschrift SemiCondensed</vt:lpstr>
      <vt:lpstr>Berlin Sans FB</vt:lpstr>
      <vt:lpstr>Calibri</vt:lpstr>
      <vt:lpstr>Century Gothic</vt:lpstr>
      <vt:lpstr>Cooper Black</vt:lpstr>
      <vt:lpstr>Noto Naskh Arabic UI</vt:lpstr>
      <vt:lpstr>Wingdings</vt:lpstr>
      <vt:lpstr>Wingdings 3</vt:lpstr>
      <vt:lpstr>Ion</vt:lpstr>
      <vt:lpstr>1_Ion</vt:lpstr>
      <vt:lpstr>2_Ion</vt:lpstr>
      <vt:lpstr>3_Ion</vt:lpstr>
      <vt:lpstr>Gastroesophageal reflux disease (GERD)</vt:lpstr>
      <vt:lpstr>Subjects:</vt:lpstr>
      <vt:lpstr>Anatomy:  - Esophagus is 25cm long flexible muscular tube which  passes between pharynx in the neck and stomach. -It begins at inferior border of cricoid cartilage ,Opposite C6 vertebrae, and ends at the cardiac opening  of Stomach opposite T11 vertebrae.   </vt:lpstr>
      <vt:lpstr>Anatomical Structure:</vt:lpstr>
      <vt:lpstr>PowerPoint Presentation</vt:lpstr>
      <vt:lpstr>PowerPoint Presentation</vt:lpstr>
      <vt:lpstr>PowerPoint Presentation</vt:lpstr>
      <vt:lpstr>PowerPoint Presentation</vt:lpstr>
      <vt:lpstr>PowerPoint Presentation</vt:lpstr>
      <vt:lpstr>PowerPoint Presentation</vt:lpstr>
      <vt:lpstr>Mucous coat </vt:lpstr>
      <vt:lpstr>PowerPoint Presentation</vt:lpstr>
      <vt:lpstr>Blood supply</vt:lpstr>
      <vt:lpstr>PowerPoint Presentation</vt:lpstr>
      <vt:lpstr>Venous and lymphatic drainage</vt:lpstr>
      <vt:lpstr>PowerPoint Presentation</vt:lpstr>
      <vt:lpstr>Innervation </vt:lpstr>
      <vt:lpstr>Gastroesophageal reflux disease  (GERD) </vt:lpstr>
      <vt:lpstr>PowerPoint Presentation</vt:lpstr>
      <vt:lpstr>Gastroesophageal reflux disease (GERD)</vt:lpstr>
      <vt:lpstr>Types of GERD</vt:lpstr>
      <vt:lpstr>PowerPoint Presentation</vt:lpstr>
      <vt:lpstr>PowerPoint Presentation</vt:lpstr>
      <vt:lpstr>Epidemiology </vt:lpstr>
      <vt:lpstr>PowerPoint Presentation</vt:lpstr>
      <vt:lpstr>PowerPoint Presentation</vt:lpstr>
      <vt:lpstr>Etiology</vt:lpstr>
      <vt:lpstr>Mechanisms</vt:lpstr>
      <vt:lpstr>Risk factors</vt:lpstr>
      <vt:lpstr>PowerPoint Presentation</vt:lpstr>
      <vt:lpstr>Obesity </vt:lpstr>
      <vt:lpstr>Fatty and heavy foods</vt:lpstr>
      <vt:lpstr>Smoking </vt:lpstr>
      <vt:lpstr>Tight- fitting clothes</vt:lpstr>
      <vt:lpstr>Caffeine </vt:lpstr>
      <vt:lpstr>Pregnancy </vt:lpstr>
      <vt:lpstr>Lying down after eating</vt:lpstr>
      <vt:lpstr>Hypercalcemia </vt:lpstr>
      <vt:lpstr>Medications </vt:lpstr>
      <vt:lpstr>Complications</vt:lpstr>
      <vt:lpstr>PowerPoint Presentation</vt:lpstr>
      <vt:lpstr>Esophagitis</vt:lpstr>
      <vt:lpstr>PowerPoint Presentation</vt:lpstr>
      <vt:lpstr>Barrett’s esophagus</vt:lpstr>
      <vt:lpstr>PowerPoint Presentation</vt:lpstr>
      <vt:lpstr>PowerPoint Presentation</vt:lpstr>
      <vt:lpstr> Barrett’s Esophagus</vt:lpstr>
      <vt:lpstr>PowerPoint Presentation</vt:lpstr>
      <vt:lpstr>STRICTURE</vt:lpstr>
      <vt:lpstr>PowerPoint Presentation</vt:lpstr>
      <vt:lpstr>Clinical Features </vt:lpstr>
      <vt:lpstr>Clinical features</vt:lpstr>
      <vt:lpstr>PowerPoint Presentation</vt:lpstr>
      <vt:lpstr>Diagnosis</vt:lpstr>
      <vt:lpstr>Diagnosis </vt:lpstr>
      <vt:lpstr>PowerPoint Presentation</vt:lpstr>
      <vt:lpstr>PowerPoint Presentation</vt:lpstr>
      <vt:lpstr>Investigations</vt:lpstr>
      <vt:lpstr>Esophagogastroduodenoscopy (EGD)</vt:lpstr>
      <vt:lpstr>Supportive findings on EGD: </vt:lpstr>
      <vt:lpstr>Ulceration associated with a benign peptic stricture </vt:lpstr>
      <vt:lpstr>Barrett’s esophagus</vt:lpstr>
      <vt:lpstr>Sliding hiatal hernia</vt:lpstr>
      <vt:lpstr>Reflux Esophagitis g (grade D; extensive erosions)</vt:lpstr>
      <vt:lpstr>Radiography</vt:lpstr>
      <vt:lpstr>Hiatal hernia on barium radiography </vt:lpstr>
      <vt:lpstr>Distal esophageal stricture seen on barium swallow study</vt:lpstr>
      <vt:lpstr>Esophageal Manometry</vt:lpstr>
      <vt:lpstr>Manometry is used in patients being considered for antireflux surgery. </vt:lpstr>
      <vt:lpstr>(A)Normal swallow   (B)premature swallow   (C) a failed swallow with pan esophageal pressurization   (D) hypercontractile swallow </vt:lpstr>
      <vt:lpstr>Ambulatory (24)hour pH recording</vt:lpstr>
      <vt:lpstr>PowerPoint Presentation</vt:lpstr>
      <vt:lpstr>PowerPoint Presentation</vt:lpstr>
      <vt:lpstr>Treatment</vt:lpstr>
      <vt:lpstr>PowerPoint Presentation</vt:lpstr>
      <vt:lpstr>A. Lifestyle modifications</vt:lpstr>
      <vt:lpstr>B. Medical therapy </vt:lpstr>
      <vt:lpstr>C. Surgical therapy </vt:lpstr>
      <vt:lpstr>1. Endoscopic therapy </vt:lpstr>
      <vt:lpstr>PowerPoint Presentation</vt:lpstr>
      <vt:lpstr>PowerPoint Presentation</vt:lpstr>
      <vt:lpstr>2. Laparoscopic Fundoplication</vt:lpstr>
      <vt:lpstr>PowerPoint Presentation</vt:lpstr>
      <vt:lpstr>PowerPoint Presentation</vt:lpstr>
      <vt:lpstr>PowerPoint Presentation</vt:lpstr>
      <vt:lpstr>Hiatal Hernia</vt:lpstr>
      <vt:lpstr>Anatomy  </vt:lpstr>
      <vt:lpstr>Anatomy  </vt:lpstr>
      <vt:lpstr>Introduction</vt:lpstr>
      <vt:lpstr>Epidemiology</vt:lpstr>
      <vt:lpstr>Etiology</vt:lpstr>
      <vt:lpstr>Etiology</vt:lpstr>
      <vt:lpstr>Pathophysiology</vt:lpstr>
      <vt:lpstr>Types of hiatal hernias </vt:lpstr>
      <vt:lpstr>Types of hiatal hernias</vt:lpstr>
      <vt:lpstr>Clinical Features</vt:lpstr>
      <vt:lpstr>Complications </vt:lpstr>
      <vt:lpstr>Diagnostic</vt:lpstr>
      <vt:lpstr>Diagnostic</vt:lpstr>
      <vt:lpstr>Diagnostic</vt:lpstr>
      <vt:lpstr>Treatment </vt:lpstr>
      <vt:lpstr>Treatment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Gastroesophageal reflux disease (GERD)</dc:title>
  <dc:creator>lith hanoon</dc:creator>
  <cp:lastModifiedBy>lith hanoon</cp:lastModifiedBy>
  <cp:revision>56</cp:revision>
  <dcterms:created xsi:type="dcterms:W3CDTF">2021-10-10T10:37:00Z</dcterms:created>
  <dcterms:modified xsi:type="dcterms:W3CDTF">2021-10-11T16:41:05Z</dcterms:modified>
</cp:coreProperties>
</file>