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sldIdLst>
    <p:sldId id="312" r:id="rId2"/>
    <p:sldId id="257" r:id="rId3"/>
    <p:sldId id="258" r:id="rId4"/>
    <p:sldId id="267" r:id="rId5"/>
    <p:sldId id="260" r:id="rId6"/>
    <p:sldId id="263" r:id="rId7"/>
    <p:sldId id="261" r:id="rId8"/>
    <p:sldId id="262" r:id="rId9"/>
    <p:sldId id="269" r:id="rId10"/>
    <p:sldId id="265" r:id="rId11"/>
    <p:sldId id="266" r:id="rId12"/>
    <p:sldId id="268" r:id="rId13"/>
    <p:sldId id="276" r:id="rId14"/>
    <p:sldId id="302" r:id="rId15"/>
    <p:sldId id="270" r:id="rId16"/>
    <p:sldId id="271" r:id="rId17"/>
    <p:sldId id="273" r:id="rId18"/>
    <p:sldId id="272" r:id="rId19"/>
    <p:sldId id="274" r:id="rId20"/>
    <p:sldId id="275" r:id="rId21"/>
    <p:sldId id="307" r:id="rId22"/>
    <p:sldId id="308" r:id="rId23"/>
    <p:sldId id="309" r:id="rId24"/>
    <p:sldId id="310" r:id="rId25"/>
    <p:sldId id="277" r:id="rId26"/>
    <p:sldId id="306" r:id="rId27"/>
    <p:sldId id="278" r:id="rId28"/>
    <p:sldId id="279" r:id="rId29"/>
    <p:sldId id="280" r:id="rId30"/>
    <p:sldId id="282" r:id="rId31"/>
    <p:sldId id="283" r:id="rId32"/>
    <p:sldId id="311" r:id="rId33"/>
    <p:sldId id="284" r:id="rId34"/>
    <p:sldId id="285" r:id="rId35"/>
    <p:sldId id="286" r:id="rId36"/>
    <p:sldId id="287" r:id="rId37"/>
    <p:sldId id="297" r:id="rId38"/>
    <p:sldId id="288" r:id="rId39"/>
    <p:sldId id="289" r:id="rId40"/>
    <p:sldId id="290" r:id="rId41"/>
    <p:sldId id="295" r:id="rId42"/>
    <p:sldId id="296" r:id="rId43"/>
    <p:sldId id="299" r:id="rId44"/>
    <p:sldId id="300" r:id="rId45"/>
    <p:sldId id="301" r:id="rId46"/>
    <p:sldId id="304" r:id="rId47"/>
    <p:sldId id="303" r:id="rId48"/>
    <p:sldId id="30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0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7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1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4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0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4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9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1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3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4773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73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39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35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07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5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8F024-FE4F-498E-881D-38CA2F410B94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60F57F-60DF-4FFF-95C6-594B598C9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0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Hypotonia</a:t>
            </a:r>
            <a:r>
              <a:rPr lang="en-US" dirty="0"/>
              <a:t>, neuromuscular disorders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/>
              <a:t>Redab </a:t>
            </a:r>
            <a:r>
              <a:rPr lang="en-US" dirty="0" err="1"/>
              <a:t>Al-Ghawanmeh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Floppy infant</a:t>
            </a:r>
          </a:p>
          <a:p>
            <a:r>
              <a:rPr lang="en-US" dirty="0"/>
              <a:t>SMAs</a:t>
            </a:r>
          </a:p>
          <a:p>
            <a:r>
              <a:rPr lang="en-US" dirty="0"/>
              <a:t>Neuropathies</a:t>
            </a:r>
          </a:p>
          <a:p>
            <a:r>
              <a:rPr lang="en-US" dirty="0"/>
              <a:t>Muscular dystrophies</a:t>
            </a:r>
          </a:p>
          <a:p>
            <a:r>
              <a:rPr lang="en-US" dirty="0"/>
              <a:t>Congenital myopathies</a:t>
            </a:r>
          </a:p>
          <a:p>
            <a:r>
              <a:rPr lang="en-US" dirty="0" err="1"/>
              <a:t>Myotonic</a:t>
            </a:r>
            <a:r>
              <a:rPr lang="en-US" dirty="0"/>
              <a:t> dystrophy</a:t>
            </a:r>
          </a:p>
          <a:p>
            <a:r>
              <a:rPr lang="en-US" dirty="0" err="1"/>
              <a:t>Myasthenic</a:t>
            </a:r>
            <a:r>
              <a:rPr lang="en-US" dirty="0"/>
              <a:t> syndromes</a:t>
            </a:r>
          </a:p>
          <a:p>
            <a:r>
              <a:rPr lang="en-US" dirty="0"/>
              <a:t>Malignant hyperthermia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75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Floppy infant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floppy infant is an infant with decreased muscle tone</a:t>
            </a:r>
          </a:p>
          <a:p>
            <a:r>
              <a:rPr lang="en-US" dirty="0"/>
              <a:t>Tone is often defined as resistance to passive movement at a joint. </a:t>
            </a:r>
          </a:p>
          <a:p>
            <a:r>
              <a:rPr lang="en-US" dirty="0"/>
              <a:t>Muscle tone alterations may also be concluded from a child's posture. </a:t>
            </a:r>
          </a:p>
          <a:p>
            <a:r>
              <a:rPr lang="en-US" dirty="0"/>
              <a:t>Postural tone is the prolonged contraction of antigravity muscles in response to low intensity stretch of gravity</a:t>
            </a:r>
          </a:p>
          <a:p>
            <a:r>
              <a:rPr lang="en-US" dirty="0"/>
              <a:t>The maintenance of normal tone requires intact central and peripheral nervous systems</a:t>
            </a:r>
          </a:p>
        </p:txBody>
      </p:sp>
    </p:spTree>
    <p:extLst>
      <p:ext uri="{BB962C8B-B14F-4D97-AF65-F5344CB8AC3E}">
        <p14:creationId xmlns:p14="http://schemas.microsoft.com/office/powerpoint/2010/main" val="243857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of the floppy infant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History taking, Look into the following:</a:t>
            </a:r>
          </a:p>
          <a:p>
            <a:r>
              <a:rPr lang="en-US" dirty="0" err="1"/>
              <a:t>FHx</a:t>
            </a:r>
            <a:r>
              <a:rPr lang="en-US" dirty="0"/>
              <a:t>: Three-generation pedigree, consanguinity, recurrent infantile deaths, parental age, </a:t>
            </a:r>
            <a:r>
              <a:rPr lang="en-US" dirty="0" err="1"/>
              <a:t>Hx</a:t>
            </a:r>
            <a:r>
              <a:rPr lang="en-US" dirty="0"/>
              <a:t> of neuromuscular diseases</a:t>
            </a:r>
          </a:p>
          <a:p>
            <a:r>
              <a:rPr lang="en-US" dirty="0"/>
              <a:t>Maternal </a:t>
            </a:r>
            <a:r>
              <a:rPr lang="en-US" dirty="0" err="1"/>
              <a:t>Hx</a:t>
            </a:r>
            <a:r>
              <a:rPr lang="en-US" dirty="0"/>
              <a:t>: systemic disease, drug </a:t>
            </a:r>
            <a:r>
              <a:rPr lang="en-US" dirty="0" err="1"/>
              <a:t>Hx</a:t>
            </a:r>
            <a:r>
              <a:rPr lang="en-US" dirty="0"/>
              <a:t>, unrecognized  </a:t>
            </a:r>
            <a:r>
              <a:rPr lang="en-US" dirty="0" err="1"/>
              <a:t>myotonic</a:t>
            </a:r>
            <a:r>
              <a:rPr lang="en-US" dirty="0"/>
              <a:t> dystrophy</a:t>
            </a:r>
          </a:p>
          <a:p>
            <a:r>
              <a:rPr lang="en-US" dirty="0"/>
              <a:t>Pregnancy: fetal movement, drug exposure, poly-/</a:t>
            </a:r>
            <a:r>
              <a:rPr lang="en-US" dirty="0" err="1"/>
              <a:t>oligohydramnios</a:t>
            </a:r>
            <a:r>
              <a:rPr lang="en-US" dirty="0"/>
              <a:t>, breech presentation</a:t>
            </a:r>
          </a:p>
          <a:p>
            <a:r>
              <a:rPr lang="en-US" dirty="0"/>
              <a:t>Delivery: asphyxia, APGAR, resuscitation, cord gases</a:t>
            </a:r>
          </a:p>
          <a:p>
            <a:r>
              <a:rPr lang="en-US" dirty="0"/>
              <a:t>Postnatal: feeding, alertness, respiratory effort, spontaneous activity</a:t>
            </a:r>
          </a:p>
          <a:p>
            <a:r>
              <a:rPr lang="en-US" dirty="0"/>
              <a:t>Course of floppiness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8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signs in a floppy infant</a:t>
            </a:r>
          </a:p>
        </p:txBody>
      </p:sp>
      <p:sp>
        <p:nvSpPr>
          <p:cNvPr id="4" name="AutoShape 4" descr="Image result for floppy infant pictures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Frog like posture</a:t>
            </a:r>
          </a:p>
          <a:p>
            <a:r>
              <a:rPr lang="en-US" dirty="0"/>
              <a:t>Slipping through the fingers on vertical suspension  </a:t>
            </a:r>
          </a:p>
          <a:p>
            <a:r>
              <a:rPr lang="en-US" dirty="0"/>
              <a:t>Ragdoll appearance on ventral suspension </a:t>
            </a:r>
          </a:p>
          <a:p>
            <a:r>
              <a:rPr lang="en-US" dirty="0"/>
              <a:t>The traction response showing head lag and excessively rounded back</a:t>
            </a:r>
          </a:p>
          <a:p>
            <a:r>
              <a:rPr lang="en-US" dirty="0"/>
              <a:t>Associations: Flat occiput, hair loss from occipital region, </a:t>
            </a:r>
            <a:r>
              <a:rPr lang="en-US" dirty="0" err="1"/>
              <a:t>arthrogryposis</a:t>
            </a:r>
            <a:r>
              <a:rPr lang="en-US" dirty="0"/>
              <a:t>, congenital dislocation of the hips and inguinal hernia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147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Traction response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597" y="1201783"/>
            <a:ext cx="5826034" cy="5826034"/>
          </a:xfrm>
        </p:spPr>
      </p:pic>
    </p:spTree>
    <p:extLst>
      <p:ext uri="{BB962C8B-B14F-4D97-AF65-F5344CB8AC3E}">
        <p14:creationId xmlns:p14="http://schemas.microsoft.com/office/powerpoint/2010/main" val="246703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</a:t>
            </a:r>
            <a:r>
              <a:rPr lang="en-US" dirty="0" err="1"/>
              <a:t>suspention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231" y="1703080"/>
            <a:ext cx="8194901" cy="4732555"/>
          </a:xfrm>
        </p:spPr>
      </p:pic>
    </p:spTree>
    <p:extLst>
      <p:ext uri="{BB962C8B-B14F-4D97-AF65-F5344CB8AC3E}">
        <p14:creationId xmlns:p14="http://schemas.microsoft.com/office/powerpoint/2010/main" val="3191565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5839" y="423813"/>
            <a:ext cx="8911687" cy="1280890"/>
          </a:xfrm>
        </p:spPr>
        <p:txBody>
          <a:bodyPr/>
          <a:lstStyle/>
          <a:p>
            <a:r>
              <a:rPr lang="en-US" dirty="0"/>
              <a:t>Vertical suspension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20" y="1001484"/>
            <a:ext cx="6285064" cy="5708469"/>
          </a:xfrm>
        </p:spPr>
      </p:pic>
    </p:spTree>
    <p:extLst>
      <p:ext uri="{BB962C8B-B14F-4D97-AF65-F5344CB8AC3E}">
        <p14:creationId xmlns:p14="http://schemas.microsoft.com/office/powerpoint/2010/main" val="329891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Hypotonia</a:t>
            </a:r>
            <a:r>
              <a:rPr lang="en-US" dirty="0"/>
              <a:t> may be due to a disease affecting: </a:t>
            </a:r>
          </a:p>
          <a:p>
            <a:pPr marL="0" indent="0">
              <a:buNone/>
            </a:pPr>
            <a:r>
              <a:rPr lang="en-US" dirty="0"/>
              <a:t>1) the motor unit  (consisting of the anterior horn cell in the spinal cord, its axon in the peripheral nerve, the neuromuscular junction, and the muscle fibers it supplies)</a:t>
            </a:r>
          </a:p>
          <a:p>
            <a:pPr marL="0" indent="0">
              <a:buNone/>
            </a:pPr>
            <a:r>
              <a:rPr lang="en-US" dirty="0"/>
              <a:t> 2) the </a:t>
            </a:r>
            <a:r>
              <a:rPr lang="en-US" dirty="0" err="1"/>
              <a:t>suprasegmental</a:t>
            </a:r>
            <a:r>
              <a:rPr lang="en-US" dirty="0"/>
              <a:t> structures or the "upper motor neuron" (the spinal cord, brainstem, cerebellum, and the cerebral hemispheres) </a:t>
            </a:r>
          </a:p>
        </p:txBody>
      </p:sp>
    </p:spTree>
    <p:extLst>
      <p:ext uri="{BB962C8B-B14F-4D97-AF65-F5344CB8AC3E}">
        <p14:creationId xmlns:p14="http://schemas.microsoft.com/office/powerpoint/2010/main" val="1630921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Clues to central nervous system pathology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Presence of abnormalities of other brain functions(</a:t>
            </a:r>
            <a:r>
              <a:rPr lang="en-US" dirty="0" err="1"/>
              <a:t>eg</a:t>
            </a:r>
            <a:r>
              <a:rPr lang="en-US" dirty="0"/>
              <a:t>. decrease LOC, seizures)</a:t>
            </a:r>
          </a:p>
          <a:p>
            <a:r>
              <a:rPr lang="en-US" dirty="0"/>
              <a:t>Dysmorphic features</a:t>
            </a:r>
          </a:p>
          <a:p>
            <a:r>
              <a:rPr lang="en-US" dirty="0"/>
              <a:t>Fisting of the hands </a:t>
            </a:r>
          </a:p>
          <a:p>
            <a:r>
              <a:rPr lang="en-US" dirty="0"/>
              <a:t>Scissoring on vertical suspension</a:t>
            </a:r>
          </a:p>
          <a:p>
            <a:r>
              <a:rPr lang="en-US" dirty="0"/>
              <a:t>Malformations of other organ</a:t>
            </a:r>
          </a:p>
          <a:p>
            <a:r>
              <a:rPr lang="en-US" dirty="0"/>
              <a:t>Normal or brisk deep tendon reflexes</a:t>
            </a:r>
          </a:p>
        </p:txBody>
      </p:sp>
    </p:spTree>
    <p:extLst>
      <p:ext uri="{BB962C8B-B14F-4D97-AF65-F5344CB8AC3E}">
        <p14:creationId xmlns:p14="http://schemas.microsoft.com/office/powerpoint/2010/main" val="315808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Central disorders that could result in a floppy infant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Hypotonic Cerebral palsy</a:t>
            </a:r>
          </a:p>
          <a:p>
            <a:r>
              <a:rPr lang="en-US" dirty="0"/>
              <a:t>Chromosomal disorders including Down’s syndrome and </a:t>
            </a:r>
            <a:r>
              <a:rPr lang="en-US" dirty="0" err="1"/>
              <a:t>Prader</a:t>
            </a:r>
            <a:r>
              <a:rPr lang="en-US" dirty="0"/>
              <a:t> Willi </a:t>
            </a:r>
          </a:p>
          <a:p>
            <a:r>
              <a:rPr lang="en-US" dirty="0"/>
              <a:t>Genetic disorders like familial </a:t>
            </a:r>
            <a:r>
              <a:rPr lang="en-US" dirty="0" err="1"/>
              <a:t>dysautonomia</a:t>
            </a:r>
            <a:r>
              <a:rPr lang="en-US" dirty="0"/>
              <a:t> and Lowe’s syndrome </a:t>
            </a:r>
          </a:p>
          <a:p>
            <a:r>
              <a:rPr lang="en-US" dirty="0" err="1"/>
              <a:t>Peroxisomal</a:t>
            </a:r>
            <a:r>
              <a:rPr lang="en-US" dirty="0"/>
              <a:t> disorders like </a:t>
            </a:r>
            <a:r>
              <a:rPr lang="en-US" dirty="0" err="1"/>
              <a:t>Zellweger’s</a:t>
            </a:r>
            <a:r>
              <a:rPr lang="en-US" dirty="0"/>
              <a:t> </a:t>
            </a:r>
            <a:r>
              <a:rPr lang="en-US" dirty="0" err="1"/>
              <a:t>syndrom</a:t>
            </a:r>
            <a:endParaRPr lang="en-US" dirty="0"/>
          </a:p>
          <a:p>
            <a:r>
              <a:rPr lang="en-US" dirty="0"/>
              <a:t>Metabolic disorders like</a:t>
            </a:r>
          </a:p>
          <a:p>
            <a:r>
              <a:rPr lang="en-US" dirty="0"/>
              <a:t>Cerebral malformations</a:t>
            </a:r>
          </a:p>
          <a:p>
            <a:r>
              <a:rPr lang="en-US" dirty="0"/>
              <a:t>Inborn errors of metabolism like GM1 </a:t>
            </a:r>
            <a:r>
              <a:rPr lang="en-US" dirty="0" err="1"/>
              <a:t>gangliosidosis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1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Clues to motor unit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Absent or depressed DTR</a:t>
            </a:r>
          </a:p>
          <a:p>
            <a:r>
              <a:rPr lang="en-US" dirty="0" err="1"/>
              <a:t>Fasciculations</a:t>
            </a:r>
            <a:endParaRPr lang="en-US" dirty="0"/>
          </a:p>
          <a:p>
            <a:r>
              <a:rPr lang="en-US" dirty="0"/>
              <a:t>Muscle atrophy</a:t>
            </a:r>
          </a:p>
          <a:p>
            <a:r>
              <a:rPr lang="en-US" dirty="0"/>
              <a:t>No abnormalities of other organs</a:t>
            </a:r>
          </a:p>
        </p:txBody>
      </p:sp>
    </p:spTree>
    <p:extLst>
      <p:ext uri="{BB962C8B-B14F-4D97-AF65-F5344CB8AC3E}">
        <p14:creationId xmlns:p14="http://schemas.microsoft.com/office/powerpoint/2010/main" val="3670167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peripheral weakness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Neonatal </a:t>
            </a:r>
            <a:r>
              <a:rPr lang="en-US" dirty="0" err="1"/>
              <a:t>myotonic</a:t>
            </a:r>
            <a:r>
              <a:rPr lang="en-US" dirty="0"/>
              <a:t> dystrophy</a:t>
            </a:r>
          </a:p>
          <a:p>
            <a:r>
              <a:rPr lang="en-US" dirty="0"/>
              <a:t>Neonatal myasthenia</a:t>
            </a:r>
          </a:p>
          <a:p>
            <a:r>
              <a:rPr lang="en-US" dirty="0"/>
              <a:t>Neonatal myopathies </a:t>
            </a:r>
            <a:r>
              <a:rPr lang="en-US" dirty="0" err="1"/>
              <a:t>eg</a:t>
            </a:r>
            <a:r>
              <a:rPr lang="en-US" dirty="0"/>
              <a:t> central core myopathy</a:t>
            </a:r>
          </a:p>
          <a:p>
            <a:r>
              <a:rPr lang="en-US" dirty="0"/>
              <a:t>SMAs</a:t>
            </a:r>
          </a:p>
          <a:p>
            <a:r>
              <a:rPr lang="en-US" dirty="0"/>
              <a:t>Hereditary sensorimotor neuropathies</a:t>
            </a:r>
          </a:p>
          <a:p>
            <a:r>
              <a:rPr lang="en-US" dirty="0"/>
              <a:t>Infantile botulism</a:t>
            </a:r>
          </a:p>
          <a:p>
            <a:r>
              <a:rPr lang="en-US" dirty="0"/>
              <a:t>Congenital </a:t>
            </a:r>
            <a:r>
              <a:rPr lang="en-US" dirty="0" err="1"/>
              <a:t>myasthenic</a:t>
            </a:r>
            <a:r>
              <a:rPr lang="en-US" dirty="0"/>
              <a:t> syndrome</a:t>
            </a:r>
          </a:p>
          <a:p>
            <a:r>
              <a:rPr lang="en-US" dirty="0"/>
              <a:t>Muscular dystrophies</a:t>
            </a:r>
          </a:p>
        </p:txBody>
      </p:sp>
    </p:spTree>
    <p:extLst>
      <p:ext uri="{BB962C8B-B14F-4D97-AF65-F5344CB8AC3E}">
        <p14:creationId xmlns:p14="http://schemas.microsoft.com/office/powerpoint/2010/main" val="1303687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Suspect central cause:</a:t>
            </a:r>
          </a:p>
          <a:p>
            <a:pPr marL="0" indent="0">
              <a:buNone/>
            </a:pPr>
            <a:r>
              <a:rPr lang="en-US" dirty="0"/>
              <a:t>Electrolyte, and glucose, thyroid function, neuroimaging, </a:t>
            </a:r>
          </a:p>
          <a:p>
            <a:pPr marL="0" indent="0">
              <a:buNone/>
            </a:pPr>
            <a:r>
              <a:rPr lang="en-US" dirty="0"/>
              <a:t>EEG, genetic review and karyotype if dysmorphic features, TORCH, metabolic work up</a:t>
            </a:r>
          </a:p>
          <a:p>
            <a:endParaRPr lang="en-US" dirty="0"/>
          </a:p>
          <a:p>
            <a:r>
              <a:rPr lang="en-US" dirty="0"/>
              <a:t>Suspect peripheral cause:</a:t>
            </a:r>
          </a:p>
          <a:p>
            <a:pPr marL="0" indent="0">
              <a:buNone/>
            </a:pPr>
            <a:r>
              <a:rPr lang="en-US" dirty="0"/>
              <a:t>CK, neurophysiologic studies, muscle biopsy, molecular genetics as appropriate</a:t>
            </a:r>
          </a:p>
        </p:txBody>
      </p:sp>
    </p:spTree>
    <p:extLst>
      <p:ext uri="{BB962C8B-B14F-4D97-AF65-F5344CB8AC3E}">
        <p14:creationId xmlns:p14="http://schemas.microsoft.com/office/powerpoint/2010/main" val="1452071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unit</a:t>
            </a:r>
          </a:p>
        </p:txBody>
      </p:sp>
      <p:pic>
        <p:nvPicPr>
          <p:cNvPr id="3074" name="Picture 2" descr="Image result for motor unit  fig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29" y="2189366"/>
            <a:ext cx="45053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215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Spinal muscular atrophies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Genetic, </a:t>
            </a:r>
            <a:r>
              <a:rPr lang="en-US" dirty="0" smtClean="0"/>
              <a:t>AR</a:t>
            </a:r>
          </a:p>
          <a:p>
            <a:pPr marL="0" indent="0">
              <a:buNone/>
            </a:pPr>
            <a:r>
              <a:rPr lang="en-US" dirty="0"/>
              <a:t>The genetic defects associated with SMA types I-III are localized on chromosome </a:t>
            </a:r>
            <a:r>
              <a:rPr lang="en-US" dirty="0" smtClean="0"/>
              <a:t>5q13.</a:t>
            </a:r>
            <a:r>
              <a:rPr lang="en-US" baseline="30000" dirty="0"/>
              <a:t> </a:t>
            </a:r>
            <a:endParaRPr lang="en-US" dirty="0"/>
          </a:p>
          <a:p>
            <a:r>
              <a:rPr lang="en-US" dirty="0"/>
              <a:t>The incidence of spinal muscular atrophy is about 1 in 10,000 live births with a carrier frequency of approximately 1 in </a:t>
            </a:r>
            <a:r>
              <a:rPr lang="en-US" dirty="0" smtClean="0"/>
              <a:t>50</a:t>
            </a:r>
          </a:p>
          <a:p>
            <a:r>
              <a:rPr lang="en-US" dirty="0" smtClean="0"/>
              <a:t>Progressive </a:t>
            </a:r>
            <a:r>
              <a:rPr lang="en-US" dirty="0"/>
              <a:t>degeneration of the anterior horn cells in the spinal cord and motor nuclei in brain stem</a:t>
            </a:r>
          </a:p>
          <a:p>
            <a:r>
              <a:rPr lang="en-US" dirty="0"/>
              <a:t>Symmetrical proximal muscle atrophy</a:t>
            </a:r>
          </a:p>
        </p:txBody>
      </p:sp>
    </p:spTree>
    <p:extLst>
      <p:ext uri="{BB962C8B-B14F-4D97-AF65-F5344CB8AC3E}">
        <p14:creationId xmlns:p14="http://schemas.microsoft.com/office/powerpoint/2010/main" val="885511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SMA1 (</a:t>
            </a:r>
            <a:r>
              <a:rPr lang="en-US" dirty="0" err="1"/>
              <a:t>Werding</a:t>
            </a:r>
            <a:r>
              <a:rPr lang="en-US" dirty="0"/>
              <a:t> Hoffmann)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Presentation: 0-6 m</a:t>
            </a:r>
          </a:p>
          <a:p>
            <a:r>
              <a:rPr lang="en-US" dirty="0"/>
              <a:t>Die&lt;2 y</a:t>
            </a:r>
          </a:p>
          <a:p>
            <a:r>
              <a:rPr lang="en-US" dirty="0"/>
              <a:t>Floppy infant</a:t>
            </a:r>
          </a:p>
          <a:p>
            <a:r>
              <a:rPr lang="en-US" dirty="0"/>
              <a:t>bell-shaped chest, paradoxical breathing</a:t>
            </a:r>
          </a:p>
          <a:p>
            <a:r>
              <a:rPr lang="en-US" dirty="0"/>
              <a:t>Tongue fasciculation</a:t>
            </a:r>
          </a:p>
          <a:p>
            <a:r>
              <a:rPr lang="en-US" dirty="0"/>
              <a:t>Absent reflexes</a:t>
            </a:r>
          </a:p>
          <a:p>
            <a:r>
              <a:rPr lang="en-US" dirty="0"/>
              <a:t>Contractures, forearm pronation</a:t>
            </a:r>
          </a:p>
          <a:p>
            <a:r>
              <a:rPr lang="en-US" dirty="0"/>
              <a:t>Never sit unsupported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08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SMA1</a:t>
            </a:r>
          </a:p>
        </p:txBody>
      </p:sp>
      <p:pic>
        <p:nvPicPr>
          <p:cNvPr id="4098" name="Picture 2" descr="Image result for sma types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88" y="792532"/>
            <a:ext cx="3966241" cy="531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83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Present: 7-18 m</a:t>
            </a:r>
          </a:p>
          <a:p>
            <a:r>
              <a:rPr lang="en-US" dirty="0"/>
              <a:t>Die&lt;20y</a:t>
            </a:r>
          </a:p>
          <a:p>
            <a:r>
              <a:rPr lang="en-US" dirty="0"/>
              <a:t>Sit but never walk unsupported</a:t>
            </a:r>
          </a:p>
          <a:p>
            <a:r>
              <a:rPr lang="en-US" dirty="0"/>
              <a:t>Deteriorating lung function</a:t>
            </a:r>
          </a:p>
        </p:txBody>
      </p:sp>
      <p:pic>
        <p:nvPicPr>
          <p:cNvPr id="1026" name="Picture 2" descr="Image result for SMA TYPE 2 PICT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65" y="1384916"/>
            <a:ext cx="6374873" cy="741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947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SMA3 (</a:t>
            </a:r>
            <a:r>
              <a:rPr lang="en-US" dirty="0" err="1"/>
              <a:t>Kugelberg-Welander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 &gt;</a:t>
            </a:r>
            <a:r>
              <a:rPr lang="en-US" dirty="0" smtClean="0"/>
              <a:t>18m</a:t>
            </a:r>
          </a:p>
          <a:p>
            <a:r>
              <a:rPr lang="en-US" dirty="0"/>
              <a:t>slowly progressive proximal weakness. Most children with SMA III can stand and walk but have trouble with motor skills, such as going up and down stairs.</a:t>
            </a:r>
          </a:p>
          <a:p>
            <a:r>
              <a:rPr lang="en-US" dirty="0" smtClean="0"/>
              <a:t>Walks </a:t>
            </a:r>
            <a:r>
              <a:rPr lang="en-US" dirty="0"/>
              <a:t>unsupported at some </a:t>
            </a:r>
            <a:r>
              <a:rPr lang="en-US" dirty="0" smtClean="0"/>
              <a:t>stages</a:t>
            </a:r>
            <a:endParaRPr lang="en-US" dirty="0"/>
          </a:p>
          <a:p>
            <a:r>
              <a:rPr lang="en-US" dirty="0"/>
              <a:t>Bulbar dysfunction occurs late in the disease.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34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type 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 type IV (adult onset): Onset is in adulthood (mean onset, mid 30s</a:t>
            </a:r>
            <a:r>
              <a:rPr lang="en-US" dirty="0" smtClean="0"/>
              <a:t>).</a:t>
            </a:r>
          </a:p>
          <a:p>
            <a:r>
              <a:rPr lang="en-US" dirty="0"/>
              <a:t>In many ways, the disease mimics the symptoms of type III.</a:t>
            </a:r>
          </a:p>
          <a:p>
            <a:r>
              <a:rPr lang="en-US" dirty="0"/>
              <a:t>Overall, the course of the disease is benign, and patients have a normal life expectancy.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27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 type zero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 ,antenatal onset </a:t>
            </a:r>
          </a:p>
          <a:p>
            <a:r>
              <a:rPr lang="en-US" dirty="0" err="1" smtClean="0"/>
              <a:t>Arthrogryposis</a:t>
            </a:r>
            <a:r>
              <a:rPr lang="en-US" dirty="0" smtClean="0"/>
              <a:t> </a:t>
            </a:r>
            <a:r>
              <a:rPr lang="en-US" dirty="0"/>
              <a:t> multiplex </a:t>
            </a:r>
            <a:r>
              <a:rPr lang="en-US" dirty="0" err="1"/>
              <a:t>congenita</a:t>
            </a:r>
            <a:endParaRPr lang="en-US" dirty="0" smtClean="0"/>
          </a:p>
          <a:p>
            <a:r>
              <a:rPr lang="en-US" dirty="0" smtClean="0"/>
              <a:t>Ventilator dependent at birth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193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 testing, </a:t>
            </a:r>
            <a:r>
              <a:rPr lang="en-US" dirty="0"/>
              <a:t>Both prenatal and postnatal tests are now commercially available.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dirty="0" err="1"/>
              <a:t>creatine</a:t>
            </a:r>
            <a:r>
              <a:rPr lang="en-US" dirty="0"/>
              <a:t> kinase (CK) level is typically normal in SMA type I and normal or slightly elevated in the other types.</a:t>
            </a:r>
          </a:p>
          <a:p>
            <a:r>
              <a:rPr lang="en-US" dirty="0" smtClean="0"/>
              <a:t>EMG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97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Symptomatic therapy: minimizing contractures, preventing scoliosis, good nutritional support, prevent infections</a:t>
            </a:r>
          </a:p>
          <a:p>
            <a:r>
              <a:rPr lang="en-US" dirty="0" err="1" smtClean="0"/>
              <a:t>nusinersen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Spinraza</a:t>
            </a:r>
            <a:r>
              <a:rPr lang="en-US" dirty="0"/>
              <a:t>), the first drug approved to treat children (including newborns) and adults with SMA. </a:t>
            </a:r>
            <a:r>
              <a:rPr lang="en-US" dirty="0" err="1"/>
              <a:t>Nusinersen</a:t>
            </a:r>
            <a:r>
              <a:rPr lang="en-US" dirty="0"/>
              <a:t> is an antisense oligonucleotide (ASO) designed to treat SMA caused by mutations in chromosome 5q that lead to SMN protein deficiency.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The </a:t>
            </a:r>
            <a:r>
              <a:rPr lang="en-US" dirty="0"/>
              <a:t>recombinant AAV9-based gene therapy, </a:t>
            </a:r>
            <a:r>
              <a:rPr lang="en-US" dirty="0" err="1"/>
              <a:t>onasemnogene</a:t>
            </a:r>
            <a:r>
              <a:rPr lang="en-US" dirty="0"/>
              <a:t> </a:t>
            </a:r>
            <a:r>
              <a:rPr lang="en-US" dirty="0" err="1"/>
              <a:t>abeparvovec</a:t>
            </a:r>
            <a:r>
              <a:rPr lang="en-US" dirty="0"/>
              <a:t>, was approved in May 2019 for SMA type 1 in children aged 2 years or younger.</a:t>
            </a:r>
          </a:p>
        </p:txBody>
      </p:sp>
    </p:spTree>
    <p:extLst>
      <p:ext uri="{BB962C8B-B14F-4D97-AF65-F5344CB8AC3E}">
        <p14:creationId xmlns:p14="http://schemas.microsoft.com/office/powerpoint/2010/main" val="503851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Neuropathies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Hereditary and acquired </a:t>
            </a:r>
          </a:p>
          <a:p>
            <a:pPr marL="0" indent="0">
              <a:buNone/>
            </a:pPr>
            <a:r>
              <a:rPr lang="en-US" dirty="0"/>
              <a:t>-Hereditary sensorimotor neuropathies(</a:t>
            </a:r>
            <a:r>
              <a:rPr lang="en-US" dirty="0" err="1"/>
              <a:t>charcot</a:t>
            </a:r>
            <a:r>
              <a:rPr lang="en-US" dirty="0"/>
              <a:t>-</a:t>
            </a:r>
            <a:r>
              <a:rPr lang="en-US" dirty="0" err="1"/>
              <a:t>marie</a:t>
            </a:r>
            <a:r>
              <a:rPr lang="en-US" dirty="0"/>
              <a:t>-tooth disease)</a:t>
            </a:r>
          </a:p>
          <a:p>
            <a:r>
              <a:rPr lang="en-US" dirty="0"/>
              <a:t>AD</a:t>
            </a:r>
          </a:p>
          <a:p>
            <a:r>
              <a:rPr lang="en-US" dirty="0"/>
              <a:t>Onset 2-40 Y, mostly school age</a:t>
            </a:r>
          </a:p>
          <a:p>
            <a:r>
              <a:rPr lang="en-US" dirty="0"/>
              <a:t>Slowly progressive, symmetrical, distal muscle weakness and wasting. Affect feet first. Later weakness of intrinsic hand muscles</a:t>
            </a:r>
          </a:p>
          <a:p>
            <a:r>
              <a:rPr lang="en-US" dirty="0"/>
              <a:t>Toe walking, falls, later foot drop. Foot deformities: </a:t>
            </a:r>
            <a:r>
              <a:rPr lang="en-US" dirty="0" err="1"/>
              <a:t>pes</a:t>
            </a:r>
            <a:r>
              <a:rPr lang="en-US" dirty="0"/>
              <a:t> </a:t>
            </a:r>
            <a:r>
              <a:rPr lang="en-US" dirty="0" err="1"/>
              <a:t>cavus</a:t>
            </a:r>
            <a:r>
              <a:rPr lang="en-US" dirty="0"/>
              <a:t>, high arch</a:t>
            </a:r>
          </a:p>
          <a:p>
            <a:r>
              <a:rPr lang="en-US" dirty="0" err="1"/>
              <a:t>Areflexia</a:t>
            </a:r>
            <a:r>
              <a:rPr lang="en-US" dirty="0"/>
              <a:t>. Mild distal sensory loss</a:t>
            </a:r>
          </a:p>
          <a:p>
            <a:r>
              <a:rPr lang="en-US" dirty="0"/>
              <a:t>Slow nerve conduction velocity, DNA test for duplication in PMP22(70-80%)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613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2" name="Picture 8" descr="Image result for charcot marie tooth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988" y="1337481"/>
            <a:ext cx="6295017" cy="472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61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Acquired neuropathies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Guillian</a:t>
            </a:r>
            <a:r>
              <a:rPr lang="en-US" dirty="0"/>
              <a:t> –</a:t>
            </a:r>
            <a:r>
              <a:rPr lang="en-US" dirty="0" err="1"/>
              <a:t>Barre</a:t>
            </a:r>
            <a:r>
              <a:rPr lang="en-US" dirty="0"/>
              <a:t> (acute)</a:t>
            </a:r>
          </a:p>
          <a:p>
            <a:r>
              <a:rPr lang="en-US" dirty="0"/>
              <a:t>Chronic inflammatory demyelinating polyneuropathy (CIDP)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36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Guillian</a:t>
            </a:r>
            <a:r>
              <a:rPr lang="en-US" dirty="0"/>
              <a:t> –</a:t>
            </a:r>
            <a:r>
              <a:rPr lang="en-US" dirty="0" err="1"/>
              <a:t>Barre</a:t>
            </a:r>
            <a:r>
              <a:rPr lang="en-US" dirty="0"/>
              <a:t> syndrome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Incidence: 1-2/100000</a:t>
            </a:r>
          </a:p>
          <a:p>
            <a:r>
              <a:rPr lang="en-US" dirty="0"/>
              <a:t>Acute inflammatory demyelinating polyneuropathy</a:t>
            </a:r>
          </a:p>
          <a:p>
            <a:r>
              <a:rPr lang="en-US" dirty="0"/>
              <a:t>A prodromal illness within the previous 4 weeks, URTI or GE. Implicated organisms include: mycoplasma, EBV, CMV, influenza A and B, </a:t>
            </a:r>
            <a:r>
              <a:rPr lang="en-US" dirty="0" err="1"/>
              <a:t>coxsacki</a:t>
            </a:r>
            <a:r>
              <a:rPr lang="en-US" dirty="0"/>
              <a:t> virus. </a:t>
            </a:r>
            <a:r>
              <a:rPr lang="en-US" dirty="0" err="1"/>
              <a:t>Combylobacter</a:t>
            </a:r>
            <a:r>
              <a:rPr lang="en-US" dirty="0"/>
              <a:t> </a:t>
            </a:r>
            <a:r>
              <a:rPr lang="en-US" dirty="0" err="1"/>
              <a:t>jejuni</a:t>
            </a:r>
            <a:endParaRPr lang="en-US" dirty="0"/>
          </a:p>
          <a:p>
            <a:r>
              <a:rPr lang="en-US" dirty="0"/>
              <a:t>Progressive motor weakness, ascending, involving more than one limb, relative symmetry, mild sensory involvement. Progression of the weakness max after 2 </a:t>
            </a:r>
            <a:r>
              <a:rPr lang="en-US" dirty="0" err="1"/>
              <a:t>wk</a:t>
            </a:r>
            <a:r>
              <a:rPr lang="en-US" dirty="0"/>
              <a:t> in 50% of the patient, 3 </a:t>
            </a:r>
            <a:r>
              <a:rPr lang="en-US" dirty="0" err="1"/>
              <a:t>wk</a:t>
            </a:r>
            <a:r>
              <a:rPr lang="en-US" dirty="0"/>
              <a:t> in 80% and 4 </a:t>
            </a:r>
            <a:r>
              <a:rPr lang="en-US" dirty="0" err="1"/>
              <a:t>wk</a:t>
            </a:r>
            <a:r>
              <a:rPr lang="en-US" dirty="0"/>
              <a:t> in the rest</a:t>
            </a:r>
          </a:p>
          <a:p>
            <a:r>
              <a:rPr lang="en-US" dirty="0" err="1"/>
              <a:t>Areflexia</a:t>
            </a:r>
            <a:r>
              <a:rPr lang="en-US" dirty="0"/>
              <a:t>, autonomic dysfunction</a:t>
            </a:r>
          </a:p>
          <a:p>
            <a:r>
              <a:rPr lang="en-US" dirty="0"/>
              <a:t>CSF: elevated protein ,WBC less than 10</a:t>
            </a:r>
          </a:p>
          <a:p>
            <a:r>
              <a:rPr lang="en-US" dirty="0"/>
              <a:t>Nerve conduction abnormality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GBS,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Miller-fisher syndrome </a:t>
            </a:r>
          </a:p>
          <a:p>
            <a:pPr marL="0" indent="0">
              <a:buNone/>
            </a:pPr>
            <a:r>
              <a:rPr lang="en-US" dirty="0"/>
              <a:t>-Probably a variant of GBS</a:t>
            </a:r>
          </a:p>
          <a:p>
            <a:pPr marL="0" indent="0">
              <a:buNone/>
            </a:pPr>
            <a:r>
              <a:rPr lang="en-US" dirty="0"/>
              <a:t>-Triad of ataxia, </a:t>
            </a:r>
            <a:r>
              <a:rPr lang="en-US" dirty="0" err="1"/>
              <a:t>ophthalmoplegia</a:t>
            </a:r>
            <a:r>
              <a:rPr lang="en-US" dirty="0"/>
              <a:t> and </a:t>
            </a:r>
            <a:r>
              <a:rPr lang="en-US" dirty="0" err="1"/>
              <a:t>areflexia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-Brain stem encephalitis</a:t>
            </a:r>
          </a:p>
          <a:p>
            <a:r>
              <a:rPr lang="en-US" dirty="0"/>
              <a:t>Management:</a:t>
            </a:r>
          </a:p>
          <a:p>
            <a:pPr marL="0" indent="0">
              <a:buNone/>
            </a:pPr>
            <a:r>
              <a:rPr lang="en-US" dirty="0"/>
              <a:t>-Careful monitoring of the respiratory function </a:t>
            </a:r>
          </a:p>
          <a:p>
            <a:pPr marL="0" indent="0">
              <a:buNone/>
            </a:pPr>
            <a:r>
              <a:rPr lang="en-US" dirty="0"/>
              <a:t>-Intravenous immunoglobulin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Plasmaphoresis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20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Muscular dystrophies- </a:t>
            </a:r>
            <a:r>
              <a:rPr lang="en-US" dirty="0" err="1"/>
              <a:t>Dystrophinopathies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number of clinical phenotypes result from mutations in the </a:t>
            </a:r>
            <a:r>
              <a:rPr lang="en-US" dirty="0" err="1"/>
              <a:t>dystrophin</a:t>
            </a:r>
            <a:r>
              <a:rPr lang="en-US" dirty="0"/>
              <a:t> gene at Xp21: </a:t>
            </a:r>
            <a:r>
              <a:rPr lang="en-US" dirty="0" err="1"/>
              <a:t>Duchenne</a:t>
            </a:r>
            <a:r>
              <a:rPr lang="en-US" dirty="0"/>
              <a:t>/Becker muscular dystrophy, X-linked cardiomyopathy and myalgia and cramps</a:t>
            </a:r>
          </a:p>
          <a:p>
            <a:r>
              <a:rPr lang="en-US" dirty="0"/>
              <a:t>This leads in  </a:t>
            </a:r>
            <a:r>
              <a:rPr lang="en-US" dirty="0" err="1"/>
              <a:t>Duchenne</a:t>
            </a:r>
            <a:r>
              <a:rPr lang="en-US" dirty="0"/>
              <a:t>/Becker to decreased muscle content of the structural protein </a:t>
            </a:r>
            <a:r>
              <a:rPr lang="en-US" dirty="0" err="1"/>
              <a:t>dystrophin</a:t>
            </a:r>
            <a:r>
              <a:rPr lang="en-US" dirty="0"/>
              <a:t>: in DMD the </a:t>
            </a:r>
            <a:r>
              <a:rPr lang="en-US" dirty="0" err="1"/>
              <a:t>dystrophin</a:t>
            </a:r>
            <a:r>
              <a:rPr lang="en-US" dirty="0"/>
              <a:t> content is 0-5% of normal, and in BMD the </a:t>
            </a:r>
            <a:r>
              <a:rPr lang="en-US" dirty="0" err="1"/>
              <a:t>dystrophin</a:t>
            </a:r>
            <a:r>
              <a:rPr lang="en-US" dirty="0"/>
              <a:t> content is 5-20% of normal</a:t>
            </a:r>
          </a:p>
        </p:txBody>
      </p:sp>
    </p:spTree>
    <p:extLst>
      <p:ext uri="{BB962C8B-B14F-4D97-AF65-F5344CB8AC3E}">
        <p14:creationId xmlns:p14="http://schemas.microsoft.com/office/powerpoint/2010/main" val="773044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initial </a:t>
            </a:r>
            <a:r>
              <a:rPr lang="en-US" dirty="0"/>
              <a:t>feature in most boys with DMD is a gait disturbance</a:t>
            </a:r>
          </a:p>
          <a:p>
            <a:r>
              <a:rPr lang="en-US" dirty="0"/>
              <a:t>Onset always before 5y, often before 3y</a:t>
            </a:r>
          </a:p>
          <a:p>
            <a:r>
              <a:rPr lang="en-US" dirty="0"/>
              <a:t>Toe walking and frequent falling</a:t>
            </a:r>
          </a:p>
          <a:p>
            <a:r>
              <a:rPr lang="en-US" dirty="0"/>
              <a:t>Often , </a:t>
            </a:r>
            <a:r>
              <a:rPr lang="en-US" dirty="0" err="1"/>
              <a:t>Hx</a:t>
            </a:r>
            <a:r>
              <a:rPr lang="en-US" dirty="0"/>
              <a:t> of delayed achieving of motor milestones, global developmental delay is not uncommon</a:t>
            </a:r>
          </a:p>
          <a:p>
            <a:r>
              <a:rPr lang="en-US" dirty="0"/>
              <a:t>Intellectual impairment</a:t>
            </a:r>
          </a:p>
          <a:p>
            <a:r>
              <a:rPr lang="en-US" dirty="0"/>
              <a:t>Symmetric proximal weakness. Waddling gait, Gower sign is present, increased </a:t>
            </a:r>
            <a:r>
              <a:rPr lang="en-US" dirty="0" err="1"/>
              <a:t>lordiosis</a:t>
            </a:r>
            <a:endParaRPr lang="en-US" dirty="0"/>
          </a:p>
          <a:p>
            <a:r>
              <a:rPr lang="en-US" dirty="0"/>
              <a:t>Calf muscle hypertrophy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12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Gower sign</a:t>
            </a:r>
            <a:endParaRPr lang="en-US" dirty="0"/>
          </a:p>
        </p:txBody>
      </p:sp>
      <p:pic>
        <p:nvPicPr>
          <p:cNvPr id="1026" name="Picture 2" descr="Image result for gower sign pic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590" y="1746913"/>
            <a:ext cx="11054686" cy="48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386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Loss of independent ambulation by 13y (in BMD by 16y), wheelchair 8-12 y old</a:t>
            </a:r>
          </a:p>
          <a:p>
            <a:r>
              <a:rPr lang="en-US" dirty="0"/>
              <a:t>Cardiomyopathy, annual screening</a:t>
            </a:r>
          </a:p>
          <a:p>
            <a:r>
              <a:rPr lang="en-US" dirty="0"/>
              <a:t>Scoliosis</a:t>
            </a:r>
          </a:p>
          <a:p>
            <a:r>
              <a:rPr lang="en-US" dirty="0"/>
              <a:t>Respiratory: deterioration of vital capacity to less than 20% of normal to nocturnal hypoventilation</a:t>
            </a:r>
          </a:p>
          <a:p>
            <a:r>
              <a:rPr lang="en-US" dirty="0"/>
              <a:t>Leading cause of death is cardio/respiratory complications.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10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CK is 10 times the upper limit of normal then declines about 20% per year</a:t>
            </a:r>
          </a:p>
          <a:p>
            <a:r>
              <a:rPr lang="en-US" dirty="0"/>
              <a:t>Gene mutation</a:t>
            </a:r>
          </a:p>
          <a:p>
            <a:r>
              <a:rPr lang="en-US" dirty="0"/>
              <a:t>Muscle biopsy: little or no </a:t>
            </a:r>
            <a:r>
              <a:rPr lang="en-US" dirty="0" err="1"/>
              <a:t>dystrophin</a:t>
            </a:r>
            <a:r>
              <a:rPr lang="en-US" dirty="0"/>
              <a:t> staining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Management:</a:t>
            </a:r>
          </a:p>
          <a:p>
            <a:pPr marL="0" indent="0">
              <a:buNone/>
            </a:pPr>
            <a:r>
              <a:rPr lang="en-US" dirty="0"/>
              <a:t>-Prednisone</a:t>
            </a:r>
          </a:p>
          <a:p>
            <a:pPr marL="0" indent="0">
              <a:buNone/>
            </a:pPr>
            <a:r>
              <a:rPr lang="en-US" dirty="0"/>
              <a:t>-Aim is to maintain function and prevent contraction; </a:t>
            </a:r>
            <a:r>
              <a:rPr lang="en-US" dirty="0" err="1"/>
              <a:t>orthoses</a:t>
            </a:r>
            <a:r>
              <a:rPr lang="en-US" dirty="0"/>
              <a:t>, scoliosis surgery</a:t>
            </a:r>
          </a:p>
          <a:p>
            <a:pPr marL="0" indent="0">
              <a:buNone/>
            </a:pPr>
            <a:r>
              <a:rPr lang="en-US" dirty="0"/>
              <a:t>-Psychological support</a:t>
            </a:r>
          </a:p>
        </p:txBody>
      </p:sp>
    </p:spTree>
    <p:extLst>
      <p:ext uri="{BB962C8B-B14F-4D97-AF65-F5344CB8AC3E}">
        <p14:creationId xmlns:p14="http://schemas.microsoft.com/office/powerpoint/2010/main" val="291216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Presentation similar to DMD but variable severity/onset</a:t>
            </a:r>
          </a:p>
          <a:p>
            <a:r>
              <a:rPr lang="en-US" dirty="0"/>
              <a:t>slow progression</a:t>
            </a:r>
          </a:p>
          <a:p>
            <a:r>
              <a:rPr lang="en-US" dirty="0"/>
              <a:t>Life expectancy is longer </a:t>
            </a:r>
          </a:p>
          <a:p>
            <a:r>
              <a:rPr lang="en-US" dirty="0"/>
              <a:t>Biopsy: patchy </a:t>
            </a:r>
            <a:r>
              <a:rPr lang="en-US" dirty="0" err="1"/>
              <a:t>dystrophin</a:t>
            </a:r>
            <a:r>
              <a:rPr lang="en-US" dirty="0"/>
              <a:t> staining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 muscular dystrophies:</a:t>
            </a:r>
          </a:p>
          <a:p>
            <a:pPr marL="0" indent="0">
              <a:buNone/>
            </a:pPr>
            <a:r>
              <a:rPr lang="en-US" dirty="0"/>
              <a:t>-Limb girdle muscular dystrophy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Facioscapulohumeral</a:t>
            </a:r>
            <a:r>
              <a:rPr lang="en-US" dirty="0"/>
              <a:t> dystrophy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51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Congenital muscular dystrophies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group of conditions presenting at birth or early childhood with </a:t>
            </a:r>
            <a:r>
              <a:rPr lang="en-US" dirty="0" err="1"/>
              <a:t>hypotonia</a:t>
            </a:r>
            <a:r>
              <a:rPr lang="en-US" dirty="0"/>
              <a:t>, weakness and contractions</a:t>
            </a:r>
          </a:p>
          <a:p>
            <a:r>
              <a:rPr lang="en-US" dirty="0"/>
              <a:t>static or only slight progression</a:t>
            </a:r>
          </a:p>
          <a:p>
            <a:r>
              <a:rPr lang="en-US" dirty="0"/>
              <a:t>CK normal or slightly elevated</a:t>
            </a:r>
          </a:p>
          <a:p>
            <a:r>
              <a:rPr lang="en-US" dirty="0"/>
              <a:t>Some are associated with disorders of myelin or neuronal migration or congenital eye abnormalities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60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Congenital myopathies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Hypotonia</a:t>
            </a:r>
            <a:r>
              <a:rPr lang="en-US" dirty="0"/>
              <a:t> and motor delay</a:t>
            </a:r>
          </a:p>
          <a:p>
            <a:r>
              <a:rPr lang="en-US" dirty="0"/>
              <a:t>Static or slowly progressive</a:t>
            </a:r>
          </a:p>
          <a:p>
            <a:r>
              <a:rPr lang="en-US" dirty="0"/>
              <a:t>CK normal</a:t>
            </a:r>
          </a:p>
          <a:p>
            <a:r>
              <a:rPr lang="en-US" dirty="0"/>
              <a:t>Muscle biopsy: </a:t>
            </a:r>
            <a:r>
              <a:rPr lang="en-US" dirty="0" err="1"/>
              <a:t>myopathic</a:t>
            </a:r>
            <a:r>
              <a:rPr lang="en-US" dirty="0"/>
              <a:t> without dystrophic changes</a:t>
            </a:r>
          </a:p>
          <a:p>
            <a:pPr marL="0" indent="0">
              <a:buNone/>
            </a:pPr>
            <a:r>
              <a:rPr lang="en-US" dirty="0"/>
              <a:t>-Central core disease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Minicore</a:t>
            </a:r>
            <a:r>
              <a:rPr lang="en-US" dirty="0"/>
              <a:t> disease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Nemalin</a:t>
            </a:r>
            <a:r>
              <a:rPr lang="en-US" dirty="0"/>
              <a:t> rod myopathy 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Centronuclear</a:t>
            </a:r>
            <a:r>
              <a:rPr lang="en-US" dirty="0"/>
              <a:t> myopathy</a:t>
            </a:r>
          </a:p>
        </p:txBody>
      </p:sp>
    </p:spTree>
    <p:extLst>
      <p:ext uri="{BB962C8B-B14F-4D97-AF65-F5344CB8AC3E}">
        <p14:creationId xmlns:p14="http://schemas.microsoft.com/office/powerpoint/2010/main" val="1008542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Myotonic</a:t>
            </a:r>
            <a:r>
              <a:rPr lang="en-US" dirty="0"/>
              <a:t> dystrophy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Multisystem disorder transmitted by autosomal dominant inheritance with variable penetrance</a:t>
            </a:r>
          </a:p>
          <a:p>
            <a:pPr marL="0" indent="0">
              <a:buNone/>
            </a:pPr>
            <a:r>
              <a:rPr lang="en-US" dirty="0"/>
              <a:t>-Amplification or “</a:t>
            </a:r>
            <a:r>
              <a:rPr lang="en-US" dirty="0" err="1"/>
              <a:t>trinucleotide</a:t>
            </a:r>
            <a:r>
              <a:rPr lang="en-US" dirty="0"/>
              <a:t>-repeat”</a:t>
            </a:r>
          </a:p>
          <a:p>
            <a:pPr marL="0" indent="0">
              <a:buNone/>
            </a:pPr>
            <a:r>
              <a:rPr lang="en-US" dirty="0"/>
              <a:t>-severity depends on length of expansion</a:t>
            </a:r>
          </a:p>
          <a:p>
            <a:pPr marL="0" indent="0">
              <a:buNone/>
            </a:pPr>
            <a:r>
              <a:rPr lang="en-US" dirty="0"/>
              <a:t>-Anticipation: repeat length expand in next generation, so more sever disease with earlier onset</a:t>
            </a:r>
          </a:p>
        </p:txBody>
      </p:sp>
    </p:spTree>
    <p:extLst>
      <p:ext uri="{BB962C8B-B14F-4D97-AF65-F5344CB8AC3E}">
        <p14:creationId xmlns:p14="http://schemas.microsoft.com/office/powerpoint/2010/main" val="3517366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Myotonic</a:t>
            </a:r>
            <a:r>
              <a:rPr lang="en-US" dirty="0"/>
              <a:t> dystrophy..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Cataract, ptosis</a:t>
            </a:r>
          </a:p>
          <a:p>
            <a:r>
              <a:rPr lang="en-US" dirty="0"/>
              <a:t>Frontal baldness</a:t>
            </a:r>
          </a:p>
          <a:p>
            <a:r>
              <a:rPr lang="en-US" dirty="0" err="1"/>
              <a:t>Myopathic</a:t>
            </a:r>
            <a:r>
              <a:rPr lang="en-US" dirty="0"/>
              <a:t> face</a:t>
            </a:r>
          </a:p>
          <a:p>
            <a:r>
              <a:rPr lang="en-US" dirty="0" err="1"/>
              <a:t>Polyhydramnios</a:t>
            </a:r>
            <a:r>
              <a:rPr lang="en-US" dirty="0"/>
              <a:t>, reduced fetal movement</a:t>
            </a:r>
          </a:p>
          <a:p>
            <a:r>
              <a:rPr lang="en-US" dirty="0" err="1"/>
              <a:t>Hypotonia</a:t>
            </a:r>
            <a:r>
              <a:rPr lang="en-US" dirty="0"/>
              <a:t>, </a:t>
            </a:r>
            <a:r>
              <a:rPr lang="en-US" dirty="0" err="1"/>
              <a:t>nn</a:t>
            </a:r>
            <a:r>
              <a:rPr lang="en-US" dirty="0"/>
              <a:t>. respiratory distress</a:t>
            </a:r>
          </a:p>
          <a:p>
            <a:r>
              <a:rPr lang="en-US" dirty="0" err="1"/>
              <a:t>Arthrogryposis</a:t>
            </a:r>
            <a:endParaRPr lang="en-US" dirty="0"/>
          </a:p>
          <a:p>
            <a:r>
              <a:rPr lang="en-US" dirty="0" err="1"/>
              <a:t>Myotonia</a:t>
            </a:r>
            <a:r>
              <a:rPr lang="en-US" dirty="0"/>
              <a:t> (not at birth):delayed relaxation (prolonged contraction) voluntary </a:t>
            </a:r>
            <a:r>
              <a:rPr lang="en-US" dirty="0" smtClean="0"/>
              <a:t>contraction</a:t>
            </a:r>
            <a:endParaRPr lang="en-US" dirty="0"/>
          </a:p>
          <a:p>
            <a:r>
              <a:rPr lang="en-US" dirty="0"/>
              <a:t>Learning difficulties</a:t>
            </a:r>
          </a:p>
          <a:p>
            <a:r>
              <a:rPr lang="en-US" dirty="0" err="1"/>
              <a:t>Endocrinopathies</a:t>
            </a:r>
            <a:r>
              <a:rPr lang="en-US" dirty="0"/>
              <a:t>: insulin resistance, gonadal failure</a:t>
            </a:r>
          </a:p>
        </p:txBody>
      </p:sp>
    </p:spTree>
    <p:extLst>
      <p:ext uri="{BB962C8B-B14F-4D97-AF65-F5344CB8AC3E}">
        <p14:creationId xmlns:p14="http://schemas.microsoft.com/office/powerpoint/2010/main" val="1759936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Myotonic</a:t>
            </a:r>
            <a:r>
              <a:rPr lang="en-US" dirty="0"/>
              <a:t> dystrophy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Anticipation of the CTG-repeat </a:t>
            </a:r>
            <a:r>
              <a:rPr lang="en-US" dirty="0" err="1"/>
              <a:t>expanion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91400789"/>
              </p:ext>
            </p:extLst>
          </p:nvPr>
        </p:nvGraphicFramePr>
        <p:xfrm>
          <a:off x="839788" y="2505075"/>
          <a:ext cx="6716044" cy="2291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7269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19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7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Repeats</a:t>
                      </a:r>
                      <a:r>
                        <a:rPr lang="en-US" baseline="0" dirty="0"/>
                        <a:t> (N&lt;30)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Symptoms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grandmother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cataract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Myopathic</a:t>
                      </a:r>
                      <a:r>
                        <a:rPr lang="en-US" dirty="0"/>
                        <a:t> face, dysarthria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nn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Resp.distress</a:t>
                      </a:r>
                      <a:r>
                        <a:rPr lang="en-US" dirty="0"/>
                        <a:t>,</a:t>
                      </a:r>
                      <a:r>
                        <a:rPr lang="en-US" baseline="0" dirty="0"/>
                        <a:t> mental retardation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8222014" y="2546350"/>
            <a:ext cx="222973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728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features</a:t>
            </a:r>
          </a:p>
          <a:p>
            <a:r>
              <a:rPr lang="en-US" dirty="0"/>
              <a:t>Family history</a:t>
            </a:r>
          </a:p>
          <a:p>
            <a:r>
              <a:rPr lang="en-US" dirty="0"/>
              <a:t>Molecular genetic study</a:t>
            </a:r>
          </a:p>
        </p:txBody>
      </p:sp>
    </p:spTree>
    <p:extLst>
      <p:ext uri="{BB962C8B-B14F-4D97-AF65-F5344CB8AC3E}">
        <p14:creationId xmlns:p14="http://schemas.microsoft.com/office/powerpoint/2010/main" val="972285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Myasthenic</a:t>
            </a:r>
            <a:r>
              <a:rPr lang="en-US" dirty="0"/>
              <a:t> syndromes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Disorders in neuromuscular transmission due to autoantibodies or gen defect </a:t>
            </a:r>
          </a:p>
          <a:p>
            <a:r>
              <a:rPr lang="en-US" dirty="0"/>
              <a:t>Weakness and fatigability on exercise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60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Myasthenia gravis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Onset 1-17 y</a:t>
            </a:r>
          </a:p>
          <a:p>
            <a:r>
              <a:rPr lang="en-US" dirty="0"/>
              <a:t>Insidious or sudden onset(with febrile illness)</a:t>
            </a:r>
          </a:p>
          <a:p>
            <a:r>
              <a:rPr lang="en-US" dirty="0"/>
              <a:t>M:f (1:4)</a:t>
            </a:r>
          </a:p>
          <a:p>
            <a:r>
              <a:rPr lang="en-US" dirty="0"/>
              <a:t>weakness (proximal)and fatigability, with diurnal variation</a:t>
            </a:r>
          </a:p>
          <a:p>
            <a:r>
              <a:rPr lang="en-US" dirty="0"/>
              <a:t>Ptosis, </a:t>
            </a:r>
            <a:r>
              <a:rPr lang="en-US" dirty="0" err="1"/>
              <a:t>ophthalmoplegia</a:t>
            </a:r>
            <a:endParaRPr lang="en-US" dirty="0"/>
          </a:p>
          <a:p>
            <a:r>
              <a:rPr lang="en-US" dirty="0"/>
              <a:t>Dysphagia, dysphonia, dyspnea</a:t>
            </a:r>
          </a:p>
          <a:p>
            <a:r>
              <a:rPr lang="en-US" dirty="0"/>
              <a:t>Antibodies:80% acetylcholine receptor (</a:t>
            </a:r>
            <a:r>
              <a:rPr lang="en-US" dirty="0" err="1"/>
              <a:t>AChR</a:t>
            </a:r>
            <a:r>
              <a:rPr lang="en-US" dirty="0"/>
              <a:t>) antibodies positive</a:t>
            </a:r>
          </a:p>
          <a:p>
            <a:pPr marL="0" indent="0">
              <a:buNone/>
            </a:pPr>
            <a:r>
              <a:rPr lang="en-US" dirty="0"/>
              <a:t>                     14% muscle specific kinase (</a:t>
            </a:r>
            <a:r>
              <a:rPr lang="en-US" dirty="0" err="1"/>
              <a:t>MuSK</a:t>
            </a:r>
            <a:r>
              <a:rPr lang="en-US" dirty="0"/>
              <a:t>) antibodies positive</a:t>
            </a:r>
          </a:p>
          <a:p>
            <a:r>
              <a:rPr lang="en-US" dirty="0" err="1" smtClean="0"/>
              <a:t>Thymoma</a:t>
            </a:r>
            <a:r>
              <a:rPr lang="en-US" dirty="0" smtClean="0"/>
              <a:t> 10%</a:t>
            </a:r>
            <a:endParaRPr lang="en-US" dirty="0"/>
          </a:p>
          <a:p>
            <a:r>
              <a:rPr lang="en-US" dirty="0" err="1"/>
              <a:t>Dx</a:t>
            </a:r>
            <a:r>
              <a:rPr lang="en-US" dirty="0"/>
              <a:t>: AB, neurophysiology, </a:t>
            </a:r>
            <a:r>
              <a:rPr lang="en-US" dirty="0" err="1"/>
              <a:t>Tensilon</a:t>
            </a:r>
            <a:r>
              <a:rPr lang="en-US" dirty="0"/>
              <a:t> test or trial of </a:t>
            </a:r>
            <a:r>
              <a:rPr lang="en-US" dirty="0" err="1"/>
              <a:t>pyridostegmine</a:t>
            </a:r>
            <a:endParaRPr lang="en-US" dirty="0"/>
          </a:p>
          <a:p>
            <a:r>
              <a:rPr lang="en-US" dirty="0"/>
              <a:t>Rx: anticholinesterase, immunotherapy in sever cases(prednisolone, azathioprine, IVIG, plasma exchange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040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Transient neonatal myasthenia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Transplacental</a:t>
            </a:r>
            <a:r>
              <a:rPr lang="en-US" dirty="0"/>
              <a:t> transfer of </a:t>
            </a:r>
            <a:r>
              <a:rPr lang="en-US" dirty="0" err="1"/>
              <a:t>AChR</a:t>
            </a:r>
            <a:r>
              <a:rPr lang="en-US" dirty="0"/>
              <a:t> antibodies</a:t>
            </a:r>
          </a:p>
          <a:p>
            <a:r>
              <a:rPr lang="en-US" dirty="0"/>
              <a:t>10-15% of </a:t>
            </a:r>
            <a:r>
              <a:rPr lang="en-US" dirty="0" err="1"/>
              <a:t>myasthenic</a:t>
            </a:r>
            <a:r>
              <a:rPr lang="en-US" dirty="0"/>
              <a:t> mothers</a:t>
            </a:r>
          </a:p>
          <a:p>
            <a:r>
              <a:rPr lang="en-US" dirty="0" err="1"/>
              <a:t>Hypotonia</a:t>
            </a:r>
            <a:r>
              <a:rPr lang="en-US" dirty="0"/>
              <a:t>, weakness, </a:t>
            </a:r>
            <a:r>
              <a:rPr lang="en-US" dirty="0" err="1"/>
              <a:t>bulber</a:t>
            </a:r>
            <a:r>
              <a:rPr lang="en-US" dirty="0"/>
              <a:t> and resp. insufficiency within 4 days of birth</a:t>
            </a:r>
          </a:p>
          <a:p>
            <a:r>
              <a:rPr lang="en-US" dirty="0" err="1"/>
              <a:t>Dx</a:t>
            </a:r>
            <a:r>
              <a:rPr lang="en-US" dirty="0"/>
              <a:t>: AB, response to cholinesterase inhibitors</a:t>
            </a:r>
          </a:p>
        </p:txBody>
      </p:sp>
    </p:spTree>
    <p:extLst>
      <p:ext uri="{BB962C8B-B14F-4D97-AF65-F5344CB8AC3E}">
        <p14:creationId xmlns:p14="http://schemas.microsoft.com/office/powerpoint/2010/main" val="1049288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Congenital </a:t>
            </a:r>
            <a:r>
              <a:rPr lang="en-US" dirty="0" err="1"/>
              <a:t>myasthenic</a:t>
            </a:r>
            <a:r>
              <a:rPr lang="en-US" dirty="0"/>
              <a:t> </a:t>
            </a:r>
            <a:r>
              <a:rPr lang="en-US" dirty="0" smtClean="0"/>
              <a:t>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Genetic disorder, AR</a:t>
            </a:r>
          </a:p>
          <a:p>
            <a:r>
              <a:rPr lang="en-US" dirty="0"/>
              <a:t>Onset 0-24m</a:t>
            </a:r>
          </a:p>
          <a:p>
            <a:r>
              <a:rPr lang="en-US" dirty="0" err="1"/>
              <a:t>Hypotonia</a:t>
            </a:r>
            <a:r>
              <a:rPr lang="en-US" dirty="0"/>
              <a:t>, weakness, </a:t>
            </a:r>
            <a:r>
              <a:rPr lang="en-US" dirty="0" err="1"/>
              <a:t>bulber</a:t>
            </a:r>
            <a:r>
              <a:rPr lang="en-US" dirty="0"/>
              <a:t>, resp. weakness, weak cry, feeding difficulties, recurrent chest infections, episodic apnea </a:t>
            </a:r>
          </a:p>
          <a:p>
            <a:r>
              <a:rPr lang="en-US" dirty="0" err="1"/>
              <a:t>Dx</a:t>
            </a:r>
            <a:r>
              <a:rPr lang="en-US" dirty="0"/>
              <a:t>: family </a:t>
            </a:r>
            <a:r>
              <a:rPr lang="en-US" dirty="0" err="1"/>
              <a:t>Hx</a:t>
            </a:r>
            <a:r>
              <a:rPr lang="en-US" dirty="0"/>
              <a:t>, negative AB, response to anticholinesterases, electrophysiology, molecular studies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341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Drugs that impair neuromuscular junction transmission and may increase weakness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Aminoglycosides. Tobramycin. Gentamycin. ...</a:t>
            </a:r>
          </a:p>
          <a:p>
            <a:r>
              <a:rPr lang="en-US" dirty="0" err="1"/>
              <a:t>Fluoroquinolones</a:t>
            </a:r>
            <a:r>
              <a:rPr lang="en-US" dirty="0"/>
              <a:t>. Ciprofloxacin. </a:t>
            </a:r>
            <a:r>
              <a:rPr lang="en-US" dirty="0" err="1"/>
              <a:t>Norfloxacin</a:t>
            </a:r>
            <a:r>
              <a:rPr lang="en-US" dirty="0"/>
              <a:t>. ...</a:t>
            </a:r>
          </a:p>
          <a:p>
            <a:r>
              <a:rPr lang="en-US" dirty="0" err="1"/>
              <a:t>Tetracyclines</a:t>
            </a:r>
            <a:r>
              <a:rPr lang="en-US" dirty="0"/>
              <a:t>. Clindamycin. ...</a:t>
            </a:r>
          </a:p>
          <a:p>
            <a:r>
              <a:rPr lang="en-US" dirty="0" err="1"/>
              <a:t>Penicillins</a:t>
            </a:r>
            <a:r>
              <a:rPr lang="en-US" dirty="0"/>
              <a:t> - considered safe, though anecdotes of ampicillin causing </a:t>
            </a:r>
            <a:r>
              <a:rPr lang="en-US" dirty="0" err="1"/>
              <a:t>resp</a:t>
            </a:r>
            <a:r>
              <a:rPr lang="en-US" dirty="0"/>
              <a:t> depression.</a:t>
            </a:r>
          </a:p>
          <a:p>
            <a:r>
              <a:rPr lang="en-US" dirty="0"/>
              <a:t>Macrolides. Azithromycin. ...</a:t>
            </a:r>
          </a:p>
          <a:p>
            <a:r>
              <a:rPr lang="en-US" dirty="0"/>
              <a:t>Quinolones.</a:t>
            </a:r>
          </a:p>
          <a:p>
            <a:r>
              <a:rPr lang="en-US" dirty="0"/>
              <a:t>Ritonavir.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54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Malignant hyperthermia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Presents as generalized muscle rigidity, tachycardia, tachypnea, </a:t>
            </a:r>
            <a:r>
              <a:rPr lang="en-US" dirty="0" err="1"/>
              <a:t>rhabdomyolysis</a:t>
            </a:r>
            <a:r>
              <a:rPr lang="en-US" dirty="0"/>
              <a:t>, acidosis, hyperkalemia, </a:t>
            </a:r>
            <a:r>
              <a:rPr lang="en-US" dirty="0" err="1"/>
              <a:t>myoglobinuria</a:t>
            </a:r>
            <a:r>
              <a:rPr lang="en-US" dirty="0"/>
              <a:t>, raised CK and hyperthermia( occurs late)</a:t>
            </a:r>
          </a:p>
          <a:p>
            <a:r>
              <a:rPr lang="en-US" dirty="0"/>
              <a:t>Triggers: inhalational anesthetics(</a:t>
            </a:r>
            <a:r>
              <a:rPr lang="en-US" dirty="0" err="1"/>
              <a:t>isoflurane</a:t>
            </a:r>
            <a:r>
              <a:rPr lang="en-US" dirty="0"/>
              <a:t>, </a:t>
            </a:r>
            <a:r>
              <a:rPr lang="en-US" dirty="0" err="1"/>
              <a:t>desflurane</a:t>
            </a:r>
            <a:r>
              <a:rPr lang="en-US" dirty="0"/>
              <a:t>..) , depolarizing muscle relaxant(succinylcholine)</a:t>
            </a:r>
          </a:p>
          <a:p>
            <a:r>
              <a:rPr lang="en-US" dirty="0"/>
              <a:t>Associated with: </a:t>
            </a:r>
            <a:r>
              <a:rPr lang="en-US" dirty="0" err="1"/>
              <a:t>dystrophin</a:t>
            </a:r>
            <a:r>
              <a:rPr lang="en-US" dirty="0"/>
              <a:t> deficient muscular dystrophies, </a:t>
            </a:r>
            <a:r>
              <a:rPr lang="en-US" dirty="0" err="1"/>
              <a:t>myotonic</a:t>
            </a:r>
            <a:r>
              <a:rPr lang="en-US" dirty="0"/>
              <a:t> dystrophy</a:t>
            </a:r>
          </a:p>
          <a:p>
            <a:r>
              <a:rPr lang="en-US" dirty="0"/>
              <a:t>Rx: ICU management of fluid balance and </a:t>
            </a:r>
            <a:r>
              <a:rPr lang="en-US" dirty="0" err="1"/>
              <a:t>rhabdomyolysis</a:t>
            </a:r>
            <a:r>
              <a:rPr lang="en-US" dirty="0"/>
              <a:t> and possible renal involvement, </a:t>
            </a:r>
            <a:r>
              <a:rPr lang="en-US" dirty="0" err="1"/>
              <a:t>Dantrolene</a:t>
            </a:r>
            <a:endParaRPr lang="en-US" dirty="0"/>
          </a:p>
          <a:p>
            <a:r>
              <a:rPr lang="en-US" b="1" dirty="0"/>
              <a:t>Very important </a:t>
            </a:r>
            <a:r>
              <a:rPr lang="en-US" dirty="0"/>
              <a:t>to warn patients with neuromuscular disorders of the increased risk of anesthetic reactions, so to inform anesthetists before GA and appropriate anesthetic agents can be used</a:t>
            </a:r>
          </a:p>
        </p:txBody>
      </p:sp>
    </p:spTree>
    <p:extLst>
      <p:ext uri="{BB962C8B-B14F-4D97-AF65-F5344CB8AC3E}">
        <p14:creationId xmlns:p14="http://schemas.microsoft.com/office/powerpoint/2010/main" val="48285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</a:t>
            </a:r>
            <a:r>
              <a:rPr lang="en-US" dirty="0"/>
              <a:t>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4265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1625</TotalTime>
  <Words>1767</Words>
  <Application>Microsoft Office PowerPoint</Application>
  <PresentationFormat>Widescreen</PresentationFormat>
  <Paragraphs>287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Century Gothic</vt:lpstr>
      <vt:lpstr>Wingdings 3</vt:lpstr>
      <vt:lpstr>Wisp</vt:lpstr>
      <vt:lpstr>Hypotonia, neuromuscular disorders</vt:lpstr>
      <vt:lpstr>Objectives</vt:lpstr>
      <vt:lpstr>Floppy infant</vt:lpstr>
      <vt:lpstr>Assessment of the floppy infant</vt:lpstr>
      <vt:lpstr>Clinical signs in a floppy infant</vt:lpstr>
      <vt:lpstr>Traction response</vt:lpstr>
      <vt:lpstr>Horizontal suspention</vt:lpstr>
      <vt:lpstr>Vertical suspension</vt:lpstr>
      <vt:lpstr>Causes </vt:lpstr>
      <vt:lpstr>Clues to central nervous system pathology</vt:lpstr>
      <vt:lpstr>Central disorders that could result in a floppy infant</vt:lpstr>
      <vt:lpstr>Clues to motor unit disorders</vt:lpstr>
      <vt:lpstr>Causes of peripheral weakness</vt:lpstr>
      <vt:lpstr>Investigations </vt:lpstr>
      <vt:lpstr>Motor unit</vt:lpstr>
      <vt:lpstr>Spinal muscular atrophies </vt:lpstr>
      <vt:lpstr>SMA1 (Werding Hoffmann)</vt:lpstr>
      <vt:lpstr>SMA1</vt:lpstr>
      <vt:lpstr>SMA2</vt:lpstr>
      <vt:lpstr>SMA3 (Kugelberg-Welander) </vt:lpstr>
      <vt:lpstr>SMA type IV</vt:lpstr>
      <vt:lpstr>SMA type zero</vt:lpstr>
      <vt:lpstr>Investigations </vt:lpstr>
      <vt:lpstr>Treatment </vt:lpstr>
      <vt:lpstr>Neuropathies </vt:lpstr>
      <vt:lpstr>PowerPoint Presentation</vt:lpstr>
      <vt:lpstr>Acquired neuropathies</vt:lpstr>
      <vt:lpstr>Guillian –Barre syndrome </vt:lpstr>
      <vt:lpstr>GBS, cont..</vt:lpstr>
      <vt:lpstr>Muscular dystrophies- Dystrophinopathies</vt:lpstr>
      <vt:lpstr>Clinical presentation</vt:lpstr>
      <vt:lpstr>Gower sign</vt:lpstr>
      <vt:lpstr>DMD..</vt:lpstr>
      <vt:lpstr>Diagnosis</vt:lpstr>
      <vt:lpstr>BMD</vt:lpstr>
      <vt:lpstr>Congenital muscular dystrophies</vt:lpstr>
      <vt:lpstr>Congenital myopathies</vt:lpstr>
      <vt:lpstr>Myotonic dystrophy</vt:lpstr>
      <vt:lpstr>Myotonic dystrophy..</vt:lpstr>
      <vt:lpstr>Myotonic dystrophy</vt:lpstr>
      <vt:lpstr>Diagnosis</vt:lpstr>
      <vt:lpstr>Myasthenic syndromes</vt:lpstr>
      <vt:lpstr>Myasthenia gravis</vt:lpstr>
      <vt:lpstr>Transient neonatal myasthenia</vt:lpstr>
      <vt:lpstr>Congenital myasthenic syndrome</vt:lpstr>
      <vt:lpstr>Drugs that impair neuromuscular junction transmission and may increase weakness </vt:lpstr>
      <vt:lpstr>Malignant hyperthermia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Hypotonia</dc:title>
  <dc:creator>Home</dc:creator>
  <cp:lastModifiedBy>redab AL-ghawanmeh</cp:lastModifiedBy>
  <cp:revision>79</cp:revision>
  <dcterms:created xsi:type="dcterms:W3CDTF">2016-10-07T18:02:36Z</dcterms:created>
  <dcterms:modified xsi:type="dcterms:W3CDTF">2020-03-13T17:34:53Z</dcterms:modified>
</cp:coreProperties>
</file>