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67" r:id="rId5"/>
    <p:sldId id="269" r:id="rId6"/>
    <p:sldId id="268" r:id="rId7"/>
    <p:sldId id="258" r:id="rId8"/>
    <p:sldId id="277" r:id="rId9"/>
    <p:sldId id="263" r:id="rId10"/>
    <p:sldId id="259" r:id="rId11"/>
    <p:sldId id="264" r:id="rId12"/>
    <p:sldId id="262" r:id="rId13"/>
    <p:sldId id="273" r:id="rId14"/>
    <p:sldId id="270" r:id="rId15"/>
    <p:sldId id="271" r:id="rId16"/>
    <p:sldId id="272" r:id="rId17"/>
    <p:sldId id="260" r:id="rId18"/>
    <p:sldId id="265" r:id="rId19"/>
    <p:sldId id="276" r:id="rId20"/>
    <p:sldId id="278" r:id="rId21"/>
    <p:sldId id="279" r:id="rId22"/>
    <p:sldId id="280" r:id="rId23"/>
    <p:sldId id="281" r:id="rId24"/>
    <p:sldId id="282" r:id="rId25"/>
    <p:sldId id="284" r:id="rId26"/>
    <p:sldId id="286" r:id="rId27"/>
    <p:sldId id="285" r:id="rId28"/>
    <p:sldId id="287" r:id="rId29"/>
    <p:sldId id="288" r:id="rId30"/>
    <p:sldId id="289" r:id="rId31"/>
    <p:sldId id="290" r:id="rId32"/>
    <p:sldId id="291" r:id="rId33"/>
    <p:sldId id="293" r:id="rId34"/>
    <p:sldId id="294" r:id="rId35"/>
    <p:sldId id="295" r:id="rId36"/>
    <p:sldId id="308" r:id="rId37"/>
    <p:sldId id="296" r:id="rId38"/>
    <p:sldId id="297" r:id="rId39"/>
    <p:sldId id="298" r:id="rId40"/>
    <p:sldId id="299" r:id="rId41"/>
    <p:sldId id="300" r:id="rId42"/>
    <p:sldId id="302" r:id="rId43"/>
    <p:sldId id="303" r:id="rId44"/>
    <p:sldId id="304" r:id="rId45"/>
    <p:sldId id="305" r:id="rId46"/>
    <p:sldId id="301" r:id="rId47"/>
    <p:sldId id="30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AE516D4-5AAB-435B-BD2E-16165A79F621}" type="datetimeFigureOut">
              <a:rPr lang="en-US" smtClean="0"/>
              <a:t>3/13/2020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20BACB-01CC-43B4-A7AC-8EB25E8EBBE8}" type="slidenum">
              <a:rPr lang="en-US" smtClean="0"/>
              <a:t>‹#›</a:t>
            </a:fld>
            <a:endParaRPr lang="en-US"/>
          </a:p>
        </p:txBody>
      </p:sp>
    </p:spTree>
    <p:extLst>
      <p:ext uri="{BB962C8B-B14F-4D97-AF65-F5344CB8AC3E}">
        <p14:creationId xmlns:p14="http://schemas.microsoft.com/office/powerpoint/2010/main" val="3031085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E516D4-5AAB-435B-BD2E-16165A79F621}" type="datetimeFigureOut">
              <a:rPr lang="en-US" smtClean="0"/>
              <a:t>3/13/2020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20BACB-01CC-43B4-A7AC-8EB25E8EBBE8}" type="slidenum">
              <a:rPr lang="en-US" smtClean="0"/>
              <a:t>‹#›</a:t>
            </a:fld>
            <a:endParaRPr lang="en-US"/>
          </a:p>
        </p:txBody>
      </p:sp>
    </p:spTree>
    <p:extLst>
      <p:ext uri="{BB962C8B-B14F-4D97-AF65-F5344CB8AC3E}">
        <p14:creationId xmlns:p14="http://schemas.microsoft.com/office/powerpoint/2010/main" val="1897262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E516D4-5AAB-435B-BD2E-16165A79F621}" type="datetimeFigureOut">
              <a:rPr lang="en-US" smtClean="0"/>
              <a:t>3/13/2020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20BACB-01CC-43B4-A7AC-8EB25E8EBBE8}" type="slidenum">
              <a:rPr lang="en-US" smtClean="0"/>
              <a:t>‹#›</a:t>
            </a:fld>
            <a:endParaRPr lang="en-US"/>
          </a:p>
        </p:txBody>
      </p:sp>
    </p:spTree>
    <p:extLst>
      <p:ext uri="{BB962C8B-B14F-4D97-AF65-F5344CB8AC3E}">
        <p14:creationId xmlns:p14="http://schemas.microsoft.com/office/powerpoint/2010/main" val="380873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E516D4-5AAB-435B-BD2E-16165A79F621}" type="datetimeFigureOut">
              <a:rPr lang="en-US" smtClean="0"/>
              <a:t>3/13/2020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20BACB-01CC-43B4-A7AC-8EB25E8EBBE8}" type="slidenum">
              <a:rPr lang="en-US" smtClean="0"/>
              <a:t>‹#›</a:t>
            </a:fld>
            <a:endParaRPr lang="en-US"/>
          </a:p>
        </p:txBody>
      </p:sp>
    </p:spTree>
    <p:extLst>
      <p:ext uri="{BB962C8B-B14F-4D97-AF65-F5344CB8AC3E}">
        <p14:creationId xmlns:p14="http://schemas.microsoft.com/office/powerpoint/2010/main" val="1410487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E516D4-5AAB-435B-BD2E-16165A79F621}" type="datetimeFigureOut">
              <a:rPr lang="en-US" smtClean="0"/>
              <a:t>3/13/2020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20BACB-01CC-43B4-A7AC-8EB25E8EBBE8}" type="slidenum">
              <a:rPr lang="en-US" smtClean="0"/>
              <a:t>‹#›</a:t>
            </a:fld>
            <a:endParaRPr lang="en-US"/>
          </a:p>
        </p:txBody>
      </p:sp>
    </p:spTree>
    <p:extLst>
      <p:ext uri="{BB962C8B-B14F-4D97-AF65-F5344CB8AC3E}">
        <p14:creationId xmlns:p14="http://schemas.microsoft.com/office/powerpoint/2010/main" val="4262150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E516D4-5AAB-435B-BD2E-16165A79F621}" type="datetimeFigureOut">
              <a:rPr lang="en-US" smtClean="0"/>
              <a:t>3/13/2020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20BACB-01CC-43B4-A7AC-8EB25E8EBBE8}" type="slidenum">
              <a:rPr lang="en-US" smtClean="0"/>
              <a:t>‹#›</a:t>
            </a:fld>
            <a:endParaRPr lang="en-US"/>
          </a:p>
        </p:txBody>
      </p:sp>
    </p:spTree>
    <p:extLst>
      <p:ext uri="{BB962C8B-B14F-4D97-AF65-F5344CB8AC3E}">
        <p14:creationId xmlns:p14="http://schemas.microsoft.com/office/powerpoint/2010/main" val="200679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E516D4-5AAB-435B-BD2E-16165A79F621}" type="datetimeFigureOut">
              <a:rPr lang="en-US" smtClean="0"/>
              <a:t>3/13/2020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20BACB-01CC-43B4-A7AC-8EB25E8EBBE8}" type="slidenum">
              <a:rPr lang="en-US" smtClean="0"/>
              <a:t>‹#›</a:t>
            </a:fld>
            <a:endParaRPr lang="en-US"/>
          </a:p>
        </p:txBody>
      </p:sp>
    </p:spTree>
    <p:extLst>
      <p:ext uri="{BB962C8B-B14F-4D97-AF65-F5344CB8AC3E}">
        <p14:creationId xmlns:p14="http://schemas.microsoft.com/office/powerpoint/2010/main" val="1968067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E516D4-5AAB-435B-BD2E-16165A79F621}" type="datetimeFigureOut">
              <a:rPr lang="en-US" smtClean="0"/>
              <a:t>3/13/2020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20BACB-01CC-43B4-A7AC-8EB25E8EBBE8}" type="slidenum">
              <a:rPr lang="en-US" smtClean="0"/>
              <a:t>‹#›</a:t>
            </a:fld>
            <a:endParaRPr lang="en-US"/>
          </a:p>
        </p:txBody>
      </p:sp>
    </p:spTree>
    <p:extLst>
      <p:ext uri="{BB962C8B-B14F-4D97-AF65-F5344CB8AC3E}">
        <p14:creationId xmlns:p14="http://schemas.microsoft.com/office/powerpoint/2010/main" val="2835661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E516D4-5AAB-435B-BD2E-16165A79F621}" type="datetimeFigureOut">
              <a:rPr lang="en-US" smtClean="0"/>
              <a:t>3/13/2020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20BACB-01CC-43B4-A7AC-8EB25E8EBBE8}" type="slidenum">
              <a:rPr lang="en-US" smtClean="0"/>
              <a:t>‹#›</a:t>
            </a:fld>
            <a:endParaRPr lang="en-US"/>
          </a:p>
        </p:txBody>
      </p:sp>
    </p:spTree>
    <p:extLst>
      <p:ext uri="{BB962C8B-B14F-4D97-AF65-F5344CB8AC3E}">
        <p14:creationId xmlns:p14="http://schemas.microsoft.com/office/powerpoint/2010/main" val="419369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E516D4-5AAB-435B-BD2E-16165A79F621}" type="datetimeFigureOut">
              <a:rPr lang="en-US" smtClean="0"/>
              <a:t>3/13/2020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20BACB-01CC-43B4-A7AC-8EB25E8EBBE8}" type="slidenum">
              <a:rPr lang="en-US" smtClean="0"/>
              <a:t>‹#›</a:t>
            </a:fld>
            <a:endParaRPr lang="en-US"/>
          </a:p>
        </p:txBody>
      </p:sp>
    </p:spTree>
    <p:extLst>
      <p:ext uri="{BB962C8B-B14F-4D97-AF65-F5344CB8AC3E}">
        <p14:creationId xmlns:p14="http://schemas.microsoft.com/office/powerpoint/2010/main" val="1499058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E516D4-5AAB-435B-BD2E-16165A79F621}" type="datetimeFigureOut">
              <a:rPr lang="en-US" smtClean="0"/>
              <a:t>3/13/2020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20BACB-01CC-43B4-A7AC-8EB25E8EBBE8}" type="slidenum">
              <a:rPr lang="en-US" smtClean="0"/>
              <a:t>‹#›</a:t>
            </a:fld>
            <a:endParaRPr lang="en-US"/>
          </a:p>
        </p:txBody>
      </p:sp>
    </p:spTree>
    <p:extLst>
      <p:ext uri="{BB962C8B-B14F-4D97-AF65-F5344CB8AC3E}">
        <p14:creationId xmlns:p14="http://schemas.microsoft.com/office/powerpoint/2010/main" val="3794658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E516D4-5AAB-435B-BD2E-16165A79F621}" type="datetimeFigureOut">
              <a:rPr lang="en-US" smtClean="0"/>
              <a:t>3/13/2020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20BACB-01CC-43B4-A7AC-8EB25E8EBBE8}" type="slidenum">
              <a:rPr lang="en-US" smtClean="0"/>
              <a:t>‹#›</a:t>
            </a:fld>
            <a:endParaRPr lang="en-US"/>
          </a:p>
        </p:txBody>
      </p:sp>
    </p:spTree>
    <p:extLst>
      <p:ext uri="{BB962C8B-B14F-4D97-AF65-F5344CB8AC3E}">
        <p14:creationId xmlns:p14="http://schemas.microsoft.com/office/powerpoint/2010/main" val="413802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Autism </a:t>
            </a:r>
            <a:r>
              <a:rPr lang="en-US" dirty="0"/>
              <a:t>Spectrum Disorder</a:t>
            </a:r>
          </a:p>
        </p:txBody>
      </p:sp>
      <p:sp>
        <p:nvSpPr>
          <p:cNvPr id="3" name="Subtitle 2"/>
          <p:cNvSpPr>
            <a:spLocks noGrp="1"/>
          </p:cNvSpPr>
          <p:nvPr>
            <p:ph type="subTitle" idx="1"/>
          </p:nvPr>
        </p:nvSpPr>
        <p:spPr/>
        <p:txBody>
          <a:bodyPr/>
          <a:lstStyle/>
          <a:p>
            <a:r>
              <a:rPr lang="en-US" dirty="0" smtClean="0"/>
              <a:t>Dr. Redab </a:t>
            </a:r>
            <a:r>
              <a:rPr lang="en-US" dirty="0" err="1" smtClean="0"/>
              <a:t>Ghawanmeh</a:t>
            </a:r>
            <a:endParaRPr lang="en-US" dirty="0"/>
          </a:p>
        </p:txBody>
      </p:sp>
    </p:spTree>
    <p:extLst>
      <p:ext uri="{BB962C8B-B14F-4D97-AF65-F5344CB8AC3E}">
        <p14:creationId xmlns:p14="http://schemas.microsoft.com/office/powerpoint/2010/main" val="34857841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Autism </a:t>
            </a:r>
            <a:r>
              <a:rPr lang="en-US" dirty="0"/>
              <a:t>is a condition that manifests in early childhood and is characterized by qualitative abnormalities in social interactions, markedly aberrant communication skills, and restricted repetitive and stereotyped behaviors. A heterogeneous group of disorders includes the trait of autism</a:t>
            </a:r>
            <a:r>
              <a:rPr lang="en-US" dirty="0" smtClean="0"/>
              <a:t>.</a:t>
            </a:r>
          </a:p>
          <a:p>
            <a:r>
              <a:rPr lang="en-US" dirty="0"/>
              <a:t>ASD includes a variety of disorders that have been called autistic disorder, pervasive developmental disorder, Asperger syndrome, </a:t>
            </a:r>
            <a:r>
              <a:rPr lang="en-US" dirty="0" err="1"/>
              <a:t>Rett</a:t>
            </a:r>
            <a:r>
              <a:rPr lang="en-US" dirty="0"/>
              <a:t> syndrome, and fragile X syndrome</a:t>
            </a:r>
          </a:p>
        </p:txBody>
      </p:sp>
    </p:spTree>
    <p:extLst>
      <p:ext uri="{BB962C8B-B14F-4D97-AF65-F5344CB8AC3E}">
        <p14:creationId xmlns:p14="http://schemas.microsoft.com/office/powerpoint/2010/main" val="31687474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"Pervasive developmental disorder" had been used to describe disorders including ASD and conditions with some traits characteristic of autism. Asperger syndrome refers to high-functioning individuals with ASD; these are people who have normal or superior intellectual abilities. People with Asperger syndrome may lack the communication abnormalities characteristic of ASD. </a:t>
            </a:r>
            <a:r>
              <a:rPr lang="en-US" dirty="0" err="1"/>
              <a:t>Rett</a:t>
            </a:r>
            <a:r>
              <a:rPr lang="en-US" dirty="0"/>
              <a:t> syndrome and fragile X syndrome are genetic conditions with characteristic findings in addition to ASD. People with </a:t>
            </a:r>
            <a:r>
              <a:rPr lang="en-US" dirty="0" err="1"/>
              <a:t>Rett</a:t>
            </a:r>
            <a:r>
              <a:rPr lang="en-US" dirty="0"/>
              <a:t> syndrome and fragile X syndrome may or may not also exhibit ASD or autistic traits</a:t>
            </a:r>
          </a:p>
        </p:txBody>
      </p:sp>
    </p:spTree>
    <p:extLst>
      <p:ext uri="{BB962C8B-B14F-4D97-AF65-F5344CB8AC3E}">
        <p14:creationId xmlns:p14="http://schemas.microsoft.com/office/powerpoint/2010/main" val="11403722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Signs and symptoms</a:t>
            </a:r>
            <a:endParaRPr lang="en-US" i="1"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Behavioral </a:t>
            </a:r>
            <a:r>
              <a:rPr lang="en-US" dirty="0"/>
              <a:t>and developmental features that suggest autism include the following:</a:t>
            </a:r>
          </a:p>
          <a:p>
            <a:r>
              <a:rPr lang="en-US" dirty="0"/>
              <a:t>Developmental regression</a:t>
            </a:r>
          </a:p>
          <a:p>
            <a:r>
              <a:rPr lang="en-US" dirty="0"/>
              <a:t>Absence of </a:t>
            </a:r>
            <a:r>
              <a:rPr lang="en-US" dirty="0" err="1"/>
              <a:t>protodeclarative</a:t>
            </a:r>
            <a:r>
              <a:rPr lang="en-US" dirty="0"/>
              <a:t> pointing</a:t>
            </a:r>
          </a:p>
          <a:p>
            <a:r>
              <a:rPr lang="en-US" dirty="0"/>
              <a:t>Abnormal reactions to environmental stimuli</a:t>
            </a:r>
          </a:p>
          <a:p>
            <a:r>
              <a:rPr lang="en-US" dirty="0"/>
              <a:t>Abnormal social interactions</a:t>
            </a:r>
          </a:p>
          <a:p>
            <a:r>
              <a:rPr lang="en-US" dirty="0"/>
              <a:t>Absence of smiling when greeted by parents and other familiar people</a:t>
            </a:r>
          </a:p>
          <a:p>
            <a:r>
              <a:rPr lang="en-US" dirty="0"/>
              <a:t>Absence of typical responses to pain and physical injury</a:t>
            </a:r>
          </a:p>
          <a:p>
            <a:r>
              <a:rPr lang="en-US" dirty="0"/>
              <a:t>Language delays and deviations</a:t>
            </a:r>
          </a:p>
          <a:p>
            <a:r>
              <a:rPr lang="en-US" dirty="0"/>
              <a:t>Susceptibility to infections and febrile illnesses</a:t>
            </a:r>
          </a:p>
          <a:p>
            <a:r>
              <a:rPr lang="en-US" dirty="0"/>
              <a:t>Absence of symbolic play</a:t>
            </a:r>
          </a:p>
          <a:p>
            <a:r>
              <a:rPr lang="en-US" dirty="0"/>
              <a:t>Repetitive and stereotyped behavior</a:t>
            </a:r>
          </a:p>
        </p:txBody>
      </p:sp>
    </p:spTree>
    <p:extLst>
      <p:ext uri="{BB962C8B-B14F-4D97-AF65-F5344CB8AC3E}">
        <p14:creationId xmlns:p14="http://schemas.microsoft.com/office/powerpoint/2010/main" val="10453921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Possible findings upon examination</a:t>
            </a:r>
            <a:endParaRPr lang="en-US" i="1" dirty="0"/>
          </a:p>
        </p:txBody>
      </p:sp>
      <p:sp>
        <p:nvSpPr>
          <p:cNvPr id="3" name="Content Placeholder 2"/>
          <p:cNvSpPr>
            <a:spLocks noGrp="1"/>
          </p:cNvSpPr>
          <p:nvPr>
            <p:ph idx="1"/>
          </p:nvPr>
        </p:nvSpPr>
        <p:spPr/>
        <p:txBody>
          <a:bodyPr>
            <a:normAutofit fontScale="85000" lnSpcReduction="20000"/>
          </a:bodyPr>
          <a:lstStyle/>
          <a:p>
            <a:r>
              <a:rPr lang="en-US" dirty="0"/>
              <a:t>Abnormal motor movements (</a:t>
            </a:r>
            <a:r>
              <a:rPr lang="en-US" dirty="0" err="1"/>
              <a:t>eg</a:t>
            </a:r>
            <a:r>
              <a:rPr lang="en-US" dirty="0"/>
              <a:t>, clumsiness, awkward walk, hand flapping, tics)</a:t>
            </a:r>
          </a:p>
          <a:p>
            <a:r>
              <a:rPr lang="en-US" dirty="0"/>
              <a:t>Dermatologic anomalies (</a:t>
            </a:r>
            <a:r>
              <a:rPr lang="en-US" dirty="0" err="1"/>
              <a:t>eg</a:t>
            </a:r>
            <a:r>
              <a:rPr lang="en-US" dirty="0"/>
              <a:t>, aberrant palmar creases)</a:t>
            </a:r>
          </a:p>
          <a:p>
            <a:r>
              <a:rPr lang="en-US" dirty="0"/>
              <a:t>Abnormal head circumference (</a:t>
            </a:r>
            <a:r>
              <a:rPr lang="en-US" dirty="0" err="1"/>
              <a:t>eg</a:t>
            </a:r>
            <a:r>
              <a:rPr lang="en-US" dirty="0"/>
              <a:t>, small at birth, increased from age 6 months to 2 years,</a:t>
            </a:r>
            <a:r>
              <a:rPr lang="en-US" baseline="30000" dirty="0"/>
              <a:t> </a:t>
            </a:r>
            <a:r>
              <a:rPr lang="en-US" dirty="0" smtClean="0"/>
              <a:t>normal </a:t>
            </a:r>
            <a:r>
              <a:rPr lang="en-US" dirty="0"/>
              <a:t>in adolescence</a:t>
            </a:r>
            <a:r>
              <a:rPr lang="en-US" baseline="30000" dirty="0"/>
              <a:t> </a:t>
            </a:r>
            <a:r>
              <a:rPr lang="en-US" dirty="0" smtClean="0"/>
              <a:t>)</a:t>
            </a:r>
            <a:endParaRPr lang="en-US" dirty="0"/>
          </a:p>
          <a:p>
            <a:r>
              <a:rPr lang="en-US" dirty="0" err="1"/>
              <a:t>Orofacial</a:t>
            </a:r>
            <a:r>
              <a:rPr lang="en-US" dirty="0"/>
              <a:t>, extremity, and head/trunk stereotypies (</a:t>
            </a:r>
            <a:r>
              <a:rPr lang="en-US" dirty="0" err="1"/>
              <a:t>eg</a:t>
            </a:r>
            <a:r>
              <a:rPr lang="en-US" dirty="0"/>
              <a:t>, purposeless, repetitive, patterned motions, postures, and sounds)</a:t>
            </a:r>
          </a:p>
          <a:p>
            <a:r>
              <a:rPr lang="en-US" dirty="0"/>
              <a:t>Self-injurious behaviors (</a:t>
            </a:r>
            <a:r>
              <a:rPr lang="en-US" dirty="0" err="1"/>
              <a:t>eg</a:t>
            </a:r>
            <a:r>
              <a:rPr lang="en-US" dirty="0"/>
              <a:t>, picking at the skin, self-biting, head punching/slapping)</a:t>
            </a:r>
          </a:p>
          <a:p>
            <a:r>
              <a:rPr lang="en-US" dirty="0"/>
              <a:t>Physical abuse inflicted by others (</a:t>
            </a:r>
            <a:r>
              <a:rPr lang="en-US" dirty="0" err="1"/>
              <a:t>eg</a:t>
            </a:r>
            <a:r>
              <a:rPr lang="en-US" dirty="0"/>
              <a:t>, parents, teachers)</a:t>
            </a:r>
          </a:p>
          <a:p>
            <a:r>
              <a:rPr lang="en-US" dirty="0"/>
              <a:t>Sexual abuse: External examination of genitalia is appropriate; if bruises and other evidence of trauma are present, pelvic and rectal examinations may be indicated</a:t>
            </a:r>
          </a:p>
        </p:txBody>
      </p:sp>
    </p:spTree>
    <p:extLst>
      <p:ext uri="{BB962C8B-B14F-4D97-AF65-F5344CB8AC3E}">
        <p14:creationId xmlns:p14="http://schemas.microsoft.com/office/powerpoint/2010/main" val="10612123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Regular screening of infants and toddlers for symptoms and signs of autistic disorder is crucial because it allows for early referral of patients for further evaluation and treatment. Siblings of children with autism are at risk for developing traits of autism and even a full-blown diagnosis of autism. Therefore, siblings should also undergo screening not only for autism-related symptoms but also for language delays, learning difficulties, social problems, and anxiety or depressive symptoms.</a:t>
            </a:r>
            <a:r>
              <a:rPr lang="en-US" baseline="30000" dirty="0"/>
              <a:t> </a:t>
            </a:r>
            <a:endParaRPr lang="en-US" dirty="0"/>
          </a:p>
        </p:txBody>
      </p:sp>
    </p:spTree>
    <p:extLst>
      <p:ext uri="{BB962C8B-B14F-4D97-AF65-F5344CB8AC3E}">
        <p14:creationId xmlns:p14="http://schemas.microsoft.com/office/powerpoint/2010/main" val="34183218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causes</a:t>
            </a:r>
            <a:endParaRPr lang="en-US" i="1" dirty="0"/>
          </a:p>
        </p:txBody>
      </p:sp>
      <p:sp>
        <p:nvSpPr>
          <p:cNvPr id="3" name="Content Placeholder 2"/>
          <p:cNvSpPr>
            <a:spLocks noGrp="1"/>
          </p:cNvSpPr>
          <p:nvPr>
            <p:ph idx="1"/>
          </p:nvPr>
        </p:nvSpPr>
        <p:spPr/>
        <p:txBody>
          <a:bodyPr/>
          <a:lstStyle/>
          <a:p>
            <a:r>
              <a:rPr lang="en-US" dirty="0"/>
              <a:t>Although the etiology of autism is unknown, hypotheses include genetic abnormalities, obstetric complications, exposure to toxic agents, and prenatal, perinatal, and postnatal infections.</a:t>
            </a:r>
            <a:r>
              <a:rPr lang="en-US" baseline="30000" dirty="0"/>
              <a:t> </a:t>
            </a:r>
            <a:endParaRPr lang="en-US" baseline="30000" dirty="0" smtClean="0"/>
          </a:p>
          <a:p>
            <a:r>
              <a:rPr lang="en-US" baseline="30000" dirty="0"/>
              <a:t> </a:t>
            </a:r>
            <a:r>
              <a:rPr lang="en-US" dirty="0"/>
              <a:t>Maternal rubella is associated with significantly higher rates of autism and other conditions in children</a:t>
            </a:r>
            <a:r>
              <a:rPr lang="en-US" dirty="0" smtClean="0"/>
              <a:t>.</a:t>
            </a:r>
          </a:p>
          <a:p>
            <a:r>
              <a:rPr lang="en-US" dirty="0" smtClean="0"/>
              <a:t> Tuberous sclerosis</a:t>
            </a:r>
            <a:r>
              <a:rPr lang="en-US" dirty="0"/>
              <a:t> is associated with autism as a comorbid disorder.</a:t>
            </a:r>
            <a:r>
              <a:rPr lang="en-US" baseline="30000" dirty="0"/>
              <a:t> </a:t>
            </a:r>
            <a:endParaRPr lang="en-US" baseline="30000" dirty="0" smtClean="0"/>
          </a:p>
          <a:p>
            <a:r>
              <a:rPr lang="en-US" baseline="30000" dirty="0"/>
              <a:t> </a:t>
            </a:r>
            <a:r>
              <a:rPr lang="en-US" dirty="0"/>
              <a:t>Approximately 10% of children with a pervasive developmental disorder exhibit a known medical condition.</a:t>
            </a:r>
          </a:p>
        </p:txBody>
      </p:sp>
    </p:spTree>
    <p:extLst>
      <p:ext uri="{BB962C8B-B14F-4D97-AF65-F5344CB8AC3E}">
        <p14:creationId xmlns:p14="http://schemas.microsoft.com/office/powerpoint/2010/main" val="2414226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maternal use of </a:t>
            </a:r>
            <a:r>
              <a:rPr lang="en-US" dirty="0" smtClean="0"/>
              <a:t>valproate or SSRI </a:t>
            </a:r>
            <a:r>
              <a:rPr lang="en-US" dirty="0"/>
              <a:t>during pregnancy </a:t>
            </a:r>
            <a:r>
              <a:rPr lang="en-US" dirty="0" smtClean="0"/>
              <a:t>is </a:t>
            </a:r>
            <a:r>
              <a:rPr lang="en-US" dirty="0"/>
              <a:t>associated with a significantly increased risk for autism in </a:t>
            </a:r>
            <a:r>
              <a:rPr lang="en-US" dirty="0" smtClean="0"/>
              <a:t>offspring</a:t>
            </a:r>
          </a:p>
          <a:p>
            <a:r>
              <a:rPr lang="en-US" dirty="0"/>
              <a:t>Severe, early-gestation maternal </a:t>
            </a:r>
            <a:r>
              <a:rPr lang="en-US" dirty="0" err="1"/>
              <a:t>hypothyroxinemia</a:t>
            </a:r>
            <a:r>
              <a:rPr lang="en-US" dirty="0"/>
              <a:t> is associated with an increased risk of having a child with </a:t>
            </a:r>
            <a:r>
              <a:rPr lang="en-US" dirty="0" smtClean="0"/>
              <a:t>autism</a:t>
            </a:r>
            <a:endParaRPr lang="en-US" dirty="0"/>
          </a:p>
        </p:txBody>
      </p:sp>
    </p:spTree>
    <p:extLst>
      <p:ext uri="{BB962C8B-B14F-4D97-AF65-F5344CB8AC3E}">
        <p14:creationId xmlns:p14="http://schemas.microsoft.com/office/powerpoint/2010/main" val="22966551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Parental age</a:t>
            </a:r>
          </a:p>
        </p:txBody>
      </p:sp>
      <p:sp>
        <p:nvSpPr>
          <p:cNvPr id="3" name="Content Placeholder 2"/>
          <p:cNvSpPr>
            <a:spLocks noGrp="1"/>
          </p:cNvSpPr>
          <p:nvPr>
            <p:ph idx="1"/>
          </p:nvPr>
        </p:nvSpPr>
        <p:spPr/>
        <p:txBody>
          <a:bodyPr/>
          <a:lstStyle/>
          <a:p>
            <a:r>
              <a:rPr lang="en-US" dirty="0" smtClean="0"/>
              <a:t>Meta-analyses </a:t>
            </a:r>
            <a:r>
              <a:rPr lang="en-US" dirty="0"/>
              <a:t>of epidemiologic studies have shown that autism risk in offspring increases with advancing age of either parent</a:t>
            </a:r>
            <a:r>
              <a:rPr lang="en-US" dirty="0" smtClean="0"/>
              <a:t>.</a:t>
            </a:r>
          </a:p>
          <a:p>
            <a:r>
              <a:rPr lang="en-US" dirty="0" smtClean="0"/>
              <a:t>The </a:t>
            </a:r>
            <a:r>
              <a:rPr lang="en-US" dirty="0"/>
              <a:t>adjusted relative risk for autism was 1.52 in the offspring of mothers aged 35 years or older compared with mothers aged 25-29 years.</a:t>
            </a:r>
            <a:r>
              <a:rPr lang="en-US" baseline="30000" dirty="0"/>
              <a:t>  </a:t>
            </a:r>
            <a:endParaRPr lang="en-US" baseline="30000" dirty="0" smtClean="0"/>
          </a:p>
          <a:p>
            <a:r>
              <a:rPr lang="en-US" dirty="0" err="1" smtClean="0"/>
              <a:t>Hultman</a:t>
            </a:r>
            <a:r>
              <a:rPr lang="en-US" dirty="0" smtClean="0"/>
              <a:t> </a:t>
            </a:r>
            <a:r>
              <a:rPr lang="en-US" dirty="0"/>
              <a:t>et al found that, after controlling for maternal age, offspring of men aged 50 years or older were 2.2 times more likely to have autism than offspring of men aged 29 years or younger.</a:t>
            </a:r>
          </a:p>
        </p:txBody>
      </p:sp>
    </p:spTree>
    <p:extLst>
      <p:ext uri="{BB962C8B-B14F-4D97-AF65-F5344CB8AC3E}">
        <p14:creationId xmlns:p14="http://schemas.microsoft.com/office/powerpoint/2010/main" val="32733296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On the other hand, anecdotal reports that autism may be linked with vaccinations (</a:t>
            </a:r>
            <a:r>
              <a:rPr lang="en-US" dirty="0" err="1"/>
              <a:t>eg</a:t>
            </a:r>
            <a:r>
              <a:rPr lang="en-US" dirty="0"/>
              <a:t>, for measles, mumps, and rubella) have not been supported by broader research</a:t>
            </a:r>
            <a:r>
              <a:rPr lang="en-US" dirty="0" smtClean="0"/>
              <a:t>.</a:t>
            </a:r>
            <a:r>
              <a:rPr lang="en-US" baseline="30000" dirty="0" smtClean="0"/>
              <a:t> </a:t>
            </a:r>
            <a:r>
              <a:rPr lang="en-US" dirty="0" smtClean="0"/>
              <a:t>Research </a:t>
            </a:r>
            <a:r>
              <a:rPr lang="en-US" dirty="0"/>
              <a:t>from the CDC indicates that the number of childhood vaccines administered, either in a single day or during a child's first 2 years, has no effect on the risk of developing an autism spectrum disorder (ASD</a:t>
            </a:r>
            <a:r>
              <a:rPr lang="en-US" dirty="0" smtClean="0"/>
              <a:t>)</a:t>
            </a:r>
          </a:p>
          <a:p>
            <a:r>
              <a:rPr lang="en-US" dirty="0"/>
              <a:t>Parents should be encouraged to fully immunize their children</a:t>
            </a:r>
            <a:r>
              <a:rPr lang="en-US" dirty="0" smtClean="0"/>
              <a:t>.</a:t>
            </a:r>
            <a:endParaRPr lang="en-US" dirty="0"/>
          </a:p>
        </p:txBody>
      </p:sp>
    </p:spTree>
    <p:extLst>
      <p:ext uri="{BB962C8B-B14F-4D97-AF65-F5344CB8AC3E}">
        <p14:creationId xmlns:p14="http://schemas.microsoft.com/office/powerpoint/2010/main" val="33855076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Epidemiology</a:t>
            </a:r>
            <a:endParaRPr lang="en-US" i="1" dirty="0"/>
          </a:p>
        </p:txBody>
      </p:sp>
      <p:sp>
        <p:nvSpPr>
          <p:cNvPr id="3" name="Content Placeholder 2"/>
          <p:cNvSpPr>
            <a:spLocks noGrp="1"/>
          </p:cNvSpPr>
          <p:nvPr>
            <p:ph idx="1"/>
          </p:nvPr>
        </p:nvSpPr>
        <p:spPr/>
        <p:txBody>
          <a:bodyPr>
            <a:normAutofit fontScale="92500" lnSpcReduction="10000"/>
          </a:bodyPr>
          <a:lstStyle/>
          <a:p>
            <a:r>
              <a:rPr lang="en-US" dirty="0" smtClean="0"/>
              <a:t>Reported </a:t>
            </a:r>
            <a:r>
              <a:rPr lang="en-US" dirty="0"/>
              <a:t>rates of autism spectrum disorder have been rising in many countries over the past 2 decades</a:t>
            </a:r>
            <a:r>
              <a:rPr lang="en-US" dirty="0" smtClean="0"/>
              <a:t>.</a:t>
            </a:r>
            <a:r>
              <a:rPr lang="en-US" baseline="30000" dirty="0"/>
              <a:t> </a:t>
            </a:r>
            <a:r>
              <a:rPr lang="en-US" dirty="0"/>
              <a:t>It remains unclear how much of these data represent an actual increase and how much reflect changes in diagnostic definitions and practices, as well as increasing awareness among the general public and within the medical </a:t>
            </a:r>
            <a:r>
              <a:rPr lang="en-US" dirty="0" smtClean="0"/>
              <a:t>profession</a:t>
            </a:r>
          </a:p>
          <a:p>
            <a:r>
              <a:rPr lang="en-US" dirty="0"/>
              <a:t>According to survey results from parents across the United States, 1 in 40 children (2.5%) has ASD, representing an estimated 1.5 million children ages 3 to 17 years.</a:t>
            </a:r>
            <a:r>
              <a:rPr lang="en-US" baseline="30000" dirty="0"/>
              <a:t> </a:t>
            </a:r>
            <a:endParaRPr lang="en-US" baseline="30000" dirty="0" smtClean="0"/>
          </a:p>
          <a:p>
            <a:r>
              <a:rPr lang="en-US" dirty="0"/>
              <a:t>Autistic disorder is most common in boys who have the 46,XY karyotype (</a:t>
            </a:r>
            <a:r>
              <a:rPr lang="en-US" dirty="0" err="1"/>
              <a:t>ie</a:t>
            </a:r>
            <a:r>
              <a:rPr lang="en-US" dirty="0"/>
              <a:t>, the normal male karyotype). In some studies, fragile X is reported in approximately 10% males with autistic disorder.</a:t>
            </a:r>
            <a:r>
              <a:rPr lang="en-US" baseline="30000" dirty="0"/>
              <a:t> </a:t>
            </a:r>
            <a:r>
              <a:rPr lang="en-US" dirty="0" smtClean="0"/>
              <a:t/>
            </a:r>
            <a:br>
              <a:rPr lang="en-US" dirty="0" smtClean="0"/>
            </a:br>
            <a:endParaRPr lang="en-US" dirty="0"/>
          </a:p>
        </p:txBody>
      </p:sp>
    </p:spTree>
    <p:extLst>
      <p:ext uri="{BB962C8B-B14F-4D97-AF65-F5344CB8AC3E}">
        <p14:creationId xmlns:p14="http://schemas.microsoft.com/office/powerpoint/2010/main" val="3294600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Diagnostic criteria</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marL="0" indent="0">
              <a:buNone/>
            </a:pPr>
            <a:r>
              <a:rPr lang="en-US" dirty="0" smtClean="0"/>
              <a:t>The </a:t>
            </a:r>
            <a:r>
              <a:rPr lang="en-US" dirty="0"/>
              <a:t>definition of ASD in the </a:t>
            </a:r>
            <a:r>
              <a:rPr lang="en-US" i="1" dirty="0"/>
              <a:t>Diagnostic and Statistical Manual of Mental Disorders, Fifth Edition (DSM-5)</a:t>
            </a:r>
            <a:r>
              <a:rPr lang="en-US" dirty="0"/>
              <a:t> encompasses the previous manual's autistic disorder (autism), Asperger's disorder, childhood disintegrative disorder, and pervasive developmental disorder not otherwise specified. ASD is characterized by the following:</a:t>
            </a:r>
            <a:r>
              <a:rPr lang="en-US" baseline="30000" dirty="0"/>
              <a:t> </a:t>
            </a:r>
            <a:endParaRPr lang="en-US" baseline="30000" dirty="0" smtClean="0"/>
          </a:p>
          <a:p>
            <a:r>
              <a:rPr lang="en-US" dirty="0" smtClean="0"/>
              <a:t>Deficits </a:t>
            </a:r>
            <a:r>
              <a:rPr lang="en-US" dirty="0"/>
              <a:t>in social communication and social interaction</a:t>
            </a:r>
          </a:p>
          <a:p>
            <a:r>
              <a:rPr lang="en-US" dirty="0"/>
              <a:t>Restricted repetitive behaviors, interests, and activities (RRBs</a:t>
            </a:r>
            <a:r>
              <a:rPr lang="en-US" dirty="0" smtClean="0"/>
              <a:t>)</a:t>
            </a:r>
          </a:p>
          <a:p>
            <a:pPr marL="0" indent="0">
              <a:buNone/>
            </a:pPr>
            <a:r>
              <a:rPr lang="en-US" dirty="0"/>
              <a:t>restricted repetitive behaviors</a:t>
            </a:r>
          </a:p>
        </p:txBody>
      </p:sp>
    </p:spTree>
    <p:extLst>
      <p:ext uri="{BB962C8B-B14F-4D97-AF65-F5344CB8AC3E}">
        <p14:creationId xmlns:p14="http://schemas.microsoft.com/office/powerpoint/2010/main" val="11973425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Screening tests</a:t>
            </a:r>
            <a:endParaRPr lang="en-US" dirty="0"/>
          </a:p>
        </p:txBody>
      </p:sp>
      <p:sp>
        <p:nvSpPr>
          <p:cNvPr id="7" name="Content Placeholder 6"/>
          <p:cNvSpPr>
            <a:spLocks noGrp="1"/>
          </p:cNvSpPr>
          <p:nvPr>
            <p:ph idx="1"/>
          </p:nvPr>
        </p:nvSpPr>
        <p:spPr/>
        <p:txBody>
          <a:bodyPr/>
          <a:lstStyle/>
          <a:p>
            <a:r>
              <a:rPr lang="en-US" dirty="0" smtClean="0"/>
              <a:t>The Infant and Toddler Checklist, also known as the Communication and Symbolic Behavior Scales. ITS CSBS</a:t>
            </a:r>
          </a:p>
          <a:p>
            <a:r>
              <a:rPr lang="en-US" dirty="0" smtClean="0"/>
              <a:t>The </a:t>
            </a:r>
            <a:r>
              <a:rPr lang="en-US" dirty="0"/>
              <a:t>Modified Checklist for Autism in Toddlers, Revised (M-CHAT-R</a:t>
            </a:r>
            <a:r>
              <a:rPr lang="en-US" dirty="0" smtClean="0"/>
              <a:t>)</a:t>
            </a:r>
          </a:p>
          <a:p>
            <a:pPr marL="0" indent="0">
              <a:buNone/>
            </a:pPr>
            <a:r>
              <a:rPr lang="en-US" dirty="0" smtClean="0"/>
              <a:t>It's </a:t>
            </a:r>
            <a:r>
              <a:rPr lang="en-US" dirty="0"/>
              <a:t>intended for toddlers between 16 and 30 months of </a:t>
            </a:r>
            <a:r>
              <a:rPr lang="en-US" dirty="0" smtClean="0"/>
              <a:t>age.</a:t>
            </a:r>
          </a:p>
          <a:p>
            <a:r>
              <a:rPr lang="en-US" dirty="0" smtClean="0"/>
              <a:t>childhood Autism screening test. CAST</a:t>
            </a:r>
          </a:p>
        </p:txBody>
      </p:sp>
    </p:spTree>
    <p:extLst>
      <p:ext uri="{BB962C8B-B14F-4D97-AF65-F5344CB8AC3E}">
        <p14:creationId xmlns:p14="http://schemas.microsoft.com/office/powerpoint/2010/main" val="32455360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Management</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The </a:t>
            </a:r>
            <a:r>
              <a:rPr lang="en-US" dirty="0"/>
              <a:t>established therapies for autistic disorder are </a:t>
            </a:r>
            <a:r>
              <a:rPr lang="en-US" dirty="0" err="1"/>
              <a:t>nonpharmacologic</a:t>
            </a:r>
            <a:r>
              <a:rPr lang="en-US" dirty="0"/>
              <a:t> and may include individual intensive interventions. Individuals with autism spectrum disorder and unspecified pervasive developmental disorder typically benefit from </a:t>
            </a:r>
            <a:r>
              <a:rPr lang="en-US" i="1" u="sng" dirty="0"/>
              <a:t>behaviorally oriented therapeutic programs</a:t>
            </a:r>
            <a:r>
              <a:rPr lang="en-US" dirty="0"/>
              <a:t> developed specifically for this population. Autistic children should be placed in these specialized programs as soon as the diagnosis is suspected.</a:t>
            </a:r>
          </a:p>
        </p:txBody>
      </p:sp>
    </p:spTree>
    <p:extLst>
      <p:ext uri="{BB962C8B-B14F-4D97-AF65-F5344CB8AC3E}">
        <p14:creationId xmlns:p14="http://schemas.microsoft.com/office/powerpoint/2010/main" val="27635973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smtClean="0"/>
              <a:t>Nonpharmacologic</a:t>
            </a:r>
            <a:r>
              <a:rPr lang="en-US" i="1" dirty="0" smtClean="0"/>
              <a:t> therapy</a:t>
            </a:r>
            <a:endParaRPr lang="en-US" dirty="0"/>
          </a:p>
        </p:txBody>
      </p:sp>
      <p:sp>
        <p:nvSpPr>
          <p:cNvPr id="3" name="Content Placeholder 2"/>
          <p:cNvSpPr>
            <a:spLocks noGrp="1"/>
          </p:cNvSpPr>
          <p:nvPr>
            <p:ph idx="1"/>
          </p:nvPr>
        </p:nvSpPr>
        <p:spPr/>
        <p:txBody>
          <a:bodyPr/>
          <a:lstStyle/>
          <a:p>
            <a:r>
              <a:rPr lang="en-US" dirty="0" smtClean="0"/>
              <a:t>Intensive </a:t>
            </a:r>
            <a:r>
              <a:rPr lang="en-US" dirty="0"/>
              <a:t>individual special education</a:t>
            </a:r>
          </a:p>
          <a:p>
            <a:r>
              <a:rPr lang="en-US" dirty="0"/>
              <a:t>Speech, behavioral, occupational, and physical therapies (</a:t>
            </a:r>
            <a:r>
              <a:rPr lang="en-US" dirty="0" err="1"/>
              <a:t>eg</a:t>
            </a:r>
            <a:r>
              <a:rPr lang="en-US" dirty="0"/>
              <a:t>, assisted communication, auditory integration training, sensory integration therapy, exercise/physical therapy)</a:t>
            </a:r>
          </a:p>
          <a:p>
            <a:r>
              <a:rPr lang="en-US" dirty="0"/>
              <a:t>Social skills training in some children with autism spectrum disorder, including those with comorbid anxiety disorders;</a:t>
            </a:r>
            <a:r>
              <a:rPr lang="en-US" baseline="30000" dirty="0"/>
              <a:t>  </a:t>
            </a:r>
            <a:r>
              <a:rPr lang="en-US" dirty="0"/>
              <a:t>children with autism spectrum disorder and comorbid ADHD may benefit less from social skills training</a:t>
            </a:r>
            <a:r>
              <a:rPr lang="en-US" baseline="30000" dirty="0"/>
              <a:t> </a:t>
            </a:r>
            <a:endParaRPr lang="en-US" dirty="0"/>
          </a:p>
        </p:txBody>
      </p:sp>
    </p:spTree>
    <p:extLst>
      <p:ext uri="{BB962C8B-B14F-4D97-AF65-F5344CB8AC3E}">
        <p14:creationId xmlns:p14="http://schemas.microsoft.com/office/powerpoint/2010/main" val="2777735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Pharmacotherapy</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No </a:t>
            </a:r>
            <a:r>
              <a:rPr lang="en-US" dirty="0"/>
              <a:t>pharmacologic agent is effective in the treatment of the core behavioral manifestations of autistic disorder, but drugs may be effective in treating associated behavioral problems and comorbid disorders (</a:t>
            </a:r>
            <a:r>
              <a:rPr lang="en-US" dirty="0" err="1"/>
              <a:t>eg</a:t>
            </a:r>
            <a:r>
              <a:rPr lang="en-US" dirty="0"/>
              <a:t>, self-injurious behaviors, movement disorders). The possible benefits from pharmacotherapy must be balanced against the likely adverse effects on a case-by-case </a:t>
            </a:r>
            <a:r>
              <a:rPr lang="en-US" dirty="0" smtClean="0"/>
              <a:t>basis</a:t>
            </a:r>
          </a:p>
          <a:p>
            <a:pPr marL="0" indent="0">
              <a:buNone/>
            </a:pPr>
            <a:r>
              <a:rPr lang="en-US" dirty="0" smtClean="0"/>
              <a:t>Medications that could be used:</a:t>
            </a:r>
            <a:endParaRPr lang="en-US" dirty="0"/>
          </a:p>
          <a:p>
            <a:r>
              <a:rPr lang="en-US" dirty="0"/>
              <a:t>Second-generation antipsychotics (</a:t>
            </a:r>
            <a:r>
              <a:rPr lang="en-US" dirty="0" err="1"/>
              <a:t>eg</a:t>
            </a:r>
            <a:r>
              <a:rPr lang="en-US" dirty="0"/>
              <a:t>, </a:t>
            </a:r>
            <a:r>
              <a:rPr lang="en-US" dirty="0" err="1"/>
              <a:t>risperidone</a:t>
            </a:r>
            <a:r>
              <a:rPr lang="en-US" dirty="0"/>
              <a:t>, </a:t>
            </a:r>
            <a:r>
              <a:rPr lang="en-US" dirty="0" err="1"/>
              <a:t>aripiprazole</a:t>
            </a:r>
            <a:r>
              <a:rPr lang="en-US" dirty="0"/>
              <a:t>, </a:t>
            </a:r>
            <a:r>
              <a:rPr lang="en-US" dirty="0" err="1"/>
              <a:t>ziprasidone</a:t>
            </a:r>
            <a:r>
              <a:rPr lang="en-US" dirty="0"/>
              <a:t>)</a:t>
            </a:r>
          </a:p>
          <a:p>
            <a:r>
              <a:rPr lang="en-US" dirty="0"/>
              <a:t>SSRI antidepressants (</a:t>
            </a:r>
            <a:r>
              <a:rPr lang="en-US" dirty="0" err="1"/>
              <a:t>eg</a:t>
            </a:r>
            <a:r>
              <a:rPr lang="en-US" dirty="0"/>
              <a:t>, fluoxetine, citalopram, </a:t>
            </a:r>
            <a:r>
              <a:rPr lang="en-US" dirty="0" err="1"/>
              <a:t>escitalopram</a:t>
            </a:r>
            <a:r>
              <a:rPr lang="en-US" dirty="0"/>
              <a:t>)</a:t>
            </a:r>
          </a:p>
          <a:p>
            <a:r>
              <a:rPr lang="en-US" dirty="0"/>
              <a:t>Stimulants (</a:t>
            </a:r>
            <a:r>
              <a:rPr lang="en-US" dirty="0" err="1"/>
              <a:t>eg</a:t>
            </a:r>
            <a:r>
              <a:rPr lang="en-US" dirty="0"/>
              <a:t>, methylphenidate)</a:t>
            </a:r>
          </a:p>
          <a:p>
            <a:endParaRPr lang="en-US" dirty="0"/>
          </a:p>
        </p:txBody>
      </p:sp>
    </p:spTree>
    <p:extLst>
      <p:ext uri="{BB962C8B-B14F-4D97-AF65-F5344CB8AC3E}">
        <p14:creationId xmlns:p14="http://schemas.microsoft.com/office/powerpoint/2010/main" val="26035125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guidelines</a:t>
            </a:r>
          </a:p>
        </p:txBody>
      </p:sp>
      <p:sp>
        <p:nvSpPr>
          <p:cNvPr id="3" name="Content Placeholder 2"/>
          <p:cNvSpPr>
            <a:spLocks noGrp="1"/>
          </p:cNvSpPr>
          <p:nvPr>
            <p:ph idx="1"/>
          </p:nvPr>
        </p:nvSpPr>
        <p:spPr/>
        <p:txBody>
          <a:bodyPr>
            <a:normAutofit fontScale="70000" lnSpcReduction="20000"/>
          </a:bodyPr>
          <a:lstStyle/>
          <a:p>
            <a:r>
              <a:rPr lang="en-US" dirty="0" smtClean="0"/>
              <a:t>The </a:t>
            </a:r>
            <a:r>
              <a:rPr lang="en-US" dirty="0"/>
              <a:t>American Academy of Child and Adolescent Psychiatry's practice guidelines for the assessment and treatment of children and adolescents with ASD include the following recommendations:</a:t>
            </a:r>
            <a:r>
              <a:rPr lang="en-US" baseline="30000" dirty="0"/>
              <a:t> </a:t>
            </a:r>
            <a:endParaRPr lang="en-US" dirty="0"/>
          </a:p>
          <a:p>
            <a:r>
              <a:rPr lang="en-US" dirty="0"/>
              <a:t>Questions about core symptoms of ASD should be a routine part of psychiatric and developmental assessments of young children.</a:t>
            </a:r>
          </a:p>
          <a:p>
            <a:r>
              <a:rPr lang="en-US" dirty="0"/>
              <a:t>If screening reveals significant ASD symptomatology, a thorough evaluation should be performed and possible comorbid diagnoses should be considered.</a:t>
            </a:r>
          </a:p>
          <a:p>
            <a:r>
              <a:rPr lang="en-US" dirty="0"/>
              <a:t>Children with ASD should undergo a multidisciplinary assessment, including a physical examination, a hearing screen, communication and psychological tests, and genetic testing.</a:t>
            </a:r>
          </a:p>
          <a:p>
            <a:r>
              <a:rPr lang="en-US" dirty="0"/>
              <a:t>Clinicians should help families obtain educational and behavioral interventions, such as applied behavioral analysis (ABA) programs.</a:t>
            </a:r>
          </a:p>
          <a:p>
            <a:r>
              <a:rPr lang="en-US" dirty="0"/>
              <a:t>Pharmacotherapy should be offered for specific target symptoms or comorbid conditions.</a:t>
            </a:r>
          </a:p>
          <a:p>
            <a:r>
              <a:rPr lang="en-US" dirty="0"/>
              <a:t>Clinicians should maintain an active role in the planning of long-term treatment.</a:t>
            </a:r>
          </a:p>
          <a:p>
            <a:r>
              <a:rPr lang="en-US" dirty="0"/>
              <a:t>Families should be asked about the use of alternative/complementary treatments.</a:t>
            </a:r>
          </a:p>
        </p:txBody>
      </p:sp>
    </p:spTree>
    <p:extLst>
      <p:ext uri="{BB962C8B-B14F-4D97-AF65-F5344CB8AC3E}">
        <p14:creationId xmlns:p14="http://schemas.microsoft.com/office/powerpoint/2010/main" val="14897925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Prognosis</a:t>
            </a:r>
            <a:endParaRPr lang="en-US" i="1" dirty="0"/>
          </a:p>
        </p:txBody>
      </p:sp>
      <p:sp>
        <p:nvSpPr>
          <p:cNvPr id="3" name="Content Placeholder 2"/>
          <p:cNvSpPr>
            <a:spLocks noGrp="1"/>
          </p:cNvSpPr>
          <p:nvPr>
            <p:ph idx="1"/>
          </p:nvPr>
        </p:nvSpPr>
        <p:spPr/>
        <p:txBody>
          <a:bodyPr/>
          <a:lstStyle/>
          <a:p>
            <a:r>
              <a:rPr lang="en-US" dirty="0" smtClean="0"/>
              <a:t>The </a:t>
            </a:r>
            <a:r>
              <a:rPr lang="en-US" dirty="0"/>
              <a:t>prognosis in patients with autism is highly correlated with their IQ. Low-functioning patients may never live independently; they typically need home or residential care for the rest of their lives. High-functioning patients may live independently, hold jobs </a:t>
            </a:r>
            <a:r>
              <a:rPr lang="en-US" dirty="0" smtClean="0"/>
              <a:t>successfully</a:t>
            </a:r>
          </a:p>
          <a:p>
            <a:pPr marL="0" indent="0">
              <a:buNone/>
            </a:pPr>
            <a:r>
              <a:rPr lang="en-US" baseline="30000" dirty="0"/>
              <a:t> </a:t>
            </a:r>
            <a:endParaRPr lang="en-US" dirty="0"/>
          </a:p>
        </p:txBody>
      </p:sp>
    </p:spTree>
    <p:extLst>
      <p:ext uri="{BB962C8B-B14F-4D97-AF65-F5344CB8AC3E}">
        <p14:creationId xmlns:p14="http://schemas.microsoft.com/office/powerpoint/2010/main" val="14727588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Comorbid disorders</a:t>
            </a:r>
            <a:endParaRPr lang="en-US" i="1" dirty="0"/>
          </a:p>
        </p:txBody>
      </p:sp>
      <p:sp>
        <p:nvSpPr>
          <p:cNvPr id="3" name="Content Placeholder 2"/>
          <p:cNvSpPr>
            <a:spLocks noGrp="1"/>
          </p:cNvSpPr>
          <p:nvPr>
            <p:ph idx="1"/>
          </p:nvPr>
        </p:nvSpPr>
        <p:spPr/>
        <p:txBody>
          <a:bodyPr>
            <a:normAutofit/>
          </a:bodyPr>
          <a:lstStyle/>
          <a:p>
            <a:r>
              <a:rPr lang="en-US" dirty="0" smtClean="0"/>
              <a:t>Anxiety</a:t>
            </a:r>
          </a:p>
          <a:p>
            <a:r>
              <a:rPr lang="en-US" dirty="0" smtClean="0"/>
              <a:t>ADHD</a:t>
            </a:r>
          </a:p>
          <a:p>
            <a:r>
              <a:rPr lang="en-US" dirty="0" smtClean="0"/>
              <a:t>Bipolar disorder</a:t>
            </a:r>
          </a:p>
          <a:p>
            <a:r>
              <a:rPr lang="en-US" dirty="0" smtClean="0"/>
              <a:t>Depression</a:t>
            </a:r>
          </a:p>
          <a:p>
            <a:r>
              <a:rPr lang="en-US" dirty="0" smtClean="0"/>
              <a:t>Developmental coordination disorder</a:t>
            </a:r>
          </a:p>
          <a:p>
            <a:r>
              <a:rPr lang="en-US" dirty="0" smtClean="0"/>
              <a:t>Epilepsy</a:t>
            </a:r>
          </a:p>
          <a:p>
            <a:r>
              <a:rPr lang="en-US" dirty="0" smtClean="0"/>
              <a:t>Intellectual disability</a:t>
            </a:r>
          </a:p>
          <a:p>
            <a:r>
              <a:rPr lang="en-US" dirty="0"/>
              <a:t>Obsessive–compulsive disorder</a:t>
            </a:r>
          </a:p>
          <a:p>
            <a:pPr marL="0" indent="0">
              <a:buNone/>
            </a:pPr>
            <a:endParaRPr lang="en-US" dirty="0" smtClean="0"/>
          </a:p>
        </p:txBody>
      </p:sp>
    </p:spTree>
    <p:extLst>
      <p:ext uri="{BB962C8B-B14F-4D97-AF65-F5344CB8AC3E}">
        <p14:creationId xmlns:p14="http://schemas.microsoft.com/office/powerpoint/2010/main" val="15030418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Gastrointestinal disorders, particularly constipation and chronic diarrhea, are more common in children with autism spectrum disorder. The risk of gastrointestinal disorders increases with the severity of autism symptoms</a:t>
            </a:r>
            <a:endParaRPr lang="en-US" dirty="0"/>
          </a:p>
        </p:txBody>
      </p:sp>
    </p:spTree>
    <p:extLst>
      <p:ext uri="{BB962C8B-B14F-4D97-AF65-F5344CB8AC3E}">
        <p14:creationId xmlns:p14="http://schemas.microsoft.com/office/powerpoint/2010/main" val="11010493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176530" y="1027906"/>
            <a:ext cx="4772025" cy="180975"/>
          </a:xfrm>
          <a:prstGeom prst="rect">
            <a:avLst/>
          </a:prstGeom>
        </p:spPr>
      </p:pic>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3"/>
          <a:stretch>
            <a:fillRect/>
          </a:stretch>
        </p:blipFill>
        <p:spPr>
          <a:xfrm>
            <a:off x="0" y="1600536"/>
            <a:ext cx="12269005" cy="4424887"/>
          </a:xfrm>
          <a:prstGeom prst="rect">
            <a:avLst/>
          </a:prstGeom>
        </p:spPr>
      </p:pic>
    </p:spTree>
    <p:extLst>
      <p:ext uri="{BB962C8B-B14F-4D97-AF65-F5344CB8AC3E}">
        <p14:creationId xmlns:p14="http://schemas.microsoft.com/office/powerpoint/2010/main" val="20562377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45998" y="1574565"/>
            <a:ext cx="11700003" cy="5045176"/>
          </a:xfrm>
          <a:prstGeom prst="rect">
            <a:avLst/>
          </a:prstGeom>
        </p:spPr>
      </p:pic>
    </p:spTree>
    <p:extLst>
      <p:ext uri="{BB962C8B-B14F-4D97-AF65-F5344CB8AC3E}">
        <p14:creationId xmlns:p14="http://schemas.microsoft.com/office/powerpoint/2010/main" val="23013697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4083" y="1690688"/>
            <a:ext cx="12320166" cy="4340180"/>
          </a:xfrm>
          <a:prstGeom prst="rect">
            <a:avLst/>
          </a:prstGeom>
        </p:spPr>
      </p:pic>
    </p:spTree>
    <p:extLst>
      <p:ext uri="{BB962C8B-B14F-4D97-AF65-F5344CB8AC3E}">
        <p14:creationId xmlns:p14="http://schemas.microsoft.com/office/powerpoint/2010/main" val="2313511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44699" y="365126"/>
            <a:ext cx="11539470" cy="6401080"/>
          </a:xfrm>
          <a:prstGeom prst="rect">
            <a:avLst/>
          </a:prstGeom>
        </p:spPr>
      </p:pic>
    </p:spTree>
    <p:extLst>
      <p:ext uri="{BB962C8B-B14F-4D97-AF65-F5344CB8AC3E}">
        <p14:creationId xmlns:p14="http://schemas.microsoft.com/office/powerpoint/2010/main" val="12346123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231820" y="365125"/>
            <a:ext cx="11960180" cy="6427831"/>
          </a:xfrm>
          <a:prstGeom prst="rect">
            <a:avLst/>
          </a:prstGeom>
        </p:spPr>
      </p:pic>
    </p:spTree>
    <p:extLst>
      <p:ext uri="{BB962C8B-B14F-4D97-AF65-F5344CB8AC3E}">
        <p14:creationId xmlns:p14="http://schemas.microsoft.com/office/powerpoint/2010/main" val="21722632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a:t>Attention Deficit Hyperactivity Disorder (ADHD)</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229212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Attention deficit hyperactivity disorder (ADHD) is a developmental condition of inattention and distractibility, with or without accompanying hyperactivity. </a:t>
            </a:r>
            <a:endParaRPr lang="en-US" dirty="0" smtClean="0"/>
          </a:p>
          <a:p>
            <a:pPr marL="0" indent="0">
              <a:buNone/>
            </a:pPr>
            <a:r>
              <a:rPr lang="en-US" dirty="0" smtClean="0"/>
              <a:t>There </a:t>
            </a:r>
            <a:r>
              <a:rPr lang="en-US" dirty="0"/>
              <a:t>are 3 basic forms of ADHD described in the </a:t>
            </a:r>
            <a:r>
              <a:rPr lang="en-US" i="1" dirty="0"/>
              <a:t>Diagnostic and Statistical Manual, Fifth Edition </a:t>
            </a:r>
            <a:r>
              <a:rPr lang="en-US" dirty="0"/>
              <a:t>(</a:t>
            </a:r>
            <a:r>
              <a:rPr lang="en-US" i="1" dirty="0"/>
              <a:t>DSM-5</a:t>
            </a:r>
            <a:r>
              <a:rPr lang="en-US" dirty="0"/>
              <a:t>) of the American Psychiatric Association: inattentive; hyperactive-impulsive; and combined.</a:t>
            </a:r>
            <a:r>
              <a:rPr lang="en-US" baseline="30000" dirty="0"/>
              <a:t> </a:t>
            </a:r>
            <a:endParaRPr lang="en-US" dirty="0"/>
          </a:p>
        </p:txBody>
      </p:sp>
    </p:spTree>
    <p:extLst>
      <p:ext uri="{BB962C8B-B14F-4D97-AF65-F5344CB8AC3E}">
        <p14:creationId xmlns:p14="http://schemas.microsoft.com/office/powerpoint/2010/main" val="42407358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r>
              <a:rPr lang="en-US" i="1" dirty="0" smtClean="0"/>
              <a:t>Inattentive</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This must include at least 6 of the following symptoms of inattention that must have persisted for at least 6 months to a degree that is maladaptive and inconsistent with developmental level</a:t>
            </a:r>
            <a:r>
              <a:rPr lang="en-US" dirty="0" smtClean="0"/>
              <a:t>:</a:t>
            </a:r>
          </a:p>
          <a:p>
            <a:r>
              <a:rPr lang="en-US" dirty="0"/>
              <a:t>Often fails to give close attention to details or makes careless mistakes in schoolwork, work, or other activities</a:t>
            </a:r>
          </a:p>
          <a:p>
            <a:r>
              <a:rPr lang="en-US" dirty="0"/>
              <a:t>Often has difficulty sustaining attention in tasks or play activities</a:t>
            </a:r>
          </a:p>
          <a:p>
            <a:r>
              <a:rPr lang="en-US" dirty="0"/>
              <a:t>Often does not seem to listen to what is being </a:t>
            </a:r>
            <a:r>
              <a:rPr lang="en-US" dirty="0" smtClean="0"/>
              <a:t>said, even hen directly addressed</a:t>
            </a:r>
            <a:endParaRPr lang="en-US" dirty="0"/>
          </a:p>
          <a:p>
            <a:r>
              <a:rPr lang="en-US" dirty="0"/>
              <a:t>Often does not follow through on instructions and fails to finish schoolwork, chores, or duties in the workplace (not due to oppositional behavior or failure to understand instructions)</a:t>
            </a:r>
          </a:p>
          <a:p>
            <a:endParaRPr lang="en-US" dirty="0"/>
          </a:p>
        </p:txBody>
      </p:sp>
    </p:spTree>
    <p:extLst>
      <p:ext uri="{BB962C8B-B14F-4D97-AF65-F5344CB8AC3E}">
        <p14:creationId xmlns:p14="http://schemas.microsoft.com/office/powerpoint/2010/main" val="31807898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Inattentive…</a:t>
            </a:r>
            <a:endParaRPr lang="en-US" dirty="0"/>
          </a:p>
        </p:txBody>
      </p:sp>
      <p:sp>
        <p:nvSpPr>
          <p:cNvPr id="3" name="Content Placeholder 2"/>
          <p:cNvSpPr>
            <a:spLocks noGrp="1"/>
          </p:cNvSpPr>
          <p:nvPr>
            <p:ph idx="1"/>
          </p:nvPr>
        </p:nvSpPr>
        <p:spPr/>
        <p:txBody>
          <a:bodyPr/>
          <a:lstStyle/>
          <a:p>
            <a:r>
              <a:rPr lang="en-US" dirty="0" smtClean="0"/>
              <a:t>Often has difficulties organizing tasks and activities</a:t>
            </a:r>
          </a:p>
          <a:p>
            <a:r>
              <a:rPr lang="en-US" dirty="0" smtClean="0"/>
              <a:t>Often avoids or strongly dislikes tasks (such as schoolwork or homework) that require sustained mental effort</a:t>
            </a:r>
          </a:p>
          <a:p>
            <a:r>
              <a:rPr lang="en-US" dirty="0" smtClean="0"/>
              <a:t>Often loses things necessary for tasks or activities (school assignments, pencils, books, tools, or toys)</a:t>
            </a:r>
          </a:p>
          <a:p>
            <a:r>
              <a:rPr lang="en-US" dirty="0" smtClean="0"/>
              <a:t>Often is easily distracted by extraneous stimuli</a:t>
            </a:r>
          </a:p>
          <a:p>
            <a:r>
              <a:rPr lang="en-US" dirty="0" smtClean="0"/>
              <a:t>Often forgetful in daily activities</a:t>
            </a:r>
            <a:endParaRPr lang="en-US" dirty="0"/>
          </a:p>
        </p:txBody>
      </p:sp>
    </p:spTree>
    <p:extLst>
      <p:ext uri="{BB962C8B-B14F-4D97-AF65-F5344CB8AC3E}">
        <p14:creationId xmlns:p14="http://schemas.microsoft.com/office/powerpoint/2010/main" val="6196254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Hyperactivity/impulsivity</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This </a:t>
            </a:r>
            <a:r>
              <a:rPr lang="en-US" dirty="0"/>
              <a:t>must include at least 6 of the following symptoms of hyperactivity-impulsivity that must have persisted for at least 6 months to a degree that is maladaptive and inconsistent with developmental level</a:t>
            </a:r>
            <a:r>
              <a:rPr lang="en-US" dirty="0" smtClean="0"/>
              <a:t>:</a:t>
            </a:r>
          </a:p>
          <a:p>
            <a:r>
              <a:rPr lang="en-US" dirty="0" smtClean="0"/>
              <a:t>Fidgetiness (tapping </a:t>
            </a:r>
            <a:r>
              <a:rPr lang="en-US" dirty="0"/>
              <a:t>hands or feet, squirming in </a:t>
            </a:r>
            <a:r>
              <a:rPr lang="en-US" dirty="0" smtClean="0"/>
              <a:t>seat)</a:t>
            </a:r>
            <a:endParaRPr lang="en-US" dirty="0"/>
          </a:p>
          <a:p>
            <a:r>
              <a:rPr lang="en-US" dirty="0"/>
              <a:t>Leaving seat in classroom or in other situations in which remaining seated is expected</a:t>
            </a:r>
          </a:p>
          <a:p>
            <a:r>
              <a:rPr lang="en-US" dirty="0"/>
              <a:t>Running about or climbing excessively in situations where this behavior is inappropriate (in adolescents or adults, this may be limited to subjective feelings of restlessness)</a:t>
            </a:r>
          </a:p>
          <a:p>
            <a:r>
              <a:rPr lang="en-US" dirty="0"/>
              <a:t>Difficulty playing or engaging in leisure activities quietly</a:t>
            </a:r>
          </a:p>
          <a:p>
            <a:endParaRPr lang="en-US" dirty="0"/>
          </a:p>
        </p:txBody>
      </p:sp>
    </p:spTree>
    <p:extLst>
      <p:ext uri="{BB962C8B-B14F-4D97-AF65-F5344CB8AC3E}">
        <p14:creationId xmlns:p14="http://schemas.microsoft.com/office/powerpoint/2010/main" val="18171577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Hyperactivity/impulsivity…</a:t>
            </a:r>
            <a:endParaRPr lang="en-US" dirty="0"/>
          </a:p>
        </p:txBody>
      </p:sp>
      <p:sp>
        <p:nvSpPr>
          <p:cNvPr id="3" name="Content Placeholder 2"/>
          <p:cNvSpPr>
            <a:spLocks noGrp="1"/>
          </p:cNvSpPr>
          <p:nvPr>
            <p:ph idx="1"/>
          </p:nvPr>
        </p:nvSpPr>
        <p:spPr/>
        <p:txBody>
          <a:bodyPr/>
          <a:lstStyle/>
          <a:p>
            <a:r>
              <a:rPr lang="en-US" dirty="0" smtClean="0"/>
              <a:t>Unable to be or uncomfortable being still for extended periods of time (may be experienced by others as “on the go” or difficult to keep up with)</a:t>
            </a:r>
          </a:p>
          <a:p>
            <a:r>
              <a:rPr lang="en-US" dirty="0" smtClean="0"/>
              <a:t>Excessive talking</a:t>
            </a:r>
          </a:p>
          <a:p>
            <a:r>
              <a:rPr lang="en-US" dirty="0" smtClean="0"/>
              <a:t>Blurting out answers to questions before the questions have been completed</a:t>
            </a:r>
          </a:p>
          <a:p>
            <a:r>
              <a:rPr lang="en-US" dirty="0" smtClean="0"/>
              <a:t>Difficulty waiting in lines or awaiting turn in games or group situations</a:t>
            </a:r>
          </a:p>
          <a:p>
            <a:r>
              <a:rPr lang="en-US" dirty="0" smtClean="0"/>
              <a:t>Interrupting or intruding on others (for adolescents and adults, may intrude into or take over what others are doing)</a:t>
            </a:r>
          </a:p>
        </p:txBody>
      </p:sp>
    </p:spTree>
    <p:extLst>
      <p:ext uri="{BB962C8B-B14F-4D97-AF65-F5344CB8AC3E}">
        <p14:creationId xmlns:p14="http://schemas.microsoft.com/office/powerpoint/2010/main" val="28771581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Other</a:t>
            </a:r>
            <a:endParaRPr lang="en-US" dirty="0"/>
          </a:p>
        </p:txBody>
      </p:sp>
      <p:sp>
        <p:nvSpPr>
          <p:cNvPr id="3" name="Content Placeholder 2"/>
          <p:cNvSpPr>
            <a:spLocks noGrp="1"/>
          </p:cNvSpPr>
          <p:nvPr>
            <p:ph idx="1"/>
          </p:nvPr>
        </p:nvSpPr>
        <p:spPr/>
        <p:txBody>
          <a:bodyPr/>
          <a:lstStyle/>
          <a:p>
            <a:r>
              <a:rPr lang="en-US" dirty="0" smtClean="0"/>
              <a:t>Onset </a:t>
            </a:r>
            <a:r>
              <a:rPr lang="en-US" dirty="0"/>
              <a:t>is no later than age 12 years</a:t>
            </a:r>
          </a:p>
          <a:p>
            <a:r>
              <a:rPr lang="en-US" dirty="0"/>
              <a:t>Symptoms must be present in 2 or more situations, such as school, work, or home</a:t>
            </a:r>
          </a:p>
          <a:p>
            <a:r>
              <a:rPr lang="en-US" dirty="0"/>
              <a:t>The disturbance causes clinically significant distress or impairment in social, academic, or occupational functioning</a:t>
            </a:r>
          </a:p>
          <a:p>
            <a:r>
              <a:rPr lang="en-US" dirty="0"/>
              <a:t>Disorder does not occur exclusively during the course of schizophrenia or other psychotic disorder and is not better accounted for by mood, anxiety</a:t>
            </a:r>
          </a:p>
        </p:txBody>
      </p:sp>
    </p:spTree>
    <p:extLst>
      <p:ext uri="{BB962C8B-B14F-4D97-AF65-F5344CB8AC3E}">
        <p14:creationId xmlns:p14="http://schemas.microsoft.com/office/powerpoint/2010/main" val="42682499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Epidemiology </a:t>
            </a:r>
            <a:endParaRPr lang="en-US" dirty="0"/>
          </a:p>
        </p:txBody>
      </p:sp>
      <p:sp>
        <p:nvSpPr>
          <p:cNvPr id="3" name="Content Placeholder 2"/>
          <p:cNvSpPr>
            <a:spLocks noGrp="1"/>
          </p:cNvSpPr>
          <p:nvPr>
            <p:ph idx="1"/>
          </p:nvPr>
        </p:nvSpPr>
        <p:spPr/>
        <p:txBody>
          <a:bodyPr/>
          <a:lstStyle/>
          <a:p>
            <a:r>
              <a:rPr lang="en-US" dirty="0"/>
              <a:t>According to a study by CDC researchers, more than 1 in 10 (11%) US school-aged children (4–17 years) </a:t>
            </a:r>
            <a:endParaRPr lang="en-US" dirty="0" smtClean="0"/>
          </a:p>
          <a:p>
            <a:r>
              <a:rPr lang="en-US" dirty="0"/>
              <a:t>In children, ADHD is 3–5 times more common in boys than in </a:t>
            </a:r>
            <a:r>
              <a:rPr lang="en-US" dirty="0" smtClean="0"/>
              <a:t>girls</a:t>
            </a:r>
          </a:p>
          <a:p>
            <a:r>
              <a:rPr lang="en-US" dirty="0"/>
              <a:t>The predominantly inattentive type of ADHD is found more commonly in girls than in boys.</a:t>
            </a:r>
          </a:p>
        </p:txBody>
      </p:sp>
    </p:spTree>
    <p:extLst>
      <p:ext uri="{BB962C8B-B14F-4D97-AF65-F5344CB8AC3E}">
        <p14:creationId xmlns:p14="http://schemas.microsoft.com/office/powerpoint/2010/main" val="1641870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Causes</a:t>
            </a:r>
            <a:endParaRPr lang="en-US" i="1" dirty="0"/>
          </a:p>
        </p:txBody>
      </p:sp>
      <p:sp>
        <p:nvSpPr>
          <p:cNvPr id="3" name="Content Placeholder 2"/>
          <p:cNvSpPr>
            <a:spLocks noGrp="1"/>
          </p:cNvSpPr>
          <p:nvPr>
            <p:ph idx="1"/>
          </p:nvPr>
        </p:nvSpPr>
        <p:spPr/>
        <p:txBody>
          <a:bodyPr/>
          <a:lstStyle/>
          <a:p>
            <a:r>
              <a:rPr lang="en-US" dirty="0" smtClean="0"/>
              <a:t>Genetics</a:t>
            </a:r>
            <a:endParaRPr lang="en-US" dirty="0"/>
          </a:p>
          <a:p>
            <a:pPr marL="0" indent="0">
              <a:buNone/>
            </a:pPr>
            <a:r>
              <a:rPr lang="en-US" dirty="0"/>
              <a:t>Parents and siblings of children with ADHD are 2-8 times more likely to develop ADHD than the general population, suggesting that ADHD is a highly familial disease</a:t>
            </a:r>
            <a:r>
              <a:rPr lang="en-US" dirty="0" smtClean="0"/>
              <a:t>.</a:t>
            </a:r>
          </a:p>
          <a:p>
            <a:r>
              <a:rPr lang="en-US" dirty="0"/>
              <a:t>Environment</a:t>
            </a:r>
          </a:p>
          <a:p>
            <a:pPr marL="0" indent="0">
              <a:buNone/>
            </a:pPr>
            <a:r>
              <a:rPr lang="en-US" dirty="0"/>
              <a:t>Hypotheses exist that include in utero exposures to toxic substances, food additives or colorings, or allergic causes. However, diet, especially sugar, is not a cause of ADHD.</a:t>
            </a:r>
          </a:p>
          <a:p>
            <a:pPr marL="0" indent="0">
              <a:buNone/>
            </a:pPr>
            <a:endParaRPr lang="en-US" dirty="0"/>
          </a:p>
        </p:txBody>
      </p:sp>
    </p:spTree>
    <p:extLst>
      <p:ext uri="{BB962C8B-B14F-4D97-AF65-F5344CB8AC3E}">
        <p14:creationId xmlns:p14="http://schemas.microsoft.com/office/powerpoint/2010/main" val="39548405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Diagnosis</a:t>
            </a:r>
            <a:r>
              <a:rPr lang="en-US" dirty="0" smtClean="0"/>
              <a:t> </a:t>
            </a:r>
            <a:endParaRPr lang="en-US" dirty="0"/>
          </a:p>
        </p:txBody>
      </p:sp>
      <p:sp>
        <p:nvSpPr>
          <p:cNvPr id="3" name="Content Placeholder 2"/>
          <p:cNvSpPr>
            <a:spLocks noGrp="1"/>
          </p:cNvSpPr>
          <p:nvPr>
            <p:ph idx="1"/>
          </p:nvPr>
        </p:nvSpPr>
        <p:spPr/>
        <p:txBody>
          <a:bodyPr/>
          <a:lstStyle/>
          <a:p>
            <a:r>
              <a:rPr lang="en-US" dirty="0"/>
              <a:t>The diagnosis requires the symptoms of ADHD to be present both in school and at </a:t>
            </a:r>
            <a:r>
              <a:rPr lang="en-US" dirty="0" smtClean="0"/>
              <a:t>home, meet the criteria defined by DSM-5</a:t>
            </a:r>
          </a:p>
          <a:p>
            <a:r>
              <a:rPr lang="en-US" dirty="0" smtClean="0"/>
              <a:t>Evaluation of ADHD requires comprehensive medical, developmental, educational and psychosocial evaluation to confirm the presence, persistence, pervasiveness and functional complications of core symptoms and identify coexisting disorders</a:t>
            </a:r>
          </a:p>
          <a:p>
            <a:r>
              <a:rPr lang="en-US" dirty="0" smtClean="0"/>
              <a:t>Blood tests, neuroimaging or EEG are not routinely required, unless they are indicated by clinical evaluation</a:t>
            </a:r>
            <a:endParaRPr lang="en-US" dirty="0"/>
          </a:p>
        </p:txBody>
      </p:sp>
    </p:spTree>
    <p:extLst>
      <p:ext uri="{BB962C8B-B14F-4D97-AF65-F5344CB8AC3E}">
        <p14:creationId xmlns:p14="http://schemas.microsoft.com/office/powerpoint/2010/main" val="12268791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Coexisting behavioral or emotional disorders </a:t>
            </a:r>
            <a:endParaRPr lang="en-US" i="1" dirty="0"/>
          </a:p>
        </p:txBody>
      </p:sp>
      <p:sp>
        <p:nvSpPr>
          <p:cNvPr id="3" name="Content Placeholder 2"/>
          <p:cNvSpPr>
            <a:spLocks noGrp="1"/>
          </p:cNvSpPr>
          <p:nvPr>
            <p:ph idx="1"/>
          </p:nvPr>
        </p:nvSpPr>
        <p:spPr/>
        <p:txBody>
          <a:bodyPr/>
          <a:lstStyle/>
          <a:p>
            <a:r>
              <a:rPr lang="en-US" dirty="0" smtClean="0"/>
              <a:t>Depression </a:t>
            </a:r>
          </a:p>
          <a:p>
            <a:r>
              <a:rPr lang="en-US" dirty="0" smtClean="0"/>
              <a:t>Anxiety disorder</a:t>
            </a:r>
          </a:p>
          <a:p>
            <a:r>
              <a:rPr lang="en-US" dirty="0" smtClean="0"/>
              <a:t>Learning disabilities</a:t>
            </a:r>
          </a:p>
          <a:p>
            <a:r>
              <a:rPr lang="en-US" dirty="0" smtClean="0"/>
              <a:t>Substance use</a:t>
            </a:r>
          </a:p>
          <a:p>
            <a:r>
              <a:rPr lang="en-US" dirty="0" smtClean="0"/>
              <a:t>Oppositional defiant disorder</a:t>
            </a:r>
          </a:p>
          <a:p>
            <a:endParaRPr lang="en-US" dirty="0" smtClean="0"/>
          </a:p>
          <a:p>
            <a:endParaRPr lang="en-US" dirty="0"/>
          </a:p>
        </p:txBody>
      </p:sp>
    </p:spTree>
    <p:extLst>
      <p:ext uri="{BB962C8B-B14F-4D97-AF65-F5344CB8AC3E}">
        <p14:creationId xmlns:p14="http://schemas.microsoft.com/office/powerpoint/2010/main" val="9298400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Imaging Studies</a:t>
            </a:r>
          </a:p>
        </p:txBody>
      </p:sp>
      <p:sp>
        <p:nvSpPr>
          <p:cNvPr id="3" name="Content Placeholder 2"/>
          <p:cNvSpPr>
            <a:spLocks noGrp="1"/>
          </p:cNvSpPr>
          <p:nvPr>
            <p:ph idx="1"/>
          </p:nvPr>
        </p:nvSpPr>
        <p:spPr/>
        <p:txBody>
          <a:bodyPr>
            <a:normAutofit fontScale="92500"/>
          </a:bodyPr>
          <a:lstStyle/>
          <a:p>
            <a:r>
              <a:rPr lang="en-US" dirty="0"/>
              <a:t>Brain imaging, such as functional MRI or single photon emission computed tomography (SPECT) scans have been useful for research, but no clinical indication exists for these procedures because the diagnosis is </a:t>
            </a:r>
            <a:r>
              <a:rPr lang="en-US" dirty="0" smtClean="0"/>
              <a:t>clinical.</a:t>
            </a:r>
          </a:p>
          <a:p>
            <a:r>
              <a:rPr lang="en-US" dirty="0" smtClean="0"/>
              <a:t>In </a:t>
            </a:r>
            <a:r>
              <a:rPr lang="en-US" dirty="0"/>
              <a:t>the largest imaging study of ADHD </a:t>
            </a:r>
            <a:r>
              <a:rPr lang="en-US" dirty="0" smtClean="0"/>
              <a:t>conducted, </a:t>
            </a:r>
            <a:r>
              <a:rPr lang="en-US" dirty="0"/>
              <a:t>investigators found that five regions of the brain were slightly smaller in children with ADHD compared to children without the disorder</a:t>
            </a:r>
            <a:endParaRPr lang="en-US" dirty="0" smtClean="0"/>
          </a:p>
          <a:p>
            <a:r>
              <a:rPr lang="en-US" dirty="0" smtClean="0"/>
              <a:t>They were </a:t>
            </a:r>
            <a:r>
              <a:rPr lang="en-US" dirty="0"/>
              <a:t>found to have reductions in the volumes of the </a:t>
            </a:r>
            <a:r>
              <a:rPr lang="en-US" dirty="0" err="1"/>
              <a:t>accumbens</a:t>
            </a:r>
            <a:r>
              <a:rPr lang="en-US" dirty="0"/>
              <a:t>, the amygdala, the caudate, the hippocampus, and the putamen, as well as reductions in intracranial volume. Effect sizes were highest in most subgroups of children (&lt; 15 years) versus adults (&gt;21 years).</a:t>
            </a:r>
            <a:r>
              <a:rPr lang="en-US" baseline="30000" dirty="0"/>
              <a:t> </a:t>
            </a:r>
            <a:endParaRPr lang="en-US" dirty="0"/>
          </a:p>
        </p:txBody>
      </p:sp>
    </p:spTree>
    <p:extLst>
      <p:ext uri="{BB962C8B-B14F-4D97-AF65-F5344CB8AC3E}">
        <p14:creationId xmlns:p14="http://schemas.microsoft.com/office/powerpoint/2010/main" val="25667201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The therapeutic approach to ADHD</a:t>
            </a:r>
            <a:endParaRPr lang="en-US" i="1" dirty="0"/>
          </a:p>
        </p:txBody>
      </p:sp>
      <p:sp>
        <p:nvSpPr>
          <p:cNvPr id="3" name="Content Placeholder 2"/>
          <p:cNvSpPr>
            <a:spLocks noGrp="1"/>
          </p:cNvSpPr>
          <p:nvPr>
            <p:ph idx="1"/>
          </p:nvPr>
        </p:nvSpPr>
        <p:spPr/>
        <p:txBody>
          <a:bodyPr>
            <a:normAutofit fontScale="92500" lnSpcReduction="20000"/>
          </a:bodyPr>
          <a:lstStyle/>
          <a:p>
            <a:r>
              <a:rPr lang="en-US" dirty="0" smtClean="0"/>
              <a:t>In </a:t>
            </a:r>
            <a:r>
              <a:rPr lang="en-US" dirty="0"/>
              <a:t>some cases, environmental restructuring and behavioral therapy alone has been effective</a:t>
            </a:r>
            <a:r>
              <a:rPr lang="en-US" dirty="0" smtClean="0"/>
              <a:t>.</a:t>
            </a:r>
          </a:p>
          <a:p>
            <a:r>
              <a:rPr lang="en-US" dirty="0" smtClean="0"/>
              <a:t> </a:t>
            </a:r>
            <a:r>
              <a:rPr lang="en-US" dirty="0"/>
              <a:t>Developments in behavioral parent training (BPT) and behavioral classroom management (BCM) have also proven useful</a:t>
            </a:r>
            <a:r>
              <a:rPr lang="en-US" dirty="0" smtClean="0"/>
              <a:t>.</a:t>
            </a:r>
          </a:p>
          <a:p>
            <a:r>
              <a:rPr lang="en-US" dirty="0" smtClean="0"/>
              <a:t> Behavioral </a:t>
            </a:r>
            <a:r>
              <a:rPr lang="en-US" dirty="0"/>
              <a:t>psychotherapy often is successful when used in conjunction with an effective medication regimen. </a:t>
            </a:r>
            <a:endParaRPr lang="en-US" dirty="0" smtClean="0"/>
          </a:p>
          <a:p>
            <a:r>
              <a:rPr lang="en-US" dirty="0" smtClean="0"/>
              <a:t>The </a:t>
            </a:r>
            <a:r>
              <a:rPr lang="en-US" dirty="0"/>
              <a:t>medications of choice are </a:t>
            </a:r>
            <a:r>
              <a:rPr lang="en-US" dirty="0" smtClean="0"/>
              <a:t>stimulants</a:t>
            </a:r>
          </a:p>
          <a:p>
            <a:r>
              <a:rPr lang="en-US" dirty="0"/>
              <a:t>F</a:t>
            </a:r>
            <a:r>
              <a:rPr lang="en-US" dirty="0" smtClean="0"/>
              <a:t>or </a:t>
            </a:r>
            <a:r>
              <a:rPr lang="en-US" dirty="0"/>
              <a:t>adults with ADHD stimulants represent the best first-line therapeutic option.</a:t>
            </a:r>
            <a:r>
              <a:rPr lang="en-US" baseline="30000" dirty="0"/>
              <a:t> </a:t>
            </a:r>
          </a:p>
          <a:p>
            <a:r>
              <a:rPr lang="en-US" baseline="30000" dirty="0"/>
              <a:t> </a:t>
            </a:r>
            <a:r>
              <a:rPr lang="en-US" dirty="0"/>
              <a:t>For related areas of functioning, such as social skills and academic performance, medications combined with behavioral treatments may be indicated. </a:t>
            </a:r>
          </a:p>
        </p:txBody>
      </p:sp>
    </p:spTree>
    <p:extLst>
      <p:ext uri="{BB962C8B-B14F-4D97-AF65-F5344CB8AC3E}">
        <p14:creationId xmlns:p14="http://schemas.microsoft.com/office/powerpoint/2010/main" val="3146509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Medical Care</a:t>
            </a:r>
            <a:endParaRPr lang="en-US" i="1" dirty="0"/>
          </a:p>
        </p:txBody>
      </p:sp>
      <p:sp>
        <p:nvSpPr>
          <p:cNvPr id="3" name="Content Placeholder 2"/>
          <p:cNvSpPr>
            <a:spLocks noGrp="1"/>
          </p:cNvSpPr>
          <p:nvPr>
            <p:ph idx="1"/>
          </p:nvPr>
        </p:nvSpPr>
        <p:spPr/>
        <p:txBody>
          <a:bodyPr/>
          <a:lstStyle/>
          <a:p>
            <a:r>
              <a:rPr lang="en-US" dirty="0" smtClean="0"/>
              <a:t>Stimulants </a:t>
            </a:r>
            <a:r>
              <a:rPr lang="en-US" dirty="0"/>
              <a:t>(methylphenidate, </a:t>
            </a:r>
            <a:r>
              <a:rPr lang="en-US" dirty="0" err="1"/>
              <a:t>dextroamphetamine</a:t>
            </a:r>
            <a:r>
              <a:rPr lang="en-US" dirty="0"/>
              <a:t>)</a:t>
            </a:r>
          </a:p>
          <a:p>
            <a:r>
              <a:rPr lang="en-US" dirty="0" smtClean="0"/>
              <a:t>stimulants </a:t>
            </a:r>
            <a:r>
              <a:rPr lang="en-US" dirty="0"/>
              <a:t>are the first-line therapy and probably the most effective treatment.</a:t>
            </a:r>
          </a:p>
          <a:p>
            <a:r>
              <a:rPr lang="en-US" dirty="0"/>
              <a:t>All stimulants have similar efficacy but differ by dosing, duration of action, and adverse effect profiles in individual patients. </a:t>
            </a:r>
            <a:endParaRPr lang="en-US" dirty="0" smtClean="0"/>
          </a:p>
          <a:p>
            <a:r>
              <a:rPr lang="en-US" dirty="0"/>
              <a:t>Targeted symptoms include impulsivity, distractibility, poor task adherence, hyperactivity, and lack of </a:t>
            </a:r>
            <a:r>
              <a:rPr lang="en-US" dirty="0" smtClean="0"/>
              <a:t>attention</a:t>
            </a:r>
          </a:p>
          <a:p>
            <a:r>
              <a:rPr lang="en-US" dirty="0"/>
              <a:t>Care should be taken to not dose too close to bedtime because stimulants may cause significant insomnia.</a:t>
            </a:r>
          </a:p>
        </p:txBody>
      </p:sp>
    </p:spTree>
    <p:extLst>
      <p:ext uri="{BB962C8B-B14F-4D97-AF65-F5344CB8AC3E}">
        <p14:creationId xmlns:p14="http://schemas.microsoft.com/office/powerpoint/2010/main" val="30230633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Medical Care..</a:t>
            </a:r>
            <a:endParaRPr lang="en-US" dirty="0"/>
          </a:p>
        </p:txBody>
      </p:sp>
      <p:sp>
        <p:nvSpPr>
          <p:cNvPr id="3" name="Content Placeholder 2"/>
          <p:cNvSpPr>
            <a:spLocks noGrp="1"/>
          </p:cNvSpPr>
          <p:nvPr>
            <p:ph idx="1"/>
          </p:nvPr>
        </p:nvSpPr>
        <p:spPr/>
        <p:txBody>
          <a:bodyPr/>
          <a:lstStyle/>
          <a:p>
            <a:r>
              <a:rPr lang="en-US" dirty="0"/>
              <a:t>Other common adverse effects include appetite suppression and weight loss, headaches, and mood effects (depression, irritability).</a:t>
            </a:r>
          </a:p>
          <a:p>
            <a:r>
              <a:rPr lang="en-US" dirty="0"/>
              <a:t>Stimulants may exacerbate tics in children with underlying tic disorders</a:t>
            </a:r>
            <a:r>
              <a:rPr lang="en-US" dirty="0" smtClean="0"/>
              <a:t>.</a:t>
            </a:r>
          </a:p>
          <a:p>
            <a:r>
              <a:rPr lang="en-US" dirty="0"/>
              <a:t>no evidence that stimulant treatment increases or decreases the risk for subsequent substance use disorders in children and adolescents with ADHD when they reach young </a:t>
            </a:r>
            <a:r>
              <a:rPr lang="en-US" dirty="0" smtClean="0"/>
              <a:t>adulthood</a:t>
            </a:r>
          </a:p>
          <a:p>
            <a:r>
              <a:rPr lang="en-US" dirty="0" smtClean="0"/>
              <a:t>Stimulant </a:t>
            </a:r>
            <a:r>
              <a:rPr lang="en-US" dirty="0"/>
              <a:t>medications do enhance mental executive functions for those with ADHD.</a:t>
            </a:r>
            <a:r>
              <a:rPr lang="en-US" baseline="30000" dirty="0"/>
              <a:t> </a:t>
            </a:r>
            <a:endParaRPr lang="en-US" dirty="0"/>
          </a:p>
        </p:txBody>
      </p:sp>
    </p:spTree>
    <p:extLst>
      <p:ext uri="{BB962C8B-B14F-4D97-AF65-F5344CB8AC3E}">
        <p14:creationId xmlns:p14="http://schemas.microsoft.com/office/powerpoint/2010/main" val="20858915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Other medications</a:t>
            </a:r>
            <a:endParaRPr lang="en-US" i="1" dirty="0"/>
          </a:p>
        </p:txBody>
      </p:sp>
      <p:sp>
        <p:nvSpPr>
          <p:cNvPr id="3" name="Content Placeholder 2"/>
          <p:cNvSpPr>
            <a:spLocks noGrp="1"/>
          </p:cNvSpPr>
          <p:nvPr>
            <p:ph idx="1"/>
          </p:nvPr>
        </p:nvSpPr>
        <p:spPr/>
        <p:txBody>
          <a:bodyPr/>
          <a:lstStyle/>
          <a:p>
            <a:r>
              <a:rPr lang="en-US" dirty="0" err="1" smtClean="0"/>
              <a:t>Atomoxetine</a:t>
            </a:r>
            <a:r>
              <a:rPr lang="en-US" dirty="0" smtClean="0"/>
              <a:t> </a:t>
            </a:r>
            <a:r>
              <a:rPr lang="en-US" dirty="0"/>
              <a:t>(</a:t>
            </a:r>
            <a:r>
              <a:rPr lang="en-US" dirty="0" smtClean="0"/>
              <a:t>Strattera), </a:t>
            </a:r>
            <a:r>
              <a:rPr lang="en-US" dirty="0"/>
              <a:t>selective </a:t>
            </a:r>
            <a:r>
              <a:rPr lang="en-US" dirty="0" err="1"/>
              <a:t>norepinephine</a:t>
            </a:r>
            <a:r>
              <a:rPr lang="en-US" dirty="0"/>
              <a:t> reuptake </a:t>
            </a:r>
            <a:r>
              <a:rPr lang="en-US" dirty="0" smtClean="0"/>
              <a:t>inhibitor, has </a:t>
            </a:r>
            <a:r>
              <a:rPr lang="en-US" dirty="0"/>
              <a:t>become a second-line and, in some cases, first-line treatment in children and adults with </a:t>
            </a:r>
            <a:r>
              <a:rPr lang="en-US" dirty="0" smtClean="0"/>
              <a:t>ADHD</a:t>
            </a:r>
          </a:p>
          <a:p>
            <a:r>
              <a:rPr lang="en-US" dirty="0"/>
              <a:t>Tricyclic antidepressants (imipramine, </a:t>
            </a:r>
            <a:r>
              <a:rPr lang="en-US" dirty="0" err="1"/>
              <a:t>desipramine</a:t>
            </a:r>
            <a:r>
              <a:rPr lang="en-US" dirty="0"/>
              <a:t>, </a:t>
            </a:r>
            <a:r>
              <a:rPr lang="en-US" dirty="0" err="1"/>
              <a:t>nortriptyline</a:t>
            </a:r>
            <a:r>
              <a:rPr lang="en-US" dirty="0"/>
              <a:t>) have been found effective in numerous studies in children with ADHD; however, because of potential adverse effects, they are rarely used for this purpose</a:t>
            </a:r>
          </a:p>
        </p:txBody>
      </p:sp>
    </p:spTree>
    <p:extLst>
      <p:ext uri="{BB962C8B-B14F-4D97-AF65-F5344CB8AC3E}">
        <p14:creationId xmlns:p14="http://schemas.microsoft.com/office/powerpoint/2010/main" val="16731750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Behavioral psychotherapy</a:t>
            </a:r>
            <a:endParaRPr lang="en-US" i="1" dirty="0"/>
          </a:p>
        </p:txBody>
      </p:sp>
      <p:sp>
        <p:nvSpPr>
          <p:cNvPr id="3" name="Content Placeholder 2"/>
          <p:cNvSpPr>
            <a:spLocks noGrp="1"/>
          </p:cNvSpPr>
          <p:nvPr>
            <p:ph idx="1"/>
          </p:nvPr>
        </p:nvSpPr>
        <p:spPr/>
        <p:txBody>
          <a:bodyPr/>
          <a:lstStyle/>
          <a:p>
            <a:pPr marL="0" indent="0">
              <a:buNone/>
            </a:pPr>
            <a:endParaRPr lang="en-US" dirty="0"/>
          </a:p>
          <a:p>
            <a:r>
              <a:rPr lang="en-US" dirty="0"/>
              <a:t>Behavioral psychotherapy often is effective when used in combination with an effective medication regimen. Behavioral therapy or modification programs can help diminish uncertain expectations and increase organization.</a:t>
            </a:r>
          </a:p>
          <a:p>
            <a:r>
              <a:rPr lang="en-US" dirty="0"/>
              <a:t>Working with parents and schools to ensure environments conducive to focus and attention is necessary.</a:t>
            </a:r>
          </a:p>
        </p:txBody>
      </p:sp>
    </p:spTree>
    <p:extLst>
      <p:ext uri="{BB962C8B-B14F-4D97-AF65-F5344CB8AC3E}">
        <p14:creationId xmlns:p14="http://schemas.microsoft.com/office/powerpoint/2010/main" val="23156666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Cognitive therapy for adults with ADHD</a:t>
            </a:r>
            <a:endParaRPr lang="en-US" i="1" dirty="0"/>
          </a:p>
        </p:txBody>
      </p:sp>
      <p:sp>
        <p:nvSpPr>
          <p:cNvPr id="3" name="Content Placeholder 2"/>
          <p:cNvSpPr>
            <a:spLocks noGrp="1"/>
          </p:cNvSpPr>
          <p:nvPr>
            <p:ph idx="1"/>
          </p:nvPr>
        </p:nvSpPr>
        <p:spPr/>
        <p:txBody>
          <a:bodyPr/>
          <a:lstStyle/>
          <a:p>
            <a:r>
              <a:rPr lang="en-US" dirty="0" smtClean="0"/>
              <a:t>Metacognitive </a:t>
            </a:r>
            <a:r>
              <a:rPr lang="en-US" dirty="0"/>
              <a:t>therapy involves the principles and techniques of cognitive and behavioral therapies to enhance time management. In doing so, these have made adult patients with ADHD better able to counter the anxiety and depressive symptoms they experience in task performance. Metacognitive therapy has proven to be more effective than supportive interventions and represents a viable therapeutic approach.</a:t>
            </a:r>
            <a:r>
              <a:rPr lang="en-US" baseline="30000" dirty="0"/>
              <a:t> [</a:t>
            </a:r>
            <a:endParaRPr lang="en-US" dirty="0"/>
          </a:p>
        </p:txBody>
      </p:sp>
    </p:spTree>
    <p:extLst>
      <p:ext uri="{BB962C8B-B14F-4D97-AF65-F5344CB8AC3E}">
        <p14:creationId xmlns:p14="http://schemas.microsoft.com/office/powerpoint/2010/main" val="25381830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Psychosocial interventions</a:t>
            </a:r>
            <a:endParaRPr lang="en-US" i="1" dirty="0"/>
          </a:p>
        </p:txBody>
      </p:sp>
      <p:sp>
        <p:nvSpPr>
          <p:cNvPr id="3" name="Content Placeholder 2"/>
          <p:cNvSpPr>
            <a:spLocks noGrp="1"/>
          </p:cNvSpPr>
          <p:nvPr>
            <p:ph idx="1"/>
          </p:nvPr>
        </p:nvSpPr>
        <p:spPr/>
        <p:txBody>
          <a:bodyPr>
            <a:normAutofit/>
          </a:bodyPr>
          <a:lstStyle/>
          <a:p>
            <a:r>
              <a:rPr lang="en-US" dirty="0" smtClean="0"/>
              <a:t>A </a:t>
            </a:r>
            <a:r>
              <a:rPr lang="en-US" dirty="0"/>
              <a:t>number of psychosocial treatments are effective. These include behavioral parent training (BPT) and behavioral classroom management (BCM</a:t>
            </a:r>
            <a:r>
              <a:rPr lang="en-US" dirty="0" smtClean="0"/>
              <a:t>).</a:t>
            </a:r>
            <a:r>
              <a:rPr lang="en-US" baseline="30000" dirty="0"/>
              <a:t> </a:t>
            </a:r>
            <a:r>
              <a:rPr lang="en-US" dirty="0"/>
              <a:t>These are best used in conjunction with psychopharmacological approaches</a:t>
            </a:r>
            <a:r>
              <a:rPr lang="en-US" dirty="0" smtClean="0"/>
              <a:t>.</a:t>
            </a:r>
          </a:p>
          <a:p>
            <a:r>
              <a:rPr lang="en-US" dirty="0" smtClean="0"/>
              <a:t>Emerging </a:t>
            </a:r>
            <a:r>
              <a:rPr lang="en-US" dirty="0"/>
              <a:t>evidence shows that </a:t>
            </a:r>
            <a:r>
              <a:rPr lang="en-US" dirty="0" err="1"/>
              <a:t>nonpharmacological</a:t>
            </a:r>
            <a:r>
              <a:rPr lang="en-US" dirty="0"/>
              <a:t> treatments should be considered the first treatment for children with ADHD. For preschoolers, intervention is best with parental training. For school-aged children, interventions of group training for parents and classroom behavioral approaches might be enough. Severe cases benefit from medication and behavioral interventions.</a:t>
            </a:r>
          </a:p>
        </p:txBody>
      </p:sp>
    </p:spTree>
    <p:extLst>
      <p:ext uri="{BB962C8B-B14F-4D97-AF65-F5344CB8AC3E}">
        <p14:creationId xmlns:p14="http://schemas.microsoft.com/office/powerpoint/2010/main" val="30695241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Activity</a:t>
            </a:r>
            <a:endParaRPr lang="en-US" i="1" dirty="0"/>
          </a:p>
        </p:txBody>
      </p:sp>
      <p:sp>
        <p:nvSpPr>
          <p:cNvPr id="3" name="Content Placeholder 2"/>
          <p:cNvSpPr>
            <a:spLocks noGrp="1"/>
          </p:cNvSpPr>
          <p:nvPr>
            <p:ph idx="1"/>
          </p:nvPr>
        </p:nvSpPr>
        <p:spPr/>
        <p:txBody>
          <a:bodyPr/>
          <a:lstStyle/>
          <a:p>
            <a:r>
              <a:rPr lang="en-US" dirty="0" smtClean="0"/>
              <a:t>In </a:t>
            </a:r>
            <a:r>
              <a:rPr lang="en-US" dirty="0"/>
              <a:t>one study of the effect of physical activity on children's attention, researchers found that intense exercise has a beneficial effect on children with ADHD. It can improve their attention and may help their school performance.</a:t>
            </a:r>
          </a:p>
        </p:txBody>
      </p:sp>
    </p:spTree>
    <p:extLst>
      <p:ext uri="{BB962C8B-B14F-4D97-AF65-F5344CB8AC3E}">
        <p14:creationId xmlns:p14="http://schemas.microsoft.com/office/powerpoint/2010/main" val="17667758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 April 2019, the FDA approved the first medical device to treat childhood ADHD. The prescription-only device is indicated for patients ages 7 to 12 years old who are not currently taking prescription ADHD medication. The trigeminal nerve stimulation (TNS) system is the size of a cell phone and generates a low-level electrical pulse to the branches of the trigeminal nerve. Approval was based on a clinical trial of 62 children that showed that subjects using the device had statistically significant improvement in their ADHD symptoms compared with the placebo group.</a:t>
            </a:r>
            <a:r>
              <a:rPr lang="en-US" baseline="30000" dirty="0"/>
              <a:t> </a:t>
            </a:r>
            <a:endParaRPr lang="en-US" dirty="0"/>
          </a:p>
        </p:txBody>
      </p:sp>
    </p:spTree>
    <p:extLst>
      <p:ext uri="{BB962C8B-B14F-4D97-AF65-F5344CB8AC3E}">
        <p14:creationId xmlns:p14="http://schemas.microsoft.com/office/powerpoint/2010/main" val="41085304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Thank you </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066582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14835</TotalTime>
  <Words>2241</Words>
  <Application>Microsoft Office PowerPoint</Application>
  <PresentationFormat>Widescreen</PresentationFormat>
  <Paragraphs>176</Paragraphs>
  <Slides>47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Calibri Light</vt:lpstr>
      <vt:lpstr>Office Theme</vt:lpstr>
      <vt:lpstr>Autism Spectrum Disorder</vt:lpstr>
      <vt:lpstr>PowerPoint Presentation</vt:lpstr>
      <vt:lpstr>PowerPoint Presentation</vt:lpstr>
      <vt:lpstr>Signs and symptoms</vt:lpstr>
      <vt:lpstr>Possible findings upon examination</vt:lpstr>
      <vt:lpstr>PowerPoint Presentation</vt:lpstr>
      <vt:lpstr>causes</vt:lpstr>
      <vt:lpstr>PowerPoint Presentation</vt:lpstr>
      <vt:lpstr>Parental age</vt:lpstr>
      <vt:lpstr>PowerPoint Presentation</vt:lpstr>
      <vt:lpstr>Epidemiology</vt:lpstr>
      <vt:lpstr>Diagnostic criteria </vt:lpstr>
      <vt:lpstr>Screening tests</vt:lpstr>
      <vt:lpstr>Management </vt:lpstr>
      <vt:lpstr>Nonpharmacologic therapy</vt:lpstr>
      <vt:lpstr>Pharmacotherapy</vt:lpstr>
      <vt:lpstr>Practice guidelines</vt:lpstr>
      <vt:lpstr>Prognosis</vt:lpstr>
      <vt:lpstr>Comorbid disorders</vt:lpstr>
      <vt:lpstr>PowerPoint Presentation</vt:lpstr>
      <vt:lpstr>PowerPoint Presentation</vt:lpstr>
      <vt:lpstr>PowerPoint Presentation</vt:lpstr>
      <vt:lpstr>PowerPoint Presentation</vt:lpstr>
      <vt:lpstr>PowerPoint Presentation</vt:lpstr>
      <vt:lpstr>PowerPoint Presentation</vt:lpstr>
      <vt:lpstr>Attention Deficit Hyperactivity Disorder (ADHD)</vt:lpstr>
      <vt:lpstr>PowerPoint Presentation</vt:lpstr>
      <vt:lpstr>Inattentive</vt:lpstr>
      <vt:lpstr>Inattentive…</vt:lpstr>
      <vt:lpstr>Hyperactivity/impulsivity</vt:lpstr>
      <vt:lpstr>Hyperactivity/impulsivity…</vt:lpstr>
      <vt:lpstr>Other</vt:lpstr>
      <vt:lpstr>Epidemiology </vt:lpstr>
      <vt:lpstr>Causes</vt:lpstr>
      <vt:lpstr>Diagnosis </vt:lpstr>
      <vt:lpstr>Coexisting behavioral or emotional disorders </vt:lpstr>
      <vt:lpstr>Imaging Studies</vt:lpstr>
      <vt:lpstr>The therapeutic approach to ADHD</vt:lpstr>
      <vt:lpstr>Medical Care</vt:lpstr>
      <vt:lpstr>Medical Care..</vt:lpstr>
      <vt:lpstr>Other medications</vt:lpstr>
      <vt:lpstr>Behavioral psychotherapy</vt:lpstr>
      <vt:lpstr>Cognitive therapy for adults with ADHD</vt:lpstr>
      <vt:lpstr>Psychosocial interventions</vt:lpstr>
      <vt:lpstr>Activity</vt:lpstr>
      <vt:lpstr>PowerPoint Presentation</vt:lpstr>
      <vt:lpstr>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Autism</dc:title>
  <dc:creator>redab AL-ghawanmeh</dc:creator>
  <cp:lastModifiedBy>redab AL-ghawanmeh</cp:lastModifiedBy>
  <cp:revision>38</cp:revision>
  <dcterms:created xsi:type="dcterms:W3CDTF">2019-09-18T18:56:49Z</dcterms:created>
  <dcterms:modified xsi:type="dcterms:W3CDTF">2020-03-13T18:27:38Z</dcterms:modified>
</cp:coreProperties>
</file>