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303" r:id="rId3"/>
    <p:sldId id="266" r:id="rId4"/>
    <p:sldId id="267" r:id="rId5"/>
    <p:sldId id="287" r:id="rId6"/>
    <p:sldId id="284" r:id="rId7"/>
    <p:sldId id="288" r:id="rId8"/>
    <p:sldId id="304" r:id="rId9"/>
    <p:sldId id="269" r:id="rId10"/>
    <p:sldId id="285" r:id="rId11"/>
    <p:sldId id="271" r:id="rId12"/>
    <p:sldId id="291" r:id="rId13"/>
    <p:sldId id="289" r:id="rId14"/>
    <p:sldId id="290" r:id="rId15"/>
    <p:sldId id="292" r:id="rId16"/>
    <p:sldId id="293" r:id="rId17"/>
    <p:sldId id="294" r:id="rId18"/>
    <p:sldId id="305" r:id="rId19"/>
    <p:sldId id="306" r:id="rId20"/>
    <p:sldId id="307" r:id="rId21"/>
    <p:sldId id="257" r:id="rId22"/>
    <p:sldId id="262" r:id="rId23"/>
    <p:sldId id="258" r:id="rId24"/>
    <p:sldId id="263" r:id="rId25"/>
    <p:sldId id="259" r:id="rId26"/>
    <p:sldId id="299" r:id="rId27"/>
    <p:sldId id="301" r:id="rId28"/>
    <p:sldId id="295" r:id="rId29"/>
    <p:sldId id="296" r:id="rId30"/>
    <p:sldId id="265" r:id="rId31"/>
    <p:sldId id="274" r:id="rId32"/>
    <p:sldId id="275" r:id="rId33"/>
    <p:sldId id="302" r:id="rId34"/>
    <p:sldId id="316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28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3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27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39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02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7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77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6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0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31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40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396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32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58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93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3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35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7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81A6312-1339-46EC-8523-0A15952FAE9A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59739B61-9CD8-4A94-8CBA-90DC4C8CB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7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smtClean="0"/>
              <a:t>Child Development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Redab </a:t>
            </a:r>
            <a:r>
              <a:rPr lang="en-US" dirty="0" err="1" smtClean="0"/>
              <a:t>Al-Ghawanmeh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5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Principles of development</a:t>
            </a:r>
          </a:p>
          <a:p>
            <a:r>
              <a:rPr lang="en-US" dirty="0" smtClean="0"/>
              <a:t>Domains of development</a:t>
            </a:r>
          </a:p>
          <a:p>
            <a:r>
              <a:rPr lang="en-US" dirty="0" smtClean="0"/>
              <a:t>Developmental assessment</a:t>
            </a:r>
          </a:p>
          <a:p>
            <a:r>
              <a:rPr lang="en-US" dirty="0" smtClean="0"/>
              <a:t>Screening tools</a:t>
            </a:r>
          </a:p>
          <a:p>
            <a:r>
              <a:rPr lang="en-US" dirty="0" smtClean="0"/>
              <a:t>Red flags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19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Development is the individual level of functioning, a child is capable of, as a result of maturation of the nervous system.</a:t>
            </a:r>
          </a:p>
          <a:p>
            <a:r>
              <a:rPr lang="en-US" sz="3600" dirty="0" smtClean="0"/>
              <a:t>Developmental assessment, milestones acquisition occur at a specific rate and in an orderly and sequential manner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4359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development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dirty="0" smtClean="0"/>
              <a:t>Development is continuous process from conception to maturity</a:t>
            </a:r>
          </a:p>
          <a:p>
            <a:r>
              <a:rPr lang="en-US" sz="3500" dirty="0" smtClean="0"/>
              <a:t>Sequence of development is same in all children but rate varies</a:t>
            </a:r>
            <a:endParaRPr lang="en-US" sz="3500" dirty="0"/>
          </a:p>
          <a:p>
            <a:r>
              <a:rPr lang="en-US" sz="3500" dirty="0" smtClean="0"/>
              <a:t>Development intimately related to maturation of CNS</a:t>
            </a:r>
          </a:p>
          <a:p>
            <a:r>
              <a:rPr lang="en-US" sz="3500" dirty="0" smtClean="0"/>
              <a:t>Proceeds in a </a:t>
            </a:r>
            <a:r>
              <a:rPr lang="en-US" sz="3500" dirty="0" err="1" smtClean="0"/>
              <a:t>cephalocaudal</a:t>
            </a:r>
            <a:r>
              <a:rPr lang="en-US" sz="3500" dirty="0" smtClean="0"/>
              <a:t> direction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6861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Certain primitive reflexes, should be lost before corresponding voluntary movement occurred</a:t>
            </a:r>
          </a:p>
          <a:p>
            <a:r>
              <a:rPr lang="en-US" sz="2800" dirty="0"/>
              <a:t>Genetic and environmental factors contribute positively and negatively</a:t>
            </a:r>
          </a:p>
        </p:txBody>
      </p:sp>
    </p:spTree>
    <p:extLst>
      <p:ext uri="{BB962C8B-B14F-4D97-AF65-F5344CB8AC3E}">
        <p14:creationId xmlns:p14="http://schemas.microsoft.com/office/powerpoint/2010/main" val="118734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2800" dirty="0" smtClean="0"/>
              <a:t>Acquisition </a:t>
            </a:r>
            <a:r>
              <a:rPr lang="en-US" sz="2800" dirty="0"/>
              <a:t>of a key </a:t>
            </a:r>
            <a:r>
              <a:rPr lang="en-US" sz="2800" dirty="0" smtClean="0"/>
              <a:t>skill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  <a:r>
              <a:rPr lang="en-US" sz="2800" dirty="0"/>
              <a:t>– Median age </a:t>
            </a:r>
            <a:r>
              <a:rPr lang="en-US" sz="2800" dirty="0" smtClean="0"/>
              <a:t>: age </a:t>
            </a:r>
            <a:r>
              <a:rPr lang="en-US" sz="2800" dirty="0"/>
              <a:t>at which half population acquire the skill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– </a:t>
            </a:r>
            <a:r>
              <a:rPr lang="en-US" sz="2800" dirty="0"/>
              <a:t>Limit </a:t>
            </a:r>
            <a:r>
              <a:rPr lang="en-US" sz="2800" dirty="0" smtClean="0"/>
              <a:t>: age </a:t>
            </a:r>
            <a:r>
              <a:rPr lang="en-US" sz="2800" dirty="0"/>
              <a:t>at which a skill should have been achieved, - 2SD from the mean</a:t>
            </a:r>
            <a:r>
              <a:rPr lang="en-US" dirty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073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Developmental milestones serve as the basis of most standardized assessment and screening tools</a:t>
            </a:r>
          </a:p>
          <a:p>
            <a:r>
              <a:rPr lang="en-US" sz="2800" dirty="0" smtClean="0"/>
              <a:t>Developmental monitoring not only should be aimed at identifying children who have low function but at directing the focus of anticipatory guidance to help promote normal development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985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Domains of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Gross motor</a:t>
            </a:r>
          </a:p>
          <a:p>
            <a:r>
              <a:rPr lang="en-US" sz="2800" dirty="0" smtClean="0"/>
              <a:t>Fine motor</a:t>
            </a:r>
          </a:p>
          <a:p>
            <a:r>
              <a:rPr lang="en-US" sz="2800" dirty="0" smtClean="0"/>
              <a:t>Language</a:t>
            </a:r>
          </a:p>
          <a:p>
            <a:r>
              <a:rPr lang="en-US" sz="2800" dirty="0" smtClean="0"/>
              <a:t>Social, cognitive</a:t>
            </a:r>
          </a:p>
          <a:p>
            <a:pPr marL="0" indent="0">
              <a:buNone/>
            </a:pPr>
            <a:r>
              <a:rPr lang="en-US" sz="2800" dirty="0" smtClean="0"/>
              <a:t>**Vision and hearing developmental assessment</a:t>
            </a:r>
          </a:p>
          <a:p>
            <a:pPr marL="0" indent="0">
              <a:buNone/>
            </a:pPr>
            <a:r>
              <a:rPr lang="en-US" sz="2800" dirty="0" smtClean="0"/>
              <a:t>Delay in specific domain or global developmental delay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330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Developmental delay?</a:t>
            </a:r>
          </a:p>
          <a:p>
            <a:r>
              <a:rPr lang="en-US" sz="2800" dirty="0" smtClean="0"/>
              <a:t>Developmental regression?</a:t>
            </a:r>
          </a:p>
          <a:p>
            <a:r>
              <a:rPr lang="en-US" sz="2800" dirty="0" smtClean="0"/>
              <a:t>What is the value of developmental screening?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143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Why </a:t>
            </a:r>
            <a:r>
              <a:rPr lang="en-US" dirty="0"/>
              <a:t>is it necessary?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474" y="2423196"/>
            <a:ext cx="8761412" cy="34163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sz="2800" dirty="0"/>
              <a:t>Reassure if normal development pattern and </a:t>
            </a:r>
            <a:r>
              <a:rPr lang="en-US" sz="2800" dirty="0" smtClean="0"/>
              <a:t>timings</a:t>
            </a:r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Spot </a:t>
            </a:r>
            <a:r>
              <a:rPr lang="en-US" sz="2800" b="1" i="1" dirty="0"/>
              <a:t>regression</a:t>
            </a:r>
            <a:r>
              <a:rPr lang="en-US" sz="2800" dirty="0"/>
              <a:t>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Any genetic disorder to make</a:t>
            </a:r>
            <a:r>
              <a:rPr lang="en-US" sz="2800" dirty="0" smtClean="0"/>
              <a:t>?</a:t>
            </a:r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Identify those with specific areas of impairment or global concerns </a:t>
            </a:r>
            <a:endParaRPr lang="en-US" sz="2800" dirty="0" smtClean="0"/>
          </a:p>
          <a:p>
            <a:r>
              <a:rPr lang="en-US" sz="2800" dirty="0" smtClean="0"/>
              <a:t> </a:t>
            </a:r>
            <a:r>
              <a:rPr lang="en-US" sz="2800" dirty="0"/>
              <a:t>Allows early support or interventions </a:t>
            </a:r>
            <a:r>
              <a:rPr lang="en-US" sz="2800" dirty="0" err="1"/>
              <a:t>eg</a:t>
            </a:r>
            <a:r>
              <a:rPr lang="en-US" sz="2800" dirty="0"/>
              <a:t>. hearing aids, </a:t>
            </a:r>
            <a:r>
              <a:rPr lang="en-US" sz="2800" dirty="0" smtClean="0"/>
              <a:t>physiotherapy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199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suspect abnormalities in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Hx</a:t>
            </a:r>
            <a:r>
              <a:rPr lang="en-US" sz="2800" dirty="0" smtClean="0"/>
              <a:t> from parents, (majority of patients)</a:t>
            </a:r>
            <a:endParaRPr lang="en-US" sz="2800" dirty="0"/>
          </a:p>
          <a:p>
            <a:r>
              <a:rPr lang="en-US" sz="2800" dirty="0" smtClean="0"/>
              <a:t>Examination:</a:t>
            </a:r>
          </a:p>
          <a:p>
            <a:pPr marL="0" indent="0">
              <a:buNone/>
            </a:pPr>
            <a:r>
              <a:rPr lang="en-US" sz="2800" dirty="0" smtClean="0"/>
              <a:t> -during routine examination and developmental        screening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- by follow up examination in high risk babies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57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 for possible developmental problems in </a:t>
            </a:r>
            <a:r>
              <a:rPr lang="en-US" dirty="0" err="1" smtClean="0"/>
              <a:t>Hx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Prenatal: use of drugs or alcohol, viral infections, ..</a:t>
            </a:r>
          </a:p>
          <a:p>
            <a:r>
              <a:rPr lang="en-US" sz="2400" dirty="0" smtClean="0"/>
              <a:t>Perinatal: prematurity, LBW, obstetric complications</a:t>
            </a:r>
          </a:p>
          <a:p>
            <a:r>
              <a:rPr lang="en-US" sz="2400" dirty="0" smtClean="0"/>
              <a:t>Neonatal: encephalopathy, infections, </a:t>
            </a:r>
            <a:r>
              <a:rPr lang="en-US" sz="2400" dirty="0" err="1" smtClean="0"/>
              <a:t>hyperbilirubinemia</a:t>
            </a:r>
            <a:r>
              <a:rPr lang="en-US" sz="2400" dirty="0" smtClean="0"/>
              <a:t>..</a:t>
            </a:r>
          </a:p>
          <a:p>
            <a:r>
              <a:rPr lang="en-US" sz="2400" dirty="0" smtClean="0"/>
              <a:t>Post natal: encephalitis, sever epilepsy..</a:t>
            </a:r>
          </a:p>
          <a:p>
            <a:r>
              <a:rPr lang="en-US" sz="2400" dirty="0" smtClean="0"/>
              <a:t>Family </a:t>
            </a:r>
            <a:r>
              <a:rPr lang="en-US" sz="2400" dirty="0" err="1" smtClean="0"/>
              <a:t>hx</a:t>
            </a:r>
            <a:r>
              <a:rPr lang="en-US" sz="2400" dirty="0" smtClean="0"/>
              <a:t>: consanguinity, inherited disorders..</a:t>
            </a:r>
          </a:p>
          <a:p>
            <a:r>
              <a:rPr lang="en-US" sz="2400" dirty="0" smtClean="0"/>
              <a:t>Social </a:t>
            </a:r>
            <a:r>
              <a:rPr lang="en-US" sz="2400" dirty="0" err="1" smtClean="0"/>
              <a:t>hx</a:t>
            </a:r>
            <a:r>
              <a:rPr lang="en-US" sz="2400" dirty="0" smtClean="0"/>
              <a:t>: ability to deal with a disabled child..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4326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Developmental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The AAP </a:t>
            </a:r>
            <a:r>
              <a:rPr lang="en-US" sz="2400" dirty="0" smtClean="0"/>
              <a:t>recommends that all children be screened for developmental delay and disabilities at well child doctor visit at:</a:t>
            </a:r>
          </a:p>
          <a:p>
            <a:pPr>
              <a:buAutoNum type="arabicPeriod"/>
            </a:pPr>
            <a:r>
              <a:rPr lang="en-US" sz="2400" dirty="0" smtClean="0"/>
              <a:t>9 months</a:t>
            </a:r>
          </a:p>
          <a:p>
            <a:pPr>
              <a:buAutoNum type="arabicPeriod"/>
            </a:pPr>
            <a:r>
              <a:rPr lang="en-US" sz="2400" dirty="0" smtClean="0"/>
              <a:t>18 months</a:t>
            </a:r>
          </a:p>
          <a:p>
            <a:pPr>
              <a:buAutoNum type="arabicPeriod"/>
            </a:pPr>
            <a:r>
              <a:rPr lang="en-US" sz="2400" dirty="0" smtClean="0"/>
              <a:t> 24 or </a:t>
            </a:r>
            <a:r>
              <a:rPr lang="en-US" sz="2400" dirty="0"/>
              <a:t>30 </a:t>
            </a:r>
            <a:r>
              <a:rPr lang="en-US" sz="2400" dirty="0" smtClean="0"/>
              <a:t>months</a:t>
            </a:r>
          </a:p>
          <a:p>
            <a:pPr>
              <a:buAutoNum type="arabicPeriod"/>
            </a:pPr>
            <a:r>
              <a:rPr lang="en-US" sz="2400" dirty="0" smtClean="0"/>
              <a:t>Additional screening might be needed if a child is at high risk for developmental problem, </a:t>
            </a:r>
            <a:r>
              <a:rPr lang="en-US" sz="2400" dirty="0" err="1" smtClean="0"/>
              <a:t>eg</a:t>
            </a:r>
            <a:r>
              <a:rPr lang="en-US" sz="2400" dirty="0" smtClean="0"/>
              <a:t>: preterm, low birth weight and others</a:t>
            </a:r>
          </a:p>
          <a:p>
            <a:pPr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238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Developmental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Different tools, </a:t>
            </a:r>
            <a:r>
              <a:rPr lang="en-US" sz="2800" dirty="0" err="1" smtClean="0"/>
              <a:t>eg</a:t>
            </a:r>
            <a:r>
              <a:rPr lang="en-US" sz="2800" dirty="0" smtClean="0"/>
              <a:t>. Denver II scale, commonly used.</a:t>
            </a:r>
          </a:p>
          <a:p>
            <a:r>
              <a:rPr lang="en-US" sz="2800" dirty="0" smtClean="0"/>
              <a:t>Checked in regular well-child clinic visit</a:t>
            </a:r>
          </a:p>
          <a:p>
            <a:r>
              <a:rPr lang="en-US" sz="2800" dirty="0" smtClean="0"/>
              <a:t>Parents usually, not always, the first to pick up possible developmental delay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95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Examination: observation and interactive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Should take in a place in a room with toys appropriate for child</a:t>
            </a:r>
            <a:endParaRPr lang="en-US" sz="2400" dirty="0"/>
          </a:p>
          <a:p>
            <a:r>
              <a:rPr lang="en-US" sz="2400" dirty="0" smtClean="0"/>
              <a:t>With one or both parents but with no helping</a:t>
            </a:r>
          </a:p>
          <a:p>
            <a:r>
              <a:rPr lang="en-US" sz="2400" dirty="0" smtClean="0"/>
              <a:t>Chair and  table</a:t>
            </a:r>
          </a:p>
          <a:p>
            <a:r>
              <a:rPr lang="en-US" sz="2400" dirty="0" smtClean="0"/>
              <a:t>Child s behavior and interaction with parents during </a:t>
            </a:r>
            <a:r>
              <a:rPr lang="en-US" sz="2400" dirty="0" err="1" smtClean="0"/>
              <a:t>hx</a:t>
            </a:r>
            <a:r>
              <a:rPr lang="en-US" sz="2400" dirty="0" smtClean="0"/>
              <a:t>  taking should be observed prior to p/e</a:t>
            </a:r>
          </a:p>
          <a:p>
            <a:r>
              <a:rPr lang="en-US" sz="2400" dirty="0" smtClean="0"/>
              <a:t>Hearing and vision assessment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878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Prerequisties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Infant or child in a good temper</a:t>
            </a:r>
          </a:p>
          <a:p>
            <a:r>
              <a:rPr lang="en-US" sz="2400" dirty="0" smtClean="0"/>
              <a:t>Should not be hungry , tired, had convulsion prior or under effect of sedative  drugs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672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Examination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General, growth parameters,(HC), dysmorphic features, neurologic exam</a:t>
            </a:r>
          </a:p>
          <a:p>
            <a:r>
              <a:rPr lang="en-US" dirty="0"/>
              <a:t>child placed in different postures </a:t>
            </a:r>
          </a:p>
          <a:p>
            <a:r>
              <a:rPr lang="en-US" dirty="0"/>
              <a:t>Hearing and vision</a:t>
            </a:r>
          </a:p>
          <a:p>
            <a:r>
              <a:rPr lang="en-US" dirty="0"/>
              <a:t>Muscle tone, landau reflex</a:t>
            </a:r>
          </a:p>
          <a:p>
            <a:r>
              <a:rPr lang="en-US" dirty="0"/>
              <a:t>Primitive reflexes</a:t>
            </a:r>
          </a:p>
          <a:p>
            <a:r>
              <a:rPr lang="en-US" dirty="0"/>
              <a:t>Consider the corrected age in preterm babies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74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Landau reflex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5014" y="2135418"/>
            <a:ext cx="6221940" cy="39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4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entral suspension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2439" y="1926187"/>
            <a:ext cx="6540342" cy="480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8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Traction response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6378" y="1706525"/>
            <a:ext cx="6851560" cy="517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1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est Administration&#10;• Should be given with the parent or primary&#10;caregiver present&#10;• Make caregiver and child comfortable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64" y="0"/>
            <a:ext cx="9560535" cy="717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7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862885"/>
            <a:ext cx="8908692" cy="630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214" y="875763"/>
            <a:ext cx="1983347" cy="598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9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08461"/>
            <a:ext cx="9503534" cy="667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59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9706" y="1543675"/>
            <a:ext cx="8396659" cy="578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62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8" y="973668"/>
            <a:ext cx="10290220" cy="568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48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year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276" y="1974273"/>
            <a:ext cx="10455269" cy="471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4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year, cont..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7749" y="1828800"/>
            <a:ext cx="10178082" cy="50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7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1-5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53" y="1680632"/>
            <a:ext cx="7677320" cy="51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9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953" y="1051720"/>
            <a:ext cx="8404683" cy="597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66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Any loss of skills at any </a:t>
            </a:r>
            <a:r>
              <a:rPr lang="en-US" sz="3600" dirty="0" smtClean="0"/>
              <a:t>age.</a:t>
            </a:r>
            <a:endParaRPr lang="en-US" sz="3600" dirty="0"/>
          </a:p>
          <a:p>
            <a:r>
              <a:rPr lang="en-US" sz="3600" dirty="0" smtClean="0"/>
              <a:t>0-3m,</a:t>
            </a:r>
          </a:p>
          <a:p>
            <a:pPr marL="0" indent="0">
              <a:buNone/>
            </a:pPr>
            <a:r>
              <a:rPr lang="en-US" sz="3600" dirty="0"/>
              <a:t>-</a:t>
            </a:r>
            <a:r>
              <a:rPr lang="en-US" sz="3600" dirty="0" smtClean="0"/>
              <a:t> persistent fisting after 3m - failure to respond to environmental stimuli, evaluate for hearing loss</a:t>
            </a:r>
          </a:p>
          <a:p>
            <a:r>
              <a:rPr lang="en-US" sz="3600" dirty="0" smtClean="0"/>
              <a:t>4-6m</a:t>
            </a:r>
          </a:p>
          <a:p>
            <a:pPr marL="0" indent="0">
              <a:buNone/>
            </a:pPr>
            <a:r>
              <a:rPr lang="en-US" sz="3600" dirty="0" smtClean="0"/>
              <a:t>-poor head control, evaluate for </a:t>
            </a:r>
            <a:r>
              <a:rPr lang="en-US" sz="3600" dirty="0" err="1" smtClean="0"/>
              <a:t>hypotonia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-failure to reach for objects by 5m, evaluate for motor or visual deficit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4294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6-12m</a:t>
            </a:r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-Persistent of primitive reflexes</a:t>
            </a:r>
          </a:p>
          <a:p>
            <a:pPr marL="0" indent="0">
              <a:buNone/>
            </a:pPr>
            <a:r>
              <a:rPr lang="en-US" sz="3600" dirty="0" smtClean="0"/>
              <a:t>-Absent babbling by 6m</a:t>
            </a:r>
          </a:p>
          <a:p>
            <a:pPr marL="0" indent="0">
              <a:buNone/>
            </a:pPr>
            <a:r>
              <a:rPr lang="en-US" sz="3600" dirty="0" smtClean="0"/>
              <a:t>-Inability to recognize sounds by 10m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3354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  12-24m</a:t>
            </a:r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-Hand preference before 18 m</a:t>
            </a:r>
          </a:p>
          <a:p>
            <a:pPr marL="0" indent="0">
              <a:buNone/>
            </a:pPr>
            <a:r>
              <a:rPr lang="en-US" sz="3600" dirty="0" smtClean="0"/>
              <a:t>-Inability to walk up and down stairs by 24m </a:t>
            </a:r>
          </a:p>
          <a:p>
            <a:pPr marL="0" indent="0">
              <a:buNone/>
            </a:pPr>
            <a:r>
              <a:rPr lang="en-US" sz="3600" dirty="0" smtClean="0"/>
              <a:t>-</a:t>
            </a:r>
            <a:r>
              <a:rPr lang="en-US" sz="3600" dirty="0"/>
              <a:t>A</a:t>
            </a:r>
            <a:r>
              <a:rPr lang="en-US" sz="3600" dirty="0" smtClean="0"/>
              <a:t>dvanced non communicative speech, </a:t>
            </a:r>
            <a:r>
              <a:rPr lang="en-US" sz="3600" dirty="0" err="1" smtClean="0"/>
              <a:t>eg</a:t>
            </a:r>
            <a:r>
              <a:rPr lang="en-US" sz="3600" dirty="0" smtClean="0"/>
              <a:t>. Echolalia, evaluate for pervasive developmental disorders</a:t>
            </a:r>
          </a:p>
          <a:p>
            <a:r>
              <a:rPr lang="en-US" sz="3600" dirty="0" smtClean="0"/>
              <a:t>Delayed language development require hearing assessment in all ages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369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942" y="973668"/>
            <a:ext cx="10367493" cy="513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                  Cerebral </a:t>
            </a:r>
            <a:r>
              <a:rPr lang="en-US" sz="4000" dirty="0"/>
              <a:t>palsy</a:t>
            </a:r>
          </a:p>
        </p:txBody>
      </p:sp>
    </p:spTree>
    <p:extLst>
      <p:ext uri="{BB962C8B-B14F-4D97-AF65-F5344CB8AC3E}">
        <p14:creationId xmlns:p14="http://schemas.microsoft.com/office/powerpoint/2010/main" val="959672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Cerebral palsy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Non progressive(static) disorder of motor function and movement, usually manifest early in life as a result of CNS damage to the developing brain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05078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600" dirty="0" smtClean="0"/>
              <a:t>Prenatal: infection, multiple births, placental thrombosis, maternal metabolic dis. </a:t>
            </a:r>
            <a:r>
              <a:rPr lang="en-US" sz="3600" dirty="0" err="1" smtClean="0"/>
              <a:t>Eg</a:t>
            </a:r>
            <a:r>
              <a:rPr lang="en-US" sz="3600" dirty="0" smtClean="0"/>
              <a:t>. DM, intrauterine exposure to toxins</a:t>
            </a:r>
          </a:p>
          <a:p>
            <a:r>
              <a:rPr lang="en-US" sz="3600" dirty="0" smtClean="0"/>
              <a:t>Perinatal: hypoxic ischemic encephalopathy, periventricular </a:t>
            </a:r>
            <a:r>
              <a:rPr lang="en-US" sz="3600" dirty="0" err="1" smtClean="0"/>
              <a:t>leukomalacia</a:t>
            </a:r>
            <a:r>
              <a:rPr lang="en-US" sz="3600" dirty="0" smtClean="0"/>
              <a:t>, </a:t>
            </a:r>
            <a:r>
              <a:rPr lang="en-US" sz="3600" dirty="0" err="1" smtClean="0"/>
              <a:t>strock</a:t>
            </a:r>
            <a:r>
              <a:rPr lang="en-US" sz="3600" dirty="0" smtClean="0"/>
              <a:t>, </a:t>
            </a:r>
            <a:r>
              <a:rPr lang="en-US" sz="3600" dirty="0" err="1" smtClean="0"/>
              <a:t>hyperbilirubinemia</a:t>
            </a:r>
            <a:r>
              <a:rPr lang="en-US" sz="3600" dirty="0" smtClean="0"/>
              <a:t> </a:t>
            </a:r>
          </a:p>
          <a:p>
            <a:r>
              <a:rPr lang="en-US" sz="3600" dirty="0" smtClean="0"/>
              <a:t>Postnatal: </a:t>
            </a:r>
            <a:r>
              <a:rPr lang="en-US" sz="3600" dirty="0" err="1" smtClean="0"/>
              <a:t>strock</a:t>
            </a:r>
            <a:r>
              <a:rPr lang="en-US" sz="3600" dirty="0" smtClean="0"/>
              <a:t>, trauma, infection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862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According to extremity involved:</a:t>
            </a:r>
          </a:p>
          <a:p>
            <a:pPr marL="0" indent="0">
              <a:buNone/>
            </a:pPr>
            <a:r>
              <a:rPr lang="en-US" sz="3600" dirty="0" err="1" smtClean="0"/>
              <a:t>Monoplegic</a:t>
            </a:r>
            <a:r>
              <a:rPr lang="en-US" sz="3600" dirty="0" smtClean="0"/>
              <a:t>, hemiplegic, </a:t>
            </a:r>
            <a:r>
              <a:rPr lang="en-US" sz="3600" dirty="0" err="1" smtClean="0"/>
              <a:t>diplegic</a:t>
            </a:r>
            <a:r>
              <a:rPr lang="en-US" sz="3600" dirty="0" smtClean="0"/>
              <a:t>, quadriplegic</a:t>
            </a:r>
          </a:p>
          <a:p>
            <a:r>
              <a:rPr lang="en-US" sz="3600" dirty="0" smtClean="0"/>
              <a:t>According to neurological dysfunction:</a:t>
            </a:r>
          </a:p>
          <a:p>
            <a:pPr marL="0" indent="0">
              <a:buNone/>
            </a:pPr>
            <a:r>
              <a:rPr lang="en-US" sz="3600" dirty="0" smtClean="0"/>
              <a:t>Spastic(most common), ataxic, </a:t>
            </a:r>
            <a:r>
              <a:rPr lang="en-US" sz="3600" dirty="0" err="1" smtClean="0"/>
              <a:t>dyskinetic</a:t>
            </a:r>
            <a:r>
              <a:rPr lang="en-US" sz="3600" dirty="0" smtClean="0"/>
              <a:t> (dystonic, </a:t>
            </a:r>
            <a:r>
              <a:rPr lang="en-US" sz="3600" dirty="0" err="1" smtClean="0"/>
              <a:t>chorioathetoid</a:t>
            </a:r>
            <a:r>
              <a:rPr lang="en-US" sz="3600" dirty="0" smtClean="0"/>
              <a:t>), mixed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66737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Diagnosis: </a:t>
            </a:r>
            <a:r>
              <a:rPr lang="en-US" dirty="0" err="1" smtClean="0"/>
              <a:t>Hx</a:t>
            </a:r>
            <a:r>
              <a:rPr lang="en-US" dirty="0" smtClean="0"/>
              <a:t> + P/E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600" dirty="0" smtClean="0"/>
              <a:t>The usual presentation is delay in </a:t>
            </a:r>
            <a:r>
              <a:rPr lang="en-US" sz="3600" dirty="0"/>
              <a:t>m</a:t>
            </a:r>
            <a:r>
              <a:rPr lang="en-US" sz="3600" dirty="0" smtClean="0"/>
              <a:t>otor milestones</a:t>
            </a:r>
            <a:endParaRPr lang="en-US" sz="3600" dirty="0"/>
          </a:p>
          <a:p>
            <a:r>
              <a:rPr lang="en-US" sz="3600" dirty="0" smtClean="0"/>
              <a:t>No loss of function by </a:t>
            </a:r>
            <a:r>
              <a:rPr lang="en-US" sz="3600" dirty="0" err="1" smtClean="0"/>
              <a:t>hx</a:t>
            </a:r>
            <a:r>
              <a:rPr lang="en-US" sz="3600" dirty="0" smtClean="0"/>
              <a:t>, disease is not progressive</a:t>
            </a:r>
          </a:p>
          <a:p>
            <a:r>
              <a:rPr lang="en-US" sz="3600" dirty="0" smtClean="0"/>
              <a:t>On exam: </a:t>
            </a:r>
            <a:r>
              <a:rPr lang="en-US" sz="3600" dirty="0" err="1" smtClean="0"/>
              <a:t>hypotonia</a:t>
            </a:r>
            <a:r>
              <a:rPr lang="en-US" sz="3600" dirty="0" smtClean="0"/>
              <a:t>, spasticity, persistent primitive reflexes, underdevelopment of parachute reflex</a:t>
            </a:r>
          </a:p>
          <a:p>
            <a:r>
              <a:rPr lang="en-US" sz="3600" dirty="0" smtClean="0"/>
              <a:t>Serial examinations may be necessary to assure the diagnosis of CP, esp. when </a:t>
            </a:r>
            <a:r>
              <a:rPr lang="en-US" sz="3600" dirty="0" err="1" smtClean="0"/>
              <a:t>hx</a:t>
            </a:r>
            <a:r>
              <a:rPr lang="en-US" sz="3600" dirty="0" smtClean="0"/>
              <a:t> is not reliable.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82208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Associated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MR</a:t>
            </a:r>
          </a:p>
          <a:p>
            <a:r>
              <a:rPr lang="en-US" sz="3600" dirty="0" smtClean="0"/>
              <a:t>epilepsy</a:t>
            </a:r>
            <a:endParaRPr lang="en-US" sz="3600" dirty="0"/>
          </a:p>
          <a:p>
            <a:r>
              <a:rPr lang="en-US" sz="3600" dirty="0" smtClean="0"/>
              <a:t>Ophthalmological defects</a:t>
            </a:r>
          </a:p>
          <a:p>
            <a:r>
              <a:rPr lang="en-US" sz="3600" dirty="0" smtClean="0"/>
              <a:t>Hearing impairments</a:t>
            </a:r>
          </a:p>
          <a:p>
            <a:r>
              <a:rPr lang="en-US" sz="3600" dirty="0" smtClean="0"/>
              <a:t>Speech and language disorders</a:t>
            </a:r>
          </a:p>
          <a:p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90618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Detailed </a:t>
            </a:r>
            <a:r>
              <a:rPr lang="en-US" dirty="0" err="1" smtClean="0"/>
              <a:t>hx</a:t>
            </a:r>
            <a:r>
              <a:rPr lang="en-US" dirty="0" smtClean="0"/>
              <a:t> and p/e</a:t>
            </a:r>
          </a:p>
          <a:p>
            <a:r>
              <a:rPr lang="en-US" dirty="0" smtClean="0"/>
              <a:t>Neuroimaging , MRI preferred</a:t>
            </a:r>
          </a:p>
          <a:p>
            <a:r>
              <a:rPr lang="en-US" dirty="0" smtClean="0"/>
              <a:t>Screen for associated conditions</a:t>
            </a:r>
          </a:p>
          <a:p>
            <a:r>
              <a:rPr lang="en-US" dirty="0" smtClean="0"/>
              <a:t>Monitor for nutrition, growth swallowing problems</a:t>
            </a:r>
          </a:p>
          <a:p>
            <a:r>
              <a:rPr lang="en-US" dirty="0" smtClean="0"/>
              <a:t>Testing for coagulation disorders considered in hemiplegic CP</a:t>
            </a:r>
          </a:p>
          <a:p>
            <a:r>
              <a:rPr lang="en-US" dirty="0" smtClean="0"/>
              <a:t>Genetic and metabolic testing, not routinely, in atypical cases</a:t>
            </a:r>
          </a:p>
          <a:p>
            <a:r>
              <a:rPr lang="en-US" dirty="0" smtClean="0"/>
              <a:t>EEG, if convulsion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518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Multidisciplinary team:</a:t>
            </a:r>
          </a:p>
          <a:p>
            <a:pPr marL="0" indent="0">
              <a:buNone/>
            </a:pPr>
            <a:r>
              <a:rPr lang="en-US" sz="3600" dirty="0" smtClean="0"/>
              <a:t>-physiotherapy, occupational therapy, speech therapy, special education, orthopedic, psychological counselling, nutrition</a:t>
            </a:r>
          </a:p>
          <a:p>
            <a:r>
              <a:rPr lang="en-US" sz="3600" dirty="0" smtClean="0"/>
              <a:t>Goal of </a:t>
            </a:r>
            <a:r>
              <a:rPr lang="en-US" sz="3600" dirty="0" err="1" smtClean="0"/>
              <a:t>trt</a:t>
            </a:r>
            <a:r>
              <a:rPr lang="en-US" sz="3600" dirty="0" smtClean="0"/>
              <a:t>: to maximize function and optimize development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721808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Dental caries, GER with aspiration pneumonia, constipation, bronchial dysplasia, skin ulcers and bed sores, join contractures hip dislocation and scoliosis, strabismus and decrease visual acuity, hearing loss</a:t>
            </a:r>
          </a:p>
          <a:p>
            <a:pPr marL="0" indent="0">
              <a:buNone/>
            </a:pPr>
            <a:r>
              <a:rPr lang="en-US" sz="3600" dirty="0" smtClean="0"/>
              <a:t>Increase incidence of ADHD</a:t>
            </a:r>
            <a:r>
              <a:rPr lang="en-US" sz="3600" smtClean="0"/>
              <a:t>, depression </a:t>
            </a:r>
          </a:p>
        </p:txBody>
      </p:sp>
    </p:spTree>
    <p:extLst>
      <p:ext uri="{BB962C8B-B14F-4D97-AF65-F5344CB8AC3E}">
        <p14:creationId xmlns:p14="http://schemas.microsoft.com/office/powerpoint/2010/main" val="3322178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</a:t>
            </a:r>
            <a:r>
              <a:rPr lang="en-US" dirty="0" smtClean="0"/>
              <a:t>you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1684</TotalTime>
  <Words>947</Words>
  <Application>Microsoft Office PowerPoint</Application>
  <PresentationFormat>Widescreen</PresentationFormat>
  <Paragraphs>138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Century Gothic</vt:lpstr>
      <vt:lpstr>Wingdings 3</vt:lpstr>
      <vt:lpstr>Ion Boardroom</vt:lpstr>
      <vt:lpstr>Child Development</vt:lpstr>
      <vt:lpstr>PowerPoint Presentation</vt:lpstr>
      <vt:lpstr>PowerPoint Presentation</vt:lpstr>
      <vt:lpstr>Principles of development </vt:lpstr>
      <vt:lpstr>PowerPoint Presentation</vt:lpstr>
      <vt:lpstr>                          Milestones</vt:lpstr>
      <vt:lpstr>PowerPoint Presentation</vt:lpstr>
      <vt:lpstr>Domains of development</vt:lpstr>
      <vt:lpstr>PowerPoint Presentation</vt:lpstr>
      <vt:lpstr>             Why is it necessary?</vt:lpstr>
      <vt:lpstr>When to suspect abnormalities in development</vt:lpstr>
      <vt:lpstr>Risk factors for possible developmental problems in Hx</vt:lpstr>
      <vt:lpstr>Developmental screening</vt:lpstr>
      <vt:lpstr>Developmental screening</vt:lpstr>
      <vt:lpstr>Examination: observation and interactive assessment</vt:lpstr>
      <vt:lpstr>Prerequisties:</vt:lpstr>
      <vt:lpstr> Examination </vt:lpstr>
      <vt:lpstr>Landau reflex</vt:lpstr>
      <vt:lpstr>Ventral suspension</vt:lpstr>
      <vt:lpstr>Traction response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First year</vt:lpstr>
      <vt:lpstr>First year, cont..</vt:lpstr>
      <vt:lpstr>1-5 years</vt:lpstr>
      <vt:lpstr>PowerPoint Presentation</vt:lpstr>
      <vt:lpstr>Red flags</vt:lpstr>
      <vt:lpstr>PowerPoint Presentation</vt:lpstr>
      <vt:lpstr>PowerPoint Presentation</vt:lpstr>
      <vt:lpstr>PowerPoint Presentation</vt:lpstr>
      <vt:lpstr>                  Cerebral palsy</vt:lpstr>
      <vt:lpstr>Cerebral palsy</vt:lpstr>
      <vt:lpstr>Risk factors</vt:lpstr>
      <vt:lpstr>Classification</vt:lpstr>
      <vt:lpstr>Diagnosis: Hx + P/E</vt:lpstr>
      <vt:lpstr>Associated conditions</vt:lpstr>
      <vt:lpstr>Evaluation </vt:lpstr>
      <vt:lpstr>Management </vt:lpstr>
      <vt:lpstr>Complications 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Development</dc:title>
  <dc:creator>User</dc:creator>
  <cp:lastModifiedBy>redab AL-ghawanmeh</cp:lastModifiedBy>
  <cp:revision>58</cp:revision>
  <dcterms:created xsi:type="dcterms:W3CDTF">2017-10-16T10:59:26Z</dcterms:created>
  <dcterms:modified xsi:type="dcterms:W3CDTF">2019-08-31T19:56:45Z</dcterms:modified>
</cp:coreProperties>
</file>