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324" r:id="rId3"/>
    <p:sldId id="277" r:id="rId4"/>
    <p:sldId id="257" r:id="rId5"/>
    <p:sldId id="258" r:id="rId6"/>
    <p:sldId id="259" r:id="rId7"/>
    <p:sldId id="260" r:id="rId8"/>
    <p:sldId id="331" r:id="rId9"/>
    <p:sldId id="262" r:id="rId10"/>
    <p:sldId id="263" r:id="rId11"/>
    <p:sldId id="283" r:id="rId12"/>
    <p:sldId id="285" r:id="rId13"/>
    <p:sldId id="261" r:id="rId14"/>
    <p:sldId id="264" r:id="rId15"/>
    <p:sldId id="265" r:id="rId16"/>
    <p:sldId id="268" r:id="rId17"/>
    <p:sldId id="269" r:id="rId18"/>
    <p:sldId id="270" r:id="rId19"/>
    <p:sldId id="286" r:id="rId20"/>
    <p:sldId id="271" r:id="rId21"/>
    <p:sldId id="272" r:id="rId22"/>
    <p:sldId id="273" r:id="rId23"/>
    <p:sldId id="274" r:id="rId24"/>
    <p:sldId id="275" r:id="rId25"/>
    <p:sldId id="276" r:id="rId26"/>
    <p:sldId id="278" r:id="rId27"/>
    <p:sldId id="279" r:id="rId28"/>
    <p:sldId id="281" r:id="rId29"/>
    <p:sldId id="325" r:id="rId30"/>
    <p:sldId id="288" r:id="rId31"/>
    <p:sldId id="290" r:id="rId32"/>
    <p:sldId id="328" r:id="rId33"/>
    <p:sldId id="291" r:id="rId34"/>
    <p:sldId id="292" r:id="rId35"/>
    <p:sldId id="326" r:id="rId36"/>
    <p:sldId id="293" r:id="rId37"/>
    <p:sldId id="294" r:id="rId38"/>
    <p:sldId id="327" r:id="rId39"/>
    <p:sldId id="295" r:id="rId40"/>
    <p:sldId id="296" r:id="rId41"/>
    <p:sldId id="297" r:id="rId42"/>
    <p:sldId id="298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29" r:id="rId57"/>
    <p:sldId id="330" r:id="rId58"/>
    <p:sldId id="313" r:id="rId59"/>
    <p:sldId id="315" r:id="rId60"/>
    <p:sldId id="316" r:id="rId61"/>
    <p:sldId id="321" r:id="rId62"/>
    <p:sldId id="322" r:id="rId63"/>
    <p:sldId id="323" r:id="rId6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53" d="100"/>
          <a:sy n="53" d="100"/>
        </p:scale>
        <p:origin x="1176" y="2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Cardiac Infections:</a:t>
            </a:r>
            <a:br>
              <a:rPr lang="en-US" dirty="0">
                <a:solidFill>
                  <a:srgbClr val="FFFF00"/>
                </a:solidFill>
              </a:rPr>
            </a:br>
            <a:r>
              <a:rPr lang="en-US" dirty="0">
                <a:solidFill>
                  <a:srgbClr val="FFFF00"/>
                </a:solidFill>
              </a:rPr>
              <a:t>ARF and Endocarditis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/>
              <a:t>Marwan </a:t>
            </a:r>
            <a:r>
              <a:rPr lang="en-US" dirty="0" err="1"/>
              <a:t>shalabi</a:t>
            </a:r>
            <a:r>
              <a:rPr lang="en-US" dirty="0"/>
              <a:t>, md</a:t>
            </a:r>
          </a:p>
          <a:p>
            <a:pPr algn="ctr"/>
            <a:r>
              <a:rPr lang="en-US" dirty="0"/>
              <a:t>Assistant professor in pediatric infectious diseases.</a:t>
            </a:r>
          </a:p>
        </p:txBody>
      </p:sp>
    </p:spTree>
    <p:extLst>
      <p:ext uri="{BB962C8B-B14F-4D97-AF65-F5344CB8AC3E}">
        <p14:creationId xmlns:p14="http://schemas.microsoft.com/office/powerpoint/2010/main" val="2386629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20594228">
            <a:off x="1360171" y="2045970"/>
            <a:ext cx="9486900" cy="1457008"/>
          </a:xfrm>
        </p:spPr>
        <p:txBody>
          <a:bodyPr>
            <a:prstTxWarp prst="textChevronInverted">
              <a:avLst/>
            </a:prstTxWarp>
          </a:bodyPr>
          <a:lstStyle/>
          <a:p>
            <a:pPr algn="ctr"/>
            <a:r>
              <a:rPr lang="en-US" b="1" cap="none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Acute Rheumatic fever (ARF)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81598" y="2489517"/>
            <a:ext cx="9905999" cy="3541714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473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i="1" dirty="0"/>
              <a:t>OUTLINES</a:t>
            </a:r>
            <a:endParaRPr lang="ar-JO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642" y="1232216"/>
            <a:ext cx="9905999" cy="4894263"/>
          </a:xfrm>
        </p:spPr>
        <p:txBody>
          <a:bodyPr>
            <a:noAutofit/>
          </a:bodyPr>
          <a:lstStyle/>
          <a:p>
            <a:pPr algn="l">
              <a:buFontTx/>
              <a:buChar char="-"/>
            </a:pPr>
            <a:r>
              <a:rPr lang="en-US" sz="2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Etiolgy</a:t>
            </a: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l">
              <a:buFontTx/>
              <a:buChar char="-"/>
            </a:pP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Epidemiology</a:t>
            </a:r>
          </a:p>
          <a:p>
            <a:pPr algn="l">
              <a:buNone/>
            </a:pP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en-US" sz="2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Pathophysiology</a:t>
            </a:r>
            <a:endParaRPr lang="en-US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buNone/>
            </a:pP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Jones criteria</a:t>
            </a:r>
          </a:p>
          <a:p>
            <a:pPr algn="l">
              <a:buNone/>
            </a:pP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Diagnosis</a:t>
            </a:r>
          </a:p>
          <a:p>
            <a:pPr algn="l">
              <a:buNone/>
            </a:pP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Treatment</a:t>
            </a:r>
          </a:p>
          <a:p>
            <a:pPr algn="l">
              <a:buNone/>
            </a:pP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Complications</a:t>
            </a:r>
          </a:p>
          <a:p>
            <a:pPr algn="l">
              <a:buNone/>
            </a:pP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Prevention</a:t>
            </a:r>
          </a:p>
          <a:p>
            <a:pPr algn="l">
              <a:buNone/>
            </a:pP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Prognosis</a:t>
            </a:r>
            <a:endParaRPr lang="ar-JO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760281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ETIOLOGY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Proceeded by GAS pharyngitis.</a:t>
            </a:r>
          </a:p>
          <a:p>
            <a:r>
              <a:rPr lang="en-US" dirty="0"/>
              <a:t>ABT to treat GAS pharyngitis prevents rheumatic fever.</a:t>
            </a:r>
          </a:p>
          <a:p>
            <a:r>
              <a:rPr lang="en-US" dirty="0"/>
              <a:t>ABT prophylaxis prevents ARF recurrence </a:t>
            </a:r>
          </a:p>
          <a:p>
            <a:r>
              <a:rPr lang="en-US" dirty="0"/>
              <a:t>serotypes of GAS (M types 1, 3, 5, 6, 18, 29) are more frequently isolated</a:t>
            </a:r>
          </a:p>
        </p:txBody>
      </p:sp>
    </p:spTree>
    <p:extLst>
      <p:ext uri="{BB962C8B-B14F-4D97-AF65-F5344CB8AC3E}">
        <p14:creationId xmlns:p14="http://schemas.microsoft.com/office/powerpoint/2010/main" val="21385754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EPIDEMIOLOGY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8907" y="1611814"/>
            <a:ext cx="9905999" cy="3541714"/>
          </a:xfrm>
        </p:spPr>
        <p:txBody>
          <a:bodyPr>
            <a:noAutofit/>
          </a:bodyPr>
          <a:lstStyle/>
          <a:p>
            <a:r>
              <a:rPr lang="en-US" dirty="0"/>
              <a:t>Why more frequent in developing countries:</a:t>
            </a:r>
          </a:p>
          <a:p>
            <a:pPr lvl="1"/>
            <a:r>
              <a:rPr lang="en-US" dirty="0"/>
              <a:t>Host factors:</a:t>
            </a:r>
          </a:p>
          <a:p>
            <a:pPr lvl="2"/>
            <a:r>
              <a:rPr lang="en-US" dirty="0"/>
              <a:t>genetic susceptibility </a:t>
            </a:r>
          </a:p>
          <a:p>
            <a:pPr lvl="2"/>
            <a:r>
              <a:rPr lang="en-US" dirty="0"/>
              <a:t>Lack of appropriate medical care.</a:t>
            </a:r>
          </a:p>
          <a:p>
            <a:pPr lvl="2"/>
            <a:r>
              <a:rPr lang="en-US" dirty="0"/>
              <a:t>Poverty and crowing.</a:t>
            </a:r>
          </a:p>
          <a:p>
            <a:pPr lvl="1"/>
            <a:r>
              <a:rPr lang="en-US" dirty="0"/>
              <a:t>Pathogen factors</a:t>
            </a:r>
          </a:p>
          <a:p>
            <a:pPr lvl="2"/>
            <a:r>
              <a:rPr lang="en-US" dirty="0"/>
              <a:t>Certain GAS are </a:t>
            </a:r>
            <a:r>
              <a:rPr lang="en-US" dirty="0" err="1"/>
              <a:t>rheumatogenic</a:t>
            </a:r>
            <a:r>
              <a:rPr lang="en-US" dirty="0"/>
              <a:t> serotypes (types 1, 3, 5, 6, and 18)</a:t>
            </a:r>
          </a:p>
          <a:p>
            <a:r>
              <a:rPr lang="en-US" dirty="0"/>
              <a:t>Most common form of acquired heart disease</a:t>
            </a:r>
          </a:p>
          <a:p>
            <a:r>
              <a:rPr lang="en-US" dirty="0"/>
              <a:t>peaks : 5-15 </a:t>
            </a:r>
            <a:r>
              <a:rPr lang="en-US" dirty="0" err="1"/>
              <a:t>yr</a:t>
            </a:r>
            <a:r>
              <a:rPr lang="en-US" dirty="0"/>
              <a:t> of age</a:t>
            </a:r>
          </a:p>
          <a:p>
            <a:r>
              <a:rPr lang="en-US" dirty="0"/>
              <a:t>Once happened                                increased risk of recurrence</a:t>
            </a:r>
          </a:p>
        </p:txBody>
      </p:sp>
      <p:sp>
        <p:nvSpPr>
          <p:cNvPr id="4" name="Right Arrow 3"/>
          <p:cNvSpPr/>
          <p:nvPr/>
        </p:nvSpPr>
        <p:spPr>
          <a:xfrm>
            <a:off x="3777916" y="5847348"/>
            <a:ext cx="1263314" cy="40105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5654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8" name="Picture 4" descr="Image result for age of lymphatic tissue growth in childr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898" y="204537"/>
            <a:ext cx="7081322" cy="6064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2629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PATHOGENESIS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Cytotoxicity theory: </a:t>
            </a:r>
          </a:p>
          <a:p>
            <a:pPr lvl="1"/>
            <a:r>
              <a:rPr lang="en-US" dirty="0"/>
              <a:t>GAS toxin leads to ARF and rheumatic heart disease.</a:t>
            </a:r>
          </a:p>
          <a:p>
            <a:r>
              <a:rPr lang="en-US" b="1" u="sng" dirty="0"/>
              <a:t>Immunologic theory</a:t>
            </a:r>
          </a:p>
          <a:p>
            <a:pPr lvl="1"/>
            <a:r>
              <a:rPr lang="en-US" dirty="0"/>
              <a:t>Latency.</a:t>
            </a:r>
          </a:p>
          <a:p>
            <a:pPr lvl="1"/>
            <a:r>
              <a:rPr lang="en-US" dirty="0"/>
              <a:t>Cross antigenicity of several GAS and tissues (e.g., heart valve, sarcomere, brain, joint)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53019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629"/>
            <a:ext cx="12192000" cy="685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2431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Jones Criteria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9432870"/>
              </p:ext>
            </p:extLst>
          </p:nvPr>
        </p:nvGraphicFramePr>
        <p:xfrm>
          <a:off x="136477" y="1688624"/>
          <a:ext cx="11873553" cy="6888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5398">
                  <a:extLst>
                    <a:ext uri="{9D8B030D-6E8A-4147-A177-3AD203B41FA5}">
                      <a16:colId xmlns:a16="http://schemas.microsoft.com/office/drawing/2014/main" val="3481220809"/>
                    </a:ext>
                  </a:extLst>
                </a:gridCol>
                <a:gridCol w="3261815">
                  <a:extLst>
                    <a:ext uri="{9D8B030D-6E8A-4147-A177-3AD203B41FA5}">
                      <a16:colId xmlns:a16="http://schemas.microsoft.com/office/drawing/2014/main" val="76514083"/>
                    </a:ext>
                  </a:extLst>
                </a:gridCol>
                <a:gridCol w="4326340">
                  <a:extLst>
                    <a:ext uri="{9D8B030D-6E8A-4147-A177-3AD203B41FA5}">
                      <a16:colId xmlns:a16="http://schemas.microsoft.com/office/drawing/2014/main" val="2166035824"/>
                    </a:ext>
                  </a:extLst>
                </a:gridCol>
              </a:tblGrid>
              <a:tr h="1081872">
                <a:tc>
                  <a:txBody>
                    <a:bodyPr/>
                    <a:lstStyle/>
                    <a:p>
                      <a:r>
                        <a:rPr lang="en-US" sz="3200" dirty="0"/>
                        <a:t>MAJOR MANIFESTATIONS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MINOR MANIFESTATIONS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EVIDENCE OF GAS INFECTION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60788"/>
                  </a:ext>
                </a:extLst>
              </a:tr>
              <a:tr h="2069560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sz="3200" dirty="0" err="1"/>
                        <a:t>Carditis</a:t>
                      </a:r>
                      <a:endParaRPr lang="en-US" sz="3200" dirty="0"/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sz="3200" dirty="0"/>
                        <a:t> Polyarthritis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sz="3200" dirty="0"/>
                        <a:t> Erythema </a:t>
                      </a:r>
                      <a:r>
                        <a:rPr lang="en-US" sz="3200" dirty="0" err="1"/>
                        <a:t>marginatum</a:t>
                      </a:r>
                      <a:endParaRPr lang="en-US" sz="3200" dirty="0"/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sz="3200" dirty="0"/>
                        <a:t>Subcutaneous nodules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sz="3200" dirty="0"/>
                        <a:t>Chore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sz="3200" dirty="0"/>
                        <a:t>Arthralgia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sz="3200" dirty="0"/>
                        <a:t>Fever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sz="3200" dirty="0"/>
                        <a:t>High</a:t>
                      </a:r>
                      <a:r>
                        <a:rPr lang="en-US" sz="3200" baseline="0" dirty="0"/>
                        <a:t> ESR or CRP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sz="3200" dirty="0"/>
                        <a:t>Prolonged P-R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sz="3200" dirty="0"/>
                        <a:t>Positive throat culture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sz="3200" dirty="0"/>
                        <a:t>or rapid strep.</a:t>
                      </a:r>
                      <a:r>
                        <a:rPr lang="en-US" sz="3200" baseline="0" dirty="0"/>
                        <a:t> test</a:t>
                      </a:r>
                      <a:endParaRPr lang="en-US" sz="3200" dirty="0"/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sz="3200" dirty="0"/>
                        <a:t>or ASO titer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4769183"/>
                  </a:ext>
                </a:extLst>
              </a:tr>
              <a:tr h="1281156">
                <a:tc gridSpan="3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dirty="0"/>
                        <a:t>Guidelines for the Diagnosis of Initial or Recurrent Attack of Rheumatic Fever (Jones Criteria, Updated 2015)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dirty="0"/>
                        <a:t>2 major or 1 major and 2 minor criteria PLUS evidence of preceding GAS infection needed to diagnose ARF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dirty="0"/>
                        <a:t>recurrent ARF:</a:t>
                      </a:r>
                      <a:r>
                        <a:rPr lang="en-US" baseline="0" dirty="0"/>
                        <a:t> </a:t>
                      </a:r>
                      <a:r>
                        <a:rPr lang="en-US" dirty="0"/>
                        <a:t>presence of 3 minor criteria PLUS evidence of preceding GAS infection.</a:t>
                      </a:r>
                      <a:endParaRPr lang="en-US" sz="1800" dirty="0"/>
                    </a:p>
                    <a:p>
                      <a:endParaRPr lang="en-US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65629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1105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Jones Criteria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Initial attack: </a:t>
            </a:r>
          </a:p>
          <a:p>
            <a:pPr lvl="1"/>
            <a:r>
              <a:rPr lang="en-US" dirty="0"/>
              <a:t>2 major manifestations, plus evidence of recent GAS infection. </a:t>
            </a:r>
          </a:p>
          <a:p>
            <a:pPr lvl="1"/>
            <a:r>
              <a:rPr lang="en-US" dirty="0"/>
              <a:t>Or 1 major and 2 minor manifestations, plus evidence of recent GAS infection. </a:t>
            </a:r>
          </a:p>
          <a:p>
            <a:pPr lvl="1"/>
            <a:r>
              <a:rPr lang="en-US" dirty="0"/>
              <a:t>Chorea alone, plus evidence of recent GAS infection. </a:t>
            </a:r>
          </a:p>
          <a:p>
            <a:r>
              <a:rPr lang="en-US" dirty="0"/>
              <a:t>Recurrent attack: 2 major, or 1 major and 2 minor, or 3 minor manifestations , plus evidence of recent GAS infection </a:t>
            </a:r>
          </a:p>
          <a:p>
            <a:r>
              <a:rPr lang="en-US" dirty="0" err="1"/>
              <a:t>Carditis</a:t>
            </a:r>
            <a:r>
              <a:rPr lang="en-US" dirty="0"/>
              <a:t> is now defined as clinical and/or subclinical (echocardiographic </a:t>
            </a:r>
            <a:r>
              <a:rPr lang="en-US" dirty="0" err="1"/>
              <a:t>valvulitis</a:t>
            </a:r>
            <a:r>
              <a:rPr lang="en-US" dirty="0"/>
              <a:t>)</a:t>
            </a:r>
          </a:p>
          <a:p>
            <a:r>
              <a:rPr lang="en-US" dirty="0"/>
              <a:t>Arthritis: </a:t>
            </a:r>
            <a:r>
              <a:rPr lang="en-US" dirty="0" err="1"/>
              <a:t>monoarthritis</a:t>
            </a:r>
            <a:r>
              <a:rPr lang="en-US" dirty="0"/>
              <a:t> or </a:t>
            </a:r>
            <a:r>
              <a:rPr lang="en-US" dirty="0" err="1"/>
              <a:t>polyarthralgia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54510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2050" name="Picture 2" descr="C:\Users\User\Downloads\acute-rheumatic F- JONES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-17727" y="0"/>
            <a:ext cx="12332084" cy="709352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38290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i="1" dirty="0"/>
              <a:t>Clinical manifestation- Onset &amp; Duration</a:t>
            </a:r>
            <a:endParaRPr lang="ar-JO" i="1" dirty="0"/>
          </a:p>
        </p:txBody>
      </p:sp>
      <p:pic>
        <p:nvPicPr>
          <p:cNvPr id="1026" name="Picture 2" descr="C:\Users\User\Downloads\Rheumatic Fever_ Background, Pathophysiology, Epidemiology_files\3762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-1399" y="1"/>
            <a:ext cx="12193399" cy="68204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754563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Migratory Polyarthritis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2262934"/>
            <a:ext cx="9905999" cy="3541714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In 75% of ARF.</a:t>
            </a:r>
          </a:p>
          <a:p>
            <a:r>
              <a:rPr lang="en-US" dirty="0"/>
              <a:t>larger joints (knees, ankles, wrists, and elbows</a:t>
            </a:r>
          </a:p>
          <a:p>
            <a:r>
              <a:rPr lang="en-US" dirty="0"/>
              <a:t>Migratory</a:t>
            </a:r>
          </a:p>
          <a:p>
            <a:r>
              <a:rPr lang="en-US" dirty="0" err="1"/>
              <a:t>Arithritis</a:t>
            </a:r>
            <a:r>
              <a:rPr lang="en-US" dirty="0"/>
              <a:t> is the earliest manifestation</a:t>
            </a:r>
          </a:p>
          <a:p>
            <a:r>
              <a:rPr lang="en-US" dirty="0"/>
              <a:t>Last weeks if untreated.</a:t>
            </a:r>
          </a:p>
          <a:p>
            <a:r>
              <a:rPr lang="en-US" b="1" u="sng" dirty="0"/>
              <a:t>Response to salicylates is characteristic</a:t>
            </a:r>
          </a:p>
          <a:p>
            <a:r>
              <a:rPr lang="en-US" dirty="0"/>
              <a:t>Not deforming</a:t>
            </a:r>
          </a:p>
          <a:p>
            <a:r>
              <a:rPr lang="en-US" dirty="0"/>
              <a:t>inverse relationship between the severity of arthritis and severity of cardiac </a:t>
            </a:r>
            <a:r>
              <a:rPr lang="en-US" dirty="0" err="1"/>
              <a:t>involvment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91055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Carditis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805940"/>
            <a:ext cx="10498771" cy="4640579"/>
          </a:xfrm>
        </p:spPr>
        <p:txBody>
          <a:bodyPr>
            <a:normAutofit fontScale="47500" lnSpcReduction="20000"/>
          </a:bodyPr>
          <a:lstStyle/>
          <a:p>
            <a:r>
              <a:rPr lang="en-US" sz="4400" dirty="0"/>
              <a:t>50-60% of all ARF</a:t>
            </a:r>
          </a:p>
          <a:p>
            <a:r>
              <a:rPr lang="en-US" sz="4400" dirty="0"/>
              <a:t>subclinical </a:t>
            </a:r>
            <a:r>
              <a:rPr lang="en-US" sz="4400" dirty="0" err="1"/>
              <a:t>carditis</a:t>
            </a:r>
            <a:r>
              <a:rPr lang="en-US" sz="4400" dirty="0"/>
              <a:t> accepted in revised jones criteria 2015.</a:t>
            </a:r>
          </a:p>
          <a:p>
            <a:pPr lvl="1"/>
            <a:r>
              <a:rPr lang="en-US" sz="3600" dirty="0"/>
              <a:t>subclinical </a:t>
            </a:r>
            <a:r>
              <a:rPr lang="en-US" sz="3600" dirty="0" err="1"/>
              <a:t>carditis</a:t>
            </a:r>
            <a:r>
              <a:rPr lang="en-US" sz="3600" dirty="0"/>
              <a:t> defined: without a murmur but with echocardiographic evidence of </a:t>
            </a:r>
            <a:r>
              <a:rPr lang="en-US" sz="3600" dirty="0" err="1"/>
              <a:t>valvulitis</a:t>
            </a:r>
            <a:r>
              <a:rPr lang="en-US" sz="3600" dirty="0"/>
              <a:t> </a:t>
            </a:r>
          </a:p>
          <a:p>
            <a:pPr lvl="1"/>
            <a:r>
              <a:rPr lang="en-US" sz="3600" dirty="0"/>
              <a:t>clinical </a:t>
            </a:r>
            <a:r>
              <a:rPr lang="en-US" sz="3600" dirty="0" err="1"/>
              <a:t>carditis</a:t>
            </a:r>
            <a:r>
              <a:rPr lang="en-US" sz="3600" dirty="0"/>
              <a:t> (with a </a:t>
            </a:r>
            <a:r>
              <a:rPr lang="en-US" sz="3600" dirty="0" err="1"/>
              <a:t>valvulitis</a:t>
            </a:r>
            <a:r>
              <a:rPr lang="en-US" sz="3600" dirty="0"/>
              <a:t> murmur) </a:t>
            </a:r>
          </a:p>
          <a:p>
            <a:r>
              <a:rPr lang="en-US" sz="4400" dirty="0" err="1"/>
              <a:t>Pancarditis</a:t>
            </a:r>
            <a:r>
              <a:rPr lang="en-US" sz="4400" dirty="0"/>
              <a:t>: but mainly Endocarditis (</a:t>
            </a:r>
            <a:r>
              <a:rPr lang="en-US" sz="4400" dirty="0" err="1"/>
              <a:t>valvulitis</a:t>
            </a:r>
            <a:r>
              <a:rPr lang="en-US" sz="4400" dirty="0"/>
              <a:t>) </a:t>
            </a:r>
          </a:p>
          <a:p>
            <a:r>
              <a:rPr lang="en-US" sz="4400" b="1" u="sng" dirty="0"/>
              <a:t>MR</a:t>
            </a:r>
            <a:r>
              <a:rPr lang="en-US" sz="4400" dirty="0"/>
              <a:t> or MR+AR</a:t>
            </a:r>
          </a:p>
          <a:p>
            <a:r>
              <a:rPr lang="en-US" sz="4400" dirty="0"/>
              <a:t> insufficiency is characteristic</a:t>
            </a:r>
          </a:p>
          <a:p>
            <a:r>
              <a:rPr lang="en-US" sz="4400" dirty="0"/>
              <a:t>mitral and/or aortic </a:t>
            </a:r>
            <a:r>
              <a:rPr lang="en-US" sz="4400" dirty="0" err="1"/>
              <a:t>valvular</a:t>
            </a:r>
            <a:r>
              <a:rPr lang="en-US" sz="4400" dirty="0"/>
              <a:t> stenosis usually appears in years </a:t>
            </a:r>
          </a:p>
          <a:p>
            <a:r>
              <a:rPr lang="en-US" sz="4400" dirty="0"/>
              <a:t>tachycardia and cardiac murmur</a:t>
            </a:r>
          </a:p>
          <a:p>
            <a:r>
              <a:rPr lang="en-US" sz="4400" dirty="0"/>
              <a:t>Most serious ARF complication, May require valve replacement, if recurrent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39746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Sydenham chorea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10-15% of ARF.</a:t>
            </a:r>
          </a:p>
          <a:p>
            <a:r>
              <a:rPr lang="en-US" dirty="0"/>
              <a:t> could be Isolated, frequently subtle</a:t>
            </a:r>
          </a:p>
          <a:p>
            <a:r>
              <a:rPr lang="en-US" dirty="0"/>
              <a:t> Emotional lability, incoordination, poor school performance, uncontrollable movements, and facial grimacing, all exacerbated by stress and disappearing with sleep, are characteristic.</a:t>
            </a:r>
          </a:p>
          <a:p>
            <a:r>
              <a:rPr lang="en-US" dirty="0"/>
              <a:t>Later than arthritis or </a:t>
            </a:r>
            <a:r>
              <a:rPr lang="en-US" dirty="0" err="1"/>
              <a:t>carditis</a:t>
            </a:r>
            <a:r>
              <a:rPr lang="en-US" dirty="0"/>
              <a:t> (ASO may disappear when chorea presents)</a:t>
            </a:r>
          </a:p>
          <a:p>
            <a:r>
              <a:rPr lang="en-US" dirty="0"/>
              <a:t>Occurs in 10-15% of pts with acute RF</a:t>
            </a:r>
          </a:p>
          <a:p>
            <a:pPr>
              <a:buNone/>
            </a:pPr>
            <a:r>
              <a:rPr lang="en-US" dirty="0"/>
              <a:t>- Occasionally unilateral</a:t>
            </a:r>
          </a:p>
          <a:p>
            <a:pPr>
              <a:buNone/>
            </a:pPr>
            <a:r>
              <a:rPr lang="en-US" dirty="0"/>
              <a:t>-lasts 3 m to 2-3 </a:t>
            </a:r>
            <a:r>
              <a:rPr lang="en-US" dirty="0" err="1"/>
              <a:t>yrs</a:t>
            </a:r>
            <a:r>
              <a:rPr lang="en-US" dirty="0"/>
              <a:t> , no permeant </a:t>
            </a:r>
            <a:r>
              <a:rPr lang="en-US" i="1" dirty="0"/>
              <a:t>damage</a:t>
            </a:r>
            <a:endParaRPr lang="ar-JO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90624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Subcutaneous Nodules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rare (≤1%</a:t>
            </a:r>
          </a:p>
          <a:p>
            <a:r>
              <a:rPr lang="en-US" dirty="0"/>
              <a:t>firm nodules</a:t>
            </a:r>
          </a:p>
          <a:p>
            <a:r>
              <a:rPr lang="en-US" dirty="0"/>
              <a:t>along the extensor surfaces of tendons near bony prominences</a:t>
            </a:r>
          </a:p>
          <a:p>
            <a:r>
              <a:rPr lang="en-US" dirty="0" err="1"/>
              <a:t>Corollates</a:t>
            </a:r>
            <a:r>
              <a:rPr lang="en-US" dirty="0"/>
              <a:t> with significant rheumatic heart disease.</a:t>
            </a:r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3162" y="4020344"/>
            <a:ext cx="3919121" cy="278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7810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Erythema </a:t>
            </a:r>
            <a:r>
              <a:rPr lang="en-US" dirty="0" err="1"/>
              <a:t>marginatum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On trunk and extremities, but not on the face</a:t>
            </a:r>
          </a:p>
          <a:p>
            <a:r>
              <a:rPr lang="en-US" dirty="0"/>
              <a:t>accentuated by warming the skin</a:t>
            </a:r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4567" y="2591011"/>
            <a:ext cx="3456936" cy="35417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077" y="3374232"/>
            <a:ext cx="4463334" cy="3347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8811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Minor Criteria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Arhtralgia</a:t>
            </a:r>
            <a:r>
              <a:rPr lang="en-US" dirty="0"/>
              <a:t>: (only if arthritis is not used as a major criterion)</a:t>
            </a:r>
          </a:p>
          <a:p>
            <a:r>
              <a:rPr lang="en-US" dirty="0"/>
              <a:t>Fever,  more than 38.0° </a:t>
            </a:r>
          </a:p>
          <a:p>
            <a:r>
              <a:rPr lang="en-US" dirty="0"/>
              <a:t>elevated acute phase reactants</a:t>
            </a:r>
          </a:p>
          <a:p>
            <a:r>
              <a:rPr lang="en-US" dirty="0"/>
              <a:t>prolonged P-R interval on ECG (unless </a:t>
            </a:r>
            <a:r>
              <a:rPr lang="en-US" dirty="0" err="1"/>
              <a:t>carditis</a:t>
            </a:r>
            <a:r>
              <a:rPr lang="en-US" dirty="0"/>
              <a:t> is a major criterion)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4842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4071942"/>
            <a:ext cx="9144000" cy="2065954"/>
          </a:xfrm>
        </p:spPr>
        <p:txBody>
          <a:bodyPr>
            <a:normAutofit/>
          </a:bodyPr>
          <a:lstStyle/>
          <a:p>
            <a:r>
              <a:rPr lang="en-US" i="1" dirty="0"/>
              <a:t>First-degree heart block with prolonged PR interval (interval between arrows), which may be present as a minor criterion for acute rheumatic fever.</a:t>
            </a:r>
            <a:endParaRPr lang="ar-JO" dirty="0"/>
          </a:p>
        </p:txBody>
      </p:sp>
      <p:pic>
        <p:nvPicPr>
          <p:cNvPr id="12290" name="Picture 2" descr="C:\Users\User\Downloads\heart block-rh.fev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0800000" flipV="1">
            <a:off x="5881681" y="6117924"/>
            <a:ext cx="2152649" cy="45719"/>
          </a:xfrm>
          <a:prstGeom prst="rect">
            <a:avLst/>
          </a:prstGeom>
          <a:noFill/>
        </p:spPr>
      </p:pic>
      <p:pic>
        <p:nvPicPr>
          <p:cNvPr id="12291" name="Picture 3" descr="C:\Users\User\Downloads\heart block-rh.fev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95472" y="2000240"/>
            <a:ext cx="8001056" cy="17145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048899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Recent GAS Infection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Must have.</a:t>
            </a:r>
          </a:p>
          <a:p>
            <a:r>
              <a:rPr lang="en-US" dirty="0"/>
              <a:t>ARF </a:t>
            </a:r>
            <a:r>
              <a:rPr lang="en-US" dirty="0" err="1"/>
              <a:t>devlpes</a:t>
            </a:r>
            <a:r>
              <a:rPr lang="en-US" dirty="0"/>
              <a:t> 2-4 </a:t>
            </a:r>
            <a:r>
              <a:rPr lang="en-US" dirty="0" err="1"/>
              <a:t>wk</a:t>
            </a:r>
            <a:r>
              <a:rPr lang="en-US" dirty="0"/>
              <a:t> post GAS pharyngitis.</a:t>
            </a:r>
          </a:p>
          <a:p>
            <a:r>
              <a:rPr lang="en-US" dirty="0"/>
              <a:t>1/3 have no </a:t>
            </a:r>
            <a:r>
              <a:rPr lang="en-US" dirty="0" err="1"/>
              <a:t>Hx</a:t>
            </a:r>
            <a:r>
              <a:rPr lang="en-US" dirty="0"/>
              <a:t> of pharyngitis.</a:t>
            </a:r>
          </a:p>
          <a:p>
            <a:r>
              <a:rPr lang="en-US" dirty="0"/>
              <a:t> 80-85% have high ASO.</a:t>
            </a:r>
          </a:p>
          <a:p>
            <a:r>
              <a:rPr lang="en-US" dirty="0"/>
              <a:t>95-100% have an elevation if 3 different antibodies (</a:t>
            </a:r>
            <a:r>
              <a:rPr lang="en-US" dirty="0" err="1"/>
              <a:t>antistreptolysin</a:t>
            </a:r>
            <a:r>
              <a:rPr lang="en-US" dirty="0"/>
              <a:t> O, anti–DNase B, </a:t>
            </a:r>
            <a:r>
              <a:rPr lang="en-US" dirty="0" err="1"/>
              <a:t>antihyaluronidase</a:t>
            </a:r>
            <a:r>
              <a:rPr lang="en-US" dirty="0"/>
              <a:t>)</a:t>
            </a:r>
          </a:p>
          <a:p>
            <a:r>
              <a:rPr lang="en-US" dirty="0"/>
              <a:t>Clinical findings of acute rheumatic fever generally coincide with peak antistreptococcal antibody responses.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9212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DDX of </a:t>
            </a:r>
            <a:r>
              <a:rPr lang="en-US" dirty="0" err="1"/>
              <a:t>arf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6450120"/>
              </p:ext>
            </p:extLst>
          </p:nvPr>
        </p:nvGraphicFramePr>
        <p:xfrm>
          <a:off x="840259" y="1646876"/>
          <a:ext cx="10207152" cy="567339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411010">
                  <a:extLst>
                    <a:ext uri="{9D8B030D-6E8A-4147-A177-3AD203B41FA5}">
                      <a16:colId xmlns:a16="http://schemas.microsoft.com/office/drawing/2014/main" val="3230051742"/>
                    </a:ext>
                  </a:extLst>
                </a:gridCol>
                <a:gridCol w="3304902">
                  <a:extLst>
                    <a:ext uri="{9D8B030D-6E8A-4147-A177-3AD203B41FA5}">
                      <a16:colId xmlns:a16="http://schemas.microsoft.com/office/drawing/2014/main" val="378521290"/>
                    </a:ext>
                  </a:extLst>
                </a:gridCol>
                <a:gridCol w="2491240">
                  <a:extLst>
                    <a:ext uri="{9D8B030D-6E8A-4147-A177-3AD203B41FA5}">
                      <a16:colId xmlns:a16="http://schemas.microsoft.com/office/drawing/2014/main" val="3897379325"/>
                    </a:ext>
                  </a:extLst>
                </a:gridCol>
              </a:tblGrid>
              <a:tr h="574409">
                <a:tc>
                  <a:txBody>
                    <a:bodyPr/>
                    <a:lstStyle/>
                    <a:p>
                      <a:r>
                        <a:rPr lang="en-US" sz="2400" dirty="0"/>
                        <a:t>ARTHRITIS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CARDITIS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CHOREA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499051"/>
                  </a:ext>
                </a:extLst>
              </a:tr>
              <a:tr h="574409">
                <a:tc>
                  <a:txBody>
                    <a:bodyPr/>
                    <a:lstStyle/>
                    <a:p>
                      <a:r>
                        <a:rPr lang="en-US" sz="2400" dirty="0"/>
                        <a:t>Juvenile idiopathic arthritis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Viral myocarditis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Huntington chorea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614057"/>
                  </a:ext>
                </a:extLst>
              </a:tr>
              <a:tr h="574409">
                <a:tc>
                  <a:txBody>
                    <a:bodyPr/>
                    <a:lstStyle/>
                    <a:p>
                      <a:r>
                        <a:rPr lang="en-US" sz="2400" dirty="0"/>
                        <a:t>Reactive arthritis </a:t>
                      </a:r>
                      <a:r>
                        <a:rPr lang="en-US" sz="2000" dirty="0"/>
                        <a:t>(e.g., </a:t>
                      </a:r>
                      <a:r>
                        <a:rPr lang="en-US" sz="2000" dirty="0" err="1"/>
                        <a:t>Shigella</a:t>
                      </a:r>
                      <a:r>
                        <a:rPr lang="en-US" sz="2000" dirty="0"/>
                        <a:t>, Salmonella, Yersinia)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Viral pericarditis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Wilson disease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6107776"/>
                  </a:ext>
                </a:extLst>
              </a:tr>
              <a:tr h="574409">
                <a:tc>
                  <a:txBody>
                    <a:bodyPr/>
                    <a:lstStyle/>
                    <a:p>
                      <a:r>
                        <a:rPr lang="en-US" sz="2400" dirty="0"/>
                        <a:t>Serum sickness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Infective endocarditis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SLE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8952738"/>
                  </a:ext>
                </a:extLst>
              </a:tr>
              <a:tr h="2691066">
                <a:tc>
                  <a:txBody>
                    <a:bodyPr/>
                    <a:lstStyle/>
                    <a:p>
                      <a:r>
                        <a:rPr lang="en-US" sz="2400" dirty="0"/>
                        <a:t>Sickle cell disease</a:t>
                      </a:r>
                    </a:p>
                    <a:p>
                      <a:r>
                        <a:rPr lang="en-US" sz="2400" dirty="0"/>
                        <a:t>Malignancy</a:t>
                      </a:r>
                    </a:p>
                    <a:p>
                      <a:r>
                        <a:rPr lang="en-US" sz="2400" dirty="0"/>
                        <a:t>SLE</a:t>
                      </a:r>
                    </a:p>
                    <a:p>
                      <a:r>
                        <a:rPr lang="en-US" sz="2400" dirty="0"/>
                        <a:t>Lyme disease </a:t>
                      </a:r>
                      <a:r>
                        <a:rPr lang="en-US" sz="2000" dirty="0"/>
                        <a:t>(</a:t>
                      </a:r>
                      <a:r>
                        <a:rPr lang="en-US" sz="2000" dirty="0" err="1"/>
                        <a:t>Borrelia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burgdorferi</a:t>
                      </a:r>
                      <a:r>
                        <a:rPr lang="en-US" sz="2000" dirty="0"/>
                        <a:t>)</a:t>
                      </a:r>
                    </a:p>
                    <a:p>
                      <a:r>
                        <a:rPr lang="en-US" sz="2400" dirty="0"/>
                        <a:t>Pyogenic arthritis</a:t>
                      </a:r>
                    </a:p>
                    <a:p>
                      <a:r>
                        <a:rPr lang="en-US" sz="2400" dirty="0"/>
                        <a:t>Post strep RA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Kawasaki disease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Congenital heart disease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Mitral valve prolapse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Innocent murmurs</a:t>
                      </a:r>
                    </a:p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Cerebral palsy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Tic disorder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Hyperactivity</a:t>
                      </a:r>
                    </a:p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84817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77796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bed rest (</a:t>
            </a:r>
            <a:r>
              <a:rPr lang="en-US" dirty="0" err="1"/>
              <a:t>esp</a:t>
            </a:r>
            <a:r>
              <a:rPr lang="en-US" dirty="0"/>
              <a:t> if </a:t>
            </a:r>
            <a:r>
              <a:rPr lang="en-US" dirty="0" err="1"/>
              <a:t>caditis</a:t>
            </a:r>
            <a:r>
              <a:rPr lang="en-US" dirty="0"/>
              <a:t> present).</a:t>
            </a:r>
          </a:p>
          <a:p>
            <a:r>
              <a:rPr lang="en-US" dirty="0"/>
              <a:t>ABT:</a:t>
            </a:r>
          </a:p>
          <a:p>
            <a:pPr lvl="1"/>
            <a:r>
              <a:rPr lang="en-US" dirty="0"/>
              <a:t>PCV V K 10 days.</a:t>
            </a:r>
          </a:p>
          <a:p>
            <a:pPr lvl="1"/>
            <a:r>
              <a:rPr lang="en-US" dirty="0"/>
              <a:t>Or </a:t>
            </a:r>
            <a:r>
              <a:rPr lang="en-US" dirty="0" err="1"/>
              <a:t>Amoxcillin</a:t>
            </a:r>
            <a:r>
              <a:rPr lang="en-US" dirty="0"/>
              <a:t> oral for 10 days</a:t>
            </a:r>
          </a:p>
          <a:p>
            <a:pPr lvl="1"/>
            <a:r>
              <a:rPr lang="en-US" dirty="0"/>
              <a:t>Or </a:t>
            </a:r>
            <a:r>
              <a:rPr lang="en-US" dirty="0" err="1"/>
              <a:t>Benzathenine</a:t>
            </a:r>
            <a:r>
              <a:rPr lang="en-US" dirty="0"/>
              <a:t> Penicillin G X 1 intramuscular</a:t>
            </a:r>
          </a:p>
          <a:p>
            <a:pPr lvl="1"/>
            <a:r>
              <a:rPr lang="en-US" dirty="0"/>
              <a:t>If PCN allergic: erythromycin, azithromycin or clindamycin</a:t>
            </a:r>
          </a:p>
        </p:txBody>
      </p:sp>
    </p:spTree>
    <p:extLst>
      <p:ext uri="{BB962C8B-B14F-4D97-AF65-F5344CB8AC3E}">
        <p14:creationId xmlns:p14="http://schemas.microsoft.com/office/powerpoint/2010/main" val="4284004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Antiinflammatory</a:t>
            </a:r>
            <a:r>
              <a:rPr lang="en-US" dirty="0"/>
              <a:t> Therapy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1872969"/>
            <a:ext cx="9905999" cy="3541714"/>
          </a:xfrm>
        </p:spPr>
        <p:txBody>
          <a:bodyPr>
            <a:normAutofit fontScale="25000" lnSpcReduction="20000"/>
          </a:bodyPr>
          <a:lstStyle/>
          <a:p>
            <a:r>
              <a:rPr lang="en-US" sz="8000" dirty="0"/>
              <a:t>Early treatment may mask the disease.</a:t>
            </a:r>
          </a:p>
          <a:p>
            <a:r>
              <a:rPr lang="en-US" sz="8000" dirty="0"/>
              <a:t>Use Acetaminophen early if still unsure if DX. </a:t>
            </a:r>
          </a:p>
          <a:p>
            <a:r>
              <a:rPr lang="en-US" sz="8000" dirty="0"/>
              <a:t>Salicylates.: </a:t>
            </a:r>
          </a:p>
          <a:p>
            <a:pPr lvl="1"/>
            <a:r>
              <a:rPr lang="en-US" sz="6400" dirty="0"/>
              <a:t>50-70 mg/kg/day QID PO X 3-5 days</a:t>
            </a:r>
          </a:p>
          <a:p>
            <a:pPr lvl="1"/>
            <a:r>
              <a:rPr lang="en-US" sz="6400" dirty="0"/>
              <a:t>Then 50 mg/kg/day in 4 QID PO X 3 </a:t>
            </a:r>
            <a:r>
              <a:rPr lang="en-US" sz="6400" dirty="0" err="1"/>
              <a:t>wk</a:t>
            </a:r>
            <a:endParaRPr lang="en-US" sz="6400" dirty="0"/>
          </a:p>
          <a:p>
            <a:pPr lvl="1"/>
            <a:r>
              <a:rPr lang="en-US" sz="6400" dirty="0"/>
              <a:t>Then  half that 2-4 </a:t>
            </a:r>
            <a:r>
              <a:rPr lang="en-US" sz="6400" dirty="0" err="1"/>
              <a:t>wk</a:t>
            </a:r>
            <a:endParaRPr lang="en-US" sz="6400" dirty="0"/>
          </a:p>
          <a:p>
            <a:r>
              <a:rPr lang="en-US" sz="8000" dirty="0"/>
              <a:t>Corticosteroids. If </a:t>
            </a:r>
            <a:r>
              <a:rPr lang="en-US" sz="8000" dirty="0" err="1"/>
              <a:t>Carditis</a:t>
            </a:r>
            <a:r>
              <a:rPr lang="en-US" sz="8000" dirty="0"/>
              <a:t> present.</a:t>
            </a:r>
          </a:p>
          <a:p>
            <a:pPr lvl="1"/>
            <a:r>
              <a:rPr lang="en-US" sz="7200" dirty="0"/>
              <a:t> </a:t>
            </a:r>
            <a:r>
              <a:rPr lang="en-US" sz="6400" dirty="0"/>
              <a:t>prednisone is 2 mg/kg/day QID X 2-3 </a:t>
            </a:r>
            <a:r>
              <a:rPr lang="en-US" sz="6400" dirty="0" err="1"/>
              <a:t>wk</a:t>
            </a:r>
            <a:r>
              <a:rPr lang="en-US" sz="6400" dirty="0"/>
              <a:t> </a:t>
            </a:r>
          </a:p>
          <a:p>
            <a:pPr lvl="1"/>
            <a:r>
              <a:rPr lang="en-US" sz="7200" dirty="0"/>
              <a:t>followed by half the dose for 2-3 </a:t>
            </a:r>
            <a:r>
              <a:rPr lang="en-US" sz="7200" dirty="0" err="1"/>
              <a:t>wk</a:t>
            </a:r>
            <a:r>
              <a:rPr lang="en-US" sz="7200" dirty="0"/>
              <a:t> </a:t>
            </a:r>
          </a:p>
          <a:p>
            <a:pPr lvl="1"/>
            <a:r>
              <a:rPr lang="en-US" sz="7200" dirty="0"/>
              <a:t>then by 5 mg/24 </a:t>
            </a:r>
            <a:r>
              <a:rPr lang="en-US" sz="7200" dirty="0" err="1"/>
              <a:t>hr</a:t>
            </a:r>
            <a:r>
              <a:rPr lang="en-US" sz="7200" dirty="0"/>
              <a:t> every 2-3 days. </a:t>
            </a:r>
          </a:p>
          <a:p>
            <a:r>
              <a:rPr lang="en-US" sz="8000" dirty="0"/>
              <a:t>Repeat if ARF rebounded</a:t>
            </a:r>
          </a:p>
          <a:p>
            <a:r>
              <a:rPr lang="en-US" sz="8000" i="1" dirty="0" err="1"/>
              <a:t>Carditis</a:t>
            </a:r>
            <a:r>
              <a:rPr lang="en-US" sz="8000" i="1" dirty="0"/>
              <a:t> Rx: Steroid, </a:t>
            </a:r>
            <a:r>
              <a:rPr lang="en-US" sz="8000" i="1" dirty="0" err="1"/>
              <a:t>Digoxcin</a:t>
            </a:r>
            <a:r>
              <a:rPr lang="en-US" sz="8000" i="1" dirty="0"/>
              <a:t>, fluid and salt restriction, diuretics, and oxygen </a:t>
            </a:r>
            <a:endParaRPr lang="ar-JO" sz="8000" i="1" dirty="0"/>
          </a:p>
          <a:p>
            <a:endParaRPr lang="en-US" dirty="0"/>
          </a:p>
          <a:p>
            <a:endParaRPr lang="en-US" dirty="0"/>
          </a:p>
          <a:p>
            <a:pPr lvl="1"/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1891335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Sydenham Chorea  </a:t>
            </a:r>
            <a:r>
              <a:rPr lang="en-US" dirty="0" err="1"/>
              <a:t>rx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Late: usually anti-inflammatory not needed.</a:t>
            </a:r>
          </a:p>
          <a:p>
            <a:r>
              <a:rPr lang="en-US" dirty="0"/>
              <a:t>Sedatives: </a:t>
            </a:r>
          </a:p>
          <a:p>
            <a:pPr lvl="1"/>
            <a:r>
              <a:rPr lang="en-US" dirty="0"/>
              <a:t>phenobarbital, drug of choice</a:t>
            </a:r>
          </a:p>
          <a:p>
            <a:pPr lvl="1"/>
            <a:r>
              <a:rPr lang="en-US" dirty="0"/>
              <a:t>Alternate choices:  haloperidol or chlorpromazine</a:t>
            </a:r>
          </a:p>
          <a:p>
            <a:pPr lvl="1"/>
            <a:r>
              <a:rPr lang="en-US" dirty="0"/>
              <a:t>Plus minus corticosteroids. </a:t>
            </a:r>
          </a:p>
        </p:txBody>
      </p:sp>
    </p:spTree>
    <p:extLst>
      <p:ext uri="{BB962C8B-B14F-4D97-AF65-F5344CB8AC3E}">
        <p14:creationId xmlns:p14="http://schemas.microsoft.com/office/powerpoint/2010/main" val="23376503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COMPLICATIONS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i="1" dirty="0"/>
              <a:t>“Acute Rheumatic Fever licks the joints and bites the heart” (</a:t>
            </a:r>
            <a:r>
              <a:rPr lang="en-US" i="1" dirty="0" err="1"/>
              <a:t>Laseque</a:t>
            </a:r>
            <a:r>
              <a:rPr lang="en-US" i="1" dirty="0"/>
              <a:t>  1884)</a:t>
            </a:r>
            <a:endParaRPr lang="ar-JO" i="1" dirty="0"/>
          </a:p>
        </p:txBody>
      </p:sp>
    </p:spTree>
    <p:extLst>
      <p:ext uri="{BB962C8B-B14F-4D97-AF65-F5344CB8AC3E}">
        <p14:creationId xmlns:p14="http://schemas.microsoft.com/office/powerpoint/2010/main" val="16783756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PROGNOSIS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50-70% of </a:t>
            </a:r>
            <a:r>
              <a:rPr lang="en-US" dirty="0" err="1"/>
              <a:t>carditis</a:t>
            </a:r>
            <a:r>
              <a:rPr lang="en-US" dirty="0"/>
              <a:t> recover.</a:t>
            </a:r>
          </a:p>
          <a:p>
            <a:r>
              <a:rPr lang="en-US" dirty="0" err="1"/>
              <a:t>Worsoning</a:t>
            </a:r>
            <a:r>
              <a:rPr lang="en-US" dirty="0"/>
              <a:t> </a:t>
            </a:r>
            <a:r>
              <a:rPr lang="en-US" dirty="0" err="1"/>
              <a:t>carditis</a:t>
            </a:r>
            <a:r>
              <a:rPr lang="en-US" dirty="0"/>
              <a:t> may occur in subsequent attacks.</a:t>
            </a:r>
          </a:p>
          <a:p>
            <a:r>
              <a:rPr lang="en-US" dirty="0"/>
              <a:t>ARF recurrence 50% risk with each GAS pharyngitis</a:t>
            </a:r>
          </a:p>
          <a:p>
            <a:r>
              <a:rPr lang="en-US" dirty="0"/>
              <a:t>ARF Recurrence is highest in the 1st 5 </a:t>
            </a:r>
            <a:r>
              <a:rPr lang="en-US" dirty="0" err="1"/>
              <a:t>yr</a:t>
            </a:r>
            <a:endParaRPr lang="en-US" dirty="0"/>
          </a:p>
          <a:p>
            <a:r>
              <a:rPr lang="en-US" dirty="0"/>
              <a:t>20% of patients who present with “pure” chorea who are not given secondary prophylaxis develop rheumatic heart disease within 20 yr. </a:t>
            </a:r>
          </a:p>
        </p:txBody>
      </p:sp>
    </p:spTree>
    <p:extLst>
      <p:ext uri="{BB962C8B-B14F-4D97-AF65-F5344CB8AC3E}">
        <p14:creationId xmlns:p14="http://schemas.microsoft.com/office/powerpoint/2010/main" val="16540445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Prevention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primary prevention: </a:t>
            </a:r>
          </a:p>
          <a:p>
            <a:pPr lvl="1"/>
            <a:r>
              <a:rPr lang="en-US" dirty="0"/>
              <a:t>DX and treat GAS pharyngitis X 10 days before ARF appears.</a:t>
            </a:r>
          </a:p>
          <a:p>
            <a:pPr lvl="1"/>
            <a:r>
              <a:rPr lang="en-US" dirty="0"/>
              <a:t>Effective if PCN given in first 9 days of pharyngitis</a:t>
            </a:r>
          </a:p>
          <a:p>
            <a:r>
              <a:rPr lang="en-US" dirty="0"/>
              <a:t>secondary prevention:</a:t>
            </a:r>
          </a:p>
          <a:p>
            <a:pPr lvl="1"/>
            <a:r>
              <a:rPr lang="en-US" dirty="0" err="1"/>
              <a:t>Maitance</a:t>
            </a:r>
            <a:r>
              <a:rPr lang="en-US" dirty="0"/>
              <a:t> ABT since recurrence likely.</a:t>
            </a:r>
          </a:p>
          <a:p>
            <a:pPr lvl="1"/>
            <a:r>
              <a:rPr lang="en-US" dirty="0" err="1"/>
              <a:t>Benzathine</a:t>
            </a:r>
            <a:r>
              <a:rPr lang="en-US" dirty="0"/>
              <a:t> PCN G IM X 1 Q 4 weeks</a:t>
            </a:r>
          </a:p>
          <a:p>
            <a:pPr lvl="1"/>
            <a:r>
              <a:rPr lang="en-US" dirty="0"/>
              <a:t>Or PCV V K PO</a:t>
            </a:r>
          </a:p>
          <a:p>
            <a:pPr lvl="1"/>
            <a:r>
              <a:rPr lang="en-US" dirty="0"/>
              <a:t>Or Sulfa</a:t>
            </a:r>
          </a:p>
          <a:p>
            <a:pPr lvl="1"/>
            <a:r>
              <a:rPr lang="en-US" dirty="0"/>
              <a:t>Macrolide if PCN allergic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84368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0"/>
            <a:ext cx="9905998" cy="147857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 Duration of Prophylaxis by AHA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5663752"/>
              </p:ext>
            </p:extLst>
          </p:nvPr>
        </p:nvGraphicFramePr>
        <p:xfrm>
          <a:off x="1141411" y="1653743"/>
          <a:ext cx="9906000" cy="59131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953000">
                  <a:extLst>
                    <a:ext uri="{9D8B030D-6E8A-4147-A177-3AD203B41FA5}">
                      <a16:colId xmlns:a16="http://schemas.microsoft.com/office/drawing/2014/main" val="2965100667"/>
                    </a:ext>
                  </a:extLst>
                </a:gridCol>
                <a:gridCol w="4953000">
                  <a:extLst>
                    <a:ext uri="{9D8B030D-6E8A-4147-A177-3AD203B41FA5}">
                      <a16:colId xmlns:a16="http://schemas.microsoft.com/office/drawing/2014/main" val="28797901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DURATION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390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Rheumatic fever without </a:t>
                      </a:r>
                      <a:r>
                        <a:rPr lang="en-US" sz="2800" dirty="0" err="1"/>
                        <a:t>carditis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5 </a:t>
                      </a:r>
                      <a:r>
                        <a:rPr lang="en-US" sz="2800" dirty="0" err="1"/>
                        <a:t>yr</a:t>
                      </a:r>
                      <a:r>
                        <a:rPr lang="en-US" sz="2800" dirty="0"/>
                        <a:t> or until 21 </a:t>
                      </a:r>
                      <a:r>
                        <a:rPr lang="en-US" sz="2800" dirty="0" err="1"/>
                        <a:t>yr</a:t>
                      </a:r>
                      <a:r>
                        <a:rPr lang="en-US" sz="2800" dirty="0"/>
                        <a:t> of age, whichever is longer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2787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Rheumatic fever with </a:t>
                      </a:r>
                      <a:r>
                        <a:rPr lang="en-US" sz="2800" dirty="0" err="1"/>
                        <a:t>carditis</a:t>
                      </a:r>
                      <a:r>
                        <a:rPr lang="en-US" sz="2800" dirty="0"/>
                        <a:t> but without residual heart disease (no </a:t>
                      </a:r>
                      <a:r>
                        <a:rPr lang="en-US" sz="2800" dirty="0" err="1"/>
                        <a:t>valvular</a:t>
                      </a:r>
                      <a:r>
                        <a:rPr lang="en-US" sz="2800" dirty="0"/>
                        <a:t> disease)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10 </a:t>
                      </a:r>
                      <a:r>
                        <a:rPr lang="en-US" sz="2800" dirty="0" err="1"/>
                        <a:t>yr</a:t>
                      </a:r>
                      <a:r>
                        <a:rPr lang="en-US" sz="2800" dirty="0"/>
                        <a:t> or until 21 </a:t>
                      </a:r>
                      <a:r>
                        <a:rPr lang="en-US" sz="2800" dirty="0" err="1"/>
                        <a:t>yr</a:t>
                      </a:r>
                      <a:r>
                        <a:rPr lang="en-US" sz="2800" dirty="0"/>
                        <a:t> of age, whichever is longer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7934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Rheumatic fever with </a:t>
                      </a:r>
                      <a:r>
                        <a:rPr lang="en-US" sz="2800" dirty="0" err="1"/>
                        <a:t>carditis</a:t>
                      </a:r>
                      <a:r>
                        <a:rPr lang="en-US" sz="2800" dirty="0"/>
                        <a:t> and residual heart disease (persistent </a:t>
                      </a:r>
                      <a:r>
                        <a:rPr lang="en-US" sz="2800" dirty="0" err="1"/>
                        <a:t>valvular</a:t>
                      </a:r>
                      <a:r>
                        <a:rPr lang="en-US" sz="2800" dirty="0"/>
                        <a:t> disease)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10 </a:t>
                      </a:r>
                      <a:r>
                        <a:rPr lang="en-US" sz="2800" dirty="0" err="1"/>
                        <a:t>yr</a:t>
                      </a:r>
                      <a:r>
                        <a:rPr lang="en-US" sz="2800" dirty="0"/>
                        <a:t> or until 40 </a:t>
                      </a:r>
                      <a:r>
                        <a:rPr lang="en-US" sz="2800" dirty="0" err="1"/>
                        <a:t>yr</a:t>
                      </a:r>
                      <a:r>
                        <a:rPr lang="en-US" sz="2800" dirty="0"/>
                        <a:t> of age, whichever is longer; sometimes </a:t>
                      </a:r>
                    </a:p>
                    <a:p>
                      <a:pPr algn="ctr"/>
                      <a:endParaRPr lang="en-US" sz="2800" dirty="0"/>
                    </a:p>
                    <a:p>
                      <a:pPr algn="ctr"/>
                      <a:endParaRPr lang="en-US" sz="2800" dirty="0"/>
                    </a:p>
                    <a:p>
                      <a:pPr algn="ctr"/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33647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07091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20594228">
            <a:off x="1832269" y="2255789"/>
            <a:ext cx="7171297" cy="1140036"/>
          </a:xfrm>
        </p:spPr>
        <p:txBody>
          <a:bodyPr>
            <a:prstTxWarp prst="textChevronInverted">
              <a:avLst/>
            </a:prstTxWarp>
          </a:bodyPr>
          <a:lstStyle/>
          <a:p>
            <a:pPr algn="ctr"/>
            <a:r>
              <a:rPr lang="en-US" b="1" cap="none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Endocarditis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81598" y="2489517"/>
            <a:ext cx="9905999" cy="3541714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262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450" y="457200"/>
            <a:ext cx="1126998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WHO DEVELOPS PEDIATRIC ENDOCARDITIS?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Marked decline in </a:t>
            </a:r>
            <a:r>
              <a:rPr lang="en-US" u="sng" dirty="0" smtClean="0"/>
              <a:t>Rheumatic HD</a:t>
            </a:r>
          </a:p>
          <a:p>
            <a:r>
              <a:rPr lang="en-US" dirty="0" smtClean="0"/>
              <a:t>80-90% occur in </a:t>
            </a:r>
            <a:r>
              <a:rPr lang="en-US" u="sng" dirty="0" smtClean="0"/>
              <a:t>congenital HD </a:t>
            </a:r>
          </a:p>
          <a:p>
            <a:pPr lvl="1"/>
            <a:r>
              <a:rPr lang="en-US" dirty="0" smtClean="0"/>
              <a:t>(VSD, PDA, TOF, aortic valve abnormalities; operated patients with S-P shunts, prosthetic material)</a:t>
            </a:r>
          </a:p>
          <a:p>
            <a:pPr lvl="1"/>
            <a:r>
              <a:rPr lang="en-US" dirty="0" smtClean="0"/>
              <a:t>Not ASD</a:t>
            </a:r>
            <a:endParaRPr lang="en-US" dirty="0" smtClean="0"/>
          </a:p>
          <a:p>
            <a:r>
              <a:rPr lang="en-US" dirty="0" smtClean="0"/>
              <a:t>Central venous catheters, pacemakers, IV drug users </a:t>
            </a:r>
          </a:p>
          <a:p>
            <a:r>
              <a:rPr lang="en-US" dirty="0" smtClean="0"/>
              <a:t>10% in </a:t>
            </a:r>
            <a:r>
              <a:rPr lang="en-US" dirty="0" smtClean="0"/>
              <a:t>normal hearts</a:t>
            </a:r>
          </a:p>
          <a:p>
            <a:r>
              <a:rPr lang="en-US" dirty="0" smtClean="0"/>
              <a:t>Highest risk: Aortic valve prosthesis or systemic-pulmonary shunt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6894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0"/>
            <a:ext cx="9905998" cy="1478570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Etiology 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2940" y="1200150"/>
            <a:ext cx="10384471" cy="4591051"/>
          </a:xfrm>
        </p:spPr>
        <p:txBody>
          <a:bodyPr>
            <a:normAutofit/>
          </a:bodyPr>
          <a:lstStyle/>
          <a:p>
            <a:r>
              <a:rPr lang="en-US" b="1" dirty="0"/>
              <a:t>STREPTOCOCCI </a:t>
            </a:r>
            <a:r>
              <a:rPr lang="en-US" dirty="0"/>
              <a:t>(~ 45%)</a:t>
            </a:r>
          </a:p>
          <a:p>
            <a:pPr lvl="1"/>
            <a:r>
              <a:rPr lang="en-US" b="1" u="sng" dirty="0" err="1"/>
              <a:t>Viridans</a:t>
            </a:r>
            <a:r>
              <a:rPr lang="en-US" b="1" u="sng" dirty="0"/>
              <a:t> </a:t>
            </a:r>
            <a:r>
              <a:rPr lang="pt-BR" dirty="0"/>
              <a:t>35%</a:t>
            </a:r>
          </a:p>
          <a:p>
            <a:pPr lvl="1"/>
            <a:r>
              <a:rPr lang="en-US" dirty="0"/>
              <a:t>Enterococci ~ 5%</a:t>
            </a:r>
          </a:p>
          <a:p>
            <a:pPr lvl="1"/>
            <a:r>
              <a:rPr lang="en-US" i="1" dirty="0"/>
              <a:t>S. </a:t>
            </a:r>
            <a:r>
              <a:rPr lang="en-US" i="1" dirty="0" err="1"/>
              <a:t>pneumoniae</a:t>
            </a:r>
            <a:r>
              <a:rPr lang="en-US" dirty="0"/>
              <a:t>, beta streptococci (GBS) - ~ 7%</a:t>
            </a:r>
          </a:p>
          <a:p>
            <a:r>
              <a:rPr lang="en-US" b="1" dirty="0"/>
              <a:t>STAPHYLOCOCCI</a:t>
            </a:r>
            <a:r>
              <a:rPr lang="en-US" dirty="0"/>
              <a:t>: especially post-op, foreign body-associated or in normal hearts (~ 40%)</a:t>
            </a:r>
          </a:p>
          <a:p>
            <a:pPr lvl="1"/>
            <a:r>
              <a:rPr lang="en-US" i="1" dirty="0"/>
              <a:t>S. aureus </a:t>
            </a:r>
            <a:r>
              <a:rPr lang="en-US" dirty="0"/>
              <a:t>~ 30%</a:t>
            </a:r>
          </a:p>
          <a:p>
            <a:pPr lvl="1"/>
            <a:r>
              <a:rPr lang="en-US" dirty="0"/>
              <a:t>Coagulase-negative staph ~ 10%</a:t>
            </a:r>
          </a:p>
        </p:txBody>
      </p:sp>
    </p:spTree>
    <p:extLst>
      <p:ext uri="{BB962C8B-B14F-4D97-AF65-F5344CB8AC3E}">
        <p14:creationId xmlns:p14="http://schemas.microsoft.com/office/powerpoint/2010/main" val="1848709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21840" y="217967"/>
            <a:ext cx="8453120" cy="6524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2909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457200"/>
            <a:ext cx="8229600" cy="960438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Etiology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609407"/>
            <a:ext cx="9905999" cy="3541714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HACEK </a:t>
            </a:r>
            <a:r>
              <a:rPr lang="en-US" dirty="0"/>
              <a:t>group: ~ 5%:</a:t>
            </a:r>
          </a:p>
          <a:p>
            <a:pPr lvl="1"/>
            <a:r>
              <a:rPr lang="en-US" i="1" dirty="0"/>
              <a:t> </a:t>
            </a:r>
            <a:r>
              <a:rPr lang="en-US" b="1" i="1" dirty="0" err="1"/>
              <a:t>H</a:t>
            </a:r>
            <a:r>
              <a:rPr lang="en-US" i="1" dirty="0" err="1"/>
              <a:t>aemophilus</a:t>
            </a:r>
            <a:r>
              <a:rPr lang="en-US" i="1" dirty="0"/>
              <a:t> </a:t>
            </a:r>
            <a:r>
              <a:rPr lang="en-US" dirty="0"/>
              <a:t>species, </a:t>
            </a:r>
            <a:r>
              <a:rPr lang="en-US" i="1" dirty="0" err="1"/>
              <a:t>Actinobacillus</a:t>
            </a:r>
            <a:r>
              <a:rPr lang="en-US" i="1" dirty="0"/>
              <a:t> </a:t>
            </a:r>
            <a:r>
              <a:rPr lang="en-US" i="1" dirty="0" err="1"/>
              <a:t>actinomycetemcomitans</a:t>
            </a:r>
            <a:r>
              <a:rPr lang="en-US" i="1" dirty="0"/>
              <a:t>, </a:t>
            </a:r>
            <a:r>
              <a:rPr lang="en-US" b="1" i="1" dirty="0" err="1"/>
              <a:t>C</a:t>
            </a:r>
            <a:r>
              <a:rPr lang="en-US" i="1" dirty="0" err="1"/>
              <a:t>ardiobacterium</a:t>
            </a:r>
            <a:r>
              <a:rPr lang="en-US" i="1" dirty="0"/>
              <a:t> </a:t>
            </a:r>
            <a:r>
              <a:rPr lang="en-US" i="1" dirty="0" err="1"/>
              <a:t>hominis</a:t>
            </a:r>
            <a:r>
              <a:rPr lang="en-US" i="1" dirty="0"/>
              <a:t>, </a:t>
            </a:r>
            <a:r>
              <a:rPr lang="en-US" b="1" i="1" dirty="0" err="1"/>
              <a:t>E</a:t>
            </a:r>
            <a:r>
              <a:rPr lang="en-US" i="1" dirty="0" err="1"/>
              <a:t>ikenella</a:t>
            </a:r>
            <a:r>
              <a:rPr lang="en-US" i="1" dirty="0"/>
              <a:t> </a:t>
            </a:r>
            <a:r>
              <a:rPr lang="en-US" i="1" dirty="0" err="1"/>
              <a:t>corrodens</a:t>
            </a:r>
            <a:r>
              <a:rPr lang="en-US" i="1" dirty="0"/>
              <a:t>, </a:t>
            </a:r>
            <a:r>
              <a:rPr lang="en-US" b="1" i="1" dirty="0" err="1"/>
              <a:t>K</a:t>
            </a:r>
            <a:r>
              <a:rPr lang="en-US" i="1" dirty="0" err="1"/>
              <a:t>ingella</a:t>
            </a:r>
            <a:r>
              <a:rPr lang="en-US" i="1" dirty="0"/>
              <a:t> </a:t>
            </a:r>
            <a:r>
              <a:rPr lang="en-US" i="1" dirty="0" err="1"/>
              <a:t>kingae</a:t>
            </a:r>
            <a:endParaRPr lang="en-US" dirty="0"/>
          </a:p>
          <a:p>
            <a:pPr lvl="1"/>
            <a:r>
              <a:rPr lang="en-US" dirty="0"/>
              <a:t>fastidious Gram-negative	coccobacilli</a:t>
            </a:r>
          </a:p>
          <a:p>
            <a:r>
              <a:rPr lang="en-US" dirty="0"/>
              <a:t>Others ~ 5-7%</a:t>
            </a:r>
          </a:p>
          <a:p>
            <a:pPr lvl="1"/>
            <a:r>
              <a:rPr lang="en-US" dirty="0"/>
              <a:t>Fungi, especially Candida ~ 2-5%</a:t>
            </a:r>
          </a:p>
          <a:p>
            <a:pPr lvl="1"/>
            <a:r>
              <a:rPr lang="en-US" dirty="0"/>
              <a:t>Gram-negative </a:t>
            </a:r>
            <a:r>
              <a:rPr lang="en-US" dirty="0" err="1"/>
              <a:t>enterics</a:t>
            </a:r>
            <a:r>
              <a:rPr lang="en-US" dirty="0"/>
              <a:t> ~ 3%</a:t>
            </a:r>
          </a:p>
          <a:p>
            <a:r>
              <a:rPr lang="en-US" dirty="0"/>
              <a:t>Culture-negative ~ 5%</a:t>
            </a:r>
          </a:p>
        </p:txBody>
      </p:sp>
    </p:spTree>
    <p:extLst>
      <p:ext uri="{BB962C8B-B14F-4D97-AF65-F5344CB8AC3E}">
        <p14:creationId xmlns:p14="http://schemas.microsoft.com/office/powerpoint/2010/main" val="3649487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18518"/>
            <a:ext cx="11047411" cy="147857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INFECTIVE ENDOCARDITIS</a:t>
            </a:r>
            <a:br>
              <a:rPr lang="en-US" b="1" dirty="0"/>
            </a:br>
            <a:r>
              <a:rPr lang="en-US" b="1" dirty="0"/>
              <a:t>Pathogenesis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Areas of turbulent flow (jet effect, eddies)</a:t>
            </a:r>
          </a:p>
          <a:p>
            <a:pPr lvl="1"/>
            <a:r>
              <a:rPr lang="en-US" dirty="0"/>
              <a:t>Stenosis (valves, </a:t>
            </a:r>
            <a:r>
              <a:rPr lang="en-US" dirty="0" err="1"/>
              <a:t>coarct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Small VSD</a:t>
            </a:r>
          </a:p>
          <a:p>
            <a:r>
              <a:rPr lang="en-US" dirty="0"/>
              <a:t>Endothelial disruption results (also occurs with indwelling line)</a:t>
            </a:r>
          </a:p>
          <a:p>
            <a:r>
              <a:rPr lang="en-US" dirty="0"/>
              <a:t>Sterile fibrin-platelet thrombus develops on the disrupted surface</a:t>
            </a:r>
          </a:p>
          <a:p>
            <a:r>
              <a:rPr lang="en-US" dirty="0"/>
              <a:t>Entrapment of bacteria from “stray bacteremia” initiates focus of infection; platelets and fibrin deposit to form vegetation. Receptors are involved (MSCRAMM’s).</a:t>
            </a:r>
          </a:p>
        </p:txBody>
      </p:sp>
    </p:spTree>
    <p:extLst>
      <p:ext uri="{BB962C8B-B14F-4D97-AF65-F5344CB8AC3E}">
        <p14:creationId xmlns:p14="http://schemas.microsoft.com/office/powerpoint/2010/main" val="2264207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b="1" dirty="0"/>
              <a:t>INFECTIVE ENDOCARDITIS</a:t>
            </a:r>
            <a:br>
              <a:rPr lang="en-US" sz="2800" b="1" dirty="0"/>
            </a:br>
            <a:r>
              <a:rPr lang="en-US" sz="2800" b="1" dirty="0"/>
              <a:t>Pathogenesis</a:t>
            </a:r>
            <a:endParaRPr lang="en-US" sz="2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65590" y="1839669"/>
            <a:ext cx="7257644" cy="459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99184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0"/>
            <a:ext cx="9905998" cy="1478570"/>
          </a:xfrm>
        </p:spPr>
        <p:txBody>
          <a:bodyPr>
            <a:normAutofit/>
          </a:bodyPr>
          <a:lstStyle/>
          <a:p>
            <a:r>
              <a:rPr lang="en-US" b="1" dirty="0"/>
              <a:t>Asymptomatic bacteremia occurs in: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30" y="923463"/>
            <a:ext cx="11481530" cy="5417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41412" y="6438869"/>
            <a:ext cx="83974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FF00"/>
                </a:solidFill>
              </a:rPr>
              <a:t>From Everett ED, </a:t>
            </a:r>
            <a:r>
              <a:rPr lang="en-US" sz="1200" dirty="0" err="1">
                <a:solidFill>
                  <a:srgbClr val="FFFF00"/>
                </a:solidFill>
              </a:rPr>
              <a:t>Hirschmann</a:t>
            </a:r>
            <a:r>
              <a:rPr lang="en-US" sz="1200" dirty="0">
                <a:solidFill>
                  <a:srgbClr val="FFFF00"/>
                </a:solidFill>
              </a:rPr>
              <a:t> JU. Transient bacteremia and endocarditis prophylaxis: a review. </a:t>
            </a:r>
            <a:r>
              <a:rPr lang="en-US" sz="1200" i="1" dirty="0">
                <a:solidFill>
                  <a:srgbClr val="FFFF00"/>
                </a:solidFill>
              </a:rPr>
              <a:t>Medicine (Baltimore) </a:t>
            </a:r>
            <a:r>
              <a:rPr lang="en-US" sz="1200" dirty="0">
                <a:solidFill>
                  <a:srgbClr val="FFFF00"/>
                </a:solidFill>
              </a:rPr>
              <a:t>1977;</a:t>
            </a:r>
            <a:r>
              <a:rPr lang="en-US" sz="1200" b="1" dirty="0">
                <a:solidFill>
                  <a:srgbClr val="FFFF00"/>
                </a:solidFill>
              </a:rPr>
              <a:t>56</a:t>
            </a:r>
            <a:r>
              <a:rPr lang="en-US" sz="1200" dirty="0">
                <a:solidFill>
                  <a:srgbClr val="FFFF00"/>
                </a:solidFill>
              </a:rPr>
              <a:t>:61–77.</a:t>
            </a:r>
          </a:p>
          <a:p>
            <a:r>
              <a:rPr lang="en-US" sz="1200" dirty="0">
                <a:solidFill>
                  <a:srgbClr val="FFFF00"/>
                </a:solidFill>
              </a:rPr>
              <a:t>© 1977, The Williams &amp; Wilkins Company, Baltimore.</a:t>
            </a:r>
          </a:p>
        </p:txBody>
      </p:sp>
    </p:spTree>
    <p:extLst>
      <p:ext uri="{BB962C8B-B14F-4D97-AF65-F5344CB8AC3E}">
        <p14:creationId xmlns:p14="http://schemas.microsoft.com/office/powerpoint/2010/main" val="4188689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/>
              <a:t>INFECTIVE ENDOCARDITIS</a:t>
            </a:r>
            <a:br>
              <a:rPr lang="en-US" b="1" dirty="0"/>
            </a:br>
            <a:r>
              <a:rPr lang="en-US" b="1" dirty="0"/>
              <a:t>Clinical Syndromes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7102" y="1620837"/>
            <a:ext cx="9905999" cy="3541714"/>
          </a:xfrm>
        </p:spPr>
        <p:txBody>
          <a:bodyPr>
            <a:noAutofit/>
          </a:bodyPr>
          <a:lstStyle/>
          <a:p>
            <a:r>
              <a:rPr lang="en-US" sz="2800" dirty="0"/>
              <a:t>Acute Presentation</a:t>
            </a:r>
          </a:p>
          <a:p>
            <a:pPr lvl="1"/>
            <a:r>
              <a:rPr lang="en-US" dirty="0"/>
              <a:t>High fever, toxicity, ± CHF</a:t>
            </a:r>
          </a:p>
          <a:p>
            <a:pPr lvl="1"/>
            <a:r>
              <a:rPr lang="en-US" i="1" dirty="0"/>
              <a:t>S. aureus </a:t>
            </a:r>
            <a:r>
              <a:rPr lang="en-US" dirty="0"/>
              <a:t>most common; </a:t>
            </a:r>
            <a:r>
              <a:rPr lang="el-GR" dirty="0"/>
              <a:t>β </a:t>
            </a:r>
            <a:r>
              <a:rPr lang="en-US" dirty="0"/>
              <a:t>strep, </a:t>
            </a:r>
            <a:r>
              <a:rPr lang="en-US" i="1" dirty="0"/>
              <a:t>S. </a:t>
            </a:r>
            <a:r>
              <a:rPr lang="en-US" i="1" dirty="0" err="1"/>
              <a:t>pneumoniae</a:t>
            </a:r>
            <a:endParaRPr lang="en-US" i="1" dirty="0"/>
          </a:p>
          <a:p>
            <a:pPr lvl="1"/>
            <a:r>
              <a:rPr lang="en-US" dirty="0"/>
              <a:t>Early post-op; normal heart; indwelling lines</a:t>
            </a:r>
          </a:p>
          <a:p>
            <a:r>
              <a:rPr lang="en-US" sz="2800" dirty="0" err="1"/>
              <a:t>Subacute</a:t>
            </a:r>
            <a:r>
              <a:rPr lang="en-US" sz="2800" dirty="0"/>
              <a:t> Presentation (more common)</a:t>
            </a:r>
          </a:p>
          <a:p>
            <a:pPr lvl="1"/>
            <a:r>
              <a:rPr lang="fr-FR" dirty="0" err="1"/>
              <a:t>Insidious</a:t>
            </a:r>
            <a:r>
              <a:rPr lang="fr-FR" dirty="0"/>
              <a:t>, non-</a:t>
            </a:r>
            <a:r>
              <a:rPr lang="fr-FR" dirty="0" err="1"/>
              <a:t>toxic</a:t>
            </a:r>
            <a:r>
              <a:rPr lang="fr-FR" dirty="0"/>
              <a:t>, malaise, immune </a:t>
            </a:r>
            <a:r>
              <a:rPr lang="fr-FR" dirty="0" err="1"/>
              <a:t>phenomena</a:t>
            </a:r>
            <a:endParaRPr lang="fr-FR" dirty="0"/>
          </a:p>
          <a:p>
            <a:pPr lvl="1"/>
            <a:r>
              <a:rPr lang="en-US" dirty="0" err="1"/>
              <a:t>Viridans</a:t>
            </a:r>
            <a:r>
              <a:rPr lang="en-US" dirty="0"/>
              <a:t> strep most common pathogen</a:t>
            </a:r>
          </a:p>
          <a:p>
            <a:pPr lvl="1"/>
            <a:r>
              <a:rPr lang="en-US" dirty="0"/>
              <a:t>Also fungal, HACEK agents, coagulase-negative staph</a:t>
            </a:r>
          </a:p>
          <a:p>
            <a:pPr lvl="1"/>
            <a:r>
              <a:rPr lang="en-US" dirty="0" err="1"/>
              <a:t>Extracardiac</a:t>
            </a:r>
            <a:r>
              <a:rPr lang="en-US" dirty="0"/>
              <a:t> manifestations are less common than in adults (splenomegaly, hematuria, immune phenomena)</a:t>
            </a:r>
          </a:p>
        </p:txBody>
      </p:sp>
    </p:spTree>
    <p:extLst>
      <p:ext uri="{BB962C8B-B14F-4D97-AF65-F5344CB8AC3E}">
        <p14:creationId xmlns:p14="http://schemas.microsoft.com/office/powerpoint/2010/main" val="600597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/>
              <a:t>C/P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0880" y="2249487"/>
            <a:ext cx="11968480" cy="3541714"/>
          </a:xfrm>
        </p:spPr>
        <p:txBody>
          <a:bodyPr>
            <a:normAutofit/>
          </a:bodyPr>
          <a:lstStyle/>
          <a:p>
            <a:r>
              <a:rPr lang="en-US" sz="3200" dirty="0" smtClean="0"/>
              <a:t>Causes of the clinical picture and complications:</a:t>
            </a:r>
          </a:p>
          <a:p>
            <a:pPr lvl="1"/>
            <a:r>
              <a:rPr lang="en-US" sz="2800" dirty="0" smtClean="0"/>
              <a:t>Embolization</a:t>
            </a:r>
          </a:p>
          <a:p>
            <a:pPr lvl="1"/>
            <a:r>
              <a:rPr lang="en-US" sz="2800" dirty="0" smtClean="0"/>
              <a:t>Hear damage</a:t>
            </a:r>
          </a:p>
          <a:p>
            <a:pPr lvl="1"/>
            <a:r>
              <a:rPr lang="en-US" sz="2800" dirty="0" smtClean="0"/>
              <a:t>Circulating immune complexes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42153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/>
              <a:t>C/P</a:t>
            </a:r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440" y="1897380"/>
            <a:ext cx="12409714" cy="4366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0244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457200"/>
            <a:ext cx="8229600" cy="96043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INFECTIVE ENDOCARDITIS</a:t>
            </a:r>
            <a:br>
              <a:rPr lang="en-US" b="1" dirty="0"/>
            </a:br>
            <a:r>
              <a:rPr lang="en-US" b="1" dirty="0"/>
              <a:t>Evaluation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3 or more blood cultures (separate venipunctures) over 6-24 hours before therapy: </a:t>
            </a:r>
          </a:p>
          <a:p>
            <a:pPr lvl="1"/>
            <a:r>
              <a:rPr lang="en-US" dirty="0"/>
              <a:t>Continuous bacteremia is the rule in endocarditis</a:t>
            </a:r>
          </a:p>
          <a:p>
            <a:r>
              <a:rPr lang="en-US" dirty="0"/>
              <a:t>Trans-thoracic Echo (~ 80% sensitive, higher than in adults)</a:t>
            </a:r>
          </a:p>
        </p:txBody>
      </p:sp>
    </p:spTree>
    <p:extLst>
      <p:ext uri="{BB962C8B-B14F-4D97-AF65-F5344CB8AC3E}">
        <p14:creationId xmlns:p14="http://schemas.microsoft.com/office/powerpoint/2010/main" val="1334527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457200"/>
            <a:ext cx="8229600" cy="960438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INFECTIVE ENDOCARDITIS</a:t>
            </a:r>
            <a:br>
              <a:rPr lang="en-US" b="1" dirty="0"/>
            </a:br>
            <a:r>
              <a:rPr lang="en-US" b="1" dirty="0"/>
              <a:t>Evaluation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Role of Trans-esophageal Echo </a:t>
            </a:r>
            <a:r>
              <a:rPr lang="en-US" dirty="0" smtClean="0"/>
              <a:t> (TEE) in </a:t>
            </a:r>
            <a:r>
              <a:rPr lang="en-US" dirty="0"/>
              <a:t>kids is evolving:</a:t>
            </a:r>
          </a:p>
          <a:p>
            <a:pPr lvl="1"/>
            <a:r>
              <a:rPr lang="en-US" dirty="0"/>
              <a:t>Better imaging of aortic root structures</a:t>
            </a:r>
          </a:p>
          <a:p>
            <a:pPr lvl="1"/>
            <a:r>
              <a:rPr lang="en-US" dirty="0"/>
              <a:t>Superior in individuals with thick chest walls, obesity</a:t>
            </a:r>
          </a:p>
          <a:p>
            <a:pPr lvl="1"/>
            <a:r>
              <a:rPr lang="en-US" dirty="0"/>
              <a:t>Superior with prosthetic valves</a:t>
            </a:r>
          </a:p>
          <a:p>
            <a:pPr lvl="1"/>
            <a:r>
              <a:rPr lang="en-US" dirty="0"/>
              <a:t>Superior for </a:t>
            </a:r>
            <a:r>
              <a:rPr lang="en-US" dirty="0" err="1"/>
              <a:t>vegetations</a:t>
            </a:r>
            <a:r>
              <a:rPr lang="en-US" dirty="0"/>
              <a:t>, abscesses</a:t>
            </a:r>
          </a:p>
        </p:txBody>
      </p:sp>
    </p:spTree>
    <p:extLst>
      <p:ext uri="{BB962C8B-B14F-4D97-AF65-F5344CB8AC3E}">
        <p14:creationId xmlns:p14="http://schemas.microsoft.com/office/powerpoint/2010/main" val="3783892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/>
              <a:t>Selected Laboratory Findings of</a:t>
            </a:r>
            <a:br>
              <a:rPr lang="en-US" b="1" dirty="0"/>
            </a:br>
            <a:r>
              <a:rPr lang="en-US" b="1" dirty="0"/>
              <a:t>Bacterial Endocarditis in Children</a:t>
            </a:r>
            <a:endParaRPr lang="en-US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13" y="2209799"/>
            <a:ext cx="11926030" cy="428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4640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/>
              <a:t>INFECTIVE ENDOCARDITIS</a:t>
            </a:r>
            <a:br>
              <a:rPr lang="en-US" b="1" dirty="0"/>
            </a:br>
            <a:r>
              <a:rPr lang="en-US" b="1" dirty="0"/>
              <a:t>Diagnostic Criteria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3200" dirty="0"/>
              <a:t>Duke Criteria:</a:t>
            </a:r>
            <a:endParaRPr lang="it-IT" sz="3200" dirty="0"/>
          </a:p>
          <a:p>
            <a:pPr lvl="2"/>
            <a:r>
              <a:rPr lang="en-US" sz="2400" b="1" dirty="0"/>
              <a:t>Definite IE</a:t>
            </a:r>
            <a:r>
              <a:rPr lang="en-US" sz="2400" dirty="0"/>
              <a:t>: Pathologic evidence, or 2 majors, or 1 major and 3 minors, or 5 minors</a:t>
            </a:r>
          </a:p>
          <a:p>
            <a:pPr lvl="2"/>
            <a:r>
              <a:rPr lang="en-US" sz="2400" b="1" dirty="0"/>
              <a:t>Possible IE</a:t>
            </a:r>
            <a:r>
              <a:rPr lang="en-US" sz="2400" dirty="0"/>
              <a:t>: 1 major and 1 or 2 minors, or 3-4 minors alone</a:t>
            </a:r>
          </a:p>
          <a:p>
            <a:pPr lvl="2"/>
            <a:r>
              <a:rPr lang="en-US" sz="2400" b="1" dirty="0"/>
              <a:t>Rejected</a:t>
            </a:r>
            <a:r>
              <a:rPr lang="en-US" sz="2400" dirty="0"/>
              <a:t>: Firm alternate diagnosis; or resolution of illness or absence of evidence of IE at surgery or autopsy after ≤ 4 days of antibiotics</a:t>
            </a:r>
          </a:p>
        </p:txBody>
      </p:sp>
    </p:spTree>
    <p:extLst>
      <p:ext uri="{BB962C8B-B14F-4D97-AF65-F5344CB8AC3E}">
        <p14:creationId xmlns:p14="http://schemas.microsoft.com/office/powerpoint/2010/main" val="2538701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/>
              <a:t>INFECTIVE ENDOCARDITIS</a:t>
            </a:r>
            <a:br>
              <a:rPr lang="en-US" b="1" dirty="0"/>
            </a:br>
            <a:r>
              <a:rPr lang="en-US" b="1" dirty="0"/>
              <a:t>Revised Duke Criteria (2000)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520" y="1885950"/>
            <a:ext cx="10315891" cy="3905251"/>
          </a:xfrm>
        </p:spPr>
        <p:txBody>
          <a:bodyPr>
            <a:normAutofit/>
          </a:bodyPr>
          <a:lstStyle/>
          <a:p>
            <a:r>
              <a:rPr lang="en-US" b="1" dirty="0"/>
              <a:t>MAJOR CRITERIA</a:t>
            </a:r>
          </a:p>
          <a:p>
            <a:pPr lvl="1"/>
            <a:r>
              <a:rPr lang="en-US" dirty="0"/>
              <a:t>Positive blood cultures</a:t>
            </a:r>
          </a:p>
          <a:p>
            <a:pPr lvl="2"/>
            <a:r>
              <a:rPr lang="en-US" dirty="0"/>
              <a:t>Typical IE organism from ≥ 2 cultures or</a:t>
            </a:r>
          </a:p>
          <a:p>
            <a:pPr lvl="2"/>
            <a:r>
              <a:rPr lang="en-US" dirty="0"/>
              <a:t>Persistently positive cultures (≥ 2 BC at least 12 </a:t>
            </a:r>
            <a:r>
              <a:rPr lang="en-US" dirty="0" err="1"/>
              <a:t>hr</a:t>
            </a:r>
            <a:r>
              <a:rPr lang="en-US" dirty="0"/>
              <a:t> apart or all of 3 or majority of ≥ 4 BC at least 1 </a:t>
            </a:r>
            <a:r>
              <a:rPr lang="en-US" dirty="0" err="1"/>
              <a:t>hr</a:t>
            </a:r>
            <a:r>
              <a:rPr lang="en-US" dirty="0"/>
              <a:t> apart)</a:t>
            </a:r>
          </a:p>
          <a:p>
            <a:pPr lvl="2"/>
            <a:r>
              <a:rPr lang="en-US" dirty="0"/>
              <a:t>Single positive for </a:t>
            </a:r>
            <a:r>
              <a:rPr lang="en-US" i="1" dirty="0"/>
              <a:t>C. </a:t>
            </a:r>
            <a:r>
              <a:rPr lang="en-US" i="1" dirty="0" err="1"/>
              <a:t>burnetii</a:t>
            </a:r>
            <a:r>
              <a:rPr lang="en-US" i="1" dirty="0"/>
              <a:t> </a:t>
            </a:r>
            <a:r>
              <a:rPr lang="en-US" dirty="0"/>
              <a:t>or IgG &gt; 1:800</a:t>
            </a:r>
          </a:p>
          <a:p>
            <a:pPr lvl="1"/>
            <a:r>
              <a:rPr lang="en-US" dirty="0"/>
              <a:t>Evidence of endocardial involvement</a:t>
            </a:r>
          </a:p>
          <a:p>
            <a:pPr lvl="2"/>
            <a:r>
              <a:rPr lang="en-US" dirty="0"/>
              <a:t>Positive echocardiogram or</a:t>
            </a:r>
          </a:p>
          <a:p>
            <a:pPr lvl="2"/>
            <a:r>
              <a:rPr lang="en-US" dirty="0"/>
              <a:t>New </a:t>
            </a:r>
            <a:r>
              <a:rPr lang="en-US" dirty="0" err="1"/>
              <a:t>valvar</a:t>
            </a:r>
            <a:r>
              <a:rPr lang="en-US" dirty="0"/>
              <a:t> regurgitation</a:t>
            </a:r>
          </a:p>
        </p:txBody>
      </p:sp>
    </p:spTree>
    <p:extLst>
      <p:ext uri="{BB962C8B-B14F-4D97-AF65-F5344CB8AC3E}">
        <p14:creationId xmlns:p14="http://schemas.microsoft.com/office/powerpoint/2010/main" val="609525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INFECTIVE ENDOCARDITIS</a:t>
            </a:r>
            <a:br>
              <a:rPr lang="en-US" b="1" dirty="0"/>
            </a:br>
            <a:r>
              <a:rPr lang="en-US" b="1" dirty="0"/>
              <a:t>Revised Duke Criteria (Cont.)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MINOR CRITERIA</a:t>
            </a:r>
          </a:p>
          <a:p>
            <a:pPr lvl="1"/>
            <a:r>
              <a:rPr lang="en-US" dirty="0"/>
              <a:t>Predisposing heart disease or IVDA</a:t>
            </a:r>
          </a:p>
          <a:p>
            <a:pPr lvl="1"/>
            <a:r>
              <a:rPr lang="en-US" dirty="0"/>
              <a:t> Fever 38° C</a:t>
            </a:r>
          </a:p>
          <a:p>
            <a:pPr lvl="1"/>
            <a:r>
              <a:rPr lang="en-US" dirty="0"/>
              <a:t>Vascular phenomena (</a:t>
            </a:r>
            <a:r>
              <a:rPr lang="en-US" dirty="0" err="1"/>
              <a:t>Janeway</a:t>
            </a:r>
            <a:r>
              <a:rPr lang="en-US" dirty="0"/>
              <a:t> lesions, emboli, conjunctival hemorrhages, </a:t>
            </a:r>
            <a:r>
              <a:rPr lang="en-US" dirty="0" err="1"/>
              <a:t>mycotic</a:t>
            </a:r>
            <a:r>
              <a:rPr lang="en-US" dirty="0"/>
              <a:t> aneurysms, strokes) </a:t>
            </a:r>
          </a:p>
          <a:p>
            <a:pPr lvl="1"/>
            <a:r>
              <a:rPr lang="en-US" dirty="0"/>
              <a:t>Immunologic phenomena (nephritis, Osler nodes, Roth spots, rheumatoid factor)</a:t>
            </a:r>
          </a:p>
          <a:p>
            <a:pPr lvl="1"/>
            <a:r>
              <a:rPr lang="en-US" dirty="0"/>
              <a:t>Positive blood cultures not meeting major criterion</a:t>
            </a:r>
          </a:p>
        </p:txBody>
      </p:sp>
    </p:spTree>
    <p:extLst>
      <p:ext uri="{BB962C8B-B14F-4D97-AF65-F5344CB8AC3E}">
        <p14:creationId xmlns:p14="http://schemas.microsoft.com/office/powerpoint/2010/main" val="1036057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5030" y="514351"/>
            <a:ext cx="7649098" cy="5234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378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7025" y="192206"/>
            <a:ext cx="6954773" cy="6665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7504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Vascular phenomena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2800" dirty="0" err="1"/>
              <a:t>Janeway</a:t>
            </a:r>
            <a:r>
              <a:rPr lang="en-US" sz="2800" dirty="0"/>
              <a:t> lesions</a:t>
            </a:r>
          </a:p>
          <a:p>
            <a:pPr lvl="1"/>
            <a:r>
              <a:rPr lang="en-US" sz="2800" dirty="0"/>
              <a:t>Emboli</a:t>
            </a:r>
          </a:p>
          <a:p>
            <a:pPr lvl="1"/>
            <a:r>
              <a:rPr lang="en-US" sz="2800" dirty="0"/>
              <a:t>Conjunctival hemorrhages</a:t>
            </a:r>
          </a:p>
          <a:p>
            <a:pPr lvl="1"/>
            <a:r>
              <a:rPr lang="en-US" sz="2800" dirty="0" err="1"/>
              <a:t>Mycotic</a:t>
            </a:r>
            <a:r>
              <a:rPr lang="en-US" sz="2800" dirty="0"/>
              <a:t> aneurysms</a:t>
            </a:r>
          </a:p>
          <a:p>
            <a:pPr lvl="1"/>
            <a:r>
              <a:rPr lang="en-US" sz="2800" dirty="0"/>
              <a:t>Strokes </a:t>
            </a:r>
          </a:p>
        </p:txBody>
      </p:sp>
    </p:spTree>
    <p:extLst>
      <p:ext uri="{BB962C8B-B14F-4D97-AF65-F5344CB8AC3E}">
        <p14:creationId xmlns:p14="http://schemas.microsoft.com/office/powerpoint/2010/main" val="1539965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/>
              <a:t>Janeway</a:t>
            </a:r>
            <a:r>
              <a:rPr lang="en-US" b="1" dirty="0"/>
              <a:t> lesions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painless small erythematous or hemorrhagic lesions on the palms and soles</a:t>
            </a:r>
          </a:p>
        </p:txBody>
      </p:sp>
      <p:pic>
        <p:nvPicPr>
          <p:cNvPr id="1028" name="Picture 4" descr="C:\Users\MSH\Desktop\ijdvl_2013_79_1_136_104693_f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425058"/>
            <a:ext cx="4149572" cy="2774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MSH\Desktop\ijdvl_2013_79_1_136_104693_f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8714" y="3471238"/>
            <a:ext cx="4052132" cy="2711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9109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Immunologic phenomena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z="2800" dirty="0"/>
              <a:t>Nephritis</a:t>
            </a:r>
          </a:p>
          <a:p>
            <a:pPr lvl="1"/>
            <a:r>
              <a:rPr lang="en-US" sz="2800" dirty="0"/>
              <a:t>Osler nodes</a:t>
            </a:r>
          </a:p>
          <a:p>
            <a:pPr lvl="1"/>
            <a:r>
              <a:rPr lang="en-US" sz="2800" dirty="0"/>
              <a:t>Roth spots</a:t>
            </a:r>
          </a:p>
          <a:p>
            <a:pPr lvl="1"/>
            <a:r>
              <a:rPr lang="en-US" sz="2800" dirty="0"/>
              <a:t>Rheumatoid factor</a:t>
            </a:r>
          </a:p>
          <a:p>
            <a:pPr lvl="1"/>
            <a:r>
              <a:rPr lang="en-US" sz="2800" dirty="0"/>
              <a:t>Splinter hemorrhages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765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 algn="ctr" rtl="0">
              <a:spcBef>
                <a:spcPct val="0"/>
              </a:spcBef>
            </a:pPr>
            <a:r>
              <a:rPr lang="en-US" sz="4800" dirty="0">
                <a:solidFill>
                  <a:schemeClr val="bg1"/>
                </a:solidFill>
              </a:rPr>
              <a:t>Roth Spots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>
              <a:buNone/>
            </a:pPr>
            <a:endParaRPr lang="en-US" dirty="0"/>
          </a:p>
          <a:p>
            <a:r>
              <a:rPr lang="en-US" sz="3200" dirty="0"/>
              <a:t>"white-centered" hemorrhages</a:t>
            </a:r>
          </a:p>
          <a:p>
            <a:r>
              <a:rPr lang="en-US" sz="3200" dirty="0"/>
              <a:t>not specific for endocarditis</a:t>
            </a:r>
          </a:p>
          <a:p>
            <a:pPr marL="0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  <p:pic>
        <p:nvPicPr>
          <p:cNvPr id="4098" name="Picture 2" descr="C:\Users\MSH\Desktop\endocarditi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0845" y="2982686"/>
            <a:ext cx="2971800" cy="2581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8526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457200"/>
            <a:ext cx="8229600" cy="1143000"/>
          </a:xfrm>
        </p:spPr>
        <p:txBody>
          <a:bodyPr/>
          <a:lstStyle/>
          <a:p>
            <a:pPr algn="ctr"/>
            <a:r>
              <a:rPr lang="en-US" dirty="0"/>
              <a:t>Osler Nodes</a:t>
            </a:r>
          </a:p>
        </p:txBody>
      </p:sp>
      <p:pic>
        <p:nvPicPr>
          <p:cNvPr id="4" name="Picture 2" descr="C:\Users\MSH\Desktop\Janeway-lesions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823" y="2757771"/>
            <a:ext cx="4813364" cy="3718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397726" y="1763487"/>
            <a:ext cx="55364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Osler nodes </a:t>
            </a:r>
            <a:r>
              <a:rPr lang="en-US" sz="2400" dirty="0"/>
              <a:t>:tender, pea-sized intradermal nodules in the pads of the fingers and toes</a:t>
            </a:r>
          </a:p>
        </p:txBody>
      </p:sp>
    </p:spTree>
    <p:extLst>
      <p:ext uri="{BB962C8B-B14F-4D97-AF65-F5344CB8AC3E}">
        <p14:creationId xmlns:p14="http://schemas.microsoft.com/office/powerpoint/2010/main" val="2410437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splinter hemorrhages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1" indent="0">
              <a:buNone/>
            </a:pPr>
            <a:r>
              <a:rPr lang="en-US" sz="2400" dirty="0"/>
              <a:t>linear lesions beneath the </a:t>
            </a:r>
            <a:r>
              <a:rPr lang="en-US" sz="2400" dirty="0" smtClean="0"/>
              <a:t>nails.</a:t>
            </a:r>
            <a:endParaRPr lang="en-US" sz="2400" dirty="0"/>
          </a:p>
          <a:p>
            <a:r>
              <a:rPr lang="en-US" dirty="0"/>
              <a:t>may </a:t>
            </a:r>
            <a:r>
              <a:rPr lang="en-US" dirty="0" smtClean="0"/>
              <a:t>present </a:t>
            </a:r>
            <a:r>
              <a:rPr lang="en-US" dirty="0"/>
              <a:t>vasculitis produced by circulating antigen-antibody complexes..</a:t>
            </a:r>
          </a:p>
          <a:p>
            <a:endParaRPr lang="en-US" dirty="0"/>
          </a:p>
        </p:txBody>
      </p:sp>
      <p:pic>
        <p:nvPicPr>
          <p:cNvPr id="2050" name="Picture 2" descr="C:\Users\MSH\Desktop\Splinter-Hemorrh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436" y="3577215"/>
            <a:ext cx="4800600" cy="2954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7239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INFECTIVE ENDOCARDITIS</a:t>
            </a:r>
            <a:br>
              <a:rPr lang="en-US" b="1" dirty="0"/>
            </a:br>
            <a:r>
              <a:rPr lang="en-US" b="1" dirty="0"/>
              <a:t>Treatment I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PROLONGED</a:t>
            </a:r>
          </a:p>
          <a:p>
            <a:r>
              <a:rPr lang="en-US" b="1" dirty="0"/>
              <a:t>PARENTERAL</a:t>
            </a:r>
          </a:p>
          <a:p>
            <a:r>
              <a:rPr lang="en-US" b="1" dirty="0"/>
              <a:t>BACTERICIDAL ANTIBIOTICS</a:t>
            </a:r>
          </a:p>
        </p:txBody>
      </p:sp>
    </p:spTree>
    <p:extLst>
      <p:ext uri="{BB962C8B-B14F-4D97-AF65-F5344CB8AC3E}">
        <p14:creationId xmlns:p14="http://schemas.microsoft.com/office/powerpoint/2010/main" val="341786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96" y="0"/>
            <a:ext cx="9905998" cy="147857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/>
              <a:t>RX in native valve IE</a:t>
            </a: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97090" y="980333"/>
            <a:ext cx="8655009" cy="546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517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96" y="0"/>
            <a:ext cx="9905998" cy="147857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/>
              <a:t>RX in native valve IE</a:t>
            </a: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5745" y="1613947"/>
            <a:ext cx="9743897" cy="4050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74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96" y="0"/>
            <a:ext cx="9905998" cy="147857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/>
              <a:t>RX in </a:t>
            </a:r>
            <a:r>
              <a:rPr lang="en-US" b="1" dirty="0" err="1" smtClean="0"/>
              <a:t>posthetic</a:t>
            </a:r>
            <a:r>
              <a:rPr lang="en-US" b="1" dirty="0" smtClean="0"/>
              <a:t>  valve IE</a:t>
            </a: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6609" y="881475"/>
            <a:ext cx="9543846" cy="5673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229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/>
              <a:t>INFECTIVE ENDOCARDITIS</a:t>
            </a:r>
            <a:br>
              <a:rPr lang="en-US" b="1" dirty="0"/>
            </a:br>
            <a:r>
              <a:rPr lang="en-US" b="1" dirty="0" smtClean="0"/>
              <a:t>Treatment II</a:t>
            </a: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4658" y="1622470"/>
            <a:ext cx="9905999" cy="3541714"/>
          </a:xfrm>
        </p:spPr>
        <p:txBody>
          <a:bodyPr>
            <a:noAutofit/>
          </a:bodyPr>
          <a:lstStyle/>
          <a:p>
            <a:r>
              <a:rPr lang="en-US" sz="2000" dirty="0" smtClean="0"/>
              <a:t>HACEK Agents</a:t>
            </a:r>
          </a:p>
          <a:p>
            <a:pPr lvl="1"/>
            <a:r>
              <a:rPr lang="en-US" sz="1800" dirty="0" smtClean="0"/>
              <a:t>Ceftriaxone </a:t>
            </a:r>
            <a:r>
              <a:rPr lang="en-US" sz="1800" dirty="0"/>
              <a:t>4 weeks, or Ampicillin and Gentamicin 4 weeks</a:t>
            </a:r>
          </a:p>
        </p:txBody>
      </p:sp>
    </p:spTree>
    <p:extLst>
      <p:ext uri="{BB962C8B-B14F-4D97-AF65-F5344CB8AC3E}">
        <p14:creationId xmlns:p14="http://schemas.microsoft.com/office/powerpoint/2010/main" val="1838494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“CULTURE - NEGATIVE”</a:t>
            </a:r>
            <a:br>
              <a:rPr lang="en-US" b="1" dirty="0"/>
            </a:br>
            <a:r>
              <a:rPr lang="en-US" b="1" dirty="0"/>
              <a:t>ENDOCARDITIS INCLUDES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Partially treated endocarditis</a:t>
            </a:r>
          </a:p>
          <a:p>
            <a:r>
              <a:rPr lang="en-US" dirty="0"/>
              <a:t>Nutritionally deficient streptococci</a:t>
            </a:r>
          </a:p>
          <a:p>
            <a:r>
              <a:rPr lang="en-US" dirty="0"/>
              <a:t>Fungal endocarditis</a:t>
            </a:r>
          </a:p>
          <a:p>
            <a:r>
              <a:rPr lang="en-US" dirty="0"/>
              <a:t>Q fever (rare) Chlamydia</a:t>
            </a:r>
          </a:p>
          <a:p>
            <a:r>
              <a:rPr lang="en-US" dirty="0" err="1"/>
              <a:t>Bartonella</a:t>
            </a:r>
            <a:r>
              <a:rPr lang="en-US" dirty="0"/>
              <a:t> </a:t>
            </a:r>
            <a:r>
              <a:rPr lang="en-US" dirty="0" err="1"/>
              <a:t>quintana</a:t>
            </a:r>
            <a:endParaRPr lang="en-US" dirty="0"/>
          </a:p>
          <a:p>
            <a:r>
              <a:rPr lang="en-US" dirty="0"/>
              <a:t>Rx: 4-6 weeks of amp-</a:t>
            </a:r>
            <a:r>
              <a:rPr lang="en-US" dirty="0" err="1"/>
              <a:t>sulbactam</a:t>
            </a:r>
            <a:r>
              <a:rPr lang="en-US" dirty="0"/>
              <a:t> or </a:t>
            </a:r>
            <a:r>
              <a:rPr lang="en-US" dirty="0" err="1"/>
              <a:t>vancomycin</a:t>
            </a:r>
            <a:r>
              <a:rPr lang="en-US" dirty="0"/>
              <a:t> and  gentamicin, possibly with </a:t>
            </a:r>
            <a:r>
              <a:rPr lang="en-US" dirty="0" err="1"/>
              <a:t>cipro</a:t>
            </a:r>
            <a:r>
              <a:rPr lang="en-US" dirty="0"/>
              <a:t>. Ceftriaxone and gentamicin ± doxycycline if </a:t>
            </a:r>
            <a:r>
              <a:rPr lang="en-US" dirty="0" err="1"/>
              <a:t>Bartonella</a:t>
            </a:r>
            <a:r>
              <a:rPr lang="en-US" dirty="0"/>
              <a:t> suspected</a:t>
            </a:r>
          </a:p>
        </p:txBody>
      </p:sp>
    </p:spTree>
    <p:extLst>
      <p:ext uri="{BB962C8B-B14F-4D97-AF65-F5344CB8AC3E}">
        <p14:creationId xmlns:p14="http://schemas.microsoft.com/office/powerpoint/2010/main" val="959360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HIGH RISK FOR COMPLICATIONS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7721" y="1713910"/>
            <a:ext cx="9905999" cy="3541714"/>
          </a:xfrm>
        </p:spPr>
        <p:txBody>
          <a:bodyPr>
            <a:noAutofit/>
          </a:bodyPr>
          <a:lstStyle/>
          <a:p>
            <a:r>
              <a:rPr lang="en-US" sz="2000" dirty="0"/>
              <a:t>Prosthetic valve IE</a:t>
            </a:r>
          </a:p>
          <a:p>
            <a:r>
              <a:rPr lang="en-US" sz="2000" dirty="0"/>
              <a:t>Left-sided IE</a:t>
            </a:r>
          </a:p>
          <a:p>
            <a:r>
              <a:rPr lang="en-US" sz="2000" i="1" dirty="0"/>
              <a:t>Staphylococcus aureus </a:t>
            </a:r>
            <a:r>
              <a:rPr lang="en-US" sz="2000" dirty="0"/>
              <a:t>IE</a:t>
            </a:r>
          </a:p>
          <a:p>
            <a:r>
              <a:rPr lang="en-US" sz="2000" dirty="0"/>
              <a:t>Fungal IE</a:t>
            </a:r>
          </a:p>
          <a:p>
            <a:r>
              <a:rPr lang="en-US" sz="2000" dirty="0"/>
              <a:t>Previous episode of IE</a:t>
            </a:r>
          </a:p>
          <a:p>
            <a:r>
              <a:rPr lang="en-US" sz="2000" dirty="0"/>
              <a:t>Prolonged symptoms (≥3 months)</a:t>
            </a:r>
          </a:p>
          <a:p>
            <a:r>
              <a:rPr lang="en-US" sz="2000" dirty="0"/>
              <a:t>Cyanotic CHD</a:t>
            </a:r>
          </a:p>
          <a:p>
            <a:r>
              <a:rPr lang="en-US" sz="2000" dirty="0"/>
              <a:t>Systemic-pulmonary shunts</a:t>
            </a:r>
          </a:p>
          <a:p>
            <a:r>
              <a:rPr lang="en-US" sz="2000" dirty="0"/>
              <a:t>Poor clinical response to antibiotics</a:t>
            </a:r>
          </a:p>
        </p:txBody>
      </p:sp>
    </p:spTree>
    <p:extLst>
      <p:ext uri="{BB962C8B-B14F-4D97-AF65-F5344CB8AC3E}">
        <p14:creationId xmlns:p14="http://schemas.microsoft.com/office/powerpoint/2010/main" val="2844958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PREVENTION OF IE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Maintain good oral hygiene</a:t>
            </a:r>
          </a:p>
          <a:p>
            <a:r>
              <a:rPr lang="en-US" dirty="0"/>
              <a:t>Antibiotic prophylaxis now recommended only for dental procedures in those with:</a:t>
            </a:r>
          </a:p>
          <a:p>
            <a:pPr lvl="1"/>
            <a:r>
              <a:rPr lang="en-US" dirty="0"/>
              <a:t>Prosthetic valve</a:t>
            </a:r>
          </a:p>
          <a:p>
            <a:pPr lvl="1"/>
            <a:r>
              <a:rPr lang="en-US" dirty="0"/>
              <a:t>History of previous IE</a:t>
            </a:r>
          </a:p>
          <a:p>
            <a:pPr lvl="1"/>
            <a:r>
              <a:rPr lang="en-US" dirty="0"/>
              <a:t>Congenital heart disease</a:t>
            </a:r>
          </a:p>
          <a:p>
            <a:pPr lvl="2"/>
            <a:r>
              <a:rPr lang="en-US" dirty="0"/>
              <a:t>Unrepaired cyanotic CHD</a:t>
            </a:r>
          </a:p>
          <a:p>
            <a:pPr lvl="2"/>
            <a:r>
              <a:rPr lang="en-US" dirty="0"/>
              <a:t>Repaired CHD in 1st 6 months after repair</a:t>
            </a:r>
          </a:p>
          <a:p>
            <a:pPr lvl="2"/>
            <a:r>
              <a:rPr lang="en-US" dirty="0"/>
              <a:t>Repaired CHD with residual defect</a:t>
            </a:r>
          </a:p>
          <a:p>
            <a:pPr lvl="1"/>
            <a:r>
              <a:rPr lang="en-US" dirty="0"/>
              <a:t>Heart transplant with valve dysfunction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2873" y="6488668"/>
            <a:ext cx="518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Wilson: Circulation 2007; 115</a:t>
            </a:r>
          </a:p>
        </p:txBody>
      </p:sp>
    </p:spTree>
    <p:extLst>
      <p:ext uri="{BB962C8B-B14F-4D97-AF65-F5344CB8AC3E}">
        <p14:creationId xmlns:p14="http://schemas.microsoft.com/office/powerpoint/2010/main" val="280921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615" y="274030"/>
            <a:ext cx="9905998" cy="1478570"/>
          </a:xfrm>
        </p:spPr>
        <p:txBody>
          <a:bodyPr>
            <a:normAutofit/>
          </a:bodyPr>
          <a:lstStyle/>
          <a:p>
            <a:pPr algn="ctr"/>
            <a:r>
              <a:rPr lang="pt-BR" b="1" dirty="0"/>
              <a:t>Endocarditis Prophylaxis Regimens for a Dental Procedure</a:t>
            </a:r>
            <a:endParaRPr lang="en-US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312" y="1627652"/>
            <a:ext cx="10775134" cy="4392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04257" y="6396335"/>
            <a:ext cx="79324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FF00"/>
                </a:solidFill>
              </a:rPr>
              <a:t>Wilson W, </a:t>
            </a:r>
            <a:r>
              <a:rPr lang="en-US" sz="1200" dirty="0" err="1">
                <a:solidFill>
                  <a:srgbClr val="FFFF00"/>
                </a:solidFill>
              </a:rPr>
              <a:t>Taubert</a:t>
            </a:r>
            <a:r>
              <a:rPr lang="en-US" sz="1200" dirty="0">
                <a:solidFill>
                  <a:srgbClr val="FFFF00"/>
                </a:solidFill>
              </a:rPr>
              <a:t> KA, </a:t>
            </a:r>
            <a:r>
              <a:rPr lang="en-US" sz="1200" dirty="0" err="1">
                <a:solidFill>
                  <a:srgbClr val="FFFF00"/>
                </a:solidFill>
              </a:rPr>
              <a:t>Gewitz</a:t>
            </a:r>
            <a:r>
              <a:rPr lang="en-US" sz="1200" dirty="0">
                <a:solidFill>
                  <a:srgbClr val="FFFF00"/>
                </a:solidFill>
              </a:rPr>
              <a:t> M, et al. Prevention of infective endocarditis: guidelines from the American Heart Association.</a:t>
            </a:r>
          </a:p>
          <a:p>
            <a:r>
              <a:rPr lang="en-US" sz="1200" i="1" dirty="0">
                <a:solidFill>
                  <a:srgbClr val="FFFF00"/>
                </a:solidFill>
              </a:rPr>
              <a:t>Circulation </a:t>
            </a:r>
            <a:r>
              <a:rPr lang="en-US" sz="1200" dirty="0">
                <a:solidFill>
                  <a:srgbClr val="FFFF00"/>
                </a:solidFill>
              </a:rPr>
              <a:t>2007;</a:t>
            </a:r>
            <a:r>
              <a:rPr lang="en-US" sz="1200" b="1" dirty="0">
                <a:solidFill>
                  <a:srgbClr val="FFFF00"/>
                </a:solidFill>
              </a:rPr>
              <a:t>116</a:t>
            </a:r>
            <a:r>
              <a:rPr lang="en-US" sz="1200" dirty="0">
                <a:solidFill>
                  <a:srgbClr val="FFFF00"/>
                </a:solidFill>
              </a:rPr>
              <a:t>:1736–54</a:t>
            </a:r>
            <a:r>
              <a:rPr lang="en-US" sz="1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95981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9463" y="1801020"/>
            <a:ext cx="5553075" cy="412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2766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7243</TotalTime>
  <Words>2026</Words>
  <Application>Microsoft Office PowerPoint</Application>
  <PresentationFormat>Widescreen</PresentationFormat>
  <Paragraphs>344</Paragraphs>
  <Slides>63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68" baseType="lpstr">
      <vt:lpstr>Arial</vt:lpstr>
      <vt:lpstr>Times New Roman</vt:lpstr>
      <vt:lpstr>Trebuchet MS</vt:lpstr>
      <vt:lpstr>Tw Cen MT</vt:lpstr>
      <vt:lpstr>Circuit</vt:lpstr>
      <vt:lpstr>Cardiac Infections: ARF and Endocarditis</vt:lpstr>
      <vt:lpstr>Acute Rheumatic fever (ARF)</vt:lpstr>
      <vt:lpstr>OUTLINES</vt:lpstr>
      <vt:lpstr>ETIOLOGY</vt:lpstr>
      <vt:lpstr>EPIDEMIOLOGY</vt:lpstr>
      <vt:lpstr>PowerPoint Presentation</vt:lpstr>
      <vt:lpstr>PATHOGENESIS</vt:lpstr>
      <vt:lpstr>PowerPoint Presentation</vt:lpstr>
      <vt:lpstr>Jones Criteria</vt:lpstr>
      <vt:lpstr>Jones Criteria</vt:lpstr>
      <vt:lpstr>PowerPoint Presentation</vt:lpstr>
      <vt:lpstr>Clinical manifestation- Onset &amp; Duration</vt:lpstr>
      <vt:lpstr>Migratory Polyarthritis </vt:lpstr>
      <vt:lpstr>Carditis</vt:lpstr>
      <vt:lpstr>Sydenham chorea </vt:lpstr>
      <vt:lpstr>Subcutaneous Nodules </vt:lpstr>
      <vt:lpstr>Erythema marginatum </vt:lpstr>
      <vt:lpstr>Minor Criteria </vt:lpstr>
      <vt:lpstr>PowerPoint Presentation</vt:lpstr>
      <vt:lpstr>Recent GAS Infection </vt:lpstr>
      <vt:lpstr>DDX of arf</vt:lpstr>
      <vt:lpstr>PowerPoint Presentation</vt:lpstr>
      <vt:lpstr>Antiinflammatory Therapy </vt:lpstr>
      <vt:lpstr>Sydenham Chorea  rx</vt:lpstr>
      <vt:lpstr>COMPLICATIONS</vt:lpstr>
      <vt:lpstr>PROGNOSIS</vt:lpstr>
      <vt:lpstr>Prevention</vt:lpstr>
      <vt:lpstr> Duration of Prophylaxis by AHA</vt:lpstr>
      <vt:lpstr>Endocarditis</vt:lpstr>
      <vt:lpstr>WHO DEVELOPS PEDIATRIC ENDOCARDITIS? </vt:lpstr>
      <vt:lpstr>Etiology  </vt:lpstr>
      <vt:lpstr>PowerPoint Presentation</vt:lpstr>
      <vt:lpstr>Etiology</vt:lpstr>
      <vt:lpstr>INFECTIVE ENDOCARDITIS Pathogenesis </vt:lpstr>
      <vt:lpstr>INFECTIVE ENDOCARDITIS Pathogenesis</vt:lpstr>
      <vt:lpstr>Asymptomatic bacteremia occurs in:</vt:lpstr>
      <vt:lpstr>INFECTIVE ENDOCARDITIS Clinical Syndromes </vt:lpstr>
      <vt:lpstr>C/P</vt:lpstr>
      <vt:lpstr>C/P</vt:lpstr>
      <vt:lpstr>INFECTIVE ENDOCARDITIS Evaluation </vt:lpstr>
      <vt:lpstr>INFECTIVE ENDOCARDITIS Evaluation </vt:lpstr>
      <vt:lpstr>Selected Laboratory Findings of Bacterial Endocarditis in Children</vt:lpstr>
      <vt:lpstr>INFECTIVE ENDOCARDITIS Diagnostic Criteria </vt:lpstr>
      <vt:lpstr>INFECTIVE ENDOCARDITIS Revised Duke Criteria (2000) </vt:lpstr>
      <vt:lpstr>INFECTIVE ENDOCARDITIS Revised Duke Criteria (Cont.) </vt:lpstr>
      <vt:lpstr>PowerPoint Presentation</vt:lpstr>
      <vt:lpstr>PowerPoint Presentation</vt:lpstr>
      <vt:lpstr>Vascular phenomena </vt:lpstr>
      <vt:lpstr>Janeway lesions </vt:lpstr>
      <vt:lpstr>Immunologic phenomena </vt:lpstr>
      <vt:lpstr>Roth Spots </vt:lpstr>
      <vt:lpstr>Osler Nodes</vt:lpstr>
      <vt:lpstr>splinter hemorrhages </vt:lpstr>
      <vt:lpstr>INFECTIVE ENDOCARDITIS Treatment I </vt:lpstr>
      <vt:lpstr>RX in native valve IE </vt:lpstr>
      <vt:lpstr>RX in native valve IE </vt:lpstr>
      <vt:lpstr>RX in posthetic  valve IE </vt:lpstr>
      <vt:lpstr>INFECTIVE ENDOCARDITIS Treatment II </vt:lpstr>
      <vt:lpstr>“CULTURE - NEGATIVE” ENDOCARDITIS INCLUDES </vt:lpstr>
      <vt:lpstr>HIGH RISK FOR COMPLICATIONS </vt:lpstr>
      <vt:lpstr>PREVENTION OF IE </vt:lpstr>
      <vt:lpstr>Endocarditis Prophylaxis Regimens for a Dental Procedure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MSH</dc:creator>
  <cp:lastModifiedBy>MSH</cp:lastModifiedBy>
  <cp:revision>56</cp:revision>
  <dcterms:created xsi:type="dcterms:W3CDTF">2018-09-12T16:35:01Z</dcterms:created>
  <dcterms:modified xsi:type="dcterms:W3CDTF">2020-09-22T06:00:27Z</dcterms:modified>
</cp:coreProperties>
</file>