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3.xml" ContentType="application/vnd.openxmlformats-officedocument.presentationml.slide+xml"/>
  <Override PartName="/ppt/slides/slide92.xml" ContentType="application/vnd.openxmlformats-officedocument.presentationml.slide+xml"/>
  <Override PartName="/ppt/slides/slide87.xml" ContentType="application/vnd.openxmlformats-officedocument.presentationml.slide+xml"/>
  <Override PartName="/ppt/slides/slide91.xml" ContentType="application/vnd.openxmlformats-officedocument.presentationml.slide+xml"/>
  <Override PartName="/ppt/slides/slide90.xml" ContentType="application/vnd.openxmlformats-officedocument.presentationml.slide+xml"/>
  <Override PartName="/ppt/slides/slide89.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101.xml" ContentType="application/vnd.openxmlformats-officedocument.presentationml.slide+xml"/>
  <Override PartName="/ppt/slides/slide88.xml" ContentType="application/vnd.openxmlformats-officedocument.presentationml.slide+xml"/>
  <Override PartName="/ppt/slides/slide52.xml" ContentType="application/vnd.openxmlformats-officedocument.presentationml.slide+xml"/>
  <Override PartName="/ppt/slides/slide50.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1.xml" ContentType="application/vnd.openxmlformats-officedocument.presentationml.slide+xml"/>
  <Override PartName="/ppt/slides/slide40.xml" ContentType="application/vnd.openxmlformats-officedocument.presentationml.slide+xml"/>
  <Override PartName="/ppt/slides/slide38.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39.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Slides/notesSlide2.xml" ContentType="application/vnd.openxmlformats-officedocument.presentationml.notesSlid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ppt/tags/tag1.xml" ContentType="application/vnd.openxmlformats-officedocument.presentationml.tag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103"/>
  </p:notesMasterIdLst>
  <p:sldIdLst>
    <p:sldId id="256" r:id="rId2"/>
    <p:sldId id="425" r:id="rId3"/>
    <p:sldId id="426" r:id="rId4"/>
    <p:sldId id="427" r:id="rId5"/>
    <p:sldId id="428" r:id="rId6"/>
    <p:sldId id="270" r:id="rId7"/>
    <p:sldId id="271" r:id="rId8"/>
    <p:sldId id="272" r:id="rId9"/>
    <p:sldId id="273" r:id="rId10"/>
    <p:sldId id="274" r:id="rId11"/>
    <p:sldId id="429" r:id="rId12"/>
    <p:sldId id="424" r:id="rId13"/>
    <p:sldId id="364" r:id="rId14"/>
    <p:sldId id="365" r:id="rId15"/>
    <p:sldId id="366" r:id="rId16"/>
    <p:sldId id="414" r:id="rId17"/>
    <p:sldId id="367" r:id="rId18"/>
    <p:sldId id="368" r:id="rId19"/>
    <p:sldId id="370" r:id="rId20"/>
    <p:sldId id="371" r:id="rId21"/>
    <p:sldId id="375" r:id="rId22"/>
    <p:sldId id="376" r:id="rId23"/>
    <p:sldId id="377" r:id="rId24"/>
    <p:sldId id="378" r:id="rId25"/>
    <p:sldId id="379" r:id="rId26"/>
    <p:sldId id="435" r:id="rId27"/>
    <p:sldId id="430" r:id="rId28"/>
    <p:sldId id="382" r:id="rId29"/>
    <p:sldId id="383" r:id="rId30"/>
    <p:sldId id="384" r:id="rId31"/>
    <p:sldId id="385" r:id="rId32"/>
    <p:sldId id="408" r:id="rId33"/>
    <p:sldId id="386" r:id="rId34"/>
    <p:sldId id="387" r:id="rId35"/>
    <p:sldId id="390" r:id="rId36"/>
    <p:sldId id="393" r:id="rId37"/>
    <p:sldId id="394" r:id="rId38"/>
    <p:sldId id="396" r:id="rId39"/>
    <p:sldId id="335" r:id="rId40"/>
    <p:sldId id="357" r:id="rId41"/>
    <p:sldId id="349" r:id="rId42"/>
    <p:sldId id="346" r:id="rId43"/>
    <p:sldId id="421" r:id="rId44"/>
    <p:sldId id="410" r:id="rId45"/>
    <p:sldId id="411" r:id="rId46"/>
    <p:sldId id="415" r:id="rId47"/>
    <p:sldId id="317" r:id="rId48"/>
    <p:sldId id="359" r:id="rId49"/>
    <p:sldId id="319" r:id="rId50"/>
    <p:sldId id="320" r:id="rId51"/>
    <p:sldId id="352" r:id="rId52"/>
    <p:sldId id="302" r:id="rId53"/>
    <p:sldId id="416" r:id="rId54"/>
    <p:sldId id="431" r:id="rId55"/>
    <p:sldId id="422" r:id="rId56"/>
    <p:sldId id="344" r:id="rId57"/>
    <p:sldId id="432" r:id="rId58"/>
    <p:sldId id="337" r:id="rId59"/>
    <p:sldId id="304" r:id="rId60"/>
    <p:sldId id="433" r:id="rId61"/>
    <p:sldId id="305" r:id="rId62"/>
    <p:sldId id="314" r:id="rId63"/>
    <p:sldId id="308" r:id="rId64"/>
    <p:sldId id="434" r:id="rId65"/>
    <p:sldId id="310" r:id="rId66"/>
    <p:sldId id="315" r:id="rId67"/>
    <p:sldId id="316" r:id="rId68"/>
    <p:sldId id="436" r:id="rId69"/>
    <p:sldId id="437" r:id="rId70"/>
    <p:sldId id="438" r:id="rId71"/>
    <p:sldId id="439" r:id="rId72"/>
    <p:sldId id="440" r:id="rId73"/>
    <p:sldId id="441" r:id="rId74"/>
    <p:sldId id="442" r:id="rId75"/>
    <p:sldId id="443" r:id="rId76"/>
    <p:sldId id="444" r:id="rId77"/>
    <p:sldId id="445" r:id="rId78"/>
    <p:sldId id="446" r:id="rId79"/>
    <p:sldId id="447" r:id="rId80"/>
    <p:sldId id="448" r:id="rId81"/>
    <p:sldId id="449" r:id="rId82"/>
    <p:sldId id="450" r:id="rId83"/>
    <p:sldId id="451" r:id="rId84"/>
    <p:sldId id="452" r:id="rId85"/>
    <p:sldId id="453" r:id="rId86"/>
    <p:sldId id="454" r:id="rId87"/>
    <p:sldId id="455" r:id="rId88"/>
    <p:sldId id="458" r:id="rId89"/>
    <p:sldId id="459" r:id="rId90"/>
    <p:sldId id="456" r:id="rId91"/>
    <p:sldId id="460" r:id="rId92"/>
    <p:sldId id="461" r:id="rId93"/>
    <p:sldId id="457" r:id="rId94"/>
    <p:sldId id="462" r:id="rId95"/>
    <p:sldId id="463" r:id="rId96"/>
    <p:sldId id="464" r:id="rId97"/>
    <p:sldId id="465" r:id="rId98"/>
    <p:sldId id="466" r:id="rId99"/>
    <p:sldId id="467" r:id="rId100"/>
    <p:sldId id="468" r:id="rId101"/>
    <p:sldId id="423" r:id="rId102"/>
  </p:sldIdLst>
  <p:sldSz cx="9144000" cy="6858000" type="screen4x3"/>
  <p:notesSz cx="6858000" cy="9144000"/>
  <p:custDataLst>
    <p:tags r:id="rId10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89785" autoAdjust="0"/>
  </p:normalViewPr>
  <p:slideViewPr>
    <p:cSldViewPr>
      <p:cViewPr varScale="1">
        <p:scale>
          <a:sx n="65" d="100"/>
          <a:sy n="65" d="100"/>
        </p:scale>
        <p:origin x="-153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108"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customXml" Target="../customXml/item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customXml" Target="../customXml/item2.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E71C09-BB7F-4537-B9DB-935A94864624}" type="datetimeFigureOut">
              <a:rPr lang="en-US" smtClean="0"/>
              <a:pPr/>
              <a:t>10/10/2021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8E232C-8FF2-403B-8CEF-B5E60810C0CF}" type="slidenum">
              <a:rPr lang="en-US" smtClean="0"/>
              <a:pPr/>
              <a:t>‹#›</a:t>
            </a:fld>
            <a:endParaRPr lang="en-US"/>
          </a:p>
        </p:txBody>
      </p:sp>
    </p:spTree>
    <p:extLst>
      <p:ext uri="{BB962C8B-B14F-4D97-AF65-F5344CB8AC3E}">
        <p14:creationId xmlns="" xmlns:p14="http://schemas.microsoft.com/office/powerpoint/2010/main" val="41444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48E232C-8FF2-403B-8CEF-B5E60810C0CF}" type="slidenum">
              <a:rPr lang="en-US" smtClean="0"/>
              <a:pPr/>
              <a:t>10</a:t>
            </a:fld>
            <a:endParaRPr lang="en-US"/>
          </a:p>
        </p:txBody>
      </p:sp>
    </p:spTree>
    <p:extLst>
      <p:ext uri="{BB962C8B-B14F-4D97-AF65-F5344CB8AC3E}">
        <p14:creationId xmlns="" xmlns:p14="http://schemas.microsoft.com/office/powerpoint/2010/main" val="1053105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7E7763C-BA04-43B7-929E-CC69EEC5E780}" type="slidenum">
              <a:rPr lang="en-US"/>
              <a:pPr/>
              <a:t>44</a:t>
            </a:fld>
            <a:endParaRPr lang="en-US"/>
          </a:p>
        </p:txBody>
      </p:sp>
      <p:sp>
        <p:nvSpPr>
          <p:cNvPr id="4097" name="Rectangle 1"/>
          <p:cNvSpPr txBox="1">
            <a:spLocks noGrp="1" noRot="1" noChangeAspect="1" noChangeArrowheads="1"/>
          </p:cNvSpPr>
          <p:nvPr>
            <p:ph type="sldImg"/>
          </p:nvPr>
        </p:nvSpPr>
        <p:spPr bwMode="auto">
          <a:xfrm>
            <a:off x="993775" y="641350"/>
            <a:ext cx="4217988" cy="3163888"/>
          </a:xfrm>
          <a:prstGeom prst="rect">
            <a:avLst/>
          </a:prstGeom>
          <a:solidFill>
            <a:srgbClr val="FFFFFF"/>
          </a:solidFill>
          <a:ln>
            <a:solidFill>
              <a:srgbClr val="000000"/>
            </a:solidFill>
            <a:miter lim="800000"/>
            <a:headEnd/>
            <a:tailEnd/>
          </a:ln>
        </p:spPr>
      </p:sp>
      <p:sp>
        <p:nvSpPr>
          <p:cNvPr id="4098" name="Text Box 2"/>
          <p:cNvSpPr txBox="1">
            <a:spLocks noGrp="1" noChangeArrowheads="1"/>
          </p:cNvSpPr>
          <p:nvPr>
            <p:ph type="body" idx="1"/>
          </p:nvPr>
        </p:nvSpPr>
        <p:spPr bwMode="auto">
          <a:xfrm>
            <a:off x="620527" y="4009159"/>
            <a:ext cx="4965606" cy="3798455"/>
          </a:xfrm>
          <a:prstGeom prst="rect">
            <a:avLst/>
          </a:prstGeom>
          <a:noFill/>
          <a:ln cap="flat">
            <a:round/>
            <a:headEnd/>
            <a:tailEnd/>
          </a:ln>
        </p:spPr>
        <p:txBody>
          <a:bodyPr lIns="0" tIns="7915" rIns="0" bIns="0"/>
          <a:lstStyle/>
          <a:p>
            <a:pPr>
              <a:lnSpc>
                <a:spcPct val="93000"/>
              </a:lnSpc>
              <a:spcBef>
                <a:spcPct val="0"/>
              </a:spcBef>
              <a:tabLst>
                <a:tab pos="649628" algn="l"/>
                <a:tab pos="1299256" algn="l"/>
                <a:tab pos="1948884" algn="l"/>
                <a:tab pos="2598511" algn="l"/>
                <a:tab pos="3248139" algn="l"/>
                <a:tab pos="3897767" algn="l"/>
                <a:tab pos="4547395" algn="l"/>
              </a:tabLst>
            </a:pPr>
            <a:r>
              <a:rPr lang="en-US" sz="900" dirty="0">
                <a:latin typeface="Arial Unicode MS" pitchFamily="32" charset="0"/>
                <a:cs typeface="Arial Unicode MS" pitchFamily="32" charset="0"/>
              </a:rPr>
              <a:t>Figure 1. Overview of the Pathogenesis of Systemic Lupus Erythematosus. Genetic, environmental, hormonal, epigenetic, and </a:t>
            </a:r>
            <a:r>
              <a:rPr lang="en-US" sz="900" dirty="0" err="1">
                <a:latin typeface="Arial Unicode MS" pitchFamily="32" charset="0"/>
                <a:cs typeface="Arial Unicode MS" pitchFamily="32" charset="0"/>
              </a:rPr>
              <a:t>immunoregulatory</a:t>
            </a:r>
            <a:r>
              <a:rPr lang="en-US" sz="900" dirty="0">
                <a:latin typeface="Arial Unicode MS" pitchFamily="32" charset="0"/>
                <a:cs typeface="Arial Unicode MS" pitchFamily="32" charset="0"/>
              </a:rPr>
              <a:t> factors act either sequentially or simultaneously on the immune system. The action of pathogenic factors results in the generation of autoantibodies, immune complexes, </a:t>
            </a:r>
            <a:r>
              <a:rPr lang="en-US" sz="900" dirty="0" err="1">
                <a:latin typeface="Arial Unicode MS" pitchFamily="32" charset="0"/>
                <a:cs typeface="Arial Unicode MS" pitchFamily="32" charset="0"/>
              </a:rPr>
              <a:t>autoreactive</a:t>
            </a:r>
            <a:r>
              <a:rPr lang="en-US" sz="900" dirty="0">
                <a:latin typeface="Arial Unicode MS" pitchFamily="32" charset="0"/>
                <a:cs typeface="Arial Unicode MS" pitchFamily="32" charset="0"/>
              </a:rPr>
              <a:t> or inflammatory T cells, and inflammatory cytokines that may initiate and amplify inflammation and damage to various organs. The target organ affected may be further damaged by local factors.</a:t>
            </a:r>
          </a:p>
        </p:txBody>
      </p:sp>
    </p:spTree>
    <p:extLst>
      <p:ext uri="{BB962C8B-B14F-4D97-AF65-F5344CB8AC3E}">
        <p14:creationId xmlns="" xmlns:p14="http://schemas.microsoft.com/office/powerpoint/2010/main" val="81777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FC57681-8EF0-4460-B602-D0099A7CCDD6}" type="slidenum">
              <a:rPr lang="en-US"/>
              <a:pPr/>
              <a:t>45</a:t>
            </a:fld>
            <a:endParaRPr lang="en-US"/>
          </a:p>
        </p:txBody>
      </p:sp>
      <p:sp>
        <p:nvSpPr>
          <p:cNvPr id="4097" name="Rectangle 1"/>
          <p:cNvSpPr txBox="1">
            <a:spLocks noGrp="1" noRot="1" noChangeAspect="1" noChangeArrowheads="1"/>
          </p:cNvSpPr>
          <p:nvPr>
            <p:ph type="sldImg"/>
          </p:nvPr>
        </p:nvSpPr>
        <p:spPr bwMode="auto">
          <a:xfrm>
            <a:off x="993775" y="641350"/>
            <a:ext cx="4217988" cy="3163888"/>
          </a:xfrm>
          <a:prstGeom prst="rect">
            <a:avLst/>
          </a:prstGeom>
          <a:solidFill>
            <a:srgbClr val="FFFFFF"/>
          </a:solidFill>
          <a:ln>
            <a:solidFill>
              <a:srgbClr val="000000"/>
            </a:solidFill>
            <a:miter lim="800000"/>
            <a:headEnd/>
            <a:tailEnd/>
          </a:ln>
        </p:spPr>
      </p:sp>
      <p:sp>
        <p:nvSpPr>
          <p:cNvPr id="4098" name="Rectangle 2"/>
          <p:cNvSpPr txBox="1">
            <a:spLocks noGrp="1" noChangeArrowheads="1"/>
          </p:cNvSpPr>
          <p:nvPr>
            <p:ph type="body" idx="1"/>
          </p:nvPr>
        </p:nvSpPr>
        <p:spPr bwMode="auto">
          <a:xfrm>
            <a:off x="620527" y="4009159"/>
            <a:ext cx="4965606" cy="3798455"/>
          </a:xfrm>
          <a:prstGeom prst="rect">
            <a:avLst/>
          </a:prstGeom>
          <a:noFill/>
          <a:ln cap="flat">
            <a:round/>
            <a:headEnd/>
            <a:tailEnd/>
          </a:ln>
        </p:spPr>
        <p:txBody>
          <a:bodyPr wrap="none" tIns="15830" anchor="ctr"/>
          <a:lstStyle/>
          <a:p>
            <a:pPr marL="193749" indent="-192324">
              <a:lnSpc>
                <a:spcPct val="93000"/>
              </a:lnSpc>
              <a:spcBef>
                <a:spcPct val="0"/>
              </a:spcBef>
              <a:tabLst>
                <a:tab pos="649628" algn="l"/>
                <a:tab pos="1299256" algn="l"/>
                <a:tab pos="1948884" algn="l"/>
                <a:tab pos="2598511" algn="l"/>
                <a:tab pos="3248139" algn="l"/>
                <a:tab pos="3897767" algn="l"/>
                <a:tab pos="4547395" algn="l"/>
              </a:tabLst>
            </a:pPr>
            <a:endParaRPr lang="en-US" sz="1800" dirty="0">
              <a:latin typeface="Arial" charset="0"/>
              <a:ea typeface="IPAMincho" charset="0"/>
              <a:cs typeface="IPAMincho" charset="0"/>
            </a:endParaRPr>
          </a:p>
        </p:txBody>
      </p:sp>
    </p:spTree>
    <p:extLst>
      <p:ext uri="{BB962C8B-B14F-4D97-AF65-F5344CB8AC3E}">
        <p14:creationId xmlns="" xmlns:p14="http://schemas.microsoft.com/office/powerpoint/2010/main" val="16761952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7" name="Picture 6" descr="SD-PanelTitle-V.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l="-2" r="47959"/>
            <a:stretch/>
          </p:blipFill>
          <p:spPr>
            <a:xfrm rot="5400000">
              <a:off x="3739196" y="525780"/>
              <a:ext cx="1664208" cy="612648"/>
            </a:xfrm>
            <a:prstGeom prst="rect">
              <a:avLst/>
            </a:prstGeom>
          </p:spPr>
        </p:pic>
        <p:pic>
          <p:nvPicPr>
            <p:cNvPr id="14" name="Picture 13"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l="-2" r="47959"/>
            <a:stretch/>
          </p:blipFill>
          <p:spPr>
            <a:xfrm rot="5400000">
              <a:off x="3739196" y="5719572"/>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DE395322-ADB2-4A1F-8C62-85D3CF13927D}" type="datetimeFigureOut">
              <a:rPr lang="en-US" smtClean="0"/>
              <a:pPr/>
              <a:t>10/10/2021</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B1CD48B2-CF32-41F0-823F-F3C3CAA72772}"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235943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2076430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661035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1726888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CD48B2-CF32-41F0-823F-F3C3CAA72772}"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774018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CD48B2-CF32-41F0-823F-F3C3CAA72772}"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661474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3942696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D48B2-CF32-41F0-823F-F3C3CAA72772}"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729317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70"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619818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2853355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551048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128172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923842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064757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7"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453708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013238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395322-ADB2-4A1F-8C62-85D3CF13927D}"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861039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489" y="274544"/>
            <a:ext cx="8229023" cy="1143000"/>
          </a:xfrm>
          <a:prstGeom prst="rect">
            <a:avLst/>
          </a:prstGeom>
        </p:spPr>
        <p:txBody>
          <a:bodyPr/>
          <a:lstStyle/>
          <a:p>
            <a:r>
              <a:rPr lang="en-US" smtClean="0"/>
              <a:t>Click to edit Master title style</a:t>
            </a:r>
            <a:endParaRPr lang="en-US"/>
          </a:p>
        </p:txBody>
      </p:sp>
    </p:spTree>
    <p:extLst>
      <p:ext uri="{BB962C8B-B14F-4D97-AF65-F5344CB8AC3E}">
        <p14:creationId xmlns="" xmlns:p14="http://schemas.microsoft.com/office/powerpoint/2010/main" val="746095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44000" cy="6858001"/>
            <a:chOff x="0" y="0"/>
            <a:chExt cx="9144000" cy="6858001"/>
          </a:xfrm>
        </p:grpSpPr>
        <p:pic>
          <p:nvPicPr>
            <p:cNvPr id="8" name="Picture 7" descr="SD-PanelContent-V.png"/>
            <p:cNvPicPr>
              <a:picLocks noChangeAspect="1"/>
            </p:cNvPicPr>
            <p:nvPr/>
          </p:nvPicPr>
          <p:blipFill>
            <a:blip r:embed="rId20">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 xmlns:a14="http://schemas.microsoft.com/office/drawing/2010/main" val="0"/>
                </a:ext>
              </a:extLst>
            </a:blip>
            <a:srcRect l="1" r="14240"/>
            <a:stretch/>
          </p:blipFill>
          <p:spPr>
            <a:xfrm rot="5400000">
              <a:off x="4221675" y="39689"/>
              <a:ext cx="68580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 xmlns:a14="http://schemas.microsoft.com/office/drawing/2010/main" val="0"/>
                </a:ext>
              </a:extLst>
            </a:blip>
            <a:srcRect l="1" r="14240"/>
            <a:stretch/>
          </p:blipFill>
          <p:spPr>
            <a:xfrm rot="5400000">
              <a:off x="4221675" y="6211888"/>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E395322-ADB2-4A1F-8C62-85D3CF13927D}" type="datetimeFigureOut">
              <a:rPr lang="en-US" smtClean="0"/>
              <a:pPr/>
              <a:t>10/10/2021</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406631272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22.jpeg"/></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Connective tissue diseases</a:t>
            </a:r>
            <a:endParaRPr lang="en-US" dirty="0"/>
          </a:p>
        </p:txBody>
      </p:sp>
      <p:sp>
        <p:nvSpPr>
          <p:cNvPr id="3" name="Subtitle 2"/>
          <p:cNvSpPr>
            <a:spLocks noGrp="1"/>
          </p:cNvSpPr>
          <p:nvPr>
            <p:ph type="subTitle" idx="1"/>
          </p:nvPr>
        </p:nvSpPr>
        <p:spPr/>
        <p:txBody>
          <a:bodyPr/>
          <a:lstStyle/>
          <a:p>
            <a:r>
              <a:rPr lang="en-US" dirty="0" smtClean="0"/>
              <a:t>Dr. Dhikra Nabil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Connective tissues</a:t>
            </a:r>
            <a:endParaRPr lang="ar-JO" dirty="0"/>
          </a:p>
        </p:txBody>
      </p:sp>
      <p:sp>
        <p:nvSpPr>
          <p:cNvPr id="3" name="Content Placeholder 2"/>
          <p:cNvSpPr>
            <a:spLocks noGrp="1"/>
          </p:cNvSpPr>
          <p:nvPr>
            <p:ph idx="1"/>
          </p:nvPr>
        </p:nvSpPr>
        <p:spPr/>
        <p:txBody>
          <a:bodyPr/>
          <a:lstStyle/>
          <a:p>
            <a:pPr>
              <a:buNone/>
            </a:pPr>
            <a:r>
              <a:rPr lang="en-US" dirty="0" smtClean="0"/>
              <a:t>  Two proteins:</a:t>
            </a:r>
          </a:p>
          <a:p>
            <a:pPr marL="457200" indent="-457200">
              <a:buFont typeface="+mj-lt"/>
              <a:buAutoNum type="arabicPeriod"/>
            </a:pPr>
            <a:r>
              <a:rPr lang="en-US" dirty="0" smtClean="0"/>
              <a:t>Collagen: </a:t>
            </a:r>
            <a:r>
              <a:rPr lang="en-US" sz="2000" dirty="0" smtClean="0"/>
              <a:t>tendons, ligaments, skin, cornea, cartilage, bone, and blood vessels.</a:t>
            </a:r>
            <a:endParaRPr lang="en-US" dirty="0" smtClean="0"/>
          </a:p>
          <a:p>
            <a:pPr marL="457200" indent="-457200">
              <a:buFont typeface="+mj-lt"/>
              <a:buAutoNum type="arabicPeriod"/>
            </a:pPr>
            <a:r>
              <a:rPr lang="en-US" dirty="0" smtClean="0"/>
              <a:t>Elastin: </a:t>
            </a:r>
            <a:r>
              <a:rPr lang="en-US" sz="2000" dirty="0" smtClean="0"/>
              <a:t>ligaments and skin</a:t>
            </a:r>
            <a:endParaRPr lang="ar-JO"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Connective tissue diseases</a:t>
            </a:r>
            <a:endParaRPr lang="ar-JO" dirty="0"/>
          </a:p>
        </p:txBody>
      </p:sp>
      <p:sp>
        <p:nvSpPr>
          <p:cNvPr id="3" name="Content Placeholder 2"/>
          <p:cNvSpPr>
            <a:spLocks noGrp="1"/>
          </p:cNvSpPr>
          <p:nvPr>
            <p:ph idx="1"/>
          </p:nvPr>
        </p:nvSpPr>
        <p:spPr/>
        <p:txBody>
          <a:bodyPr>
            <a:normAutofit fontScale="85000" lnSpcReduction="20000"/>
          </a:bodyPr>
          <a:lstStyle/>
          <a:p>
            <a:r>
              <a:rPr lang="en-US" dirty="0" smtClean="0"/>
              <a:t>Rheumatoid Arthritis(RA)</a:t>
            </a:r>
          </a:p>
          <a:p>
            <a:r>
              <a:rPr lang="en-US" dirty="0" smtClean="0"/>
              <a:t>Scleroderma</a:t>
            </a:r>
          </a:p>
          <a:p>
            <a:r>
              <a:rPr lang="en-US" dirty="0" smtClean="0"/>
              <a:t>Granuolomatosis with polyangiitis</a:t>
            </a:r>
          </a:p>
          <a:p>
            <a:r>
              <a:rPr lang="en-US" dirty="0" smtClean="0"/>
              <a:t>Chrug- Strauss syndrome</a:t>
            </a:r>
          </a:p>
          <a:p>
            <a:r>
              <a:rPr lang="en-US" dirty="0" smtClean="0"/>
              <a:t>Systemic Lupus Erythematosus (SLE)</a:t>
            </a:r>
          </a:p>
          <a:p>
            <a:r>
              <a:rPr lang="en-US" dirty="0" smtClean="0"/>
              <a:t>Microscopic polyangiitis(MPA)</a:t>
            </a:r>
          </a:p>
          <a:p>
            <a:r>
              <a:rPr lang="en-US" dirty="0" smtClean="0"/>
              <a:t>Polymyositis/ dermatomyositis</a:t>
            </a:r>
          </a:p>
          <a:p>
            <a:r>
              <a:rPr lang="en-US" dirty="0" smtClean="0"/>
              <a:t>Mixed Connective Tissue Disease (MCTD)</a:t>
            </a:r>
          </a:p>
          <a:p>
            <a:r>
              <a:rPr lang="en-US" dirty="0" smtClean="0"/>
              <a:t>Undifferentiated  connective tissue diseases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ar-JO" dirty="0"/>
          </a:p>
        </p:txBody>
      </p:sp>
      <p:sp>
        <p:nvSpPr>
          <p:cNvPr id="3" name="Content Placeholder 2"/>
          <p:cNvSpPr>
            <a:spLocks noGrp="1"/>
          </p:cNvSpPr>
          <p:nvPr>
            <p:ph idx="1"/>
          </p:nvPr>
        </p:nvSpPr>
        <p:spPr/>
        <p:txBody>
          <a:bodyPr/>
          <a:lstStyle/>
          <a:p>
            <a:r>
              <a:rPr lang="en-US" dirty="0" smtClean="0"/>
              <a:t>Genetics</a:t>
            </a:r>
          </a:p>
          <a:p>
            <a:r>
              <a:rPr lang="en-US" dirty="0" smtClean="0"/>
              <a:t>Environmental</a:t>
            </a:r>
          </a:p>
          <a:p>
            <a:endParaRPr lang="ar-JO"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Arthritis </a:t>
            </a:r>
            <a:endParaRPr lang="ar-JO" dirty="0"/>
          </a:p>
        </p:txBody>
      </p:sp>
      <p:sp>
        <p:nvSpPr>
          <p:cNvPr id="3" name="Content Placeholder 2"/>
          <p:cNvSpPr>
            <a:spLocks noGrp="1"/>
          </p:cNvSpPr>
          <p:nvPr>
            <p:ph idx="1"/>
          </p:nvPr>
        </p:nvSpPr>
        <p:spPr/>
        <p:txBody>
          <a:bodyPr/>
          <a:lstStyle/>
          <a:p>
            <a:r>
              <a:rPr lang="en-US" dirty="0" smtClean="0"/>
              <a:t>Swelling or effusion, or presence of two of the following:</a:t>
            </a:r>
          </a:p>
          <a:p>
            <a:pPr lvl="1"/>
            <a:r>
              <a:rPr lang="en-US" sz="1600" dirty="0" smtClean="0"/>
              <a:t>Limitation of range of motion</a:t>
            </a:r>
          </a:p>
          <a:p>
            <a:pPr lvl="1"/>
            <a:r>
              <a:rPr lang="en-US" sz="1600" dirty="0" smtClean="0"/>
              <a:t>Tenderness or pain of motion</a:t>
            </a:r>
          </a:p>
          <a:p>
            <a:pPr lvl="1"/>
            <a:r>
              <a:rPr lang="en-US" sz="1600" dirty="0" smtClean="0"/>
              <a:t>Increased heat in the joint</a:t>
            </a:r>
          </a:p>
          <a:p>
            <a:r>
              <a:rPr lang="en-US" sz="2800" dirty="0" smtClean="0"/>
              <a:t>A manifestation of several disorders</a:t>
            </a:r>
            <a:endParaRPr lang="ar-JO"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r>
              <a:rPr lang="en-US" sz="2800" b="1" dirty="0"/>
              <a:t>Review of system in the differential diagnosis of childhood joint pain and swelling</a:t>
            </a:r>
            <a:endParaRPr lang="en-US" sz="2800" dirty="0"/>
          </a:p>
        </p:txBody>
      </p:sp>
      <p:graphicFrame>
        <p:nvGraphicFramePr>
          <p:cNvPr id="4" name="Content Placeholder 3"/>
          <p:cNvGraphicFramePr>
            <a:graphicFrameLocks noGrp="1"/>
          </p:cNvGraphicFramePr>
          <p:nvPr>
            <p:ph idx="1"/>
          </p:nvPr>
        </p:nvGraphicFramePr>
        <p:xfrm>
          <a:off x="533400" y="1752600"/>
          <a:ext cx="8229600" cy="26619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US" dirty="0"/>
                    </a:p>
                  </a:txBody>
                  <a:tcPr/>
                </a:tc>
                <a:tc>
                  <a:txBody>
                    <a:bodyPr/>
                    <a:lstStyle/>
                    <a:p>
                      <a:endParaRPr lang="en-US"/>
                    </a:p>
                  </a:txBody>
                  <a:tcPr/>
                </a:tc>
                <a:tc>
                  <a:txBody>
                    <a:bodyPr/>
                    <a:lstStyle/>
                    <a:p>
                      <a:endParaRPr lang="en-US"/>
                    </a:p>
                  </a:txBody>
                  <a:tcPr/>
                </a:tc>
              </a:tr>
              <a:tr h="370840">
                <a:tc rowSpan="4">
                  <a:txBody>
                    <a:bodyPr/>
                    <a:lstStyle/>
                    <a:p>
                      <a:pPr fontAlgn="t"/>
                      <a:r>
                        <a:rPr lang="en-US" b="1" dirty="0">
                          <a:latin typeface="Verdana"/>
                        </a:rPr>
                        <a:t>Dermatologic</a:t>
                      </a:r>
                    </a:p>
                  </a:txBody>
                  <a:tcPr/>
                </a:tc>
                <a:tc>
                  <a:txBody>
                    <a:bodyPr/>
                    <a:lstStyle/>
                    <a:p>
                      <a:pPr fontAlgn="t"/>
                      <a:r>
                        <a:rPr lang="en-US">
                          <a:latin typeface="Verdana"/>
                        </a:rPr>
                        <a:t>SLE</a:t>
                      </a:r>
                    </a:p>
                  </a:txBody>
                  <a:tcPr/>
                </a:tc>
                <a:tc>
                  <a:txBody>
                    <a:bodyPr/>
                    <a:lstStyle/>
                    <a:p>
                      <a:pPr fontAlgn="t"/>
                      <a:r>
                        <a:rPr lang="en-US" dirty="0">
                          <a:latin typeface="Verdana"/>
                        </a:rPr>
                        <a:t>Malar rash and hair loss</a:t>
                      </a:r>
                    </a:p>
                  </a:txBody>
                  <a:tcPr/>
                </a:tc>
              </a:tr>
              <a:tr h="370840">
                <a:tc vMerge="1">
                  <a:txBody>
                    <a:bodyPr/>
                    <a:lstStyle/>
                    <a:p>
                      <a:endParaRPr lang="en-US"/>
                    </a:p>
                  </a:txBody>
                  <a:tcPr/>
                </a:tc>
                <a:tc>
                  <a:txBody>
                    <a:bodyPr/>
                    <a:lstStyle/>
                    <a:p>
                      <a:pPr fontAlgn="t"/>
                      <a:r>
                        <a:rPr lang="en-US" dirty="0">
                          <a:latin typeface="Verdana"/>
                        </a:rPr>
                        <a:t>Dermatomyositis</a:t>
                      </a:r>
                    </a:p>
                  </a:txBody>
                  <a:tcPr/>
                </a:tc>
                <a:tc>
                  <a:txBody>
                    <a:bodyPr/>
                    <a:lstStyle/>
                    <a:p>
                      <a:pPr fontAlgn="t"/>
                      <a:r>
                        <a:rPr lang="en-US" dirty="0">
                          <a:latin typeface="Verdana"/>
                        </a:rPr>
                        <a:t>Gottron's papules</a:t>
                      </a:r>
                    </a:p>
                  </a:txBody>
                  <a:tcPr/>
                </a:tc>
              </a:tr>
              <a:tr h="370840">
                <a:tc vMerge="1">
                  <a:txBody>
                    <a:bodyPr/>
                    <a:lstStyle/>
                    <a:p>
                      <a:endParaRPr lang="en-US"/>
                    </a:p>
                  </a:txBody>
                  <a:tcPr/>
                </a:tc>
                <a:tc>
                  <a:txBody>
                    <a:bodyPr/>
                    <a:lstStyle/>
                    <a:p>
                      <a:pPr fontAlgn="t"/>
                      <a:r>
                        <a:rPr lang="en-US">
                          <a:latin typeface="Verdana"/>
                        </a:rPr>
                        <a:t>Systemic JIA</a:t>
                      </a:r>
                    </a:p>
                  </a:txBody>
                  <a:tcPr/>
                </a:tc>
                <a:tc>
                  <a:txBody>
                    <a:bodyPr/>
                    <a:lstStyle/>
                    <a:p>
                      <a:pPr fontAlgn="t"/>
                      <a:r>
                        <a:rPr lang="en-US">
                          <a:latin typeface="Verdana"/>
                        </a:rPr>
                        <a:t>Evanescent pink macular rash</a:t>
                      </a:r>
                    </a:p>
                  </a:txBody>
                  <a:tcPr/>
                </a:tc>
              </a:tr>
              <a:tr h="370840">
                <a:tc vMerge="1">
                  <a:txBody>
                    <a:bodyPr/>
                    <a:lstStyle/>
                    <a:p>
                      <a:endParaRPr lang="en-US"/>
                    </a:p>
                  </a:txBody>
                  <a:tcPr/>
                </a:tc>
                <a:tc>
                  <a:txBody>
                    <a:bodyPr/>
                    <a:lstStyle/>
                    <a:p>
                      <a:pPr fontAlgn="t"/>
                      <a:r>
                        <a:rPr lang="en-US">
                          <a:latin typeface="Verdana"/>
                        </a:rPr>
                        <a:t>HSP</a:t>
                      </a:r>
                    </a:p>
                  </a:txBody>
                  <a:tcPr/>
                </a:tc>
                <a:tc>
                  <a:txBody>
                    <a:bodyPr/>
                    <a:lstStyle/>
                    <a:p>
                      <a:pPr fontAlgn="t"/>
                      <a:r>
                        <a:rPr lang="en-US" dirty="0">
                          <a:latin typeface="Verdana"/>
                        </a:rPr>
                        <a:t>Lower extremity purpuric lesions</a:t>
                      </a:r>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700215081"/>
              </p:ext>
            </p:extLst>
          </p:nvPr>
        </p:nvGraphicFramePr>
        <p:xfrm>
          <a:off x="1152521" y="762000"/>
          <a:ext cx="6799266" cy="5303520"/>
        </p:xfrm>
        <a:graphic>
          <a:graphicData uri="http://schemas.openxmlformats.org/drawingml/2006/table">
            <a:tbl>
              <a:tblPr firstRow="1" bandRow="1">
                <a:tableStyleId>{5C22544A-7EE6-4342-B048-85BDC9FD1C3A}</a:tableStyleId>
              </a:tblPr>
              <a:tblGrid>
                <a:gridCol w="2266422"/>
                <a:gridCol w="2266422"/>
                <a:gridCol w="2266422"/>
              </a:tblGrid>
              <a:tr h="0">
                <a:tc>
                  <a:txBody>
                    <a:bodyPr/>
                    <a:lstStyle/>
                    <a:p>
                      <a:endParaRPr lang="en-US" dirty="0"/>
                    </a:p>
                  </a:txBody>
                  <a:tcPr marL="75547" marR="75547"/>
                </a:tc>
                <a:tc>
                  <a:txBody>
                    <a:bodyPr/>
                    <a:lstStyle/>
                    <a:p>
                      <a:endParaRPr lang="en-US" dirty="0"/>
                    </a:p>
                  </a:txBody>
                  <a:tcPr marL="75547" marR="75547"/>
                </a:tc>
                <a:tc>
                  <a:txBody>
                    <a:bodyPr/>
                    <a:lstStyle/>
                    <a:p>
                      <a:endParaRPr lang="en-US"/>
                    </a:p>
                  </a:txBody>
                  <a:tcPr marL="75547" marR="75547"/>
                </a:tc>
              </a:tr>
              <a:tr h="370840">
                <a:tc rowSpan="4">
                  <a:txBody>
                    <a:bodyPr/>
                    <a:lstStyle/>
                    <a:p>
                      <a:pPr fontAlgn="t"/>
                      <a:r>
                        <a:rPr lang="en-US" b="1" dirty="0">
                          <a:latin typeface="Verdana"/>
                        </a:rPr>
                        <a:t>Ophthalmologic</a:t>
                      </a:r>
                    </a:p>
                  </a:txBody>
                  <a:tcPr marL="75547" marR="75547"/>
                </a:tc>
                <a:tc>
                  <a:txBody>
                    <a:bodyPr/>
                    <a:lstStyle/>
                    <a:p>
                      <a:pPr fontAlgn="t"/>
                      <a:r>
                        <a:rPr lang="en-US" dirty="0">
                          <a:latin typeface="Verdana"/>
                        </a:rPr>
                        <a:t>Oligoarthritis or psoriatic JIA</a:t>
                      </a:r>
                    </a:p>
                  </a:txBody>
                  <a:tcPr marL="75547" marR="75547"/>
                </a:tc>
                <a:tc>
                  <a:txBody>
                    <a:bodyPr/>
                    <a:lstStyle/>
                    <a:p>
                      <a:pPr fontAlgn="t"/>
                      <a:r>
                        <a:rPr lang="en-US">
                          <a:latin typeface="Verdana"/>
                        </a:rPr>
                        <a:t>Asymptomatic chronic anterior uveitis</a:t>
                      </a:r>
                    </a:p>
                  </a:txBody>
                  <a:tcPr marL="75547" marR="75547"/>
                </a:tc>
              </a:tr>
              <a:tr h="370840">
                <a:tc vMerge="1">
                  <a:txBody>
                    <a:bodyPr/>
                    <a:lstStyle/>
                    <a:p>
                      <a:endParaRPr lang="en-US"/>
                    </a:p>
                  </a:txBody>
                  <a:tcPr/>
                </a:tc>
                <a:tc>
                  <a:txBody>
                    <a:bodyPr/>
                    <a:lstStyle/>
                    <a:p>
                      <a:pPr fontAlgn="t"/>
                      <a:r>
                        <a:rPr lang="en-US" dirty="0">
                          <a:latin typeface="Verdana"/>
                        </a:rPr>
                        <a:t>Enthesitis related arthritis</a:t>
                      </a:r>
                    </a:p>
                  </a:txBody>
                  <a:tcPr marL="75547" marR="75547"/>
                </a:tc>
                <a:tc>
                  <a:txBody>
                    <a:bodyPr/>
                    <a:lstStyle/>
                    <a:p>
                      <a:pPr fontAlgn="t"/>
                      <a:r>
                        <a:rPr lang="en-US">
                          <a:latin typeface="Verdana"/>
                        </a:rPr>
                        <a:t>Acute symptomatic uveitis (pain, redness)</a:t>
                      </a:r>
                    </a:p>
                  </a:txBody>
                  <a:tcPr marL="75547" marR="75547"/>
                </a:tc>
              </a:tr>
              <a:tr h="370840">
                <a:tc vMerge="1">
                  <a:txBody>
                    <a:bodyPr/>
                    <a:lstStyle/>
                    <a:p>
                      <a:endParaRPr lang="en-US"/>
                    </a:p>
                  </a:txBody>
                  <a:tcPr/>
                </a:tc>
                <a:tc>
                  <a:txBody>
                    <a:bodyPr/>
                    <a:lstStyle/>
                    <a:p>
                      <a:pPr fontAlgn="t"/>
                      <a:r>
                        <a:rPr lang="en-US">
                          <a:latin typeface="Verdana"/>
                        </a:rPr>
                        <a:t>Kawasaki disease</a:t>
                      </a:r>
                    </a:p>
                  </a:txBody>
                  <a:tcPr marL="75547" marR="75547"/>
                </a:tc>
                <a:tc>
                  <a:txBody>
                    <a:bodyPr/>
                    <a:lstStyle/>
                    <a:p>
                      <a:pPr fontAlgn="t"/>
                      <a:r>
                        <a:rPr lang="en-US">
                          <a:latin typeface="Verdana"/>
                        </a:rPr>
                        <a:t>Conjunctival injection without discharge</a:t>
                      </a:r>
                    </a:p>
                  </a:txBody>
                  <a:tcPr marL="75547" marR="75547"/>
                </a:tc>
              </a:tr>
              <a:tr h="370840">
                <a:tc vMerge="1">
                  <a:txBody>
                    <a:bodyPr/>
                    <a:lstStyle/>
                    <a:p>
                      <a:endParaRPr lang="en-US"/>
                    </a:p>
                  </a:txBody>
                  <a:tcPr/>
                </a:tc>
                <a:tc>
                  <a:txBody>
                    <a:bodyPr/>
                    <a:lstStyle/>
                    <a:p>
                      <a:pPr fontAlgn="t"/>
                      <a:r>
                        <a:rPr lang="en-US">
                          <a:latin typeface="Verdana"/>
                        </a:rPr>
                        <a:t>Sjogren's syndrome</a:t>
                      </a:r>
                    </a:p>
                  </a:txBody>
                  <a:tcPr marL="75547" marR="75547"/>
                </a:tc>
                <a:tc>
                  <a:txBody>
                    <a:bodyPr/>
                    <a:lstStyle/>
                    <a:p>
                      <a:pPr fontAlgn="t"/>
                      <a:r>
                        <a:rPr lang="en-US">
                          <a:latin typeface="Verdana"/>
                        </a:rPr>
                        <a:t>Dry eyes with keratitis</a:t>
                      </a:r>
                    </a:p>
                  </a:txBody>
                  <a:tcPr marL="75547" marR="75547"/>
                </a:tc>
              </a:tr>
              <a:tr h="370840">
                <a:tc rowSpan="2">
                  <a:txBody>
                    <a:bodyPr/>
                    <a:lstStyle/>
                    <a:p>
                      <a:pPr fontAlgn="t"/>
                      <a:r>
                        <a:rPr lang="en-US" b="1">
                          <a:latin typeface="Verdana"/>
                        </a:rPr>
                        <a:t>Oral</a:t>
                      </a:r>
                    </a:p>
                  </a:txBody>
                  <a:tcPr marL="75547" marR="75547"/>
                </a:tc>
                <a:tc>
                  <a:txBody>
                    <a:bodyPr/>
                    <a:lstStyle/>
                    <a:p>
                      <a:pPr fontAlgn="t"/>
                      <a:r>
                        <a:rPr lang="en-US">
                          <a:latin typeface="Verdana"/>
                        </a:rPr>
                        <a:t>SLE</a:t>
                      </a:r>
                    </a:p>
                  </a:txBody>
                  <a:tcPr marL="75547" marR="75547"/>
                </a:tc>
                <a:tc>
                  <a:txBody>
                    <a:bodyPr/>
                    <a:lstStyle/>
                    <a:p>
                      <a:pPr fontAlgn="t"/>
                      <a:r>
                        <a:rPr lang="en-US">
                          <a:latin typeface="Verdana"/>
                        </a:rPr>
                        <a:t>Painless oral ulcers on palate</a:t>
                      </a:r>
                    </a:p>
                  </a:txBody>
                  <a:tcPr marL="75547" marR="75547"/>
                </a:tc>
              </a:tr>
              <a:tr h="370840">
                <a:tc vMerge="1">
                  <a:txBody>
                    <a:bodyPr/>
                    <a:lstStyle/>
                    <a:p>
                      <a:endParaRPr lang="en-US"/>
                    </a:p>
                  </a:txBody>
                  <a:tcPr/>
                </a:tc>
                <a:tc>
                  <a:txBody>
                    <a:bodyPr/>
                    <a:lstStyle/>
                    <a:p>
                      <a:pPr fontAlgn="t"/>
                      <a:r>
                        <a:rPr lang="en-US" dirty="0">
                          <a:latin typeface="Verdana"/>
                        </a:rPr>
                        <a:t>Behcet Disease</a:t>
                      </a:r>
                    </a:p>
                  </a:txBody>
                  <a:tcPr marL="75547" marR="75547"/>
                </a:tc>
                <a:tc>
                  <a:txBody>
                    <a:bodyPr/>
                    <a:lstStyle/>
                    <a:p>
                      <a:pPr fontAlgn="t"/>
                      <a:r>
                        <a:rPr lang="en-US" dirty="0">
                          <a:latin typeface="Verdana"/>
                        </a:rPr>
                        <a:t>Large extremely painful oral ulcers</a:t>
                      </a:r>
                    </a:p>
                  </a:txBody>
                  <a:tcPr marL="75547" marR="75547"/>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762000"/>
          <a:ext cx="8229600" cy="53238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US" dirty="0"/>
                    </a:p>
                  </a:txBody>
                  <a:tcPr/>
                </a:tc>
                <a:tc>
                  <a:txBody>
                    <a:bodyPr/>
                    <a:lstStyle/>
                    <a:p>
                      <a:endParaRPr lang="en-US"/>
                    </a:p>
                  </a:txBody>
                  <a:tcPr/>
                </a:tc>
                <a:tc>
                  <a:txBody>
                    <a:bodyPr/>
                    <a:lstStyle/>
                    <a:p>
                      <a:endParaRPr lang="en-US"/>
                    </a:p>
                  </a:txBody>
                  <a:tcPr/>
                </a:tc>
              </a:tr>
              <a:tr h="370840">
                <a:tc rowSpan="5">
                  <a:txBody>
                    <a:bodyPr/>
                    <a:lstStyle/>
                    <a:p>
                      <a:pPr fontAlgn="t"/>
                      <a:r>
                        <a:rPr lang="en-US" b="1" dirty="0">
                          <a:latin typeface="Verdana"/>
                        </a:rPr>
                        <a:t>Respiratory</a:t>
                      </a:r>
                    </a:p>
                  </a:txBody>
                  <a:tcPr/>
                </a:tc>
                <a:tc>
                  <a:txBody>
                    <a:bodyPr/>
                    <a:lstStyle/>
                    <a:p>
                      <a:pPr fontAlgn="t"/>
                      <a:r>
                        <a:rPr lang="en-US">
                          <a:latin typeface="Verdana"/>
                        </a:rPr>
                        <a:t>CF or immunodeficiency</a:t>
                      </a:r>
                    </a:p>
                  </a:txBody>
                  <a:tcPr/>
                </a:tc>
                <a:tc>
                  <a:txBody>
                    <a:bodyPr/>
                    <a:lstStyle/>
                    <a:p>
                      <a:pPr fontAlgn="t"/>
                      <a:r>
                        <a:rPr lang="en-US">
                          <a:latin typeface="Verdana"/>
                        </a:rPr>
                        <a:t>Recurrent pneumonia</a:t>
                      </a:r>
                    </a:p>
                  </a:txBody>
                  <a:tcPr/>
                </a:tc>
              </a:tr>
              <a:tr h="370840">
                <a:tc vMerge="1">
                  <a:txBody>
                    <a:bodyPr/>
                    <a:lstStyle/>
                    <a:p>
                      <a:endParaRPr lang="en-US"/>
                    </a:p>
                  </a:txBody>
                  <a:tcPr/>
                </a:tc>
                <a:tc>
                  <a:txBody>
                    <a:bodyPr/>
                    <a:lstStyle/>
                    <a:p>
                      <a:pPr fontAlgn="t"/>
                      <a:r>
                        <a:rPr lang="en-US">
                          <a:latin typeface="Verdana"/>
                        </a:rPr>
                        <a:t>Wegener's granulomatosis</a:t>
                      </a:r>
                    </a:p>
                  </a:txBody>
                  <a:tcPr/>
                </a:tc>
                <a:tc>
                  <a:txBody>
                    <a:bodyPr/>
                    <a:lstStyle/>
                    <a:p>
                      <a:pPr fontAlgn="t"/>
                      <a:r>
                        <a:rPr lang="en-US">
                          <a:latin typeface="Verdana"/>
                        </a:rPr>
                        <a:t>Destructive upper tract lesions</a:t>
                      </a:r>
                    </a:p>
                  </a:txBody>
                  <a:tcPr/>
                </a:tc>
              </a:tr>
              <a:tr h="370840">
                <a:tc vMerge="1">
                  <a:txBody>
                    <a:bodyPr/>
                    <a:lstStyle/>
                    <a:p>
                      <a:endParaRPr lang="en-US"/>
                    </a:p>
                  </a:txBody>
                  <a:tcPr/>
                </a:tc>
                <a:tc>
                  <a:txBody>
                    <a:bodyPr/>
                    <a:lstStyle/>
                    <a:p>
                      <a:pPr fontAlgn="t"/>
                      <a:r>
                        <a:rPr lang="en-US">
                          <a:latin typeface="Verdana"/>
                        </a:rPr>
                        <a:t>SLE or systemic JIA</a:t>
                      </a:r>
                    </a:p>
                  </a:txBody>
                  <a:tcPr/>
                </a:tc>
                <a:tc>
                  <a:txBody>
                    <a:bodyPr/>
                    <a:lstStyle/>
                    <a:p>
                      <a:pPr fontAlgn="t"/>
                      <a:r>
                        <a:rPr lang="en-US">
                          <a:latin typeface="Verdana"/>
                        </a:rPr>
                        <a:t>Pleuritis</a:t>
                      </a:r>
                    </a:p>
                  </a:txBody>
                  <a:tcPr/>
                </a:tc>
              </a:tr>
              <a:tr h="370840">
                <a:tc vMerge="1">
                  <a:txBody>
                    <a:bodyPr/>
                    <a:lstStyle/>
                    <a:p>
                      <a:endParaRPr lang="en-US"/>
                    </a:p>
                  </a:txBody>
                  <a:tcPr/>
                </a:tc>
                <a:tc>
                  <a:txBody>
                    <a:bodyPr/>
                    <a:lstStyle/>
                    <a:p>
                      <a:pPr fontAlgn="t"/>
                      <a:r>
                        <a:rPr lang="en-US">
                          <a:latin typeface="Verdana"/>
                        </a:rPr>
                        <a:t>SLE or scleroderma</a:t>
                      </a:r>
                    </a:p>
                  </a:txBody>
                  <a:tcPr/>
                </a:tc>
                <a:tc>
                  <a:txBody>
                    <a:bodyPr/>
                    <a:lstStyle/>
                    <a:p>
                      <a:pPr fontAlgn="t"/>
                      <a:r>
                        <a:rPr lang="en-US">
                          <a:latin typeface="Verdana"/>
                        </a:rPr>
                        <a:t>Interstitial lung disease</a:t>
                      </a:r>
                    </a:p>
                  </a:txBody>
                  <a:tcPr/>
                </a:tc>
              </a:tr>
              <a:tr h="370840">
                <a:tc vMerge="1">
                  <a:txBody>
                    <a:bodyPr/>
                    <a:lstStyle/>
                    <a:p>
                      <a:endParaRPr lang="en-US"/>
                    </a:p>
                  </a:txBody>
                  <a:tcPr/>
                </a:tc>
                <a:tc>
                  <a:txBody>
                    <a:bodyPr/>
                    <a:lstStyle/>
                    <a:p>
                      <a:pPr fontAlgn="t"/>
                      <a:r>
                        <a:rPr lang="en-US">
                          <a:latin typeface="Verdana"/>
                        </a:rPr>
                        <a:t>Churg-Strauss syndrome</a:t>
                      </a:r>
                    </a:p>
                  </a:txBody>
                  <a:tcPr/>
                </a:tc>
                <a:tc>
                  <a:txBody>
                    <a:bodyPr/>
                    <a:lstStyle/>
                    <a:p>
                      <a:pPr fontAlgn="t"/>
                      <a:r>
                        <a:rPr lang="en-US">
                          <a:latin typeface="Verdana"/>
                        </a:rPr>
                        <a:t>Eosinophilic pneumonia</a:t>
                      </a:r>
                    </a:p>
                  </a:txBody>
                  <a:tcPr/>
                </a:tc>
              </a:tr>
              <a:tr h="370840">
                <a:tc rowSpan="4">
                  <a:txBody>
                    <a:bodyPr/>
                    <a:lstStyle/>
                    <a:p>
                      <a:pPr fontAlgn="t"/>
                      <a:r>
                        <a:rPr lang="en-US" b="1">
                          <a:latin typeface="Verdana"/>
                        </a:rPr>
                        <a:t>Cardiovascular</a:t>
                      </a:r>
                    </a:p>
                  </a:txBody>
                  <a:tcPr/>
                </a:tc>
                <a:tc>
                  <a:txBody>
                    <a:bodyPr/>
                    <a:lstStyle/>
                    <a:p>
                      <a:pPr fontAlgn="t"/>
                      <a:r>
                        <a:rPr lang="en-US">
                          <a:latin typeface="Verdana"/>
                        </a:rPr>
                        <a:t>ARF or endocarditis</a:t>
                      </a:r>
                    </a:p>
                  </a:txBody>
                  <a:tcPr/>
                </a:tc>
                <a:tc>
                  <a:txBody>
                    <a:bodyPr/>
                    <a:lstStyle/>
                    <a:p>
                      <a:pPr fontAlgn="t"/>
                      <a:r>
                        <a:rPr lang="en-US">
                          <a:latin typeface="Verdana"/>
                        </a:rPr>
                        <a:t>New heart murmur</a:t>
                      </a:r>
                    </a:p>
                  </a:txBody>
                  <a:tcPr/>
                </a:tc>
              </a:tr>
              <a:tr h="370840">
                <a:tc vMerge="1">
                  <a:txBody>
                    <a:bodyPr/>
                    <a:lstStyle/>
                    <a:p>
                      <a:endParaRPr lang="en-US"/>
                    </a:p>
                  </a:txBody>
                  <a:tcPr/>
                </a:tc>
                <a:tc>
                  <a:txBody>
                    <a:bodyPr/>
                    <a:lstStyle/>
                    <a:p>
                      <a:pPr fontAlgn="t"/>
                      <a:r>
                        <a:rPr lang="en-US">
                          <a:latin typeface="Verdana"/>
                        </a:rPr>
                        <a:t>SLE, systemic JIA, or ARF</a:t>
                      </a:r>
                    </a:p>
                  </a:txBody>
                  <a:tcPr/>
                </a:tc>
                <a:tc>
                  <a:txBody>
                    <a:bodyPr/>
                    <a:lstStyle/>
                    <a:p>
                      <a:pPr fontAlgn="t"/>
                      <a:r>
                        <a:rPr lang="en-US" dirty="0">
                          <a:latin typeface="Verdana"/>
                        </a:rPr>
                        <a:t>Pericarditis</a:t>
                      </a:r>
                    </a:p>
                  </a:txBody>
                  <a:tcPr/>
                </a:tc>
              </a:tr>
              <a:tr h="370840">
                <a:tc vMerge="1">
                  <a:txBody>
                    <a:bodyPr/>
                    <a:lstStyle/>
                    <a:p>
                      <a:endParaRPr lang="en-US"/>
                    </a:p>
                  </a:txBody>
                  <a:tcPr/>
                </a:tc>
                <a:tc>
                  <a:txBody>
                    <a:bodyPr/>
                    <a:lstStyle/>
                    <a:p>
                      <a:pPr fontAlgn="t"/>
                      <a:r>
                        <a:rPr lang="en-US">
                          <a:latin typeface="Verdana"/>
                        </a:rPr>
                        <a:t>SLE or scleroderma</a:t>
                      </a:r>
                    </a:p>
                  </a:txBody>
                  <a:tcPr/>
                </a:tc>
                <a:tc>
                  <a:txBody>
                    <a:bodyPr/>
                    <a:lstStyle/>
                    <a:p>
                      <a:pPr fontAlgn="t"/>
                      <a:r>
                        <a:rPr lang="en-US">
                          <a:latin typeface="Verdana"/>
                        </a:rPr>
                        <a:t>Raynaud phenomenon</a:t>
                      </a:r>
                    </a:p>
                  </a:txBody>
                  <a:tcPr/>
                </a:tc>
              </a:tr>
              <a:tr h="370840">
                <a:tc vMerge="1">
                  <a:txBody>
                    <a:bodyPr/>
                    <a:lstStyle/>
                    <a:p>
                      <a:endParaRPr lang="en-US"/>
                    </a:p>
                  </a:txBody>
                  <a:tcPr/>
                </a:tc>
                <a:tc>
                  <a:txBody>
                    <a:bodyPr/>
                    <a:lstStyle/>
                    <a:p>
                      <a:pPr fontAlgn="t"/>
                      <a:r>
                        <a:rPr lang="en-US">
                          <a:latin typeface="Verdana"/>
                        </a:rPr>
                        <a:t>Takayasu arteritis</a:t>
                      </a:r>
                    </a:p>
                  </a:txBody>
                  <a:tcPr/>
                </a:tc>
                <a:tc>
                  <a:txBody>
                    <a:bodyPr/>
                    <a:lstStyle/>
                    <a:p>
                      <a:pPr fontAlgn="t"/>
                      <a:r>
                        <a:rPr lang="en-US" dirty="0">
                          <a:latin typeface="Verdana"/>
                        </a:rPr>
                        <a:t>Absent pulses</a:t>
                      </a:r>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8152663"/>
              </p:ext>
            </p:extLst>
          </p:nvPr>
        </p:nvGraphicFramePr>
        <p:xfrm>
          <a:off x="1157284" y="-76200"/>
          <a:ext cx="6799266" cy="6443028"/>
        </p:xfrm>
        <a:graphic>
          <a:graphicData uri="http://schemas.openxmlformats.org/drawingml/2006/table">
            <a:tbl>
              <a:tblPr firstRow="1" bandRow="1">
                <a:tableStyleId>{5C22544A-7EE6-4342-B048-85BDC9FD1C3A}</a:tableStyleId>
              </a:tblPr>
              <a:tblGrid>
                <a:gridCol w="2266422"/>
                <a:gridCol w="2266422"/>
                <a:gridCol w="2266422"/>
              </a:tblGrid>
              <a:tr h="442466">
                <a:tc>
                  <a:txBody>
                    <a:bodyPr/>
                    <a:lstStyle/>
                    <a:p>
                      <a:endParaRPr lang="en-US" dirty="0"/>
                    </a:p>
                  </a:txBody>
                  <a:tcPr marL="75547" marR="75547"/>
                </a:tc>
                <a:tc>
                  <a:txBody>
                    <a:bodyPr/>
                    <a:lstStyle/>
                    <a:p>
                      <a:endParaRPr lang="en-US"/>
                    </a:p>
                  </a:txBody>
                  <a:tcPr marL="75547" marR="75547"/>
                </a:tc>
                <a:tc>
                  <a:txBody>
                    <a:bodyPr/>
                    <a:lstStyle/>
                    <a:p>
                      <a:endParaRPr lang="en-US"/>
                    </a:p>
                  </a:txBody>
                  <a:tcPr marL="75547" marR="75547"/>
                </a:tc>
              </a:tr>
              <a:tr h="763708">
                <a:tc rowSpan="4">
                  <a:txBody>
                    <a:bodyPr/>
                    <a:lstStyle/>
                    <a:p>
                      <a:pPr fontAlgn="t"/>
                      <a:r>
                        <a:rPr lang="en-US" b="1" dirty="0">
                          <a:latin typeface="Verdana"/>
                        </a:rPr>
                        <a:t>Gastrointestinal</a:t>
                      </a:r>
                    </a:p>
                  </a:txBody>
                  <a:tcPr marL="75547" marR="75547"/>
                </a:tc>
                <a:tc>
                  <a:txBody>
                    <a:bodyPr/>
                    <a:lstStyle/>
                    <a:p>
                      <a:pPr fontAlgn="t"/>
                      <a:r>
                        <a:rPr lang="en-US" dirty="0">
                          <a:latin typeface="Verdana"/>
                        </a:rPr>
                        <a:t>IBD, SLE, or vasculitis</a:t>
                      </a:r>
                    </a:p>
                  </a:txBody>
                  <a:tcPr marL="75547" marR="75547"/>
                </a:tc>
                <a:tc>
                  <a:txBody>
                    <a:bodyPr/>
                    <a:lstStyle/>
                    <a:p>
                      <a:pPr fontAlgn="t"/>
                      <a:r>
                        <a:rPr lang="en-US">
                          <a:latin typeface="Verdana"/>
                        </a:rPr>
                        <a:t>Weight loss or poor growth</a:t>
                      </a:r>
                    </a:p>
                  </a:txBody>
                  <a:tcPr marL="75547" marR="75547"/>
                </a:tc>
              </a:tr>
              <a:tr h="763708">
                <a:tc vMerge="1">
                  <a:txBody>
                    <a:bodyPr/>
                    <a:lstStyle/>
                    <a:p>
                      <a:endParaRPr lang="en-US"/>
                    </a:p>
                  </a:txBody>
                  <a:tcPr/>
                </a:tc>
                <a:tc>
                  <a:txBody>
                    <a:bodyPr/>
                    <a:lstStyle/>
                    <a:p>
                      <a:pPr fontAlgn="t"/>
                      <a:r>
                        <a:rPr lang="en-US">
                          <a:latin typeface="Verdana"/>
                        </a:rPr>
                        <a:t>IBD</a:t>
                      </a:r>
                    </a:p>
                  </a:txBody>
                  <a:tcPr marL="75547" marR="75547"/>
                </a:tc>
                <a:tc>
                  <a:txBody>
                    <a:bodyPr/>
                    <a:lstStyle/>
                    <a:p>
                      <a:pPr fontAlgn="t"/>
                      <a:r>
                        <a:rPr lang="en-US">
                          <a:latin typeface="Verdana"/>
                        </a:rPr>
                        <a:t>Diarrhea and abdominal pain</a:t>
                      </a:r>
                    </a:p>
                  </a:txBody>
                  <a:tcPr marL="75547" marR="75547"/>
                </a:tc>
              </a:tr>
              <a:tr h="1091011">
                <a:tc vMerge="1">
                  <a:txBody>
                    <a:bodyPr/>
                    <a:lstStyle/>
                    <a:p>
                      <a:endParaRPr lang="en-US"/>
                    </a:p>
                  </a:txBody>
                  <a:tcPr/>
                </a:tc>
                <a:tc>
                  <a:txBody>
                    <a:bodyPr/>
                    <a:lstStyle/>
                    <a:p>
                      <a:pPr fontAlgn="t"/>
                      <a:r>
                        <a:rPr lang="en-US">
                          <a:latin typeface="Verdana"/>
                        </a:rPr>
                        <a:t>Reactive arthritis</a:t>
                      </a:r>
                    </a:p>
                  </a:txBody>
                  <a:tcPr marL="75547" marR="75547"/>
                </a:tc>
                <a:tc>
                  <a:txBody>
                    <a:bodyPr/>
                    <a:lstStyle/>
                    <a:p>
                      <a:pPr fontAlgn="t"/>
                      <a:r>
                        <a:rPr lang="en-US">
                          <a:latin typeface="Verdana"/>
                        </a:rPr>
                        <a:t>Preceding infectious gastroenteritis</a:t>
                      </a:r>
                    </a:p>
                  </a:txBody>
                  <a:tcPr marL="75547" marR="75547"/>
                </a:tc>
              </a:tr>
              <a:tr h="1091011">
                <a:tc vMerge="1">
                  <a:txBody>
                    <a:bodyPr/>
                    <a:lstStyle/>
                    <a:p>
                      <a:endParaRPr lang="en-US"/>
                    </a:p>
                  </a:txBody>
                  <a:tcPr/>
                </a:tc>
                <a:tc>
                  <a:txBody>
                    <a:bodyPr/>
                    <a:lstStyle/>
                    <a:p>
                      <a:pPr fontAlgn="t"/>
                      <a:r>
                        <a:rPr lang="en-US">
                          <a:latin typeface="Verdana"/>
                        </a:rPr>
                        <a:t>HSP</a:t>
                      </a:r>
                    </a:p>
                  </a:txBody>
                  <a:tcPr marL="75547" marR="75547"/>
                </a:tc>
                <a:tc>
                  <a:txBody>
                    <a:bodyPr/>
                    <a:lstStyle/>
                    <a:p>
                      <a:pPr fontAlgn="t"/>
                      <a:r>
                        <a:rPr lang="en-US">
                          <a:latin typeface="Verdana"/>
                        </a:rPr>
                        <a:t>Intermittent colicky abdominal pain</a:t>
                      </a:r>
                    </a:p>
                  </a:txBody>
                  <a:tcPr marL="75547" marR="75547"/>
                </a:tc>
              </a:tr>
              <a:tr h="763708">
                <a:tc rowSpan="3">
                  <a:txBody>
                    <a:bodyPr/>
                    <a:lstStyle/>
                    <a:p>
                      <a:pPr fontAlgn="t"/>
                      <a:r>
                        <a:rPr lang="en-US" b="1">
                          <a:latin typeface="Verdana"/>
                        </a:rPr>
                        <a:t>Genitourinary</a:t>
                      </a:r>
                    </a:p>
                  </a:txBody>
                  <a:tcPr marL="75547" marR="75547"/>
                </a:tc>
                <a:tc>
                  <a:txBody>
                    <a:bodyPr/>
                    <a:lstStyle/>
                    <a:p>
                      <a:pPr fontAlgn="t"/>
                      <a:r>
                        <a:rPr lang="en-US">
                          <a:latin typeface="Verdana"/>
                        </a:rPr>
                        <a:t>Gonococcal arthritis</a:t>
                      </a:r>
                    </a:p>
                  </a:txBody>
                  <a:tcPr marL="75547" marR="75547"/>
                </a:tc>
                <a:tc>
                  <a:txBody>
                    <a:bodyPr/>
                    <a:lstStyle/>
                    <a:p>
                      <a:pPr fontAlgn="t"/>
                      <a:r>
                        <a:rPr lang="en-US" dirty="0" err="1">
                          <a:latin typeface="Verdana"/>
                        </a:rPr>
                        <a:t>Pustular</a:t>
                      </a:r>
                      <a:r>
                        <a:rPr lang="en-US" dirty="0">
                          <a:latin typeface="Verdana"/>
                        </a:rPr>
                        <a:t> </a:t>
                      </a:r>
                      <a:r>
                        <a:rPr lang="en-US" dirty="0" err="1">
                          <a:latin typeface="Verdana"/>
                        </a:rPr>
                        <a:t>urethritis</a:t>
                      </a:r>
                      <a:r>
                        <a:rPr lang="en-US" dirty="0">
                          <a:latin typeface="Verdana"/>
                        </a:rPr>
                        <a:t> or </a:t>
                      </a:r>
                      <a:r>
                        <a:rPr lang="en-US" dirty="0" err="1">
                          <a:latin typeface="Verdana"/>
                        </a:rPr>
                        <a:t>cervicitis</a:t>
                      </a:r>
                      <a:endParaRPr lang="en-US" dirty="0">
                        <a:latin typeface="Verdana"/>
                      </a:endParaRPr>
                    </a:p>
                  </a:txBody>
                  <a:tcPr marL="75547" marR="75547"/>
                </a:tc>
              </a:tr>
              <a:tr h="763708">
                <a:tc vMerge="1">
                  <a:txBody>
                    <a:bodyPr/>
                    <a:lstStyle/>
                    <a:p>
                      <a:endParaRPr lang="en-US"/>
                    </a:p>
                  </a:txBody>
                  <a:tcPr/>
                </a:tc>
                <a:tc>
                  <a:txBody>
                    <a:bodyPr/>
                    <a:lstStyle/>
                    <a:p>
                      <a:pPr fontAlgn="t"/>
                      <a:r>
                        <a:rPr lang="en-US">
                          <a:latin typeface="Verdana"/>
                        </a:rPr>
                        <a:t>Reactive arthritis</a:t>
                      </a:r>
                    </a:p>
                  </a:txBody>
                  <a:tcPr marL="75547" marR="75547"/>
                </a:tc>
                <a:tc>
                  <a:txBody>
                    <a:bodyPr/>
                    <a:lstStyle/>
                    <a:p>
                      <a:pPr fontAlgn="t"/>
                      <a:r>
                        <a:rPr lang="en-US" dirty="0">
                          <a:latin typeface="Verdana"/>
                        </a:rPr>
                        <a:t>Non-</a:t>
                      </a:r>
                      <a:r>
                        <a:rPr lang="en-US" dirty="0" err="1">
                          <a:latin typeface="Verdana"/>
                        </a:rPr>
                        <a:t>gonococcal</a:t>
                      </a:r>
                      <a:r>
                        <a:rPr lang="en-US" dirty="0">
                          <a:latin typeface="Verdana"/>
                        </a:rPr>
                        <a:t> </a:t>
                      </a:r>
                      <a:r>
                        <a:rPr lang="en-US" dirty="0" err="1">
                          <a:latin typeface="Verdana"/>
                        </a:rPr>
                        <a:t>urethritis</a:t>
                      </a:r>
                      <a:endParaRPr lang="en-US" dirty="0">
                        <a:latin typeface="Verdana"/>
                      </a:endParaRPr>
                    </a:p>
                  </a:txBody>
                  <a:tcPr marL="75547" marR="75547"/>
                </a:tc>
              </a:tr>
              <a:tr h="763708">
                <a:tc vMerge="1">
                  <a:txBody>
                    <a:bodyPr/>
                    <a:lstStyle/>
                    <a:p>
                      <a:endParaRPr lang="en-US"/>
                    </a:p>
                  </a:txBody>
                  <a:tcPr/>
                </a:tc>
                <a:tc>
                  <a:txBody>
                    <a:bodyPr/>
                    <a:lstStyle/>
                    <a:p>
                      <a:pPr fontAlgn="t"/>
                      <a:r>
                        <a:rPr lang="en-US" dirty="0">
                          <a:latin typeface="Verdana"/>
                        </a:rPr>
                        <a:t>Behcet disease or IBD</a:t>
                      </a:r>
                    </a:p>
                  </a:txBody>
                  <a:tcPr marL="75547" marR="75547"/>
                </a:tc>
                <a:tc>
                  <a:txBody>
                    <a:bodyPr/>
                    <a:lstStyle/>
                    <a:p>
                      <a:pPr fontAlgn="t"/>
                      <a:r>
                        <a:rPr lang="en-US" dirty="0">
                          <a:latin typeface="Verdana"/>
                        </a:rPr>
                        <a:t>Large painful genital ulcerations</a:t>
                      </a:r>
                    </a:p>
                  </a:txBody>
                  <a:tcPr marL="75547" marR="75547"/>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381001"/>
          <a:ext cx="8229600" cy="5956100"/>
        </p:xfrm>
        <a:graphic>
          <a:graphicData uri="http://schemas.openxmlformats.org/drawingml/2006/table">
            <a:tbl>
              <a:tblPr firstRow="1" bandRow="1">
                <a:tableStyleId>{5C22544A-7EE6-4342-B048-85BDC9FD1C3A}</a:tableStyleId>
              </a:tblPr>
              <a:tblGrid>
                <a:gridCol w="2743200"/>
                <a:gridCol w="2743200"/>
                <a:gridCol w="2743200"/>
              </a:tblGrid>
              <a:tr h="1109780">
                <a:tc>
                  <a:txBody>
                    <a:bodyPr/>
                    <a:lstStyle/>
                    <a:p>
                      <a:endParaRPr lang="en-US" dirty="0"/>
                    </a:p>
                  </a:txBody>
                  <a:tcPr/>
                </a:tc>
                <a:tc>
                  <a:txBody>
                    <a:bodyPr/>
                    <a:lstStyle/>
                    <a:p>
                      <a:endParaRPr lang="en-US"/>
                    </a:p>
                  </a:txBody>
                  <a:tcPr/>
                </a:tc>
                <a:tc>
                  <a:txBody>
                    <a:bodyPr/>
                    <a:lstStyle/>
                    <a:p>
                      <a:endParaRPr lang="en-US"/>
                    </a:p>
                  </a:txBody>
                  <a:tcPr/>
                </a:tc>
              </a:tr>
              <a:tr h="895787">
                <a:tc rowSpan="3">
                  <a:txBody>
                    <a:bodyPr/>
                    <a:lstStyle/>
                    <a:p>
                      <a:pPr fontAlgn="t"/>
                      <a:r>
                        <a:rPr lang="en-US" b="1" dirty="0">
                          <a:latin typeface="Verdana"/>
                        </a:rPr>
                        <a:t>Hematologic</a:t>
                      </a:r>
                    </a:p>
                  </a:txBody>
                  <a:tcPr/>
                </a:tc>
                <a:tc>
                  <a:txBody>
                    <a:bodyPr/>
                    <a:lstStyle/>
                    <a:p>
                      <a:pPr fontAlgn="t"/>
                      <a:r>
                        <a:rPr lang="nn-NO">
                          <a:latin typeface="Verdana"/>
                        </a:rPr>
                        <a:t>SLE or hemoglobinopathy (eg, SCD)</a:t>
                      </a:r>
                    </a:p>
                  </a:txBody>
                  <a:tcPr/>
                </a:tc>
                <a:tc>
                  <a:txBody>
                    <a:bodyPr/>
                    <a:lstStyle/>
                    <a:p>
                      <a:pPr fontAlgn="t"/>
                      <a:r>
                        <a:rPr lang="en-US">
                          <a:latin typeface="Verdana"/>
                        </a:rPr>
                        <a:t>Hemolytic anemia</a:t>
                      </a:r>
                    </a:p>
                  </a:txBody>
                  <a:tcPr/>
                </a:tc>
              </a:tr>
              <a:tr h="363291">
                <a:tc vMerge="1">
                  <a:txBody>
                    <a:bodyPr/>
                    <a:lstStyle/>
                    <a:p>
                      <a:endParaRPr lang="en-US"/>
                    </a:p>
                  </a:txBody>
                  <a:tcPr/>
                </a:tc>
                <a:tc>
                  <a:txBody>
                    <a:bodyPr/>
                    <a:lstStyle/>
                    <a:p>
                      <a:pPr fontAlgn="t"/>
                      <a:r>
                        <a:rPr lang="en-US">
                          <a:latin typeface="Verdana"/>
                        </a:rPr>
                        <a:t>SLE</a:t>
                      </a:r>
                    </a:p>
                  </a:txBody>
                  <a:tcPr/>
                </a:tc>
                <a:tc>
                  <a:txBody>
                    <a:bodyPr/>
                    <a:lstStyle/>
                    <a:p>
                      <a:pPr fontAlgn="t"/>
                      <a:r>
                        <a:rPr lang="en-US">
                          <a:latin typeface="Verdana"/>
                        </a:rPr>
                        <a:t>Pancytopenia</a:t>
                      </a:r>
                    </a:p>
                  </a:txBody>
                  <a:tcPr/>
                </a:tc>
              </a:tr>
              <a:tr h="363291">
                <a:tc vMerge="1">
                  <a:txBody>
                    <a:bodyPr/>
                    <a:lstStyle/>
                    <a:p>
                      <a:endParaRPr lang="en-US"/>
                    </a:p>
                  </a:txBody>
                  <a:tcPr/>
                </a:tc>
                <a:tc>
                  <a:txBody>
                    <a:bodyPr/>
                    <a:lstStyle/>
                    <a:p>
                      <a:pPr fontAlgn="t"/>
                      <a:r>
                        <a:rPr lang="en-US">
                          <a:latin typeface="Verdana"/>
                        </a:rPr>
                        <a:t>Bleeding disorders</a:t>
                      </a:r>
                    </a:p>
                  </a:txBody>
                  <a:tcPr/>
                </a:tc>
                <a:tc>
                  <a:txBody>
                    <a:bodyPr/>
                    <a:lstStyle/>
                    <a:p>
                      <a:pPr fontAlgn="t"/>
                      <a:r>
                        <a:rPr lang="en-US">
                          <a:latin typeface="Verdana"/>
                        </a:rPr>
                        <a:t>Hemarthrosis</a:t>
                      </a:r>
                    </a:p>
                  </a:txBody>
                  <a:tcPr/>
                </a:tc>
              </a:tr>
              <a:tr h="627050">
                <a:tc rowSpan="5">
                  <a:txBody>
                    <a:bodyPr/>
                    <a:lstStyle/>
                    <a:p>
                      <a:pPr fontAlgn="t"/>
                      <a:r>
                        <a:rPr lang="en-US" b="1">
                          <a:latin typeface="Verdana"/>
                        </a:rPr>
                        <a:t>Neurologic</a:t>
                      </a:r>
                    </a:p>
                  </a:txBody>
                  <a:tcPr/>
                </a:tc>
                <a:tc>
                  <a:txBody>
                    <a:bodyPr/>
                    <a:lstStyle/>
                    <a:p>
                      <a:pPr fontAlgn="t"/>
                      <a:r>
                        <a:rPr lang="en-US">
                          <a:latin typeface="Verdana"/>
                        </a:rPr>
                        <a:t>SLE</a:t>
                      </a:r>
                    </a:p>
                  </a:txBody>
                  <a:tcPr/>
                </a:tc>
                <a:tc>
                  <a:txBody>
                    <a:bodyPr/>
                    <a:lstStyle/>
                    <a:p>
                      <a:pPr fontAlgn="t"/>
                      <a:r>
                        <a:rPr lang="en-US">
                          <a:latin typeface="Verdana"/>
                        </a:rPr>
                        <a:t>Seizures and psychosis</a:t>
                      </a:r>
                    </a:p>
                  </a:txBody>
                  <a:tcPr/>
                </a:tc>
              </a:tr>
              <a:tr h="627050">
                <a:tc vMerge="1">
                  <a:txBody>
                    <a:bodyPr/>
                    <a:lstStyle/>
                    <a:p>
                      <a:endParaRPr lang="en-US"/>
                    </a:p>
                  </a:txBody>
                  <a:tcPr/>
                </a:tc>
                <a:tc>
                  <a:txBody>
                    <a:bodyPr/>
                    <a:lstStyle/>
                    <a:p>
                      <a:pPr fontAlgn="t"/>
                      <a:r>
                        <a:rPr lang="en-US">
                          <a:latin typeface="Verdana"/>
                        </a:rPr>
                        <a:t>SLE or fibromyalgia</a:t>
                      </a:r>
                    </a:p>
                  </a:txBody>
                  <a:tcPr/>
                </a:tc>
                <a:tc>
                  <a:txBody>
                    <a:bodyPr/>
                    <a:lstStyle/>
                    <a:p>
                      <a:pPr fontAlgn="t"/>
                      <a:r>
                        <a:rPr lang="en-US">
                          <a:latin typeface="Verdana"/>
                        </a:rPr>
                        <a:t>Difficulty concentrating</a:t>
                      </a:r>
                    </a:p>
                  </a:txBody>
                  <a:tcPr/>
                </a:tc>
              </a:tr>
              <a:tr h="627050">
                <a:tc vMerge="1">
                  <a:txBody>
                    <a:bodyPr/>
                    <a:lstStyle/>
                    <a:p>
                      <a:endParaRPr lang="en-US"/>
                    </a:p>
                  </a:txBody>
                  <a:tcPr/>
                </a:tc>
                <a:tc>
                  <a:txBody>
                    <a:bodyPr/>
                    <a:lstStyle/>
                    <a:p>
                      <a:pPr fontAlgn="t"/>
                      <a:r>
                        <a:rPr lang="en-US" dirty="0">
                          <a:latin typeface="Verdana"/>
                        </a:rPr>
                        <a:t>SLE, vasculitis, or hypercoagulability</a:t>
                      </a:r>
                    </a:p>
                  </a:txBody>
                  <a:tcPr/>
                </a:tc>
                <a:tc>
                  <a:txBody>
                    <a:bodyPr/>
                    <a:lstStyle/>
                    <a:p>
                      <a:pPr fontAlgn="t"/>
                      <a:r>
                        <a:rPr lang="en-US">
                          <a:latin typeface="Verdana"/>
                        </a:rPr>
                        <a:t>Stroke</a:t>
                      </a:r>
                    </a:p>
                  </a:txBody>
                  <a:tcPr/>
                </a:tc>
              </a:tr>
              <a:tr h="627050">
                <a:tc vMerge="1">
                  <a:txBody>
                    <a:bodyPr/>
                    <a:lstStyle/>
                    <a:p>
                      <a:endParaRPr lang="en-US"/>
                    </a:p>
                  </a:txBody>
                  <a:tcPr/>
                </a:tc>
                <a:tc>
                  <a:txBody>
                    <a:bodyPr/>
                    <a:lstStyle/>
                    <a:p>
                      <a:pPr fontAlgn="t"/>
                      <a:r>
                        <a:rPr lang="en-US" dirty="0">
                          <a:latin typeface="Verdana"/>
                        </a:rPr>
                        <a:t>Vasculitis</a:t>
                      </a:r>
                    </a:p>
                  </a:txBody>
                  <a:tcPr/>
                </a:tc>
                <a:tc>
                  <a:txBody>
                    <a:bodyPr/>
                    <a:lstStyle/>
                    <a:p>
                      <a:pPr fontAlgn="t"/>
                      <a:r>
                        <a:rPr lang="en-US">
                          <a:latin typeface="Verdana"/>
                        </a:rPr>
                        <a:t>Asymmetric polyneuropathy</a:t>
                      </a:r>
                    </a:p>
                  </a:txBody>
                  <a:tcPr/>
                </a:tc>
              </a:tr>
              <a:tr h="627050">
                <a:tc vMerge="1">
                  <a:txBody>
                    <a:bodyPr/>
                    <a:lstStyle/>
                    <a:p>
                      <a:endParaRPr lang="en-US"/>
                    </a:p>
                  </a:txBody>
                  <a:tcPr/>
                </a:tc>
                <a:tc>
                  <a:txBody>
                    <a:bodyPr/>
                    <a:lstStyle/>
                    <a:p>
                      <a:pPr fontAlgn="t"/>
                      <a:r>
                        <a:rPr lang="en-US" dirty="0">
                          <a:latin typeface="Verdana"/>
                        </a:rPr>
                        <a:t>Dermatomyositis and polymyositis</a:t>
                      </a:r>
                    </a:p>
                  </a:txBody>
                  <a:tcPr/>
                </a:tc>
                <a:tc>
                  <a:txBody>
                    <a:bodyPr/>
                    <a:lstStyle/>
                    <a:p>
                      <a:pPr fontAlgn="t"/>
                      <a:r>
                        <a:rPr lang="en-US" dirty="0">
                          <a:latin typeface="Verdana"/>
                        </a:rPr>
                        <a:t>Proximal muscle weakness</a:t>
                      </a:r>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childhood arthritis</a:t>
            </a:r>
            <a:endParaRPr lang="ar-JO" dirty="0"/>
          </a:p>
        </p:txBody>
      </p:sp>
      <p:sp>
        <p:nvSpPr>
          <p:cNvPr id="3" name="Content Placeholder 2"/>
          <p:cNvSpPr>
            <a:spLocks noGrp="1"/>
          </p:cNvSpPr>
          <p:nvPr>
            <p:ph idx="1"/>
          </p:nvPr>
        </p:nvSpPr>
        <p:spPr/>
        <p:txBody>
          <a:bodyPr/>
          <a:lstStyle/>
          <a:p>
            <a:r>
              <a:rPr lang="en-US" dirty="0" smtClean="0"/>
              <a:t>American College of Rheumatology ( ACR)</a:t>
            </a:r>
          </a:p>
          <a:p>
            <a:r>
              <a:rPr lang="en-US" dirty="0" smtClean="0"/>
              <a:t>European League Against Rheumatism ( EULAR)</a:t>
            </a:r>
          </a:p>
          <a:p>
            <a:r>
              <a:rPr lang="en-US" dirty="0" smtClean="0"/>
              <a:t>International League of Associations for Rheumatology ( ILAR)</a:t>
            </a:r>
            <a:endParaRPr lang="ar-JO"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Rheumatic diseases</a:t>
            </a:r>
            <a:endParaRPr lang="en-US" dirty="0"/>
          </a:p>
        </p:txBody>
      </p:sp>
      <p:sp>
        <p:nvSpPr>
          <p:cNvPr id="3" name="Content Placeholder 2"/>
          <p:cNvSpPr>
            <a:spLocks noGrp="1"/>
          </p:cNvSpPr>
          <p:nvPr>
            <p:ph idx="1"/>
          </p:nvPr>
        </p:nvSpPr>
        <p:spPr/>
        <p:txBody>
          <a:bodyPr/>
          <a:lstStyle/>
          <a:p>
            <a:pPr>
              <a:buNone/>
            </a:pPr>
            <a:r>
              <a:rPr lang="en-US" dirty="0" smtClean="0"/>
              <a:t>    defined by the </a:t>
            </a:r>
            <a:r>
              <a:rPr lang="en-US" dirty="0"/>
              <a:t>constellation of results of the physical examination, autoimmune marker and other serologic tests, tissue pathology, and </a:t>
            </a:r>
            <a:r>
              <a:rPr lang="en-US" dirty="0" smtClean="0"/>
              <a:t>imaging.</a:t>
            </a:r>
          </a:p>
          <a:p>
            <a:pPr>
              <a:buNone/>
            </a:pPr>
            <a:r>
              <a:rPr lang="en-US" dirty="0" smtClean="0"/>
              <a:t> -JIA </a:t>
            </a:r>
          </a:p>
          <a:p>
            <a:pPr>
              <a:buNone/>
            </a:pPr>
            <a:r>
              <a:rPr lang="en-US" dirty="0" smtClean="0"/>
              <a:t>-SLE </a:t>
            </a:r>
          </a:p>
          <a:p>
            <a:pPr marL="0" indent="0">
              <a:buNone/>
            </a:pPr>
            <a:r>
              <a:rPr lang="en-US" dirty="0" smtClean="0"/>
              <a:t>- JUVENILE DERMATOMYOSITIS</a:t>
            </a:r>
            <a:endParaRPr lang="en-US" dirty="0"/>
          </a:p>
        </p:txBody>
      </p:sp>
    </p:spTree>
    <p:extLst>
      <p:ext uri="{BB962C8B-B14F-4D97-AF65-F5344CB8AC3E}">
        <p14:creationId xmlns="" xmlns:p14="http://schemas.microsoft.com/office/powerpoint/2010/main" val="3513729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rPr>
              <a:t>Juvenile Idiopathic Arthritis (JIA)</a:t>
            </a:r>
            <a:endParaRPr lang="en-US" dirty="0">
              <a:solidFill>
                <a:srgbClr val="FF0000"/>
              </a:solidFill>
            </a:endParaRPr>
          </a:p>
        </p:txBody>
      </p:sp>
      <p:sp>
        <p:nvSpPr>
          <p:cNvPr id="3" name="Subtitle 2"/>
          <p:cNvSpPr>
            <a:spLocks noGrp="1"/>
          </p:cNvSpPr>
          <p:nvPr>
            <p:ph type="subTitle" idx="1"/>
          </p:nvPr>
        </p:nvSpPr>
        <p:spPr/>
        <p:txBody>
          <a:bodyPr/>
          <a:lstStyle/>
          <a:p>
            <a:endParaRPr lang="en-US" dirty="0" smtClean="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571481"/>
            <a:ext cx="6798734" cy="1647724"/>
          </a:xfrm>
        </p:spPr>
        <p:txBody>
          <a:bodyPr>
            <a:normAutofit fontScale="90000"/>
          </a:bodyPr>
          <a:lstStyle/>
          <a:p>
            <a:r>
              <a:rPr lang="en-US" b="1" dirty="0" smtClean="0">
                <a:solidFill>
                  <a:srgbClr val="FF0000"/>
                </a:solidFill>
              </a:rPr>
              <a:t>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Juvenile Idiopathic Arthritis</a:t>
            </a:r>
            <a:r>
              <a:rPr lang="en-US" dirty="0" smtClean="0">
                <a:solidFill>
                  <a:srgbClr val="FF0000"/>
                </a:solidFill>
              </a:rPr>
              <a:t> (</a:t>
            </a:r>
            <a:r>
              <a:rPr lang="en-US" b="1" dirty="0" smtClean="0">
                <a:solidFill>
                  <a:srgbClr val="FF0000"/>
                </a:solidFill>
              </a:rPr>
              <a:t>JIA</a:t>
            </a:r>
            <a:r>
              <a:rPr lang="en-US" dirty="0" smtClean="0">
                <a:solidFill>
                  <a:srgbClr val="FF0000"/>
                </a:solidFill>
              </a:rPr>
              <a:t>)</a:t>
            </a:r>
            <a:br>
              <a:rPr lang="en-US" dirty="0" smtClean="0">
                <a:solidFill>
                  <a:srgbClr val="FF0000"/>
                </a:solidFill>
              </a:rPr>
            </a:br>
            <a:r>
              <a:rPr lang="en-US" b="1" dirty="0" smtClean="0"/>
              <a:t/>
            </a:r>
            <a:br>
              <a:rPr lang="en-US" b="1" dirty="0" smtClean="0"/>
            </a:br>
            <a:r>
              <a:rPr lang="en-US" b="1" dirty="0" smtClean="0"/>
              <a:t> </a:t>
            </a:r>
            <a:br>
              <a:rPr lang="en-US" b="1" dirty="0" smtClean="0"/>
            </a:br>
            <a:endParaRPr lang="en-US" dirty="0"/>
          </a:p>
        </p:txBody>
      </p:sp>
      <p:sp>
        <p:nvSpPr>
          <p:cNvPr id="3" name="Content Placeholder 2"/>
          <p:cNvSpPr>
            <a:spLocks noGrp="1"/>
          </p:cNvSpPr>
          <p:nvPr>
            <p:ph idx="1"/>
          </p:nvPr>
        </p:nvSpPr>
        <p:spPr/>
        <p:txBody>
          <a:bodyPr/>
          <a:lstStyle/>
          <a:p>
            <a:pPr>
              <a:buNone/>
            </a:pPr>
            <a:endParaRPr lang="en-US" b="1" dirty="0" smtClean="0"/>
          </a:p>
          <a:p>
            <a:endParaRPr lang="en-US" b="1" dirty="0" smtClean="0"/>
          </a:p>
          <a:p>
            <a:r>
              <a:rPr lang="en-US" b="1" dirty="0" smtClean="0"/>
              <a:t>Is a common, rheumatic disease of children and a major cause of chronic disability. </a:t>
            </a:r>
          </a:p>
          <a:p>
            <a:r>
              <a:rPr lang="en-US" b="1" dirty="0" smtClean="0"/>
              <a:t>It is characterized by a synovitis of the peripheral joints manifesting in soft tissue swelling and effusion.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JIA classification</a:t>
            </a:r>
            <a:endParaRPr lang="en-US" dirty="0"/>
          </a:p>
        </p:txBody>
      </p:sp>
      <p:sp>
        <p:nvSpPr>
          <p:cNvPr id="3" name="Content Placeholder 2"/>
          <p:cNvSpPr>
            <a:spLocks noGrp="1"/>
          </p:cNvSpPr>
          <p:nvPr>
            <p:ph idx="1"/>
          </p:nvPr>
        </p:nvSpPr>
        <p:spPr/>
        <p:txBody>
          <a:bodyPr>
            <a:normAutofit/>
          </a:bodyPr>
          <a:lstStyle/>
          <a:p>
            <a:r>
              <a:rPr lang="en-US" b="1" dirty="0" smtClean="0"/>
              <a:t>Systemic </a:t>
            </a:r>
            <a:r>
              <a:rPr lang="en-US" b="1" dirty="0"/>
              <a:t>onset </a:t>
            </a:r>
            <a:r>
              <a:rPr lang="en-US" b="1" dirty="0" smtClean="0"/>
              <a:t>JIA (SoJIA)</a:t>
            </a:r>
          </a:p>
          <a:p>
            <a:pPr lvl="1">
              <a:buNone/>
            </a:pPr>
            <a:r>
              <a:rPr lang="en-US" dirty="0" smtClean="0"/>
              <a:t> arthritis with fever and rash.  </a:t>
            </a:r>
          </a:p>
          <a:p>
            <a:r>
              <a:rPr lang="en-US" b="1" dirty="0" smtClean="0"/>
              <a:t>Oligoarthritis</a:t>
            </a:r>
          </a:p>
          <a:p>
            <a:pPr lvl="1">
              <a:buNone/>
            </a:pPr>
            <a:r>
              <a:rPr lang="en-US" dirty="0" smtClean="0"/>
              <a:t> &lt; 5 </a:t>
            </a:r>
            <a:r>
              <a:rPr lang="en-US" dirty="0"/>
              <a:t>joints </a:t>
            </a:r>
            <a:r>
              <a:rPr lang="en-US" dirty="0" smtClean="0"/>
              <a:t>in the first 6 </a:t>
            </a:r>
            <a:r>
              <a:rPr lang="en-US" dirty="0"/>
              <a:t>months of illness</a:t>
            </a:r>
            <a:r>
              <a:rPr lang="en-US" dirty="0" smtClean="0"/>
              <a:t>.</a:t>
            </a:r>
            <a:endParaRPr lang="en-US" dirty="0"/>
          </a:p>
          <a:p>
            <a:pPr marL="342900" lvl="1" indent="-342900">
              <a:buFont typeface="Arial" pitchFamily="34" charset="0"/>
              <a:buChar char="•"/>
            </a:pPr>
            <a:r>
              <a:rPr lang="en-US" sz="2400" b="1" dirty="0" smtClean="0"/>
              <a:t>Polyarthritis</a:t>
            </a:r>
            <a:endParaRPr lang="en-US" sz="2400" dirty="0" smtClean="0"/>
          </a:p>
          <a:p>
            <a:pPr marL="742950" lvl="2" indent="-342900">
              <a:buNone/>
            </a:pPr>
            <a:r>
              <a:rPr lang="en-US" sz="2000" dirty="0" smtClean="0"/>
              <a:t>&gt; 4 joints in the first 6 months of illness. </a:t>
            </a:r>
          </a:p>
          <a:p>
            <a:pPr>
              <a:buNone/>
            </a:pPr>
            <a:endParaRPr lang="en-US" b="1" dirty="0" smtClean="0"/>
          </a:p>
          <a:p>
            <a:endParaRPr lang="en-US" dirty="0" smtClean="0"/>
          </a:p>
          <a:p>
            <a:pPr lvl="1"/>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381000" y="609600"/>
            <a:ext cx="8305799" cy="5638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US"/>
          </a:p>
        </p:txBody>
      </p:sp>
      <p:pic>
        <p:nvPicPr>
          <p:cNvPr id="6146" name="Picture 2" descr="C:\Users\User\Pictures\1331341-1331372-1007276-1783417.jpg"/>
          <p:cNvPicPr>
            <a:picLocks noGrp="1" noChangeAspect="1" noChangeArrowheads="1"/>
          </p:cNvPicPr>
          <p:nvPr>
            <p:ph sz="half" idx="1"/>
          </p:nvPr>
        </p:nvPicPr>
        <p:blipFill>
          <a:blip r:embed="rId2"/>
          <a:stretch>
            <a:fillRect/>
          </a:stretch>
        </p:blipFill>
        <p:spPr bwMode="auto">
          <a:xfrm>
            <a:off x="1779168" y="2487613"/>
            <a:ext cx="2132851" cy="3446462"/>
          </a:xfrm>
          <a:prstGeom prst="rect">
            <a:avLst/>
          </a:prstGeom>
          <a:noFill/>
        </p:spPr>
      </p:pic>
      <p:sp>
        <p:nvSpPr>
          <p:cNvPr id="10" name="Content Placeholder 9"/>
          <p:cNvSpPr>
            <a:spLocks noGrp="1"/>
          </p:cNvSpPr>
          <p:nvPr>
            <p:ph sz="half" idx="2"/>
          </p:nvPr>
        </p:nvSpPr>
        <p:spPr/>
        <p:txBody>
          <a:bodyPr/>
          <a:lstStyle/>
          <a:p>
            <a:r>
              <a:rPr lang="en-US" dirty="0" smtClean="0"/>
              <a:t>Eighteen-month-old girl with arthritis in her right knee. Note the flexion contracture of that knee.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304802"/>
          <a:ext cx="8229600" cy="5943595"/>
        </p:xfrm>
        <a:graphic>
          <a:graphicData uri="http://schemas.openxmlformats.org/drawingml/2006/table">
            <a:tbl>
              <a:tblPr firstRow="1" bandRow="1">
                <a:tableStyleId>{5C22544A-7EE6-4342-B048-85BDC9FD1C3A}</a:tableStyleId>
              </a:tblPr>
              <a:tblGrid>
                <a:gridCol w="8229600"/>
              </a:tblGrid>
              <a:tr h="620275">
                <a:tc>
                  <a:txBody>
                    <a:bodyPr/>
                    <a:lstStyle/>
                    <a:p>
                      <a:r>
                        <a:rPr lang="en-US" sz="1800" b="1" kern="1200" dirty="0" smtClean="0">
                          <a:solidFill>
                            <a:schemeClr val="lt1"/>
                          </a:solidFill>
                          <a:latin typeface="+mn-lt"/>
                          <a:ea typeface="+mn-ea"/>
                          <a:cs typeface="+mn-cs"/>
                        </a:rPr>
                        <a:t>Criteria for the Classification of Juvenile Rheumatoid Arthritis</a:t>
                      </a:r>
                      <a:endParaRPr lang="en-US" dirty="0"/>
                    </a:p>
                  </a:txBody>
                  <a:tcPr/>
                </a:tc>
              </a:tr>
              <a:tr h="620275">
                <a:tc>
                  <a:txBody>
                    <a:bodyPr/>
                    <a:lstStyle/>
                    <a:p>
                      <a:pPr algn="l"/>
                      <a:r>
                        <a:rPr lang="en-US" dirty="0"/>
                        <a:t>Age at onset: &lt;16 yr</a:t>
                      </a:r>
                    </a:p>
                  </a:txBody>
                  <a:tcPr marL="19050" marR="19050" marT="19050" marB="19050"/>
                </a:tc>
              </a:tr>
              <a:tr h="981395">
                <a:tc>
                  <a:txBody>
                    <a:bodyPr/>
                    <a:lstStyle/>
                    <a:p>
                      <a:pPr algn="l"/>
                      <a:r>
                        <a:rPr lang="en-US" dirty="0"/>
                        <a:t>Arthritis (swelling or effusion, or the presence of 2 or more of the following signs: limitation of range of motion, tenderness or pain on motion, increased heat) in ≥1 joints</a:t>
                      </a:r>
                    </a:p>
                  </a:txBody>
                  <a:tcPr marL="19050" marR="19050" marT="19050" marB="19050"/>
                </a:tc>
              </a:tr>
              <a:tr h="620275">
                <a:tc>
                  <a:txBody>
                    <a:bodyPr/>
                    <a:lstStyle/>
                    <a:p>
                      <a:pPr algn="l"/>
                      <a:r>
                        <a:rPr lang="en-US" dirty="0"/>
                        <a:t>Duration of disease: ≥ 6 wk</a:t>
                      </a:r>
                    </a:p>
                  </a:txBody>
                  <a:tcPr marL="19050" marR="19050" marT="19050" marB="19050"/>
                </a:tc>
              </a:tr>
              <a:tr h="620275">
                <a:tc>
                  <a:txBody>
                    <a:bodyPr/>
                    <a:lstStyle/>
                    <a:p>
                      <a:pPr algn="l"/>
                      <a:r>
                        <a:rPr lang="en-US"/>
                        <a:t>Onset type defined by type of articular involvement in the 1st 6 mo after onset:</a:t>
                      </a:r>
                    </a:p>
                  </a:txBody>
                  <a:tcPr marL="19050" marR="19050" marT="19050" marB="19050"/>
                </a:tc>
              </a:tr>
              <a:tr h="620275">
                <a:tc>
                  <a:txBody>
                    <a:bodyPr/>
                    <a:lstStyle/>
                    <a:p>
                      <a:pPr algn="l"/>
                      <a:r>
                        <a:rPr lang="en-US" dirty="0"/>
                        <a:t> Polyarthritis: ≥5 inflamed joints</a:t>
                      </a:r>
                    </a:p>
                  </a:txBody>
                  <a:tcPr marL="19050" marR="19050" marT="19050" marB="19050"/>
                </a:tc>
              </a:tr>
              <a:tr h="620275">
                <a:tc>
                  <a:txBody>
                    <a:bodyPr/>
                    <a:lstStyle/>
                    <a:p>
                      <a:pPr algn="l"/>
                      <a:r>
                        <a:rPr lang="en-US" dirty="0"/>
                        <a:t> Oligoarthritis: ≤4 inflamed joints</a:t>
                      </a:r>
                    </a:p>
                  </a:txBody>
                  <a:tcPr marL="19050" marR="19050" marT="19050" marB="19050"/>
                </a:tc>
              </a:tr>
              <a:tr h="620275">
                <a:tc>
                  <a:txBody>
                    <a:bodyPr/>
                    <a:lstStyle/>
                    <a:p>
                      <a:pPr algn="l"/>
                      <a:r>
                        <a:rPr lang="en-US" dirty="0"/>
                        <a:t> Systemic disease: arthritis with a characteristic intermittent fever</a:t>
                      </a:r>
                    </a:p>
                  </a:txBody>
                  <a:tcPr marL="19050" marR="19050" marT="19050" marB="19050"/>
                </a:tc>
              </a:tr>
              <a:tr h="620275">
                <a:tc>
                  <a:txBody>
                    <a:bodyPr/>
                    <a:lstStyle/>
                    <a:p>
                      <a:pPr algn="l"/>
                      <a:r>
                        <a:rPr lang="en-US" dirty="0"/>
                        <a:t>Exclusion of other forms of juvenile arthritis</a:t>
                      </a:r>
                    </a:p>
                  </a:txBody>
                  <a:tcPr marL="19050" marR="19050" marT="19050" marB="19050"/>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ETIOLOGY.</a:t>
            </a:r>
            <a:endParaRPr lang="en-US" dirty="0"/>
          </a:p>
        </p:txBody>
      </p:sp>
      <p:sp>
        <p:nvSpPr>
          <p:cNvPr id="3" name="Content Placeholder 2"/>
          <p:cNvSpPr>
            <a:spLocks noGrp="1"/>
          </p:cNvSpPr>
          <p:nvPr>
            <p:ph idx="1"/>
          </p:nvPr>
        </p:nvSpPr>
        <p:spPr/>
        <p:txBody>
          <a:bodyPr>
            <a:normAutofit fontScale="92500"/>
          </a:bodyPr>
          <a:lstStyle/>
          <a:p>
            <a:r>
              <a:rPr lang="en-US" dirty="0" smtClean="0"/>
              <a:t>Unknown etiology </a:t>
            </a:r>
          </a:p>
          <a:p>
            <a:r>
              <a:rPr lang="en-US" dirty="0" smtClean="0">
                <a:solidFill>
                  <a:srgbClr val="FF0000"/>
                </a:solidFill>
              </a:rPr>
              <a:t>Autoimmune disease AND Genetic </a:t>
            </a:r>
            <a:r>
              <a:rPr lang="en-US" dirty="0" err="1" smtClean="0">
                <a:solidFill>
                  <a:srgbClr val="FF0000"/>
                </a:solidFill>
              </a:rPr>
              <a:t>susceptabilty</a:t>
            </a:r>
            <a:r>
              <a:rPr lang="en-US" dirty="0" smtClean="0">
                <a:solidFill>
                  <a:srgbClr val="FF0000"/>
                </a:solidFill>
              </a:rPr>
              <a:t> factors </a:t>
            </a:r>
          </a:p>
          <a:p>
            <a:r>
              <a:rPr lang="en-US" dirty="0" smtClean="0"/>
              <a:t>Environmental (infection,trauma,and stress). </a:t>
            </a:r>
          </a:p>
          <a:p>
            <a:r>
              <a:rPr lang="en-US" dirty="0" smtClean="0"/>
              <a:t>Possible external triggers include viruses (parvovirus B19, rubella, Epstein-Barr virus),</a:t>
            </a:r>
          </a:p>
          <a:p>
            <a:r>
              <a:rPr lang="en-US" dirty="0" smtClean="0"/>
              <a:t> Host hyperreactivity to specific self antigens (type II collagen), and enhanced T-cell reactivity to bacterial or mycobacterial heat shock proteins.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EPIDEMIOLOGY.</a:t>
            </a:r>
            <a:r>
              <a:rPr lang="en-US" b="1" dirty="0" smtClean="0"/>
              <a:t> </a:t>
            </a:r>
            <a:br>
              <a:rPr lang="en-US" b="1" dirty="0" smtClean="0"/>
            </a:br>
            <a:endParaRPr lang="en-US" dirty="0"/>
          </a:p>
        </p:txBody>
      </p:sp>
      <p:sp>
        <p:nvSpPr>
          <p:cNvPr id="3" name="Content Placeholder 2"/>
          <p:cNvSpPr>
            <a:spLocks noGrp="1"/>
          </p:cNvSpPr>
          <p:nvPr>
            <p:ph idx="1"/>
          </p:nvPr>
        </p:nvSpPr>
        <p:spPr/>
        <p:txBody>
          <a:bodyPr>
            <a:normAutofit/>
          </a:bodyPr>
          <a:lstStyle/>
          <a:p>
            <a:r>
              <a:rPr lang="en-US" b="1" dirty="0" smtClean="0"/>
              <a:t>Describe in all races and geographical areas</a:t>
            </a:r>
          </a:p>
          <a:p>
            <a:r>
              <a:rPr lang="en-US" b="1" dirty="0" smtClean="0"/>
              <a:t>The incidence of JRA is ≈13.9/100,000 children/yr among white children ≤15 yr of age, with a prevalence of ≈113/100,000 children.		</a:t>
            </a:r>
          </a:p>
          <a:p>
            <a:r>
              <a:rPr lang="en-US" b="1" dirty="0" smtClean="0"/>
              <a:t>Female predominance 2:1</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CLINICAL MANIFESTATIONS</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Initial symptoms</a:t>
            </a:r>
          </a:p>
          <a:p>
            <a:pPr lvl="1"/>
            <a:r>
              <a:rPr lang="en-US" b="1" dirty="0" smtClean="0"/>
              <a:t> subtle or acute</a:t>
            </a:r>
          </a:p>
          <a:p>
            <a:pPr lvl="1"/>
            <a:r>
              <a:rPr lang="en-US" b="1" dirty="0" smtClean="0"/>
              <a:t> morning stiffness </a:t>
            </a:r>
          </a:p>
          <a:p>
            <a:pPr lvl="1"/>
            <a:r>
              <a:rPr lang="en-US" b="1" dirty="0" smtClean="0"/>
              <a:t> easy fatigability, particularly after school in the early afternoon</a:t>
            </a:r>
          </a:p>
          <a:p>
            <a:pPr lvl="1"/>
            <a:r>
              <a:rPr lang="en-US" b="1" dirty="0" smtClean="0"/>
              <a:t> joint pain </a:t>
            </a:r>
          </a:p>
          <a:p>
            <a:pPr lvl="1"/>
            <a:r>
              <a:rPr lang="en-US" b="1" dirty="0" smtClean="0"/>
              <a:t> joint swelling</a:t>
            </a:r>
          </a:p>
          <a:p>
            <a:pPr lvl="1"/>
            <a:r>
              <a:rPr lang="en-US" b="1" dirty="0" smtClean="0"/>
              <a:t>Joint stiffness</a:t>
            </a:r>
          </a:p>
          <a:p>
            <a:pPr lvl="1"/>
            <a:r>
              <a:rPr lang="en-US" b="1" dirty="0" smtClean="0"/>
              <a:t>limp</a:t>
            </a:r>
          </a:p>
          <a:p>
            <a:pPr lvl="1"/>
            <a:r>
              <a:rPr lang="en-US" b="1" dirty="0" smtClean="0"/>
              <a:t>Restriction of movement </a:t>
            </a:r>
          </a:p>
          <a:p>
            <a:pPr lvl="1"/>
            <a:r>
              <a:rPr lang="en-US" b="1" dirty="0" smtClean="0"/>
              <a:t>Eye symptoms </a:t>
            </a:r>
          </a:p>
          <a:p>
            <a:pPr lvl="1"/>
            <a:r>
              <a:rPr lang="en-US" b="1" dirty="0" smtClean="0"/>
              <a:t>Systemic manifestation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User\Pictures\slide-5-728.jpg"/>
          <p:cNvPicPr>
            <a:picLocks noGrp="1" noChangeAspect="1" noChangeArrowheads="1"/>
          </p:cNvPicPr>
          <p:nvPr>
            <p:ph idx="1"/>
          </p:nvPr>
        </p:nvPicPr>
        <p:blipFill>
          <a:blip r:embed="rId2"/>
          <a:srcRect/>
          <a:stretch>
            <a:fillRect/>
          </a:stretch>
        </p:blipFill>
        <p:spPr bwMode="auto">
          <a:xfrm>
            <a:off x="381001" y="228600"/>
            <a:ext cx="8382000" cy="64008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Oligoarthritis (</a:t>
            </a:r>
            <a:r>
              <a:rPr lang="en-US" b="1" dirty="0" err="1" smtClean="0"/>
              <a:t>pauciarticular</a:t>
            </a:r>
            <a:r>
              <a:rPr lang="en-US" b="1" dirty="0" smtClean="0"/>
              <a:t> disease)</a:t>
            </a:r>
            <a:endParaRPr lang="en-US" dirty="0"/>
          </a:p>
        </p:txBody>
      </p:sp>
      <p:sp>
        <p:nvSpPr>
          <p:cNvPr id="3" name="Content Placeholder 2"/>
          <p:cNvSpPr>
            <a:spLocks noGrp="1"/>
          </p:cNvSpPr>
          <p:nvPr>
            <p:ph idx="1"/>
          </p:nvPr>
        </p:nvSpPr>
        <p:spPr/>
        <p:txBody>
          <a:bodyPr>
            <a:normAutofit/>
          </a:bodyPr>
          <a:lstStyle/>
          <a:p>
            <a:r>
              <a:rPr lang="en-US" b="1" dirty="0" smtClean="0"/>
              <a:t>Persistent vs. extended</a:t>
            </a:r>
          </a:p>
          <a:p>
            <a:r>
              <a:rPr lang="en-US" b="1" dirty="0" smtClean="0"/>
              <a:t>predominantly affects the joints of the lower extremities, such as the knees and ankles .</a:t>
            </a:r>
          </a:p>
          <a:p>
            <a:r>
              <a:rPr lang="en-US" b="1" dirty="0" smtClean="0"/>
              <a:t> Isolated involvement of upper extremity large joints is not characteristic of this type of onset.</a:t>
            </a:r>
          </a:p>
          <a:p>
            <a:r>
              <a:rPr lang="en-US" b="1" dirty="0" smtClean="0"/>
              <a:t> Involvement of the hip is almost never a presenting  sign of JRA.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User\Pictures\untitled.bmp"/>
          <p:cNvPicPr>
            <a:picLocks noGrp="1" noChangeAspect="1" noChangeArrowheads="1"/>
          </p:cNvPicPr>
          <p:nvPr>
            <p:ph idx="1"/>
          </p:nvPr>
        </p:nvPicPr>
        <p:blipFill>
          <a:blip r:embed="rId2"/>
          <a:stretch>
            <a:fillRect/>
          </a:stretch>
        </p:blipFill>
        <p:spPr bwMode="auto">
          <a:xfrm>
            <a:off x="2000232" y="2143116"/>
            <a:ext cx="4483673" cy="321471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Polyarthritis</a:t>
            </a:r>
            <a:endParaRPr lang="en-US" dirty="0"/>
          </a:p>
        </p:txBody>
      </p:sp>
      <p:sp>
        <p:nvSpPr>
          <p:cNvPr id="3" name="Content Placeholder 2"/>
          <p:cNvSpPr>
            <a:spLocks noGrp="1"/>
          </p:cNvSpPr>
          <p:nvPr>
            <p:ph idx="1"/>
          </p:nvPr>
        </p:nvSpPr>
        <p:spPr/>
        <p:txBody>
          <a:bodyPr>
            <a:normAutofit fontScale="77500" lnSpcReduction="20000"/>
          </a:bodyPr>
          <a:lstStyle/>
          <a:p>
            <a:r>
              <a:rPr lang="en-US" sz="3400" b="1" dirty="0" smtClean="0"/>
              <a:t>is generally characterized by involvement of both large and small joints of both upper and lower extremities . </a:t>
            </a:r>
          </a:p>
          <a:p>
            <a:r>
              <a:rPr lang="en-US" sz="3400" b="1" dirty="0" smtClean="0"/>
              <a:t>As many as 20–40 joints may be affected in the more severely involved child, although inflammation of only ≥5 joints is required as a criterion for classification of this type of onset. </a:t>
            </a:r>
          </a:p>
          <a:p>
            <a:r>
              <a:rPr lang="en-US" sz="3400" b="1" dirty="0" smtClean="0"/>
              <a:t>Rheumatoid factor (+ve / –</a:t>
            </a:r>
            <a:r>
              <a:rPr lang="en-US" sz="3400" b="1" dirty="0" err="1" smtClean="0"/>
              <a:t>ve</a:t>
            </a:r>
            <a:r>
              <a:rPr lang="en-US" sz="3400" b="1" dirty="0" smtClean="0"/>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normAutofit fontScale="92500"/>
          </a:bodyPr>
          <a:lstStyle/>
          <a:p>
            <a:r>
              <a:rPr lang="en-US" b="1" dirty="0" smtClean="0"/>
              <a:t>Rheumatoid nodules on the extensor surfaces of the elbows and over the Achilles tendons, while unusual, are associated with a more severe course</a:t>
            </a:r>
          </a:p>
          <a:p>
            <a:r>
              <a:rPr lang="en-US" b="1" dirty="0" smtClean="0"/>
              <a:t>Micrognathia reflects chronic temporomandibular joint disease. </a:t>
            </a:r>
          </a:p>
          <a:p>
            <a:r>
              <a:rPr lang="en-US" b="1" dirty="0" smtClean="0"/>
              <a:t>Cervical spine involvement of the apophyseal joints  occurs frequently with a risk of atlantoaxial subluxation and potential neurologic sequelae. </a:t>
            </a:r>
          </a:p>
          <a:p>
            <a:endParaRPr lang="en-US" dirty="0" smtClean="0"/>
          </a:p>
          <a:p>
            <a:endParaRPr lang="ar-JO"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pic>
        <p:nvPicPr>
          <p:cNvPr id="4" name="Content Placeholder 3" descr="nodule.jpg"/>
          <p:cNvPicPr>
            <a:picLocks noGrp="1" noChangeAspect="1"/>
          </p:cNvPicPr>
          <p:nvPr>
            <p:ph idx="1"/>
          </p:nvPr>
        </p:nvPicPr>
        <p:blipFill>
          <a:blip r:embed="rId2"/>
          <a:stretch>
            <a:fillRect/>
          </a:stretch>
        </p:blipFill>
        <p:spPr>
          <a:xfrm>
            <a:off x="785786" y="785794"/>
            <a:ext cx="3528816" cy="2643206"/>
          </a:xfrm>
        </p:spPr>
      </p:pic>
      <p:pic>
        <p:nvPicPr>
          <p:cNvPr id="5" name="Picture 4" descr="nodules.jpg"/>
          <p:cNvPicPr>
            <a:picLocks noChangeAspect="1"/>
          </p:cNvPicPr>
          <p:nvPr/>
        </p:nvPicPr>
        <p:blipFill>
          <a:blip r:embed="rId3"/>
          <a:stretch>
            <a:fillRect/>
          </a:stretch>
        </p:blipFill>
        <p:spPr>
          <a:xfrm>
            <a:off x="428596" y="3571876"/>
            <a:ext cx="4156645" cy="2638438"/>
          </a:xfrm>
          <a:prstGeom prst="rect">
            <a:avLst/>
          </a:prstGeom>
        </p:spPr>
      </p:pic>
      <p:pic>
        <p:nvPicPr>
          <p:cNvPr id="6" name="Picture 5" descr="micrognathia.jpg"/>
          <p:cNvPicPr>
            <a:picLocks noChangeAspect="1"/>
          </p:cNvPicPr>
          <p:nvPr/>
        </p:nvPicPr>
        <p:blipFill>
          <a:blip r:embed="rId4"/>
          <a:stretch>
            <a:fillRect/>
          </a:stretch>
        </p:blipFill>
        <p:spPr>
          <a:xfrm>
            <a:off x="5643570" y="571480"/>
            <a:ext cx="2476504" cy="3132778"/>
          </a:xfrm>
          <a:prstGeom prst="rect">
            <a:avLst/>
          </a:prstGeom>
        </p:spPr>
      </p:pic>
      <p:pic>
        <p:nvPicPr>
          <p:cNvPr id="7" name="Picture 6" descr="rheumatoid nodules.jpg"/>
          <p:cNvPicPr>
            <a:picLocks noChangeAspect="1"/>
          </p:cNvPicPr>
          <p:nvPr/>
        </p:nvPicPr>
        <p:blipFill>
          <a:blip r:embed="rId5"/>
          <a:stretch>
            <a:fillRect/>
          </a:stretch>
        </p:blipFill>
        <p:spPr>
          <a:xfrm>
            <a:off x="4643438" y="3643314"/>
            <a:ext cx="4025955" cy="250033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4274" name="Picture 2" descr="C:\Users\User\Pictures\RHU_May_2012_pp33_t04_LG.jpg"/>
          <p:cNvPicPr>
            <a:picLocks noChangeAspect="1" noChangeArrowheads="1"/>
          </p:cNvPicPr>
          <p:nvPr/>
        </p:nvPicPr>
        <p:blipFill>
          <a:blip r:embed="rId2"/>
          <a:srcRect/>
          <a:stretch>
            <a:fillRect/>
          </a:stretch>
        </p:blipFill>
        <p:spPr bwMode="auto">
          <a:xfrm>
            <a:off x="457200" y="0"/>
            <a:ext cx="8077200" cy="6705599"/>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9218" name="Picture 2" descr="C:\Users\User\Pictures\1331341-1331372-1007276-1782963.jpg"/>
          <p:cNvPicPr>
            <a:picLocks noGrp="1" noChangeAspect="1" noChangeArrowheads="1"/>
          </p:cNvPicPr>
          <p:nvPr>
            <p:ph sz="half" idx="1"/>
          </p:nvPr>
        </p:nvPicPr>
        <p:blipFill>
          <a:blip r:embed="rId2"/>
          <a:srcRect/>
          <a:stretch>
            <a:fillRect/>
          </a:stretch>
        </p:blipFill>
        <p:spPr bwMode="auto">
          <a:xfrm>
            <a:off x="685800" y="1676400"/>
            <a:ext cx="3505200" cy="4038600"/>
          </a:xfrm>
          <a:prstGeom prst="rect">
            <a:avLst/>
          </a:prstGeom>
          <a:noFill/>
        </p:spPr>
      </p:pic>
      <p:sp>
        <p:nvSpPr>
          <p:cNvPr id="6" name="Content Placeholder 5"/>
          <p:cNvSpPr>
            <a:spLocks noGrp="1"/>
          </p:cNvSpPr>
          <p:nvPr>
            <p:ph sz="half" idx="2"/>
          </p:nvPr>
        </p:nvSpPr>
        <p:spPr/>
        <p:txBody>
          <a:bodyPr/>
          <a:lstStyle/>
          <a:p>
            <a:r>
              <a:rPr lang="en-US" dirty="0" smtClean="0"/>
              <a:t>Child with pericardial effusion due to systemic onset juvenile idiopathic arthritis (JIA).</a:t>
            </a:r>
          </a:p>
          <a:p>
            <a:r>
              <a:rPr lang="en-US" dirty="0" smtClean="0"/>
              <a:t>serositis (</a:t>
            </a:r>
            <a:r>
              <a:rPr lang="en-US" dirty="0" err="1" smtClean="0"/>
              <a:t>pericarditis</a:t>
            </a:r>
            <a:r>
              <a:rPr lang="en-US" dirty="0" smtClean="0"/>
              <a: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Systemic juvenile idiopathic arthritis (JIA) rash</a:t>
            </a:r>
            <a:endParaRPr lang="en-US" dirty="0"/>
          </a:p>
        </p:txBody>
      </p:sp>
      <p:pic>
        <p:nvPicPr>
          <p:cNvPr id="4" name="Picture 2" descr="C:\Users\User\Pictures\1331341-1331372-1007276-1782961.jpg"/>
          <p:cNvPicPr>
            <a:picLocks noChangeAspect="1" noChangeArrowheads="1"/>
          </p:cNvPicPr>
          <p:nvPr/>
        </p:nvPicPr>
        <p:blipFill>
          <a:blip r:embed="rId2" cstate="print"/>
          <a:srcRect/>
          <a:stretch>
            <a:fillRect/>
          </a:stretch>
        </p:blipFill>
        <p:spPr bwMode="auto">
          <a:xfrm>
            <a:off x="1214415" y="3244644"/>
            <a:ext cx="2000264" cy="2949415"/>
          </a:xfrm>
          <a:prstGeom prst="rect">
            <a:avLst/>
          </a:prstGeom>
          <a:noFill/>
        </p:spPr>
      </p:pic>
      <p:pic>
        <p:nvPicPr>
          <p:cNvPr id="5" name="Picture 4" descr="salmon.jpg"/>
          <p:cNvPicPr>
            <a:picLocks noChangeAspect="1"/>
          </p:cNvPicPr>
          <p:nvPr/>
        </p:nvPicPr>
        <p:blipFill>
          <a:blip r:embed="rId3"/>
          <a:stretch>
            <a:fillRect/>
          </a:stretch>
        </p:blipFill>
        <p:spPr>
          <a:xfrm>
            <a:off x="3929058" y="2928934"/>
            <a:ext cx="3929090" cy="2614631"/>
          </a:xfrm>
          <a:prstGeom prst="rect">
            <a:avLst/>
          </a:prstGeom>
        </p:spPr>
      </p:pic>
      <p:sp>
        <p:nvSpPr>
          <p:cNvPr id="6" name="Content Placeholder 5"/>
          <p:cNvSpPr>
            <a:spLocks noGrp="1"/>
          </p:cNvSpPr>
          <p:nvPr>
            <p:ph idx="1"/>
          </p:nvPr>
        </p:nvSpPr>
        <p:spPr/>
        <p:txBody>
          <a:bodyPr/>
          <a:lstStyle/>
          <a:p>
            <a:r>
              <a:rPr lang="en-US" dirty="0" smtClean="0"/>
              <a:t>Salmon-colored, erythomatous non pruritic macules</a:t>
            </a:r>
            <a:endParaRPr lang="ar-JO"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DIAGNOSIS</a:t>
            </a:r>
            <a:r>
              <a:rPr lang="en-US" b="1" dirty="0" smtClean="0"/>
              <a:t> </a:t>
            </a:r>
            <a:br>
              <a:rPr lang="en-US" b="1" dirty="0" smtClean="0"/>
            </a:br>
            <a:endParaRPr lang="en-US" dirty="0"/>
          </a:p>
        </p:txBody>
      </p:sp>
      <p:sp>
        <p:nvSpPr>
          <p:cNvPr id="3" name="Content Placeholder 2"/>
          <p:cNvSpPr>
            <a:spLocks noGrp="1"/>
          </p:cNvSpPr>
          <p:nvPr>
            <p:ph idx="1"/>
          </p:nvPr>
        </p:nvSpPr>
        <p:spPr/>
        <p:txBody>
          <a:bodyPr>
            <a:noAutofit/>
          </a:bodyPr>
          <a:lstStyle/>
          <a:p>
            <a:r>
              <a:rPr lang="en-US" sz="2800" b="1" dirty="0" smtClean="0"/>
              <a:t>Based on a history compatible with inflammatory joint disease and a physical examination that confirms the presence of arthritis</a:t>
            </a:r>
          </a:p>
          <a:p>
            <a:r>
              <a:rPr lang="en-US" sz="2800" b="1" dirty="0" smtClean="0"/>
              <a:t>No one pathognomonic finding  </a:t>
            </a:r>
          </a:p>
          <a:p>
            <a:r>
              <a:rPr lang="en-US" sz="2800" b="1" dirty="0" smtClean="0"/>
              <a:t>The classic intermittent fever , the typical rash and objective arthritis  highly suggestive of systemic-onset JRA.</a:t>
            </a:r>
          </a:p>
          <a:p>
            <a:pPr lvl="1">
              <a:buNone/>
            </a:pPr>
            <a:endParaRPr lang="en-US" sz="2000" b="1" dirty="0" smtClean="0"/>
          </a:p>
          <a:p>
            <a:pPr lvl="1"/>
            <a:endParaRPr lang="en-US" sz="2000" b="1"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Laboratory abnormalities</a:t>
            </a:r>
            <a:endParaRPr lang="en-US" dirty="0"/>
          </a:p>
        </p:txBody>
      </p:sp>
      <p:sp>
        <p:nvSpPr>
          <p:cNvPr id="3" name="Content Placeholder 2"/>
          <p:cNvSpPr>
            <a:spLocks noGrp="1"/>
          </p:cNvSpPr>
          <p:nvPr>
            <p:ph idx="1"/>
          </p:nvPr>
        </p:nvSpPr>
        <p:spPr/>
        <p:txBody>
          <a:bodyPr>
            <a:normAutofit fontScale="70000" lnSpcReduction="20000"/>
          </a:bodyPr>
          <a:lstStyle/>
          <a:p>
            <a:pPr>
              <a:buNone/>
            </a:pPr>
            <a:endParaRPr lang="en-US" sz="2000" b="1" dirty="0" smtClean="0"/>
          </a:p>
          <a:p>
            <a:pPr lvl="1"/>
            <a:r>
              <a:rPr lang="en-US" sz="2000" b="1" dirty="0" smtClean="0"/>
              <a:t>elevated erythrocyte sedimentation rate (ESR) and C-reactive protein (CRP),</a:t>
            </a:r>
          </a:p>
          <a:p>
            <a:pPr lvl="1"/>
            <a:r>
              <a:rPr lang="en-US" sz="2000" b="1" dirty="0" smtClean="0"/>
              <a:t> leukocytosis, </a:t>
            </a:r>
          </a:p>
          <a:p>
            <a:pPr lvl="1"/>
            <a:r>
              <a:rPr lang="en-US" sz="2000" b="1" dirty="0" smtClean="0"/>
              <a:t>thrombocytosis, </a:t>
            </a:r>
          </a:p>
          <a:p>
            <a:pPr lvl="1"/>
            <a:r>
              <a:rPr lang="en-US" sz="2000" b="1" dirty="0" smtClean="0"/>
              <a:t> anemia of chronic disease.</a:t>
            </a:r>
          </a:p>
          <a:p>
            <a:pPr lvl="1"/>
            <a:r>
              <a:rPr lang="en-US" sz="2000" b="1" dirty="0" smtClean="0"/>
              <a:t> anti-cyclic citrullinated peptide (</a:t>
            </a:r>
            <a:r>
              <a:rPr lang="en-US" b="1" dirty="0" smtClean="0"/>
              <a:t>CCP</a:t>
            </a:r>
            <a:r>
              <a:rPr lang="en-US" sz="2000" b="1" dirty="0" smtClean="0"/>
              <a:t>) antibody has very high  specificity for rheumatoid arthritis may detected before RF (poor prognosis) </a:t>
            </a:r>
          </a:p>
          <a:p>
            <a:pPr lvl="1"/>
            <a:r>
              <a:rPr lang="en-US" sz="2000" b="1" dirty="0" smtClean="0"/>
              <a:t>Carriage of HLA27 antigen is associated with increased risk of  developing enthesitis –associated arthritis </a:t>
            </a:r>
          </a:p>
          <a:p>
            <a:pPr lvl="1"/>
            <a:r>
              <a:rPr lang="en-US" sz="2000" b="1" dirty="0" smtClean="0"/>
              <a:t>ANA is associated with increased risk of iridocyclitis in pt with oligoarthritis </a:t>
            </a:r>
          </a:p>
          <a:p>
            <a:pPr lvl="1"/>
            <a:r>
              <a:rPr lang="en-US" sz="2000" b="1" dirty="0" smtClean="0"/>
              <a:t>RF is positive only in 5% of pt when </a:t>
            </a:r>
            <a:r>
              <a:rPr lang="en-US" sz="2000" b="1" dirty="0" err="1" smtClean="0"/>
              <a:t>polyarticular</a:t>
            </a:r>
            <a:r>
              <a:rPr lang="en-US" sz="2000" b="1" dirty="0" smtClean="0"/>
              <a:t> disease occur after 8 yrs of age </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228600" y="152401"/>
          <a:ext cx="8686800" cy="6400799"/>
        </p:xfrm>
        <a:graphic>
          <a:graphicData uri="http://schemas.openxmlformats.org/drawingml/2006/table">
            <a:tbl>
              <a:tblPr firstRow="1" bandRow="1">
                <a:tableStyleId>{5C22544A-7EE6-4342-B048-85BDC9FD1C3A}</a:tableStyleId>
              </a:tblPr>
              <a:tblGrid>
                <a:gridCol w="2171700"/>
                <a:gridCol w="2171700"/>
                <a:gridCol w="2171700"/>
                <a:gridCol w="2171700"/>
              </a:tblGrid>
              <a:tr h="955343">
                <a:tc>
                  <a:txBody>
                    <a:bodyPr/>
                    <a:lstStyle/>
                    <a:p>
                      <a:pPr algn="ctr" fontAlgn="ctr"/>
                      <a:r>
                        <a:rPr lang="en-US" b="1" dirty="0">
                          <a:latin typeface="Verdana"/>
                        </a:rPr>
                        <a:t> </a:t>
                      </a:r>
                    </a:p>
                  </a:txBody>
                  <a:tcPr anchor="ctr"/>
                </a:tc>
                <a:tc>
                  <a:txBody>
                    <a:bodyPr/>
                    <a:lstStyle/>
                    <a:p>
                      <a:pPr algn="ctr" fontAlgn="ctr"/>
                      <a:r>
                        <a:rPr lang="en-US" b="1" dirty="0">
                          <a:latin typeface="Verdana"/>
                        </a:rPr>
                        <a:t>Systemic onset JIA</a:t>
                      </a:r>
                    </a:p>
                  </a:txBody>
                  <a:tcPr anchor="ctr"/>
                </a:tc>
                <a:tc>
                  <a:txBody>
                    <a:bodyPr/>
                    <a:lstStyle/>
                    <a:p>
                      <a:pPr algn="ctr" fontAlgn="ctr"/>
                      <a:r>
                        <a:rPr lang="en-US" b="1">
                          <a:latin typeface="Verdana"/>
                        </a:rPr>
                        <a:t>Pauciarticular onset JIA</a:t>
                      </a:r>
                    </a:p>
                  </a:txBody>
                  <a:tcPr anchor="ctr"/>
                </a:tc>
                <a:tc>
                  <a:txBody>
                    <a:bodyPr/>
                    <a:lstStyle/>
                    <a:p>
                      <a:pPr algn="ctr" fontAlgn="ctr"/>
                      <a:r>
                        <a:rPr lang="en-US" b="1" dirty="0" err="1">
                          <a:latin typeface="Verdana"/>
                        </a:rPr>
                        <a:t>Polyarticular</a:t>
                      </a:r>
                      <a:r>
                        <a:rPr lang="en-US" b="1" dirty="0">
                          <a:latin typeface="Verdana"/>
                        </a:rPr>
                        <a:t> onset JIA</a:t>
                      </a:r>
                    </a:p>
                  </a:txBody>
                  <a:tcPr anchor="ctr"/>
                </a:tc>
              </a:tr>
              <a:tr h="955343">
                <a:tc>
                  <a:txBody>
                    <a:bodyPr/>
                    <a:lstStyle/>
                    <a:p>
                      <a:pPr fontAlgn="t"/>
                      <a:r>
                        <a:rPr lang="en-US">
                          <a:latin typeface="Verdana"/>
                        </a:rPr>
                        <a:t>Percent of JIA patients</a:t>
                      </a:r>
                    </a:p>
                  </a:txBody>
                  <a:tcPr/>
                </a:tc>
                <a:tc>
                  <a:txBody>
                    <a:bodyPr/>
                    <a:lstStyle/>
                    <a:p>
                      <a:pPr fontAlgn="t"/>
                      <a:r>
                        <a:rPr lang="en-US">
                          <a:latin typeface="Verdana"/>
                        </a:rPr>
                        <a:t>10 to 15</a:t>
                      </a:r>
                    </a:p>
                  </a:txBody>
                  <a:tcPr/>
                </a:tc>
                <a:tc>
                  <a:txBody>
                    <a:bodyPr/>
                    <a:lstStyle/>
                    <a:p>
                      <a:pPr fontAlgn="t"/>
                      <a:r>
                        <a:rPr lang="en-US">
                          <a:latin typeface="Verdana"/>
                        </a:rPr>
                        <a:t>50</a:t>
                      </a:r>
                    </a:p>
                  </a:txBody>
                  <a:tcPr/>
                </a:tc>
                <a:tc>
                  <a:txBody>
                    <a:bodyPr/>
                    <a:lstStyle/>
                    <a:p>
                      <a:pPr fontAlgn="t"/>
                      <a:r>
                        <a:rPr lang="en-US">
                          <a:latin typeface="Verdana"/>
                        </a:rPr>
                        <a:t>30 to 40</a:t>
                      </a:r>
                    </a:p>
                  </a:txBody>
                  <a:tcPr/>
                </a:tc>
              </a:tr>
              <a:tr h="382138">
                <a:tc>
                  <a:txBody>
                    <a:bodyPr/>
                    <a:lstStyle/>
                    <a:p>
                      <a:pPr fontAlgn="t"/>
                      <a:r>
                        <a:rPr lang="en-US">
                          <a:latin typeface="Verdana"/>
                        </a:rPr>
                        <a:t>Sex</a:t>
                      </a:r>
                    </a:p>
                  </a:txBody>
                  <a:tcPr/>
                </a:tc>
                <a:tc>
                  <a:txBody>
                    <a:bodyPr/>
                    <a:lstStyle/>
                    <a:p>
                      <a:pPr fontAlgn="t"/>
                      <a:r>
                        <a:rPr lang="en-US">
                          <a:latin typeface="Verdana"/>
                        </a:rPr>
                        <a:t>F = M</a:t>
                      </a:r>
                    </a:p>
                  </a:txBody>
                  <a:tcPr/>
                </a:tc>
                <a:tc>
                  <a:txBody>
                    <a:bodyPr/>
                    <a:lstStyle/>
                    <a:p>
                      <a:pPr fontAlgn="t"/>
                      <a:r>
                        <a:rPr lang="en-US">
                          <a:latin typeface="Verdana"/>
                        </a:rPr>
                        <a:t>F &gt; M</a:t>
                      </a:r>
                    </a:p>
                  </a:txBody>
                  <a:tcPr/>
                </a:tc>
                <a:tc>
                  <a:txBody>
                    <a:bodyPr/>
                    <a:lstStyle/>
                    <a:p>
                      <a:pPr fontAlgn="t"/>
                      <a:r>
                        <a:rPr lang="en-US">
                          <a:latin typeface="Verdana"/>
                        </a:rPr>
                        <a:t>F &gt; M</a:t>
                      </a:r>
                    </a:p>
                  </a:txBody>
                  <a:tcPr/>
                </a:tc>
              </a:tr>
              <a:tr h="955343">
                <a:tc>
                  <a:txBody>
                    <a:bodyPr/>
                    <a:lstStyle/>
                    <a:p>
                      <a:pPr fontAlgn="t"/>
                      <a:r>
                        <a:rPr lang="en-US">
                          <a:latin typeface="Verdana"/>
                        </a:rPr>
                        <a:t>Age</a:t>
                      </a:r>
                    </a:p>
                  </a:txBody>
                  <a:tcPr/>
                </a:tc>
                <a:tc>
                  <a:txBody>
                    <a:bodyPr/>
                    <a:lstStyle/>
                    <a:p>
                      <a:pPr fontAlgn="t"/>
                      <a:r>
                        <a:rPr lang="en-US">
                          <a:latin typeface="Verdana"/>
                        </a:rPr>
                        <a:t>any &lt;17 years</a:t>
                      </a:r>
                    </a:p>
                  </a:txBody>
                  <a:tcPr/>
                </a:tc>
                <a:tc>
                  <a:txBody>
                    <a:bodyPr/>
                    <a:lstStyle/>
                    <a:p>
                      <a:pPr fontAlgn="t"/>
                      <a:r>
                        <a:rPr lang="en-US">
                          <a:latin typeface="Verdana"/>
                        </a:rPr>
                        <a:t>peak 2 to 3 years, rare &gt;10</a:t>
                      </a:r>
                    </a:p>
                  </a:txBody>
                  <a:tcPr/>
                </a:tc>
                <a:tc>
                  <a:txBody>
                    <a:bodyPr/>
                    <a:lstStyle/>
                    <a:p>
                      <a:pPr fontAlgn="t"/>
                      <a:r>
                        <a:rPr lang="en-US">
                          <a:latin typeface="Verdana"/>
                        </a:rPr>
                        <a:t>peaks 2 to 5, 10 to 14 years</a:t>
                      </a:r>
                    </a:p>
                  </a:txBody>
                  <a:tcPr/>
                </a:tc>
              </a:tr>
              <a:tr h="955343">
                <a:tc>
                  <a:txBody>
                    <a:bodyPr/>
                    <a:lstStyle/>
                    <a:p>
                      <a:pPr fontAlgn="t"/>
                      <a:r>
                        <a:rPr lang="en-US">
                          <a:latin typeface="Verdana"/>
                        </a:rPr>
                        <a:t>Joints</a:t>
                      </a:r>
                    </a:p>
                  </a:txBody>
                  <a:tcPr/>
                </a:tc>
                <a:tc>
                  <a:txBody>
                    <a:bodyPr/>
                    <a:lstStyle/>
                    <a:p>
                      <a:pPr fontAlgn="t"/>
                      <a:r>
                        <a:rPr lang="en-US">
                          <a:latin typeface="Verdana"/>
                        </a:rPr>
                        <a:t>any</a:t>
                      </a:r>
                    </a:p>
                  </a:txBody>
                  <a:tcPr/>
                </a:tc>
                <a:tc>
                  <a:txBody>
                    <a:bodyPr/>
                    <a:lstStyle/>
                    <a:p>
                      <a:pPr fontAlgn="t"/>
                      <a:r>
                        <a:rPr lang="en-US">
                          <a:latin typeface="Verdana"/>
                        </a:rPr>
                        <a:t>large joints, but rarely hips</a:t>
                      </a:r>
                    </a:p>
                  </a:txBody>
                  <a:tcPr/>
                </a:tc>
                <a:tc>
                  <a:txBody>
                    <a:bodyPr/>
                    <a:lstStyle/>
                    <a:p>
                      <a:pPr fontAlgn="t"/>
                      <a:r>
                        <a:rPr lang="en-US">
                          <a:latin typeface="Verdana"/>
                        </a:rPr>
                        <a:t>any, rare to start in hip</a:t>
                      </a:r>
                    </a:p>
                  </a:txBody>
                  <a:tcPr/>
                </a:tc>
              </a:tr>
              <a:tr h="1528549">
                <a:tc>
                  <a:txBody>
                    <a:bodyPr/>
                    <a:lstStyle/>
                    <a:p>
                      <a:pPr fontAlgn="t"/>
                      <a:r>
                        <a:rPr lang="en-US">
                          <a:latin typeface="Verdana"/>
                        </a:rPr>
                        <a:t>Fever, rash, lymphadenopathy, hepatosplenomegaly</a:t>
                      </a:r>
                    </a:p>
                  </a:txBody>
                  <a:tcPr/>
                </a:tc>
                <a:tc>
                  <a:txBody>
                    <a:bodyPr/>
                    <a:lstStyle/>
                    <a:p>
                      <a:pPr fontAlgn="t"/>
                      <a:r>
                        <a:rPr lang="en-US">
                          <a:latin typeface="Verdana"/>
                        </a:rPr>
                        <a:t>yes</a:t>
                      </a:r>
                    </a:p>
                  </a:txBody>
                  <a:tcPr/>
                </a:tc>
                <a:tc>
                  <a:txBody>
                    <a:bodyPr/>
                    <a:lstStyle/>
                    <a:p>
                      <a:pPr fontAlgn="t"/>
                      <a:r>
                        <a:rPr lang="en-US">
                          <a:latin typeface="Verdana"/>
                        </a:rPr>
                        <a:t>no</a:t>
                      </a:r>
                    </a:p>
                  </a:txBody>
                  <a:tcPr/>
                </a:tc>
                <a:tc>
                  <a:txBody>
                    <a:bodyPr/>
                    <a:lstStyle/>
                    <a:p>
                      <a:pPr fontAlgn="t"/>
                      <a:r>
                        <a:rPr lang="en-US">
                          <a:latin typeface="Verdana"/>
                        </a:rPr>
                        <a:t>no</a:t>
                      </a:r>
                    </a:p>
                  </a:txBody>
                  <a:tcPr/>
                </a:tc>
              </a:tr>
              <a:tr h="668740">
                <a:tc>
                  <a:txBody>
                    <a:bodyPr/>
                    <a:lstStyle/>
                    <a:p>
                      <a:pPr fontAlgn="t"/>
                      <a:r>
                        <a:rPr lang="en-US">
                          <a:latin typeface="Verdana"/>
                        </a:rPr>
                        <a:t>Uveitis</a:t>
                      </a:r>
                    </a:p>
                  </a:txBody>
                  <a:tcPr/>
                </a:tc>
                <a:tc>
                  <a:txBody>
                    <a:bodyPr/>
                    <a:lstStyle/>
                    <a:p>
                      <a:pPr fontAlgn="t"/>
                      <a:r>
                        <a:rPr lang="en-US" dirty="0">
                          <a:latin typeface="Verdana"/>
                        </a:rPr>
                        <a:t>rare</a:t>
                      </a:r>
                    </a:p>
                  </a:txBody>
                  <a:tcPr/>
                </a:tc>
                <a:tc>
                  <a:txBody>
                    <a:bodyPr/>
                    <a:lstStyle/>
                    <a:p>
                      <a:pPr fontAlgn="t"/>
                      <a:r>
                        <a:rPr lang="en-US">
                          <a:latin typeface="Verdana"/>
                        </a:rPr>
                        <a:t>20 percent, esp ANA +</a:t>
                      </a:r>
                    </a:p>
                  </a:txBody>
                  <a:tcPr/>
                </a:tc>
                <a:tc>
                  <a:txBody>
                    <a:bodyPr/>
                    <a:lstStyle/>
                    <a:p>
                      <a:pPr fontAlgn="t"/>
                      <a:r>
                        <a:rPr lang="en-US" dirty="0">
                          <a:latin typeface="Verdana"/>
                        </a:rPr>
                        <a:t>less frequent</a:t>
                      </a:r>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381000" y="609600"/>
          <a:ext cx="8229600" cy="523240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fontAlgn="ctr"/>
                      <a:r>
                        <a:rPr lang="en-US" b="1" dirty="0">
                          <a:latin typeface="Verdana"/>
                        </a:rPr>
                        <a:t> </a:t>
                      </a:r>
                    </a:p>
                  </a:txBody>
                  <a:tcPr anchor="ctr"/>
                </a:tc>
                <a:tc>
                  <a:txBody>
                    <a:bodyPr/>
                    <a:lstStyle/>
                    <a:p>
                      <a:pPr algn="ctr" fontAlgn="ctr"/>
                      <a:r>
                        <a:rPr lang="en-US" b="1">
                          <a:latin typeface="Verdana"/>
                        </a:rPr>
                        <a:t>Systemic onset JIA</a:t>
                      </a:r>
                    </a:p>
                  </a:txBody>
                  <a:tcPr anchor="ctr"/>
                </a:tc>
                <a:tc>
                  <a:txBody>
                    <a:bodyPr/>
                    <a:lstStyle/>
                    <a:p>
                      <a:pPr algn="ctr" fontAlgn="ctr"/>
                      <a:r>
                        <a:rPr lang="en-US" b="1">
                          <a:latin typeface="Verdana"/>
                        </a:rPr>
                        <a:t>Pauciarticular onset JIA</a:t>
                      </a:r>
                    </a:p>
                  </a:txBody>
                  <a:tcPr anchor="ctr"/>
                </a:tc>
                <a:tc>
                  <a:txBody>
                    <a:bodyPr/>
                    <a:lstStyle/>
                    <a:p>
                      <a:pPr algn="ctr" fontAlgn="ctr"/>
                      <a:r>
                        <a:rPr lang="en-US" b="1" dirty="0" err="1">
                          <a:latin typeface="Verdana"/>
                        </a:rPr>
                        <a:t>Polyarticular</a:t>
                      </a:r>
                      <a:r>
                        <a:rPr lang="en-US" b="1" dirty="0">
                          <a:latin typeface="Verdana"/>
                        </a:rPr>
                        <a:t> onset JIA</a:t>
                      </a:r>
                    </a:p>
                  </a:txBody>
                  <a:tcPr anchor="ctr"/>
                </a:tc>
              </a:tr>
              <a:tr h="370840">
                <a:tc gridSpan="4">
                  <a:txBody>
                    <a:bodyPr/>
                    <a:lstStyle/>
                    <a:p>
                      <a:pPr fontAlgn="t"/>
                      <a:r>
                        <a:rPr lang="en-US" dirty="0">
                          <a:latin typeface="Verdana"/>
                        </a:rPr>
                        <a:t>Laboratory abnormalities</a:t>
                      </a:r>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fontAlgn="t"/>
                      <a:r>
                        <a:rPr lang="en-US" dirty="0">
                          <a:latin typeface="Verdana"/>
                        </a:rPr>
                        <a:t>- Leukocytosis</a:t>
                      </a:r>
                    </a:p>
                  </a:txBody>
                  <a:tcPr/>
                </a:tc>
                <a:tc>
                  <a:txBody>
                    <a:bodyPr/>
                    <a:lstStyle/>
                    <a:p>
                      <a:pPr fontAlgn="t"/>
                      <a:r>
                        <a:rPr lang="en-US" dirty="0">
                          <a:latin typeface="Verdana"/>
                        </a:rPr>
                        <a:t>marked</a:t>
                      </a:r>
                    </a:p>
                  </a:txBody>
                  <a:tcPr/>
                </a:tc>
                <a:tc>
                  <a:txBody>
                    <a:bodyPr/>
                    <a:lstStyle/>
                    <a:p>
                      <a:pPr fontAlgn="t"/>
                      <a:r>
                        <a:rPr lang="en-US" dirty="0">
                          <a:latin typeface="Verdana"/>
                        </a:rPr>
                        <a:t>no</a:t>
                      </a:r>
                    </a:p>
                  </a:txBody>
                  <a:tcPr/>
                </a:tc>
                <a:tc>
                  <a:txBody>
                    <a:bodyPr/>
                    <a:lstStyle/>
                    <a:p>
                      <a:pPr fontAlgn="t"/>
                      <a:r>
                        <a:rPr lang="en-US">
                          <a:latin typeface="Verdana"/>
                        </a:rPr>
                        <a:t>no</a:t>
                      </a:r>
                    </a:p>
                  </a:txBody>
                  <a:tcPr/>
                </a:tc>
              </a:tr>
              <a:tr h="370840">
                <a:tc>
                  <a:txBody>
                    <a:bodyPr/>
                    <a:lstStyle/>
                    <a:p>
                      <a:pPr fontAlgn="t"/>
                      <a:r>
                        <a:rPr lang="en-US">
                          <a:latin typeface="Verdana"/>
                        </a:rPr>
                        <a:t>- Anemia</a:t>
                      </a:r>
                    </a:p>
                  </a:txBody>
                  <a:tcPr/>
                </a:tc>
                <a:tc>
                  <a:txBody>
                    <a:bodyPr/>
                    <a:lstStyle/>
                    <a:p>
                      <a:pPr fontAlgn="t"/>
                      <a:r>
                        <a:rPr lang="en-US" dirty="0">
                          <a:latin typeface="Verdana"/>
                        </a:rPr>
                        <a:t>marked</a:t>
                      </a:r>
                    </a:p>
                  </a:txBody>
                  <a:tcPr/>
                </a:tc>
                <a:tc>
                  <a:txBody>
                    <a:bodyPr/>
                    <a:lstStyle/>
                    <a:p>
                      <a:pPr fontAlgn="t"/>
                      <a:r>
                        <a:rPr lang="en-US">
                          <a:latin typeface="Verdana"/>
                        </a:rPr>
                        <a:t>no</a:t>
                      </a:r>
                    </a:p>
                  </a:txBody>
                  <a:tcPr/>
                </a:tc>
                <a:tc>
                  <a:txBody>
                    <a:bodyPr/>
                    <a:lstStyle/>
                    <a:p>
                      <a:pPr fontAlgn="t"/>
                      <a:r>
                        <a:rPr lang="en-US">
                          <a:latin typeface="Verdana"/>
                        </a:rPr>
                        <a:t>mild</a:t>
                      </a:r>
                    </a:p>
                  </a:txBody>
                  <a:tcPr/>
                </a:tc>
              </a:tr>
              <a:tr h="370840">
                <a:tc>
                  <a:txBody>
                    <a:bodyPr/>
                    <a:lstStyle/>
                    <a:p>
                      <a:pPr fontAlgn="t"/>
                      <a:r>
                        <a:rPr lang="en-US">
                          <a:latin typeface="Verdana"/>
                        </a:rPr>
                        <a:t>- Elevated ESR</a:t>
                      </a:r>
                    </a:p>
                  </a:txBody>
                  <a:tcPr/>
                </a:tc>
                <a:tc>
                  <a:txBody>
                    <a:bodyPr/>
                    <a:lstStyle/>
                    <a:p>
                      <a:pPr fontAlgn="t"/>
                      <a:r>
                        <a:rPr lang="en-US" dirty="0">
                          <a:latin typeface="Verdana"/>
                        </a:rPr>
                        <a:t>marked</a:t>
                      </a:r>
                    </a:p>
                  </a:txBody>
                  <a:tcPr/>
                </a:tc>
                <a:tc>
                  <a:txBody>
                    <a:bodyPr/>
                    <a:lstStyle/>
                    <a:p>
                      <a:pPr fontAlgn="t"/>
                      <a:r>
                        <a:rPr lang="en-US" dirty="0">
                          <a:latin typeface="Verdana"/>
                        </a:rPr>
                        <a:t>mild</a:t>
                      </a:r>
                    </a:p>
                  </a:txBody>
                  <a:tcPr/>
                </a:tc>
                <a:tc>
                  <a:txBody>
                    <a:bodyPr/>
                    <a:lstStyle/>
                    <a:p>
                      <a:pPr fontAlgn="t"/>
                      <a:r>
                        <a:rPr lang="en-US">
                          <a:latin typeface="Verdana"/>
                        </a:rPr>
                        <a:t>mild</a:t>
                      </a:r>
                    </a:p>
                  </a:txBody>
                  <a:tcPr/>
                </a:tc>
              </a:tr>
              <a:tr h="370840">
                <a:tc>
                  <a:txBody>
                    <a:bodyPr/>
                    <a:lstStyle/>
                    <a:p>
                      <a:pPr fontAlgn="t"/>
                      <a:r>
                        <a:rPr lang="en-US">
                          <a:latin typeface="Verdana"/>
                        </a:rPr>
                        <a:t>- ANA</a:t>
                      </a:r>
                    </a:p>
                  </a:txBody>
                  <a:tcPr/>
                </a:tc>
                <a:tc>
                  <a:txBody>
                    <a:bodyPr/>
                    <a:lstStyle/>
                    <a:p>
                      <a:pPr fontAlgn="t"/>
                      <a:r>
                        <a:rPr lang="en-US">
                          <a:latin typeface="Verdana"/>
                        </a:rPr>
                        <a:t>absent</a:t>
                      </a:r>
                    </a:p>
                  </a:txBody>
                  <a:tcPr/>
                </a:tc>
                <a:tc>
                  <a:txBody>
                    <a:bodyPr/>
                    <a:lstStyle/>
                    <a:p>
                      <a:pPr fontAlgn="t"/>
                      <a:r>
                        <a:rPr lang="en-US" dirty="0">
                          <a:latin typeface="Verdana"/>
                        </a:rPr>
                        <a:t>low titer common</a:t>
                      </a:r>
                    </a:p>
                  </a:txBody>
                  <a:tcPr/>
                </a:tc>
                <a:tc>
                  <a:txBody>
                    <a:bodyPr/>
                    <a:lstStyle/>
                    <a:p>
                      <a:pPr fontAlgn="t"/>
                      <a:r>
                        <a:rPr lang="en-US">
                          <a:latin typeface="Verdana"/>
                        </a:rPr>
                        <a:t>low titer common in younger</a:t>
                      </a:r>
                    </a:p>
                  </a:txBody>
                  <a:tcPr/>
                </a:tc>
              </a:tr>
              <a:tr h="370840">
                <a:tc>
                  <a:txBody>
                    <a:bodyPr/>
                    <a:lstStyle/>
                    <a:p>
                      <a:pPr fontAlgn="t"/>
                      <a:r>
                        <a:rPr lang="en-US">
                          <a:latin typeface="Verdana"/>
                        </a:rPr>
                        <a:t>- Rheumatoid factor</a:t>
                      </a:r>
                    </a:p>
                  </a:txBody>
                  <a:tcPr/>
                </a:tc>
                <a:tc>
                  <a:txBody>
                    <a:bodyPr/>
                    <a:lstStyle/>
                    <a:p>
                      <a:pPr fontAlgn="t"/>
                      <a:r>
                        <a:rPr lang="en-US">
                          <a:latin typeface="Verdana"/>
                        </a:rPr>
                        <a:t>rare</a:t>
                      </a:r>
                    </a:p>
                  </a:txBody>
                  <a:tcPr/>
                </a:tc>
                <a:tc>
                  <a:txBody>
                    <a:bodyPr/>
                    <a:lstStyle/>
                    <a:p>
                      <a:pPr fontAlgn="t"/>
                      <a:r>
                        <a:rPr lang="en-US" dirty="0">
                          <a:latin typeface="Verdana"/>
                        </a:rPr>
                        <a:t>absent</a:t>
                      </a:r>
                    </a:p>
                  </a:txBody>
                  <a:tcPr/>
                </a:tc>
                <a:tc>
                  <a:txBody>
                    <a:bodyPr/>
                    <a:lstStyle/>
                    <a:p>
                      <a:pPr fontAlgn="t"/>
                      <a:r>
                        <a:rPr lang="en-US" dirty="0">
                          <a:latin typeface="Verdana"/>
                        </a:rPr>
                        <a:t>10 to 20 percent in those &gt;10 years</a:t>
                      </a:r>
                    </a:p>
                  </a:txBody>
                  <a:tcPr/>
                </a:tc>
              </a:tr>
              <a:tr h="370840">
                <a:tc>
                  <a:txBody>
                    <a:bodyPr/>
                    <a:lstStyle/>
                    <a:p>
                      <a:pPr fontAlgn="t"/>
                      <a:r>
                        <a:rPr lang="en-US">
                          <a:latin typeface="Verdana"/>
                        </a:rPr>
                        <a:t>Destructive arthritis</a:t>
                      </a:r>
                    </a:p>
                  </a:txBody>
                  <a:tcPr/>
                </a:tc>
                <a:tc>
                  <a:txBody>
                    <a:bodyPr/>
                    <a:lstStyle/>
                    <a:p>
                      <a:pPr fontAlgn="t"/>
                      <a:r>
                        <a:rPr lang="en-US">
                          <a:latin typeface="Verdana"/>
                        </a:rPr>
                        <a:t>&gt;50 percent</a:t>
                      </a:r>
                    </a:p>
                  </a:txBody>
                  <a:tcPr/>
                </a:tc>
                <a:tc>
                  <a:txBody>
                    <a:bodyPr/>
                    <a:lstStyle/>
                    <a:p>
                      <a:pPr fontAlgn="t"/>
                      <a:r>
                        <a:rPr lang="en-US">
                          <a:latin typeface="Verdana"/>
                        </a:rPr>
                        <a:t>rare</a:t>
                      </a:r>
                    </a:p>
                  </a:txBody>
                  <a:tcPr/>
                </a:tc>
                <a:tc>
                  <a:txBody>
                    <a:bodyPr/>
                    <a:lstStyle/>
                    <a:p>
                      <a:pPr fontAlgn="t"/>
                      <a:r>
                        <a:rPr lang="en-US" dirty="0">
                          <a:latin typeface="Verdana"/>
                        </a:rPr>
                        <a:t>&gt;50 percent</a:t>
                      </a:r>
                    </a:p>
                  </a:txBody>
                  <a:tcPr/>
                </a:tc>
              </a:tr>
              <a:tr h="370840">
                <a:tc>
                  <a:txBody>
                    <a:bodyPr/>
                    <a:lstStyle/>
                    <a:p>
                      <a:pPr fontAlgn="t"/>
                      <a:r>
                        <a:rPr lang="en-US">
                          <a:latin typeface="Verdana"/>
                        </a:rPr>
                        <a:t>Disease modifying drugs</a:t>
                      </a:r>
                    </a:p>
                  </a:txBody>
                  <a:tcPr/>
                </a:tc>
                <a:tc>
                  <a:txBody>
                    <a:bodyPr/>
                    <a:lstStyle/>
                    <a:p>
                      <a:pPr fontAlgn="t"/>
                      <a:r>
                        <a:rPr lang="en-US" dirty="0">
                          <a:latin typeface="Verdana"/>
                        </a:rPr>
                        <a:t>commonly used</a:t>
                      </a:r>
                    </a:p>
                  </a:txBody>
                  <a:tcPr/>
                </a:tc>
                <a:tc>
                  <a:txBody>
                    <a:bodyPr/>
                    <a:lstStyle/>
                    <a:p>
                      <a:pPr fontAlgn="t"/>
                      <a:r>
                        <a:rPr lang="en-US" dirty="0">
                          <a:latin typeface="Verdana"/>
                        </a:rPr>
                        <a:t>rarely used</a:t>
                      </a:r>
                    </a:p>
                  </a:txBody>
                  <a:tcPr/>
                </a:tc>
                <a:tc>
                  <a:txBody>
                    <a:bodyPr/>
                    <a:lstStyle/>
                    <a:p>
                      <a:pPr fontAlgn="t"/>
                      <a:r>
                        <a:rPr lang="en-US" dirty="0">
                          <a:latin typeface="Verdana"/>
                        </a:rPr>
                        <a:t>commonly used</a:t>
                      </a:r>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b="1" dirty="0"/>
              <a:t>Differential diagnosis of joint pain or swelling in children</a:t>
            </a:r>
            <a:endParaRPr lang="en-US" sz="3200" dirty="0"/>
          </a:p>
        </p:txBody>
      </p:sp>
      <p:sp>
        <p:nvSpPr>
          <p:cNvPr id="5" name="Content Placeholder 4"/>
          <p:cNvSpPr>
            <a:spLocks noGrp="1"/>
          </p:cNvSpPr>
          <p:nvPr>
            <p:ph idx="1"/>
          </p:nvPr>
        </p:nvSpPr>
        <p:spPr/>
        <p:txBody>
          <a:bodyPr>
            <a:normAutofit fontScale="25000" lnSpcReduction="20000"/>
          </a:bodyPr>
          <a:lstStyle/>
          <a:p>
            <a:pPr>
              <a:buNone/>
            </a:pPr>
            <a:endParaRPr lang="en-US" sz="3800" dirty="0"/>
          </a:p>
          <a:p>
            <a:r>
              <a:rPr lang="en-US" sz="5100" dirty="0" smtClean="0"/>
              <a:t>Trauma</a:t>
            </a:r>
          </a:p>
          <a:p>
            <a:r>
              <a:rPr lang="en-US" sz="5100" dirty="0" smtClean="0"/>
              <a:t>Irritable hip and transient synovitis</a:t>
            </a:r>
          </a:p>
          <a:p>
            <a:r>
              <a:rPr lang="en-US" sz="5100" dirty="0" smtClean="0"/>
              <a:t>septic arthritis and osteomyelitis, </a:t>
            </a:r>
          </a:p>
          <a:p>
            <a:r>
              <a:rPr lang="en-US" sz="5100" dirty="0" smtClean="0"/>
              <a:t>Infection: bacterial ,viral ,Lyme disease </a:t>
            </a:r>
            <a:endParaRPr lang="en-US" sz="5100" dirty="0"/>
          </a:p>
          <a:p>
            <a:r>
              <a:rPr lang="en-US" sz="5100" dirty="0" smtClean="0"/>
              <a:t>Hematologic: leukemia ,bleeding </a:t>
            </a:r>
            <a:r>
              <a:rPr lang="en-US" sz="5100" dirty="0"/>
              <a:t>diatheses, and </a:t>
            </a:r>
            <a:r>
              <a:rPr lang="en-US" sz="5100" dirty="0" smtClean="0"/>
              <a:t>hemoglobinopathies</a:t>
            </a:r>
          </a:p>
          <a:p>
            <a:r>
              <a:rPr lang="en-US" sz="5100" dirty="0" smtClean="0"/>
              <a:t>Tumor</a:t>
            </a:r>
            <a:r>
              <a:rPr lang="en-US" sz="5100" dirty="0"/>
              <a:t>: Musculoskeletal neoplasia (eg, osteosarcoma), lymphoma, and neuroblastoma </a:t>
            </a:r>
          </a:p>
          <a:p>
            <a:r>
              <a:rPr lang="en-US" sz="5100" dirty="0" smtClean="0"/>
              <a:t>Leg-Calve- </a:t>
            </a:r>
            <a:r>
              <a:rPr lang="en-US" sz="5100" dirty="0" err="1" smtClean="0"/>
              <a:t>Perthes</a:t>
            </a:r>
            <a:r>
              <a:rPr lang="en-US" sz="5100" dirty="0" smtClean="0"/>
              <a:t> disease</a:t>
            </a:r>
            <a:endParaRPr lang="en-US" sz="5100" dirty="0"/>
          </a:p>
          <a:p>
            <a:r>
              <a:rPr lang="en-US" sz="5100" dirty="0" smtClean="0"/>
              <a:t>Slipped capital femoral epiphysis</a:t>
            </a:r>
          </a:p>
          <a:p>
            <a:endParaRPr lang="en-US" sz="5100" dirty="0" smtClean="0"/>
          </a:p>
          <a:p>
            <a:pPr>
              <a:buNone/>
            </a:pPr>
            <a:r>
              <a:rPr lang="en-US" sz="5100" dirty="0" smtClean="0"/>
              <a:t>   Diagnosis </a:t>
            </a:r>
            <a:r>
              <a:rPr lang="en-US" sz="5100" dirty="0"/>
              <a:t>of JIA requires the exclusion of all the above diagnoses.</a:t>
            </a:r>
          </a:p>
          <a:p>
            <a:pPr>
              <a:buNone/>
            </a:pP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Management </a:t>
            </a:r>
            <a:endParaRPr lang="en-US" dirty="0"/>
          </a:p>
        </p:txBody>
      </p:sp>
      <p:sp>
        <p:nvSpPr>
          <p:cNvPr id="6" name="Content Placeholder 5"/>
          <p:cNvSpPr>
            <a:spLocks noGrp="1"/>
          </p:cNvSpPr>
          <p:nvPr>
            <p:ph idx="1"/>
          </p:nvPr>
        </p:nvSpPr>
        <p:spPr/>
        <p:txBody>
          <a:bodyPr>
            <a:normAutofit/>
          </a:bodyPr>
          <a:lstStyle/>
          <a:p>
            <a:r>
              <a:rPr lang="en-US" b="1" dirty="0" smtClean="0"/>
              <a:t>Remissions  and relapses</a:t>
            </a:r>
          </a:p>
          <a:p>
            <a:r>
              <a:rPr lang="en-US" b="1" dirty="0" smtClean="0"/>
              <a:t> No cure but treatable </a:t>
            </a:r>
          </a:p>
          <a:p>
            <a:r>
              <a:rPr lang="en-US" b="1" dirty="0" smtClean="0"/>
              <a:t>Relieve pain ,reduce inflammation ,preserve joint function ,maintain normal growth and development</a:t>
            </a:r>
          </a:p>
          <a:p>
            <a:pPr lvl="1">
              <a:buNone/>
            </a:pPr>
            <a:endParaRPr lang="en-US" b="1"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t>
            </a:r>
            <a:endParaRPr lang="en-US" dirty="0"/>
          </a:p>
        </p:txBody>
      </p:sp>
      <p:sp>
        <p:nvSpPr>
          <p:cNvPr id="3" name="Content Placeholder 2"/>
          <p:cNvSpPr>
            <a:spLocks noGrp="1"/>
          </p:cNvSpPr>
          <p:nvPr>
            <p:ph idx="1"/>
          </p:nvPr>
        </p:nvSpPr>
        <p:spPr/>
        <p:txBody>
          <a:bodyPr>
            <a:normAutofit lnSpcReduction="10000"/>
          </a:bodyPr>
          <a:lstStyle/>
          <a:p>
            <a:r>
              <a:rPr lang="en-US" b="1" dirty="0" smtClean="0"/>
              <a:t>Screen for uveites by periodic slit-lamp ophthalmologic examinations of all patients</a:t>
            </a:r>
          </a:p>
          <a:p>
            <a:r>
              <a:rPr lang="en-US" b="1" dirty="0" smtClean="0"/>
              <a:t>Require multidisciplinary team  (MDT) approach </a:t>
            </a:r>
          </a:p>
          <a:p>
            <a:pPr lvl="1"/>
            <a:r>
              <a:rPr lang="en-US" b="1" dirty="0" smtClean="0"/>
              <a:t>dietary evaluation and counseling to ensure appropriate calcium, vitamin D, protein, caloric intake; </a:t>
            </a:r>
          </a:p>
          <a:p>
            <a:pPr lvl="1"/>
            <a:r>
              <a:rPr lang="en-US" b="1" dirty="0" smtClean="0"/>
              <a:t>physical and occupational therapy. </a:t>
            </a:r>
          </a:p>
          <a:p>
            <a:pPr lvl="1"/>
            <a:r>
              <a:rPr lang="en-US" b="1" dirty="0" smtClean="0"/>
              <a:t>A social worker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management </a:t>
            </a:r>
            <a:endParaRPr lang="en-US" dirty="0"/>
          </a:p>
        </p:txBody>
      </p:sp>
      <p:sp>
        <p:nvSpPr>
          <p:cNvPr id="3" name="Content Placeholder 2"/>
          <p:cNvSpPr>
            <a:spLocks noGrp="1"/>
          </p:cNvSpPr>
          <p:nvPr>
            <p:ph idx="1"/>
          </p:nvPr>
        </p:nvSpPr>
        <p:spPr/>
        <p:txBody>
          <a:bodyPr>
            <a:normAutofit fontScale="47500" lnSpcReduction="20000"/>
          </a:bodyPr>
          <a:lstStyle/>
          <a:p>
            <a:pPr lvl="2"/>
            <a:r>
              <a:rPr lang="en-US" sz="2600" b="1" dirty="0" smtClean="0"/>
              <a:t> Nonsteroidal anti-inflammatory drugs (NSAIDs) : Ibuprofen ,Naproxen ,Piroxicam</a:t>
            </a:r>
          </a:p>
          <a:p>
            <a:pPr lvl="2"/>
            <a:r>
              <a:rPr lang="en-US" sz="2600" b="1" dirty="0" smtClean="0"/>
              <a:t>Disease modifying anti rheumatic drugs (DMAR)</a:t>
            </a:r>
          </a:p>
          <a:p>
            <a:pPr lvl="3"/>
            <a:r>
              <a:rPr lang="en-US" sz="2600" b="1" dirty="0" smtClean="0"/>
              <a:t>Under supervision of rheumatologist</a:t>
            </a:r>
          </a:p>
          <a:p>
            <a:pPr lvl="3"/>
            <a:r>
              <a:rPr lang="en-US" sz="2600" b="1" dirty="0" smtClean="0"/>
              <a:t> methotrexate the safest, most efficacious, and least toxic given once weekly </a:t>
            </a:r>
          </a:p>
          <a:p>
            <a:pPr lvl="3"/>
            <a:r>
              <a:rPr lang="en-US" sz="2600" b="1" dirty="0" smtClean="0"/>
              <a:t>azathioprine and cyclophosphamide, are reserved for the few children who do not respond to less aggressive therapy. </a:t>
            </a:r>
          </a:p>
          <a:p>
            <a:pPr lvl="2"/>
            <a:r>
              <a:rPr lang="en-US" sz="2600" b="1" dirty="0" smtClean="0"/>
              <a:t>Joints steroid injections </a:t>
            </a:r>
          </a:p>
          <a:p>
            <a:pPr lvl="2"/>
            <a:r>
              <a:rPr lang="en-US" sz="2600" b="1" dirty="0" smtClean="0"/>
              <a:t>Corticosteroid : oral or IV methyleprednisolone </a:t>
            </a:r>
          </a:p>
          <a:p>
            <a:pPr lvl="3"/>
            <a:r>
              <a:rPr lang="en-US" sz="2600" b="1" dirty="0" smtClean="0"/>
              <a:t>Toxicity :-</a:t>
            </a:r>
          </a:p>
          <a:p>
            <a:pPr lvl="4"/>
            <a:r>
              <a:rPr lang="en-US" sz="2600" b="1" dirty="0" smtClean="0"/>
              <a:t>Cushing syndrome, growth retardation, and osteopenia</a:t>
            </a:r>
          </a:p>
          <a:p>
            <a:pPr lvl="2"/>
            <a:endParaRPr lang="en-US" sz="2600" b="1" dirty="0" smtClean="0"/>
          </a:p>
          <a:p>
            <a:pPr lvl="2"/>
            <a:r>
              <a:rPr lang="en-US" sz="2600" b="1" dirty="0" smtClean="0"/>
              <a:t>TNF-α blockers  :block the immune protein TNF etanercept  infliximab </a:t>
            </a:r>
          </a:p>
          <a:p>
            <a:pPr>
              <a:buNone/>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28794" y="2000240"/>
            <a:ext cx="5308866" cy="1515533"/>
          </a:xfrm>
        </p:spPr>
        <p:txBody>
          <a:bodyPr/>
          <a:lstStyle/>
          <a:p>
            <a:r>
              <a:rPr lang="en-US" sz="4000" b="1" dirty="0" smtClean="0">
                <a:solidFill>
                  <a:srgbClr val="FF0000"/>
                </a:solidFill>
              </a:rPr>
              <a:t>Systemic Lupus Erythematosus (SLE) in children</a:t>
            </a:r>
            <a:endParaRPr lang="en-US" sz="4000" dirty="0">
              <a:solidFill>
                <a:srgbClr val="FF0000"/>
              </a:solidFill>
            </a:endParaRPr>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C:\Users\User\Pictures\slide-4-728.jpg"/>
          <p:cNvPicPr>
            <a:picLocks noGrp="1" noChangeAspect="1" noChangeArrowheads="1"/>
          </p:cNvPicPr>
          <p:nvPr>
            <p:ph idx="1"/>
          </p:nvPr>
        </p:nvPicPr>
        <p:blipFill>
          <a:blip r:embed="rId2"/>
          <a:stretch>
            <a:fillRect/>
          </a:stretch>
        </p:blipFill>
        <p:spPr bwMode="auto">
          <a:xfrm>
            <a:off x="2279386" y="2490788"/>
            <a:ext cx="4593166" cy="3444875"/>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
            </a:r>
            <a:br>
              <a:rPr lang="en-US" sz="3600" b="1" dirty="0" smtClean="0"/>
            </a:br>
            <a:r>
              <a:rPr lang="en-US" sz="3600" dirty="0" smtClean="0"/>
              <a:t> </a:t>
            </a:r>
            <a:br>
              <a:rPr lang="en-US" sz="3600" dirty="0" smtClean="0"/>
            </a:br>
            <a:endParaRPr lang="en-US" sz="3600" dirty="0"/>
          </a:p>
        </p:txBody>
      </p:sp>
      <p:sp>
        <p:nvSpPr>
          <p:cNvPr id="3" name="Content Placeholder 2"/>
          <p:cNvSpPr>
            <a:spLocks noGrp="1"/>
          </p:cNvSpPr>
          <p:nvPr>
            <p:ph idx="1"/>
          </p:nvPr>
        </p:nvSpPr>
        <p:spPr/>
        <p:txBody>
          <a:bodyPr>
            <a:normAutofit/>
          </a:bodyPr>
          <a:lstStyle/>
          <a:p>
            <a:r>
              <a:rPr lang="en-US" dirty="0" smtClean="0"/>
              <a:t> Systemic lupus erythematosus (SLE) in children is fundamentally the same disease as in adults with similar etiology, pathogenesis, clinical manifestations, and laboratory findings. </a:t>
            </a:r>
          </a:p>
          <a:p>
            <a:r>
              <a:rPr lang="en-US" dirty="0" smtClean="0"/>
              <a:t>However, the care of children and adolescents with SLE is very different from that of adults because of the impact of the disease and its therapy on physical and psychological growth and development.</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Systemic lupus erythematosis</a:t>
            </a:r>
            <a:endParaRPr lang="en-US" dirty="0"/>
          </a:p>
        </p:txBody>
      </p:sp>
      <p:sp>
        <p:nvSpPr>
          <p:cNvPr id="3" name="Content Placeholder 2"/>
          <p:cNvSpPr>
            <a:spLocks noGrp="1"/>
          </p:cNvSpPr>
          <p:nvPr>
            <p:ph idx="1"/>
          </p:nvPr>
        </p:nvSpPr>
        <p:spPr/>
        <p:txBody>
          <a:bodyPr>
            <a:normAutofit/>
          </a:bodyPr>
          <a:lstStyle/>
          <a:p>
            <a:r>
              <a:rPr lang="en-US" dirty="0" smtClean="0"/>
              <a:t>A chronic inflammatory multi-systemic autoimmune disease characterized by widespread inflammation of blood vessel and connective tissue</a:t>
            </a:r>
          </a:p>
          <a:p>
            <a:r>
              <a:rPr lang="en-US" dirty="0" smtClean="0"/>
              <a:t>The primary pathology is of persistent polyclonal B-cell stimulation resulting in autoantibody production with wide spread tissue antibody production ,with the widespread tissue deposition of immune complex</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The pathogenesis of SLE remains largely unknown, but several genetics, </a:t>
            </a:r>
            <a:r>
              <a:rPr lang="en-US" dirty="0" smtClean="0"/>
              <a:t> </a:t>
            </a:r>
            <a:r>
              <a:rPr lang="en-US" dirty="0"/>
              <a:t>hormonal  and environmental factors. </a:t>
            </a:r>
            <a:endParaRPr lang="en-US" dirty="0" smtClean="0"/>
          </a:p>
          <a:p>
            <a:r>
              <a:rPr lang="en-US" dirty="0" smtClean="0"/>
              <a:t> Prevalence </a:t>
            </a:r>
            <a:r>
              <a:rPr lang="en-US" dirty="0"/>
              <a:t>of SLE in children and adolescents (1-6/100,000) . </a:t>
            </a:r>
            <a:endParaRPr lang="en-US" dirty="0" smtClean="0"/>
          </a:p>
          <a:p>
            <a:r>
              <a:rPr lang="en-US" dirty="0" smtClean="0"/>
              <a:t> </a:t>
            </a:r>
            <a:r>
              <a:rPr lang="en-US" dirty="0"/>
              <a:t>More  among African-Americans, Asians, Hispanics, Native  Americans, and Pacific Islanders for both adult and pediatric populations. </a:t>
            </a:r>
            <a:endParaRPr lang="en-US" dirty="0" smtClean="0"/>
          </a:p>
          <a:p>
            <a:r>
              <a:rPr lang="en-US" dirty="0" smtClean="0"/>
              <a:t> </a:t>
            </a:r>
            <a:r>
              <a:rPr lang="en-US" dirty="0"/>
              <a:t>SLE predominantly affects females</a:t>
            </a:r>
          </a:p>
        </p:txBody>
      </p:sp>
    </p:spTree>
    <p:extLst>
      <p:ext uri="{BB962C8B-B14F-4D97-AF65-F5344CB8AC3E}">
        <p14:creationId xmlns="" xmlns:p14="http://schemas.microsoft.com/office/powerpoint/2010/main" val="7439287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srcRect/>
          <a:stretch>
            <a:fillRect/>
          </a:stretch>
        </p:blipFill>
        <p:spPr bwMode="auto">
          <a:xfrm>
            <a:off x="6642967" y="6447585"/>
            <a:ext cx="2323523" cy="348783"/>
          </a:xfrm>
          <a:prstGeom prst="rect">
            <a:avLst/>
          </a:prstGeom>
          <a:noFill/>
          <a:ln w="9525" cap="flat">
            <a:noFill/>
            <a:round/>
            <a:headEnd/>
            <a:tailEnd/>
          </a:ln>
          <a:effectLst/>
        </p:spPr>
      </p:pic>
      <p:sp>
        <p:nvSpPr>
          <p:cNvPr id="3074" name="Rectangle 2"/>
          <p:cNvSpPr>
            <a:spLocks noGrp="1" noChangeArrowheads="1"/>
          </p:cNvSpPr>
          <p:nvPr>
            <p:ph type="title"/>
          </p:nvPr>
        </p:nvSpPr>
        <p:spPr bwMode="auto">
          <a:xfrm>
            <a:off x="163080" y="6429375"/>
            <a:ext cx="6381750" cy="320769"/>
          </a:xfrm>
          <a:noFill/>
          <a:ln cap="flat">
            <a:round/>
            <a:headEnd/>
            <a:tailEnd/>
          </a:ln>
        </p:spPr>
        <p:txBody>
          <a:bodyPr vert="horz" wrap="square" lIns="0" tIns="12211" rIns="0" bIns="0" numCol="1" anchor="ctr" anchorCtr="0" compatLnSpc="1">
            <a:prstTxWarp prst="textNoShape">
              <a:avLst/>
            </a:prstTxWarp>
          </a:bodyPr>
          <a:lstStyle/>
          <a:p>
            <a:pPr algn="l">
              <a:tabLst>
                <a:tab pos="649628" algn="l"/>
                <a:tab pos="1299256" algn="l"/>
                <a:tab pos="1948884" algn="l"/>
                <a:tab pos="2598511" algn="l"/>
                <a:tab pos="3248139" algn="l"/>
                <a:tab pos="3897767" algn="l"/>
                <a:tab pos="4547395" algn="l"/>
                <a:tab pos="5197023" algn="l"/>
                <a:tab pos="5846651" algn="l"/>
              </a:tabLst>
            </a:pPr>
            <a:r>
              <a:rPr lang="en-US" sz="1100" b="1" dirty="0" err="1">
                <a:cs typeface="Arial Unicode MS" pitchFamily="32" charset="0"/>
              </a:rPr>
              <a:t>Tsokos</a:t>
            </a:r>
            <a:r>
              <a:rPr lang="en-US" sz="1100" b="1" dirty="0">
                <a:cs typeface="Arial Unicode MS" pitchFamily="32" charset="0"/>
              </a:rPr>
              <a:t> GC. N </a:t>
            </a:r>
            <a:r>
              <a:rPr lang="en-US" sz="1100" b="1" dirty="0" err="1">
                <a:cs typeface="Arial Unicode MS" pitchFamily="32" charset="0"/>
              </a:rPr>
              <a:t>Engl</a:t>
            </a:r>
            <a:r>
              <a:rPr lang="en-US" sz="1100" b="1" dirty="0">
                <a:cs typeface="Arial Unicode MS" pitchFamily="32" charset="0"/>
              </a:rPr>
              <a:t> J Med 2011;365:2110-2121.</a:t>
            </a:r>
          </a:p>
        </p:txBody>
      </p:sp>
      <p:pic>
        <p:nvPicPr>
          <p:cNvPr id="3075" name="Picture 3"/>
          <p:cNvPicPr>
            <a:picLocks noChangeAspect="1" noChangeArrowheads="1"/>
          </p:cNvPicPr>
          <p:nvPr/>
        </p:nvPicPr>
        <p:blipFill>
          <a:blip r:embed="rId4"/>
          <a:srcRect/>
          <a:stretch>
            <a:fillRect/>
          </a:stretch>
        </p:blipFill>
        <p:spPr bwMode="auto">
          <a:xfrm>
            <a:off x="2482273" y="1012732"/>
            <a:ext cx="4178012" cy="4828334"/>
          </a:xfrm>
          <a:prstGeom prst="rect">
            <a:avLst/>
          </a:prstGeom>
          <a:noFill/>
          <a:ln w="9525" cap="flat">
            <a:noFill/>
            <a:round/>
            <a:headEnd/>
            <a:tailEnd/>
          </a:ln>
          <a:effectLst/>
        </p:spPr>
      </p:pic>
      <p:sp>
        <p:nvSpPr>
          <p:cNvPr id="3076" name="AutoShape 4"/>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cap="flat">
            <a:noFill/>
            <a:round/>
            <a:headEnd/>
            <a:tailEnd/>
          </a:ln>
          <a:effectLst/>
        </p:spPr>
        <p:txBody>
          <a:bodyPr lIns="0" tIns="0" rIns="0" bIns="0" anchor="ctr" anchorCtr="1"/>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b="1" dirty="0">
                <a:solidFill>
                  <a:srgbClr val="FFFFFF"/>
                </a:solidFill>
                <a:cs typeface="Arial Unicode MS" pitchFamily="32" charset="0"/>
              </a:rPr>
              <a:t>Overview of the Pathogenesis of Systemic Lupus Erythematosus.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srcRect/>
          <a:stretch>
            <a:fillRect/>
          </a:stretch>
        </p:blipFill>
        <p:spPr bwMode="auto">
          <a:xfrm>
            <a:off x="6642967" y="6447585"/>
            <a:ext cx="2323523" cy="348783"/>
          </a:xfrm>
          <a:prstGeom prst="rect">
            <a:avLst/>
          </a:prstGeom>
          <a:noFill/>
          <a:ln w="9525" cap="flat">
            <a:noFill/>
            <a:round/>
            <a:headEnd/>
            <a:tailEnd/>
          </a:ln>
          <a:effectLst/>
        </p:spPr>
      </p:pic>
      <p:sp>
        <p:nvSpPr>
          <p:cNvPr id="3074" name="Rectangle 2"/>
          <p:cNvSpPr>
            <a:spLocks noGrp="1" noChangeArrowheads="1"/>
          </p:cNvSpPr>
          <p:nvPr>
            <p:ph type="title"/>
          </p:nvPr>
        </p:nvSpPr>
        <p:spPr bwMode="auto">
          <a:xfrm>
            <a:off x="163080" y="6429375"/>
            <a:ext cx="6381750" cy="320769"/>
          </a:xfrm>
          <a:noFill/>
          <a:ln/>
        </p:spPr>
        <p:txBody>
          <a:bodyPr vert="horz" wrap="square" lIns="0" tIns="12211" rIns="0" bIns="0" numCol="1" anchor="ctr" anchorCtr="0" compatLnSpc="1">
            <a:prstTxWarp prst="textNoShape">
              <a:avLst/>
            </a:prstTxWarp>
          </a:bodyPr>
          <a:lstStyle/>
          <a:p>
            <a:pPr algn="l">
              <a:tabLst>
                <a:tab pos="649628" algn="l"/>
                <a:tab pos="1299256" algn="l"/>
                <a:tab pos="1948884" algn="l"/>
                <a:tab pos="2598511" algn="l"/>
                <a:tab pos="3248139" algn="l"/>
                <a:tab pos="3897767" algn="l"/>
                <a:tab pos="4547395" algn="l"/>
                <a:tab pos="5197023" algn="l"/>
                <a:tab pos="5846651" algn="l"/>
              </a:tabLst>
            </a:pPr>
            <a:r>
              <a:rPr lang="en-US" sz="1100" b="1" dirty="0" err="1">
                <a:cs typeface="Arial Unicode MS" pitchFamily="32" charset="0"/>
              </a:rPr>
              <a:t>Tsokos</a:t>
            </a:r>
            <a:r>
              <a:rPr lang="en-US" sz="1100" b="1" dirty="0">
                <a:cs typeface="Arial Unicode MS" pitchFamily="32" charset="0"/>
              </a:rPr>
              <a:t> GC. N </a:t>
            </a:r>
            <a:r>
              <a:rPr lang="en-US" sz="1100" b="1" dirty="0" err="1">
                <a:cs typeface="Arial Unicode MS" pitchFamily="32" charset="0"/>
              </a:rPr>
              <a:t>Engl</a:t>
            </a:r>
            <a:r>
              <a:rPr lang="en-US" sz="1100" b="1" dirty="0">
                <a:cs typeface="Arial Unicode MS" pitchFamily="32" charset="0"/>
              </a:rPr>
              <a:t> J Med 2011;365:2110-2121.</a:t>
            </a:r>
          </a:p>
        </p:txBody>
      </p:sp>
      <p:pic>
        <p:nvPicPr>
          <p:cNvPr id="3075" name="Picture 3"/>
          <p:cNvPicPr>
            <a:picLocks noChangeAspect="1" noChangeArrowheads="1"/>
          </p:cNvPicPr>
          <p:nvPr/>
        </p:nvPicPr>
        <p:blipFill>
          <a:blip r:embed="rId4"/>
          <a:srcRect/>
          <a:stretch>
            <a:fillRect/>
          </a:stretch>
        </p:blipFill>
        <p:spPr bwMode="auto">
          <a:xfrm>
            <a:off x="685800" y="990600"/>
            <a:ext cx="7696199" cy="5638800"/>
          </a:xfrm>
          <a:prstGeom prst="rect">
            <a:avLst/>
          </a:prstGeom>
          <a:noFill/>
          <a:ln w="9525" cap="flat">
            <a:noFill/>
            <a:round/>
            <a:headEnd/>
            <a:tailEnd/>
          </a:ln>
          <a:effectLst/>
        </p:spPr>
      </p:pic>
      <p:sp>
        <p:nvSpPr>
          <p:cNvPr id="3076" name="AutoShape 4"/>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cap="flat">
            <a:noFill/>
            <a:round/>
            <a:headEnd/>
            <a:tailEnd/>
          </a:ln>
          <a:effectLst/>
        </p:spPr>
        <p:txBody>
          <a:bodyPr lIns="0" tIns="0" rIns="0" bIns="0" anchor="ctr" anchorCtr="1"/>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b="1" dirty="0">
                <a:solidFill>
                  <a:srgbClr val="FFFFFF"/>
                </a:solidFill>
                <a:cs typeface="Arial Unicode MS" pitchFamily="32" charset="0"/>
              </a:rPr>
              <a:t>American College of Rheumatology Criteria for the Diagnosis of Systemic Lupus Erythematosus (SLE).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19088" y="2066925"/>
            <a:ext cx="8505825" cy="2724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Signs and symptoms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 </a:t>
            </a:r>
          </a:p>
          <a:p>
            <a:r>
              <a:rPr lang="en-US" dirty="0" smtClean="0"/>
              <a:t>The disease can affect a wide range of organ systems </a:t>
            </a:r>
          </a:p>
          <a:p>
            <a:r>
              <a:rPr lang="en-US" dirty="0" smtClean="0"/>
              <a:t>Generalized symptoms such as fever , weight loss , and malaise are common </a:t>
            </a:r>
          </a:p>
          <a:p>
            <a:r>
              <a:rPr lang="en-US" dirty="0"/>
              <a:t>Other common signs and symptoms include </a:t>
            </a:r>
            <a:r>
              <a:rPr lang="en-US" dirty="0" smtClean="0"/>
              <a:t>fever  ,anorexia  ,</a:t>
            </a:r>
            <a:r>
              <a:rPr lang="en-US" dirty="0"/>
              <a:t>Raynauds  phenomenon , vasculitis , chorea, neuropathy, depression, and cognitive changes </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User\Pictures\slide-3-728.jpg"/>
          <p:cNvPicPr>
            <a:picLocks noGrp="1" noChangeAspect="1" noChangeArrowheads="1"/>
          </p:cNvPicPr>
          <p:nvPr>
            <p:ph idx="1"/>
          </p:nvPr>
        </p:nvPicPr>
        <p:blipFill>
          <a:blip r:embed="rId2"/>
          <a:srcRect/>
          <a:stretch>
            <a:fillRect/>
          </a:stretch>
        </p:blipFill>
        <p:spPr bwMode="auto">
          <a:xfrm>
            <a:off x="1143001" y="533400"/>
            <a:ext cx="7467600" cy="571500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Laboratory findings </a:t>
            </a:r>
            <a:endParaRPr lang="en-US" dirty="0"/>
          </a:p>
        </p:txBody>
      </p:sp>
      <p:sp>
        <p:nvSpPr>
          <p:cNvPr id="3" name="Content Placeholder 2"/>
          <p:cNvSpPr>
            <a:spLocks noGrp="1"/>
          </p:cNvSpPr>
          <p:nvPr>
            <p:ph idx="1"/>
          </p:nvPr>
        </p:nvSpPr>
        <p:spPr/>
        <p:txBody>
          <a:bodyPr/>
          <a:lstStyle/>
          <a:p>
            <a:r>
              <a:rPr lang="en-US" dirty="0" smtClean="0"/>
              <a:t>Complete blood counts </a:t>
            </a:r>
          </a:p>
          <a:p>
            <a:pPr lvl="1"/>
            <a:r>
              <a:rPr lang="en-US" dirty="0" smtClean="0"/>
              <a:t>Leukopenia ,anemia ,thrombocytopenia</a:t>
            </a:r>
          </a:p>
          <a:p>
            <a:r>
              <a:rPr lang="en-US" dirty="0" smtClean="0"/>
              <a:t>15% coombs test- positive </a:t>
            </a:r>
          </a:p>
          <a:p>
            <a:r>
              <a:rPr lang="en-US" dirty="0" smtClean="0"/>
              <a:t>ESR frequently elevated</a:t>
            </a:r>
          </a:p>
          <a:p>
            <a:r>
              <a:rPr lang="en-US" dirty="0" smtClean="0"/>
              <a:t>CRP with active SLE is normal but elevated may be due to infectious causes especially bacterial infection </a:t>
            </a:r>
          </a:p>
          <a:p>
            <a:r>
              <a:rPr lang="en-US" dirty="0" smtClean="0"/>
              <a:t>Urine analysis for proteinuria and hematuria </a:t>
            </a:r>
          </a:p>
          <a:p>
            <a:pPr>
              <a:buNone/>
            </a:pPr>
            <a:endParaRPr lang="en-US"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Laboratory findings </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Complements :- C3&amp; C4  </a:t>
            </a:r>
            <a:r>
              <a:rPr lang="en-US" dirty="0" smtClean="0"/>
              <a:t>are frequently reduced due to increased consumption  </a:t>
            </a:r>
          </a:p>
          <a:p>
            <a:r>
              <a:rPr lang="en-US" b="1" dirty="0" smtClean="0"/>
              <a:t>ANA</a:t>
            </a:r>
            <a:r>
              <a:rPr lang="en-US" dirty="0" smtClean="0"/>
              <a:t>  is positive in 95-100% of patients usually at titer 1:320 or above</a:t>
            </a:r>
          </a:p>
          <a:p>
            <a:r>
              <a:rPr lang="en-US" b="1" dirty="0" smtClean="0"/>
              <a:t>Anti double -strand DNA </a:t>
            </a:r>
            <a:r>
              <a:rPr lang="en-US" dirty="0" smtClean="0"/>
              <a:t>sensitive and specific , raised particularly in </a:t>
            </a:r>
            <a:r>
              <a:rPr lang="en-US" dirty="0" smtClean="0">
                <a:solidFill>
                  <a:srgbClr val="002060"/>
                </a:solidFill>
              </a:rPr>
              <a:t>lupus nephritis</a:t>
            </a:r>
          </a:p>
          <a:p>
            <a:r>
              <a:rPr lang="en-US" b="1" dirty="0" smtClean="0"/>
              <a:t>Anti-smith antibody  </a:t>
            </a:r>
            <a:r>
              <a:rPr lang="en-US" dirty="0" smtClean="0"/>
              <a:t>are specific for lupus and are related </a:t>
            </a:r>
            <a:r>
              <a:rPr lang="en-US" dirty="0" smtClean="0">
                <a:solidFill>
                  <a:srgbClr val="002060"/>
                </a:solidFill>
              </a:rPr>
              <a:t>to CNS involvement</a:t>
            </a:r>
            <a:r>
              <a:rPr lang="en-US" dirty="0" smtClean="0"/>
              <a:t>, positive in only 30% ,lack sensitivity as diagnostic test </a:t>
            </a:r>
          </a:p>
          <a:p>
            <a:r>
              <a:rPr lang="en-US" b="1" dirty="0" smtClean="0"/>
              <a:t>Antiphospholipid antibodies  </a:t>
            </a:r>
            <a:r>
              <a:rPr lang="en-US" dirty="0" smtClean="0"/>
              <a:t>found in approximately 50-60% of pediatric SLE patients , increase risk </a:t>
            </a:r>
            <a:r>
              <a:rPr lang="en-US" dirty="0" smtClean="0">
                <a:solidFill>
                  <a:srgbClr val="002060"/>
                </a:solidFill>
              </a:rPr>
              <a:t>of thrombosis </a:t>
            </a:r>
          </a:p>
          <a:p>
            <a:r>
              <a:rPr lang="en-US" b="1" dirty="0" smtClean="0"/>
              <a:t>Anticardiolipin  antibodies </a:t>
            </a:r>
            <a:r>
              <a:rPr lang="en-US" dirty="0" smtClean="0"/>
              <a:t>are detected in up to 50% of children with lupus  ,associated with episode </a:t>
            </a:r>
            <a:r>
              <a:rPr lang="en-US" dirty="0" smtClean="0">
                <a:solidFill>
                  <a:srgbClr val="002060"/>
                </a:solidFill>
              </a:rPr>
              <a:t>of arterial and venous thrombosis</a:t>
            </a:r>
          </a:p>
          <a:p>
            <a:endParaRPr lang="en-US"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Autoantibodies Found in Systemic Lupus Erythematosus</a:t>
            </a:r>
            <a:r>
              <a:rPr lang="en-US" sz="3200" dirty="0" smtClean="0"/>
              <a:t> </a:t>
            </a:r>
            <a:r>
              <a:rPr lang="en-US" sz="3200" b="1" dirty="0" smtClean="0"/>
              <a:t>Antibody Manifestation</a:t>
            </a:r>
            <a:endParaRPr lang="en-US" sz="3200" dirty="0"/>
          </a:p>
        </p:txBody>
      </p:sp>
      <p:sp>
        <p:nvSpPr>
          <p:cNvPr id="3" name="Content Placeholder 2"/>
          <p:cNvSpPr>
            <a:spLocks noGrp="1"/>
          </p:cNvSpPr>
          <p:nvPr>
            <p:ph idx="1"/>
          </p:nvPr>
        </p:nvSpPr>
        <p:spPr/>
        <p:txBody>
          <a:bodyPr>
            <a:normAutofit/>
          </a:bodyPr>
          <a:lstStyle/>
          <a:p>
            <a:r>
              <a:rPr lang="en-US" dirty="0" smtClean="0"/>
              <a:t>Coombs antibodies : </a:t>
            </a:r>
            <a:r>
              <a:rPr lang="en-US" sz="2000" dirty="0" smtClean="0"/>
              <a:t>Hemolytic anemia</a:t>
            </a:r>
            <a:endParaRPr lang="en-US" dirty="0" smtClean="0"/>
          </a:p>
          <a:p>
            <a:r>
              <a:rPr lang="en-US" dirty="0" smtClean="0"/>
              <a:t> Antiphospholipid antibodies :</a:t>
            </a:r>
            <a:r>
              <a:rPr lang="en-US" sz="2000" dirty="0" smtClean="0"/>
              <a:t>Antiphospholipid antibody syndrome : Lupus anticoagulant ,Coagulopathy</a:t>
            </a:r>
            <a:endParaRPr lang="en-US" dirty="0" smtClean="0"/>
          </a:p>
          <a:p>
            <a:r>
              <a:rPr lang="en-US" dirty="0" smtClean="0"/>
              <a:t> Antithyroid antibodies  :   </a:t>
            </a:r>
            <a:r>
              <a:rPr lang="en-US" sz="2000" dirty="0" smtClean="0"/>
              <a:t>Hypothyroidism </a:t>
            </a:r>
            <a:endParaRPr lang="en-US" dirty="0" smtClean="0"/>
          </a:p>
          <a:p>
            <a:r>
              <a:rPr lang="en-US" dirty="0" smtClean="0"/>
              <a:t>Antiribosomal P antibody :  </a:t>
            </a:r>
            <a:r>
              <a:rPr lang="en-US" sz="2000" dirty="0" smtClean="0"/>
              <a:t>Lupus cerebritis</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endParaRPr lang="en-US" dirty="0"/>
          </a:p>
        </p:txBody>
      </p:sp>
      <p:sp>
        <p:nvSpPr>
          <p:cNvPr id="3" name="Content Placeholder 2"/>
          <p:cNvSpPr>
            <a:spLocks noGrp="1"/>
          </p:cNvSpPr>
          <p:nvPr>
            <p:ph idx="1"/>
          </p:nvPr>
        </p:nvSpPr>
        <p:spPr/>
        <p:txBody>
          <a:bodyPr>
            <a:normAutofit fontScale="77500" lnSpcReduction="20000"/>
          </a:bodyPr>
          <a:lstStyle/>
          <a:p>
            <a:pPr>
              <a:buNone/>
            </a:pPr>
            <a:endParaRPr lang="en-US" dirty="0" smtClean="0"/>
          </a:p>
          <a:p>
            <a:r>
              <a:rPr lang="en-US" u="sng" dirty="0" smtClean="0">
                <a:solidFill>
                  <a:schemeClr val="tx1"/>
                </a:solidFill>
              </a:rPr>
              <a:t>Mild SLE:</a:t>
            </a:r>
            <a:endParaRPr lang="en-US" dirty="0" smtClean="0">
              <a:solidFill>
                <a:schemeClr val="tx1"/>
              </a:solidFill>
            </a:endParaRPr>
          </a:p>
          <a:p>
            <a:pPr lvl="1"/>
            <a:r>
              <a:rPr lang="en-US" dirty="0" smtClean="0"/>
              <a:t> </a:t>
            </a:r>
            <a:r>
              <a:rPr lang="en-US" dirty="0" smtClean="0">
                <a:solidFill>
                  <a:schemeClr val="accent2">
                    <a:lumMod val="50000"/>
                  </a:schemeClr>
                </a:solidFill>
              </a:rPr>
              <a:t>NSAID</a:t>
            </a:r>
          </a:p>
          <a:p>
            <a:pPr lvl="1"/>
            <a:r>
              <a:rPr lang="en-US" dirty="0" smtClean="0">
                <a:solidFill>
                  <a:schemeClr val="accent2">
                    <a:lumMod val="50000"/>
                  </a:schemeClr>
                </a:solidFill>
              </a:rPr>
              <a:t>Hydroxychloroquine</a:t>
            </a:r>
          </a:p>
          <a:p>
            <a:r>
              <a:rPr lang="en-US" u="sng" dirty="0" smtClean="0">
                <a:solidFill>
                  <a:schemeClr val="tx1"/>
                </a:solidFill>
              </a:rPr>
              <a:t>Moderate SLE</a:t>
            </a:r>
            <a:endParaRPr lang="en-US" u="sng" dirty="0" smtClean="0"/>
          </a:p>
          <a:p>
            <a:pPr lvl="1"/>
            <a:r>
              <a:rPr lang="en-US" dirty="0" smtClean="0">
                <a:solidFill>
                  <a:schemeClr val="accent2">
                    <a:lumMod val="50000"/>
                  </a:schemeClr>
                </a:solidFill>
              </a:rPr>
              <a:t>High-dose glucocorticoids  </a:t>
            </a:r>
          </a:p>
          <a:p>
            <a:pPr lvl="1"/>
            <a:r>
              <a:rPr lang="en-US" dirty="0" smtClean="0">
                <a:solidFill>
                  <a:schemeClr val="accent2">
                    <a:lumMod val="50000"/>
                  </a:schemeClr>
                </a:solidFill>
              </a:rPr>
              <a:t>Mycophenolate mofetil</a:t>
            </a:r>
          </a:p>
          <a:p>
            <a:r>
              <a:rPr lang="en-US" u="sng" dirty="0" smtClean="0"/>
              <a:t>Sever SLE</a:t>
            </a:r>
            <a:endParaRPr lang="en-US" dirty="0" smtClean="0"/>
          </a:p>
          <a:p>
            <a:pPr lvl="1"/>
            <a:r>
              <a:rPr lang="en-US" dirty="0" smtClean="0">
                <a:solidFill>
                  <a:schemeClr val="accent2">
                    <a:lumMod val="50000"/>
                  </a:schemeClr>
                </a:solidFill>
              </a:rPr>
              <a:t>Cyclophosphamide</a:t>
            </a:r>
          </a:p>
          <a:p>
            <a:pPr lvl="1"/>
            <a:r>
              <a:rPr lang="en-US" dirty="0" smtClean="0">
                <a:solidFill>
                  <a:schemeClr val="accent2">
                    <a:lumMod val="50000"/>
                  </a:schemeClr>
                </a:solidFill>
              </a:rPr>
              <a:t>  Prednisone</a:t>
            </a:r>
          </a:p>
          <a:p>
            <a:pPr marL="0" indent="0">
              <a:buNone/>
            </a:pP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Neonatal lupus</a:t>
            </a:r>
            <a:endParaRPr lang="en-US" dirty="0"/>
          </a:p>
        </p:txBody>
      </p:sp>
      <p:pic>
        <p:nvPicPr>
          <p:cNvPr id="4" name="Picture 2"/>
          <p:cNvPicPr>
            <a:picLocks noGrp="1" noChangeAspect="1" noChangeArrowheads="1"/>
          </p:cNvPicPr>
          <p:nvPr>
            <p:ph idx="1"/>
          </p:nvPr>
        </p:nvPicPr>
        <p:blipFill>
          <a:blip r:embed="rId2"/>
          <a:stretch>
            <a:fillRect/>
          </a:stretch>
        </p:blipFill>
        <p:spPr bwMode="auto">
          <a:xfrm>
            <a:off x="3147851" y="2490788"/>
            <a:ext cx="2856236" cy="3444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r>
              <a:rPr lang="en-US" dirty="0" smtClean="0"/>
              <a:t>Results from the passive transfer of maternal immunoglobulin G autoantibodies to the fetus.</a:t>
            </a:r>
          </a:p>
          <a:p>
            <a:r>
              <a:rPr lang="en-US" dirty="0" smtClean="0"/>
              <a:t> The vast majority of are associated with maternal anti-Ro and anti-La antibodies </a:t>
            </a:r>
          </a:p>
          <a:p>
            <a:endParaRPr lang="ar-JO"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Clinical manifestations of neonatal lupus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Characteristic </a:t>
            </a:r>
            <a:r>
              <a:rPr lang="en-US" dirty="0"/>
              <a:t>annular or macular rash typically affecting the face (especially the </a:t>
            </a:r>
            <a:r>
              <a:rPr lang="en-US" dirty="0" smtClean="0"/>
              <a:t>periorbital area</a:t>
            </a:r>
            <a:r>
              <a:rPr lang="en-US" dirty="0"/>
              <a:t>), trunk, and </a:t>
            </a:r>
            <a:r>
              <a:rPr lang="en-US" dirty="0" smtClean="0"/>
              <a:t>scalp</a:t>
            </a:r>
          </a:p>
          <a:p>
            <a:pPr>
              <a:buNone/>
            </a:pPr>
            <a:r>
              <a:rPr lang="en-US" dirty="0" smtClean="0"/>
              <a:t>    </a:t>
            </a:r>
            <a:r>
              <a:rPr lang="en-US" sz="2200" dirty="0" smtClean="0"/>
              <a:t>Typically appears within the 1st 6 wk of life after exposure to ultraviolet light and lasts 3-4 mo. </a:t>
            </a:r>
            <a:endParaRPr lang="en-US" dirty="0" smtClean="0"/>
          </a:p>
          <a:p>
            <a:r>
              <a:rPr lang="en-US" dirty="0" smtClean="0"/>
              <a:t> </a:t>
            </a:r>
            <a:r>
              <a:rPr lang="en-US" dirty="0"/>
              <a:t>Infants may also have cytopenias and hepatitis</a:t>
            </a:r>
            <a:r>
              <a:rPr lang="en-US" dirty="0" smtClean="0"/>
              <a:t>,</a:t>
            </a:r>
          </a:p>
          <a:p>
            <a:r>
              <a:rPr lang="en-US" dirty="0" smtClean="0"/>
              <a:t>Congenital </a:t>
            </a:r>
            <a:r>
              <a:rPr lang="en-US" dirty="0"/>
              <a:t>heart </a:t>
            </a:r>
            <a:r>
              <a:rPr lang="en-US" dirty="0" smtClean="0"/>
              <a:t>block is the </a:t>
            </a:r>
            <a:r>
              <a:rPr lang="en-US" dirty="0"/>
              <a:t>most feared </a:t>
            </a:r>
            <a:r>
              <a:rPr lang="en-US" dirty="0" smtClean="0"/>
              <a:t>complication.</a:t>
            </a:r>
          </a:p>
          <a:p>
            <a:r>
              <a:rPr lang="en-US" dirty="0" smtClean="0"/>
              <a:t> </a:t>
            </a:r>
            <a:r>
              <a:rPr lang="en-US" dirty="0"/>
              <a:t>Conduction system abnormalities range from prolongation of the </a:t>
            </a:r>
            <a:r>
              <a:rPr lang="en-US" dirty="0" smtClean="0"/>
              <a:t>PR </a:t>
            </a:r>
            <a:r>
              <a:rPr lang="en-US" dirty="0"/>
              <a:t>interval to complete heart block, with development of progressive cardiomyopathy </a:t>
            </a:r>
          </a:p>
          <a:p>
            <a:endParaRPr lang="en-US" dirty="0"/>
          </a:p>
        </p:txBody>
      </p:sp>
    </p:spTree>
    <p:extLst>
      <p:ext uri="{BB962C8B-B14F-4D97-AF65-F5344CB8AC3E}">
        <p14:creationId xmlns="" xmlns:p14="http://schemas.microsoft.com/office/powerpoint/2010/main" val="414631967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and prognosis </a:t>
            </a:r>
            <a:endParaRPr lang="en-US" dirty="0"/>
          </a:p>
        </p:txBody>
      </p:sp>
      <p:sp>
        <p:nvSpPr>
          <p:cNvPr id="3" name="Content Placeholder 2"/>
          <p:cNvSpPr>
            <a:spLocks noGrp="1"/>
          </p:cNvSpPr>
          <p:nvPr>
            <p:ph idx="1"/>
          </p:nvPr>
        </p:nvSpPr>
        <p:spPr/>
        <p:txBody>
          <a:bodyPr>
            <a:normAutofit/>
          </a:bodyPr>
          <a:lstStyle/>
          <a:p>
            <a:r>
              <a:rPr lang="en-US" dirty="0" smtClean="0"/>
              <a:t>Cutaneous  and hematological manifestations are reversible</a:t>
            </a:r>
          </a:p>
          <a:p>
            <a:r>
              <a:rPr lang="en-US" dirty="0" smtClean="0"/>
              <a:t>Congenital heart block is permanent </a:t>
            </a:r>
          </a:p>
          <a:p>
            <a:r>
              <a:rPr lang="en-US" dirty="0" smtClean="0"/>
              <a:t>Hepatic fibrosis is occasional</a:t>
            </a:r>
          </a:p>
          <a:p>
            <a:r>
              <a:rPr lang="en-US" dirty="0" smtClean="0"/>
              <a:t>Some risk of SLE in teenage or adult year </a:t>
            </a:r>
          </a:p>
          <a:p>
            <a:pPr marL="0" indent="0">
              <a:buNone/>
            </a:pPr>
            <a:r>
              <a:rPr lang="en-US" dirty="0" smtClean="0"/>
              <a:t>   </a:t>
            </a:r>
          </a:p>
          <a:p>
            <a:pPr>
              <a:buNone/>
            </a:pP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a:t>
            </a:r>
            <a:br>
              <a:rPr lang="en-US" dirty="0" smtClean="0"/>
            </a:br>
            <a:endParaRPr lang="ar-JO" dirty="0"/>
          </a:p>
        </p:txBody>
      </p:sp>
      <p:sp>
        <p:nvSpPr>
          <p:cNvPr id="3" name="Content Placeholder 2"/>
          <p:cNvSpPr>
            <a:spLocks noGrp="1"/>
          </p:cNvSpPr>
          <p:nvPr>
            <p:ph idx="1"/>
          </p:nvPr>
        </p:nvSpPr>
        <p:spPr/>
        <p:txBody>
          <a:bodyPr/>
          <a:lstStyle/>
          <a:p>
            <a:r>
              <a:rPr lang="en-US" dirty="0" smtClean="0"/>
              <a:t>Symptomatic for transient manifestations</a:t>
            </a:r>
          </a:p>
          <a:p>
            <a:r>
              <a:rPr lang="en-US" dirty="0" smtClean="0"/>
              <a:t>Heart block may need pace maker</a:t>
            </a:r>
          </a:p>
          <a:p>
            <a:endParaRPr lang="ar-JO"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0"/>
            <a:ext cx="7772400" cy="1470025"/>
          </a:xfrm>
        </p:spPr>
        <p:txBody>
          <a:bodyPr>
            <a:normAutofit fontScale="90000"/>
          </a:bodyPr>
          <a:lstStyle/>
          <a:p>
            <a:r>
              <a:rPr lang="en-US" b="1" dirty="0" smtClean="0">
                <a:solidFill>
                  <a:srgbClr val="FF0000"/>
                </a:solidFill>
              </a:rPr>
              <a:t>Juvenile </a:t>
            </a:r>
            <a:r>
              <a:rPr lang="en-US" b="1" dirty="0" err="1" smtClean="0">
                <a:solidFill>
                  <a:srgbClr val="FF0000"/>
                </a:solidFill>
              </a:rPr>
              <a:t>dermatomyositis</a:t>
            </a:r>
            <a:r>
              <a:rPr lang="en-US" b="1" dirty="0" smtClean="0">
                <a:solidFill>
                  <a:srgbClr val="FF0000"/>
                </a:solidFill>
              </a:rPr>
              <a:t> (JDM)and Polymyositis</a:t>
            </a:r>
            <a:endParaRPr lang="en-US" dirty="0">
              <a:solidFill>
                <a:srgbClr val="FF0000"/>
              </a:solidFill>
            </a:endParaRPr>
          </a:p>
        </p:txBody>
      </p:sp>
      <p:sp>
        <p:nvSpPr>
          <p:cNvPr id="3" name="Subtitle 2"/>
          <p:cNvSpPr>
            <a:spLocks noGrp="1"/>
          </p:cNvSpPr>
          <p:nvPr>
            <p:ph type="subTitle" idx="1"/>
          </p:nvPr>
        </p:nvSpPr>
        <p:spPr/>
        <p:txBody>
          <a:bodyPr/>
          <a:lstStyle/>
          <a:p>
            <a:endParaRPr lang="en-US"/>
          </a:p>
        </p:txBody>
      </p:sp>
      <p:pic>
        <p:nvPicPr>
          <p:cNvPr id="2050" name="Picture 2"/>
          <p:cNvPicPr>
            <a:picLocks noChangeAspect="1" noChangeArrowheads="1"/>
          </p:cNvPicPr>
          <p:nvPr/>
        </p:nvPicPr>
        <p:blipFill>
          <a:blip r:embed="rId2"/>
          <a:srcRect/>
          <a:stretch>
            <a:fillRect/>
          </a:stretch>
        </p:blipFill>
        <p:spPr bwMode="auto">
          <a:xfrm>
            <a:off x="228600" y="2667000"/>
            <a:ext cx="4143375" cy="386715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114800" y="2819400"/>
            <a:ext cx="4391025" cy="304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a:bodyPr>
          <a:lstStyle/>
          <a:p>
            <a:r>
              <a:rPr lang="en-US" dirty="0" smtClean="0"/>
              <a:t>Non –suppurative myositis with characteristic skin rash and vasculitis</a:t>
            </a:r>
          </a:p>
          <a:p>
            <a:r>
              <a:rPr lang="en-US" dirty="0" smtClean="0"/>
              <a:t>Girls more than boys</a:t>
            </a:r>
          </a:p>
          <a:p>
            <a:r>
              <a:rPr lang="en-US" dirty="0" smtClean="0"/>
              <a:t>Peak incidence 4-10 yrs of age</a:t>
            </a:r>
          </a:p>
          <a:p>
            <a:r>
              <a:rPr lang="en-US" dirty="0" smtClean="0"/>
              <a:t>juvenile polymyositis involves direct T-cell invasion of muscle fibers similar to that seen in adult polymyositis ,accounts 3-6% of cases.</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CLASSIFICATION AND DIAGNOSTIC CRITERIA</a:t>
            </a:r>
            <a:endParaRPr lang="ar-JO" dirty="0"/>
          </a:p>
        </p:txBody>
      </p:sp>
      <p:sp>
        <p:nvSpPr>
          <p:cNvPr id="3" name="Content Placeholder 2"/>
          <p:cNvSpPr>
            <a:spLocks noGrp="1"/>
          </p:cNvSpPr>
          <p:nvPr>
            <p:ph idx="1"/>
          </p:nvPr>
        </p:nvSpPr>
        <p:spPr/>
        <p:txBody>
          <a:bodyPr/>
          <a:lstStyle/>
          <a:p>
            <a:r>
              <a:rPr lang="en-US" dirty="0" smtClean="0"/>
              <a:t>Classic rash plus 3 of the following:</a:t>
            </a:r>
          </a:p>
          <a:p>
            <a:pPr marL="457200" indent="-457200">
              <a:buFont typeface="+mj-lt"/>
              <a:buAutoNum type="arabicPeriod"/>
            </a:pPr>
            <a:r>
              <a:rPr lang="en-US" dirty="0" smtClean="0"/>
              <a:t>Weakness</a:t>
            </a:r>
          </a:p>
          <a:p>
            <a:pPr marL="457200" indent="-457200">
              <a:buFont typeface="+mj-lt"/>
              <a:buAutoNum type="arabicPeriod"/>
            </a:pPr>
            <a:r>
              <a:rPr lang="en-US" dirty="0" smtClean="0"/>
              <a:t>Muscle enzyme elevation</a:t>
            </a:r>
          </a:p>
          <a:p>
            <a:pPr marL="457200" indent="-457200">
              <a:buFont typeface="+mj-lt"/>
              <a:buAutoNum type="arabicPeriod"/>
            </a:pPr>
            <a:r>
              <a:rPr lang="en-US" dirty="0" smtClean="0"/>
              <a:t>Electromyographic changes</a:t>
            </a:r>
          </a:p>
          <a:p>
            <a:pPr marL="457200" indent="-457200">
              <a:buFont typeface="+mj-lt"/>
              <a:buAutoNum type="arabicPeriod"/>
            </a:pPr>
            <a:r>
              <a:rPr lang="en-US" dirty="0" smtClean="0"/>
              <a:t>Muscle biopsy</a:t>
            </a:r>
            <a:endParaRPr lang="ar-JO"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CLASSIFICATION AND DIAGNOSTIC CRITERIA</a:t>
            </a:r>
            <a:endParaRPr lang="en-US" dirty="0"/>
          </a:p>
        </p:txBody>
      </p:sp>
      <p:sp>
        <p:nvSpPr>
          <p:cNvPr id="3" name="Content Placeholder 2"/>
          <p:cNvSpPr>
            <a:spLocks noGrp="1"/>
          </p:cNvSpPr>
          <p:nvPr>
            <p:ph idx="1"/>
          </p:nvPr>
        </p:nvSpPr>
        <p:spPr/>
        <p:txBody>
          <a:bodyPr>
            <a:normAutofit/>
          </a:bodyPr>
          <a:lstStyle/>
          <a:p>
            <a:r>
              <a:rPr lang="en-US" dirty="0" smtClean="0"/>
              <a:t>Characteristic cutaneous changes :-</a:t>
            </a:r>
          </a:p>
          <a:p>
            <a:pPr lvl="1"/>
            <a:r>
              <a:rPr lang="en-US" dirty="0" smtClean="0"/>
              <a:t> heliotrope dermatitis (reddish-purple rash on the upper eyelids with periorbital edema) and</a:t>
            </a:r>
          </a:p>
          <a:p>
            <a:pPr lvl="1"/>
            <a:r>
              <a:rPr lang="en-US" dirty="0" smtClean="0"/>
              <a:t> Gottron's papules (erythematous, papulosquamous eruption over the dorsal surfaces of the knuckles) </a:t>
            </a:r>
          </a:p>
          <a:p>
            <a:r>
              <a:rPr lang="en-US" dirty="0" smtClean="0"/>
              <a:t>Symmetrical weakness of the proximal muscles</a:t>
            </a:r>
          </a:p>
          <a:p>
            <a:pPr lvl="1"/>
            <a:endParaRPr lang="en-US" dirty="0" smtClean="0"/>
          </a:p>
          <a:p>
            <a:pPr lvl="1">
              <a:buNone/>
            </a:pPr>
            <a:endParaRPr lang="en-US" sz="2400" dirty="0" smtClean="0"/>
          </a:p>
          <a:p>
            <a:pPr lvl="1"/>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Clinical images of typical juvenile dermatomyositis</a:t>
            </a:r>
            <a:endParaRPr lang="en-US" sz="3200" dirty="0"/>
          </a:p>
        </p:txBody>
      </p:sp>
      <p:pic>
        <p:nvPicPr>
          <p:cNvPr id="2050" name="Picture 2" descr="C:\Users\Doctor\Downloads\17197.myextj"/>
          <p:cNvPicPr>
            <a:picLocks noGrp="1" noChangeAspect="1" noChangeArrowheads="1"/>
          </p:cNvPicPr>
          <p:nvPr>
            <p:ph sz="half" idx="1"/>
          </p:nvPr>
        </p:nvPicPr>
        <p:blipFill>
          <a:blip r:embed="rId2" cstate="print"/>
          <a:stretch>
            <a:fillRect/>
          </a:stretch>
        </p:blipFill>
        <p:spPr bwMode="auto">
          <a:xfrm>
            <a:off x="1176338" y="3425312"/>
            <a:ext cx="3338512" cy="1571064"/>
          </a:xfrm>
          <a:prstGeom prst="rect">
            <a:avLst/>
          </a:prstGeom>
          <a:noFill/>
        </p:spPr>
      </p:pic>
      <p:sp>
        <p:nvSpPr>
          <p:cNvPr id="4" name="Content Placeholder 3"/>
          <p:cNvSpPr>
            <a:spLocks noGrp="1"/>
          </p:cNvSpPr>
          <p:nvPr>
            <p:ph sz="half" idx="2"/>
          </p:nvPr>
        </p:nvSpPr>
        <p:spPr/>
        <p:txBody>
          <a:bodyPr/>
          <a:lstStyle/>
          <a:p>
            <a:r>
              <a:rPr lang="en-US" dirty="0" smtClean="0"/>
              <a:t>A) Heliotrope discoloration of the eyelids, and malar or facial erythema and</a:t>
            </a:r>
          </a:p>
          <a:p>
            <a:r>
              <a:rPr lang="en-US" dirty="0" smtClean="0"/>
              <a:t> (B) scaly, red rash on the knuckles with Gottron's papules.</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Elevation of the serum level of one of the muscle enzymes</a:t>
            </a:r>
          </a:p>
          <a:p>
            <a:pPr lvl="1"/>
            <a:r>
              <a:rPr lang="en-US" dirty="0" smtClean="0"/>
              <a:t>Creatine kinase (CK)</a:t>
            </a:r>
          </a:p>
          <a:p>
            <a:pPr lvl="1"/>
            <a:r>
              <a:rPr lang="en-US" dirty="0" smtClean="0"/>
              <a:t>Lactate </a:t>
            </a:r>
            <a:r>
              <a:rPr lang="en-US" i="1" dirty="0" smtClean="0"/>
              <a:t>dehydrogenase (LDH</a:t>
            </a:r>
            <a:r>
              <a:rPr lang="en-US" dirty="0" smtClean="0"/>
              <a:t>)</a:t>
            </a:r>
          </a:p>
          <a:p>
            <a:pPr lvl="1"/>
            <a:r>
              <a:rPr lang="en-US" dirty="0" smtClean="0"/>
              <a:t>AST</a:t>
            </a:r>
          </a:p>
          <a:p>
            <a:pPr lvl="1"/>
            <a:r>
              <a:rPr lang="en-US" dirty="0" smtClean="0"/>
              <a:t>Aldolase </a:t>
            </a:r>
          </a:p>
          <a:p>
            <a:r>
              <a:rPr lang="en-US" dirty="0" smtClean="0"/>
              <a:t>ANA positive in some </a:t>
            </a:r>
          </a:p>
          <a:p>
            <a:r>
              <a:rPr lang="en-US" b="1" dirty="0" smtClean="0"/>
              <a:t>Electromyography: </a:t>
            </a:r>
            <a:r>
              <a:rPr lang="en-US" dirty="0" smtClean="0"/>
              <a:t>useful </a:t>
            </a:r>
            <a:r>
              <a:rPr lang="en-US" dirty="0"/>
              <a:t>to distinguish myopathic from neuropathic causes of muscle weakness  </a:t>
            </a:r>
            <a:r>
              <a:rPr lang="en-US" dirty="0" smtClean="0"/>
              <a:t>(myopathy vs. denervation)</a:t>
            </a:r>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Muscle biopsy</a:t>
            </a:r>
            <a:endParaRPr lang="ar-JO" dirty="0"/>
          </a:p>
        </p:txBody>
      </p:sp>
      <p:sp>
        <p:nvSpPr>
          <p:cNvPr id="3" name="Content Placeholder 2"/>
          <p:cNvSpPr>
            <a:spLocks noGrp="1"/>
          </p:cNvSpPr>
          <p:nvPr>
            <p:ph idx="1"/>
          </p:nvPr>
        </p:nvSpPr>
        <p:spPr/>
        <p:txBody>
          <a:bodyPr/>
          <a:lstStyle/>
          <a:p>
            <a:r>
              <a:rPr lang="en-US" dirty="0" smtClean="0"/>
              <a:t>Is indicated in cases of myositis without the pathognomonic rash. </a:t>
            </a:r>
          </a:p>
          <a:p>
            <a:r>
              <a:rPr lang="en-US" dirty="0" smtClean="0"/>
              <a:t>Muscle biopsy displaying fiber </a:t>
            </a:r>
            <a:r>
              <a:rPr lang="en-US" u="sng" dirty="0" smtClean="0"/>
              <a:t>necrosis and inflammation</a:t>
            </a:r>
            <a:r>
              <a:rPr lang="en-US" dirty="0" smtClean="0"/>
              <a:t>, small vessel occlusive vasculitis </a:t>
            </a:r>
          </a:p>
          <a:p>
            <a:endParaRPr lang="ar-JO"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Magnetic resonance imaging</a:t>
            </a:r>
            <a:endParaRPr lang="en-US" dirty="0"/>
          </a:p>
        </p:txBody>
      </p:sp>
      <p:sp>
        <p:nvSpPr>
          <p:cNvPr id="3" name="Content Placeholder 2"/>
          <p:cNvSpPr>
            <a:spLocks noGrp="1"/>
          </p:cNvSpPr>
          <p:nvPr>
            <p:ph idx="1"/>
          </p:nvPr>
        </p:nvSpPr>
        <p:spPr/>
        <p:txBody>
          <a:bodyPr>
            <a:normAutofit/>
          </a:bodyPr>
          <a:lstStyle/>
          <a:p>
            <a:r>
              <a:rPr lang="en-US" dirty="0" smtClean="0"/>
              <a:t>MRI scan of quadriceps muscle can be used in equivocal cases to confirm the presence of inflammatory myositis  </a:t>
            </a:r>
          </a:p>
          <a:p>
            <a:pPr marL="0" indent="0">
              <a:buNone/>
            </a:pPr>
            <a:r>
              <a:rPr lang="en-US" b="1" dirty="0" smtClean="0"/>
              <a:t>   </a:t>
            </a:r>
            <a:endParaRPr lang="en-US" dirty="0" smtClean="0"/>
          </a:p>
          <a:p>
            <a:pPr marL="0" indent="0">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Suppression of inflammatory response and prevention of the loss of muscle function and joint range of motion </a:t>
            </a:r>
          </a:p>
          <a:p>
            <a:r>
              <a:rPr lang="en-US" dirty="0" smtClean="0"/>
              <a:t>Assessment  of the ventilatory  effort and swallowing</a:t>
            </a:r>
          </a:p>
          <a:p>
            <a:r>
              <a:rPr lang="en-US" dirty="0" smtClean="0"/>
              <a:t>Corticosteroids prednisone or pulse methylprednisolone </a:t>
            </a:r>
          </a:p>
          <a:p>
            <a:r>
              <a:rPr lang="en-US" dirty="0" smtClean="0"/>
              <a:t>Methotrexate </a:t>
            </a:r>
          </a:p>
          <a:p>
            <a:r>
              <a:rPr lang="en-US" dirty="0" smtClean="0"/>
              <a:t>In severe cases cyclosporine or cyclophosphamide  </a:t>
            </a:r>
          </a:p>
          <a:p>
            <a:r>
              <a:rPr lang="en-US" dirty="0" smtClean="0"/>
              <a:t>For skin manifestation :Hydroxychloroquine and intravenous immunoglobulin    </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Prognosis </a:t>
            </a:r>
            <a:endParaRPr lang="en-US" dirty="0"/>
          </a:p>
        </p:txBody>
      </p:sp>
      <p:sp>
        <p:nvSpPr>
          <p:cNvPr id="3" name="Content Placeholder 2"/>
          <p:cNvSpPr>
            <a:spLocks noGrp="1"/>
          </p:cNvSpPr>
          <p:nvPr>
            <p:ph idx="1"/>
          </p:nvPr>
        </p:nvSpPr>
        <p:spPr/>
        <p:txBody>
          <a:bodyPr/>
          <a:lstStyle/>
          <a:p>
            <a:r>
              <a:rPr lang="en-US" dirty="0" smtClean="0"/>
              <a:t>Variable </a:t>
            </a:r>
          </a:p>
          <a:p>
            <a:r>
              <a:rPr lang="en-US" dirty="0" smtClean="0"/>
              <a:t>Usually good with adequate treatment</a:t>
            </a:r>
          </a:p>
          <a:p>
            <a:r>
              <a:rPr lang="en-US" dirty="0" smtClean="0"/>
              <a:t> Recurrent rate 10-20%</a:t>
            </a:r>
          </a:p>
          <a:p>
            <a:r>
              <a:rPr lang="en-US" dirty="0" smtClean="0"/>
              <a:t>Small percent develop extensive muscle wasting ,severe contracture and wide spread calcinosis</a:t>
            </a:r>
          </a:p>
          <a:p>
            <a:r>
              <a:rPr lang="en-US" dirty="0" smtClean="0"/>
              <a:t>Dermatomyositis in children is not associated with increase risk of cancer as in adult </a:t>
            </a:r>
          </a:p>
          <a:p>
            <a:endParaRPr lang="en-US" dirty="0" smtClean="0"/>
          </a:p>
          <a:p>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Familial Mediterranean Fever</a:t>
            </a:r>
            <a:br>
              <a:rPr lang="en-US" b="1" i="1" dirty="0" smtClean="0"/>
            </a:br>
            <a:r>
              <a:rPr lang="en-US" b="1" i="1" dirty="0" smtClean="0"/>
              <a:t>FMF</a:t>
            </a:r>
            <a:endParaRPr lang="ar-JO" b="1" i="1" dirty="0"/>
          </a:p>
        </p:txBody>
      </p:sp>
      <p:sp>
        <p:nvSpPr>
          <p:cNvPr id="3" name="Content Placeholder 2"/>
          <p:cNvSpPr>
            <a:spLocks noGrp="1"/>
          </p:cNvSpPr>
          <p:nvPr>
            <p:ph idx="1"/>
          </p:nvPr>
        </p:nvSpPr>
        <p:spPr/>
        <p:txBody>
          <a:bodyPr/>
          <a:lstStyle/>
          <a:p>
            <a:endParaRPr lang="ar-JO"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FMF</a:t>
            </a:r>
            <a:endParaRPr lang="ar-JO" b="1" i="1" dirty="0"/>
          </a:p>
        </p:txBody>
      </p:sp>
      <p:sp>
        <p:nvSpPr>
          <p:cNvPr id="3" name="Content Placeholder 2"/>
          <p:cNvSpPr>
            <a:spLocks noGrp="1"/>
          </p:cNvSpPr>
          <p:nvPr>
            <p:ph idx="1"/>
          </p:nvPr>
        </p:nvSpPr>
        <p:spPr/>
        <p:txBody>
          <a:bodyPr/>
          <a:lstStyle/>
          <a:p>
            <a:r>
              <a:rPr lang="en-US" dirty="0" smtClean="0"/>
              <a:t>Autosomal recessive.</a:t>
            </a:r>
          </a:p>
          <a:p>
            <a:r>
              <a:rPr lang="en-US" dirty="0" smtClean="0"/>
              <a:t>Brief acute self-limited episodes of fever and polyserositis.</a:t>
            </a:r>
          </a:p>
          <a:p>
            <a:r>
              <a:rPr lang="en-US" dirty="0" smtClean="0"/>
              <a:t>Have irregular intervals.</a:t>
            </a:r>
          </a:p>
          <a:p>
            <a:r>
              <a:rPr lang="en-US" dirty="0" smtClean="0"/>
              <a:t>Associated with the development of amyloidosis.</a:t>
            </a:r>
            <a:endParaRPr lang="ar-JO"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Etiology </a:t>
            </a:r>
            <a:endParaRPr lang="ar-JO" dirty="0"/>
          </a:p>
        </p:txBody>
      </p:sp>
      <p:sp>
        <p:nvSpPr>
          <p:cNvPr id="3" name="Content Placeholder 2"/>
          <p:cNvSpPr>
            <a:spLocks noGrp="1"/>
          </p:cNvSpPr>
          <p:nvPr>
            <p:ph idx="1"/>
          </p:nvPr>
        </p:nvSpPr>
        <p:spPr/>
        <p:txBody>
          <a:bodyPr>
            <a:normAutofit fontScale="92500"/>
          </a:bodyPr>
          <a:lstStyle/>
          <a:p>
            <a:r>
              <a:rPr lang="en-US" dirty="0" smtClean="0"/>
              <a:t>Responsible gene: on short arm of chr. 16p13.3( MEFV)</a:t>
            </a:r>
          </a:p>
          <a:p>
            <a:r>
              <a:rPr lang="en-US" dirty="0" smtClean="0"/>
              <a:t>More than 70 mutations, the most common ones:</a:t>
            </a:r>
          </a:p>
          <a:p>
            <a:pPr lvl="1"/>
            <a:r>
              <a:rPr lang="en-US" dirty="0" smtClean="0"/>
              <a:t>M694V (20-67% of cases, full penetrance, if homozygous; more sever and higher risk of amyloidosis))</a:t>
            </a:r>
          </a:p>
          <a:p>
            <a:pPr lvl="1"/>
            <a:r>
              <a:rPr lang="en-US" dirty="0" smtClean="0"/>
              <a:t>V726A (7-35%, milder disease, less amyloidosis)</a:t>
            </a:r>
          </a:p>
          <a:p>
            <a:pPr lvl="1"/>
            <a:r>
              <a:rPr lang="en-US" dirty="0" smtClean="0"/>
              <a:t>M694I</a:t>
            </a:r>
          </a:p>
          <a:p>
            <a:pPr lvl="1"/>
            <a:r>
              <a:rPr lang="en-US" dirty="0" smtClean="0"/>
              <a:t>M680I</a:t>
            </a:r>
          </a:p>
          <a:p>
            <a:pPr lvl="1"/>
            <a:r>
              <a:rPr lang="en-US" dirty="0" smtClean="0"/>
              <a:t>E148Q( low penetrance, very mild)</a:t>
            </a:r>
          </a:p>
          <a:p>
            <a:endParaRPr lang="ar-JO"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Epidemilogy</a:t>
            </a:r>
            <a:r>
              <a:rPr lang="en-US" dirty="0" smtClean="0"/>
              <a:t> </a:t>
            </a:r>
            <a:endParaRPr lang="ar-JO" dirty="0"/>
          </a:p>
        </p:txBody>
      </p:sp>
      <p:sp>
        <p:nvSpPr>
          <p:cNvPr id="3" name="Content Placeholder 2"/>
          <p:cNvSpPr>
            <a:spLocks noGrp="1"/>
          </p:cNvSpPr>
          <p:nvPr>
            <p:ph idx="1"/>
          </p:nvPr>
        </p:nvSpPr>
        <p:spPr/>
        <p:txBody>
          <a:bodyPr/>
          <a:lstStyle/>
          <a:p>
            <a:r>
              <a:rPr lang="en-US" dirty="0" smtClean="0"/>
              <a:t>Primarily among ethnic groups of Mediterranean origin </a:t>
            </a:r>
            <a:r>
              <a:rPr lang="en-US" sz="2000" dirty="0" smtClean="0"/>
              <a:t>(Sephardic Jews, Turks ,Armenians, Arabs)</a:t>
            </a:r>
          </a:p>
          <a:p>
            <a:r>
              <a:rPr lang="en-US" dirty="0" smtClean="0"/>
              <a:t>The carrier frequency is estimated to be 1 in 5 persons</a:t>
            </a:r>
          </a:p>
          <a:p>
            <a:r>
              <a:rPr lang="en-US" dirty="0" smtClean="0"/>
              <a:t>Onset : 65% before 5 years, 90% before 20 years, may present as early as 6 months of age</a:t>
            </a:r>
          </a:p>
          <a:p>
            <a:endParaRPr lang="ar-JO"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Pathogenesis </a:t>
            </a:r>
            <a:endParaRPr lang="ar-JO" dirty="0"/>
          </a:p>
        </p:txBody>
      </p:sp>
      <p:sp>
        <p:nvSpPr>
          <p:cNvPr id="3" name="Content Placeholder 2"/>
          <p:cNvSpPr>
            <a:spLocks noGrp="1"/>
          </p:cNvSpPr>
          <p:nvPr>
            <p:ph idx="1"/>
          </p:nvPr>
        </p:nvSpPr>
        <p:spPr/>
        <p:txBody>
          <a:bodyPr>
            <a:normAutofit fontScale="92500" lnSpcReduction="10000"/>
          </a:bodyPr>
          <a:lstStyle/>
          <a:p>
            <a:r>
              <a:rPr lang="en-US" dirty="0" smtClean="0"/>
              <a:t>The exact pathogenesis of acute episodes is unknown.</a:t>
            </a:r>
          </a:p>
          <a:p>
            <a:r>
              <a:rPr lang="en-US" dirty="0" smtClean="0"/>
              <a:t>FMF mutations lead to a gain-of-function and IL-1B-dependent inflammation, with a gene dosage effect.</a:t>
            </a:r>
          </a:p>
          <a:p>
            <a:r>
              <a:rPr lang="en-US" dirty="0" smtClean="0"/>
              <a:t>These results explains why:</a:t>
            </a:r>
          </a:p>
          <a:p>
            <a:pPr lvl="1"/>
            <a:r>
              <a:rPr lang="en-US" dirty="0" smtClean="0"/>
              <a:t> many heterozygous carriers of FMF mutations have biochemical evidence of inflammation</a:t>
            </a:r>
          </a:p>
          <a:p>
            <a:pPr lvl="1"/>
            <a:r>
              <a:rPr lang="en-US" dirty="0" smtClean="0"/>
              <a:t>As many as 30% of symptomatic FMF patients have only one demonstrable mutation</a:t>
            </a:r>
          </a:p>
          <a:p>
            <a:pPr lvl="1"/>
            <a:r>
              <a:rPr lang="en-US" dirty="0" smtClean="0"/>
              <a:t>IL-1 inhibitors have a therapeutic effect in FMF</a:t>
            </a:r>
            <a:endParaRPr lang="ar-JO"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1026" name="Picture 2" descr="C:\Users\user\Downloads\CamScanner 10-08-2021 18.56.jpg"/>
          <p:cNvPicPr>
            <a:picLocks noGrp="1" noChangeAspect="1" noChangeArrowheads="1"/>
          </p:cNvPicPr>
          <p:nvPr>
            <p:ph idx="1"/>
          </p:nvPr>
        </p:nvPicPr>
        <p:blipFill>
          <a:blip r:embed="rId2"/>
          <a:srcRect/>
          <a:stretch>
            <a:fillRect/>
          </a:stretch>
        </p:blipFill>
        <p:spPr bwMode="auto">
          <a:xfrm>
            <a:off x="1000100" y="928670"/>
            <a:ext cx="7302589" cy="4857784"/>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manifestations </a:t>
            </a:r>
            <a:endParaRPr lang="ar-JO" dirty="0"/>
          </a:p>
        </p:txBody>
      </p:sp>
      <p:sp>
        <p:nvSpPr>
          <p:cNvPr id="3" name="Content Placeholder 2"/>
          <p:cNvSpPr>
            <a:spLocks noGrp="1"/>
          </p:cNvSpPr>
          <p:nvPr>
            <p:ph idx="1"/>
          </p:nvPr>
        </p:nvSpPr>
        <p:spPr/>
        <p:txBody>
          <a:bodyPr>
            <a:normAutofit fontScale="92500" lnSpcReduction="10000"/>
          </a:bodyPr>
          <a:lstStyle/>
          <a:p>
            <a:r>
              <a:rPr lang="en-US" dirty="0" smtClean="0"/>
              <a:t>fever plus 1 or more:</a:t>
            </a:r>
          </a:p>
          <a:p>
            <a:r>
              <a:rPr lang="en-US" dirty="0" smtClean="0"/>
              <a:t>Pleuritic chest pain, sterile peritonitis ;sever abdominal pain), arthritis , rash.</a:t>
            </a:r>
          </a:p>
          <a:p>
            <a:pPr lvl="1"/>
            <a:r>
              <a:rPr lang="en-US" dirty="0" smtClean="0"/>
              <a:t>Pleural pain20%:  typically unilateral</a:t>
            </a:r>
          </a:p>
          <a:p>
            <a:pPr lvl="1"/>
            <a:r>
              <a:rPr lang="en-US" dirty="0" smtClean="0"/>
              <a:t>Abdominal pain 90%: generalized or localized to one quadrant</a:t>
            </a:r>
          </a:p>
          <a:p>
            <a:pPr lvl="1"/>
            <a:r>
              <a:rPr lang="en-US" dirty="0" smtClean="0"/>
              <a:t>Arthritis or arthralgia 85% : in large joints, large neutrophil-rich effusion, nonerosive, nondestructive</a:t>
            </a:r>
          </a:p>
          <a:p>
            <a:pPr lvl="1"/>
            <a:r>
              <a:rPr lang="en-US" dirty="0" smtClean="0"/>
              <a:t>Erysipeloid erythematous rash overlies the ankles and dorsum of foot</a:t>
            </a:r>
            <a:endParaRPr lang="ar-JO"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clinical findings(Rare)</a:t>
            </a:r>
            <a:endParaRPr lang="ar-JO" dirty="0"/>
          </a:p>
        </p:txBody>
      </p:sp>
      <p:sp>
        <p:nvSpPr>
          <p:cNvPr id="3" name="Content Placeholder 2"/>
          <p:cNvSpPr>
            <a:spLocks noGrp="1"/>
          </p:cNvSpPr>
          <p:nvPr>
            <p:ph idx="1"/>
          </p:nvPr>
        </p:nvSpPr>
        <p:spPr/>
        <p:txBody>
          <a:bodyPr>
            <a:normAutofit fontScale="92500" lnSpcReduction="20000"/>
          </a:bodyPr>
          <a:lstStyle/>
          <a:p>
            <a:r>
              <a:rPr lang="en-US" dirty="0" smtClean="0"/>
              <a:t>Scrotal pain; inflammation of tunica vaginalis testis( acute scrotum)</a:t>
            </a:r>
          </a:p>
          <a:p>
            <a:r>
              <a:rPr lang="en-US" dirty="0" smtClean="0"/>
              <a:t>Pericaditis </a:t>
            </a:r>
          </a:p>
          <a:p>
            <a:r>
              <a:rPr lang="en-US" dirty="0" smtClean="0"/>
              <a:t>Febrile myalgia</a:t>
            </a:r>
          </a:p>
          <a:p>
            <a:r>
              <a:rPr lang="en-US" dirty="0" smtClean="0"/>
              <a:t>Exercise-induced myalgia (common in children)</a:t>
            </a:r>
          </a:p>
          <a:p>
            <a:r>
              <a:rPr lang="en-US" dirty="0" smtClean="0"/>
              <a:t>Association with other forms of vasculitis( ex. HSP 5% of pediatric cases)</a:t>
            </a:r>
          </a:p>
          <a:p>
            <a:r>
              <a:rPr lang="en-US" dirty="0" smtClean="0"/>
              <a:t>Splenomegaly</a:t>
            </a:r>
          </a:p>
          <a:p>
            <a:r>
              <a:rPr lang="en-US" dirty="0" smtClean="0"/>
              <a:t>Neurological involvement</a:t>
            </a:r>
          </a:p>
          <a:p>
            <a:endParaRPr lang="en-US" dirty="0" smtClean="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FMF episodes</a:t>
            </a:r>
            <a:endParaRPr lang="ar-JO" dirty="0"/>
          </a:p>
        </p:txBody>
      </p:sp>
      <p:sp>
        <p:nvSpPr>
          <p:cNvPr id="3" name="Content Placeholder 2"/>
          <p:cNvSpPr>
            <a:spLocks noGrp="1"/>
          </p:cNvSpPr>
          <p:nvPr>
            <p:ph idx="1"/>
          </p:nvPr>
        </p:nvSpPr>
        <p:spPr/>
        <p:txBody>
          <a:bodyPr/>
          <a:lstStyle/>
          <a:p>
            <a:r>
              <a:rPr lang="en-US" dirty="0" smtClean="0"/>
              <a:t>May be triggered by menses, stress, infections, surgery</a:t>
            </a:r>
          </a:p>
          <a:p>
            <a:r>
              <a:rPr lang="en-US" dirty="0" smtClean="0"/>
              <a:t>Acute episodes last 1-4 days</a:t>
            </a:r>
          </a:p>
          <a:p>
            <a:r>
              <a:rPr lang="en-US" dirty="0" smtClean="0"/>
              <a:t>Between flares: symptom-free with persistent elevation of inflammatory markers</a:t>
            </a:r>
          </a:p>
          <a:p>
            <a:r>
              <a:rPr lang="en-US" dirty="0" smtClean="0"/>
              <a:t>Attack frequency :from weekly to 1-2 flares/year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 </a:t>
            </a:r>
            <a:endParaRPr lang="ar-JO" dirty="0"/>
          </a:p>
        </p:txBody>
      </p:sp>
      <p:sp>
        <p:nvSpPr>
          <p:cNvPr id="3" name="Content Placeholder 2"/>
          <p:cNvSpPr>
            <a:spLocks noGrp="1"/>
          </p:cNvSpPr>
          <p:nvPr>
            <p:ph idx="1"/>
          </p:nvPr>
        </p:nvSpPr>
        <p:spPr/>
        <p:txBody>
          <a:bodyPr/>
          <a:lstStyle/>
          <a:p>
            <a:r>
              <a:rPr lang="en-US" sz="2800" dirty="0" smtClean="0"/>
              <a:t>Clinical manifestations plus genetic testing</a:t>
            </a:r>
          </a:p>
          <a:p>
            <a:r>
              <a:rPr lang="en-US" i="1" u="sng" dirty="0" smtClean="0"/>
              <a:t>Clinically: </a:t>
            </a:r>
          </a:p>
          <a:p>
            <a:pPr lvl="1">
              <a:buNone/>
            </a:pPr>
            <a:r>
              <a:rPr lang="en-US" dirty="0" smtClean="0"/>
              <a:t>     Duration, recurrence, documentation of fever, characteristic serositis, synovitis, erysipeloid rash, responsiveness to daily colchicine prophylaxis, absence of other causative factor.</a:t>
            </a:r>
          </a:p>
          <a:p>
            <a:r>
              <a:rPr lang="en-US" i="1" u="sng" dirty="0" smtClean="0"/>
              <a:t>Genetic testing is diagnostic</a:t>
            </a:r>
          </a:p>
          <a:p>
            <a:endParaRPr lang="ar-JO"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endParaRPr lang="ar-JO" dirty="0"/>
          </a:p>
        </p:txBody>
      </p:sp>
      <p:sp>
        <p:nvSpPr>
          <p:cNvPr id="3" name="Content Placeholder 2"/>
          <p:cNvSpPr>
            <a:spLocks noGrp="1"/>
          </p:cNvSpPr>
          <p:nvPr>
            <p:ph idx="1"/>
          </p:nvPr>
        </p:nvSpPr>
        <p:spPr/>
        <p:txBody>
          <a:bodyPr>
            <a:normAutofit lnSpcReduction="10000"/>
          </a:bodyPr>
          <a:lstStyle/>
          <a:p>
            <a:r>
              <a:rPr lang="en-US" dirty="0" smtClean="0"/>
              <a:t>Attacks can be prevented by prophylaxis daily oral colchicine</a:t>
            </a:r>
          </a:p>
          <a:p>
            <a:r>
              <a:rPr lang="en-US" dirty="0" smtClean="0"/>
              <a:t>20-30 % shows improvement( decrease number and severity of attacks)</a:t>
            </a:r>
          </a:p>
          <a:p>
            <a:r>
              <a:rPr lang="en-US" dirty="0" smtClean="0"/>
              <a:t>5-10% no response</a:t>
            </a:r>
          </a:p>
          <a:p>
            <a:r>
              <a:rPr lang="en-US" dirty="0" smtClean="0"/>
              <a:t>Biological treatment: like IL-1 inhibitor Anakinra  is good  for cases not responding to colchicine</a:t>
            </a:r>
          </a:p>
          <a:p>
            <a:pPr>
              <a:buNone/>
            </a:pPr>
            <a:r>
              <a:rPr lang="en-US" dirty="0" smtClean="0"/>
              <a:t>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Colchicine </a:t>
            </a:r>
            <a:endParaRPr lang="ar-JO" dirty="0"/>
          </a:p>
        </p:txBody>
      </p:sp>
      <p:sp>
        <p:nvSpPr>
          <p:cNvPr id="3" name="Content Placeholder 2"/>
          <p:cNvSpPr>
            <a:spLocks noGrp="1"/>
          </p:cNvSpPr>
          <p:nvPr>
            <p:ph idx="1"/>
          </p:nvPr>
        </p:nvSpPr>
        <p:spPr/>
        <p:txBody>
          <a:bodyPr>
            <a:normAutofit fontScale="85000" lnSpcReduction="10000"/>
          </a:bodyPr>
          <a:lstStyle/>
          <a:p>
            <a:r>
              <a:rPr lang="en-US" dirty="0" smtClean="0"/>
              <a:t>Reduce the frequency of acute attack</a:t>
            </a:r>
          </a:p>
          <a:p>
            <a:r>
              <a:rPr lang="en-US" dirty="0" smtClean="0"/>
              <a:t>Decrease development of amyloidosis</a:t>
            </a:r>
          </a:p>
          <a:p>
            <a:r>
              <a:rPr lang="en-US" dirty="0" smtClean="0"/>
              <a:t>May produce partial regression in amyloidosis</a:t>
            </a:r>
          </a:p>
          <a:p>
            <a:r>
              <a:rPr lang="en-US" dirty="0" smtClean="0"/>
              <a:t>Untreated amyloidosis will end in renal failure within 3-5 years</a:t>
            </a:r>
          </a:p>
          <a:p>
            <a:r>
              <a:rPr lang="en-US" dirty="0" smtClean="0"/>
              <a:t>GI side effects reduce the compliance</a:t>
            </a:r>
          </a:p>
          <a:p>
            <a:r>
              <a:rPr lang="en-US" dirty="0" smtClean="0"/>
              <a:t>Toxic effect: Acute myopathy, BM hypoplasia</a:t>
            </a:r>
          </a:p>
          <a:p>
            <a:r>
              <a:rPr lang="en-US" dirty="0" smtClean="0"/>
              <a:t>Safe during pregnancy to mother and fetus, and during lactation</a:t>
            </a:r>
          </a:p>
          <a:p>
            <a:r>
              <a:rPr lang="en-US" dirty="0" smtClean="0"/>
              <a:t>No effect on male or female fertility</a:t>
            </a:r>
            <a:endParaRPr lang="ar-JO" dirty="0" smtClean="0"/>
          </a:p>
          <a:p>
            <a:endParaRPr lang="ar-JO"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and prognosis</a:t>
            </a:r>
            <a:endParaRPr lang="ar-JO" dirty="0"/>
          </a:p>
        </p:txBody>
      </p:sp>
      <p:sp>
        <p:nvSpPr>
          <p:cNvPr id="3" name="Content Placeholder 2"/>
          <p:cNvSpPr>
            <a:spLocks noGrp="1"/>
          </p:cNvSpPr>
          <p:nvPr>
            <p:ph idx="1"/>
          </p:nvPr>
        </p:nvSpPr>
        <p:spPr/>
        <p:txBody>
          <a:bodyPr>
            <a:normAutofit fontScale="92500" lnSpcReduction="20000"/>
          </a:bodyPr>
          <a:lstStyle/>
          <a:p>
            <a:r>
              <a:rPr lang="en-US" dirty="0" smtClean="0"/>
              <a:t>Renal amyloidosis: 30-50% of children, 75% of adult</a:t>
            </a:r>
          </a:p>
          <a:p>
            <a:r>
              <a:rPr lang="en-US" dirty="0" smtClean="0"/>
              <a:t>Manifestation of serum amyloidosis A (SAA):</a:t>
            </a:r>
          </a:p>
          <a:p>
            <a:pPr lvl="1">
              <a:buNone/>
            </a:pPr>
            <a:r>
              <a:rPr lang="en-US" dirty="0" smtClean="0"/>
              <a:t>    Proteinuria, nephrotic syndrome, renal failure.</a:t>
            </a:r>
          </a:p>
          <a:p>
            <a:pPr lvl="1">
              <a:buNone/>
            </a:pPr>
            <a:r>
              <a:rPr lang="en-US" dirty="0" smtClean="0"/>
              <a:t>    Transplantation may be required</a:t>
            </a:r>
          </a:p>
          <a:p>
            <a:r>
              <a:rPr lang="en-US" dirty="0" smtClean="0"/>
              <a:t>Mortality from FMF usually results from the complications of renal failure and amyloidosis:</a:t>
            </a:r>
          </a:p>
          <a:p>
            <a:pPr lvl="1">
              <a:buNone/>
            </a:pPr>
            <a:r>
              <a:rPr lang="en-US" dirty="0" smtClean="0"/>
              <a:t>     Infections, thromboembolism, uremia.</a:t>
            </a:r>
          </a:p>
          <a:p>
            <a:r>
              <a:rPr lang="en-US" dirty="0" smtClean="0"/>
              <a:t>Others: joint contracture, abdominal adhesion, impairments in social development.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Amyloidosis</a:t>
            </a:r>
            <a:endParaRPr lang="ar-JO" dirty="0"/>
          </a:p>
        </p:txBody>
      </p:sp>
      <p:sp>
        <p:nvSpPr>
          <p:cNvPr id="3" name="Content Placeholder 2"/>
          <p:cNvSpPr>
            <a:spLocks noGrp="1"/>
          </p:cNvSpPr>
          <p:nvPr>
            <p:ph idx="1"/>
          </p:nvPr>
        </p:nvSpPr>
        <p:spPr/>
        <p:txBody>
          <a:bodyPr>
            <a:normAutofit fontScale="92500"/>
          </a:bodyPr>
          <a:lstStyle/>
          <a:p>
            <a:r>
              <a:rPr lang="en-US" dirty="0" smtClean="0"/>
              <a:t>Serum AA : acute phase reactant: deposit most commonly in : kidney, GI, lungs,  spleen,, testes, thyroid. Adrenals.</a:t>
            </a:r>
          </a:p>
          <a:p>
            <a:r>
              <a:rPr lang="en-US" dirty="0" smtClean="0"/>
              <a:t>Rarely cardiac amyloidosis may develop</a:t>
            </a:r>
          </a:p>
          <a:p>
            <a:r>
              <a:rPr lang="en-US" dirty="0" smtClean="0"/>
              <a:t>Macroglossia and neuropathy NOT seen in amyloidosis of FMF</a:t>
            </a:r>
          </a:p>
          <a:p>
            <a:r>
              <a:rPr lang="en-US" dirty="0" smtClean="0"/>
              <a:t>Diagnosis confirmed by rectal or renal biopsy</a:t>
            </a:r>
          </a:p>
          <a:p>
            <a:r>
              <a:rPr lang="en-US" dirty="0" smtClean="0"/>
              <a:t>Might proceed overt FMF attacks, due subclinical manifestations</a:t>
            </a:r>
          </a:p>
          <a:p>
            <a:pPr>
              <a:buNone/>
            </a:pPr>
            <a:endParaRPr lang="ar-JO"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Amyloidosis </a:t>
            </a:r>
            <a:endParaRPr lang="ar-JO" dirty="0"/>
          </a:p>
        </p:txBody>
      </p:sp>
      <p:sp>
        <p:nvSpPr>
          <p:cNvPr id="3" name="Content Placeholder 2"/>
          <p:cNvSpPr>
            <a:spLocks noGrp="1"/>
          </p:cNvSpPr>
          <p:nvPr>
            <p:ph idx="1"/>
          </p:nvPr>
        </p:nvSpPr>
        <p:spPr/>
        <p:txBody>
          <a:bodyPr>
            <a:normAutofit lnSpcReduction="10000"/>
          </a:bodyPr>
          <a:lstStyle/>
          <a:p>
            <a:r>
              <a:rPr lang="en-US" dirty="0" smtClean="0"/>
              <a:t>Risk factors:</a:t>
            </a:r>
          </a:p>
          <a:p>
            <a:r>
              <a:rPr lang="en-US" dirty="0" smtClean="0"/>
              <a:t>Homozygousity of M694V</a:t>
            </a:r>
          </a:p>
          <a:p>
            <a:r>
              <a:rPr lang="en-US" dirty="0" smtClean="0"/>
              <a:t>Polymorphism of serum AA gene</a:t>
            </a:r>
          </a:p>
          <a:p>
            <a:r>
              <a:rPr lang="en-US" dirty="0" smtClean="0"/>
              <a:t>Non compliance with colchicine</a:t>
            </a:r>
          </a:p>
          <a:p>
            <a:r>
              <a:rPr lang="en-US" dirty="0" smtClean="0"/>
              <a:t>Male gender</a:t>
            </a:r>
          </a:p>
          <a:p>
            <a:r>
              <a:rPr lang="en-US" dirty="0" smtClean="0"/>
              <a:t>Positive FHX of AA amyloid</a:t>
            </a:r>
          </a:p>
          <a:p>
            <a:r>
              <a:rPr lang="en-US" dirty="0" smtClean="0"/>
              <a:t>Country of origin</a:t>
            </a:r>
          </a:p>
          <a:p>
            <a:endParaRPr lang="ar-JO"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Kawasaki </a:t>
            </a:r>
            <a:endParaRPr lang="ar-JO" dirty="0"/>
          </a:p>
        </p:txBody>
      </p:sp>
      <p:sp>
        <p:nvSpPr>
          <p:cNvPr id="3" name="Content Placeholder 2"/>
          <p:cNvSpPr>
            <a:spLocks noGrp="1"/>
          </p:cNvSpPr>
          <p:nvPr>
            <p:ph idx="1"/>
          </p:nvPr>
        </p:nvSpPr>
        <p:spPr/>
        <p:txBody>
          <a:bodyPr/>
          <a:lstStyle/>
          <a:p>
            <a:r>
              <a:rPr lang="en-US" dirty="0" smtClean="0"/>
              <a:t>Acute febrile illness of childhood</a:t>
            </a:r>
          </a:p>
          <a:p>
            <a:r>
              <a:rPr lang="en-US" dirty="0" smtClean="0"/>
              <a:t>Leading cause of acquired hear disease in children in the developed countries</a:t>
            </a:r>
          </a:p>
          <a:p>
            <a:r>
              <a:rPr lang="en-US" dirty="0" smtClean="0"/>
              <a:t>Vasculitis, coronary arteries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Etiology </a:t>
            </a:r>
            <a:endParaRPr lang="ar-JO" dirty="0"/>
          </a:p>
        </p:txBody>
      </p:sp>
      <p:sp>
        <p:nvSpPr>
          <p:cNvPr id="3" name="Content Placeholder 2"/>
          <p:cNvSpPr>
            <a:spLocks noGrp="1"/>
          </p:cNvSpPr>
          <p:nvPr>
            <p:ph idx="1"/>
          </p:nvPr>
        </p:nvSpPr>
        <p:spPr/>
        <p:txBody>
          <a:bodyPr/>
          <a:lstStyle/>
          <a:p>
            <a:r>
              <a:rPr lang="en-US" dirty="0" smtClean="0"/>
              <a:t>Unknown </a:t>
            </a:r>
          </a:p>
          <a:p>
            <a:r>
              <a:rPr lang="en-US" dirty="0" smtClean="0"/>
              <a:t>Epidemiologic and clinical features support the infection origin with a genetic role in the pathogenesis</a:t>
            </a:r>
            <a:endParaRPr lang="ar-JO"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Epidemiology </a:t>
            </a:r>
            <a:endParaRPr lang="ar-JO" dirty="0"/>
          </a:p>
        </p:txBody>
      </p:sp>
      <p:sp>
        <p:nvSpPr>
          <p:cNvPr id="3" name="Content Placeholder 2"/>
          <p:cNvSpPr>
            <a:spLocks noGrp="1"/>
          </p:cNvSpPr>
          <p:nvPr>
            <p:ph idx="1"/>
          </p:nvPr>
        </p:nvSpPr>
        <p:spPr/>
        <p:txBody>
          <a:bodyPr/>
          <a:lstStyle/>
          <a:p>
            <a:r>
              <a:rPr lang="en-US" dirty="0" smtClean="0"/>
              <a:t>80% less than 5 years( median age 2-3 years)</a:t>
            </a:r>
          </a:p>
          <a:p>
            <a:r>
              <a:rPr lang="en-US" dirty="0" smtClean="0"/>
              <a:t>More among patient of Asian and pacific islander background.</a:t>
            </a:r>
            <a:endParaRPr lang="ar-JO"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Pathology </a:t>
            </a:r>
            <a:endParaRPr lang="ar-JO" dirty="0"/>
          </a:p>
        </p:txBody>
      </p:sp>
      <p:sp>
        <p:nvSpPr>
          <p:cNvPr id="3" name="Content Placeholder 2"/>
          <p:cNvSpPr>
            <a:spLocks noGrp="1"/>
          </p:cNvSpPr>
          <p:nvPr>
            <p:ph idx="1"/>
          </p:nvPr>
        </p:nvSpPr>
        <p:spPr/>
        <p:txBody>
          <a:bodyPr>
            <a:normAutofit fontScale="77500" lnSpcReduction="20000"/>
          </a:bodyPr>
          <a:lstStyle/>
          <a:p>
            <a:r>
              <a:rPr lang="en-US" dirty="0" smtClean="0"/>
              <a:t>Vasculitis of medium-sized arteries</a:t>
            </a:r>
          </a:p>
          <a:p>
            <a:r>
              <a:rPr lang="en-US" dirty="0" smtClean="0"/>
              <a:t>Edema of endothelial and smooth muscle cells , with intense inflammatory infiltration of the vascular wall initially with PMN cells then by macrophages, lymphocytes( CD8+T cell), plasma cells.</a:t>
            </a:r>
          </a:p>
          <a:p>
            <a:r>
              <a:rPr lang="en-US" dirty="0" smtClean="0"/>
              <a:t>IgA plasma cells prominent in inflammatory infiltrate</a:t>
            </a:r>
          </a:p>
          <a:p>
            <a:r>
              <a:rPr lang="en-US" dirty="0" smtClean="0"/>
              <a:t>In sever vessels, all layers are affected with destruction of internal elastic lamina.</a:t>
            </a:r>
          </a:p>
          <a:p>
            <a:r>
              <a:rPr lang="en-US" dirty="0" smtClean="0"/>
              <a:t>Weakness of vessel wall lead to the aneurysm</a:t>
            </a:r>
          </a:p>
          <a:p>
            <a:r>
              <a:rPr lang="en-US" dirty="0" smtClean="0"/>
              <a:t>Thrombi may be formed and lead to blood flow obstruction</a:t>
            </a:r>
          </a:p>
          <a:p>
            <a:r>
              <a:rPr lang="en-US" dirty="0" smtClean="0"/>
              <a:t>Arterial stenosis and occlusion occurs due to progressive vascular wall fibrosis</a:t>
            </a:r>
            <a:endParaRPr lang="ar-JO"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manifestation</a:t>
            </a:r>
            <a:endParaRPr lang="ar-JO" dirty="0"/>
          </a:p>
        </p:txBody>
      </p:sp>
      <p:pic>
        <p:nvPicPr>
          <p:cNvPr id="2050" name="Picture 2" descr="C:\Users\user\Desktop\Screenshot_20211008-204157_Adobe Acrobat.jpg"/>
          <p:cNvPicPr>
            <a:picLocks noGrp="1" noChangeAspect="1" noChangeArrowheads="1"/>
          </p:cNvPicPr>
          <p:nvPr>
            <p:ph idx="1"/>
          </p:nvPr>
        </p:nvPicPr>
        <p:blipFill>
          <a:blip r:embed="rId2"/>
          <a:srcRect/>
          <a:stretch>
            <a:fillRect/>
          </a:stretch>
        </p:blipFill>
        <p:spPr bwMode="auto">
          <a:xfrm>
            <a:off x="1176338" y="2546947"/>
            <a:ext cx="6799262" cy="3332556"/>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5122" name="Picture 2" descr="C:\Users\user\Desktop\Screenshot_20211008-201306_Adobe Acrobat.png"/>
          <p:cNvPicPr>
            <a:picLocks noGrp="1" noChangeAspect="1" noChangeArrowheads="1"/>
          </p:cNvPicPr>
          <p:nvPr>
            <p:ph idx="1"/>
          </p:nvPr>
        </p:nvPicPr>
        <p:blipFill>
          <a:blip r:embed="rId2"/>
          <a:srcRect/>
          <a:stretch>
            <a:fillRect/>
          </a:stretch>
        </p:blipFill>
        <p:spPr bwMode="auto">
          <a:xfrm>
            <a:off x="1928794" y="679312"/>
            <a:ext cx="4357718" cy="5817447"/>
          </a:xfrm>
          <a:prstGeom prst="rect">
            <a:avLst/>
          </a:prstGeo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ar-JO" dirty="0"/>
          </a:p>
        </p:txBody>
      </p:sp>
      <p:sp>
        <p:nvSpPr>
          <p:cNvPr id="3" name="Content Placeholder 2"/>
          <p:cNvSpPr>
            <a:spLocks noGrp="1"/>
          </p:cNvSpPr>
          <p:nvPr>
            <p:ph idx="1"/>
          </p:nvPr>
        </p:nvSpPr>
        <p:spPr/>
        <p:txBody>
          <a:bodyPr>
            <a:normAutofit fontScale="92500" lnSpcReduction="10000"/>
          </a:bodyPr>
          <a:lstStyle/>
          <a:p>
            <a:r>
              <a:rPr lang="en-US" dirty="0" smtClean="0"/>
              <a:t>Other associated symptoms might occur 10 days prior to the diagnosis</a:t>
            </a:r>
          </a:p>
          <a:p>
            <a:r>
              <a:rPr lang="en-US" dirty="0" smtClean="0"/>
              <a:t>Respiratory  30% or GI 65% symptoms</a:t>
            </a:r>
          </a:p>
          <a:p>
            <a:r>
              <a:rPr lang="en-US" dirty="0" smtClean="0"/>
              <a:t>Irritability;  reflect aseptic meningitis</a:t>
            </a:r>
          </a:p>
          <a:p>
            <a:r>
              <a:rPr lang="en-US" dirty="0" smtClean="0"/>
              <a:t>Mild hepatitis</a:t>
            </a:r>
          </a:p>
          <a:p>
            <a:r>
              <a:rPr lang="en-US" dirty="0" smtClean="0"/>
              <a:t>Hydrops gallbladder</a:t>
            </a:r>
          </a:p>
          <a:p>
            <a:r>
              <a:rPr lang="en-US" dirty="0" smtClean="0"/>
              <a:t>Urethritis, meatitis with sterile pyurea</a:t>
            </a:r>
          </a:p>
          <a:p>
            <a:r>
              <a:rPr lang="en-US" dirty="0" smtClean="0"/>
              <a:t>Arthritis, arthralgia</a:t>
            </a:r>
            <a:endParaRPr lang="ar-JO"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3074" name="Picture 2" descr="C:\Users\user\Desktop\Screenshot_20211008-204204_Adobe Acrobat.jpg"/>
          <p:cNvPicPr>
            <a:picLocks noGrp="1" noChangeAspect="1" noChangeArrowheads="1"/>
          </p:cNvPicPr>
          <p:nvPr>
            <p:ph idx="1"/>
          </p:nvPr>
        </p:nvPicPr>
        <p:blipFill>
          <a:blip r:embed="rId2"/>
          <a:srcRect/>
          <a:stretch>
            <a:fillRect/>
          </a:stretch>
        </p:blipFill>
        <p:spPr bwMode="auto">
          <a:xfrm>
            <a:off x="928661" y="428604"/>
            <a:ext cx="6788377" cy="5929354"/>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Cardiovascular involvement</a:t>
            </a:r>
            <a:endParaRPr lang="ar-JO" dirty="0"/>
          </a:p>
        </p:txBody>
      </p:sp>
      <p:sp>
        <p:nvSpPr>
          <p:cNvPr id="3" name="Content Placeholder 2"/>
          <p:cNvSpPr>
            <a:spLocks noGrp="1"/>
          </p:cNvSpPr>
          <p:nvPr>
            <p:ph idx="1"/>
          </p:nvPr>
        </p:nvSpPr>
        <p:spPr/>
        <p:txBody>
          <a:bodyPr>
            <a:normAutofit fontScale="92500" lnSpcReduction="20000"/>
          </a:bodyPr>
          <a:lstStyle/>
          <a:p>
            <a:r>
              <a:rPr lang="en-US" dirty="0" smtClean="0"/>
              <a:t>Cardiac involvement is the most important manifestation</a:t>
            </a:r>
          </a:p>
          <a:p>
            <a:r>
              <a:rPr lang="en-US" dirty="0" smtClean="0"/>
              <a:t>Tachycardia out of proportion to fever, with diminished left ventricular systolic function which rarely might lead to shock</a:t>
            </a:r>
          </a:p>
          <a:p>
            <a:r>
              <a:rPr lang="en-US" dirty="0" smtClean="0"/>
              <a:t>Pericarditis with pericardial effusion can occur</a:t>
            </a:r>
          </a:p>
          <a:p>
            <a:r>
              <a:rPr lang="en-US" dirty="0" smtClean="0"/>
              <a:t>Mitral regurge in 25% at presentation</a:t>
            </a:r>
          </a:p>
          <a:p>
            <a:r>
              <a:rPr lang="en-US" dirty="0" smtClean="0"/>
              <a:t>Coronary artery aneurysm in 25% of untreated patient within 2-3 weeks</a:t>
            </a:r>
          </a:p>
          <a:p>
            <a:r>
              <a:rPr lang="en-US" dirty="0" smtClean="0"/>
              <a:t>Aneurysm in other arteries (axillary, popliteal, iliac…)</a:t>
            </a:r>
            <a:endParaRPr lang="ar-JO"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Phases of Kawasaki disease</a:t>
            </a:r>
            <a:endParaRPr lang="ar-JO" dirty="0"/>
          </a:p>
        </p:txBody>
      </p:sp>
      <p:sp>
        <p:nvSpPr>
          <p:cNvPr id="3" name="Content Placeholder 2"/>
          <p:cNvSpPr>
            <a:spLocks noGrp="1"/>
          </p:cNvSpPr>
          <p:nvPr>
            <p:ph idx="1"/>
          </p:nvPr>
        </p:nvSpPr>
        <p:spPr/>
        <p:txBody>
          <a:bodyPr>
            <a:normAutofit fontScale="77500" lnSpcReduction="20000"/>
          </a:bodyPr>
          <a:lstStyle/>
          <a:p>
            <a:r>
              <a:rPr lang="en-US" sz="3300" b="1" u="sng" dirty="0" smtClean="0"/>
              <a:t>In the absence of treatment: </a:t>
            </a:r>
          </a:p>
          <a:p>
            <a:r>
              <a:rPr lang="en-US" b="1" dirty="0" smtClean="0"/>
              <a:t>Acute febrile phase(1-2 wks):</a:t>
            </a:r>
          </a:p>
          <a:p>
            <a:pPr>
              <a:buNone/>
            </a:pPr>
            <a:r>
              <a:rPr lang="en-US" dirty="0" smtClean="0"/>
              <a:t>       Fever plus acute signs of the illness</a:t>
            </a:r>
          </a:p>
          <a:p>
            <a:r>
              <a:rPr lang="en-US" b="1" dirty="0" smtClean="0"/>
              <a:t>Subacute phase(for 2 weeks):</a:t>
            </a:r>
          </a:p>
          <a:p>
            <a:pPr>
              <a:buNone/>
            </a:pPr>
            <a:r>
              <a:rPr lang="en-US" b="1" dirty="0" smtClean="0"/>
              <a:t>       </a:t>
            </a:r>
            <a:r>
              <a:rPr lang="en-US" dirty="0" smtClean="0"/>
              <a:t>Desquamation, thrombocytosis, coronary aneurysms</a:t>
            </a:r>
          </a:p>
          <a:p>
            <a:pPr>
              <a:buNone/>
            </a:pPr>
            <a:r>
              <a:rPr lang="en-US" dirty="0" smtClean="0"/>
              <a:t>       Highest risk of sudden death if aneurysms developed</a:t>
            </a:r>
          </a:p>
          <a:p>
            <a:r>
              <a:rPr lang="en-US" b="1" dirty="0" smtClean="0"/>
              <a:t>Convalescent phase( 6-8 wks):</a:t>
            </a:r>
          </a:p>
          <a:p>
            <a:pPr>
              <a:buNone/>
            </a:pPr>
            <a:r>
              <a:rPr lang="en-US" dirty="0" smtClean="0"/>
              <a:t>       Begins when all clinical signs of KD disappeared</a:t>
            </a:r>
          </a:p>
          <a:p>
            <a:pPr>
              <a:buNone/>
            </a:pPr>
            <a:r>
              <a:rPr lang="en-US" dirty="0" smtClean="0"/>
              <a:t>       Continues untie ESR is normal</a:t>
            </a:r>
            <a:endParaRPr lang="ar-JO"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4098" name="Picture 2" descr="C:\Users\user\Desktop\Screenshot_20211008-204209_Adobe Acrobat.jpg"/>
          <p:cNvPicPr>
            <a:picLocks noGrp="1" noChangeAspect="1" noChangeArrowheads="1"/>
          </p:cNvPicPr>
          <p:nvPr>
            <p:ph idx="1"/>
          </p:nvPr>
        </p:nvPicPr>
        <p:blipFill>
          <a:blip r:embed="rId2"/>
          <a:srcRect/>
          <a:stretch>
            <a:fillRect/>
          </a:stretch>
        </p:blipFill>
        <p:spPr bwMode="auto">
          <a:xfrm>
            <a:off x="655595" y="500042"/>
            <a:ext cx="6939022" cy="8001056"/>
          </a:xfrm>
          <a:prstGeom prst="rect">
            <a:avLst/>
          </a:prstGeo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Echocardiogram </a:t>
            </a:r>
            <a:endParaRPr lang="ar-JO" dirty="0"/>
          </a:p>
        </p:txBody>
      </p:sp>
      <p:sp>
        <p:nvSpPr>
          <p:cNvPr id="3" name="Content Placeholder 2"/>
          <p:cNvSpPr>
            <a:spLocks noGrp="1"/>
          </p:cNvSpPr>
          <p:nvPr>
            <p:ph idx="1"/>
          </p:nvPr>
        </p:nvSpPr>
        <p:spPr/>
        <p:txBody>
          <a:bodyPr/>
          <a:lstStyle/>
          <a:p>
            <a:r>
              <a:rPr lang="en-US" dirty="0" smtClean="0"/>
              <a:t>At diagnosis then after 2-3 weeks of illness</a:t>
            </a:r>
          </a:p>
          <a:p>
            <a:r>
              <a:rPr lang="en-US" dirty="0" smtClean="0"/>
              <a:t>If normal, repeat 6-8 weeks after onset of illness</a:t>
            </a:r>
          </a:p>
          <a:p>
            <a:r>
              <a:rPr lang="en-US" dirty="0" smtClean="0"/>
              <a:t>If abnormal echo or recurrent symptoms, more frequent echo needed</a:t>
            </a:r>
          </a:p>
          <a:p>
            <a:r>
              <a:rPr lang="en-US" dirty="0" smtClean="0"/>
              <a:t>If no coronary abnormality, repeat echo and do lipid profile in 1 year, then cardiologic follow up every 5 years</a:t>
            </a:r>
            <a:endParaRPr lang="ar-JO"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 </a:t>
            </a:r>
            <a:endParaRPr lang="ar-JO" dirty="0"/>
          </a:p>
        </p:txBody>
      </p:sp>
      <p:sp>
        <p:nvSpPr>
          <p:cNvPr id="3" name="Content Placeholder 2"/>
          <p:cNvSpPr>
            <a:spLocks noGrp="1"/>
          </p:cNvSpPr>
          <p:nvPr>
            <p:ph idx="1"/>
          </p:nvPr>
        </p:nvSpPr>
        <p:spPr/>
        <p:txBody>
          <a:bodyPr/>
          <a:lstStyle/>
          <a:p>
            <a:r>
              <a:rPr lang="en-US" b="1" dirty="0" smtClean="0"/>
              <a:t>Classic KD:  </a:t>
            </a:r>
            <a:r>
              <a:rPr lang="en-US" dirty="0" smtClean="0"/>
              <a:t>fever for at least 4 days and at least 4 of 5 of the other principle characteristics of the illness</a:t>
            </a:r>
          </a:p>
          <a:p>
            <a:r>
              <a:rPr lang="en-US" b="1" dirty="0" smtClean="0"/>
              <a:t>Atypical or incomplete KD: </a:t>
            </a:r>
            <a:r>
              <a:rPr lang="en-US" dirty="0" smtClean="0"/>
              <a:t>persistent fever but with fewer than 4 of the characteristics</a:t>
            </a:r>
          </a:p>
          <a:p>
            <a:r>
              <a:rPr lang="en-US" dirty="0" smtClean="0"/>
              <a:t>Incomplete cases high in infants and have higher risk to develop coronary artery abnormalities</a:t>
            </a:r>
            <a:endParaRPr lang="ar-JO"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6146" name="Picture 2" descr="C:\Users\user\Desktop\Screenshot_20211008-214826_Adobe Acrobat.jpg"/>
          <p:cNvPicPr>
            <a:picLocks noGrp="1" noChangeAspect="1" noChangeArrowheads="1"/>
          </p:cNvPicPr>
          <p:nvPr>
            <p:ph idx="1"/>
          </p:nvPr>
        </p:nvPicPr>
        <p:blipFill>
          <a:blip r:embed="rId2"/>
          <a:srcRect/>
          <a:stretch>
            <a:fillRect/>
          </a:stretch>
        </p:blipFill>
        <p:spPr bwMode="auto">
          <a:xfrm>
            <a:off x="1000100" y="428604"/>
            <a:ext cx="6715172" cy="5944170"/>
          </a:xfrm>
          <a:prstGeom prst="rect">
            <a:avLst/>
          </a:prstGeom>
          <a:noFill/>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7170" name="Picture 2" descr="C:\Users\user\Desktop\Screenshot_20211008-214839_Adobe Acrobat.jpg"/>
          <p:cNvPicPr>
            <a:picLocks noGrp="1" noChangeAspect="1" noChangeArrowheads="1"/>
          </p:cNvPicPr>
          <p:nvPr>
            <p:ph idx="1"/>
          </p:nvPr>
        </p:nvPicPr>
        <p:blipFill>
          <a:blip r:embed="rId2"/>
          <a:srcRect/>
          <a:stretch>
            <a:fillRect/>
          </a:stretch>
        </p:blipFill>
        <p:spPr bwMode="auto">
          <a:xfrm>
            <a:off x="1000100" y="428604"/>
            <a:ext cx="6896928" cy="6000792"/>
          </a:xfrm>
          <a:prstGeom prst="rect">
            <a:avLst/>
          </a:prstGeom>
          <a:noFill/>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endParaRPr lang="ar-JO" dirty="0"/>
          </a:p>
        </p:txBody>
      </p:sp>
      <p:pic>
        <p:nvPicPr>
          <p:cNvPr id="8194" name="Picture 2" descr="C:\Users\user\Downloads\Screenshot_20211008-215336_Adobe Acrobat.jpg"/>
          <p:cNvPicPr>
            <a:picLocks noGrp="1" noChangeAspect="1" noChangeArrowheads="1"/>
          </p:cNvPicPr>
          <p:nvPr>
            <p:ph idx="1"/>
          </p:nvPr>
        </p:nvPicPr>
        <p:blipFill>
          <a:blip r:embed="rId2"/>
          <a:srcRect/>
          <a:stretch>
            <a:fillRect/>
          </a:stretch>
        </p:blipFill>
        <p:spPr bwMode="auto">
          <a:xfrm>
            <a:off x="1643042" y="1911653"/>
            <a:ext cx="5929354" cy="4652977"/>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a:t>
            </a:r>
            <a:endParaRPr lang="ar-JO" dirty="0"/>
          </a:p>
        </p:txBody>
      </p:sp>
      <p:sp>
        <p:nvSpPr>
          <p:cNvPr id="3" name="Content Placeholder 2"/>
          <p:cNvSpPr>
            <a:spLocks noGrp="1"/>
          </p:cNvSpPr>
          <p:nvPr>
            <p:ph idx="1"/>
          </p:nvPr>
        </p:nvSpPr>
        <p:spPr/>
        <p:txBody>
          <a:bodyPr/>
          <a:lstStyle/>
          <a:p>
            <a:r>
              <a:rPr lang="en-US" dirty="0" smtClean="0"/>
              <a:t>Coronary artery aneurisms</a:t>
            </a:r>
          </a:p>
          <a:p>
            <a:r>
              <a:rPr lang="en-US" dirty="0" smtClean="0"/>
              <a:t>Acute thrombosis</a:t>
            </a:r>
          </a:p>
          <a:p>
            <a:r>
              <a:rPr lang="en-US" dirty="0" smtClean="0"/>
              <a:t>Reyes syndrome : patient should receive annual influenza vaccine</a:t>
            </a:r>
          </a:p>
          <a:p>
            <a:r>
              <a:rPr lang="en-US" dirty="0" smtClean="0"/>
              <a:t>Delay in life-attenuated vaccines for 11 months, due IVIG interfere with immune response</a:t>
            </a:r>
            <a:endParaRPr lang="ar-JO"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Prognosis </a:t>
            </a:r>
            <a:endParaRPr lang="ar-JO" dirty="0"/>
          </a:p>
        </p:txBody>
      </p:sp>
      <p:sp>
        <p:nvSpPr>
          <p:cNvPr id="3" name="Content Placeholder 2"/>
          <p:cNvSpPr>
            <a:spLocks noGrp="1"/>
          </p:cNvSpPr>
          <p:nvPr>
            <p:ph idx="1"/>
          </p:nvPr>
        </p:nvSpPr>
        <p:spPr/>
        <p:txBody>
          <a:bodyPr>
            <a:normAutofit fontScale="77500" lnSpcReduction="20000"/>
          </a:bodyPr>
          <a:lstStyle/>
          <a:p>
            <a:r>
              <a:rPr lang="en-US" dirty="0" smtClean="0"/>
              <a:t>Majority of cases return to normal health</a:t>
            </a:r>
          </a:p>
          <a:p>
            <a:r>
              <a:rPr lang="en-US" dirty="0" smtClean="0"/>
              <a:t>Acute KD recurs in 1-3%</a:t>
            </a:r>
          </a:p>
          <a:p>
            <a:r>
              <a:rPr lang="en-US" dirty="0" smtClean="0"/>
              <a:t>50% of coronary artery aneurysm regress to normal by 1-2 years, but thickness of myointimal wall and function might be affected.</a:t>
            </a:r>
          </a:p>
          <a:p>
            <a:r>
              <a:rPr lang="en-US" dirty="0" smtClean="0"/>
              <a:t>Giant aneurysms: unlikely to resolve, lead to thrombosis and stenosis</a:t>
            </a:r>
          </a:p>
          <a:p>
            <a:r>
              <a:rPr lang="en-US" dirty="0" smtClean="0"/>
              <a:t>Might need coronary artery bypass grafting or heart transplantation</a:t>
            </a:r>
          </a:p>
          <a:p>
            <a:r>
              <a:rPr lang="en-US" dirty="0" smtClean="0"/>
              <a:t>Occurrence of atherosclerotic heart diseases in adulthood is unclear</a:t>
            </a:r>
            <a:endParaRPr lang="ar-JO"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endParaRPr lang="en-US" dirty="0"/>
          </a:p>
        </p:txBody>
      </p:sp>
      <p:sp>
        <p:nvSpPr>
          <p:cNvPr id="3" name="Content Placeholder 2"/>
          <p:cNvSpPr>
            <a:spLocks noGrp="1"/>
          </p:cNvSpPr>
          <p:nvPr>
            <p:ph idx="1"/>
          </p:nvPr>
        </p:nvSpPr>
        <p:spPr/>
        <p:txBody>
          <a:bodyPr>
            <a:normAutofit/>
          </a:bodyPr>
          <a:lstStyle/>
          <a:p>
            <a:pPr marL="0" indent="0" algn="ctr">
              <a:buNone/>
            </a:pPr>
            <a:r>
              <a:rPr lang="en-US" sz="6600" b="1" i="1" dirty="0" smtClean="0">
                <a:solidFill>
                  <a:srgbClr val="002060"/>
                </a:solidFill>
              </a:rPr>
              <a:t>THANK YOU</a:t>
            </a:r>
            <a:endParaRPr lang="en-US" sz="6600" b="1" i="1" dirty="0">
              <a:solidFill>
                <a:srgbClr val="002060"/>
              </a:solidFill>
            </a:endParaRPr>
          </a:p>
        </p:txBody>
      </p:sp>
    </p:spTree>
    <p:extLst>
      <p:ext uri="{BB962C8B-B14F-4D97-AF65-F5344CB8AC3E}">
        <p14:creationId xmlns="" xmlns:p14="http://schemas.microsoft.com/office/powerpoint/2010/main" val="235042062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Connective tissue disease&amp;quot;&quot;/&gt;&lt;property id=&quot;20307&quot; value=&quot;256&quot;/&gt;&lt;/object&gt;&lt;object type=&quot;3&quot; unique_id=&quot;10005&quot;&gt;&lt;property id=&quot;20148&quot; value=&quot;5&quot;/&gt;&lt;property id=&quot;20300&quot; value=&quot;Slide 2 - &amp;quot;Differential diagnosis of joint pain or swelling in children&amp;quot;&quot;/&gt;&lt;property id=&quot;20307&quot; value=&quot;257&quot;/&gt;&lt;/object&gt;&lt;object type=&quot;3&quot; unique_id=&quot;10006&quot;&gt;&lt;property id=&quot;20148&quot; value=&quot;5&quot;/&gt;&lt;property id=&quot;20300&quot; value=&quot;Slide 3&quot;/&gt;&lt;property id=&quot;20307&quot; value=&quot;258&quot;/&gt;&lt;/object&gt;&lt;object type=&quot;3&quot; unique_id=&quot;10007&quot;&gt;&lt;property id=&quot;20148&quot; value=&quot;5&quot;/&gt;&lt;property id=&quot;20300&quot; value=&quot;Slide 4&quot;/&gt;&lt;property id=&quot;20307&quot; value=&quot;259&quot;/&gt;&lt;/object&gt;&lt;object type=&quot;3&quot; unique_id=&quot;10008&quot;&gt;&lt;property id=&quot;20148&quot; value=&quot;5&quot;/&gt;&lt;property id=&quot;20300&quot; value=&quot;Slide 5&quot;/&gt;&lt;property id=&quot;20307&quot; value=&quot;261&quot;/&gt;&lt;/object&gt;&lt;object type=&quot;3&quot; unique_id=&quot;10009&quot;&gt;&lt;property id=&quot;20148&quot; value=&quot;5&quot;/&gt;&lt;property id=&quot;20300&quot; value=&quot;Slide 6&quot;/&gt;&lt;property id=&quot;20307&quot; value=&quot;262&quot;/&gt;&lt;/object&gt;&lt;object type=&quot;3&quot; unique_id=&quot;10010&quot;&gt;&lt;property id=&quot;20148&quot; value=&quot;5&quot;/&gt;&lt;property id=&quot;20300&quot; value=&quot;Slide 7 - &amp;quot;HISTORY&amp;quot;&quot;/&gt;&lt;property id=&quot;20307&quot; value=&quot;263&quot;/&gt;&lt;/object&gt;&lt;object type=&quot;3&quot; unique_id=&quot;10011&quot;&gt;&lt;property id=&quot;20148&quot; value=&quot;5&quot;/&gt;&lt;property id=&quot;20300&quot; value=&quot;Slide 8 - &amp;quot;History of joint pain in the child&amp;#x0D;&amp;#x0A;&amp;quot;&quot;/&gt;&lt;property id=&quot;20307&quot; value=&quot;267&quot;/&gt;&lt;/object&gt;&lt;object type=&quot;3&quot; unique_id=&quot;10012&quot;&gt;&lt;property id=&quot;20148&quot; value=&quot;5&quot;/&gt;&lt;property id=&quot;20300&quot; value=&quot;Slide 9&quot;/&gt;&lt;property id=&quot;20307&quot; value=&quot;268&quot;/&gt;&lt;/object&gt;&lt;object type=&quot;3&quot; unique_id=&quot;10013&quot;&gt;&lt;property id=&quot;20148&quot; value=&quot;5&quot;/&gt;&lt;property id=&quot;20300&quot; value=&quot;Slide 10&quot;/&gt;&lt;property id=&quot;20307&quot; value=&quot;269&quot;/&gt;&lt;/object&gt;&lt;object type=&quot;3&quot; unique_id=&quot;10014&quot;&gt;&lt;property id=&quot;20148&quot; value=&quot;5&quot;/&gt;&lt;property id=&quot;20300&quot; value=&quot;Slide 11&quot;/&gt;&lt;property id=&quot;20307&quot; value=&quot;275&quot;/&gt;&lt;/object&gt;&lt;object type=&quot;3&quot; unique_id=&quot;10015&quot;&gt;&lt;property id=&quot;20148&quot; value=&quot;5&quot;/&gt;&lt;property id=&quot;20300&quot; value=&quot;Slide 12 - &amp;quot;Family history. &amp;#x0D;&amp;#x0A;&amp;quot;&quot;/&gt;&lt;property id=&quot;20307&quot; value=&quot;276&quot;/&gt;&lt;/object&gt;&lt;object type=&quot;3&quot; unique_id=&quot;10016&quot;&gt;&lt;property id=&quot;20148&quot; value=&quot;5&quot;/&gt;&lt;property id=&quot;20300&quot; value=&quot;Slide 13 - &amp;quot;Review of system in the differential diagnosis of childhood joint pain and swelling&amp;quot;&quot;/&gt;&lt;property id=&quot;20307&quot; value=&quot;270&quot;/&gt;&lt;/object&gt;&lt;object type=&quot;3&quot; unique_id=&quot;10017&quot;&gt;&lt;property id=&quot;20148&quot; value=&quot;5&quot;/&gt;&lt;property id=&quot;20300&quot; value=&quot;Slide 14&quot;/&gt;&lt;property id=&quot;20307&quot; value=&quot;271&quot;/&gt;&lt;/object&gt;&lt;object type=&quot;3&quot; unique_id=&quot;10018&quot;&gt;&lt;property id=&quot;20148&quot; value=&quot;5&quot;/&gt;&lt;property id=&quot;20300&quot; value=&quot;Slide 15&quot;/&gt;&lt;property id=&quot;20307&quot; value=&quot;272&quot;/&gt;&lt;/object&gt;&lt;object type=&quot;3&quot; unique_id=&quot;10019&quot;&gt;&lt;property id=&quot;20148&quot; value=&quot;5&quot;/&gt;&lt;property id=&quot;20300&quot; value=&quot;Slide 16&quot;/&gt;&lt;property id=&quot;20307&quot; value=&quot;273&quot;/&gt;&lt;/object&gt;&lt;object type=&quot;3&quot; unique_id=&quot;10020&quot;&gt;&lt;property id=&quot;20148&quot; value=&quot;5&quot;/&gt;&lt;property id=&quot;20300&quot; value=&quot;Slide 17&quot;/&gt;&lt;property id=&quot;20307&quot; value=&quot;274&quot;/&gt;&lt;/object&gt;&lt;object type=&quot;3&quot; unique_id=&quot;10040&quot;&gt;&lt;property id=&quot;20148&quot; value=&quot;5&quot;/&gt;&lt;property id=&quot;20300&quot; value=&quot;Slide 18 - &amp;quot;PHYSICAL EXAMINATION &amp;quot;&quot;/&gt;&lt;property id=&quot;20307&quot; value=&quot;277&quot;/&gt;&lt;/object&gt;&lt;object type=&quot;3&quot; unique_id=&quot;10161&quot;&gt;&lt;property id=&quot;20148&quot; value=&quot;5&quot;/&gt;&lt;property id=&quot;20300&quot; value=&quot;Slide 19 - &amp;quot;General appearance&amp;quot;&quot;/&gt;&lt;property id=&quot;20307&quot; value=&quot;278&quot;/&gt;&lt;/object&gt;&lt;object type=&quot;3&quot; unique_id=&quot;10414&quot;&gt;&lt;property id=&quot;20148&quot; value=&quot;5&quot;/&gt;&lt;property id=&quot;20300&quot; value=&quot;Slide 20 - &amp;quot;The pGALS Musculoskeletal screening&amp;quot;&quot;/&gt;&lt;property id=&quot;20307&quot; value=&quot;279&quot;/&gt;&lt;/object&gt;&lt;object type=&quot;3&quot; unique_id=&quot;10415&quot;&gt;&lt;property id=&quot;20148&quot; value=&quot;5&quot;/&gt;&lt;property id=&quot;20300&quot; value=&quot;Slide 21&quot;/&gt;&lt;property id=&quot;20307&quot; value=&quot;280&quot;/&gt;&lt;/object&gt;&lt;object type=&quot;3&quot; unique_id=&quot;10416&quot;&gt;&lt;property id=&quot;20148&quot; value=&quot;5&quot;/&gt;&lt;property id=&quot;20300&quot; value=&quot;Slide 22&quot;/&gt;&lt;property id=&quot;20307&quot; value=&quot;281&quot;/&gt;&lt;/object&gt;&lt;object type=&quot;3&quot; unique_id=&quot;10417&quot;&gt;&lt;property id=&quot;20148&quot; value=&quot;5&quot;/&gt;&lt;property id=&quot;20300&quot; value=&quot;Slide 23&quot;/&gt;&lt;property id=&quot;20307&quot; value=&quot;282&quot;/&gt;&lt;/object&gt;&lt;object type=&quot;3&quot; unique_id=&quot;10418&quot;&gt;&lt;property id=&quot;20148&quot; value=&quot;5&quot;/&gt;&lt;property id=&quot;20300&quot; value=&quot;Slide 24 - &amp;quot;Joint examination of a child&amp;quot;&quot;/&gt;&lt;property id=&quot;20307&quot; value=&quot;284&quot;/&gt;&lt;/object&gt;&lt;object type=&quot;3&quot; unique_id=&quot;10419&quot;&gt;&lt;property id=&quot;20148&quot; value=&quot;5&quot;/&gt;&lt;property id=&quot;20300&quot; value=&quot;Slide 25&quot;/&gt;&lt;property id=&quot;20307&quot; value=&quot;283&quot;/&gt;&lt;/object&gt;&lt;object type=&quot;3&quot; unique_id=&quot;10420&quot;&gt;&lt;property id=&quot;20148&quot; value=&quot;5&quot;/&gt;&lt;property id=&quot;20300&quot; value=&quot;Slide 26&quot;/&gt;&lt;property id=&quot;20307&quot; value=&quot;285&quot;/&gt;&lt;/object&gt;&lt;object type=&quot;3&quot; unique_id=&quot;10421&quot;&gt;&lt;property id=&quot;20148&quot; value=&quot;5&quot;/&gt;&lt;property id=&quot;20300&quot; value=&quot;Slide 27&quot;/&gt;&lt;property id=&quot;20307&quot; value=&quot;286&quot;/&gt;&lt;/object&gt;&lt;object type=&quot;3&quot; unique_id=&quot;10422&quot;&gt;&lt;property id=&quot;20148&quot; value=&quot;5&quot;/&gt;&lt;property id=&quot;20300&quot; value=&quot;Slide 28 - &amp;quot;Imaging&amp;quot;&quot;/&gt;&lt;property id=&quot;20307&quot; value=&quot;287&quot;/&gt;&lt;/object&gt;&lt;object type=&quot;3&quot; unique_id=&quot;10603&quot;&gt;&lt;property id=&quot;20148&quot; value=&quot;5&quot;/&gt;&lt;property id=&quot;20300&quot; value=&quot;Slide 29 - &amp;quot;Laboratory testing &amp;quot;&quot;/&gt;&lt;property id=&quot;20307&quot; value=&quot;288&quot;/&gt;&lt;/object&gt;&lt;object type=&quot;3&quot; unique_id=&quot;10604&quot;&gt;&lt;property id=&quot;20148&quot; value=&quot;5&quot;/&gt;&lt;property id=&quot;20300&quot; value=&quot;Slide 31 - &amp;quot;Acute joint pain&amp;quot;&quot;/&gt;&lt;property id=&quot;20307&quot; value=&quot;289&quot;/&gt;&lt;/object&gt;&lt;object type=&quot;3&quot; unique_id=&quot;10701&quot;&gt;&lt;property id=&quot;20148&quot; value=&quot;5&quot;/&gt;&lt;property id=&quot;20300&quot; value=&quot;Slide 32 - &amp;quot;Chronic joint pain &amp;quot;&quot;/&gt;&lt;property id=&quot;20307&quot; value=&quot;290&quot;/&gt;&lt;/object&gt;&lt;object type=&quot;3&quot; unique_id=&quot;10867&quot;&gt;&lt;property id=&quot;20148&quot; value=&quot;5&quot;/&gt;&lt;property id=&quot;20300&quot; value=&quot;Slide 30&quot;/&gt;&lt;property id=&quot;20307&quot; value=&quot;291&quot;/&gt;&lt;/object&gt;&lt;object type=&quot;3&quot; unique_id=&quot;11038&quot;&gt;&lt;property id=&quot;20148&quot; value=&quot;5&quot;/&gt;&lt;property id=&quot;20300&quot; value=&quot;Slide 33 - &amp;quot;Systemic lupus erythematosus in children&amp;quot;&quot;/&gt;&lt;property id=&quot;20307&quot; value=&quot;292&quot;/&gt;&lt;/object&gt;&lt;object type=&quot;3&quot; unique_id=&quot;11424&quot;&gt;&lt;property id=&quot;20148&quot; value=&quot;5&quot;/&gt;&lt;property id=&quot;20300&quot; value=&quot;Slide 34 - &amp;quot;EPIDEMIOLOGY &amp;quot;&quot;/&gt;&lt;property id=&quot;20307&quot; value=&quot;293&quot;/&gt;&lt;/object&gt;&lt;object type=&quot;3&quot; unique_id=&quot;11425&quot;&gt;&lt;property id=&quot;20148&quot; value=&quot;5&quot;/&gt;&lt;property id=&quot;20300&quot; value=&quot;Slide 35&quot;/&gt;&lt;property id=&quot;20307&quot; value=&quot;294&quot;/&gt;&lt;/object&gt;&lt;object type=&quot;3&quot; unique_id=&quot;11427&quot;&gt;&lt;property id=&quot;20148&quot; value=&quot;5&quot;/&gt;&lt;property id=&quot;20300&quot; value=&quot;Slide 37&quot;/&gt;&lt;property id=&quot;20307&quot; value=&quot;296&quot;/&gt;&lt;/object&gt;&lt;object type=&quot;3&quot; unique_id=&quot;11428&quot;&gt;&lt;property id=&quot;20148&quot; value=&quot;5&quot;/&gt;&lt;property id=&quot;20300&quot; value=&quot;Slide 38&quot;/&gt;&lt;property id=&quot;20307&quot; value=&quot;297&quot;/&gt;&lt;/object&gt;&lt;object type=&quot;3&quot; unique_id=&quot;11429&quot;&gt;&lt;property id=&quot;20148&quot; value=&quot;5&quot;/&gt;&lt;property id=&quot;20300&quot; value=&quot;Slide 39&quot;/&gt;&lt;property id=&quot;20307&quot; value=&quot;298&quot;/&gt;&lt;/object&gt;&lt;object type=&quot;3&quot; unique_id=&quot;11430&quot;&gt;&lt;property id=&quot;20148&quot; value=&quot;5&quot;/&gt;&lt;property id=&quot;20300&quot; value=&quot;Slide 40&quot;/&gt;&lt;property id=&quot;20307&quot; value=&quot;299&quot;/&gt;&lt;/object&gt;&lt;object type=&quot;3&quot; unique_id=&quot;11431&quot;&gt;&lt;property id=&quot;20148&quot; value=&quot;5&quot;/&gt;&lt;property id=&quot;20300&quot; value=&quot;Slide 41&quot;/&gt;&lt;property id=&quot;20307&quot; value=&quot;300&quot;/&gt;&lt;/object&gt;&lt;object type=&quot;3&quot; unique_id=&quot;11432&quot;&gt;&lt;property id=&quot;20148&quot; value=&quot;5&quot;/&gt;&lt;property id=&quot;20300&quot; value=&quot;Slide 42&quot;/&gt;&lt;property id=&quot;20307&quot; value=&quot;301&quot;/&gt;&lt;/object&gt;&lt;object type=&quot;3&quot; unique_id=&quot;11787&quot;&gt;&lt;property id=&quot;20148&quot; value=&quot;5&quot;/&gt;&lt;property id=&quot;20300&quot; value=&quot;Slide 46&quot;/&gt;&lt;property id=&quot;20307&quot; value=&quot;302&quot;/&gt;&lt;/object&gt;&lt;object type=&quot;3&quot; unique_id=&quot;11923&quot;&gt;&lt;property id=&quot;20148&quot; value=&quot;5&quot;/&gt;&lt;property id=&quot;20300&quot; value=&quot;Slide 50 - &amp;quot;Prognosis &amp;quot;&quot;/&gt;&lt;property id=&quot;20307&quot; value=&quot;303&quot;/&gt;&lt;/object&gt;&lt;object type=&quot;3&quot; unique_id=&quot;12430&quot;&gt;&lt;property id=&quot;20148&quot; value=&quot;5&quot;/&gt;&lt;property id=&quot;20300&quot; value=&quot;Slide 52 - &amp;quot;juvenile dermatomyositis and polymyositis&amp;quot;&quot;/&gt;&lt;property id=&quot;20307&quot; value=&quot;304&quot;/&gt;&lt;/object&gt;&lt;object type=&quot;3&quot; unique_id=&quot;12431&quot;&gt;&lt;property id=&quot;20148&quot; value=&quot;5&quot;/&gt;&lt;property id=&quot;20300&quot; value=&quot;Slide 53 - &amp;quot;CLASSIFICATION AND DIAGNOSTIC CRITERIA&amp;quot;&quot;/&gt;&lt;property id=&quot;20307&quot; value=&quot;305&quot;/&gt;&lt;/object&gt;&lt;object type=&quot;3&quot; unique_id=&quot;12432&quot;&gt;&lt;property id=&quot;20148&quot; value=&quot;5&quot;/&gt;&lt;property id=&quot;20300&quot; value=&quot;Slide 54 - &amp;quot;Physical examination&amp;quot;&quot;/&gt;&lt;property id=&quot;20307&quot; value=&quot;306&quot;/&gt;&lt;/object&gt;&lt;object type=&quot;3&quot; unique_id=&quot;12434&quot;&gt;&lt;property id=&quot;20148&quot; value=&quot;5&quot;/&gt;&lt;property id=&quot;20300&quot; value=&quot;Slide 56 - &amp;quot;Muscle enzymes &amp;quot;&quot;/&gt;&lt;property id=&quot;20307&quot; value=&quot;308&quot;/&gt;&lt;/object&gt;&lt;object type=&quot;3&quot; unique_id=&quot;12435&quot;&gt;&lt;property id=&quot;20148&quot; value=&quot;5&quot;/&gt;&lt;property id=&quot;20300&quot; value=&quot;Slide 57 - &amp;quot;Electromyography &amp;quot;&quot;/&gt;&lt;property id=&quot;20307&quot; value=&quot;309&quot;/&gt;&lt;/object&gt;&lt;object type=&quot;3&quot; unique_id=&quot;12436&quot;&gt;&lt;property id=&quot;20148&quot; value=&quot;5&quot;/&gt;&lt;property id=&quot;20300&quot; value=&quot;Slide 58 - &amp;quot;Magnetic resonance imaging&amp;quot;&quot;/&gt;&lt;property id=&quot;20307&quot; value=&quot;310&quot;/&gt;&lt;/object&gt;&lt;object type=&quot;3&quot; unique_id=&quot;12437&quot;&gt;&lt;property id=&quot;20148&quot; value=&quot;5&quot;/&gt;&lt;property id=&quot;20300&quot; value=&quot;Slide 59 - &amp;quot;Muscle biopsy &amp;quot;&quot;/&gt;&lt;property id=&quot;20307&quot; value=&quot;311&quot;/&gt;&lt;/object&gt;&lt;object type=&quot;3&quot; unique_id=&quot;12438&quot;&gt;&lt;property id=&quot;20148&quot; value=&quot;5&quot;/&gt;&lt;property id=&quot;20300&quot; value=&quot;Slide 60 - &amp;quot;Other tests &amp;quot;&quot;/&gt;&lt;property id=&quot;20307&quot; value=&quot;312&quot;/&gt;&lt;/object&gt;&lt;object type=&quot;3&quot; unique_id=&quot;12439&quot;&gt;&lt;property id=&quot;20148&quot; value=&quot;5&quot;/&gt;&lt;property id=&quot;20300&quot; value=&quot;Slide 61 - &amp;quot;Features of juvenile dermatomyositis&amp;quot;&quot;/&gt;&lt;property id=&quot;20307&quot; value=&quot;313&quot;/&gt;&lt;/object&gt;&lt;object type=&quot;3&quot; unique_id=&quot;12668&quot;&gt;&lt;property id=&quot;20148&quot; value=&quot;5&quot;/&gt;&lt;property id=&quot;20300&quot; value=&quot;Slide 55 - &amp;quot;Clinical images of typical juvenile dermatomyositis&amp;quot;&quot;/&gt;&lt;property id=&quot;20307&quot; value=&quot;314&quot;/&gt;&lt;/object&gt;&lt;object type=&quot;3&quot; unique_id=&quot;12894&quot;&gt;&lt;property id=&quot;20148&quot; value=&quot;5&quot;/&gt;&lt;property id=&quot;20300&quot; value=&quot;Slide 62 - &amp;quot;Treatment &amp;quot;&quot;/&gt;&lt;property id=&quot;20307&quot; value=&quot;315&quot;/&gt;&lt;/object&gt;&lt;object type=&quot;3&quot; unique_id=&quot;12895&quot;&gt;&lt;property id=&quot;20148&quot; value=&quot;5&quot;/&gt;&lt;property id=&quot;20300&quot; value=&quot;Slide 63 - &amp;quot;Prognosis &amp;quot;&quot;/&gt;&lt;property id=&quot;20307&quot; value=&quot;316&quot;/&gt;&lt;/object&gt;&lt;object type=&quot;3&quot; unique_id=&quot;13302&quot;&gt;&lt;property id=&quot;20148&quot; value=&quot;5&quot;/&gt;&lt;property id=&quot;20300&quot; value=&quot;Slide 36 - &amp;quot;Signs and symptoms &amp;quot;&quot;/&gt;&lt;property id=&quot;20307&quot; value=&quot;317&quot;/&gt;&lt;/object&gt;&lt;object type=&quot;3&quot; unique_id=&quot;13303&quot;&gt;&lt;property id=&quot;20148&quot; value=&quot;5&quot;/&gt;&lt;property id=&quot;20300&quot; value=&quot;Slide 43&quot;/&gt;&lt;property id=&quot;20307&quot; value=&quot;318&quot;/&gt;&lt;/object&gt;&lt;object type=&quot;3&quot; unique_id=&quot;13304&quot;&gt;&lt;property id=&quot;20148&quot; value=&quot;5&quot;/&gt;&lt;property id=&quot;20300&quot; value=&quot;Slide 44 - &amp;quot;Laboratory findings &amp;quot;&quot;/&gt;&lt;property id=&quot;20307&quot; value=&quot;319&quot;/&gt;&lt;/object&gt;&lt;object type=&quot;3&quot; unique_id=&quot;13305&quot;&gt;&lt;property id=&quot;20148&quot; value=&quot;5&quot;/&gt;&lt;property id=&quot;20300&quot; value=&quot;Slide 45 - &amp;quot;Laboratory findings &amp;quot;&quot;/&gt;&lt;property id=&quot;20307&quot; value=&quot;320&quot;/&gt;&lt;/object&gt;&lt;object type=&quot;3&quot; unique_id=&quot;13306&quot;&gt;&lt;property id=&quot;20148&quot; value=&quot;5&quot;/&gt;&lt;property id=&quot;20300&quot; value=&quot;Slide 47&quot;/&gt;&lt;property id=&quot;20307&quot; value=&quot;321&quot;/&gt;&lt;/object&gt;&lt;object type=&quot;3&quot; unique_id=&quot;13307&quot;&gt;&lt;property id=&quot;20148&quot; value=&quot;5&quot;/&gt;&lt;property id=&quot;20300&quot; value=&quot;Slide 48&quot;/&gt;&lt;property id=&quot;20307&quot; value=&quot;322&quot;/&gt;&lt;/object&gt;&lt;object type=&quot;3&quot; unique_id=&quot;13308&quot;&gt;&lt;property id=&quot;20148&quot; value=&quot;5&quot;/&gt;&lt;property id=&quot;20300&quot; value=&quot;Slide 49&quot;/&gt;&lt;property id=&quot;20307&quot; value=&quot;323&quot;/&gt;&lt;/object&gt;&lt;object type=&quot;3&quot; unique_id=&quot;13891&quot;&gt;&lt;property id=&quot;20148&quot; value=&quot;5&quot;/&gt;&lt;property id=&quot;20300&quot; value=&quot;Slide 51&quot;/&gt;&lt;property id=&quot;20307&quot; value=&quot;324&quot;/&gt;&lt;/object&gt;&lt;/object&gt;&lt;/object&gt;&lt;/database&gt;"/>
  <p:tag name="SECTOMILLISECCONVERTED" val="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AE24376EA59545A611AFBF6C2EDBDD" ma:contentTypeVersion="2" ma:contentTypeDescription="Create a new document." ma:contentTypeScope="" ma:versionID="431e55668dad7bd5328a985f359a9590">
  <xsd:schema xmlns:xsd="http://www.w3.org/2001/XMLSchema" xmlns:xs="http://www.w3.org/2001/XMLSchema" xmlns:p="http://schemas.microsoft.com/office/2006/metadata/properties" xmlns:ns2="1e79b814-7639-49c4-a9db-9af5b5895a9e" targetNamespace="http://schemas.microsoft.com/office/2006/metadata/properties" ma:root="true" ma:fieldsID="f026a9cfe3fe9ab594b45a93ec356e68" ns2:_="">
    <xsd:import namespace="1e79b814-7639-49c4-a9db-9af5b5895a9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79b814-7639-49c4-a9db-9af5b5895a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607DF98-71AC-49C4-91A1-FA9E6811BFD8}"/>
</file>

<file path=customXml/itemProps2.xml><?xml version="1.0" encoding="utf-8"?>
<ds:datastoreItem xmlns:ds="http://schemas.openxmlformats.org/officeDocument/2006/customXml" ds:itemID="{D4F99763-4045-4A3C-9F13-F2FC698EA4CF}"/>
</file>

<file path=customXml/itemProps3.xml><?xml version="1.0" encoding="utf-8"?>
<ds:datastoreItem xmlns:ds="http://schemas.openxmlformats.org/officeDocument/2006/customXml" ds:itemID="{39F0FDDE-1DC9-4BFC-A643-6C144B76D560}"/>
</file>

<file path=docProps/app.xml><?xml version="1.0" encoding="utf-8"?>
<Properties xmlns="http://schemas.openxmlformats.org/officeDocument/2006/extended-properties" xmlns:vt="http://schemas.openxmlformats.org/officeDocument/2006/docPropsVTypes">
  <Template>Organic</Template>
  <TotalTime>1962</TotalTime>
  <Words>3445</Words>
  <Application>Microsoft Office PowerPoint</Application>
  <PresentationFormat>On-screen Show (4:3)</PresentationFormat>
  <Paragraphs>558</Paragraphs>
  <Slides>101</Slides>
  <Notes>3</Notes>
  <HiddenSlides>0</HiddenSlides>
  <MMClips>0</MMClip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Organic</vt:lpstr>
      <vt:lpstr>Connective tissue diseases</vt:lpstr>
      <vt:lpstr>Connective tissues</vt:lpstr>
      <vt:lpstr>Connective tissue diseases</vt:lpstr>
      <vt:lpstr>Causes</vt:lpstr>
      <vt:lpstr>Arthritis </vt:lpstr>
      <vt:lpstr>Review of system in the differential diagnosis of childhood joint pain and swelling</vt:lpstr>
      <vt:lpstr>Slide 7</vt:lpstr>
      <vt:lpstr>Slide 8</vt:lpstr>
      <vt:lpstr>Slide 9</vt:lpstr>
      <vt:lpstr>Slide 10</vt:lpstr>
      <vt:lpstr>Classification of childhood arthritis</vt:lpstr>
      <vt:lpstr>Rheumatic diseases</vt:lpstr>
      <vt:lpstr>Juvenile Idiopathic Arthritis (JIA)</vt:lpstr>
      <vt:lpstr>    Juvenile Idiopathic Arthritis (JIA)    </vt:lpstr>
      <vt:lpstr>JIA classification</vt:lpstr>
      <vt:lpstr>Slide 16</vt:lpstr>
      <vt:lpstr>Slide 17</vt:lpstr>
      <vt:lpstr>Slide 18</vt:lpstr>
      <vt:lpstr>ETIOLOGY.</vt:lpstr>
      <vt:lpstr>EPIDEMIOLOGY.  </vt:lpstr>
      <vt:lpstr>CLINICAL MANIFESTATIONS</vt:lpstr>
      <vt:lpstr>Slide 22</vt:lpstr>
      <vt:lpstr>Oligoarthritis (pauciarticular disease)</vt:lpstr>
      <vt:lpstr>Slide 24</vt:lpstr>
      <vt:lpstr>Polyarthritis</vt:lpstr>
      <vt:lpstr>Slide 26</vt:lpstr>
      <vt:lpstr>Slide 27</vt:lpstr>
      <vt:lpstr>Slide 28</vt:lpstr>
      <vt:lpstr>Slide 29</vt:lpstr>
      <vt:lpstr>Systemic juvenile idiopathic arthritis (JIA) rash</vt:lpstr>
      <vt:lpstr> DIAGNOSIS  </vt:lpstr>
      <vt:lpstr>Laboratory abnormalities</vt:lpstr>
      <vt:lpstr>Slide 33</vt:lpstr>
      <vt:lpstr>Slide 34</vt:lpstr>
      <vt:lpstr>Differential diagnosis of joint pain or swelling in children</vt:lpstr>
      <vt:lpstr>Management </vt:lpstr>
      <vt:lpstr>Management </vt:lpstr>
      <vt:lpstr>Medical management </vt:lpstr>
      <vt:lpstr>Systemic Lupus Erythematosus (SLE) in children</vt:lpstr>
      <vt:lpstr>Slide 40</vt:lpstr>
      <vt:lpstr>   </vt:lpstr>
      <vt:lpstr>Systemic lupus erythematosis</vt:lpstr>
      <vt:lpstr>Slide 43</vt:lpstr>
      <vt:lpstr>Tsokos GC. N Engl J Med 2011;365:2110-2121.</vt:lpstr>
      <vt:lpstr>Tsokos GC. N Engl J Med 2011;365:2110-2121.</vt:lpstr>
      <vt:lpstr>Slide 46</vt:lpstr>
      <vt:lpstr>Signs and symptoms </vt:lpstr>
      <vt:lpstr>Slide 48</vt:lpstr>
      <vt:lpstr>Laboratory findings </vt:lpstr>
      <vt:lpstr>Laboratory findings </vt:lpstr>
      <vt:lpstr>Autoantibodies Found in Systemic Lupus Erythematosus Antibody Manifestation</vt:lpstr>
      <vt:lpstr>Treatment </vt:lpstr>
      <vt:lpstr>Neonatal lupus</vt:lpstr>
      <vt:lpstr>Slide 54</vt:lpstr>
      <vt:lpstr>Clinical manifestations of neonatal lupus</vt:lpstr>
      <vt:lpstr>Course and prognosis </vt:lpstr>
      <vt:lpstr>Management: </vt:lpstr>
      <vt:lpstr>Juvenile dermatomyositis (JDM)and Polymyositis</vt:lpstr>
      <vt:lpstr>Slide 59</vt:lpstr>
      <vt:lpstr>CLASSIFICATION AND DIAGNOSTIC CRITERIA</vt:lpstr>
      <vt:lpstr>CLASSIFICATION AND DIAGNOSTIC CRITERIA</vt:lpstr>
      <vt:lpstr>Clinical images of typical juvenile dermatomyositis</vt:lpstr>
      <vt:lpstr> </vt:lpstr>
      <vt:lpstr>Muscle biopsy</vt:lpstr>
      <vt:lpstr>Magnetic resonance imaging</vt:lpstr>
      <vt:lpstr>Treatment </vt:lpstr>
      <vt:lpstr>Prognosis </vt:lpstr>
      <vt:lpstr>Familial Mediterranean Fever FMF</vt:lpstr>
      <vt:lpstr>FMF</vt:lpstr>
      <vt:lpstr>Etiology </vt:lpstr>
      <vt:lpstr>Epidemilogy </vt:lpstr>
      <vt:lpstr>Pathogenesis </vt:lpstr>
      <vt:lpstr>Slide 73</vt:lpstr>
      <vt:lpstr>Clinical manifestations </vt:lpstr>
      <vt:lpstr>Other clinical findings(Rare)</vt:lpstr>
      <vt:lpstr>FMF episodes</vt:lpstr>
      <vt:lpstr>Diagnosis </vt:lpstr>
      <vt:lpstr>Treatment </vt:lpstr>
      <vt:lpstr>Colchicine </vt:lpstr>
      <vt:lpstr>Complications and prognosis</vt:lpstr>
      <vt:lpstr>Amyloidosis</vt:lpstr>
      <vt:lpstr>Amyloidosis </vt:lpstr>
      <vt:lpstr>Kawasaki </vt:lpstr>
      <vt:lpstr>Etiology </vt:lpstr>
      <vt:lpstr>Epidemiology </vt:lpstr>
      <vt:lpstr>Pathology </vt:lpstr>
      <vt:lpstr>Clinical manifestation</vt:lpstr>
      <vt:lpstr>Slide 88</vt:lpstr>
      <vt:lpstr>Slide 89</vt:lpstr>
      <vt:lpstr>Slide 90</vt:lpstr>
      <vt:lpstr>Cardiovascular involvement</vt:lpstr>
      <vt:lpstr>Phases of Kawasaki disease</vt:lpstr>
      <vt:lpstr>Slide 93</vt:lpstr>
      <vt:lpstr>Echocardiogram </vt:lpstr>
      <vt:lpstr>Diagnosis </vt:lpstr>
      <vt:lpstr>Slide 96</vt:lpstr>
      <vt:lpstr>Slide 97</vt:lpstr>
      <vt:lpstr>Treatment </vt:lpstr>
      <vt:lpstr>Complications </vt:lpstr>
      <vt:lpstr>Prognosis </vt:lpstr>
      <vt:lpstr>Slide 101</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Doctor</dc:creator>
  <cp:lastModifiedBy>Windows User</cp:lastModifiedBy>
  <cp:revision>184</cp:revision>
  <dcterms:created xsi:type="dcterms:W3CDTF">2013-10-02T14:40:35Z</dcterms:created>
  <dcterms:modified xsi:type="dcterms:W3CDTF">2021-10-10T04:48:43Z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0x0101000EAE24376EA59545A611AFBF6C2EDBDD</vt:lpwstr>
  </property>
</Properties>
</file>