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Override PartName="/ppt/diagrams/data1.xml" ContentType="application/vnd.openxmlformats-officedocument.drawingml.diagramData+xml"/>
  <Override PartName="/ppt/diagrams/data6.xml" ContentType="application/vnd.openxmlformats-officedocument.drawingml.diagramData+xml"/>
  <Override PartName="/ppt/diagrams/data5.xml" ContentType="application/vnd.openxmlformats-officedocument.drawingml.diagramData+xml"/>
  <Override PartName="/ppt/diagrams/data4.xml" ContentType="application/vnd.openxmlformats-officedocument.drawingml.diagramData+xml"/>
  <Override PartName="/ppt/diagrams/data3.xml" ContentType="application/vnd.openxmlformats-officedocument.drawingml.diagramData+xml"/>
  <Override PartName="/ppt/diagrams/data2.xml" ContentType="application/vnd.openxmlformats-officedocument.drawingml.diagramData+xml"/>
  <Override PartName="/ppt/presentation.xml" ContentType="application/vnd.openxmlformats-officedocument.presentationml.presentation.main+xml"/>
  <Override PartName="/ppt/slides/slide73.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42.xml" ContentType="application/vnd.openxmlformats-officedocument.presentationml.slide+xml"/>
  <Override PartName="/ppt/slides/slide41.xml" ContentType="application/vnd.openxmlformats-officedocument.presentationml.slide+xml"/>
  <Override PartName="/ppt/slides/slide40.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64.xml" ContentType="application/vnd.openxmlformats-officedocument.presentationml.slide+xml"/>
  <Override PartName="/ppt/slides/slide63.xml" ContentType="application/vnd.openxmlformats-officedocument.presentationml.slide+xml"/>
  <Override PartName="/ppt/slides/slide62.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74.xml" ContentType="application/vnd.openxmlformats-officedocument.presentationml.slide+xml"/>
  <Override PartName="/ppt/slides/slide31.xml" ContentType="application/vnd.openxmlformats-officedocument.presentationml.slide+xml"/>
  <Override PartName="/ppt/slides/slide29.xml" ContentType="application/vnd.openxmlformats-officedocument.presentationml.slide+xml"/>
  <Override PartName="/ppt/slides/slide75.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86.xml" ContentType="application/vnd.openxmlformats-officedocument.presentationml.slide+xml"/>
  <Override PartName="/ppt/slides/slide85.xml" ContentType="application/vnd.openxmlformats-officedocument.presentationml.slide+xml"/>
  <Override PartName="/ppt/slides/slide84.xml" ContentType="application/vnd.openxmlformats-officedocument.presentationml.slide+xml"/>
  <Override PartName="/ppt/slides/slide83.xml" ContentType="application/vnd.openxmlformats-officedocument.presentationml.slide+xml"/>
  <Override PartName="/ppt/slides/slide82.xml" ContentType="application/vnd.openxmlformats-officedocument.presentationml.slide+xml"/>
  <Override PartName="/ppt/slides/slide81.xml" ContentType="application/vnd.openxmlformats-officedocument.presentationml.slide+xml"/>
  <Override PartName="/ppt/slides/slide80.xml" ContentType="application/vnd.openxmlformats-officedocument.presentationml.slide+xml"/>
  <Override PartName="/ppt/slides/slide79.xml" ContentType="application/vnd.openxmlformats-officedocument.presentationml.slide+xml"/>
  <Override PartName="/ppt/slides/slide30.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9.xml" ContentType="application/vnd.openxmlformats-officedocument.presentationml.slide+xml"/>
  <Override PartName="/ppt/slides/slide20.xml" ContentType="application/vnd.openxmlformats-officedocument.presentationml.slide+xml"/>
  <Override PartName="/ppt/slides/slide18.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9.xml" ContentType="application/vnd.openxmlformats-officedocument.presentationml.slide+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notesSlides/notesSlide1.xml" ContentType="application/vnd.openxmlformats-officedocument.presentationml.notesSlide+xml"/>
  <Override PartName="/ppt/slideLayouts/slideLayout1.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2.xml" ContentType="application/vnd.openxmlformats-officedocument.presentationml.slide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4.xml" ContentType="application/vnd.ms-office.drawingml.diagramDrawing+xml"/>
  <Override PartName="/ppt/diagrams/drawing5.xml" ContentType="application/vnd.ms-office.drawingml.diagramDrawing+xml"/>
  <Override PartName="/ppt/diagrams/colors5.xml" ContentType="application/vnd.openxmlformats-officedocument.drawingml.diagramColors+xml"/>
  <Override PartName="/ppt/diagrams/quickStyle5.xml" ContentType="application/vnd.openxmlformats-officedocument.drawingml.diagramStyle+xml"/>
  <Override PartName="/ppt/diagrams/layout5.xml" ContentType="application/vnd.openxmlformats-officedocument.drawingml.diagramLayout+xml"/>
  <Override PartName="/ppt/diagrams/layout6.xml" ContentType="application/vnd.openxmlformats-officedocument.drawingml.diagramLayout+xml"/>
  <Override PartName="/ppt/diagrams/colors4.xml" ContentType="application/vnd.openxmlformats-officedocument.drawingml.diagramColors+xml"/>
  <Override PartName="/ppt/diagrams/drawing6.xml" ContentType="application/vnd.ms-office.drawingml.diagramDrawing+xml"/>
  <Override PartName="/ppt/diagrams/quickStyle3.xml" ContentType="application/vnd.openxmlformats-officedocument.drawingml.diagramStyle+xml"/>
  <Override PartName="/ppt/diagrams/layout4.xml" ContentType="application/vnd.openxmlformats-officedocument.drawingml.diagramLayout+xml"/>
  <Override PartName="/ppt/diagrams/quickStyle1.xml" ContentType="application/vnd.openxmlformats-officedocument.drawingml.diagramStyle+xml"/>
  <Override PartName="/ppt/diagrams/layout1.xml" ContentType="application/vnd.openxmlformats-officedocument.drawingml.diagramLayout+xml"/>
  <Override PartName="/ppt/theme/theme3.xml" ContentType="application/vnd.openxmlformats-officedocument.theme+xml"/>
  <Override PartName="/ppt/theme/theme2.xml" ContentType="application/vnd.openxmlformats-officedocument.theme+xml"/>
  <Override PartName="/ppt/diagrams/colors1.xml" ContentType="application/vnd.openxmlformats-officedocument.drawingml.diagramColors+xml"/>
  <Override PartName="/ppt/diagrams/drawing1.xml" ContentType="application/vnd.ms-office.drawingml.diagramDrawing+xml"/>
  <Override PartName="/ppt/diagrams/layout2.xml" ContentType="application/vnd.openxmlformats-officedocument.drawingml.diagramLayout+xml"/>
  <Override PartName="/ppt/theme/theme1.xml" ContentType="application/vnd.openxmlformats-officedocument.theme+xml"/>
  <Override PartName="/ppt/diagrams/drawing3.xml" ContentType="application/vnd.ms-office.drawingml.diagramDrawing+xml"/>
  <Override PartName="/ppt/diagrams/colors3.xml" ContentType="application/vnd.openxmlformats-officedocument.drawingml.diagramColors+xml"/>
  <Override PartName="/ppt/diagrams/layout3.xml" ContentType="application/vnd.openxmlformats-officedocument.drawingml.diagramLayout+xml"/>
  <Override PartName="/ppt/diagrams/drawing2.xml" ContentType="application/vnd.ms-office.drawingml.diagramDrawing+xml"/>
  <Override PartName="/ppt/diagrams/colors2.xml" ContentType="application/vnd.openxmlformats-officedocument.drawingml.diagramColors+xml"/>
  <Override PartName="/ppt/diagrams/quickStyle2.xml" ContentType="application/vnd.openxmlformats-officedocument.drawingml.diagramStyle+xml"/>
  <Override PartName="/ppt/diagrams/quickStyle4.xml" ContentType="application/vnd.openxmlformats-officedocument.drawingml.diagram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theme/themeOverride1.xml" ContentType="application/vnd.openxmlformats-officedocument.themeOverrid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8"/>
  </p:notesMasterIdLst>
  <p:handoutMasterIdLst>
    <p:handoutMasterId r:id="rId89"/>
  </p:handoutMasterIdLst>
  <p:sldIdLst>
    <p:sldId id="415" r:id="rId2"/>
    <p:sldId id="416" r:id="rId3"/>
    <p:sldId id="386" r:id="rId4"/>
    <p:sldId id="387" r:id="rId5"/>
    <p:sldId id="388" r:id="rId6"/>
    <p:sldId id="389" r:id="rId7"/>
    <p:sldId id="390" r:id="rId8"/>
    <p:sldId id="391" r:id="rId9"/>
    <p:sldId id="392" r:id="rId10"/>
    <p:sldId id="393" r:id="rId11"/>
    <p:sldId id="394" r:id="rId12"/>
    <p:sldId id="395" r:id="rId13"/>
    <p:sldId id="396" r:id="rId14"/>
    <p:sldId id="397" r:id="rId15"/>
    <p:sldId id="398" r:id="rId16"/>
    <p:sldId id="399" r:id="rId17"/>
    <p:sldId id="400" r:id="rId18"/>
    <p:sldId id="269" r:id="rId19"/>
    <p:sldId id="260" r:id="rId20"/>
    <p:sldId id="309" r:id="rId21"/>
    <p:sldId id="413" r:id="rId22"/>
    <p:sldId id="401" r:id="rId23"/>
    <p:sldId id="402" r:id="rId24"/>
    <p:sldId id="322" r:id="rId25"/>
    <p:sldId id="273" r:id="rId26"/>
    <p:sldId id="315" r:id="rId27"/>
    <p:sldId id="310" r:id="rId28"/>
    <p:sldId id="311" r:id="rId29"/>
    <p:sldId id="314" r:id="rId30"/>
    <p:sldId id="275" r:id="rId31"/>
    <p:sldId id="324" r:id="rId32"/>
    <p:sldId id="289" r:id="rId33"/>
    <p:sldId id="326" r:id="rId34"/>
    <p:sldId id="403" r:id="rId35"/>
    <p:sldId id="380" r:id="rId36"/>
    <p:sldId id="291" r:id="rId37"/>
    <p:sldId id="262" r:id="rId38"/>
    <p:sldId id="263" r:id="rId39"/>
    <p:sldId id="276" r:id="rId40"/>
    <p:sldId id="352" r:id="rId41"/>
    <p:sldId id="264" r:id="rId42"/>
    <p:sldId id="344" r:id="rId43"/>
    <p:sldId id="277" r:id="rId44"/>
    <p:sldId id="317" r:id="rId45"/>
    <p:sldId id="333" r:id="rId46"/>
    <p:sldId id="335" r:id="rId47"/>
    <p:sldId id="336" r:id="rId48"/>
    <p:sldId id="280" r:id="rId49"/>
    <p:sldId id="338" r:id="rId50"/>
    <p:sldId id="327" r:id="rId51"/>
    <p:sldId id="292" r:id="rId52"/>
    <p:sldId id="293" r:id="rId53"/>
    <p:sldId id="404" r:id="rId54"/>
    <p:sldId id="405" r:id="rId55"/>
    <p:sldId id="406" r:id="rId56"/>
    <p:sldId id="408" r:id="rId57"/>
    <p:sldId id="409" r:id="rId58"/>
    <p:sldId id="294" r:id="rId59"/>
    <p:sldId id="296" r:id="rId60"/>
    <p:sldId id="299" r:id="rId61"/>
    <p:sldId id="308" r:id="rId62"/>
    <p:sldId id="297" r:id="rId63"/>
    <p:sldId id="298" r:id="rId64"/>
    <p:sldId id="382" r:id="rId65"/>
    <p:sldId id="329" r:id="rId66"/>
    <p:sldId id="330" r:id="rId67"/>
    <p:sldId id="304" r:id="rId68"/>
    <p:sldId id="305" r:id="rId69"/>
    <p:sldId id="367" r:id="rId70"/>
    <p:sldId id="354" r:id="rId71"/>
    <p:sldId id="355" r:id="rId72"/>
    <p:sldId id="356" r:id="rId73"/>
    <p:sldId id="357" r:id="rId74"/>
    <p:sldId id="358" r:id="rId75"/>
    <p:sldId id="359" r:id="rId76"/>
    <p:sldId id="377" r:id="rId77"/>
    <p:sldId id="410" r:id="rId78"/>
    <p:sldId id="411" r:id="rId79"/>
    <p:sldId id="360" r:id="rId80"/>
    <p:sldId id="361" r:id="rId81"/>
    <p:sldId id="362" r:id="rId82"/>
    <p:sldId id="363" r:id="rId83"/>
    <p:sldId id="364" r:id="rId84"/>
    <p:sldId id="414" r:id="rId85"/>
    <p:sldId id="412" r:id="rId86"/>
    <p:sldId id="383" r:id="rId8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62" autoAdjust="0"/>
    <p:restoredTop sz="86299" autoAdjust="0"/>
  </p:normalViewPr>
  <p:slideViewPr>
    <p:cSldViewPr snapToGrid="0" snapToObjects="1">
      <p:cViewPr varScale="1">
        <p:scale>
          <a:sx n="74" d="100"/>
          <a:sy n="74" d="100"/>
        </p:scale>
        <p:origin x="-552" y="-9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handoutMaster" Target="handoutMasters/handout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presProps" Target="presProps.xml"/><Relationship Id="rId95" Type="http://schemas.openxmlformats.org/officeDocument/2006/relationships/customXml" Target="../customXml/item2.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notesMaster" Target="notesMasters/notesMaster1.xml"/><Relationship Id="rId91" Type="http://schemas.openxmlformats.org/officeDocument/2006/relationships/viewProps" Target="viewProps.xml"/><Relationship Id="rId96"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6F25B3C-0999-41C6-85CB-FC515C2E0B77}"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US"/>
        </a:p>
      </dgm:t>
    </dgm:pt>
    <dgm:pt modelId="{8D7DEB0A-41B2-4BC3-BDBC-D2BB50E5E9F8}">
      <dgm:prSet/>
      <dgm:spPr/>
      <dgm:t>
        <a:bodyPr/>
        <a:lstStyle/>
        <a:p>
          <a:pPr rtl="0"/>
          <a:r>
            <a:rPr lang="en-US" b="1" dirty="0" smtClean="0"/>
            <a:t>Decreased pulmonary blood flow-</a:t>
          </a:r>
          <a:r>
            <a:rPr lang="en-US" b="1" dirty="0" err="1" smtClean="0"/>
            <a:t>Oligemic</a:t>
          </a:r>
          <a:r>
            <a:rPr lang="en-US" b="1" dirty="0" smtClean="0"/>
            <a:t>  lung</a:t>
          </a:r>
          <a:r>
            <a:rPr lang="en-US" dirty="0" smtClean="0"/>
            <a:t>: Tetralogy of </a:t>
          </a:r>
          <a:r>
            <a:rPr lang="en-US" dirty="0" err="1" smtClean="0"/>
            <a:t>fallot</a:t>
          </a:r>
          <a:r>
            <a:rPr lang="en-US" dirty="0" smtClean="0"/>
            <a:t> ,Tricuspid atresia, Pulmonary atresia, Ebsteins Anomaly</a:t>
          </a:r>
          <a:endParaRPr lang="en-US" dirty="0"/>
        </a:p>
      </dgm:t>
    </dgm:pt>
    <dgm:pt modelId="{A9BD9511-6F9E-4D8C-898C-20FDCBCC451B}" type="parTrans" cxnId="{E5CDBF06-7383-4568-B54B-40B3E6060731}">
      <dgm:prSet/>
      <dgm:spPr/>
      <dgm:t>
        <a:bodyPr/>
        <a:lstStyle/>
        <a:p>
          <a:endParaRPr lang="en-US"/>
        </a:p>
      </dgm:t>
    </dgm:pt>
    <dgm:pt modelId="{414AEFE1-052A-4660-9F8D-C0AD937EE882}" type="sibTrans" cxnId="{E5CDBF06-7383-4568-B54B-40B3E6060731}">
      <dgm:prSet/>
      <dgm:spPr/>
      <dgm:t>
        <a:bodyPr/>
        <a:lstStyle/>
        <a:p>
          <a:endParaRPr lang="en-US"/>
        </a:p>
      </dgm:t>
    </dgm:pt>
    <dgm:pt modelId="{F50BE1AE-E7FA-4A9A-A6D5-6BA120EFFEA8}">
      <dgm:prSet/>
      <dgm:spPr/>
      <dgm:t>
        <a:bodyPr/>
        <a:lstStyle/>
        <a:p>
          <a:pPr rtl="0"/>
          <a:r>
            <a:rPr lang="en-US" b="1" dirty="0" smtClean="0"/>
            <a:t>Increased pulmonary blood flow -Plethoric lung</a:t>
          </a:r>
          <a:r>
            <a:rPr lang="en-US" dirty="0" smtClean="0"/>
            <a:t>: Transposition of great vessels, Total Anomalous Pulmonary Venous return, Double outlet RV, truncus arteriosus ,Single ventricle</a:t>
          </a:r>
          <a:endParaRPr lang="en-US" dirty="0"/>
        </a:p>
      </dgm:t>
    </dgm:pt>
    <dgm:pt modelId="{55FBA19A-2837-4659-B4B2-67E185220539}" type="parTrans" cxnId="{EF0BA14F-50FF-46F4-B64F-E9AD221DA70D}">
      <dgm:prSet/>
      <dgm:spPr/>
      <dgm:t>
        <a:bodyPr/>
        <a:lstStyle/>
        <a:p>
          <a:endParaRPr lang="en-US"/>
        </a:p>
      </dgm:t>
    </dgm:pt>
    <dgm:pt modelId="{AF534DE2-6090-4453-92AC-2A4A88281949}" type="sibTrans" cxnId="{EF0BA14F-50FF-46F4-B64F-E9AD221DA70D}">
      <dgm:prSet/>
      <dgm:spPr/>
      <dgm:t>
        <a:bodyPr/>
        <a:lstStyle/>
        <a:p>
          <a:endParaRPr lang="en-US"/>
        </a:p>
      </dgm:t>
    </dgm:pt>
    <dgm:pt modelId="{6442F989-39FE-4B08-9F29-9F903D7320AE}" type="pres">
      <dgm:prSet presAssocID="{C6F25B3C-0999-41C6-85CB-FC515C2E0B77}" presName="compositeShape" presStyleCnt="0">
        <dgm:presLayoutVars>
          <dgm:chMax val="7"/>
          <dgm:dir/>
          <dgm:resizeHandles val="exact"/>
        </dgm:presLayoutVars>
      </dgm:prSet>
      <dgm:spPr/>
      <dgm:t>
        <a:bodyPr/>
        <a:lstStyle/>
        <a:p>
          <a:endParaRPr lang="en-US"/>
        </a:p>
      </dgm:t>
    </dgm:pt>
    <dgm:pt modelId="{1F728B16-A25E-46A1-B4F1-331BBD7DC5C0}" type="pres">
      <dgm:prSet presAssocID="{8D7DEB0A-41B2-4BC3-BDBC-D2BB50E5E9F8}" presName="circ1" presStyleLbl="vennNode1" presStyleIdx="0" presStyleCnt="2"/>
      <dgm:spPr/>
      <dgm:t>
        <a:bodyPr/>
        <a:lstStyle/>
        <a:p>
          <a:endParaRPr lang="en-US"/>
        </a:p>
      </dgm:t>
    </dgm:pt>
    <dgm:pt modelId="{DEEF5947-FFB1-4E05-89C1-372D40EC75A6}" type="pres">
      <dgm:prSet presAssocID="{8D7DEB0A-41B2-4BC3-BDBC-D2BB50E5E9F8}" presName="circ1Tx" presStyleLbl="revTx" presStyleIdx="0" presStyleCnt="0">
        <dgm:presLayoutVars>
          <dgm:chMax val="0"/>
          <dgm:chPref val="0"/>
          <dgm:bulletEnabled val="1"/>
        </dgm:presLayoutVars>
      </dgm:prSet>
      <dgm:spPr/>
      <dgm:t>
        <a:bodyPr/>
        <a:lstStyle/>
        <a:p>
          <a:endParaRPr lang="en-US"/>
        </a:p>
      </dgm:t>
    </dgm:pt>
    <dgm:pt modelId="{2B135215-A42F-47A9-BEA9-E9A3D242F803}" type="pres">
      <dgm:prSet presAssocID="{F50BE1AE-E7FA-4A9A-A6D5-6BA120EFFEA8}" presName="circ2" presStyleLbl="vennNode1" presStyleIdx="1" presStyleCnt="2"/>
      <dgm:spPr/>
      <dgm:t>
        <a:bodyPr/>
        <a:lstStyle/>
        <a:p>
          <a:endParaRPr lang="en-US"/>
        </a:p>
      </dgm:t>
    </dgm:pt>
    <dgm:pt modelId="{1559ECC7-164E-407A-B678-DB7B5DAEB6E1}" type="pres">
      <dgm:prSet presAssocID="{F50BE1AE-E7FA-4A9A-A6D5-6BA120EFFEA8}" presName="circ2Tx" presStyleLbl="revTx" presStyleIdx="0" presStyleCnt="0">
        <dgm:presLayoutVars>
          <dgm:chMax val="0"/>
          <dgm:chPref val="0"/>
          <dgm:bulletEnabled val="1"/>
        </dgm:presLayoutVars>
      </dgm:prSet>
      <dgm:spPr/>
      <dgm:t>
        <a:bodyPr/>
        <a:lstStyle/>
        <a:p>
          <a:endParaRPr lang="en-US"/>
        </a:p>
      </dgm:t>
    </dgm:pt>
  </dgm:ptLst>
  <dgm:cxnLst>
    <dgm:cxn modelId="{3B830374-C28A-4C12-BC1A-615D5DE4188E}" type="presOf" srcId="{C6F25B3C-0999-41C6-85CB-FC515C2E0B77}" destId="{6442F989-39FE-4B08-9F29-9F903D7320AE}" srcOrd="0" destOrd="0" presId="urn:microsoft.com/office/officeart/2005/8/layout/venn1"/>
    <dgm:cxn modelId="{D4824D67-D803-4865-892E-FABFF4F79596}" type="presOf" srcId="{F50BE1AE-E7FA-4A9A-A6D5-6BA120EFFEA8}" destId="{1559ECC7-164E-407A-B678-DB7B5DAEB6E1}" srcOrd="1" destOrd="0" presId="urn:microsoft.com/office/officeart/2005/8/layout/venn1"/>
    <dgm:cxn modelId="{E5CDBF06-7383-4568-B54B-40B3E6060731}" srcId="{C6F25B3C-0999-41C6-85CB-FC515C2E0B77}" destId="{8D7DEB0A-41B2-4BC3-BDBC-D2BB50E5E9F8}" srcOrd="0" destOrd="0" parTransId="{A9BD9511-6F9E-4D8C-898C-20FDCBCC451B}" sibTransId="{414AEFE1-052A-4660-9F8D-C0AD937EE882}"/>
    <dgm:cxn modelId="{EF0BA14F-50FF-46F4-B64F-E9AD221DA70D}" srcId="{C6F25B3C-0999-41C6-85CB-FC515C2E0B77}" destId="{F50BE1AE-E7FA-4A9A-A6D5-6BA120EFFEA8}" srcOrd="1" destOrd="0" parTransId="{55FBA19A-2837-4659-B4B2-67E185220539}" sibTransId="{AF534DE2-6090-4453-92AC-2A4A88281949}"/>
    <dgm:cxn modelId="{0B6C1062-EBC1-4974-AB0E-9A7021A78C85}" type="presOf" srcId="{F50BE1AE-E7FA-4A9A-A6D5-6BA120EFFEA8}" destId="{2B135215-A42F-47A9-BEA9-E9A3D242F803}" srcOrd="0" destOrd="0" presId="urn:microsoft.com/office/officeart/2005/8/layout/venn1"/>
    <dgm:cxn modelId="{D4885AA8-112D-4ECB-A8B1-374FEE52E7F1}" type="presOf" srcId="{8D7DEB0A-41B2-4BC3-BDBC-D2BB50E5E9F8}" destId="{DEEF5947-FFB1-4E05-89C1-372D40EC75A6}" srcOrd="1" destOrd="0" presId="urn:microsoft.com/office/officeart/2005/8/layout/venn1"/>
    <dgm:cxn modelId="{637841F6-0DB9-43CC-8874-108A7D1EB60D}" type="presOf" srcId="{8D7DEB0A-41B2-4BC3-BDBC-D2BB50E5E9F8}" destId="{1F728B16-A25E-46A1-B4F1-331BBD7DC5C0}" srcOrd="0" destOrd="0" presId="urn:microsoft.com/office/officeart/2005/8/layout/venn1"/>
    <dgm:cxn modelId="{463EA382-A9DB-41A0-9477-F4646E09DC6A}" type="presParOf" srcId="{6442F989-39FE-4B08-9F29-9F903D7320AE}" destId="{1F728B16-A25E-46A1-B4F1-331BBD7DC5C0}" srcOrd="0" destOrd="0" presId="urn:microsoft.com/office/officeart/2005/8/layout/venn1"/>
    <dgm:cxn modelId="{3DBB0D95-7BF5-492D-9FCB-9B5786A9422F}" type="presParOf" srcId="{6442F989-39FE-4B08-9F29-9F903D7320AE}" destId="{DEEF5947-FFB1-4E05-89C1-372D40EC75A6}" srcOrd="1" destOrd="0" presId="urn:microsoft.com/office/officeart/2005/8/layout/venn1"/>
    <dgm:cxn modelId="{B92B0E43-B0B3-485C-B71A-2C180887E48E}" type="presParOf" srcId="{6442F989-39FE-4B08-9F29-9F903D7320AE}" destId="{2B135215-A42F-47A9-BEA9-E9A3D242F803}" srcOrd="2" destOrd="0" presId="urn:microsoft.com/office/officeart/2005/8/layout/venn1"/>
    <dgm:cxn modelId="{34EA3AA6-FB9A-4064-AE7C-ABE446F331A5}" type="presParOf" srcId="{6442F989-39FE-4B08-9F29-9F903D7320AE}" destId="{1559ECC7-164E-407A-B678-DB7B5DAEB6E1}" srcOrd="3"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AFF90B2-ED77-4FEA-B46E-80A1AA2B7374}" type="doc">
      <dgm:prSet loTypeId="urn:microsoft.com/office/officeart/2005/8/layout/venn1" loCatId="relationship" qsTypeId="urn:microsoft.com/office/officeart/2005/8/quickstyle/simple1" qsCatId="simple" csTypeId="urn:microsoft.com/office/officeart/2005/8/colors/colorful2" csCatId="colorful" phldr="1"/>
      <dgm:spPr/>
      <dgm:t>
        <a:bodyPr/>
        <a:lstStyle/>
        <a:p>
          <a:endParaRPr lang="en-US"/>
        </a:p>
      </dgm:t>
    </dgm:pt>
    <dgm:pt modelId="{9DC92B09-B03A-4502-8ADF-E7C3DD7B8630}">
      <dgm:prSet/>
      <dgm:spPr/>
      <dgm:t>
        <a:bodyPr/>
        <a:lstStyle/>
        <a:p>
          <a:pPr rtl="0"/>
          <a:r>
            <a:rPr lang="en-US" b="1" smtClean="0"/>
            <a:t>Polycythemia </a:t>
          </a:r>
          <a:endParaRPr lang="en-US"/>
        </a:p>
      </dgm:t>
    </dgm:pt>
    <dgm:pt modelId="{367D8CB3-C8D5-4A42-97D5-9871951D87C8}" type="parTrans" cxnId="{1EEB02CD-36DD-4DCE-8F16-759B44349C69}">
      <dgm:prSet/>
      <dgm:spPr/>
      <dgm:t>
        <a:bodyPr/>
        <a:lstStyle/>
        <a:p>
          <a:endParaRPr lang="en-US"/>
        </a:p>
      </dgm:t>
    </dgm:pt>
    <dgm:pt modelId="{CE46B9E7-E200-4663-A6E6-59F6D17D9551}" type="sibTrans" cxnId="{1EEB02CD-36DD-4DCE-8F16-759B44349C69}">
      <dgm:prSet/>
      <dgm:spPr/>
      <dgm:t>
        <a:bodyPr/>
        <a:lstStyle/>
        <a:p>
          <a:endParaRPr lang="en-US"/>
        </a:p>
      </dgm:t>
    </dgm:pt>
    <dgm:pt modelId="{5659F8B3-4137-479D-A446-015FDDC24022}">
      <dgm:prSet/>
      <dgm:spPr/>
      <dgm:t>
        <a:bodyPr/>
        <a:lstStyle/>
        <a:p>
          <a:pPr rtl="0"/>
          <a:r>
            <a:rPr lang="en-US" b="1" dirty="0" smtClean="0"/>
            <a:t>Anemia</a:t>
          </a:r>
          <a:endParaRPr lang="en-US" dirty="0"/>
        </a:p>
      </dgm:t>
    </dgm:pt>
    <dgm:pt modelId="{CF910D95-E23A-46F3-AF88-B14F9809377B}" type="parTrans" cxnId="{1996DF3D-7834-454C-BA05-9DF1555F308C}">
      <dgm:prSet/>
      <dgm:spPr/>
      <dgm:t>
        <a:bodyPr/>
        <a:lstStyle/>
        <a:p>
          <a:endParaRPr lang="en-US"/>
        </a:p>
      </dgm:t>
    </dgm:pt>
    <dgm:pt modelId="{80FAB003-A793-419C-BC5E-139FE0687700}" type="sibTrans" cxnId="{1996DF3D-7834-454C-BA05-9DF1555F308C}">
      <dgm:prSet/>
      <dgm:spPr/>
      <dgm:t>
        <a:bodyPr/>
        <a:lstStyle/>
        <a:p>
          <a:endParaRPr lang="en-US"/>
        </a:p>
      </dgm:t>
    </dgm:pt>
    <dgm:pt modelId="{48132D13-2EF9-4DE1-8062-4172B407DE23}">
      <dgm:prSet/>
      <dgm:spPr/>
      <dgm:t>
        <a:bodyPr/>
        <a:lstStyle/>
        <a:p>
          <a:pPr rtl="0"/>
          <a:r>
            <a:rPr lang="en-US" b="1" smtClean="0"/>
            <a:t>Clotting abnormalities </a:t>
          </a:r>
          <a:endParaRPr lang="en-US"/>
        </a:p>
      </dgm:t>
    </dgm:pt>
    <dgm:pt modelId="{0B3DF9DD-E60E-466D-8EF2-1DF4ED683622}" type="parTrans" cxnId="{8ACACEB6-4C27-4653-9C41-79ABD5B976FD}">
      <dgm:prSet/>
      <dgm:spPr/>
      <dgm:t>
        <a:bodyPr/>
        <a:lstStyle/>
        <a:p>
          <a:endParaRPr lang="en-US"/>
        </a:p>
      </dgm:t>
    </dgm:pt>
    <dgm:pt modelId="{3BA0BCCA-7CC7-45E6-92C5-2D078064C988}" type="sibTrans" cxnId="{8ACACEB6-4C27-4653-9C41-79ABD5B976FD}">
      <dgm:prSet/>
      <dgm:spPr/>
      <dgm:t>
        <a:bodyPr/>
        <a:lstStyle/>
        <a:p>
          <a:endParaRPr lang="en-US"/>
        </a:p>
      </dgm:t>
    </dgm:pt>
    <dgm:pt modelId="{08E464EC-8870-4092-A3B4-B927D0D96EF5}">
      <dgm:prSet/>
      <dgm:spPr/>
      <dgm:t>
        <a:bodyPr/>
        <a:lstStyle/>
        <a:p>
          <a:pPr rtl="0"/>
          <a:r>
            <a:rPr lang="en-US" b="1" dirty="0" smtClean="0"/>
            <a:t>Hypercyanotic episodes or </a:t>
          </a:r>
          <a:r>
            <a:rPr lang="en-US" b="1" dirty="0" err="1" smtClean="0"/>
            <a:t>tet</a:t>
          </a:r>
          <a:r>
            <a:rPr lang="en-US" b="1" dirty="0" smtClean="0"/>
            <a:t> spells </a:t>
          </a:r>
          <a:endParaRPr lang="en-US" dirty="0"/>
        </a:p>
      </dgm:t>
    </dgm:pt>
    <dgm:pt modelId="{5B85041F-8F24-40D2-9F85-37123CA1B0EF}" type="parTrans" cxnId="{FE0FBF00-3308-4E01-A3C4-E7072891F7D8}">
      <dgm:prSet/>
      <dgm:spPr/>
      <dgm:t>
        <a:bodyPr/>
        <a:lstStyle/>
        <a:p>
          <a:endParaRPr lang="en-US"/>
        </a:p>
      </dgm:t>
    </dgm:pt>
    <dgm:pt modelId="{E117B761-C3D0-4B4C-9B93-9B5273920434}" type="sibTrans" cxnId="{FE0FBF00-3308-4E01-A3C4-E7072891F7D8}">
      <dgm:prSet/>
      <dgm:spPr/>
      <dgm:t>
        <a:bodyPr/>
        <a:lstStyle/>
        <a:p>
          <a:endParaRPr lang="en-US"/>
        </a:p>
      </dgm:t>
    </dgm:pt>
    <dgm:pt modelId="{6BDE3DF4-199F-4C80-9CED-1B38E31C8DDD}">
      <dgm:prSet/>
      <dgm:spPr/>
      <dgm:t>
        <a:bodyPr/>
        <a:lstStyle/>
        <a:p>
          <a:pPr rtl="0"/>
          <a:r>
            <a:rPr lang="en-US" b="1" smtClean="0"/>
            <a:t>CNS injury caused by abscess or embolic events. </a:t>
          </a:r>
          <a:endParaRPr lang="en-US"/>
        </a:p>
      </dgm:t>
    </dgm:pt>
    <dgm:pt modelId="{92DC0C65-7B09-4310-BC47-457294B3951D}" type="parTrans" cxnId="{239ED906-7D5C-4341-8B2A-549C2088AB96}">
      <dgm:prSet/>
      <dgm:spPr/>
      <dgm:t>
        <a:bodyPr/>
        <a:lstStyle/>
        <a:p>
          <a:endParaRPr lang="en-US"/>
        </a:p>
      </dgm:t>
    </dgm:pt>
    <dgm:pt modelId="{2447DF35-2E3F-4D61-930F-6235A3DDDE1F}" type="sibTrans" cxnId="{239ED906-7D5C-4341-8B2A-549C2088AB96}">
      <dgm:prSet/>
      <dgm:spPr/>
      <dgm:t>
        <a:bodyPr/>
        <a:lstStyle/>
        <a:p>
          <a:endParaRPr lang="en-US"/>
        </a:p>
      </dgm:t>
    </dgm:pt>
    <dgm:pt modelId="{628CB79A-786C-43F5-BCD3-1619EFE52243}">
      <dgm:prSet/>
      <dgm:spPr/>
      <dgm:t>
        <a:bodyPr/>
        <a:lstStyle/>
        <a:p>
          <a:pPr rtl="0"/>
          <a:r>
            <a:rPr lang="en-US" b="1" smtClean="0"/>
            <a:t>Pulmonary hypertension </a:t>
          </a:r>
          <a:endParaRPr lang="en-US"/>
        </a:p>
      </dgm:t>
    </dgm:pt>
    <dgm:pt modelId="{073F0269-6483-4FDB-AD76-55938EC11FF1}" type="parTrans" cxnId="{2A96C2E0-099F-4169-9595-2A868B477DC4}">
      <dgm:prSet/>
      <dgm:spPr/>
      <dgm:t>
        <a:bodyPr/>
        <a:lstStyle/>
        <a:p>
          <a:endParaRPr lang="en-US"/>
        </a:p>
      </dgm:t>
    </dgm:pt>
    <dgm:pt modelId="{B9BCD950-6F55-45C1-BF45-869CBE14BF4B}" type="sibTrans" cxnId="{2A96C2E0-099F-4169-9595-2A868B477DC4}">
      <dgm:prSet/>
      <dgm:spPr/>
      <dgm:t>
        <a:bodyPr/>
        <a:lstStyle/>
        <a:p>
          <a:endParaRPr lang="en-US"/>
        </a:p>
      </dgm:t>
    </dgm:pt>
    <dgm:pt modelId="{D65BBECB-E4E4-43C0-8C0F-563DBBD44816}">
      <dgm:prSet/>
      <dgm:spPr/>
      <dgm:t>
        <a:bodyPr/>
        <a:lstStyle/>
        <a:p>
          <a:pPr rtl="0"/>
          <a:r>
            <a:rPr lang="en-US" b="1" smtClean="0"/>
            <a:t>Endocarditis</a:t>
          </a:r>
          <a:endParaRPr lang="en-US"/>
        </a:p>
      </dgm:t>
    </dgm:pt>
    <dgm:pt modelId="{9DD310DA-E558-4F64-BF31-C88D41C9A6DE}" type="parTrans" cxnId="{C678AE1C-8BBB-4340-8341-F88B69F81142}">
      <dgm:prSet/>
      <dgm:spPr/>
      <dgm:t>
        <a:bodyPr/>
        <a:lstStyle/>
        <a:p>
          <a:endParaRPr lang="en-US"/>
        </a:p>
      </dgm:t>
    </dgm:pt>
    <dgm:pt modelId="{6CC96BB1-8EC4-4852-8851-31FDA703CE9D}" type="sibTrans" cxnId="{C678AE1C-8BBB-4340-8341-F88B69F81142}">
      <dgm:prSet/>
      <dgm:spPr/>
      <dgm:t>
        <a:bodyPr/>
        <a:lstStyle/>
        <a:p>
          <a:endParaRPr lang="en-US"/>
        </a:p>
      </dgm:t>
    </dgm:pt>
    <dgm:pt modelId="{466BE6F6-9F57-4677-AEA0-1455E6BA7585}" type="pres">
      <dgm:prSet presAssocID="{5AFF90B2-ED77-4FEA-B46E-80A1AA2B7374}" presName="compositeShape" presStyleCnt="0">
        <dgm:presLayoutVars>
          <dgm:chMax val="7"/>
          <dgm:dir/>
          <dgm:resizeHandles val="exact"/>
        </dgm:presLayoutVars>
      </dgm:prSet>
      <dgm:spPr/>
      <dgm:t>
        <a:bodyPr/>
        <a:lstStyle/>
        <a:p>
          <a:endParaRPr lang="en-US"/>
        </a:p>
      </dgm:t>
    </dgm:pt>
    <dgm:pt modelId="{12B17DD6-60B4-40E4-8DEF-199D863A27F6}" type="pres">
      <dgm:prSet presAssocID="{9DC92B09-B03A-4502-8ADF-E7C3DD7B8630}" presName="circ1" presStyleLbl="vennNode1" presStyleIdx="0" presStyleCnt="7"/>
      <dgm:spPr/>
    </dgm:pt>
    <dgm:pt modelId="{7179C317-6798-436B-8D11-42D023C93940}" type="pres">
      <dgm:prSet presAssocID="{9DC92B09-B03A-4502-8ADF-E7C3DD7B8630}" presName="circ1Tx" presStyleLbl="revTx" presStyleIdx="0" presStyleCnt="0">
        <dgm:presLayoutVars>
          <dgm:chMax val="0"/>
          <dgm:chPref val="0"/>
          <dgm:bulletEnabled val="1"/>
        </dgm:presLayoutVars>
      </dgm:prSet>
      <dgm:spPr/>
      <dgm:t>
        <a:bodyPr/>
        <a:lstStyle/>
        <a:p>
          <a:endParaRPr lang="en-US"/>
        </a:p>
      </dgm:t>
    </dgm:pt>
    <dgm:pt modelId="{350558CF-003F-4082-9AB3-F143569D8CE6}" type="pres">
      <dgm:prSet presAssocID="{5659F8B3-4137-479D-A446-015FDDC24022}" presName="circ2" presStyleLbl="vennNode1" presStyleIdx="1" presStyleCnt="7"/>
      <dgm:spPr/>
    </dgm:pt>
    <dgm:pt modelId="{EC619023-0AAD-4A0D-8122-C8B2C0A4A0A2}" type="pres">
      <dgm:prSet presAssocID="{5659F8B3-4137-479D-A446-015FDDC24022}" presName="circ2Tx" presStyleLbl="revTx" presStyleIdx="0" presStyleCnt="0">
        <dgm:presLayoutVars>
          <dgm:chMax val="0"/>
          <dgm:chPref val="0"/>
          <dgm:bulletEnabled val="1"/>
        </dgm:presLayoutVars>
      </dgm:prSet>
      <dgm:spPr/>
      <dgm:t>
        <a:bodyPr/>
        <a:lstStyle/>
        <a:p>
          <a:endParaRPr lang="en-US"/>
        </a:p>
      </dgm:t>
    </dgm:pt>
    <dgm:pt modelId="{1A51FBBE-8354-4524-B750-12E3F9A8AFC0}" type="pres">
      <dgm:prSet presAssocID="{48132D13-2EF9-4DE1-8062-4172B407DE23}" presName="circ3" presStyleLbl="vennNode1" presStyleIdx="2" presStyleCnt="7"/>
      <dgm:spPr/>
    </dgm:pt>
    <dgm:pt modelId="{624AD046-46C6-47D1-B48A-EF7331232996}" type="pres">
      <dgm:prSet presAssocID="{48132D13-2EF9-4DE1-8062-4172B407DE23}" presName="circ3Tx" presStyleLbl="revTx" presStyleIdx="0" presStyleCnt="0">
        <dgm:presLayoutVars>
          <dgm:chMax val="0"/>
          <dgm:chPref val="0"/>
          <dgm:bulletEnabled val="1"/>
        </dgm:presLayoutVars>
      </dgm:prSet>
      <dgm:spPr/>
      <dgm:t>
        <a:bodyPr/>
        <a:lstStyle/>
        <a:p>
          <a:endParaRPr lang="en-US"/>
        </a:p>
      </dgm:t>
    </dgm:pt>
    <dgm:pt modelId="{787D0763-559D-428B-B22A-78F078F6DEFD}" type="pres">
      <dgm:prSet presAssocID="{08E464EC-8870-4092-A3B4-B927D0D96EF5}" presName="circ4" presStyleLbl="vennNode1" presStyleIdx="3" presStyleCnt="7"/>
      <dgm:spPr/>
    </dgm:pt>
    <dgm:pt modelId="{28E004D4-6618-4827-976E-8BDB36561D8E}" type="pres">
      <dgm:prSet presAssocID="{08E464EC-8870-4092-A3B4-B927D0D96EF5}" presName="circ4Tx" presStyleLbl="revTx" presStyleIdx="0" presStyleCnt="0">
        <dgm:presLayoutVars>
          <dgm:chMax val="0"/>
          <dgm:chPref val="0"/>
          <dgm:bulletEnabled val="1"/>
        </dgm:presLayoutVars>
      </dgm:prSet>
      <dgm:spPr/>
      <dgm:t>
        <a:bodyPr/>
        <a:lstStyle/>
        <a:p>
          <a:endParaRPr lang="en-US"/>
        </a:p>
      </dgm:t>
    </dgm:pt>
    <dgm:pt modelId="{AAC552FB-B3F1-4B88-9C39-05358E616458}" type="pres">
      <dgm:prSet presAssocID="{6BDE3DF4-199F-4C80-9CED-1B38E31C8DDD}" presName="circ5" presStyleLbl="vennNode1" presStyleIdx="4" presStyleCnt="7"/>
      <dgm:spPr/>
    </dgm:pt>
    <dgm:pt modelId="{684711FD-30B4-490A-A85E-0F55E6A2534B}" type="pres">
      <dgm:prSet presAssocID="{6BDE3DF4-199F-4C80-9CED-1B38E31C8DDD}" presName="circ5Tx" presStyleLbl="revTx" presStyleIdx="0" presStyleCnt="0">
        <dgm:presLayoutVars>
          <dgm:chMax val="0"/>
          <dgm:chPref val="0"/>
          <dgm:bulletEnabled val="1"/>
        </dgm:presLayoutVars>
      </dgm:prSet>
      <dgm:spPr/>
      <dgm:t>
        <a:bodyPr/>
        <a:lstStyle/>
        <a:p>
          <a:endParaRPr lang="en-US"/>
        </a:p>
      </dgm:t>
    </dgm:pt>
    <dgm:pt modelId="{59EE05DF-759D-4391-90C4-5C1BC84A0C49}" type="pres">
      <dgm:prSet presAssocID="{628CB79A-786C-43F5-BCD3-1619EFE52243}" presName="circ6" presStyleLbl="vennNode1" presStyleIdx="5" presStyleCnt="7"/>
      <dgm:spPr/>
    </dgm:pt>
    <dgm:pt modelId="{652A3329-1E48-4AF9-969F-A5F096347AA2}" type="pres">
      <dgm:prSet presAssocID="{628CB79A-786C-43F5-BCD3-1619EFE52243}" presName="circ6Tx" presStyleLbl="revTx" presStyleIdx="0" presStyleCnt="0">
        <dgm:presLayoutVars>
          <dgm:chMax val="0"/>
          <dgm:chPref val="0"/>
          <dgm:bulletEnabled val="1"/>
        </dgm:presLayoutVars>
      </dgm:prSet>
      <dgm:spPr/>
      <dgm:t>
        <a:bodyPr/>
        <a:lstStyle/>
        <a:p>
          <a:endParaRPr lang="en-US"/>
        </a:p>
      </dgm:t>
    </dgm:pt>
    <dgm:pt modelId="{9B53E3B4-F5C7-45A8-BB55-5412B8654808}" type="pres">
      <dgm:prSet presAssocID="{D65BBECB-E4E4-43C0-8C0F-563DBBD44816}" presName="circ7" presStyleLbl="vennNode1" presStyleIdx="6" presStyleCnt="7"/>
      <dgm:spPr/>
    </dgm:pt>
    <dgm:pt modelId="{FDB8443C-679C-44A1-9C76-D74277CD354E}" type="pres">
      <dgm:prSet presAssocID="{D65BBECB-E4E4-43C0-8C0F-563DBBD44816}" presName="circ7Tx" presStyleLbl="revTx" presStyleIdx="0" presStyleCnt="0">
        <dgm:presLayoutVars>
          <dgm:chMax val="0"/>
          <dgm:chPref val="0"/>
          <dgm:bulletEnabled val="1"/>
        </dgm:presLayoutVars>
      </dgm:prSet>
      <dgm:spPr/>
      <dgm:t>
        <a:bodyPr/>
        <a:lstStyle/>
        <a:p>
          <a:endParaRPr lang="en-US"/>
        </a:p>
      </dgm:t>
    </dgm:pt>
  </dgm:ptLst>
  <dgm:cxnLst>
    <dgm:cxn modelId="{544D0C35-093E-4910-B868-4E41006D125F}" type="presOf" srcId="{9DC92B09-B03A-4502-8ADF-E7C3DD7B8630}" destId="{7179C317-6798-436B-8D11-42D023C93940}" srcOrd="0" destOrd="0" presId="urn:microsoft.com/office/officeart/2005/8/layout/venn1"/>
    <dgm:cxn modelId="{239ED906-7D5C-4341-8B2A-549C2088AB96}" srcId="{5AFF90B2-ED77-4FEA-B46E-80A1AA2B7374}" destId="{6BDE3DF4-199F-4C80-9CED-1B38E31C8DDD}" srcOrd="4" destOrd="0" parTransId="{92DC0C65-7B09-4310-BC47-457294B3951D}" sibTransId="{2447DF35-2E3F-4D61-930F-6235A3DDDE1F}"/>
    <dgm:cxn modelId="{FE0FBF00-3308-4E01-A3C4-E7072891F7D8}" srcId="{5AFF90B2-ED77-4FEA-B46E-80A1AA2B7374}" destId="{08E464EC-8870-4092-A3B4-B927D0D96EF5}" srcOrd="3" destOrd="0" parTransId="{5B85041F-8F24-40D2-9F85-37123CA1B0EF}" sibTransId="{E117B761-C3D0-4B4C-9B93-9B5273920434}"/>
    <dgm:cxn modelId="{2A96C2E0-099F-4169-9595-2A868B477DC4}" srcId="{5AFF90B2-ED77-4FEA-B46E-80A1AA2B7374}" destId="{628CB79A-786C-43F5-BCD3-1619EFE52243}" srcOrd="5" destOrd="0" parTransId="{073F0269-6483-4FDB-AD76-55938EC11FF1}" sibTransId="{B9BCD950-6F55-45C1-BF45-869CBE14BF4B}"/>
    <dgm:cxn modelId="{1996DF3D-7834-454C-BA05-9DF1555F308C}" srcId="{5AFF90B2-ED77-4FEA-B46E-80A1AA2B7374}" destId="{5659F8B3-4137-479D-A446-015FDDC24022}" srcOrd="1" destOrd="0" parTransId="{CF910D95-E23A-46F3-AF88-B14F9809377B}" sibTransId="{80FAB003-A793-419C-BC5E-139FE0687700}"/>
    <dgm:cxn modelId="{FF0D6185-1311-49E9-8C25-7F45BF3E846C}" type="presOf" srcId="{08E464EC-8870-4092-A3B4-B927D0D96EF5}" destId="{28E004D4-6618-4827-976E-8BDB36561D8E}" srcOrd="0" destOrd="0" presId="urn:microsoft.com/office/officeart/2005/8/layout/venn1"/>
    <dgm:cxn modelId="{D78C081E-EAF5-4969-A8D5-FEEF262520D5}" type="presOf" srcId="{6BDE3DF4-199F-4C80-9CED-1B38E31C8DDD}" destId="{684711FD-30B4-490A-A85E-0F55E6A2534B}" srcOrd="0" destOrd="0" presId="urn:microsoft.com/office/officeart/2005/8/layout/venn1"/>
    <dgm:cxn modelId="{804725E8-92F7-4B95-B0A5-A9C44DE4623E}" type="presOf" srcId="{48132D13-2EF9-4DE1-8062-4172B407DE23}" destId="{624AD046-46C6-47D1-B48A-EF7331232996}" srcOrd="0" destOrd="0" presId="urn:microsoft.com/office/officeart/2005/8/layout/venn1"/>
    <dgm:cxn modelId="{9ACA8B78-A920-48C4-8162-2C9205CB2FD6}" type="presOf" srcId="{D65BBECB-E4E4-43C0-8C0F-563DBBD44816}" destId="{FDB8443C-679C-44A1-9C76-D74277CD354E}" srcOrd="0" destOrd="0" presId="urn:microsoft.com/office/officeart/2005/8/layout/venn1"/>
    <dgm:cxn modelId="{E8A9DF69-A372-4C7C-9FCE-3D99B2B857AF}" type="presOf" srcId="{5AFF90B2-ED77-4FEA-B46E-80A1AA2B7374}" destId="{466BE6F6-9F57-4677-AEA0-1455E6BA7585}" srcOrd="0" destOrd="0" presId="urn:microsoft.com/office/officeart/2005/8/layout/venn1"/>
    <dgm:cxn modelId="{8ACACEB6-4C27-4653-9C41-79ABD5B976FD}" srcId="{5AFF90B2-ED77-4FEA-B46E-80A1AA2B7374}" destId="{48132D13-2EF9-4DE1-8062-4172B407DE23}" srcOrd="2" destOrd="0" parTransId="{0B3DF9DD-E60E-466D-8EF2-1DF4ED683622}" sibTransId="{3BA0BCCA-7CC7-45E6-92C5-2D078064C988}"/>
    <dgm:cxn modelId="{75535A01-BEC8-42C3-B6A9-844819F4F64E}" type="presOf" srcId="{628CB79A-786C-43F5-BCD3-1619EFE52243}" destId="{652A3329-1E48-4AF9-969F-A5F096347AA2}" srcOrd="0" destOrd="0" presId="urn:microsoft.com/office/officeart/2005/8/layout/venn1"/>
    <dgm:cxn modelId="{C678AE1C-8BBB-4340-8341-F88B69F81142}" srcId="{5AFF90B2-ED77-4FEA-B46E-80A1AA2B7374}" destId="{D65BBECB-E4E4-43C0-8C0F-563DBBD44816}" srcOrd="6" destOrd="0" parTransId="{9DD310DA-E558-4F64-BF31-C88D41C9A6DE}" sibTransId="{6CC96BB1-8EC4-4852-8851-31FDA703CE9D}"/>
    <dgm:cxn modelId="{64348780-AD6B-4F9C-94DD-F55EBD2F49F6}" type="presOf" srcId="{5659F8B3-4137-479D-A446-015FDDC24022}" destId="{EC619023-0AAD-4A0D-8122-C8B2C0A4A0A2}" srcOrd="0" destOrd="0" presId="urn:microsoft.com/office/officeart/2005/8/layout/venn1"/>
    <dgm:cxn modelId="{1EEB02CD-36DD-4DCE-8F16-759B44349C69}" srcId="{5AFF90B2-ED77-4FEA-B46E-80A1AA2B7374}" destId="{9DC92B09-B03A-4502-8ADF-E7C3DD7B8630}" srcOrd="0" destOrd="0" parTransId="{367D8CB3-C8D5-4A42-97D5-9871951D87C8}" sibTransId="{CE46B9E7-E200-4663-A6E6-59F6D17D9551}"/>
    <dgm:cxn modelId="{9D48B4E6-1F8B-41CE-A9BD-118D6337D310}" type="presParOf" srcId="{466BE6F6-9F57-4677-AEA0-1455E6BA7585}" destId="{12B17DD6-60B4-40E4-8DEF-199D863A27F6}" srcOrd="0" destOrd="0" presId="urn:microsoft.com/office/officeart/2005/8/layout/venn1"/>
    <dgm:cxn modelId="{C7B57190-7A5E-4443-ADB5-8781AE8646BE}" type="presParOf" srcId="{466BE6F6-9F57-4677-AEA0-1455E6BA7585}" destId="{7179C317-6798-436B-8D11-42D023C93940}" srcOrd="1" destOrd="0" presId="urn:microsoft.com/office/officeart/2005/8/layout/venn1"/>
    <dgm:cxn modelId="{56A93B43-8360-4B45-9813-BE64B33F4B01}" type="presParOf" srcId="{466BE6F6-9F57-4677-AEA0-1455E6BA7585}" destId="{350558CF-003F-4082-9AB3-F143569D8CE6}" srcOrd="2" destOrd="0" presId="urn:microsoft.com/office/officeart/2005/8/layout/venn1"/>
    <dgm:cxn modelId="{892CB19A-4589-4434-AD2C-D104099815E1}" type="presParOf" srcId="{466BE6F6-9F57-4677-AEA0-1455E6BA7585}" destId="{EC619023-0AAD-4A0D-8122-C8B2C0A4A0A2}" srcOrd="3" destOrd="0" presId="urn:microsoft.com/office/officeart/2005/8/layout/venn1"/>
    <dgm:cxn modelId="{22F93491-A608-4E31-AD1B-3DF1A9DD3513}" type="presParOf" srcId="{466BE6F6-9F57-4677-AEA0-1455E6BA7585}" destId="{1A51FBBE-8354-4524-B750-12E3F9A8AFC0}" srcOrd="4" destOrd="0" presId="urn:microsoft.com/office/officeart/2005/8/layout/venn1"/>
    <dgm:cxn modelId="{06F4EBE6-660C-4B57-A6D1-04841316AC9E}" type="presParOf" srcId="{466BE6F6-9F57-4677-AEA0-1455E6BA7585}" destId="{624AD046-46C6-47D1-B48A-EF7331232996}" srcOrd="5" destOrd="0" presId="urn:microsoft.com/office/officeart/2005/8/layout/venn1"/>
    <dgm:cxn modelId="{6ED3EE71-7C3D-49F1-9353-65A20EC91917}" type="presParOf" srcId="{466BE6F6-9F57-4677-AEA0-1455E6BA7585}" destId="{787D0763-559D-428B-B22A-78F078F6DEFD}" srcOrd="6" destOrd="0" presId="urn:microsoft.com/office/officeart/2005/8/layout/venn1"/>
    <dgm:cxn modelId="{8354B354-05DC-4332-974B-7B6CCE37C317}" type="presParOf" srcId="{466BE6F6-9F57-4677-AEA0-1455E6BA7585}" destId="{28E004D4-6618-4827-976E-8BDB36561D8E}" srcOrd="7" destOrd="0" presId="urn:microsoft.com/office/officeart/2005/8/layout/venn1"/>
    <dgm:cxn modelId="{EC7A34A5-806B-4946-B610-270E2219845C}" type="presParOf" srcId="{466BE6F6-9F57-4677-AEA0-1455E6BA7585}" destId="{AAC552FB-B3F1-4B88-9C39-05358E616458}" srcOrd="8" destOrd="0" presId="urn:microsoft.com/office/officeart/2005/8/layout/venn1"/>
    <dgm:cxn modelId="{6AEF1DAB-CCEF-4F46-9ABC-85692C81B9A8}" type="presParOf" srcId="{466BE6F6-9F57-4677-AEA0-1455E6BA7585}" destId="{684711FD-30B4-490A-A85E-0F55E6A2534B}" srcOrd="9" destOrd="0" presId="urn:microsoft.com/office/officeart/2005/8/layout/venn1"/>
    <dgm:cxn modelId="{9EBF9315-7129-4472-BDB3-A5B707873419}" type="presParOf" srcId="{466BE6F6-9F57-4677-AEA0-1455E6BA7585}" destId="{59EE05DF-759D-4391-90C4-5C1BC84A0C49}" srcOrd="10" destOrd="0" presId="urn:microsoft.com/office/officeart/2005/8/layout/venn1"/>
    <dgm:cxn modelId="{A79B6360-50D4-4976-BF67-C9964B01BAC0}" type="presParOf" srcId="{466BE6F6-9F57-4677-AEA0-1455E6BA7585}" destId="{652A3329-1E48-4AF9-969F-A5F096347AA2}" srcOrd="11" destOrd="0" presId="urn:microsoft.com/office/officeart/2005/8/layout/venn1"/>
    <dgm:cxn modelId="{B958E68B-B145-4B5B-A593-005A791A112B}" type="presParOf" srcId="{466BE6F6-9F57-4677-AEA0-1455E6BA7585}" destId="{9B53E3B4-F5C7-45A8-BB55-5412B8654808}" srcOrd="12" destOrd="0" presId="urn:microsoft.com/office/officeart/2005/8/layout/venn1"/>
    <dgm:cxn modelId="{7371DA93-966C-4F88-BD81-3779C2B1B698}" type="presParOf" srcId="{466BE6F6-9F57-4677-AEA0-1455E6BA7585}" destId="{FDB8443C-679C-44A1-9C76-D74277CD354E}" srcOrd="13"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C1EBADC-A0B6-4B00-8636-41B4DFB2FF7C}" type="doc">
      <dgm:prSet loTypeId="urn:microsoft.com/office/officeart/2005/8/layout/vList2" loCatId="list" qsTypeId="urn:microsoft.com/office/officeart/2005/8/quickstyle/simple1" qsCatId="simple" csTypeId="urn:microsoft.com/office/officeart/2005/8/colors/accent1_1" csCatId="accent1"/>
      <dgm:spPr/>
      <dgm:t>
        <a:bodyPr/>
        <a:lstStyle/>
        <a:p>
          <a:endParaRPr lang="en-US"/>
        </a:p>
      </dgm:t>
    </dgm:pt>
    <dgm:pt modelId="{CE998675-2B72-42B1-A235-B747DB5DDFE4}">
      <dgm:prSet/>
      <dgm:spPr/>
      <dgm:t>
        <a:bodyPr/>
        <a:lstStyle/>
        <a:p>
          <a:pPr rtl="0"/>
          <a:r>
            <a:rPr lang="en-US" smtClean="0"/>
            <a:t>Tachypnea </a:t>
          </a:r>
          <a:r>
            <a:rPr lang="en-US" b="1" smtClean="0"/>
            <a:t>but usually without retraction</a:t>
          </a:r>
          <a:endParaRPr lang="en-US"/>
        </a:p>
      </dgm:t>
    </dgm:pt>
    <dgm:pt modelId="{D0A3F4FE-4D0B-463A-84B1-36798794FF95}" type="parTrans" cxnId="{A5C15985-8373-426B-A151-4FB1CAD35F6F}">
      <dgm:prSet/>
      <dgm:spPr/>
      <dgm:t>
        <a:bodyPr/>
        <a:lstStyle/>
        <a:p>
          <a:endParaRPr lang="en-US"/>
        </a:p>
      </dgm:t>
    </dgm:pt>
    <dgm:pt modelId="{8D14B6D3-21FD-49C5-8986-CC9001D3A0B0}" type="sibTrans" cxnId="{A5C15985-8373-426B-A151-4FB1CAD35F6F}">
      <dgm:prSet/>
      <dgm:spPr/>
      <dgm:t>
        <a:bodyPr/>
        <a:lstStyle/>
        <a:p>
          <a:endParaRPr lang="en-US"/>
        </a:p>
      </dgm:t>
    </dgm:pt>
    <dgm:pt modelId="{9437E3F4-B7F1-4CD0-A24F-83E7A7C8341C}">
      <dgm:prSet/>
      <dgm:spPr/>
      <dgm:t>
        <a:bodyPr/>
        <a:lstStyle/>
        <a:p>
          <a:pPr rtl="0"/>
          <a:r>
            <a:rPr lang="en-US" b="1" smtClean="0"/>
            <a:t>Lack of crackles or abnormal breath sounds </a:t>
          </a:r>
          <a:r>
            <a:rPr lang="en-US" smtClean="0"/>
            <a:t>unless congestive heart failure supervenes</a:t>
          </a:r>
          <a:endParaRPr lang="en-US"/>
        </a:p>
      </dgm:t>
    </dgm:pt>
    <dgm:pt modelId="{C0447F96-A4D6-4D99-B659-ECFBB86DF6C2}" type="parTrans" cxnId="{8D709C8D-F2AD-4B96-B922-AC6C04E0DF7B}">
      <dgm:prSet/>
      <dgm:spPr/>
      <dgm:t>
        <a:bodyPr/>
        <a:lstStyle/>
        <a:p>
          <a:endParaRPr lang="en-US"/>
        </a:p>
      </dgm:t>
    </dgm:pt>
    <dgm:pt modelId="{1B3779D4-201A-47A0-B4A5-1E24E74F42B9}" type="sibTrans" cxnId="{8D709C8D-F2AD-4B96-B922-AC6C04E0DF7B}">
      <dgm:prSet/>
      <dgm:spPr/>
      <dgm:t>
        <a:bodyPr/>
        <a:lstStyle/>
        <a:p>
          <a:endParaRPr lang="en-US"/>
        </a:p>
      </dgm:t>
    </dgm:pt>
    <dgm:pt modelId="{AE4ACB58-6161-4A8E-9AF8-B19B1B1FCFB0}">
      <dgm:prSet/>
      <dgm:spPr/>
      <dgm:t>
        <a:bodyPr/>
        <a:lstStyle/>
        <a:p>
          <a:pPr rtl="0"/>
          <a:r>
            <a:rPr lang="en-US" b="1" smtClean="0"/>
            <a:t>Heart murmur that may be absent in serious forms of cyanotic heart defects</a:t>
          </a:r>
          <a:endParaRPr lang="en-US"/>
        </a:p>
      </dgm:t>
    </dgm:pt>
    <dgm:pt modelId="{933503CA-E88D-4D0B-8A54-32B66F5D5DFD}" type="parTrans" cxnId="{4A450BF1-B49E-4E62-B8B0-5BD6C9F5E3C8}">
      <dgm:prSet/>
      <dgm:spPr/>
      <dgm:t>
        <a:bodyPr/>
        <a:lstStyle/>
        <a:p>
          <a:endParaRPr lang="en-US"/>
        </a:p>
      </dgm:t>
    </dgm:pt>
    <dgm:pt modelId="{AD819A3C-B2A8-416C-B18C-23305746C572}" type="sibTrans" cxnId="{4A450BF1-B49E-4E62-B8B0-5BD6C9F5E3C8}">
      <dgm:prSet/>
      <dgm:spPr/>
      <dgm:t>
        <a:bodyPr/>
        <a:lstStyle/>
        <a:p>
          <a:endParaRPr lang="en-US"/>
        </a:p>
      </dgm:t>
    </dgm:pt>
    <dgm:pt modelId="{394A8335-7751-4E0C-A85A-CB693FA29F9F}">
      <dgm:prSet/>
      <dgm:spPr/>
      <dgm:t>
        <a:bodyPr/>
        <a:lstStyle/>
        <a:p>
          <a:pPr rtl="0"/>
          <a:r>
            <a:rPr lang="en-US" smtClean="0"/>
            <a:t>A </a:t>
          </a:r>
          <a:r>
            <a:rPr lang="en-US" b="1" smtClean="0"/>
            <a:t>continuous murmur (of patent ductus arteriosus) that may indicate restricted pulmonary blood flow through the ductus</a:t>
          </a:r>
          <a:r>
            <a:rPr lang="en-US" smtClean="0"/>
            <a:t>.</a:t>
          </a:r>
          <a:endParaRPr lang="en-US"/>
        </a:p>
      </dgm:t>
    </dgm:pt>
    <dgm:pt modelId="{D37FA199-5A56-4D3B-9A25-BE6A54D16B03}" type="parTrans" cxnId="{7B077DE5-34E5-443F-B49B-127913E70374}">
      <dgm:prSet/>
      <dgm:spPr/>
      <dgm:t>
        <a:bodyPr/>
        <a:lstStyle/>
        <a:p>
          <a:endParaRPr lang="en-US"/>
        </a:p>
      </dgm:t>
    </dgm:pt>
    <dgm:pt modelId="{FCCB1A32-35A5-42AC-8614-BFE9D5BF2570}" type="sibTrans" cxnId="{7B077DE5-34E5-443F-B49B-127913E70374}">
      <dgm:prSet/>
      <dgm:spPr/>
      <dgm:t>
        <a:bodyPr/>
        <a:lstStyle/>
        <a:p>
          <a:endParaRPr lang="en-US"/>
        </a:p>
      </dgm:t>
    </dgm:pt>
    <dgm:pt modelId="{9DAC9D62-7202-4F25-A0BD-B87F606AB6F7}">
      <dgm:prSet/>
      <dgm:spPr/>
      <dgm:t>
        <a:bodyPr/>
        <a:lstStyle/>
        <a:p>
          <a:pPr rtl="0"/>
          <a:r>
            <a:rPr lang="en-US" smtClean="0"/>
            <a:t>Chest x-ray films that may </a:t>
          </a:r>
          <a:r>
            <a:rPr lang="en-US" b="1" smtClean="0"/>
            <a:t>show cardiomegaly, abnormal cardiac silhouette, increased or decreased pulmonary vascular markings</a:t>
          </a:r>
          <a:endParaRPr lang="en-US"/>
        </a:p>
      </dgm:t>
    </dgm:pt>
    <dgm:pt modelId="{684F24DC-F409-4216-8C5E-6C43488B0ABE}" type="parTrans" cxnId="{AB8B7795-CAEA-435E-9B90-BA1D24E079C1}">
      <dgm:prSet/>
      <dgm:spPr/>
      <dgm:t>
        <a:bodyPr/>
        <a:lstStyle/>
        <a:p>
          <a:endParaRPr lang="en-US"/>
        </a:p>
      </dgm:t>
    </dgm:pt>
    <dgm:pt modelId="{D573403D-C3E3-491B-A387-3B1CA43B648E}" type="sibTrans" cxnId="{AB8B7795-CAEA-435E-9B90-BA1D24E079C1}">
      <dgm:prSet/>
      <dgm:spPr/>
      <dgm:t>
        <a:bodyPr/>
        <a:lstStyle/>
        <a:p>
          <a:endParaRPr lang="en-US"/>
        </a:p>
      </dgm:t>
    </dgm:pt>
    <dgm:pt modelId="{2FE3667C-9BC3-420F-904B-57C1C50C5C1A}">
      <dgm:prSet/>
      <dgm:spPr/>
      <dgm:t>
        <a:bodyPr/>
        <a:lstStyle/>
        <a:p>
          <a:pPr rtl="0"/>
          <a:r>
            <a:rPr lang="en-US" b="1" smtClean="0"/>
            <a:t>Little or no </a:t>
          </a:r>
          <a:r>
            <a:rPr lang="en-US" smtClean="0"/>
            <a:t>increase in </a:t>
          </a:r>
          <a:r>
            <a:rPr lang="en-US" b="1" smtClean="0"/>
            <a:t>PO2 with oxygen administration</a:t>
          </a:r>
          <a:endParaRPr lang="en-US"/>
        </a:p>
      </dgm:t>
    </dgm:pt>
    <dgm:pt modelId="{01BB32CE-D06D-4EBB-98E7-76274AE8593E}" type="parTrans" cxnId="{B563A413-4BAD-4B56-813A-F1D9E7D03281}">
      <dgm:prSet/>
      <dgm:spPr/>
      <dgm:t>
        <a:bodyPr/>
        <a:lstStyle/>
        <a:p>
          <a:endParaRPr lang="en-US"/>
        </a:p>
      </dgm:t>
    </dgm:pt>
    <dgm:pt modelId="{DEA1084E-C0DB-44A7-833F-38B8B101E6C6}" type="sibTrans" cxnId="{B563A413-4BAD-4B56-813A-F1D9E7D03281}">
      <dgm:prSet/>
      <dgm:spPr/>
      <dgm:t>
        <a:bodyPr/>
        <a:lstStyle/>
        <a:p>
          <a:endParaRPr lang="en-US"/>
        </a:p>
      </dgm:t>
    </dgm:pt>
    <dgm:pt modelId="{ACB33C7A-DB1A-4D58-82E1-0789B1543C16}" type="pres">
      <dgm:prSet presAssocID="{8C1EBADC-A0B6-4B00-8636-41B4DFB2FF7C}" presName="linear" presStyleCnt="0">
        <dgm:presLayoutVars>
          <dgm:animLvl val="lvl"/>
          <dgm:resizeHandles val="exact"/>
        </dgm:presLayoutVars>
      </dgm:prSet>
      <dgm:spPr/>
      <dgm:t>
        <a:bodyPr/>
        <a:lstStyle/>
        <a:p>
          <a:endParaRPr lang="en-US"/>
        </a:p>
      </dgm:t>
    </dgm:pt>
    <dgm:pt modelId="{86FC6E6C-2F0E-42BE-9269-1C0D54D65119}" type="pres">
      <dgm:prSet presAssocID="{CE998675-2B72-42B1-A235-B747DB5DDFE4}" presName="parentText" presStyleLbl="node1" presStyleIdx="0" presStyleCnt="6">
        <dgm:presLayoutVars>
          <dgm:chMax val="0"/>
          <dgm:bulletEnabled val="1"/>
        </dgm:presLayoutVars>
      </dgm:prSet>
      <dgm:spPr/>
      <dgm:t>
        <a:bodyPr/>
        <a:lstStyle/>
        <a:p>
          <a:endParaRPr lang="en-US"/>
        </a:p>
      </dgm:t>
    </dgm:pt>
    <dgm:pt modelId="{DC4C2616-0F87-4509-AA26-C231B7170F8D}" type="pres">
      <dgm:prSet presAssocID="{8D14B6D3-21FD-49C5-8986-CC9001D3A0B0}" presName="spacer" presStyleCnt="0"/>
      <dgm:spPr/>
    </dgm:pt>
    <dgm:pt modelId="{4F47CF63-98FF-4AE9-AD1A-B040224D8F57}" type="pres">
      <dgm:prSet presAssocID="{9437E3F4-B7F1-4CD0-A24F-83E7A7C8341C}" presName="parentText" presStyleLbl="node1" presStyleIdx="1" presStyleCnt="6">
        <dgm:presLayoutVars>
          <dgm:chMax val="0"/>
          <dgm:bulletEnabled val="1"/>
        </dgm:presLayoutVars>
      </dgm:prSet>
      <dgm:spPr/>
      <dgm:t>
        <a:bodyPr/>
        <a:lstStyle/>
        <a:p>
          <a:endParaRPr lang="en-US"/>
        </a:p>
      </dgm:t>
    </dgm:pt>
    <dgm:pt modelId="{35B42320-077B-4B19-9190-C9BF5967DBD0}" type="pres">
      <dgm:prSet presAssocID="{1B3779D4-201A-47A0-B4A5-1E24E74F42B9}" presName="spacer" presStyleCnt="0"/>
      <dgm:spPr/>
    </dgm:pt>
    <dgm:pt modelId="{04ACCF32-7E6D-411B-91AA-EBABD074662F}" type="pres">
      <dgm:prSet presAssocID="{AE4ACB58-6161-4A8E-9AF8-B19B1B1FCFB0}" presName="parentText" presStyleLbl="node1" presStyleIdx="2" presStyleCnt="6">
        <dgm:presLayoutVars>
          <dgm:chMax val="0"/>
          <dgm:bulletEnabled val="1"/>
        </dgm:presLayoutVars>
      </dgm:prSet>
      <dgm:spPr/>
      <dgm:t>
        <a:bodyPr/>
        <a:lstStyle/>
        <a:p>
          <a:endParaRPr lang="en-US"/>
        </a:p>
      </dgm:t>
    </dgm:pt>
    <dgm:pt modelId="{941AB622-0DFE-4161-BFFD-D3365C20ADB8}" type="pres">
      <dgm:prSet presAssocID="{AD819A3C-B2A8-416C-B18C-23305746C572}" presName="spacer" presStyleCnt="0"/>
      <dgm:spPr/>
    </dgm:pt>
    <dgm:pt modelId="{C57CF83F-42F2-40FA-B5FD-5D0395971B3A}" type="pres">
      <dgm:prSet presAssocID="{394A8335-7751-4E0C-A85A-CB693FA29F9F}" presName="parentText" presStyleLbl="node1" presStyleIdx="3" presStyleCnt="6">
        <dgm:presLayoutVars>
          <dgm:chMax val="0"/>
          <dgm:bulletEnabled val="1"/>
        </dgm:presLayoutVars>
      </dgm:prSet>
      <dgm:spPr/>
      <dgm:t>
        <a:bodyPr/>
        <a:lstStyle/>
        <a:p>
          <a:endParaRPr lang="en-US"/>
        </a:p>
      </dgm:t>
    </dgm:pt>
    <dgm:pt modelId="{2D31FD68-B007-4EB7-8B61-A8B146889C37}" type="pres">
      <dgm:prSet presAssocID="{FCCB1A32-35A5-42AC-8614-BFE9D5BF2570}" presName="spacer" presStyleCnt="0"/>
      <dgm:spPr/>
    </dgm:pt>
    <dgm:pt modelId="{6E7B99F2-2ED6-4005-8179-EDE06967FB97}" type="pres">
      <dgm:prSet presAssocID="{9DAC9D62-7202-4F25-A0BD-B87F606AB6F7}" presName="parentText" presStyleLbl="node1" presStyleIdx="4" presStyleCnt="6">
        <dgm:presLayoutVars>
          <dgm:chMax val="0"/>
          <dgm:bulletEnabled val="1"/>
        </dgm:presLayoutVars>
      </dgm:prSet>
      <dgm:spPr/>
      <dgm:t>
        <a:bodyPr/>
        <a:lstStyle/>
        <a:p>
          <a:endParaRPr lang="en-US"/>
        </a:p>
      </dgm:t>
    </dgm:pt>
    <dgm:pt modelId="{27A627FF-5553-4A5E-998E-9648689D8349}" type="pres">
      <dgm:prSet presAssocID="{D573403D-C3E3-491B-A387-3B1CA43B648E}" presName="spacer" presStyleCnt="0"/>
      <dgm:spPr/>
    </dgm:pt>
    <dgm:pt modelId="{9623E359-66A1-405A-8D3D-BEC9673D4A93}" type="pres">
      <dgm:prSet presAssocID="{2FE3667C-9BC3-420F-904B-57C1C50C5C1A}" presName="parentText" presStyleLbl="node1" presStyleIdx="5" presStyleCnt="6">
        <dgm:presLayoutVars>
          <dgm:chMax val="0"/>
          <dgm:bulletEnabled val="1"/>
        </dgm:presLayoutVars>
      </dgm:prSet>
      <dgm:spPr/>
      <dgm:t>
        <a:bodyPr/>
        <a:lstStyle/>
        <a:p>
          <a:endParaRPr lang="en-US"/>
        </a:p>
      </dgm:t>
    </dgm:pt>
  </dgm:ptLst>
  <dgm:cxnLst>
    <dgm:cxn modelId="{0A0A92D7-C438-496B-9070-2B825282136A}" type="presOf" srcId="{9437E3F4-B7F1-4CD0-A24F-83E7A7C8341C}" destId="{4F47CF63-98FF-4AE9-AD1A-B040224D8F57}" srcOrd="0" destOrd="0" presId="urn:microsoft.com/office/officeart/2005/8/layout/vList2"/>
    <dgm:cxn modelId="{228736C4-0FB3-4E54-A4FA-B6BF83545F74}" type="presOf" srcId="{8C1EBADC-A0B6-4B00-8636-41B4DFB2FF7C}" destId="{ACB33C7A-DB1A-4D58-82E1-0789B1543C16}" srcOrd="0" destOrd="0" presId="urn:microsoft.com/office/officeart/2005/8/layout/vList2"/>
    <dgm:cxn modelId="{B563A413-4BAD-4B56-813A-F1D9E7D03281}" srcId="{8C1EBADC-A0B6-4B00-8636-41B4DFB2FF7C}" destId="{2FE3667C-9BC3-420F-904B-57C1C50C5C1A}" srcOrd="5" destOrd="0" parTransId="{01BB32CE-D06D-4EBB-98E7-76274AE8593E}" sibTransId="{DEA1084E-C0DB-44A7-833F-38B8B101E6C6}"/>
    <dgm:cxn modelId="{4A450BF1-B49E-4E62-B8B0-5BD6C9F5E3C8}" srcId="{8C1EBADC-A0B6-4B00-8636-41B4DFB2FF7C}" destId="{AE4ACB58-6161-4A8E-9AF8-B19B1B1FCFB0}" srcOrd="2" destOrd="0" parTransId="{933503CA-E88D-4D0B-8A54-32B66F5D5DFD}" sibTransId="{AD819A3C-B2A8-416C-B18C-23305746C572}"/>
    <dgm:cxn modelId="{ACE6F153-A7B4-43A0-9567-AA39504EB02E}" type="presOf" srcId="{2FE3667C-9BC3-420F-904B-57C1C50C5C1A}" destId="{9623E359-66A1-405A-8D3D-BEC9673D4A93}" srcOrd="0" destOrd="0" presId="urn:microsoft.com/office/officeart/2005/8/layout/vList2"/>
    <dgm:cxn modelId="{72AB0B68-2079-4DDC-A311-C5AD99C6806B}" type="presOf" srcId="{394A8335-7751-4E0C-A85A-CB693FA29F9F}" destId="{C57CF83F-42F2-40FA-B5FD-5D0395971B3A}" srcOrd="0" destOrd="0" presId="urn:microsoft.com/office/officeart/2005/8/layout/vList2"/>
    <dgm:cxn modelId="{E6E22DE5-4033-48F1-A7C7-8A65FFAF935B}" type="presOf" srcId="{9DAC9D62-7202-4F25-A0BD-B87F606AB6F7}" destId="{6E7B99F2-2ED6-4005-8179-EDE06967FB97}" srcOrd="0" destOrd="0" presId="urn:microsoft.com/office/officeart/2005/8/layout/vList2"/>
    <dgm:cxn modelId="{775663C4-6A0A-4465-AF99-4AD74E20D807}" type="presOf" srcId="{AE4ACB58-6161-4A8E-9AF8-B19B1B1FCFB0}" destId="{04ACCF32-7E6D-411B-91AA-EBABD074662F}" srcOrd="0" destOrd="0" presId="urn:microsoft.com/office/officeart/2005/8/layout/vList2"/>
    <dgm:cxn modelId="{FD20C81D-29FC-4397-B522-40ACA9A0A16F}" type="presOf" srcId="{CE998675-2B72-42B1-A235-B747DB5DDFE4}" destId="{86FC6E6C-2F0E-42BE-9269-1C0D54D65119}" srcOrd="0" destOrd="0" presId="urn:microsoft.com/office/officeart/2005/8/layout/vList2"/>
    <dgm:cxn modelId="{A5C15985-8373-426B-A151-4FB1CAD35F6F}" srcId="{8C1EBADC-A0B6-4B00-8636-41B4DFB2FF7C}" destId="{CE998675-2B72-42B1-A235-B747DB5DDFE4}" srcOrd="0" destOrd="0" parTransId="{D0A3F4FE-4D0B-463A-84B1-36798794FF95}" sibTransId="{8D14B6D3-21FD-49C5-8986-CC9001D3A0B0}"/>
    <dgm:cxn modelId="{8D709C8D-F2AD-4B96-B922-AC6C04E0DF7B}" srcId="{8C1EBADC-A0B6-4B00-8636-41B4DFB2FF7C}" destId="{9437E3F4-B7F1-4CD0-A24F-83E7A7C8341C}" srcOrd="1" destOrd="0" parTransId="{C0447F96-A4D6-4D99-B659-ECFBB86DF6C2}" sibTransId="{1B3779D4-201A-47A0-B4A5-1E24E74F42B9}"/>
    <dgm:cxn modelId="{7B077DE5-34E5-443F-B49B-127913E70374}" srcId="{8C1EBADC-A0B6-4B00-8636-41B4DFB2FF7C}" destId="{394A8335-7751-4E0C-A85A-CB693FA29F9F}" srcOrd="3" destOrd="0" parTransId="{D37FA199-5A56-4D3B-9A25-BE6A54D16B03}" sibTransId="{FCCB1A32-35A5-42AC-8614-BFE9D5BF2570}"/>
    <dgm:cxn modelId="{AB8B7795-CAEA-435E-9B90-BA1D24E079C1}" srcId="{8C1EBADC-A0B6-4B00-8636-41B4DFB2FF7C}" destId="{9DAC9D62-7202-4F25-A0BD-B87F606AB6F7}" srcOrd="4" destOrd="0" parTransId="{684F24DC-F409-4216-8C5E-6C43488B0ABE}" sibTransId="{D573403D-C3E3-491B-A387-3B1CA43B648E}"/>
    <dgm:cxn modelId="{9B50A8C1-8781-47C2-BE17-06192C01DB16}" type="presParOf" srcId="{ACB33C7A-DB1A-4D58-82E1-0789B1543C16}" destId="{86FC6E6C-2F0E-42BE-9269-1C0D54D65119}" srcOrd="0" destOrd="0" presId="urn:microsoft.com/office/officeart/2005/8/layout/vList2"/>
    <dgm:cxn modelId="{F0F6D576-4B1A-4ACE-8A11-8EAE345659D4}" type="presParOf" srcId="{ACB33C7A-DB1A-4D58-82E1-0789B1543C16}" destId="{DC4C2616-0F87-4509-AA26-C231B7170F8D}" srcOrd="1" destOrd="0" presId="urn:microsoft.com/office/officeart/2005/8/layout/vList2"/>
    <dgm:cxn modelId="{A21912AF-2BD2-4DE3-9021-A33AC64EEFE5}" type="presParOf" srcId="{ACB33C7A-DB1A-4D58-82E1-0789B1543C16}" destId="{4F47CF63-98FF-4AE9-AD1A-B040224D8F57}" srcOrd="2" destOrd="0" presId="urn:microsoft.com/office/officeart/2005/8/layout/vList2"/>
    <dgm:cxn modelId="{F38EF843-5E18-4032-9085-31600452D3C3}" type="presParOf" srcId="{ACB33C7A-DB1A-4D58-82E1-0789B1543C16}" destId="{35B42320-077B-4B19-9190-C9BF5967DBD0}" srcOrd="3" destOrd="0" presId="urn:microsoft.com/office/officeart/2005/8/layout/vList2"/>
    <dgm:cxn modelId="{640F5EB4-84E3-41C9-B825-E623FD359B70}" type="presParOf" srcId="{ACB33C7A-DB1A-4D58-82E1-0789B1543C16}" destId="{04ACCF32-7E6D-411B-91AA-EBABD074662F}" srcOrd="4" destOrd="0" presId="urn:microsoft.com/office/officeart/2005/8/layout/vList2"/>
    <dgm:cxn modelId="{B3738911-C759-49AF-8CE5-52BBF0CFA85D}" type="presParOf" srcId="{ACB33C7A-DB1A-4D58-82E1-0789B1543C16}" destId="{941AB622-0DFE-4161-BFFD-D3365C20ADB8}" srcOrd="5" destOrd="0" presId="urn:microsoft.com/office/officeart/2005/8/layout/vList2"/>
    <dgm:cxn modelId="{867B2BA9-4F42-4728-984D-C81ABAF820DD}" type="presParOf" srcId="{ACB33C7A-DB1A-4D58-82E1-0789B1543C16}" destId="{C57CF83F-42F2-40FA-B5FD-5D0395971B3A}" srcOrd="6" destOrd="0" presId="urn:microsoft.com/office/officeart/2005/8/layout/vList2"/>
    <dgm:cxn modelId="{A7E912FC-39BB-4BD4-8CE9-69AAD7A1DD33}" type="presParOf" srcId="{ACB33C7A-DB1A-4D58-82E1-0789B1543C16}" destId="{2D31FD68-B007-4EB7-8B61-A8B146889C37}" srcOrd="7" destOrd="0" presId="urn:microsoft.com/office/officeart/2005/8/layout/vList2"/>
    <dgm:cxn modelId="{DD2EBCFD-B1BA-4DAC-A0C1-0FC885F17E6C}" type="presParOf" srcId="{ACB33C7A-DB1A-4D58-82E1-0789B1543C16}" destId="{6E7B99F2-2ED6-4005-8179-EDE06967FB97}" srcOrd="8" destOrd="0" presId="urn:microsoft.com/office/officeart/2005/8/layout/vList2"/>
    <dgm:cxn modelId="{DEEB790B-3AE9-46A7-99D6-3B0B3848ECA4}" type="presParOf" srcId="{ACB33C7A-DB1A-4D58-82E1-0789B1543C16}" destId="{27A627FF-5553-4A5E-998E-9648689D8349}" srcOrd="9" destOrd="0" presId="urn:microsoft.com/office/officeart/2005/8/layout/vList2"/>
    <dgm:cxn modelId="{09023F28-EE3D-46EB-A9FC-FD0DF9AA077C}" type="presParOf" srcId="{ACB33C7A-DB1A-4D58-82E1-0789B1543C16}" destId="{9623E359-66A1-405A-8D3D-BEC9673D4A93}"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B78282F-DA4E-4172-8CB0-66A58370DA26}"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E72852BE-BE7D-4633-B35B-CD58C256C64A}">
      <dgm:prSet/>
      <dgm:spPr/>
      <dgm:t>
        <a:bodyPr/>
        <a:lstStyle/>
        <a:p>
          <a:pPr rtl="0"/>
          <a:r>
            <a:rPr lang="en-US" b="1" smtClean="0"/>
            <a:t>Chest x-ray films</a:t>
          </a:r>
          <a:r>
            <a:rPr lang="en-US" smtClean="0"/>
            <a:t>. Chest x-ray films may reveal pulmonary causes of cyanosis and the urgency of the problem. They can also hint at the presence or absence of cardiac defects and the type of defect.</a:t>
          </a:r>
          <a:endParaRPr lang="en-US"/>
        </a:p>
      </dgm:t>
    </dgm:pt>
    <dgm:pt modelId="{0939AB60-E375-4F38-9BE3-6F6DBC8E60E6}" type="parTrans" cxnId="{078CBFC7-6CB3-4011-B6D9-0D41A72D41B4}">
      <dgm:prSet/>
      <dgm:spPr/>
      <dgm:t>
        <a:bodyPr/>
        <a:lstStyle/>
        <a:p>
          <a:endParaRPr lang="en-US"/>
        </a:p>
      </dgm:t>
    </dgm:pt>
    <dgm:pt modelId="{6845C402-4049-4BAF-81D1-37B06C3B3873}" type="sibTrans" cxnId="{078CBFC7-6CB3-4011-B6D9-0D41A72D41B4}">
      <dgm:prSet/>
      <dgm:spPr/>
      <dgm:t>
        <a:bodyPr/>
        <a:lstStyle/>
        <a:p>
          <a:endParaRPr lang="en-US"/>
        </a:p>
      </dgm:t>
    </dgm:pt>
    <dgm:pt modelId="{BF93B3AC-1A1F-4AAA-91AA-2F9C11045AC0}">
      <dgm:prSet/>
      <dgm:spPr/>
      <dgm:t>
        <a:bodyPr/>
        <a:lstStyle/>
        <a:p>
          <a:pPr rtl="0"/>
          <a:r>
            <a:rPr lang="en-US" b="1" smtClean="0"/>
            <a:t>Arterial blood gases in room air</a:t>
          </a:r>
          <a:r>
            <a:rPr lang="en-US" smtClean="0"/>
            <a:t>. Arterial blood gases in room air confirm or reject central cyanosis. An elevated P CO2 suggests pulmonary or central nervous system problems. A low pH may be seen in sepsis, circulatory shock, or severe hypoxemia.</a:t>
          </a:r>
          <a:endParaRPr lang="en-US"/>
        </a:p>
      </dgm:t>
    </dgm:pt>
    <dgm:pt modelId="{013DC077-A966-42AF-9B3A-361B2AEA5571}" type="parTrans" cxnId="{D07E1AD2-BE43-4B52-AAC4-1428D00FE83D}">
      <dgm:prSet/>
      <dgm:spPr/>
      <dgm:t>
        <a:bodyPr/>
        <a:lstStyle/>
        <a:p>
          <a:endParaRPr lang="en-US"/>
        </a:p>
      </dgm:t>
    </dgm:pt>
    <dgm:pt modelId="{D714F3FF-E057-4B76-9BD9-C0987321FC18}" type="sibTrans" cxnId="{D07E1AD2-BE43-4B52-AAC4-1428D00FE83D}">
      <dgm:prSet/>
      <dgm:spPr/>
      <dgm:t>
        <a:bodyPr/>
        <a:lstStyle/>
        <a:p>
          <a:endParaRPr lang="en-US"/>
        </a:p>
      </dgm:t>
    </dgm:pt>
    <dgm:pt modelId="{2360FF35-4D18-4C55-82E5-A2B3330A2316}">
      <dgm:prSet/>
      <dgm:spPr/>
      <dgm:t>
        <a:bodyPr/>
        <a:lstStyle/>
        <a:p>
          <a:pPr rtl="0"/>
          <a:r>
            <a:rPr lang="en-US" b="1" smtClean="0"/>
            <a:t>Hyperoxic test</a:t>
          </a:r>
          <a:r>
            <a:rPr lang="en-US" smtClean="0"/>
            <a:t>. Repeating arterial blood gases while the patient breathes 100% oxygen helps separate cardiac causes of cyanosis from pulmonary or central nervous system causes.</a:t>
          </a:r>
          <a:endParaRPr lang="en-US"/>
        </a:p>
      </dgm:t>
    </dgm:pt>
    <dgm:pt modelId="{CC9C10F8-FA8E-40A6-9BA1-6B23B780687B}" type="parTrans" cxnId="{C13C0420-268A-4449-B07E-C2CC27FAC026}">
      <dgm:prSet/>
      <dgm:spPr/>
      <dgm:t>
        <a:bodyPr/>
        <a:lstStyle/>
        <a:p>
          <a:endParaRPr lang="en-US"/>
        </a:p>
      </dgm:t>
    </dgm:pt>
    <dgm:pt modelId="{41A8F88B-4E1F-434A-A997-6346877B78F0}" type="sibTrans" cxnId="{C13C0420-268A-4449-B07E-C2CC27FAC026}">
      <dgm:prSet/>
      <dgm:spPr/>
      <dgm:t>
        <a:bodyPr/>
        <a:lstStyle/>
        <a:p>
          <a:endParaRPr lang="en-US"/>
        </a:p>
      </dgm:t>
    </dgm:pt>
    <dgm:pt modelId="{EACA416F-4671-40CE-9571-A7117BE545BF}" type="pres">
      <dgm:prSet presAssocID="{8B78282F-DA4E-4172-8CB0-66A58370DA26}" presName="linear" presStyleCnt="0">
        <dgm:presLayoutVars>
          <dgm:animLvl val="lvl"/>
          <dgm:resizeHandles val="exact"/>
        </dgm:presLayoutVars>
      </dgm:prSet>
      <dgm:spPr/>
      <dgm:t>
        <a:bodyPr/>
        <a:lstStyle/>
        <a:p>
          <a:endParaRPr lang="en-US"/>
        </a:p>
      </dgm:t>
    </dgm:pt>
    <dgm:pt modelId="{A485B928-77D4-4365-94A5-77948532CE54}" type="pres">
      <dgm:prSet presAssocID="{E72852BE-BE7D-4633-B35B-CD58C256C64A}" presName="parentText" presStyleLbl="node1" presStyleIdx="0" presStyleCnt="3">
        <dgm:presLayoutVars>
          <dgm:chMax val="0"/>
          <dgm:bulletEnabled val="1"/>
        </dgm:presLayoutVars>
      </dgm:prSet>
      <dgm:spPr/>
      <dgm:t>
        <a:bodyPr/>
        <a:lstStyle/>
        <a:p>
          <a:endParaRPr lang="en-US"/>
        </a:p>
      </dgm:t>
    </dgm:pt>
    <dgm:pt modelId="{4D5B1848-EA7E-442D-B75C-6AF9D045D528}" type="pres">
      <dgm:prSet presAssocID="{6845C402-4049-4BAF-81D1-37B06C3B3873}" presName="spacer" presStyleCnt="0"/>
      <dgm:spPr/>
    </dgm:pt>
    <dgm:pt modelId="{21631032-DDAC-44E8-9A68-A1B62425FA38}" type="pres">
      <dgm:prSet presAssocID="{BF93B3AC-1A1F-4AAA-91AA-2F9C11045AC0}" presName="parentText" presStyleLbl="node1" presStyleIdx="1" presStyleCnt="3">
        <dgm:presLayoutVars>
          <dgm:chMax val="0"/>
          <dgm:bulletEnabled val="1"/>
        </dgm:presLayoutVars>
      </dgm:prSet>
      <dgm:spPr/>
      <dgm:t>
        <a:bodyPr/>
        <a:lstStyle/>
        <a:p>
          <a:endParaRPr lang="en-US"/>
        </a:p>
      </dgm:t>
    </dgm:pt>
    <dgm:pt modelId="{C435666B-3E9A-4D28-8EE3-5C2722D20D89}" type="pres">
      <dgm:prSet presAssocID="{D714F3FF-E057-4B76-9BD9-C0987321FC18}" presName="spacer" presStyleCnt="0"/>
      <dgm:spPr/>
    </dgm:pt>
    <dgm:pt modelId="{B6609F15-015E-426C-BF65-6FF3EECA1BD8}" type="pres">
      <dgm:prSet presAssocID="{2360FF35-4D18-4C55-82E5-A2B3330A2316}" presName="parentText" presStyleLbl="node1" presStyleIdx="2" presStyleCnt="3">
        <dgm:presLayoutVars>
          <dgm:chMax val="0"/>
          <dgm:bulletEnabled val="1"/>
        </dgm:presLayoutVars>
      </dgm:prSet>
      <dgm:spPr/>
      <dgm:t>
        <a:bodyPr/>
        <a:lstStyle/>
        <a:p>
          <a:endParaRPr lang="en-US"/>
        </a:p>
      </dgm:t>
    </dgm:pt>
  </dgm:ptLst>
  <dgm:cxnLst>
    <dgm:cxn modelId="{133E4B7F-DB02-4489-9A73-F026048F6C01}" type="presOf" srcId="{8B78282F-DA4E-4172-8CB0-66A58370DA26}" destId="{EACA416F-4671-40CE-9571-A7117BE545BF}" srcOrd="0" destOrd="0" presId="urn:microsoft.com/office/officeart/2005/8/layout/vList2"/>
    <dgm:cxn modelId="{270E410A-FDDC-4ECF-91B3-A06A4AD11BCC}" type="presOf" srcId="{BF93B3AC-1A1F-4AAA-91AA-2F9C11045AC0}" destId="{21631032-DDAC-44E8-9A68-A1B62425FA38}" srcOrd="0" destOrd="0" presId="urn:microsoft.com/office/officeart/2005/8/layout/vList2"/>
    <dgm:cxn modelId="{F74EC308-F979-475F-97BD-23FA1639C4F6}" type="presOf" srcId="{2360FF35-4D18-4C55-82E5-A2B3330A2316}" destId="{B6609F15-015E-426C-BF65-6FF3EECA1BD8}" srcOrd="0" destOrd="0" presId="urn:microsoft.com/office/officeart/2005/8/layout/vList2"/>
    <dgm:cxn modelId="{C13C0420-268A-4449-B07E-C2CC27FAC026}" srcId="{8B78282F-DA4E-4172-8CB0-66A58370DA26}" destId="{2360FF35-4D18-4C55-82E5-A2B3330A2316}" srcOrd="2" destOrd="0" parTransId="{CC9C10F8-FA8E-40A6-9BA1-6B23B780687B}" sibTransId="{41A8F88B-4E1F-434A-A997-6346877B78F0}"/>
    <dgm:cxn modelId="{078CBFC7-6CB3-4011-B6D9-0D41A72D41B4}" srcId="{8B78282F-DA4E-4172-8CB0-66A58370DA26}" destId="{E72852BE-BE7D-4633-B35B-CD58C256C64A}" srcOrd="0" destOrd="0" parTransId="{0939AB60-E375-4F38-9BE3-6F6DBC8E60E6}" sibTransId="{6845C402-4049-4BAF-81D1-37B06C3B3873}"/>
    <dgm:cxn modelId="{2FFBADDD-3F8B-4762-92F7-84D435C9F496}" type="presOf" srcId="{E72852BE-BE7D-4633-B35B-CD58C256C64A}" destId="{A485B928-77D4-4365-94A5-77948532CE54}" srcOrd="0" destOrd="0" presId="urn:microsoft.com/office/officeart/2005/8/layout/vList2"/>
    <dgm:cxn modelId="{D07E1AD2-BE43-4B52-AAC4-1428D00FE83D}" srcId="{8B78282F-DA4E-4172-8CB0-66A58370DA26}" destId="{BF93B3AC-1A1F-4AAA-91AA-2F9C11045AC0}" srcOrd="1" destOrd="0" parTransId="{013DC077-A966-42AF-9B3A-361B2AEA5571}" sibTransId="{D714F3FF-E057-4B76-9BD9-C0987321FC18}"/>
    <dgm:cxn modelId="{CEBB8F52-D11C-4F75-9090-2FD7B71EB7A9}" type="presParOf" srcId="{EACA416F-4671-40CE-9571-A7117BE545BF}" destId="{A485B928-77D4-4365-94A5-77948532CE54}" srcOrd="0" destOrd="0" presId="urn:microsoft.com/office/officeart/2005/8/layout/vList2"/>
    <dgm:cxn modelId="{21022608-C265-45E1-BAF2-D67A7612DA52}" type="presParOf" srcId="{EACA416F-4671-40CE-9571-A7117BE545BF}" destId="{4D5B1848-EA7E-442D-B75C-6AF9D045D528}" srcOrd="1" destOrd="0" presId="urn:microsoft.com/office/officeart/2005/8/layout/vList2"/>
    <dgm:cxn modelId="{7336644D-9274-4A72-8E33-D8F975F42757}" type="presParOf" srcId="{EACA416F-4671-40CE-9571-A7117BE545BF}" destId="{21631032-DDAC-44E8-9A68-A1B62425FA38}" srcOrd="2" destOrd="0" presId="urn:microsoft.com/office/officeart/2005/8/layout/vList2"/>
    <dgm:cxn modelId="{97E9F255-6413-44BE-9825-F5E076959CD7}" type="presParOf" srcId="{EACA416F-4671-40CE-9571-A7117BE545BF}" destId="{C435666B-3E9A-4D28-8EE3-5C2722D20D89}" srcOrd="3" destOrd="0" presId="urn:microsoft.com/office/officeart/2005/8/layout/vList2"/>
    <dgm:cxn modelId="{8159B21E-3371-4FB9-A0BE-3131F0085CFE}" type="presParOf" srcId="{EACA416F-4671-40CE-9571-A7117BE545BF}" destId="{B6609F15-015E-426C-BF65-6FF3EECA1BD8}"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8E6B2E5-9D35-4320-8BC0-1EADE743DD97}"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8850EAB4-3CA8-4C83-8AA0-338239B03A37}">
      <dgm:prSet/>
      <dgm:spPr/>
      <dgm:t>
        <a:bodyPr/>
        <a:lstStyle/>
        <a:p>
          <a:pPr rtl="0"/>
          <a:r>
            <a:rPr lang="en-US" b="1" dirty="0" smtClean="0"/>
            <a:t>ECG</a:t>
          </a:r>
          <a:r>
            <a:rPr lang="en-US" dirty="0" smtClean="0"/>
            <a:t> if cardiac origin of cyanosis is suspected.</a:t>
          </a:r>
          <a:endParaRPr lang="en-US" dirty="0"/>
        </a:p>
      </dgm:t>
    </dgm:pt>
    <dgm:pt modelId="{C1D7937F-4B9C-42F6-A868-FC16624191EE}" type="parTrans" cxnId="{BBAC734C-5AD1-4542-BF16-6F0FB1FDDC66}">
      <dgm:prSet/>
      <dgm:spPr/>
      <dgm:t>
        <a:bodyPr/>
        <a:lstStyle/>
        <a:p>
          <a:endParaRPr lang="en-US"/>
        </a:p>
      </dgm:t>
    </dgm:pt>
    <dgm:pt modelId="{DE0E764E-C6A5-4039-9EC3-E4B0516727CE}" type="sibTrans" cxnId="{BBAC734C-5AD1-4542-BF16-6F0FB1FDDC66}">
      <dgm:prSet/>
      <dgm:spPr/>
      <dgm:t>
        <a:bodyPr/>
        <a:lstStyle/>
        <a:p>
          <a:endParaRPr lang="en-US"/>
        </a:p>
      </dgm:t>
    </dgm:pt>
    <dgm:pt modelId="{C7AFC982-EBB3-4CE5-B6D1-B09C5716818D}">
      <dgm:prSet/>
      <dgm:spPr/>
      <dgm:t>
        <a:bodyPr/>
        <a:lstStyle/>
        <a:p>
          <a:pPr rtl="0"/>
          <a:r>
            <a:rPr lang="en-US" b="1" dirty="0" smtClean="0"/>
            <a:t>Umbilical artery line</a:t>
          </a:r>
          <a:r>
            <a:rPr lang="en-US" dirty="0" smtClean="0"/>
            <a:t>. A PO2 value in a </a:t>
          </a:r>
          <a:r>
            <a:rPr lang="en-US" dirty="0" err="1" smtClean="0"/>
            <a:t>preductal</a:t>
          </a:r>
          <a:r>
            <a:rPr lang="en-US" dirty="0" smtClean="0"/>
            <a:t> artery (such as the right radial artery) that is 10 to 15 mm Hg higher than that in a </a:t>
          </a:r>
          <a:r>
            <a:rPr lang="en-US" dirty="0" err="1" smtClean="0"/>
            <a:t>postductal</a:t>
          </a:r>
          <a:r>
            <a:rPr lang="en-US" dirty="0" smtClean="0"/>
            <a:t> artery (an umbilical artery line) suggests a right-to-left ductal shunt.</a:t>
          </a:r>
          <a:endParaRPr lang="en-US" dirty="0"/>
        </a:p>
      </dgm:t>
    </dgm:pt>
    <dgm:pt modelId="{ED1F6565-475A-41F3-B2C4-B61F3F73EF74}" type="parTrans" cxnId="{0690ACD8-B11C-4E79-8859-B405A022E5BB}">
      <dgm:prSet/>
      <dgm:spPr/>
      <dgm:t>
        <a:bodyPr/>
        <a:lstStyle/>
        <a:p>
          <a:endParaRPr lang="en-US"/>
        </a:p>
      </dgm:t>
    </dgm:pt>
    <dgm:pt modelId="{EF8F225A-BC8A-4A3A-B396-E018A4B92691}" type="sibTrans" cxnId="{0690ACD8-B11C-4E79-8859-B405A022E5BB}">
      <dgm:prSet/>
      <dgm:spPr/>
      <dgm:t>
        <a:bodyPr/>
        <a:lstStyle/>
        <a:p>
          <a:endParaRPr lang="en-US"/>
        </a:p>
      </dgm:t>
    </dgm:pt>
    <dgm:pt modelId="{4FAE2F9D-B571-4F36-B11F-20DA8C43425E}">
      <dgm:prSet/>
      <dgm:spPr/>
      <dgm:t>
        <a:bodyPr/>
        <a:lstStyle/>
        <a:p>
          <a:pPr rtl="0"/>
          <a:r>
            <a:rPr lang="en-US" b="1" smtClean="0"/>
            <a:t>Prostaglandin E1 </a:t>
          </a:r>
          <a:r>
            <a:rPr lang="en-US" smtClean="0"/>
            <a:t>. If a cyanotic defect is suspected based on these laboratory tests, prostaglandin E 1 should be started or made available</a:t>
          </a:r>
          <a:endParaRPr lang="en-US"/>
        </a:p>
      </dgm:t>
    </dgm:pt>
    <dgm:pt modelId="{284BF2F3-5395-45DB-8A26-C611D948BD75}" type="parTrans" cxnId="{E9B30151-3A8C-4AFF-903B-7EEE58F84382}">
      <dgm:prSet/>
      <dgm:spPr/>
      <dgm:t>
        <a:bodyPr/>
        <a:lstStyle/>
        <a:p>
          <a:endParaRPr lang="en-US"/>
        </a:p>
      </dgm:t>
    </dgm:pt>
    <dgm:pt modelId="{74491069-92E8-4DC5-8F87-DFADEA7B561C}" type="sibTrans" cxnId="{E9B30151-3A8C-4AFF-903B-7EEE58F84382}">
      <dgm:prSet/>
      <dgm:spPr/>
      <dgm:t>
        <a:bodyPr/>
        <a:lstStyle/>
        <a:p>
          <a:endParaRPr lang="en-US"/>
        </a:p>
      </dgm:t>
    </dgm:pt>
    <dgm:pt modelId="{7DDCF4C6-1679-4B4A-873A-E6B718DE9E2D}" type="pres">
      <dgm:prSet presAssocID="{48E6B2E5-9D35-4320-8BC0-1EADE743DD97}" presName="linear" presStyleCnt="0">
        <dgm:presLayoutVars>
          <dgm:animLvl val="lvl"/>
          <dgm:resizeHandles val="exact"/>
        </dgm:presLayoutVars>
      </dgm:prSet>
      <dgm:spPr/>
      <dgm:t>
        <a:bodyPr/>
        <a:lstStyle/>
        <a:p>
          <a:endParaRPr lang="en-US"/>
        </a:p>
      </dgm:t>
    </dgm:pt>
    <dgm:pt modelId="{7BB10409-0A18-4F14-B69B-FCCBFF391EBE}" type="pres">
      <dgm:prSet presAssocID="{8850EAB4-3CA8-4C83-8AA0-338239B03A37}" presName="parentText" presStyleLbl="node1" presStyleIdx="0" presStyleCnt="3">
        <dgm:presLayoutVars>
          <dgm:chMax val="0"/>
          <dgm:bulletEnabled val="1"/>
        </dgm:presLayoutVars>
      </dgm:prSet>
      <dgm:spPr/>
      <dgm:t>
        <a:bodyPr/>
        <a:lstStyle/>
        <a:p>
          <a:endParaRPr lang="en-US"/>
        </a:p>
      </dgm:t>
    </dgm:pt>
    <dgm:pt modelId="{BE1AF15A-5288-41A8-BB07-94A41487725D}" type="pres">
      <dgm:prSet presAssocID="{DE0E764E-C6A5-4039-9EC3-E4B0516727CE}" presName="spacer" presStyleCnt="0"/>
      <dgm:spPr/>
    </dgm:pt>
    <dgm:pt modelId="{BAE6C38B-E6C6-4FBD-8410-DA70BB6C38FF}" type="pres">
      <dgm:prSet presAssocID="{C7AFC982-EBB3-4CE5-B6D1-B09C5716818D}" presName="parentText" presStyleLbl="node1" presStyleIdx="1" presStyleCnt="3">
        <dgm:presLayoutVars>
          <dgm:chMax val="0"/>
          <dgm:bulletEnabled val="1"/>
        </dgm:presLayoutVars>
      </dgm:prSet>
      <dgm:spPr/>
      <dgm:t>
        <a:bodyPr/>
        <a:lstStyle/>
        <a:p>
          <a:endParaRPr lang="en-US"/>
        </a:p>
      </dgm:t>
    </dgm:pt>
    <dgm:pt modelId="{B919EE2B-4174-4BF4-9C02-A12F657A93B0}" type="pres">
      <dgm:prSet presAssocID="{EF8F225A-BC8A-4A3A-B396-E018A4B92691}" presName="spacer" presStyleCnt="0"/>
      <dgm:spPr/>
    </dgm:pt>
    <dgm:pt modelId="{8E6083FC-AEE1-424A-A0AB-D5F9F89D5E03}" type="pres">
      <dgm:prSet presAssocID="{4FAE2F9D-B571-4F36-B11F-20DA8C43425E}" presName="parentText" presStyleLbl="node1" presStyleIdx="2" presStyleCnt="3">
        <dgm:presLayoutVars>
          <dgm:chMax val="0"/>
          <dgm:bulletEnabled val="1"/>
        </dgm:presLayoutVars>
      </dgm:prSet>
      <dgm:spPr/>
      <dgm:t>
        <a:bodyPr/>
        <a:lstStyle/>
        <a:p>
          <a:endParaRPr lang="en-US"/>
        </a:p>
      </dgm:t>
    </dgm:pt>
  </dgm:ptLst>
  <dgm:cxnLst>
    <dgm:cxn modelId="{BBAC734C-5AD1-4542-BF16-6F0FB1FDDC66}" srcId="{48E6B2E5-9D35-4320-8BC0-1EADE743DD97}" destId="{8850EAB4-3CA8-4C83-8AA0-338239B03A37}" srcOrd="0" destOrd="0" parTransId="{C1D7937F-4B9C-42F6-A868-FC16624191EE}" sibTransId="{DE0E764E-C6A5-4039-9EC3-E4B0516727CE}"/>
    <dgm:cxn modelId="{0690ACD8-B11C-4E79-8859-B405A022E5BB}" srcId="{48E6B2E5-9D35-4320-8BC0-1EADE743DD97}" destId="{C7AFC982-EBB3-4CE5-B6D1-B09C5716818D}" srcOrd="1" destOrd="0" parTransId="{ED1F6565-475A-41F3-B2C4-B61F3F73EF74}" sibTransId="{EF8F225A-BC8A-4A3A-B396-E018A4B92691}"/>
    <dgm:cxn modelId="{92A6D611-D123-4519-AD1D-6E6CE2B9E47E}" type="presOf" srcId="{48E6B2E5-9D35-4320-8BC0-1EADE743DD97}" destId="{7DDCF4C6-1679-4B4A-873A-E6B718DE9E2D}" srcOrd="0" destOrd="0" presId="urn:microsoft.com/office/officeart/2005/8/layout/vList2"/>
    <dgm:cxn modelId="{25107EE8-AC41-45F0-9924-AE07873C4D00}" type="presOf" srcId="{C7AFC982-EBB3-4CE5-B6D1-B09C5716818D}" destId="{BAE6C38B-E6C6-4FBD-8410-DA70BB6C38FF}" srcOrd="0" destOrd="0" presId="urn:microsoft.com/office/officeart/2005/8/layout/vList2"/>
    <dgm:cxn modelId="{6310E500-28B1-4563-B316-69387B69AA0E}" type="presOf" srcId="{4FAE2F9D-B571-4F36-B11F-20DA8C43425E}" destId="{8E6083FC-AEE1-424A-A0AB-D5F9F89D5E03}" srcOrd="0" destOrd="0" presId="urn:microsoft.com/office/officeart/2005/8/layout/vList2"/>
    <dgm:cxn modelId="{023C1EFB-FD0D-48FB-8F36-056762643665}" type="presOf" srcId="{8850EAB4-3CA8-4C83-8AA0-338239B03A37}" destId="{7BB10409-0A18-4F14-B69B-FCCBFF391EBE}" srcOrd="0" destOrd="0" presId="urn:microsoft.com/office/officeart/2005/8/layout/vList2"/>
    <dgm:cxn modelId="{E9B30151-3A8C-4AFF-903B-7EEE58F84382}" srcId="{48E6B2E5-9D35-4320-8BC0-1EADE743DD97}" destId="{4FAE2F9D-B571-4F36-B11F-20DA8C43425E}" srcOrd="2" destOrd="0" parTransId="{284BF2F3-5395-45DB-8A26-C611D948BD75}" sibTransId="{74491069-92E8-4DC5-8F87-DFADEA7B561C}"/>
    <dgm:cxn modelId="{B68FBD43-040D-41DE-B5AD-7D3953BCED0B}" type="presParOf" srcId="{7DDCF4C6-1679-4B4A-873A-E6B718DE9E2D}" destId="{7BB10409-0A18-4F14-B69B-FCCBFF391EBE}" srcOrd="0" destOrd="0" presId="urn:microsoft.com/office/officeart/2005/8/layout/vList2"/>
    <dgm:cxn modelId="{C6DFED0B-ADF5-4DC8-8B02-56BB8E678EAF}" type="presParOf" srcId="{7DDCF4C6-1679-4B4A-873A-E6B718DE9E2D}" destId="{BE1AF15A-5288-41A8-BB07-94A41487725D}" srcOrd="1" destOrd="0" presId="urn:microsoft.com/office/officeart/2005/8/layout/vList2"/>
    <dgm:cxn modelId="{B572A86F-0C87-470A-A263-6A6EB33A3FC1}" type="presParOf" srcId="{7DDCF4C6-1679-4B4A-873A-E6B718DE9E2D}" destId="{BAE6C38B-E6C6-4FBD-8410-DA70BB6C38FF}" srcOrd="2" destOrd="0" presId="urn:microsoft.com/office/officeart/2005/8/layout/vList2"/>
    <dgm:cxn modelId="{2F666981-12EA-4475-88E5-108D6D24B67F}" type="presParOf" srcId="{7DDCF4C6-1679-4B4A-873A-E6B718DE9E2D}" destId="{B919EE2B-4174-4BF4-9C02-A12F657A93B0}" srcOrd="3" destOrd="0" presId="urn:microsoft.com/office/officeart/2005/8/layout/vList2"/>
    <dgm:cxn modelId="{C384C011-9AE0-4FC6-A322-A828660D30A4}" type="presParOf" srcId="{7DDCF4C6-1679-4B4A-873A-E6B718DE9E2D}" destId="{8E6083FC-AEE1-424A-A0AB-D5F9F89D5E03}"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CB7E763-70EE-449C-AAA4-E2D7BC4B80B9}" type="doc">
      <dgm:prSet loTypeId="urn:microsoft.com/office/officeart/2005/8/layout/vList5" loCatId="list" qsTypeId="urn:microsoft.com/office/officeart/2005/8/quickstyle/simple1" qsCatId="simple" csTypeId="urn:microsoft.com/office/officeart/2005/8/colors/accent0_1" csCatId="mainScheme" phldr="1"/>
      <dgm:spPr/>
      <dgm:t>
        <a:bodyPr/>
        <a:lstStyle/>
        <a:p>
          <a:endParaRPr lang="en-US"/>
        </a:p>
      </dgm:t>
    </dgm:pt>
    <dgm:pt modelId="{FB7F7A20-1C17-4B16-9C39-025030922723}">
      <dgm:prSet custT="1"/>
      <dgm:spPr/>
      <dgm:t>
        <a:bodyPr/>
        <a:lstStyle/>
        <a:p>
          <a:pPr rtl="0"/>
          <a:r>
            <a:rPr lang="en-US" sz="1800" b="1" dirty="0" smtClean="0">
              <a:solidFill>
                <a:srgbClr val="FF0000"/>
              </a:solidFill>
            </a:rPr>
            <a:t>TOF(Tetralogy of </a:t>
          </a:r>
          <a:r>
            <a:rPr lang="en-US" sz="1800" b="1" dirty="0" err="1" smtClean="0">
              <a:solidFill>
                <a:srgbClr val="FF0000"/>
              </a:solidFill>
            </a:rPr>
            <a:t>fallot</a:t>
          </a:r>
          <a:r>
            <a:rPr lang="en-US" sz="1800" b="1" dirty="0" smtClean="0">
              <a:solidFill>
                <a:srgbClr val="FF0000"/>
              </a:solidFill>
            </a:rPr>
            <a:t>)</a:t>
          </a:r>
          <a:endParaRPr lang="en-US" sz="1800" dirty="0">
            <a:solidFill>
              <a:srgbClr val="FF0000"/>
            </a:solidFill>
          </a:endParaRPr>
        </a:p>
      </dgm:t>
    </dgm:pt>
    <dgm:pt modelId="{66A60F72-3A37-4BDD-8905-9ED0E704A3F6}" type="parTrans" cxnId="{E0C95592-4A0D-458C-9CD7-54461A6BD78D}">
      <dgm:prSet/>
      <dgm:spPr/>
      <dgm:t>
        <a:bodyPr/>
        <a:lstStyle/>
        <a:p>
          <a:endParaRPr lang="en-US"/>
        </a:p>
      </dgm:t>
    </dgm:pt>
    <dgm:pt modelId="{1ADE09ED-512D-4E05-A412-6F61B14516B8}" type="sibTrans" cxnId="{E0C95592-4A0D-458C-9CD7-54461A6BD78D}">
      <dgm:prSet/>
      <dgm:spPr/>
      <dgm:t>
        <a:bodyPr/>
        <a:lstStyle/>
        <a:p>
          <a:endParaRPr lang="en-US"/>
        </a:p>
      </dgm:t>
    </dgm:pt>
    <dgm:pt modelId="{DFD37418-64B8-4504-97A7-AF33B48F919C}">
      <dgm:prSet custT="1"/>
      <dgm:spPr/>
      <dgm:t>
        <a:bodyPr/>
        <a:lstStyle/>
        <a:p>
          <a:pPr rtl="0"/>
          <a:r>
            <a:rPr lang="en-US" sz="1800" b="1" dirty="0" smtClean="0">
              <a:solidFill>
                <a:srgbClr val="FF0000"/>
              </a:solidFill>
            </a:rPr>
            <a:t>TGV(Transposition of great vessels)</a:t>
          </a:r>
          <a:endParaRPr lang="en-US" sz="1800" dirty="0">
            <a:solidFill>
              <a:srgbClr val="FF0000"/>
            </a:solidFill>
          </a:endParaRPr>
        </a:p>
      </dgm:t>
    </dgm:pt>
    <dgm:pt modelId="{576154F2-C488-4AA9-A2BA-34F6DE2E222F}" type="parTrans" cxnId="{23C58ECF-F979-48B2-BCA1-0AE34CF20BEF}">
      <dgm:prSet/>
      <dgm:spPr/>
      <dgm:t>
        <a:bodyPr/>
        <a:lstStyle/>
        <a:p>
          <a:endParaRPr lang="en-US"/>
        </a:p>
      </dgm:t>
    </dgm:pt>
    <dgm:pt modelId="{0557FE36-6409-4A1B-A79C-27D2756A9C56}" type="sibTrans" cxnId="{23C58ECF-F979-48B2-BCA1-0AE34CF20BEF}">
      <dgm:prSet/>
      <dgm:spPr/>
      <dgm:t>
        <a:bodyPr/>
        <a:lstStyle/>
        <a:p>
          <a:endParaRPr lang="en-US"/>
        </a:p>
      </dgm:t>
    </dgm:pt>
    <dgm:pt modelId="{BC3A03BA-3513-44E8-AA49-43BA5B1485AE}">
      <dgm:prSet custT="1"/>
      <dgm:spPr/>
      <dgm:t>
        <a:bodyPr/>
        <a:lstStyle/>
        <a:p>
          <a:pPr rtl="0"/>
          <a:r>
            <a:rPr lang="en-US" sz="1800" b="1" dirty="0" smtClean="0">
              <a:solidFill>
                <a:srgbClr val="FF0000"/>
              </a:solidFill>
            </a:rPr>
            <a:t>Tricuspid atresia</a:t>
          </a:r>
          <a:endParaRPr lang="en-US" sz="1800" dirty="0">
            <a:solidFill>
              <a:srgbClr val="FF0000"/>
            </a:solidFill>
          </a:endParaRPr>
        </a:p>
      </dgm:t>
    </dgm:pt>
    <dgm:pt modelId="{BF5F70A8-E89A-4565-9EFD-9F4588FAFCB9}" type="parTrans" cxnId="{56678740-83D5-418E-8F9A-7BA4E460571A}">
      <dgm:prSet/>
      <dgm:spPr/>
      <dgm:t>
        <a:bodyPr/>
        <a:lstStyle/>
        <a:p>
          <a:endParaRPr lang="en-US"/>
        </a:p>
      </dgm:t>
    </dgm:pt>
    <dgm:pt modelId="{8FA6A938-143C-4B2E-B1E0-800CF313B084}" type="sibTrans" cxnId="{56678740-83D5-418E-8F9A-7BA4E460571A}">
      <dgm:prSet/>
      <dgm:spPr/>
      <dgm:t>
        <a:bodyPr/>
        <a:lstStyle/>
        <a:p>
          <a:endParaRPr lang="en-US"/>
        </a:p>
      </dgm:t>
    </dgm:pt>
    <dgm:pt modelId="{E819F0B9-6147-4CD8-BF4F-D882ED547141}">
      <dgm:prSet custT="1"/>
      <dgm:spPr/>
      <dgm:t>
        <a:bodyPr/>
        <a:lstStyle/>
        <a:p>
          <a:pPr rtl="0"/>
          <a:r>
            <a:rPr lang="en-US" sz="1800" b="1" dirty="0" smtClean="0">
              <a:solidFill>
                <a:srgbClr val="FF0000"/>
              </a:solidFill>
            </a:rPr>
            <a:t>Truncus arteriosus</a:t>
          </a:r>
          <a:endParaRPr lang="en-US" sz="1800" dirty="0">
            <a:solidFill>
              <a:srgbClr val="FF0000"/>
            </a:solidFill>
          </a:endParaRPr>
        </a:p>
      </dgm:t>
    </dgm:pt>
    <dgm:pt modelId="{9EF122A1-A183-4BB7-8A56-DC24D2CAFB8D}" type="parTrans" cxnId="{5463A148-6AC5-4F41-A43D-58ED42B5F3D9}">
      <dgm:prSet/>
      <dgm:spPr/>
      <dgm:t>
        <a:bodyPr/>
        <a:lstStyle/>
        <a:p>
          <a:endParaRPr lang="en-US"/>
        </a:p>
      </dgm:t>
    </dgm:pt>
    <dgm:pt modelId="{3D47FCA7-2ADD-4E96-8AA0-A416CF8AA51B}" type="sibTrans" cxnId="{5463A148-6AC5-4F41-A43D-58ED42B5F3D9}">
      <dgm:prSet/>
      <dgm:spPr/>
      <dgm:t>
        <a:bodyPr/>
        <a:lstStyle/>
        <a:p>
          <a:endParaRPr lang="en-US"/>
        </a:p>
      </dgm:t>
    </dgm:pt>
    <dgm:pt modelId="{2C3D0DE4-7FAD-48F7-AEC0-35D9EF1FBBEE}">
      <dgm:prSet custT="1"/>
      <dgm:spPr/>
      <dgm:t>
        <a:bodyPr/>
        <a:lstStyle/>
        <a:p>
          <a:pPr rtl="0"/>
          <a:r>
            <a:rPr lang="en-US" sz="1800" b="1" dirty="0" smtClean="0">
              <a:solidFill>
                <a:srgbClr val="FF0000"/>
              </a:solidFill>
            </a:rPr>
            <a:t>Total anomalous of pulmonary venous drainage</a:t>
          </a:r>
          <a:endParaRPr lang="en-US" sz="1800" b="1" dirty="0">
            <a:solidFill>
              <a:srgbClr val="FF0000"/>
            </a:solidFill>
          </a:endParaRPr>
        </a:p>
      </dgm:t>
    </dgm:pt>
    <dgm:pt modelId="{958A8979-D3F1-4AEB-BBB6-D67032624A8B}" type="parTrans" cxnId="{D9F0F162-79CB-48D6-A9CA-B9F4146B13EE}">
      <dgm:prSet/>
      <dgm:spPr/>
      <dgm:t>
        <a:bodyPr/>
        <a:lstStyle/>
        <a:p>
          <a:endParaRPr lang="en-US"/>
        </a:p>
      </dgm:t>
    </dgm:pt>
    <dgm:pt modelId="{9E426C57-2B14-4F75-AA8B-38E8EFCBBBB1}" type="sibTrans" cxnId="{D9F0F162-79CB-48D6-A9CA-B9F4146B13EE}">
      <dgm:prSet/>
      <dgm:spPr/>
      <dgm:t>
        <a:bodyPr/>
        <a:lstStyle/>
        <a:p>
          <a:endParaRPr lang="en-US"/>
        </a:p>
      </dgm:t>
    </dgm:pt>
    <dgm:pt modelId="{605B8D14-920E-4E01-9A27-D0AB1AEF22C8}">
      <dgm:prSet custT="1"/>
      <dgm:spPr/>
      <dgm:t>
        <a:bodyPr/>
        <a:lstStyle/>
        <a:p>
          <a:pPr rtl="0"/>
          <a:r>
            <a:rPr lang="en-US" sz="1800" b="1" dirty="0" err="1" smtClean="0"/>
            <a:t>Hypoplastic</a:t>
          </a:r>
          <a:r>
            <a:rPr lang="en-US" sz="1800" b="1" dirty="0" smtClean="0"/>
            <a:t> left heart syndrome</a:t>
          </a:r>
          <a:endParaRPr lang="en-US" sz="1800" b="1" dirty="0"/>
        </a:p>
      </dgm:t>
    </dgm:pt>
    <dgm:pt modelId="{BB16C14D-D3FB-40BA-AB6F-413A0C4F5621}" type="parTrans" cxnId="{FFACEB8B-7919-42A2-9CC7-0DC7BEAC0B36}">
      <dgm:prSet/>
      <dgm:spPr/>
      <dgm:t>
        <a:bodyPr/>
        <a:lstStyle/>
        <a:p>
          <a:endParaRPr lang="en-US"/>
        </a:p>
      </dgm:t>
    </dgm:pt>
    <dgm:pt modelId="{EFEB2678-CE78-4840-B530-A8EA01F920DE}" type="sibTrans" cxnId="{FFACEB8B-7919-42A2-9CC7-0DC7BEAC0B36}">
      <dgm:prSet/>
      <dgm:spPr/>
      <dgm:t>
        <a:bodyPr/>
        <a:lstStyle/>
        <a:p>
          <a:endParaRPr lang="en-US"/>
        </a:p>
      </dgm:t>
    </dgm:pt>
    <dgm:pt modelId="{32F3E761-6928-46EE-9B51-F62913F8C7F1}">
      <dgm:prSet custT="1"/>
      <dgm:spPr/>
      <dgm:t>
        <a:bodyPr/>
        <a:lstStyle/>
        <a:p>
          <a:pPr rtl="0"/>
          <a:r>
            <a:rPr lang="en-CA" sz="1800" b="1" dirty="0" smtClean="0"/>
            <a:t>DORV</a:t>
          </a:r>
          <a:endParaRPr lang="en-US" sz="1800" b="1" dirty="0"/>
        </a:p>
      </dgm:t>
    </dgm:pt>
    <dgm:pt modelId="{AEC2978E-3C21-4818-BB3B-36F5309226A1}" type="parTrans" cxnId="{BDFE5B21-C7D0-4EF3-9CE6-CD09120F2064}">
      <dgm:prSet/>
      <dgm:spPr/>
      <dgm:t>
        <a:bodyPr/>
        <a:lstStyle/>
        <a:p>
          <a:endParaRPr lang="en-US"/>
        </a:p>
      </dgm:t>
    </dgm:pt>
    <dgm:pt modelId="{869C7571-9CB5-4852-8284-0C5CE96AA8AD}" type="sibTrans" cxnId="{BDFE5B21-C7D0-4EF3-9CE6-CD09120F2064}">
      <dgm:prSet/>
      <dgm:spPr/>
      <dgm:t>
        <a:bodyPr/>
        <a:lstStyle/>
        <a:p>
          <a:endParaRPr lang="en-US"/>
        </a:p>
      </dgm:t>
    </dgm:pt>
    <dgm:pt modelId="{18179AA8-A672-466E-A415-35F4FEEAEE7B}">
      <dgm:prSet custT="1"/>
      <dgm:spPr/>
      <dgm:t>
        <a:bodyPr/>
        <a:lstStyle/>
        <a:p>
          <a:pPr rtl="0"/>
          <a:r>
            <a:rPr lang="en-US" sz="1800" b="1" dirty="0" smtClean="0"/>
            <a:t>Pulmonary atresia</a:t>
          </a:r>
          <a:endParaRPr lang="en-US" sz="1800" b="1" dirty="0"/>
        </a:p>
      </dgm:t>
    </dgm:pt>
    <dgm:pt modelId="{BCDA0EB8-0038-4FB6-BDE3-5AC2082AB5A3}" type="parTrans" cxnId="{A0182AFA-5F1B-42D1-9AC3-339AE5EE7D09}">
      <dgm:prSet/>
      <dgm:spPr/>
      <dgm:t>
        <a:bodyPr/>
        <a:lstStyle/>
        <a:p>
          <a:endParaRPr lang="en-US"/>
        </a:p>
      </dgm:t>
    </dgm:pt>
    <dgm:pt modelId="{39820967-E943-4548-AB10-02C6707C0202}" type="sibTrans" cxnId="{A0182AFA-5F1B-42D1-9AC3-339AE5EE7D09}">
      <dgm:prSet/>
      <dgm:spPr/>
      <dgm:t>
        <a:bodyPr/>
        <a:lstStyle/>
        <a:p>
          <a:endParaRPr lang="en-US"/>
        </a:p>
      </dgm:t>
    </dgm:pt>
    <dgm:pt modelId="{C139A052-4E7E-4500-A5F9-4BE1A2BCB204}">
      <dgm:prSet custT="1"/>
      <dgm:spPr/>
      <dgm:t>
        <a:bodyPr/>
        <a:lstStyle/>
        <a:p>
          <a:pPr rtl="0"/>
          <a:r>
            <a:rPr lang="en-US" sz="1800" b="1" dirty="0" err="1" smtClean="0"/>
            <a:t>Ebstein</a:t>
          </a:r>
          <a:r>
            <a:rPr lang="en-US" sz="1800" b="1" dirty="0" smtClean="0"/>
            <a:t> anomaly, single ventricle </a:t>
          </a:r>
          <a:endParaRPr lang="en-US" sz="1800" b="1" dirty="0"/>
        </a:p>
      </dgm:t>
    </dgm:pt>
    <dgm:pt modelId="{693787B7-CEC4-4141-AE21-0581A59D6C7E}" type="parTrans" cxnId="{01DE08BA-03E7-4439-BF28-05C3F6AE31D8}">
      <dgm:prSet/>
      <dgm:spPr/>
      <dgm:t>
        <a:bodyPr/>
        <a:lstStyle/>
        <a:p>
          <a:endParaRPr lang="en-US"/>
        </a:p>
      </dgm:t>
    </dgm:pt>
    <dgm:pt modelId="{5A6E6B09-0F0B-40D8-BB8B-A38055AAB10F}" type="sibTrans" cxnId="{01DE08BA-03E7-4439-BF28-05C3F6AE31D8}">
      <dgm:prSet/>
      <dgm:spPr/>
      <dgm:t>
        <a:bodyPr/>
        <a:lstStyle/>
        <a:p>
          <a:endParaRPr lang="en-US"/>
        </a:p>
      </dgm:t>
    </dgm:pt>
    <dgm:pt modelId="{9835B5EF-882F-4768-BADC-618CBD533606}" type="pres">
      <dgm:prSet presAssocID="{FCB7E763-70EE-449C-AAA4-E2D7BC4B80B9}" presName="Name0" presStyleCnt="0">
        <dgm:presLayoutVars>
          <dgm:dir/>
          <dgm:animLvl val="lvl"/>
          <dgm:resizeHandles val="exact"/>
        </dgm:presLayoutVars>
      </dgm:prSet>
      <dgm:spPr/>
      <dgm:t>
        <a:bodyPr/>
        <a:lstStyle/>
        <a:p>
          <a:endParaRPr lang="en-US"/>
        </a:p>
      </dgm:t>
    </dgm:pt>
    <dgm:pt modelId="{F06D7566-1222-4301-AD61-900C79BA4D45}" type="pres">
      <dgm:prSet presAssocID="{FB7F7A20-1C17-4B16-9C39-025030922723}" presName="linNode" presStyleCnt="0"/>
      <dgm:spPr/>
    </dgm:pt>
    <dgm:pt modelId="{4FBBA5A0-D9B3-4E48-9195-F9ED8596B5AE}" type="pres">
      <dgm:prSet presAssocID="{FB7F7A20-1C17-4B16-9C39-025030922723}" presName="parentText" presStyleLbl="node1" presStyleIdx="0" presStyleCnt="9" custScaleY="121002">
        <dgm:presLayoutVars>
          <dgm:chMax val="1"/>
          <dgm:bulletEnabled val="1"/>
        </dgm:presLayoutVars>
      </dgm:prSet>
      <dgm:spPr/>
      <dgm:t>
        <a:bodyPr/>
        <a:lstStyle/>
        <a:p>
          <a:endParaRPr lang="en-US"/>
        </a:p>
      </dgm:t>
    </dgm:pt>
    <dgm:pt modelId="{9B595684-A7EA-4EF0-9DFE-9847AF132DCD}" type="pres">
      <dgm:prSet presAssocID="{1ADE09ED-512D-4E05-A412-6F61B14516B8}" presName="sp" presStyleCnt="0"/>
      <dgm:spPr/>
    </dgm:pt>
    <dgm:pt modelId="{C7972B49-742B-4EDB-9A9A-EC5A345BB87B}" type="pres">
      <dgm:prSet presAssocID="{DFD37418-64B8-4504-97A7-AF33B48F919C}" presName="linNode" presStyleCnt="0"/>
      <dgm:spPr/>
    </dgm:pt>
    <dgm:pt modelId="{60180D56-CC93-4459-A609-329B945DD7DF}" type="pres">
      <dgm:prSet presAssocID="{DFD37418-64B8-4504-97A7-AF33B48F919C}" presName="parentText" presStyleLbl="node1" presStyleIdx="1" presStyleCnt="9">
        <dgm:presLayoutVars>
          <dgm:chMax val="1"/>
          <dgm:bulletEnabled val="1"/>
        </dgm:presLayoutVars>
      </dgm:prSet>
      <dgm:spPr/>
      <dgm:t>
        <a:bodyPr/>
        <a:lstStyle/>
        <a:p>
          <a:endParaRPr lang="en-US"/>
        </a:p>
      </dgm:t>
    </dgm:pt>
    <dgm:pt modelId="{CFA191FA-4190-42C8-8DC5-69AB6A1DC278}" type="pres">
      <dgm:prSet presAssocID="{0557FE36-6409-4A1B-A79C-27D2756A9C56}" presName="sp" presStyleCnt="0"/>
      <dgm:spPr/>
    </dgm:pt>
    <dgm:pt modelId="{3304255B-097A-4B2A-B5CC-C210429FD571}" type="pres">
      <dgm:prSet presAssocID="{BC3A03BA-3513-44E8-AA49-43BA5B1485AE}" presName="linNode" presStyleCnt="0"/>
      <dgm:spPr/>
    </dgm:pt>
    <dgm:pt modelId="{2613C64E-5EE7-4BB5-9EBF-9C828430AE5C}" type="pres">
      <dgm:prSet presAssocID="{BC3A03BA-3513-44E8-AA49-43BA5B1485AE}" presName="parentText" presStyleLbl="node1" presStyleIdx="2" presStyleCnt="9">
        <dgm:presLayoutVars>
          <dgm:chMax val="1"/>
          <dgm:bulletEnabled val="1"/>
        </dgm:presLayoutVars>
      </dgm:prSet>
      <dgm:spPr/>
      <dgm:t>
        <a:bodyPr/>
        <a:lstStyle/>
        <a:p>
          <a:endParaRPr lang="en-US"/>
        </a:p>
      </dgm:t>
    </dgm:pt>
    <dgm:pt modelId="{2649979C-F54E-40EE-A5F1-711BE8F8F91D}" type="pres">
      <dgm:prSet presAssocID="{8FA6A938-143C-4B2E-B1E0-800CF313B084}" presName="sp" presStyleCnt="0"/>
      <dgm:spPr/>
    </dgm:pt>
    <dgm:pt modelId="{2A0DC89A-4AF3-4FEA-BFD5-CF32FED2077D}" type="pres">
      <dgm:prSet presAssocID="{E819F0B9-6147-4CD8-BF4F-D882ED547141}" presName="linNode" presStyleCnt="0"/>
      <dgm:spPr/>
    </dgm:pt>
    <dgm:pt modelId="{8BA908D9-523C-417D-9B8D-B9DDB5CBF8F2}" type="pres">
      <dgm:prSet presAssocID="{E819F0B9-6147-4CD8-BF4F-D882ED547141}" presName="parentText" presStyleLbl="node1" presStyleIdx="3" presStyleCnt="9">
        <dgm:presLayoutVars>
          <dgm:chMax val="1"/>
          <dgm:bulletEnabled val="1"/>
        </dgm:presLayoutVars>
      </dgm:prSet>
      <dgm:spPr/>
      <dgm:t>
        <a:bodyPr/>
        <a:lstStyle/>
        <a:p>
          <a:endParaRPr lang="en-US"/>
        </a:p>
      </dgm:t>
    </dgm:pt>
    <dgm:pt modelId="{C4022306-09BB-449B-B1D2-C08C31E8B315}" type="pres">
      <dgm:prSet presAssocID="{3D47FCA7-2ADD-4E96-8AA0-A416CF8AA51B}" presName="sp" presStyleCnt="0"/>
      <dgm:spPr/>
    </dgm:pt>
    <dgm:pt modelId="{F29C89FD-099C-4191-949D-2A2546FE343E}" type="pres">
      <dgm:prSet presAssocID="{2C3D0DE4-7FAD-48F7-AEC0-35D9EF1FBBEE}" presName="linNode" presStyleCnt="0"/>
      <dgm:spPr/>
    </dgm:pt>
    <dgm:pt modelId="{7DE3B8CC-7821-47AA-8495-4F12289EF85F}" type="pres">
      <dgm:prSet presAssocID="{2C3D0DE4-7FAD-48F7-AEC0-35D9EF1FBBEE}" presName="parentText" presStyleLbl="node1" presStyleIdx="4" presStyleCnt="9">
        <dgm:presLayoutVars>
          <dgm:chMax val="1"/>
          <dgm:bulletEnabled val="1"/>
        </dgm:presLayoutVars>
      </dgm:prSet>
      <dgm:spPr/>
      <dgm:t>
        <a:bodyPr/>
        <a:lstStyle/>
        <a:p>
          <a:endParaRPr lang="en-US"/>
        </a:p>
      </dgm:t>
    </dgm:pt>
    <dgm:pt modelId="{28A67B91-AF13-457E-8C8A-94EABC8D8803}" type="pres">
      <dgm:prSet presAssocID="{9E426C57-2B14-4F75-AA8B-38E8EFCBBBB1}" presName="sp" presStyleCnt="0"/>
      <dgm:spPr/>
    </dgm:pt>
    <dgm:pt modelId="{3F09A70F-2309-41FA-BAD5-9DA53D3696F4}" type="pres">
      <dgm:prSet presAssocID="{605B8D14-920E-4E01-9A27-D0AB1AEF22C8}" presName="linNode" presStyleCnt="0"/>
      <dgm:spPr/>
    </dgm:pt>
    <dgm:pt modelId="{1C2B272D-7AE2-41A3-9B07-34F45E24264D}" type="pres">
      <dgm:prSet presAssocID="{605B8D14-920E-4E01-9A27-D0AB1AEF22C8}" presName="parentText" presStyleLbl="node1" presStyleIdx="5" presStyleCnt="9">
        <dgm:presLayoutVars>
          <dgm:chMax val="1"/>
          <dgm:bulletEnabled val="1"/>
        </dgm:presLayoutVars>
      </dgm:prSet>
      <dgm:spPr/>
      <dgm:t>
        <a:bodyPr/>
        <a:lstStyle/>
        <a:p>
          <a:endParaRPr lang="en-US"/>
        </a:p>
      </dgm:t>
    </dgm:pt>
    <dgm:pt modelId="{F1BCE23D-A7B9-46C6-A745-2D8E715CFB52}" type="pres">
      <dgm:prSet presAssocID="{EFEB2678-CE78-4840-B530-A8EA01F920DE}" presName="sp" presStyleCnt="0"/>
      <dgm:spPr/>
    </dgm:pt>
    <dgm:pt modelId="{30D9C516-D632-405B-B9BD-54952FAB08A8}" type="pres">
      <dgm:prSet presAssocID="{32F3E761-6928-46EE-9B51-F62913F8C7F1}" presName="linNode" presStyleCnt="0"/>
      <dgm:spPr/>
    </dgm:pt>
    <dgm:pt modelId="{0091BA52-6BC6-4FC2-AEF4-677EEA16C337}" type="pres">
      <dgm:prSet presAssocID="{32F3E761-6928-46EE-9B51-F62913F8C7F1}" presName="parentText" presStyleLbl="node1" presStyleIdx="6" presStyleCnt="9">
        <dgm:presLayoutVars>
          <dgm:chMax val="1"/>
          <dgm:bulletEnabled val="1"/>
        </dgm:presLayoutVars>
      </dgm:prSet>
      <dgm:spPr/>
      <dgm:t>
        <a:bodyPr/>
        <a:lstStyle/>
        <a:p>
          <a:endParaRPr lang="en-US"/>
        </a:p>
      </dgm:t>
    </dgm:pt>
    <dgm:pt modelId="{AD890419-8A09-4E49-AC88-3537D92915C8}" type="pres">
      <dgm:prSet presAssocID="{869C7571-9CB5-4852-8284-0C5CE96AA8AD}" presName="sp" presStyleCnt="0"/>
      <dgm:spPr/>
    </dgm:pt>
    <dgm:pt modelId="{D53BDB69-398D-4BA8-BF40-6841675795DE}" type="pres">
      <dgm:prSet presAssocID="{18179AA8-A672-466E-A415-35F4FEEAEE7B}" presName="linNode" presStyleCnt="0"/>
      <dgm:spPr/>
    </dgm:pt>
    <dgm:pt modelId="{DFE11BBF-A39D-4873-9B10-A1F8A9B0F78B}" type="pres">
      <dgm:prSet presAssocID="{18179AA8-A672-466E-A415-35F4FEEAEE7B}" presName="parentText" presStyleLbl="node1" presStyleIdx="7" presStyleCnt="9">
        <dgm:presLayoutVars>
          <dgm:chMax val="1"/>
          <dgm:bulletEnabled val="1"/>
        </dgm:presLayoutVars>
      </dgm:prSet>
      <dgm:spPr/>
      <dgm:t>
        <a:bodyPr/>
        <a:lstStyle/>
        <a:p>
          <a:endParaRPr lang="en-US"/>
        </a:p>
      </dgm:t>
    </dgm:pt>
    <dgm:pt modelId="{B211A6CF-6E44-4507-9D26-9FCC853D8258}" type="pres">
      <dgm:prSet presAssocID="{39820967-E943-4548-AB10-02C6707C0202}" presName="sp" presStyleCnt="0"/>
      <dgm:spPr/>
    </dgm:pt>
    <dgm:pt modelId="{00E2E89B-F004-4C89-BAF7-289BFB663D86}" type="pres">
      <dgm:prSet presAssocID="{C139A052-4E7E-4500-A5F9-4BE1A2BCB204}" presName="linNode" presStyleCnt="0"/>
      <dgm:spPr/>
    </dgm:pt>
    <dgm:pt modelId="{20DB8AA5-B102-4B7A-9A92-6E576BF7E821}" type="pres">
      <dgm:prSet presAssocID="{C139A052-4E7E-4500-A5F9-4BE1A2BCB204}" presName="parentText" presStyleLbl="node1" presStyleIdx="8" presStyleCnt="9">
        <dgm:presLayoutVars>
          <dgm:chMax val="1"/>
          <dgm:bulletEnabled val="1"/>
        </dgm:presLayoutVars>
      </dgm:prSet>
      <dgm:spPr/>
      <dgm:t>
        <a:bodyPr/>
        <a:lstStyle/>
        <a:p>
          <a:endParaRPr lang="en-US"/>
        </a:p>
      </dgm:t>
    </dgm:pt>
  </dgm:ptLst>
  <dgm:cxnLst>
    <dgm:cxn modelId="{BAC0C0BD-DAA7-4357-8F6A-63C8E375766D}" type="presOf" srcId="{FCB7E763-70EE-449C-AAA4-E2D7BC4B80B9}" destId="{9835B5EF-882F-4768-BADC-618CBD533606}" srcOrd="0" destOrd="0" presId="urn:microsoft.com/office/officeart/2005/8/layout/vList5"/>
    <dgm:cxn modelId="{E0C95592-4A0D-458C-9CD7-54461A6BD78D}" srcId="{FCB7E763-70EE-449C-AAA4-E2D7BC4B80B9}" destId="{FB7F7A20-1C17-4B16-9C39-025030922723}" srcOrd="0" destOrd="0" parTransId="{66A60F72-3A37-4BDD-8905-9ED0E704A3F6}" sibTransId="{1ADE09ED-512D-4E05-A412-6F61B14516B8}"/>
    <dgm:cxn modelId="{56678740-83D5-418E-8F9A-7BA4E460571A}" srcId="{FCB7E763-70EE-449C-AAA4-E2D7BC4B80B9}" destId="{BC3A03BA-3513-44E8-AA49-43BA5B1485AE}" srcOrd="2" destOrd="0" parTransId="{BF5F70A8-E89A-4565-9EFD-9F4588FAFCB9}" sibTransId="{8FA6A938-143C-4B2E-B1E0-800CF313B084}"/>
    <dgm:cxn modelId="{5463A148-6AC5-4F41-A43D-58ED42B5F3D9}" srcId="{FCB7E763-70EE-449C-AAA4-E2D7BC4B80B9}" destId="{E819F0B9-6147-4CD8-BF4F-D882ED547141}" srcOrd="3" destOrd="0" parTransId="{9EF122A1-A183-4BB7-8A56-DC24D2CAFB8D}" sibTransId="{3D47FCA7-2ADD-4E96-8AA0-A416CF8AA51B}"/>
    <dgm:cxn modelId="{E6EF3DAB-DEA2-45A2-917A-C7A83A092666}" type="presOf" srcId="{FB7F7A20-1C17-4B16-9C39-025030922723}" destId="{4FBBA5A0-D9B3-4E48-9195-F9ED8596B5AE}" srcOrd="0" destOrd="0" presId="urn:microsoft.com/office/officeart/2005/8/layout/vList5"/>
    <dgm:cxn modelId="{546B9005-508B-4950-BD45-8EDECF4009D3}" type="presOf" srcId="{605B8D14-920E-4E01-9A27-D0AB1AEF22C8}" destId="{1C2B272D-7AE2-41A3-9B07-34F45E24264D}" srcOrd="0" destOrd="0" presId="urn:microsoft.com/office/officeart/2005/8/layout/vList5"/>
    <dgm:cxn modelId="{9AF53CDA-521B-4F2E-AD6F-40A551ADE653}" type="presOf" srcId="{2C3D0DE4-7FAD-48F7-AEC0-35D9EF1FBBEE}" destId="{7DE3B8CC-7821-47AA-8495-4F12289EF85F}" srcOrd="0" destOrd="0" presId="urn:microsoft.com/office/officeart/2005/8/layout/vList5"/>
    <dgm:cxn modelId="{BA7A4196-05D7-4EBA-960C-5E7C2C03B909}" type="presOf" srcId="{C139A052-4E7E-4500-A5F9-4BE1A2BCB204}" destId="{20DB8AA5-B102-4B7A-9A92-6E576BF7E821}" srcOrd="0" destOrd="0" presId="urn:microsoft.com/office/officeart/2005/8/layout/vList5"/>
    <dgm:cxn modelId="{F9C84D0C-2FAD-45DF-8869-BF3568D37312}" type="presOf" srcId="{DFD37418-64B8-4504-97A7-AF33B48F919C}" destId="{60180D56-CC93-4459-A609-329B945DD7DF}" srcOrd="0" destOrd="0" presId="urn:microsoft.com/office/officeart/2005/8/layout/vList5"/>
    <dgm:cxn modelId="{01DE08BA-03E7-4439-BF28-05C3F6AE31D8}" srcId="{FCB7E763-70EE-449C-AAA4-E2D7BC4B80B9}" destId="{C139A052-4E7E-4500-A5F9-4BE1A2BCB204}" srcOrd="8" destOrd="0" parTransId="{693787B7-CEC4-4141-AE21-0581A59D6C7E}" sibTransId="{5A6E6B09-0F0B-40D8-BB8B-A38055AAB10F}"/>
    <dgm:cxn modelId="{A0182AFA-5F1B-42D1-9AC3-339AE5EE7D09}" srcId="{FCB7E763-70EE-449C-AAA4-E2D7BC4B80B9}" destId="{18179AA8-A672-466E-A415-35F4FEEAEE7B}" srcOrd="7" destOrd="0" parTransId="{BCDA0EB8-0038-4FB6-BDE3-5AC2082AB5A3}" sibTransId="{39820967-E943-4548-AB10-02C6707C0202}"/>
    <dgm:cxn modelId="{6C58139E-6705-4E67-AB37-84B0907C64A2}" type="presOf" srcId="{32F3E761-6928-46EE-9B51-F62913F8C7F1}" destId="{0091BA52-6BC6-4FC2-AEF4-677EEA16C337}" srcOrd="0" destOrd="0" presId="urn:microsoft.com/office/officeart/2005/8/layout/vList5"/>
    <dgm:cxn modelId="{BDFE5B21-C7D0-4EF3-9CE6-CD09120F2064}" srcId="{FCB7E763-70EE-449C-AAA4-E2D7BC4B80B9}" destId="{32F3E761-6928-46EE-9B51-F62913F8C7F1}" srcOrd="6" destOrd="0" parTransId="{AEC2978E-3C21-4818-BB3B-36F5309226A1}" sibTransId="{869C7571-9CB5-4852-8284-0C5CE96AA8AD}"/>
    <dgm:cxn modelId="{D9F0F162-79CB-48D6-A9CA-B9F4146B13EE}" srcId="{FCB7E763-70EE-449C-AAA4-E2D7BC4B80B9}" destId="{2C3D0DE4-7FAD-48F7-AEC0-35D9EF1FBBEE}" srcOrd="4" destOrd="0" parTransId="{958A8979-D3F1-4AEB-BBB6-D67032624A8B}" sibTransId="{9E426C57-2B14-4F75-AA8B-38E8EFCBBBB1}"/>
    <dgm:cxn modelId="{53D3E36F-DAE0-47AD-A26B-EEC32390CAEB}" type="presOf" srcId="{18179AA8-A672-466E-A415-35F4FEEAEE7B}" destId="{DFE11BBF-A39D-4873-9B10-A1F8A9B0F78B}" srcOrd="0" destOrd="0" presId="urn:microsoft.com/office/officeart/2005/8/layout/vList5"/>
    <dgm:cxn modelId="{121CB868-2306-44DC-BBAF-884BD0F26D92}" type="presOf" srcId="{BC3A03BA-3513-44E8-AA49-43BA5B1485AE}" destId="{2613C64E-5EE7-4BB5-9EBF-9C828430AE5C}" srcOrd="0" destOrd="0" presId="urn:microsoft.com/office/officeart/2005/8/layout/vList5"/>
    <dgm:cxn modelId="{23C58ECF-F979-48B2-BCA1-0AE34CF20BEF}" srcId="{FCB7E763-70EE-449C-AAA4-E2D7BC4B80B9}" destId="{DFD37418-64B8-4504-97A7-AF33B48F919C}" srcOrd="1" destOrd="0" parTransId="{576154F2-C488-4AA9-A2BA-34F6DE2E222F}" sibTransId="{0557FE36-6409-4A1B-A79C-27D2756A9C56}"/>
    <dgm:cxn modelId="{FFACEB8B-7919-42A2-9CC7-0DC7BEAC0B36}" srcId="{FCB7E763-70EE-449C-AAA4-E2D7BC4B80B9}" destId="{605B8D14-920E-4E01-9A27-D0AB1AEF22C8}" srcOrd="5" destOrd="0" parTransId="{BB16C14D-D3FB-40BA-AB6F-413A0C4F5621}" sibTransId="{EFEB2678-CE78-4840-B530-A8EA01F920DE}"/>
    <dgm:cxn modelId="{90C70D45-71FB-48CA-B6A4-734E52919C60}" type="presOf" srcId="{E819F0B9-6147-4CD8-BF4F-D882ED547141}" destId="{8BA908D9-523C-417D-9B8D-B9DDB5CBF8F2}" srcOrd="0" destOrd="0" presId="urn:microsoft.com/office/officeart/2005/8/layout/vList5"/>
    <dgm:cxn modelId="{B77049EC-EF50-452D-99BB-A2120DB03216}" type="presParOf" srcId="{9835B5EF-882F-4768-BADC-618CBD533606}" destId="{F06D7566-1222-4301-AD61-900C79BA4D45}" srcOrd="0" destOrd="0" presId="urn:microsoft.com/office/officeart/2005/8/layout/vList5"/>
    <dgm:cxn modelId="{F498027D-C734-48C7-AD8C-F29F36048084}" type="presParOf" srcId="{F06D7566-1222-4301-AD61-900C79BA4D45}" destId="{4FBBA5A0-D9B3-4E48-9195-F9ED8596B5AE}" srcOrd="0" destOrd="0" presId="urn:microsoft.com/office/officeart/2005/8/layout/vList5"/>
    <dgm:cxn modelId="{C63C778D-4CAA-44AC-A015-4AAC1C88F4CE}" type="presParOf" srcId="{9835B5EF-882F-4768-BADC-618CBD533606}" destId="{9B595684-A7EA-4EF0-9DFE-9847AF132DCD}" srcOrd="1" destOrd="0" presId="urn:microsoft.com/office/officeart/2005/8/layout/vList5"/>
    <dgm:cxn modelId="{E609C08F-D7F3-49B6-803D-EFC1C4AA8859}" type="presParOf" srcId="{9835B5EF-882F-4768-BADC-618CBD533606}" destId="{C7972B49-742B-4EDB-9A9A-EC5A345BB87B}" srcOrd="2" destOrd="0" presId="urn:microsoft.com/office/officeart/2005/8/layout/vList5"/>
    <dgm:cxn modelId="{F7A04CBC-4F64-45B4-83F2-72088BA600E4}" type="presParOf" srcId="{C7972B49-742B-4EDB-9A9A-EC5A345BB87B}" destId="{60180D56-CC93-4459-A609-329B945DD7DF}" srcOrd="0" destOrd="0" presId="urn:microsoft.com/office/officeart/2005/8/layout/vList5"/>
    <dgm:cxn modelId="{12B64D2C-697E-4B38-96A4-81FF252DF3ED}" type="presParOf" srcId="{9835B5EF-882F-4768-BADC-618CBD533606}" destId="{CFA191FA-4190-42C8-8DC5-69AB6A1DC278}" srcOrd="3" destOrd="0" presId="urn:microsoft.com/office/officeart/2005/8/layout/vList5"/>
    <dgm:cxn modelId="{CBD4F5D9-78C4-4FFB-BB04-8E94E1469221}" type="presParOf" srcId="{9835B5EF-882F-4768-BADC-618CBD533606}" destId="{3304255B-097A-4B2A-B5CC-C210429FD571}" srcOrd="4" destOrd="0" presId="urn:microsoft.com/office/officeart/2005/8/layout/vList5"/>
    <dgm:cxn modelId="{ACCD42AA-9E2A-4C9F-B321-F668577A6081}" type="presParOf" srcId="{3304255B-097A-4B2A-B5CC-C210429FD571}" destId="{2613C64E-5EE7-4BB5-9EBF-9C828430AE5C}" srcOrd="0" destOrd="0" presId="urn:microsoft.com/office/officeart/2005/8/layout/vList5"/>
    <dgm:cxn modelId="{B58DBA92-F481-4135-8058-CC6DA8E6AB7B}" type="presParOf" srcId="{9835B5EF-882F-4768-BADC-618CBD533606}" destId="{2649979C-F54E-40EE-A5F1-711BE8F8F91D}" srcOrd="5" destOrd="0" presId="urn:microsoft.com/office/officeart/2005/8/layout/vList5"/>
    <dgm:cxn modelId="{DCCD8FD7-0467-4F01-B331-B1F60CF9CB81}" type="presParOf" srcId="{9835B5EF-882F-4768-BADC-618CBD533606}" destId="{2A0DC89A-4AF3-4FEA-BFD5-CF32FED2077D}" srcOrd="6" destOrd="0" presId="urn:microsoft.com/office/officeart/2005/8/layout/vList5"/>
    <dgm:cxn modelId="{92D5AA54-3C84-447C-B186-FB5149466473}" type="presParOf" srcId="{2A0DC89A-4AF3-4FEA-BFD5-CF32FED2077D}" destId="{8BA908D9-523C-417D-9B8D-B9DDB5CBF8F2}" srcOrd="0" destOrd="0" presId="urn:microsoft.com/office/officeart/2005/8/layout/vList5"/>
    <dgm:cxn modelId="{44A10DE1-5DFF-4313-A766-0B2E2B8B0934}" type="presParOf" srcId="{9835B5EF-882F-4768-BADC-618CBD533606}" destId="{C4022306-09BB-449B-B1D2-C08C31E8B315}" srcOrd="7" destOrd="0" presId="urn:microsoft.com/office/officeart/2005/8/layout/vList5"/>
    <dgm:cxn modelId="{62AFDFAF-276F-4055-B18F-8BB5D01BAD65}" type="presParOf" srcId="{9835B5EF-882F-4768-BADC-618CBD533606}" destId="{F29C89FD-099C-4191-949D-2A2546FE343E}" srcOrd="8" destOrd="0" presId="urn:microsoft.com/office/officeart/2005/8/layout/vList5"/>
    <dgm:cxn modelId="{09DB0913-9580-4E32-878E-3AF749FA77E4}" type="presParOf" srcId="{F29C89FD-099C-4191-949D-2A2546FE343E}" destId="{7DE3B8CC-7821-47AA-8495-4F12289EF85F}" srcOrd="0" destOrd="0" presId="urn:microsoft.com/office/officeart/2005/8/layout/vList5"/>
    <dgm:cxn modelId="{A2E42EEC-A8C6-4F8B-9204-DB4310949C1E}" type="presParOf" srcId="{9835B5EF-882F-4768-BADC-618CBD533606}" destId="{28A67B91-AF13-457E-8C8A-94EABC8D8803}" srcOrd="9" destOrd="0" presId="urn:microsoft.com/office/officeart/2005/8/layout/vList5"/>
    <dgm:cxn modelId="{AF846A84-38E5-4785-937B-E4C6534511A8}" type="presParOf" srcId="{9835B5EF-882F-4768-BADC-618CBD533606}" destId="{3F09A70F-2309-41FA-BAD5-9DA53D3696F4}" srcOrd="10" destOrd="0" presId="urn:microsoft.com/office/officeart/2005/8/layout/vList5"/>
    <dgm:cxn modelId="{7C35D5C6-83E0-436E-9C8C-83CC68F9E590}" type="presParOf" srcId="{3F09A70F-2309-41FA-BAD5-9DA53D3696F4}" destId="{1C2B272D-7AE2-41A3-9B07-34F45E24264D}" srcOrd="0" destOrd="0" presId="urn:microsoft.com/office/officeart/2005/8/layout/vList5"/>
    <dgm:cxn modelId="{15ABB943-CE83-47EC-AE83-C99CBDCBB318}" type="presParOf" srcId="{9835B5EF-882F-4768-BADC-618CBD533606}" destId="{F1BCE23D-A7B9-46C6-A745-2D8E715CFB52}" srcOrd="11" destOrd="0" presId="urn:microsoft.com/office/officeart/2005/8/layout/vList5"/>
    <dgm:cxn modelId="{9D11D2F9-0B30-45AA-9140-8009ADB25A27}" type="presParOf" srcId="{9835B5EF-882F-4768-BADC-618CBD533606}" destId="{30D9C516-D632-405B-B9BD-54952FAB08A8}" srcOrd="12" destOrd="0" presId="urn:microsoft.com/office/officeart/2005/8/layout/vList5"/>
    <dgm:cxn modelId="{C33C0A74-5A8F-4408-B396-6932CF94FA40}" type="presParOf" srcId="{30D9C516-D632-405B-B9BD-54952FAB08A8}" destId="{0091BA52-6BC6-4FC2-AEF4-677EEA16C337}" srcOrd="0" destOrd="0" presId="urn:microsoft.com/office/officeart/2005/8/layout/vList5"/>
    <dgm:cxn modelId="{D5425E78-8764-4743-BAEF-BCB164EA550A}" type="presParOf" srcId="{9835B5EF-882F-4768-BADC-618CBD533606}" destId="{AD890419-8A09-4E49-AC88-3537D92915C8}" srcOrd="13" destOrd="0" presId="urn:microsoft.com/office/officeart/2005/8/layout/vList5"/>
    <dgm:cxn modelId="{78DC0050-97C9-4D03-8600-A1144D4F345B}" type="presParOf" srcId="{9835B5EF-882F-4768-BADC-618CBD533606}" destId="{D53BDB69-398D-4BA8-BF40-6841675795DE}" srcOrd="14" destOrd="0" presId="urn:microsoft.com/office/officeart/2005/8/layout/vList5"/>
    <dgm:cxn modelId="{04A1177E-4B8F-4F9F-BEED-D152BC11FB91}" type="presParOf" srcId="{D53BDB69-398D-4BA8-BF40-6841675795DE}" destId="{DFE11BBF-A39D-4873-9B10-A1F8A9B0F78B}" srcOrd="0" destOrd="0" presId="urn:microsoft.com/office/officeart/2005/8/layout/vList5"/>
    <dgm:cxn modelId="{F77716BE-4F75-4E1E-AC34-C309301D52EA}" type="presParOf" srcId="{9835B5EF-882F-4768-BADC-618CBD533606}" destId="{B211A6CF-6E44-4507-9D26-9FCC853D8258}" srcOrd="15" destOrd="0" presId="urn:microsoft.com/office/officeart/2005/8/layout/vList5"/>
    <dgm:cxn modelId="{26A214E2-B6A8-4610-A080-325060D735E4}" type="presParOf" srcId="{9835B5EF-882F-4768-BADC-618CBD533606}" destId="{00E2E89B-F004-4C89-BAF7-289BFB663D86}" srcOrd="16" destOrd="0" presId="urn:microsoft.com/office/officeart/2005/8/layout/vList5"/>
    <dgm:cxn modelId="{8FC0D103-0F57-49AA-A6F8-CBC1756E9E79}" type="presParOf" srcId="{00E2E89B-F004-4C89-BAF7-289BFB663D86}" destId="{20DB8AA5-B102-4B7A-9A92-6E576BF7E821}"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728B16-A25E-46A1-B4F1-331BBD7DC5C0}">
      <dsp:nvSpPr>
        <dsp:cNvPr id="0" name=""/>
        <dsp:cNvSpPr/>
      </dsp:nvSpPr>
      <dsp:spPr>
        <a:xfrm>
          <a:off x="1534447" y="11835"/>
          <a:ext cx="4327666" cy="4327666"/>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977900" rtl="0">
            <a:lnSpc>
              <a:spcPct val="90000"/>
            </a:lnSpc>
            <a:spcBef>
              <a:spcPct val="0"/>
            </a:spcBef>
            <a:spcAft>
              <a:spcPct val="35000"/>
            </a:spcAft>
          </a:pPr>
          <a:r>
            <a:rPr lang="en-US" sz="2200" b="1" kern="1200" dirty="0" smtClean="0"/>
            <a:t>Decreased pulmonary blood flow-</a:t>
          </a:r>
          <a:r>
            <a:rPr lang="en-US" sz="2200" b="1" kern="1200" dirty="0" err="1" smtClean="0"/>
            <a:t>Oligemic</a:t>
          </a:r>
          <a:r>
            <a:rPr lang="en-US" sz="2200" b="1" kern="1200" dirty="0" smtClean="0"/>
            <a:t>  lung</a:t>
          </a:r>
          <a:r>
            <a:rPr lang="en-US" sz="2200" kern="1200" dirty="0" smtClean="0"/>
            <a:t>: Tetralogy of </a:t>
          </a:r>
          <a:r>
            <a:rPr lang="en-US" sz="2200" kern="1200" dirty="0" err="1" smtClean="0"/>
            <a:t>fallot</a:t>
          </a:r>
          <a:r>
            <a:rPr lang="en-US" sz="2200" kern="1200" dirty="0" smtClean="0"/>
            <a:t> ,Tricuspid atresia, Pulmonary atresia, Ebsteins Anomaly</a:t>
          </a:r>
          <a:endParaRPr lang="en-US" sz="2200" kern="1200" dirty="0"/>
        </a:p>
      </dsp:txBody>
      <dsp:txXfrm>
        <a:off x="2138760" y="522160"/>
        <a:ext cx="2495231" cy="3307016"/>
      </dsp:txXfrm>
    </dsp:sp>
    <dsp:sp modelId="{2B135215-A42F-47A9-BEA9-E9A3D242F803}">
      <dsp:nvSpPr>
        <dsp:cNvPr id="0" name=""/>
        <dsp:cNvSpPr/>
      </dsp:nvSpPr>
      <dsp:spPr>
        <a:xfrm>
          <a:off x="4653486" y="11835"/>
          <a:ext cx="4327666" cy="4327666"/>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977900" rtl="0">
            <a:lnSpc>
              <a:spcPct val="90000"/>
            </a:lnSpc>
            <a:spcBef>
              <a:spcPct val="0"/>
            </a:spcBef>
            <a:spcAft>
              <a:spcPct val="35000"/>
            </a:spcAft>
          </a:pPr>
          <a:r>
            <a:rPr lang="en-US" sz="2200" b="1" kern="1200" dirty="0" smtClean="0"/>
            <a:t>Increased pulmonary blood flow -Plethoric lung</a:t>
          </a:r>
          <a:r>
            <a:rPr lang="en-US" sz="2200" kern="1200" dirty="0" smtClean="0"/>
            <a:t>: Transposition of great vessels, Total Anomalous Pulmonary Venous return, Double outlet RV, truncus arteriosus ,Single ventricle</a:t>
          </a:r>
          <a:endParaRPr lang="en-US" sz="2200" kern="1200" dirty="0"/>
        </a:p>
      </dsp:txBody>
      <dsp:txXfrm>
        <a:off x="5881607" y="522160"/>
        <a:ext cx="2495231" cy="33070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B17DD6-60B4-40E4-8DEF-199D863A27F6}">
      <dsp:nvSpPr>
        <dsp:cNvPr id="0" name=""/>
        <dsp:cNvSpPr/>
      </dsp:nvSpPr>
      <dsp:spPr>
        <a:xfrm>
          <a:off x="4548183" y="1107850"/>
          <a:ext cx="1419232" cy="1419406"/>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7179C317-6798-436B-8D11-42D023C93940}">
      <dsp:nvSpPr>
        <dsp:cNvPr id="0" name=""/>
        <dsp:cNvSpPr/>
      </dsp:nvSpPr>
      <dsp:spPr>
        <a:xfrm>
          <a:off x="4444698" y="0"/>
          <a:ext cx="1626203" cy="870267"/>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55650" rtl="0">
            <a:lnSpc>
              <a:spcPct val="90000"/>
            </a:lnSpc>
            <a:spcBef>
              <a:spcPct val="0"/>
            </a:spcBef>
            <a:spcAft>
              <a:spcPct val="35000"/>
            </a:spcAft>
          </a:pPr>
          <a:r>
            <a:rPr lang="en-US" sz="1700" b="1" kern="1200" smtClean="0"/>
            <a:t>Polycythemia </a:t>
          </a:r>
          <a:endParaRPr lang="en-US" sz="1700" kern="1200"/>
        </a:p>
      </dsp:txBody>
      <dsp:txXfrm>
        <a:off x="4444698" y="0"/>
        <a:ext cx="1626203" cy="870267"/>
      </dsp:txXfrm>
    </dsp:sp>
    <dsp:sp modelId="{350558CF-003F-4082-9AB3-F143569D8CE6}">
      <dsp:nvSpPr>
        <dsp:cNvPr id="0" name=""/>
        <dsp:cNvSpPr/>
      </dsp:nvSpPr>
      <dsp:spPr>
        <a:xfrm>
          <a:off x="4964491" y="1308012"/>
          <a:ext cx="1419232" cy="1419406"/>
        </a:xfrm>
        <a:prstGeom prst="ellipse">
          <a:avLst/>
        </a:prstGeom>
        <a:solidFill>
          <a:schemeClr val="accent2">
            <a:alpha val="50000"/>
            <a:hueOff val="-242561"/>
            <a:satOff val="-13988"/>
            <a:lumOff val="143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EC619023-0AAD-4A0D-8122-C8B2C0A4A0A2}">
      <dsp:nvSpPr>
        <dsp:cNvPr id="0" name=""/>
        <dsp:cNvSpPr/>
      </dsp:nvSpPr>
      <dsp:spPr>
        <a:xfrm>
          <a:off x="6558763" y="826754"/>
          <a:ext cx="1537501" cy="957294"/>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55650" rtl="0">
            <a:lnSpc>
              <a:spcPct val="90000"/>
            </a:lnSpc>
            <a:spcBef>
              <a:spcPct val="0"/>
            </a:spcBef>
            <a:spcAft>
              <a:spcPct val="35000"/>
            </a:spcAft>
          </a:pPr>
          <a:r>
            <a:rPr lang="en-US" sz="1700" b="1" kern="1200" dirty="0" smtClean="0"/>
            <a:t>Anemia</a:t>
          </a:r>
          <a:endParaRPr lang="en-US" sz="1700" kern="1200" dirty="0"/>
        </a:p>
      </dsp:txBody>
      <dsp:txXfrm>
        <a:off x="6558763" y="826754"/>
        <a:ext cx="1537501" cy="957294"/>
      </dsp:txXfrm>
    </dsp:sp>
    <dsp:sp modelId="{1A51FBBE-8354-4524-B750-12E3F9A8AFC0}">
      <dsp:nvSpPr>
        <dsp:cNvPr id="0" name=""/>
        <dsp:cNvSpPr/>
      </dsp:nvSpPr>
      <dsp:spPr>
        <a:xfrm>
          <a:off x="5066794" y="1758375"/>
          <a:ext cx="1419232" cy="1419406"/>
        </a:xfrm>
        <a:prstGeom prst="ellipse">
          <a:avLst/>
        </a:prstGeom>
        <a:solidFill>
          <a:schemeClr val="accent2">
            <a:alpha val="50000"/>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624AD046-46C6-47D1-B48A-EF7331232996}">
      <dsp:nvSpPr>
        <dsp:cNvPr id="0" name=""/>
        <dsp:cNvSpPr/>
      </dsp:nvSpPr>
      <dsp:spPr>
        <a:xfrm>
          <a:off x="6706599" y="2045128"/>
          <a:ext cx="1507934" cy="1022564"/>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55650" rtl="0">
            <a:lnSpc>
              <a:spcPct val="90000"/>
            </a:lnSpc>
            <a:spcBef>
              <a:spcPct val="0"/>
            </a:spcBef>
            <a:spcAft>
              <a:spcPct val="35000"/>
            </a:spcAft>
          </a:pPr>
          <a:r>
            <a:rPr lang="en-US" sz="1700" b="1" kern="1200" smtClean="0"/>
            <a:t>Clotting abnormalities </a:t>
          </a:r>
          <a:endParaRPr lang="en-US" sz="1700" kern="1200"/>
        </a:p>
      </dsp:txBody>
      <dsp:txXfrm>
        <a:off x="6706599" y="2045128"/>
        <a:ext cx="1507934" cy="1022564"/>
      </dsp:txXfrm>
    </dsp:sp>
    <dsp:sp modelId="{787D0763-559D-428B-B22A-78F078F6DEFD}">
      <dsp:nvSpPr>
        <dsp:cNvPr id="0" name=""/>
        <dsp:cNvSpPr/>
      </dsp:nvSpPr>
      <dsp:spPr>
        <a:xfrm>
          <a:off x="4778809" y="2119536"/>
          <a:ext cx="1419232" cy="1419406"/>
        </a:xfrm>
        <a:prstGeom prst="ellipse">
          <a:avLst/>
        </a:prstGeom>
        <a:solidFill>
          <a:schemeClr val="accent2">
            <a:alpha val="50000"/>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28E004D4-6618-4827-976E-8BDB36561D8E}">
      <dsp:nvSpPr>
        <dsp:cNvPr id="0" name=""/>
        <dsp:cNvSpPr/>
      </dsp:nvSpPr>
      <dsp:spPr>
        <a:xfrm>
          <a:off x="6056118" y="3415800"/>
          <a:ext cx="1626203" cy="935537"/>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55650" rtl="0">
            <a:lnSpc>
              <a:spcPct val="90000"/>
            </a:lnSpc>
            <a:spcBef>
              <a:spcPct val="0"/>
            </a:spcBef>
            <a:spcAft>
              <a:spcPct val="35000"/>
            </a:spcAft>
          </a:pPr>
          <a:r>
            <a:rPr lang="en-US" sz="1700" b="1" kern="1200" dirty="0" smtClean="0"/>
            <a:t>Hypercyanotic episodes or </a:t>
          </a:r>
          <a:r>
            <a:rPr lang="en-US" sz="1700" b="1" kern="1200" dirty="0" err="1" smtClean="0"/>
            <a:t>tet</a:t>
          </a:r>
          <a:r>
            <a:rPr lang="en-US" sz="1700" b="1" kern="1200" dirty="0" smtClean="0"/>
            <a:t> spells </a:t>
          </a:r>
          <a:endParaRPr lang="en-US" sz="1700" kern="1200" dirty="0"/>
        </a:p>
      </dsp:txBody>
      <dsp:txXfrm>
        <a:off x="6056118" y="3415800"/>
        <a:ext cx="1626203" cy="935537"/>
      </dsp:txXfrm>
    </dsp:sp>
    <dsp:sp modelId="{AAC552FB-B3F1-4B88-9C39-05358E616458}">
      <dsp:nvSpPr>
        <dsp:cNvPr id="0" name=""/>
        <dsp:cNvSpPr/>
      </dsp:nvSpPr>
      <dsp:spPr>
        <a:xfrm>
          <a:off x="4317558" y="2119536"/>
          <a:ext cx="1419232" cy="1419406"/>
        </a:xfrm>
        <a:prstGeom prst="ellipse">
          <a:avLst/>
        </a:prstGeom>
        <a:solidFill>
          <a:schemeClr val="accent2">
            <a:alpha val="50000"/>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684711FD-30B4-490A-A85E-0F55E6A2534B}">
      <dsp:nvSpPr>
        <dsp:cNvPr id="0" name=""/>
        <dsp:cNvSpPr/>
      </dsp:nvSpPr>
      <dsp:spPr>
        <a:xfrm>
          <a:off x="2833277" y="3415800"/>
          <a:ext cx="1626203" cy="935537"/>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55650" rtl="0">
            <a:lnSpc>
              <a:spcPct val="90000"/>
            </a:lnSpc>
            <a:spcBef>
              <a:spcPct val="0"/>
            </a:spcBef>
            <a:spcAft>
              <a:spcPct val="35000"/>
            </a:spcAft>
          </a:pPr>
          <a:r>
            <a:rPr lang="en-US" sz="1700" b="1" kern="1200" smtClean="0"/>
            <a:t>CNS injury caused by abscess or embolic events. </a:t>
          </a:r>
          <a:endParaRPr lang="en-US" sz="1700" kern="1200"/>
        </a:p>
      </dsp:txBody>
      <dsp:txXfrm>
        <a:off x="2833277" y="3415800"/>
        <a:ext cx="1626203" cy="935537"/>
      </dsp:txXfrm>
    </dsp:sp>
    <dsp:sp modelId="{59EE05DF-759D-4391-90C4-5C1BC84A0C49}">
      <dsp:nvSpPr>
        <dsp:cNvPr id="0" name=""/>
        <dsp:cNvSpPr/>
      </dsp:nvSpPr>
      <dsp:spPr>
        <a:xfrm>
          <a:off x="4029572" y="1758375"/>
          <a:ext cx="1419232" cy="1419406"/>
        </a:xfrm>
        <a:prstGeom prst="ellipse">
          <a:avLst/>
        </a:prstGeom>
        <a:solidFill>
          <a:schemeClr val="accent2">
            <a:alpha val="50000"/>
            <a:hueOff val="-1212803"/>
            <a:satOff val="-69940"/>
            <a:lumOff val="719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652A3329-1E48-4AF9-969F-A5F096347AA2}">
      <dsp:nvSpPr>
        <dsp:cNvPr id="0" name=""/>
        <dsp:cNvSpPr/>
      </dsp:nvSpPr>
      <dsp:spPr>
        <a:xfrm>
          <a:off x="2301065" y="2045128"/>
          <a:ext cx="1507934" cy="1022564"/>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55650" rtl="0">
            <a:lnSpc>
              <a:spcPct val="90000"/>
            </a:lnSpc>
            <a:spcBef>
              <a:spcPct val="0"/>
            </a:spcBef>
            <a:spcAft>
              <a:spcPct val="35000"/>
            </a:spcAft>
          </a:pPr>
          <a:r>
            <a:rPr lang="en-US" sz="1700" b="1" kern="1200" smtClean="0"/>
            <a:t>Pulmonary hypertension </a:t>
          </a:r>
          <a:endParaRPr lang="en-US" sz="1700" kern="1200"/>
        </a:p>
      </dsp:txBody>
      <dsp:txXfrm>
        <a:off x="2301065" y="2045128"/>
        <a:ext cx="1507934" cy="1022564"/>
      </dsp:txXfrm>
    </dsp:sp>
    <dsp:sp modelId="{9B53E3B4-F5C7-45A8-BB55-5412B8654808}">
      <dsp:nvSpPr>
        <dsp:cNvPr id="0" name=""/>
        <dsp:cNvSpPr/>
      </dsp:nvSpPr>
      <dsp:spPr>
        <a:xfrm>
          <a:off x="4131875" y="1308012"/>
          <a:ext cx="1419232" cy="1419406"/>
        </a:xfrm>
        <a:prstGeom prst="ellipse">
          <a:avLst/>
        </a:prstGeom>
        <a:solidFill>
          <a:schemeClr val="accent2">
            <a:alpha val="50000"/>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FDB8443C-679C-44A1-9C76-D74277CD354E}">
      <dsp:nvSpPr>
        <dsp:cNvPr id="0" name=""/>
        <dsp:cNvSpPr/>
      </dsp:nvSpPr>
      <dsp:spPr>
        <a:xfrm>
          <a:off x="2419335" y="826754"/>
          <a:ext cx="1537501" cy="957294"/>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55650" rtl="0">
            <a:lnSpc>
              <a:spcPct val="90000"/>
            </a:lnSpc>
            <a:spcBef>
              <a:spcPct val="0"/>
            </a:spcBef>
            <a:spcAft>
              <a:spcPct val="35000"/>
            </a:spcAft>
          </a:pPr>
          <a:r>
            <a:rPr lang="en-US" sz="1700" b="1" kern="1200" smtClean="0"/>
            <a:t>Endocarditis</a:t>
          </a:r>
          <a:endParaRPr lang="en-US" sz="1700" kern="1200"/>
        </a:p>
      </dsp:txBody>
      <dsp:txXfrm>
        <a:off x="2419335" y="826754"/>
        <a:ext cx="1537501" cy="95729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FC6E6C-2F0E-42BE-9269-1C0D54D65119}">
      <dsp:nvSpPr>
        <dsp:cNvPr id="0" name=""/>
        <dsp:cNvSpPr/>
      </dsp:nvSpPr>
      <dsp:spPr>
        <a:xfrm>
          <a:off x="0" y="27286"/>
          <a:ext cx="10515600" cy="675327"/>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en-US" sz="1700" kern="1200" smtClean="0"/>
            <a:t>Tachypnea </a:t>
          </a:r>
          <a:r>
            <a:rPr lang="en-US" sz="1700" b="1" kern="1200" smtClean="0"/>
            <a:t>but usually without retraction</a:t>
          </a:r>
          <a:endParaRPr lang="en-US" sz="1700" kern="1200"/>
        </a:p>
      </dsp:txBody>
      <dsp:txXfrm>
        <a:off x="32967" y="60253"/>
        <a:ext cx="10449666" cy="609393"/>
      </dsp:txXfrm>
    </dsp:sp>
    <dsp:sp modelId="{4F47CF63-98FF-4AE9-AD1A-B040224D8F57}">
      <dsp:nvSpPr>
        <dsp:cNvPr id="0" name=""/>
        <dsp:cNvSpPr/>
      </dsp:nvSpPr>
      <dsp:spPr>
        <a:xfrm>
          <a:off x="0" y="751573"/>
          <a:ext cx="10515600" cy="675327"/>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en-US" sz="1700" b="1" kern="1200" smtClean="0"/>
            <a:t>Lack of crackles or abnormal breath sounds </a:t>
          </a:r>
          <a:r>
            <a:rPr lang="en-US" sz="1700" kern="1200" smtClean="0"/>
            <a:t>unless congestive heart failure supervenes</a:t>
          </a:r>
          <a:endParaRPr lang="en-US" sz="1700" kern="1200"/>
        </a:p>
      </dsp:txBody>
      <dsp:txXfrm>
        <a:off x="32967" y="784540"/>
        <a:ext cx="10449666" cy="609393"/>
      </dsp:txXfrm>
    </dsp:sp>
    <dsp:sp modelId="{04ACCF32-7E6D-411B-91AA-EBABD074662F}">
      <dsp:nvSpPr>
        <dsp:cNvPr id="0" name=""/>
        <dsp:cNvSpPr/>
      </dsp:nvSpPr>
      <dsp:spPr>
        <a:xfrm>
          <a:off x="0" y="1475861"/>
          <a:ext cx="10515600" cy="675327"/>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en-US" sz="1700" b="1" kern="1200" smtClean="0"/>
            <a:t>Heart murmur that may be absent in serious forms of cyanotic heart defects</a:t>
          </a:r>
          <a:endParaRPr lang="en-US" sz="1700" kern="1200"/>
        </a:p>
      </dsp:txBody>
      <dsp:txXfrm>
        <a:off x="32967" y="1508828"/>
        <a:ext cx="10449666" cy="609393"/>
      </dsp:txXfrm>
    </dsp:sp>
    <dsp:sp modelId="{C57CF83F-42F2-40FA-B5FD-5D0395971B3A}">
      <dsp:nvSpPr>
        <dsp:cNvPr id="0" name=""/>
        <dsp:cNvSpPr/>
      </dsp:nvSpPr>
      <dsp:spPr>
        <a:xfrm>
          <a:off x="0" y="2200149"/>
          <a:ext cx="10515600" cy="675327"/>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en-US" sz="1700" kern="1200" smtClean="0"/>
            <a:t>A </a:t>
          </a:r>
          <a:r>
            <a:rPr lang="en-US" sz="1700" b="1" kern="1200" smtClean="0"/>
            <a:t>continuous murmur (of patent ductus arteriosus) that may indicate restricted pulmonary blood flow through the ductus</a:t>
          </a:r>
          <a:r>
            <a:rPr lang="en-US" sz="1700" kern="1200" smtClean="0"/>
            <a:t>.</a:t>
          </a:r>
          <a:endParaRPr lang="en-US" sz="1700" kern="1200"/>
        </a:p>
      </dsp:txBody>
      <dsp:txXfrm>
        <a:off x="32967" y="2233116"/>
        <a:ext cx="10449666" cy="609393"/>
      </dsp:txXfrm>
    </dsp:sp>
    <dsp:sp modelId="{6E7B99F2-2ED6-4005-8179-EDE06967FB97}">
      <dsp:nvSpPr>
        <dsp:cNvPr id="0" name=""/>
        <dsp:cNvSpPr/>
      </dsp:nvSpPr>
      <dsp:spPr>
        <a:xfrm>
          <a:off x="0" y="2924436"/>
          <a:ext cx="10515600" cy="675327"/>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en-US" sz="1700" kern="1200" smtClean="0"/>
            <a:t>Chest x-ray films that may </a:t>
          </a:r>
          <a:r>
            <a:rPr lang="en-US" sz="1700" b="1" kern="1200" smtClean="0"/>
            <a:t>show cardiomegaly, abnormal cardiac silhouette, increased or decreased pulmonary vascular markings</a:t>
          </a:r>
          <a:endParaRPr lang="en-US" sz="1700" kern="1200"/>
        </a:p>
      </dsp:txBody>
      <dsp:txXfrm>
        <a:off x="32967" y="2957403"/>
        <a:ext cx="10449666" cy="609393"/>
      </dsp:txXfrm>
    </dsp:sp>
    <dsp:sp modelId="{9623E359-66A1-405A-8D3D-BEC9673D4A93}">
      <dsp:nvSpPr>
        <dsp:cNvPr id="0" name=""/>
        <dsp:cNvSpPr/>
      </dsp:nvSpPr>
      <dsp:spPr>
        <a:xfrm>
          <a:off x="0" y="3648724"/>
          <a:ext cx="10515600" cy="675327"/>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en-US" sz="1700" b="1" kern="1200" smtClean="0"/>
            <a:t>Little or no </a:t>
          </a:r>
          <a:r>
            <a:rPr lang="en-US" sz="1700" kern="1200" smtClean="0"/>
            <a:t>increase in </a:t>
          </a:r>
          <a:r>
            <a:rPr lang="en-US" sz="1700" b="1" kern="1200" smtClean="0"/>
            <a:t>PO2 with oxygen administration</a:t>
          </a:r>
          <a:endParaRPr lang="en-US" sz="1700" kern="1200"/>
        </a:p>
      </dsp:txBody>
      <dsp:txXfrm>
        <a:off x="32967" y="3681691"/>
        <a:ext cx="10449666" cy="60939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85B928-77D4-4365-94A5-77948532CE54}">
      <dsp:nvSpPr>
        <dsp:cNvPr id="0" name=""/>
        <dsp:cNvSpPr/>
      </dsp:nvSpPr>
      <dsp:spPr>
        <a:xfrm>
          <a:off x="0" y="126909"/>
          <a:ext cx="10515600" cy="131975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smtClean="0"/>
            <a:t>Chest x-ray films</a:t>
          </a:r>
          <a:r>
            <a:rPr lang="en-US" sz="2400" kern="1200" smtClean="0"/>
            <a:t>. Chest x-ray films may reveal pulmonary causes of cyanosis and the urgency of the problem. They can also hint at the presence or absence of cardiac defects and the type of defect.</a:t>
          </a:r>
          <a:endParaRPr lang="en-US" sz="2400" kern="1200"/>
        </a:p>
      </dsp:txBody>
      <dsp:txXfrm>
        <a:off x="64425" y="191334"/>
        <a:ext cx="10386750" cy="1190909"/>
      </dsp:txXfrm>
    </dsp:sp>
    <dsp:sp modelId="{21631032-DDAC-44E8-9A68-A1B62425FA38}">
      <dsp:nvSpPr>
        <dsp:cNvPr id="0" name=""/>
        <dsp:cNvSpPr/>
      </dsp:nvSpPr>
      <dsp:spPr>
        <a:xfrm>
          <a:off x="0" y="1515789"/>
          <a:ext cx="10515600" cy="1319759"/>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smtClean="0"/>
            <a:t>Arterial blood gases in room air</a:t>
          </a:r>
          <a:r>
            <a:rPr lang="en-US" sz="2400" kern="1200" smtClean="0"/>
            <a:t>. Arterial blood gases in room air confirm or reject central cyanosis. An elevated P CO2 suggests pulmonary or central nervous system problems. A low pH may be seen in sepsis, circulatory shock, or severe hypoxemia.</a:t>
          </a:r>
          <a:endParaRPr lang="en-US" sz="2400" kern="1200"/>
        </a:p>
      </dsp:txBody>
      <dsp:txXfrm>
        <a:off x="64425" y="1580214"/>
        <a:ext cx="10386750" cy="1190909"/>
      </dsp:txXfrm>
    </dsp:sp>
    <dsp:sp modelId="{B6609F15-015E-426C-BF65-6FF3EECA1BD8}">
      <dsp:nvSpPr>
        <dsp:cNvPr id="0" name=""/>
        <dsp:cNvSpPr/>
      </dsp:nvSpPr>
      <dsp:spPr>
        <a:xfrm>
          <a:off x="0" y="2904669"/>
          <a:ext cx="10515600" cy="1319759"/>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smtClean="0"/>
            <a:t>Hyperoxic test</a:t>
          </a:r>
          <a:r>
            <a:rPr lang="en-US" sz="2400" kern="1200" smtClean="0"/>
            <a:t>. Repeating arterial blood gases while the patient breathes 100% oxygen helps separate cardiac causes of cyanosis from pulmonary or central nervous system causes.</a:t>
          </a:r>
          <a:endParaRPr lang="en-US" sz="2400" kern="1200"/>
        </a:p>
      </dsp:txBody>
      <dsp:txXfrm>
        <a:off x="64425" y="2969094"/>
        <a:ext cx="10386750" cy="119090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B10409-0A18-4F14-B69B-FCCBFF391EBE}">
      <dsp:nvSpPr>
        <dsp:cNvPr id="0" name=""/>
        <dsp:cNvSpPr/>
      </dsp:nvSpPr>
      <dsp:spPr>
        <a:xfrm>
          <a:off x="0" y="23719"/>
          <a:ext cx="10515600" cy="1386632"/>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rtl="0">
            <a:lnSpc>
              <a:spcPct val="90000"/>
            </a:lnSpc>
            <a:spcBef>
              <a:spcPct val="0"/>
            </a:spcBef>
            <a:spcAft>
              <a:spcPct val="35000"/>
            </a:spcAft>
          </a:pPr>
          <a:r>
            <a:rPr lang="en-US" sz="2500" b="1" kern="1200" dirty="0" smtClean="0"/>
            <a:t>ECG</a:t>
          </a:r>
          <a:r>
            <a:rPr lang="en-US" sz="2500" kern="1200" dirty="0" smtClean="0"/>
            <a:t> if cardiac origin of cyanosis is suspected.</a:t>
          </a:r>
          <a:endParaRPr lang="en-US" sz="2500" kern="1200" dirty="0"/>
        </a:p>
      </dsp:txBody>
      <dsp:txXfrm>
        <a:off x="67690" y="91409"/>
        <a:ext cx="10380220" cy="1251252"/>
      </dsp:txXfrm>
    </dsp:sp>
    <dsp:sp modelId="{BAE6C38B-E6C6-4FBD-8410-DA70BB6C38FF}">
      <dsp:nvSpPr>
        <dsp:cNvPr id="0" name=""/>
        <dsp:cNvSpPr/>
      </dsp:nvSpPr>
      <dsp:spPr>
        <a:xfrm>
          <a:off x="0" y="1482352"/>
          <a:ext cx="10515600" cy="1386632"/>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rtl="0">
            <a:lnSpc>
              <a:spcPct val="90000"/>
            </a:lnSpc>
            <a:spcBef>
              <a:spcPct val="0"/>
            </a:spcBef>
            <a:spcAft>
              <a:spcPct val="35000"/>
            </a:spcAft>
          </a:pPr>
          <a:r>
            <a:rPr lang="en-US" sz="2500" b="1" kern="1200" dirty="0" smtClean="0"/>
            <a:t>Umbilical artery line</a:t>
          </a:r>
          <a:r>
            <a:rPr lang="en-US" sz="2500" kern="1200" dirty="0" smtClean="0"/>
            <a:t>. A PO2 value in a </a:t>
          </a:r>
          <a:r>
            <a:rPr lang="en-US" sz="2500" kern="1200" dirty="0" err="1" smtClean="0"/>
            <a:t>preductal</a:t>
          </a:r>
          <a:r>
            <a:rPr lang="en-US" sz="2500" kern="1200" dirty="0" smtClean="0"/>
            <a:t> artery (such as the right radial artery) that is 10 to 15 mm Hg higher than that in a </a:t>
          </a:r>
          <a:r>
            <a:rPr lang="en-US" sz="2500" kern="1200" dirty="0" err="1" smtClean="0"/>
            <a:t>postductal</a:t>
          </a:r>
          <a:r>
            <a:rPr lang="en-US" sz="2500" kern="1200" dirty="0" smtClean="0"/>
            <a:t> artery (an umbilical artery line) suggests a right-to-left ductal shunt.</a:t>
          </a:r>
          <a:endParaRPr lang="en-US" sz="2500" kern="1200" dirty="0"/>
        </a:p>
      </dsp:txBody>
      <dsp:txXfrm>
        <a:off x="67690" y="1550042"/>
        <a:ext cx="10380220" cy="1251252"/>
      </dsp:txXfrm>
    </dsp:sp>
    <dsp:sp modelId="{8E6083FC-AEE1-424A-A0AB-D5F9F89D5E03}">
      <dsp:nvSpPr>
        <dsp:cNvPr id="0" name=""/>
        <dsp:cNvSpPr/>
      </dsp:nvSpPr>
      <dsp:spPr>
        <a:xfrm>
          <a:off x="0" y="2940985"/>
          <a:ext cx="10515600" cy="1386632"/>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rtl="0">
            <a:lnSpc>
              <a:spcPct val="90000"/>
            </a:lnSpc>
            <a:spcBef>
              <a:spcPct val="0"/>
            </a:spcBef>
            <a:spcAft>
              <a:spcPct val="35000"/>
            </a:spcAft>
          </a:pPr>
          <a:r>
            <a:rPr lang="en-US" sz="2500" b="1" kern="1200" smtClean="0"/>
            <a:t>Prostaglandin E1 </a:t>
          </a:r>
          <a:r>
            <a:rPr lang="en-US" sz="2500" kern="1200" smtClean="0"/>
            <a:t>. If a cyanotic defect is suspected based on these laboratory tests, prostaglandin E 1 should be started or made available</a:t>
          </a:r>
          <a:endParaRPr lang="en-US" sz="2500" kern="1200"/>
        </a:p>
      </dsp:txBody>
      <dsp:txXfrm>
        <a:off x="67690" y="3008675"/>
        <a:ext cx="10380220" cy="125125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BBA5A0-D9B3-4E48-9195-F9ED8596B5AE}">
      <dsp:nvSpPr>
        <dsp:cNvPr id="0" name=""/>
        <dsp:cNvSpPr/>
      </dsp:nvSpPr>
      <dsp:spPr>
        <a:xfrm>
          <a:off x="3364992" y="1210"/>
          <a:ext cx="3781919" cy="585360"/>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rtl="0">
            <a:lnSpc>
              <a:spcPct val="90000"/>
            </a:lnSpc>
            <a:spcBef>
              <a:spcPct val="0"/>
            </a:spcBef>
            <a:spcAft>
              <a:spcPct val="35000"/>
            </a:spcAft>
          </a:pPr>
          <a:r>
            <a:rPr lang="en-US" sz="1800" b="1" kern="1200" dirty="0" smtClean="0">
              <a:solidFill>
                <a:srgbClr val="FF0000"/>
              </a:solidFill>
            </a:rPr>
            <a:t>TOF(Tetralogy of </a:t>
          </a:r>
          <a:r>
            <a:rPr lang="en-US" sz="1800" b="1" kern="1200" dirty="0" err="1" smtClean="0">
              <a:solidFill>
                <a:srgbClr val="FF0000"/>
              </a:solidFill>
            </a:rPr>
            <a:t>fallot</a:t>
          </a:r>
          <a:r>
            <a:rPr lang="en-US" sz="1800" b="1" kern="1200" dirty="0" smtClean="0">
              <a:solidFill>
                <a:srgbClr val="FF0000"/>
              </a:solidFill>
            </a:rPr>
            <a:t>)</a:t>
          </a:r>
          <a:endParaRPr lang="en-US" sz="1800" kern="1200" dirty="0">
            <a:solidFill>
              <a:srgbClr val="FF0000"/>
            </a:solidFill>
          </a:endParaRPr>
        </a:p>
      </dsp:txBody>
      <dsp:txXfrm>
        <a:off x="3393567" y="29785"/>
        <a:ext cx="3724769" cy="528210"/>
      </dsp:txXfrm>
    </dsp:sp>
    <dsp:sp modelId="{60180D56-CC93-4459-A609-329B945DD7DF}">
      <dsp:nvSpPr>
        <dsp:cNvPr id="0" name=""/>
        <dsp:cNvSpPr/>
      </dsp:nvSpPr>
      <dsp:spPr>
        <a:xfrm>
          <a:off x="3364992" y="610758"/>
          <a:ext cx="3785616" cy="483761"/>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rtl="0">
            <a:lnSpc>
              <a:spcPct val="90000"/>
            </a:lnSpc>
            <a:spcBef>
              <a:spcPct val="0"/>
            </a:spcBef>
            <a:spcAft>
              <a:spcPct val="35000"/>
            </a:spcAft>
          </a:pPr>
          <a:r>
            <a:rPr lang="en-US" sz="1800" b="1" kern="1200" dirty="0" smtClean="0">
              <a:solidFill>
                <a:srgbClr val="FF0000"/>
              </a:solidFill>
            </a:rPr>
            <a:t>TGV(Transposition of great vessels)</a:t>
          </a:r>
          <a:endParaRPr lang="en-US" sz="1800" kern="1200" dirty="0">
            <a:solidFill>
              <a:srgbClr val="FF0000"/>
            </a:solidFill>
          </a:endParaRPr>
        </a:p>
      </dsp:txBody>
      <dsp:txXfrm>
        <a:off x="3388607" y="634373"/>
        <a:ext cx="3738386" cy="436531"/>
      </dsp:txXfrm>
    </dsp:sp>
    <dsp:sp modelId="{2613C64E-5EE7-4BB5-9EBF-9C828430AE5C}">
      <dsp:nvSpPr>
        <dsp:cNvPr id="0" name=""/>
        <dsp:cNvSpPr/>
      </dsp:nvSpPr>
      <dsp:spPr>
        <a:xfrm>
          <a:off x="3364992" y="1118708"/>
          <a:ext cx="3785616" cy="483761"/>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rtl="0">
            <a:lnSpc>
              <a:spcPct val="90000"/>
            </a:lnSpc>
            <a:spcBef>
              <a:spcPct val="0"/>
            </a:spcBef>
            <a:spcAft>
              <a:spcPct val="35000"/>
            </a:spcAft>
          </a:pPr>
          <a:r>
            <a:rPr lang="en-US" sz="1800" b="1" kern="1200" dirty="0" smtClean="0">
              <a:solidFill>
                <a:srgbClr val="FF0000"/>
              </a:solidFill>
            </a:rPr>
            <a:t>Tricuspid atresia</a:t>
          </a:r>
          <a:endParaRPr lang="en-US" sz="1800" kern="1200" dirty="0">
            <a:solidFill>
              <a:srgbClr val="FF0000"/>
            </a:solidFill>
          </a:endParaRPr>
        </a:p>
      </dsp:txBody>
      <dsp:txXfrm>
        <a:off x="3388607" y="1142323"/>
        <a:ext cx="3738386" cy="436531"/>
      </dsp:txXfrm>
    </dsp:sp>
    <dsp:sp modelId="{8BA908D9-523C-417D-9B8D-B9DDB5CBF8F2}">
      <dsp:nvSpPr>
        <dsp:cNvPr id="0" name=""/>
        <dsp:cNvSpPr/>
      </dsp:nvSpPr>
      <dsp:spPr>
        <a:xfrm>
          <a:off x="3364992" y="1626657"/>
          <a:ext cx="3785616" cy="483761"/>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rtl="0">
            <a:lnSpc>
              <a:spcPct val="90000"/>
            </a:lnSpc>
            <a:spcBef>
              <a:spcPct val="0"/>
            </a:spcBef>
            <a:spcAft>
              <a:spcPct val="35000"/>
            </a:spcAft>
          </a:pPr>
          <a:r>
            <a:rPr lang="en-US" sz="1800" b="1" kern="1200" dirty="0" smtClean="0">
              <a:solidFill>
                <a:srgbClr val="FF0000"/>
              </a:solidFill>
            </a:rPr>
            <a:t>Truncus arteriosus</a:t>
          </a:r>
          <a:endParaRPr lang="en-US" sz="1800" kern="1200" dirty="0">
            <a:solidFill>
              <a:srgbClr val="FF0000"/>
            </a:solidFill>
          </a:endParaRPr>
        </a:p>
      </dsp:txBody>
      <dsp:txXfrm>
        <a:off x="3388607" y="1650272"/>
        <a:ext cx="3738386" cy="436531"/>
      </dsp:txXfrm>
    </dsp:sp>
    <dsp:sp modelId="{7DE3B8CC-7821-47AA-8495-4F12289EF85F}">
      <dsp:nvSpPr>
        <dsp:cNvPr id="0" name=""/>
        <dsp:cNvSpPr/>
      </dsp:nvSpPr>
      <dsp:spPr>
        <a:xfrm>
          <a:off x="3364992" y="2134606"/>
          <a:ext cx="3785616" cy="483761"/>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rtl="0">
            <a:lnSpc>
              <a:spcPct val="90000"/>
            </a:lnSpc>
            <a:spcBef>
              <a:spcPct val="0"/>
            </a:spcBef>
            <a:spcAft>
              <a:spcPct val="35000"/>
            </a:spcAft>
          </a:pPr>
          <a:r>
            <a:rPr lang="en-US" sz="1800" b="1" kern="1200" dirty="0" smtClean="0">
              <a:solidFill>
                <a:srgbClr val="FF0000"/>
              </a:solidFill>
            </a:rPr>
            <a:t>Total anomalous of pulmonary venous drainage</a:t>
          </a:r>
          <a:endParaRPr lang="en-US" sz="1800" b="1" kern="1200" dirty="0">
            <a:solidFill>
              <a:srgbClr val="FF0000"/>
            </a:solidFill>
          </a:endParaRPr>
        </a:p>
      </dsp:txBody>
      <dsp:txXfrm>
        <a:off x="3388607" y="2158221"/>
        <a:ext cx="3738386" cy="436531"/>
      </dsp:txXfrm>
    </dsp:sp>
    <dsp:sp modelId="{1C2B272D-7AE2-41A3-9B07-34F45E24264D}">
      <dsp:nvSpPr>
        <dsp:cNvPr id="0" name=""/>
        <dsp:cNvSpPr/>
      </dsp:nvSpPr>
      <dsp:spPr>
        <a:xfrm>
          <a:off x="3364992" y="2642555"/>
          <a:ext cx="3785616" cy="483761"/>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rtl="0">
            <a:lnSpc>
              <a:spcPct val="90000"/>
            </a:lnSpc>
            <a:spcBef>
              <a:spcPct val="0"/>
            </a:spcBef>
            <a:spcAft>
              <a:spcPct val="35000"/>
            </a:spcAft>
          </a:pPr>
          <a:r>
            <a:rPr lang="en-US" sz="1800" b="1" kern="1200" dirty="0" err="1" smtClean="0"/>
            <a:t>Hypoplastic</a:t>
          </a:r>
          <a:r>
            <a:rPr lang="en-US" sz="1800" b="1" kern="1200" dirty="0" smtClean="0"/>
            <a:t> left heart syndrome</a:t>
          </a:r>
          <a:endParaRPr lang="en-US" sz="1800" b="1" kern="1200" dirty="0"/>
        </a:p>
      </dsp:txBody>
      <dsp:txXfrm>
        <a:off x="3388607" y="2666170"/>
        <a:ext cx="3738386" cy="436531"/>
      </dsp:txXfrm>
    </dsp:sp>
    <dsp:sp modelId="{0091BA52-6BC6-4FC2-AEF4-677EEA16C337}">
      <dsp:nvSpPr>
        <dsp:cNvPr id="0" name=""/>
        <dsp:cNvSpPr/>
      </dsp:nvSpPr>
      <dsp:spPr>
        <a:xfrm>
          <a:off x="3364992" y="3150505"/>
          <a:ext cx="3785616" cy="483761"/>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rtl="0">
            <a:lnSpc>
              <a:spcPct val="90000"/>
            </a:lnSpc>
            <a:spcBef>
              <a:spcPct val="0"/>
            </a:spcBef>
            <a:spcAft>
              <a:spcPct val="35000"/>
            </a:spcAft>
          </a:pPr>
          <a:r>
            <a:rPr lang="en-CA" sz="1800" b="1" kern="1200" dirty="0" smtClean="0"/>
            <a:t>DORV</a:t>
          </a:r>
          <a:endParaRPr lang="en-US" sz="1800" b="1" kern="1200" dirty="0"/>
        </a:p>
      </dsp:txBody>
      <dsp:txXfrm>
        <a:off x="3388607" y="3174120"/>
        <a:ext cx="3738386" cy="436531"/>
      </dsp:txXfrm>
    </dsp:sp>
    <dsp:sp modelId="{DFE11BBF-A39D-4873-9B10-A1F8A9B0F78B}">
      <dsp:nvSpPr>
        <dsp:cNvPr id="0" name=""/>
        <dsp:cNvSpPr/>
      </dsp:nvSpPr>
      <dsp:spPr>
        <a:xfrm>
          <a:off x="3364992" y="3658454"/>
          <a:ext cx="3785616" cy="483761"/>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rtl="0">
            <a:lnSpc>
              <a:spcPct val="90000"/>
            </a:lnSpc>
            <a:spcBef>
              <a:spcPct val="0"/>
            </a:spcBef>
            <a:spcAft>
              <a:spcPct val="35000"/>
            </a:spcAft>
          </a:pPr>
          <a:r>
            <a:rPr lang="en-US" sz="1800" b="1" kern="1200" dirty="0" smtClean="0"/>
            <a:t>Pulmonary atresia</a:t>
          </a:r>
          <a:endParaRPr lang="en-US" sz="1800" b="1" kern="1200" dirty="0"/>
        </a:p>
      </dsp:txBody>
      <dsp:txXfrm>
        <a:off x="3388607" y="3682069"/>
        <a:ext cx="3738386" cy="436531"/>
      </dsp:txXfrm>
    </dsp:sp>
    <dsp:sp modelId="{20DB8AA5-B102-4B7A-9A92-6E576BF7E821}">
      <dsp:nvSpPr>
        <dsp:cNvPr id="0" name=""/>
        <dsp:cNvSpPr/>
      </dsp:nvSpPr>
      <dsp:spPr>
        <a:xfrm>
          <a:off x="3364992" y="4166403"/>
          <a:ext cx="3785616" cy="483761"/>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rtl="0">
            <a:lnSpc>
              <a:spcPct val="90000"/>
            </a:lnSpc>
            <a:spcBef>
              <a:spcPct val="0"/>
            </a:spcBef>
            <a:spcAft>
              <a:spcPct val="35000"/>
            </a:spcAft>
          </a:pPr>
          <a:r>
            <a:rPr lang="en-US" sz="1800" b="1" kern="1200" dirty="0" err="1" smtClean="0"/>
            <a:t>Ebstein</a:t>
          </a:r>
          <a:r>
            <a:rPr lang="en-US" sz="1800" b="1" kern="1200" dirty="0" smtClean="0"/>
            <a:t> anomaly, single ventricle </a:t>
          </a:r>
          <a:endParaRPr lang="en-US" sz="1800" b="1" kern="1200" dirty="0"/>
        </a:p>
      </dsp:txBody>
      <dsp:txXfrm>
        <a:off x="3388607" y="4190018"/>
        <a:ext cx="3738386" cy="436531"/>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42F5760-E6C8-4A55-89DF-F39A65B472C5}" type="datetimeFigureOut">
              <a:rPr lang="en-US" smtClean="0"/>
              <a:t>9/10/2021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BE8E6B6-777D-47DC-B13E-A3540EF50861}" type="slidenum">
              <a:rPr lang="en-US" smtClean="0"/>
              <a:t>‹#›</a:t>
            </a:fld>
            <a:endParaRPr lang="en-US"/>
          </a:p>
        </p:txBody>
      </p:sp>
    </p:spTree>
    <p:extLst>
      <p:ext uri="{BB962C8B-B14F-4D97-AF65-F5344CB8AC3E}">
        <p14:creationId xmlns:p14="http://schemas.microsoft.com/office/powerpoint/2010/main" val="3520003376"/>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0D84DB-5E47-C842-949F-1B6ADF6F4F5D}" type="datetimeFigureOut">
              <a:rPr lang="en-US" smtClean="0"/>
              <a:t>9/10/2021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C8419D-D879-A64F-9A33-A47802679597}" type="slidenum">
              <a:rPr lang="en-US" smtClean="0"/>
              <a:t>‹#›</a:t>
            </a:fld>
            <a:endParaRPr lang="en-US"/>
          </a:p>
        </p:txBody>
      </p:sp>
    </p:spTree>
    <p:extLst>
      <p:ext uri="{BB962C8B-B14F-4D97-AF65-F5344CB8AC3E}">
        <p14:creationId xmlns:p14="http://schemas.microsoft.com/office/powerpoint/2010/main" val="1137712190"/>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C8419D-D879-A64F-9A33-A47802679597}" type="slidenum">
              <a:rPr lang="en-US" smtClean="0"/>
              <a:t>39</a:t>
            </a:fld>
            <a:endParaRPr lang="en-US"/>
          </a:p>
        </p:txBody>
      </p:sp>
      <p:sp>
        <p:nvSpPr>
          <p:cNvPr id="5" name="Header Placeholder 4"/>
          <p:cNvSpPr>
            <a:spLocks noGrp="1"/>
          </p:cNvSpPr>
          <p:nvPr>
            <p:ph type="hdr" sz="quarter" idx="11"/>
          </p:nvPr>
        </p:nvSpPr>
        <p:spPr/>
        <p:txBody>
          <a:bodyPr/>
          <a:lstStyle/>
          <a:p>
            <a:endParaRPr lang="en-US"/>
          </a:p>
        </p:txBody>
      </p:sp>
    </p:spTree>
    <p:extLst>
      <p:ext uri="{BB962C8B-B14F-4D97-AF65-F5344CB8AC3E}">
        <p14:creationId xmlns:p14="http://schemas.microsoft.com/office/powerpoint/2010/main" val="31963661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A39C002-7C4F-A042-81C6-F2C26AB17553}"/>
              </a:ext>
            </a:extLst>
          </p:cNvPr>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 xmlns:a16="http://schemas.microsoft.com/office/drawing/2014/main" id="{094F3937-29A3-0946-BF8B-6426B669DE5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 xmlns:a16="http://schemas.microsoft.com/office/drawing/2014/main" id="{3506124D-6784-664C-A46A-C553FD36B6F2}"/>
              </a:ext>
            </a:extLst>
          </p:cNvPr>
          <p:cNvSpPr>
            <a:spLocks noGrp="1"/>
          </p:cNvSpPr>
          <p:nvPr>
            <p:ph type="dt" sz="half" idx="10"/>
          </p:nvPr>
        </p:nvSpPr>
        <p:spPr/>
        <p:txBody>
          <a:bodyPr/>
          <a:lstStyle/>
          <a:p>
            <a:fld id="{31F716D1-B2F4-43D1-BB92-FCD1E1F33743}" type="datetime1">
              <a:rPr lang="en-US" smtClean="0"/>
              <a:t>9/10/2021</a:t>
            </a:fld>
            <a:endParaRPr lang="en-US"/>
          </a:p>
        </p:txBody>
      </p:sp>
      <p:sp>
        <p:nvSpPr>
          <p:cNvPr id="5" name="Footer Placeholder 4">
            <a:extLst>
              <a:ext uri="{FF2B5EF4-FFF2-40B4-BE49-F238E27FC236}">
                <a16:creationId xmlns="" xmlns:a16="http://schemas.microsoft.com/office/drawing/2014/main" id="{5DFF918B-86B8-1449-838B-74AA3703D0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DC509C7F-5AF2-CF4A-B1A1-2AD902C2CD24}"/>
              </a:ext>
            </a:extLst>
          </p:cNvPr>
          <p:cNvSpPr>
            <a:spLocks noGrp="1"/>
          </p:cNvSpPr>
          <p:nvPr>
            <p:ph type="sldNum" sz="quarter" idx="12"/>
          </p:nvPr>
        </p:nvSpPr>
        <p:spPr/>
        <p:txBody>
          <a:bodyPr/>
          <a:lstStyle/>
          <a:p>
            <a:fld id="{185154CB-9FFB-324C-B703-3DE9EF04B5B5}" type="slidenum">
              <a:rPr lang="en-US" smtClean="0"/>
              <a:t>‹#›</a:t>
            </a:fld>
            <a:endParaRPr lang="en-US" dirty="0"/>
          </a:p>
        </p:txBody>
      </p:sp>
      <p:pic>
        <p:nvPicPr>
          <p:cNvPr id="2051" name="Picture 3" descr="C:\Users\Lenovo\AppData\Local\Microsoft\Windows\INetCache\IE\UK6JV2KV\780px-شعار_الجامعة_الهاشمية[1].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flipH="1">
            <a:off x="11284745" y="5964703"/>
            <a:ext cx="907255" cy="8932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246387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FDAB5B1-FBD5-174A-90CD-1DD0B3C0B02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FC15E06D-251E-1C42-925E-F400A398BE5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B8C61C5A-CD02-4244-BED7-6480DB4237FE}"/>
              </a:ext>
            </a:extLst>
          </p:cNvPr>
          <p:cNvSpPr>
            <a:spLocks noGrp="1"/>
          </p:cNvSpPr>
          <p:nvPr>
            <p:ph type="dt" sz="half" idx="10"/>
          </p:nvPr>
        </p:nvSpPr>
        <p:spPr/>
        <p:txBody>
          <a:bodyPr/>
          <a:lstStyle/>
          <a:p>
            <a:fld id="{0FF9219D-D570-4662-996C-8DFCE6C5459A}" type="datetime1">
              <a:rPr lang="en-US" smtClean="0"/>
              <a:t>9/10/2021</a:t>
            </a:fld>
            <a:endParaRPr lang="en-US"/>
          </a:p>
        </p:txBody>
      </p:sp>
      <p:sp>
        <p:nvSpPr>
          <p:cNvPr id="5" name="Footer Placeholder 4">
            <a:extLst>
              <a:ext uri="{FF2B5EF4-FFF2-40B4-BE49-F238E27FC236}">
                <a16:creationId xmlns="" xmlns:a16="http://schemas.microsoft.com/office/drawing/2014/main" id="{0D474DD6-4E2B-E444-A382-B4F576BE07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A5C8BE1A-D09E-CE46-BCD7-96D1E7E2C6DB}"/>
              </a:ext>
            </a:extLst>
          </p:cNvPr>
          <p:cNvSpPr>
            <a:spLocks noGrp="1"/>
          </p:cNvSpPr>
          <p:nvPr>
            <p:ph type="sldNum" sz="quarter" idx="12"/>
          </p:nvPr>
        </p:nvSpPr>
        <p:spPr/>
        <p:txBody>
          <a:bodyPr/>
          <a:lstStyle/>
          <a:p>
            <a:fld id="{185154CB-9FFB-324C-B703-3DE9EF04B5B5}" type="slidenum">
              <a:rPr lang="en-US" smtClean="0"/>
              <a:t>‹#›</a:t>
            </a:fld>
            <a:endParaRPr lang="en-US" dirty="0"/>
          </a:p>
        </p:txBody>
      </p:sp>
      <p:pic>
        <p:nvPicPr>
          <p:cNvPr id="3074" name="Picture 2" descr="Faculty of Medicine at Hashemite University | Facebook"/>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6019800"/>
            <a:ext cx="873833" cy="869950"/>
          </a:xfrm>
          <a:prstGeom prst="rect">
            <a:avLst/>
          </a:prstGeom>
          <a:noFill/>
          <a:extLst>
            <a:ext uri="{909E8E84-426E-40DD-AFC4-6F175D3DCCD1}">
              <a14:hiddenFill xmlns:a14="http://schemas.microsoft.com/office/drawing/2010/main">
                <a:solidFill>
                  <a:srgbClr val="FFFFFF"/>
                </a:solidFill>
              </a14:hiddenFill>
            </a:ext>
          </a:extLst>
        </p:spPr>
      </p:pic>
      <p:sp>
        <p:nvSpPr>
          <p:cNvPr id="7" name="AutoShape 4" descr="The Career Center at the Hashemite University - Az Zarqa' | Facebook"/>
          <p:cNvSpPr>
            <a:spLocks noChangeAspect="1" noChangeArrowheads="1"/>
          </p:cNvSpPr>
          <p:nvPr userDrawn="1"/>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6" descr="The Career Center at the Hashemite University - Az Zarqa' | Facebook"/>
          <p:cNvSpPr>
            <a:spLocks noChangeAspect="1" noChangeArrowheads="1"/>
          </p:cNvSpPr>
          <p:nvPr userDrawn="1"/>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8" descr="The Career Center at the Hashemite University - Az Zarqa' | Facebook"/>
          <p:cNvSpPr>
            <a:spLocks noChangeAspect="1" noChangeArrowheads="1"/>
          </p:cNvSpPr>
          <p:nvPr userDrawn="1"/>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10" descr="The Career Center at the Hashemite University - Az Zarqa' | Facebook"/>
          <p:cNvSpPr>
            <a:spLocks noChangeAspect="1" noChangeArrowheads="1"/>
          </p:cNvSpPr>
          <p:nvPr userDrawn="1"/>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084" name="Picture 12" descr="ملف:شعار الجامعة الهاشمية الجديد.jp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flipH="1">
            <a:off x="11303815" y="5959475"/>
            <a:ext cx="888185" cy="844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490815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22F29E7-76C5-604E-8296-5BC472EE042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 xmlns:a16="http://schemas.microsoft.com/office/drawing/2014/main" id="{7E463C7F-8D4B-5D41-9B33-16D308D0822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 xmlns:a16="http://schemas.microsoft.com/office/drawing/2014/main" id="{C7673C18-9C0F-BA48-8E48-0F68D08B3DD9}"/>
              </a:ext>
            </a:extLst>
          </p:cNvPr>
          <p:cNvSpPr>
            <a:spLocks noGrp="1"/>
          </p:cNvSpPr>
          <p:nvPr>
            <p:ph type="dt" sz="half" idx="10"/>
          </p:nvPr>
        </p:nvSpPr>
        <p:spPr/>
        <p:txBody>
          <a:bodyPr/>
          <a:lstStyle/>
          <a:p>
            <a:fld id="{0ADE6910-B8AE-44B5-A510-0E59CCC97390}" type="datetime1">
              <a:rPr lang="en-US" smtClean="0"/>
              <a:t>9/10/2021</a:t>
            </a:fld>
            <a:endParaRPr lang="en-US"/>
          </a:p>
        </p:txBody>
      </p:sp>
      <p:sp>
        <p:nvSpPr>
          <p:cNvPr id="5" name="Footer Placeholder 4">
            <a:extLst>
              <a:ext uri="{FF2B5EF4-FFF2-40B4-BE49-F238E27FC236}">
                <a16:creationId xmlns="" xmlns:a16="http://schemas.microsoft.com/office/drawing/2014/main" id="{C8CD06BE-BE05-C545-9BBC-3DC6B3A16E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D43E5721-6B37-5541-A990-FA0AF1D7FBE8}"/>
              </a:ext>
            </a:extLst>
          </p:cNvPr>
          <p:cNvSpPr>
            <a:spLocks noGrp="1"/>
          </p:cNvSpPr>
          <p:nvPr>
            <p:ph type="sldNum" sz="quarter" idx="12"/>
          </p:nvPr>
        </p:nvSpPr>
        <p:spPr/>
        <p:txBody>
          <a:bodyPr/>
          <a:lstStyle/>
          <a:p>
            <a:fld id="{185154CB-9FFB-324C-B703-3DE9EF04B5B5}" type="slidenum">
              <a:rPr lang="en-US" smtClean="0"/>
              <a:t>‹#›</a:t>
            </a:fld>
            <a:endParaRPr lang="en-US"/>
          </a:p>
        </p:txBody>
      </p:sp>
    </p:spTree>
    <p:extLst>
      <p:ext uri="{BB962C8B-B14F-4D97-AF65-F5344CB8AC3E}">
        <p14:creationId xmlns:p14="http://schemas.microsoft.com/office/powerpoint/2010/main" val="24498366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D19D3BD-4304-4B42-AC78-F568EFBF1DC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F726FD8E-01FE-9A41-AF47-7E022660EB7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0E8BDC00-0F2A-194E-9B0B-37CEF9B3204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3FAACE22-7664-8B41-98B8-278C925823A4}"/>
              </a:ext>
            </a:extLst>
          </p:cNvPr>
          <p:cNvSpPr>
            <a:spLocks noGrp="1"/>
          </p:cNvSpPr>
          <p:nvPr>
            <p:ph type="dt" sz="half" idx="10"/>
          </p:nvPr>
        </p:nvSpPr>
        <p:spPr/>
        <p:txBody>
          <a:bodyPr/>
          <a:lstStyle/>
          <a:p>
            <a:fld id="{08C3B6CF-2350-4A97-B037-B165A395CD94}" type="datetime1">
              <a:rPr lang="en-US" smtClean="0"/>
              <a:t>9/10/2021</a:t>
            </a:fld>
            <a:endParaRPr lang="en-US"/>
          </a:p>
        </p:txBody>
      </p:sp>
      <p:sp>
        <p:nvSpPr>
          <p:cNvPr id="6" name="Footer Placeholder 5">
            <a:extLst>
              <a:ext uri="{FF2B5EF4-FFF2-40B4-BE49-F238E27FC236}">
                <a16:creationId xmlns="" xmlns:a16="http://schemas.microsoft.com/office/drawing/2014/main" id="{147EC9B7-0AF4-704F-8DDD-E7089C1F68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FBF179FC-7AD1-104B-9E19-853784B2B35F}"/>
              </a:ext>
            </a:extLst>
          </p:cNvPr>
          <p:cNvSpPr>
            <a:spLocks noGrp="1"/>
          </p:cNvSpPr>
          <p:nvPr>
            <p:ph type="sldNum" sz="quarter" idx="12"/>
          </p:nvPr>
        </p:nvSpPr>
        <p:spPr/>
        <p:txBody>
          <a:bodyPr/>
          <a:lstStyle/>
          <a:p>
            <a:fld id="{185154CB-9FFB-324C-B703-3DE9EF04B5B5}" type="slidenum">
              <a:rPr lang="en-US" smtClean="0"/>
              <a:t>‹#›</a:t>
            </a:fld>
            <a:endParaRPr lang="en-US"/>
          </a:p>
        </p:txBody>
      </p:sp>
    </p:spTree>
    <p:extLst>
      <p:ext uri="{BB962C8B-B14F-4D97-AF65-F5344CB8AC3E}">
        <p14:creationId xmlns:p14="http://schemas.microsoft.com/office/powerpoint/2010/main" val="328963925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6D7EAF0-21F6-EC4B-8F81-72AC74B2966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D8BE2130-27F2-5E47-B084-55D30E0D8C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 xmlns:a16="http://schemas.microsoft.com/office/drawing/2014/main" id="{083987FB-FE49-1842-BB50-7E9EAA837E3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06AB7318-7355-1743-A225-C90CC969CDE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 xmlns:a16="http://schemas.microsoft.com/office/drawing/2014/main" id="{67E15E4A-71F4-8744-89FB-70B06520846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7071A0E2-DBB0-9449-B11A-58FFB6CC26E0}"/>
              </a:ext>
            </a:extLst>
          </p:cNvPr>
          <p:cNvSpPr>
            <a:spLocks noGrp="1"/>
          </p:cNvSpPr>
          <p:nvPr>
            <p:ph type="dt" sz="half" idx="10"/>
          </p:nvPr>
        </p:nvSpPr>
        <p:spPr/>
        <p:txBody>
          <a:bodyPr/>
          <a:lstStyle/>
          <a:p>
            <a:fld id="{800C6536-B92A-4C5E-8813-A207E96D9029}" type="datetime1">
              <a:rPr lang="en-US" smtClean="0"/>
              <a:t>9/10/2021</a:t>
            </a:fld>
            <a:endParaRPr lang="en-US"/>
          </a:p>
        </p:txBody>
      </p:sp>
      <p:sp>
        <p:nvSpPr>
          <p:cNvPr id="8" name="Footer Placeholder 7">
            <a:extLst>
              <a:ext uri="{FF2B5EF4-FFF2-40B4-BE49-F238E27FC236}">
                <a16:creationId xmlns="" xmlns:a16="http://schemas.microsoft.com/office/drawing/2014/main" id="{87CBA9A2-13ED-C24E-938D-C87A8D3D57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 xmlns:a16="http://schemas.microsoft.com/office/drawing/2014/main" id="{0C2204ED-5527-D240-8683-25A6546DB1C1}"/>
              </a:ext>
            </a:extLst>
          </p:cNvPr>
          <p:cNvSpPr>
            <a:spLocks noGrp="1"/>
          </p:cNvSpPr>
          <p:nvPr>
            <p:ph type="sldNum" sz="quarter" idx="12"/>
          </p:nvPr>
        </p:nvSpPr>
        <p:spPr/>
        <p:txBody>
          <a:bodyPr/>
          <a:lstStyle/>
          <a:p>
            <a:fld id="{185154CB-9FFB-324C-B703-3DE9EF04B5B5}" type="slidenum">
              <a:rPr lang="en-US" smtClean="0"/>
              <a:t>‹#›</a:t>
            </a:fld>
            <a:endParaRPr lang="en-US"/>
          </a:p>
        </p:txBody>
      </p:sp>
    </p:spTree>
    <p:extLst>
      <p:ext uri="{BB962C8B-B14F-4D97-AF65-F5344CB8AC3E}">
        <p14:creationId xmlns:p14="http://schemas.microsoft.com/office/powerpoint/2010/main" val="63752299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D1D02A9-6C49-D94F-BBA3-7D493077324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E35ECD6B-8B78-2743-95B5-DE9F082C8660}"/>
              </a:ext>
            </a:extLst>
          </p:cNvPr>
          <p:cNvSpPr>
            <a:spLocks noGrp="1"/>
          </p:cNvSpPr>
          <p:nvPr>
            <p:ph type="dt" sz="half" idx="10"/>
          </p:nvPr>
        </p:nvSpPr>
        <p:spPr/>
        <p:txBody>
          <a:bodyPr/>
          <a:lstStyle/>
          <a:p>
            <a:fld id="{C0ECAC28-7A34-4BF1-8800-C7D7E018EE10}" type="datetime1">
              <a:rPr lang="en-US" smtClean="0"/>
              <a:t>9/10/2021</a:t>
            </a:fld>
            <a:endParaRPr lang="en-US"/>
          </a:p>
        </p:txBody>
      </p:sp>
      <p:sp>
        <p:nvSpPr>
          <p:cNvPr id="4" name="Footer Placeholder 3">
            <a:extLst>
              <a:ext uri="{FF2B5EF4-FFF2-40B4-BE49-F238E27FC236}">
                <a16:creationId xmlns="" xmlns:a16="http://schemas.microsoft.com/office/drawing/2014/main" id="{0C6E7177-877E-9E4B-AC93-0BDB98573EA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 xmlns:a16="http://schemas.microsoft.com/office/drawing/2014/main" id="{CACB22E9-7193-7749-9923-382DB25F8DC2}"/>
              </a:ext>
            </a:extLst>
          </p:cNvPr>
          <p:cNvSpPr>
            <a:spLocks noGrp="1"/>
          </p:cNvSpPr>
          <p:nvPr>
            <p:ph type="sldNum" sz="quarter" idx="12"/>
          </p:nvPr>
        </p:nvSpPr>
        <p:spPr/>
        <p:txBody>
          <a:bodyPr/>
          <a:lstStyle/>
          <a:p>
            <a:fld id="{185154CB-9FFB-324C-B703-3DE9EF04B5B5}" type="slidenum">
              <a:rPr lang="en-US" smtClean="0"/>
              <a:t>‹#›</a:t>
            </a:fld>
            <a:endParaRPr lang="en-US"/>
          </a:p>
        </p:txBody>
      </p:sp>
    </p:spTree>
    <p:extLst>
      <p:ext uri="{BB962C8B-B14F-4D97-AF65-F5344CB8AC3E}">
        <p14:creationId xmlns:p14="http://schemas.microsoft.com/office/powerpoint/2010/main" val="3366285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B98F7B26-E698-CF4B-B528-434AD121C723}"/>
              </a:ext>
            </a:extLst>
          </p:cNvPr>
          <p:cNvSpPr>
            <a:spLocks noGrp="1"/>
          </p:cNvSpPr>
          <p:nvPr>
            <p:ph type="dt" sz="half" idx="10"/>
          </p:nvPr>
        </p:nvSpPr>
        <p:spPr/>
        <p:txBody>
          <a:bodyPr/>
          <a:lstStyle/>
          <a:p>
            <a:fld id="{2AB002EB-6A23-4239-A854-F23FC3FA8FAC}" type="datetime1">
              <a:rPr lang="en-US" smtClean="0"/>
              <a:t>9/10/2021</a:t>
            </a:fld>
            <a:endParaRPr lang="en-US"/>
          </a:p>
        </p:txBody>
      </p:sp>
      <p:sp>
        <p:nvSpPr>
          <p:cNvPr id="3" name="Footer Placeholder 2">
            <a:extLst>
              <a:ext uri="{FF2B5EF4-FFF2-40B4-BE49-F238E27FC236}">
                <a16:creationId xmlns="" xmlns:a16="http://schemas.microsoft.com/office/drawing/2014/main" id="{E047A737-FE99-A142-BB5B-EC1F4BF6F51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 xmlns:a16="http://schemas.microsoft.com/office/drawing/2014/main" id="{42D0A676-914E-7C43-98F8-B20620BC9AB9}"/>
              </a:ext>
            </a:extLst>
          </p:cNvPr>
          <p:cNvSpPr>
            <a:spLocks noGrp="1"/>
          </p:cNvSpPr>
          <p:nvPr>
            <p:ph type="sldNum" sz="quarter" idx="12"/>
          </p:nvPr>
        </p:nvSpPr>
        <p:spPr/>
        <p:txBody>
          <a:bodyPr/>
          <a:lstStyle/>
          <a:p>
            <a:fld id="{185154CB-9FFB-324C-B703-3DE9EF04B5B5}" type="slidenum">
              <a:rPr lang="en-US" smtClean="0"/>
              <a:t>‹#›</a:t>
            </a:fld>
            <a:endParaRPr lang="en-US"/>
          </a:p>
        </p:txBody>
      </p:sp>
    </p:spTree>
    <p:extLst>
      <p:ext uri="{BB962C8B-B14F-4D97-AF65-F5344CB8AC3E}">
        <p14:creationId xmlns:p14="http://schemas.microsoft.com/office/powerpoint/2010/main" val="13645946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2F1904A-3537-3D4B-AEAA-7A2E66C098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 xmlns:a16="http://schemas.microsoft.com/office/drawing/2014/main" id="{2617ED3C-A03D-504B-ACEA-569131336DD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A9E01DEA-6771-EB4F-ACA1-E05FA88A15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 xmlns:a16="http://schemas.microsoft.com/office/drawing/2014/main" id="{4CB0C47A-A1E7-C84D-A50D-31D5CC81F00B}"/>
              </a:ext>
            </a:extLst>
          </p:cNvPr>
          <p:cNvSpPr>
            <a:spLocks noGrp="1"/>
          </p:cNvSpPr>
          <p:nvPr>
            <p:ph type="dt" sz="half" idx="10"/>
          </p:nvPr>
        </p:nvSpPr>
        <p:spPr/>
        <p:txBody>
          <a:bodyPr/>
          <a:lstStyle/>
          <a:p>
            <a:fld id="{DBDAD024-3B03-4B73-97BF-A233A996E438}" type="datetime1">
              <a:rPr lang="en-US" smtClean="0"/>
              <a:t>9/10/2021</a:t>
            </a:fld>
            <a:endParaRPr lang="en-US"/>
          </a:p>
        </p:txBody>
      </p:sp>
      <p:sp>
        <p:nvSpPr>
          <p:cNvPr id="6" name="Footer Placeholder 5">
            <a:extLst>
              <a:ext uri="{FF2B5EF4-FFF2-40B4-BE49-F238E27FC236}">
                <a16:creationId xmlns="" xmlns:a16="http://schemas.microsoft.com/office/drawing/2014/main" id="{222A6ECE-BA35-7242-A6CB-F57D3C9B024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A5C3A63A-1089-CD4B-B33C-12DFA938F13C}"/>
              </a:ext>
            </a:extLst>
          </p:cNvPr>
          <p:cNvSpPr>
            <a:spLocks noGrp="1"/>
          </p:cNvSpPr>
          <p:nvPr>
            <p:ph type="sldNum" sz="quarter" idx="12"/>
          </p:nvPr>
        </p:nvSpPr>
        <p:spPr/>
        <p:txBody>
          <a:bodyPr/>
          <a:lstStyle/>
          <a:p>
            <a:fld id="{185154CB-9FFB-324C-B703-3DE9EF04B5B5}" type="slidenum">
              <a:rPr lang="en-US" smtClean="0"/>
              <a:t>‹#›</a:t>
            </a:fld>
            <a:endParaRPr lang="en-US"/>
          </a:p>
        </p:txBody>
      </p:sp>
    </p:spTree>
    <p:extLst>
      <p:ext uri="{BB962C8B-B14F-4D97-AF65-F5344CB8AC3E}">
        <p14:creationId xmlns:p14="http://schemas.microsoft.com/office/powerpoint/2010/main" val="4050555359"/>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7EE4858-A946-154D-8FC1-78C2230D07E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 xmlns:a16="http://schemas.microsoft.com/office/drawing/2014/main" id="{7816B78B-5E5E-2E44-9866-419AFA5AC6D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C85759EF-0388-3044-B3C3-EA38D556E2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 xmlns:a16="http://schemas.microsoft.com/office/drawing/2014/main" id="{D39EA16B-4D40-9D44-BB04-5528DE460959}"/>
              </a:ext>
            </a:extLst>
          </p:cNvPr>
          <p:cNvSpPr>
            <a:spLocks noGrp="1"/>
          </p:cNvSpPr>
          <p:nvPr>
            <p:ph type="dt" sz="half" idx="10"/>
          </p:nvPr>
        </p:nvSpPr>
        <p:spPr/>
        <p:txBody>
          <a:bodyPr/>
          <a:lstStyle/>
          <a:p>
            <a:fld id="{DEA141F4-8BE4-4257-A643-A86BF1FE2A83}" type="datetime1">
              <a:rPr lang="en-US" smtClean="0"/>
              <a:t>9/10/2021</a:t>
            </a:fld>
            <a:endParaRPr lang="en-US"/>
          </a:p>
        </p:txBody>
      </p:sp>
      <p:sp>
        <p:nvSpPr>
          <p:cNvPr id="6" name="Footer Placeholder 5">
            <a:extLst>
              <a:ext uri="{FF2B5EF4-FFF2-40B4-BE49-F238E27FC236}">
                <a16:creationId xmlns="" xmlns:a16="http://schemas.microsoft.com/office/drawing/2014/main" id="{6A823941-9C55-9645-8E78-18E2BEF568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5A2C38B3-1933-1849-AA41-E6D4B08AF47B}"/>
              </a:ext>
            </a:extLst>
          </p:cNvPr>
          <p:cNvSpPr>
            <a:spLocks noGrp="1"/>
          </p:cNvSpPr>
          <p:nvPr>
            <p:ph type="sldNum" sz="quarter" idx="12"/>
          </p:nvPr>
        </p:nvSpPr>
        <p:spPr/>
        <p:txBody>
          <a:bodyPr/>
          <a:lstStyle/>
          <a:p>
            <a:fld id="{185154CB-9FFB-324C-B703-3DE9EF04B5B5}" type="slidenum">
              <a:rPr lang="en-US" smtClean="0"/>
              <a:t>‹#›</a:t>
            </a:fld>
            <a:endParaRPr lang="en-US"/>
          </a:p>
        </p:txBody>
      </p:sp>
    </p:spTree>
    <p:extLst>
      <p:ext uri="{BB962C8B-B14F-4D97-AF65-F5344CB8AC3E}">
        <p14:creationId xmlns:p14="http://schemas.microsoft.com/office/powerpoint/2010/main" val="322997606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B090609-37A3-EC4D-A61C-ABA47E8D2A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6C2B14D6-5B95-E643-90CB-40055D8FE08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C41A8D89-3598-9E4D-AFF9-46116B1B3EF9}"/>
              </a:ext>
            </a:extLst>
          </p:cNvPr>
          <p:cNvSpPr>
            <a:spLocks noGrp="1"/>
          </p:cNvSpPr>
          <p:nvPr>
            <p:ph type="dt" sz="half" idx="10"/>
          </p:nvPr>
        </p:nvSpPr>
        <p:spPr/>
        <p:txBody>
          <a:bodyPr/>
          <a:lstStyle/>
          <a:p>
            <a:fld id="{53D11536-633E-4825-91F6-89FB3721F182}" type="datetime1">
              <a:rPr lang="en-US" smtClean="0"/>
              <a:t>9/10/2021</a:t>
            </a:fld>
            <a:endParaRPr lang="en-US"/>
          </a:p>
        </p:txBody>
      </p:sp>
      <p:sp>
        <p:nvSpPr>
          <p:cNvPr id="5" name="Footer Placeholder 4">
            <a:extLst>
              <a:ext uri="{FF2B5EF4-FFF2-40B4-BE49-F238E27FC236}">
                <a16:creationId xmlns="" xmlns:a16="http://schemas.microsoft.com/office/drawing/2014/main" id="{A1C81010-2A56-2047-81F2-8C67C57909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4CFADF76-326A-2C43-B9E5-8E0183CC946D}"/>
              </a:ext>
            </a:extLst>
          </p:cNvPr>
          <p:cNvSpPr>
            <a:spLocks noGrp="1"/>
          </p:cNvSpPr>
          <p:nvPr>
            <p:ph type="sldNum" sz="quarter" idx="12"/>
          </p:nvPr>
        </p:nvSpPr>
        <p:spPr/>
        <p:txBody>
          <a:bodyPr/>
          <a:lstStyle/>
          <a:p>
            <a:fld id="{185154CB-9FFB-324C-B703-3DE9EF04B5B5}" type="slidenum">
              <a:rPr lang="en-US" smtClean="0"/>
              <a:t>‹#›</a:t>
            </a:fld>
            <a:endParaRPr lang="en-US"/>
          </a:p>
        </p:txBody>
      </p:sp>
    </p:spTree>
    <p:extLst>
      <p:ext uri="{BB962C8B-B14F-4D97-AF65-F5344CB8AC3E}">
        <p14:creationId xmlns:p14="http://schemas.microsoft.com/office/powerpoint/2010/main" val="154501274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7A58688C-60FA-DD4D-BD44-B9E640A1106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7EFAF75E-08B9-664A-A555-630CAEB4644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D8969053-A317-1345-88FD-3936200CD023}"/>
              </a:ext>
            </a:extLst>
          </p:cNvPr>
          <p:cNvSpPr>
            <a:spLocks noGrp="1"/>
          </p:cNvSpPr>
          <p:nvPr>
            <p:ph type="dt" sz="half" idx="10"/>
          </p:nvPr>
        </p:nvSpPr>
        <p:spPr/>
        <p:txBody>
          <a:bodyPr/>
          <a:lstStyle/>
          <a:p>
            <a:fld id="{97D27365-507F-48E4-887A-245C46C51A1D}" type="datetime1">
              <a:rPr lang="en-US" smtClean="0"/>
              <a:t>9/10/2021</a:t>
            </a:fld>
            <a:endParaRPr lang="en-US"/>
          </a:p>
        </p:txBody>
      </p:sp>
      <p:sp>
        <p:nvSpPr>
          <p:cNvPr id="5" name="Footer Placeholder 4">
            <a:extLst>
              <a:ext uri="{FF2B5EF4-FFF2-40B4-BE49-F238E27FC236}">
                <a16:creationId xmlns="" xmlns:a16="http://schemas.microsoft.com/office/drawing/2014/main" id="{2F9C4171-56AF-8E4E-9E5A-5EF39F2E37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3726D206-8BC1-3F4F-97A4-0E6969C43B63}"/>
              </a:ext>
            </a:extLst>
          </p:cNvPr>
          <p:cNvSpPr>
            <a:spLocks noGrp="1"/>
          </p:cNvSpPr>
          <p:nvPr>
            <p:ph type="sldNum" sz="quarter" idx="12"/>
          </p:nvPr>
        </p:nvSpPr>
        <p:spPr/>
        <p:txBody>
          <a:bodyPr/>
          <a:lstStyle/>
          <a:p>
            <a:fld id="{185154CB-9FFB-324C-B703-3DE9EF04B5B5}" type="slidenum">
              <a:rPr lang="en-US" smtClean="0"/>
              <a:t>‹#›</a:t>
            </a:fld>
            <a:endParaRPr lang="en-US"/>
          </a:p>
        </p:txBody>
      </p:sp>
    </p:spTree>
    <p:extLst>
      <p:ext uri="{BB962C8B-B14F-4D97-AF65-F5344CB8AC3E}">
        <p14:creationId xmlns:p14="http://schemas.microsoft.com/office/powerpoint/2010/main" val="143111268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AD4EC6FD-1CBE-AC44-94A7-D3452DF359B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010C61BE-D954-B54D-9260-91CBD0B5F47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8E4471FB-FFC7-6541-9B76-4250A368E32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AB1A25-0C2A-4EE1-B433-A0CB6F43AE11}" type="datetime1">
              <a:rPr lang="en-US" smtClean="0"/>
              <a:t>9/10/2021</a:t>
            </a:fld>
            <a:endParaRPr lang="en-US"/>
          </a:p>
        </p:txBody>
      </p:sp>
      <p:sp>
        <p:nvSpPr>
          <p:cNvPr id="5" name="Footer Placeholder 4">
            <a:extLst>
              <a:ext uri="{FF2B5EF4-FFF2-40B4-BE49-F238E27FC236}">
                <a16:creationId xmlns="" xmlns:a16="http://schemas.microsoft.com/office/drawing/2014/main" id="{FE06713B-DE35-2542-BA2F-53C4BBCDAF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 xmlns:a16="http://schemas.microsoft.com/office/drawing/2014/main" id="{9E2EE6AF-7BF4-C645-8DD5-58421D90A22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5154CB-9FFB-324C-B703-3DE9EF04B5B5}" type="slidenum">
              <a:rPr lang="en-US" smtClean="0"/>
              <a:t>‹#›</a:t>
            </a:fld>
            <a:endParaRPr lang="en-US"/>
          </a:p>
        </p:txBody>
      </p:sp>
    </p:spTree>
    <p:extLst>
      <p:ext uri="{BB962C8B-B14F-4D97-AF65-F5344CB8AC3E}">
        <p14:creationId xmlns:p14="http://schemas.microsoft.com/office/powerpoint/2010/main" val="20191087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0.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tif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image" Target="../media/image14.tif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tif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33.xml.rels><?xml version="1.0" encoding="UTF-8" standalone="yes"?>
<Relationships xmlns="http://schemas.openxmlformats.org/package/2006/relationships"><Relationship Id="rId2" Type="http://schemas.openxmlformats.org/officeDocument/2006/relationships/image" Target="../media/image22.tif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1.tif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image" Target="../media/image3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6.tif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tiff"/><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7.tiff"/><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AF7F434-4389-421F-AF45-F1DD3E1FF142}" type="datetime1">
              <a:rPr lang="en-US" smtClean="0"/>
              <a:t>9/10/2021</a:t>
            </a:fld>
            <a:endParaRPr lang="en-US"/>
          </a:p>
        </p:txBody>
      </p:sp>
      <p:sp>
        <p:nvSpPr>
          <p:cNvPr id="6" name="Slide Number Placeholder 5"/>
          <p:cNvSpPr>
            <a:spLocks noGrp="1"/>
          </p:cNvSpPr>
          <p:nvPr>
            <p:ph type="sldNum" sz="quarter" idx="12"/>
          </p:nvPr>
        </p:nvSpPr>
        <p:spPr/>
        <p:txBody>
          <a:bodyPr/>
          <a:lstStyle/>
          <a:p>
            <a:fld id="{185154CB-9FFB-324C-B703-3DE9EF04B5B5}" type="slidenum">
              <a:rPr lang="en-US" smtClean="0"/>
              <a:t>1</a:t>
            </a:fld>
            <a:endParaRPr lang="en-US"/>
          </a:p>
        </p:txBody>
      </p:sp>
      <p:sp>
        <p:nvSpPr>
          <p:cNvPr id="7" name="Rectangle 2">
            <a:extLst>
              <a:ext uri="{FF2B5EF4-FFF2-40B4-BE49-F238E27FC236}">
                <a16:creationId xmlns="" xmlns:a16="http://schemas.microsoft.com/office/drawing/2014/main" id="{9B34C636-F770-F444-80AC-7231119C99AF}"/>
              </a:ext>
            </a:extLst>
          </p:cNvPr>
          <p:cNvSpPr txBox="1">
            <a:spLocks noChangeArrowheads="1"/>
          </p:cNvSpPr>
          <p:nvPr/>
        </p:nvSpPr>
        <p:spPr>
          <a:xfrm>
            <a:off x="1124755" y="1043188"/>
            <a:ext cx="9144000" cy="16098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4800" b="1" dirty="0" smtClean="0">
                <a:latin typeface="Arial" pitchFamily="34" charset="0"/>
                <a:cs typeface="Arial" pitchFamily="34" charset="0"/>
              </a:rPr>
              <a:t>Cyanotic Congenital Heart Diseases</a:t>
            </a:r>
            <a:endParaRPr lang="en-US" altLang="en-US" sz="4800" b="1" dirty="0">
              <a:latin typeface="Arial" pitchFamily="34" charset="0"/>
              <a:cs typeface="Arial" pitchFamily="34" charset="0"/>
            </a:endParaRPr>
          </a:p>
        </p:txBody>
      </p:sp>
      <p:sp>
        <p:nvSpPr>
          <p:cNvPr id="8" name="TextBox 7"/>
          <p:cNvSpPr txBox="1"/>
          <p:nvPr/>
        </p:nvSpPr>
        <p:spPr>
          <a:xfrm>
            <a:off x="2614411" y="3707705"/>
            <a:ext cx="6687841" cy="1200329"/>
          </a:xfrm>
          <a:prstGeom prst="rect">
            <a:avLst/>
          </a:prstGeom>
          <a:solidFill>
            <a:schemeClr val="tx1">
              <a:lumMod val="50000"/>
              <a:lumOff val="50000"/>
            </a:schemeClr>
          </a:solidFill>
        </p:spPr>
        <p:txBody>
          <a:bodyPr wrap="square" rtlCol="0">
            <a:spAutoFit/>
          </a:bodyPr>
          <a:lstStyle/>
          <a:p>
            <a:pPr algn="ctr"/>
            <a:r>
              <a:rPr lang="en-US" sz="24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Hamzeh</a:t>
            </a:r>
            <a:r>
              <a:rPr lang="en-US" sz="2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24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Almomani</a:t>
            </a:r>
            <a:r>
              <a:rPr lang="en-US" sz="2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MBBS ,MSc</a:t>
            </a:r>
          </a:p>
          <a:p>
            <a:pPr algn="ctr"/>
            <a:r>
              <a:rPr lang="en-US" sz="2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Assistant Professor- Pediatric Cardiology</a:t>
            </a:r>
          </a:p>
          <a:p>
            <a:pPr algn="ctr"/>
            <a:r>
              <a:rPr lang="en-US" sz="2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The Hashemite University</a:t>
            </a:r>
          </a:p>
        </p:txBody>
      </p:sp>
    </p:spTree>
    <p:extLst>
      <p:ext uri="{BB962C8B-B14F-4D97-AF65-F5344CB8AC3E}">
        <p14:creationId xmlns:p14="http://schemas.microsoft.com/office/powerpoint/2010/main" val="25019203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47F535-FA0E-104E-9AC2-931872FDE4E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81BE9B83-3095-C547-8104-65A4E324D47A}"/>
              </a:ext>
            </a:extLst>
          </p:cNvPr>
          <p:cNvSpPr>
            <a:spLocks noGrp="1"/>
          </p:cNvSpPr>
          <p:nvPr>
            <p:ph idx="1"/>
          </p:nvPr>
        </p:nvSpPr>
        <p:spPr/>
        <p:txBody>
          <a:bodyPr>
            <a:normAutofit/>
          </a:bodyPr>
          <a:lstStyle/>
          <a:p>
            <a:r>
              <a:rPr lang="en-US" dirty="0"/>
              <a:t>Cyanosis – bluish discoloration of the skin and nail beds and mucus membranes appears when tissues are deprived of adequate amount of O2. </a:t>
            </a:r>
          </a:p>
          <a:p>
            <a:r>
              <a:rPr lang="en-US" dirty="0"/>
              <a:t>It becomes visible when hemoglobin, </a:t>
            </a:r>
            <a:r>
              <a:rPr lang="en-US" b="1" dirty="0"/>
              <a:t>approximately 5 </a:t>
            </a:r>
            <a:r>
              <a:rPr lang="en-US" b="1" dirty="0" err="1"/>
              <a:t>gms</a:t>
            </a:r>
            <a:r>
              <a:rPr lang="en-US" b="1" dirty="0"/>
              <a:t>/dl circulates unbound to O2</a:t>
            </a:r>
            <a:r>
              <a:rPr lang="en-US" dirty="0"/>
              <a:t> and </a:t>
            </a:r>
            <a:r>
              <a:rPr lang="en-US" b="1" dirty="0"/>
              <a:t>the measured O2 saturation drops below 85%</a:t>
            </a:r>
            <a:endParaRPr lang="en-US" dirty="0"/>
          </a:p>
        </p:txBody>
      </p:sp>
      <p:sp>
        <p:nvSpPr>
          <p:cNvPr id="4" name="Date Placeholder 3"/>
          <p:cNvSpPr>
            <a:spLocks noGrp="1"/>
          </p:cNvSpPr>
          <p:nvPr>
            <p:ph type="dt" sz="half" idx="10"/>
          </p:nvPr>
        </p:nvSpPr>
        <p:spPr/>
        <p:txBody>
          <a:bodyPr/>
          <a:lstStyle/>
          <a:p>
            <a:fld id="{9AF7F434-4389-421F-AF45-F1DD3E1FF142}" type="datetime1">
              <a:rPr lang="en-US" smtClean="0"/>
              <a:t>9/10/2021</a:t>
            </a:fld>
            <a:endParaRPr lang="en-US"/>
          </a:p>
        </p:txBody>
      </p:sp>
      <p:sp>
        <p:nvSpPr>
          <p:cNvPr id="6" name="Slide Number Placeholder 5"/>
          <p:cNvSpPr>
            <a:spLocks noGrp="1"/>
          </p:cNvSpPr>
          <p:nvPr>
            <p:ph type="sldNum" sz="quarter" idx="12"/>
          </p:nvPr>
        </p:nvSpPr>
        <p:spPr/>
        <p:txBody>
          <a:bodyPr/>
          <a:lstStyle/>
          <a:p>
            <a:fld id="{185154CB-9FFB-324C-B703-3DE9EF04B5B5}" type="slidenum">
              <a:rPr lang="en-US" smtClean="0"/>
              <a:t>2</a:t>
            </a:fld>
            <a:endParaRPr lang="en-US"/>
          </a:p>
        </p:txBody>
      </p:sp>
    </p:spTree>
    <p:extLst>
      <p:ext uri="{BB962C8B-B14F-4D97-AF65-F5344CB8AC3E}">
        <p14:creationId xmlns:p14="http://schemas.microsoft.com/office/powerpoint/2010/main" val="14940798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47F535-FA0E-104E-9AC2-931872FDE4E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81BE9B83-3095-C547-8104-65A4E324D47A}"/>
              </a:ext>
            </a:extLst>
          </p:cNvPr>
          <p:cNvSpPr>
            <a:spLocks noGrp="1"/>
          </p:cNvSpPr>
          <p:nvPr>
            <p:ph idx="1"/>
          </p:nvPr>
        </p:nvSpPr>
        <p:spPr/>
        <p:txBody>
          <a:bodyPr>
            <a:normAutofit/>
          </a:bodyPr>
          <a:lstStyle/>
          <a:p>
            <a:r>
              <a:rPr lang="en-US" dirty="0"/>
              <a:t>Cyanosis can occur when: </a:t>
            </a:r>
          </a:p>
          <a:p>
            <a:pPr lvl="1">
              <a:buFont typeface="Wingdings" pitchFamily="2" charset="2"/>
              <a:buChar char="Ø"/>
            </a:pPr>
            <a:r>
              <a:rPr lang="en-US" sz="2400" b="1" dirty="0"/>
              <a:t>B</a:t>
            </a:r>
            <a:r>
              <a:rPr lang="en-US" sz="2400" b="1" dirty="0" smtClean="0"/>
              <a:t>lood </a:t>
            </a:r>
            <a:r>
              <a:rPr lang="en-US" sz="2400" b="1" dirty="0"/>
              <a:t>flow to the lungs is decreased or </a:t>
            </a:r>
            <a:r>
              <a:rPr lang="en-US" sz="2400" b="1" dirty="0" smtClean="0"/>
              <a:t>insufficient</a:t>
            </a:r>
            <a:r>
              <a:rPr lang="en-US" sz="2400" b="1" dirty="0"/>
              <a:t> </a:t>
            </a:r>
            <a:r>
              <a:rPr lang="en-US" sz="2400" b="1" dirty="0" smtClean="0"/>
              <a:t>(</a:t>
            </a:r>
            <a:r>
              <a:rPr lang="en-US" sz="2400" b="1" dirty="0" err="1" smtClean="0"/>
              <a:t>ebstien</a:t>
            </a:r>
            <a:r>
              <a:rPr lang="en-US" sz="2400" b="1" dirty="0" smtClean="0"/>
              <a:t> anomalies , TA+restrictive VSD , PA +intact septum,…)</a:t>
            </a:r>
            <a:endParaRPr lang="en-US" sz="2400" b="1" dirty="0"/>
          </a:p>
          <a:p>
            <a:pPr lvl="1">
              <a:buFont typeface="Wingdings" pitchFamily="2" charset="2"/>
              <a:buChar char="Ø"/>
            </a:pPr>
            <a:r>
              <a:rPr lang="en-US" sz="2400" b="1" dirty="0"/>
              <a:t>D</a:t>
            </a:r>
            <a:r>
              <a:rPr lang="en-US" sz="2400" b="1" dirty="0" smtClean="0"/>
              <a:t>eoxygenated </a:t>
            </a:r>
            <a:r>
              <a:rPr lang="en-US" sz="2400" b="1" dirty="0"/>
              <a:t>or desaturated blood is pumped to the </a:t>
            </a:r>
            <a:r>
              <a:rPr lang="en-US" sz="2400" b="1" dirty="0" smtClean="0"/>
              <a:t>body </a:t>
            </a:r>
            <a:r>
              <a:rPr lang="en-US" sz="2400" dirty="0" smtClean="0"/>
              <a:t>due </a:t>
            </a:r>
            <a:r>
              <a:rPr lang="en-US" sz="2400" dirty="0"/>
              <a:t>to: </a:t>
            </a:r>
          </a:p>
          <a:p>
            <a:pPr lvl="2"/>
            <a:r>
              <a:rPr lang="en-US" sz="1600" b="1" dirty="0"/>
              <a:t>R</a:t>
            </a:r>
            <a:r>
              <a:rPr lang="en-US" sz="1600" b="1" dirty="0" smtClean="0"/>
              <a:t>ight </a:t>
            </a:r>
            <a:r>
              <a:rPr lang="en-US" sz="1600" b="1" dirty="0"/>
              <a:t>to left shunting lesions </a:t>
            </a:r>
            <a:r>
              <a:rPr lang="en-US" sz="1600" dirty="0"/>
              <a:t>when blood flow to the lungs is decreased and there is a communication between the intracardiac chambers or great vessels </a:t>
            </a:r>
            <a:r>
              <a:rPr lang="en-US" sz="1600" b="1" u="sng" dirty="0"/>
              <a:t>(ex. TOF). </a:t>
            </a:r>
          </a:p>
          <a:p>
            <a:pPr lvl="2"/>
            <a:r>
              <a:rPr lang="en-US" sz="1600" b="1" dirty="0"/>
              <a:t>Mixing lesions </a:t>
            </a:r>
            <a:r>
              <a:rPr lang="en-US" sz="1600" dirty="0"/>
              <a:t>where blood flow to the lungs is increased or normal and there is a connection between the great arteries </a:t>
            </a:r>
            <a:r>
              <a:rPr lang="en-US" sz="1600" b="1" u="sng" dirty="0"/>
              <a:t>(ex. Single ventricle without pulmonary stenosis or tricuspid atresia) </a:t>
            </a:r>
          </a:p>
          <a:p>
            <a:pPr lvl="2"/>
            <a:r>
              <a:rPr lang="en-US" sz="1600" b="1" dirty="0"/>
              <a:t>Pulmonary hypertension or pulmonary vascular disease </a:t>
            </a:r>
            <a:r>
              <a:rPr lang="en-US" sz="1600" dirty="0"/>
              <a:t>and a communication between the intracardiac chambers or great vessels </a:t>
            </a:r>
            <a:r>
              <a:rPr lang="en-US" sz="1600" b="1" u="sng" dirty="0" smtClean="0"/>
              <a:t>(A-V CANAL </a:t>
            </a:r>
            <a:r>
              <a:rPr lang="en-US" sz="1600" b="1" u="sng" dirty="0"/>
              <a:t>w</a:t>
            </a:r>
            <a:r>
              <a:rPr lang="en-US" sz="1600" b="1" u="sng" dirty="0" smtClean="0"/>
              <a:t>ith </a:t>
            </a:r>
            <a:r>
              <a:rPr lang="en-US" sz="1600" b="1" u="sng" dirty="0" err="1" smtClean="0"/>
              <a:t>Eisenmerger’s</a:t>
            </a:r>
            <a:r>
              <a:rPr lang="en-US" sz="1600" b="1" u="sng" dirty="0" smtClean="0"/>
              <a:t> </a:t>
            </a:r>
            <a:r>
              <a:rPr lang="en-US" sz="1600" b="1" u="sng" dirty="0"/>
              <a:t>complex) </a:t>
            </a:r>
          </a:p>
        </p:txBody>
      </p:sp>
      <p:sp>
        <p:nvSpPr>
          <p:cNvPr id="4" name="Date Placeholder 3"/>
          <p:cNvSpPr>
            <a:spLocks noGrp="1"/>
          </p:cNvSpPr>
          <p:nvPr>
            <p:ph type="dt" sz="half" idx="10"/>
          </p:nvPr>
        </p:nvSpPr>
        <p:spPr/>
        <p:txBody>
          <a:bodyPr/>
          <a:lstStyle/>
          <a:p>
            <a:fld id="{9AF7F434-4389-421F-AF45-F1DD3E1FF142}" type="datetime1">
              <a:rPr lang="en-US" smtClean="0"/>
              <a:t>9/10/2021</a:t>
            </a:fld>
            <a:endParaRPr lang="en-US"/>
          </a:p>
        </p:txBody>
      </p:sp>
      <p:sp>
        <p:nvSpPr>
          <p:cNvPr id="6" name="Slide Number Placeholder 5"/>
          <p:cNvSpPr>
            <a:spLocks noGrp="1"/>
          </p:cNvSpPr>
          <p:nvPr>
            <p:ph type="sldNum" sz="quarter" idx="12"/>
          </p:nvPr>
        </p:nvSpPr>
        <p:spPr/>
        <p:txBody>
          <a:bodyPr/>
          <a:lstStyle/>
          <a:p>
            <a:fld id="{185154CB-9FFB-324C-B703-3DE9EF04B5B5}" type="slidenum">
              <a:rPr lang="en-US" smtClean="0"/>
              <a:t>3</a:t>
            </a:fld>
            <a:endParaRPr lang="en-US"/>
          </a:p>
        </p:txBody>
      </p:sp>
    </p:spTree>
    <p:extLst>
      <p:ext uri="{BB962C8B-B14F-4D97-AF65-F5344CB8AC3E}">
        <p14:creationId xmlns:p14="http://schemas.microsoft.com/office/powerpoint/2010/main" val="29447032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E6E253B-F778-664B-8D25-B7E66BA702A8}"/>
              </a:ext>
            </a:extLst>
          </p:cNvPr>
          <p:cNvSpPr>
            <a:spLocks noGrp="1"/>
          </p:cNvSpPr>
          <p:nvPr>
            <p:ph type="title"/>
          </p:nvPr>
        </p:nvSpPr>
        <p:spPr/>
        <p:txBody>
          <a:bodyPr>
            <a:normAutofit/>
          </a:bodyPr>
          <a:lstStyle/>
          <a:p>
            <a:r>
              <a:rPr lang="en-US" sz="3600" b="1" dirty="0">
                <a:latin typeface="+mn-lt"/>
              </a:rPr>
              <a:t>Cyanotic heart </a:t>
            </a:r>
            <a:r>
              <a:rPr lang="en-US" sz="3600" b="1" dirty="0" smtClean="0">
                <a:latin typeface="+mn-lt"/>
              </a:rPr>
              <a:t>disease</a:t>
            </a:r>
            <a:endParaRPr lang="en-US" sz="3600" b="1" dirty="0">
              <a:latin typeface="+mn-lt"/>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831115803"/>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Date Placeholder 2"/>
          <p:cNvSpPr>
            <a:spLocks noGrp="1"/>
          </p:cNvSpPr>
          <p:nvPr>
            <p:ph type="dt" sz="half" idx="10"/>
          </p:nvPr>
        </p:nvSpPr>
        <p:spPr/>
        <p:txBody>
          <a:bodyPr/>
          <a:lstStyle/>
          <a:p>
            <a:fld id="{55938A99-963F-45E5-AE67-8B79ABC28C28}" type="datetime1">
              <a:rPr lang="en-US" smtClean="0"/>
              <a:t>9/10/2021</a:t>
            </a:fld>
            <a:endParaRPr lang="en-US"/>
          </a:p>
        </p:txBody>
      </p:sp>
      <p:sp>
        <p:nvSpPr>
          <p:cNvPr id="6" name="Slide Number Placeholder 5"/>
          <p:cNvSpPr>
            <a:spLocks noGrp="1"/>
          </p:cNvSpPr>
          <p:nvPr>
            <p:ph type="sldNum" sz="quarter" idx="12"/>
          </p:nvPr>
        </p:nvSpPr>
        <p:spPr/>
        <p:txBody>
          <a:bodyPr/>
          <a:lstStyle/>
          <a:p>
            <a:fld id="{185154CB-9FFB-324C-B703-3DE9EF04B5B5}" type="slidenum">
              <a:rPr lang="en-US" smtClean="0"/>
              <a:t>4</a:t>
            </a:fld>
            <a:endParaRPr lang="en-US"/>
          </a:p>
        </p:txBody>
      </p:sp>
    </p:spTree>
    <p:extLst>
      <p:ext uri="{BB962C8B-B14F-4D97-AF65-F5344CB8AC3E}">
        <p14:creationId xmlns:p14="http://schemas.microsoft.com/office/powerpoint/2010/main" val="30451444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4F3791-AF7C-E549-90F9-E5F1299FCC1B}"/>
              </a:ext>
            </a:extLst>
          </p:cNvPr>
          <p:cNvSpPr>
            <a:spLocks noGrp="1"/>
          </p:cNvSpPr>
          <p:nvPr>
            <p:ph type="title"/>
          </p:nvPr>
        </p:nvSpPr>
        <p:spPr/>
        <p:txBody>
          <a:bodyPr>
            <a:normAutofit/>
          </a:bodyPr>
          <a:lstStyle/>
          <a:p>
            <a:r>
              <a:rPr lang="en-US" sz="3600" b="1" dirty="0">
                <a:latin typeface="+mn-lt"/>
              </a:rPr>
              <a:t>Clinical consequences of cyanosis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54889949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Date Placeholder 2"/>
          <p:cNvSpPr>
            <a:spLocks noGrp="1"/>
          </p:cNvSpPr>
          <p:nvPr>
            <p:ph type="dt" sz="half" idx="10"/>
          </p:nvPr>
        </p:nvSpPr>
        <p:spPr/>
        <p:txBody>
          <a:bodyPr/>
          <a:lstStyle/>
          <a:p>
            <a:fld id="{EA63752F-DADA-4CEF-B9FA-C4440F9CB7C7}" type="datetime1">
              <a:rPr lang="en-US" smtClean="0"/>
              <a:t>9/10/2021</a:t>
            </a:fld>
            <a:endParaRPr lang="en-US"/>
          </a:p>
        </p:txBody>
      </p:sp>
      <p:sp>
        <p:nvSpPr>
          <p:cNvPr id="5" name="Slide Number Placeholder 4"/>
          <p:cNvSpPr>
            <a:spLocks noGrp="1"/>
          </p:cNvSpPr>
          <p:nvPr>
            <p:ph type="sldNum" sz="quarter" idx="12"/>
          </p:nvPr>
        </p:nvSpPr>
        <p:spPr/>
        <p:txBody>
          <a:bodyPr/>
          <a:lstStyle/>
          <a:p>
            <a:fld id="{185154CB-9FFB-324C-B703-3DE9EF04B5B5}" type="slidenum">
              <a:rPr lang="en-US" smtClean="0"/>
              <a:t>5</a:t>
            </a:fld>
            <a:endParaRPr lang="en-US"/>
          </a:p>
        </p:txBody>
      </p:sp>
    </p:spTree>
    <p:extLst>
      <p:ext uri="{BB962C8B-B14F-4D97-AF65-F5344CB8AC3E}">
        <p14:creationId xmlns:p14="http://schemas.microsoft.com/office/powerpoint/2010/main" val="13156910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3600" b="1" dirty="0">
                <a:latin typeface="+mn-lt"/>
              </a:rPr>
              <a:t>Cardiac findings in cyanotic heart diseases</a:t>
            </a:r>
            <a:endParaRPr lang="en-US" sz="3600" b="1" dirty="0">
              <a:latin typeface="+mn-l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2570813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Date Placeholder 2"/>
          <p:cNvSpPr>
            <a:spLocks noGrp="1"/>
          </p:cNvSpPr>
          <p:nvPr>
            <p:ph type="dt" sz="half" idx="10"/>
          </p:nvPr>
        </p:nvSpPr>
        <p:spPr/>
        <p:txBody>
          <a:bodyPr/>
          <a:lstStyle/>
          <a:p>
            <a:fld id="{F6BE9885-4EDE-4987-929F-1B83C9C0941D}" type="datetime1">
              <a:rPr lang="en-US" smtClean="0"/>
              <a:t>9/10/2021</a:t>
            </a:fld>
            <a:endParaRPr lang="en-US"/>
          </a:p>
        </p:txBody>
      </p:sp>
      <p:sp>
        <p:nvSpPr>
          <p:cNvPr id="6" name="Slide Number Placeholder 5"/>
          <p:cNvSpPr>
            <a:spLocks noGrp="1"/>
          </p:cNvSpPr>
          <p:nvPr>
            <p:ph type="sldNum" sz="quarter" idx="12"/>
          </p:nvPr>
        </p:nvSpPr>
        <p:spPr/>
        <p:txBody>
          <a:bodyPr/>
          <a:lstStyle/>
          <a:p>
            <a:fld id="{185154CB-9FFB-324C-B703-3DE9EF04B5B5}" type="slidenum">
              <a:rPr lang="en-US" smtClean="0"/>
              <a:t>6</a:t>
            </a:fld>
            <a:endParaRPr lang="en-US"/>
          </a:p>
        </p:txBody>
      </p:sp>
    </p:spTree>
    <p:extLst>
      <p:ext uri="{BB962C8B-B14F-4D97-AF65-F5344CB8AC3E}">
        <p14:creationId xmlns:p14="http://schemas.microsoft.com/office/powerpoint/2010/main" val="10912963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3600" b="1" dirty="0">
                <a:latin typeface="+mn-lt"/>
              </a:rPr>
              <a:t>Congenital Cyanotic heart disease approach </a:t>
            </a:r>
            <a:endParaRPr lang="en-US" sz="3600" b="1" dirty="0">
              <a:latin typeface="+mn-l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344678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Date Placeholder 2"/>
          <p:cNvSpPr>
            <a:spLocks noGrp="1"/>
          </p:cNvSpPr>
          <p:nvPr>
            <p:ph type="dt" sz="half" idx="10"/>
          </p:nvPr>
        </p:nvSpPr>
        <p:spPr/>
        <p:txBody>
          <a:bodyPr/>
          <a:lstStyle/>
          <a:p>
            <a:fld id="{A74B1A6E-513A-4B6C-881E-121533BEA849}" type="datetime1">
              <a:rPr lang="en-US" smtClean="0"/>
              <a:t>9/10/2021</a:t>
            </a:fld>
            <a:endParaRPr lang="en-US"/>
          </a:p>
        </p:txBody>
      </p:sp>
      <p:sp>
        <p:nvSpPr>
          <p:cNvPr id="6" name="Slide Number Placeholder 5"/>
          <p:cNvSpPr>
            <a:spLocks noGrp="1"/>
          </p:cNvSpPr>
          <p:nvPr>
            <p:ph type="sldNum" sz="quarter" idx="12"/>
          </p:nvPr>
        </p:nvSpPr>
        <p:spPr/>
        <p:txBody>
          <a:bodyPr/>
          <a:lstStyle/>
          <a:p>
            <a:fld id="{185154CB-9FFB-324C-B703-3DE9EF04B5B5}" type="slidenum">
              <a:rPr lang="en-US" smtClean="0"/>
              <a:t>7</a:t>
            </a:fld>
            <a:endParaRPr lang="en-US"/>
          </a:p>
        </p:txBody>
      </p:sp>
    </p:spTree>
    <p:extLst>
      <p:ext uri="{BB962C8B-B14F-4D97-AF65-F5344CB8AC3E}">
        <p14:creationId xmlns:p14="http://schemas.microsoft.com/office/powerpoint/2010/main" val="42793541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1120951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Date Placeholder 2"/>
          <p:cNvSpPr>
            <a:spLocks noGrp="1"/>
          </p:cNvSpPr>
          <p:nvPr>
            <p:ph type="dt" sz="half" idx="10"/>
          </p:nvPr>
        </p:nvSpPr>
        <p:spPr/>
        <p:txBody>
          <a:bodyPr/>
          <a:lstStyle/>
          <a:p>
            <a:fld id="{4783A956-E819-488A-B538-B090698542D5}" type="datetime1">
              <a:rPr lang="en-US" smtClean="0"/>
              <a:t>9/10/2021</a:t>
            </a:fld>
            <a:endParaRPr lang="en-US"/>
          </a:p>
        </p:txBody>
      </p:sp>
      <p:sp>
        <p:nvSpPr>
          <p:cNvPr id="6" name="Slide Number Placeholder 5"/>
          <p:cNvSpPr>
            <a:spLocks noGrp="1"/>
          </p:cNvSpPr>
          <p:nvPr>
            <p:ph type="sldNum" sz="quarter" idx="12"/>
          </p:nvPr>
        </p:nvSpPr>
        <p:spPr/>
        <p:txBody>
          <a:bodyPr/>
          <a:lstStyle/>
          <a:p>
            <a:fld id="{185154CB-9FFB-324C-B703-3DE9EF04B5B5}" type="slidenum">
              <a:rPr lang="en-US" smtClean="0"/>
              <a:t>8</a:t>
            </a:fld>
            <a:endParaRPr lang="en-US"/>
          </a:p>
        </p:txBody>
      </p:sp>
    </p:spTree>
    <p:extLst>
      <p:ext uri="{BB962C8B-B14F-4D97-AF65-F5344CB8AC3E}">
        <p14:creationId xmlns:p14="http://schemas.microsoft.com/office/powerpoint/2010/main" val="21626326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4ECAEB6-77FF-4D45-BEBF-89D834CC3728}"/>
              </a:ext>
            </a:extLst>
          </p:cNvPr>
          <p:cNvSpPr>
            <a:spLocks noGrp="1"/>
          </p:cNvSpPr>
          <p:nvPr>
            <p:ph type="title"/>
          </p:nvPr>
        </p:nvSpPr>
        <p:spPr/>
        <p:txBody>
          <a:bodyPr>
            <a:normAutofit/>
          </a:bodyPr>
          <a:lstStyle/>
          <a:p>
            <a:r>
              <a:rPr lang="en-US" sz="3600" b="1" dirty="0">
                <a:latin typeface="+mn-lt"/>
              </a:rPr>
              <a:t>CYANOTIC DISEASE</a:t>
            </a:r>
            <a:br>
              <a:rPr lang="en-US" sz="3600" b="1" dirty="0">
                <a:latin typeface="+mn-lt"/>
              </a:rPr>
            </a:br>
            <a:r>
              <a:rPr lang="en-US" sz="3600" b="1" dirty="0">
                <a:latin typeface="+mn-lt"/>
              </a:rPr>
              <a:t>The 5 T’s of cyanotic heart disease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93051796"/>
              </p:ext>
            </p:extLst>
          </p:nvPr>
        </p:nvGraphicFramePr>
        <p:xfrm>
          <a:off x="838200" y="1825625"/>
          <a:ext cx="10515600" cy="46513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Date Placeholder 2"/>
          <p:cNvSpPr>
            <a:spLocks noGrp="1"/>
          </p:cNvSpPr>
          <p:nvPr>
            <p:ph type="dt" sz="half" idx="10"/>
          </p:nvPr>
        </p:nvSpPr>
        <p:spPr/>
        <p:txBody>
          <a:bodyPr/>
          <a:lstStyle/>
          <a:p>
            <a:fld id="{31D2C49F-DA84-4B03-B65B-DB86F43D78D1}" type="datetime1">
              <a:rPr lang="en-US" smtClean="0"/>
              <a:t>9/10/2021</a:t>
            </a:fld>
            <a:endParaRPr lang="en-US"/>
          </a:p>
        </p:txBody>
      </p:sp>
      <p:sp>
        <p:nvSpPr>
          <p:cNvPr id="6" name="Slide Number Placeholder 5"/>
          <p:cNvSpPr>
            <a:spLocks noGrp="1"/>
          </p:cNvSpPr>
          <p:nvPr>
            <p:ph type="sldNum" sz="quarter" idx="12"/>
          </p:nvPr>
        </p:nvSpPr>
        <p:spPr/>
        <p:txBody>
          <a:bodyPr/>
          <a:lstStyle/>
          <a:p>
            <a:fld id="{185154CB-9FFB-324C-B703-3DE9EF04B5B5}" type="slidenum">
              <a:rPr lang="en-US" smtClean="0"/>
              <a:t>9</a:t>
            </a:fld>
            <a:endParaRPr lang="en-US"/>
          </a:p>
        </p:txBody>
      </p:sp>
    </p:spTree>
    <p:extLst>
      <p:ext uri="{BB962C8B-B14F-4D97-AF65-F5344CB8AC3E}">
        <p14:creationId xmlns:p14="http://schemas.microsoft.com/office/powerpoint/2010/main" val="22337386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97C0607-4D56-4A4A-9729-40977F281E92}"/>
              </a:ext>
            </a:extLst>
          </p:cNvPr>
          <p:cNvSpPr>
            <a:spLocks noGrp="1"/>
          </p:cNvSpPr>
          <p:nvPr>
            <p:ph type="title"/>
          </p:nvPr>
        </p:nvSpPr>
        <p:spPr/>
        <p:txBody>
          <a:bodyPr>
            <a:normAutofit/>
          </a:bodyPr>
          <a:lstStyle/>
          <a:p>
            <a:r>
              <a:rPr lang="en-US" sz="3600" b="1" dirty="0">
                <a:latin typeface="+mn-lt"/>
              </a:rPr>
              <a:t>Tetralogy of </a:t>
            </a:r>
            <a:r>
              <a:rPr lang="en-US" sz="3600" b="1" dirty="0" err="1">
                <a:latin typeface="+mn-lt"/>
              </a:rPr>
              <a:t>Fallot</a:t>
            </a:r>
            <a:endParaRPr lang="en-US" sz="3600" b="1" dirty="0">
              <a:latin typeface="+mn-lt"/>
            </a:endParaRPr>
          </a:p>
        </p:txBody>
      </p:sp>
      <p:sp>
        <p:nvSpPr>
          <p:cNvPr id="3" name="Content Placeholder 2">
            <a:extLst>
              <a:ext uri="{FF2B5EF4-FFF2-40B4-BE49-F238E27FC236}">
                <a16:creationId xmlns:a16="http://schemas.microsoft.com/office/drawing/2014/main" xmlns="" id="{31ADB334-E326-DD4C-910C-34693D438294}"/>
              </a:ext>
            </a:extLst>
          </p:cNvPr>
          <p:cNvSpPr>
            <a:spLocks noGrp="1"/>
          </p:cNvSpPr>
          <p:nvPr>
            <p:ph idx="1"/>
          </p:nvPr>
        </p:nvSpPr>
        <p:spPr>
          <a:xfrm>
            <a:off x="838200" y="1825625"/>
            <a:ext cx="5257800" cy="4351338"/>
          </a:xfrm>
        </p:spPr>
        <p:txBody>
          <a:bodyPr>
            <a:normAutofit lnSpcReduction="10000"/>
          </a:bodyPr>
          <a:lstStyle/>
          <a:p>
            <a:r>
              <a:rPr lang="en-US" dirty="0"/>
              <a:t>TOF is </a:t>
            </a:r>
            <a:r>
              <a:rPr lang="en-US" b="1" dirty="0"/>
              <a:t>the most common cyanotic heart disease.</a:t>
            </a:r>
          </a:p>
          <a:p>
            <a:r>
              <a:rPr lang="en-US" dirty="0"/>
              <a:t>4 features </a:t>
            </a:r>
          </a:p>
          <a:p>
            <a:pPr lvl="1"/>
            <a:r>
              <a:rPr lang="en-US" b="1" dirty="0"/>
              <a:t>VSD </a:t>
            </a:r>
          </a:p>
          <a:p>
            <a:pPr lvl="1"/>
            <a:r>
              <a:rPr lang="en-US" b="1" dirty="0"/>
              <a:t>Overriding Aorta </a:t>
            </a:r>
          </a:p>
          <a:p>
            <a:pPr lvl="1"/>
            <a:r>
              <a:rPr lang="en-US" b="1" dirty="0"/>
              <a:t>Infundibular Pulmonic Stenosis(more severe with advancing age with R to L shunt increase) </a:t>
            </a:r>
          </a:p>
          <a:p>
            <a:pPr lvl="1"/>
            <a:r>
              <a:rPr lang="en-US" b="1" dirty="0"/>
              <a:t>RVH</a:t>
            </a:r>
          </a:p>
          <a:p>
            <a:r>
              <a:rPr lang="en-US" dirty="0"/>
              <a:t>Severity depend on PS</a:t>
            </a:r>
            <a:r>
              <a:rPr lang="en-US" dirty="0" smtClean="0"/>
              <a:t>.</a:t>
            </a:r>
            <a:endParaRPr lang="en-US" dirty="0"/>
          </a:p>
        </p:txBody>
      </p:sp>
      <p:pic>
        <p:nvPicPr>
          <p:cNvPr id="4" name="Picture 3">
            <a:extLst>
              <a:ext uri="{FF2B5EF4-FFF2-40B4-BE49-F238E27FC236}">
                <a16:creationId xmlns:a16="http://schemas.microsoft.com/office/drawing/2014/main" xmlns="" id="{E8CF5147-B8FC-D741-9348-F33ECE8F869E}"/>
              </a:ext>
            </a:extLst>
          </p:cNvPr>
          <p:cNvPicPr>
            <a:picLocks noChangeAspect="1"/>
          </p:cNvPicPr>
          <p:nvPr/>
        </p:nvPicPr>
        <p:blipFill>
          <a:blip r:embed="rId2"/>
          <a:stretch>
            <a:fillRect/>
          </a:stretch>
        </p:blipFill>
        <p:spPr>
          <a:xfrm>
            <a:off x="6183321" y="1400623"/>
            <a:ext cx="6008679" cy="4398596"/>
          </a:xfrm>
          <a:prstGeom prst="rect">
            <a:avLst/>
          </a:prstGeom>
        </p:spPr>
      </p:pic>
      <p:sp>
        <p:nvSpPr>
          <p:cNvPr id="5" name="Date Placeholder 4"/>
          <p:cNvSpPr>
            <a:spLocks noGrp="1"/>
          </p:cNvSpPr>
          <p:nvPr>
            <p:ph type="dt" sz="half" idx="10"/>
          </p:nvPr>
        </p:nvSpPr>
        <p:spPr/>
        <p:txBody>
          <a:bodyPr/>
          <a:lstStyle/>
          <a:p>
            <a:fld id="{EBE512CC-F29B-4999-A8CC-BBC6DB7A8B93}" type="datetime1">
              <a:rPr lang="en-US" smtClean="0"/>
              <a:t>9/10/2021</a:t>
            </a:fld>
            <a:endParaRPr lang="en-US"/>
          </a:p>
        </p:txBody>
      </p:sp>
      <p:sp>
        <p:nvSpPr>
          <p:cNvPr id="7" name="Slide Number Placeholder 6"/>
          <p:cNvSpPr>
            <a:spLocks noGrp="1"/>
          </p:cNvSpPr>
          <p:nvPr>
            <p:ph type="sldNum" sz="quarter" idx="12"/>
          </p:nvPr>
        </p:nvSpPr>
        <p:spPr/>
        <p:txBody>
          <a:bodyPr/>
          <a:lstStyle/>
          <a:p>
            <a:fld id="{185154CB-9FFB-324C-B703-3DE9EF04B5B5}" type="slidenum">
              <a:rPr lang="en-US" smtClean="0"/>
              <a:t>10</a:t>
            </a:fld>
            <a:endParaRPr lang="en-US"/>
          </a:p>
        </p:txBody>
      </p:sp>
    </p:spTree>
    <p:extLst>
      <p:ext uri="{BB962C8B-B14F-4D97-AF65-F5344CB8AC3E}">
        <p14:creationId xmlns:p14="http://schemas.microsoft.com/office/powerpoint/2010/main" val="6929373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40D1B1F5-478D-D348-A0D7-EA3B8D2CBB88}"/>
              </a:ext>
            </a:extLst>
          </p:cNvPr>
          <p:cNvPicPr>
            <a:picLocks noChangeAspect="1"/>
          </p:cNvPicPr>
          <p:nvPr/>
        </p:nvPicPr>
        <p:blipFill>
          <a:blip r:embed="rId2"/>
          <a:stretch>
            <a:fillRect/>
          </a:stretch>
        </p:blipFill>
        <p:spPr>
          <a:xfrm>
            <a:off x="1016001" y="520055"/>
            <a:ext cx="9624647" cy="5640922"/>
          </a:xfrm>
          <a:prstGeom prst="rect">
            <a:avLst/>
          </a:prstGeom>
        </p:spPr>
      </p:pic>
      <p:sp>
        <p:nvSpPr>
          <p:cNvPr id="2" name="Date Placeholder 1"/>
          <p:cNvSpPr>
            <a:spLocks noGrp="1"/>
          </p:cNvSpPr>
          <p:nvPr>
            <p:ph type="dt" sz="half" idx="10"/>
          </p:nvPr>
        </p:nvSpPr>
        <p:spPr/>
        <p:txBody>
          <a:bodyPr/>
          <a:lstStyle/>
          <a:p>
            <a:fld id="{4C4BBD27-8A1B-413C-AF72-663E51C971EF}" type="datetime1">
              <a:rPr lang="en-US" smtClean="0"/>
              <a:t>9/10/2021</a:t>
            </a:fld>
            <a:endParaRPr lang="en-US"/>
          </a:p>
        </p:txBody>
      </p:sp>
      <p:sp>
        <p:nvSpPr>
          <p:cNvPr id="4" name="Slide Number Placeholder 3"/>
          <p:cNvSpPr>
            <a:spLocks noGrp="1"/>
          </p:cNvSpPr>
          <p:nvPr>
            <p:ph type="sldNum" sz="quarter" idx="12"/>
          </p:nvPr>
        </p:nvSpPr>
        <p:spPr/>
        <p:txBody>
          <a:bodyPr/>
          <a:lstStyle/>
          <a:p>
            <a:fld id="{185154CB-9FFB-324C-B703-3DE9EF04B5B5}" type="slidenum">
              <a:rPr lang="en-US" smtClean="0"/>
              <a:t>11</a:t>
            </a:fld>
            <a:endParaRPr lang="en-US"/>
          </a:p>
        </p:txBody>
      </p:sp>
    </p:spTree>
    <p:extLst>
      <p:ext uri="{BB962C8B-B14F-4D97-AF65-F5344CB8AC3E}">
        <p14:creationId xmlns:p14="http://schemas.microsoft.com/office/powerpoint/2010/main" val="42538104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E45C22-CA0A-A145-8928-DCAE4D03BBD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4DACCE5E-FD81-9242-A0A0-97A8BE5D4149}"/>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xmlns="" id="{F1F031FC-751B-A84D-A8CB-4BACC0E984D1}"/>
              </a:ext>
            </a:extLst>
          </p:cNvPr>
          <p:cNvPicPr>
            <a:picLocks noChangeAspect="1"/>
          </p:cNvPicPr>
          <p:nvPr/>
        </p:nvPicPr>
        <p:blipFill>
          <a:blip r:embed="rId2"/>
          <a:stretch>
            <a:fillRect/>
          </a:stretch>
        </p:blipFill>
        <p:spPr>
          <a:xfrm>
            <a:off x="46181" y="304800"/>
            <a:ext cx="12192000" cy="6553200"/>
          </a:xfrm>
          <a:prstGeom prst="rect">
            <a:avLst/>
          </a:prstGeom>
        </p:spPr>
      </p:pic>
      <p:sp>
        <p:nvSpPr>
          <p:cNvPr id="5" name="Date Placeholder 4"/>
          <p:cNvSpPr>
            <a:spLocks noGrp="1"/>
          </p:cNvSpPr>
          <p:nvPr>
            <p:ph type="dt" sz="half" idx="10"/>
          </p:nvPr>
        </p:nvSpPr>
        <p:spPr/>
        <p:txBody>
          <a:bodyPr/>
          <a:lstStyle/>
          <a:p>
            <a:fld id="{32E60C98-D58E-4955-A95E-BA38F8E56C60}" type="datetime1">
              <a:rPr lang="en-US" smtClean="0"/>
              <a:t>9/10/2021</a:t>
            </a:fld>
            <a:endParaRPr lang="en-US"/>
          </a:p>
        </p:txBody>
      </p:sp>
      <p:sp>
        <p:nvSpPr>
          <p:cNvPr id="7" name="Slide Number Placeholder 6"/>
          <p:cNvSpPr>
            <a:spLocks noGrp="1"/>
          </p:cNvSpPr>
          <p:nvPr>
            <p:ph type="sldNum" sz="quarter" idx="12"/>
          </p:nvPr>
        </p:nvSpPr>
        <p:spPr/>
        <p:txBody>
          <a:bodyPr/>
          <a:lstStyle/>
          <a:p>
            <a:fld id="{185154CB-9FFB-324C-B703-3DE9EF04B5B5}" type="slidenum">
              <a:rPr lang="en-US" smtClean="0"/>
              <a:t>12</a:t>
            </a:fld>
            <a:endParaRPr lang="en-US"/>
          </a:p>
        </p:txBody>
      </p:sp>
    </p:spTree>
    <p:extLst>
      <p:ext uri="{BB962C8B-B14F-4D97-AF65-F5344CB8AC3E}">
        <p14:creationId xmlns:p14="http://schemas.microsoft.com/office/powerpoint/2010/main" val="497105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80A1785-305B-2146-B72F-69CAC5A23DDF}"/>
              </a:ext>
            </a:extLst>
          </p:cNvPr>
          <p:cNvSpPr>
            <a:spLocks noGrp="1"/>
          </p:cNvSpPr>
          <p:nvPr>
            <p:ph type="title"/>
          </p:nvPr>
        </p:nvSpPr>
        <p:spPr/>
        <p:txBody>
          <a:bodyPr>
            <a:normAutofit/>
          </a:bodyPr>
          <a:lstStyle/>
          <a:p>
            <a:r>
              <a:rPr lang="en-US" sz="3600" b="1" dirty="0">
                <a:latin typeface="+mn-lt"/>
              </a:rPr>
              <a:t>Clinical features</a:t>
            </a:r>
          </a:p>
        </p:txBody>
      </p:sp>
      <p:sp>
        <p:nvSpPr>
          <p:cNvPr id="3" name="Content Placeholder 2">
            <a:extLst>
              <a:ext uri="{FF2B5EF4-FFF2-40B4-BE49-F238E27FC236}">
                <a16:creationId xmlns:a16="http://schemas.microsoft.com/office/drawing/2014/main" xmlns="" id="{F8825BD1-B46D-0646-AFC5-7C6A42A2ED4A}"/>
              </a:ext>
            </a:extLst>
          </p:cNvPr>
          <p:cNvSpPr>
            <a:spLocks noGrp="1"/>
          </p:cNvSpPr>
          <p:nvPr>
            <p:ph idx="1"/>
          </p:nvPr>
        </p:nvSpPr>
        <p:spPr/>
        <p:txBody>
          <a:bodyPr>
            <a:normAutofit fontScale="92500" lnSpcReduction="10000"/>
          </a:bodyPr>
          <a:lstStyle/>
          <a:p>
            <a:r>
              <a:rPr lang="en-US" dirty="0"/>
              <a:t>Mild degree of </a:t>
            </a:r>
            <a:r>
              <a:rPr lang="en-US" dirty="0" smtClean="0"/>
              <a:t>RV </a:t>
            </a:r>
            <a:r>
              <a:rPr lang="en-US" dirty="0"/>
              <a:t>out flow </a:t>
            </a:r>
            <a:r>
              <a:rPr lang="en-US" dirty="0" smtClean="0"/>
              <a:t>obstruction </a:t>
            </a:r>
            <a:r>
              <a:rPr lang="en-US" dirty="0"/>
              <a:t>may present by </a:t>
            </a:r>
            <a:r>
              <a:rPr lang="en-US" b="1" dirty="0"/>
              <a:t>congestive heart failure due to ventricular septal defect </a:t>
            </a:r>
          </a:p>
          <a:p>
            <a:r>
              <a:rPr lang="en-US" b="1" u="sng" dirty="0"/>
              <a:t>By time </a:t>
            </a:r>
            <a:r>
              <a:rPr lang="en-US" dirty="0" smtClean="0"/>
              <a:t>RV </a:t>
            </a:r>
            <a:r>
              <a:rPr lang="en-US" dirty="0"/>
              <a:t>hypertrophy increase and out flow become more narrow and cyanosis will appear in mucous membrane +lips + mouth +finger </a:t>
            </a:r>
            <a:r>
              <a:rPr lang="en-US" dirty="0" smtClean="0"/>
              <a:t>nails + toe </a:t>
            </a:r>
            <a:r>
              <a:rPr lang="en-US" dirty="0"/>
              <a:t>nails </a:t>
            </a:r>
          </a:p>
          <a:p>
            <a:r>
              <a:rPr lang="en-US" b="1" dirty="0"/>
              <a:t>FTT +dyspnea</a:t>
            </a:r>
          </a:p>
          <a:p>
            <a:r>
              <a:rPr lang="en-US" b="1" dirty="0"/>
              <a:t>Hyper cyanotic spells </a:t>
            </a:r>
            <a:r>
              <a:rPr lang="en-US" dirty="0"/>
              <a:t>after exercise/cry and squatting position.</a:t>
            </a:r>
          </a:p>
          <a:p>
            <a:r>
              <a:rPr lang="en-US" b="1" dirty="0"/>
              <a:t>C</a:t>
            </a:r>
            <a:r>
              <a:rPr lang="en-US" b="1" dirty="0" smtClean="0"/>
              <a:t>lubbing</a:t>
            </a:r>
            <a:endParaRPr lang="en-US" b="1" dirty="0"/>
          </a:p>
          <a:p>
            <a:r>
              <a:rPr lang="en-US" dirty="0" smtClean="0"/>
              <a:t>Chronic </a:t>
            </a:r>
            <a:r>
              <a:rPr lang="en-US" dirty="0"/>
              <a:t>hypoxia </a:t>
            </a:r>
            <a:r>
              <a:rPr lang="en-US" dirty="0" smtClean="0"/>
              <a:t>–Polycythemia -</a:t>
            </a:r>
            <a:r>
              <a:rPr lang="en-US" dirty="0"/>
              <a:t>Thrombosis(CVA)</a:t>
            </a:r>
          </a:p>
          <a:p>
            <a:r>
              <a:rPr lang="en-US" dirty="0"/>
              <a:t>Infective endocarditis-Cerebral </a:t>
            </a:r>
            <a:r>
              <a:rPr lang="en-US" dirty="0" smtClean="0"/>
              <a:t>abscess -</a:t>
            </a:r>
            <a:r>
              <a:rPr lang="en-US" dirty="0"/>
              <a:t>Hemiplegia</a:t>
            </a:r>
          </a:p>
        </p:txBody>
      </p:sp>
      <p:sp>
        <p:nvSpPr>
          <p:cNvPr id="4" name="Date Placeholder 3"/>
          <p:cNvSpPr>
            <a:spLocks noGrp="1"/>
          </p:cNvSpPr>
          <p:nvPr>
            <p:ph type="dt" sz="half" idx="10"/>
          </p:nvPr>
        </p:nvSpPr>
        <p:spPr/>
        <p:txBody>
          <a:bodyPr/>
          <a:lstStyle/>
          <a:p>
            <a:fld id="{E310F457-D364-44A3-AFA6-3DE0C8BC2B83}" type="datetime1">
              <a:rPr lang="en-US" smtClean="0"/>
              <a:t>9/10/2021</a:t>
            </a:fld>
            <a:endParaRPr lang="en-US"/>
          </a:p>
        </p:txBody>
      </p:sp>
      <p:sp>
        <p:nvSpPr>
          <p:cNvPr id="6" name="Slide Number Placeholder 5"/>
          <p:cNvSpPr>
            <a:spLocks noGrp="1"/>
          </p:cNvSpPr>
          <p:nvPr>
            <p:ph type="sldNum" sz="quarter" idx="12"/>
          </p:nvPr>
        </p:nvSpPr>
        <p:spPr/>
        <p:txBody>
          <a:bodyPr/>
          <a:lstStyle/>
          <a:p>
            <a:fld id="{185154CB-9FFB-324C-B703-3DE9EF04B5B5}" type="slidenum">
              <a:rPr lang="en-US" smtClean="0"/>
              <a:t>13</a:t>
            </a:fld>
            <a:endParaRPr lang="en-US"/>
          </a:p>
        </p:txBody>
      </p:sp>
    </p:spTree>
    <p:extLst>
      <p:ext uri="{BB962C8B-B14F-4D97-AF65-F5344CB8AC3E}">
        <p14:creationId xmlns:p14="http://schemas.microsoft.com/office/powerpoint/2010/main" val="201861084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1BEE682D-CDDC-DF44-937E-45BAEB55439D}"/>
              </a:ext>
            </a:extLst>
          </p:cNvPr>
          <p:cNvSpPr>
            <a:spLocks noGrp="1"/>
          </p:cNvSpPr>
          <p:nvPr>
            <p:ph idx="1"/>
          </p:nvPr>
        </p:nvSpPr>
        <p:spPr>
          <a:xfrm>
            <a:off x="609600" y="4419601"/>
            <a:ext cx="10972800" cy="1706563"/>
          </a:xfrm>
        </p:spPr>
        <p:txBody>
          <a:bodyPr>
            <a:normAutofit/>
          </a:bodyPr>
          <a:lstStyle/>
          <a:p>
            <a:r>
              <a:rPr lang="en-US" sz="2600" b="1" dirty="0"/>
              <a:t>Long loud ejection systolic murmur(Due to PS) </a:t>
            </a:r>
          </a:p>
          <a:p>
            <a:pPr lvl="1"/>
            <a:r>
              <a:rPr lang="en-US" sz="2600" dirty="0"/>
              <a:t>No PSM! </a:t>
            </a:r>
          </a:p>
          <a:p>
            <a:pPr lvl="1"/>
            <a:r>
              <a:rPr lang="en-US" sz="2600" dirty="0"/>
              <a:t>During cyanotic episodes murmur is inaudible</a:t>
            </a:r>
          </a:p>
          <a:p>
            <a:endParaRPr lang="en-US" dirty="0"/>
          </a:p>
        </p:txBody>
      </p:sp>
      <p:pic>
        <p:nvPicPr>
          <p:cNvPr id="1025" name="Picture 1" descr="page379image2312">
            <a:extLst>
              <a:ext uri="{FF2B5EF4-FFF2-40B4-BE49-F238E27FC236}">
                <a16:creationId xmlns:a16="http://schemas.microsoft.com/office/drawing/2014/main" xmlns="" id="{16D0EF91-BEF5-3044-9C0B-0C62B9BFF5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1" y="457201"/>
            <a:ext cx="9855199" cy="2830915"/>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p:cNvSpPr>
            <a:spLocks noGrp="1"/>
          </p:cNvSpPr>
          <p:nvPr>
            <p:ph type="dt" sz="half" idx="10"/>
          </p:nvPr>
        </p:nvSpPr>
        <p:spPr/>
        <p:txBody>
          <a:bodyPr/>
          <a:lstStyle/>
          <a:p>
            <a:fld id="{238F5098-A123-4F04-9F11-DDF31F36D4D6}" type="datetime1">
              <a:rPr lang="en-US" smtClean="0"/>
              <a:t>9/10/2021</a:t>
            </a:fld>
            <a:endParaRPr lang="en-US"/>
          </a:p>
        </p:txBody>
      </p:sp>
      <p:sp>
        <p:nvSpPr>
          <p:cNvPr id="5" name="Slide Number Placeholder 4"/>
          <p:cNvSpPr>
            <a:spLocks noGrp="1"/>
          </p:cNvSpPr>
          <p:nvPr>
            <p:ph type="sldNum" sz="quarter" idx="12"/>
          </p:nvPr>
        </p:nvSpPr>
        <p:spPr/>
        <p:txBody>
          <a:bodyPr/>
          <a:lstStyle/>
          <a:p>
            <a:fld id="{185154CB-9FFB-324C-B703-3DE9EF04B5B5}" type="slidenum">
              <a:rPr lang="en-US" smtClean="0"/>
              <a:t>14</a:t>
            </a:fld>
            <a:endParaRPr lang="en-US"/>
          </a:p>
        </p:txBody>
      </p:sp>
    </p:spTree>
    <p:extLst>
      <p:ext uri="{BB962C8B-B14F-4D97-AF65-F5344CB8AC3E}">
        <p14:creationId xmlns:p14="http://schemas.microsoft.com/office/powerpoint/2010/main" val="38611426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2D3B103-68BE-CE43-B8BA-373BFE2CBAA4}"/>
              </a:ext>
            </a:extLst>
          </p:cNvPr>
          <p:cNvSpPr>
            <a:spLocks noGrp="1"/>
          </p:cNvSpPr>
          <p:nvPr>
            <p:ph type="title"/>
          </p:nvPr>
        </p:nvSpPr>
        <p:spPr/>
        <p:txBody>
          <a:bodyPr>
            <a:normAutofit/>
          </a:bodyPr>
          <a:lstStyle/>
          <a:p>
            <a:r>
              <a:rPr lang="en-US" sz="3600" b="1" dirty="0">
                <a:latin typeface="+mn-lt"/>
              </a:rPr>
              <a:t>Chest </a:t>
            </a:r>
            <a:r>
              <a:rPr lang="en-US" sz="3600" b="1" dirty="0" smtClean="0">
                <a:latin typeface="+mn-lt"/>
              </a:rPr>
              <a:t>X-Ray </a:t>
            </a:r>
            <a:endParaRPr lang="en-US" sz="3600" b="1" dirty="0">
              <a:latin typeface="+mn-lt"/>
            </a:endParaRPr>
          </a:p>
        </p:txBody>
      </p:sp>
      <p:sp>
        <p:nvSpPr>
          <p:cNvPr id="7" name="Content Placeholder 6">
            <a:extLst>
              <a:ext uri="{FF2B5EF4-FFF2-40B4-BE49-F238E27FC236}">
                <a16:creationId xmlns:a16="http://schemas.microsoft.com/office/drawing/2014/main" xmlns="" id="{05031CCB-9FD6-7B48-AC5F-285B389FF80A}"/>
              </a:ext>
            </a:extLst>
          </p:cNvPr>
          <p:cNvSpPr>
            <a:spLocks noGrp="1"/>
          </p:cNvSpPr>
          <p:nvPr>
            <p:ph idx="1"/>
          </p:nvPr>
        </p:nvSpPr>
        <p:spPr>
          <a:xfrm>
            <a:off x="1" y="1465386"/>
            <a:ext cx="5040924" cy="4711578"/>
          </a:xfrm>
        </p:spPr>
        <p:txBody>
          <a:bodyPr/>
          <a:lstStyle/>
          <a:p>
            <a:r>
              <a:rPr lang="en-US" dirty="0"/>
              <a:t>N</a:t>
            </a:r>
            <a:r>
              <a:rPr lang="en-US" dirty="0" smtClean="0"/>
              <a:t>arrow </a:t>
            </a:r>
            <a:r>
              <a:rPr lang="en-US" dirty="0"/>
              <a:t>base cardiac shape like wooden shoe </a:t>
            </a:r>
          </a:p>
          <a:p>
            <a:r>
              <a:rPr lang="en-US" dirty="0"/>
              <a:t>Large aorta </a:t>
            </a:r>
          </a:p>
          <a:p>
            <a:r>
              <a:rPr lang="en-US" dirty="0" smtClean="0"/>
              <a:t>Oligemic </a:t>
            </a:r>
            <a:r>
              <a:rPr lang="en-US" dirty="0"/>
              <a:t>lungs</a:t>
            </a:r>
          </a:p>
          <a:p>
            <a:endParaRPr lang="en-US" dirty="0"/>
          </a:p>
        </p:txBody>
      </p:sp>
      <p:pic>
        <p:nvPicPr>
          <p:cNvPr id="8" name="Picture 7">
            <a:extLst>
              <a:ext uri="{FF2B5EF4-FFF2-40B4-BE49-F238E27FC236}">
                <a16:creationId xmlns:a16="http://schemas.microsoft.com/office/drawing/2014/main" xmlns="" id="{76B43B27-BBFB-1049-9E46-6E494CA46714}"/>
              </a:ext>
            </a:extLst>
          </p:cNvPr>
          <p:cNvPicPr>
            <a:picLocks noChangeAspect="1"/>
          </p:cNvPicPr>
          <p:nvPr/>
        </p:nvPicPr>
        <p:blipFill>
          <a:blip r:embed="rId2"/>
          <a:stretch>
            <a:fillRect/>
          </a:stretch>
        </p:blipFill>
        <p:spPr>
          <a:xfrm>
            <a:off x="6283816" y="166677"/>
            <a:ext cx="5002727" cy="3239070"/>
          </a:xfrm>
          <a:prstGeom prst="rect">
            <a:avLst/>
          </a:prstGeom>
        </p:spPr>
      </p:pic>
      <p:pic>
        <p:nvPicPr>
          <p:cNvPr id="4098" name="Picture 2" descr="https://radiologykey.com/wp-content/uploads/2016/10/C31-FF2.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9611" y="3117390"/>
            <a:ext cx="3531136" cy="3740610"/>
          </a:xfrm>
          <a:prstGeom prst="rect">
            <a:avLst/>
          </a:prstGeom>
          <a:noFill/>
          <a:extLst>
            <a:ext uri="{909E8E84-426E-40DD-AFC4-6F175D3DCCD1}">
              <a14:hiddenFill xmlns:a14="http://schemas.microsoft.com/office/drawing/2010/main">
                <a:solidFill>
                  <a:srgbClr val="FFFFFF"/>
                </a:solidFill>
              </a14:hiddenFill>
            </a:ext>
          </a:extLst>
        </p:spPr>
      </p:pic>
      <p:sp>
        <p:nvSpPr>
          <p:cNvPr id="3" name="Date Placeholder 2"/>
          <p:cNvSpPr>
            <a:spLocks noGrp="1"/>
          </p:cNvSpPr>
          <p:nvPr>
            <p:ph type="dt" sz="half" idx="10"/>
          </p:nvPr>
        </p:nvSpPr>
        <p:spPr/>
        <p:txBody>
          <a:bodyPr/>
          <a:lstStyle/>
          <a:p>
            <a:fld id="{00A240A8-EAD3-496A-92B2-4B5C9B69D4E6}" type="datetime1">
              <a:rPr lang="en-US" smtClean="0"/>
              <a:t>9/10/2021</a:t>
            </a:fld>
            <a:endParaRPr lang="en-US"/>
          </a:p>
        </p:txBody>
      </p:sp>
      <p:sp>
        <p:nvSpPr>
          <p:cNvPr id="5" name="Slide Number Placeholder 4"/>
          <p:cNvSpPr>
            <a:spLocks noGrp="1"/>
          </p:cNvSpPr>
          <p:nvPr>
            <p:ph type="sldNum" sz="quarter" idx="12"/>
          </p:nvPr>
        </p:nvSpPr>
        <p:spPr/>
        <p:txBody>
          <a:bodyPr/>
          <a:lstStyle/>
          <a:p>
            <a:fld id="{185154CB-9FFB-324C-B703-3DE9EF04B5B5}" type="slidenum">
              <a:rPr lang="en-US" smtClean="0"/>
              <a:t>15</a:t>
            </a:fld>
            <a:endParaRPr lang="en-US"/>
          </a:p>
        </p:txBody>
      </p:sp>
    </p:spTree>
    <p:extLst>
      <p:ext uri="{BB962C8B-B14F-4D97-AF65-F5344CB8AC3E}">
        <p14:creationId xmlns:p14="http://schemas.microsoft.com/office/powerpoint/2010/main" val="37538556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xmlns="" id="{C1E20D17-C494-574A-8FCE-77DD99FA1DB0}"/>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29000" contrast="36000"/>
                    </a14:imgEffect>
                  </a14:imgLayer>
                </a14:imgProps>
              </a:ext>
            </a:extLst>
          </a:blip>
          <a:stretch>
            <a:fillRect/>
          </a:stretch>
        </p:blipFill>
        <p:spPr>
          <a:xfrm>
            <a:off x="1422401" y="457200"/>
            <a:ext cx="8714873" cy="4038600"/>
          </a:xfrm>
          <a:prstGeom prst="rect">
            <a:avLst/>
          </a:prstGeom>
        </p:spPr>
      </p:pic>
      <p:sp>
        <p:nvSpPr>
          <p:cNvPr id="6" name="Title 5">
            <a:extLst>
              <a:ext uri="{FF2B5EF4-FFF2-40B4-BE49-F238E27FC236}">
                <a16:creationId xmlns:a16="http://schemas.microsoft.com/office/drawing/2014/main" xmlns="" id="{168D2B19-3254-0740-BAA5-6A4A0BED61D8}"/>
              </a:ext>
            </a:extLst>
          </p:cNvPr>
          <p:cNvSpPr>
            <a:spLocks noGrp="1"/>
          </p:cNvSpPr>
          <p:nvPr>
            <p:ph type="title"/>
          </p:nvPr>
        </p:nvSpPr>
        <p:spPr>
          <a:xfrm>
            <a:off x="1320800" y="4953000"/>
            <a:ext cx="10160000" cy="1642452"/>
          </a:xfrm>
        </p:spPr>
        <p:txBody>
          <a:bodyPr>
            <a:noAutofit/>
          </a:bodyPr>
          <a:lstStyle/>
          <a:p>
            <a:pPr algn="l"/>
            <a:r>
              <a:rPr lang="en-US" sz="3200" dirty="0">
                <a:latin typeface="+mn-lt"/>
                <a:ea typeface="+mn-ea"/>
                <a:cs typeface="+mn-cs"/>
              </a:rPr>
              <a:t>Right axis </a:t>
            </a:r>
            <a:r>
              <a:rPr lang="en-US" sz="3200" dirty="0" smtClean="0">
                <a:latin typeface="+mn-lt"/>
                <a:ea typeface="+mn-ea"/>
                <a:cs typeface="+mn-cs"/>
              </a:rPr>
              <a:t>deviation. </a:t>
            </a:r>
            <a:br>
              <a:rPr lang="en-US" sz="3200" dirty="0" smtClean="0">
                <a:latin typeface="+mn-lt"/>
                <a:ea typeface="+mn-ea"/>
                <a:cs typeface="+mn-cs"/>
              </a:rPr>
            </a:br>
            <a:r>
              <a:rPr lang="en-US" sz="3200" dirty="0" smtClean="0">
                <a:latin typeface="+mn-lt"/>
                <a:ea typeface="+mn-ea"/>
                <a:cs typeface="+mn-cs"/>
              </a:rPr>
              <a:t>RVH.</a:t>
            </a:r>
            <a:r>
              <a:rPr lang="en-US" sz="3200" dirty="0">
                <a:latin typeface="+mn-lt"/>
                <a:ea typeface="+mn-ea"/>
                <a:cs typeface="+mn-cs"/>
              </a:rPr>
              <a:t/>
            </a:r>
            <a:br>
              <a:rPr lang="en-US" sz="3200" dirty="0">
                <a:latin typeface="+mn-lt"/>
                <a:ea typeface="+mn-ea"/>
                <a:cs typeface="+mn-cs"/>
              </a:rPr>
            </a:br>
            <a:r>
              <a:rPr lang="en-US" sz="3200" dirty="0">
                <a:latin typeface="+mn-lt"/>
                <a:ea typeface="+mn-ea"/>
                <a:cs typeface="+mn-cs"/>
              </a:rPr>
              <a:t>P wave …. tall or peaked or bifid </a:t>
            </a:r>
            <a:r>
              <a:rPr lang="en-US" sz="3200" dirty="0" smtClean="0">
                <a:latin typeface="+mn-lt"/>
                <a:ea typeface="+mn-ea"/>
                <a:cs typeface="+mn-cs"/>
              </a:rPr>
              <a:t>. </a:t>
            </a:r>
            <a:r>
              <a:rPr lang="en-US" sz="2800" b="1" dirty="0">
                <a:latin typeface="+mn-lt"/>
              </a:rPr>
              <a:t/>
            </a:r>
            <a:br>
              <a:rPr lang="en-US" sz="2800" b="1" dirty="0">
                <a:latin typeface="+mn-lt"/>
              </a:rPr>
            </a:br>
            <a:endParaRPr lang="en-US" sz="2800" b="1" dirty="0">
              <a:latin typeface="+mn-lt"/>
            </a:endParaRPr>
          </a:p>
        </p:txBody>
      </p:sp>
      <p:sp>
        <p:nvSpPr>
          <p:cNvPr id="2" name="Date Placeholder 1"/>
          <p:cNvSpPr>
            <a:spLocks noGrp="1"/>
          </p:cNvSpPr>
          <p:nvPr>
            <p:ph type="dt" sz="half" idx="10"/>
          </p:nvPr>
        </p:nvSpPr>
        <p:spPr/>
        <p:txBody>
          <a:bodyPr/>
          <a:lstStyle/>
          <a:p>
            <a:fld id="{C51873D0-F302-4AFE-966D-C8A836AE5041}" type="datetime1">
              <a:rPr lang="en-US" smtClean="0"/>
              <a:t>9/10/2021</a:t>
            </a:fld>
            <a:endParaRPr lang="en-US"/>
          </a:p>
        </p:txBody>
      </p:sp>
      <p:sp>
        <p:nvSpPr>
          <p:cNvPr id="5" name="Slide Number Placeholder 4"/>
          <p:cNvSpPr>
            <a:spLocks noGrp="1"/>
          </p:cNvSpPr>
          <p:nvPr>
            <p:ph type="sldNum" sz="quarter" idx="12"/>
          </p:nvPr>
        </p:nvSpPr>
        <p:spPr/>
        <p:txBody>
          <a:bodyPr/>
          <a:lstStyle/>
          <a:p>
            <a:fld id="{185154CB-9FFB-324C-B703-3DE9EF04B5B5}" type="slidenum">
              <a:rPr lang="en-US" smtClean="0"/>
              <a:t>16</a:t>
            </a:fld>
            <a:endParaRPr lang="en-US"/>
          </a:p>
        </p:txBody>
      </p:sp>
    </p:spTree>
    <p:extLst>
      <p:ext uri="{BB962C8B-B14F-4D97-AF65-F5344CB8AC3E}">
        <p14:creationId xmlns:p14="http://schemas.microsoft.com/office/powerpoint/2010/main" val="379510072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091E32E-E94E-C94F-AABC-E0921B860FCD}"/>
              </a:ext>
            </a:extLst>
          </p:cNvPr>
          <p:cNvSpPr>
            <a:spLocks noGrp="1"/>
          </p:cNvSpPr>
          <p:nvPr>
            <p:ph type="title"/>
          </p:nvPr>
        </p:nvSpPr>
        <p:spPr/>
        <p:txBody>
          <a:bodyPr>
            <a:normAutofit/>
          </a:bodyPr>
          <a:lstStyle/>
          <a:p>
            <a:r>
              <a:rPr lang="en-US" sz="3600" b="1" dirty="0" smtClean="0">
                <a:latin typeface="+mn-lt"/>
              </a:rPr>
              <a:t>TOF: Complications</a:t>
            </a:r>
            <a:endParaRPr lang="en-US" sz="3600" b="1" dirty="0">
              <a:latin typeface="+mn-lt"/>
            </a:endParaRPr>
          </a:p>
        </p:txBody>
      </p:sp>
      <p:sp>
        <p:nvSpPr>
          <p:cNvPr id="3" name="Content Placeholder 2">
            <a:extLst>
              <a:ext uri="{FF2B5EF4-FFF2-40B4-BE49-F238E27FC236}">
                <a16:creationId xmlns:a16="http://schemas.microsoft.com/office/drawing/2014/main" xmlns="" id="{73E986CC-D010-274C-BCB4-4FC3B6C0C92C}"/>
              </a:ext>
            </a:extLst>
          </p:cNvPr>
          <p:cNvSpPr>
            <a:spLocks noGrp="1"/>
          </p:cNvSpPr>
          <p:nvPr>
            <p:ph idx="1"/>
          </p:nvPr>
        </p:nvSpPr>
        <p:spPr/>
        <p:txBody>
          <a:bodyPr>
            <a:normAutofit/>
          </a:bodyPr>
          <a:lstStyle/>
          <a:p>
            <a:r>
              <a:rPr lang="en-US" sz="2800" b="1" dirty="0"/>
              <a:t>Cerebral thrombosis </a:t>
            </a:r>
            <a:r>
              <a:rPr lang="en-US" sz="2800" dirty="0"/>
              <a:t>due to polycythemia or dehydration</a:t>
            </a:r>
          </a:p>
          <a:p>
            <a:r>
              <a:rPr lang="en-US" sz="2800" b="1" dirty="0"/>
              <a:t>B</a:t>
            </a:r>
            <a:r>
              <a:rPr lang="en-US" sz="2800" b="1" dirty="0" smtClean="0"/>
              <a:t>rain </a:t>
            </a:r>
            <a:r>
              <a:rPr lang="en-US" sz="2800" b="1" dirty="0"/>
              <a:t>abscess </a:t>
            </a:r>
            <a:r>
              <a:rPr lang="en-US" sz="2800" dirty="0"/>
              <a:t>(headache+ nausea + vomiting +convulsion)</a:t>
            </a:r>
          </a:p>
          <a:p>
            <a:r>
              <a:rPr lang="en-US" sz="2800" b="1" dirty="0"/>
              <a:t>B</a:t>
            </a:r>
            <a:r>
              <a:rPr lang="en-US" sz="2800" b="1" dirty="0" smtClean="0"/>
              <a:t>acterial </a:t>
            </a:r>
            <a:r>
              <a:rPr lang="en-US" sz="2800" b="1" dirty="0"/>
              <a:t>endocarditis</a:t>
            </a:r>
          </a:p>
          <a:p>
            <a:r>
              <a:rPr lang="en-US" sz="2800" dirty="0"/>
              <a:t>C</a:t>
            </a:r>
            <a:r>
              <a:rPr lang="en-US" sz="2800" dirty="0" smtClean="0"/>
              <a:t>ongestive </a:t>
            </a:r>
            <a:r>
              <a:rPr lang="en-US" sz="2800" dirty="0"/>
              <a:t>heart failure 1st few months of </a:t>
            </a:r>
            <a:r>
              <a:rPr lang="en-US" sz="2800" dirty="0" smtClean="0"/>
              <a:t>life?</a:t>
            </a:r>
            <a:endParaRPr lang="en-US" sz="2800" dirty="0"/>
          </a:p>
        </p:txBody>
      </p:sp>
      <p:sp>
        <p:nvSpPr>
          <p:cNvPr id="4" name="Date Placeholder 3"/>
          <p:cNvSpPr>
            <a:spLocks noGrp="1"/>
          </p:cNvSpPr>
          <p:nvPr>
            <p:ph type="dt" sz="half" idx="10"/>
          </p:nvPr>
        </p:nvSpPr>
        <p:spPr/>
        <p:txBody>
          <a:bodyPr/>
          <a:lstStyle/>
          <a:p>
            <a:fld id="{95C1B8FB-E2B1-4B50-BBF2-5EAB9039F769}" type="datetime1">
              <a:rPr lang="en-US" smtClean="0"/>
              <a:t>9/10/2021</a:t>
            </a:fld>
            <a:endParaRPr lang="en-US"/>
          </a:p>
        </p:txBody>
      </p:sp>
      <p:sp>
        <p:nvSpPr>
          <p:cNvPr id="6" name="Slide Number Placeholder 5"/>
          <p:cNvSpPr>
            <a:spLocks noGrp="1"/>
          </p:cNvSpPr>
          <p:nvPr>
            <p:ph type="sldNum" sz="quarter" idx="12"/>
          </p:nvPr>
        </p:nvSpPr>
        <p:spPr/>
        <p:txBody>
          <a:bodyPr/>
          <a:lstStyle/>
          <a:p>
            <a:fld id="{185154CB-9FFB-324C-B703-3DE9EF04B5B5}" type="slidenum">
              <a:rPr lang="en-US" smtClean="0"/>
              <a:t>17</a:t>
            </a:fld>
            <a:endParaRPr lang="en-US"/>
          </a:p>
        </p:txBody>
      </p:sp>
    </p:spTree>
    <p:extLst>
      <p:ext uri="{BB962C8B-B14F-4D97-AF65-F5344CB8AC3E}">
        <p14:creationId xmlns:p14="http://schemas.microsoft.com/office/powerpoint/2010/main" val="18860223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767B044-BF98-5342-8608-FE3BFB9FCEAF}"/>
              </a:ext>
            </a:extLst>
          </p:cNvPr>
          <p:cNvSpPr>
            <a:spLocks noGrp="1"/>
          </p:cNvSpPr>
          <p:nvPr>
            <p:ph type="title"/>
          </p:nvPr>
        </p:nvSpPr>
        <p:spPr/>
        <p:txBody>
          <a:bodyPr>
            <a:normAutofit/>
          </a:bodyPr>
          <a:lstStyle/>
          <a:p>
            <a:r>
              <a:rPr lang="en-US" sz="3600" b="1" dirty="0">
                <a:latin typeface="+mn-lt"/>
              </a:rPr>
              <a:t>Paroxysmal Hypercyanotic Attacks </a:t>
            </a:r>
          </a:p>
        </p:txBody>
      </p:sp>
      <p:sp>
        <p:nvSpPr>
          <p:cNvPr id="3" name="Content Placeholder 2">
            <a:extLst>
              <a:ext uri="{FF2B5EF4-FFF2-40B4-BE49-F238E27FC236}">
                <a16:creationId xmlns="" xmlns:a16="http://schemas.microsoft.com/office/drawing/2014/main" id="{8F048C4D-A04B-A04D-88E1-AE160006B388}"/>
              </a:ext>
            </a:extLst>
          </p:cNvPr>
          <p:cNvSpPr>
            <a:spLocks noGrp="1"/>
          </p:cNvSpPr>
          <p:nvPr>
            <p:ph idx="1"/>
          </p:nvPr>
        </p:nvSpPr>
        <p:spPr/>
        <p:txBody>
          <a:bodyPr>
            <a:normAutofit fontScale="92500" lnSpcReduction="10000"/>
          </a:bodyPr>
          <a:lstStyle/>
          <a:p>
            <a:r>
              <a:rPr lang="en-US" b="1" dirty="0"/>
              <a:t>Known as hypoxic or TET spells </a:t>
            </a:r>
          </a:p>
          <a:p>
            <a:r>
              <a:rPr lang="en-US" dirty="0"/>
              <a:t>I</a:t>
            </a:r>
            <a:r>
              <a:rPr lang="en-US" dirty="0" smtClean="0"/>
              <a:t>n </a:t>
            </a:r>
            <a:r>
              <a:rPr lang="en-US" b="1" dirty="0"/>
              <a:t>1st 2 </a:t>
            </a:r>
            <a:r>
              <a:rPr lang="en-US" b="1" dirty="0" err="1"/>
              <a:t>ys</a:t>
            </a:r>
            <a:r>
              <a:rPr lang="en-US" b="1" dirty="0"/>
              <a:t> of life </a:t>
            </a:r>
          </a:p>
          <a:p>
            <a:r>
              <a:rPr lang="en-US" dirty="0"/>
              <a:t>T</a:t>
            </a:r>
            <a:r>
              <a:rPr lang="en-US" dirty="0" smtClean="0"/>
              <a:t>he </a:t>
            </a:r>
            <a:r>
              <a:rPr lang="en-US" dirty="0"/>
              <a:t>child become hyperpnenic and restless </a:t>
            </a:r>
            <a:r>
              <a:rPr lang="en-US" dirty="0" smtClean="0"/>
              <a:t>-increased </a:t>
            </a:r>
            <a:r>
              <a:rPr lang="en-US" dirty="0"/>
              <a:t>cyanosis -gasping </a:t>
            </a:r>
            <a:r>
              <a:rPr lang="en-US" dirty="0" smtClean="0"/>
              <a:t>–shock.</a:t>
            </a:r>
            <a:endParaRPr lang="en-US" dirty="0"/>
          </a:p>
          <a:p>
            <a:r>
              <a:rPr lang="en-US" dirty="0"/>
              <a:t>M</a:t>
            </a:r>
            <a:r>
              <a:rPr lang="en-US" dirty="0" smtClean="0"/>
              <a:t>ost </a:t>
            </a:r>
            <a:r>
              <a:rPr lang="en-US" dirty="0"/>
              <a:t>frequently in the morning or with vigorous crying </a:t>
            </a:r>
          </a:p>
          <a:p>
            <a:r>
              <a:rPr lang="en-US" dirty="0"/>
              <a:t>The murmur disappear due to diminished blood flow to the lungs </a:t>
            </a:r>
          </a:p>
          <a:p>
            <a:r>
              <a:rPr lang="en-US" dirty="0"/>
              <a:t>The spells lasts from few min to hours rarely fatal </a:t>
            </a:r>
          </a:p>
          <a:p>
            <a:pPr lvl="1"/>
            <a:r>
              <a:rPr lang="en-US" dirty="0"/>
              <a:t>Short spells followed by generalized weakness and sleep </a:t>
            </a:r>
          </a:p>
          <a:p>
            <a:pPr lvl="1"/>
            <a:r>
              <a:rPr lang="en-US" dirty="0"/>
              <a:t>Severe spells progress to unconsciousness convulsion +hemi paresis</a:t>
            </a:r>
          </a:p>
          <a:p>
            <a:r>
              <a:rPr lang="en-US" dirty="0"/>
              <a:t> Decrease in pulmonary blood flow will lead to hypoxia and acidosis</a:t>
            </a:r>
          </a:p>
        </p:txBody>
      </p:sp>
      <p:sp>
        <p:nvSpPr>
          <p:cNvPr id="4" name="Date Placeholder 3"/>
          <p:cNvSpPr>
            <a:spLocks noGrp="1"/>
          </p:cNvSpPr>
          <p:nvPr>
            <p:ph type="dt" sz="half" idx="10"/>
          </p:nvPr>
        </p:nvSpPr>
        <p:spPr/>
        <p:txBody>
          <a:bodyPr/>
          <a:lstStyle/>
          <a:p>
            <a:fld id="{43BEF0CC-1D4F-494D-AC6D-32DD63EDD49C}" type="datetime1">
              <a:rPr lang="en-US" smtClean="0"/>
              <a:t>9/10/2021</a:t>
            </a:fld>
            <a:endParaRPr lang="en-US"/>
          </a:p>
        </p:txBody>
      </p:sp>
      <p:sp>
        <p:nvSpPr>
          <p:cNvPr id="6" name="Slide Number Placeholder 5"/>
          <p:cNvSpPr>
            <a:spLocks noGrp="1"/>
          </p:cNvSpPr>
          <p:nvPr>
            <p:ph type="sldNum" sz="quarter" idx="12"/>
          </p:nvPr>
        </p:nvSpPr>
        <p:spPr/>
        <p:txBody>
          <a:bodyPr/>
          <a:lstStyle/>
          <a:p>
            <a:fld id="{185154CB-9FFB-324C-B703-3DE9EF04B5B5}" type="slidenum">
              <a:rPr lang="en-US" smtClean="0"/>
              <a:t>18</a:t>
            </a:fld>
            <a:endParaRPr lang="en-US"/>
          </a:p>
        </p:txBody>
      </p:sp>
    </p:spTree>
    <p:extLst>
      <p:ext uri="{BB962C8B-B14F-4D97-AF65-F5344CB8AC3E}">
        <p14:creationId xmlns:p14="http://schemas.microsoft.com/office/powerpoint/2010/main" val="10076211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4BC567C-8477-CA42-9596-0A12119EAF35}"/>
              </a:ext>
            </a:extLst>
          </p:cNvPr>
          <p:cNvSpPr>
            <a:spLocks noGrp="1"/>
          </p:cNvSpPr>
          <p:nvPr>
            <p:ph type="title"/>
          </p:nvPr>
        </p:nvSpPr>
        <p:spPr/>
        <p:txBody>
          <a:bodyPr>
            <a:normAutofit/>
          </a:bodyPr>
          <a:lstStyle/>
          <a:p>
            <a:r>
              <a:rPr lang="en-US" sz="3600" b="1" dirty="0">
                <a:latin typeface="+mn-lt"/>
              </a:rPr>
              <a:t>Management of Hypercyanotic Spell</a:t>
            </a:r>
          </a:p>
        </p:txBody>
      </p:sp>
      <p:sp>
        <p:nvSpPr>
          <p:cNvPr id="3" name="Content Placeholder 2">
            <a:extLst>
              <a:ext uri="{FF2B5EF4-FFF2-40B4-BE49-F238E27FC236}">
                <a16:creationId xmlns="" xmlns:a16="http://schemas.microsoft.com/office/drawing/2014/main" id="{25DC90E5-D078-B94D-BC63-6D869F7C05F5}"/>
              </a:ext>
            </a:extLst>
          </p:cNvPr>
          <p:cNvSpPr>
            <a:spLocks noGrp="1"/>
          </p:cNvSpPr>
          <p:nvPr>
            <p:ph idx="1"/>
          </p:nvPr>
        </p:nvSpPr>
        <p:spPr>
          <a:xfrm>
            <a:off x="451833" y="2164511"/>
            <a:ext cx="5845935" cy="4351338"/>
          </a:xfrm>
        </p:spPr>
        <p:txBody>
          <a:bodyPr>
            <a:normAutofit/>
          </a:bodyPr>
          <a:lstStyle/>
          <a:p>
            <a:r>
              <a:rPr lang="en-US" b="1" dirty="0"/>
              <a:t>Usually </a:t>
            </a:r>
            <a:r>
              <a:rPr lang="en-US" b="1" dirty="0" err="1"/>
              <a:t>selflimiting</a:t>
            </a:r>
            <a:endParaRPr lang="en-US" b="1" dirty="0"/>
          </a:p>
          <a:p>
            <a:r>
              <a:rPr lang="en-US" dirty="0"/>
              <a:t>If </a:t>
            </a:r>
            <a:r>
              <a:rPr lang="en-US" dirty="0" smtClean="0"/>
              <a:t>prolonged need </a:t>
            </a:r>
            <a:r>
              <a:rPr lang="en-US" dirty="0"/>
              <a:t>Rx </a:t>
            </a:r>
          </a:p>
          <a:p>
            <a:r>
              <a:rPr lang="en-US" b="1" dirty="0"/>
              <a:t>Calming </a:t>
            </a:r>
            <a:r>
              <a:rPr lang="en-US" dirty="0"/>
              <a:t>the infant, placing the infant in </a:t>
            </a:r>
            <a:r>
              <a:rPr lang="en-US" b="1" dirty="0"/>
              <a:t>the knee-chest </a:t>
            </a:r>
            <a:r>
              <a:rPr lang="en-US" b="1" dirty="0" smtClean="0"/>
              <a:t>position</a:t>
            </a:r>
          </a:p>
          <a:p>
            <a:r>
              <a:rPr lang="en-US" b="1" dirty="0"/>
              <a:t>Oxygen</a:t>
            </a:r>
            <a:r>
              <a:rPr lang="en-US" dirty="0"/>
              <a:t> is usually administered, but it has little demonstrable effect on arterial oxygen </a:t>
            </a:r>
            <a:r>
              <a:rPr lang="en-US" dirty="0" smtClean="0"/>
              <a:t>saturation</a:t>
            </a:r>
          </a:p>
          <a:p>
            <a:r>
              <a:rPr lang="en-US" b="1" dirty="0" smtClean="0"/>
              <a:t>Intravenous bolus of fluid </a:t>
            </a:r>
          </a:p>
        </p:txBody>
      </p:sp>
      <p:pic>
        <p:nvPicPr>
          <p:cNvPr id="7170" name="Picture 2" descr="Pediatric Anesthesia Podcast of the Month - October 2016 on Vime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7268" y="1378040"/>
            <a:ext cx="5344733" cy="3476961"/>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Tetralogy of fallot - WikE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7268" y="4340180"/>
            <a:ext cx="5344732" cy="2517820"/>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6" descr="TetSpell Instagram posts - Gramho.co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8" descr="TetSpell Instagram posts - Gramho.com"/>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Date Placeholder 5"/>
          <p:cNvSpPr>
            <a:spLocks noGrp="1"/>
          </p:cNvSpPr>
          <p:nvPr>
            <p:ph type="dt" sz="half" idx="10"/>
          </p:nvPr>
        </p:nvSpPr>
        <p:spPr/>
        <p:txBody>
          <a:bodyPr/>
          <a:lstStyle/>
          <a:p>
            <a:fld id="{C3CD1C82-31C8-4C28-8C52-858F70CE2175}" type="datetime1">
              <a:rPr lang="en-US" smtClean="0"/>
              <a:t>9/10/2021</a:t>
            </a:fld>
            <a:endParaRPr lang="en-US"/>
          </a:p>
        </p:txBody>
      </p:sp>
      <p:sp>
        <p:nvSpPr>
          <p:cNvPr id="8" name="Slide Number Placeholder 7"/>
          <p:cNvSpPr>
            <a:spLocks noGrp="1"/>
          </p:cNvSpPr>
          <p:nvPr>
            <p:ph type="sldNum" sz="quarter" idx="12"/>
          </p:nvPr>
        </p:nvSpPr>
        <p:spPr/>
        <p:txBody>
          <a:bodyPr/>
          <a:lstStyle/>
          <a:p>
            <a:fld id="{185154CB-9FFB-324C-B703-3DE9EF04B5B5}" type="slidenum">
              <a:rPr lang="en-US" smtClean="0"/>
              <a:t>19</a:t>
            </a:fld>
            <a:endParaRPr lang="en-US"/>
          </a:p>
        </p:txBody>
      </p:sp>
    </p:spTree>
    <p:extLst>
      <p:ext uri="{BB962C8B-B14F-4D97-AF65-F5344CB8AC3E}">
        <p14:creationId xmlns:p14="http://schemas.microsoft.com/office/powerpoint/2010/main" val="319243946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2249A1D-65F2-5F4F-A958-F8027A6B8D0D}"/>
              </a:ext>
            </a:extLst>
          </p:cNvPr>
          <p:cNvSpPr>
            <a:spLocks noGrp="1"/>
          </p:cNvSpPr>
          <p:nvPr>
            <p:ph type="title"/>
          </p:nvPr>
        </p:nvSpPr>
        <p:spPr/>
        <p:txBody>
          <a:bodyPr>
            <a:normAutofit/>
          </a:bodyPr>
          <a:lstStyle/>
          <a:p>
            <a:r>
              <a:rPr lang="en-US" sz="3600" b="1" dirty="0">
                <a:latin typeface="+mn-lt"/>
              </a:rPr>
              <a:t>Management of Hypercyanotic Spell</a:t>
            </a:r>
          </a:p>
        </p:txBody>
      </p:sp>
      <p:sp>
        <p:nvSpPr>
          <p:cNvPr id="3" name="Content Placeholder 2">
            <a:extLst>
              <a:ext uri="{FF2B5EF4-FFF2-40B4-BE49-F238E27FC236}">
                <a16:creationId xmlns="" xmlns:a16="http://schemas.microsoft.com/office/drawing/2014/main" id="{80523091-5492-9349-B410-514669BD2A22}"/>
              </a:ext>
            </a:extLst>
          </p:cNvPr>
          <p:cNvSpPr>
            <a:spLocks noGrp="1"/>
          </p:cNvSpPr>
          <p:nvPr>
            <p:ph idx="1"/>
          </p:nvPr>
        </p:nvSpPr>
        <p:spPr/>
        <p:txBody>
          <a:bodyPr>
            <a:normAutofit/>
          </a:bodyPr>
          <a:lstStyle/>
          <a:p>
            <a:r>
              <a:rPr lang="en-US" b="1" dirty="0"/>
              <a:t>Morphine sulfate, 0.2 mg/kg</a:t>
            </a:r>
            <a:r>
              <a:rPr lang="en-US" dirty="0"/>
              <a:t> administered subcutaneously or intramuscularly, suppresses the respiratory center and abolishes </a:t>
            </a:r>
            <a:r>
              <a:rPr lang="en-US" dirty="0" err="1"/>
              <a:t>hyperpnea</a:t>
            </a:r>
            <a:r>
              <a:rPr lang="en-US" dirty="0"/>
              <a:t>. </a:t>
            </a:r>
          </a:p>
          <a:p>
            <a:r>
              <a:rPr lang="en-US" b="1" dirty="0"/>
              <a:t>Acidosis</a:t>
            </a:r>
            <a:r>
              <a:rPr lang="en-US" dirty="0"/>
              <a:t> should be treated with </a:t>
            </a:r>
            <a:r>
              <a:rPr lang="en-US" b="1" dirty="0"/>
              <a:t>sodium bicarbonat</a:t>
            </a:r>
            <a:r>
              <a:rPr lang="en-US" dirty="0"/>
              <a:t>e (</a:t>
            </a:r>
            <a:r>
              <a:rPr lang="en-US" dirty="0" err="1"/>
              <a:t>NaHCO</a:t>
            </a:r>
            <a:r>
              <a:rPr lang="en-US" dirty="0"/>
              <a:t> 3 ), 1 </a:t>
            </a:r>
            <a:r>
              <a:rPr lang="en-US" dirty="0" err="1"/>
              <a:t>mEq</a:t>
            </a:r>
            <a:r>
              <a:rPr lang="en-US" dirty="0"/>
              <a:t>/kg administered intravenously. The same dose can be repeated in 10 to 15 minutes. </a:t>
            </a:r>
          </a:p>
          <a:p>
            <a:pPr lvl="1"/>
            <a:r>
              <a:rPr lang="en-US" dirty="0"/>
              <a:t>NaHCO3 reduces the respiratory center-stimulating effect of acidosis. </a:t>
            </a:r>
          </a:p>
          <a:p>
            <a:r>
              <a:rPr lang="en-US" b="1" dirty="0"/>
              <a:t>Propranolol</a:t>
            </a:r>
            <a:r>
              <a:rPr lang="en-US" dirty="0"/>
              <a:t>, 0.01 to 0.25 mg/kg (average 0.05 mg/kg) administered by slow intravenous push, and causes relaxation of sub pulmonary </a:t>
            </a:r>
            <a:r>
              <a:rPr lang="en-US" dirty="0" err="1"/>
              <a:t>infundibular</a:t>
            </a:r>
            <a:r>
              <a:rPr lang="en-US" dirty="0"/>
              <a:t> area ,reduces the heart rate and may reverse the spell. </a:t>
            </a:r>
          </a:p>
        </p:txBody>
      </p:sp>
      <p:sp>
        <p:nvSpPr>
          <p:cNvPr id="4" name="Date Placeholder 3"/>
          <p:cNvSpPr>
            <a:spLocks noGrp="1"/>
          </p:cNvSpPr>
          <p:nvPr>
            <p:ph type="dt" sz="half" idx="10"/>
          </p:nvPr>
        </p:nvSpPr>
        <p:spPr/>
        <p:txBody>
          <a:bodyPr/>
          <a:lstStyle/>
          <a:p>
            <a:fld id="{875F02C0-10E3-423A-ABC6-D0DD62172C22}" type="datetime1">
              <a:rPr lang="en-US" smtClean="0"/>
              <a:t>9/10/2021</a:t>
            </a:fld>
            <a:endParaRPr lang="en-US"/>
          </a:p>
        </p:txBody>
      </p:sp>
      <p:sp>
        <p:nvSpPr>
          <p:cNvPr id="6" name="Slide Number Placeholder 5"/>
          <p:cNvSpPr>
            <a:spLocks noGrp="1"/>
          </p:cNvSpPr>
          <p:nvPr>
            <p:ph type="sldNum" sz="quarter" idx="12"/>
          </p:nvPr>
        </p:nvSpPr>
        <p:spPr/>
        <p:txBody>
          <a:bodyPr/>
          <a:lstStyle/>
          <a:p>
            <a:fld id="{185154CB-9FFB-324C-B703-3DE9EF04B5B5}" type="slidenum">
              <a:rPr lang="en-US" smtClean="0"/>
              <a:t>20</a:t>
            </a:fld>
            <a:endParaRPr lang="en-US"/>
          </a:p>
        </p:txBody>
      </p:sp>
    </p:spTree>
    <p:extLst>
      <p:ext uri="{BB962C8B-B14F-4D97-AF65-F5344CB8AC3E}">
        <p14:creationId xmlns:p14="http://schemas.microsoft.com/office/powerpoint/2010/main" val="23161554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latin typeface="Arial" pitchFamily="34" charset="0"/>
                <a:cs typeface="Arial" pitchFamily="34" charset="0"/>
              </a:rPr>
              <a:t>Management of Hypercyanotic Spell</a:t>
            </a:r>
            <a:endParaRPr lang="en-US" sz="3600" dirty="0">
              <a:latin typeface="Arial" pitchFamily="34" charset="0"/>
              <a:cs typeface="Arial" pitchFamily="34" charset="0"/>
            </a:endParaRPr>
          </a:p>
        </p:txBody>
      </p:sp>
      <p:sp>
        <p:nvSpPr>
          <p:cNvPr id="3" name="Content Placeholder 2"/>
          <p:cNvSpPr>
            <a:spLocks noGrp="1"/>
          </p:cNvSpPr>
          <p:nvPr>
            <p:ph idx="1"/>
          </p:nvPr>
        </p:nvSpPr>
        <p:spPr/>
        <p:txBody>
          <a:bodyPr/>
          <a:lstStyle/>
          <a:p>
            <a:r>
              <a:rPr lang="en-US" b="1" dirty="0"/>
              <a:t>Phenylephrine-</a:t>
            </a:r>
            <a:r>
              <a:rPr lang="en-US" dirty="0"/>
              <a:t>Vasoconstrictor  , 0.02 mg/kg administered intravenously, may be effective. </a:t>
            </a:r>
          </a:p>
          <a:p>
            <a:r>
              <a:rPr lang="en-US" b="1" dirty="0"/>
              <a:t>Ketamine</a:t>
            </a:r>
            <a:r>
              <a:rPr lang="en-US" dirty="0"/>
              <a:t>, 1 to 3 mg/kg (average of 2 mg/kg) administered intravenously over 60 seconds, works well. It increases the systemic vascular resistance and sedates the infant. </a:t>
            </a:r>
          </a:p>
          <a:p>
            <a:endParaRPr lang="en-US" dirty="0"/>
          </a:p>
        </p:txBody>
      </p:sp>
      <p:sp>
        <p:nvSpPr>
          <p:cNvPr id="4" name="Date Placeholder 3"/>
          <p:cNvSpPr>
            <a:spLocks noGrp="1"/>
          </p:cNvSpPr>
          <p:nvPr>
            <p:ph type="dt" sz="half" idx="10"/>
          </p:nvPr>
        </p:nvSpPr>
        <p:spPr/>
        <p:txBody>
          <a:bodyPr/>
          <a:lstStyle/>
          <a:p>
            <a:fld id="{A9830394-F176-484D-A964-44E4E58BDD25}" type="datetime1">
              <a:rPr lang="en-US" smtClean="0"/>
              <a:t>9/10/2021</a:t>
            </a:fld>
            <a:endParaRPr lang="en-US"/>
          </a:p>
        </p:txBody>
      </p:sp>
      <p:sp>
        <p:nvSpPr>
          <p:cNvPr id="6" name="Slide Number Placeholder 5"/>
          <p:cNvSpPr>
            <a:spLocks noGrp="1"/>
          </p:cNvSpPr>
          <p:nvPr>
            <p:ph type="sldNum" sz="quarter" idx="12"/>
          </p:nvPr>
        </p:nvSpPr>
        <p:spPr/>
        <p:txBody>
          <a:bodyPr/>
          <a:lstStyle/>
          <a:p>
            <a:fld id="{185154CB-9FFB-324C-B703-3DE9EF04B5B5}" type="slidenum">
              <a:rPr lang="en-US" smtClean="0"/>
              <a:t>21</a:t>
            </a:fld>
            <a:endParaRPr lang="en-US"/>
          </a:p>
        </p:txBody>
      </p:sp>
    </p:spTree>
    <p:extLst>
      <p:ext uri="{BB962C8B-B14F-4D97-AF65-F5344CB8AC3E}">
        <p14:creationId xmlns:p14="http://schemas.microsoft.com/office/powerpoint/2010/main" val="5145987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7395"/>
            <a:ext cx="10515600" cy="1325563"/>
          </a:xfrm>
        </p:spPr>
        <p:txBody>
          <a:bodyPr/>
          <a:lstStyle/>
          <a:p>
            <a:pPr lvl="0"/>
            <a:r>
              <a:rPr lang="en-US" b="1" dirty="0"/>
              <a:t>Surgical correction of </a:t>
            </a:r>
            <a:r>
              <a:rPr lang="en-US" b="1" dirty="0" smtClean="0"/>
              <a:t>TOF</a:t>
            </a:r>
            <a:endParaRPr lang="en-US" dirty="0"/>
          </a:p>
        </p:txBody>
      </p:sp>
      <p:sp>
        <p:nvSpPr>
          <p:cNvPr id="3" name="Content Placeholder 2"/>
          <p:cNvSpPr>
            <a:spLocks noGrp="1"/>
          </p:cNvSpPr>
          <p:nvPr>
            <p:ph idx="1"/>
          </p:nvPr>
        </p:nvSpPr>
        <p:spPr>
          <a:xfrm>
            <a:off x="142740" y="1690688"/>
            <a:ext cx="5459569" cy="5057842"/>
          </a:xfrm>
        </p:spPr>
        <p:txBody>
          <a:bodyPr>
            <a:noAutofit/>
          </a:bodyPr>
          <a:lstStyle/>
          <a:p>
            <a:r>
              <a:rPr lang="en-US" sz="2400" b="1" dirty="0"/>
              <a:t>In NB: PGE1 to keep the ducts open, it will cause relaxation of the smooth muscles of the </a:t>
            </a:r>
            <a:r>
              <a:rPr lang="en-US" sz="2400" b="1" dirty="0" err="1"/>
              <a:t>ductus</a:t>
            </a:r>
            <a:r>
              <a:rPr lang="en-US" sz="2400" b="1" dirty="0"/>
              <a:t> arteriosus.</a:t>
            </a:r>
          </a:p>
          <a:p>
            <a:pPr lvl="0"/>
            <a:r>
              <a:rPr lang="en-US" sz="2400" b="1" dirty="0" smtClean="0"/>
              <a:t>Total </a:t>
            </a:r>
            <a:r>
              <a:rPr lang="en-US" sz="2400" b="1" dirty="0"/>
              <a:t>surgical correction consists of two main steps: closure of the VSD with a patch and reconstruction of the right ventricular outflow tract</a:t>
            </a:r>
            <a:r>
              <a:rPr lang="en-US" sz="2400" b="1" dirty="0" smtClean="0"/>
              <a:t>. </a:t>
            </a:r>
          </a:p>
          <a:p>
            <a:pPr lvl="0"/>
            <a:r>
              <a:rPr lang="en-US" sz="2400" b="1" dirty="0" smtClean="0"/>
              <a:t>TOF is typically treated by open heart surgery for total repair electively in the first year of life (the best time is Complete Repair at age of 4-6 months but depending on pulmonary artery anatomy and symptoms and size of the baby)</a:t>
            </a:r>
            <a:endParaRPr lang="en-US" sz="2400" dirty="0"/>
          </a:p>
        </p:txBody>
      </p:sp>
      <p:pic>
        <p:nvPicPr>
          <p:cNvPr id="5" name="Picture 4" descr="Welcome to Cardio Pakist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14846" y="699014"/>
            <a:ext cx="6377154" cy="5291390"/>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p:cNvSpPr>
            <a:spLocks noGrp="1"/>
          </p:cNvSpPr>
          <p:nvPr>
            <p:ph type="dt" sz="half" idx="10"/>
          </p:nvPr>
        </p:nvSpPr>
        <p:spPr/>
        <p:txBody>
          <a:bodyPr/>
          <a:lstStyle/>
          <a:p>
            <a:fld id="{089131C3-BAB4-47A1-AA24-9572C987EFCD}" type="datetime1">
              <a:rPr lang="en-US" smtClean="0"/>
              <a:t>9/10/2021</a:t>
            </a:fld>
            <a:endParaRPr lang="en-US"/>
          </a:p>
        </p:txBody>
      </p:sp>
      <p:sp>
        <p:nvSpPr>
          <p:cNvPr id="7" name="Slide Number Placeholder 6"/>
          <p:cNvSpPr>
            <a:spLocks noGrp="1"/>
          </p:cNvSpPr>
          <p:nvPr>
            <p:ph type="sldNum" sz="quarter" idx="12"/>
          </p:nvPr>
        </p:nvSpPr>
        <p:spPr/>
        <p:txBody>
          <a:bodyPr/>
          <a:lstStyle/>
          <a:p>
            <a:fld id="{185154CB-9FFB-324C-B703-3DE9EF04B5B5}" type="slidenum">
              <a:rPr lang="en-US" smtClean="0"/>
              <a:t>22</a:t>
            </a:fld>
            <a:endParaRPr lang="en-US"/>
          </a:p>
        </p:txBody>
      </p:sp>
    </p:spTree>
    <p:extLst>
      <p:ext uri="{BB962C8B-B14F-4D97-AF65-F5344CB8AC3E}">
        <p14:creationId xmlns:p14="http://schemas.microsoft.com/office/powerpoint/2010/main" val="419437381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Surgical correction of TOF</a:t>
            </a:r>
            <a:endParaRPr lang="en-US" dirty="0"/>
          </a:p>
        </p:txBody>
      </p:sp>
      <p:sp>
        <p:nvSpPr>
          <p:cNvPr id="3" name="Content Placeholder 2"/>
          <p:cNvSpPr>
            <a:spLocks noGrp="1"/>
          </p:cNvSpPr>
          <p:nvPr>
            <p:ph idx="1"/>
          </p:nvPr>
        </p:nvSpPr>
        <p:spPr/>
        <p:txBody>
          <a:bodyPr/>
          <a:lstStyle/>
          <a:p>
            <a:pPr lvl="2"/>
            <a:r>
              <a:rPr lang="en-US" sz="3600" b="1" dirty="0" smtClean="0"/>
              <a:t>But </a:t>
            </a:r>
            <a:r>
              <a:rPr lang="en-US" b="1" dirty="0"/>
              <a:t>needs to be planned fairly urgently In symptomatic patients showing :</a:t>
            </a:r>
            <a:endParaRPr lang="en-US" sz="3600" dirty="0"/>
          </a:p>
          <a:p>
            <a:pPr lvl="4"/>
            <a:r>
              <a:rPr lang="en-US" b="1" dirty="0"/>
              <a:t>Worsening blood oxygen levels.</a:t>
            </a:r>
            <a:endParaRPr lang="en-US" sz="2800" dirty="0"/>
          </a:p>
          <a:p>
            <a:pPr lvl="4"/>
            <a:r>
              <a:rPr lang="en-US" b="1" dirty="0"/>
              <a:t>Severe cyanotic spells</a:t>
            </a:r>
            <a:endParaRPr lang="en-US" sz="2800" dirty="0"/>
          </a:p>
          <a:p>
            <a:pPr lvl="4"/>
            <a:r>
              <a:rPr lang="en-US" b="1" dirty="0"/>
              <a:t>Dependence on prostaglandins from early neonatal period to keep patency </a:t>
            </a:r>
            <a:r>
              <a:rPr lang="en-US" b="1" dirty="0" err="1"/>
              <a:t>pf</a:t>
            </a:r>
            <a:r>
              <a:rPr lang="en-US" b="1" dirty="0"/>
              <a:t> </a:t>
            </a:r>
            <a:r>
              <a:rPr lang="en-US" b="1" dirty="0" err="1"/>
              <a:t>ductus</a:t>
            </a:r>
            <a:r>
              <a:rPr lang="en-US" b="1" dirty="0"/>
              <a:t> arteriosus</a:t>
            </a:r>
            <a:endParaRPr lang="en-US" sz="2800" dirty="0"/>
          </a:p>
          <a:p>
            <a:r>
              <a:rPr lang="en-US" b="1" dirty="0"/>
              <a:t> </a:t>
            </a:r>
            <a:endParaRPr lang="en-US" dirty="0"/>
          </a:p>
          <a:p>
            <a:pPr lvl="1"/>
            <a:r>
              <a:rPr lang="en-US" b="1" dirty="0"/>
              <a:t>A two-stage repair (initial systemic to arterial shunt placement ( Blalock-Thomas-</a:t>
            </a:r>
            <a:r>
              <a:rPr lang="en-US" b="1" dirty="0" err="1"/>
              <a:t>Taussig</a:t>
            </a:r>
            <a:r>
              <a:rPr lang="en-US" b="1" dirty="0"/>
              <a:t> shunt surgery)) followed by total surgical repair) may be done in some cases</a:t>
            </a:r>
            <a:endParaRPr lang="en-US" sz="4400" dirty="0"/>
          </a:p>
          <a:p>
            <a:pPr marL="0" indent="0">
              <a:buNone/>
            </a:pPr>
            <a:endParaRPr lang="en-US" dirty="0"/>
          </a:p>
          <a:p>
            <a:pPr lvl="0"/>
            <a:endParaRPr lang="en-US" dirty="0"/>
          </a:p>
          <a:p>
            <a:pPr lvl="0"/>
            <a:endParaRPr lang="en-US" b="1" dirty="0"/>
          </a:p>
          <a:p>
            <a:endParaRPr lang="en-US" dirty="0"/>
          </a:p>
        </p:txBody>
      </p:sp>
      <p:sp>
        <p:nvSpPr>
          <p:cNvPr id="4" name="Date Placeholder 3"/>
          <p:cNvSpPr>
            <a:spLocks noGrp="1"/>
          </p:cNvSpPr>
          <p:nvPr>
            <p:ph type="dt" sz="half" idx="10"/>
          </p:nvPr>
        </p:nvSpPr>
        <p:spPr/>
        <p:txBody>
          <a:bodyPr/>
          <a:lstStyle/>
          <a:p>
            <a:fld id="{DE7F6F12-40CE-4299-B7A2-030CD1EE38EB}" type="datetime1">
              <a:rPr lang="en-US" smtClean="0"/>
              <a:t>9/10/2021</a:t>
            </a:fld>
            <a:endParaRPr lang="en-US"/>
          </a:p>
        </p:txBody>
      </p:sp>
      <p:sp>
        <p:nvSpPr>
          <p:cNvPr id="6" name="Slide Number Placeholder 5"/>
          <p:cNvSpPr>
            <a:spLocks noGrp="1"/>
          </p:cNvSpPr>
          <p:nvPr>
            <p:ph type="sldNum" sz="quarter" idx="12"/>
          </p:nvPr>
        </p:nvSpPr>
        <p:spPr/>
        <p:txBody>
          <a:bodyPr/>
          <a:lstStyle/>
          <a:p>
            <a:fld id="{185154CB-9FFB-324C-B703-3DE9EF04B5B5}" type="slidenum">
              <a:rPr lang="en-US" smtClean="0"/>
              <a:t>23</a:t>
            </a:fld>
            <a:endParaRPr lang="en-US"/>
          </a:p>
        </p:txBody>
      </p:sp>
    </p:spTree>
    <p:extLst>
      <p:ext uri="{BB962C8B-B14F-4D97-AF65-F5344CB8AC3E}">
        <p14:creationId xmlns:p14="http://schemas.microsoft.com/office/powerpoint/2010/main" val="73758626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B3B24FF-F79F-A745-AFD5-3DFD7A2A58BB}"/>
              </a:ext>
            </a:extLst>
          </p:cNvPr>
          <p:cNvSpPr>
            <a:spLocks noGrp="1"/>
          </p:cNvSpPr>
          <p:nvPr>
            <p:ph type="title"/>
          </p:nvPr>
        </p:nvSpPr>
        <p:spPr/>
        <p:txBody>
          <a:bodyPr/>
          <a:lstStyle/>
          <a:p>
            <a:pPr algn="ctr"/>
            <a:r>
              <a:rPr lang="en-US" b="1" dirty="0" smtClean="0"/>
              <a:t>Tricuspid atresia </a:t>
            </a:r>
            <a:endParaRPr lang="en-US" b="1" dirty="0"/>
          </a:p>
        </p:txBody>
      </p:sp>
      <p:pic>
        <p:nvPicPr>
          <p:cNvPr id="4" name="Picture 3">
            <a:extLst>
              <a:ext uri="{FF2B5EF4-FFF2-40B4-BE49-F238E27FC236}">
                <a16:creationId xmlns="" xmlns:a16="http://schemas.microsoft.com/office/drawing/2014/main" id="{FBB7D851-B09C-0349-A058-051B7D93734D}"/>
              </a:ext>
            </a:extLst>
          </p:cNvPr>
          <p:cNvPicPr>
            <a:picLocks noChangeAspect="1"/>
          </p:cNvPicPr>
          <p:nvPr/>
        </p:nvPicPr>
        <p:blipFill>
          <a:blip r:embed="rId2"/>
          <a:stretch>
            <a:fillRect/>
          </a:stretch>
        </p:blipFill>
        <p:spPr>
          <a:xfrm>
            <a:off x="1061027" y="1521835"/>
            <a:ext cx="4447309" cy="4447309"/>
          </a:xfrm>
          <a:prstGeom prst="rect">
            <a:avLst/>
          </a:prstGeom>
        </p:spPr>
      </p:pic>
      <p:pic>
        <p:nvPicPr>
          <p:cNvPr id="5" name="Content Placeholder 4">
            <a:extLst>
              <a:ext uri="{FF2B5EF4-FFF2-40B4-BE49-F238E27FC236}">
                <a16:creationId xmlns="" xmlns:a16="http://schemas.microsoft.com/office/drawing/2014/main" id="{A2A0B2F1-253C-3745-A801-5C6D3ABDD040}"/>
              </a:ext>
            </a:extLst>
          </p:cNvPr>
          <p:cNvPicPr>
            <a:picLocks noGrp="1" noChangeAspect="1"/>
          </p:cNvPicPr>
          <p:nvPr>
            <p:ph idx="1"/>
          </p:nvPr>
        </p:nvPicPr>
        <p:blipFill>
          <a:blip r:embed="rId3"/>
          <a:stretch>
            <a:fillRect/>
          </a:stretch>
        </p:blipFill>
        <p:spPr>
          <a:xfrm>
            <a:off x="6217969" y="1409988"/>
            <a:ext cx="3857006" cy="4351338"/>
          </a:xfrm>
          <a:prstGeom prst="rect">
            <a:avLst/>
          </a:prstGeom>
        </p:spPr>
      </p:pic>
      <p:sp>
        <p:nvSpPr>
          <p:cNvPr id="3" name="Date Placeholder 2"/>
          <p:cNvSpPr>
            <a:spLocks noGrp="1"/>
          </p:cNvSpPr>
          <p:nvPr>
            <p:ph type="dt" sz="half" idx="10"/>
          </p:nvPr>
        </p:nvSpPr>
        <p:spPr/>
        <p:txBody>
          <a:bodyPr/>
          <a:lstStyle/>
          <a:p>
            <a:fld id="{DABD023A-AB31-48AA-BCA3-6F71DB1CE9DC}" type="datetime1">
              <a:rPr lang="en-US" smtClean="0"/>
              <a:t>9/10/2021</a:t>
            </a:fld>
            <a:endParaRPr lang="en-US"/>
          </a:p>
        </p:txBody>
      </p:sp>
      <p:sp>
        <p:nvSpPr>
          <p:cNvPr id="7" name="Slide Number Placeholder 6"/>
          <p:cNvSpPr>
            <a:spLocks noGrp="1"/>
          </p:cNvSpPr>
          <p:nvPr>
            <p:ph type="sldNum" sz="quarter" idx="12"/>
          </p:nvPr>
        </p:nvSpPr>
        <p:spPr/>
        <p:txBody>
          <a:bodyPr/>
          <a:lstStyle/>
          <a:p>
            <a:fld id="{185154CB-9FFB-324C-B703-3DE9EF04B5B5}" type="slidenum">
              <a:rPr lang="en-US" smtClean="0"/>
              <a:t>24</a:t>
            </a:fld>
            <a:endParaRPr lang="en-US"/>
          </a:p>
        </p:txBody>
      </p:sp>
    </p:spTree>
    <p:extLst>
      <p:ext uri="{BB962C8B-B14F-4D97-AF65-F5344CB8AC3E}">
        <p14:creationId xmlns:p14="http://schemas.microsoft.com/office/powerpoint/2010/main" val="370107652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4EECE8D-8F60-5C4C-B86E-1B182CAE610F}"/>
              </a:ext>
            </a:extLst>
          </p:cNvPr>
          <p:cNvSpPr>
            <a:spLocks noGrp="1"/>
          </p:cNvSpPr>
          <p:nvPr>
            <p:ph type="title"/>
          </p:nvPr>
        </p:nvSpPr>
        <p:spPr/>
        <p:txBody>
          <a:bodyPr>
            <a:normAutofit/>
          </a:bodyPr>
          <a:lstStyle/>
          <a:p>
            <a:r>
              <a:rPr lang="en-US" sz="3600" b="1" dirty="0">
                <a:latin typeface="+mn-lt"/>
              </a:rPr>
              <a:t>Incidence and Pathophysiology</a:t>
            </a:r>
          </a:p>
        </p:txBody>
      </p:sp>
      <p:sp>
        <p:nvSpPr>
          <p:cNvPr id="3" name="Content Placeholder 2">
            <a:extLst>
              <a:ext uri="{FF2B5EF4-FFF2-40B4-BE49-F238E27FC236}">
                <a16:creationId xmlns="" xmlns:a16="http://schemas.microsoft.com/office/drawing/2014/main" id="{693A18D1-1291-3A49-A422-868ABF052F82}"/>
              </a:ext>
            </a:extLst>
          </p:cNvPr>
          <p:cNvSpPr>
            <a:spLocks noGrp="1"/>
          </p:cNvSpPr>
          <p:nvPr>
            <p:ph idx="1"/>
          </p:nvPr>
        </p:nvSpPr>
        <p:spPr/>
        <p:txBody>
          <a:bodyPr>
            <a:normAutofit/>
          </a:bodyPr>
          <a:lstStyle/>
          <a:p>
            <a:r>
              <a:rPr lang="en-US" dirty="0"/>
              <a:t>It represents approximately 2%-3% of all CHDs. </a:t>
            </a:r>
          </a:p>
          <a:p>
            <a:r>
              <a:rPr lang="en-US" dirty="0"/>
              <a:t>It is </a:t>
            </a:r>
            <a:r>
              <a:rPr lang="en-US" b="1" dirty="0"/>
              <a:t>the 3 </a:t>
            </a:r>
            <a:r>
              <a:rPr lang="en-US" b="1" dirty="0" err="1"/>
              <a:t>rd</a:t>
            </a:r>
            <a:r>
              <a:rPr lang="en-US" b="1" dirty="0"/>
              <a:t> most common cyanotic cardiac condition. </a:t>
            </a:r>
          </a:p>
          <a:p>
            <a:r>
              <a:rPr lang="en-US" dirty="0"/>
              <a:t>It is a complex lesion with many variations. </a:t>
            </a:r>
          </a:p>
          <a:p>
            <a:r>
              <a:rPr lang="en-US" b="1" u="sng" dirty="0"/>
              <a:t>In this </a:t>
            </a:r>
            <a:r>
              <a:rPr lang="en-US" b="1" u="sng" dirty="0" smtClean="0"/>
              <a:t>lesion:</a:t>
            </a:r>
          </a:p>
          <a:p>
            <a:pPr lvl="1"/>
            <a:r>
              <a:rPr lang="en-US" b="1" dirty="0" smtClean="0"/>
              <a:t>The </a:t>
            </a:r>
            <a:r>
              <a:rPr lang="en-US" b="1" dirty="0"/>
              <a:t>tricuspid valve does not develop.</a:t>
            </a:r>
          </a:p>
          <a:p>
            <a:pPr lvl="1"/>
            <a:r>
              <a:rPr lang="en-US" b="1" dirty="0"/>
              <a:t>An ASD or patent foramen </a:t>
            </a:r>
            <a:r>
              <a:rPr lang="en-US" b="1" dirty="0" err="1"/>
              <a:t>ovale</a:t>
            </a:r>
            <a:r>
              <a:rPr lang="en-US" b="1" dirty="0"/>
              <a:t> must be present for the fetus or infant to survive. </a:t>
            </a:r>
          </a:p>
          <a:p>
            <a:pPr lvl="1"/>
            <a:r>
              <a:rPr lang="en-US" b="1" dirty="0"/>
              <a:t>The RV is </a:t>
            </a:r>
            <a:r>
              <a:rPr lang="en-US" b="1" dirty="0" err="1"/>
              <a:t>hypoplastic</a:t>
            </a:r>
            <a:r>
              <a:rPr lang="en-US" b="1" dirty="0"/>
              <a:t> (underdeveloped</a:t>
            </a:r>
            <a:r>
              <a:rPr lang="en-US" dirty="0"/>
              <a:t>). </a:t>
            </a:r>
          </a:p>
        </p:txBody>
      </p:sp>
      <p:sp>
        <p:nvSpPr>
          <p:cNvPr id="4" name="Date Placeholder 3"/>
          <p:cNvSpPr>
            <a:spLocks noGrp="1"/>
          </p:cNvSpPr>
          <p:nvPr>
            <p:ph type="dt" sz="half" idx="10"/>
          </p:nvPr>
        </p:nvSpPr>
        <p:spPr/>
        <p:txBody>
          <a:bodyPr/>
          <a:lstStyle/>
          <a:p>
            <a:fld id="{55CD1B8B-4A71-4F09-A059-E12FA4250449}" type="datetime1">
              <a:rPr lang="en-US" smtClean="0"/>
              <a:t>9/10/2021</a:t>
            </a:fld>
            <a:endParaRPr lang="en-US"/>
          </a:p>
        </p:txBody>
      </p:sp>
      <p:sp>
        <p:nvSpPr>
          <p:cNvPr id="6" name="Slide Number Placeholder 5"/>
          <p:cNvSpPr>
            <a:spLocks noGrp="1"/>
          </p:cNvSpPr>
          <p:nvPr>
            <p:ph type="sldNum" sz="quarter" idx="12"/>
          </p:nvPr>
        </p:nvSpPr>
        <p:spPr/>
        <p:txBody>
          <a:bodyPr/>
          <a:lstStyle/>
          <a:p>
            <a:fld id="{185154CB-9FFB-324C-B703-3DE9EF04B5B5}" type="slidenum">
              <a:rPr lang="en-US" smtClean="0"/>
              <a:t>25</a:t>
            </a:fld>
            <a:endParaRPr lang="en-US"/>
          </a:p>
        </p:txBody>
      </p:sp>
    </p:spTree>
    <p:extLst>
      <p:ext uri="{BB962C8B-B14F-4D97-AF65-F5344CB8AC3E}">
        <p14:creationId xmlns:p14="http://schemas.microsoft.com/office/powerpoint/2010/main" val="68221804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21CD148-EE6B-2149-91FF-CA380132E12F}"/>
              </a:ext>
            </a:extLst>
          </p:cNvPr>
          <p:cNvSpPr>
            <a:spLocks noGrp="1"/>
          </p:cNvSpPr>
          <p:nvPr>
            <p:ph type="title"/>
          </p:nvPr>
        </p:nvSpPr>
        <p:spPr/>
        <p:txBody>
          <a:bodyPr/>
          <a:lstStyle/>
          <a:p>
            <a:endParaRPr lang="en-US"/>
          </a:p>
        </p:txBody>
      </p:sp>
      <p:sp>
        <p:nvSpPr>
          <p:cNvPr id="3" name="Content Placeholder 2">
            <a:extLst>
              <a:ext uri="{FF2B5EF4-FFF2-40B4-BE49-F238E27FC236}">
                <a16:creationId xmlns="" xmlns:a16="http://schemas.microsoft.com/office/drawing/2014/main" id="{6B046ECB-DD28-FE46-B36B-C096F005185A}"/>
              </a:ext>
            </a:extLst>
          </p:cNvPr>
          <p:cNvSpPr>
            <a:spLocks noGrp="1"/>
          </p:cNvSpPr>
          <p:nvPr>
            <p:ph idx="1"/>
          </p:nvPr>
        </p:nvSpPr>
        <p:spPr/>
        <p:txBody>
          <a:bodyPr>
            <a:normAutofit/>
          </a:bodyPr>
          <a:lstStyle/>
          <a:p>
            <a:r>
              <a:rPr lang="en-US" dirty="0"/>
              <a:t>The </a:t>
            </a:r>
            <a:r>
              <a:rPr lang="en-US" b="1" dirty="0"/>
              <a:t>VSD</a:t>
            </a:r>
            <a:r>
              <a:rPr lang="en-US" dirty="0"/>
              <a:t> can be of varying size. </a:t>
            </a:r>
          </a:p>
          <a:p>
            <a:r>
              <a:rPr lang="en-US" dirty="0"/>
              <a:t>The pulmonary artery may be in the </a:t>
            </a:r>
            <a:r>
              <a:rPr lang="en-US" b="1" dirty="0"/>
              <a:t>normal position or transpose with the aorta. </a:t>
            </a:r>
          </a:p>
          <a:p>
            <a:r>
              <a:rPr lang="en-US" dirty="0"/>
              <a:t>There may be </a:t>
            </a:r>
            <a:r>
              <a:rPr lang="en-US" b="1" dirty="0"/>
              <a:t>pulmonary stenosis </a:t>
            </a:r>
            <a:r>
              <a:rPr lang="en-US" dirty="0"/>
              <a:t>of varying degrees. </a:t>
            </a:r>
          </a:p>
          <a:p>
            <a:r>
              <a:rPr lang="en-US" dirty="0"/>
              <a:t>The </a:t>
            </a:r>
            <a:r>
              <a:rPr lang="en-US" dirty="0" smtClean="0"/>
              <a:t>Newborn </a:t>
            </a:r>
            <a:r>
              <a:rPr lang="en-US" dirty="0"/>
              <a:t>may depend on </a:t>
            </a:r>
            <a:r>
              <a:rPr lang="en-US" b="1" dirty="0"/>
              <a:t>the ductus arteriosus </a:t>
            </a:r>
            <a:r>
              <a:rPr lang="en-US" dirty="0"/>
              <a:t>for pulmonary blood flow. </a:t>
            </a:r>
            <a:endParaRPr lang="en-US" dirty="0" smtClean="0"/>
          </a:p>
          <a:p>
            <a:endParaRPr lang="en-US" dirty="0"/>
          </a:p>
        </p:txBody>
      </p:sp>
      <p:sp>
        <p:nvSpPr>
          <p:cNvPr id="4" name="Date Placeholder 3"/>
          <p:cNvSpPr>
            <a:spLocks noGrp="1"/>
          </p:cNvSpPr>
          <p:nvPr>
            <p:ph type="dt" sz="half" idx="10"/>
          </p:nvPr>
        </p:nvSpPr>
        <p:spPr/>
        <p:txBody>
          <a:bodyPr/>
          <a:lstStyle/>
          <a:p>
            <a:fld id="{A533FD9A-7DCD-4DBB-BAB5-60371E0218C9}" type="datetime1">
              <a:rPr lang="en-US" smtClean="0"/>
              <a:t>9/10/2021</a:t>
            </a:fld>
            <a:endParaRPr lang="en-US"/>
          </a:p>
        </p:txBody>
      </p:sp>
      <p:sp>
        <p:nvSpPr>
          <p:cNvPr id="6" name="Slide Number Placeholder 5"/>
          <p:cNvSpPr>
            <a:spLocks noGrp="1"/>
          </p:cNvSpPr>
          <p:nvPr>
            <p:ph type="sldNum" sz="quarter" idx="12"/>
          </p:nvPr>
        </p:nvSpPr>
        <p:spPr/>
        <p:txBody>
          <a:bodyPr/>
          <a:lstStyle/>
          <a:p>
            <a:fld id="{185154CB-9FFB-324C-B703-3DE9EF04B5B5}" type="slidenum">
              <a:rPr lang="en-US" smtClean="0"/>
              <a:t>26</a:t>
            </a:fld>
            <a:endParaRPr lang="en-US"/>
          </a:p>
        </p:txBody>
      </p:sp>
    </p:spTree>
    <p:extLst>
      <p:ext uri="{BB962C8B-B14F-4D97-AF65-F5344CB8AC3E}">
        <p14:creationId xmlns:p14="http://schemas.microsoft.com/office/powerpoint/2010/main" val="313204024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E82AE2E-952A-7C47-8FD8-782EB5833882}"/>
              </a:ext>
            </a:extLst>
          </p:cNvPr>
          <p:cNvSpPr>
            <a:spLocks noGrp="1"/>
          </p:cNvSpPr>
          <p:nvPr>
            <p:ph type="title"/>
          </p:nvPr>
        </p:nvSpPr>
        <p:spPr/>
        <p:txBody>
          <a:bodyPr/>
          <a:lstStyle/>
          <a:p>
            <a:endParaRPr lang="en-US"/>
          </a:p>
        </p:txBody>
      </p:sp>
      <p:sp>
        <p:nvSpPr>
          <p:cNvPr id="3" name="Content Placeholder 2">
            <a:extLst>
              <a:ext uri="{FF2B5EF4-FFF2-40B4-BE49-F238E27FC236}">
                <a16:creationId xmlns="" xmlns:a16="http://schemas.microsoft.com/office/drawing/2014/main" id="{D51467D8-E671-1144-977E-3E2ED59C9359}"/>
              </a:ext>
            </a:extLst>
          </p:cNvPr>
          <p:cNvSpPr>
            <a:spLocks noGrp="1"/>
          </p:cNvSpPr>
          <p:nvPr>
            <p:ph idx="1"/>
          </p:nvPr>
        </p:nvSpPr>
        <p:spPr/>
        <p:txBody>
          <a:bodyPr>
            <a:normAutofit/>
          </a:bodyPr>
          <a:lstStyle/>
          <a:p>
            <a:r>
              <a:rPr lang="en-US" dirty="0"/>
              <a:t>Tricuspid atresia is usually classified according to the presence or absence </a:t>
            </a:r>
            <a:r>
              <a:rPr lang="en-US" b="1" dirty="0"/>
              <a:t>of PS and TGA. </a:t>
            </a:r>
          </a:p>
          <a:p>
            <a:r>
              <a:rPr lang="en-US" dirty="0"/>
              <a:t>The great arteries </a:t>
            </a:r>
            <a:r>
              <a:rPr lang="en-US" b="1" dirty="0"/>
              <a:t>are normally related in about 70% of cases and are transposed in 30%</a:t>
            </a:r>
            <a:r>
              <a:rPr lang="en-US" dirty="0"/>
              <a:t>. </a:t>
            </a:r>
          </a:p>
        </p:txBody>
      </p:sp>
      <p:sp>
        <p:nvSpPr>
          <p:cNvPr id="4" name="Date Placeholder 3"/>
          <p:cNvSpPr>
            <a:spLocks noGrp="1"/>
          </p:cNvSpPr>
          <p:nvPr>
            <p:ph type="dt" sz="half" idx="10"/>
          </p:nvPr>
        </p:nvSpPr>
        <p:spPr/>
        <p:txBody>
          <a:bodyPr/>
          <a:lstStyle/>
          <a:p>
            <a:fld id="{3076210C-9497-4974-8D5D-A9AFB404A198}" type="datetime1">
              <a:rPr lang="en-US" smtClean="0"/>
              <a:t>9/10/2021</a:t>
            </a:fld>
            <a:endParaRPr lang="en-US"/>
          </a:p>
        </p:txBody>
      </p:sp>
      <p:sp>
        <p:nvSpPr>
          <p:cNvPr id="6" name="Slide Number Placeholder 5"/>
          <p:cNvSpPr>
            <a:spLocks noGrp="1"/>
          </p:cNvSpPr>
          <p:nvPr>
            <p:ph type="sldNum" sz="quarter" idx="12"/>
          </p:nvPr>
        </p:nvSpPr>
        <p:spPr/>
        <p:txBody>
          <a:bodyPr/>
          <a:lstStyle/>
          <a:p>
            <a:fld id="{185154CB-9FFB-324C-B703-3DE9EF04B5B5}" type="slidenum">
              <a:rPr lang="en-US" smtClean="0"/>
              <a:t>27</a:t>
            </a:fld>
            <a:endParaRPr lang="en-US"/>
          </a:p>
        </p:txBody>
      </p:sp>
    </p:spTree>
    <p:extLst>
      <p:ext uri="{BB962C8B-B14F-4D97-AF65-F5344CB8AC3E}">
        <p14:creationId xmlns:p14="http://schemas.microsoft.com/office/powerpoint/2010/main" val="292409032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3B63101-5E28-4A43-850D-651C0C3F8CBD}"/>
              </a:ext>
            </a:extLst>
          </p:cNvPr>
          <p:cNvSpPr>
            <a:spLocks noGrp="1"/>
          </p:cNvSpPr>
          <p:nvPr>
            <p:ph type="title"/>
          </p:nvPr>
        </p:nvSpPr>
        <p:spPr/>
        <p:txBody>
          <a:bodyPr>
            <a:normAutofit/>
          </a:bodyPr>
          <a:lstStyle/>
          <a:p>
            <a:r>
              <a:rPr lang="en-US" sz="3600" b="1" dirty="0">
                <a:latin typeface="+mn-lt"/>
              </a:rPr>
              <a:t>CLINICAL MANIFESTATIONS </a:t>
            </a:r>
          </a:p>
        </p:txBody>
      </p:sp>
      <p:sp>
        <p:nvSpPr>
          <p:cNvPr id="3" name="Content Placeholder 2">
            <a:extLst>
              <a:ext uri="{FF2B5EF4-FFF2-40B4-BE49-F238E27FC236}">
                <a16:creationId xmlns="" xmlns:a16="http://schemas.microsoft.com/office/drawing/2014/main" id="{A206A64A-D5B3-4F4F-B675-BAEFBED031FA}"/>
              </a:ext>
            </a:extLst>
          </p:cNvPr>
          <p:cNvSpPr>
            <a:spLocks noGrp="1"/>
          </p:cNvSpPr>
          <p:nvPr>
            <p:ph idx="1"/>
          </p:nvPr>
        </p:nvSpPr>
        <p:spPr>
          <a:xfrm>
            <a:off x="838199" y="1825624"/>
            <a:ext cx="10619509" cy="4687717"/>
          </a:xfrm>
        </p:spPr>
        <p:txBody>
          <a:bodyPr>
            <a:normAutofit/>
          </a:bodyPr>
          <a:lstStyle/>
          <a:p>
            <a:pPr marL="0" indent="0">
              <a:buNone/>
            </a:pPr>
            <a:r>
              <a:rPr lang="en-US" b="1" i="1" u="sng" dirty="0" smtClean="0"/>
              <a:t>Cyanosis </a:t>
            </a:r>
            <a:r>
              <a:rPr lang="en-US" b="1" i="1" u="sng" dirty="0"/>
              <a:t>is usually severe from birth. Tachypnea and poor feeding usually manifest. </a:t>
            </a:r>
            <a:endParaRPr lang="en-US" b="1" i="1" u="sng" dirty="0" smtClean="0"/>
          </a:p>
          <a:p>
            <a:pPr marL="0" indent="0">
              <a:buNone/>
            </a:pPr>
            <a:r>
              <a:rPr lang="en-US" b="1" dirty="0" smtClean="0"/>
              <a:t>On Physical </a:t>
            </a:r>
            <a:r>
              <a:rPr lang="en-US" b="1" dirty="0"/>
              <a:t>Examination </a:t>
            </a:r>
            <a:r>
              <a:rPr lang="en-US" b="1" dirty="0" smtClean="0"/>
              <a:t>:</a:t>
            </a:r>
            <a:endParaRPr lang="en-US" b="1" dirty="0"/>
          </a:p>
          <a:p>
            <a:pPr lvl="1"/>
            <a:r>
              <a:rPr lang="en-US" b="1" dirty="0"/>
              <a:t>Cyanosis, either with or without clubbing, is always present. </a:t>
            </a:r>
          </a:p>
          <a:p>
            <a:pPr lvl="1"/>
            <a:r>
              <a:rPr lang="en-US" dirty="0"/>
              <a:t>A systolic thrill is </a:t>
            </a:r>
            <a:r>
              <a:rPr lang="en-US" b="1" dirty="0"/>
              <a:t>rarely palpable </a:t>
            </a:r>
            <a:r>
              <a:rPr lang="en-US" dirty="0"/>
              <a:t>when associated with PS. </a:t>
            </a:r>
          </a:p>
          <a:p>
            <a:pPr lvl="1"/>
            <a:r>
              <a:rPr lang="en-US" dirty="0" smtClean="0"/>
              <a:t>Hepatomegaly </a:t>
            </a:r>
            <a:r>
              <a:rPr lang="en-US" dirty="0"/>
              <a:t>may indicate an inadequate interatrial communication or CHF</a:t>
            </a:r>
            <a:r>
              <a:rPr lang="en-US" dirty="0" smtClean="0"/>
              <a:t>.</a:t>
            </a:r>
            <a:endParaRPr lang="en-US" b="1" dirty="0"/>
          </a:p>
          <a:p>
            <a:endParaRPr lang="en-US" dirty="0"/>
          </a:p>
        </p:txBody>
      </p:sp>
      <p:sp>
        <p:nvSpPr>
          <p:cNvPr id="4" name="Date Placeholder 3"/>
          <p:cNvSpPr>
            <a:spLocks noGrp="1"/>
          </p:cNvSpPr>
          <p:nvPr>
            <p:ph type="dt" sz="half" idx="10"/>
          </p:nvPr>
        </p:nvSpPr>
        <p:spPr/>
        <p:txBody>
          <a:bodyPr/>
          <a:lstStyle/>
          <a:p>
            <a:fld id="{46B53537-69BD-4DBD-82E2-6524E1D1E80E}" type="datetime1">
              <a:rPr lang="en-US" smtClean="0"/>
              <a:t>9/10/2021</a:t>
            </a:fld>
            <a:endParaRPr lang="en-US"/>
          </a:p>
        </p:txBody>
      </p:sp>
      <p:sp>
        <p:nvSpPr>
          <p:cNvPr id="6" name="Slide Number Placeholder 5"/>
          <p:cNvSpPr>
            <a:spLocks noGrp="1"/>
          </p:cNvSpPr>
          <p:nvPr>
            <p:ph type="sldNum" sz="quarter" idx="12"/>
          </p:nvPr>
        </p:nvSpPr>
        <p:spPr/>
        <p:txBody>
          <a:bodyPr/>
          <a:lstStyle/>
          <a:p>
            <a:fld id="{185154CB-9FFB-324C-B703-3DE9EF04B5B5}" type="slidenum">
              <a:rPr lang="en-US" smtClean="0"/>
              <a:t>28</a:t>
            </a:fld>
            <a:endParaRPr lang="en-US"/>
          </a:p>
        </p:txBody>
      </p:sp>
    </p:spTree>
    <p:extLst>
      <p:ext uri="{BB962C8B-B14F-4D97-AF65-F5344CB8AC3E}">
        <p14:creationId xmlns:p14="http://schemas.microsoft.com/office/powerpoint/2010/main" val="225492468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207627-585A-7645-9A83-616C04BE2BB0}"/>
              </a:ext>
            </a:extLst>
          </p:cNvPr>
          <p:cNvSpPr>
            <a:spLocks noGrp="1"/>
          </p:cNvSpPr>
          <p:nvPr>
            <p:ph type="title"/>
          </p:nvPr>
        </p:nvSpPr>
        <p:spPr/>
        <p:txBody>
          <a:bodyPr/>
          <a:lstStyle/>
          <a:p>
            <a:endParaRPr lang="en-US"/>
          </a:p>
        </p:txBody>
      </p:sp>
      <p:sp>
        <p:nvSpPr>
          <p:cNvPr id="3" name="Content Placeholder 2">
            <a:extLst>
              <a:ext uri="{FF2B5EF4-FFF2-40B4-BE49-F238E27FC236}">
                <a16:creationId xmlns="" xmlns:a16="http://schemas.microsoft.com/office/drawing/2014/main" id="{0D24EC4A-D0C4-5A43-A899-2672F90F9341}"/>
              </a:ext>
            </a:extLst>
          </p:cNvPr>
          <p:cNvSpPr>
            <a:spLocks noGrp="1"/>
          </p:cNvSpPr>
          <p:nvPr>
            <p:ph idx="1"/>
          </p:nvPr>
        </p:nvSpPr>
        <p:spPr>
          <a:xfrm>
            <a:off x="838200" y="4488873"/>
            <a:ext cx="10515600" cy="1688089"/>
          </a:xfrm>
        </p:spPr>
        <p:txBody>
          <a:bodyPr>
            <a:normAutofit/>
          </a:bodyPr>
          <a:lstStyle/>
          <a:p>
            <a:pPr lvl="1"/>
            <a:r>
              <a:rPr lang="en-US" b="1" dirty="0" smtClean="0"/>
              <a:t>Auscultation :</a:t>
            </a:r>
          </a:p>
          <a:p>
            <a:pPr lvl="2"/>
            <a:r>
              <a:rPr lang="en-US" b="1" dirty="0" smtClean="0"/>
              <a:t>The </a:t>
            </a:r>
            <a:r>
              <a:rPr lang="en-US" b="1" dirty="0"/>
              <a:t>S2 is single</a:t>
            </a:r>
            <a:r>
              <a:rPr lang="en-US" dirty="0"/>
              <a:t>. </a:t>
            </a:r>
          </a:p>
          <a:p>
            <a:pPr lvl="2"/>
            <a:r>
              <a:rPr lang="en-US" b="1" dirty="0"/>
              <a:t>A grade 2-3/6 systolic murmur of VSD </a:t>
            </a:r>
            <a:r>
              <a:rPr lang="en-US" dirty="0"/>
              <a:t>is </a:t>
            </a:r>
            <a:r>
              <a:rPr lang="en-US" b="1" dirty="0"/>
              <a:t>usually present </a:t>
            </a:r>
            <a:r>
              <a:rPr lang="en-US" dirty="0"/>
              <a:t>at the lower left sternal border. </a:t>
            </a:r>
          </a:p>
          <a:p>
            <a:pPr lvl="2"/>
            <a:r>
              <a:rPr lang="en-US" dirty="0"/>
              <a:t>A continuous murmur of PDA is </a:t>
            </a:r>
            <a:r>
              <a:rPr lang="en-US" b="1" dirty="0"/>
              <a:t>occasionally present</a:t>
            </a:r>
            <a:r>
              <a:rPr lang="en-US" dirty="0"/>
              <a:t>. </a:t>
            </a:r>
          </a:p>
          <a:p>
            <a:endParaRPr lang="en-US" dirty="0"/>
          </a:p>
        </p:txBody>
      </p:sp>
      <p:pic>
        <p:nvPicPr>
          <p:cNvPr id="16385" name="Picture 1" descr="page407image6712">
            <a:extLst>
              <a:ext uri="{FF2B5EF4-FFF2-40B4-BE49-F238E27FC236}">
                <a16:creationId xmlns="" xmlns:a16="http://schemas.microsoft.com/office/drawing/2014/main" id="{2857461B-BB45-1643-9AE6-C2C530BE24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9497" y="365125"/>
            <a:ext cx="8935916" cy="3979461"/>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p:cNvSpPr>
            <a:spLocks noGrp="1"/>
          </p:cNvSpPr>
          <p:nvPr>
            <p:ph type="dt" sz="half" idx="10"/>
          </p:nvPr>
        </p:nvSpPr>
        <p:spPr/>
        <p:txBody>
          <a:bodyPr/>
          <a:lstStyle/>
          <a:p>
            <a:fld id="{22124E13-F2A3-48D0-9202-225C047CAA89}" type="datetime1">
              <a:rPr lang="en-US" smtClean="0"/>
              <a:t>9/10/2021</a:t>
            </a:fld>
            <a:endParaRPr lang="en-US"/>
          </a:p>
        </p:txBody>
      </p:sp>
      <p:sp>
        <p:nvSpPr>
          <p:cNvPr id="6" name="Slide Number Placeholder 5"/>
          <p:cNvSpPr>
            <a:spLocks noGrp="1"/>
          </p:cNvSpPr>
          <p:nvPr>
            <p:ph type="sldNum" sz="quarter" idx="12"/>
          </p:nvPr>
        </p:nvSpPr>
        <p:spPr/>
        <p:txBody>
          <a:bodyPr/>
          <a:lstStyle/>
          <a:p>
            <a:fld id="{185154CB-9FFB-324C-B703-3DE9EF04B5B5}" type="slidenum">
              <a:rPr lang="en-US" smtClean="0"/>
              <a:t>29</a:t>
            </a:fld>
            <a:endParaRPr lang="en-US"/>
          </a:p>
        </p:txBody>
      </p:sp>
    </p:spTree>
    <p:extLst>
      <p:ext uri="{BB962C8B-B14F-4D97-AF65-F5344CB8AC3E}">
        <p14:creationId xmlns:p14="http://schemas.microsoft.com/office/powerpoint/2010/main" val="68406194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C919956-5BAC-944D-A2CC-C581770CE44E}"/>
              </a:ext>
            </a:extLst>
          </p:cNvPr>
          <p:cNvSpPr>
            <a:spLocks noGrp="1"/>
          </p:cNvSpPr>
          <p:nvPr>
            <p:ph type="title"/>
          </p:nvPr>
        </p:nvSpPr>
        <p:spPr>
          <a:xfrm>
            <a:off x="2964873" y="452442"/>
            <a:ext cx="4797287" cy="1325563"/>
          </a:xfrm>
        </p:spPr>
        <p:txBody>
          <a:bodyPr>
            <a:normAutofit/>
          </a:bodyPr>
          <a:lstStyle/>
          <a:p>
            <a:pPr algn="ctr"/>
            <a:r>
              <a:rPr lang="en-US" sz="3600" b="1" dirty="0" smtClean="0">
                <a:latin typeface="+mn-lt"/>
              </a:rPr>
              <a:t>ECG Findings:</a:t>
            </a:r>
            <a:endParaRPr lang="en-US" sz="3600" b="1" dirty="0">
              <a:latin typeface="+mn-lt"/>
            </a:endParaRPr>
          </a:p>
        </p:txBody>
      </p:sp>
      <p:sp>
        <p:nvSpPr>
          <p:cNvPr id="3" name="Content Placeholder 2">
            <a:extLst>
              <a:ext uri="{FF2B5EF4-FFF2-40B4-BE49-F238E27FC236}">
                <a16:creationId xmlns="" xmlns:a16="http://schemas.microsoft.com/office/drawing/2014/main" id="{55A76767-6523-B94A-8945-05F12725E4E2}"/>
              </a:ext>
            </a:extLst>
          </p:cNvPr>
          <p:cNvSpPr>
            <a:spLocks noGrp="1"/>
          </p:cNvSpPr>
          <p:nvPr>
            <p:ph idx="1"/>
          </p:nvPr>
        </p:nvSpPr>
        <p:spPr>
          <a:xfrm>
            <a:off x="838200" y="4405745"/>
            <a:ext cx="9483436" cy="1771218"/>
          </a:xfrm>
        </p:spPr>
        <p:txBody>
          <a:bodyPr>
            <a:normAutofit fontScale="92500" lnSpcReduction="10000"/>
          </a:bodyPr>
          <a:lstStyle/>
          <a:p>
            <a:pPr marL="0" indent="0">
              <a:buNone/>
            </a:pPr>
            <a:endParaRPr lang="en-US" dirty="0"/>
          </a:p>
          <a:p>
            <a:r>
              <a:rPr lang="en-US" dirty="0"/>
              <a:t>“Superior” QRS axis (between 0 and -90 degrees) is characteristic</a:t>
            </a:r>
            <a:r>
              <a:rPr lang="en-US" dirty="0" smtClean="0"/>
              <a:t>.</a:t>
            </a:r>
            <a:endParaRPr lang="en-US" dirty="0"/>
          </a:p>
          <a:p>
            <a:r>
              <a:rPr lang="en-US" dirty="0"/>
              <a:t>LVH is usually present; </a:t>
            </a:r>
            <a:endParaRPr lang="en-US" dirty="0" smtClean="0"/>
          </a:p>
          <a:p>
            <a:r>
              <a:rPr lang="en-US" dirty="0" smtClean="0"/>
              <a:t>RA dilatation </a:t>
            </a:r>
            <a:r>
              <a:rPr lang="en-US" dirty="0"/>
              <a:t>or combined atrial </a:t>
            </a:r>
            <a:r>
              <a:rPr lang="en-US" dirty="0" smtClean="0"/>
              <a:t>Dilatation </a:t>
            </a:r>
            <a:r>
              <a:rPr lang="en-US" dirty="0"/>
              <a:t>(CAH) is common. </a:t>
            </a:r>
          </a:p>
          <a:p>
            <a:endParaRPr lang="en-US" dirty="0"/>
          </a:p>
        </p:txBody>
      </p:sp>
      <p:pic>
        <p:nvPicPr>
          <p:cNvPr id="14338" name="Picture 2" descr="page408image3256">
            <a:extLst>
              <a:ext uri="{FF2B5EF4-FFF2-40B4-BE49-F238E27FC236}">
                <a16:creationId xmlns="" xmlns:a16="http://schemas.microsoft.com/office/drawing/2014/main" id="{3D5D2814-C013-F94A-9DFD-03EF72FEE5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8969" y="1778005"/>
            <a:ext cx="7038589" cy="2627740"/>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p:cNvSpPr>
            <a:spLocks noGrp="1"/>
          </p:cNvSpPr>
          <p:nvPr>
            <p:ph type="dt" sz="half" idx="10"/>
          </p:nvPr>
        </p:nvSpPr>
        <p:spPr/>
        <p:txBody>
          <a:bodyPr/>
          <a:lstStyle/>
          <a:p>
            <a:fld id="{CE769A3F-C541-41DC-BB45-8E57041D5A99}" type="datetime1">
              <a:rPr lang="en-US" smtClean="0"/>
              <a:t>9/10/2021</a:t>
            </a:fld>
            <a:endParaRPr lang="en-US"/>
          </a:p>
        </p:txBody>
      </p:sp>
      <p:sp>
        <p:nvSpPr>
          <p:cNvPr id="6" name="Slide Number Placeholder 5"/>
          <p:cNvSpPr>
            <a:spLocks noGrp="1"/>
          </p:cNvSpPr>
          <p:nvPr>
            <p:ph type="sldNum" sz="quarter" idx="12"/>
          </p:nvPr>
        </p:nvSpPr>
        <p:spPr/>
        <p:txBody>
          <a:bodyPr/>
          <a:lstStyle/>
          <a:p>
            <a:fld id="{185154CB-9FFB-324C-B703-3DE9EF04B5B5}" type="slidenum">
              <a:rPr lang="en-US" smtClean="0"/>
              <a:t>30</a:t>
            </a:fld>
            <a:endParaRPr lang="en-US"/>
          </a:p>
        </p:txBody>
      </p:sp>
    </p:spTree>
    <p:extLst>
      <p:ext uri="{BB962C8B-B14F-4D97-AF65-F5344CB8AC3E}">
        <p14:creationId xmlns:p14="http://schemas.microsoft.com/office/powerpoint/2010/main" val="180925050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FC0CE244-C86C-6F4B-B7EF-A9F440E0B3D4}"/>
              </a:ext>
            </a:extLst>
          </p:cNvPr>
          <p:cNvPicPr>
            <a:picLocks noChangeAspect="1"/>
          </p:cNvPicPr>
          <p:nvPr/>
        </p:nvPicPr>
        <p:blipFill>
          <a:blip r:embed="rId2"/>
          <a:stretch>
            <a:fillRect/>
          </a:stretch>
        </p:blipFill>
        <p:spPr>
          <a:xfrm>
            <a:off x="838200" y="858981"/>
            <a:ext cx="10549247" cy="5169131"/>
          </a:xfrm>
          <a:prstGeom prst="rect">
            <a:avLst/>
          </a:prstGeom>
        </p:spPr>
      </p:pic>
      <p:sp>
        <p:nvSpPr>
          <p:cNvPr id="2" name="Date Placeholder 1"/>
          <p:cNvSpPr>
            <a:spLocks noGrp="1"/>
          </p:cNvSpPr>
          <p:nvPr>
            <p:ph type="dt" sz="half" idx="10"/>
          </p:nvPr>
        </p:nvSpPr>
        <p:spPr/>
        <p:txBody>
          <a:bodyPr/>
          <a:lstStyle/>
          <a:p>
            <a:fld id="{5D5A1367-0131-4F10-A882-4B3FE4438FA1}" type="datetime1">
              <a:rPr lang="en-US" smtClean="0"/>
              <a:t>9/10/2021</a:t>
            </a:fld>
            <a:endParaRPr lang="en-US"/>
          </a:p>
        </p:txBody>
      </p:sp>
      <p:sp>
        <p:nvSpPr>
          <p:cNvPr id="4" name="Slide Number Placeholder 3"/>
          <p:cNvSpPr>
            <a:spLocks noGrp="1"/>
          </p:cNvSpPr>
          <p:nvPr>
            <p:ph type="sldNum" sz="quarter" idx="12"/>
          </p:nvPr>
        </p:nvSpPr>
        <p:spPr/>
        <p:txBody>
          <a:bodyPr/>
          <a:lstStyle/>
          <a:p>
            <a:fld id="{185154CB-9FFB-324C-B703-3DE9EF04B5B5}" type="slidenum">
              <a:rPr lang="en-US" smtClean="0"/>
              <a:t>31</a:t>
            </a:fld>
            <a:endParaRPr lang="en-US"/>
          </a:p>
        </p:txBody>
      </p:sp>
    </p:spTree>
    <p:extLst>
      <p:ext uri="{BB962C8B-B14F-4D97-AF65-F5344CB8AC3E}">
        <p14:creationId xmlns:p14="http://schemas.microsoft.com/office/powerpoint/2010/main" val="134850357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5F26849-52C7-3C45-A7CC-8CB292BD40CA}"/>
              </a:ext>
            </a:extLst>
          </p:cNvPr>
          <p:cNvSpPr>
            <a:spLocks noGrp="1"/>
          </p:cNvSpPr>
          <p:nvPr>
            <p:ph type="title"/>
          </p:nvPr>
        </p:nvSpPr>
        <p:spPr/>
        <p:txBody>
          <a:bodyPr>
            <a:normAutofit/>
          </a:bodyPr>
          <a:lstStyle/>
          <a:p>
            <a:r>
              <a:rPr lang="en-US" sz="3600" b="1" dirty="0">
                <a:latin typeface="+mn-lt"/>
              </a:rPr>
              <a:t>Chest X-ray </a:t>
            </a:r>
            <a:r>
              <a:rPr lang="en-US" sz="3600" b="1" dirty="0" smtClean="0">
                <a:latin typeface="+mn-lt"/>
              </a:rPr>
              <a:t>findings:</a:t>
            </a:r>
            <a:endParaRPr lang="en-US" sz="3600" b="1" dirty="0">
              <a:latin typeface="+mn-lt"/>
            </a:endParaRPr>
          </a:p>
        </p:txBody>
      </p:sp>
      <p:sp>
        <p:nvSpPr>
          <p:cNvPr id="3" name="Content Placeholder 2">
            <a:extLst>
              <a:ext uri="{FF2B5EF4-FFF2-40B4-BE49-F238E27FC236}">
                <a16:creationId xmlns="" xmlns:a16="http://schemas.microsoft.com/office/drawing/2014/main" id="{CFD30EF6-7C7C-194E-B0CE-2D0B4F3B4C7A}"/>
              </a:ext>
            </a:extLst>
          </p:cNvPr>
          <p:cNvSpPr>
            <a:spLocks noGrp="1"/>
          </p:cNvSpPr>
          <p:nvPr>
            <p:ph idx="1"/>
          </p:nvPr>
        </p:nvSpPr>
        <p:spPr>
          <a:xfrm>
            <a:off x="838199" y="1825625"/>
            <a:ext cx="4917831" cy="4351338"/>
          </a:xfrm>
        </p:spPr>
        <p:txBody>
          <a:bodyPr>
            <a:normAutofit lnSpcReduction="10000"/>
          </a:bodyPr>
          <a:lstStyle/>
          <a:p>
            <a:r>
              <a:rPr lang="en-US" b="1" dirty="0"/>
              <a:t>The heart size is normal or slightly increased</a:t>
            </a:r>
            <a:r>
              <a:rPr lang="en-US" dirty="0"/>
              <a:t>, with enlargement of the RA and LV</a:t>
            </a:r>
            <a:r>
              <a:rPr lang="en-US" dirty="0" smtClean="0"/>
              <a:t>.</a:t>
            </a:r>
          </a:p>
          <a:p>
            <a:r>
              <a:rPr lang="en-US" dirty="0" smtClean="0"/>
              <a:t> </a:t>
            </a:r>
            <a:r>
              <a:rPr lang="en-US" b="1" dirty="0"/>
              <a:t>Pulmonary vascularity decreases in most patients, </a:t>
            </a:r>
            <a:r>
              <a:rPr lang="en-US" dirty="0"/>
              <a:t>although it may increase in infants with TGA. </a:t>
            </a:r>
            <a:endParaRPr lang="en-US" dirty="0" smtClean="0"/>
          </a:p>
          <a:p>
            <a:r>
              <a:rPr lang="en-US" b="1" dirty="0" smtClean="0"/>
              <a:t>Occasionally</a:t>
            </a:r>
            <a:r>
              <a:rPr lang="en-US" dirty="0"/>
              <a:t>, the concave PA segment may produce a boot-shaped heart, like the x-ray findings of TOF. </a:t>
            </a:r>
          </a:p>
          <a:p>
            <a:endParaRPr lang="en-US" dirty="0"/>
          </a:p>
        </p:txBody>
      </p:sp>
      <p:pic>
        <p:nvPicPr>
          <p:cNvPr id="17409" name="Picture 1" descr="page408image3424">
            <a:extLst>
              <a:ext uri="{FF2B5EF4-FFF2-40B4-BE49-F238E27FC236}">
                <a16:creationId xmlns="" xmlns:a16="http://schemas.microsoft.com/office/drawing/2014/main" id="{EBCE986B-7A78-1345-9154-64A3357861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09162" y="548023"/>
            <a:ext cx="3161129" cy="2646919"/>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Tricuspid Atresia | Thoracic Ke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53344" y="3558526"/>
            <a:ext cx="5324475" cy="273367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radiologykey.com/wp-content/uploads/2016/10/C31-FF12.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51555" y="430455"/>
            <a:ext cx="2748524" cy="2893183"/>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p:cNvSpPr>
            <a:spLocks noGrp="1"/>
          </p:cNvSpPr>
          <p:nvPr>
            <p:ph type="dt" sz="half" idx="10"/>
          </p:nvPr>
        </p:nvSpPr>
        <p:spPr/>
        <p:txBody>
          <a:bodyPr/>
          <a:lstStyle/>
          <a:p>
            <a:fld id="{6DBDC136-7168-4D90-B550-83632DFBD542}" type="datetime1">
              <a:rPr lang="en-US" smtClean="0"/>
              <a:t>9/10/2021</a:t>
            </a:fld>
            <a:endParaRPr lang="en-US"/>
          </a:p>
        </p:txBody>
      </p:sp>
      <p:sp>
        <p:nvSpPr>
          <p:cNvPr id="6" name="Slide Number Placeholder 5"/>
          <p:cNvSpPr>
            <a:spLocks noGrp="1"/>
          </p:cNvSpPr>
          <p:nvPr>
            <p:ph type="sldNum" sz="quarter" idx="12"/>
          </p:nvPr>
        </p:nvSpPr>
        <p:spPr/>
        <p:txBody>
          <a:bodyPr/>
          <a:lstStyle/>
          <a:p>
            <a:fld id="{185154CB-9FFB-324C-B703-3DE9EF04B5B5}" type="slidenum">
              <a:rPr lang="en-US" smtClean="0"/>
              <a:t>32</a:t>
            </a:fld>
            <a:endParaRPr lang="en-US"/>
          </a:p>
        </p:txBody>
      </p:sp>
    </p:spTree>
    <p:extLst>
      <p:ext uri="{BB962C8B-B14F-4D97-AF65-F5344CB8AC3E}">
        <p14:creationId xmlns:p14="http://schemas.microsoft.com/office/powerpoint/2010/main" val="51239235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DF00917D-0595-E14F-9C6A-7EECB3DD0424}"/>
              </a:ext>
            </a:extLst>
          </p:cNvPr>
          <p:cNvPicPr>
            <a:picLocks noChangeAspect="1"/>
          </p:cNvPicPr>
          <p:nvPr/>
        </p:nvPicPr>
        <p:blipFill>
          <a:blip r:embed="rId2"/>
          <a:stretch>
            <a:fillRect/>
          </a:stretch>
        </p:blipFill>
        <p:spPr>
          <a:xfrm>
            <a:off x="1941573" y="181146"/>
            <a:ext cx="7035977" cy="6369410"/>
          </a:xfrm>
          <a:prstGeom prst="rect">
            <a:avLst/>
          </a:prstGeom>
        </p:spPr>
      </p:pic>
      <p:sp>
        <p:nvSpPr>
          <p:cNvPr id="2" name="Date Placeholder 1"/>
          <p:cNvSpPr>
            <a:spLocks noGrp="1"/>
          </p:cNvSpPr>
          <p:nvPr>
            <p:ph type="dt" sz="half" idx="10"/>
          </p:nvPr>
        </p:nvSpPr>
        <p:spPr/>
        <p:txBody>
          <a:bodyPr/>
          <a:lstStyle/>
          <a:p>
            <a:fld id="{45E25444-6B33-4FE9-92FD-B35D4D95041F}" type="datetime1">
              <a:rPr lang="en-US" smtClean="0"/>
              <a:t>9/10/2021</a:t>
            </a:fld>
            <a:endParaRPr lang="en-US"/>
          </a:p>
        </p:txBody>
      </p:sp>
      <p:sp>
        <p:nvSpPr>
          <p:cNvPr id="5" name="Slide Number Placeholder 4"/>
          <p:cNvSpPr>
            <a:spLocks noGrp="1"/>
          </p:cNvSpPr>
          <p:nvPr>
            <p:ph type="sldNum" sz="quarter" idx="12"/>
          </p:nvPr>
        </p:nvSpPr>
        <p:spPr/>
        <p:txBody>
          <a:bodyPr/>
          <a:lstStyle/>
          <a:p>
            <a:fld id="{185154CB-9FFB-324C-B703-3DE9EF04B5B5}" type="slidenum">
              <a:rPr lang="en-US" smtClean="0"/>
              <a:t>33</a:t>
            </a:fld>
            <a:endParaRPr lang="en-US"/>
          </a:p>
        </p:txBody>
      </p:sp>
    </p:spTree>
    <p:extLst>
      <p:ext uri="{BB962C8B-B14F-4D97-AF65-F5344CB8AC3E}">
        <p14:creationId xmlns:p14="http://schemas.microsoft.com/office/powerpoint/2010/main" val="111418080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a:t>M</a:t>
            </a:r>
            <a:r>
              <a:rPr lang="en-US" sz="4800" b="1" dirty="0" smtClean="0"/>
              <a:t>anagement</a:t>
            </a:r>
            <a:r>
              <a:rPr lang="en-US" b="1" dirty="0" smtClean="0"/>
              <a:t> of TA</a:t>
            </a:r>
            <a:endParaRPr lang="en-US" b="1" dirty="0"/>
          </a:p>
        </p:txBody>
      </p:sp>
      <p:sp>
        <p:nvSpPr>
          <p:cNvPr id="3" name="Content Placeholder 2"/>
          <p:cNvSpPr>
            <a:spLocks noGrp="1"/>
          </p:cNvSpPr>
          <p:nvPr>
            <p:ph idx="1"/>
          </p:nvPr>
        </p:nvSpPr>
        <p:spPr/>
        <p:txBody>
          <a:bodyPr>
            <a:normAutofit/>
          </a:bodyPr>
          <a:lstStyle/>
          <a:p>
            <a:pPr lvl="0"/>
            <a:r>
              <a:rPr lang="en-US" sz="2400" b="1" dirty="0" smtClean="0"/>
              <a:t>Medical: </a:t>
            </a:r>
          </a:p>
          <a:p>
            <a:pPr lvl="1"/>
            <a:r>
              <a:rPr lang="en-US" dirty="0"/>
              <a:t>Prostaglandin E1 should be started in neonates with severe cyanosis to maintain the patency of the </a:t>
            </a:r>
            <a:r>
              <a:rPr lang="en-US" dirty="0" err="1"/>
              <a:t>ductus</a:t>
            </a:r>
            <a:r>
              <a:rPr lang="en-US" dirty="0"/>
              <a:t> before planned cardiac catheterization or cardiac surgery. </a:t>
            </a:r>
          </a:p>
          <a:p>
            <a:pPr lvl="0"/>
            <a:r>
              <a:rPr lang="en-US" sz="2400" b="1" dirty="0" smtClean="0"/>
              <a:t>SURGICAL- </a:t>
            </a:r>
            <a:r>
              <a:rPr lang="en-US" sz="2400" b="1" dirty="0"/>
              <a:t>SINGLE VENTRICLE STAGED </a:t>
            </a:r>
            <a:r>
              <a:rPr lang="en-US" sz="2400" b="1" dirty="0" smtClean="0"/>
              <a:t>CORRECTION:</a:t>
            </a:r>
          </a:p>
          <a:p>
            <a:pPr lvl="1"/>
            <a:r>
              <a:rPr lang="en-US" b="1" u="sng" dirty="0"/>
              <a:t>Shunt or pulmonary bandage </a:t>
            </a:r>
          </a:p>
          <a:p>
            <a:pPr lvl="1"/>
            <a:r>
              <a:rPr lang="en-US" b="1" u="sng" dirty="0"/>
              <a:t>Bidirectional Glenn </a:t>
            </a:r>
            <a:r>
              <a:rPr lang="en-US" b="1" u="sng" dirty="0" smtClean="0"/>
              <a:t>shunt</a:t>
            </a:r>
            <a:endParaRPr lang="en-US" b="1" u="sng" dirty="0"/>
          </a:p>
          <a:p>
            <a:pPr lvl="1"/>
            <a:r>
              <a:rPr lang="en-US" b="1" u="sng" dirty="0"/>
              <a:t>The modified Fontan operation </a:t>
            </a:r>
            <a:endParaRPr lang="en-US" sz="2400" b="1" dirty="0" smtClean="0"/>
          </a:p>
          <a:p>
            <a:pPr lvl="0"/>
            <a:endParaRPr lang="en-US" sz="2400" b="1" dirty="0"/>
          </a:p>
        </p:txBody>
      </p:sp>
      <p:sp>
        <p:nvSpPr>
          <p:cNvPr id="4" name="Date Placeholder 3"/>
          <p:cNvSpPr>
            <a:spLocks noGrp="1"/>
          </p:cNvSpPr>
          <p:nvPr>
            <p:ph type="dt" sz="half" idx="10"/>
          </p:nvPr>
        </p:nvSpPr>
        <p:spPr/>
        <p:txBody>
          <a:bodyPr/>
          <a:lstStyle/>
          <a:p>
            <a:fld id="{830425AE-0687-4669-9E3B-084CB2C2218D}" type="datetime1">
              <a:rPr lang="en-US" smtClean="0"/>
              <a:t>9/10/2021</a:t>
            </a:fld>
            <a:endParaRPr lang="en-US"/>
          </a:p>
        </p:txBody>
      </p:sp>
      <p:sp>
        <p:nvSpPr>
          <p:cNvPr id="6" name="Slide Number Placeholder 5"/>
          <p:cNvSpPr>
            <a:spLocks noGrp="1"/>
          </p:cNvSpPr>
          <p:nvPr>
            <p:ph type="sldNum" sz="quarter" idx="12"/>
          </p:nvPr>
        </p:nvSpPr>
        <p:spPr/>
        <p:txBody>
          <a:bodyPr/>
          <a:lstStyle/>
          <a:p>
            <a:fld id="{185154CB-9FFB-324C-B703-3DE9EF04B5B5}" type="slidenum">
              <a:rPr lang="en-US" smtClean="0"/>
              <a:t>34</a:t>
            </a:fld>
            <a:endParaRPr lang="en-US"/>
          </a:p>
        </p:txBody>
      </p:sp>
    </p:spTree>
    <p:extLst>
      <p:ext uri="{BB962C8B-B14F-4D97-AF65-F5344CB8AC3E}">
        <p14:creationId xmlns:p14="http://schemas.microsoft.com/office/powerpoint/2010/main" val="247187995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CB923130-3D0E-B248-9864-AD6661A3FEE7}"/>
              </a:ext>
            </a:extLst>
          </p:cNvPr>
          <p:cNvSpPr>
            <a:spLocks noGrp="1"/>
          </p:cNvSpPr>
          <p:nvPr>
            <p:ph idx="1"/>
          </p:nvPr>
        </p:nvSpPr>
        <p:spPr>
          <a:xfrm>
            <a:off x="361122" y="948788"/>
            <a:ext cx="4760742" cy="4351338"/>
          </a:xfrm>
        </p:spPr>
        <p:txBody>
          <a:bodyPr/>
          <a:lstStyle/>
          <a:p>
            <a:pPr marL="228600" lvl="3">
              <a:spcBef>
                <a:spcPts val="1000"/>
              </a:spcBef>
            </a:pPr>
            <a:r>
              <a:rPr lang="en-US" sz="2800" b="1" dirty="0" smtClean="0"/>
              <a:t>The </a:t>
            </a:r>
            <a:r>
              <a:rPr lang="en-US" sz="2800" b="1" dirty="0" err="1"/>
              <a:t>Rashkind</a:t>
            </a:r>
            <a:r>
              <a:rPr lang="en-US" sz="2800" b="1" dirty="0"/>
              <a:t> procedure (balloon atrial septostomy) to improve the RA-to-LA shunt, especially when the </a:t>
            </a:r>
            <a:r>
              <a:rPr lang="en-US" sz="2800" b="1" dirty="0" err="1"/>
              <a:t>interatrial</a:t>
            </a:r>
            <a:r>
              <a:rPr lang="en-US" sz="2800" b="1" dirty="0"/>
              <a:t> communication is considered inadequate by echo studies. </a:t>
            </a:r>
            <a:endParaRPr lang="en-US" sz="2800" dirty="0"/>
          </a:p>
          <a:p>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6838" y="948788"/>
            <a:ext cx="6953250" cy="4941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nvPr>
        </p:nvSpPr>
        <p:spPr/>
        <p:txBody>
          <a:bodyPr/>
          <a:lstStyle/>
          <a:p>
            <a:fld id="{1AF87AA5-A9A5-45C0-BD66-705194E0F215}" type="datetime1">
              <a:rPr lang="en-US" smtClean="0"/>
              <a:t>9/10/2021</a:t>
            </a:fld>
            <a:endParaRPr lang="en-US"/>
          </a:p>
        </p:txBody>
      </p:sp>
      <p:sp>
        <p:nvSpPr>
          <p:cNvPr id="5" name="Slide Number Placeholder 4"/>
          <p:cNvSpPr>
            <a:spLocks noGrp="1"/>
          </p:cNvSpPr>
          <p:nvPr>
            <p:ph type="sldNum" sz="quarter" idx="12"/>
          </p:nvPr>
        </p:nvSpPr>
        <p:spPr/>
        <p:txBody>
          <a:bodyPr/>
          <a:lstStyle/>
          <a:p>
            <a:fld id="{185154CB-9FFB-324C-B703-3DE9EF04B5B5}" type="slidenum">
              <a:rPr lang="en-US" smtClean="0"/>
              <a:t>35</a:t>
            </a:fld>
            <a:endParaRPr lang="en-US"/>
          </a:p>
        </p:txBody>
      </p:sp>
    </p:spTree>
    <p:extLst>
      <p:ext uri="{BB962C8B-B14F-4D97-AF65-F5344CB8AC3E}">
        <p14:creationId xmlns:p14="http://schemas.microsoft.com/office/powerpoint/2010/main" val="315615805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017F896-BB1E-694D-A0CA-CD30232259A9}"/>
              </a:ext>
            </a:extLst>
          </p:cNvPr>
          <p:cNvSpPr>
            <a:spLocks noGrp="1"/>
          </p:cNvSpPr>
          <p:nvPr>
            <p:ph type="title"/>
          </p:nvPr>
        </p:nvSpPr>
        <p:spPr/>
        <p:txBody>
          <a:bodyPr>
            <a:normAutofit/>
          </a:bodyPr>
          <a:lstStyle/>
          <a:p>
            <a:r>
              <a:rPr lang="en-US" b="1" dirty="0"/>
              <a:t/>
            </a:r>
            <a:br>
              <a:rPr lang="en-US" b="1" dirty="0"/>
            </a:br>
            <a:endParaRPr lang="en-US" dirty="0"/>
          </a:p>
        </p:txBody>
      </p:sp>
      <p:sp>
        <p:nvSpPr>
          <p:cNvPr id="3" name="Content Placeholder 2">
            <a:extLst>
              <a:ext uri="{FF2B5EF4-FFF2-40B4-BE49-F238E27FC236}">
                <a16:creationId xmlns="" xmlns:a16="http://schemas.microsoft.com/office/drawing/2014/main" id="{77CA1AD7-A89D-9343-B74B-949266A25D69}"/>
              </a:ext>
            </a:extLst>
          </p:cNvPr>
          <p:cNvSpPr>
            <a:spLocks noGrp="1"/>
          </p:cNvSpPr>
          <p:nvPr>
            <p:ph idx="1"/>
          </p:nvPr>
        </p:nvSpPr>
        <p:spPr>
          <a:xfrm>
            <a:off x="838200" y="1825625"/>
            <a:ext cx="6490854" cy="4351338"/>
          </a:xfrm>
        </p:spPr>
        <p:txBody>
          <a:bodyPr>
            <a:normAutofit/>
          </a:bodyPr>
          <a:lstStyle/>
          <a:p>
            <a:pPr lvl="1"/>
            <a:r>
              <a:rPr lang="en-US" b="1" u="sng" dirty="0" smtClean="0"/>
              <a:t>Shunt or pulmonary bandage </a:t>
            </a:r>
          </a:p>
          <a:p>
            <a:pPr lvl="1"/>
            <a:r>
              <a:rPr lang="en-US" b="1" u="sng" dirty="0"/>
              <a:t>Bidirectional Glenn shunt:</a:t>
            </a:r>
            <a:endParaRPr lang="en-US" u="sng" dirty="0"/>
          </a:p>
          <a:p>
            <a:pPr lvl="3"/>
            <a:r>
              <a:rPr lang="en-US" b="1" dirty="0"/>
              <a:t> the creation of an anastomosis between the superior vena cava and the pulmonary arteries.</a:t>
            </a:r>
            <a:endParaRPr lang="en-US" sz="1600" dirty="0"/>
          </a:p>
          <a:p>
            <a:pPr lvl="3"/>
            <a:r>
              <a:rPr lang="en-US" b="1" dirty="0"/>
              <a:t>Usually between 3 and 6 mo. of age.</a:t>
            </a:r>
            <a:endParaRPr lang="en-US" sz="1600" dirty="0"/>
          </a:p>
          <a:p>
            <a:pPr lvl="3"/>
            <a:r>
              <a:rPr lang="en-US" b="1" dirty="0"/>
              <a:t>To reduces the volume load on the left ventricle and may decrease the chance of left ventricular dysfunction developing later in life.</a:t>
            </a:r>
            <a:endParaRPr lang="en-US" sz="1600" dirty="0"/>
          </a:p>
          <a:p>
            <a:pPr lvl="1"/>
            <a:r>
              <a:rPr lang="en-US" b="1" u="sng" dirty="0"/>
              <a:t>The modified Fontan operation </a:t>
            </a:r>
            <a:endParaRPr lang="en-US" u="sng" dirty="0"/>
          </a:p>
          <a:p>
            <a:pPr lvl="3"/>
            <a:r>
              <a:rPr lang="en-US" b="1" dirty="0"/>
              <a:t>Usually performed between 1.5 and 3 </a:t>
            </a:r>
            <a:r>
              <a:rPr lang="en-US" b="1" dirty="0" err="1"/>
              <a:t>yr</a:t>
            </a:r>
            <a:r>
              <a:rPr lang="en-US" b="1" dirty="0"/>
              <a:t> of age, </a:t>
            </a:r>
            <a:endParaRPr lang="en-US" sz="1600" dirty="0"/>
          </a:p>
          <a:p>
            <a:pPr lvl="3"/>
            <a:r>
              <a:rPr lang="en-US" b="1" dirty="0"/>
              <a:t>Was performed by anastomosing the right atrium or atrial appendage directly to the pulmonary artery, and now is performed by anastomosing IVC to the pulmonary artery.</a:t>
            </a:r>
            <a:endParaRPr lang="en-US" sz="1600" dirty="0"/>
          </a:p>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78436" y="823458"/>
            <a:ext cx="4613564" cy="60345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ate Placeholder 3"/>
          <p:cNvSpPr>
            <a:spLocks noGrp="1"/>
          </p:cNvSpPr>
          <p:nvPr>
            <p:ph type="dt" sz="half" idx="10"/>
          </p:nvPr>
        </p:nvSpPr>
        <p:spPr/>
        <p:txBody>
          <a:bodyPr/>
          <a:lstStyle/>
          <a:p>
            <a:fld id="{5F157B15-9EB1-4A18-AD71-4F14DCEC6F95}" type="datetime1">
              <a:rPr lang="en-US" smtClean="0"/>
              <a:t>9/10/2021</a:t>
            </a:fld>
            <a:endParaRPr lang="en-US"/>
          </a:p>
        </p:txBody>
      </p:sp>
      <p:sp>
        <p:nvSpPr>
          <p:cNvPr id="6" name="Slide Number Placeholder 5"/>
          <p:cNvSpPr>
            <a:spLocks noGrp="1"/>
          </p:cNvSpPr>
          <p:nvPr>
            <p:ph type="sldNum" sz="quarter" idx="12"/>
          </p:nvPr>
        </p:nvSpPr>
        <p:spPr/>
        <p:txBody>
          <a:bodyPr/>
          <a:lstStyle/>
          <a:p>
            <a:fld id="{185154CB-9FFB-324C-B703-3DE9EF04B5B5}" type="slidenum">
              <a:rPr lang="en-US" smtClean="0"/>
              <a:t>36</a:t>
            </a:fld>
            <a:endParaRPr lang="en-US"/>
          </a:p>
        </p:txBody>
      </p:sp>
    </p:spTree>
    <p:extLst>
      <p:ext uri="{BB962C8B-B14F-4D97-AF65-F5344CB8AC3E}">
        <p14:creationId xmlns:p14="http://schemas.microsoft.com/office/powerpoint/2010/main" val="272719263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AC5B7B8-2DC4-9B4C-AA4B-1F03137F50C3}"/>
              </a:ext>
            </a:extLst>
          </p:cNvPr>
          <p:cNvSpPr>
            <a:spLocks noGrp="1"/>
          </p:cNvSpPr>
          <p:nvPr>
            <p:ph type="title"/>
          </p:nvPr>
        </p:nvSpPr>
        <p:spPr/>
        <p:txBody>
          <a:bodyPr>
            <a:normAutofit/>
          </a:bodyPr>
          <a:lstStyle/>
          <a:p>
            <a:pPr algn="ctr"/>
            <a:r>
              <a:rPr lang="en-US" sz="3600" b="1" dirty="0">
                <a:latin typeface="+mn-lt"/>
              </a:rPr>
              <a:t>D-transposition of the Great Arteries</a:t>
            </a:r>
          </a:p>
        </p:txBody>
      </p:sp>
      <p:pic>
        <p:nvPicPr>
          <p:cNvPr id="1026" name="Picture 2" descr="TGA – Mother that is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9300" y="1433484"/>
            <a:ext cx="10604500" cy="5205575"/>
          </a:xfrm>
          <a:prstGeom prst="rect">
            <a:avLst/>
          </a:prstGeom>
          <a:noFill/>
          <a:extLst>
            <a:ext uri="{909E8E84-426E-40DD-AFC4-6F175D3DCCD1}">
              <a14:hiddenFill xmlns:a14="http://schemas.microsoft.com/office/drawing/2010/main">
                <a:solidFill>
                  <a:srgbClr val="FFFFFF"/>
                </a:solidFill>
              </a14:hiddenFill>
            </a:ext>
          </a:extLst>
        </p:spPr>
      </p:pic>
      <p:sp>
        <p:nvSpPr>
          <p:cNvPr id="3" name="Date Placeholder 2"/>
          <p:cNvSpPr>
            <a:spLocks noGrp="1"/>
          </p:cNvSpPr>
          <p:nvPr>
            <p:ph type="dt" sz="half" idx="10"/>
          </p:nvPr>
        </p:nvSpPr>
        <p:spPr/>
        <p:txBody>
          <a:bodyPr/>
          <a:lstStyle/>
          <a:p>
            <a:fld id="{4F63670F-1C64-4CC0-8B4E-2CE23C9FCEA7}" type="datetime1">
              <a:rPr lang="en-US" smtClean="0"/>
              <a:t>9/10/2021</a:t>
            </a:fld>
            <a:endParaRPr lang="en-US"/>
          </a:p>
        </p:txBody>
      </p:sp>
      <p:sp>
        <p:nvSpPr>
          <p:cNvPr id="5" name="Slide Number Placeholder 4"/>
          <p:cNvSpPr>
            <a:spLocks noGrp="1"/>
          </p:cNvSpPr>
          <p:nvPr>
            <p:ph type="sldNum" sz="quarter" idx="12"/>
          </p:nvPr>
        </p:nvSpPr>
        <p:spPr/>
        <p:txBody>
          <a:bodyPr/>
          <a:lstStyle/>
          <a:p>
            <a:fld id="{185154CB-9FFB-324C-B703-3DE9EF04B5B5}" type="slidenum">
              <a:rPr lang="en-US" smtClean="0"/>
              <a:t>37</a:t>
            </a:fld>
            <a:endParaRPr lang="en-US"/>
          </a:p>
        </p:txBody>
      </p:sp>
    </p:spTree>
    <p:extLst>
      <p:ext uri="{BB962C8B-B14F-4D97-AF65-F5344CB8AC3E}">
        <p14:creationId xmlns:p14="http://schemas.microsoft.com/office/powerpoint/2010/main" val="63831945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BC5F7F1-B391-BE49-AEE4-D13AE5C98F51}"/>
              </a:ext>
            </a:extLst>
          </p:cNvPr>
          <p:cNvSpPr>
            <a:spLocks noGrp="1"/>
          </p:cNvSpPr>
          <p:nvPr>
            <p:ph type="title"/>
          </p:nvPr>
        </p:nvSpPr>
        <p:spPr/>
        <p:txBody>
          <a:bodyPr>
            <a:normAutofit/>
          </a:bodyPr>
          <a:lstStyle/>
          <a:p>
            <a:pPr algn="ctr"/>
            <a:r>
              <a:rPr lang="en-US" sz="4800" b="1" dirty="0">
                <a:latin typeface="+mn-lt"/>
              </a:rPr>
              <a:t>d</a:t>
            </a:r>
            <a:r>
              <a:rPr lang="en-US" sz="4800" b="1" dirty="0" smtClean="0">
                <a:latin typeface="+mn-lt"/>
              </a:rPr>
              <a:t>-TGA</a:t>
            </a:r>
            <a:endParaRPr lang="en-US" sz="4800" b="1" dirty="0">
              <a:latin typeface="+mn-lt"/>
            </a:endParaRPr>
          </a:p>
        </p:txBody>
      </p:sp>
      <p:sp>
        <p:nvSpPr>
          <p:cNvPr id="3" name="Content Placeholder 2">
            <a:extLst>
              <a:ext uri="{FF2B5EF4-FFF2-40B4-BE49-F238E27FC236}">
                <a16:creationId xmlns="" xmlns:a16="http://schemas.microsoft.com/office/drawing/2014/main" id="{D21CFA0F-54DD-9146-94CE-EACDDA5C69F5}"/>
              </a:ext>
            </a:extLst>
          </p:cNvPr>
          <p:cNvSpPr>
            <a:spLocks noGrp="1"/>
          </p:cNvSpPr>
          <p:nvPr>
            <p:ph idx="1"/>
          </p:nvPr>
        </p:nvSpPr>
        <p:spPr/>
        <p:txBody>
          <a:bodyPr/>
          <a:lstStyle/>
          <a:p>
            <a:r>
              <a:rPr lang="en-US" dirty="0"/>
              <a:t>D-TGA occurs in about 5% of all congenital heart defects. </a:t>
            </a:r>
            <a:endParaRPr lang="en-US" dirty="0" smtClean="0"/>
          </a:p>
          <a:p>
            <a:r>
              <a:rPr lang="en-US" dirty="0" smtClean="0"/>
              <a:t>male-female </a:t>
            </a:r>
            <a:r>
              <a:rPr lang="en-US" dirty="0"/>
              <a:t>ratio of </a:t>
            </a:r>
            <a:r>
              <a:rPr lang="en-US" dirty="0" smtClean="0"/>
              <a:t>3:1</a:t>
            </a:r>
          </a:p>
          <a:p>
            <a:r>
              <a:rPr lang="en-US" b="1" dirty="0" smtClean="0"/>
              <a:t>The</a:t>
            </a:r>
            <a:r>
              <a:rPr lang="en-US" dirty="0" smtClean="0"/>
              <a:t> </a:t>
            </a:r>
            <a:r>
              <a:rPr lang="en-US" b="1" dirty="0"/>
              <a:t>most common cyanotic defect presents with cyanosis at neonatal period.</a:t>
            </a:r>
          </a:p>
          <a:p>
            <a:r>
              <a:rPr lang="en-US" b="1" dirty="0"/>
              <a:t>The degree of saturation will depend on the degree of mixing of the 2 “parallel” circuits.</a:t>
            </a:r>
          </a:p>
          <a:p>
            <a:r>
              <a:rPr lang="en-US" dirty="0"/>
              <a:t>The mixing sites are: </a:t>
            </a:r>
            <a:r>
              <a:rPr lang="en-US" b="1" dirty="0"/>
              <a:t>ASD, PDA, and VSD.</a:t>
            </a:r>
          </a:p>
          <a:p>
            <a:r>
              <a:rPr lang="en-US" dirty="0"/>
              <a:t>The more mixing, the higher the </a:t>
            </a:r>
            <a:r>
              <a:rPr lang="en-US" b="1" dirty="0"/>
              <a:t>“effective pulmonary blood flow”</a:t>
            </a:r>
          </a:p>
        </p:txBody>
      </p:sp>
      <p:sp>
        <p:nvSpPr>
          <p:cNvPr id="4" name="Date Placeholder 3"/>
          <p:cNvSpPr>
            <a:spLocks noGrp="1"/>
          </p:cNvSpPr>
          <p:nvPr>
            <p:ph type="dt" sz="half" idx="10"/>
          </p:nvPr>
        </p:nvSpPr>
        <p:spPr/>
        <p:txBody>
          <a:bodyPr/>
          <a:lstStyle/>
          <a:p>
            <a:fld id="{EEAE8776-78A1-4103-A443-ECF836E3BB9F}" type="datetime1">
              <a:rPr lang="en-US" smtClean="0"/>
              <a:t>9/10/2021</a:t>
            </a:fld>
            <a:endParaRPr lang="en-US"/>
          </a:p>
        </p:txBody>
      </p:sp>
      <p:sp>
        <p:nvSpPr>
          <p:cNvPr id="6" name="Slide Number Placeholder 5"/>
          <p:cNvSpPr>
            <a:spLocks noGrp="1"/>
          </p:cNvSpPr>
          <p:nvPr>
            <p:ph type="sldNum" sz="quarter" idx="12"/>
          </p:nvPr>
        </p:nvSpPr>
        <p:spPr/>
        <p:txBody>
          <a:bodyPr/>
          <a:lstStyle/>
          <a:p>
            <a:fld id="{185154CB-9FFB-324C-B703-3DE9EF04B5B5}" type="slidenum">
              <a:rPr lang="en-US" smtClean="0"/>
              <a:t>38</a:t>
            </a:fld>
            <a:endParaRPr lang="en-US"/>
          </a:p>
        </p:txBody>
      </p:sp>
    </p:spTree>
    <p:extLst>
      <p:ext uri="{BB962C8B-B14F-4D97-AF65-F5344CB8AC3E}">
        <p14:creationId xmlns:p14="http://schemas.microsoft.com/office/powerpoint/2010/main" val="60005986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C797410F-CF33-724E-8E7C-14ED2194D4DC}"/>
              </a:ext>
            </a:extLst>
          </p:cNvPr>
          <p:cNvSpPr>
            <a:spLocks noGrp="1"/>
          </p:cNvSpPr>
          <p:nvPr>
            <p:ph idx="1"/>
          </p:nvPr>
        </p:nvSpPr>
        <p:spPr>
          <a:xfrm>
            <a:off x="368490" y="996288"/>
            <a:ext cx="4844955" cy="5764730"/>
          </a:xfrm>
        </p:spPr>
        <p:txBody>
          <a:bodyPr>
            <a:normAutofit/>
          </a:bodyPr>
          <a:lstStyle/>
          <a:p>
            <a:r>
              <a:rPr lang="en-US" dirty="0" err="1"/>
              <a:t>Ao</a:t>
            </a:r>
            <a:r>
              <a:rPr lang="en-US" dirty="0"/>
              <a:t> is anterior, arises from right ventricle </a:t>
            </a:r>
          </a:p>
          <a:p>
            <a:r>
              <a:rPr lang="en-US" dirty="0"/>
              <a:t>PA posterior, arises from left ventricle</a:t>
            </a:r>
          </a:p>
          <a:p>
            <a:r>
              <a:rPr lang="en-US" dirty="0"/>
              <a:t>Systemic </a:t>
            </a:r>
            <a:r>
              <a:rPr lang="en-US" dirty="0" smtClean="0"/>
              <a:t>venous </a:t>
            </a:r>
            <a:r>
              <a:rPr lang="en-US" dirty="0"/>
              <a:t>blood returns to RV and is ejected into aorta </a:t>
            </a:r>
          </a:p>
          <a:p>
            <a:r>
              <a:rPr lang="en-US" dirty="0" smtClean="0"/>
              <a:t>Pulmonary venous </a:t>
            </a:r>
            <a:r>
              <a:rPr lang="en-US" dirty="0"/>
              <a:t>blood returns to LV and is ejected into PA </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65563" y="484909"/>
            <a:ext cx="7026437" cy="62761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nvPr>
        </p:nvSpPr>
        <p:spPr/>
        <p:txBody>
          <a:bodyPr/>
          <a:lstStyle/>
          <a:p>
            <a:fld id="{A9E8FC7F-5C34-413B-B16F-30E73BD133BA}" type="datetime1">
              <a:rPr lang="en-US" smtClean="0"/>
              <a:t>9/10/2021</a:t>
            </a:fld>
            <a:endParaRPr lang="en-US"/>
          </a:p>
        </p:txBody>
      </p:sp>
      <p:sp>
        <p:nvSpPr>
          <p:cNvPr id="5" name="Slide Number Placeholder 4"/>
          <p:cNvSpPr>
            <a:spLocks noGrp="1"/>
          </p:cNvSpPr>
          <p:nvPr>
            <p:ph type="sldNum" sz="quarter" idx="12"/>
          </p:nvPr>
        </p:nvSpPr>
        <p:spPr/>
        <p:txBody>
          <a:bodyPr/>
          <a:lstStyle/>
          <a:p>
            <a:fld id="{185154CB-9FFB-324C-B703-3DE9EF04B5B5}" type="slidenum">
              <a:rPr lang="en-US" smtClean="0"/>
              <a:t>39</a:t>
            </a:fld>
            <a:endParaRPr lang="en-US"/>
          </a:p>
        </p:txBody>
      </p:sp>
    </p:spTree>
    <p:extLst>
      <p:ext uri="{BB962C8B-B14F-4D97-AF65-F5344CB8AC3E}">
        <p14:creationId xmlns:p14="http://schemas.microsoft.com/office/powerpoint/2010/main" val="54637997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945" y="1471747"/>
            <a:ext cx="5638799" cy="435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896744" y="1335596"/>
            <a:ext cx="5801784" cy="435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Date Placeholder 2"/>
          <p:cNvSpPr>
            <a:spLocks noGrp="1"/>
          </p:cNvSpPr>
          <p:nvPr>
            <p:ph type="dt" sz="half" idx="10"/>
          </p:nvPr>
        </p:nvSpPr>
        <p:spPr/>
        <p:txBody>
          <a:bodyPr/>
          <a:lstStyle/>
          <a:p>
            <a:fld id="{6751724E-AE26-467C-92AE-C339FCAC781D}" type="datetime1">
              <a:rPr lang="en-US" smtClean="0"/>
              <a:t>9/10/2021</a:t>
            </a:fld>
            <a:endParaRPr lang="en-US"/>
          </a:p>
        </p:txBody>
      </p:sp>
      <p:sp>
        <p:nvSpPr>
          <p:cNvPr id="6" name="Slide Number Placeholder 5"/>
          <p:cNvSpPr>
            <a:spLocks noGrp="1"/>
          </p:cNvSpPr>
          <p:nvPr>
            <p:ph type="sldNum" sz="quarter" idx="12"/>
          </p:nvPr>
        </p:nvSpPr>
        <p:spPr/>
        <p:txBody>
          <a:bodyPr/>
          <a:lstStyle/>
          <a:p>
            <a:fld id="{185154CB-9FFB-324C-B703-3DE9EF04B5B5}" type="slidenum">
              <a:rPr lang="en-US" smtClean="0"/>
              <a:t>40</a:t>
            </a:fld>
            <a:endParaRPr lang="en-US"/>
          </a:p>
        </p:txBody>
      </p:sp>
    </p:spTree>
    <p:extLst>
      <p:ext uri="{BB962C8B-B14F-4D97-AF65-F5344CB8AC3E}">
        <p14:creationId xmlns:p14="http://schemas.microsoft.com/office/powerpoint/2010/main" val="412606193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03B4CEA-ADB7-6E4A-9643-4509159517B4}"/>
              </a:ext>
            </a:extLst>
          </p:cNvPr>
          <p:cNvSpPr>
            <a:spLocks noGrp="1"/>
          </p:cNvSpPr>
          <p:nvPr>
            <p:ph type="title"/>
          </p:nvPr>
        </p:nvSpPr>
        <p:spPr/>
        <p:txBody>
          <a:bodyPr>
            <a:normAutofit/>
          </a:bodyPr>
          <a:lstStyle/>
          <a:p>
            <a:r>
              <a:rPr lang="en-US" sz="3600" b="1" dirty="0">
                <a:latin typeface="+mn-lt"/>
              </a:rPr>
              <a:t>CLINICAL Findings </a:t>
            </a:r>
          </a:p>
        </p:txBody>
      </p:sp>
      <p:sp>
        <p:nvSpPr>
          <p:cNvPr id="3" name="Content Placeholder 2">
            <a:extLst>
              <a:ext uri="{FF2B5EF4-FFF2-40B4-BE49-F238E27FC236}">
                <a16:creationId xmlns="" xmlns:a16="http://schemas.microsoft.com/office/drawing/2014/main" id="{7BF5FC8D-BCFF-614F-AE14-50059AF0BDB5}"/>
              </a:ext>
            </a:extLst>
          </p:cNvPr>
          <p:cNvSpPr>
            <a:spLocks noGrp="1"/>
          </p:cNvSpPr>
          <p:nvPr>
            <p:ph idx="1"/>
          </p:nvPr>
        </p:nvSpPr>
        <p:spPr/>
        <p:txBody>
          <a:bodyPr>
            <a:normAutofit/>
          </a:bodyPr>
          <a:lstStyle/>
          <a:p>
            <a:r>
              <a:rPr lang="en-US" sz="3200" b="1" dirty="0"/>
              <a:t>History</a:t>
            </a:r>
          </a:p>
          <a:p>
            <a:pPr lvl="1"/>
            <a:r>
              <a:rPr lang="en-US" dirty="0" smtClean="0"/>
              <a:t>History </a:t>
            </a:r>
            <a:r>
              <a:rPr lang="en-US" dirty="0"/>
              <a:t>of </a:t>
            </a:r>
            <a:r>
              <a:rPr lang="en-US" u="sng" dirty="0"/>
              <a:t>cyanosis from birth </a:t>
            </a:r>
            <a:r>
              <a:rPr lang="en-US" b="1" u="sng" dirty="0"/>
              <a:t>is always present</a:t>
            </a:r>
            <a:r>
              <a:rPr lang="en-US" b="1" dirty="0"/>
              <a:t>.</a:t>
            </a:r>
          </a:p>
          <a:p>
            <a:pPr lvl="1"/>
            <a:r>
              <a:rPr lang="en-US" dirty="0" smtClean="0"/>
              <a:t>Signs </a:t>
            </a:r>
            <a:r>
              <a:rPr lang="en-US" dirty="0"/>
              <a:t>of </a:t>
            </a:r>
            <a:r>
              <a:rPr lang="en-US" b="1" u="sng" dirty="0"/>
              <a:t>congestive heart failure (CHF) with dyspnea and feeding difficulties </a:t>
            </a:r>
            <a:r>
              <a:rPr lang="en-US" u="sng" dirty="0"/>
              <a:t>develop during the newborn </a:t>
            </a:r>
            <a:r>
              <a:rPr lang="en-US" u="sng" dirty="0" smtClean="0"/>
              <a:t>period?</a:t>
            </a:r>
            <a:endParaRPr lang="en-US" u="sng" dirty="0"/>
          </a:p>
          <a:p>
            <a:r>
              <a:rPr lang="en-US" sz="3200" b="1" dirty="0"/>
              <a:t>Physical Examination </a:t>
            </a:r>
            <a:endParaRPr lang="en-US" sz="3200" dirty="0"/>
          </a:p>
          <a:p>
            <a:pPr lvl="1"/>
            <a:r>
              <a:rPr lang="en-US" b="1" dirty="0" smtClean="0"/>
              <a:t>Moderate </a:t>
            </a:r>
            <a:r>
              <a:rPr lang="en-US" b="1" dirty="0"/>
              <a:t>to severe cyanosis </a:t>
            </a:r>
            <a:r>
              <a:rPr lang="en-US" dirty="0"/>
              <a:t>is present, especially in large, male newborns. Such an infant is </a:t>
            </a:r>
            <a:r>
              <a:rPr lang="en-US" dirty="0" err="1" smtClean="0"/>
              <a:t>tachypnic</a:t>
            </a:r>
            <a:r>
              <a:rPr lang="en-US" dirty="0" smtClean="0"/>
              <a:t> </a:t>
            </a:r>
            <a:r>
              <a:rPr lang="en-US" dirty="0"/>
              <a:t>but without retraction unless CHF supervenes.</a:t>
            </a:r>
          </a:p>
          <a:p>
            <a:pPr lvl="1"/>
            <a:r>
              <a:rPr lang="en-US" b="1" u="sng" dirty="0" smtClean="0"/>
              <a:t>The </a:t>
            </a:r>
            <a:r>
              <a:rPr lang="en-US" b="1" u="sng" dirty="0"/>
              <a:t>S2 is single and loud</a:t>
            </a:r>
            <a:r>
              <a:rPr lang="en-US" u="sng" dirty="0"/>
              <a:t>. </a:t>
            </a:r>
            <a:r>
              <a:rPr lang="en-US" b="1" u="sng" dirty="0"/>
              <a:t>No heart murmur is heard </a:t>
            </a:r>
            <a:r>
              <a:rPr lang="en-US" u="sng" dirty="0"/>
              <a:t>in infants with an intact ventricular septum. </a:t>
            </a:r>
            <a:endParaRPr lang="en-US" u="sng" dirty="0" smtClean="0"/>
          </a:p>
          <a:p>
            <a:pPr lvl="1"/>
            <a:r>
              <a:rPr lang="en-US" b="1" dirty="0" smtClean="0"/>
              <a:t>If </a:t>
            </a:r>
            <a:r>
              <a:rPr lang="en-US" b="1" dirty="0"/>
              <a:t>CHF supervenes, hepatomegaly and dyspnea </a:t>
            </a:r>
            <a:r>
              <a:rPr lang="en-US" b="1" dirty="0" smtClean="0"/>
              <a:t>develop</a:t>
            </a:r>
            <a:endParaRPr lang="en-US" b="1" dirty="0"/>
          </a:p>
        </p:txBody>
      </p:sp>
      <p:sp>
        <p:nvSpPr>
          <p:cNvPr id="4" name="Date Placeholder 3"/>
          <p:cNvSpPr>
            <a:spLocks noGrp="1"/>
          </p:cNvSpPr>
          <p:nvPr>
            <p:ph type="dt" sz="half" idx="10"/>
          </p:nvPr>
        </p:nvSpPr>
        <p:spPr/>
        <p:txBody>
          <a:bodyPr/>
          <a:lstStyle/>
          <a:p>
            <a:fld id="{1A490222-FEC5-4148-BCDC-E41240A171B7}" type="datetime1">
              <a:rPr lang="en-US" smtClean="0"/>
              <a:t>9/10/2021</a:t>
            </a:fld>
            <a:endParaRPr lang="en-US"/>
          </a:p>
        </p:txBody>
      </p:sp>
      <p:sp>
        <p:nvSpPr>
          <p:cNvPr id="6" name="Slide Number Placeholder 5"/>
          <p:cNvSpPr>
            <a:spLocks noGrp="1"/>
          </p:cNvSpPr>
          <p:nvPr>
            <p:ph type="sldNum" sz="quarter" idx="12"/>
          </p:nvPr>
        </p:nvSpPr>
        <p:spPr/>
        <p:txBody>
          <a:bodyPr/>
          <a:lstStyle/>
          <a:p>
            <a:fld id="{185154CB-9FFB-324C-B703-3DE9EF04B5B5}" type="slidenum">
              <a:rPr lang="en-US" smtClean="0"/>
              <a:t>41</a:t>
            </a:fld>
            <a:endParaRPr lang="en-US"/>
          </a:p>
        </p:txBody>
      </p:sp>
    </p:spTree>
    <p:extLst>
      <p:ext uri="{BB962C8B-B14F-4D97-AF65-F5344CB8AC3E}">
        <p14:creationId xmlns:p14="http://schemas.microsoft.com/office/powerpoint/2010/main" val="134940473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r>
              <a:rPr lang="en-US" b="1" dirty="0"/>
              <a:t>Laboratory Studies</a:t>
            </a:r>
          </a:p>
          <a:p>
            <a:pPr lvl="1"/>
            <a:r>
              <a:rPr lang="en-US" b="1" dirty="0" smtClean="0"/>
              <a:t>Severe arterial hypoxemia </a:t>
            </a:r>
            <a:r>
              <a:rPr lang="en-US" dirty="0" smtClean="0"/>
              <a:t>with </a:t>
            </a:r>
            <a:r>
              <a:rPr lang="en-US" dirty="0"/>
              <a:t>or without acidosis is present. Hypoxemia does not respond to oxygen </a:t>
            </a:r>
            <a:r>
              <a:rPr lang="en-US" dirty="0" smtClean="0"/>
              <a:t>inhalation .</a:t>
            </a:r>
          </a:p>
          <a:p>
            <a:pPr lvl="1"/>
            <a:r>
              <a:rPr lang="en-US" b="1" dirty="0" smtClean="0"/>
              <a:t>Hypoglycemia </a:t>
            </a:r>
            <a:r>
              <a:rPr lang="en-US" b="1" dirty="0"/>
              <a:t>and </a:t>
            </a:r>
            <a:r>
              <a:rPr lang="en-US" b="1" dirty="0" err="1"/>
              <a:t>hypocalcemia</a:t>
            </a:r>
            <a:r>
              <a:rPr lang="en-US" b="1" dirty="0"/>
              <a:t> </a:t>
            </a:r>
            <a:r>
              <a:rPr lang="en-US" dirty="0"/>
              <a:t>are occasionally </a:t>
            </a:r>
            <a:r>
              <a:rPr lang="en-US" dirty="0" smtClean="0"/>
              <a:t>present.</a:t>
            </a:r>
            <a:endParaRPr lang="ar-JO" dirty="0"/>
          </a:p>
        </p:txBody>
      </p:sp>
      <p:sp>
        <p:nvSpPr>
          <p:cNvPr id="4" name="Date Placeholder 3"/>
          <p:cNvSpPr>
            <a:spLocks noGrp="1"/>
          </p:cNvSpPr>
          <p:nvPr>
            <p:ph type="dt" sz="half" idx="10"/>
          </p:nvPr>
        </p:nvSpPr>
        <p:spPr/>
        <p:txBody>
          <a:bodyPr/>
          <a:lstStyle/>
          <a:p>
            <a:fld id="{243D4387-2264-4626-AEA2-80848C1993DE}" type="datetime1">
              <a:rPr lang="en-US" smtClean="0"/>
              <a:t>9/10/2021</a:t>
            </a:fld>
            <a:endParaRPr lang="en-US"/>
          </a:p>
        </p:txBody>
      </p:sp>
      <p:sp>
        <p:nvSpPr>
          <p:cNvPr id="6" name="Slide Number Placeholder 5"/>
          <p:cNvSpPr>
            <a:spLocks noGrp="1"/>
          </p:cNvSpPr>
          <p:nvPr>
            <p:ph type="sldNum" sz="quarter" idx="12"/>
          </p:nvPr>
        </p:nvSpPr>
        <p:spPr/>
        <p:txBody>
          <a:bodyPr/>
          <a:lstStyle/>
          <a:p>
            <a:fld id="{185154CB-9FFB-324C-B703-3DE9EF04B5B5}" type="slidenum">
              <a:rPr lang="en-US" smtClean="0"/>
              <a:t>42</a:t>
            </a:fld>
            <a:endParaRPr lang="en-US"/>
          </a:p>
        </p:txBody>
      </p:sp>
    </p:spTree>
    <p:extLst>
      <p:ext uri="{BB962C8B-B14F-4D97-AF65-F5344CB8AC3E}">
        <p14:creationId xmlns:p14="http://schemas.microsoft.com/office/powerpoint/2010/main" val="122073829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1EEA8B3-9CD2-FC4A-AD98-A02ADC73E17D}"/>
              </a:ext>
            </a:extLst>
          </p:cNvPr>
          <p:cNvSpPr>
            <a:spLocks noGrp="1"/>
          </p:cNvSpPr>
          <p:nvPr>
            <p:ph type="title"/>
          </p:nvPr>
        </p:nvSpPr>
        <p:spPr/>
        <p:txBody>
          <a:bodyPr/>
          <a:lstStyle/>
          <a:p>
            <a:r>
              <a:rPr lang="en-US" b="1" dirty="0"/>
              <a:t>Chest X-ray findings:</a:t>
            </a:r>
            <a:endParaRPr lang="en-US" dirty="0"/>
          </a:p>
        </p:txBody>
      </p:sp>
      <p:sp>
        <p:nvSpPr>
          <p:cNvPr id="3" name="Content Placeholder 2">
            <a:extLst>
              <a:ext uri="{FF2B5EF4-FFF2-40B4-BE49-F238E27FC236}">
                <a16:creationId xmlns="" xmlns:a16="http://schemas.microsoft.com/office/drawing/2014/main" id="{D73D159D-55BB-6B42-8559-45250D3EABA4}"/>
              </a:ext>
            </a:extLst>
          </p:cNvPr>
          <p:cNvSpPr>
            <a:spLocks noGrp="1"/>
          </p:cNvSpPr>
          <p:nvPr>
            <p:ph idx="1"/>
          </p:nvPr>
        </p:nvSpPr>
        <p:spPr>
          <a:xfrm>
            <a:off x="838200" y="1825625"/>
            <a:ext cx="4800600" cy="4351338"/>
          </a:xfrm>
        </p:spPr>
        <p:txBody>
          <a:bodyPr>
            <a:normAutofit/>
          </a:bodyPr>
          <a:lstStyle/>
          <a:p>
            <a:r>
              <a:rPr lang="en-US" dirty="0"/>
              <a:t>Narrow mediastinum due to anterior-posterior orientation of great arteries and small thymus</a:t>
            </a:r>
          </a:p>
          <a:p>
            <a:r>
              <a:rPr lang="en-US" dirty="0"/>
              <a:t>Cardiomegaly is present w/ increased pulmonary vascular markings </a:t>
            </a:r>
          </a:p>
          <a:p>
            <a:r>
              <a:rPr lang="en-US" dirty="0"/>
              <a:t>d-TGA CXR: “egg on a string”</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0788" y="176008"/>
            <a:ext cx="3419622" cy="3299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8711" y="3562350"/>
            <a:ext cx="5043777" cy="3295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ate Placeholder 3"/>
          <p:cNvSpPr>
            <a:spLocks noGrp="1"/>
          </p:cNvSpPr>
          <p:nvPr>
            <p:ph type="dt" sz="half" idx="10"/>
          </p:nvPr>
        </p:nvSpPr>
        <p:spPr/>
        <p:txBody>
          <a:bodyPr/>
          <a:lstStyle/>
          <a:p>
            <a:fld id="{81D60A32-822C-4D7F-80A2-FB286C566807}" type="datetime1">
              <a:rPr lang="en-US" smtClean="0"/>
              <a:t>9/10/2021</a:t>
            </a:fld>
            <a:endParaRPr lang="en-US"/>
          </a:p>
        </p:txBody>
      </p:sp>
      <p:sp>
        <p:nvSpPr>
          <p:cNvPr id="6" name="Slide Number Placeholder 5"/>
          <p:cNvSpPr>
            <a:spLocks noGrp="1"/>
          </p:cNvSpPr>
          <p:nvPr>
            <p:ph type="sldNum" sz="quarter" idx="12"/>
          </p:nvPr>
        </p:nvSpPr>
        <p:spPr/>
        <p:txBody>
          <a:bodyPr/>
          <a:lstStyle/>
          <a:p>
            <a:fld id="{185154CB-9FFB-324C-B703-3DE9EF04B5B5}" type="slidenum">
              <a:rPr lang="en-US" smtClean="0"/>
              <a:t>43</a:t>
            </a:fld>
            <a:endParaRPr lang="en-US"/>
          </a:p>
        </p:txBody>
      </p:sp>
    </p:spTree>
    <p:extLst>
      <p:ext uri="{BB962C8B-B14F-4D97-AF65-F5344CB8AC3E}">
        <p14:creationId xmlns:p14="http://schemas.microsoft.com/office/powerpoint/2010/main" val="412269259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20A953F-DA16-8A45-96EC-4C38C73992CD}"/>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 xmlns:a16="http://schemas.microsoft.com/office/drawing/2014/main" id="{2CCC3EEA-B456-D343-8A93-5060243EA354}"/>
              </a:ext>
            </a:extLst>
          </p:cNvPr>
          <p:cNvSpPr>
            <a:spLocks noGrp="1"/>
          </p:cNvSpPr>
          <p:nvPr>
            <p:ph idx="1"/>
          </p:nvPr>
        </p:nvSpPr>
        <p:spPr>
          <a:xfrm>
            <a:off x="838200" y="4655128"/>
            <a:ext cx="11215255" cy="2015730"/>
          </a:xfrm>
        </p:spPr>
        <p:txBody>
          <a:bodyPr>
            <a:normAutofit fontScale="92500" lnSpcReduction="20000"/>
          </a:bodyPr>
          <a:lstStyle/>
          <a:p>
            <a:r>
              <a:rPr lang="en-US" dirty="0" smtClean="0"/>
              <a:t>There </a:t>
            </a:r>
            <a:r>
              <a:rPr lang="en-US" dirty="0"/>
              <a:t>is a rightward QRS axis (i.e., +90 to +200 degrees).</a:t>
            </a:r>
          </a:p>
          <a:p>
            <a:r>
              <a:rPr lang="en-US" b="1" dirty="0" smtClean="0"/>
              <a:t>Right </a:t>
            </a:r>
            <a:r>
              <a:rPr lang="en-US" b="1" dirty="0"/>
              <a:t>ventricular hypertrophy (RVH) </a:t>
            </a:r>
            <a:r>
              <a:rPr lang="en-US" dirty="0"/>
              <a:t>is usually present after the first few days of life. </a:t>
            </a:r>
            <a:endParaRPr lang="en-US" dirty="0" smtClean="0"/>
          </a:p>
          <a:p>
            <a:r>
              <a:rPr lang="en-US" b="1" dirty="0" smtClean="0"/>
              <a:t>Combined </a:t>
            </a:r>
            <a:r>
              <a:rPr lang="en-US" b="1" dirty="0"/>
              <a:t>ventricular hypertrophy (CVH) may be present in infants with </a:t>
            </a:r>
            <a:r>
              <a:rPr lang="en-US" b="1" u="sng" dirty="0"/>
              <a:t>large VSD, PDA, or pulmonary vascular obstructive disease</a:t>
            </a:r>
            <a:r>
              <a:rPr lang="en-US" dirty="0"/>
              <a:t>, because all </a:t>
            </a:r>
            <a:r>
              <a:rPr lang="en-US" dirty="0" smtClean="0"/>
              <a:t>these conditions </a:t>
            </a:r>
            <a:r>
              <a:rPr lang="en-US" dirty="0"/>
              <a:t>produce an additional left ventricular hypertrophy (LVH</a:t>
            </a:r>
            <a:r>
              <a:rPr lang="en-US" dirty="0" smtClean="0"/>
              <a:t>).</a:t>
            </a:r>
            <a:endParaRPr lang="en-US" dirty="0"/>
          </a:p>
        </p:txBody>
      </p:sp>
      <p:pic>
        <p:nvPicPr>
          <p:cNvPr id="4" name="Picture 3">
            <a:extLst>
              <a:ext uri="{FF2B5EF4-FFF2-40B4-BE49-F238E27FC236}">
                <a16:creationId xmlns="" xmlns:a16="http://schemas.microsoft.com/office/drawing/2014/main" id="{6F609A88-DCFF-2F4B-B0BD-C4B5BE86FBB8}"/>
              </a:ext>
            </a:extLst>
          </p:cNvPr>
          <p:cNvPicPr>
            <a:picLocks noChangeAspect="1"/>
          </p:cNvPicPr>
          <p:nvPr/>
        </p:nvPicPr>
        <p:blipFill>
          <a:blip r:embed="rId2"/>
          <a:stretch>
            <a:fillRect/>
          </a:stretch>
        </p:blipFill>
        <p:spPr>
          <a:xfrm>
            <a:off x="838200" y="147567"/>
            <a:ext cx="10342418" cy="4175051"/>
          </a:xfrm>
          <a:prstGeom prst="rect">
            <a:avLst/>
          </a:prstGeom>
        </p:spPr>
      </p:pic>
      <p:sp>
        <p:nvSpPr>
          <p:cNvPr id="5" name="Date Placeholder 4"/>
          <p:cNvSpPr>
            <a:spLocks noGrp="1"/>
          </p:cNvSpPr>
          <p:nvPr>
            <p:ph type="dt" sz="half" idx="10"/>
          </p:nvPr>
        </p:nvSpPr>
        <p:spPr/>
        <p:txBody>
          <a:bodyPr/>
          <a:lstStyle/>
          <a:p>
            <a:fld id="{D0B1EA7A-2248-43BB-A9AB-B1A555A3F2A7}" type="datetime1">
              <a:rPr lang="en-US" smtClean="0"/>
              <a:t>9/10/2021</a:t>
            </a:fld>
            <a:endParaRPr lang="en-US"/>
          </a:p>
        </p:txBody>
      </p:sp>
      <p:sp>
        <p:nvSpPr>
          <p:cNvPr id="7" name="Slide Number Placeholder 6"/>
          <p:cNvSpPr>
            <a:spLocks noGrp="1"/>
          </p:cNvSpPr>
          <p:nvPr>
            <p:ph type="sldNum" sz="quarter" idx="12"/>
          </p:nvPr>
        </p:nvSpPr>
        <p:spPr/>
        <p:txBody>
          <a:bodyPr/>
          <a:lstStyle/>
          <a:p>
            <a:fld id="{185154CB-9FFB-324C-B703-3DE9EF04B5B5}" type="slidenum">
              <a:rPr lang="en-US" smtClean="0"/>
              <a:t>44</a:t>
            </a:fld>
            <a:endParaRPr lang="en-US"/>
          </a:p>
        </p:txBody>
      </p:sp>
    </p:spTree>
    <p:extLst>
      <p:ext uri="{BB962C8B-B14F-4D97-AF65-F5344CB8AC3E}">
        <p14:creationId xmlns:p14="http://schemas.microsoft.com/office/powerpoint/2010/main" val="386393135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3600" b="1" dirty="0">
                <a:latin typeface="+mn-lt"/>
              </a:rPr>
              <a:t>Echocardiography</a:t>
            </a:r>
            <a:endParaRPr lang="ar-JO" sz="3600" b="1" dirty="0">
              <a:latin typeface="+mn-lt"/>
            </a:endParaRPr>
          </a:p>
        </p:txBody>
      </p:sp>
      <p:sp>
        <p:nvSpPr>
          <p:cNvPr id="3" name="عنصر نائب للمحتوى 2"/>
          <p:cNvSpPr>
            <a:spLocks noGrp="1"/>
          </p:cNvSpPr>
          <p:nvPr>
            <p:ph idx="1"/>
          </p:nvPr>
        </p:nvSpPr>
        <p:spPr>
          <a:xfrm>
            <a:off x="838200" y="1825625"/>
            <a:ext cx="3930748" cy="4351338"/>
          </a:xfrm>
        </p:spPr>
        <p:txBody>
          <a:bodyPr/>
          <a:lstStyle/>
          <a:p>
            <a:r>
              <a:rPr lang="en-US" dirty="0" smtClean="0"/>
              <a:t>Two-dimensional </a:t>
            </a:r>
            <a:r>
              <a:rPr lang="en-US" dirty="0"/>
              <a:t>echo and color flow Doppler studies usually provide all the anatomic and functional information needed for the management of infants with D-TGA.</a:t>
            </a:r>
            <a:endParaRPr lang="ar-JO"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1721" y="365125"/>
            <a:ext cx="6037192" cy="2870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26312" y="3235569"/>
            <a:ext cx="6162601" cy="2542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ate Placeholder 3"/>
          <p:cNvSpPr>
            <a:spLocks noGrp="1"/>
          </p:cNvSpPr>
          <p:nvPr>
            <p:ph type="dt" sz="half" idx="10"/>
          </p:nvPr>
        </p:nvSpPr>
        <p:spPr/>
        <p:txBody>
          <a:bodyPr/>
          <a:lstStyle/>
          <a:p>
            <a:fld id="{4DB8EAFF-EF15-4E67-B817-E77A17C4A481}" type="datetime1">
              <a:rPr lang="en-US" smtClean="0"/>
              <a:t>9/10/2021</a:t>
            </a:fld>
            <a:endParaRPr lang="en-US"/>
          </a:p>
        </p:txBody>
      </p:sp>
      <p:sp>
        <p:nvSpPr>
          <p:cNvPr id="6" name="Slide Number Placeholder 5"/>
          <p:cNvSpPr>
            <a:spLocks noGrp="1"/>
          </p:cNvSpPr>
          <p:nvPr>
            <p:ph type="sldNum" sz="quarter" idx="12"/>
          </p:nvPr>
        </p:nvSpPr>
        <p:spPr/>
        <p:txBody>
          <a:bodyPr/>
          <a:lstStyle/>
          <a:p>
            <a:fld id="{185154CB-9FFB-324C-B703-3DE9EF04B5B5}" type="slidenum">
              <a:rPr lang="en-US" smtClean="0"/>
              <a:t>45</a:t>
            </a:fld>
            <a:endParaRPr lang="en-US"/>
          </a:p>
        </p:txBody>
      </p:sp>
    </p:spTree>
    <p:extLst>
      <p:ext uri="{BB962C8B-B14F-4D97-AF65-F5344CB8AC3E}">
        <p14:creationId xmlns:p14="http://schemas.microsoft.com/office/powerpoint/2010/main" val="282560583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3600" b="1" dirty="0">
                <a:latin typeface="+mn-lt"/>
              </a:rPr>
              <a:t>Medical RX</a:t>
            </a:r>
            <a:r>
              <a:rPr lang="en-US" b="1" dirty="0"/>
              <a:t/>
            </a:r>
            <a:br>
              <a:rPr lang="en-US" b="1" dirty="0"/>
            </a:br>
            <a:r>
              <a:rPr lang="en-US" sz="3100" b="1" dirty="0" smtClean="0"/>
              <a:t>Initial </a:t>
            </a:r>
            <a:r>
              <a:rPr lang="en-US" sz="3100" b="1" dirty="0"/>
              <a:t>management of d-TGA: </a:t>
            </a:r>
            <a:r>
              <a:rPr lang="en-US" sz="3100" b="1" u="sng" dirty="0" smtClean="0"/>
              <a:t>goal is to improve mixing </a:t>
            </a:r>
            <a:endParaRPr lang="ar-JO" b="1" u="sng" dirty="0"/>
          </a:p>
        </p:txBody>
      </p:sp>
      <p:sp>
        <p:nvSpPr>
          <p:cNvPr id="3" name="عنصر نائب للمحتوى 2"/>
          <p:cNvSpPr>
            <a:spLocks noGrp="1"/>
          </p:cNvSpPr>
          <p:nvPr>
            <p:ph idx="1"/>
          </p:nvPr>
        </p:nvSpPr>
        <p:spPr/>
        <p:txBody>
          <a:bodyPr>
            <a:normAutofit lnSpcReduction="10000"/>
          </a:bodyPr>
          <a:lstStyle/>
          <a:p>
            <a:pPr marL="0" indent="0">
              <a:buNone/>
            </a:pPr>
            <a:r>
              <a:rPr lang="en-US" b="1" dirty="0" smtClean="0"/>
              <a:t>The </a:t>
            </a:r>
            <a:r>
              <a:rPr lang="en-US" b="1" dirty="0"/>
              <a:t>following measures should be carried out before an emergency cardiac catheterization (if performed) or a surgical procedure:</a:t>
            </a:r>
          </a:p>
          <a:p>
            <a:pPr lvl="1"/>
            <a:r>
              <a:rPr lang="en-US" b="1" u="sng" dirty="0" smtClean="0"/>
              <a:t>Arterial </a:t>
            </a:r>
            <a:r>
              <a:rPr lang="en-US" b="1" u="sng" dirty="0"/>
              <a:t>blood gases </a:t>
            </a:r>
            <a:r>
              <a:rPr lang="en-US" dirty="0" smtClean="0"/>
              <a:t>should </a:t>
            </a:r>
            <a:r>
              <a:rPr lang="en-US" dirty="0"/>
              <a:t>be obtained, and a </a:t>
            </a:r>
            <a:r>
              <a:rPr lang="en-US" b="1" u="sng" dirty="0" err="1" smtClean="0"/>
              <a:t>hyperoxic</a:t>
            </a:r>
            <a:r>
              <a:rPr lang="en-US" b="1" u="sng" dirty="0" smtClean="0"/>
              <a:t> test </a:t>
            </a:r>
            <a:r>
              <a:rPr lang="en-US" dirty="0"/>
              <a:t>should be carried </a:t>
            </a:r>
            <a:r>
              <a:rPr lang="en-US" dirty="0" smtClean="0"/>
              <a:t>out </a:t>
            </a:r>
            <a:r>
              <a:rPr lang="en-US" dirty="0"/>
              <a:t>to confirm the presence of a cyanotic </a:t>
            </a:r>
            <a:r>
              <a:rPr lang="en-US" dirty="0" smtClean="0"/>
              <a:t>congenital heart </a:t>
            </a:r>
            <a:r>
              <a:rPr lang="en-US" dirty="0"/>
              <a:t>defect.</a:t>
            </a:r>
          </a:p>
          <a:p>
            <a:pPr lvl="1"/>
            <a:r>
              <a:rPr lang="en-US" b="1" u="sng" dirty="0" smtClean="0"/>
              <a:t>Metabolic </a:t>
            </a:r>
            <a:r>
              <a:rPr lang="en-US" b="1" u="sng" dirty="0"/>
              <a:t>acidosis </a:t>
            </a:r>
            <a:r>
              <a:rPr lang="en-US" dirty="0"/>
              <a:t>should be corrected, and </a:t>
            </a:r>
            <a:r>
              <a:rPr lang="en-US" b="1" u="sng" dirty="0"/>
              <a:t>hypoglycemia</a:t>
            </a:r>
            <a:r>
              <a:rPr lang="en-US" u="sng" dirty="0"/>
              <a:t> and </a:t>
            </a:r>
            <a:r>
              <a:rPr lang="en-US" b="1" u="sng" dirty="0" err="1"/>
              <a:t>hypocalcemia</a:t>
            </a:r>
            <a:r>
              <a:rPr lang="en-US" u="sng" dirty="0"/>
              <a:t> </a:t>
            </a:r>
            <a:r>
              <a:rPr lang="en-US" dirty="0"/>
              <a:t>should be </a:t>
            </a:r>
            <a:r>
              <a:rPr lang="en-US" dirty="0" smtClean="0"/>
              <a:t>treated.</a:t>
            </a:r>
          </a:p>
          <a:p>
            <a:pPr lvl="1"/>
            <a:r>
              <a:rPr lang="en-US" b="1" u="sng" dirty="0" smtClean="0"/>
              <a:t>Prostaglandin </a:t>
            </a:r>
            <a:r>
              <a:rPr lang="en-US" b="1" u="sng" dirty="0"/>
              <a:t>E1 infusion</a:t>
            </a:r>
            <a:r>
              <a:rPr lang="en-US" b="1" dirty="0"/>
              <a:t> </a:t>
            </a:r>
            <a:r>
              <a:rPr lang="en-US" dirty="0"/>
              <a:t>should be started to improve arterial oxygen saturation by reopening the </a:t>
            </a:r>
            <a:r>
              <a:rPr lang="en-US" dirty="0" err="1"/>
              <a:t>ductus</a:t>
            </a:r>
            <a:r>
              <a:rPr lang="en-US" dirty="0"/>
              <a:t>. This should be continued throughout the </a:t>
            </a:r>
            <a:r>
              <a:rPr lang="en-US" dirty="0" smtClean="0"/>
              <a:t>cardiac catheterization </a:t>
            </a:r>
            <a:r>
              <a:rPr lang="en-US" dirty="0"/>
              <a:t>and until the time of surgery.</a:t>
            </a:r>
          </a:p>
          <a:p>
            <a:pPr lvl="1"/>
            <a:r>
              <a:rPr lang="en-US" b="1" u="sng" dirty="0" smtClean="0"/>
              <a:t>Oxygen</a:t>
            </a:r>
            <a:r>
              <a:rPr lang="en-US" b="1" dirty="0" smtClean="0"/>
              <a:t> </a:t>
            </a:r>
            <a:r>
              <a:rPr lang="en-US" dirty="0"/>
              <a:t>should be administered for </a:t>
            </a:r>
            <a:r>
              <a:rPr lang="en-US" b="1" dirty="0"/>
              <a:t>severe hypoxia</a:t>
            </a:r>
            <a:r>
              <a:rPr lang="en-US" dirty="0"/>
              <a:t>. Oxygen may help lower pulmonary vascular resistance and increase PBF, resulting in </a:t>
            </a:r>
            <a:r>
              <a:rPr lang="en-US" dirty="0" smtClean="0"/>
              <a:t>increased systemic </a:t>
            </a:r>
            <a:r>
              <a:rPr lang="en-US" dirty="0"/>
              <a:t>arterial oxygen saturation</a:t>
            </a:r>
            <a:r>
              <a:rPr lang="en-US" dirty="0" smtClean="0"/>
              <a:t>..</a:t>
            </a:r>
          </a:p>
          <a:p>
            <a:pPr lvl="1"/>
            <a:r>
              <a:rPr lang="en-US" b="1" dirty="0"/>
              <a:t>CHF may be treated with digoxin and </a:t>
            </a:r>
            <a:r>
              <a:rPr lang="en-US" b="1" dirty="0" smtClean="0"/>
              <a:t>diuretics</a:t>
            </a:r>
            <a:endParaRPr lang="ar-JO" b="1" dirty="0"/>
          </a:p>
        </p:txBody>
      </p:sp>
      <p:sp>
        <p:nvSpPr>
          <p:cNvPr id="4" name="Date Placeholder 3"/>
          <p:cNvSpPr>
            <a:spLocks noGrp="1"/>
          </p:cNvSpPr>
          <p:nvPr>
            <p:ph type="dt" sz="half" idx="10"/>
          </p:nvPr>
        </p:nvSpPr>
        <p:spPr/>
        <p:txBody>
          <a:bodyPr/>
          <a:lstStyle/>
          <a:p>
            <a:fld id="{71E6828A-A1C0-42BB-9217-710AF914E79A}" type="datetime1">
              <a:rPr lang="en-US" smtClean="0"/>
              <a:t>9/10/2021</a:t>
            </a:fld>
            <a:endParaRPr lang="en-US"/>
          </a:p>
        </p:txBody>
      </p:sp>
      <p:sp>
        <p:nvSpPr>
          <p:cNvPr id="6" name="Slide Number Placeholder 5"/>
          <p:cNvSpPr>
            <a:spLocks noGrp="1"/>
          </p:cNvSpPr>
          <p:nvPr>
            <p:ph type="sldNum" sz="quarter" idx="12"/>
          </p:nvPr>
        </p:nvSpPr>
        <p:spPr/>
        <p:txBody>
          <a:bodyPr/>
          <a:lstStyle/>
          <a:p>
            <a:fld id="{185154CB-9FFB-324C-B703-3DE9EF04B5B5}" type="slidenum">
              <a:rPr lang="en-US" smtClean="0"/>
              <a:t>46</a:t>
            </a:fld>
            <a:endParaRPr lang="en-US"/>
          </a:p>
        </p:txBody>
      </p:sp>
    </p:spTree>
    <p:extLst>
      <p:ext uri="{BB962C8B-B14F-4D97-AF65-F5344CB8AC3E}">
        <p14:creationId xmlns:p14="http://schemas.microsoft.com/office/powerpoint/2010/main" val="208492287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38200" y="1825625"/>
            <a:ext cx="5825836" cy="4351338"/>
          </a:xfrm>
        </p:spPr>
        <p:txBody>
          <a:bodyPr>
            <a:normAutofit/>
          </a:bodyPr>
          <a:lstStyle/>
          <a:p>
            <a:r>
              <a:rPr lang="en-US" b="1" dirty="0" smtClean="0"/>
              <a:t>Before </a:t>
            </a:r>
            <a:r>
              <a:rPr lang="en-US" b="1" dirty="0"/>
              <a:t>surgery, cardiac catheterization and a balloon atrial </a:t>
            </a:r>
            <a:r>
              <a:rPr lang="en-US" b="1" dirty="0" err="1"/>
              <a:t>septostomy</a:t>
            </a:r>
            <a:r>
              <a:rPr lang="en-US" b="1" dirty="0"/>
              <a:t> (i.e., the </a:t>
            </a:r>
            <a:r>
              <a:rPr lang="en-US" b="1" dirty="0" err="1"/>
              <a:t>Rashkind</a:t>
            </a:r>
            <a:r>
              <a:rPr lang="en-US" b="1" dirty="0"/>
              <a:t> procedure) are often carried out to have some flexibility in </a:t>
            </a:r>
            <a:r>
              <a:rPr lang="en-US" b="1" dirty="0" smtClean="0"/>
              <a:t>planning surgery</a:t>
            </a:r>
            <a:r>
              <a:rPr lang="en-US" b="1" dirty="0"/>
              <a:t>. </a:t>
            </a:r>
            <a:endParaRPr lang="en-US" b="1" dirty="0" smtClean="0"/>
          </a:p>
          <a:p>
            <a:pPr lvl="1"/>
            <a:r>
              <a:rPr lang="en-US" b="1" dirty="0" smtClean="0"/>
              <a:t>An </a:t>
            </a:r>
            <a:r>
              <a:rPr lang="en-US" b="1" dirty="0"/>
              <a:t>increase in the oxygen saturation of 10% </a:t>
            </a:r>
            <a:r>
              <a:rPr lang="en-US" b="1" dirty="0" smtClean="0"/>
              <a:t>or more </a:t>
            </a:r>
            <a:r>
              <a:rPr lang="en-US" b="1" dirty="0"/>
              <a:t>and a minimal </a:t>
            </a:r>
            <a:r>
              <a:rPr lang="en-US" b="1" dirty="0" err="1"/>
              <a:t>interatrial</a:t>
            </a:r>
            <a:r>
              <a:rPr lang="en-US" b="1" dirty="0"/>
              <a:t> pressure gradient are considered satisfactory results of the </a:t>
            </a:r>
            <a:r>
              <a:rPr lang="en-US" b="1" dirty="0" smtClean="0"/>
              <a:t>procedure</a:t>
            </a:r>
          </a:p>
          <a:p>
            <a:pPr lvl="1"/>
            <a:endParaRPr lang="en-US" b="1" dirty="0"/>
          </a:p>
          <a:p>
            <a:endParaRPr lang="ar-JO" b="1"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60951" y="2116571"/>
            <a:ext cx="4787703" cy="3746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nvPr>
        </p:nvSpPr>
        <p:spPr/>
        <p:txBody>
          <a:bodyPr/>
          <a:lstStyle/>
          <a:p>
            <a:fld id="{B9F36CFA-C655-430B-A5C7-86EE7689B258}" type="datetime1">
              <a:rPr lang="en-US" smtClean="0"/>
              <a:t>9/10/2021</a:t>
            </a:fld>
            <a:endParaRPr lang="en-US"/>
          </a:p>
        </p:txBody>
      </p:sp>
      <p:sp>
        <p:nvSpPr>
          <p:cNvPr id="6" name="Slide Number Placeholder 5"/>
          <p:cNvSpPr>
            <a:spLocks noGrp="1"/>
          </p:cNvSpPr>
          <p:nvPr>
            <p:ph type="sldNum" sz="quarter" idx="12"/>
          </p:nvPr>
        </p:nvSpPr>
        <p:spPr/>
        <p:txBody>
          <a:bodyPr/>
          <a:lstStyle/>
          <a:p>
            <a:fld id="{185154CB-9FFB-324C-B703-3DE9EF04B5B5}" type="slidenum">
              <a:rPr lang="en-US" smtClean="0"/>
              <a:t>47</a:t>
            </a:fld>
            <a:endParaRPr lang="en-US"/>
          </a:p>
        </p:txBody>
      </p:sp>
    </p:spTree>
    <p:extLst>
      <p:ext uri="{BB962C8B-B14F-4D97-AF65-F5344CB8AC3E}">
        <p14:creationId xmlns:p14="http://schemas.microsoft.com/office/powerpoint/2010/main" val="233269888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C976C8A-3E49-6649-9FBA-015614FB9263}"/>
              </a:ext>
            </a:extLst>
          </p:cNvPr>
          <p:cNvSpPr>
            <a:spLocks noGrp="1"/>
          </p:cNvSpPr>
          <p:nvPr>
            <p:ph type="title"/>
          </p:nvPr>
        </p:nvSpPr>
        <p:spPr>
          <a:xfrm>
            <a:off x="838200" y="365125"/>
            <a:ext cx="5549721" cy="1325563"/>
          </a:xfrm>
        </p:spPr>
        <p:txBody>
          <a:bodyPr/>
          <a:lstStyle/>
          <a:p>
            <a:r>
              <a:rPr lang="en-US" b="1" dirty="0"/>
              <a:t>Surgical management of d-TGA: </a:t>
            </a:r>
          </a:p>
        </p:txBody>
      </p:sp>
      <p:sp>
        <p:nvSpPr>
          <p:cNvPr id="3" name="Content Placeholder 2">
            <a:extLst>
              <a:ext uri="{FF2B5EF4-FFF2-40B4-BE49-F238E27FC236}">
                <a16:creationId xmlns="" xmlns:a16="http://schemas.microsoft.com/office/drawing/2014/main" id="{548356C8-D805-494F-AAE5-F5419DE86A8B}"/>
              </a:ext>
            </a:extLst>
          </p:cNvPr>
          <p:cNvSpPr>
            <a:spLocks noGrp="1"/>
          </p:cNvSpPr>
          <p:nvPr>
            <p:ph idx="1"/>
          </p:nvPr>
        </p:nvSpPr>
        <p:spPr>
          <a:xfrm>
            <a:off x="838200" y="1825625"/>
            <a:ext cx="5784273" cy="4351338"/>
          </a:xfrm>
        </p:spPr>
        <p:txBody>
          <a:bodyPr/>
          <a:lstStyle/>
          <a:p>
            <a:r>
              <a:rPr lang="en-US" b="1" dirty="0" smtClean="0"/>
              <a:t>Arterial </a:t>
            </a:r>
            <a:r>
              <a:rPr lang="en-US" b="1" dirty="0"/>
              <a:t>switch procedure </a:t>
            </a:r>
          </a:p>
          <a:p>
            <a:pPr marL="914400" lvl="1" indent="-457200">
              <a:buFont typeface="+mj-lt"/>
              <a:buAutoNum type="alphaLcParenR"/>
            </a:pPr>
            <a:r>
              <a:rPr lang="en-US" dirty="0"/>
              <a:t>The arterial trunks are transected and “switched” to restore “normal” anatomy </a:t>
            </a:r>
          </a:p>
          <a:p>
            <a:pPr marL="914400" lvl="1" indent="-457200">
              <a:buFont typeface="+mj-lt"/>
              <a:buAutoNum type="alphaLcParenR"/>
            </a:pPr>
            <a:r>
              <a:rPr lang="en-US" dirty="0"/>
              <a:t>The coronary arteries are resected and re-implanted.</a:t>
            </a: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77721" y="481035"/>
            <a:ext cx="4914279" cy="5087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Date Placeholder 4"/>
          <p:cNvSpPr>
            <a:spLocks noGrp="1"/>
          </p:cNvSpPr>
          <p:nvPr>
            <p:ph type="dt" sz="half" idx="10"/>
          </p:nvPr>
        </p:nvSpPr>
        <p:spPr/>
        <p:txBody>
          <a:bodyPr/>
          <a:lstStyle/>
          <a:p>
            <a:fld id="{1B060486-EB57-4C1A-902B-8099A62702DF}" type="datetime1">
              <a:rPr lang="en-US" smtClean="0"/>
              <a:t>9/10/2021</a:t>
            </a:fld>
            <a:endParaRPr lang="en-US"/>
          </a:p>
        </p:txBody>
      </p:sp>
      <p:sp>
        <p:nvSpPr>
          <p:cNvPr id="7" name="Slide Number Placeholder 6"/>
          <p:cNvSpPr>
            <a:spLocks noGrp="1"/>
          </p:cNvSpPr>
          <p:nvPr>
            <p:ph type="sldNum" sz="quarter" idx="12"/>
          </p:nvPr>
        </p:nvSpPr>
        <p:spPr/>
        <p:txBody>
          <a:bodyPr/>
          <a:lstStyle/>
          <a:p>
            <a:fld id="{185154CB-9FFB-324C-B703-3DE9EF04B5B5}" type="slidenum">
              <a:rPr lang="en-US" smtClean="0"/>
              <a:t>48</a:t>
            </a:fld>
            <a:endParaRPr lang="en-US"/>
          </a:p>
        </p:txBody>
      </p:sp>
    </p:spTree>
    <p:extLst>
      <p:ext uri="{BB962C8B-B14F-4D97-AF65-F5344CB8AC3E}">
        <p14:creationId xmlns:p14="http://schemas.microsoft.com/office/powerpoint/2010/main" val="335990443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38200" y="1690688"/>
            <a:ext cx="4648200" cy="4351338"/>
          </a:xfrm>
        </p:spPr>
        <p:txBody>
          <a:bodyPr>
            <a:normAutofit/>
          </a:bodyPr>
          <a:lstStyle/>
          <a:p>
            <a:r>
              <a:rPr lang="en-US" dirty="0"/>
              <a:t>There are other types of surgical correction of d-TGA depends on many clinical and anatomical factors </a:t>
            </a:r>
            <a:r>
              <a:rPr lang="en-US" dirty="0" smtClean="0"/>
              <a:t>as:</a:t>
            </a:r>
            <a:endParaRPr lang="en-US" dirty="0"/>
          </a:p>
          <a:p>
            <a:pPr lvl="1"/>
            <a:r>
              <a:rPr lang="en-US" dirty="0"/>
              <a:t>I</a:t>
            </a:r>
            <a:r>
              <a:rPr lang="en-US" dirty="0" smtClean="0"/>
              <a:t>ntra-atrial </a:t>
            </a:r>
            <a:r>
              <a:rPr lang="en-US" dirty="0"/>
              <a:t>repair surgeries such as the </a:t>
            </a:r>
            <a:r>
              <a:rPr lang="en-US" b="1" dirty="0" err="1"/>
              <a:t>Senning</a:t>
            </a:r>
            <a:r>
              <a:rPr lang="en-US" b="1" dirty="0"/>
              <a:t> ,</a:t>
            </a:r>
            <a:r>
              <a:rPr lang="en-US" b="1" dirty="0" smtClean="0"/>
              <a:t> </a:t>
            </a:r>
            <a:r>
              <a:rPr lang="en-US" b="1" dirty="0"/>
              <a:t>Mustard </a:t>
            </a:r>
            <a:r>
              <a:rPr lang="en-US" b="1" dirty="0" smtClean="0"/>
              <a:t>operation</a:t>
            </a:r>
          </a:p>
          <a:p>
            <a:pPr lvl="1"/>
            <a:r>
              <a:rPr lang="en-US" b="1" dirty="0" err="1" smtClean="0"/>
              <a:t>Nikaidoh</a:t>
            </a:r>
            <a:r>
              <a:rPr lang="en-US" dirty="0" smtClean="0"/>
              <a:t> </a:t>
            </a:r>
            <a:r>
              <a:rPr lang="en-US" dirty="0"/>
              <a:t>operation, or </a:t>
            </a:r>
            <a:r>
              <a:rPr lang="en-US" dirty="0" smtClean="0"/>
              <a:t>others</a:t>
            </a:r>
          </a:p>
          <a:p>
            <a:pPr lvl="1"/>
            <a:r>
              <a:rPr lang="en-US" b="1" dirty="0" smtClean="0"/>
              <a:t>REV </a:t>
            </a:r>
            <a:endParaRPr lang="en-US" b="1"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33940" y="820705"/>
            <a:ext cx="5558060" cy="5021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nvPr>
        </p:nvSpPr>
        <p:spPr/>
        <p:txBody>
          <a:bodyPr/>
          <a:lstStyle/>
          <a:p>
            <a:fld id="{7B46A402-F9A1-4FED-BCA3-BDBB569AFED3}" type="datetime1">
              <a:rPr lang="en-US" smtClean="0"/>
              <a:t>9/10/2021</a:t>
            </a:fld>
            <a:endParaRPr lang="en-US"/>
          </a:p>
        </p:txBody>
      </p:sp>
      <p:sp>
        <p:nvSpPr>
          <p:cNvPr id="5" name="Slide Number Placeholder 4"/>
          <p:cNvSpPr>
            <a:spLocks noGrp="1"/>
          </p:cNvSpPr>
          <p:nvPr>
            <p:ph type="sldNum" sz="quarter" idx="12"/>
          </p:nvPr>
        </p:nvSpPr>
        <p:spPr/>
        <p:txBody>
          <a:bodyPr/>
          <a:lstStyle/>
          <a:p>
            <a:fld id="{185154CB-9FFB-324C-B703-3DE9EF04B5B5}" type="slidenum">
              <a:rPr lang="en-US" smtClean="0"/>
              <a:t>49</a:t>
            </a:fld>
            <a:endParaRPr lang="en-US"/>
          </a:p>
        </p:txBody>
      </p:sp>
    </p:spTree>
    <p:extLst>
      <p:ext uri="{BB962C8B-B14F-4D97-AF65-F5344CB8AC3E}">
        <p14:creationId xmlns:p14="http://schemas.microsoft.com/office/powerpoint/2010/main" val="372958205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8C79003-8447-AC4B-A0D0-BA7DE4020C0B}"/>
              </a:ext>
            </a:extLst>
          </p:cNvPr>
          <p:cNvSpPr>
            <a:spLocks noGrp="1"/>
          </p:cNvSpPr>
          <p:nvPr>
            <p:ph type="title"/>
          </p:nvPr>
        </p:nvSpPr>
        <p:spPr>
          <a:xfrm>
            <a:off x="838200" y="212725"/>
            <a:ext cx="10515600" cy="1325563"/>
          </a:xfrm>
        </p:spPr>
        <p:txBody>
          <a:bodyPr/>
          <a:lstStyle/>
          <a:p>
            <a:pPr algn="ctr"/>
            <a:r>
              <a:rPr lang="en-US" b="1" dirty="0"/>
              <a:t>Total Anomalous Pulmonary Venous </a:t>
            </a:r>
            <a:r>
              <a:rPr lang="en-US" b="1" dirty="0" smtClean="0"/>
              <a:t>Return(TAPVR)</a:t>
            </a:r>
            <a:endParaRPr lang="en-US" b="1" dirty="0"/>
          </a:p>
        </p:txBody>
      </p:sp>
      <p:pic>
        <p:nvPicPr>
          <p:cNvPr id="4" name="Picture 3">
            <a:extLst>
              <a:ext uri="{FF2B5EF4-FFF2-40B4-BE49-F238E27FC236}">
                <a16:creationId xmlns="" xmlns:a16="http://schemas.microsoft.com/office/drawing/2014/main" id="{D2BD1396-EC3A-D148-A8C9-70AAF66A53CE}"/>
              </a:ext>
            </a:extLst>
          </p:cNvPr>
          <p:cNvPicPr>
            <a:picLocks noChangeAspect="1"/>
          </p:cNvPicPr>
          <p:nvPr/>
        </p:nvPicPr>
        <p:blipFill>
          <a:blip r:embed="rId2"/>
          <a:stretch>
            <a:fillRect/>
          </a:stretch>
        </p:blipFill>
        <p:spPr>
          <a:xfrm>
            <a:off x="1614054" y="1810790"/>
            <a:ext cx="3994727" cy="4633883"/>
          </a:xfrm>
          <a:prstGeom prst="rect">
            <a:avLst/>
          </a:prstGeom>
        </p:spPr>
      </p:pic>
      <p:sp>
        <p:nvSpPr>
          <p:cNvPr id="3" name="Date Placeholder 2"/>
          <p:cNvSpPr>
            <a:spLocks noGrp="1"/>
          </p:cNvSpPr>
          <p:nvPr>
            <p:ph type="dt" sz="half" idx="10"/>
          </p:nvPr>
        </p:nvSpPr>
        <p:spPr/>
        <p:txBody>
          <a:bodyPr/>
          <a:lstStyle/>
          <a:p>
            <a:fld id="{714B5CF7-56C9-40E5-9AF5-FD8139FBFFD8}" type="datetime1">
              <a:rPr lang="en-US" smtClean="0"/>
              <a:t>9/10/2021</a:t>
            </a:fld>
            <a:endParaRPr lang="en-US"/>
          </a:p>
        </p:txBody>
      </p:sp>
      <p:sp>
        <p:nvSpPr>
          <p:cNvPr id="6" name="Slide Number Placeholder 5"/>
          <p:cNvSpPr>
            <a:spLocks noGrp="1"/>
          </p:cNvSpPr>
          <p:nvPr>
            <p:ph type="sldNum" sz="quarter" idx="12"/>
          </p:nvPr>
        </p:nvSpPr>
        <p:spPr/>
        <p:txBody>
          <a:bodyPr/>
          <a:lstStyle/>
          <a:p>
            <a:fld id="{185154CB-9FFB-324C-B703-3DE9EF04B5B5}" type="slidenum">
              <a:rPr lang="en-US" smtClean="0"/>
              <a:t>50</a:t>
            </a:fld>
            <a:endParaRPr lang="en-US"/>
          </a:p>
        </p:txBody>
      </p:sp>
    </p:spTree>
    <p:extLst>
      <p:ext uri="{BB962C8B-B14F-4D97-AF65-F5344CB8AC3E}">
        <p14:creationId xmlns:p14="http://schemas.microsoft.com/office/powerpoint/2010/main" val="161542039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5EED48-90DB-5D45-A30C-95134070D333}"/>
              </a:ext>
            </a:extLst>
          </p:cNvPr>
          <p:cNvSpPr>
            <a:spLocks noGrp="1"/>
          </p:cNvSpPr>
          <p:nvPr>
            <p:ph type="title"/>
          </p:nvPr>
        </p:nvSpPr>
        <p:spPr/>
        <p:txBody>
          <a:bodyPr>
            <a:normAutofit/>
          </a:bodyPr>
          <a:lstStyle/>
          <a:p>
            <a:pPr algn="ctr"/>
            <a:r>
              <a:rPr lang="en-US" sz="3600" b="1" dirty="0" smtClean="0">
                <a:latin typeface="+mn-lt"/>
              </a:rPr>
              <a:t>TAPVR</a:t>
            </a:r>
            <a:endParaRPr lang="en-US" sz="3600" b="1" dirty="0">
              <a:latin typeface="+mn-lt"/>
            </a:endParaRPr>
          </a:p>
        </p:txBody>
      </p:sp>
      <p:sp>
        <p:nvSpPr>
          <p:cNvPr id="3" name="Content Placeholder 2">
            <a:extLst>
              <a:ext uri="{FF2B5EF4-FFF2-40B4-BE49-F238E27FC236}">
                <a16:creationId xmlns="" xmlns:a16="http://schemas.microsoft.com/office/drawing/2014/main" id="{ABB241F7-8E59-BB4E-9457-CC79A1B44D64}"/>
              </a:ext>
            </a:extLst>
          </p:cNvPr>
          <p:cNvSpPr>
            <a:spLocks noGrp="1"/>
          </p:cNvSpPr>
          <p:nvPr>
            <p:ph idx="1"/>
          </p:nvPr>
        </p:nvSpPr>
        <p:spPr/>
        <p:txBody>
          <a:bodyPr/>
          <a:lstStyle/>
          <a:p>
            <a:r>
              <a:rPr lang="en-US" dirty="0"/>
              <a:t>TAPVR accounts for 1% of all congenital heart defects. </a:t>
            </a:r>
            <a:endParaRPr lang="en-US" dirty="0" smtClean="0"/>
          </a:p>
          <a:p>
            <a:r>
              <a:rPr lang="en-US" dirty="0" smtClean="0"/>
              <a:t>There </a:t>
            </a:r>
            <a:r>
              <a:rPr lang="en-US" dirty="0"/>
              <a:t>is a marked male preponderance for the infracardiac type (male-female ratio of 4:1). </a:t>
            </a:r>
            <a:endParaRPr lang="en-US" dirty="0" smtClean="0"/>
          </a:p>
          <a:p>
            <a:r>
              <a:rPr lang="en-US" dirty="0"/>
              <a:t>No direct communication exists between the pulmonary veins and the LA. Instead, they drain anomalously into the systemic venous tributaries or into the RA. </a:t>
            </a:r>
          </a:p>
          <a:p>
            <a:endParaRPr lang="en-US" dirty="0"/>
          </a:p>
        </p:txBody>
      </p:sp>
      <p:sp>
        <p:nvSpPr>
          <p:cNvPr id="4" name="Date Placeholder 3"/>
          <p:cNvSpPr>
            <a:spLocks noGrp="1"/>
          </p:cNvSpPr>
          <p:nvPr>
            <p:ph type="dt" sz="half" idx="10"/>
          </p:nvPr>
        </p:nvSpPr>
        <p:spPr/>
        <p:txBody>
          <a:bodyPr/>
          <a:lstStyle/>
          <a:p>
            <a:fld id="{5EAB11A1-EFB9-447A-B257-FACABE621A9E}" type="datetime1">
              <a:rPr lang="en-US" smtClean="0"/>
              <a:t>9/10/2021</a:t>
            </a:fld>
            <a:endParaRPr lang="en-US"/>
          </a:p>
        </p:txBody>
      </p:sp>
      <p:sp>
        <p:nvSpPr>
          <p:cNvPr id="6" name="Slide Number Placeholder 5"/>
          <p:cNvSpPr>
            <a:spLocks noGrp="1"/>
          </p:cNvSpPr>
          <p:nvPr>
            <p:ph type="sldNum" sz="quarter" idx="12"/>
          </p:nvPr>
        </p:nvSpPr>
        <p:spPr/>
        <p:txBody>
          <a:bodyPr/>
          <a:lstStyle/>
          <a:p>
            <a:fld id="{185154CB-9FFB-324C-B703-3DE9EF04B5B5}" type="slidenum">
              <a:rPr lang="en-US" smtClean="0"/>
              <a:t>51</a:t>
            </a:fld>
            <a:endParaRPr lang="en-US"/>
          </a:p>
        </p:txBody>
      </p:sp>
    </p:spTree>
    <p:extLst>
      <p:ext uri="{BB962C8B-B14F-4D97-AF65-F5344CB8AC3E}">
        <p14:creationId xmlns:p14="http://schemas.microsoft.com/office/powerpoint/2010/main" val="356207877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49D0997-5EDD-2B45-82AC-EAE9C56E5F8B}"/>
              </a:ext>
            </a:extLst>
          </p:cNvPr>
          <p:cNvSpPr>
            <a:spLocks noGrp="1"/>
          </p:cNvSpPr>
          <p:nvPr>
            <p:ph type="title"/>
          </p:nvPr>
        </p:nvSpPr>
        <p:spPr>
          <a:xfrm>
            <a:off x="838200" y="-66607"/>
            <a:ext cx="10515600" cy="1325563"/>
          </a:xfrm>
        </p:spPr>
        <p:txBody>
          <a:bodyPr>
            <a:normAutofit/>
          </a:bodyPr>
          <a:lstStyle/>
          <a:p>
            <a:r>
              <a:rPr lang="en-US" sz="3600" b="1" smtClean="0">
                <a:latin typeface="+mn-lt"/>
              </a:rPr>
              <a:t>PATHOLOGY</a:t>
            </a:r>
            <a:endParaRPr lang="en-US" sz="3600" b="1" dirty="0">
              <a:latin typeface="+mn-lt"/>
            </a:endParaRPr>
          </a:p>
        </p:txBody>
      </p:sp>
      <p:sp>
        <p:nvSpPr>
          <p:cNvPr id="3" name="Content Placeholder 2">
            <a:extLst>
              <a:ext uri="{FF2B5EF4-FFF2-40B4-BE49-F238E27FC236}">
                <a16:creationId xmlns="" xmlns:a16="http://schemas.microsoft.com/office/drawing/2014/main" id="{011FFC70-6037-5C40-A4BE-7DAEF82A7B6D}"/>
              </a:ext>
            </a:extLst>
          </p:cNvPr>
          <p:cNvSpPr>
            <a:spLocks noGrp="1"/>
          </p:cNvSpPr>
          <p:nvPr>
            <p:ph idx="1"/>
          </p:nvPr>
        </p:nvSpPr>
        <p:spPr>
          <a:xfrm>
            <a:off x="618186" y="1258957"/>
            <a:ext cx="11384924" cy="1767578"/>
          </a:xfrm>
        </p:spPr>
        <p:txBody>
          <a:bodyPr>
            <a:normAutofit/>
          </a:bodyPr>
          <a:lstStyle/>
          <a:p>
            <a:r>
              <a:rPr lang="en-US" sz="2400" dirty="0" smtClean="0"/>
              <a:t>Depending on the drainage site of the pulmonary veins, the defect may be divided into the following four types : </a:t>
            </a:r>
            <a:endParaRPr lang="en-US" sz="2400" dirty="0"/>
          </a:p>
        </p:txBody>
      </p:sp>
      <p:sp>
        <p:nvSpPr>
          <p:cNvPr id="6" name="TextBox 5"/>
          <p:cNvSpPr txBox="1"/>
          <p:nvPr/>
        </p:nvSpPr>
        <p:spPr>
          <a:xfrm>
            <a:off x="1005625" y="2215166"/>
            <a:ext cx="4171681" cy="3108543"/>
          </a:xfrm>
          <a:prstGeom prst="rect">
            <a:avLst/>
          </a:prstGeom>
          <a:noFill/>
        </p:spPr>
        <p:txBody>
          <a:bodyPr wrap="square" rtlCol="0">
            <a:spAutoFit/>
          </a:bodyPr>
          <a:lstStyle/>
          <a:p>
            <a:pPr indent="-457200">
              <a:buFont typeface="Arial" pitchFamily="34" charset="0"/>
              <a:buChar char="•"/>
            </a:pPr>
            <a:r>
              <a:rPr lang="en-US" sz="2800" b="1" dirty="0"/>
              <a:t>Supracardiac: </a:t>
            </a:r>
            <a:endParaRPr lang="en-US" sz="2800" b="1" dirty="0" smtClean="0"/>
          </a:p>
          <a:p>
            <a:pPr marL="457200" lvl="2"/>
            <a:r>
              <a:rPr lang="en-US" sz="2400" dirty="0" smtClean="0"/>
              <a:t>(</a:t>
            </a:r>
            <a:r>
              <a:rPr lang="en-US" sz="2400" dirty="0"/>
              <a:t>50% of TAPVR patients). The common pulmonary venous sinus drains into the right SVC through the left vertical vein and the left innominate vein</a:t>
            </a:r>
          </a:p>
          <a:p>
            <a:pPr lvl="2"/>
            <a:endParaRPr lang="en-US" sz="2400" dirty="0"/>
          </a:p>
        </p:txBody>
      </p:sp>
      <p:pic>
        <p:nvPicPr>
          <p:cNvPr id="3074" name="Picture 2" descr="Anomalies of Pulmonary Venous Return | Thoracic Key"/>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7000" contrast="97000"/>
                    </a14:imgEffect>
                  </a14:imgLayer>
                </a14:imgProps>
              </a:ext>
              <a:ext uri="{28A0092B-C50C-407E-A947-70E740481C1C}">
                <a14:useLocalDpi xmlns:a14="http://schemas.microsoft.com/office/drawing/2010/main" val="0"/>
              </a:ext>
            </a:extLst>
          </a:blip>
          <a:srcRect/>
          <a:stretch>
            <a:fillRect/>
          </a:stretch>
        </p:blipFill>
        <p:spPr bwMode="auto">
          <a:xfrm>
            <a:off x="5769734" y="2034861"/>
            <a:ext cx="4861609" cy="4085869"/>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p:cNvSpPr>
            <a:spLocks noGrp="1"/>
          </p:cNvSpPr>
          <p:nvPr>
            <p:ph type="dt" sz="half" idx="10"/>
          </p:nvPr>
        </p:nvSpPr>
        <p:spPr/>
        <p:txBody>
          <a:bodyPr/>
          <a:lstStyle/>
          <a:p>
            <a:fld id="{DC1F0682-9659-4CFB-96BE-5510319BE585}" type="datetime1">
              <a:rPr lang="en-US" smtClean="0"/>
              <a:t>9/10/2021</a:t>
            </a:fld>
            <a:endParaRPr lang="en-US"/>
          </a:p>
        </p:txBody>
      </p:sp>
      <p:sp>
        <p:nvSpPr>
          <p:cNvPr id="7" name="Slide Number Placeholder 6"/>
          <p:cNvSpPr>
            <a:spLocks noGrp="1"/>
          </p:cNvSpPr>
          <p:nvPr>
            <p:ph type="sldNum" sz="quarter" idx="12"/>
          </p:nvPr>
        </p:nvSpPr>
        <p:spPr/>
        <p:txBody>
          <a:bodyPr/>
          <a:lstStyle/>
          <a:p>
            <a:fld id="{185154CB-9FFB-324C-B703-3DE9EF04B5B5}" type="slidenum">
              <a:rPr lang="en-US" smtClean="0"/>
              <a:t>52</a:t>
            </a:fld>
            <a:endParaRPr lang="en-US"/>
          </a:p>
        </p:txBody>
      </p:sp>
    </p:spTree>
    <p:extLst>
      <p:ext uri="{BB962C8B-B14F-4D97-AF65-F5344CB8AC3E}">
        <p14:creationId xmlns:p14="http://schemas.microsoft.com/office/powerpoint/2010/main" val="16477984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31382" y="1967293"/>
            <a:ext cx="4429259" cy="4351338"/>
          </a:xfrm>
        </p:spPr>
        <p:txBody>
          <a:bodyPr>
            <a:normAutofit/>
          </a:bodyPr>
          <a:lstStyle/>
          <a:p>
            <a:r>
              <a:rPr lang="en-US" sz="3200" b="1" dirty="0"/>
              <a:t>Cardiac: </a:t>
            </a:r>
            <a:endParaRPr lang="en-US" sz="3200" b="1" dirty="0" smtClean="0"/>
          </a:p>
          <a:p>
            <a:pPr marL="457200" lvl="1" indent="0">
              <a:buNone/>
            </a:pPr>
            <a:r>
              <a:rPr lang="en-US" dirty="0" smtClean="0"/>
              <a:t>(</a:t>
            </a:r>
            <a:r>
              <a:rPr lang="en-US" dirty="0"/>
              <a:t>20% of TAPVR patients). The common pulmonary venous sinus drains into the coronary sinus or right atrium.</a:t>
            </a:r>
          </a:p>
        </p:txBody>
      </p:sp>
      <p:pic>
        <p:nvPicPr>
          <p:cNvPr id="4098" name="Picture 2" descr="Anomalies of Pulmonary Venous Return | Thoracic Key"/>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2000" contrast="100000"/>
                    </a14:imgEffect>
                  </a14:imgLayer>
                </a14:imgProps>
              </a:ext>
              <a:ext uri="{28A0092B-C50C-407E-A947-70E740481C1C}">
                <a14:useLocalDpi xmlns:a14="http://schemas.microsoft.com/office/drawing/2010/main" val="0"/>
              </a:ext>
            </a:extLst>
          </a:blip>
          <a:srcRect/>
          <a:stretch>
            <a:fillRect/>
          </a:stretch>
        </p:blipFill>
        <p:spPr bwMode="auto">
          <a:xfrm>
            <a:off x="6163614" y="1395585"/>
            <a:ext cx="5190186" cy="4509693"/>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p:cNvSpPr>
            <a:spLocks noGrp="1"/>
          </p:cNvSpPr>
          <p:nvPr>
            <p:ph type="dt" sz="half" idx="10"/>
          </p:nvPr>
        </p:nvSpPr>
        <p:spPr/>
        <p:txBody>
          <a:bodyPr/>
          <a:lstStyle/>
          <a:p>
            <a:fld id="{3A40BAEC-DE86-4D8F-8F03-9EB6CBF8D880}" type="datetime1">
              <a:rPr lang="en-US" smtClean="0"/>
              <a:t>9/10/2021</a:t>
            </a:fld>
            <a:endParaRPr lang="en-US"/>
          </a:p>
        </p:txBody>
      </p:sp>
      <p:sp>
        <p:nvSpPr>
          <p:cNvPr id="5" name="Slide Number Placeholder 4"/>
          <p:cNvSpPr>
            <a:spLocks noGrp="1"/>
          </p:cNvSpPr>
          <p:nvPr>
            <p:ph type="sldNum" sz="quarter" idx="12"/>
          </p:nvPr>
        </p:nvSpPr>
        <p:spPr/>
        <p:txBody>
          <a:bodyPr/>
          <a:lstStyle/>
          <a:p>
            <a:fld id="{185154CB-9FFB-324C-B703-3DE9EF04B5B5}" type="slidenum">
              <a:rPr lang="en-US" smtClean="0"/>
              <a:t>53</a:t>
            </a:fld>
            <a:endParaRPr lang="en-US"/>
          </a:p>
        </p:txBody>
      </p:sp>
    </p:spTree>
    <p:extLst>
      <p:ext uri="{BB962C8B-B14F-4D97-AF65-F5344CB8AC3E}">
        <p14:creationId xmlns:p14="http://schemas.microsoft.com/office/powerpoint/2010/main" val="239938890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5176234" cy="4351338"/>
          </a:xfrm>
        </p:spPr>
        <p:txBody>
          <a:bodyPr/>
          <a:lstStyle/>
          <a:p>
            <a:r>
              <a:rPr lang="en-US" sz="3200" b="1" dirty="0" smtClean="0"/>
              <a:t>Infracardiac (subdiaphragmatic</a:t>
            </a:r>
            <a:r>
              <a:rPr lang="en-US" sz="3200" b="1" dirty="0"/>
              <a:t>): </a:t>
            </a:r>
            <a:endParaRPr lang="en-US" sz="3200" b="1" dirty="0" smtClean="0"/>
          </a:p>
          <a:p>
            <a:pPr marL="457200" lvl="1" indent="0">
              <a:buNone/>
            </a:pPr>
            <a:r>
              <a:rPr lang="en-US" b="1" dirty="0" smtClean="0"/>
              <a:t>(</a:t>
            </a:r>
            <a:r>
              <a:rPr lang="en-US" b="1" dirty="0"/>
              <a:t>20% of TAPVR patients). The common pulmonary venous sinus drains to the portal vein, </a:t>
            </a:r>
            <a:r>
              <a:rPr lang="en-US" b="1" dirty="0" err="1"/>
              <a:t>ductus</a:t>
            </a:r>
            <a:r>
              <a:rPr lang="en-US" b="1" dirty="0"/>
              <a:t> </a:t>
            </a:r>
            <a:r>
              <a:rPr lang="en-US" b="1" dirty="0" err="1"/>
              <a:t>venosus</a:t>
            </a:r>
            <a:r>
              <a:rPr lang="en-US" b="1" dirty="0"/>
              <a:t>, hepatic vein, or inferior vena cava (IVC</a:t>
            </a:r>
            <a:r>
              <a:rPr lang="en-US" b="1" dirty="0" smtClean="0"/>
              <a:t>).</a:t>
            </a:r>
            <a:endParaRPr lang="en-US" dirty="0"/>
          </a:p>
        </p:txBody>
      </p:sp>
      <p:pic>
        <p:nvPicPr>
          <p:cNvPr id="5124" name="Picture 4" descr="https://thoracickey.com/wp-content/uploads/2016/06/C97-FF4.gif"/>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85000"/>
                    </a14:imgEffect>
                  </a14:imgLayer>
                </a14:imgProps>
              </a:ext>
              <a:ext uri="{28A0092B-C50C-407E-A947-70E740481C1C}">
                <a14:useLocalDpi xmlns:a14="http://schemas.microsoft.com/office/drawing/2010/main" val="0"/>
              </a:ext>
            </a:extLst>
          </a:blip>
          <a:srcRect/>
          <a:stretch>
            <a:fillRect/>
          </a:stretch>
        </p:blipFill>
        <p:spPr bwMode="auto">
          <a:xfrm>
            <a:off x="6645499" y="758657"/>
            <a:ext cx="4114756" cy="5980750"/>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p:cNvSpPr>
            <a:spLocks noGrp="1"/>
          </p:cNvSpPr>
          <p:nvPr>
            <p:ph type="dt" sz="half" idx="10"/>
          </p:nvPr>
        </p:nvSpPr>
        <p:spPr/>
        <p:txBody>
          <a:bodyPr/>
          <a:lstStyle/>
          <a:p>
            <a:fld id="{AFBDFB58-1B13-4523-B18D-E4DDB6F53D1F}" type="datetime1">
              <a:rPr lang="en-US" smtClean="0"/>
              <a:t>9/10/2021</a:t>
            </a:fld>
            <a:endParaRPr lang="en-US"/>
          </a:p>
        </p:txBody>
      </p:sp>
      <p:sp>
        <p:nvSpPr>
          <p:cNvPr id="5" name="Slide Number Placeholder 4"/>
          <p:cNvSpPr>
            <a:spLocks noGrp="1"/>
          </p:cNvSpPr>
          <p:nvPr>
            <p:ph type="sldNum" sz="quarter" idx="12"/>
          </p:nvPr>
        </p:nvSpPr>
        <p:spPr/>
        <p:txBody>
          <a:bodyPr/>
          <a:lstStyle/>
          <a:p>
            <a:fld id="{185154CB-9FFB-324C-B703-3DE9EF04B5B5}" type="slidenum">
              <a:rPr lang="en-US" smtClean="0"/>
              <a:t>54</a:t>
            </a:fld>
            <a:endParaRPr lang="en-US"/>
          </a:p>
        </p:txBody>
      </p:sp>
    </p:spTree>
    <p:extLst>
      <p:ext uri="{BB962C8B-B14F-4D97-AF65-F5344CB8AC3E}">
        <p14:creationId xmlns:p14="http://schemas.microsoft.com/office/powerpoint/2010/main" val="172789984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0662634" cy="4351338"/>
          </a:xfrm>
        </p:spPr>
        <p:txBody>
          <a:bodyPr/>
          <a:lstStyle/>
          <a:p>
            <a:pPr marL="0" indent="0">
              <a:buNone/>
            </a:pPr>
            <a:r>
              <a:rPr lang="en-US" dirty="0"/>
              <a:t>Mixed type: (10% of TAPVR patients). This type is a combination of the other types.</a:t>
            </a:r>
          </a:p>
          <a:p>
            <a:endParaRPr lang="en-US" dirty="0"/>
          </a:p>
          <a:p>
            <a:endParaRPr lang="en-US" dirty="0"/>
          </a:p>
        </p:txBody>
      </p:sp>
      <p:sp>
        <p:nvSpPr>
          <p:cNvPr id="2" name="Date Placeholder 1"/>
          <p:cNvSpPr>
            <a:spLocks noGrp="1"/>
          </p:cNvSpPr>
          <p:nvPr>
            <p:ph type="dt" sz="half" idx="10"/>
          </p:nvPr>
        </p:nvSpPr>
        <p:spPr/>
        <p:txBody>
          <a:bodyPr/>
          <a:lstStyle/>
          <a:p>
            <a:fld id="{FB0D5BDD-7FBF-4A84-8EA6-3AC581194EB5}" type="datetime1">
              <a:rPr lang="en-US" smtClean="0"/>
              <a:t>9/10/2021</a:t>
            </a:fld>
            <a:endParaRPr lang="en-US"/>
          </a:p>
        </p:txBody>
      </p:sp>
      <p:sp>
        <p:nvSpPr>
          <p:cNvPr id="5" name="Slide Number Placeholder 4"/>
          <p:cNvSpPr>
            <a:spLocks noGrp="1"/>
          </p:cNvSpPr>
          <p:nvPr>
            <p:ph type="sldNum" sz="quarter" idx="12"/>
          </p:nvPr>
        </p:nvSpPr>
        <p:spPr/>
        <p:txBody>
          <a:bodyPr/>
          <a:lstStyle/>
          <a:p>
            <a:fld id="{185154CB-9FFB-324C-B703-3DE9EF04B5B5}" type="slidenum">
              <a:rPr lang="en-US" smtClean="0"/>
              <a:t>55</a:t>
            </a:fld>
            <a:endParaRPr lang="en-US"/>
          </a:p>
        </p:txBody>
      </p:sp>
    </p:spTree>
    <p:extLst>
      <p:ext uri="{BB962C8B-B14F-4D97-AF65-F5344CB8AC3E}">
        <p14:creationId xmlns:p14="http://schemas.microsoft.com/office/powerpoint/2010/main" val="344863954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otal anomalous pulmonary venous return | Radiology Reference Article |  Radiopaedia.or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1528" y="124691"/>
            <a:ext cx="8114352" cy="6799532"/>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p:cNvSpPr>
            <a:spLocks noGrp="1"/>
          </p:cNvSpPr>
          <p:nvPr>
            <p:ph type="dt" sz="half" idx="10"/>
          </p:nvPr>
        </p:nvSpPr>
        <p:spPr/>
        <p:txBody>
          <a:bodyPr/>
          <a:lstStyle/>
          <a:p>
            <a:fld id="{832273AA-94C0-42D9-A187-E0ED248A5D3D}" type="datetime1">
              <a:rPr lang="en-US" smtClean="0"/>
              <a:t>9/10/2021</a:t>
            </a:fld>
            <a:endParaRPr lang="en-US"/>
          </a:p>
        </p:txBody>
      </p:sp>
      <p:sp>
        <p:nvSpPr>
          <p:cNvPr id="4" name="Slide Number Placeholder 3"/>
          <p:cNvSpPr>
            <a:spLocks noGrp="1"/>
          </p:cNvSpPr>
          <p:nvPr>
            <p:ph type="sldNum" sz="quarter" idx="12"/>
          </p:nvPr>
        </p:nvSpPr>
        <p:spPr/>
        <p:txBody>
          <a:bodyPr/>
          <a:lstStyle/>
          <a:p>
            <a:fld id="{185154CB-9FFB-324C-B703-3DE9EF04B5B5}" type="slidenum">
              <a:rPr lang="en-US" smtClean="0"/>
              <a:t>56</a:t>
            </a:fld>
            <a:endParaRPr lang="en-US"/>
          </a:p>
        </p:txBody>
      </p:sp>
    </p:spTree>
    <p:extLst>
      <p:ext uri="{BB962C8B-B14F-4D97-AF65-F5344CB8AC3E}">
        <p14:creationId xmlns:p14="http://schemas.microsoft.com/office/powerpoint/2010/main" val="387415532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nomalous Pulmonary Venous Connection | Radiology Ke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3586" y="332812"/>
            <a:ext cx="8102023" cy="6370551"/>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p:cNvSpPr>
            <a:spLocks noGrp="1"/>
          </p:cNvSpPr>
          <p:nvPr>
            <p:ph type="dt" sz="half" idx="10"/>
          </p:nvPr>
        </p:nvSpPr>
        <p:spPr/>
        <p:txBody>
          <a:bodyPr/>
          <a:lstStyle/>
          <a:p>
            <a:fld id="{40E47530-D34C-4CB0-8729-2798329D18DF}" type="datetime1">
              <a:rPr lang="en-US" smtClean="0"/>
              <a:t>9/10/2021</a:t>
            </a:fld>
            <a:endParaRPr lang="en-US"/>
          </a:p>
        </p:txBody>
      </p:sp>
      <p:sp>
        <p:nvSpPr>
          <p:cNvPr id="4" name="Slide Number Placeholder 3"/>
          <p:cNvSpPr>
            <a:spLocks noGrp="1"/>
          </p:cNvSpPr>
          <p:nvPr>
            <p:ph type="sldNum" sz="quarter" idx="12"/>
          </p:nvPr>
        </p:nvSpPr>
        <p:spPr/>
        <p:txBody>
          <a:bodyPr/>
          <a:lstStyle/>
          <a:p>
            <a:fld id="{185154CB-9FFB-324C-B703-3DE9EF04B5B5}" type="slidenum">
              <a:rPr lang="en-US" smtClean="0"/>
              <a:t>57</a:t>
            </a:fld>
            <a:endParaRPr lang="en-US"/>
          </a:p>
        </p:txBody>
      </p:sp>
    </p:spTree>
    <p:extLst>
      <p:ext uri="{BB962C8B-B14F-4D97-AF65-F5344CB8AC3E}">
        <p14:creationId xmlns:p14="http://schemas.microsoft.com/office/powerpoint/2010/main" val="59789278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18E413C9-8F2A-C043-8D0A-7FE3EF352DC0}"/>
              </a:ext>
            </a:extLst>
          </p:cNvPr>
          <p:cNvSpPr>
            <a:spLocks noGrp="1"/>
          </p:cNvSpPr>
          <p:nvPr>
            <p:ph idx="1"/>
          </p:nvPr>
        </p:nvSpPr>
        <p:spPr/>
        <p:txBody>
          <a:bodyPr/>
          <a:lstStyle/>
          <a:p>
            <a:r>
              <a:rPr lang="en-US" dirty="0"/>
              <a:t>An interatrial communication, either an ASD or PFO, is </a:t>
            </a:r>
            <a:r>
              <a:rPr lang="en-US" b="1" dirty="0"/>
              <a:t>necessary for survival. </a:t>
            </a:r>
          </a:p>
          <a:p>
            <a:r>
              <a:rPr lang="en-US" dirty="0"/>
              <a:t>The left side of the heart is </a:t>
            </a:r>
            <a:r>
              <a:rPr lang="en-US" b="1" dirty="0"/>
              <a:t>relatively small. </a:t>
            </a:r>
          </a:p>
          <a:p>
            <a:r>
              <a:rPr lang="en-US" b="1" u="sng" dirty="0"/>
              <a:t>Many</a:t>
            </a:r>
            <a:r>
              <a:rPr lang="en-US" b="1" dirty="0"/>
              <a:t> patients </a:t>
            </a:r>
            <a:r>
              <a:rPr lang="en-US" dirty="0"/>
              <a:t>with supracardiac and cardiac types of TAPVR and </a:t>
            </a:r>
            <a:r>
              <a:rPr lang="en-US" b="1" u="sng" dirty="0"/>
              <a:t>most </a:t>
            </a:r>
            <a:r>
              <a:rPr lang="en-US" b="1" dirty="0"/>
              <a:t>patients </a:t>
            </a:r>
            <a:r>
              <a:rPr lang="en-US" dirty="0"/>
              <a:t>with the infracardiac type have pulmonary hypertension secondary to </a:t>
            </a:r>
            <a:r>
              <a:rPr lang="en-US" b="1" dirty="0"/>
              <a:t>obstruction of the pulmonary venous return. </a:t>
            </a:r>
          </a:p>
          <a:p>
            <a:endParaRPr lang="en-US" dirty="0"/>
          </a:p>
        </p:txBody>
      </p:sp>
      <p:sp>
        <p:nvSpPr>
          <p:cNvPr id="2" name="Date Placeholder 1"/>
          <p:cNvSpPr>
            <a:spLocks noGrp="1"/>
          </p:cNvSpPr>
          <p:nvPr>
            <p:ph type="dt" sz="half" idx="10"/>
          </p:nvPr>
        </p:nvSpPr>
        <p:spPr/>
        <p:txBody>
          <a:bodyPr/>
          <a:lstStyle/>
          <a:p>
            <a:fld id="{A66D8D73-34CA-48F9-8DDC-3F50D279571C}" type="datetime1">
              <a:rPr lang="en-US" smtClean="0"/>
              <a:t>9/10/2021</a:t>
            </a:fld>
            <a:endParaRPr lang="en-US"/>
          </a:p>
        </p:txBody>
      </p:sp>
      <p:sp>
        <p:nvSpPr>
          <p:cNvPr id="5" name="Slide Number Placeholder 4"/>
          <p:cNvSpPr>
            <a:spLocks noGrp="1"/>
          </p:cNvSpPr>
          <p:nvPr>
            <p:ph type="sldNum" sz="quarter" idx="12"/>
          </p:nvPr>
        </p:nvSpPr>
        <p:spPr/>
        <p:txBody>
          <a:bodyPr/>
          <a:lstStyle/>
          <a:p>
            <a:fld id="{185154CB-9FFB-324C-B703-3DE9EF04B5B5}" type="slidenum">
              <a:rPr lang="en-US" smtClean="0"/>
              <a:t>58</a:t>
            </a:fld>
            <a:endParaRPr lang="en-US"/>
          </a:p>
        </p:txBody>
      </p:sp>
    </p:spTree>
    <p:extLst>
      <p:ext uri="{BB962C8B-B14F-4D97-AF65-F5344CB8AC3E}">
        <p14:creationId xmlns:p14="http://schemas.microsoft.com/office/powerpoint/2010/main" val="140353890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598C9EC-14C5-8E47-92DF-E7FF9B1E0E96}"/>
              </a:ext>
            </a:extLst>
          </p:cNvPr>
          <p:cNvSpPr>
            <a:spLocks noGrp="1"/>
          </p:cNvSpPr>
          <p:nvPr>
            <p:ph type="title"/>
          </p:nvPr>
        </p:nvSpPr>
        <p:spPr/>
        <p:txBody>
          <a:bodyPr>
            <a:normAutofit/>
          </a:bodyPr>
          <a:lstStyle/>
          <a:p>
            <a:r>
              <a:rPr lang="en-US" sz="3600" b="1" dirty="0">
                <a:latin typeface="+mn-lt"/>
              </a:rPr>
              <a:t>CLINICAL MANIFESTATIONS </a:t>
            </a:r>
            <a:br>
              <a:rPr lang="en-US" sz="3600" b="1" dirty="0">
                <a:latin typeface="+mn-lt"/>
              </a:rPr>
            </a:br>
            <a:r>
              <a:rPr lang="en-US" sz="2000" b="1" dirty="0"/>
              <a:t>Clinical manifestations differ, depending on whether there is obstruction to the pulmonary venous return</a:t>
            </a:r>
          </a:p>
        </p:txBody>
      </p:sp>
      <p:sp>
        <p:nvSpPr>
          <p:cNvPr id="3" name="Content Placeholder 2">
            <a:extLst>
              <a:ext uri="{FF2B5EF4-FFF2-40B4-BE49-F238E27FC236}">
                <a16:creationId xmlns="" xmlns:a16="http://schemas.microsoft.com/office/drawing/2014/main" id="{8D9A7AEC-9C22-314A-BAEA-F590D3BC462E}"/>
              </a:ext>
            </a:extLst>
          </p:cNvPr>
          <p:cNvSpPr>
            <a:spLocks noGrp="1"/>
          </p:cNvSpPr>
          <p:nvPr>
            <p:ph idx="1"/>
          </p:nvPr>
        </p:nvSpPr>
        <p:spPr>
          <a:xfrm>
            <a:off x="838200" y="1825625"/>
            <a:ext cx="10515600" cy="4773958"/>
          </a:xfrm>
        </p:spPr>
        <p:txBody>
          <a:bodyPr>
            <a:normAutofit fontScale="92500" lnSpcReduction="20000"/>
          </a:bodyPr>
          <a:lstStyle/>
          <a:p>
            <a:r>
              <a:rPr lang="en-US" b="1" dirty="0"/>
              <a:t>Without Pulmonary Venous Obstruction </a:t>
            </a:r>
            <a:endParaRPr lang="en-US" b="1" dirty="0" smtClean="0"/>
          </a:p>
          <a:p>
            <a:r>
              <a:rPr lang="en-US" b="1" dirty="0" smtClean="0"/>
              <a:t>History </a:t>
            </a:r>
            <a:endParaRPr lang="en-US" b="1" dirty="0"/>
          </a:p>
          <a:p>
            <a:pPr marL="457200" lvl="1" indent="0">
              <a:buNone/>
            </a:pPr>
            <a:r>
              <a:rPr lang="en-US" dirty="0"/>
              <a:t>1</a:t>
            </a:r>
            <a:r>
              <a:rPr lang="en-US" u="sng" dirty="0"/>
              <a:t>. </a:t>
            </a:r>
            <a:r>
              <a:rPr lang="en-US" b="1" u="sng" dirty="0"/>
              <a:t>CHF with growth retardation and frequent pulmonary infection are common in infancy. </a:t>
            </a:r>
          </a:p>
          <a:p>
            <a:pPr marL="457200" lvl="1" indent="0">
              <a:buNone/>
            </a:pPr>
            <a:r>
              <a:rPr lang="en-US" b="1" u="sng" dirty="0"/>
              <a:t>2. A history of mild cyanosis from birth is present</a:t>
            </a:r>
            <a:r>
              <a:rPr lang="en-US" b="1" dirty="0"/>
              <a:t>. </a:t>
            </a:r>
          </a:p>
          <a:p>
            <a:r>
              <a:rPr lang="en-US" b="1" dirty="0"/>
              <a:t>Physical Examination </a:t>
            </a:r>
          </a:p>
          <a:p>
            <a:pPr lvl="1"/>
            <a:r>
              <a:rPr lang="en-US" dirty="0"/>
              <a:t>The infant is undernourished and mildly cyanotic. </a:t>
            </a:r>
          </a:p>
          <a:p>
            <a:pPr lvl="1"/>
            <a:r>
              <a:rPr lang="en-US" dirty="0"/>
              <a:t>Signs of CHF (e.g., tachypnea, dyspnea, tachycardia, hepatomegaly) are present. </a:t>
            </a:r>
          </a:p>
          <a:p>
            <a:pPr lvl="1"/>
            <a:r>
              <a:rPr lang="en-US" dirty="0"/>
              <a:t>Precordial bulge with hyperactive RV impulse is present. </a:t>
            </a:r>
          </a:p>
          <a:p>
            <a:pPr lvl="1"/>
            <a:r>
              <a:rPr lang="en-US" b="1" u="sng" dirty="0" smtClean="0"/>
              <a:t>Characteristic </a:t>
            </a:r>
            <a:r>
              <a:rPr lang="en-US" b="1" u="sng" dirty="0"/>
              <a:t>quadruple </a:t>
            </a:r>
            <a:r>
              <a:rPr lang="en-US" b="1" u="sng" dirty="0" smtClean="0"/>
              <a:t>rhythm </a:t>
            </a:r>
            <a:r>
              <a:rPr lang="en-US" b="1" u="sng" dirty="0"/>
              <a:t>is present</a:t>
            </a:r>
            <a:r>
              <a:rPr lang="en-US" u="sng" dirty="0"/>
              <a:t>. </a:t>
            </a:r>
          </a:p>
          <a:p>
            <a:pPr lvl="1"/>
            <a:r>
              <a:rPr lang="en-US" u="sng" dirty="0"/>
              <a:t>The S2 is </a:t>
            </a:r>
            <a:r>
              <a:rPr lang="en-US" b="1" u="sng" dirty="0"/>
              <a:t>widely split and fixed</a:t>
            </a:r>
            <a:r>
              <a:rPr lang="en-US" u="sng" dirty="0"/>
              <a:t>, and the </a:t>
            </a:r>
            <a:r>
              <a:rPr lang="en-US" b="1" u="sng" dirty="0"/>
              <a:t>P2 may be accentuated</a:t>
            </a:r>
            <a:r>
              <a:rPr lang="en-US" dirty="0"/>
              <a:t>. </a:t>
            </a:r>
          </a:p>
          <a:p>
            <a:pPr lvl="1"/>
            <a:r>
              <a:rPr lang="en-US" dirty="0"/>
              <a:t>A grade 2-3/6 ejection systolic murmur is usually audible at the upper left sternal border. </a:t>
            </a:r>
            <a:endParaRPr lang="en-US" dirty="0" smtClean="0"/>
          </a:p>
          <a:p>
            <a:pPr lvl="1"/>
            <a:r>
              <a:rPr lang="en-US" dirty="0" smtClean="0"/>
              <a:t>A </a:t>
            </a:r>
            <a:r>
              <a:rPr lang="en-US" dirty="0"/>
              <a:t>mid-diastolic rumble is always present at the lower left sternal border </a:t>
            </a:r>
          </a:p>
        </p:txBody>
      </p:sp>
      <p:sp>
        <p:nvSpPr>
          <p:cNvPr id="4" name="Date Placeholder 3"/>
          <p:cNvSpPr>
            <a:spLocks noGrp="1"/>
          </p:cNvSpPr>
          <p:nvPr>
            <p:ph type="dt" sz="half" idx="10"/>
          </p:nvPr>
        </p:nvSpPr>
        <p:spPr/>
        <p:txBody>
          <a:bodyPr/>
          <a:lstStyle/>
          <a:p>
            <a:fld id="{FED8F162-409A-4B84-A938-D1874638531C}" type="datetime1">
              <a:rPr lang="en-US" smtClean="0"/>
              <a:t>9/10/2021</a:t>
            </a:fld>
            <a:endParaRPr lang="en-US"/>
          </a:p>
        </p:txBody>
      </p:sp>
      <p:sp>
        <p:nvSpPr>
          <p:cNvPr id="6" name="Slide Number Placeholder 5"/>
          <p:cNvSpPr>
            <a:spLocks noGrp="1"/>
          </p:cNvSpPr>
          <p:nvPr>
            <p:ph type="sldNum" sz="quarter" idx="12"/>
          </p:nvPr>
        </p:nvSpPr>
        <p:spPr/>
        <p:txBody>
          <a:bodyPr/>
          <a:lstStyle/>
          <a:p>
            <a:fld id="{185154CB-9FFB-324C-B703-3DE9EF04B5B5}" type="slidenum">
              <a:rPr lang="en-US" smtClean="0"/>
              <a:t>59</a:t>
            </a:fld>
            <a:endParaRPr lang="en-US"/>
          </a:p>
        </p:txBody>
      </p:sp>
    </p:spTree>
    <p:extLst>
      <p:ext uri="{BB962C8B-B14F-4D97-AF65-F5344CB8AC3E}">
        <p14:creationId xmlns:p14="http://schemas.microsoft.com/office/powerpoint/2010/main" val="49735021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24FE466-A01F-8D43-8E0D-AD818D97BB46}"/>
              </a:ext>
            </a:extLst>
          </p:cNvPr>
          <p:cNvSpPr>
            <a:spLocks noGrp="1"/>
          </p:cNvSpPr>
          <p:nvPr>
            <p:ph type="title"/>
          </p:nvPr>
        </p:nvSpPr>
        <p:spPr/>
        <p:txBody>
          <a:bodyPr/>
          <a:lstStyle/>
          <a:p>
            <a:endParaRPr lang="en-US"/>
          </a:p>
        </p:txBody>
      </p:sp>
      <p:sp>
        <p:nvSpPr>
          <p:cNvPr id="3" name="Content Placeholder 2">
            <a:extLst>
              <a:ext uri="{FF2B5EF4-FFF2-40B4-BE49-F238E27FC236}">
                <a16:creationId xmlns="" xmlns:a16="http://schemas.microsoft.com/office/drawing/2014/main" id="{278F4E02-D514-3E4A-8261-A9E468A2EE5F}"/>
              </a:ext>
            </a:extLst>
          </p:cNvPr>
          <p:cNvSpPr>
            <a:spLocks noGrp="1"/>
          </p:cNvSpPr>
          <p:nvPr>
            <p:ph idx="1"/>
          </p:nvPr>
        </p:nvSpPr>
        <p:spPr/>
        <p:txBody>
          <a:bodyPr>
            <a:normAutofit fontScale="77500" lnSpcReduction="20000"/>
          </a:bodyPr>
          <a:lstStyle/>
          <a:p>
            <a:r>
              <a:rPr lang="en-US" b="1" dirty="0"/>
              <a:t>With Pulmonary Venous Obstruction </a:t>
            </a:r>
            <a:endParaRPr lang="en-US" b="1" dirty="0" smtClean="0"/>
          </a:p>
          <a:p>
            <a:r>
              <a:rPr lang="en-US" b="1" dirty="0" smtClean="0"/>
              <a:t>History </a:t>
            </a:r>
            <a:endParaRPr lang="en-US" b="1" dirty="0"/>
          </a:p>
          <a:p>
            <a:pPr marL="914400" lvl="1" indent="-457200">
              <a:buFont typeface="+mj-lt"/>
              <a:buAutoNum type="arabicPeriod"/>
            </a:pPr>
            <a:r>
              <a:rPr lang="en-US" u="sng" dirty="0"/>
              <a:t>Marked cyanosis and respiratory distress develop in </a:t>
            </a:r>
            <a:r>
              <a:rPr lang="en-US" b="1" u="sng" dirty="0"/>
              <a:t>the neonatal period with failure to </a:t>
            </a:r>
            <a:r>
              <a:rPr lang="en-US" b="1" u="sng" dirty="0" smtClean="0"/>
              <a:t>thriv</a:t>
            </a:r>
            <a:r>
              <a:rPr lang="en-US" b="1" dirty="0" smtClean="0"/>
              <a:t>e.</a:t>
            </a:r>
          </a:p>
          <a:p>
            <a:pPr marL="914400" lvl="1" indent="-457200">
              <a:buFont typeface="+mj-lt"/>
              <a:buAutoNum type="arabicPeriod"/>
            </a:pPr>
            <a:r>
              <a:rPr lang="en-US" dirty="0" smtClean="0"/>
              <a:t>Cyanosis </a:t>
            </a:r>
            <a:r>
              <a:rPr lang="en-US" dirty="0"/>
              <a:t>worsens with feeding, especially in infants with the </a:t>
            </a:r>
            <a:r>
              <a:rPr lang="en-US" b="1" dirty="0"/>
              <a:t>infracardiac</a:t>
            </a:r>
            <a:r>
              <a:rPr lang="en-US" dirty="0"/>
              <a:t> type, resulting from compression of the common pulmonary vein by the food-filled esophagus. </a:t>
            </a:r>
          </a:p>
          <a:p>
            <a:r>
              <a:rPr lang="en-US" b="1" dirty="0"/>
              <a:t>PHYSICAL EXAMINATION </a:t>
            </a:r>
          </a:p>
          <a:p>
            <a:pPr marL="514350" indent="-514350">
              <a:buFont typeface="+mj-lt"/>
              <a:buAutoNum type="arabicPeriod"/>
            </a:pPr>
            <a:r>
              <a:rPr lang="en-US" dirty="0"/>
              <a:t>Moderate to marked cyanosis and tachypnea with retraction are present in newborns or undernourished infants</a:t>
            </a:r>
            <a:r>
              <a:rPr lang="en-US" dirty="0" smtClean="0"/>
              <a:t>.</a:t>
            </a:r>
            <a:endParaRPr lang="en-US" dirty="0"/>
          </a:p>
          <a:p>
            <a:pPr marL="514350" indent="-514350">
              <a:buFont typeface="+mj-lt"/>
              <a:buAutoNum type="arabicPeriod"/>
            </a:pPr>
            <a:r>
              <a:rPr lang="en-US" dirty="0"/>
              <a:t>Cardiac findings may be minimal</a:t>
            </a:r>
            <a:r>
              <a:rPr lang="en-US" b="1" i="1" dirty="0"/>
              <a:t>. </a:t>
            </a:r>
            <a:endParaRPr lang="en-US" b="1" i="1" dirty="0" smtClean="0"/>
          </a:p>
          <a:p>
            <a:pPr marL="514350" indent="-514350">
              <a:buFont typeface="+mj-lt"/>
              <a:buAutoNum type="arabicPeriod"/>
            </a:pPr>
            <a:r>
              <a:rPr lang="en-US" b="1" i="1" u="sng" dirty="0" smtClean="0"/>
              <a:t>A </a:t>
            </a:r>
            <a:r>
              <a:rPr lang="en-US" b="1" i="1" u="sng" dirty="0"/>
              <a:t>loud, single </a:t>
            </a:r>
            <a:r>
              <a:rPr lang="en-US" b="1" i="1" u="sng" dirty="0" smtClean="0"/>
              <a:t>S2 </a:t>
            </a:r>
            <a:r>
              <a:rPr lang="en-US" b="1" i="1" u="sng" dirty="0"/>
              <a:t>and gallop rhythm are present</a:t>
            </a:r>
            <a:r>
              <a:rPr lang="en-US" u="sng" dirty="0"/>
              <a:t>. </a:t>
            </a:r>
            <a:endParaRPr lang="en-US" u="sng" dirty="0" smtClean="0"/>
          </a:p>
          <a:p>
            <a:pPr marL="514350" indent="-514350">
              <a:buFont typeface="+mj-lt"/>
              <a:buAutoNum type="arabicPeriod"/>
            </a:pPr>
            <a:r>
              <a:rPr lang="en-US" b="1" dirty="0" smtClean="0"/>
              <a:t>Heart </a:t>
            </a:r>
            <a:r>
              <a:rPr lang="en-US" b="1" dirty="0"/>
              <a:t>murmur is usually absent</a:t>
            </a:r>
            <a:r>
              <a:rPr lang="en-US" dirty="0"/>
              <a:t>. If present, however, it is usually a faint ,ejection-type systolic murmur at the upper left sternal border. </a:t>
            </a:r>
          </a:p>
          <a:p>
            <a:pPr marL="514350" indent="-514350">
              <a:buFont typeface="+mj-lt"/>
              <a:buAutoNum type="arabicPeriod"/>
            </a:pPr>
            <a:r>
              <a:rPr lang="en-US" b="1" dirty="0"/>
              <a:t>Pulmonary crackles and hepatomegaly are usually present</a:t>
            </a:r>
            <a:r>
              <a:rPr lang="en-US" dirty="0"/>
              <a:t>. </a:t>
            </a:r>
          </a:p>
        </p:txBody>
      </p:sp>
      <p:sp>
        <p:nvSpPr>
          <p:cNvPr id="4" name="Date Placeholder 3"/>
          <p:cNvSpPr>
            <a:spLocks noGrp="1"/>
          </p:cNvSpPr>
          <p:nvPr>
            <p:ph type="dt" sz="half" idx="10"/>
          </p:nvPr>
        </p:nvSpPr>
        <p:spPr/>
        <p:txBody>
          <a:bodyPr/>
          <a:lstStyle/>
          <a:p>
            <a:fld id="{D66EF630-EF90-49F2-BE6D-C1FA2ACD67B2}" type="datetime1">
              <a:rPr lang="en-US" smtClean="0"/>
              <a:t>9/10/2021</a:t>
            </a:fld>
            <a:endParaRPr lang="en-US"/>
          </a:p>
        </p:txBody>
      </p:sp>
      <p:sp>
        <p:nvSpPr>
          <p:cNvPr id="6" name="Slide Number Placeholder 5"/>
          <p:cNvSpPr>
            <a:spLocks noGrp="1"/>
          </p:cNvSpPr>
          <p:nvPr>
            <p:ph type="sldNum" sz="quarter" idx="12"/>
          </p:nvPr>
        </p:nvSpPr>
        <p:spPr/>
        <p:txBody>
          <a:bodyPr/>
          <a:lstStyle/>
          <a:p>
            <a:fld id="{185154CB-9FFB-324C-B703-3DE9EF04B5B5}" type="slidenum">
              <a:rPr lang="en-US" smtClean="0"/>
              <a:t>60</a:t>
            </a:fld>
            <a:endParaRPr lang="en-US"/>
          </a:p>
        </p:txBody>
      </p:sp>
    </p:spTree>
    <p:extLst>
      <p:ext uri="{BB962C8B-B14F-4D97-AF65-F5344CB8AC3E}">
        <p14:creationId xmlns:p14="http://schemas.microsoft.com/office/powerpoint/2010/main" val="175057468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752994A-55A4-A34A-8E3C-4E42778A91D9}"/>
              </a:ext>
            </a:extLst>
          </p:cNvPr>
          <p:cNvSpPr>
            <a:spLocks noGrp="1"/>
          </p:cNvSpPr>
          <p:nvPr>
            <p:ph type="title"/>
          </p:nvPr>
        </p:nvSpPr>
        <p:spPr/>
        <p:txBody>
          <a:bodyPr/>
          <a:lstStyle/>
          <a:p>
            <a:endParaRPr lang="en-US"/>
          </a:p>
        </p:txBody>
      </p:sp>
      <p:sp>
        <p:nvSpPr>
          <p:cNvPr id="3" name="Content Placeholder 2">
            <a:extLst>
              <a:ext uri="{FF2B5EF4-FFF2-40B4-BE49-F238E27FC236}">
                <a16:creationId xmlns="" xmlns:a16="http://schemas.microsoft.com/office/drawing/2014/main" id="{291E8745-27BA-8F41-A9EC-50AFEDC9C8A2}"/>
              </a:ext>
            </a:extLst>
          </p:cNvPr>
          <p:cNvSpPr>
            <a:spLocks noGrp="1"/>
          </p:cNvSpPr>
          <p:nvPr>
            <p:ph idx="1"/>
          </p:nvPr>
        </p:nvSpPr>
        <p:spPr/>
        <p:txBody>
          <a:bodyPr/>
          <a:lstStyle/>
          <a:p>
            <a:endParaRPr lang="en-US"/>
          </a:p>
        </p:txBody>
      </p:sp>
      <p:pic>
        <p:nvPicPr>
          <p:cNvPr id="10241" name="Picture 1" descr="page400image4808">
            <a:extLst>
              <a:ext uri="{FF2B5EF4-FFF2-40B4-BE49-F238E27FC236}">
                <a16:creationId xmlns="" xmlns:a16="http://schemas.microsoft.com/office/drawing/2014/main" id="{C6CEDA6B-19DF-6A41-A0C7-BC8736AD7B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3869" y="1499111"/>
            <a:ext cx="10064262" cy="4455113"/>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p:cNvSpPr>
            <a:spLocks noGrp="1"/>
          </p:cNvSpPr>
          <p:nvPr>
            <p:ph type="dt" sz="half" idx="10"/>
          </p:nvPr>
        </p:nvSpPr>
        <p:spPr/>
        <p:txBody>
          <a:bodyPr/>
          <a:lstStyle/>
          <a:p>
            <a:fld id="{09E1711F-7C44-4C9A-BA2B-46BE68875898}" type="datetime1">
              <a:rPr lang="en-US" smtClean="0"/>
              <a:t>9/10/2021</a:t>
            </a:fld>
            <a:endParaRPr lang="en-US"/>
          </a:p>
        </p:txBody>
      </p:sp>
      <p:sp>
        <p:nvSpPr>
          <p:cNvPr id="6" name="Slide Number Placeholder 5"/>
          <p:cNvSpPr>
            <a:spLocks noGrp="1"/>
          </p:cNvSpPr>
          <p:nvPr>
            <p:ph type="sldNum" sz="quarter" idx="12"/>
          </p:nvPr>
        </p:nvSpPr>
        <p:spPr/>
        <p:txBody>
          <a:bodyPr/>
          <a:lstStyle/>
          <a:p>
            <a:fld id="{185154CB-9FFB-324C-B703-3DE9EF04B5B5}" type="slidenum">
              <a:rPr lang="en-US" smtClean="0"/>
              <a:t>61</a:t>
            </a:fld>
            <a:endParaRPr lang="en-US"/>
          </a:p>
        </p:txBody>
      </p:sp>
    </p:spTree>
    <p:extLst>
      <p:ext uri="{BB962C8B-B14F-4D97-AF65-F5344CB8AC3E}">
        <p14:creationId xmlns:p14="http://schemas.microsoft.com/office/powerpoint/2010/main" val="162155308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854B68A-2543-0F44-82DC-6840BFE5C6FC}"/>
              </a:ext>
            </a:extLst>
          </p:cNvPr>
          <p:cNvSpPr>
            <a:spLocks noGrp="1"/>
          </p:cNvSpPr>
          <p:nvPr>
            <p:ph type="title"/>
          </p:nvPr>
        </p:nvSpPr>
        <p:spPr/>
        <p:txBody>
          <a:bodyPr>
            <a:normAutofit/>
          </a:bodyPr>
          <a:lstStyle/>
          <a:p>
            <a:r>
              <a:rPr lang="en-US" sz="3600" b="1" dirty="0">
                <a:latin typeface="+mn-lt"/>
              </a:rPr>
              <a:t>Electrocardiography. </a:t>
            </a:r>
          </a:p>
        </p:txBody>
      </p:sp>
      <p:sp>
        <p:nvSpPr>
          <p:cNvPr id="3" name="Content Placeholder 2">
            <a:extLst>
              <a:ext uri="{FF2B5EF4-FFF2-40B4-BE49-F238E27FC236}">
                <a16:creationId xmlns="" xmlns:a16="http://schemas.microsoft.com/office/drawing/2014/main" id="{AA3569BE-BA13-8147-94F7-3ABC399691DB}"/>
              </a:ext>
            </a:extLst>
          </p:cNvPr>
          <p:cNvSpPr>
            <a:spLocks noGrp="1"/>
          </p:cNvSpPr>
          <p:nvPr>
            <p:ph idx="1"/>
          </p:nvPr>
        </p:nvSpPr>
        <p:spPr/>
        <p:txBody>
          <a:bodyPr/>
          <a:lstStyle/>
          <a:p>
            <a:r>
              <a:rPr lang="en-US" b="1" dirty="0"/>
              <a:t>WITHOUT OBSTRUCTION </a:t>
            </a:r>
          </a:p>
          <a:p>
            <a:pPr lvl="1"/>
            <a:r>
              <a:rPr lang="en-US" dirty="0"/>
              <a:t>RVH of the so-called </a:t>
            </a:r>
            <a:r>
              <a:rPr lang="en-US" u="sng" dirty="0"/>
              <a:t>volume </a:t>
            </a:r>
            <a:r>
              <a:rPr lang="en-US" b="1" u="sng" dirty="0"/>
              <a:t>overload type </a:t>
            </a:r>
            <a:r>
              <a:rPr lang="en-US" u="sng" dirty="0"/>
              <a:t>(i.e</a:t>
            </a:r>
            <a:r>
              <a:rPr lang="en-US" b="1" u="sng" dirty="0"/>
              <a:t>., </a:t>
            </a:r>
            <a:r>
              <a:rPr lang="en-US" b="1" u="sng" dirty="0" err="1"/>
              <a:t>rsR</a:t>
            </a:r>
            <a:r>
              <a:rPr lang="en-US" b="1" u="sng" dirty="0"/>
              <a:t>' in V1</a:t>
            </a:r>
            <a:r>
              <a:rPr lang="en-US" b="1" dirty="0"/>
              <a:t>) </a:t>
            </a:r>
            <a:r>
              <a:rPr lang="en-US" dirty="0"/>
              <a:t>and </a:t>
            </a:r>
            <a:r>
              <a:rPr lang="en-US" b="1" dirty="0"/>
              <a:t>o</a:t>
            </a:r>
            <a:r>
              <a:rPr lang="en-US" dirty="0"/>
              <a:t>ccasional </a:t>
            </a:r>
            <a:r>
              <a:rPr lang="en-US" dirty="0" smtClean="0"/>
              <a:t>RA dilatation </a:t>
            </a:r>
            <a:r>
              <a:rPr lang="en-US" dirty="0"/>
              <a:t>are present.</a:t>
            </a:r>
            <a:r>
              <a:rPr lang="en-US" b="1" dirty="0"/>
              <a:t> </a:t>
            </a:r>
          </a:p>
          <a:p>
            <a:r>
              <a:rPr lang="en-US" b="1" dirty="0"/>
              <a:t>WITH OBSTRUCTION </a:t>
            </a:r>
          </a:p>
          <a:p>
            <a:pPr lvl="1"/>
            <a:r>
              <a:rPr lang="en-US" dirty="0"/>
              <a:t>Invariably, </a:t>
            </a:r>
            <a:r>
              <a:rPr lang="en-US" b="1" u="sng" dirty="0"/>
              <a:t>RVH in the form of tall R waves in the right precordial leads is present</a:t>
            </a:r>
            <a:r>
              <a:rPr lang="en-US" b="1" dirty="0"/>
              <a:t>. </a:t>
            </a:r>
            <a:r>
              <a:rPr lang="en-US" dirty="0" smtClean="0"/>
              <a:t>RA dilatation </a:t>
            </a:r>
            <a:r>
              <a:rPr lang="en-US" dirty="0"/>
              <a:t>is occasionally present. </a:t>
            </a:r>
          </a:p>
          <a:p>
            <a:endParaRPr lang="en-US" b="1" dirty="0"/>
          </a:p>
          <a:p>
            <a:endParaRPr lang="en-US" dirty="0"/>
          </a:p>
        </p:txBody>
      </p:sp>
      <p:sp>
        <p:nvSpPr>
          <p:cNvPr id="4" name="Date Placeholder 3"/>
          <p:cNvSpPr>
            <a:spLocks noGrp="1"/>
          </p:cNvSpPr>
          <p:nvPr>
            <p:ph type="dt" sz="half" idx="10"/>
          </p:nvPr>
        </p:nvSpPr>
        <p:spPr/>
        <p:txBody>
          <a:bodyPr/>
          <a:lstStyle/>
          <a:p>
            <a:fld id="{AC406DC3-7F94-4486-ABC6-688133ACC201}" type="datetime1">
              <a:rPr lang="en-US" smtClean="0"/>
              <a:t>9/10/2021</a:t>
            </a:fld>
            <a:endParaRPr lang="en-US"/>
          </a:p>
        </p:txBody>
      </p:sp>
      <p:sp>
        <p:nvSpPr>
          <p:cNvPr id="6" name="Slide Number Placeholder 5"/>
          <p:cNvSpPr>
            <a:spLocks noGrp="1"/>
          </p:cNvSpPr>
          <p:nvPr>
            <p:ph type="sldNum" sz="quarter" idx="12"/>
          </p:nvPr>
        </p:nvSpPr>
        <p:spPr/>
        <p:txBody>
          <a:bodyPr/>
          <a:lstStyle/>
          <a:p>
            <a:fld id="{185154CB-9FFB-324C-B703-3DE9EF04B5B5}" type="slidenum">
              <a:rPr lang="en-US" smtClean="0"/>
              <a:t>62</a:t>
            </a:fld>
            <a:endParaRPr lang="en-US"/>
          </a:p>
        </p:txBody>
      </p:sp>
    </p:spTree>
    <p:extLst>
      <p:ext uri="{BB962C8B-B14F-4D97-AF65-F5344CB8AC3E}">
        <p14:creationId xmlns:p14="http://schemas.microsoft.com/office/powerpoint/2010/main" val="243098469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49E6C2E-2A29-DB48-9711-5668A3F193CF}"/>
              </a:ext>
            </a:extLst>
          </p:cNvPr>
          <p:cNvSpPr>
            <a:spLocks noGrp="1"/>
          </p:cNvSpPr>
          <p:nvPr>
            <p:ph type="title"/>
          </p:nvPr>
        </p:nvSpPr>
        <p:spPr>
          <a:xfrm>
            <a:off x="674077" y="497803"/>
            <a:ext cx="10515600" cy="430579"/>
          </a:xfrm>
        </p:spPr>
        <p:txBody>
          <a:bodyPr>
            <a:noAutofit/>
          </a:bodyPr>
          <a:lstStyle/>
          <a:p>
            <a:r>
              <a:rPr lang="en-US" sz="3600" b="1" dirty="0">
                <a:latin typeface="+mn-lt"/>
              </a:rPr>
              <a:t>Chest X-ray Studies </a:t>
            </a:r>
          </a:p>
        </p:txBody>
      </p:sp>
      <p:sp>
        <p:nvSpPr>
          <p:cNvPr id="3" name="Content Placeholder 2">
            <a:extLst>
              <a:ext uri="{FF2B5EF4-FFF2-40B4-BE49-F238E27FC236}">
                <a16:creationId xmlns="" xmlns:a16="http://schemas.microsoft.com/office/drawing/2014/main" id="{E83D0976-85EA-2F48-85A3-122B0F6DD111}"/>
              </a:ext>
            </a:extLst>
          </p:cNvPr>
          <p:cNvSpPr>
            <a:spLocks noGrp="1"/>
          </p:cNvSpPr>
          <p:nvPr>
            <p:ph idx="1"/>
          </p:nvPr>
        </p:nvSpPr>
        <p:spPr>
          <a:xfrm>
            <a:off x="316524" y="1191640"/>
            <a:ext cx="5287108" cy="1964211"/>
          </a:xfrm>
        </p:spPr>
        <p:txBody>
          <a:bodyPr>
            <a:normAutofit fontScale="70000" lnSpcReduction="20000"/>
          </a:bodyPr>
          <a:lstStyle/>
          <a:p>
            <a:pPr marL="0" indent="0">
              <a:buNone/>
            </a:pPr>
            <a:r>
              <a:rPr lang="en-US" dirty="0"/>
              <a:t>WITHOUT OBSTRUCTION </a:t>
            </a:r>
          </a:p>
          <a:p>
            <a:pPr marL="514350" indent="-514350">
              <a:buFont typeface="+mj-lt"/>
              <a:buAutoNum type="arabicPeriod"/>
            </a:pPr>
            <a:r>
              <a:rPr lang="en-US" dirty="0"/>
              <a:t>Moderate to marked cardiomegaly involving the RA and RV is present with increased pulmonary vascular markings.</a:t>
            </a:r>
          </a:p>
          <a:p>
            <a:pPr marL="514350" indent="-514350">
              <a:buFont typeface="+mj-lt"/>
              <a:buAutoNum type="arabicPeriod"/>
            </a:pPr>
            <a:r>
              <a:rPr lang="en-US" dirty="0"/>
              <a:t>“Snowman” sign or figure-of-8 configuration may be seen in the supracardiac type, but </a:t>
            </a:r>
            <a:r>
              <a:rPr lang="en-US" b="1" dirty="0"/>
              <a:t>rarely before 4 months of age </a:t>
            </a:r>
          </a:p>
          <a:p>
            <a:endParaRPr lang="en-US" dirty="0"/>
          </a:p>
        </p:txBody>
      </p:sp>
      <p:sp>
        <p:nvSpPr>
          <p:cNvPr id="5" name="Title 1">
            <a:extLst>
              <a:ext uri="{FF2B5EF4-FFF2-40B4-BE49-F238E27FC236}">
                <a16:creationId xmlns="" xmlns:a16="http://schemas.microsoft.com/office/drawing/2014/main" id="{878FB79B-FBB5-9243-A68C-D303269C49C0}"/>
              </a:ext>
            </a:extLst>
          </p:cNvPr>
          <p:cNvSpPr txBox="1">
            <a:spLocks/>
          </p:cNvSpPr>
          <p:nvPr/>
        </p:nvSpPr>
        <p:spPr>
          <a:xfrm>
            <a:off x="674077" y="32421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dirty="0"/>
          </a:p>
        </p:txBody>
      </p:sp>
      <p:sp>
        <p:nvSpPr>
          <p:cNvPr id="4" name="TextBox 3">
            <a:extLst>
              <a:ext uri="{FF2B5EF4-FFF2-40B4-BE49-F238E27FC236}">
                <a16:creationId xmlns="" xmlns:a16="http://schemas.microsoft.com/office/drawing/2014/main" id="{8F737779-2B4D-9A4B-A11F-92482AA593FC}"/>
              </a:ext>
            </a:extLst>
          </p:cNvPr>
          <p:cNvSpPr txBox="1"/>
          <p:nvPr/>
        </p:nvSpPr>
        <p:spPr>
          <a:xfrm>
            <a:off x="5814645" y="1199249"/>
            <a:ext cx="4642339" cy="1754326"/>
          </a:xfrm>
          <a:prstGeom prst="rect">
            <a:avLst/>
          </a:prstGeom>
          <a:noFill/>
        </p:spPr>
        <p:txBody>
          <a:bodyPr wrap="square" rtlCol="0">
            <a:spAutoFit/>
          </a:bodyPr>
          <a:lstStyle/>
          <a:p>
            <a:r>
              <a:rPr lang="en-US" dirty="0"/>
              <a:t>WITH OBSTRUCTION</a:t>
            </a:r>
          </a:p>
          <a:p>
            <a:pPr marL="342900" indent="-342900">
              <a:buFont typeface="+mj-lt"/>
              <a:buAutoNum type="arabicPeriod"/>
            </a:pPr>
            <a:r>
              <a:rPr lang="en-US" dirty="0"/>
              <a:t>The heart size is normal or slightly enlarged. The lung fields reveal findings of pulmonary edema ,These findings may be confused with pneumonia or hyaline membrane disease. </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2800" y="3155850"/>
            <a:ext cx="5158154" cy="36713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Date Placeholder 5"/>
          <p:cNvSpPr>
            <a:spLocks noGrp="1"/>
          </p:cNvSpPr>
          <p:nvPr>
            <p:ph type="dt" sz="half" idx="10"/>
          </p:nvPr>
        </p:nvSpPr>
        <p:spPr/>
        <p:txBody>
          <a:bodyPr/>
          <a:lstStyle/>
          <a:p>
            <a:fld id="{3D2E06C7-3C40-4181-9A67-ADCC9DC90141}" type="datetime1">
              <a:rPr lang="en-US" smtClean="0"/>
              <a:t>9/10/2021</a:t>
            </a:fld>
            <a:endParaRPr lang="en-US"/>
          </a:p>
        </p:txBody>
      </p:sp>
      <p:sp>
        <p:nvSpPr>
          <p:cNvPr id="8" name="Slide Number Placeholder 7"/>
          <p:cNvSpPr>
            <a:spLocks noGrp="1"/>
          </p:cNvSpPr>
          <p:nvPr>
            <p:ph type="sldNum" sz="quarter" idx="12"/>
          </p:nvPr>
        </p:nvSpPr>
        <p:spPr/>
        <p:txBody>
          <a:bodyPr/>
          <a:lstStyle/>
          <a:p>
            <a:fld id="{185154CB-9FFB-324C-B703-3DE9EF04B5B5}" type="slidenum">
              <a:rPr lang="en-US" smtClean="0"/>
              <a:t>63</a:t>
            </a:fld>
            <a:endParaRPr lang="en-US"/>
          </a:p>
        </p:txBody>
      </p:sp>
    </p:spTree>
    <p:extLst>
      <p:ext uri="{BB962C8B-B14F-4D97-AF65-F5344CB8AC3E}">
        <p14:creationId xmlns:p14="http://schemas.microsoft.com/office/powerpoint/2010/main" val="20802310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page401image544">
            <a:extLst>
              <a:ext uri="{FF2B5EF4-FFF2-40B4-BE49-F238E27FC236}">
                <a16:creationId xmlns="" xmlns:a16="http://schemas.microsoft.com/office/drawing/2014/main" id="{1C705ED3-C7BF-5A46-B75C-94C2A1851E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1927" y="1690688"/>
            <a:ext cx="7777303" cy="4365308"/>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p:cNvSpPr>
            <a:spLocks noGrp="1"/>
          </p:cNvSpPr>
          <p:nvPr>
            <p:ph type="dt" sz="half" idx="10"/>
          </p:nvPr>
        </p:nvSpPr>
        <p:spPr/>
        <p:txBody>
          <a:bodyPr/>
          <a:lstStyle/>
          <a:p>
            <a:fld id="{17B37585-152B-480E-B281-6FDA725F5FBB}" type="datetime1">
              <a:rPr lang="en-US" smtClean="0"/>
              <a:t>9/10/2021</a:t>
            </a:fld>
            <a:endParaRPr lang="en-US"/>
          </a:p>
        </p:txBody>
      </p:sp>
      <p:sp>
        <p:nvSpPr>
          <p:cNvPr id="5" name="Slide Number Placeholder 4"/>
          <p:cNvSpPr>
            <a:spLocks noGrp="1"/>
          </p:cNvSpPr>
          <p:nvPr>
            <p:ph type="sldNum" sz="quarter" idx="12"/>
          </p:nvPr>
        </p:nvSpPr>
        <p:spPr/>
        <p:txBody>
          <a:bodyPr/>
          <a:lstStyle/>
          <a:p>
            <a:fld id="{185154CB-9FFB-324C-B703-3DE9EF04B5B5}" type="slidenum">
              <a:rPr lang="en-US" smtClean="0"/>
              <a:t>64</a:t>
            </a:fld>
            <a:endParaRPr lang="en-US"/>
          </a:p>
        </p:txBody>
      </p:sp>
    </p:spTree>
    <p:extLst>
      <p:ext uri="{BB962C8B-B14F-4D97-AF65-F5344CB8AC3E}">
        <p14:creationId xmlns:p14="http://schemas.microsoft.com/office/powerpoint/2010/main" val="315890876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 xmlns:a16="http://schemas.microsoft.com/office/drawing/2014/main" id="{6632E3DB-9C71-D244-B0F6-9E33868EF7EE}"/>
              </a:ext>
            </a:extLst>
          </p:cNvPr>
          <p:cNvPicPr>
            <a:picLocks noChangeAspect="1"/>
          </p:cNvPicPr>
          <p:nvPr/>
        </p:nvPicPr>
        <p:blipFill>
          <a:blip r:embed="rId2"/>
          <a:stretch>
            <a:fillRect/>
          </a:stretch>
        </p:blipFill>
        <p:spPr>
          <a:xfrm>
            <a:off x="154546" y="295836"/>
            <a:ext cx="6676100" cy="6562164"/>
          </a:xfrm>
          <a:prstGeom prst="rect">
            <a:avLst/>
          </a:prstGeom>
        </p:spPr>
      </p:pic>
      <p:pic>
        <p:nvPicPr>
          <p:cNvPr id="5122" name="Picture 2" descr="https://radiologykey.com/wp-content/uploads/2016/10/C31-FF18.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1682" y="1500467"/>
            <a:ext cx="4762500" cy="4152901"/>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p:cNvSpPr>
            <a:spLocks noGrp="1"/>
          </p:cNvSpPr>
          <p:nvPr>
            <p:ph type="dt" sz="half" idx="10"/>
          </p:nvPr>
        </p:nvSpPr>
        <p:spPr/>
        <p:txBody>
          <a:bodyPr/>
          <a:lstStyle/>
          <a:p>
            <a:fld id="{D2D639EB-B47A-46D9-A631-BEDF1FC0F94E}" type="datetime1">
              <a:rPr lang="en-US" smtClean="0"/>
              <a:t>9/10/2021</a:t>
            </a:fld>
            <a:endParaRPr lang="en-US"/>
          </a:p>
        </p:txBody>
      </p:sp>
      <p:sp>
        <p:nvSpPr>
          <p:cNvPr id="4" name="Slide Number Placeholder 3"/>
          <p:cNvSpPr>
            <a:spLocks noGrp="1"/>
          </p:cNvSpPr>
          <p:nvPr>
            <p:ph type="sldNum" sz="quarter" idx="12"/>
          </p:nvPr>
        </p:nvSpPr>
        <p:spPr/>
        <p:txBody>
          <a:bodyPr/>
          <a:lstStyle/>
          <a:p>
            <a:fld id="{185154CB-9FFB-324C-B703-3DE9EF04B5B5}" type="slidenum">
              <a:rPr lang="en-US" smtClean="0"/>
              <a:t>65</a:t>
            </a:fld>
            <a:endParaRPr lang="en-US"/>
          </a:p>
        </p:txBody>
      </p:sp>
    </p:spTree>
    <p:extLst>
      <p:ext uri="{BB962C8B-B14F-4D97-AF65-F5344CB8AC3E}">
        <p14:creationId xmlns:p14="http://schemas.microsoft.com/office/powerpoint/2010/main" val="274441603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2A3EC60-FD01-7C4E-8082-36C63F8490C4}"/>
              </a:ext>
            </a:extLst>
          </p:cNvPr>
          <p:cNvSpPr>
            <a:spLocks noGrp="1"/>
          </p:cNvSpPr>
          <p:nvPr>
            <p:ph type="title"/>
          </p:nvPr>
        </p:nvSpPr>
        <p:spPr/>
        <p:txBody>
          <a:bodyPr/>
          <a:lstStyle/>
          <a:p>
            <a:endParaRPr lang="en-US"/>
          </a:p>
        </p:txBody>
      </p:sp>
      <p:sp>
        <p:nvSpPr>
          <p:cNvPr id="3" name="Content Placeholder 2">
            <a:extLst>
              <a:ext uri="{FF2B5EF4-FFF2-40B4-BE49-F238E27FC236}">
                <a16:creationId xmlns="" xmlns:a16="http://schemas.microsoft.com/office/drawing/2014/main" id="{E6059F5E-349D-D44C-8FA6-3F761BCE981D}"/>
              </a:ext>
            </a:extLst>
          </p:cNvPr>
          <p:cNvSpPr>
            <a:spLocks noGrp="1"/>
          </p:cNvSpPr>
          <p:nvPr>
            <p:ph idx="1"/>
          </p:nvPr>
        </p:nvSpPr>
        <p:spPr/>
        <p:txBody>
          <a:bodyPr/>
          <a:lstStyle/>
          <a:p>
            <a:endParaRPr lang="en-US"/>
          </a:p>
        </p:txBody>
      </p:sp>
      <p:pic>
        <p:nvPicPr>
          <p:cNvPr id="4" name="Picture 3">
            <a:extLst>
              <a:ext uri="{FF2B5EF4-FFF2-40B4-BE49-F238E27FC236}">
                <a16:creationId xmlns="" xmlns:a16="http://schemas.microsoft.com/office/drawing/2014/main" id="{A5829B46-E802-FC40-82EA-9B65D0FFC7C7}"/>
              </a:ext>
            </a:extLst>
          </p:cNvPr>
          <p:cNvPicPr>
            <a:picLocks noChangeAspect="1"/>
          </p:cNvPicPr>
          <p:nvPr/>
        </p:nvPicPr>
        <p:blipFill>
          <a:blip r:embed="rId2"/>
          <a:stretch>
            <a:fillRect/>
          </a:stretch>
        </p:blipFill>
        <p:spPr>
          <a:xfrm>
            <a:off x="1371600" y="139700"/>
            <a:ext cx="9448800" cy="6578600"/>
          </a:xfrm>
          <a:prstGeom prst="rect">
            <a:avLst/>
          </a:prstGeom>
        </p:spPr>
      </p:pic>
      <p:sp>
        <p:nvSpPr>
          <p:cNvPr id="5" name="Date Placeholder 4"/>
          <p:cNvSpPr>
            <a:spLocks noGrp="1"/>
          </p:cNvSpPr>
          <p:nvPr>
            <p:ph type="dt" sz="half" idx="10"/>
          </p:nvPr>
        </p:nvSpPr>
        <p:spPr/>
        <p:txBody>
          <a:bodyPr/>
          <a:lstStyle/>
          <a:p>
            <a:fld id="{842FE983-EF64-42A4-82A0-2894666F199B}" type="datetime1">
              <a:rPr lang="en-US" smtClean="0"/>
              <a:t>9/10/2021</a:t>
            </a:fld>
            <a:endParaRPr lang="en-US"/>
          </a:p>
        </p:txBody>
      </p:sp>
      <p:sp>
        <p:nvSpPr>
          <p:cNvPr id="7" name="Slide Number Placeholder 6"/>
          <p:cNvSpPr>
            <a:spLocks noGrp="1"/>
          </p:cNvSpPr>
          <p:nvPr>
            <p:ph type="sldNum" sz="quarter" idx="12"/>
          </p:nvPr>
        </p:nvSpPr>
        <p:spPr/>
        <p:txBody>
          <a:bodyPr/>
          <a:lstStyle/>
          <a:p>
            <a:fld id="{185154CB-9FFB-324C-B703-3DE9EF04B5B5}" type="slidenum">
              <a:rPr lang="en-US" smtClean="0"/>
              <a:t>66</a:t>
            </a:fld>
            <a:endParaRPr lang="en-US"/>
          </a:p>
        </p:txBody>
      </p:sp>
    </p:spTree>
    <p:extLst>
      <p:ext uri="{BB962C8B-B14F-4D97-AF65-F5344CB8AC3E}">
        <p14:creationId xmlns:p14="http://schemas.microsoft.com/office/powerpoint/2010/main" val="720494710"/>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39426D1-9727-4441-9024-27FC9DF6253D}"/>
              </a:ext>
            </a:extLst>
          </p:cNvPr>
          <p:cNvSpPr>
            <a:spLocks noGrp="1"/>
          </p:cNvSpPr>
          <p:nvPr>
            <p:ph type="title"/>
          </p:nvPr>
        </p:nvSpPr>
        <p:spPr/>
        <p:txBody>
          <a:bodyPr>
            <a:normAutofit/>
          </a:bodyPr>
          <a:lstStyle/>
          <a:p>
            <a:r>
              <a:rPr lang="en-US" sz="3600" b="1" dirty="0">
                <a:latin typeface="+mn-lt"/>
              </a:rPr>
              <a:t>M</a:t>
            </a:r>
            <a:r>
              <a:rPr lang="en-US" sz="3600" b="1" dirty="0" smtClean="0">
                <a:latin typeface="+mn-lt"/>
              </a:rPr>
              <a:t>anagement of TAPVR</a:t>
            </a:r>
            <a:endParaRPr lang="en-US" sz="3600" b="1" dirty="0">
              <a:latin typeface="+mn-lt"/>
            </a:endParaRPr>
          </a:p>
        </p:txBody>
      </p:sp>
      <p:sp>
        <p:nvSpPr>
          <p:cNvPr id="3" name="Content Placeholder 2">
            <a:extLst>
              <a:ext uri="{FF2B5EF4-FFF2-40B4-BE49-F238E27FC236}">
                <a16:creationId xmlns="" xmlns:a16="http://schemas.microsoft.com/office/drawing/2014/main" id="{A35F26B1-EF59-AC4E-AB88-7752B35616BA}"/>
              </a:ext>
            </a:extLst>
          </p:cNvPr>
          <p:cNvSpPr>
            <a:spLocks noGrp="1"/>
          </p:cNvSpPr>
          <p:nvPr>
            <p:ph idx="1"/>
          </p:nvPr>
        </p:nvSpPr>
        <p:spPr/>
        <p:txBody>
          <a:bodyPr>
            <a:normAutofit fontScale="92500" lnSpcReduction="10000"/>
          </a:bodyPr>
          <a:lstStyle/>
          <a:p>
            <a:pPr marL="228600" lvl="2">
              <a:spcBef>
                <a:spcPts val="1000"/>
              </a:spcBef>
            </a:pPr>
            <a:r>
              <a:rPr lang="en-US" sz="3500" b="1" dirty="0" smtClean="0"/>
              <a:t>Medical</a:t>
            </a:r>
            <a:r>
              <a:rPr lang="en-US" sz="3500" b="1" dirty="0"/>
              <a:t> </a:t>
            </a:r>
            <a:r>
              <a:rPr lang="en-US" sz="3500" b="1" dirty="0" smtClean="0"/>
              <a:t>and surgical:</a:t>
            </a:r>
          </a:p>
          <a:p>
            <a:pPr marL="228600" lvl="2">
              <a:spcBef>
                <a:spcPts val="1000"/>
              </a:spcBef>
            </a:pPr>
            <a:r>
              <a:rPr lang="en-US" sz="2400" b="1" dirty="0" smtClean="0"/>
              <a:t>O2 </a:t>
            </a:r>
            <a:r>
              <a:rPr lang="en-US" sz="2400" dirty="0"/>
              <a:t>supplementation for desaturation, </a:t>
            </a:r>
            <a:r>
              <a:rPr lang="en-US" sz="2400" b="1" dirty="0"/>
              <a:t>loop Diuretics </a:t>
            </a:r>
            <a:r>
              <a:rPr lang="en-US" sz="2400" dirty="0"/>
              <a:t>for pulmonary edema, </a:t>
            </a:r>
            <a:r>
              <a:rPr lang="en-US" sz="2400" b="1" dirty="0"/>
              <a:t>NAHCO3 </a:t>
            </a:r>
            <a:r>
              <a:rPr lang="en-US" sz="2400" dirty="0"/>
              <a:t>for Metabolic acidosis correction.</a:t>
            </a:r>
          </a:p>
          <a:p>
            <a:r>
              <a:rPr lang="en-US" sz="2400" dirty="0"/>
              <a:t>P</a:t>
            </a:r>
            <a:r>
              <a:rPr lang="en-US" sz="2400" dirty="0" smtClean="0"/>
              <a:t>roper </a:t>
            </a:r>
            <a:r>
              <a:rPr lang="en-US" sz="2400" dirty="0"/>
              <a:t>anti-failure therapies with </a:t>
            </a:r>
            <a:r>
              <a:rPr lang="en-US" sz="2400" b="1" dirty="0"/>
              <a:t>diuretics and/or digoxin </a:t>
            </a:r>
            <a:r>
              <a:rPr lang="en-US" sz="2400" dirty="0"/>
              <a:t>should be given to baby, then surgical redirection can be done during neonatal period, all of the four pulmonary veins are reconnected to the left atrium, and any other associated heart defects must be closed surgically.</a:t>
            </a:r>
          </a:p>
          <a:p>
            <a:r>
              <a:rPr lang="en-US" sz="2400" dirty="0"/>
              <a:t>Infants with severe pulmonary edema resulting from the infracardiac type and from other types with obstruction should be </a:t>
            </a:r>
            <a:r>
              <a:rPr lang="en-US" sz="2400" b="1" dirty="0"/>
              <a:t>intubated and receive ventilator </a:t>
            </a:r>
          </a:p>
          <a:p>
            <a:pPr lvl="2"/>
            <a:r>
              <a:rPr lang="en-US" sz="1800" b="1" dirty="0"/>
              <a:t>T</a:t>
            </a:r>
            <a:r>
              <a:rPr lang="en-US" sz="1800" b="1" dirty="0" smtClean="0"/>
              <a:t>herapy </a:t>
            </a:r>
            <a:r>
              <a:rPr lang="en-US" sz="1800" b="1" dirty="0"/>
              <a:t>with oxygen and positive end-expiratory pressure, if necessary, before cardiac catheterization and surgery. </a:t>
            </a:r>
          </a:p>
          <a:p>
            <a:pPr lvl="2"/>
            <a:r>
              <a:rPr lang="en-US" sz="1800" dirty="0"/>
              <a:t>If the size of the interatrial communication appears to be small and immediate surgery is not indicated, </a:t>
            </a:r>
            <a:r>
              <a:rPr lang="en-US" sz="1800" b="1" dirty="0"/>
              <a:t>balloon atrial </a:t>
            </a:r>
            <a:r>
              <a:rPr lang="en-US" sz="1800" b="1" dirty="0" err="1"/>
              <a:t>septostomy</a:t>
            </a:r>
            <a:r>
              <a:rPr lang="en-US" sz="1800" b="1" dirty="0"/>
              <a:t> or blade atrial </a:t>
            </a:r>
            <a:r>
              <a:rPr lang="en-US" sz="1800" b="1" dirty="0" err="1"/>
              <a:t>septostomy</a:t>
            </a:r>
            <a:r>
              <a:rPr lang="en-US" sz="1800" b="1" dirty="0"/>
              <a:t> may </a:t>
            </a:r>
            <a:r>
              <a:rPr lang="en-US" sz="1800" b="1" dirty="0" smtClean="0"/>
              <a:t>be </a:t>
            </a:r>
            <a:r>
              <a:rPr lang="en-US" sz="1800" b="1" dirty="0"/>
              <a:t>performed to enlarge the communication</a:t>
            </a:r>
            <a:r>
              <a:rPr lang="en-US" sz="1800" dirty="0"/>
              <a:t>. </a:t>
            </a:r>
          </a:p>
          <a:p>
            <a:endParaRPr lang="en-US" dirty="0"/>
          </a:p>
        </p:txBody>
      </p:sp>
      <p:sp>
        <p:nvSpPr>
          <p:cNvPr id="4" name="Date Placeholder 3"/>
          <p:cNvSpPr>
            <a:spLocks noGrp="1"/>
          </p:cNvSpPr>
          <p:nvPr>
            <p:ph type="dt" sz="half" idx="10"/>
          </p:nvPr>
        </p:nvSpPr>
        <p:spPr/>
        <p:txBody>
          <a:bodyPr/>
          <a:lstStyle/>
          <a:p>
            <a:fld id="{EE23CBC5-7A67-4A7B-8DB5-8EA9573B1847}" type="datetime1">
              <a:rPr lang="en-US" smtClean="0"/>
              <a:t>9/10/2021</a:t>
            </a:fld>
            <a:endParaRPr lang="en-US"/>
          </a:p>
        </p:txBody>
      </p:sp>
      <p:sp>
        <p:nvSpPr>
          <p:cNvPr id="6" name="Slide Number Placeholder 5"/>
          <p:cNvSpPr>
            <a:spLocks noGrp="1"/>
          </p:cNvSpPr>
          <p:nvPr>
            <p:ph type="sldNum" sz="quarter" idx="12"/>
          </p:nvPr>
        </p:nvSpPr>
        <p:spPr/>
        <p:txBody>
          <a:bodyPr/>
          <a:lstStyle/>
          <a:p>
            <a:fld id="{185154CB-9FFB-324C-B703-3DE9EF04B5B5}" type="slidenum">
              <a:rPr lang="en-US" smtClean="0"/>
              <a:t>67</a:t>
            </a:fld>
            <a:endParaRPr lang="en-US"/>
          </a:p>
        </p:txBody>
      </p:sp>
    </p:spTree>
    <p:extLst>
      <p:ext uri="{BB962C8B-B14F-4D97-AF65-F5344CB8AC3E}">
        <p14:creationId xmlns:p14="http://schemas.microsoft.com/office/powerpoint/2010/main" val="77539859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400B658D-B6F7-FA44-A30A-BEE4C6480F24}"/>
              </a:ext>
            </a:extLst>
          </p:cNvPr>
          <p:cNvSpPr>
            <a:spLocks noGrp="1"/>
          </p:cNvSpPr>
          <p:nvPr>
            <p:ph idx="1"/>
          </p:nvPr>
        </p:nvSpPr>
        <p:spPr>
          <a:xfrm>
            <a:off x="519113" y="400587"/>
            <a:ext cx="5070318" cy="1016089"/>
          </a:xfrm>
        </p:spPr>
        <p:txBody>
          <a:bodyPr/>
          <a:lstStyle/>
          <a:p>
            <a:r>
              <a:rPr lang="en-US" dirty="0" smtClean="0"/>
              <a:t>Surgical Correction of TAPVR:</a:t>
            </a:r>
            <a:endParaRPr lang="en-US" dirty="0"/>
          </a:p>
          <a:p>
            <a:endParaRPr lang="en-US" dirty="0"/>
          </a:p>
        </p:txBody>
      </p:sp>
      <p:pic>
        <p:nvPicPr>
          <p:cNvPr id="12289" name="Picture 1" descr="page404image7136">
            <a:extLst>
              <a:ext uri="{FF2B5EF4-FFF2-40B4-BE49-F238E27FC236}">
                <a16:creationId xmlns="" xmlns:a16="http://schemas.microsoft.com/office/drawing/2014/main" id="{469F2636-94E7-5D46-B564-8CF8901859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026" y="2228045"/>
            <a:ext cx="11153774" cy="3712277"/>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p:cNvSpPr>
            <a:spLocks noGrp="1"/>
          </p:cNvSpPr>
          <p:nvPr>
            <p:ph type="dt" sz="half" idx="10"/>
          </p:nvPr>
        </p:nvSpPr>
        <p:spPr/>
        <p:txBody>
          <a:bodyPr/>
          <a:lstStyle/>
          <a:p>
            <a:fld id="{B34E0776-633B-4A92-9941-293D0D8F2E0C}" type="datetime1">
              <a:rPr lang="en-US" smtClean="0"/>
              <a:t>9/10/2021</a:t>
            </a:fld>
            <a:endParaRPr lang="en-US"/>
          </a:p>
        </p:txBody>
      </p:sp>
      <p:sp>
        <p:nvSpPr>
          <p:cNvPr id="6" name="Slide Number Placeholder 5"/>
          <p:cNvSpPr>
            <a:spLocks noGrp="1"/>
          </p:cNvSpPr>
          <p:nvPr>
            <p:ph type="sldNum" sz="quarter" idx="12"/>
          </p:nvPr>
        </p:nvSpPr>
        <p:spPr/>
        <p:txBody>
          <a:bodyPr/>
          <a:lstStyle/>
          <a:p>
            <a:fld id="{185154CB-9FFB-324C-B703-3DE9EF04B5B5}" type="slidenum">
              <a:rPr lang="en-US" smtClean="0"/>
              <a:t>68</a:t>
            </a:fld>
            <a:endParaRPr lang="en-US"/>
          </a:p>
        </p:txBody>
      </p:sp>
    </p:spTree>
    <p:extLst>
      <p:ext uri="{BB962C8B-B14F-4D97-AF65-F5344CB8AC3E}">
        <p14:creationId xmlns:p14="http://schemas.microsoft.com/office/powerpoint/2010/main" val="141606212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3811" y="157915"/>
            <a:ext cx="4725473" cy="1325563"/>
          </a:xfrm>
        </p:spPr>
        <p:txBody>
          <a:bodyPr>
            <a:normAutofit/>
          </a:bodyPr>
          <a:lstStyle/>
          <a:p>
            <a:pPr algn="ctr"/>
            <a:r>
              <a:rPr lang="en-US" sz="3600" b="1" dirty="0" err="1">
                <a:latin typeface="+mn-lt"/>
              </a:rPr>
              <a:t>Ebstein</a:t>
            </a:r>
            <a:r>
              <a:rPr lang="en-US" sz="3600" b="1" dirty="0">
                <a:latin typeface="+mn-lt"/>
              </a:rPr>
              <a:t> anomaly</a:t>
            </a:r>
          </a:p>
        </p:txBody>
      </p:sp>
      <p:pic>
        <p:nvPicPr>
          <p:cNvPr id="4" name="Picture 3"/>
          <p:cNvPicPr>
            <a:picLocks noChangeAspect="1"/>
          </p:cNvPicPr>
          <p:nvPr/>
        </p:nvPicPr>
        <p:blipFill>
          <a:blip r:embed="rId2"/>
          <a:stretch>
            <a:fillRect/>
          </a:stretch>
        </p:blipFill>
        <p:spPr>
          <a:xfrm>
            <a:off x="3683811" y="1483478"/>
            <a:ext cx="5557853" cy="4967540"/>
          </a:xfrm>
          <a:prstGeom prst="rect">
            <a:avLst/>
          </a:prstGeom>
        </p:spPr>
      </p:pic>
      <p:sp>
        <p:nvSpPr>
          <p:cNvPr id="3" name="Date Placeholder 2"/>
          <p:cNvSpPr>
            <a:spLocks noGrp="1"/>
          </p:cNvSpPr>
          <p:nvPr>
            <p:ph type="dt" sz="half" idx="10"/>
          </p:nvPr>
        </p:nvSpPr>
        <p:spPr/>
        <p:txBody>
          <a:bodyPr/>
          <a:lstStyle/>
          <a:p>
            <a:fld id="{EBB7F1B3-DAFA-4D74-A432-CA1BAE360F13}" type="datetime1">
              <a:rPr lang="en-US" smtClean="0"/>
              <a:t>9/10/2021</a:t>
            </a:fld>
            <a:endParaRPr lang="en-US"/>
          </a:p>
        </p:txBody>
      </p:sp>
      <p:sp>
        <p:nvSpPr>
          <p:cNvPr id="6" name="Slide Number Placeholder 5"/>
          <p:cNvSpPr>
            <a:spLocks noGrp="1"/>
          </p:cNvSpPr>
          <p:nvPr>
            <p:ph type="sldNum" sz="quarter" idx="12"/>
          </p:nvPr>
        </p:nvSpPr>
        <p:spPr/>
        <p:txBody>
          <a:bodyPr/>
          <a:lstStyle/>
          <a:p>
            <a:fld id="{185154CB-9FFB-324C-B703-3DE9EF04B5B5}" type="slidenum">
              <a:rPr lang="en-US" smtClean="0"/>
              <a:t>69</a:t>
            </a:fld>
            <a:endParaRPr lang="en-US"/>
          </a:p>
        </p:txBody>
      </p:sp>
    </p:spTree>
    <p:extLst>
      <p:ext uri="{BB962C8B-B14F-4D97-AF65-F5344CB8AC3E}">
        <p14:creationId xmlns:p14="http://schemas.microsoft.com/office/powerpoint/2010/main" val="3243426997"/>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latin typeface="+mn-lt"/>
              </a:rPr>
              <a:t>PATHOLOGY</a:t>
            </a:r>
          </a:p>
        </p:txBody>
      </p:sp>
      <p:sp>
        <p:nvSpPr>
          <p:cNvPr id="3" name="Content Placeholder 2"/>
          <p:cNvSpPr>
            <a:spLocks noGrp="1"/>
          </p:cNvSpPr>
          <p:nvPr>
            <p:ph idx="1"/>
          </p:nvPr>
        </p:nvSpPr>
        <p:spPr>
          <a:xfrm>
            <a:off x="838200" y="1825625"/>
            <a:ext cx="6728791" cy="4351338"/>
          </a:xfrm>
        </p:spPr>
        <p:txBody>
          <a:bodyPr>
            <a:normAutofit/>
          </a:bodyPr>
          <a:lstStyle/>
          <a:p>
            <a:r>
              <a:rPr lang="en-US" dirty="0" smtClean="0"/>
              <a:t>There </a:t>
            </a:r>
            <a:r>
              <a:rPr lang="en-US" dirty="0"/>
              <a:t>is downward displacement of the septal and posterior leaflets of the tricuspid valve into the RV cavity, so that a portion of the RV is incorporated into </a:t>
            </a:r>
            <a:r>
              <a:rPr lang="en-US" dirty="0" smtClean="0"/>
              <a:t>the RA </a:t>
            </a:r>
            <a:r>
              <a:rPr lang="en-US" dirty="0"/>
              <a:t>(i.e., </a:t>
            </a:r>
            <a:r>
              <a:rPr lang="en-US" dirty="0" err="1"/>
              <a:t>atrialized</a:t>
            </a:r>
            <a:r>
              <a:rPr lang="en-US" dirty="0"/>
              <a:t> RV) and functional hypoplasia of the RV </a:t>
            </a:r>
            <a:r>
              <a:rPr lang="en-US" dirty="0" smtClean="0"/>
              <a:t>results. </a:t>
            </a:r>
            <a:r>
              <a:rPr lang="en-US" dirty="0"/>
              <a:t>TR is usually present, and the RA is dilated and hypertrophied.</a:t>
            </a:r>
          </a:p>
          <a:p>
            <a:r>
              <a:rPr lang="en-US" dirty="0" smtClean="0"/>
              <a:t>An </a:t>
            </a:r>
            <a:r>
              <a:rPr lang="en-US" dirty="0" err="1"/>
              <a:t>interatrial</a:t>
            </a:r>
            <a:r>
              <a:rPr lang="en-US" dirty="0"/>
              <a:t> communication (e.g., PFO, true ASD) with a right-to-left shunt is present in all patients</a:t>
            </a:r>
            <a:r>
              <a:rPr lang="en-US" dirty="0" smtClean="0"/>
              <a:t>.</a:t>
            </a:r>
          </a:p>
          <a:p>
            <a:pPr marL="0" indent="0">
              <a:buNone/>
            </a:pPr>
            <a:endParaRPr lang="en-US" dirty="0"/>
          </a:p>
        </p:txBody>
      </p:sp>
      <p:pic>
        <p:nvPicPr>
          <p:cNvPr id="5" name="Picture 4"/>
          <p:cNvPicPr>
            <a:picLocks noChangeAspect="1"/>
          </p:cNvPicPr>
          <p:nvPr/>
        </p:nvPicPr>
        <p:blipFill>
          <a:blip r:embed="rId2"/>
          <a:stretch>
            <a:fillRect/>
          </a:stretch>
        </p:blipFill>
        <p:spPr>
          <a:xfrm>
            <a:off x="7664254" y="1825625"/>
            <a:ext cx="4116929" cy="3942314"/>
          </a:xfrm>
          <a:prstGeom prst="rect">
            <a:avLst/>
          </a:prstGeom>
        </p:spPr>
      </p:pic>
      <p:sp>
        <p:nvSpPr>
          <p:cNvPr id="4" name="Date Placeholder 3"/>
          <p:cNvSpPr>
            <a:spLocks noGrp="1"/>
          </p:cNvSpPr>
          <p:nvPr>
            <p:ph type="dt" sz="half" idx="10"/>
          </p:nvPr>
        </p:nvSpPr>
        <p:spPr/>
        <p:txBody>
          <a:bodyPr/>
          <a:lstStyle/>
          <a:p>
            <a:fld id="{B92B8152-45D5-48BA-A1B5-07ECF23AB66B}" type="datetime1">
              <a:rPr lang="en-US" smtClean="0"/>
              <a:t>9/10/2021</a:t>
            </a:fld>
            <a:endParaRPr lang="en-US"/>
          </a:p>
        </p:txBody>
      </p:sp>
      <p:sp>
        <p:nvSpPr>
          <p:cNvPr id="7" name="Slide Number Placeholder 6"/>
          <p:cNvSpPr>
            <a:spLocks noGrp="1"/>
          </p:cNvSpPr>
          <p:nvPr>
            <p:ph type="sldNum" sz="quarter" idx="12"/>
          </p:nvPr>
        </p:nvSpPr>
        <p:spPr/>
        <p:txBody>
          <a:bodyPr/>
          <a:lstStyle/>
          <a:p>
            <a:fld id="{185154CB-9FFB-324C-B703-3DE9EF04B5B5}" type="slidenum">
              <a:rPr lang="en-US" smtClean="0"/>
              <a:t>70</a:t>
            </a:fld>
            <a:endParaRPr lang="en-US"/>
          </a:p>
        </p:txBody>
      </p:sp>
    </p:spTree>
    <p:extLst>
      <p:ext uri="{BB962C8B-B14F-4D97-AF65-F5344CB8AC3E}">
        <p14:creationId xmlns:p14="http://schemas.microsoft.com/office/powerpoint/2010/main" val="408484508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838200" y="1825625"/>
            <a:ext cx="6410739" cy="4351338"/>
          </a:xfrm>
        </p:spPr>
        <p:txBody>
          <a:bodyPr>
            <a:normAutofit/>
          </a:bodyPr>
          <a:lstStyle/>
          <a:p>
            <a:r>
              <a:rPr lang="en-US" dirty="0" smtClean="0"/>
              <a:t>The </a:t>
            </a:r>
            <a:r>
              <a:rPr lang="en-US" dirty="0"/>
              <a:t>RV free wall is often dilated and thin. Fibrosis is present in both RV and LV free walls; this may be responsible for severe symptoms early in life and LV dysfunction in later life.</a:t>
            </a:r>
          </a:p>
          <a:p>
            <a:endParaRPr lang="en-US" dirty="0" smtClean="0"/>
          </a:p>
          <a:p>
            <a:r>
              <a:rPr lang="en-US" dirty="0" smtClean="0"/>
              <a:t>WPW </a:t>
            </a:r>
            <a:r>
              <a:rPr lang="en-US" dirty="0"/>
              <a:t>syndrome is frequently associated with the anomaly and predisposes the patient to </a:t>
            </a:r>
            <a:r>
              <a:rPr lang="en-US" dirty="0" err="1"/>
              <a:t>tachyarrhythmias</a:t>
            </a:r>
            <a:r>
              <a:rPr lang="en-US" dirty="0"/>
              <a:t>.</a:t>
            </a:r>
          </a:p>
          <a:p>
            <a:endParaRPr lang="en-US" dirty="0"/>
          </a:p>
        </p:txBody>
      </p:sp>
      <p:pic>
        <p:nvPicPr>
          <p:cNvPr id="4" name="Picture 3"/>
          <p:cNvPicPr>
            <a:picLocks noChangeAspect="1"/>
          </p:cNvPicPr>
          <p:nvPr/>
        </p:nvPicPr>
        <p:blipFill>
          <a:blip r:embed="rId2"/>
          <a:stretch>
            <a:fillRect/>
          </a:stretch>
        </p:blipFill>
        <p:spPr>
          <a:xfrm>
            <a:off x="7414678" y="2029067"/>
            <a:ext cx="4121253" cy="3944454"/>
          </a:xfrm>
          <a:prstGeom prst="rect">
            <a:avLst/>
          </a:prstGeom>
        </p:spPr>
      </p:pic>
      <p:sp>
        <p:nvSpPr>
          <p:cNvPr id="5" name="Date Placeholder 4"/>
          <p:cNvSpPr>
            <a:spLocks noGrp="1"/>
          </p:cNvSpPr>
          <p:nvPr>
            <p:ph type="dt" sz="half" idx="10"/>
          </p:nvPr>
        </p:nvSpPr>
        <p:spPr/>
        <p:txBody>
          <a:bodyPr/>
          <a:lstStyle/>
          <a:p>
            <a:fld id="{AEC80E6B-CB32-4322-B40A-0236B0BEB06F}" type="datetime1">
              <a:rPr lang="en-US" smtClean="0"/>
              <a:t>9/10/2021</a:t>
            </a:fld>
            <a:endParaRPr lang="en-US"/>
          </a:p>
        </p:txBody>
      </p:sp>
      <p:sp>
        <p:nvSpPr>
          <p:cNvPr id="7" name="Slide Number Placeholder 6"/>
          <p:cNvSpPr>
            <a:spLocks noGrp="1"/>
          </p:cNvSpPr>
          <p:nvPr>
            <p:ph type="sldNum" sz="quarter" idx="12"/>
          </p:nvPr>
        </p:nvSpPr>
        <p:spPr/>
        <p:txBody>
          <a:bodyPr/>
          <a:lstStyle/>
          <a:p>
            <a:fld id="{185154CB-9FFB-324C-B703-3DE9EF04B5B5}" type="slidenum">
              <a:rPr lang="en-US" smtClean="0"/>
              <a:t>71</a:t>
            </a:fld>
            <a:endParaRPr lang="en-US"/>
          </a:p>
        </p:txBody>
      </p:sp>
    </p:spTree>
    <p:extLst>
      <p:ext uri="{BB962C8B-B14F-4D97-AF65-F5344CB8AC3E}">
        <p14:creationId xmlns:p14="http://schemas.microsoft.com/office/powerpoint/2010/main" val="194477850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3600" b="1" dirty="0">
                <a:latin typeface="+mn-lt"/>
              </a:rPr>
              <a:t>Clinical manifestation </a:t>
            </a:r>
            <a:endParaRPr lang="en-US" sz="3600" b="1" dirty="0">
              <a:latin typeface="+mn-lt"/>
            </a:endParaRPr>
          </a:p>
        </p:txBody>
      </p:sp>
      <p:sp>
        <p:nvSpPr>
          <p:cNvPr id="3" name="Content Placeholder 2"/>
          <p:cNvSpPr>
            <a:spLocks noGrp="1"/>
          </p:cNvSpPr>
          <p:nvPr>
            <p:ph idx="1"/>
          </p:nvPr>
        </p:nvSpPr>
        <p:spPr/>
        <p:txBody>
          <a:bodyPr/>
          <a:lstStyle/>
          <a:p>
            <a:r>
              <a:rPr lang="en-US" dirty="0"/>
              <a:t>In </a:t>
            </a:r>
            <a:r>
              <a:rPr lang="en-US" b="1" dirty="0"/>
              <a:t>severe cases</a:t>
            </a:r>
            <a:r>
              <a:rPr lang="en-US" dirty="0"/>
              <a:t>, </a:t>
            </a:r>
            <a:r>
              <a:rPr lang="en-US" b="1" dirty="0"/>
              <a:t>cyanosis and CHF </a:t>
            </a:r>
            <a:r>
              <a:rPr lang="en-US" dirty="0"/>
              <a:t>develop during </a:t>
            </a:r>
            <a:r>
              <a:rPr lang="en-US" b="1" dirty="0"/>
              <a:t>the first few days of life</a:t>
            </a:r>
            <a:r>
              <a:rPr lang="en-US" dirty="0"/>
              <a:t>. Some subsequent improvement coincides with reduction of the pulmonary </a:t>
            </a:r>
            <a:r>
              <a:rPr lang="en-US" dirty="0" smtClean="0"/>
              <a:t>vascular resistance</a:t>
            </a:r>
            <a:r>
              <a:rPr lang="en-US" dirty="0"/>
              <a:t>.</a:t>
            </a:r>
          </a:p>
          <a:p>
            <a:r>
              <a:rPr lang="en-US" dirty="0" smtClean="0"/>
              <a:t>Children </a:t>
            </a:r>
            <a:r>
              <a:rPr lang="en-US" dirty="0"/>
              <a:t>with </a:t>
            </a:r>
            <a:r>
              <a:rPr lang="en-US" b="1" dirty="0"/>
              <a:t>milder cases </a:t>
            </a:r>
            <a:r>
              <a:rPr lang="en-US" dirty="0"/>
              <a:t>may complain of dyspnea, fatigue, cyanosis, or palpitation on exertion.</a:t>
            </a:r>
          </a:p>
          <a:p>
            <a:r>
              <a:rPr lang="en-US" dirty="0" smtClean="0"/>
              <a:t>A </a:t>
            </a:r>
            <a:r>
              <a:rPr lang="en-US" b="1" dirty="0"/>
              <a:t>history of SVT </a:t>
            </a:r>
            <a:r>
              <a:rPr lang="en-US" dirty="0"/>
              <a:t>is occasionally present.</a:t>
            </a:r>
          </a:p>
        </p:txBody>
      </p:sp>
      <p:sp>
        <p:nvSpPr>
          <p:cNvPr id="4" name="Date Placeholder 3"/>
          <p:cNvSpPr>
            <a:spLocks noGrp="1"/>
          </p:cNvSpPr>
          <p:nvPr>
            <p:ph type="dt" sz="half" idx="10"/>
          </p:nvPr>
        </p:nvSpPr>
        <p:spPr/>
        <p:txBody>
          <a:bodyPr/>
          <a:lstStyle/>
          <a:p>
            <a:fld id="{08DA2EB7-0883-4AD0-801E-AD4D1C4A8379}" type="datetime1">
              <a:rPr lang="en-US" smtClean="0"/>
              <a:t>9/10/2021</a:t>
            </a:fld>
            <a:endParaRPr lang="en-US"/>
          </a:p>
        </p:txBody>
      </p:sp>
      <p:sp>
        <p:nvSpPr>
          <p:cNvPr id="6" name="Slide Number Placeholder 5"/>
          <p:cNvSpPr>
            <a:spLocks noGrp="1"/>
          </p:cNvSpPr>
          <p:nvPr>
            <p:ph type="sldNum" sz="quarter" idx="12"/>
          </p:nvPr>
        </p:nvSpPr>
        <p:spPr/>
        <p:txBody>
          <a:bodyPr/>
          <a:lstStyle/>
          <a:p>
            <a:fld id="{185154CB-9FFB-324C-B703-3DE9EF04B5B5}" type="slidenum">
              <a:rPr lang="en-US" smtClean="0"/>
              <a:t>72</a:t>
            </a:fld>
            <a:endParaRPr lang="en-US"/>
          </a:p>
        </p:txBody>
      </p:sp>
    </p:spTree>
    <p:extLst>
      <p:ext uri="{BB962C8B-B14F-4D97-AF65-F5344CB8AC3E}">
        <p14:creationId xmlns:p14="http://schemas.microsoft.com/office/powerpoint/2010/main" val="405677713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latin typeface="+mn-lt"/>
              </a:rPr>
              <a:t>Clinical manifestation </a:t>
            </a:r>
          </a:p>
        </p:txBody>
      </p:sp>
      <p:sp>
        <p:nvSpPr>
          <p:cNvPr id="3" name="Content Placeholder 2"/>
          <p:cNvSpPr>
            <a:spLocks noGrp="1"/>
          </p:cNvSpPr>
          <p:nvPr>
            <p:ph idx="1"/>
          </p:nvPr>
        </p:nvSpPr>
        <p:spPr/>
        <p:txBody>
          <a:bodyPr/>
          <a:lstStyle/>
          <a:p>
            <a:r>
              <a:rPr lang="en-US" b="1" dirty="0"/>
              <a:t>Mild to severe cyanosis is present</a:t>
            </a:r>
            <a:r>
              <a:rPr lang="en-US" dirty="0"/>
              <a:t>, as well as clubbing of the fingers and toes in older infants and children.</a:t>
            </a:r>
          </a:p>
          <a:p>
            <a:r>
              <a:rPr lang="en-US" b="1" dirty="0" smtClean="0"/>
              <a:t>Characteristic </a:t>
            </a:r>
            <a:r>
              <a:rPr lang="en-US" b="1" dirty="0"/>
              <a:t>triple or quadruple rhythm is audible.</a:t>
            </a:r>
            <a:r>
              <a:rPr lang="en-US" dirty="0"/>
              <a:t> </a:t>
            </a:r>
            <a:r>
              <a:rPr lang="en-US" u="sng" dirty="0"/>
              <a:t>This rhythm has a widely split S2</a:t>
            </a:r>
            <a:r>
              <a:rPr lang="en-US" dirty="0"/>
              <a:t>, in addition to split S1, S3, and S4. </a:t>
            </a:r>
            <a:endParaRPr lang="en-US" dirty="0" smtClean="0"/>
          </a:p>
          <a:p>
            <a:r>
              <a:rPr lang="en-US" b="1" dirty="0" smtClean="0"/>
              <a:t>A </a:t>
            </a:r>
            <a:r>
              <a:rPr lang="en-US" b="1" dirty="0"/>
              <a:t>soft, systolic </a:t>
            </a:r>
            <a:r>
              <a:rPr lang="en-US" b="1" dirty="0" err="1"/>
              <a:t>regurgitant</a:t>
            </a:r>
            <a:r>
              <a:rPr lang="en-US" b="1" dirty="0"/>
              <a:t> murmur </a:t>
            </a:r>
            <a:r>
              <a:rPr lang="en-US" b="1" dirty="0" smtClean="0"/>
              <a:t>of TR </a:t>
            </a:r>
            <a:r>
              <a:rPr lang="en-US" b="1" dirty="0"/>
              <a:t>is usually audible at the lower left sternal border </a:t>
            </a:r>
            <a:r>
              <a:rPr lang="en-US" b="1" dirty="0" smtClean="0"/>
              <a:t>. </a:t>
            </a:r>
          </a:p>
          <a:p>
            <a:r>
              <a:rPr lang="en-US" dirty="0" smtClean="0"/>
              <a:t>A </a:t>
            </a:r>
            <a:r>
              <a:rPr lang="en-US" dirty="0"/>
              <a:t>soft, scratchy, mid-diastolic murmur is present at the same location.</a:t>
            </a:r>
          </a:p>
          <a:p>
            <a:r>
              <a:rPr lang="en-US" b="1" dirty="0" smtClean="0"/>
              <a:t>Hepatomegaly </a:t>
            </a:r>
            <a:r>
              <a:rPr lang="en-US" b="1" dirty="0"/>
              <a:t>is usually present.</a:t>
            </a:r>
          </a:p>
        </p:txBody>
      </p:sp>
      <p:sp>
        <p:nvSpPr>
          <p:cNvPr id="4" name="Date Placeholder 3"/>
          <p:cNvSpPr>
            <a:spLocks noGrp="1"/>
          </p:cNvSpPr>
          <p:nvPr>
            <p:ph type="dt" sz="half" idx="10"/>
          </p:nvPr>
        </p:nvSpPr>
        <p:spPr/>
        <p:txBody>
          <a:bodyPr/>
          <a:lstStyle/>
          <a:p>
            <a:fld id="{8406A034-4019-4BFA-8D06-39E1AC6E3AE7}" type="datetime1">
              <a:rPr lang="en-US" smtClean="0"/>
              <a:t>9/10/2021</a:t>
            </a:fld>
            <a:endParaRPr lang="en-US"/>
          </a:p>
        </p:txBody>
      </p:sp>
      <p:sp>
        <p:nvSpPr>
          <p:cNvPr id="6" name="Slide Number Placeholder 5"/>
          <p:cNvSpPr>
            <a:spLocks noGrp="1"/>
          </p:cNvSpPr>
          <p:nvPr>
            <p:ph type="sldNum" sz="quarter" idx="12"/>
          </p:nvPr>
        </p:nvSpPr>
        <p:spPr/>
        <p:txBody>
          <a:bodyPr/>
          <a:lstStyle/>
          <a:p>
            <a:fld id="{185154CB-9FFB-324C-B703-3DE9EF04B5B5}" type="slidenum">
              <a:rPr lang="en-US" smtClean="0"/>
              <a:t>73</a:t>
            </a:fld>
            <a:endParaRPr lang="en-US"/>
          </a:p>
        </p:txBody>
      </p:sp>
    </p:spTree>
    <p:extLst>
      <p:ext uri="{BB962C8B-B14F-4D97-AF65-F5344CB8AC3E}">
        <p14:creationId xmlns:p14="http://schemas.microsoft.com/office/powerpoint/2010/main" val="43763486"/>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Arial" pitchFamily="34" charset="0"/>
                <a:cs typeface="Arial" pitchFamily="34" charset="0"/>
              </a:rPr>
              <a:t>ECG:</a:t>
            </a:r>
            <a:endParaRPr lang="en-US" sz="3600" b="1" dirty="0">
              <a:latin typeface="Arial" pitchFamily="34" charset="0"/>
              <a:cs typeface="Arial" pitchFamily="34" charset="0"/>
            </a:endParaRPr>
          </a:p>
        </p:txBody>
      </p:sp>
      <p:sp>
        <p:nvSpPr>
          <p:cNvPr id="3" name="Content Placeholder 2"/>
          <p:cNvSpPr>
            <a:spLocks noGrp="1"/>
          </p:cNvSpPr>
          <p:nvPr>
            <p:ph idx="1"/>
          </p:nvPr>
        </p:nvSpPr>
        <p:spPr>
          <a:xfrm>
            <a:off x="838200" y="1825625"/>
            <a:ext cx="9922565" cy="4351338"/>
          </a:xfrm>
        </p:spPr>
        <p:txBody>
          <a:bodyPr/>
          <a:lstStyle/>
          <a:p>
            <a:r>
              <a:rPr lang="en-US" dirty="0" smtClean="0"/>
              <a:t>Characteristic ECG findings of </a:t>
            </a:r>
            <a:r>
              <a:rPr lang="en-US" b="1" dirty="0"/>
              <a:t>RBBB and </a:t>
            </a:r>
            <a:r>
              <a:rPr lang="en-US" b="1" dirty="0" smtClean="0"/>
              <a:t>RA dilatation</a:t>
            </a:r>
            <a:r>
              <a:rPr lang="en-US" dirty="0" smtClean="0"/>
              <a:t> </a:t>
            </a:r>
            <a:r>
              <a:rPr lang="en-US" dirty="0"/>
              <a:t>are present in most </a:t>
            </a:r>
            <a:r>
              <a:rPr lang="en-US" dirty="0" smtClean="0"/>
              <a:t>patients </a:t>
            </a:r>
            <a:r>
              <a:rPr lang="en-US" dirty="0"/>
              <a:t>with this </a:t>
            </a:r>
            <a:r>
              <a:rPr lang="en-US" dirty="0" smtClean="0"/>
              <a:t>condition</a:t>
            </a:r>
          </a:p>
          <a:p>
            <a:r>
              <a:rPr lang="en-US" b="1" dirty="0"/>
              <a:t>First-degree AV block is frequent</a:t>
            </a:r>
            <a:r>
              <a:rPr lang="en-US" dirty="0"/>
              <a:t>, occurring in 40% of patients. </a:t>
            </a:r>
            <a:endParaRPr lang="en-US" dirty="0" smtClean="0"/>
          </a:p>
          <a:p>
            <a:r>
              <a:rPr lang="en-US" b="1" dirty="0" smtClean="0"/>
              <a:t>WPW </a:t>
            </a:r>
            <a:r>
              <a:rPr lang="en-US" b="1" dirty="0"/>
              <a:t>syndrome is present in 20% of patients with occasional episodes of SVT</a:t>
            </a:r>
          </a:p>
        </p:txBody>
      </p:sp>
      <p:sp>
        <p:nvSpPr>
          <p:cNvPr id="4" name="Date Placeholder 3"/>
          <p:cNvSpPr>
            <a:spLocks noGrp="1"/>
          </p:cNvSpPr>
          <p:nvPr>
            <p:ph type="dt" sz="half" idx="10"/>
          </p:nvPr>
        </p:nvSpPr>
        <p:spPr/>
        <p:txBody>
          <a:bodyPr/>
          <a:lstStyle/>
          <a:p>
            <a:fld id="{86261F85-736A-46EC-B514-4F38D7BB7AD5}" type="datetime1">
              <a:rPr lang="en-US" smtClean="0"/>
              <a:t>9/10/2021</a:t>
            </a:fld>
            <a:endParaRPr lang="en-US"/>
          </a:p>
        </p:txBody>
      </p:sp>
      <p:sp>
        <p:nvSpPr>
          <p:cNvPr id="6" name="Slide Number Placeholder 5"/>
          <p:cNvSpPr>
            <a:spLocks noGrp="1"/>
          </p:cNvSpPr>
          <p:nvPr>
            <p:ph type="sldNum" sz="quarter" idx="12"/>
          </p:nvPr>
        </p:nvSpPr>
        <p:spPr/>
        <p:txBody>
          <a:bodyPr/>
          <a:lstStyle/>
          <a:p>
            <a:fld id="{185154CB-9FFB-324C-B703-3DE9EF04B5B5}" type="slidenum">
              <a:rPr lang="en-US" smtClean="0"/>
              <a:t>74</a:t>
            </a:fld>
            <a:endParaRPr lang="en-US"/>
          </a:p>
        </p:txBody>
      </p:sp>
    </p:spTree>
    <p:extLst>
      <p:ext uri="{BB962C8B-B14F-4D97-AF65-F5344CB8AC3E}">
        <p14:creationId xmlns:p14="http://schemas.microsoft.com/office/powerpoint/2010/main" val="561125148"/>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3600" b="1" dirty="0" smtClean="0">
                <a:latin typeface="+mn-lt"/>
              </a:rPr>
              <a:t>Chest x ray findings</a:t>
            </a:r>
            <a:endParaRPr lang="en-US" sz="3600" b="1" dirty="0">
              <a:latin typeface="+mn-lt"/>
            </a:endParaRPr>
          </a:p>
        </p:txBody>
      </p:sp>
      <p:sp>
        <p:nvSpPr>
          <p:cNvPr id="3" name="Content Placeholder 2"/>
          <p:cNvSpPr>
            <a:spLocks noGrp="1"/>
          </p:cNvSpPr>
          <p:nvPr>
            <p:ph idx="1"/>
          </p:nvPr>
        </p:nvSpPr>
        <p:spPr>
          <a:xfrm>
            <a:off x="838200" y="1825625"/>
            <a:ext cx="5774635" cy="4351338"/>
          </a:xfrm>
        </p:spPr>
        <p:txBody>
          <a:bodyPr/>
          <a:lstStyle/>
          <a:p>
            <a:r>
              <a:rPr lang="en-US" dirty="0"/>
              <a:t>In </a:t>
            </a:r>
            <a:r>
              <a:rPr lang="en-US" b="1" dirty="0"/>
              <a:t>mild cases</a:t>
            </a:r>
            <a:r>
              <a:rPr lang="en-US" dirty="0"/>
              <a:t>, the heart is </a:t>
            </a:r>
            <a:r>
              <a:rPr lang="en-US" b="1" dirty="0"/>
              <a:t>almost normal in size and has normal pulmonary vascular markings. </a:t>
            </a:r>
            <a:endParaRPr lang="en-US" b="1" dirty="0" smtClean="0"/>
          </a:p>
          <a:p>
            <a:r>
              <a:rPr lang="en-US" dirty="0" smtClean="0"/>
              <a:t>In </a:t>
            </a:r>
            <a:r>
              <a:rPr lang="en-US" b="1" dirty="0"/>
              <a:t>severe cases</a:t>
            </a:r>
            <a:r>
              <a:rPr lang="en-US" dirty="0"/>
              <a:t>, an extreme cardiomegaly (principally involving </a:t>
            </a:r>
            <a:r>
              <a:rPr lang="en-US" dirty="0" smtClean="0"/>
              <a:t>the RA</a:t>
            </a:r>
            <a:r>
              <a:rPr lang="en-US" dirty="0"/>
              <a:t>) with </a:t>
            </a:r>
            <a:r>
              <a:rPr lang="en-US" b="1" dirty="0"/>
              <a:t>a balloon-shaped heart </a:t>
            </a:r>
            <a:r>
              <a:rPr lang="en-US" dirty="0"/>
              <a:t>and </a:t>
            </a:r>
            <a:r>
              <a:rPr lang="en-US" b="1" dirty="0"/>
              <a:t>decreased pulmonary vascular markings are present</a:t>
            </a:r>
            <a:r>
              <a:rPr lang="en-US" dirty="0"/>
              <a:t>. Some of the largest heart sizes are found in newborns with this </a:t>
            </a:r>
            <a:r>
              <a:rPr lang="en-US" dirty="0" smtClean="0"/>
              <a:t>condition.</a:t>
            </a:r>
            <a:endParaRPr lang="en-US" dirty="0"/>
          </a:p>
        </p:txBody>
      </p:sp>
      <p:pic>
        <p:nvPicPr>
          <p:cNvPr id="5" name="Picture 4"/>
          <p:cNvPicPr>
            <a:picLocks noChangeAspect="1"/>
          </p:cNvPicPr>
          <p:nvPr/>
        </p:nvPicPr>
        <p:blipFill>
          <a:blip r:embed="rId2"/>
          <a:stretch>
            <a:fillRect/>
          </a:stretch>
        </p:blipFill>
        <p:spPr>
          <a:xfrm>
            <a:off x="7156206" y="165271"/>
            <a:ext cx="5035794" cy="3320705"/>
          </a:xfrm>
          <a:prstGeom prst="rect">
            <a:avLst/>
          </a:prstGeom>
        </p:spPr>
      </p:pic>
      <p:pic>
        <p:nvPicPr>
          <p:cNvPr id="3074" name="Picture 2" descr="https://radiologykey.com/wp-content/uploads/2016/10/C31-FF3.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9500" y="3392510"/>
            <a:ext cx="4762500" cy="3581400"/>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p:cNvSpPr>
            <a:spLocks noGrp="1"/>
          </p:cNvSpPr>
          <p:nvPr>
            <p:ph type="dt" sz="half" idx="10"/>
          </p:nvPr>
        </p:nvSpPr>
        <p:spPr/>
        <p:txBody>
          <a:bodyPr/>
          <a:lstStyle/>
          <a:p>
            <a:fld id="{F15EAFD0-742D-435B-A5F3-13609A8573FA}" type="datetime1">
              <a:rPr lang="en-US" smtClean="0"/>
              <a:t>9/10/2021</a:t>
            </a:fld>
            <a:endParaRPr lang="en-US"/>
          </a:p>
        </p:txBody>
      </p:sp>
      <p:sp>
        <p:nvSpPr>
          <p:cNvPr id="7" name="Slide Number Placeholder 6"/>
          <p:cNvSpPr>
            <a:spLocks noGrp="1"/>
          </p:cNvSpPr>
          <p:nvPr>
            <p:ph type="sldNum" sz="quarter" idx="12"/>
          </p:nvPr>
        </p:nvSpPr>
        <p:spPr/>
        <p:txBody>
          <a:bodyPr/>
          <a:lstStyle/>
          <a:p>
            <a:fld id="{185154CB-9FFB-324C-B703-3DE9EF04B5B5}" type="slidenum">
              <a:rPr lang="en-US" smtClean="0"/>
              <a:t>75</a:t>
            </a:fld>
            <a:endParaRPr lang="en-US"/>
          </a:p>
        </p:txBody>
      </p:sp>
    </p:spTree>
    <p:extLst>
      <p:ext uri="{BB962C8B-B14F-4D97-AF65-F5344CB8AC3E}">
        <p14:creationId xmlns:p14="http://schemas.microsoft.com/office/powerpoint/2010/main" val="1722638"/>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3600" b="1" dirty="0" smtClean="0">
                <a:latin typeface="+mn-lt"/>
              </a:rPr>
              <a:t>2D-Echocardiogram</a:t>
            </a:r>
            <a:endParaRPr lang="en-US" sz="3600" b="1" dirty="0">
              <a:latin typeface="+mn-lt"/>
            </a:endParaRPr>
          </a:p>
        </p:txBody>
      </p:sp>
      <p:pic>
        <p:nvPicPr>
          <p:cNvPr id="1026" name="Picture 2" descr="Ebstein's Anomaly | Circul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199" y="1401041"/>
            <a:ext cx="5111839" cy="365212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ransthoracic echocardiography of a 12-year-old patient with moderate... |  Download Scientific Diagr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10648" y="1407994"/>
            <a:ext cx="5242633" cy="3645172"/>
          </a:xfrm>
          <a:prstGeom prst="rect">
            <a:avLst/>
          </a:prstGeom>
          <a:noFill/>
          <a:extLst>
            <a:ext uri="{909E8E84-426E-40DD-AFC4-6F175D3DCCD1}">
              <a14:hiddenFill xmlns:a14="http://schemas.microsoft.com/office/drawing/2010/main">
                <a:solidFill>
                  <a:srgbClr val="FFFFFF"/>
                </a:solidFill>
              </a14:hiddenFill>
            </a:ext>
          </a:extLst>
        </p:spPr>
      </p:pic>
      <p:sp>
        <p:nvSpPr>
          <p:cNvPr id="3" name="Date Placeholder 2"/>
          <p:cNvSpPr>
            <a:spLocks noGrp="1"/>
          </p:cNvSpPr>
          <p:nvPr>
            <p:ph type="dt" sz="half" idx="10"/>
          </p:nvPr>
        </p:nvSpPr>
        <p:spPr/>
        <p:txBody>
          <a:bodyPr/>
          <a:lstStyle/>
          <a:p>
            <a:fld id="{2B3B9432-2B9F-4677-92BE-ECBEA8E6F9C2}" type="datetime1">
              <a:rPr lang="en-US" smtClean="0"/>
              <a:t>9/10/2021</a:t>
            </a:fld>
            <a:endParaRPr lang="en-US"/>
          </a:p>
        </p:txBody>
      </p:sp>
      <p:sp>
        <p:nvSpPr>
          <p:cNvPr id="5" name="Slide Number Placeholder 4"/>
          <p:cNvSpPr>
            <a:spLocks noGrp="1"/>
          </p:cNvSpPr>
          <p:nvPr>
            <p:ph type="sldNum" sz="quarter" idx="12"/>
          </p:nvPr>
        </p:nvSpPr>
        <p:spPr/>
        <p:txBody>
          <a:bodyPr/>
          <a:lstStyle/>
          <a:p>
            <a:fld id="{185154CB-9FFB-324C-B703-3DE9EF04B5B5}" type="slidenum">
              <a:rPr lang="en-US" smtClean="0"/>
              <a:t>76</a:t>
            </a:fld>
            <a:endParaRPr lang="en-US"/>
          </a:p>
        </p:txBody>
      </p:sp>
    </p:spTree>
    <p:extLst>
      <p:ext uri="{BB962C8B-B14F-4D97-AF65-F5344CB8AC3E}">
        <p14:creationId xmlns:p14="http://schemas.microsoft.com/office/powerpoint/2010/main" val="3771972674"/>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b="1" dirty="0"/>
              <a:t>Management: </a:t>
            </a:r>
            <a:endParaRPr lang="en-US" dirty="0"/>
          </a:p>
        </p:txBody>
      </p:sp>
      <p:sp>
        <p:nvSpPr>
          <p:cNvPr id="3" name="Content Placeholder 2"/>
          <p:cNvSpPr>
            <a:spLocks noGrp="1"/>
          </p:cNvSpPr>
          <p:nvPr>
            <p:ph idx="1"/>
          </p:nvPr>
        </p:nvSpPr>
        <p:spPr/>
        <p:txBody>
          <a:bodyPr>
            <a:normAutofit/>
          </a:bodyPr>
          <a:lstStyle/>
          <a:p>
            <a:pPr lvl="0"/>
            <a:r>
              <a:rPr lang="en-US" b="1" dirty="0" smtClean="0"/>
              <a:t>Medical </a:t>
            </a:r>
            <a:r>
              <a:rPr lang="en-US" b="1" dirty="0"/>
              <a:t>management in a newborn with cyanosis: </a:t>
            </a:r>
            <a:endParaRPr lang="en-US" dirty="0"/>
          </a:p>
          <a:p>
            <a:pPr lvl="2"/>
            <a:r>
              <a:rPr lang="en-US" b="1" dirty="0"/>
              <a:t>In case of extreme cyanosis, </a:t>
            </a:r>
            <a:r>
              <a:rPr lang="en-US" b="1" u="sng" dirty="0"/>
              <a:t>prostaglandin E1 </a:t>
            </a:r>
            <a:r>
              <a:rPr lang="en-US" b="1" dirty="0"/>
              <a:t>infusion is indicated </a:t>
            </a:r>
            <a:endParaRPr lang="en-US" dirty="0"/>
          </a:p>
          <a:p>
            <a:pPr lvl="2"/>
            <a:r>
              <a:rPr lang="en-US" b="1" dirty="0"/>
              <a:t>In case of Critically ill newborns may </a:t>
            </a:r>
            <a:r>
              <a:rPr lang="en-US" b="1" u="sng" dirty="0"/>
              <a:t>require inotropic support (Milrinone infusion ) </a:t>
            </a:r>
            <a:r>
              <a:rPr lang="en-US" b="1" dirty="0"/>
              <a:t>until surgical intervention is done or the clinical situation is improved</a:t>
            </a:r>
            <a:endParaRPr lang="en-US" dirty="0"/>
          </a:p>
          <a:p>
            <a:pPr lvl="2"/>
            <a:r>
              <a:rPr lang="en-US" b="1" dirty="0"/>
              <a:t>IN severe cases with small RV: </a:t>
            </a:r>
            <a:r>
              <a:rPr lang="en-US" b="1" u="sng" dirty="0"/>
              <a:t>PGE1, systemic to pulmonary shunt, then staged surgery as Glenn procedure and </a:t>
            </a:r>
            <a:r>
              <a:rPr lang="en-US" b="1" u="sng" dirty="0" err="1"/>
              <a:t>fontan</a:t>
            </a:r>
            <a:r>
              <a:rPr lang="en-US" b="1" u="sng" dirty="0"/>
              <a:t> operation </a:t>
            </a:r>
            <a:r>
              <a:rPr lang="en-US" b="1" dirty="0"/>
              <a:t>( it is preformed to reduce the blood volume on the right ventricle</a:t>
            </a:r>
            <a:r>
              <a:rPr lang="en-US" b="1" dirty="0" smtClean="0"/>
              <a:t>)</a:t>
            </a:r>
            <a:endParaRPr lang="en-US" dirty="0"/>
          </a:p>
          <a:p>
            <a:pPr marL="0" indent="0">
              <a:buNone/>
            </a:pPr>
            <a:endParaRPr lang="en-US" dirty="0"/>
          </a:p>
        </p:txBody>
      </p:sp>
      <p:sp>
        <p:nvSpPr>
          <p:cNvPr id="4" name="Date Placeholder 3"/>
          <p:cNvSpPr>
            <a:spLocks noGrp="1"/>
          </p:cNvSpPr>
          <p:nvPr>
            <p:ph type="dt" sz="half" idx="10"/>
          </p:nvPr>
        </p:nvSpPr>
        <p:spPr/>
        <p:txBody>
          <a:bodyPr/>
          <a:lstStyle/>
          <a:p>
            <a:fld id="{ADE4E9D4-83DA-4F03-A149-4F476826016A}" type="datetime1">
              <a:rPr lang="en-US" smtClean="0"/>
              <a:t>9/10/2021</a:t>
            </a:fld>
            <a:endParaRPr lang="en-US"/>
          </a:p>
        </p:txBody>
      </p:sp>
      <p:sp>
        <p:nvSpPr>
          <p:cNvPr id="6" name="Slide Number Placeholder 5"/>
          <p:cNvSpPr>
            <a:spLocks noGrp="1"/>
          </p:cNvSpPr>
          <p:nvPr>
            <p:ph type="sldNum" sz="quarter" idx="12"/>
          </p:nvPr>
        </p:nvSpPr>
        <p:spPr/>
        <p:txBody>
          <a:bodyPr/>
          <a:lstStyle/>
          <a:p>
            <a:fld id="{185154CB-9FFB-324C-B703-3DE9EF04B5B5}" type="slidenum">
              <a:rPr lang="en-US" smtClean="0"/>
              <a:t>77</a:t>
            </a:fld>
            <a:endParaRPr lang="en-US"/>
          </a:p>
        </p:txBody>
      </p:sp>
    </p:spTree>
    <p:extLst>
      <p:ext uri="{BB962C8B-B14F-4D97-AF65-F5344CB8AC3E}">
        <p14:creationId xmlns:p14="http://schemas.microsoft.com/office/powerpoint/2010/main" val="999439266"/>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Management: </a:t>
            </a:r>
            <a:endParaRPr lang="en-US" dirty="0"/>
          </a:p>
        </p:txBody>
      </p:sp>
      <p:sp>
        <p:nvSpPr>
          <p:cNvPr id="3" name="Content Placeholder 2"/>
          <p:cNvSpPr>
            <a:spLocks noGrp="1"/>
          </p:cNvSpPr>
          <p:nvPr>
            <p:ph idx="1"/>
          </p:nvPr>
        </p:nvSpPr>
        <p:spPr/>
        <p:txBody>
          <a:bodyPr/>
          <a:lstStyle/>
          <a:p>
            <a:pPr lvl="0"/>
            <a:r>
              <a:rPr lang="en-US" dirty="0"/>
              <a:t>M</a:t>
            </a:r>
            <a:r>
              <a:rPr lang="en-US" b="1" dirty="0"/>
              <a:t>edical management of symptomatic Infant and children </a:t>
            </a:r>
            <a:r>
              <a:rPr lang="en-US" b="1" dirty="0" err="1"/>
              <a:t>Ebstein</a:t>
            </a:r>
            <a:r>
              <a:rPr lang="en-US" b="1" dirty="0"/>
              <a:t> patients includes:</a:t>
            </a:r>
            <a:endParaRPr lang="en-US" dirty="0"/>
          </a:p>
          <a:p>
            <a:pPr lvl="2"/>
            <a:r>
              <a:rPr lang="en-US" b="1" dirty="0"/>
              <a:t>Heart failure management to get the best clinical situation with inotropic agent (Milrinone, digoxin), and the loop diuretic before evaluation for early planned surgical correction </a:t>
            </a:r>
            <a:endParaRPr lang="en-US" dirty="0"/>
          </a:p>
          <a:p>
            <a:pPr lvl="0"/>
            <a:r>
              <a:rPr lang="en-US" dirty="0"/>
              <a:t>M</a:t>
            </a:r>
            <a:r>
              <a:rPr lang="en-US" b="1" dirty="0"/>
              <a:t>edical management of symptomatic adult </a:t>
            </a:r>
            <a:r>
              <a:rPr lang="en-US" b="1" dirty="0" err="1"/>
              <a:t>Ebstein</a:t>
            </a:r>
            <a:r>
              <a:rPr lang="en-US" b="1" dirty="0"/>
              <a:t> patients includes:</a:t>
            </a:r>
            <a:endParaRPr lang="en-US" dirty="0"/>
          </a:p>
          <a:p>
            <a:pPr lvl="2"/>
            <a:r>
              <a:rPr lang="en-US" b="1" dirty="0"/>
              <a:t>Diuretic therapy for right  side heart failure</a:t>
            </a:r>
            <a:endParaRPr lang="en-US" dirty="0"/>
          </a:p>
          <a:p>
            <a:pPr lvl="2"/>
            <a:r>
              <a:rPr lang="en-US" b="1" dirty="0"/>
              <a:t>Antiarrhythmic drug if there is any abnormalities</a:t>
            </a:r>
            <a:endParaRPr lang="en-US" dirty="0"/>
          </a:p>
          <a:p>
            <a:pPr lvl="2"/>
            <a:r>
              <a:rPr lang="en-US" b="1" dirty="0"/>
              <a:t>Anti-failure medication for left side systolic dysfunction</a:t>
            </a:r>
            <a:endParaRPr lang="en-US" dirty="0"/>
          </a:p>
          <a:p>
            <a:pPr lvl="2"/>
            <a:r>
              <a:rPr lang="en-US" b="1" dirty="0"/>
              <a:t>Surgical </a:t>
            </a:r>
            <a:r>
              <a:rPr lang="en-US" b="1" dirty="0" smtClean="0"/>
              <a:t>intervention</a:t>
            </a:r>
            <a:endParaRPr lang="en-US" dirty="0"/>
          </a:p>
        </p:txBody>
      </p:sp>
      <p:sp>
        <p:nvSpPr>
          <p:cNvPr id="4" name="Date Placeholder 3"/>
          <p:cNvSpPr>
            <a:spLocks noGrp="1"/>
          </p:cNvSpPr>
          <p:nvPr>
            <p:ph type="dt" sz="half" idx="10"/>
          </p:nvPr>
        </p:nvSpPr>
        <p:spPr/>
        <p:txBody>
          <a:bodyPr/>
          <a:lstStyle/>
          <a:p>
            <a:fld id="{65A39099-E39E-43A6-96AC-C82B247C1A96}" type="datetime1">
              <a:rPr lang="en-US" smtClean="0"/>
              <a:t>9/10/2021</a:t>
            </a:fld>
            <a:endParaRPr lang="en-US"/>
          </a:p>
        </p:txBody>
      </p:sp>
      <p:sp>
        <p:nvSpPr>
          <p:cNvPr id="6" name="Slide Number Placeholder 5"/>
          <p:cNvSpPr>
            <a:spLocks noGrp="1"/>
          </p:cNvSpPr>
          <p:nvPr>
            <p:ph type="sldNum" sz="quarter" idx="12"/>
          </p:nvPr>
        </p:nvSpPr>
        <p:spPr/>
        <p:txBody>
          <a:bodyPr/>
          <a:lstStyle/>
          <a:p>
            <a:fld id="{185154CB-9FFB-324C-B703-3DE9EF04B5B5}" type="slidenum">
              <a:rPr lang="en-US" smtClean="0"/>
              <a:t>78</a:t>
            </a:fld>
            <a:endParaRPr lang="en-US"/>
          </a:p>
        </p:txBody>
      </p:sp>
    </p:spTree>
    <p:extLst>
      <p:ext uri="{BB962C8B-B14F-4D97-AF65-F5344CB8AC3E}">
        <p14:creationId xmlns:p14="http://schemas.microsoft.com/office/powerpoint/2010/main" val="328620504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3600" b="1" dirty="0" err="1" smtClean="0">
                <a:latin typeface="+mn-lt"/>
              </a:rPr>
              <a:t>Truncus</a:t>
            </a:r>
            <a:r>
              <a:rPr lang="en-CA" sz="3600" b="1" dirty="0" smtClean="0">
                <a:latin typeface="+mn-lt"/>
              </a:rPr>
              <a:t> </a:t>
            </a:r>
            <a:r>
              <a:rPr lang="en-CA" sz="3600" b="1" dirty="0" err="1">
                <a:latin typeface="+mn-lt"/>
              </a:rPr>
              <a:t>A</a:t>
            </a:r>
            <a:r>
              <a:rPr lang="en-CA" sz="3600" b="1" dirty="0" err="1" smtClean="0">
                <a:latin typeface="+mn-lt"/>
              </a:rPr>
              <a:t>rteriosus</a:t>
            </a:r>
            <a:r>
              <a:rPr lang="en-CA" sz="3600" b="1" dirty="0" smtClean="0">
                <a:latin typeface="+mn-lt"/>
              </a:rPr>
              <a:t> </a:t>
            </a:r>
            <a:endParaRPr lang="en-US" sz="3600" b="1" dirty="0">
              <a:latin typeface="+mn-lt"/>
            </a:endParaRPr>
          </a:p>
        </p:txBody>
      </p:sp>
      <p:sp>
        <p:nvSpPr>
          <p:cNvPr id="3" name="Content Placeholder 2"/>
          <p:cNvSpPr>
            <a:spLocks noGrp="1"/>
          </p:cNvSpPr>
          <p:nvPr>
            <p:ph idx="1"/>
          </p:nvPr>
        </p:nvSpPr>
        <p:spPr>
          <a:xfrm>
            <a:off x="838200" y="1825625"/>
            <a:ext cx="5781541" cy="4351338"/>
          </a:xfrm>
        </p:spPr>
        <p:txBody>
          <a:bodyPr>
            <a:normAutofit fontScale="92500" lnSpcReduction="10000"/>
          </a:bodyPr>
          <a:lstStyle/>
          <a:p>
            <a:r>
              <a:rPr lang="en-US" b="1" dirty="0"/>
              <a:t>Persistent truncus arteriosus </a:t>
            </a:r>
            <a:r>
              <a:rPr lang="en-US" dirty="0"/>
              <a:t>occurs in &lt;1% of all congenital heart </a:t>
            </a:r>
            <a:r>
              <a:rPr lang="en-US" dirty="0" smtClean="0"/>
              <a:t>defects</a:t>
            </a:r>
            <a:endParaRPr lang="en-CA" dirty="0"/>
          </a:p>
          <a:p>
            <a:pPr lvl="1"/>
            <a:r>
              <a:rPr lang="en-US" dirty="0"/>
              <a:t>Only a single arterial trunk with a </a:t>
            </a:r>
            <a:r>
              <a:rPr lang="en-US" dirty="0" err="1"/>
              <a:t>truncal</a:t>
            </a:r>
            <a:r>
              <a:rPr lang="en-US" dirty="0"/>
              <a:t> valve leaves the heart and gives rise to the pulmonary, systemic, and coronary circulations. </a:t>
            </a:r>
            <a:endParaRPr lang="en-US" dirty="0" smtClean="0"/>
          </a:p>
          <a:p>
            <a:pPr lvl="1"/>
            <a:r>
              <a:rPr lang="en-US" dirty="0" smtClean="0"/>
              <a:t>A </a:t>
            </a:r>
            <a:r>
              <a:rPr lang="en-US" dirty="0"/>
              <a:t>large </a:t>
            </a:r>
            <a:r>
              <a:rPr lang="en-US" dirty="0" err="1" smtClean="0"/>
              <a:t>perimembranous,infundibular</a:t>
            </a:r>
            <a:r>
              <a:rPr lang="en-US" dirty="0" smtClean="0"/>
              <a:t> </a:t>
            </a:r>
            <a:r>
              <a:rPr lang="en-US" dirty="0"/>
              <a:t>VSD is present directly below the </a:t>
            </a:r>
            <a:r>
              <a:rPr lang="en-US" dirty="0" smtClean="0"/>
              <a:t>truncus</a:t>
            </a:r>
          </a:p>
          <a:p>
            <a:pPr lvl="1"/>
            <a:endParaRPr lang="en-US" dirty="0"/>
          </a:p>
          <a:p>
            <a:pPr lvl="1"/>
            <a:endParaRPr lang="en-US" dirty="0" smtClean="0"/>
          </a:p>
          <a:p>
            <a:r>
              <a:rPr lang="en-US" dirty="0" smtClean="0"/>
              <a:t>Evidence </a:t>
            </a:r>
            <a:r>
              <a:rPr lang="en-US" dirty="0"/>
              <a:t>of </a:t>
            </a:r>
            <a:r>
              <a:rPr lang="en-US" b="1" dirty="0" err="1"/>
              <a:t>DiGeorge</a:t>
            </a:r>
            <a:r>
              <a:rPr lang="en-US" b="1" dirty="0"/>
              <a:t> syndrome with </a:t>
            </a:r>
            <a:r>
              <a:rPr lang="en-US" b="1" dirty="0" err="1"/>
              <a:t>hypocalcemia</a:t>
            </a:r>
            <a:r>
              <a:rPr lang="en-US" b="1" dirty="0"/>
              <a:t> is present in 33% of patients. </a:t>
            </a:r>
          </a:p>
        </p:txBody>
      </p:sp>
      <p:pic>
        <p:nvPicPr>
          <p:cNvPr id="11266" name="Picture 2" descr="Persistent Truncus Arteriosus | Radiology Ke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15955" y="1825625"/>
            <a:ext cx="4776595" cy="4350376"/>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p:cNvSpPr>
            <a:spLocks noGrp="1"/>
          </p:cNvSpPr>
          <p:nvPr>
            <p:ph type="dt" sz="half" idx="10"/>
          </p:nvPr>
        </p:nvSpPr>
        <p:spPr/>
        <p:txBody>
          <a:bodyPr/>
          <a:lstStyle/>
          <a:p>
            <a:fld id="{F29C91FB-EEDD-47D1-A76A-A2310659D09C}" type="datetime1">
              <a:rPr lang="en-US" smtClean="0"/>
              <a:t>9/10/2021</a:t>
            </a:fld>
            <a:endParaRPr lang="en-US"/>
          </a:p>
        </p:txBody>
      </p:sp>
      <p:sp>
        <p:nvSpPr>
          <p:cNvPr id="6" name="Slide Number Placeholder 5"/>
          <p:cNvSpPr>
            <a:spLocks noGrp="1"/>
          </p:cNvSpPr>
          <p:nvPr>
            <p:ph type="sldNum" sz="quarter" idx="12"/>
          </p:nvPr>
        </p:nvSpPr>
        <p:spPr/>
        <p:txBody>
          <a:bodyPr/>
          <a:lstStyle/>
          <a:p>
            <a:fld id="{185154CB-9FFB-324C-B703-3DE9EF04B5B5}" type="slidenum">
              <a:rPr lang="en-US" smtClean="0"/>
              <a:t>79</a:t>
            </a:fld>
            <a:endParaRPr lang="en-US"/>
          </a:p>
        </p:txBody>
      </p:sp>
    </p:spTree>
    <p:extLst>
      <p:ext uri="{BB962C8B-B14F-4D97-AF65-F5344CB8AC3E}">
        <p14:creationId xmlns:p14="http://schemas.microsoft.com/office/powerpoint/2010/main" val="3485295442"/>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1654118" cy="971363"/>
          </a:xfrm>
        </p:spPr>
        <p:txBody>
          <a:bodyPr/>
          <a:lstStyle/>
          <a:p>
            <a:r>
              <a:rPr lang="en-US" dirty="0"/>
              <a:t>This anomaly is divided into four types according to </a:t>
            </a:r>
            <a:r>
              <a:rPr lang="en-US" dirty="0" err="1"/>
              <a:t>Collett</a:t>
            </a:r>
            <a:r>
              <a:rPr lang="en-US" dirty="0"/>
              <a:t> and Edwards' classification </a:t>
            </a:r>
            <a:r>
              <a:rPr lang="en-US" dirty="0" smtClean="0"/>
              <a:t>.</a:t>
            </a:r>
          </a:p>
          <a:p>
            <a:endParaRPr lang="en-US" dirty="0"/>
          </a:p>
        </p:txBody>
      </p:sp>
      <p:pic>
        <p:nvPicPr>
          <p:cNvPr id="8194" name="Picture 2" descr="46 Truncus Arteriosus with DiGeorge Syndrome | Radiology Key"/>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1000" contrast="71000"/>
                    </a14:imgEffect>
                  </a14:imgLayer>
                </a14:imgProps>
              </a:ext>
              <a:ext uri="{28A0092B-C50C-407E-A947-70E740481C1C}">
                <a14:useLocalDpi xmlns:a14="http://schemas.microsoft.com/office/drawing/2010/main" val="0"/>
              </a:ext>
            </a:extLst>
          </a:blip>
          <a:srcRect/>
          <a:stretch>
            <a:fillRect/>
          </a:stretch>
        </p:blipFill>
        <p:spPr bwMode="auto">
          <a:xfrm>
            <a:off x="2100663" y="3597753"/>
            <a:ext cx="7326798" cy="2442268"/>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p:cNvSpPr>
            <a:spLocks noGrp="1"/>
          </p:cNvSpPr>
          <p:nvPr>
            <p:ph type="dt" sz="half" idx="10"/>
          </p:nvPr>
        </p:nvSpPr>
        <p:spPr/>
        <p:txBody>
          <a:bodyPr/>
          <a:lstStyle/>
          <a:p>
            <a:fld id="{9F01B2D8-44F3-4C8B-ADDB-66F27646AF9B}" type="datetime1">
              <a:rPr lang="en-US" smtClean="0"/>
              <a:t>9/10/2021</a:t>
            </a:fld>
            <a:endParaRPr lang="en-US"/>
          </a:p>
        </p:txBody>
      </p:sp>
      <p:sp>
        <p:nvSpPr>
          <p:cNvPr id="5" name="Slide Number Placeholder 4"/>
          <p:cNvSpPr>
            <a:spLocks noGrp="1"/>
          </p:cNvSpPr>
          <p:nvPr>
            <p:ph type="sldNum" sz="quarter" idx="12"/>
          </p:nvPr>
        </p:nvSpPr>
        <p:spPr/>
        <p:txBody>
          <a:bodyPr/>
          <a:lstStyle/>
          <a:p>
            <a:fld id="{185154CB-9FFB-324C-B703-3DE9EF04B5B5}" type="slidenum">
              <a:rPr lang="en-US" smtClean="0"/>
              <a:t>80</a:t>
            </a:fld>
            <a:endParaRPr lang="en-US"/>
          </a:p>
        </p:txBody>
      </p:sp>
    </p:spTree>
    <p:extLst>
      <p:ext uri="{BB962C8B-B14F-4D97-AF65-F5344CB8AC3E}">
        <p14:creationId xmlns:p14="http://schemas.microsoft.com/office/powerpoint/2010/main" val="3884830188"/>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3600" b="1" dirty="0">
                <a:latin typeface="+mn-lt"/>
              </a:rPr>
              <a:t>Clinical manifestation </a:t>
            </a:r>
            <a:endParaRPr lang="en-US" sz="3600" b="1" dirty="0">
              <a:latin typeface="+mn-lt"/>
            </a:endParaRPr>
          </a:p>
        </p:txBody>
      </p:sp>
      <p:sp>
        <p:nvSpPr>
          <p:cNvPr id="3" name="Content Placeholder 2"/>
          <p:cNvSpPr>
            <a:spLocks noGrp="1"/>
          </p:cNvSpPr>
          <p:nvPr>
            <p:ph idx="1"/>
          </p:nvPr>
        </p:nvSpPr>
        <p:spPr>
          <a:xfrm>
            <a:off x="838200" y="1825625"/>
            <a:ext cx="10515600" cy="2282736"/>
          </a:xfrm>
        </p:spPr>
        <p:txBody>
          <a:bodyPr/>
          <a:lstStyle/>
          <a:p>
            <a:r>
              <a:rPr lang="en-US" dirty="0" smtClean="0"/>
              <a:t>Cyanosis </a:t>
            </a:r>
            <a:r>
              <a:rPr lang="en-US" dirty="0"/>
              <a:t>may be </a:t>
            </a:r>
            <a:r>
              <a:rPr lang="en-US" b="1" dirty="0"/>
              <a:t>seen immediately after birth.</a:t>
            </a:r>
          </a:p>
          <a:p>
            <a:r>
              <a:rPr lang="en-US" dirty="0" smtClean="0"/>
              <a:t>Signs </a:t>
            </a:r>
            <a:r>
              <a:rPr lang="en-US" dirty="0"/>
              <a:t>of </a:t>
            </a:r>
            <a:r>
              <a:rPr lang="en-US" b="1" dirty="0"/>
              <a:t>CHF develop within several days or weeks after </a:t>
            </a:r>
            <a:r>
              <a:rPr lang="en-US" b="1" dirty="0" smtClean="0"/>
              <a:t>birth</a:t>
            </a:r>
          </a:p>
          <a:p>
            <a:r>
              <a:rPr lang="en-US" dirty="0"/>
              <a:t>History of dyspnea </a:t>
            </a:r>
            <a:r>
              <a:rPr lang="en-US" b="1" dirty="0"/>
              <a:t>with feeding, failure to thrive, and frequent respiratory infections </a:t>
            </a:r>
            <a:r>
              <a:rPr lang="en-US" dirty="0"/>
              <a:t>is usually present in infants</a:t>
            </a:r>
          </a:p>
        </p:txBody>
      </p:sp>
      <p:sp>
        <p:nvSpPr>
          <p:cNvPr id="4" name="Date Placeholder 3"/>
          <p:cNvSpPr>
            <a:spLocks noGrp="1"/>
          </p:cNvSpPr>
          <p:nvPr>
            <p:ph type="dt" sz="half" idx="10"/>
          </p:nvPr>
        </p:nvSpPr>
        <p:spPr/>
        <p:txBody>
          <a:bodyPr/>
          <a:lstStyle/>
          <a:p>
            <a:fld id="{9FF7BEF4-D586-4499-93C3-A259D98864C8}" type="datetime1">
              <a:rPr lang="en-US" smtClean="0"/>
              <a:t>9/10/2021</a:t>
            </a:fld>
            <a:endParaRPr lang="en-US"/>
          </a:p>
        </p:txBody>
      </p:sp>
      <p:sp>
        <p:nvSpPr>
          <p:cNvPr id="6" name="Slide Number Placeholder 5"/>
          <p:cNvSpPr>
            <a:spLocks noGrp="1"/>
          </p:cNvSpPr>
          <p:nvPr>
            <p:ph type="sldNum" sz="quarter" idx="12"/>
          </p:nvPr>
        </p:nvSpPr>
        <p:spPr/>
        <p:txBody>
          <a:bodyPr/>
          <a:lstStyle/>
          <a:p>
            <a:fld id="{185154CB-9FFB-324C-B703-3DE9EF04B5B5}" type="slidenum">
              <a:rPr lang="en-US" smtClean="0"/>
              <a:t>81</a:t>
            </a:fld>
            <a:endParaRPr lang="en-US"/>
          </a:p>
        </p:txBody>
      </p:sp>
    </p:spTree>
    <p:extLst>
      <p:ext uri="{BB962C8B-B14F-4D97-AF65-F5344CB8AC3E}">
        <p14:creationId xmlns:p14="http://schemas.microsoft.com/office/powerpoint/2010/main" val="1767013210"/>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b="1" dirty="0"/>
              <a:t>Varying degrees of cyanosis and signs of CHF </a:t>
            </a:r>
            <a:r>
              <a:rPr lang="en-US" dirty="0"/>
              <a:t>with tachypnea and dyspnea are usually present.</a:t>
            </a:r>
          </a:p>
          <a:p>
            <a:r>
              <a:rPr lang="en-US" b="1" dirty="0" smtClean="0"/>
              <a:t>The </a:t>
            </a:r>
            <a:r>
              <a:rPr lang="en-US" b="1" dirty="0"/>
              <a:t>peripheral pulses are bounding, with a wide pulse pressure.</a:t>
            </a:r>
          </a:p>
          <a:p>
            <a:r>
              <a:rPr lang="en-US" b="1" dirty="0" smtClean="0"/>
              <a:t>A </a:t>
            </a:r>
            <a:r>
              <a:rPr lang="en-US" b="1" dirty="0"/>
              <a:t>systolic click </a:t>
            </a:r>
            <a:r>
              <a:rPr lang="en-US" dirty="0"/>
              <a:t>is frequently audible at the apex and upper left sternal border. </a:t>
            </a:r>
            <a:endParaRPr lang="en-US" dirty="0" smtClean="0"/>
          </a:p>
          <a:p>
            <a:r>
              <a:rPr lang="en-US" b="1" u="sng" dirty="0" smtClean="0"/>
              <a:t>The </a:t>
            </a:r>
            <a:r>
              <a:rPr lang="en-US" b="1" u="sng" dirty="0"/>
              <a:t>S2 is single. </a:t>
            </a:r>
            <a:endParaRPr lang="en-US" b="1" u="sng" dirty="0" smtClean="0"/>
          </a:p>
          <a:p>
            <a:r>
              <a:rPr lang="en-US" dirty="0" smtClean="0"/>
              <a:t>A </a:t>
            </a:r>
            <a:r>
              <a:rPr lang="en-US" dirty="0"/>
              <a:t>harsh (grade 2-4/6), </a:t>
            </a:r>
            <a:r>
              <a:rPr lang="en-US" dirty="0" smtClean="0"/>
              <a:t>systolic murmur</a:t>
            </a:r>
            <a:r>
              <a:rPr lang="en-US" dirty="0"/>
              <a:t>, </a:t>
            </a:r>
            <a:r>
              <a:rPr lang="en-US" dirty="0" smtClean="0"/>
              <a:t>which </a:t>
            </a:r>
            <a:r>
              <a:rPr lang="en-US" b="1" dirty="0" smtClean="0"/>
              <a:t>suggests </a:t>
            </a:r>
            <a:r>
              <a:rPr lang="en-US" b="1" dirty="0"/>
              <a:t>VSD, is usually audible along the left sternal border. </a:t>
            </a:r>
            <a:endParaRPr lang="en-US" b="1" dirty="0" smtClean="0"/>
          </a:p>
          <a:p>
            <a:r>
              <a:rPr lang="en-US" dirty="0" smtClean="0"/>
              <a:t>An </a:t>
            </a:r>
            <a:r>
              <a:rPr lang="en-US" dirty="0"/>
              <a:t>apical rumble with or without gallop rhythm may be present </a:t>
            </a:r>
            <a:r>
              <a:rPr lang="en-US" b="1" dirty="0"/>
              <a:t>when the PBF is large. </a:t>
            </a:r>
            <a:endParaRPr lang="en-US" b="1" dirty="0" smtClean="0"/>
          </a:p>
          <a:p>
            <a:r>
              <a:rPr lang="en-US" dirty="0" smtClean="0"/>
              <a:t>A high-pitched</a:t>
            </a:r>
            <a:r>
              <a:rPr lang="en-US" dirty="0"/>
              <a:t>, early diastolic, decrescendo murmur </a:t>
            </a:r>
            <a:r>
              <a:rPr lang="en-US" b="1" dirty="0"/>
              <a:t>of </a:t>
            </a:r>
            <a:r>
              <a:rPr lang="en-US" b="1" dirty="0" err="1"/>
              <a:t>truncal</a:t>
            </a:r>
            <a:r>
              <a:rPr lang="en-US" b="1" dirty="0"/>
              <a:t> valve regurgitation may be audible. </a:t>
            </a:r>
            <a:endParaRPr lang="en-US" b="1" dirty="0" smtClean="0"/>
          </a:p>
          <a:p>
            <a:r>
              <a:rPr lang="en-US" dirty="0" smtClean="0"/>
              <a:t>Rarely </a:t>
            </a:r>
            <a:r>
              <a:rPr lang="en-US" dirty="0"/>
              <a:t>is a continuous murmur heard over either side of </a:t>
            </a:r>
            <a:r>
              <a:rPr lang="en-US" dirty="0" smtClean="0"/>
              <a:t>the chest</a:t>
            </a:r>
            <a:endParaRPr lang="en-US" dirty="0"/>
          </a:p>
        </p:txBody>
      </p:sp>
      <p:sp>
        <p:nvSpPr>
          <p:cNvPr id="4" name="Date Placeholder 3"/>
          <p:cNvSpPr>
            <a:spLocks noGrp="1"/>
          </p:cNvSpPr>
          <p:nvPr>
            <p:ph type="dt" sz="half" idx="10"/>
          </p:nvPr>
        </p:nvSpPr>
        <p:spPr/>
        <p:txBody>
          <a:bodyPr/>
          <a:lstStyle/>
          <a:p>
            <a:fld id="{C74B097F-994E-45E9-98B4-8968F8DD7CEE}" type="datetime1">
              <a:rPr lang="en-US" smtClean="0"/>
              <a:t>9/10/2021</a:t>
            </a:fld>
            <a:endParaRPr lang="en-US"/>
          </a:p>
        </p:txBody>
      </p:sp>
      <p:sp>
        <p:nvSpPr>
          <p:cNvPr id="6" name="Slide Number Placeholder 5"/>
          <p:cNvSpPr>
            <a:spLocks noGrp="1"/>
          </p:cNvSpPr>
          <p:nvPr>
            <p:ph type="sldNum" sz="quarter" idx="12"/>
          </p:nvPr>
        </p:nvSpPr>
        <p:spPr/>
        <p:txBody>
          <a:bodyPr/>
          <a:lstStyle/>
          <a:p>
            <a:fld id="{185154CB-9FFB-324C-B703-3DE9EF04B5B5}" type="slidenum">
              <a:rPr lang="en-US" smtClean="0"/>
              <a:t>82</a:t>
            </a:fld>
            <a:endParaRPr lang="en-US"/>
          </a:p>
        </p:txBody>
      </p:sp>
    </p:spTree>
    <p:extLst>
      <p:ext uri="{BB962C8B-B14F-4D97-AF65-F5344CB8AC3E}">
        <p14:creationId xmlns:p14="http://schemas.microsoft.com/office/powerpoint/2010/main" val="1049727571"/>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3600" b="1" dirty="0">
                <a:latin typeface="+mn-lt"/>
              </a:rPr>
              <a:t>Chest x ray findings </a:t>
            </a:r>
            <a:endParaRPr lang="en-US" sz="3600" b="1" dirty="0">
              <a:latin typeface="+mn-lt"/>
            </a:endParaRPr>
          </a:p>
        </p:txBody>
      </p:sp>
      <p:sp>
        <p:nvSpPr>
          <p:cNvPr id="3" name="Content Placeholder 2"/>
          <p:cNvSpPr>
            <a:spLocks noGrp="1"/>
          </p:cNvSpPr>
          <p:nvPr>
            <p:ph idx="1"/>
          </p:nvPr>
        </p:nvSpPr>
        <p:spPr>
          <a:xfrm>
            <a:off x="838200" y="1825625"/>
            <a:ext cx="4107287" cy="4351338"/>
          </a:xfrm>
        </p:spPr>
        <p:txBody>
          <a:bodyPr/>
          <a:lstStyle/>
          <a:p>
            <a:r>
              <a:rPr lang="en-US" dirty="0"/>
              <a:t>Cardiomegaly is usually present, with increased pulmonary vascularity. A right aortic arch is seen in 30% of cases.</a:t>
            </a:r>
          </a:p>
        </p:txBody>
      </p:sp>
      <p:sp>
        <p:nvSpPr>
          <p:cNvPr id="4" name="Date Placeholder 3"/>
          <p:cNvSpPr>
            <a:spLocks noGrp="1"/>
          </p:cNvSpPr>
          <p:nvPr>
            <p:ph type="dt" sz="half" idx="10"/>
          </p:nvPr>
        </p:nvSpPr>
        <p:spPr/>
        <p:txBody>
          <a:bodyPr/>
          <a:lstStyle/>
          <a:p>
            <a:fld id="{D98F52C3-7AF7-48BB-B610-331F6CCA62EE}" type="datetime1">
              <a:rPr lang="en-US" smtClean="0"/>
              <a:t>9/10/2021</a:t>
            </a:fld>
            <a:endParaRPr lang="en-US"/>
          </a:p>
        </p:txBody>
      </p:sp>
      <p:sp>
        <p:nvSpPr>
          <p:cNvPr id="6" name="Slide Number Placeholder 5"/>
          <p:cNvSpPr>
            <a:spLocks noGrp="1"/>
          </p:cNvSpPr>
          <p:nvPr>
            <p:ph type="sldNum" sz="quarter" idx="12"/>
          </p:nvPr>
        </p:nvSpPr>
        <p:spPr/>
        <p:txBody>
          <a:bodyPr/>
          <a:lstStyle/>
          <a:p>
            <a:fld id="{185154CB-9FFB-324C-B703-3DE9EF04B5B5}" type="slidenum">
              <a:rPr lang="en-US" smtClean="0"/>
              <a:t>83</a:t>
            </a:fld>
            <a:endParaRPr lang="en-US"/>
          </a:p>
        </p:txBody>
      </p:sp>
    </p:spTree>
    <p:extLst>
      <p:ext uri="{BB962C8B-B14F-4D97-AF65-F5344CB8AC3E}">
        <p14:creationId xmlns:p14="http://schemas.microsoft.com/office/powerpoint/2010/main" val="805055309"/>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ongenital central pulmonary artery anomalies: Part 1 | SpringerLin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0035" y="1687133"/>
            <a:ext cx="10401276" cy="3689796"/>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p:cNvSpPr>
            <a:spLocks noGrp="1"/>
          </p:cNvSpPr>
          <p:nvPr>
            <p:ph type="dt" sz="half" idx="10"/>
          </p:nvPr>
        </p:nvSpPr>
        <p:spPr/>
        <p:txBody>
          <a:bodyPr/>
          <a:lstStyle/>
          <a:p>
            <a:fld id="{0A7156C6-E65B-43B1-A541-ED748A4E522F}" type="datetime1">
              <a:rPr lang="en-US" smtClean="0"/>
              <a:t>9/10/2021</a:t>
            </a:fld>
            <a:endParaRPr lang="en-US"/>
          </a:p>
        </p:txBody>
      </p:sp>
      <p:sp>
        <p:nvSpPr>
          <p:cNvPr id="5" name="Slide Number Placeholder 4"/>
          <p:cNvSpPr>
            <a:spLocks noGrp="1"/>
          </p:cNvSpPr>
          <p:nvPr>
            <p:ph type="sldNum" sz="quarter" idx="12"/>
          </p:nvPr>
        </p:nvSpPr>
        <p:spPr/>
        <p:txBody>
          <a:bodyPr/>
          <a:lstStyle/>
          <a:p>
            <a:fld id="{185154CB-9FFB-324C-B703-3DE9EF04B5B5}" type="slidenum">
              <a:rPr lang="en-US" smtClean="0"/>
              <a:t>84</a:t>
            </a:fld>
            <a:endParaRPr lang="en-US"/>
          </a:p>
        </p:txBody>
      </p:sp>
    </p:spTree>
    <p:extLst>
      <p:ext uri="{BB962C8B-B14F-4D97-AF65-F5344CB8AC3E}">
        <p14:creationId xmlns:p14="http://schemas.microsoft.com/office/powerpoint/2010/main" val="2521117372"/>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Management:</a:t>
            </a:r>
            <a:endParaRPr lang="en-US" b="1" dirty="0"/>
          </a:p>
        </p:txBody>
      </p:sp>
      <p:sp>
        <p:nvSpPr>
          <p:cNvPr id="3" name="Content Placeholder 2"/>
          <p:cNvSpPr>
            <a:spLocks noGrp="1"/>
          </p:cNvSpPr>
          <p:nvPr>
            <p:ph idx="1"/>
          </p:nvPr>
        </p:nvSpPr>
        <p:spPr/>
        <p:txBody>
          <a:bodyPr>
            <a:normAutofit lnSpcReduction="10000"/>
          </a:bodyPr>
          <a:lstStyle/>
          <a:p>
            <a:pPr lvl="0"/>
            <a:r>
              <a:rPr lang="en-US" sz="3000" dirty="0"/>
              <a:t>In case of normal pulmonary arteries with increased pulmonary blood flow (In the 1st few weeks of </a:t>
            </a:r>
            <a:r>
              <a:rPr lang="en-US" sz="3000" dirty="0" smtClean="0"/>
              <a:t>life):</a:t>
            </a:r>
          </a:p>
          <a:p>
            <a:pPr lvl="2"/>
            <a:r>
              <a:rPr lang="en-US" sz="2200" b="1" dirty="0" err="1" smtClean="0"/>
              <a:t>Anticongestive</a:t>
            </a:r>
            <a:r>
              <a:rPr lang="en-US" sz="2200" b="1" dirty="0" smtClean="0"/>
              <a:t> </a:t>
            </a:r>
            <a:r>
              <a:rPr lang="en-US" sz="2200" b="1" dirty="0"/>
              <a:t>medications; as pulmonary vascular resistance falls, heart failure symptoms worsen and surgery is indicated, usually within the 1st few </a:t>
            </a:r>
            <a:r>
              <a:rPr lang="en-US" sz="2200" b="1" dirty="0" smtClean="0"/>
              <a:t>months</a:t>
            </a:r>
          </a:p>
          <a:p>
            <a:pPr lvl="2"/>
            <a:r>
              <a:rPr lang="en-US" sz="2200" b="1" dirty="0" smtClean="0"/>
              <a:t>Delay </a:t>
            </a:r>
            <a:r>
              <a:rPr lang="en-US" sz="2200" b="1" dirty="0"/>
              <a:t>of surgery much beyond this time period may increase the likelihood of pulmonary vascular disease.</a:t>
            </a:r>
          </a:p>
          <a:p>
            <a:r>
              <a:rPr lang="en-US" sz="3000" dirty="0"/>
              <a:t>In case of small hypoplastic  pulmonary arteries with decreased pulmonary blood flow and severe cyanosis </a:t>
            </a:r>
            <a:r>
              <a:rPr lang="en-US" sz="3000" dirty="0" smtClean="0"/>
              <a:t>:</a:t>
            </a:r>
          </a:p>
          <a:p>
            <a:pPr lvl="2"/>
            <a:r>
              <a:rPr lang="en-US" sz="2200" b="1" dirty="0" smtClean="0"/>
              <a:t>PGE1 </a:t>
            </a:r>
            <a:r>
              <a:rPr lang="en-US" sz="2200" b="1" dirty="0"/>
              <a:t>is started and shunt is done to increased PBF and augment growth of pulmonary arteries after proper imaging for evaluation of pulmonary arteries with catheterization or CT angiogram </a:t>
            </a:r>
          </a:p>
          <a:p>
            <a:endParaRPr lang="en-US" dirty="0"/>
          </a:p>
        </p:txBody>
      </p:sp>
      <p:sp>
        <p:nvSpPr>
          <p:cNvPr id="4" name="Date Placeholder 3"/>
          <p:cNvSpPr>
            <a:spLocks noGrp="1"/>
          </p:cNvSpPr>
          <p:nvPr>
            <p:ph type="dt" sz="half" idx="10"/>
          </p:nvPr>
        </p:nvSpPr>
        <p:spPr/>
        <p:txBody>
          <a:bodyPr/>
          <a:lstStyle/>
          <a:p>
            <a:fld id="{509699DE-025E-4E13-A46D-1308DB66D97C}" type="datetime1">
              <a:rPr lang="en-US" smtClean="0"/>
              <a:t>9/10/2021</a:t>
            </a:fld>
            <a:endParaRPr lang="en-US"/>
          </a:p>
        </p:txBody>
      </p:sp>
      <p:sp>
        <p:nvSpPr>
          <p:cNvPr id="6" name="Slide Number Placeholder 5"/>
          <p:cNvSpPr>
            <a:spLocks noGrp="1"/>
          </p:cNvSpPr>
          <p:nvPr>
            <p:ph type="sldNum" sz="quarter" idx="12"/>
          </p:nvPr>
        </p:nvSpPr>
        <p:spPr/>
        <p:txBody>
          <a:bodyPr/>
          <a:lstStyle/>
          <a:p>
            <a:fld id="{185154CB-9FFB-324C-B703-3DE9EF04B5B5}" type="slidenum">
              <a:rPr lang="en-US" smtClean="0"/>
              <a:t>85</a:t>
            </a:fld>
            <a:endParaRPr lang="en-US"/>
          </a:p>
        </p:txBody>
      </p:sp>
    </p:spTree>
    <p:extLst>
      <p:ext uri="{BB962C8B-B14F-4D97-AF65-F5344CB8AC3E}">
        <p14:creationId xmlns:p14="http://schemas.microsoft.com/office/powerpoint/2010/main" val="3345905043"/>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0" indent="0" algn="ctr">
              <a:buNone/>
            </a:pPr>
            <a:endPar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marL="0" indent="0" algn="ctr">
              <a:buNone/>
            </a:pP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marL="0" indent="0" algn="ctr">
              <a:buNone/>
            </a:pPr>
            <a:endPar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marL="0" indent="0" algn="ctr">
              <a:buNone/>
            </a:pPr>
            <a:r>
              <a:rPr lang="en-US" sz="4400" b="1" spc="50" dirty="0" smtClean="0">
                <a:ln w="11430"/>
                <a:solidFill>
                  <a:srgbClr val="00B0F0"/>
                </a:solidFill>
                <a:effectLst>
                  <a:outerShdw blurRad="76200" dist="50800" dir="5400000" algn="tl" rotWithShape="0">
                    <a:srgbClr val="000000">
                      <a:alpha val="65000"/>
                    </a:srgbClr>
                  </a:outerShdw>
                </a:effectLst>
              </a:rPr>
              <a:t>THANK YOU FOR YOUR ATTENTION </a:t>
            </a:r>
            <a:endParaRPr lang="en-US" sz="4400" b="1" spc="50" dirty="0">
              <a:ln w="11430"/>
              <a:solidFill>
                <a:srgbClr val="00B0F0"/>
              </a:solidFill>
              <a:effectLst>
                <a:outerShdw blurRad="76200" dist="50800" dir="5400000" algn="tl" rotWithShape="0">
                  <a:srgbClr val="000000">
                    <a:alpha val="65000"/>
                  </a:srgbClr>
                </a:outerShdw>
              </a:effectLst>
            </a:endParaRPr>
          </a:p>
        </p:txBody>
      </p:sp>
      <p:sp>
        <p:nvSpPr>
          <p:cNvPr id="2" name="Date Placeholder 1"/>
          <p:cNvSpPr>
            <a:spLocks noGrp="1"/>
          </p:cNvSpPr>
          <p:nvPr>
            <p:ph type="dt" sz="half" idx="10"/>
          </p:nvPr>
        </p:nvSpPr>
        <p:spPr/>
        <p:txBody>
          <a:bodyPr/>
          <a:lstStyle/>
          <a:p>
            <a:fld id="{8E38B362-06F4-4557-8FE3-7CFCB12004B1}" type="datetime1">
              <a:rPr lang="en-US" smtClean="0"/>
              <a:t>9/10/2021</a:t>
            </a:fld>
            <a:endParaRPr lang="en-US"/>
          </a:p>
        </p:txBody>
      </p:sp>
      <p:sp>
        <p:nvSpPr>
          <p:cNvPr id="5" name="Slide Number Placeholder 4"/>
          <p:cNvSpPr>
            <a:spLocks noGrp="1"/>
          </p:cNvSpPr>
          <p:nvPr>
            <p:ph type="sldNum" sz="quarter" idx="12"/>
          </p:nvPr>
        </p:nvSpPr>
        <p:spPr/>
        <p:txBody>
          <a:bodyPr/>
          <a:lstStyle/>
          <a:p>
            <a:fld id="{185154CB-9FFB-324C-B703-3DE9EF04B5B5}" type="slidenum">
              <a:rPr lang="en-US" smtClean="0"/>
              <a:t>86</a:t>
            </a:fld>
            <a:endParaRPr lang="en-US"/>
          </a:p>
        </p:txBody>
      </p:sp>
    </p:spTree>
    <p:extLst>
      <p:ext uri="{BB962C8B-B14F-4D97-AF65-F5344CB8AC3E}">
        <p14:creationId xmlns:p14="http://schemas.microsoft.com/office/powerpoint/2010/main" val="392901504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EAE24376EA59545A611AFBF6C2EDBDD" ma:contentTypeVersion="2" ma:contentTypeDescription="Create a new document." ma:contentTypeScope="" ma:versionID="431e55668dad7bd5328a985f359a9590">
  <xsd:schema xmlns:xsd="http://www.w3.org/2001/XMLSchema" xmlns:xs="http://www.w3.org/2001/XMLSchema" xmlns:p="http://schemas.microsoft.com/office/2006/metadata/properties" xmlns:ns2="1e79b814-7639-49c4-a9db-9af5b5895a9e" targetNamespace="http://schemas.microsoft.com/office/2006/metadata/properties" ma:root="true" ma:fieldsID="f026a9cfe3fe9ab594b45a93ec356e68" ns2:_="">
    <xsd:import namespace="1e79b814-7639-49c4-a9db-9af5b5895a9e"/>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79b814-7639-49c4-a9db-9af5b5895a9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A76ED8F-4A6A-4641-A31C-01DBD3C57D4E}"/>
</file>

<file path=customXml/itemProps2.xml><?xml version="1.0" encoding="utf-8"?>
<ds:datastoreItem xmlns:ds="http://schemas.openxmlformats.org/officeDocument/2006/customXml" ds:itemID="{EFF9E024-43FC-467F-99AC-5F6E684F0F43}"/>
</file>

<file path=customXml/itemProps3.xml><?xml version="1.0" encoding="utf-8"?>
<ds:datastoreItem xmlns:ds="http://schemas.openxmlformats.org/officeDocument/2006/customXml" ds:itemID="{3C3540B8-77E2-4673-94C6-1F1146F22F76}"/>
</file>

<file path=docProps/app.xml><?xml version="1.0" encoding="utf-8"?>
<Properties xmlns="http://schemas.openxmlformats.org/officeDocument/2006/extended-properties" xmlns:vt="http://schemas.openxmlformats.org/officeDocument/2006/docPropsVTypes">
  <Template/>
  <TotalTime>3386</TotalTime>
  <Words>4055</Words>
  <Application>Microsoft Office PowerPoint</Application>
  <PresentationFormat>Custom</PresentationFormat>
  <Paragraphs>515</Paragraphs>
  <Slides>86</Slides>
  <Notes>1</Notes>
  <HiddenSlides>0</HiddenSlides>
  <MMClips>0</MMClips>
  <ScaleCrop>false</ScaleCrop>
  <HeadingPairs>
    <vt:vector size="4" baseType="variant">
      <vt:variant>
        <vt:lpstr>Theme</vt:lpstr>
      </vt:variant>
      <vt:variant>
        <vt:i4>1</vt:i4>
      </vt:variant>
      <vt:variant>
        <vt:lpstr>Slide Titles</vt:lpstr>
      </vt:variant>
      <vt:variant>
        <vt:i4>86</vt:i4>
      </vt:variant>
    </vt:vector>
  </HeadingPairs>
  <TitlesOfParts>
    <vt:vector size="87" baseType="lpstr">
      <vt:lpstr>Office Theme</vt:lpstr>
      <vt:lpstr>PowerPoint Presentation</vt:lpstr>
      <vt:lpstr>PowerPoint Presentation</vt:lpstr>
      <vt:lpstr>PowerPoint Presentation</vt:lpstr>
      <vt:lpstr>Cyanotic heart disease</vt:lpstr>
      <vt:lpstr>Clinical consequences of cyanosis</vt:lpstr>
      <vt:lpstr>Cardiac findings in cyanotic heart diseases</vt:lpstr>
      <vt:lpstr>Congenital Cyanotic heart disease approach </vt:lpstr>
      <vt:lpstr>PowerPoint Presentation</vt:lpstr>
      <vt:lpstr>CYANOTIC DISEASE The 5 T’s of cyanotic heart disease</vt:lpstr>
      <vt:lpstr>Tetralogy of Fallot</vt:lpstr>
      <vt:lpstr>PowerPoint Presentation</vt:lpstr>
      <vt:lpstr>PowerPoint Presentation</vt:lpstr>
      <vt:lpstr>Clinical features</vt:lpstr>
      <vt:lpstr>PowerPoint Presentation</vt:lpstr>
      <vt:lpstr>Chest X-Ray </vt:lpstr>
      <vt:lpstr>Right axis deviation.  RVH. P wave …. tall or peaked or bifid .  </vt:lpstr>
      <vt:lpstr>TOF: Complications</vt:lpstr>
      <vt:lpstr>Paroxysmal Hypercyanotic Attacks </vt:lpstr>
      <vt:lpstr>Management of Hypercyanotic Spell</vt:lpstr>
      <vt:lpstr>Management of Hypercyanotic Spell</vt:lpstr>
      <vt:lpstr>Management of Hypercyanotic Spell</vt:lpstr>
      <vt:lpstr>Surgical correction of TOF</vt:lpstr>
      <vt:lpstr>Surgical correction of TOF</vt:lpstr>
      <vt:lpstr>Tricuspid atresia </vt:lpstr>
      <vt:lpstr>Incidence and Pathophysiology</vt:lpstr>
      <vt:lpstr>PowerPoint Presentation</vt:lpstr>
      <vt:lpstr>PowerPoint Presentation</vt:lpstr>
      <vt:lpstr>CLINICAL MANIFESTATIONS </vt:lpstr>
      <vt:lpstr>PowerPoint Presentation</vt:lpstr>
      <vt:lpstr>ECG Findings:</vt:lpstr>
      <vt:lpstr>PowerPoint Presentation</vt:lpstr>
      <vt:lpstr>Chest X-ray findings:</vt:lpstr>
      <vt:lpstr>PowerPoint Presentation</vt:lpstr>
      <vt:lpstr>Management of TA</vt:lpstr>
      <vt:lpstr>PowerPoint Presentation</vt:lpstr>
      <vt:lpstr> </vt:lpstr>
      <vt:lpstr>D-transposition of the Great Arteries</vt:lpstr>
      <vt:lpstr>d-TGA</vt:lpstr>
      <vt:lpstr>PowerPoint Presentation</vt:lpstr>
      <vt:lpstr>PowerPoint Presentation</vt:lpstr>
      <vt:lpstr>CLINICAL Findings </vt:lpstr>
      <vt:lpstr>PowerPoint Presentation</vt:lpstr>
      <vt:lpstr>Chest X-ray findings:</vt:lpstr>
      <vt:lpstr>PowerPoint Presentation</vt:lpstr>
      <vt:lpstr>Echocardiography</vt:lpstr>
      <vt:lpstr>Medical RX Initial management of d-TGA: goal is to improve mixing </vt:lpstr>
      <vt:lpstr>PowerPoint Presentation</vt:lpstr>
      <vt:lpstr>Surgical management of d-TGA: </vt:lpstr>
      <vt:lpstr>PowerPoint Presentation</vt:lpstr>
      <vt:lpstr>Total Anomalous Pulmonary Venous Return(TAPVR)</vt:lpstr>
      <vt:lpstr>TAPVR</vt:lpstr>
      <vt:lpstr>PATHOLOGY</vt:lpstr>
      <vt:lpstr>PowerPoint Presentation</vt:lpstr>
      <vt:lpstr>PowerPoint Presentation</vt:lpstr>
      <vt:lpstr>PowerPoint Presentation</vt:lpstr>
      <vt:lpstr>PowerPoint Presentation</vt:lpstr>
      <vt:lpstr>PowerPoint Presentation</vt:lpstr>
      <vt:lpstr>PowerPoint Presentation</vt:lpstr>
      <vt:lpstr>CLINICAL MANIFESTATIONS  Clinical manifestations differ, depending on whether there is obstruction to the pulmonary venous return</vt:lpstr>
      <vt:lpstr>PowerPoint Presentation</vt:lpstr>
      <vt:lpstr>PowerPoint Presentation</vt:lpstr>
      <vt:lpstr>Electrocardiography. </vt:lpstr>
      <vt:lpstr>Chest X-ray Studies </vt:lpstr>
      <vt:lpstr>PowerPoint Presentation</vt:lpstr>
      <vt:lpstr>PowerPoint Presentation</vt:lpstr>
      <vt:lpstr>PowerPoint Presentation</vt:lpstr>
      <vt:lpstr>Management of TAPVR</vt:lpstr>
      <vt:lpstr>PowerPoint Presentation</vt:lpstr>
      <vt:lpstr>Ebstein anomaly</vt:lpstr>
      <vt:lpstr>PATHOLOGY</vt:lpstr>
      <vt:lpstr>PowerPoint Presentation</vt:lpstr>
      <vt:lpstr>Clinical manifestation </vt:lpstr>
      <vt:lpstr>Clinical manifestation </vt:lpstr>
      <vt:lpstr>ECG:</vt:lpstr>
      <vt:lpstr>Chest x ray findings</vt:lpstr>
      <vt:lpstr>2D-Echocardiogram</vt:lpstr>
      <vt:lpstr>Management: </vt:lpstr>
      <vt:lpstr>Management: </vt:lpstr>
      <vt:lpstr>Truncus Arteriosus </vt:lpstr>
      <vt:lpstr>PowerPoint Presentation</vt:lpstr>
      <vt:lpstr>Clinical manifestation </vt:lpstr>
      <vt:lpstr>PowerPoint Presentation</vt:lpstr>
      <vt:lpstr>Chest x ray findings </vt:lpstr>
      <vt:lpstr>PowerPoint Presentation</vt:lpstr>
      <vt:lpstr>Management:</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esraa omari</dc:creator>
  <cp:lastModifiedBy>Lenovo</cp:lastModifiedBy>
  <cp:revision>170</cp:revision>
  <dcterms:created xsi:type="dcterms:W3CDTF">2018-12-20T07:25:52Z</dcterms:created>
  <dcterms:modified xsi:type="dcterms:W3CDTF">2021-09-10T19:49:03Z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0x0101000EAE24376EA59545A611AFBF6C2EDBDD</vt:lpwstr>
  </property>
</Properties>
</file>