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s/slide10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104.xml" ContentType="application/vnd.openxmlformats-officedocument.presentationml.slide+xml"/>
  <Override PartName="/ppt/slides/slide103.xml" ContentType="application/vnd.openxmlformats-officedocument.presentationml.slide+xml"/>
  <Override PartName="/ppt/slides/slide102.xml" ContentType="application/vnd.openxmlformats-officedocument.presentationml.slide+xml"/>
  <Override PartName="/ppt/slides/slide101.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98.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5.xml" ContentType="application/vnd.openxmlformats-officedocument.presentationml.slide+xml"/>
  <Override PartName="/ppt/slides/slide94.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0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20.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1.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18.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sldIdLst>
    <p:sldId id="413" r:id="rId2"/>
    <p:sldId id="405"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6" r:id="rId27"/>
    <p:sldId id="285" r:id="rId28"/>
    <p:sldId id="287" r:id="rId29"/>
    <p:sldId id="288" r:id="rId30"/>
    <p:sldId id="289" r:id="rId31"/>
    <p:sldId id="294" r:id="rId32"/>
    <p:sldId id="295" r:id="rId33"/>
    <p:sldId id="296" r:id="rId34"/>
    <p:sldId id="297" r:id="rId35"/>
    <p:sldId id="298" r:id="rId36"/>
    <p:sldId id="299" r:id="rId37"/>
    <p:sldId id="300" r:id="rId38"/>
    <p:sldId id="301" r:id="rId39"/>
    <p:sldId id="302"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3" r:id="rId59"/>
    <p:sldId id="324" r:id="rId60"/>
    <p:sldId id="325" r:id="rId61"/>
    <p:sldId id="326" r:id="rId62"/>
    <p:sldId id="327" r:id="rId63"/>
    <p:sldId id="328" r:id="rId64"/>
    <p:sldId id="329" r:id="rId65"/>
    <p:sldId id="330" r:id="rId66"/>
    <p:sldId id="333" r:id="rId67"/>
    <p:sldId id="409" r:id="rId68"/>
    <p:sldId id="336" r:id="rId69"/>
    <p:sldId id="338" r:id="rId70"/>
    <p:sldId id="340" r:id="rId71"/>
    <p:sldId id="342" r:id="rId72"/>
    <p:sldId id="343" r:id="rId73"/>
    <p:sldId id="344" r:id="rId74"/>
    <p:sldId id="350" r:id="rId75"/>
    <p:sldId id="349" r:id="rId76"/>
    <p:sldId id="348" r:id="rId77"/>
    <p:sldId id="351" r:id="rId78"/>
    <p:sldId id="352" r:id="rId79"/>
    <p:sldId id="353" r:id="rId80"/>
    <p:sldId id="354" r:id="rId81"/>
    <p:sldId id="355" r:id="rId82"/>
    <p:sldId id="356" r:id="rId83"/>
    <p:sldId id="357" r:id="rId84"/>
    <p:sldId id="358" r:id="rId85"/>
    <p:sldId id="359" r:id="rId86"/>
    <p:sldId id="410" r:id="rId87"/>
    <p:sldId id="360" r:id="rId88"/>
    <p:sldId id="362" r:id="rId89"/>
    <p:sldId id="364" r:id="rId90"/>
    <p:sldId id="365" r:id="rId91"/>
    <p:sldId id="414" r:id="rId92"/>
    <p:sldId id="368" r:id="rId93"/>
    <p:sldId id="369" r:id="rId94"/>
    <p:sldId id="370" r:id="rId95"/>
    <p:sldId id="371" r:id="rId96"/>
    <p:sldId id="415" r:id="rId97"/>
    <p:sldId id="372" r:id="rId98"/>
    <p:sldId id="373" r:id="rId99"/>
    <p:sldId id="374" r:id="rId100"/>
    <p:sldId id="377" r:id="rId101"/>
    <p:sldId id="378" r:id="rId102"/>
    <p:sldId id="380" r:id="rId103"/>
    <p:sldId id="381" r:id="rId104"/>
    <p:sldId id="382" r:id="rId105"/>
    <p:sldId id="383" r:id="rId106"/>
    <p:sldId id="399" r:id="rId107"/>
    <p:sldId id="400" r:id="rId108"/>
    <p:sldId id="411" r:id="rId109"/>
    <p:sldId id="407" r:id="rId110"/>
    <p:sldId id="390" r:id="rId111"/>
    <p:sldId id="397" r:id="rId112"/>
    <p:sldId id="398" r:id="rId113"/>
    <p:sldId id="402" r:id="rId114"/>
    <p:sldId id="403" r:id="rId115"/>
    <p:sldId id="412"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customXml" Target="../customXml/item2.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customXml" Target="../customXml/item3.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B912F-9A0E-44A8-8C04-D97D7F73409E}" type="datetimeFigureOut">
              <a:rPr lang="en-US" smtClean="0"/>
              <a:t>9/10/2021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B5AF7A-1FEA-4C5C-8F8D-A8A3ED2BE95A}" type="slidenum">
              <a:rPr lang="en-US" smtClean="0"/>
              <a:t>‹#›</a:t>
            </a:fld>
            <a:endParaRPr lang="en-US"/>
          </a:p>
        </p:txBody>
      </p:sp>
    </p:spTree>
    <p:extLst>
      <p:ext uri="{BB962C8B-B14F-4D97-AF65-F5344CB8AC3E}">
        <p14:creationId xmlns:p14="http://schemas.microsoft.com/office/powerpoint/2010/main" val="139961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A44A790D-7145-C549-9FBB-8FD881052D63}"/>
              </a:ext>
            </a:extLst>
          </p:cNvPr>
          <p:cNvSpPr>
            <a:spLocks noGrp="1" noChangeArrowheads="1"/>
          </p:cNvSpPr>
          <p:nvPr>
            <p:ph type="sldNum" sz="quarter" idx="5"/>
          </p:nvPr>
        </p:nvSpPr>
        <p:spPr>
          <a:ln/>
        </p:spPr>
        <p:txBody>
          <a:bodyPr/>
          <a:lstStyle/>
          <a:p>
            <a:fld id="{20F89249-E297-4A44-A5BD-8F99DE59B246}" type="slidenum">
              <a:rPr lang="en-US" altLang="en-US"/>
              <a:pPr/>
              <a:t>28</a:t>
            </a:fld>
            <a:endParaRPr lang="en-US" altLang="en-US"/>
          </a:p>
        </p:txBody>
      </p:sp>
      <p:sp>
        <p:nvSpPr>
          <p:cNvPr id="90114" name="Rectangle 2">
            <a:extLst>
              <a:ext uri="{FF2B5EF4-FFF2-40B4-BE49-F238E27FC236}">
                <a16:creationId xmlns="" xmlns:a16="http://schemas.microsoft.com/office/drawing/2014/main" id="{D932F0EA-5CE2-5244-82AD-E6711074EFE6}"/>
              </a:ext>
            </a:extLst>
          </p:cNvPr>
          <p:cNvSpPr>
            <a:spLocks noGrp="1" noRot="1" noChangeAspect="1" noChangeArrowheads="1" noTextEdit="1"/>
          </p:cNvSpPr>
          <p:nvPr>
            <p:ph type="sldImg"/>
          </p:nvPr>
        </p:nvSpPr>
        <p:spPr>
          <a:ln/>
        </p:spPr>
      </p:sp>
      <p:sp>
        <p:nvSpPr>
          <p:cNvPr id="90115" name="Rectangle 3">
            <a:extLst>
              <a:ext uri="{FF2B5EF4-FFF2-40B4-BE49-F238E27FC236}">
                <a16:creationId xmlns="" xmlns:a16="http://schemas.microsoft.com/office/drawing/2014/main" id="{3214F9BD-043F-6044-B0C9-4405B36CBFE1}"/>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698819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D8AFF359-BAB5-2D4A-87D7-10E8EE8372A9}"/>
              </a:ext>
            </a:extLst>
          </p:cNvPr>
          <p:cNvSpPr>
            <a:spLocks noGrp="1" noChangeArrowheads="1"/>
          </p:cNvSpPr>
          <p:nvPr>
            <p:ph type="sldNum" sz="quarter" idx="5"/>
          </p:nvPr>
        </p:nvSpPr>
        <p:spPr>
          <a:ln/>
        </p:spPr>
        <p:txBody>
          <a:bodyPr/>
          <a:lstStyle/>
          <a:p>
            <a:fld id="{4923E145-84EB-2940-B876-AD141A7C17F4}" type="slidenum">
              <a:rPr lang="en-US" altLang="en-US"/>
              <a:pPr/>
              <a:t>34</a:t>
            </a:fld>
            <a:endParaRPr lang="en-US" altLang="en-US"/>
          </a:p>
        </p:txBody>
      </p:sp>
      <p:sp>
        <p:nvSpPr>
          <p:cNvPr id="123906" name="Rectangle 2">
            <a:extLst>
              <a:ext uri="{FF2B5EF4-FFF2-40B4-BE49-F238E27FC236}">
                <a16:creationId xmlns="" xmlns:a16="http://schemas.microsoft.com/office/drawing/2014/main" id="{F27D3B3B-E835-554E-A870-7117B0199ADF}"/>
              </a:ext>
            </a:extLst>
          </p:cNvPr>
          <p:cNvSpPr>
            <a:spLocks noGrp="1" noRot="1" noChangeAspect="1" noChangeArrowheads="1" noTextEdit="1"/>
          </p:cNvSpPr>
          <p:nvPr>
            <p:ph type="sldImg"/>
          </p:nvPr>
        </p:nvSpPr>
        <p:spPr>
          <a:ln/>
        </p:spPr>
      </p:sp>
      <p:sp>
        <p:nvSpPr>
          <p:cNvPr id="123907" name="Rectangle 3">
            <a:extLst>
              <a:ext uri="{FF2B5EF4-FFF2-40B4-BE49-F238E27FC236}">
                <a16:creationId xmlns="" xmlns:a16="http://schemas.microsoft.com/office/drawing/2014/main" id="{2CEFE717-6F7E-1E44-82F1-71AFE6C06239}"/>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040661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62E827E8-9459-304E-A1EC-C10AF23023A5}"/>
              </a:ext>
            </a:extLst>
          </p:cNvPr>
          <p:cNvSpPr>
            <a:spLocks noGrp="1" noChangeArrowheads="1"/>
          </p:cNvSpPr>
          <p:nvPr>
            <p:ph type="sldNum" sz="quarter" idx="5"/>
          </p:nvPr>
        </p:nvSpPr>
        <p:spPr>
          <a:ln/>
        </p:spPr>
        <p:txBody>
          <a:bodyPr/>
          <a:lstStyle/>
          <a:p>
            <a:fld id="{2DA5F41D-D781-D948-A85B-4E3BF321F282}" type="slidenum">
              <a:rPr lang="en-US" altLang="en-US"/>
              <a:pPr/>
              <a:t>36</a:t>
            </a:fld>
            <a:endParaRPr lang="en-US" altLang="en-US"/>
          </a:p>
        </p:txBody>
      </p:sp>
      <p:sp>
        <p:nvSpPr>
          <p:cNvPr id="120834" name="Rectangle 2">
            <a:extLst>
              <a:ext uri="{FF2B5EF4-FFF2-40B4-BE49-F238E27FC236}">
                <a16:creationId xmlns="" xmlns:a16="http://schemas.microsoft.com/office/drawing/2014/main" id="{707CEDBA-8FB1-FD44-84A4-4BDB91EE60CE}"/>
              </a:ext>
            </a:extLst>
          </p:cNvPr>
          <p:cNvSpPr>
            <a:spLocks noGrp="1" noRot="1" noChangeAspect="1" noChangeArrowheads="1" noTextEdit="1"/>
          </p:cNvSpPr>
          <p:nvPr>
            <p:ph type="sldImg"/>
          </p:nvPr>
        </p:nvSpPr>
        <p:spPr>
          <a:ln/>
        </p:spPr>
      </p:sp>
      <p:sp>
        <p:nvSpPr>
          <p:cNvPr id="120835" name="Rectangle 3">
            <a:extLst>
              <a:ext uri="{FF2B5EF4-FFF2-40B4-BE49-F238E27FC236}">
                <a16:creationId xmlns="" xmlns:a16="http://schemas.microsoft.com/office/drawing/2014/main" id="{EFB13F5D-8BEE-CA4F-AC89-69E0D575C6E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19492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D5FEC5D7-F36F-C14E-9B33-958CF9790DAD}"/>
              </a:ext>
            </a:extLst>
          </p:cNvPr>
          <p:cNvSpPr>
            <a:spLocks noGrp="1" noChangeArrowheads="1"/>
          </p:cNvSpPr>
          <p:nvPr>
            <p:ph type="sldNum" sz="quarter" idx="5"/>
          </p:nvPr>
        </p:nvSpPr>
        <p:spPr>
          <a:ln/>
        </p:spPr>
        <p:txBody>
          <a:bodyPr/>
          <a:lstStyle/>
          <a:p>
            <a:fld id="{02CD4F83-4DEE-0A4F-B09B-EFABF270A9FD}" type="slidenum">
              <a:rPr lang="en-US" altLang="en-US"/>
              <a:pPr/>
              <a:t>38</a:t>
            </a:fld>
            <a:endParaRPr lang="en-US" altLang="en-US"/>
          </a:p>
        </p:txBody>
      </p:sp>
      <p:sp>
        <p:nvSpPr>
          <p:cNvPr id="121858" name="Rectangle 2">
            <a:extLst>
              <a:ext uri="{FF2B5EF4-FFF2-40B4-BE49-F238E27FC236}">
                <a16:creationId xmlns="" xmlns:a16="http://schemas.microsoft.com/office/drawing/2014/main" id="{9E566CD1-8986-9543-8074-5D89FDA41ECC}"/>
              </a:ext>
            </a:extLst>
          </p:cNvPr>
          <p:cNvSpPr>
            <a:spLocks noGrp="1" noRot="1" noChangeAspect="1" noChangeArrowheads="1" noTextEdit="1"/>
          </p:cNvSpPr>
          <p:nvPr>
            <p:ph type="sldImg"/>
          </p:nvPr>
        </p:nvSpPr>
        <p:spPr>
          <a:ln/>
        </p:spPr>
      </p:sp>
      <p:sp>
        <p:nvSpPr>
          <p:cNvPr id="121859" name="Rectangle 3">
            <a:extLst>
              <a:ext uri="{FF2B5EF4-FFF2-40B4-BE49-F238E27FC236}">
                <a16:creationId xmlns="" xmlns:a16="http://schemas.microsoft.com/office/drawing/2014/main" id="{0C11942A-7E1B-3E48-B546-FFCABBF4CE47}"/>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9670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 xmlns:a16="http://schemas.microsoft.com/office/drawing/2014/main" id="{553E2B15-0761-5745-90CE-36C2905C1E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 xmlns:a16="http://schemas.microsoft.com/office/drawing/2014/main" id="{E0978502-BCB3-6846-91F1-246A6D04B6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67588" name="Slide Number Placeholder 3">
            <a:extLst>
              <a:ext uri="{FF2B5EF4-FFF2-40B4-BE49-F238E27FC236}">
                <a16:creationId xmlns="" xmlns:a16="http://schemas.microsoft.com/office/drawing/2014/main" id="{D4B1D6F5-6016-1D4F-A7CE-C0661B3D16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9D1C2FFE-FD67-E642-A87E-E3D4588EE09B}" type="slidenum">
              <a:rPr lang="en-US" altLang="en-US">
                <a:latin typeface="Calibri" panose="020F0502020204030204" pitchFamily="34" charset="0"/>
              </a:rPr>
              <a:pPr/>
              <a:t>90</a:t>
            </a:fld>
            <a:endParaRPr lang="en-US" altLang="en-US">
              <a:latin typeface="Calibri" panose="020F0502020204030204" pitchFamily="34" charset="0"/>
            </a:endParaRPr>
          </a:p>
        </p:txBody>
      </p:sp>
    </p:spTree>
    <p:extLst>
      <p:ext uri="{BB962C8B-B14F-4D97-AF65-F5344CB8AC3E}">
        <p14:creationId xmlns:p14="http://schemas.microsoft.com/office/powerpoint/2010/main" val="1310485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 xmlns:a16="http://schemas.microsoft.com/office/drawing/2014/main" id="{9A9011E5-84D4-AC48-8B3A-5676FF5CE0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 xmlns:a16="http://schemas.microsoft.com/office/drawing/2014/main" id="{9BC46F14-82E9-9B4C-9939-69AEBD66C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70660" name="Slide Number Placeholder 3">
            <a:extLst>
              <a:ext uri="{FF2B5EF4-FFF2-40B4-BE49-F238E27FC236}">
                <a16:creationId xmlns="" xmlns:a16="http://schemas.microsoft.com/office/drawing/2014/main" id="{8053FAA1-ABED-3A48-932C-8A528CC92C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E5216DD3-6450-7E4F-83AF-195D12AE9585}" type="slidenum">
              <a:rPr lang="en-US" altLang="en-US">
                <a:latin typeface="Calibri" panose="020F0502020204030204" pitchFamily="34" charset="0"/>
              </a:rPr>
              <a:pPr/>
              <a:t>91</a:t>
            </a:fld>
            <a:endParaRPr lang="en-US" altLang="en-US">
              <a:latin typeface="Calibri" panose="020F0502020204030204" pitchFamily="34" charset="0"/>
            </a:endParaRPr>
          </a:p>
        </p:txBody>
      </p:sp>
    </p:spTree>
    <p:extLst>
      <p:ext uri="{BB962C8B-B14F-4D97-AF65-F5344CB8AC3E}">
        <p14:creationId xmlns:p14="http://schemas.microsoft.com/office/powerpoint/2010/main" val="1818358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 xmlns:a16="http://schemas.microsoft.com/office/drawing/2014/main" id="{9A9011E5-84D4-AC48-8B3A-5676FF5CE0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 xmlns:a16="http://schemas.microsoft.com/office/drawing/2014/main" id="{9BC46F14-82E9-9B4C-9939-69AEBD66C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70660" name="Slide Number Placeholder 3">
            <a:extLst>
              <a:ext uri="{FF2B5EF4-FFF2-40B4-BE49-F238E27FC236}">
                <a16:creationId xmlns="" xmlns:a16="http://schemas.microsoft.com/office/drawing/2014/main" id="{8053FAA1-ABED-3A48-932C-8A528CC92C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E5216DD3-6450-7E4F-83AF-195D12AE9585}" type="slidenum">
              <a:rPr lang="en-US" altLang="en-US">
                <a:latin typeface="Calibri" panose="020F0502020204030204" pitchFamily="34" charset="0"/>
              </a:rPr>
              <a:pPr/>
              <a:t>92</a:t>
            </a:fld>
            <a:endParaRPr lang="en-US" altLang="en-US">
              <a:latin typeface="Calibri" panose="020F0502020204030204" pitchFamily="34" charset="0"/>
            </a:endParaRPr>
          </a:p>
        </p:txBody>
      </p:sp>
    </p:spTree>
    <p:extLst>
      <p:ext uri="{BB962C8B-B14F-4D97-AF65-F5344CB8AC3E}">
        <p14:creationId xmlns:p14="http://schemas.microsoft.com/office/powerpoint/2010/main" val="1818358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 xmlns:a16="http://schemas.microsoft.com/office/drawing/2014/main" id="{FDB983BE-F294-7944-8B5E-965684BC6A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 xmlns:a16="http://schemas.microsoft.com/office/drawing/2014/main" id="{33C03391-FE4B-2041-A09C-D6C37991CB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1684" name="Slide Number Placeholder 3">
            <a:extLst>
              <a:ext uri="{FF2B5EF4-FFF2-40B4-BE49-F238E27FC236}">
                <a16:creationId xmlns="" xmlns:a16="http://schemas.microsoft.com/office/drawing/2014/main" id="{1008D1A4-B18B-0444-BE8B-80D41B5D92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62C303EA-6C44-DA45-9646-3ABB550FDC2C}" type="slidenum">
              <a:rPr lang="en-US" altLang="en-US">
                <a:latin typeface="Calibri" panose="020F0502020204030204" pitchFamily="34" charset="0"/>
              </a:rPr>
              <a:pPr/>
              <a:t>93</a:t>
            </a:fld>
            <a:endParaRPr lang="en-US" altLang="en-US">
              <a:latin typeface="Calibri" panose="020F0502020204030204" pitchFamily="34" charset="0"/>
            </a:endParaRPr>
          </a:p>
        </p:txBody>
      </p:sp>
    </p:spTree>
    <p:extLst>
      <p:ext uri="{BB962C8B-B14F-4D97-AF65-F5344CB8AC3E}">
        <p14:creationId xmlns:p14="http://schemas.microsoft.com/office/powerpoint/2010/main" val="1521795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 xmlns:a16="http://schemas.microsoft.com/office/drawing/2014/main" id="{97BCD5A4-3F23-AE40-8C6C-FEDC2677ED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 xmlns:a16="http://schemas.microsoft.com/office/drawing/2014/main" id="{41D9526A-04CA-8443-93EE-B604F128BE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2708" name="Slide Number Placeholder 3">
            <a:extLst>
              <a:ext uri="{FF2B5EF4-FFF2-40B4-BE49-F238E27FC236}">
                <a16:creationId xmlns="" xmlns:a16="http://schemas.microsoft.com/office/drawing/2014/main" id="{362D39F7-BBFE-5242-9C01-5AB2846F40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A6710C2D-EFDA-E348-9DF6-78DCD5A5FDC3}" type="slidenum">
              <a:rPr lang="en-US" altLang="en-US">
                <a:latin typeface="Calibri" panose="020F0502020204030204" pitchFamily="34" charset="0"/>
              </a:rPr>
              <a:pPr/>
              <a:t>94</a:t>
            </a:fld>
            <a:endParaRPr lang="en-US" altLang="en-US">
              <a:latin typeface="Calibri" panose="020F0502020204030204" pitchFamily="34" charset="0"/>
            </a:endParaRPr>
          </a:p>
        </p:txBody>
      </p:sp>
    </p:spTree>
    <p:extLst>
      <p:ext uri="{BB962C8B-B14F-4D97-AF65-F5344CB8AC3E}">
        <p14:creationId xmlns:p14="http://schemas.microsoft.com/office/powerpoint/2010/main" val="49946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 xmlns:a16="http://schemas.microsoft.com/office/drawing/2014/main" id="{C1973A2E-4B91-9F44-9B08-CD393774B7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 xmlns:a16="http://schemas.microsoft.com/office/drawing/2014/main" id="{D8165195-0DC5-D44F-92AE-ADE011CE1F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3732" name="Slide Number Placeholder 3">
            <a:extLst>
              <a:ext uri="{FF2B5EF4-FFF2-40B4-BE49-F238E27FC236}">
                <a16:creationId xmlns="" xmlns:a16="http://schemas.microsoft.com/office/drawing/2014/main" id="{CD84227C-B63E-6D40-B8F2-1F7369C849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62EA8DAC-A023-4D4D-847E-BA3B4E507449}" type="slidenum">
              <a:rPr lang="en-US" altLang="en-US">
                <a:latin typeface="Calibri" panose="020F0502020204030204" pitchFamily="34" charset="0"/>
              </a:rPr>
              <a:pPr/>
              <a:t>95</a:t>
            </a:fld>
            <a:endParaRPr lang="en-US" altLang="en-US">
              <a:latin typeface="Calibri" panose="020F0502020204030204" pitchFamily="34" charset="0"/>
            </a:endParaRPr>
          </a:p>
        </p:txBody>
      </p:sp>
    </p:spTree>
    <p:extLst>
      <p:ext uri="{BB962C8B-B14F-4D97-AF65-F5344CB8AC3E}">
        <p14:creationId xmlns:p14="http://schemas.microsoft.com/office/powerpoint/2010/main" val="1924680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 xmlns:a16="http://schemas.microsoft.com/office/drawing/2014/main" id="{3DE5C710-D6FB-1F49-9937-DB512B758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 xmlns:a16="http://schemas.microsoft.com/office/drawing/2014/main" id="{86CDB1CC-4F7A-3C41-B1D1-A78885C3EB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74756" name="Slide Number Placeholder 3">
            <a:extLst>
              <a:ext uri="{FF2B5EF4-FFF2-40B4-BE49-F238E27FC236}">
                <a16:creationId xmlns="" xmlns:a16="http://schemas.microsoft.com/office/drawing/2014/main" id="{C46CC63B-D0AD-B140-A370-01A5CC3176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9A69EABD-4685-1F4F-8BFE-FC7201DC78AB}" type="slidenum">
              <a:rPr lang="en-US" altLang="en-US">
                <a:latin typeface="Calibri" panose="020F0502020204030204" pitchFamily="34" charset="0"/>
              </a:rPr>
              <a:pPr/>
              <a:t>97</a:t>
            </a:fld>
            <a:endParaRPr lang="en-US" altLang="en-US">
              <a:latin typeface="Calibri" panose="020F0502020204030204" pitchFamily="34" charset="0"/>
            </a:endParaRPr>
          </a:p>
        </p:txBody>
      </p:sp>
    </p:spTree>
    <p:extLst>
      <p:ext uri="{BB962C8B-B14F-4D97-AF65-F5344CB8AC3E}">
        <p14:creationId xmlns:p14="http://schemas.microsoft.com/office/powerpoint/2010/main" val="3948301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 xmlns:a16="http://schemas.microsoft.com/office/drawing/2014/main" id="{2391B750-4299-4B44-A730-75A92F624B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 xmlns:a16="http://schemas.microsoft.com/office/drawing/2014/main" id="{5DA9B5BC-1155-374B-8F1A-046B121420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5780" name="Slide Number Placeholder 3">
            <a:extLst>
              <a:ext uri="{FF2B5EF4-FFF2-40B4-BE49-F238E27FC236}">
                <a16:creationId xmlns="" xmlns:a16="http://schemas.microsoft.com/office/drawing/2014/main" id="{A83B3DCB-D2F4-A74F-A539-55F6097BFF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2720D41A-0C2D-224B-87CA-88CAFCF550F1}" type="slidenum">
              <a:rPr lang="en-US" altLang="en-US">
                <a:latin typeface="Calibri" panose="020F0502020204030204" pitchFamily="34" charset="0"/>
              </a:rPr>
              <a:pPr/>
              <a:t>98</a:t>
            </a:fld>
            <a:endParaRPr lang="en-US" altLang="en-US">
              <a:latin typeface="Calibri" panose="020F0502020204030204" pitchFamily="34" charset="0"/>
            </a:endParaRPr>
          </a:p>
        </p:txBody>
      </p:sp>
    </p:spTree>
    <p:extLst>
      <p:ext uri="{BB962C8B-B14F-4D97-AF65-F5344CB8AC3E}">
        <p14:creationId xmlns:p14="http://schemas.microsoft.com/office/powerpoint/2010/main" val="398928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 xmlns:a16="http://schemas.microsoft.com/office/drawing/2014/main" id="{0D2BFC43-8D83-4A46-B11F-67777A9AAE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 xmlns:a16="http://schemas.microsoft.com/office/drawing/2014/main" id="{ECA943B3-7903-7549-9C52-6817E8F098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24" name="Slide Number Placeholder 3">
            <a:extLst>
              <a:ext uri="{FF2B5EF4-FFF2-40B4-BE49-F238E27FC236}">
                <a16:creationId xmlns="" xmlns:a16="http://schemas.microsoft.com/office/drawing/2014/main" id="{B9D7C588-1FCB-C14A-91C7-2CA6378B26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975B1C90-E14B-7045-9A0A-794A8DC5151E}" type="slidenum">
              <a:rPr lang="en-US" altLang="en-US">
                <a:latin typeface="Calibri" panose="020F0502020204030204" pitchFamily="34" charset="0"/>
              </a:rPr>
              <a:pPr/>
              <a:t>99</a:t>
            </a:fld>
            <a:endParaRPr lang="en-US" altLang="en-US">
              <a:latin typeface="Calibri" panose="020F0502020204030204" pitchFamily="34" charset="0"/>
            </a:endParaRPr>
          </a:p>
        </p:txBody>
      </p:sp>
    </p:spTree>
    <p:extLst>
      <p:ext uri="{BB962C8B-B14F-4D97-AF65-F5344CB8AC3E}">
        <p14:creationId xmlns:p14="http://schemas.microsoft.com/office/powerpoint/2010/main" val="1377110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 xmlns:a16="http://schemas.microsoft.com/office/drawing/2014/main" id="{AE4DC84D-855C-774A-AFE3-EE0500799A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 xmlns:a16="http://schemas.microsoft.com/office/drawing/2014/main" id="{63C9BCF1-A279-3B41-B903-01086E5219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2948" name="Slide Number Placeholder 3">
            <a:extLst>
              <a:ext uri="{FF2B5EF4-FFF2-40B4-BE49-F238E27FC236}">
                <a16:creationId xmlns="" xmlns:a16="http://schemas.microsoft.com/office/drawing/2014/main" id="{1DA35E3A-6E4C-704D-B0F7-A196169AA5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2B10ADC2-FC61-7B45-AEAA-26BAE0627F0F}" type="slidenum">
              <a:rPr lang="en-US" altLang="en-US">
                <a:latin typeface="Calibri" panose="020F0502020204030204" pitchFamily="34" charset="0"/>
              </a:rPr>
              <a:pPr/>
              <a:t>100</a:t>
            </a:fld>
            <a:endParaRPr lang="en-US" altLang="en-US">
              <a:latin typeface="Calibri" panose="020F0502020204030204" pitchFamily="34" charset="0"/>
            </a:endParaRPr>
          </a:p>
        </p:txBody>
      </p:sp>
    </p:spTree>
    <p:extLst>
      <p:ext uri="{BB962C8B-B14F-4D97-AF65-F5344CB8AC3E}">
        <p14:creationId xmlns:p14="http://schemas.microsoft.com/office/powerpoint/2010/main" val="85754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 xmlns:a16="http://schemas.microsoft.com/office/drawing/2014/main" id="{40570E96-6835-D74F-9224-40341B5AE9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a:extLst>
              <a:ext uri="{FF2B5EF4-FFF2-40B4-BE49-F238E27FC236}">
                <a16:creationId xmlns="" xmlns:a16="http://schemas.microsoft.com/office/drawing/2014/main" id="{655F8EA1-3895-0244-9014-8F757C3A3F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2164" name="Slide Number Placeholder 3">
            <a:extLst>
              <a:ext uri="{FF2B5EF4-FFF2-40B4-BE49-F238E27FC236}">
                <a16:creationId xmlns="" xmlns:a16="http://schemas.microsoft.com/office/drawing/2014/main" id="{DE3DAC12-F8F5-FC4B-B626-68BAAB293A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D9E01411-5DC1-024D-A7BF-81612067BCE9}" type="slidenum">
              <a:rPr lang="en-US" altLang="en-US">
                <a:latin typeface="Calibri" panose="020F0502020204030204" pitchFamily="34" charset="0"/>
              </a:rPr>
              <a:pPr/>
              <a:t>103</a:t>
            </a:fld>
            <a:endParaRPr lang="en-US" altLang="en-US">
              <a:latin typeface="Calibri" panose="020F0502020204030204" pitchFamily="34" charset="0"/>
            </a:endParaRPr>
          </a:p>
        </p:txBody>
      </p:sp>
    </p:spTree>
    <p:extLst>
      <p:ext uri="{BB962C8B-B14F-4D97-AF65-F5344CB8AC3E}">
        <p14:creationId xmlns:p14="http://schemas.microsoft.com/office/powerpoint/2010/main" val="1261441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 xmlns:a16="http://schemas.microsoft.com/office/drawing/2014/main" id="{DB84AD68-7AC8-B04C-BCE6-7838632975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 xmlns:a16="http://schemas.microsoft.com/office/drawing/2014/main" id="{4A515B80-BD94-804A-AFA9-89E8FFB3C0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9332" name="Slide Number Placeholder 3">
            <a:extLst>
              <a:ext uri="{FF2B5EF4-FFF2-40B4-BE49-F238E27FC236}">
                <a16:creationId xmlns="" xmlns:a16="http://schemas.microsoft.com/office/drawing/2014/main" id="{E3E2C440-7C94-F843-9623-56294F7EAD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503E2242-5BDA-6D44-BCB6-13A6CADBEFC9}" type="slidenum">
              <a:rPr lang="en-US" altLang="en-US">
                <a:latin typeface="Calibri" panose="020F0502020204030204" pitchFamily="34" charset="0"/>
              </a:rPr>
              <a:pPr/>
              <a:t>106</a:t>
            </a:fld>
            <a:endParaRPr lang="en-US" altLang="en-US">
              <a:latin typeface="Calibri" panose="020F0502020204030204" pitchFamily="34" charset="0"/>
            </a:endParaRPr>
          </a:p>
        </p:txBody>
      </p:sp>
    </p:spTree>
    <p:extLst>
      <p:ext uri="{BB962C8B-B14F-4D97-AF65-F5344CB8AC3E}">
        <p14:creationId xmlns:p14="http://schemas.microsoft.com/office/powerpoint/2010/main" val="3159157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 xmlns:a16="http://schemas.microsoft.com/office/drawing/2014/main" id="{5D2BECE0-484F-1F43-98BF-DE3743404C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a:extLst>
              <a:ext uri="{FF2B5EF4-FFF2-40B4-BE49-F238E27FC236}">
                <a16:creationId xmlns="" xmlns:a16="http://schemas.microsoft.com/office/drawing/2014/main" id="{55D64B14-02E0-EE47-80C2-780A596D9B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3428" name="Slide Number Placeholder 3">
            <a:extLst>
              <a:ext uri="{FF2B5EF4-FFF2-40B4-BE49-F238E27FC236}">
                <a16:creationId xmlns="" xmlns:a16="http://schemas.microsoft.com/office/drawing/2014/main" id="{7CC73B1F-DE07-1546-85E2-D25148D4C4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174518A2-621F-7F40-A4AA-4EAC495C4F73}" type="slidenum">
              <a:rPr lang="en-US" altLang="en-US">
                <a:latin typeface="Calibri" panose="020F0502020204030204" pitchFamily="34" charset="0"/>
              </a:rPr>
              <a:pPr/>
              <a:t>107</a:t>
            </a:fld>
            <a:endParaRPr lang="en-US" altLang="en-US">
              <a:latin typeface="Calibri" panose="020F0502020204030204" pitchFamily="34" charset="0"/>
            </a:endParaRPr>
          </a:p>
        </p:txBody>
      </p:sp>
    </p:spTree>
    <p:extLst>
      <p:ext uri="{BB962C8B-B14F-4D97-AF65-F5344CB8AC3E}">
        <p14:creationId xmlns:p14="http://schemas.microsoft.com/office/powerpoint/2010/main" val="1074353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 xmlns:a16="http://schemas.microsoft.com/office/drawing/2014/main" id="{CB8FE8E2-662B-984F-8989-EB2EBC30E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a:extLst>
              <a:ext uri="{FF2B5EF4-FFF2-40B4-BE49-F238E27FC236}">
                <a16:creationId xmlns="" xmlns:a16="http://schemas.microsoft.com/office/drawing/2014/main" id="{693D1944-BD30-CF41-9270-C40B279092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8" name="Slide Number Placeholder 3">
            <a:extLst>
              <a:ext uri="{FF2B5EF4-FFF2-40B4-BE49-F238E27FC236}">
                <a16:creationId xmlns="" xmlns:a16="http://schemas.microsoft.com/office/drawing/2014/main" id="{80A468A5-111E-AF4A-BFE5-9176BA1770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40E93A12-A5D1-0746-A341-0504CBA988C4}" type="slidenum">
              <a:rPr lang="en-US" altLang="en-US">
                <a:latin typeface="Calibri" panose="020F0502020204030204" pitchFamily="34" charset="0"/>
              </a:rPr>
              <a:pPr/>
              <a:t>110</a:t>
            </a:fld>
            <a:endParaRPr lang="en-US" altLang="en-US">
              <a:latin typeface="Calibri" panose="020F0502020204030204" pitchFamily="34" charset="0"/>
            </a:endParaRPr>
          </a:p>
        </p:txBody>
      </p:sp>
    </p:spTree>
    <p:extLst>
      <p:ext uri="{BB962C8B-B14F-4D97-AF65-F5344CB8AC3E}">
        <p14:creationId xmlns:p14="http://schemas.microsoft.com/office/powerpoint/2010/main" val="3950804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 xmlns:a16="http://schemas.microsoft.com/office/drawing/2014/main" id="{B1C557DB-F333-C448-B49A-487F1F0FE1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 xmlns:a16="http://schemas.microsoft.com/office/drawing/2014/main" id="{181E673E-521A-7946-8996-21425713D2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5476" name="Slide Number Placeholder 3">
            <a:extLst>
              <a:ext uri="{FF2B5EF4-FFF2-40B4-BE49-F238E27FC236}">
                <a16:creationId xmlns="" xmlns:a16="http://schemas.microsoft.com/office/drawing/2014/main" id="{CB1A3C9A-F72E-2B4F-9EAA-42E4F68252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001318B0-FF03-8049-8914-A293BC259CA8}" type="slidenum">
              <a:rPr lang="en-US" altLang="en-US">
                <a:latin typeface="Calibri" panose="020F0502020204030204" pitchFamily="34" charset="0"/>
              </a:rPr>
              <a:pPr/>
              <a:t>113</a:t>
            </a:fld>
            <a:endParaRPr lang="en-US" altLang="en-US">
              <a:latin typeface="Calibri" panose="020F0502020204030204" pitchFamily="34" charset="0"/>
            </a:endParaRPr>
          </a:p>
        </p:txBody>
      </p:sp>
    </p:spTree>
    <p:extLst>
      <p:ext uri="{BB962C8B-B14F-4D97-AF65-F5344CB8AC3E}">
        <p14:creationId xmlns:p14="http://schemas.microsoft.com/office/powerpoint/2010/main" val="3795888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 xmlns:a16="http://schemas.microsoft.com/office/drawing/2014/main" id="{8D7EE82A-59EF-9B40-89FA-C6EF581270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a:extLst>
              <a:ext uri="{FF2B5EF4-FFF2-40B4-BE49-F238E27FC236}">
                <a16:creationId xmlns="" xmlns:a16="http://schemas.microsoft.com/office/drawing/2014/main" id="{5770822F-595F-C443-B9B0-EE7C477909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6500" name="Slide Number Placeholder 3">
            <a:extLst>
              <a:ext uri="{FF2B5EF4-FFF2-40B4-BE49-F238E27FC236}">
                <a16:creationId xmlns="" xmlns:a16="http://schemas.microsoft.com/office/drawing/2014/main" id="{F7C9D29E-4BE2-FC45-89C6-DB6BCAA540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fld id="{9E47204A-CD4F-A640-80A8-886D9E11BF4A}" type="slidenum">
              <a:rPr lang="en-US" altLang="en-US">
                <a:latin typeface="Calibri" panose="020F0502020204030204" pitchFamily="34" charset="0"/>
              </a:rPr>
              <a:pPr/>
              <a:t>114</a:t>
            </a:fld>
            <a:endParaRPr lang="en-US" altLang="en-US">
              <a:latin typeface="Calibri" panose="020F0502020204030204" pitchFamily="34" charset="0"/>
            </a:endParaRPr>
          </a:p>
        </p:txBody>
      </p:sp>
    </p:spTree>
    <p:extLst>
      <p:ext uri="{BB962C8B-B14F-4D97-AF65-F5344CB8AC3E}">
        <p14:creationId xmlns:p14="http://schemas.microsoft.com/office/powerpoint/2010/main" val="2777533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EF6856-C2B6-41B1-90B0-AB0DCC0916AA}"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147050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82BED9-A233-4E40-BA5F-BD68284CA81E}"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a:t>
            </a:fld>
            <a:endParaRPr lang="en-US"/>
          </a:p>
        </p:txBody>
      </p:sp>
      <p:pic>
        <p:nvPicPr>
          <p:cNvPr id="3074" name="Picture 2" descr="https://upload.wikimedia.org/wikipedia/ar/9/9b/%D8%B4%D8%B9%D8%A7%D8%B1_%D8%A7%D9%84%D8%AC%D8%A7%D9%85%D8%B9%D8%A9_%D8%A7%D9%84%D9%87%D8%A7%D8%B4%D9%85%D9%8A%D8%A9_%D8%A7%D9%84%D8%AC%D8%AF%D9%8A%D8%AF.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52200" y="5943601"/>
            <a:ext cx="980039" cy="91439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Faculty of Medicine at Hashemite University | Facebook"/>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Faculty of Medicine at Hashemite University | Facebook"/>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Faculty of Medicine at Hashemite University | Facebook"/>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1" name="Picture 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287" y="5943601"/>
            <a:ext cx="817241" cy="914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7092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084E7-D6DF-42E5-B711-B2C52B33A6B3}"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1241286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820D97-4757-410C-98A3-66F913F3BDD9}" type="datetime1">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399006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B783CB-BEC8-4AC8-8759-B1ABE25AB947}" type="datetime1">
              <a:rPr lang="en-US" smtClean="0"/>
              <a:t>9/10/2021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2582064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E28E89-BEC5-4CB4-ACFE-C75576FDFBB6}" type="datetime1">
              <a:rPr lang="en-US" smtClean="0"/>
              <a:t>9/10/2021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339972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309EB-DC0D-412B-A2F7-BE1C34867358}" type="datetime1">
              <a:rPr lang="en-US" smtClean="0"/>
              <a:t>9/10/2021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39492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907D6D-3FDF-476B-853A-F8331356783A}" type="datetime1">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240346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E6A8C-FD9A-43DD-9CCC-B468FB27E5B7}" type="datetime1">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2049314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2AB812-2B67-4C5B-B240-E8F57E51C794}"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2913622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5F04A5-61AD-4591-BDEB-2A43466F2DD5}"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a:t>
            </a:fld>
            <a:endParaRPr lang="en-US"/>
          </a:p>
        </p:txBody>
      </p:sp>
    </p:spTree>
    <p:extLst>
      <p:ext uri="{BB962C8B-B14F-4D97-AF65-F5344CB8AC3E}">
        <p14:creationId xmlns:p14="http://schemas.microsoft.com/office/powerpoint/2010/main" val="1390044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8BF297-CF42-4B0C-933A-FFA2BEAB6B8E}" type="datetime1">
              <a:rPr lang="en-US" smtClean="0"/>
              <a:t>9/10/2021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140ABB-3E0F-42AE-8525-703F3AEBC195}" type="slidenum">
              <a:rPr lang="en-US" smtClean="0"/>
              <a:t>‹#›</a:t>
            </a:fld>
            <a:endParaRPr lang="en-US"/>
          </a:p>
        </p:txBody>
      </p:sp>
    </p:spTree>
    <p:extLst>
      <p:ext uri="{BB962C8B-B14F-4D97-AF65-F5344CB8AC3E}">
        <p14:creationId xmlns:p14="http://schemas.microsoft.com/office/powerpoint/2010/main" val="3845204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14.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88.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image" Target="../media/image67.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Connie\Documents\Clinical%20Conf\Echo\Aortic%20coarctation%207.29.09\OMR%20images\1487918%20Normal%20aortic%20arch%20-%202D%20CDTHIS.avi" TargetMode="External"/><Relationship Id="rId1" Type="http://schemas.microsoft.com/office/2007/relationships/media" Target="file:///C:\Users\Connie\Documents\Clinical%20Conf\Echo\Aortic%20coarctation%207.29.09\OMR%20images\1487918%20Normal%20aortic%20arch%20-%202D%20CDTHIS.avi" TargetMode="External"/><Relationship Id="rId5" Type="http://schemas.openxmlformats.org/officeDocument/2006/relationships/image" Target="../media/image75.png"/><Relationship Id="rId4" Type="http://schemas.openxmlformats.org/officeDocument/2006/relationships/notesSlide" Target="../notesSlides/notesSlide13.xml"/></Relationships>
</file>

<file path=ppt/slides/_rels/slide10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10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3.jpeg"/></Relationships>
</file>

<file path=ppt/slides/_rels/slide11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A5FB89-E733-4AD5-8AF8-8A85AC9E9AF8}" type="datetime1">
              <a:rPr lang="en-US" smtClean="0"/>
              <a:t>9/10/2021</a:t>
            </a:fld>
            <a:endParaRPr lang="en-US"/>
          </a:p>
        </p:txBody>
      </p:sp>
      <p:sp>
        <p:nvSpPr>
          <p:cNvPr id="6" name="Slide Number Placeholder 5"/>
          <p:cNvSpPr>
            <a:spLocks noGrp="1"/>
          </p:cNvSpPr>
          <p:nvPr>
            <p:ph type="sldNum" sz="quarter" idx="12"/>
          </p:nvPr>
        </p:nvSpPr>
        <p:spPr/>
        <p:txBody>
          <a:bodyPr/>
          <a:lstStyle/>
          <a:p>
            <a:fld id="{185154CB-9FFB-324C-B703-3DE9EF04B5B5}" type="slidenum">
              <a:rPr lang="en-US" smtClean="0"/>
              <a:t>1</a:t>
            </a:fld>
            <a:endParaRPr lang="en-US"/>
          </a:p>
        </p:txBody>
      </p:sp>
      <p:sp>
        <p:nvSpPr>
          <p:cNvPr id="7" name="Rectangle 2">
            <a:extLst>
              <a:ext uri="{FF2B5EF4-FFF2-40B4-BE49-F238E27FC236}">
                <a16:creationId xmlns="" xmlns:a16="http://schemas.microsoft.com/office/drawing/2014/main" id="{9B34C636-F770-F444-80AC-7231119C99AF}"/>
              </a:ext>
            </a:extLst>
          </p:cNvPr>
          <p:cNvSpPr txBox="1">
            <a:spLocks noChangeArrowheads="1"/>
          </p:cNvSpPr>
          <p:nvPr/>
        </p:nvSpPr>
        <p:spPr>
          <a:xfrm>
            <a:off x="1124755" y="1043188"/>
            <a:ext cx="9144000" cy="16098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800" b="1" dirty="0" smtClean="0">
                <a:latin typeface="Arial" pitchFamily="34" charset="0"/>
                <a:cs typeface="Arial" pitchFamily="34" charset="0"/>
              </a:rPr>
              <a:t>Acyanotic Congenital Heart Diseases</a:t>
            </a:r>
            <a:endParaRPr lang="en-US" altLang="en-US" sz="4800" b="1" dirty="0">
              <a:latin typeface="Arial" pitchFamily="34" charset="0"/>
              <a:cs typeface="Arial" pitchFamily="34" charset="0"/>
            </a:endParaRPr>
          </a:p>
        </p:txBody>
      </p:sp>
      <p:sp>
        <p:nvSpPr>
          <p:cNvPr id="8" name="TextBox 7"/>
          <p:cNvSpPr txBox="1"/>
          <p:nvPr/>
        </p:nvSpPr>
        <p:spPr>
          <a:xfrm>
            <a:off x="2614411" y="3707705"/>
            <a:ext cx="6687841" cy="1200329"/>
          </a:xfrm>
          <a:prstGeom prst="rect">
            <a:avLst/>
          </a:prstGeom>
          <a:solidFill>
            <a:schemeClr val="tx1">
              <a:lumMod val="50000"/>
              <a:lumOff val="50000"/>
            </a:schemeClr>
          </a:solidFill>
        </p:spPr>
        <p:txBody>
          <a:bodyPr wrap="square" rtlCol="0">
            <a:spAutoFit/>
          </a:bodyPr>
          <a:lstStyle/>
          <a:p>
            <a:pPr algn="ct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Hamzeh</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Almomani</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MBBS ,MSc</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Assistant Professor- Pediatric Cardiology</a:t>
            </a:r>
          </a:p>
          <a:p>
            <a:pPr algn="ct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Hashemite University</a:t>
            </a:r>
          </a:p>
        </p:txBody>
      </p:sp>
    </p:spTree>
    <p:extLst>
      <p:ext uri="{BB962C8B-B14F-4D97-AF65-F5344CB8AC3E}">
        <p14:creationId xmlns:p14="http://schemas.microsoft.com/office/powerpoint/2010/main" val="29779253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b="1" dirty="0"/>
              <a:t>Left-to-Right Shunt Lesions : </a:t>
            </a:r>
            <a:endParaRPr lang="en-US" sz="4800" dirty="0"/>
          </a:p>
          <a:p>
            <a:pPr lvl="2"/>
            <a:r>
              <a:rPr lang="en-US" b="1" dirty="0"/>
              <a:t>Atrial </a:t>
            </a:r>
            <a:r>
              <a:rPr lang="en-US" b="1" dirty="0" err="1"/>
              <a:t>Septal</a:t>
            </a:r>
            <a:r>
              <a:rPr lang="en-US" b="1" dirty="0"/>
              <a:t> Defect (ASD) .</a:t>
            </a:r>
            <a:endParaRPr lang="en-US" sz="3600" dirty="0"/>
          </a:p>
          <a:p>
            <a:pPr lvl="2"/>
            <a:r>
              <a:rPr lang="en-US" b="1" dirty="0"/>
              <a:t>Ventricular </a:t>
            </a:r>
            <a:r>
              <a:rPr lang="en-US" b="1" dirty="0" err="1"/>
              <a:t>Septal</a:t>
            </a:r>
            <a:r>
              <a:rPr lang="en-US" b="1" dirty="0"/>
              <a:t> Defect (VSD).</a:t>
            </a:r>
            <a:endParaRPr lang="en-US" sz="3600" dirty="0"/>
          </a:p>
          <a:p>
            <a:pPr lvl="2"/>
            <a:r>
              <a:rPr lang="en-US" b="1" dirty="0"/>
              <a:t>Atrioventricular </a:t>
            </a:r>
            <a:r>
              <a:rPr lang="en-US" b="1" dirty="0" err="1"/>
              <a:t>Septal</a:t>
            </a:r>
            <a:r>
              <a:rPr lang="en-US" b="1" dirty="0"/>
              <a:t> Defect (AV Canal) .</a:t>
            </a:r>
            <a:endParaRPr lang="en-US" sz="3600" dirty="0"/>
          </a:p>
          <a:p>
            <a:pPr lvl="2"/>
            <a:r>
              <a:rPr lang="en-US" b="1" dirty="0"/>
              <a:t>Patent </a:t>
            </a:r>
            <a:r>
              <a:rPr lang="en-US" b="1" dirty="0" err="1"/>
              <a:t>Ductus</a:t>
            </a:r>
            <a:r>
              <a:rPr lang="en-US" b="1" dirty="0"/>
              <a:t> Arteriosus (PDA)  .</a:t>
            </a:r>
            <a:endParaRPr lang="en-US" sz="3600" dirty="0"/>
          </a:p>
          <a:p>
            <a:pPr lvl="2"/>
            <a:r>
              <a:rPr lang="en-US" b="1" dirty="0"/>
              <a:t>Partial anomalous pulmonary venous return(PAPVR) .</a:t>
            </a:r>
            <a:endParaRPr lang="en-US" sz="3600" dirty="0"/>
          </a:p>
          <a:p>
            <a:pPr lvl="2"/>
            <a:r>
              <a:rPr lang="en-US" b="1" dirty="0" err="1"/>
              <a:t>Aortopulmonary</a:t>
            </a:r>
            <a:r>
              <a:rPr lang="en-US" b="1" dirty="0"/>
              <a:t> window(OPW) </a:t>
            </a:r>
            <a:r>
              <a:rPr lang="en-US" sz="3200" b="1" dirty="0" smtClean="0"/>
              <a:t>.</a:t>
            </a:r>
          </a:p>
          <a:p>
            <a:pPr marL="914400" lvl="2" indent="0">
              <a:buNone/>
            </a:pPr>
            <a:endParaRPr lang="en-US" dirty="0"/>
          </a:p>
          <a:p>
            <a:pPr lvl="0"/>
            <a:r>
              <a:rPr lang="en-US" b="1" dirty="0"/>
              <a:t>Obstructive lesions:</a:t>
            </a:r>
            <a:endParaRPr lang="en-US" sz="4800" dirty="0"/>
          </a:p>
          <a:p>
            <a:pPr lvl="2"/>
            <a:r>
              <a:rPr lang="en-US" b="1" dirty="0"/>
              <a:t>Aortic stenosis  .</a:t>
            </a:r>
            <a:endParaRPr lang="en-US" sz="3600" dirty="0"/>
          </a:p>
          <a:p>
            <a:pPr lvl="2"/>
            <a:r>
              <a:rPr lang="en-US" b="1" dirty="0"/>
              <a:t>Pulmonary stenosis .</a:t>
            </a:r>
            <a:endParaRPr lang="en-US" sz="3600" dirty="0"/>
          </a:p>
          <a:p>
            <a:pPr lvl="2"/>
            <a:r>
              <a:rPr lang="en-US" b="1" dirty="0"/>
              <a:t>Coarctation of aorta.</a:t>
            </a:r>
            <a:endParaRPr lang="en-US" sz="3600" dirty="0"/>
          </a:p>
          <a:p>
            <a:pPr lvl="2"/>
            <a:r>
              <a:rPr lang="en-US" b="1" dirty="0"/>
              <a:t>Others   .</a:t>
            </a:r>
            <a:endParaRPr lang="en-US" sz="3600" dirty="0"/>
          </a:p>
          <a:p>
            <a:endParaRPr lang="en-US" dirty="0"/>
          </a:p>
        </p:txBody>
      </p:sp>
      <p:sp>
        <p:nvSpPr>
          <p:cNvPr id="2" name="Date Placeholder 1"/>
          <p:cNvSpPr>
            <a:spLocks noGrp="1"/>
          </p:cNvSpPr>
          <p:nvPr>
            <p:ph type="dt" sz="half" idx="10"/>
          </p:nvPr>
        </p:nvSpPr>
        <p:spPr/>
        <p:txBody>
          <a:bodyPr/>
          <a:lstStyle/>
          <a:p>
            <a:fld id="{3624D7BF-FA48-49B6-9F6C-809DE62B808F}" type="datetime1">
              <a:rPr lang="en-US" smtClean="0"/>
              <a:t>9/10/2021</a:t>
            </a:fld>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2</a:t>
            </a:fld>
            <a:endParaRPr lang="en-US"/>
          </a:p>
        </p:txBody>
      </p:sp>
    </p:spTree>
    <p:extLst>
      <p:ext uri="{BB962C8B-B14F-4D97-AF65-F5344CB8AC3E}">
        <p14:creationId xmlns:p14="http://schemas.microsoft.com/office/powerpoint/2010/main" val="2536774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7D09338-1F2A-B848-82A2-B4FD7603DAE9}"/>
              </a:ext>
            </a:extLst>
          </p:cNvPr>
          <p:cNvPicPr>
            <a:picLocks noChangeAspect="1"/>
          </p:cNvPicPr>
          <p:nvPr/>
        </p:nvPicPr>
        <p:blipFill>
          <a:blip r:embed="rId2"/>
          <a:stretch>
            <a:fillRect/>
          </a:stretch>
        </p:blipFill>
        <p:spPr>
          <a:xfrm>
            <a:off x="450760" y="1103493"/>
            <a:ext cx="5396247" cy="5286120"/>
          </a:xfrm>
          <a:prstGeom prst="rect">
            <a:avLst/>
          </a:prstGeom>
        </p:spPr>
      </p:pic>
      <p:sp>
        <p:nvSpPr>
          <p:cNvPr id="2" name="TextBox 1">
            <a:extLst>
              <a:ext uri="{FF2B5EF4-FFF2-40B4-BE49-F238E27FC236}">
                <a16:creationId xmlns="" xmlns:a16="http://schemas.microsoft.com/office/drawing/2014/main" id="{6104765A-59B7-B748-993D-790EBA7662F8}"/>
              </a:ext>
            </a:extLst>
          </p:cNvPr>
          <p:cNvSpPr txBox="1"/>
          <p:nvPr/>
        </p:nvSpPr>
        <p:spPr>
          <a:xfrm>
            <a:off x="1961322" y="334052"/>
            <a:ext cx="6772692" cy="769441"/>
          </a:xfrm>
          <a:prstGeom prst="rect">
            <a:avLst/>
          </a:prstGeom>
          <a:noFill/>
        </p:spPr>
        <p:txBody>
          <a:bodyPr wrap="square" rtlCol="0">
            <a:spAutoFit/>
          </a:bodyPr>
          <a:lstStyle/>
          <a:p>
            <a:pPr algn="ctr"/>
            <a:r>
              <a:rPr lang="en-US" sz="4400" b="1" dirty="0" smtClean="0"/>
              <a:t>Atrial Septal Defect </a:t>
            </a:r>
            <a:endParaRPr lang="en-US" sz="4400" b="1" dirty="0"/>
          </a:p>
        </p:txBody>
      </p:sp>
      <p:pic>
        <p:nvPicPr>
          <p:cNvPr id="1026" name="Picture 2" descr="Atrial Septal Defect | Congenital Heart Disease - Cove Point Foundation |  Johns Hopkins Children's Hospi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192" y="1443777"/>
            <a:ext cx="3939907" cy="5157698"/>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481F29D4-EE47-43A8-BBDC-2A75F68EEA43}"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3</a:t>
            </a:fld>
            <a:endParaRPr lang="en-US"/>
          </a:p>
        </p:txBody>
      </p:sp>
    </p:spTree>
    <p:extLst>
      <p:ext uri="{BB962C8B-B14F-4D97-AF65-F5344CB8AC3E}">
        <p14:creationId xmlns:p14="http://schemas.microsoft.com/office/powerpoint/2010/main" val="1051140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p:txBody>
          <a:bodyPr>
            <a:normAutofit/>
          </a:bodyPr>
          <a:lstStyle/>
          <a:p>
            <a:r>
              <a:rPr lang="en-US" dirty="0"/>
              <a:t>ASD is an </a:t>
            </a:r>
            <a:r>
              <a:rPr lang="en-US" dirty="0" err="1"/>
              <a:t>acyanotic</a:t>
            </a:r>
            <a:r>
              <a:rPr lang="en-US" dirty="0"/>
              <a:t> CHD characterized by defect in the interatrial septum causing a left to right flow between the atria.</a:t>
            </a:r>
          </a:p>
          <a:p>
            <a:r>
              <a:rPr lang="en-US" b="1" dirty="0"/>
              <a:t>Resulting in spectrum from </a:t>
            </a:r>
            <a:r>
              <a:rPr lang="en-US" dirty="0"/>
              <a:t>: </a:t>
            </a:r>
            <a:r>
              <a:rPr lang="en-US" b="1" dirty="0"/>
              <a:t>asymptomatic to right sided overload, PAH , even atrial </a:t>
            </a:r>
            <a:r>
              <a:rPr lang="en-US" b="1" dirty="0" smtClean="0"/>
              <a:t>arrhythmias</a:t>
            </a:r>
          </a:p>
          <a:p>
            <a:r>
              <a:rPr lang="en-US" b="1" dirty="0" smtClean="0"/>
              <a:t>Pathophysiology :</a:t>
            </a:r>
            <a:r>
              <a:rPr lang="en-US" dirty="0" smtClean="0"/>
              <a:t>Shunting </a:t>
            </a:r>
            <a:r>
              <a:rPr lang="en-US" dirty="0"/>
              <a:t>occurs during </a:t>
            </a:r>
            <a:r>
              <a:rPr lang="en-US" b="1" dirty="0"/>
              <a:t>late ventricular systole and early diastole</a:t>
            </a:r>
            <a:endParaRPr lang="en-US" dirty="0"/>
          </a:p>
          <a:p>
            <a:endParaRPr lang="en-US" b="1" dirty="0"/>
          </a:p>
        </p:txBody>
      </p:sp>
      <p:sp>
        <p:nvSpPr>
          <p:cNvPr id="4" name="Date Placeholder 3"/>
          <p:cNvSpPr>
            <a:spLocks noGrp="1"/>
          </p:cNvSpPr>
          <p:nvPr>
            <p:ph type="dt" sz="half" idx="10"/>
          </p:nvPr>
        </p:nvSpPr>
        <p:spPr/>
        <p:txBody>
          <a:bodyPr/>
          <a:lstStyle/>
          <a:p>
            <a:fld id="{658EA416-2301-4B42-83A9-21E863976ECD}"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a:t>
            </a:fld>
            <a:endParaRPr lang="en-US"/>
          </a:p>
        </p:txBody>
      </p:sp>
    </p:spTree>
    <p:extLst>
      <p:ext uri="{BB962C8B-B14F-4D97-AF65-F5344CB8AC3E}">
        <p14:creationId xmlns:p14="http://schemas.microsoft.com/office/powerpoint/2010/main" val="1793980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127445-B6B3-4D44-8513-D73708600DCD}"/>
              </a:ext>
            </a:extLst>
          </p:cNvPr>
          <p:cNvSpPr>
            <a:spLocks noGrp="1"/>
          </p:cNvSpPr>
          <p:nvPr>
            <p:ph type="title"/>
          </p:nvPr>
        </p:nvSpPr>
        <p:spPr/>
        <p:txBody>
          <a:bodyPr/>
          <a:lstStyle/>
          <a:p>
            <a:r>
              <a:rPr lang="en-US" dirty="0"/>
              <a:t>INCIDENCE</a:t>
            </a:r>
          </a:p>
        </p:txBody>
      </p:sp>
      <p:sp>
        <p:nvSpPr>
          <p:cNvPr id="3" name="Content Placeholder 2">
            <a:extLst>
              <a:ext uri="{FF2B5EF4-FFF2-40B4-BE49-F238E27FC236}">
                <a16:creationId xmlns="" xmlns:a16="http://schemas.microsoft.com/office/drawing/2014/main" id="{6D7014BB-C228-ED4C-811B-0E480410A156}"/>
              </a:ext>
            </a:extLst>
          </p:cNvPr>
          <p:cNvSpPr>
            <a:spLocks noGrp="1"/>
          </p:cNvSpPr>
          <p:nvPr>
            <p:ph idx="1"/>
          </p:nvPr>
        </p:nvSpPr>
        <p:spPr/>
        <p:txBody>
          <a:bodyPr>
            <a:normAutofit/>
          </a:bodyPr>
          <a:lstStyle/>
          <a:p>
            <a:r>
              <a:rPr lang="en-US" dirty="0"/>
              <a:t>ASD constitutes 8-10% of congenital heart defects in children.</a:t>
            </a:r>
          </a:p>
          <a:p>
            <a:r>
              <a:rPr lang="en-US" dirty="0"/>
              <a:t>Incidence = 56 per 100,000 live births </a:t>
            </a:r>
          </a:p>
          <a:p>
            <a:r>
              <a:rPr lang="en-US" dirty="0"/>
              <a:t>Recent estimates are much higher (100 per 100,000 live births), likely due to increased recognition in the era of common use of echocardiography.</a:t>
            </a:r>
          </a:p>
          <a:p>
            <a:pPr marL="0" indent="0">
              <a:buNone/>
            </a:pPr>
            <a:endParaRPr lang="en-US" dirty="0"/>
          </a:p>
        </p:txBody>
      </p:sp>
      <p:sp>
        <p:nvSpPr>
          <p:cNvPr id="4" name="Date Placeholder 3"/>
          <p:cNvSpPr>
            <a:spLocks noGrp="1"/>
          </p:cNvSpPr>
          <p:nvPr>
            <p:ph type="dt" sz="half" idx="10"/>
          </p:nvPr>
        </p:nvSpPr>
        <p:spPr/>
        <p:txBody>
          <a:bodyPr/>
          <a:lstStyle/>
          <a:p>
            <a:fld id="{BE381B20-D320-4178-A2FA-91C54405911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5</a:t>
            </a:fld>
            <a:endParaRPr lang="en-US"/>
          </a:p>
        </p:txBody>
      </p:sp>
    </p:spTree>
    <p:extLst>
      <p:ext uri="{BB962C8B-B14F-4D97-AF65-F5344CB8AC3E}">
        <p14:creationId xmlns:p14="http://schemas.microsoft.com/office/powerpoint/2010/main" val="304759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F70540-61CA-EE48-AA0F-D82F91093DD8}"/>
              </a:ext>
            </a:extLst>
          </p:cNvPr>
          <p:cNvSpPr>
            <a:spLocks noGrp="1"/>
          </p:cNvSpPr>
          <p:nvPr>
            <p:ph type="title"/>
          </p:nvPr>
        </p:nvSpPr>
        <p:spPr/>
        <p:txBody>
          <a:bodyPr/>
          <a:lstStyle/>
          <a:p>
            <a:r>
              <a:rPr lang="en-US" dirty="0"/>
              <a:t>ETIOLOGY</a:t>
            </a:r>
          </a:p>
        </p:txBody>
      </p:sp>
      <p:sp>
        <p:nvSpPr>
          <p:cNvPr id="3" name="Content Placeholder 2">
            <a:extLst>
              <a:ext uri="{FF2B5EF4-FFF2-40B4-BE49-F238E27FC236}">
                <a16:creationId xmlns="" xmlns:a16="http://schemas.microsoft.com/office/drawing/2014/main" id="{D6E63069-CA20-904F-ABC3-8B5526586E48}"/>
              </a:ext>
            </a:extLst>
          </p:cNvPr>
          <p:cNvSpPr>
            <a:spLocks noGrp="1"/>
          </p:cNvSpPr>
          <p:nvPr>
            <p:ph idx="1"/>
          </p:nvPr>
        </p:nvSpPr>
        <p:spPr>
          <a:xfrm>
            <a:off x="838200" y="1338470"/>
            <a:ext cx="10515600" cy="4838493"/>
          </a:xfrm>
        </p:spPr>
        <p:txBody>
          <a:bodyPr>
            <a:normAutofit fontScale="92500" lnSpcReduction="10000"/>
          </a:bodyPr>
          <a:lstStyle/>
          <a:p>
            <a:r>
              <a:rPr lang="en-US" dirty="0"/>
              <a:t>Actual etiology of this congenital defect is unknown. </a:t>
            </a:r>
          </a:p>
          <a:p>
            <a:r>
              <a:rPr lang="en-US" dirty="0"/>
              <a:t>Factors include: </a:t>
            </a:r>
          </a:p>
          <a:p>
            <a:r>
              <a:rPr lang="en-US" b="1" dirty="0"/>
              <a:t>Genetic </a:t>
            </a:r>
            <a:r>
              <a:rPr lang="en-US" b="1" dirty="0" smtClean="0"/>
              <a:t>factor:</a:t>
            </a:r>
          </a:p>
          <a:p>
            <a:pPr lvl="1"/>
            <a:r>
              <a:rPr lang="en-US" sz="2000" dirty="0"/>
              <a:t>The genetic basis of ASD is not completely understood. </a:t>
            </a:r>
          </a:p>
          <a:p>
            <a:pPr lvl="1"/>
            <a:r>
              <a:rPr lang="en-US" sz="2000" b="1" dirty="0"/>
              <a:t>some </a:t>
            </a:r>
            <a:r>
              <a:rPr lang="en-US" sz="2000" b="1" dirty="0" err="1"/>
              <a:t>homeobox</a:t>
            </a:r>
            <a:r>
              <a:rPr lang="en-US" sz="2000" b="1" dirty="0"/>
              <a:t> gene defects</a:t>
            </a:r>
            <a:r>
              <a:rPr lang="en-US" sz="2000" dirty="0"/>
              <a:t>....... </a:t>
            </a:r>
            <a:r>
              <a:rPr lang="en-US" sz="2000" b="1" u="sng" dirty="0"/>
              <a:t>familial cases </a:t>
            </a:r>
            <a:r>
              <a:rPr lang="en-US" sz="2000" dirty="0"/>
              <a:t>of ASDs, such as </a:t>
            </a:r>
            <a:r>
              <a:rPr lang="en-US" sz="2000" b="1" u="sng" dirty="0"/>
              <a:t>NKX2- chromosome-5</a:t>
            </a:r>
            <a:r>
              <a:rPr lang="en-US" sz="2000" b="1" dirty="0"/>
              <a:t>, which has an autosomal dominant </a:t>
            </a:r>
            <a:r>
              <a:rPr lang="en-US" sz="2000" b="1" dirty="0" err="1"/>
              <a:t>inheritence</a:t>
            </a:r>
            <a:r>
              <a:rPr lang="en-US" sz="2000" b="1" dirty="0"/>
              <a:t> and AV conduction defect</a:t>
            </a:r>
            <a:r>
              <a:rPr lang="en-US" sz="2000" dirty="0"/>
              <a:t>.</a:t>
            </a:r>
          </a:p>
          <a:p>
            <a:pPr lvl="1"/>
            <a:r>
              <a:rPr lang="en-US" sz="2000" b="1" dirty="0"/>
              <a:t>HOLT-ORAM Syndrome.......</a:t>
            </a:r>
            <a:r>
              <a:rPr lang="en-US" sz="2000" dirty="0"/>
              <a:t>mutations in the transcription factor </a:t>
            </a:r>
            <a:r>
              <a:rPr lang="en-US" sz="2000" b="1" u="sng" dirty="0"/>
              <a:t>TBX5</a:t>
            </a:r>
            <a:r>
              <a:rPr lang="en-US" sz="2000" u="sng" dirty="0"/>
              <a:t>, </a:t>
            </a:r>
            <a:r>
              <a:rPr lang="en-US" sz="2000" dirty="0"/>
              <a:t>essential in development of </a:t>
            </a:r>
            <a:r>
              <a:rPr lang="en-US" sz="2000" b="1" dirty="0"/>
              <a:t>both the heart and upper limbs</a:t>
            </a:r>
            <a:r>
              <a:rPr lang="en-US" sz="2000" dirty="0"/>
              <a:t>. </a:t>
            </a:r>
          </a:p>
          <a:p>
            <a:pPr lvl="1"/>
            <a:r>
              <a:rPr lang="en-US" sz="2000" dirty="0"/>
              <a:t>Many other syndromes like</a:t>
            </a:r>
          </a:p>
          <a:p>
            <a:pPr lvl="2"/>
            <a:r>
              <a:rPr lang="en-US" sz="1600" b="1" dirty="0"/>
              <a:t>DOWN syndrome </a:t>
            </a:r>
          </a:p>
          <a:p>
            <a:pPr lvl="2"/>
            <a:r>
              <a:rPr lang="en-US" sz="1600" b="1" dirty="0"/>
              <a:t>Noonan syndrome</a:t>
            </a:r>
          </a:p>
          <a:p>
            <a:pPr lvl="2"/>
            <a:r>
              <a:rPr lang="en-US" sz="1600" b="1" dirty="0" err="1"/>
              <a:t>Patau’s</a:t>
            </a:r>
            <a:r>
              <a:rPr lang="en-US" sz="1600" b="1" dirty="0"/>
              <a:t> syndrome </a:t>
            </a:r>
          </a:p>
          <a:p>
            <a:pPr lvl="2"/>
            <a:r>
              <a:rPr lang="en-US" sz="1600" b="1" dirty="0"/>
              <a:t>Edward’s </a:t>
            </a:r>
            <a:r>
              <a:rPr lang="en-US" sz="1600" b="1" dirty="0" smtClean="0"/>
              <a:t>syndrome</a:t>
            </a:r>
            <a:endParaRPr lang="en-US" b="1" dirty="0"/>
          </a:p>
          <a:p>
            <a:r>
              <a:rPr lang="en-US" b="1" dirty="0"/>
              <a:t>Environmental factor including antenatal use of teratogenic drugs, congenital infection</a:t>
            </a:r>
          </a:p>
        </p:txBody>
      </p:sp>
      <p:sp>
        <p:nvSpPr>
          <p:cNvPr id="4" name="Date Placeholder 3"/>
          <p:cNvSpPr>
            <a:spLocks noGrp="1"/>
          </p:cNvSpPr>
          <p:nvPr>
            <p:ph type="dt" sz="half" idx="10"/>
          </p:nvPr>
        </p:nvSpPr>
        <p:spPr/>
        <p:txBody>
          <a:bodyPr/>
          <a:lstStyle/>
          <a:p>
            <a:fld id="{D02DF347-775F-4432-B256-0D1E77913BE5}"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a:t>
            </a:fld>
            <a:endParaRPr lang="en-US"/>
          </a:p>
        </p:txBody>
      </p:sp>
    </p:spTree>
    <p:extLst>
      <p:ext uri="{BB962C8B-B14F-4D97-AF65-F5344CB8AC3E}">
        <p14:creationId xmlns:p14="http://schemas.microsoft.com/office/powerpoint/2010/main" val="151111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normAutofit/>
          </a:bodyPr>
          <a:lstStyle/>
          <a:p>
            <a:r>
              <a:rPr lang="en-US" sz="2800" b="1" dirty="0"/>
              <a:t>Classification according to location</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a:xfrm>
            <a:off x="838200" y="1475313"/>
            <a:ext cx="5331246" cy="4351338"/>
          </a:xfrm>
        </p:spPr>
        <p:txBody>
          <a:bodyPr>
            <a:normAutofit fontScale="85000" lnSpcReduction="20000"/>
          </a:bodyPr>
          <a:lstStyle/>
          <a:p>
            <a:r>
              <a:rPr lang="en-US" b="1" dirty="0"/>
              <a:t>Secundum ASD (75-85%) </a:t>
            </a:r>
            <a:r>
              <a:rPr lang="en-US" dirty="0"/>
              <a:t>are located in the region of the fossa </a:t>
            </a:r>
            <a:r>
              <a:rPr lang="en-US" dirty="0" err="1"/>
              <a:t>ovalis</a:t>
            </a:r>
            <a:r>
              <a:rPr lang="en-US" dirty="0"/>
              <a:t>. </a:t>
            </a:r>
          </a:p>
          <a:p>
            <a:r>
              <a:rPr lang="en-US" b="1" dirty="0" err="1"/>
              <a:t>Primum</a:t>
            </a:r>
            <a:r>
              <a:rPr lang="en-US" b="1" dirty="0"/>
              <a:t> ASD </a:t>
            </a:r>
            <a:r>
              <a:rPr lang="en-US" dirty="0"/>
              <a:t>(10-15%) occur in the lower portion of the atrial septum. </a:t>
            </a:r>
          </a:p>
          <a:p>
            <a:r>
              <a:rPr lang="en-US" b="1" dirty="0"/>
              <a:t>Sinus </a:t>
            </a:r>
            <a:r>
              <a:rPr lang="en-US" b="1" dirty="0" err="1"/>
              <a:t>venosus</a:t>
            </a:r>
            <a:r>
              <a:rPr lang="en-US" b="1" dirty="0"/>
              <a:t> defects </a:t>
            </a:r>
            <a:r>
              <a:rPr lang="en-US" dirty="0"/>
              <a:t>(5-10%) are located near the orifice of the superior vena cava. </a:t>
            </a:r>
          </a:p>
          <a:p>
            <a:r>
              <a:rPr lang="en-US" b="1" dirty="0"/>
              <a:t>Sinus </a:t>
            </a:r>
            <a:r>
              <a:rPr lang="en-US" b="1" dirty="0" err="1"/>
              <a:t>venosus</a:t>
            </a:r>
            <a:r>
              <a:rPr lang="en-US" b="1" dirty="0"/>
              <a:t> defects of IVC type </a:t>
            </a:r>
            <a:r>
              <a:rPr lang="en-US" dirty="0"/>
              <a:t>(1%)</a:t>
            </a:r>
          </a:p>
          <a:p>
            <a:r>
              <a:rPr lang="en-US" b="1" dirty="0"/>
              <a:t>Coronary sinus defects</a:t>
            </a:r>
            <a:r>
              <a:rPr lang="en-US" dirty="0"/>
              <a:t>(Less than 1% of ASDs)(in which a defect between the coronary sinus and the left atrium allows a left-to-right shunt to occur through an “unroofed” coronary </a:t>
            </a:r>
            <a:r>
              <a:rPr lang="en-US" dirty="0" smtClean="0"/>
              <a:t>sinus</a:t>
            </a:r>
            <a:endParaRPr lang="en-US" dirty="0"/>
          </a:p>
          <a:p>
            <a:pPr marL="0" indent="0">
              <a:buNone/>
            </a:pPr>
            <a:endParaRPr lang="en-US" dirty="0"/>
          </a:p>
        </p:txBody>
      </p:sp>
      <p:pic>
        <p:nvPicPr>
          <p:cNvPr id="1025" name="Picture 1" descr="page279image560">
            <a:extLst>
              <a:ext uri="{FF2B5EF4-FFF2-40B4-BE49-F238E27FC236}">
                <a16:creationId xmlns="" xmlns:a16="http://schemas.microsoft.com/office/drawing/2014/main" id="{7E35B2D3-3C01-A04E-BA53-95CE5D72F3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826" y="0"/>
            <a:ext cx="4354418" cy="29663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9122DB45-1B8E-0A41-9936-38C975B5D596}"/>
              </a:ext>
            </a:extLst>
          </p:cNvPr>
          <p:cNvPicPr>
            <a:picLocks noChangeAspect="1"/>
          </p:cNvPicPr>
          <p:nvPr/>
        </p:nvPicPr>
        <p:blipFill>
          <a:blip r:embed="rId3"/>
          <a:stretch>
            <a:fillRect/>
          </a:stretch>
        </p:blipFill>
        <p:spPr>
          <a:xfrm>
            <a:off x="6607826" y="3186705"/>
            <a:ext cx="4505440" cy="3671295"/>
          </a:xfrm>
          <a:prstGeom prst="rect">
            <a:avLst/>
          </a:prstGeom>
        </p:spPr>
      </p:pic>
      <p:sp>
        <p:nvSpPr>
          <p:cNvPr id="5" name="Date Placeholder 4"/>
          <p:cNvSpPr>
            <a:spLocks noGrp="1"/>
          </p:cNvSpPr>
          <p:nvPr>
            <p:ph type="dt" sz="half" idx="10"/>
          </p:nvPr>
        </p:nvSpPr>
        <p:spPr/>
        <p:txBody>
          <a:bodyPr/>
          <a:lstStyle/>
          <a:p>
            <a:fld id="{B01748B9-BBE9-44B8-A28B-3FD9A9AADF26}"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7</a:t>
            </a:fld>
            <a:endParaRPr lang="en-US"/>
          </a:p>
        </p:txBody>
      </p:sp>
    </p:spTree>
    <p:extLst>
      <p:ext uri="{BB962C8B-B14F-4D97-AF65-F5344CB8AC3E}">
        <p14:creationId xmlns:p14="http://schemas.microsoft.com/office/powerpoint/2010/main" val="1893353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BA26A8-A18F-5647-ADDC-55379E6AD2AA}"/>
              </a:ext>
            </a:extLst>
          </p:cNvPr>
          <p:cNvSpPr>
            <a:spLocks noGrp="1"/>
          </p:cNvSpPr>
          <p:nvPr>
            <p:ph type="title"/>
          </p:nvPr>
        </p:nvSpPr>
        <p:spPr/>
        <p:txBody>
          <a:bodyPr/>
          <a:lstStyle/>
          <a:p>
            <a:endParaRPr lang="en-US"/>
          </a:p>
        </p:txBody>
      </p:sp>
      <p:pic>
        <p:nvPicPr>
          <p:cNvPr id="4" name="Picture 3">
            <a:extLst>
              <a:ext uri="{FF2B5EF4-FFF2-40B4-BE49-F238E27FC236}">
                <a16:creationId xmlns="" xmlns:a16="http://schemas.microsoft.com/office/drawing/2014/main" id="{4EFD56D0-0F22-1042-B232-653155EE023D}"/>
              </a:ext>
            </a:extLst>
          </p:cNvPr>
          <p:cNvPicPr>
            <a:picLocks noChangeAspect="1"/>
          </p:cNvPicPr>
          <p:nvPr/>
        </p:nvPicPr>
        <p:blipFill>
          <a:blip r:embed="rId2"/>
          <a:stretch>
            <a:fillRect/>
          </a:stretch>
        </p:blipFill>
        <p:spPr>
          <a:xfrm>
            <a:off x="409766" y="652463"/>
            <a:ext cx="7670800" cy="5524500"/>
          </a:xfrm>
          <a:prstGeom prst="rect">
            <a:avLst/>
          </a:prstGeom>
        </p:spPr>
      </p:pic>
      <p:pic>
        <p:nvPicPr>
          <p:cNvPr id="5" name="Content Placeholder 4">
            <a:extLst>
              <a:ext uri="{FF2B5EF4-FFF2-40B4-BE49-F238E27FC236}">
                <a16:creationId xmlns="" xmlns:a16="http://schemas.microsoft.com/office/drawing/2014/main" id="{99EEF3DD-F90E-204D-BF34-0D6C9DD1B189}"/>
              </a:ext>
            </a:extLst>
          </p:cNvPr>
          <p:cNvPicPr>
            <a:picLocks noGrp="1" noChangeAspect="1"/>
          </p:cNvPicPr>
          <p:nvPr>
            <p:ph idx="1"/>
          </p:nvPr>
        </p:nvPicPr>
        <p:blipFill>
          <a:blip r:embed="rId3"/>
          <a:stretch>
            <a:fillRect/>
          </a:stretch>
        </p:blipFill>
        <p:spPr>
          <a:xfrm>
            <a:off x="8627890" y="1133313"/>
            <a:ext cx="3022600" cy="4127500"/>
          </a:xfrm>
          <a:prstGeom prst="rect">
            <a:avLst/>
          </a:prstGeom>
        </p:spPr>
      </p:pic>
      <p:sp>
        <p:nvSpPr>
          <p:cNvPr id="3" name="Date Placeholder 2"/>
          <p:cNvSpPr>
            <a:spLocks noGrp="1"/>
          </p:cNvSpPr>
          <p:nvPr>
            <p:ph type="dt" sz="half" idx="10"/>
          </p:nvPr>
        </p:nvSpPr>
        <p:spPr/>
        <p:txBody>
          <a:bodyPr/>
          <a:lstStyle/>
          <a:p>
            <a:fld id="{2CC88825-9188-404F-B5E2-03576EBB12A6}"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8</a:t>
            </a:fld>
            <a:endParaRPr lang="en-US"/>
          </a:p>
        </p:txBody>
      </p:sp>
    </p:spTree>
    <p:extLst>
      <p:ext uri="{BB962C8B-B14F-4D97-AF65-F5344CB8AC3E}">
        <p14:creationId xmlns:p14="http://schemas.microsoft.com/office/powerpoint/2010/main" val="66567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dirty="0"/>
              <a:t>Secundum ASD </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a:xfrm>
            <a:off x="838200" y="1825625"/>
            <a:ext cx="5683786" cy="4351338"/>
          </a:xfrm>
        </p:spPr>
        <p:txBody>
          <a:bodyPr>
            <a:normAutofit fontScale="85000" lnSpcReduction="10000"/>
          </a:bodyPr>
          <a:lstStyle/>
          <a:p>
            <a:r>
              <a:rPr lang="en-US" b="1" dirty="0"/>
              <a:t>Most common type</a:t>
            </a:r>
            <a:r>
              <a:rPr lang="en-US" dirty="0"/>
              <a:t>. </a:t>
            </a:r>
          </a:p>
          <a:p>
            <a:r>
              <a:rPr lang="en-US" b="1" dirty="0"/>
              <a:t>Single or Multiple. </a:t>
            </a:r>
          </a:p>
          <a:p>
            <a:r>
              <a:rPr lang="en-US" b="1" dirty="0"/>
              <a:t>May be associated with other ASDs. </a:t>
            </a:r>
            <a:endParaRPr lang="en-US" dirty="0"/>
          </a:p>
          <a:p>
            <a:r>
              <a:rPr lang="en-US" dirty="0"/>
              <a:t>Typically located within the area </a:t>
            </a:r>
            <a:r>
              <a:rPr lang="en-US" b="1" dirty="0"/>
              <a:t>bordered by the limbus of the fossa </a:t>
            </a:r>
            <a:r>
              <a:rPr lang="en-US" b="1" dirty="0" err="1"/>
              <a:t>ovalis</a:t>
            </a:r>
            <a:r>
              <a:rPr lang="en-US" b="1" dirty="0"/>
              <a:t>.</a:t>
            </a:r>
          </a:p>
          <a:p>
            <a:r>
              <a:rPr lang="en-US" u="sng" dirty="0"/>
              <a:t>May be </a:t>
            </a:r>
            <a:r>
              <a:rPr lang="en-US" dirty="0"/>
              <a:t>associated with </a:t>
            </a:r>
          </a:p>
          <a:p>
            <a:pPr lvl="1"/>
            <a:r>
              <a:rPr lang="en-US" b="1" dirty="0"/>
              <a:t>P</a:t>
            </a:r>
            <a:r>
              <a:rPr lang="en-US" b="1" dirty="0" smtClean="0"/>
              <a:t>artial </a:t>
            </a:r>
            <a:r>
              <a:rPr lang="en-US" b="1" dirty="0"/>
              <a:t>anomalous venous return most commonly of the right upper pulmonary vein. </a:t>
            </a:r>
          </a:p>
          <a:p>
            <a:pPr lvl="1"/>
            <a:r>
              <a:rPr lang="en-US" b="1" dirty="0"/>
              <a:t>Pulmonic stenosis </a:t>
            </a:r>
          </a:p>
          <a:p>
            <a:pPr lvl="1"/>
            <a:r>
              <a:rPr lang="en-US" b="1" dirty="0"/>
              <a:t>Mitral valve prolapse (</a:t>
            </a:r>
            <a:r>
              <a:rPr lang="en-US" dirty="0"/>
              <a:t>10-20% have a </a:t>
            </a:r>
            <a:r>
              <a:rPr lang="en-US" b="1" dirty="0"/>
              <a:t>functional mitral valve prolapse, m</a:t>
            </a:r>
            <a:r>
              <a:rPr lang="en-US" dirty="0"/>
              <a:t>ay be related to changing LV geometry associated with RV volume overload</a:t>
            </a:r>
            <a:r>
              <a:rPr lang="en-US" b="1" dirty="0"/>
              <a:t>)</a:t>
            </a:r>
            <a:endParaRPr lang="en-US" dirty="0"/>
          </a:p>
        </p:txBody>
      </p:sp>
      <p:pic>
        <p:nvPicPr>
          <p:cNvPr id="6" name="Picture 5">
            <a:extLst>
              <a:ext uri="{FF2B5EF4-FFF2-40B4-BE49-F238E27FC236}">
                <a16:creationId xmlns="" xmlns:a16="http://schemas.microsoft.com/office/drawing/2014/main" id="{F6CAE7A6-C52F-314B-9B3A-79C82F250936}"/>
              </a:ext>
            </a:extLst>
          </p:cNvPr>
          <p:cNvPicPr>
            <a:picLocks noChangeAspect="1"/>
          </p:cNvPicPr>
          <p:nvPr/>
        </p:nvPicPr>
        <p:blipFill>
          <a:blip r:embed="rId2"/>
          <a:stretch>
            <a:fillRect/>
          </a:stretch>
        </p:blipFill>
        <p:spPr>
          <a:xfrm>
            <a:off x="6858854" y="1210612"/>
            <a:ext cx="5124608" cy="4717893"/>
          </a:xfrm>
          <a:prstGeom prst="rect">
            <a:avLst/>
          </a:prstGeom>
        </p:spPr>
      </p:pic>
      <p:sp>
        <p:nvSpPr>
          <p:cNvPr id="4" name="Date Placeholder 3"/>
          <p:cNvSpPr>
            <a:spLocks noGrp="1"/>
          </p:cNvSpPr>
          <p:nvPr>
            <p:ph type="dt" sz="half" idx="10"/>
          </p:nvPr>
        </p:nvSpPr>
        <p:spPr/>
        <p:txBody>
          <a:bodyPr/>
          <a:lstStyle/>
          <a:p>
            <a:fld id="{6E859C68-1453-4413-9585-6946925EF867}"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9</a:t>
            </a:fld>
            <a:endParaRPr lang="en-US"/>
          </a:p>
        </p:txBody>
      </p:sp>
    </p:spTree>
    <p:extLst>
      <p:ext uri="{BB962C8B-B14F-4D97-AF65-F5344CB8AC3E}">
        <p14:creationId xmlns:p14="http://schemas.microsoft.com/office/powerpoint/2010/main" val="3032079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dirty="0"/>
              <a:t>Secundum ASD </a:t>
            </a:r>
          </a:p>
        </p:txBody>
      </p:sp>
      <p:pic>
        <p:nvPicPr>
          <p:cNvPr id="4" name="Picture 3">
            <a:extLst>
              <a:ext uri="{FF2B5EF4-FFF2-40B4-BE49-F238E27FC236}">
                <a16:creationId xmlns="" xmlns:a16="http://schemas.microsoft.com/office/drawing/2014/main" id="{AC059100-F578-BC4A-9D10-D0ED2539FDA0}"/>
              </a:ext>
            </a:extLst>
          </p:cNvPr>
          <p:cNvPicPr>
            <a:picLocks noChangeAspect="1"/>
          </p:cNvPicPr>
          <p:nvPr/>
        </p:nvPicPr>
        <p:blipFill>
          <a:blip r:embed="rId2"/>
          <a:stretch>
            <a:fillRect/>
          </a:stretch>
        </p:blipFill>
        <p:spPr>
          <a:xfrm>
            <a:off x="5102023" y="980501"/>
            <a:ext cx="6849444" cy="4383644"/>
          </a:xfrm>
          <a:prstGeom prst="rect">
            <a:avLst/>
          </a:prstGeom>
        </p:spPr>
      </p:pic>
      <p:sp>
        <p:nvSpPr>
          <p:cNvPr id="3" name="Date Placeholder 2"/>
          <p:cNvSpPr>
            <a:spLocks noGrp="1"/>
          </p:cNvSpPr>
          <p:nvPr>
            <p:ph type="dt" sz="half" idx="10"/>
          </p:nvPr>
        </p:nvSpPr>
        <p:spPr/>
        <p:txBody>
          <a:bodyPr/>
          <a:lstStyle/>
          <a:p>
            <a:fld id="{D2213362-8585-430D-9378-64BE05F96A0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10</a:t>
            </a:fld>
            <a:endParaRPr lang="en-US"/>
          </a:p>
        </p:txBody>
      </p:sp>
    </p:spTree>
    <p:extLst>
      <p:ext uri="{BB962C8B-B14F-4D97-AF65-F5344CB8AC3E}">
        <p14:creationId xmlns:p14="http://schemas.microsoft.com/office/powerpoint/2010/main" val="667473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dirty="0" err="1"/>
              <a:t>Primum</a:t>
            </a:r>
            <a:r>
              <a:rPr lang="en-US" dirty="0"/>
              <a:t> ASD </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a:xfrm>
            <a:off x="838200" y="1825625"/>
            <a:ext cx="4967689" cy="4351338"/>
          </a:xfrm>
        </p:spPr>
        <p:txBody>
          <a:bodyPr>
            <a:normAutofit fontScale="85000" lnSpcReduction="10000"/>
          </a:bodyPr>
          <a:lstStyle/>
          <a:p>
            <a:r>
              <a:rPr lang="en-US" dirty="0"/>
              <a:t>Occur if the </a:t>
            </a:r>
            <a:r>
              <a:rPr lang="en-US" b="1" dirty="0"/>
              <a:t>septum </a:t>
            </a:r>
            <a:r>
              <a:rPr lang="en-US" b="1" dirty="0" err="1"/>
              <a:t>primum</a:t>
            </a:r>
            <a:r>
              <a:rPr lang="en-US" b="1" dirty="0"/>
              <a:t> does not fuse with the endocardial cushions, leaving a defect at the base of the interatrial septum that is usually large</a:t>
            </a:r>
            <a:r>
              <a:rPr lang="en-US" dirty="0"/>
              <a:t>.</a:t>
            </a:r>
          </a:p>
          <a:p>
            <a:r>
              <a:rPr lang="en-US" dirty="0"/>
              <a:t>Usually not isolated – </a:t>
            </a:r>
            <a:r>
              <a:rPr lang="en-US" dirty="0" err="1"/>
              <a:t>primum</a:t>
            </a:r>
            <a:r>
              <a:rPr lang="en-US" dirty="0"/>
              <a:t> ASDs are </a:t>
            </a:r>
            <a:r>
              <a:rPr lang="en-US" b="1" u="sng" dirty="0"/>
              <a:t>typically</a:t>
            </a:r>
            <a:r>
              <a:rPr lang="en-US" dirty="0"/>
              <a:t> associated with </a:t>
            </a:r>
          </a:p>
          <a:p>
            <a:pPr lvl="1"/>
            <a:r>
              <a:rPr lang="en-US" dirty="0"/>
              <a:t>anomalies of the AV valves (such as </a:t>
            </a:r>
            <a:r>
              <a:rPr lang="en-US" b="1" dirty="0"/>
              <a:t>cleft mitral valve</a:t>
            </a:r>
            <a:r>
              <a:rPr lang="en-US" dirty="0"/>
              <a:t>) </a:t>
            </a:r>
          </a:p>
          <a:p>
            <a:pPr lvl="1"/>
            <a:r>
              <a:rPr lang="en-US" dirty="0"/>
              <a:t>and defects of </a:t>
            </a:r>
            <a:r>
              <a:rPr lang="en-US" b="1" dirty="0"/>
              <a:t>the ventricular septum (VSDs) or a common AV canal.</a:t>
            </a:r>
          </a:p>
          <a:p>
            <a:r>
              <a:rPr lang="en-US" u="sng" dirty="0"/>
              <a:t>May associated </a:t>
            </a:r>
            <a:r>
              <a:rPr lang="en-US" dirty="0"/>
              <a:t>with </a:t>
            </a:r>
            <a:r>
              <a:rPr lang="en-US" b="1" dirty="0"/>
              <a:t>Discrete </a:t>
            </a:r>
            <a:r>
              <a:rPr lang="en-US" b="1" dirty="0" err="1"/>
              <a:t>subaortic</a:t>
            </a:r>
            <a:r>
              <a:rPr lang="en-US" b="1" dirty="0"/>
              <a:t> stenosis </a:t>
            </a:r>
          </a:p>
          <a:p>
            <a:endParaRPr lang="en-US" dirty="0"/>
          </a:p>
        </p:txBody>
      </p:sp>
      <p:pic>
        <p:nvPicPr>
          <p:cNvPr id="4" name="Picture 3">
            <a:extLst>
              <a:ext uri="{FF2B5EF4-FFF2-40B4-BE49-F238E27FC236}">
                <a16:creationId xmlns="" xmlns:a16="http://schemas.microsoft.com/office/drawing/2014/main" id="{760180F7-214B-7744-AE35-C964862F04E3}"/>
              </a:ext>
            </a:extLst>
          </p:cNvPr>
          <p:cNvPicPr>
            <a:picLocks noChangeAspect="1"/>
          </p:cNvPicPr>
          <p:nvPr/>
        </p:nvPicPr>
        <p:blipFill>
          <a:blip r:embed="rId2"/>
          <a:stretch>
            <a:fillRect/>
          </a:stretch>
        </p:blipFill>
        <p:spPr>
          <a:xfrm>
            <a:off x="6059277" y="1797315"/>
            <a:ext cx="5358023" cy="4130409"/>
          </a:xfrm>
          <a:prstGeom prst="rect">
            <a:avLst/>
          </a:prstGeom>
        </p:spPr>
      </p:pic>
      <p:sp>
        <p:nvSpPr>
          <p:cNvPr id="5" name="Date Placeholder 4"/>
          <p:cNvSpPr>
            <a:spLocks noGrp="1"/>
          </p:cNvSpPr>
          <p:nvPr>
            <p:ph type="dt" sz="half" idx="10"/>
          </p:nvPr>
        </p:nvSpPr>
        <p:spPr/>
        <p:txBody>
          <a:bodyPr/>
          <a:lstStyle/>
          <a:p>
            <a:fld id="{C131A4D2-9A8A-4E36-BFCF-804CCDB7FE87}"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11</a:t>
            </a:fld>
            <a:endParaRPr lang="en-US"/>
          </a:p>
        </p:txBody>
      </p:sp>
    </p:spTree>
    <p:extLst>
      <p:ext uri="{BB962C8B-B14F-4D97-AF65-F5344CB8AC3E}">
        <p14:creationId xmlns:p14="http://schemas.microsoft.com/office/powerpoint/2010/main" val="905635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dirty="0"/>
              <a:t>Sinus </a:t>
            </a:r>
            <a:r>
              <a:rPr lang="en-US" dirty="0" err="1"/>
              <a:t>venosus</a:t>
            </a:r>
            <a:r>
              <a:rPr lang="en-US" dirty="0"/>
              <a:t> ASD </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a:xfrm>
            <a:off x="838200" y="1825625"/>
            <a:ext cx="5287178" cy="4351338"/>
          </a:xfrm>
        </p:spPr>
        <p:txBody>
          <a:bodyPr>
            <a:normAutofit lnSpcReduction="10000"/>
          </a:bodyPr>
          <a:lstStyle/>
          <a:p>
            <a:r>
              <a:rPr lang="en-US" dirty="0"/>
              <a:t>Make up Characterized by malposition of the insertion of the SVC or IVC straddling the atrial septum. </a:t>
            </a:r>
          </a:p>
          <a:p>
            <a:r>
              <a:rPr lang="en-US" u="sng" dirty="0"/>
              <a:t>Often</a:t>
            </a:r>
            <a:r>
              <a:rPr lang="en-US" dirty="0"/>
              <a:t> associated </a:t>
            </a:r>
            <a:r>
              <a:rPr lang="en-US" b="1" dirty="0"/>
              <a:t>with anomalous pulmonary venous return </a:t>
            </a:r>
            <a:r>
              <a:rPr lang="en-US" dirty="0"/>
              <a:t>– the </a:t>
            </a:r>
            <a:r>
              <a:rPr lang="en-US" dirty="0" smtClean="0"/>
              <a:t>RU/RM </a:t>
            </a:r>
            <a:r>
              <a:rPr lang="en-US" dirty="0"/>
              <a:t>pulmonary veins may connect with the junction of the SVC and RA in the setting of a superior sinus </a:t>
            </a:r>
            <a:r>
              <a:rPr lang="en-US" dirty="0" err="1"/>
              <a:t>venosus</a:t>
            </a:r>
            <a:r>
              <a:rPr lang="en-US" dirty="0"/>
              <a:t> ASD.</a:t>
            </a:r>
          </a:p>
          <a:p>
            <a:endParaRPr lang="en-US" b="1" dirty="0"/>
          </a:p>
          <a:p>
            <a:endParaRPr lang="en-US" dirty="0"/>
          </a:p>
          <a:p>
            <a:endParaRPr lang="en-US" dirty="0"/>
          </a:p>
        </p:txBody>
      </p:sp>
      <p:pic>
        <p:nvPicPr>
          <p:cNvPr id="4" name="Picture 3">
            <a:extLst>
              <a:ext uri="{FF2B5EF4-FFF2-40B4-BE49-F238E27FC236}">
                <a16:creationId xmlns="" xmlns:a16="http://schemas.microsoft.com/office/drawing/2014/main" id="{DE65C830-ED6C-8E4B-9771-8D778BEE6208}"/>
              </a:ext>
            </a:extLst>
          </p:cNvPr>
          <p:cNvPicPr>
            <a:picLocks noChangeAspect="1"/>
          </p:cNvPicPr>
          <p:nvPr/>
        </p:nvPicPr>
        <p:blipFill>
          <a:blip r:embed="rId2"/>
          <a:stretch>
            <a:fillRect/>
          </a:stretch>
        </p:blipFill>
        <p:spPr>
          <a:xfrm>
            <a:off x="6433851" y="1609743"/>
            <a:ext cx="4467416" cy="4783101"/>
          </a:xfrm>
          <a:prstGeom prst="rect">
            <a:avLst/>
          </a:prstGeom>
        </p:spPr>
      </p:pic>
      <p:sp>
        <p:nvSpPr>
          <p:cNvPr id="5" name="Date Placeholder 4"/>
          <p:cNvSpPr>
            <a:spLocks noGrp="1"/>
          </p:cNvSpPr>
          <p:nvPr>
            <p:ph type="dt" sz="half" idx="10"/>
          </p:nvPr>
        </p:nvSpPr>
        <p:spPr/>
        <p:txBody>
          <a:bodyPr/>
          <a:lstStyle/>
          <a:p>
            <a:fld id="{4587CB30-0D6A-4099-95DD-46AAC33708C1}"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12</a:t>
            </a:fld>
            <a:endParaRPr lang="en-US"/>
          </a:p>
        </p:txBody>
      </p:sp>
    </p:spTree>
    <p:extLst>
      <p:ext uri="{BB962C8B-B14F-4D97-AF65-F5344CB8AC3E}">
        <p14:creationId xmlns:p14="http://schemas.microsoft.com/office/powerpoint/2010/main" val="1867254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699589A-576C-2D42-B668-3DCB90A4E313}"/>
              </a:ext>
            </a:extLst>
          </p:cNvPr>
          <p:cNvPicPr>
            <a:picLocks noChangeAspect="1"/>
          </p:cNvPicPr>
          <p:nvPr/>
        </p:nvPicPr>
        <p:blipFill>
          <a:blip r:embed="rId2"/>
          <a:stretch>
            <a:fillRect/>
          </a:stretch>
        </p:blipFill>
        <p:spPr>
          <a:xfrm>
            <a:off x="7259599" y="1073561"/>
            <a:ext cx="3696586" cy="4622385"/>
          </a:xfrm>
          <a:prstGeom prst="rect">
            <a:avLst/>
          </a:prstGeom>
        </p:spPr>
      </p:pic>
      <p:pic>
        <p:nvPicPr>
          <p:cNvPr id="5" name="Picture 4">
            <a:extLst>
              <a:ext uri="{FF2B5EF4-FFF2-40B4-BE49-F238E27FC236}">
                <a16:creationId xmlns="" xmlns:a16="http://schemas.microsoft.com/office/drawing/2014/main" id="{852D71EA-BCE1-C047-AE80-37CBC2BAB111}"/>
              </a:ext>
            </a:extLst>
          </p:cNvPr>
          <p:cNvPicPr>
            <a:picLocks noChangeAspect="1"/>
          </p:cNvPicPr>
          <p:nvPr/>
        </p:nvPicPr>
        <p:blipFill>
          <a:blip r:embed="rId3"/>
          <a:stretch>
            <a:fillRect/>
          </a:stretch>
        </p:blipFill>
        <p:spPr>
          <a:xfrm>
            <a:off x="3535677" y="1338539"/>
            <a:ext cx="3401342" cy="4296432"/>
          </a:xfrm>
          <a:prstGeom prst="rect">
            <a:avLst/>
          </a:prstGeom>
        </p:spPr>
      </p:pic>
      <p:pic>
        <p:nvPicPr>
          <p:cNvPr id="6" name="Picture 5">
            <a:extLst>
              <a:ext uri="{FF2B5EF4-FFF2-40B4-BE49-F238E27FC236}">
                <a16:creationId xmlns="" xmlns:a16="http://schemas.microsoft.com/office/drawing/2014/main" id="{4E243DCF-AB5C-2248-B0B8-FF74C0EA43FB}"/>
              </a:ext>
            </a:extLst>
          </p:cNvPr>
          <p:cNvPicPr>
            <a:picLocks noChangeAspect="1"/>
          </p:cNvPicPr>
          <p:nvPr/>
        </p:nvPicPr>
        <p:blipFill>
          <a:blip r:embed="rId4"/>
          <a:stretch>
            <a:fillRect/>
          </a:stretch>
        </p:blipFill>
        <p:spPr>
          <a:xfrm>
            <a:off x="0" y="764191"/>
            <a:ext cx="3535677" cy="5032375"/>
          </a:xfrm>
          <a:prstGeom prst="rect">
            <a:avLst/>
          </a:prstGeom>
        </p:spPr>
      </p:pic>
      <p:sp>
        <p:nvSpPr>
          <p:cNvPr id="2" name="Date Placeholder 1"/>
          <p:cNvSpPr>
            <a:spLocks noGrp="1"/>
          </p:cNvSpPr>
          <p:nvPr>
            <p:ph type="dt" sz="half" idx="10"/>
          </p:nvPr>
        </p:nvSpPr>
        <p:spPr/>
        <p:txBody>
          <a:bodyPr/>
          <a:lstStyle/>
          <a:p>
            <a:fld id="{8CB2AC25-6E89-4A36-AA3C-613F208A3553}"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13</a:t>
            </a:fld>
            <a:endParaRPr lang="en-US"/>
          </a:p>
        </p:txBody>
      </p:sp>
    </p:spTree>
    <p:extLst>
      <p:ext uri="{BB962C8B-B14F-4D97-AF65-F5344CB8AC3E}">
        <p14:creationId xmlns:p14="http://schemas.microsoft.com/office/powerpoint/2010/main" val="3152327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AFF64-F6BA-DB4D-BE31-052B118B0E74}"/>
              </a:ext>
            </a:extLst>
          </p:cNvPr>
          <p:cNvSpPr>
            <a:spLocks noGrp="1"/>
          </p:cNvSpPr>
          <p:nvPr>
            <p:ph type="title"/>
          </p:nvPr>
        </p:nvSpPr>
        <p:spPr/>
        <p:txBody>
          <a:bodyPr/>
          <a:lstStyle/>
          <a:p>
            <a:r>
              <a:rPr lang="en-US" dirty="0"/>
              <a:t>Coronary Sinus Septal Defects </a:t>
            </a:r>
          </a:p>
        </p:txBody>
      </p:sp>
      <p:sp>
        <p:nvSpPr>
          <p:cNvPr id="3" name="Content Placeholder 2">
            <a:extLst>
              <a:ext uri="{FF2B5EF4-FFF2-40B4-BE49-F238E27FC236}">
                <a16:creationId xmlns="" xmlns:a16="http://schemas.microsoft.com/office/drawing/2014/main" id="{7B2EF300-0E19-2C4F-A346-5066E33975E6}"/>
              </a:ext>
            </a:extLst>
          </p:cNvPr>
          <p:cNvSpPr>
            <a:spLocks noGrp="1"/>
          </p:cNvSpPr>
          <p:nvPr>
            <p:ph idx="1"/>
          </p:nvPr>
        </p:nvSpPr>
        <p:spPr>
          <a:xfrm>
            <a:off x="838200" y="1825625"/>
            <a:ext cx="5154976" cy="4351338"/>
          </a:xfrm>
        </p:spPr>
        <p:txBody>
          <a:bodyPr>
            <a:normAutofit fontScale="92500" lnSpcReduction="10000"/>
          </a:bodyPr>
          <a:lstStyle/>
          <a:p>
            <a:r>
              <a:rPr lang="en-US" b="1" dirty="0"/>
              <a:t>Defects in the inferior/anterior atrial septum region that includes the coronary sinus orifice. </a:t>
            </a:r>
          </a:p>
          <a:p>
            <a:r>
              <a:rPr lang="en-US" dirty="0"/>
              <a:t>Defect of at least a portion of the common wall separating the coronary sinus and the left atrium – AKA “</a:t>
            </a:r>
            <a:r>
              <a:rPr lang="en-US" b="1" dirty="0"/>
              <a:t>unroofed coronary sinus” </a:t>
            </a:r>
          </a:p>
          <a:p>
            <a:r>
              <a:rPr lang="en-US" u="sng" dirty="0"/>
              <a:t>Can be </a:t>
            </a:r>
            <a:r>
              <a:rPr lang="en-US" dirty="0"/>
              <a:t>associated with a</a:t>
            </a:r>
          </a:p>
          <a:p>
            <a:pPr lvl="1"/>
            <a:r>
              <a:rPr lang="en-US" b="1" dirty="0"/>
              <a:t>persistent left SVC draining into the coronary sinus </a:t>
            </a:r>
          </a:p>
          <a:p>
            <a:pPr lvl="1"/>
            <a:r>
              <a:rPr lang="en-US" b="1" dirty="0"/>
              <a:t>or Partial and total anomalous pulmonary venous return </a:t>
            </a:r>
          </a:p>
          <a:p>
            <a:pPr marL="0" indent="0">
              <a:buNone/>
            </a:pPr>
            <a:endParaRPr lang="en-US" b="1" dirty="0"/>
          </a:p>
          <a:p>
            <a:endParaRPr lang="en-US" dirty="0"/>
          </a:p>
          <a:p>
            <a:endParaRPr lang="en-US" dirty="0"/>
          </a:p>
        </p:txBody>
      </p:sp>
      <p:pic>
        <p:nvPicPr>
          <p:cNvPr id="4" name="Picture 3">
            <a:extLst>
              <a:ext uri="{FF2B5EF4-FFF2-40B4-BE49-F238E27FC236}">
                <a16:creationId xmlns="" xmlns:a16="http://schemas.microsoft.com/office/drawing/2014/main" id="{70967646-5D14-A74F-91AF-2C9707D42783}"/>
              </a:ext>
            </a:extLst>
          </p:cNvPr>
          <p:cNvPicPr>
            <a:picLocks noChangeAspect="1"/>
          </p:cNvPicPr>
          <p:nvPr/>
        </p:nvPicPr>
        <p:blipFill>
          <a:blip r:embed="rId2"/>
          <a:stretch>
            <a:fillRect/>
          </a:stretch>
        </p:blipFill>
        <p:spPr>
          <a:xfrm>
            <a:off x="6136395" y="1368716"/>
            <a:ext cx="5813234" cy="4406431"/>
          </a:xfrm>
          <a:prstGeom prst="rect">
            <a:avLst/>
          </a:prstGeom>
        </p:spPr>
      </p:pic>
      <p:sp>
        <p:nvSpPr>
          <p:cNvPr id="5" name="Date Placeholder 4"/>
          <p:cNvSpPr>
            <a:spLocks noGrp="1"/>
          </p:cNvSpPr>
          <p:nvPr>
            <p:ph type="dt" sz="half" idx="10"/>
          </p:nvPr>
        </p:nvSpPr>
        <p:spPr/>
        <p:txBody>
          <a:bodyPr/>
          <a:lstStyle/>
          <a:p>
            <a:fld id="{6B00710D-EF3B-413C-8F2F-7066C1B14B71}"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14</a:t>
            </a:fld>
            <a:endParaRPr lang="en-US"/>
          </a:p>
        </p:txBody>
      </p:sp>
    </p:spTree>
    <p:extLst>
      <p:ext uri="{BB962C8B-B14F-4D97-AF65-F5344CB8AC3E}">
        <p14:creationId xmlns:p14="http://schemas.microsoft.com/office/powerpoint/2010/main" val="3786537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E63158-D0FC-5B48-8418-D1C53E1786F4}"/>
              </a:ext>
            </a:extLst>
          </p:cNvPr>
          <p:cNvSpPr>
            <a:spLocks noGrp="1"/>
          </p:cNvSpPr>
          <p:nvPr>
            <p:ph type="title"/>
          </p:nvPr>
        </p:nvSpPr>
        <p:spPr/>
        <p:txBody>
          <a:bodyPr/>
          <a:lstStyle/>
          <a:p>
            <a:r>
              <a:rPr lang="en-US" dirty="0"/>
              <a:t>Patent Foramen </a:t>
            </a:r>
            <a:r>
              <a:rPr lang="en-US" dirty="0" err="1"/>
              <a:t>Ovale</a:t>
            </a:r>
            <a:r>
              <a:rPr lang="en-US" dirty="0"/>
              <a:t> </a:t>
            </a:r>
          </a:p>
        </p:txBody>
      </p:sp>
      <p:sp>
        <p:nvSpPr>
          <p:cNvPr id="3" name="Content Placeholder 2">
            <a:extLst>
              <a:ext uri="{FF2B5EF4-FFF2-40B4-BE49-F238E27FC236}">
                <a16:creationId xmlns="" xmlns:a16="http://schemas.microsoft.com/office/drawing/2014/main" id="{E4AADEC0-824B-704D-84A9-41821E268CEC}"/>
              </a:ext>
            </a:extLst>
          </p:cNvPr>
          <p:cNvSpPr>
            <a:spLocks noGrp="1"/>
          </p:cNvSpPr>
          <p:nvPr>
            <p:ph idx="1"/>
          </p:nvPr>
        </p:nvSpPr>
        <p:spPr>
          <a:xfrm>
            <a:off x="838200" y="1825625"/>
            <a:ext cx="5265145" cy="4351338"/>
          </a:xfrm>
        </p:spPr>
        <p:txBody>
          <a:bodyPr>
            <a:normAutofit fontScale="92500"/>
          </a:bodyPr>
          <a:lstStyle/>
          <a:p>
            <a:r>
              <a:rPr lang="en-US" b="1" dirty="0"/>
              <a:t>Not truly an “ASD” because no septal tissue is missing. </a:t>
            </a:r>
          </a:p>
          <a:p>
            <a:r>
              <a:rPr lang="en-US" dirty="0"/>
              <a:t>Oxygenated blood from the IVC crosses the foramen </a:t>
            </a:r>
            <a:r>
              <a:rPr lang="en-US" dirty="0" err="1"/>
              <a:t>ovale</a:t>
            </a:r>
            <a:r>
              <a:rPr lang="en-US" dirty="0"/>
              <a:t> in utero.</a:t>
            </a:r>
          </a:p>
          <a:p>
            <a:r>
              <a:rPr lang="en-US" dirty="0"/>
              <a:t>At birth, the flap normally closes due to </a:t>
            </a:r>
          </a:p>
          <a:p>
            <a:pPr lvl="2"/>
            <a:r>
              <a:rPr lang="en-US" dirty="0"/>
              <a:t>Reduced right heart pressure and PVR </a:t>
            </a:r>
          </a:p>
          <a:p>
            <a:pPr lvl="2"/>
            <a:r>
              <a:rPr lang="en-US" dirty="0"/>
              <a:t>Elevated LA pressure. </a:t>
            </a:r>
          </a:p>
          <a:p>
            <a:r>
              <a:rPr lang="en-US" dirty="0"/>
              <a:t>Flap fusion is complete by age two in 70-75% of children; the remainder have a PFO.</a:t>
            </a:r>
          </a:p>
          <a:p>
            <a:endParaRPr lang="en-US" dirty="0"/>
          </a:p>
        </p:txBody>
      </p:sp>
      <p:pic>
        <p:nvPicPr>
          <p:cNvPr id="4" name="Picture 3">
            <a:extLst>
              <a:ext uri="{FF2B5EF4-FFF2-40B4-BE49-F238E27FC236}">
                <a16:creationId xmlns="" xmlns:a16="http://schemas.microsoft.com/office/drawing/2014/main" id="{340801D5-D4C8-DE4D-BD3A-EE072C71021D}"/>
              </a:ext>
            </a:extLst>
          </p:cNvPr>
          <p:cNvPicPr>
            <a:picLocks noChangeAspect="1"/>
          </p:cNvPicPr>
          <p:nvPr/>
        </p:nvPicPr>
        <p:blipFill>
          <a:blip r:embed="rId2"/>
          <a:stretch>
            <a:fillRect/>
          </a:stretch>
        </p:blipFill>
        <p:spPr>
          <a:xfrm>
            <a:off x="6724880" y="1916859"/>
            <a:ext cx="3810000" cy="3949700"/>
          </a:xfrm>
          <a:prstGeom prst="rect">
            <a:avLst/>
          </a:prstGeom>
        </p:spPr>
      </p:pic>
      <p:sp>
        <p:nvSpPr>
          <p:cNvPr id="5" name="Date Placeholder 4"/>
          <p:cNvSpPr>
            <a:spLocks noGrp="1"/>
          </p:cNvSpPr>
          <p:nvPr>
            <p:ph type="dt" sz="half" idx="10"/>
          </p:nvPr>
        </p:nvSpPr>
        <p:spPr/>
        <p:txBody>
          <a:bodyPr/>
          <a:lstStyle/>
          <a:p>
            <a:fld id="{0E8C18A5-699F-4B34-B396-3F35331F5922}"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15</a:t>
            </a:fld>
            <a:endParaRPr lang="en-US"/>
          </a:p>
        </p:txBody>
      </p:sp>
    </p:spTree>
    <p:extLst>
      <p:ext uri="{BB962C8B-B14F-4D97-AF65-F5344CB8AC3E}">
        <p14:creationId xmlns:p14="http://schemas.microsoft.com/office/powerpoint/2010/main" val="569790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Natural History of ASDs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p:txBody>
          <a:bodyPr>
            <a:normAutofit/>
          </a:bodyPr>
          <a:lstStyle/>
          <a:p>
            <a:r>
              <a:rPr lang="en-US" b="1" dirty="0"/>
              <a:t>Most small ASDs close spontaneously in </a:t>
            </a:r>
            <a:r>
              <a:rPr lang="en-US" b="1" u="sng" dirty="0"/>
              <a:t>infants</a:t>
            </a:r>
            <a:r>
              <a:rPr lang="en-US" u="sng" dirty="0"/>
              <a:t>. </a:t>
            </a:r>
          </a:p>
          <a:p>
            <a:r>
              <a:rPr lang="en-US" dirty="0"/>
              <a:t>Spontaneous closure </a:t>
            </a:r>
            <a:r>
              <a:rPr lang="en-US" b="1" dirty="0"/>
              <a:t>is unusual in </a:t>
            </a:r>
            <a:r>
              <a:rPr lang="en-US" b="1" u="sng" dirty="0"/>
              <a:t>children and adults</a:t>
            </a:r>
            <a:r>
              <a:rPr lang="en-US" dirty="0"/>
              <a:t>; defects often </a:t>
            </a:r>
            <a:r>
              <a:rPr lang="en-US" b="1" dirty="0"/>
              <a:t>become progressively larger. </a:t>
            </a:r>
          </a:p>
          <a:p>
            <a:r>
              <a:rPr lang="en-US" b="1" dirty="0"/>
              <a:t>Advanced pulmonary hypertension </a:t>
            </a:r>
            <a:r>
              <a:rPr lang="en-US" b="1" u="sng" dirty="0"/>
              <a:t>seldom </a:t>
            </a:r>
            <a:r>
              <a:rPr lang="en-US" b="1" dirty="0"/>
              <a:t>occurs before the third decade. </a:t>
            </a:r>
          </a:p>
          <a:p>
            <a:r>
              <a:rPr lang="en-US" b="1" dirty="0"/>
              <a:t>Infective endocarditis </a:t>
            </a:r>
            <a:r>
              <a:rPr lang="en-US" b="1" u="sng" dirty="0"/>
              <a:t>does not occur</a:t>
            </a:r>
            <a:r>
              <a:rPr lang="en-US" b="1" dirty="0"/>
              <a:t> </a:t>
            </a:r>
            <a:r>
              <a:rPr lang="en-US" dirty="0"/>
              <a:t>in patients with </a:t>
            </a:r>
            <a:r>
              <a:rPr lang="en-US" u="sng" dirty="0"/>
              <a:t>isolated ASDs</a:t>
            </a:r>
            <a:r>
              <a:rPr lang="en-US" u="sng" dirty="0" smtClean="0"/>
              <a:t>.</a:t>
            </a:r>
            <a:endParaRPr lang="en-US" dirty="0"/>
          </a:p>
        </p:txBody>
      </p:sp>
      <p:sp>
        <p:nvSpPr>
          <p:cNvPr id="4" name="Date Placeholder 3"/>
          <p:cNvSpPr>
            <a:spLocks noGrp="1"/>
          </p:cNvSpPr>
          <p:nvPr>
            <p:ph type="dt" sz="half" idx="10"/>
          </p:nvPr>
        </p:nvSpPr>
        <p:spPr/>
        <p:txBody>
          <a:bodyPr/>
          <a:lstStyle/>
          <a:p>
            <a:fld id="{B2EEA467-407E-4DE4-B777-74411CF98018}"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16</a:t>
            </a:fld>
            <a:endParaRPr lang="en-US"/>
          </a:p>
        </p:txBody>
      </p:sp>
    </p:spTree>
    <p:extLst>
      <p:ext uri="{BB962C8B-B14F-4D97-AF65-F5344CB8AC3E}">
        <p14:creationId xmlns:p14="http://schemas.microsoft.com/office/powerpoint/2010/main" val="301515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Natural History of ASDs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a:xfrm>
            <a:off x="838200" y="1825625"/>
            <a:ext cx="5132942" cy="4351338"/>
          </a:xfrm>
        </p:spPr>
        <p:txBody>
          <a:bodyPr>
            <a:normAutofit/>
          </a:bodyPr>
          <a:lstStyle/>
          <a:p>
            <a:r>
              <a:rPr lang="en-US" b="1" dirty="0"/>
              <a:t>Cerebrovascular accident, resulting from paradoxical embolization through an ASD, is </a:t>
            </a:r>
            <a:r>
              <a:rPr lang="en-US" b="1" u="sng" dirty="0"/>
              <a:t>a rare complication but important</a:t>
            </a:r>
          </a:p>
          <a:p>
            <a:r>
              <a:rPr lang="en-US" dirty="0"/>
              <a:t>Increased prevalence </a:t>
            </a:r>
            <a:r>
              <a:rPr lang="en-US" b="1" dirty="0"/>
              <a:t>of </a:t>
            </a:r>
            <a:r>
              <a:rPr lang="en-US" b="1" u="sng" dirty="0"/>
              <a:t>PFO and cryptogenic stroke</a:t>
            </a:r>
            <a:r>
              <a:rPr lang="en-US" dirty="0"/>
              <a:t>; less clear for ASD. </a:t>
            </a:r>
          </a:p>
          <a:p>
            <a:pPr marL="0" indent="0">
              <a:buNone/>
            </a:pPr>
            <a:endParaRPr lang="en-US" b="1" u="sng" dirty="0"/>
          </a:p>
        </p:txBody>
      </p:sp>
      <p:pic>
        <p:nvPicPr>
          <p:cNvPr id="4" name="Picture 3">
            <a:extLst>
              <a:ext uri="{FF2B5EF4-FFF2-40B4-BE49-F238E27FC236}">
                <a16:creationId xmlns="" xmlns:a16="http://schemas.microsoft.com/office/drawing/2014/main" id="{80E1CC13-3261-7442-B0A4-647FEDFBA32C}"/>
              </a:ext>
            </a:extLst>
          </p:cNvPr>
          <p:cNvPicPr>
            <a:picLocks noChangeAspect="1"/>
          </p:cNvPicPr>
          <p:nvPr/>
        </p:nvPicPr>
        <p:blipFill>
          <a:blip r:embed="rId2"/>
          <a:stretch>
            <a:fillRect/>
          </a:stretch>
        </p:blipFill>
        <p:spPr>
          <a:xfrm>
            <a:off x="6236371" y="365125"/>
            <a:ext cx="5117429" cy="4037682"/>
          </a:xfrm>
          <a:prstGeom prst="rect">
            <a:avLst/>
          </a:prstGeom>
        </p:spPr>
      </p:pic>
      <p:pic>
        <p:nvPicPr>
          <p:cNvPr id="5" name="Picture 4">
            <a:extLst>
              <a:ext uri="{FF2B5EF4-FFF2-40B4-BE49-F238E27FC236}">
                <a16:creationId xmlns="" xmlns:a16="http://schemas.microsoft.com/office/drawing/2014/main" id="{5BFFCD1D-0AC4-234F-9CE0-E2968EFE9850}"/>
              </a:ext>
            </a:extLst>
          </p:cNvPr>
          <p:cNvPicPr>
            <a:picLocks noChangeAspect="1"/>
          </p:cNvPicPr>
          <p:nvPr/>
        </p:nvPicPr>
        <p:blipFill>
          <a:blip r:embed="rId3"/>
          <a:stretch>
            <a:fillRect/>
          </a:stretch>
        </p:blipFill>
        <p:spPr>
          <a:xfrm>
            <a:off x="6411817" y="3472181"/>
            <a:ext cx="4941983" cy="3093872"/>
          </a:xfrm>
          <a:prstGeom prst="rect">
            <a:avLst/>
          </a:prstGeom>
        </p:spPr>
      </p:pic>
      <p:sp>
        <p:nvSpPr>
          <p:cNvPr id="6" name="Date Placeholder 5"/>
          <p:cNvSpPr>
            <a:spLocks noGrp="1"/>
          </p:cNvSpPr>
          <p:nvPr>
            <p:ph type="dt" sz="half" idx="10"/>
          </p:nvPr>
        </p:nvSpPr>
        <p:spPr/>
        <p:txBody>
          <a:bodyPr/>
          <a:lstStyle/>
          <a:p>
            <a:fld id="{9582F43D-3B9B-4AE6-AF1B-F03C782CDE7C}"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17</a:t>
            </a:fld>
            <a:endParaRPr lang="en-US"/>
          </a:p>
        </p:txBody>
      </p:sp>
    </p:spTree>
    <p:extLst>
      <p:ext uri="{BB962C8B-B14F-4D97-AF65-F5344CB8AC3E}">
        <p14:creationId xmlns:p14="http://schemas.microsoft.com/office/powerpoint/2010/main" val="3176475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64E64E-466B-C649-B68C-392D8956BD6C}"/>
              </a:ext>
            </a:extLst>
          </p:cNvPr>
          <p:cNvSpPr>
            <a:spLocks noGrp="1"/>
          </p:cNvSpPr>
          <p:nvPr>
            <p:ph type="title"/>
          </p:nvPr>
        </p:nvSpPr>
        <p:spPr/>
        <p:txBody>
          <a:bodyPr/>
          <a:lstStyle/>
          <a:p>
            <a:r>
              <a:rPr lang="en-US" b="1" dirty="0"/>
              <a:t>Natural History of ASDs </a:t>
            </a:r>
          </a:p>
        </p:txBody>
      </p:sp>
      <p:sp>
        <p:nvSpPr>
          <p:cNvPr id="3" name="Content Placeholder 2">
            <a:extLst>
              <a:ext uri="{FF2B5EF4-FFF2-40B4-BE49-F238E27FC236}">
                <a16:creationId xmlns="" xmlns:a16="http://schemas.microsoft.com/office/drawing/2014/main" id="{C5046919-D7F2-A44F-8354-0A838CB3CE66}"/>
              </a:ext>
            </a:extLst>
          </p:cNvPr>
          <p:cNvSpPr>
            <a:spLocks noGrp="1"/>
          </p:cNvSpPr>
          <p:nvPr>
            <p:ph idx="1"/>
          </p:nvPr>
        </p:nvSpPr>
        <p:spPr>
          <a:xfrm>
            <a:off x="838200" y="1825625"/>
            <a:ext cx="5058508" cy="4351338"/>
          </a:xfrm>
        </p:spPr>
        <p:txBody>
          <a:bodyPr>
            <a:normAutofit/>
          </a:bodyPr>
          <a:lstStyle/>
          <a:p>
            <a:r>
              <a:rPr lang="en-US" b="1" dirty="0"/>
              <a:t>Mitral stenosis </a:t>
            </a:r>
            <a:r>
              <a:rPr lang="en-US" dirty="0"/>
              <a:t>may occur as a result of rheumatic fever in a case of ASD (</a:t>
            </a:r>
            <a:r>
              <a:rPr lang="en-US" b="1" dirty="0"/>
              <a:t>Lutembacher syndrome</a:t>
            </a:r>
            <a:r>
              <a:rPr lang="en-US" dirty="0"/>
              <a:t>).</a:t>
            </a:r>
          </a:p>
        </p:txBody>
      </p:sp>
      <p:pic>
        <p:nvPicPr>
          <p:cNvPr id="4" name="Picture 3">
            <a:extLst>
              <a:ext uri="{FF2B5EF4-FFF2-40B4-BE49-F238E27FC236}">
                <a16:creationId xmlns="" xmlns:a16="http://schemas.microsoft.com/office/drawing/2014/main" id="{A69EE642-895C-5747-8671-6D5DB24B65CD}"/>
              </a:ext>
            </a:extLst>
          </p:cNvPr>
          <p:cNvPicPr>
            <a:picLocks noChangeAspect="1"/>
          </p:cNvPicPr>
          <p:nvPr/>
        </p:nvPicPr>
        <p:blipFill>
          <a:blip r:embed="rId2"/>
          <a:stretch>
            <a:fillRect/>
          </a:stretch>
        </p:blipFill>
        <p:spPr>
          <a:xfrm>
            <a:off x="8367408" y="0"/>
            <a:ext cx="3824592" cy="2758098"/>
          </a:xfrm>
          <a:prstGeom prst="rect">
            <a:avLst/>
          </a:prstGeom>
        </p:spPr>
      </p:pic>
      <p:pic>
        <p:nvPicPr>
          <p:cNvPr id="5" name="Picture 4">
            <a:extLst>
              <a:ext uri="{FF2B5EF4-FFF2-40B4-BE49-F238E27FC236}">
                <a16:creationId xmlns="" xmlns:a16="http://schemas.microsoft.com/office/drawing/2014/main" id="{A181D2C5-F826-AD43-A307-080746BA04F4}"/>
              </a:ext>
            </a:extLst>
          </p:cNvPr>
          <p:cNvPicPr>
            <a:picLocks noChangeAspect="1"/>
          </p:cNvPicPr>
          <p:nvPr/>
        </p:nvPicPr>
        <p:blipFill>
          <a:blip r:embed="rId3"/>
          <a:stretch>
            <a:fillRect/>
          </a:stretch>
        </p:blipFill>
        <p:spPr>
          <a:xfrm>
            <a:off x="5896708" y="2942493"/>
            <a:ext cx="6295292" cy="3915507"/>
          </a:xfrm>
          <a:prstGeom prst="rect">
            <a:avLst/>
          </a:prstGeom>
        </p:spPr>
      </p:pic>
      <p:sp>
        <p:nvSpPr>
          <p:cNvPr id="6" name="Date Placeholder 5"/>
          <p:cNvSpPr>
            <a:spLocks noGrp="1"/>
          </p:cNvSpPr>
          <p:nvPr>
            <p:ph type="dt" sz="half" idx="10"/>
          </p:nvPr>
        </p:nvSpPr>
        <p:spPr/>
        <p:txBody>
          <a:bodyPr/>
          <a:lstStyle/>
          <a:p>
            <a:fld id="{31490511-96D0-4815-A2DA-EE9A1A8FF81D}"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18</a:t>
            </a:fld>
            <a:endParaRPr lang="en-US"/>
          </a:p>
        </p:txBody>
      </p:sp>
    </p:spTree>
    <p:extLst>
      <p:ext uri="{BB962C8B-B14F-4D97-AF65-F5344CB8AC3E}">
        <p14:creationId xmlns:p14="http://schemas.microsoft.com/office/powerpoint/2010/main" val="64014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8A6A69-6530-6542-A701-423FF04CA7E8}"/>
              </a:ext>
            </a:extLst>
          </p:cNvPr>
          <p:cNvSpPr>
            <a:spLocks noGrp="1"/>
          </p:cNvSpPr>
          <p:nvPr>
            <p:ph type="title"/>
          </p:nvPr>
        </p:nvSpPr>
        <p:spPr/>
        <p:txBody>
          <a:bodyPr/>
          <a:lstStyle/>
          <a:p>
            <a:r>
              <a:rPr lang="en-US" b="1" dirty="0"/>
              <a:t>Natural History of ASDs </a:t>
            </a:r>
            <a:endParaRPr lang="en-US" dirty="0"/>
          </a:p>
        </p:txBody>
      </p:sp>
      <p:sp>
        <p:nvSpPr>
          <p:cNvPr id="3" name="Content Placeholder 2">
            <a:extLst>
              <a:ext uri="{FF2B5EF4-FFF2-40B4-BE49-F238E27FC236}">
                <a16:creationId xmlns="" xmlns:a16="http://schemas.microsoft.com/office/drawing/2014/main" id="{07D530D9-F40E-C340-BB30-299A59DA2F2D}"/>
              </a:ext>
            </a:extLst>
          </p:cNvPr>
          <p:cNvSpPr>
            <a:spLocks noGrp="1"/>
          </p:cNvSpPr>
          <p:nvPr>
            <p:ph idx="1"/>
          </p:nvPr>
        </p:nvSpPr>
        <p:spPr>
          <a:xfrm>
            <a:off x="838200" y="1825625"/>
            <a:ext cx="9539689" cy="1148929"/>
          </a:xfrm>
        </p:spPr>
        <p:txBody>
          <a:bodyPr>
            <a:normAutofit/>
          </a:bodyPr>
          <a:lstStyle/>
          <a:p>
            <a:r>
              <a:rPr lang="en-US" b="1" dirty="0"/>
              <a:t>Atrial </a:t>
            </a:r>
            <a:r>
              <a:rPr lang="en-US" b="1" dirty="0" smtClean="0"/>
              <a:t>fibrillation and /or Atrial flutter </a:t>
            </a:r>
            <a:r>
              <a:rPr lang="en-US" b="1" dirty="0"/>
              <a:t>is a </a:t>
            </a:r>
            <a:r>
              <a:rPr lang="en-US" b="1" u="sng" dirty="0"/>
              <a:t>late complication</a:t>
            </a:r>
          </a:p>
          <a:p>
            <a:r>
              <a:rPr lang="en-US" dirty="0"/>
              <a:t>Risk of atrial arrhythmias increases with </a:t>
            </a:r>
            <a:r>
              <a:rPr lang="en-US" b="1" dirty="0"/>
              <a:t>age and PA pressure.</a:t>
            </a:r>
          </a:p>
          <a:p>
            <a:endParaRPr lang="en-US" u="sng" dirty="0"/>
          </a:p>
        </p:txBody>
      </p:sp>
      <p:pic>
        <p:nvPicPr>
          <p:cNvPr id="4" name="Picture 3">
            <a:extLst>
              <a:ext uri="{FF2B5EF4-FFF2-40B4-BE49-F238E27FC236}">
                <a16:creationId xmlns="" xmlns:a16="http://schemas.microsoft.com/office/drawing/2014/main" id="{9840F04E-BDD3-5747-93E4-AEA7E7DD5DEB}"/>
              </a:ext>
            </a:extLst>
          </p:cNvPr>
          <p:cNvPicPr>
            <a:picLocks noChangeAspect="1"/>
          </p:cNvPicPr>
          <p:nvPr/>
        </p:nvPicPr>
        <p:blipFill>
          <a:blip r:embed="rId2"/>
          <a:stretch>
            <a:fillRect/>
          </a:stretch>
        </p:blipFill>
        <p:spPr>
          <a:xfrm>
            <a:off x="953417" y="3332744"/>
            <a:ext cx="5189806" cy="2291508"/>
          </a:xfrm>
          <a:prstGeom prst="rect">
            <a:avLst/>
          </a:prstGeom>
        </p:spPr>
      </p:pic>
      <p:sp>
        <p:nvSpPr>
          <p:cNvPr id="5" name="Date Placeholder 4"/>
          <p:cNvSpPr>
            <a:spLocks noGrp="1"/>
          </p:cNvSpPr>
          <p:nvPr>
            <p:ph type="dt" sz="half" idx="10"/>
          </p:nvPr>
        </p:nvSpPr>
        <p:spPr/>
        <p:txBody>
          <a:bodyPr/>
          <a:lstStyle/>
          <a:p>
            <a:fld id="{8856255C-50CE-45A8-9EF8-F092B7706A7E}"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19</a:t>
            </a:fld>
            <a:endParaRPr lang="en-US"/>
          </a:p>
        </p:txBody>
      </p:sp>
    </p:spTree>
    <p:extLst>
      <p:ext uri="{BB962C8B-B14F-4D97-AF65-F5344CB8AC3E}">
        <p14:creationId xmlns:p14="http://schemas.microsoft.com/office/powerpoint/2010/main" val="3892706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Clinical Manifestations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p:txBody>
          <a:bodyPr>
            <a:normAutofit/>
          </a:bodyPr>
          <a:lstStyle/>
          <a:p>
            <a:r>
              <a:rPr lang="en-US" dirty="0"/>
              <a:t>Vary with the size of defect. </a:t>
            </a:r>
          </a:p>
          <a:p>
            <a:pPr lvl="1"/>
            <a:r>
              <a:rPr lang="en-US" b="1" dirty="0"/>
              <a:t>Small defect</a:t>
            </a:r>
            <a:r>
              <a:rPr lang="en-US" dirty="0"/>
              <a:t>: Asymptomatic and is usually diagnosed during a routine health check up. </a:t>
            </a:r>
          </a:p>
          <a:p>
            <a:pPr lvl="1"/>
            <a:r>
              <a:rPr lang="en-US" b="1" dirty="0"/>
              <a:t>Large defect: </a:t>
            </a:r>
            <a:r>
              <a:rPr lang="en-US" dirty="0"/>
              <a:t>Symptomatic and patients usually present with Failure to thrive, Easy fatigability. Increased perspiration, Recurrent Pulmonary infections, or  Platypnea Orthodeoxia</a:t>
            </a:r>
          </a:p>
          <a:p>
            <a:pPr lvl="2"/>
            <a:r>
              <a:rPr lang="en-US" dirty="0"/>
              <a:t>Most patients with a significant shunt flow ratio </a:t>
            </a:r>
            <a:r>
              <a:rPr lang="en-US" b="1" dirty="0"/>
              <a:t>(Qp:Qs &gt; 1.5:1) </a:t>
            </a:r>
            <a:r>
              <a:rPr lang="en-US" dirty="0"/>
              <a:t>will </a:t>
            </a:r>
            <a:r>
              <a:rPr lang="en-US" b="1" dirty="0"/>
              <a:t>be symptomatic </a:t>
            </a:r>
            <a:r>
              <a:rPr lang="en-US" dirty="0"/>
              <a:t>.</a:t>
            </a:r>
          </a:p>
        </p:txBody>
      </p:sp>
      <p:sp>
        <p:nvSpPr>
          <p:cNvPr id="4" name="Date Placeholder 3"/>
          <p:cNvSpPr>
            <a:spLocks noGrp="1"/>
          </p:cNvSpPr>
          <p:nvPr>
            <p:ph type="dt" sz="half" idx="10"/>
          </p:nvPr>
        </p:nvSpPr>
        <p:spPr/>
        <p:txBody>
          <a:bodyPr/>
          <a:lstStyle/>
          <a:p>
            <a:fld id="{803EE0D9-5765-42E6-989E-25915791E276}"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20</a:t>
            </a:fld>
            <a:endParaRPr lang="en-US"/>
          </a:p>
        </p:txBody>
      </p:sp>
    </p:spTree>
    <p:extLst>
      <p:ext uri="{BB962C8B-B14F-4D97-AF65-F5344CB8AC3E}">
        <p14:creationId xmlns:p14="http://schemas.microsoft.com/office/powerpoint/2010/main" val="4248586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Clinical Manifestations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p:txBody>
          <a:bodyPr>
            <a:normAutofit/>
          </a:bodyPr>
          <a:lstStyle/>
          <a:p>
            <a:r>
              <a:rPr lang="en-US" dirty="0" err="1"/>
              <a:t>Platypnea-orthodeoxia</a:t>
            </a:r>
            <a:r>
              <a:rPr lang="en-US" dirty="0"/>
              <a:t> is a rare syndrome characterized by orthostatic provocation of a right-to-left shunt across an atrial septal defect or a patent foramen </a:t>
            </a:r>
            <a:r>
              <a:rPr lang="en-US" dirty="0" err="1"/>
              <a:t>ovale</a:t>
            </a:r>
            <a:endParaRPr lang="en-US" dirty="0"/>
          </a:p>
          <a:p>
            <a:pPr lvl="1"/>
            <a:r>
              <a:rPr lang="en-US" dirty="0"/>
              <a:t>Platypnea (</a:t>
            </a:r>
            <a:r>
              <a:rPr lang="en-US" b="1" dirty="0"/>
              <a:t>dyspnea</a:t>
            </a:r>
            <a:r>
              <a:rPr lang="en-US" dirty="0"/>
              <a:t> induced by the upright position and relieved by </a:t>
            </a:r>
            <a:r>
              <a:rPr lang="en-US" dirty="0" err="1"/>
              <a:t>recumbency</a:t>
            </a:r>
            <a:r>
              <a:rPr lang="en-US" dirty="0"/>
              <a:t>) and </a:t>
            </a:r>
            <a:r>
              <a:rPr lang="en-US" dirty="0" err="1"/>
              <a:t>orthodeoxia</a:t>
            </a:r>
            <a:r>
              <a:rPr lang="en-US" dirty="0"/>
              <a:t> (</a:t>
            </a:r>
            <a:r>
              <a:rPr lang="en-US" b="1" dirty="0"/>
              <a:t>arterial desaturation </a:t>
            </a:r>
            <a:r>
              <a:rPr lang="en-US" dirty="0"/>
              <a:t>in the upright position with improvement during </a:t>
            </a:r>
            <a:r>
              <a:rPr lang="en-US" dirty="0" err="1"/>
              <a:t>recumbency</a:t>
            </a:r>
            <a:r>
              <a:rPr lang="en-US" dirty="0"/>
              <a:t>) are features of this rare disorder </a:t>
            </a:r>
          </a:p>
          <a:p>
            <a:endParaRPr lang="en-US" dirty="0"/>
          </a:p>
        </p:txBody>
      </p:sp>
      <p:sp>
        <p:nvSpPr>
          <p:cNvPr id="4" name="Date Placeholder 3"/>
          <p:cNvSpPr>
            <a:spLocks noGrp="1"/>
          </p:cNvSpPr>
          <p:nvPr>
            <p:ph type="dt" sz="half" idx="10"/>
          </p:nvPr>
        </p:nvSpPr>
        <p:spPr/>
        <p:txBody>
          <a:bodyPr/>
          <a:lstStyle/>
          <a:p>
            <a:fld id="{ECDD5735-E074-4471-BCAE-C1C1E4E471E2}"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21</a:t>
            </a:fld>
            <a:endParaRPr lang="en-US"/>
          </a:p>
        </p:txBody>
      </p:sp>
    </p:spTree>
    <p:extLst>
      <p:ext uri="{BB962C8B-B14F-4D97-AF65-F5344CB8AC3E}">
        <p14:creationId xmlns:p14="http://schemas.microsoft.com/office/powerpoint/2010/main" val="2822584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Physical Exam Findings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a:xfrm>
            <a:off x="838200" y="1825625"/>
            <a:ext cx="6025308" cy="4351338"/>
          </a:xfrm>
        </p:spPr>
        <p:txBody>
          <a:bodyPr>
            <a:normAutofit/>
          </a:bodyPr>
          <a:lstStyle/>
          <a:p>
            <a:r>
              <a:rPr lang="en-US" b="1" dirty="0"/>
              <a:t>Wide, fixed splitting of S2 </a:t>
            </a:r>
            <a:r>
              <a:rPr lang="en-US" dirty="0"/>
              <a:t>(delayed closure of pulmonic valve with reduced respiratory variation) </a:t>
            </a:r>
          </a:p>
          <a:p>
            <a:r>
              <a:rPr lang="en-US" b="1" dirty="0"/>
              <a:t>Mid systolic pulmonary flow or ejection murmur</a:t>
            </a:r>
            <a:r>
              <a:rPr lang="en-US" dirty="0"/>
              <a:t> ,Usually over 2nd intercostal space ,Peaks in early-to-mid systole, ends before S2</a:t>
            </a:r>
          </a:p>
          <a:p>
            <a:r>
              <a:rPr lang="en-US" dirty="0"/>
              <a:t>Palpable RV heave</a:t>
            </a:r>
          </a:p>
          <a:p>
            <a:r>
              <a:rPr lang="en-US" b="1" dirty="0"/>
              <a:t>Mid-diastolic murmurs are the result of augmented tricuspid flow</a:t>
            </a:r>
            <a:r>
              <a:rPr lang="en-US" dirty="0"/>
              <a:t>.</a:t>
            </a:r>
          </a:p>
          <a:p>
            <a:endParaRPr lang="en-US" dirty="0"/>
          </a:p>
        </p:txBody>
      </p:sp>
      <p:pic>
        <p:nvPicPr>
          <p:cNvPr id="4" name="Picture 3">
            <a:extLst>
              <a:ext uri="{FF2B5EF4-FFF2-40B4-BE49-F238E27FC236}">
                <a16:creationId xmlns="" xmlns:a16="http://schemas.microsoft.com/office/drawing/2014/main" id="{324E451A-D55A-4A49-B0D1-4765745607F3}"/>
              </a:ext>
            </a:extLst>
          </p:cNvPr>
          <p:cNvPicPr>
            <a:picLocks noChangeAspect="1"/>
          </p:cNvPicPr>
          <p:nvPr/>
        </p:nvPicPr>
        <p:blipFill>
          <a:blip r:embed="rId2"/>
          <a:stretch>
            <a:fillRect/>
          </a:stretch>
        </p:blipFill>
        <p:spPr>
          <a:xfrm>
            <a:off x="6905247" y="2809018"/>
            <a:ext cx="5133861" cy="3055146"/>
          </a:xfrm>
          <a:prstGeom prst="rect">
            <a:avLst/>
          </a:prstGeom>
        </p:spPr>
      </p:pic>
      <p:pic>
        <p:nvPicPr>
          <p:cNvPr id="2049" name="Picture 1" descr="page279image3072">
            <a:extLst>
              <a:ext uri="{FF2B5EF4-FFF2-40B4-BE49-F238E27FC236}">
                <a16:creationId xmlns="" xmlns:a16="http://schemas.microsoft.com/office/drawing/2014/main" id="{F909C27D-5AE0-9B4C-BE40-3E754D89C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3508" y="520274"/>
            <a:ext cx="4762500" cy="20447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E2BAC687-2333-4475-8A25-DA7F8FA3A267}"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22</a:t>
            </a:fld>
            <a:endParaRPr lang="en-US"/>
          </a:p>
        </p:txBody>
      </p:sp>
    </p:spTree>
    <p:extLst>
      <p:ext uri="{BB962C8B-B14F-4D97-AF65-F5344CB8AC3E}">
        <p14:creationId xmlns:p14="http://schemas.microsoft.com/office/powerpoint/2010/main" val="727328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ECG Findings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a:xfrm>
            <a:off x="838200" y="1825625"/>
            <a:ext cx="5727853" cy="4351338"/>
          </a:xfrm>
        </p:spPr>
        <p:txBody>
          <a:bodyPr>
            <a:normAutofit lnSpcReduction="10000"/>
          </a:bodyPr>
          <a:lstStyle/>
          <a:p>
            <a:r>
              <a:rPr lang="en-US" dirty="0"/>
              <a:t>Right atrial enlargement d/t volume overload (</a:t>
            </a:r>
            <a:r>
              <a:rPr lang="en-US" b="1" dirty="0"/>
              <a:t>tall P wave</a:t>
            </a:r>
            <a:r>
              <a:rPr lang="en-US" dirty="0"/>
              <a:t>) </a:t>
            </a:r>
          </a:p>
          <a:p>
            <a:r>
              <a:rPr lang="en-US" b="1" dirty="0" smtClean="0"/>
              <a:t>RAD</a:t>
            </a:r>
            <a:r>
              <a:rPr lang="en-US" dirty="0"/>
              <a:t>, </a:t>
            </a:r>
            <a:r>
              <a:rPr lang="en-US" b="1" dirty="0" err="1"/>
              <a:t>rSR</a:t>
            </a:r>
            <a:r>
              <a:rPr lang="en-US" b="1" dirty="0"/>
              <a:t>’ in </a:t>
            </a:r>
            <a:r>
              <a:rPr lang="en-US" b="1" dirty="0" smtClean="0"/>
              <a:t>V1</a:t>
            </a:r>
            <a:endParaRPr lang="en-US" b="1" dirty="0"/>
          </a:p>
          <a:p>
            <a:pPr lvl="1"/>
            <a:r>
              <a:rPr lang="en-US" b="1" dirty="0" smtClean="0"/>
              <a:t>LAD</a:t>
            </a:r>
            <a:r>
              <a:rPr lang="en-US" dirty="0" smtClean="0"/>
              <a:t> </a:t>
            </a:r>
            <a:r>
              <a:rPr lang="en-US" dirty="0"/>
              <a:t>with </a:t>
            </a:r>
            <a:r>
              <a:rPr lang="en-US" dirty="0" err="1"/>
              <a:t>rSR</a:t>
            </a:r>
            <a:r>
              <a:rPr lang="en-US" dirty="0"/>
              <a:t>’ in V1 is suggestive of </a:t>
            </a:r>
            <a:r>
              <a:rPr lang="en-US" b="1" dirty="0"/>
              <a:t>Ostium </a:t>
            </a:r>
            <a:r>
              <a:rPr lang="en-US" b="1" dirty="0" err="1"/>
              <a:t>primum</a:t>
            </a:r>
            <a:r>
              <a:rPr lang="en-US" b="1" dirty="0"/>
              <a:t> defect</a:t>
            </a:r>
          </a:p>
          <a:p>
            <a:pPr lvl="1"/>
            <a:r>
              <a:rPr lang="en-US" b="1" dirty="0"/>
              <a:t>AV delay </a:t>
            </a:r>
            <a:r>
              <a:rPr lang="en-US" dirty="0"/>
              <a:t>– often with </a:t>
            </a:r>
            <a:r>
              <a:rPr lang="en-US" dirty="0" err="1"/>
              <a:t>primum</a:t>
            </a:r>
            <a:r>
              <a:rPr lang="en-US" dirty="0"/>
              <a:t> ASD in association with </a:t>
            </a:r>
            <a:r>
              <a:rPr lang="en-US" b="1" dirty="0"/>
              <a:t>LAFB and RBBB </a:t>
            </a:r>
            <a:r>
              <a:rPr lang="en-US" dirty="0"/>
              <a:t>(the rim of an </a:t>
            </a:r>
            <a:r>
              <a:rPr lang="en-US" b="1" dirty="0"/>
              <a:t>ostium </a:t>
            </a:r>
            <a:r>
              <a:rPr lang="en-US" b="1" dirty="0" err="1"/>
              <a:t>primum</a:t>
            </a:r>
            <a:r>
              <a:rPr lang="en-US" b="1" dirty="0"/>
              <a:t> defect </a:t>
            </a:r>
            <a:r>
              <a:rPr lang="en-US" dirty="0"/>
              <a:t>is near the His bundle). </a:t>
            </a:r>
          </a:p>
          <a:p>
            <a:r>
              <a:rPr lang="en-US" dirty="0"/>
              <a:t>Atrial tachyarrhythmia – </a:t>
            </a:r>
            <a:r>
              <a:rPr lang="en-US" b="1" dirty="0" err="1"/>
              <a:t>A.fib</a:t>
            </a:r>
            <a:r>
              <a:rPr lang="en-US" b="1" dirty="0"/>
              <a:t>, Atrial </a:t>
            </a:r>
            <a:r>
              <a:rPr lang="en-US" b="1" dirty="0" smtClean="0"/>
              <a:t>flutter </a:t>
            </a:r>
            <a:endParaRPr lang="en-US" b="1" dirty="0"/>
          </a:p>
          <a:p>
            <a:pPr marL="0" indent="0">
              <a:buNone/>
            </a:pPr>
            <a:endParaRPr lang="en-US" dirty="0"/>
          </a:p>
        </p:txBody>
      </p:sp>
      <p:pic>
        <p:nvPicPr>
          <p:cNvPr id="4" name="Picture 3">
            <a:extLst>
              <a:ext uri="{FF2B5EF4-FFF2-40B4-BE49-F238E27FC236}">
                <a16:creationId xmlns="" xmlns:a16="http://schemas.microsoft.com/office/drawing/2014/main" id="{22CBFE85-C10A-AB46-B942-065CA7E6FBA2}"/>
              </a:ext>
            </a:extLst>
          </p:cNvPr>
          <p:cNvPicPr>
            <a:picLocks noChangeAspect="1"/>
          </p:cNvPicPr>
          <p:nvPr/>
        </p:nvPicPr>
        <p:blipFill>
          <a:blip r:embed="rId2"/>
          <a:stretch>
            <a:fillRect/>
          </a:stretch>
        </p:blipFill>
        <p:spPr>
          <a:xfrm>
            <a:off x="6367749" y="784370"/>
            <a:ext cx="5824251" cy="4780048"/>
          </a:xfrm>
          <a:prstGeom prst="rect">
            <a:avLst/>
          </a:prstGeom>
        </p:spPr>
      </p:pic>
      <p:sp>
        <p:nvSpPr>
          <p:cNvPr id="5" name="Date Placeholder 4"/>
          <p:cNvSpPr>
            <a:spLocks noGrp="1"/>
          </p:cNvSpPr>
          <p:nvPr>
            <p:ph type="dt" sz="half" idx="10"/>
          </p:nvPr>
        </p:nvSpPr>
        <p:spPr/>
        <p:txBody>
          <a:bodyPr/>
          <a:lstStyle/>
          <a:p>
            <a:fld id="{E64A044F-6C3D-4E29-8FA0-C834D0E63FFA}"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23</a:t>
            </a:fld>
            <a:endParaRPr lang="en-US"/>
          </a:p>
        </p:txBody>
      </p:sp>
    </p:spTree>
    <p:extLst>
      <p:ext uri="{BB962C8B-B14F-4D97-AF65-F5344CB8AC3E}">
        <p14:creationId xmlns:p14="http://schemas.microsoft.com/office/powerpoint/2010/main" val="4284845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a:t>Chest X-Ray Findings </a:t>
            </a:r>
          </a:p>
        </p:txBody>
      </p:sp>
      <p:sp>
        <p:nvSpPr>
          <p:cNvPr id="3" name="Content Placeholder 2">
            <a:extLst>
              <a:ext uri="{FF2B5EF4-FFF2-40B4-BE49-F238E27FC236}">
                <a16:creationId xmlns="" xmlns:a16="http://schemas.microsoft.com/office/drawing/2014/main" id="{C0CE3AA7-EF78-7F43-BD38-72D0D3EA7B7B}"/>
              </a:ext>
            </a:extLst>
          </p:cNvPr>
          <p:cNvSpPr>
            <a:spLocks noGrp="1"/>
          </p:cNvSpPr>
          <p:nvPr>
            <p:ph idx="1"/>
          </p:nvPr>
        </p:nvSpPr>
        <p:spPr>
          <a:xfrm>
            <a:off x="838200" y="1825625"/>
            <a:ext cx="5044807" cy="4351338"/>
          </a:xfrm>
        </p:spPr>
        <p:txBody>
          <a:bodyPr>
            <a:normAutofit/>
          </a:bodyPr>
          <a:lstStyle/>
          <a:p>
            <a:r>
              <a:rPr lang="en-US" b="1" dirty="0"/>
              <a:t>Dilation of RA and RV </a:t>
            </a:r>
          </a:p>
          <a:p>
            <a:r>
              <a:rPr lang="en-US" b="1" dirty="0"/>
              <a:t>Enlarged main pulmonary arteries and pulmonary vessels</a:t>
            </a:r>
            <a:r>
              <a:rPr lang="en-US" dirty="0"/>
              <a:t>. </a:t>
            </a:r>
          </a:p>
          <a:p>
            <a:endParaRPr lang="en-US" dirty="0"/>
          </a:p>
        </p:txBody>
      </p:sp>
      <p:pic>
        <p:nvPicPr>
          <p:cNvPr id="4097" name="Picture 1" descr="page280image4784">
            <a:extLst>
              <a:ext uri="{FF2B5EF4-FFF2-40B4-BE49-F238E27FC236}">
                <a16:creationId xmlns="" xmlns:a16="http://schemas.microsoft.com/office/drawing/2014/main" id="{F9C864C0-5C9F-1B47-A8B3-DA1CE39D0E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6901" y="104039"/>
            <a:ext cx="5541484" cy="34431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16FDBDC5-F0F8-D043-9DD0-0CF6FCABF35A}"/>
              </a:ext>
            </a:extLst>
          </p:cNvPr>
          <p:cNvPicPr>
            <a:picLocks noChangeAspect="1"/>
          </p:cNvPicPr>
          <p:nvPr/>
        </p:nvPicPr>
        <p:blipFill>
          <a:blip r:embed="rId3"/>
          <a:stretch>
            <a:fillRect/>
          </a:stretch>
        </p:blipFill>
        <p:spPr>
          <a:xfrm>
            <a:off x="7165250" y="3499506"/>
            <a:ext cx="3785518" cy="3358494"/>
          </a:xfrm>
          <a:prstGeom prst="rect">
            <a:avLst/>
          </a:prstGeom>
        </p:spPr>
      </p:pic>
      <p:sp>
        <p:nvSpPr>
          <p:cNvPr id="5" name="Date Placeholder 4"/>
          <p:cNvSpPr>
            <a:spLocks noGrp="1"/>
          </p:cNvSpPr>
          <p:nvPr>
            <p:ph type="dt" sz="half" idx="10"/>
          </p:nvPr>
        </p:nvSpPr>
        <p:spPr/>
        <p:txBody>
          <a:bodyPr/>
          <a:lstStyle/>
          <a:p>
            <a:fld id="{22DBF09D-8AAB-41E6-A6FE-DAF40B3D57CA}"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24</a:t>
            </a:fld>
            <a:endParaRPr lang="en-US"/>
          </a:p>
        </p:txBody>
      </p:sp>
    </p:spTree>
    <p:extLst>
      <p:ext uri="{BB962C8B-B14F-4D97-AF65-F5344CB8AC3E}">
        <p14:creationId xmlns:p14="http://schemas.microsoft.com/office/powerpoint/2010/main" val="972679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EEEAE7-FEA1-6F4F-89EA-916E0079308C}"/>
              </a:ext>
            </a:extLst>
          </p:cNvPr>
          <p:cNvSpPr>
            <a:spLocks noGrp="1"/>
          </p:cNvSpPr>
          <p:nvPr>
            <p:ph type="title"/>
          </p:nvPr>
        </p:nvSpPr>
        <p:spPr/>
        <p:txBody>
          <a:bodyPr/>
          <a:lstStyle/>
          <a:p>
            <a:r>
              <a:rPr lang="en-US" dirty="0" smtClean="0"/>
              <a:t>2D Color </a:t>
            </a:r>
            <a:r>
              <a:rPr lang="en-US" dirty="0"/>
              <a:t>Doppler TTE </a:t>
            </a:r>
          </a:p>
        </p:txBody>
      </p:sp>
      <p:pic>
        <p:nvPicPr>
          <p:cNvPr id="4" name="Picture 3">
            <a:extLst>
              <a:ext uri="{FF2B5EF4-FFF2-40B4-BE49-F238E27FC236}">
                <a16:creationId xmlns="" xmlns:a16="http://schemas.microsoft.com/office/drawing/2014/main" id="{D69B8CF3-35F5-A242-936F-17494885954D}"/>
              </a:ext>
            </a:extLst>
          </p:cNvPr>
          <p:cNvPicPr>
            <a:picLocks noChangeAspect="1"/>
          </p:cNvPicPr>
          <p:nvPr/>
        </p:nvPicPr>
        <p:blipFill>
          <a:blip r:embed="rId2"/>
          <a:stretch>
            <a:fillRect/>
          </a:stretch>
        </p:blipFill>
        <p:spPr>
          <a:xfrm>
            <a:off x="5601006" y="1493354"/>
            <a:ext cx="6590994" cy="4426069"/>
          </a:xfrm>
          <a:prstGeom prst="rect">
            <a:avLst/>
          </a:prstGeom>
        </p:spPr>
      </p:pic>
      <p:sp>
        <p:nvSpPr>
          <p:cNvPr id="3" name="Date Placeholder 2"/>
          <p:cNvSpPr>
            <a:spLocks noGrp="1"/>
          </p:cNvSpPr>
          <p:nvPr>
            <p:ph type="dt" sz="half" idx="10"/>
          </p:nvPr>
        </p:nvSpPr>
        <p:spPr/>
        <p:txBody>
          <a:bodyPr/>
          <a:lstStyle/>
          <a:p>
            <a:fld id="{EDC409A5-B7AD-4604-B7CE-217FD4FA7694}"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25</a:t>
            </a:fld>
            <a:endParaRPr lang="en-US"/>
          </a:p>
        </p:txBody>
      </p:sp>
    </p:spTree>
    <p:extLst>
      <p:ext uri="{BB962C8B-B14F-4D97-AF65-F5344CB8AC3E}">
        <p14:creationId xmlns:p14="http://schemas.microsoft.com/office/powerpoint/2010/main" val="1341366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EDB7CC-5E75-CC4C-A40F-38DEF74E56C4}"/>
              </a:ext>
            </a:extLst>
          </p:cNvPr>
          <p:cNvSpPr>
            <a:spLocks noGrp="1"/>
          </p:cNvSpPr>
          <p:nvPr>
            <p:ph type="title"/>
          </p:nvPr>
        </p:nvSpPr>
        <p:spPr/>
        <p:txBody>
          <a:bodyPr/>
          <a:lstStyle/>
          <a:p>
            <a:pPr algn="ctr"/>
            <a:r>
              <a:rPr lang="en-US" dirty="0"/>
              <a:t>3 D-ECHO</a:t>
            </a:r>
          </a:p>
        </p:txBody>
      </p:sp>
      <p:pic>
        <p:nvPicPr>
          <p:cNvPr id="4" name="Picture 3">
            <a:extLst>
              <a:ext uri="{FF2B5EF4-FFF2-40B4-BE49-F238E27FC236}">
                <a16:creationId xmlns="" xmlns:a16="http://schemas.microsoft.com/office/drawing/2014/main" id="{B2F6C7E8-26E8-564E-A9E1-A2B7B8777408}"/>
              </a:ext>
            </a:extLst>
          </p:cNvPr>
          <p:cNvPicPr>
            <a:picLocks noChangeAspect="1"/>
          </p:cNvPicPr>
          <p:nvPr/>
        </p:nvPicPr>
        <p:blipFill>
          <a:blip r:embed="rId2"/>
          <a:stretch>
            <a:fillRect/>
          </a:stretch>
        </p:blipFill>
        <p:spPr>
          <a:xfrm>
            <a:off x="2420814" y="1825625"/>
            <a:ext cx="6770077" cy="3871790"/>
          </a:xfrm>
          <a:prstGeom prst="rect">
            <a:avLst/>
          </a:prstGeom>
        </p:spPr>
      </p:pic>
      <p:sp>
        <p:nvSpPr>
          <p:cNvPr id="3" name="Date Placeholder 2"/>
          <p:cNvSpPr>
            <a:spLocks noGrp="1"/>
          </p:cNvSpPr>
          <p:nvPr>
            <p:ph type="dt" sz="half" idx="10"/>
          </p:nvPr>
        </p:nvSpPr>
        <p:spPr/>
        <p:txBody>
          <a:bodyPr/>
          <a:lstStyle/>
          <a:p>
            <a:fld id="{7BF4AD90-A793-43FD-BF5F-80D2239F82BC}"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26</a:t>
            </a:fld>
            <a:endParaRPr lang="en-US"/>
          </a:p>
        </p:txBody>
      </p:sp>
    </p:spTree>
    <p:extLst>
      <p:ext uri="{BB962C8B-B14F-4D97-AF65-F5344CB8AC3E}">
        <p14:creationId xmlns:p14="http://schemas.microsoft.com/office/powerpoint/2010/main" val="169994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BE6483-58A4-F042-BA71-5ECF1A55AB62}"/>
              </a:ext>
            </a:extLst>
          </p:cNvPr>
          <p:cNvSpPr>
            <a:spLocks noGrp="1"/>
          </p:cNvSpPr>
          <p:nvPr>
            <p:ph type="title"/>
          </p:nvPr>
        </p:nvSpPr>
        <p:spPr/>
        <p:txBody>
          <a:bodyPr/>
          <a:lstStyle/>
          <a:p>
            <a:pPr algn="ctr"/>
            <a:r>
              <a:rPr lang="en-US" dirty="0" err="1"/>
              <a:t>Amplatzer</a:t>
            </a:r>
            <a:r>
              <a:rPr lang="en-US" dirty="0"/>
              <a:t> - Occlusion Device </a:t>
            </a:r>
          </a:p>
        </p:txBody>
      </p:sp>
      <p:pic>
        <p:nvPicPr>
          <p:cNvPr id="4" name="Picture 3">
            <a:extLst>
              <a:ext uri="{FF2B5EF4-FFF2-40B4-BE49-F238E27FC236}">
                <a16:creationId xmlns="" xmlns:a16="http://schemas.microsoft.com/office/drawing/2014/main" id="{0D2FC59E-5049-B647-89DD-90BA39A335E5}"/>
              </a:ext>
            </a:extLst>
          </p:cNvPr>
          <p:cNvPicPr>
            <a:picLocks noChangeAspect="1"/>
          </p:cNvPicPr>
          <p:nvPr/>
        </p:nvPicPr>
        <p:blipFill>
          <a:blip r:embed="rId2"/>
          <a:stretch>
            <a:fillRect/>
          </a:stretch>
        </p:blipFill>
        <p:spPr>
          <a:xfrm>
            <a:off x="2473571" y="1690688"/>
            <a:ext cx="6893734" cy="3784968"/>
          </a:xfrm>
          <a:prstGeom prst="rect">
            <a:avLst/>
          </a:prstGeom>
        </p:spPr>
      </p:pic>
      <p:sp>
        <p:nvSpPr>
          <p:cNvPr id="3" name="Date Placeholder 2"/>
          <p:cNvSpPr>
            <a:spLocks noGrp="1"/>
          </p:cNvSpPr>
          <p:nvPr>
            <p:ph type="dt" sz="half" idx="10"/>
          </p:nvPr>
        </p:nvSpPr>
        <p:spPr/>
        <p:txBody>
          <a:bodyPr/>
          <a:lstStyle/>
          <a:p>
            <a:fld id="{452E59EB-4469-40D6-96A0-991DF1453593}"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27</a:t>
            </a:fld>
            <a:endParaRPr lang="en-US"/>
          </a:p>
        </p:txBody>
      </p:sp>
    </p:spTree>
    <p:extLst>
      <p:ext uri="{BB962C8B-B14F-4D97-AF65-F5344CB8AC3E}">
        <p14:creationId xmlns:p14="http://schemas.microsoft.com/office/powerpoint/2010/main" val="2231710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a:extLst>
              <a:ext uri="{FF2B5EF4-FFF2-40B4-BE49-F238E27FC236}">
                <a16:creationId xmlns="" xmlns:a16="http://schemas.microsoft.com/office/drawing/2014/main" id="{CFB8A7E7-BCD9-9A40-A51C-BF712340F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981201"/>
            <a:ext cx="4953000" cy="4348163"/>
          </a:xfrm>
          <a:prstGeom prst="rect">
            <a:avLst/>
          </a:prstGeom>
          <a:noFill/>
          <a:ln w="9525">
            <a:solidFill>
              <a:srgbClr val="FF0213"/>
            </a:solidFill>
            <a:miter lim="800000"/>
            <a:headEnd/>
            <a:tailEnd/>
          </a:ln>
          <a:extLst>
            <a:ext uri="{909E8E84-426E-40DD-AFC4-6F175D3DCCD1}">
              <a14:hiddenFill xmlns:a14="http://schemas.microsoft.com/office/drawing/2010/main">
                <a:solidFill>
                  <a:srgbClr val="FFFFFF"/>
                </a:solidFill>
              </a14:hiddenFill>
            </a:ext>
          </a:extLst>
        </p:spPr>
      </p:pic>
      <p:pic>
        <p:nvPicPr>
          <p:cNvPr id="28674" name="Picture 2">
            <a:extLst>
              <a:ext uri="{FF2B5EF4-FFF2-40B4-BE49-F238E27FC236}">
                <a16:creationId xmlns="" xmlns:a16="http://schemas.microsoft.com/office/drawing/2014/main" id="{7EB6E36A-017E-6C4B-84C1-770A9656AF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981200"/>
            <a:ext cx="3581400" cy="4343400"/>
          </a:xfrm>
          <a:prstGeom prst="rect">
            <a:avLst/>
          </a:prstGeom>
          <a:noFill/>
          <a:ln w="9525">
            <a:solidFill>
              <a:srgbClr val="FF0213"/>
            </a:solidFill>
            <a:miter lim="800000"/>
            <a:headEnd/>
            <a:tailEnd/>
          </a:ln>
          <a:extLst>
            <a:ext uri="{909E8E84-426E-40DD-AFC4-6F175D3DCCD1}">
              <a14:hiddenFill xmlns:a14="http://schemas.microsoft.com/office/drawing/2010/main">
                <a:solidFill>
                  <a:srgbClr val="FFFFFF"/>
                </a:solidFill>
              </a14:hiddenFill>
            </a:ext>
          </a:extLst>
        </p:spPr>
      </p:pic>
      <p:sp>
        <p:nvSpPr>
          <p:cNvPr id="28678" name="Rectangle 6">
            <a:extLst>
              <a:ext uri="{FF2B5EF4-FFF2-40B4-BE49-F238E27FC236}">
                <a16:creationId xmlns="" xmlns:a16="http://schemas.microsoft.com/office/drawing/2014/main" id="{B1B6EFEB-750F-F24B-9567-14F7B5C91E93}"/>
              </a:ext>
            </a:extLst>
          </p:cNvPr>
          <p:cNvSpPr>
            <a:spLocks noGrp="1" noChangeArrowheads="1"/>
          </p:cNvSpPr>
          <p:nvPr>
            <p:ph type="title"/>
          </p:nvPr>
        </p:nvSpPr>
        <p:spPr>
          <a:xfrm>
            <a:off x="2286000" y="457200"/>
            <a:ext cx="7772400" cy="1143000"/>
          </a:xfrm>
        </p:spPr>
        <p:txBody>
          <a:bodyPr>
            <a:normAutofit fontScale="90000"/>
          </a:bodyPr>
          <a:lstStyle/>
          <a:p>
            <a:r>
              <a:rPr lang="en-US" altLang="en-US" sz="4900" b="1" dirty="0">
                <a:latin typeface="+mn-lt"/>
              </a:rPr>
              <a:t>Ventricular Septal Defect (VSD</a:t>
            </a:r>
            <a:r>
              <a:rPr lang="en-US" altLang="en-US" dirty="0"/>
              <a:t>)</a:t>
            </a:r>
          </a:p>
        </p:txBody>
      </p:sp>
      <p:sp>
        <p:nvSpPr>
          <p:cNvPr id="2" name="Date Placeholder 1"/>
          <p:cNvSpPr>
            <a:spLocks noGrp="1"/>
          </p:cNvSpPr>
          <p:nvPr>
            <p:ph type="dt" sz="half" idx="10"/>
          </p:nvPr>
        </p:nvSpPr>
        <p:spPr/>
        <p:txBody>
          <a:bodyPr/>
          <a:lstStyle/>
          <a:p>
            <a:fld id="{51C3A323-BE69-47EE-822E-A9CDB5FAC964}"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28</a:t>
            </a:fld>
            <a:endParaRPr lang="en-US"/>
          </a:p>
        </p:txBody>
      </p:sp>
    </p:spTree>
    <p:extLst>
      <p:ext uri="{BB962C8B-B14F-4D97-AF65-F5344CB8AC3E}">
        <p14:creationId xmlns:p14="http://schemas.microsoft.com/office/powerpoint/2010/main" val="2193059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8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p:txBody>
          <a:bodyPr>
            <a:normAutofit/>
          </a:bodyPr>
          <a:lstStyle/>
          <a:p>
            <a:r>
              <a:rPr lang="en-US" b="1" dirty="0"/>
              <a:t>Isolated VSD - most commonly recognized CHD </a:t>
            </a:r>
          </a:p>
          <a:p>
            <a:r>
              <a:rPr lang="en-US" b="1" dirty="0" smtClean="0"/>
              <a:t>50 </a:t>
            </a:r>
            <a:r>
              <a:rPr lang="en-US" b="1" dirty="0"/>
              <a:t>% when associated with other major defects </a:t>
            </a:r>
            <a:r>
              <a:rPr lang="en-US" dirty="0"/>
              <a:t>. </a:t>
            </a:r>
          </a:p>
          <a:p>
            <a:r>
              <a:rPr lang="en-US" b="1" dirty="0"/>
              <a:t>75-80% of small VSD’s </a:t>
            </a:r>
            <a:r>
              <a:rPr lang="en-US" dirty="0"/>
              <a:t>close spontaneously by late childhood </a:t>
            </a:r>
          </a:p>
          <a:p>
            <a:r>
              <a:rPr lang="en-US" b="1" dirty="0"/>
              <a:t>10-15% of large VSD’s </a:t>
            </a:r>
            <a:r>
              <a:rPr lang="en-US" dirty="0"/>
              <a:t>close spontaneously </a:t>
            </a:r>
          </a:p>
          <a:p>
            <a:r>
              <a:rPr lang="en-US" dirty="0"/>
              <a:t>60% of defects close </a:t>
            </a:r>
            <a:r>
              <a:rPr lang="en-US" b="1" dirty="0"/>
              <a:t>before age 3, </a:t>
            </a:r>
            <a:r>
              <a:rPr lang="en-US" dirty="0"/>
              <a:t>and 90% before </a:t>
            </a:r>
            <a:r>
              <a:rPr lang="en-US" b="1" dirty="0"/>
              <a:t>age 8</a:t>
            </a:r>
          </a:p>
          <a:p>
            <a:endParaRPr lang="en-US" dirty="0"/>
          </a:p>
        </p:txBody>
      </p:sp>
      <p:sp>
        <p:nvSpPr>
          <p:cNvPr id="4" name="Date Placeholder 3"/>
          <p:cNvSpPr>
            <a:spLocks noGrp="1"/>
          </p:cNvSpPr>
          <p:nvPr>
            <p:ph type="dt" sz="half" idx="10"/>
          </p:nvPr>
        </p:nvSpPr>
        <p:spPr/>
        <p:txBody>
          <a:bodyPr/>
          <a:lstStyle/>
          <a:p>
            <a:fld id="{6E0DB412-D6BB-4DD7-A660-F092E5E4B7A3}"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29</a:t>
            </a:fld>
            <a:endParaRPr lang="en-US"/>
          </a:p>
        </p:txBody>
      </p:sp>
    </p:spTree>
    <p:extLst>
      <p:ext uri="{BB962C8B-B14F-4D97-AF65-F5344CB8AC3E}">
        <p14:creationId xmlns:p14="http://schemas.microsoft.com/office/powerpoint/2010/main" val="1532436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CC6D1E-26F9-AC40-B668-EB7FD8898190}"/>
              </a:ext>
            </a:extLst>
          </p:cNvPr>
          <p:cNvSpPr>
            <a:spLocks noGrp="1"/>
          </p:cNvSpPr>
          <p:nvPr>
            <p:ph type="title"/>
          </p:nvPr>
        </p:nvSpPr>
        <p:spPr/>
        <p:txBody>
          <a:bodyPr/>
          <a:lstStyle/>
          <a:p>
            <a:r>
              <a:rPr lang="en-US" dirty="0"/>
              <a:t>Associated syndromes </a:t>
            </a:r>
          </a:p>
        </p:txBody>
      </p:sp>
      <p:sp>
        <p:nvSpPr>
          <p:cNvPr id="3" name="Content Placeholder 2">
            <a:extLst>
              <a:ext uri="{FF2B5EF4-FFF2-40B4-BE49-F238E27FC236}">
                <a16:creationId xmlns="" xmlns:a16="http://schemas.microsoft.com/office/drawing/2014/main" id="{FF3A32D1-9335-3048-B29C-B578C52BC21A}"/>
              </a:ext>
            </a:extLst>
          </p:cNvPr>
          <p:cNvSpPr>
            <a:spLocks noGrp="1"/>
          </p:cNvSpPr>
          <p:nvPr>
            <p:ph idx="1"/>
          </p:nvPr>
        </p:nvSpPr>
        <p:spPr/>
        <p:txBody>
          <a:bodyPr>
            <a:normAutofit/>
          </a:bodyPr>
          <a:lstStyle/>
          <a:p>
            <a:r>
              <a:rPr lang="en-US" dirty="0"/>
              <a:t>Chromosomal Disorders associated with VSD </a:t>
            </a:r>
          </a:p>
          <a:p>
            <a:pPr lvl="1"/>
            <a:r>
              <a:rPr lang="en-US" b="1" dirty="0"/>
              <a:t>Trisomy 21</a:t>
            </a:r>
            <a:r>
              <a:rPr lang="en-US" dirty="0"/>
              <a:t>: </a:t>
            </a:r>
            <a:r>
              <a:rPr lang="en-US" b="1" u="sng" dirty="0"/>
              <a:t>40%</a:t>
            </a:r>
            <a:r>
              <a:rPr lang="en-US" u="sng" dirty="0"/>
              <a:t> of T21 will have VSD </a:t>
            </a:r>
          </a:p>
          <a:p>
            <a:pPr lvl="1"/>
            <a:r>
              <a:rPr lang="en-US" b="1" dirty="0"/>
              <a:t>Trisomy 13, 18</a:t>
            </a:r>
            <a:r>
              <a:rPr lang="en-US" dirty="0"/>
              <a:t>: 18% of T13, 31% of T18 will have VSD </a:t>
            </a:r>
          </a:p>
          <a:p>
            <a:pPr lvl="1"/>
            <a:r>
              <a:rPr lang="en-US" b="1" dirty="0"/>
              <a:t>22q11 deletion</a:t>
            </a:r>
            <a:r>
              <a:rPr lang="en-US" dirty="0"/>
              <a:t>: – </a:t>
            </a:r>
            <a:r>
              <a:rPr lang="en-US" b="1" u="sng" dirty="0" err="1"/>
              <a:t>Tetrology</a:t>
            </a:r>
            <a:r>
              <a:rPr lang="en-US" b="1" u="sng" dirty="0"/>
              <a:t> of </a:t>
            </a:r>
            <a:r>
              <a:rPr lang="en-US" b="1" u="sng" dirty="0" err="1"/>
              <a:t>Fallot</a:t>
            </a:r>
            <a:r>
              <a:rPr lang="en-US" b="1" u="sng" dirty="0"/>
              <a:t> is most common anomaly </a:t>
            </a:r>
            <a:r>
              <a:rPr lang="en-US" dirty="0"/>
              <a:t>– VSD with or without aortic arch anomaly is second most common </a:t>
            </a:r>
          </a:p>
          <a:p>
            <a:pPr lvl="1"/>
            <a:r>
              <a:rPr lang="en-US" b="1" dirty="0"/>
              <a:t>Holt-</a:t>
            </a:r>
            <a:r>
              <a:rPr lang="en-US" b="1" dirty="0" err="1"/>
              <a:t>Oram</a:t>
            </a:r>
            <a:r>
              <a:rPr lang="en-US" dirty="0"/>
              <a:t> (Hand-heart syndrome): </a:t>
            </a:r>
            <a:r>
              <a:rPr lang="en-US" b="1" dirty="0"/>
              <a:t>TBX5 gene </a:t>
            </a:r>
            <a:r>
              <a:rPr lang="en-US" dirty="0"/>
              <a:t>found on Chromosome 12 </a:t>
            </a:r>
          </a:p>
        </p:txBody>
      </p:sp>
      <p:sp>
        <p:nvSpPr>
          <p:cNvPr id="4" name="Date Placeholder 3"/>
          <p:cNvSpPr>
            <a:spLocks noGrp="1"/>
          </p:cNvSpPr>
          <p:nvPr>
            <p:ph type="dt" sz="half" idx="10"/>
          </p:nvPr>
        </p:nvSpPr>
        <p:spPr/>
        <p:txBody>
          <a:bodyPr/>
          <a:lstStyle/>
          <a:p>
            <a:fld id="{D9620A9E-DE55-4834-8427-D5E76C0F6C89}"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30</a:t>
            </a:fld>
            <a:endParaRPr lang="en-US"/>
          </a:p>
        </p:txBody>
      </p:sp>
    </p:spTree>
    <p:extLst>
      <p:ext uri="{BB962C8B-B14F-4D97-AF65-F5344CB8AC3E}">
        <p14:creationId xmlns:p14="http://schemas.microsoft.com/office/powerpoint/2010/main" val="1084452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lstStyle/>
          <a:p>
            <a:r>
              <a:rPr lang="en-US" dirty="0"/>
              <a:t>Classification </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1825625"/>
            <a:ext cx="5265145" cy="4351338"/>
          </a:xfrm>
        </p:spPr>
        <p:txBody>
          <a:bodyPr>
            <a:normAutofit/>
          </a:bodyPr>
          <a:lstStyle/>
          <a:p>
            <a:r>
              <a:rPr lang="en-US" b="1" dirty="0"/>
              <a:t>TYPE I </a:t>
            </a:r>
            <a:r>
              <a:rPr lang="en-US" b="1" dirty="0" err="1"/>
              <a:t>Conal</a:t>
            </a:r>
            <a:r>
              <a:rPr lang="en-US" b="1" dirty="0"/>
              <a:t>, </a:t>
            </a:r>
            <a:r>
              <a:rPr lang="en-US" b="1" dirty="0" err="1"/>
              <a:t>Supracristal</a:t>
            </a:r>
            <a:r>
              <a:rPr lang="en-US" b="1" dirty="0"/>
              <a:t>,  Infundibular, </a:t>
            </a:r>
            <a:r>
              <a:rPr lang="en-US" b="1" dirty="0" err="1"/>
              <a:t>Subarterial</a:t>
            </a:r>
            <a:r>
              <a:rPr lang="en-US" b="1" dirty="0"/>
              <a:t> </a:t>
            </a:r>
          </a:p>
          <a:p>
            <a:r>
              <a:rPr lang="en-US" b="1" dirty="0"/>
              <a:t>TYPE II – </a:t>
            </a:r>
            <a:r>
              <a:rPr lang="en-US" b="1" dirty="0" err="1"/>
              <a:t>Perimembranous</a:t>
            </a:r>
            <a:r>
              <a:rPr lang="en-US" b="1" dirty="0"/>
              <a:t> </a:t>
            </a:r>
          </a:p>
          <a:p>
            <a:r>
              <a:rPr lang="en-US" b="1" dirty="0"/>
              <a:t>TYPE III   Inlet/ AV canal type</a:t>
            </a:r>
          </a:p>
          <a:p>
            <a:r>
              <a:rPr lang="en-US" b="1" dirty="0"/>
              <a:t>Type IV – Muscular</a:t>
            </a:r>
          </a:p>
        </p:txBody>
      </p:sp>
      <p:pic>
        <p:nvPicPr>
          <p:cNvPr id="5" name="Picture 4">
            <a:extLst>
              <a:ext uri="{FF2B5EF4-FFF2-40B4-BE49-F238E27FC236}">
                <a16:creationId xmlns="" xmlns:a16="http://schemas.microsoft.com/office/drawing/2014/main" id="{106A66F4-5DE9-D049-8B7F-F36AB110D9D3}"/>
              </a:ext>
            </a:extLst>
          </p:cNvPr>
          <p:cNvPicPr>
            <a:picLocks noChangeAspect="1"/>
          </p:cNvPicPr>
          <p:nvPr/>
        </p:nvPicPr>
        <p:blipFill>
          <a:blip r:embed="rId2"/>
          <a:stretch>
            <a:fillRect/>
          </a:stretch>
        </p:blipFill>
        <p:spPr>
          <a:xfrm>
            <a:off x="6004192" y="1200839"/>
            <a:ext cx="5484487" cy="4880472"/>
          </a:xfrm>
          <a:prstGeom prst="rect">
            <a:avLst/>
          </a:prstGeom>
        </p:spPr>
      </p:pic>
      <p:sp>
        <p:nvSpPr>
          <p:cNvPr id="4" name="Date Placeholder 3"/>
          <p:cNvSpPr>
            <a:spLocks noGrp="1"/>
          </p:cNvSpPr>
          <p:nvPr>
            <p:ph type="dt" sz="half" idx="10"/>
          </p:nvPr>
        </p:nvSpPr>
        <p:spPr/>
        <p:txBody>
          <a:bodyPr/>
          <a:lstStyle/>
          <a:p>
            <a:fld id="{1A292763-9775-4DD8-9E90-DF2688A206BA}"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31</a:t>
            </a:fld>
            <a:endParaRPr lang="en-US"/>
          </a:p>
        </p:txBody>
      </p:sp>
    </p:spTree>
    <p:extLst>
      <p:ext uri="{BB962C8B-B14F-4D97-AF65-F5344CB8AC3E}">
        <p14:creationId xmlns:p14="http://schemas.microsoft.com/office/powerpoint/2010/main" val="830070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normAutofit fontScale="90000"/>
          </a:bodyPr>
          <a:lstStyle/>
          <a:p>
            <a:r>
              <a:rPr lang="en-US" sz="4000" dirty="0"/>
              <a:t/>
            </a:r>
            <a:br>
              <a:rPr lang="en-US" sz="4000" dirty="0"/>
            </a:br>
            <a:r>
              <a:rPr lang="en-US" sz="4000" b="1" dirty="0"/>
              <a:t>TYPE I (</a:t>
            </a:r>
            <a:r>
              <a:rPr lang="en-US" sz="4000" b="1" dirty="0" err="1"/>
              <a:t>Conal</a:t>
            </a:r>
            <a:r>
              <a:rPr lang="en-US" sz="4000" b="1" dirty="0"/>
              <a:t>, </a:t>
            </a:r>
            <a:r>
              <a:rPr lang="en-US" sz="4000" b="1" dirty="0" err="1"/>
              <a:t>Supracristal</a:t>
            </a:r>
            <a:r>
              <a:rPr lang="en-US" sz="4000" b="1" dirty="0"/>
              <a:t>,  Infundibular, </a:t>
            </a:r>
            <a:r>
              <a:rPr lang="en-US" sz="4000" b="1" dirty="0" err="1"/>
              <a:t>Subarterial</a:t>
            </a:r>
            <a:r>
              <a:rPr lang="en-US" sz="4000" b="1" dirty="0"/>
              <a:t>, </a:t>
            </a:r>
            <a:r>
              <a:rPr lang="en-US" sz="4000" b="1" dirty="0" err="1"/>
              <a:t>subpulmonic</a:t>
            </a:r>
            <a:r>
              <a:rPr lang="en-US" sz="4000" b="1" dirty="0"/>
              <a:t>, doubly committed, outlet) VSDs</a:t>
            </a:r>
            <a:br>
              <a:rPr lang="en-US" sz="4000" b="1" dirty="0"/>
            </a:br>
            <a:r>
              <a:rPr lang="en-US" sz="4000" dirty="0"/>
              <a:t> </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2173983"/>
            <a:ext cx="5364296" cy="4351338"/>
          </a:xfrm>
        </p:spPr>
        <p:txBody>
          <a:bodyPr>
            <a:normAutofit/>
          </a:bodyPr>
          <a:lstStyle/>
          <a:p>
            <a:r>
              <a:rPr lang="en-US" dirty="0"/>
              <a:t>These defects lie </a:t>
            </a:r>
            <a:r>
              <a:rPr lang="en-US" b="1" dirty="0"/>
              <a:t>beneath the pulmonic valve </a:t>
            </a:r>
            <a:r>
              <a:rPr lang="en-US" dirty="0"/>
              <a:t>and communicate with the RV outflow tract above the supraventricular crest </a:t>
            </a:r>
          </a:p>
          <a:p>
            <a:r>
              <a:rPr lang="en-US" dirty="0"/>
              <a:t>are associated with </a:t>
            </a:r>
            <a:r>
              <a:rPr lang="en-US" b="1" dirty="0"/>
              <a:t>aortic regurgitation secondary to the prolapse of the right aortic cusp.</a:t>
            </a:r>
          </a:p>
          <a:p>
            <a:r>
              <a:rPr lang="en-US" b="1" dirty="0"/>
              <a:t>Conduction system is </a:t>
            </a:r>
            <a:r>
              <a:rPr lang="en-US" b="1" u="sng" dirty="0"/>
              <a:t>not in surgical proximity</a:t>
            </a:r>
          </a:p>
          <a:p>
            <a:pPr marL="0" indent="0">
              <a:buNone/>
            </a:pPr>
            <a:endParaRPr lang="en-US" dirty="0"/>
          </a:p>
        </p:txBody>
      </p:sp>
      <p:pic>
        <p:nvPicPr>
          <p:cNvPr id="4" name="Picture 3">
            <a:extLst>
              <a:ext uri="{FF2B5EF4-FFF2-40B4-BE49-F238E27FC236}">
                <a16:creationId xmlns="" xmlns:a16="http://schemas.microsoft.com/office/drawing/2014/main" id="{42418EB6-B09A-934B-BE64-EFC9F36285DF}"/>
              </a:ext>
            </a:extLst>
          </p:cNvPr>
          <p:cNvPicPr>
            <a:picLocks noChangeAspect="1"/>
          </p:cNvPicPr>
          <p:nvPr/>
        </p:nvPicPr>
        <p:blipFill>
          <a:blip r:embed="rId2"/>
          <a:stretch>
            <a:fillRect/>
          </a:stretch>
        </p:blipFill>
        <p:spPr>
          <a:xfrm>
            <a:off x="6497896" y="2657963"/>
            <a:ext cx="5694104" cy="4699697"/>
          </a:xfrm>
          <a:prstGeom prst="rect">
            <a:avLst/>
          </a:prstGeom>
        </p:spPr>
      </p:pic>
      <p:sp>
        <p:nvSpPr>
          <p:cNvPr id="5" name="Date Placeholder 4"/>
          <p:cNvSpPr>
            <a:spLocks noGrp="1"/>
          </p:cNvSpPr>
          <p:nvPr>
            <p:ph type="dt" sz="half" idx="10"/>
          </p:nvPr>
        </p:nvSpPr>
        <p:spPr/>
        <p:txBody>
          <a:bodyPr/>
          <a:lstStyle/>
          <a:p>
            <a:fld id="{57B5B34E-58FA-4B50-BA05-43E11750481A}"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32</a:t>
            </a:fld>
            <a:endParaRPr lang="en-US"/>
          </a:p>
        </p:txBody>
      </p:sp>
    </p:spTree>
    <p:extLst>
      <p:ext uri="{BB962C8B-B14F-4D97-AF65-F5344CB8AC3E}">
        <p14:creationId xmlns:p14="http://schemas.microsoft.com/office/powerpoint/2010/main" val="2213291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a:xfrm>
            <a:off x="592015" y="83772"/>
            <a:ext cx="10515600" cy="1325563"/>
          </a:xfrm>
        </p:spPr>
        <p:txBody>
          <a:bodyPr>
            <a:normAutofit/>
          </a:bodyPr>
          <a:lstStyle/>
          <a:p>
            <a:r>
              <a:rPr lang="en-US" sz="3200" b="1" dirty="0"/>
              <a:t>TYPE II – </a:t>
            </a:r>
            <a:r>
              <a:rPr lang="en-US" sz="3200" b="1" dirty="0" err="1"/>
              <a:t>Perimembranous</a:t>
            </a:r>
            <a:r>
              <a:rPr lang="en-US" sz="3200" b="1" dirty="0"/>
              <a:t>(</a:t>
            </a:r>
            <a:r>
              <a:rPr lang="en-US" sz="3200" b="1" dirty="0" err="1"/>
              <a:t>infracristal,conoventricular</a:t>
            </a:r>
            <a:r>
              <a:rPr lang="en-US" sz="3200" b="1" dirty="0"/>
              <a:t>) VSD</a:t>
            </a:r>
            <a:endParaRPr lang="en-US" sz="3200" dirty="0"/>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445478" y="1254368"/>
            <a:ext cx="5999390" cy="5498123"/>
          </a:xfrm>
        </p:spPr>
        <p:txBody>
          <a:bodyPr>
            <a:noAutofit/>
          </a:bodyPr>
          <a:lstStyle/>
          <a:p>
            <a:r>
              <a:rPr lang="en-US" dirty="0"/>
              <a:t>lie in the LV outflow </a:t>
            </a:r>
            <a:r>
              <a:rPr lang="en-US" b="1" dirty="0"/>
              <a:t>tract just below the aortic valve</a:t>
            </a:r>
            <a:r>
              <a:rPr lang="en-US" dirty="0"/>
              <a:t>. </a:t>
            </a:r>
          </a:p>
          <a:p>
            <a:r>
              <a:rPr lang="en-US" b="1" dirty="0"/>
              <a:t>Most common (80%) </a:t>
            </a:r>
          </a:p>
          <a:p>
            <a:r>
              <a:rPr lang="en-US" dirty="0" err="1"/>
              <a:t>Perimembranous</a:t>
            </a:r>
            <a:r>
              <a:rPr lang="en-US" dirty="0"/>
              <a:t> VSDs are associated with </a:t>
            </a:r>
            <a:r>
              <a:rPr lang="en-US" b="1" dirty="0"/>
              <a:t>pouches or aneurysms of the septal leaflet of the tricuspid valve</a:t>
            </a:r>
            <a:r>
              <a:rPr lang="en-US" dirty="0"/>
              <a:t>, which can partially or completely close the defect. In addition, an LV-to-RA shunt may be associated with this defect</a:t>
            </a:r>
          </a:p>
          <a:p>
            <a:r>
              <a:rPr lang="en-US" b="1" u="sng" dirty="0">
                <a:solidFill>
                  <a:srgbClr val="FF0000"/>
                </a:solidFill>
              </a:rPr>
              <a:t>Danger area- </a:t>
            </a:r>
            <a:r>
              <a:rPr lang="en-US" b="1" u="sng" dirty="0"/>
              <a:t>inferior and posterior region of defect</a:t>
            </a:r>
          </a:p>
        </p:txBody>
      </p:sp>
      <p:pic>
        <p:nvPicPr>
          <p:cNvPr id="4" name="Picture 3">
            <a:extLst>
              <a:ext uri="{FF2B5EF4-FFF2-40B4-BE49-F238E27FC236}">
                <a16:creationId xmlns="" xmlns:a16="http://schemas.microsoft.com/office/drawing/2014/main" id="{6CA0AE20-A27B-4645-B7F1-E31F0A97EB33}"/>
              </a:ext>
            </a:extLst>
          </p:cNvPr>
          <p:cNvPicPr>
            <a:picLocks noChangeAspect="1"/>
          </p:cNvPicPr>
          <p:nvPr/>
        </p:nvPicPr>
        <p:blipFill>
          <a:blip r:embed="rId2"/>
          <a:stretch>
            <a:fillRect/>
          </a:stretch>
        </p:blipFill>
        <p:spPr>
          <a:xfrm>
            <a:off x="6325299" y="1127058"/>
            <a:ext cx="5694104" cy="5398264"/>
          </a:xfrm>
          <a:prstGeom prst="rect">
            <a:avLst/>
          </a:prstGeom>
        </p:spPr>
      </p:pic>
      <p:sp>
        <p:nvSpPr>
          <p:cNvPr id="5" name="Date Placeholder 4"/>
          <p:cNvSpPr>
            <a:spLocks noGrp="1"/>
          </p:cNvSpPr>
          <p:nvPr>
            <p:ph type="dt" sz="half" idx="10"/>
          </p:nvPr>
        </p:nvSpPr>
        <p:spPr/>
        <p:txBody>
          <a:bodyPr/>
          <a:lstStyle/>
          <a:p>
            <a:fld id="{806EC22C-3474-48CA-BE6A-D55B11FF07C5}"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33</a:t>
            </a:fld>
            <a:endParaRPr lang="en-US"/>
          </a:p>
        </p:txBody>
      </p:sp>
    </p:spTree>
    <p:extLst>
      <p:ext uri="{BB962C8B-B14F-4D97-AF65-F5344CB8AC3E}">
        <p14:creationId xmlns:p14="http://schemas.microsoft.com/office/powerpoint/2010/main" val="518589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 xmlns:a16="http://schemas.microsoft.com/office/drawing/2014/main" id="{18C98667-38C0-E045-AB68-3D9B71A84DC4}"/>
              </a:ext>
            </a:extLst>
          </p:cNvPr>
          <p:cNvSpPr>
            <a:spLocks noGrp="1" noChangeArrowheads="1"/>
          </p:cNvSpPr>
          <p:nvPr>
            <p:ph type="title"/>
          </p:nvPr>
        </p:nvSpPr>
        <p:spPr>
          <a:xfrm>
            <a:off x="1981200" y="-76200"/>
            <a:ext cx="8382000" cy="1219200"/>
          </a:xfrm>
        </p:spPr>
        <p:txBody>
          <a:bodyPr/>
          <a:lstStyle/>
          <a:p>
            <a:r>
              <a:rPr lang="en-US" altLang="en-US" sz="3600"/>
              <a:t>Echocardiogram: Membranous VSD</a:t>
            </a:r>
            <a:endParaRPr lang="en-US" altLang="en-US"/>
          </a:p>
        </p:txBody>
      </p:sp>
      <p:pic>
        <p:nvPicPr>
          <p:cNvPr id="115715" name="Picture 3">
            <a:extLst>
              <a:ext uri="{FF2B5EF4-FFF2-40B4-BE49-F238E27FC236}">
                <a16:creationId xmlns="" xmlns:a16="http://schemas.microsoft.com/office/drawing/2014/main" id="{7C3BE0DD-227E-0B41-8779-77CFECB6B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90601"/>
            <a:ext cx="5257800" cy="3711575"/>
          </a:xfrm>
          <a:prstGeom prst="rect">
            <a:avLst/>
          </a:prstGeom>
          <a:noFill/>
          <a:ln w="9525">
            <a:solidFill>
              <a:srgbClr val="FF021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6" name="Picture 4">
            <a:extLst>
              <a:ext uri="{FF2B5EF4-FFF2-40B4-BE49-F238E27FC236}">
                <a16:creationId xmlns="" xmlns:a16="http://schemas.microsoft.com/office/drawing/2014/main" id="{24C293B2-474C-F941-A133-F46EF186F1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743200"/>
            <a:ext cx="4267200" cy="3797300"/>
          </a:xfrm>
          <a:prstGeom prst="rect">
            <a:avLst/>
          </a:prstGeom>
          <a:noFill/>
          <a:ln w="9525">
            <a:solidFill>
              <a:srgbClr val="FF021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46B17EE7-24FE-40E9-8328-F878F936D63E}"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34</a:t>
            </a:fld>
            <a:endParaRPr lang="en-US"/>
          </a:p>
        </p:txBody>
      </p:sp>
    </p:spTree>
    <p:extLst>
      <p:ext uri="{BB962C8B-B14F-4D97-AF65-F5344CB8AC3E}">
        <p14:creationId xmlns:p14="http://schemas.microsoft.com/office/powerpoint/2010/main" val="320982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lstStyle/>
          <a:p>
            <a:r>
              <a:rPr lang="en-US" dirty="0"/>
              <a:t>TYPE III AV Canal type / Inlet VSDs</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1825625"/>
            <a:ext cx="5487099" cy="4351338"/>
          </a:xfrm>
        </p:spPr>
        <p:txBody>
          <a:bodyPr>
            <a:normAutofit/>
          </a:bodyPr>
          <a:lstStyle/>
          <a:p>
            <a:r>
              <a:rPr lang="en-US" dirty="0"/>
              <a:t>5% of all VSDs </a:t>
            </a:r>
          </a:p>
          <a:p>
            <a:r>
              <a:rPr lang="en-US" dirty="0"/>
              <a:t>Located posteriorly </a:t>
            </a:r>
          </a:p>
          <a:p>
            <a:r>
              <a:rPr lang="en-US" dirty="0"/>
              <a:t>Conduction system at risk – </a:t>
            </a:r>
            <a:r>
              <a:rPr lang="en-US" b="1" dirty="0"/>
              <a:t>close proximity to AV node</a:t>
            </a:r>
            <a:endParaRPr lang="en-US" dirty="0"/>
          </a:p>
          <a:p>
            <a:r>
              <a:rPr lang="en-US" b="1" dirty="0"/>
              <a:t>Common bundle courses around inferior aspect of defect</a:t>
            </a:r>
          </a:p>
        </p:txBody>
      </p:sp>
      <p:pic>
        <p:nvPicPr>
          <p:cNvPr id="4" name="Picture 3">
            <a:extLst>
              <a:ext uri="{FF2B5EF4-FFF2-40B4-BE49-F238E27FC236}">
                <a16:creationId xmlns="" xmlns:a16="http://schemas.microsoft.com/office/drawing/2014/main" id="{D98EC973-CDDA-3045-ADC2-B93BF06C5E31}"/>
              </a:ext>
            </a:extLst>
          </p:cNvPr>
          <p:cNvPicPr>
            <a:picLocks noChangeAspect="1"/>
          </p:cNvPicPr>
          <p:nvPr/>
        </p:nvPicPr>
        <p:blipFill>
          <a:blip r:embed="rId2"/>
          <a:stretch>
            <a:fillRect/>
          </a:stretch>
        </p:blipFill>
        <p:spPr>
          <a:xfrm>
            <a:off x="6325299" y="1690688"/>
            <a:ext cx="5694104" cy="4834634"/>
          </a:xfrm>
          <a:prstGeom prst="rect">
            <a:avLst/>
          </a:prstGeom>
        </p:spPr>
      </p:pic>
      <p:sp>
        <p:nvSpPr>
          <p:cNvPr id="5" name="Date Placeholder 4"/>
          <p:cNvSpPr>
            <a:spLocks noGrp="1"/>
          </p:cNvSpPr>
          <p:nvPr>
            <p:ph type="dt" sz="half" idx="10"/>
          </p:nvPr>
        </p:nvSpPr>
        <p:spPr/>
        <p:txBody>
          <a:bodyPr/>
          <a:lstStyle/>
          <a:p>
            <a:fld id="{36DFA89A-D178-4103-A94A-156813697AB6}"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35</a:t>
            </a:fld>
            <a:endParaRPr lang="en-US"/>
          </a:p>
        </p:txBody>
      </p:sp>
    </p:spTree>
    <p:extLst>
      <p:ext uri="{BB962C8B-B14F-4D97-AF65-F5344CB8AC3E}">
        <p14:creationId xmlns:p14="http://schemas.microsoft.com/office/powerpoint/2010/main" val="1962022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 xmlns:a16="http://schemas.microsoft.com/office/drawing/2014/main" id="{B557FDF0-92AA-AE47-94DB-C4DDD0A49483}"/>
              </a:ext>
            </a:extLst>
          </p:cNvPr>
          <p:cNvSpPr>
            <a:spLocks noGrp="1" noChangeArrowheads="1"/>
          </p:cNvSpPr>
          <p:nvPr>
            <p:ph type="title"/>
          </p:nvPr>
        </p:nvSpPr>
        <p:spPr>
          <a:xfrm>
            <a:off x="2133600" y="0"/>
            <a:ext cx="8229600" cy="1143000"/>
          </a:xfrm>
        </p:spPr>
        <p:txBody>
          <a:bodyPr/>
          <a:lstStyle/>
          <a:p>
            <a:r>
              <a:rPr lang="en-US" altLang="en-US"/>
              <a:t>Endocardial Cushion (Inlet VSD)</a:t>
            </a:r>
          </a:p>
        </p:txBody>
      </p:sp>
      <p:pic>
        <p:nvPicPr>
          <p:cNvPr id="112643" name="Picture 3">
            <a:extLst>
              <a:ext uri="{FF2B5EF4-FFF2-40B4-BE49-F238E27FC236}">
                <a16:creationId xmlns="" xmlns:a16="http://schemas.microsoft.com/office/drawing/2014/main" id="{BF13F8C1-11C7-754C-809C-4D899D337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990600"/>
            <a:ext cx="4229100" cy="5638800"/>
          </a:xfrm>
          <a:prstGeom prst="rect">
            <a:avLst/>
          </a:prstGeom>
          <a:noFill/>
          <a:ln w="9525">
            <a:solidFill>
              <a:srgbClr val="FF021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44" name="Picture 4">
            <a:extLst>
              <a:ext uri="{FF2B5EF4-FFF2-40B4-BE49-F238E27FC236}">
                <a16:creationId xmlns="" xmlns:a16="http://schemas.microsoft.com/office/drawing/2014/main" id="{A2FC2659-6BAF-184A-A0B1-09E74C2CF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990600"/>
            <a:ext cx="4229100" cy="5638800"/>
          </a:xfrm>
          <a:prstGeom prst="rect">
            <a:avLst/>
          </a:prstGeom>
          <a:noFill/>
          <a:ln w="9525">
            <a:solidFill>
              <a:srgbClr val="FF021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CD7607C1-C44E-4E6E-9FAE-DAE5A5322468}"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36</a:t>
            </a:fld>
            <a:endParaRPr lang="en-US"/>
          </a:p>
        </p:txBody>
      </p:sp>
    </p:spTree>
    <p:extLst>
      <p:ext uri="{BB962C8B-B14F-4D97-AF65-F5344CB8AC3E}">
        <p14:creationId xmlns:p14="http://schemas.microsoft.com/office/powerpoint/2010/main" val="2678229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normAutofit/>
          </a:bodyPr>
          <a:lstStyle/>
          <a:p>
            <a:r>
              <a:rPr lang="en-US" dirty="0"/>
              <a:t>T</a:t>
            </a:r>
            <a:r>
              <a:rPr lang="en-US" dirty="0" smtClean="0"/>
              <a:t>ype </a:t>
            </a:r>
            <a:r>
              <a:rPr lang="en-US" dirty="0"/>
              <a:t>IV: muscular VSDs (trabecular)</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1477108"/>
            <a:ext cx="5397347" cy="5048214"/>
          </a:xfrm>
        </p:spPr>
        <p:txBody>
          <a:bodyPr>
            <a:normAutofit lnSpcReduction="10000"/>
          </a:bodyPr>
          <a:lstStyle/>
          <a:p>
            <a:r>
              <a:rPr lang="en-US" dirty="0"/>
              <a:t>Muscle tissue all around the defect </a:t>
            </a:r>
          </a:p>
          <a:p>
            <a:r>
              <a:rPr lang="en-US" dirty="0"/>
              <a:t>often multiple and the term Swiss-cheese septum has been used to describe multiple muscular VSDs. </a:t>
            </a:r>
          </a:p>
          <a:p>
            <a:r>
              <a:rPr lang="en-US" dirty="0"/>
              <a:t>These VSDs account for 5-20% of all defects.</a:t>
            </a:r>
          </a:p>
          <a:p>
            <a:r>
              <a:rPr lang="en-US" b="1" dirty="0"/>
              <a:t>May be either</a:t>
            </a:r>
          </a:p>
          <a:p>
            <a:pPr lvl="1"/>
            <a:r>
              <a:rPr lang="en-US" b="1" dirty="0"/>
              <a:t>anterior, </a:t>
            </a:r>
          </a:p>
          <a:p>
            <a:pPr lvl="1"/>
            <a:r>
              <a:rPr lang="en-US" b="1" dirty="0"/>
              <a:t>in the inlet septum, </a:t>
            </a:r>
          </a:p>
          <a:p>
            <a:pPr lvl="1"/>
            <a:r>
              <a:rPr lang="en-US" b="1" dirty="0"/>
              <a:t>mid-muscular </a:t>
            </a:r>
          </a:p>
          <a:p>
            <a:pPr lvl="1"/>
            <a:r>
              <a:rPr lang="en-US" b="1" dirty="0"/>
              <a:t>or apical </a:t>
            </a:r>
          </a:p>
          <a:p>
            <a:endParaRPr lang="en-US" dirty="0"/>
          </a:p>
        </p:txBody>
      </p:sp>
      <p:pic>
        <p:nvPicPr>
          <p:cNvPr id="4" name="Picture 3">
            <a:extLst>
              <a:ext uri="{FF2B5EF4-FFF2-40B4-BE49-F238E27FC236}">
                <a16:creationId xmlns="" xmlns:a16="http://schemas.microsoft.com/office/drawing/2014/main" id="{F966E696-2097-AC47-BD0E-C64AB2C82770}"/>
              </a:ext>
            </a:extLst>
          </p:cNvPr>
          <p:cNvPicPr>
            <a:picLocks noChangeAspect="1"/>
          </p:cNvPicPr>
          <p:nvPr/>
        </p:nvPicPr>
        <p:blipFill>
          <a:blip r:embed="rId2"/>
          <a:stretch>
            <a:fillRect/>
          </a:stretch>
        </p:blipFill>
        <p:spPr>
          <a:xfrm>
            <a:off x="6325299" y="1690688"/>
            <a:ext cx="5694104" cy="4834634"/>
          </a:xfrm>
          <a:prstGeom prst="rect">
            <a:avLst/>
          </a:prstGeom>
        </p:spPr>
      </p:pic>
      <p:sp>
        <p:nvSpPr>
          <p:cNvPr id="5" name="Date Placeholder 4"/>
          <p:cNvSpPr>
            <a:spLocks noGrp="1"/>
          </p:cNvSpPr>
          <p:nvPr>
            <p:ph type="dt" sz="half" idx="10"/>
          </p:nvPr>
        </p:nvSpPr>
        <p:spPr/>
        <p:txBody>
          <a:bodyPr/>
          <a:lstStyle/>
          <a:p>
            <a:fld id="{346B994C-62D2-49A1-BA5C-2E740B0AB6D0}"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37</a:t>
            </a:fld>
            <a:endParaRPr lang="en-US"/>
          </a:p>
        </p:txBody>
      </p:sp>
    </p:spTree>
    <p:extLst>
      <p:ext uri="{BB962C8B-B14F-4D97-AF65-F5344CB8AC3E}">
        <p14:creationId xmlns:p14="http://schemas.microsoft.com/office/powerpoint/2010/main" val="2670797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 xmlns:a16="http://schemas.microsoft.com/office/drawing/2014/main" id="{F2C607FF-A633-4548-B5FD-ED784B3563B4}"/>
              </a:ext>
            </a:extLst>
          </p:cNvPr>
          <p:cNvSpPr>
            <a:spLocks noGrp="1" noChangeArrowheads="1"/>
          </p:cNvSpPr>
          <p:nvPr>
            <p:ph type="title"/>
          </p:nvPr>
        </p:nvSpPr>
        <p:spPr/>
        <p:txBody>
          <a:bodyPr/>
          <a:lstStyle/>
          <a:p>
            <a:r>
              <a:rPr lang="en-US" altLang="en-US"/>
              <a:t>Muscular VSD</a:t>
            </a:r>
          </a:p>
        </p:txBody>
      </p:sp>
      <p:pic>
        <p:nvPicPr>
          <p:cNvPr id="113667" name="Picture 3">
            <a:extLst>
              <a:ext uri="{FF2B5EF4-FFF2-40B4-BE49-F238E27FC236}">
                <a16:creationId xmlns="" xmlns:a16="http://schemas.microsoft.com/office/drawing/2014/main" id="{13D18FF0-2A56-C945-BAC4-882A9489A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914400"/>
            <a:ext cx="3778250" cy="5715000"/>
          </a:xfrm>
          <a:prstGeom prst="rect">
            <a:avLst/>
          </a:prstGeom>
          <a:noFill/>
          <a:ln w="9525">
            <a:solidFill>
              <a:srgbClr val="FF021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7A2A37D0-8AD0-4A28-B9B4-CCBAD4239306}"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38</a:t>
            </a:fld>
            <a:endParaRPr lang="en-US"/>
          </a:p>
        </p:txBody>
      </p:sp>
    </p:spTree>
    <p:extLst>
      <p:ext uri="{BB962C8B-B14F-4D97-AF65-F5344CB8AC3E}">
        <p14:creationId xmlns:p14="http://schemas.microsoft.com/office/powerpoint/2010/main" val="2390643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3358FE-676F-124B-BADF-E1860058E71B}"/>
              </a:ext>
            </a:extLst>
          </p:cNvPr>
          <p:cNvSpPr>
            <a:spLocks noGrp="1"/>
          </p:cNvSpPr>
          <p:nvPr>
            <p:ph type="title"/>
          </p:nvPr>
        </p:nvSpPr>
        <p:spPr>
          <a:xfrm>
            <a:off x="386509" y="0"/>
            <a:ext cx="10515600" cy="1325563"/>
          </a:xfrm>
        </p:spPr>
        <p:txBody>
          <a:bodyPr/>
          <a:lstStyle/>
          <a:p>
            <a:r>
              <a:rPr lang="en-US" dirty="0"/>
              <a:t>CLINICAL FINDINGS </a:t>
            </a:r>
          </a:p>
        </p:txBody>
      </p:sp>
      <p:sp>
        <p:nvSpPr>
          <p:cNvPr id="3" name="Content Placeholder 2">
            <a:extLst>
              <a:ext uri="{FF2B5EF4-FFF2-40B4-BE49-F238E27FC236}">
                <a16:creationId xmlns="" xmlns:a16="http://schemas.microsoft.com/office/drawing/2014/main" id="{C45F5B0F-703B-7341-B5E0-22EBFC78FD36}"/>
              </a:ext>
            </a:extLst>
          </p:cNvPr>
          <p:cNvSpPr>
            <a:spLocks noGrp="1"/>
          </p:cNvSpPr>
          <p:nvPr>
            <p:ph idx="1"/>
          </p:nvPr>
        </p:nvSpPr>
        <p:spPr>
          <a:xfrm>
            <a:off x="386510" y="1277957"/>
            <a:ext cx="5293073" cy="4899006"/>
          </a:xfrm>
        </p:spPr>
        <p:txBody>
          <a:bodyPr>
            <a:normAutofit/>
          </a:bodyPr>
          <a:lstStyle/>
          <a:p>
            <a:r>
              <a:rPr lang="en-US" dirty="0"/>
              <a:t>Precordium is hyperkinetic with a systolic thrill at LSB </a:t>
            </a:r>
          </a:p>
          <a:p>
            <a:r>
              <a:rPr lang="en-US" dirty="0"/>
              <a:t>S1&amp;S2 are masked by a </a:t>
            </a:r>
            <a:r>
              <a:rPr lang="en-US" b="1" dirty="0"/>
              <a:t>PSM at </a:t>
            </a:r>
            <a:r>
              <a:rPr lang="en-US" b="1" dirty="0" err="1"/>
              <a:t>Lt.sternal</a:t>
            </a:r>
            <a:r>
              <a:rPr lang="en-US" b="1" dirty="0"/>
              <a:t> border </a:t>
            </a:r>
          </a:p>
          <a:p>
            <a:r>
              <a:rPr lang="en-US" b="1" dirty="0"/>
              <a:t>max. intensity </a:t>
            </a:r>
            <a:r>
              <a:rPr lang="en-US" dirty="0"/>
              <a:t>of the murmur is best heard at </a:t>
            </a:r>
            <a:r>
              <a:rPr lang="en-US" b="1" dirty="0"/>
              <a:t>3rd,4th&amp;5th Lt interspace</a:t>
            </a:r>
            <a:r>
              <a:rPr lang="en-US" dirty="0"/>
              <a:t>.</a:t>
            </a:r>
          </a:p>
          <a:p>
            <a:r>
              <a:rPr lang="en-US" b="1" dirty="0"/>
              <a:t>Lt. 2nd space –widely split &amp;</a:t>
            </a:r>
            <a:r>
              <a:rPr lang="en-US" b="1" u="sng" dirty="0"/>
              <a:t>variable</a:t>
            </a:r>
            <a:r>
              <a:rPr lang="en-US" b="1" dirty="0"/>
              <a:t> </a:t>
            </a:r>
            <a:r>
              <a:rPr lang="en-US" dirty="0"/>
              <a:t>,accentuated P2 </a:t>
            </a:r>
          </a:p>
          <a:p>
            <a:r>
              <a:rPr lang="en-US" b="1" dirty="0"/>
              <a:t>Delayed diastolic murmur at the apex &amp;S3 </a:t>
            </a:r>
          </a:p>
        </p:txBody>
      </p:sp>
      <p:pic>
        <p:nvPicPr>
          <p:cNvPr id="4" name="Picture 3">
            <a:extLst>
              <a:ext uri="{FF2B5EF4-FFF2-40B4-BE49-F238E27FC236}">
                <a16:creationId xmlns="" xmlns:a16="http://schemas.microsoft.com/office/drawing/2014/main" id="{A9CA830C-5F94-8549-95E2-92AC7A906A14}"/>
              </a:ext>
            </a:extLst>
          </p:cNvPr>
          <p:cNvPicPr>
            <a:picLocks noChangeAspect="1"/>
          </p:cNvPicPr>
          <p:nvPr/>
        </p:nvPicPr>
        <p:blipFill>
          <a:blip r:embed="rId2"/>
          <a:stretch>
            <a:fillRect/>
          </a:stretch>
        </p:blipFill>
        <p:spPr>
          <a:xfrm>
            <a:off x="6157651" y="0"/>
            <a:ext cx="5448761" cy="5902015"/>
          </a:xfrm>
          <a:prstGeom prst="rect">
            <a:avLst/>
          </a:prstGeom>
        </p:spPr>
      </p:pic>
      <p:sp>
        <p:nvSpPr>
          <p:cNvPr id="5" name="Date Placeholder 4"/>
          <p:cNvSpPr>
            <a:spLocks noGrp="1"/>
          </p:cNvSpPr>
          <p:nvPr>
            <p:ph type="dt" sz="half" idx="10"/>
          </p:nvPr>
        </p:nvSpPr>
        <p:spPr/>
        <p:txBody>
          <a:bodyPr/>
          <a:lstStyle/>
          <a:p>
            <a:fld id="{B9CA0987-ADA6-4EAD-9D3F-5944AFBF6F71}"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39</a:t>
            </a:fld>
            <a:endParaRPr lang="en-US"/>
          </a:p>
        </p:txBody>
      </p:sp>
    </p:spTree>
    <p:extLst>
      <p:ext uri="{BB962C8B-B14F-4D97-AF65-F5344CB8AC3E}">
        <p14:creationId xmlns:p14="http://schemas.microsoft.com/office/powerpoint/2010/main" val="2397064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lstStyle/>
          <a:p>
            <a:r>
              <a:rPr lang="en-US" dirty="0"/>
              <a:t>Pathophysiology and clinical manifestation</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p:txBody>
          <a:bodyPr>
            <a:normAutofit/>
          </a:bodyPr>
          <a:lstStyle/>
          <a:p>
            <a:r>
              <a:rPr lang="en-US" sz="2400" b="1" dirty="0" smtClean="0"/>
              <a:t>After </a:t>
            </a:r>
            <a:r>
              <a:rPr lang="en-US" sz="2400" b="1" dirty="0"/>
              <a:t>birth , </a:t>
            </a:r>
            <a:r>
              <a:rPr lang="en-US" sz="2400" dirty="0"/>
              <a:t>PVR falls (2-4 weeks until 8 weeks) ------ Large flow across shunt if large VSD Causes increased PA pressure (initially flow related), increased PV return, hence LA enlargement and LV overload </a:t>
            </a:r>
          </a:p>
          <a:p>
            <a:r>
              <a:rPr lang="en-US" sz="2400" b="1" dirty="0"/>
              <a:t>PH initially flow related and reversible</a:t>
            </a:r>
          </a:p>
          <a:p>
            <a:endParaRPr lang="en-US" dirty="0"/>
          </a:p>
        </p:txBody>
      </p:sp>
      <p:sp>
        <p:nvSpPr>
          <p:cNvPr id="4" name="Date Placeholder 3"/>
          <p:cNvSpPr>
            <a:spLocks noGrp="1"/>
          </p:cNvSpPr>
          <p:nvPr>
            <p:ph type="dt" sz="half" idx="10"/>
          </p:nvPr>
        </p:nvSpPr>
        <p:spPr/>
        <p:txBody>
          <a:bodyPr/>
          <a:lstStyle/>
          <a:p>
            <a:fld id="{ADC3DFBC-10DC-4DEE-ACD3-47980E936B5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40</a:t>
            </a:fld>
            <a:endParaRPr lang="en-US"/>
          </a:p>
        </p:txBody>
      </p:sp>
    </p:spTree>
    <p:extLst>
      <p:ext uri="{BB962C8B-B14F-4D97-AF65-F5344CB8AC3E}">
        <p14:creationId xmlns:p14="http://schemas.microsoft.com/office/powerpoint/2010/main" val="1764659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C15A7C-527F-CE4C-96F5-04D5E872DCBD}"/>
              </a:ext>
            </a:extLst>
          </p:cNvPr>
          <p:cNvSpPr>
            <a:spLocks noGrp="1"/>
          </p:cNvSpPr>
          <p:nvPr>
            <p:ph type="title"/>
          </p:nvPr>
        </p:nvSpPr>
        <p:spPr/>
        <p:txBody>
          <a:bodyPr/>
          <a:lstStyle/>
          <a:p>
            <a:r>
              <a:rPr lang="en-US" dirty="0"/>
              <a:t>Pathophysiology and clinical manifestation</a:t>
            </a:r>
          </a:p>
        </p:txBody>
      </p:sp>
      <p:sp>
        <p:nvSpPr>
          <p:cNvPr id="3" name="Content Placeholder 2">
            <a:extLst>
              <a:ext uri="{FF2B5EF4-FFF2-40B4-BE49-F238E27FC236}">
                <a16:creationId xmlns="" xmlns:a16="http://schemas.microsoft.com/office/drawing/2014/main" id="{7EE131FA-EDCD-1148-AE7A-9289116A37FD}"/>
              </a:ext>
            </a:extLst>
          </p:cNvPr>
          <p:cNvSpPr>
            <a:spLocks noGrp="1"/>
          </p:cNvSpPr>
          <p:nvPr>
            <p:ph idx="1"/>
          </p:nvPr>
        </p:nvSpPr>
        <p:spPr/>
        <p:txBody>
          <a:bodyPr>
            <a:normAutofit/>
          </a:bodyPr>
          <a:lstStyle/>
          <a:p>
            <a:r>
              <a:rPr lang="en-US" sz="2400" b="1" dirty="0"/>
              <a:t>Later</a:t>
            </a:r>
            <a:r>
              <a:rPr lang="en-US" sz="2400" dirty="0"/>
              <a:t>, ----- Intimal proliferation and medial hypertrophy leads to fixed irreversible PH </a:t>
            </a:r>
          </a:p>
          <a:p>
            <a:r>
              <a:rPr lang="en-US" sz="2400" dirty="0"/>
              <a:t>Flow through the lungs decreases as PVR increases, hence shunt volume decreases </a:t>
            </a:r>
          </a:p>
          <a:p>
            <a:r>
              <a:rPr lang="en-US" sz="2400" dirty="0"/>
              <a:t>Eventually PVR &gt; SVR, hence R to L shunt across VSD ,Cyanosis, </a:t>
            </a:r>
            <a:r>
              <a:rPr lang="en-US" sz="2400" dirty="0" err="1"/>
              <a:t>Eisenmenger</a:t>
            </a:r>
            <a:endParaRPr lang="en-US" sz="2400" dirty="0"/>
          </a:p>
          <a:p>
            <a:pPr marL="0" indent="0">
              <a:buNone/>
            </a:pPr>
            <a:endParaRPr lang="en-US" dirty="0"/>
          </a:p>
        </p:txBody>
      </p:sp>
      <p:sp>
        <p:nvSpPr>
          <p:cNvPr id="4" name="Date Placeholder 3"/>
          <p:cNvSpPr>
            <a:spLocks noGrp="1"/>
          </p:cNvSpPr>
          <p:nvPr>
            <p:ph type="dt" sz="half" idx="10"/>
          </p:nvPr>
        </p:nvSpPr>
        <p:spPr/>
        <p:txBody>
          <a:bodyPr/>
          <a:lstStyle/>
          <a:p>
            <a:fld id="{02C5E564-F610-4F63-94DF-980FCF95F96C}"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41</a:t>
            </a:fld>
            <a:endParaRPr lang="en-US"/>
          </a:p>
        </p:txBody>
      </p:sp>
    </p:spTree>
    <p:extLst>
      <p:ext uri="{BB962C8B-B14F-4D97-AF65-F5344CB8AC3E}">
        <p14:creationId xmlns:p14="http://schemas.microsoft.com/office/powerpoint/2010/main" val="1850748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331C04-C5FC-2244-9F38-B1EE9BC5C646}"/>
              </a:ext>
            </a:extLst>
          </p:cNvPr>
          <p:cNvSpPr>
            <a:spLocks noGrp="1"/>
          </p:cNvSpPr>
          <p:nvPr>
            <p:ph type="title"/>
          </p:nvPr>
        </p:nvSpPr>
        <p:spPr/>
        <p:txBody>
          <a:bodyPr/>
          <a:lstStyle/>
          <a:p>
            <a:r>
              <a:rPr lang="en-US" dirty="0"/>
              <a:t>Pathophysiology and clinical manifestation</a:t>
            </a:r>
          </a:p>
        </p:txBody>
      </p:sp>
      <p:sp>
        <p:nvSpPr>
          <p:cNvPr id="3" name="Content Placeholder 2">
            <a:extLst>
              <a:ext uri="{FF2B5EF4-FFF2-40B4-BE49-F238E27FC236}">
                <a16:creationId xmlns="" xmlns:a16="http://schemas.microsoft.com/office/drawing/2014/main" id="{CA51A3E7-6B0E-8845-BC3C-DE5FF0E057F5}"/>
              </a:ext>
            </a:extLst>
          </p:cNvPr>
          <p:cNvSpPr>
            <a:spLocks noGrp="1"/>
          </p:cNvSpPr>
          <p:nvPr>
            <p:ph idx="1"/>
          </p:nvPr>
        </p:nvSpPr>
        <p:spPr/>
        <p:txBody>
          <a:bodyPr>
            <a:normAutofit/>
          </a:bodyPr>
          <a:lstStyle/>
          <a:p>
            <a:r>
              <a:rPr lang="en-US" dirty="0"/>
              <a:t>A small restrictive VSD </a:t>
            </a:r>
          </a:p>
          <a:p>
            <a:pPr marL="914400" lvl="1" indent="-457200">
              <a:buFont typeface="+mj-lt"/>
              <a:buAutoNum type="arabicPeriod"/>
            </a:pPr>
            <a:r>
              <a:rPr lang="en-US" b="1" u="sng" dirty="0" smtClean="0">
                <a:solidFill>
                  <a:srgbClr val="FF0000"/>
                </a:solidFill>
              </a:rPr>
              <a:t>75</a:t>
            </a:r>
            <a:r>
              <a:rPr lang="en-US" b="1" u="sng" dirty="0">
                <a:solidFill>
                  <a:srgbClr val="FF0000"/>
                </a:solidFill>
              </a:rPr>
              <a:t>% spontaneously close &lt; 2yrs</a:t>
            </a:r>
          </a:p>
          <a:p>
            <a:pPr marL="914400" lvl="1" indent="-457200">
              <a:buFont typeface="+mj-lt"/>
              <a:buAutoNum type="arabicPeriod"/>
            </a:pPr>
            <a:r>
              <a:rPr lang="en-US" b="1" u="sng" dirty="0" err="1">
                <a:solidFill>
                  <a:srgbClr val="FF0000"/>
                </a:solidFill>
              </a:rPr>
              <a:t>Rarly</a:t>
            </a:r>
            <a:r>
              <a:rPr lang="en-US" b="1" u="sng" dirty="0">
                <a:solidFill>
                  <a:srgbClr val="FF0000"/>
                </a:solidFill>
              </a:rPr>
              <a:t> produce PH</a:t>
            </a:r>
          </a:p>
          <a:p>
            <a:pPr marL="914400" lvl="1" indent="-457200">
              <a:buFont typeface="+mj-lt"/>
              <a:buAutoNum type="arabicPeriod"/>
            </a:pPr>
            <a:r>
              <a:rPr lang="en-US" b="1" u="sng" dirty="0">
                <a:solidFill>
                  <a:srgbClr val="FF0000"/>
                </a:solidFill>
              </a:rPr>
              <a:t>Patient is asymptomatic. </a:t>
            </a:r>
          </a:p>
          <a:p>
            <a:pPr marL="914400" lvl="1" indent="-457200">
              <a:buFont typeface="+mj-lt"/>
              <a:buAutoNum type="arabicPeriod"/>
            </a:pPr>
            <a:r>
              <a:rPr lang="en-US" b="1" u="sng" dirty="0">
                <a:solidFill>
                  <a:srgbClr val="FF0000"/>
                </a:solidFill>
              </a:rPr>
              <a:t>Murmur can be present since a few days after birth. </a:t>
            </a:r>
          </a:p>
          <a:p>
            <a:pPr marL="914400" lvl="1" indent="-457200">
              <a:buFont typeface="+mj-lt"/>
              <a:buAutoNum type="arabicPeriod"/>
            </a:pPr>
            <a:endParaRPr lang="en-US" b="1" u="sng" dirty="0">
              <a:solidFill>
                <a:srgbClr val="FF0000"/>
              </a:solidFill>
            </a:endParaRPr>
          </a:p>
          <a:p>
            <a:endParaRPr lang="en-US" dirty="0"/>
          </a:p>
        </p:txBody>
      </p:sp>
      <p:sp>
        <p:nvSpPr>
          <p:cNvPr id="4" name="Date Placeholder 3"/>
          <p:cNvSpPr>
            <a:spLocks noGrp="1"/>
          </p:cNvSpPr>
          <p:nvPr>
            <p:ph type="dt" sz="half" idx="10"/>
          </p:nvPr>
        </p:nvSpPr>
        <p:spPr/>
        <p:txBody>
          <a:bodyPr/>
          <a:lstStyle/>
          <a:p>
            <a:fld id="{EB521F9E-EF99-445B-8C46-15601A7E80DE}"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42</a:t>
            </a:fld>
            <a:endParaRPr lang="en-US"/>
          </a:p>
        </p:txBody>
      </p:sp>
    </p:spTree>
    <p:extLst>
      <p:ext uri="{BB962C8B-B14F-4D97-AF65-F5344CB8AC3E}">
        <p14:creationId xmlns:p14="http://schemas.microsoft.com/office/powerpoint/2010/main" val="41553559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FDAAA2-DCA3-3445-B3F2-1F83EEE5771E}"/>
              </a:ext>
            </a:extLst>
          </p:cNvPr>
          <p:cNvSpPr>
            <a:spLocks noGrp="1"/>
          </p:cNvSpPr>
          <p:nvPr>
            <p:ph type="title"/>
          </p:nvPr>
        </p:nvSpPr>
        <p:spPr/>
        <p:txBody>
          <a:bodyPr/>
          <a:lstStyle/>
          <a:p>
            <a:r>
              <a:rPr lang="en-US" dirty="0"/>
              <a:t>Pathophysiology and clinical manifestation</a:t>
            </a:r>
          </a:p>
        </p:txBody>
      </p:sp>
      <p:sp>
        <p:nvSpPr>
          <p:cNvPr id="3" name="Content Placeholder 2">
            <a:extLst>
              <a:ext uri="{FF2B5EF4-FFF2-40B4-BE49-F238E27FC236}">
                <a16:creationId xmlns="" xmlns:a16="http://schemas.microsoft.com/office/drawing/2014/main" id="{567CF635-8220-CB47-A931-590A4EC32767}"/>
              </a:ext>
            </a:extLst>
          </p:cNvPr>
          <p:cNvSpPr>
            <a:spLocks noGrp="1"/>
          </p:cNvSpPr>
          <p:nvPr>
            <p:ph idx="1"/>
          </p:nvPr>
        </p:nvSpPr>
        <p:spPr/>
        <p:txBody>
          <a:bodyPr>
            <a:normAutofit/>
          </a:bodyPr>
          <a:lstStyle/>
          <a:p>
            <a:r>
              <a:rPr lang="en-US" dirty="0"/>
              <a:t>A moderately restrictive VSD</a:t>
            </a:r>
          </a:p>
          <a:p>
            <a:pPr marL="914400" lvl="1" indent="-457200">
              <a:buFont typeface="+mj-lt"/>
              <a:buAutoNum type="arabicPeriod"/>
            </a:pPr>
            <a:r>
              <a:rPr lang="en-US" b="1" u="sng" dirty="0" smtClean="0">
                <a:solidFill>
                  <a:srgbClr val="FF0000"/>
                </a:solidFill>
              </a:rPr>
              <a:t>Variable </a:t>
            </a:r>
            <a:r>
              <a:rPr lang="en-US" b="1" u="sng" dirty="0">
                <a:solidFill>
                  <a:srgbClr val="FF0000"/>
                </a:solidFill>
              </a:rPr>
              <a:t>increased PVR in less than 2 years</a:t>
            </a:r>
          </a:p>
          <a:p>
            <a:pPr marL="914400" lvl="1" indent="-457200">
              <a:buFont typeface="+mj-lt"/>
              <a:buAutoNum type="arabicPeriod"/>
            </a:pPr>
            <a:r>
              <a:rPr lang="en-US" b="1" u="sng" dirty="0">
                <a:solidFill>
                  <a:srgbClr val="FF0000"/>
                </a:solidFill>
              </a:rPr>
              <a:t>Frequent </a:t>
            </a:r>
            <a:r>
              <a:rPr lang="en-US" u="sng" dirty="0">
                <a:solidFill>
                  <a:srgbClr val="FF0000"/>
                </a:solidFill>
              </a:rPr>
              <a:t>respiratory tract infections. CHF </a:t>
            </a:r>
            <a:r>
              <a:rPr lang="en-US" b="1" u="sng" dirty="0">
                <a:solidFill>
                  <a:srgbClr val="FF0000"/>
                </a:solidFill>
              </a:rPr>
              <a:t>(rare</a:t>
            </a:r>
            <a:r>
              <a:rPr lang="en-US" u="sng" dirty="0">
                <a:solidFill>
                  <a:srgbClr val="FF0000"/>
                </a:solidFill>
              </a:rPr>
              <a:t>). Cyanosis is </a:t>
            </a:r>
            <a:r>
              <a:rPr lang="en-US" b="1" u="sng" dirty="0">
                <a:solidFill>
                  <a:srgbClr val="FF0000"/>
                </a:solidFill>
              </a:rPr>
              <a:t>absent</a:t>
            </a:r>
          </a:p>
          <a:p>
            <a:pPr marL="914400" lvl="1" indent="-457200">
              <a:buFont typeface="+mj-lt"/>
              <a:buAutoNum type="arabicPeriod"/>
            </a:pPr>
            <a:r>
              <a:rPr lang="en-US" b="1" u="sng" dirty="0">
                <a:solidFill>
                  <a:srgbClr val="FF0000"/>
                </a:solidFill>
              </a:rPr>
              <a:t>Functional aerobic capacity is usually moderately reduced </a:t>
            </a:r>
            <a:r>
              <a:rPr lang="en-US" u="sng" dirty="0">
                <a:solidFill>
                  <a:srgbClr val="FF0000"/>
                </a:solidFill>
              </a:rPr>
              <a:t>with early fatigability but unusual CHF. </a:t>
            </a:r>
          </a:p>
          <a:p>
            <a:pPr marL="914400" lvl="1" indent="-457200">
              <a:buFont typeface="+mj-lt"/>
              <a:buAutoNum type="arabicPeriod"/>
            </a:pPr>
            <a:endParaRPr lang="en-US" b="1" dirty="0"/>
          </a:p>
          <a:p>
            <a:endParaRPr lang="en-US" dirty="0"/>
          </a:p>
        </p:txBody>
      </p:sp>
      <p:sp>
        <p:nvSpPr>
          <p:cNvPr id="4" name="Date Placeholder 3"/>
          <p:cNvSpPr>
            <a:spLocks noGrp="1"/>
          </p:cNvSpPr>
          <p:nvPr>
            <p:ph type="dt" sz="half" idx="10"/>
          </p:nvPr>
        </p:nvSpPr>
        <p:spPr/>
        <p:txBody>
          <a:bodyPr/>
          <a:lstStyle/>
          <a:p>
            <a:fld id="{7E27F4D9-D569-4726-ACDE-275D43ABA5CA}"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43</a:t>
            </a:fld>
            <a:endParaRPr lang="en-US"/>
          </a:p>
        </p:txBody>
      </p:sp>
    </p:spTree>
    <p:extLst>
      <p:ext uri="{BB962C8B-B14F-4D97-AF65-F5344CB8AC3E}">
        <p14:creationId xmlns:p14="http://schemas.microsoft.com/office/powerpoint/2010/main" val="46777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F6563D-920D-9740-842A-FDC9FCAE4C6F}"/>
              </a:ext>
            </a:extLst>
          </p:cNvPr>
          <p:cNvSpPr>
            <a:spLocks noGrp="1"/>
          </p:cNvSpPr>
          <p:nvPr>
            <p:ph type="title"/>
          </p:nvPr>
        </p:nvSpPr>
        <p:spPr/>
        <p:txBody>
          <a:bodyPr/>
          <a:lstStyle/>
          <a:p>
            <a:r>
              <a:rPr lang="en-US" dirty="0"/>
              <a:t>Pathophysiology and clinical manifestation </a:t>
            </a:r>
          </a:p>
        </p:txBody>
      </p:sp>
      <p:sp>
        <p:nvSpPr>
          <p:cNvPr id="3" name="Content Placeholder 2">
            <a:extLst>
              <a:ext uri="{FF2B5EF4-FFF2-40B4-BE49-F238E27FC236}">
                <a16:creationId xmlns="" xmlns:a16="http://schemas.microsoft.com/office/drawing/2014/main" id="{92C63568-49F8-4E44-9FD3-7349D6EECE56}"/>
              </a:ext>
            </a:extLst>
          </p:cNvPr>
          <p:cNvSpPr>
            <a:spLocks noGrp="1"/>
          </p:cNvSpPr>
          <p:nvPr>
            <p:ph idx="1"/>
          </p:nvPr>
        </p:nvSpPr>
        <p:spPr>
          <a:xfrm>
            <a:off x="838200" y="1825625"/>
            <a:ext cx="9775371" cy="4351338"/>
          </a:xfrm>
        </p:spPr>
        <p:txBody>
          <a:bodyPr>
            <a:normAutofit/>
          </a:bodyPr>
          <a:lstStyle/>
          <a:p>
            <a:r>
              <a:rPr lang="en-US" dirty="0"/>
              <a:t>A large or non-restrictive VSD </a:t>
            </a:r>
          </a:p>
          <a:p>
            <a:pPr marL="914400" lvl="1" indent="-457200">
              <a:buFont typeface="+mj-lt"/>
              <a:buAutoNum type="arabicPeriod"/>
            </a:pPr>
            <a:r>
              <a:rPr lang="en-US" b="1" u="sng" dirty="0" smtClean="0">
                <a:solidFill>
                  <a:srgbClr val="FF0000"/>
                </a:solidFill>
              </a:rPr>
              <a:t>Rarely </a:t>
            </a:r>
            <a:r>
              <a:rPr lang="en-US" u="sng" dirty="0">
                <a:solidFill>
                  <a:srgbClr val="FF0000"/>
                </a:solidFill>
              </a:rPr>
              <a:t>close spontaneously</a:t>
            </a:r>
          </a:p>
          <a:p>
            <a:pPr marL="914400" lvl="1" indent="-457200">
              <a:buFont typeface="+mj-lt"/>
              <a:buAutoNum type="arabicPeriod"/>
            </a:pPr>
            <a:r>
              <a:rPr lang="en-US" u="sng" dirty="0">
                <a:solidFill>
                  <a:srgbClr val="FF0000"/>
                </a:solidFill>
              </a:rPr>
              <a:t>Produce PH in less </a:t>
            </a:r>
            <a:r>
              <a:rPr lang="en-US" b="1" u="sng" dirty="0">
                <a:solidFill>
                  <a:srgbClr val="FF0000"/>
                </a:solidFill>
              </a:rPr>
              <a:t>than 2 years</a:t>
            </a:r>
          </a:p>
          <a:p>
            <a:pPr marL="914400" lvl="1" indent="-457200">
              <a:buFont typeface="+mj-lt"/>
              <a:buAutoNum type="arabicPeriod"/>
            </a:pPr>
            <a:r>
              <a:rPr lang="en-US" b="1" u="sng" dirty="0">
                <a:solidFill>
                  <a:srgbClr val="FF0000"/>
                </a:solidFill>
              </a:rPr>
              <a:t>More frequent </a:t>
            </a:r>
            <a:r>
              <a:rPr lang="en-US" u="sng" dirty="0">
                <a:solidFill>
                  <a:srgbClr val="FF0000"/>
                </a:solidFill>
              </a:rPr>
              <a:t>respiratory tract infections. </a:t>
            </a:r>
            <a:r>
              <a:rPr lang="en-US" b="1" u="sng" dirty="0">
                <a:solidFill>
                  <a:srgbClr val="FF0000"/>
                </a:solidFill>
              </a:rPr>
              <a:t>Defective growth</a:t>
            </a:r>
            <a:r>
              <a:rPr lang="en-US" u="sng" dirty="0">
                <a:solidFill>
                  <a:srgbClr val="FF0000"/>
                </a:solidFill>
              </a:rPr>
              <a:t>. </a:t>
            </a:r>
            <a:r>
              <a:rPr lang="en-US" b="1" u="sng" dirty="0">
                <a:solidFill>
                  <a:srgbClr val="FF0000"/>
                </a:solidFill>
              </a:rPr>
              <a:t>Moderate cyanosis at times with exertion </a:t>
            </a:r>
            <a:r>
              <a:rPr lang="en-US" u="sng" dirty="0">
                <a:solidFill>
                  <a:srgbClr val="FF0000"/>
                </a:solidFill>
              </a:rPr>
              <a:t>Congestive heart failure </a:t>
            </a:r>
            <a:r>
              <a:rPr lang="en-US" b="1" u="sng" dirty="0">
                <a:solidFill>
                  <a:srgbClr val="FF0000"/>
                </a:solidFill>
              </a:rPr>
              <a:t>frequent in the first years of life</a:t>
            </a:r>
            <a:r>
              <a:rPr lang="en-US" u="sng" dirty="0">
                <a:solidFill>
                  <a:srgbClr val="FF0000"/>
                </a:solidFill>
              </a:rPr>
              <a:t> (one of the most frequent causes of CHF during the first year of life). </a:t>
            </a:r>
          </a:p>
          <a:p>
            <a:pPr marL="914400" lvl="1" indent="-457200">
              <a:buFont typeface="+mj-lt"/>
              <a:buAutoNum type="arabicPeriod"/>
            </a:pPr>
            <a:r>
              <a:rPr lang="en-US" b="1" u="sng" dirty="0">
                <a:solidFill>
                  <a:srgbClr val="FF0000"/>
                </a:solidFill>
              </a:rPr>
              <a:t>Functional capacity markedly reduced</a:t>
            </a:r>
          </a:p>
        </p:txBody>
      </p:sp>
      <p:sp>
        <p:nvSpPr>
          <p:cNvPr id="4" name="Date Placeholder 3"/>
          <p:cNvSpPr>
            <a:spLocks noGrp="1"/>
          </p:cNvSpPr>
          <p:nvPr>
            <p:ph type="dt" sz="half" idx="10"/>
          </p:nvPr>
        </p:nvSpPr>
        <p:spPr/>
        <p:txBody>
          <a:bodyPr/>
          <a:lstStyle/>
          <a:p>
            <a:fld id="{9BDD353A-65C6-45A3-8B34-4A80990CC184}"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44</a:t>
            </a:fld>
            <a:endParaRPr lang="en-US"/>
          </a:p>
        </p:txBody>
      </p:sp>
    </p:spTree>
    <p:extLst>
      <p:ext uri="{BB962C8B-B14F-4D97-AF65-F5344CB8AC3E}">
        <p14:creationId xmlns:p14="http://schemas.microsoft.com/office/powerpoint/2010/main" val="3579779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8CD94-3FDD-F44F-BE24-D653D39AA5D8}"/>
              </a:ext>
            </a:extLst>
          </p:cNvPr>
          <p:cNvSpPr>
            <a:spLocks noGrp="1"/>
          </p:cNvSpPr>
          <p:nvPr>
            <p:ph type="title"/>
          </p:nvPr>
        </p:nvSpPr>
        <p:spPr/>
        <p:txBody>
          <a:bodyPr/>
          <a:lstStyle/>
          <a:p>
            <a:r>
              <a:rPr lang="en-US" dirty="0"/>
              <a:t>Pathophysiology and clinical </a:t>
            </a:r>
            <a:r>
              <a:rPr lang="en-US" dirty="0" err="1"/>
              <a:t>manifistation</a:t>
            </a:r>
            <a:endParaRPr lang="en-US" dirty="0"/>
          </a:p>
        </p:txBody>
      </p:sp>
      <p:sp>
        <p:nvSpPr>
          <p:cNvPr id="3" name="Content Placeholder 2">
            <a:extLst>
              <a:ext uri="{FF2B5EF4-FFF2-40B4-BE49-F238E27FC236}">
                <a16:creationId xmlns="" xmlns:a16="http://schemas.microsoft.com/office/drawing/2014/main" id="{2B254801-5964-6048-B2C1-FFF4DD39B73E}"/>
              </a:ext>
            </a:extLst>
          </p:cNvPr>
          <p:cNvSpPr>
            <a:spLocks noGrp="1"/>
          </p:cNvSpPr>
          <p:nvPr>
            <p:ph idx="1"/>
          </p:nvPr>
        </p:nvSpPr>
        <p:spPr/>
        <p:txBody>
          <a:bodyPr>
            <a:normAutofit/>
          </a:bodyPr>
          <a:lstStyle/>
          <a:p>
            <a:r>
              <a:rPr lang="en-US" dirty="0"/>
              <a:t>An</a:t>
            </a:r>
            <a:r>
              <a:rPr lang="en-US" b="1" dirty="0"/>
              <a:t> Eisenmenger </a:t>
            </a:r>
            <a:r>
              <a:rPr lang="en-US" dirty="0"/>
              <a:t>VSD </a:t>
            </a:r>
            <a:endParaRPr lang="en-US" dirty="0" smtClean="0"/>
          </a:p>
          <a:p>
            <a:pPr marL="914400" lvl="1" indent="-457200">
              <a:buFont typeface="+mj-lt"/>
              <a:buAutoNum type="arabicPeriod"/>
            </a:pPr>
            <a:r>
              <a:rPr lang="en-US" b="1" u="sng" dirty="0" smtClean="0">
                <a:solidFill>
                  <a:srgbClr val="FF0000"/>
                </a:solidFill>
              </a:rPr>
              <a:t>Net </a:t>
            </a:r>
            <a:r>
              <a:rPr lang="en-US" b="1" u="sng" dirty="0">
                <a:solidFill>
                  <a:srgbClr val="FF0000"/>
                </a:solidFill>
              </a:rPr>
              <a:t>right-to-left shunt.</a:t>
            </a:r>
          </a:p>
          <a:p>
            <a:pPr marL="914400" lvl="1" indent="-457200">
              <a:buFont typeface="+mj-lt"/>
              <a:buAutoNum type="arabicPeriod"/>
            </a:pPr>
            <a:r>
              <a:rPr lang="en-US" dirty="0" smtClean="0"/>
              <a:t>Infants </a:t>
            </a:r>
            <a:r>
              <a:rPr lang="en-US" dirty="0"/>
              <a:t>with Eisenmenger may become </a:t>
            </a:r>
            <a:endParaRPr lang="en-US" dirty="0" smtClean="0"/>
          </a:p>
          <a:p>
            <a:pPr lvl="2"/>
            <a:r>
              <a:rPr lang="en-US" dirty="0" smtClean="0"/>
              <a:t>easily fatigued, especially during crying spells and at feeding time </a:t>
            </a:r>
          </a:p>
          <a:p>
            <a:pPr lvl="2"/>
            <a:r>
              <a:rPr lang="en-US" dirty="0" smtClean="0"/>
              <a:t>Low tolerance for extra exertion </a:t>
            </a:r>
          </a:p>
          <a:p>
            <a:pPr lvl="2"/>
            <a:r>
              <a:rPr lang="en-US" dirty="0" smtClean="0"/>
              <a:t>Shortness of Breath (dyspnea) and/or rapid breathing </a:t>
            </a:r>
          </a:p>
          <a:p>
            <a:pPr lvl="2"/>
            <a:r>
              <a:rPr lang="en-US" dirty="0" smtClean="0"/>
              <a:t>Fainting (syncope) </a:t>
            </a:r>
          </a:p>
          <a:p>
            <a:pPr lvl="2"/>
            <a:r>
              <a:rPr lang="en-US" dirty="0" smtClean="0"/>
              <a:t>Difficulty eating, breathing or sucking ,Poor weight gain, Slow growth or other physical retardation</a:t>
            </a:r>
          </a:p>
          <a:p>
            <a:pPr marL="914400" lvl="1" indent="-457200">
              <a:buFont typeface="+mj-lt"/>
              <a:buAutoNum type="arabicPeriod"/>
            </a:pPr>
            <a:endParaRPr lang="en-US" dirty="0"/>
          </a:p>
          <a:p>
            <a:pPr marL="914400" lvl="1" indent="-457200">
              <a:buFont typeface="+mj-lt"/>
              <a:buAutoNum type="arabicPeriod"/>
            </a:pPr>
            <a:endParaRPr lang="en-US" dirty="0"/>
          </a:p>
          <a:p>
            <a:pPr marL="514350" indent="-514350">
              <a:buFont typeface="+mj-lt"/>
              <a:buAutoNum type="arabicPeriod"/>
            </a:pPr>
            <a:endParaRPr lang="en-US" dirty="0"/>
          </a:p>
        </p:txBody>
      </p:sp>
      <p:sp>
        <p:nvSpPr>
          <p:cNvPr id="4" name="Date Placeholder 3"/>
          <p:cNvSpPr>
            <a:spLocks noGrp="1"/>
          </p:cNvSpPr>
          <p:nvPr>
            <p:ph type="dt" sz="half" idx="10"/>
          </p:nvPr>
        </p:nvSpPr>
        <p:spPr/>
        <p:txBody>
          <a:bodyPr/>
          <a:lstStyle/>
          <a:p>
            <a:fld id="{1A584100-C783-4417-91B7-3B512E68BB7D}"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45</a:t>
            </a:fld>
            <a:endParaRPr lang="en-US"/>
          </a:p>
        </p:txBody>
      </p:sp>
    </p:spTree>
    <p:extLst>
      <p:ext uri="{BB962C8B-B14F-4D97-AF65-F5344CB8AC3E}">
        <p14:creationId xmlns:p14="http://schemas.microsoft.com/office/powerpoint/2010/main" val="1927119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62B515-7583-114B-B0CB-406DE3BA7226}"/>
              </a:ext>
            </a:extLst>
          </p:cNvPr>
          <p:cNvSpPr>
            <a:spLocks noGrp="1"/>
          </p:cNvSpPr>
          <p:nvPr>
            <p:ph type="title"/>
          </p:nvPr>
        </p:nvSpPr>
        <p:spPr/>
        <p:txBody>
          <a:bodyPr/>
          <a:lstStyle/>
          <a:p>
            <a:r>
              <a:rPr lang="en-US" dirty="0"/>
              <a:t>Natural History </a:t>
            </a:r>
          </a:p>
        </p:txBody>
      </p:sp>
      <p:sp>
        <p:nvSpPr>
          <p:cNvPr id="3" name="Content Placeholder 2">
            <a:extLst>
              <a:ext uri="{FF2B5EF4-FFF2-40B4-BE49-F238E27FC236}">
                <a16:creationId xmlns="" xmlns:a16="http://schemas.microsoft.com/office/drawing/2014/main" id="{C1096AD1-B552-B84A-BEAE-28E6CEFA54CD}"/>
              </a:ext>
            </a:extLst>
          </p:cNvPr>
          <p:cNvSpPr>
            <a:spLocks noGrp="1"/>
          </p:cNvSpPr>
          <p:nvPr>
            <p:ph idx="1"/>
          </p:nvPr>
        </p:nvSpPr>
        <p:spPr/>
        <p:txBody>
          <a:bodyPr>
            <a:normAutofit/>
          </a:bodyPr>
          <a:lstStyle/>
          <a:p>
            <a:endParaRPr lang="en-US" b="1" dirty="0"/>
          </a:p>
          <a:p>
            <a:r>
              <a:rPr lang="en-US" sz="2400" b="1" u="sng" dirty="0">
                <a:solidFill>
                  <a:srgbClr val="FF0000"/>
                </a:solidFill>
              </a:rPr>
              <a:t>Spontaneous</a:t>
            </a:r>
            <a:r>
              <a:rPr lang="en-US" sz="2400" b="1" dirty="0">
                <a:solidFill>
                  <a:srgbClr val="FF0000"/>
                </a:solidFill>
              </a:rPr>
              <a:t> </a:t>
            </a:r>
            <a:r>
              <a:rPr lang="en-US" sz="2400" dirty="0">
                <a:solidFill>
                  <a:srgbClr val="FF0000"/>
                </a:solidFill>
              </a:rPr>
              <a:t>closure</a:t>
            </a:r>
            <a:r>
              <a:rPr lang="en-US" sz="2400" b="1" dirty="0">
                <a:solidFill>
                  <a:srgbClr val="FF0000"/>
                </a:solidFill>
              </a:rPr>
              <a:t> </a:t>
            </a:r>
            <a:r>
              <a:rPr lang="en-US" sz="2400" dirty="0">
                <a:solidFill>
                  <a:srgbClr val="FF0000"/>
                </a:solidFill>
              </a:rPr>
              <a:t>is known, primarily with </a:t>
            </a:r>
            <a:r>
              <a:rPr lang="en-US" sz="2400" b="1" dirty="0" err="1">
                <a:solidFill>
                  <a:srgbClr val="FF0000"/>
                </a:solidFill>
              </a:rPr>
              <a:t>perimembranous</a:t>
            </a:r>
            <a:r>
              <a:rPr lang="en-US" sz="2400" b="1" dirty="0">
                <a:solidFill>
                  <a:srgbClr val="FF0000"/>
                </a:solidFill>
              </a:rPr>
              <a:t> and muscular VSDs</a:t>
            </a:r>
            <a:r>
              <a:rPr lang="en-US" sz="2400" dirty="0">
                <a:solidFill>
                  <a:srgbClr val="FF0000"/>
                </a:solidFill>
              </a:rPr>
              <a:t> with </a:t>
            </a:r>
            <a:r>
              <a:rPr lang="en-US" sz="2400" b="1" dirty="0">
                <a:solidFill>
                  <a:srgbClr val="FF0000"/>
                </a:solidFill>
              </a:rPr>
              <a:t>restrictive VSD </a:t>
            </a:r>
            <a:r>
              <a:rPr lang="en-US" sz="2400" dirty="0"/>
              <a:t>may close spontaneously during childhood and sometimes in adult life</a:t>
            </a:r>
          </a:p>
          <a:p>
            <a:r>
              <a:rPr lang="en-US" sz="2400" dirty="0"/>
              <a:t>(</a:t>
            </a:r>
            <a:r>
              <a:rPr lang="en-US" sz="2400" b="1" dirty="0" err="1">
                <a:solidFill>
                  <a:srgbClr val="FF0000"/>
                </a:solidFill>
              </a:rPr>
              <a:t>Subarterial</a:t>
            </a:r>
            <a:r>
              <a:rPr lang="en-US" sz="2400" b="1" dirty="0">
                <a:solidFill>
                  <a:srgbClr val="FF0000"/>
                </a:solidFill>
              </a:rPr>
              <a:t>, doubly committed) and inlet </a:t>
            </a:r>
            <a:r>
              <a:rPr lang="en-US" sz="2400" dirty="0">
                <a:solidFill>
                  <a:srgbClr val="FF0000"/>
                </a:solidFill>
              </a:rPr>
              <a:t>VSDs are </a:t>
            </a:r>
            <a:r>
              <a:rPr lang="en-US" sz="2400" b="1" u="sng" dirty="0">
                <a:solidFill>
                  <a:srgbClr val="FF0000"/>
                </a:solidFill>
              </a:rPr>
              <a:t> rarely </a:t>
            </a:r>
            <a:r>
              <a:rPr lang="en-US" sz="2400" dirty="0">
                <a:solidFill>
                  <a:srgbClr val="FF0000"/>
                </a:solidFill>
              </a:rPr>
              <a:t>close</a:t>
            </a:r>
            <a:r>
              <a:rPr lang="en-US" sz="2400" b="1" dirty="0">
                <a:solidFill>
                  <a:srgbClr val="FF0000"/>
                </a:solidFill>
              </a:rPr>
              <a:t> </a:t>
            </a:r>
            <a:endParaRPr lang="en-US" sz="2400" dirty="0">
              <a:solidFill>
                <a:srgbClr val="FF0000"/>
              </a:solidFill>
            </a:endParaRPr>
          </a:p>
          <a:p>
            <a:endParaRPr lang="en-US" dirty="0"/>
          </a:p>
        </p:txBody>
      </p:sp>
      <p:sp>
        <p:nvSpPr>
          <p:cNvPr id="4" name="Date Placeholder 3"/>
          <p:cNvSpPr>
            <a:spLocks noGrp="1"/>
          </p:cNvSpPr>
          <p:nvPr>
            <p:ph type="dt" sz="half" idx="10"/>
          </p:nvPr>
        </p:nvSpPr>
        <p:spPr/>
        <p:txBody>
          <a:bodyPr/>
          <a:lstStyle/>
          <a:p>
            <a:fld id="{12066B1F-B38D-4171-961A-FF4833973DD0}"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46</a:t>
            </a:fld>
            <a:endParaRPr lang="en-US"/>
          </a:p>
        </p:txBody>
      </p:sp>
    </p:spTree>
    <p:extLst>
      <p:ext uri="{BB962C8B-B14F-4D97-AF65-F5344CB8AC3E}">
        <p14:creationId xmlns:p14="http://schemas.microsoft.com/office/powerpoint/2010/main" val="3701392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0AC91-4C5C-574C-A554-1A0A8AA057F8}"/>
              </a:ext>
            </a:extLst>
          </p:cNvPr>
          <p:cNvSpPr>
            <a:spLocks noGrp="1"/>
          </p:cNvSpPr>
          <p:nvPr>
            <p:ph type="title"/>
          </p:nvPr>
        </p:nvSpPr>
        <p:spPr/>
        <p:txBody>
          <a:bodyPr/>
          <a:lstStyle/>
          <a:p>
            <a:r>
              <a:rPr lang="en-US" dirty="0"/>
              <a:t>Natural History </a:t>
            </a:r>
          </a:p>
        </p:txBody>
      </p:sp>
      <p:sp>
        <p:nvSpPr>
          <p:cNvPr id="3" name="Content Placeholder 2">
            <a:extLst>
              <a:ext uri="{FF2B5EF4-FFF2-40B4-BE49-F238E27FC236}">
                <a16:creationId xmlns="" xmlns:a16="http://schemas.microsoft.com/office/drawing/2014/main" id="{9FE055F7-DE69-3548-9D86-1AB39A7509F8}"/>
              </a:ext>
            </a:extLst>
          </p:cNvPr>
          <p:cNvSpPr>
            <a:spLocks noGrp="1"/>
          </p:cNvSpPr>
          <p:nvPr>
            <p:ph idx="1"/>
          </p:nvPr>
        </p:nvSpPr>
        <p:spPr/>
        <p:txBody>
          <a:bodyPr>
            <a:normAutofit lnSpcReduction="10000"/>
          </a:bodyPr>
          <a:lstStyle/>
          <a:p>
            <a:r>
              <a:rPr lang="en-US" sz="2400" b="1" dirty="0">
                <a:solidFill>
                  <a:srgbClr val="FF0000"/>
                </a:solidFill>
              </a:rPr>
              <a:t>A </a:t>
            </a:r>
            <a:r>
              <a:rPr lang="en-US" sz="2400" b="1" dirty="0" err="1">
                <a:solidFill>
                  <a:srgbClr val="FF0000"/>
                </a:solidFill>
              </a:rPr>
              <a:t>perimembranous</a:t>
            </a:r>
            <a:r>
              <a:rPr lang="en-US" sz="2400" b="1" dirty="0">
                <a:solidFill>
                  <a:srgbClr val="FF0000"/>
                </a:solidFill>
              </a:rPr>
              <a:t> </a:t>
            </a:r>
            <a:r>
              <a:rPr lang="en-US" sz="2400" b="1" dirty="0" err="1">
                <a:solidFill>
                  <a:srgbClr val="FF0000"/>
                </a:solidFill>
              </a:rPr>
              <a:t>vsd</a:t>
            </a:r>
            <a:r>
              <a:rPr lang="en-US" sz="2400" b="1" dirty="0">
                <a:solidFill>
                  <a:srgbClr val="FF0000"/>
                </a:solidFill>
              </a:rPr>
              <a:t> , </a:t>
            </a:r>
            <a:r>
              <a:rPr lang="en-US" sz="2400" dirty="0">
                <a:solidFill>
                  <a:srgbClr val="FF0000"/>
                </a:solidFill>
              </a:rPr>
              <a:t>(</a:t>
            </a:r>
            <a:r>
              <a:rPr lang="en-US" sz="2400" b="1" dirty="0" err="1">
                <a:solidFill>
                  <a:srgbClr val="FF0000"/>
                </a:solidFill>
              </a:rPr>
              <a:t>Subarterial</a:t>
            </a:r>
            <a:r>
              <a:rPr lang="en-US" sz="2400" b="1" dirty="0">
                <a:solidFill>
                  <a:srgbClr val="FF0000"/>
                </a:solidFill>
              </a:rPr>
              <a:t>, doubly committed) </a:t>
            </a:r>
            <a:r>
              <a:rPr lang="en-US" sz="2400" b="1" dirty="0" err="1">
                <a:solidFill>
                  <a:srgbClr val="FF0000"/>
                </a:solidFill>
              </a:rPr>
              <a:t>vsd</a:t>
            </a:r>
            <a:r>
              <a:rPr lang="en-US" sz="2400" b="1" dirty="0">
                <a:solidFill>
                  <a:srgbClr val="FF0000"/>
                </a:solidFill>
              </a:rPr>
              <a:t>, </a:t>
            </a:r>
            <a:endParaRPr lang="en-US" sz="2400" b="1" dirty="0" smtClean="0">
              <a:solidFill>
                <a:srgbClr val="FF0000"/>
              </a:solidFill>
            </a:endParaRPr>
          </a:p>
          <a:p>
            <a:pPr lvl="1"/>
            <a:r>
              <a:rPr lang="en-US" b="1" dirty="0" smtClean="0">
                <a:solidFill>
                  <a:srgbClr val="FF0000"/>
                </a:solidFill>
              </a:rPr>
              <a:t>Progressive AR. </a:t>
            </a:r>
            <a:r>
              <a:rPr lang="en-US" b="1" u="sng" dirty="0" smtClean="0">
                <a:solidFill>
                  <a:srgbClr val="FF0000"/>
                </a:solidFill>
              </a:rPr>
              <a:t>(</a:t>
            </a:r>
            <a:r>
              <a:rPr lang="en-US" b="1" dirty="0" err="1" smtClean="0">
                <a:solidFill>
                  <a:srgbClr val="FF0000"/>
                </a:solidFill>
              </a:rPr>
              <a:t>vuenturi</a:t>
            </a:r>
            <a:r>
              <a:rPr lang="en-US" b="1" dirty="0" smtClean="0">
                <a:solidFill>
                  <a:srgbClr val="FF0000"/>
                </a:solidFill>
              </a:rPr>
              <a:t> effect)</a:t>
            </a:r>
          </a:p>
          <a:p>
            <a:pPr lvl="1"/>
            <a:r>
              <a:rPr lang="en-US" b="1" dirty="0" err="1" smtClean="0">
                <a:solidFill>
                  <a:srgbClr val="FF0000"/>
                </a:solidFill>
              </a:rPr>
              <a:t>Subaortic</a:t>
            </a:r>
            <a:r>
              <a:rPr lang="en-US" b="1" dirty="0" smtClean="0">
                <a:solidFill>
                  <a:srgbClr val="FF0000"/>
                </a:solidFill>
              </a:rPr>
              <a:t> </a:t>
            </a:r>
            <a:r>
              <a:rPr lang="en-US" b="1" dirty="0">
                <a:solidFill>
                  <a:srgbClr val="FF0000"/>
                </a:solidFill>
              </a:rPr>
              <a:t>and </a:t>
            </a:r>
            <a:r>
              <a:rPr lang="en-US" b="1" dirty="0" err="1">
                <a:solidFill>
                  <a:srgbClr val="FF0000"/>
                </a:solidFill>
              </a:rPr>
              <a:t>subpulmonary</a:t>
            </a:r>
            <a:r>
              <a:rPr lang="en-US" b="1" dirty="0">
                <a:solidFill>
                  <a:srgbClr val="FF0000"/>
                </a:solidFill>
              </a:rPr>
              <a:t> stenosis </a:t>
            </a:r>
          </a:p>
          <a:p>
            <a:pPr lvl="1"/>
            <a:r>
              <a:rPr lang="en-US" b="1" dirty="0">
                <a:solidFill>
                  <a:srgbClr val="FF0000"/>
                </a:solidFill>
              </a:rPr>
              <a:t>Left ventricular to right atrial shunt </a:t>
            </a:r>
          </a:p>
          <a:p>
            <a:r>
              <a:rPr lang="en-US" sz="2400" dirty="0"/>
              <a:t>A moderately restrictive VSD </a:t>
            </a:r>
          </a:p>
          <a:p>
            <a:pPr lvl="1"/>
            <a:r>
              <a:rPr lang="en-US" b="1" dirty="0">
                <a:solidFill>
                  <a:srgbClr val="FF0000"/>
                </a:solidFill>
              </a:rPr>
              <a:t>Left atrial and ventricular dilation and dysfunction </a:t>
            </a:r>
          </a:p>
          <a:p>
            <a:pPr lvl="1"/>
            <a:r>
              <a:rPr lang="en-US" dirty="0"/>
              <a:t> Variable increase in pulmonary vascular resistance.. </a:t>
            </a:r>
          </a:p>
          <a:p>
            <a:r>
              <a:rPr lang="en-US" sz="2400" dirty="0"/>
              <a:t>A large or nonrestrictive VSD </a:t>
            </a:r>
          </a:p>
          <a:p>
            <a:pPr lvl="1"/>
            <a:r>
              <a:rPr lang="en-US" dirty="0"/>
              <a:t>Ventricular volume overload early in life </a:t>
            </a:r>
          </a:p>
          <a:p>
            <a:pPr lvl="1"/>
            <a:r>
              <a:rPr lang="en-US" b="1" dirty="0"/>
              <a:t> </a:t>
            </a:r>
            <a:r>
              <a:rPr lang="en-US" b="1" dirty="0">
                <a:solidFill>
                  <a:srgbClr val="FF0000"/>
                </a:solidFill>
              </a:rPr>
              <a:t>Progressive rise </a:t>
            </a:r>
            <a:r>
              <a:rPr lang="en-US" dirty="0">
                <a:solidFill>
                  <a:srgbClr val="FF0000"/>
                </a:solidFill>
              </a:rPr>
              <a:t>in pulmonary artery pressure </a:t>
            </a:r>
          </a:p>
          <a:p>
            <a:pPr lvl="1"/>
            <a:r>
              <a:rPr lang="en-US" dirty="0"/>
              <a:t> A fall in left-to-right shunting. </a:t>
            </a:r>
            <a:endParaRPr lang="en-US" b="1" dirty="0"/>
          </a:p>
          <a:p>
            <a:endParaRPr lang="en-US" dirty="0"/>
          </a:p>
        </p:txBody>
      </p:sp>
      <p:sp>
        <p:nvSpPr>
          <p:cNvPr id="4" name="Date Placeholder 3"/>
          <p:cNvSpPr>
            <a:spLocks noGrp="1"/>
          </p:cNvSpPr>
          <p:nvPr>
            <p:ph type="dt" sz="half" idx="10"/>
          </p:nvPr>
        </p:nvSpPr>
        <p:spPr/>
        <p:txBody>
          <a:bodyPr/>
          <a:lstStyle/>
          <a:p>
            <a:fld id="{B44842FD-6EAC-4BE1-994B-E8732F9CA486}"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47</a:t>
            </a:fld>
            <a:endParaRPr lang="en-US"/>
          </a:p>
        </p:txBody>
      </p:sp>
    </p:spTree>
    <p:extLst>
      <p:ext uri="{BB962C8B-B14F-4D97-AF65-F5344CB8AC3E}">
        <p14:creationId xmlns:p14="http://schemas.microsoft.com/office/powerpoint/2010/main" val="40156418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A85C6E-7AC3-2A4E-94BA-477BC0D3526B}"/>
              </a:ext>
            </a:extLst>
          </p:cNvPr>
          <p:cNvSpPr>
            <a:spLocks noGrp="1"/>
          </p:cNvSpPr>
          <p:nvPr>
            <p:ph type="title"/>
          </p:nvPr>
        </p:nvSpPr>
        <p:spPr>
          <a:xfrm>
            <a:off x="838200" y="383834"/>
            <a:ext cx="10515600" cy="1325563"/>
          </a:xfrm>
        </p:spPr>
        <p:txBody>
          <a:bodyPr>
            <a:normAutofit/>
          </a:bodyPr>
          <a:lstStyle/>
          <a:p>
            <a:pPr algn="ctr"/>
            <a:r>
              <a:rPr lang="en-US" sz="4000" b="1" dirty="0"/>
              <a:t>VUENTURI EFFECT</a:t>
            </a:r>
          </a:p>
        </p:txBody>
      </p:sp>
      <p:pic>
        <p:nvPicPr>
          <p:cNvPr id="4" name="Picture 3">
            <a:extLst>
              <a:ext uri="{FF2B5EF4-FFF2-40B4-BE49-F238E27FC236}">
                <a16:creationId xmlns="" xmlns:a16="http://schemas.microsoft.com/office/drawing/2014/main" id="{1B32377E-0AF3-C34C-8A2E-0066D01869A4}"/>
              </a:ext>
            </a:extLst>
          </p:cNvPr>
          <p:cNvPicPr>
            <a:picLocks noChangeAspect="1"/>
          </p:cNvPicPr>
          <p:nvPr/>
        </p:nvPicPr>
        <p:blipFill>
          <a:blip r:embed="rId2"/>
          <a:stretch>
            <a:fillRect/>
          </a:stretch>
        </p:blipFill>
        <p:spPr>
          <a:xfrm>
            <a:off x="2111829" y="1593169"/>
            <a:ext cx="7572171" cy="4816249"/>
          </a:xfrm>
          <a:prstGeom prst="rect">
            <a:avLst/>
          </a:prstGeom>
        </p:spPr>
      </p:pic>
      <p:sp>
        <p:nvSpPr>
          <p:cNvPr id="3" name="Date Placeholder 2"/>
          <p:cNvSpPr>
            <a:spLocks noGrp="1"/>
          </p:cNvSpPr>
          <p:nvPr>
            <p:ph type="dt" sz="half" idx="10"/>
          </p:nvPr>
        </p:nvSpPr>
        <p:spPr/>
        <p:txBody>
          <a:bodyPr/>
          <a:lstStyle/>
          <a:p>
            <a:fld id="{214E9341-0283-4599-B5C9-4E6C6E30B4B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48</a:t>
            </a:fld>
            <a:endParaRPr lang="en-US"/>
          </a:p>
        </p:txBody>
      </p:sp>
    </p:spTree>
    <p:extLst>
      <p:ext uri="{BB962C8B-B14F-4D97-AF65-F5344CB8AC3E}">
        <p14:creationId xmlns:p14="http://schemas.microsoft.com/office/powerpoint/2010/main" val="1549139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3FC21-4C87-CE49-B596-D77C82259A55}"/>
              </a:ext>
            </a:extLst>
          </p:cNvPr>
          <p:cNvSpPr>
            <a:spLocks noGrp="1"/>
          </p:cNvSpPr>
          <p:nvPr>
            <p:ph type="title"/>
          </p:nvPr>
        </p:nvSpPr>
        <p:spPr/>
        <p:txBody>
          <a:bodyPr/>
          <a:lstStyle/>
          <a:p>
            <a:r>
              <a:rPr lang="en-US" dirty="0"/>
              <a:t>Natural History </a:t>
            </a:r>
          </a:p>
        </p:txBody>
      </p:sp>
      <p:sp>
        <p:nvSpPr>
          <p:cNvPr id="3" name="Content Placeholder 2">
            <a:extLst>
              <a:ext uri="{FF2B5EF4-FFF2-40B4-BE49-F238E27FC236}">
                <a16:creationId xmlns="" xmlns:a16="http://schemas.microsoft.com/office/drawing/2014/main" id="{6A370C64-67F8-BA40-9EB4-5CCA964121E8}"/>
              </a:ext>
            </a:extLst>
          </p:cNvPr>
          <p:cNvSpPr>
            <a:spLocks noGrp="1"/>
          </p:cNvSpPr>
          <p:nvPr>
            <p:ph idx="1"/>
          </p:nvPr>
        </p:nvSpPr>
        <p:spPr/>
        <p:txBody>
          <a:bodyPr/>
          <a:lstStyle/>
          <a:p>
            <a:r>
              <a:rPr lang="en-US" dirty="0"/>
              <a:t>Patients with </a:t>
            </a:r>
            <a:r>
              <a:rPr lang="en-US" b="1" dirty="0"/>
              <a:t>large </a:t>
            </a:r>
            <a:r>
              <a:rPr lang="en-US" b="1" dirty="0" err="1"/>
              <a:t>vsd</a:t>
            </a:r>
            <a:r>
              <a:rPr lang="en-US" b="1" dirty="0"/>
              <a:t>- symptom develop soon </a:t>
            </a:r>
            <a:r>
              <a:rPr lang="en-US" dirty="0"/>
              <a:t>after birth. </a:t>
            </a:r>
          </a:p>
          <a:p>
            <a:r>
              <a:rPr lang="en-US" dirty="0"/>
              <a:t>CHF manifested by- dyspnea/repeated pulmonary infections/hepatomegaly/sweating/failure to thrive. </a:t>
            </a:r>
          </a:p>
          <a:p>
            <a:r>
              <a:rPr lang="en-US" dirty="0"/>
              <a:t>Irreversible pulmonary vascular disease after 1-2 </a:t>
            </a:r>
            <a:r>
              <a:rPr lang="en-US" dirty="0" err="1"/>
              <a:t>yrs</a:t>
            </a:r>
            <a:r>
              <a:rPr lang="en-US" dirty="0"/>
              <a:t> of age. </a:t>
            </a:r>
          </a:p>
          <a:p>
            <a:r>
              <a:rPr lang="en-US" dirty="0"/>
              <a:t>Some children with isolated </a:t>
            </a:r>
            <a:r>
              <a:rPr lang="en-US" dirty="0" err="1"/>
              <a:t>vsd</a:t>
            </a:r>
            <a:r>
              <a:rPr lang="en-US" dirty="0"/>
              <a:t> develop </a:t>
            </a:r>
            <a:r>
              <a:rPr lang="en-US" dirty="0" err="1"/>
              <a:t>Subpulmonic</a:t>
            </a:r>
            <a:r>
              <a:rPr lang="en-US" dirty="0"/>
              <a:t> stenosis are not at risk of pulmonary vascular disease</a:t>
            </a:r>
          </a:p>
          <a:p>
            <a:endParaRPr lang="en-US" dirty="0"/>
          </a:p>
        </p:txBody>
      </p:sp>
      <p:sp>
        <p:nvSpPr>
          <p:cNvPr id="4" name="Date Placeholder 3"/>
          <p:cNvSpPr>
            <a:spLocks noGrp="1"/>
          </p:cNvSpPr>
          <p:nvPr>
            <p:ph type="dt" sz="half" idx="10"/>
          </p:nvPr>
        </p:nvSpPr>
        <p:spPr/>
        <p:txBody>
          <a:bodyPr/>
          <a:lstStyle/>
          <a:p>
            <a:fld id="{2D5D7F74-F337-4F67-8A09-A6787A19B229}"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49</a:t>
            </a:fld>
            <a:endParaRPr lang="en-US"/>
          </a:p>
        </p:txBody>
      </p:sp>
    </p:spTree>
    <p:extLst>
      <p:ext uri="{BB962C8B-B14F-4D97-AF65-F5344CB8AC3E}">
        <p14:creationId xmlns:p14="http://schemas.microsoft.com/office/powerpoint/2010/main" val="583086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lstStyle/>
          <a:p>
            <a:r>
              <a:rPr lang="en-US" dirty="0"/>
              <a:t>ECG </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1825625"/>
            <a:ext cx="4566138" cy="4351338"/>
          </a:xfrm>
        </p:spPr>
        <p:txBody>
          <a:bodyPr>
            <a:normAutofit fontScale="70000" lnSpcReduction="20000"/>
          </a:bodyPr>
          <a:lstStyle/>
          <a:p>
            <a:r>
              <a:rPr lang="en-US" dirty="0"/>
              <a:t>Small restrictive VSDs…. </a:t>
            </a:r>
            <a:r>
              <a:rPr lang="en-US" b="1" dirty="0"/>
              <a:t>Normal tracing</a:t>
            </a:r>
          </a:p>
          <a:p>
            <a:r>
              <a:rPr lang="en-US" dirty="0"/>
              <a:t>Medium-sized VSDs </a:t>
            </a:r>
          </a:p>
          <a:p>
            <a:pPr lvl="1"/>
            <a:r>
              <a:rPr lang="en-US" dirty="0"/>
              <a:t>Broad, notched P wave characteristic of </a:t>
            </a:r>
            <a:r>
              <a:rPr lang="en-US" b="1" dirty="0"/>
              <a:t>left atrial overload </a:t>
            </a:r>
          </a:p>
          <a:p>
            <a:pPr lvl="1"/>
            <a:r>
              <a:rPr lang="en-US" dirty="0"/>
              <a:t>Signs of </a:t>
            </a:r>
            <a:r>
              <a:rPr lang="en-US" b="1" dirty="0"/>
              <a:t>LV volume overload </a:t>
            </a:r>
            <a:r>
              <a:rPr lang="en-US" dirty="0"/>
              <a:t>— deep Q and tall R waves with tall T waves in leads V5 and V6 </a:t>
            </a:r>
          </a:p>
          <a:p>
            <a:r>
              <a:rPr lang="en-US" dirty="0"/>
              <a:t>With further progression, the ECG shows </a:t>
            </a:r>
            <a:r>
              <a:rPr lang="en-US" b="1" dirty="0"/>
              <a:t>biventricular hypertrophy; P waves may be notched or peaked.</a:t>
            </a:r>
            <a:r>
              <a:rPr lang="en-US" dirty="0"/>
              <a:t> </a:t>
            </a:r>
          </a:p>
          <a:p>
            <a:r>
              <a:rPr lang="en-US" dirty="0"/>
              <a:t>Signs of </a:t>
            </a:r>
            <a:r>
              <a:rPr lang="en-US" b="1" dirty="0"/>
              <a:t>atrial fibrillation </a:t>
            </a:r>
            <a:r>
              <a:rPr lang="en-US" dirty="0"/>
              <a:t>are often present </a:t>
            </a:r>
            <a:r>
              <a:rPr lang="en-US" b="1" dirty="0"/>
              <a:t>Large VSDs </a:t>
            </a:r>
          </a:p>
          <a:p>
            <a:r>
              <a:rPr lang="en-US" dirty="0">
                <a:solidFill>
                  <a:srgbClr val="FF0000"/>
                </a:solidFill>
              </a:rPr>
              <a:t>Right ventricular hypertrophy with right-axis deviation….Presence of </a:t>
            </a:r>
            <a:r>
              <a:rPr lang="en-US" b="1" u="sng" dirty="0">
                <a:solidFill>
                  <a:srgbClr val="FF0000"/>
                </a:solidFill>
              </a:rPr>
              <a:t>RAD represents elevated RVP and </a:t>
            </a:r>
            <a:r>
              <a:rPr lang="en-US" b="1" u="sng" dirty="0" smtClean="0">
                <a:solidFill>
                  <a:srgbClr val="FF0000"/>
                </a:solidFill>
              </a:rPr>
              <a:t>PAP</a:t>
            </a:r>
            <a:endParaRPr lang="en-US" b="1" u="sng" dirty="0">
              <a:solidFill>
                <a:srgbClr val="FF0000"/>
              </a:solidFill>
            </a:endParaRPr>
          </a:p>
        </p:txBody>
      </p:sp>
      <p:pic>
        <p:nvPicPr>
          <p:cNvPr id="9217" name="Picture 1" descr="page229image4280">
            <a:extLst>
              <a:ext uri="{FF2B5EF4-FFF2-40B4-BE49-F238E27FC236}">
                <a16:creationId xmlns="" xmlns:a16="http://schemas.microsoft.com/office/drawing/2014/main" id="{0423E2B3-1CE4-F44C-9F74-DEA6235F0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4307" y="2425272"/>
            <a:ext cx="5740122" cy="3451085"/>
          </a:xfrm>
          <a:prstGeom prst="rect">
            <a:avLst/>
          </a:prstGeom>
          <a:noFill/>
          <a:extLst>
            <a:ext uri="{909E8E84-426E-40DD-AFC4-6F175D3DCCD1}">
              <a14:hiddenFill xmlns:a14="http://schemas.microsoft.com/office/drawing/2010/main">
                <a:solidFill>
                  <a:srgbClr val="FFFFFF"/>
                </a:solidFill>
              </a14:hiddenFill>
            </a:ext>
          </a:extLst>
        </p:spPr>
      </p:pic>
      <p:sp>
        <p:nvSpPr>
          <p:cNvPr id="7" name="Frame 6">
            <a:extLst>
              <a:ext uri="{FF2B5EF4-FFF2-40B4-BE49-F238E27FC236}">
                <a16:creationId xmlns="" xmlns:a16="http://schemas.microsoft.com/office/drawing/2014/main" id="{FB7C2617-23A4-E74E-91EC-03B7E74CA137}"/>
              </a:ext>
            </a:extLst>
          </p:cNvPr>
          <p:cNvSpPr/>
          <p:nvPr/>
        </p:nvSpPr>
        <p:spPr>
          <a:xfrm>
            <a:off x="5744307" y="5114356"/>
            <a:ext cx="5740121" cy="867508"/>
          </a:xfrm>
          <a:prstGeom prst="frame">
            <a:avLst>
              <a:gd name="adj1" fmla="val 1849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p:cNvSpPr>
            <a:spLocks noGrp="1"/>
          </p:cNvSpPr>
          <p:nvPr>
            <p:ph type="dt" sz="half" idx="10"/>
          </p:nvPr>
        </p:nvSpPr>
        <p:spPr/>
        <p:txBody>
          <a:bodyPr/>
          <a:lstStyle/>
          <a:p>
            <a:fld id="{1DC8AC44-E220-4948-ADB7-FE9078D81CAF}"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50</a:t>
            </a:fld>
            <a:endParaRPr lang="en-US"/>
          </a:p>
        </p:txBody>
      </p:sp>
    </p:spTree>
    <p:extLst>
      <p:ext uri="{BB962C8B-B14F-4D97-AF65-F5344CB8AC3E}">
        <p14:creationId xmlns:p14="http://schemas.microsoft.com/office/powerpoint/2010/main" val="4258416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DD7F84-25E7-974F-A2AD-BB83029A80BC}"/>
              </a:ext>
            </a:extLst>
          </p:cNvPr>
          <p:cNvSpPr>
            <a:spLocks noGrp="1"/>
          </p:cNvSpPr>
          <p:nvPr>
            <p:ph type="title"/>
          </p:nvPr>
        </p:nvSpPr>
        <p:spPr/>
        <p:txBody>
          <a:bodyPr>
            <a:normAutofit/>
          </a:bodyPr>
          <a:lstStyle/>
          <a:p>
            <a:r>
              <a:rPr lang="en-US" sz="4000" b="1" dirty="0"/>
              <a:t>KATZ WATCHTEL SIGN</a:t>
            </a:r>
          </a:p>
        </p:txBody>
      </p:sp>
      <p:sp>
        <p:nvSpPr>
          <p:cNvPr id="3" name="Content Placeholder 2">
            <a:extLst>
              <a:ext uri="{FF2B5EF4-FFF2-40B4-BE49-F238E27FC236}">
                <a16:creationId xmlns="" xmlns:a16="http://schemas.microsoft.com/office/drawing/2014/main" id="{4D10E218-9044-2F40-96A0-B25B1D10A68C}"/>
              </a:ext>
            </a:extLst>
          </p:cNvPr>
          <p:cNvSpPr>
            <a:spLocks noGrp="1"/>
          </p:cNvSpPr>
          <p:nvPr>
            <p:ph idx="1"/>
          </p:nvPr>
        </p:nvSpPr>
        <p:spPr>
          <a:xfrm>
            <a:off x="838200" y="1324708"/>
            <a:ext cx="10515600" cy="4852255"/>
          </a:xfrm>
        </p:spPr>
        <p:txBody>
          <a:bodyPr>
            <a:normAutofit/>
          </a:bodyPr>
          <a:lstStyle/>
          <a:p>
            <a:r>
              <a:rPr lang="en-US" dirty="0"/>
              <a:t>The </a:t>
            </a:r>
            <a:r>
              <a:rPr lang="en-US" i="1" dirty="0"/>
              <a:t>Katz </a:t>
            </a:r>
            <a:r>
              <a:rPr lang="en-US" i="1" dirty="0" err="1"/>
              <a:t>Wachtel</a:t>
            </a:r>
            <a:r>
              <a:rPr lang="en-US" i="1" dirty="0"/>
              <a:t> phenomenon</a:t>
            </a:r>
            <a:r>
              <a:rPr lang="en-US" dirty="0"/>
              <a:t> — large biphasic QRS complexes in V2-4. This is the classic ECG pattern of </a:t>
            </a:r>
            <a:r>
              <a:rPr lang="en-US" b="1" dirty="0"/>
              <a:t>BVH</a:t>
            </a:r>
            <a:r>
              <a:rPr lang="en-US" dirty="0"/>
              <a:t>, most commonly seen in children with </a:t>
            </a:r>
            <a:r>
              <a:rPr lang="en-US" dirty="0" err="1"/>
              <a:t>ventriculo</a:t>
            </a:r>
            <a:r>
              <a:rPr lang="en-US" dirty="0"/>
              <a:t>-septal defect (VSD).</a:t>
            </a:r>
          </a:p>
          <a:p>
            <a:endParaRPr lang="en-US" dirty="0"/>
          </a:p>
          <a:p>
            <a:endParaRPr lang="en-US" dirty="0"/>
          </a:p>
        </p:txBody>
      </p:sp>
      <p:pic>
        <p:nvPicPr>
          <p:cNvPr id="5" name="Picture 4">
            <a:extLst>
              <a:ext uri="{FF2B5EF4-FFF2-40B4-BE49-F238E27FC236}">
                <a16:creationId xmlns="" xmlns:a16="http://schemas.microsoft.com/office/drawing/2014/main" id="{D27E31ED-A668-2845-A374-698B7344783B}"/>
              </a:ext>
            </a:extLst>
          </p:cNvPr>
          <p:cNvPicPr>
            <a:picLocks noChangeAspect="1"/>
          </p:cNvPicPr>
          <p:nvPr/>
        </p:nvPicPr>
        <p:blipFill>
          <a:blip r:embed="rId2"/>
          <a:stretch>
            <a:fillRect/>
          </a:stretch>
        </p:blipFill>
        <p:spPr>
          <a:xfrm>
            <a:off x="1910860" y="2519541"/>
            <a:ext cx="7889631" cy="4103561"/>
          </a:xfrm>
          <a:prstGeom prst="rect">
            <a:avLst/>
          </a:prstGeom>
        </p:spPr>
      </p:pic>
      <p:sp>
        <p:nvSpPr>
          <p:cNvPr id="4" name="Date Placeholder 3"/>
          <p:cNvSpPr>
            <a:spLocks noGrp="1"/>
          </p:cNvSpPr>
          <p:nvPr>
            <p:ph type="dt" sz="half" idx="10"/>
          </p:nvPr>
        </p:nvSpPr>
        <p:spPr/>
        <p:txBody>
          <a:bodyPr/>
          <a:lstStyle/>
          <a:p>
            <a:fld id="{4009D5D7-DEB0-44F8-BE5B-730373008639}"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51</a:t>
            </a:fld>
            <a:endParaRPr lang="en-US"/>
          </a:p>
        </p:txBody>
      </p:sp>
    </p:spTree>
    <p:extLst>
      <p:ext uri="{BB962C8B-B14F-4D97-AF65-F5344CB8AC3E}">
        <p14:creationId xmlns:p14="http://schemas.microsoft.com/office/powerpoint/2010/main" val="2800696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CF2D61-3005-5F43-966E-7E8BE325D97C}"/>
              </a:ext>
            </a:extLst>
          </p:cNvPr>
          <p:cNvSpPr>
            <a:spLocks noGrp="1"/>
          </p:cNvSpPr>
          <p:nvPr>
            <p:ph type="title"/>
          </p:nvPr>
        </p:nvSpPr>
        <p:spPr>
          <a:xfrm>
            <a:off x="370115" y="-109538"/>
            <a:ext cx="10515600" cy="1325563"/>
          </a:xfrm>
        </p:spPr>
        <p:txBody>
          <a:bodyPr/>
          <a:lstStyle/>
          <a:p>
            <a:r>
              <a:rPr lang="en-US" dirty="0"/>
              <a:t>CHEST X-RAY </a:t>
            </a:r>
          </a:p>
        </p:txBody>
      </p:sp>
      <p:sp>
        <p:nvSpPr>
          <p:cNvPr id="3" name="Content Placeholder 2">
            <a:extLst>
              <a:ext uri="{FF2B5EF4-FFF2-40B4-BE49-F238E27FC236}">
                <a16:creationId xmlns="" xmlns:a16="http://schemas.microsoft.com/office/drawing/2014/main" id="{13720773-CFCC-704E-B270-50F3EBC10293}"/>
              </a:ext>
            </a:extLst>
          </p:cNvPr>
          <p:cNvSpPr>
            <a:spLocks noGrp="1"/>
          </p:cNvSpPr>
          <p:nvPr>
            <p:ph idx="1"/>
          </p:nvPr>
        </p:nvSpPr>
        <p:spPr>
          <a:xfrm>
            <a:off x="370115" y="987425"/>
            <a:ext cx="4996543" cy="3399518"/>
          </a:xfrm>
        </p:spPr>
        <p:txBody>
          <a:bodyPr>
            <a:normAutofit lnSpcReduction="10000"/>
          </a:bodyPr>
          <a:lstStyle/>
          <a:p>
            <a:r>
              <a:rPr lang="en-US" dirty="0"/>
              <a:t>Cardiomegaly : proportional to the volume overload. Mainly LV, LA and RV enlargement. </a:t>
            </a:r>
          </a:p>
          <a:p>
            <a:r>
              <a:rPr lang="en-US" dirty="0"/>
              <a:t>Increased pulmonary blood flow. </a:t>
            </a:r>
          </a:p>
          <a:p>
            <a:r>
              <a:rPr lang="en-US" dirty="0"/>
              <a:t>RV may not be as enlarged as anticipated as it receives the shunt into its outflow tract.</a:t>
            </a:r>
          </a:p>
          <a:p>
            <a:endParaRPr lang="en-US" dirty="0"/>
          </a:p>
        </p:txBody>
      </p:sp>
      <p:pic>
        <p:nvPicPr>
          <p:cNvPr id="4" name="Picture 2" descr="page228image1000">
            <a:extLst>
              <a:ext uri="{FF2B5EF4-FFF2-40B4-BE49-F238E27FC236}">
                <a16:creationId xmlns="" xmlns:a16="http://schemas.microsoft.com/office/drawing/2014/main" id="{58EC306C-1101-D24D-8BC8-554215AA2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1687" y="578107"/>
            <a:ext cx="5225142" cy="2817526"/>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1" descr="page229image4280">
            <a:extLst>
              <a:ext uri="{FF2B5EF4-FFF2-40B4-BE49-F238E27FC236}">
                <a16:creationId xmlns="" xmlns:a16="http://schemas.microsoft.com/office/drawing/2014/main" id="{73BADD26-F1D1-3640-A92F-11E266795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5971" y="4120810"/>
            <a:ext cx="7326085" cy="2726192"/>
          </a:xfrm>
          <a:prstGeom prst="rect">
            <a:avLst/>
          </a:prstGeom>
          <a:noFill/>
          <a:extLst>
            <a:ext uri="{909E8E84-426E-40DD-AFC4-6F175D3DCCD1}">
              <a14:hiddenFill xmlns:a14="http://schemas.microsoft.com/office/drawing/2010/main">
                <a:solidFill>
                  <a:srgbClr val="FFFFFF"/>
                </a:solidFill>
              </a14:hiddenFill>
            </a:ext>
          </a:extLst>
        </p:spPr>
      </p:pic>
      <p:sp>
        <p:nvSpPr>
          <p:cNvPr id="6" name="Frame 5">
            <a:extLst>
              <a:ext uri="{FF2B5EF4-FFF2-40B4-BE49-F238E27FC236}">
                <a16:creationId xmlns="" xmlns:a16="http://schemas.microsoft.com/office/drawing/2014/main" id="{A326A6FB-EE98-0A40-91C9-0034EC6C57D0}"/>
              </a:ext>
            </a:extLst>
          </p:cNvPr>
          <p:cNvSpPr/>
          <p:nvPr/>
        </p:nvSpPr>
        <p:spPr>
          <a:xfrm>
            <a:off x="3233058" y="5483906"/>
            <a:ext cx="7238998" cy="470580"/>
          </a:xfrm>
          <a:prstGeom prst="fram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Date Placeholder 4"/>
          <p:cNvSpPr>
            <a:spLocks noGrp="1"/>
          </p:cNvSpPr>
          <p:nvPr>
            <p:ph type="dt" sz="half" idx="10"/>
          </p:nvPr>
        </p:nvSpPr>
        <p:spPr/>
        <p:txBody>
          <a:bodyPr/>
          <a:lstStyle/>
          <a:p>
            <a:fld id="{EF7D2B3E-BA26-45F2-B578-4A8A9907C179}"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52</a:t>
            </a:fld>
            <a:endParaRPr lang="en-US"/>
          </a:p>
        </p:txBody>
      </p:sp>
    </p:spTree>
    <p:extLst>
      <p:ext uri="{BB962C8B-B14F-4D97-AF65-F5344CB8AC3E}">
        <p14:creationId xmlns:p14="http://schemas.microsoft.com/office/powerpoint/2010/main" val="3076711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4FFE4C-E21A-3749-9792-544E8652E93B}"/>
              </a:ext>
            </a:extLst>
          </p:cNvPr>
          <p:cNvSpPr>
            <a:spLocks noGrp="1"/>
          </p:cNvSpPr>
          <p:nvPr>
            <p:ph type="title"/>
          </p:nvPr>
        </p:nvSpPr>
        <p:spPr/>
        <p:txBody>
          <a:bodyPr/>
          <a:lstStyle/>
          <a:p>
            <a:r>
              <a:rPr lang="en-US" dirty="0"/>
              <a:t>Doppler Echo </a:t>
            </a:r>
          </a:p>
        </p:txBody>
      </p:sp>
      <p:pic>
        <p:nvPicPr>
          <p:cNvPr id="4" name="Picture 3">
            <a:extLst>
              <a:ext uri="{FF2B5EF4-FFF2-40B4-BE49-F238E27FC236}">
                <a16:creationId xmlns="" xmlns:a16="http://schemas.microsoft.com/office/drawing/2014/main" id="{BC60CBDC-F43E-474A-8828-BACCDF65AE43}"/>
              </a:ext>
            </a:extLst>
          </p:cNvPr>
          <p:cNvPicPr>
            <a:picLocks noChangeAspect="1"/>
          </p:cNvPicPr>
          <p:nvPr/>
        </p:nvPicPr>
        <p:blipFill>
          <a:blip r:embed="rId2"/>
          <a:stretch>
            <a:fillRect/>
          </a:stretch>
        </p:blipFill>
        <p:spPr>
          <a:xfrm>
            <a:off x="5779477" y="1377461"/>
            <a:ext cx="6096000" cy="4572000"/>
          </a:xfrm>
          <a:prstGeom prst="rect">
            <a:avLst/>
          </a:prstGeom>
        </p:spPr>
      </p:pic>
      <p:sp>
        <p:nvSpPr>
          <p:cNvPr id="5" name="Date Placeholder 4"/>
          <p:cNvSpPr>
            <a:spLocks noGrp="1"/>
          </p:cNvSpPr>
          <p:nvPr>
            <p:ph type="dt" sz="half" idx="10"/>
          </p:nvPr>
        </p:nvSpPr>
        <p:spPr/>
        <p:txBody>
          <a:bodyPr/>
          <a:lstStyle/>
          <a:p>
            <a:fld id="{5E1258A1-289C-4363-9153-4D937BA25149}"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53</a:t>
            </a:fld>
            <a:endParaRPr lang="en-US"/>
          </a:p>
        </p:txBody>
      </p:sp>
    </p:spTree>
    <p:extLst>
      <p:ext uri="{BB962C8B-B14F-4D97-AF65-F5344CB8AC3E}">
        <p14:creationId xmlns:p14="http://schemas.microsoft.com/office/powerpoint/2010/main" val="2788330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5DD84A-55F2-D244-A117-0E717BA3BD67}"/>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CCC7D15F-F1CC-394A-994C-85C4D21BC7FB}"/>
              </a:ext>
            </a:extLst>
          </p:cNvPr>
          <p:cNvSpPr>
            <a:spLocks noGrp="1"/>
          </p:cNvSpPr>
          <p:nvPr>
            <p:ph idx="1"/>
          </p:nvPr>
        </p:nvSpPr>
        <p:spPr/>
        <p:txBody>
          <a:bodyPr/>
          <a:lstStyle/>
          <a:p>
            <a:endParaRPr lang="en-US" dirty="0"/>
          </a:p>
        </p:txBody>
      </p:sp>
      <p:pic>
        <p:nvPicPr>
          <p:cNvPr id="4" name="Picture 3">
            <a:extLst>
              <a:ext uri="{FF2B5EF4-FFF2-40B4-BE49-F238E27FC236}">
                <a16:creationId xmlns="" xmlns:a16="http://schemas.microsoft.com/office/drawing/2014/main" id="{149D2C2F-45E8-4C4E-B882-3052F38F8A95}"/>
              </a:ext>
            </a:extLst>
          </p:cNvPr>
          <p:cNvPicPr>
            <a:picLocks noChangeAspect="1"/>
          </p:cNvPicPr>
          <p:nvPr/>
        </p:nvPicPr>
        <p:blipFill>
          <a:blip r:embed="rId2"/>
          <a:stretch>
            <a:fillRect/>
          </a:stretch>
        </p:blipFill>
        <p:spPr>
          <a:xfrm>
            <a:off x="5907461" y="1308345"/>
            <a:ext cx="6141156" cy="4572000"/>
          </a:xfrm>
          <a:prstGeom prst="rect">
            <a:avLst/>
          </a:prstGeom>
        </p:spPr>
      </p:pic>
      <p:pic>
        <p:nvPicPr>
          <p:cNvPr id="5" name="Picture 4">
            <a:extLst>
              <a:ext uri="{FF2B5EF4-FFF2-40B4-BE49-F238E27FC236}">
                <a16:creationId xmlns="" xmlns:a16="http://schemas.microsoft.com/office/drawing/2014/main" id="{2D52AAE8-63DB-0843-8391-28F181846A8D}"/>
              </a:ext>
            </a:extLst>
          </p:cNvPr>
          <p:cNvPicPr>
            <a:picLocks noChangeAspect="1"/>
          </p:cNvPicPr>
          <p:nvPr/>
        </p:nvPicPr>
        <p:blipFill>
          <a:blip r:embed="rId3"/>
          <a:stretch>
            <a:fillRect/>
          </a:stretch>
        </p:blipFill>
        <p:spPr>
          <a:xfrm>
            <a:off x="0" y="1308344"/>
            <a:ext cx="6096000" cy="4572000"/>
          </a:xfrm>
          <a:prstGeom prst="rect">
            <a:avLst/>
          </a:prstGeom>
        </p:spPr>
      </p:pic>
      <p:sp>
        <p:nvSpPr>
          <p:cNvPr id="6" name="Date Placeholder 5"/>
          <p:cNvSpPr>
            <a:spLocks noGrp="1"/>
          </p:cNvSpPr>
          <p:nvPr>
            <p:ph type="dt" sz="half" idx="10"/>
          </p:nvPr>
        </p:nvSpPr>
        <p:spPr/>
        <p:txBody>
          <a:bodyPr/>
          <a:lstStyle/>
          <a:p>
            <a:fld id="{98ABA00E-2199-4A5B-8CEB-3F6DA859E95C}"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54</a:t>
            </a:fld>
            <a:endParaRPr lang="en-US"/>
          </a:p>
        </p:txBody>
      </p:sp>
    </p:spTree>
    <p:extLst>
      <p:ext uri="{BB962C8B-B14F-4D97-AF65-F5344CB8AC3E}">
        <p14:creationId xmlns:p14="http://schemas.microsoft.com/office/powerpoint/2010/main" val="1131831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D40D23-0270-B34A-A4ED-001A9D373C17}"/>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AAEADA6F-6219-3F43-BB76-54C6B2273536}"/>
              </a:ext>
            </a:extLst>
          </p:cNvPr>
          <p:cNvSpPr>
            <a:spLocks noGrp="1"/>
          </p:cNvSpPr>
          <p:nvPr>
            <p:ph idx="1"/>
          </p:nvPr>
        </p:nvSpPr>
        <p:spPr/>
        <p:txBody>
          <a:bodyPr/>
          <a:lstStyle/>
          <a:p>
            <a:endParaRPr lang="en-US"/>
          </a:p>
        </p:txBody>
      </p:sp>
      <p:pic>
        <p:nvPicPr>
          <p:cNvPr id="4" name="Picture 3">
            <a:extLst>
              <a:ext uri="{FF2B5EF4-FFF2-40B4-BE49-F238E27FC236}">
                <a16:creationId xmlns="" xmlns:a16="http://schemas.microsoft.com/office/drawing/2014/main" id="{A1EB0AD7-9D5A-3D4A-B83B-7190EC4BD9D9}"/>
              </a:ext>
            </a:extLst>
          </p:cNvPr>
          <p:cNvPicPr>
            <a:picLocks noChangeAspect="1"/>
          </p:cNvPicPr>
          <p:nvPr/>
        </p:nvPicPr>
        <p:blipFill>
          <a:blip r:embed="rId2"/>
          <a:stretch>
            <a:fillRect/>
          </a:stretch>
        </p:blipFill>
        <p:spPr>
          <a:xfrm>
            <a:off x="928181" y="0"/>
            <a:ext cx="10335638" cy="6858000"/>
          </a:xfrm>
          <a:prstGeom prst="rect">
            <a:avLst/>
          </a:prstGeom>
        </p:spPr>
      </p:pic>
      <p:sp>
        <p:nvSpPr>
          <p:cNvPr id="5" name="Date Placeholder 4"/>
          <p:cNvSpPr>
            <a:spLocks noGrp="1"/>
          </p:cNvSpPr>
          <p:nvPr>
            <p:ph type="dt" sz="half" idx="10"/>
          </p:nvPr>
        </p:nvSpPr>
        <p:spPr/>
        <p:txBody>
          <a:bodyPr/>
          <a:lstStyle/>
          <a:p>
            <a:fld id="{833C2A81-67BB-435B-9243-75A5E4C76E88}"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55</a:t>
            </a:fld>
            <a:endParaRPr lang="en-US"/>
          </a:p>
        </p:txBody>
      </p:sp>
    </p:spTree>
    <p:extLst>
      <p:ext uri="{BB962C8B-B14F-4D97-AF65-F5344CB8AC3E}">
        <p14:creationId xmlns:p14="http://schemas.microsoft.com/office/powerpoint/2010/main" val="30917482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F8CE49-05E6-9049-A9EE-056A72EBFB00}"/>
              </a:ext>
            </a:extLst>
          </p:cNvPr>
          <p:cNvSpPr>
            <a:spLocks noGrp="1"/>
          </p:cNvSpPr>
          <p:nvPr>
            <p:ph type="title"/>
          </p:nvPr>
        </p:nvSpPr>
        <p:spPr>
          <a:xfrm>
            <a:off x="838200" y="365125"/>
            <a:ext cx="5843954" cy="1325563"/>
          </a:xfrm>
        </p:spPr>
        <p:txBody>
          <a:bodyPr/>
          <a:lstStyle/>
          <a:p>
            <a:r>
              <a:rPr lang="en-US" dirty="0"/>
              <a:t>Cardiac catheterization </a:t>
            </a:r>
          </a:p>
        </p:txBody>
      </p:sp>
      <p:pic>
        <p:nvPicPr>
          <p:cNvPr id="4" name="Picture 3">
            <a:extLst>
              <a:ext uri="{FF2B5EF4-FFF2-40B4-BE49-F238E27FC236}">
                <a16:creationId xmlns="" xmlns:a16="http://schemas.microsoft.com/office/drawing/2014/main" id="{2CC45758-9C09-DC43-8CF7-E0B2D63F2082}"/>
              </a:ext>
            </a:extLst>
          </p:cNvPr>
          <p:cNvPicPr>
            <a:picLocks noChangeAspect="1"/>
          </p:cNvPicPr>
          <p:nvPr/>
        </p:nvPicPr>
        <p:blipFill>
          <a:blip r:embed="rId2"/>
          <a:stretch>
            <a:fillRect/>
          </a:stretch>
        </p:blipFill>
        <p:spPr>
          <a:xfrm>
            <a:off x="6684611" y="337890"/>
            <a:ext cx="2857500" cy="2857500"/>
          </a:xfrm>
          <a:prstGeom prst="rect">
            <a:avLst/>
          </a:prstGeom>
        </p:spPr>
      </p:pic>
      <p:pic>
        <p:nvPicPr>
          <p:cNvPr id="5" name="Picture 4">
            <a:extLst>
              <a:ext uri="{FF2B5EF4-FFF2-40B4-BE49-F238E27FC236}">
                <a16:creationId xmlns="" xmlns:a16="http://schemas.microsoft.com/office/drawing/2014/main" id="{25792056-4A9B-904E-8E5E-00FC689501C3}"/>
              </a:ext>
            </a:extLst>
          </p:cNvPr>
          <p:cNvPicPr>
            <a:picLocks noChangeAspect="1"/>
          </p:cNvPicPr>
          <p:nvPr/>
        </p:nvPicPr>
        <p:blipFill>
          <a:blip r:embed="rId3"/>
          <a:stretch>
            <a:fillRect/>
          </a:stretch>
        </p:blipFill>
        <p:spPr>
          <a:xfrm>
            <a:off x="2414932" y="3617477"/>
            <a:ext cx="6905079" cy="3121757"/>
          </a:xfrm>
          <a:prstGeom prst="rect">
            <a:avLst/>
          </a:prstGeom>
        </p:spPr>
      </p:pic>
      <p:sp>
        <p:nvSpPr>
          <p:cNvPr id="3" name="Date Placeholder 2"/>
          <p:cNvSpPr>
            <a:spLocks noGrp="1"/>
          </p:cNvSpPr>
          <p:nvPr>
            <p:ph type="dt" sz="half" idx="10"/>
          </p:nvPr>
        </p:nvSpPr>
        <p:spPr/>
        <p:txBody>
          <a:bodyPr/>
          <a:lstStyle/>
          <a:p>
            <a:fld id="{078366DB-5303-411A-8832-C1E32E181D4F}"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56</a:t>
            </a:fld>
            <a:endParaRPr lang="en-US"/>
          </a:p>
        </p:txBody>
      </p:sp>
    </p:spTree>
    <p:extLst>
      <p:ext uri="{BB962C8B-B14F-4D97-AF65-F5344CB8AC3E}">
        <p14:creationId xmlns:p14="http://schemas.microsoft.com/office/powerpoint/2010/main" val="1395731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 xmlns:a16="http://schemas.microsoft.com/office/drawing/2014/main" id="{85FD3B39-2F00-C44A-931E-F9875AE9A9FB}"/>
              </a:ext>
            </a:extLst>
          </p:cNvPr>
          <p:cNvSpPr>
            <a:spLocks noGrp="1" noChangeArrowheads="1"/>
          </p:cNvSpPr>
          <p:nvPr>
            <p:ph type="title"/>
          </p:nvPr>
        </p:nvSpPr>
        <p:spPr/>
        <p:txBody>
          <a:bodyPr>
            <a:normAutofit/>
          </a:bodyPr>
          <a:lstStyle/>
          <a:p>
            <a:pPr algn="ctr"/>
            <a:r>
              <a:rPr lang="en-US" altLang="en-US" b="1" dirty="0">
                <a:latin typeface="+mn-lt"/>
              </a:rPr>
              <a:t>Atrioventricular Septal Defect</a:t>
            </a:r>
          </a:p>
        </p:txBody>
      </p:sp>
      <p:sp>
        <p:nvSpPr>
          <p:cNvPr id="15363" name="Rectangle 3">
            <a:extLst>
              <a:ext uri="{FF2B5EF4-FFF2-40B4-BE49-F238E27FC236}">
                <a16:creationId xmlns="" xmlns:a16="http://schemas.microsoft.com/office/drawing/2014/main" id="{247749AB-DBF3-F04D-9F92-3F8FDC023F22}"/>
              </a:ext>
            </a:extLst>
          </p:cNvPr>
          <p:cNvSpPr>
            <a:spLocks noGrp="1" noChangeArrowheads="1"/>
          </p:cNvSpPr>
          <p:nvPr>
            <p:ph type="body" idx="1"/>
          </p:nvPr>
        </p:nvSpPr>
        <p:spPr>
          <a:xfrm>
            <a:off x="838200" y="1825625"/>
            <a:ext cx="4800600" cy="4351338"/>
          </a:xfrm>
        </p:spPr>
        <p:txBody>
          <a:bodyPr>
            <a:normAutofit lnSpcReduction="10000"/>
          </a:bodyPr>
          <a:lstStyle/>
          <a:p>
            <a:r>
              <a:rPr lang="en-US" altLang="en-US" b="1" dirty="0"/>
              <a:t>AVSD</a:t>
            </a:r>
            <a:r>
              <a:rPr lang="en-US" altLang="en-US" dirty="0"/>
              <a:t> results from incomplete fusion the the endocardial cushions, which help to form the lower portion of the atrial septum, the membranous portion of the ventricular septum and the  septal leaflets of the </a:t>
            </a:r>
            <a:r>
              <a:rPr lang="en-US" altLang="en-US" dirty="0" err="1"/>
              <a:t>triscupid</a:t>
            </a:r>
            <a:r>
              <a:rPr lang="en-US" altLang="en-US" dirty="0"/>
              <a:t> and mitral valves.</a:t>
            </a:r>
          </a:p>
          <a:p>
            <a:r>
              <a:rPr lang="en-US" altLang="en-US" dirty="0"/>
              <a:t>They account for 4% OF ALL CHD.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3290" y="2133599"/>
            <a:ext cx="5133975"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E47D6CA5-C36C-426A-BF3D-5AF02000CB17}"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57</a:t>
            </a:fld>
            <a:endParaRPr lang="en-US"/>
          </a:p>
        </p:txBody>
      </p:sp>
    </p:spTree>
    <p:extLst>
      <p:ext uri="{BB962C8B-B14F-4D97-AF65-F5344CB8AC3E}">
        <p14:creationId xmlns:p14="http://schemas.microsoft.com/office/powerpoint/2010/main" val="31089183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5BBE741-78FF-B445-A718-580366F2E961}"/>
              </a:ext>
            </a:extLst>
          </p:cNvPr>
          <p:cNvSpPr>
            <a:spLocks noGrp="1"/>
          </p:cNvSpPr>
          <p:nvPr>
            <p:ph idx="1"/>
          </p:nvPr>
        </p:nvSpPr>
        <p:spPr>
          <a:xfrm>
            <a:off x="515154" y="1166868"/>
            <a:ext cx="6684135" cy="4752305"/>
          </a:xfrm>
        </p:spPr>
        <p:txBody>
          <a:bodyPr>
            <a:normAutofit/>
          </a:bodyPr>
          <a:lstStyle/>
          <a:p>
            <a:pPr marL="0" indent="0">
              <a:spcBef>
                <a:spcPct val="0"/>
              </a:spcBef>
              <a:buNone/>
            </a:pPr>
            <a:r>
              <a:rPr lang="en-US" sz="3600" b="1" dirty="0">
                <a:latin typeface="Arial" pitchFamily="34" charset="0"/>
                <a:cs typeface="Arial" pitchFamily="34" charset="0"/>
              </a:rPr>
              <a:t>Abnormal development of the atrioventricular septum </a:t>
            </a:r>
            <a:endParaRPr lang="en-US" sz="3600" b="1" dirty="0" smtClean="0">
              <a:latin typeface="Arial" pitchFamily="34" charset="0"/>
              <a:cs typeface="Arial" pitchFamily="34" charset="0"/>
            </a:endParaRPr>
          </a:p>
          <a:p>
            <a:pPr marL="0" indent="0">
              <a:spcBef>
                <a:spcPct val="0"/>
              </a:spcBef>
              <a:buNone/>
            </a:pPr>
            <a:endParaRPr lang="en-US" sz="3200" b="1" dirty="0"/>
          </a:p>
          <a:p>
            <a:pPr>
              <a:spcBef>
                <a:spcPct val="0"/>
              </a:spcBef>
            </a:pPr>
            <a:r>
              <a:rPr lang="en-US" dirty="0"/>
              <a:t>Involves the </a:t>
            </a:r>
            <a:r>
              <a:rPr lang="en-US" u="sng" dirty="0" err="1"/>
              <a:t>primum</a:t>
            </a:r>
            <a:r>
              <a:rPr lang="en-US" u="sng" dirty="0"/>
              <a:t> atrial septum and the inlet ventricular septum</a:t>
            </a:r>
          </a:p>
          <a:p>
            <a:endParaRPr lang="en-US" u="sng" dirty="0"/>
          </a:p>
        </p:txBody>
      </p:sp>
      <p:pic>
        <p:nvPicPr>
          <p:cNvPr id="4" name="Picture 1" descr="page1image15472">
            <a:extLst>
              <a:ext uri="{FF2B5EF4-FFF2-40B4-BE49-F238E27FC236}">
                <a16:creationId xmlns="" xmlns:a16="http://schemas.microsoft.com/office/drawing/2014/main" id="{3E42DBE8-866A-D347-960F-1DA7E00A88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391" y="965915"/>
            <a:ext cx="3590934" cy="463639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BA9F7360-7A27-4D11-9B88-A528B3464EC1}"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58</a:t>
            </a:fld>
            <a:endParaRPr lang="en-US"/>
          </a:p>
        </p:txBody>
      </p:sp>
    </p:spTree>
    <p:extLst>
      <p:ext uri="{BB962C8B-B14F-4D97-AF65-F5344CB8AC3E}">
        <p14:creationId xmlns:p14="http://schemas.microsoft.com/office/powerpoint/2010/main" val="591693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932A0B-AFED-8B49-808A-6FAB75AC47CC}"/>
              </a:ext>
            </a:extLst>
          </p:cNvPr>
          <p:cNvSpPr>
            <a:spLocks noGrp="1"/>
          </p:cNvSpPr>
          <p:nvPr>
            <p:ph type="title"/>
          </p:nvPr>
        </p:nvSpPr>
        <p:spPr>
          <a:xfrm>
            <a:off x="631066" y="1362631"/>
            <a:ext cx="7160654" cy="1110113"/>
          </a:xfrm>
        </p:spPr>
        <p:txBody>
          <a:bodyPr>
            <a:normAutofit/>
          </a:bodyPr>
          <a:lstStyle/>
          <a:p>
            <a:r>
              <a:rPr lang="en-US" sz="3600" b="1" dirty="0">
                <a:latin typeface="Arial" pitchFamily="34" charset="0"/>
                <a:ea typeface="+mn-ea"/>
                <a:cs typeface="Arial" pitchFamily="34" charset="0"/>
              </a:rPr>
              <a:t>Abnormal development of the AV valves </a:t>
            </a:r>
          </a:p>
        </p:txBody>
      </p:sp>
      <p:sp>
        <p:nvSpPr>
          <p:cNvPr id="3" name="Content Placeholder 2">
            <a:extLst>
              <a:ext uri="{FF2B5EF4-FFF2-40B4-BE49-F238E27FC236}">
                <a16:creationId xmlns="" xmlns:a16="http://schemas.microsoft.com/office/drawing/2014/main" id="{59B3D9C5-77B0-AC45-BA24-849BEAB9F9B0}"/>
              </a:ext>
            </a:extLst>
          </p:cNvPr>
          <p:cNvSpPr>
            <a:spLocks noGrp="1"/>
          </p:cNvSpPr>
          <p:nvPr>
            <p:ph idx="1"/>
          </p:nvPr>
        </p:nvSpPr>
        <p:spPr>
          <a:xfrm>
            <a:off x="657896" y="2841333"/>
            <a:ext cx="6927761" cy="2794717"/>
          </a:xfrm>
        </p:spPr>
        <p:txBody>
          <a:bodyPr>
            <a:normAutofit fontScale="77500" lnSpcReduction="20000"/>
          </a:bodyPr>
          <a:lstStyle/>
          <a:p>
            <a:r>
              <a:rPr lang="en-US" dirty="0"/>
              <a:t>Involve septal portions of the mitral and tricuspid valve</a:t>
            </a:r>
          </a:p>
          <a:p>
            <a:r>
              <a:rPr lang="en-US" dirty="0"/>
              <a:t>Lower attachment on AV septum creates large </a:t>
            </a:r>
            <a:r>
              <a:rPr lang="en-US" dirty="0" err="1"/>
              <a:t>p</a:t>
            </a:r>
            <a:r>
              <a:rPr lang="en-US" dirty="0" err="1" smtClean="0"/>
              <a:t>rimum</a:t>
            </a:r>
            <a:r>
              <a:rPr lang="en-US" dirty="0" smtClean="0"/>
              <a:t> </a:t>
            </a:r>
            <a:r>
              <a:rPr lang="en-US" dirty="0"/>
              <a:t>ASD</a:t>
            </a:r>
          </a:p>
          <a:p>
            <a:r>
              <a:rPr lang="en-US" dirty="0"/>
              <a:t>Higher attachment on AV septum results in larger VSD</a:t>
            </a:r>
          </a:p>
          <a:p>
            <a:r>
              <a:rPr lang="en-US" dirty="0"/>
              <a:t>Common AV valve </a:t>
            </a:r>
          </a:p>
          <a:p>
            <a:r>
              <a:rPr lang="en-US" dirty="0"/>
              <a:t>No or abnormal septal attachments of the AV valves </a:t>
            </a:r>
          </a:p>
          <a:p>
            <a:r>
              <a:rPr lang="en-US" dirty="0"/>
              <a:t>Single anterior and single posterior leaflets bridging the septal orifice </a:t>
            </a:r>
          </a:p>
        </p:txBody>
      </p:sp>
      <p:pic>
        <p:nvPicPr>
          <p:cNvPr id="10242" name="Picture 2" descr="page2image15248">
            <a:extLst>
              <a:ext uri="{FF2B5EF4-FFF2-40B4-BE49-F238E27FC236}">
                <a16:creationId xmlns="" xmlns:a16="http://schemas.microsoft.com/office/drawing/2014/main" id="{8D09D552-EE03-8B44-92F4-3F9A84989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9261" y="1815170"/>
            <a:ext cx="3827484" cy="3401297"/>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2DBC9903-D5F2-4F9D-ACE6-406DB161A4E2}"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59</a:t>
            </a:fld>
            <a:endParaRPr lang="en-US"/>
          </a:p>
        </p:txBody>
      </p:sp>
    </p:spTree>
    <p:extLst>
      <p:ext uri="{BB962C8B-B14F-4D97-AF65-F5344CB8AC3E}">
        <p14:creationId xmlns:p14="http://schemas.microsoft.com/office/powerpoint/2010/main" val="1600527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45F4DB-7066-F642-982C-25A821A26BB6}"/>
              </a:ext>
            </a:extLst>
          </p:cNvPr>
          <p:cNvSpPr>
            <a:spLocks noGrp="1"/>
          </p:cNvSpPr>
          <p:nvPr>
            <p:ph type="title"/>
          </p:nvPr>
        </p:nvSpPr>
        <p:spPr/>
        <p:txBody>
          <a:bodyPr>
            <a:normAutofit/>
          </a:bodyPr>
          <a:lstStyle/>
          <a:p>
            <a:r>
              <a:rPr lang="en-US" sz="3600" b="1" dirty="0">
                <a:latin typeface="Arial" pitchFamily="34" charset="0"/>
                <a:ea typeface="+mn-ea"/>
                <a:cs typeface="Arial" pitchFamily="34" charset="0"/>
              </a:rPr>
              <a:t>Posterior displacement of atrioventricular node </a:t>
            </a:r>
          </a:p>
        </p:txBody>
      </p:sp>
      <p:sp>
        <p:nvSpPr>
          <p:cNvPr id="3" name="Content Placeholder 2">
            <a:extLst>
              <a:ext uri="{FF2B5EF4-FFF2-40B4-BE49-F238E27FC236}">
                <a16:creationId xmlns="" xmlns:a16="http://schemas.microsoft.com/office/drawing/2014/main" id="{9174CD71-A788-FB4A-8DEA-1D0B03ECF334}"/>
              </a:ext>
            </a:extLst>
          </p:cNvPr>
          <p:cNvSpPr>
            <a:spLocks noGrp="1"/>
          </p:cNvSpPr>
          <p:nvPr>
            <p:ph idx="1"/>
          </p:nvPr>
        </p:nvSpPr>
        <p:spPr/>
        <p:txBody>
          <a:bodyPr/>
          <a:lstStyle/>
          <a:p>
            <a:pPr marL="228600" lvl="1">
              <a:lnSpc>
                <a:spcPct val="80000"/>
              </a:lnSpc>
              <a:spcBef>
                <a:spcPts val="1000"/>
              </a:spcBef>
            </a:pPr>
            <a:r>
              <a:rPr lang="en-US" sz="2600" dirty="0"/>
              <a:t>Results in changes in electrocardiogram (In approximately 50% of patients) </a:t>
            </a:r>
          </a:p>
          <a:p>
            <a:pPr marL="685800" lvl="3">
              <a:lnSpc>
                <a:spcPct val="80000"/>
              </a:lnSpc>
              <a:spcBef>
                <a:spcPts val="1000"/>
              </a:spcBef>
            </a:pPr>
            <a:r>
              <a:rPr lang="en-US" sz="2400" b="1" dirty="0"/>
              <a:t>Prolonged PR interval </a:t>
            </a:r>
          </a:p>
          <a:p>
            <a:pPr marL="685800" lvl="3">
              <a:lnSpc>
                <a:spcPct val="80000"/>
              </a:lnSpc>
              <a:spcBef>
                <a:spcPts val="1000"/>
              </a:spcBef>
            </a:pPr>
            <a:r>
              <a:rPr lang="en-US" sz="2400" b="1" dirty="0"/>
              <a:t>“Superior” QRS axis (left axis deviation) </a:t>
            </a:r>
          </a:p>
          <a:p>
            <a:pPr marL="228600" lvl="1">
              <a:lnSpc>
                <a:spcPct val="80000"/>
              </a:lnSpc>
              <a:spcBef>
                <a:spcPts val="1000"/>
              </a:spcBef>
            </a:pPr>
            <a:r>
              <a:rPr lang="en-US" sz="2600" dirty="0"/>
              <a:t>Increases risk of surgically induced heart block </a:t>
            </a:r>
          </a:p>
          <a:p>
            <a:endParaRPr lang="en-US" dirty="0"/>
          </a:p>
        </p:txBody>
      </p:sp>
      <p:sp>
        <p:nvSpPr>
          <p:cNvPr id="4" name="Date Placeholder 3"/>
          <p:cNvSpPr>
            <a:spLocks noGrp="1"/>
          </p:cNvSpPr>
          <p:nvPr>
            <p:ph type="dt" sz="half" idx="10"/>
          </p:nvPr>
        </p:nvSpPr>
        <p:spPr/>
        <p:txBody>
          <a:bodyPr/>
          <a:lstStyle/>
          <a:p>
            <a:fld id="{2B14B086-4E59-421D-BD7B-8C161273D2BD}"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60</a:t>
            </a:fld>
            <a:endParaRPr lang="en-US"/>
          </a:p>
        </p:txBody>
      </p:sp>
    </p:spTree>
    <p:extLst>
      <p:ext uri="{BB962C8B-B14F-4D97-AF65-F5344CB8AC3E}">
        <p14:creationId xmlns:p14="http://schemas.microsoft.com/office/powerpoint/2010/main" val="669485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19A21B-1571-0742-A9B2-7FFF1A23046F}"/>
              </a:ext>
            </a:extLst>
          </p:cNvPr>
          <p:cNvSpPr>
            <a:spLocks noGrp="1"/>
          </p:cNvSpPr>
          <p:nvPr>
            <p:ph type="title"/>
          </p:nvPr>
        </p:nvSpPr>
        <p:spPr>
          <a:xfrm>
            <a:off x="838200" y="365125"/>
            <a:ext cx="7086600" cy="1325563"/>
          </a:xfrm>
        </p:spPr>
        <p:txBody>
          <a:bodyPr>
            <a:normAutofit/>
          </a:bodyPr>
          <a:lstStyle/>
          <a:p>
            <a:r>
              <a:rPr lang="en-US" sz="3600" b="1" dirty="0">
                <a:latin typeface="Arial" pitchFamily="34" charset="0"/>
                <a:ea typeface="+mn-ea"/>
                <a:cs typeface="Arial" pitchFamily="34" charset="0"/>
              </a:rPr>
              <a:t>Variations in terms based upon anatomic deformities </a:t>
            </a:r>
          </a:p>
        </p:txBody>
      </p:sp>
      <p:sp>
        <p:nvSpPr>
          <p:cNvPr id="3" name="Content Placeholder 2">
            <a:extLst>
              <a:ext uri="{FF2B5EF4-FFF2-40B4-BE49-F238E27FC236}">
                <a16:creationId xmlns="" xmlns:a16="http://schemas.microsoft.com/office/drawing/2014/main" id="{21BBF6BD-E7EA-A649-9FE9-9ED152C4F120}"/>
              </a:ext>
            </a:extLst>
          </p:cNvPr>
          <p:cNvSpPr>
            <a:spLocks noGrp="1"/>
          </p:cNvSpPr>
          <p:nvPr>
            <p:ph idx="1"/>
          </p:nvPr>
        </p:nvSpPr>
        <p:spPr>
          <a:xfrm>
            <a:off x="838200" y="1825625"/>
            <a:ext cx="4974771" cy="4351338"/>
          </a:xfrm>
        </p:spPr>
        <p:txBody>
          <a:bodyPr>
            <a:normAutofit fontScale="92500" lnSpcReduction="10000"/>
          </a:bodyPr>
          <a:lstStyle/>
          <a:p>
            <a:r>
              <a:rPr lang="en-US" dirty="0"/>
              <a:t>May be called: </a:t>
            </a:r>
            <a:r>
              <a:rPr lang="en-US" b="1" dirty="0"/>
              <a:t>complete, transitional, intermediate, partial, and unbalanced defects </a:t>
            </a:r>
          </a:p>
          <a:p>
            <a:r>
              <a:rPr lang="en-US" b="1" u="sng" dirty="0"/>
              <a:t>Complete AVSD</a:t>
            </a:r>
          </a:p>
          <a:p>
            <a:pPr lvl="1"/>
            <a:r>
              <a:rPr lang="en-US" dirty="0"/>
              <a:t>Most common in Trisomy 21 (Down syndrome) patients </a:t>
            </a:r>
          </a:p>
          <a:p>
            <a:pPr lvl="2"/>
            <a:r>
              <a:rPr lang="en-US" dirty="0" smtClean="0"/>
              <a:t>Single </a:t>
            </a:r>
            <a:r>
              <a:rPr lang="en-US" dirty="0"/>
              <a:t>AV Valve orifice </a:t>
            </a:r>
          </a:p>
          <a:p>
            <a:r>
              <a:rPr lang="en-US" b="1" u="sng" dirty="0"/>
              <a:t>Partial AVSD </a:t>
            </a:r>
          </a:p>
          <a:p>
            <a:pPr lvl="1"/>
            <a:r>
              <a:rPr lang="en-US" dirty="0"/>
              <a:t>Most common in non-Down syndrome patients </a:t>
            </a:r>
          </a:p>
          <a:p>
            <a:pPr lvl="1"/>
            <a:r>
              <a:rPr lang="en-US" dirty="0"/>
              <a:t>Two separate AV Valve orifices</a:t>
            </a:r>
          </a:p>
          <a:p>
            <a:pPr lvl="1"/>
            <a:r>
              <a:rPr lang="en-US" dirty="0"/>
              <a:t>Usually asymptomatic </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0051" y="1330903"/>
            <a:ext cx="4005310" cy="4232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1D485C81-DA29-453B-8022-13171AB7D3BE}"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61</a:t>
            </a:fld>
            <a:endParaRPr lang="en-US"/>
          </a:p>
        </p:txBody>
      </p:sp>
    </p:spTree>
    <p:extLst>
      <p:ext uri="{BB962C8B-B14F-4D97-AF65-F5344CB8AC3E}">
        <p14:creationId xmlns:p14="http://schemas.microsoft.com/office/powerpoint/2010/main" val="207765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460340-A80A-234C-B5F0-8A6305D8E888}"/>
              </a:ext>
            </a:extLst>
          </p:cNvPr>
          <p:cNvSpPr>
            <a:spLocks noGrp="1"/>
          </p:cNvSpPr>
          <p:nvPr>
            <p:ph type="title"/>
          </p:nvPr>
        </p:nvSpPr>
        <p:spPr/>
        <p:txBody>
          <a:bodyPr>
            <a:normAutofit/>
          </a:bodyPr>
          <a:lstStyle/>
          <a:p>
            <a:r>
              <a:rPr lang="en-US" sz="3600" b="1" dirty="0">
                <a:latin typeface="Arial" pitchFamily="34" charset="0"/>
                <a:ea typeface="+mn-ea"/>
                <a:cs typeface="Arial" pitchFamily="34" charset="0"/>
              </a:rPr>
              <a:t>Pathophysiology  </a:t>
            </a:r>
          </a:p>
        </p:txBody>
      </p:sp>
      <p:sp>
        <p:nvSpPr>
          <p:cNvPr id="3" name="Content Placeholder 2">
            <a:extLst>
              <a:ext uri="{FF2B5EF4-FFF2-40B4-BE49-F238E27FC236}">
                <a16:creationId xmlns="" xmlns:a16="http://schemas.microsoft.com/office/drawing/2014/main" id="{9E29DAB9-4F30-934F-AD59-C5018567B0FC}"/>
              </a:ext>
            </a:extLst>
          </p:cNvPr>
          <p:cNvSpPr>
            <a:spLocks noGrp="1"/>
          </p:cNvSpPr>
          <p:nvPr>
            <p:ph idx="1"/>
          </p:nvPr>
        </p:nvSpPr>
        <p:spPr/>
        <p:txBody>
          <a:bodyPr>
            <a:normAutofit/>
          </a:bodyPr>
          <a:lstStyle/>
          <a:p>
            <a:r>
              <a:rPr lang="en-US" b="1" dirty="0"/>
              <a:t>Left-to-right </a:t>
            </a:r>
            <a:r>
              <a:rPr lang="en-US" b="1" dirty="0" smtClean="0"/>
              <a:t>shunt </a:t>
            </a:r>
            <a:r>
              <a:rPr lang="en-US" b="1" dirty="0"/>
              <a:t> </a:t>
            </a:r>
            <a:r>
              <a:rPr lang="en-US" b="1" dirty="0" smtClean="0"/>
              <a:t>across ASD,VSD with early presentation of CHF and risk of early Pulmonary </a:t>
            </a:r>
            <a:r>
              <a:rPr lang="en-US" b="1" dirty="0"/>
              <a:t>vascular </a:t>
            </a:r>
            <a:r>
              <a:rPr lang="en-US" b="1" dirty="0" smtClean="0"/>
              <a:t>disease.</a:t>
            </a:r>
            <a:endParaRPr lang="en-US" b="1" dirty="0"/>
          </a:p>
          <a:p>
            <a:r>
              <a:rPr lang="en-US" b="1" dirty="0"/>
              <a:t>Cleft in mitral </a:t>
            </a:r>
            <a:r>
              <a:rPr lang="en-US" b="1" dirty="0" smtClean="0"/>
              <a:t>valve and Incompetent </a:t>
            </a:r>
            <a:r>
              <a:rPr lang="en-US" b="1" dirty="0"/>
              <a:t>valves  </a:t>
            </a:r>
            <a:r>
              <a:rPr lang="en-US" b="1" dirty="0" smtClean="0"/>
              <a:t>and clinical consequences</a:t>
            </a:r>
            <a:endParaRPr lang="en-US" b="1" dirty="0"/>
          </a:p>
        </p:txBody>
      </p:sp>
      <p:sp>
        <p:nvSpPr>
          <p:cNvPr id="4" name="Date Placeholder 3"/>
          <p:cNvSpPr>
            <a:spLocks noGrp="1"/>
          </p:cNvSpPr>
          <p:nvPr>
            <p:ph type="dt" sz="half" idx="10"/>
          </p:nvPr>
        </p:nvSpPr>
        <p:spPr/>
        <p:txBody>
          <a:bodyPr/>
          <a:lstStyle/>
          <a:p>
            <a:fld id="{41D5B2B9-ABFB-4A99-9C0D-C89AF093A41E}"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62</a:t>
            </a:fld>
            <a:endParaRPr lang="en-US"/>
          </a:p>
        </p:txBody>
      </p:sp>
    </p:spTree>
    <p:extLst>
      <p:ext uri="{BB962C8B-B14F-4D97-AF65-F5344CB8AC3E}">
        <p14:creationId xmlns:p14="http://schemas.microsoft.com/office/powerpoint/2010/main" val="5675200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735FE4-1695-9143-A4FC-7442ADB58A1A}"/>
              </a:ext>
            </a:extLst>
          </p:cNvPr>
          <p:cNvSpPr>
            <a:spLocks noGrp="1"/>
          </p:cNvSpPr>
          <p:nvPr>
            <p:ph type="title"/>
          </p:nvPr>
        </p:nvSpPr>
        <p:spPr/>
        <p:txBody>
          <a:bodyPr>
            <a:normAutofit/>
          </a:bodyPr>
          <a:lstStyle/>
          <a:p>
            <a:r>
              <a:rPr lang="en-US" sz="3600" b="1" dirty="0">
                <a:latin typeface="Arial" pitchFamily="34" charset="0"/>
                <a:ea typeface="+mn-ea"/>
                <a:cs typeface="Arial" pitchFamily="34" charset="0"/>
              </a:rPr>
              <a:t>Clinical Presentation</a:t>
            </a:r>
          </a:p>
        </p:txBody>
      </p:sp>
      <p:sp>
        <p:nvSpPr>
          <p:cNvPr id="3" name="Content Placeholder 2">
            <a:extLst>
              <a:ext uri="{FF2B5EF4-FFF2-40B4-BE49-F238E27FC236}">
                <a16:creationId xmlns="" xmlns:a16="http://schemas.microsoft.com/office/drawing/2014/main" id="{0A495A9B-F366-B341-B4A8-A86C3A42177A}"/>
              </a:ext>
            </a:extLst>
          </p:cNvPr>
          <p:cNvSpPr>
            <a:spLocks noGrp="1"/>
          </p:cNvSpPr>
          <p:nvPr>
            <p:ph idx="1"/>
          </p:nvPr>
        </p:nvSpPr>
        <p:spPr/>
        <p:txBody>
          <a:bodyPr/>
          <a:lstStyle/>
          <a:p>
            <a:pPr>
              <a:lnSpc>
                <a:spcPct val="70000"/>
              </a:lnSpc>
            </a:pPr>
            <a:r>
              <a:rPr lang="en-US" altLang="en-US" b="1" dirty="0"/>
              <a:t>Incomplete AVSD maybe indistinguishable from ASD -  usually asymptomatic.</a:t>
            </a:r>
          </a:p>
          <a:p>
            <a:pPr>
              <a:lnSpc>
                <a:spcPct val="70000"/>
              </a:lnSpc>
            </a:pPr>
            <a:r>
              <a:rPr lang="en-US" altLang="en-US" b="1" dirty="0"/>
              <a:t>Congestive heart failure </a:t>
            </a:r>
            <a:r>
              <a:rPr lang="en-US" altLang="en-US" dirty="0"/>
              <a:t>in infancy.</a:t>
            </a:r>
          </a:p>
          <a:p>
            <a:pPr>
              <a:lnSpc>
                <a:spcPct val="70000"/>
              </a:lnSpc>
            </a:pPr>
            <a:r>
              <a:rPr lang="en-US" altLang="en-US" b="1" dirty="0"/>
              <a:t>Recurrent pulmonary infections.</a:t>
            </a:r>
          </a:p>
          <a:p>
            <a:pPr>
              <a:lnSpc>
                <a:spcPct val="70000"/>
              </a:lnSpc>
            </a:pPr>
            <a:r>
              <a:rPr lang="en-US" altLang="en-US" b="1" dirty="0"/>
              <a:t>Failure to thrive.</a:t>
            </a:r>
          </a:p>
          <a:p>
            <a:pPr>
              <a:lnSpc>
                <a:spcPct val="70000"/>
              </a:lnSpc>
            </a:pPr>
            <a:r>
              <a:rPr lang="en-US" altLang="en-US" dirty="0"/>
              <a:t>Exercise intolerance, easy fatigability.</a:t>
            </a:r>
          </a:p>
          <a:p>
            <a:pPr>
              <a:lnSpc>
                <a:spcPct val="70000"/>
              </a:lnSpc>
            </a:pPr>
            <a:r>
              <a:rPr lang="en-US" altLang="en-US" b="1" dirty="0"/>
              <a:t>Late cyanosis </a:t>
            </a:r>
            <a:r>
              <a:rPr lang="en-US" altLang="en-US" dirty="0"/>
              <a:t>from pulmonary vascular disease w/ R to L shunt.</a:t>
            </a:r>
          </a:p>
          <a:p>
            <a:pPr marL="0" indent="0">
              <a:buNone/>
            </a:pPr>
            <a:endParaRPr lang="en-US" dirty="0"/>
          </a:p>
        </p:txBody>
      </p:sp>
      <p:sp>
        <p:nvSpPr>
          <p:cNvPr id="4" name="Date Placeholder 3"/>
          <p:cNvSpPr>
            <a:spLocks noGrp="1"/>
          </p:cNvSpPr>
          <p:nvPr>
            <p:ph type="dt" sz="half" idx="10"/>
          </p:nvPr>
        </p:nvSpPr>
        <p:spPr/>
        <p:txBody>
          <a:bodyPr/>
          <a:lstStyle/>
          <a:p>
            <a:fld id="{D62E1354-02D0-4C15-AE98-22638BB501D2}"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63</a:t>
            </a:fld>
            <a:endParaRPr lang="en-US"/>
          </a:p>
        </p:txBody>
      </p:sp>
    </p:spTree>
    <p:extLst>
      <p:ext uri="{BB962C8B-B14F-4D97-AF65-F5344CB8AC3E}">
        <p14:creationId xmlns:p14="http://schemas.microsoft.com/office/powerpoint/2010/main" val="27382381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 xmlns:a16="http://schemas.microsoft.com/office/drawing/2014/main" id="{8A1BA340-E347-0F4E-960A-F50E1A0B3A93}"/>
              </a:ext>
            </a:extLst>
          </p:cNvPr>
          <p:cNvSpPr>
            <a:spLocks noGrp="1" noChangeArrowheads="1"/>
          </p:cNvSpPr>
          <p:nvPr>
            <p:ph type="title"/>
          </p:nvPr>
        </p:nvSpPr>
        <p:spPr>
          <a:xfrm>
            <a:off x="803030" y="568570"/>
            <a:ext cx="8985738" cy="1219200"/>
          </a:xfrm>
        </p:spPr>
        <p:txBody>
          <a:bodyPr>
            <a:normAutofit/>
          </a:bodyPr>
          <a:lstStyle/>
          <a:p>
            <a:r>
              <a:rPr lang="en-US" altLang="en-US" sz="3600" b="1" dirty="0">
                <a:latin typeface="Arial" pitchFamily="34" charset="0"/>
                <a:ea typeface="+mn-ea"/>
                <a:cs typeface="Arial" pitchFamily="34" charset="0"/>
              </a:rPr>
              <a:t>Clinical </a:t>
            </a:r>
            <a:r>
              <a:rPr lang="en-US" altLang="en-US" sz="3600" b="1" dirty="0" smtClean="0">
                <a:latin typeface="Arial" pitchFamily="34" charset="0"/>
                <a:ea typeface="+mn-ea"/>
                <a:cs typeface="Arial" pitchFamily="34" charset="0"/>
              </a:rPr>
              <a:t>Signs:</a:t>
            </a:r>
            <a:endParaRPr lang="en-US" altLang="en-US" sz="3600" b="1" dirty="0">
              <a:latin typeface="Arial" pitchFamily="34" charset="0"/>
              <a:ea typeface="+mn-ea"/>
              <a:cs typeface="Arial" pitchFamily="34" charset="0"/>
            </a:endParaRPr>
          </a:p>
        </p:txBody>
      </p:sp>
      <p:sp>
        <p:nvSpPr>
          <p:cNvPr id="20483" name="Rectangle 3">
            <a:extLst>
              <a:ext uri="{FF2B5EF4-FFF2-40B4-BE49-F238E27FC236}">
                <a16:creationId xmlns="" xmlns:a16="http://schemas.microsoft.com/office/drawing/2014/main" id="{11886A02-928D-E349-B2D0-56B8B888CF33}"/>
              </a:ext>
            </a:extLst>
          </p:cNvPr>
          <p:cNvSpPr>
            <a:spLocks noGrp="1" noChangeArrowheads="1"/>
          </p:cNvSpPr>
          <p:nvPr>
            <p:ph type="body" idx="1"/>
          </p:nvPr>
        </p:nvSpPr>
        <p:spPr>
          <a:xfrm>
            <a:off x="715107" y="2057400"/>
            <a:ext cx="9161585" cy="4495800"/>
          </a:xfrm>
        </p:spPr>
        <p:txBody>
          <a:bodyPr>
            <a:normAutofit/>
          </a:bodyPr>
          <a:lstStyle/>
          <a:p>
            <a:pPr>
              <a:lnSpc>
                <a:spcPct val="70000"/>
              </a:lnSpc>
            </a:pPr>
            <a:r>
              <a:rPr lang="en-US" altLang="en-US" dirty="0" smtClean="0"/>
              <a:t>Hyperactive precordium with a systolic thrill  at LLSB</a:t>
            </a:r>
            <a:endParaRPr lang="en-US" altLang="en-US" dirty="0"/>
          </a:p>
          <a:p>
            <a:pPr>
              <a:lnSpc>
                <a:spcPct val="70000"/>
              </a:lnSpc>
            </a:pPr>
            <a:r>
              <a:rPr lang="en-US" altLang="en-US" dirty="0"/>
              <a:t>Normal or accentuated 1st heart sound</a:t>
            </a:r>
          </a:p>
          <a:p>
            <a:pPr>
              <a:lnSpc>
                <a:spcPct val="70000"/>
              </a:lnSpc>
            </a:pPr>
            <a:r>
              <a:rPr lang="en-US" altLang="en-US" b="1" dirty="0"/>
              <a:t>Narrow split of S2 </a:t>
            </a:r>
          </a:p>
          <a:p>
            <a:pPr>
              <a:lnSpc>
                <a:spcPct val="70000"/>
              </a:lnSpc>
            </a:pPr>
            <a:r>
              <a:rPr lang="en-US" altLang="en-US" b="1" dirty="0"/>
              <a:t>P2 increased in intensity</a:t>
            </a:r>
          </a:p>
          <a:p>
            <a:pPr>
              <a:lnSpc>
                <a:spcPct val="70000"/>
              </a:lnSpc>
            </a:pPr>
            <a:r>
              <a:rPr lang="en-US" altLang="en-US" b="1" dirty="0"/>
              <a:t>A grade 3-4/6 holosystolic murmur--- VSD</a:t>
            </a:r>
          </a:p>
          <a:p>
            <a:pPr>
              <a:lnSpc>
                <a:spcPct val="70000"/>
              </a:lnSpc>
            </a:pPr>
            <a:r>
              <a:rPr lang="en-US" altLang="en-US" b="1" dirty="0" smtClean="0"/>
              <a:t>Pulmonary </a:t>
            </a:r>
            <a:r>
              <a:rPr lang="en-US" altLang="en-US" b="1" dirty="0"/>
              <a:t>systolic ejection murmur </a:t>
            </a:r>
            <a:r>
              <a:rPr lang="en-US" altLang="en-US" b="1" dirty="0" smtClean="0"/>
              <a:t>w/thrill—P. overflow</a:t>
            </a:r>
            <a:endParaRPr lang="en-US" altLang="en-US" b="1" dirty="0"/>
          </a:p>
          <a:p>
            <a:pPr>
              <a:lnSpc>
                <a:spcPct val="70000"/>
              </a:lnSpc>
            </a:pPr>
            <a:r>
              <a:rPr lang="en-US" altLang="en-US" b="1" dirty="0"/>
              <a:t>Holosystolic murmur at apex w/radiation to </a:t>
            </a:r>
            <a:r>
              <a:rPr lang="en-US" altLang="en-US" b="1" dirty="0" smtClean="0"/>
              <a:t>axilla--MR</a:t>
            </a:r>
            <a:endParaRPr lang="en-US" altLang="en-US" b="1" dirty="0"/>
          </a:p>
          <a:p>
            <a:pPr>
              <a:lnSpc>
                <a:spcPct val="70000"/>
              </a:lnSpc>
            </a:pPr>
            <a:r>
              <a:rPr lang="en-US" altLang="en-US" b="1" dirty="0"/>
              <a:t>Mid-diastolic rumbling murmur at Left Sternal </a:t>
            </a:r>
            <a:r>
              <a:rPr lang="en-US" altLang="en-US" b="1" dirty="0" smtClean="0"/>
              <a:t>border—Large L-R shunt</a:t>
            </a:r>
          </a:p>
        </p:txBody>
      </p:sp>
      <p:sp>
        <p:nvSpPr>
          <p:cNvPr id="2" name="Date Placeholder 1"/>
          <p:cNvSpPr>
            <a:spLocks noGrp="1"/>
          </p:cNvSpPr>
          <p:nvPr>
            <p:ph type="dt" sz="half" idx="10"/>
          </p:nvPr>
        </p:nvSpPr>
        <p:spPr/>
        <p:txBody>
          <a:bodyPr/>
          <a:lstStyle/>
          <a:p>
            <a:fld id="{3E53D3B6-8CE9-474E-B6E7-4729CB63A9E5}"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64</a:t>
            </a:fld>
            <a:endParaRPr lang="en-US"/>
          </a:p>
        </p:txBody>
      </p:sp>
    </p:spTree>
    <p:extLst>
      <p:ext uri="{BB962C8B-B14F-4D97-AF65-F5344CB8AC3E}">
        <p14:creationId xmlns:p14="http://schemas.microsoft.com/office/powerpoint/2010/main" val="418233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63138C-1204-1544-9671-C214C65690E2}"/>
              </a:ext>
            </a:extLst>
          </p:cNvPr>
          <p:cNvSpPr>
            <a:spLocks noGrp="1"/>
          </p:cNvSpPr>
          <p:nvPr>
            <p:ph type="title"/>
          </p:nvPr>
        </p:nvSpPr>
        <p:spPr>
          <a:xfrm>
            <a:off x="838200" y="365126"/>
            <a:ext cx="10515600" cy="1314062"/>
          </a:xfrm>
        </p:spPr>
        <p:txBody>
          <a:bodyPr>
            <a:normAutofit fontScale="90000"/>
          </a:bodyPr>
          <a:lstStyle/>
          <a:p>
            <a:r>
              <a:rPr lang="en-US" sz="3600" b="1" dirty="0">
                <a:latin typeface="Arial" pitchFamily="34" charset="0"/>
                <a:ea typeface="+mn-ea"/>
                <a:cs typeface="Arial" pitchFamily="34" charset="0"/>
              </a:rPr>
              <a:t>Electrocardiogram of a patient with complete AVSD </a:t>
            </a:r>
            <a:r>
              <a:rPr lang="en-US" sz="3200" b="1" i="1" dirty="0"/>
              <a:t>demonstrating </a:t>
            </a:r>
            <a:r>
              <a:rPr lang="en-US" sz="3200" b="1" u="sng" dirty="0"/>
              <a:t>left axis deviation with a superior QRS axis</a:t>
            </a:r>
            <a:r>
              <a:rPr lang="en-US" sz="3200" b="1" i="1" dirty="0"/>
              <a:t>.</a:t>
            </a:r>
            <a:endParaRPr lang="en-US" sz="3200" b="1" dirty="0"/>
          </a:p>
        </p:txBody>
      </p:sp>
      <p:pic>
        <p:nvPicPr>
          <p:cNvPr id="4" name="Picture 3">
            <a:extLst>
              <a:ext uri="{FF2B5EF4-FFF2-40B4-BE49-F238E27FC236}">
                <a16:creationId xmlns="" xmlns:a16="http://schemas.microsoft.com/office/drawing/2014/main" id="{4EEA0EF7-8702-184B-9CDF-854EBC3C8C11}"/>
              </a:ext>
            </a:extLst>
          </p:cNvPr>
          <p:cNvPicPr>
            <a:picLocks noChangeAspect="1"/>
          </p:cNvPicPr>
          <p:nvPr/>
        </p:nvPicPr>
        <p:blipFill>
          <a:blip r:embed="rId2"/>
          <a:stretch>
            <a:fillRect/>
          </a:stretch>
        </p:blipFill>
        <p:spPr>
          <a:xfrm>
            <a:off x="1471246" y="1679188"/>
            <a:ext cx="8974015" cy="4863414"/>
          </a:xfrm>
          <a:prstGeom prst="rect">
            <a:avLst/>
          </a:prstGeom>
        </p:spPr>
      </p:pic>
      <p:sp>
        <p:nvSpPr>
          <p:cNvPr id="3" name="Date Placeholder 2"/>
          <p:cNvSpPr>
            <a:spLocks noGrp="1"/>
          </p:cNvSpPr>
          <p:nvPr>
            <p:ph type="dt" sz="half" idx="10"/>
          </p:nvPr>
        </p:nvSpPr>
        <p:spPr/>
        <p:txBody>
          <a:bodyPr/>
          <a:lstStyle/>
          <a:p>
            <a:fld id="{DB533A7F-7A1D-4169-984A-8B647795C625}"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65</a:t>
            </a:fld>
            <a:endParaRPr lang="en-US"/>
          </a:p>
        </p:txBody>
      </p:sp>
    </p:spTree>
    <p:extLst>
      <p:ext uri="{BB962C8B-B14F-4D97-AF65-F5344CB8AC3E}">
        <p14:creationId xmlns:p14="http://schemas.microsoft.com/office/powerpoint/2010/main" val="36445105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F95E8B2-D24B-D446-9DD0-D149DD760956}"/>
              </a:ext>
            </a:extLst>
          </p:cNvPr>
          <p:cNvPicPr>
            <a:picLocks noChangeAspect="1"/>
          </p:cNvPicPr>
          <p:nvPr/>
        </p:nvPicPr>
        <p:blipFill>
          <a:blip r:embed="rId2"/>
          <a:stretch>
            <a:fillRect/>
          </a:stretch>
        </p:blipFill>
        <p:spPr>
          <a:xfrm>
            <a:off x="6101366" y="875763"/>
            <a:ext cx="5785950" cy="4597758"/>
          </a:xfrm>
          <a:prstGeom prst="rect">
            <a:avLst/>
          </a:prstGeom>
        </p:spPr>
      </p:pic>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1937" y="904109"/>
            <a:ext cx="5127180" cy="4453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fld id="{C815113A-48BF-4CF0-B996-653E4F9FF978}"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66</a:t>
            </a:fld>
            <a:endParaRPr lang="en-US"/>
          </a:p>
        </p:txBody>
      </p:sp>
    </p:spTree>
    <p:extLst>
      <p:ext uri="{BB962C8B-B14F-4D97-AF65-F5344CB8AC3E}">
        <p14:creationId xmlns:p14="http://schemas.microsoft.com/office/powerpoint/2010/main" val="26275044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adiologykey.com/wp-content/uploads/2016/06/m_wagn_c018f002a.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533" y="923299"/>
            <a:ext cx="5278951" cy="573646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82631B68-5787-4E24-BB5F-D92990A108F7}"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67</a:t>
            </a:fld>
            <a:endParaRPr lang="en-US"/>
          </a:p>
        </p:txBody>
      </p:sp>
    </p:spTree>
    <p:extLst>
      <p:ext uri="{BB962C8B-B14F-4D97-AF65-F5344CB8AC3E}">
        <p14:creationId xmlns:p14="http://schemas.microsoft.com/office/powerpoint/2010/main" val="27101764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 xmlns:a16="http://schemas.microsoft.com/office/drawing/2014/main" id="{B1F4E339-C279-2540-B454-E69E26542C9B}"/>
              </a:ext>
            </a:extLst>
          </p:cNvPr>
          <p:cNvSpPr>
            <a:spLocks noGrp="1" noChangeArrowheads="1"/>
          </p:cNvSpPr>
          <p:nvPr>
            <p:ph type="title"/>
          </p:nvPr>
        </p:nvSpPr>
        <p:spPr/>
        <p:txBody>
          <a:bodyPr/>
          <a:lstStyle/>
          <a:p>
            <a:r>
              <a:rPr lang="en-US" altLang="en-US" b="1" dirty="0">
                <a:latin typeface="+mn-lt"/>
              </a:rPr>
              <a:t>Treatment</a:t>
            </a:r>
            <a:endParaRPr lang="en-US" altLang="en-US" dirty="0">
              <a:latin typeface="+mn-lt"/>
            </a:endParaRPr>
          </a:p>
        </p:txBody>
      </p:sp>
      <p:sp>
        <p:nvSpPr>
          <p:cNvPr id="21507" name="Rectangle 3">
            <a:extLst>
              <a:ext uri="{FF2B5EF4-FFF2-40B4-BE49-F238E27FC236}">
                <a16:creationId xmlns="" xmlns:a16="http://schemas.microsoft.com/office/drawing/2014/main" id="{BB96D6D0-162B-1B4B-A788-258E39C51F07}"/>
              </a:ext>
            </a:extLst>
          </p:cNvPr>
          <p:cNvSpPr>
            <a:spLocks noGrp="1" noChangeArrowheads="1"/>
          </p:cNvSpPr>
          <p:nvPr>
            <p:ph type="body" idx="1"/>
          </p:nvPr>
        </p:nvSpPr>
        <p:spPr>
          <a:xfrm>
            <a:off x="1012807" y="1639171"/>
            <a:ext cx="5761480" cy="5019205"/>
          </a:xfrm>
        </p:spPr>
        <p:txBody>
          <a:bodyPr>
            <a:normAutofit/>
          </a:bodyPr>
          <a:lstStyle/>
          <a:p>
            <a:pPr>
              <a:lnSpc>
                <a:spcPct val="90000"/>
              </a:lnSpc>
            </a:pPr>
            <a:r>
              <a:rPr lang="en-US" altLang="en-US" dirty="0"/>
              <a:t>Surgery is always required.</a:t>
            </a:r>
          </a:p>
          <a:p>
            <a:pPr>
              <a:lnSpc>
                <a:spcPct val="90000"/>
              </a:lnSpc>
            </a:pPr>
            <a:r>
              <a:rPr lang="en-US" altLang="en-US" dirty="0"/>
              <a:t>Treat congestive symptoms.</a:t>
            </a:r>
          </a:p>
          <a:p>
            <a:pPr>
              <a:lnSpc>
                <a:spcPct val="90000"/>
              </a:lnSpc>
            </a:pPr>
            <a:r>
              <a:rPr lang="en-US" altLang="en-US" dirty="0"/>
              <a:t>Pulmonary banding maybe required in premature infants or infants &lt; 5 kg.</a:t>
            </a:r>
          </a:p>
          <a:p>
            <a:pPr>
              <a:lnSpc>
                <a:spcPct val="90000"/>
              </a:lnSpc>
            </a:pPr>
            <a:r>
              <a:rPr lang="en-US" altLang="en-US" dirty="0"/>
              <a:t>Correction is done </a:t>
            </a:r>
            <a:r>
              <a:rPr lang="en-US" altLang="en-US" b="1" dirty="0"/>
              <a:t>during infancy to avoid irreversible pulmonary vascular disease.</a:t>
            </a:r>
          </a:p>
          <a:p>
            <a:pPr>
              <a:lnSpc>
                <a:spcPct val="90000"/>
              </a:lnSpc>
            </a:pPr>
            <a:r>
              <a:rPr lang="en-US" altLang="en-US" dirty="0"/>
              <a:t>Mortality low w/incomplete 1-2%  &amp; as high as 5% with complete AVSD.</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6029" y="1262744"/>
            <a:ext cx="4765971" cy="4670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B56F6A37-F1C6-45D3-AE78-1B312C9F9BF7}"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68</a:t>
            </a:fld>
            <a:endParaRPr lang="en-US"/>
          </a:p>
        </p:txBody>
      </p:sp>
    </p:spTree>
    <p:extLst>
      <p:ext uri="{BB962C8B-B14F-4D97-AF65-F5344CB8AC3E}">
        <p14:creationId xmlns:p14="http://schemas.microsoft.com/office/powerpoint/2010/main" val="1359448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C3FF-CDBC-C943-A5C3-78007BBD20D6}"/>
              </a:ext>
            </a:extLst>
          </p:cNvPr>
          <p:cNvSpPr>
            <a:spLocks noGrp="1"/>
          </p:cNvSpPr>
          <p:nvPr>
            <p:ph type="ctrTitle"/>
          </p:nvPr>
        </p:nvSpPr>
        <p:spPr>
          <a:xfrm>
            <a:off x="1090246" y="550568"/>
            <a:ext cx="9144000" cy="837101"/>
          </a:xfrm>
        </p:spPr>
        <p:txBody>
          <a:bodyPr>
            <a:noAutofit/>
          </a:bodyPr>
          <a:lstStyle/>
          <a:p>
            <a:r>
              <a:rPr lang="en-US" sz="4800" b="1" dirty="0">
                <a:latin typeface="+mn-lt"/>
              </a:rPr>
              <a:t>Patent </a:t>
            </a:r>
            <a:r>
              <a:rPr lang="en-US" sz="4800" b="1" dirty="0" err="1">
                <a:latin typeface="+mn-lt"/>
              </a:rPr>
              <a:t>Ductus</a:t>
            </a:r>
            <a:r>
              <a:rPr lang="en-US" sz="4800" b="1" dirty="0">
                <a:latin typeface="+mn-lt"/>
              </a:rPr>
              <a:t> </a:t>
            </a:r>
            <a:r>
              <a:rPr lang="en-US" sz="4800" b="1" dirty="0" err="1">
                <a:latin typeface="+mn-lt"/>
              </a:rPr>
              <a:t>Arteriosus</a:t>
            </a:r>
            <a:r>
              <a:rPr lang="en-US" sz="4800" b="1" dirty="0">
                <a:latin typeface="+mn-lt"/>
              </a:rPr>
              <a:t>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325" y="1867437"/>
            <a:ext cx="3519497" cy="3146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110" y="1867437"/>
            <a:ext cx="3759639" cy="316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fld id="{9D02887E-6FF6-472F-8914-09A7F637EEC8}" type="datetime1">
              <a:rPr lang="en-US" smtClean="0"/>
              <a:t>9/10/2021</a:t>
            </a:fld>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69</a:t>
            </a:fld>
            <a:endParaRPr lang="en-US"/>
          </a:p>
        </p:txBody>
      </p:sp>
    </p:spTree>
    <p:extLst>
      <p:ext uri="{BB962C8B-B14F-4D97-AF65-F5344CB8AC3E}">
        <p14:creationId xmlns:p14="http://schemas.microsoft.com/office/powerpoint/2010/main" val="8378545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a:xfrm>
            <a:off x="838200" y="1825625"/>
            <a:ext cx="4983051" cy="4351338"/>
          </a:xfrm>
        </p:spPr>
        <p:txBody>
          <a:bodyPr>
            <a:normAutofit/>
          </a:bodyPr>
          <a:lstStyle/>
          <a:p>
            <a:r>
              <a:rPr lang="en-US" dirty="0"/>
              <a:t>Communication between the pulmonary artery and the aorta</a:t>
            </a:r>
          </a:p>
          <a:p>
            <a:r>
              <a:rPr lang="en-US" dirty="0"/>
              <a:t>Location – distal to left subclavian </a:t>
            </a:r>
          </a:p>
          <a:p>
            <a:r>
              <a:rPr lang="en-US" dirty="0"/>
              <a:t>Maternal rubella, prematurity</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223" y="1339403"/>
            <a:ext cx="4782631" cy="4024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C71396A7-9A88-4E4F-A49C-54C030D47B7F}"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70</a:t>
            </a:fld>
            <a:endParaRPr lang="en-US"/>
          </a:p>
        </p:txBody>
      </p:sp>
    </p:spTree>
    <p:extLst>
      <p:ext uri="{BB962C8B-B14F-4D97-AF65-F5344CB8AC3E}">
        <p14:creationId xmlns:p14="http://schemas.microsoft.com/office/powerpoint/2010/main" val="35377192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B0E891-683C-4245-AAB2-333B770B024C}"/>
              </a:ext>
            </a:extLst>
          </p:cNvPr>
          <p:cNvSpPr>
            <a:spLocks noGrp="1"/>
          </p:cNvSpPr>
          <p:nvPr>
            <p:ph type="title"/>
          </p:nvPr>
        </p:nvSpPr>
        <p:spPr/>
        <p:txBody>
          <a:bodyPr/>
          <a:lstStyle/>
          <a:p>
            <a:r>
              <a:rPr lang="en-US" dirty="0"/>
              <a:t>Anatomy</a:t>
            </a:r>
          </a:p>
        </p:txBody>
      </p:sp>
      <p:sp>
        <p:nvSpPr>
          <p:cNvPr id="3" name="Content Placeholder 2">
            <a:extLst>
              <a:ext uri="{FF2B5EF4-FFF2-40B4-BE49-F238E27FC236}">
                <a16:creationId xmlns="" xmlns:a16="http://schemas.microsoft.com/office/drawing/2014/main" id="{2B1032A4-AAF9-EC45-8561-C08C70D61779}"/>
              </a:ext>
            </a:extLst>
          </p:cNvPr>
          <p:cNvSpPr>
            <a:spLocks noGrp="1"/>
          </p:cNvSpPr>
          <p:nvPr>
            <p:ph idx="1"/>
          </p:nvPr>
        </p:nvSpPr>
        <p:spPr>
          <a:xfrm>
            <a:off x="838200" y="1339402"/>
            <a:ext cx="5936087" cy="5409127"/>
          </a:xfrm>
        </p:spPr>
        <p:txBody>
          <a:bodyPr>
            <a:normAutofit fontScale="92500" lnSpcReduction="20000"/>
          </a:bodyPr>
          <a:lstStyle/>
          <a:p>
            <a:r>
              <a:rPr lang="en-US" dirty="0"/>
              <a:t>During fetal life, the ductus arteriosus is a normal structure that allows most of the blood leaving the right ventricle to bypass the pulmonary circulation and pass into the descending aorta. </a:t>
            </a:r>
          </a:p>
          <a:p>
            <a:r>
              <a:rPr lang="en-US" dirty="0"/>
              <a:t>Typically, </a:t>
            </a:r>
            <a:r>
              <a:rPr lang="en-US" b="1" dirty="0"/>
              <a:t>only about 10% of the right ventricular output passes through the pulmonary vascular bed.</a:t>
            </a:r>
          </a:p>
          <a:p>
            <a:r>
              <a:rPr lang="en-US" dirty="0"/>
              <a:t>The ductus arteriosus is a </a:t>
            </a:r>
            <a:r>
              <a:rPr lang="en-US" b="1" dirty="0"/>
              <a:t>remnant of the distal sixth aortic arch</a:t>
            </a:r>
            <a:r>
              <a:rPr lang="en-US" dirty="0"/>
              <a:t> </a:t>
            </a:r>
          </a:p>
          <a:p>
            <a:r>
              <a:rPr lang="en-US" b="1" dirty="0"/>
              <a:t>Connects the pulmonary artery at the junction of the main pulmonary artery and the origin of the left pulmonary artery to the proximal descending aorta just after the origin of the left subclavian artery. </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0428" y="309496"/>
            <a:ext cx="5407025" cy="554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0075DEAA-BBD6-4C8D-9040-21E4F2B02ECA}"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71</a:t>
            </a:fld>
            <a:endParaRPr lang="en-US"/>
          </a:p>
        </p:txBody>
      </p:sp>
    </p:spTree>
    <p:extLst>
      <p:ext uri="{BB962C8B-B14F-4D97-AF65-F5344CB8AC3E}">
        <p14:creationId xmlns:p14="http://schemas.microsoft.com/office/powerpoint/2010/main" val="19896259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E727D8-299A-CD47-B88D-9BD725AB2A0B}"/>
              </a:ext>
            </a:extLst>
          </p:cNvPr>
          <p:cNvSpPr>
            <a:spLocks noGrp="1"/>
          </p:cNvSpPr>
          <p:nvPr>
            <p:ph type="title"/>
          </p:nvPr>
        </p:nvSpPr>
        <p:spPr/>
        <p:txBody>
          <a:bodyPr/>
          <a:lstStyle/>
          <a:p>
            <a:r>
              <a:rPr lang="en-US" dirty="0"/>
              <a:t>Functional closure</a:t>
            </a:r>
          </a:p>
        </p:txBody>
      </p:sp>
      <p:sp>
        <p:nvSpPr>
          <p:cNvPr id="3" name="Content Placeholder 2">
            <a:extLst>
              <a:ext uri="{FF2B5EF4-FFF2-40B4-BE49-F238E27FC236}">
                <a16:creationId xmlns="" xmlns:a16="http://schemas.microsoft.com/office/drawing/2014/main" id="{92FAFA98-9335-B745-9132-84FDA57162FA}"/>
              </a:ext>
            </a:extLst>
          </p:cNvPr>
          <p:cNvSpPr>
            <a:spLocks noGrp="1"/>
          </p:cNvSpPr>
          <p:nvPr>
            <p:ph idx="1"/>
          </p:nvPr>
        </p:nvSpPr>
        <p:spPr/>
        <p:txBody>
          <a:bodyPr>
            <a:normAutofit fontScale="92500"/>
          </a:bodyPr>
          <a:lstStyle/>
          <a:p>
            <a:r>
              <a:rPr lang="en-US" dirty="0"/>
              <a:t>In the fetus, </a:t>
            </a:r>
          </a:p>
          <a:p>
            <a:pPr lvl="1">
              <a:buFont typeface="Wingdings" pitchFamily="2" charset="2"/>
              <a:buChar char="Ø"/>
            </a:pPr>
            <a:r>
              <a:rPr lang="en-US" b="1" dirty="0"/>
              <a:t>the oxygen tension is relatively low</a:t>
            </a:r>
            <a:r>
              <a:rPr lang="en-US" dirty="0"/>
              <a:t>, because the pulmonary system is nonfunctional. </a:t>
            </a:r>
          </a:p>
          <a:p>
            <a:pPr lvl="1">
              <a:buFont typeface="Wingdings" pitchFamily="2" charset="2"/>
              <a:buChar char="Ø"/>
            </a:pPr>
            <a:r>
              <a:rPr lang="en-US" dirty="0"/>
              <a:t>Coupled with </a:t>
            </a:r>
            <a:r>
              <a:rPr lang="en-US" b="1" dirty="0"/>
              <a:t>high levels of circulating </a:t>
            </a:r>
            <a:r>
              <a:rPr lang="en-US" b="1" dirty="0" smtClean="0"/>
              <a:t>prostaglandins</a:t>
            </a:r>
            <a:r>
              <a:rPr lang="en-US" dirty="0" smtClean="0"/>
              <a:t> </a:t>
            </a:r>
            <a:r>
              <a:rPr lang="en-US" dirty="0"/>
              <a:t>due to:</a:t>
            </a:r>
          </a:p>
          <a:p>
            <a:pPr lvl="5"/>
            <a:r>
              <a:rPr lang="en-US" b="1" dirty="0"/>
              <a:t>The little amount of pulmonary circulation </a:t>
            </a:r>
          </a:p>
          <a:p>
            <a:pPr lvl="5"/>
            <a:r>
              <a:rPr lang="en-US" b="1" dirty="0"/>
              <a:t>The high levels of production in the placenta.</a:t>
            </a:r>
          </a:p>
          <a:p>
            <a:r>
              <a:rPr lang="en-US" dirty="0"/>
              <a:t>At birth, </a:t>
            </a:r>
          </a:p>
          <a:p>
            <a:pPr lvl="1">
              <a:buFont typeface="Wingdings" pitchFamily="2" charset="2"/>
              <a:buChar char="v"/>
            </a:pPr>
            <a:r>
              <a:rPr lang="en-US" b="1" dirty="0"/>
              <a:t>the placenta is removed</a:t>
            </a:r>
            <a:r>
              <a:rPr lang="en-US" dirty="0"/>
              <a:t>, eliminating a major source of prostaglandin production, </a:t>
            </a:r>
          </a:p>
          <a:p>
            <a:pPr lvl="1">
              <a:buFont typeface="Wingdings" pitchFamily="2" charset="2"/>
              <a:buChar char="v"/>
            </a:pPr>
            <a:r>
              <a:rPr lang="en-US" b="1" dirty="0"/>
              <a:t>the lungs expand</a:t>
            </a:r>
            <a:r>
              <a:rPr lang="en-US" dirty="0"/>
              <a:t>, activating the organ in which most prostaglandins are metabolized. </a:t>
            </a:r>
          </a:p>
          <a:p>
            <a:pPr lvl="1">
              <a:buFont typeface="Wingdings" pitchFamily="2" charset="2"/>
              <a:buChar char="v"/>
            </a:pPr>
            <a:r>
              <a:rPr lang="en-US" b="1" dirty="0"/>
              <a:t>oxygen tension in the blood markedly increases</a:t>
            </a:r>
            <a:r>
              <a:rPr lang="en-US" dirty="0"/>
              <a:t>. Pulmonary vascular resistance decreases with this activity.</a:t>
            </a:r>
          </a:p>
          <a:p>
            <a:endParaRPr lang="en-US" dirty="0"/>
          </a:p>
        </p:txBody>
      </p:sp>
      <p:sp>
        <p:nvSpPr>
          <p:cNvPr id="4" name="Date Placeholder 3"/>
          <p:cNvSpPr>
            <a:spLocks noGrp="1"/>
          </p:cNvSpPr>
          <p:nvPr>
            <p:ph type="dt" sz="half" idx="10"/>
          </p:nvPr>
        </p:nvSpPr>
        <p:spPr/>
        <p:txBody>
          <a:bodyPr/>
          <a:lstStyle/>
          <a:p>
            <a:fld id="{1ABE2523-4354-4B01-A224-78F34C931F76}"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72</a:t>
            </a:fld>
            <a:endParaRPr lang="en-US"/>
          </a:p>
        </p:txBody>
      </p:sp>
    </p:spTree>
    <p:extLst>
      <p:ext uri="{BB962C8B-B14F-4D97-AF65-F5344CB8AC3E}">
        <p14:creationId xmlns:p14="http://schemas.microsoft.com/office/powerpoint/2010/main" val="154058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2C38A2-ADF9-A341-B7BA-561F27E42BC5}"/>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3BF4CBD-FB9C-964B-B376-D0F693123EEE}"/>
              </a:ext>
            </a:extLst>
          </p:cNvPr>
          <p:cNvSpPr>
            <a:spLocks noGrp="1"/>
          </p:cNvSpPr>
          <p:nvPr>
            <p:ph idx="1"/>
          </p:nvPr>
        </p:nvSpPr>
        <p:spPr/>
        <p:txBody>
          <a:bodyPr>
            <a:normAutofit/>
          </a:bodyPr>
          <a:lstStyle/>
          <a:p>
            <a:r>
              <a:rPr lang="en-US" dirty="0"/>
              <a:t>Normally, </a:t>
            </a:r>
            <a:r>
              <a:rPr lang="en-US" b="1" u="sng" dirty="0"/>
              <a:t>functional closure </a:t>
            </a:r>
            <a:r>
              <a:rPr lang="en-US" dirty="0"/>
              <a:t>of the ductus arteriosus occurs  by </a:t>
            </a:r>
            <a:r>
              <a:rPr lang="en-US" b="1" dirty="0"/>
              <a:t>abrupt contraction of the muscular wall by about 15 hours of life in healthy infants born at term. </a:t>
            </a:r>
            <a:endParaRPr lang="en-US" b="1" dirty="0" smtClean="0"/>
          </a:p>
          <a:p>
            <a:r>
              <a:rPr lang="en-US" dirty="0"/>
              <a:t>A </a:t>
            </a:r>
            <a:r>
              <a:rPr lang="en-US" b="1" dirty="0"/>
              <a:t>second stage of </a:t>
            </a:r>
            <a:r>
              <a:rPr lang="en-US" b="1" dirty="0" smtClean="0"/>
              <a:t>closure(Anatomical) </a:t>
            </a:r>
            <a:r>
              <a:rPr lang="en-US" b="1" dirty="0"/>
              <a:t>related to </a:t>
            </a:r>
            <a:r>
              <a:rPr lang="en-US" b="1" u="sng" dirty="0"/>
              <a:t>fibrous proliferation of the intima </a:t>
            </a:r>
            <a:r>
              <a:rPr lang="en-US" b="1" dirty="0"/>
              <a:t>is complete in </a:t>
            </a:r>
            <a:r>
              <a:rPr lang="en-US" b="1" u="sng" dirty="0"/>
              <a:t>2-3 weeks</a:t>
            </a:r>
            <a:r>
              <a:rPr lang="en-US" b="1" dirty="0"/>
              <a:t>.</a:t>
            </a:r>
          </a:p>
          <a:p>
            <a:pPr marL="0" indent="0">
              <a:buNone/>
            </a:pPr>
            <a:endParaRPr lang="en-US" b="1" dirty="0"/>
          </a:p>
          <a:p>
            <a:endParaRPr lang="en-US" dirty="0"/>
          </a:p>
        </p:txBody>
      </p:sp>
      <p:sp>
        <p:nvSpPr>
          <p:cNvPr id="4" name="Date Placeholder 3"/>
          <p:cNvSpPr>
            <a:spLocks noGrp="1"/>
          </p:cNvSpPr>
          <p:nvPr>
            <p:ph type="dt" sz="half" idx="10"/>
          </p:nvPr>
        </p:nvSpPr>
        <p:spPr/>
        <p:txBody>
          <a:bodyPr/>
          <a:lstStyle/>
          <a:p>
            <a:fld id="{E07F84D5-E46D-4878-B396-4BD815227831}"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73</a:t>
            </a:fld>
            <a:endParaRPr lang="en-US"/>
          </a:p>
        </p:txBody>
      </p:sp>
    </p:spTree>
    <p:extLst>
      <p:ext uri="{BB962C8B-B14F-4D97-AF65-F5344CB8AC3E}">
        <p14:creationId xmlns:p14="http://schemas.microsoft.com/office/powerpoint/2010/main" val="8529755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BECF66-2E00-0243-BCF9-D4B99CE15A37}"/>
              </a:ext>
            </a:extLst>
          </p:cNvPr>
          <p:cNvSpPr>
            <a:spLocks noGrp="1"/>
          </p:cNvSpPr>
          <p:nvPr>
            <p:ph type="title"/>
          </p:nvPr>
        </p:nvSpPr>
        <p:spPr/>
        <p:txBody>
          <a:bodyPr/>
          <a:lstStyle/>
          <a:p>
            <a:r>
              <a:rPr lang="en-US" dirty="0"/>
              <a:t>Etiology ….</a:t>
            </a:r>
            <a:r>
              <a:rPr lang="en-US" b="1" dirty="0"/>
              <a:t>Prematurity</a:t>
            </a:r>
          </a:p>
        </p:txBody>
      </p:sp>
      <p:sp>
        <p:nvSpPr>
          <p:cNvPr id="3" name="Content Placeholder 2">
            <a:extLst>
              <a:ext uri="{FF2B5EF4-FFF2-40B4-BE49-F238E27FC236}">
                <a16:creationId xmlns="" xmlns:a16="http://schemas.microsoft.com/office/drawing/2014/main" id="{FA1FD492-E8C3-7C4C-ACAF-21FCFC145027}"/>
              </a:ext>
            </a:extLst>
          </p:cNvPr>
          <p:cNvSpPr>
            <a:spLocks noGrp="1"/>
          </p:cNvSpPr>
          <p:nvPr>
            <p:ph idx="1"/>
          </p:nvPr>
        </p:nvSpPr>
        <p:spPr/>
        <p:txBody>
          <a:bodyPr>
            <a:normAutofit/>
          </a:bodyPr>
          <a:lstStyle/>
          <a:p>
            <a:r>
              <a:rPr lang="en-US" dirty="0"/>
              <a:t>IN </a:t>
            </a:r>
            <a:r>
              <a:rPr lang="en-US" b="1" dirty="0"/>
              <a:t>preterm neonates </a:t>
            </a:r>
            <a:r>
              <a:rPr lang="en-US" dirty="0"/>
              <a:t>has been suggested to be due to </a:t>
            </a:r>
          </a:p>
          <a:p>
            <a:pPr marL="914400" lvl="1" indent="-457200">
              <a:buFont typeface="+mj-lt"/>
              <a:buAutoNum type="arabicPeriod"/>
            </a:pPr>
            <a:r>
              <a:rPr lang="en-US" b="1" dirty="0"/>
              <a:t>Poor prostaglandin metabolism because of immature lungs. </a:t>
            </a:r>
          </a:p>
          <a:p>
            <a:pPr marL="914400" lvl="1" indent="-457200">
              <a:buFont typeface="+mj-lt"/>
              <a:buAutoNum type="arabicPeriod"/>
            </a:pPr>
            <a:r>
              <a:rPr lang="en-US" b="1" dirty="0"/>
              <a:t>high reactivity to prostaglandin </a:t>
            </a:r>
          </a:p>
          <a:p>
            <a:pPr marL="914400" lvl="1" indent="-457200">
              <a:buFont typeface="+mj-lt"/>
              <a:buAutoNum type="arabicPeriod"/>
            </a:pPr>
            <a:r>
              <a:rPr lang="en-US" b="1" dirty="0"/>
              <a:t>reduced calcium sensitivity to oxygen in vascular smooth muscle cells due to immaturity of the smooth muscle within the structure </a:t>
            </a:r>
          </a:p>
          <a:p>
            <a:endParaRPr lang="en-US" dirty="0"/>
          </a:p>
        </p:txBody>
      </p:sp>
      <p:sp>
        <p:nvSpPr>
          <p:cNvPr id="4" name="Date Placeholder 3"/>
          <p:cNvSpPr>
            <a:spLocks noGrp="1"/>
          </p:cNvSpPr>
          <p:nvPr>
            <p:ph type="dt" sz="half" idx="10"/>
          </p:nvPr>
        </p:nvSpPr>
        <p:spPr/>
        <p:txBody>
          <a:bodyPr/>
          <a:lstStyle/>
          <a:p>
            <a:fld id="{44508E08-2262-4A5E-9D94-1A5D082EC38A}"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74</a:t>
            </a:fld>
            <a:endParaRPr lang="en-US"/>
          </a:p>
        </p:txBody>
      </p:sp>
    </p:spTree>
    <p:extLst>
      <p:ext uri="{BB962C8B-B14F-4D97-AF65-F5344CB8AC3E}">
        <p14:creationId xmlns:p14="http://schemas.microsoft.com/office/powerpoint/2010/main" val="3686024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700967-1A40-B645-A447-579F631CC5AA}"/>
              </a:ext>
            </a:extLst>
          </p:cNvPr>
          <p:cNvSpPr>
            <a:spLocks noGrp="1"/>
          </p:cNvSpPr>
          <p:nvPr>
            <p:ph type="title"/>
          </p:nvPr>
        </p:nvSpPr>
        <p:spPr/>
        <p:txBody>
          <a:bodyPr/>
          <a:lstStyle/>
          <a:p>
            <a:r>
              <a:rPr lang="en-US" dirty="0"/>
              <a:t>Etiology ….</a:t>
            </a:r>
            <a:r>
              <a:rPr lang="en-US" b="1" dirty="0"/>
              <a:t>Implicated teratogens</a:t>
            </a:r>
            <a:r>
              <a:rPr lang="en-US" dirty="0"/>
              <a:t> </a:t>
            </a:r>
          </a:p>
        </p:txBody>
      </p:sp>
      <p:sp>
        <p:nvSpPr>
          <p:cNvPr id="3" name="Content Placeholder 2">
            <a:extLst>
              <a:ext uri="{FF2B5EF4-FFF2-40B4-BE49-F238E27FC236}">
                <a16:creationId xmlns="" xmlns:a16="http://schemas.microsoft.com/office/drawing/2014/main" id="{F9041FB4-7A8B-E64B-BA7E-A2ABA49AF592}"/>
              </a:ext>
            </a:extLst>
          </p:cNvPr>
          <p:cNvSpPr>
            <a:spLocks noGrp="1"/>
          </p:cNvSpPr>
          <p:nvPr>
            <p:ph idx="1"/>
          </p:nvPr>
        </p:nvSpPr>
        <p:spPr/>
        <p:txBody>
          <a:bodyPr>
            <a:normAutofit/>
          </a:bodyPr>
          <a:lstStyle/>
          <a:p>
            <a:r>
              <a:rPr lang="en-US" b="1" dirty="0"/>
              <a:t>Congenital rubella infection,</a:t>
            </a:r>
          </a:p>
          <a:p>
            <a:r>
              <a:rPr lang="en-US" b="1" dirty="0"/>
              <a:t>Fetal alcohol syndrome </a:t>
            </a:r>
          </a:p>
          <a:p>
            <a:r>
              <a:rPr lang="en-US" b="1" dirty="0"/>
              <a:t>Maternal amphetamine use</a:t>
            </a:r>
          </a:p>
          <a:p>
            <a:r>
              <a:rPr lang="en-US" b="1" dirty="0"/>
              <a:t>Maternal phenytoin use</a:t>
            </a:r>
          </a:p>
          <a:p>
            <a:endParaRPr lang="en-US" dirty="0"/>
          </a:p>
        </p:txBody>
      </p:sp>
      <p:sp>
        <p:nvSpPr>
          <p:cNvPr id="4" name="Date Placeholder 3"/>
          <p:cNvSpPr>
            <a:spLocks noGrp="1"/>
          </p:cNvSpPr>
          <p:nvPr>
            <p:ph type="dt" sz="half" idx="10"/>
          </p:nvPr>
        </p:nvSpPr>
        <p:spPr/>
        <p:txBody>
          <a:bodyPr/>
          <a:lstStyle/>
          <a:p>
            <a:fld id="{75407AEE-4403-4645-859F-53D9D81442EE}"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75</a:t>
            </a:fld>
            <a:endParaRPr lang="en-US"/>
          </a:p>
        </p:txBody>
      </p:sp>
    </p:spTree>
    <p:extLst>
      <p:ext uri="{BB962C8B-B14F-4D97-AF65-F5344CB8AC3E}">
        <p14:creationId xmlns:p14="http://schemas.microsoft.com/office/powerpoint/2010/main" val="4894752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071515-F931-F24A-ADD7-301EC1827DE1}"/>
              </a:ext>
            </a:extLst>
          </p:cNvPr>
          <p:cNvSpPr>
            <a:spLocks noGrp="1"/>
          </p:cNvSpPr>
          <p:nvPr>
            <p:ph type="title"/>
          </p:nvPr>
        </p:nvSpPr>
        <p:spPr/>
        <p:txBody>
          <a:bodyPr>
            <a:normAutofit/>
          </a:bodyPr>
          <a:lstStyle/>
          <a:p>
            <a:r>
              <a:rPr lang="en-US" dirty="0"/>
              <a:t>Etiology….</a:t>
            </a:r>
            <a:r>
              <a:rPr lang="en-US" b="1" dirty="0"/>
              <a:t>Genetics</a:t>
            </a:r>
            <a:r>
              <a:rPr lang="en-US" dirty="0"/>
              <a:t/>
            </a:r>
            <a:br>
              <a:rPr lang="en-US" dirty="0"/>
            </a:br>
            <a:endParaRPr lang="en-US" dirty="0"/>
          </a:p>
        </p:txBody>
      </p:sp>
      <p:sp>
        <p:nvSpPr>
          <p:cNvPr id="3" name="Content Placeholder 2">
            <a:extLst>
              <a:ext uri="{FF2B5EF4-FFF2-40B4-BE49-F238E27FC236}">
                <a16:creationId xmlns="" xmlns:a16="http://schemas.microsoft.com/office/drawing/2014/main" id="{2AA1CB31-EBDB-764B-B553-EBEC9586CB60}"/>
              </a:ext>
            </a:extLst>
          </p:cNvPr>
          <p:cNvSpPr>
            <a:spLocks noGrp="1"/>
          </p:cNvSpPr>
          <p:nvPr>
            <p:ph idx="1"/>
          </p:nvPr>
        </p:nvSpPr>
        <p:spPr/>
        <p:txBody>
          <a:bodyPr>
            <a:normAutofit/>
          </a:bodyPr>
          <a:lstStyle/>
          <a:p>
            <a:r>
              <a:rPr lang="en-US" b="1" dirty="0" smtClean="0"/>
              <a:t>Familial cases </a:t>
            </a:r>
            <a:r>
              <a:rPr lang="en-US" dirty="0" smtClean="0"/>
              <a:t>of patent </a:t>
            </a:r>
            <a:r>
              <a:rPr lang="en-US" dirty="0" err="1" smtClean="0"/>
              <a:t>ductus</a:t>
            </a:r>
            <a:r>
              <a:rPr lang="en-US" dirty="0" smtClean="0"/>
              <a:t> </a:t>
            </a:r>
            <a:r>
              <a:rPr lang="en-US" dirty="0" err="1" smtClean="0"/>
              <a:t>arteriosus</a:t>
            </a:r>
            <a:r>
              <a:rPr lang="en-US" dirty="0" smtClean="0"/>
              <a:t> (PDA) have been recorded, but a </a:t>
            </a:r>
            <a:r>
              <a:rPr lang="en-US" b="1" dirty="0" smtClean="0"/>
              <a:t>genetic cause has not been determined</a:t>
            </a:r>
            <a:r>
              <a:rPr lang="en-US" dirty="0" smtClean="0"/>
              <a:t>. </a:t>
            </a:r>
          </a:p>
          <a:p>
            <a:endParaRPr lang="en-US" dirty="0"/>
          </a:p>
        </p:txBody>
      </p:sp>
      <p:sp>
        <p:nvSpPr>
          <p:cNvPr id="4" name="Date Placeholder 3"/>
          <p:cNvSpPr>
            <a:spLocks noGrp="1"/>
          </p:cNvSpPr>
          <p:nvPr>
            <p:ph type="dt" sz="half" idx="10"/>
          </p:nvPr>
        </p:nvSpPr>
        <p:spPr/>
        <p:txBody>
          <a:bodyPr/>
          <a:lstStyle/>
          <a:p>
            <a:fld id="{DFD67E9E-13A2-404B-92F5-F673B621D57D}"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76</a:t>
            </a:fld>
            <a:endParaRPr lang="en-US"/>
          </a:p>
        </p:txBody>
      </p:sp>
    </p:spTree>
    <p:extLst>
      <p:ext uri="{BB962C8B-B14F-4D97-AF65-F5344CB8AC3E}">
        <p14:creationId xmlns:p14="http://schemas.microsoft.com/office/powerpoint/2010/main" val="21165570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FD3D7D-AB7B-5A4B-95F2-D84B174C1212}"/>
              </a:ext>
            </a:extLst>
          </p:cNvPr>
          <p:cNvSpPr>
            <a:spLocks noGrp="1"/>
          </p:cNvSpPr>
          <p:nvPr>
            <p:ph type="title"/>
          </p:nvPr>
        </p:nvSpPr>
        <p:spPr/>
        <p:txBody>
          <a:bodyPr/>
          <a:lstStyle/>
          <a:p>
            <a:r>
              <a:rPr lang="en-US" dirty="0"/>
              <a:t>Etiology ….</a:t>
            </a:r>
            <a:r>
              <a:rPr lang="en-US" b="1" dirty="0"/>
              <a:t>Other</a:t>
            </a:r>
          </a:p>
        </p:txBody>
      </p:sp>
      <p:sp>
        <p:nvSpPr>
          <p:cNvPr id="3" name="Content Placeholder 2">
            <a:extLst>
              <a:ext uri="{FF2B5EF4-FFF2-40B4-BE49-F238E27FC236}">
                <a16:creationId xmlns="" xmlns:a16="http://schemas.microsoft.com/office/drawing/2014/main" id="{C65E4ACB-D5E6-BE42-8321-4A47D69E3734}"/>
              </a:ext>
            </a:extLst>
          </p:cNvPr>
          <p:cNvSpPr>
            <a:spLocks noGrp="1"/>
          </p:cNvSpPr>
          <p:nvPr>
            <p:ph idx="1"/>
          </p:nvPr>
        </p:nvSpPr>
        <p:spPr/>
        <p:txBody>
          <a:bodyPr/>
          <a:lstStyle/>
          <a:p>
            <a:r>
              <a:rPr lang="en-US" dirty="0"/>
              <a:t>Other causes include </a:t>
            </a:r>
          </a:p>
          <a:p>
            <a:pPr lvl="1"/>
            <a:r>
              <a:rPr lang="en-US" b="1" dirty="0"/>
              <a:t>L</a:t>
            </a:r>
            <a:r>
              <a:rPr lang="en-US" b="1" dirty="0" smtClean="0"/>
              <a:t>ow </a:t>
            </a:r>
            <a:r>
              <a:rPr lang="en-US" b="1" dirty="0"/>
              <a:t>birth weight (LBW), </a:t>
            </a:r>
          </a:p>
          <a:p>
            <a:pPr lvl="1"/>
            <a:r>
              <a:rPr lang="en-US" b="1" dirty="0" smtClean="0"/>
              <a:t>High </a:t>
            </a:r>
            <a:r>
              <a:rPr lang="en-US" b="1" dirty="0"/>
              <a:t>altitude </a:t>
            </a:r>
            <a:r>
              <a:rPr lang="en-US" b="1" dirty="0" smtClean="0"/>
              <a:t>and </a:t>
            </a:r>
            <a:r>
              <a:rPr lang="en-US" b="1" dirty="0"/>
              <a:t>low atmospheric oxygen tension, </a:t>
            </a:r>
          </a:p>
          <a:p>
            <a:pPr lvl="1"/>
            <a:r>
              <a:rPr lang="en-US" b="1" dirty="0"/>
              <a:t>H</a:t>
            </a:r>
            <a:r>
              <a:rPr lang="en-US" b="1" dirty="0" smtClean="0"/>
              <a:t>ypoxia</a:t>
            </a:r>
            <a:r>
              <a:rPr lang="en-US" b="1" dirty="0"/>
              <a:t>.</a:t>
            </a:r>
          </a:p>
          <a:p>
            <a:endParaRPr lang="en-US" dirty="0"/>
          </a:p>
        </p:txBody>
      </p:sp>
      <p:sp>
        <p:nvSpPr>
          <p:cNvPr id="4" name="Date Placeholder 3"/>
          <p:cNvSpPr>
            <a:spLocks noGrp="1"/>
          </p:cNvSpPr>
          <p:nvPr>
            <p:ph type="dt" sz="half" idx="10"/>
          </p:nvPr>
        </p:nvSpPr>
        <p:spPr/>
        <p:txBody>
          <a:bodyPr/>
          <a:lstStyle/>
          <a:p>
            <a:fld id="{8AAC8D70-2829-4D11-BECE-81BD2161A649}"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77</a:t>
            </a:fld>
            <a:endParaRPr lang="en-US"/>
          </a:p>
        </p:txBody>
      </p:sp>
    </p:spTree>
    <p:extLst>
      <p:ext uri="{BB962C8B-B14F-4D97-AF65-F5344CB8AC3E}">
        <p14:creationId xmlns:p14="http://schemas.microsoft.com/office/powerpoint/2010/main" val="3080708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5A867C-DC25-EC41-8BEF-C1F0F77A5B12}"/>
              </a:ext>
            </a:extLst>
          </p:cNvPr>
          <p:cNvSpPr>
            <a:spLocks noGrp="1"/>
          </p:cNvSpPr>
          <p:nvPr>
            <p:ph type="title"/>
          </p:nvPr>
        </p:nvSpPr>
        <p:spPr/>
        <p:txBody>
          <a:bodyPr/>
          <a:lstStyle/>
          <a:p>
            <a:r>
              <a:rPr lang="en-US" b="1" dirty="0">
                <a:latin typeface="+mn-lt"/>
              </a:rPr>
              <a:t>Clinical presentation </a:t>
            </a:r>
          </a:p>
        </p:txBody>
      </p:sp>
      <p:sp>
        <p:nvSpPr>
          <p:cNvPr id="3" name="Content Placeholder 2">
            <a:extLst>
              <a:ext uri="{FF2B5EF4-FFF2-40B4-BE49-F238E27FC236}">
                <a16:creationId xmlns="" xmlns:a16="http://schemas.microsoft.com/office/drawing/2014/main" id="{76323C64-6000-1C46-9CFD-2611B0A72E7F}"/>
              </a:ext>
            </a:extLst>
          </p:cNvPr>
          <p:cNvSpPr>
            <a:spLocks noGrp="1"/>
          </p:cNvSpPr>
          <p:nvPr>
            <p:ph idx="1"/>
          </p:nvPr>
        </p:nvSpPr>
        <p:spPr/>
        <p:txBody>
          <a:bodyPr/>
          <a:lstStyle/>
          <a:p>
            <a:r>
              <a:rPr lang="en-US" dirty="0"/>
              <a:t>Irritable, feed poorly, fail to gain weight and sweat excessively</a:t>
            </a:r>
          </a:p>
          <a:p>
            <a:r>
              <a:rPr lang="en-US" dirty="0"/>
              <a:t>Increased respiratory effort and respiratory rates </a:t>
            </a:r>
          </a:p>
          <a:p>
            <a:r>
              <a:rPr lang="en-US" dirty="0"/>
              <a:t>prone to develop recurrent upper respiratory infections and pneumonia</a:t>
            </a:r>
          </a:p>
          <a:p>
            <a:endParaRPr lang="en-US" dirty="0"/>
          </a:p>
        </p:txBody>
      </p:sp>
      <p:sp>
        <p:nvSpPr>
          <p:cNvPr id="4" name="Date Placeholder 3"/>
          <p:cNvSpPr>
            <a:spLocks noGrp="1"/>
          </p:cNvSpPr>
          <p:nvPr>
            <p:ph type="dt" sz="half" idx="10"/>
          </p:nvPr>
        </p:nvSpPr>
        <p:spPr/>
        <p:txBody>
          <a:bodyPr/>
          <a:lstStyle/>
          <a:p>
            <a:fld id="{6D172C97-1465-4839-A40F-7B964E1FC640}"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78</a:t>
            </a:fld>
            <a:endParaRPr lang="en-US"/>
          </a:p>
        </p:txBody>
      </p:sp>
    </p:spTree>
    <p:extLst>
      <p:ext uri="{BB962C8B-B14F-4D97-AF65-F5344CB8AC3E}">
        <p14:creationId xmlns:p14="http://schemas.microsoft.com/office/powerpoint/2010/main" val="11361157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normAutofit/>
          </a:bodyPr>
          <a:lstStyle/>
          <a:p>
            <a:r>
              <a:rPr lang="en-US" sz="4000" b="1" dirty="0">
                <a:latin typeface="+mn-lt"/>
              </a:rPr>
              <a:t>Physical Examination</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p:txBody>
          <a:bodyPr>
            <a:normAutofit/>
          </a:bodyPr>
          <a:lstStyle/>
          <a:p>
            <a:pPr marL="0" indent="0">
              <a:buNone/>
            </a:pPr>
            <a:endParaRPr lang="en-US" b="1" dirty="0"/>
          </a:p>
          <a:p>
            <a:r>
              <a:rPr lang="en-US" b="1" dirty="0"/>
              <a:t>Murmur: </a:t>
            </a:r>
            <a:r>
              <a:rPr lang="en-US" dirty="0"/>
              <a:t>systolic at LUSB/Left </a:t>
            </a:r>
            <a:r>
              <a:rPr lang="en-US" dirty="0" err="1"/>
              <a:t>Infraclavicular</a:t>
            </a:r>
            <a:r>
              <a:rPr lang="en-US" dirty="0"/>
              <a:t>, may progress to </a:t>
            </a:r>
            <a:r>
              <a:rPr lang="en-US" b="1" dirty="0"/>
              <a:t>continuous (machinery</a:t>
            </a:r>
            <a:r>
              <a:rPr lang="en-US" dirty="0"/>
              <a:t>) may be only a systolic ejection murmur, or may be a crescendo/decrescendo systolic murmur that extends into </a:t>
            </a:r>
            <a:r>
              <a:rPr lang="en-US" dirty="0" smtClean="0"/>
              <a:t>diastole</a:t>
            </a:r>
            <a:endParaRPr lang="en-US" b="1" dirty="0" smtClean="0"/>
          </a:p>
          <a:p>
            <a:r>
              <a:rPr lang="en-US" b="1" dirty="0" smtClean="0"/>
              <a:t>Accentuated</a:t>
            </a:r>
            <a:r>
              <a:rPr lang="en-US" dirty="0" smtClean="0"/>
              <a:t> </a:t>
            </a:r>
            <a:r>
              <a:rPr lang="en-US" dirty="0"/>
              <a:t>S1 </a:t>
            </a:r>
            <a:r>
              <a:rPr lang="en-US" dirty="0" smtClean="0"/>
              <a:t> </a:t>
            </a:r>
            <a:r>
              <a:rPr lang="en-US" b="1" dirty="0"/>
              <a:t>, mitral delayed diastolic murmur </a:t>
            </a:r>
            <a:r>
              <a:rPr lang="en-US" b="1" u="sng" dirty="0"/>
              <a:t>related to </a:t>
            </a:r>
            <a:r>
              <a:rPr lang="en-US" dirty="0"/>
              <a:t>increased flow through left atrium and ventricle.</a:t>
            </a:r>
          </a:p>
          <a:p>
            <a:r>
              <a:rPr lang="en-US" b="1" dirty="0"/>
              <a:t>Narrowly or paradoxically split S2_ </a:t>
            </a:r>
            <a:r>
              <a:rPr lang="en-US" dirty="0" smtClean="0"/>
              <a:t>(large </a:t>
            </a:r>
            <a:r>
              <a:rPr lang="en-US" dirty="0"/>
              <a:t>shunts) </a:t>
            </a:r>
            <a:r>
              <a:rPr lang="en-US" b="1" u="sng" dirty="0"/>
              <a:t>related to</a:t>
            </a:r>
            <a:r>
              <a:rPr lang="en-US" dirty="0"/>
              <a:t> premature closure of the pulmonary valve and a prolonged ejection period across the aortic valve</a:t>
            </a:r>
          </a:p>
          <a:p>
            <a:endParaRPr lang="en-US" dirty="0"/>
          </a:p>
        </p:txBody>
      </p:sp>
      <p:sp>
        <p:nvSpPr>
          <p:cNvPr id="4" name="Date Placeholder 3"/>
          <p:cNvSpPr>
            <a:spLocks noGrp="1"/>
          </p:cNvSpPr>
          <p:nvPr>
            <p:ph type="dt" sz="half" idx="10"/>
          </p:nvPr>
        </p:nvSpPr>
        <p:spPr/>
        <p:txBody>
          <a:bodyPr/>
          <a:lstStyle/>
          <a:p>
            <a:fld id="{E20FA703-8D72-482B-A314-2A930CD53F77}"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79</a:t>
            </a:fld>
            <a:endParaRPr lang="en-US"/>
          </a:p>
        </p:txBody>
      </p:sp>
    </p:spTree>
    <p:extLst>
      <p:ext uri="{BB962C8B-B14F-4D97-AF65-F5344CB8AC3E}">
        <p14:creationId xmlns:p14="http://schemas.microsoft.com/office/powerpoint/2010/main" val="4176828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5F1C4-8F30-B842-A62D-FCD581B31D01}"/>
              </a:ext>
            </a:extLst>
          </p:cNvPr>
          <p:cNvSpPr>
            <a:spLocks noGrp="1"/>
          </p:cNvSpPr>
          <p:nvPr>
            <p:ph type="title"/>
          </p:nvPr>
        </p:nvSpPr>
        <p:spPr/>
        <p:txBody>
          <a:bodyPr>
            <a:normAutofit/>
          </a:bodyPr>
          <a:lstStyle/>
          <a:p>
            <a:r>
              <a:rPr lang="en-US" sz="4000" b="1" dirty="0">
                <a:latin typeface="+mn-lt"/>
              </a:rPr>
              <a:t>Physical Examination</a:t>
            </a:r>
          </a:p>
        </p:txBody>
      </p:sp>
      <p:sp>
        <p:nvSpPr>
          <p:cNvPr id="3" name="Content Placeholder 2">
            <a:extLst>
              <a:ext uri="{FF2B5EF4-FFF2-40B4-BE49-F238E27FC236}">
                <a16:creationId xmlns="" xmlns:a16="http://schemas.microsoft.com/office/drawing/2014/main" id="{AD84BD76-08A2-3440-8E3F-C9EB0C53C5F1}"/>
              </a:ext>
            </a:extLst>
          </p:cNvPr>
          <p:cNvSpPr>
            <a:spLocks noGrp="1"/>
          </p:cNvSpPr>
          <p:nvPr>
            <p:ph idx="1"/>
          </p:nvPr>
        </p:nvSpPr>
        <p:spPr/>
        <p:txBody>
          <a:bodyPr>
            <a:normAutofit fontScale="92500" lnSpcReduction="10000"/>
          </a:bodyPr>
          <a:lstStyle/>
          <a:p>
            <a:r>
              <a:rPr lang="en-US" b="1" u="sng" dirty="0"/>
              <a:t>Wide pulse pressure </a:t>
            </a:r>
            <a:r>
              <a:rPr lang="en-US" u="sng" dirty="0"/>
              <a:t>– bounding peripheral pulses </a:t>
            </a:r>
            <a:r>
              <a:rPr lang="en-US" b="1" u="sng" dirty="0"/>
              <a:t>…related to </a:t>
            </a:r>
          </a:p>
          <a:p>
            <a:pPr lvl="1"/>
            <a:r>
              <a:rPr lang="en-US" b="1" dirty="0"/>
              <a:t>The high left ventricular stroke volume</a:t>
            </a:r>
            <a:r>
              <a:rPr lang="en-US" dirty="0"/>
              <a:t>, which may cause </a:t>
            </a:r>
            <a:r>
              <a:rPr lang="en-US" b="1" i="1" dirty="0"/>
              <a:t>systolic hypertension</a:t>
            </a:r>
            <a:r>
              <a:rPr lang="en-US" dirty="0"/>
              <a:t>. </a:t>
            </a:r>
          </a:p>
          <a:p>
            <a:pPr lvl="1"/>
            <a:r>
              <a:rPr lang="en-US" b="1" i="1" dirty="0"/>
              <a:t>The low diastolic pressure </a:t>
            </a:r>
            <a:r>
              <a:rPr lang="en-US" i="1" dirty="0"/>
              <a:t>in the systemic circulation as blood runs off from the aorta into the pulmonary circulation.</a:t>
            </a:r>
          </a:p>
          <a:p>
            <a:r>
              <a:rPr lang="en-US" b="1" u="sng" dirty="0"/>
              <a:t>Hyperkinetic apex </a:t>
            </a:r>
            <a:r>
              <a:rPr lang="en-US" b="1" u="sng" dirty="0" err="1"/>
              <a:t>releated</a:t>
            </a:r>
            <a:r>
              <a:rPr lang="en-US" b="1" u="sng" dirty="0"/>
              <a:t> to </a:t>
            </a:r>
            <a:r>
              <a:rPr lang="en-US" dirty="0"/>
              <a:t>the large left ventricular stroke volume</a:t>
            </a:r>
            <a:endParaRPr lang="en-US" b="1" dirty="0"/>
          </a:p>
          <a:p>
            <a:r>
              <a:rPr lang="en-US" b="1" dirty="0"/>
              <a:t>Continuous thrill in 2nd </a:t>
            </a:r>
            <a:r>
              <a:rPr lang="en-US" b="1" dirty="0" err="1"/>
              <a:t>lt</a:t>
            </a:r>
            <a:r>
              <a:rPr lang="en-US" b="1" dirty="0"/>
              <a:t> ICS </a:t>
            </a:r>
          </a:p>
          <a:p>
            <a:r>
              <a:rPr lang="en-US" b="1" dirty="0"/>
              <a:t>The apical impulse is laterally displaced</a:t>
            </a:r>
          </a:p>
          <a:p>
            <a:r>
              <a:rPr lang="en-US" b="1" dirty="0"/>
              <a:t>Dilatation of the ascending aorta , Aortic ejection click </a:t>
            </a:r>
            <a:r>
              <a:rPr lang="en-US" dirty="0"/>
              <a:t>– preceding the continuous murmur, </a:t>
            </a:r>
            <a:r>
              <a:rPr lang="en-US" b="1" dirty="0"/>
              <a:t>Aortic ejection systolic murmur </a:t>
            </a:r>
            <a:r>
              <a:rPr lang="en-US" dirty="0"/>
              <a:t>– drowned by the loud continuous murmur</a:t>
            </a:r>
            <a:endParaRPr lang="en-US" b="1" dirty="0"/>
          </a:p>
          <a:p>
            <a:r>
              <a:rPr lang="en-US" b="1" dirty="0"/>
              <a:t>Differential cyanosis and clubbing </a:t>
            </a:r>
            <a:r>
              <a:rPr lang="en-US" dirty="0"/>
              <a:t>is </a:t>
            </a:r>
            <a:r>
              <a:rPr lang="en-US" dirty="0" err="1"/>
              <a:t>pesent</a:t>
            </a:r>
            <a:r>
              <a:rPr lang="en-US" dirty="0"/>
              <a:t> in </a:t>
            </a:r>
            <a:r>
              <a:rPr lang="en-US" b="1" dirty="0"/>
              <a:t>shunt reversal</a:t>
            </a:r>
          </a:p>
          <a:p>
            <a:endParaRPr lang="en-US" b="1" dirty="0"/>
          </a:p>
          <a:p>
            <a:endParaRPr lang="en-US" dirty="0"/>
          </a:p>
        </p:txBody>
      </p:sp>
      <p:sp>
        <p:nvSpPr>
          <p:cNvPr id="4" name="Date Placeholder 3"/>
          <p:cNvSpPr>
            <a:spLocks noGrp="1"/>
          </p:cNvSpPr>
          <p:nvPr>
            <p:ph type="dt" sz="half" idx="10"/>
          </p:nvPr>
        </p:nvSpPr>
        <p:spPr/>
        <p:txBody>
          <a:bodyPr/>
          <a:lstStyle/>
          <a:p>
            <a:fld id="{D099CE3C-74ED-4C3B-B253-5495DC0A5076}"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80</a:t>
            </a:fld>
            <a:endParaRPr lang="en-US"/>
          </a:p>
        </p:txBody>
      </p:sp>
    </p:spTree>
    <p:extLst>
      <p:ext uri="{BB962C8B-B14F-4D97-AF65-F5344CB8AC3E}">
        <p14:creationId xmlns:p14="http://schemas.microsoft.com/office/powerpoint/2010/main" val="10178609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normAutofit/>
          </a:bodyPr>
          <a:lstStyle/>
          <a:p>
            <a:r>
              <a:rPr lang="en-US" sz="4000" b="1" dirty="0">
                <a:latin typeface="+mn-lt"/>
              </a:rPr>
              <a:t>ECG</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a:xfrm>
            <a:off x="838200" y="1825625"/>
            <a:ext cx="9911576" cy="4351338"/>
          </a:xfrm>
        </p:spPr>
        <p:txBody>
          <a:bodyPr>
            <a:normAutofit/>
          </a:bodyPr>
          <a:lstStyle/>
          <a:p>
            <a:pPr>
              <a:buFont typeface="Wingdings" pitchFamily="2" charset="2"/>
              <a:buChar char="ü"/>
            </a:pPr>
            <a:r>
              <a:rPr lang="en-US" dirty="0"/>
              <a:t>With a small patent ductus arteriosus (PDA), the electrocardiographic (ECG) findings are typically normal. </a:t>
            </a:r>
          </a:p>
          <a:p>
            <a:pPr>
              <a:buFont typeface="Wingdings" pitchFamily="2" charset="2"/>
              <a:buChar char="ü"/>
            </a:pPr>
            <a:r>
              <a:rPr lang="en-US" dirty="0"/>
              <a:t>Left ventricular hypertrophy and Left atrial enlargement may be present with a larger PDA. . </a:t>
            </a:r>
          </a:p>
          <a:p>
            <a:r>
              <a:rPr lang="en-US" b="1" dirty="0"/>
              <a:t>In the presence of significant pulmonary hypertension</a:t>
            </a:r>
            <a:r>
              <a:rPr lang="en-US" dirty="0"/>
              <a:t>, there may be evidence of right ventricular hypertrophy</a:t>
            </a:r>
            <a:r>
              <a:rPr lang="en-US" dirty="0" smtClean="0"/>
              <a:t>.</a:t>
            </a:r>
            <a:endParaRPr lang="en-US" dirty="0"/>
          </a:p>
        </p:txBody>
      </p:sp>
      <p:sp>
        <p:nvSpPr>
          <p:cNvPr id="4" name="Date Placeholder 3"/>
          <p:cNvSpPr>
            <a:spLocks noGrp="1"/>
          </p:cNvSpPr>
          <p:nvPr>
            <p:ph type="dt" sz="half" idx="10"/>
          </p:nvPr>
        </p:nvSpPr>
        <p:spPr/>
        <p:txBody>
          <a:bodyPr/>
          <a:lstStyle/>
          <a:p>
            <a:fld id="{9A755645-0BBB-4DBA-95FA-D62F3E79136F}"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81</a:t>
            </a:fld>
            <a:endParaRPr lang="en-US"/>
          </a:p>
        </p:txBody>
      </p:sp>
    </p:spTree>
    <p:extLst>
      <p:ext uri="{BB962C8B-B14F-4D97-AF65-F5344CB8AC3E}">
        <p14:creationId xmlns:p14="http://schemas.microsoft.com/office/powerpoint/2010/main" val="29720052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normAutofit/>
          </a:bodyPr>
          <a:lstStyle/>
          <a:p>
            <a:r>
              <a:rPr lang="en-US" sz="4000" b="1" dirty="0">
                <a:latin typeface="+mn-lt"/>
              </a:rPr>
              <a:t>CXR</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a:xfrm>
            <a:off x="838200" y="1825625"/>
            <a:ext cx="5250366" cy="4898560"/>
          </a:xfrm>
        </p:spPr>
        <p:txBody>
          <a:bodyPr>
            <a:normAutofit fontScale="85000" lnSpcReduction="10000"/>
          </a:bodyPr>
          <a:lstStyle/>
          <a:p>
            <a:r>
              <a:rPr lang="en-US" dirty="0"/>
              <a:t>Chest radiographic findings are normal until </a:t>
            </a:r>
            <a:r>
              <a:rPr lang="en-US" b="1" dirty="0"/>
              <a:t>the magnitude of the ratio of pulmonary to systemic circulation (QP/QS) exceeds 2:1(significant shunt)</a:t>
            </a:r>
          </a:p>
          <a:p>
            <a:r>
              <a:rPr lang="en-US" dirty="0"/>
              <a:t>With marked pulmonary over circulation, pulmonary edema may occur. </a:t>
            </a:r>
          </a:p>
          <a:p>
            <a:r>
              <a:rPr lang="en-US" dirty="0"/>
              <a:t>Accentuated peripheral pulmonary vascular markings and increased pulmonary venous markings may be noted. .</a:t>
            </a:r>
          </a:p>
          <a:p>
            <a:r>
              <a:rPr lang="en-US" dirty="0" smtClean="0"/>
              <a:t>Prominence </a:t>
            </a:r>
            <a:r>
              <a:rPr lang="en-US" dirty="0"/>
              <a:t>of the main pulmonary artery segment is an early sign of increased pulmonary artery pressure and flow. </a:t>
            </a:r>
          </a:p>
        </p:txBody>
      </p:sp>
      <p:pic>
        <p:nvPicPr>
          <p:cNvPr id="1025" name="Picture 1" descr="page230image1936">
            <a:extLst>
              <a:ext uri="{FF2B5EF4-FFF2-40B4-BE49-F238E27FC236}">
                <a16:creationId xmlns="" xmlns:a16="http://schemas.microsoft.com/office/drawing/2014/main" id="{079D504F-3956-7341-9FA2-30F13736F2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092" y="2029522"/>
            <a:ext cx="4762500" cy="3964259"/>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09BEFE12-9BD6-4EE2-8F91-C773E27B56A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82</a:t>
            </a:fld>
            <a:endParaRPr lang="en-US"/>
          </a:p>
        </p:txBody>
      </p:sp>
    </p:spTree>
    <p:extLst>
      <p:ext uri="{BB962C8B-B14F-4D97-AF65-F5344CB8AC3E}">
        <p14:creationId xmlns:p14="http://schemas.microsoft.com/office/powerpoint/2010/main" val="39984950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lstStyle/>
          <a:p>
            <a:r>
              <a:rPr lang="en-US" b="1" dirty="0">
                <a:latin typeface="+mn-lt"/>
              </a:rPr>
              <a:t>Doppler Echocardiography</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a:xfrm>
            <a:off x="838200" y="1825625"/>
            <a:ext cx="4938132" cy="4351338"/>
          </a:xfrm>
        </p:spPr>
        <p:txBody>
          <a:bodyPr>
            <a:normAutofit/>
          </a:bodyPr>
          <a:lstStyle/>
          <a:p>
            <a:r>
              <a:rPr lang="en-US" dirty="0"/>
              <a:t>Gold standard for diagnosing PDA</a:t>
            </a:r>
          </a:p>
          <a:p>
            <a:endParaRPr lang="en-US" dirty="0"/>
          </a:p>
        </p:txBody>
      </p:sp>
      <p:pic>
        <p:nvPicPr>
          <p:cNvPr id="4" name="Picture 3">
            <a:extLst>
              <a:ext uri="{FF2B5EF4-FFF2-40B4-BE49-F238E27FC236}">
                <a16:creationId xmlns="" xmlns:a16="http://schemas.microsoft.com/office/drawing/2014/main" id="{DBDF5DA5-F5C5-2948-8BEC-1F2BBC3BB605}"/>
              </a:ext>
            </a:extLst>
          </p:cNvPr>
          <p:cNvPicPr>
            <a:picLocks noChangeAspect="1"/>
          </p:cNvPicPr>
          <p:nvPr/>
        </p:nvPicPr>
        <p:blipFill>
          <a:blip r:embed="rId2"/>
          <a:stretch>
            <a:fillRect/>
          </a:stretch>
        </p:blipFill>
        <p:spPr>
          <a:xfrm>
            <a:off x="5979099" y="1825625"/>
            <a:ext cx="5588000" cy="4229100"/>
          </a:xfrm>
          <a:prstGeom prst="rect">
            <a:avLst/>
          </a:prstGeom>
        </p:spPr>
      </p:pic>
      <p:sp>
        <p:nvSpPr>
          <p:cNvPr id="5" name="Date Placeholder 4"/>
          <p:cNvSpPr>
            <a:spLocks noGrp="1"/>
          </p:cNvSpPr>
          <p:nvPr>
            <p:ph type="dt" sz="half" idx="10"/>
          </p:nvPr>
        </p:nvSpPr>
        <p:spPr/>
        <p:txBody>
          <a:bodyPr/>
          <a:lstStyle/>
          <a:p>
            <a:fld id="{6917B70E-F0CF-4DC7-9D6C-358B0B078A44}"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83</a:t>
            </a:fld>
            <a:endParaRPr lang="en-US"/>
          </a:p>
        </p:txBody>
      </p:sp>
    </p:spTree>
    <p:extLst>
      <p:ext uri="{BB962C8B-B14F-4D97-AF65-F5344CB8AC3E}">
        <p14:creationId xmlns:p14="http://schemas.microsoft.com/office/powerpoint/2010/main" val="13450229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483F6467-DC5E-A34B-84F9-9A660C35D7D1}"/>
              </a:ext>
            </a:extLst>
          </p:cNvPr>
          <p:cNvPicPr>
            <a:picLocks noChangeAspect="1"/>
          </p:cNvPicPr>
          <p:nvPr/>
        </p:nvPicPr>
        <p:blipFill>
          <a:blip r:embed="rId2"/>
          <a:stretch>
            <a:fillRect/>
          </a:stretch>
        </p:blipFill>
        <p:spPr>
          <a:xfrm>
            <a:off x="2788898" y="1027906"/>
            <a:ext cx="6849002" cy="5059362"/>
          </a:xfrm>
          <a:prstGeom prst="rect">
            <a:avLst/>
          </a:prstGeom>
        </p:spPr>
      </p:pic>
      <p:sp>
        <p:nvSpPr>
          <p:cNvPr id="5" name="Date Placeholder 4"/>
          <p:cNvSpPr>
            <a:spLocks noGrp="1"/>
          </p:cNvSpPr>
          <p:nvPr>
            <p:ph type="dt" sz="half" idx="10"/>
          </p:nvPr>
        </p:nvSpPr>
        <p:spPr/>
        <p:txBody>
          <a:bodyPr/>
          <a:lstStyle/>
          <a:p>
            <a:fld id="{185194AC-90A0-4D1D-AC10-BB72D5E8CCB1}" type="datetime1">
              <a:rPr lang="en-US" smtClean="0"/>
              <a:t>9/10/2021</a:t>
            </a:fld>
            <a:endParaRPr lang="en-US"/>
          </a:p>
        </p:txBody>
      </p:sp>
      <p:sp>
        <p:nvSpPr>
          <p:cNvPr id="6" name="Slide Number Placeholder 5"/>
          <p:cNvSpPr>
            <a:spLocks noGrp="1"/>
          </p:cNvSpPr>
          <p:nvPr>
            <p:ph type="sldNum" sz="quarter" idx="12"/>
          </p:nvPr>
        </p:nvSpPr>
        <p:spPr/>
        <p:txBody>
          <a:bodyPr/>
          <a:lstStyle/>
          <a:p>
            <a:fld id="{CA140ABB-3E0F-42AE-8525-703F3AEBC195}" type="slidenum">
              <a:rPr lang="en-US" smtClean="0"/>
              <a:t>84</a:t>
            </a:fld>
            <a:endParaRPr lang="en-US"/>
          </a:p>
        </p:txBody>
      </p:sp>
    </p:spTree>
    <p:extLst>
      <p:ext uri="{BB962C8B-B14F-4D97-AF65-F5344CB8AC3E}">
        <p14:creationId xmlns:p14="http://schemas.microsoft.com/office/powerpoint/2010/main" val="20436219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p:txBody>
          <a:bodyPr>
            <a:normAutofit/>
          </a:bodyPr>
          <a:lstStyle/>
          <a:p>
            <a:r>
              <a:rPr lang="en-US" sz="4000" b="1" dirty="0">
                <a:latin typeface="+mn-lt"/>
              </a:rPr>
              <a:t>Complications: </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p:txBody>
          <a:bodyPr>
            <a:normAutofit/>
          </a:bodyPr>
          <a:lstStyle/>
          <a:p>
            <a:r>
              <a:rPr lang="en-US" dirty="0" smtClean="0"/>
              <a:t>Heart </a:t>
            </a:r>
            <a:r>
              <a:rPr lang="en-US" dirty="0"/>
              <a:t>failure </a:t>
            </a:r>
          </a:p>
          <a:p>
            <a:r>
              <a:rPr lang="en-US" dirty="0"/>
              <a:t>Infective endarteritis </a:t>
            </a:r>
          </a:p>
          <a:p>
            <a:r>
              <a:rPr lang="en-US" dirty="0" err="1"/>
              <a:t>Eisenmenger</a:t>
            </a:r>
            <a:r>
              <a:rPr lang="en-US" dirty="0"/>
              <a:t> </a:t>
            </a:r>
          </a:p>
          <a:p>
            <a:r>
              <a:rPr lang="en-US" dirty="0"/>
              <a:t>Rare complications </a:t>
            </a:r>
          </a:p>
          <a:p>
            <a:pPr marL="457200" lvl="1" indent="0">
              <a:buNone/>
            </a:pPr>
            <a:r>
              <a:rPr lang="en-US" dirty="0"/>
              <a:t>-aneurysmal dilatation of the pulmonary artery or the ductus </a:t>
            </a:r>
          </a:p>
          <a:p>
            <a:pPr marL="457200" lvl="1" indent="0">
              <a:buNone/>
            </a:pPr>
            <a:r>
              <a:rPr lang="en-US" dirty="0"/>
              <a:t>-calcification of the ductus </a:t>
            </a:r>
          </a:p>
          <a:p>
            <a:endParaRPr lang="en-US" dirty="0"/>
          </a:p>
        </p:txBody>
      </p:sp>
      <p:sp>
        <p:nvSpPr>
          <p:cNvPr id="4" name="Date Placeholder 3"/>
          <p:cNvSpPr>
            <a:spLocks noGrp="1"/>
          </p:cNvSpPr>
          <p:nvPr>
            <p:ph type="dt" sz="half" idx="10"/>
          </p:nvPr>
        </p:nvSpPr>
        <p:spPr/>
        <p:txBody>
          <a:bodyPr/>
          <a:lstStyle/>
          <a:p>
            <a:fld id="{B24FF421-EC09-4D16-8207-CFCAC044088A}"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85</a:t>
            </a:fld>
            <a:endParaRPr lang="en-US"/>
          </a:p>
        </p:txBody>
      </p:sp>
    </p:spTree>
    <p:extLst>
      <p:ext uri="{BB962C8B-B14F-4D97-AF65-F5344CB8AC3E}">
        <p14:creationId xmlns:p14="http://schemas.microsoft.com/office/powerpoint/2010/main" val="3298089047"/>
      </p:ext>
    </p:extLst>
  </p:cSld>
  <p:clrMapOvr>
    <a:overrideClrMapping bg1="lt1" tx1="dk1" bg2="lt2" tx2="dk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rial" pitchFamily="34" charset="0"/>
                <a:cs typeface="Arial" pitchFamily="34" charset="0"/>
              </a:rPr>
              <a:t>Treatment :</a:t>
            </a:r>
            <a:endParaRPr lang="en-US"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r>
              <a:rPr lang="en-US" b="1" dirty="0"/>
              <a:t>Fluid restriction and watchful waiting:</a:t>
            </a:r>
            <a:r>
              <a:rPr lang="en-US" b="1" dirty="0" smtClean="0"/>
              <a:t> </a:t>
            </a:r>
            <a:r>
              <a:rPr lang="en-US" b="1" dirty="0"/>
              <a:t>In a premature N.B, a PDA often closes spontaneously</a:t>
            </a:r>
            <a:endParaRPr lang="en-US" b="1" dirty="0" smtClean="0"/>
          </a:p>
          <a:p>
            <a:pPr lvl="0"/>
            <a:r>
              <a:rPr lang="en-US" b="1" dirty="0" smtClean="0"/>
              <a:t> If </a:t>
            </a:r>
            <a:r>
              <a:rPr lang="en-US" b="1" dirty="0"/>
              <a:t>premature newborn is symptomatic and has a significant PDA after few days (3 days of life!) :</a:t>
            </a:r>
            <a:endParaRPr lang="en-US" sz="2400" dirty="0"/>
          </a:p>
          <a:p>
            <a:pPr lvl="2"/>
            <a:r>
              <a:rPr lang="en-US" b="1" dirty="0"/>
              <a:t>Fluid restriction </a:t>
            </a:r>
            <a:endParaRPr lang="en-US" b="1" dirty="0" smtClean="0"/>
          </a:p>
          <a:p>
            <a:pPr lvl="2"/>
            <a:r>
              <a:rPr lang="en-US" b="1" dirty="0"/>
              <a:t>M</a:t>
            </a:r>
            <a:r>
              <a:rPr lang="en-US" b="1" dirty="0" smtClean="0"/>
              <a:t>echanical </a:t>
            </a:r>
            <a:r>
              <a:rPr lang="en-US" b="1" dirty="0"/>
              <a:t>ventilation</a:t>
            </a:r>
            <a:endParaRPr lang="en-US" dirty="0"/>
          </a:p>
          <a:p>
            <a:pPr lvl="2"/>
            <a:r>
              <a:rPr lang="en-US" b="1" dirty="0"/>
              <a:t>Closure trial with medications</a:t>
            </a:r>
            <a:r>
              <a:rPr lang="en-US" sz="1600" b="1" dirty="0"/>
              <a:t>(Pharmacologic Management) </a:t>
            </a:r>
            <a:r>
              <a:rPr lang="en-US" b="1" u="sng" dirty="0"/>
              <a:t>(only for preterm births)</a:t>
            </a:r>
            <a:endParaRPr lang="en-US" sz="1600" b="1" dirty="0"/>
          </a:p>
          <a:p>
            <a:pPr lvl="3"/>
            <a:r>
              <a:rPr lang="en-US" b="1" dirty="0" smtClean="0"/>
              <a:t>Ibuprofen</a:t>
            </a:r>
          </a:p>
          <a:p>
            <a:pPr lvl="3"/>
            <a:r>
              <a:rPr lang="en-US" b="1" dirty="0" err="1" smtClean="0"/>
              <a:t>Paracetamol</a:t>
            </a:r>
            <a:r>
              <a:rPr lang="en-US" b="1" dirty="0" smtClean="0"/>
              <a:t> </a:t>
            </a:r>
          </a:p>
          <a:p>
            <a:pPr lvl="2"/>
            <a:r>
              <a:rPr lang="en-US" b="1" dirty="0" smtClean="0"/>
              <a:t>Anti-failure </a:t>
            </a:r>
            <a:r>
              <a:rPr lang="en-US" b="1" dirty="0"/>
              <a:t>medications (</a:t>
            </a:r>
            <a:r>
              <a:rPr lang="en-US" b="1" dirty="0" err="1"/>
              <a:t>lasix</a:t>
            </a:r>
            <a:r>
              <a:rPr lang="en-US" b="1" dirty="0"/>
              <a:t> ,digoxin)</a:t>
            </a:r>
            <a:endParaRPr lang="en-US" dirty="0"/>
          </a:p>
          <a:p>
            <a:endParaRPr lang="en-US" dirty="0"/>
          </a:p>
        </p:txBody>
      </p:sp>
      <p:sp>
        <p:nvSpPr>
          <p:cNvPr id="4" name="Date Placeholder 3"/>
          <p:cNvSpPr>
            <a:spLocks noGrp="1"/>
          </p:cNvSpPr>
          <p:nvPr>
            <p:ph type="dt" sz="half" idx="10"/>
          </p:nvPr>
        </p:nvSpPr>
        <p:spPr/>
        <p:txBody>
          <a:bodyPr/>
          <a:lstStyle/>
          <a:p>
            <a:fld id="{FE21688B-3110-4AD7-BAE0-6B1E214D42F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86</a:t>
            </a:fld>
            <a:endParaRPr lang="en-US"/>
          </a:p>
        </p:txBody>
      </p:sp>
    </p:spTree>
    <p:extLst>
      <p:ext uri="{BB962C8B-B14F-4D97-AF65-F5344CB8AC3E}">
        <p14:creationId xmlns:p14="http://schemas.microsoft.com/office/powerpoint/2010/main" val="4854962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6CD727B-F7F1-F74A-B280-8B5085C29962}"/>
              </a:ext>
            </a:extLst>
          </p:cNvPr>
          <p:cNvSpPr>
            <a:spLocks noGrp="1"/>
          </p:cNvSpPr>
          <p:nvPr>
            <p:ph idx="1"/>
          </p:nvPr>
        </p:nvSpPr>
        <p:spPr>
          <a:xfrm>
            <a:off x="799563" y="1310469"/>
            <a:ext cx="10515600" cy="4351338"/>
          </a:xfrm>
        </p:spPr>
        <p:txBody>
          <a:bodyPr>
            <a:normAutofit/>
          </a:bodyPr>
          <a:lstStyle/>
          <a:p>
            <a:pPr lvl="0"/>
            <a:r>
              <a:rPr lang="en-US" b="1" dirty="0" smtClean="0"/>
              <a:t>In full-term babies, children and adults who have small PDAs without any medical symptom or problem, follow up  might be enough.</a:t>
            </a:r>
            <a:endParaRPr lang="en-US" sz="2400" dirty="0" smtClean="0"/>
          </a:p>
          <a:p>
            <a:pPr lvl="2"/>
            <a:r>
              <a:rPr lang="en-US" b="1" dirty="0" smtClean="0"/>
              <a:t>If non-significant asymptomatic PDA(mild L-R shunt) and silent (no murmur): needs f/u</a:t>
            </a:r>
            <a:endParaRPr lang="en-US" dirty="0" smtClean="0"/>
          </a:p>
          <a:p>
            <a:pPr lvl="2"/>
            <a:r>
              <a:rPr lang="en-US" b="1" dirty="0" smtClean="0"/>
              <a:t>If non-significant asymptomatic PDA(mild L-R shunt) and murmur: needs f/u, and better to be closed </a:t>
            </a:r>
            <a:endParaRPr lang="en-US" sz="2600" dirty="0" smtClean="0"/>
          </a:p>
          <a:p>
            <a:pPr lvl="2"/>
            <a:endParaRPr lang="en-US" dirty="0"/>
          </a:p>
        </p:txBody>
      </p:sp>
      <p:sp>
        <p:nvSpPr>
          <p:cNvPr id="4" name="Date Placeholder 3"/>
          <p:cNvSpPr>
            <a:spLocks noGrp="1"/>
          </p:cNvSpPr>
          <p:nvPr>
            <p:ph type="dt" sz="half" idx="10"/>
          </p:nvPr>
        </p:nvSpPr>
        <p:spPr/>
        <p:txBody>
          <a:bodyPr/>
          <a:lstStyle/>
          <a:p>
            <a:fld id="{D3140913-7C57-4C37-9164-D4EF5AC702BF}"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87</a:t>
            </a:fld>
            <a:endParaRPr lang="en-US"/>
          </a:p>
        </p:txBody>
      </p:sp>
    </p:spTree>
    <p:extLst>
      <p:ext uri="{BB962C8B-B14F-4D97-AF65-F5344CB8AC3E}">
        <p14:creationId xmlns:p14="http://schemas.microsoft.com/office/powerpoint/2010/main" val="567436731"/>
      </p:ext>
    </p:extLst>
  </p:cSld>
  <p:clrMapOvr>
    <a:overrideClrMapping bg1="lt1" tx1="dk1" bg2="lt2" tx2="dk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81948-832A-E941-A1C5-33FAA41CB096}"/>
              </a:ext>
            </a:extLst>
          </p:cNvPr>
          <p:cNvSpPr>
            <a:spLocks noGrp="1"/>
          </p:cNvSpPr>
          <p:nvPr>
            <p:ph type="title"/>
          </p:nvPr>
        </p:nvSpPr>
        <p:spPr>
          <a:xfrm>
            <a:off x="838200" y="365125"/>
            <a:ext cx="5665631" cy="1325563"/>
          </a:xfrm>
        </p:spPr>
        <p:txBody>
          <a:bodyPr>
            <a:normAutofit/>
          </a:bodyPr>
          <a:lstStyle/>
          <a:p>
            <a:pPr lvl="1" algn="l" rtl="0">
              <a:lnSpc>
                <a:spcPct val="90000"/>
              </a:lnSpc>
              <a:spcBef>
                <a:spcPct val="0"/>
              </a:spcBef>
            </a:pPr>
            <a:r>
              <a:rPr lang="en-US" sz="3600" b="1" kern="1200" dirty="0">
                <a:solidFill>
                  <a:schemeClr val="tx1"/>
                </a:solidFill>
                <a:latin typeface="Arial" pitchFamily="34" charset="0"/>
                <a:ea typeface="+mj-ea"/>
                <a:cs typeface="Arial" pitchFamily="34" charset="0"/>
              </a:rPr>
              <a:t>Interventional closure of PDA:</a:t>
            </a:r>
          </a:p>
        </p:txBody>
      </p:sp>
      <p:sp>
        <p:nvSpPr>
          <p:cNvPr id="3" name="Content Placeholder 2">
            <a:extLst>
              <a:ext uri="{FF2B5EF4-FFF2-40B4-BE49-F238E27FC236}">
                <a16:creationId xmlns="" xmlns:a16="http://schemas.microsoft.com/office/drawing/2014/main" id="{D191A11E-C7F2-C54C-BF21-A27C3DEE15C1}"/>
              </a:ext>
            </a:extLst>
          </p:cNvPr>
          <p:cNvSpPr>
            <a:spLocks noGrp="1"/>
          </p:cNvSpPr>
          <p:nvPr>
            <p:ph idx="1"/>
          </p:nvPr>
        </p:nvSpPr>
        <p:spPr>
          <a:xfrm>
            <a:off x="889715" y="1709714"/>
            <a:ext cx="5124718" cy="4351338"/>
          </a:xfrm>
        </p:spPr>
        <p:txBody>
          <a:bodyPr>
            <a:normAutofit/>
          </a:bodyPr>
          <a:lstStyle/>
          <a:p>
            <a:pPr lvl="1"/>
            <a:r>
              <a:rPr lang="en-US" b="1" dirty="0" smtClean="0"/>
              <a:t>Trans-catheter closure</a:t>
            </a:r>
          </a:p>
          <a:p>
            <a:pPr lvl="3"/>
            <a:r>
              <a:rPr lang="en-US" sz="2400" dirty="0"/>
              <a:t>Intravascular coils </a:t>
            </a:r>
          </a:p>
          <a:p>
            <a:pPr lvl="3"/>
            <a:r>
              <a:rPr lang="en-US" sz="2400" dirty="0" err="1"/>
              <a:t>Amplatzer</a:t>
            </a:r>
            <a:r>
              <a:rPr lang="en-US" sz="2400" dirty="0"/>
              <a:t> </a:t>
            </a:r>
            <a:r>
              <a:rPr lang="en-US" sz="2400" dirty="0" smtClean="0"/>
              <a:t>patch</a:t>
            </a:r>
            <a:endParaRPr lang="en-US" sz="2400" dirty="0"/>
          </a:p>
          <a:p>
            <a:pPr lvl="1"/>
            <a:r>
              <a:rPr lang="en-US" b="1" dirty="0"/>
              <a:t>Surgical ligation --Left thoracotomy </a:t>
            </a:r>
            <a:endParaRPr lang="en-US" dirty="0"/>
          </a:p>
        </p:txBody>
      </p:sp>
      <p:pic>
        <p:nvPicPr>
          <p:cNvPr id="4" name="Picture 3">
            <a:extLst>
              <a:ext uri="{FF2B5EF4-FFF2-40B4-BE49-F238E27FC236}">
                <a16:creationId xmlns="" xmlns:a16="http://schemas.microsoft.com/office/drawing/2014/main" id="{BD377D58-5089-C948-867A-4021EB27F8F7}"/>
              </a:ext>
            </a:extLst>
          </p:cNvPr>
          <p:cNvPicPr>
            <a:picLocks noChangeAspect="1"/>
          </p:cNvPicPr>
          <p:nvPr/>
        </p:nvPicPr>
        <p:blipFill>
          <a:blip r:embed="rId2"/>
          <a:stretch>
            <a:fillRect/>
          </a:stretch>
        </p:blipFill>
        <p:spPr>
          <a:xfrm>
            <a:off x="6687988" y="198786"/>
            <a:ext cx="5260318" cy="3253678"/>
          </a:xfrm>
          <a:prstGeom prst="rect">
            <a:avLst/>
          </a:prstGeom>
        </p:spPr>
      </p:pic>
      <p:pic>
        <p:nvPicPr>
          <p:cNvPr id="5" name="Picture 4">
            <a:extLst>
              <a:ext uri="{FF2B5EF4-FFF2-40B4-BE49-F238E27FC236}">
                <a16:creationId xmlns="" xmlns:a16="http://schemas.microsoft.com/office/drawing/2014/main" id="{88699361-1700-5F40-8D48-56BBDA62EC80}"/>
              </a:ext>
            </a:extLst>
          </p:cNvPr>
          <p:cNvPicPr>
            <a:picLocks noChangeAspect="1"/>
          </p:cNvPicPr>
          <p:nvPr/>
        </p:nvPicPr>
        <p:blipFill>
          <a:blip r:embed="rId3"/>
          <a:stretch>
            <a:fillRect/>
          </a:stretch>
        </p:blipFill>
        <p:spPr>
          <a:xfrm>
            <a:off x="6777198" y="3445727"/>
            <a:ext cx="5260318" cy="3769112"/>
          </a:xfrm>
          <a:prstGeom prst="rect">
            <a:avLst/>
          </a:prstGeom>
        </p:spPr>
      </p:pic>
      <p:sp>
        <p:nvSpPr>
          <p:cNvPr id="6" name="Date Placeholder 5"/>
          <p:cNvSpPr>
            <a:spLocks noGrp="1"/>
          </p:cNvSpPr>
          <p:nvPr>
            <p:ph type="dt" sz="half" idx="10"/>
          </p:nvPr>
        </p:nvSpPr>
        <p:spPr/>
        <p:txBody>
          <a:bodyPr/>
          <a:lstStyle/>
          <a:p>
            <a:fld id="{E1C366E3-AB1B-4452-AE3C-AB8CA26D4B75}"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88</a:t>
            </a:fld>
            <a:endParaRPr lang="en-US"/>
          </a:p>
        </p:txBody>
      </p:sp>
    </p:spTree>
    <p:extLst>
      <p:ext uri="{BB962C8B-B14F-4D97-AF65-F5344CB8AC3E}">
        <p14:creationId xmlns:p14="http://schemas.microsoft.com/office/powerpoint/2010/main" val="16459990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7C4A4891-40FE-404D-A248-0438E0906237}"/>
              </a:ext>
            </a:extLst>
          </p:cNvPr>
          <p:cNvPicPr>
            <a:picLocks noChangeAspect="1"/>
          </p:cNvPicPr>
          <p:nvPr/>
        </p:nvPicPr>
        <p:blipFill>
          <a:blip r:embed="rId2"/>
          <a:stretch>
            <a:fillRect/>
          </a:stretch>
        </p:blipFill>
        <p:spPr>
          <a:xfrm>
            <a:off x="5752785" y="1009651"/>
            <a:ext cx="5462091" cy="5167312"/>
          </a:xfrm>
          <a:prstGeom prst="rect">
            <a:avLst/>
          </a:prstGeom>
        </p:spPr>
      </p:pic>
      <p:pic>
        <p:nvPicPr>
          <p:cNvPr id="5" name="Picture 4">
            <a:extLst>
              <a:ext uri="{FF2B5EF4-FFF2-40B4-BE49-F238E27FC236}">
                <a16:creationId xmlns="" xmlns:a16="http://schemas.microsoft.com/office/drawing/2014/main" id="{E5BED48E-24F5-DE46-8CB4-2E1D7226C038}"/>
              </a:ext>
            </a:extLst>
          </p:cNvPr>
          <p:cNvPicPr>
            <a:picLocks noChangeAspect="1"/>
          </p:cNvPicPr>
          <p:nvPr/>
        </p:nvPicPr>
        <p:blipFill>
          <a:blip r:embed="rId3"/>
          <a:stretch>
            <a:fillRect/>
          </a:stretch>
        </p:blipFill>
        <p:spPr>
          <a:xfrm>
            <a:off x="155188" y="1027906"/>
            <a:ext cx="5597597" cy="5149057"/>
          </a:xfrm>
          <a:prstGeom prst="rect">
            <a:avLst/>
          </a:prstGeom>
        </p:spPr>
      </p:pic>
      <p:sp>
        <p:nvSpPr>
          <p:cNvPr id="6" name="Date Placeholder 5"/>
          <p:cNvSpPr>
            <a:spLocks noGrp="1"/>
          </p:cNvSpPr>
          <p:nvPr>
            <p:ph type="dt" sz="half" idx="10"/>
          </p:nvPr>
        </p:nvSpPr>
        <p:spPr/>
        <p:txBody>
          <a:bodyPr/>
          <a:lstStyle/>
          <a:p>
            <a:fld id="{FF4AEFF3-5FE1-4DED-94E4-5A64A2D64299}"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89</a:t>
            </a:fld>
            <a:endParaRPr lang="en-US"/>
          </a:p>
        </p:txBody>
      </p:sp>
    </p:spTree>
    <p:extLst>
      <p:ext uri="{BB962C8B-B14F-4D97-AF65-F5344CB8AC3E}">
        <p14:creationId xmlns:p14="http://schemas.microsoft.com/office/powerpoint/2010/main" val="16973646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 xmlns:a16="http://schemas.microsoft.com/office/drawing/2014/main" id="{E8AB1729-1AD5-F542-AD97-6DEF6A0A1CA3}"/>
              </a:ext>
            </a:extLst>
          </p:cNvPr>
          <p:cNvSpPr>
            <a:spLocks noGrp="1"/>
          </p:cNvSpPr>
          <p:nvPr>
            <p:ph type="title"/>
          </p:nvPr>
        </p:nvSpPr>
        <p:spPr/>
        <p:txBody>
          <a:bodyPr>
            <a:normAutofit/>
          </a:bodyPr>
          <a:lstStyle/>
          <a:p>
            <a:pPr lvl="1" algn="ctr" rtl="0">
              <a:lnSpc>
                <a:spcPct val="90000"/>
              </a:lnSpc>
              <a:spcBef>
                <a:spcPct val="0"/>
              </a:spcBef>
            </a:pPr>
            <a:r>
              <a:rPr lang="en-US" altLang="en-US" sz="4400" b="1" kern="1200" dirty="0">
                <a:solidFill>
                  <a:schemeClr val="tx1"/>
                </a:solidFill>
                <a:latin typeface="Arial" pitchFamily="34" charset="0"/>
                <a:ea typeface="+mj-ea"/>
                <a:cs typeface="Arial" pitchFamily="34" charset="0"/>
              </a:rPr>
              <a:t>COA</a:t>
            </a:r>
          </a:p>
        </p:txBody>
      </p:sp>
      <p:sp>
        <p:nvSpPr>
          <p:cNvPr id="8195" name="Content Placeholder 2">
            <a:extLst>
              <a:ext uri="{FF2B5EF4-FFF2-40B4-BE49-F238E27FC236}">
                <a16:creationId xmlns="" xmlns:a16="http://schemas.microsoft.com/office/drawing/2014/main" id="{F9A07E17-BAA9-0D47-B4F7-D7055B605A1D}"/>
              </a:ext>
            </a:extLst>
          </p:cNvPr>
          <p:cNvSpPr>
            <a:spLocks noGrp="1"/>
          </p:cNvSpPr>
          <p:nvPr>
            <p:ph sz="half" idx="1"/>
          </p:nvPr>
        </p:nvSpPr>
        <p:spPr/>
        <p:txBody>
          <a:bodyPr/>
          <a:lstStyle/>
          <a:p>
            <a:r>
              <a:rPr lang="en-US" altLang="en-US" dirty="0"/>
              <a:t>Discrete narrowing of the thoracic aorta</a:t>
            </a:r>
          </a:p>
          <a:p>
            <a:pPr lvl="1"/>
            <a:r>
              <a:rPr lang="en-US" altLang="en-US" dirty="0"/>
              <a:t>Distal to left subclavian artery</a:t>
            </a:r>
          </a:p>
          <a:p>
            <a:pPr lvl="2"/>
            <a:r>
              <a:rPr lang="en-US" altLang="en-US" dirty="0"/>
              <a:t>At ductus </a:t>
            </a:r>
            <a:r>
              <a:rPr lang="en-US" altLang="en-US" dirty="0" err="1"/>
              <a:t>arteriosis</a:t>
            </a:r>
            <a:endParaRPr lang="en-US" altLang="en-US" dirty="0"/>
          </a:p>
          <a:p>
            <a:pPr lvl="1"/>
            <a:r>
              <a:rPr lang="en-US" altLang="en-US" dirty="0"/>
              <a:t>Proximal to left subclavian artery</a:t>
            </a:r>
          </a:p>
          <a:p>
            <a:r>
              <a:rPr lang="en-US" altLang="en-US" dirty="0"/>
              <a:t>Rarely long segment or tubular hypoplasia </a:t>
            </a:r>
          </a:p>
        </p:txBody>
      </p:sp>
      <p:pic>
        <p:nvPicPr>
          <p:cNvPr id="8196" name="Picture 2">
            <a:extLst>
              <a:ext uri="{FF2B5EF4-FFF2-40B4-BE49-F238E27FC236}">
                <a16:creationId xmlns="" xmlns:a16="http://schemas.microsoft.com/office/drawing/2014/main" id="{9A387086-860C-F44C-931C-7768B2BA2FB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29761" t="32555" r="41380" b="17751"/>
          <a:stretch>
            <a:fillRect/>
          </a:stretch>
        </p:blipFill>
        <p:spPr>
          <a:xfrm>
            <a:off x="6096000" y="1371601"/>
            <a:ext cx="4114800" cy="4429125"/>
          </a:xfrm>
        </p:spPr>
      </p:pic>
      <p:sp>
        <p:nvSpPr>
          <p:cNvPr id="2" name="Date Placeholder 1"/>
          <p:cNvSpPr>
            <a:spLocks noGrp="1"/>
          </p:cNvSpPr>
          <p:nvPr>
            <p:ph type="dt" sz="half" idx="10"/>
          </p:nvPr>
        </p:nvSpPr>
        <p:spPr/>
        <p:txBody>
          <a:bodyPr/>
          <a:lstStyle/>
          <a:p>
            <a:fld id="{CD589037-AE3E-4DAB-8033-638289C87A12}"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90</a:t>
            </a:fld>
            <a:endParaRPr lang="en-US"/>
          </a:p>
        </p:txBody>
      </p:sp>
    </p:spTree>
    <p:extLst>
      <p:ext uri="{BB962C8B-B14F-4D97-AF65-F5344CB8AC3E}">
        <p14:creationId xmlns:p14="http://schemas.microsoft.com/office/powerpoint/2010/main" val="37792549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a:extLst>
              <a:ext uri="{FF2B5EF4-FFF2-40B4-BE49-F238E27FC236}">
                <a16:creationId xmlns="" xmlns:a16="http://schemas.microsoft.com/office/drawing/2014/main" id="{55D5EAFD-34E9-DB42-A3A7-1F44BC0E682E}"/>
              </a:ext>
            </a:extLst>
          </p:cNvPr>
          <p:cNvSpPr>
            <a:spLocks noGrp="1"/>
          </p:cNvSpPr>
          <p:nvPr>
            <p:ph type="title"/>
          </p:nvPr>
        </p:nvSpPr>
        <p:spPr>
          <a:xfrm>
            <a:off x="949569" y="187569"/>
            <a:ext cx="9337431" cy="1230069"/>
          </a:xfrm>
        </p:spPr>
        <p:txBody>
          <a:bodyPr>
            <a:normAutofit/>
          </a:bodyPr>
          <a:lstStyle/>
          <a:p>
            <a:r>
              <a:rPr lang="en-US" altLang="en-US" sz="4000" b="1" dirty="0">
                <a:latin typeface="Arial" pitchFamily="34" charset="0"/>
                <a:cs typeface="Arial" pitchFamily="34" charset="0"/>
              </a:rPr>
              <a:t>Epidemiology/ Pathogenesis</a:t>
            </a:r>
            <a:endParaRPr lang="en-US" altLang="en-US" sz="4000" b="1" dirty="0">
              <a:latin typeface="+mn-lt"/>
            </a:endParaRPr>
          </a:p>
        </p:txBody>
      </p:sp>
      <p:sp>
        <p:nvSpPr>
          <p:cNvPr id="6" name="Content Placeholder 5">
            <a:extLst>
              <a:ext uri="{FF2B5EF4-FFF2-40B4-BE49-F238E27FC236}">
                <a16:creationId xmlns="" xmlns:a16="http://schemas.microsoft.com/office/drawing/2014/main" id="{4E1EB231-1464-824E-A71D-4AEB7B69A060}"/>
              </a:ext>
            </a:extLst>
          </p:cNvPr>
          <p:cNvSpPr>
            <a:spLocks noGrp="1"/>
          </p:cNvSpPr>
          <p:nvPr>
            <p:ph idx="1"/>
          </p:nvPr>
        </p:nvSpPr>
        <p:spPr>
          <a:xfrm>
            <a:off x="949569" y="1417639"/>
            <a:ext cx="9718431" cy="4708526"/>
          </a:xfrm>
        </p:spPr>
        <p:txBody>
          <a:bodyPr>
            <a:normAutofit/>
          </a:bodyPr>
          <a:lstStyle/>
          <a:p>
            <a:pPr marL="493776" indent="-457200">
              <a:defRPr/>
            </a:pPr>
            <a:r>
              <a:rPr lang="en-US" dirty="0"/>
              <a:t>6-8% of all congenital heart defects</a:t>
            </a:r>
          </a:p>
          <a:p>
            <a:pPr marL="493776" indent="-457200">
              <a:defRPr/>
            </a:pPr>
            <a:r>
              <a:rPr lang="en-US" dirty="0"/>
              <a:t>Male: Female 2-5:1</a:t>
            </a:r>
          </a:p>
          <a:p>
            <a:pPr marL="493776" indent="-457200">
              <a:defRPr/>
            </a:pPr>
            <a:r>
              <a:rPr lang="en-US" dirty="0"/>
              <a:t>Sporadic; rare familial</a:t>
            </a:r>
          </a:p>
          <a:p>
            <a:pPr marL="493776" indent="-457200">
              <a:defRPr/>
            </a:pPr>
            <a:r>
              <a:rPr lang="en-US" altLang="en-US" b="1" dirty="0"/>
              <a:t>Congenital</a:t>
            </a:r>
          </a:p>
          <a:p>
            <a:pPr lvl="1">
              <a:buFont typeface="Wingdings" pitchFamily="2" charset="2"/>
              <a:buChar char="v"/>
            </a:pPr>
            <a:r>
              <a:rPr lang="en-US" altLang="en-US" b="1" dirty="0"/>
              <a:t>Most common</a:t>
            </a:r>
          </a:p>
          <a:p>
            <a:r>
              <a:rPr lang="en-US" altLang="en-US" b="1" dirty="0"/>
              <a:t>   Acquired </a:t>
            </a:r>
          </a:p>
          <a:p>
            <a:pPr lvl="1">
              <a:buFont typeface="Wingdings" pitchFamily="2" charset="2"/>
              <a:buChar char="v"/>
            </a:pPr>
            <a:r>
              <a:rPr lang="en-US" altLang="en-US" b="1" dirty="0"/>
              <a:t>Inflammation/Arteritis, </a:t>
            </a:r>
            <a:r>
              <a:rPr lang="en-US" altLang="en-US" b="1" dirty="0" err="1"/>
              <a:t>eg</a:t>
            </a:r>
            <a:r>
              <a:rPr lang="en-US" altLang="en-US" b="1" dirty="0"/>
              <a:t>, </a:t>
            </a:r>
            <a:r>
              <a:rPr lang="en-US" altLang="en-US" b="1" dirty="0" err="1"/>
              <a:t>Takayasu</a:t>
            </a:r>
            <a:endParaRPr lang="en-US" altLang="en-US" b="1" dirty="0"/>
          </a:p>
          <a:p>
            <a:pPr lvl="2">
              <a:buFont typeface="Wingdings" pitchFamily="2" charset="2"/>
              <a:buChar char="v"/>
            </a:pPr>
            <a:r>
              <a:rPr lang="en-US" altLang="en-US" b="1" dirty="0"/>
              <a:t>Mid-thoracic, abdominal aorta</a:t>
            </a:r>
          </a:p>
          <a:p>
            <a:pPr lvl="1">
              <a:buFont typeface="Wingdings" pitchFamily="2" charset="2"/>
              <a:buChar char="v"/>
            </a:pPr>
            <a:r>
              <a:rPr lang="en-US" altLang="en-US" b="1" dirty="0"/>
              <a:t>Severe atherosclerosis</a:t>
            </a:r>
          </a:p>
          <a:p>
            <a:pPr marL="36576" indent="0">
              <a:buNone/>
              <a:defRPr/>
            </a:pPr>
            <a:endParaRPr lang="en-US" dirty="0"/>
          </a:p>
        </p:txBody>
      </p:sp>
      <p:sp>
        <p:nvSpPr>
          <p:cNvPr id="2" name="Date Placeholder 1"/>
          <p:cNvSpPr>
            <a:spLocks noGrp="1"/>
          </p:cNvSpPr>
          <p:nvPr>
            <p:ph type="dt" sz="half" idx="10"/>
          </p:nvPr>
        </p:nvSpPr>
        <p:spPr/>
        <p:txBody>
          <a:bodyPr/>
          <a:lstStyle/>
          <a:p>
            <a:fld id="{EFB20D0D-CDF9-456C-BFF5-973542B94C4E}"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91</a:t>
            </a:fld>
            <a:endParaRPr lang="en-US"/>
          </a:p>
        </p:txBody>
      </p:sp>
    </p:spTree>
    <p:extLst>
      <p:ext uri="{BB962C8B-B14F-4D97-AF65-F5344CB8AC3E}">
        <p14:creationId xmlns:p14="http://schemas.microsoft.com/office/powerpoint/2010/main" val="41361644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a:extLst>
              <a:ext uri="{FF2B5EF4-FFF2-40B4-BE49-F238E27FC236}">
                <a16:creationId xmlns="" xmlns:a16="http://schemas.microsoft.com/office/drawing/2014/main" id="{55D5EAFD-34E9-DB42-A3A7-1F44BC0E682E}"/>
              </a:ext>
            </a:extLst>
          </p:cNvPr>
          <p:cNvSpPr>
            <a:spLocks noGrp="1"/>
          </p:cNvSpPr>
          <p:nvPr>
            <p:ph type="title"/>
          </p:nvPr>
        </p:nvSpPr>
        <p:spPr>
          <a:xfrm>
            <a:off x="949569" y="187569"/>
            <a:ext cx="9337431" cy="1230069"/>
          </a:xfrm>
        </p:spPr>
        <p:txBody>
          <a:bodyPr>
            <a:normAutofit/>
          </a:bodyPr>
          <a:lstStyle/>
          <a:p>
            <a:r>
              <a:rPr lang="en-US" altLang="en-US" sz="4000" b="1" dirty="0">
                <a:latin typeface="+mn-lt"/>
              </a:rPr>
              <a:t>Pathogenesis/Pathology</a:t>
            </a:r>
          </a:p>
        </p:txBody>
      </p:sp>
      <p:sp>
        <p:nvSpPr>
          <p:cNvPr id="6" name="Content Placeholder 5">
            <a:extLst>
              <a:ext uri="{FF2B5EF4-FFF2-40B4-BE49-F238E27FC236}">
                <a16:creationId xmlns="" xmlns:a16="http://schemas.microsoft.com/office/drawing/2014/main" id="{4E1EB231-1464-824E-A71D-4AEB7B69A060}"/>
              </a:ext>
            </a:extLst>
          </p:cNvPr>
          <p:cNvSpPr>
            <a:spLocks noGrp="1"/>
          </p:cNvSpPr>
          <p:nvPr>
            <p:ph idx="1"/>
          </p:nvPr>
        </p:nvSpPr>
        <p:spPr>
          <a:xfrm>
            <a:off x="949569" y="1417639"/>
            <a:ext cx="9718431" cy="4708526"/>
          </a:xfrm>
        </p:spPr>
        <p:txBody>
          <a:bodyPr>
            <a:normAutofit/>
          </a:bodyPr>
          <a:lstStyle/>
          <a:p>
            <a:pPr marL="493776" indent="-457200">
              <a:buFont typeface="Wingdings" pitchFamily="2" charset="2"/>
              <a:buChar char="v"/>
              <a:defRPr/>
            </a:pPr>
            <a:r>
              <a:rPr lang="en-US" dirty="0"/>
              <a:t>Mechanism unknown</a:t>
            </a:r>
          </a:p>
          <a:p>
            <a:pPr marL="790956" lvl="1" indent="-342900">
              <a:buFont typeface="Wingdings" pitchFamily="2" charset="2"/>
              <a:buChar char="v"/>
              <a:defRPr/>
            </a:pPr>
            <a:r>
              <a:rPr lang="en-US" dirty="0"/>
              <a:t>Genetic defects?</a:t>
            </a:r>
          </a:p>
          <a:p>
            <a:pPr marL="790956" lvl="1" indent="-342900">
              <a:buFont typeface="Wingdings" pitchFamily="2" charset="2"/>
              <a:buChar char="v"/>
              <a:defRPr/>
            </a:pPr>
            <a:r>
              <a:rPr lang="en-US" dirty="0"/>
              <a:t>Intrauterine defects, </a:t>
            </a:r>
            <a:r>
              <a:rPr lang="en-US" dirty="0" err="1"/>
              <a:t>eg</a:t>
            </a:r>
            <a:r>
              <a:rPr lang="en-US" dirty="0"/>
              <a:t> impaired blood flow </a:t>
            </a:r>
            <a:r>
              <a:rPr lang="en-US" dirty="0">
                <a:sym typeface="Wingdings" pitchFamily="2" charset="2"/>
              </a:rPr>
              <a:t> altered endothelial development?</a:t>
            </a:r>
            <a:endParaRPr lang="en-US" dirty="0"/>
          </a:p>
          <a:p>
            <a:pPr marL="493776" indent="-457200">
              <a:buFont typeface="Wingdings" pitchFamily="2" charset="2"/>
              <a:buChar char="v"/>
              <a:defRPr/>
            </a:pPr>
            <a:r>
              <a:rPr lang="en-US" dirty="0"/>
              <a:t>Medial thickening + intimal hyperplasia </a:t>
            </a:r>
            <a:r>
              <a:rPr lang="en-US" dirty="0">
                <a:sym typeface="Wingdings" pitchFamily="2" charset="2"/>
              </a:rPr>
              <a:t> </a:t>
            </a:r>
            <a:r>
              <a:rPr lang="en-US" dirty="0" err="1">
                <a:sym typeface="Wingdings" pitchFamily="2" charset="2"/>
              </a:rPr>
              <a:t>posterolateral</a:t>
            </a:r>
            <a:r>
              <a:rPr lang="en-US" dirty="0">
                <a:sym typeface="Wingdings" pitchFamily="2" charset="2"/>
              </a:rPr>
              <a:t> ridge encircling lumen</a:t>
            </a:r>
          </a:p>
          <a:p>
            <a:pPr marL="493776" indent="-457200">
              <a:buFont typeface="Wingdings" pitchFamily="2" charset="2"/>
              <a:buChar char="v"/>
              <a:defRPr/>
            </a:pPr>
            <a:r>
              <a:rPr lang="en-US" dirty="0">
                <a:sym typeface="Wingdings" pitchFamily="2" charset="2"/>
              </a:rPr>
              <a:t>Surgical specimens:</a:t>
            </a:r>
          </a:p>
          <a:p>
            <a:pPr marL="790956" lvl="1" indent="-342900">
              <a:buFont typeface="Wingdings" pitchFamily="2" charset="2"/>
              <a:buChar char="v"/>
              <a:defRPr/>
            </a:pPr>
            <a:r>
              <a:rPr lang="en-US" dirty="0">
                <a:sym typeface="Wingdings" pitchFamily="2" charset="2"/>
              </a:rPr>
              <a:t>↑ collagen</a:t>
            </a:r>
          </a:p>
          <a:p>
            <a:pPr marL="722376" lvl="1" indent="-274320">
              <a:buFont typeface="Wingdings 2"/>
              <a:buChar char=""/>
              <a:defRPr/>
            </a:pPr>
            <a:r>
              <a:rPr lang="en-US" dirty="0">
                <a:sym typeface="Wingdings" pitchFamily="2" charset="2"/>
              </a:rPr>
              <a:t>↓ smooth muscle mass in pre </a:t>
            </a:r>
            <a:r>
              <a:rPr lang="en-US" dirty="0" err="1">
                <a:sym typeface="Wingdings" pitchFamily="2" charset="2"/>
              </a:rPr>
              <a:t>vs</a:t>
            </a:r>
            <a:r>
              <a:rPr lang="en-US" dirty="0">
                <a:sym typeface="Wingdings" pitchFamily="2" charset="2"/>
              </a:rPr>
              <a:t> </a:t>
            </a:r>
            <a:r>
              <a:rPr lang="en-US" dirty="0" err="1">
                <a:sym typeface="Wingdings" pitchFamily="2" charset="2"/>
              </a:rPr>
              <a:t>poststenotic</a:t>
            </a:r>
            <a:r>
              <a:rPr lang="en-US" dirty="0">
                <a:sym typeface="Wingdings" pitchFamily="2" charset="2"/>
              </a:rPr>
              <a:t> areas</a:t>
            </a:r>
          </a:p>
          <a:p>
            <a:pPr marL="722376" lvl="1" indent="-274320">
              <a:buFont typeface="Wingdings 2"/>
              <a:buChar char=""/>
              <a:defRPr/>
            </a:pPr>
            <a:r>
              <a:rPr lang="en-US" dirty="0">
                <a:sym typeface="Wingdings" pitchFamily="2" charset="2"/>
              </a:rPr>
              <a:t>Cystic medial necrosis: disarray of elastic tissue</a:t>
            </a:r>
          </a:p>
          <a:p>
            <a:pPr marL="420624" indent="-384048">
              <a:buFont typeface="Wingdings 2"/>
              <a:buChar char=""/>
              <a:defRPr/>
            </a:pPr>
            <a:endParaRPr lang="en-US" dirty="0"/>
          </a:p>
        </p:txBody>
      </p:sp>
      <p:sp>
        <p:nvSpPr>
          <p:cNvPr id="2" name="Date Placeholder 1"/>
          <p:cNvSpPr>
            <a:spLocks noGrp="1"/>
          </p:cNvSpPr>
          <p:nvPr>
            <p:ph type="dt" sz="half" idx="10"/>
          </p:nvPr>
        </p:nvSpPr>
        <p:spPr/>
        <p:txBody>
          <a:bodyPr/>
          <a:lstStyle/>
          <a:p>
            <a:fld id="{0081B120-2DCD-4035-BBD6-417D610920EF}"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92</a:t>
            </a:fld>
            <a:endParaRPr lang="en-US"/>
          </a:p>
        </p:txBody>
      </p:sp>
    </p:spTree>
    <p:extLst>
      <p:ext uri="{BB962C8B-B14F-4D97-AF65-F5344CB8AC3E}">
        <p14:creationId xmlns:p14="http://schemas.microsoft.com/office/powerpoint/2010/main" val="22384901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6F1F0-4AFF-3245-A78B-90CBE46D5A13}"/>
              </a:ext>
            </a:extLst>
          </p:cNvPr>
          <p:cNvSpPr>
            <a:spLocks noGrp="1"/>
          </p:cNvSpPr>
          <p:nvPr>
            <p:ph type="title"/>
          </p:nvPr>
        </p:nvSpPr>
        <p:spPr/>
        <p:txBody>
          <a:bodyPr>
            <a:normAutofit/>
          </a:bodyPr>
          <a:lstStyle/>
          <a:p>
            <a:pPr>
              <a:defRPr/>
            </a:pPr>
            <a:r>
              <a:rPr lang="en-US" dirty="0"/>
              <a:t>Being born can be a problem</a:t>
            </a:r>
          </a:p>
        </p:txBody>
      </p:sp>
      <p:sp>
        <p:nvSpPr>
          <p:cNvPr id="12291" name="Content Placeholder 2">
            <a:extLst>
              <a:ext uri="{FF2B5EF4-FFF2-40B4-BE49-F238E27FC236}">
                <a16:creationId xmlns="" xmlns:a16="http://schemas.microsoft.com/office/drawing/2014/main" id="{C5DED8D6-21A3-F149-87EF-6D8456A6235E}"/>
              </a:ext>
            </a:extLst>
          </p:cNvPr>
          <p:cNvSpPr>
            <a:spLocks noGrp="1"/>
          </p:cNvSpPr>
          <p:nvPr>
            <p:ph sz="half" idx="1"/>
          </p:nvPr>
        </p:nvSpPr>
        <p:spPr>
          <a:xfrm>
            <a:off x="1043354" y="1690688"/>
            <a:ext cx="4824046" cy="4435476"/>
          </a:xfrm>
        </p:spPr>
        <p:txBody>
          <a:bodyPr/>
          <a:lstStyle/>
          <a:p>
            <a:r>
              <a:rPr lang="en-US" altLang="en-US" b="1" dirty="0"/>
              <a:t>In utero:</a:t>
            </a:r>
          </a:p>
          <a:p>
            <a:pPr lvl="1"/>
            <a:r>
              <a:rPr lang="en-US" altLang="en-US" dirty="0"/>
              <a:t>High PVR, low SVR</a:t>
            </a:r>
          </a:p>
          <a:p>
            <a:pPr lvl="1"/>
            <a:r>
              <a:rPr lang="en-US" altLang="en-US" dirty="0"/>
              <a:t>90% cardiac output: </a:t>
            </a:r>
            <a:r>
              <a:rPr lang="en-US" altLang="en-US" dirty="0">
                <a:sym typeface="Wingdings" pitchFamily="2" charset="2"/>
              </a:rPr>
              <a:t> PDA  descending </a:t>
            </a:r>
            <a:r>
              <a:rPr lang="en-US" altLang="en-US" dirty="0" err="1">
                <a:sym typeface="Wingdings" pitchFamily="2" charset="2"/>
              </a:rPr>
              <a:t>ao</a:t>
            </a:r>
            <a:endParaRPr lang="en-US" altLang="en-US" dirty="0"/>
          </a:p>
          <a:p>
            <a:r>
              <a:rPr lang="en-US" altLang="en-US" b="1" dirty="0"/>
              <a:t>At birth:</a:t>
            </a:r>
          </a:p>
          <a:p>
            <a:pPr lvl="1"/>
            <a:r>
              <a:rPr lang="en-US" altLang="en-US" dirty="0"/>
              <a:t>↑ SVR</a:t>
            </a:r>
          </a:p>
          <a:p>
            <a:pPr lvl="1"/>
            <a:r>
              <a:rPr lang="en-US" altLang="en-US" dirty="0"/>
              <a:t>↓ PVR</a:t>
            </a:r>
          </a:p>
          <a:p>
            <a:pPr lvl="1"/>
            <a:r>
              <a:rPr lang="en-US" altLang="en-US" dirty="0"/>
              <a:t>PFO and PDA closure</a:t>
            </a:r>
          </a:p>
          <a:p>
            <a:pPr lvl="1"/>
            <a:r>
              <a:rPr lang="en-US" altLang="en-US" dirty="0"/>
              <a:t>CO through ascending aorta</a:t>
            </a:r>
          </a:p>
          <a:p>
            <a:pPr lvl="1"/>
            <a:endParaRPr lang="en-US" altLang="en-US" dirty="0"/>
          </a:p>
          <a:p>
            <a:endParaRPr lang="en-US" altLang="en-US" dirty="0"/>
          </a:p>
        </p:txBody>
      </p:sp>
      <p:pic>
        <p:nvPicPr>
          <p:cNvPr id="12292" name="Content Placeholder 5" descr="fetal.gif">
            <a:extLst>
              <a:ext uri="{FF2B5EF4-FFF2-40B4-BE49-F238E27FC236}">
                <a16:creationId xmlns="" xmlns:a16="http://schemas.microsoft.com/office/drawing/2014/main" id="{59DFB197-37C1-D64C-8026-76E201A8596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808890" y="1600200"/>
            <a:ext cx="4122738" cy="4419600"/>
          </a:xfrm>
        </p:spPr>
      </p:pic>
      <p:sp>
        <p:nvSpPr>
          <p:cNvPr id="3" name="Date Placeholder 2"/>
          <p:cNvSpPr>
            <a:spLocks noGrp="1"/>
          </p:cNvSpPr>
          <p:nvPr>
            <p:ph type="dt" sz="half" idx="10"/>
          </p:nvPr>
        </p:nvSpPr>
        <p:spPr/>
        <p:txBody>
          <a:bodyPr/>
          <a:lstStyle/>
          <a:p>
            <a:fld id="{452FA88C-8D1C-4A11-8DE5-88488C349454}" type="datetime1">
              <a:rPr lang="en-US" smtClean="0"/>
              <a:t>9/10/2021</a:t>
            </a:fld>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93</a:t>
            </a:fld>
            <a:endParaRPr lang="en-US"/>
          </a:p>
        </p:txBody>
      </p:sp>
    </p:spTree>
    <p:extLst>
      <p:ext uri="{BB962C8B-B14F-4D97-AF65-F5344CB8AC3E}">
        <p14:creationId xmlns:p14="http://schemas.microsoft.com/office/powerpoint/2010/main" val="3466098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4">
            <a:extLst>
              <a:ext uri="{FF2B5EF4-FFF2-40B4-BE49-F238E27FC236}">
                <a16:creationId xmlns="" xmlns:a16="http://schemas.microsoft.com/office/drawing/2014/main" id="{22487B4C-5FFD-9545-8860-3C1B82993482}"/>
              </a:ext>
            </a:extLst>
          </p:cNvPr>
          <p:cNvSpPr>
            <a:spLocks noGrp="1"/>
          </p:cNvSpPr>
          <p:nvPr>
            <p:ph type="title"/>
          </p:nvPr>
        </p:nvSpPr>
        <p:spPr/>
        <p:txBody>
          <a:bodyPr>
            <a:normAutofit/>
          </a:bodyPr>
          <a:lstStyle/>
          <a:p>
            <a:r>
              <a:rPr lang="en-US" altLang="en-US" sz="4000" b="1" dirty="0">
                <a:latin typeface="+mn-lt"/>
                <a:ea typeface="+mn-ea"/>
                <a:cs typeface="+mn-cs"/>
              </a:rPr>
              <a:t>Clinical</a:t>
            </a:r>
            <a:r>
              <a:rPr lang="en-US" altLang="en-US" sz="4000" dirty="0"/>
              <a:t> </a:t>
            </a:r>
            <a:r>
              <a:rPr lang="en-US" altLang="en-US" sz="4000" b="1" dirty="0">
                <a:latin typeface="+mn-lt"/>
                <a:ea typeface="+mn-ea"/>
                <a:cs typeface="+mn-cs"/>
              </a:rPr>
              <a:t>Manifestations</a:t>
            </a:r>
          </a:p>
        </p:txBody>
      </p:sp>
      <p:sp>
        <p:nvSpPr>
          <p:cNvPr id="6" name="Content Placeholder 5">
            <a:extLst>
              <a:ext uri="{FF2B5EF4-FFF2-40B4-BE49-F238E27FC236}">
                <a16:creationId xmlns="" xmlns:a16="http://schemas.microsoft.com/office/drawing/2014/main" id="{B3521026-0164-9947-B0E0-CB74CE1AC204}"/>
              </a:ext>
            </a:extLst>
          </p:cNvPr>
          <p:cNvSpPr>
            <a:spLocks noGrp="1"/>
          </p:cNvSpPr>
          <p:nvPr>
            <p:ph idx="1"/>
          </p:nvPr>
        </p:nvSpPr>
        <p:spPr>
          <a:xfrm>
            <a:off x="1113692" y="1488831"/>
            <a:ext cx="9554308" cy="5380892"/>
          </a:xfrm>
        </p:spPr>
        <p:txBody>
          <a:bodyPr>
            <a:normAutofit/>
          </a:bodyPr>
          <a:lstStyle/>
          <a:p>
            <a:pPr marL="493776" indent="-457200">
              <a:buFont typeface="Wingdings" pitchFamily="2" charset="2"/>
              <a:buChar char="v"/>
              <a:defRPr/>
            </a:pPr>
            <a:r>
              <a:rPr lang="en-US" b="1" dirty="0"/>
              <a:t>Neonates</a:t>
            </a:r>
          </a:p>
          <a:p>
            <a:pPr marL="722376" lvl="1" indent="-274320">
              <a:buFont typeface="Wingdings 2"/>
              <a:buChar char=""/>
              <a:defRPr/>
            </a:pPr>
            <a:r>
              <a:rPr lang="en-US" dirty="0"/>
              <a:t>Absent/delayed femoral pulse</a:t>
            </a:r>
          </a:p>
          <a:p>
            <a:pPr marL="722376" lvl="1" indent="-274320">
              <a:buFont typeface="Wingdings 2"/>
              <a:buChar char=""/>
              <a:defRPr/>
            </a:pPr>
            <a:r>
              <a:rPr lang="en-US" dirty="0"/>
              <a:t>Differential cyanosis if severe and large PDA R</a:t>
            </a:r>
            <a:r>
              <a:rPr lang="en-US" dirty="0">
                <a:sym typeface="Wingdings" pitchFamily="2" charset="2"/>
              </a:rPr>
              <a:t>L shunt</a:t>
            </a:r>
            <a:endParaRPr lang="en-US" dirty="0"/>
          </a:p>
          <a:p>
            <a:pPr marL="722376" lvl="1" indent="-274320">
              <a:buFont typeface="Wingdings 2"/>
              <a:buChar char=""/>
              <a:defRPr/>
            </a:pPr>
            <a:r>
              <a:rPr lang="en-US" dirty="0"/>
              <a:t>Heart failure/ shock in first </a:t>
            </a:r>
            <a:r>
              <a:rPr lang="en-US" dirty="0" smtClean="0"/>
              <a:t>days of </a:t>
            </a:r>
            <a:r>
              <a:rPr lang="en-US" dirty="0"/>
              <a:t>life</a:t>
            </a:r>
          </a:p>
          <a:p>
            <a:pPr marL="493776" indent="-457200">
              <a:buFont typeface="Wingdings" pitchFamily="2" charset="2"/>
              <a:buChar char="v"/>
              <a:defRPr/>
            </a:pPr>
            <a:r>
              <a:rPr lang="en-US" b="1" dirty="0"/>
              <a:t>Children</a:t>
            </a:r>
          </a:p>
          <a:p>
            <a:pPr marL="722376" lvl="1" indent="-274320">
              <a:buFont typeface="Wingdings 2"/>
              <a:buChar char=""/>
              <a:defRPr/>
            </a:pPr>
            <a:r>
              <a:rPr lang="en-US" dirty="0"/>
              <a:t>Delayed diagnosis in mild </a:t>
            </a:r>
            <a:r>
              <a:rPr lang="en-US" dirty="0" err="1"/>
              <a:t>coarctation</a:t>
            </a:r>
            <a:endParaRPr lang="en-US" dirty="0"/>
          </a:p>
          <a:p>
            <a:pPr marL="722376" lvl="1" indent="-274320">
              <a:buFont typeface="Wingdings 2"/>
              <a:buChar char=""/>
              <a:defRPr/>
            </a:pPr>
            <a:r>
              <a:rPr lang="en-US" dirty="0"/>
              <a:t>Chest pain with exercise, cold extremities, </a:t>
            </a:r>
            <a:r>
              <a:rPr lang="en-US" dirty="0" err="1"/>
              <a:t>claudication</a:t>
            </a:r>
            <a:r>
              <a:rPr lang="en-US" dirty="0"/>
              <a:t> </a:t>
            </a:r>
          </a:p>
          <a:p>
            <a:pPr marL="493776" indent="-457200">
              <a:buFont typeface="Wingdings" pitchFamily="2" charset="2"/>
              <a:buChar char="v"/>
              <a:defRPr/>
            </a:pPr>
            <a:r>
              <a:rPr lang="en-US" b="1" dirty="0"/>
              <a:t>Adults</a:t>
            </a:r>
          </a:p>
          <a:p>
            <a:pPr marL="722376" lvl="1" indent="-274320">
              <a:buFont typeface="Wingdings 2"/>
              <a:buChar char=""/>
              <a:defRPr/>
            </a:pPr>
            <a:r>
              <a:rPr lang="en-US" dirty="0"/>
              <a:t>Hypertension</a:t>
            </a:r>
          </a:p>
          <a:p>
            <a:pPr marL="722376" lvl="1" indent="-274320">
              <a:buFont typeface="Wingdings 2"/>
              <a:buChar char=""/>
              <a:defRPr/>
            </a:pPr>
            <a:r>
              <a:rPr lang="en-US" dirty="0" smtClean="0"/>
              <a:t>Claudication</a:t>
            </a:r>
            <a:endParaRPr lang="en-US" dirty="0"/>
          </a:p>
        </p:txBody>
      </p:sp>
      <p:sp>
        <p:nvSpPr>
          <p:cNvPr id="2" name="Date Placeholder 1"/>
          <p:cNvSpPr>
            <a:spLocks noGrp="1"/>
          </p:cNvSpPr>
          <p:nvPr>
            <p:ph type="dt" sz="half" idx="10"/>
          </p:nvPr>
        </p:nvSpPr>
        <p:spPr/>
        <p:txBody>
          <a:bodyPr/>
          <a:lstStyle/>
          <a:p>
            <a:fld id="{CBEF36E5-A43B-45B3-B702-0A781EED4480}"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94</a:t>
            </a:fld>
            <a:endParaRPr lang="en-US"/>
          </a:p>
        </p:txBody>
      </p:sp>
    </p:spTree>
    <p:extLst>
      <p:ext uri="{BB962C8B-B14F-4D97-AF65-F5344CB8AC3E}">
        <p14:creationId xmlns:p14="http://schemas.microsoft.com/office/powerpoint/2010/main" val="2351970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a:extLst>
              <a:ext uri="{FF2B5EF4-FFF2-40B4-BE49-F238E27FC236}">
                <a16:creationId xmlns="" xmlns:a16="http://schemas.microsoft.com/office/drawing/2014/main" id="{73E63826-9354-3945-BA3D-C7172E1D37B7}"/>
              </a:ext>
            </a:extLst>
          </p:cNvPr>
          <p:cNvSpPr>
            <a:spLocks noGrp="1"/>
          </p:cNvSpPr>
          <p:nvPr>
            <p:ph type="title"/>
          </p:nvPr>
        </p:nvSpPr>
        <p:spPr/>
        <p:txBody>
          <a:bodyPr>
            <a:normAutofit/>
          </a:bodyPr>
          <a:lstStyle/>
          <a:p>
            <a:pPr lvl="1" algn="l" rtl="0">
              <a:lnSpc>
                <a:spcPct val="90000"/>
              </a:lnSpc>
              <a:spcBef>
                <a:spcPct val="0"/>
              </a:spcBef>
            </a:pPr>
            <a:r>
              <a:rPr lang="en-US" altLang="en-US" sz="3600" b="1" kern="1200" dirty="0">
                <a:solidFill>
                  <a:schemeClr val="tx1"/>
                </a:solidFill>
                <a:latin typeface="Arial" pitchFamily="34" charset="0"/>
                <a:ea typeface="+mj-ea"/>
                <a:cs typeface="Arial" pitchFamily="34" charset="0"/>
              </a:rPr>
              <a:t>Differential Blood Pressure</a:t>
            </a:r>
          </a:p>
        </p:txBody>
      </p:sp>
      <p:sp>
        <p:nvSpPr>
          <p:cNvPr id="14339" name="Content Placeholder 5">
            <a:extLst>
              <a:ext uri="{FF2B5EF4-FFF2-40B4-BE49-F238E27FC236}">
                <a16:creationId xmlns="" xmlns:a16="http://schemas.microsoft.com/office/drawing/2014/main" id="{5F9B1C88-AEC6-844A-A29A-2DED913BAFCB}"/>
              </a:ext>
            </a:extLst>
          </p:cNvPr>
          <p:cNvSpPr>
            <a:spLocks noGrp="1"/>
          </p:cNvSpPr>
          <p:nvPr>
            <p:ph idx="1"/>
          </p:nvPr>
        </p:nvSpPr>
        <p:spPr/>
        <p:txBody>
          <a:bodyPr/>
          <a:lstStyle/>
          <a:p>
            <a:r>
              <a:rPr lang="en-US" altLang="en-US" b="1" dirty="0"/>
              <a:t>Classic findings</a:t>
            </a:r>
          </a:p>
          <a:p>
            <a:pPr lvl="1"/>
            <a:r>
              <a:rPr lang="en-US" altLang="en-US" dirty="0"/>
              <a:t>Hypertension in upper extremities</a:t>
            </a:r>
          </a:p>
          <a:p>
            <a:pPr lvl="3"/>
            <a:r>
              <a:rPr lang="en-US" altLang="en-US" sz="2400" b="1" dirty="0"/>
              <a:t>Mechanical obstruction</a:t>
            </a:r>
          </a:p>
          <a:p>
            <a:pPr lvl="3"/>
            <a:r>
              <a:rPr lang="en-US" altLang="en-US" sz="2400" b="1" dirty="0"/>
              <a:t>↑ renin secretion </a:t>
            </a:r>
            <a:r>
              <a:rPr lang="en-US" altLang="en-US" sz="2400" b="1" dirty="0">
                <a:sym typeface="Wingdings" pitchFamily="2" charset="2"/>
              </a:rPr>
              <a:t> volume expansion</a:t>
            </a:r>
          </a:p>
          <a:p>
            <a:pPr lvl="3"/>
            <a:r>
              <a:rPr lang="en-US" altLang="en-US" sz="2400" b="1" dirty="0" smtClean="0">
                <a:sym typeface="Wingdings" pitchFamily="2" charset="2"/>
              </a:rPr>
              <a:t>Less sensitive baroreceptor reflex  </a:t>
            </a:r>
          </a:p>
          <a:p>
            <a:pPr lvl="3"/>
            <a:r>
              <a:rPr lang="en-US" altLang="en-US" sz="2400" b="1" dirty="0" smtClean="0">
                <a:sym typeface="Wingdings" pitchFamily="2" charset="2"/>
              </a:rPr>
              <a:t>Reduced arterial compliance </a:t>
            </a:r>
            <a:endParaRPr lang="en-US" altLang="en-US" sz="2400" b="1" dirty="0"/>
          </a:p>
          <a:p>
            <a:pPr lvl="1"/>
            <a:r>
              <a:rPr lang="en-US" altLang="en-US" dirty="0" smtClean="0"/>
              <a:t>Decreased</a:t>
            </a:r>
            <a:r>
              <a:rPr lang="en-US" altLang="en-US" dirty="0"/>
              <a:t>/ delayed femoral pulse</a:t>
            </a:r>
          </a:p>
          <a:p>
            <a:pPr lvl="1"/>
            <a:r>
              <a:rPr lang="en-US" altLang="en-US" dirty="0"/>
              <a:t>Low blood pressure in lower extremities</a:t>
            </a:r>
          </a:p>
          <a:p>
            <a:endParaRPr lang="en-US" altLang="en-US" dirty="0"/>
          </a:p>
        </p:txBody>
      </p:sp>
      <p:sp>
        <p:nvSpPr>
          <p:cNvPr id="2" name="Date Placeholder 1"/>
          <p:cNvSpPr>
            <a:spLocks noGrp="1"/>
          </p:cNvSpPr>
          <p:nvPr>
            <p:ph type="dt" sz="half" idx="10"/>
          </p:nvPr>
        </p:nvSpPr>
        <p:spPr/>
        <p:txBody>
          <a:bodyPr/>
          <a:lstStyle/>
          <a:p>
            <a:fld id="{4201D3B7-BDDF-47F1-AF3D-CA2B32D14B4D}"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95</a:t>
            </a:fld>
            <a:endParaRPr lang="en-US"/>
          </a:p>
        </p:txBody>
      </p:sp>
    </p:spTree>
    <p:extLst>
      <p:ext uri="{BB962C8B-B14F-4D97-AF65-F5344CB8AC3E}">
        <p14:creationId xmlns:p14="http://schemas.microsoft.com/office/powerpoint/2010/main" val="16013267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3">
            <a:extLst>
              <a:ext uri="{FF2B5EF4-FFF2-40B4-BE49-F238E27FC236}">
                <a16:creationId xmlns="" xmlns:a16="http://schemas.microsoft.com/office/drawing/2014/main" id="{2CE48A27-56DF-3044-879E-3E47F0A6E6B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5000" contrast="15000"/>
                    </a14:imgEffect>
                  </a14:imgLayer>
                </a14:imgProps>
              </a:ext>
              <a:ext uri="{28A0092B-C50C-407E-A947-70E740481C1C}">
                <a14:useLocalDpi xmlns:a14="http://schemas.microsoft.com/office/drawing/2010/main" val="0"/>
              </a:ext>
            </a:extLst>
          </a:blip>
          <a:srcRect l="2808" t="1131" r="2496" b="64258"/>
          <a:stretch>
            <a:fillRect/>
          </a:stretch>
        </p:blipFill>
        <p:spPr bwMode="auto">
          <a:xfrm>
            <a:off x="1749426" y="2286001"/>
            <a:ext cx="426561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3">
            <a:extLst>
              <a:ext uri="{FF2B5EF4-FFF2-40B4-BE49-F238E27FC236}">
                <a16:creationId xmlns="" xmlns:a16="http://schemas.microsoft.com/office/drawing/2014/main" id="{D736B828-78CE-CE43-8A7F-BB8E9CCCFD6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559" t="63936" r="1559" b="1291"/>
          <a:stretch>
            <a:fillRect/>
          </a:stretch>
        </p:blipFill>
        <p:spPr bwMode="auto">
          <a:xfrm>
            <a:off x="6118225" y="2286001"/>
            <a:ext cx="4364038"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5"/>
          <p:cNvSpPr>
            <a:spLocks noGrp="1"/>
          </p:cNvSpPr>
          <p:nvPr>
            <p:ph type="dt" sz="half" idx="10"/>
          </p:nvPr>
        </p:nvSpPr>
        <p:spPr/>
        <p:txBody>
          <a:bodyPr/>
          <a:lstStyle/>
          <a:p>
            <a:fld id="{82E2AFEA-3018-461C-BEB6-C0F878936401}" type="datetime1">
              <a:rPr lang="en-US" smtClean="0"/>
              <a:t>9/10/2021</a:t>
            </a:fld>
            <a:endParaRPr lang="en-US"/>
          </a:p>
        </p:txBody>
      </p:sp>
      <p:sp>
        <p:nvSpPr>
          <p:cNvPr id="7" name="Slide Number Placeholder 6"/>
          <p:cNvSpPr>
            <a:spLocks noGrp="1"/>
          </p:cNvSpPr>
          <p:nvPr>
            <p:ph type="sldNum" sz="quarter" idx="12"/>
          </p:nvPr>
        </p:nvSpPr>
        <p:spPr/>
        <p:txBody>
          <a:bodyPr/>
          <a:lstStyle/>
          <a:p>
            <a:fld id="{CA140ABB-3E0F-42AE-8525-703F3AEBC195}" type="slidenum">
              <a:rPr lang="en-US" smtClean="0"/>
              <a:t>96</a:t>
            </a:fld>
            <a:endParaRPr lang="en-US"/>
          </a:p>
        </p:txBody>
      </p:sp>
    </p:spTree>
    <p:extLst>
      <p:ext uri="{BB962C8B-B14F-4D97-AF65-F5344CB8AC3E}">
        <p14:creationId xmlns:p14="http://schemas.microsoft.com/office/powerpoint/2010/main" val="26804407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 xmlns:a16="http://schemas.microsoft.com/office/drawing/2014/main" id="{0B73388B-CAE7-9C46-8C40-8E8770EF84AF}"/>
              </a:ext>
            </a:extLst>
          </p:cNvPr>
          <p:cNvSpPr>
            <a:spLocks noGrp="1"/>
          </p:cNvSpPr>
          <p:nvPr>
            <p:ph type="title"/>
          </p:nvPr>
        </p:nvSpPr>
        <p:spPr/>
        <p:txBody>
          <a:bodyPr>
            <a:normAutofit/>
          </a:bodyPr>
          <a:lstStyle/>
          <a:p>
            <a:r>
              <a:rPr lang="en-US" altLang="en-US" sz="4000" b="1" dirty="0">
                <a:latin typeface="+mn-lt"/>
              </a:rPr>
              <a:t>Neurologic </a:t>
            </a:r>
            <a:r>
              <a:rPr lang="en-US" altLang="en-US" sz="4000" b="1" dirty="0" smtClean="0">
                <a:latin typeface="+mn-lt"/>
              </a:rPr>
              <a:t>Comorbidities</a:t>
            </a:r>
            <a:endParaRPr lang="en-US" altLang="en-US" sz="4000" b="1" dirty="0">
              <a:latin typeface="+mn-lt"/>
            </a:endParaRPr>
          </a:p>
        </p:txBody>
      </p:sp>
      <p:sp>
        <p:nvSpPr>
          <p:cNvPr id="15363" name="Content Placeholder 2">
            <a:extLst>
              <a:ext uri="{FF2B5EF4-FFF2-40B4-BE49-F238E27FC236}">
                <a16:creationId xmlns="" xmlns:a16="http://schemas.microsoft.com/office/drawing/2014/main" id="{897760B5-19F4-2C4A-B0DD-BA9BF73FBB4C}"/>
              </a:ext>
            </a:extLst>
          </p:cNvPr>
          <p:cNvSpPr>
            <a:spLocks noGrp="1"/>
          </p:cNvSpPr>
          <p:nvPr>
            <p:ph idx="1"/>
          </p:nvPr>
        </p:nvSpPr>
        <p:spPr>
          <a:xfrm>
            <a:off x="1008185" y="1690688"/>
            <a:ext cx="9050215" cy="4435476"/>
          </a:xfrm>
        </p:spPr>
        <p:txBody>
          <a:bodyPr/>
          <a:lstStyle/>
          <a:p>
            <a:r>
              <a:rPr lang="en-US" altLang="en-US" dirty="0"/>
              <a:t>Increased frequency of intracranial aneurysms</a:t>
            </a:r>
          </a:p>
          <a:p>
            <a:r>
              <a:rPr lang="en-US" altLang="en-US" dirty="0"/>
              <a:t>Dilation of collateral spinal arteries </a:t>
            </a:r>
            <a:r>
              <a:rPr lang="en-US" altLang="en-US" dirty="0">
                <a:sym typeface="Wingdings" pitchFamily="2" charset="2"/>
              </a:rPr>
              <a:t> compress spinal cord</a:t>
            </a:r>
            <a:endParaRPr lang="en-US" altLang="en-US" dirty="0"/>
          </a:p>
          <a:p>
            <a:pPr lvl="1">
              <a:buFont typeface="Wingdings 2" pitchFamily="2" charset="2"/>
              <a:buNone/>
            </a:pPr>
            <a:endParaRPr lang="en-US" altLang="en-US" dirty="0">
              <a:sym typeface="Wingdings" pitchFamily="2" charset="2"/>
            </a:endParaRPr>
          </a:p>
        </p:txBody>
      </p:sp>
      <p:sp>
        <p:nvSpPr>
          <p:cNvPr id="2" name="Date Placeholder 1"/>
          <p:cNvSpPr>
            <a:spLocks noGrp="1"/>
          </p:cNvSpPr>
          <p:nvPr>
            <p:ph type="dt" sz="half" idx="10"/>
          </p:nvPr>
        </p:nvSpPr>
        <p:spPr/>
        <p:txBody>
          <a:bodyPr/>
          <a:lstStyle/>
          <a:p>
            <a:fld id="{75EB534C-9AD4-48DB-BFB4-1917FDF516C4}"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97</a:t>
            </a:fld>
            <a:endParaRPr lang="en-US"/>
          </a:p>
        </p:txBody>
      </p:sp>
    </p:spTree>
    <p:extLst>
      <p:ext uri="{BB962C8B-B14F-4D97-AF65-F5344CB8AC3E}">
        <p14:creationId xmlns:p14="http://schemas.microsoft.com/office/powerpoint/2010/main" val="41864196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 xmlns:a16="http://schemas.microsoft.com/office/drawing/2014/main" id="{CB071C29-73B8-674D-9438-0383E4A835FC}"/>
              </a:ext>
            </a:extLst>
          </p:cNvPr>
          <p:cNvSpPr>
            <a:spLocks noGrp="1"/>
          </p:cNvSpPr>
          <p:nvPr>
            <p:ph type="title"/>
          </p:nvPr>
        </p:nvSpPr>
        <p:spPr/>
        <p:txBody>
          <a:bodyPr>
            <a:normAutofit/>
          </a:bodyPr>
          <a:lstStyle/>
          <a:p>
            <a:r>
              <a:rPr lang="en-US" altLang="en-US" sz="3600" b="1" dirty="0">
                <a:latin typeface="Arial" pitchFamily="34" charset="0"/>
                <a:cs typeface="Arial" pitchFamily="34" charset="0"/>
              </a:rPr>
              <a:t>Cardiac Exam</a:t>
            </a:r>
          </a:p>
        </p:txBody>
      </p:sp>
      <p:sp>
        <p:nvSpPr>
          <p:cNvPr id="16387" name="Content Placeholder 2">
            <a:extLst>
              <a:ext uri="{FF2B5EF4-FFF2-40B4-BE49-F238E27FC236}">
                <a16:creationId xmlns="" xmlns:a16="http://schemas.microsoft.com/office/drawing/2014/main" id="{22EB2157-7E02-0148-94A3-FADBE74AABE5}"/>
              </a:ext>
            </a:extLst>
          </p:cNvPr>
          <p:cNvSpPr>
            <a:spLocks noGrp="1"/>
          </p:cNvSpPr>
          <p:nvPr>
            <p:ph idx="1"/>
          </p:nvPr>
        </p:nvSpPr>
        <p:spPr/>
        <p:txBody>
          <a:bodyPr/>
          <a:lstStyle/>
          <a:p>
            <a:r>
              <a:rPr lang="en-US" altLang="en-US" dirty="0"/>
              <a:t>Often normal without co-existing defects.</a:t>
            </a:r>
          </a:p>
          <a:p>
            <a:r>
              <a:rPr lang="en-US" altLang="en-US" dirty="0"/>
              <a:t>Continuous murmur if large collateral vessels.</a:t>
            </a:r>
          </a:p>
          <a:p>
            <a:r>
              <a:rPr lang="en-US" altLang="en-US" dirty="0"/>
              <a:t>Systolic ejection click and/or murmur if bicuspid aortic valve.</a:t>
            </a:r>
          </a:p>
          <a:p>
            <a:r>
              <a:rPr lang="en-US" altLang="en-US" dirty="0" smtClean="0"/>
              <a:t>Vascular murmur </a:t>
            </a:r>
            <a:r>
              <a:rPr lang="en-US" altLang="en-US" dirty="0"/>
              <a:t>from flow across C</a:t>
            </a:r>
            <a:r>
              <a:rPr lang="en-US" altLang="en-US" dirty="0" smtClean="0"/>
              <a:t>oarctation </a:t>
            </a:r>
            <a:r>
              <a:rPr lang="en-US" altLang="en-US" dirty="0"/>
              <a:t>itself.</a:t>
            </a:r>
          </a:p>
        </p:txBody>
      </p:sp>
      <p:sp>
        <p:nvSpPr>
          <p:cNvPr id="2" name="Date Placeholder 1"/>
          <p:cNvSpPr>
            <a:spLocks noGrp="1"/>
          </p:cNvSpPr>
          <p:nvPr>
            <p:ph type="dt" sz="half" idx="10"/>
          </p:nvPr>
        </p:nvSpPr>
        <p:spPr/>
        <p:txBody>
          <a:bodyPr/>
          <a:lstStyle/>
          <a:p>
            <a:fld id="{C5E4A68F-EDEE-4CE7-8C85-A6D67CC629C9}"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98</a:t>
            </a:fld>
            <a:endParaRPr lang="en-US"/>
          </a:p>
        </p:txBody>
      </p:sp>
    </p:spTree>
    <p:extLst>
      <p:ext uri="{BB962C8B-B14F-4D97-AF65-F5344CB8AC3E}">
        <p14:creationId xmlns:p14="http://schemas.microsoft.com/office/powerpoint/2010/main" val="36760498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 xmlns:a16="http://schemas.microsoft.com/office/drawing/2014/main" id="{F1CAC757-D66A-FA4D-B1F9-D478186CCDCC}"/>
              </a:ext>
            </a:extLst>
          </p:cNvPr>
          <p:cNvSpPr>
            <a:spLocks noGrp="1"/>
          </p:cNvSpPr>
          <p:nvPr>
            <p:ph type="title"/>
          </p:nvPr>
        </p:nvSpPr>
        <p:spPr/>
        <p:txBody>
          <a:bodyPr>
            <a:normAutofit/>
          </a:bodyPr>
          <a:lstStyle/>
          <a:p>
            <a:r>
              <a:rPr lang="en-US" altLang="en-US" sz="3600" b="1" dirty="0">
                <a:latin typeface="Arial" pitchFamily="34" charset="0"/>
                <a:cs typeface="Arial" pitchFamily="34" charset="0"/>
              </a:rPr>
              <a:t>ECHO </a:t>
            </a:r>
            <a:br>
              <a:rPr lang="en-US" altLang="en-US" sz="3600" b="1" dirty="0">
                <a:latin typeface="Arial" pitchFamily="34" charset="0"/>
                <a:cs typeface="Arial" pitchFamily="34" charset="0"/>
              </a:rPr>
            </a:br>
            <a:r>
              <a:rPr lang="en-US" altLang="en-US" sz="3600" b="1" dirty="0" smtClean="0">
                <a:latin typeface="Arial" pitchFamily="34" charset="0"/>
                <a:cs typeface="Arial" pitchFamily="34" charset="0"/>
              </a:rPr>
              <a:t>Normal </a:t>
            </a:r>
            <a:r>
              <a:rPr lang="en-US" altLang="en-US" sz="3600" b="1" dirty="0">
                <a:latin typeface="Arial" pitchFamily="34" charset="0"/>
                <a:cs typeface="Arial" pitchFamily="34" charset="0"/>
              </a:rPr>
              <a:t>Aortic Arch</a:t>
            </a:r>
          </a:p>
        </p:txBody>
      </p:sp>
      <p:pic>
        <p:nvPicPr>
          <p:cNvPr id="4" name="1487918 Normal aortic arch - 2D CDTHIS.avi">
            <a:hlinkClick r:id="" action="ppaction://media"/>
            <a:extLst>
              <a:ext uri="{FF2B5EF4-FFF2-40B4-BE49-F238E27FC236}">
                <a16:creationId xmlns="" xmlns:a16="http://schemas.microsoft.com/office/drawing/2014/main" id="{E6788A7E-EB6F-DC4D-9CE1-B92CD1B3FAF4}"/>
              </a:ext>
            </a:extLst>
          </p:cNvPr>
          <p:cNvPicPr>
            <a:picLocks noGrp="1" noRot="1" noChangeAspect="1"/>
          </p:cNvPicPr>
          <p:nvPr>
            <p:ph idx="1"/>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a:xfrm>
            <a:off x="2686050" y="1806575"/>
            <a:ext cx="6057900" cy="4114800"/>
          </a:xfrm>
        </p:spPr>
      </p:pic>
      <p:sp>
        <p:nvSpPr>
          <p:cNvPr id="2" name="Date Placeholder 1"/>
          <p:cNvSpPr>
            <a:spLocks noGrp="1"/>
          </p:cNvSpPr>
          <p:nvPr>
            <p:ph type="dt" sz="half" idx="10"/>
          </p:nvPr>
        </p:nvSpPr>
        <p:spPr/>
        <p:txBody>
          <a:bodyPr/>
          <a:lstStyle/>
          <a:p>
            <a:fld id="{7F646532-0CFA-43BA-B0AD-6DC1B4F6E7FF}"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99</a:t>
            </a:fld>
            <a:endParaRPr lang="en-US"/>
          </a:p>
        </p:txBody>
      </p:sp>
    </p:spTree>
    <p:extLst>
      <p:ext uri="{BB962C8B-B14F-4D97-AF65-F5344CB8AC3E}">
        <p14:creationId xmlns:p14="http://schemas.microsoft.com/office/powerpoint/2010/main" val="197826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Content Placeholder 3" descr="Coarctation_aorta_Echo.jpg">
            <a:extLst>
              <a:ext uri="{FF2B5EF4-FFF2-40B4-BE49-F238E27FC236}">
                <a16:creationId xmlns="" xmlns:a16="http://schemas.microsoft.com/office/drawing/2014/main" id="{F89F1068-8495-ED40-AA63-46D188F370E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28801" y="2209800"/>
            <a:ext cx="8551863" cy="3276600"/>
          </a:xfrm>
        </p:spPr>
      </p:pic>
      <p:sp>
        <p:nvSpPr>
          <p:cNvPr id="23555" name="Title 4">
            <a:extLst>
              <a:ext uri="{FF2B5EF4-FFF2-40B4-BE49-F238E27FC236}">
                <a16:creationId xmlns="" xmlns:a16="http://schemas.microsoft.com/office/drawing/2014/main" id="{67E418CE-EB5E-5246-87A6-B21797292853}"/>
              </a:ext>
            </a:extLst>
          </p:cNvPr>
          <p:cNvSpPr>
            <a:spLocks noGrp="1"/>
          </p:cNvSpPr>
          <p:nvPr>
            <p:ph type="title"/>
          </p:nvPr>
        </p:nvSpPr>
        <p:spPr/>
        <p:txBody>
          <a:bodyPr>
            <a:normAutofit/>
          </a:bodyPr>
          <a:lstStyle/>
          <a:p>
            <a:r>
              <a:rPr lang="en-US" altLang="en-US" sz="3600" b="1" dirty="0">
                <a:latin typeface="Arial" pitchFamily="34" charset="0"/>
                <a:cs typeface="Arial" pitchFamily="34" charset="0"/>
              </a:rPr>
              <a:t>COARCTATION </a:t>
            </a:r>
          </a:p>
        </p:txBody>
      </p:sp>
      <p:sp>
        <p:nvSpPr>
          <p:cNvPr id="2" name="Date Placeholder 1"/>
          <p:cNvSpPr>
            <a:spLocks noGrp="1"/>
          </p:cNvSpPr>
          <p:nvPr>
            <p:ph type="dt" sz="half" idx="10"/>
          </p:nvPr>
        </p:nvSpPr>
        <p:spPr/>
        <p:txBody>
          <a:bodyPr/>
          <a:lstStyle/>
          <a:p>
            <a:fld id="{0BA9BD86-5F95-45A0-9431-58BE0D67E2DE}"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100</a:t>
            </a:fld>
            <a:endParaRPr lang="en-US"/>
          </a:p>
        </p:txBody>
      </p:sp>
    </p:spTree>
    <p:extLst>
      <p:ext uri="{BB962C8B-B14F-4D97-AF65-F5344CB8AC3E}">
        <p14:creationId xmlns:p14="http://schemas.microsoft.com/office/powerpoint/2010/main" val="7156289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C30653-7F2C-314C-994F-3881B903903E}"/>
              </a:ext>
            </a:extLst>
          </p:cNvPr>
          <p:cNvSpPr>
            <a:spLocks noGrp="1"/>
          </p:cNvSpPr>
          <p:nvPr>
            <p:ph type="title"/>
          </p:nvPr>
        </p:nvSpPr>
        <p:spPr/>
        <p:txBody>
          <a:bodyPr>
            <a:normAutofit/>
          </a:bodyPr>
          <a:lstStyle/>
          <a:p>
            <a:r>
              <a:rPr lang="en-US" sz="3600" b="1" dirty="0">
                <a:latin typeface="Arial" pitchFamily="34" charset="0"/>
                <a:cs typeface="Arial" pitchFamily="34" charset="0"/>
              </a:rPr>
              <a:t>ECG</a:t>
            </a:r>
          </a:p>
        </p:txBody>
      </p:sp>
      <p:sp>
        <p:nvSpPr>
          <p:cNvPr id="3" name="Content Placeholder 2">
            <a:extLst>
              <a:ext uri="{FF2B5EF4-FFF2-40B4-BE49-F238E27FC236}">
                <a16:creationId xmlns="" xmlns:a16="http://schemas.microsoft.com/office/drawing/2014/main" id="{0B4626C1-0D2F-1D4C-B0C0-BCE5DD557CF3}"/>
              </a:ext>
            </a:extLst>
          </p:cNvPr>
          <p:cNvSpPr>
            <a:spLocks noGrp="1"/>
          </p:cNvSpPr>
          <p:nvPr>
            <p:ph idx="1"/>
          </p:nvPr>
        </p:nvSpPr>
        <p:spPr/>
        <p:txBody>
          <a:bodyPr>
            <a:normAutofit fontScale="92500" lnSpcReduction="10000"/>
          </a:bodyPr>
          <a:lstStyle/>
          <a:p>
            <a:pPr marL="0" indent="0">
              <a:lnSpc>
                <a:spcPct val="110000"/>
              </a:lnSpc>
              <a:spcBef>
                <a:spcPct val="0"/>
              </a:spcBef>
              <a:buNone/>
            </a:pPr>
            <a:r>
              <a:rPr lang="it-IT" altLang="en-US" sz="3000" b="1" dirty="0">
                <a:latin typeface="Arial" pitchFamily="34" charset="0"/>
                <a:ea typeface="+mj-ea"/>
                <a:cs typeface="Arial" pitchFamily="34" charset="0"/>
              </a:rPr>
              <a:t>Neonates</a:t>
            </a:r>
          </a:p>
          <a:p>
            <a:pPr lvl="1">
              <a:lnSpc>
                <a:spcPct val="110000"/>
              </a:lnSpc>
            </a:pPr>
            <a:r>
              <a:rPr lang="it-IT" altLang="en-US" sz="2600" dirty="0" smtClean="0"/>
              <a:t>Sinus </a:t>
            </a:r>
            <a:r>
              <a:rPr lang="it-IT" altLang="en-US" sz="2600" dirty="0"/>
              <a:t>tachycardia</a:t>
            </a:r>
          </a:p>
          <a:p>
            <a:pPr lvl="1">
              <a:lnSpc>
                <a:spcPct val="110000"/>
              </a:lnSpc>
            </a:pPr>
            <a:r>
              <a:rPr lang="it-IT" altLang="en-US" sz="2600" dirty="0" smtClean="0"/>
              <a:t>Right </a:t>
            </a:r>
            <a:r>
              <a:rPr lang="it-IT" altLang="en-US" sz="2600" dirty="0"/>
              <a:t>ventricular hypertrophy </a:t>
            </a:r>
          </a:p>
          <a:p>
            <a:pPr lvl="1">
              <a:lnSpc>
                <a:spcPct val="110000"/>
              </a:lnSpc>
            </a:pPr>
            <a:r>
              <a:rPr lang="it-IT" altLang="en-US" sz="2600" dirty="0"/>
              <a:t>R</a:t>
            </a:r>
            <a:r>
              <a:rPr lang="it-IT" altLang="en-US" sz="2600" dirty="0" smtClean="0"/>
              <a:t>ight </a:t>
            </a:r>
            <a:r>
              <a:rPr lang="it-IT" altLang="en-US" sz="2600" dirty="0"/>
              <a:t>axis deviation </a:t>
            </a:r>
          </a:p>
          <a:p>
            <a:pPr lvl="1">
              <a:lnSpc>
                <a:spcPct val="110000"/>
              </a:lnSpc>
            </a:pPr>
            <a:r>
              <a:rPr lang="it-IT" altLang="en-US" sz="2600" dirty="0"/>
              <a:t>L</a:t>
            </a:r>
            <a:r>
              <a:rPr lang="it-IT" altLang="en-US" sz="2600" dirty="0" smtClean="0"/>
              <a:t>eft </a:t>
            </a:r>
            <a:r>
              <a:rPr lang="it-IT" altLang="en-US" sz="2600" dirty="0"/>
              <a:t>ventricular hypertrophy (more rare and more late and in the cases with assotiated lesions)</a:t>
            </a:r>
          </a:p>
          <a:p>
            <a:pPr marL="0" indent="0">
              <a:lnSpc>
                <a:spcPct val="110000"/>
              </a:lnSpc>
              <a:spcBef>
                <a:spcPct val="0"/>
              </a:spcBef>
              <a:buNone/>
            </a:pPr>
            <a:r>
              <a:rPr lang="it-IT" altLang="en-US" sz="3000" b="1" dirty="0">
                <a:latin typeface="Arial" pitchFamily="34" charset="0"/>
                <a:ea typeface="+mj-ea"/>
                <a:cs typeface="Arial" pitchFamily="34" charset="0"/>
              </a:rPr>
              <a:t>Children</a:t>
            </a:r>
          </a:p>
          <a:p>
            <a:pPr lvl="1">
              <a:lnSpc>
                <a:spcPct val="110000"/>
              </a:lnSpc>
            </a:pPr>
            <a:r>
              <a:rPr lang="it-IT" altLang="en-US" sz="2600" dirty="0"/>
              <a:t> L</a:t>
            </a:r>
            <a:r>
              <a:rPr lang="it-IT" altLang="en-US" sz="2600" dirty="0" smtClean="0"/>
              <a:t>eft </a:t>
            </a:r>
            <a:r>
              <a:rPr lang="it-IT" altLang="en-US" sz="2600" dirty="0"/>
              <a:t>ventricular hypertrophy</a:t>
            </a:r>
          </a:p>
          <a:p>
            <a:pPr lvl="1">
              <a:lnSpc>
                <a:spcPct val="110000"/>
              </a:lnSpc>
            </a:pPr>
            <a:r>
              <a:rPr lang="it-IT" altLang="en-US" sz="2600" dirty="0"/>
              <a:t> L</a:t>
            </a:r>
            <a:r>
              <a:rPr lang="it-IT" altLang="en-US" sz="2600" dirty="0" smtClean="0"/>
              <a:t>eft </a:t>
            </a:r>
            <a:r>
              <a:rPr lang="it-IT" altLang="en-US" sz="2600" dirty="0"/>
              <a:t>axis deviation (think of AVC, DORV)</a:t>
            </a:r>
          </a:p>
          <a:p>
            <a:pPr lvl="1">
              <a:lnSpc>
                <a:spcPct val="110000"/>
              </a:lnSpc>
            </a:pPr>
            <a:r>
              <a:rPr lang="it-IT" altLang="en-US" sz="2600" dirty="0"/>
              <a:t> Right </a:t>
            </a:r>
            <a:r>
              <a:rPr lang="it-IT" altLang="en-US" sz="2600" dirty="0" err="1"/>
              <a:t>ventricular</a:t>
            </a:r>
            <a:r>
              <a:rPr lang="it-IT" altLang="en-US" sz="2600" dirty="0"/>
              <a:t> </a:t>
            </a:r>
            <a:r>
              <a:rPr lang="it-IT" altLang="en-US" sz="2600" dirty="0" err="1"/>
              <a:t>hypertrophy</a:t>
            </a:r>
            <a:r>
              <a:rPr lang="it-IT" altLang="en-US" sz="2600" dirty="0"/>
              <a:t> </a:t>
            </a:r>
            <a:r>
              <a:rPr lang="it-IT" altLang="en-US" sz="2600" dirty="0" err="1"/>
              <a:t>if</a:t>
            </a:r>
            <a:r>
              <a:rPr lang="it-IT" altLang="en-US" sz="2600" dirty="0"/>
              <a:t> </a:t>
            </a:r>
            <a:r>
              <a:rPr lang="it-IT" altLang="en-US" sz="2600" dirty="0" err="1"/>
              <a:t>pulmonary</a:t>
            </a:r>
            <a:r>
              <a:rPr lang="it-IT" altLang="en-US" sz="2600" dirty="0"/>
              <a:t> </a:t>
            </a:r>
            <a:r>
              <a:rPr lang="it-IT" altLang="en-US" sz="2600" dirty="0" err="1"/>
              <a:t>hypertention</a:t>
            </a:r>
            <a:r>
              <a:rPr lang="it-IT" altLang="en-US" sz="2600" dirty="0"/>
              <a:t> </a:t>
            </a:r>
          </a:p>
          <a:p>
            <a:endParaRPr lang="en-US" dirty="0"/>
          </a:p>
        </p:txBody>
      </p:sp>
      <p:sp>
        <p:nvSpPr>
          <p:cNvPr id="4" name="Date Placeholder 3"/>
          <p:cNvSpPr>
            <a:spLocks noGrp="1"/>
          </p:cNvSpPr>
          <p:nvPr>
            <p:ph type="dt" sz="half" idx="10"/>
          </p:nvPr>
        </p:nvSpPr>
        <p:spPr/>
        <p:txBody>
          <a:bodyPr/>
          <a:lstStyle/>
          <a:p>
            <a:fld id="{9551132D-2C27-4855-BD3F-791496AA05AB}"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101</a:t>
            </a:fld>
            <a:endParaRPr lang="en-US"/>
          </a:p>
        </p:txBody>
      </p:sp>
    </p:spTree>
    <p:extLst>
      <p:ext uri="{BB962C8B-B14F-4D97-AF65-F5344CB8AC3E}">
        <p14:creationId xmlns:p14="http://schemas.microsoft.com/office/powerpoint/2010/main" val="38801260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descr="23">
            <a:extLst>
              <a:ext uri="{FF2B5EF4-FFF2-40B4-BE49-F238E27FC236}">
                <a16:creationId xmlns="" xmlns:a16="http://schemas.microsoft.com/office/drawing/2014/main" id="{9B6958A6-1E30-F341-BF5E-F7101007CF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831" r="3831" b="3119"/>
          <a:stretch>
            <a:fillRect/>
          </a:stretch>
        </p:blipFill>
        <p:spPr bwMode="auto">
          <a:xfrm>
            <a:off x="1524000" y="501650"/>
            <a:ext cx="9144000" cy="56705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8F3E53A5-68E9-4818-9F9C-F55BBC0B8441}"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102</a:t>
            </a:fld>
            <a:endParaRPr lang="en-US"/>
          </a:p>
        </p:txBody>
      </p:sp>
    </p:spTree>
    <p:extLst>
      <p:ext uri="{BB962C8B-B14F-4D97-AF65-F5344CB8AC3E}">
        <p14:creationId xmlns:p14="http://schemas.microsoft.com/office/powerpoint/2010/main" val="2728031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 xmlns:a16="http://schemas.microsoft.com/office/drawing/2014/main" id="{EC8457AB-4EE9-D643-883D-9C7E271460B3}"/>
              </a:ext>
            </a:extLst>
          </p:cNvPr>
          <p:cNvSpPr>
            <a:spLocks noGrp="1"/>
          </p:cNvSpPr>
          <p:nvPr>
            <p:ph type="title"/>
          </p:nvPr>
        </p:nvSpPr>
        <p:spPr/>
        <p:txBody>
          <a:bodyPr/>
          <a:lstStyle/>
          <a:p>
            <a:r>
              <a:rPr lang="en-US" altLang="en-US" b="1" dirty="0"/>
              <a:t>CXR</a:t>
            </a:r>
          </a:p>
        </p:txBody>
      </p:sp>
      <p:sp>
        <p:nvSpPr>
          <p:cNvPr id="32771" name="Content Placeholder 2">
            <a:extLst>
              <a:ext uri="{FF2B5EF4-FFF2-40B4-BE49-F238E27FC236}">
                <a16:creationId xmlns="" xmlns:a16="http://schemas.microsoft.com/office/drawing/2014/main" id="{E0385CB0-736B-0441-816F-73A41A218EC4}"/>
              </a:ext>
            </a:extLst>
          </p:cNvPr>
          <p:cNvSpPr>
            <a:spLocks noGrp="1"/>
          </p:cNvSpPr>
          <p:nvPr>
            <p:ph sz="half" idx="1"/>
          </p:nvPr>
        </p:nvSpPr>
        <p:spPr>
          <a:xfrm>
            <a:off x="1130300" y="1702411"/>
            <a:ext cx="3657600" cy="4724400"/>
          </a:xfrm>
        </p:spPr>
        <p:txBody>
          <a:bodyPr>
            <a:normAutofit/>
          </a:bodyPr>
          <a:lstStyle/>
          <a:p>
            <a:r>
              <a:rPr lang="en-US" altLang="en-US" dirty="0"/>
              <a:t>Infants with severe disease: cardiomegaly, heart failure</a:t>
            </a:r>
          </a:p>
          <a:p>
            <a:r>
              <a:rPr lang="en-US" altLang="en-US" dirty="0"/>
              <a:t>Notching posterior ribs: erosion by collaterals</a:t>
            </a:r>
          </a:p>
          <a:p>
            <a:r>
              <a:rPr lang="en-US" altLang="en-US" dirty="0"/>
              <a:t>“3” Sign: Indentation of aortic wall with pre and </a:t>
            </a:r>
            <a:r>
              <a:rPr lang="en-US" altLang="en-US" dirty="0" err="1"/>
              <a:t>poststenotic</a:t>
            </a:r>
            <a:r>
              <a:rPr lang="en-US" altLang="en-US" dirty="0"/>
              <a:t> dilatation</a:t>
            </a:r>
          </a:p>
          <a:p>
            <a:pPr marL="0" indent="0">
              <a:buNone/>
            </a:pPr>
            <a:endParaRPr lang="en-US" altLang="en-US" dirty="0"/>
          </a:p>
        </p:txBody>
      </p:sp>
      <p:pic>
        <p:nvPicPr>
          <p:cNvPr id="32772" name="Content Placeholder 4" descr="cxr.jpg">
            <a:extLst>
              <a:ext uri="{FF2B5EF4-FFF2-40B4-BE49-F238E27FC236}">
                <a16:creationId xmlns="" xmlns:a16="http://schemas.microsoft.com/office/drawing/2014/main" id="{C49B234A-6937-584E-96C8-64F8BCD2378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38800" y="1066800"/>
            <a:ext cx="4864100" cy="4495800"/>
          </a:xfrm>
        </p:spPr>
      </p:pic>
      <p:sp>
        <p:nvSpPr>
          <p:cNvPr id="2" name="Date Placeholder 1"/>
          <p:cNvSpPr>
            <a:spLocks noGrp="1"/>
          </p:cNvSpPr>
          <p:nvPr>
            <p:ph type="dt" sz="half" idx="10"/>
          </p:nvPr>
        </p:nvSpPr>
        <p:spPr/>
        <p:txBody>
          <a:bodyPr/>
          <a:lstStyle/>
          <a:p>
            <a:fld id="{C8FB17EA-BCFC-4EFC-8473-D0820E069E83}"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103</a:t>
            </a:fld>
            <a:endParaRPr lang="en-US"/>
          </a:p>
        </p:txBody>
      </p:sp>
    </p:spTree>
    <p:extLst>
      <p:ext uri="{BB962C8B-B14F-4D97-AF65-F5344CB8AC3E}">
        <p14:creationId xmlns:p14="http://schemas.microsoft.com/office/powerpoint/2010/main" val="41820353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2" descr="9">
            <a:extLst>
              <a:ext uri="{FF2B5EF4-FFF2-40B4-BE49-F238E27FC236}">
                <a16:creationId xmlns="" xmlns:a16="http://schemas.microsoft.com/office/drawing/2014/main" id="{5EB5A627-BA4C-AA41-BB19-93C3FCEF44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19" b="1151"/>
          <a:stretch>
            <a:fillRect/>
          </a:stretch>
        </p:blipFill>
        <p:spPr bwMode="auto">
          <a:xfrm>
            <a:off x="2971800" y="457200"/>
            <a:ext cx="6172200" cy="5867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151DF457-F922-43F0-9A2C-D7EEE54678F1}"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104</a:t>
            </a:fld>
            <a:endParaRPr lang="en-US"/>
          </a:p>
        </p:txBody>
      </p:sp>
    </p:spTree>
    <p:extLst>
      <p:ext uri="{BB962C8B-B14F-4D97-AF65-F5344CB8AC3E}">
        <p14:creationId xmlns:p14="http://schemas.microsoft.com/office/powerpoint/2010/main" val="7184122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2" descr="5">
            <a:extLst>
              <a:ext uri="{FF2B5EF4-FFF2-40B4-BE49-F238E27FC236}">
                <a16:creationId xmlns="" xmlns:a16="http://schemas.microsoft.com/office/drawing/2014/main" id="{04F1FFEF-ED7F-9A46-8748-593BA12F6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36" r="1036" b="784"/>
          <a:stretch>
            <a:fillRect/>
          </a:stretch>
        </p:blipFill>
        <p:spPr bwMode="auto">
          <a:xfrm>
            <a:off x="2589214" y="471488"/>
            <a:ext cx="7089775" cy="59309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8E61261B-451D-4F44-A801-FDC55A6645CB}"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105</a:t>
            </a:fld>
            <a:endParaRPr lang="en-US"/>
          </a:p>
        </p:txBody>
      </p:sp>
    </p:spTree>
    <p:extLst>
      <p:ext uri="{BB962C8B-B14F-4D97-AF65-F5344CB8AC3E}">
        <p14:creationId xmlns:p14="http://schemas.microsoft.com/office/powerpoint/2010/main" val="12626943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 xmlns:a16="http://schemas.microsoft.com/office/drawing/2014/main" id="{75DB7A62-E567-774B-AF1B-2FDE1D7A15ED}"/>
              </a:ext>
            </a:extLst>
          </p:cNvPr>
          <p:cNvSpPr>
            <a:spLocks noGrp="1"/>
          </p:cNvSpPr>
          <p:nvPr>
            <p:ph type="title"/>
          </p:nvPr>
        </p:nvSpPr>
        <p:spPr/>
        <p:txBody>
          <a:bodyPr>
            <a:normAutofit/>
          </a:bodyPr>
          <a:lstStyle/>
          <a:p>
            <a:r>
              <a:rPr lang="en-US" altLang="en-US" sz="4000" b="1" dirty="0" smtClean="0">
                <a:latin typeface="+mn-lt"/>
              </a:rPr>
              <a:t>COA: Early neonatal presentation</a:t>
            </a:r>
            <a:r>
              <a:rPr lang="en-US" altLang="en-US" sz="4000" b="1" dirty="0"/>
              <a:t> </a:t>
            </a:r>
            <a:r>
              <a:rPr lang="en-US" altLang="en-US" sz="4000" b="1" dirty="0" smtClean="0">
                <a:latin typeface="+mn-lt"/>
              </a:rPr>
              <a:t>management</a:t>
            </a:r>
            <a:endParaRPr lang="en-US" altLang="en-US" sz="4000" b="1" dirty="0">
              <a:latin typeface="+mn-lt"/>
            </a:endParaRPr>
          </a:p>
        </p:txBody>
      </p:sp>
      <p:sp>
        <p:nvSpPr>
          <p:cNvPr id="39939" name="Content Placeholder 2">
            <a:extLst>
              <a:ext uri="{FF2B5EF4-FFF2-40B4-BE49-F238E27FC236}">
                <a16:creationId xmlns="" xmlns:a16="http://schemas.microsoft.com/office/drawing/2014/main" id="{E62FA03A-35A9-8B45-AE30-C03F6E0ABC55}"/>
              </a:ext>
            </a:extLst>
          </p:cNvPr>
          <p:cNvSpPr>
            <a:spLocks noGrp="1"/>
          </p:cNvSpPr>
          <p:nvPr>
            <p:ph idx="1"/>
          </p:nvPr>
        </p:nvSpPr>
        <p:spPr/>
        <p:txBody>
          <a:bodyPr>
            <a:normAutofit/>
          </a:bodyPr>
          <a:lstStyle/>
          <a:p>
            <a:pPr marL="228600" lvl="1">
              <a:spcBef>
                <a:spcPts val="1000"/>
              </a:spcBef>
            </a:pPr>
            <a:r>
              <a:rPr lang="en-US" sz="2800" dirty="0"/>
              <a:t>Prostaglandin E1 (0.05-0.1 mcg/kg/min)  infusion to open DA.</a:t>
            </a:r>
          </a:p>
          <a:p>
            <a:pPr marL="228600" lvl="1">
              <a:spcBef>
                <a:spcPts val="1000"/>
              </a:spcBef>
            </a:pPr>
            <a:r>
              <a:rPr lang="en-US" sz="2800" dirty="0"/>
              <a:t>Anti-failure medication for congestive heart failure (CHF) treatment.</a:t>
            </a:r>
          </a:p>
          <a:p>
            <a:pPr marL="228600" lvl="1">
              <a:spcBef>
                <a:spcPts val="1000"/>
              </a:spcBef>
            </a:pPr>
            <a:r>
              <a:rPr lang="en-US" sz="2800" dirty="0"/>
              <a:t>Inotropic medications (as dopamine, dobutamine, or epinephrine)  may be used in case of lv dysfunction </a:t>
            </a:r>
            <a:r>
              <a:rPr lang="en-US" sz="2800" dirty="0" err="1"/>
              <a:t>assotiated</a:t>
            </a:r>
            <a:r>
              <a:rPr lang="en-US" sz="2800" dirty="0"/>
              <a:t> with </a:t>
            </a:r>
            <a:r>
              <a:rPr lang="en-US" sz="2800" dirty="0" err="1"/>
              <a:t>hypotention</a:t>
            </a:r>
            <a:r>
              <a:rPr lang="en-US" sz="2800" dirty="0"/>
              <a:t>.</a:t>
            </a:r>
          </a:p>
          <a:p>
            <a:pPr marL="228600" lvl="1">
              <a:spcBef>
                <a:spcPts val="1000"/>
              </a:spcBef>
            </a:pPr>
            <a:r>
              <a:rPr lang="en-US" sz="2800" dirty="0"/>
              <a:t>Renal function and urine output monitoring.</a:t>
            </a:r>
          </a:p>
          <a:p>
            <a:pPr marL="228600" lvl="1">
              <a:spcBef>
                <a:spcPts val="1000"/>
              </a:spcBef>
            </a:pPr>
            <a:r>
              <a:rPr lang="en-US" sz="2800" dirty="0"/>
              <a:t>ABGs and metabolic acidosis monitoring.  </a:t>
            </a:r>
          </a:p>
          <a:p>
            <a:pPr marL="228600" lvl="1">
              <a:spcBef>
                <a:spcPts val="1000"/>
              </a:spcBef>
            </a:pPr>
            <a:r>
              <a:rPr lang="en-US" sz="2800" dirty="0"/>
              <a:t>After stabilization with medication , N.B will be ready for surgical intervention.</a:t>
            </a:r>
          </a:p>
          <a:p>
            <a:endParaRPr lang="en-US" sz="2400" dirty="0"/>
          </a:p>
        </p:txBody>
      </p:sp>
      <p:sp>
        <p:nvSpPr>
          <p:cNvPr id="2" name="Date Placeholder 1"/>
          <p:cNvSpPr>
            <a:spLocks noGrp="1"/>
          </p:cNvSpPr>
          <p:nvPr>
            <p:ph type="dt" sz="half" idx="10"/>
          </p:nvPr>
        </p:nvSpPr>
        <p:spPr/>
        <p:txBody>
          <a:bodyPr/>
          <a:lstStyle/>
          <a:p>
            <a:fld id="{744C7C9C-4E3D-4D68-8438-B6079EB90B4E}"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106</a:t>
            </a:fld>
            <a:endParaRPr lang="en-US"/>
          </a:p>
        </p:txBody>
      </p:sp>
    </p:spTree>
    <p:extLst>
      <p:ext uri="{BB962C8B-B14F-4D97-AF65-F5344CB8AC3E}">
        <p14:creationId xmlns:p14="http://schemas.microsoft.com/office/powerpoint/2010/main" val="2169692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 xmlns:a16="http://schemas.microsoft.com/office/drawing/2014/main" id="{ED191BB3-6BD9-9E4B-B36C-CEB64D4B8DAD}"/>
              </a:ext>
            </a:extLst>
          </p:cNvPr>
          <p:cNvSpPr>
            <a:spLocks noGrp="1"/>
          </p:cNvSpPr>
          <p:nvPr>
            <p:ph type="title"/>
          </p:nvPr>
        </p:nvSpPr>
        <p:spPr/>
        <p:txBody>
          <a:bodyPr/>
          <a:lstStyle/>
          <a:p>
            <a:r>
              <a:rPr lang="en-US" altLang="en-US" dirty="0"/>
              <a:t>Surgery</a:t>
            </a:r>
          </a:p>
        </p:txBody>
      </p:sp>
      <p:pic>
        <p:nvPicPr>
          <p:cNvPr id="44035" name="Picture 3">
            <a:extLst>
              <a:ext uri="{FF2B5EF4-FFF2-40B4-BE49-F238E27FC236}">
                <a16:creationId xmlns="" xmlns:a16="http://schemas.microsoft.com/office/drawing/2014/main" id="{55CCD38F-DF50-3F43-A55F-1C2F23C2F79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33333" t="44341" r="36928" b="18274"/>
          <a:stretch>
            <a:fillRect/>
          </a:stretch>
        </p:blipFill>
        <p:spPr>
          <a:xfrm>
            <a:off x="1981200" y="2133600"/>
            <a:ext cx="3879850" cy="3048000"/>
          </a:xfrm>
        </p:spPr>
      </p:pic>
      <p:pic>
        <p:nvPicPr>
          <p:cNvPr id="44036" name="Picture 4">
            <a:extLst>
              <a:ext uri="{FF2B5EF4-FFF2-40B4-BE49-F238E27FC236}">
                <a16:creationId xmlns="" xmlns:a16="http://schemas.microsoft.com/office/drawing/2014/main" id="{D2C02758-9EE2-7548-9AD2-A1525D3A78F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l="34354" t="47537" r="37500" b="19809"/>
          <a:stretch>
            <a:fillRect/>
          </a:stretch>
        </p:blipFill>
        <p:spPr>
          <a:xfrm>
            <a:off x="5937250" y="2145323"/>
            <a:ext cx="4203700" cy="3048000"/>
          </a:xfrm>
        </p:spPr>
      </p:pic>
      <p:sp>
        <p:nvSpPr>
          <p:cNvPr id="2" name="Date Placeholder 1"/>
          <p:cNvSpPr>
            <a:spLocks noGrp="1"/>
          </p:cNvSpPr>
          <p:nvPr>
            <p:ph type="dt" sz="half" idx="10"/>
          </p:nvPr>
        </p:nvSpPr>
        <p:spPr/>
        <p:txBody>
          <a:bodyPr/>
          <a:lstStyle/>
          <a:p>
            <a:fld id="{08334CB8-B234-45F3-861F-6B9C8410B7D4}"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107</a:t>
            </a:fld>
            <a:endParaRPr lang="en-US"/>
          </a:p>
        </p:txBody>
      </p:sp>
    </p:spTree>
    <p:extLst>
      <p:ext uri="{BB962C8B-B14F-4D97-AF65-F5344CB8AC3E}">
        <p14:creationId xmlns:p14="http://schemas.microsoft.com/office/powerpoint/2010/main" val="29011629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Picture 2" descr="28">
            <a:extLst>
              <a:ext uri="{FF2B5EF4-FFF2-40B4-BE49-F238E27FC236}">
                <a16:creationId xmlns="" xmlns:a16="http://schemas.microsoft.com/office/drawing/2014/main" id="{B4BCB92B-B4A8-4A45-9355-4B328DC484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1573" b="3143"/>
          <a:stretch>
            <a:fillRect/>
          </a:stretch>
        </p:blipFill>
        <p:spPr bwMode="auto">
          <a:xfrm>
            <a:off x="1752600" y="228600"/>
            <a:ext cx="3581400" cy="3581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6738" name="Picture 3" descr="29">
            <a:extLst>
              <a:ext uri="{FF2B5EF4-FFF2-40B4-BE49-F238E27FC236}">
                <a16:creationId xmlns="" xmlns:a16="http://schemas.microsoft.com/office/drawing/2014/main" id="{0F222CAB-8FFB-EA42-BB69-02F38A23F0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1859"/>
          <a:stretch>
            <a:fillRect/>
          </a:stretch>
        </p:blipFill>
        <p:spPr bwMode="auto">
          <a:xfrm>
            <a:off x="6858000" y="228600"/>
            <a:ext cx="3460750" cy="3581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6739" name="Picture 4" descr="30">
            <a:extLst>
              <a:ext uri="{FF2B5EF4-FFF2-40B4-BE49-F238E27FC236}">
                <a16:creationId xmlns="" xmlns:a16="http://schemas.microsoft.com/office/drawing/2014/main" id="{850899E8-9CF1-1D48-96F1-C9152110A1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674" r="4466"/>
          <a:stretch>
            <a:fillRect/>
          </a:stretch>
        </p:blipFill>
        <p:spPr bwMode="auto">
          <a:xfrm>
            <a:off x="4191001" y="3276600"/>
            <a:ext cx="3414713" cy="3581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2AA47625-D18C-499F-A282-25EA0B41377A}"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108</a:t>
            </a:fld>
            <a:endParaRPr lang="en-US"/>
          </a:p>
        </p:txBody>
      </p:sp>
    </p:spTree>
    <p:extLst>
      <p:ext uri="{BB962C8B-B14F-4D97-AF65-F5344CB8AC3E}">
        <p14:creationId xmlns:p14="http://schemas.microsoft.com/office/powerpoint/2010/main" val="20343612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6" y="365125"/>
            <a:ext cx="10735614" cy="1325563"/>
          </a:xfrm>
        </p:spPr>
        <p:txBody>
          <a:bodyPr>
            <a:normAutofit/>
          </a:bodyPr>
          <a:lstStyle/>
          <a:p>
            <a:r>
              <a:rPr lang="en-US" sz="4000" b="1" dirty="0" err="1" smtClean="0">
                <a:latin typeface="+mn-lt"/>
              </a:rPr>
              <a:t>COA:Late</a:t>
            </a:r>
            <a:r>
              <a:rPr lang="en-US" sz="4000" b="1" dirty="0" smtClean="0">
                <a:latin typeface="+mn-lt"/>
              </a:rPr>
              <a:t> </a:t>
            </a:r>
            <a:r>
              <a:rPr lang="en-US" sz="4000" b="1" dirty="0">
                <a:latin typeface="+mn-lt"/>
              </a:rPr>
              <a:t>presentation of coarctation of the aorta</a:t>
            </a:r>
          </a:p>
        </p:txBody>
      </p:sp>
      <p:sp>
        <p:nvSpPr>
          <p:cNvPr id="3" name="Content Placeholder 2"/>
          <p:cNvSpPr>
            <a:spLocks noGrp="1"/>
          </p:cNvSpPr>
          <p:nvPr>
            <p:ph idx="1"/>
          </p:nvPr>
        </p:nvSpPr>
        <p:spPr/>
        <p:txBody>
          <a:bodyPr>
            <a:normAutofit/>
          </a:bodyPr>
          <a:lstStyle/>
          <a:p>
            <a:pPr marL="228600" lvl="1">
              <a:spcBef>
                <a:spcPts val="1000"/>
              </a:spcBef>
            </a:pPr>
            <a:r>
              <a:rPr lang="en-US" sz="2800" dirty="0"/>
              <a:t>If there is Significant hypertension or congestive heart failure (CHF), Surgical relief of the aortic obstruction or hemodynamic interventional  techniques (as balloon angioplasty with stent) is indicated  </a:t>
            </a:r>
          </a:p>
          <a:p>
            <a:pPr marL="228600" lvl="1">
              <a:spcBef>
                <a:spcPts val="1000"/>
              </a:spcBef>
            </a:pPr>
            <a:r>
              <a:rPr lang="en-US" sz="2800" dirty="0"/>
              <a:t>Proper imaging with MRA  or Aortic arch MRI may be needed for proper evaluation to select  the best way of coarctation intervention</a:t>
            </a:r>
            <a:endParaRPr lang="en-US" altLang="en-US" sz="2800" dirty="0"/>
          </a:p>
          <a:p>
            <a:pPr marL="228600" lvl="1">
              <a:spcBef>
                <a:spcPts val="1000"/>
              </a:spcBef>
            </a:pPr>
            <a:endParaRPr lang="en-US" sz="2800" dirty="0"/>
          </a:p>
        </p:txBody>
      </p:sp>
      <p:sp>
        <p:nvSpPr>
          <p:cNvPr id="4" name="Date Placeholder 3"/>
          <p:cNvSpPr>
            <a:spLocks noGrp="1"/>
          </p:cNvSpPr>
          <p:nvPr>
            <p:ph type="dt" sz="half" idx="10"/>
          </p:nvPr>
        </p:nvSpPr>
        <p:spPr/>
        <p:txBody>
          <a:bodyPr/>
          <a:lstStyle/>
          <a:p>
            <a:fld id="{DA88CCCB-60A8-4E62-9352-3AD4A4B51E71}" type="datetime1">
              <a:rPr lang="en-US" smtClean="0"/>
              <a:t>9/10/2021</a:t>
            </a:fld>
            <a:endParaRPr lang="en-US"/>
          </a:p>
        </p:txBody>
      </p:sp>
      <p:sp>
        <p:nvSpPr>
          <p:cNvPr id="5" name="Slide Number Placeholder 4"/>
          <p:cNvSpPr>
            <a:spLocks noGrp="1"/>
          </p:cNvSpPr>
          <p:nvPr>
            <p:ph type="sldNum" sz="quarter" idx="12"/>
          </p:nvPr>
        </p:nvSpPr>
        <p:spPr/>
        <p:txBody>
          <a:bodyPr/>
          <a:lstStyle/>
          <a:p>
            <a:fld id="{CA140ABB-3E0F-42AE-8525-703F3AEBC195}" type="slidenum">
              <a:rPr lang="en-US" smtClean="0"/>
              <a:t>109</a:t>
            </a:fld>
            <a:endParaRPr lang="en-US"/>
          </a:p>
        </p:txBody>
      </p:sp>
    </p:spTree>
    <p:extLst>
      <p:ext uri="{BB962C8B-B14F-4D97-AF65-F5344CB8AC3E}">
        <p14:creationId xmlns:p14="http://schemas.microsoft.com/office/powerpoint/2010/main" val="5078499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4">
            <a:extLst>
              <a:ext uri="{FF2B5EF4-FFF2-40B4-BE49-F238E27FC236}">
                <a16:creationId xmlns="" xmlns:a16="http://schemas.microsoft.com/office/drawing/2014/main" id="{BC417575-8368-4243-BAC5-350CAF1DC028}"/>
              </a:ext>
            </a:extLst>
          </p:cNvPr>
          <p:cNvSpPr>
            <a:spLocks noGrp="1"/>
          </p:cNvSpPr>
          <p:nvPr>
            <p:ph type="title"/>
          </p:nvPr>
        </p:nvSpPr>
        <p:spPr/>
        <p:txBody>
          <a:bodyPr/>
          <a:lstStyle/>
          <a:p>
            <a:r>
              <a:rPr lang="en-US" altLang="en-US" b="1" dirty="0"/>
              <a:t>Cardiac Catheterization</a:t>
            </a:r>
          </a:p>
        </p:txBody>
      </p:sp>
      <p:pic>
        <p:nvPicPr>
          <p:cNvPr id="38915" name="Picture 3">
            <a:extLst>
              <a:ext uri="{FF2B5EF4-FFF2-40B4-BE49-F238E27FC236}">
                <a16:creationId xmlns="" xmlns:a16="http://schemas.microsoft.com/office/drawing/2014/main" id="{BFC84E70-65DD-F240-95DA-1C5F1D8E91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810" b="51958"/>
          <a:stretch>
            <a:fillRect/>
          </a:stretch>
        </p:blipFill>
        <p:spPr>
          <a:xfrm>
            <a:off x="1429011" y="2057400"/>
            <a:ext cx="4133850" cy="3276600"/>
          </a:xfrm>
        </p:spPr>
      </p:pic>
      <p:pic>
        <p:nvPicPr>
          <p:cNvPr id="38917" name="Picture 3">
            <a:extLst>
              <a:ext uri="{FF2B5EF4-FFF2-40B4-BE49-F238E27FC236}">
                <a16:creationId xmlns="" xmlns:a16="http://schemas.microsoft.com/office/drawing/2014/main" id="{E3844996-EE17-974E-9BC7-5945B5F35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0500"/>
          <a:stretch>
            <a:fillRect/>
          </a:stretch>
        </p:blipFill>
        <p:spPr bwMode="auto">
          <a:xfrm>
            <a:off x="6096000" y="2057400"/>
            <a:ext cx="40862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2A58D760-69AA-4125-843C-3714FC98AAF8}"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110</a:t>
            </a:fld>
            <a:endParaRPr lang="en-US"/>
          </a:p>
        </p:txBody>
      </p:sp>
    </p:spTree>
    <p:extLst>
      <p:ext uri="{BB962C8B-B14F-4D97-AF65-F5344CB8AC3E}">
        <p14:creationId xmlns:p14="http://schemas.microsoft.com/office/powerpoint/2010/main" val="41033502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descr="6">
            <a:extLst>
              <a:ext uri="{FF2B5EF4-FFF2-40B4-BE49-F238E27FC236}">
                <a16:creationId xmlns="" xmlns:a16="http://schemas.microsoft.com/office/drawing/2014/main" id="{2AAD24E9-AFBF-8148-80A2-FFBB3986F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28600"/>
            <a:ext cx="3322638" cy="4876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1618" name="Picture 3" descr="8">
            <a:extLst>
              <a:ext uri="{FF2B5EF4-FFF2-40B4-BE49-F238E27FC236}">
                <a16:creationId xmlns="" xmlns:a16="http://schemas.microsoft.com/office/drawing/2014/main" id="{A5D7742E-003B-6646-B2A9-695960E87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9576" y="228600"/>
            <a:ext cx="3692525" cy="4724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1619" name="Picture 4" descr="7">
            <a:extLst>
              <a:ext uri="{FF2B5EF4-FFF2-40B4-BE49-F238E27FC236}">
                <a16:creationId xmlns="" xmlns:a16="http://schemas.microsoft.com/office/drawing/2014/main" id="{9256ADCF-99AA-A946-8B16-607C803E4E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1" y="2286000"/>
            <a:ext cx="3159125" cy="4343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0B9DE0F9-2C46-44BE-B0D4-E62367AC6C7E}"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111</a:t>
            </a:fld>
            <a:endParaRPr lang="en-US"/>
          </a:p>
        </p:txBody>
      </p:sp>
    </p:spTree>
    <p:extLst>
      <p:ext uri="{BB962C8B-B14F-4D97-AF65-F5344CB8AC3E}">
        <p14:creationId xmlns:p14="http://schemas.microsoft.com/office/powerpoint/2010/main" val="8564347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Immagine 90" descr="http://www.nationwidechildrens.org/GD/DocumentManagement/DocumentDownload.aspx?DocumentID=30768">
            <a:extLst>
              <a:ext uri="{FF2B5EF4-FFF2-40B4-BE49-F238E27FC236}">
                <a16:creationId xmlns="" xmlns:a16="http://schemas.microsoft.com/office/drawing/2014/main" id="{81C8EF68-71D0-1F49-8CAF-21CED3F47F21}"/>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208213" y="1844675"/>
            <a:ext cx="4216400" cy="4248150"/>
          </a:xfrm>
          <a:noFill/>
        </p:spPr>
      </p:pic>
      <p:pic>
        <p:nvPicPr>
          <p:cNvPr id="112643" name="Immagine 91" descr="http://www.nationwidechildrens.org/GD/DocumentManagement/DocumentDownload.aspx?DocumentID=30770">
            <a:extLst>
              <a:ext uri="{FF2B5EF4-FFF2-40B4-BE49-F238E27FC236}">
                <a16:creationId xmlns="" xmlns:a16="http://schemas.microsoft.com/office/drawing/2014/main" id="{A0ECF4EC-C2E3-C245-AF31-F22442C73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951" y="1916114"/>
            <a:ext cx="3903663"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A6F441DE-05C7-43F1-A649-68337F28879C}"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112</a:t>
            </a:fld>
            <a:endParaRPr lang="en-US"/>
          </a:p>
        </p:txBody>
      </p:sp>
    </p:spTree>
    <p:extLst>
      <p:ext uri="{BB962C8B-B14F-4D97-AF65-F5344CB8AC3E}">
        <p14:creationId xmlns:p14="http://schemas.microsoft.com/office/powerpoint/2010/main" val="29345508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4ECD03-FEE8-8741-9C0A-BF0B11964CE5}"/>
              </a:ext>
            </a:extLst>
          </p:cNvPr>
          <p:cNvSpPr>
            <a:spLocks noGrp="1"/>
          </p:cNvSpPr>
          <p:nvPr>
            <p:ph type="title"/>
          </p:nvPr>
        </p:nvSpPr>
        <p:spPr>
          <a:xfrm>
            <a:off x="1037492" y="228601"/>
            <a:ext cx="5943600" cy="1143000"/>
          </a:xfrm>
        </p:spPr>
        <p:txBody>
          <a:bodyPr>
            <a:normAutofit/>
          </a:bodyPr>
          <a:lstStyle/>
          <a:p>
            <a:pPr>
              <a:defRPr/>
            </a:pPr>
            <a:r>
              <a:rPr lang="en-US" dirty="0"/>
              <a:t>Balloon Angioplasty (BA)</a:t>
            </a:r>
          </a:p>
        </p:txBody>
      </p:sp>
      <p:pic>
        <p:nvPicPr>
          <p:cNvPr id="46085" name="Content Placeholder 5" descr="Predilation.jpg">
            <a:extLst>
              <a:ext uri="{FF2B5EF4-FFF2-40B4-BE49-F238E27FC236}">
                <a16:creationId xmlns="" xmlns:a16="http://schemas.microsoft.com/office/drawing/2014/main" id="{C37EF3E2-B426-F44B-9240-D054D0B8B0B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5630" r="13333" b="9926"/>
          <a:stretch>
            <a:fillRect/>
          </a:stretch>
        </p:blipFill>
        <p:spPr>
          <a:xfrm>
            <a:off x="2087121" y="2205178"/>
            <a:ext cx="2743200" cy="3165475"/>
          </a:xfrm>
        </p:spPr>
      </p:pic>
      <p:pic>
        <p:nvPicPr>
          <p:cNvPr id="46086" name="Content Placeholder 6" descr="dilation.jpg">
            <a:extLst>
              <a:ext uri="{FF2B5EF4-FFF2-40B4-BE49-F238E27FC236}">
                <a16:creationId xmlns="" xmlns:a16="http://schemas.microsoft.com/office/drawing/2014/main" id="{9DFF8C0A-BE1A-7642-994D-2901A8D8DE8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t="8333" r="10959" b="8333"/>
          <a:stretch>
            <a:fillRect/>
          </a:stretch>
        </p:blipFill>
        <p:spPr>
          <a:xfrm>
            <a:off x="6732762" y="2157374"/>
            <a:ext cx="2773363" cy="3200400"/>
          </a:xfrm>
        </p:spPr>
      </p:pic>
      <p:sp>
        <p:nvSpPr>
          <p:cNvPr id="3" name="Date Placeholder 2"/>
          <p:cNvSpPr>
            <a:spLocks noGrp="1"/>
          </p:cNvSpPr>
          <p:nvPr>
            <p:ph type="dt" sz="half" idx="10"/>
          </p:nvPr>
        </p:nvSpPr>
        <p:spPr/>
        <p:txBody>
          <a:bodyPr/>
          <a:lstStyle/>
          <a:p>
            <a:fld id="{19C5EC44-10D1-4974-B1D7-19BF8C22ED12}" type="datetime1">
              <a:rPr lang="en-US" smtClean="0"/>
              <a:t>9/10/2021</a:t>
            </a:fld>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113</a:t>
            </a:fld>
            <a:endParaRPr lang="en-US"/>
          </a:p>
        </p:txBody>
      </p:sp>
    </p:spTree>
    <p:extLst>
      <p:ext uri="{BB962C8B-B14F-4D97-AF65-F5344CB8AC3E}">
        <p14:creationId xmlns:p14="http://schemas.microsoft.com/office/powerpoint/2010/main" val="31501532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a:extLst>
              <a:ext uri="{FF2B5EF4-FFF2-40B4-BE49-F238E27FC236}">
                <a16:creationId xmlns="" xmlns:a16="http://schemas.microsoft.com/office/drawing/2014/main" id="{DAE94311-B902-334F-9C04-94F4FAFF9CE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753" t="28622" r="24747" b="19186"/>
          <a:stretch>
            <a:fillRect/>
          </a:stretch>
        </p:blipFill>
        <p:spPr>
          <a:xfrm>
            <a:off x="1981200" y="1828801"/>
            <a:ext cx="8229600" cy="3808413"/>
          </a:xfrm>
        </p:spPr>
      </p:pic>
      <p:sp>
        <p:nvSpPr>
          <p:cNvPr id="2" name="Date Placeholder 1"/>
          <p:cNvSpPr>
            <a:spLocks noGrp="1"/>
          </p:cNvSpPr>
          <p:nvPr>
            <p:ph type="dt" sz="half" idx="10"/>
          </p:nvPr>
        </p:nvSpPr>
        <p:spPr/>
        <p:txBody>
          <a:bodyPr/>
          <a:lstStyle/>
          <a:p>
            <a:fld id="{29A3F24B-241A-4330-9263-E27F0FB7BE2F}" type="datetime1">
              <a:rPr lang="en-US" smtClean="0"/>
              <a:t>9/10/2021</a:t>
            </a:fld>
            <a:endParaRPr lang="en-US"/>
          </a:p>
        </p:txBody>
      </p:sp>
      <p:sp>
        <p:nvSpPr>
          <p:cNvPr id="3" name="Slide Number Placeholder 2"/>
          <p:cNvSpPr>
            <a:spLocks noGrp="1"/>
          </p:cNvSpPr>
          <p:nvPr>
            <p:ph type="sldNum" sz="quarter" idx="12"/>
          </p:nvPr>
        </p:nvSpPr>
        <p:spPr/>
        <p:txBody>
          <a:bodyPr/>
          <a:lstStyle/>
          <a:p>
            <a:fld id="{CA140ABB-3E0F-42AE-8525-703F3AEBC195}" type="slidenum">
              <a:rPr lang="en-US" smtClean="0"/>
              <a:t>114</a:t>
            </a:fld>
            <a:endParaRPr lang="en-US"/>
          </a:p>
        </p:txBody>
      </p:sp>
    </p:spTree>
    <p:extLst>
      <p:ext uri="{BB962C8B-B14F-4D97-AF65-F5344CB8AC3E}">
        <p14:creationId xmlns:p14="http://schemas.microsoft.com/office/powerpoint/2010/main" val="16001555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a:buNone/>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ctr">
              <a:buNone/>
            </a:pPr>
            <a:r>
              <a:rPr lang="en-US" sz="4400" b="1" spc="50" dirty="0" smtClean="0">
                <a:ln w="11430"/>
                <a:solidFill>
                  <a:srgbClr val="00B0F0"/>
                </a:solidFill>
                <a:effectLst>
                  <a:outerShdw blurRad="76200" dist="50800" dir="5400000" algn="tl" rotWithShape="0">
                    <a:srgbClr val="000000">
                      <a:alpha val="65000"/>
                    </a:srgbClr>
                  </a:outerShdw>
                </a:effectLst>
              </a:rPr>
              <a:t>THANK YOU FOR YOUR ATTENTION </a:t>
            </a:r>
            <a:endParaRPr lang="en-US" sz="4400" b="1" spc="50" dirty="0">
              <a:ln w="11430"/>
              <a:solidFill>
                <a:srgbClr val="00B0F0"/>
              </a:solidFill>
              <a:effectLst>
                <a:outerShdw blurRad="76200" dist="50800" dir="5400000" algn="tl" rotWithShape="0">
                  <a:srgbClr val="000000">
                    <a:alpha val="65000"/>
                  </a:srgbClr>
                </a:outerShdw>
              </a:effectLst>
            </a:endParaRPr>
          </a:p>
        </p:txBody>
      </p:sp>
      <p:sp>
        <p:nvSpPr>
          <p:cNvPr id="2" name="Date Placeholder 1"/>
          <p:cNvSpPr>
            <a:spLocks noGrp="1"/>
          </p:cNvSpPr>
          <p:nvPr>
            <p:ph type="dt" sz="half" idx="10"/>
          </p:nvPr>
        </p:nvSpPr>
        <p:spPr/>
        <p:txBody>
          <a:bodyPr/>
          <a:lstStyle/>
          <a:p>
            <a:fld id="{6CC7FC33-AA0A-4056-A520-F4584827A58B}" type="datetime1">
              <a:rPr lang="en-US" smtClean="0"/>
              <a:t>9/10/2021</a:t>
            </a:fld>
            <a:endParaRPr lang="en-US"/>
          </a:p>
        </p:txBody>
      </p:sp>
      <p:sp>
        <p:nvSpPr>
          <p:cNvPr id="4" name="Slide Number Placeholder 3"/>
          <p:cNvSpPr>
            <a:spLocks noGrp="1"/>
          </p:cNvSpPr>
          <p:nvPr>
            <p:ph type="sldNum" sz="quarter" idx="12"/>
          </p:nvPr>
        </p:nvSpPr>
        <p:spPr/>
        <p:txBody>
          <a:bodyPr/>
          <a:lstStyle/>
          <a:p>
            <a:fld id="{CA140ABB-3E0F-42AE-8525-703F3AEBC195}" type="slidenum">
              <a:rPr lang="en-US" smtClean="0"/>
              <a:t>115</a:t>
            </a:fld>
            <a:endParaRPr lang="en-US"/>
          </a:p>
        </p:txBody>
      </p:sp>
    </p:spTree>
    <p:extLst>
      <p:ext uri="{BB962C8B-B14F-4D97-AF65-F5344CB8AC3E}">
        <p14:creationId xmlns:p14="http://schemas.microsoft.com/office/powerpoint/2010/main" val="2040613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AE24376EA59545A611AFBF6C2EDBDD" ma:contentTypeVersion="2" ma:contentTypeDescription="Create a new document." ma:contentTypeScope="" ma:versionID="431e55668dad7bd5328a985f359a9590">
  <xsd:schema xmlns:xsd="http://www.w3.org/2001/XMLSchema" xmlns:xs="http://www.w3.org/2001/XMLSchema" xmlns:p="http://schemas.microsoft.com/office/2006/metadata/properties" xmlns:ns2="1e79b814-7639-49c4-a9db-9af5b5895a9e" targetNamespace="http://schemas.microsoft.com/office/2006/metadata/properties" ma:root="true" ma:fieldsID="f026a9cfe3fe9ab594b45a93ec356e68" ns2:_="">
    <xsd:import namespace="1e79b814-7639-49c4-a9db-9af5b5895a9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9b814-7639-49c4-a9db-9af5b5895a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0DC0FC-B29C-4710-ACF8-3B3969B29C46}"/>
</file>

<file path=customXml/itemProps2.xml><?xml version="1.0" encoding="utf-8"?>
<ds:datastoreItem xmlns:ds="http://schemas.openxmlformats.org/officeDocument/2006/customXml" ds:itemID="{1019E2CA-6B85-4CBA-9F71-D8E34EFF6E29}"/>
</file>

<file path=customXml/itemProps3.xml><?xml version="1.0" encoding="utf-8"?>
<ds:datastoreItem xmlns:ds="http://schemas.openxmlformats.org/officeDocument/2006/customXml" ds:itemID="{A3DF4EDE-822C-412A-88C3-18A27FD4648C}"/>
</file>

<file path=docProps/app.xml><?xml version="1.0" encoding="utf-8"?>
<Properties xmlns="http://schemas.openxmlformats.org/officeDocument/2006/extended-properties" xmlns:vt="http://schemas.openxmlformats.org/officeDocument/2006/docPropsVTypes">
  <Template/>
  <TotalTime>1684</TotalTime>
  <Words>4131</Words>
  <Application>Microsoft Office PowerPoint</Application>
  <PresentationFormat>Custom</PresentationFormat>
  <Paragraphs>727</Paragraphs>
  <Slides>115</Slides>
  <Notes>20</Notes>
  <HiddenSlides>0</HiddenSlides>
  <MMClips>1</MMClips>
  <ScaleCrop>false</ScaleCrop>
  <HeadingPairs>
    <vt:vector size="4" baseType="variant">
      <vt:variant>
        <vt:lpstr>Theme</vt:lpstr>
      </vt:variant>
      <vt:variant>
        <vt:i4>1</vt:i4>
      </vt:variant>
      <vt:variant>
        <vt:lpstr>Slide Titles</vt:lpstr>
      </vt:variant>
      <vt:variant>
        <vt:i4>115</vt:i4>
      </vt:variant>
    </vt:vector>
  </HeadingPairs>
  <TitlesOfParts>
    <vt:vector size="116" baseType="lpstr">
      <vt:lpstr>Office Theme</vt:lpstr>
      <vt:lpstr>PowerPoint Presentation</vt:lpstr>
      <vt:lpstr>PowerPoint Presentation</vt:lpstr>
      <vt:lpstr>PowerPoint Presentation</vt:lpstr>
      <vt:lpstr>Introduction</vt:lpstr>
      <vt:lpstr>INCIDENCE</vt:lpstr>
      <vt:lpstr>ETIOLOGY</vt:lpstr>
      <vt:lpstr>Classification according to location</vt:lpstr>
      <vt:lpstr>PowerPoint Presentation</vt:lpstr>
      <vt:lpstr>Secundum ASD </vt:lpstr>
      <vt:lpstr>Secundum ASD </vt:lpstr>
      <vt:lpstr>Primum ASD </vt:lpstr>
      <vt:lpstr>Sinus venosus ASD </vt:lpstr>
      <vt:lpstr>PowerPoint Presentation</vt:lpstr>
      <vt:lpstr>Coronary Sinus Septal Defects </vt:lpstr>
      <vt:lpstr>Patent Foramen Ovale </vt:lpstr>
      <vt:lpstr>Natural History of ASDs </vt:lpstr>
      <vt:lpstr>Natural History of ASDs </vt:lpstr>
      <vt:lpstr>Natural History of ASDs </vt:lpstr>
      <vt:lpstr>Natural History of ASDs </vt:lpstr>
      <vt:lpstr>Clinical Manifestations </vt:lpstr>
      <vt:lpstr>Clinical Manifestations </vt:lpstr>
      <vt:lpstr>Physical Exam Findings </vt:lpstr>
      <vt:lpstr>ECG Findings </vt:lpstr>
      <vt:lpstr>Chest X-Ray Findings </vt:lpstr>
      <vt:lpstr>2D Color Doppler TTE </vt:lpstr>
      <vt:lpstr>3 D-ECHO</vt:lpstr>
      <vt:lpstr>Amplatzer - Occlusion Device </vt:lpstr>
      <vt:lpstr>Ventricular Septal Defect (VSD)</vt:lpstr>
      <vt:lpstr>PowerPoint Presentation</vt:lpstr>
      <vt:lpstr>Associated syndromes </vt:lpstr>
      <vt:lpstr>Classification </vt:lpstr>
      <vt:lpstr> TYPE I (Conal, Supracristal,  Infundibular, Subarterial, subpulmonic, doubly committed, outlet) VSDs  </vt:lpstr>
      <vt:lpstr>TYPE II – Perimembranous(infracristal,conoventricular) VSD</vt:lpstr>
      <vt:lpstr>Echocardiogram: Membranous VSD</vt:lpstr>
      <vt:lpstr>TYPE III AV Canal type / Inlet VSDs</vt:lpstr>
      <vt:lpstr>Endocardial Cushion (Inlet VSD)</vt:lpstr>
      <vt:lpstr>Type IV: muscular VSDs (trabecular)</vt:lpstr>
      <vt:lpstr>Muscular VSD</vt:lpstr>
      <vt:lpstr>CLINICAL FINDINGS </vt:lpstr>
      <vt:lpstr>Pathophysiology and clinical manifestation</vt:lpstr>
      <vt:lpstr>Pathophysiology and clinical manifestation</vt:lpstr>
      <vt:lpstr>Pathophysiology and clinical manifestation</vt:lpstr>
      <vt:lpstr>Pathophysiology and clinical manifestation</vt:lpstr>
      <vt:lpstr>Pathophysiology and clinical manifestation </vt:lpstr>
      <vt:lpstr>Pathophysiology and clinical manifistation</vt:lpstr>
      <vt:lpstr>Natural History </vt:lpstr>
      <vt:lpstr>Natural History </vt:lpstr>
      <vt:lpstr>VUENTURI EFFECT</vt:lpstr>
      <vt:lpstr>Natural History </vt:lpstr>
      <vt:lpstr>ECG </vt:lpstr>
      <vt:lpstr>KATZ WATCHTEL SIGN</vt:lpstr>
      <vt:lpstr>CHEST X-RAY </vt:lpstr>
      <vt:lpstr>Doppler Echo </vt:lpstr>
      <vt:lpstr>PowerPoint Presentation</vt:lpstr>
      <vt:lpstr>PowerPoint Presentation</vt:lpstr>
      <vt:lpstr>Cardiac catheterization </vt:lpstr>
      <vt:lpstr>Atrioventricular Septal Defect</vt:lpstr>
      <vt:lpstr>PowerPoint Presentation</vt:lpstr>
      <vt:lpstr>Abnormal development of the AV valves </vt:lpstr>
      <vt:lpstr>Posterior displacement of atrioventricular node </vt:lpstr>
      <vt:lpstr>Variations in terms based upon anatomic deformities </vt:lpstr>
      <vt:lpstr>Pathophysiology  </vt:lpstr>
      <vt:lpstr>Clinical Presentation</vt:lpstr>
      <vt:lpstr>Clinical Signs:</vt:lpstr>
      <vt:lpstr>Electrocardiogram of a patient with complete AVSD demonstrating left axis deviation with a superior QRS axis.</vt:lpstr>
      <vt:lpstr>PowerPoint Presentation</vt:lpstr>
      <vt:lpstr>PowerPoint Presentation</vt:lpstr>
      <vt:lpstr>Treatment</vt:lpstr>
      <vt:lpstr>Patent Ductus Arteriosus </vt:lpstr>
      <vt:lpstr>PowerPoint Presentation</vt:lpstr>
      <vt:lpstr>Anatomy</vt:lpstr>
      <vt:lpstr>Functional closure</vt:lpstr>
      <vt:lpstr>PowerPoint Presentation</vt:lpstr>
      <vt:lpstr>Etiology ….Prematurity</vt:lpstr>
      <vt:lpstr>Etiology ….Implicated teratogens </vt:lpstr>
      <vt:lpstr>Etiology….Genetics </vt:lpstr>
      <vt:lpstr>Etiology ….Other</vt:lpstr>
      <vt:lpstr>Clinical presentation </vt:lpstr>
      <vt:lpstr>Physical Examination</vt:lpstr>
      <vt:lpstr>Physical Examination</vt:lpstr>
      <vt:lpstr>ECG</vt:lpstr>
      <vt:lpstr>CXR</vt:lpstr>
      <vt:lpstr>Doppler Echocardiography</vt:lpstr>
      <vt:lpstr>PowerPoint Presentation</vt:lpstr>
      <vt:lpstr>Complications: </vt:lpstr>
      <vt:lpstr>Treatment :</vt:lpstr>
      <vt:lpstr>PowerPoint Presentation</vt:lpstr>
      <vt:lpstr>Interventional closure of PDA:</vt:lpstr>
      <vt:lpstr>PowerPoint Presentation</vt:lpstr>
      <vt:lpstr>COA</vt:lpstr>
      <vt:lpstr>Epidemiology/ Pathogenesis</vt:lpstr>
      <vt:lpstr>Pathogenesis/Pathology</vt:lpstr>
      <vt:lpstr>Being born can be a problem</vt:lpstr>
      <vt:lpstr>Clinical Manifestations</vt:lpstr>
      <vt:lpstr>Differential Blood Pressure</vt:lpstr>
      <vt:lpstr>PowerPoint Presentation</vt:lpstr>
      <vt:lpstr>Neurologic Comorbidities</vt:lpstr>
      <vt:lpstr>Cardiac Exam</vt:lpstr>
      <vt:lpstr>ECHO  Normal Aortic Arch</vt:lpstr>
      <vt:lpstr>COARCTATION </vt:lpstr>
      <vt:lpstr>ECG</vt:lpstr>
      <vt:lpstr>PowerPoint Presentation</vt:lpstr>
      <vt:lpstr>CXR</vt:lpstr>
      <vt:lpstr>PowerPoint Presentation</vt:lpstr>
      <vt:lpstr>PowerPoint Presentation</vt:lpstr>
      <vt:lpstr>COA: Early neonatal presentation management</vt:lpstr>
      <vt:lpstr>Surgery</vt:lpstr>
      <vt:lpstr>PowerPoint Presentation</vt:lpstr>
      <vt:lpstr>COA:Late presentation of coarctation of the aorta</vt:lpstr>
      <vt:lpstr>Cardiac Catheterization</vt:lpstr>
      <vt:lpstr>PowerPoint Presentation</vt:lpstr>
      <vt:lpstr>PowerPoint Presentation</vt:lpstr>
      <vt:lpstr>Balloon Angioplasty (BA)</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Acyanotic Congenital Heart Disease</dc:title>
  <dc:creator>Dell</dc:creator>
  <cp:lastModifiedBy>Lenovo</cp:lastModifiedBy>
  <cp:revision>83</cp:revision>
  <dcterms:created xsi:type="dcterms:W3CDTF">2019-03-11T18:40:22Z</dcterms:created>
  <dcterms:modified xsi:type="dcterms:W3CDTF">2021-09-10T19:43:10Z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0x0101000EAE24376EA59545A611AFBF6C2EDBDD</vt:lpwstr>
  </property>
</Properties>
</file>