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77" r:id="rId6"/>
    <p:sldId id="279" r:id="rId7"/>
    <p:sldId id="258" r:id="rId8"/>
    <p:sldId id="278" r:id="rId9"/>
    <p:sldId id="259" r:id="rId10"/>
    <p:sldId id="257" r:id="rId11"/>
    <p:sldId id="260" r:id="rId12"/>
    <p:sldId id="320" r:id="rId13"/>
    <p:sldId id="261" r:id="rId14"/>
    <p:sldId id="263" r:id="rId15"/>
    <p:sldId id="330" r:id="rId16"/>
    <p:sldId id="262" r:id="rId17"/>
    <p:sldId id="331" r:id="rId18"/>
    <p:sldId id="264" r:id="rId19"/>
    <p:sldId id="265" r:id="rId20"/>
    <p:sldId id="332" r:id="rId21"/>
    <p:sldId id="266" r:id="rId22"/>
    <p:sldId id="333" r:id="rId23"/>
    <p:sldId id="267" r:id="rId24"/>
    <p:sldId id="338" r:id="rId25"/>
    <p:sldId id="337" r:id="rId26"/>
    <p:sldId id="268" r:id="rId27"/>
    <p:sldId id="339" r:id="rId28"/>
    <p:sldId id="270" r:id="rId29"/>
    <p:sldId id="271" r:id="rId30"/>
    <p:sldId id="272" r:id="rId31"/>
    <p:sldId id="273" r:id="rId32"/>
    <p:sldId id="274" r:id="rId33"/>
    <p:sldId id="280" r:id="rId34"/>
    <p:sldId id="276" r:id="rId35"/>
    <p:sldId id="300" r:id="rId36"/>
    <p:sldId id="302" r:id="rId37"/>
    <p:sldId id="284" r:id="rId38"/>
    <p:sldId id="281" r:id="rId39"/>
    <p:sldId id="282" r:id="rId40"/>
    <p:sldId id="283" r:id="rId41"/>
    <p:sldId id="303" r:id="rId42"/>
    <p:sldId id="304" r:id="rId43"/>
    <p:sldId id="306" r:id="rId44"/>
    <p:sldId id="340" r:id="rId45"/>
    <p:sldId id="341" r:id="rId46"/>
    <p:sldId id="310" r:id="rId47"/>
    <p:sldId id="318" r:id="rId48"/>
    <p:sldId id="288" r:id="rId49"/>
    <p:sldId id="312" r:id="rId50"/>
    <p:sldId id="289" r:id="rId51"/>
    <p:sldId id="313" r:id="rId52"/>
    <p:sldId id="287" r:id="rId53"/>
    <p:sldId id="292" r:id="rId54"/>
    <p:sldId id="290" r:id="rId55"/>
    <p:sldId id="291" r:id="rId56"/>
    <p:sldId id="293" r:id="rId57"/>
    <p:sldId id="294" r:id="rId58"/>
    <p:sldId id="315" r:id="rId59"/>
    <p:sldId id="295" r:id="rId60"/>
    <p:sldId id="314" r:id="rId61"/>
    <p:sldId id="327" r:id="rId62"/>
    <p:sldId id="328" r:id="rId63"/>
    <p:sldId id="343" r:id="rId64"/>
    <p:sldId id="316" r:id="rId6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29F68E-6CDE-43A0-9BB5-9F6573E4650E}" v="2" dt="2021-09-12T16:08:55.0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2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theme" Target="theme/theme1.xml"/><Relationship Id="rId7" Type="http://schemas.openxmlformats.org/officeDocument/2006/relationships/slide" Target="slides/slide3.xml"/><Relationship Id="rId71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presProps" Target="pres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a' Ahmad AbdelQader AlMatar" userId="S::1737692@std.hu.edu.jo::20b89bad-459e-413c-b6c1-861f8b88bcbd" providerId="AD" clId="Web-{3C29F68E-6CDE-43A0-9BB5-9F6573E4650E}"/>
    <pc:docChg chg="addSld delSld">
      <pc:chgData name="Ala' Ahmad AbdelQader AlMatar" userId="S::1737692@std.hu.edu.jo::20b89bad-459e-413c-b6c1-861f8b88bcbd" providerId="AD" clId="Web-{3C29F68E-6CDE-43A0-9BB5-9F6573E4650E}" dt="2021-09-12T16:08:55.046" v="1"/>
      <pc:docMkLst>
        <pc:docMk/>
      </pc:docMkLst>
      <pc:sldChg chg="new del">
        <pc:chgData name="Ala' Ahmad AbdelQader AlMatar" userId="S::1737692@std.hu.edu.jo::20b89bad-459e-413c-b6c1-861f8b88bcbd" providerId="AD" clId="Web-{3C29F68E-6CDE-43A0-9BB5-9F6573E4650E}" dt="2021-09-12T16:08:55.046" v="1"/>
        <pc:sldMkLst>
          <pc:docMk/>
          <pc:sldMk cId="2024308342" sldId="34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9F8CA-4B60-437E-8799-46F72745BD18}" type="datetimeFigureOut">
              <a:rPr lang="en-US" smtClean="0"/>
              <a:t>9/12/2021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8647C-3A53-4B7A-8172-B0E0102C8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736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9F8CA-4B60-437E-8799-46F72745BD18}" type="datetimeFigureOut">
              <a:rPr lang="en-US" smtClean="0"/>
              <a:t>9/12/2021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8647C-3A53-4B7A-8172-B0E0102C8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370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9F8CA-4B60-437E-8799-46F72745BD18}" type="datetimeFigureOut">
              <a:rPr lang="en-US" smtClean="0"/>
              <a:t>9/12/2021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8647C-3A53-4B7A-8172-B0E0102C8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179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9F8CA-4B60-437E-8799-46F72745BD18}" type="datetimeFigureOut">
              <a:rPr lang="en-US" smtClean="0"/>
              <a:t>9/12/2021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8647C-3A53-4B7A-8172-B0E0102C8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999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9F8CA-4B60-437E-8799-46F72745BD18}" type="datetimeFigureOut">
              <a:rPr lang="en-US" smtClean="0"/>
              <a:t>9/12/2021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8647C-3A53-4B7A-8172-B0E0102C8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24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9F8CA-4B60-437E-8799-46F72745BD18}" type="datetimeFigureOut">
              <a:rPr lang="en-US" smtClean="0"/>
              <a:t>9/12/2021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8647C-3A53-4B7A-8172-B0E0102C8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047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9F8CA-4B60-437E-8799-46F72745BD18}" type="datetimeFigureOut">
              <a:rPr lang="en-US" smtClean="0"/>
              <a:t>9/12/2021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8647C-3A53-4B7A-8172-B0E0102C8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113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9F8CA-4B60-437E-8799-46F72745BD18}" type="datetimeFigureOut">
              <a:rPr lang="en-US" smtClean="0"/>
              <a:t>9/12/2021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8647C-3A53-4B7A-8172-B0E0102C8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193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9F8CA-4B60-437E-8799-46F72745BD18}" type="datetimeFigureOut">
              <a:rPr lang="en-US" smtClean="0"/>
              <a:t>9/12/2021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8647C-3A53-4B7A-8172-B0E0102C8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136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9F8CA-4B60-437E-8799-46F72745BD18}" type="datetimeFigureOut">
              <a:rPr lang="en-US" smtClean="0"/>
              <a:t>9/12/2021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8647C-3A53-4B7A-8172-B0E0102C8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090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9F8CA-4B60-437E-8799-46F72745BD18}" type="datetimeFigureOut">
              <a:rPr lang="en-US" smtClean="0"/>
              <a:t>9/12/2021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8647C-3A53-4B7A-8172-B0E0102C8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691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F9F8CA-4B60-437E-8799-46F72745BD18}" type="datetimeFigureOut">
              <a:rPr lang="en-US" smtClean="0"/>
              <a:t>9/12/2021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F8647C-3A53-4B7A-8172-B0E0102C8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481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2971800"/>
            <a:ext cx="7772400" cy="1470025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/>
              <a:t>Genetics</a:t>
            </a:r>
            <a:br>
              <a:rPr lang="en-US" dirty="0"/>
            </a:br>
            <a:r>
              <a:rPr lang="en-US" dirty="0"/>
              <a:t>Chromosomal Abnormalities</a:t>
            </a:r>
          </a:p>
        </p:txBody>
      </p:sp>
      <p:pic>
        <p:nvPicPr>
          <p:cNvPr id="2050" name="Picture 2" descr="C:\Users\Hikmat\Desktop\imagesG62JOLM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685800"/>
            <a:ext cx="2247900" cy="203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5717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90600" y="-152400"/>
            <a:ext cx="8229600" cy="1143000"/>
          </a:xfrm>
        </p:spPr>
        <p:txBody>
          <a:bodyPr/>
          <a:lstStyle/>
          <a:p>
            <a:r>
              <a:rPr lang="en-US" dirty="0"/>
              <a:t>               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762000"/>
            <a:ext cx="8458200" cy="52578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Human cells contain a multiple of 23 chromosomes (n = 23). </a:t>
            </a:r>
          </a:p>
          <a:p>
            <a:r>
              <a:rPr lang="en-US" b="1" dirty="0"/>
              <a:t>Haploid</a:t>
            </a:r>
            <a:r>
              <a:rPr lang="en-US" dirty="0"/>
              <a:t> cell (n) has 23 chromosomes (typically in the ovum or sperm). </a:t>
            </a:r>
          </a:p>
          <a:p>
            <a:r>
              <a:rPr lang="en-US" dirty="0"/>
              <a:t>Diploid cell has a normal </a:t>
            </a:r>
            <a:r>
              <a:rPr lang="en-US" b="1" dirty="0"/>
              <a:t>diploid </a:t>
            </a:r>
            <a:r>
              <a:rPr lang="en-US" dirty="0"/>
              <a:t>number of 46 (2n) chromosomes</a:t>
            </a:r>
          </a:p>
          <a:p>
            <a:r>
              <a:rPr lang="en-US" dirty="0"/>
              <a:t>Abnormal cells that do not contain a multiple of haploid number of chromosomes are termed </a:t>
            </a:r>
            <a:r>
              <a:rPr lang="en-US" b="1" dirty="0" err="1"/>
              <a:t>aneuploid</a:t>
            </a:r>
            <a:r>
              <a:rPr lang="en-US" b="1" dirty="0"/>
              <a:t> </a:t>
            </a:r>
            <a:r>
              <a:rPr lang="en-US" dirty="0"/>
              <a:t>cells. </a:t>
            </a:r>
          </a:p>
          <a:p>
            <a:r>
              <a:rPr lang="en-US" dirty="0"/>
              <a:t>Aneuploidy is the most common and clinically significant type of human chromosome abnormality, occurring in at least 3-4% of all clinically recognized pregnancies.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138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most common </a:t>
            </a:r>
            <a:r>
              <a:rPr lang="en-US" b="1" dirty="0"/>
              <a:t>numerical abnormalities</a:t>
            </a:r>
            <a:r>
              <a:rPr lang="en-US" dirty="0"/>
              <a:t> in live born children include:</a:t>
            </a:r>
          </a:p>
          <a:p>
            <a:pPr lvl="1"/>
            <a:r>
              <a:rPr lang="en-US" dirty="0"/>
              <a:t> Trisomy 21 (Down syndrome), trisomy 18 (Edwards syndrome), trisomy 13 (</a:t>
            </a:r>
            <a:r>
              <a:rPr lang="en-US" dirty="0" err="1"/>
              <a:t>Patau</a:t>
            </a:r>
            <a:r>
              <a:rPr lang="en-US" dirty="0"/>
              <a:t> syndrome)</a:t>
            </a:r>
          </a:p>
          <a:p>
            <a:pPr lvl="1"/>
            <a:r>
              <a:rPr lang="en-US" dirty="0"/>
              <a:t>Sex chromosomal aneuploidies: Turner syndrome (usually 45,X), </a:t>
            </a:r>
            <a:r>
              <a:rPr lang="en-US" dirty="0" err="1"/>
              <a:t>Klinefelter</a:t>
            </a:r>
            <a:r>
              <a:rPr lang="en-US" dirty="0"/>
              <a:t> syndrome (47,XXY), 47,XXX, and 47,XYY.</a:t>
            </a:r>
          </a:p>
        </p:txBody>
      </p:sp>
    </p:spTree>
    <p:extLst>
      <p:ext uri="{BB962C8B-B14F-4D97-AF65-F5344CB8AC3E}">
        <p14:creationId xmlns:p14="http://schemas.microsoft.com/office/powerpoint/2010/main" val="2472618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Chromosomal disorders</a:t>
            </a:r>
            <a:r>
              <a:rPr lang="en-US" dirty="0"/>
              <a:t>: Chromosome deletions, duplications, and inversions that affect whole chromosomes, or large portions of a chromosome.</a:t>
            </a:r>
          </a:p>
        </p:txBody>
      </p:sp>
    </p:spTree>
    <p:extLst>
      <p:ext uri="{BB962C8B-B14F-4D97-AF65-F5344CB8AC3E}">
        <p14:creationId xmlns:p14="http://schemas.microsoft.com/office/powerpoint/2010/main" val="408561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Chromosomal Disorders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most common cause of aneuploidy is </a:t>
            </a:r>
            <a:r>
              <a:rPr lang="en-US" b="1" dirty="0"/>
              <a:t>nondisjunction, </a:t>
            </a:r>
            <a:r>
              <a:rPr lang="en-US" dirty="0"/>
              <a:t>the failure of chromosomes to disjoin normally during meiosis I or II or during mitosis. </a:t>
            </a:r>
          </a:p>
          <a:p>
            <a:r>
              <a:rPr lang="en-US" dirty="0"/>
              <a:t>After meiotic nondisjunction, the resulting gamete either lacks a chromosome or has 2 copies instead of 1 normal copy, resulting in a </a:t>
            </a:r>
            <a:r>
              <a:rPr lang="en-US" dirty="0" err="1"/>
              <a:t>monosomic</a:t>
            </a:r>
            <a:r>
              <a:rPr lang="en-US" dirty="0"/>
              <a:t> or </a:t>
            </a:r>
            <a:r>
              <a:rPr lang="en-US" dirty="0" err="1"/>
              <a:t>trisomic</a:t>
            </a:r>
            <a:r>
              <a:rPr lang="en-US" dirty="0"/>
              <a:t> zygote, respectively.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761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Translocations</a:t>
            </a:r>
            <a:r>
              <a:rPr lang="en-US" dirty="0"/>
              <a:t>: common type of chromosomal anomaly, in which a piece of one chromosome breaks off and becomes attached to a different, </a:t>
            </a:r>
            <a:r>
              <a:rPr lang="en-US" dirty="0" err="1"/>
              <a:t>nonhomologous</a:t>
            </a:r>
            <a:r>
              <a:rPr lang="en-US" dirty="0"/>
              <a:t> chromosome. </a:t>
            </a:r>
          </a:p>
          <a:p>
            <a:r>
              <a:rPr lang="en-US" b="1" dirty="0"/>
              <a:t>Mosaicism</a:t>
            </a:r>
            <a:r>
              <a:rPr lang="en-US" dirty="0"/>
              <a:t>: when only a portion of cells carry the chromosomal defect and rest of cells are normal. </a:t>
            </a:r>
          </a:p>
          <a:p>
            <a:r>
              <a:rPr lang="en-US" dirty="0"/>
              <a:t>Chromosomal disorders are typically identified by chromosomal analysis (</a:t>
            </a:r>
            <a:r>
              <a:rPr lang="en-US" b="1" dirty="0"/>
              <a:t>karyotyping</a:t>
            </a:r>
            <a:r>
              <a:rPr lang="en-US" dirty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3905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Genomic disorders </a:t>
            </a:r>
            <a:r>
              <a:rPr lang="en-US" dirty="0"/>
              <a:t>are a group of diseases caused by rearrangements of the genome including deletions (loss of a copy of DNA), duplications (addition of a new copy of DNA), and inversions (altered organization of DNA).</a:t>
            </a:r>
          </a:p>
          <a:p>
            <a:r>
              <a:rPr lang="en-US" dirty="0"/>
              <a:t> </a:t>
            </a:r>
            <a:r>
              <a:rPr lang="en-US" dirty="0" err="1"/>
              <a:t>DiGeorge</a:t>
            </a:r>
            <a:r>
              <a:rPr lang="en-US" dirty="0"/>
              <a:t> syndrome {deletions of genes located on chromosome 22q11} </a:t>
            </a:r>
          </a:p>
          <a:p>
            <a:r>
              <a:rPr lang="en-US" dirty="0"/>
              <a:t>Genomic disorders are often identified by </a:t>
            </a:r>
            <a:r>
              <a:rPr lang="en-US" b="1" dirty="0"/>
              <a:t>fluorescent in situ hybridization (FISH) </a:t>
            </a:r>
            <a:r>
              <a:rPr lang="en-US" dirty="0"/>
              <a:t>or by </a:t>
            </a:r>
            <a:r>
              <a:rPr lang="en-US" dirty="0">
                <a:solidFill>
                  <a:srgbClr val="990000"/>
                </a:solidFill>
              </a:rPr>
              <a:t>array comparative genome hybridization (</a:t>
            </a:r>
            <a:r>
              <a:rPr lang="en-US" dirty="0" err="1">
                <a:solidFill>
                  <a:srgbClr val="990000"/>
                </a:solidFill>
              </a:rPr>
              <a:t>aCGH</a:t>
            </a:r>
            <a:r>
              <a:rPr lang="en-US" dirty="0">
                <a:solidFill>
                  <a:srgbClr val="990000"/>
                </a:solidFill>
              </a:rPr>
              <a:t>) technologies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9854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MENDELIAN INHERITANCE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Human genome: 46 chromosomes (22 pair of </a:t>
            </a:r>
            <a:r>
              <a:rPr lang="en-US" b="1" dirty="0"/>
              <a:t>autosomes</a:t>
            </a:r>
            <a:r>
              <a:rPr lang="en-US" dirty="0"/>
              <a:t> and one pair of </a:t>
            </a:r>
            <a:r>
              <a:rPr lang="en-US" b="1" dirty="0"/>
              <a:t>sex chromosome</a:t>
            </a:r>
            <a:r>
              <a:rPr lang="en-US" dirty="0"/>
              <a:t>)</a:t>
            </a:r>
          </a:p>
          <a:p>
            <a:r>
              <a:rPr lang="en-US" dirty="0"/>
              <a:t>There are 3 classic forms of genetic inheritance: 	</a:t>
            </a:r>
          </a:p>
          <a:p>
            <a:r>
              <a:rPr lang="en-US" b="1" dirty="0"/>
              <a:t>Autosomal dominant</a:t>
            </a:r>
          </a:p>
          <a:p>
            <a:r>
              <a:rPr lang="en-US" b="1" dirty="0"/>
              <a:t>Autosomal recessive </a:t>
            </a:r>
          </a:p>
          <a:p>
            <a:r>
              <a:rPr lang="en-US" b="1" dirty="0"/>
              <a:t>X-linked</a:t>
            </a:r>
          </a:p>
        </p:txBody>
      </p:sp>
    </p:spTree>
    <p:extLst>
      <p:ext uri="{BB962C8B-B14F-4D97-AF65-F5344CB8AC3E}">
        <p14:creationId xmlns:p14="http://schemas.microsoft.com/office/powerpoint/2010/main" val="42738078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dirty="0"/>
              <a:t>Symbols in family pedigree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066800"/>
            <a:ext cx="5947782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0214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Autosomal Dominant Inheritance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Determined by the presence of  one abnormal gene on one of the autosomes (chromosomes 1  to 22) </a:t>
            </a:r>
          </a:p>
          <a:p>
            <a:r>
              <a:rPr lang="en-US" dirty="0"/>
              <a:t>Change in 1 of the paired genes has an effect on the phenotype; (physical manifestations, behavioral characteristics ), or differences detectable only through laboratory tests, even though the other copy of the gene is functioning correctly.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6541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Males and females are equally affected.</a:t>
            </a:r>
          </a:p>
          <a:p>
            <a:r>
              <a:rPr lang="en-US" dirty="0"/>
              <a:t>50% chance of transmission from parent to offspring</a:t>
            </a:r>
          </a:p>
          <a:p>
            <a:r>
              <a:rPr lang="en-US" dirty="0"/>
              <a:t>Vertical  transmission, all generations.</a:t>
            </a:r>
          </a:p>
          <a:p>
            <a:r>
              <a:rPr lang="en-US" dirty="0"/>
              <a:t>Parent to child transmission is a characteristic of autosomal dominant inheritance</a:t>
            </a:r>
          </a:p>
          <a:p>
            <a:r>
              <a:rPr lang="en-US" dirty="0"/>
              <a:t>Male to male transmission essentially confirms autosomal dominant inheritance  and exclude X linked disorder.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Autosomal Dominant Inheritance</a:t>
            </a:r>
            <a:br>
              <a:rPr lang="en-US" b="1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173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C:\Users\Hikmat\Desktop\autosomalDominantInheritance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9878" y="1600200"/>
            <a:ext cx="5004244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92586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Autosomal Dominant Inheritance</a:t>
            </a:r>
            <a:br>
              <a:rPr lang="en-US" b="1" dirty="0"/>
            </a:br>
            <a:endParaRPr lang="en-US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371600"/>
            <a:ext cx="7747330" cy="4239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50100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 descr="C:\Users\Hikmat\Desktop\Mnemonic-for-Autosomal-Dominant-disorders-www.medical-institution.com_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09600"/>
            <a:ext cx="7825865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677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Many patients with an autosomal dominant disorder have no history of affected family member : </a:t>
            </a:r>
          </a:p>
          <a:p>
            <a:pPr lvl="1"/>
            <a:r>
              <a:rPr lang="en-US" b="1" dirty="0"/>
              <a:t>new mutation </a:t>
            </a:r>
            <a:r>
              <a:rPr lang="en-US" dirty="0"/>
              <a:t> occurred in the DNA of the egg or sperm that formed that individual. </a:t>
            </a:r>
          </a:p>
          <a:p>
            <a:pPr lvl="1"/>
            <a:r>
              <a:rPr lang="en-US" b="1" dirty="0"/>
              <a:t>Incomplete penetrance, </a:t>
            </a:r>
            <a:r>
              <a:rPr lang="en-US" dirty="0"/>
              <a:t>meaning that not all individuals who carry the mutation have phenotypic manifestations (</a:t>
            </a:r>
            <a:r>
              <a:rPr lang="en-US" b="1" dirty="0"/>
              <a:t>skipped generation, </a:t>
            </a:r>
            <a:r>
              <a:rPr lang="en-US" dirty="0"/>
              <a:t>in which an unaffected individual links two affected persons)</a:t>
            </a:r>
          </a:p>
          <a:p>
            <a:pPr lvl="1"/>
            <a:r>
              <a:rPr lang="en-US" dirty="0"/>
              <a:t> </a:t>
            </a:r>
            <a:r>
              <a:rPr lang="en-US" b="1" dirty="0"/>
              <a:t>variable expression ,</a:t>
            </a:r>
            <a:r>
              <a:rPr lang="en-US" dirty="0"/>
              <a:t>individuals with the same autosomal dominant mutation can manifest the disorder to different degrees. 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Autosomal Dominant Inheritance</a:t>
            </a:r>
            <a:br>
              <a:rPr lang="en-US" b="1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4636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Autosomal Recessive Inheritance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Involves mutations in both copies of a gene.</a:t>
            </a:r>
          </a:p>
          <a:p>
            <a:r>
              <a:rPr lang="en-US" dirty="0"/>
              <a:t> Examples of autosomal recessive diseases are cystic fibrosis and sickle cell disease. </a:t>
            </a:r>
          </a:p>
          <a:p>
            <a:r>
              <a:rPr lang="en-US" dirty="0"/>
              <a:t>Characteristics of autosomal recessive traits  include </a:t>
            </a:r>
            <a:r>
              <a:rPr lang="en-US" b="1" dirty="0"/>
              <a:t>horizontal transmission, </a:t>
            </a:r>
            <a:r>
              <a:rPr lang="en-US" dirty="0"/>
              <a:t>the observation of multiple affected members of a kindred in the same generation, but no affected family members in other generations;</a:t>
            </a:r>
          </a:p>
          <a:p>
            <a:r>
              <a:rPr lang="en-US" dirty="0"/>
              <a:t>recurrence risk of 25% for parents with a previous affected child</a:t>
            </a:r>
          </a:p>
          <a:p>
            <a:r>
              <a:rPr lang="en-US" dirty="0"/>
              <a:t>males and females being equally affected</a:t>
            </a:r>
          </a:p>
        </p:txBody>
      </p:sp>
    </p:spTree>
    <p:extLst>
      <p:ext uri="{BB962C8B-B14F-4D97-AF65-F5344CB8AC3E}">
        <p14:creationId xmlns:p14="http://schemas.microsoft.com/office/powerpoint/2010/main" val="15052268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Autosomal Recessive</a:t>
            </a:r>
          </a:p>
        </p:txBody>
      </p:sp>
      <p:pic>
        <p:nvPicPr>
          <p:cNvPr id="5122" name="Picture 2" descr="C:\Users\Hikmat\Desktop\h9991037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905000"/>
            <a:ext cx="6659880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53888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Autosomal Recessive Inheritance</a:t>
            </a:r>
            <a:br>
              <a:rPr lang="en-US" b="1" dirty="0"/>
            </a:b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7332" y="1225096"/>
            <a:ext cx="6716068" cy="4947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04951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C:\Users\Hikmat\Desktop\pathology-cptr5genetics-14-63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174326"/>
            <a:ext cx="6595559" cy="495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67765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X-Linked Inheritance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6019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• Males are more commonly and more severely affected than females.</a:t>
            </a:r>
          </a:p>
          <a:p>
            <a:pPr marL="0" indent="0">
              <a:buNone/>
            </a:pPr>
            <a:r>
              <a:rPr lang="en-US" dirty="0"/>
              <a:t>• Female carriers are generally unaffected, or if affected, they are affected more mildly than males.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• Male-to-male transmission excludes X-linkage (seen with autosomal dominant and  rare disorders of Y-linked inheritance)</a:t>
            </a:r>
          </a:p>
        </p:txBody>
      </p:sp>
    </p:spTree>
    <p:extLst>
      <p:ext uri="{BB962C8B-B14F-4D97-AF65-F5344CB8AC3E}">
        <p14:creationId xmlns:p14="http://schemas.microsoft.com/office/powerpoint/2010/main" val="5570463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Female carriers have a 25% risk for having an affected son, 25% risk for a carrier daughter, and  50% chance of having child that does not inherit the mutated X-linked gene.</a:t>
            </a:r>
          </a:p>
          <a:p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X-linked inheritance</a:t>
            </a:r>
          </a:p>
        </p:txBody>
      </p:sp>
      <p:pic>
        <p:nvPicPr>
          <p:cNvPr id="9218" name="Picture 2" descr="C:\Users\Hikmat\Desktop\X-Linked-carrier-mother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752600"/>
            <a:ext cx="4427008" cy="3320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66763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Affected males will have only carrier daughters (all) and have no chance of having an affected son because they will pass the Y chromosome to their sons.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194" name="Picture 2" descr="C:\Users\Hikmat\Desktop\X-Linked-affected-father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52600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X-linked inheritance</a:t>
            </a:r>
          </a:p>
        </p:txBody>
      </p:sp>
    </p:spTree>
    <p:extLst>
      <p:ext uri="{BB962C8B-B14F-4D97-AF65-F5344CB8AC3E}">
        <p14:creationId xmlns:p14="http://schemas.microsoft.com/office/powerpoint/2010/main" val="41914050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X-Linked  Recessive Inheritance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092806"/>
            <a:ext cx="6629400" cy="5239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92870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Hikmat\Desktop\slide_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58566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Mitochondrial Inheritance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Mitochondrial Inheritance</a:t>
            </a:r>
          </a:p>
          <a:p>
            <a:r>
              <a:rPr lang="en-US" dirty="0"/>
              <a:t>An individual’s mitochondrial genome is entirely derived from the mother because sperm contain few mitochondria, which are typically shed upon fertilization</a:t>
            </a:r>
          </a:p>
          <a:p>
            <a:r>
              <a:rPr lang="en-US" dirty="0"/>
              <a:t>A woman with a mitochondrial genetic disorder can have affected offspring of either sex, but an affected father cannot pass on the disease to his offspring</a:t>
            </a:r>
          </a:p>
          <a:p>
            <a:r>
              <a:rPr lang="en-US" dirty="0" err="1"/>
              <a:t>e.g</a:t>
            </a:r>
            <a:r>
              <a:rPr lang="en-US" dirty="0"/>
              <a:t> mitochondrial myopathy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6892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cytogenetics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Clinical cytogenetics </a:t>
            </a:r>
            <a:r>
              <a:rPr lang="en-US" dirty="0"/>
              <a:t>is the study of chromosomes: their structure, function, inheritance, and abnormalities. </a:t>
            </a:r>
          </a:p>
          <a:p>
            <a:r>
              <a:rPr lang="en-US" dirty="0"/>
              <a:t>chromosome abnormalities are very common </a:t>
            </a:r>
          </a:p>
          <a:p>
            <a:r>
              <a:rPr lang="en-US" dirty="0"/>
              <a:t>Occur in approximately 1-2% of live births, 5% of stillbirths, and ~50% of early fetal losses in the 1st trimester of pregnancy.  </a:t>
            </a:r>
          </a:p>
          <a:p>
            <a:r>
              <a:rPr lang="en-US" dirty="0"/>
              <a:t>Chromosome abnormalities are more common among persons with mental retardation and  have a significant role in the development of some neoplasms.</a:t>
            </a:r>
          </a:p>
        </p:txBody>
      </p:sp>
    </p:spTree>
    <p:extLst>
      <p:ext uri="{BB962C8B-B14F-4D97-AF65-F5344CB8AC3E}">
        <p14:creationId xmlns:p14="http://schemas.microsoft.com/office/powerpoint/2010/main" val="35959915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0782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Risks of Chromosomal anomalies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458200" cy="5715000"/>
          </a:xfrm>
        </p:spPr>
        <p:txBody>
          <a:bodyPr>
            <a:normAutofit fontScale="85000" lnSpcReduction="10000"/>
          </a:bodyPr>
          <a:lstStyle/>
          <a:p>
            <a:pPr lvl="1"/>
            <a:r>
              <a:rPr lang="en-US" dirty="0"/>
              <a:t>advanced maternal age  </a:t>
            </a:r>
          </a:p>
          <a:p>
            <a:pPr lvl="1"/>
            <a:r>
              <a:rPr lang="en-US" dirty="0"/>
              <a:t>multiple abnormalities on fetal ultrasound (prenatal testing)</a:t>
            </a:r>
          </a:p>
          <a:p>
            <a:pPr lvl="1"/>
            <a:r>
              <a:rPr lang="en-US" dirty="0"/>
              <a:t>multiple congenital anomalies</a:t>
            </a:r>
          </a:p>
          <a:p>
            <a:pPr lvl="1"/>
            <a:r>
              <a:rPr lang="en-US" dirty="0"/>
              <a:t>unexplained growth retardation in the fetus or postnatal  growth and development  problems</a:t>
            </a:r>
          </a:p>
          <a:p>
            <a:pPr lvl="1"/>
            <a:r>
              <a:rPr lang="en-US" dirty="0"/>
              <a:t>mental retardation</a:t>
            </a:r>
          </a:p>
          <a:p>
            <a:pPr lvl="1"/>
            <a:r>
              <a:rPr lang="en-US" dirty="0"/>
              <a:t>ambiguous genitalia</a:t>
            </a:r>
          </a:p>
          <a:p>
            <a:pPr lvl="1"/>
            <a:r>
              <a:rPr lang="en-US" dirty="0"/>
              <a:t>primary amenorrhea or infertility, recurrent miscarriages (≥3) or prior history of stillbirths and neonatal deaths</a:t>
            </a:r>
          </a:p>
          <a:p>
            <a:pPr lvl="1"/>
            <a:r>
              <a:rPr lang="en-US" dirty="0"/>
              <a:t>1st-degree relative with a known or suspected structural chromosome abnormality</a:t>
            </a:r>
          </a:p>
          <a:p>
            <a:pPr lvl="1"/>
            <a:r>
              <a:rPr lang="en-US" dirty="0"/>
              <a:t>clinical findings consistent with certain  chromosomal anomaly</a:t>
            </a:r>
          </a:p>
          <a:p>
            <a:pPr lvl="1"/>
            <a:r>
              <a:rPr lang="en-US" dirty="0"/>
              <a:t>Certain malignancies, and chromosome breakage syndromes (</a:t>
            </a:r>
            <a:r>
              <a:rPr lang="en-US" dirty="0" err="1"/>
              <a:t>e.g</a:t>
            </a:r>
            <a:r>
              <a:rPr lang="en-US" dirty="0"/>
              <a:t> </a:t>
            </a:r>
            <a:r>
              <a:rPr lang="en-US" dirty="0" err="1"/>
              <a:t>Fanconi</a:t>
            </a:r>
            <a:r>
              <a:rPr lang="en-US" dirty="0"/>
              <a:t> anemia).</a:t>
            </a:r>
          </a:p>
        </p:txBody>
      </p:sp>
    </p:spTree>
    <p:extLst>
      <p:ext uri="{BB962C8B-B14F-4D97-AF65-F5344CB8AC3E}">
        <p14:creationId xmlns:p14="http://schemas.microsoft.com/office/powerpoint/2010/main" val="34441259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Chromosomal disorders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Trisomy </a:t>
            </a:r>
            <a:r>
              <a:rPr lang="en-US" dirty="0"/>
              <a:t>is characterized by the presence of 3 chromosomes, instead of the normal 2, of any particular chromosome.</a:t>
            </a:r>
          </a:p>
          <a:p>
            <a:r>
              <a:rPr lang="en-US" dirty="0"/>
              <a:t>The occurrence of trisomy 21 and other </a:t>
            </a:r>
            <a:r>
              <a:rPr lang="en-US" dirty="0" err="1"/>
              <a:t>trisomies</a:t>
            </a:r>
            <a:r>
              <a:rPr lang="en-US" dirty="0"/>
              <a:t> increases with advanced maternal age &gt;35yr</a:t>
            </a:r>
          </a:p>
          <a:p>
            <a:r>
              <a:rPr lang="en-US" dirty="0"/>
              <a:t>Most individuals with trisomy exhibit a consistent and specific phenotype depending on the chromosome involved:</a:t>
            </a:r>
          </a:p>
          <a:p>
            <a:pPr lvl="1"/>
            <a:r>
              <a:rPr lang="en-US" dirty="0"/>
              <a:t>trisomy  21 (Down syndrome)</a:t>
            </a:r>
          </a:p>
          <a:p>
            <a:pPr lvl="1"/>
            <a:r>
              <a:rPr lang="en-US" dirty="0"/>
              <a:t> trisomy  18 (Edwards syndrome)</a:t>
            </a:r>
          </a:p>
          <a:p>
            <a:pPr lvl="1"/>
            <a:r>
              <a:rPr lang="en-US" dirty="0"/>
              <a:t>trisomy  13 (</a:t>
            </a:r>
            <a:r>
              <a:rPr lang="en-US" dirty="0" err="1"/>
              <a:t>Patau</a:t>
            </a:r>
            <a:r>
              <a:rPr lang="en-US" dirty="0"/>
              <a:t> syndrome)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987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Trisomy 21 (Down Syndrome)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7340" y="1462172"/>
            <a:ext cx="5680259" cy="4710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54812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Trisomy 21 is the most common genetic cause of moderate mental retardation. </a:t>
            </a:r>
          </a:p>
          <a:p>
            <a:r>
              <a:rPr lang="en-US" dirty="0"/>
              <a:t>The incidence of Down syndrome in live births is approximately 1 in 733</a:t>
            </a:r>
          </a:p>
          <a:p>
            <a:r>
              <a:rPr lang="en-US" dirty="0"/>
              <a:t>The life expectancy for children with Down syndrome is reduced (approximately 50-55 yr.)</a:t>
            </a:r>
          </a:p>
          <a:p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Down Syndrome</a:t>
            </a:r>
          </a:p>
        </p:txBody>
      </p:sp>
    </p:spTree>
    <p:extLst>
      <p:ext uri="{BB962C8B-B14F-4D97-AF65-F5344CB8AC3E}">
        <p14:creationId xmlns:p14="http://schemas.microsoft.com/office/powerpoint/2010/main" val="28589070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117785" y="381000"/>
            <a:ext cx="8229600" cy="1143000"/>
          </a:xfrm>
        </p:spPr>
        <p:txBody>
          <a:bodyPr/>
          <a:lstStyle/>
          <a:p>
            <a:r>
              <a:rPr lang="en-US" dirty="0"/>
              <a:t>Down Syndrome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0"/>
            <a:ext cx="5029200" cy="678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332037"/>
            <a:ext cx="368923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45127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tri 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0" y="-1143000"/>
            <a:ext cx="12192000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094336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C:\Users\HP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762000"/>
            <a:ext cx="3930859" cy="3147832"/>
          </a:xfrm>
          <a:prstGeom prst="rect">
            <a:avLst/>
          </a:prstGeom>
          <a:noFill/>
        </p:spPr>
      </p:pic>
      <p:pic>
        <p:nvPicPr>
          <p:cNvPr id="3" name="Picture 2" descr="C:\Users\HP\Desktop\images (4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3048000"/>
            <a:ext cx="3886200" cy="31120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711010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Down Syndrome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Neuropsychatric</a:t>
            </a:r>
            <a:r>
              <a:rPr lang="en-US" dirty="0"/>
              <a:t> : (autism, disruptive </a:t>
            </a:r>
            <a:r>
              <a:rPr lang="en-US" dirty="0" err="1"/>
              <a:t>behaviour</a:t>
            </a:r>
            <a:r>
              <a:rPr lang="en-US" dirty="0"/>
              <a:t>, depression, </a:t>
            </a:r>
            <a:r>
              <a:rPr lang="en-US" dirty="0" err="1"/>
              <a:t>alzheimer</a:t>
            </a:r>
            <a:r>
              <a:rPr lang="en-US" dirty="0"/>
              <a:t> disease)</a:t>
            </a:r>
          </a:p>
          <a:p>
            <a:r>
              <a:rPr lang="en-US" dirty="0"/>
              <a:t>Musculoskeletal : (atlantoaxial instability, hip dysplasia, Slipped capital femoral epiphyses, joints dislocations</a:t>
            </a:r>
          </a:p>
          <a:p>
            <a:r>
              <a:rPr lang="en-US" dirty="0"/>
              <a:t>Endocrine : (Congenital or acquired hypothyroidism, DM, infertility, hyperthyroidism)</a:t>
            </a:r>
          </a:p>
          <a:p>
            <a:r>
              <a:rPr lang="en-US" dirty="0"/>
              <a:t>Hematology: Transient lymphoproliferative syndrome, acute lymphocytic leukemia, acute myelogenous leukemia</a:t>
            </a:r>
          </a:p>
          <a:p>
            <a:r>
              <a:rPr lang="en-US" dirty="0"/>
              <a:t>GI: Celiac disease, obesity</a:t>
            </a:r>
          </a:p>
        </p:txBody>
      </p:sp>
    </p:spTree>
    <p:extLst>
      <p:ext uri="{BB962C8B-B14F-4D97-AF65-F5344CB8AC3E}">
        <p14:creationId xmlns:p14="http://schemas.microsoft.com/office/powerpoint/2010/main" val="20780813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Affected individuals are more prone to congenital heart defects (40-50%) , commonest atrioventricular septal defects</a:t>
            </a:r>
          </a:p>
          <a:p>
            <a:r>
              <a:rPr lang="en-US" dirty="0"/>
              <a:t>Developmental delay is universal </a:t>
            </a:r>
          </a:p>
          <a:p>
            <a:r>
              <a:rPr lang="en-US" dirty="0"/>
              <a:t>Cognitive impairment does not uniformly affect all areas of development. </a:t>
            </a:r>
          </a:p>
          <a:p>
            <a:r>
              <a:rPr lang="en-US" dirty="0"/>
              <a:t>Social development is relatively spared</a:t>
            </a:r>
          </a:p>
          <a:p>
            <a:r>
              <a:rPr lang="en-US" dirty="0"/>
              <a:t>Most males with Down syndrome are sterile, but some females have been able to reproduce, with a 50% chance of having trisomy 21 pregnancies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Down Syndrome</a:t>
            </a:r>
          </a:p>
        </p:txBody>
      </p:sp>
    </p:spTree>
    <p:extLst>
      <p:ext uri="{BB962C8B-B14F-4D97-AF65-F5344CB8AC3E}">
        <p14:creationId xmlns:p14="http://schemas.microsoft.com/office/powerpoint/2010/main" val="5224074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Down syndrome patients are at risk for leukemia (</a:t>
            </a:r>
            <a:r>
              <a:rPr lang="en-US" dirty="0" err="1"/>
              <a:t>leukemias</a:t>
            </a:r>
            <a:r>
              <a:rPr lang="en-US" dirty="0"/>
              <a:t> accounted for 60% of all cancers in people with Down syndrome)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Down Syndrome</a:t>
            </a:r>
          </a:p>
        </p:txBody>
      </p:sp>
    </p:spTree>
    <p:extLst>
      <p:ext uri="{BB962C8B-B14F-4D97-AF65-F5344CB8AC3E}">
        <p14:creationId xmlns:p14="http://schemas.microsoft.com/office/powerpoint/2010/main" val="1705441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All women should be offered screening for Down syndrome </a:t>
            </a:r>
            <a:r>
              <a:rPr lang="en-US" dirty="0"/>
              <a:t>in their 2nd trimester by quad screen : 4 maternal serum tests (free β-human chorionic gonadotropin (</a:t>
            </a:r>
            <a:r>
              <a:rPr lang="el-GR" dirty="0"/>
              <a:t>β-</a:t>
            </a:r>
            <a:r>
              <a:rPr lang="en-US" dirty="0" err="1"/>
              <a:t>hCG</a:t>
            </a:r>
            <a:r>
              <a:rPr lang="en-US" dirty="0"/>
              <a:t>), unconjugated </a:t>
            </a:r>
            <a:r>
              <a:rPr lang="en-US" dirty="0" err="1"/>
              <a:t>estriol</a:t>
            </a:r>
            <a:r>
              <a:rPr lang="en-US" dirty="0"/>
              <a:t>, inhibin, and α-fetoprotein). </a:t>
            </a:r>
          </a:p>
          <a:p>
            <a:r>
              <a:rPr lang="en-US" dirty="0"/>
              <a:t>Screening during the 1st trimester  by fetal U/S of nuchal translucency thickness 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Down Syndrome</a:t>
            </a:r>
          </a:p>
        </p:txBody>
      </p:sp>
    </p:spTree>
    <p:extLst>
      <p:ext uri="{BB962C8B-B14F-4D97-AF65-F5344CB8AC3E}">
        <p14:creationId xmlns:p14="http://schemas.microsoft.com/office/powerpoint/2010/main" val="18736170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Edward’s Syndrome</a:t>
            </a:r>
          </a:p>
        </p:txBody>
      </p:sp>
      <p:pic>
        <p:nvPicPr>
          <p:cNvPr id="4" name="Picture 2" descr="C:\Users\HP\Desktop\download (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1504102"/>
            <a:ext cx="4995862" cy="53411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425466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Trisomy 18 (Edward Syndrome)</a:t>
            </a:r>
          </a:p>
        </p:txBody>
      </p:sp>
      <p:pic>
        <p:nvPicPr>
          <p:cNvPr id="4" name="Picture 2" descr="C:\Users\HP\Desktop\downloa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1484790"/>
            <a:ext cx="3952875" cy="47012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134663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tri 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0" y="-1143000"/>
            <a:ext cx="12192000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60497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 descr="C:\Users\Hikmat\Desktop\depositphotos_68702149-Patau-syndrome-karyotype (1)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652874"/>
            <a:ext cx="6105969" cy="5473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62141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Patau</a:t>
            </a:r>
            <a:r>
              <a:rPr lang="en-US" dirty="0"/>
              <a:t> Syndrome</a:t>
            </a:r>
          </a:p>
        </p:txBody>
      </p:sp>
      <p:pic>
        <p:nvPicPr>
          <p:cNvPr id="13314" name="Picture 2" descr="C:\Users\Hikmat\Desktop\trisomy 13_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00200"/>
            <a:ext cx="6755767" cy="4745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36284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C:\Users\HP\Desktop\download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143000"/>
            <a:ext cx="3294630" cy="4320000"/>
          </a:xfrm>
          <a:prstGeom prst="rect">
            <a:avLst/>
          </a:prstGeom>
          <a:noFill/>
        </p:spPr>
      </p:pic>
      <p:sp>
        <p:nvSpPr>
          <p:cNvPr id="3" name="عنوان 2"/>
          <p:cNvSpPr>
            <a:spLocks noGrp="1"/>
          </p:cNvSpPr>
          <p:nvPr>
            <p:ph type="title" idx="4294967295"/>
          </p:nvPr>
        </p:nvSpPr>
        <p:spPr>
          <a:xfrm>
            <a:off x="683568" y="332656"/>
            <a:ext cx="8229600" cy="1143000"/>
          </a:xfrm>
        </p:spPr>
        <p:txBody>
          <a:bodyPr/>
          <a:lstStyle/>
          <a:p>
            <a:pPr rtl="0"/>
            <a:r>
              <a:rPr lang="en-US" dirty="0" err="1"/>
              <a:t>Patau</a:t>
            </a:r>
            <a:r>
              <a:rPr lang="en-US" dirty="0"/>
              <a:t> Syndrome</a:t>
            </a:r>
            <a:endParaRPr lang="ar-JO" dirty="0"/>
          </a:p>
        </p:txBody>
      </p:sp>
      <p:pic>
        <p:nvPicPr>
          <p:cNvPr id="4" name="Picture 2" descr="TRI 13 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3886200"/>
            <a:ext cx="2678311" cy="2532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6602630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52400"/>
            <a:ext cx="5200650" cy="6385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372558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Turner syndrome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Turner syndrome </a:t>
            </a:r>
            <a:r>
              <a:rPr lang="en-US"/>
              <a:t>= 45X</a:t>
            </a:r>
            <a:endParaRPr lang="en-US" dirty="0"/>
          </a:p>
          <a:p>
            <a:r>
              <a:rPr lang="en-US" dirty="0"/>
              <a:t>Maternal age is not a predisposing factor </a:t>
            </a:r>
          </a:p>
          <a:p>
            <a:r>
              <a:rPr lang="en-US" dirty="0"/>
              <a:t>Turner syndrome occurs in approximately 1/5,000 female live births. </a:t>
            </a:r>
          </a:p>
          <a:p>
            <a:r>
              <a:rPr lang="en-US" dirty="0"/>
              <a:t>In 75% of patients, the lost sex chromosome is of paternal origin</a:t>
            </a:r>
          </a:p>
          <a:p>
            <a:r>
              <a:rPr lang="en-US" dirty="0"/>
              <a:t>Most patients tend to be of normal intelligence, but mental retardation is seen in 6%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47834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C:\Users\HP\Desktop\images (17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772816"/>
            <a:ext cx="6076301" cy="3600000"/>
          </a:xfrm>
          <a:prstGeom prst="rect">
            <a:avLst/>
          </a:prstGeom>
          <a:noFill/>
        </p:spPr>
      </p:pic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>
            <a:off x="323528" y="5013176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sz="2000" b="1" dirty="0" err="1"/>
              <a:t>Karyotype</a:t>
            </a:r>
            <a:r>
              <a:rPr lang="en-US" sz="2000" b="1" dirty="0"/>
              <a:t> for female with Turner syndrome—45XO</a:t>
            </a:r>
            <a:endParaRPr lang="ar-JO" sz="2000" b="1" dirty="0"/>
          </a:p>
        </p:txBody>
      </p:sp>
    </p:spTree>
    <p:extLst>
      <p:ext uri="{BB962C8B-B14F-4D97-AF65-F5344CB8AC3E}">
        <p14:creationId xmlns:p14="http://schemas.microsoft.com/office/powerpoint/2010/main" val="427596534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1" y="2124073"/>
            <a:ext cx="9444183" cy="3040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659573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Turner Syndrome</a:t>
            </a:r>
          </a:p>
        </p:txBody>
      </p:sp>
      <p:pic>
        <p:nvPicPr>
          <p:cNvPr id="1026" name="Picture 2" descr="C:\Users\Hikmat\Desktop\turner1_img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2789" y="1600200"/>
            <a:ext cx="2658421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444123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-76200"/>
            <a:ext cx="5673394" cy="6764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01638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Turner Syndrome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Phenotypic females with 45,X/46,XY  mosaicism have a 15-30% risk of developing </a:t>
            </a:r>
            <a:r>
              <a:rPr lang="en-US" b="1" dirty="0" err="1"/>
              <a:t>gonadoblastoma</a:t>
            </a:r>
            <a:r>
              <a:rPr lang="en-US" b="1" dirty="0"/>
              <a:t>. </a:t>
            </a:r>
          </a:p>
          <a:p>
            <a:r>
              <a:rPr lang="en-US" dirty="0"/>
              <a:t>The AAP has recommended the use of FISH analysis to look for Y-chromosome mosaicism in all 45,X patients. If Y chromosome material is identified, laparoscopic </a:t>
            </a:r>
            <a:r>
              <a:rPr lang="en-US" dirty="0" err="1"/>
              <a:t>gonadectomy</a:t>
            </a:r>
            <a:r>
              <a:rPr lang="en-US" dirty="0"/>
              <a:t> is recommended</a:t>
            </a:r>
          </a:p>
        </p:txBody>
      </p:sp>
    </p:spTree>
    <p:extLst>
      <p:ext uri="{BB962C8B-B14F-4D97-AF65-F5344CB8AC3E}">
        <p14:creationId xmlns:p14="http://schemas.microsoft.com/office/powerpoint/2010/main" val="249777389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Noonan Syndrome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Noonan syndrome :</a:t>
            </a:r>
            <a:r>
              <a:rPr lang="en-US" dirty="0"/>
              <a:t>autosomal dominant disorder affect both sexes</a:t>
            </a:r>
          </a:p>
          <a:p>
            <a:r>
              <a:rPr lang="en-US" dirty="0"/>
              <a:t>Features common to Turner syndrome include short stature, low posterior hairline, shield chest, congenital heart disease, and a short or webbed neck</a:t>
            </a:r>
          </a:p>
          <a:p>
            <a:r>
              <a:rPr lang="en-US" dirty="0"/>
              <a:t>Noonan syndrome has different pattern of congenital heart disease typically involving right-sided lesions.</a:t>
            </a:r>
          </a:p>
        </p:txBody>
      </p:sp>
    </p:spTree>
    <p:extLst>
      <p:ext uri="{BB962C8B-B14F-4D97-AF65-F5344CB8AC3E}">
        <p14:creationId xmlns:p14="http://schemas.microsoft.com/office/powerpoint/2010/main" val="13654721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52400"/>
            <a:ext cx="6676846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670617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7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err="1"/>
              <a:t>Klinefelter</a:t>
            </a:r>
            <a:r>
              <a:rPr lang="en-US" dirty="0"/>
              <a:t> Syndrome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>
            <a:noAutofit/>
          </a:bodyPr>
          <a:lstStyle/>
          <a:p>
            <a:r>
              <a:rPr lang="en-US" sz="2800" dirty="0" err="1"/>
              <a:t>Klinefelter</a:t>
            </a:r>
            <a:r>
              <a:rPr lang="en-US" sz="2800" dirty="0"/>
              <a:t> syndrome pts are phenotypically male</a:t>
            </a:r>
          </a:p>
          <a:p>
            <a:r>
              <a:rPr lang="en-US" sz="2800" dirty="0"/>
              <a:t>It is the most common cause of hypogonadism and infertility in males and the most common sex chromosome aneuploidy in humans</a:t>
            </a:r>
          </a:p>
          <a:p>
            <a:r>
              <a:rPr lang="en-US" sz="2800" dirty="0"/>
              <a:t>80% of </a:t>
            </a:r>
            <a:r>
              <a:rPr lang="en-US" sz="2800" dirty="0" err="1"/>
              <a:t>Klinefelter</a:t>
            </a:r>
            <a:r>
              <a:rPr lang="en-US" sz="2800" dirty="0"/>
              <a:t> syndrome have a male karyotype with an extra  X chromosome “47,XXY”</a:t>
            </a:r>
          </a:p>
          <a:p>
            <a:r>
              <a:rPr lang="en-US" sz="2800" dirty="0"/>
              <a:t>Remaining 20% have multiple sex chromosome aneuploidies (48,XXXY; 48,XXYY; 49,XXXXY), mosaicism (46,XY/47,XXY).</a:t>
            </a:r>
          </a:p>
          <a:p>
            <a:r>
              <a:rPr lang="en-US" sz="2800" dirty="0"/>
              <a:t>Each additional X chromosome reduces the IQ by 10-15 points. The main effect is seen in language skills and social domains.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856954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phenotypically normal male</a:t>
            </a:r>
          </a:p>
          <a:p>
            <a:r>
              <a:rPr lang="en-US" dirty="0"/>
              <a:t>Puberty occurs at the normal age, but the testes remain small.</a:t>
            </a:r>
          </a:p>
          <a:p>
            <a:r>
              <a:rPr lang="en-US" dirty="0"/>
              <a:t>Taller stature. </a:t>
            </a:r>
          </a:p>
          <a:p>
            <a:r>
              <a:rPr lang="en-US" dirty="0"/>
              <a:t>Presentation usually in adulthood as infertility.</a:t>
            </a:r>
          </a:p>
          <a:p>
            <a:r>
              <a:rPr lang="en-US" dirty="0"/>
              <a:t>Their intelligence shows variability and ranges from above to below average. </a:t>
            </a:r>
          </a:p>
          <a:p>
            <a:r>
              <a:rPr lang="en-US" dirty="0"/>
              <a:t>Persons with </a:t>
            </a:r>
            <a:r>
              <a:rPr lang="en-US" dirty="0" err="1"/>
              <a:t>Klinefelter</a:t>
            </a:r>
            <a:r>
              <a:rPr lang="en-US" dirty="0"/>
              <a:t> syndrome can show behavioral problems, learning disabilities, and deficits in language. 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Klinefelter</a:t>
            </a:r>
            <a:r>
              <a:rPr lang="en-US" dirty="0"/>
              <a:t> Syndrome</a:t>
            </a:r>
          </a:p>
        </p:txBody>
      </p:sp>
    </p:spTree>
    <p:extLst>
      <p:ext uri="{BB962C8B-B14F-4D97-AF65-F5344CB8AC3E}">
        <p14:creationId xmlns:p14="http://schemas.microsoft.com/office/powerpoint/2010/main" val="201463361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 descr="C:\Users\Hikmat\Desktop\37184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28600"/>
            <a:ext cx="792480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077037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Fragile X syndrome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Fragile X accounts for 3% of males with mental retardation. X </a:t>
            </a:r>
            <a:r>
              <a:rPr lang="en-US"/>
              <a:t>linked dominant disorder</a:t>
            </a:r>
            <a:endParaRPr lang="en-US" dirty="0"/>
          </a:p>
          <a:p>
            <a:r>
              <a:rPr lang="en-US" dirty="0"/>
              <a:t>The main </a:t>
            </a:r>
            <a:r>
              <a:rPr lang="en-US" b="1" dirty="0"/>
              <a:t>clinical manifestations</a:t>
            </a:r>
            <a:r>
              <a:rPr lang="en-US" dirty="0"/>
              <a:t> in affected males are mental retardation, autistic behavior, macro-</a:t>
            </a:r>
            <a:r>
              <a:rPr lang="en-US" dirty="0" err="1"/>
              <a:t>orchidism</a:t>
            </a:r>
            <a:r>
              <a:rPr lang="en-US" dirty="0"/>
              <a:t> (which may not be evident until puberty), and characteristic facial features</a:t>
            </a:r>
          </a:p>
          <a:p>
            <a:r>
              <a:rPr lang="en-US" dirty="0"/>
              <a:t> The facial features, which include a long face, large ears, and a prominent square jaw, become more obvious with age</a:t>
            </a:r>
          </a:p>
          <a:p>
            <a:r>
              <a:rPr lang="en-US" dirty="0"/>
              <a:t>Females affected with fragile X show varying degrees of mental retardation and/or learning disabilities.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15696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Fragile X syndrome</a:t>
            </a:r>
          </a:p>
        </p:txBody>
      </p:sp>
      <p:pic>
        <p:nvPicPr>
          <p:cNvPr id="4098" name="Picture 2" descr="C:\Users\Hikmat\Desktop\imagesBHP2FQJ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437" y="1600201"/>
            <a:ext cx="3334544" cy="3334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Hikmat\Desktop\poster-child01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20" y="1752600"/>
            <a:ext cx="2823142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31596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Prader</a:t>
            </a:r>
            <a:r>
              <a:rPr lang="en-US" dirty="0"/>
              <a:t> Willi Syndrome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Prader</a:t>
            </a:r>
            <a:r>
              <a:rPr lang="en-US" dirty="0"/>
              <a:t>-Willi syndrome results from the loss of paternal chromosome 15q11.2-13 locus. </a:t>
            </a:r>
          </a:p>
          <a:p>
            <a:r>
              <a:rPr lang="en-US" dirty="0"/>
              <a:t>C/P: </a:t>
            </a:r>
            <a:r>
              <a:rPr lang="en-US" dirty="0" err="1"/>
              <a:t>hypotonia</a:t>
            </a:r>
            <a:r>
              <a:rPr lang="en-US" dirty="0"/>
              <a:t> as infant, developmental delay, mental retardation, obesity, hypogonadism, short hands and feet, bird{small} like head</a:t>
            </a:r>
          </a:p>
          <a:p>
            <a:r>
              <a:rPr lang="en-US" dirty="0"/>
              <a:t> </a:t>
            </a:r>
            <a:r>
              <a:rPr lang="en-US" dirty="0" err="1"/>
              <a:t>Dx</a:t>
            </a:r>
            <a:r>
              <a:rPr lang="en-US" dirty="0"/>
              <a:t>; FISH</a:t>
            </a:r>
          </a:p>
        </p:txBody>
      </p:sp>
    </p:spTree>
    <p:extLst>
      <p:ext uri="{BB962C8B-B14F-4D97-AF65-F5344CB8AC3E}">
        <p14:creationId xmlns:p14="http://schemas.microsoft.com/office/powerpoint/2010/main" val="198081480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ikmat\Desktop\slide_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781767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Prader</a:t>
            </a:r>
            <a:r>
              <a:rPr lang="en-US" dirty="0"/>
              <a:t> Willi Syndrome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Obesity</a:t>
            </a:r>
          </a:p>
          <a:p>
            <a:r>
              <a:rPr lang="en-US" dirty="0"/>
              <a:t>Short stature</a:t>
            </a:r>
          </a:p>
          <a:p>
            <a:r>
              <a:rPr lang="en-US" dirty="0"/>
              <a:t>Mental retardation</a:t>
            </a:r>
          </a:p>
          <a:p>
            <a:r>
              <a:rPr lang="en-US" dirty="0"/>
              <a:t>Short hands and feet</a:t>
            </a:r>
          </a:p>
          <a:p>
            <a:r>
              <a:rPr lang="en-US" dirty="0"/>
              <a:t>Hypogonadism</a:t>
            </a:r>
          </a:p>
        </p:txBody>
      </p:sp>
      <p:pic>
        <p:nvPicPr>
          <p:cNvPr id="15362" name="Picture 2" descr="C:\Users\Hikmat\Desktop\PWS8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814" y="1757862"/>
            <a:ext cx="2667372" cy="4210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710370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429000"/>
            <a:ext cx="8229600" cy="1143000"/>
          </a:xfrm>
        </p:spPr>
        <p:txBody>
          <a:bodyPr/>
          <a:lstStyle/>
          <a:p>
            <a:r>
              <a:rPr lang="en-US" dirty="0"/>
              <a:t>Thanks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4323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EAE24376EA59545A611AFBF6C2EDBDD" ma:contentTypeVersion="2" ma:contentTypeDescription="Create a new document." ma:contentTypeScope="" ma:versionID="431e55668dad7bd5328a985f359a9590">
  <xsd:schema xmlns:xsd="http://www.w3.org/2001/XMLSchema" xmlns:xs="http://www.w3.org/2001/XMLSchema" xmlns:p="http://schemas.microsoft.com/office/2006/metadata/properties" xmlns:ns2="1e79b814-7639-49c4-a9db-9af5b5895a9e" targetNamespace="http://schemas.microsoft.com/office/2006/metadata/properties" ma:root="true" ma:fieldsID="f026a9cfe3fe9ab594b45a93ec356e68" ns2:_="">
    <xsd:import namespace="1e79b814-7639-49c4-a9db-9af5b5895a9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79b814-7639-49c4-a9db-9af5b5895a9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2B477D0-B21B-47D5-A08E-75D4E8FC6D7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D5FC09A-32A1-442D-90D4-D1D615373220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9868DD1F-B560-4D35-AAA2-1C757C67CA7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e79b814-7639-49c4-a9db-9af5b5895a9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3784</TotalTime>
  <Words>1799</Words>
  <Application>Microsoft Office PowerPoint</Application>
  <PresentationFormat>On-screen Show (4:3)</PresentationFormat>
  <Paragraphs>160</Paragraphs>
  <Slides>61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2" baseType="lpstr">
      <vt:lpstr>Office Theme</vt:lpstr>
      <vt:lpstr>Genetics Chromosomal Abnormalities</vt:lpstr>
      <vt:lpstr>               Background</vt:lpstr>
      <vt:lpstr>PowerPoint Presentation</vt:lpstr>
      <vt:lpstr>PowerPoint Presentation</vt:lpstr>
      <vt:lpstr>Chromosomal Disorders</vt:lpstr>
      <vt:lpstr>PowerPoint Presentation</vt:lpstr>
      <vt:lpstr>PowerPoint Presentation</vt:lpstr>
      <vt:lpstr>MENDELIAN INHERITANCE </vt:lpstr>
      <vt:lpstr>Symbols in family pedigree</vt:lpstr>
      <vt:lpstr>Autosomal Dominant Inheritance </vt:lpstr>
      <vt:lpstr>Autosomal Dominant Inheritance </vt:lpstr>
      <vt:lpstr>PowerPoint Presentation</vt:lpstr>
      <vt:lpstr>Autosomal Dominant Inheritance </vt:lpstr>
      <vt:lpstr>PowerPoint Presentation</vt:lpstr>
      <vt:lpstr>Autosomal Dominant Inheritance </vt:lpstr>
      <vt:lpstr>Autosomal Recessive Inheritance </vt:lpstr>
      <vt:lpstr>Autosomal Recessive</vt:lpstr>
      <vt:lpstr>Autosomal Recessive Inheritance </vt:lpstr>
      <vt:lpstr>PowerPoint Presentation</vt:lpstr>
      <vt:lpstr>X-Linked Inheritance </vt:lpstr>
      <vt:lpstr>X-linked inheritance</vt:lpstr>
      <vt:lpstr>X-linked inheritance</vt:lpstr>
      <vt:lpstr>X-Linked  Recessive Inheritance</vt:lpstr>
      <vt:lpstr>PowerPoint Presentation</vt:lpstr>
      <vt:lpstr>Mitochondrial Inheritance </vt:lpstr>
      <vt:lpstr>Clinical cytogenetics</vt:lpstr>
      <vt:lpstr>Risks of Chromosomal anomalies</vt:lpstr>
      <vt:lpstr> Chromosomal disorders</vt:lpstr>
      <vt:lpstr>Trisomy 21 (Down Syndrome)</vt:lpstr>
      <vt:lpstr>Down Syndrome</vt:lpstr>
      <vt:lpstr>Down Syndrome</vt:lpstr>
      <vt:lpstr>PowerPoint Presentation</vt:lpstr>
      <vt:lpstr>PowerPoint Presentation</vt:lpstr>
      <vt:lpstr>Down Syndrome</vt:lpstr>
      <vt:lpstr>Down Syndrome</vt:lpstr>
      <vt:lpstr>Down Syndrome</vt:lpstr>
      <vt:lpstr>Down Syndrome</vt:lpstr>
      <vt:lpstr>Edward’s Syndrome</vt:lpstr>
      <vt:lpstr>Trisomy 18 (Edward Syndrome)</vt:lpstr>
      <vt:lpstr>PowerPoint Presentation</vt:lpstr>
      <vt:lpstr>PowerPoint Presentation</vt:lpstr>
      <vt:lpstr>Patau Syndrome</vt:lpstr>
      <vt:lpstr>Patau Syndrome</vt:lpstr>
      <vt:lpstr>PowerPoint Presentation</vt:lpstr>
      <vt:lpstr>Turner syndrome</vt:lpstr>
      <vt:lpstr>Karyotype for female with Turner syndrome—45XO</vt:lpstr>
      <vt:lpstr>PowerPoint Presentation</vt:lpstr>
      <vt:lpstr>Turner Syndrome</vt:lpstr>
      <vt:lpstr>PowerPoint Presentation</vt:lpstr>
      <vt:lpstr>Turner Syndrome</vt:lpstr>
      <vt:lpstr>Noonan Syndrome</vt:lpstr>
      <vt:lpstr>PowerPoint Presentation</vt:lpstr>
      <vt:lpstr>Klinefelter Syndrome</vt:lpstr>
      <vt:lpstr>Klinefelter Syndrome</vt:lpstr>
      <vt:lpstr>PowerPoint Presentation</vt:lpstr>
      <vt:lpstr>Fragile X syndrome</vt:lpstr>
      <vt:lpstr>Fragile X syndrome</vt:lpstr>
      <vt:lpstr>Prader Willi Syndrome</vt:lpstr>
      <vt:lpstr>PowerPoint Presentation</vt:lpstr>
      <vt:lpstr>Prader Willi Syndrome</vt:lpstr>
      <vt:lpstr>Thanks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Hikmat</dc:creator>
  <cp:lastModifiedBy>Lenovo</cp:lastModifiedBy>
  <cp:revision>82</cp:revision>
  <dcterms:created xsi:type="dcterms:W3CDTF">2015-10-25T18:20:48Z</dcterms:created>
  <dcterms:modified xsi:type="dcterms:W3CDTF">2021-09-12T16:08:56Z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0x0101000EAE24376EA59545A611AFBF6C2EDBDD</vt:lpwstr>
  </property>
</Properties>
</file>