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4.xml" ContentType="application/vnd.openxmlformats-officedocument.presentationml.slide+xml"/>
  <Override PartName="/ppt/slides/slide22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3" r:id="rId4"/>
    <p:sldId id="274" r:id="rId5"/>
    <p:sldId id="279" r:id="rId6"/>
    <p:sldId id="280" r:id="rId7"/>
    <p:sldId id="281" r:id="rId8"/>
    <p:sldId id="282" r:id="rId9"/>
    <p:sldId id="309" r:id="rId10"/>
    <p:sldId id="311" r:id="rId11"/>
    <p:sldId id="283" r:id="rId12"/>
    <p:sldId id="306" r:id="rId13"/>
    <p:sldId id="284" r:id="rId14"/>
    <p:sldId id="285" r:id="rId15"/>
    <p:sldId id="286" r:id="rId16"/>
    <p:sldId id="287" r:id="rId17"/>
    <p:sldId id="312" r:id="rId18"/>
    <p:sldId id="288" r:id="rId19"/>
    <p:sldId id="289" r:id="rId20"/>
    <p:sldId id="292" r:id="rId21"/>
    <p:sldId id="293" r:id="rId22"/>
    <p:sldId id="290" r:id="rId23"/>
    <p:sldId id="294" r:id="rId24"/>
    <p:sldId id="295" r:id="rId25"/>
    <p:sldId id="296" r:id="rId26"/>
    <p:sldId id="297" r:id="rId27"/>
    <p:sldId id="308" r:id="rId28"/>
    <p:sldId id="310" r:id="rId29"/>
    <p:sldId id="298" r:id="rId30"/>
    <p:sldId id="313" r:id="rId31"/>
    <p:sldId id="314" r:id="rId32"/>
    <p:sldId id="300" r:id="rId33"/>
    <p:sldId id="315" r:id="rId34"/>
    <p:sldId id="301" r:id="rId35"/>
    <p:sldId id="316" r:id="rId36"/>
    <p:sldId id="303" r:id="rId37"/>
    <p:sldId id="317" r:id="rId38"/>
    <p:sldId id="318" r:id="rId39"/>
    <p:sldId id="319" r:id="rId40"/>
    <p:sldId id="304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10" autoAdjust="0"/>
    <p:restoredTop sz="94660"/>
  </p:normalViewPr>
  <p:slideViewPr>
    <p:cSldViewPr>
      <p:cViewPr varScale="1">
        <p:scale>
          <a:sx n="41" d="100"/>
          <a:sy n="41" d="100"/>
        </p:scale>
        <p:origin x="-77" y="-4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492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888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28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91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065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18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282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14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7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891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893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A1B8A-BAEF-4301-A66F-518ED52B9C12}" type="datetimeFigureOut">
              <a:rPr lang="en-GB" smtClean="0"/>
              <a:t>16/08/2021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F171F-27D0-4FD9-82F2-1394A5076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25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luid therapy in children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Doaa</a:t>
            </a:r>
            <a:r>
              <a:rPr lang="en-US" dirty="0" smtClean="0"/>
              <a:t> Al </a:t>
            </a:r>
            <a:r>
              <a:rPr lang="en-US" dirty="0" err="1" smtClean="0"/>
              <a:t>Qaoud</a:t>
            </a:r>
            <a:endParaRPr lang="en-US" dirty="0" smtClean="0"/>
          </a:p>
          <a:p>
            <a:r>
              <a:rPr lang="en-US" dirty="0" err="1" smtClean="0"/>
              <a:t>Peds</a:t>
            </a:r>
            <a:r>
              <a:rPr lang="en-US" dirty="0" smtClean="0"/>
              <a:t> </a:t>
            </a:r>
            <a:r>
              <a:rPr lang="en-US" dirty="0" err="1" smtClean="0"/>
              <a:t>nephrologiest</a:t>
            </a: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668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2752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Definitions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Maintenance fluid </a:t>
            </a:r>
          </a:p>
          <a:p>
            <a:r>
              <a:rPr lang="en-US" dirty="0" smtClean="0"/>
              <a:t>Replacement fluid </a:t>
            </a:r>
          </a:p>
          <a:p>
            <a:r>
              <a:rPr lang="en-US" dirty="0" smtClean="0"/>
              <a:t>Ongoing losses</a:t>
            </a:r>
          </a:p>
          <a:p>
            <a:r>
              <a:rPr lang="en-US" dirty="0" smtClean="0"/>
              <a:t>Dehydration</a:t>
            </a:r>
          </a:p>
          <a:p>
            <a:r>
              <a:rPr lang="en-US" dirty="0" smtClean="0"/>
              <a:t>Body composition and total body </a:t>
            </a:r>
            <a:r>
              <a:rPr lang="en-US" dirty="0" err="1" smtClean="0"/>
              <a:t>waight</a:t>
            </a:r>
            <a:endParaRPr lang="en-US" dirty="0" smtClean="0"/>
          </a:p>
          <a:p>
            <a:r>
              <a:rPr lang="en-US" dirty="0" smtClean="0"/>
              <a:t>Osmolality</a:t>
            </a:r>
          </a:p>
          <a:p>
            <a:r>
              <a:rPr lang="en-US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47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Water is the most plentiful constituent of the human body.</a:t>
            </a:r>
          </a:p>
          <a:p>
            <a:r>
              <a:rPr lang="en-US" dirty="0" smtClean="0"/>
              <a:t>Total body water (TBW) has 2 compartments..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Intracellular and Extracellular </a:t>
            </a:r>
          </a:p>
          <a:p>
            <a:pPr marL="0" indent="0">
              <a:buNone/>
            </a:pPr>
            <a:r>
              <a:rPr lang="en-US" dirty="0" smtClean="0"/>
              <a:t>Intracellular …30-40%</a:t>
            </a:r>
          </a:p>
          <a:p>
            <a:pPr marL="0" indent="0">
              <a:buNone/>
            </a:pPr>
            <a:r>
              <a:rPr lang="en-US" dirty="0" smtClean="0"/>
              <a:t>Extracellular …20-25% 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4751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397" y="1600200"/>
            <a:ext cx="612720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025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Regulation of intravascular volume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Plasma osmolality (285-295 </a:t>
            </a:r>
            <a:r>
              <a:rPr lang="en-US" dirty="0" err="1" smtClean="0"/>
              <a:t>mOsm</a:t>
            </a:r>
            <a:r>
              <a:rPr lang="en-US" dirty="0" smtClean="0"/>
              <a:t>/kg).</a:t>
            </a:r>
          </a:p>
          <a:p>
            <a:r>
              <a:rPr lang="en-US" dirty="0" smtClean="0"/>
              <a:t>If plasma osmolality increase ……stimulate thirst….. And increase anti diuretic hormone(ADH)</a:t>
            </a:r>
          </a:p>
          <a:p>
            <a:r>
              <a:rPr lang="en-US" dirty="0" smtClean="0"/>
              <a:t> ADH regulate Urinary water loss .</a:t>
            </a:r>
          </a:p>
          <a:p>
            <a:r>
              <a:rPr lang="en-US" dirty="0" smtClean="0"/>
              <a:t>Renin angiotensin system…????</a:t>
            </a:r>
          </a:p>
          <a:p>
            <a:r>
              <a:rPr lang="en-US" dirty="0" smtClean="0"/>
              <a:t>Atrial natriuretic peptide.?????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3920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Maintanance</a:t>
            </a:r>
            <a:r>
              <a:rPr lang="en-US" dirty="0" smtClean="0"/>
              <a:t> fluids therapy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?</a:t>
            </a:r>
          </a:p>
          <a:p>
            <a:r>
              <a:rPr lang="en-US" dirty="0" smtClean="0"/>
              <a:t>content…..  Water, </a:t>
            </a:r>
            <a:r>
              <a:rPr lang="en-US" dirty="0" err="1" smtClean="0"/>
              <a:t>glucose,sodium,potassium</a:t>
            </a:r>
            <a:r>
              <a:rPr lang="en-US" dirty="0" smtClean="0"/>
              <a:t> and chloride.</a:t>
            </a:r>
          </a:p>
          <a:p>
            <a:r>
              <a:rPr lang="en-US" dirty="0" smtClean="0"/>
              <a:t>Used to </a:t>
            </a:r>
            <a:r>
              <a:rPr lang="en-GB" dirty="0" smtClean="0"/>
              <a:t>replace normal on going losses of electrolyte  from the urine and stool. And water losses from the urine, stool ,skin and the lungs.</a:t>
            </a:r>
          </a:p>
          <a:p>
            <a:r>
              <a:rPr lang="en-US" dirty="0" smtClean="0"/>
              <a:t>Glucose…..%</a:t>
            </a:r>
            <a:endParaRPr lang="en-GB" dirty="0" smtClean="0"/>
          </a:p>
          <a:p>
            <a:endParaRPr lang="en-GB" dirty="0"/>
          </a:p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02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Daily water losses are measurable (urine and stool),and not measurable from skin and lungs(insensible).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8951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 of intravenous fluid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4763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215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0891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89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Maintanance</a:t>
            </a:r>
            <a:r>
              <a:rPr lang="en-GB" dirty="0" smtClean="0"/>
              <a:t> requirements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220" y="2038191"/>
            <a:ext cx="4951060" cy="3649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660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127528"/>
              </p:ext>
            </p:extLst>
          </p:nvPr>
        </p:nvGraphicFramePr>
        <p:xfrm>
          <a:off x="1524000" y="2244472"/>
          <a:ext cx="6096000" cy="1112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First 10 kg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100 mL/kg/day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4ml/kg/</a:t>
                      </a:r>
                      <a:r>
                        <a:rPr lang="en-GB" dirty="0" err="1" smtClean="0"/>
                        <a:t>hr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Second 10 kg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50ml/kg/day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2ml/kg/</a:t>
                      </a:r>
                      <a:r>
                        <a:rPr lang="en-GB" dirty="0" err="1" smtClean="0"/>
                        <a:t>hr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Every kg thereafter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20ml/kg/day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1ml/kg/</a:t>
                      </a:r>
                      <a:r>
                        <a:rPr lang="en-GB" dirty="0" err="1" smtClean="0"/>
                        <a:t>hr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187624" y="3645024"/>
            <a:ext cx="6552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dirty="0" smtClean="0"/>
              <a:t> Table 2. Holliday-Segar Method for Calculating Maintenance Fluid Requirements in Children</a:t>
            </a:r>
          </a:p>
          <a:p>
            <a:r>
              <a:rPr lang="en-GB" dirty="0" smtClean="0"/>
              <a:t>Holliday-Segar Method          Holliday-Segar Estimate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4037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Normally serum Na concentration is approximately 140 </a:t>
            </a:r>
            <a:r>
              <a:rPr lang="en-GB" dirty="0" err="1"/>
              <a:t>meq</a:t>
            </a:r>
            <a:r>
              <a:rPr lang="en-GB" dirty="0"/>
              <a:t>/l and serum K concentration is approximately 4 </a:t>
            </a:r>
            <a:r>
              <a:rPr lang="en-GB" dirty="0" err="1"/>
              <a:t>meq</a:t>
            </a:r>
            <a:r>
              <a:rPr lang="en-GB" dirty="0"/>
              <a:t>/l</a:t>
            </a:r>
          </a:p>
          <a:p>
            <a:r>
              <a:rPr lang="en-GB" dirty="0"/>
              <a:t>Maintenance solution replaces normal losses</a:t>
            </a:r>
          </a:p>
          <a:p>
            <a:r>
              <a:rPr lang="en-GB" dirty="0"/>
              <a:t>Maintenance solution does not have an electrolyte concentration equal to serum because the electrolyte composition of urine and stool is not equal to that of serum</a:t>
            </a:r>
          </a:p>
          <a:p>
            <a:r>
              <a:rPr lang="en-GB" dirty="0"/>
              <a:t>Maintenance fluids commonly provided </a:t>
            </a:r>
            <a:r>
              <a:rPr lang="en-GB" dirty="0" smtClean="0"/>
              <a:t> </a:t>
            </a:r>
            <a:r>
              <a:rPr lang="en-GB" dirty="0"/>
              <a:t>a 5% dextrose solution </a:t>
            </a:r>
          </a:p>
          <a:p>
            <a:r>
              <a:rPr lang="en-GB" dirty="0"/>
              <a:t>Dextrose provides some energy and prevents </a:t>
            </a:r>
            <a:r>
              <a:rPr lang="en-GB" dirty="0" err="1"/>
              <a:t>hypoglycemia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314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Electrolyte Maintenance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  <a:p>
            <a:r>
              <a:rPr lang="en-GB" dirty="0"/>
              <a:t>Sodium and chloride − 2 to 3 </a:t>
            </a:r>
            <a:r>
              <a:rPr lang="en-GB" dirty="0" err="1"/>
              <a:t>mEq</a:t>
            </a:r>
            <a:r>
              <a:rPr lang="en-GB" dirty="0"/>
              <a:t>/100 mL of water per day</a:t>
            </a:r>
          </a:p>
          <a:p>
            <a:endParaRPr lang="en-GB" dirty="0"/>
          </a:p>
          <a:p>
            <a:r>
              <a:rPr lang="en-GB" dirty="0" smtClean="0"/>
              <a:t>Potassium </a:t>
            </a:r>
            <a:r>
              <a:rPr lang="en-GB" dirty="0"/>
              <a:t>− 1 to 2 </a:t>
            </a:r>
            <a:r>
              <a:rPr lang="en-GB" dirty="0" err="1"/>
              <a:t>mEq</a:t>
            </a:r>
            <a:r>
              <a:rPr lang="en-GB" dirty="0"/>
              <a:t>/100 mL of water per day In children with normal serum potassium levels and renal function</a:t>
            </a:r>
          </a:p>
          <a:p>
            <a:r>
              <a:rPr lang="en-GB" dirty="0"/>
              <a:t> potassium chloride is usually added to maintenance fluids at a concentration of 10 </a:t>
            </a:r>
            <a:r>
              <a:rPr lang="en-GB" dirty="0" err="1"/>
              <a:t>mEq</a:t>
            </a:r>
            <a:r>
              <a:rPr lang="en-GB" dirty="0"/>
              <a:t>/L for small children with weights &lt;10 kg, and for larger children with weights ≥10 kg, a concentration of 10 to 20 </a:t>
            </a:r>
            <a:r>
              <a:rPr lang="en-GB" dirty="0" err="1"/>
              <a:t>mEq</a:t>
            </a:r>
            <a:r>
              <a:rPr lang="en-GB" dirty="0"/>
              <a:t>/L is provided.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493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IVF.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saline (154mEq/L).</a:t>
            </a:r>
          </a:p>
          <a:p>
            <a:r>
              <a:rPr lang="en-US" dirty="0" smtClean="0"/>
              <a:t>Usually after calculating electrolyte and fluid requirements child receive 5% D5 in forth or third saline .</a:t>
            </a:r>
          </a:p>
          <a:p>
            <a:r>
              <a:rPr lang="en-US" dirty="0" smtClean="0"/>
              <a:t>HOW????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109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1.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 months old.</a:t>
            </a:r>
            <a:endParaRPr lang="en-GB" dirty="0" smtClean="0"/>
          </a:p>
          <a:p>
            <a:r>
              <a:rPr lang="en-US" dirty="0" smtClean="0"/>
              <a:t>Current weight is 8 kg.</a:t>
            </a:r>
          </a:p>
          <a:p>
            <a:r>
              <a:rPr lang="en-US" dirty="0" smtClean="0"/>
              <a:t> Refuse oral feeding..</a:t>
            </a:r>
          </a:p>
          <a:p>
            <a:r>
              <a:rPr lang="en-US" dirty="0" smtClean="0"/>
              <a:t>…. Calculate his  IVF maintenance  …</a:t>
            </a:r>
          </a:p>
          <a:p>
            <a:r>
              <a:rPr lang="en-US" dirty="0" smtClean="0"/>
              <a:t>Answer.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320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Maintenance  fluid 100*8=800 cc </a:t>
            </a:r>
          </a:p>
          <a:p>
            <a:r>
              <a:rPr lang="en-GB" dirty="0" smtClean="0"/>
              <a:t>Maintenance NA  3*8=24 </a:t>
            </a:r>
            <a:r>
              <a:rPr lang="en-GB" dirty="0" err="1" smtClean="0"/>
              <a:t>meq</a:t>
            </a:r>
            <a:endParaRPr lang="en-GB" dirty="0" smtClean="0"/>
          </a:p>
          <a:p>
            <a:r>
              <a:rPr lang="en-GB" dirty="0" smtClean="0"/>
              <a:t>Main……K             2*8=16 </a:t>
            </a:r>
            <a:r>
              <a:rPr lang="en-GB" dirty="0" err="1" smtClean="0"/>
              <a:t>meq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type of fluid is 0.18 % glucose saline </a:t>
            </a:r>
          </a:p>
          <a:p>
            <a:r>
              <a:rPr lang="en-GB" dirty="0" smtClean="0"/>
              <a:t>Rate of fluid replacement is 800/24=33cc/</a:t>
            </a:r>
            <a:r>
              <a:rPr lang="en-GB" dirty="0" err="1" smtClean="0"/>
              <a:t>hr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873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Dehydration.</a:t>
            </a:r>
            <a:endParaRPr lang="en-GB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6770395" cy="442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1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072481"/>
            <a:ext cx="5867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526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Dehydration: </a:t>
            </a:r>
            <a:r>
              <a:rPr lang="en-GB" dirty="0" err="1" smtClean="0"/>
              <a:t>Isonatremic</a:t>
            </a:r>
            <a:r>
              <a:rPr lang="en-GB" dirty="0" smtClean="0"/>
              <a:t>, </a:t>
            </a:r>
            <a:r>
              <a:rPr lang="en-GB" dirty="0" err="1" smtClean="0"/>
              <a:t>Hyponatremic</a:t>
            </a:r>
            <a:r>
              <a:rPr lang="en-GB" dirty="0" smtClean="0"/>
              <a:t>, and</a:t>
            </a:r>
            <a:br>
              <a:rPr lang="en-GB" dirty="0" smtClean="0"/>
            </a:br>
            <a:r>
              <a:rPr lang="en-GB" dirty="0" err="1" smtClean="0"/>
              <a:t>Hypernatremic</a:t>
            </a:r>
            <a:r>
              <a:rPr lang="en-GB" dirty="0" smtClean="0"/>
              <a:t> Recognition and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53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Dehydration is significant depletion of body water </a:t>
            </a:r>
            <a:r>
              <a:rPr lang="en-GB" dirty="0" smtClean="0"/>
              <a:t>and </a:t>
            </a:r>
            <a:r>
              <a:rPr lang="en-GB" dirty="0" smtClean="0"/>
              <a:t>electrolytes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  <a:r>
              <a:rPr lang="en-GB" dirty="0" smtClean="0"/>
              <a:t>Symptoms and signs include thirst, lethargy, dry mucosa, decreased urine </a:t>
            </a:r>
            <a:r>
              <a:rPr lang="en-GB" dirty="0" smtClean="0"/>
              <a:t>output. </a:t>
            </a:r>
          </a:p>
          <a:p>
            <a:r>
              <a:rPr lang="en-GB" dirty="0" smtClean="0"/>
              <a:t> </a:t>
            </a:r>
            <a:r>
              <a:rPr lang="en-GB" dirty="0" smtClean="0"/>
              <a:t>tachycardia, hypotension, and </a:t>
            </a:r>
            <a:r>
              <a:rPr lang="en-GB" dirty="0" smtClean="0"/>
              <a:t>shock </a:t>
            </a:r>
            <a:r>
              <a:rPr lang="en-GB" dirty="0" err="1" smtClean="0"/>
              <a:t>occure</a:t>
            </a:r>
            <a:r>
              <a:rPr lang="en-GB" dirty="0" smtClean="0"/>
              <a:t> later.</a:t>
            </a:r>
          </a:p>
          <a:p>
            <a:r>
              <a:rPr lang="en-GB" dirty="0" smtClean="0"/>
              <a:t>   Diagnosis </a:t>
            </a:r>
            <a:r>
              <a:rPr lang="en-GB" dirty="0" smtClean="0"/>
              <a:t>is based on history and physical examination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  <a:r>
              <a:rPr lang="en-GB" dirty="0" smtClean="0"/>
              <a:t>Treatment is with oral or IV replacement of fluid and electrolytes.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5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2493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36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Etiology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Increased fluid </a:t>
            </a:r>
            <a:r>
              <a:rPr lang="en-GB" dirty="0" smtClean="0"/>
              <a:t>loss, </a:t>
            </a: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 smtClean="0"/>
              <a:t>most common source of increased fluid loss is the gastrointestinal tract—from vomiting, </a:t>
            </a:r>
            <a:r>
              <a:rPr lang="en-GB" dirty="0" err="1" smtClean="0"/>
              <a:t>diarrhea</a:t>
            </a:r>
            <a:r>
              <a:rPr lang="en-GB" dirty="0" smtClean="0"/>
              <a:t>, or both (</a:t>
            </a:r>
            <a:r>
              <a:rPr lang="en-GB" dirty="0" err="1" smtClean="0"/>
              <a:t>eg</a:t>
            </a:r>
            <a:r>
              <a:rPr lang="en-GB" dirty="0" smtClean="0"/>
              <a:t>, gastroenteritis) </a:t>
            </a:r>
          </a:p>
          <a:p>
            <a:r>
              <a:rPr lang="en-GB" dirty="0" smtClean="0"/>
              <a:t>Decreased fluid intake</a:t>
            </a:r>
          </a:p>
          <a:p>
            <a:r>
              <a:rPr lang="en-GB" dirty="0" smtClean="0"/>
              <a:t>Both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49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and </a:t>
            </a:r>
            <a:r>
              <a:rPr lang="en-US" dirty="0" err="1" smtClean="0"/>
              <a:t>symptomes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Thirst</a:t>
            </a:r>
          </a:p>
          <a:p>
            <a:r>
              <a:rPr lang="en-US" dirty="0" smtClean="0"/>
              <a:t>Dry mucus membrane </a:t>
            </a:r>
          </a:p>
          <a:p>
            <a:r>
              <a:rPr lang="en-US" dirty="0" smtClean="0"/>
              <a:t>Lethargy</a:t>
            </a:r>
          </a:p>
          <a:p>
            <a:r>
              <a:rPr lang="en-US" dirty="0" smtClean="0"/>
              <a:t>…and….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depend on severity and degree of dehydration.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59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to dehydration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 fast</a:t>
            </a:r>
          </a:p>
          <a:p>
            <a:r>
              <a:rPr lang="en-US" dirty="0" smtClean="0"/>
              <a:t>Assess the degree of dehydration</a:t>
            </a:r>
          </a:p>
          <a:p>
            <a:r>
              <a:rPr lang="en-US" dirty="0" smtClean="0"/>
              <a:t>Restore intravascular volume and tissue perfusion</a:t>
            </a:r>
          </a:p>
          <a:p>
            <a:r>
              <a:rPr lang="en-US" dirty="0" smtClean="0"/>
              <a:t>Give IV fluid bolus.. Isotonic solution like NS</a:t>
            </a:r>
          </a:p>
          <a:p>
            <a:r>
              <a:rPr lang="en-US" dirty="0" smtClean="0"/>
              <a:t>20 ml /Kg over 20 minutes</a:t>
            </a:r>
          </a:p>
          <a:p>
            <a:r>
              <a:rPr lang="en-US" dirty="0" smtClean="0"/>
              <a:t>Repeat and re assess…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26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 of fluid deficit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Deficit is the percentage of dehydration multiplied by the weight.</a:t>
            </a:r>
          </a:p>
          <a:p>
            <a:pPr marL="0" indent="0">
              <a:buNone/>
            </a:pPr>
            <a:r>
              <a:rPr lang="en-US" dirty="0" smtClean="0"/>
              <a:t>For the next 24 hours.</a:t>
            </a:r>
          </a:p>
          <a:p>
            <a:pPr marL="0" indent="0">
              <a:buNone/>
            </a:pPr>
            <a:r>
              <a:rPr lang="en-US" dirty="0" smtClean="0"/>
              <a:t>How..???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547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9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698477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 kg </a:t>
            </a:r>
          </a:p>
          <a:p>
            <a:r>
              <a:rPr lang="en-US" dirty="0" smtClean="0"/>
              <a:t>Sever dehydration 10%</a:t>
            </a:r>
          </a:p>
          <a:p>
            <a:r>
              <a:rPr lang="en-US" dirty="0" smtClean="0"/>
              <a:t>Serum NA is 138meq/l</a:t>
            </a:r>
          </a:p>
          <a:p>
            <a:r>
              <a:rPr lang="en-US" dirty="0" smtClean="0"/>
              <a:t>Calculate…</a:t>
            </a:r>
          </a:p>
          <a:p>
            <a:r>
              <a:rPr lang="en-US" dirty="0" smtClean="0"/>
              <a:t>First….</a:t>
            </a:r>
          </a:p>
          <a:p>
            <a:r>
              <a:rPr lang="en-US" dirty="0" err="1" smtClean="0"/>
              <a:t>Maintanance</a:t>
            </a:r>
            <a:r>
              <a:rPr lang="en-US" dirty="0" smtClean="0"/>
              <a:t> fluid then deficit </a:t>
            </a:r>
          </a:p>
          <a:p>
            <a:r>
              <a:rPr lang="en-US" dirty="0" smtClean="0"/>
              <a:t>Total volume over the next 24 hours.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7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Restore iv </a:t>
            </a:r>
            <a:r>
              <a:rPr lang="en-GB" dirty="0" err="1" smtClean="0"/>
              <a:t>volum</a:t>
            </a:r>
            <a:endParaRPr lang="en-GB" dirty="0" smtClean="0"/>
          </a:p>
          <a:p>
            <a:r>
              <a:rPr lang="en-GB" dirty="0" smtClean="0"/>
              <a:t>Give 20 cc/kg iv over 20 min of isotonic solution</a:t>
            </a:r>
          </a:p>
          <a:p>
            <a:r>
              <a:rPr lang="en-GB" dirty="0" smtClean="0"/>
              <a:t>Re asses</a:t>
            </a:r>
          </a:p>
          <a:p>
            <a:r>
              <a:rPr lang="en-GB" dirty="0" smtClean="0"/>
              <a:t>Re peat </a:t>
            </a:r>
          </a:p>
          <a:p>
            <a:r>
              <a:rPr lang="en-GB" dirty="0" smtClean="0"/>
              <a:t>Re asses..</a:t>
            </a:r>
          </a:p>
          <a:p>
            <a:r>
              <a:rPr lang="en-GB" dirty="0" smtClean="0"/>
              <a:t>Calculate fluid </a:t>
            </a:r>
            <a:r>
              <a:rPr lang="en-GB" dirty="0" err="1" smtClean="0"/>
              <a:t>requerment</a:t>
            </a:r>
            <a:r>
              <a:rPr lang="en-GB" dirty="0" smtClean="0"/>
              <a:t> over 24 hours</a:t>
            </a:r>
          </a:p>
          <a:p>
            <a:r>
              <a:rPr lang="en-GB" dirty="0" err="1" smtClean="0"/>
              <a:t>Substract</a:t>
            </a:r>
            <a:r>
              <a:rPr lang="en-GB" dirty="0" smtClean="0"/>
              <a:t> the </a:t>
            </a:r>
            <a:r>
              <a:rPr lang="en-GB" dirty="0" err="1" smtClean="0"/>
              <a:t>bolluses</a:t>
            </a:r>
            <a:endParaRPr lang="en-GB" dirty="0" smtClean="0"/>
          </a:p>
          <a:p>
            <a:r>
              <a:rPr lang="en-GB" dirty="0" smtClean="0"/>
              <a:t>Replace the </a:t>
            </a:r>
            <a:r>
              <a:rPr lang="en-GB" dirty="0" err="1" smtClean="0"/>
              <a:t>ongoing</a:t>
            </a:r>
            <a:r>
              <a:rPr lang="en-GB" dirty="0" smtClean="0"/>
              <a:t> losses.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796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 of </a:t>
            </a:r>
            <a:r>
              <a:rPr lang="en-GB" dirty="0" err="1" smtClean="0"/>
              <a:t>ongoing</a:t>
            </a:r>
            <a:r>
              <a:rPr lang="en-GB" dirty="0" smtClean="0"/>
              <a:t> loss..</a:t>
            </a:r>
          </a:p>
          <a:p>
            <a:r>
              <a:rPr lang="en-GB" dirty="0"/>
              <a:t> </a:t>
            </a:r>
            <a:r>
              <a:rPr lang="en-GB" dirty="0" err="1" smtClean="0"/>
              <a:t>diarrhea</a:t>
            </a:r>
            <a:r>
              <a:rPr lang="en-GB" dirty="0" smtClean="0"/>
              <a:t> </a:t>
            </a:r>
          </a:p>
          <a:p>
            <a:r>
              <a:rPr lang="en-GB" dirty="0" smtClean="0"/>
              <a:t>Each </a:t>
            </a:r>
            <a:r>
              <a:rPr lang="en-GB" dirty="0" err="1" smtClean="0"/>
              <a:t>liter</a:t>
            </a:r>
            <a:r>
              <a:rPr lang="en-GB" dirty="0" smtClean="0"/>
              <a:t> of </a:t>
            </a:r>
            <a:r>
              <a:rPr lang="en-GB" dirty="0" err="1" smtClean="0"/>
              <a:t>diarrhea</a:t>
            </a:r>
            <a:r>
              <a:rPr lang="en-GB" dirty="0" smtClean="0"/>
              <a:t> contain  …55meq NA</a:t>
            </a:r>
          </a:p>
          <a:p>
            <a:r>
              <a:rPr lang="en-GB" dirty="0"/>
              <a:t> </a:t>
            </a:r>
            <a:r>
              <a:rPr lang="en-GB" dirty="0" smtClean="0"/>
              <a:t>                                                     …25 </a:t>
            </a:r>
            <a:r>
              <a:rPr lang="en-GB" dirty="0" err="1" smtClean="0"/>
              <a:t>meq</a:t>
            </a:r>
            <a:r>
              <a:rPr lang="en-GB" dirty="0" smtClean="0"/>
              <a:t> K</a:t>
            </a:r>
          </a:p>
          <a:p>
            <a:r>
              <a:rPr lang="en-GB" dirty="0"/>
              <a:t> </a:t>
            </a:r>
            <a:r>
              <a:rPr lang="en-GB" dirty="0" smtClean="0"/>
              <a:t>                                                     …15 </a:t>
            </a:r>
            <a:r>
              <a:rPr lang="en-GB" dirty="0" err="1" smtClean="0"/>
              <a:t>meq</a:t>
            </a:r>
            <a:r>
              <a:rPr lang="en-GB" dirty="0" smtClean="0"/>
              <a:t> HCO3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78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and follow up..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Vital signs..</a:t>
            </a:r>
          </a:p>
          <a:p>
            <a:r>
              <a:rPr lang="en-US" dirty="0" smtClean="0"/>
              <a:t>Intake and </a:t>
            </a:r>
            <a:r>
              <a:rPr lang="en-US" dirty="0" smtClean="0"/>
              <a:t>output</a:t>
            </a:r>
          </a:p>
          <a:p>
            <a:r>
              <a:rPr lang="en-US" dirty="0" smtClean="0"/>
              <a:t>Sign of dehydration</a:t>
            </a:r>
          </a:p>
          <a:p>
            <a:r>
              <a:rPr lang="en-US" dirty="0" smtClean="0"/>
              <a:t>Sign of fluid overload.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92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HYPO NATREMIC DEHYDRATION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NA &lt;135 </a:t>
            </a:r>
            <a:r>
              <a:rPr lang="en-GB" dirty="0" err="1" smtClean="0"/>
              <a:t>meq</a:t>
            </a:r>
            <a:r>
              <a:rPr lang="en-GB" dirty="0" smtClean="0"/>
              <a:t>/l</a:t>
            </a:r>
          </a:p>
          <a:p>
            <a:r>
              <a:rPr lang="en-GB" dirty="0" smtClean="0"/>
              <a:t>Correction of 12 </a:t>
            </a:r>
            <a:r>
              <a:rPr lang="en-GB" dirty="0" err="1" smtClean="0"/>
              <a:t>meq</a:t>
            </a:r>
            <a:r>
              <a:rPr lang="en-GB" dirty="0" smtClean="0"/>
              <a:t> in 24 hours</a:t>
            </a:r>
          </a:p>
          <a:p>
            <a:r>
              <a:rPr lang="en-GB" dirty="0"/>
              <a:t> </a:t>
            </a:r>
            <a:r>
              <a:rPr lang="en-GB" dirty="0" smtClean="0"/>
              <a:t>if </a:t>
            </a:r>
            <a:r>
              <a:rPr lang="en-GB" dirty="0" err="1" smtClean="0"/>
              <a:t>na</a:t>
            </a:r>
            <a:r>
              <a:rPr lang="en-GB" dirty="0" smtClean="0"/>
              <a:t> less than 125 </a:t>
            </a:r>
            <a:r>
              <a:rPr lang="en-GB" dirty="0" err="1" smtClean="0"/>
              <a:t>meq</a:t>
            </a:r>
            <a:r>
              <a:rPr lang="en-GB" dirty="0" smtClean="0"/>
              <a:t> with </a:t>
            </a:r>
            <a:r>
              <a:rPr lang="en-GB" dirty="0" err="1" smtClean="0"/>
              <a:t>symptomes</a:t>
            </a:r>
            <a:r>
              <a:rPr lang="en-GB" dirty="0" smtClean="0"/>
              <a:t> (seizure) give hypertonic saline  3% .</a:t>
            </a:r>
          </a:p>
          <a:p>
            <a:r>
              <a:rPr lang="en-GB" dirty="0"/>
              <a:t> </a:t>
            </a:r>
            <a:r>
              <a:rPr lang="en-GB" dirty="0" smtClean="0"/>
              <a:t>4 ml /kg increase NA 3 to 4 </a:t>
            </a:r>
            <a:r>
              <a:rPr lang="en-GB" dirty="0" err="1" smtClean="0"/>
              <a:t>meq</a:t>
            </a:r>
            <a:r>
              <a:rPr lang="en-GB" dirty="0" smtClean="0"/>
              <a:t>/l</a:t>
            </a:r>
          </a:p>
          <a:p>
            <a:r>
              <a:rPr lang="en-GB" dirty="0"/>
              <a:t> </a:t>
            </a:r>
            <a:endParaRPr lang="en-GB" dirty="0" smtClean="0"/>
          </a:p>
          <a:p>
            <a:r>
              <a:rPr lang="en-GB" dirty="0" smtClean="0"/>
              <a:t>Slow correction…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944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Hyponatremic</a:t>
            </a:r>
            <a:r>
              <a:rPr lang="en-US" dirty="0" smtClean="0"/>
              <a:t> dehydration..</a:t>
            </a:r>
            <a:br>
              <a:rPr lang="en-US" dirty="0" smtClean="0"/>
            </a:b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63284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10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HYPERNATREMIC DEHYDRATION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NA &gt;145 </a:t>
            </a:r>
            <a:r>
              <a:rPr lang="en-GB" dirty="0" err="1" smtClean="0"/>
              <a:t>meq</a:t>
            </a:r>
            <a:r>
              <a:rPr lang="en-GB" dirty="0" smtClean="0"/>
              <a:t>/l</a:t>
            </a:r>
          </a:p>
          <a:p>
            <a:r>
              <a:rPr lang="en-GB" dirty="0" smtClean="0"/>
              <a:t>Use D5% half NS  in a rate of 1.25 to 1.5 times maintenance.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172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600200"/>
            <a:ext cx="7593642" cy="478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66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Oral rehydration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1219200"/>
            <a:ext cx="641985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9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423988"/>
            <a:ext cx="8096250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54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5953819" cy="4748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27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Questions???</a:t>
            </a:r>
          </a:p>
          <a:p>
            <a:r>
              <a:rPr lang="en-US" smtClean="0"/>
              <a:t>Good luck.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1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E24376EA59545A611AFBF6C2EDBDD" ma:contentTypeVersion="2" ma:contentTypeDescription="Create a new document." ma:contentTypeScope="" ma:versionID="431e55668dad7bd5328a985f359a9590">
  <xsd:schema xmlns:xsd="http://www.w3.org/2001/XMLSchema" xmlns:xs="http://www.w3.org/2001/XMLSchema" xmlns:p="http://schemas.microsoft.com/office/2006/metadata/properties" xmlns:ns2="1e79b814-7639-49c4-a9db-9af5b5895a9e" targetNamespace="http://schemas.microsoft.com/office/2006/metadata/properties" ma:root="true" ma:fieldsID="f026a9cfe3fe9ab594b45a93ec356e68" ns2:_="">
    <xsd:import namespace="1e79b814-7639-49c4-a9db-9af5b5895a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9b814-7639-49c4-a9db-9af5b5895a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48B2A22-866B-495D-84E6-2160432EFF56}"/>
</file>

<file path=customXml/itemProps2.xml><?xml version="1.0" encoding="utf-8"?>
<ds:datastoreItem xmlns:ds="http://schemas.openxmlformats.org/officeDocument/2006/customXml" ds:itemID="{01EF62D2-0A2E-43F4-82FE-A63FDF6BBA8E}"/>
</file>

<file path=customXml/itemProps3.xml><?xml version="1.0" encoding="utf-8"?>
<ds:datastoreItem xmlns:ds="http://schemas.openxmlformats.org/officeDocument/2006/customXml" ds:itemID="{4073A85B-ADC5-4762-9DD2-C29DFEE422A1}"/>
</file>

<file path=docProps/app.xml><?xml version="1.0" encoding="utf-8"?>
<Properties xmlns="http://schemas.openxmlformats.org/officeDocument/2006/extended-properties" xmlns:vt="http://schemas.openxmlformats.org/officeDocument/2006/docPropsVTypes">
  <TotalTime>67069</TotalTime>
  <Words>783</Words>
  <Application>Microsoft Office PowerPoint</Application>
  <PresentationFormat>On-screen Show (4:3)</PresentationFormat>
  <Paragraphs>142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Fluid therapy in children</vt:lpstr>
      <vt:lpstr>PowerPoint Presentation</vt:lpstr>
      <vt:lpstr>Definitions </vt:lpstr>
      <vt:lpstr>PowerPoint Presentation</vt:lpstr>
      <vt:lpstr>PowerPoint Presentation</vt:lpstr>
      <vt:lpstr>Regulation of intravascular volume </vt:lpstr>
      <vt:lpstr>Maintanance fluids therapy </vt:lpstr>
      <vt:lpstr>PowerPoint Presentation</vt:lpstr>
      <vt:lpstr>Type of intravenous fluid</vt:lpstr>
      <vt:lpstr>PowerPoint Presentation</vt:lpstr>
      <vt:lpstr>Maintanance requirements</vt:lpstr>
      <vt:lpstr>PowerPoint Presentation</vt:lpstr>
      <vt:lpstr>PowerPoint Presentation</vt:lpstr>
      <vt:lpstr>Electrolyte Maintenance </vt:lpstr>
      <vt:lpstr>Choice of IVF.</vt:lpstr>
      <vt:lpstr>Case 1. </vt:lpstr>
      <vt:lpstr>PowerPoint Presentation</vt:lpstr>
      <vt:lpstr>Dehydration.</vt:lpstr>
      <vt:lpstr>PowerPoint Presentation</vt:lpstr>
      <vt:lpstr>        Dehydration: Isonatremic, Hyponatremic, and Hypernatremic Recognition and Management</vt:lpstr>
      <vt:lpstr>PowerPoint Presentation</vt:lpstr>
      <vt:lpstr>PowerPoint Presentation</vt:lpstr>
      <vt:lpstr>Etiology </vt:lpstr>
      <vt:lpstr>Signs and symptomes</vt:lpstr>
      <vt:lpstr>Approach to dehydration </vt:lpstr>
      <vt:lpstr>Calculation of fluid deficit</vt:lpstr>
      <vt:lpstr>PowerPoint Presentation</vt:lpstr>
      <vt:lpstr>PowerPoint Presentation</vt:lpstr>
      <vt:lpstr>Case 2</vt:lpstr>
      <vt:lpstr>PowerPoint Presentation</vt:lpstr>
      <vt:lpstr>PowerPoint Presentation</vt:lpstr>
      <vt:lpstr>Monitoring and follow up..</vt:lpstr>
      <vt:lpstr>HYPO NATREMIC DEHYDRATION</vt:lpstr>
      <vt:lpstr>Hyponatremic dehydration.. </vt:lpstr>
      <vt:lpstr>HYPERNATREMIC DEHYDRATION </vt:lpstr>
      <vt:lpstr>PowerPoint Presentation</vt:lpstr>
      <vt:lpstr>Oral rehydration 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Maintenance fluid therapy in children</dc:title>
  <dc:creator>doaa qaoud</dc:creator>
  <cp:lastModifiedBy>doaa qaoud</cp:lastModifiedBy>
  <cp:revision>41</cp:revision>
  <dcterms:created xsi:type="dcterms:W3CDTF">2020-08-13T08:38:39Z</dcterms:created>
  <dcterms:modified xsi:type="dcterms:W3CDTF">2021-08-16T14:22:04Z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0x0101000EAE24376EA59545A611AFBF6C2EDBDD</vt:lpwstr>
  </property>
</Properties>
</file>