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8" r:id="rId11"/>
    <p:sldId id="266" r:id="rId12"/>
    <p:sldId id="269" r:id="rId13"/>
    <p:sldId id="267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5" r:id="rId29"/>
    <p:sldId id="284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7" r:id="rId39"/>
    <p:sldId id="294" r:id="rId40"/>
    <p:sldId id="295" r:id="rId41"/>
    <p:sldId id="296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9" r:id="rId53"/>
    <p:sldId id="310" r:id="rId54"/>
    <p:sldId id="311" r:id="rId55"/>
    <p:sldId id="312" r:id="rId56"/>
    <p:sldId id="308" r:id="rId5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BD62-7691-45EC-AD72-65856A628D5C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30D10-8369-4076-B7A6-88528A1F7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733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BD62-7691-45EC-AD72-65856A628D5C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30D10-8369-4076-B7A6-88528A1F7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955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BD62-7691-45EC-AD72-65856A628D5C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30D10-8369-4076-B7A6-88528A1F7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296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BD62-7691-45EC-AD72-65856A628D5C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30D10-8369-4076-B7A6-88528A1F7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721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BD62-7691-45EC-AD72-65856A628D5C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30D10-8369-4076-B7A6-88528A1F7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396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BD62-7691-45EC-AD72-65856A628D5C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30D10-8369-4076-B7A6-88528A1F7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567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BD62-7691-45EC-AD72-65856A628D5C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30D10-8369-4076-B7A6-88528A1F7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428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BD62-7691-45EC-AD72-65856A628D5C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30D10-8369-4076-B7A6-88528A1F7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184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BD62-7691-45EC-AD72-65856A628D5C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30D10-8369-4076-B7A6-88528A1F7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491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BD62-7691-45EC-AD72-65856A628D5C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30D10-8369-4076-B7A6-88528A1F7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5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BD62-7691-45EC-AD72-65856A628D5C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30D10-8369-4076-B7A6-88528A1F7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707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1CBD62-7691-45EC-AD72-65856A628D5C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630D10-8369-4076-B7A6-88528A1F7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917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Pediatric neoplasms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Ala’a</a:t>
            </a:r>
            <a:r>
              <a:rPr lang="en-US" dirty="0" smtClean="0"/>
              <a:t> Almaaiteh, MD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40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Pediatric neoplasms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Include malignant tumors “cancers” and nonmalignant tumors</a:t>
            </a:r>
            <a:endParaRPr lang="en-US" dirty="0"/>
          </a:p>
          <a:p>
            <a:r>
              <a:rPr lang="en-US" dirty="0" smtClean="0"/>
              <a:t>Pediatric cancers are uncommon</a:t>
            </a:r>
          </a:p>
          <a:p>
            <a:r>
              <a:rPr lang="en-US" dirty="0" smtClean="0"/>
              <a:t>Less than 1% of all newly diagnosed cancer cases in US</a:t>
            </a:r>
          </a:p>
          <a:p>
            <a:r>
              <a:rPr lang="en-US" dirty="0" smtClean="0"/>
              <a:t>Differs from adult malignancies in prognosis and distribution by histology and tumor site</a:t>
            </a:r>
          </a:p>
          <a:p>
            <a:r>
              <a:rPr lang="en-US" dirty="0" smtClean="0"/>
              <a:t>The most common pediatric malignancy is acute leukemia, with survival rate up to 90%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962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Fig. 1 &amp;nbsp; This gives a very clear visual summary of the incidence of Brain and Spinal Tumours in comparison to other childhood cancers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7823" y="185015"/>
            <a:ext cx="9376353" cy="649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34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Leukemias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80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leukemias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group of malignant diseases in which genetic abnormalities in a hematopoietic cells give rise to an unregulated clonal proliferation of cells.</a:t>
            </a:r>
          </a:p>
          <a:p>
            <a:r>
              <a:rPr lang="en-US" dirty="0" smtClean="0"/>
              <a:t>Accounts for 31% of pediatric malignancies</a:t>
            </a:r>
          </a:p>
          <a:p>
            <a:r>
              <a:rPr lang="en-US" dirty="0" smtClean="0"/>
              <a:t>Acute lymphoblastic leukemia (ALL) accounts for 77% of cases</a:t>
            </a:r>
          </a:p>
          <a:p>
            <a:r>
              <a:rPr lang="en-US" dirty="0" smtClean="0"/>
              <a:t>Acute </a:t>
            </a:r>
            <a:r>
              <a:rPr lang="en-US" dirty="0" err="1" smtClean="0"/>
              <a:t>myelogenous</a:t>
            </a:r>
            <a:r>
              <a:rPr lang="en-US" dirty="0" smtClean="0"/>
              <a:t> leukemia (AML) 11%</a:t>
            </a:r>
          </a:p>
          <a:p>
            <a:r>
              <a:rPr lang="en-US" dirty="0" smtClean="0"/>
              <a:t>Chronic </a:t>
            </a:r>
            <a:r>
              <a:rPr lang="en-US" dirty="0" err="1" smtClean="0"/>
              <a:t>myelogenous</a:t>
            </a:r>
            <a:r>
              <a:rPr lang="en-US" dirty="0" smtClean="0"/>
              <a:t> leukemia (CML) 2-3%</a:t>
            </a:r>
          </a:p>
          <a:p>
            <a:r>
              <a:rPr lang="en-US" dirty="0" smtClean="0"/>
              <a:t>Juvenile </a:t>
            </a:r>
            <a:r>
              <a:rPr lang="en-US" dirty="0" err="1" smtClean="0"/>
              <a:t>myelomonocytic</a:t>
            </a:r>
            <a:r>
              <a:rPr lang="en-US" dirty="0" smtClean="0"/>
              <a:t> leukemia 1-2%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479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02" y="0"/>
            <a:ext cx="8918799" cy="668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00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Incidence:  3-4/100,000</a:t>
            </a:r>
          </a:p>
          <a:p>
            <a:r>
              <a:rPr lang="en-US" dirty="0" smtClean="0"/>
              <a:t>Peak age group 2-3 years</a:t>
            </a:r>
          </a:p>
          <a:p>
            <a:r>
              <a:rPr lang="en-US" dirty="0" smtClean="0"/>
              <a:t>Male more than females</a:t>
            </a:r>
            <a:endParaRPr lang="en-US" altLang="en-US" dirty="0" smtClean="0"/>
          </a:p>
          <a:p>
            <a:r>
              <a:rPr lang="en-US" altLang="en-US" dirty="0" smtClean="0"/>
              <a:t>Etiology: unknown, several genetic and environmental factors: Chemical, Drugs, Ionizing Radiation.</a:t>
            </a:r>
            <a:endParaRPr lang="en-US" dirty="0" smtClean="0"/>
          </a:p>
          <a:p>
            <a:r>
              <a:rPr lang="en-US" dirty="0" smtClean="0"/>
              <a:t>More common with certain chromosomal abnormalities, e.g., down syndrome, bloom syndrome, ataxia-</a:t>
            </a:r>
            <a:r>
              <a:rPr lang="en-US" dirty="0" err="1" smtClean="0"/>
              <a:t>telangectesia</a:t>
            </a:r>
            <a:r>
              <a:rPr lang="en-US" dirty="0" smtClean="0"/>
              <a:t>, and </a:t>
            </a:r>
            <a:r>
              <a:rPr lang="en-US" dirty="0" err="1" smtClean="0"/>
              <a:t>fanconi</a:t>
            </a:r>
            <a:r>
              <a:rPr lang="en-US" dirty="0" smtClean="0"/>
              <a:t> anemia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48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(</a:t>
            </a:r>
            <a:r>
              <a:rPr lang="en-US" dirty="0" err="1" smtClean="0"/>
              <a:t>immunophenotyping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dirty="0" smtClean="0"/>
              <a:t>1.Pre-B   ALL     85%</a:t>
            </a:r>
          </a:p>
          <a:p>
            <a:pPr marL="0" indent="0">
              <a:buNone/>
            </a:pPr>
            <a:r>
              <a:rPr lang="en-US" altLang="en-US" dirty="0" smtClean="0"/>
              <a:t>2.T-Cell  ALL      15%</a:t>
            </a:r>
          </a:p>
          <a:p>
            <a:pPr marL="0" indent="0">
              <a:buNone/>
            </a:pPr>
            <a:r>
              <a:rPr lang="en-US" altLang="en-US" dirty="0" smtClean="0"/>
              <a:t>3.Mature B (</a:t>
            </a:r>
            <a:r>
              <a:rPr lang="en-US" altLang="en-US" dirty="0" err="1" smtClean="0"/>
              <a:t>Burkitt</a:t>
            </a:r>
            <a:r>
              <a:rPr lang="en-US" altLang="en-US" dirty="0" smtClean="0"/>
              <a:t>)  ALL  1%</a:t>
            </a:r>
          </a:p>
          <a:p>
            <a:r>
              <a:rPr lang="en-US" dirty="0" smtClean="0"/>
              <a:t>Many chromosomal abnormalities in most ALL cases are used as diagnostic and prognostic factors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8984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538" y="98186"/>
            <a:ext cx="7796934" cy="6759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745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prognostic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dirty="0" smtClean="0"/>
              <a:t>1. Age : 1-10 year.</a:t>
            </a:r>
          </a:p>
          <a:p>
            <a:pPr marL="0" indent="0">
              <a:buNone/>
            </a:pPr>
            <a:r>
              <a:rPr lang="en-US" altLang="en-US" dirty="0" smtClean="0"/>
              <a:t>2.WBC</a:t>
            </a:r>
            <a:r>
              <a:rPr lang="en-US" altLang="en-US" dirty="0" smtClean="0">
                <a:cs typeface="Times New Roman" panose="02020603050405020304" pitchFamily="18" charset="0"/>
              </a:rPr>
              <a:t>: &lt; 50,000</a:t>
            </a:r>
          </a:p>
          <a:p>
            <a:pPr marL="0" indent="0">
              <a:buNone/>
            </a:pPr>
            <a:r>
              <a:rPr lang="en-US" altLang="en-US" dirty="0" smtClean="0">
                <a:cs typeface="Times New Roman" panose="02020603050405020304" pitchFamily="18" charset="0"/>
              </a:rPr>
              <a:t>3.Chrom. Abnormalities: presence of TEL/AML1 gene. Philadelphia-negative, </a:t>
            </a:r>
            <a:r>
              <a:rPr lang="en-US" altLang="en-US" dirty="0" err="1" smtClean="0">
                <a:cs typeface="Times New Roman" panose="02020603050405020304" pitchFamily="18" charset="0"/>
              </a:rPr>
              <a:t>hyperdiploidy</a:t>
            </a:r>
            <a:r>
              <a:rPr lang="en-US" altLang="en-US" dirty="0" smtClean="0">
                <a:cs typeface="Times New Roman" panose="02020603050405020304" pitchFamily="18" charset="0"/>
              </a:rPr>
              <a:t>, absence of MLL rearrangement</a:t>
            </a:r>
          </a:p>
          <a:p>
            <a:pPr marL="0" indent="0">
              <a:buNone/>
            </a:pPr>
            <a:r>
              <a:rPr lang="en-US" altLang="en-US" dirty="0" smtClean="0">
                <a:cs typeface="Times New Roman" panose="02020603050405020304" pitchFamily="18" charset="0"/>
              </a:rPr>
              <a:t>4.Immunophenotype: B-cell ALL</a:t>
            </a:r>
          </a:p>
          <a:p>
            <a:pPr marL="0" indent="0">
              <a:buNone/>
            </a:pPr>
            <a:r>
              <a:rPr lang="en-US" altLang="en-US" dirty="0" smtClean="0">
                <a:cs typeface="Times New Roman" panose="02020603050405020304" pitchFamily="18" charset="0"/>
              </a:rPr>
              <a:t>5. No CNS involvement</a:t>
            </a:r>
          </a:p>
          <a:p>
            <a:pPr marL="0" indent="0">
              <a:buNone/>
            </a:pPr>
            <a:r>
              <a:rPr lang="en-US" altLang="en-US" dirty="0" smtClean="0">
                <a:cs typeface="Times New Roman" panose="02020603050405020304" pitchFamily="18" charset="0"/>
              </a:rPr>
              <a:t>6.Early Response to Chemotherapy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71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Manifestations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Initial symptoms are </a:t>
            </a:r>
            <a:r>
              <a:rPr lang="en-US" dirty="0"/>
              <a:t>nonspecific and relatively </a:t>
            </a:r>
            <a:r>
              <a:rPr lang="en-US" dirty="0" smtClean="0"/>
              <a:t>brief:</a:t>
            </a:r>
          </a:p>
          <a:p>
            <a:pPr lvl="1"/>
            <a:r>
              <a:rPr lang="fr-FR" dirty="0" err="1"/>
              <a:t>Anorexia</a:t>
            </a:r>
            <a:r>
              <a:rPr lang="fr-FR" dirty="0"/>
              <a:t>, fatigue, malaise, and </a:t>
            </a:r>
            <a:r>
              <a:rPr lang="fr-FR" dirty="0" err="1" smtClean="0"/>
              <a:t>irritability</a:t>
            </a:r>
            <a:endParaRPr lang="fr-FR" dirty="0" smtClean="0"/>
          </a:p>
          <a:p>
            <a:pPr lvl="1"/>
            <a:r>
              <a:rPr lang="en-US" dirty="0"/>
              <a:t> low-grade </a:t>
            </a:r>
            <a:r>
              <a:rPr lang="en-US" dirty="0" smtClean="0"/>
              <a:t>fever</a:t>
            </a:r>
          </a:p>
          <a:p>
            <a:pPr lvl="1"/>
            <a:r>
              <a:rPr lang="en-US" dirty="0" smtClean="0"/>
              <a:t>Sever bone </a:t>
            </a:r>
            <a:r>
              <a:rPr lang="en-US" dirty="0"/>
              <a:t>or, less often, joint pain, particularly in the lower </a:t>
            </a:r>
            <a:r>
              <a:rPr lang="en-US" dirty="0" smtClean="0"/>
              <a:t>extremities</a:t>
            </a:r>
          </a:p>
          <a:p>
            <a:pPr lvl="1"/>
            <a:r>
              <a:rPr lang="en-US" dirty="0"/>
              <a:t>history of an upper respiratory tract infection in the preceding 1-2 </a:t>
            </a:r>
            <a:r>
              <a:rPr lang="en-US" dirty="0" err="1" smtClean="0"/>
              <a:t>mo</a:t>
            </a:r>
            <a:endParaRPr lang="en-US" dirty="0" smtClean="0"/>
          </a:p>
          <a:p>
            <a:r>
              <a:rPr lang="en-US" dirty="0" smtClean="0"/>
              <a:t>Later signs </a:t>
            </a:r>
            <a:r>
              <a:rPr lang="en-US" dirty="0"/>
              <a:t>and symptoms of bone marrow </a:t>
            </a:r>
            <a:r>
              <a:rPr lang="en-US" dirty="0" smtClean="0"/>
              <a:t>failure</a:t>
            </a:r>
          </a:p>
          <a:p>
            <a:r>
              <a:rPr lang="en-US" dirty="0" smtClean="0"/>
              <a:t>Organ </a:t>
            </a:r>
            <a:r>
              <a:rPr lang="en-US" dirty="0"/>
              <a:t>infiltration can cause lymphadenopathy, hepatosplenomegaly, testicular enlargement, or central nervous system (CNS) involvement </a:t>
            </a:r>
            <a:endParaRPr lang="en-US" dirty="0" smtClean="0"/>
          </a:p>
          <a:p>
            <a:r>
              <a:rPr lang="en-US" dirty="0" smtClean="0"/>
              <a:t>Respiratory </a:t>
            </a:r>
            <a:r>
              <a:rPr lang="en-US" dirty="0"/>
              <a:t>distress may be due to severe anemia or mediastinal node comparison of the airways.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63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examination 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pallor, </a:t>
            </a:r>
            <a:r>
              <a:rPr lang="en-US" dirty="0" smtClean="0"/>
              <a:t>listlessness</a:t>
            </a:r>
          </a:p>
          <a:p>
            <a:r>
              <a:rPr lang="en-US" dirty="0" smtClean="0"/>
              <a:t>purpuric </a:t>
            </a:r>
            <a:r>
              <a:rPr lang="en-US" dirty="0"/>
              <a:t>and petechial skin lesions, or mucous membrane </a:t>
            </a:r>
            <a:endParaRPr lang="en-US" dirty="0" smtClean="0"/>
          </a:p>
          <a:p>
            <a:r>
              <a:rPr lang="en-US" dirty="0" smtClean="0"/>
              <a:t>lymphadenopathy</a:t>
            </a:r>
            <a:r>
              <a:rPr lang="en-US" dirty="0"/>
              <a:t>, splenomegaly, or, less commonly, hepatomegaly.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patients with bone </a:t>
            </a:r>
            <a:r>
              <a:rPr lang="en-US" dirty="0" smtClean="0"/>
              <a:t>pain</a:t>
            </a:r>
            <a:r>
              <a:rPr lang="en-US" dirty="0"/>
              <a:t>, there may be exquisite tenderness over the </a:t>
            </a:r>
            <a:r>
              <a:rPr lang="en-US" dirty="0" smtClean="0"/>
              <a:t>bone</a:t>
            </a:r>
          </a:p>
          <a:p>
            <a:r>
              <a:rPr lang="en-US" dirty="0"/>
              <a:t> </a:t>
            </a:r>
            <a:r>
              <a:rPr lang="en-US" dirty="0" smtClean="0"/>
              <a:t> CNS involvement: papilledema</a:t>
            </a:r>
            <a:r>
              <a:rPr lang="en-US" dirty="0"/>
              <a:t> </a:t>
            </a:r>
            <a:endParaRPr lang="en-US" dirty="0" smtClean="0"/>
          </a:p>
          <a:p>
            <a:r>
              <a:rPr lang="en-US" dirty="0"/>
              <a:t>Testicular </a:t>
            </a:r>
            <a:r>
              <a:rPr lang="en-US" dirty="0" smtClean="0"/>
              <a:t>mass: rare</a:t>
            </a:r>
          </a:p>
          <a:p>
            <a:r>
              <a:rPr lang="en-US" dirty="0" smtClean="0"/>
              <a:t>Respiratory distress: in T-cell with large </a:t>
            </a:r>
            <a:r>
              <a:rPr lang="en-US" dirty="0"/>
              <a:t>anterior mediastinal </a:t>
            </a:r>
            <a:r>
              <a:rPr lang="en-US" dirty="0" smtClean="0"/>
              <a:t>mass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31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</a:t>
            </a:r>
            <a:r>
              <a:rPr lang="en-US" dirty="0" smtClean="0"/>
              <a:t>iagnosis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473" y="1690688"/>
            <a:ext cx="6726382" cy="435133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CBC: most patients have sever anemia and thrombocytopenia. High WBC (not in all cases)</a:t>
            </a:r>
          </a:p>
          <a:p>
            <a:r>
              <a:rPr lang="en-US" dirty="0" smtClean="0"/>
              <a:t>Blood film: peripheral blasts</a:t>
            </a:r>
          </a:p>
          <a:p>
            <a:r>
              <a:rPr lang="en-US" dirty="0"/>
              <a:t>bone marrow </a:t>
            </a:r>
            <a:r>
              <a:rPr lang="en-US" dirty="0" smtClean="0"/>
              <a:t>aspiration </a:t>
            </a:r>
            <a:r>
              <a:rPr lang="en-US" dirty="0"/>
              <a:t>and biopsy, flow cytometry, cytogenetics, and </a:t>
            </a:r>
            <a:r>
              <a:rPr lang="en-US" dirty="0" smtClean="0"/>
              <a:t>molecular </a:t>
            </a:r>
            <a:r>
              <a:rPr lang="en-US" dirty="0"/>
              <a:t>studies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LP and CSF examination for blasts</a:t>
            </a:r>
          </a:p>
          <a:p>
            <a:r>
              <a:rPr lang="en-US" dirty="0" smtClean="0"/>
              <a:t>CXR: mediastinal mass</a:t>
            </a:r>
          </a:p>
          <a:p>
            <a:r>
              <a:rPr lang="en-US" dirty="0" smtClean="0"/>
              <a:t>High lactate </a:t>
            </a:r>
            <a:r>
              <a:rPr lang="en-US" dirty="0"/>
              <a:t>dehydrogenase (</a:t>
            </a:r>
            <a:r>
              <a:rPr lang="en-US" dirty="0" smtClean="0"/>
              <a:t>LDH)</a:t>
            </a:r>
          </a:p>
          <a:p>
            <a:endParaRPr lang="en-US" dirty="0" smtClean="0"/>
          </a:p>
        </p:txBody>
      </p:sp>
      <p:pic>
        <p:nvPicPr>
          <p:cNvPr id="3074" name="Picture 2" descr="Acute Lymphoblastic Leukem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2855" y="1763641"/>
            <a:ext cx="4572880" cy="4278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458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Differential </a:t>
            </a:r>
            <a:r>
              <a:rPr lang="en-US" b="1" dirty="0" smtClean="0"/>
              <a:t>Diagnosis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aplastic anemia (congenital or acquired) and </a:t>
            </a:r>
            <a:r>
              <a:rPr lang="en-US" dirty="0" err="1" smtClean="0"/>
              <a:t>myelofibrosis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Failure of a single cell line </a:t>
            </a:r>
            <a:r>
              <a:rPr lang="en-US" dirty="0" err="1" smtClean="0"/>
              <a:t>eg.e</a:t>
            </a:r>
            <a:r>
              <a:rPr lang="en-US" dirty="0" smtClean="0"/>
              <a:t>, transient </a:t>
            </a:r>
            <a:r>
              <a:rPr lang="en-US" dirty="0" err="1"/>
              <a:t>erythroblastopenia</a:t>
            </a:r>
            <a:r>
              <a:rPr lang="en-US" dirty="0"/>
              <a:t> of childhood, </a:t>
            </a:r>
            <a:r>
              <a:rPr lang="en-US" dirty="0" smtClean="0"/>
              <a:t>ITP, </a:t>
            </a:r>
            <a:r>
              <a:rPr lang="en-US" dirty="0"/>
              <a:t>and congenital or acquired </a:t>
            </a:r>
            <a:r>
              <a:rPr lang="en-US" dirty="0" smtClean="0"/>
              <a:t>neutropenia.</a:t>
            </a:r>
          </a:p>
          <a:p>
            <a:endParaRPr lang="en-US" dirty="0" smtClean="0"/>
          </a:p>
          <a:p>
            <a:r>
              <a:rPr lang="en-US" dirty="0"/>
              <a:t>I</a:t>
            </a:r>
            <a:r>
              <a:rPr lang="en-US" dirty="0" smtClean="0"/>
              <a:t>nfectious </a:t>
            </a:r>
            <a:r>
              <a:rPr lang="en-US" dirty="0"/>
              <a:t>mononucleosis in patients with acute onset of fever and lymphadenopathy and from rheumatoid arthritis in patients with fever, bone pain but often no tenderness, and joint swelling.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/>
              <a:t>(AML) and other malignant diseases that invade the bone marrow </a:t>
            </a:r>
          </a:p>
        </p:txBody>
      </p:sp>
    </p:spTree>
    <p:extLst>
      <p:ext uri="{BB962C8B-B14F-4D97-AF65-F5344CB8AC3E}">
        <p14:creationId xmlns:p14="http://schemas.microsoft.com/office/powerpoint/2010/main" val="1515418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single </a:t>
            </a:r>
            <a:r>
              <a:rPr lang="en-US" dirty="0" smtClean="0"/>
              <a:t>most </a:t>
            </a:r>
            <a:r>
              <a:rPr lang="en-US" dirty="0"/>
              <a:t>important prognostic factor in ALL is the </a:t>
            </a:r>
            <a:r>
              <a:rPr lang="en-US" dirty="0" smtClean="0"/>
              <a:t>treatment</a:t>
            </a:r>
          </a:p>
          <a:p>
            <a:r>
              <a:rPr lang="en-US" dirty="0" smtClean="0"/>
              <a:t>5 years survival rate &gt; 80%</a:t>
            </a:r>
          </a:p>
          <a:p>
            <a:r>
              <a:rPr lang="en-US" dirty="0"/>
              <a:t>Without effective therapy, the disease is fatal. </a:t>
            </a:r>
            <a:endParaRPr lang="en-US" dirty="0" smtClean="0"/>
          </a:p>
          <a:p>
            <a:r>
              <a:rPr lang="en-US" dirty="0" smtClean="0"/>
              <a:t>Duration is 2.0—3.0 years</a:t>
            </a:r>
          </a:p>
          <a:p>
            <a:r>
              <a:rPr lang="en-US" dirty="0" smtClean="0"/>
              <a:t>Treatment protocol according to risk stratification (low risk, intermediate vs high risk)</a:t>
            </a:r>
          </a:p>
          <a:p>
            <a:r>
              <a:rPr lang="en-US" dirty="0" smtClean="0"/>
              <a:t>Several phases: Remission induction, consolidation and intensification, maintenance phase</a:t>
            </a:r>
          </a:p>
          <a:p>
            <a:r>
              <a:rPr lang="en-US" dirty="0" smtClean="0"/>
              <a:t>Several chemotherapeutic agents are used in ALL treatment</a:t>
            </a:r>
          </a:p>
          <a:p>
            <a:pPr lvl="1"/>
            <a:r>
              <a:rPr lang="en-US" dirty="0" smtClean="0"/>
              <a:t>Corticosteroids, vincristine, methotrexate (IT and IV), </a:t>
            </a:r>
            <a:r>
              <a:rPr lang="en-US" dirty="0" err="1" smtClean="0"/>
              <a:t>daunomycin</a:t>
            </a:r>
            <a:r>
              <a:rPr lang="en-US" dirty="0" smtClean="0"/>
              <a:t> </a:t>
            </a:r>
          </a:p>
          <a:p>
            <a:pPr lvl="1"/>
            <a:r>
              <a:rPr lang="en-US" dirty="0" err="1" smtClean="0"/>
              <a:t>Mercaptopurine</a:t>
            </a:r>
            <a:r>
              <a:rPr lang="en-US" dirty="0" smtClean="0"/>
              <a:t> and oral </a:t>
            </a:r>
            <a:r>
              <a:rPr lang="en-US" dirty="0" err="1" smtClean="0"/>
              <a:t>methotreaxate</a:t>
            </a:r>
            <a:r>
              <a:rPr lang="en-US" dirty="0" smtClean="0"/>
              <a:t> oral</a:t>
            </a:r>
          </a:p>
        </p:txBody>
      </p:sp>
    </p:spTree>
    <p:extLst>
      <p:ext uri="{BB962C8B-B14F-4D97-AF65-F5344CB8AC3E}">
        <p14:creationId xmlns:p14="http://schemas.microsoft.com/office/powerpoint/2010/main" val="2580009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2387600"/>
          </a:xfrm>
        </p:spPr>
        <p:txBody>
          <a:bodyPr/>
          <a:lstStyle/>
          <a:p>
            <a:r>
              <a:rPr lang="en-US" dirty="0" smtClean="0"/>
              <a:t>AML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2909" y="2387600"/>
            <a:ext cx="5126182" cy="3844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97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Acute </a:t>
            </a:r>
            <a:r>
              <a:rPr lang="en-US" altLang="en-US" dirty="0" err="1" smtClean="0"/>
              <a:t>Myelogenous</a:t>
            </a:r>
            <a:r>
              <a:rPr lang="en-US" altLang="en-US" dirty="0" smtClean="0"/>
              <a:t> Leukemia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4941"/>
          <a:stretch/>
        </p:blipFill>
        <p:spPr>
          <a:xfrm>
            <a:off x="1711037" y="1465911"/>
            <a:ext cx="8264236" cy="507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645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Signs and symptoms are same as in ALL</a:t>
            </a:r>
          </a:p>
          <a:p>
            <a:r>
              <a:rPr lang="en-US" dirty="0" smtClean="0"/>
              <a:t>High WBC count at presentation</a:t>
            </a:r>
          </a:p>
          <a:p>
            <a:r>
              <a:rPr lang="en-US" dirty="0" smtClean="0"/>
              <a:t>M3 may present with DIC </a:t>
            </a:r>
          </a:p>
          <a:p>
            <a:r>
              <a:rPr lang="en-US" dirty="0" smtClean="0"/>
              <a:t>M4 and M5 may present with gingival infiltration</a:t>
            </a:r>
          </a:p>
          <a:p>
            <a:r>
              <a:rPr lang="en-US" dirty="0" smtClean="0"/>
              <a:t>M7 is most specific leukemia in Down syndrome </a:t>
            </a:r>
          </a:p>
          <a:p>
            <a:r>
              <a:rPr lang="en-US" dirty="0" smtClean="0"/>
              <a:t>Carries worse prognosis than ALL</a:t>
            </a:r>
          </a:p>
          <a:p>
            <a:r>
              <a:rPr lang="en-US" dirty="0" smtClean="0"/>
              <a:t>Treatment : Aggressive chemotherapy, Bone marrow transplant (for unfavorable prognosis)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13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2387600"/>
          </a:xfrm>
        </p:spPr>
        <p:txBody>
          <a:bodyPr/>
          <a:lstStyle/>
          <a:p>
            <a:r>
              <a:rPr lang="en-US" dirty="0" smtClean="0"/>
              <a:t>CML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50" y="2463006"/>
            <a:ext cx="5905500" cy="393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11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Initial chronic phase in which malignant clone produces high WBC. Mild anemia and thrombocytosis</a:t>
            </a:r>
          </a:p>
          <a:p>
            <a:r>
              <a:rPr lang="en-US" dirty="0" smtClean="0"/>
              <a:t>Splenomegaly</a:t>
            </a:r>
          </a:p>
          <a:p>
            <a:r>
              <a:rPr lang="en-US" dirty="0" smtClean="0"/>
              <a:t> chronic phase lasts 3-4 years and ends by “Blast crisis” which mimic ALL</a:t>
            </a:r>
          </a:p>
          <a:p>
            <a:r>
              <a:rPr lang="en-US" dirty="0" smtClean="0"/>
              <a:t>95% of CML cases have positive Philadelphia chromosome “t(9;22)” resulting in a BCR-ABL fusion protein</a:t>
            </a:r>
          </a:p>
          <a:p>
            <a:r>
              <a:rPr lang="en-US" dirty="0" smtClean="0"/>
              <a:t>Treatment: </a:t>
            </a:r>
          </a:p>
          <a:p>
            <a:pPr lvl="1"/>
            <a:r>
              <a:rPr lang="en-US" dirty="0" err="1" smtClean="0"/>
              <a:t>hydroxyurea</a:t>
            </a:r>
            <a:endParaRPr lang="en-US" dirty="0" smtClean="0"/>
          </a:p>
          <a:p>
            <a:pPr lvl="1"/>
            <a:r>
              <a:rPr lang="en-US" dirty="0" err="1" smtClean="0"/>
              <a:t>Imatinib</a:t>
            </a:r>
            <a:r>
              <a:rPr lang="en-US" dirty="0" smtClean="0"/>
              <a:t>: specifically </a:t>
            </a:r>
            <a:r>
              <a:rPr lang="en-US" dirty="0" err="1" smtClean="0"/>
              <a:t>inhibts</a:t>
            </a:r>
            <a:r>
              <a:rPr lang="en-US" dirty="0" smtClean="0"/>
              <a:t> BCR-ABL production</a:t>
            </a:r>
          </a:p>
          <a:p>
            <a:pPr lvl="1"/>
            <a:r>
              <a:rPr lang="en-US" dirty="0" smtClean="0"/>
              <a:t>BMT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6719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</a:t>
            </a:r>
            <a:r>
              <a:rPr lang="en-US" dirty="0" smtClean="0"/>
              <a:t>ymphoma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76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928" y="928254"/>
            <a:ext cx="10515600" cy="5234854"/>
          </a:xfrm>
        </p:spPr>
        <p:txBody>
          <a:bodyPr>
            <a:normAutofit/>
          </a:bodyPr>
          <a:lstStyle/>
          <a:p>
            <a:r>
              <a:rPr lang="en-US" dirty="0" smtClean="0"/>
              <a:t>Most common cancer in adolescents</a:t>
            </a:r>
          </a:p>
          <a:p>
            <a:r>
              <a:rPr lang="en-US" dirty="0" smtClean="0"/>
              <a:t>Two major types: </a:t>
            </a:r>
          </a:p>
          <a:p>
            <a:pPr lvl="1"/>
            <a:r>
              <a:rPr lang="en-US" dirty="0" smtClean="0"/>
              <a:t>Hodgkin disease </a:t>
            </a:r>
          </a:p>
          <a:p>
            <a:pPr lvl="1"/>
            <a:r>
              <a:rPr lang="en-US" dirty="0" smtClean="0"/>
              <a:t>Non-Hodgkin lymphoma (NHL)</a:t>
            </a:r>
          </a:p>
          <a:p>
            <a:r>
              <a:rPr lang="en-US" dirty="0" smtClean="0"/>
              <a:t>Unknown etiology, EBV plays causal role in both conditions</a:t>
            </a:r>
          </a:p>
          <a:p>
            <a:r>
              <a:rPr lang="en-US" dirty="0" smtClean="0"/>
              <a:t>Hodgkin disease peaks in the adolescent/young adult. NHL increases with age.</a:t>
            </a:r>
          </a:p>
          <a:p>
            <a:r>
              <a:rPr lang="en-US" dirty="0"/>
              <a:t>NHL in childhood are diﬀuse, </a:t>
            </a:r>
            <a:r>
              <a:rPr lang="en-US" dirty="0" smtClean="0"/>
              <a:t>highly malignant</a:t>
            </a:r>
          </a:p>
          <a:p>
            <a:r>
              <a:rPr lang="en-US" dirty="0"/>
              <a:t>NHL has three </a:t>
            </a:r>
            <a:r>
              <a:rPr lang="en-US" dirty="0" smtClean="0"/>
              <a:t>histologic subtypes</a:t>
            </a:r>
          </a:p>
          <a:p>
            <a:r>
              <a:rPr lang="en-US" dirty="0" smtClean="0"/>
              <a:t>NHL has association with immunodeﬁciency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83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963" y="1997530"/>
            <a:ext cx="11042073" cy="4007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021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manifestation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painless, ﬁrm lymphadenopathy usually the supraclavicular and cervical nodes</a:t>
            </a:r>
          </a:p>
          <a:p>
            <a:r>
              <a:rPr lang="en-US" dirty="0"/>
              <a:t>Mediastinal lymphadenopathy producing </a:t>
            </a:r>
            <a:r>
              <a:rPr lang="en-US" dirty="0" smtClean="0"/>
              <a:t>cough or </a:t>
            </a:r>
            <a:r>
              <a:rPr lang="en-US" dirty="0"/>
              <a:t>shortness </a:t>
            </a:r>
            <a:r>
              <a:rPr lang="en-US" dirty="0" smtClean="0"/>
              <a:t>of breath</a:t>
            </a:r>
          </a:p>
          <a:p>
            <a:r>
              <a:rPr lang="en-US" b="1" dirty="0"/>
              <a:t>B </a:t>
            </a:r>
            <a:r>
              <a:rPr lang="en-US" b="1" dirty="0" smtClean="0"/>
              <a:t>symptoms</a:t>
            </a:r>
            <a:r>
              <a:rPr lang="en-US" dirty="0" smtClean="0"/>
              <a:t>: </a:t>
            </a:r>
            <a:r>
              <a:rPr lang="en-US" dirty="0"/>
              <a:t> </a:t>
            </a:r>
            <a:endParaRPr lang="en-US" dirty="0" smtClean="0"/>
          </a:p>
          <a:p>
            <a:pPr lvl="1"/>
            <a:r>
              <a:rPr lang="en-US" dirty="0" smtClean="0"/>
              <a:t>Fever &gt;38</a:t>
            </a:r>
            <a:r>
              <a:rPr lang="en-US" dirty="0"/>
              <a:t>° </a:t>
            </a:r>
            <a:r>
              <a:rPr lang="en-US" dirty="0" smtClean="0"/>
              <a:t>C for</a:t>
            </a:r>
            <a:r>
              <a:rPr lang="en-US" dirty="0"/>
              <a:t> 3 consecutive </a:t>
            </a:r>
            <a:r>
              <a:rPr lang="en-US" dirty="0" smtClean="0"/>
              <a:t>days</a:t>
            </a:r>
          </a:p>
          <a:p>
            <a:pPr lvl="1"/>
            <a:r>
              <a:rPr lang="en-US" dirty="0" smtClean="0"/>
              <a:t>drenching night sweats</a:t>
            </a:r>
          </a:p>
          <a:p>
            <a:pPr lvl="1"/>
            <a:r>
              <a:rPr lang="en-US" dirty="0" smtClean="0"/>
              <a:t>unintentional </a:t>
            </a:r>
            <a:r>
              <a:rPr lang="en-US" dirty="0"/>
              <a:t>weight loss </a:t>
            </a:r>
            <a:r>
              <a:rPr lang="en-US" dirty="0" smtClean="0"/>
              <a:t>of </a:t>
            </a:r>
            <a:r>
              <a:rPr lang="en-US" dirty="0"/>
              <a:t>10% or more </a:t>
            </a:r>
            <a:r>
              <a:rPr lang="en-US" dirty="0" smtClean="0"/>
              <a:t>within 6 months</a:t>
            </a:r>
          </a:p>
          <a:p>
            <a:pPr lvl="1"/>
            <a:endParaRPr lang="en-US" dirty="0"/>
          </a:p>
          <a:p>
            <a:r>
              <a:rPr lang="en-US" dirty="0" err="1"/>
              <a:t>Burkitt</a:t>
            </a:r>
            <a:r>
              <a:rPr lang="en-US" dirty="0"/>
              <a:t> </a:t>
            </a:r>
            <a:r>
              <a:rPr lang="en-US" dirty="0" smtClean="0"/>
              <a:t>lymphoma may present with abdominal mass or jaw mass</a:t>
            </a:r>
          </a:p>
        </p:txBody>
      </p:sp>
    </p:spTree>
    <p:extLst>
      <p:ext uri="{BB962C8B-B14F-4D97-AF65-F5344CB8AC3E}">
        <p14:creationId xmlns:p14="http://schemas.microsoft.com/office/powerpoint/2010/main" val="6159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</a:t>
            </a:r>
            <a:r>
              <a:rPr lang="en-US" dirty="0" smtClean="0"/>
              <a:t>iagnosis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Diagnosis</a:t>
            </a:r>
            <a:r>
              <a:rPr lang="en-US" dirty="0" smtClean="0"/>
              <a:t> is </a:t>
            </a:r>
            <a:r>
              <a:rPr lang="en-US" dirty="0"/>
              <a:t>established by tissue </a:t>
            </a:r>
            <a:r>
              <a:rPr lang="en-US" dirty="0" smtClean="0"/>
              <a:t>biopsy</a:t>
            </a:r>
          </a:p>
          <a:p>
            <a:r>
              <a:rPr lang="en-US" dirty="0" smtClean="0"/>
              <a:t>Pathologic </a:t>
            </a:r>
            <a:r>
              <a:rPr lang="en-US" dirty="0"/>
              <a:t>hallmark </a:t>
            </a:r>
            <a:r>
              <a:rPr lang="en-US" dirty="0" smtClean="0"/>
              <a:t>of </a:t>
            </a:r>
            <a:r>
              <a:rPr lang="en-US" dirty="0"/>
              <a:t>Hodgkin disease is the identiﬁcation </a:t>
            </a:r>
            <a:r>
              <a:rPr lang="en-US" dirty="0" smtClean="0"/>
              <a:t>of </a:t>
            </a:r>
            <a:r>
              <a:rPr lang="en-US" b="1" dirty="0" smtClean="0"/>
              <a:t>Reed-Sternberg </a:t>
            </a:r>
            <a:r>
              <a:rPr lang="en-US" b="1" dirty="0"/>
              <a:t>cells.</a:t>
            </a:r>
            <a:endParaRPr lang="en-US" dirty="0"/>
          </a:p>
          <a:p>
            <a:r>
              <a:rPr lang="en-US" dirty="0" smtClean="0"/>
              <a:t>Chest </a:t>
            </a:r>
            <a:r>
              <a:rPr lang="en-US" dirty="0"/>
              <a:t>x-ray assesses </a:t>
            </a:r>
            <a:r>
              <a:rPr lang="en-US" dirty="0" smtClean="0"/>
              <a:t>for </a:t>
            </a:r>
            <a:r>
              <a:rPr lang="en-US" dirty="0"/>
              <a:t>a </a:t>
            </a:r>
            <a:r>
              <a:rPr lang="en-US" dirty="0" smtClean="0"/>
              <a:t>mediastinal mass</a:t>
            </a:r>
            <a:r>
              <a:rPr lang="en-US" dirty="0"/>
              <a:t> </a:t>
            </a:r>
            <a:endParaRPr lang="en-US" dirty="0" smtClean="0"/>
          </a:p>
          <a:p>
            <a:r>
              <a:rPr lang="en-US" dirty="0" smtClean="0"/>
              <a:t>CT scan for staging </a:t>
            </a:r>
          </a:p>
          <a:p>
            <a:r>
              <a:rPr lang="en-US" dirty="0" smtClean="0"/>
              <a:t>PET scan</a:t>
            </a:r>
          </a:p>
          <a:p>
            <a:r>
              <a:rPr lang="en-US" dirty="0" smtClean="0"/>
              <a:t>Bone marrow  aspiration</a:t>
            </a:r>
          </a:p>
          <a:p>
            <a:r>
              <a:rPr lang="en-US" dirty="0" smtClean="0"/>
              <a:t>CBC and blood chemistry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39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4975"/>
            <a:ext cx="10505209" cy="671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451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Reed-Sternberg (RS) cell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3927764" cy="4351338"/>
          </a:xfrm>
        </p:spPr>
        <p:txBody>
          <a:bodyPr/>
          <a:lstStyle/>
          <a:p>
            <a:r>
              <a:rPr lang="en-US" dirty="0" smtClean="0"/>
              <a:t>resembling an "owl's eye" appearance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3508" y="1825625"/>
            <a:ext cx="449923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475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8673" y="481806"/>
            <a:ext cx="5493327" cy="1325563"/>
          </a:xfrm>
        </p:spPr>
        <p:txBody>
          <a:bodyPr/>
          <a:lstStyle/>
          <a:p>
            <a:r>
              <a:rPr lang="en-US" dirty="0" smtClean="0"/>
              <a:t>Mediastinal mass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9" y="72473"/>
            <a:ext cx="5936673" cy="67855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7782" y="2000001"/>
            <a:ext cx="5135238" cy="4176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05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diﬀerential diagnosis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leukemia</a:t>
            </a:r>
            <a:r>
              <a:rPr lang="en-US" dirty="0"/>
              <a:t>, rhabdomyosarcoma, nasopharyngeal carcinoma</a:t>
            </a:r>
            <a:r>
              <a:rPr lang="en-US" dirty="0" smtClean="0"/>
              <a:t>, germ </a:t>
            </a:r>
            <a:r>
              <a:rPr lang="en-US" dirty="0"/>
              <a:t>cell tumors, and </a:t>
            </a:r>
            <a:r>
              <a:rPr lang="en-US" dirty="0" err="1"/>
              <a:t>thymomas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Nonmalignant diagnoses include infectious </a:t>
            </a:r>
            <a:r>
              <a:rPr lang="en-US" dirty="0"/>
              <a:t>mononucleosis (EBV </a:t>
            </a:r>
            <a:r>
              <a:rPr lang="en-US" dirty="0" smtClean="0"/>
              <a:t>infection</a:t>
            </a:r>
            <a:r>
              <a:rPr lang="en-US" dirty="0"/>
              <a:t>), </a:t>
            </a:r>
            <a:r>
              <a:rPr lang="en-US" dirty="0" smtClean="0"/>
              <a:t>branchial cleft </a:t>
            </a:r>
            <a:r>
              <a:rPr lang="en-US" dirty="0"/>
              <a:t>and </a:t>
            </a:r>
            <a:r>
              <a:rPr lang="en-US" dirty="0" err="1"/>
              <a:t>thyroglossal</a:t>
            </a:r>
            <a:r>
              <a:rPr lang="en-US" dirty="0"/>
              <a:t> duct cysts, cat scratch </a:t>
            </a:r>
            <a:r>
              <a:rPr lang="en-US" dirty="0" smtClean="0"/>
              <a:t>disease (</a:t>
            </a:r>
            <a:r>
              <a:rPr lang="en-US" dirty="0" err="1" smtClean="0"/>
              <a:t>Bartonella</a:t>
            </a:r>
            <a:r>
              <a:rPr lang="en-US" dirty="0" smtClean="0"/>
              <a:t> </a:t>
            </a:r>
            <a:r>
              <a:rPr lang="en-US" dirty="0" err="1"/>
              <a:t>henselae</a:t>
            </a:r>
            <a:r>
              <a:rPr lang="en-US" dirty="0" smtClean="0"/>
              <a:t>),</a:t>
            </a:r>
          </a:p>
          <a:p>
            <a:r>
              <a:rPr lang="en-US" dirty="0"/>
              <a:t> bacterial or viral </a:t>
            </a:r>
            <a:r>
              <a:rPr lang="en-US" dirty="0" smtClean="0"/>
              <a:t>lymphadenitis</a:t>
            </a:r>
          </a:p>
          <a:p>
            <a:r>
              <a:rPr lang="en-US" dirty="0" smtClean="0"/>
              <a:t>mycobacterial infection</a:t>
            </a:r>
            <a:r>
              <a:rPr lang="en-US"/>
              <a:t>, </a:t>
            </a:r>
            <a:r>
              <a:rPr lang="en-US" smtClean="0"/>
              <a:t>toxoplasmosis</a:t>
            </a:r>
          </a:p>
          <a:p>
            <a:r>
              <a:rPr lang="en-US" smtClean="0"/>
              <a:t>Patients </a:t>
            </a:r>
            <a:r>
              <a:rPr lang="en-US" dirty="0"/>
              <a:t>with acute abdominal pain </a:t>
            </a:r>
            <a:r>
              <a:rPr lang="en-US" dirty="0" smtClean="0"/>
              <a:t>from </a:t>
            </a:r>
            <a:r>
              <a:rPr lang="en-US" dirty="0" err="1" smtClean="0"/>
              <a:t>Burkitt</a:t>
            </a:r>
            <a:r>
              <a:rPr lang="en-US" dirty="0" smtClean="0"/>
              <a:t> lymphoma </a:t>
            </a:r>
            <a:r>
              <a:rPr lang="en-US" dirty="0"/>
              <a:t>may be misdiagnosed as having appendicitis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97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latin typeface="Georgia" panose="02040502050405020303" pitchFamily="18" charset="0"/>
              </a:rPr>
              <a:t>F</a:t>
            </a:r>
            <a:r>
              <a:rPr lang="en-US" dirty="0" smtClean="0">
                <a:latin typeface="Georgia" panose="02040502050405020303" pitchFamily="18" charset="0"/>
              </a:rPr>
              <a:t>or Hodgkin disease: a </a:t>
            </a:r>
            <a:r>
              <a:rPr lang="en-US" dirty="0">
                <a:latin typeface="Georgia" panose="02040502050405020303" pitchFamily="18" charset="0"/>
              </a:rPr>
              <a:t>combination of chemotherapy </a:t>
            </a:r>
            <a:r>
              <a:rPr lang="en-US" dirty="0" smtClean="0">
                <a:latin typeface="Georgia" panose="02040502050405020303" pitchFamily="18" charset="0"/>
              </a:rPr>
              <a:t>with or without low-dose radiation </a:t>
            </a:r>
            <a:r>
              <a:rPr lang="en-US" dirty="0">
                <a:latin typeface="Georgia" panose="02040502050405020303" pitchFamily="18" charset="0"/>
              </a:rPr>
              <a:t>therapy</a:t>
            </a:r>
            <a:r>
              <a:rPr lang="en-US" dirty="0" smtClean="0">
                <a:latin typeface="Georgia" panose="02040502050405020303" pitchFamily="18" charset="0"/>
              </a:rPr>
              <a:t>.</a:t>
            </a:r>
          </a:p>
          <a:p>
            <a:endParaRPr lang="en-US" dirty="0" smtClean="0">
              <a:latin typeface="Georgia" panose="02040502050405020303" pitchFamily="18" charset="0"/>
            </a:endParaRPr>
          </a:p>
          <a:p>
            <a:r>
              <a:rPr lang="en-US" dirty="0" smtClean="0">
                <a:latin typeface="Georgia" panose="02040502050405020303" pitchFamily="18" charset="0"/>
              </a:rPr>
              <a:t>Chemotherapy </a:t>
            </a:r>
            <a:r>
              <a:rPr lang="en-US" dirty="0">
                <a:latin typeface="Georgia" panose="02040502050405020303" pitchFamily="18" charset="0"/>
              </a:rPr>
              <a:t>usually consists of some combination of cyclophosphamide, vincristine, </a:t>
            </a:r>
            <a:r>
              <a:rPr lang="en-US" dirty="0" err="1">
                <a:latin typeface="Georgia" panose="02040502050405020303" pitchFamily="18" charset="0"/>
              </a:rPr>
              <a:t>procarbazine</a:t>
            </a:r>
            <a:r>
              <a:rPr lang="en-US" dirty="0">
                <a:latin typeface="Georgia" panose="02040502050405020303" pitchFamily="18" charset="0"/>
              </a:rPr>
              <a:t>, doxorubicin, </a:t>
            </a:r>
            <a:r>
              <a:rPr lang="en-US" dirty="0" err="1">
                <a:latin typeface="Georgia" panose="02040502050405020303" pitchFamily="18" charset="0"/>
              </a:rPr>
              <a:t>bleomycin</a:t>
            </a:r>
            <a:r>
              <a:rPr lang="en-US" dirty="0">
                <a:latin typeface="Georgia" panose="02040502050405020303" pitchFamily="18" charset="0"/>
              </a:rPr>
              <a:t>, vinblastine, prednisone, and </a:t>
            </a:r>
            <a:r>
              <a:rPr lang="en-US" dirty="0" smtClean="0">
                <a:latin typeface="Georgia" panose="02040502050405020303" pitchFamily="18" charset="0"/>
              </a:rPr>
              <a:t>etoposide. </a:t>
            </a:r>
          </a:p>
          <a:p>
            <a:endParaRPr lang="en-US" dirty="0">
              <a:latin typeface="Georgia" panose="02040502050405020303" pitchFamily="18" charset="0"/>
            </a:endParaRPr>
          </a:p>
          <a:p>
            <a:r>
              <a:rPr lang="en-US" dirty="0" smtClean="0">
                <a:latin typeface="Georgia" panose="02040502050405020303" pitchFamily="18" charset="0"/>
              </a:rPr>
              <a:t>More aggressive chemotherapy is used to treat NHL: </a:t>
            </a:r>
            <a:r>
              <a:rPr lang="en-US" dirty="0">
                <a:latin typeface="Georgia" panose="02040502050405020303" pitchFamily="18" charset="0"/>
              </a:rPr>
              <a:t>cyclophosphamide, moderate- to high-dose methotrexate, </a:t>
            </a:r>
            <a:r>
              <a:rPr lang="en-US" dirty="0" err="1">
                <a:latin typeface="Georgia" panose="02040502050405020303" pitchFamily="18" charset="0"/>
              </a:rPr>
              <a:t>cytarabine</a:t>
            </a:r>
            <a:r>
              <a:rPr lang="en-US" dirty="0">
                <a:latin typeface="Georgia" panose="02040502050405020303" pitchFamily="18" charset="0"/>
              </a:rPr>
              <a:t>, doxorubicin, </a:t>
            </a:r>
            <a:r>
              <a:rPr lang="en-US" dirty="0" err="1">
                <a:latin typeface="Georgia" panose="02040502050405020303" pitchFamily="18" charset="0"/>
              </a:rPr>
              <a:t>ifosfamide</a:t>
            </a:r>
            <a:r>
              <a:rPr lang="en-US" dirty="0">
                <a:latin typeface="Georgia" panose="02040502050405020303" pitchFamily="18" charset="0"/>
              </a:rPr>
              <a:t>, and etoposide</a:t>
            </a:r>
            <a:r>
              <a:rPr lang="en-US" dirty="0" smtClean="0">
                <a:latin typeface="Georgia" panose="02040502050405020303" pitchFamily="18" charset="0"/>
              </a:rPr>
              <a:t>.</a:t>
            </a:r>
          </a:p>
          <a:p>
            <a:endParaRPr lang="en-US" dirty="0">
              <a:latin typeface="Georgia" panose="02040502050405020303" pitchFamily="18" charset="0"/>
            </a:endParaRPr>
          </a:p>
          <a:p>
            <a:r>
              <a:rPr lang="en-US" dirty="0"/>
              <a:t>The prognosis is generally excellent. There is an approximately 90% 5-year overall survival rate,</a:t>
            </a:r>
          </a:p>
        </p:txBody>
      </p:sp>
    </p:spTree>
    <p:extLst>
      <p:ext uri="{BB962C8B-B14F-4D97-AF65-F5344CB8AC3E}">
        <p14:creationId xmlns:p14="http://schemas.microsoft.com/office/powerpoint/2010/main" val="147815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Central Nervous System Tumors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79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Central Nervous System </a:t>
            </a:r>
            <a:r>
              <a:rPr lang="en-US" b="1" dirty="0" smtClean="0"/>
              <a:t>Tumors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CNS tumors are the most common solid tumors in </a:t>
            </a:r>
            <a:r>
              <a:rPr lang="en-US" dirty="0" smtClean="0"/>
              <a:t>children</a:t>
            </a:r>
          </a:p>
          <a:p>
            <a:r>
              <a:rPr lang="en-US" dirty="0"/>
              <a:t>Most central nervous system (CNS) tumors in children </a:t>
            </a:r>
            <a:r>
              <a:rPr lang="en-US" dirty="0" smtClean="0"/>
              <a:t>are</a:t>
            </a:r>
            <a:r>
              <a:rPr lang="en-US" dirty="0"/>
              <a:t> </a:t>
            </a:r>
            <a:r>
              <a:rPr lang="en-US" b="1" dirty="0"/>
              <a:t>primary </a:t>
            </a:r>
            <a:r>
              <a:rPr lang="en-US" b="1" dirty="0" smtClean="0"/>
              <a:t>tumors</a:t>
            </a:r>
            <a:r>
              <a:rPr lang="en-US" dirty="0" smtClean="0"/>
              <a:t>: low-grade </a:t>
            </a:r>
            <a:r>
              <a:rPr lang="en-US" dirty="0" err="1"/>
              <a:t>astrocytomas</a:t>
            </a:r>
            <a:r>
              <a:rPr lang="en-US" dirty="0"/>
              <a:t> or embryonic neoplasms (</a:t>
            </a:r>
            <a:r>
              <a:rPr lang="en-US" dirty="0" err="1"/>
              <a:t>medulloblastoma</a:t>
            </a:r>
            <a:r>
              <a:rPr lang="en-US" dirty="0"/>
              <a:t>, </a:t>
            </a:r>
            <a:r>
              <a:rPr lang="en-US" dirty="0" err="1"/>
              <a:t>ependymoma</a:t>
            </a:r>
            <a:r>
              <a:rPr lang="en-US" dirty="0"/>
              <a:t>, germ cell tumor).</a:t>
            </a:r>
            <a:endParaRPr lang="en-US" dirty="0" smtClean="0"/>
          </a:p>
          <a:p>
            <a:r>
              <a:rPr lang="en-US" dirty="0" smtClean="0"/>
              <a:t>Incidence is </a:t>
            </a:r>
            <a:r>
              <a:rPr lang="en-US" dirty="0"/>
              <a:t>approximately 33 cases per 1 million children under 15 years of age.</a:t>
            </a:r>
            <a:endParaRPr lang="en-US" dirty="0" smtClean="0"/>
          </a:p>
          <a:p>
            <a:r>
              <a:rPr lang="en-US" dirty="0"/>
              <a:t>The incidence peaks before age 10 years </a:t>
            </a:r>
            <a:endParaRPr lang="en-US" dirty="0" smtClean="0"/>
          </a:p>
          <a:p>
            <a:r>
              <a:rPr lang="en-US" dirty="0"/>
              <a:t> Most CNS </a:t>
            </a:r>
            <a:r>
              <a:rPr lang="en-US" dirty="0" smtClean="0"/>
              <a:t>tumors etiology is unknown</a:t>
            </a:r>
          </a:p>
          <a:p>
            <a:r>
              <a:rPr lang="en-US" dirty="0"/>
              <a:t>certain inherited </a:t>
            </a:r>
            <a:r>
              <a:rPr lang="en-US" dirty="0" smtClean="0"/>
              <a:t>syndromes increase risk of CNS tumors </a:t>
            </a:r>
            <a:r>
              <a:rPr lang="en-US" dirty="0"/>
              <a:t>including </a:t>
            </a:r>
            <a:r>
              <a:rPr lang="en-US" dirty="0" smtClean="0"/>
              <a:t>NF </a:t>
            </a:r>
            <a:r>
              <a:rPr lang="en-US" dirty="0"/>
              <a:t>(types 1 and 2), Li-</a:t>
            </a:r>
            <a:r>
              <a:rPr lang="en-US" dirty="0" err="1"/>
              <a:t>Fraumeni</a:t>
            </a:r>
            <a:r>
              <a:rPr lang="en-US" dirty="0"/>
              <a:t> syndrome, </a:t>
            </a:r>
            <a:r>
              <a:rPr lang="en-US" dirty="0" smtClean="0"/>
              <a:t>and </a:t>
            </a:r>
            <a:r>
              <a:rPr lang="en-US" dirty="0"/>
              <a:t>von Hippel-Lindau syndrome, </a:t>
            </a:r>
          </a:p>
        </p:txBody>
      </p:sp>
    </p:spTree>
    <p:extLst>
      <p:ext uri="{BB962C8B-B14F-4D97-AF65-F5344CB8AC3E}">
        <p14:creationId xmlns:p14="http://schemas.microsoft.com/office/powerpoint/2010/main" val="394942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manifestations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increased intracranial </a:t>
            </a:r>
            <a:r>
              <a:rPr lang="en-US" dirty="0" smtClean="0"/>
              <a:t>pressure: lethargy</a:t>
            </a:r>
            <a:r>
              <a:rPr lang="en-US" dirty="0"/>
              <a:t>, headache, and </a:t>
            </a:r>
            <a:r>
              <a:rPr lang="en-US" dirty="0" smtClean="0"/>
              <a:t>vomiting, (particularly </a:t>
            </a:r>
            <a:r>
              <a:rPr lang="en-US" dirty="0"/>
              <a:t>in the morning on awakening</a:t>
            </a:r>
            <a:r>
              <a:rPr lang="en-US" dirty="0" smtClean="0"/>
              <a:t>), </a:t>
            </a:r>
            <a:r>
              <a:rPr lang="en-US" dirty="0"/>
              <a:t>sixth cranial nerve palsy</a:t>
            </a:r>
            <a:endParaRPr lang="en-US" dirty="0" smtClean="0"/>
          </a:p>
          <a:p>
            <a:r>
              <a:rPr lang="en-US" dirty="0"/>
              <a:t>Irritability, anorexia, poor school performance, and loss of developmental </a:t>
            </a:r>
            <a:r>
              <a:rPr lang="en-US" dirty="0" smtClean="0"/>
              <a:t>milestones</a:t>
            </a:r>
          </a:p>
          <a:p>
            <a:r>
              <a:rPr lang="en-US" dirty="0"/>
              <a:t> Cranial nerve deficits</a:t>
            </a:r>
            <a:endParaRPr lang="en-US" dirty="0" smtClean="0"/>
          </a:p>
          <a:p>
            <a:r>
              <a:rPr lang="en-US" dirty="0"/>
              <a:t>I</a:t>
            </a:r>
            <a:r>
              <a:rPr lang="en-US" dirty="0" smtClean="0"/>
              <a:t>ncrease </a:t>
            </a:r>
            <a:r>
              <a:rPr lang="en-US" dirty="0"/>
              <a:t>in head circumference may </a:t>
            </a:r>
            <a:r>
              <a:rPr lang="en-US" dirty="0" smtClean="0"/>
              <a:t>occur before sutures closure</a:t>
            </a:r>
          </a:p>
          <a:p>
            <a:r>
              <a:rPr lang="en-US" dirty="0" smtClean="0"/>
              <a:t>Seizures, focal </a:t>
            </a:r>
            <a:r>
              <a:rPr lang="en-US" dirty="0"/>
              <a:t>weakness or sensory changes </a:t>
            </a:r>
            <a:endParaRPr lang="en-US" dirty="0" smtClean="0"/>
          </a:p>
          <a:p>
            <a:r>
              <a:rPr lang="en-US" dirty="0" smtClean="0"/>
              <a:t>Pituitary </a:t>
            </a:r>
            <a:r>
              <a:rPr lang="en-US" dirty="0"/>
              <a:t>involvement produces neuroendocrine effects (</a:t>
            </a:r>
            <a:r>
              <a:rPr lang="en-US" dirty="0" err="1"/>
              <a:t>galactorrhea</a:t>
            </a:r>
            <a:r>
              <a:rPr lang="en-US" dirty="0"/>
              <a:t> with </a:t>
            </a:r>
            <a:r>
              <a:rPr lang="en-US" dirty="0" err="1"/>
              <a:t>prolactinoma</a:t>
            </a:r>
            <a:r>
              <a:rPr lang="en-US" dirty="0"/>
              <a:t>, excessive growth with growth hormone secretory tumors, precocious puberty</a:t>
            </a:r>
            <a:r>
              <a:rPr lang="en-US" dirty="0" smtClean="0"/>
              <a:t>).</a:t>
            </a:r>
          </a:p>
          <a:p>
            <a:r>
              <a:rPr lang="en-US" dirty="0" smtClean="0"/>
              <a:t>Cerebellar </a:t>
            </a:r>
            <a:r>
              <a:rPr lang="en-US" dirty="0"/>
              <a:t>tumors are associated with ataxia and diminished coordination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43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Laboratory/Imaging </a:t>
            </a:r>
            <a:r>
              <a:rPr lang="en-US" b="1" dirty="0" smtClean="0"/>
              <a:t>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M</a:t>
            </a:r>
            <a:r>
              <a:rPr lang="en-US" b="1" dirty="0" smtClean="0"/>
              <a:t>agnetic </a:t>
            </a:r>
            <a:r>
              <a:rPr lang="en-US" b="1" dirty="0"/>
              <a:t>resonance imaging (MRI)</a:t>
            </a:r>
            <a:r>
              <a:rPr lang="en-US" dirty="0"/>
              <a:t> </a:t>
            </a:r>
            <a:r>
              <a:rPr lang="en-US" dirty="0" smtClean="0"/>
              <a:t>brain and spine is </a:t>
            </a:r>
            <a:r>
              <a:rPr lang="en-US" dirty="0"/>
              <a:t>currently the examination of </a:t>
            </a:r>
            <a:r>
              <a:rPr lang="en-US" dirty="0" smtClean="0"/>
              <a:t>choice</a:t>
            </a:r>
            <a:endParaRPr lang="en-US" dirty="0"/>
          </a:p>
          <a:p>
            <a:r>
              <a:rPr lang="en-US" dirty="0" smtClean="0"/>
              <a:t>CSF histologic </a:t>
            </a:r>
            <a:r>
              <a:rPr lang="en-US" dirty="0"/>
              <a:t>testing is essential to determine the presence of metastatic </a:t>
            </a:r>
            <a:r>
              <a:rPr lang="en-US" dirty="0" smtClean="0"/>
              <a:t>disease</a:t>
            </a:r>
          </a:p>
          <a:p>
            <a:r>
              <a:rPr lang="en-US" dirty="0" smtClean="0"/>
              <a:t>LP is contraindicated in presence of increased ICP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355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Differential </a:t>
            </a:r>
            <a:r>
              <a:rPr lang="en-US" b="1" dirty="0" smtClean="0"/>
              <a:t>Diagnosis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differential diagnosis of a CNS 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malignant </a:t>
            </a:r>
            <a:r>
              <a:rPr lang="en-US" dirty="0"/>
              <a:t>tumor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benign tumor,</a:t>
            </a:r>
          </a:p>
          <a:p>
            <a:pPr lvl="1"/>
            <a:r>
              <a:rPr lang="en-US" dirty="0" smtClean="0"/>
              <a:t>AV </a:t>
            </a:r>
            <a:r>
              <a:rPr lang="en-US" dirty="0"/>
              <a:t>malformation, </a:t>
            </a:r>
            <a:r>
              <a:rPr lang="en-US" dirty="0" smtClean="0"/>
              <a:t>aneurysm,</a:t>
            </a:r>
          </a:p>
          <a:p>
            <a:pPr lvl="1"/>
            <a:r>
              <a:rPr lang="en-US" dirty="0" smtClean="0"/>
              <a:t>brain </a:t>
            </a:r>
            <a:r>
              <a:rPr lang="en-US" dirty="0"/>
              <a:t>abscess, </a:t>
            </a:r>
            <a:endParaRPr lang="en-US" dirty="0" smtClean="0"/>
          </a:p>
          <a:p>
            <a:pPr lvl="1"/>
            <a:r>
              <a:rPr lang="en-US" dirty="0" smtClean="0"/>
              <a:t>intracranial hemorrhage,</a:t>
            </a:r>
          </a:p>
          <a:p>
            <a:pPr lvl="1"/>
            <a:r>
              <a:rPr lang="en-US" dirty="0" err="1" smtClean="0"/>
              <a:t>pseudotumor</a:t>
            </a:r>
            <a:r>
              <a:rPr lang="en-US" dirty="0" smtClean="0"/>
              <a:t> </a:t>
            </a:r>
            <a:r>
              <a:rPr lang="en-US" dirty="0" err="1"/>
              <a:t>cerebri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vasculitis, </a:t>
            </a:r>
          </a:p>
          <a:p>
            <a:pPr lvl="1"/>
            <a:r>
              <a:rPr lang="en-US" dirty="0" smtClean="0"/>
              <a:t>metastatic tumor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81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depends on the tumor type, location, size, and associated symptoms</a:t>
            </a:r>
            <a:r>
              <a:rPr lang="en-US" dirty="0" smtClean="0"/>
              <a:t>.</a:t>
            </a:r>
          </a:p>
          <a:p>
            <a:r>
              <a:rPr lang="en-US" dirty="0"/>
              <a:t>High-dose dexamethasone often is administered immediately to reduce tumor-associated </a:t>
            </a:r>
            <a:r>
              <a:rPr lang="en-US" dirty="0" smtClean="0"/>
              <a:t>edema</a:t>
            </a:r>
          </a:p>
          <a:p>
            <a:r>
              <a:rPr lang="en-US" dirty="0"/>
              <a:t>radiation therapy often is combined with </a:t>
            </a:r>
            <a:r>
              <a:rPr lang="en-US" dirty="0" smtClean="0"/>
              <a:t>chemotherapy</a:t>
            </a:r>
          </a:p>
          <a:p>
            <a:r>
              <a:rPr lang="en-US" dirty="0"/>
              <a:t>Surgical </a:t>
            </a:r>
            <a:r>
              <a:rPr lang="en-US" dirty="0" smtClean="0"/>
              <a:t>complete </a:t>
            </a:r>
            <a:r>
              <a:rPr lang="en-US" dirty="0"/>
              <a:t>excision, </a:t>
            </a:r>
            <a:r>
              <a:rPr lang="en-US" dirty="0" smtClean="0"/>
              <a:t>or maximal </a:t>
            </a:r>
            <a:r>
              <a:rPr lang="en-US" dirty="0" err="1" smtClean="0"/>
              <a:t>debulking</a:t>
            </a:r>
            <a:endParaRPr lang="en-US" dirty="0" smtClean="0"/>
          </a:p>
          <a:p>
            <a:r>
              <a:rPr lang="en-US" dirty="0"/>
              <a:t>The 5-year overall survival rate associated with all childhood CNS tumors is approximately 50% to 60</a:t>
            </a:r>
            <a:r>
              <a:rPr lang="en-US" dirty="0" smtClean="0"/>
              <a:t>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42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3327" y="203030"/>
            <a:ext cx="7904019" cy="6654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55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771" y="365125"/>
            <a:ext cx="5881433" cy="53152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365124"/>
            <a:ext cx="5555673" cy="48996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99" y="5272047"/>
            <a:ext cx="2162109" cy="255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34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Neuroblastoma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55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Neuroblastoma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most common </a:t>
            </a:r>
            <a:r>
              <a:rPr lang="en-US" dirty="0" err="1"/>
              <a:t>extracranial</a:t>
            </a:r>
            <a:r>
              <a:rPr lang="en-US" dirty="0"/>
              <a:t> solid tumor of childhood and the most common malignancy in infancy.</a:t>
            </a:r>
            <a:endParaRPr lang="en-US" dirty="0" smtClean="0"/>
          </a:p>
          <a:p>
            <a:r>
              <a:rPr lang="en-US" dirty="0" smtClean="0"/>
              <a:t>derived </a:t>
            </a:r>
            <a:r>
              <a:rPr lang="en-US" dirty="0"/>
              <a:t>from </a:t>
            </a:r>
            <a:r>
              <a:rPr lang="en-US" b="1" dirty="0"/>
              <a:t>neural crest cells</a:t>
            </a:r>
            <a:r>
              <a:rPr lang="en-US" dirty="0"/>
              <a:t> that form the adrenal medulla and the sympathetic nervous </a:t>
            </a:r>
            <a:r>
              <a:rPr lang="en-US" dirty="0" smtClean="0"/>
              <a:t>system</a:t>
            </a:r>
          </a:p>
          <a:p>
            <a:r>
              <a:rPr lang="en-US" dirty="0" smtClean="0"/>
              <a:t>Etiology unknown</a:t>
            </a:r>
          </a:p>
          <a:p>
            <a:r>
              <a:rPr lang="en-US" dirty="0"/>
              <a:t>The median age at diagnosis is 20 </a:t>
            </a:r>
            <a:r>
              <a:rPr lang="en-US" dirty="0" smtClean="0"/>
              <a:t>months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421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Clinical </a:t>
            </a:r>
            <a:r>
              <a:rPr lang="en-US" b="1" dirty="0" smtClean="0"/>
              <a:t>Manifestations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most common presentation is abdominal pain or </a:t>
            </a:r>
            <a:r>
              <a:rPr lang="en-US" dirty="0" smtClean="0"/>
              <a:t>mass</a:t>
            </a:r>
          </a:p>
          <a:p>
            <a:r>
              <a:rPr lang="en-US" dirty="0"/>
              <a:t> </a:t>
            </a:r>
            <a:r>
              <a:rPr lang="en-US" dirty="0" smtClean="0"/>
              <a:t>45</a:t>
            </a:r>
            <a:r>
              <a:rPr lang="en-US" dirty="0"/>
              <a:t>% of tumors arise in the adrenal gland, and 25% arise in the retroperitoneal </a:t>
            </a:r>
            <a:r>
              <a:rPr lang="en-US" dirty="0" smtClean="0"/>
              <a:t>sympathetic </a:t>
            </a:r>
            <a:r>
              <a:rPr lang="en-US" dirty="0"/>
              <a:t>ganglia. </a:t>
            </a:r>
            <a:endParaRPr lang="en-US" dirty="0" smtClean="0"/>
          </a:p>
          <a:p>
            <a:r>
              <a:rPr lang="en-US" dirty="0" smtClean="0"/>
              <a:t>Metastatic disease: ill </a:t>
            </a:r>
            <a:r>
              <a:rPr lang="en-US" dirty="0"/>
              <a:t>and have systemic complaints, such as fever, weight loss, and </a:t>
            </a:r>
            <a:r>
              <a:rPr lang="en-US" dirty="0" smtClean="0"/>
              <a:t>pain</a:t>
            </a:r>
          </a:p>
          <a:p>
            <a:r>
              <a:rPr lang="en-US" dirty="0"/>
              <a:t>spinal cord </a:t>
            </a:r>
            <a:r>
              <a:rPr lang="en-US" dirty="0" smtClean="0"/>
              <a:t>compression</a:t>
            </a:r>
          </a:p>
          <a:p>
            <a:r>
              <a:rPr lang="en-US" dirty="0"/>
              <a:t>Horner </a:t>
            </a:r>
            <a:r>
              <a:rPr lang="en-US" dirty="0" smtClean="0"/>
              <a:t>syndrome</a:t>
            </a:r>
          </a:p>
          <a:p>
            <a:r>
              <a:rPr lang="en-US" dirty="0" smtClean="0"/>
              <a:t>several</a:t>
            </a:r>
            <a:r>
              <a:rPr lang="en-US" dirty="0"/>
              <a:t> </a:t>
            </a:r>
            <a:r>
              <a:rPr lang="en-US" b="1" dirty="0"/>
              <a:t>paraneoplastic syndromes,</a:t>
            </a:r>
            <a:r>
              <a:rPr lang="en-US" dirty="0"/>
              <a:t> including secretory diarrhea, profuse sweating, and </a:t>
            </a:r>
            <a:r>
              <a:rPr lang="en-US" b="1" dirty="0" err="1"/>
              <a:t>opsomyoclonus</a:t>
            </a:r>
            <a:r>
              <a:rPr lang="en-US" dirty="0"/>
              <a:t> </a:t>
            </a:r>
            <a:endParaRPr lang="en-US" dirty="0" smtClean="0"/>
          </a:p>
          <a:p>
            <a:r>
              <a:rPr lang="en-US" dirty="0" err="1" smtClean="0"/>
              <a:t>mets</a:t>
            </a:r>
            <a:r>
              <a:rPr lang="en-US" dirty="0" smtClean="0"/>
              <a:t> </a:t>
            </a:r>
            <a:r>
              <a:rPr lang="en-US" dirty="0"/>
              <a:t>to multiple organs, including the liver, bone, bone marrow, and lymph </a:t>
            </a:r>
            <a:r>
              <a:rPr lang="en-US" dirty="0" smtClean="0"/>
              <a:t>nodes</a:t>
            </a:r>
          </a:p>
          <a:p>
            <a:r>
              <a:rPr lang="en-US" dirty="0"/>
              <a:t> Periorbital </a:t>
            </a:r>
            <a:r>
              <a:rPr lang="en-US" dirty="0" err="1"/>
              <a:t>ecchymoses</a:t>
            </a:r>
            <a:r>
              <a:rPr lang="en-US" dirty="0"/>
              <a:t> is a sign of orbital bone involvement. </a:t>
            </a:r>
          </a:p>
        </p:txBody>
      </p:sp>
    </p:spTree>
    <p:extLst>
      <p:ext uri="{BB962C8B-B14F-4D97-AF65-F5344CB8AC3E}">
        <p14:creationId xmlns:p14="http://schemas.microsoft.com/office/powerpoint/2010/main" val="3418757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Laboratory/Imaging </a:t>
            </a:r>
            <a:r>
              <a:rPr lang="en-US" b="1" dirty="0" smtClean="0"/>
              <a:t>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CBC</a:t>
            </a:r>
          </a:p>
          <a:p>
            <a:r>
              <a:rPr lang="en-US" dirty="0" smtClean="0"/>
              <a:t>X-ray: Calcification </a:t>
            </a:r>
            <a:r>
              <a:rPr lang="en-US" dirty="0"/>
              <a:t>within abdominal </a:t>
            </a:r>
            <a:endParaRPr lang="en-US" dirty="0" smtClean="0"/>
          </a:p>
          <a:p>
            <a:r>
              <a:rPr lang="en-US" dirty="0"/>
              <a:t>urinary </a:t>
            </a:r>
            <a:r>
              <a:rPr lang="en-US" dirty="0" err="1" smtClean="0"/>
              <a:t>catecholamines</a:t>
            </a:r>
            <a:r>
              <a:rPr lang="en-US" dirty="0" smtClean="0"/>
              <a:t>:  About </a:t>
            </a:r>
            <a:r>
              <a:rPr lang="en-US" dirty="0"/>
              <a:t>90% of </a:t>
            </a:r>
            <a:r>
              <a:rPr lang="en-US" dirty="0" err="1"/>
              <a:t>neuroblastomas</a:t>
            </a:r>
            <a:r>
              <a:rPr lang="en-US" dirty="0"/>
              <a:t> produce </a:t>
            </a:r>
            <a:r>
              <a:rPr lang="en-US" dirty="0" err="1"/>
              <a:t>catecholamines</a:t>
            </a:r>
            <a:r>
              <a:rPr lang="en-US" dirty="0"/>
              <a:t> (</a:t>
            </a:r>
            <a:r>
              <a:rPr lang="en-US" b="1" dirty="0" err="1"/>
              <a:t>Vanillylmandelic</a:t>
            </a:r>
            <a:r>
              <a:rPr lang="en-US" b="1" dirty="0"/>
              <a:t> acid; </a:t>
            </a:r>
            <a:r>
              <a:rPr lang="en-US" b="1" dirty="0" err="1"/>
              <a:t>Homovanillic</a:t>
            </a:r>
            <a:r>
              <a:rPr lang="en-US" b="1" dirty="0"/>
              <a:t> acid</a:t>
            </a:r>
            <a:r>
              <a:rPr lang="en-US" dirty="0"/>
              <a:t>) </a:t>
            </a:r>
            <a:endParaRPr lang="en-US" dirty="0" smtClean="0"/>
          </a:p>
          <a:p>
            <a:r>
              <a:rPr lang="en-US" dirty="0" smtClean="0"/>
              <a:t>Definitive </a:t>
            </a:r>
            <a:r>
              <a:rPr lang="en-US" dirty="0"/>
              <a:t>diagnosis of </a:t>
            </a:r>
            <a:r>
              <a:rPr lang="en-US" dirty="0" err="1"/>
              <a:t>neuroblastoma</a:t>
            </a:r>
            <a:r>
              <a:rPr lang="en-US" dirty="0"/>
              <a:t> requires tissue </a:t>
            </a:r>
            <a:r>
              <a:rPr lang="en-US" dirty="0" smtClean="0"/>
              <a:t>biopsy</a:t>
            </a:r>
          </a:p>
          <a:p>
            <a:r>
              <a:rPr lang="en-US" dirty="0" smtClean="0"/>
              <a:t>A </a:t>
            </a:r>
            <a:r>
              <a:rPr lang="en-US" dirty="0"/>
              <a:t>computed tomography (CT) scan of the chest, abdomen, and pelvis</a:t>
            </a:r>
            <a:r>
              <a:rPr lang="en-US" dirty="0" smtClean="0"/>
              <a:t>;</a:t>
            </a:r>
          </a:p>
          <a:p>
            <a:r>
              <a:rPr lang="en-US" dirty="0" err="1"/>
              <a:t>M</a:t>
            </a:r>
            <a:r>
              <a:rPr lang="en-US" dirty="0" err="1" smtClean="0"/>
              <a:t>etaiodobenzylguanidine</a:t>
            </a:r>
            <a:r>
              <a:rPr lang="en-US" dirty="0" smtClean="0"/>
              <a:t> “MIBG” scan;</a:t>
            </a:r>
          </a:p>
          <a:p>
            <a:r>
              <a:rPr lang="en-US" dirty="0" smtClean="0"/>
              <a:t>bilateral </a:t>
            </a:r>
            <a:r>
              <a:rPr lang="en-US" dirty="0"/>
              <a:t>bone marrow aspiration and </a:t>
            </a:r>
            <a:r>
              <a:rPr lang="en-US" dirty="0" smtClean="0"/>
              <a:t>biopsies</a:t>
            </a:r>
            <a:r>
              <a:rPr lang="en-US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54020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Differential </a:t>
            </a:r>
            <a:r>
              <a:rPr lang="en-US" b="1" dirty="0" smtClean="0"/>
              <a:t>Diagnosis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Wilms </a:t>
            </a:r>
            <a:r>
              <a:rPr lang="en-US" dirty="0" smtClean="0"/>
              <a:t>tumor</a:t>
            </a:r>
          </a:p>
          <a:p>
            <a:r>
              <a:rPr lang="en-US" dirty="0" smtClean="0"/>
              <a:t>Leukemia: if there is bone marrow </a:t>
            </a:r>
            <a:r>
              <a:rPr lang="en-US" dirty="0" err="1" smtClean="0"/>
              <a:t>mets</a:t>
            </a:r>
            <a:r>
              <a:rPr lang="en-US" dirty="0" smtClean="0"/>
              <a:t>.</a:t>
            </a:r>
          </a:p>
          <a:p>
            <a:r>
              <a:rPr lang="en-US" dirty="0" smtClean="0"/>
              <a:t>Child abuse: in presence of </a:t>
            </a:r>
            <a:r>
              <a:rPr lang="en-US" dirty="0" err="1" smtClean="0"/>
              <a:t>peri</a:t>
            </a:r>
            <a:r>
              <a:rPr lang="en-US" dirty="0" smtClean="0"/>
              <a:t>-orbital ecchymosis</a:t>
            </a:r>
          </a:p>
          <a:p>
            <a:endParaRPr lang="en-US" dirty="0"/>
          </a:p>
          <a:p>
            <a:pPr marL="0" indent="0">
              <a:spcBef>
                <a:spcPct val="0"/>
              </a:spcBef>
              <a:buNone/>
            </a:pPr>
            <a:r>
              <a:rPr lang="en-US" sz="4400" b="1" dirty="0">
                <a:latin typeface="+mj-lt"/>
                <a:ea typeface="+mj-ea"/>
                <a:cs typeface="+mj-cs"/>
              </a:rPr>
              <a:t>Treatment:</a:t>
            </a:r>
          </a:p>
          <a:p>
            <a:r>
              <a:rPr lang="en-US" dirty="0" smtClean="0"/>
              <a:t>Chemotherapy +/- surgical resection +/- radiotherapy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065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02" y="908770"/>
            <a:ext cx="10826116" cy="5589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81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Wilms </a:t>
            </a:r>
            <a:r>
              <a:rPr lang="en-US" b="1" dirty="0" smtClean="0"/>
              <a:t>Tumor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533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Wilms Tumor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 the most common malignant renal tumor of </a:t>
            </a:r>
            <a:r>
              <a:rPr lang="en-US" dirty="0" smtClean="0"/>
              <a:t>childhood</a:t>
            </a:r>
          </a:p>
          <a:p>
            <a:r>
              <a:rPr lang="en-US" dirty="0"/>
              <a:t>The mean age at diagnosis is 3 to 3.5 years of </a:t>
            </a:r>
            <a:r>
              <a:rPr lang="en-US" dirty="0" smtClean="0"/>
              <a:t>age</a:t>
            </a:r>
          </a:p>
          <a:p>
            <a:r>
              <a:rPr lang="en-US" dirty="0"/>
              <a:t>C</a:t>
            </a:r>
            <a:r>
              <a:rPr lang="en-US" dirty="0" smtClean="0"/>
              <a:t>ongenital </a:t>
            </a:r>
            <a:r>
              <a:rPr lang="en-US" dirty="0"/>
              <a:t>anomalies are associated with Wilms </a:t>
            </a:r>
            <a:r>
              <a:rPr lang="en-US" dirty="0" smtClean="0"/>
              <a:t>tumor: sporadic </a:t>
            </a:r>
            <a:r>
              <a:rPr lang="en-US" dirty="0" err="1"/>
              <a:t>aniridia</a:t>
            </a:r>
            <a:r>
              <a:rPr lang="en-US" dirty="0"/>
              <a:t>, Beckwith-</a:t>
            </a:r>
            <a:r>
              <a:rPr lang="en-US" dirty="0" err="1"/>
              <a:t>Wiedemann</a:t>
            </a:r>
            <a:r>
              <a:rPr lang="en-US" dirty="0"/>
              <a:t> syndrome</a:t>
            </a:r>
            <a:r>
              <a:rPr lang="en-US" dirty="0" smtClean="0"/>
              <a:t>, </a:t>
            </a:r>
            <a:r>
              <a:rPr lang="en-US" dirty="0"/>
              <a:t>and genitourinary abnormalities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Most common presentation is </a:t>
            </a:r>
            <a:r>
              <a:rPr lang="en-US" b="1" dirty="0"/>
              <a:t>abdominal mass</a:t>
            </a:r>
            <a:r>
              <a:rPr lang="en-US" dirty="0"/>
              <a:t> that is discovered by </a:t>
            </a:r>
            <a:r>
              <a:rPr lang="en-US" dirty="0" smtClean="0"/>
              <a:t>the parents</a:t>
            </a:r>
          </a:p>
          <a:p>
            <a:r>
              <a:rPr lang="en-US" dirty="0" smtClean="0"/>
              <a:t>Other associated symptoms: </a:t>
            </a:r>
            <a:r>
              <a:rPr lang="en-US" dirty="0"/>
              <a:t>abdominal pain, fever, hypertension, and hematuria</a:t>
            </a:r>
            <a:r>
              <a:rPr lang="en-US" dirty="0" smtClean="0"/>
              <a:t>.</a:t>
            </a:r>
          </a:p>
          <a:p>
            <a:r>
              <a:rPr lang="en-US" dirty="0" smtClean="0"/>
              <a:t>Treatment: </a:t>
            </a:r>
            <a:r>
              <a:rPr lang="en-US" dirty="0" err="1" smtClean="0"/>
              <a:t>neoadjuvant</a:t>
            </a:r>
            <a:r>
              <a:rPr lang="en-US" dirty="0" smtClean="0"/>
              <a:t> </a:t>
            </a:r>
            <a:r>
              <a:rPr lang="en-US" dirty="0"/>
              <a:t>chemotherapy followed by </a:t>
            </a:r>
            <a:r>
              <a:rPr lang="en-US" dirty="0" smtClean="0"/>
              <a:t>nephrectomy </a:t>
            </a:r>
            <a:r>
              <a:rPr lang="en-US" dirty="0"/>
              <a:t>and then adjuvant chemotherapy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04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Wilms tumor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61549" y="1690688"/>
            <a:ext cx="4969847" cy="435133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690687"/>
            <a:ext cx="4719800" cy="3837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83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Sarcomas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27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Sarcomas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types: soft </a:t>
            </a:r>
            <a:r>
              <a:rPr lang="en-US" dirty="0"/>
              <a:t>tissue sarcomas and bone cancers</a:t>
            </a:r>
            <a:r>
              <a:rPr lang="en-US" dirty="0" smtClean="0"/>
              <a:t>.</a:t>
            </a:r>
          </a:p>
          <a:p>
            <a:r>
              <a:rPr lang="en-US" b="1" dirty="0"/>
              <a:t>Rhabdomyosarcoma,</a:t>
            </a:r>
            <a:r>
              <a:rPr lang="en-US" dirty="0"/>
              <a:t> the most common soft tissue sarcoma in </a:t>
            </a:r>
            <a:r>
              <a:rPr lang="en-US" dirty="0" smtClean="0"/>
              <a:t>children</a:t>
            </a:r>
          </a:p>
          <a:p>
            <a:r>
              <a:rPr lang="en-US" dirty="0"/>
              <a:t>The most common malignant bone cancers in children are osteosarcoma and Ewing sarcoma</a:t>
            </a:r>
            <a:r>
              <a:rPr lang="en-US" dirty="0" smtClean="0"/>
              <a:t>.</a:t>
            </a:r>
          </a:p>
          <a:p>
            <a:r>
              <a:rPr lang="en-US" b="1" dirty="0"/>
              <a:t>Osteosarcoma</a:t>
            </a:r>
            <a:r>
              <a:rPr lang="en-US" dirty="0"/>
              <a:t> often is located at the epiphysis </a:t>
            </a:r>
            <a:r>
              <a:rPr lang="en-US" dirty="0" smtClean="0"/>
              <a:t>or metaphysis</a:t>
            </a:r>
          </a:p>
          <a:p>
            <a:r>
              <a:rPr lang="en-US" b="1" dirty="0"/>
              <a:t>Ewing sarcoma</a:t>
            </a:r>
            <a:r>
              <a:rPr lang="en-US" dirty="0"/>
              <a:t>  is located at the </a:t>
            </a:r>
            <a:r>
              <a:rPr lang="en-US" dirty="0" smtClean="0"/>
              <a:t>diaphysis, the </a:t>
            </a:r>
            <a:r>
              <a:rPr lang="en-US" dirty="0"/>
              <a:t>femur and pelvis are the most common sites.</a:t>
            </a:r>
          </a:p>
        </p:txBody>
      </p:sp>
    </p:spTree>
    <p:extLst>
      <p:ext uri="{BB962C8B-B14F-4D97-AF65-F5344CB8AC3E}">
        <p14:creationId xmlns:p14="http://schemas.microsoft.com/office/powerpoint/2010/main" val="3542764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8057" y="277095"/>
            <a:ext cx="8455885" cy="630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195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32550" y="5817891"/>
            <a:ext cx="5421250" cy="359072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Ewing sarcoma onion skin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89" y="585780"/>
            <a:ext cx="4998910" cy="57596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2550" y="585780"/>
            <a:ext cx="5421250" cy="501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23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Oncologic emergency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98708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Tumor lysis syndrome (TLS)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Sudden massive lysis of tumor </a:t>
            </a:r>
            <a:r>
              <a:rPr lang="en-US" dirty="0"/>
              <a:t>cells </a:t>
            </a:r>
            <a:r>
              <a:rPr lang="en-US" dirty="0" smtClean="0"/>
              <a:t>leading to release </a:t>
            </a:r>
            <a:r>
              <a:rPr lang="en-US" dirty="0"/>
              <a:t>their contents into the </a:t>
            </a:r>
            <a:r>
              <a:rPr lang="en-US" dirty="0" smtClean="0"/>
              <a:t>bloodstream occur </a:t>
            </a:r>
            <a:r>
              <a:rPr lang="en-US" dirty="0"/>
              <a:t>spontaneously or after initiation of </a:t>
            </a:r>
            <a:r>
              <a:rPr lang="en-US" dirty="0" smtClean="0"/>
              <a:t>chemotherapy</a:t>
            </a:r>
          </a:p>
          <a:p>
            <a:r>
              <a:rPr lang="en-US" dirty="0" smtClean="0"/>
              <a:t>metabolic disorders: hyperkalemia</a:t>
            </a:r>
            <a:r>
              <a:rPr lang="en-US" dirty="0"/>
              <a:t>, hyperphosphatemia, hypocalcemia, and hyperuricemia leading to end-organ damage. </a:t>
            </a:r>
            <a:endParaRPr lang="en-US" dirty="0" smtClean="0"/>
          </a:p>
          <a:p>
            <a:r>
              <a:rPr lang="en-US" dirty="0"/>
              <a:t> </a:t>
            </a:r>
            <a:r>
              <a:rPr lang="en-US" dirty="0" smtClean="0"/>
              <a:t>Can </a:t>
            </a:r>
            <a:r>
              <a:rPr lang="en-US" dirty="0"/>
              <a:t>lead to acute kidney injury (AKI), fatal arrhythmias, and even death</a:t>
            </a:r>
            <a:r>
              <a:rPr lang="en-US" dirty="0" smtClean="0"/>
              <a:t>.</a:t>
            </a:r>
          </a:p>
          <a:p>
            <a:r>
              <a:rPr lang="en-US" dirty="0" smtClean="0"/>
              <a:t>30% of patients need </a:t>
            </a:r>
            <a:r>
              <a:rPr lang="en-US" dirty="0" err="1" smtClean="0"/>
              <a:t>hemodyalisis</a:t>
            </a:r>
            <a:endParaRPr lang="en-US" dirty="0" smtClean="0"/>
          </a:p>
          <a:p>
            <a:r>
              <a:rPr lang="en-US" dirty="0" smtClean="0"/>
              <a:t>Morality rate 15%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35390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716" y="365125"/>
            <a:ext cx="10600538" cy="6136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95935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TLS 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5534891" cy="4351338"/>
          </a:xfrm>
        </p:spPr>
        <p:txBody>
          <a:bodyPr/>
          <a:lstStyle/>
          <a:p>
            <a:r>
              <a:rPr lang="en-US" dirty="0" smtClean="0"/>
              <a:t>Aggressive hydration plus diuretics</a:t>
            </a:r>
          </a:p>
          <a:p>
            <a:r>
              <a:rPr lang="en-US" dirty="0" smtClean="0"/>
              <a:t>Medications: </a:t>
            </a:r>
          </a:p>
          <a:p>
            <a:pPr lvl="1"/>
            <a:r>
              <a:rPr lang="en-US" dirty="0" smtClean="0"/>
              <a:t>Allopurinol: blocks uric acid production</a:t>
            </a:r>
          </a:p>
          <a:p>
            <a:pPr lvl="1"/>
            <a:r>
              <a:rPr lang="en-US" dirty="0" smtClean="0"/>
              <a:t>OR </a:t>
            </a:r>
            <a:r>
              <a:rPr lang="en-US" dirty="0" err="1" smtClean="0"/>
              <a:t>Rasburicase</a:t>
            </a:r>
            <a:r>
              <a:rPr lang="en-US" dirty="0" smtClean="0"/>
              <a:t>: in sever cases, high cost</a:t>
            </a:r>
            <a:endParaRPr lang="en-US" dirty="0"/>
          </a:p>
          <a:p>
            <a:r>
              <a:rPr lang="en-US" dirty="0" smtClean="0"/>
              <a:t>Dialysis</a:t>
            </a:r>
          </a:p>
          <a:p>
            <a:r>
              <a:rPr lang="en-US" dirty="0" smtClean="0"/>
              <a:t>Monitoring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3091" y="1027906"/>
            <a:ext cx="5544264" cy="525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13632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b="1" dirty="0" smtClean="0"/>
              <a:t>Thank you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3323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2097</TotalTime>
  <Words>1868</Words>
  <Application>Microsoft Office PowerPoint</Application>
  <PresentationFormat>Widescreen</PresentationFormat>
  <Paragraphs>238</Paragraphs>
  <Slides>56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2" baseType="lpstr">
      <vt:lpstr>Arial</vt:lpstr>
      <vt:lpstr>Calibri</vt:lpstr>
      <vt:lpstr>Calibri Light</vt:lpstr>
      <vt:lpstr>Georgia</vt:lpstr>
      <vt:lpstr>Times New Roman</vt:lpstr>
      <vt:lpstr>Office Theme</vt:lpstr>
      <vt:lpstr>Pediatric neoplasms</vt:lpstr>
      <vt:lpstr>Pediatric neoplasms</vt:lpstr>
      <vt:lpstr>PowerPoint Presentation</vt:lpstr>
      <vt:lpstr>Leukemias</vt:lpstr>
      <vt:lpstr>The leukemias</vt:lpstr>
      <vt:lpstr>PowerPoint Presentation</vt:lpstr>
      <vt:lpstr>ALL</vt:lpstr>
      <vt:lpstr>Classification (immunophenotyping)</vt:lpstr>
      <vt:lpstr>PowerPoint Presentation</vt:lpstr>
      <vt:lpstr>Good prognostic factors</vt:lpstr>
      <vt:lpstr>Clinical Manifestations</vt:lpstr>
      <vt:lpstr>Physical examination findings</vt:lpstr>
      <vt:lpstr>Diagnosis</vt:lpstr>
      <vt:lpstr>Differential Diagnosis</vt:lpstr>
      <vt:lpstr>Treatment</vt:lpstr>
      <vt:lpstr>AML</vt:lpstr>
      <vt:lpstr>Acute Myelogenous Leukemia</vt:lpstr>
      <vt:lpstr>PowerPoint Presentation</vt:lpstr>
      <vt:lpstr>CML</vt:lpstr>
      <vt:lpstr>PowerPoint Presentation</vt:lpstr>
      <vt:lpstr>Lymphoma</vt:lpstr>
      <vt:lpstr>PowerPoint Presentation</vt:lpstr>
      <vt:lpstr>PowerPoint Presentation</vt:lpstr>
      <vt:lpstr>Clinical manifestation</vt:lpstr>
      <vt:lpstr>Diagnosis</vt:lpstr>
      <vt:lpstr>PowerPoint Presentation</vt:lpstr>
      <vt:lpstr>Reed-Sternberg (RS) cell</vt:lpstr>
      <vt:lpstr>Mediastinal mass</vt:lpstr>
      <vt:lpstr>diﬀerential diagnosis </vt:lpstr>
      <vt:lpstr>Treatment</vt:lpstr>
      <vt:lpstr>Central Nervous System Tumors</vt:lpstr>
      <vt:lpstr>Central Nervous System Tumors</vt:lpstr>
      <vt:lpstr>Clinical manifestations</vt:lpstr>
      <vt:lpstr>Laboratory/Imaging Studies</vt:lpstr>
      <vt:lpstr>Differential Diagnosis</vt:lpstr>
      <vt:lpstr>Treatment</vt:lpstr>
      <vt:lpstr>PowerPoint Presentation</vt:lpstr>
      <vt:lpstr>PowerPoint Presentation</vt:lpstr>
      <vt:lpstr>Neuroblastoma</vt:lpstr>
      <vt:lpstr>Neuroblastoma</vt:lpstr>
      <vt:lpstr>Clinical Manifestations</vt:lpstr>
      <vt:lpstr>Laboratory/Imaging Studies</vt:lpstr>
      <vt:lpstr>Differential Diagnosis</vt:lpstr>
      <vt:lpstr>PowerPoint Presentation</vt:lpstr>
      <vt:lpstr>Wilms Tumor</vt:lpstr>
      <vt:lpstr>Wilms Tumor</vt:lpstr>
      <vt:lpstr>Wilms tumor</vt:lpstr>
      <vt:lpstr>Sarcomas</vt:lpstr>
      <vt:lpstr>Sarcomas</vt:lpstr>
      <vt:lpstr>PowerPoint Presentation</vt:lpstr>
      <vt:lpstr>PowerPoint Presentation</vt:lpstr>
      <vt:lpstr>Oncologic emergency</vt:lpstr>
      <vt:lpstr>Tumor lysis syndrome (TLS)</vt:lpstr>
      <vt:lpstr>PowerPoint Presentation</vt:lpstr>
      <vt:lpstr>TLS treatment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Alaa Almaaiteh</dc:creator>
  <cp:lastModifiedBy>Alaa Almaaiteh</cp:lastModifiedBy>
  <cp:revision>72</cp:revision>
  <dcterms:created xsi:type="dcterms:W3CDTF">2020-11-05T12:03:28Z</dcterms:created>
  <dcterms:modified xsi:type="dcterms:W3CDTF">2020-11-08T09:48:21Z</dcterms:modified>
</cp:coreProperties>
</file>