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37"/>
  </p:notesMasterIdLst>
  <p:sldIdLst>
    <p:sldId id="256" r:id="rId2"/>
    <p:sldId id="257" r:id="rId3"/>
    <p:sldId id="259" r:id="rId4"/>
    <p:sldId id="258" r:id="rId5"/>
    <p:sldId id="261" r:id="rId6"/>
    <p:sldId id="263" r:id="rId7"/>
    <p:sldId id="262" r:id="rId8"/>
    <p:sldId id="291" r:id="rId9"/>
    <p:sldId id="272" r:id="rId10"/>
    <p:sldId id="265" r:id="rId11"/>
    <p:sldId id="267" r:id="rId12"/>
    <p:sldId id="268" r:id="rId13"/>
    <p:sldId id="266" r:id="rId14"/>
    <p:sldId id="269" r:id="rId15"/>
    <p:sldId id="270" r:id="rId16"/>
    <p:sldId id="271" r:id="rId17"/>
    <p:sldId id="273" r:id="rId18"/>
    <p:sldId id="274" r:id="rId19"/>
    <p:sldId id="276" r:id="rId20"/>
    <p:sldId id="275" r:id="rId21"/>
    <p:sldId id="278" r:id="rId22"/>
    <p:sldId id="277" r:id="rId23"/>
    <p:sldId id="279" r:id="rId24"/>
    <p:sldId id="280" r:id="rId25"/>
    <p:sldId id="282" r:id="rId26"/>
    <p:sldId id="285" r:id="rId27"/>
    <p:sldId id="286" r:id="rId28"/>
    <p:sldId id="283" r:id="rId29"/>
    <p:sldId id="284" r:id="rId30"/>
    <p:sldId id="287" r:id="rId31"/>
    <p:sldId id="288" r:id="rId32"/>
    <p:sldId id="289" r:id="rId33"/>
    <p:sldId id="290" r:id="rId34"/>
    <p:sldId id="281" r:id="rId35"/>
    <p:sldId id="29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17461-3029-4722-AF08-7F1FEF6B963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A52EE-9666-476F-816F-4AD0DB816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9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A52EE-9666-476F-816F-4AD0DB81642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5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71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90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6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3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3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6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4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6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A7280CF-95DD-496A-AE17-2218A0D74F72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740079-06B0-4317-AF59-E12164F1340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90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Hemostasis and bleeding disorders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44145" y="4455620"/>
            <a:ext cx="4311535" cy="8564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Ala’a</a:t>
            </a:r>
            <a:r>
              <a:rPr lang="en-US" dirty="0" smtClean="0"/>
              <a:t> Almaaiteh.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2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emostasis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dynamic process of coagulation as it occurs in areas of vascular injury.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 main  components : platelets, vascular wall, </a:t>
            </a:r>
            <a:r>
              <a:rPr lang="en-US" dirty="0" err="1"/>
              <a:t>procoagulant</a:t>
            </a:r>
            <a:r>
              <a:rPr lang="en-US" dirty="0"/>
              <a:t> and anticoagulant proteins, and fibrinolytic  </a:t>
            </a:r>
            <a:r>
              <a:rPr lang="en-US" dirty="0" smtClean="0"/>
              <a:t>system.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Hemostasis stages: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 smtClean="0"/>
              <a:t>vascular </a:t>
            </a:r>
            <a:r>
              <a:rPr lang="en-US" dirty="0"/>
              <a:t>spasm, or vasoconstriction, a brief and intense contraction of blood </a:t>
            </a:r>
            <a:r>
              <a:rPr lang="en-US" dirty="0" smtClean="0"/>
              <a:t>vessels;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 smtClean="0"/>
              <a:t>formation </a:t>
            </a:r>
            <a:r>
              <a:rPr lang="en-US" dirty="0"/>
              <a:t>of a platelet plug</a:t>
            </a:r>
            <a:r>
              <a:rPr lang="en-US" dirty="0" smtClean="0"/>
              <a:t>; stops bleeding within 3-7 minutes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 smtClean="0"/>
              <a:t>blood </a:t>
            </a:r>
            <a:r>
              <a:rPr lang="en-US" dirty="0"/>
              <a:t>clotting or coagulation, which reinforces the platelet plug with fibrin mesh that acts as a glue to hold the clot together. Once blood flow has ceased, tissue repair can begin.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91" y="286603"/>
            <a:ext cx="10058400" cy="1450757"/>
          </a:xfrm>
        </p:spPr>
        <p:txBody>
          <a:bodyPr/>
          <a:lstStyle/>
          <a:p>
            <a:r>
              <a:rPr lang="en-US" dirty="0"/>
              <a:t>Hemostasis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901" y="286603"/>
            <a:ext cx="6015376" cy="60007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91" y="1845734"/>
            <a:ext cx="5416790" cy="376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9" y="0"/>
            <a:ext cx="11937842" cy="656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An external file that holds a picture, illustration, etc.&#10;Object name is IJA-58-515-g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8" y="286603"/>
            <a:ext cx="10829896" cy="648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7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109" y="134203"/>
            <a:ext cx="10213571" cy="643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Hemostatic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762884"/>
          </a:xfrm>
        </p:spPr>
        <p:txBody>
          <a:bodyPr/>
          <a:lstStyle/>
          <a:p>
            <a:r>
              <a:rPr lang="en-US" b="1" dirty="0" smtClean="0"/>
              <a:t>Clinical history inquiry should include: 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detailed </a:t>
            </a:r>
            <a:r>
              <a:rPr lang="en-US" b="1" dirty="0"/>
              <a:t>family history</a:t>
            </a:r>
            <a:r>
              <a:rPr lang="en-US" dirty="0"/>
              <a:t> </a:t>
            </a:r>
            <a:r>
              <a:rPr lang="en-US" dirty="0" smtClean="0"/>
              <a:t>of </a:t>
            </a:r>
            <a:r>
              <a:rPr lang="en-US" dirty="0"/>
              <a:t>bleeding and thrombotic </a:t>
            </a:r>
            <a:r>
              <a:rPr lang="en-US" dirty="0" smtClean="0"/>
              <a:t>disorders</a:t>
            </a:r>
          </a:p>
          <a:p>
            <a:pPr lvl="1"/>
            <a:r>
              <a:rPr lang="en-US" dirty="0"/>
              <a:t>Age at onset of bleeding indicates whether the problem is congenital or </a:t>
            </a:r>
            <a:r>
              <a:rPr lang="en-US" dirty="0" smtClean="0"/>
              <a:t>acquired</a:t>
            </a:r>
          </a:p>
          <a:p>
            <a:pPr lvl="1"/>
            <a:r>
              <a:rPr lang="en-US" dirty="0"/>
              <a:t>The </a:t>
            </a:r>
            <a:r>
              <a:rPr lang="en-US" b="1" dirty="0"/>
              <a:t>sites of bleeding</a:t>
            </a:r>
            <a:r>
              <a:rPr lang="en-US" dirty="0"/>
              <a:t> (</a:t>
            </a:r>
            <a:r>
              <a:rPr lang="en-US" dirty="0" err="1"/>
              <a:t>mucocutaneous</a:t>
            </a:r>
            <a:r>
              <a:rPr lang="en-US" dirty="0"/>
              <a:t> or deep) and </a:t>
            </a:r>
            <a:r>
              <a:rPr lang="en-US" b="1" dirty="0"/>
              <a:t>degree of trauma</a:t>
            </a:r>
            <a:r>
              <a:rPr lang="en-US" dirty="0"/>
              <a:t> (spontaneous or significant) </a:t>
            </a:r>
            <a:endParaRPr lang="en-US" dirty="0" smtClean="0"/>
          </a:p>
          <a:p>
            <a:pPr lvl="1"/>
            <a:r>
              <a:rPr lang="en-US" dirty="0" smtClean="0"/>
              <a:t>Medication history </a:t>
            </a:r>
          </a:p>
          <a:p>
            <a:pPr lvl="1"/>
            <a:endParaRPr lang="en-US" dirty="0"/>
          </a:p>
          <a:p>
            <a:r>
              <a:rPr lang="en-US" b="1" dirty="0"/>
              <a:t>physical </a:t>
            </a:r>
            <a:r>
              <a:rPr lang="en-US" b="1" dirty="0" smtClean="0"/>
              <a:t>examination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Presence of superficial bleeding (skin or mucous membrane),  or deeper bleeding ( muscle, joints or internal organs)</a:t>
            </a:r>
          </a:p>
          <a:p>
            <a:pPr lvl="1"/>
            <a:r>
              <a:rPr lang="en-US" b="1" dirty="0" err="1" smtClean="0">
                <a:latin typeface="Georgia" panose="02040502050405020303" pitchFamily="18" charset="0"/>
              </a:rPr>
              <a:t>Petechia</a:t>
            </a:r>
            <a:r>
              <a:rPr lang="en-US" dirty="0" smtClean="0">
                <a:latin typeface="Georgia" panose="02040502050405020303" pitchFamily="18" charset="0"/>
              </a:rPr>
              <a:t>: non-blanching </a:t>
            </a:r>
            <a:r>
              <a:rPr lang="en-US" dirty="0">
                <a:latin typeface="Georgia" panose="02040502050405020303" pitchFamily="18" charset="0"/>
              </a:rPr>
              <a:t>lesion &lt;</a:t>
            </a:r>
            <a:r>
              <a:rPr lang="en-US" dirty="0" smtClean="0">
                <a:latin typeface="Georgia" panose="02040502050405020303" pitchFamily="18" charset="0"/>
              </a:rPr>
              <a:t>2 mm.</a:t>
            </a:r>
            <a:r>
              <a:rPr lang="en-US" dirty="0">
                <a:latin typeface="Georgia" panose="02040502050405020303" pitchFamily="18" charset="0"/>
              </a:rPr>
              <a:t> </a:t>
            </a:r>
            <a:r>
              <a:rPr lang="en-US" b="1" dirty="0">
                <a:latin typeface="Georgia" panose="02040502050405020303" pitchFamily="18" charset="0"/>
              </a:rPr>
              <a:t>Purpura</a:t>
            </a:r>
            <a:r>
              <a:rPr lang="en-US" dirty="0">
                <a:latin typeface="Georgia" panose="02040502050405020303" pitchFamily="18" charset="0"/>
              </a:rPr>
              <a:t> is a group of adjoining </a:t>
            </a:r>
            <a:r>
              <a:rPr lang="en-US" dirty="0" err="1">
                <a:latin typeface="Georgia" panose="02040502050405020303" pitchFamily="18" charset="0"/>
              </a:rPr>
              <a:t>petechiae</a:t>
            </a:r>
            <a:r>
              <a:rPr lang="en-US" dirty="0">
                <a:latin typeface="Georgia" panose="02040502050405020303" pitchFamily="18" charset="0"/>
              </a:rPr>
              <a:t>, </a:t>
            </a:r>
            <a:r>
              <a:rPr lang="en-US" b="1" dirty="0" err="1">
                <a:latin typeface="Georgia" panose="02040502050405020303" pitchFamily="18" charset="0"/>
              </a:rPr>
              <a:t>ecchymoses</a:t>
            </a:r>
            <a:r>
              <a:rPr lang="en-US" dirty="0">
                <a:latin typeface="Georgia" panose="02040502050405020303" pitchFamily="18" charset="0"/>
              </a:rPr>
              <a:t> (bruises) are isolated lesions larger than </a:t>
            </a:r>
            <a:r>
              <a:rPr lang="en-US" dirty="0" err="1">
                <a:latin typeface="Georgia" panose="02040502050405020303" pitchFamily="18" charset="0"/>
              </a:rPr>
              <a:t>petechiae</a:t>
            </a:r>
            <a:r>
              <a:rPr lang="en-US" dirty="0">
                <a:latin typeface="Georgia" panose="02040502050405020303" pitchFamily="18" charset="0"/>
              </a:rPr>
              <a:t>, and </a:t>
            </a:r>
            <a:r>
              <a:rPr lang="en-US" b="1" dirty="0">
                <a:latin typeface="Georgia" panose="02040502050405020303" pitchFamily="18" charset="0"/>
              </a:rPr>
              <a:t>hematomas</a:t>
            </a:r>
            <a:r>
              <a:rPr lang="en-US" dirty="0">
                <a:latin typeface="Georgia" panose="02040502050405020303" pitchFamily="18" charset="0"/>
              </a:rPr>
              <a:t> are raised, palpable </a:t>
            </a:r>
            <a:r>
              <a:rPr lang="en-US" dirty="0" err="1">
                <a:latin typeface="Georgia" panose="02040502050405020303" pitchFamily="18" charset="0"/>
              </a:rPr>
              <a:t>ecchymoses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manifestations of an underlying disease, lymphadenopathy, </a:t>
            </a:r>
            <a:r>
              <a:rPr lang="en-US" dirty="0" smtClean="0">
                <a:latin typeface="Georgia" panose="02040502050405020303" pitchFamily="18" charset="0"/>
              </a:rPr>
              <a:t>hepatosplenomegaly.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Manifestations of thrombosis or arterial clot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13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2" y="286603"/>
            <a:ext cx="9984509" cy="709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95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Non</a:t>
            </a:r>
            <a:r>
              <a:rPr lang="en-US" dirty="0"/>
              <a:t>-</a:t>
            </a:r>
            <a:r>
              <a:rPr lang="en-US" b="1" dirty="0"/>
              <a:t>blanching rashes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Ecchymoses</a:t>
            </a:r>
            <a:r>
              <a:rPr lang="en-US" dirty="0" smtClean="0"/>
              <a:t>, </a:t>
            </a:r>
            <a:r>
              <a:rPr lang="en-US" dirty="0" err="1" smtClean="0"/>
              <a:t>petechiae</a:t>
            </a:r>
            <a:r>
              <a:rPr lang="en-US" dirty="0" smtClean="0"/>
              <a:t> and purpura</a:t>
            </a:r>
            <a:endParaRPr lang="en-US" dirty="0"/>
          </a:p>
        </p:txBody>
      </p:sp>
      <p:pic>
        <p:nvPicPr>
          <p:cNvPr id="3074" name="Picture 2" descr="Ecchymoses in ar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95" y="1969251"/>
            <a:ext cx="5604404" cy="366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techiae vs Purp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03" y="1969252"/>
            <a:ext cx="4998315" cy="364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5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097" y="0"/>
            <a:ext cx="10058400" cy="1450757"/>
          </a:xfrm>
        </p:spPr>
        <p:txBody>
          <a:bodyPr/>
          <a:lstStyle/>
          <a:p>
            <a:r>
              <a:rPr lang="en-US" dirty="0" smtClean="0"/>
              <a:t>Initial laboratory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96" y="1450757"/>
            <a:ext cx="10997739" cy="474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8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584200" y="1483408"/>
            <a:ext cx="10248901" cy="5193406"/>
            <a:chOff x="800100" y="1394508"/>
            <a:chExt cx="10248901" cy="5193406"/>
          </a:xfrm>
        </p:grpSpPr>
        <p:sp>
          <p:nvSpPr>
            <p:cNvPr id="4" name="Rounded Rectangle 3"/>
            <p:cNvSpPr/>
            <p:nvPr/>
          </p:nvSpPr>
          <p:spPr>
            <a:xfrm>
              <a:off x="800100" y="3496310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Bleeding disorders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977890" y="1669627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quantitative</a:t>
              </a:r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126740" y="5085927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Factor abnormalities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150235" y="2181860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Platelets abnormalities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977890" y="5698914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acquired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977890" y="4641427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Inherited deficiency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977890" y="2675884"/>
              <a:ext cx="2006600" cy="889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qualitative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566785" y="1394508"/>
              <a:ext cx="2482215" cy="35200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Decrease production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566785" y="1938124"/>
              <a:ext cx="2482215" cy="35200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Increase consumption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566785" y="2444218"/>
              <a:ext cx="2482216" cy="35200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sequestration</a:t>
              </a:r>
              <a:endParaRPr lang="en-US" dirty="0"/>
            </a:p>
          </p:txBody>
        </p:sp>
        <p:cxnSp>
          <p:nvCxnSpPr>
            <p:cNvPr id="16" name="Elbow Connector 15"/>
            <p:cNvCxnSpPr>
              <a:stCxn id="4" idx="0"/>
              <a:endCxn id="7" idx="1"/>
            </p:cNvCxnSpPr>
            <p:nvPr/>
          </p:nvCxnSpPr>
          <p:spPr>
            <a:xfrm rot="5400000" flipH="1" flipV="1">
              <a:off x="2041842" y="2387918"/>
              <a:ext cx="869950" cy="13468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4" idx="2"/>
              <a:endCxn id="6" idx="1"/>
            </p:cNvCxnSpPr>
            <p:nvPr/>
          </p:nvCxnSpPr>
          <p:spPr>
            <a:xfrm rot="16200000" flipH="1">
              <a:off x="1892512" y="4296198"/>
              <a:ext cx="1145117" cy="132334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7" idx="3"/>
              <a:endCxn id="5" idx="1"/>
            </p:cNvCxnSpPr>
            <p:nvPr/>
          </p:nvCxnSpPr>
          <p:spPr>
            <a:xfrm flipV="1">
              <a:off x="5156835" y="2114127"/>
              <a:ext cx="821055" cy="51223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/>
            <p:cNvCxnSpPr>
              <a:stCxn id="7" idx="3"/>
              <a:endCxn id="10" idx="1"/>
            </p:cNvCxnSpPr>
            <p:nvPr/>
          </p:nvCxnSpPr>
          <p:spPr>
            <a:xfrm>
              <a:off x="5156835" y="2626360"/>
              <a:ext cx="821055" cy="49402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/>
            <p:cNvCxnSpPr>
              <a:stCxn id="5" idx="3"/>
              <a:endCxn id="11" idx="1"/>
            </p:cNvCxnSpPr>
            <p:nvPr/>
          </p:nvCxnSpPr>
          <p:spPr>
            <a:xfrm flipV="1">
              <a:off x="7984490" y="1570511"/>
              <a:ext cx="582295" cy="54361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>
              <a:stCxn id="5" idx="3"/>
              <a:endCxn id="14" idx="1"/>
            </p:cNvCxnSpPr>
            <p:nvPr/>
          </p:nvCxnSpPr>
          <p:spPr>
            <a:xfrm>
              <a:off x="7984490" y="2114127"/>
              <a:ext cx="582295" cy="50609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/>
            <p:cNvCxnSpPr/>
            <p:nvPr/>
          </p:nvCxnSpPr>
          <p:spPr>
            <a:xfrm>
              <a:off x="8275637" y="2113170"/>
              <a:ext cx="291148" cy="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/>
            <p:cNvCxnSpPr>
              <a:stCxn id="6" idx="3"/>
              <a:endCxn id="9" idx="1"/>
            </p:cNvCxnSpPr>
            <p:nvPr/>
          </p:nvCxnSpPr>
          <p:spPr>
            <a:xfrm flipV="1">
              <a:off x="5133340" y="5085927"/>
              <a:ext cx="844550" cy="44450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>
              <a:stCxn id="6" idx="3"/>
              <a:endCxn id="8" idx="1"/>
            </p:cNvCxnSpPr>
            <p:nvPr/>
          </p:nvCxnSpPr>
          <p:spPr>
            <a:xfrm>
              <a:off x="5133340" y="5530427"/>
              <a:ext cx="844550" cy="61298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820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Disorders of platelets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93611"/>
          </a:xfrm>
        </p:spPr>
        <p:txBody>
          <a:bodyPr/>
          <a:lstStyle/>
          <a:p>
            <a:r>
              <a:rPr lang="en-US" b="1" dirty="0" smtClean="0"/>
              <a:t>Thrombocytopenia: </a:t>
            </a:r>
            <a:r>
              <a:rPr lang="en-US" dirty="0"/>
              <a:t>platelets less </a:t>
            </a:r>
            <a:r>
              <a:rPr lang="en-US" dirty="0"/>
              <a:t>t</a:t>
            </a:r>
            <a:r>
              <a:rPr lang="en-US" dirty="0"/>
              <a:t>han</a:t>
            </a:r>
            <a:r>
              <a:rPr lang="en-US" dirty="0"/>
              <a:t> 150,000/mm</a:t>
            </a:r>
            <a:r>
              <a:rPr lang="en-US" baseline="30000" dirty="0"/>
              <a:t>3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err="1" smtClean="0"/>
              <a:t>Mucocutaneous</a:t>
            </a:r>
            <a:r>
              <a:rPr lang="en-US" dirty="0" smtClean="0"/>
              <a:t> </a:t>
            </a:r>
            <a:r>
              <a:rPr lang="en-US" dirty="0"/>
              <a:t>bleeding is the hallmark of platelet </a:t>
            </a:r>
            <a:r>
              <a:rPr lang="en-US" dirty="0" smtClean="0"/>
              <a:t>disorders</a:t>
            </a:r>
          </a:p>
          <a:p>
            <a:r>
              <a:rPr lang="en-US" dirty="0" smtClean="0"/>
              <a:t>platelet </a:t>
            </a:r>
            <a:r>
              <a:rPr lang="en-US" dirty="0"/>
              <a:t>counts less than 20,000/mm</a:t>
            </a:r>
            <a:r>
              <a:rPr lang="en-US" baseline="30000" dirty="0"/>
              <a:t>3</a:t>
            </a:r>
            <a:r>
              <a:rPr lang="en-US" dirty="0"/>
              <a:t> </a:t>
            </a:r>
            <a:r>
              <a:rPr lang="en-US" dirty="0" smtClean="0"/>
              <a:t>carries risk </a:t>
            </a:r>
            <a:r>
              <a:rPr lang="en-US" dirty="0"/>
              <a:t>for spontaneous </a:t>
            </a:r>
            <a:r>
              <a:rPr lang="en-US" dirty="0" smtClean="0"/>
              <a:t>bleeding</a:t>
            </a:r>
          </a:p>
          <a:p>
            <a:r>
              <a:rPr lang="en-US" dirty="0" smtClean="0"/>
              <a:t>Etiology:</a:t>
            </a:r>
          </a:p>
          <a:p>
            <a:pPr lvl="1"/>
            <a:r>
              <a:rPr lang="en-US" dirty="0"/>
              <a:t>1- decreased  production  on  either  a  congenital  or  an acquired  </a:t>
            </a:r>
          </a:p>
          <a:p>
            <a:pPr lvl="1"/>
            <a:r>
              <a:rPr lang="en-US" dirty="0"/>
              <a:t>2- sequestration  of  the  platelets  within  an  enlarged  spleen or  other  organ,  </a:t>
            </a:r>
          </a:p>
          <a:p>
            <a:pPr lvl="1"/>
            <a:r>
              <a:rPr lang="en-US" dirty="0"/>
              <a:t>3- increased  destruction  of  normally  synthesized platelets  on  either  an  immune  or  a  nonimmune  </a:t>
            </a:r>
            <a:r>
              <a:rPr lang="en-US" dirty="0" smtClean="0"/>
              <a:t>basis</a:t>
            </a:r>
          </a:p>
        </p:txBody>
      </p:sp>
    </p:spTree>
    <p:extLst>
      <p:ext uri="{BB962C8B-B14F-4D97-AF65-F5344CB8AC3E}">
        <p14:creationId xmlns:p14="http://schemas.microsoft.com/office/powerpoint/2010/main" val="384305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of childhood thrombocytopenic syndromes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1009" y="1737360"/>
            <a:ext cx="6023751" cy="42496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71" y="1737360"/>
            <a:ext cx="5668819" cy="424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2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13" y="0"/>
            <a:ext cx="11397760" cy="70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Autoimmune thrombocytopenic purpura of childhood (childhood ITP)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most common cause of acute onset of thrombocytopenia in otherwise healthy </a:t>
            </a:r>
            <a:r>
              <a:rPr lang="en-US" dirty="0" smtClean="0"/>
              <a:t>child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Incidence in Males=females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Peak incidence between 1 – 4 years of 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Follows acute viral infection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Most </a:t>
            </a:r>
            <a:r>
              <a:rPr lang="en-US" dirty="0"/>
              <a:t>common viruses have been described in association with ITP, including Epstein-Barr virus  and HIV 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Epstein-Barr virus-related ITP is usually of short duration and follows the course of infectious mononucleosis.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HIV-associated ITP is usually </a:t>
            </a:r>
            <a:r>
              <a:rPr lang="en-US" dirty="0" smtClean="0"/>
              <a:t>chronic ( lasts more than 6 months).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abrupt </a:t>
            </a:r>
            <a:r>
              <a:rPr lang="en-US" dirty="0"/>
              <a:t>onset of </a:t>
            </a:r>
            <a:r>
              <a:rPr lang="en-US" dirty="0" err="1"/>
              <a:t>petechiae</a:t>
            </a:r>
            <a:r>
              <a:rPr lang="en-US" dirty="0"/>
              <a:t>, purpura, and epistaxis</a:t>
            </a:r>
            <a:r>
              <a:rPr lang="en-US" dirty="0" smtClean="0"/>
              <a:t>. Other physical exam findings are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</a:t>
            </a:r>
            <a:r>
              <a:rPr lang="en-US" dirty="0" smtClean="0"/>
              <a:t>red </a:t>
            </a:r>
            <a:r>
              <a:rPr lang="en-US" dirty="0"/>
              <a:t>blood cell (RBC) and white blood cell (WBC) </a:t>
            </a:r>
            <a:r>
              <a:rPr lang="en-US" dirty="0" smtClean="0"/>
              <a:t>counts.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4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usually 1 to 4 weeks after an acute viral infection (commonest cause</a:t>
            </a:r>
            <a:r>
              <a:rPr lang="en-US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antibody </a:t>
            </a:r>
            <a:r>
              <a:rPr lang="en-US" dirty="0"/>
              <a:t>(IgG or IgM) that binds to the platelet membrane.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  <a:r>
              <a:rPr lang="en-US" dirty="0"/>
              <a:t>splenic destruction of antibody-coated platelets leading to sever thrombocytopenia &lt; 10.000 platelets/mm3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Diagnosis is based </a:t>
            </a:r>
            <a:r>
              <a:rPr lang="en-US" dirty="0"/>
              <a:t>on clinical presentation and the platelet </a:t>
            </a:r>
            <a:r>
              <a:rPr lang="en-US" dirty="0" smtClean="0"/>
              <a:t>count.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bone </a:t>
            </a:r>
            <a:r>
              <a:rPr lang="en-US" dirty="0"/>
              <a:t>marrow </a:t>
            </a:r>
            <a:r>
              <a:rPr lang="en-US" dirty="0" smtClean="0"/>
              <a:t>examination is not necessary, unless indicated.</a:t>
            </a:r>
          </a:p>
        </p:txBody>
      </p:sp>
    </p:spTree>
    <p:extLst>
      <p:ext uri="{BB962C8B-B14F-4D97-AF65-F5344CB8AC3E}">
        <p14:creationId xmlns:p14="http://schemas.microsoft.com/office/powerpoint/2010/main" val="364996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Therapy is seldom indicated for platelet counts greater than </a:t>
            </a:r>
            <a:r>
              <a:rPr lang="en-US" dirty="0" smtClean="0"/>
              <a:t>20,000/mm</a:t>
            </a:r>
            <a:r>
              <a:rPr lang="en-US" baseline="30000" dirty="0" smtClean="0"/>
              <a:t>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Therapy for </a:t>
            </a:r>
            <a:r>
              <a:rPr lang="en-US" dirty="0"/>
              <a:t>moderate </a:t>
            </a:r>
            <a:r>
              <a:rPr lang="en-US" dirty="0"/>
              <a:t>and severe clinical bleeding with severe thrombocytopenia (platelet count &lt;10,000/mm3 </a:t>
            </a:r>
            <a:r>
              <a:rPr lang="en-US" dirty="0" smtClean="0"/>
              <a:t>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prednisone</a:t>
            </a:r>
            <a:r>
              <a:rPr lang="en-US" dirty="0"/>
              <a:t> , 2 to 4 mg/kg/24 hours for 2 </a:t>
            </a:r>
            <a:r>
              <a:rPr lang="en-US" dirty="0" smtClean="0"/>
              <a:t>weeks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 IVIG, 1 g/kg/24 hours for 1 to 2 </a:t>
            </a:r>
            <a:r>
              <a:rPr lang="en-US" dirty="0" smtClean="0"/>
              <a:t>days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 Splenectomy is indicated in acute ITP only for life-threatening bleeding</a:t>
            </a:r>
            <a:r>
              <a:rPr lang="en-US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Repeated treatments with IVIG, IV anti-D, or high-dose pulse steroids are effective in delaying the need for </a:t>
            </a:r>
            <a:r>
              <a:rPr lang="en-US" dirty="0"/>
              <a:t>splenectomy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Platelet  </a:t>
            </a:r>
            <a:r>
              <a:rPr lang="en-US" dirty="0"/>
              <a:t>transfusion in  ITP  is  usually  contraindicated  unless  life-threatening  bleeding  is present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Intracranial </a:t>
            </a:r>
            <a:r>
              <a:rPr lang="en-US" dirty="0"/>
              <a:t>bleeding, occurs in fewer than 1% of patients with </a:t>
            </a:r>
            <a:r>
              <a:rPr lang="en-US" dirty="0" smtClean="0"/>
              <a:t>ITP</a:t>
            </a:r>
          </a:p>
          <a:p>
            <a:r>
              <a:rPr lang="en-US" dirty="0"/>
              <a:t>Therapy does not affect the long-term outcome of ITP</a:t>
            </a:r>
          </a:p>
          <a:p>
            <a:r>
              <a:rPr lang="en-US" dirty="0" smtClean="0"/>
              <a:t>Approximately </a:t>
            </a:r>
            <a:r>
              <a:rPr lang="en-US" dirty="0"/>
              <a:t>80% of children have a spontaneous resolution </a:t>
            </a:r>
            <a:r>
              <a:rPr lang="en-US" dirty="0" smtClean="0"/>
              <a:t>within </a:t>
            </a:r>
            <a:r>
              <a:rPr lang="en-US" dirty="0"/>
              <a:t>6 months after diagnosis.</a:t>
            </a:r>
          </a:p>
          <a:p>
            <a:r>
              <a:rPr lang="en-US" b="1" dirty="0"/>
              <a:t>C</a:t>
            </a:r>
            <a:r>
              <a:rPr lang="en-US" b="1" dirty="0" smtClean="0"/>
              <a:t>hronic ITP : </a:t>
            </a:r>
            <a:r>
              <a:rPr lang="en-US" dirty="0"/>
              <a:t>lasts </a:t>
            </a:r>
            <a:r>
              <a:rPr lang="en-US" dirty="0" smtClean="0"/>
              <a:t>&gt;6 months, </a:t>
            </a:r>
            <a:r>
              <a:rPr lang="en-US" dirty="0"/>
              <a:t>Secondary causes of chronic ITP, especially SLE and HIV infection</a:t>
            </a:r>
            <a:endParaRPr lang="en-US" dirty="0" smtClean="0"/>
          </a:p>
          <a:p>
            <a:r>
              <a:rPr lang="en-US" dirty="0"/>
              <a:t>Splenectomy induces a remission in 70% to 80% of childhood chronic ITP cases.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disorders associated with low platelets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501226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latin typeface="Georgia" panose="02040502050405020303" pitchFamily="18" charset="0"/>
              </a:rPr>
              <a:t>Wiskott</a:t>
            </a:r>
            <a:r>
              <a:rPr lang="en-US" b="1" dirty="0">
                <a:latin typeface="Georgia" panose="02040502050405020303" pitchFamily="18" charset="0"/>
              </a:rPr>
              <a:t>-Aldrich syndrome</a:t>
            </a:r>
            <a:r>
              <a:rPr lang="en-US" dirty="0">
                <a:latin typeface="Georgia" panose="02040502050405020303" pitchFamily="18" charset="0"/>
              </a:rPr>
              <a:t> </a:t>
            </a:r>
            <a:endParaRPr lang="en-US" dirty="0" smtClean="0">
              <a:latin typeface="Georgia" panose="02040502050405020303" pitchFamily="18" charset="0"/>
            </a:endParaRP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X-linked </a:t>
            </a:r>
            <a:r>
              <a:rPr lang="en-US" dirty="0">
                <a:latin typeface="Georgia" panose="02040502050405020303" pitchFamily="18" charset="0"/>
              </a:rPr>
              <a:t>disorder characterized by hypogammaglobinemia, eczema, and </a:t>
            </a:r>
            <a:r>
              <a:rPr lang="en-US" dirty="0" smtClean="0">
                <a:latin typeface="Georgia" panose="02040502050405020303" pitchFamily="18" charset="0"/>
              </a:rPr>
              <a:t>thrombocytopenia</a:t>
            </a:r>
          </a:p>
          <a:p>
            <a:pPr lvl="1"/>
            <a:r>
              <a:rPr lang="en-US" dirty="0" err="1" smtClean="0">
                <a:latin typeface="Georgia" panose="02040502050405020303" pitchFamily="18" charset="0"/>
              </a:rPr>
              <a:t>Plateles</a:t>
            </a:r>
            <a:r>
              <a:rPr lang="en-US" dirty="0" smtClean="0">
                <a:latin typeface="Georgia" panose="02040502050405020303" pitchFamily="18" charset="0"/>
              </a:rPr>
              <a:t> are small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Hematopoietic stem cell transplantation cures the immunodeficiency and </a:t>
            </a:r>
            <a:r>
              <a:rPr lang="en-US" dirty="0" smtClean="0">
                <a:latin typeface="Georgia" panose="02040502050405020303" pitchFamily="18" charset="0"/>
              </a:rPr>
              <a:t>thrombocytopenia</a:t>
            </a:r>
          </a:p>
          <a:p>
            <a:endParaRPr lang="en-US" b="1" dirty="0">
              <a:latin typeface="Georgia" panose="02040502050405020303" pitchFamily="18" charset="0"/>
            </a:endParaRPr>
          </a:p>
          <a:p>
            <a:r>
              <a:rPr lang="en-US" b="1" dirty="0">
                <a:latin typeface="Georgia" panose="02040502050405020303" pitchFamily="18" charset="0"/>
              </a:rPr>
              <a:t>Thrombotic </a:t>
            </a:r>
            <a:r>
              <a:rPr lang="en-US" b="1" dirty="0" err="1" smtClean="0">
                <a:latin typeface="Georgia" panose="02040502050405020303" pitchFamily="18" charset="0"/>
              </a:rPr>
              <a:t>microangiopathy</a:t>
            </a:r>
            <a:endParaRPr lang="en-US" b="1" dirty="0" smtClean="0">
              <a:latin typeface="Georgia" panose="02040502050405020303" pitchFamily="18" charset="0"/>
            </a:endParaRPr>
          </a:p>
          <a:p>
            <a:pPr lvl="1"/>
            <a:r>
              <a:rPr lang="en-US" dirty="0">
                <a:latin typeface="Georgia" panose="02040502050405020303" pitchFamily="18" charset="0"/>
              </a:rPr>
              <a:t>thrombocytopenia, anemia secondary to intravascular RBC </a:t>
            </a:r>
            <a:r>
              <a:rPr lang="en-US" dirty="0" smtClean="0">
                <a:latin typeface="Georgia" panose="02040502050405020303" pitchFamily="18" charset="0"/>
              </a:rPr>
              <a:t>destruction</a:t>
            </a:r>
          </a:p>
          <a:p>
            <a:pPr lvl="1"/>
            <a:endParaRPr lang="en-US" b="1" dirty="0">
              <a:latin typeface="Georgia" panose="02040502050405020303" pitchFamily="18" charset="0"/>
            </a:endParaRPr>
          </a:p>
          <a:p>
            <a:r>
              <a:rPr lang="en-US" b="1" dirty="0">
                <a:latin typeface="Georgia" panose="02040502050405020303" pitchFamily="18" charset="0"/>
              </a:rPr>
              <a:t> </a:t>
            </a:r>
            <a:r>
              <a:rPr lang="en-US" b="1" dirty="0" smtClean="0">
                <a:latin typeface="Georgia" panose="02040502050405020303" pitchFamily="18" charset="0"/>
              </a:rPr>
              <a:t>Disseminated </a:t>
            </a:r>
            <a:r>
              <a:rPr lang="en-US" b="1" dirty="0">
                <a:latin typeface="Georgia" panose="02040502050405020303" pitchFamily="18" charset="0"/>
              </a:rPr>
              <a:t>intravascular coagulation (DIC </a:t>
            </a:r>
            <a:r>
              <a:rPr lang="en-US" b="1" dirty="0" smtClean="0">
                <a:latin typeface="Georgia" panose="02040502050405020303" pitchFamily="18" charset="0"/>
              </a:rPr>
              <a:t>)</a:t>
            </a:r>
          </a:p>
          <a:p>
            <a:pPr lvl="1"/>
            <a:r>
              <a:rPr lang="en-US" dirty="0"/>
              <a:t>wide-ranging hemostatic disorder with activation and clearance of </a:t>
            </a:r>
            <a:r>
              <a:rPr lang="en-US" dirty="0" smtClean="0"/>
              <a:t>platelets</a:t>
            </a:r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r>
              <a:rPr lang="en-US" b="1" dirty="0">
                <a:latin typeface="Georgia" panose="02040502050405020303" pitchFamily="18" charset="0"/>
              </a:rPr>
              <a:t>thrombotic thrombocytopenic purpura</a:t>
            </a:r>
            <a:r>
              <a:rPr lang="en-US" dirty="0">
                <a:latin typeface="Georgia" panose="02040502050405020303" pitchFamily="18" charset="0"/>
              </a:rPr>
              <a:t> 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platelet </a:t>
            </a:r>
            <a:r>
              <a:rPr lang="en-US" dirty="0">
                <a:latin typeface="Georgia" panose="02040502050405020303" pitchFamily="18" charset="0"/>
              </a:rPr>
              <a:t>consumption, precipitated by a congenital or acquired deficiency of a metalloproteinase that cleaves von </a:t>
            </a:r>
            <a:r>
              <a:rPr lang="en-US" dirty="0" err="1">
                <a:latin typeface="Georgia" panose="02040502050405020303" pitchFamily="18" charset="0"/>
              </a:rPr>
              <a:t>Willebrand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factor</a:t>
            </a:r>
            <a:r>
              <a:rPr lang="en-US" dirty="0">
                <a:latin typeface="Georgia" panose="02040502050405020303" pitchFamily="18" charset="0"/>
              </a:rPr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07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Platelets function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Congenital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Glanzmann  </a:t>
            </a:r>
            <a:r>
              <a:rPr lang="en-US" sz="2400" dirty="0" err="1"/>
              <a:t>thrombasthenia</a:t>
            </a:r>
            <a:r>
              <a:rPr lang="en-US" sz="2400" dirty="0"/>
              <a:t> 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Bernard-</a:t>
            </a:r>
            <a:r>
              <a:rPr lang="en-US" sz="2400" dirty="0" err="1"/>
              <a:t>Soulier</a:t>
            </a:r>
            <a:r>
              <a:rPr lang="en-US" sz="2400" dirty="0"/>
              <a:t>  syndrome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Acquired </a:t>
            </a:r>
            <a:r>
              <a:rPr lang="en-US" sz="2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systemic  </a:t>
            </a:r>
            <a:r>
              <a:rPr lang="en-US" sz="2400" dirty="0" smtClean="0"/>
              <a:t>illnesses, e.g., </a:t>
            </a:r>
            <a:r>
              <a:rPr lang="en-US" sz="2400" dirty="0"/>
              <a:t>liver  disease,  kidney  disease  (uremia).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drugs, e.g., acetylsalicylic  </a:t>
            </a:r>
            <a:r>
              <a:rPr lang="en-US" sz="2400" dirty="0"/>
              <a:t>acid  (aspirin).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Other  </a:t>
            </a:r>
            <a:r>
              <a:rPr lang="en-US" sz="2400" dirty="0"/>
              <a:t>nonsteroidal  </a:t>
            </a:r>
            <a:r>
              <a:rPr lang="en-US" sz="2400" dirty="0" err="1"/>
              <a:t>antiinflammatory</a:t>
            </a:r>
            <a:r>
              <a:rPr lang="en-US" sz="2400" dirty="0"/>
              <a:t>  drugs,  </a:t>
            </a:r>
            <a:r>
              <a:rPr lang="en-US" sz="2400" dirty="0" err="1"/>
              <a:t>valproic</a:t>
            </a:r>
            <a:r>
              <a:rPr lang="en-US" sz="2400" dirty="0"/>
              <a:t>  acid,  and  high-dose  penicillin.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010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Bernard-</a:t>
            </a:r>
            <a:r>
              <a:rPr lang="en-US" b="1" dirty="0" err="1">
                <a:latin typeface="Georgia" panose="02040502050405020303" pitchFamily="18" charset="0"/>
              </a:rPr>
              <a:t>Soulier</a:t>
            </a:r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 severe  congenital  platelet  function disorder,  is  caused  by  absence  or  severe  deficiency  of  the  VWF  receptor (</a:t>
            </a:r>
            <a:r>
              <a:rPr lang="en-US" sz="2400" dirty="0" err="1"/>
              <a:t>GPIb</a:t>
            </a:r>
            <a:r>
              <a:rPr lang="en-US" sz="2400" dirty="0"/>
              <a:t>  complex)  on  the  platelet  membrane.  </a:t>
            </a:r>
          </a:p>
          <a:p>
            <a:r>
              <a:rPr lang="en-US" sz="2400" dirty="0"/>
              <a:t> characterized  by  thrombocytopenia,  with  giant  platelets  and  markedly prolonged  bleeding  time  (&gt;20  min)  .</a:t>
            </a:r>
          </a:p>
          <a:p>
            <a:r>
              <a:rPr lang="en-US" sz="2400" dirty="0"/>
              <a:t>inherited as  an  autosomal  recessive  disorder.  </a:t>
            </a:r>
          </a:p>
        </p:txBody>
      </p:sp>
    </p:spTree>
    <p:extLst>
      <p:ext uri="{BB962C8B-B14F-4D97-AF65-F5344CB8AC3E}">
        <p14:creationId xmlns:p14="http://schemas.microsoft.com/office/powerpoint/2010/main" val="73061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Glanzmann </a:t>
            </a:r>
            <a:r>
              <a:rPr lang="en-US" b="1" dirty="0" err="1" smtClean="0">
                <a:latin typeface="Georgia" panose="02040502050405020303" pitchFamily="18" charset="0"/>
              </a:rPr>
              <a:t>thrombasthenia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Is  </a:t>
            </a:r>
            <a:r>
              <a:rPr lang="en-US" sz="2400" dirty="0"/>
              <a:t>a  congenital  disorder  associated with  severe  platelet  dysfunction (aggregation dysfunction) that  yields  prolonged  bleeding  time and  a  normal  platelet  count.  </a:t>
            </a:r>
          </a:p>
          <a:p>
            <a:r>
              <a:rPr lang="en-US" sz="2400" dirty="0"/>
              <a:t>Platelets  have  normal  size  and  morphologic  features  on  the  peripheral  blood  smear. </a:t>
            </a:r>
          </a:p>
          <a:p>
            <a:r>
              <a:rPr lang="en-US" sz="2400" dirty="0" smtClean="0"/>
              <a:t>Is  </a:t>
            </a:r>
            <a:r>
              <a:rPr lang="en-US" sz="2400" dirty="0"/>
              <a:t>inherited  in  an  autosomal  recessive  manner.  </a:t>
            </a:r>
          </a:p>
          <a:p>
            <a:r>
              <a:rPr lang="en-US" sz="2400" dirty="0"/>
              <a:t>For  both Bernard-</a:t>
            </a:r>
            <a:r>
              <a:rPr lang="en-US" sz="2400" dirty="0" err="1"/>
              <a:t>Soulier</a:t>
            </a:r>
            <a:r>
              <a:rPr lang="en-US" sz="2400" dirty="0"/>
              <a:t>  syndrome  and  Glanzmann  </a:t>
            </a:r>
            <a:r>
              <a:rPr lang="en-US" sz="2400" dirty="0" err="1"/>
              <a:t>thrombasthenia</a:t>
            </a:r>
            <a:r>
              <a:rPr lang="en-US" sz="2400" dirty="0"/>
              <a:t>,  the  diagnosis  is  confirmed  by  </a:t>
            </a:r>
            <a:r>
              <a:rPr lang="en-US" sz="2400" dirty="0" smtClean="0"/>
              <a:t>flow  </a:t>
            </a:r>
            <a:r>
              <a:rPr lang="en-US" sz="2400" dirty="0" err="1"/>
              <a:t>cytometric</a:t>
            </a:r>
            <a:r>
              <a:rPr lang="en-US" sz="2400" dirty="0"/>
              <a:t>  analysis  of  the  patient’s  platelet glycoproteins</a:t>
            </a:r>
          </a:p>
        </p:txBody>
      </p:sp>
    </p:spTree>
    <p:extLst>
      <p:ext uri="{BB962C8B-B14F-4D97-AF65-F5344CB8AC3E}">
        <p14:creationId xmlns:p14="http://schemas.microsoft.com/office/powerpoint/2010/main" val="216392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 Clotting Factor  Deficiencies (Bleeding  Disorders)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Factor 8 and factor 9 deficiencies</a:t>
            </a:r>
            <a:r>
              <a:rPr lang="en-US" dirty="0">
                <a:latin typeface="Georgia" panose="02040502050405020303" pitchFamily="18" charset="0"/>
              </a:rPr>
              <a:t> </a:t>
            </a:r>
            <a:r>
              <a:rPr lang="en-US" dirty="0" smtClean="0">
                <a:latin typeface="Georgia" panose="02040502050405020303" pitchFamily="18" charset="0"/>
              </a:rPr>
              <a:t>(</a:t>
            </a:r>
            <a:r>
              <a:rPr lang="en-US" dirty="0" err="1" smtClean="0">
                <a:latin typeface="Georgia" panose="02040502050405020303" pitchFamily="18" charset="0"/>
              </a:rPr>
              <a:t>Hemophilias</a:t>
            </a:r>
            <a:r>
              <a:rPr lang="en-US" dirty="0" smtClean="0">
                <a:latin typeface="Georgia" panose="02040502050405020303" pitchFamily="18" charset="0"/>
              </a:rPr>
              <a:t>) are </a:t>
            </a:r>
            <a:r>
              <a:rPr lang="en-US" dirty="0">
                <a:latin typeface="Georgia" panose="02040502050405020303" pitchFamily="18" charset="0"/>
              </a:rPr>
              <a:t>the most common severe inherited bleeding disorders. </a:t>
            </a:r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von </a:t>
            </a:r>
            <a:r>
              <a:rPr lang="en-US" b="1" dirty="0" err="1">
                <a:latin typeface="Georgia" panose="02040502050405020303" pitchFamily="18" charset="0"/>
              </a:rPr>
              <a:t>Willebrand</a:t>
            </a:r>
            <a:r>
              <a:rPr lang="en-US" b="1" dirty="0">
                <a:latin typeface="Georgia" panose="02040502050405020303" pitchFamily="18" charset="0"/>
              </a:rPr>
              <a:t> disease</a:t>
            </a:r>
            <a:r>
              <a:rPr lang="en-US" dirty="0">
                <a:latin typeface="Georgia" panose="02040502050405020303" pitchFamily="18" charset="0"/>
              </a:rPr>
              <a:t> is the most common congenital bleeding disorder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r>
              <a:rPr lang="en-US" b="1" dirty="0" err="1" smtClean="0">
                <a:latin typeface="Georgia" panose="02040502050405020303" pitchFamily="18" charset="0"/>
              </a:rPr>
              <a:t>Procoagulant</a:t>
            </a:r>
            <a:r>
              <a:rPr lang="en-US" b="1" dirty="0" smtClean="0">
                <a:latin typeface="Georgia" panose="02040502050405020303" pitchFamily="18" charset="0"/>
              </a:rPr>
              <a:t> proteins:</a:t>
            </a:r>
          </a:p>
          <a:p>
            <a:pPr marL="292608" lvl="1" indent="0">
              <a:buNone/>
            </a:pPr>
            <a:r>
              <a:rPr lang="en-US" dirty="0">
                <a:latin typeface="Georgia" panose="02040502050405020303" pitchFamily="18" charset="0"/>
              </a:rPr>
              <a:t> D</a:t>
            </a:r>
            <a:r>
              <a:rPr lang="en-US" dirty="0" smtClean="0">
                <a:latin typeface="Georgia" panose="02040502050405020303" pitchFamily="18" charset="0"/>
              </a:rPr>
              <a:t>eficiency contact </a:t>
            </a:r>
            <a:r>
              <a:rPr lang="en-US" dirty="0">
                <a:latin typeface="Georgia" panose="02040502050405020303" pitchFamily="18" charset="0"/>
              </a:rPr>
              <a:t>factors (</a:t>
            </a:r>
            <a:r>
              <a:rPr lang="en-US" dirty="0" err="1">
                <a:latin typeface="Georgia" panose="02040502050405020303" pitchFamily="18" charset="0"/>
              </a:rPr>
              <a:t>prekallikrein</a:t>
            </a:r>
            <a:r>
              <a:rPr lang="en-US" dirty="0">
                <a:latin typeface="Georgia" panose="02040502050405020303" pitchFamily="18" charset="0"/>
              </a:rPr>
              <a:t>, </a:t>
            </a:r>
            <a:r>
              <a:rPr lang="en-US" dirty="0" err="1" smtClean="0">
                <a:latin typeface="Georgia" panose="02040502050405020303" pitchFamily="18" charset="0"/>
              </a:rPr>
              <a:t>kininogen</a:t>
            </a:r>
            <a:r>
              <a:rPr lang="en-US" dirty="0">
                <a:latin typeface="Georgia" panose="02040502050405020303" pitchFamily="18" charset="0"/>
              </a:rPr>
              <a:t>, and </a:t>
            </a:r>
            <a:r>
              <a:rPr lang="en-US" dirty="0" smtClean="0">
                <a:latin typeface="Georgia" panose="02040502050405020303" pitchFamily="18" charset="0"/>
              </a:rPr>
              <a:t>factor 12) </a:t>
            </a:r>
            <a:r>
              <a:rPr lang="en-US" dirty="0">
                <a:latin typeface="Georgia" panose="02040502050405020303" pitchFamily="18" charset="0"/>
              </a:rPr>
              <a:t>cause a prolonged activated partial thromboplastin </a:t>
            </a:r>
            <a:r>
              <a:rPr lang="en-US" dirty="0" smtClean="0">
                <a:latin typeface="Georgia" panose="02040502050405020303" pitchFamily="18" charset="0"/>
              </a:rPr>
              <a:t>time (APTT) </a:t>
            </a:r>
            <a:r>
              <a:rPr lang="en-US" dirty="0">
                <a:latin typeface="Georgia" panose="02040502050405020303" pitchFamily="18" charset="0"/>
              </a:rPr>
              <a:t>but are not </a:t>
            </a:r>
            <a:r>
              <a:rPr lang="en-US" dirty="0" smtClean="0">
                <a:latin typeface="Georgia" panose="02040502050405020303" pitchFamily="18" charset="0"/>
              </a:rPr>
              <a:t>associated </a:t>
            </a:r>
            <a:r>
              <a:rPr lang="en-US" dirty="0">
                <a:latin typeface="Georgia" panose="02040502050405020303" pitchFamily="18" charset="0"/>
              </a:rPr>
              <a:t>with a predisposition to bleeding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pPr marL="292608" lvl="1" indent="0">
              <a:buNone/>
            </a:pPr>
            <a:endParaRPr lang="en-US" dirty="0">
              <a:latin typeface="Georgia" panose="02040502050405020303" pitchFamily="18" charset="0"/>
            </a:endParaRPr>
          </a:p>
          <a:p>
            <a:pPr marL="292608" lvl="1" indent="0">
              <a:buNone/>
            </a:pPr>
            <a:endParaRPr lang="en-US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5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Hemophilia A</a:t>
            </a:r>
            <a:r>
              <a:rPr lang="en-US" dirty="0">
                <a:latin typeface="Georgia" panose="02040502050405020303" pitchFamily="18" charset="0"/>
              </a:rPr>
              <a:t> (factor 8 deficiency) occurs in 1 in 5000 males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Hemophilia </a:t>
            </a:r>
            <a:r>
              <a:rPr lang="en-US" b="1" dirty="0">
                <a:latin typeface="Georgia" panose="02040502050405020303" pitchFamily="18" charset="0"/>
              </a:rPr>
              <a:t>B</a:t>
            </a:r>
            <a:r>
              <a:rPr lang="en-US" dirty="0">
                <a:latin typeface="Georgia" panose="02040502050405020303" pitchFamily="18" charset="0"/>
              </a:rPr>
              <a:t> (factor 9 deficiency), also called Christmas disease, occurs in approximately 1 in </a:t>
            </a:r>
            <a:r>
              <a:rPr lang="en-US" dirty="0" smtClean="0">
                <a:latin typeface="Georgia" panose="02040502050405020303" pitchFamily="18" charset="0"/>
              </a:rPr>
              <a:t>25,000</a:t>
            </a:r>
          </a:p>
          <a:p>
            <a:r>
              <a:rPr lang="en-US" dirty="0"/>
              <a:t>Clinically the two disorders are </a:t>
            </a:r>
            <a:r>
              <a:rPr lang="en-US" dirty="0" smtClean="0"/>
              <a:t>indistinguishable</a:t>
            </a:r>
          </a:p>
          <a:p>
            <a:r>
              <a:rPr lang="en-US" dirty="0"/>
              <a:t>The severity of the disorder is determined by </a:t>
            </a:r>
            <a:r>
              <a:rPr lang="en-US" dirty="0" smtClean="0"/>
              <a:t>the </a:t>
            </a:r>
            <a:r>
              <a:rPr lang="en-US" dirty="0"/>
              <a:t>degree of clotting factor </a:t>
            </a:r>
            <a:r>
              <a:rPr lang="en-US" dirty="0" smtClean="0"/>
              <a:t>deficiency: </a:t>
            </a:r>
          </a:p>
          <a:p>
            <a:pPr lvl="1"/>
            <a:r>
              <a:rPr lang="en-US" dirty="0"/>
              <a:t>S</a:t>
            </a:r>
            <a:r>
              <a:rPr lang="en-US" dirty="0"/>
              <a:t>evere hemophilia: less </a:t>
            </a:r>
            <a:r>
              <a:rPr lang="en-US" dirty="0"/>
              <a:t>than 1%</a:t>
            </a:r>
            <a:r>
              <a:rPr lang="en-US" dirty="0"/>
              <a:t> </a:t>
            </a:r>
            <a:r>
              <a:rPr lang="en-US" dirty="0"/>
              <a:t>factor 8 or factor 9 </a:t>
            </a:r>
            <a:endParaRPr lang="en-US" dirty="0"/>
          </a:p>
          <a:p>
            <a:pPr lvl="1"/>
            <a:r>
              <a:rPr lang="en-US" dirty="0"/>
              <a:t>Moderate hemophilia: 1</a:t>
            </a:r>
            <a:r>
              <a:rPr lang="en-US" dirty="0"/>
              <a:t>% to 5% </a:t>
            </a:r>
            <a:r>
              <a:rPr lang="en-US" dirty="0"/>
              <a:t>factor </a:t>
            </a:r>
            <a:r>
              <a:rPr lang="en-US" dirty="0"/>
              <a:t>8 or factor 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/>
              <a:t>ild hemophilia: &gt;5</a:t>
            </a:r>
            <a:r>
              <a:rPr lang="en-US" dirty="0"/>
              <a:t>% factor 8 or factor </a:t>
            </a:r>
            <a:r>
              <a:rPr lang="en-US" dirty="0"/>
              <a:t>9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3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Neither  factor  VIII  nor  factor  IX  crosses  the  placenta;  bleeding  symptoms  may  be  present  from  birth  or  may  occur  in  the  fetus.  </a:t>
            </a:r>
          </a:p>
          <a:p>
            <a:r>
              <a:rPr lang="en-US" dirty="0"/>
              <a:t>Only  2%  of neonates  with  hemophilia  sustain  intracranial  hemorrhages .</a:t>
            </a:r>
          </a:p>
          <a:p>
            <a:r>
              <a:rPr lang="en-US" dirty="0"/>
              <a:t>30% of  male  infants  with  hemophilia  bleed  with  circumcision.  </a:t>
            </a:r>
          </a:p>
          <a:p>
            <a:r>
              <a:rPr lang="en-US" dirty="0"/>
              <a:t>Obvious  symptoms  such  as  easy  bruising,  intramuscular hematomas,  and  </a:t>
            </a:r>
            <a:r>
              <a:rPr lang="en-US" dirty="0" err="1"/>
              <a:t>hemarthroses</a:t>
            </a:r>
            <a:r>
              <a:rPr lang="en-US" dirty="0"/>
              <a:t>  begin  when  the  child  begins  to  cruise. </a:t>
            </a:r>
          </a:p>
          <a:p>
            <a:r>
              <a:rPr lang="en-US" dirty="0" smtClean="0"/>
              <a:t>The  </a:t>
            </a:r>
            <a:r>
              <a:rPr lang="en-US" dirty="0"/>
              <a:t>hallmark  of  hemophilic  bleeding is  </a:t>
            </a:r>
            <a:r>
              <a:rPr lang="en-US" b="1" dirty="0" err="1" smtClean="0">
                <a:solidFill>
                  <a:srgbClr val="C00000"/>
                </a:solidFill>
              </a:rPr>
              <a:t>hemarthroses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/>
              <a:t>which may be  induced  by  minor trauma or occur  spontaneously 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Georgia" panose="02040502050405020303" pitchFamily="18" charset="0"/>
              </a:rPr>
              <a:t>spontaneous bleeding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in sever hemophilia &lt; 1 %</a:t>
            </a:r>
          </a:p>
          <a:p>
            <a:pPr marL="0" indent="0">
              <a:buNone/>
            </a:pPr>
            <a:r>
              <a:rPr lang="en-US" dirty="0"/>
              <a:t>Life-threatening bleeding  in  the  patient  with  hemophilia  is  caused  by  bleeding  into  vital structures  (central  nervous  system,  upper  airway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02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prolonged </a:t>
            </a:r>
            <a:r>
              <a:rPr lang="en-US" dirty="0" err="1" smtClean="0"/>
              <a:t>aPTT</a:t>
            </a:r>
            <a:r>
              <a:rPr lang="en-US" dirty="0"/>
              <a:t>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Results  of  the  other  screening  tests of  the  hemostatic  mechanism  (platelet  count,  bleeding  time,  prothrombin  time,  and  thrombin  time)  are  normal.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 specific  assay  for  factors VIII  and  IX  will  confirm  the  diagnosis  of  hemophilia. </a:t>
            </a:r>
          </a:p>
        </p:txBody>
      </p:sp>
    </p:spTree>
    <p:extLst>
      <p:ext uri="{BB962C8B-B14F-4D97-AF65-F5344CB8AC3E}">
        <p14:creationId xmlns:p14="http://schemas.microsoft.com/office/powerpoint/2010/main" val="17053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Early, appropriate </a:t>
            </a:r>
            <a:r>
              <a:rPr lang="en-US" b="1" dirty="0"/>
              <a:t>replacement therapy</a:t>
            </a:r>
            <a:r>
              <a:rPr lang="en-US" dirty="0"/>
              <a:t> is the hallmark of excellent hemophilia </a:t>
            </a:r>
            <a:r>
              <a:rPr lang="en-US" dirty="0" smtClean="0"/>
              <a:t>care</a:t>
            </a:r>
          </a:p>
          <a:p>
            <a:r>
              <a:rPr lang="en-US" dirty="0"/>
              <a:t>Prophylactic therapy starting in infancy has greatly diminished the likelihood of chronic </a:t>
            </a:r>
            <a:r>
              <a:rPr lang="en-US" dirty="0" err="1"/>
              <a:t>arthropathy</a:t>
            </a:r>
            <a:r>
              <a:rPr lang="en-US" dirty="0"/>
              <a:t> in children with hemophilia</a:t>
            </a:r>
            <a:r>
              <a:rPr lang="en-US" dirty="0">
                <a:latin typeface="Georgia" panose="02040502050405020303" pitchFamily="18" charset="0"/>
              </a:rPr>
              <a:t>.</a:t>
            </a:r>
            <a:endParaRPr lang="en-US" dirty="0" smtClean="0"/>
          </a:p>
          <a:p>
            <a:r>
              <a:rPr lang="en-US" dirty="0" smtClean="0"/>
              <a:t> Recombinant </a:t>
            </a:r>
            <a:r>
              <a:rPr lang="en-US" dirty="0"/>
              <a:t>factor VIII (FVIII) or recombinant factor IX (</a:t>
            </a:r>
            <a:r>
              <a:rPr lang="en-US" dirty="0" smtClean="0"/>
              <a:t>FIX)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Desmopressin acetate increase factor 8 level </a:t>
            </a:r>
            <a:r>
              <a:rPr lang="en-US" dirty="0"/>
              <a:t> </a:t>
            </a:r>
            <a:r>
              <a:rPr lang="en-US" dirty="0" smtClean="0"/>
              <a:t>in patient with mild or moderate hemophilia 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73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60" y="1737360"/>
            <a:ext cx="10269619" cy="416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5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Long-term  complications  of  hemophilia  A  and  B  include :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dirty="0" smtClean="0"/>
              <a:t>hronic </a:t>
            </a:r>
            <a:r>
              <a:rPr lang="en-US" dirty="0" err="1"/>
              <a:t>arthropathy</a:t>
            </a:r>
            <a:r>
              <a:rPr lang="en-US" dirty="0"/>
              <a:t>,   development  of  an  inhibitor  to  either  factor  VIII  or factor  IX,  </a:t>
            </a:r>
          </a:p>
          <a:p>
            <a:r>
              <a:rPr lang="en-US" dirty="0" smtClean="0"/>
              <a:t>Risk  </a:t>
            </a:r>
            <a:r>
              <a:rPr lang="en-US" dirty="0"/>
              <a:t>of  transfusion-transmitted  infectious  </a:t>
            </a:r>
            <a:r>
              <a:rPr lang="en-US" dirty="0" smtClean="0"/>
              <a:t>diseases ( not with recombinant factors)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1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Von  </a:t>
            </a:r>
            <a:r>
              <a:rPr lang="en-US" dirty="0" err="1"/>
              <a:t>Willebrand</a:t>
            </a:r>
            <a:r>
              <a:rPr lang="en-US" dirty="0"/>
              <a:t> 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von  </a:t>
            </a:r>
            <a:r>
              <a:rPr lang="en-US" dirty="0" err="1"/>
              <a:t>Willebrand</a:t>
            </a:r>
            <a:r>
              <a:rPr lang="en-US" dirty="0"/>
              <a:t>  disease  (VWD)  is  the  most  common  inherited  bleeding  disorder,  with  an  estimated  prevalence  cited  at  1 : 100  to  1 : 10,000 .</a:t>
            </a:r>
          </a:p>
          <a:p>
            <a:r>
              <a:rPr lang="en-US" dirty="0"/>
              <a:t>VWF has  several  functions  in  coagulation.  First,  VWF  serves  to  tether platelets  to  injured  </a:t>
            </a:r>
            <a:r>
              <a:rPr lang="en-US" dirty="0" err="1"/>
              <a:t>subendothelium</a:t>
            </a:r>
            <a:r>
              <a:rPr lang="en-US" dirty="0"/>
              <a:t>  via  binding  sites  for  platelets  and  for  collagen.  Second,  VWF  serves  as  a  carrier  protein  for  factor VIII  (FVIII),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2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VWD  typically  presents  with  mucosal  bleeding,  similar  to  that  seen with  other  platelet  defects.  </a:t>
            </a:r>
          </a:p>
          <a:p>
            <a:r>
              <a:rPr lang="en-US" dirty="0"/>
              <a:t>Epistaxis,  easy  bruising,  and  menorrhagia in  women  are  common  complaints.  </a:t>
            </a:r>
          </a:p>
          <a:p>
            <a:r>
              <a:rPr lang="en-US" dirty="0"/>
              <a:t>Symptoms,  however,  are  variable, and  do  not  necessarily  correlate  well  with  VWF  levels. </a:t>
            </a:r>
          </a:p>
          <a:p>
            <a:r>
              <a:rPr lang="en-US" dirty="0"/>
              <a:t> Surgical  bleeding,  particularly  with  dental  extractions  or  </a:t>
            </a:r>
            <a:r>
              <a:rPr lang="en-US" dirty="0" err="1"/>
              <a:t>adenotonsillectomy</a:t>
            </a:r>
            <a:r>
              <a:rPr lang="en-US" dirty="0"/>
              <a:t>,  is another  common  presentation.</a:t>
            </a:r>
          </a:p>
          <a:p>
            <a:r>
              <a:rPr lang="en-US" dirty="0"/>
              <a:t>  Severe  type  3  VWD  may  present  with joint  bleeds.  </a:t>
            </a:r>
          </a:p>
          <a:p>
            <a:r>
              <a:rPr lang="en-US" dirty="0"/>
              <a:t>Most  patients  will  have  a  family  history  of  bleeding. Women  are  more  likely  to  be  diagnosed  with  VWD  because of the potential for symptoms with menorrhagia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4098" name="Picture 2" descr="https://cdn.mdedge.com/files/s3fs-public/Image/March-2018/hpho01302011_t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43" y="1737360"/>
            <a:ext cx="8629794" cy="484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4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8896" y="1846263"/>
            <a:ext cx="9155167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5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8" y="286603"/>
            <a:ext cx="11358562" cy="615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0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Thank you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5397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5331</TotalTime>
  <Words>1555</Words>
  <Application>Microsoft Office PowerPoint</Application>
  <PresentationFormat>Widescreen</PresentationFormat>
  <Paragraphs>156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Georgia</vt:lpstr>
      <vt:lpstr>Retrospect</vt:lpstr>
      <vt:lpstr>Hemostasis and bleeding disorders</vt:lpstr>
      <vt:lpstr>Hemostasis</vt:lpstr>
      <vt:lpstr>Hemostasis stages</vt:lpstr>
      <vt:lpstr>PowerPoint Presentation</vt:lpstr>
      <vt:lpstr>PowerPoint Presentation</vt:lpstr>
      <vt:lpstr>PowerPoint Presentation</vt:lpstr>
      <vt:lpstr>Hemostatic disorders</vt:lpstr>
      <vt:lpstr>PowerPoint Presentation</vt:lpstr>
      <vt:lpstr>Non-blanching rashes Ecchymoses, petechiae and purpura</vt:lpstr>
      <vt:lpstr>Initial laboratory tests</vt:lpstr>
      <vt:lpstr>Differential diagnosis</vt:lpstr>
      <vt:lpstr>Disorders of platelets</vt:lpstr>
      <vt:lpstr>Differential diagnosis of childhood thrombocytopenic syndromes</vt:lpstr>
      <vt:lpstr>PowerPoint Presentation</vt:lpstr>
      <vt:lpstr>Autoimmune thrombocytopenic purpura of childhood (childhood ITP)</vt:lpstr>
      <vt:lpstr>ITP</vt:lpstr>
      <vt:lpstr>Treatment</vt:lpstr>
      <vt:lpstr>prognosis</vt:lpstr>
      <vt:lpstr>Other disorders associated with low platelets</vt:lpstr>
      <vt:lpstr>Platelets function disorders</vt:lpstr>
      <vt:lpstr>Bernard-Soulier syndrome</vt:lpstr>
      <vt:lpstr>Glanzmann thrombasthenia</vt:lpstr>
      <vt:lpstr>Hereditary  Clotting Factor  Deficiencies (Bleeding  Disorders)</vt:lpstr>
      <vt:lpstr>Hemophilia</vt:lpstr>
      <vt:lpstr>Clinical features</vt:lpstr>
      <vt:lpstr>labs</vt:lpstr>
      <vt:lpstr>Treatment</vt:lpstr>
      <vt:lpstr>PowerPoint Presentation</vt:lpstr>
      <vt:lpstr>complications</vt:lpstr>
      <vt:lpstr>Von  Willebrand  Disease</vt:lpstr>
      <vt:lpstr>PowerPoint Presentation</vt:lpstr>
      <vt:lpstr>CLASSIFICATION</vt:lpstr>
      <vt:lpstr>treatment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Hemostasis and bleeding disorders</dc:title>
  <dc:creator>Alaa Almaaiteh</dc:creator>
  <cp:lastModifiedBy>Alaa Almaaiteh</cp:lastModifiedBy>
  <cp:revision>50</cp:revision>
  <dcterms:created xsi:type="dcterms:W3CDTF">2020-10-31T20:17:18Z</dcterms:created>
  <dcterms:modified xsi:type="dcterms:W3CDTF">2020-11-04T13:08:46Z</dcterms:modified>
</cp:coreProperties>
</file>