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87"/>
  </p:notesMasterIdLst>
  <p:sldIdLst>
    <p:sldId id="256" r:id="rId2"/>
    <p:sldId id="257" r:id="rId3"/>
    <p:sldId id="35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2" r:id="rId16"/>
    <p:sldId id="274" r:id="rId17"/>
    <p:sldId id="275" r:id="rId18"/>
    <p:sldId id="278" r:id="rId19"/>
    <p:sldId id="277" r:id="rId20"/>
    <p:sldId id="279" r:id="rId21"/>
    <p:sldId id="280" r:id="rId22"/>
    <p:sldId id="281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48" r:id="rId33"/>
    <p:sldId id="327" r:id="rId34"/>
    <p:sldId id="328" r:id="rId35"/>
    <p:sldId id="331" r:id="rId36"/>
    <p:sldId id="332" r:id="rId37"/>
    <p:sldId id="329" r:id="rId38"/>
    <p:sldId id="333" r:id="rId39"/>
    <p:sldId id="276" r:id="rId40"/>
    <p:sldId id="282" r:id="rId41"/>
    <p:sldId id="283" r:id="rId42"/>
    <p:sldId id="284" r:id="rId43"/>
    <p:sldId id="286" r:id="rId44"/>
    <p:sldId id="285" r:id="rId45"/>
    <p:sldId id="287" r:id="rId46"/>
    <p:sldId id="288" r:id="rId47"/>
    <p:sldId id="290" r:id="rId48"/>
    <p:sldId id="289" r:id="rId49"/>
    <p:sldId id="291" r:id="rId50"/>
    <p:sldId id="293" r:id="rId51"/>
    <p:sldId id="292" r:id="rId52"/>
    <p:sldId id="294" r:id="rId53"/>
    <p:sldId id="295" r:id="rId54"/>
    <p:sldId id="296" r:id="rId55"/>
    <p:sldId id="302" r:id="rId56"/>
    <p:sldId id="303" r:id="rId57"/>
    <p:sldId id="300" r:id="rId58"/>
    <p:sldId id="298" r:id="rId59"/>
    <p:sldId id="299" r:id="rId60"/>
    <p:sldId id="304" r:id="rId61"/>
    <p:sldId id="334" r:id="rId62"/>
    <p:sldId id="335" r:id="rId63"/>
    <p:sldId id="337" r:id="rId64"/>
    <p:sldId id="338" r:id="rId65"/>
    <p:sldId id="340" r:id="rId66"/>
    <p:sldId id="339" r:id="rId67"/>
    <p:sldId id="341" r:id="rId68"/>
    <p:sldId id="342" r:id="rId69"/>
    <p:sldId id="343" r:id="rId70"/>
    <p:sldId id="344" r:id="rId71"/>
    <p:sldId id="305" r:id="rId72"/>
    <p:sldId id="306" r:id="rId73"/>
    <p:sldId id="307" r:id="rId74"/>
    <p:sldId id="314" r:id="rId75"/>
    <p:sldId id="308" r:id="rId76"/>
    <p:sldId id="309" r:id="rId77"/>
    <p:sldId id="310" r:id="rId78"/>
    <p:sldId id="311" r:id="rId79"/>
    <p:sldId id="312" r:id="rId80"/>
    <p:sldId id="313" r:id="rId81"/>
    <p:sldId id="336" r:id="rId82"/>
    <p:sldId id="346" r:id="rId83"/>
    <p:sldId id="345" r:id="rId84"/>
    <p:sldId id="349" r:id="rId85"/>
    <p:sldId id="347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0876" autoAdjust="0"/>
  </p:normalViewPr>
  <p:slideViewPr>
    <p:cSldViewPr>
      <p:cViewPr varScale="1">
        <p:scale>
          <a:sx n="66" d="100"/>
          <a:sy n="66" d="100"/>
        </p:scale>
        <p:origin x="17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7F50F-C424-4D86-B3E1-F717319C7607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B13BB-48F0-4264-822B-A033326BA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3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2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93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74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10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37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4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54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35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65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6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B13BB-48F0-4264-822B-A033326BACE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50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47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35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08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6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0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8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1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8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6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1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03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Anemia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2971800" y="4455621"/>
            <a:ext cx="5638800" cy="10307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Alaa Almaaiteh, 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Reduction in hemoglobin, hematocrit, or number of red blood cells (two standard deviations below the mean for age and sex for the normal population)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6604"/>
            <a:ext cx="8610600" cy="645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9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7"/>
            <a:ext cx="9144000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anemic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Detailed history </a:t>
            </a:r>
          </a:p>
          <a:p>
            <a:r>
              <a:rPr lang="en-US" sz="2800" dirty="0" smtClean="0"/>
              <a:t>Physical examination</a:t>
            </a:r>
          </a:p>
          <a:p>
            <a:r>
              <a:rPr lang="en-US" sz="2800" dirty="0" smtClean="0"/>
              <a:t>Essential laboratory tests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87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92441" cy="386926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Age: e.g., IDA rare before age of 6 months. Anemia resulting from congenital disorder of hemoglobin usually detected at 3 to 6 months.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Gender: consider X-linked disorders ( G6PD, pyruvate kinase deficiency)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Race and Ethnicity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Neonatal history: e.g. hyperbilirubinemia, prematurity.</a:t>
            </a:r>
          </a:p>
        </p:txBody>
      </p:sp>
    </p:spTree>
    <p:extLst>
      <p:ext uri="{BB962C8B-B14F-4D97-AF65-F5344CB8AC3E}">
        <p14:creationId xmlns:p14="http://schemas.microsoft.com/office/powerpoint/2010/main" val="76591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Diet: Pica, e.g., sources of iron, folic acid, B12, </a:t>
            </a:r>
            <a:r>
              <a:rPr lang="en-US" sz="2800" dirty="0" err="1" smtClean="0"/>
              <a:t>Vit</a:t>
            </a:r>
            <a:r>
              <a:rPr lang="en-US" sz="2800" dirty="0" smtClean="0"/>
              <a:t> 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Drugs: oxidant-induces hemolytic anemia, phenytoin- induced megaloblastic anemia.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Infections: parvovirus, hemolytic anemia. Infections from recent travels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Diarrhea and malabsorption</a:t>
            </a:r>
          </a:p>
        </p:txBody>
      </p:sp>
    </p:spTree>
    <p:extLst>
      <p:ext uri="{BB962C8B-B14F-4D97-AF65-F5344CB8AC3E}">
        <p14:creationId xmlns:p14="http://schemas.microsoft.com/office/powerpoint/2010/main" val="26188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Family history: </a:t>
            </a:r>
            <a:endParaRPr lang="en-US" sz="28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err="1" smtClean="0"/>
              <a:t>hemoglobinopathies</a:t>
            </a:r>
            <a:r>
              <a:rPr lang="en-US" sz="2400" dirty="0" smtClean="0"/>
              <a:t>, jaundice, gall stones, splenectomy, bleeding disorder</a:t>
            </a:r>
            <a:r>
              <a:rPr lang="en-US" sz="22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History of possible hemolytic crisis or blood loss.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Menstrual history in all females.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72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Pallor ( tongue, nail beds, palms, or palmer creases), fatigue, irritability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Sever acute anemia: compensatory mechanisms</a:t>
            </a:r>
            <a:r>
              <a:rPr lang="en-US" sz="2800" dirty="0"/>
              <a:t>; tachycardia, heart </a:t>
            </a:r>
            <a:r>
              <a:rPr lang="en-US" sz="2800" dirty="0" smtClean="0"/>
              <a:t>murmur,  lethargy, or pallor. signs of acute heart failure.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Sever chronic anemia associated with paucity of symptoms</a:t>
            </a:r>
          </a:p>
        </p:txBody>
      </p:sp>
    </p:spTree>
    <p:extLst>
      <p:ext uri="{BB962C8B-B14F-4D97-AF65-F5344CB8AC3E}">
        <p14:creationId xmlns:p14="http://schemas.microsoft.com/office/powerpoint/2010/main" val="376774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Skin: </a:t>
            </a:r>
          </a:p>
          <a:p>
            <a:pPr lvl="1"/>
            <a:r>
              <a:rPr lang="en-US" sz="2600" dirty="0" smtClean="0"/>
              <a:t>Hyperpigmentation ( </a:t>
            </a:r>
            <a:r>
              <a:rPr lang="en-US" sz="2600" dirty="0" err="1" smtClean="0"/>
              <a:t>Fanconi’s</a:t>
            </a:r>
            <a:r>
              <a:rPr lang="en-US" sz="2600" dirty="0" smtClean="0"/>
              <a:t> anemia)</a:t>
            </a:r>
          </a:p>
          <a:p>
            <a:pPr lvl="1"/>
            <a:r>
              <a:rPr lang="en-US" sz="2600" dirty="0" smtClean="0"/>
              <a:t>Jaundice</a:t>
            </a:r>
          </a:p>
          <a:p>
            <a:pPr lvl="1"/>
            <a:r>
              <a:rPr lang="en-US" sz="2600" dirty="0" err="1" smtClean="0"/>
              <a:t>Petechiae</a:t>
            </a:r>
            <a:r>
              <a:rPr lang="en-US" sz="2600" dirty="0" smtClean="0"/>
              <a:t>, purpura </a:t>
            </a:r>
          </a:p>
          <a:p>
            <a:pPr lvl="1"/>
            <a:r>
              <a:rPr lang="en-US" sz="2600" dirty="0" smtClean="0"/>
              <a:t>Cavernous hemangioma</a:t>
            </a:r>
          </a:p>
          <a:p>
            <a:pPr lvl="1"/>
            <a:endParaRPr lang="en-US" sz="2800" dirty="0"/>
          </a:p>
          <a:p>
            <a:r>
              <a:rPr lang="en-US" sz="3000" dirty="0" smtClean="0"/>
              <a:t>Face and mouth: </a:t>
            </a:r>
          </a:p>
          <a:p>
            <a:pPr lvl="1"/>
            <a:r>
              <a:rPr lang="en-US" sz="2600" dirty="0" smtClean="0"/>
              <a:t>frontal </a:t>
            </a:r>
            <a:r>
              <a:rPr lang="en-US" sz="2600" dirty="0"/>
              <a:t>bossing, prominence of maxillary and malar </a:t>
            </a:r>
            <a:r>
              <a:rPr lang="en-US" sz="2600" dirty="0" smtClean="0"/>
              <a:t>bones</a:t>
            </a:r>
          </a:p>
          <a:p>
            <a:pPr lvl="1"/>
            <a:r>
              <a:rPr lang="en-US" sz="2600" dirty="0" smtClean="0"/>
              <a:t>Glossitis (B12 and iron deficiency), angular stomatitis (IDA)</a:t>
            </a:r>
            <a:endParaRPr lang="en-US" sz="26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Skeletal abnormalities: </a:t>
            </a:r>
          </a:p>
          <a:p>
            <a:pPr lvl="1"/>
            <a:r>
              <a:rPr lang="en-US" sz="2600" dirty="0" err="1" smtClean="0"/>
              <a:t>triphalangeal</a:t>
            </a:r>
            <a:r>
              <a:rPr lang="en-US" sz="2600" dirty="0" smtClean="0"/>
              <a:t> thumb ( red cell aplasia), absent thumb/radius ( </a:t>
            </a:r>
            <a:r>
              <a:rPr lang="en-US" sz="2600" dirty="0" err="1" smtClean="0"/>
              <a:t>Fanconi’s</a:t>
            </a:r>
            <a:r>
              <a:rPr lang="en-US" sz="2600" dirty="0" smtClean="0"/>
              <a:t> anemia), spoon nails (IDA), short stature.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Splenomegally</a:t>
            </a:r>
            <a:r>
              <a:rPr lang="en-US" sz="2800" dirty="0" smtClean="0"/>
              <a:t>: hemolytic anemias, malignancies, infections.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48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074" y="4343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Iron deficiency anemia:</a:t>
            </a:r>
            <a:br>
              <a:rPr lang="en-US" sz="2800" dirty="0" smtClean="0"/>
            </a:br>
            <a:r>
              <a:rPr lang="en-US" sz="2800" dirty="0" smtClean="0"/>
              <a:t>Glossitis, angular stomatitis , spoon nails</a:t>
            </a:r>
            <a:endParaRPr lang="en-US" sz="2800" dirty="0"/>
          </a:p>
        </p:txBody>
      </p:sp>
      <p:pic>
        <p:nvPicPr>
          <p:cNvPr id="1026" name="Picture 2" descr="Angular Stomatit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" y="990600"/>
            <a:ext cx="4202913" cy="315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oon nai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474" y="990600"/>
            <a:ext cx="3886200" cy="315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30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17" y="4876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err="1"/>
              <a:t>Thalassemic</a:t>
            </a:r>
            <a:r>
              <a:rPr lang="en-US" sz="2800" dirty="0"/>
              <a:t> </a:t>
            </a:r>
            <a:r>
              <a:rPr lang="en-US" sz="2800" dirty="0" err="1"/>
              <a:t>facies</a:t>
            </a:r>
            <a:r>
              <a:rPr lang="en-US" sz="2800" dirty="0"/>
              <a:t> and ‘hair on end’ Appearance</a:t>
            </a:r>
          </a:p>
        </p:txBody>
      </p:sp>
      <p:pic>
        <p:nvPicPr>
          <p:cNvPr id="2050" name="Picture 2" descr="thalassemia fac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7086600" cy="45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23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897" y="4648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 smtClean="0"/>
              <a:t>Fanconi’s</a:t>
            </a:r>
            <a:r>
              <a:rPr lang="en-US" sz="2800" dirty="0" smtClean="0"/>
              <a:t> anemia: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/>
              <a:t>A) </a:t>
            </a:r>
            <a:r>
              <a:rPr lang="en-US" sz="2800" dirty="0" err="1"/>
              <a:t>Hypoplastic</a:t>
            </a:r>
            <a:r>
              <a:rPr lang="en-US" sz="2800" dirty="0"/>
              <a:t> thumbs in an 11-year-old. (B) </a:t>
            </a:r>
            <a:r>
              <a:rPr lang="en-US" sz="2800" dirty="0" err="1"/>
              <a:t>Hypopigmented</a:t>
            </a:r>
            <a:r>
              <a:rPr lang="en-US" sz="2800" dirty="0"/>
              <a:t> (white arrow) and </a:t>
            </a:r>
            <a:r>
              <a:rPr lang="en-US" sz="2800" dirty="0" err="1"/>
              <a:t>hyperpigmented</a:t>
            </a:r>
            <a:r>
              <a:rPr lang="en-US" sz="2800" dirty="0"/>
              <a:t> (black arrows) skin lesions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97" y="685800"/>
            <a:ext cx="3751331" cy="2991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697" y="685800"/>
            <a:ext cx="3727345" cy="30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laboratory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Complete blood count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Reticulocytes 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Blood film</a:t>
            </a:r>
          </a:p>
          <a:p>
            <a:endParaRPr lang="en-US" sz="2800" dirty="0" smtClean="0"/>
          </a:p>
          <a:p>
            <a:r>
              <a:rPr lang="en-US" sz="2800" dirty="0" smtClean="0"/>
              <a:t>Disease-specific tests based on initial evaluation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05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76870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1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lood smear showing RBCs, WBCs, platel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6781800" cy="485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5338"/>
            <a:ext cx="8458200" cy="449262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Normal blood smear with red blood cells (majority of cells shown), white blood cells (segmented neutrophils) and platelets (small purple dots)</a:t>
            </a:r>
          </a:p>
        </p:txBody>
      </p:sp>
    </p:spTree>
    <p:extLst>
      <p:ext uri="{BB962C8B-B14F-4D97-AF65-F5344CB8AC3E}">
        <p14:creationId xmlns:p14="http://schemas.microsoft.com/office/powerpoint/2010/main" val="273105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Classifications of Anemias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Physiologic : </a:t>
            </a:r>
          </a:p>
          <a:p>
            <a:pPr marL="806958" lvl="1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Disorders of effective red cell production</a:t>
            </a:r>
          </a:p>
          <a:p>
            <a:pPr marL="806958" lvl="1" indent="-514350">
              <a:buFont typeface="Arial" panose="020B0604020202020204" pitchFamily="34" charset="0"/>
              <a:buChar char="•"/>
            </a:pPr>
            <a:r>
              <a:rPr lang="en-US" sz="2400" dirty="0" smtClean="0"/>
              <a:t>rapid erythrocytes destruction or loss</a:t>
            </a:r>
          </a:p>
          <a:p>
            <a:pPr>
              <a:buNone/>
            </a:pPr>
            <a:endParaRPr lang="en-US" sz="2800" dirty="0" smtClean="0"/>
          </a:p>
          <a:p>
            <a:pPr marL="514350" indent="-514350">
              <a:buAutoNum type="arabicPeriod" startAt="2"/>
            </a:pPr>
            <a:r>
              <a:rPr lang="en-US" sz="2800" dirty="0" smtClean="0"/>
              <a:t>Red cell size; MCV: </a:t>
            </a:r>
          </a:p>
          <a:p>
            <a:pPr marL="635508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macrocytic anemias</a:t>
            </a:r>
          </a:p>
          <a:p>
            <a:pPr marL="635508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microcytic anemias</a:t>
            </a:r>
          </a:p>
          <a:p>
            <a:pPr marL="635508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normocytic anemias</a:t>
            </a:r>
          </a:p>
          <a:p>
            <a:pPr marL="514350" indent="-51435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22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-190500"/>
            <a:ext cx="8171361" cy="1104900"/>
          </a:xfrm>
        </p:spPr>
        <p:txBody>
          <a:bodyPr>
            <a:normAutofit/>
          </a:bodyPr>
          <a:lstStyle/>
          <a:p>
            <a:r>
              <a:rPr lang="en-US" sz="3200" dirty="0"/>
              <a:t>Anemia classification by RBC size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52400" y="914400"/>
            <a:ext cx="8695509" cy="5638800"/>
            <a:chOff x="304800" y="1219199"/>
            <a:chExt cx="8695509" cy="5638800"/>
          </a:xfrm>
        </p:grpSpPr>
        <p:grpSp>
          <p:nvGrpSpPr>
            <p:cNvPr id="26" name="Group 25"/>
            <p:cNvGrpSpPr/>
            <p:nvPr/>
          </p:nvGrpSpPr>
          <p:grpSpPr>
            <a:xfrm>
              <a:off x="646611" y="1219199"/>
              <a:ext cx="8077200" cy="1706562"/>
              <a:chOff x="609600" y="1417638"/>
              <a:chExt cx="8077200" cy="1706562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3771900" y="1417638"/>
                <a:ext cx="1600200" cy="487362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CBC</a:t>
                </a:r>
                <a:endParaRPr lang="en-US" dirty="0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609600" y="1905000"/>
                <a:ext cx="8077200" cy="1219200"/>
                <a:chOff x="609600" y="1905000"/>
                <a:chExt cx="8077200" cy="1219200"/>
              </a:xfrm>
            </p:grpSpPr>
            <p:sp>
              <p:nvSpPr>
                <p:cNvPr id="5" name="Rounded Rectangle 4"/>
                <p:cNvSpPr/>
                <p:nvPr/>
              </p:nvSpPr>
              <p:spPr>
                <a:xfrm>
                  <a:off x="609600" y="2590800"/>
                  <a:ext cx="1905000" cy="533400"/>
                </a:xfrm>
                <a:prstGeom prst="round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Low MCV</a:t>
                  </a:r>
                  <a:endParaRPr lang="en-US" dirty="0"/>
                </a:p>
              </p:txBody>
            </p:sp>
            <p:sp>
              <p:nvSpPr>
                <p:cNvPr id="6" name="Rounded Rectangle 5"/>
                <p:cNvSpPr/>
                <p:nvPr/>
              </p:nvSpPr>
              <p:spPr>
                <a:xfrm>
                  <a:off x="3619500" y="2590800"/>
                  <a:ext cx="1905000" cy="533400"/>
                </a:xfrm>
                <a:prstGeom prst="round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Normal MCV</a:t>
                  </a:r>
                  <a:endParaRPr lang="en-US" dirty="0"/>
                </a:p>
              </p:txBody>
            </p:sp>
            <p:sp>
              <p:nvSpPr>
                <p:cNvPr id="7" name="Rounded Rectangle 6"/>
                <p:cNvSpPr/>
                <p:nvPr/>
              </p:nvSpPr>
              <p:spPr>
                <a:xfrm>
                  <a:off x="6781800" y="2590800"/>
                  <a:ext cx="1905000" cy="533400"/>
                </a:xfrm>
                <a:prstGeom prst="round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Increased MCV</a:t>
                  </a:r>
                  <a:endParaRPr lang="en-US" dirty="0"/>
                </a:p>
              </p:txBody>
            </p:sp>
            <p:cxnSp>
              <p:nvCxnSpPr>
                <p:cNvPr id="9" name="Elbow Connector 8"/>
                <p:cNvCxnSpPr>
                  <a:stCxn id="4" idx="2"/>
                  <a:endCxn id="5" idx="0"/>
                </p:cNvCxnSpPr>
                <p:nvPr/>
              </p:nvCxnSpPr>
              <p:spPr>
                <a:xfrm rot="5400000">
                  <a:off x="2724150" y="742950"/>
                  <a:ext cx="685800" cy="3009900"/>
                </a:xfrm>
                <a:prstGeom prst="bentConnector3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Elbow Connector 12"/>
                <p:cNvCxnSpPr>
                  <a:stCxn id="4" idx="2"/>
                  <a:endCxn id="7" idx="0"/>
                </p:cNvCxnSpPr>
                <p:nvPr/>
              </p:nvCxnSpPr>
              <p:spPr>
                <a:xfrm rot="16200000" flipH="1">
                  <a:off x="5810250" y="666750"/>
                  <a:ext cx="685800" cy="3162300"/>
                </a:xfrm>
                <a:prstGeom prst="bentConnector3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>
                  <a:stCxn id="4" idx="2"/>
                  <a:endCxn id="6" idx="0"/>
                </p:cNvCxnSpPr>
                <p:nvPr/>
              </p:nvCxnSpPr>
              <p:spPr>
                <a:xfrm>
                  <a:off x="4572000" y="1905000"/>
                  <a:ext cx="0" cy="68580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" name="Rounded Rectangle 22"/>
            <p:cNvSpPr/>
            <p:nvPr/>
          </p:nvSpPr>
          <p:spPr>
            <a:xfrm>
              <a:off x="304800" y="3078161"/>
              <a:ext cx="2277291" cy="3779838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 smtClean="0"/>
                <a:t>Iron deficiency anemia ( IDA)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 smtClean="0"/>
                <a:t>Thalassemia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 err="1" smtClean="0"/>
                <a:t>Sidroblastic</a:t>
              </a:r>
              <a:r>
                <a:rPr lang="en-US" dirty="0" smtClean="0"/>
                <a:t> anemia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 smtClean="0"/>
                <a:t>Lead poisoning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 smtClean="0"/>
                <a:t>Anemia of chronic disease</a:t>
              </a:r>
              <a:endParaRPr lang="en-US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086100" y="3078160"/>
              <a:ext cx="3162300" cy="377983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Autoimmune </a:t>
              </a:r>
              <a:r>
                <a:rPr lang="en-US" sz="1600" dirty="0"/>
                <a:t>hemolytic anemia (</a:t>
              </a:r>
              <a:r>
                <a:rPr lang="en-US" sz="1600" dirty="0" smtClean="0"/>
                <a:t>AIHA)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Sickle </a:t>
              </a:r>
              <a:r>
                <a:rPr lang="en-US" sz="1600" dirty="0"/>
                <a:t>cell </a:t>
              </a:r>
              <a:r>
                <a:rPr lang="en-US" sz="1600" dirty="0" smtClean="0"/>
                <a:t>anemia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Hereditary Spherocytosis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G6PD </a:t>
              </a:r>
              <a:r>
                <a:rPr lang="en-US" sz="1600" dirty="0"/>
                <a:t>deficiency &amp; </a:t>
              </a:r>
              <a:r>
                <a:rPr lang="en-US" sz="1600" dirty="0" smtClean="0"/>
                <a:t>Enzymopathies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Acute blood </a:t>
              </a:r>
              <a:r>
                <a:rPr lang="en-US" sz="1600" dirty="0" smtClean="0"/>
                <a:t>loss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Leukmias</a:t>
              </a:r>
              <a:r>
                <a:rPr lang="en-US" sz="1600" dirty="0" smtClean="0"/>
                <a:t>, lymphomas.</a:t>
              </a: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Transient </a:t>
              </a:r>
              <a:r>
                <a:rPr lang="en-US" sz="1600" dirty="0" err="1" smtClean="0"/>
                <a:t>erythroblastopenia</a:t>
              </a:r>
              <a:r>
                <a:rPr lang="en-US" sz="1600" dirty="0" smtClean="0"/>
                <a:t> </a:t>
              </a:r>
              <a:r>
                <a:rPr lang="en-US" sz="1600" dirty="0"/>
                <a:t>of childhood (TEC</a:t>
              </a:r>
              <a:r>
                <a:rPr lang="en-US" sz="1600" dirty="0" smtClean="0"/>
                <a:t>), </a:t>
              </a:r>
              <a:endParaRPr lang="en-US" sz="16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561909" y="3078161"/>
              <a:ext cx="2438400" cy="3779838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err="1"/>
                <a:t>Fanconi</a:t>
              </a:r>
              <a:r>
                <a:rPr lang="en-US" dirty="0"/>
                <a:t> </a:t>
              </a:r>
              <a:r>
                <a:rPr lang="en-US" dirty="0" smtClean="0"/>
                <a:t>Anemia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Aplastic </a:t>
              </a:r>
              <a:r>
                <a:rPr lang="en-US" dirty="0"/>
                <a:t>anemia and other bone marrow failure </a:t>
              </a:r>
              <a:r>
                <a:rPr lang="en-US" dirty="0" smtClean="0"/>
                <a:t>syndromes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Trisomy 21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Hypothyroidism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B12/Folate Deficiency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pure red cell aplasia , Diamond-</a:t>
              </a:r>
              <a:r>
                <a:rPr lang="en-US" dirty="0" err="1"/>
                <a:t>Blackfan</a:t>
              </a:r>
              <a:r>
                <a:rPr lang="en-US" dirty="0"/>
                <a:t> anemia (DBA)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1920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03"/>
            <a:ext cx="9201159" cy="6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6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0051" cy="667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2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6200"/>
            <a:ext cx="9154001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Macrocytic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05000"/>
            <a:ext cx="7543801" cy="396409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Megaloblastic anemia: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/>
              <a:t>B</a:t>
            </a:r>
            <a:r>
              <a:rPr lang="en-US" sz="2400" dirty="0" smtClean="0"/>
              <a:t>12 , folate deficiency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Non-megaloblastic anemia: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 smtClean="0"/>
              <a:t>Fanconi</a:t>
            </a:r>
            <a:r>
              <a:rPr lang="en-US" sz="2400" dirty="0" smtClean="0"/>
              <a:t> anemia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Diamond-</a:t>
            </a:r>
            <a:r>
              <a:rPr lang="en-US" sz="2400" dirty="0" err="1"/>
              <a:t>Blackfan</a:t>
            </a:r>
            <a:r>
              <a:rPr lang="en-US" sz="2400" dirty="0"/>
              <a:t> anemia (DBA)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Aplastic anemia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Pearson syndrome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Chronic liver disease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55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Megaloblastic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err="1" smtClean="0"/>
              <a:t>Megaloblasts</a:t>
            </a:r>
            <a:r>
              <a:rPr lang="en-US" altLang="en-US" sz="2800" dirty="0" smtClean="0"/>
              <a:t> in bone marrow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High MCV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Peripheral blood shows </a:t>
            </a:r>
            <a:r>
              <a:rPr lang="en-US" altLang="en-US" sz="2800" dirty="0" err="1" smtClean="0"/>
              <a:t>hypersegmented</a:t>
            </a:r>
            <a:r>
              <a:rPr lang="en-US" altLang="en-US" sz="2800" dirty="0" smtClean="0"/>
              <a:t> neutrophils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Causes: Folic </a:t>
            </a:r>
            <a:r>
              <a:rPr lang="en-US" altLang="en-US" sz="2800" dirty="0"/>
              <a:t>acid and vitamin B12 </a:t>
            </a:r>
            <a:r>
              <a:rPr lang="en-US" altLang="en-US" sz="2800" dirty="0" smtClean="0"/>
              <a:t>deficiency</a:t>
            </a:r>
            <a:endParaRPr lang="en-US" alt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Both vitamins are r</a:t>
            </a:r>
            <a:r>
              <a:rPr lang="en-US" altLang="en-US" sz="2800" dirty="0" smtClean="0"/>
              <a:t>equired </a:t>
            </a:r>
            <a:r>
              <a:rPr lang="en-US" altLang="en-US" sz="2800" dirty="0"/>
              <a:t>for DNA synthesis and red cell </a:t>
            </a:r>
            <a:r>
              <a:rPr lang="en-US" altLang="en-US" sz="2800" dirty="0" smtClean="0"/>
              <a:t>maturation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410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Folate deficiency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7886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3000" dirty="0" smtClean="0"/>
              <a:t>Causes: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Malnutrition, malabsorption, goat’s milk consumption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Antimetabolite (e.g., methotrexate), phenytoin, trimethoprim/sulfa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000" dirty="0" smtClean="0"/>
              <a:t>Clinical manifestation: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glossitis</a:t>
            </a:r>
            <a:r>
              <a:rPr lang="en-US" altLang="en-US" sz="2600" dirty="0"/>
              <a:t>, symptoms of anemia (weakness, pallor, shortness of breath), and GI problems (weight loss and infertility</a:t>
            </a:r>
            <a:r>
              <a:rPr lang="en-US" altLang="en-US" sz="2600" dirty="0" smtClean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000" dirty="0"/>
              <a:t>Treatment: </a:t>
            </a:r>
            <a:endParaRPr lang="en-US" altLang="en-US" sz="3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diet </a:t>
            </a:r>
            <a:r>
              <a:rPr lang="en-US" altLang="en-US" sz="2600" dirty="0"/>
              <a:t>modification, treat underlying cause, </a:t>
            </a:r>
            <a:r>
              <a:rPr lang="en-US" altLang="en-US" sz="2600" dirty="0" smtClean="0"/>
              <a:t>folate therapy.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1465996"/>
          </a:xfrm>
        </p:spPr>
        <p:txBody>
          <a:bodyPr>
            <a:normAutofit/>
          </a:bodyPr>
          <a:lstStyle/>
          <a:p>
            <a:r>
              <a:rPr lang="en-US" sz="4000" dirty="0"/>
              <a:t>Vitamin B12 (Cobalamin) </a:t>
            </a:r>
            <a:r>
              <a:rPr lang="en-US" sz="4000" dirty="0" smtClean="0"/>
              <a:t> Deficiency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6482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Causes: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Pernicious anemia, </a:t>
            </a:r>
            <a:r>
              <a:rPr lang="en-US" altLang="en-US" sz="2400" dirty="0" err="1" smtClean="0"/>
              <a:t>ileal</a:t>
            </a:r>
            <a:r>
              <a:rPr lang="en-US" altLang="en-US" sz="2400" dirty="0" smtClean="0"/>
              <a:t> resection,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strict vegetarian,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congenital intrinsic factor or </a:t>
            </a:r>
            <a:r>
              <a:rPr lang="en-US" altLang="en-US" sz="2400" dirty="0" err="1" smtClean="0"/>
              <a:t>transcobalamin</a:t>
            </a:r>
            <a:r>
              <a:rPr lang="en-US" altLang="en-US" sz="2400" dirty="0" smtClean="0"/>
              <a:t> deficiency</a:t>
            </a:r>
            <a:endParaRPr lang="en-US" alt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Main </a:t>
            </a:r>
            <a:r>
              <a:rPr lang="en-US" altLang="en-US" sz="2800" dirty="0"/>
              <a:t>manifestations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same as those for folate but may be a more serious presentation with peripheral neuropathy, degeneration of the spinal cord, or demyelination of white matter of </a:t>
            </a:r>
            <a:r>
              <a:rPr lang="en-US" altLang="en-US" sz="2400" dirty="0" smtClean="0"/>
              <a:t>brain.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Treatment: </a:t>
            </a:r>
            <a:endParaRPr lang="en-US" alt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diet </a:t>
            </a:r>
            <a:r>
              <a:rPr lang="en-US" altLang="en-US" sz="2400" dirty="0"/>
              <a:t>modification, treat underlying cause, </a:t>
            </a:r>
            <a:r>
              <a:rPr lang="en-US" altLang="en-US" sz="2400" dirty="0" smtClean="0"/>
              <a:t>B12 therapy.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616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Fanconi</a:t>
            </a:r>
            <a:r>
              <a:rPr lang="en-US" dirty="0" smtClean="0"/>
              <a:t>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inherited bone </a:t>
            </a:r>
            <a:r>
              <a:rPr lang="en-US" sz="2800" dirty="0"/>
              <a:t>marrow </a:t>
            </a:r>
            <a:r>
              <a:rPr lang="en-US" sz="2800" dirty="0" smtClean="0"/>
              <a:t>failure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Autosomal recessive.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Many </a:t>
            </a:r>
            <a:r>
              <a:rPr lang="en-US" sz="2800" dirty="0"/>
              <a:t>patients eventually develop acute </a:t>
            </a:r>
            <a:r>
              <a:rPr lang="en-US" sz="2800" dirty="0" err="1"/>
              <a:t>myelogenous</a:t>
            </a:r>
            <a:r>
              <a:rPr lang="en-US" sz="2800" dirty="0"/>
              <a:t> leukemia at an early  age.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579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Fanconi</a:t>
            </a:r>
            <a:r>
              <a:rPr lang="en-US" dirty="0" smtClean="0"/>
              <a:t>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Presents with:</a:t>
            </a:r>
          </a:p>
          <a:p>
            <a:pPr lvl="1"/>
            <a:r>
              <a:rPr lang="en-US" sz="2400" dirty="0"/>
              <a:t>Pancytopenia: develops between 4 and 12 years of age</a:t>
            </a:r>
          </a:p>
          <a:p>
            <a:pPr lvl="1"/>
            <a:r>
              <a:rPr lang="en-US" sz="2400" dirty="0" smtClean="0"/>
              <a:t>Short stature</a:t>
            </a:r>
          </a:p>
          <a:p>
            <a:pPr lvl="1"/>
            <a:r>
              <a:rPr lang="en-US" sz="2400" dirty="0"/>
              <a:t>Absence of or </a:t>
            </a:r>
            <a:r>
              <a:rPr lang="en-US" sz="2400" dirty="0" smtClean="0"/>
              <a:t>malformation </a:t>
            </a:r>
            <a:r>
              <a:rPr lang="en-US" sz="2400" dirty="0"/>
              <a:t>in hands and arms, for example the absence of a thumb or the presence of polydactyly </a:t>
            </a:r>
            <a:endParaRPr lang="en-US" sz="2400" dirty="0" smtClean="0"/>
          </a:p>
          <a:p>
            <a:pPr lvl="1"/>
            <a:r>
              <a:rPr lang="en-US" altLang="en-US" sz="2400" dirty="0" smtClean="0"/>
              <a:t>Single kidney </a:t>
            </a:r>
            <a:r>
              <a:rPr lang="en-US" altLang="en-US" sz="2400" dirty="0"/>
              <a:t>or of a horseshoe </a:t>
            </a:r>
            <a:r>
              <a:rPr lang="en-US" altLang="en-US" sz="2400" dirty="0" smtClean="0"/>
              <a:t>kidney</a:t>
            </a:r>
          </a:p>
          <a:p>
            <a:pPr lvl="1"/>
            <a:r>
              <a:rPr lang="en-US" altLang="en-US" sz="2400" dirty="0"/>
              <a:t>Café-au-</a:t>
            </a:r>
            <a:r>
              <a:rPr lang="en-US" altLang="en-US" sz="2400" dirty="0" err="1"/>
              <a:t>lait</a:t>
            </a:r>
            <a:r>
              <a:rPr lang="en-US" altLang="en-US" sz="2400" dirty="0"/>
              <a:t> spots </a:t>
            </a:r>
          </a:p>
          <a:p>
            <a:pPr lvl="1"/>
            <a:endParaRPr lang="en-US" altLang="en-US" sz="2400" dirty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08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0" y="533400"/>
            <a:ext cx="3962400" cy="1038179"/>
          </a:xfrm>
        </p:spPr>
        <p:txBody>
          <a:bodyPr/>
          <a:lstStyle/>
          <a:p>
            <a:r>
              <a:rPr lang="en-US" dirty="0" err="1" smtClean="0"/>
              <a:t>Fanconi</a:t>
            </a:r>
            <a:r>
              <a:rPr lang="en-US" dirty="0" smtClean="0"/>
              <a:t> anemia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2" y="274638"/>
            <a:ext cx="2985655" cy="339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33800"/>
            <a:ext cx="35814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33800"/>
            <a:ext cx="32766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67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Fanconi</a:t>
            </a:r>
            <a:r>
              <a:rPr lang="en-US" dirty="0" smtClean="0"/>
              <a:t>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Diagnosis: </a:t>
            </a:r>
            <a:r>
              <a:rPr lang="en-US" sz="2400" dirty="0" smtClean="0"/>
              <a:t>positive chromosome-breaking  effect to </a:t>
            </a:r>
            <a:r>
              <a:rPr lang="en-US" sz="2400" dirty="0" err="1" smtClean="0"/>
              <a:t>diepoxybutane</a:t>
            </a:r>
            <a:r>
              <a:rPr lang="en-US" sz="2400" dirty="0" smtClean="0"/>
              <a:t> (DEB) or </a:t>
            </a:r>
            <a:r>
              <a:rPr lang="en-US" sz="2400" dirty="0" err="1" smtClean="0"/>
              <a:t>mitomycin</a:t>
            </a:r>
            <a:r>
              <a:rPr lang="en-US" sz="2400" dirty="0" smtClean="0"/>
              <a:t> C (MMC) tests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Treatments </a:t>
            </a:r>
            <a:r>
              <a:rPr lang="en-US" sz="2800" dirty="0"/>
              <a:t>include</a:t>
            </a:r>
            <a:r>
              <a:rPr lang="en-US" sz="2800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Bone </a:t>
            </a:r>
            <a:r>
              <a:rPr lang="en-US" sz="2400" dirty="0"/>
              <a:t>marrow transplant.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Hematopoietic </a:t>
            </a:r>
            <a:r>
              <a:rPr lang="en-US" sz="2400" dirty="0"/>
              <a:t>(blood-stimulating) growth factors are used to </a:t>
            </a:r>
            <a:r>
              <a:rPr lang="en-US" sz="2400" dirty="0" smtClean="0"/>
              <a:t>stimulate WBC </a:t>
            </a:r>
            <a:r>
              <a:rPr lang="en-US" sz="2400" dirty="0"/>
              <a:t>production.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Androgens: stimulate </a:t>
            </a:r>
            <a:r>
              <a:rPr lang="en-US" sz="2400" dirty="0"/>
              <a:t>the production of RBCs and  platelets</a:t>
            </a:r>
            <a:r>
              <a:rPr lang="en-US" sz="2400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Future: gene therapy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Genetic </a:t>
            </a:r>
            <a:r>
              <a:rPr lang="en-US" sz="2800" dirty="0" smtClean="0"/>
              <a:t>counseling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05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Diamond-</a:t>
            </a:r>
            <a:r>
              <a:rPr lang="en-US" dirty="0" err="1"/>
              <a:t>Blackfan</a:t>
            </a:r>
            <a:r>
              <a:rPr lang="en-US" dirty="0"/>
              <a:t> anemia (DBA)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2209800"/>
            <a:ext cx="8915400" cy="5257800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Bone Marrow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Failure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Autosomal dominant, May be sporadic or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inherited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800" dirty="0">
                <a:latin typeface="Arial" pitchFamily="34" charset="0"/>
                <a:cs typeface="Arial" pitchFamily="34" charset="0"/>
              </a:rPr>
              <a:t>Congenital Anomalies mainly involve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cranio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-orofacial, upper extremity, genitourinary,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cardiac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Cancer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Predisposition</a:t>
            </a:r>
          </a:p>
        </p:txBody>
      </p:sp>
    </p:spTree>
    <p:extLst>
      <p:ext uri="{BB962C8B-B14F-4D97-AF65-F5344CB8AC3E}">
        <p14:creationId xmlns:p14="http://schemas.microsoft.com/office/powerpoint/2010/main" val="196758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Treatment: </a:t>
            </a:r>
          </a:p>
          <a:p>
            <a:pPr lvl="1">
              <a:defRPr/>
            </a:pPr>
            <a:r>
              <a:rPr lang="en-US" altLang="en-US" sz="2400" dirty="0">
                <a:latin typeface="Arial" pitchFamily="34" charset="0"/>
                <a:cs typeface="Arial" pitchFamily="34" charset="0"/>
              </a:rPr>
              <a:t>Prednisone:  2 mg/kg for up to 8-12 weeks before declaring failure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chronic red cell transfusions. Chelation therapy for Iron overload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HSCT for transfusion dependent patients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Outcome:</a:t>
            </a:r>
          </a:p>
          <a:p>
            <a:pPr lvl="1"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Remission of anemia ~ 20% by age</a:t>
            </a:r>
          </a:p>
          <a:p>
            <a:pPr lvl="1"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cancer predisposition: e.g., AML/ MDS, osteosarcoma.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97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995" y="226740"/>
            <a:ext cx="2055869" cy="4525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49" y="4724400"/>
            <a:ext cx="2366963" cy="14477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605131" y="2458172"/>
            <a:ext cx="2332006" cy="4191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791200" y="1200872"/>
            <a:ext cx="2895600" cy="2514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Cleft </a:t>
            </a:r>
            <a:r>
              <a:rPr lang="en-US" dirty="0" smtClean="0"/>
              <a:t>palate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Microcephaly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small 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Ptosis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congenital cataract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Strabismus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short </a:t>
            </a:r>
            <a:r>
              <a:rPr lang="en-US" dirty="0"/>
              <a:t>webbed </a:t>
            </a:r>
            <a:r>
              <a:rPr lang="en-US" dirty="0" smtClean="0"/>
              <a:t>neck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Single kidney, horseshoe kidney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404" y="4114800"/>
            <a:ext cx="3786996" cy="202034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569410" y="161148"/>
            <a:ext cx="3962400" cy="8400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DBA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42591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Pearson </a:t>
            </a:r>
            <a:r>
              <a:rPr lang="en-US" dirty="0" smtClean="0"/>
              <a:t>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845734"/>
            <a:ext cx="8839200" cy="432646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Refractory </a:t>
            </a:r>
            <a:r>
              <a:rPr lang="en-US" sz="2400" dirty="0" err="1"/>
              <a:t>sideroblastic</a:t>
            </a:r>
            <a:r>
              <a:rPr lang="en-US" sz="2400" dirty="0"/>
              <a:t> anemia by 6 months of 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Exocrine pancreatic dysfunction (fat malabsorption)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Associated usually mild neutropenia, thrombocytopenia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Bone Marrow</a:t>
            </a:r>
            <a:r>
              <a:rPr lang="en-US" sz="2400" dirty="0"/>
              <a:t>: Vacuolated precursors/ringed </a:t>
            </a:r>
            <a:r>
              <a:rPr lang="en-US" sz="2400" dirty="0" err="1"/>
              <a:t>sideroblasts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Death usually as a consequence of acidosis, sepsis, liver or renal failure related to tubular dysfunction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Median </a:t>
            </a:r>
            <a:r>
              <a:rPr lang="en-US" sz="2400" dirty="0"/>
              <a:t>survival 3 years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Genetics:  Mitochondrial DNA </a:t>
            </a:r>
            <a:r>
              <a:rPr lang="en-US" sz="2400" dirty="0" smtClean="0"/>
              <a:t>deletion. Pathognomonic</a:t>
            </a:r>
            <a:r>
              <a:rPr lang="en-US" sz="2400" dirty="0"/>
              <a:t>, maternal inheritance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72818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Acquired aplastic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en-US" sz="2800" dirty="0"/>
              <a:t>2 of 3 peripheral blood criteria:</a:t>
            </a:r>
          </a:p>
          <a:p>
            <a:pPr marL="400050" lvl="1" indent="0">
              <a:spcBef>
                <a:spcPct val="0"/>
              </a:spcBef>
              <a:buNone/>
              <a:defRPr/>
            </a:pPr>
            <a:r>
              <a:rPr lang="en-US" altLang="en-US" sz="2400" dirty="0"/>
              <a:t>   -  ANC		     &lt; 500/ml</a:t>
            </a:r>
          </a:p>
          <a:p>
            <a:pPr marL="400050" lvl="1" indent="0">
              <a:spcBef>
                <a:spcPct val="0"/>
              </a:spcBef>
              <a:buNone/>
              <a:defRPr/>
            </a:pPr>
            <a:r>
              <a:rPr lang="en-US" altLang="en-US" sz="2400" dirty="0"/>
              <a:t>   -  Platelets	     &lt; 20,000/ml</a:t>
            </a:r>
          </a:p>
          <a:p>
            <a:pPr marL="400050" lvl="1" indent="0">
              <a:spcBef>
                <a:spcPct val="0"/>
              </a:spcBef>
              <a:buNone/>
              <a:defRPr/>
            </a:pPr>
            <a:r>
              <a:rPr lang="en-US" altLang="en-US" sz="2400" dirty="0"/>
              <a:t>   -  Reticulocytes     &lt; 1% corrected (ARC &lt; 40,000/</a:t>
            </a:r>
            <a:r>
              <a:rPr lang="en-US" altLang="en-US" sz="2400" dirty="0" err="1"/>
              <a:t>ul</a:t>
            </a:r>
            <a:r>
              <a:rPr lang="en-US" altLang="en-US" sz="2400" dirty="0"/>
              <a:t>)</a:t>
            </a:r>
          </a:p>
          <a:p>
            <a:pPr>
              <a:spcBef>
                <a:spcPct val="40000"/>
              </a:spcBef>
              <a:defRPr/>
            </a:pPr>
            <a:r>
              <a:rPr lang="en-US" altLang="en-US" sz="2800" dirty="0"/>
              <a:t>1 of 2 bone marrow criteria:</a:t>
            </a:r>
          </a:p>
          <a:p>
            <a:pPr marL="400050" lvl="1" indent="0">
              <a:spcBef>
                <a:spcPct val="0"/>
              </a:spcBef>
              <a:buNone/>
              <a:defRPr/>
            </a:pPr>
            <a:r>
              <a:rPr lang="en-US" altLang="en-US" sz="2400" dirty="0"/>
              <a:t>   -  &lt; 25% cellularity on biopsy</a:t>
            </a:r>
          </a:p>
          <a:p>
            <a:pPr marL="400050" lvl="1" indent="0">
              <a:spcBef>
                <a:spcPct val="0"/>
              </a:spcBef>
              <a:buNone/>
              <a:defRPr/>
            </a:pPr>
            <a:r>
              <a:rPr lang="en-US" altLang="en-US" sz="2400" dirty="0"/>
              <a:t>   -  25 – 50% with &lt; 30% hematopoietic </a:t>
            </a:r>
            <a:r>
              <a:rPr lang="en-US" altLang="en-US" sz="2400" dirty="0" smtClean="0"/>
              <a:t>cells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067845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Causes of acquired aplastic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37361"/>
            <a:ext cx="8915400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Idiopathic (70</a:t>
            </a:r>
            <a:r>
              <a:rPr lang="en-US" sz="2400" dirty="0" smtClean="0"/>
              <a:t>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Radiation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Drugs/Chemicals</a:t>
            </a:r>
          </a:p>
          <a:p>
            <a:pPr marL="1200150" lvl="3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Cytotoxic agents, benzene</a:t>
            </a:r>
          </a:p>
          <a:p>
            <a:pPr marL="1200150" lvl="3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Idiosyncratic:  chloramphenicol, anti-epileptic, anti-inflammatory, and psychotropic </a:t>
            </a:r>
            <a:r>
              <a:rPr lang="en-US" sz="2000" dirty="0" smtClean="0"/>
              <a:t>medications</a:t>
            </a:r>
            <a:endParaRPr lang="en-US" sz="28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Viruses: </a:t>
            </a:r>
          </a:p>
          <a:p>
            <a:pPr marL="1200150" lvl="3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EBV, CMV, </a:t>
            </a:r>
            <a:r>
              <a:rPr lang="en-US" sz="2000" dirty="0" err="1"/>
              <a:t>sero</a:t>
            </a:r>
            <a:r>
              <a:rPr lang="en-US" sz="2000" dirty="0"/>
              <a:t>-negative hepatitis, HHV6,  HIV, </a:t>
            </a:r>
            <a:r>
              <a:rPr lang="en-US" altLang="en-US" sz="2000" b="1" dirty="0" smtClean="0"/>
              <a:t>parvovirus</a:t>
            </a:r>
            <a:endParaRPr lang="en-US" altLang="en-US" sz="2000" b="1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Immunologic </a:t>
            </a:r>
            <a:r>
              <a:rPr lang="en-US" sz="2400" dirty="0"/>
              <a:t>disorders: </a:t>
            </a:r>
            <a:r>
              <a:rPr lang="en-US" sz="2400" dirty="0" err="1" smtClean="0"/>
              <a:t>GvHD</a:t>
            </a:r>
            <a:r>
              <a:rPr lang="en-US" sz="2400" dirty="0" smtClean="0"/>
              <a:t>. </a:t>
            </a:r>
            <a:r>
              <a:rPr lang="en-US" sz="2400" dirty="0" err="1"/>
              <a:t>Preleukemia</a:t>
            </a:r>
            <a:r>
              <a:rPr lang="en-US" sz="2400" dirty="0"/>
              <a:t>, MDS, </a:t>
            </a:r>
            <a:r>
              <a:rPr lang="en-US" sz="2400" dirty="0" err="1" smtClean="0"/>
              <a:t>thymoma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Malnutrition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Paroxysmal </a:t>
            </a:r>
            <a:r>
              <a:rPr lang="en-US" sz="2400" dirty="0"/>
              <a:t>nocturnal hemoglobinuria</a:t>
            </a:r>
          </a:p>
          <a:p>
            <a:pPr marL="285750" lvl="1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43115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Transient </a:t>
            </a:r>
            <a:r>
              <a:rPr lang="en-US" dirty="0" err="1"/>
              <a:t>erythroblastopenia</a:t>
            </a:r>
            <a:r>
              <a:rPr lang="en-US" dirty="0"/>
              <a:t> of childhood (TEC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Most common acquired </a:t>
            </a:r>
            <a:r>
              <a:rPr lang="en-US" sz="2800" dirty="0"/>
              <a:t>red cell aplasia </a:t>
            </a:r>
            <a:r>
              <a:rPr lang="en-US" sz="2800" dirty="0" smtClean="0"/>
              <a:t>in </a:t>
            </a:r>
            <a:r>
              <a:rPr lang="en-US" sz="2800" dirty="0"/>
              <a:t>previously healthy </a:t>
            </a:r>
            <a:r>
              <a:rPr lang="en-US" sz="2800" dirty="0" smtClean="0"/>
              <a:t>children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Age:  6 months </a:t>
            </a:r>
            <a:r>
              <a:rPr lang="en-US" sz="2800" dirty="0"/>
              <a:t>and 3 </a:t>
            </a:r>
            <a:r>
              <a:rPr lang="en-US" sz="2800" dirty="0" smtClean="0"/>
              <a:t>years </a:t>
            </a:r>
            <a:r>
              <a:rPr lang="en-US" sz="2800" dirty="0"/>
              <a:t>of </a:t>
            </a:r>
            <a:r>
              <a:rPr lang="en-US" sz="2800" dirty="0" smtClean="0"/>
              <a:t>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Neutropenia 10%, Thrombocytosis 50 % </a:t>
            </a:r>
            <a:r>
              <a:rPr lang="en-US" sz="2800" dirty="0"/>
              <a:t>of </a:t>
            </a:r>
            <a:r>
              <a:rPr lang="en-US" sz="2800" dirty="0" smtClean="0"/>
              <a:t>cases.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Typically self </a:t>
            </a:r>
            <a:r>
              <a:rPr lang="en-US" sz="2800" dirty="0" smtClean="0"/>
              <a:t>limited within </a:t>
            </a:r>
            <a:r>
              <a:rPr lang="en-US" sz="2800" dirty="0"/>
              <a:t>1-2 </a:t>
            </a:r>
            <a:r>
              <a:rPr lang="en-US" sz="2800" dirty="0" err="1"/>
              <a:t>mo</a:t>
            </a:r>
            <a:r>
              <a:rPr lang="en-US" sz="2800" dirty="0" smtClean="0"/>
              <a:t> </a:t>
            </a:r>
            <a:r>
              <a:rPr lang="en-US" sz="2800" dirty="0"/>
              <a:t>– close supportive </a:t>
            </a:r>
            <a:r>
              <a:rPr lang="en-US" sz="2800" dirty="0" smtClean="0"/>
              <a:t>care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Transfusion if necessary: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 smtClean="0"/>
              <a:t>Hgb</a:t>
            </a:r>
            <a:r>
              <a:rPr lang="en-US" sz="2400" dirty="0" smtClean="0"/>
              <a:t>&lt;5 </a:t>
            </a:r>
            <a:r>
              <a:rPr lang="en-US" sz="2400" dirty="0"/>
              <a:t>with </a:t>
            </a:r>
            <a:r>
              <a:rPr lang="en-US" sz="2400" dirty="0" err="1"/>
              <a:t>reticulocytopenia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Follow to </a:t>
            </a:r>
            <a:r>
              <a:rPr lang="en-US" sz="2800" dirty="0" smtClean="0"/>
              <a:t>resolution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977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/>
          <a:lstStyle/>
          <a:p>
            <a:r>
              <a:rPr lang="en-US" dirty="0" smtClean="0"/>
              <a:t>Microcytic anemias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96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8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Iron Deficiency </a:t>
            </a:r>
            <a:r>
              <a:rPr lang="en-US" dirty="0" smtClean="0"/>
              <a:t>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147" y="1981200"/>
            <a:ext cx="4055053" cy="3810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Most common cause of anemia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Iron is essential for DNA synthesis</a:t>
            </a:r>
            <a:endParaRPr lang="en-US" sz="2800" dirty="0"/>
          </a:p>
        </p:txBody>
      </p:sp>
      <p:pic>
        <p:nvPicPr>
          <p:cNvPr id="8196" name="Picture 4" descr="An external file that holds a picture, illustration, etc.&#10;Object name is JRMS-19-164-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04871"/>
            <a:ext cx="458152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10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6071"/>
            <a:ext cx="7543800" cy="1450757"/>
          </a:xfrm>
        </p:spPr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3556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Excessive Cow’s Milk Intake </a:t>
            </a:r>
            <a:endParaRPr lang="en-US" sz="3200" dirty="0" smtClean="0"/>
          </a:p>
          <a:p>
            <a:pPr marL="11430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Chronic </a:t>
            </a:r>
            <a:r>
              <a:rPr lang="en-US" sz="2000" dirty="0"/>
              <a:t>low grade hemorrhagic </a:t>
            </a:r>
            <a:r>
              <a:rPr lang="en-US" sz="2000" dirty="0" smtClean="0"/>
              <a:t>enteropathy</a:t>
            </a:r>
          </a:p>
          <a:p>
            <a:pPr marL="10858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Low </a:t>
            </a:r>
            <a:r>
              <a:rPr lang="en-US" sz="2000" dirty="0"/>
              <a:t>iron content </a:t>
            </a:r>
            <a:endParaRPr lang="en-US" sz="2000" dirty="0" smtClean="0"/>
          </a:p>
          <a:p>
            <a:pPr marL="10858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Poor </a:t>
            </a:r>
            <a:r>
              <a:rPr lang="en-US" sz="2000" dirty="0"/>
              <a:t>bioavailability of iron (50% in BM, 5-10% cow’s milk) </a:t>
            </a:r>
            <a:endParaRPr lang="en-US" sz="2000" dirty="0" smtClean="0"/>
          </a:p>
          <a:p>
            <a:pPr marL="10858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Prevention </a:t>
            </a:r>
            <a:r>
              <a:rPr lang="en-US" sz="2000" dirty="0"/>
              <a:t>of eating iron-rich </a:t>
            </a:r>
            <a:r>
              <a:rPr lang="en-US" sz="2000" dirty="0" smtClean="0"/>
              <a:t>foods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impaired absorption ( e.g. celiac disease)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Vegan/Poor </a:t>
            </a:r>
            <a:r>
              <a:rPr lang="en-US" sz="3200" dirty="0"/>
              <a:t>Meat </a:t>
            </a:r>
            <a:r>
              <a:rPr lang="en-US" sz="3200" dirty="0" smtClean="0"/>
              <a:t>Intake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Growth </a:t>
            </a:r>
            <a:r>
              <a:rPr lang="en-US" sz="3200" dirty="0" smtClean="0"/>
              <a:t>spurts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Blood Loss </a:t>
            </a:r>
            <a:endParaRPr lang="en-US" sz="3200" dirty="0" smtClean="0"/>
          </a:p>
          <a:p>
            <a:pPr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Menorrhagia</a:t>
            </a:r>
          </a:p>
          <a:p>
            <a:pPr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GI </a:t>
            </a:r>
            <a:r>
              <a:rPr lang="en-US" sz="2000" dirty="0"/>
              <a:t>(celiac, </a:t>
            </a:r>
            <a:r>
              <a:rPr lang="en-US" sz="2000" dirty="0" smtClean="0"/>
              <a:t>IBD), Parasite/Worm </a:t>
            </a:r>
            <a:r>
              <a:rPr lang="en-US" sz="2000" dirty="0"/>
              <a:t>(#1 cause of GI blood loss worldwide)</a:t>
            </a:r>
          </a:p>
        </p:txBody>
      </p:sp>
    </p:spTree>
    <p:extLst>
      <p:ext uri="{BB962C8B-B14F-4D97-AF65-F5344CB8AC3E}">
        <p14:creationId xmlns:p14="http://schemas.microsoft.com/office/powerpoint/2010/main" val="370981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Neurocognitive effects ( Apathy, irritability, poor concentration)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Pica: compulsive consumption of nonnutritive substances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Anorexia, poor weight </a:t>
            </a:r>
            <a:r>
              <a:rPr lang="en-US" sz="2800" dirty="0" smtClean="0"/>
              <a:t>gain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Epithelial changes: angular stomatitis, glossitis, finger nails koilonychias or spooning. </a:t>
            </a:r>
            <a:r>
              <a:rPr lang="en-US" sz="2800" dirty="0"/>
              <a:t>d</a:t>
            </a:r>
            <a:r>
              <a:rPr lang="en-US" sz="2800" dirty="0" smtClean="0"/>
              <a:t>ry </a:t>
            </a:r>
            <a:r>
              <a:rPr lang="en-US" sz="2800" dirty="0"/>
              <a:t>skin, thin </a:t>
            </a:r>
            <a:r>
              <a:rPr lang="en-US" sz="2800" dirty="0" smtClean="0"/>
              <a:t>hair.</a:t>
            </a:r>
          </a:p>
        </p:txBody>
      </p:sp>
    </p:spTree>
    <p:extLst>
      <p:ext uri="{BB962C8B-B14F-4D97-AF65-F5344CB8AC3E}">
        <p14:creationId xmlns:p14="http://schemas.microsoft.com/office/powerpoint/2010/main" val="5187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laboratory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CBC: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low </a:t>
            </a:r>
            <a:r>
              <a:rPr lang="en-US" sz="2400" dirty="0" err="1" smtClean="0"/>
              <a:t>hb</a:t>
            </a:r>
            <a:r>
              <a:rPr lang="en-US" sz="2400" dirty="0" smtClean="0"/>
              <a:t> , normal WBCs, normal or high </a:t>
            </a:r>
            <a:r>
              <a:rPr lang="en-US" sz="2400" dirty="0" err="1" smtClean="0"/>
              <a:t>paltelets</a:t>
            </a:r>
            <a:r>
              <a:rPr lang="en-US" sz="2400" dirty="0" smtClean="0"/>
              <a:t>. Low MCV and MCH. High RDW. Low reticulocytes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Blood Film: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hypochromic </a:t>
            </a:r>
            <a:r>
              <a:rPr lang="en-US" sz="2400" dirty="0"/>
              <a:t>microcytic </a:t>
            </a:r>
            <a:r>
              <a:rPr lang="en-US" sz="2400" dirty="0" smtClean="0"/>
              <a:t>RBC, </a:t>
            </a:r>
            <a:r>
              <a:rPr lang="en-US" sz="2400" dirty="0" err="1" smtClean="0"/>
              <a:t>anisopoikilocytosis</a:t>
            </a:r>
            <a:r>
              <a:rPr lang="en-US" sz="2400" dirty="0" smtClean="0"/>
              <a:t> ( variable sizes and shapes)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Iron metabolism tests: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u="sng" dirty="0" smtClean="0"/>
              <a:t>low ferritin</a:t>
            </a:r>
            <a:r>
              <a:rPr lang="en-US" sz="2400" dirty="0" smtClean="0"/>
              <a:t>, </a:t>
            </a:r>
            <a:r>
              <a:rPr lang="en-US" sz="2400" dirty="0"/>
              <a:t>Low serum iron,</a:t>
            </a:r>
            <a:r>
              <a:rPr lang="en-US" sz="2400" dirty="0" smtClean="0"/>
              <a:t> low transferrin saturation,  high total iron-binding capacity, 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48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" y="286604"/>
            <a:ext cx="8839200" cy="630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3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44701" y="609600"/>
            <a:ext cx="8644152" cy="5525270"/>
            <a:chOff x="244701" y="609600"/>
            <a:chExt cx="8644152" cy="5525270"/>
          </a:xfrm>
        </p:grpSpPr>
        <p:grpSp>
          <p:nvGrpSpPr>
            <p:cNvPr id="7" name="Group 6"/>
            <p:cNvGrpSpPr/>
            <p:nvPr/>
          </p:nvGrpSpPr>
          <p:grpSpPr>
            <a:xfrm>
              <a:off x="244701" y="609600"/>
              <a:ext cx="8644152" cy="5525270"/>
              <a:chOff x="244701" y="609600"/>
              <a:chExt cx="8644152" cy="552527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/>
              <a:srcRect l="49286"/>
              <a:stretch/>
            </p:blipFill>
            <p:spPr>
              <a:xfrm>
                <a:off x="4419600" y="1608907"/>
                <a:ext cx="4469253" cy="4525963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>
              <a:xfrm>
                <a:off x="244701" y="609600"/>
                <a:ext cx="3998112" cy="990598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Normal blood film</a:t>
                </a:r>
                <a:endParaRPr lang="en-US" sz="2800" dirty="0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4446147" y="609600"/>
                <a:ext cx="4442706" cy="999307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IDA</a:t>
                </a:r>
              </a:p>
              <a:p>
                <a:pPr algn="ctr"/>
                <a:r>
                  <a:rPr lang="en-US" sz="2400" dirty="0" smtClean="0"/>
                  <a:t>Hypochromic microcytic, </a:t>
                </a:r>
                <a:r>
                  <a:rPr lang="en-US" sz="2400" dirty="0" err="1" smtClean="0"/>
                  <a:t>anisopokilocytosis</a:t>
                </a:r>
                <a:endParaRPr lang="en-US" sz="2400" dirty="0"/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9" y="1752599"/>
              <a:ext cx="3785613" cy="4373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603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9594"/>
            <a:ext cx="8229600" cy="705394"/>
          </a:xfrm>
        </p:spPr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en-US" dirty="0" smtClean="0"/>
              <a:t>reatment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99" y="838200"/>
            <a:ext cx="6276109" cy="4800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4572000" cy="45259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Decrease milk </a:t>
            </a:r>
            <a:r>
              <a:rPr lang="en-US" sz="2800" dirty="0" smtClean="0"/>
              <a:t>intake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Promote iron rich </a:t>
            </a:r>
            <a:r>
              <a:rPr lang="en-US" sz="2800" dirty="0" smtClean="0"/>
              <a:t>foods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Control/evaluate for blood </a:t>
            </a:r>
            <a:r>
              <a:rPr lang="en-US" sz="2800" dirty="0" smtClean="0"/>
              <a:t>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Elemental iron 4-6 </a:t>
            </a:r>
            <a:r>
              <a:rPr lang="en-US" sz="2800" dirty="0"/>
              <a:t>mg/kg </a:t>
            </a:r>
            <a:r>
              <a:rPr lang="en-US" sz="2800" dirty="0" smtClean="0"/>
              <a:t>per </a:t>
            </a:r>
            <a:r>
              <a:rPr lang="en-US" sz="2800" dirty="0"/>
              <a:t>day (divided once or BID</a:t>
            </a:r>
            <a:r>
              <a:rPr lang="en-US" sz="2800" dirty="0" smtClean="0"/>
              <a:t>) orally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IV iron if malabsorption suspected</a:t>
            </a:r>
          </a:p>
        </p:txBody>
      </p:sp>
    </p:spTree>
    <p:extLst>
      <p:ext uri="{BB962C8B-B14F-4D97-AF65-F5344CB8AC3E}">
        <p14:creationId xmlns:p14="http://schemas.microsoft.com/office/powerpoint/2010/main" val="12281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Hemoglobinopathies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071" y="1981200"/>
            <a:ext cx="554145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8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ormal Hematopoiesis and the Physiology of Blood (Chapter 1) - Pediatric  Hema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52" y="228600"/>
            <a:ext cx="8776694" cy="54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20425" y="5791200"/>
            <a:ext cx="8503147" cy="9144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/>
              <a:t>Expression of globin genes during prenatal and postnatal development in humans.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8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0"/>
            <a:ext cx="8610600" cy="67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Thalassemia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845734"/>
            <a:ext cx="8382000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 group of hemoglobin disorders in which the production of normal hemoglobin is partially or completely suppressed as a result of defected synthesis of one or more globin chains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Inherited as autosomal recessive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Hypochromic microcytic anemia as a result of ineffective erythropoiesis and increased hemolysis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High incidence in Asia, Africa, Mideast, and </a:t>
            </a:r>
            <a:r>
              <a:rPr lang="en-US" altLang="en-US" sz="2800" dirty="0" smtClean="0"/>
              <a:t>Mediterranean countries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446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thalassemias - globin ge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503228" cy="614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15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599" y="457200"/>
            <a:ext cx="8683171" cy="5559136"/>
            <a:chOff x="228599" y="457200"/>
            <a:chExt cx="8683171" cy="5559136"/>
          </a:xfrm>
        </p:grpSpPr>
        <p:cxnSp>
          <p:nvCxnSpPr>
            <p:cNvPr id="14" name="Straight Arrow Connector 13"/>
            <p:cNvCxnSpPr>
              <a:stCxn id="5" idx="3"/>
            </p:cNvCxnSpPr>
            <p:nvPr/>
          </p:nvCxnSpPr>
          <p:spPr>
            <a:xfrm flipV="1">
              <a:off x="4452844" y="2011527"/>
              <a:ext cx="782268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228599" y="457200"/>
              <a:ext cx="8683171" cy="5559136"/>
              <a:chOff x="457200" y="571500"/>
              <a:chExt cx="8458200" cy="5178136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457200" y="3124200"/>
                <a:ext cx="2057400" cy="609600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thalassemia</a:t>
                </a:r>
                <a:endParaRPr lang="en-US" sz="2400" dirty="0"/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3276600" y="1752600"/>
                <a:ext cx="1295400" cy="533400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alpha</a:t>
                </a:r>
                <a:endParaRPr lang="en-US" sz="2400" dirty="0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3276600" y="4572000"/>
                <a:ext cx="1295400" cy="533400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beta</a:t>
                </a:r>
                <a:endParaRPr lang="en-US" sz="2400" dirty="0"/>
              </a:p>
            </p:txBody>
          </p:sp>
          <p:cxnSp>
            <p:nvCxnSpPr>
              <p:cNvPr id="8" name="Elbow Connector 7"/>
              <p:cNvCxnSpPr>
                <a:stCxn id="4" idx="3"/>
                <a:endCxn id="5" idx="1"/>
              </p:cNvCxnSpPr>
              <p:nvPr/>
            </p:nvCxnSpPr>
            <p:spPr>
              <a:xfrm flipV="1">
                <a:off x="2514600" y="2019300"/>
                <a:ext cx="762000" cy="1409700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Elbow Connector 9"/>
              <p:cNvCxnSpPr>
                <a:stCxn id="4" idx="3"/>
                <a:endCxn id="7" idx="1"/>
              </p:cNvCxnSpPr>
              <p:nvPr/>
            </p:nvCxnSpPr>
            <p:spPr>
              <a:xfrm>
                <a:off x="2514600" y="3429000"/>
                <a:ext cx="762000" cy="1409700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ounded Rectangle 10"/>
              <p:cNvSpPr/>
              <p:nvPr/>
            </p:nvSpPr>
            <p:spPr>
              <a:xfrm>
                <a:off x="5334000" y="571500"/>
                <a:ext cx="3581400" cy="2895600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“silent” </a:t>
                </a:r>
                <a:r>
                  <a:rPr lang="en-US" dirty="0" smtClean="0"/>
                  <a:t>carrier (1 gene deletion)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Trait (Two genes deletion)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hemoglobin H </a:t>
                </a:r>
                <a:r>
                  <a:rPr lang="en-US" dirty="0" smtClean="0"/>
                  <a:t>disease (3 genes deletion)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alpha thalassemia </a:t>
                </a:r>
                <a:r>
                  <a:rPr lang="en-US" dirty="0" smtClean="0"/>
                  <a:t>major/ hemoglobin Bart’s/ hydrops </a:t>
                </a:r>
                <a:r>
                  <a:rPr lang="en-US" dirty="0" err="1" smtClean="0"/>
                  <a:t>fetalis</a:t>
                </a:r>
                <a:r>
                  <a:rPr lang="en-US" dirty="0" smtClean="0"/>
                  <a:t>.</a:t>
                </a:r>
                <a:r>
                  <a:rPr lang="en-US" dirty="0"/>
                  <a:t> </a:t>
                </a:r>
                <a:r>
                  <a:rPr lang="en-US" dirty="0" smtClean="0"/>
                  <a:t> (4 genes deletions)</a:t>
                </a:r>
                <a:endParaRPr lang="en-US" dirty="0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5334000" y="3927763"/>
                <a:ext cx="3581400" cy="1821873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Trait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Intermedia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Major (</a:t>
                </a:r>
                <a:r>
                  <a:rPr lang="en-US" dirty="0" err="1" smtClean="0"/>
                  <a:t>coolys</a:t>
                </a:r>
                <a:r>
                  <a:rPr lang="en-US" dirty="0" smtClean="0"/>
                  <a:t> anemia)</a:t>
                </a:r>
                <a:endParaRPr lang="en-US" dirty="0"/>
              </a:p>
            </p:txBody>
          </p:sp>
          <p:cxnSp>
            <p:nvCxnSpPr>
              <p:cNvPr id="16" name="Straight Arrow Connector 15"/>
              <p:cNvCxnSpPr>
                <a:stCxn id="7" idx="3"/>
                <a:endCxn id="13" idx="1"/>
              </p:cNvCxnSpPr>
              <p:nvPr/>
            </p:nvCxnSpPr>
            <p:spPr>
              <a:xfrm>
                <a:off x="4572000" y="4838700"/>
                <a:ext cx="7620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3915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 thalassemia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45734"/>
            <a:ext cx="7848600" cy="440266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/>
              <a:t>Alpha </a:t>
            </a:r>
            <a:r>
              <a:rPr lang="en-US" altLang="en-US" sz="2800" dirty="0" smtClean="0"/>
              <a:t>globin genes </a:t>
            </a:r>
            <a:r>
              <a:rPr lang="en-US" altLang="en-US" sz="2800" dirty="0"/>
              <a:t>are coded on chromosome 16 (Two genes on each chromosome) </a:t>
            </a:r>
            <a:endParaRPr lang="en-US" alt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The majority result </a:t>
            </a:r>
            <a:r>
              <a:rPr lang="en-US" altLang="en-US" sz="2800" dirty="0"/>
              <a:t>from gene deletions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One </a:t>
            </a:r>
            <a:r>
              <a:rPr lang="en-US" altLang="en-US" sz="2400" dirty="0" smtClean="0"/>
              <a:t>deletion: Silent </a:t>
            </a:r>
            <a:r>
              <a:rPr lang="en-US" altLang="en-US" sz="2400" dirty="0"/>
              <a:t>carrier; no clinical significance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Two </a:t>
            </a:r>
            <a:r>
              <a:rPr lang="en-US" altLang="en-US" sz="2400" dirty="0" smtClean="0"/>
              <a:t>deletions: </a:t>
            </a:r>
            <a:r>
              <a:rPr lang="en-US" altLang="en-US" sz="2400" dirty="0" smtClean="0">
                <a:latin typeface="Symbol" panose="05050102010706020507" pitchFamily="18" charset="2"/>
              </a:rPr>
              <a:t>a</a:t>
            </a:r>
            <a:r>
              <a:rPr lang="en-US" altLang="en-US" sz="2400" dirty="0" smtClean="0"/>
              <a:t> Thalassemia </a:t>
            </a:r>
            <a:r>
              <a:rPr lang="en-US" altLang="en-US" sz="2400" dirty="0"/>
              <a:t>trait;  </a:t>
            </a:r>
            <a:r>
              <a:rPr lang="en-US" altLang="en-US" sz="2400" u="sng" dirty="0"/>
              <a:t>mild</a:t>
            </a:r>
            <a:r>
              <a:rPr lang="en-US" altLang="en-US" sz="2400" dirty="0"/>
              <a:t> hypochromic microcytic anemia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Three </a:t>
            </a:r>
            <a:r>
              <a:rPr lang="en-US" altLang="en-US" sz="2400" dirty="0" smtClean="0"/>
              <a:t>deletions: </a:t>
            </a:r>
            <a:r>
              <a:rPr lang="en-US" altLang="en-US" sz="2400" dirty="0" err="1" smtClean="0"/>
              <a:t>Hgb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H; </a:t>
            </a:r>
            <a:r>
              <a:rPr lang="en-US" altLang="en-US" sz="2400" u="sng" dirty="0"/>
              <a:t>variable severity, </a:t>
            </a:r>
            <a:r>
              <a:rPr lang="en-US" altLang="en-US" sz="2400" dirty="0"/>
              <a:t>but less severe than Beta </a:t>
            </a:r>
            <a:r>
              <a:rPr lang="en-US" altLang="en-US" sz="2400" dirty="0" smtClean="0"/>
              <a:t>Thalassemia </a:t>
            </a:r>
            <a:r>
              <a:rPr lang="en-US" altLang="en-US" sz="2400" dirty="0"/>
              <a:t>Major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Four </a:t>
            </a:r>
            <a:r>
              <a:rPr lang="en-US" altLang="en-US" sz="2400" dirty="0" smtClean="0"/>
              <a:t>deletions: Bart’s </a:t>
            </a:r>
            <a:r>
              <a:rPr lang="en-US" altLang="en-US" sz="2400" dirty="0" err="1" smtClean="0"/>
              <a:t>Hgb</a:t>
            </a:r>
            <a:r>
              <a:rPr lang="en-US" altLang="en-US" sz="2400" dirty="0"/>
              <a:t>; Hydrops </a:t>
            </a:r>
            <a:r>
              <a:rPr lang="en-US" altLang="en-US" sz="2400" dirty="0" err="1"/>
              <a:t>Fetalis</a:t>
            </a:r>
            <a:r>
              <a:rPr lang="en-US" altLang="en-US" sz="2400" dirty="0"/>
              <a:t>;  In Utero or early neonatal </a:t>
            </a:r>
            <a:r>
              <a:rPr lang="en-US" altLang="en-US" sz="2400" u="sng" dirty="0"/>
              <a:t>death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74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Beta thalassemia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863841" cy="40233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Beta </a:t>
            </a:r>
            <a:r>
              <a:rPr lang="en-US" altLang="en-US" sz="2800" dirty="0" smtClean="0"/>
              <a:t>globin genes </a:t>
            </a:r>
            <a:r>
              <a:rPr lang="en-US" altLang="en-US" sz="2800" dirty="0"/>
              <a:t>are coded on chromosome 11 (one gene on each chromosome)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Point mutations result in </a:t>
            </a:r>
            <a:r>
              <a:rPr lang="en-US" altLang="en-US" sz="2800" dirty="0" smtClean="0"/>
              <a:t>most of Beta-</a:t>
            </a:r>
            <a:r>
              <a:rPr lang="en-US" altLang="en-US" sz="2800" dirty="0" err="1" smtClean="0"/>
              <a:t>Thalassemias</a:t>
            </a:r>
            <a:endParaRPr lang="en-US" altLang="en-US" sz="2800" dirty="0"/>
          </a:p>
          <a:p>
            <a:pPr lvl="1" fontAlgn="base"/>
            <a:r>
              <a:rPr lang="en-US" sz="2400" dirty="0"/>
              <a:t>Thalassemia minor (trait</a:t>
            </a:r>
            <a:r>
              <a:rPr lang="en-US" sz="2400" dirty="0" smtClean="0"/>
              <a:t>) </a:t>
            </a:r>
            <a:r>
              <a:rPr lang="en-US" sz="2400" dirty="0"/>
              <a:t>ß+: Affected individuals have only one affected ß gene. Anemia is either not present or </a:t>
            </a:r>
            <a:r>
              <a:rPr lang="en-US" sz="2400" u="sng" dirty="0"/>
              <a:t>very </a:t>
            </a:r>
            <a:r>
              <a:rPr lang="en-US" sz="2400" u="sng" dirty="0" smtClean="0"/>
              <a:t>mild</a:t>
            </a:r>
            <a:endParaRPr lang="en-US" sz="2400" dirty="0" smtClean="0"/>
          </a:p>
          <a:p>
            <a:pPr lvl="1" fontAlgn="base"/>
            <a:r>
              <a:rPr lang="en-US" sz="2400" dirty="0"/>
              <a:t>Thalassemia </a:t>
            </a:r>
            <a:r>
              <a:rPr lang="en-US" sz="2400" dirty="0" smtClean="0"/>
              <a:t>intermedia </a:t>
            </a:r>
            <a:r>
              <a:rPr lang="en-US" sz="2400" dirty="0"/>
              <a:t>ß+:</a:t>
            </a:r>
            <a:r>
              <a:rPr lang="en-US" sz="2400" dirty="0" smtClean="0"/>
              <a:t> </a:t>
            </a:r>
            <a:r>
              <a:rPr lang="en-US" sz="2400" dirty="0"/>
              <a:t>both ß genes </a:t>
            </a:r>
            <a:r>
              <a:rPr lang="en-US" sz="2400" dirty="0" smtClean="0"/>
              <a:t>, anemia is </a:t>
            </a:r>
            <a:r>
              <a:rPr lang="en-US" sz="2400" u="sng" dirty="0" smtClean="0"/>
              <a:t>relatively mild-moderate</a:t>
            </a:r>
            <a:r>
              <a:rPr lang="en-US" sz="2400" dirty="0" smtClean="0"/>
              <a:t> </a:t>
            </a:r>
            <a:r>
              <a:rPr lang="en-US" sz="2400" dirty="0"/>
              <a:t>with no </a:t>
            </a:r>
            <a:r>
              <a:rPr lang="en-US" sz="2400" dirty="0" smtClean="0"/>
              <a:t>or rare transfusion requirement</a:t>
            </a:r>
          </a:p>
          <a:p>
            <a:pPr lvl="1" fontAlgn="base"/>
            <a:r>
              <a:rPr lang="en-US" sz="2400" dirty="0"/>
              <a:t>Thalassemia </a:t>
            </a:r>
            <a:r>
              <a:rPr lang="en-US" sz="2400" dirty="0" smtClean="0"/>
              <a:t>major </a:t>
            </a:r>
            <a:r>
              <a:rPr lang="en-US" sz="2400" dirty="0"/>
              <a:t>ß0: both ß genes </a:t>
            </a:r>
            <a:r>
              <a:rPr lang="en-US" sz="2400" dirty="0" smtClean="0"/>
              <a:t>are affected, </a:t>
            </a:r>
            <a:r>
              <a:rPr lang="en-US" sz="2400" u="sng" dirty="0" smtClean="0"/>
              <a:t>anemia is  sever</a:t>
            </a:r>
            <a:r>
              <a:rPr lang="en-US" sz="2400" dirty="0" smtClean="0"/>
              <a:t>. Patients are transfusion dependent.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03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Beta thalassemia (major and intermedia) sequelae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Hyperplastic expanded bone marrow and bone abnormalities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Iron overload /</a:t>
            </a:r>
            <a:r>
              <a:rPr lang="en-US" sz="2800" dirty="0"/>
              <a:t>hemochromatosis </a:t>
            </a:r>
            <a:r>
              <a:rPr lang="en-US" sz="2800" dirty="0" smtClean="0"/>
              <a:t>(mainly from recurrent blood transfusions)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Liver fibrosis/cirrhosis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Endocrine disturbances (e.g., DM, hypothyroidism, hypogonadism, hyperparathyroidism,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Cardiac hemochromatosis, arrhythmias, and failure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Skin hyperpigmentation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Hypersplenism</a:t>
            </a:r>
            <a:r>
              <a:rPr lang="en-US" sz="2800" dirty="0" smtClean="0"/>
              <a:t>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Low RBC, WBC, and platelets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702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</a:t>
            </a:r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16241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/>
              <a:t>Presention</a:t>
            </a:r>
            <a:r>
              <a:rPr lang="en-US" sz="2400" dirty="0" smtClean="0"/>
              <a:t> at </a:t>
            </a:r>
            <a:r>
              <a:rPr lang="en-US" sz="2400" dirty="0"/>
              <a:t>about </a:t>
            </a:r>
            <a:r>
              <a:rPr lang="en-US" sz="2400" dirty="0" smtClean="0"/>
              <a:t>2-4 months </a:t>
            </a:r>
            <a:r>
              <a:rPr lang="en-US" sz="2400" dirty="0"/>
              <a:t>of age (after </a:t>
            </a:r>
            <a:r>
              <a:rPr lang="en-US" sz="2400" dirty="0" err="1" smtClean="0"/>
              <a:t>HbF</a:t>
            </a:r>
            <a:r>
              <a:rPr lang="en-US" sz="2400" dirty="0" smtClean="0"/>
              <a:t> </a:t>
            </a:r>
            <a:r>
              <a:rPr lang="en-US" sz="2400" dirty="0" err="1" smtClean="0"/>
              <a:t>toHbA</a:t>
            </a:r>
            <a:r>
              <a:rPr lang="en-US" sz="2400" dirty="0" smtClean="0"/>
              <a:t> switch)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Sever anemia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Progressive pallor and jaundice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/>
              <a:t>Hepatosplenomegally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Failure to thrive, gross motor delay, short stature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Cardiomyopathy, heart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Recurrent infections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33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Skeletal changes: prominence of malar eminence, frontal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bossing, depression of bridge of the nose, exposure of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upper central </a:t>
            </a:r>
            <a:r>
              <a:rPr lang="en-US" sz="2400" dirty="0" smtClean="0"/>
              <a:t>teeth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primary </a:t>
            </a:r>
            <a:r>
              <a:rPr lang="en-US" sz="2400" dirty="0"/>
              <a:t>amenorrhea, </a:t>
            </a:r>
            <a:r>
              <a:rPr lang="en-US" sz="2400" dirty="0" smtClean="0"/>
              <a:t>delayed puberty </a:t>
            </a:r>
            <a:r>
              <a:rPr lang="en-US" sz="2400" dirty="0"/>
              <a:t>in </a:t>
            </a:r>
            <a:r>
              <a:rPr lang="en-US" sz="2400" dirty="0" smtClean="0"/>
              <a:t>males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Diabetes mellitus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Leg </a:t>
            </a:r>
            <a:r>
              <a:rPr lang="en-US" sz="2400" dirty="0" smtClean="0"/>
              <a:t>ulcers, gallstones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Skin </a:t>
            </a:r>
            <a:r>
              <a:rPr lang="en-US" sz="2400" dirty="0" smtClean="0"/>
              <a:t>bronzing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If untreated, 80% of patients die in the first decade of life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363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92514"/>
            <a:ext cx="5029200" cy="468448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Hematological: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Anemia: hypochromic microcytic.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err="1" smtClean="0"/>
              <a:t>Mentzer</a:t>
            </a:r>
            <a:r>
              <a:rPr lang="en-US" sz="2400" dirty="0" smtClean="0"/>
              <a:t> </a:t>
            </a:r>
            <a:r>
              <a:rPr lang="en-US" sz="2400" dirty="0"/>
              <a:t>index ( MCV/RBC) &lt; 13 ( not </a:t>
            </a:r>
            <a:r>
              <a:rPr lang="en-US" sz="2400" dirty="0" err="1"/>
              <a:t>disgnostic</a:t>
            </a:r>
            <a:r>
              <a:rPr lang="en-US" sz="2400" dirty="0" smtClean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err="1" smtClean="0"/>
              <a:t>Reticulocytosis</a:t>
            </a:r>
            <a:r>
              <a:rPr lang="en-US" sz="2400" dirty="0" smtClean="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Leukopenia and thrombocytopenia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Blood smear: Target cells, nucleated RBCs, extreme </a:t>
            </a:r>
            <a:r>
              <a:rPr lang="en-US" sz="2400" dirty="0" err="1" smtClean="0"/>
              <a:t>anisocytosis</a:t>
            </a:r>
            <a:endParaRPr lang="en-US" sz="24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u="sng" dirty="0" smtClean="0"/>
              <a:t>Hemoglobin electrophoresis (</a:t>
            </a:r>
            <a:r>
              <a:rPr lang="en-US" sz="2400" b="1" u="sng" dirty="0" smtClean="0"/>
              <a:t> diagnostic</a:t>
            </a:r>
            <a:r>
              <a:rPr lang="en-US" sz="2400" u="sng" dirty="0" smtClean="0"/>
              <a:t>)</a:t>
            </a:r>
            <a:r>
              <a:rPr lang="en-US" sz="2400" dirty="0" smtClean="0"/>
              <a:t>: </a:t>
            </a:r>
            <a:r>
              <a:rPr lang="en-US" sz="2400" dirty="0" err="1" smtClean="0"/>
              <a:t>HbF</a:t>
            </a:r>
            <a:r>
              <a:rPr lang="en-US" sz="2400" dirty="0" smtClean="0"/>
              <a:t> raised; HbA2 increased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 smtClean="0"/>
              <a:t>Megaloblastic bone marrow (due to folate deficiency)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2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36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762000" y="304800"/>
            <a:ext cx="76962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Laboratory findings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57800" y="1792514"/>
            <a:ext cx="3889829" cy="3810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Biochemistry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High bilirubin.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Evidence of liver dysfunction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Evidence of endocrine abnormalities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Elevated ferritin and transferrin levels</a:t>
            </a:r>
          </a:p>
        </p:txBody>
      </p:sp>
    </p:spTree>
    <p:extLst>
      <p:ext uri="{BB962C8B-B14F-4D97-AF65-F5344CB8AC3E}">
        <p14:creationId xmlns:p14="http://schemas.microsoft.com/office/powerpoint/2010/main" val="21629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omozygous beta thalasse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38" y="1371600"/>
            <a:ext cx="414250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828309" y="304800"/>
            <a:ext cx="396240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target cells and nucleated RBC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71600"/>
            <a:ext cx="4419600" cy="4572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3400" y="266700"/>
            <a:ext cx="3657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Hgb</a:t>
            </a:r>
            <a:r>
              <a:rPr lang="en-US" sz="2800" dirty="0" smtClean="0"/>
              <a:t> Electrophoresis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14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763000" cy="43434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Blood transfusion every 4-6 weeks, to keep </a:t>
            </a:r>
            <a:r>
              <a:rPr lang="en-US" sz="2800" dirty="0" err="1"/>
              <a:t>H</a:t>
            </a:r>
            <a:r>
              <a:rPr lang="en-US" sz="2800" dirty="0" err="1" smtClean="0"/>
              <a:t>gb</a:t>
            </a:r>
            <a:r>
              <a:rPr lang="en-US" sz="2800" dirty="0" smtClean="0"/>
              <a:t>&gt; 10g\dl to </a:t>
            </a:r>
            <a:r>
              <a:rPr lang="en-US" sz="2800" dirty="0"/>
              <a:t>suppresses ineffective </a:t>
            </a:r>
            <a:r>
              <a:rPr lang="en-US" sz="2800" dirty="0" smtClean="0"/>
              <a:t>erythropoiesis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Iron chelating therapy: </a:t>
            </a:r>
            <a:r>
              <a:rPr lang="en-US" sz="2800" dirty="0"/>
              <a:t>maintain serum ferritin close to 1000 </a:t>
            </a:r>
            <a:r>
              <a:rPr lang="en-US" sz="2800" dirty="0" smtClean="0"/>
              <a:t>ng/ml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Splenectomy: deferred as long as possible, at least till age 5-6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Bone marrow transplant : </a:t>
            </a:r>
            <a:r>
              <a:rPr lang="en-US" sz="2800" dirty="0" smtClean="0"/>
              <a:t>curative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Hydroxyurea</a:t>
            </a:r>
            <a:r>
              <a:rPr lang="en-US" sz="2800" dirty="0"/>
              <a:t>?</a:t>
            </a:r>
            <a:r>
              <a:rPr lang="en-US" sz="2800" dirty="0" smtClean="0"/>
              <a:t>: </a:t>
            </a:r>
            <a:r>
              <a:rPr lang="en-US" sz="2800" dirty="0"/>
              <a:t>enhance </a:t>
            </a:r>
            <a:r>
              <a:rPr lang="en-US" sz="2800" dirty="0" err="1"/>
              <a:t>HbF</a:t>
            </a:r>
            <a:r>
              <a:rPr lang="en-US" sz="2800" dirty="0"/>
              <a:t> </a:t>
            </a:r>
            <a:r>
              <a:rPr lang="en-US" sz="2800" dirty="0" smtClean="0"/>
              <a:t>production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Gene therapy: future ??</a:t>
            </a:r>
          </a:p>
        </p:txBody>
      </p:sp>
    </p:spTree>
    <p:extLst>
      <p:ext uri="{BB962C8B-B14F-4D97-AF65-F5344CB8AC3E}">
        <p14:creationId xmlns:p14="http://schemas.microsoft.com/office/powerpoint/2010/main" val="156798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Supportive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Diet modification: restric</a:t>
            </a:r>
            <a:r>
              <a:rPr lang="en-US" sz="2800" dirty="0"/>
              <a:t>t</a:t>
            </a:r>
            <a:r>
              <a:rPr lang="en-US" sz="2800" dirty="0" smtClean="0"/>
              <a:t> iron-rich food  intake. Drink more tea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Folic acid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Hormonal therapy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Treatment of congestive heart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Psychological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Genetic counselling</a:t>
            </a:r>
          </a:p>
        </p:txBody>
      </p:sp>
    </p:spTree>
    <p:extLst>
      <p:ext uri="{BB962C8B-B14F-4D97-AF65-F5344CB8AC3E}">
        <p14:creationId xmlns:p14="http://schemas.microsoft.com/office/powerpoint/2010/main" val="14139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nemia </a:t>
            </a:r>
            <a:r>
              <a:rPr lang="en-US" dirty="0"/>
              <a:t>of chronic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5734"/>
            <a:ext cx="8534399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Anemia </a:t>
            </a:r>
            <a:r>
              <a:rPr lang="en-US" sz="2800" dirty="0"/>
              <a:t>of </a:t>
            </a:r>
            <a:r>
              <a:rPr lang="en-US" sz="2800" dirty="0" smtClean="0"/>
              <a:t>inflammation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Causes: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infections, e.g., Osteomyelitis, Tuberculosis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Malignancies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autoimmunity, and graft-versus-host disease, Familial Mediterranean Fever, Ulcerative </a:t>
            </a:r>
            <a:r>
              <a:rPr lang="en-US" sz="2400" dirty="0" smtClean="0"/>
              <a:t>Colitis, Crohn’s Disease, SLE, RA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chronic </a:t>
            </a:r>
            <a:r>
              <a:rPr lang="en-US" sz="2400" dirty="0"/>
              <a:t>kidney </a:t>
            </a:r>
            <a:r>
              <a:rPr lang="en-US" sz="2400" dirty="0" smtClean="0"/>
              <a:t>disease.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is typically a mild to moderate normocytic, normochromic, hypo proliferative anemia associated with a decreased serum iron and low transferrin saturation</a:t>
            </a:r>
          </a:p>
        </p:txBody>
      </p:sp>
    </p:spTree>
    <p:extLst>
      <p:ext uri="{BB962C8B-B14F-4D97-AF65-F5344CB8AC3E}">
        <p14:creationId xmlns:p14="http://schemas.microsoft.com/office/powerpoint/2010/main" val="39578431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Normocytic anemias and Hemolytic anemias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766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Enzyme </a:t>
            </a:r>
            <a:r>
              <a:rPr lang="en-US" dirty="0" smtClean="0"/>
              <a:t>defects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Pyruvate Kinase deficiency</a:t>
            </a:r>
            <a:r>
              <a:rPr lang="en-US" sz="3600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defective red cell </a:t>
            </a:r>
            <a:r>
              <a:rPr lang="en-US" dirty="0" smtClean="0"/>
              <a:t>glycolysis</a:t>
            </a:r>
          </a:p>
          <a:p>
            <a:r>
              <a:rPr lang="en-US" dirty="0" smtClean="0"/>
              <a:t>Red </a:t>
            </a:r>
            <a:r>
              <a:rPr lang="en-US" dirty="0"/>
              <a:t>cell rigid, deformed and metabolically and physically </a:t>
            </a:r>
            <a:r>
              <a:rPr lang="en-US" dirty="0" smtClean="0"/>
              <a:t>vulnerable</a:t>
            </a:r>
          </a:p>
          <a:p>
            <a:r>
              <a:rPr lang="en-US" dirty="0" smtClean="0"/>
              <a:t>Autosomal </a:t>
            </a:r>
            <a:r>
              <a:rPr lang="en-US" dirty="0"/>
              <a:t>–</a:t>
            </a:r>
            <a:r>
              <a:rPr lang="en-US" dirty="0" smtClean="0"/>
              <a:t>recessive inheritance</a:t>
            </a:r>
          </a:p>
          <a:p>
            <a:r>
              <a:rPr lang="en-US" dirty="0" err="1" smtClean="0"/>
              <a:t>Nonspherocytic</a:t>
            </a:r>
            <a:r>
              <a:rPr lang="en-US" dirty="0" smtClean="0"/>
              <a:t> </a:t>
            </a:r>
            <a:r>
              <a:rPr lang="en-US" dirty="0"/>
              <a:t>hemolytic </a:t>
            </a:r>
            <a:r>
              <a:rPr lang="en-US" dirty="0" smtClean="0"/>
              <a:t>anemia</a:t>
            </a:r>
          </a:p>
          <a:p>
            <a:r>
              <a:rPr lang="en-US" dirty="0" smtClean="0"/>
              <a:t>Variable </a:t>
            </a:r>
            <a:r>
              <a:rPr lang="en-US" dirty="0"/>
              <a:t>severity: moderate severe </a:t>
            </a:r>
            <a:r>
              <a:rPr lang="en-US" dirty="0" smtClean="0"/>
              <a:t>anemia</a:t>
            </a:r>
          </a:p>
          <a:p>
            <a:r>
              <a:rPr lang="en-US" dirty="0" smtClean="0"/>
              <a:t>Neonatal </a:t>
            </a:r>
            <a:r>
              <a:rPr lang="en-US" dirty="0"/>
              <a:t>jaundice, splenomegaly, </a:t>
            </a:r>
            <a:r>
              <a:rPr lang="en-US" dirty="0" err="1" smtClean="0"/>
              <a:t>heosiderosis</a:t>
            </a:r>
            <a:endParaRPr lang="en-US" dirty="0" smtClean="0"/>
          </a:p>
          <a:p>
            <a:r>
              <a:rPr lang="en-US" dirty="0" smtClean="0"/>
              <a:t>Splenomegaly, Gallstones</a:t>
            </a:r>
            <a:r>
              <a:rPr lang="en-US" dirty="0"/>
              <a:t>, </a:t>
            </a:r>
            <a:r>
              <a:rPr lang="en-US" dirty="0" err="1"/>
              <a:t>hemosiderosis</a:t>
            </a:r>
            <a:r>
              <a:rPr lang="en-US" dirty="0"/>
              <a:t>, bone </a:t>
            </a:r>
            <a:r>
              <a:rPr lang="en-US" dirty="0" smtClean="0"/>
              <a:t>changes</a:t>
            </a:r>
          </a:p>
          <a:p>
            <a:r>
              <a:rPr lang="en-US" dirty="0" smtClean="0"/>
              <a:t>Treatment</a:t>
            </a:r>
            <a:r>
              <a:rPr lang="en-US" dirty="0"/>
              <a:t>: folic acid supplementation, transfusions, splenectomy</a:t>
            </a:r>
          </a:p>
        </p:txBody>
      </p:sp>
    </p:spTree>
    <p:extLst>
      <p:ext uri="{BB962C8B-B14F-4D97-AF65-F5344CB8AC3E}">
        <p14:creationId xmlns:p14="http://schemas.microsoft.com/office/powerpoint/2010/main" val="10342182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Enzyme defects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5562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Glucose-6-Phosphate Dehydrogenase </a:t>
            </a:r>
            <a:r>
              <a:rPr lang="en-US" sz="2800" b="1" dirty="0" smtClean="0"/>
              <a:t>deficiency (G6PD):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Also known as </a:t>
            </a:r>
            <a:r>
              <a:rPr lang="en-US" sz="2800" dirty="0" err="1"/>
              <a:t>F</a:t>
            </a:r>
            <a:r>
              <a:rPr lang="en-US" sz="2800" dirty="0" err="1" smtClean="0"/>
              <a:t>avism</a:t>
            </a:r>
            <a:r>
              <a:rPr lang="en-US" sz="2800" dirty="0" smtClean="0"/>
              <a:t>, </a:t>
            </a:r>
            <a:r>
              <a:rPr lang="en-US" sz="2800" dirty="0"/>
              <a:t>is the most common enzymopathy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X</a:t>
            </a:r>
            <a:r>
              <a:rPr lang="en-US" sz="2800" dirty="0" smtClean="0"/>
              <a:t>-linked </a:t>
            </a:r>
            <a:r>
              <a:rPr lang="en-US" sz="2800" dirty="0"/>
              <a:t>recessive 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G6PD is particularly important for the survival of red blood cells and their ability to respond to oxidative </a:t>
            </a:r>
            <a:r>
              <a:rPr lang="en-US" sz="2800" dirty="0" smtClean="0"/>
              <a:t>stress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There are many different </a:t>
            </a:r>
            <a:r>
              <a:rPr lang="en-US" sz="2800" dirty="0"/>
              <a:t>variants and Mediterranean variant is the most common mutation in the </a:t>
            </a:r>
            <a:r>
              <a:rPr lang="en-US" sz="2800" dirty="0" smtClean="0"/>
              <a:t>world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14267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372" y="228600"/>
            <a:ext cx="8129451" cy="12192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Most deficient people do not show any symptoms until following exposure to oxidative drugs, infections, or some foods e.g. Fava beans.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22" y="1295400"/>
            <a:ext cx="828050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691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8" y="195944"/>
            <a:ext cx="7940042" cy="1143000"/>
          </a:xfrm>
        </p:spPr>
        <p:txBody>
          <a:bodyPr/>
          <a:lstStyle/>
          <a:p>
            <a:r>
              <a:rPr lang="en-US" dirty="0" smtClean="0"/>
              <a:t>G6PD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744" y="1752600"/>
            <a:ext cx="8478189" cy="44026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smtClean="0"/>
              <a:t>Clinical features: </a:t>
            </a:r>
            <a:endParaRPr lang="en-US" sz="36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Neonatal jaundice is the earliest indication of G6PD deficiency. 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most common presenting symptom is fatigue as a result of the decreased red blood cell </a:t>
            </a:r>
            <a:r>
              <a:rPr lang="en-US" sz="2400" dirty="0" smtClean="0"/>
              <a:t>count.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Acute </a:t>
            </a:r>
            <a:r>
              <a:rPr lang="en-US" sz="2400" dirty="0"/>
              <a:t>hemolysis may also lead to back or abdominal </a:t>
            </a:r>
            <a:r>
              <a:rPr lang="en-US" sz="2400" dirty="0" smtClean="0"/>
              <a:t>pain, shortness </a:t>
            </a:r>
            <a:r>
              <a:rPr lang="en-US" sz="2400" dirty="0"/>
              <a:t>of breath, dizziness, headache, cold extremities, pallor, and chest pain. 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If </a:t>
            </a:r>
            <a:r>
              <a:rPr lang="en-US" sz="2400" dirty="0"/>
              <a:t>hemolysis is severe enough, jaundice and </a:t>
            </a:r>
            <a:r>
              <a:rPr lang="en-US" sz="2400" dirty="0" smtClean="0"/>
              <a:t>hemoglobinuria (dark urine) </a:t>
            </a:r>
            <a:r>
              <a:rPr lang="en-US" sz="2400" dirty="0"/>
              <a:t>may </a:t>
            </a:r>
            <a:r>
              <a:rPr lang="en-US" sz="2400" dirty="0" smtClean="0"/>
              <a:t>occur.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Treatment: avoidance of oxidative </a:t>
            </a:r>
            <a:r>
              <a:rPr lang="en-US" sz="2400" dirty="0" smtClean="0"/>
              <a:t>stressors, Blood transfusion, Folic acid.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965" y="0"/>
            <a:ext cx="4431968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043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Hereditary </a:t>
            </a:r>
            <a:r>
              <a:rPr lang="en-US" dirty="0" smtClean="0"/>
              <a:t>spherocytosis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16241" cy="440266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Autosomal-dominant inheritance (75%), </a:t>
            </a:r>
            <a:r>
              <a:rPr lang="en-US" sz="2800" dirty="0" smtClean="0"/>
              <a:t>sporadic–25%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Membrane instability due to dysfunction or deficiency of a red cell skeletal protein: </a:t>
            </a:r>
            <a:r>
              <a:rPr lang="en-US" sz="2800" dirty="0" err="1"/>
              <a:t>ankyrin</a:t>
            </a:r>
            <a:r>
              <a:rPr lang="en-US" sz="2800" dirty="0"/>
              <a:t> (75-90%) and/or </a:t>
            </a:r>
            <a:r>
              <a:rPr lang="en-US" sz="2800" dirty="0" err="1"/>
              <a:t>spectrin</a:t>
            </a:r>
            <a:r>
              <a:rPr lang="en-US" sz="2800" dirty="0"/>
              <a:t> (50</a:t>
            </a:r>
            <a:r>
              <a:rPr lang="en-US" sz="2800" dirty="0" smtClean="0"/>
              <a:t>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Mild- moderate microcytic anemia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/>
              <a:t>Reticulocytosis</a:t>
            </a:r>
            <a:r>
              <a:rPr lang="en-US" sz="2800" dirty="0"/>
              <a:t>. Blood film: </a:t>
            </a:r>
            <a:r>
              <a:rPr lang="en-US" sz="2800" dirty="0" err="1"/>
              <a:t>microspherocytes</a:t>
            </a:r>
            <a:r>
              <a:rPr lang="en-US" sz="2800" dirty="0"/>
              <a:t>, </a:t>
            </a:r>
            <a:r>
              <a:rPr lang="en-US" sz="2800" dirty="0" err="1"/>
              <a:t>hyperdense</a:t>
            </a:r>
            <a:r>
              <a:rPr lang="en-US" sz="2800" dirty="0"/>
              <a:t> cells , </a:t>
            </a:r>
            <a:r>
              <a:rPr lang="en-US" sz="2800" dirty="0" err="1" smtClean="0"/>
              <a:t>polychromasia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Direct </a:t>
            </a:r>
            <a:r>
              <a:rPr lang="en-US" sz="2800" dirty="0" err="1" smtClean="0"/>
              <a:t>antiglobulin</a:t>
            </a:r>
            <a:r>
              <a:rPr lang="en-US" sz="2800" dirty="0" smtClean="0"/>
              <a:t> test (DAT) negative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Increased osmotic fragility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4924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Hereditary spherocytosis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Anemia and jaundice-  severity depends on rate of hemolysis, degree of compensation of anemia by </a:t>
            </a:r>
            <a:r>
              <a:rPr lang="en-US" sz="2800" dirty="0" err="1"/>
              <a:t>reticulocytosis</a:t>
            </a:r>
            <a:r>
              <a:rPr lang="en-US" sz="2800" dirty="0"/>
              <a:t>, and ability of liver to conjugate and excrete indirect </a:t>
            </a:r>
            <a:r>
              <a:rPr lang="en-US" sz="2800" dirty="0" smtClean="0"/>
              <a:t>hyperbilirubinemia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Splenomegally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Neonatal hyperbilirubinemia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212896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HS- 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Hemolytic crisis – with pronounced jaundice due to accelerated hemolysis ( may be precipitated by </a:t>
            </a:r>
            <a:r>
              <a:rPr lang="en-US" sz="2400" dirty="0" smtClean="0"/>
              <a:t>infection)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/>
              <a:t>Erythroblastopenic</a:t>
            </a:r>
            <a:r>
              <a:rPr lang="en-US" sz="2400" dirty="0" smtClean="0"/>
              <a:t> </a:t>
            </a:r>
            <a:r>
              <a:rPr lang="en-US" sz="2400" dirty="0"/>
              <a:t>crisis – dramatic fall in </a:t>
            </a:r>
            <a:r>
              <a:rPr lang="en-US" sz="2400" dirty="0" err="1"/>
              <a:t>Hb</a:t>
            </a:r>
            <a:r>
              <a:rPr lang="en-US" sz="2400" dirty="0"/>
              <a:t> level and reticulocyte count, usually associated with parvovirus B19 </a:t>
            </a:r>
            <a:r>
              <a:rPr lang="en-US" sz="2400" dirty="0" smtClean="0"/>
              <a:t>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Folate </a:t>
            </a:r>
            <a:r>
              <a:rPr lang="en-US" sz="2400" dirty="0"/>
              <a:t>deficiency caused by increased red cell turnover, may lead to superimposed megaloblastic </a:t>
            </a:r>
            <a:r>
              <a:rPr lang="en-US" sz="2400" dirty="0" smtClean="0"/>
              <a:t>anemia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Gallstones </a:t>
            </a:r>
            <a:r>
              <a:rPr lang="en-US" sz="2400" dirty="0"/>
              <a:t>in 50% of untreated  patients, incidence increases with </a:t>
            </a:r>
            <a:r>
              <a:rPr lang="en-US" sz="2400" dirty="0" smtClean="0"/>
              <a:t>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Rarely </a:t>
            </a:r>
            <a:r>
              <a:rPr lang="en-US" sz="2400" dirty="0"/>
              <a:t>hemochromatosis</a:t>
            </a:r>
          </a:p>
        </p:txBody>
      </p:sp>
    </p:spTree>
    <p:extLst>
      <p:ext uri="{BB962C8B-B14F-4D97-AF65-F5344CB8AC3E}">
        <p14:creationId xmlns:p14="http://schemas.microsoft.com/office/powerpoint/2010/main" val="28098839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HS-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Folic </a:t>
            </a:r>
            <a:r>
              <a:rPr lang="en-US" sz="2800" dirty="0"/>
              <a:t>acid supplement </a:t>
            </a:r>
            <a:r>
              <a:rPr lang="en-US" sz="2800" dirty="0" smtClean="0"/>
              <a:t>1mg/day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Leukocyte-depleted </a:t>
            </a:r>
            <a:r>
              <a:rPr lang="en-US" sz="2800" dirty="0"/>
              <a:t>packed red cell transfusion for severe </a:t>
            </a:r>
            <a:r>
              <a:rPr lang="en-US" sz="2800" dirty="0" err="1"/>
              <a:t>erythroblastopenic</a:t>
            </a:r>
            <a:r>
              <a:rPr lang="en-US" sz="2800" dirty="0"/>
              <a:t> </a:t>
            </a:r>
            <a:r>
              <a:rPr lang="en-US" sz="2800" dirty="0" smtClean="0"/>
              <a:t>crisis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Splenectomy and cholecystectomy for </a:t>
            </a:r>
            <a:r>
              <a:rPr lang="en-US" sz="2800" dirty="0"/>
              <a:t>moderate to severe cases</a:t>
            </a:r>
          </a:p>
        </p:txBody>
      </p:sp>
    </p:spTree>
    <p:extLst>
      <p:ext uri="{BB962C8B-B14F-4D97-AF65-F5344CB8AC3E}">
        <p14:creationId xmlns:p14="http://schemas.microsoft.com/office/powerpoint/2010/main" val="28574720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b="1" dirty="0" smtClean="0"/>
              <a:t>ickle </a:t>
            </a:r>
            <a:r>
              <a:rPr lang="en-US" b="1" dirty="0"/>
              <a:t>cell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382000" cy="473964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Autosomal </a:t>
            </a:r>
            <a:r>
              <a:rPr lang="en-US" sz="2800" dirty="0"/>
              <a:t>recessive </a:t>
            </a:r>
            <a:r>
              <a:rPr lang="en-US" sz="2800" dirty="0" smtClean="0"/>
              <a:t>disorder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Arises </a:t>
            </a:r>
            <a:r>
              <a:rPr lang="en-US" sz="2800" dirty="0"/>
              <a:t>from a mutation substituting thymine for </a:t>
            </a:r>
            <a:r>
              <a:rPr lang="en-US" sz="2800" dirty="0" smtClean="0"/>
              <a:t>adenine in the sixth codon of the beta-chain gene, which results in </a:t>
            </a:r>
            <a:r>
              <a:rPr lang="en-US" sz="2800" dirty="0"/>
              <a:t>production of abnormal </a:t>
            </a:r>
            <a:r>
              <a:rPr lang="en-US" sz="2800" dirty="0" smtClean="0"/>
              <a:t>hemoglobin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disorder typically affects Africans and people of Mediterranean </a:t>
            </a:r>
            <a:r>
              <a:rPr lang="en-US" sz="2800" dirty="0" smtClean="0"/>
              <a:t>ancestry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Common sickle cell syndromes: </a:t>
            </a: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Sickle Cell Trait (</a:t>
            </a:r>
            <a:r>
              <a:rPr lang="en-US" altLang="en-US" sz="2400" dirty="0" err="1"/>
              <a:t>HbS</a:t>
            </a:r>
            <a:r>
              <a:rPr lang="en-US" altLang="en-US" sz="2400" dirty="0"/>
              <a:t> gene)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Sickle Cell Anemia (</a:t>
            </a:r>
            <a:r>
              <a:rPr lang="en-US" altLang="en-US" sz="2400" dirty="0" err="1"/>
              <a:t>HbS</a:t>
            </a:r>
            <a:r>
              <a:rPr lang="en-US" altLang="en-US" sz="2400" dirty="0"/>
              <a:t>/</a:t>
            </a:r>
            <a:r>
              <a:rPr lang="en-US" altLang="en-US" sz="2400" dirty="0" err="1"/>
              <a:t>HbS</a:t>
            </a:r>
            <a:r>
              <a:rPr lang="en-US" altLang="en-US" sz="2400" dirty="0" smtClean="0"/>
              <a:t>): the most common type</a:t>
            </a:r>
            <a:endParaRPr lang="en-US" alt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err="1"/>
              <a:t>Hgb</a:t>
            </a:r>
            <a:r>
              <a:rPr lang="en-US" altLang="en-US" sz="2400" dirty="0"/>
              <a:t> SC Disease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Sickle </a:t>
            </a:r>
            <a:r>
              <a:rPr lang="en-US" altLang="en-US" sz="2400" dirty="0" smtClean="0"/>
              <a:t>Beta-Thalassemia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669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5181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Clinical manifestations do </a:t>
            </a:r>
            <a:r>
              <a:rPr lang="en-US" altLang="en-US" sz="2400" dirty="0" smtClean="0"/>
              <a:t>not </a:t>
            </a:r>
            <a:r>
              <a:rPr lang="en-US" altLang="en-US" sz="2400" dirty="0"/>
              <a:t>appear until after ~ 6 </a:t>
            </a:r>
            <a:r>
              <a:rPr lang="en-US" altLang="en-US" sz="2400" dirty="0" smtClean="0"/>
              <a:t>months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By 5 </a:t>
            </a:r>
            <a:r>
              <a:rPr lang="en-US" sz="2400" dirty="0" err="1" smtClean="0"/>
              <a:t>yeras</a:t>
            </a:r>
            <a:r>
              <a:rPr lang="en-US" sz="2400" dirty="0" smtClean="0"/>
              <a:t> </a:t>
            </a:r>
            <a:r>
              <a:rPr lang="en-US" sz="2400" dirty="0"/>
              <a:t>of age, most children with sickle cell anemia have complete functional </a:t>
            </a:r>
            <a:r>
              <a:rPr lang="en-US" sz="2400" dirty="0" err="1"/>
              <a:t>asplenia</a:t>
            </a:r>
            <a:r>
              <a:rPr lang="en-US" sz="2400" dirty="0" smtClean="0"/>
              <a:t>.</a:t>
            </a:r>
            <a:endParaRPr lang="en-US" alt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With </a:t>
            </a:r>
            <a:r>
              <a:rPr lang="en-US" altLang="en-US" sz="2400" dirty="0"/>
              <a:t>low oxygen levels, the shape of red cells becomes </a:t>
            </a:r>
            <a:r>
              <a:rPr lang="en-US" altLang="en-US" sz="2400" dirty="0" smtClean="0"/>
              <a:t>distorted. They </a:t>
            </a:r>
            <a:r>
              <a:rPr lang="en-US" altLang="en-US" sz="2400" dirty="0"/>
              <a:t>appear elongated and sickle </a:t>
            </a:r>
            <a:r>
              <a:rPr lang="en-US" altLang="en-US" sz="2400" dirty="0" smtClean="0"/>
              <a:t>shaped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Red blood cells become very fragile, short lived, and can </a:t>
            </a:r>
            <a:r>
              <a:rPr lang="en-US" altLang="en-US" sz="2400" u="sng" dirty="0" smtClean="0"/>
              <a:t>occlude </a:t>
            </a:r>
            <a:r>
              <a:rPr lang="en-US" altLang="en-US" sz="2400" u="sng" dirty="0"/>
              <a:t>blood </a:t>
            </a:r>
            <a:r>
              <a:rPr lang="en-US" altLang="en-US" sz="2400" u="sng" dirty="0" smtClean="0"/>
              <a:t>vessels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The sickling phenomena is exacerbated by hypoxia, acidosis, fever, hypothermia, and dehydration</a:t>
            </a:r>
            <a:endParaRPr lang="en-US" alt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Diagnosis by </a:t>
            </a:r>
            <a:r>
              <a:rPr lang="en-US" altLang="en-US" sz="2400" dirty="0" err="1" smtClean="0"/>
              <a:t>Hgb</a:t>
            </a:r>
            <a:r>
              <a:rPr lang="en-US" altLang="en-US" sz="2400" dirty="0" smtClean="0"/>
              <a:t> </a:t>
            </a:r>
            <a:r>
              <a:rPr lang="en-US" altLang="en-US" sz="2400" u="sng" dirty="0" smtClean="0"/>
              <a:t>electrophoresis</a:t>
            </a:r>
            <a:endParaRPr lang="en-US" altLang="en-US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b="1" dirty="0"/>
              <a:t>S</a:t>
            </a:r>
            <a:r>
              <a:rPr lang="en-US" b="1" dirty="0" smtClean="0"/>
              <a:t>ickle </a:t>
            </a:r>
            <a:r>
              <a:rPr lang="en-US" b="1" dirty="0"/>
              <a:t>cell disease</a:t>
            </a:r>
          </a:p>
        </p:txBody>
      </p:sp>
    </p:spTree>
    <p:extLst>
      <p:ext uri="{BB962C8B-B14F-4D97-AF65-F5344CB8AC3E}">
        <p14:creationId xmlns:p14="http://schemas.microsoft.com/office/powerpoint/2010/main" val="33152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Hematology: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Mild to sever anemia ( MCV low or normal)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err="1" smtClean="0"/>
              <a:t>Reticulocytosis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Neutrophilia and thrombocytosis are often present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ESR low despite inflammation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Blood film :  sickle cells, target cells , Howell-jolly bodies, nucleated RBCs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20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2694709" cy="4373563"/>
          </a:xfrm>
        </p:spPr>
        <p:txBody>
          <a:bodyPr>
            <a:normAutofit/>
          </a:bodyPr>
          <a:lstStyle/>
          <a:p>
            <a:r>
              <a:rPr lang="en-US" sz="2400" dirty="0"/>
              <a:t>Crescent-shaped sickle cells are noted (double arrow). Several RBCs with Howell-Jolly bodies are also </a:t>
            </a:r>
            <a:r>
              <a:rPr lang="en-US" sz="2400" dirty="0" smtClean="0"/>
              <a:t>present  (</a:t>
            </a:r>
            <a:r>
              <a:rPr lang="en-US" sz="2400" dirty="0"/>
              <a:t>single arrow)</a:t>
            </a:r>
          </a:p>
        </p:txBody>
      </p:sp>
      <p:pic>
        <p:nvPicPr>
          <p:cNvPr id="18434" name="Picture 2" descr="Sickle cell disease – RBC morphology - 4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86345"/>
            <a:ext cx="5534891" cy="442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Acute complications (crises)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Vaso</a:t>
            </a:r>
            <a:r>
              <a:rPr lang="en-US" sz="2800" dirty="0" smtClean="0"/>
              <a:t>-occlusive pain crisis:</a:t>
            </a:r>
          </a:p>
          <a:p>
            <a:pPr marL="857250" lvl="1" indent="-457200"/>
            <a:r>
              <a:rPr lang="en-US" sz="2400" dirty="0" smtClean="0"/>
              <a:t>Microvascular occlusion</a:t>
            </a:r>
          </a:p>
          <a:p>
            <a:pPr marL="857250" lvl="1" indent="-457200"/>
            <a:r>
              <a:rPr lang="en-US" sz="2400" dirty="0" smtClean="0"/>
              <a:t>Mimic osteomyelitis,</a:t>
            </a:r>
          </a:p>
          <a:p>
            <a:pPr marL="857250" lvl="1" indent="-457200"/>
            <a:r>
              <a:rPr lang="en-US" sz="2400" dirty="0" smtClean="0"/>
              <a:t>Sites: hands/feet (</a:t>
            </a:r>
            <a:r>
              <a:rPr lang="en-US" sz="2400" dirty="0" err="1" smtClean="0"/>
              <a:t>dactylitis</a:t>
            </a:r>
            <a:r>
              <a:rPr lang="en-US" sz="2400" dirty="0" smtClean="0"/>
              <a:t>), long bones, spine, pelvis, and abdomen ( mesenteric infarction)</a:t>
            </a:r>
          </a:p>
          <a:p>
            <a:pPr marL="857250" lvl="1" indent="-457200"/>
            <a:r>
              <a:rPr lang="en-US" sz="2400" dirty="0" smtClean="0"/>
              <a:t>Treatment: analgesia, hydration, oxygen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Overt stroke</a:t>
            </a:r>
          </a:p>
          <a:p>
            <a:pPr lvl="1" indent="-342900"/>
            <a:r>
              <a:rPr lang="en-US" sz="2400" dirty="0" smtClean="0"/>
              <a:t>Treatment: exchange transfusion and supportive therapy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Priapism: </a:t>
            </a:r>
          </a:p>
          <a:p>
            <a:pPr lvl="1" indent="-342900"/>
            <a:r>
              <a:rPr lang="en-US" sz="2400" dirty="0" smtClean="0"/>
              <a:t>Sustained, painful erection of the penis, may last &gt; 3 h.</a:t>
            </a:r>
          </a:p>
          <a:p>
            <a:pPr lvl="1" indent="-342900"/>
            <a:r>
              <a:rPr lang="en-US" sz="2400" dirty="0" smtClean="0"/>
              <a:t>Analgesia , hydration, </a:t>
            </a:r>
            <a:r>
              <a:rPr lang="en-US" sz="2400" dirty="0" err="1" smtClean="0"/>
              <a:t>pseudonephrine</a:t>
            </a:r>
            <a:endParaRPr lang="en-US" sz="2400" dirty="0" smtClean="0"/>
          </a:p>
          <a:p>
            <a:pPr lvl="1" indent="-342900"/>
            <a:r>
              <a:rPr lang="en-US" sz="2400" dirty="0" smtClean="0"/>
              <a:t>Urological consultation for episodes lasting &gt; 4 h.</a:t>
            </a:r>
          </a:p>
        </p:txBody>
      </p:sp>
    </p:spTree>
    <p:extLst>
      <p:ext uri="{BB962C8B-B14F-4D97-AF65-F5344CB8AC3E}">
        <p14:creationId xmlns:p14="http://schemas.microsoft.com/office/powerpoint/2010/main" val="19114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4</a:t>
            </a:r>
            <a:r>
              <a:rPr lang="en-US" sz="2800" dirty="0" smtClean="0"/>
              <a:t>.  Acute </a:t>
            </a:r>
            <a:r>
              <a:rPr lang="en-US" sz="2800" dirty="0"/>
              <a:t>chest syndrome (ACS)</a:t>
            </a:r>
          </a:p>
          <a:p>
            <a:pPr marL="857250" lvl="1" indent="-457200"/>
            <a:r>
              <a:rPr lang="en-US" sz="2400" dirty="0"/>
              <a:t>Development of new pulmonary infiltrate accompanied with fever, chest pain, hypoxia, and shortness of breath.</a:t>
            </a:r>
          </a:p>
          <a:p>
            <a:pPr marL="857250" lvl="1" indent="-457200"/>
            <a:r>
              <a:rPr lang="en-US" sz="2400" dirty="0"/>
              <a:t>Most common cause of death in sickle </a:t>
            </a:r>
            <a:r>
              <a:rPr lang="en-US" sz="2400" dirty="0" smtClean="0"/>
              <a:t>patients</a:t>
            </a:r>
          </a:p>
          <a:p>
            <a:pPr marL="857250" lvl="1" indent="-457200"/>
            <a:r>
              <a:rPr lang="en-US" sz="2400" dirty="0" smtClean="0"/>
              <a:t>ACS is caused by infections, infarctions, and/or fat embolism, and </a:t>
            </a:r>
            <a:r>
              <a:rPr lang="en-US" sz="2400" dirty="0" err="1" smtClean="0"/>
              <a:t>iatrogenically</a:t>
            </a:r>
            <a:r>
              <a:rPr lang="en-US" sz="2400" dirty="0" smtClean="0"/>
              <a:t> by </a:t>
            </a:r>
            <a:r>
              <a:rPr lang="en-US" sz="2400" dirty="0" err="1" smtClean="0"/>
              <a:t>overhydration</a:t>
            </a:r>
            <a:r>
              <a:rPr lang="en-US" sz="2400" dirty="0" smtClean="0"/>
              <a:t>.</a:t>
            </a:r>
          </a:p>
          <a:p>
            <a:pPr marL="857250" lvl="1" indent="-457200"/>
            <a:r>
              <a:rPr lang="en-US" sz="2400" dirty="0" smtClean="0"/>
              <a:t>Treatment: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2000" dirty="0" smtClean="0"/>
              <a:t> chest imaging, infections workup. ICU admission.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2000" dirty="0" smtClean="0"/>
              <a:t>Pain management, iv fluids , broad spectrum antibiotics plus atypical bacteria coverage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2000" dirty="0" smtClean="0"/>
              <a:t>Oxygen if hypoxemic, mechanical ventilation if needed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2000" dirty="0" smtClean="0"/>
              <a:t>Simple and/ or exchange transfusions.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5.  Splenic sequestrations</a:t>
            </a:r>
          </a:p>
          <a:p>
            <a:pPr marL="857250" lvl="1" indent="-457200"/>
            <a:r>
              <a:rPr lang="en-US" sz="2400" dirty="0" smtClean="0"/>
              <a:t>Between 5 and 24 months, pooling of large amount of blood in the spleen</a:t>
            </a:r>
          </a:p>
          <a:p>
            <a:pPr marL="857250" lvl="1" indent="-457200"/>
            <a:r>
              <a:rPr lang="en-US" sz="2400" dirty="0" smtClean="0"/>
              <a:t>Hypovolemic shock</a:t>
            </a:r>
          </a:p>
          <a:p>
            <a:pPr marL="857250" lvl="1" indent="-457200"/>
            <a:r>
              <a:rPr lang="en-US" sz="2400" dirty="0" smtClean="0"/>
              <a:t>Treatment:  cardiovascular support. Blood transfusion, and pain management</a:t>
            </a:r>
          </a:p>
          <a:p>
            <a:pPr marL="514350" indent="-514350">
              <a:buAutoNum type="arabicPeriod" startAt="6"/>
            </a:pPr>
            <a:r>
              <a:rPr lang="en-US" sz="2800" dirty="0" smtClean="0"/>
              <a:t>Transient pure red cell aplasia</a:t>
            </a:r>
          </a:p>
          <a:p>
            <a:pPr lvl="1" indent="-342900"/>
            <a:r>
              <a:rPr lang="en-US" sz="2400" dirty="0" smtClean="0"/>
              <a:t>Spontaneous termination at around 10 days</a:t>
            </a:r>
          </a:p>
          <a:p>
            <a:pPr lvl="1" indent="-342900"/>
            <a:r>
              <a:rPr lang="en-US" sz="2400" dirty="0"/>
              <a:t>Human parvovirus B19</a:t>
            </a:r>
          </a:p>
        </p:txBody>
      </p:sp>
    </p:spTree>
    <p:extLst>
      <p:ext uri="{BB962C8B-B14F-4D97-AF65-F5344CB8AC3E}">
        <p14:creationId xmlns:p14="http://schemas.microsoft.com/office/powerpoint/2010/main" val="14280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330440" cy="932596"/>
          </a:xfrm>
        </p:spPr>
        <p:txBody>
          <a:bodyPr/>
          <a:lstStyle/>
          <a:p>
            <a:r>
              <a:rPr lang="en-US" dirty="0" smtClean="0"/>
              <a:t>Chronic 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Silent stroke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Pulmonary hypertension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cardiac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Pulmonary fibrosis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Renal failure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Chronic liver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Bone abnormalities, vascular necrosis  of the femoral head, leg ulcers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Retinopathy, sensorineural hearing 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Functional </a:t>
            </a:r>
            <a:r>
              <a:rPr lang="en-US" sz="2800" dirty="0" err="1" smtClean="0"/>
              <a:t>hyposplenism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914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Fever and sickle cell 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Due to functional </a:t>
            </a:r>
            <a:r>
              <a:rPr lang="en-US" sz="2800" dirty="0" err="1" smtClean="0"/>
              <a:t>hyposplenism</a:t>
            </a:r>
            <a:r>
              <a:rPr lang="en-US" sz="2800" dirty="0" smtClean="0"/>
              <a:t> patients are at high risk to develop overwhelming sepsis.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Encapsulated organism, gram negative enteric organisms, and salmonella.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Febrile sickle cell patient is a medical emergency.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early administration broad spectrum antibiotic is crucial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62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Patient education (e.g., good hydration) and psychological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Oral analgesia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Penicillin </a:t>
            </a:r>
            <a:r>
              <a:rPr lang="en-US" sz="2800" dirty="0" err="1" smtClean="0"/>
              <a:t>pophylaxis</a:t>
            </a:r>
            <a:r>
              <a:rPr lang="en-US" sz="2800" dirty="0" smtClean="0"/>
              <a:t>, vaccinations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Hydroxyurea</a:t>
            </a:r>
            <a:r>
              <a:rPr lang="en-US" sz="2800" dirty="0" smtClean="0"/>
              <a:t> for induction of fetal </a:t>
            </a:r>
            <a:r>
              <a:rPr lang="en-US" sz="2800" dirty="0" err="1" smtClean="0"/>
              <a:t>Hgb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Hematopoitic</a:t>
            </a:r>
            <a:r>
              <a:rPr lang="en-US" sz="2800" dirty="0" smtClean="0"/>
              <a:t> stem cell transplantation: curative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866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62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1C1C10"/>
                </a:solidFill>
                <a:latin typeface="pg-80ff126"/>
              </a:rPr>
              <a:t>Extracorpuscular</a:t>
            </a:r>
            <a:r>
              <a:rPr lang="en-US" dirty="0">
                <a:solidFill>
                  <a:srgbClr val="1C1C10"/>
                </a:solidFill>
                <a:latin typeface="pg-80ff126"/>
              </a:rPr>
              <a:t> hemolytic </a:t>
            </a:r>
            <a:br>
              <a:rPr lang="en-US" dirty="0">
                <a:solidFill>
                  <a:srgbClr val="1C1C10"/>
                </a:solidFill>
                <a:latin typeface="pg-80ff126"/>
              </a:rPr>
            </a:br>
            <a:r>
              <a:rPr lang="en-US" dirty="0" smtClean="0">
                <a:solidFill>
                  <a:srgbClr val="1C1C10"/>
                </a:solidFill>
                <a:latin typeface="pg-80ff126"/>
              </a:rPr>
              <a:t>anemias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698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68640" cy="780196"/>
          </a:xfrm>
        </p:spPr>
        <p:txBody>
          <a:bodyPr/>
          <a:lstStyle/>
          <a:p>
            <a:r>
              <a:rPr lang="en-US" dirty="0" smtClean="0"/>
              <a:t>Autoimmune hemolytic anemia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84996"/>
            <a:ext cx="8397240" cy="508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1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Nonimmune hemolytic </a:t>
            </a:r>
            <a:r>
              <a:rPr lang="en-US" dirty="0" smtClean="0"/>
              <a:t>anemia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/>
              <a:t>Microangiopathic</a:t>
            </a:r>
            <a:r>
              <a:rPr lang="en-US" sz="2800" dirty="0" smtClean="0"/>
              <a:t> </a:t>
            </a:r>
            <a:r>
              <a:rPr lang="en-US" sz="2800" dirty="0"/>
              <a:t>hemolytic anemia caused by renal, </a:t>
            </a:r>
            <a:r>
              <a:rPr lang="en-US" sz="2800" dirty="0" smtClean="0"/>
              <a:t>cardiac</a:t>
            </a:r>
            <a:r>
              <a:rPr lang="en-US" sz="2800" dirty="0"/>
              <a:t>, liver disease, infections. Like hemolytic </a:t>
            </a:r>
            <a:r>
              <a:rPr lang="en-US" sz="2800" dirty="0" smtClean="0"/>
              <a:t>uremic </a:t>
            </a:r>
            <a:r>
              <a:rPr lang="en-US" sz="2800" dirty="0"/>
              <a:t>syndrome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00847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cs typeface="Times New Roman" panose="02020603050405020304" pitchFamily="18" charset="0"/>
              </a:rPr>
              <a:t>Physiologic Anemia of </a:t>
            </a:r>
            <a:r>
              <a:rPr lang="en-US" altLang="en-US" dirty="0" smtClean="0">
                <a:cs typeface="Times New Roman" panose="02020603050405020304" pitchFamily="18" charset="0"/>
              </a:rPr>
              <a:t>infancy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37361"/>
            <a:ext cx="8382000" cy="4511039"/>
          </a:xfrm>
        </p:spPr>
        <p:txBody>
          <a:bodyPr>
            <a:noAutofit/>
          </a:bodyPr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At one week postnatal all RBC indices begin declining to a minimum value reached at about 2 months of age.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decreased RBC production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plasma dilution associated with increasing blood volume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shorter life span on neonatal RBCs (50-70 days)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more fragile RBCs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switch from </a:t>
            </a:r>
            <a:r>
              <a:rPr lang="en-US" altLang="en-US" sz="2000" dirty="0" err="1">
                <a:cs typeface="Times New Roman" panose="02020603050405020304" pitchFamily="18" charset="0"/>
              </a:rPr>
              <a:t>HbF</a:t>
            </a:r>
            <a:r>
              <a:rPr lang="en-US" altLang="en-US" sz="2000" dirty="0">
                <a:cs typeface="Times New Roman" panose="02020603050405020304" pitchFamily="18" charset="0"/>
              </a:rPr>
              <a:t> to </a:t>
            </a:r>
            <a:r>
              <a:rPr lang="en-US" altLang="en-US" sz="2000" dirty="0" err="1">
                <a:cs typeface="Times New Roman" panose="02020603050405020304" pitchFamily="18" charset="0"/>
              </a:rPr>
              <a:t>HbA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2"/>
            <a:r>
              <a:rPr lang="en-US" altLang="en-US" sz="1800" dirty="0" err="1">
                <a:cs typeface="Times New Roman" panose="02020603050405020304" pitchFamily="18" charset="0"/>
              </a:rPr>
              <a:t>HbF</a:t>
            </a:r>
            <a:r>
              <a:rPr lang="en-US" altLang="en-US" sz="1800" dirty="0">
                <a:cs typeface="Times New Roman" panose="02020603050405020304" pitchFamily="18" charset="0"/>
              </a:rPr>
              <a:t> decreases about 3% per week</a:t>
            </a:r>
          </a:p>
          <a:p>
            <a:pPr lvl="2"/>
            <a:r>
              <a:rPr lang="en-US" altLang="en-US" sz="1800" dirty="0">
                <a:cs typeface="Times New Roman" panose="02020603050405020304" pitchFamily="18" charset="0"/>
              </a:rPr>
              <a:t>at 6 mo. </a:t>
            </a:r>
            <a:r>
              <a:rPr lang="en-US" altLang="en-US" sz="1800" dirty="0" err="1">
                <a:cs typeface="Times New Roman" panose="02020603050405020304" pitchFamily="18" charset="0"/>
              </a:rPr>
              <a:t>HbF</a:t>
            </a:r>
            <a:r>
              <a:rPr lang="en-US" altLang="en-US" sz="1800" dirty="0">
                <a:cs typeface="Times New Roman" panose="02020603050405020304" pitchFamily="18" charset="0"/>
              </a:rPr>
              <a:t> represents only 2% of total </a:t>
            </a:r>
            <a:r>
              <a:rPr lang="en-US" altLang="en-US" sz="1800" dirty="0" err="1">
                <a:cs typeface="Times New Roman" panose="02020603050405020304" pitchFamily="18" charset="0"/>
              </a:rPr>
              <a:t>Hb</a:t>
            </a:r>
            <a:endParaRPr lang="en-US" altLang="en-US" sz="1800" dirty="0">
              <a:cs typeface="Times New Roman" panose="02020603050405020304" pitchFamily="18" charset="0"/>
            </a:endParaRPr>
          </a:p>
          <a:p>
            <a:pPr lvl="2"/>
            <a:r>
              <a:rPr lang="en-US" altLang="en-US" sz="1800" dirty="0">
                <a:cs typeface="Times New Roman" panose="02020603050405020304" pitchFamily="18" charset="0"/>
              </a:rPr>
              <a:t>switch to </a:t>
            </a:r>
            <a:r>
              <a:rPr lang="en-US" altLang="en-US" sz="1800" dirty="0" err="1">
                <a:cs typeface="Times New Roman" panose="02020603050405020304" pitchFamily="18" charset="0"/>
              </a:rPr>
              <a:t>HbA</a:t>
            </a:r>
            <a:r>
              <a:rPr lang="en-US" altLang="en-US" sz="1800" dirty="0">
                <a:cs typeface="Times New Roman" panose="02020603050405020304" pitchFamily="18" charset="0"/>
              </a:rPr>
              <a:t> provides for greater unloading of oxygen to tissues d/t lower oxygen affinity of </a:t>
            </a:r>
            <a:r>
              <a:rPr lang="en-US" altLang="en-US" sz="1800" dirty="0" err="1">
                <a:cs typeface="Times New Roman" panose="02020603050405020304" pitchFamily="18" charset="0"/>
              </a:rPr>
              <a:t>HbA</a:t>
            </a:r>
            <a:r>
              <a:rPr lang="en-US" altLang="en-US" sz="1800" dirty="0">
                <a:cs typeface="Times New Roman" panose="02020603050405020304" pitchFamily="18" charset="0"/>
              </a:rPr>
              <a:t> relative to </a:t>
            </a:r>
            <a:r>
              <a:rPr lang="en-US" altLang="en-US" sz="1800" dirty="0" err="1">
                <a:cs typeface="Times New Roman" panose="02020603050405020304" pitchFamily="18" charset="0"/>
              </a:rPr>
              <a:t>HbF</a:t>
            </a:r>
            <a:r>
              <a:rPr lang="en-US" altLang="en-US" sz="1800" dirty="0"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seldom produces symptoms</a:t>
            </a:r>
          </a:p>
          <a:p>
            <a:pPr lvl="1"/>
            <a:r>
              <a:rPr lang="en-US" altLang="en-US" sz="2000" dirty="0">
                <a:cs typeface="Times New Roman" panose="02020603050405020304" pitchFamily="18" charset="0"/>
              </a:rPr>
              <a:t>not altered by nutritional supplements</a:t>
            </a:r>
            <a:endParaRPr lang="en-US" alt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0894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1392429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8257</TotalTime>
  <Words>3106</Words>
  <Application>Microsoft Office PowerPoint</Application>
  <PresentationFormat>On-screen Show (4:3)</PresentationFormat>
  <Paragraphs>476</Paragraphs>
  <Slides>85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2" baseType="lpstr">
      <vt:lpstr>Arial</vt:lpstr>
      <vt:lpstr>Calibri</vt:lpstr>
      <vt:lpstr>Calibri Light</vt:lpstr>
      <vt:lpstr>pg-80ff126</vt:lpstr>
      <vt:lpstr>Symbol</vt:lpstr>
      <vt:lpstr>Times New Roman</vt:lpstr>
      <vt:lpstr>Retrospect</vt:lpstr>
      <vt:lpstr>Anemia</vt:lpstr>
      <vt:lpstr>Definition</vt:lpstr>
      <vt:lpstr>PowerPoint Presentation</vt:lpstr>
      <vt:lpstr>PowerPoint Presentation</vt:lpstr>
      <vt:lpstr>Evaluation of anemic patient</vt:lpstr>
      <vt:lpstr>History</vt:lpstr>
      <vt:lpstr>PowerPoint Presentation</vt:lpstr>
      <vt:lpstr>PowerPoint Presentation</vt:lpstr>
      <vt:lpstr>Physical examination</vt:lpstr>
      <vt:lpstr>PowerPoint Presentation</vt:lpstr>
      <vt:lpstr>PowerPoint Presentation</vt:lpstr>
      <vt:lpstr>Iron deficiency anemia: Glossitis, angular stomatitis , spoon nails</vt:lpstr>
      <vt:lpstr>Thalassemic facies and ‘hair on end’ Appearance</vt:lpstr>
      <vt:lpstr>Fanconi’s anemia: (A) Hypoplastic thumbs in an 11-year-old. (B) Hypopigmented (white arrow) and hyperpigmented (black arrows) skin lesions </vt:lpstr>
      <vt:lpstr>Initial laboratory test</vt:lpstr>
      <vt:lpstr>PowerPoint Presentation</vt:lpstr>
      <vt:lpstr>Normal blood smear with red blood cells (majority of cells shown), white blood cells (segmented neutrophils) and platelets (small purple dots)</vt:lpstr>
      <vt:lpstr>Classifications of Anemias</vt:lpstr>
      <vt:lpstr>Anemia classification by RBC size</vt:lpstr>
      <vt:lpstr>PowerPoint Presentation</vt:lpstr>
      <vt:lpstr>PowerPoint Presentation</vt:lpstr>
      <vt:lpstr>PowerPoint Presentation</vt:lpstr>
      <vt:lpstr>Macrocytic anemia</vt:lpstr>
      <vt:lpstr>Megaloblastic anemia</vt:lpstr>
      <vt:lpstr>Folate deficiency</vt:lpstr>
      <vt:lpstr>Vitamin B12 (Cobalamin)  Deficiency</vt:lpstr>
      <vt:lpstr>Fanconi anemia</vt:lpstr>
      <vt:lpstr>Fanconi anemia</vt:lpstr>
      <vt:lpstr>Fanconi anemia</vt:lpstr>
      <vt:lpstr>Fanconi anemia</vt:lpstr>
      <vt:lpstr>Diamond-Blackfan anemia (DBA) </vt:lpstr>
      <vt:lpstr>DBA</vt:lpstr>
      <vt:lpstr>PowerPoint Presentation</vt:lpstr>
      <vt:lpstr>Pearson Syndrome</vt:lpstr>
      <vt:lpstr>Acquired aplastic anemia</vt:lpstr>
      <vt:lpstr>Causes of acquired aplastic anemia</vt:lpstr>
      <vt:lpstr>Transient erythroblastopenia of childhood (TEC)</vt:lpstr>
      <vt:lpstr>Microcytic anemias</vt:lpstr>
      <vt:lpstr>Iron Deficiency Anemia</vt:lpstr>
      <vt:lpstr>Etiology</vt:lpstr>
      <vt:lpstr>Clinical manifestations</vt:lpstr>
      <vt:lpstr>Diagnostic laboratory tests</vt:lpstr>
      <vt:lpstr>PowerPoint Presentation</vt:lpstr>
      <vt:lpstr>PowerPoint Presentation</vt:lpstr>
      <vt:lpstr>Treatment</vt:lpstr>
      <vt:lpstr>Hemoglobinopathies</vt:lpstr>
      <vt:lpstr>PowerPoint Presentation</vt:lpstr>
      <vt:lpstr>PowerPoint Presentation</vt:lpstr>
      <vt:lpstr>Thalassemia</vt:lpstr>
      <vt:lpstr>PowerPoint Presentation</vt:lpstr>
      <vt:lpstr>PowerPoint Presentation</vt:lpstr>
      <vt:lpstr>Alpha thalassemia</vt:lpstr>
      <vt:lpstr>Beta thalassemia</vt:lpstr>
      <vt:lpstr>Beta thalassemia (major and intermedia) sequelae</vt:lpstr>
      <vt:lpstr>Clinical features</vt:lpstr>
      <vt:lpstr>PowerPoint Presentation</vt:lpstr>
      <vt:lpstr>PowerPoint Presentation</vt:lpstr>
      <vt:lpstr>PowerPoint Presentation</vt:lpstr>
      <vt:lpstr>Treatment</vt:lpstr>
      <vt:lpstr>Supportive therapy</vt:lpstr>
      <vt:lpstr>Anemia of chronic disease</vt:lpstr>
      <vt:lpstr>Normocytic anemias and Hemolytic anemias</vt:lpstr>
      <vt:lpstr>Enzyme defects</vt:lpstr>
      <vt:lpstr>Enzyme defects</vt:lpstr>
      <vt:lpstr>PowerPoint Presentation</vt:lpstr>
      <vt:lpstr>G6PD</vt:lpstr>
      <vt:lpstr>Hereditary spherocytosis</vt:lpstr>
      <vt:lpstr>Hereditary spherocytosis</vt:lpstr>
      <vt:lpstr>HS- Complications</vt:lpstr>
      <vt:lpstr>HS- Treatment</vt:lpstr>
      <vt:lpstr>Sickle cell disease</vt:lpstr>
      <vt:lpstr>Sickle cell disease</vt:lpstr>
      <vt:lpstr>Clinical features</vt:lpstr>
      <vt:lpstr>PowerPoint Presentation</vt:lpstr>
      <vt:lpstr>Acute complications (crises)</vt:lpstr>
      <vt:lpstr>PowerPoint Presentation</vt:lpstr>
      <vt:lpstr>PowerPoint Presentation</vt:lpstr>
      <vt:lpstr>Chronic complications </vt:lpstr>
      <vt:lpstr>Fever and sickle cell anemia</vt:lpstr>
      <vt:lpstr>Management</vt:lpstr>
      <vt:lpstr>Extracorpuscular hemolytic  anemias</vt:lpstr>
      <vt:lpstr>Autoimmune hemolytic anemia</vt:lpstr>
      <vt:lpstr>Nonimmune hemolytic anemia</vt:lpstr>
      <vt:lpstr>Physiologic Anemia of infancy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Anemia</dc:title>
  <dc:creator>mohammad</dc:creator>
  <cp:lastModifiedBy>Alaa Almaaiteh</cp:lastModifiedBy>
  <cp:revision>194</cp:revision>
  <dcterms:created xsi:type="dcterms:W3CDTF">2006-08-16T00:00:00Z</dcterms:created>
  <dcterms:modified xsi:type="dcterms:W3CDTF">2020-11-02T07:17:03Z</dcterms:modified>
</cp:coreProperties>
</file>