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94" r:id="rId7"/>
    <p:sldId id="261" r:id="rId8"/>
    <p:sldId id="262" r:id="rId9"/>
    <p:sldId id="263" r:id="rId10"/>
    <p:sldId id="295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1" r:id="rId36"/>
    <p:sldId id="292" r:id="rId37"/>
    <p:sldId id="293" r:id="rId38"/>
    <p:sldId id="289" r:id="rId39"/>
    <p:sldId id="291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6" r:id="rId50"/>
    <p:sldId id="305" r:id="rId51"/>
  </p:sldIdLst>
  <p:sldSz cx="13004800" cy="9753600"/>
  <p:notesSz cx="6858000" cy="9144000"/>
  <p:defaultTextStyle>
    <a:lvl1pPr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9B1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555"/>
  </p:normalViewPr>
  <p:slideViewPr>
    <p:cSldViewPr snapToGrid="0" snapToObjects="1">
      <p:cViewPr varScale="1">
        <p:scale>
          <a:sx n="62" d="100"/>
          <a:sy n="62" d="100"/>
        </p:scale>
        <p:origin x="2088" y="20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5042866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57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914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71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828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860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743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00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657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14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ftr2.or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233679">
              <a:defRPr sz="1800">
                <a:solidFill>
                  <a:srgbClr val="000000"/>
                </a:solidFill>
              </a:defRPr>
            </a:pPr>
            <a:r>
              <a:rPr sz="6640">
                <a:solidFill>
                  <a:srgbClr val="FFFFFF"/>
                </a:solidFill>
              </a:rPr>
              <a:t>Cystic Fibrosis</a:t>
            </a: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524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</a:endParaRP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233679">
              <a:defRPr sz="1800">
                <a:solidFill>
                  <a:srgbClr val="000000"/>
                </a:solidFill>
              </a:defRPr>
            </a:pPr>
            <a:r>
              <a:rPr sz="2680">
                <a:solidFill>
                  <a:srgbClr val="FFFFFF"/>
                </a:solidFill>
              </a:rPr>
              <a:t>Muna Kilani,MD</a:t>
            </a: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268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1080">
              <a:solidFill>
                <a:srgbClr val="FFFFFF"/>
              </a:solidFill>
            </a:endParaRPr>
          </a:p>
          <a:p>
            <a:pPr lvl="0" defTabSz="233679">
              <a:defRPr sz="1800">
                <a:solidFill>
                  <a:srgbClr val="000000"/>
                </a:solidFill>
              </a:defRPr>
            </a:pPr>
            <a:endParaRPr sz="128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Among the most common life shortening genetic illnesses, median survival is 4</a:t>
            </a:r>
            <a:r>
              <a:rPr lang="en-US" sz="3800" dirty="0">
                <a:solidFill>
                  <a:srgbClr val="FFFFFF"/>
                </a:solidFill>
              </a:rPr>
              <a:t>7</a:t>
            </a:r>
            <a:r>
              <a:rPr sz="3800" dirty="0">
                <a:solidFill>
                  <a:srgbClr val="FFFFFF"/>
                </a:solidFill>
              </a:rPr>
              <a:t>years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Chronic, progressive obstructive lung disease.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Associated with pancreatic insufficiency, liver disease, CF </a:t>
            </a:r>
            <a:r>
              <a:rPr sz="3800">
                <a:solidFill>
                  <a:srgbClr val="FFFFFF"/>
                </a:solidFill>
              </a:rPr>
              <a:t>related diabetes.</a:t>
            </a:r>
            <a:endParaRPr sz="3800" dirty="0">
              <a:solidFill>
                <a:srgbClr val="FFFFFF"/>
              </a:solidFill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1200" dirty="0">
              <a:latin typeface="Times"/>
              <a:ea typeface="Times"/>
              <a:cs typeface="Times"/>
              <a:sym typeface="Times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There is no currently no cure for CF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Epidemiology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30,000 cases in North America.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Incidence 1:3200 in whites, 1:15000 in people of </a:t>
            </a:r>
            <a:r>
              <a:rPr lang="en-US" sz="3800" dirty="0">
                <a:solidFill>
                  <a:srgbClr val="FFFFFF"/>
                </a:solidFill>
              </a:rPr>
              <a:t>A</a:t>
            </a:r>
            <a:r>
              <a:rPr sz="3800" dirty="0">
                <a:solidFill>
                  <a:srgbClr val="FFFFFF"/>
                </a:solidFill>
              </a:rPr>
              <a:t>frican decent.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FFFFFF"/>
                </a:solidFill>
              </a:rPr>
              <a:t>Incidence of CF in Jordan???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Pathogenesis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711200" y="23939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1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The disease is caused by a genetic mutation on chromosome 7q31.2, which codes for the cystic fibrosis transmembrane conductance regulator (CFTR) protein.</a:t>
            </a: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CFTR is an apical epithelial chloride channel.</a:t>
            </a: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144378" lvl="0" indent="-144378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1900 mutations have been identified, all categorized into 6 distinct classes.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1: Lack of protein production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2: Defect in protein trafficking with degradation in endoplasmic reticulum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3:Defective regulation of CFTR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4: Reduced chloride transport through the apical membrane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5: Splicing defect with reduced production of CFTR</a:t>
            </a:r>
          </a:p>
          <a:p>
            <a:pPr marL="388620" lvl="0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Class 6: Decreased CFTR stability</a:t>
            </a:r>
          </a:p>
        </p:txBody>
      </p:sp>
      <p:sp>
        <p:nvSpPr>
          <p:cNvPr id="46" name="Shape 46"/>
          <p:cNvSpPr/>
          <p:nvPr/>
        </p:nvSpPr>
        <p:spPr>
          <a:xfrm>
            <a:off x="6407150" y="55054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/>
            </a:pPr>
            <a:r>
              <a:rPr sz="1200"/>
              <a:t> </a:t>
            </a:r>
          </a:p>
        </p:txBody>
      </p:sp>
      <p:sp>
        <p:nvSpPr>
          <p:cNvPr id="47" name="Shape 47"/>
          <p:cNvSpPr/>
          <p:nvPr/>
        </p:nvSpPr>
        <p:spPr>
          <a:xfrm>
            <a:off x="6407150" y="55054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/>
            </a:pPr>
            <a:r>
              <a:rPr sz="1200"/>
              <a:t>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-2-Classes-of-CFTR-mutations-help-to-stratify-correction-of-the-basic-defect-by-CFT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67" y="1037523"/>
            <a:ext cx="12181937" cy="67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348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Most common mutation delta 508, it is a class 2  mutation, 70% have one gene, 50% have 2 genes.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G551D is a class 3 mutation, that is targeted by Ivacaftor.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2 mutations are needed for the disease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Classes 1-3 are associated with early onset of disease, and pancreatic insufficiency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Classes 4-5, are associated with later onset lung disease, and pancreatic sufficiency.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netionflow.png"/>
          <p:cNvPicPr/>
          <p:nvPr/>
        </p:nvPicPr>
        <p:blipFill>
          <a:blip r:embed="rId2"/>
          <a:srcRect l="64" r="6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3962-9177-5648-9C19-02BAD6B7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922E-1385-1540-B1F5-178ECEFA9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61C65-BF4E-8349-BE89-CCEDC08F7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9" y="437930"/>
            <a:ext cx="5408657" cy="843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3120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clincal manifistationsofcf.jpg"/>
          <p:cNvPicPr/>
          <p:nvPr/>
        </p:nvPicPr>
        <p:blipFill>
          <a:blip r:embed="rId2"/>
          <a:srcRect t="1513" b="1513"/>
          <a:stretch>
            <a:fillRect/>
          </a:stretch>
        </p:blipFill>
        <p:spPr>
          <a:xfrm>
            <a:off x="2667027" y="0"/>
            <a:ext cx="7670745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Pathophysiology</a:t>
            </a:r>
          </a:p>
        </p:txBody>
      </p:sp>
      <p:sp>
        <p:nvSpPr>
          <p:cNvPr id="60" name="Shape 6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Lungs: Mucus plugging==inflammation, chronic infection, small airway obstruction, bronchiectasis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Exocrine pancreas, intestines and liver: vicid secretions==Pancreatic insufficiency, intestinal obstruction,cholestasis.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Other systems: Pansinusitis, nasal polyps and infertility, increased salt excretion in the sweat.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42315" lvl="0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 </a:t>
            </a:r>
            <a:r>
              <a:rPr sz="2914">
                <a:solidFill>
                  <a:srgbClr val="FFFFFF"/>
                </a:solidFill>
              </a:rPr>
              <a:t>Cyctic Fibrosis Foundation diagnostic criteria: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The presence of 1 or more phenotypic symptoms of CF like, recurrent sinopulmonary disease, nutritional of gastrointestinal symptoms, or absence of vas deference. 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OR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Positive family history of CF in a sibling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OR</a:t>
            </a:r>
          </a:p>
          <a:p>
            <a:pPr marL="484631" lvl="1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Positive newborn screen, </a:t>
            </a:r>
          </a:p>
          <a:p>
            <a:pPr marL="726947" lvl="2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with evidence of chloride transport abnormalitis</a:t>
            </a:r>
          </a:p>
          <a:p>
            <a:pPr marL="969263" lvl="3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Abnormal sweat test on 2 separate occasions</a:t>
            </a:r>
          </a:p>
          <a:p>
            <a:pPr marL="969263" lvl="3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Abnormal nasal epithelial cell potential </a:t>
            </a:r>
          </a:p>
          <a:p>
            <a:pPr marL="969263" lvl="3" indent="-242315" defTabSz="309625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2014">
                <a:solidFill>
                  <a:srgbClr val="FFFFFF"/>
                </a:solidFill>
              </a:rPr>
              <a:t>The presence of 2 known CF causing mutations on genetic testing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The gold standard for diagnosis of CF remains the pilocarpine iontophoresis sweat test developed by Gibson and Cooke in 1959</a:t>
            </a:r>
            <a:r>
              <a:rPr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.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aphicFrame>
        <p:nvGraphicFramePr>
          <p:cNvPr id="67" name="Table 67"/>
          <p:cNvGraphicFramePr/>
          <p:nvPr/>
        </p:nvGraphicFramePr>
        <p:xfrm>
          <a:off x="2978150" y="2762250"/>
          <a:ext cx="7048500" cy="59436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04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nterpretationofSweat Chloride Concentration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Group Interpretation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51435">
                      <a:solidFill>
                        <a:srgbClr val="FFE79C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Infants age 0–6 months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51435">
                      <a:solidFill>
                        <a:srgbClr val="FFE79C"/>
                      </a:solidFill>
                      <a:miter lim="40000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Sweat chloride concentration (mEq/L)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0–29 CF is unlikely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30–59 Intermediate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60 Indicative of CF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Infants age &gt;6 months, children, and adults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Sweat chloride concentration (mEq/L)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0–39 CF is unlikely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40–59 Intermediate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60 Indicative of CF </a:t>
                      </a:r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 defTabSz="914400">
                        <a:spcBef>
                          <a:spcPts val="1200"/>
                        </a:spcBef>
                        <a:defRPr sz="900">
                          <a:latin typeface="Times"/>
                          <a:ea typeface="Times"/>
                          <a:cs typeface="Times"/>
                          <a:sym typeface="Times"/>
                        </a:defRPr>
                      </a:pPr>
                      <a:endParaRPr/>
                    </a:p>
                  </a:txBody>
                  <a:tcPr marL="12700" marR="12700" marT="12700" marB="12700" anchor="ctr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blipFill rotWithShape="1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False positive sweat Cl:</a:t>
            </a:r>
          </a:p>
          <a:p>
            <a:pPr marL="896111" lvl="1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Eczema, Ectodermal dysplasia, malnutrition, congenital adrenal hyperplasia, Adrenal insufficiency, hypothyroidism.</a:t>
            </a:r>
          </a:p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False negative sweat Cl:</a:t>
            </a:r>
          </a:p>
          <a:p>
            <a:pPr marL="896111" lvl="1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Dilution, edema, inadequate sweat.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0604" lvl="0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endParaRPr sz="2166">
              <a:solidFill>
                <a:srgbClr val="FFFFFF"/>
              </a:solidFill>
            </a:endParaRPr>
          </a:p>
          <a:p>
            <a:pPr marL="260603" lvl="0" indent="-260603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Abnormal nasal potential difference measurement. (Absence of voltage after pilocarpine administration).</a:t>
            </a:r>
          </a:p>
          <a:p>
            <a:pPr marL="260603" lvl="0" indent="-260603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Fecal elastase to measure exocrine pancreatic junction.</a:t>
            </a:r>
          </a:p>
          <a:p>
            <a:pPr marL="260603" lvl="0" indent="-260603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Genetic testing: </a:t>
            </a:r>
          </a:p>
          <a:p>
            <a:pPr marL="521208" lvl="1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usually look for 30-96 mutations.</a:t>
            </a:r>
          </a:p>
          <a:p>
            <a:pPr marL="521208" lvl="1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Complete sequencing of the CFTR gene is available for atypical cases</a:t>
            </a:r>
          </a:p>
          <a:p>
            <a:pPr marL="521208" lvl="1" indent="-260604" defTabSz="332993">
              <a:spcBef>
                <a:spcPts val="2300"/>
              </a:spcBef>
              <a:defRPr sz="1800">
                <a:solidFill>
                  <a:srgbClr val="000000"/>
                </a:solidFill>
              </a:defRPr>
            </a:pPr>
            <a:r>
              <a:rPr sz="2793">
                <a:solidFill>
                  <a:srgbClr val="FFFFFF"/>
                </a:solidFill>
              </a:rPr>
              <a:t>List of clinical manifestations associated with the individual CFTR mutations are available on </a:t>
            </a:r>
            <a:r>
              <a:rPr sz="2793" u="sng">
                <a:solidFill>
                  <a:srgbClr val="FFFFFF"/>
                </a:solidFill>
                <a:hlinkClick r:id="rId2"/>
              </a:rPr>
              <a:t>www.cftr2.org</a:t>
            </a:r>
            <a:r>
              <a:rPr sz="2793"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Newborn screening was implemented in all states in 2010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Newborn screening was associated with improved nutritional status, and lung function at age 6.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It has 90% sensitivity but low specificity.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Immunoreactive trypsinogen is measured in the newborns blood.</a:t>
            </a:r>
          </a:p>
          <a:p>
            <a:pPr marL="448055" lvl="1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a positive test needs referral to a pulmonologist , and the performance of a sweat test.  </a:t>
            </a:r>
          </a:p>
          <a:p>
            <a:pPr marL="448055" lvl="1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False negative newborn screening can happen especially in infants with meconium ileus.</a:t>
            </a: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endParaRPr sz="1862">
              <a:solidFill>
                <a:srgbClr val="FFFFFF"/>
              </a:solidFill>
            </a:endParaRPr>
          </a:p>
          <a:p>
            <a:pPr marL="224027" lvl="0" indent="-224027" defTabSz="286258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endParaRPr sz="1862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Manifestations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Recurrent sinopulmonary infection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Stetorrhea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Failure to thrive.( The triad of symptoms)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80">
                <a:solidFill>
                  <a:srgbClr val="FFFFFF"/>
                </a:solidFill>
              </a:rPr>
              <a:t>Clinical Manifestions by age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5175" lvl="0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Hyperechoic bowel of fetal US, is suggestive of CF</a:t>
            </a:r>
          </a:p>
          <a:p>
            <a:pPr marL="265175" lvl="0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Delayed meconium passage, meconium plugging and meconium ileus, are present in 15-20% of infants with CF.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Due to high protein in meconium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inspissation of meconium is bowel leading to intestinal obstruction…usually needs surgical removal</a:t>
            </a:r>
          </a:p>
          <a:p>
            <a:pPr marL="265175" lvl="0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Rectal prolapse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Seen in patients 6m—3years</a:t>
            </a:r>
          </a:p>
          <a:p>
            <a:pPr marL="530351" lvl="1" indent="-265175" defTabSz="338835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3132">
                <a:solidFill>
                  <a:srgbClr val="FFFFFF"/>
                </a:solidFill>
              </a:rPr>
              <a:t>Due to malnutrition, elimination of large stools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Manifestions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1479" lvl="0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Less frequent manifestations in infancy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Salt depletion sydrome, results in hyponatremic, hypokalemic, hypochloremic metablolic alkalosis.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Prologed neonatal jaundice from intrahepatic biliary stasis, and extra hepatic biliary obstruction.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Edema and hypoprotinemia from malabsorbtion</a:t>
            </a:r>
          </a:p>
          <a:p>
            <a:pPr marL="822959" lvl="1" indent="-411479" defTabSz="525779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420">
                <a:solidFill>
                  <a:srgbClr val="FFFFFF"/>
                </a:solidFill>
              </a:rPr>
              <a:t>Hemorrhagic disease of the newborn from Vit K deficiency.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Manifestations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165860" lvl="2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In older children, adolescents and adults.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Recurrent lung infection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Poorly controlled asthma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Bronchiectasis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Recurrent sinusitis and nasal polyps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Hemoptysis, pneumothorax</a:t>
            </a:r>
          </a:p>
          <a:p>
            <a:pPr marL="1554480" lvl="3" indent="-388620" defTabSz="496570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3230">
                <a:solidFill>
                  <a:srgbClr val="FFFFFF"/>
                </a:solidFill>
              </a:rPr>
              <a:t>Respiratory failure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Clinical Manifestations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Malabsorption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DIOS…Distal Intestinal obstruction syndrome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Rectal prolapse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Liver disease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Infertility absent vas deference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The aim of management is to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Maintain optimal lung function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Antibiotics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Lung clearance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Anti inflammatory medications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Maintain optimal nutritional status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In the US cystic fibrosis care is provided at CF foundation accredited centers with a multi disciplinary team approach.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800">
              <a:solidFill>
                <a:srgbClr val="FFFFFF"/>
              </a:solidFill>
            </a:endParaRPr>
          </a:p>
          <a:p>
            <a:pPr marL="0" lvl="0" indent="0" defTabSz="457200">
              <a:spcBef>
                <a:spcPts val="1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Cystic Fibrosis Foundation’s Pulmonary Clinical Practice Guidelines Committee developed recommendations that were based on a systematic review of the literature and assessment of the available evidence based on an established grading scale.  These guidelines were updated in 2013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7472" lvl="0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Chronic airway infection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surveillance cultures; pseudomonas, staph aureus, atypical mycobacterial infections, fungal infections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 First evidence of pseudomona colonization is usually treated with inhaled tobramycin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Patients with chronic pseudomonas infection, can benefit from inhaled antibiotics every other month</a:t>
            </a:r>
          </a:p>
          <a:p>
            <a:pPr marL="694944" lvl="1" indent="-347472" defTabSz="443991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2888">
                <a:solidFill>
                  <a:srgbClr val="FFFFFF"/>
                </a:solidFill>
              </a:rPr>
              <a:t>Acute exacerbations are treated with IV antibiotics usually double coverage for pseudomonas and depending on the sensitivities obtained by sputum culture.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erms in cf lungs.png"/>
          <p:cNvPicPr/>
          <p:nvPr/>
        </p:nvPicPr>
        <p:blipFill>
          <a:blip r:embed="rId2"/>
          <a:srcRect l="14178" r="14178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05" name="Shape 10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3484" lvl="0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Airway clearance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Percussion, postural drainage, active cycle breathing, positive expiratory pressure, high frequency chest wall oscillation.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Usually combined with mucus alternating agents like DNase, and hypertonic saline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Usually done twice daily and increased frequency with acute infections.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3484" lvl="0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Chronic airway infammation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Ibuprofen: high doses (blood levels of 50-100microgm/ml) have been associated with decrease neutrophil migration and decreased inflammation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Azithromycin: used 3 times/week, improves lung function and lessens exacerbations</a:t>
            </a:r>
          </a:p>
          <a:p>
            <a:pPr marL="886968" lvl="1" indent="-443484" defTabSz="566674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3686">
                <a:solidFill>
                  <a:srgbClr val="FFFFFF"/>
                </a:solidFill>
              </a:rPr>
              <a:t>Sterids: Should not be used routinly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14" name="Shape 11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6052" lvl="0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Pancreatic enzyme replacement therapy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Pancreatic enzymes must be taken with every meal and snack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The dose is 2000-2500u/kg of lipase/meal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Too high of a dose causes fibrosing colonopathy</a:t>
            </a:r>
          </a:p>
          <a:p>
            <a:pPr marL="416052" lvl="0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Fat soluble vitamines replacement therapy</a:t>
            </a:r>
          </a:p>
          <a:p>
            <a:pPr marL="832104" lvl="1" indent="-416052" defTabSz="531622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3458">
                <a:solidFill>
                  <a:srgbClr val="FFFFFF"/>
                </a:solidFill>
              </a:rPr>
              <a:t>AKED vitamines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Management of the compilcations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Pulmonary exacerbation: worsening cough, shortness of breath, fatigue or weight loss, decrease in lung functions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Treament is with antibiotics, oral,IV or inhaled depending on culture results and sensitivities. 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0" name="Shape 1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30936" lvl="1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Hemoptysis  9% of patients: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usually from bronchial arteries, in advance disease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treatment is antibiotics for mild to moderate, 5-250ml 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Bronchial artery embolization or lung resection for sever bleeding</a:t>
            </a:r>
          </a:p>
          <a:p>
            <a:pPr marL="630936" lvl="1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Pneumothorax in 3.4% of patients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If small to moderate management depends on degree of respiratory compromise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If large a chest tube needs to be inserted</a:t>
            </a:r>
          </a:p>
          <a:p>
            <a:pPr marL="946403" lvl="2" indent="-315468" defTabSz="403097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2622">
                <a:solidFill>
                  <a:srgbClr val="FFFFFF"/>
                </a:solidFill>
              </a:rPr>
              <a:t>if large and recurrent, chemical or surgical pleurodesis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2043" lvl="0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Chronic rhinosinusitis and nasal polyps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Medical therapy with inhaled steroids, saline rinses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surgery, functional endoscopic sinus surgery.</a:t>
            </a:r>
          </a:p>
          <a:p>
            <a:pPr marL="352043" lvl="0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DIOS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Vicid fecal matter obstructing distal intestines, risk factors include fat malabsorption secondary to insufficient enzyme replacement, dehydration, a history of meconium ileum</a:t>
            </a:r>
          </a:p>
          <a:p>
            <a:pPr marL="704087" lvl="1" indent="-352043" defTabSz="449833">
              <a:spcBef>
                <a:spcPts val="3200"/>
              </a:spcBef>
              <a:defRPr sz="1800">
                <a:solidFill>
                  <a:srgbClr val="000000"/>
                </a:solidFill>
              </a:defRPr>
            </a:pPr>
            <a:r>
              <a:rPr sz="2925">
                <a:solidFill>
                  <a:srgbClr val="FFFFFF"/>
                </a:solidFill>
              </a:rPr>
              <a:t>Treatment is hydration, and osmotic laxatives, in cases of complete obstruction gastrografin enema 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CF liver disease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Patient get biliary fibrosis that leads to biliary cirrhosis and liver cirrhosis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Hepatomegaly, abnormal liver functions and abnormal liver US and and an abnormal liver biopsy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Treatment is ursodeoxycholic acid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9747" lvl="0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Cystic Fibrosis Related Diabetes Mellitus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CFRD has been associated with decreased body mass index, lung functions and mortality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Early control improves outcome and mortality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Microvascular complications of DM can happen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Incidence increase 5% per year after 10 years of age, and 10% per year after 20 years of age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Recommended to perform a glucose tolerace test yearly after 1 year of age, HA1C is not recommended as in underestimates the glycemic load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Treatment is with Insulin, oral hypoglycemic agents are not recommended</a:t>
            </a:r>
          </a:p>
          <a:p>
            <a:pPr marL="539495" lvl="1" indent="-269747" defTabSz="344677">
              <a:spcBef>
                <a:spcPts val="2400"/>
              </a:spcBef>
              <a:defRPr sz="1800">
                <a:solidFill>
                  <a:srgbClr val="000000"/>
                </a:solidFill>
              </a:defRPr>
            </a:pPr>
            <a:r>
              <a:rPr sz="2241">
                <a:solidFill>
                  <a:srgbClr val="FFFFFF"/>
                </a:solidFill>
              </a:rPr>
              <a:t>Caloric restriction is not recommended, intake of carbohydrates is not discouraged.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Disease-Modifying Therapies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Ivacaftor is an oral pharmacologic potentiator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Activates defective CFTR in patients with class 3 mutation G511D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Approved for patients with at least one G511D mutation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CFTR modulator therapies</a:t>
            </a:r>
          </a:p>
          <a:p>
            <a:r>
              <a:rPr lang="en-US" dirty="0" err="1"/>
              <a:t>Ivacaftor</a:t>
            </a:r>
            <a:endParaRPr lang="en-US" dirty="0"/>
          </a:p>
          <a:p>
            <a:r>
              <a:rPr lang="en-US" dirty="0"/>
              <a:t>Ivacaftor and lumacaftor  (</a:t>
            </a:r>
            <a:r>
              <a:rPr lang="en-US" dirty="0" err="1"/>
              <a:t>Orkambi</a:t>
            </a:r>
            <a:r>
              <a:rPr lang="en-US" dirty="0"/>
              <a:t>)</a:t>
            </a:r>
          </a:p>
          <a:p>
            <a:r>
              <a:rPr lang="en-US" dirty="0"/>
              <a:t>Ivacaftor, </a:t>
            </a:r>
            <a:r>
              <a:rPr lang="en-US" dirty="0" err="1"/>
              <a:t>Tezacaftor</a:t>
            </a:r>
            <a:r>
              <a:rPr lang="en-US" dirty="0"/>
              <a:t>, </a:t>
            </a:r>
            <a:r>
              <a:rPr lang="en-US" dirty="0" err="1"/>
              <a:t>Elexacaftor</a:t>
            </a:r>
            <a:r>
              <a:rPr lang="en-US" dirty="0"/>
              <a:t> (</a:t>
            </a:r>
            <a:r>
              <a:rPr lang="en-US" dirty="0" err="1"/>
              <a:t>TriKafta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17745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ost common cftr muta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196" y="1037522"/>
            <a:ext cx="9219359" cy="71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57397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Management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Lung transplantation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5 year survival about 70%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cxrcf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574961" y="-157315"/>
            <a:ext cx="7854878" cy="94258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DB12E-467F-B44B-886C-2DC6D71B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Non-CF Bronchiectasis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8E3B6-AA2A-9447-A3E7-A6F854B54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38418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3434A2-EB72-9945-BC4A-6831C5098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Incidence unknown and varies between 4/100.000 (children) – 52/100.000 (adults) </a:t>
            </a:r>
          </a:p>
          <a:p>
            <a:pPr algn="l" rtl="0"/>
            <a:r>
              <a:rPr lang="en-US" dirty="0"/>
              <a:t>It is still an important cause of chronic suppurative lung disease in low-income countries </a:t>
            </a:r>
          </a:p>
          <a:p>
            <a:pPr algn="l" rtl="0"/>
            <a:r>
              <a:rPr lang="en-US" dirty="0"/>
              <a:t>Decline in prevalence since 1950’s in high-income countries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07340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BE127-E9B1-8948-BA2B-45919E8E3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b="1" dirty="0"/>
              <a:t>Definition: </a:t>
            </a:r>
            <a:r>
              <a:rPr lang="en-US" dirty="0"/>
              <a:t>dilatation of the airways, supported by radiological and clinical evidence </a:t>
            </a:r>
          </a:p>
          <a:p>
            <a:r>
              <a:rPr lang="en-US" b="1" dirty="0"/>
              <a:t>Pathophysiology: </a:t>
            </a:r>
            <a:endParaRPr lang="en-US" dirty="0"/>
          </a:p>
          <a:p>
            <a:pPr lvl="1"/>
            <a:r>
              <a:rPr lang="en-US" dirty="0"/>
              <a:t>▪ Infection</a:t>
            </a:r>
            <a:br>
              <a:rPr lang="en-US" dirty="0"/>
            </a:br>
            <a:r>
              <a:rPr lang="en-US" dirty="0"/>
              <a:t>▪ Inflammation ▪ Tissue damage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45402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3B3402-73A3-E34B-A29E-4518B9B1A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 err="1"/>
              <a:t>Etilogy</a:t>
            </a:r>
            <a:endParaRPr lang="en-US" dirty="0"/>
          </a:p>
          <a:p>
            <a:r>
              <a:rPr lang="en-US" dirty="0"/>
              <a:t>Idiopathic 17-40%</a:t>
            </a:r>
            <a:br>
              <a:rPr lang="en-US" dirty="0"/>
            </a:br>
            <a:r>
              <a:rPr lang="en-US" dirty="0"/>
              <a:t>▪ </a:t>
            </a:r>
            <a:r>
              <a:rPr lang="en-US" dirty="0" err="1"/>
              <a:t>Aetiology</a:t>
            </a:r>
            <a:r>
              <a:rPr lang="en-US" dirty="0"/>
              <a:t> depends on region: primary immunodeficiency/ </a:t>
            </a:r>
          </a:p>
          <a:p>
            <a:r>
              <a:rPr lang="en-US" dirty="0"/>
              <a:t>infections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43615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461E98-0D6E-9849-BB5F-94EF5414D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7" y="2902807"/>
            <a:ext cx="12962063" cy="372659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7F032B-18FF-7040-84E4-5EF8DC3EB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  <p:pic>
        <p:nvPicPr>
          <p:cNvPr id="1025" name="Picture 1" descr="page6image22862976">
            <a:extLst>
              <a:ext uri="{FF2B5EF4-FFF2-40B4-BE49-F238E27FC236}">
                <a16:creationId xmlns:a16="http://schemas.microsoft.com/office/drawing/2014/main" id="{7AC0D1A2-0C2F-774E-B66A-5B2FD92A2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90999" y="0"/>
            <a:ext cx="11119865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2775956-5FD9-F24A-BF2D-0589B4E062F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3004800" y="43934"/>
            <a:ext cx="34505278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page6image22862976">
            <a:extLst>
              <a:ext uri="{FF2B5EF4-FFF2-40B4-BE49-F238E27FC236}">
                <a16:creationId xmlns:a16="http://schemas.microsoft.com/office/drawing/2014/main" id="{AC385004-DF07-AF4E-8EB4-676713852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9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61541FFE-8535-7B42-90F8-F2ACC7AF2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BF0000"/>
                </a:solidFill>
                <a:effectLst/>
                <a:latin typeface="TrebuchetMS" panose="020B0603020202020204" pitchFamily="34" charset="0"/>
              </a:rPr>
              <a:t>Al Subie et al. J Paediatr Child 2012.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40194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0F1AD9-5756-1A41-A704-E02A5A396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0" y="2105247"/>
            <a:ext cx="12849128" cy="506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91302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B0E8F-9D4C-7F42-965F-1962D070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Symptoms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7EBA00-9E92-BA46-B717-87A3E6CEF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Chronic cough &gt; 8 weeks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Asthma not responding to treatment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Pneumonia with incomplete resolution or recurrent pneumonia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Hemoptysis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Persistent lung crackles on exam</a:t>
            </a:r>
          </a:p>
        </p:txBody>
      </p:sp>
    </p:spTree>
    <p:extLst>
      <p:ext uri="{BB962C8B-B14F-4D97-AF65-F5344CB8AC3E}">
        <p14:creationId xmlns:p14="http://schemas.microsoft.com/office/powerpoint/2010/main" val="1150048127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8625F8-68EA-1B49-892C-3FA42E7FF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defTabSz="584200" rtl="0"/>
            <a:r>
              <a:rPr lang="en-US" sz="6000" dirty="0"/>
              <a:t>Investigations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7CC12-A36C-CB4D-A11D-CB5092EE7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628" y="2126511"/>
            <a:ext cx="11520672" cy="7421525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b="1" dirty="0"/>
              <a:t>Imaging</a:t>
            </a:r>
            <a:br>
              <a:rPr lang="en-US" b="1" dirty="0"/>
            </a:br>
            <a:r>
              <a:rPr lang="en-US" dirty="0"/>
              <a:t>HRCT gold standard, sensitivity 97% ,MRI ?</a:t>
            </a:r>
          </a:p>
          <a:p>
            <a:pPr algn="l" rtl="0"/>
            <a:r>
              <a:rPr lang="en-US" b="1" dirty="0"/>
              <a:t>Differential diagnosis </a:t>
            </a:r>
            <a:r>
              <a:rPr lang="en-US" dirty="0"/>
              <a:t>Sweat test, screening for PCD </a:t>
            </a:r>
          </a:p>
          <a:p>
            <a:pPr lvl="1"/>
            <a:r>
              <a:rPr lang="en-US" dirty="0"/>
              <a:t>CRP, WBC, </a:t>
            </a:r>
            <a:r>
              <a:rPr lang="en-US" b="1" dirty="0"/>
              <a:t>Immunological screening</a:t>
            </a:r>
            <a:br>
              <a:rPr lang="en-US" b="1" dirty="0"/>
            </a:br>
            <a:r>
              <a:rPr lang="en-US" dirty="0"/>
              <a:t>• IgG, IgA, IgM, specific antibodies, HIV, </a:t>
            </a:r>
            <a:r>
              <a:rPr lang="en-US" dirty="0" err="1"/>
              <a:t>IgE</a:t>
            </a:r>
            <a:r>
              <a:rPr lang="en-US" dirty="0"/>
              <a:t>, aspergillus </a:t>
            </a:r>
            <a:r>
              <a:rPr lang="en-US" dirty="0" err="1"/>
              <a:t>IgE</a:t>
            </a:r>
            <a:r>
              <a:rPr lang="en-US" dirty="0"/>
              <a:t>, aspergillus  allergy skin test, response to vaccinations</a:t>
            </a:r>
          </a:p>
          <a:p>
            <a:pPr lvl="1"/>
            <a:r>
              <a:rPr lang="en-US" dirty="0"/>
              <a:t>• Lymphocytes subsets, proliferation tests, NK cells</a:t>
            </a:r>
            <a:br>
              <a:rPr lang="en-US" dirty="0"/>
            </a:br>
            <a:r>
              <a:rPr lang="en-US" dirty="0"/>
              <a:t>• Phagocyte function, complement levels. 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986352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5CFDD9-FC27-5446-B1B3-DADED4CA7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Treatment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65C992-FAF8-1148-8C24-F95535EDF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Treatment of the etiology if possible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Antibiotics, inhaled and oral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Chest physiotherapy</a:t>
            </a:r>
          </a:p>
          <a:p>
            <a:pPr marL="457200" indent="-457200" algn="l" defTabSz="584200" rtl="0">
              <a:spcBef>
                <a:spcPts val="4200"/>
              </a:spcBef>
              <a:buSzPct val="75000"/>
              <a:buChar char="•"/>
            </a:pPr>
            <a:r>
              <a:rPr lang="en-US" dirty="0"/>
              <a:t>Azithromycin</a:t>
            </a:r>
          </a:p>
        </p:txBody>
      </p:sp>
    </p:spTree>
    <p:extLst>
      <p:ext uri="{BB962C8B-B14F-4D97-AF65-F5344CB8AC3E}">
        <p14:creationId xmlns:p14="http://schemas.microsoft.com/office/powerpoint/2010/main" val="98665011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019F84-6288-ED44-B050-FBD657C57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584200" rtl="0"/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452658847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81806-F250-F944-85EB-ADD47FF11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95ACC-C64F-DC40-AD21-912384042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2649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E24376EA59545A611AFBF6C2EDBDD" ma:contentTypeVersion="2" ma:contentTypeDescription="Create a new document." ma:contentTypeScope="" ma:versionID="431e55668dad7bd5328a985f359a9590">
  <xsd:schema xmlns:xsd="http://www.w3.org/2001/XMLSchema" xmlns:xs="http://www.w3.org/2001/XMLSchema" xmlns:p="http://schemas.microsoft.com/office/2006/metadata/properties" xmlns:ns2="1e79b814-7639-49c4-a9db-9af5b5895a9e" targetNamespace="http://schemas.microsoft.com/office/2006/metadata/properties" ma:root="true" ma:fieldsID="f026a9cfe3fe9ab594b45a93ec356e68" ns2:_="">
    <xsd:import namespace="1e79b814-7639-49c4-a9db-9af5b5895a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9b814-7639-49c4-a9db-9af5b5895a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DCDA96-644A-46BF-97CE-778BB21E13A3}"/>
</file>

<file path=customXml/itemProps2.xml><?xml version="1.0" encoding="utf-8"?>
<ds:datastoreItem xmlns:ds="http://schemas.openxmlformats.org/officeDocument/2006/customXml" ds:itemID="{57AE0615-BD4B-45BF-AF9E-23FE1CBA4236}"/>
</file>

<file path=customXml/itemProps3.xml><?xml version="1.0" encoding="utf-8"?>
<ds:datastoreItem xmlns:ds="http://schemas.openxmlformats.org/officeDocument/2006/customXml" ds:itemID="{1EE327DF-AEEE-4EB6-A2F7-E643219724C8}"/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1643</Words>
  <Application>Microsoft Macintosh PowerPoint</Application>
  <PresentationFormat>Custom</PresentationFormat>
  <Paragraphs>223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Helvetica</vt:lpstr>
      <vt:lpstr>Helvetica Light</vt:lpstr>
      <vt:lpstr>Helvetica Neue</vt:lpstr>
      <vt:lpstr>Times</vt:lpstr>
      <vt:lpstr>TrebuchetMS</vt:lpstr>
      <vt:lpstr>Gradient</vt:lpstr>
      <vt:lpstr>Cystic Fibrosis   </vt:lpstr>
      <vt:lpstr>PowerPoint Presentation</vt:lpstr>
      <vt:lpstr>Epidemiology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Pathophysiology</vt:lpstr>
      <vt:lpstr>Diagnosis</vt:lpstr>
      <vt:lpstr>The gold standard for diagnosis of CF remains the pilocarpine iontophoresis sweat test developed by Gibson and Cooke in 1959 .</vt:lpstr>
      <vt:lpstr>Diagnosis</vt:lpstr>
      <vt:lpstr>Diagnosis</vt:lpstr>
      <vt:lpstr>Diagnosis</vt:lpstr>
      <vt:lpstr>Clinical Manifestations</vt:lpstr>
      <vt:lpstr>Clinical Manifestions by age</vt:lpstr>
      <vt:lpstr>Clinical Manifestions</vt:lpstr>
      <vt:lpstr>Clinical Manifestations</vt:lpstr>
      <vt:lpstr>Clinical Manifestations</vt:lpstr>
      <vt:lpstr>Management</vt:lpstr>
      <vt:lpstr>Management</vt:lpstr>
      <vt:lpstr>Management</vt:lpstr>
      <vt:lpstr>PowerPoint Presentation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Management</vt:lpstr>
      <vt:lpstr>PowerPoint Presentation</vt:lpstr>
      <vt:lpstr>Management</vt:lpstr>
      <vt:lpstr>PowerPoint Presentation</vt:lpstr>
      <vt:lpstr>Non-CF Bronchiectasis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Symptoms</vt:lpstr>
      <vt:lpstr>Investigations</vt:lpstr>
      <vt:lpstr>Treatment</vt:lpstr>
      <vt:lpstr>Thank you!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Cystic Fibrosis   </dc:title>
  <cp:lastModifiedBy>Muna Kilani</cp:lastModifiedBy>
  <cp:revision>11</cp:revision>
  <dcterms:modified xsi:type="dcterms:W3CDTF">2020-09-21T15:01:08Z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0x0101000EAE24376EA59545A611AFBF6C2EDBDD</vt:lpwstr>
  </property>
</Properties>
</file>