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2" r:id="rId15"/>
    <p:sldId id="273" r:id="rId16"/>
    <p:sldId id="306" r:id="rId17"/>
    <p:sldId id="275" r:id="rId18"/>
    <p:sldId id="274" r:id="rId19"/>
    <p:sldId id="307" r:id="rId20"/>
    <p:sldId id="308" r:id="rId21"/>
    <p:sldId id="266" r:id="rId22"/>
    <p:sldId id="267" r:id="rId23"/>
    <p:sldId id="297" r:id="rId24"/>
    <p:sldId id="268" r:id="rId25"/>
    <p:sldId id="298" r:id="rId26"/>
    <p:sldId id="313" r:id="rId27"/>
    <p:sldId id="269" r:id="rId28"/>
    <p:sldId id="309" r:id="rId29"/>
    <p:sldId id="311" r:id="rId30"/>
    <p:sldId id="270" r:id="rId31"/>
    <p:sldId id="271" r:id="rId32"/>
    <p:sldId id="276" r:id="rId33"/>
    <p:sldId id="277" r:id="rId34"/>
    <p:sldId id="319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9" r:id="rId51"/>
    <p:sldId id="317" r:id="rId52"/>
    <p:sldId id="318" r:id="rId53"/>
    <p:sldId id="316" r:id="rId54"/>
    <p:sldId id="293" r:id="rId55"/>
    <p:sldId id="295" r:id="rId56"/>
    <p:sldId id="296" r:id="rId57"/>
    <p:sldId id="300" r:id="rId58"/>
    <p:sldId id="305" r:id="rId59"/>
    <p:sldId id="301" r:id="rId60"/>
    <p:sldId id="303" r:id="rId61"/>
    <p:sldId id="304" r:id="rId62"/>
    <p:sldId id="302" r:id="rId6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746"/>
  </p:normalViewPr>
  <p:slideViewPr>
    <p:cSldViewPr snapToGrid="0" snapToObjects="1">
      <p:cViewPr varScale="1">
        <p:scale>
          <a:sx n="62" d="100"/>
          <a:sy n="62" d="100"/>
        </p:scale>
        <p:origin x="2088" y="21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29906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“Type a quote here.”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846F-6B82-4446-A879-4D8FDBF0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425B3-726F-C44F-872E-A7930CA77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56AB-6BBD-D248-B0E3-4ADD7D964C3A}" type="datetimeFigureOut">
              <a:rPr lang="en-US" smtClean="0"/>
              <a:t>9/26/21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3D239-953F-4648-8E3C-A6BCEED9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6744D-9DA6-A645-8568-6D3F95ABD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0866" y="9245600"/>
            <a:ext cx="410369" cy="379591"/>
          </a:xfrm>
        </p:spPr>
        <p:txBody>
          <a:bodyPr/>
          <a:lstStyle/>
          <a:p>
            <a:fld id="{F7DEC703-F930-8441-B5E5-C1DB18D15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9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Respiratory Tract Infections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1270000" y="503555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t>Muna Kilani, MD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Common Cold (Coryza)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Nasal discharge</a:t>
            </a:r>
          </a:p>
          <a:p>
            <a:r>
              <a:rPr dirty="0"/>
              <a:t>Cough</a:t>
            </a:r>
          </a:p>
          <a:p>
            <a:r>
              <a:rPr dirty="0"/>
              <a:t>Fever</a:t>
            </a:r>
          </a:p>
          <a:p>
            <a:r>
              <a:rPr dirty="0"/>
              <a:t>Less than 1 week duration </a:t>
            </a:r>
          </a:p>
          <a:p>
            <a:r>
              <a:rPr dirty="0"/>
              <a:t>Rhinovirus, corona virus, RSV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Pharyngitis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Sore throat, fever, cough</a:t>
            </a:r>
          </a:p>
          <a:p>
            <a:r>
              <a:t>Pharynx is inflamed, lymph nodes enlarged.</a:t>
            </a:r>
          </a:p>
          <a:p>
            <a:r>
              <a:t>Usually viral etiology, adenovirus, rhinovirus,</a:t>
            </a:r>
          </a:p>
          <a:p>
            <a:r>
              <a:t>In older children group A beta hemolytic streptococcus.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Tonsillitis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A form of pharyngitis, with involvement of the tonsils.</a:t>
            </a:r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Common pathogens are group A hemolytic streptococcus </a:t>
            </a:r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Viruses like Ebstein Barr  virus ( infectious mononucleosi</a:t>
            </a:r>
            <a:r>
              <a:rPr lang="en-US" dirty="0"/>
              <a:t>s)</a:t>
            </a:r>
            <a:endParaRPr dirty="0"/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If bacterial infection diagnos</a:t>
            </a:r>
            <a:r>
              <a:rPr lang="en-US" dirty="0"/>
              <a:t>ed treatment in penicillin or erythromycin if patient allergic</a:t>
            </a:r>
            <a:endParaRPr dirty="0"/>
          </a:p>
          <a:p>
            <a:pPr marL="397763" indent="-397763" defTabSz="508254">
              <a:spcBef>
                <a:spcPts val="3600"/>
              </a:spcBef>
              <a:defRPr sz="3306"/>
            </a:pPr>
            <a:r>
              <a:rPr dirty="0"/>
              <a:t>Treatment does not prevent post streptococcal nephritis.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 err="1"/>
              <a:t>Streptoccocal</a:t>
            </a:r>
            <a:r>
              <a:rPr lang="en-US" dirty="0"/>
              <a:t> Pharyngitis</a:t>
            </a:r>
            <a:endParaRPr dirty="0"/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Streptococcal tonsillitis characterized by erythema and swelling of the tonsils, exudate, petechia on the palate, tender anterior cervical lymph nodes</a:t>
            </a:r>
          </a:p>
          <a:p>
            <a:r>
              <a:rPr dirty="0"/>
              <a:t>Can be associated with sandpaper rash. </a:t>
            </a:r>
          </a:p>
          <a:p>
            <a:r>
              <a:rPr dirty="0"/>
              <a:t>Diagnosed with Rapid Antigen Detection Test, and throat culture</a:t>
            </a:r>
            <a:r>
              <a:rPr lang="en-US" dirty="0"/>
              <a:t>, sensitivity 63-96, specificity 90-100%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4B26325A-79FE-41B9-96D2-5F4C1E7385FF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1095" b="109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1333BC81-D1DE-4EA9-B88A-25B9057C664A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3758" r="375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Tonsillar exudate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4B053C2A-A695-4E56-8084-F008F9CFB998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9653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Palatal </a:t>
            </a:r>
            <a:r>
              <a:rPr lang="en-US" dirty="0" err="1"/>
              <a:t>petichiae</a:t>
            </a:r>
            <a:endParaRPr dirty="0"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C4B9706D-C8A3-455C-9EDD-5A9BB454753E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9653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Sand paper rash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8C0106C9-E9AB-4BCC-9F22-FC654021F60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81988" y="211651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Infection of the sinuses</a:t>
            </a:r>
          </a:p>
          <a:p>
            <a:r>
              <a:t>Maxillary, Ethmoidal, Spenoidal, Frontal</a:t>
            </a:r>
          </a:p>
          <a:p>
            <a:r>
              <a:t>Pathophysiology: Swelling --- inflammation---infection.</a:t>
            </a:r>
          </a:p>
          <a:p>
            <a:r>
              <a:t>Predisposing factors: Cyctic Fibrosis, allergic rhinitis, immunodeficiencies , structural abnormalities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Headache</a:t>
            </a:r>
          </a:p>
          <a:p>
            <a:r>
              <a:t>Fever</a:t>
            </a:r>
          </a:p>
          <a:p>
            <a:r>
              <a:t>Nasal discharge</a:t>
            </a:r>
          </a:p>
          <a:p>
            <a:r>
              <a:t>Cough: night time and early morning cough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sinses anatomy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04065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DE84EB1A-0A4E-49DD-953B-67F3D0A7B809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405" r="240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Sinusitis</a:t>
            </a:r>
          </a:p>
        </p:txBody>
      </p:sp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Diagnostic criteria   AAP  guidelines 2014 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URI Symptoms of 10 days duration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 worsening URI symptoms after initial improvement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 Sever onset of pur</a:t>
            </a:r>
            <a:r>
              <a:rPr lang="en-US" dirty="0"/>
              <a:t>ulent</a:t>
            </a:r>
            <a:r>
              <a:rPr dirty="0"/>
              <a:t> to discharge and high grade fever of 3 days duration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No imaging necessary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Organisms, streptococcus pneumonia, staph aureus, non typable Hemophilus influenza, moraxella catarralis</a:t>
            </a:r>
          </a:p>
          <a:p>
            <a:pPr marL="288036" indent="-288036" defTabSz="368045">
              <a:spcBef>
                <a:spcPts val="2600"/>
              </a:spcBef>
              <a:defRPr sz="2394"/>
            </a:pPr>
            <a:r>
              <a:rPr dirty="0"/>
              <a:t>Physical findings: nasal discharge, post nasal drip, facial tenderness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ethomoid</a:t>
            </a:r>
            <a:r>
              <a:rPr lang="en-US" dirty="0"/>
              <a:t> and maxillary sinuses form in the 3</a:t>
            </a:r>
            <a:r>
              <a:rPr lang="en-US" baseline="30000" dirty="0"/>
              <a:t>rd</a:t>
            </a:r>
            <a:r>
              <a:rPr lang="en-US" dirty="0"/>
              <a:t> to 4</a:t>
            </a:r>
            <a:r>
              <a:rPr lang="en-US" baseline="30000" dirty="0"/>
              <a:t>th</a:t>
            </a:r>
            <a:r>
              <a:rPr lang="en-US" dirty="0"/>
              <a:t> gestational month.</a:t>
            </a:r>
          </a:p>
          <a:p>
            <a:r>
              <a:rPr lang="en-US" dirty="0"/>
              <a:t>The sphenoid sinuses are </a:t>
            </a:r>
            <a:r>
              <a:rPr lang="en-US" dirty="0" err="1"/>
              <a:t>pneumatized</a:t>
            </a:r>
            <a:r>
              <a:rPr lang="en-US" dirty="0"/>
              <a:t> by 5 years of age</a:t>
            </a:r>
          </a:p>
          <a:p>
            <a:r>
              <a:rPr lang="en-US" dirty="0"/>
              <a:t>The frontal sinuses do not appear until the 7</a:t>
            </a:r>
            <a:r>
              <a:rPr lang="en-US" baseline="30000" dirty="0"/>
              <a:t>th</a:t>
            </a:r>
            <a:r>
              <a:rPr lang="en-US" dirty="0"/>
              <a:t> to 8</a:t>
            </a:r>
            <a:r>
              <a:rPr lang="en-US" baseline="30000" dirty="0"/>
              <a:t>th</a:t>
            </a:r>
            <a:r>
              <a:rPr lang="en-US" dirty="0"/>
              <a:t> year of life and are not completely developed until </a:t>
            </a:r>
            <a:r>
              <a:rPr lang="en-US" dirty="0" err="1"/>
              <a:t>adolescense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6568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430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Croup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Lary</a:t>
            </a:r>
            <a:r>
              <a:rPr lang="en-US" dirty="0"/>
              <a:t>n</a:t>
            </a:r>
            <a:r>
              <a:rPr dirty="0"/>
              <a:t>gotracheobronchitis</a:t>
            </a:r>
          </a:p>
          <a:p>
            <a:r>
              <a:rPr dirty="0"/>
              <a:t>Mostly viral</a:t>
            </a:r>
          </a:p>
          <a:p>
            <a:r>
              <a:rPr dirty="0"/>
              <a:t>Parainfluenza is the most common organism, but also RSV, Rhinovirus, influenza</a:t>
            </a:r>
          </a:p>
          <a:p>
            <a:r>
              <a:rPr dirty="0"/>
              <a:t>Pathophysiology: swelling of the subglottic space secondary to the viral infection 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Croup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xfrm>
            <a:off x="368559" y="2597150"/>
            <a:ext cx="11099801" cy="6286500"/>
          </a:xfrm>
          <a:prstGeom prst="rect">
            <a:avLst/>
          </a:prstGeom>
        </p:spPr>
        <p:txBody>
          <a:bodyPr/>
          <a:lstStyle/>
          <a:p>
            <a:pPr marL="269747" indent="-269747" defTabSz="344677">
              <a:spcBef>
                <a:spcPts val="2400"/>
              </a:spcBef>
              <a:defRPr sz="2241"/>
            </a:pPr>
            <a:endParaRPr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age 6m-3 years most common, can happen up to 6 years</a:t>
            </a:r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Preceded by upper respiratory tract </a:t>
            </a:r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Harsh barking cough</a:t>
            </a:r>
            <a:r>
              <a:rPr lang="en-US" sz="4000" dirty="0"/>
              <a:t>, worse at night</a:t>
            </a:r>
            <a:endParaRPr sz="4000"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Stridor</a:t>
            </a:r>
            <a:r>
              <a:rPr lang="en-US" sz="4000" dirty="0"/>
              <a:t>, non toxic looking</a:t>
            </a:r>
            <a:endParaRPr sz="4000" dirty="0"/>
          </a:p>
          <a:p>
            <a:pPr marL="269747" indent="-269747" defTabSz="344677">
              <a:spcBef>
                <a:spcPts val="2400"/>
              </a:spcBef>
              <a:defRPr sz="2241"/>
            </a:pPr>
            <a:r>
              <a:rPr sz="4000" dirty="0"/>
              <a:t>Management: keep child comfortable</a:t>
            </a:r>
            <a:r>
              <a:rPr lang="en-US" sz="4000" dirty="0"/>
              <a:t>, management according to severity</a:t>
            </a:r>
            <a:endParaRPr sz="4000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Moderate/Severe: Stridor at rest AND</a:t>
            </a:r>
          </a:p>
          <a:p>
            <a:pPr lvl="1"/>
            <a:r>
              <a:rPr lang="en-US" dirty="0"/>
              <a:t>Moderate intercostal </a:t>
            </a:r>
            <a:r>
              <a:rPr lang="en-US" dirty="0" err="1"/>
              <a:t>retratctions</a:t>
            </a:r>
            <a:endParaRPr lang="en-US" dirty="0"/>
          </a:p>
          <a:p>
            <a:pPr lvl="1"/>
            <a:r>
              <a:rPr lang="en-US" dirty="0"/>
              <a:t>Tachypnea</a:t>
            </a:r>
          </a:p>
          <a:p>
            <a:pPr lvl="1"/>
            <a:r>
              <a:rPr lang="en-US" dirty="0"/>
              <a:t>Agitation/restlessness/tired appearing</a:t>
            </a:r>
          </a:p>
          <a:p>
            <a:r>
              <a:rPr lang="en-US" dirty="0"/>
              <a:t>Mild only harsh cough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6833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091C5860-963E-4331-9FFD-5A9B470A39D4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Mild------ Steroids</a:t>
            </a:r>
          </a:p>
          <a:p>
            <a:pPr lvl="1"/>
            <a:r>
              <a:rPr lang="en-US" dirty="0" err="1"/>
              <a:t>Dexamethazone</a:t>
            </a:r>
            <a:r>
              <a:rPr lang="en-US" dirty="0"/>
              <a:t> 0.5mg/kg IM</a:t>
            </a:r>
          </a:p>
          <a:p>
            <a:r>
              <a:rPr lang="en-US" dirty="0"/>
              <a:t>Moderate/Severe</a:t>
            </a:r>
          </a:p>
          <a:p>
            <a:pPr lvl="1"/>
            <a:r>
              <a:rPr lang="en-US" dirty="0" err="1"/>
              <a:t>Dexamethazone</a:t>
            </a:r>
            <a:r>
              <a:rPr lang="en-US" dirty="0"/>
              <a:t> 0.5mg/kg IM</a:t>
            </a:r>
          </a:p>
          <a:p>
            <a:pPr lvl="1"/>
            <a:r>
              <a:rPr lang="en-US" dirty="0"/>
              <a:t>Racemic epinephrine </a:t>
            </a:r>
          </a:p>
        </p:txBody>
      </p:sp>
    </p:spTree>
    <p:extLst>
      <p:ext uri="{BB962C8B-B14F-4D97-AF65-F5344CB8AC3E}">
        <p14:creationId xmlns:p14="http://schemas.microsoft.com/office/powerpoint/2010/main" val="269691318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A20D63-A8C9-D04A-930D-C63357648363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r="373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4A90D1-41E8-8941-AFD4-BAE6F0A3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97280-05DF-E844-8A5A-4807C93753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1697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Epiglotti</a:t>
            </a:r>
            <a:r>
              <a:rPr lang="en-US" dirty="0"/>
              <a:t>t</a:t>
            </a:r>
            <a:r>
              <a:rPr dirty="0"/>
              <a:t>is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0039" indent="-320039" defTabSz="408940">
              <a:spcBef>
                <a:spcPts val="2900"/>
              </a:spcBef>
              <a:defRPr sz="2660"/>
            </a:pPr>
            <a:r>
              <a:t>Infection of the Epiglottiis, potentially life threatening 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Most common organism is Hemophilus influenza, now streptococcus and other species.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Most common age 2-6years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Sudden onset of symptoms, high fever, anxious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Patient toxic looking, drooling, tripod position, leaning forward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Do not examine. if sever obstruction send to OR for intubation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Incidence decreases significantly after Hib vaccination</a:t>
            </a:r>
          </a:p>
          <a:p>
            <a:pPr marL="320039" indent="-320039" defTabSz="408940">
              <a:spcBef>
                <a:spcPts val="2900"/>
              </a:spcBef>
              <a:defRPr sz="2660"/>
            </a:pPr>
            <a:r>
              <a:t>IV antibiotics after airway has been secured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95F8-2BCF-3243-B762-20559887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C9F17-DC70-F84D-9871-05F18C614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Antibiotics, according to organism</a:t>
            </a:r>
          </a:p>
        </p:txBody>
      </p:sp>
    </p:spTree>
    <p:extLst>
      <p:ext uri="{BB962C8B-B14F-4D97-AF65-F5344CB8AC3E}">
        <p14:creationId xmlns:p14="http://schemas.microsoft.com/office/powerpoint/2010/main" val="408180102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AF7FB5C-3A97-8640-97CA-A31C3481ED9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r="835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E9EACC-C4C5-1D4A-9648-F260F7CC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23958-BDD1-DA49-91AF-DC8F666B168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568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C2154E7C-3A12-4FD1-9AAC-218DFC73B6D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9057" r="905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9774B445-6648-4B8B-87E1-DE10523660E5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8181" r="1818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Tracheitis</a:t>
            </a:r>
          </a:p>
        </p:txBody>
      </p:sp>
      <p:sp>
        <p:nvSpPr>
          <p:cNvPr id="167" name="Shape 167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Most likely bacterial in origin</a:t>
            </a:r>
          </a:p>
          <a:p>
            <a:r>
              <a:t>Staph aureus most common organism</a:t>
            </a:r>
          </a:p>
          <a:p>
            <a:r>
              <a:t>Sick, toxic looking patient</a:t>
            </a:r>
          </a:p>
          <a:p>
            <a:r>
              <a:t>Stridor</a:t>
            </a:r>
          </a:p>
          <a:p>
            <a:r>
              <a:t>Treatment : Admiission, I V antibiotics.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 </a:t>
            </a:r>
          </a:p>
        </p:txBody>
      </p:sp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Very common, 3% of all US infants are hospitalized </a:t>
            </a:r>
            <a:r>
              <a:rPr lang="en-US" dirty="0"/>
              <a:t>with bronchiolitis</a:t>
            </a:r>
            <a:endParaRPr dirty="0"/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Respiratory Syncytial Virus is main pathogen, but also metapneumvirus, rhinovirus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Up until </a:t>
            </a:r>
            <a:r>
              <a:rPr lang="en-US" dirty="0"/>
              <a:t>2-</a:t>
            </a:r>
            <a:r>
              <a:rPr dirty="0"/>
              <a:t>3 years of age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rPr dirty="0"/>
              <a:t>Pathophysiology: viral infection of the lower respiratory tract, with inflammatiion, edema, swelling, increased mucus secretion leading to airway obstruction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dirty="0"/>
              <a:t>Signs and symptoms</a:t>
            </a:r>
          </a:p>
          <a:p>
            <a:pPr lvl="1"/>
            <a:r>
              <a:rPr dirty="0"/>
              <a:t>Nasal discharge, cough, fever, shortness of breath, cyanosis, apnea in infants</a:t>
            </a:r>
            <a:r>
              <a:rPr lang="en-US" dirty="0"/>
              <a:t>( apnea may preceed respiratory symptoms)</a:t>
            </a:r>
            <a:endParaRPr dirty="0"/>
          </a:p>
          <a:p>
            <a:pPr lvl="1"/>
            <a:r>
              <a:rPr dirty="0"/>
              <a:t>Chest exam wheezing, crackles</a:t>
            </a:r>
            <a:r>
              <a:rPr lang="en-US" dirty="0"/>
              <a:t>, retractions, cyanosis</a:t>
            </a:r>
            <a:endParaRPr dirty="0"/>
          </a:p>
          <a:p>
            <a:r>
              <a:rPr lang="en-US" dirty="0"/>
              <a:t>Infection has a seasonal pattern, depending on the patients location, in the northern US it is Nov to April</a:t>
            </a:r>
            <a:endParaRPr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to (1) copia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12" y="1825029"/>
            <a:ext cx="7502825" cy="6030749"/>
          </a:xfrm>
          <a:prstGeom prst="rect">
            <a:avLst/>
          </a:prstGeom>
          <a:noFill/>
          <a:ln w="9525">
            <a:solidFill>
              <a:srgbClr val="9E0000"/>
            </a:solidFill>
            <a:miter lim="800000"/>
            <a:headEnd/>
            <a:tailEnd/>
          </a:ln>
          <a:extLst>
            <a:ext uri="{909E8E84-426E-40dd-AFC4-6F175D3DCCD1}">
              <a14:hiddenFill xmlns="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003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Diagnosis</a:t>
            </a:r>
          </a:p>
          <a:p>
            <a:pPr lvl="1"/>
            <a:r>
              <a:rPr dirty="0"/>
              <a:t>Viral swab: not indicated for uncomplicated cases. ( rapid </a:t>
            </a:r>
            <a:r>
              <a:rPr dirty="0" err="1"/>
              <a:t>immunofluorecent</a:t>
            </a:r>
            <a:r>
              <a:rPr lang="en-US"/>
              <a:t>, or PCR</a:t>
            </a:r>
            <a:r>
              <a:t>)</a:t>
            </a:r>
            <a:endParaRPr dirty="0"/>
          </a:p>
          <a:p>
            <a:pPr lvl="1"/>
            <a:r>
              <a:rPr dirty="0"/>
              <a:t>CBC and electrolytes normal</a:t>
            </a:r>
          </a:p>
          <a:p>
            <a:pPr lvl="1"/>
            <a:r>
              <a:rPr dirty="0"/>
              <a:t>CXR : Hyperinflation, perihilar infiltrates, atelectasis.....but not always  routinely indicated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D3B98811-AB83-4168-A56C-F9167EF7CCF9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2819" b="2281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Broncholitis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dirty="0"/>
              <a:t>Clinical course</a:t>
            </a:r>
            <a:r>
              <a:rPr lang="en-US" dirty="0"/>
              <a:t> for RSV </a:t>
            </a:r>
            <a:r>
              <a:rPr lang="en-US" dirty="0" err="1"/>
              <a:t>bronchilolitis</a:t>
            </a:r>
            <a:r>
              <a:rPr dirty="0"/>
              <a:t> is worsening first 48-72h, then a platea</a:t>
            </a:r>
            <a:r>
              <a:rPr lang="en-US" dirty="0"/>
              <a:t>u for 2-3 days followed by improvement,</a:t>
            </a:r>
            <a:r>
              <a:rPr dirty="0"/>
              <a:t> symptoms can last 3 weeks</a:t>
            </a:r>
          </a:p>
          <a:p>
            <a:r>
              <a:rPr dirty="0"/>
              <a:t>High risk patients are premature babies, babies with congenital heart disease, Cystic fibrosis or chronic lung disease </a:t>
            </a:r>
          </a:p>
          <a:p>
            <a:r>
              <a:rPr dirty="0"/>
              <a:t>About 25-50% of patients with Bronchiolitis develop recurrent wheezing 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607" indent="-292607" defTabSz="373887">
              <a:spcBef>
                <a:spcPts val="2600"/>
              </a:spcBef>
              <a:defRPr sz="2432"/>
            </a:pPr>
            <a:r>
              <a:rPr dirty="0"/>
              <a:t>Treatment 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Supportive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Oxygen, cpap, intubation 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IV fluid if unable to take PO or too tachypnic ( respiratory rate above 60b/min)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Superinfection with bacteria is very rare</a:t>
            </a:r>
            <a:r>
              <a:rPr lang="en-US" dirty="0"/>
              <a:t>  in RSV bronchiolitis.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lang="en-US" dirty="0"/>
              <a:t>Bronchodilators Albuterol and epinephrine may help, no place for scheduled treatments</a:t>
            </a:r>
            <a:endParaRPr dirty="0"/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Steroids are not recommended in previously healthy children</a:t>
            </a:r>
          </a:p>
          <a:p>
            <a:pPr marL="1207007" lvl="2" indent="-292607" defTabSz="373887">
              <a:spcBef>
                <a:spcPts val="2600"/>
              </a:spcBef>
              <a:defRPr sz="2432"/>
            </a:pPr>
            <a:r>
              <a:rPr dirty="0"/>
              <a:t>Hypertonic saline not routinely recommended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Bronchiolitis</a:t>
            </a:r>
          </a:p>
        </p:txBody>
      </p:sp>
      <p:sp>
        <p:nvSpPr>
          <p:cNvPr id="200" name="Shape 2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Prophylaxis</a:t>
            </a:r>
          </a:p>
          <a:p>
            <a:pPr lvl="1"/>
            <a:r>
              <a:rPr dirty="0"/>
              <a:t>Palivisumab, monoclononal RSV antibody, has decreased admission by 50% in high risk infants</a:t>
            </a:r>
            <a:r>
              <a:rPr lang="en-US" dirty="0"/>
              <a:t>, given as monthly infections </a:t>
            </a:r>
            <a:endParaRPr dirty="0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9512B2B1-32FC-4473-93A7-473EBF34ABBC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932" b="293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EE93FF5D-3431-417B-B085-48AA37BFC110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5316" r="5316"/>
          <a:stretch>
            <a:fillRect/>
          </a:stretch>
        </p:blipFill>
        <p:spPr>
          <a:xfrm>
            <a:off x="359347" y="0"/>
            <a:ext cx="13004801" cy="9753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173F9C8C-41E6-4A17-99F1-521650203E3A-L0-001.pn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1875" b="2187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Etiology varies by community, in one study 60% were bacterial, 45% viral</a:t>
            </a:r>
          </a:p>
          <a:p>
            <a:r>
              <a:t>Lobar pneumonia, bronchopneumonia and interstitial pneumonia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F24B524D-A541-44EC-8F84-1F1647BA575D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6" name="Shape 2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Clinical features</a:t>
            </a:r>
          </a:p>
          <a:p>
            <a:pPr lvl="1"/>
            <a:r>
              <a:rPr dirty="0"/>
              <a:t>Cough, fever, shortness of breath</a:t>
            </a:r>
          </a:p>
          <a:p>
            <a:pPr lvl="1"/>
            <a:r>
              <a:rPr dirty="0"/>
              <a:t>Tachypnea and retractions, grunting</a:t>
            </a:r>
          </a:p>
          <a:p>
            <a:pPr lvl="1"/>
            <a:r>
              <a:rPr dirty="0"/>
              <a:t>Decreases air entry or crackles over affected lobe, or may have normal breath sounds</a:t>
            </a: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19" name="Shape 2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25195" indent="-425195" defTabSz="543305">
              <a:spcBef>
                <a:spcPts val="3900"/>
              </a:spcBef>
              <a:defRPr sz="3534"/>
            </a:pPr>
            <a:r>
              <a:rPr dirty="0"/>
              <a:t>Diagnosis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lang="en-US" dirty="0"/>
              <a:t>Diagnosis in mainly clinical</a:t>
            </a:r>
            <a:endParaRPr dirty="0"/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CBC may show elevated WBC's</a:t>
            </a:r>
            <a:r>
              <a:rPr lang="en-US" dirty="0"/>
              <a:t>, left side shift.</a:t>
            </a:r>
            <a:endParaRPr dirty="0"/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Atypical lymphocytes may be seen in viral infections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Blood culture only in hospitalized patients</a:t>
            </a:r>
          </a:p>
          <a:p>
            <a:pPr marL="882395" lvl="1" indent="-425195" defTabSz="543305">
              <a:spcBef>
                <a:spcPts val="3900"/>
              </a:spcBef>
              <a:defRPr sz="3534"/>
            </a:pPr>
            <a:r>
              <a:rPr dirty="0"/>
              <a:t>CRP elevated in sever disease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22" name="Shape 222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CXR PA and lateral</a:t>
            </a:r>
          </a:p>
          <a:p>
            <a:r>
              <a:t>Lobar infiltrate more likely bacterial</a:t>
            </a:r>
          </a:p>
          <a:p>
            <a:r>
              <a:t>Perihilar scattered infiltrates with hyperinflation and adenopathy most likely viral</a:t>
            </a: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 </a:t>
            </a:r>
          </a:p>
        </p:txBody>
      </p:sp>
      <p:sp>
        <p:nvSpPr>
          <p:cNvPr id="225" name="Shape 225"/>
          <p:cNvSpPr>
            <a:spLocks noGrp="1"/>
          </p:cNvSpPr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278892" indent="-278892" defTabSz="356362">
              <a:spcBef>
                <a:spcPts val="2500"/>
              </a:spcBef>
              <a:defRPr sz="2318"/>
            </a:pPr>
            <a:r>
              <a:rPr dirty="0"/>
              <a:t>Treatment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Oxygen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IV fluids if unable to do PO feeds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Antibiotics</a:t>
            </a:r>
            <a:r>
              <a:rPr lang="en-US" dirty="0"/>
              <a:t>  vary</a:t>
            </a:r>
            <a:r>
              <a:rPr dirty="0"/>
              <a:t> by age, severity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Newborns  ampicillin gentamicin or cef</a:t>
            </a:r>
            <a:r>
              <a:rPr lang="en-US" dirty="0"/>
              <a:t>otaxime</a:t>
            </a:r>
            <a:endParaRPr dirty="0"/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Older children, ampicillin or ampicillin clavulanic acid, in sever cases third generation cephalosporins 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If older than 5 and mycoplasma suspected macrolides can be used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Always check latest infectious disease guidelines </a:t>
            </a:r>
          </a:p>
          <a:p>
            <a:pPr marL="736092" lvl="1" indent="-278892" defTabSz="356362">
              <a:spcBef>
                <a:spcPts val="2500"/>
              </a:spcBef>
              <a:defRPr sz="2318"/>
            </a:pPr>
            <a:r>
              <a:rPr dirty="0"/>
              <a:t>If patient is toxic looking add vancomycin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98150" y="8883650"/>
            <a:ext cx="2431932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IDSA</a:t>
            </a:r>
            <a:r>
              <a:rPr kumimoji="0" lang="en-US" sz="38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2011</a:t>
            </a:r>
            <a:endParaRPr kumimoji="0" lang="en-US" sz="3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Diagnosis and Treatment of Adults with Community-acquired Pneumonia</a:t>
            </a:r>
            <a:br>
              <a:rPr lang="en-US" dirty="0"/>
            </a:br>
            <a:r>
              <a:rPr lang="en-US" dirty="0"/>
              <a:t>An Official Clinical Practice Guideline of the American Thoracic Society and Infectious Diseases Society of America </a:t>
            </a:r>
          </a:p>
          <a:p>
            <a:r>
              <a:rPr lang="en-US" dirty="0"/>
              <a:t>Joshua P. </a:t>
            </a:r>
            <a:r>
              <a:rPr lang="en-US" dirty="0" err="1"/>
              <a:t>Metlay</a:t>
            </a:r>
            <a:r>
              <a:rPr lang="en-US" dirty="0"/>
              <a:t>*, Grant W. Waterer*, Ann C. Long, Antonio </a:t>
            </a:r>
            <a:r>
              <a:rPr lang="en-US" dirty="0" err="1"/>
              <a:t>Anzueto</a:t>
            </a:r>
            <a:r>
              <a:rPr lang="en-US" dirty="0"/>
              <a:t>, Jan </a:t>
            </a:r>
            <a:r>
              <a:rPr lang="en-US" dirty="0" err="1"/>
              <a:t>Brozek</a:t>
            </a:r>
            <a:r>
              <a:rPr lang="en-US" dirty="0"/>
              <a:t>, Kristina Crothers, Laura A. Cooley, Nathan C. Dean, Michael J. Fine, Scott A. Flanders, Marie R. Griffin, Mark L. </a:t>
            </a:r>
            <a:r>
              <a:rPr lang="en-US" dirty="0" err="1"/>
              <a:t>Metersky</a:t>
            </a:r>
            <a:r>
              <a:rPr lang="en-US" dirty="0"/>
              <a:t>, Daniel M. Musher,</a:t>
            </a:r>
            <a:br>
              <a:rPr lang="en-US" dirty="0"/>
            </a:br>
            <a:r>
              <a:rPr lang="en-US" dirty="0"/>
              <a:t>Marcos I. Restrepo, and Cynthia G. Whitney; on behalf of the American Thoracic Society and Infectious Diseases Society of America </a:t>
            </a:r>
          </a:p>
          <a:p>
            <a:r>
              <a:rPr lang="en-US" dirty="0"/>
              <a:t>THIS OFFICIAL CLINICAL PRACTICE GUIDELINE WAS APPROVED BY THE AMERICAN THORACIC SOCIETY MAY 2019 AND THE INFECTIOUS DISEASES SOCIETY OF AMERICA AUGUST 2019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53606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157A-662A-704A-B5B7-E8D95620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B3968-B950-4943-AEF4-E457917C1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68450"/>
            <a:ext cx="11480800" cy="66167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1BBF4-B52D-CE4B-A46D-07F376460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23937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FEDB7-F10A-4943-BCE5-72987901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39037-0881-9540-872F-279982F3B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3136900"/>
            <a:ext cx="12104832" cy="34798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9172B-9E4C-554C-8D75-157EDBA16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14623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CDF3-9322-1542-B7E4-965936EB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75B03-1F65-4048-B6FE-8CE697149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62150"/>
            <a:ext cx="10109200" cy="58293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12B43-B6CF-4D45-B42C-D3709053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29678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28" name="Shape 2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Influenza pneumonia</a:t>
            </a:r>
          </a:p>
          <a:p>
            <a:pPr lvl="1"/>
            <a:r>
              <a:rPr dirty="0"/>
              <a:t>Zanamivir (neuraminidaze inhibitors)</a:t>
            </a:r>
          </a:p>
          <a:p>
            <a:pPr lvl="1"/>
            <a:r>
              <a:rPr dirty="0"/>
              <a:t>Second line is oseltamivir plus</a:t>
            </a:r>
            <a:r>
              <a:rPr lang="en-US" dirty="0"/>
              <a:t> rimanitidine</a:t>
            </a:r>
            <a:endParaRPr dirty="0"/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Pneumonia</a:t>
            </a:r>
          </a:p>
        </p:txBody>
      </p:sp>
      <p:sp>
        <p:nvSpPr>
          <p:cNvPr id="234" name="Shape 2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dirty="0"/>
              <a:t>Complication</a:t>
            </a:r>
          </a:p>
          <a:p>
            <a:r>
              <a:rPr dirty="0"/>
              <a:t>Necrosis</a:t>
            </a:r>
          </a:p>
          <a:p>
            <a:r>
              <a:rPr dirty="0"/>
              <a:t>Abscess formation</a:t>
            </a:r>
          </a:p>
          <a:p>
            <a:r>
              <a:rPr dirty="0"/>
              <a:t>Pneumatocele</a:t>
            </a:r>
          </a:p>
          <a:p>
            <a:r>
              <a:rPr dirty="0"/>
              <a:t>Effusions parapneumonic</a:t>
            </a:r>
          </a:p>
          <a:p>
            <a:r>
              <a:rPr dirty="0"/>
              <a:t>Empyema</a:t>
            </a:r>
            <a:endParaRPr lang="en-US" dirty="0"/>
          </a:p>
          <a:p>
            <a:r>
              <a:rPr lang="en-US" dirty="0"/>
              <a:t>Sepsis and toxic shock syndrome</a:t>
            </a:r>
            <a:endParaRPr dirty="0"/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Pertussis</a:t>
            </a: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Bordetella</a:t>
            </a:r>
            <a:r>
              <a:rPr lang="en-US" dirty="0"/>
              <a:t> pertussis or </a:t>
            </a:r>
            <a:r>
              <a:rPr lang="en-US" dirty="0" err="1"/>
              <a:t>parapertussis</a:t>
            </a:r>
            <a:endParaRPr lang="en-US" dirty="0"/>
          </a:p>
          <a:p>
            <a:r>
              <a:rPr lang="en-US" dirty="0"/>
              <a:t>Signs and symptoms</a:t>
            </a:r>
          </a:p>
          <a:p>
            <a:pPr lvl="1"/>
            <a:r>
              <a:rPr lang="en-US" dirty="0"/>
              <a:t>3 stages</a:t>
            </a:r>
          </a:p>
          <a:p>
            <a:pPr lvl="2"/>
            <a:r>
              <a:rPr lang="en-US" dirty="0"/>
              <a:t>Catarrhal (URI like symptoms)</a:t>
            </a:r>
          </a:p>
          <a:p>
            <a:pPr lvl="2"/>
            <a:r>
              <a:rPr lang="en-US" dirty="0"/>
              <a:t>Paroxysmal ( paroxysms of intense cough)</a:t>
            </a:r>
          </a:p>
          <a:p>
            <a:pPr lvl="2"/>
            <a:r>
              <a:rPr lang="en-US" dirty="0"/>
              <a:t>Convalescent ( Chronic cough)</a:t>
            </a:r>
          </a:p>
        </p:txBody>
      </p:sp>
    </p:spTree>
    <p:extLst>
      <p:ext uri="{BB962C8B-B14F-4D97-AF65-F5344CB8AC3E}">
        <p14:creationId xmlns:p14="http://schemas.microsoft.com/office/powerpoint/2010/main" val="1625527062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estimated that the incidence is 50 million cases a year</a:t>
            </a:r>
          </a:p>
          <a:p>
            <a:r>
              <a:rPr lang="en-US" dirty="0"/>
              <a:t>In infants &lt; 3 month mortality is 3%</a:t>
            </a:r>
          </a:p>
          <a:p>
            <a:r>
              <a:rPr lang="en-US" dirty="0"/>
              <a:t>Maternal immunity is not transferred </a:t>
            </a:r>
            <a:r>
              <a:rPr lang="en-US"/>
              <a:t>to infants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2148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PCR </a:t>
            </a:r>
            <a:r>
              <a:rPr lang="en-US" dirty="0" err="1"/>
              <a:t>nasophayngeal</a:t>
            </a:r>
            <a:r>
              <a:rPr lang="en-US" dirty="0"/>
              <a:t> swab</a:t>
            </a:r>
          </a:p>
          <a:p>
            <a:pPr lvl="1"/>
            <a:r>
              <a:rPr lang="en-US" dirty="0"/>
              <a:t>Culture of </a:t>
            </a:r>
            <a:r>
              <a:rPr lang="en-US" dirty="0" err="1"/>
              <a:t>nasophyngeal</a:t>
            </a:r>
            <a:r>
              <a:rPr lang="en-US" dirty="0"/>
              <a:t> swab</a:t>
            </a:r>
          </a:p>
          <a:p>
            <a:pPr lvl="1"/>
            <a:r>
              <a:rPr lang="en-US" dirty="0"/>
              <a:t>CDC recommends both test for cough &gt;3 weeks</a:t>
            </a:r>
          </a:p>
          <a:p>
            <a:pPr lvl="1"/>
            <a:r>
              <a:rPr lang="en-US" dirty="0"/>
              <a:t>WBC &gt;10,000 lymphocytes</a:t>
            </a:r>
          </a:p>
          <a:p>
            <a:pPr lvl="1"/>
            <a:r>
              <a:rPr lang="en-US" dirty="0"/>
              <a:t>PCR and culture can be negative after the first few weeks of symptoms</a:t>
            </a:r>
          </a:p>
        </p:txBody>
      </p:sp>
    </p:spTree>
    <p:extLst>
      <p:ext uri="{BB962C8B-B14F-4D97-AF65-F5344CB8AC3E}">
        <p14:creationId xmlns:p14="http://schemas.microsoft.com/office/powerpoint/2010/main" val="364614046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Prevention</a:t>
            </a:r>
          </a:p>
          <a:p>
            <a:pPr lvl="1"/>
            <a:r>
              <a:rPr lang="en-US" dirty="0" err="1"/>
              <a:t>DTaP</a:t>
            </a:r>
            <a:r>
              <a:rPr lang="en-US" dirty="0"/>
              <a:t> at 2,4,6 and 15-18 month and at 4-6 years of age</a:t>
            </a:r>
          </a:p>
          <a:p>
            <a:pPr lvl="1"/>
            <a:r>
              <a:rPr lang="en-US" dirty="0" err="1"/>
              <a:t>Tdap</a:t>
            </a:r>
            <a:r>
              <a:rPr lang="en-US" dirty="0"/>
              <a:t> recommended for children 7-10y as as single dose at 11-18 year, and for adults and pregnant women</a:t>
            </a:r>
          </a:p>
        </p:txBody>
      </p:sp>
    </p:spTree>
    <p:extLst>
      <p:ext uri="{BB962C8B-B14F-4D97-AF65-F5344CB8AC3E}">
        <p14:creationId xmlns:p14="http://schemas.microsoft.com/office/powerpoint/2010/main" val="889790834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Complications</a:t>
            </a:r>
          </a:p>
          <a:p>
            <a:pPr lvl="1"/>
            <a:r>
              <a:rPr lang="en-US" dirty="0"/>
              <a:t>Pneumonia 13% from B pertussis or </a:t>
            </a:r>
            <a:r>
              <a:rPr lang="en-US" dirty="0" err="1"/>
              <a:t>seconday</a:t>
            </a:r>
            <a:r>
              <a:rPr lang="en-US" dirty="0"/>
              <a:t> infection</a:t>
            </a:r>
          </a:p>
          <a:p>
            <a:pPr lvl="1"/>
            <a:r>
              <a:rPr lang="en-US" dirty="0"/>
              <a:t>Hypoxic encephalopathy 1%</a:t>
            </a:r>
          </a:p>
          <a:p>
            <a:pPr lvl="1"/>
            <a:r>
              <a:rPr lang="en-US" dirty="0"/>
              <a:t>Otitis media</a:t>
            </a:r>
          </a:p>
          <a:p>
            <a:pPr lvl="1"/>
            <a:r>
              <a:rPr lang="en-US" dirty="0"/>
              <a:t>Hernia</a:t>
            </a:r>
          </a:p>
          <a:p>
            <a:pPr lvl="1"/>
            <a:r>
              <a:rPr lang="en-US" dirty="0"/>
              <a:t>Seizures</a:t>
            </a:r>
          </a:p>
          <a:p>
            <a:pPr lvl="1"/>
            <a:r>
              <a:rPr lang="en-US" dirty="0"/>
              <a:t>Cerebral </a:t>
            </a:r>
            <a:r>
              <a:rPr lang="en-US" dirty="0" err="1"/>
              <a:t>hemorrage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34849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Pertussis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pPr lvl="1"/>
            <a:r>
              <a:rPr lang="en-US" dirty="0"/>
              <a:t>Antibiotics to hasten irradiation of organism and prevent spread</a:t>
            </a:r>
          </a:p>
          <a:p>
            <a:pPr lvl="1"/>
            <a:r>
              <a:rPr lang="en-US" dirty="0"/>
              <a:t>Erythromycin, clarithromycin, azithromycin</a:t>
            </a:r>
          </a:p>
        </p:txBody>
      </p:sp>
    </p:spTree>
    <p:extLst>
      <p:ext uri="{BB962C8B-B14F-4D97-AF65-F5344CB8AC3E}">
        <p14:creationId xmlns:p14="http://schemas.microsoft.com/office/powerpoint/2010/main" val="29502636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E24376EA59545A611AFBF6C2EDBDD" ma:contentTypeVersion="2" ma:contentTypeDescription="Create a new document." ma:contentTypeScope="" ma:versionID="431e55668dad7bd5328a985f359a9590">
  <xsd:schema xmlns:xsd="http://www.w3.org/2001/XMLSchema" xmlns:xs="http://www.w3.org/2001/XMLSchema" xmlns:p="http://schemas.microsoft.com/office/2006/metadata/properties" xmlns:ns2="1e79b814-7639-49c4-a9db-9af5b5895a9e" targetNamespace="http://schemas.microsoft.com/office/2006/metadata/properties" ma:root="true" ma:fieldsID="f026a9cfe3fe9ab594b45a93ec356e68" ns2:_="">
    <xsd:import namespace="1e79b814-7639-49c4-a9db-9af5b5895a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9b814-7639-49c4-a9db-9af5b5895a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3CDCA0-26E3-4740-AF6F-6D7863390A8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6164715-2BF0-4E3B-A1ED-8DF8A3666E19}"/>
</file>

<file path=customXml/itemProps3.xml><?xml version="1.0" encoding="utf-8"?>
<ds:datastoreItem xmlns:ds="http://schemas.openxmlformats.org/officeDocument/2006/customXml" ds:itemID="{17409844-CD4A-4E4E-8D30-7F95DABD14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1324</Words>
  <Application>Microsoft Macintosh PowerPoint</Application>
  <PresentationFormat>Custom</PresentationFormat>
  <Paragraphs>207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Helvetica</vt:lpstr>
      <vt:lpstr>Helvetica Light</vt:lpstr>
      <vt:lpstr>Helvetica Neue</vt:lpstr>
      <vt:lpstr>Gradient</vt:lpstr>
      <vt:lpstr>Respiratory Tract Infections</vt:lpstr>
      <vt:lpstr>Common Cold (Coryza)</vt:lpstr>
      <vt:lpstr>Pharyngitis</vt:lpstr>
      <vt:lpstr>Tonsillitis</vt:lpstr>
      <vt:lpstr>Streptoccocal Pharyngitis</vt:lpstr>
      <vt:lpstr>PowerPoint Presentation</vt:lpstr>
      <vt:lpstr>Tonsillar exudate</vt:lpstr>
      <vt:lpstr>Palatal petichiae</vt:lpstr>
      <vt:lpstr>PowerPoint Presentation</vt:lpstr>
      <vt:lpstr>PowerPoint Presentation</vt:lpstr>
      <vt:lpstr>Sinusitis</vt:lpstr>
      <vt:lpstr>Sinusitis</vt:lpstr>
      <vt:lpstr>PowerPoint Presentation</vt:lpstr>
      <vt:lpstr>PowerPoint Presentation</vt:lpstr>
      <vt:lpstr>Sinusitis</vt:lpstr>
      <vt:lpstr>PowerPoint Presentation</vt:lpstr>
      <vt:lpstr>PowerPoint Presentation</vt:lpstr>
      <vt:lpstr>Croup</vt:lpstr>
      <vt:lpstr>Croup</vt:lpstr>
      <vt:lpstr>Croup</vt:lpstr>
      <vt:lpstr>PowerPoint Presentation</vt:lpstr>
      <vt:lpstr>Croup</vt:lpstr>
      <vt:lpstr>PowerPoint Presentation</vt:lpstr>
      <vt:lpstr>Epiglottitis</vt:lpstr>
      <vt:lpstr>Treatment</vt:lpstr>
      <vt:lpstr>PowerPoint Presentation</vt:lpstr>
      <vt:lpstr>PowerPoint Presentation</vt:lpstr>
      <vt:lpstr>Tracheitis</vt:lpstr>
      <vt:lpstr>Bronchiolitis </vt:lpstr>
      <vt:lpstr>Bronchiolitis</vt:lpstr>
      <vt:lpstr>PowerPoint Presentation</vt:lpstr>
      <vt:lpstr>Bronchiolitis</vt:lpstr>
      <vt:lpstr>PowerPoint Presentation</vt:lpstr>
      <vt:lpstr>Broncholitis</vt:lpstr>
      <vt:lpstr>Bronchiolitis</vt:lpstr>
      <vt:lpstr>Bronchiolitis</vt:lpstr>
      <vt:lpstr>PowerPoint Presentation</vt:lpstr>
      <vt:lpstr>Pneumonia</vt:lpstr>
      <vt:lpstr>PowerPoint Presentation</vt:lpstr>
      <vt:lpstr>PowerPoint Presentation</vt:lpstr>
      <vt:lpstr>Pneumonia</vt:lpstr>
      <vt:lpstr>PowerPoint Presentation</vt:lpstr>
      <vt:lpstr>Pneumonia</vt:lpstr>
      <vt:lpstr>Pneumonia</vt:lpstr>
      <vt:lpstr>Pneumonia</vt:lpstr>
      <vt:lpstr>Pneumonia </vt:lpstr>
      <vt:lpstr>PowerPoint Presentation</vt:lpstr>
      <vt:lpstr>PowerPoint Presentation</vt:lpstr>
      <vt:lpstr>PowerPoint Presentation</vt:lpstr>
      <vt:lpstr>PowerPoint Presentation</vt:lpstr>
      <vt:lpstr>Pneumonia</vt:lpstr>
      <vt:lpstr>Pneumonia</vt:lpstr>
      <vt:lpstr>Pertussis</vt:lpstr>
      <vt:lpstr>PowerPoint Presentation</vt:lpstr>
      <vt:lpstr>PowerPoint Presentation</vt:lpstr>
      <vt:lpstr>Pertussis</vt:lpstr>
      <vt:lpstr>Pertussis</vt:lpstr>
      <vt:lpstr>Pertussis</vt:lpstr>
      <vt:lpstr>Pertussis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 Tract Infections</dc:title>
  <cp:lastModifiedBy>Muna Kilani</cp:lastModifiedBy>
  <cp:revision>21</cp:revision>
  <dcterms:modified xsi:type="dcterms:W3CDTF">2021-09-26T04:36:42Z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0x0101000EAE24376EA59545A611AFBF6C2EDBDD</vt:lpwstr>
  </property>
</Properties>
</file>