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303" r:id="rId2"/>
    <p:sldId id="304" r:id="rId3"/>
    <p:sldId id="302" r:id="rId4"/>
    <p:sldId id="331" r:id="rId5"/>
    <p:sldId id="329" r:id="rId6"/>
    <p:sldId id="326" r:id="rId7"/>
    <p:sldId id="257" r:id="rId8"/>
    <p:sldId id="258" r:id="rId9"/>
    <p:sldId id="373" r:id="rId10"/>
    <p:sldId id="336" r:id="rId11"/>
    <p:sldId id="285" r:id="rId12"/>
    <p:sldId id="330" r:id="rId13"/>
    <p:sldId id="366" r:id="rId14"/>
    <p:sldId id="370" r:id="rId15"/>
    <p:sldId id="259" r:id="rId16"/>
    <p:sldId id="260" r:id="rId17"/>
    <p:sldId id="262" r:id="rId18"/>
    <p:sldId id="337" r:id="rId19"/>
    <p:sldId id="364" r:id="rId20"/>
    <p:sldId id="263" r:id="rId21"/>
    <p:sldId id="264" r:id="rId22"/>
    <p:sldId id="322" r:id="rId23"/>
    <p:sldId id="265" r:id="rId24"/>
    <p:sldId id="266" r:id="rId25"/>
    <p:sldId id="306" r:id="rId26"/>
    <p:sldId id="314" r:id="rId27"/>
    <p:sldId id="269" r:id="rId28"/>
    <p:sldId id="318" r:id="rId29"/>
    <p:sldId id="271" r:id="rId30"/>
    <p:sldId id="323" r:id="rId31"/>
    <p:sldId id="272" r:id="rId32"/>
    <p:sldId id="362" r:id="rId33"/>
    <p:sldId id="276" r:id="rId34"/>
    <p:sldId id="332" r:id="rId35"/>
    <p:sldId id="333" r:id="rId36"/>
    <p:sldId id="334" r:id="rId37"/>
    <p:sldId id="273" r:id="rId38"/>
    <p:sldId id="274" r:id="rId39"/>
    <p:sldId id="275" r:id="rId40"/>
    <p:sldId id="310" r:id="rId41"/>
    <p:sldId id="278" r:id="rId42"/>
    <p:sldId id="284" r:id="rId43"/>
    <p:sldId id="277" r:id="rId44"/>
    <p:sldId id="305" r:id="rId45"/>
    <p:sldId id="369" r:id="rId46"/>
    <p:sldId id="372" r:id="rId47"/>
    <p:sldId id="367" r:id="rId48"/>
    <p:sldId id="365" r:id="rId49"/>
    <p:sldId id="368" r:id="rId50"/>
    <p:sldId id="371" r:id="rId51"/>
    <p:sldId id="313" r:id="rId52"/>
    <p:sldId id="324" r:id="rId53"/>
    <p:sldId id="280" r:id="rId54"/>
    <p:sldId id="341" r:id="rId55"/>
    <p:sldId id="363" r:id="rId56"/>
    <p:sldId id="374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BA9D6-A956-453E-A9EC-7500D08F18DC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E923F-BFD4-4070-96AF-1EF2786B0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E923F-BFD4-4070-96AF-1EF2786B029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CD0F9A-D1A5-4BD9-B250-DD00A86923EB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12B369-7FDB-4FE2-BF51-91D542EA706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chikd.org/journal/view.php?id=10.3339/jkspn.2020.24.1.19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Acute Renal Failure in Children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810272"/>
            <a:ext cx="8229600" cy="3619124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    </a:t>
            </a:r>
            <a:r>
              <a:rPr lang="en-US" sz="2000" b="1" i="1" dirty="0" smtClean="0"/>
              <a:t>Dr  </a:t>
            </a:r>
            <a:r>
              <a:rPr lang="en-US" sz="2000" b="1" i="1" dirty="0" err="1" smtClean="0"/>
              <a:t>Saiel</a:t>
            </a:r>
            <a:r>
              <a:rPr lang="en-US" sz="2000" b="1" i="1" dirty="0" smtClean="0"/>
              <a:t> Al </a:t>
            </a:r>
            <a:r>
              <a:rPr lang="en-US" sz="2000" b="1" i="1" dirty="0" err="1" smtClean="0"/>
              <a:t>Sarhan</a:t>
            </a:r>
            <a:r>
              <a:rPr lang="en-US" sz="2000" b="1" i="1" dirty="0" smtClean="0"/>
              <a:t>. MD, PhD</a:t>
            </a:r>
          </a:p>
          <a:p>
            <a:pPr>
              <a:buNone/>
            </a:pPr>
            <a:endParaRPr lang="en-US" sz="2000" b="1" dirty="0" smtClean="0"/>
          </a:p>
          <a:p>
            <a:pPr algn="ctr">
              <a:buNone/>
            </a:pPr>
            <a:r>
              <a:rPr lang="en-US" sz="2000" i="1" dirty="0" smtClean="0"/>
              <a:t>Assistant Professor &amp; consultant in </a:t>
            </a:r>
            <a:r>
              <a:rPr lang="en-US" sz="2000" i="1" dirty="0" err="1" smtClean="0"/>
              <a:t>Paediatrics</a:t>
            </a:r>
            <a:r>
              <a:rPr lang="en-US" sz="2000" i="1" dirty="0" smtClean="0"/>
              <a:t> –</a:t>
            </a:r>
            <a:r>
              <a:rPr lang="en-US" sz="2000" i="1" dirty="0" err="1" smtClean="0"/>
              <a:t>Paediatric</a:t>
            </a:r>
            <a:r>
              <a:rPr lang="en-US" sz="2000" i="1" dirty="0" smtClean="0"/>
              <a:t> Nephrology</a:t>
            </a:r>
          </a:p>
          <a:p>
            <a:pPr algn="ctr">
              <a:buNone/>
            </a:pPr>
            <a:r>
              <a:rPr lang="en-US" sz="2000" i="1" dirty="0" smtClean="0"/>
              <a:t>School of medicine - Hashemite University / Jordan</a:t>
            </a:r>
          </a:p>
          <a:p>
            <a:pPr algn="ctr">
              <a:buNone/>
            </a:pPr>
            <a:r>
              <a:rPr lang="en-US" sz="2000" i="1" dirty="0" smtClean="0"/>
              <a:t>5</a:t>
            </a:r>
            <a:r>
              <a:rPr lang="en-US" sz="2000" i="1" baseline="30000" dirty="0" smtClean="0"/>
              <a:t>th</a:t>
            </a:r>
            <a:r>
              <a:rPr lang="en-US" sz="2000" i="1" dirty="0" smtClean="0"/>
              <a:t> yr medical students 2020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i="1" dirty="0" smtClean="0"/>
              <a:t>Outlines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Definition</a:t>
            </a:r>
          </a:p>
          <a:p>
            <a:r>
              <a:rPr lang="en-US" i="1" dirty="0" smtClean="0"/>
              <a:t>RIFLE + AKIN Criteria</a:t>
            </a:r>
          </a:p>
          <a:p>
            <a:r>
              <a:rPr lang="en-US" i="1" dirty="0" err="1" smtClean="0"/>
              <a:t>Pathophysiology</a:t>
            </a:r>
            <a:endParaRPr lang="en-US" i="1" dirty="0" smtClean="0"/>
          </a:p>
          <a:p>
            <a:r>
              <a:rPr lang="en-US" i="1" dirty="0" smtClean="0"/>
              <a:t>Categories</a:t>
            </a:r>
          </a:p>
          <a:p>
            <a:r>
              <a:rPr lang="en-US" i="1" dirty="0" smtClean="0"/>
              <a:t>Clinical presentation</a:t>
            </a:r>
          </a:p>
          <a:p>
            <a:r>
              <a:rPr lang="en-US" i="1" dirty="0" smtClean="0"/>
              <a:t>Approach to ARF</a:t>
            </a:r>
          </a:p>
          <a:p>
            <a:r>
              <a:rPr lang="en-US" i="1" dirty="0" smtClean="0"/>
              <a:t>Diagnosis</a:t>
            </a:r>
          </a:p>
          <a:p>
            <a:r>
              <a:rPr lang="en-US" i="1" dirty="0" smtClean="0"/>
              <a:t>Management</a:t>
            </a:r>
          </a:p>
          <a:p>
            <a:r>
              <a:rPr lang="en-US" i="1" dirty="0" smtClean="0"/>
              <a:t>RRT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4400" i="1" dirty="0" smtClean="0"/>
              <a:t>Acute renal failure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i="1" dirty="0" smtClean="0"/>
              <a:t>Definition: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b="1" i="1" dirty="0" smtClean="0"/>
              <a:t>ARF  is  a  sudden, </a:t>
            </a:r>
            <a:r>
              <a:rPr lang="en-US" b="1" i="1" dirty="0" smtClean="0"/>
              <a:t>(</a:t>
            </a:r>
            <a:r>
              <a:rPr lang="en-US" b="1" i="1" dirty="0" smtClean="0">
                <a:solidFill>
                  <a:schemeClr val="accent2"/>
                </a:solidFill>
              </a:rPr>
              <a:t>potentially reversible</a:t>
            </a:r>
            <a:r>
              <a:rPr lang="en-US" b="1" i="1" dirty="0" smtClean="0"/>
              <a:t>)  </a:t>
            </a:r>
            <a:r>
              <a:rPr lang="en-US" b="1" i="1" dirty="0" smtClean="0"/>
              <a:t>inability  of  the  kidney  to maintain  normal  body  chemistry  and  fluid balance.</a:t>
            </a:r>
          </a:p>
          <a:p>
            <a:endParaRPr lang="en-US" b="1" i="1" dirty="0" smtClean="0"/>
          </a:p>
          <a:p>
            <a:pPr>
              <a:buNone/>
            </a:pPr>
            <a:endParaRPr lang="en-US" i="1" dirty="0" smtClean="0"/>
          </a:p>
          <a:p>
            <a:r>
              <a:rPr lang="en-US" i="1" dirty="0" smtClean="0"/>
              <a:t> Acute kidney injury (AKI) is defined as the abrupt loss of kidney function that results in a decline in </a:t>
            </a:r>
            <a:r>
              <a:rPr lang="en-US" i="1" dirty="0" err="1" smtClean="0"/>
              <a:t>glomerular</a:t>
            </a:r>
            <a:r>
              <a:rPr lang="en-US" i="1" dirty="0" smtClean="0"/>
              <a:t> filtration rate (GFR), retention of urea and other nitrogenous waste products, and </a:t>
            </a:r>
            <a:r>
              <a:rPr lang="en-US" i="1" dirty="0" err="1" smtClean="0"/>
              <a:t>dysregulation</a:t>
            </a:r>
            <a:r>
              <a:rPr lang="en-US" i="1" dirty="0" smtClean="0"/>
              <a:t> of extracellular volume and electrolytes</a:t>
            </a:r>
            <a:endParaRPr lang="ar-JO" i="1" dirty="0" smtClean="0"/>
          </a:p>
          <a:p>
            <a:pPr>
              <a:buNone/>
            </a:pPr>
            <a:r>
              <a:rPr lang="en-US" i="1" dirty="0" smtClean="0"/>
              <a:t> </a:t>
            </a:r>
            <a:endParaRPr lang="en-US" b="1" i="1" dirty="0" smtClean="0"/>
          </a:p>
          <a:p>
            <a:pPr>
              <a:buNone/>
            </a:pPr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>
            <a:normAutofit/>
          </a:bodyPr>
          <a:lstStyle/>
          <a:p>
            <a:pPr algn="ctr"/>
            <a:r>
              <a:rPr lang="en-US" i="1" dirty="0" smtClean="0"/>
              <a:t>Acute kidney injury (AKI)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39579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i="1" dirty="0" smtClean="0"/>
          </a:p>
          <a:p>
            <a:r>
              <a:rPr lang="en-US" i="1" dirty="0" smtClean="0"/>
              <a:t>The term AKI has largely replaced acute renal failure (ARF), as it more clearly defines renal dysfunction as a continuum rather than a discrete finding of failed kidney function, because even modest reduction in kidney function are associated with worse outcome.</a:t>
            </a:r>
          </a:p>
          <a:p>
            <a:pPr>
              <a:buNone/>
            </a:pPr>
            <a:r>
              <a:rPr lang="en-US" b="1" i="1" dirty="0" smtClean="0"/>
              <a:t> </a:t>
            </a:r>
          </a:p>
          <a:p>
            <a:r>
              <a:rPr lang="en-US" b="1" i="1" dirty="0" smtClean="0"/>
              <a:t>AKI</a:t>
            </a:r>
            <a:r>
              <a:rPr lang="en-US" i="1" dirty="0" smtClean="0"/>
              <a:t> is one of a number of conditions that affect kidney structure and function.</a:t>
            </a:r>
          </a:p>
          <a:p>
            <a:endParaRPr lang="en-US" i="1" dirty="0" smtClean="0"/>
          </a:p>
          <a:p>
            <a:endParaRPr lang="en-US" i="1" dirty="0" smtClean="0"/>
          </a:p>
          <a:p>
            <a:pPr>
              <a:buNone/>
            </a:pPr>
            <a:endParaRPr lang="ar-JO" sz="2400" dirty="0" smtClean="0"/>
          </a:p>
          <a:p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/>
          <a:lstStyle/>
          <a:p>
            <a:pPr algn="ctr"/>
            <a:r>
              <a:rPr lang="en-US" i="1" dirty="0" smtClean="0"/>
              <a:t>Acute kidney injury (AKI)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467544" y="1928802"/>
            <a:ext cx="81369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/>
          </a:p>
          <a:p>
            <a:r>
              <a:rPr lang="en-US" sz="2400" b="1" i="1" dirty="0" smtClean="0"/>
              <a:t>It </a:t>
            </a:r>
            <a:r>
              <a:rPr lang="en-US" sz="2400" i="1" dirty="0" smtClean="0"/>
              <a:t>is a </a:t>
            </a:r>
            <a:r>
              <a:rPr lang="en-US" sz="2400" b="1" i="1" dirty="0" smtClean="0"/>
              <a:t>broad clinical syndrome </a:t>
            </a:r>
            <a:r>
              <a:rPr lang="en-US" sz="2400" i="1" dirty="0" smtClean="0"/>
              <a:t>encompassing various etiologies, including: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 </a:t>
            </a:r>
            <a:r>
              <a:rPr lang="en-US" sz="2400" b="1" i="1" dirty="0" smtClean="0"/>
              <a:t>.</a:t>
            </a:r>
            <a:r>
              <a:rPr lang="en-US" sz="2400" i="1" dirty="0" smtClean="0"/>
              <a:t> </a:t>
            </a:r>
            <a:r>
              <a:rPr lang="en-US" sz="2400" b="1" i="1" dirty="0" smtClean="0"/>
              <a:t>Specific kidney diseases</a:t>
            </a:r>
            <a:r>
              <a:rPr lang="en-US" sz="2400" i="1" dirty="0" smtClean="0"/>
              <a:t> (e.g., acute interstitial</a:t>
            </a:r>
          </a:p>
          <a:p>
            <a:r>
              <a:rPr lang="en-US" sz="2400" i="1" dirty="0" smtClean="0"/>
              <a:t>   nephritis, acute </a:t>
            </a:r>
            <a:r>
              <a:rPr lang="en-US" sz="2400" i="1" dirty="0" err="1" smtClean="0"/>
              <a:t>glomerular</a:t>
            </a:r>
            <a:r>
              <a:rPr lang="en-US" sz="2400" i="1" dirty="0" smtClean="0"/>
              <a:t> and </a:t>
            </a:r>
            <a:r>
              <a:rPr lang="en-US" sz="2400" i="1" dirty="0" err="1" smtClean="0"/>
              <a:t>vasculitic</a:t>
            </a:r>
            <a:r>
              <a:rPr lang="en-US" sz="2400" i="1" dirty="0" smtClean="0"/>
              <a:t> renal diseases)</a:t>
            </a:r>
          </a:p>
          <a:p>
            <a:r>
              <a:rPr lang="en-US" sz="2400" b="1" i="1" dirty="0" smtClean="0"/>
              <a:t>.</a:t>
            </a:r>
            <a:r>
              <a:rPr lang="en-US" sz="2400" i="1" dirty="0" smtClean="0"/>
              <a:t>  </a:t>
            </a:r>
            <a:r>
              <a:rPr lang="en-US" sz="2400" b="1" i="1" dirty="0" smtClean="0"/>
              <a:t>Non-specific conditions 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e.g</a:t>
            </a:r>
            <a:r>
              <a:rPr lang="en-US" sz="2400" i="1" dirty="0" smtClean="0"/>
              <a:t>, ischemia, toxic injury)</a:t>
            </a:r>
          </a:p>
          <a:p>
            <a:r>
              <a:rPr lang="en-US" sz="2400" b="1" i="1" dirty="0" smtClean="0"/>
              <a:t>.</a:t>
            </a:r>
            <a:r>
              <a:rPr lang="en-US" sz="2400" i="1" dirty="0" smtClean="0"/>
              <a:t>  </a:t>
            </a:r>
            <a:r>
              <a:rPr lang="en-US" sz="2400" b="1" i="1" dirty="0" err="1" smtClean="0"/>
              <a:t>Extrarenal</a:t>
            </a:r>
            <a:r>
              <a:rPr lang="en-US" sz="2400" b="1" i="1" dirty="0" smtClean="0"/>
              <a:t> pathology </a:t>
            </a:r>
            <a:r>
              <a:rPr lang="en-US" sz="2400" i="1" dirty="0" smtClean="0"/>
              <a:t>(e.g., </a:t>
            </a:r>
            <a:r>
              <a:rPr lang="en-US" sz="2400" i="1" dirty="0" err="1" smtClean="0"/>
              <a:t>prerenal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azotemia</a:t>
            </a:r>
            <a:r>
              <a:rPr lang="en-US" sz="2400" i="1" dirty="0" smtClean="0"/>
              <a:t>, and acute</a:t>
            </a:r>
          </a:p>
          <a:p>
            <a:r>
              <a:rPr lang="en-US" sz="2400" i="1" dirty="0" smtClean="0"/>
              <a:t>   </a:t>
            </a:r>
            <a:r>
              <a:rPr lang="en-US" sz="2400" i="1" dirty="0" err="1" smtClean="0"/>
              <a:t>postrenal</a:t>
            </a:r>
            <a:r>
              <a:rPr lang="en-US" sz="2400" i="1" dirty="0" smtClean="0"/>
              <a:t> obstructive nephropathy) </a:t>
            </a:r>
          </a:p>
          <a:p>
            <a:endParaRPr lang="en-US" sz="2400" dirty="0" smtClean="0"/>
          </a:p>
          <a:p>
            <a:r>
              <a:rPr lang="en-US" dirty="0" smtClean="0"/>
              <a:t>KDIGO Clinical Practice Guideline for Acute Kidney Injury (2012)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Kidney International Supplements (2012) 2, 19–36</a:t>
            </a:r>
            <a:endParaRPr lang="ar-JO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AKI</a:t>
            </a:r>
            <a:r>
              <a:rPr lang="en-US" dirty="0" smtClean="0"/>
              <a:t> – </a:t>
            </a:r>
            <a:r>
              <a:rPr lang="en-US" sz="3100" dirty="0" smtClean="0"/>
              <a:t>(</a:t>
            </a:r>
            <a:r>
              <a:rPr lang="en-US" sz="3100" i="1" dirty="0" smtClean="0"/>
              <a:t>KDIGO-clinical practice guideline for AKI/ 2012)</a:t>
            </a:r>
            <a:endParaRPr lang="ar-JO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JO" dirty="0"/>
          </a:p>
        </p:txBody>
      </p:sp>
      <p:sp>
        <p:nvSpPr>
          <p:cNvPr id="5" name="Rectangle 4"/>
          <p:cNvSpPr/>
          <p:nvPr/>
        </p:nvSpPr>
        <p:spPr>
          <a:xfrm>
            <a:off x="611560" y="2071678"/>
            <a:ext cx="7920880" cy="418576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AKI</a:t>
            </a:r>
            <a:r>
              <a:rPr lang="en-US" sz="2000" dirty="0" smtClean="0"/>
              <a:t> is defined as any of the following :</a:t>
            </a:r>
          </a:p>
          <a:p>
            <a:endParaRPr lang="en-US" sz="2000" dirty="0" smtClean="0"/>
          </a:p>
          <a:p>
            <a:r>
              <a:rPr lang="en-US" sz="2000" b="1" dirty="0" smtClean="0"/>
              <a:t>.</a:t>
            </a:r>
            <a:r>
              <a:rPr lang="en-US" sz="2000" dirty="0" smtClean="0"/>
              <a:t> </a:t>
            </a:r>
            <a:r>
              <a:rPr lang="en-US" sz="2000" i="1" dirty="0" smtClean="0"/>
              <a:t>Increase in </a:t>
            </a:r>
            <a:r>
              <a:rPr lang="en-US" sz="2000" i="1" dirty="0" err="1" smtClean="0"/>
              <a:t>SCr</a:t>
            </a:r>
            <a:r>
              <a:rPr lang="en-US" sz="2000" i="1" dirty="0" smtClean="0"/>
              <a:t> by &gt; 0.3 mg/dl (&gt; 26.5 </a:t>
            </a:r>
            <a:r>
              <a:rPr lang="en-US" sz="2000" i="1" dirty="0" err="1" smtClean="0"/>
              <a:t>micromol</a:t>
            </a:r>
            <a:r>
              <a:rPr lang="en-US" sz="2000" i="1" dirty="0" smtClean="0"/>
              <a:t>/l)</a:t>
            </a:r>
          </a:p>
          <a:p>
            <a:r>
              <a:rPr lang="en-US" sz="2000" i="1" dirty="0" smtClean="0"/>
              <a:t>  within 48 hours; or</a:t>
            </a:r>
          </a:p>
          <a:p>
            <a:endParaRPr lang="en-US" sz="2000" i="1" dirty="0" smtClean="0"/>
          </a:p>
          <a:p>
            <a:r>
              <a:rPr lang="en-US" sz="2000" b="1" i="1" dirty="0" smtClean="0"/>
              <a:t>.</a:t>
            </a:r>
            <a:r>
              <a:rPr lang="en-US" sz="2000" i="1" dirty="0" smtClean="0"/>
              <a:t> Increase in </a:t>
            </a:r>
            <a:r>
              <a:rPr lang="en-US" sz="2000" i="1" dirty="0" err="1" smtClean="0"/>
              <a:t>SCr</a:t>
            </a:r>
            <a:r>
              <a:rPr lang="en-US" sz="2000" i="1" dirty="0" smtClean="0"/>
              <a:t> to &gt; 1.5 times baseline, which</a:t>
            </a:r>
          </a:p>
          <a:p>
            <a:r>
              <a:rPr lang="en-US" sz="2000" i="1" dirty="0" smtClean="0"/>
              <a:t>  is known or presumed to have occurred within</a:t>
            </a:r>
          </a:p>
          <a:p>
            <a:r>
              <a:rPr lang="en-US" sz="2000" i="1" dirty="0" smtClean="0"/>
              <a:t>  the prior 7 days; or</a:t>
            </a:r>
          </a:p>
          <a:p>
            <a:endParaRPr lang="en-US" sz="2000" i="1" dirty="0" smtClean="0"/>
          </a:p>
          <a:p>
            <a:r>
              <a:rPr lang="en-US" sz="2000" b="1" i="1" dirty="0" smtClean="0"/>
              <a:t>.</a:t>
            </a:r>
            <a:r>
              <a:rPr lang="en-US" sz="2000" i="1" dirty="0" smtClean="0"/>
              <a:t> Urine volume &lt; 0.5 ml/kg/h for 6 hours.</a:t>
            </a:r>
          </a:p>
          <a:p>
            <a:endParaRPr lang="en-US" i="1" dirty="0" smtClean="0"/>
          </a:p>
          <a:p>
            <a:endParaRPr lang="en-US" dirty="0" smtClean="0"/>
          </a:p>
          <a:p>
            <a:r>
              <a:rPr lang="en-US" sz="1200" dirty="0" smtClean="0"/>
              <a:t>KDIGO Clinical Practice Guideline for Acute Kidney Injury (2012)</a:t>
            </a:r>
          </a:p>
          <a:p>
            <a:r>
              <a:rPr lang="en-US" dirty="0" smtClean="0"/>
              <a:t> </a:t>
            </a:r>
            <a:r>
              <a:rPr lang="en-US" sz="1400" i="1" dirty="0" smtClean="0"/>
              <a:t>Kidney International Supplements (2012) 2, 19–36</a:t>
            </a:r>
            <a:endParaRPr lang="ar-JO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i="1" dirty="0" smtClean="0"/>
              <a:t>In (2004) the RIFLE criteria were proposed for defining AKI by (ADQI) Acute Dialysis Quality Initiative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i="1" dirty="0" smtClean="0"/>
              <a:t>The classification criteria were revised by (AKIN) Acute Kidney Injury Network making some changes. (2004)</a:t>
            </a:r>
          </a:p>
          <a:p>
            <a:endParaRPr lang="en-US" i="1" dirty="0" smtClean="0"/>
          </a:p>
          <a:p>
            <a:r>
              <a:rPr lang="en-US" dirty="0" smtClean="0"/>
              <a:t> Standardized and validated definitions for pediatric AKI include the Pediatric Risk, Injury, Failure, Loss, End-Stage Renal Disease (</a:t>
            </a:r>
            <a:r>
              <a:rPr lang="en-US" dirty="0" err="1" smtClean="0"/>
              <a:t>pRIFLE</a:t>
            </a:r>
            <a:r>
              <a:rPr lang="en-US" dirty="0" smtClean="0"/>
              <a:t>), and Kidney Disease Improving Global Outcomes (KDIGO) classifications. </a:t>
            </a:r>
            <a:endParaRPr lang="en-US" i="1" dirty="0" smtClean="0"/>
          </a:p>
          <a:p>
            <a:endParaRPr lang="en-US" i="1" dirty="0" smtClean="0"/>
          </a:p>
          <a:p>
            <a:endParaRPr lang="en-US" dirty="0" smtClean="0"/>
          </a:p>
          <a:p>
            <a:r>
              <a:rPr lang="en-US" b="1" i="1" dirty="0" smtClean="0"/>
              <a:t>Modified pediatric RIFLE (</a:t>
            </a:r>
            <a:r>
              <a:rPr lang="en-US" b="1" i="1" dirty="0" err="1" smtClean="0"/>
              <a:t>pRIFLE</a:t>
            </a:r>
            <a:r>
              <a:rPr lang="en-US" b="1" i="1" dirty="0" smtClean="0"/>
              <a:t>) 2007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u="sng" dirty="0" smtClean="0"/>
              <a:t>RIFLE Criteria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1" dirty="0" smtClean="0"/>
              <a:t>Risk</a:t>
            </a:r>
            <a:r>
              <a:rPr lang="en-US" sz="2400" i="1" dirty="0" smtClean="0"/>
              <a:t>  for renal dysfunction                                 </a:t>
            </a:r>
          </a:p>
          <a:p>
            <a:r>
              <a:rPr lang="en-US" sz="2400" b="1" i="1" dirty="0" smtClean="0"/>
              <a:t>Injury</a:t>
            </a:r>
            <a:r>
              <a:rPr lang="en-US" sz="2400" i="1" dirty="0" smtClean="0"/>
              <a:t>  to the kidney</a:t>
            </a:r>
          </a:p>
          <a:p>
            <a:r>
              <a:rPr lang="en-US" sz="2400" b="1" i="1" dirty="0" smtClean="0"/>
              <a:t>Failure </a:t>
            </a:r>
            <a:r>
              <a:rPr lang="en-US" sz="2400" i="1" dirty="0" smtClean="0"/>
              <a:t> of kidney function</a:t>
            </a:r>
          </a:p>
          <a:p>
            <a:r>
              <a:rPr lang="en-US" sz="2400" b="1" i="1" dirty="0" smtClean="0"/>
              <a:t>Loss </a:t>
            </a:r>
            <a:r>
              <a:rPr lang="en-US" sz="2400" i="1" dirty="0" smtClean="0"/>
              <a:t> of kidney function</a:t>
            </a:r>
          </a:p>
          <a:p>
            <a:r>
              <a:rPr lang="en-US" sz="2400" b="1" i="1" dirty="0" smtClean="0"/>
              <a:t>End </a:t>
            </a:r>
            <a:r>
              <a:rPr lang="en-US" sz="2400" i="1" dirty="0" smtClean="0"/>
              <a:t> stage  renal disease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Used for the detection and classification of AKI and for the correlation with clinical outcome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1000100" y="2928934"/>
            <a:ext cx="58579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The severity of AKI is staged according to the amplitude of </a:t>
            </a:r>
          </a:p>
          <a:p>
            <a:r>
              <a:rPr lang="en-US" sz="2800" b="1" i="1" dirty="0" smtClean="0"/>
              <a:t>- serum </a:t>
            </a:r>
            <a:r>
              <a:rPr lang="en-US" sz="2800" b="1" i="1" dirty="0" err="1" smtClean="0"/>
              <a:t>creatinine</a:t>
            </a:r>
            <a:r>
              <a:rPr lang="en-US" sz="2800" b="1" i="1" dirty="0" smtClean="0"/>
              <a:t> elevation</a:t>
            </a:r>
            <a:r>
              <a:rPr lang="en-US" sz="2800" i="1" dirty="0" smtClean="0"/>
              <a:t> form baseline value or the </a:t>
            </a:r>
          </a:p>
          <a:p>
            <a:r>
              <a:rPr lang="en-US" sz="2800" b="1" i="1" dirty="0" smtClean="0"/>
              <a:t>- duration of compromised urine output.</a:t>
            </a:r>
            <a:endParaRPr lang="ar-JO" sz="2800" b="1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AKI staging by RIFLE and AKIN</a:t>
            </a:r>
            <a:endParaRPr lang="en-US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78179"/>
          <a:ext cx="8229600" cy="5619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76792"/>
                <a:gridCol w="1615048"/>
                <a:gridCol w="1645920"/>
                <a:gridCol w="1645920"/>
              </a:tblGrid>
              <a:tr h="366769">
                <a:tc>
                  <a:txBody>
                    <a:bodyPr/>
                    <a:lstStyle/>
                    <a:p>
                      <a:r>
                        <a:rPr lang="en-US" dirty="0" smtClean="0"/>
                        <a:t>RIFLE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AKIN stage</a:t>
                      </a:r>
                      <a:endParaRPr lang="en-US" dirty="0"/>
                    </a:p>
                  </a:txBody>
                  <a:tcPr/>
                </a:tc>
              </a:tr>
              <a:tr h="64184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RIFLE</a:t>
                      </a:r>
                    </a:p>
                    <a:p>
                      <a:r>
                        <a:rPr lang="en-US" dirty="0" err="1" smtClean="0"/>
                        <a:t>creatinine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RIFLE &amp; AKIN</a:t>
                      </a:r>
                    </a:p>
                    <a:p>
                      <a:r>
                        <a:rPr lang="en-US" dirty="0" smtClean="0"/>
                        <a:t>Urine output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AKIN</a:t>
                      </a:r>
                    </a:p>
                    <a:p>
                      <a:r>
                        <a:rPr lang="en-US" dirty="0" err="1" smtClean="0"/>
                        <a:t>creatinine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5796">
                <a:tc>
                  <a:txBody>
                    <a:bodyPr/>
                    <a:lstStyle/>
                    <a:p>
                      <a:r>
                        <a:rPr lang="en-US" dirty="0" smtClean="0"/>
                        <a:t>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&gt;150-200%</a:t>
                      </a:r>
                    </a:p>
                    <a:p>
                      <a:r>
                        <a:rPr lang="en-US" sz="1600" dirty="0" smtClean="0"/>
                        <a:t>or</a:t>
                      </a:r>
                      <a:r>
                        <a:rPr lang="en-US" sz="1600" baseline="0" dirty="0" smtClean="0"/>
                        <a:t> GFR decrease&gt;25%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&lt;0.5 ml/kg/hr</a:t>
                      </a:r>
                    </a:p>
                    <a:p>
                      <a:r>
                        <a:rPr lang="en-US" dirty="0" smtClean="0"/>
                        <a:t>For &gt;6hrs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&gt;150-200%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886360">
                <a:tc>
                  <a:txBody>
                    <a:bodyPr/>
                    <a:lstStyle/>
                    <a:p>
                      <a:r>
                        <a:rPr lang="en-US" dirty="0" smtClean="0"/>
                        <a:t>Injury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&gt;200-300%</a:t>
                      </a:r>
                    </a:p>
                    <a:p>
                      <a:r>
                        <a:rPr lang="en-US" dirty="0" smtClean="0"/>
                        <a:t>or </a:t>
                      </a:r>
                      <a:r>
                        <a:rPr lang="en-US" sz="1600" dirty="0" smtClean="0"/>
                        <a:t>decrease GFR &gt;50%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&lt;0.5 ml/kg/hr</a:t>
                      </a:r>
                    </a:p>
                    <a:p>
                      <a:r>
                        <a:rPr lang="en-US" dirty="0" smtClean="0"/>
                        <a:t>For &gt;</a:t>
                      </a:r>
                      <a:r>
                        <a:rPr lang="en-US" baseline="0" dirty="0" smtClean="0"/>
                        <a:t> 12hrs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&gt;200-300%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1192002">
                <a:tc>
                  <a:txBody>
                    <a:bodyPr/>
                    <a:lstStyle/>
                    <a:p>
                      <a:r>
                        <a:rPr lang="en-US" dirty="0" smtClean="0"/>
                        <a:t>Failure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&gt;300% or </a:t>
                      </a:r>
                      <a:r>
                        <a:rPr lang="en-US" sz="1600" dirty="0" smtClean="0"/>
                        <a:t>decrease GFR&gt; 75%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&lt;0.3 ml/kg/hr</a:t>
                      </a:r>
                    </a:p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&gt; 24hrs</a:t>
                      </a:r>
                    </a:p>
                    <a:p>
                      <a:r>
                        <a:rPr lang="en-US" baseline="0" dirty="0" smtClean="0"/>
                        <a:t>Or  </a:t>
                      </a:r>
                      <a:r>
                        <a:rPr lang="en-US" baseline="0" dirty="0" err="1" smtClean="0"/>
                        <a:t>Anuria</a:t>
                      </a:r>
                      <a:r>
                        <a:rPr lang="en-US" baseline="0" dirty="0" smtClean="0"/>
                        <a:t>&gt; 12hrs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&gt;4mg/dl</a:t>
                      </a:r>
                    </a:p>
                    <a:p>
                      <a:r>
                        <a:rPr lang="en-US" dirty="0" smtClean="0"/>
                        <a:t>&gt;300%</a:t>
                      </a:r>
                    </a:p>
                    <a:p>
                      <a:r>
                        <a:rPr lang="en-US" dirty="0" smtClean="0"/>
                        <a:t>0r RRT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1308647">
                <a:tc>
                  <a:txBody>
                    <a:bodyPr/>
                    <a:lstStyle/>
                    <a:p>
                      <a:r>
                        <a:rPr lang="en-US" dirty="0" smtClean="0"/>
                        <a:t>loss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Persistent</a:t>
                      </a:r>
                      <a:r>
                        <a:rPr lang="en-US" sz="1600" baseline="0" dirty="0" smtClean="0"/>
                        <a:t> acute renal failure = complete loss of renal function &gt;4w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204">
                <a:tc>
                  <a:txBody>
                    <a:bodyPr/>
                    <a:lstStyle/>
                    <a:p>
                      <a:r>
                        <a:rPr lang="en-US" dirty="0" smtClean="0"/>
                        <a:t>ESRF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ESRF &gt; 3 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Final AKI staging by RIFLE and AKIN</a:t>
            </a:r>
            <a:endParaRPr lang="en-US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22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RIFLE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AKIN stage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RIFLE</a:t>
                      </a:r>
                    </a:p>
                    <a:p>
                      <a:r>
                        <a:rPr lang="en-US" dirty="0" err="1" smtClean="0"/>
                        <a:t>creatinine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RIFLE &amp; AKIN</a:t>
                      </a:r>
                    </a:p>
                    <a:p>
                      <a:r>
                        <a:rPr lang="en-US" dirty="0" smtClean="0"/>
                        <a:t>Urine output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AKIN</a:t>
                      </a:r>
                    </a:p>
                    <a:p>
                      <a:r>
                        <a:rPr lang="en-US" dirty="0" err="1" smtClean="0"/>
                        <a:t>creatinine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&gt;150-200%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&lt;0.5 ml/kg/hr</a:t>
                      </a:r>
                    </a:p>
                    <a:p>
                      <a:r>
                        <a:rPr lang="en-US" dirty="0" smtClean="0"/>
                        <a:t>For &gt;6hrs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&gt;150-200%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Injury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&gt;200-300%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&lt;0.5 ml/kg/hr</a:t>
                      </a:r>
                    </a:p>
                    <a:p>
                      <a:r>
                        <a:rPr lang="en-US" dirty="0" smtClean="0"/>
                        <a:t>For &gt;</a:t>
                      </a:r>
                      <a:r>
                        <a:rPr lang="en-US" baseline="0" dirty="0" smtClean="0"/>
                        <a:t> 12hrs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&gt;200-300%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Failure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&gt;300%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&lt;0.3 ml/kg/hr</a:t>
                      </a:r>
                    </a:p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&gt; 24hrs</a:t>
                      </a:r>
                    </a:p>
                    <a:p>
                      <a:r>
                        <a:rPr lang="en-US" baseline="0" dirty="0" smtClean="0"/>
                        <a:t>Or </a:t>
                      </a:r>
                      <a:r>
                        <a:rPr lang="en-US" baseline="0" dirty="0" err="1" smtClean="0"/>
                        <a:t>Anuria</a:t>
                      </a:r>
                      <a:r>
                        <a:rPr lang="en-US" baseline="0" dirty="0" smtClean="0"/>
                        <a:t>&gt; 12hrs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&gt;300%</a:t>
                      </a:r>
                    </a:p>
                    <a:p>
                      <a:r>
                        <a:rPr lang="en-US" dirty="0" smtClean="0"/>
                        <a:t>0r RRT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59632" y="2276872"/>
          <a:ext cx="6096000" cy="3566160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0">
                <a:tc>
                  <a:txBody>
                    <a:bodyPr/>
                    <a:lstStyle/>
                    <a:p>
                      <a:r>
                        <a:rPr lang="ar-JO" dirty="0"/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/>
                        <a:t>Estimated CCl</a:t>
                      </a:r>
                      <a:endParaRPr lang="en-GB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/>
                        <a:t>Urine output</a:t>
                      </a:r>
                      <a:endParaRPr lang="en-GB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Risk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eCCl decrease by 25%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&lt;0.5 ml/kg/h for 8 h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Injury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eCCl decrease by 50%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&lt;0.5 ml/kg/h for 16 h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Failure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eCCl decrease by 75% or eCCl &lt;35 ml/min/1.73 m</a:t>
                      </a:r>
                      <a:r>
                        <a:rPr lang="en-US" baseline="30000"/>
                        <a:t>2</a:t>
                      </a:r>
                      <a:endParaRPr lang="en-US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&lt;0.3 ml/kg/h for 24 h or anuric for 12 h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Loss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Persistent failure &gt;4 weeks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JO"/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End stage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End-stage renal disease (persistent failure &gt;3 months)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JO" dirty="0"/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115616" y="473431"/>
            <a:ext cx="7200800" cy="18068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6654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Modified RIFLE criteria in critically ill children with acute kidney injury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(2007)</a:t>
            </a:r>
            <a:endParaRPr kumimoji="0" lang="ar-JO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Akcan-Arikan, M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Zappitelli, L L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Loftis, K K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Washburn, L S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Jefferson and S L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Goldstein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JO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Pediatric-modified RIFLE (pRIFLE) criteria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JO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eCCl, estimated creatinine clearance</a:t>
            </a:r>
            <a:endParaRPr kumimoji="0" lang="ar-J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" y="785793"/>
          <a:ext cx="9144000" cy="6171984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286425"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Stage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/>
                        <a:t>Pediatric KDIGO criteria</a:t>
                      </a:r>
                    </a:p>
                  </a:txBody>
                  <a:tcPr marL="32757" marR="32757" marT="16378" marB="16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/>
                        <a:t>Neonatal modified KDIGO criteria</a:t>
                      </a:r>
                    </a:p>
                  </a:txBody>
                  <a:tcPr marL="32757" marR="32757" marT="16378" marB="16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</a:tr>
              <a:tr h="286425">
                <a:tc v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Serum creatinine</a:t>
                      </a:r>
                    </a:p>
                  </a:txBody>
                  <a:tcPr marL="32757" marR="32757" marT="16378" marB="16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Urine output</a:t>
                      </a:r>
                    </a:p>
                  </a:txBody>
                  <a:tcPr marL="32757" marR="32757" marT="16378" marB="16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Serum creatinine</a:t>
                      </a:r>
                    </a:p>
                  </a:txBody>
                  <a:tcPr marL="32757" marR="32757" marT="16378" marB="16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Urine output</a:t>
                      </a:r>
                    </a:p>
                  </a:txBody>
                  <a:tcPr marL="32757" marR="32757" marT="16378" marB="16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DBF3"/>
                    </a:solidFill>
                  </a:tcPr>
                </a:tc>
              </a:tr>
              <a:tr h="654685">
                <a:tc>
                  <a:txBody>
                    <a:bodyPr/>
                    <a:lstStyle/>
                    <a:p>
                      <a:pPr algn="l"/>
                      <a:r>
                        <a:rPr lang="ar-JO" sz="1400" dirty="0"/>
                        <a:t>1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1.5–1.9 times baseline within 7 days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&lt;0.5 mL/kg/h for 6–12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1.5–1.9 times baseline</a:t>
                      </a:r>
                      <a:r>
                        <a:rPr lang="en-US" sz="1400" u="none" strike="noStrike" baseline="30000">
                          <a:solidFill>
                            <a:srgbClr val="046EB8"/>
                          </a:solidFill>
                          <a:hlinkClick r:id="rId2"/>
                        </a:rPr>
                        <a:t>*</a:t>
                      </a:r>
                      <a:r>
                        <a:rPr lang="en-US" sz="1400"/>
                        <a:t> within 7 days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&gt;0.5 and ≤ 1 mL/kg/h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15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over 24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54685">
                <a:tc>
                  <a:txBody>
                    <a:bodyPr/>
                    <a:lstStyle/>
                    <a:p>
                      <a:pPr algn="l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≥0.3 mg/</a:t>
                      </a:r>
                      <a:r>
                        <a:rPr lang="en-US" sz="1400" dirty="0" err="1"/>
                        <a:t>dL</a:t>
                      </a:r>
                      <a:r>
                        <a:rPr lang="en-US" sz="1400" dirty="0"/>
                        <a:t> increase within 48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≥0.3 mg/dL increase within 48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9177">
                <a:tc>
                  <a:txBody>
                    <a:bodyPr/>
                    <a:lstStyle/>
                    <a:p>
                      <a:pPr algn="l"/>
                      <a:r>
                        <a:rPr lang="ar-JO" sz="1400"/>
                        <a:t>2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2.0–2.9 times baseline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/>
                        <a:t>&lt;0.5 mL/kg/h for ≥12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2.0–2.9 times baseline</a:t>
                      </a:r>
                      <a:r>
                        <a:rPr lang="en-US" sz="1400" u="none" strike="noStrike" baseline="30000">
                          <a:solidFill>
                            <a:srgbClr val="046EB8"/>
                          </a:solidFill>
                          <a:hlinkClick r:id="rId2"/>
                        </a:rPr>
                        <a:t>*</a:t>
                      </a:r>
                      <a:endParaRPr lang="en-US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&gt;0.3 and ≤0.5 mL/kg/h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15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over 24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9986">
                <a:tc>
                  <a:txBody>
                    <a:bodyPr/>
                    <a:lstStyle/>
                    <a:p>
                      <a:pPr algn="l"/>
                      <a:r>
                        <a:rPr lang="ar-JO" sz="1400"/>
                        <a:t>3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≥3.0 times baseline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/>
                        <a:t>&lt;0.3 mL/kg/h for ≥24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≥3.0 times baseline</a:t>
                      </a:r>
                      <a:r>
                        <a:rPr lang="en-US" sz="1400" u="none" strike="noStrike" baseline="30000">
                          <a:solidFill>
                            <a:srgbClr val="046EB8"/>
                          </a:solidFill>
                          <a:hlinkClick r:id="rId2"/>
                        </a:rPr>
                        <a:t>*</a:t>
                      </a:r>
                      <a:endParaRPr lang="en-US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/>
                        <a:t>≤0.3 mL/kg/h over 24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15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32157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Increase in serum </a:t>
                      </a:r>
                      <a:r>
                        <a:rPr lang="en-US" sz="1400" dirty="0" err="1"/>
                        <a:t>creatinine</a:t>
                      </a:r>
                      <a:r>
                        <a:rPr lang="en-US" sz="1400" dirty="0"/>
                        <a:t> to ≥4.0 mg/</a:t>
                      </a:r>
                      <a:r>
                        <a:rPr lang="en-US" sz="1400" dirty="0" err="1"/>
                        <a:t>dL</a:t>
                      </a:r>
                      <a:endParaRPr lang="en-US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Anuria</a:t>
                      </a:r>
                      <a:r>
                        <a:rPr lang="en-US" sz="1400" dirty="0"/>
                        <a:t> for ≥12 h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Increase in serum creatinine to ≥2.5 mg/dL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15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1931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Initiation of renal replacement therapy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Initiation of renal replacement therapy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15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OR</a:t>
                      </a:r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438">
                <a:tc>
                  <a:txBody>
                    <a:bodyPr/>
                    <a:lstStyle/>
                    <a:p>
                      <a:pPr algn="l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Decrease in eGFR to &lt;35 mL/min per 1.73 m</a:t>
                      </a:r>
                      <a:r>
                        <a:rPr lang="en-US" sz="1400" baseline="30000"/>
                        <a:t>2</a:t>
                      </a:r>
                      <a:endParaRPr lang="en-US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JO" sz="1400" dirty="0"/>
                    </a:p>
                  </a:txBody>
                  <a:tcPr marL="32757" marR="32757" marT="16378" marB="16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4753" name="Rectangle 1"/>
          <p:cNvSpPr>
            <a:spLocks noChangeArrowheads="1"/>
          </p:cNvSpPr>
          <p:nvPr/>
        </p:nvSpPr>
        <p:spPr bwMode="auto">
          <a:xfrm flipV="1">
            <a:off x="0" y="-500091"/>
            <a:ext cx="9144000" cy="307777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11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cs typeface="Arial" pitchFamily="34" charset="0"/>
              </a:rPr>
              <a:t>Table</a:t>
            </a:r>
            <a:r>
              <a:rPr kumimoji="0" lang="ar-JO" sz="11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1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cs typeface="Arial" pitchFamily="34" charset="0"/>
              </a:rPr>
              <a:t>1.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cs typeface="Arial" pitchFamily="34" charset="0"/>
              </a:rPr>
              <a:t>Definitions and Staging of Kidney Disease: Improving Global Outcomes (KDIGO) and Neonatal Modified KDIGO Criteria for Acute Kidney Injury</a:t>
            </a:r>
            <a:endParaRPr kumimoji="0" lang="ar-J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15875"/>
            <a:ext cx="9144000" cy="34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JO" sz="1000" b="0" i="0" u="none" strike="noStrike" cap="none" normalizeH="0" baseline="30000" dirty="0" smtClean="0">
              <a:ln>
                <a:noFill/>
              </a:ln>
              <a:solidFill>
                <a:srgbClr val="333333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1000" b="0" i="0" u="none" strike="noStrike" cap="none" normalizeH="0" baseline="3000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cs typeface="Arial" pitchFamily="34" charset="0"/>
              </a:rPr>
              <a:t>*</a:t>
            </a:r>
            <a:r>
              <a:rPr kumimoji="0" lang="ar-JO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/>
                <a:cs typeface="Arial" pitchFamily="34" charset="0"/>
              </a:rPr>
              <a:t> </a:t>
            </a:r>
            <a:endParaRPr kumimoji="0" lang="ar-JO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1000100" y="2928934"/>
            <a:ext cx="58579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The severity of AKI is staged according to the amplitude of </a:t>
            </a:r>
            <a:r>
              <a:rPr lang="en-US" sz="2800" b="1" i="1" dirty="0" smtClean="0"/>
              <a:t>serum </a:t>
            </a:r>
            <a:r>
              <a:rPr lang="en-US" sz="2800" b="1" i="1" dirty="0" err="1" smtClean="0"/>
              <a:t>creatinine</a:t>
            </a:r>
            <a:r>
              <a:rPr lang="en-US" sz="2800" b="1" i="1" dirty="0" smtClean="0"/>
              <a:t> elevation</a:t>
            </a:r>
            <a:r>
              <a:rPr lang="en-US" sz="2800" i="1" dirty="0" smtClean="0"/>
              <a:t> form baseline value or the </a:t>
            </a:r>
            <a:r>
              <a:rPr lang="en-US" sz="2800" b="1" i="1" dirty="0" smtClean="0"/>
              <a:t>duration of compromised urine output.</a:t>
            </a:r>
            <a:endParaRPr lang="ar-JO" sz="2800" b="1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err="1" smtClean="0"/>
              <a:t>Pathophysiology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i="1" dirty="0" smtClean="0"/>
              <a:t>Acute renal failure is a </a:t>
            </a:r>
            <a:r>
              <a:rPr lang="en-US" b="1" i="1" dirty="0" err="1" smtClean="0"/>
              <a:t>multifactorial</a:t>
            </a:r>
            <a:r>
              <a:rPr lang="en-US" b="1" i="1" dirty="0" smtClean="0"/>
              <a:t> process </a:t>
            </a:r>
          </a:p>
          <a:p>
            <a:pPr>
              <a:buNone/>
            </a:pPr>
            <a:r>
              <a:rPr lang="en-US" sz="2400" b="1" i="1" dirty="0" smtClean="0"/>
              <a:t> . </a:t>
            </a:r>
            <a:r>
              <a:rPr lang="en-US" sz="2000" b="1" i="1" dirty="0" smtClean="0"/>
              <a:t>Renal insult causes:</a:t>
            </a:r>
          </a:p>
          <a:p>
            <a:pPr>
              <a:buNone/>
            </a:pPr>
            <a:r>
              <a:rPr lang="en-US" sz="2400" i="1" dirty="0" smtClean="0"/>
              <a:t>1</a:t>
            </a:r>
            <a:r>
              <a:rPr lang="en-US" i="1" dirty="0" smtClean="0"/>
              <a:t> </a:t>
            </a:r>
            <a:r>
              <a:rPr lang="en-US" sz="2800" i="1" dirty="0" smtClean="0"/>
              <a:t>- Vasoconstriction</a:t>
            </a:r>
          </a:p>
          <a:p>
            <a:pPr>
              <a:buNone/>
            </a:pPr>
            <a:r>
              <a:rPr lang="en-US" sz="2800" i="1" dirty="0" smtClean="0"/>
              <a:t>2 - Desquamation of tubular cells</a:t>
            </a:r>
          </a:p>
          <a:p>
            <a:pPr>
              <a:buNone/>
            </a:pPr>
            <a:r>
              <a:rPr lang="en-US" sz="2800" i="1" dirty="0" smtClean="0"/>
              <a:t>3 - </a:t>
            </a:r>
            <a:r>
              <a:rPr lang="en-US" sz="2800" i="1" dirty="0" err="1" smtClean="0"/>
              <a:t>Intarluminal</a:t>
            </a:r>
            <a:r>
              <a:rPr lang="en-US" sz="2800" i="1" dirty="0" smtClean="0"/>
              <a:t> tubular obstruction</a:t>
            </a:r>
          </a:p>
          <a:p>
            <a:pPr>
              <a:buNone/>
            </a:pPr>
            <a:r>
              <a:rPr lang="en-US" sz="2800" i="1" dirty="0" smtClean="0"/>
              <a:t>4 - Back leakage of </a:t>
            </a:r>
            <a:r>
              <a:rPr lang="en-US" sz="2800" i="1" dirty="0" err="1" smtClean="0"/>
              <a:t>glomerular</a:t>
            </a:r>
            <a:r>
              <a:rPr lang="en-US" sz="2800" i="1" dirty="0" smtClean="0"/>
              <a:t> filtrate</a:t>
            </a:r>
          </a:p>
          <a:p>
            <a:pPr>
              <a:buNone/>
            </a:pPr>
            <a:endParaRPr lang="en-US" sz="2000" i="1" dirty="0" smtClean="0"/>
          </a:p>
          <a:p>
            <a:pPr>
              <a:buNone/>
            </a:pPr>
            <a:r>
              <a:rPr lang="en-US" sz="2800" b="1" i="1" dirty="0" smtClean="0"/>
              <a:t>.</a:t>
            </a:r>
            <a:r>
              <a:rPr lang="en-US" sz="2000" i="1" dirty="0" smtClean="0"/>
              <a:t> </a:t>
            </a:r>
            <a:r>
              <a:rPr lang="en-US" sz="2000" b="1" i="1" dirty="0" err="1" smtClean="0"/>
              <a:t>Netrophils</a:t>
            </a:r>
            <a:r>
              <a:rPr lang="en-US" sz="2000" i="1" dirty="0" smtClean="0"/>
              <a:t> adhere to ischemic endothelium and release substances that promote inflammation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i="1" dirty="0" smtClean="0"/>
              <a:t>Renal Vasoconstriction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i="1" dirty="0" smtClean="0"/>
              <a:t>Has been considered the dominant renal </a:t>
            </a:r>
            <a:r>
              <a:rPr lang="en-US" i="1" dirty="0" err="1" smtClean="0"/>
              <a:t>haemodynamic</a:t>
            </a:r>
            <a:r>
              <a:rPr lang="en-US" i="1" dirty="0" smtClean="0"/>
              <a:t> factor in the pathogenesis of acute renal failure.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- The primary event is usually </a:t>
            </a:r>
            <a:r>
              <a:rPr lang="en-US" sz="2400" b="1" i="1" dirty="0" smtClean="0"/>
              <a:t>tubular damage</a:t>
            </a:r>
            <a:r>
              <a:rPr lang="en-US" i="1" dirty="0" smtClean="0"/>
              <a:t>, which leads to adaptive fall in GFR due to vasoconstriction     (</a:t>
            </a:r>
            <a:r>
              <a:rPr lang="en-US" i="1" dirty="0" err="1" smtClean="0"/>
              <a:t>vasoactive</a:t>
            </a:r>
            <a:r>
              <a:rPr lang="en-US" i="1" dirty="0" smtClean="0"/>
              <a:t> compounds), to compensate for failure to reabsorb filtered solute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i="1" dirty="0" smtClean="0"/>
              <a:t>The </a:t>
            </a:r>
            <a:r>
              <a:rPr lang="en-US" i="1" dirty="0" err="1" smtClean="0"/>
              <a:t>Vasoactive</a:t>
            </a:r>
            <a:r>
              <a:rPr lang="en-US" i="1" dirty="0" smtClean="0"/>
              <a:t> compounds  such as :</a:t>
            </a:r>
          </a:p>
          <a:p>
            <a:pPr>
              <a:buNone/>
            </a:pPr>
            <a:r>
              <a:rPr lang="en-US" i="1" dirty="0" smtClean="0"/>
              <a:t>-  </a:t>
            </a:r>
            <a:r>
              <a:rPr lang="en-US" sz="2000" b="1" i="1" dirty="0" err="1" smtClean="0"/>
              <a:t>Angiotensin</a:t>
            </a:r>
            <a:endParaRPr lang="en-US" sz="2000" b="1" i="1" dirty="0" smtClean="0"/>
          </a:p>
          <a:p>
            <a:pPr>
              <a:buFontTx/>
              <a:buChar char="-"/>
            </a:pPr>
            <a:r>
              <a:rPr lang="en-US" sz="2000" b="1" i="1" dirty="0" smtClean="0"/>
              <a:t>Prostaglandin</a:t>
            </a:r>
          </a:p>
          <a:p>
            <a:pPr>
              <a:buFontTx/>
              <a:buChar char="-"/>
            </a:pPr>
            <a:r>
              <a:rPr lang="en-US" sz="2000" b="1" i="1" dirty="0" smtClean="0"/>
              <a:t>Adenosine</a:t>
            </a:r>
          </a:p>
          <a:p>
            <a:pPr>
              <a:buNone/>
            </a:pPr>
            <a:r>
              <a:rPr lang="en-US" sz="2000" b="1" i="1" dirty="0" smtClean="0"/>
              <a:t>-   </a:t>
            </a:r>
            <a:r>
              <a:rPr lang="en-US" sz="2000" b="1" i="1" dirty="0" err="1" smtClean="0"/>
              <a:t>Endothelin</a:t>
            </a:r>
            <a:endParaRPr lang="en-US" sz="2000" b="1" i="1" dirty="0" smtClean="0"/>
          </a:p>
          <a:p>
            <a:pPr>
              <a:buFontTx/>
              <a:buChar char="-"/>
            </a:pPr>
            <a:r>
              <a:rPr lang="en-US" sz="2000" b="1" i="1" dirty="0" smtClean="0"/>
              <a:t>Nitric Oxide</a:t>
            </a:r>
          </a:p>
          <a:p>
            <a:pPr>
              <a:buNone/>
            </a:pPr>
            <a:endParaRPr lang="en-US" sz="2000" b="1" i="1" dirty="0" smtClean="0"/>
          </a:p>
          <a:p>
            <a:pPr>
              <a:buNone/>
            </a:pPr>
            <a:endParaRPr lang="en-US" sz="2000" b="1" i="1" dirty="0" smtClean="0"/>
          </a:p>
          <a:p>
            <a:pPr>
              <a:buNone/>
            </a:pPr>
            <a:r>
              <a:rPr lang="en-US" sz="2000" i="1" dirty="0" smtClean="0"/>
              <a:t>  Reduce GFR by constricting the afferent and efferent arterioles leading to: Reduction in urine output . </a:t>
            </a:r>
            <a:endParaRPr lang="en-US" sz="2000" b="1" i="1" dirty="0" smtClean="0"/>
          </a:p>
          <a:p>
            <a:pPr>
              <a:buFontTx/>
              <a:buChar char="-"/>
            </a:pPr>
            <a:endParaRPr lang="en-US" sz="2000" b="1" dirty="0"/>
          </a:p>
        </p:txBody>
      </p:sp>
      <p:sp>
        <p:nvSpPr>
          <p:cNvPr id="4" name="Down Arrow 3"/>
          <p:cNvSpPr/>
          <p:nvPr/>
        </p:nvSpPr>
        <p:spPr>
          <a:xfrm>
            <a:off x="1071538" y="4786322"/>
            <a:ext cx="484632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271464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b="1" dirty="0" smtClean="0"/>
              <a:t>  </a:t>
            </a:r>
            <a:endParaRPr lang="en-US" sz="6000" b="1" dirty="0" smtClean="0"/>
          </a:p>
          <a:p>
            <a:pPr>
              <a:buNone/>
            </a:pPr>
            <a:r>
              <a:rPr lang="en-US" sz="8000" i="1" dirty="0" smtClean="0"/>
              <a:t>.</a:t>
            </a:r>
          </a:p>
          <a:p>
            <a:pPr>
              <a:buNone/>
            </a:pPr>
            <a:r>
              <a:rPr lang="en-US" sz="8000" i="1" dirty="0" smtClean="0"/>
              <a:t>   Therefore </a:t>
            </a:r>
            <a:r>
              <a:rPr lang="en-US" sz="8000" b="1" i="1" dirty="0" err="1" smtClean="0"/>
              <a:t>Oliguria</a:t>
            </a:r>
            <a:r>
              <a:rPr lang="en-US" sz="8000" b="1" i="1" dirty="0" smtClean="0"/>
              <a:t>  or  </a:t>
            </a:r>
            <a:r>
              <a:rPr lang="en-US" sz="8000" b="1" i="1" dirty="0" err="1" smtClean="0"/>
              <a:t>Anuria</a:t>
            </a:r>
            <a:r>
              <a:rPr lang="en-US" sz="8000" b="1" i="1" dirty="0" smtClean="0"/>
              <a:t>  </a:t>
            </a:r>
            <a:r>
              <a:rPr lang="en-US" sz="8000" i="1" dirty="0" smtClean="0"/>
              <a:t>is an important feature of AKI.</a:t>
            </a:r>
          </a:p>
          <a:p>
            <a:pPr>
              <a:buNone/>
            </a:pPr>
            <a:r>
              <a:rPr lang="en-US" sz="8000" i="1" dirty="0" smtClean="0"/>
              <a:t>  - </a:t>
            </a:r>
            <a:r>
              <a:rPr lang="en-US" sz="8000" i="1" dirty="0" err="1" smtClean="0"/>
              <a:t>Oliguria</a:t>
            </a:r>
            <a:r>
              <a:rPr lang="en-US" sz="8000" i="1" dirty="0" smtClean="0"/>
              <a:t>  and/or  </a:t>
            </a:r>
            <a:r>
              <a:rPr lang="en-US" sz="8000" i="1" dirty="0" err="1" smtClean="0"/>
              <a:t>Anuria</a:t>
            </a:r>
            <a:r>
              <a:rPr lang="en-US" sz="8000" i="1" dirty="0" smtClean="0"/>
              <a:t>  is the </a:t>
            </a:r>
            <a:r>
              <a:rPr lang="en-US" sz="8000" b="1" i="1" dirty="0" smtClean="0"/>
              <a:t>only</a:t>
            </a:r>
            <a:r>
              <a:rPr lang="en-US" sz="8000" i="1" dirty="0" smtClean="0"/>
              <a:t> sign of AKI </a:t>
            </a:r>
            <a:r>
              <a:rPr lang="en-US" sz="8000" b="1" i="1" dirty="0" smtClean="0"/>
              <a:t>immediately</a:t>
            </a:r>
            <a:r>
              <a:rPr lang="en-US" sz="8000" i="1" dirty="0" smtClean="0"/>
              <a:t>  after injury since urea and </a:t>
            </a:r>
            <a:r>
              <a:rPr lang="en-US" sz="8000" i="1" dirty="0" err="1" smtClean="0"/>
              <a:t>creatinine</a:t>
            </a:r>
            <a:r>
              <a:rPr lang="en-US" sz="8000" i="1" dirty="0" smtClean="0"/>
              <a:t> may be normal.</a:t>
            </a:r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                                                                  </a:t>
            </a:r>
          </a:p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endParaRPr lang="en-US" sz="7400" b="1" dirty="0" smtClean="0"/>
          </a:p>
          <a:p>
            <a:pPr>
              <a:buNone/>
            </a:pPr>
            <a:r>
              <a:rPr lang="en-US" sz="7400" b="1" dirty="0" smtClean="0"/>
              <a:t>                                                                            </a:t>
            </a:r>
            <a:r>
              <a:rPr lang="en-US" sz="7400" b="1" u="sng" dirty="0" err="1" smtClean="0"/>
              <a:t>Creatinine</a:t>
            </a:r>
            <a:r>
              <a:rPr lang="en-US" sz="7400" b="1" u="sng" dirty="0" smtClean="0"/>
              <a:t> is a late biomarker!</a:t>
            </a:r>
            <a:endParaRPr lang="en-US" sz="74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071942"/>
            <a:ext cx="464347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714348" y="2143116"/>
            <a:ext cx="778674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/>
              <a:t>Serum </a:t>
            </a:r>
            <a:r>
              <a:rPr lang="en-US" sz="2000" i="1" dirty="0" err="1" smtClean="0"/>
              <a:t>creatinine</a:t>
            </a:r>
            <a:r>
              <a:rPr lang="en-US" sz="2000" i="1" dirty="0" smtClean="0"/>
              <a:t> is currently widely used as a biomarker for AKI; however, it has some limitations. </a:t>
            </a:r>
            <a:r>
              <a:rPr lang="en-US" sz="2000" b="1" i="1" dirty="0" smtClean="0"/>
              <a:t>It is insensitive to small changes in GFR,</a:t>
            </a:r>
            <a:r>
              <a:rPr lang="en-US" sz="2000" i="1" dirty="0" smtClean="0"/>
              <a:t> and is not a real-time indicator. It may not change until </a:t>
            </a:r>
            <a:r>
              <a:rPr lang="en-US" sz="2000" b="1" i="1" dirty="0" smtClean="0"/>
              <a:t>up to 50% of kidney function is lost and rise up to 72 h after an insult</a:t>
            </a:r>
            <a:r>
              <a:rPr lang="en-US" sz="2000" i="1" dirty="0" smtClean="0"/>
              <a:t>. Furthermore, its concentration is affected by </a:t>
            </a:r>
            <a:r>
              <a:rPr lang="en-US" sz="2000" b="1" i="1" dirty="0" smtClean="0"/>
              <a:t>age, sex, muscle mass, and volume status </a:t>
            </a:r>
          </a:p>
          <a:p>
            <a:endParaRPr lang="en-US" sz="2000" b="1" i="1" dirty="0" smtClean="0"/>
          </a:p>
          <a:p>
            <a:r>
              <a:rPr lang="en-US" sz="2000" b="1" i="1" dirty="0" err="1" smtClean="0"/>
              <a:t>Biomakers</a:t>
            </a:r>
            <a:r>
              <a:rPr lang="en-US" sz="2000" i="1" dirty="0" smtClean="0"/>
              <a:t> of early diagnosis of AKI</a:t>
            </a:r>
          </a:p>
          <a:p>
            <a:pPr>
              <a:buNone/>
            </a:pPr>
            <a:r>
              <a:rPr lang="en-US" sz="2000" i="1" dirty="0" smtClean="0"/>
              <a:t>    - NGAL  (</a:t>
            </a:r>
            <a:r>
              <a:rPr lang="en-US" sz="1600" i="1" dirty="0" err="1" smtClean="0"/>
              <a:t>Neutrophil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Gelatinase</a:t>
            </a:r>
            <a:r>
              <a:rPr lang="en-US" sz="1600" i="1" dirty="0" smtClean="0"/>
              <a:t> Associated </a:t>
            </a:r>
            <a:r>
              <a:rPr lang="en-US" sz="1600" i="1" dirty="0" err="1" smtClean="0"/>
              <a:t>Lipocalin</a:t>
            </a:r>
            <a:r>
              <a:rPr lang="en-US" sz="2000" i="1" dirty="0" smtClean="0"/>
              <a:t>)</a:t>
            </a:r>
          </a:p>
          <a:p>
            <a:pPr>
              <a:buNone/>
            </a:pPr>
            <a:r>
              <a:rPr lang="en-US" sz="2000" i="1" dirty="0" smtClean="0"/>
              <a:t>    - IL-18    (</a:t>
            </a:r>
            <a:r>
              <a:rPr lang="en-US" sz="1600" i="1" dirty="0" smtClean="0"/>
              <a:t>Interleukin-18</a:t>
            </a:r>
            <a:r>
              <a:rPr lang="en-US" sz="2000" i="1" dirty="0" smtClean="0"/>
              <a:t>)</a:t>
            </a:r>
          </a:p>
          <a:p>
            <a:pPr>
              <a:buNone/>
            </a:pPr>
            <a:r>
              <a:rPr lang="en-US" sz="2000" i="1" dirty="0" smtClean="0"/>
              <a:t>    - KIM-1  (</a:t>
            </a:r>
            <a:r>
              <a:rPr lang="en-US" sz="1600" i="1" dirty="0" smtClean="0"/>
              <a:t>Kidney Injury Molecule-1</a:t>
            </a:r>
            <a:r>
              <a:rPr lang="en-US" sz="2000" i="1" dirty="0" smtClean="0"/>
              <a:t>)</a:t>
            </a:r>
          </a:p>
          <a:p>
            <a:r>
              <a:rPr lang="en-US" sz="2000" i="1" dirty="0" smtClean="0"/>
              <a:t>    - </a:t>
            </a:r>
            <a:r>
              <a:rPr lang="en-US" sz="2000" i="1" dirty="0" err="1" smtClean="0"/>
              <a:t>Cystatin</a:t>
            </a:r>
            <a:r>
              <a:rPr lang="en-US" sz="2000" i="1" dirty="0" smtClean="0"/>
              <a:t> C and others</a:t>
            </a:r>
          </a:p>
          <a:p>
            <a:r>
              <a:rPr lang="en-US" sz="2000" dirty="0" smtClean="0"/>
              <a:t>These appear to </a:t>
            </a:r>
            <a:r>
              <a:rPr lang="en-US" sz="2000" b="1" dirty="0" smtClean="0"/>
              <a:t>detect AKI earlier</a:t>
            </a:r>
            <a:r>
              <a:rPr lang="en-US" sz="2000" dirty="0" smtClean="0"/>
              <a:t> and </a:t>
            </a:r>
            <a:r>
              <a:rPr lang="en-US" sz="2000" b="1" dirty="0" smtClean="0"/>
              <a:t>predict prognosis </a:t>
            </a:r>
            <a:r>
              <a:rPr lang="en-US" sz="2000" dirty="0" smtClean="0"/>
              <a:t>more accurately than serum </a:t>
            </a:r>
            <a:r>
              <a:rPr lang="en-US" sz="2000" dirty="0" err="1" smtClean="0"/>
              <a:t>creatinine</a:t>
            </a:r>
            <a:r>
              <a:rPr lang="en-US" sz="2000" dirty="0" smtClean="0"/>
              <a:t> levels </a:t>
            </a:r>
          </a:p>
          <a:p>
            <a:pPr>
              <a:buNone/>
            </a:pPr>
            <a:endParaRPr lang="ar-JO" sz="2000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en-US" i="1" u="sng" dirty="0" smtClean="0"/>
              <a:t>Categories of AKI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1. </a:t>
            </a:r>
            <a:r>
              <a:rPr lang="en-US" b="1" i="1" u="sng" dirty="0" smtClean="0"/>
              <a:t>Pre-renal</a:t>
            </a:r>
            <a:r>
              <a:rPr lang="en-US" i="1" u="sng" dirty="0" smtClean="0"/>
              <a:t>: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i="1" dirty="0" smtClean="0"/>
              <a:t>- The most </a:t>
            </a:r>
            <a:r>
              <a:rPr lang="en-US" b="1" i="1" dirty="0" smtClean="0"/>
              <a:t>common</a:t>
            </a:r>
            <a:r>
              <a:rPr lang="en-US" i="1" dirty="0" smtClean="0"/>
              <a:t> form of AKI</a:t>
            </a:r>
          </a:p>
          <a:p>
            <a:pPr>
              <a:buNone/>
            </a:pPr>
            <a:r>
              <a:rPr lang="en-US" i="1" dirty="0" smtClean="0"/>
              <a:t>- Adaptive  to </a:t>
            </a:r>
            <a:r>
              <a:rPr lang="en-US" b="1" i="1" dirty="0" smtClean="0"/>
              <a:t>volume depletion</a:t>
            </a:r>
            <a:r>
              <a:rPr lang="en-US" i="1" dirty="0" smtClean="0"/>
              <a:t> and </a:t>
            </a:r>
            <a:r>
              <a:rPr lang="en-US" b="1" i="1" dirty="0" smtClean="0"/>
              <a:t>hypotension</a:t>
            </a:r>
            <a:r>
              <a:rPr lang="en-US" i="1" dirty="0" smtClean="0"/>
              <a:t> with </a:t>
            </a:r>
            <a:r>
              <a:rPr lang="en-US" b="1" i="1" dirty="0" smtClean="0"/>
              <a:t>structurally intact </a:t>
            </a:r>
            <a:r>
              <a:rPr lang="en-US" i="1" dirty="0" err="1" smtClean="0"/>
              <a:t>nephrons</a:t>
            </a:r>
            <a:r>
              <a:rPr lang="en-US" i="1" dirty="0" smtClean="0"/>
              <a:t>.</a:t>
            </a:r>
          </a:p>
          <a:p>
            <a:pPr>
              <a:buNone/>
            </a:pPr>
            <a:r>
              <a:rPr lang="en-US" i="1" dirty="0" smtClean="0"/>
              <a:t>- So decreased perfusion               decreased GFR, </a:t>
            </a:r>
          </a:p>
          <a:p>
            <a:pPr>
              <a:buNone/>
            </a:pPr>
            <a:r>
              <a:rPr lang="en-US" i="1" dirty="0" smtClean="0"/>
              <a:t>  But with </a:t>
            </a:r>
            <a:r>
              <a:rPr lang="en-US" b="1" i="1" dirty="0" smtClean="0"/>
              <a:t>normal</a:t>
            </a:r>
            <a:r>
              <a:rPr lang="en-US" i="1" dirty="0" smtClean="0"/>
              <a:t> renal tubules.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139952" y="4365104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Volume depletion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Renal losses</a:t>
            </a:r>
          </a:p>
          <a:p>
            <a:r>
              <a:rPr lang="en-US" i="1" dirty="0" smtClean="0"/>
              <a:t>GI losses</a:t>
            </a:r>
          </a:p>
          <a:p>
            <a:r>
              <a:rPr lang="en-US" i="1" dirty="0" err="1" smtClean="0"/>
              <a:t>Cautaneous</a:t>
            </a:r>
            <a:r>
              <a:rPr lang="en-US" i="1" dirty="0" smtClean="0"/>
              <a:t> losses</a:t>
            </a:r>
          </a:p>
          <a:p>
            <a:r>
              <a:rPr lang="en-US" i="1" dirty="0" err="1" smtClean="0"/>
              <a:t>Haemorrhage</a:t>
            </a:r>
            <a:endParaRPr lang="en-US" i="1" dirty="0" smtClean="0"/>
          </a:p>
          <a:p>
            <a:r>
              <a:rPr lang="en-US" i="1" dirty="0" smtClean="0"/>
              <a:t>Decreased cardiac output</a:t>
            </a:r>
          </a:p>
          <a:p>
            <a:r>
              <a:rPr lang="en-US" i="1" dirty="0" smtClean="0"/>
              <a:t>Systemic vasodilatation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Pre-renal causes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err="1" smtClean="0"/>
              <a:t>Hypovolemia</a:t>
            </a:r>
            <a:r>
              <a:rPr lang="en-US" i="1" dirty="0" smtClean="0"/>
              <a:t> (</a:t>
            </a:r>
            <a:r>
              <a:rPr lang="en-US" sz="2000" i="1" dirty="0" smtClean="0"/>
              <a:t>GI losses, burns, 3</a:t>
            </a:r>
            <a:r>
              <a:rPr lang="en-US" sz="2000" i="1" baseline="30000" dirty="0" smtClean="0"/>
              <a:t>rd</a:t>
            </a:r>
            <a:r>
              <a:rPr lang="en-US" sz="2000" i="1" dirty="0" smtClean="0"/>
              <a:t> space losses, renal losses)</a:t>
            </a:r>
          </a:p>
          <a:p>
            <a:r>
              <a:rPr lang="en-US" b="1" i="1" dirty="0" smtClean="0"/>
              <a:t>Peripheral vasodilatation</a:t>
            </a:r>
            <a:r>
              <a:rPr lang="en-US" i="1" dirty="0" smtClean="0"/>
              <a:t>: </a:t>
            </a:r>
            <a:r>
              <a:rPr lang="en-US" sz="2200" i="1" dirty="0" smtClean="0"/>
              <a:t>sepsis</a:t>
            </a:r>
          </a:p>
          <a:p>
            <a:r>
              <a:rPr lang="en-US" b="1" i="1" dirty="0" smtClean="0"/>
              <a:t>Circulatory failure</a:t>
            </a:r>
          </a:p>
          <a:p>
            <a:pPr>
              <a:buNone/>
            </a:pPr>
            <a:r>
              <a:rPr lang="en-US" i="1" dirty="0" smtClean="0"/>
              <a:t>   - </a:t>
            </a:r>
            <a:r>
              <a:rPr lang="en-US" sz="2200" i="1" dirty="0" smtClean="0"/>
              <a:t>congestive heart failure</a:t>
            </a:r>
          </a:p>
          <a:p>
            <a:pPr>
              <a:buNone/>
            </a:pPr>
            <a:r>
              <a:rPr lang="en-US" sz="2200" i="1" dirty="0" smtClean="0"/>
              <a:t>    - </a:t>
            </a:r>
            <a:r>
              <a:rPr lang="en-US" sz="2200" i="1" dirty="0" err="1" smtClean="0"/>
              <a:t>pericarditis</a:t>
            </a:r>
            <a:endParaRPr lang="en-US" sz="2200" i="1" dirty="0" smtClean="0"/>
          </a:p>
          <a:p>
            <a:pPr>
              <a:buNone/>
            </a:pPr>
            <a:r>
              <a:rPr lang="en-US" sz="2200" i="1" dirty="0" smtClean="0"/>
              <a:t>    - cardiac </a:t>
            </a:r>
            <a:r>
              <a:rPr lang="en-US" sz="2200" i="1" dirty="0" err="1" smtClean="0"/>
              <a:t>tamponade</a:t>
            </a:r>
            <a:endParaRPr lang="en-US" sz="2200" i="1" dirty="0" smtClean="0"/>
          </a:p>
          <a:p>
            <a:r>
              <a:rPr lang="en-US" b="1" i="1" dirty="0" smtClean="0"/>
              <a:t>Bilateral renal arterial or venous thrombosis</a:t>
            </a:r>
          </a:p>
          <a:p>
            <a:r>
              <a:rPr lang="en-US" b="1" i="1" dirty="0" smtClean="0"/>
              <a:t>Drugs</a:t>
            </a:r>
            <a:r>
              <a:rPr lang="en-US" i="1" dirty="0" smtClean="0"/>
              <a:t> (</a:t>
            </a:r>
            <a:r>
              <a:rPr lang="en-US" sz="2200" i="1" dirty="0" smtClean="0"/>
              <a:t>diuretics, ACE, NSAIDS</a:t>
            </a:r>
            <a:r>
              <a:rPr lang="en-US" i="1" dirty="0" smtClean="0"/>
              <a:t> )</a:t>
            </a:r>
          </a:p>
          <a:p>
            <a:r>
              <a:rPr lang="en-US" b="1" i="1" dirty="0" err="1" smtClean="0"/>
              <a:t>Hepato</a:t>
            </a:r>
            <a:r>
              <a:rPr lang="en-US" b="1" i="1" dirty="0" smtClean="0"/>
              <a:t>-renal syndrome</a:t>
            </a:r>
            <a:endParaRPr lang="ar-JO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2. </a:t>
            </a:r>
            <a:r>
              <a:rPr lang="en-US" sz="2400" b="1" i="1" u="sng" dirty="0" smtClean="0"/>
              <a:t>Intrinsic (Renal)</a:t>
            </a:r>
          </a:p>
          <a:p>
            <a:pPr>
              <a:buNone/>
            </a:pPr>
            <a:endParaRPr lang="en-US" sz="2400" b="1" i="1" dirty="0" smtClean="0"/>
          </a:p>
          <a:p>
            <a:pPr>
              <a:buNone/>
            </a:pPr>
            <a:r>
              <a:rPr lang="en-US" i="1" dirty="0" smtClean="0"/>
              <a:t>    </a:t>
            </a:r>
            <a:r>
              <a:rPr lang="en-US" sz="2400" i="1" dirty="0" smtClean="0"/>
              <a:t>Insult to the kidney with </a:t>
            </a:r>
            <a:r>
              <a:rPr lang="en-US" sz="2400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structural</a:t>
            </a:r>
            <a:r>
              <a:rPr lang="en-US" sz="2400" b="1" i="1" u="sng" dirty="0" smtClean="0"/>
              <a:t> </a:t>
            </a:r>
            <a:r>
              <a:rPr lang="en-US" sz="2400" i="1" u="sng" dirty="0" smtClean="0"/>
              <a:t>and </a:t>
            </a:r>
            <a:r>
              <a:rPr lang="en-US" sz="2400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functional </a:t>
            </a:r>
            <a:r>
              <a:rPr lang="en-US" sz="2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i="1" u="sng" dirty="0" smtClean="0"/>
              <a:t>   </a:t>
            </a:r>
            <a:r>
              <a:rPr lang="en-US" sz="2400" i="1" dirty="0" smtClean="0"/>
              <a:t>damage</a:t>
            </a:r>
          </a:p>
          <a:p>
            <a:pPr>
              <a:buNone/>
            </a:pPr>
            <a:r>
              <a:rPr lang="en-US" sz="2400" i="1" dirty="0" smtClean="0"/>
              <a:t> In </a:t>
            </a:r>
            <a:r>
              <a:rPr lang="en-US" sz="2400" i="1" dirty="0" err="1" smtClean="0"/>
              <a:t>resoponse</a:t>
            </a:r>
            <a:r>
              <a:rPr lang="en-US" sz="2400" i="1" dirty="0" smtClean="0"/>
              <a:t> to: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r>
              <a:rPr lang="en-US" sz="2400" i="1" dirty="0" smtClean="0"/>
              <a:t>  - </a:t>
            </a:r>
            <a:r>
              <a:rPr lang="en-US" sz="2400" b="1" i="1" dirty="0" err="1" smtClean="0"/>
              <a:t>Cytotoxic</a:t>
            </a:r>
            <a:endParaRPr lang="en-US" sz="2400" b="1" i="1" dirty="0" smtClean="0"/>
          </a:p>
          <a:p>
            <a:pPr>
              <a:buNone/>
            </a:pPr>
            <a:r>
              <a:rPr lang="en-US" sz="2400" b="1" i="1" dirty="0" smtClean="0"/>
              <a:t>  - Ischemic   or</a:t>
            </a:r>
          </a:p>
          <a:p>
            <a:pPr>
              <a:buNone/>
            </a:pPr>
            <a:r>
              <a:rPr lang="en-US" sz="2400" b="1" i="1" dirty="0" smtClean="0"/>
              <a:t>  - Inflammatory  insult</a:t>
            </a:r>
          </a:p>
          <a:p>
            <a:pPr>
              <a:buNone/>
            </a:pPr>
            <a:r>
              <a:rPr lang="en-US" sz="2400" i="1" dirty="0" smtClean="0"/>
              <a:t>  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i="1" dirty="0" smtClean="0"/>
              <a:t>Structural</a:t>
            </a:r>
            <a:r>
              <a:rPr lang="en-US" i="1" dirty="0" smtClean="0"/>
              <a:t> injury in the kidney is the </a:t>
            </a:r>
            <a:r>
              <a:rPr lang="en-US" b="1" i="1" dirty="0" smtClean="0"/>
              <a:t>hallmark</a:t>
            </a:r>
            <a:r>
              <a:rPr lang="en-US" i="1" dirty="0" smtClean="0"/>
              <a:t> of intrinsic AKI.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i="1" dirty="0" smtClean="0"/>
              <a:t> The most common form of intrinsic injury is </a:t>
            </a:r>
            <a:r>
              <a:rPr lang="en-US" b="1" i="1" dirty="0" smtClean="0"/>
              <a:t>Acute</a:t>
            </a:r>
            <a:r>
              <a:rPr lang="en-US" i="1" dirty="0" smtClean="0"/>
              <a:t> </a:t>
            </a:r>
            <a:r>
              <a:rPr lang="en-US" b="1" i="1" dirty="0" smtClean="0"/>
              <a:t>Tubular Necrosis </a:t>
            </a:r>
            <a:r>
              <a:rPr lang="en-US" i="1" dirty="0" smtClean="0"/>
              <a:t>(</a:t>
            </a:r>
            <a:r>
              <a:rPr lang="en-US" b="1" i="1" dirty="0" smtClean="0"/>
              <a:t>ATN)</a:t>
            </a:r>
            <a:r>
              <a:rPr lang="en-US" i="1" dirty="0" smtClean="0"/>
              <a:t> either  ischemic or  </a:t>
            </a:r>
            <a:r>
              <a:rPr lang="en-US" i="1" dirty="0" err="1" smtClean="0"/>
              <a:t>cytotoxic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 smtClean="0"/>
              <a:t>ATN ( acute tubular necrosis )</a:t>
            </a:r>
          </a:p>
          <a:p>
            <a:pPr>
              <a:buNone/>
            </a:pPr>
            <a:r>
              <a:rPr lang="en-US" i="1" dirty="0" smtClean="0"/>
              <a:t>- Sustained and severe </a:t>
            </a:r>
            <a:r>
              <a:rPr lang="en-US" i="1" dirty="0" err="1" smtClean="0"/>
              <a:t>hypoperfusion</a:t>
            </a:r>
            <a:r>
              <a:rPr lang="en-US" i="1" dirty="0" smtClean="0"/>
              <a:t> leads to endothelial and tubular epithelial cell damage</a:t>
            </a:r>
          </a:p>
          <a:p>
            <a:pPr>
              <a:buNone/>
            </a:pPr>
            <a:r>
              <a:rPr lang="en-US" i="1" dirty="0" smtClean="0"/>
              <a:t>- Obstruction of the tubules by cell debris and </a:t>
            </a:r>
            <a:r>
              <a:rPr lang="en-US" i="1" dirty="0" err="1" smtClean="0"/>
              <a:t>backleak</a:t>
            </a:r>
            <a:r>
              <a:rPr lang="en-US" i="1" dirty="0" smtClean="0"/>
              <a:t> of the </a:t>
            </a:r>
            <a:r>
              <a:rPr lang="en-US" i="1" dirty="0" err="1" smtClean="0"/>
              <a:t>glomerular</a:t>
            </a:r>
            <a:r>
              <a:rPr lang="en-US" i="1" dirty="0" smtClean="0"/>
              <a:t> filtrate across the damaged tubular epithelium results in </a:t>
            </a:r>
            <a:r>
              <a:rPr lang="en-US" i="1" dirty="0" err="1" smtClean="0"/>
              <a:t>oligo-anuria</a:t>
            </a:r>
            <a:r>
              <a:rPr lang="en-US" i="1" dirty="0" smtClean="0"/>
              <a:t>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i="1" dirty="0" smtClean="0"/>
              <a:t>The above injury sequences happens predominantly in the </a:t>
            </a:r>
            <a:r>
              <a:rPr lang="en-US" b="1" i="1" dirty="0" smtClean="0"/>
              <a:t>proximal</a:t>
            </a:r>
            <a:r>
              <a:rPr lang="en-US" i="1" dirty="0" smtClean="0"/>
              <a:t> tubules.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i="1" dirty="0" smtClean="0"/>
              <a:t>However injury to the </a:t>
            </a:r>
            <a:r>
              <a:rPr lang="en-US" b="1" i="1" dirty="0" smtClean="0"/>
              <a:t>distal</a:t>
            </a:r>
            <a:r>
              <a:rPr lang="en-US" i="1" dirty="0" smtClean="0"/>
              <a:t> tubule can also be demonstrated. The distal </a:t>
            </a:r>
            <a:r>
              <a:rPr lang="en-US" i="1" dirty="0" err="1" smtClean="0"/>
              <a:t>nephron</a:t>
            </a:r>
            <a:r>
              <a:rPr lang="en-US" i="1" dirty="0" smtClean="0"/>
              <a:t> may become obstructed by desquamated cells and cellular debris.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i="1" dirty="0" smtClean="0"/>
              <a:t>Causes of intrinsic AKI (Renal causes)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sz="2400" b="1" i="1" dirty="0" smtClean="0"/>
              <a:t>Vascular</a:t>
            </a:r>
          </a:p>
          <a:p>
            <a:pPr>
              <a:buNone/>
            </a:pPr>
            <a:r>
              <a:rPr lang="en-US" sz="2400" i="1" dirty="0" smtClean="0"/>
              <a:t>    - major renal blood vessels</a:t>
            </a:r>
          </a:p>
          <a:p>
            <a:pPr>
              <a:buNone/>
            </a:pPr>
            <a:r>
              <a:rPr lang="en-US" sz="2400" i="1" dirty="0" smtClean="0"/>
              <a:t>    - renal micro-vasculature</a:t>
            </a:r>
          </a:p>
          <a:p>
            <a:r>
              <a:rPr lang="en-US" sz="2400" b="1" i="1" dirty="0" err="1" smtClean="0"/>
              <a:t>Glomerular</a:t>
            </a:r>
            <a:endParaRPr lang="en-US" sz="2400" b="1" i="1" dirty="0" smtClean="0"/>
          </a:p>
          <a:p>
            <a:r>
              <a:rPr lang="en-US" sz="2400" b="1" i="1" dirty="0" smtClean="0"/>
              <a:t>Tubular</a:t>
            </a:r>
          </a:p>
          <a:p>
            <a:r>
              <a:rPr lang="en-US" sz="2400" b="1" i="1" dirty="0" smtClean="0"/>
              <a:t>Interstitial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i="1" dirty="0" smtClean="0"/>
              <a:t>Causes of Intrinsic Renal Failure (details…)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 smtClean="0"/>
              <a:t>Acute GN</a:t>
            </a:r>
          </a:p>
          <a:p>
            <a:r>
              <a:rPr lang="en-US" i="1" dirty="0" smtClean="0"/>
              <a:t>Acute ATN</a:t>
            </a:r>
          </a:p>
          <a:p>
            <a:r>
              <a:rPr lang="en-US" i="1" dirty="0" smtClean="0"/>
              <a:t>Bilateral acute </a:t>
            </a:r>
            <a:r>
              <a:rPr lang="en-US" i="1" dirty="0" err="1" smtClean="0"/>
              <a:t>pyelonephritis</a:t>
            </a:r>
            <a:endParaRPr lang="en-US" i="1" dirty="0" smtClean="0"/>
          </a:p>
          <a:p>
            <a:r>
              <a:rPr lang="en-US" i="1" dirty="0" smtClean="0"/>
              <a:t>HUS</a:t>
            </a:r>
          </a:p>
          <a:p>
            <a:r>
              <a:rPr lang="en-US" i="1" dirty="0" smtClean="0"/>
              <a:t>Acute interstitial nephritis</a:t>
            </a:r>
          </a:p>
          <a:p>
            <a:r>
              <a:rPr lang="en-US" i="1" dirty="0" err="1" smtClean="0"/>
              <a:t>Vasculitis</a:t>
            </a:r>
            <a:r>
              <a:rPr lang="en-US" i="1" dirty="0" smtClean="0"/>
              <a:t>, </a:t>
            </a:r>
            <a:r>
              <a:rPr lang="en-US" i="1" dirty="0" err="1" smtClean="0"/>
              <a:t>polyarteritis</a:t>
            </a:r>
            <a:endParaRPr lang="en-US" i="1" dirty="0" smtClean="0"/>
          </a:p>
          <a:p>
            <a:r>
              <a:rPr lang="en-US" i="1" dirty="0" err="1" smtClean="0"/>
              <a:t>Myoglobinuria</a:t>
            </a:r>
            <a:r>
              <a:rPr lang="en-US" i="1" dirty="0" smtClean="0"/>
              <a:t>, </a:t>
            </a:r>
            <a:r>
              <a:rPr lang="en-US" i="1" dirty="0" err="1" smtClean="0"/>
              <a:t>haemoglobinuria</a:t>
            </a:r>
            <a:endParaRPr lang="en-US" i="1" dirty="0" smtClean="0"/>
          </a:p>
          <a:p>
            <a:r>
              <a:rPr lang="en-US" i="1" dirty="0" err="1" smtClean="0"/>
              <a:t>Nephrotoxic</a:t>
            </a:r>
            <a:r>
              <a:rPr lang="en-US" i="1" dirty="0" smtClean="0"/>
              <a:t> drugs</a:t>
            </a:r>
          </a:p>
          <a:p>
            <a:r>
              <a:rPr lang="en-US" i="1" dirty="0" smtClean="0"/>
              <a:t>Contrast media</a:t>
            </a:r>
          </a:p>
          <a:p>
            <a:r>
              <a:rPr lang="en-US" i="1" dirty="0" smtClean="0"/>
              <a:t>Insecticides</a:t>
            </a:r>
          </a:p>
          <a:p>
            <a:r>
              <a:rPr lang="en-US" i="1" dirty="0" smtClean="0"/>
              <a:t>Heavy metals</a:t>
            </a:r>
          </a:p>
          <a:p>
            <a:r>
              <a:rPr lang="en-US" i="1" dirty="0" smtClean="0"/>
              <a:t>Others…..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3. </a:t>
            </a:r>
            <a:r>
              <a:rPr lang="en-US" b="1" i="1" dirty="0" smtClean="0"/>
              <a:t>Post-renal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 </a:t>
            </a:r>
            <a:r>
              <a:rPr lang="en-US" b="1" i="1" dirty="0" smtClean="0"/>
              <a:t>Obstruction to the passage of urine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b="1" i="1" dirty="0" smtClean="0"/>
              <a:t> Main causes: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 - PUV</a:t>
            </a:r>
          </a:p>
          <a:p>
            <a:pPr>
              <a:buNone/>
            </a:pPr>
            <a:r>
              <a:rPr lang="en-US" i="1" dirty="0" smtClean="0"/>
              <a:t> - Blocked  bladder  catheter</a:t>
            </a:r>
          </a:p>
          <a:p>
            <a:pPr>
              <a:buNone/>
            </a:pPr>
            <a:r>
              <a:rPr lang="en-US" i="1" dirty="0" smtClean="0"/>
              <a:t> - Neuropathic  bladder</a:t>
            </a:r>
          </a:p>
          <a:p>
            <a:pPr>
              <a:buNone/>
            </a:pPr>
            <a:r>
              <a:rPr lang="en-US" i="1" dirty="0" smtClean="0"/>
              <a:t> - Calculi</a:t>
            </a:r>
          </a:p>
          <a:p>
            <a:pPr>
              <a:buNone/>
            </a:pPr>
            <a:r>
              <a:rPr lang="en-US" i="1" dirty="0" smtClean="0"/>
              <a:t> - </a:t>
            </a:r>
            <a:r>
              <a:rPr lang="en-US" i="1" dirty="0" err="1" smtClean="0"/>
              <a:t>Ureterocele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 - </a:t>
            </a:r>
            <a:r>
              <a:rPr lang="en-US" i="1" dirty="0" err="1" smtClean="0"/>
              <a:t>Tumours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 - Trauma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 smtClean="0"/>
              <a:t>Acute kidney injury in neonates</a:t>
            </a:r>
            <a:endParaRPr lang="ar-JO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i="1" dirty="0" smtClean="0"/>
              <a:t>Occurs in 4/1000 live births</a:t>
            </a:r>
          </a:p>
          <a:p>
            <a:r>
              <a:rPr lang="en-US" i="1" dirty="0" smtClean="0"/>
              <a:t>Occurs particularly following:</a:t>
            </a:r>
          </a:p>
          <a:p>
            <a:pPr>
              <a:buNone/>
            </a:pPr>
            <a:r>
              <a:rPr lang="en-US" i="1" dirty="0" smtClean="0"/>
              <a:t>    - birth asphyxia</a:t>
            </a:r>
          </a:p>
          <a:p>
            <a:pPr>
              <a:buNone/>
            </a:pPr>
            <a:r>
              <a:rPr lang="en-US" i="1" dirty="0" smtClean="0"/>
              <a:t>    - low birth weight/prematurity</a:t>
            </a:r>
          </a:p>
          <a:p>
            <a:pPr>
              <a:buNone/>
            </a:pPr>
            <a:r>
              <a:rPr lang="en-US" i="1" dirty="0" smtClean="0"/>
              <a:t>    - patent </a:t>
            </a:r>
            <a:r>
              <a:rPr lang="en-US" i="1" dirty="0" err="1" smtClean="0"/>
              <a:t>ductus</a:t>
            </a:r>
            <a:r>
              <a:rPr lang="en-US" i="1" dirty="0" smtClean="0"/>
              <a:t> </a:t>
            </a:r>
            <a:r>
              <a:rPr lang="en-US" i="1" dirty="0" err="1" smtClean="0"/>
              <a:t>arteriosus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    - cardiac surgery</a:t>
            </a:r>
          </a:p>
          <a:p>
            <a:pPr>
              <a:buNone/>
            </a:pPr>
            <a:r>
              <a:rPr lang="en-US" i="1" dirty="0" smtClean="0"/>
              <a:t>    - mother received some drugs  </a:t>
            </a:r>
            <a:r>
              <a:rPr lang="en-US" sz="2000" i="1" dirty="0" smtClean="0"/>
              <a:t>(NSAIDS, ACE)</a:t>
            </a:r>
          </a:p>
          <a:p>
            <a:pPr>
              <a:buNone/>
            </a:pP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Clinical presentation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Usually the patient is ……… </a:t>
            </a:r>
            <a:r>
              <a:rPr lang="en-US" b="1" i="1" dirty="0" smtClean="0"/>
              <a:t>unwell</a:t>
            </a:r>
            <a:endParaRPr lang="en-US" i="1" dirty="0" smtClean="0"/>
          </a:p>
          <a:p>
            <a:r>
              <a:rPr lang="en-US" i="1" dirty="0" smtClean="0"/>
              <a:t>May be presented with:</a:t>
            </a:r>
          </a:p>
          <a:p>
            <a:pPr>
              <a:buNone/>
            </a:pPr>
            <a:r>
              <a:rPr lang="en-US" i="1" dirty="0" smtClean="0"/>
              <a:t>   - altered </a:t>
            </a:r>
            <a:r>
              <a:rPr lang="en-US" i="1" dirty="0" err="1" smtClean="0"/>
              <a:t>sensorium</a:t>
            </a:r>
            <a:r>
              <a:rPr lang="en-US" i="1" dirty="0" smtClean="0"/>
              <a:t>, convulsion</a:t>
            </a:r>
          </a:p>
          <a:p>
            <a:pPr>
              <a:buNone/>
            </a:pPr>
            <a:r>
              <a:rPr lang="en-US" i="1" dirty="0" smtClean="0"/>
              <a:t>   - hypertensive encephalopathy</a:t>
            </a:r>
          </a:p>
          <a:p>
            <a:pPr>
              <a:buNone/>
            </a:pPr>
            <a:r>
              <a:rPr lang="en-US" i="1" dirty="0" smtClean="0"/>
              <a:t>   - breathing pattern changes</a:t>
            </a:r>
          </a:p>
          <a:p>
            <a:pPr>
              <a:buNone/>
            </a:pPr>
            <a:r>
              <a:rPr lang="en-US" i="1" dirty="0" smtClean="0"/>
              <a:t>   - peripheral, pulmonary edema</a:t>
            </a:r>
          </a:p>
          <a:p>
            <a:pPr>
              <a:buNone/>
            </a:pPr>
            <a:r>
              <a:rPr lang="en-US" i="1" dirty="0" smtClean="0"/>
              <a:t>   - High, low blood pressure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Approach to AKI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i="1" dirty="0" smtClean="0"/>
          </a:p>
          <a:p>
            <a:r>
              <a:rPr lang="en-US" sz="2400" i="1" dirty="0" smtClean="0"/>
              <a:t>AKI has a variety of causes and should not be viewed as a single disease.</a:t>
            </a:r>
          </a:p>
          <a:p>
            <a:pPr>
              <a:buNone/>
            </a:pPr>
            <a:endParaRPr lang="en-US" sz="2400" i="1" dirty="0" smtClean="0"/>
          </a:p>
          <a:p>
            <a:r>
              <a:rPr lang="en-US" sz="2400" b="1" i="1" dirty="0" smtClean="0"/>
              <a:t>When AKI is recognized, a critical first step is the prompt evaluation for the cause of AKI, with special attention to reversible causes</a:t>
            </a:r>
            <a:r>
              <a:rPr lang="en-US" b="1" i="1" dirty="0" smtClean="0"/>
              <a:t>.</a:t>
            </a:r>
            <a:endParaRPr lang="ar-JO" i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Approach to ARF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Given the multiplicity of causes of ARF, a </a:t>
            </a:r>
            <a:r>
              <a:rPr lang="en-US" b="1" dirty="0" smtClean="0"/>
              <a:t>structural</a:t>
            </a:r>
            <a:r>
              <a:rPr lang="en-US" dirty="0" smtClean="0"/>
              <a:t> approach to the </a:t>
            </a:r>
            <a:r>
              <a:rPr lang="en-US" b="1" dirty="0" smtClean="0"/>
              <a:t>clinical history </a:t>
            </a:r>
            <a:r>
              <a:rPr lang="en-US" dirty="0" smtClean="0"/>
              <a:t>and </a:t>
            </a:r>
            <a:r>
              <a:rPr lang="en-US" b="1" dirty="0" smtClean="0"/>
              <a:t>examination</a:t>
            </a:r>
            <a:r>
              <a:rPr lang="en-US" dirty="0" smtClean="0"/>
              <a:t> is important.</a:t>
            </a:r>
          </a:p>
          <a:p>
            <a:pPr>
              <a:buNone/>
            </a:pPr>
            <a:r>
              <a:rPr lang="en-US" sz="3200" b="1" dirty="0" smtClean="0"/>
              <a:t>1.History</a:t>
            </a:r>
            <a:r>
              <a:rPr lang="en-US" sz="3200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900" b="1" dirty="0" smtClean="0"/>
              <a:t>History of any </a:t>
            </a:r>
            <a:r>
              <a:rPr lang="en-US" sz="2900" b="1" dirty="0" err="1" smtClean="0"/>
              <a:t>prodromal</a:t>
            </a:r>
            <a:r>
              <a:rPr lang="en-US" sz="2900" b="1" dirty="0" smtClean="0"/>
              <a:t> illness:</a:t>
            </a:r>
          </a:p>
          <a:p>
            <a:pPr>
              <a:buNone/>
            </a:pPr>
            <a:r>
              <a:rPr lang="en-US" dirty="0" smtClean="0"/>
              <a:t>  - Diarrhea +_ blood with associated dehydration</a:t>
            </a:r>
          </a:p>
          <a:p>
            <a:pPr>
              <a:buNone/>
            </a:pPr>
            <a:r>
              <a:rPr lang="en-US" dirty="0" smtClean="0"/>
              <a:t>  - Other events may result in volume depletion</a:t>
            </a:r>
          </a:p>
          <a:p>
            <a:pPr>
              <a:buNone/>
            </a:pPr>
            <a:r>
              <a:rPr lang="en-US" dirty="0" smtClean="0"/>
              <a:t>  - Acute </a:t>
            </a:r>
            <a:r>
              <a:rPr lang="en-US" dirty="0" err="1" smtClean="0"/>
              <a:t>pharyngitis</a:t>
            </a:r>
            <a:r>
              <a:rPr lang="en-US" dirty="0" smtClean="0"/>
              <a:t>/skin infection</a:t>
            </a:r>
          </a:p>
          <a:p>
            <a:pPr>
              <a:buNone/>
            </a:pPr>
            <a:r>
              <a:rPr lang="en-US" dirty="0" smtClean="0"/>
              <a:t>  - Fever</a:t>
            </a:r>
          </a:p>
          <a:p>
            <a:pPr>
              <a:buNone/>
            </a:pPr>
            <a:r>
              <a:rPr lang="en-US" dirty="0" smtClean="0"/>
              <a:t>  - Rash, </a:t>
            </a:r>
            <a:r>
              <a:rPr lang="en-US" dirty="0" err="1" smtClean="0"/>
              <a:t>arthropathy</a:t>
            </a:r>
            <a:endParaRPr lang="en-US" dirty="0" smtClean="0"/>
          </a:p>
          <a:p>
            <a:pPr>
              <a:buNone/>
            </a:pPr>
            <a:r>
              <a:rPr lang="en-US" sz="2900" b="1" dirty="0" smtClean="0"/>
              <a:t>Presence or absence of urinary symptoms:</a:t>
            </a:r>
          </a:p>
          <a:p>
            <a:pPr>
              <a:buNone/>
            </a:pPr>
            <a:r>
              <a:rPr lang="en-US" dirty="0" smtClean="0"/>
              <a:t>  - </a:t>
            </a:r>
            <a:r>
              <a:rPr lang="en-US" dirty="0" err="1" smtClean="0"/>
              <a:t>Hematuria</a:t>
            </a:r>
            <a:r>
              <a:rPr lang="en-US" dirty="0" smtClean="0"/>
              <a:t>, </a:t>
            </a:r>
            <a:r>
              <a:rPr lang="en-US" dirty="0" err="1" smtClean="0"/>
              <a:t>dysuria</a:t>
            </a:r>
            <a:r>
              <a:rPr lang="en-US" dirty="0" smtClean="0"/>
              <a:t>, frequency, loin or abdominal pain</a:t>
            </a:r>
          </a:p>
          <a:p>
            <a:pPr>
              <a:buNone/>
            </a:pPr>
            <a:r>
              <a:rPr lang="en-US" dirty="0" smtClean="0"/>
              <a:t>  - Poor urinary stream</a:t>
            </a:r>
          </a:p>
          <a:p>
            <a:pPr>
              <a:buNone/>
            </a:pPr>
            <a:r>
              <a:rPr lang="en-US" dirty="0" smtClean="0"/>
              <a:t>  - </a:t>
            </a:r>
            <a:r>
              <a:rPr lang="en-US" dirty="0" err="1" smtClean="0"/>
              <a:t>Oliguria</a:t>
            </a:r>
            <a:r>
              <a:rPr lang="en-US" dirty="0" smtClean="0"/>
              <a:t>, </a:t>
            </a:r>
            <a:r>
              <a:rPr lang="en-US" dirty="0" err="1" smtClean="0"/>
              <a:t>anuria</a:t>
            </a:r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Approach-cont…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sz="2800" b="1" dirty="0" smtClean="0"/>
              <a:t> -</a:t>
            </a:r>
            <a:r>
              <a:rPr lang="en-US" sz="2200" i="1" dirty="0" smtClean="0"/>
              <a:t>Antenatal  history</a:t>
            </a:r>
          </a:p>
          <a:p>
            <a:pPr>
              <a:buNone/>
            </a:pPr>
            <a:r>
              <a:rPr lang="en-US" sz="2200" i="1" dirty="0" smtClean="0"/>
              <a:t>- Drug  history</a:t>
            </a:r>
          </a:p>
          <a:p>
            <a:pPr>
              <a:buNone/>
            </a:pPr>
            <a:r>
              <a:rPr lang="en-US" sz="2200" i="1" dirty="0" smtClean="0"/>
              <a:t>- History of toxins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2000" dirty="0" smtClean="0"/>
              <a:t>- </a:t>
            </a:r>
            <a:r>
              <a:rPr lang="en-US" sz="2000" i="1" dirty="0" smtClean="0"/>
              <a:t>History of foreign travel</a:t>
            </a:r>
          </a:p>
          <a:p>
            <a:pPr>
              <a:buNone/>
            </a:pPr>
            <a:r>
              <a:rPr lang="en-US" sz="2000" i="1" dirty="0" smtClean="0"/>
              <a:t> - Urine  output, fluid intake, fluid losses</a:t>
            </a:r>
          </a:p>
          <a:p>
            <a:pPr>
              <a:buNone/>
            </a:pPr>
            <a:r>
              <a:rPr lang="en-US" sz="2000" i="1" dirty="0" smtClean="0"/>
              <a:t>  - Recent wt measurements</a:t>
            </a:r>
          </a:p>
          <a:p>
            <a:pPr>
              <a:buNone/>
            </a:pPr>
            <a:r>
              <a:rPr lang="en-US" sz="2000" i="1" dirty="0" smtClean="0"/>
              <a:t>  - Previous significant illness (liver, cardiac) or surgery</a:t>
            </a:r>
          </a:p>
          <a:p>
            <a:pPr>
              <a:buNone/>
            </a:pPr>
            <a:r>
              <a:rPr lang="en-US" sz="2000" i="1" dirty="0" smtClean="0"/>
              <a:t>  - Family history of renal diseases</a:t>
            </a:r>
            <a:endParaRPr lang="ar-JO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Approach to ARF- </a:t>
            </a:r>
            <a:r>
              <a:rPr lang="en-US" i="1" u="sng" dirty="0" smtClean="0"/>
              <a:t>Examination</a:t>
            </a:r>
            <a:endParaRPr lang="ar-JO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/>
          </a:p>
          <a:p>
            <a:r>
              <a:rPr lang="en-US" sz="2000" b="1" i="1" dirty="0" smtClean="0"/>
              <a:t>Wt + Ht</a:t>
            </a:r>
          </a:p>
          <a:p>
            <a:r>
              <a:rPr lang="en-US" sz="2000" b="1" i="1" dirty="0" smtClean="0"/>
              <a:t>Temperature</a:t>
            </a:r>
          </a:p>
          <a:p>
            <a:r>
              <a:rPr lang="en-US" sz="2000" b="1" i="1" dirty="0" smtClean="0"/>
              <a:t>State of hydration </a:t>
            </a:r>
          </a:p>
          <a:p>
            <a:pPr>
              <a:buNone/>
            </a:pPr>
            <a:r>
              <a:rPr lang="en-US" sz="2000" i="1" dirty="0" smtClean="0"/>
              <a:t>   - dehydration</a:t>
            </a:r>
          </a:p>
          <a:p>
            <a:pPr>
              <a:buNone/>
            </a:pPr>
            <a:r>
              <a:rPr lang="en-US" sz="2000" i="1" dirty="0" smtClean="0"/>
              <a:t>   - generalized edema</a:t>
            </a:r>
          </a:p>
          <a:p>
            <a:r>
              <a:rPr lang="en-US" sz="2000" b="1" i="1" dirty="0" smtClean="0"/>
              <a:t>Hemodynamic status</a:t>
            </a:r>
          </a:p>
          <a:p>
            <a:pPr>
              <a:buNone/>
            </a:pPr>
            <a:r>
              <a:rPr lang="en-US" sz="2000" i="1" dirty="0" smtClean="0"/>
              <a:t>   - Intravascular volume depletion (signs)</a:t>
            </a:r>
          </a:p>
          <a:p>
            <a:pPr>
              <a:buNone/>
            </a:pPr>
            <a:r>
              <a:rPr lang="en-US" sz="2000" i="1" dirty="0" smtClean="0"/>
              <a:t>   - Intravascular volume overload (signs)</a:t>
            </a:r>
          </a:p>
          <a:p>
            <a:r>
              <a:rPr lang="en-US" sz="2000" b="1" i="1" dirty="0" smtClean="0"/>
              <a:t>Respiratory status </a:t>
            </a:r>
            <a:r>
              <a:rPr lang="en-US" sz="2000" i="1" dirty="0" smtClean="0"/>
              <a:t>(</a:t>
            </a:r>
            <a:r>
              <a:rPr lang="en-US" sz="2000" i="1" dirty="0" err="1" smtClean="0"/>
              <a:t>tachypnea</a:t>
            </a:r>
            <a:r>
              <a:rPr lang="en-US" sz="2000" i="1" dirty="0" smtClean="0"/>
              <a:t>, fluid overload)</a:t>
            </a:r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Approach-Examination..cont.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b="1" i="1" dirty="0" smtClean="0"/>
              <a:t>Abdominal examination</a:t>
            </a:r>
          </a:p>
          <a:p>
            <a:pPr>
              <a:buNone/>
            </a:pPr>
            <a:r>
              <a:rPr lang="en-US" sz="2000" i="1" dirty="0" smtClean="0"/>
              <a:t>    - renal masses</a:t>
            </a:r>
          </a:p>
          <a:p>
            <a:pPr>
              <a:buNone/>
            </a:pPr>
            <a:r>
              <a:rPr lang="en-US" sz="2000" i="1" dirty="0" smtClean="0"/>
              <a:t>    - palpable bladder</a:t>
            </a:r>
          </a:p>
          <a:p>
            <a:pPr>
              <a:buNone/>
            </a:pPr>
            <a:r>
              <a:rPr lang="en-US" sz="2000" i="1" dirty="0" smtClean="0"/>
              <a:t>    - </a:t>
            </a:r>
            <a:r>
              <a:rPr lang="en-US" sz="2000" i="1" dirty="0" err="1" smtClean="0"/>
              <a:t>costovertebral</a:t>
            </a:r>
            <a:r>
              <a:rPr lang="en-US" sz="2000" i="1" dirty="0" smtClean="0"/>
              <a:t> tenderness</a:t>
            </a:r>
          </a:p>
          <a:p>
            <a:r>
              <a:rPr lang="en-US" sz="2000" b="1" i="1" dirty="0" smtClean="0"/>
              <a:t>Neurological examination</a:t>
            </a:r>
          </a:p>
          <a:p>
            <a:pPr>
              <a:buNone/>
            </a:pPr>
            <a:r>
              <a:rPr lang="en-US" sz="2000" i="1" dirty="0" smtClean="0"/>
              <a:t>    - confusion, drowsiness</a:t>
            </a:r>
          </a:p>
          <a:p>
            <a:pPr>
              <a:buNone/>
            </a:pPr>
            <a:r>
              <a:rPr lang="en-US" sz="2000" i="1" dirty="0" smtClean="0"/>
              <a:t>    - manifestations of hypocalcaemia</a:t>
            </a:r>
          </a:p>
          <a:p>
            <a:pPr>
              <a:buNone/>
            </a:pPr>
            <a:r>
              <a:rPr lang="en-US" sz="2000" i="1" dirty="0" smtClean="0"/>
              <a:t>    - focal neurological abnormality</a:t>
            </a:r>
          </a:p>
          <a:p>
            <a:r>
              <a:rPr lang="en-US" sz="2000" b="1" i="1" dirty="0" smtClean="0"/>
              <a:t>Full systems examination for causes or </a:t>
            </a:r>
            <a:r>
              <a:rPr lang="en-US" sz="2000" b="1" i="1" dirty="0" err="1" smtClean="0"/>
              <a:t>sequelae</a:t>
            </a:r>
            <a:r>
              <a:rPr lang="en-US" sz="2000" b="1" i="1" dirty="0" smtClean="0"/>
              <a:t> of renal failure</a:t>
            </a:r>
          </a:p>
          <a:p>
            <a:r>
              <a:rPr lang="en-US" sz="2000" b="1" i="1" dirty="0" smtClean="0"/>
              <a:t>Rash, </a:t>
            </a:r>
            <a:r>
              <a:rPr lang="en-US" sz="2000" b="1" i="1" dirty="0" err="1" smtClean="0"/>
              <a:t>arthropathy</a:t>
            </a:r>
            <a:endParaRPr lang="ar-JO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Diagnosis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400" i="1" dirty="0" smtClean="0"/>
              <a:t>A diagnosis of ARF may be suspected on:</a:t>
            </a:r>
          </a:p>
          <a:p>
            <a:pPr>
              <a:buFontTx/>
              <a:buChar char="-"/>
            </a:pPr>
            <a:r>
              <a:rPr lang="en-US" sz="2400" b="1" i="1" dirty="0" smtClean="0"/>
              <a:t>clinical </a:t>
            </a:r>
            <a:r>
              <a:rPr lang="en-US" sz="2400" i="1" dirty="0" smtClean="0"/>
              <a:t>findings,</a:t>
            </a:r>
          </a:p>
          <a:p>
            <a:pPr>
              <a:buFontTx/>
              <a:buChar char="-"/>
            </a:pPr>
            <a:r>
              <a:rPr lang="en-US" sz="2400" i="1" dirty="0" smtClean="0"/>
              <a:t> but requires </a:t>
            </a:r>
            <a:r>
              <a:rPr lang="en-US" sz="2400" b="1" i="1" dirty="0" smtClean="0"/>
              <a:t>biochemical</a:t>
            </a:r>
            <a:r>
              <a:rPr lang="en-US" sz="2400" i="1" dirty="0" smtClean="0"/>
              <a:t> confirmation</a:t>
            </a:r>
          </a:p>
          <a:p>
            <a:pPr>
              <a:buNone/>
            </a:pPr>
            <a:endParaRPr lang="en-US" sz="2400" i="1" dirty="0" smtClean="0"/>
          </a:p>
          <a:p>
            <a:r>
              <a:rPr lang="en-US" sz="2400" b="1" i="1" dirty="0" smtClean="0"/>
              <a:t>In Early Stages</a:t>
            </a:r>
            <a:r>
              <a:rPr lang="en-US" sz="2400" i="1" dirty="0" smtClean="0"/>
              <a:t>:</a:t>
            </a:r>
          </a:p>
          <a:p>
            <a:pPr>
              <a:buNone/>
            </a:pPr>
            <a:r>
              <a:rPr lang="en-US" sz="2400" i="1" dirty="0" smtClean="0"/>
              <a:t>    Investigations should be focused on those necessary to confirm and identify any </a:t>
            </a:r>
            <a:r>
              <a:rPr lang="en-US" sz="2400" b="1" i="1" dirty="0" smtClean="0"/>
              <a:t>life threatening </a:t>
            </a:r>
            <a:r>
              <a:rPr lang="en-US" sz="2400" i="1" dirty="0" smtClean="0"/>
              <a:t>abnormalities.</a:t>
            </a:r>
          </a:p>
          <a:p>
            <a:r>
              <a:rPr lang="en-US" sz="2400" i="1" dirty="0" smtClean="0"/>
              <a:t>Subsequently,</a:t>
            </a:r>
          </a:p>
          <a:p>
            <a:pPr>
              <a:buNone/>
            </a:pPr>
            <a:r>
              <a:rPr lang="en-US" sz="2400" i="1" dirty="0" smtClean="0"/>
              <a:t>    further more complex tests may be required to help identifying </a:t>
            </a:r>
            <a:r>
              <a:rPr lang="en-US" sz="2400" b="1" i="1" dirty="0" smtClean="0"/>
              <a:t>specific diagnoses</a:t>
            </a:r>
            <a:r>
              <a:rPr lang="en-US" sz="2400" i="1" dirty="0" smtClean="0"/>
              <a:t>.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>
            <a:normAutofit/>
          </a:bodyPr>
          <a:lstStyle/>
          <a:p>
            <a:r>
              <a:rPr lang="en-US" sz="4000" i="1" dirty="0" smtClean="0"/>
              <a:t>Life threatening emergencies in ARF</a:t>
            </a:r>
            <a:endParaRPr lang="en-US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err="1" smtClean="0"/>
              <a:t>Hyperkalemia</a:t>
            </a:r>
            <a:endParaRPr lang="en-US" i="1" dirty="0" smtClean="0"/>
          </a:p>
          <a:p>
            <a:r>
              <a:rPr lang="en-US" i="1" dirty="0" smtClean="0"/>
              <a:t>Metabolic  acidosis</a:t>
            </a:r>
          </a:p>
          <a:p>
            <a:r>
              <a:rPr lang="en-US" i="1" dirty="0" smtClean="0"/>
              <a:t>Shock</a:t>
            </a:r>
          </a:p>
          <a:p>
            <a:r>
              <a:rPr lang="en-US" i="1" dirty="0" smtClean="0"/>
              <a:t>Pulmonary edema</a:t>
            </a:r>
          </a:p>
          <a:p>
            <a:r>
              <a:rPr lang="en-US" i="1" dirty="0" smtClean="0"/>
              <a:t>Hypertension</a:t>
            </a:r>
          </a:p>
          <a:p>
            <a:r>
              <a:rPr lang="en-US" i="1" dirty="0" err="1" smtClean="0"/>
              <a:t>Hyponatremia</a:t>
            </a:r>
            <a:r>
              <a:rPr lang="en-US" i="1" dirty="0" smtClean="0"/>
              <a:t>, </a:t>
            </a:r>
            <a:r>
              <a:rPr lang="en-US" i="1" dirty="0" err="1" smtClean="0"/>
              <a:t>Hypernatremia</a:t>
            </a:r>
            <a:endParaRPr lang="en-US" i="1" dirty="0" smtClean="0"/>
          </a:p>
          <a:p>
            <a:r>
              <a:rPr lang="en-US" i="1" dirty="0" err="1" smtClean="0"/>
              <a:t>Hypocalcemia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Initial investigations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Full blood count, blood film</a:t>
            </a:r>
          </a:p>
          <a:p>
            <a:r>
              <a:rPr lang="en-US" i="1" dirty="0" smtClean="0"/>
              <a:t>Blood chemistry</a:t>
            </a:r>
          </a:p>
          <a:p>
            <a:r>
              <a:rPr lang="en-US" i="1" dirty="0" smtClean="0"/>
              <a:t>Kidney function test</a:t>
            </a:r>
          </a:p>
          <a:p>
            <a:r>
              <a:rPr lang="en-US" i="1" dirty="0" smtClean="0"/>
              <a:t>Blood gases</a:t>
            </a:r>
          </a:p>
          <a:p>
            <a:r>
              <a:rPr lang="en-US" i="1" dirty="0" smtClean="0"/>
              <a:t>Chest x-ray</a:t>
            </a:r>
          </a:p>
          <a:p>
            <a:r>
              <a:rPr lang="en-US" i="1" dirty="0" smtClean="0"/>
              <a:t>Urine analysis</a:t>
            </a:r>
          </a:p>
          <a:p>
            <a:r>
              <a:rPr lang="en-US" i="1" dirty="0" smtClean="0"/>
              <a:t>Stool culture and sensitivity </a:t>
            </a:r>
          </a:p>
          <a:p>
            <a:r>
              <a:rPr lang="en-US" i="1" dirty="0" smtClean="0"/>
              <a:t>Renal USS ( at the earliest opportunity 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Specific investigations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 smtClean="0"/>
              <a:t>Doppler  study</a:t>
            </a:r>
          </a:p>
          <a:p>
            <a:r>
              <a:rPr lang="en-US" i="1" dirty="0" smtClean="0"/>
              <a:t>Radio-nucleotide  scans  DMSA, DTPA, MAG3</a:t>
            </a:r>
          </a:p>
          <a:p>
            <a:r>
              <a:rPr lang="en-US" i="1" dirty="0" smtClean="0"/>
              <a:t>Wrist x-ray</a:t>
            </a:r>
          </a:p>
          <a:p>
            <a:r>
              <a:rPr lang="en-US" i="1" dirty="0" smtClean="0"/>
              <a:t>MCUG</a:t>
            </a:r>
          </a:p>
          <a:p>
            <a:r>
              <a:rPr lang="en-US" i="1" dirty="0" smtClean="0"/>
              <a:t>CT</a:t>
            </a:r>
          </a:p>
          <a:p>
            <a:r>
              <a:rPr lang="en-US" i="1" dirty="0" smtClean="0"/>
              <a:t>MRI</a:t>
            </a:r>
          </a:p>
          <a:p>
            <a:r>
              <a:rPr lang="en-US" i="1" dirty="0" smtClean="0"/>
              <a:t>PTH</a:t>
            </a:r>
          </a:p>
          <a:p>
            <a:r>
              <a:rPr lang="en-US" i="1" dirty="0" smtClean="0"/>
              <a:t>C3, C4, ASOT</a:t>
            </a:r>
          </a:p>
          <a:p>
            <a:r>
              <a:rPr lang="en-US" i="1" dirty="0" smtClean="0"/>
              <a:t>ANA, Anti-</a:t>
            </a:r>
            <a:r>
              <a:rPr lang="en-US" i="1" dirty="0" err="1" smtClean="0"/>
              <a:t>dsDNA</a:t>
            </a:r>
            <a:endParaRPr lang="en-US" i="1" dirty="0" smtClean="0"/>
          </a:p>
          <a:p>
            <a:r>
              <a:rPr lang="en-US" i="1" dirty="0" smtClean="0"/>
              <a:t>ANCA, Anti-GBM</a:t>
            </a:r>
          </a:p>
          <a:p>
            <a:r>
              <a:rPr lang="en-US" i="1" dirty="0" err="1" smtClean="0"/>
              <a:t>Immunoglobulins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1010376"/>
          </a:xfrm>
        </p:spPr>
        <p:txBody>
          <a:bodyPr>
            <a:normAutofit fontScale="90000"/>
          </a:bodyPr>
          <a:lstStyle/>
          <a:p>
            <a:r>
              <a:rPr lang="en-US" sz="4000" i="1" dirty="0" smtClean="0"/>
              <a:t>Distinguishing  pre-renal from renal ARF</a:t>
            </a:r>
            <a:endParaRPr lang="en-US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sz="3100" i="1" dirty="0" smtClean="0"/>
              <a:t>Urinary sodium (</a:t>
            </a:r>
            <a:r>
              <a:rPr lang="en-US" sz="3100" i="1" dirty="0" err="1" smtClean="0"/>
              <a:t>UNa</a:t>
            </a:r>
            <a:r>
              <a:rPr lang="en-US" sz="3100" i="1" dirty="0" smtClean="0"/>
              <a:t>)</a:t>
            </a:r>
          </a:p>
          <a:p>
            <a:r>
              <a:rPr lang="en-US" sz="3100" i="1" dirty="0" smtClean="0"/>
              <a:t>Fractional excretion of sodium (</a:t>
            </a:r>
            <a:r>
              <a:rPr lang="en-US" sz="3100" i="1" dirty="0" err="1" smtClean="0"/>
              <a:t>FeNa</a:t>
            </a:r>
            <a:r>
              <a:rPr lang="en-US" sz="3100" i="1" dirty="0" smtClean="0"/>
              <a:t>)</a:t>
            </a:r>
          </a:p>
          <a:p>
            <a:r>
              <a:rPr lang="en-US" sz="3100" i="1" dirty="0" smtClean="0"/>
              <a:t>Urine </a:t>
            </a:r>
            <a:r>
              <a:rPr lang="en-US" sz="3100" i="1" dirty="0" err="1" smtClean="0"/>
              <a:t>osmolality</a:t>
            </a:r>
            <a:endParaRPr lang="en-US" sz="3100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sz="2100" b="1" i="1" dirty="0" smtClean="0"/>
              <a:t>      </a:t>
            </a:r>
            <a:r>
              <a:rPr lang="en-US" sz="2300" b="1" i="1" dirty="0" smtClean="0"/>
              <a:t>Fractional Excretion of Sodium (</a:t>
            </a:r>
            <a:r>
              <a:rPr lang="en-US" sz="2300" b="1" i="1" dirty="0" err="1" smtClean="0"/>
              <a:t>FeNa</a:t>
            </a:r>
            <a:r>
              <a:rPr lang="en-US" sz="2300" b="1" i="1" dirty="0" smtClean="0"/>
              <a:t>)</a:t>
            </a:r>
          </a:p>
          <a:p>
            <a:pPr>
              <a:buNone/>
            </a:pPr>
            <a:r>
              <a:rPr lang="en-US" sz="2100" b="1" i="1" dirty="0" smtClean="0"/>
              <a:t>      Normally  1-2%</a:t>
            </a:r>
          </a:p>
          <a:p>
            <a:pPr>
              <a:buNone/>
            </a:pPr>
            <a:r>
              <a:rPr lang="en-US" sz="2100" b="1" i="1" dirty="0" smtClean="0"/>
              <a:t>      Calculation?    </a:t>
            </a:r>
            <a:r>
              <a:rPr lang="en-US" sz="2100" b="1" i="1" dirty="0" err="1" smtClean="0"/>
              <a:t>FeNa</a:t>
            </a:r>
            <a:r>
              <a:rPr lang="en-US" sz="2100" b="1" i="1" dirty="0" smtClean="0"/>
              <a:t> = {(U </a:t>
            </a:r>
            <a:r>
              <a:rPr lang="en-US" sz="1800" b="1" i="1" dirty="0" smtClean="0"/>
              <a:t>N</a:t>
            </a:r>
            <a:r>
              <a:rPr lang="en-US" sz="2100" b="1" i="1" dirty="0" smtClean="0"/>
              <a:t>a / P </a:t>
            </a:r>
            <a:r>
              <a:rPr lang="en-US" sz="1800" b="1" i="1" dirty="0" smtClean="0"/>
              <a:t>N</a:t>
            </a:r>
            <a:r>
              <a:rPr lang="en-US" sz="2100" b="1" i="1" dirty="0" smtClean="0"/>
              <a:t>a) x (P </a:t>
            </a:r>
            <a:r>
              <a:rPr lang="en-US" sz="2100" b="1" i="1" dirty="0" err="1" smtClean="0"/>
              <a:t>cr</a:t>
            </a:r>
            <a:r>
              <a:rPr lang="en-US" sz="2100" b="1" i="1" dirty="0" smtClean="0"/>
              <a:t> / U </a:t>
            </a:r>
            <a:r>
              <a:rPr lang="en-US" sz="2100" b="1" i="1" dirty="0" err="1" smtClean="0"/>
              <a:t>cr</a:t>
            </a:r>
            <a:r>
              <a:rPr lang="en-US" sz="2100" b="1" i="1" dirty="0" smtClean="0"/>
              <a:t>)}  x 100.    U=urine, P=plasma</a:t>
            </a:r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r>
              <a:rPr lang="en-US" b="1" i="1" dirty="0" smtClean="0"/>
              <a:t>     </a:t>
            </a:r>
            <a:r>
              <a:rPr lang="en-US" sz="2400" b="1" i="1" dirty="0" err="1" smtClean="0"/>
              <a:t>FeNa</a:t>
            </a:r>
            <a:r>
              <a:rPr lang="en-US" sz="2400" b="1" i="1" dirty="0" smtClean="0"/>
              <a:t>  &lt; 1%  suggests  pre-renal  AKI</a:t>
            </a:r>
          </a:p>
          <a:p>
            <a:pPr>
              <a:buNone/>
            </a:pPr>
            <a:r>
              <a:rPr lang="en-US" sz="2400" b="1" i="1" dirty="0" smtClean="0"/>
              <a:t>     </a:t>
            </a:r>
            <a:r>
              <a:rPr lang="en-US" sz="2400" b="1" i="1" dirty="0" err="1" smtClean="0"/>
              <a:t>FeNa</a:t>
            </a:r>
            <a:r>
              <a:rPr lang="en-US" sz="2400" b="1" i="1" dirty="0" smtClean="0"/>
              <a:t>  &gt; 2.5 %  suggests  established  ATN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1412776"/>
          <a:ext cx="8229600" cy="395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Pre-renal failure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Intrinsic renal failure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Children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Neonate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Children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Neonate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U.sodium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mmol</a:t>
                      </a:r>
                      <a:r>
                        <a:rPr lang="en-US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&lt; 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U.osm (</a:t>
                      </a:r>
                      <a:r>
                        <a:rPr lang="en-US" dirty="0" err="1" smtClean="0"/>
                        <a:t>mosm</a:t>
                      </a:r>
                      <a:r>
                        <a:rPr lang="en-US" dirty="0" smtClean="0"/>
                        <a:t>/kg H2O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&gt; 500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FeNa</a:t>
                      </a:r>
                      <a:r>
                        <a:rPr lang="en-US" dirty="0" smtClean="0"/>
                        <a:t>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&lt; 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2  (2.5)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2  (2.5)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Management of AKI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Basic </a:t>
            </a:r>
            <a:r>
              <a:rPr lang="en-US" b="1" i="1" dirty="0" smtClean="0"/>
              <a:t>principles</a:t>
            </a:r>
            <a:r>
              <a:rPr lang="en-US" i="1" dirty="0" smtClean="0"/>
              <a:t> of management include: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1- </a:t>
            </a:r>
            <a:r>
              <a:rPr lang="en-US" i="1" dirty="0" smtClean="0"/>
              <a:t>Treatment of </a:t>
            </a:r>
            <a:r>
              <a:rPr lang="en-US" b="1" i="1" dirty="0" smtClean="0"/>
              <a:t>life threatening </a:t>
            </a:r>
            <a:r>
              <a:rPr lang="en-US" i="1" dirty="0" smtClean="0"/>
              <a:t>conditions</a:t>
            </a:r>
          </a:p>
          <a:p>
            <a:pPr>
              <a:buNone/>
            </a:pPr>
            <a:r>
              <a:rPr lang="en-US" i="1" dirty="0" smtClean="0"/>
              <a:t>2- </a:t>
            </a:r>
            <a:r>
              <a:rPr lang="en-US" i="1" dirty="0" err="1" smtClean="0"/>
              <a:t>Hymodynamic</a:t>
            </a:r>
            <a:r>
              <a:rPr lang="en-US" i="1" dirty="0" smtClean="0"/>
              <a:t> support: Fluid resuscitation and BP management</a:t>
            </a:r>
          </a:p>
          <a:p>
            <a:pPr>
              <a:buNone/>
            </a:pPr>
            <a:r>
              <a:rPr lang="en-US" i="1" dirty="0" smtClean="0"/>
              <a:t>3- Avoidance of </a:t>
            </a:r>
            <a:r>
              <a:rPr lang="en-US" i="1" dirty="0" err="1" smtClean="0"/>
              <a:t>nephrotoxic</a:t>
            </a:r>
            <a:r>
              <a:rPr lang="en-US" i="1" dirty="0" smtClean="0"/>
              <a:t> drugs</a:t>
            </a:r>
          </a:p>
          <a:p>
            <a:pPr>
              <a:buNone/>
            </a:pPr>
            <a:r>
              <a:rPr lang="en-US" i="1" dirty="0" smtClean="0"/>
              <a:t>3- Nutritional support</a:t>
            </a:r>
          </a:p>
          <a:p>
            <a:pPr>
              <a:buNone/>
            </a:pPr>
            <a:r>
              <a:rPr lang="en-US" i="1" dirty="0" smtClean="0"/>
              <a:t>4- RRT : in severe AKI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/>
          <a:lstStyle/>
          <a:p>
            <a:r>
              <a:rPr lang="en-US" dirty="0" smtClean="0"/>
              <a:t>        </a:t>
            </a:r>
            <a:r>
              <a:rPr lang="en-US" i="1" dirty="0" smtClean="0"/>
              <a:t>Initial assessment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i="1" dirty="0" smtClean="0"/>
              <a:t>Attend to </a:t>
            </a:r>
            <a:r>
              <a:rPr lang="en-US" sz="2800" b="1" i="1" dirty="0" smtClean="0"/>
              <a:t>life-threatening </a:t>
            </a:r>
            <a:r>
              <a:rPr lang="en-US" sz="2800" i="1" dirty="0" smtClean="0"/>
              <a:t>features </a:t>
            </a:r>
            <a:r>
              <a:rPr lang="en-US" sz="2800" b="1" i="1" dirty="0" smtClean="0"/>
              <a:t>first</a:t>
            </a:r>
          </a:p>
          <a:p>
            <a:endParaRPr lang="en-US" sz="2800" b="1" i="1" dirty="0" smtClean="0"/>
          </a:p>
          <a:p>
            <a:pPr>
              <a:buNone/>
            </a:pPr>
            <a:r>
              <a:rPr lang="en-US" sz="2800" i="1" dirty="0" smtClean="0"/>
              <a:t>  - </a:t>
            </a:r>
            <a:r>
              <a:rPr lang="en-US" sz="2800" b="1" i="1" dirty="0" smtClean="0"/>
              <a:t>H</a:t>
            </a:r>
            <a:r>
              <a:rPr lang="en-US" sz="2800" i="1" dirty="0" smtClean="0"/>
              <a:t>ydration status:(</a:t>
            </a:r>
            <a:r>
              <a:rPr lang="en-US" sz="2800" i="1" dirty="0" err="1" smtClean="0"/>
              <a:t>Hypovolemia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euvolemic</a:t>
            </a:r>
            <a:r>
              <a:rPr lang="en-US" sz="2800" i="1" dirty="0" smtClean="0"/>
              <a:t>, intravascular fluid overload)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- </a:t>
            </a:r>
            <a:r>
              <a:rPr lang="en-US" sz="2800" i="1" dirty="0" smtClean="0"/>
              <a:t>Although volume depletion is a well-known risk factor, volume overload is associated with poor prognosis.</a:t>
            </a: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sz="2800" i="1" dirty="0" smtClean="0"/>
              <a:t> - Fluid accumulation in the acute phase, which is common in the PICU, is associated with high mortality in critically ill patients .</a:t>
            </a:r>
          </a:p>
          <a:p>
            <a:pPr>
              <a:buNone/>
            </a:pPr>
            <a:r>
              <a:rPr lang="en-US" sz="2800" i="1" dirty="0" smtClean="0"/>
              <a:t> </a:t>
            </a:r>
          </a:p>
          <a:p>
            <a:pPr>
              <a:buNone/>
            </a:pPr>
            <a:r>
              <a:rPr lang="en-US" sz="2800" i="1" dirty="0" smtClean="0"/>
              <a:t> - The pediatric literature suggests that 10–20% fluid overload is a critical threshold at which outcomes are negatively impacted</a:t>
            </a:r>
            <a:endParaRPr lang="ar-JO" sz="2800" i="1" dirty="0" smtClean="0"/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r>
              <a:rPr lang="en-US" sz="2400" i="1" dirty="0" smtClean="0"/>
              <a:t>  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Rectangle 3"/>
          <p:cNvSpPr/>
          <p:nvPr/>
        </p:nvSpPr>
        <p:spPr>
          <a:xfrm>
            <a:off x="428596" y="785794"/>
            <a:ext cx="828680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Administration of optimal fluid amount is crucial.</a:t>
            </a:r>
          </a:p>
          <a:p>
            <a:endParaRPr lang="en-US" b="1" dirty="0" smtClean="0"/>
          </a:p>
          <a:p>
            <a:r>
              <a:rPr lang="en-US" dirty="0" smtClean="0"/>
              <a:t> Patients with a normal intravascular volume should initially be limited to </a:t>
            </a:r>
            <a:r>
              <a:rPr lang="en-US" sz="2000" b="1" dirty="0" smtClean="0"/>
              <a:t>insensible losses (400 </a:t>
            </a:r>
            <a:r>
              <a:rPr lang="en-US" sz="2000" b="1" dirty="0" err="1" smtClean="0"/>
              <a:t>mL</a:t>
            </a:r>
            <a:r>
              <a:rPr lang="en-US" sz="2000" b="1" dirty="0" smtClean="0"/>
              <a:t>/m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/d) plus an amount of fluid equal to the urine output and </a:t>
            </a:r>
            <a:r>
              <a:rPr lang="en-US" sz="2000" b="1" dirty="0" err="1" smtClean="0"/>
              <a:t>extrarenal</a:t>
            </a:r>
            <a:r>
              <a:rPr lang="en-US" sz="2000" b="1" dirty="0" smtClean="0"/>
              <a:t> loss</a:t>
            </a:r>
            <a:r>
              <a:rPr lang="en-US" sz="2000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Hypervolemic</a:t>
            </a:r>
            <a:r>
              <a:rPr lang="en-US" dirty="0" smtClean="0"/>
              <a:t> patients require further fluid restriction, omitting the replacement of insensible fluid losses, urine output, and </a:t>
            </a:r>
            <a:r>
              <a:rPr lang="en-US" dirty="0" err="1" smtClean="0"/>
              <a:t>extrarenal</a:t>
            </a:r>
            <a:r>
              <a:rPr lang="en-US" dirty="0" smtClean="0"/>
              <a:t> losses while considering adequate nutritional support.</a:t>
            </a:r>
          </a:p>
          <a:p>
            <a:endParaRPr lang="en-US" dirty="0" smtClean="0"/>
          </a:p>
          <a:p>
            <a:r>
              <a:rPr lang="en-US" dirty="0" smtClean="0"/>
              <a:t> Diuretics therapy, especially loop diuretics, should be considered for </a:t>
            </a:r>
            <a:r>
              <a:rPr lang="en-US" dirty="0" err="1" smtClean="0"/>
              <a:t>hypervolemic</a:t>
            </a:r>
            <a:r>
              <a:rPr lang="en-US" dirty="0" smtClean="0"/>
              <a:t> patients.</a:t>
            </a:r>
          </a:p>
          <a:p>
            <a:endParaRPr lang="en-US" dirty="0" smtClean="0"/>
          </a:p>
          <a:p>
            <a:r>
              <a:rPr lang="en-US" sz="2000" b="1" dirty="0" smtClean="0"/>
              <a:t>The proper type of fluid should be administered to prevent volume depletion.</a:t>
            </a:r>
          </a:p>
          <a:p>
            <a:endParaRPr lang="en-US" dirty="0" smtClean="0"/>
          </a:p>
          <a:p>
            <a:r>
              <a:rPr lang="en-US" dirty="0" smtClean="0"/>
              <a:t>  - Crystalloids are the preferred solutions. </a:t>
            </a:r>
          </a:p>
          <a:p>
            <a:r>
              <a:rPr lang="en-US" dirty="0" smtClean="0"/>
              <a:t>  - Colloid solution was not superior to crystalloid in terms of the prevention of AKI in children who underwent cardiac surgery 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i="1" dirty="0" smtClean="0"/>
              <a:t/>
            </a:r>
            <a:br>
              <a:rPr lang="en-US" sz="4400" i="1" dirty="0" smtClean="0"/>
            </a:br>
            <a:endParaRPr lang="ar-JO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b="1" i="1" dirty="0" err="1" smtClean="0"/>
              <a:t>Hyperkalemia</a:t>
            </a:r>
            <a:r>
              <a:rPr lang="en-US" i="1" dirty="0" smtClean="0"/>
              <a:t>: </a:t>
            </a:r>
          </a:p>
          <a:p>
            <a:pPr algn="l">
              <a:buNone/>
            </a:pPr>
            <a:r>
              <a:rPr lang="en-US" i="1" dirty="0" smtClean="0"/>
              <a:t>K &gt; 6.5 </a:t>
            </a:r>
            <a:r>
              <a:rPr lang="en-US" i="1" dirty="0" err="1" smtClean="0"/>
              <a:t>mmol</a:t>
            </a:r>
            <a:r>
              <a:rPr lang="en-US" i="1" dirty="0" smtClean="0"/>
              <a:t>/l … emergency treatment.</a:t>
            </a:r>
          </a:p>
          <a:p>
            <a:pPr algn="l">
              <a:buNone/>
            </a:pPr>
            <a:r>
              <a:rPr lang="en-US" i="1" dirty="0" smtClean="0"/>
              <a:t>- </a:t>
            </a:r>
            <a:r>
              <a:rPr lang="en-US" b="1" i="1" dirty="0" smtClean="0"/>
              <a:t>10% calcium </a:t>
            </a:r>
            <a:r>
              <a:rPr lang="en-US" b="1" i="1" dirty="0" err="1" smtClean="0"/>
              <a:t>gluconate</a:t>
            </a:r>
            <a:r>
              <a:rPr lang="en-US" b="1" i="1" dirty="0" smtClean="0"/>
              <a:t> IV </a:t>
            </a:r>
            <a:r>
              <a:rPr lang="en-US" i="1" dirty="0" smtClean="0"/>
              <a:t>(0.5-1ml/kg over 10 min.  (</a:t>
            </a:r>
            <a:r>
              <a:rPr lang="en-US" b="1" i="1" dirty="0" smtClean="0"/>
              <a:t>reduces toxicity</a:t>
            </a:r>
            <a:r>
              <a:rPr lang="en-US" i="1" dirty="0" smtClean="0"/>
              <a:t>)</a:t>
            </a:r>
          </a:p>
          <a:p>
            <a:pPr algn="l">
              <a:buNone/>
            </a:pPr>
            <a:r>
              <a:rPr lang="en-US" i="1" dirty="0" smtClean="0"/>
              <a:t>- </a:t>
            </a:r>
            <a:r>
              <a:rPr lang="en-US" i="1" dirty="0" err="1" smtClean="0"/>
              <a:t>Salbutamol</a:t>
            </a:r>
            <a:r>
              <a:rPr lang="en-US" i="1" dirty="0" smtClean="0"/>
              <a:t> nebulizer (2.5-5mg), max 2 hourly</a:t>
            </a:r>
          </a:p>
          <a:p>
            <a:pPr algn="l">
              <a:buNone/>
            </a:pPr>
            <a:r>
              <a:rPr lang="en-US" i="1" dirty="0" smtClean="0"/>
              <a:t>- </a:t>
            </a:r>
            <a:r>
              <a:rPr lang="en-US" i="1" dirty="0" err="1" smtClean="0"/>
              <a:t>Salbutamol</a:t>
            </a:r>
            <a:r>
              <a:rPr lang="en-US" i="1" dirty="0" smtClean="0"/>
              <a:t> IV (4mic/kg over 10 min)</a:t>
            </a:r>
          </a:p>
          <a:p>
            <a:pPr algn="l">
              <a:buNone/>
            </a:pPr>
            <a:r>
              <a:rPr lang="en-US" i="1" dirty="0" smtClean="0"/>
              <a:t>- Sodium bicarbonate 8.4% IV (1-2 </a:t>
            </a:r>
            <a:r>
              <a:rPr lang="en-US" i="1" dirty="0" err="1" smtClean="0"/>
              <a:t>mmol</a:t>
            </a:r>
            <a:r>
              <a:rPr lang="en-US" i="1" dirty="0" smtClean="0"/>
              <a:t>/kg), over 30 min</a:t>
            </a:r>
          </a:p>
          <a:p>
            <a:pPr algn="l">
              <a:buNone/>
            </a:pPr>
            <a:r>
              <a:rPr lang="en-US" i="1" dirty="0" smtClean="0"/>
              <a:t>- Glucose and insulin IV, bolus or continuous infusion</a:t>
            </a:r>
          </a:p>
          <a:p>
            <a:pPr algn="l">
              <a:buNone/>
            </a:pPr>
            <a:r>
              <a:rPr lang="en-US" i="1" dirty="0" smtClean="0"/>
              <a:t>- Calcium </a:t>
            </a:r>
            <a:r>
              <a:rPr lang="en-US" i="1" dirty="0" err="1" smtClean="0"/>
              <a:t>resonium</a:t>
            </a:r>
            <a:r>
              <a:rPr lang="en-US" i="1" dirty="0" smtClean="0"/>
              <a:t>, sodium </a:t>
            </a:r>
            <a:r>
              <a:rPr lang="en-US" i="1" dirty="0" err="1" smtClean="0"/>
              <a:t>resonium</a:t>
            </a:r>
            <a:r>
              <a:rPr lang="en-US" i="1" dirty="0" smtClean="0"/>
              <a:t> orally or per rectum  , 1gr/kg every 4 hours </a:t>
            </a:r>
            <a:r>
              <a:rPr lang="en-US" i="1" dirty="0" err="1" smtClean="0"/>
              <a:t>intially</a:t>
            </a:r>
            <a:r>
              <a:rPr lang="en-US" i="1" dirty="0" smtClean="0"/>
              <a:t>.</a:t>
            </a:r>
          </a:p>
          <a:p>
            <a:pPr algn="l"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Blood pressure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428596" y="1714488"/>
            <a:ext cx="83582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Maintaining optimal blood pressure is crucial.</a:t>
            </a:r>
          </a:p>
          <a:p>
            <a:endParaRPr lang="en-US" sz="2400" b="1" i="1" dirty="0" smtClean="0"/>
          </a:p>
          <a:p>
            <a:pPr>
              <a:buFontTx/>
              <a:buChar char="-"/>
            </a:pPr>
            <a:r>
              <a:rPr lang="en-US" sz="2400" i="1" dirty="0" smtClean="0"/>
              <a:t> For patients with hypotension, fluid resuscitation is initially considered if hypotension is due even partially to </a:t>
            </a:r>
            <a:r>
              <a:rPr lang="en-US" sz="2400" i="1" dirty="0" err="1" smtClean="0"/>
              <a:t>hypovolemia</a:t>
            </a:r>
            <a:endParaRPr lang="en-US" sz="2400" i="1" dirty="0" smtClean="0"/>
          </a:p>
          <a:p>
            <a:endParaRPr lang="en-US" sz="2400" i="1" dirty="0" smtClean="0"/>
          </a:p>
          <a:p>
            <a:r>
              <a:rPr lang="en-US" sz="2400" i="1" dirty="0" smtClean="0"/>
              <a:t> - </a:t>
            </a:r>
            <a:r>
              <a:rPr lang="en-US" sz="2400" i="1" dirty="0" err="1" smtClean="0"/>
              <a:t>Norepinephrine</a:t>
            </a:r>
            <a:r>
              <a:rPr lang="en-US" sz="2400" i="1" dirty="0" smtClean="0"/>
              <a:t> is recommended if </a:t>
            </a:r>
            <a:r>
              <a:rPr lang="en-US" sz="2400" i="1" dirty="0" err="1" smtClean="0"/>
              <a:t>hypovolemia</a:t>
            </a:r>
            <a:r>
              <a:rPr lang="en-US" sz="2400" i="1" dirty="0" smtClean="0"/>
              <a:t> is not suspected 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 - High blood pressure in patients with AKI is mostly due to volume overload or disturbed </a:t>
            </a:r>
            <a:r>
              <a:rPr lang="en-US" sz="2400" i="1" dirty="0" err="1" smtClean="0"/>
              <a:t>renin-angiotensin</a:t>
            </a:r>
            <a:r>
              <a:rPr lang="en-US" sz="2400" i="1" dirty="0" smtClean="0"/>
              <a:t> axis.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-  Diuretics are attempted first unless patients exhibit signs of intravascular depletion</a:t>
            </a:r>
            <a:r>
              <a:rPr lang="en-US" sz="2000" dirty="0" smtClean="0"/>
              <a:t> </a:t>
            </a:r>
            <a:endParaRPr lang="ar-J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en-US" i="1" dirty="0" err="1" smtClean="0"/>
              <a:t>Nephrotoxic</a:t>
            </a:r>
            <a:r>
              <a:rPr lang="en-US" i="1" dirty="0" smtClean="0"/>
              <a:t> drugs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714348" y="2143116"/>
            <a:ext cx="80010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 smtClean="0"/>
              <a:t>Nephrotoxin</a:t>
            </a:r>
            <a:r>
              <a:rPr lang="en-US" sz="2400" i="1" dirty="0" smtClean="0"/>
              <a:t> exposure is one of the </a:t>
            </a:r>
            <a:r>
              <a:rPr lang="en-US" sz="2400" b="1" i="1" dirty="0" smtClean="0"/>
              <a:t>most common causes of AKI </a:t>
            </a:r>
            <a:r>
              <a:rPr lang="en-US" sz="2400" i="1" dirty="0" smtClean="0"/>
              <a:t>in hospitalized children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Critically ill patients who are at high risk for AKI have the opportunity to be administered </a:t>
            </a:r>
            <a:r>
              <a:rPr lang="en-US" sz="2400" i="1" dirty="0" err="1" smtClean="0"/>
              <a:t>nephrotoxic</a:t>
            </a:r>
            <a:r>
              <a:rPr lang="en-US" sz="2400" i="1" dirty="0" smtClean="0"/>
              <a:t> mediations. </a:t>
            </a:r>
          </a:p>
          <a:p>
            <a:endParaRPr lang="en-US" sz="2400" i="1" dirty="0" smtClean="0"/>
          </a:p>
          <a:p>
            <a:r>
              <a:rPr lang="en-US" sz="2400" b="1" i="1" dirty="0" err="1" smtClean="0"/>
              <a:t>Amphotericin</a:t>
            </a:r>
            <a:r>
              <a:rPr lang="en-US" sz="2400" b="1" i="1" dirty="0" smtClean="0"/>
              <a:t>, </a:t>
            </a:r>
            <a:r>
              <a:rPr lang="en-US" sz="2400" b="1" i="1" dirty="0" err="1" smtClean="0"/>
              <a:t>aminoglycoside</a:t>
            </a:r>
            <a:r>
              <a:rPr lang="en-US" sz="2400" b="1" i="1" dirty="0" smtClean="0"/>
              <a:t>, </a:t>
            </a:r>
            <a:r>
              <a:rPr lang="en-US" sz="2400" b="1" i="1" dirty="0" err="1" smtClean="0"/>
              <a:t>vancomycin</a:t>
            </a:r>
            <a:r>
              <a:rPr lang="en-US" sz="2400" b="1" i="1" dirty="0" smtClean="0"/>
              <a:t>, </a:t>
            </a:r>
            <a:r>
              <a:rPr lang="en-US" sz="2400" b="1" i="1" dirty="0" err="1" smtClean="0"/>
              <a:t>nonsteroidal</a:t>
            </a:r>
            <a:r>
              <a:rPr lang="en-US" sz="2400" b="1" i="1" dirty="0" smtClean="0"/>
              <a:t> anti-inflammatory drugs, </a:t>
            </a:r>
            <a:r>
              <a:rPr lang="en-US" sz="2400" b="1" i="1" dirty="0" err="1" smtClean="0"/>
              <a:t>angiotensin</a:t>
            </a:r>
            <a:r>
              <a:rPr lang="en-US" sz="2400" b="1" i="1" dirty="0" smtClean="0"/>
              <a:t>-converting enzyme inhibitors, </a:t>
            </a:r>
            <a:r>
              <a:rPr lang="en-US" sz="2400" b="1" i="1" dirty="0" err="1" smtClean="0"/>
              <a:t>angiotensin</a:t>
            </a:r>
            <a:r>
              <a:rPr lang="en-US" sz="2400" b="1" i="1" dirty="0" smtClean="0"/>
              <a:t> receptor blockers, </a:t>
            </a:r>
            <a:r>
              <a:rPr lang="en-US" sz="2400" b="1" i="1" dirty="0" err="1" smtClean="0"/>
              <a:t>calcineurin</a:t>
            </a:r>
            <a:r>
              <a:rPr lang="en-US" sz="2400" b="1" i="1" dirty="0" smtClean="0"/>
              <a:t> inhibitors, </a:t>
            </a:r>
            <a:r>
              <a:rPr lang="en-US" sz="2400" b="1" i="1" dirty="0" err="1" smtClean="0"/>
              <a:t>cisplatin</a:t>
            </a:r>
            <a:r>
              <a:rPr lang="en-US" sz="2400" b="1" i="1" dirty="0" smtClean="0"/>
              <a:t>, and </a:t>
            </a:r>
            <a:r>
              <a:rPr lang="en-US" sz="2400" b="1" i="1" dirty="0" err="1" smtClean="0"/>
              <a:t>methotrexate</a:t>
            </a:r>
            <a:r>
              <a:rPr lang="en-US" sz="2400" b="1" i="1" dirty="0" smtClean="0"/>
              <a:t> are well-known </a:t>
            </a:r>
            <a:r>
              <a:rPr lang="en-US" sz="2400" b="1" i="1" dirty="0" err="1" smtClean="0"/>
              <a:t>nephrotoxins</a:t>
            </a:r>
            <a:r>
              <a:rPr lang="en-US" sz="2400" b="1" i="1" dirty="0" smtClean="0"/>
              <a:t> </a:t>
            </a:r>
            <a:endParaRPr lang="ar-JO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en-US" i="1" dirty="0" smtClean="0"/>
              <a:t>Contrast agents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500034" y="1714488"/>
            <a:ext cx="8215370" cy="464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Contrast agent used for computed tomography and angiography are </a:t>
            </a:r>
            <a:r>
              <a:rPr lang="en-US" sz="2400" b="1" i="1" dirty="0" err="1" smtClean="0"/>
              <a:t>nephrotoxic</a:t>
            </a:r>
            <a:r>
              <a:rPr lang="en-US" sz="2400" b="1" i="1" dirty="0" smtClean="0"/>
              <a:t>. </a:t>
            </a:r>
          </a:p>
          <a:p>
            <a:endParaRPr lang="en-US" sz="2400" b="1" i="1" dirty="0" smtClean="0"/>
          </a:p>
          <a:p>
            <a:pPr>
              <a:buFontTx/>
              <a:buChar char="-"/>
            </a:pPr>
            <a:r>
              <a:rPr lang="en-US" sz="2400" i="1" dirty="0" smtClean="0"/>
              <a:t> Contrast induced AKI is common in children , and risk depends on the contrast agent </a:t>
            </a:r>
            <a:r>
              <a:rPr lang="en-US" sz="2400" b="1" i="1" dirty="0" smtClean="0"/>
              <a:t>dosage and type</a:t>
            </a:r>
            <a:r>
              <a:rPr lang="en-US" sz="2400" i="1" dirty="0" smtClean="0"/>
              <a:t>.</a:t>
            </a:r>
          </a:p>
          <a:p>
            <a:r>
              <a:rPr lang="en-US" sz="2400" i="1" dirty="0" smtClean="0"/>
              <a:t> </a:t>
            </a:r>
          </a:p>
          <a:p>
            <a:pPr>
              <a:buFontTx/>
              <a:buChar char="-"/>
            </a:pPr>
            <a:r>
              <a:rPr lang="en-US" sz="2400" i="1" dirty="0" smtClean="0"/>
              <a:t> </a:t>
            </a:r>
            <a:r>
              <a:rPr lang="en-US" sz="2400" b="1" i="1" dirty="0" smtClean="0"/>
              <a:t>Angiography</a:t>
            </a:r>
            <a:r>
              <a:rPr lang="en-US" sz="2400" i="1" dirty="0" smtClean="0"/>
              <a:t> requires more attention because it requires more contrast agent than computed tomography.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- </a:t>
            </a:r>
            <a:r>
              <a:rPr lang="en-US" sz="2400" b="1" i="1" dirty="0" smtClean="0"/>
              <a:t>High-</a:t>
            </a:r>
            <a:r>
              <a:rPr lang="en-US" sz="2400" b="1" i="1" dirty="0" err="1" smtClean="0"/>
              <a:t>osmolality</a:t>
            </a:r>
            <a:r>
              <a:rPr lang="en-US" sz="2400" b="1" i="1" dirty="0" smtClean="0"/>
              <a:t> contrast </a:t>
            </a:r>
            <a:r>
              <a:rPr lang="en-US" sz="2400" i="1" dirty="0" smtClean="0"/>
              <a:t>agent carries a higher risk for AKI, but have been replaced by l</a:t>
            </a:r>
            <a:r>
              <a:rPr lang="en-US" sz="2400" b="1" i="1" dirty="0" smtClean="0"/>
              <a:t>ow-</a:t>
            </a:r>
            <a:r>
              <a:rPr lang="en-US" sz="2400" b="1" i="1" dirty="0" err="1" smtClean="0"/>
              <a:t>osmolality</a:t>
            </a:r>
            <a:r>
              <a:rPr lang="en-US" sz="2400" i="1" dirty="0" smtClean="0"/>
              <a:t> contrast agents, which have a lower risk</a:t>
            </a:r>
            <a:endParaRPr lang="ar-JO" sz="2400" i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RRT (Renal replacement therapy)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Rectangle 3"/>
          <p:cNvSpPr/>
          <p:nvPr/>
        </p:nvSpPr>
        <p:spPr>
          <a:xfrm>
            <a:off x="500034" y="1214422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RRT modalities for AKI </a:t>
            </a:r>
          </a:p>
          <a:p>
            <a:r>
              <a:rPr lang="en-US" sz="2000" dirty="0" smtClean="0"/>
              <a:t>- </a:t>
            </a:r>
            <a:r>
              <a:rPr lang="en-US" sz="2000" b="1" dirty="0" smtClean="0"/>
              <a:t>Peritoneal dialysis </a:t>
            </a:r>
          </a:p>
          <a:p>
            <a:r>
              <a:rPr lang="en-US" sz="2000" b="1" dirty="0" smtClean="0"/>
              <a:t>- </a:t>
            </a:r>
            <a:r>
              <a:rPr lang="en-US" sz="2000" b="1" dirty="0" err="1" smtClean="0"/>
              <a:t>Hemodialysis</a:t>
            </a:r>
            <a:r>
              <a:rPr lang="en-US" sz="2000" b="1" dirty="0" smtClean="0"/>
              <a:t>, </a:t>
            </a:r>
          </a:p>
          <a:p>
            <a:pPr>
              <a:buFontTx/>
              <a:buChar char="-"/>
            </a:pPr>
            <a:r>
              <a:rPr lang="en-US" sz="2000" b="1" dirty="0" smtClean="0"/>
              <a:t>Continuous renal replacement therapy (CRRT).</a:t>
            </a:r>
          </a:p>
          <a:p>
            <a:r>
              <a:rPr lang="en-US" sz="2000" dirty="0" smtClean="0"/>
              <a:t> All of these modalities represent viable management options in pediatric AKI.</a:t>
            </a:r>
          </a:p>
          <a:p>
            <a:endParaRPr lang="en-US" sz="2000" dirty="0" smtClean="0"/>
          </a:p>
          <a:p>
            <a:r>
              <a:rPr lang="en-US" sz="2000" b="1" dirty="0" smtClean="0"/>
              <a:t>Peritoneal dialysis </a:t>
            </a:r>
            <a:r>
              <a:rPr lang="en-US" sz="2000" dirty="0" smtClean="0"/>
              <a:t>can be used in small children such as preterm infants, but removes fluid and waste slowly and unpredictably</a:t>
            </a:r>
            <a:r>
              <a:rPr lang="en-US" sz="2000" b="1" dirty="0" smtClean="0"/>
              <a:t>.</a:t>
            </a:r>
          </a:p>
          <a:p>
            <a:r>
              <a:rPr lang="en-US" sz="2000" b="1" dirty="0" smtClean="0"/>
              <a:t> </a:t>
            </a:r>
          </a:p>
          <a:p>
            <a:r>
              <a:rPr lang="en-US" sz="2000" b="1" dirty="0" err="1" smtClean="0"/>
              <a:t>Hemodialysis</a:t>
            </a:r>
            <a:r>
              <a:rPr lang="en-US" sz="2000" b="1" dirty="0" smtClean="0"/>
              <a:t> </a:t>
            </a:r>
            <a:r>
              <a:rPr lang="en-US" sz="2000" dirty="0" smtClean="0"/>
              <a:t>removes toxins rapidly, but is dangerous for small children and </a:t>
            </a:r>
            <a:r>
              <a:rPr lang="en-US" sz="2000" dirty="0" err="1" smtClean="0"/>
              <a:t>hemodynamically</a:t>
            </a:r>
            <a:r>
              <a:rPr lang="en-US" sz="2000" dirty="0" smtClean="0"/>
              <a:t> unstable patients; additionally, it requires expertise. </a:t>
            </a:r>
          </a:p>
          <a:p>
            <a:endParaRPr lang="en-US" sz="2000" dirty="0" smtClean="0"/>
          </a:p>
          <a:p>
            <a:r>
              <a:rPr lang="en-US" sz="2000" dirty="0" smtClean="0"/>
              <a:t>Currently, CRRT becomes the preferred modality in developed countries as improvement of equipment. </a:t>
            </a:r>
          </a:p>
          <a:p>
            <a:r>
              <a:rPr lang="en-US" sz="2000" b="1" dirty="0" smtClean="0"/>
              <a:t>CRRT </a:t>
            </a:r>
            <a:r>
              <a:rPr lang="en-US" sz="2000" dirty="0" smtClean="0"/>
              <a:t>facilitates hemodynamic stability and make it possible to use them in small children, such as neonates</a:t>
            </a:r>
            <a:r>
              <a:rPr lang="en-US" dirty="0" smtClean="0"/>
              <a:t>. 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en-US" sz="4400" i="1" dirty="0" smtClean="0"/>
              <a:t>Indications for dialysis  in AKI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2800" b="1" dirty="0" smtClean="0"/>
              <a:t>RRT    </a:t>
            </a:r>
            <a:r>
              <a:rPr lang="en-US" sz="2800" dirty="0" smtClean="0"/>
              <a:t>(Renal Replacement Therapy)</a:t>
            </a:r>
          </a:p>
          <a:p>
            <a:pPr>
              <a:buNone/>
            </a:pPr>
            <a:r>
              <a:rPr lang="en-US" sz="2800" b="1" dirty="0" smtClean="0"/>
              <a:t>    RRT is required when conservative care fails.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    Indications for dialysis: 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i="1" dirty="0" smtClean="0"/>
              <a:t>BUN exceeding 100mg/dl</a:t>
            </a:r>
            <a:r>
              <a:rPr lang="en-US" sz="2800" b="1" i="1" dirty="0" smtClean="0"/>
              <a:t>  +</a:t>
            </a:r>
            <a:r>
              <a:rPr lang="en-US" sz="2800" i="1" dirty="0" smtClean="0"/>
              <a:t> increasing rate</a:t>
            </a:r>
          </a:p>
          <a:p>
            <a:r>
              <a:rPr lang="en-US" sz="2800" i="1" dirty="0" smtClean="0"/>
              <a:t>CHF with </a:t>
            </a:r>
            <a:r>
              <a:rPr lang="en-US" sz="2800" i="1" dirty="0" err="1" smtClean="0"/>
              <a:t>oligo-anuria</a:t>
            </a:r>
            <a:r>
              <a:rPr lang="en-US" sz="2800" i="1" dirty="0" smtClean="0"/>
              <a:t> unresponsive to diuretics</a:t>
            </a:r>
          </a:p>
          <a:p>
            <a:r>
              <a:rPr lang="en-US" sz="2800" i="1" dirty="0" smtClean="0"/>
              <a:t>Hypertensive  encephalopathy</a:t>
            </a:r>
          </a:p>
          <a:p>
            <a:r>
              <a:rPr lang="en-US" sz="2800" i="1" dirty="0" err="1" smtClean="0"/>
              <a:t>Hyperkalemia</a:t>
            </a:r>
            <a:r>
              <a:rPr lang="en-US" sz="2800" i="1" dirty="0" smtClean="0"/>
              <a:t>  with ECG abnormalities</a:t>
            </a:r>
          </a:p>
          <a:p>
            <a:r>
              <a:rPr lang="en-US" sz="2800" i="1" dirty="0" smtClean="0"/>
              <a:t>Refractory </a:t>
            </a:r>
            <a:r>
              <a:rPr lang="en-US" sz="2800" i="1" dirty="0" err="1" smtClean="0"/>
              <a:t>hypernatremia</a:t>
            </a:r>
            <a:r>
              <a:rPr lang="en-US" sz="2800" i="1" dirty="0" smtClean="0"/>
              <a:t> / </a:t>
            </a:r>
            <a:r>
              <a:rPr lang="en-US" sz="2800" i="1" dirty="0" err="1" smtClean="0"/>
              <a:t>hyponatremia</a:t>
            </a:r>
            <a:endParaRPr lang="en-US" sz="2800" i="1" dirty="0" smtClean="0"/>
          </a:p>
          <a:p>
            <a:r>
              <a:rPr lang="en-US" sz="2800" i="1" dirty="0" smtClean="0"/>
              <a:t>Persistent severe acidosis</a:t>
            </a:r>
          </a:p>
          <a:p>
            <a:r>
              <a:rPr lang="en-US" sz="2800" i="1" dirty="0" smtClean="0"/>
              <a:t>Severe anemia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/>
              <a:t>Nutrition in ARF</a:t>
            </a:r>
            <a:endParaRPr lang="ar-JO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i="1" dirty="0" smtClean="0"/>
              <a:t>Adequate and appropriate nutrition is important in children with AKI. It may: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r>
              <a:rPr lang="en-US" sz="2400" i="1" dirty="0" smtClean="0"/>
              <a:t>    </a:t>
            </a:r>
            <a:r>
              <a:rPr lang="en-US" sz="2400" b="1" i="1" dirty="0" smtClean="0"/>
              <a:t>-</a:t>
            </a:r>
            <a:r>
              <a:rPr lang="en-US" sz="2400" i="1" dirty="0" smtClean="0"/>
              <a:t> prevent catabolism (children with AKI is in a catabolic state)</a:t>
            </a:r>
          </a:p>
          <a:p>
            <a:pPr>
              <a:buNone/>
            </a:pPr>
            <a:r>
              <a:rPr lang="en-US" sz="2400" b="1" i="1" dirty="0" smtClean="0"/>
              <a:t>    -</a:t>
            </a:r>
            <a:r>
              <a:rPr lang="en-US" sz="2400" i="1" dirty="0" smtClean="0"/>
              <a:t> control metabolic abnormalities (potassium, phosphate)</a:t>
            </a:r>
          </a:p>
          <a:p>
            <a:pPr>
              <a:buNone/>
            </a:pPr>
            <a:r>
              <a:rPr lang="en-US" sz="2400" b="1" i="1" dirty="0" smtClean="0"/>
              <a:t>    -</a:t>
            </a:r>
            <a:r>
              <a:rPr lang="en-US" sz="2400" i="1" dirty="0" smtClean="0"/>
              <a:t> help in recovery</a:t>
            </a:r>
          </a:p>
          <a:p>
            <a:pPr>
              <a:buNone/>
            </a:pPr>
            <a:r>
              <a:rPr lang="en-US" sz="2400" b="1" i="1" dirty="0" smtClean="0"/>
              <a:t>    -</a:t>
            </a:r>
            <a:r>
              <a:rPr lang="en-US" sz="2400" i="1" dirty="0" smtClean="0"/>
              <a:t> delay or prevent the need for dialysis</a:t>
            </a:r>
          </a:p>
          <a:p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i="1" dirty="0" smtClean="0"/>
              <a:t> 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215082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8000" i="1" dirty="0" smtClean="0"/>
              <a:t>The aim is to </a:t>
            </a:r>
            <a:r>
              <a:rPr lang="en-US" sz="8000" b="1" i="1" dirty="0" smtClean="0"/>
              <a:t>supply</a:t>
            </a:r>
            <a:r>
              <a:rPr lang="en-US" sz="8000" i="1" dirty="0" smtClean="0"/>
              <a:t> sufficient calories to </a:t>
            </a:r>
            <a:r>
              <a:rPr lang="en-US" sz="8000" b="1" i="1" dirty="0" smtClean="0"/>
              <a:t>avoid </a:t>
            </a:r>
            <a:r>
              <a:rPr lang="en-US" sz="8000" i="1" dirty="0" smtClean="0"/>
              <a:t>catabolism and starvation </a:t>
            </a:r>
            <a:r>
              <a:rPr lang="en-US" sz="8000" i="1" dirty="0" err="1" smtClean="0"/>
              <a:t>ketoacidosis</a:t>
            </a:r>
            <a:r>
              <a:rPr lang="en-US" sz="8000" i="1" dirty="0" smtClean="0"/>
              <a:t>  while minimizing the production of nitrogenous waste</a:t>
            </a:r>
          </a:p>
          <a:p>
            <a:endParaRPr lang="en-US" sz="8000" i="1" dirty="0" smtClean="0"/>
          </a:p>
          <a:p>
            <a:r>
              <a:rPr lang="en-US" sz="8000" dirty="0" smtClean="0"/>
              <a:t>Nutritional support is important for improving outcomes in children with AKI. </a:t>
            </a:r>
          </a:p>
          <a:p>
            <a:endParaRPr lang="en-US" sz="8000" dirty="0" smtClean="0"/>
          </a:p>
          <a:p>
            <a:r>
              <a:rPr lang="en-US" sz="8000" dirty="0" smtClean="0"/>
              <a:t>For critically ill children with AKI, nutritional requirements should be individualized and assessed frequently.</a:t>
            </a:r>
          </a:p>
          <a:p>
            <a:endParaRPr lang="en-US" sz="8000" dirty="0" smtClean="0"/>
          </a:p>
          <a:p>
            <a:r>
              <a:rPr lang="en-US" sz="8000" dirty="0" smtClean="0"/>
              <a:t> In general, 120–130% of basal calories needs, and 2–3 g/kg/day of protein should be provided, and hyperglycemia should be avoided.</a:t>
            </a:r>
          </a:p>
          <a:p>
            <a:endParaRPr lang="ar-JO" sz="8000" dirty="0" smtClean="0"/>
          </a:p>
          <a:p>
            <a:r>
              <a:rPr lang="en-US" sz="8000" i="1" dirty="0" smtClean="0"/>
              <a:t>Adequate nutrition </a:t>
            </a:r>
            <a:r>
              <a:rPr lang="en-US" sz="8000" b="1" i="1" dirty="0" smtClean="0"/>
              <a:t>improves survival in acute renal failure.</a:t>
            </a:r>
          </a:p>
          <a:p>
            <a:endParaRPr lang="en-US" sz="8000" i="1" dirty="0" smtClean="0"/>
          </a:p>
          <a:p>
            <a:pPr>
              <a:buNone/>
            </a:pPr>
            <a:endParaRPr lang="en-US" sz="8000" i="1" dirty="0" smtClean="0"/>
          </a:p>
          <a:p>
            <a:r>
              <a:rPr lang="en-US" sz="8000" b="1" i="1" dirty="0" smtClean="0"/>
              <a:t>Renal dietician input is essential</a:t>
            </a:r>
            <a:r>
              <a:rPr lang="en-US" sz="8000" b="1" i="1" dirty="0" smtClean="0">
                <a:solidFill>
                  <a:srgbClr val="FF0000"/>
                </a:solidFill>
              </a:rPr>
              <a:t> </a:t>
            </a:r>
          </a:p>
          <a:p>
            <a:endParaRPr lang="en-US" sz="4400" i="1" dirty="0" smtClean="0">
              <a:solidFill>
                <a:srgbClr val="FF0000"/>
              </a:solidFill>
            </a:endParaRPr>
          </a:p>
          <a:p>
            <a:r>
              <a:rPr lang="en-US" sz="6400" i="1" dirty="0" smtClean="0">
                <a:solidFill>
                  <a:srgbClr val="FF0000"/>
                </a:solidFill>
              </a:rPr>
              <a:t>Nutritional guidelines for the child with AKI</a:t>
            </a:r>
          </a:p>
          <a:p>
            <a:pPr>
              <a:buNone/>
            </a:pPr>
            <a:r>
              <a:rPr lang="en-US" sz="6400" i="1" dirty="0" smtClean="0"/>
              <a:t>   (gender, age, energy (EAR), protein (RNI) )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EAR= estimated average requirement</a:t>
            </a:r>
          </a:p>
          <a:p>
            <a:pPr>
              <a:buNone/>
            </a:pPr>
            <a:r>
              <a:rPr lang="en-US" sz="4400" dirty="0" smtClean="0"/>
              <a:t>RNI=  reference nutrient intake</a:t>
            </a:r>
            <a:r>
              <a:rPr lang="en-US" sz="4400" i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5786" y="263306"/>
            <a:ext cx="7500990" cy="309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10791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JO" sz="1300" b="1" i="0" u="none" strike="noStrike" cap="none" normalizeH="0" baseline="0" dirty="0" smtClean="0">
                <a:ln>
                  <a:noFill/>
                </a:ln>
                <a:solidFill>
                  <a:srgbClr val="505050"/>
                </a:solidFill>
                <a:effectLst/>
                <a:latin typeface="Helvetica"/>
                <a:cs typeface="Arial" pitchFamily="34" charset="0"/>
              </a:rPr>
              <a:t>Figure</a:t>
            </a:r>
            <a:r>
              <a:rPr kumimoji="0" lang="ar-JO" sz="1300" b="1" i="0" u="none" strike="noStrike" cap="none" normalizeH="0" baseline="0" dirty="0" smtClean="0">
                <a:ln>
                  <a:noFill/>
                </a:ln>
                <a:solidFill>
                  <a:srgbClr val="505050"/>
                </a:solidFill>
                <a:effectLst/>
                <a:latin typeface="Arial"/>
                <a:cs typeface="Arial" pitchFamily="34" charset="0"/>
              </a:rPr>
              <a:t> </a:t>
            </a:r>
            <a:r>
              <a:rPr kumimoji="0" lang="ar-JO" sz="1300" b="1" i="0" u="none" strike="noStrike" cap="none" normalizeH="0" baseline="0" dirty="0" smtClean="0">
                <a:ln>
                  <a:noFill/>
                </a:ln>
                <a:solidFill>
                  <a:srgbClr val="505050"/>
                </a:solidFill>
                <a:effectLst/>
                <a:latin typeface="Helvetica"/>
                <a:cs typeface="Arial" pitchFamily="34" charset="0"/>
              </a:rPr>
              <a:t>1Conceptual model for the diagnosis and treatment of acute kidney injury (AKI)</a:t>
            </a:r>
            <a:endParaRPr kumimoji="0" lang="ar-JO" sz="1300" b="0" i="0" u="none" strike="noStrike" cap="none" normalizeH="0" baseline="0" dirty="0" smtClean="0">
              <a:ln>
                <a:noFill/>
              </a:ln>
              <a:solidFill>
                <a:srgbClr val="505050"/>
              </a:solidFill>
              <a:effectLst/>
              <a:latin typeface="Helvetica"/>
              <a:cs typeface="Arial" pitchFamily="34" charset="0"/>
            </a:endParaRPr>
          </a:p>
        </p:txBody>
      </p:sp>
      <p:pic>
        <p:nvPicPr>
          <p:cNvPr id="1026" name="Picture 2" descr="Figure thumbnail g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8643966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 smtClean="0"/>
              <a:t>OUTCOME</a:t>
            </a:r>
            <a:endParaRPr lang="ar-JO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Autofit/>
          </a:bodyPr>
          <a:lstStyle/>
          <a:p>
            <a:r>
              <a:rPr lang="en-US" sz="2000" i="1" dirty="0" smtClean="0"/>
              <a:t>Although previously it was believed that most patients who developed AKI fully recovered, it is now recognized that those who experience AKI have </a:t>
            </a:r>
            <a:r>
              <a:rPr lang="en-US" sz="2000" b="1" i="1" dirty="0" smtClean="0"/>
              <a:t>increased risk for subsequent AKI</a:t>
            </a:r>
            <a:r>
              <a:rPr lang="en-US" sz="2000" i="1" dirty="0" smtClean="0"/>
              <a:t>, </a:t>
            </a:r>
            <a:r>
              <a:rPr lang="en-US" sz="2000" b="1" i="1" dirty="0" smtClean="0"/>
              <a:t>progressive CKD</a:t>
            </a:r>
            <a:r>
              <a:rPr lang="en-US" sz="2000" i="1" dirty="0" smtClean="0"/>
              <a:t>, and </a:t>
            </a:r>
            <a:r>
              <a:rPr lang="en-US" sz="2000" b="1" i="1" dirty="0" smtClean="0"/>
              <a:t>future mortality</a:t>
            </a:r>
            <a:r>
              <a:rPr lang="en-US" sz="2000" i="1" dirty="0" smtClean="0"/>
              <a:t>. Even mild stages of AKI are associated with incident CKD.</a:t>
            </a:r>
          </a:p>
          <a:p>
            <a:pPr>
              <a:buNone/>
            </a:pPr>
            <a:endParaRPr lang="ar-JO" sz="2000" dirty="0" smtClean="0"/>
          </a:p>
          <a:p>
            <a:r>
              <a:rPr lang="en-US" sz="2000" i="1" dirty="0" smtClean="0"/>
              <a:t>In the pediatric literature, AKI is consistently associated with poor outcomes, similar to adults.</a:t>
            </a:r>
          </a:p>
          <a:p>
            <a:pPr>
              <a:buNone/>
            </a:pPr>
            <a:endParaRPr lang="en-US" sz="2000" i="1" dirty="0" smtClean="0"/>
          </a:p>
          <a:p>
            <a:r>
              <a:rPr lang="en-US" sz="2000" i="1" dirty="0" smtClean="0"/>
              <a:t> Many studies have demonstrated that AKI is an independent risk factor </a:t>
            </a:r>
            <a:r>
              <a:rPr lang="en-US" sz="2000" b="1" i="1" dirty="0" smtClean="0"/>
              <a:t>for </a:t>
            </a:r>
            <a:r>
              <a:rPr lang="en-US" sz="2000" b="1" i="1" u="sng" dirty="0" smtClean="0"/>
              <a:t>prolonged stay in the PICU, longer duration of mechanical ventilation, and increased mortality </a:t>
            </a:r>
            <a:r>
              <a:rPr lang="en-US" sz="2000" b="1" i="1" dirty="0" smtClean="0"/>
              <a:t>among critically ill children.</a:t>
            </a:r>
          </a:p>
          <a:p>
            <a:r>
              <a:rPr lang="en-US" sz="2000" i="1" dirty="0" smtClean="0"/>
              <a:t> </a:t>
            </a:r>
          </a:p>
          <a:p>
            <a:r>
              <a:rPr lang="en-US" sz="2000" i="1" dirty="0" smtClean="0"/>
              <a:t>In addition, several observational studies have reported </a:t>
            </a:r>
            <a:r>
              <a:rPr lang="en-US" sz="2000" b="1" i="1" dirty="0" smtClean="0"/>
              <a:t>a high prevalence of CKD, hypertension, and </a:t>
            </a:r>
            <a:r>
              <a:rPr lang="en-US" sz="2000" b="1" i="1" dirty="0" err="1" smtClean="0"/>
              <a:t>proteinuria</a:t>
            </a:r>
            <a:r>
              <a:rPr lang="en-US" sz="2000" b="1" i="1" dirty="0" smtClean="0"/>
              <a:t> </a:t>
            </a:r>
            <a:r>
              <a:rPr lang="en-US" sz="2000" i="1" dirty="0" smtClean="0"/>
              <a:t>among AKI survivors</a:t>
            </a:r>
            <a:endParaRPr lang="ar-JO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Thank you …….</a:t>
            </a:r>
          </a:p>
          <a:p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Questions ….</a:t>
            </a:r>
            <a:endParaRPr lang="ar-JO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2725</TotalTime>
  <Words>3193</Words>
  <Application>Microsoft Office PowerPoint</Application>
  <PresentationFormat>On-screen Show (4:3)</PresentationFormat>
  <Paragraphs>622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Flow</vt:lpstr>
      <vt:lpstr>Acute Renal Failure in Children</vt:lpstr>
      <vt:lpstr>  Outlines</vt:lpstr>
      <vt:lpstr> Acute renal failure</vt:lpstr>
      <vt:lpstr>Acute kidney injury (AKI)</vt:lpstr>
      <vt:lpstr>Acute kidney injury (AKI)</vt:lpstr>
      <vt:lpstr>AKI – (KDIGO-clinical practice guideline for AKI/ 2012)</vt:lpstr>
      <vt:lpstr>Slide 7</vt:lpstr>
      <vt:lpstr>RIFLE Criteria</vt:lpstr>
      <vt:lpstr>Slide 9</vt:lpstr>
      <vt:lpstr>AKI staging by RIFLE and AKIN</vt:lpstr>
      <vt:lpstr>Final AKI staging by RIFLE and AKIN</vt:lpstr>
      <vt:lpstr>Slide 12</vt:lpstr>
      <vt:lpstr>Slide 13</vt:lpstr>
      <vt:lpstr>Slide 14</vt:lpstr>
      <vt:lpstr>Pathophysiology</vt:lpstr>
      <vt:lpstr>Slide 16</vt:lpstr>
      <vt:lpstr>Slide 17</vt:lpstr>
      <vt:lpstr>Slide 18</vt:lpstr>
      <vt:lpstr>Slide 19</vt:lpstr>
      <vt:lpstr>Categories of AKI</vt:lpstr>
      <vt:lpstr>Volume depletion</vt:lpstr>
      <vt:lpstr>Pre-renal causes</vt:lpstr>
      <vt:lpstr>Slide 23</vt:lpstr>
      <vt:lpstr>Slide 24</vt:lpstr>
      <vt:lpstr>Slide 25</vt:lpstr>
      <vt:lpstr>Slide 26</vt:lpstr>
      <vt:lpstr>Causes of intrinsic AKI (Renal causes)</vt:lpstr>
      <vt:lpstr>Causes of Intrinsic Renal Failure (details…)</vt:lpstr>
      <vt:lpstr>Slide 29</vt:lpstr>
      <vt:lpstr>Acute kidney injury in neonates</vt:lpstr>
      <vt:lpstr>Clinical presentation</vt:lpstr>
      <vt:lpstr>Approach to AKI</vt:lpstr>
      <vt:lpstr>Approach to ARF</vt:lpstr>
      <vt:lpstr>Approach-cont…</vt:lpstr>
      <vt:lpstr>Approach to ARF- Examination</vt:lpstr>
      <vt:lpstr>Approach-Examination..cont.</vt:lpstr>
      <vt:lpstr>Diagnosis</vt:lpstr>
      <vt:lpstr>Life threatening emergencies in ARF</vt:lpstr>
      <vt:lpstr>Initial investigations</vt:lpstr>
      <vt:lpstr>Specific investigations</vt:lpstr>
      <vt:lpstr>Distinguishing  pre-renal from renal ARF</vt:lpstr>
      <vt:lpstr>Slide 42</vt:lpstr>
      <vt:lpstr>Management of AKI</vt:lpstr>
      <vt:lpstr>        Initial assessment</vt:lpstr>
      <vt:lpstr>Slide 45</vt:lpstr>
      <vt:lpstr> </vt:lpstr>
      <vt:lpstr>Blood pressure</vt:lpstr>
      <vt:lpstr>Nephrotoxic drugs</vt:lpstr>
      <vt:lpstr>Contrast agents</vt:lpstr>
      <vt:lpstr>RRT (Renal replacement therapy)</vt:lpstr>
      <vt:lpstr>Indications for dialysis  in AKI</vt:lpstr>
      <vt:lpstr>Nutrition in ARF</vt:lpstr>
      <vt:lpstr> </vt:lpstr>
      <vt:lpstr>Slide 54</vt:lpstr>
      <vt:lpstr>OUTCOME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Renal Failure </dc:title>
  <dc:creator>user</dc:creator>
  <cp:lastModifiedBy>User</cp:lastModifiedBy>
  <cp:revision>339</cp:revision>
  <dcterms:created xsi:type="dcterms:W3CDTF">2012-08-15T15:29:34Z</dcterms:created>
  <dcterms:modified xsi:type="dcterms:W3CDTF">2020-09-21T05:16:10Z</dcterms:modified>
</cp:coreProperties>
</file>