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7" r:id="rId6"/>
    <p:sldId id="261" r:id="rId7"/>
    <p:sldId id="262" r:id="rId8"/>
    <p:sldId id="263" r:id="rId9"/>
    <p:sldId id="266" r:id="rId10"/>
    <p:sldId id="264" r:id="rId11"/>
    <p:sldId id="265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7612" autoAdjust="0"/>
  </p:normalViewPr>
  <p:slideViewPr>
    <p:cSldViewPr snapToGrid="0">
      <p:cViewPr varScale="1">
        <p:scale>
          <a:sx n="65" d="100"/>
          <a:sy n="65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DF1CD-D557-4C67-BD45-BC78EEE28F5D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1D720-4F37-4F4A-9A33-B8FA4DAEB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60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1D720-4F37-4F4A-9A33-B8FA4DAEB7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27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4619" y="2230194"/>
            <a:ext cx="8221439" cy="1309420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</a:rPr>
              <a:t>BRUCELLOSIS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713668"/>
            <a:ext cx="7854696" cy="138233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Marwan </a:t>
            </a:r>
            <a:r>
              <a:rPr lang="en-US" dirty="0" err="1"/>
              <a:t>Shalabi</a:t>
            </a:r>
            <a:r>
              <a:rPr lang="en-US" dirty="0"/>
              <a:t>, MD, FAAP.</a:t>
            </a:r>
          </a:p>
          <a:p>
            <a:pPr algn="ctr"/>
            <a:r>
              <a:rPr lang="en-US" dirty="0"/>
              <a:t>Pediatric Infectious Diseases Consultant</a:t>
            </a:r>
          </a:p>
        </p:txBody>
      </p:sp>
    </p:spTree>
    <p:extLst>
      <p:ext uri="{BB962C8B-B14F-4D97-AF65-F5344CB8AC3E}">
        <p14:creationId xmlns:p14="http://schemas.microsoft.com/office/powerpoint/2010/main" val="17390729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ETIOLOGY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663665"/>
          </a:xfrm>
        </p:spPr>
        <p:txBody>
          <a:bodyPr/>
          <a:lstStyle/>
          <a:p>
            <a:r>
              <a:rPr lang="en-US" dirty="0" smtClean="0"/>
              <a:t>Brucella </a:t>
            </a:r>
            <a:r>
              <a:rPr lang="en-US" dirty="0" err="1"/>
              <a:t>abortus</a:t>
            </a:r>
            <a:r>
              <a:rPr lang="en-US" dirty="0"/>
              <a:t> (cattle</a:t>
            </a:r>
            <a:r>
              <a:rPr lang="en-US" dirty="0" smtClean="0"/>
              <a:t>)</a:t>
            </a:r>
          </a:p>
          <a:p>
            <a:r>
              <a:rPr lang="en-US" dirty="0" smtClean="0"/>
              <a:t>B</a:t>
            </a:r>
            <a:r>
              <a:rPr lang="en-US" dirty="0"/>
              <a:t>. </a:t>
            </a:r>
            <a:r>
              <a:rPr lang="en-US" dirty="0" err="1"/>
              <a:t>melitensis</a:t>
            </a:r>
            <a:r>
              <a:rPr lang="en-US" dirty="0"/>
              <a:t> (goat/sheep</a:t>
            </a:r>
            <a:r>
              <a:rPr lang="en-US" dirty="0" smtClean="0"/>
              <a:t>)</a:t>
            </a:r>
          </a:p>
          <a:p>
            <a:r>
              <a:rPr lang="en-US" dirty="0" smtClean="0"/>
              <a:t>B</a:t>
            </a:r>
            <a:r>
              <a:rPr lang="en-US" dirty="0"/>
              <a:t>. </a:t>
            </a:r>
            <a:r>
              <a:rPr lang="en-US" dirty="0" err="1"/>
              <a:t>suis</a:t>
            </a:r>
            <a:r>
              <a:rPr lang="en-US" dirty="0"/>
              <a:t> (swine</a:t>
            </a:r>
            <a:r>
              <a:rPr lang="en-US" dirty="0" smtClean="0"/>
              <a:t>)</a:t>
            </a:r>
          </a:p>
          <a:p>
            <a:r>
              <a:rPr lang="en-US" dirty="0" smtClean="0"/>
              <a:t>B</a:t>
            </a:r>
            <a:r>
              <a:rPr lang="en-US" dirty="0"/>
              <a:t>. </a:t>
            </a:r>
            <a:r>
              <a:rPr lang="en-US" dirty="0" err="1"/>
              <a:t>canis</a:t>
            </a:r>
            <a:r>
              <a:rPr lang="en-US" dirty="0"/>
              <a:t> (</a:t>
            </a:r>
            <a:r>
              <a:rPr lang="en-US" dirty="0" smtClean="0"/>
              <a:t>dog)</a:t>
            </a:r>
          </a:p>
          <a:p>
            <a:endParaRPr lang="en-US" dirty="0"/>
          </a:p>
          <a:p>
            <a:r>
              <a:rPr lang="en-US" dirty="0" smtClean="0"/>
              <a:t>Aerobic</a:t>
            </a:r>
            <a:r>
              <a:rPr lang="en-US" dirty="0"/>
              <a:t>, non–spore-forming, </a:t>
            </a:r>
            <a:r>
              <a:rPr lang="en-US" dirty="0" err="1"/>
              <a:t>nonmotile</a:t>
            </a:r>
            <a:r>
              <a:rPr lang="en-US" dirty="0"/>
              <a:t>, gram-negative </a:t>
            </a:r>
            <a:r>
              <a:rPr lang="en-US" dirty="0" err="1"/>
              <a:t>coccobacillary</a:t>
            </a:r>
            <a:r>
              <a:rPr lang="en-US" dirty="0"/>
              <a:t> </a:t>
            </a:r>
            <a:r>
              <a:rPr lang="en-US" dirty="0" smtClean="0"/>
              <a:t>bacteria</a:t>
            </a:r>
          </a:p>
          <a:p>
            <a:r>
              <a:rPr lang="en-US" dirty="0" smtClean="0"/>
              <a:t>Fastidious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95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EPIDEMIOLOGY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Rare </a:t>
            </a:r>
            <a:r>
              <a:rPr lang="en-US" dirty="0"/>
              <a:t>in industrialized </a:t>
            </a:r>
            <a:r>
              <a:rPr lang="en-US" dirty="0" smtClean="0"/>
              <a:t>countries</a:t>
            </a:r>
          </a:p>
          <a:p>
            <a:endParaRPr lang="en-US" dirty="0" smtClean="0"/>
          </a:p>
          <a:p>
            <a:r>
              <a:rPr lang="en-US" dirty="0" smtClean="0"/>
              <a:t>Prevalent in : in </a:t>
            </a:r>
            <a:r>
              <a:rPr lang="en-US" dirty="0"/>
              <a:t>the Mediterranean basin, Arabian Gulf, Indian subcontinent, and parts of Mexico and Central and South America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Unpasteurized </a:t>
            </a:r>
            <a:r>
              <a:rPr lang="en-US" dirty="0"/>
              <a:t>milk from goats or camels may be used to feed children, thus leading to the development of brucellosis. </a:t>
            </a:r>
          </a:p>
        </p:txBody>
      </p:sp>
    </p:spTree>
    <p:extLst>
      <p:ext uri="{BB962C8B-B14F-4D97-AF65-F5344CB8AC3E}">
        <p14:creationId xmlns:p14="http://schemas.microsoft.com/office/powerpoint/2010/main" val="173177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EPIDEMIOLOGY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Routes </a:t>
            </a:r>
            <a:r>
              <a:rPr lang="en-US" dirty="0"/>
              <a:t>of infection 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uts </a:t>
            </a:r>
            <a:r>
              <a:rPr lang="en-US" dirty="0"/>
              <a:t>or </a:t>
            </a:r>
            <a:r>
              <a:rPr lang="en-US" dirty="0" smtClean="0"/>
              <a:t>abrasions</a:t>
            </a:r>
          </a:p>
          <a:p>
            <a:pPr lvl="1"/>
            <a:r>
              <a:rPr lang="en-US" dirty="0" smtClean="0"/>
              <a:t>Conjunctiva</a:t>
            </a:r>
          </a:p>
          <a:p>
            <a:pPr lvl="1"/>
            <a:r>
              <a:rPr lang="en-US" dirty="0" smtClean="0"/>
              <a:t>Inhalation </a:t>
            </a:r>
            <a:r>
              <a:rPr lang="en-US" dirty="0"/>
              <a:t>of infectious </a:t>
            </a:r>
            <a:r>
              <a:rPr lang="en-US" dirty="0" smtClean="0"/>
              <a:t>aerosols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or ingestion of contaminated meat or dairy products. </a:t>
            </a:r>
            <a:endParaRPr lang="en-US" dirty="0" smtClean="0"/>
          </a:p>
          <a:p>
            <a:r>
              <a:rPr lang="en-US" dirty="0" smtClean="0"/>
              <a:t>B</a:t>
            </a:r>
            <a:r>
              <a:rPr lang="en-US" dirty="0"/>
              <a:t>. </a:t>
            </a:r>
            <a:r>
              <a:rPr lang="en-US" dirty="0" err="1"/>
              <a:t>melitensis</a:t>
            </a:r>
            <a:r>
              <a:rPr lang="en-US" dirty="0"/>
              <a:t> and B. </a:t>
            </a:r>
            <a:r>
              <a:rPr lang="en-US" dirty="0" err="1"/>
              <a:t>suis</a:t>
            </a:r>
            <a:r>
              <a:rPr lang="en-US" dirty="0"/>
              <a:t> tend to be more virulent than B. </a:t>
            </a:r>
            <a:r>
              <a:rPr lang="en-US" dirty="0" err="1"/>
              <a:t>abortus</a:t>
            </a:r>
            <a:r>
              <a:rPr lang="en-US" dirty="0"/>
              <a:t> or B. </a:t>
            </a:r>
            <a:r>
              <a:rPr lang="en-US" dirty="0" err="1"/>
              <a:t>canis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Zoonitic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1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mtClean="0">
                <a:solidFill>
                  <a:srgbClr val="FFFF00"/>
                </a:solidFill>
              </a:rPr>
              <a:t>Clinical Findings in Childhood Brucellosis from Selected Seriesa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38516" y="1578078"/>
            <a:ext cx="7540624" cy="530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5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CLINICAL MANIFESTATIONS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nonspeciﬁc</a:t>
            </a:r>
            <a:r>
              <a:rPr lang="en-US" sz="3600" dirty="0"/>
              <a:t>, beginning 2-4 </a:t>
            </a:r>
            <a:r>
              <a:rPr lang="en-US" sz="3600" dirty="0" err="1"/>
              <a:t>wk</a:t>
            </a:r>
            <a:r>
              <a:rPr lang="en-US" sz="3600" dirty="0"/>
              <a:t> after </a:t>
            </a:r>
            <a:r>
              <a:rPr lang="en-US" sz="3600" dirty="0" smtClean="0"/>
              <a:t>inoculation</a:t>
            </a:r>
          </a:p>
          <a:p>
            <a:pPr lvl="1"/>
            <a:r>
              <a:rPr lang="en-US" sz="3200" dirty="0" smtClean="0"/>
              <a:t>classic </a:t>
            </a:r>
            <a:r>
              <a:rPr lang="en-US" sz="3200" dirty="0"/>
              <a:t>triad of fever, arthralgia/arthritis, and </a:t>
            </a:r>
            <a:r>
              <a:rPr lang="en-US" sz="3200" dirty="0" smtClean="0"/>
              <a:t>hepatosplenomegaly</a:t>
            </a:r>
          </a:p>
          <a:p>
            <a:pPr lvl="1"/>
            <a:r>
              <a:rPr lang="en-US" sz="3200" dirty="0" smtClean="0"/>
              <a:t>fever </a:t>
            </a:r>
            <a:r>
              <a:rPr lang="en-US" sz="3200" dirty="0"/>
              <a:t>of unknown origin</a:t>
            </a:r>
            <a:r>
              <a:rPr lang="en-US" sz="3200" dirty="0" smtClean="0"/>
              <a:t>.</a:t>
            </a:r>
          </a:p>
          <a:p>
            <a:pPr lvl="1"/>
            <a:r>
              <a:rPr lang="en-US" sz="3200" dirty="0" smtClean="0"/>
              <a:t>abdominal </a:t>
            </a:r>
            <a:r>
              <a:rPr lang="en-US" sz="3200" dirty="0"/>
              <a:t>pain, headache, diarrhea, rash, night sweats, weakness/fatigue, </a:t>
            </a:r>
            <a:r>
              <a:rPr lang="en-US" sz="3200" dirty="0" smtClean="0"/>
              <a:t>vomit</a:t>
            </a:r>
            <a:r>
              <a:rPr lang="en-US" sz="3200" dirty="0"/>
              <a:t>ing, cough, and </a:t>
            </a:r>
            <a:r>
              <a:rPr lang="en-US" sz="3200" dirty="0" smtClean="0"/>
              <a:t>pharyngitis</a:t>
            </a:r>
          </a:p>
        </p:txBody>
      </p:sp>
    </p:spTree>
    <p:extLst>
      <p:ext uri="{BB962C8B-B14F-4D97-AF65-F5344CB8AC3E}">
        <p14:creationId xmlns:p14="http://schemas.microsoft.com/office/powerpoint/2010/main" val="12716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CLINICAL MANIFESTATIONS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Invasive </a:t>
            </a:r>
            <a:r>
              <a:rPr lang="en-US" sz="3600" dirty="0"/>
              <a:t>infections: Meningitis, Bacteremia and </a:t>
            </a:r>
            <a:r>
              <a:rPr lang="en-US" sz="3600" dirty="0" smtClean="0"/>
              <a:t>SA/Osteomyelitis</a:t>
            </a:r>
            <a:endParaRPr lang="en-US" sz="3600" dirty="0"/>
          </a:p>
          <a:p>
            <a:r>
              <a:rPr lang="en-US" sz="3600" dirty="0" smtClean="0"/>
              <a:t>Arthritis of the knees and hips in children and of the sacroiliac joint in adolescents and adults can be found. </a:t>
            </a:r>
          </a:p>
          <a:p>
            <a:r>
              <a:rPr lang="en-US" sz="3600" dirty="0" smtClean="0"/>
              <a:t>Neonatal and congenital infections with these organisms have also been described.</a:t>
            </a: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393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CBC:thrombocytopenia</a:t>
            </a:r>
            <a:r>
              <a:rPr lang="en-US" dirty="0"/>
              <a:t>, neutropenia, anemia, or </a:t>
            </a:r>
            <a:r>
              <a:rPr lang="en-US" dirty="0" smtClean="0"/>
              <a:t>pancytopenia.</a:t>
            </a:r>
          </a:p>
          <a:p>
            <a:r>
              <a:rPr lang="en-US" dirty="0" smtClean="0"/>
              <a:t>history </a:t>
            </a:r>
            <a:r>
              <a:rPr lang="en-US" dirty="0"/>
              <a:t>of exposure to animals or ingestion of unpasteurized dairy products may be more helpful.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deﬁnitive diagnosis is established by recovering the </a:t>
            </a:r>
            <a:r>
              <a:rPr lang="en-US" dirty="0" smtClean="0"/>
              <a:t>organisms:</a:t>
            </a:r>
          </a:p>
          <a:p>
            <a:pPr lvl="1"/>
            <a:r>
              <a:rPr lang="en-US" b="1" u="sng" dirty="0" smtClean="0">
                <a:solidFill>
                  <a:srgbClr val="FFFF00"/>
                </a:solidFill>
              </a:rPr>
              <a:t>Blood Culture</a:t>
            </a:r>
            <a:r>
              <a:rPr lang="en-US" dirty="0" smtClean="0"/>
              <a:t>.</a:t>
            </a:r>
            <a:r>
              <a:rPr lang="en-US" dirty="0"/>
              <a:t> alert micro lab.</a:t>
            </a:r>
          </a:p>
          <a:p>
            <a:pPr lvl="1"/>
            <a:r>
              <a:rPr lang="en-US" b="1" u="sng" dirty="0" smtClean="0">
                <a:solidFill>
                  <a:srgbClr val="FFFF00"/>
                </a:solidFill>
              </a:rPr>
              <a:t>Bone Marrow culture </a:t>
            </a:r>
            <a:r>
              <a:rPr lang="en-US" dirty="0" smtClean="0"/>
              <a:t>: alert micro lab.</a:t>
            </a:r>
          </a:p>
          <a:p>
            <a:pPr lvl="1"/>
            <a:r>
              <a:rPr lang="en-US" dirty="0" smtClean="0"/>
              <a:t>Bone </a:t>
            </a:r>
            <a:r>
              <a:rPr lang="en-US" dirty="0"/>
              <a:t>marrow cultures may be superior to blood </a:t>
            </a:r>
            <a:r>
              <a:rPr lang="en-US" dirty="0" smtClean="0"/>
              <a:t>cultures</a:t>
            </a:r>
          </a:p>
        </p:txBody>
      </p:sp>
    </p:spTree>
    <p:extLst>
      <p:ext uri="{BB962C8B-B14F-4D97-AF65-F5344CB8AC3E}">
        <p14:creationId xmlns:p14="http://schemas.microsoft.com/office/powerpoint/2010/main" val="20030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>
                <a:solidFill>
                  <a:srgbClr val="FFFF00"/>
                </a:solidFill>
              </a:rPr>
              <a:t>Serology</a:t>
            </a:r>
          </a:p>
          <a:p>
            <a:pPr lvl="1"/>
            <a:r>
              <a:rPr lang="en-US" dirty="0" smtClean="0"/>
              <a:t>Serum </a:t>
            </a:r>
            <a:r>
              <a:rPr lang="en-US" dirty="0"/>
              <a:t>agglutination test (SAT) </a:t>
            </a:r>
            <a:endParaRPr lang="en-US" dirty="0" smtClean="0"/>
          </a:p>
          <a:p>
            <a:pPr lvl="2"/>
            <a:r>
              <a:rPr lang="en-US" dirty="0" smtClean="0"/>
              <a:t>Measures total Ab ( IgM and IgG)</a:t>
            </a:r>
          </a:p>
          <a:p>
            <a:pPr lvl="1"/>
            <a:r>
              <a:rPr lang="en-US" dirty="0" smtClean="0"/>
              <a:t>False-positive </a:t>
            </a:r>
            <a:r>
              <a:rPr lang="en-US" dirty="0"/>
              <a:t>results due to cross-reacting antibodies to other gram-negative </a:t>
            </a:r>
            <a:r>
              <a:rPr lang="en-US" dirty="0" smtClean="0"/>
              <a:t>organisms:</a:t>
            </a:r>
          </a:p>
          <a:p>
            <a:pPr lvl="2"/>
            <a:r>
              <a:rPr lang="en-US" dirty="0" smtClean="0"/>
              <a:t> </a:t>
            </a:r>
            <a:r>
              <a:rPr lang="en-US" dirty="0"/>
              <a:t>Yersinia </a:t>
            </a:r>
            <a:r>
              <a:rPr lang="en-US" dirty="0" err="1" smtClean="0"/>
              <a:t>enterocolitica</a:t>
            </a:r>
            <a:endParaRPr lang="en-US" dirty="0" smtClean="0"/>
          </a:p>
          <a:p>
            <a:pPr lvl="2"/>
            <a:r>
              <a:rPr lang="en-US" dirty="0" err="1" smtClean="0"/>
              <a:t>Francisella</a:t>
            </a:r>
            <a:r>
              <a:rPr lang="en-US" dirty="0" smtClean="0"/>
              <a:t> </a:t>
            </a:r>
            <a:r>
              <a:rPr lang="en-US" dirty="0" err="1" smtClean="0"/>
              <a:t>tularensis</a:t>
            </a:r>
            <a:endParaRPr lang="en-US" dirty="0" smtClean="0"/>
          </a:p>
          <a:p>
            <a:pPr lvl="2"/>
            <a:r>
              <a:rPr lang="en-US" dirty="0" smtClean="0"/>
              <a:t>Vibrio </a:t>
            </a:r>
            <a:r>
              <a:rPr lang="en-US" dirty="0" err="1" smtClean="0"/>
              <a:t>cholerae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57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RECOMMENDED THERAPY FOR THE TREATMENT OF BRUCELLOSIS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2810923"/>
              </p:ext>
            </p:extLst>
          </p:nvPr>
        </p:nvGraphicFramePr>
        <p:xfrm>
          <a:off x="979488" y="2448227"/>
          <a:ext cx="10233024" cy="34658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2706"/>
                <a:gridCol w="3377380"/>
                <a:gridCol w="5032938"/>
              </a:tblGrid>
              <a:tr h="168132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2"/>
                          </a:solidFill>
                        </a:rPr>
                        <a:t>&lt; 8 years:</a:t>
                      </a:r>
                    </a:p>
                    <a:p>
                      <a:pPr algn="ctr"/>
                      <a:r>
                        <a:rPr lang="en-US" sz="32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3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2"/>
                          </a:solidFill>
                        </a:rPr>
                        <a:t>Rifampicin + TMP/SMX</a:t>
                      </a:r>
                      <a:endParaRPr lang="en-US" sz="3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2"/>
                          </a:solidFill>
                        </a:rPr>
                        <a:t>Add IV Gentamycin for hospitalized patient </a:t>
                      </a:r>
                      <a:endParaRPr lang="en-US" sz="3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178455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&gt; 8 years:</a:t>
                      </a:r>
                    </a:p>
                    <a:p>
                      <a:pPr algn="ctr"/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Rifampicin + Doxycycline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Add IV Gentamycin for hospitalized patient 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2802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RECOMMENDED THERAPY FOR THE TREATMENT OF BRUCELLOSIS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897" y="1"/>
            <a:ext cx="12209897" cy="684796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20000" y="1825625"/>
            <a:ext cx="11072000" cy="484114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85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MSH\AppData\Local\Microsoft\Windows\Temporary Internet Files\Content.IE5\S2P48BNB\thank-you-text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2" y="1842192"/>
            <a:ext cx="5857875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19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1952</TotalTime>
  <Words>372</Words>
  <Application>Microsoft Office PowerPoint</Application>
  <PresentationFormat>Widescreen</PresentationFormat>
  <Paragraphs>61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Corbel</vt:lpstr>
      <vt:lpstr>Depth</vt:lpstr>
      <vt:lpstr>BRUCELLOSIS</vt:lpstr>
      <vt:lpstr>ETIOLOGY</vt:lpstr>
      <vt:lpstr>EPIDEMIOLOGY</vt:lpstr>
      <vt:lpstr>EPIDEMIOLOGY</vt:lpstr>
      <vt:lpstr>Clinical Findings in Childhood Brucellosis from Selected Seriesa</vt:lpstr>
      <vt:lpstr>CLINICAL MANIFESTATIONS </vt:lpstr>
      <vt:lpstr>CLINICAL MANIFESTATIONS </vt:lpstr>
      <vt:lpstr>DIAGNOSIS</vt:lpstr>
      <vt:lpstr>DIAGNOSIS</vt:lpstr>
      <vt:lpstr>RECOMMENDED THERAPY FOR THE TREATMENT OF BRUCELLOSIS</vt:lpstr>
      <vt:lpstr>RECOMMENDED THERAPY FOR THE TREATMENT OF BRUCELLOSIS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Meningitis and encephalitis</dc:title>
  <dc:creator>MSH</dc:creator>
  <cp:lastModifiedBy>MSH</cp:lastModifiedBy>
  <cp:revision>36</cp:revision>
  <dcterms:created xsi:type="dcterms:W3CDTF">2016-09-03T04:31:00Z</dcterms:created>
  <dcterms:modified xsi:type="dcterms:W3CDTF">2017-03-14T04:18:01Z</dcterms:modified>
</cp:coreProperties>
</file>