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79" r:id="rId2"/>
    <p:sldId id="380" r:id="rId3"/>
    <p:sldId id="381" r:id="rId4"/>
    <p:sldId id="383" r:id="rId5"/>
    <p:sldId id="352" r:id="rId6"/>
    <p:sldId id="353" r:id="rId7"/>
    <p:sldId id="355" r:id="rId8"/>
    <p:sldId id="357" r:id="rId9"/>
    <p:sldId id="382" r:id="rId10"/>
    <p:sldId id="307" r:id="rId11"/>
    <p:sldId id="305" r:id="rId12"/>
    <p:sldId id="314" r:id="rId13"/>
    <p:sldId id="315" r:id="rId14"/>
    <p:sldId id="312" r:id="rId15"/>
    <p:sldId id="317" r:id="rId16"/>
    <p:sldId id="319" r:id="rId17"/>
    <p:sldId id="325" r:id="rId18"/>
    <p:sldId id="328" r:id="rId19"/>
    <p:sldId id="329" r:id="rId20"/>
    <p:sldId id="330" r:id="rId21"/>
    <p:sldId id="338" r:id="rId22"/>
    <p:sldId id="384" r:id="rId23"/>
    <p:sldId id="341" r:id="rId24"/>
    <p:sldId id="332" r:id="rId25"/>
    <p:sldId id="336" r:id="rId26"/>
    <p:sldId id="337" r:id="rId27"/>
    <p:sldId id="385" r:id="rId28"/>
    <p:sldId id="334" r:id="rId29"/>
    <p:sldId id="335" r:id="rId30"/>
    <p:sldId id="333" r:id="rId31"/>
    <p:sldId id="347" r:id="rId32"/>
    <p:sldId id="349" r:id="rId33"/>
    <p:sldId id="386" r:id="rId34"/>
    <p:sldId id="387" r:id="rId35"/>
    <p:sldId id="350" r:id="rId36"/>
    <p:sldId id="351" r:id="rId37"/>
    <p:sldId id="388" r:id="rId38"/>
    <p:sldId id="344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1236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CDC71E62-BFF6-4532-B707-CE300065EB86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C4D18964-22BA-43B5-B16D-74C8A1622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650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71E62-BFF6-4532-B707-CE300065EB86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18964-22BA-43B5-B16D-74C8A1622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25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71E62-BFF6-4532-B707-CE300065EB86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18964-22BA-43B5-B16D-74C8A1622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027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492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7738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71E62-BFF6-4532-B707-CE300065EB86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18964-22BA-43B5-B16D-74C8A1622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075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32000"/>
            <a:ext cx="3806190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492" y="2736150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310" y="2029968"/>
            <a:ext cx="3806190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310" y="2734056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71E62-BFF6-4532-B707-CE300065EB86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18964-22BA-43B5-B16D-74C8A1622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014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71E62-BFF6-4532-B707-CE300065EB86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18964-22BA-43B5-B16D-74C8A1622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487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71E62-BFF6-4532-B707-CE300065EB86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18964-22BA-43B5-B16D-74C8A1622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624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71E62-BFF6-4532-B707-CE300065EB86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C4D18964-22BA-43B5-B16D-74C8A1622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533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5909735"/>
            <a:ext cx="6922008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CDC71E62-BFF6-4532-B707-CE300065EB86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C4D18964-22BA-43B5-B16D-74C8A1622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0965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71E62-BFF6-4532-B707-CE300065EB86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18964-22BA-43B5-B16D-74C8A1622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343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71E62-BFF6-4532-B707-CE300065EB86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18964-22BA-43B5-B16D-74C8A1622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098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2919" y="499533"/>
            <a:ext cx="8079581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6" y="1993393"/>
            <a:ext cx="8065294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412447"/>
            <a:ext cx="30861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CDC71E62-BFF6-4532-B707-CE300065EB86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554697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41193" y="5829748"/>
            <a:ext cx="219456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0" b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</a:defRPr>
            </a:lvl1pPr>
          </a:lstStyle>
          <a:p>
            <a:fld id="{C4D18964-22BA-43B5-B16D-74C8A1622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781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74320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2FE3A7B-DDFF-4F81-8AAE-11D96D138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825ADD-F95C-4747-9B41-5DB21C28E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600" y="643467"/>
            <a:ext cx="8178799" cy="5571066"/>
          </a:xfrm>
          <a:prstGeom prst="rect">
            <a:avLst/>
          </a:prstGeom>
          <a:noFill/>
          <a:ln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791A8E-B2BA-467D-BB87-8CFBFB13A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925" y="726948"/>
            <a:ext cx="8058150" cy="5404104"/>
          </a:xfrm>
          <a:prstGeom prst="rect">
            <a:avLst/>
          </a:prstGeom>
          <a:noFill/>
          <a:ln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747BE71-798B-43FD-ABF6-511799ED8F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4877" y="4064626"/>
            <a:ext cx="7205369" cy="1476235"/>
          </a:xfrm>
        </p:spPr>
        <p:txBody>
          <a:bodyPr>
            <a:normAutofit/>
          </a:bodyPr>
          <a:lstStyle/>
          <a:p>
            <a:pPr algn="ctr"/>
            <a:r>
              <a:rPr lang="fr-FR" sz="2400" dirty="0">
                <a:solidFill>
                  <a:srgbClr val="FFFFFF"/>
                </a:solidFill>
              </a:rPr>
              <a:t>Dr. Salma Burayzat </a:t>
            </a:r>
          </a:p>
          <a:p>
            <a:pPr algn="ctr"/>
            <a:r>
              <a:rPr lang="fr-FR" sz="2400" dirty="0">
                <a:solidFill>
                  <a:srgbClr val="FFFFFF"/>
                </a:solidFill>
              </a:rPr>
              <a:t>Assistant Professor</a:t>
            </a:r>
          </a:p>
          <a:p>
            <a:pPr algn="ctr"/>
            <a:r>
              <a:rPr lang="fr-FR" sz="2400" dirty="0">
                <a:solidFill>
                  <a:srgbClr val="FFFFFF"/>
                </a:solidFill>
              </a:rPr>
              <a:t>Pediatric </a:t>
            </a:r>
            <a:r>
              <a:rPr lang="fr-FR" sz="2400" dirty="0" err="1">
                <a:solidFill>
                  <a:srgbClr val="FFFFFF"/>
                </a:solidFill>
              </a:rPr>
              <a:t>Gastroenterology</a:t>
            </a:r>
            <a:r>
              <a:rPr lang="fr-FR" sz="2400" dirty="0">
                <a:solidFill>
                  <a:srgbClr val="FFFFFF"/>
                </a:solidFill>
              </a:rPr>
              <a:t>, </a:t>
            </a:r>
            <a:r>
              <a:rPr lang="fr-FR" sz="2400" dirty="0" err="1">
                <a:solidFill>
                  <a:srgbClr val="FFFFFF"/>
                </a:solidFill>
              </a:rPr>
              <a:t>Hepatology</a:t>
            </a:r>
            <a:r>
              <a:rPr lang="fr-FR" sz="2400" dirty="0">
                <a:solidFill>
                  <a:srgbClr val="FFFFFF"/>
                </a:solidFill>
              </a:rPr>
              <a:t> and Nutrition 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7737D30-E853-4542-B201-EE5E92E86E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4877" y="1285196"/>
            <a:ext cx="7205370" cy="2779429"/>
          </a:xfrm>
        </p:spPr>
        <p:txBody>
          <a:bodyPr>
            <a:normAutofit/>
          </a:bodyPr>
          <a:lstStyle/>
          <a:p>
            <a:pPr algn="ctr"/>
            <a:r>
              <a:rPr lang="fr-FR" sz="6300"/>
              <a:t>Hyperbilirubinemia</a:t>
            </a:r>
            <a:endParaRPr lang="en-US" sz="6300"/>
          </a:p>
        </p:txBody>
      </p:sp>
    </p:spTree>
    <p:extLst>
      <p:ext uri="{BB962C8B-B14F-4D97-AF65-F5344CB8AC3E}">
        <p14:creationId xmlns:p14="http://schemas.microsoft.com/office/powerpoint/2010/main" val="39118502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2742E1-5566-4B1E-9AFB-59E0A5BFD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Hyperbilirubinemia</a:t>
            </a:r>
            <a:r>
              <a:rPr lang="fr-FR" dirty="0"/>
              <a:t> 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8E845CF-7FA3-4DD8-A4CA-514512E43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fr-FR" dirty="0" err="1"/>
              <a:t>Definition</a:t>
            </a:r>
            <a:r>
              <a:rPr lang="fr-FR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Types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198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43EFC75-D61F-4CEA-9817-11CC86030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02F3DD-3E32-4AF8-BFA1-D131A6B4B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 w="317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B142327-5062-4235-9AB6-135A97B97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7759" y="480060"/>
            <a:ext cx="8428482" cy="589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9861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shade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D976C13-68E6-4E25-B13E-FC3A2D3F6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7E1896-2992-48D4-85AC-95AB8AB147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098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5ED823-A318-4F29-AF97-31A300F3F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628" y="770466"/>
            <a:ext cx="4957059" cy="532553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7800" b="1" i="1" u="sng" dirty="0">
                <a:solidFill>
                  <a:srgbClr val="FFFFFF"/>
                </a:solidFill>
              </a:rPr>
              <a:t>Inherited disorders of bilirubin conjugation</a:t>
            </a:r>
            <a:br>
              <a:rPr lang="en-US" sz="7800" b="1" i="1" u="sng" dirty="0">
                <a:solidFill>
                  <a:srgbClr val="FFFFFF"/>
                </a:solidFill>
              </a:rPr>
            </a:br>
            <a:endParaRPr lang="en-US" sz="7800" dirty="0">
              <a:solidFill>
                <a:srgbClr val="FFFFFF"/>
              </a:solidFill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808B93E-0C39-407B-943D-71F2BAFB4C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0" y="0"/>
            <a:ext cx="349300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EFD571-D0C8-469B-9377-1CB5CC2E61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92288" y="643467"/>
            <a:ext cx="2769111" cy="5452532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320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897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v-SE" b="0" dirty="0"/>
              <a:t>Crigler-Najjar syndrome  type 1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Autosomal recessive </a:t>
            </a:r>
          </a:p>
          <a:p>
            <a:r>
              <a:rPr lang="sv-SE" dirty="0"/>
              <a:t>Glucuronyl </a:t>
            </a:r>
            <a:r>
              <a:rPr lang="en-US" dirty="0"/>
              <a:t>transferase deficiency</a:t>
            </a:r>
          </a:p>
          <a:p>
            <a:r>
              <a:rPr lang="en-US" dirty="0"/>
              <a:t>Severe unconjugated </a:t>
            </a:r>
            <a:r>
              <a:rPr lang="en-US" dirty="0" err="1"/>
              <a:t>hyperbilirubinemia</a:t>
            </a:r>
            <a:r>
              <a:rPr lang="en-US" dirty="0"/>
              <a:t> develops in in the first 3 days of life</a:t>
            </a:r>
          </a:p>
          <a:p>
            <a:r>
              <a:rPr lang="en-US" dirty="0"/>
              <a:t>Kernicterus is almost universal complication</a:t>
            </a:r>
          </a:p>
          <a:p>
            <a:r>
              <a:rPr lang="en-US" dirty="0"/>
              <a:t>Stools are pale yellow.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771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Crigler-Najjar syndrome </a:t>
            </a:r>
            <a:r>
              <a:rPr lang="en-US" dirty="0"/>
              <a:t>type 1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u="sng" dirty="0"/>
              <a:t>Diagnosis</a:t>
            </a:r>
            <a:endParaRPr lang="en-US" u="sng" dirty="0"/>
          </a:p>
          <a:p>
            <a:pPr marL="342900" lvl="1">
              <a:buFont typeface="Arial" panose="020B0604020202020204" pitchFamily="34" charset="0"/>
              <a:buChar char="•"/>
            </a:pPr>
            <a:r>
              <a:rPr lang="en-US" sz="2000" dirty="0"/>
              <a:t>Decreased bilirubin concentration in the bile</a:t>
            </a:r>
          </a:p>
          <a:p>
            <a:pPr marL="342900" lvl="1">
              <a:buFont typeface="Arial" panose="020B0604020202020204" pitchFamily="34" charset="0"/>
              <a:buChar char="•"/>
            </a:pPr>
            <a:r>
              <a:rPr lang="en-US" sz="2000" dirty="0"/>
              <a:t>Measuring hepatic </a:t>
            </a:r>
            <a:r>
              <a:rPr lang="en-US" sz="2000" dirty="0" err="1"/>
              <a:t>glucuronyl</a:t>
            </a:r>
            <a:r>
              <a:rPr lang="en-US" sz="2000" dirty="0"/>
              <a:t> transferase activity in a liver biopsy</a:t>
            </a:r>
          </a:p>
          <a:p>
            <a:pPr marL="342900" lvl="1">
              <a:buFont typeface="Arial" panose="020B0604020202020204" pitchFamily="34" charset="0"/>
              <a:buChar char="•"/>
            </a:pPr>
            <a:r>
              <a:rPr lang="en-US" sz="2000" dirty="0"/>
              <a:t>DNA diagnosis </a:t>
            </a:r>
          </a:p>
          <a:p>
            <a:pPr marL="0" lvl="1" indent="0">
              <a:buNone/>
            </a:pPr>
            <a:r>
              <a:rPr lang="en-US" u="sng" dirty="0"/>
              <a:t>Treatment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Serum unconjugated bilirubin concentration should be kept to &lt;20 mg/dL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Exchange transfusions and phototherapy.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liver transplantation cures the disease</a:t>
            </a:r>
          </a:p>
          <a:p>
            <a:pPr marL="0" lvl="1" indent="0">
              <a:buNone/>
            </a:pPr>
            <a:endParaRPr lang="en-US" sz="2000" dirty="0"/>
          </a:p>
          <a:p>
            <a:pPr marL="0" lvl="1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53380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Crigler-Najjar syndrome </a:t>
            </a:r>
            <a:r>
              <a:rPr lang="en-US" dirty="0"/>
              <a:t>type II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Autosomal recessive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Partial deficiency  of enzymes activity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Development of kernicterus is unusual.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Stool color is normal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i="0" dirty="0"/>
              <a:t>Significant response to phenobarbital in type 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185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Gilbert syndrome</a:t>
            </a:r>
            <a:br>
              <a:rPr lang="en-US" dirty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Common, affecting up to 5-10% of the white population</a:t>
            </a:r>
          </a:p>
          <a:p>
            <a:r>
              <a:rPr lang="en-US" dirty="0"/>
              <a:t>Decrease normal gene activity but only to ∼30%. </a:t>
            </a:r>
          </a:p>
          <a:p>
            <a:r>
              <a:rPr lang="en-US" dirty="0"/>
              <a:t>Usually presents after puberty</a:t>
            </a:r>
          </a:p>
          <a:p>
            <a:r>
              <a:rPr lang="en-US" dirty="0"/>
              <a:t>Total serum bilirubin concentrations fluctuate from 1 to 6 mg/dl, mainly unconjugated </a:t>
            </a:r>
          </a:p>
        </p:txBody>
      </p:sp>
    </p:spTree>
    <p:extLst>
      <p:ext uri="{BB962C8B-B14F-4D97-AF65-F5344CB8AC3E}">
        <p14:creationId xmlns:p14="http://schemas.microsoft.com/office/powerpoint/2010/main" val="299485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shade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D976C13-68E6-4E25-B13E-FC3A2D3F6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7E1896-2992-48D4-85AC-95AB8AB147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098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220BD-8743-4065-9049-E2D12FBD4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628" y="770466"/>
            <a:ext cx="4957059" cy="532553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8400">
                <a:solidFill>
                  <a:srgbClr val="FFFFFF"/>
                </a:solidFill>
              </a:rPr>
              <a:t>Cholestasis</a:t>
            </a: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808B93E-0C39-407B-943D-71F2BAFB4C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0" y="0"/>
            <a:ext cx="349300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562BA6-5275-4939-BCDC-BFE94E05F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92288" y="643467"/>
            <a:ext cx="2769111" cy="5452532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320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492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31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E043C48-286A-4B0F-890E-41B77504C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918" y="936711"/>
            <a:ext cx="2241198" cy="4984578"/>
          </a:xfrm>
        </p:spPr>
        <p:txBody>
          <a:bodyPr>
            <a:normAutofit/>
          </a:bodyPr>
          <a:lstStyle/>
          <a:p>
            <a:r>
              <a:rPr lang="fr-FR" sz="3800">
                <a:solidFill>
                  <a:srgbClr val="FFFFFF"/>
                </a:solidFill>
              </a:rPr>
              <a:t>Cholestasis</a:t>
            </a:r>
            <a:endParaRPr lang="en-US" sz="380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791" y="936711"/>
            <a:ext cx="5111994" cy="4984578"/>
          </a:xfrm>
        </p:spPr>
        <p:txBody>
          <a:bodyPr anchor="ctr">
            <a:normAutofit/>
          </a:bodyPr>
          <a:lstStyle/>
          <a:p>
            <a:r>
              <a:rPr lang="en-US" i="1" u="sng" dirty="0"/>
              <a:t>The first step in evaluating a jaundiced infant  is to measure the serum concentrations of both total and conjugated bilirubin. </a:t>
            </a:r>
          </a:p>
          <a:p>
            <a:endParaRPr lang="en-US" i="1" u="sng" dirty="0"/>
          </a:p>
          <a:p>
            <a:r>
              <a:rPr lang="en-US" i="1" u="sng" dirty="0"/>
              <a:t>An elevated conjugated bilirubin is an abnormal finding and requires additional evaluation</a:t>
            </a:r>
          </a:p>
          <a:p>
            <a:endParaRPr lang="en-US" i="1" u="sng" dirty="0"/>
          </a:p>
          <a:p>
            <a:endParaRPr lang="en-US" i="1" u="sng" dirty="0"/>
          </a:p>
          <a:p>
            <a:endParaRPr lang="en-US" i="1" u="sng" dirty="0"/>
          </a:p>
        </p:txBody>
      </p:sp>
    </p:spTree>
    <p:extLst>
      <p:ext uri="{BB962C8B-B14F-4D97-AF65-F5344CB8AC3E}">
        <p14:creationId xmlns:p14="http://schemas.microsoft.com/office/powerpoint/2010/main" val="2659010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919" y="499533"/>
            <a:ext cx="8079581" cy="1658198"/>
          </a:xfrm>
        </p:spPr>
        <p:txBody>
          <a:bodyPr/>
          <a:lstStyle/>
          <a:p>
            <a:r>
              <a:rPr lang="en-US"/>
              <a:t>Cholestasis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6" y="1993393"/>
            <a:ext cx="8065294" cy="3766185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164814CB-49A5-476E-929B-6E22A2E46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1993393"/>
            <a:ext cx="8001000" cy="436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70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Cholestasis-History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Vomiting </a:t>
            </a:r>
          </a:p>
          <a:p>
            <a:r>
              <a:rPr lang="en-US" sz="2800" dirty="0"/>
              <a:t>Stooling pattern </a:t>
            </a:r>
          </a:p>
          <a:p>
            <a:r>
              <a:rPr lang="en-US" sz="2800" dirty="0"/>
              <a:t>Stool color </a:t>
            </a:r>
          </a:p>
          <a:p>
            <a:r>
              <a:rPr lang="en-US" sz="2800" dirty="0"/>
              <a:t>Urine</a:t>
            </a:r>
          </a:p>
          <a:p>
            <a:r>
              <a:rPr lang="en-US" sz="2800" dirty="0"/>
              <a:t>Excessive bleeding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460C88-E54D-4F6E-89DC-11192948D3D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dirty="0"/>
              <a:t>Consanguinity </a:t>
            </a:r>
          </a:p>
          <a:p>
            <a:r>
              <a:rPr lang="en-US" sz="2400" dirty="0"/>
              <a:t>Congenital infections</a:t>
            </a:r>
          </a:p>
          <a:p>
            <a:r>
              <a:rPr lang="en-US" sz="2400" dirty="0"/>
              <a:t>Prenatal ultrasonography and </a:t>
            </a:r>
          </a:p>
          <a:p>
            <a:r>
              <a:rPr lang="en-US" sz="2400" dirty="0"/>
              <a:t>Neonatal infection</a:t>
            </a:r>
          </a:p>
          <a:p>
            <a:r>
              <a:rPr lang="en-US" sz="2400" dirty="0"/>
              <a:t>Dietary history</a:t>
            </a:r>
          </a:p>
          <a:p>
            <a:r>
              <a:rPr lang="en-US" sz="2400" dirty="0"/>
              <a:t>Weight gain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028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Cholestasis-Physical examination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Assessment of general health </a:t>
            </a:r>
          </a:p>
          <a:p>
            <a:r>
              <a:rPr lang="en-US" sz="2800" dirty="0"/>
              <a:t>Measurement of vital signs </a:t>
            </a:r>
          </a:p>
          <a:p>
            <a:r>
              <a:rPr lang="en-US" sz="2800" dirty="0"/>
              <a:t>Growth parameters</a:t>
            </a:r>
          </a:p>
          <a:p>
            <a:r>
              <a:rPr lang="en-US" sz="2800" dirty="0"/>
              <a:t>Abnormal/ characteristic facial  features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078A6E-290E-422B-BD8A-0A003317A98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800" dirty="0"/>
              <a:t>Cardiac examination</a:t>
            </a:r>
          </a:p>
          <a:p>
            <a:r>
              <a:rPr lang="en-US" sz="2800" dirty="0"/>
              <a:t>Abdominal examination</a:t>
            </a:r>
          </a:p>
          <a:p>
            <a:r>
              <a:rPr lang="en-US" sz="2800" dirty="0"/>
              <a:t>Inspection of the urine and stool</a:t>
            </a:r>
          </a:p>
          <a:p>
            <a:r>
              <a:rPr lang="en-US" sz="2800" dirty="0"/>
              <a:t>Bruising or petechial rash</a:t>
            </a:r>
          </a:p>
          <a:p>
            <a:r>
              <a:rPr lang="en-US" sz="2800" dirty="0"/>
              <a:t>Fundoscopic examination</a:t>
            </a:r>
          </a:p>
          <a:p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587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Cholestasis-evaluation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Evaluation should be undertaken in a staged approach :</a:t>
            </a:r>
          </a:p>
          <a:p>
            <a:r>
              <a:rPr lang="en-US" dirty="0"/>
              <a:t>The initial step is rapid diagnosis and early initiation of therapy of treatable disorders</a:t>
            </a:r>
          </a:p>
          <a:p>
            <a:r>
              <a:rPr lang="en-US" dirty="0"/>
              <a:t>Additional testing is directed at the diagnosis of specific conditions</a:t>
            </a:r>
          </a:p>
        </p:txBody>
      </p:sp>
    </p:spTree>
    <p:extLst>
      <p:ext uri="{BB962C8B-B14F-4D97-AF65-F5344CB8AC3E}">
        <p14:creationId xmlns:p14="http://schemas.microsoft.com/office/powerpoint/2010/main" val="19440880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Cholestasis-Laboratory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    Complete blood count with    platelet count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    Urinalysis &amp; culture 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    Testing for reducing substances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    Thyroid function tests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    Blood  cultures 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    Acid-base status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80ACE6-B90A-499F-9D12-5839B74BB83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marL="342900" lv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Total and conjugated bilirubin</a:t>
            </a:r>
          </a:p>
          <a:p>
            <a:pPr marL="342900" lv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Serum ALT, AST, &amp; GGT</a:t>
            </a:r>
          </a:p>
          <a:p>
            <a:pPr marL="342900" lv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Prothrombin and partial thromboplastin times</a:t>
            </a:r>
          </a:p>
          <a:p>
            <a:pPr marL="342900" lv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Serum albumin and glucose concentrations. </a:t>
            </a:r>
          </a:p>
          <a:p>
            <a:pPr marL="342900" lv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Blood ammonia concentration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    Alpha-1 antitrypsin level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    Screening for cystic fibrosis</a:t>
            </a:r>
          </a:p>
          <a:p>
            <a:pPr marL="342900" lvl="1">
              <a:buFont typeface="Arial" panose="020B0604020202020204" pitchFamily="34" charset="0"/>
              <a:buChar char="•"/>
            </a:pPr>
            <a:endParaRPr lang="en-US" sz="2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2559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Cholestasis-Radiological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b="1" i="1" u="sng" dirty="0"/>
          </a:p>
          <a:p>
            <a:pPr marL="0" indent="0">
              <a:buNone/>
            </a:pPr>
            <a:r>
              <a:rPr lang="en-US" dirty="0"/>
              <a:t>Ultrasonography </a:t>
            </a:r>
          </a:p>
          <a:p>
            <a:pPr marL="0" indent="0">
              <a:buNone/>
            </a:pPr>
            <a:r>
              <a:rPr lang="en-US" dirty="0"/>
              <a:t>Hepatobiliary scintigraphy</a:t>
            </a:r>
          </a:p>
          <a:p>
            <a:pPr marL="0" indent="0">
              <a:buNone/>
            </a:pPr>
            <a:r>
              <a:rPr lang="en-US" dirty="0"/>
              <a:t>MRCP</a:t>
            </a:r>
          </a:p>
          <a:p>
            <a:pPr marL="0" indent="0">
              <a:buNone/>
            </a:pPr>
            <a:r>
              <a:rPr lang="en-US" dirty="0"/>
              <a:t>Liver biopsy</a:t>
            </a:r>
          </a:p>
          <a:p>
            <a:pPr marL="0" indent="0">
              <a:buNone/>
            </a:pPr>
            <a:r>
              <a:rPr lang="en-US" dirty="0"/>
              <a:t>Cholangiogram</a:t>
            </a:r>
          </a:p>
          <a:p>
            <a:endParaRPr lang="en-US" b="1" i="1" u="sng" dirty="0"/>
          </a:p>
          <a:p>
            <a:r>
              <a:rPr lang="en-US" b="1" i="1" u="sng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2333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Biliary Atresia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Biliary atresia (BA) is a progressive, idiopathic, fibro-obliterative disease of the extrahepatic biliary tree that presents with biliary obstruction exclusively in the neonatal period</a:t>
            </a:r>
          </a:p>
          <a:p>
            <a:r>
              <a:rPr lang="en-US" dirty="0"/>
              <a:t>BA is the most common indication for liver transplantation in children. </a:t>
            </a:r>
          </a:p>
          <a:p>
            <a:r>
              <a:rPr lang="en-US" dirty="0"/>
              <a:t>BA has 3 types……………</a:t>
            </a:r>
          </a:p>
          <a:p>
            <a:r>
              <a:rPr lang="en-US" dirty="0"/>
              <a:t>Pathogenesis is unknown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9942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Biliary atresia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/>
              <a:t>CLINICAL FEATURES</a:t>
            </a:r>
            <a:r>
              <a:rPr lang="en-US" dirty="0"/>
              <a:t> </a:t>
            </a:r>
          </a:p>
        </p:txBody>
      </p:sp>
      <p:pic>
        <p:nvPicPr>
          <p:cNvPr id="5" name="Picture 4" descr="A picture containing baby, indoor, person, holding&#10;&#10;Description automatically generated">
            <a:extLst>
              <a:ext uri="{FF2B5EF4-FFF2-40B4-BE49-F238E27FC236}">
                <a16:creationId xmlns:a16="http://schemas.microsoft.com/office/drawing/2014/main" id="{E3224EBC-3B1A-4335-8F33-70B1F8D8D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661" y="2557145"/>
            <a:ext cx="3238219" cy="3615055"/>
          </a:xfrm>
          <a:prstGeom prst="rect">
            <a:avLst/>
          </a:prstGeom>
        </p:spPr>
      </p:pic>
      <p:pic>
        <p:nvPicPr>
          <p:cNvPr id="7" name="Picture 6" descr="A half eaten piece of cake&#10;&#10;Description automatically generated">
            <a:extLst>
              <a:ext uri="{FF2B5EF4-FFF2-40B4-BE49-F238E27FC236}">
                <a16:creationId xmlns:a16="http://schemas.microsoft.com/office/drawing/2014/main" id="{1AA7B742-60BF-4702-99B9-C2C01A3498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891" y="323768"/>
            <a:ext cx="2674620" cy="2686050"/>
          </a:xfrm>
          <a:prstGeom prst="rect">
            <a:avLst/>
          </a:prstGeom>
        </p:spPr>
      </p:pic>
      <p:pic>
        <p:nvPicPr>
          <p:cNvPr id="9" name="Picture 8" descr="A picture containing cup, food, beverage, sitting&#10;&#10;Description automatically generated">
            <a:extLst>
              <a:ext uri="{FF2B5EF4-FFF2-40B4-BE49-F238E27FC236}">
                <a16:creationId xmlns:a16="http://schemas.microsoft.com/office/drawing/2014/main" id="{DB5B8502-56AC-4B6F-B0C0-C4808E6F1E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456" y="3429000"/>
            <a:ext cx="2114550" cy="2162175"/>
          </a:xfrm>
          <a:prstGeom prst="rect">
            <a:avLst/>
          </a:prstGeom>
        </p:spPr>
      </p:pic>
      <p:pic>
        <p:nvPicPr>
          <p:cNvPr id="13" name="Picture 12" descr="A person holding a baby&#10;&#10;Description automatically generated">
            <a:extLst>
              <a:ext uri="{FF2B5EF4-FFF2-40B4-BE49-F238E27FC236}">
                <a16:creationId xmlns:a16="http://schemas.microsoft.com/office/drawing/2014/main" id="{7E063170-8810-40C2-8C76-8C6814D996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38" y="2580028"/>
            <a:ext cx="2143125" cy="359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5795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Biliary atresia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en-US" u="sng" dirty="0"/>
              <a:t>DIAGNOSIS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Abdominal ultrasound: the gallbladder is usually either absent or irregular in shape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Hepatobiliary scintigraphy: failure of tracer excretion suggests BA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Liver biopsy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8897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Biliary atresia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/>
              <a:t>Management</a:t>
            </a:r>
            <a:endParaRPr lang="en-US" dirty="0"/>
          </a:p>
          <a:p>
            <a:r>
              <a:rPr lang="en-US" dirty="0"/>
              <a:t>Kasai procedure  (</a:t>
            </a:r>
            <a:r>
              <a:rPr lang="en-US" dirty="0" err="1"/>
              <a:t>hepatoportoenterostomy</a:t>
            </a:r>
            <a:r>
              <a:rPr lang="en-US" dirty="0"/>
              <a:t>) 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4971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Alagille</a:t>
            </a:r>
            <a:r>
              <a:rPr lang="en-US" dirty="0"/>
              <a:t> syndrome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Mutations in human Jagged1 gene (</a:t>
            </a:r>
            <a:r>
              <a:rPr lang="en-US" i="1" dirty="0"/>
              <a:t>JAG1</a:t>
            </a:r>
            <a:r>
              <a:rPr lang="en-US" dirty="0"/>
              <a:t>)</a:t>
            </a:r>
          </a:p>
          <a:p>
            <a:r>
              <a:rPr lang="en-US" dirty="0"/>
              <a:t>Autosomal dominant………………..</a:t>
            </a:r>
          </a:p>
          <a:p>
            <a:r>
              <a:rPr lang="en-US" dirty="0" err="1"/>
              <a:t>Arteriohepatic</a:t>
            </a:r>
            <a:r>
              <a:rPr lang="en-US" dirty="0"/>
              <a:t> dysplasia is the most common syndrome with intrahepatic bile duct paucity. </a:t>
            </a:r>
          </a:p>
          <a:p>
            <a:r>
              <a:rPr lang="en-US" dirty="0"/>
              <a:t>Absence or marked reduction in the number of interlobular bile ducts in the portal triads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9036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B486E0-5582-4BF2-A6D5-CE4E79091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Alagille syndrome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EAAE6E8-AB8B-4927-8703-35E1DE1F7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u="sng" dirty="0" err="1"/>
              <a:t>Clinical</a:t>
            </a:r>
            <a:r>
              <a:rPr lang="fr-FR" u="sng" dirty="0"/>
              <a:t> manifestations </a:t>
            </a:r>
            <a:endParaRPr lang="en-US" u="sng" dirty="0"/>
          </a:p>
        </p:txBody>
      </p:sp>
      <p:pic>
        <p:nvPicPr>
          <p:cNvPr id="6" name="Picture 3" descr="C:\Users\Hikmat\Desktop\imagesCAM0K5FX.jpg">
            <a:extLst>
              <a:ext uri="{FF2B5EF4-FFF2-40B4-BE49-F238E27FC236}">
                <a16:creationId xmlns:a16="http://schemas.microsoft.com/office/drawing/2014/main" id="{A6A93CD2-8200-429F-AAC7-920DBA27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206" y="3200400"/>
            <a:ext cx="2362200" cy="193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Hikmat\Desktop\nrneph_2013_102-f1.jpg">
            <a:extLst>
              <a:ext uri="{FF2B5EF4-FFF2-40B4-BE49-F238E27FC236}">
                <a16:creationId xmlns:a16="http://schemas.microsoft.com/office/drawing/2014/main" id="{F10870E6-AA72-443F-AFE1-448BCD4B5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436" y="2288669"/>
            <a:ext cx="5435063" cy="4264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89914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Alagille</a:t>
            </a:r>
            <a:r>
              <a:rPr lang="en-US" dirty="0"/>
              <a:t> syndrome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3038D-1F2F-4D68-8417-673C7FE488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prognosis for prolonged survival is good, but patients are likely to have pruritus, xanthomas with markedly elevated serum cholesterol levels</a:t>
            </a:r>
          </a:p>
          <a:p>
            <a:r>
              <a:rPr lang="en-US" dirty="0"/>
              <a:t>Some cases require transplantation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6488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Idiopathic neonatal hepatitis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</a:t>
            </a:r>
            <a:r>
              <a:rPr lang="en-US" dirty="0"/>
              <a:t>an occur in either  sporadic or  familial form</a:t>
            </a:r>
          </a:p>
          <a:p>
            <a:r>
              <a:rPr lang="en-US" dirty="0"/>
              <a:t>Neonate appears ill, failure to thrive</a:t>
            </a:r>
          </a:p>
          <a:p>
            <a:r>
              <a:rPr lang="en-US" dirty="0"/>
              <a:t>HIDA scan: failure of uptake</a:t>
            </a:r>
          </a:p>
          <a:p>
            <a:r>
              <a:rPr lang="en-US" dirty="0"/>
              <a:t>Liver biopsy: giant cell hepatitis</a:t>
            </a:r>
          </a:p>
          <a:p>
            <a:r>
              <a:rPr lang="en-US" dirty="0"/>
              <a:t>Treatment: supportive, majority recover</a:t>
            </a:r>
          </a:p>
        </p:txBody>
      </p:sp>
    </p:spTree>
    <p:extLst>
      <p:ext uri="{BB962C8B-B14F-4D97-AF65-F5344CB8AC3E}">
        <p14:creationId xmlns:p14="http://schemas.microsoft.com/office/powerpoint/2010/main" val="25924308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Progressive familial intrahepatic cholestasis (PFIC)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Defect in the </a:t>
            </a:r>
            <a:r>
              <a:rPr lang="en-US" dirty="0" err="1"/>
              <a:t>canalicuar</a:t>
            </a:r>
            <a:r>
              <a:rPr lang="en-US" dirty="0"/>
              <a:t> membrane transporters </a:t>
            </a:r>
          </a:p>
          <a:p>
            <a:r>
              <a:rPr lang="en-US" dirty="0"/>
              <a:t>PFIC type 1 (Byler disease) is a severe form of intrahepatic cholestasis. </a:t>
            </a:r>
          </a:p>
          <a:p>
            <a:r>
              <a:rPr lang="en-US" dirty="0"/>
              <a:t>PFIC type 2 (BSEP deficiency)</a:t>
            </a:r>
          </a:p>
          <a:p>
            <a:r>
              <a:rPr lang="en-US" dirty="0"/>
              <a:t>PFIC type 3 (MDR3 disease) </a:t>
            </a:r>
          </a:p>
          <a:p>
            <a:r>
              <a:rPr lang="en-US" dirty="0"/>
              <a:t>Affected patients present with steatorrhea, pruritus, vitamin D–deficient rickets, gradually developing cirrhosis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7381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Progressive familial intrahepatic cholestasis (PFIC)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0C32F980-C12C-43F3-BA1C-E3FC720279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1" y="2157731"/>
            <a:ext cx="8000999" cy="4200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357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DA91A-192D-4BE6-8C10-0EBE045CF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Progressive familial intrahepatic cholestasis (PFIC)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56D3A879-6062-4EE3-A51A-66326E6FBA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20" y="2157731"/>
            <a:ext cx="8193880" cy="4200736"/>
          </a:xfrm>
        </p:spPr>
      </p:pic>
    </p:spTree>
    <p:extLst>
      <p:ext uri="{BB962C8B-B14F-4D97-AF65-F5344CB8AC3E}">
        <p14:creationId xmlns:p14="http://schemas.microsoft.com/office/powerpoint/2010/main" val="17020787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Zellweger</a:t>
            </a:r>
            <a:r>
              <a:rPr lang="en-US" dirty="0"/>
              <a:t> (</a:t>
            </a:r>
            <a:r>
              <a:rPr lang="en-US" dirty="0" err="1"/>
              <a:t>cerebrohepatorenal</a:t>
            </a:r>
            <a:r>
              <a:rPr lang="en-US" dirty="0"/>
              <a:t>) syndrome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512" y="2286000"/>
            <a:ext cx="8065294" cy="376618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Autosomal recessive disorder marked by progressive degeneration of the liver and kidneys</a:t>
            </a:r>
          </a:p>
          <a:p>
            <a:r>
              <a:rPr lang="en-US" dirty="0"/>
              <a:t>The disease is usually fatal in 6-12 mo.</a:t>
            </a:r>
          </a:p>
          <a:p>
            <a:r>
              <a:rPr lang="en-US" dirty="0"/>
              <a:t>C/P: severe, generalized </a:t>
            </a:r>
            <a:r>
              <a:rPr lang="en-US" dirty="0" err="1"/>
              <a:t>hypotonia</a:t>
            </a:r>
            <a:r>
              <a:rPr lang="en-US" dirty="0"/>
              <a:t> and markedly impaired neurologic function with psychomotor retardation.</a:t>
            </a:r>
          </a:p>
          <a:p>
            <a:r>
              <a:rPr lang="en-US" dirty="0"/>
              <a:t>Patients have an abnormal head shape and unusual facial features, hepatomegaly, renal cortical cysts, calcifications of the </a:t>
            </a:r>
            <a:r>
              <a:rPr lang="en-US" dirty="0" err="1"/>
              <a:t>patellas</a:t>
            </a:r>
            <a:r>
              <a:rPr lang="en-US" dirty="0"/>
              <a:t> and greater trochanter, and ocular abnormalities. </a:t>
            </a:r>
          </a:p>
          <a:p>
            <a:r>
              <a:rPr lang="en-US" dirty="0"/>
              <a:t>Hepatic cells on </a:t>
            </a:r>
            <a:r>
              <a:rPr lang="en-US" dirty="0" err="1"/>
              <a:t>ultrastructural</a:t>
            </a:r>
            <a:r>
              <a:rPr lang="en-US" dirty="0"/>
              <a:t> examination show an absence of peroxisomes.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583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Hikmat\Desktop\full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513" y="914400"/>
            <a:ext cx="5238750" cy="349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19513" y="4724400"/>
            <a:ext cx="52146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characteristic facial features such as a high forehead, underdeveloped eyebrow ridges, and wide-set eyes; and neurological abnormalities such as mental retardation and seizures</a:t>
            </a:r>
          </a:p>
        </p:txBody>
      </p:sp>
    </p:spTree>
    <p:extLst>
      <p:ext uri="{BB962C8B-B14F-4D97-AF65-F5344CB8AC3E}">
        <p14:creationId xmlns:p14="http://schemas.microsoft.com/office/powerpoint/2010/main" val="24328663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Aagenaes</a:t>
            </a:r>
            <a:r>
              <a:rPr lang="en-US" dirty="0"/>
              <a:t> syndrome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Idiopathic familial intrahepatic cholestasis associated with lymphedema of the lower extremities. </a:t>
            </a:r>
          </a:p>
          <a:p>
            <a:r>
              <a:rPr lang="en-US" dirty="0"/>
              <a:t>Affected patients usually present with episodic cholestasis with elevation of serum aminotransferases, alkaline phosphatase, and bile acids.</a:t>
            </a:r>
          </a:p>
          <a:p>
            <a:r>
              <a:rPr lang="en-US" dirty="0"/>
              <a:t>Good prognosis, &gt;50%  have normal life span. </a:t>
            </a:r>
          </a:p>
          <a:p>
            <a:r>
              <a:rPr lang="en-US" dirty="0"/>
              <a:t>The locus for </a:t>
            </a:r>
            <a:r>
              <a:rPr lang="en-US" dirty="0" err="1"/>
              <a:t>Aagenaes</a:t>
            </a:r>
            <a:r>
              <a:rPr lang="en-US" dirty="0"/>
              <a:t> syndrome is on chromosome 15q.</a:t>
            </a:r>
          </a:p>
        </p:txBody>
      </p:sp>
    </p:spTree>
    <p:extLst>
      <p:ext uri="{BB962C8B-B14F-4D97-AF65-F5344CB8AC3E}">
        <p14:creationId xmlns:p14="http://schemas.microsoft.com/office/powerpoint/2010/main" val="2601599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0" dirty="0"/>
              <a:t>Metabolic liver disease</a:t>
            </a:r>
            <a:br>
              <a:rPr lang="en-US" b="0" dirty="0"/>
            </a:br>
            <a:r>
              <a:rPr lang="en-US" b="0" dirty="0"/>
              <a:t>When should we consider of metabolic liver disease?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6" y="2590800"/>
            <a:ext cx="8065294" cy="316877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Sick neonate not responding to usual treatment</a:t>
            </a:r>
          </a:p>
          <a:p>
            <a:r>
              <a:rPr lang="en-US" dirty="0"/>
              <a:t>Cholestasis , hepatomegaly</a:t>
            </a:r>
          </a:p>
          <a:p>
            <a:r>
              <a:rPr lang="en-US" dirty="0"/>
              <a:t>Seizure</a:t>
            </a:r>
          </a:p>
          <a:p>
            <a:r>
              <a:rPr lang="en-US" dirty="0"/>
              <a:t>Failure to thrive</a:t>
            </a:r>
          </a:p>
          <a:p>
            <a:r>
              <a:rPr lang="en-US" dirty="0" err="1"/>
              <a:t>Dysmorphic</a:t>
            </a:r>
            <a:r>
              <a:rPr lang="en-US" dirty="0"/>
              <a:t> features</a:t>
            </a:r>
          </a:p>
          <a:p>
            <a:r>
              <a:rPr lang="en-US" dirty="0"/>
              <a:t>Metabolic acidosis</a:t>
            </a:r>
          </a:p>
          <a:p>
            <a:r>
              <a:rPr lang="en-US" dirty="0"/>
              <a:t>Persistent vomiting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8458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0"/>
            <a:ext cx="9067800" cy="678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736408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Galactosemia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	</a:t>
            </a:r>
            <a:r>
              <a:rPr lang="en-US" sz="2000" dirty="0"/>
              <a:t>Galactosemia is the most common metabolic cause of liver disease </a:t>
            </a:r>
          </a:p>
          <a:p>
            <a:pPr marL="0" indent="0">
              <a:buNone/>
            </a:pPr>
            <a:r>
              <a:rPr lang="en-US" sz="2000" dirty="0"/>
              <a:t>deficiency of the galactose-1-phosphate </a:t>
            </a:r>
            <a:r>
              <a:rPr lang="en-US" sz="2000" dirty="0" err="1"/>
              <a:t>uridyltransferase</a:t>
            </a:r>
            <a:r>
              <a:rPr lang="en-US" sz="2000" dirty="0"/>
              <a:t> (GALT)</a:t>
            </a:r>
          </a:p>
          <a:p>
            <a:pPr marL="0" indent="0">
              <a:buNone/>
            </a:pPr>
            <a:r>
              <a:rPr lang="en-US" sz="2000" b="1" u="sng" dirty="0"/>
              <a:t>Manifestations</a:t>
            </a:r>
          </a:p>
          <a:p>
            <a:r>
              <a:rPr lang="en-US" sz="2000" dirty="0"/>
              <a:t>            Symptoms of classic galactosemia occur in neonates within days of ingestion of lactose</a:t>
            </a:r>
          </a:p>
          <a:p>
            <a:r>
              <a:rPr lang="en-US" sz="2000" dirty="0"/>
              <a:t>            These manifestations include poor feeding, vomiting, diarrhea, failure to thrive, hypoglycemia, jaundice, hepatomegaly, elevated transaminases, coagulopathy, ascites, liver failure, renal tubulopathy, lethargy, irritability, seizures, cataracts, </a:t>
            </a:r>
            <a:r>
              <a:rPr lang="it-IT" sz="2000" dirty="0"/>
              <a:t>and Escherichia coli neonatal sepsis.</a:t>
            </a:r>
          </a:p>
        </p:txBody>
      </p:sp>
    </p:spTree>
    <p:extLst>
      <p:ext uri="{BB962C8B-B14F-4D97-AF65-F5344CB8AC3E}">
        <p14:creationId xmlns:p14="http://schemas.microsoft.com/office/powerpoint/2010/main" val="5906948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Galactosemia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u="sng" dirty="0"/>
              <a:t>Diagnosis</a:t>
            </a:r>
          </a:p>
          <a:p>
            <a:r>
              <a:rPr lang="en-US" sz="2000" dirty="0"/>
              <a:t>The biochemical profile of galactosemia includes elevated galactose in plasma, galactose-1-phosphate in erythrocytes, and galactitol (reducing substances) in urine. </a:t>
            </a:r>
          </a:p>
          <a:p>
            <a:r>
              <a:rPr lang="en-US" sz="2000" dirty="0"/>
              <a:t>Diagnosis is confirmed by measuring GALT enzyme activity in erythrocytes and sequencing the GALT gene.</a:t>
            </a:r>
          </a:p>
          <a:p>
            <a:pPr marL="0" indent="0">
              <a:buNone/>
            </a:pPr>
            <a:r>
              <a:rPr lang="en-US" sz="2000" b="1" u="sng" dirty="0"/>
              <a:t>Management</a:t>
            </a:r>
          </a:p>
          <a:p>
            <a:r>
              <a:rPr lang="en-US" sz="2000" dirty="0"/>
              <a:t>Lactose-free formula should be started during the first 3 to 10 days of life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8934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Tyrosinemia</a:t>
            </a:r>
            <a:r>
              <a:rPr lang="en-US" dirty="0"/>
              <a:t> Type I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               Tyrosinemia type I occurs due to deficiency of fumarylacetoacetate hydrolase</a:t>
            </a:r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u="sng" dirty="0"/>
              <a:t>Manifestations</a:t>
            </a:r>
          </a:p>
          <a:p>
            <a:pPr lvl="1"/>
            <a:r>
              <a:rPr lang="en-US" sz="2000" dirty="0"/>
              <a:t>Children with </a:t>
            </a:r>
            <a:r>
              <a:rPr lang="en-US" sz="2000" dirty="0" err="1"/>
              <a:t>tyrosinemia</a:t>
            </a:r>
            <a:r>
              <a:rPr lang="en-US" sz="2000" dirty="0"/>
              <a:t> type I can present during early infancy with vomiting, diarrhea, hepatomegaly, hypoglycemia, sepsis, liver failure with coagulopathy, ascites, jaundice, renal </a:t>
            </a:r>
            <a:r>
              <a:rPr lang="en-US" sz="2000" dirty="0" err="1"/>
              <a:t>tubulopathy</a:t>
            </a:r>
            <a:r>
              <a:rPr lang="en-US" sz="2000" dirty="0"/>
              <a:t>, and abnormal odor.</a:t>
            </a:r>
          </a:p>
        </p:txBody>
      </p:sp>
    </p:spTree>
    <p:extLst>
      <p:ext uri="{BB962C8B-B14F-4D97-AF65-F5344CB8AC3E}">
        <p14:creationId xmlns:p14="http://schemas.microsoft.com/office/powerpoint/2010/main" val="36083089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Tyrosinemia</a:t>
            </a:r>
            <a:r>
              <a:rPr lang="en-US" dirty="0"/>
              <a:t> Type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u="sng" dirty="0"/>
              <a:t>Diagnosis </a:t>
            </a:r>
          </a:p>
          <a:p>
            <a:pPr lvl="1"/>
            <a:r>
              <a:rPr lang="en-US" sz="2200" dirty="0"/>
              <a:t>Elevated urine </a:t>
            </a:r>
            <a:r>
              <a:rPr lang="en-US" sz="2200" dirty="0" err="1"/>
              <a:t>succinylacetone</a:t>
            </a:r>
            <a:r>
              <a:rPr lang="en-US" sz="2200" dirty="0"/>
              <a:t> and tyrosine metabolites </a:t>
            </a:r>
          </a:p>
          <a:p>
            <a:pPr lvl="1"/>
            <a:r>
              <a:rPr lang="en-US" sz="2200" dirty="0"/>
              <a:t>Elevated tyrosine and methionine in plasma. </a:t>
            </a:r>
          </a:p>
          <a:p>
            <a:pPr lvl="1"/>
            <a:r>
              <a:rPr lang="en-US" sz="2200" dirty="0"/>
              <a:t>Serum a-fetoprotein is markedly elevated. </a:t>
            </a:r>
          </a:p>
          <a:p>
            <a:pPr lvl="1"/>
            <a:r>
              <a:rPr lang="en-US" sz="2200" dirty="0"/>
              <a:t>Diagnosis can be confirmed by enzyme assay and molecular genetic testing for the FAH gene.</a:t>
            </a:r>
          </a:p>
          <a:p>
            <a:pPr marL="0" indent="0">
              <a:buNone/>
            </a:pPr>
            <a:r>
              <a:rPr lang="en-US" sz="2200" b="1" u="sng" dirty="0"/>
              <a:t>Management</a:t>
            </a:r>
          </a:p>
          <a:p>
            <a:pPr lvl="1"/>
            <a:r>
              <a:rPr lang="en-US" sz="2200" dirty="0" err="1"/>
              <a:t>Nitisinone</a:t>
            </a:r>
            <a:r>
              <a:rPr lang="en-US" sz="2200" dirty="0"/>
              <a:t> (NTBC) (1–2 mg/kg/d divided in 2 doses) </a:t>
            </a:r>
          </a:p>
          <a:p>
            <a:pPr lvl="1"/>
            <a:r>
              <a:rPr lang="en-US" sz="2200" dirty="0"/>
              <a:t>Low tyrosine diet is also needed.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588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Hereditary Fructose Intolerance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       It occurs due deficiency of fructose 1,6-biphosphate aldolase (aldolase B)</a:t>
            </a:r>
          </a:p>
          <a:p>
            <a:pPr marL="0" indent="0">
              <a:buNone/>
            </a:pPr>
            <a:r>
              <a:rPr lang="en-US" sz="2000" b="1" u="sng" dirty="0"/>
              <a:t>Manifestations</a:t>
            </a:r>
          </a:p>
          <a:p>
            <a:pPr marL="0" indent="0">
              <a:buNone/>
            </a:pPr>
            <a:r>
              <a:rPr lang="en-US" sz="2000" dirty="0"/>
              <a:t>vomiting, hypoglycemia, jaundice, lethargy, irritability, seizures, coma, hepatomegaly, jaundice, elevated transaminases, coagulopathy, edema, ascites, liver failure, and renal tubulopathy.</a:t>
            </a:r>
          </a:p>
          <a:p>
            <a:pPr marL="0" indent="0">
              <a:buNone/>
            </a:pPr>
            <a:r>
              <a:rPr lang="en-US" sz="2000" b="1" u="sng" dirty="0"/>
              <a:t>Diagnosis</a:t>
            </a:r>
          </a:p>
          <a:p>
            <a:pPr marL="0" indent="0">
              <a:buNone/>
            </a:pPr>
            <a:r>
              <a:rPr lang="en-US" sz="2000" dirty="0"/>
              <a:t>enzymatically by measuring the aldolase B activity in liver tissue and molecularly by sequencing the ALDOB gene.</a:t>
            </a:r>
          </a:p>
          <a:p>
            <a:pPr marL="0" indent="0">
              <a:buNone/>
            </a:pPr>
            <a:r>
              <a:rPr lang="en-US" sz="2000" b="1" u="sng" dirty="0"/>
              <a:t>Management</a:t>
            </a:r>
          </a:p>
          <a:p>
            <a:pPr lvl="1"/>
            <a:r>
              <a:rPr lang="en-US" sz="2000" dirty="0"/>
              <a:t>Management is based on eliminating sucrose, fructose, and sorbitol from diet.</a:t>
            </a:r>
          </a:p>
        </p:txBody>
      </p:sp>
    </p:spTree>
    <p:extLst>
      <p:ext uri="{BB962C8B-B14F-4D97-AF65-F5344CB8AC3E}">
        <p14:creationId xmlns:p14="http://schemas.microsoft.com/office/powerpoint/2010/main" val="20040821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General management of cholestasis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 calories for growth</a:t>
            </a:r>
          </a:p>
          <a:p>
            <a:r>
              <a:rPr lang="en-US" dirty="0"/>
              <a:t>Medium chain TG</a:t>
            </a:r>
          </a:p>
          <a:p>
            <a:r>
              <a:rPr lang="en-US" dirty="0"/>
              <a:t>ADEK vitamins</a:t>
            </a:r>
          </a:p>
          <a:p>
            <a:r>
              <a:rPr lang="en-US" dirty="0" err="1"/>
              <a:t>Ursodeoxycholic</a:t>
            </a:r>
            <a:r>
              <a:rPr lang="en-US" dirty="0"/>
              <a:t> acid</a:t>
            </a:r>
          </a:p>
          <a:p>
            <a:r>
              <a:rPr lang="en-US" dirty="0"/>
              <a:t>Specific management for specific diagnosis</a:t>
            </a:r>
          </a:p>
        </p:txBody>
      </p:sp>
    </p:spTree>
    <p:extLst>
      <p:ext uri="{BB962C8B-B14F-4D97-AF65-F5344CB8AC3E}">
        <p14:creationId xmlns:p14="http://schemas.microsoft.com/office/powerpoint/2010/main" val="3090528839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1092</Words>
  <Application>Microsoft Office PowerPoint</Application>
  <PresentationFormat>On-screen Show (4:3)</PresentationFormat>
  <Paragraphs>197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Arial</vt:lpstr>
      <vt:lpstr>Calibri Light</vt:lpstr>
      <vt:lpstr>Metropolitan</vt:lpstr>
      <vt:lpstr>Hyperbilirubinemia</vt:lpstr>
      <vt:lpstr>Hyperbilirubinemia </vt:lpstr>
      <vt:lpstr>PowerPoint Presentation</vt:lpstr>
      <vt:lpstr>Inherited disorders of bilirubin conjugation </vt:lpstr>
      <vt:lpstr>Crigler-Najjar syndrome  type 1</vt:lpstr>
      <vt:lpstr>Crigler-Najjar syndrome type 1</vt:lpstr>
      <vt:lpstr>Crigler-Najjar syndrome type II</vt:lpstr>
      <vt:lpstr>Gilbert syndrome </vt:lpstr>
      <vt:lpstr>Cholestasis</vt:lpstr>
      <vt:lpstr>Cholestasis</vt:lpstr>
      <vt:lpstr>Cholestasis</vt:lpstr>
      <vt:lpstr>Cholestasis-History</vt:lpstr>
      <vt:lpstr>Cholestasis-Physical examination</vt:lpstr>
      <vt:lpstr>Cholestasis-evaluation </vt:lpstr>
      <vt:lpstr>Cholestasis-Laboratory evaluation</vt:lpstr>
      <vt:lpstr>Cholestasis-Radiological evaluation</vt:lpstr>
      <vt:lpstr>Biliary Atresia</vt:lpstr>
      <vt:lpstr>Biliary atresia</vt:lpstr>
      <vt:lpstr>Biliary atresia</vt:lpstr>
      <vt:lpstr>Biliary atresia</vt:lpstr>
      <vt:lpstr>Alagille syndrome</vt:lpstr>
      <vt:lpstr>Alagille syndrome</vt:lpstr>
      <vt:lpstr>Alagille syndrome</vt:lpstr>
      <vt:lpstr>Idiopathic neonatal hepatitis</vt:lpstr>
      <vt:lpstr>Progressive familial intrahepatic cholestasis (PFIC)</vt:lpstr>
      <vt:lpstr>Progressive familial intrahepatic cholestasis (PFIC)</vt:lpstr>
      <vt:lpstr>Progressive familial intrahepatic cholestasis (PFIC)</vt:lpstr>
      <vt:lpstr>Zellweger (cerebrohepatorenal) syndrome</vt:lpstr>
      <vt:lpstr>PowerPoint Presentation</vt:lpstr>
      <vt:lpstr>Aagenaes syndrome</vt:lpstr>
      <vt:lpstr>Metabolic liver disease When should we consider of metabolic liver disease?</vt:lpstr>
      <vt:lpstr>PowerPoint Presentation</vt:lpstr>
      <vt:lpstr>Galactosemia </vt:lpstr>
      <vt:lpstr>Galactosemia</vt:lpstr>
      <vt:lpstr>Tyrosinemia Type I </vt:lpstr>
      <vt:lpstr>Tyrosinemia Type I</vt:lpstr>
      <vt:lpstr>Hereditary Fructose Intolerance </vt:lpstr>
      <vt:lpstr>General management of cholestasis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Hyperbilirubinemia</dc:title>
  <dc:creator>Salma Burayzat</dc:creator>
  <cp:lastModifiedBy>Salma Burayzat</cp:lastModifiedBy>
  <cp:revision>31</cp:revision>
  <dcterms:created xsi:type="dcterms:W3CDTF">2019-09-28T10:10:23Z</dcterms:created>
  <dcterms:modified xsi:type="dcterms:W3CDTF">2019-09-28T12:31:24Z</dcterms:modified>
</cp:coreProperties>
</file>