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notesMasterIdLst>
    <p:notesMasterId r:id="rId52"/>
  </p:notesMasterIdLst>
  <p:sldIdLst>
    <p:sldId id="256" r:id="rId2"/>
    <p:sldId id="257" r:id="rId3"/>
    <p:sldId id="298" r:id="rId4"/>
    <p:sldId id="339" r:id="rId5"/>
    <p:sldId id="299" r:id="rId6"/>
    <p:sldId id="301" r:id="rId7"/>
    <p:sldId id="308" r:id="rId8"/>
    <p:sldId id="259" r:id="rId9"/>
    <p:sldId id="350" r:id="rId10"/>
    <p:sldId id="302" r:id="rId11"/>
    <p:sldId id="265" r:id="rId12"/>
    <p:sldId id="306" r:id="rId13"/>
    <p:sldId id="281" r:id="rId14"/>
    <p:sldId id="272" r:id="rId15"/>
    <p:sldId id="282" r:id="rId16"/>
    <p:sldId id="309" r:id="rId17"/>
    <p:sldId id="310" r:id="rId18"/>
    <p:sldId id="340" r:id="rId19"/>
    <p:sldId id="283" r:id="rId20"/>
    <p:sldId id="284" r:id="rId21"/>
    <p:sldId id="305" r:id="rId22"/>
    <p:sldId id="304" r:id="rId23"/>
    <p:sldId id="285" r:id="rId24"/>
    <p:sldId id="344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333" r:id="rId35"/>
    <p:sldId id="338" r:id="rId36"/>
    <p:sldId id="295" r:id="rId37"/>
    <p:sldId id="318" r:id="rId38"/>
    <p:sldId id="341" r:id="rId39"/>
    <p:sldId id="337" r:id="rId40"/>
    <p:sldId id="312" r:id="rId41"/>
    <p:sldId id="313" r:id="rId42"/>
    <p:sldId id="314" r:id="rId43"/>
    <p:sldId id="315" r:id="rId44"/>
    <p:sldId id="343" r:id="rId45"/>
    <p:sldId id="334" r:id="rId46"/>
    <p:sldId id="316" r:id="rId47"/>
    <p:sldId id="331" r:id="rId48"/>
    <p:sldId id="326" r:id="rId49"/>
    <p:sldId id="342" r:id="rId50"/>
    <p:sldId id="345" r:id="rId51"/>
  </p:sldIdLst>
  <p:sldSz cx="9144000" cy="6858000" type="screen4x3"/>
  <p:notesSz cx="6858000" cy="9144000"/>
  <p:defaultTextStyle>
    <a:defPPr>
      <a:defRPr lang="ar-JO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2" d="100"/>
          <a:sy n="62" d="100"/>
        </p:scale>
        <p:origin x="-151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J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06BFA20-F371-4879-B47C-E3C8AE6A619F}" type="datetimeFigureOut">
              <a:rPr lang="ar-JO" smtClean="0"/>
              <a:pPr/>
              <a:t>03/02/1442</a:t>
            </a:fld>
            <a:endParaRPr lang="ar-J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J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0EBA681-F940-4216-BD25-6286033376A2}" type="slidenum">
              <a:rPr lang="ar-JO" smtClean="0"/>
              <a:pPr/>
              <a:t>‹#›</a:t>
            </a:fld>
            <a:endParaRPr lang="ar-J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31731" indent="-28143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25741" indent="-22514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576037" indent="-22514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26333" indent="-22514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476630" indent="-225148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26926" indent="-225148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377222" indent="-225148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27518" indent="-225148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F4AB81A1-2CEB-4837-B524-2AEA1284F4F2}" type="slidenum">
              <a:rPr lang="en-US" altLang="en-US" sz="1200"/>
              <a:pPr eaLnBrk="1" hangingPunct="1"/>
              <a:t>34</a:t>
            </a:fld>
            <a:endParaRPr lang="en-US" altLang="en-US" sz="1200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Times New Roman" charset="0"/>
                <a:ea typeface="ＭＳ Ｐゴシック" charset="0"/>
              </a:rPr>
              <a:t>There are essentially three options to a patient facing ESRD:</a:t>
            </a:r>
          </a:p>
          <a:p>
            <a:pPr eaLnBrk="1" hangingPunct="1">
              <a:defRPr/>
            </a:pPr>
            <a:r>
              <a:rPr lang="en-US" dirty="0">
                <a:latin typeface="Times New Roman" charset="0"/>
                <a:ea typeface="ＭＳ Ｐゴシック" charset="0"/>
              </a:rPr>
              <a:t>1- Dialysis</a:t>
            </a:r>
          </a:p>
          <a:p>
            <a:pPr eaLnBrk="1" hangingPunct="1">
              <a:defRPr/>
            </a:pPr>
            <a:r>
              <a:rPr lang="en-US" dirty="0">
                <a:latin typeface="Times New Roman" charset="0"/>
                <a:ea typeface="ＭＳ Ｐゴシック" charset="0"/>
              </a:rPr>
              <a:t>2- Transplantation, which has been clearly shown to be the best treatment option</a:t>
            </a:r>
          </a:p>
          <a:p>
            <a:pPr eaLnBrk="1" hangingPunct="1">
              <a:defRPr/>
            </a:pPr>
            <a:r>
              <a:rPr lang="en-US" dirty="0">
                <a:latin typeface="Times New Roman" charset="0"/>
                <a:ea typeface="ＭＳ Ｐゴシック" charset="0"/>
              </a:rPr>
              <a:t>3- or no renal replacement therapy leading to a certain death over time (an average of 10 to 90 days). </a:t>
            </a:r>
          </a:p>
          <a:p>
            <a:pPr eaLnBrk="1" hangingPunct="1">
              <a:defRPr/>
            </a:pPr>
            <a:r>
              <a:rPr lang="en-US" dirty="0">
                <a:latin typeface="Times New Roman" charset="0"/>
                <a:ea typeface="ＭＳ Ｐゴシック" charset="0"/>
              </a:rPr>
              <a:t>The relationship between the different renal replacement options is illustrated in this figure. Patients can start either PD or HD and switch to either modalities then receive a kidney transplant or they can also receive a pre-emptive kidney transplant.</a:t>
            </a:r>
          </a:p>
        </p:txBody>
      </p:sp>
    </p:spTree>
    <p:extLst>
      <p:ext uri="{BB962C8B-B14F-4D97-AF65-F5344CB8AC3E}">
        <p14:creationId xmlns:p14="http://schemas.microsoft.com/office/powerpoint/2010/main" xmlns="" val="2949221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31731" indent="-28143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25741" indent="-22514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576037" indent="-22514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26333" indent="-22514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476630" indent="-225148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26926" indent="-225148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377222" indent="-225148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27518" indent="-225148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43F690AD-4CA9-4273-8FC7-6388B8E19C5B}" type="slidenum">
              <a:rPr lang="en-US" altLang="en-US" sz="1200"/>
              <a:pPr eaLnBrk="1" hangingPunct="1"/>
              <a:t>35</a:t>
            </a:fld>
            <a:endParaRPr lang="en-US" altLang="en-US" sz="1200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Times New Roman" charset="0"/>
                <a:ea typeface="ＭＳ Ｐゴシック" charset="0"/>
              </a:rPr>
              <a:t>They have to choose between hemodialysis and </a:t>
            </a:r>
            <a:endParaRPr lang="en-US" dirty="0" smtClean="0">
              <a:latin typeface="Times New Roman" charset="0"/>
              <a:ea typeface="ＭＳ Ｐゴシック" charset="0"/>
            </a:endParaRPr>
          </a:p>
          <a:p>
            <a:pPr eaLnBrk="1" hangingPunct="1">
              <a:defRPr/>
            </a:pPr>
            <a:r>
              <a:rPr lang="en-US" dirty="0" smtClean="0">
                <a:latin typeface="Times New Roman" charset="0"/>
                <a:ea typeface="ＭＳ Ｐゴシック" charset="0"/>
              </a:rPr>
              <a:t>peritoneal </a:t>
            </a:r>
            <a:r>
              <a:rPr lang="en-US" dirty="0">
                <a:latin typeface="Times New Roman" charset="0"/>
                <a:ea typeface="ＭＳ Ｐゴシック" charset="0"/>
              </a:rPr>
              <a:t>dialysis. </a:t>
            </a:r>
            <a:endParaRPr lang="en-US" dirty="0" smtClean="0">
              <a:latin typeface="Times New Roman" charset="0"/>
              <a:ea typeface="ＭＳ Ｐゴシック" charset="0"/>
            </a:endParaRPr>
          </a:p>
          <a:p>
            <a:pPr marL="171450" indent="-171450" eaLnBrk="1" hangingPunct="1">
              <a:buFontTx/>
              <a:buChar char="-"/>
              <a:defRPr/>
            </a:pPr>
            <a:r>
              <a:rPr lang="en-US" baseline="0" dirty="0" smtClean="0">
                <a:latin typeface="Times New Roman" charset="0"/>
                <a:ea typeface="ＭＳ Ｐゴシック" charset="0"/>
              </a:rPr>
              <a:t>Hemodialysis can be done at home with a machine that is smaller than the traditional in-hospital/outpatient clinic machine.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baseline="0" dirty="0" smtClean="0">
                <a:latin typeface="Times New Roman" charset="0"/>
                <a:ea typeface="ＭＳ Ｐゴシック" charset="0"/>
              </a:rPr>
              <a:t>Peritoneal dialysis can either be done with a cycler or manually </a:t>
            </a:r>
            <a:endParaRPr lang="en-US" dirty="0"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40721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31731" indent="-28143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25741" indent="-22514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576037" indent="-22514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26333" indent="-22514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476630" indent="-225148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26926" indent="-225148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377222" indent="-225148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27518" indent="-225148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E597F156-D4CB-434D-9E96-145294A825C5}" type="slidenum">
              <a:rPr lang="en-US" altLang="en-US" sz="1200"/>
              <a:pPr eaLnBrk="1" hangingPunct="1"/>
              <a:t>39</a:t>
            </a:fld>
            <a:endParaRPr lang="en-US" altLang="en-US" sz="1200"/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On the other hand, peritoneal dialysis is a continuous treatment, performed daily over several hours of the day, either manually or using a machine called a cycler. This cartoon describes the principle of PD. Dialysate is placed in the peritoneal cavity, left in place for 3 to 4 hours then drained out, and the cycle restarts.</a:t>
            </a:r>
          </a:p>
        </p:txBody>
      </p:sp>
    </p:spTree>
    <p:extLst>
      <p:ext uri="{BB962C8B-B14F-4D97-AF65-F5344CB8AC3E}">
        <p14:creationId xmlns:p14="http://schemas.microsoft.com/office/powerpoint/2010/main" xmlns="" val="27761284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31731" indent="-28143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25741" indent="-22514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576037" indent="-22514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26333" indent="-22514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476630" indent="-225148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26926" indent="-225148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377222" indent="-225148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27518" indent="-225148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9479C82B-F5ED-4FF8-97BF-9CF272904516}" type="slidenum">
              <a:rPr lang="en-US" altLang="en-US" sz="1200"/>
              <a:pPr eaLnBrk="1" hangingPunct="1"/>
              <a:t>45</a:t>
            </a:fld>
            <a:endParaRPr lang="en-US" altLang="en-US" sz="1200"/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Times New Roman" charset="0"/>
                <a:ea typeface="ＭＳ Ｐゴシック" charset="0"/>
              </a:rPr>
              <a:t>Currently, patients on hemodialysis typically dialyze 3 to 4 hours, 3 times a week usually in an outpatient dialysis center. They need to have a permanent vascular access, optimally an AV fistula. </a:t>
            </a:r>
          </a:p>
        </p:txBody>
      </p:sp>
    </p:spTree>
    <p:extLst>
      <p:ext uri="{BB962C8B-B14F-4D97-AF65-F5344CB8AC3E}">
        <p14:creationId xmlns:p14="http://schemas.microsoft.com/office/powerpoint/2010/main" xmlns="" val="12479908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31731" indent="-28143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25741" indent="-22514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576037" indent="-22514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26333" indent="-22514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476630" indent="-225148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26926" indent="-225148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377222" indent="-225148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27518" indent="-225148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E00631B3-4A12-49F0-B170-FB557162D38E}" type="slidenum">
              <a:rPr lang="en-US" altLang="en-US" sz="1200">
                <a:solidFill>
                  <a:srgbClr val="000000"/>
                </a:solidFill>
                <a:latin typeface="Arial" pitchFamily="34" charset="0"/>
              </a:rPr>
              <a:pPr eaLnBrk="1" hangingPunct="1"/>
              <a:t>48</a:t>
            </a:fld>
            <a:endParaRPr lang="en-US" altLang="en-US" sz="12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4578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82D7-E00E-4A2D-8A24-648828D4C698}" type="datetimeFigureOut">
              <a:rPr lang="ar-JO" smtClean="0"/>
              <a:pPr/>
              <a:t>03/02/1442</a:t>
            </a:fld>
            <a:endParaRPr lang="ar-JO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2BAC4-7D19-48AE-BE88-7E4059CD76F3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82D7-E00E-4A2D-8A24-648828D4C698}" type="datetimeFigureOut">
              <a:rPr lang="ar-JO" smtClean="0"/>
              <a:pPr/>
              <a:t>03/02/1442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2BAC4-7D19-48AE-BE88-7E4059CD76F3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82D7-E00E-4A2D-8A24-648828D4C698}" type="datetimeFigureOut">
              <a:rPr lang="ar-JO" smtClean="0"/>
              <a:pPr/>
              <a:t>03/02/1442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2BAC4-7D19-48AE-BE88-7E4059CD76F3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82D7-E00E-4A2D-8A24-648828D4C698}" type="datetimeFigureOut">
              <a:rPr lang="ar-JO" smtClean="0"/>
              <a:pPr/>
              <a:t>03/02/1442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2BAC4-7D19-48AE-BE88-7E4059CD76F3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82D7-E00E-4A2D-8A24-648828D4C698}" type="datetimeFigureOut">
              <a:rPr lang="ar-JO" smtClean="0"/>
              <a:pPr/>
              <a:t>03/02/1442</a:t>
            </a:fld>
            <a:endParaRPr lang="ar-J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2BAC4-7D19-48AE-BE88-7E4059CD76F3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82D7-E00E-4A2D-8A24-648828D4C698}" type="datetimeFigureOut">
              <a:rPr lang="ar-JO" smtClean="0"/>
              <a:pPr/>
              <a:t>03/02/1442</a:t>
            </a:fld>
            <a:endParaRPr lang="ar-J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2BAC4-7D19-48AE-BE88-7E4059CD76F3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82D7-E00E-4A2D-8A24-648828D4C698}" type="datetimeFigureOut">
              <a:rPr lang="ar-JO" smtClean="0"/>
              <a:pPr/>
              <a:t>03/02/1442</a:t>
            </a:fld>
            <a:endParaRPr lang="ar-J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2BAC4-7D19-48AE-BE88-7E4059CD76F3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82D7-E00E-4A2D-8A24-648828D4C698}" type="datetimeFigureOut">
              <a:rPr lang="ar-JO" smtClean="0"/>
              <a:pPr/>
              <a:t>03/02/1442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2BAC4-7D19-48AE-BE88-7E4059CD76F3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82D7-E00E-4A2D-8A24-648828D4C698}" type="datetimeFigureOut">
              <a:rPr lang="ar-JO" smtClean="0"/>
              <a:pPr/>
              <a:t>03/02/1442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542BAC4-7D19-48AE-BE88-7E4059CD76F3}" type="slidenum">
              <a:rPr lang="ar-JO" smtClean="0"/>
              <a:pPr/>
              <a:t>‹#›</a:t>
            </a:fld>
            <a:endParaRPr lang="ar-J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82D7-E00E-4A2D-8A24-648828D4C698}" type="datetimeFigureOut">
              <a:rPr lang="ar-JO" smtClean="0"/>
              <a:pPr/>
              <a:t>03/02/1442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2BAC4-7D19-48AE-BE88-7E4059CD76F3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82D7-E00E-4A2D-8A24-648828D4C698}" type="datetimeFigureOut">
              <a:rPr lang="ar-JO" smtClean="0"/>
              <a:pPr/>
              <a:t>03/02/1442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2BAC4-7D19-48AE-BE88-7E4059CD76F3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E2E82D7-E00E-4A2D-8A24-648828D4C698}" type="datetimeFigureOut">
              <a:rPr lang="ar-JO" smtClean="0"/>
              <a:pPr/>
              <a:t>03/02/1442</a:t>
            </a:fld>
            <a:endParaRPr lang="ar-JO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JO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542BAC4-7D19-48AE-BE88-7E4059CD76F3}" type="slidenum">
              <a:rPr lang="ar-JO" smtClean="0"/>
              <a:pPr/>
              <a:t>‹#›</a:t>
            </a:fld>
            <a:endParaRPr lang="ar-JO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i="1" dirty="0" smtClean="0"/>
              <a:t>Chronic Kidney Disease (CKD) in Children</a:t>
            </a:r>
            <a:endParaRPr lang="ar-JO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29066"/>
            <a:ext cx="7854696" cy="178595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i="1" dirty="0" smtClean="0"/>
              <a:t>Dr </a:t>
            </a:r>
            <a:r>
              <a:rPr lang="en-US" i="1" dirty="0" err="1" smtClean="0"/>
              <a:t>Saiel</a:t>
            </a:r>
            <a:r>
              <a:rPr lang="en-US" i="1" dirty="0" smtClean="0"/>
              <a:t> Al </a:t>
            </a:r>
            <a:r>
              <a:rPr lang="en-US" i="1" dirty="0" err="1" smtClean="0"/>
              <a:t>Sarhan</a:t>
            </a:r>
            <a:r>
              <a:rPr lang="en-US" i="1" dirty="0" smtClean="0"/>
              <a:t>  MD, PhD</a:t>
            </a:r>
          </a:p>
          <a:p>
            <a:pPr algn="l"/>
            <a:r>
              <a:rPr lang="en-US" sz="2400" i="1" dirty="0" smtClean="0"/>
              <a:t>Consultant &amp; Assistant Professor of Pediatrics &amp; Pediatric Nephrology.</a:t>
            </a:r>
          </a:p>
          <a:p>
            <a:pPr algn="l"/>
            <a:r>
              <a:rPr lang="en-US" sz="2400" i="1" dirty="0" smtClean="0"/>
              <a:t>Faculty of Medicine / Hashemite </a:t>
            </a:r>
            <a:r>
              <a:rPr lang="en-US" sz="2400" i="1" dirty="0" smtClean="0"/>
              <a:t>University</a:t>
            </a:r>
          </a:p>
          <a:p>
            <a:pPr algn="l"/>
            <a:r>
              <a:rPr lang="en-US" sz="2400" i="1" dirty="0" smtClean="0"/>
              <a:t>5</a:t>
            </a:r>
            <a:r>
              <a:rPr lang="en-US" sz="2400" i="1" baseline="30000" dirty="0" smtClean="0"/>
              <a:t>th</a:t>
            </a:r>
            <a:r>
              <a:rPr lang="en-US" sz="2400" i="1" dirty="0" smtClean="0"/>
              <a:t> </a:t>
            </a:r>
            <a:r>
              <a:rPr lang="en-US" sz="2400" i="1" dirty="0" smtClean="0"/>
              <a:t>yr medical students </a:t>
            </a:r>
            <a:r>
              <a:rPr lang="en-US" sz="2400" i="1" dirty="0" smtClean="0"/>
              <a:t>2020</a:t>
            </a:r>
            <a:endParaRPr lang="en-US" sz="2400" i="1" dirty="0" smtClean="0"/>
          </a:p>
          <a:p>
            <a:endParaRPr lang="ar-J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/>
          </a:bodyPr>
          <a:lstStyle/>
          <a:p>
            <a:pPr algn="ctr"/>
            <a:r>
              <a:rPr lang="en-US" sz="3600" i="1" dirty="0" smtClean="0"/>
              <a:t>Outlines</a:t>
            </a:r>
            <a:endParaRPr lang="ar-JO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r>
              <a:rPr lang="en-US" i="1" dirty="0" smtClean="0"/>
              <a:t>Definition</a:t>
            </a:r>
          </a:p>
          <a:p>
            <a:pPr algn="l">
              <a:buNone/>
            </a:pPr>
            <a:r>
              <a:rPr lang="en-US" i="1" dirty="0" smtClean="0"/>
              <a:t>Pathogenesis</a:t>
            </a:r>
          </a:p>
          <a:p>
            <a:pPr algn="l">
              <a:buNone/>
            </a:pPr>
            <a:r>
              <a:rPr lang="en-US" i="1" dirty="0" smtClean="0"/>
              <a:t>Stages</a:t>
            </a:r>
          </a:p>
          <a:p>
            <a:pPr algn="l">
              <a:buNone/>
            </a:pPr>
            <a:r>
              <a:rPr lang="en-US" i="1" dirty="0"/>
              <a:t>E</a:t>
            </a:r>
            <a:r>
              <a:rPr lang="en-US" i="1" dirty="0" smtClean="0"/>
              <a:t>tiology</a:t>
            </a:r>
          </a:p>
          <a:p>
            <a:pPr algn="l">
              <a:buNone/>
            </a:pPr>
            <a:r>
              <a:rPr lang="en-US" i="1" dirty="0" smtClean="0"/>
              <a:t>Clinical presentation</a:t>
            </a:r>
          </a:p>
          <a:p>
            <a:pPr algn="l">
              <a:buNone/>
            </a:pPr>
            <a:r>
              <a:rPr lang="en-US" i="1" dirty="0" smtClean="0"/>
              <a:t>Laboratory findings</a:t>
            </a:r>
          </a:p>
          <a:p>
            <a:pPr algn="l">
              <a:buNone/>
            </a:pPr>
            <a:r>
              <a:rPr lang="en-US" i="1" dirty="0" smtClean="0"/>
              <a:t>Treatment</a:t>
            </a:r>
          </a:p>
          <a:p>
            <a:pPr algn="l">
              <a:buNone/>
            </a:pPr>
            <a:r>
              <a:rPr lang="en-US" i="1" dirty="0" smtClean="0"/>
              <a:t>RRT</a:t>
            </a:r>
            <a:endParaRPr lang="ar-JO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/>
          </a:bodyPr>
          <a:lstStyle/>
          <a:p>
            <a:pPr algn="ctr"/>
            <a:r>
              <a:rPr lang="en-US" sz="3600" b="1" i="1" dirty="0" smtClean="0"/>
              <a:t>Definition</a:t>
            </a:r>
            <a:endParaRPr lang="ar-JO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r>
              <a:rPr lang="en-US" sz="2800" i="1" dirty="0" smtClean="0">
                <a:solidFill>
                  <a:schemeClr val="accent1"/>
                </a:solidFill>
              </a:rPr>
              <a:t>Kidney damage for ≥3 months, defined by structural or functional abnormalities of the kidney, with or without decreased GFR. OR: </a:t>
            </a:r>
          </a:p>
          <a:p>
            <a:pPr algn="l">
              <a:buNone/>
            </a:pPr>
            <a:r>
              <a:rPr lang="en-US" sz="2800" i="1" dirty="0" smtClean="0">
                <a:solidFill>
                  <a:schemeClr val="accent1"/>
                </a:solidFill>
              </a:rPr>
              <a:t> GFR &lt; 60 ml/min/1,73 m2 for &gt; 3 months .</a:t>
            </a:r>
          </a:p>
          <a:p>
            <a:pPr algn="l">
              <a:buNone/>
            </a:pPr>
            <a:endParaRPr lang="en-US" sz="2800" i="1" dirty="0" smtClean="0">
              <a:solidFill>
                <a:schemeClr val="accent1"/>
              </a:solidFill>
            </a:endParaRPr>
          </a:p>
          <a:p>
            <a:pPr algn="l">
              <a:buNone/>
            </a:pPr>
            <a:r>
              <a:rPr lang="en-US" sz="1800" dirty="0" smtClean="0"/>
              <a:t>The Kidney Disease Outcomes Quality Initiative (KDOQI) working group of the National Kidney Foundation (NKF) defined chronic kidney disease as "</a:t>
            </a:r>
            <a:r>
              <a:rPr lang="en-US" sz="1800" dirty="0" smtClean="0">
                <a:solidFill>
                  <a:schemeClr val="accent1"/>
                </a:solidFill>
              </a:rPr>
              <a:t>evidence of structural or functional kidney abnormalities (abnormal urinalysis, imaging studies, or histology) that persist for at least 3 months, with or without a decreased </a:t>
            </a:r>
            <a:r>
              <a:rPr lang="en-US" sz="1800" dirty="0" err="1" smtClean="0">
                <a:solidFill>
                  <a:schemeClr val="accent1"/>
                </a:solidFill>
              </a:rPr>
              <a:t>glomerular</a:t>
            </a:r>
            <a:r>
              <a:rPr lang="en-US" sz="1800" dirty="0" smtClean="0">
                <a:solidFill>
                  <a:schemeClr val="accent1"/>
                </a:solidFill>
              </a:rPr>
              <a:t> filtration rate (GFR), as defined by a GFR of less than 60 ml/min /per 1.73 m</a:t>
            </a:r>
            <a:r>
              <a:rPr lang="en-US" sz="1800" baseline="30000" dirty="0" smtClean="0">
                <a:solidFill>
                  <a:schemeClr val="accent1"/>
                </a:solidFill>
              </a:rPr>
              <a:t>2</a:t>
            </a:r>
            <a:r>
              <a:rPr lang="en-US" sz="1800" dirty="0" smtClean="0">
                <a:solidFill>
                  <a:schemeClr val="accent1"/>
                </a:solidFill>
              </a:rPr>
              <a:t>.</a:t>
            </a:r>
          </a:p>
          <a:p>
            <a:pPr algn="l">
              <a:buNone/>
            </a:pPr>
            <a:endParaRPr lang="en-US" sz="1900" i="1" dirty="0" smtClean="0">
              <a:solidFill>
                <a:schemeClr val="accent1"/>
              </a:solidFill>
            </a:endParaRPr>
          </a:p>
          <a:p>
            <a:pPr algn="l">
              <a:buNone/>
            </a:pPr>
            <a:endParaRPr lang="ar-JO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en-US" sz="2600" b="1" dirty="0" smtClean="0">
              <a:solidFill>
                <a:srgbClr val="FF0000"/>
              </a:solidFill>
            </a:endParaRPr>
          </a:p>
          <a:p>
            <a:pPr algn="l">
              <a:buNone/>
            </a:pPr>
            <a:r>
              <a:rPr lang="en-US" sz="3900" b="1" i="1" u="sng" dirty="0" smtClean="0">
                <a:solidFill>
                  <a:schemeClr val="accent1"/>
                </a:solidFill>
              </a:rPr>
              <a:t>A decade of efforts to define CKD !!</a:t>
            </a:r>
          </a:p>
          <a:p>
            <a:endParaRPr lang="en-US" sz="2600" b="1" dirty="0" smtClean="0">
              <a:solidFill>
                <a:srgbClr val="FF0000"/>
              </a:solidFill>
            </a:endParaRPr>
          </a:p>
          <a:p>
            <a:endParaRPr lang="en-US" sz="26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2600" b="1" dirty="0" smtClean="0">
                <a:solidFill>
                  <a:srgbClr val="FF0000"/>
                </a:solidFill>
              </a:rPr>
              <a:t>2002 2003 2004 2005 2006 2007 2008 2009 2010 2011 2012</a:t>
            </a:r>
          </a:p>
          <a:p>
            <a:endParaRPr lang="en-US" sz="2600" dirty="0" smtClean="0">
              <a:solidFill>
                <a:srgbClr val="FF0000"/>
              </a:solidFill>
            </a:endParaRPr>
          </a:p>
          <a:p>
            <a:pPr algn="l">
              <a:buNone/>
            </a:pPr>
            <a:r>
              <a:rPr lang="en-US" sz="2600" dirty="0" smtClean="0"/>
              <a:t> </a:t>
            </a:r>
            <a:r>
              <a:rPr lang="en-US" sz="1500" dirty="0" smtClean="0"/>
              <a:t>K/DOQI CPG for CKD: Evaluation, classification &amp; stratification. Am J Kidney </a:t>
            </a:r>
            <a:r>
              <a:rPr lang="en-US" sz="1500" dirty="0" err="1" smtClean="0"/>
              <a:t>Dis</a:t>
            </a:r>
            <a:r>
              <a:rPr lang="en-US" sz="1500" dirty="0" smtClean="0"/>
              <a:t> </a:t>
            </a:r>
            <a:r>
              <a:rPr lang="en-US" sz="1500" dirty="0" smtClean="0">
                <a:solidFill>
                  <a:srgbClr val="FF0000"/>
                </a:solidFill>
              </a:rPr>
              <a:t>2002</a:t>
            </a:r>
            <a:r>
              <a:rPr lang="en-US" sz="1500" dirty="0" smtClean="0"/>
              <a:t>; 39:S1</a:t>
            </a:r>
          </a:p>
          <a:p>
            <a:pPr algn="l">
              <a:buNone/>
            </a:pPr>
            <a:r>
              <a:rPr lang="en-US" sz="1500" dirty="0" smtClean="0"/>
              <a:t> KDIGO ‘04 CC: Definition &amp; classification of CKD. Kidney </a:t>
            </a:r>
            <a:r>
              <a:rPr lang="en-US" sz="1500" dirty="0" err="1" smtClean="0"/>
              <a:t>Int</a:t>
            </a:r>
            <a:r>
              <a:rPr lang="en-US" sz="1500" dirty="0" smtClean="0"/>
              <a:t> </a:t>
            </a:r>
            <a:r>
              <a:rPr lang="en-US" sz="1500" dirty="0" smtClean="0">
                <a:solidFill>
                  <a:srgbClr val="FF0000"/>
                </a:solidFill>
              </a:rPr>
              <a:t>2005</a:t>
            </a:r>
            <a:r>
              <a:rPr lang="en-US" sz="1500" dirty="0" smtClean="0"/>
              <a:t>;67:2089 </a:t>
            </a:r>
          </a:p>
          <a:p>
            <a:pPr algn="l">
              <a:buNone/>
            </a:pPr>
            <a:r>
              <a:rPr lang="en-US" sz="1500" dirty="0" smtClean="0"/>
              <a:t>KDIGO ‘06 CC: Definition &amp; classification of CKD. Kidney </a:t>
            </a:r>
            <a:r>
              <a:rPr lang="en-US" sz="1500" dirty="0" err="1" smtClean="0"/>
              <a:t>Int</a:t>
            </a:r>
            <a:r>
              <a:rPr lang="en-US" sz="1500" dirty="0" smtClean="0"/>
              <a:t> </a:t>
            </a:r>
            <a:r>
              <a:rPr lang="en-US" sz="1500" dirty="0" smtClean="0">
                <a:solidFill>
                  <a:srgbClr val="FF0000"/>
                </a:solidFill>
              </a:rPr>
              <a:t>2007</a:t>
            </a:r>
            <a:r>
              <a:rPr lang="en-US" sz="1500" dirty="0" smtClean="0"/>
              <a:t>;72:247</a:t>
            </a:r>
          </a:p>
          <a:p>
            <a:pPr algn="l">
              <a:buNone/>
            </a:pPr>
            <a:r>
              <a:rPr lang="en-US" sz="1500" dirty="0" smtClean="0"/>
              <a:t> KDIGO ‘09 CC: Definition &amp; classification of CKD. Kidney </a:t>
            </a:r>
            <a:r>
              <a:rPr lang="en-US" sz="1500" dirty="0" err="1" smtClean="0"/>
              <a:t>Int</a:t>
            </a:r>
            <a:r>
              <a:rPr lang="en-US" sz="1500" dirty="0" smtClean="0"/>
              <a:t> </a:t>
            </a:r>
            <a:r>
              <a:rPr lang="en-US" sz="1500" dirty="0" smtClean="0">
                <a:solidFill>
                  <a:srgbClr val="FF0000"/>
                </a:solidFill>
              </a:rPr>
              <a:t>2010;</a:t>
            </a:r>
            <a:r>
              <a:rPr lang="en-US" sz="1500" dirty="0" smtClean="0"/>
              <a:t> 80:17 </a:t>
            </a:r>
          </a:p>
          <a:p>
            <a:pPr algn="l">
              <a:buNone/>
            </a:pPr>
            <a:r>
              <a:rPr lang="en-US" sz="1500" dirty="0" smtClean="0"/>
              <a:t>KDIGO CPG on CKD Kidney </a:t>
            </a:r>
            <a:r>
              <a:rPr lang="en-US" sz="1500" dirty="0" err="1" smtClean="0"/>
              <a:t>Int</a:t>
            </a:r>
            <a:r>
              <a:rPr lang="en-US" sz="1500" dirty="0" smtClean="0"/>
              <a:t> </a:t>
            </a:r>
            <a:r>
              <a:rPr lang="en-US" sz="1500" dirty="0" err="1" smtClean="0"/>
              <a:t>Suppl</a:t>
            </a:r>
            <a:r>
              <a:rPr lang="en-US" sz="1500" dirty="0" smtClean="0"/>
              <a:t> </a:t>
            </a:r>
            <a:r>
              <a:rPr lang="en-US" sz="1500" dirty="0" smtClean="0">
                <a:solidFill>
                  <a:srgbClr val="FF0000"/>
                </a:solidFill>
              </a:rPr>
              <a:t>2013</a:t>
            </a:r>
            <a:r>
              <a:rPr lang="en-US" sz="1500" dirty="0" smtClean="0"/>
              <a:t>; 3(1)</a:t>
            </a:r>
            <a:endParaRPr lang="ar-JO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>
            <a:normAutofit/>
          </a:bodyPr>
          <a:lstStyle/>
          <a:p>
            <a:r>
              <a:rPr lang="en-US" sz="2400" b="1" i="1" dirty="0" smtClean="0"/>
              <a:t>Criteria for CKD </a:t>
            </a:r>
            <a:r>
              <a:rPr lang="en-US" sz="2400" i="1" dirty="0" smtClean="0"/>
              <a:t>( Present for &gt;3 Months)</a:t>
            </a:r>
            <a:endParaRPr lang="ar-JO" sz="24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l" fontAlgn="base">
              <a:buNone/>
            </a:pPr>
            <a:r>
              <a:rPr lang="en-US" b="1" i="1" dirty="0" smtClean="0"/>
              <a:t>1. Markers </a:t>
            </a:r>
            <a:r>
              <a:rPr lang="en-US" b="1" i="1" dirty="0"/>
              <a:t>of kidney damage </a:t>
            </a:r>
            <a:r>
              <a:rPr lang="en-US" i="1" dirty="0"/>
              <a:t>(one or more</a:t>
            </a:r>
            <a:r>
              <a:rPr lang="en-US" i="1" dirty="0" smtClean="0"/>
              <a:t>)</a:t>
            </a:r>
          </a:p>
          <a:p>
            <a:pPr algn="l" fontAlgn="base">
              <a:buNone/>
            </a:pPr>
            <a:r>
              <a:rPr lang="en-US" i="1" dirty="0" smtClean="0"/>
              <a:t>-  </a:t>
            </a:r>
            <a:r>
              <a:rPr lang="en-US" i="1" dirty="0" err="1" smtClean="0"/>
              <a:t>Albuminuria</a:t>
            </a:r>
            <a:r>
              <a:rPr lang="en-US" i="1" dirty="0" smtClean="0"/>
              <a:t> </a:t>
            </a:r>
            <a:r>
              <a:rPr lang="en-US" i="1" dirty="0"/>
              <a:t>(albumin excretion rate [AER] ≥30 mg/24 hours</a:t>
            </a:r>
            <a:r>
              <a:rPr lang="en-US" i="1" dirty="0" smtClean="0"/>
              <a:t>;</a:t>
            </a:r>
          </a:p>
          <a:p>
            <a:pPr algn="l" fontAlgn="base">
              <a:buNone/>
            </a:pPr>
            <a:r>
              <a:rPr lang="en-US" i="1" dirty="0" smtClean="0"/>
              <a:t>-  albumin-to-</a:t>
            </a:r>
            <a:r>
              <a:rPr lang="en-US" i="1" dirty="0" err="1" smtClean="0"/>
              <a:t>creatinine</a:t>
            </a:r>
            <a:r>
              <a:rPr lang="en-US" i="1" dirty="0" smtClean="0"/>
              <a:t> </a:t>
            </a:r>
            <a:r>
              <a:rPr lang="en-US" i="1" dirty="0"/>
              <a:t>ratio [ACR] ≥30 mg/g [≥3 mg/</a:t>
            </a:r>
            <a:r>
              <a:rPr lang="en-US" i="1" dirty="0" err="1"/>
              <a:t>mmol</a:t>
            </a:r>
            <a:r>
              <a:rPr lang="en-US" i="1" dirty="0" smtClean="0"/>
              <a:t>])-</a:t>
            </a:r>
            <a:endParaRPr lang="en-US" i="1" dirty="0"/>
          </a:p>
          <a:p>
            <a:pPr algn="l" fontAlgn="base">
              <a:buNone/>
            </a:pPr>
            <a:r>
              <a:rPr lang="en-US" i="1" dirty="0" smtClean="0"/>
              <a:t>-  Urine </a:t>
            </a:r>
            <a:r>
              <a:rPr lang="en-US" i="1" dirty="0"/>
              <a:t>sediment abnormalities</a:t>
            </a:r>
          </a:p>
          <a:p>
            <a:pPr algn="l" fontAlgn="base">
              <a:buNone/>
            </a:pPr>
            <a:r>
              <a:rPr lang="en-US" i="1" dirty="0" smtClean="0"/>
              <a:t>-  Electrolyte </a:t>
            </a:r>
            <a:r>
              <a:rPr lang="en-US" i="1" dirty="0"/>
              <a:t>and other abnormalities due to tubular disorders</a:t>
            </a:r>
          </a:p>
          <a:p>
            <a:pPr algn="l" fontAlgn="base">
              <a:buNone/>
            </a:pPr>
            <a:r>
              <a:rPr lang="en-US" i="1" dirty="0" smtClean="0"/>
              <a:t>-  Abnormalities </a:t>
            </a:r>
            <a:r>
              <a:rPr lang="en-US" i="1" dirty="0"/>
              <a:t>detected by histology</a:t>
            </a:r>
          </a:p>
          <a:p>
            <a:pPr algn="l" fontAlgn="base">
              <a:buNone/>
            </a:pPr>
            <a:r>
              <a:rPr lang="en-US" i="1" dirty="0" smtClean="0"/>
              <a:t>-  Structural </a:t>
            </a:r>
            <a:r>
              <a:rPr lang="en-US" i="1" dirty="0"/>
              <a:t>abnormalities detected by imaging</a:t>
            </a:r>
          </a:p>
          <a:p>
            <a:pPr algn="l" fontAlgn="base">
              <a:buNone/>
            </a:pPr>
            <a:r>
              <a:rPr lang="en-US" i="1" dirty="0" smtClean="0"/>
              <a:t>-  History </a:t>
            </a:r>
            <a:r>
              <a:rPr lang="en-US" i="1" dirty="0"/>
              <a:t>of kidney </a:t>
            </a:r>
            <a:r>
              <a:rPr lang="en-US" i="1" dirty="0" smtClean="0"/>
              <a:t>transplantation</a:t>
            </a:r>
          </a:p>
          <a:p>
            <a:pPr algn="l" fontAlgn="base">
              <a:buNone/>
            </a:pPr>
            <a:endParaRPr lang="en-US" i="1" dirty="0"/>
          </a:p>
          <a:p>
            <a:pPr algn="l" fontAlgn="base">
              <a:buNone/>
            </a:pPr>
            <a:r>
              <a:rPr lang="en-US" b="1" i="1" dirty="0" smtClean="0"/>
              <a:t>2. Decreased </a:t>
            </a:r>
            <a:r>
              <a:rPr lang="en-US" b="1" i="1" dirty="0" err="1"/>
              <a:t>glomerular</a:t>
            </a:r>
            <a:r>
              <a:rPr lang="en-US" b="1" i="1" dirty="0"/>
              <a:t> filtration rate </a:t>
            </a:r>
            <a:r>
              <a:rPr lang="en-US" i="1" dirty="0"/>
              <a:t>(GFR)GFR &lt;</a:t>
            </a:r>
            <a:r>
              <a:rPr lang="en-US" i="1" dirty="0" smtClean="0"/>
              <a:t>60 ml/min/1.73 </a:t>
            </a:r>
            <a:r>
              <a:rPr lang="en-US" i="1" dirty="0"/>
              <a:t>m</a:t>
            </a:r>
            <a:r>
              <a:rPr lang="en-US" i="1" baseline="30000" dirty="0"/>
              <a:t>2</a:t>
            </a:r>
            <a:r>
              <a:rPr lang="en-US" i="1" dirty="0"/>
              <a:t> </a:t>
            </a:r>
            <a:r>
              <a:rPr lang="en-US" i="1" dirty="0" smtClean="0"/>
              <a:t>(GFR categories G3a–G5).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>
            <a:normAutofit/>
          </a:bodyPr>
          <a:lstStyle/>
          <a:p>
            <a:pPr algn="ctr"/>
            <a:r>
              <a:rPr lang="en-US" sz="3600" i="1" dirty="0" smtClean="0"/>
              <a:t>Prevalence</a:t>
            </a:r>
            <a:endParaRPr lang="ar-JO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r>
              <a:rPr lang="en-US" sz="2200" i="1" dirty="0" smtClean="0"/>
              <a:t>Globally, the prevalence of chronic kidney disease (CKD) stage II or lower in children is reported to be approximately </a:t>
            </a:r>
            <a:r>
              <a:rPr lang="en-US" sz="2200" b="1" i="1" dirty="0" smtClean="0"/>
              <a:t>18.5-58.3</a:t>
            </a:r>
            <a:r>
              <a:rPr lang="en-US" sz="2200" i="1" dirty="0" smtClean="0"/>
              <a:t> per million children</a:t>
            </a:r>
          </a:p>
          <a:p>
            <a:pPr algn="l">
              <a:buNone/>
            </a:pPr>
            <a:r>
              <a:rPr lang="en-US" sz="2200" i="1" dirty="0" smtClean="0"/>
              <a:t>The frequency of chronic kidney disease </a:t>
            </a:r>
            <a:r>
              <a:rPr lang="en-US" sz="2200" b="1" i="1" dirty="0" smtClean="0"/>
              <a:t>increases with age </a:t>
            </a:r>
            <a:r>
              <a:rPr lang="en-US" sz="2200" i="1" dirty="0" smtClean="0"/>
              <a:t>and is much more common in adults than children.</a:t>
            </a:r>
          </a:p>
          <a:p>
            <a:pPr algn="l">
              <a:buNone/>
            </a:pPr>
            <a:r>
              <a:rPr lang="en-US" sz="2200" i="1" dirty="0" smtClean="0"/>
              <a:t> Among children, chronic kidney disease is more common in children older than 6 years than in those younger than 6 years. </a:t>
            </a:r>
          </a:p>
          <a:p>
            <a:pPr algn="l">
              <a:buNone/>
            </a:pPr>
            <a:r>
              <a:rPr lang="en-US" sz="2200" i="1" dirty="0" smtClean="0"/>
              <a:t>The percentages in the NAPRTCS cohort were 19% in children aged 0-1 years; 17% in those aged 6-12 years; 33% in children aged 2-5 years; and 31% in those older than 12 years.</a:t>
            </a:r>
            <a:r>
              <a:rPr lang="en-US" i="1" baseline="30000" dirty="0" smtClean="0"/>
              <a:t> </a:t>
            </a:r>
            <a:endParaRPr lang="ar-JO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/>
          </a:bodyPr>
          <a:lstStyle/>
          <a:p>
            <a:pPr algn="ctr"/>
            <a:r>
              <a:rPr lang="en-US" sz="3600" i="1" dirty="0" smtClean="0"/>
              <a:t>Stages</a:t>
            </a:r>
            <a:endParaRPr lang="ar-JO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 algn="l">
              <a:buNone/>
            </a:pPr>
            <a:r>
              <a:rPr lang="en-US" i="1" dirty="0" smtClean="0"/>
              <a:t>The Kidney Disease Outcomes Quality Initiative (KDOQI) recommended the following classification of chronic renal disease by stage (</a:t>
            </a:r>
            <a:r>
              <a:rPr lang="en-US" b="1" i="1" dirty="0" smtClean="0">
                <a:solidFill>
                  <a:schemeClr val="accent1"/>
                </a:solidFill>
              </a:rPr>
              <a:t>2008-2009</a:t>
            </a:r>
            <a:r>
              <a:rPr lang="en-US" i="1" dirty="0" smtClean="0">
                <a:solidFill>
                  <a:schemeClr val="accent1"/>
                </a:solidFill>
              </a:rPr>
              <a:t>)</a:t>
            </a:r>
            <a:r>
              <a:rPr lang="en-US" i="1" baseline="30000" dirty="0" smtClean="0">
                <a:solidFill>
                  <a:schemeClr val="accent1"/>
                </a:solidFill>
              </a:rPr>
              <a:t> </a:t>
            </a:r>
            <a:r>
              <a:rPr lang="en-US" i="1" dirty="0" smtClean="0">
                <a:solidFill>
                  <a:schemeClr val="accent1"/>
                </a:solidFill>
              </a:rPr>
              <a:t>:</a:t>
            </a:r>
          </a:p>
          <a:p>
            <a:pPr marL="514350" indent="-514350" algn="l">
              <a:buNone/>
            </a:pPr>
            <a:endParaRPr lang="en-US" i="1" dirty="0" smtClean="0"/>
          </a:p>
          <a:p>
            <a:pPr marL="514350" indent="-514350" algn="l">
              <a:buNone/>
            </a:pPr>
            <a:r>
              <a:rPr lang="en-US" b="1" i="1" dirty="0" smtClean="0">
                <a:solidFill>
                  <a:schemeClr val="accent1"/>
                </a:solidFill>
              </a:rPr>
              <a:t>Stage I  </a:t>
            </a:r>
            <a:r>
              <a:rPr lang="en-US" i="1" dirty="0" smtClean="0"/>
              <a:t>disease is defined by a normal </a:t>
            </a:r>
            <a:r>
              <a:rPr lang="en-US" i="1" dirty="0" err="1" smtClean="0"/>
              <a:t>glomerular</a:t>
            </a:r>
            <a:r>
              <a:rPr lang="en-US" i="1" dirty="0" smtClean="0"/>
              <a:t> filtration rate (GFR) (&gt; 90 </a:t>
            </a:r>
            <a:r>
              <a:rPr lang="en-US" i="1" dirty="0" err="1" smtClean="0"/>
              <a:t>mL</a:t>
            </a:r>
            <a:r>
              <a:rPr lang="en-US" i="1" dirty="0" smtClean="0"/>
              <a:t>/min per 1.73 m </a:t>
            </a:r>
            <a:r>
              <a:rPr lang="en-US" i="1" baseline="30000" dirty="0" smtClean="0"/>
              <a:t>2</a:t>
            </a:r>
            <a:r>
              <a:rPr lang="en-US" i="1" dirty="0" smtClean="0"/>
              <a:t>) and persistent </a:t>
            </a:r>
            <a:r>
              <a:rPr lang="en-US" i="1" dirty="0" err="1" smtClean="0"/>
              <a:t>albuminuria</a:t>
            </a:r>
            <a:endParaRPr lang="en-US" i="1" dirty="0" smtClean="0"/>
          </a:p>
          <a:p>
            <a:pPr marL="514350" indent="-514350" algn="l">
              <a:buNone/>
            </a:pPr>
            <a:endParaRPr lang="en-US" i="1" dirty="0" smtClean="0"/>
          </a:p>
          <a:p>
            <a:pPr marL="514350" indent="-514350" algn="l">
              <a:buNone/>
            </a:pPr>
            <a:r>
              <a:rPr lang="en-US" b="1" i="1" dirty="0" smtClean="0">
                <a:solidFill>
                  <a:schemeClr val="accent1"/>
                </a:solidFill>
              </a:rPr>
              <a:t>Stage II  </a:t>
            </a:r>
            <a:r>
              <a:rPr lang="en-US" i="1" dirty="0" smtClean="0"/>
              <a:t>disease is characterized by a GFR of 60-89 </a:t>
            </a:r>
            <a:r>
              <a:rPr lang="en-US" i="1" dirty="0" err="1" smtClean="0"/>
              <a:t>mL</a:t>
            </a:r>
            <a:r>
              <a:rPr lang="en-US" i="1" dirty="0" smtClean="0"/>
              <a:t>/min per 1.73 m </a:t>
            </a:r>
            <a:r>
              <a:rPr lang="en-US" i="1" baseline="30000" dirty="0" smtClean="0"/>
              <a:t>2</a:t>
            </a:r>
            <a:r>
              <a:rPr lang="en-US" i="1" dirty="0" smtClean="0"/>
              <a:t> and persistent </a:t>
            </a:r>
            <a:r>
              <a:rPr lang="en-US" i="1" dirty="0" err="1" smtClean="0"/>
              <a:t>albuminuria</a:t>
            </a:r>
            <a:endParaRPr lang="en-US" i="1" dirty="0" smtClean="0"/>
          </a:p>
          <a:p>
            <a:pPr marL="514350" indent="-514350" algn="l">
              <a:buNone/>
            </a:pPr>
            <a:endParaRPr lang="en-US" i="1" dirty="0" smtClean="0"/>
          </a:p>
          <a:p>
            <a:pPr marL="514350" indent="-514350" algn="l">
              <a:buNone/>
            </a:pPr>
            <a:r>
              <a:rPr lang="en-US" b="1" i="1" dirty="0" smtClean="0">
                <a:solidFill>
                  <a:schemeClr val="accent1"/>
                </a:solidFill>
              </a:rPr>
              <a:t>Stage III  </a:t>
            </a:r>
            <a:r>
              <a:rPr lang="en-US" i="1" dirty="0" smtClean="0"/>
              <a:t>disease is characterized by a GFR of 30-59 </a:t>
            </a:r>
            <a:r>
              <a:rPr lang="en-US" i="1" dirty="0" err="1" smtClean="0"/>
              <a:t>mL</a:t>
            </a:r>
            <a:r>
              <a:rPr lang="en-US" i="1" dirty="0" smtClean="0"/>
              <a:t>/min per 1.73 m </a:t>
            </a:r>
            <a:r>
              <a:rPr lang="en-US" i="1" baseline="30000" dirty="0" smtClean="0"/>
              <a:t>2</a:t>
            </a:r>
          </a:p>
          <a:p>
            <a:pPr marL="514350" indent="-514350" algn="l">
              <a:buNone/>
            </a:pPr>
            <a:endParaRPr lang="en-US" b="1" i="1" dirty="0" smtClean="0"/>
          </a:p>
          <a:p>
            <a:pPr marL="514350" indent="-514350" algn="l">
              <a:buNone/>
            </a:pPr>
            <a:r>
              <a:rPr lang="en-US" b="1" i="1" dirty="0" smtClean="0">
                <a:solidFill>
                  <a:schemeClr val="accent1"/>
                </a:solidFill>
              </a:rPr>
              <a:t>Stage IV  </a:t>
            </a:r>
            <a:r>
              <a:rPr lang="en-US" i="1" dirty="0" smtClean="0"/>
              <a:t>disease is characterized by a GFR of 15-29 </a:t>
            </a:r>
            <a:r>
              <a:rPr lang="en-US" i="1" dirty="0" err="1" smtClean="0"/>
              <a:t>mL</a:t>
            </a:r>
            <a:r>
              <a:rPr lang="en-US" i="1" dirty="0" smtClean="0"/>
              <a:t>/min per 1.73 m </a:t>
            </a:r>
            <a:r>
              <a:rPr lang="en-US" i="1" baseline="30000" dirty="0" smtClean="0"/>
              <a:t>2</a:t>
            </a:r>
          </a:p>
          <a:p>
            <a:pPr marL="514350" indent="-514350" algn="l">
              <a:buNone/>
            </a:pPr>
            <a:endParaRPr lang="en-US" i="1" dirty="0" smtClean="0"/>
          </a:p>
          <a:p>
            <a:pPr marL="514350" indent="-514350" algn="l">
              <a:buNone/>
            </a:pPr>
            <a:r>
              <a:rPr lang="en-US" b="1" i="1" dirty="0" smtClean="0">
                <a:solidFill>
                  <a:schemeClr val="accent1"/>
                </a:solidFill>
              </a:rPr>
              <a:t>Stage V</a:t>
            </a:r>
            <a:r>
              <a:rPr lang="en-US" i="1" dirty="0" smtClean="0">
                <a:solidFill>
                  <a:schemeClr val="accent1"/>
                </a:solidFill>
              </a:rPr>
              <a:t>  </a:t>
            </a:r>
            <a:r>
              <a:rPr lang="en-US" i="1" dirty="0" smtClean="0"/>
              <a:t>disease is characterized by a GFR of less than 15 </a:t>
            </a:r>
            <a:r>
              <a:rPr lang="en-US" i="1" dirty="0" err="1" smtClean="0"/>
              <a:t>mL</a:t>
            </a:r>
            <a:r>
              <a:rPr lang="en-US" i="1" dirty="0" smtClean="0"/>
              <a:t>/min per 1.73 m </a:t>
            </a:r>
            <a:r>
              <a:rPr lang="en-US" i="1" baseline="30000" dirty="0" smtClean="0"/>
              <a:t>2</a:t>
            </a:r>
            <a:r>
              <a:rPr lang="en-US" i="1" dirty="0" smtClean="0"/>
              <a:t>or end-stage renal disease (ESRD)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/>
          </a:bodyPr>
          <a:lstStyle/>
          <a:p>
            <a:pPr algn="ctr"/>
            <a:r>
              <a:rPr lang="en-US" sz="3600" i="1" dirty="0" smtClean="0"/>
              <a:t>Categories - Stages</a:t>
            </a:r>
            <a:endParaRPr lang="ar-JO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fontAlgn="base">
              <a:buNone/>
            </a:pPr>
            <a:r>
              <a:rPr lang="en-US" b="1" i="1" dirty="0" smtClean="0"/>
              <a:t>GFR </a:t>
            </a:r>
            <a:r>
              <a:rPr lang="en-US" sz="2800" b="1" i="1" dirty="0"/>
              <a:t>Categories in </a:t>
            </a:r>
            <a:r>
              <a:rPr lang="en-US" sz="2800" b="1" i="1" dirty="0" smtClean="0"/>
              <a:t>CKD(ml/min/1.73 m</a:t>
            </a:r>
            <a:r>
              <a:rPr lang="en-US" sz="2800" b="1" i="1" baseline="30000" dirty="0" smtClean="0"/>
              <a:t>2</a:t>
            </a:r>
            <a:r>
              <a:rPr lang="en-US" sz="2800" b="1" i="1" dirty="0" smtClean="0"/>
              <a:t>)</a:t>
            </a:r>
            <a:endParaRPr lang="en-US" sz="2800" b="1" i="1" dirty="0"/>
          </a:p>
          <a:p>
            <a:pPr algn="l" fontAlgn="base">
              <a:buNone/>
            </a:pPr>
            <a:r>
              <a:rPr lang="en-US" sz="2800" b="1" dirty="0" smtClean="0"/>
              <a:t>G1</a:t>
            </a:r>
            <a:r>
              <a:rPr lang="en-US" sz="2800" dirty="0" smtClean="0"/>
              <a:t>:      ≥90       </a:t>
            </a:r>
            <a:r>
              <a:rPr lang="en-US" sz="2400" i="1" dirty="0" smtClean="0"/>
              <a:t>Normal </a:t>
            </a:r>
            <a:r>
              <a:rPr lang="en-US" sz="2400" i="1" dirty="0"/>
              <a:t>or </a:t>
            </a:r>
            <a:r>
              <a:rPr lang="en-US" sz="2400" i="1" dirty="0" smtClean="0"/>
              <a:t>high</a:t>
            </a:r>
          </a:p>
          <a:p>
            <a:pPr algn="l" fontAlgn="base">
              <a:buNone/>
            </a:pPr>
            <a:r>
              <a:rPr lang="en-US" sz="2400" b="1" i="1" dirty="0" smtClean="0"/>
              <a:t>G2</a:t>
            </a:r>
            <a:r>
              <a:rPr lang="en-US" sz="2400" i="1" dirty="0" smtClean="0"/>
              <a:t>:     60–89       Mildly decreased</a:t>
            </a:r>
          </a:p>
          <a:p>
            <a:pPr algn="l" fontAlgn="base">
              <a:buNone/>
            </a:pPr>
            <a:r>
              <a:rPr lang="en-US" sz="2400" b="1" i="1" dirty="0" smtClean="0"/>
              <a:t>G</a:t>
            </a:r>
            <a:r>
              <a:rPr lang="en-US" sz="2400" b="1" i="1" dirty="0" smtClean="0">
                <a:solidFill>
                  <a:schemeClr val="accent1"/>
                </a:solidFill>
              </a:rPr>
              <a:t>3a</a:t>
            </a:r>
            <a:r>
              <a:rPr lang="en-US" sz="2400" b="1" i="1" dirty="0" smtClean="0"/>
              <a:t>:</a:t>
            </a:r>
            <a:r>
              <a:rPr lang="en-US" sz="2400" i="1" dirty="0" smtClean="0"/>
              <a:t>   45–59      Mildly </a:t>
            </a:r>
            <a:r>
              <a:rPr lang="en-US" sz="2400" i="1" dirty="0"/>
              <a:t>to moderately </a:t>
            </a:r>
            <a:r>
              <a:rPr lang="en-US" sz="2400" i="1" dirty="0" smtClean="0"/>
              <a:t>decreased</a:t>
            </a:r>
          </a:p>
          <a:p>
            <a:pPr algn="l" fontAlgn="base">
              <a:buNone/>
            </a:pPr>
            <a:r>
              <a:rPr lang="en-US" sz="2400" b="1" i="1" dirty="0" smtClean="0"/>
              <a:t>G</a:t>
            </a:r>
            <a:r>
              <a:rPr lang="en-US" sz="2400" b="1" i="1" dirty="0" smtClean="0">
                <a:solidFill>
                  <a:schemeClr val="accent1"/>
                </a:solidFill>
              </a:rPr>
              <a:t>3b</a:t>
            </a:r>
            <a:r>
              <a:rPr lang="en-US" sz="2400" i="1" dirty="0" smtClean="0"/>
              <a:t> :  30–44      Moderately </a:t>
            </a:r>
            <a:r>
              <a:rPr lang="en-US" sz="2400" i="1" dirty="0"/>
              <a:t>to severely </a:t>
            </a:r>
            <a:r>
              <a:rPr lang="en-US" sz="2400" i="1" dirty="0" smtClean="0"/>
              <a:t>decreased</a:t>
            </a:r>
          </a:p>
          <a:p>
            <a:pPr algn="l" fontAlgn="base">
              <a:buNone/>
            </a:pPr>
            <a:r>
              <a:rPr lang="en-US" sz="2400" b="1" i="1" dirty="0" smtClean="0"/>
              <a:t>G4: </a:t>
            </a:r>
            <a:r>
              <a:rPr lang="en-US" sz="2400" i="1" dirty="0" smtClean="0"/>
              <a:t>     15–29      Severely decreased</a:t>
            </a:r>
          </a:p>
          <a:p>
            <a:pPr algn="l" fontAlgn="base">
              <a:buNone/>
            </a:pPr>
            <a:r>
              <a:rPr lang="en-US" sz="2400" b="1" i="1" dirty="0" smtClean="0"/>
              <a:t>G5</a:t>
            </a:r>
            <a:r>
              <a:rPr lang="en-US" sz="2400" i="1" dirty="0" smtClean="0"/>
              <a:t>:     &lt;15          Kidney </a:t>
            </a:r>
            <a:r>
              <a:rPr lang="en-US" sz="2400" i="1" dirty="0"/>
              <a:t>failure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Rectangle 3"/>
          <p:cNvSpPr/>
          <p:nvPr/>
        </p:nvSpPr>
        <p:spPr>
          <a:xfrm>
            <a:off x="1071538" y="2214554"/>
            <a:ext cx="68580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400" i="1" dirty="0" smtClean="0"/>
              <a:t>. CKD </a:t>
            </a:r>
            <a:r>
              <a:rPr lang="en-US" sz="2400" i="1" dirty="0" smtClean="0"/>
              <a:t>stages were introduced to help define the progression of the disease and how to treat it</a:t>
            </a:r>
            <a:r>
              <a:rPr lang="en-US" sz="2400" i="1" dirty="0" smtClean="0"/>
              <a:t>.</a:t>
            </a:r>
          </a:p>
          <a:p>
            <a:pPr algn="l"/>
            <a:endParaRPr lang="en-US" sz="2400" i="1" dirty="0" smtClean="0"/>
          </a:p>
          <a:p>
            <a:pPr algn="l"/>
            <a:r>
              <a:rPr lang="en-US" sz="2400" i="1" dirty="0" smtClean="0"/>
              <a:t> </a:t>
            </a:r>
            <a:r>
              <a:rPr lang="en-US" sz="2400" i="1" dirty="0" smtClean="0"/>
              <a:t>• There are certain changes in the body or complications that happen more often at certain GFR levels regardless of CKD cause</a:t>
            </a:r>
            <a:r>
              <a:rPr lang="en-US" sz="2400" dirty="0" smtClean="0"/>
              <a:t>.</a:t>
            </a:r>
            <a:endParaRPr lang="ar-JO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i="1" dirty="0" smtClean="0"/>
              <a:t>Schwartz equation for e-GFR</a:t>
            </a:r>
            <a:endParaRPr lang="ar-JO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b="1" i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b="1" i="1" dirty="0" err="1" smtClean="0">
                <a:solidFill>
                  <a:srgbClr val="FF0000"/>
                </a:solidFill>
              </a:rPr>
              <a:t>CrCl</a:t>
            </a:r>
            <a:r>
              <a:rPr lang="en-US" b="1" i="1" dirty="0" smtClean="0">
                <a:solidFill>
                  <a:srgbClr val="FF0000"/>
                </a:solidFill>
              </a:rPr>
              <a:t> (ml/min/1.73m2)=  [length (cm) x k] / </a:t>
            </a:r>
            <a:r>
              <a:rPr lang="en-US" b="1" i="1" dirty="0" err="1" smtClean="0">
                <a:solidFill>
                  <a:srgbClr val="FF0000"/>
                </a:solidFill>
              </a:rPr>
              <a:t>Scr</a:t>
            </a:r>
            <a:endParaRPr lang="en-US" b="1" i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 smtClean="0"/>
          </a:p>
          <a:p>
            <a:pPr algn="l">
              <a:buNone/>
            </a:pPr>
            <a:r>
              <a:rPr lang="en-US" sz="2800" i="1" dirty="0" smtClean="0"/>
              <a:t>k = 0.45 for infants 1 to 52 weeks old</a:t>
            </a:r>
            <a:br>
              <a:rPr lang="en-US" sz="2800" i="1" dirty="0" smtClean="0"/>
            </a:br>
            <a:r>
              <a:rPr lang="en-US" sz="2800" i="1" dirty="0" smtClean="0"/>
              <a:t>k = 0.55 for children 1 to 13 years old</a:t>
            </a:r>
            <a:br>
              <a:rPr lang="en-US" sz="2800" i="1" dirty="0" smtClean="0"/>
            </a:br>
            <a:r>
              <a:rPr lang="en-US" sz="2800" i="1" dirty="0" smtClean="0"/>
              <a:t>k = 0.55 for adolescent females 13-18 years old</a:t>
            </a:r>
            <a:br>
              <a:rPr lang="en-US" sz="2800" i="1" dirty="0" smtClean="0"/>
            </a:br>
            <a:r>
              <a:rPr lang="en-US" sz="2800" i="1" dirty="0" smtClean="0"/>
              <a:t>k = 0.7 for adolescent males 13-18 years old</a:t>
            </a:r>
            <a:endParaRPr lang="ar-JO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/>
          </a:bodyPr>
          <a:lstStyle/>
          <a:p>
            <a:pPr algn="ctr"/>
            <a:r>
              <a:rPr lang="en-US" sz="3600" i="1" dirty="0" smtClean="0"/>
              <a:t>Pathogenesis</a:t>
            </a:r>
            <a:endParaRPr lang="ar-JO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l">
              <a:buNone/>
            </a:pPr>
            <a:r>
              <a:rPr lang="en-US" sz="3400" b="1" i="1" u="sng" dirty="0" err="1" smtClean="0"/>
              <a:t>Hyperfiltration</a:t>
            </a:r>
            <a:r>
              <a:rPr lang="en-US" sz="3400" b="1" i="1" u="sng" dirty="0" smtClean="0"/>
              <a:t> injury</a:t>
            </a:r>
            <a:r>
              <a:rPr lang="en-US" dirty="0" smtClean="0"/>
              <a:t>: possible final common pathway of </a:t>
            </a:r>
            <a:r>
              <a:rPr lang="en-US" dirty="0" err="1" smtClean="0"/>
              <a:t>glomerular</a:t>
            </a:r>
            <a:r>
              <a:rPr lang="en-US" dirty="0" smtClean="0"/>
              <a:t> destruction, independent of the underlying cause of renal injury</a:t>
            </a:r>
          </a:p>
          <a:p>
            <a:pPr algn="l">
              <a:buNone/>
            </a:pPr>
            <a:r>
              <a:rPr lang="en-US" dirty="0" smtClean="0"/>
              <a:t>. As </a:t>
            </a:r>
            <a:r>
              <a:rPr lang="en-US" dirty="0" err="1" smtClean="0"/>
              <a:t>nephrons</a:t>
            </a:r>
            <a:r>
              <a:rPr lang="en-US" dirty="0" smtClean="0"/>
              <a:t> are lost, the remaining </a:t>
            </a:r>
            <a:r>
              <a:rPr lang="en-US" dirty="0" err="1" smtClean="0"/>
              <a:t>nephrons</a:t>
            </a:r>
            <a:r>
              <a:rPr lang="en-US" dirty="0" smtClean="0"/>
              <a:t> undergo an increase in </a:t>
            </a:r>
            <a:r>
              <a:rPr lang="en-US" dirty="0" err="1" smtClean="0"/>
              <a:t>glomerular</a:t>
            </a:r>
            <a:r>
              <a:rPr lang="en-US" dirty="0" smtClean="0"/>
              <a:t> blood flow</a:t>
            </a:r>
          </a:p>
          <a:p>
            <a:pPr algn="l">
              <a:buNone/>
            </a:pPr>
            <a:r>
              <a:rPr lang="en-US" dirty="0" smtClean="0"/>
              <a:t>.This compensatory </a:t>
            </a:r>
            <a:r>
              <a:rPr lang="en-US" dirty="0" err="1" smtClean="0"/>
              <a:t>hyperfiltration</a:t>
            </a:r>
            <a:r>
              <a:rPr lang="en-US" dirty="0" smtClean="0"/>
              <a:t> temporarily preserves renal function, however it might cause damage to the surviving </a:t>
            </a:r>
            <a:r>
              <a:rPr lang="en-US" dirty="0" err="1" smtClean="0"/>
              <a:t>glomeruli</a:t>
            </a:r>
            <a:r>
              <a:rPr lang="en-US" dirty="0" smtClean="0"/>
              <a:t> by time</a:t>
            </a:r>
          </a:p>
          <a:p>
            <a:pPr algn="l">
              <a:buNone/>
            </a:pPr>
            <a:endParaRPr lang="en-US" dirty="0" smtClean="0"/>
          </a:p>
          <a:p>
            <a:pPr algn="l">
              <a:buNone/>
            </a:pPr>
            <a:r>
              <a:rPr lang="en-US" sz="3400" b="1" i="1" u="sng" dirty="0" err="1" smtClean="0"/>
              <a:t>Proteinuria</a:t>
            </a:r>
            <a:r>
              <a:rPr lang="en-US" b="1" dirty="0" smtClean="0"/>
              <a:t>:</a:t>
            </a:r>
            <a:r>
              <a:rPr lang="en-US" dirty="0" smtClean="0"/>
              <a:t> direct toxic effect on tubular cells, recruitment of </a:t>
            </a:r>
            <a:r>
              <a:rPr lang="en-US" dirty="0" err="1" smtClean="0"/>
              <a:t>monocyte</a:t>
            </a:r>
            <a:r>
              <a:rPr lang="en-US" dirty="0" smtClean="0"/>
              <a:t> and macrophages : enhancement of </a:t>
            </a:r>
            <a:r>
              <a:rPr lang="en-US" dirty="0" err="1" smtClean="0"/>
              <a:t>glomerular</a:t>
            </a:r>
            <a:r>
              <a:rPr lang="en-US" dirty="0" smtClean="0"/>
              <a:t> sclerosis and </a:t>
            </a:r>
            <a:r>
              <a:rPr lang="en-US" dirty="0" err="1" smtClean="0"/>
              <a:t>tubulointerstitial</a:t>
            </a:r>
            <a:r>
              <a:rPr lang="en-US" dirty="0" smtClean="0"/>
              <a:t> fibrosis. </a:t>
            </a:r>
          </a:p>
          <a:p>
            <a:pPr algn="l">
              <a:buNone/>
            </a:pPr>
            <a:r>
              <a:rPr lang="en-US" sz="3400" b="1" i="1" u="sng" dirty="0" smtClean="0"/>
              <a:t>Hypertension</a:t>
            </a:r>
            <a:r>
              <a:rPr lang="en-US" b="1" i="1" dirty="0" smtClean="0"/>
              <a:t>:</a:t>
            </a:r>
            <a:r>
              <a:rPr lang="en-US" b="1" dirty="0" smtClean="0"/>
              <a:t> </a:t>
            </a:r>
            <a:r>
              <a:rPr lang="en-US" dirty="0" smtClean="0"/>
              <a:t>Arteriolar </a:t>
            </a:r>
            <a:r>
              <a:rPr lang="en-US" dirty="0" err="1" smtClean="0"/>
              <a:t>nephrosclerosis</a:t>
            </a:r>
            <a:r>
              <a:rPr lang="en-US" dirty="0" smtClean="0"/>
              <a:t>, increase </a:t>
            </a:r>
            <a:r>
              <a:rPr lang="en-US" dirty="0" err="1" smtClean="0"/>
              <a:t>hyperfiltration</a:t>
            </a:r>
            <a:r>
              <a:rPr lang="en-US" dirty="0" smtClean="0"/>
              <a:t> injury</a:t>
            </a:r>
            <a:r>
              <a:rPr lang="en-US" b="1" dirty="0" smtClean="0"/>
              <a:t>. </a:t>
            </a:r>
            <a:endParaRPr lang="en-US" dirty="0" smtClean="0"/>
          </a:p>
          <a:p>
            <a:pPr algn="l">
              <a:buNone/>
            </a:pPr>
            <a:r>
              <a:rPr lang="en-US" sz="3400" b="1" i="1" u="sng" dirty="0" err="1" smtClean="0"/>
              <a:t>Hperphosphatemia</a:t>
            </a:r>
            <a:r>
              <a:rPr lang="en-US" sz="3400" b="1" i="1" dirty="0" smtClean="0"/>
              <a:t>:</a:t>
            </a:r>
            <a:r>
              <a:rPr lang="en-US" sz="3400" b="1" dirty="0" smtClean="0"/>
              <a:t> </a:t>
            </a:r>
            <a:r>
              <a:rPr lang="en-US" dirty="0" smtClean="0"/>
              <a:t>Deposition of calcium phosphate in the renal tissue and vessels</a:t>
            </a:r>
          </a:p>
          <a:p>
            <a:pPr algn="l">
              <a:buNone/>
            </a:pPr>
            <a:r>
              <a:rPr lang="en-US" sz="3400" b="1" i="1" u="sng" dirty="0" err="1" smtClean="0"/>
              <a:t>Hyperlipidemia</a:t>
            </a:r>
            <a:r>
              <a:rPr lang="en-US" b="1" dirty="0" smtClean="0"/>
              <a:t>: </a:t>
            </a:r>
            <a:r>
              <a:rPr lang="en-US" dirty="0" err="1" smtClean="0"/>
              <a:t>Glomerular</a:t>
            </a:r>
            <a:r>
              <a:rPr lang="en-US" dirty="0" smtClean="0"/>
              <a:t> dysfunction through oxidant-mediated injury </a:t>
            </a:r>
            <a:endParaRPr lang="ar-JO" dirty="0" smtClean="0"/>
          </a:p>
          <a:p>
            <a:endParaRPr lang="ar-J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/>
          </a:bodyPr>
          <a:lstStyle/>
          <a:p>
            <a:pPr algn="ctr"/>
            <a:r>
              <a:rPr lang="en-US" sz="3600" i="1" dirty="0" smtClean="0"/>
              <a:t>Causes of CKD in Children</a:t>
            </a:r>
            <a:endParaRPr lang="ar-JO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500174"/>
            <a:ext cx="8229600" cy="4857784"/>
          </a:xfrm>
        </p:spPr>
        <p:txBody>
          <a:bodyPr>
            <a:normAutofit fontScale="25000" lnSpcReduction="20000"/>
          </a:bodyPr>
          <a:lstStyle/>
          <a:p>
            <a:pPr algn="l">
              <a:buNone/>
            </a:pPr>
            <a:r>
              <a:rPr lang="en-US" sz="6400" b="1" dirty="0" smtClean="0"/>
              <a:t>Congenital abnormalities</a:t>
            </a:r>
            <a:r>
              <a:rPr lang="en-US" sz="6400" dirty="0" smtClean="0"/>
              <a:t>:</a:t>
            </a:r>
          </a:p>
          <a:p>
            <a:pPr algn="l">
              <a:buNone/>
            </a:pPr>
            <a:r>
              <a:rPr lang="en-US" sz="6400" dirty="0" smtClean="0"/>
              <a:t>        -</a:t>
            </a:r>
            <a:r>
              <a:rPr lang="en-US" sz="6400" dirty="0" err="1" smtClean="0"/>
              <a:t>Aplasia</a:t>
            </a:r>
            <a:r>
              <a:rPr lang="en-US" sz="6400" dirty="0" smtClean="0"/>
              <a:t>, </a:t>
            </a:r>
            <a:r>
              <a:rPr lang="en-US" sz="6400" dirty="0" err="1" smtClean="0"/>
              <a:t>Hypoplasia</a:t>
            </a:r>
            <a:r>
              <a:rPr lang="en-US" sz="6400" dirty="0" smtClean="0"/>
              <a:t>, Dysplasia</a:t>
            </a:r>
          </a:p>
          <a:p>
            <a:pPr algn="l">
              <a:buNone/>
            </a:pPr>
            <a:r>
              <a:rPr lang="en-US" sz="6400" dirty="0" smtClean="0"/>
              <a:t>        -Obstructive </a:t>
            </a:r>
            <a:r>
              <a:rPr lang="en-US" sz="6400" dirty="0" err="1" smtClean="0"/>
              <a:t>uropathy</a:t>
            </a:r>
            <a:endParaRPr lang="en-US" sz="6400" dirty="0" smtClean="0"/>
          </a:p>
          <a:p>
            <a:pPr algn="l">
              <a:buNone/>
            </a:pPr>
            <a:r>
              <a:rPr lang="en-US" sz="6400" dirty="0" smtClean="0"/>
              <a:t>         - Reflux nephropathy   </a:t>
            </a:r>
          </a:p>
          <a:p>
            <a:pPr algn="l">
              <a:buNone/>
            </a:pPr>
            <a:r>
              <a:rPr lang="en-US" sz="6400" b="1" dirty="0" err="1" smtClean="0"/>
              <a:t>Herditary</a:t>
            </a:r>
            <a:r>
              <a:rPr lang="en-US" sz="6400" b="1" dirty="0" smtClean="0"/>
              <a:t> conditions</a:t>
            </a:r>
            <a:r>
              <a:rPr lang="en-US" sz="6400" dirty="0" smtClean="0"/>
              <a:t>:</a:t>
            </a:r>
          </a:p>
          <a:p>
            <a:pPr algn="l">
              <a:buNone/>
            </a:pPr>
            <a:r>
              <a:rPr lang="en-US" sz="6400" dirty="0" smtClean="0"/>
              <a:t>         - </a:t>
            </a:r>
            <a:r>
              <a:rPr lang="en-US" sz="6400" dirty="0" err="1" smtClean="0"/>
              <a:t>Polysystic</a:t>
            </a:r>
            <a:r>
              <a:rPr lang="en-US" sz="6400" dirty="0" smtClean="0"/>
              <a:t> kidney disease AR</a:t>
            </a:r>
          </a:p>
          <a:p>
            <a:pPr algn="l">
              <a:buNone/>
            </a:pPr>
            <a:r>
              <a:rPr lang="en-US" sz="6400" dirty="0" smtClean="0"/>
              <a:t>         - Hereditary nephritis  </a:t>
            </a:r>
          </a:p>
          <a:p>
            <a:pPr algn="l">
              <a:buNone/>
            </a:pPr>
            <a:r>
              <a:rPr lang="en-US" sz="6400" dirty="0" smtClean="0"/>
              <a:t>         - </a:t>
            </a:r>
            <a:r>
              <a:rPr lang="en-US" sz="6400" dirty="0" err="1" smtClean="0"/>
              <a:t>Cystinosis</a:t>
            </a:r>
            <a:r>
              <a:rPr lang="en-US" sz="6400" dirty="0" smtClean="0"/>
              <a:t>   </a:t>
            </a:r>
          </a:p>
          <a:p>
            <a:pPr algn="l">
              <a:buNone/>
            </a:pPr>
            <a:r>
              <a:rPr lang="en-US" sz="6400" dirty="0" smtClean="0"/>
              <a:t>         - Primary </a:t>
            </a:r>
            <a:r>
              <a:rPr lang="en-US" sz="6400" dirty="0" err="1" smtClean="0"/>
              <a:t>oxalosis</a:t>
            </a:r>
            <a:endParaRPr lang="en-US" sz="6400" dirty="0" smtClean="0"/>
          </a:p>
          <a:p>
            <a:pPr algn="l">
              <a:buNone/>
            </a:pPr>
            <a:r>
              <a:rPr lang="en-US" sz="6400" dirty="0" smtClean="0"/>
              <a:t>         - Congenital NS  </a:t>
            </a:r>
          </a:p>
          <a:p>
            <a:pPr algn="l">
              <a:buNone/>
            </a:pPr>
            <a:r>
              <a:rPr lang="en-US" sz="6400" b="1" dirty="0" err="1" smtClean="0"/>
              <a:t>Glomerulonephritis</a:t>
            </a:r>
            <a:endParaRPr lang="en-US" sz="6400" b="1" dirty="0" smtClean="0"/>
          </a:p>
          <a:p>
            <a:pPr algn="l">
              <a:buNone/>
            </a:pPr>
            <a:r>
              <a:rPr lang="en-US" sz="6400" b="1" dirty="0" smtClean="0"/>
              <a:t>Multisystem diseases</a:t>
            </a:r>
          </a:p>
          <a:p>
            <a:pPr algn="l">
              <a:buNone/>
            </a:pPr>
            <a:r>
              <a:rPr lang="en-US" sz="6400" dirty="0" smtClean="0"/>
              <a:t>        - SLE</a:t>
            </a:r>
          </a:p>
          <a:p>
            <a:pPr algn="l">
              <a:buNone/>
            </a:pPr>
            <a:r>
              <a:rPr lang="en-US" sz="6400" dirty="0" smtClean="0"/>
              <a:t>        - HSP  </a:t>
            </a:r>
          </a:p>
          <a:p>
            <a:pPr algn="l">
              <a:buNone/>
            </a:pPr>
            <a:r>
              <a:rPr lang="en-US" sz="6400" dirty="0" smtClean="0"/>
              <a:t>        -HUS</a:t>
            </a:r>
          </a:p>
          <a:p>
            <a:pPr algn="l">
              <a:buNone/>
            </a:pPr>
            <a:r>
              <a:rPr lang="en-US" sz="6400" b="1" dirty="0" smtClean="0"/>
              <a:t>Miscellaneous</a:t>
            </a:r>
          </a:p>
          <a:p>
            <a:pPr algn="l">
              <a:buNone/>
            </a:pPr>
            <a:r>
              <a:rPr lang="en-US" sz="6400" dirty="0" smtClean="0"/>
              <a:t>        - Renal vascular disease</a:t>
            </a:r>
          </a:p>
          <a:p>
            <a:pPr algn="l">
              <a:buNone/>
            </a:pPr>
            <a:r>
              <a:rPr lang="en-US" sz="6400" dirty="0" smtClean="0"/>
              <a:t>          Renal tumors </a:t>
            </a:r>
          </a:p>
          <a:p>
            <a:pPr algn="l">
              <a:buNone/>
            </a:pPr>
            <a:r>
              <a:rPr lang="en-US" sz="6400" b="1" dirty="0" smtClean="0"/>
              <a:t>Unknown causes</a:t>
            </a:r>
            <a:endParaRPr lang="ar-JO" sz="6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/>
          </a:bodyPr>
          <a:lstStyle/>
          <a:p>
            <a:pPr algn="ctr"/>
            <a:r>
              <a:rPr lang="en-US" sz="3600" i="1" dirty="0" smtClean="0"/>
              <a:t>Clinical presentation</a:t>
            </a:r>
            <a:endParaRPr lang="ar-JO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b="1" i="1" dirty="0" smtClean="0"/>
              <a:t>Depends on the severity of renal impairment and the underlying disorder</a:t>
            </a:r>
          </a:p>
          <a:p>
            <a:pPr>
              <a:buNone/>
            </a:pPr>
            <a:endParaRPr lang="en-US" b="1" i="1" dirty="0" smtClean="0"/>
          </a:p>
          <a:p>
            <a:pPr algn="l">
              <a:buNone/>
            </a:pPr>
            <a:r>
              <a:rPr lang="en-US" dirty="0" smtClean="0"/>
              <a:t>Pts in the early stage of CKD may be asymptomatic unless there are signs/symptoms from the underlying disease or systemic disease with renal involvement:</a:t>
            </a:r>
          </a:p>
          <a:p>
            <a:pPr algn="l">
              <a:buNone/>
            </a:pPr>
            <a:endParaRPr lang="en-US" dirty="0" smtClean="0"/>
          </a:p>
          <a:p>
            <a:pPr algn="l">
              <a:buNone/>
            </a:pPr>
            <a:r>
              <a:rPr lang="en-US" dirty="0" smtClean="0"/>
              <a:t>- </a:t>
            </a:r>
            <a:r>
              <a:rPr lang="en-US" dirty="0" err="1" smtClean="0"/>
              <a:t>Tubulointerstitial</a:t>
            </a:r>
            <a:r>
              <a:rPr lang="en-US" dirty="0" smtClean="0"/>
              <a:t> disorder.. reduce concentrating ability –</a:t>
            </a:r>
            <a:r>
              <a:rPr lang="en-US" dirty="0" err="1" smtClean="0"/>
              <a:t>Polyuria</a:t>
            </a:r>
            <a:endParaRPr lang="en-US" dirty="0" smtClean="0"/>
          </a:p>
          <a:p>
            <a:pPr algn="l">
              <a:buNone/>
            </a:pPr>
            <a:endParaRPr lang="en-US" dirty="0" smtClean="0"/>
          </a:p>
          <a:p>
            <a:pPr algn="l">
              <a:buNone/>
            </a:pPr>
            <a:r>
              <a:rPr lang="en-US" dirty="0" smtClean="0"/>
              <a:t>- Lupus </a:t>
            </a:r>
            <a:r>
              <a:rPr lang="en-US" dirty="0" err="1" smtClean="0"/>
              <a:t>Neph</a:t>
            </a:r>
            <a:r>
              <a:rPr lang="en-US" dirty="0" smtClean="0"/>
              <a:t>. Or Wegener’s..fever, rash, </a:t>
            </a:r>
            <a:r>
              <a:rPr lang="en-US" dirty="0" err="1" smtClean="0"/>
              <a:t>arthralgia</a:t>
            </a:r>
            <a:r>
              <a:rPr lang="en-US" dirty="0" smtClean="0"/>
              <a:t>, pulmonary symptoms</a:t>
            </a:r>
          </a:p>
          <a:p>
            <a:pPr algn="l">
              <a:buNone/>
            </a:pPr>
            <a:endParaRPr lang="en-US" dirty="0" smtClean="0"/>
          </a:p>
          <a:p>
            <a:pPr algn="l">
              <a:buNone/>
            </a:pPr>
            <a:r>
              <a:rPr lang="en-US" dirty="0" smtClean="0"/>
              <a:t>- Poor growth : as the CKD progress</a:t>
            </a:r>
          </a:p>
          <a:p>
            <a:pPr algn="l">
              <a:buNone/>
            </a:pPr>
            <a:endParaRPr lang="en-US" dirty="0" smtClean="0"/>
          </a:p>
          <a:p>
            <a:pPr algn="l">
              <a:buNone/>
            </a:pPr>
            <a:r>
              <a:rPr lang="en-US" dirty="0" smtClean="0"/>
              <a:t>- Signs &amp; symptoms of uremia (severe renal impairment) : vomiting, loss of appetite, weakness, fatigue, anorexia, </a:t>
            </a:r>
            <a:r>
              <a:rPr lang="en-US" dirty="0" err="1" smtClean="0"/>
              <a:t>pericarditis</a:t>
            </a:r>
            <a:r>
              <a:rPr lang="en-US" dirty="0" smtClean="0"/>
              <a:t>, </a:t>
            </a:r>
            <a:r>
              <a:rPr lang="en-US" dirty="0" err="1" smtClean="0"/>
              <a:t>neurocognitive</a:t>
            </a:r>
            <a:r>
              <a:rPr lang="en-US" dirty="0" smtClean="0"/>
              <a:t> dysfunction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ar-J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/>
          </a:bodyPr>
          <a:lstStyle/>
          <a:p>
            <a:pPr algn="ctr"/>
            <a:r>
              <a:rPr lang="en-US" sz="3600" i="1" dirty="0" smtClean="0"/>
              <a:t>Modes of presentation of CKD</a:t>
            </a:r>
            <a:endParaRPr lang="ar-JO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28802"/>
            <a:ext cx="8229600" cy="4746310"/>
          </a:xfrm>
        </p:spPr>
        <p:txBody>
          <a:bodyPr>
            <a:normAutofit fontScale="92500" lnSpcReduction="20000"/>
          </a:bodyPr>
          <a:lstStyle/>
          <a:p>
            <a:pPr algn="l">
              <a:buNone/>
            </a:pPr>
            <a:r>
              <a:rPr lang="en-US" i="1" dirty="0" smtClean="0"/>
              <a:t>Antenatal ultrasound scanning</a:t>
            </a:r>
          </a:p>
          <a:p>
            <a:pPr algn="l">
              <a:buNone/>
            </a:pPr>
            <a:r>
              <a:rPr lang="en-US" i="1" dirty="0" smtClean="0"/>
              <a:t>Urinary tract infection</a:t>
            </a:r>
          </a:p>
          <a:p>
            <a:pPr algn="l">
              <a:buNone/>
            </a:pPr>
            <a:r>
              <a:rPr lang="en-US" i="1" dirty="0" smtClean="0"/>
              <a:t>Enuresis, </a:t>
            </a:r>
            <a:r>
              <a:rPr lang="en-US" i="1" dirty="0" err="1" smtClean="0"/>
              <a:t>Polyuria-polydipsia</a:t>
            </a:r>
            <a:endParaRPr lang="en-US" i="1" dirty="0" smtClean="0"/>
          </a:p>
          <a:p>
            <a:pPr algn="l">
              <a:buNone/>
            </a:pPr>
            <a:r>
              <a:rPr lang="en-US" i="1" dirty="0" smtClean="0"/>
              <a:t>FTT</a:t>
            </a:r>
          </a:p>
          <a:p>
            <a:pPr algn="l">
              <a:buNone/>
            </a:pPr>
            <a:r>
              <a:rPr lang="en-US" i="1" dirty="0" smtClean="0"/>
              <a:t>Short stature</a:t>
            </a:r>
          </a:p>
          <a:p>
            <a:pPr algn="l">
              <a:buNone/>
            </a:pPr>
            <a:r>
              <a:rPr lang="en-US" i="1" dirty="0" smtClean="0"/>
              <a:t>Pallor &amp; Lethargy</a:t>
            </a:r>
          </a:p>
          <a:p>
            <a:pPr algn="l">
              <a:buNone/>
            </a:pPr>
            <a:r>
              <a:rPr lang="en-US" i="1" dirty="0" err="1" smtClean="0"/>
              <a:t>Proteinuria</a:t>
            </a:r>
            <a:endParaRPr lang="en-US" i="1" dirty="0" smtClean="0"/>
          </a:p>
          <a:p>
            <a:pPr algn="l">
              <a:buNone/>
            </a:pPr>
            <a:r>
              <a:rPr lang="en-US" i="1" dirty="0" smtClean="0"/>
              <a:t>Hypertension</a:t>
            </a:r>
          </a:p>
          <a:p>
            <a:pPr algn="l">
              <a:buNone/>
            </a:pPr>
            <a:r>
              <a:rPr lang="en-US" i="1" dirty="0" smtClean="0"/>
              <a:t>Congestive heart failure</a:t>
            </a:r>
          </a:p>
          <a:p>
            <a:pPr algn="l">
              <a:buNone/>
            </a:pPr>
            <a:r>
              <a:rPr lang="en-US" i="1" dirty="0" smtClean="0"/>
              <a:t>Seizures</a:t>
            </a:r>
          </a:p>
          <a:p>
            <a:pPr algn="l">
              <a:buNone/>
            </a:pPr>
            <a:r>
              <a:rPr lang="en-US" i="1" dirty="0" smtClean="0"/>
              <a:t>Bony abnormalities from renal </a:t>
            </a:r>
            <a:r>
              <a:rPr lang="en-US" i="1" dirty="0" err="1" smtClean="0"/>
              <a:t>osteodystrophy</a:t>
            </a:r>
            <a:endParaRPr lang="en-US" i="1" dirty="0" smtClean="0"/>
          </a:p>
          <a:p>
            <a:pPr algn="l">
              <a:buNone/>
            </a:pPr>
            <a:r>
              <a:rPr lang="en-US" i="1" dirty="0" smtClean="0"/>
              <a:t>Failure to recover from acute renal failure</a:t>
            </a:r>
            <a:endParaRPr lang="ar-JO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92869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i="1" dirty="0" smtClean="0"/>
              <a:t/>
            </a:r>
            <a:br>
              <a:rPr lang="en-US" sz="3200" i="1" dirty="0" smtClean="0"/>
            </a:br>
            <a:r>
              <a:rPr lang="ar-JO" sz="3200" i="1" dirty="0" smtClean="0"/>
              <a:t> </a:t>
            </a:r>
            <a:r>
              <a:rPr lang="en-US" sz="3100" i="1" smtClean="0"/>
              <a:t>Manifestations </a:t>
            </a:r>
            <a:r>
              <a:rPr lang="en-US" sz="3100" i="1" dirty="0" smtClean="0"/>
              <a:t>&amp; mechanisms (</a:t>
            </a:r>
            <a:r>
              <a:rPr lang="en-US" sz="3100" i="1" dirty="0" err="1" smtClean="0"/>
              <a:t>pathophysiology</a:t>
            </a:r>
            <a:r>
              <a:rPr lang="en-US" sz="3100" i="1" dirty="0" smtClean="0"/>
              <a:t>) of CKD</a:t>
            </a:r>
            <a:endParaRPr lang="ar-JO" sz="31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31996"/>
          </a:xfrm>
        </p:spPr>
        <p:txBody>
          <a:bodyPr>
            <a:normAutofit fontScale="62500" lnSpcReduction="20000"/>
          </a:bodyPr>
          <a:lstStyle/>
          <a:p>
            <a:pPr algn="l">
              <a:buNone/>
            </a:pPr>
            <a:r>
              <a:rPr lang="en-US" b="1" dirty="0" smtClean="0"/>
              <a:t>Accumulation of waste products</a:t>
            </a:r>
            <a:r>
              <a:rPr lang="en-US" dirty="0" smtClean="0"/>
              <a:t>: decrease in GFR</a:t>
            </a:r>
            <a:endParaRPr lang="en-US" i="1" dirty="0" smtClean="0"/>
          </a:p>
          <a:p>
            <a:pPr algn="l">
              <a:buNone/>
            </a:pPr>
            <a:r>
              <a:rPr lang="en-US" b="1" i="1" dirty="0" smtClean="0"/>
              <a:t>Acidosis</a:t>
            </a:r>
            <a:r>
              <a:rPr lang="en-US" i="1" dirty="0" smtClean="0"/>
              <a:t>: impaired bicarbonate </a:t>
            </a:r>
            <a:r>
              <a:rPr lang="en-US" i="1" dirty="0" err="1" smtClean="0"/>
              <a:t>reabsrption</a:t>
            </a:r>
            <a:r>
              <a:rPr lang="en-US" i="1" dirty="0" smtClean="0"/>
              <a:t>, decreased net acid excretion</a:t>
            </a:r>
          </a:p>
          <a:p>
            <a:pPr algn="l">
              <a:buNone/>
            </a:pPr>
            <a:r>
              <a:rPr lang="en-US" b="1" i="1" dirty="0" smtClean="0"/>
              <a:t>Na retention</a:t>
            </a:r>
            <a:r>
              <a:rPr lang="en-US" i="1" dirty="0" smtClean="0"/>
              <a:t>: excessive </a:t>
            </a:r>
            <a:r>
              <a:rPr lang="en-US" i="1" dirty="0" err="1" smtClean="0"/>
              <a:t>renin</a:t>
            </a:r>
            <a:r>
              <a:rPr lang="en-US" i="1" dirty="0" smtClean="0"/>
              <a:t> production, </a:t>
            </a:r>
            <a:r>
              <a:rPr lang="en-US" i="1" dirty="0" err="1" smtClean="0"/>
              <a:t>oliguria</a:t>
            </a:r>
            <a:endParaRPr lang="en-US" i="1" dirty="0" smtClean="0"/>
          </a:p>
          <a:p>
            <a:pPr algn="l">
              <a:buNone/>
            </a:pPr>
            <a:r>
              <a:rPr lang="en-US" b="1" i="1" dirty="0" smtClean="0"/>
              <a:t>Na wasting: </a:t>
            </a:r>
            <a:r>
              <a:rPr lang="en-US" i="1" dirty="0" smtClean="0"/>
              <a:t>tubular damage</a:t>
            </a:r>
          </a:p>
          <a:p>
            <a:pPr algn="l">
              <a:buNone/>
            </a:pPr>
            <a:r>
              <a:rPr lang="en-US" b="1" i="1" dirty="0" smtClean="0"/>
              <a:t>Urinary concentrating defec</a:t>
            </a:r>
            <a:r>
              <a:rPr lang="en-US" i="1" dirty="0" smtClean="0"/>
              <a:t>t: tubular damage</a:t>
            </a:r>
          </a:p>
          <a:p>
            <a:pPr algn="l">
              <a:buNone/>
            </a:pPr>
            <a:r>
              <a:rPr lang="en-US" b="1" i="1" dirty="0" err="1" smtClean="0"/>
              <a:t>Hyperkalemia</a:t>
            </a:r>
            <a:r>
              <a:rPr lang="en-US" i="1" dirty="0" smtClean="0"/>
              <a:t>: decreased GFR, excessive intake, metabolic acidosis</a:t>
            </a:r>
          </a:p>
          <a:p>
            <a:pPr algn="l">
              <a:buNone/>
            </a:pPr>
            <a:r>
              <a:rPr lang="en-US" i="1" dirty="0" smtClean="0"/>
              <a:t>R</a:t>
            </a:r>
            <a:r>
              <a:rPr lang="en-US" b="1" i="1" dirty="0" smtClean="0"/>
              <a:t>enal </a:t>
            </a:r>
            <a:r>
              <a:rPr lang="en-US" b="1" i="1" dirty="0" err="1" smtClean="0"/>
              <a:t>osteodystrophy</a:t>
            </a:r>
            <a:r>
              <a:rPr lang="en-US" b="1" i="1" dirty="0" smtClean="0"/>
              <a:t> </a:t>
            </a:r>
            <a:r>
              <a:rPr lang="en-US" i="1" dirty="0" smtClean="0"/>
              <a:t>: see next slide</a:t>
            </a:r>
          </a:p>
          <a:p>
            <a:pPr algn="l">
              <a:buNone/>
            </a:pPr>
            <a:r>
              <a:rPr lang="en-US" b="1" i="1" dirty="0" smtClean="0"/>
              <a:t>Growth retardation: </a:t>
            </a:r>
            <a:r>
              <a:rPr lang="en-US" i="1" dirty="0" smtClean="0"/>
              <a:t>see next slide</a:t>
            </a:r>
          </a:p>
          <a:p>
            <a:pPr algn="l">
              <a:buNone/>
            </a:pPr>
            <a:r>
              <a:rPr lang="en-US" b="1" i="1" dirty="0" smtClean="0"/>
              <a:t>Bleeding tendency</a:t>
            </a:r>
            <a:r>
              <a:rPr lang="en-US" i="1" dirty="0" smtClean="0"/>
              <a:t>: defective PLT function</a:t>
            </a:r>
          </a:p>
          <a:p>
            <a:pPr algn="l">
              <a:buNone/>
            </a:pPr>
            <a:r>
              <a:rPr lang="en-US" b="1" i="1" dirty="0" smtClean="0"/>
              <a:t>Anemia:</a:t>
            </a:r>
            <a:r>
              <a:rPr lang="en-US" i="1" dirty="0" smtClean="0"/>
              <a:t> see next slide</a:t>
            </a:r>
          </a:p>
          <a:p>
            <a:pPr algn="l">
              <a:buNone/>
            </a:pPr>
            <a:r>
              <a:rPr lang="en-US" i="1" dirty="0" smtClean="0"/>
              <a:t>I</a:t>
            </a:r>
            <a:r>
              <a:rPr lang="en-US" b="1" i="1" dirty="0" smtClean="0"/>
              <a:t>nfection</a:t>
            </a:r>
            <a:r>
              <a:rPr lang="en-US" i="1" dirty="0" smtClean="0"/>
              <a:t>: granulocyte defect, impaired cellular immune function, indwelling dialysis catheter</a:t>
            </a:r>
          </a:p>
          <a:p>
            <a:pPr algn="l">
              <a:buNone/>
            </a:pPr>
            <a:r>
              <a:rPr lang="en-US" b="1" i="1" dirty="0" err="1" smtClean="0"/>
              <a:t>Neuro</a:t>
            </a:r>
            <a:r>
              <a:rPr lang="en-US" b="1" i="1" dirty="0" smtClean="0"/>
              <a:t>-manifestations</a:t>
            </a:r>
            <a:r>
              <a:rPr lang="en-US" i="1" dirty="0" smtClean="0"/>
              <a:t>: uremia, aluminum toxicity, hypertension</a:t>
            </a:r>
          </a:p>
          <a:p>
            <a:pPr algn="l">
              <a:buNone/>
            </a:pPr>
            <a:r>
              <a:rPr lang="en-US" b="1" i="1" dirty="0" smtClean="0"/>
              <a:t>Hypertension:</a:t>
            </a:r>
            <a:r>
              <a:rPr lang="en-US" i="1" dirty="0" smtClean="0"/>
              <a:t> overload, rennin production</a:t>
            </a:r>
          </a:p>
          <a:p>
            <a:pPr algn="l">
              <a:buNone/>
            </a:pPr>
            <a:r>
              <a:rPr lang="en-US" b="1" i="1" dirty="0" err="1" smtClean="0"/>
              <a:t>Hyperlipidemia</a:t>
            </a:r>
            <a:r>
              <a:rPr lang="en-US" i="1" dirty="0" smtClean="0"/>
              <a:t>: decreased plasma lipoprotein, lipase activity</a:t>
            </a:r>
          </a:p>
          <a:p>
            <a:pPr algn="l">
              <a:buNone/>
            </a:pPr>
            <a:r>
              <a:rPr lang="en-US" b="1" i="1" dirty="0" err="1" smtClean="0"/>
              <a:t>Pericarditis</a:t>
            </a:r>
            <a:r>
              <a:rPr lang="en-US" b="1" i="1" dirty="0" smtClean="0"/>
              <a:t>, </a:t>
            </a:r>
            <a:r>
              <a:rPr lang="en-US" b="1" i="1" dirty="0" err="1" smtClean="0"/>
              <a:t>cardiomyopathy</a:t>
            </a:r>
            <a:r>
              <a:rPr lang="en-US" b="1" i="1" dirty="0" smtClean="0"/>
              <a:t>: </a:t>
            </a:r>
            <a:r>
              <a:rPr lang="en-US" i="1" dirty="0" smtClean="0"/>
              <a:t>uremia, overload, hypertension</a:t>
            </a:r>
          </a:p>
          <a:p>
            <a:pPr algn="l">
              <a:buNone/>
            </a:pPr>
            <a:r>
              <a:rPr lang="en-US" b="1" i="1" dirty="0" smtClean="0"/>
              <a:t>Glucose intolerance</a:t>
            </a:r>
            <a:r>
              <a:rPr lang="en-US" i="1" dirty="0" smtClean="0"/>
              <a:t>: glucose tissue resistance</a:t>
            </a:r>
          </a:p>
          <a:p>
            <a:pPr algn="l">
              <a:buNone/>
            </a:pPr>
            <a:r>
              <a:rPr lang="en-US" dirty="0" smtClean="0"/>
              <a:t> </a:t>
            </a:r>
            <a:endParaRPr lang="ar-J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/>
          </a:bodyPr>
          <a:lstStyle/>
          <a:p>
            <a:r>
              <a:rPr lang="en-US" sz="3600" i="1" dirty="0" smtClean="0"/>
              <a:t>Pathogenic Factors of the Anemia of CKD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>
              <a:buNone/>
            </a:pPr>
            <a:r>
              <a:rPr lang="en-US" b="1" i="1" dirty="0" smtClean="0"/>
              <a:t>Decreased </a:t>
            </a:r>
            <a:r>
              <a:rPr lang="en-US" b="1" i="1" dirty="0" err="1" smtClean="0"/>
              <a:t>erythropoiesis</a:t>
            </a:r>
            <a:r>
              <a:rPr lang="en-US" b="1" i="1" dirty="0" smtClean="0"/>
              <a:t> </a:t>
            </a:r>
          </a:p>
          <a:p>
            <a:pPr algn="l">
              <a:buNone/>
            </a:pPr>
            <a:r>
              <a:rPr lang="en-US" b="1" i="1" dirty="0" smtClean="0"/>
              <a:t>● </a:t>
            </a:r>
            <a:r>
              <a:rPr lang="en-US" i="1" dirty="0" smtClean="0"/>
              <a:t>Reduced availability of erythropoietin </a:t>
            </a:r>
          </a:p>
          <a:p>
            <a:pPr algn="l">
              <a:buNone/>
            </a:pPr>
            <a:r>
              <a:rPr lang="en-US" i="1" dirty="0" smtClean="0"/>
              <a:t>● Inhibitor(s) of </a:t>
            </a:r>
            <a:r>
              <a:rPr lang="en-US" i="1" dirty="0" err="1" smtClean="0"/>
              <a:t>erythropoiesis</a:t>
            </a:r>
            <a:r>
              <a:rPr lang="en-US" i="1" dirty="0" smtClean="0"/>
              <a:t>* </a:t>
            </a:r>
          </a:p>
          <a:p>
            <a:pPr algn="l">
              <a:buNone/>
            </a:pPr>
            <a:r>
              <a:rPr lang="en-US" i="1" dirty="0" smtClean="0"/>
              <a:t>● Bone marrow fibrosis* </a:t>
            </a:r>
          </a:p>
          <a:p>
            <a:pPr algn="l">
              <a:buNone/>
            </a:pPr>
            <a:r>
              <a:rPr lang="en-US" b="1" i="1" dirty="0" smtClean="0"/>
              <a:t>Shortened red blood cell survival</a:t>
            </a:r>
            <a:r>
              <a:rPr lang="en-US" i="1" dirty="0" smtClean="0"/>
              <a:t>* </a:t>
            </a:r>
          </a:p>
          <a:p>
            <a:pPr algn="l">
              <a:buNone/>
            </a:pPr>
            <a:r>
              <a:rPr lang="en-US" i="1" dirty="0" smtClean="0"/>
              <a:t>● </a:t>
            </a:r>
            <a:r>
              <a:rPr lang="en-US" i="1" dirty="0" err="1" smtClean="0"/>
              <a:t>Hemolysis</a:t>
            </a:r>
            <a:r>
              <a:rPr lang="en-US" i="1" dirty="0" smtClean="0"/>
              <a:t> due to </a:t>
            </a:r>
            <a:r>
              <a:rPr lang="en-US" i="1" dirty="0" err="1" smtClean="0"/>
              <a:t>extracorpuscular</a:t>
            </a:r>
            <a:r>
              <a:rPr lang="en-US" i="1" dirty="0" smtClean="0"/>
              <a:t> factor(s) </a:t>
            </a:r>
          </a:p>
          <a:p>
            <a:pPr algn="l">
              <a:buNone/>
            </a:pPr>
            <a:r>
              <a:rPr lang="en-US" b="1" i="1" dirty="0" smtClean="0"/>
              <a:t>Excessive blood losses</a:t>
            </a:r>
          </a:p>
          <a:p>
            <a:pPr algn="l">
              <a:buNone/>
            </a:pPr>
            <a:r>
              <a:rPr lang="en-US" i="1" dirty="0" smtClean="0"/>
              <a:t> </a:t>
            </a:r>
            <a:r>
              <a:rPr lang="en-US" b="1" i="1" dirty="0" smtClean="0"/>
              <a:t>Deficiency states</a:t>
            </a:r>
          </a:p>
          <a:p>
            <a:pPr algn="l">
              <a:buNone/>
            </a:pPr>
            <a:r>
              <a:rPr lang="en-US" i="1" dirty="0" smtClean="0"/>
              <a:t> ● Iron deficiency ● Folic acid deficiency</a:t>
            </a:r>
          </a:p>
          <a:p>
            <a:pPr algn="l">
              <a:buNone/>
            </a:pPr>
            <a:r>
              <a:rPr lang="en-US" i="1" dirty="0" smtClean="0"/>
              <a:t> *These factors seem to be exacerbated by hyperparathyroidism</a:t>
            </a:r>
            <a:endParaRPr lang="ar-JO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u="sng" dirty="0" smtClean="0"/>
              <a:t>Mineral and Bone disorder  </a:t>
            </a:r>
            <a:r>
              <a:rPr lang="en-US" u="sng" dirty="0" smtClean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5357826"/>
          </a:xfrm>
        </p:spPr>
        <p:txBody>
          <a:bodyPr>
            <a:noAutofit/>
          </a:bodyPr>
          <a:lstStyle/>
          <a:p>
            <a:pPr marL="514350" indent="-514350" algn="l">
              <a:buNone/>
            </a:pPr>
            <a:r>
              <a:rPr lang="en-US" sz="1800" dirty="0" smtClean="0"/>
              <a:t> </a:t>
            </a:r>
            <a:r>
              <a:rPr lang="en-US" sz="1800" b="1" dirty="0" smtClean="0"/>
              <a:t>CKD leads to abnormal vitamin D, Ca, Phosphate, FGF23 and PTH metabolism.</a:t>
            </a:r>
          </a:p>
          <a:p>
            <a:pPr marL="514350" indent="-514350" algn="l">
              <a:buNone/>
            </a:pPr>
            <a:r>
              <a:rPr lang="en-US" sz="1800" b="1" dirty="0" smtClean="0"/>
              <a:t>. </a:t>
            </a:r>
            <a:r>
              <a:rPr lang="en-US" sz="1800" dirty="0" smtClean="0"/>
              <a:t>Decreased 25(OH)</a:t>
            </a:r>
          </a:p>
          <a:p>
            <a:pPr marL="514350" indent="-514350" algn="l">
              <a:buNone/>
            </a:pPr>
            <a:r>
              <a:rPr lang="en-US" sz="1800" dirty="0" smtClean="0"/>
              <a:t>. Decreased Ca intake</a:t>
            </a:r>
          </a:p>
          <a:p>
            <a:pPr marL="514350" indent="-514350" algn="l">
              <a:buNone/>
            </a:pPr>
            <a:r>
              <a:rPr lang="en-US" sz="1800" dirty="0" smtClean="0"/>
              <a:t>. Increased Fibroblast Growth Factor 23</a:t>
            </a:r>
          </a:p>
          <a:p>
            <a:pPr marL="514350" indent="-514350" algn="l">
              <a:buNone/>
            </a:pPr>
            <a:r>
              <a:rPr lang="en-US" sz="1800" dirty="0" smtClean="0"/>
              <a:t>. Increased Plasma phosphate</a:t>
            </a:r>
          </a:p>
          <a:p>
            <a:pPr marL="514350" indent="-514350" algn="l">
              <a:buNone/>
            </a:pPr>
            <a:r>
              <a:rPr lang="en-US" sz="1800" dirty="0" smtClean="0"/>
              <a:t>. Decreased 1a </a:t>
            </a:r>
            <a:r>
              <a:rPr lang="en-US" sz="1800" dirty="0" err="1" smtClean="0"/>
              <a:t>hydroxlation</a:t>
            </a:r>
            <a:r>
              <a:rPr lang="en-US" sz="1800" dirty="0" smtClean="0"/>
              <a:t> of 25(OH)D to the active form 1,25(OH)2D</a:t>
            </a:r>
          </a:p>
          <a:p>
            <a:pPr marL="514350" indent="-514350" algn="l">
              <a:buNone/>
            </a:pPr>
            <a:r>
              <a:rPr lang="en-US" sz="1800" dirty="0" smtClean="0"/>
              <a:t>. Decreased Ca absorption</a:t>
            </a:r>
          </a:p>
          <a:p>
            <a:pPr marL="514350" indent="-514350" algn="l">
              <a:buNone/>
            </a:pPr>
            <a:r>
              <a:rPr lang="en-US" sz="1800" dirty="0" smtClean="0"/>
              <a:t>. Increased PTH</a:t>
            </a:r>
          </a:p>
          <a:p>
            <a:pPr marL="514350" indent="-514350" algn="l">
              <a:buNone/>
            </a:pPr>
            <a:endParaRPr lang="en-US" sz="1800" b="1" dirty="0" smtClean="0"/>
          </a:p>
          <a:p>
            <a:pPr marL="514350" indent="-514350" algn="l">
              <a:buNone/>
            </a:pPr>
            <a:r>
              <a:rPr lang="en-US" sz="1800" b="1" dirty="0" smtClean="0"/>
              <a:t>Clinical manifestations </a:t>
            </a:r>
          </a:p>
          <a:p>
            <a:pPr algn="l">
              <a:buNone/>
            </a:pPr>
            <a:r>
              <a:rPr lang="en-US" sz="1800" dirty="0" smtClean="0"/>
              <a:t>● Growth retardation </a:t>
            </a:r>
          </a:p>
          <a:p>
            <a:pPr algn="l">
              <a:buNone/>
            </a:pPr>
            <a:r>
              <a:rPr lang="en-US" sz="1800" dirty="0" smtClean="0"/>
              <a:t>● Bone pain </a:t>
            </a:r>
          </a:p>
          <a:p>
            <a:pPr algn="l">
              <a:buNone/>
            </a:pPr>
            <a:r>
              <a:rPr lang="en-US" sz="1800" dirty="0" smtClean="0"/>
              <a:t>● </a:t>
            </a:r>
            <a:r>
              <a:rPr lang="en-US" sz="1800" dirty="0" err="1" smtClean="0"/>
              <a:t>Myopathy</a:t>
            </a:r>
            <a:r>
              <a:rPr lang="en-US" sz="1800" dirty="0" smtClean="0"/>
              <a:t> </a:t>
            </a:r>
          </a:p>
          <a:p>
            <a:pPr algn="l">
              <a:buNone/>
            </a:pPr>
            <a:r>
              <a:rPr lang="en-US" sz="1800" dirty="0" smtClean="0"/>
              <a:t>● Skeletal deformities </a:t>
            </a:r>
          </a:p>
          <a:p>
            <a:pPr algn="l">
              <a:buNone/>
            </a:pPr>
            <a:r>
              <a:rPr lang="en-US" sz="1800" dirty="0" smtClean="0"/>
              <a:t>● Rickets signs in infants</a:t>
            </a:r>
          </a:p>
          <a:p>
            <a:pPr algn="l">
              <a:buNone/>
            </a:pPr>
            <a:r>
              <a:rPr lang="en-US" sz="1800" dirty="0" smtClean="0"/>
              <a:t> </a:t>
            </a:r>
            <a:endParaRPr lang="ar-JO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/>
          </a:bodyPr>
          <a:lstStyle/>
          <a:p>
            <a:r>
              <a:rPr lang="en-US" sz="3600" i="1" dirty="0" smtClean="0"/>
              <a:t>Growth retardation in CKD ..</a:t>
            </a:r>
            <a:r>
              <a:rPr lang="en-US" sz="3600" i="1" u="sng" dirty="0" smtClean="0"/>
              <a:t>Possible factors</a:t>
            </a:r>
            <a:endParaRPr lang="ar-JO" sz="3600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r>
              <a:rPr lang="en-US" i="1" dirty="0" smtClean="0"/>
              <a:t>Inadequate energy intake</a:t>
            </a:r>
          </a:p>
          <a:p>
            <a:pPr algn="l">
              <a:buNone/>
            </a:pPr>
            <a:r>
              <a:rPr lang="en-US" i="1" dirty="0" smtClean="0"/>
              <a:t>Inappropriate protein intake</a:t>
            </a:r>
          </a:p>
          <a:p>
            <a:pPr algn="l">
              <a:buNone/>
            </a:pPr>
            <a:r>
              <a:rPr lang="en-US" i="1" dirty="0" smtClean="0"/>
              <a:t>Disturbances in water and electrolytes balance</a:t>
            </a:r>
          </a:p>
          <a:p>
            <a:pPr algn="l">
              <a:buNone/>
            </a:pPr>
            <a:r>
              <a:rPr lang="en-US" i="1" dirty="0" smtClean="0"/>
              <a:t>Renal </a:t>
            </a:r>
            <a:r>
              <a:rPr lang="en-US" i="1" dirty="0" err="1" smtClean="0"/>
              <a:t>osteodystrophy</a:t>
            </a:r>
            <a:endParaRPr lang="en-US" i="1" dirty="0" smtClean="0"/>
          </a:p>
          <a:p>
            <a:pPr algn="l">
              <a:buNone/>
            </a:pPr>
            <a:r>
              <a:rPr lang="en-US" i="1" dirty="0" smtClean="0"/>
              <a:t>Infections</a:t>
            </a:r>
          </a:p>
          <a:p>
            <a:pPr algn="l">
              <a:buNone/>
            </a:pPr>
            <a:r>
              <a:rPr lang="en-US" i="1" dirty="0" smtClean="0"/>
              <a:t>Anemia</a:t>
            </a:r>
          </a:p>
          <a:p>
            <a:pPr algn="l">
              <a:buNone/>
            </a:pPr>
            <a:r>
              <a:rPr lang="en-US" i="1" dirty="0" smtClean="0"/>
              <a:t>Corticosteroid therapy</a:t>
            </a:r>
            <a:endParaRPr lang="ar-JO" i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i="1" dirty="0" smtClean="0"/>
              <a:t>Clinical evaluation</a:t>
            </a:r>
            <a:endParaRPr lang="ar-JO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>
              <a:buNone/>
            </a:pPr>
            <a:r>
              <a:rPr lang="en-US" i="1" dirty="0" err="1" smtClean="0"/>
              <a:t>Hx</a:t>
            </a:r>
            <a:r>
              <a:rPr lang="en-US" i="1" dirty="0" smtClean="0"/>
              <a:t> of renal diseases or HTN</a:t>
            </a:r>
          </a:p>
          <a:p>
            <a:pPr algn="l">
              <a:buNone/>
            </a:pPr>
            <a:r>
              <a:rPr lang="en-US" i="1" dirty="0" smtClean="0"/>
              <a:t>Growth </a:t>
            </a:r>
            <a:r>
              <a:rPr lang="en-US" i="1" dirty="0" err="1" smtClean="0"/>
              <a:t>Hx</a:t>
            </a:r>
            <a:r>
              <a:rPr lang="en-US" i="1" dirty="0" smtClean="0"/>
              <a:t>: poor linear growth</a:t>
            </a:r>
          </a:p>
          <a:p>
            <a:pPr algn="l">
              <a:buNone/>
            </a:pPr>
            <a:r>
              <a:rPr lang="en-US" i="1" dirty="0" err="1" smtClean="0"/>
              <a:t>Polyuria</a:t>
            </a:r>
            <a:r>
              <a:rPr lang="en-US" i="1" dirty="0" smtClean="0"/>
              <a:t>, </a:t>
            </a:r>
            <a:r>
              <a:rPr lang="en-US" i="1" dirty="0" err="1" smtClean="0"/>
              <a:t>polydepsia</a:t>
            </a:r>
            <a:r>
              <a:rPr lang="en-US" i="1" dirty="0" smtClean="0"/>
              <a:t>, enuresis</a:t>
            </a:r>
          </a:p>
          <a:p>
            <a:pPr algn="l">
              <a:buNone/>
            </a:pPr>
            <a:r>
              <a:rPr lang="en-US" i="1" dirty="0" smtClean="0"/>
              <a:t>Elevated BP</a:t>
            </a:r>
          </a:p>
          <a:p>
            <a:pPr algn="l">
              <a:buNone/>
            </a:pPr>
            <a:r>
              <a:rPr lang="en-US" i="1" dirty="0" smtClean="0"/>
              <a:t>Recurrent </a:t>
            </a:r>
            <a:r>
              <a:rPr lang="en-US" i="1" dirty="0" err="1" smtClean="0"/>
              <a:t>uti’s</a:t>
            </a:r>
            <a:endParaRPr lang="en-US" i="1" dirty="0" smtClean="0"/>
          </a:p>
          <a:p>
            <a:pPr algn="l">
              <a:buNone/>
            </a:pPr>
            <a:r>
              <a:rPr lang="en-US" i="1" dirty="0" smtClean="0"/>
              <a:t>Antenatal diagnosed renal malformation</a:t>
            </a:r>
          </a:p>
          <a:p>
            <a:pPr algn="l">
              <a:buNone/>
            </a:pPr>
            <a:r>
              <a:rPr lang="en-US" i="1" dirty="0" smtClean="0"/>
              <a:t>Unexplained anemia</a:t>
            </a:r>
          </a:p>
          <a:p>
            <a:pPr algn="l">
              <a:buNone/>
            </a:pPr>
            <a:r>
              <a:rPr lang="en-US" i="1" dirty="0" smtClean="0"/>
              <a:t>Orthopedic or urological abnormalities</a:t>
            </a:r>
          </a:p>
          <a:p>
            <a:pPr algn="l">
              <a:buNone/>
            </a:pPr>
            <a:r>
              <a:rPr lang="en-US" i="1" dirty="0" smtClean="0"/>
              <a:t>Seizures</a:t>
            </a:r>
          </a:p>
          <a:p>
            <a:pPr algn="l">
              <a:buNone/>
            </a:pPr>
            <a:r>
              <a:rPr lang="en-US" i="1" dirty="0" smtClean="0"/>
              <a:t>Fluids and electrolytes disorders</a:t>
            </a:r>
            <a:endParaRPr lang="ar-JO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i="1" dirty="0" smtClean="0"/>
              <a:t>Physical evaluation</a:t>
            </a:r>
            <a:endParaRPr lang="ar-JO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r>
              <a:rPr lang="en-US" i="1" dirty="0" smtClean="0"/>
              <a:t>Growth parameters</a:t>
            </a:r>
          </a:p>
          <a:p>
            <a:pPr algn="l">
              <a:buNone/>
            </a:pPr>
            <a:r>
              <a:rPr lang="en-US" i="1" dirty="0" smtClean="0"/>
              <a:t>BP measurement</a:t>
            </a:r>
          </a:p>
          <a:p>
            <a:pPr algn="l">
              <a:buNone/>
            </a:pPr>
            <a:r>
              <a:rPr lang="en-US" i="1" dirty="0" smtClean="0"/>
              <a:t>Assessment of pallor</a:t>
            </a:r>
          </a:p>
          <a:p>
            <a:pPr algn="l">
              <a:buNone/>
            </a:pPr>
            <a:r>
              <a:rPr lang="en-US" i="1" dirty="0" smtClean="0"/>
              <a:t>Exam of extremities: Deformities (MBD), edema</a:t>
            </a:r>
          </a:p>
          <a:p>
            <a:pPr algn="l">
              <a:buNone/>
            </a:pPr>
            <a:r>
              <a:rPr lang="en-US" i="1" dirty="0" smtClean="0"/>
              <a:t>Signs of </a:t>
            </a:r>
            <a:r>
              <a:rPr lang="en-US" i="1" dirty="0" err="1" smtClean="0"/>
              <a:t>hypervolemia</a:t>
            </a:r>
            <a:r>
              <a:rPr lang="en-US" i="1" dirty="0" smtClean="0"/>
              <a:t>: edema, </a:t>
            </a:r>
            <a:r>
              <a:rPr lang="en-US" i="1" dirty="0" err="1" smtClean="0"/>
              <a:t>rales</a:t>
            </a:r>
            <a:r>
              <a:rPr lang="en-US" i="1" dirty="0" smtClean="0"/>
              <a:t>, hepatic enlargement, cardiac gallop</a:t>
            </a:r>
          </a:p>
          <a:p>
            <a:pPr algn="l">
              <a:buNone/>
            </a:pPr>
            <a:r>
              <a:rPr lang="en-US" i="1" dirty="0" smtClean="0"/>
              <a:t>Cardiac auscultation: friction rub, diminished heart sounds</a:t>
            </a:r>
            <a:endParaRPr lang="ar-JO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>
            <a:normAutofit/>
          </a:bodyPr>
          <a:lstStyle/>
          <a:p>
            <a:pPr algn="ctr"/>
            <a:r>
              <a:rPr lang="en-US" sz="3600" i="1" dirty="0" smtClean="0"/>
              <a:t>Laboratory test</a:t>
            </a:r>
            <a:endParaRPr lang="ar-JO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>
              <a:buNone/>
            </a:pPr>
            <a:r>
              <a:rPr lang="en-US" dirty="0" smtClean="0"/>
              <a:t>- </a:t>
            </a:r>
            <a:r>
              <a:rPr lang="en-US" i="1" dirty="0" smtClean="0"/>
              <a:t>CBC</a:t>
            </a:r>
          </a:p>
          <a:p>
            <a:pPr algn="l">
              <a:buNone/>
            </a:pPr>
            <a:r>
              <a:rPr lang="en-US" i="1" dirty="0" smtClean="0"/>
              <a:t>- Biochemistry:</a:t>
            </a:r>
          </a:p>
          <a:p>
            <a:pPr algn="l">
              <a:buNone/>
            </a:pPr>
            <a:r>
              <a:rPr lang="en-US" i="1" dirty="0" smtClean="0"/>
              <a:t>       - Electrolytes</a:t>
            </a:r>
          </a:p>
          <a:p>
            <a:pPr algn="l">
              <a:buNone/>
            </a:pPr>
            <a:r>
              <a:rPr lang="en-US" i="1" dirty="0" smtClean="0"/>
              <a:t>       - KFT</a:t>
            </a:r>
          </a:p>
          <a:p>
            <a:pPr algn="l">
              <a:buNone/>
            </a:pPr>
            <a:r>
              <a:rPr lang="en-US" i="1" dirty="0" smtClean="0"/>
              <a:t>       - Protein &amp; albumin</a:t>
            </a:r>
          </a:p>
          <a:p>
            <a:pPr algn="l">
              <a:buNone/>
            </a:pPr>
            <a:r>
              <a:rPr lang="en-US" i="1" dirty="0" smtClean="0"/>
              <a:t>       - Blood Ph &amp; bicarbonate  </a:t>
            </a:r>
          </a:p>
          <a:p>
            <a:pPr algn="l">
              <a:buNone/>
            </a:pPr>
            <a:r>
              <a:rPr lang="en-US" i="1" dirty="0" smtClean="0"/>
              <a:t>       - PTH</a:t>
            </a:r>
          </a:p>
          <a:p>
            <a:pPr algn="l">
              <a:buNone/>
            </a:pPr>
            <a:r>
              <a:rPr lang="en-US" i="1" dirty="0" smtClean="0"/>
              <a:t>- Left hand &amp; wrist x-ray</a:t>
            </a:r>
          </a:p>
          <a:p>
            <a:pPr algn="l">
              <a:buNone/>
            </a:pPr>
            <a:r>
              <a:rPr lang="en-US" i="1" dirty="0" smtClean="0"/>
              <a:t>- CXR</a:t>
            </a:r>
          </a:p>
          <a:p>
            <a:pPr algn="l">
              <a:buNone/>
            </a:pPr>
            <a:r>
              <a:rPr lang="en-US" i="1" dirty="0" smtClean="0"/>
              <a:t>- ECHO</a:t>
            </a:r>
          </a:p>
          <a:p>
            <a:pPr algn="l">
              <a:buNone/>
            </a:pPr>
            <a:endParaRPr lang="ar-J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/>
          <a:lstStyle/>
          <a:p>
            <a:pPr algn="ctr"/>
            <a:r>
              <a:rPr lang="en-US" sz="3600" i="1" dirty="0" smtClean="0"/>
              <a:t>Specific investigations - CKD</a:t>
            </a:r>
            <a:endParaRPr lang="ar-JO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r>
              <a:rPr lang="en-US" i="1" dirty="0" smtClean="0"/>
              <a:t>- Renal tract USS</a:t>
            </a:r>
          </a:p>
          <a:p>
            <a:pPr algn="l">
              <a:buNone/>
            </a:pPr>
            <a:r>
              <a:rPr lang="en-US" i="1" dirty="0" smtClean="0"/>
              <a:t>- MCUG</a:t>
            </a:r>
          </a:p>
          <a:p>
            <a:pPr algn="l">
              <a:buNone/>
            </a:pPr>
            <a:r>
              <a:rPr lang="en-US" i="1" dirty="0" smtClean="0"/>
              <a:t>- Radio-isotope scans: DMSA, MAG3, DTPA</a:t>
            </a:r>
          </a:p>
          <a:p>
            <a:pPr algn="l">
              <a:buNone/>
            </a:pPr>
            <a:r>
              <a:rPr lang="en-US" i="1" dirty="0" smtClean="0"/>
              <a:t>- IVU</a:t>
            </a:r>
          </a:p>
          <a:p>
            <a:pPr algn="l">
              <a:buNone/>
            </a:pPr>
            <a:r>
              <a:rPr lang="en-US" i="1" dirty="0" smtClean="0"/>
              <a:t>- C3, C4, ANA, ANCA, Anti-GBM antibodies</a:t>
            </a:r>
          </a:p>
          <a:p>
            <a:pPr algn="l">
              <a:buNone/>
            </a:pPr>
            <a:r>
              <a:rPr lang="en-US" i="1" dirty="0" smtClean="0"/>
              <a:t>- Renal biopsy</a:t>
            </a:r>
          </a:p>
          <a:p>
            <a:pPr algn="l">
              <a:buNone/>
            </a:pPr>
            <a:r>
              <a:rPr lang="en-US" i="1" dirty="0" smtClean="0"/>
              <a:t>- White cell </a:t>
            </a:r>
            <a:r>
              <a:rPr lang="en-US" i="1" dirty="0" err="1" smtClean="0"/>
              <a:t>cystine</a:t>
            </a:r>
            <a:r>
              <a:rPr lang="en-US" i="1" dirty="0" smtClean="0"/>
              <a:t> level</a:t>
            </a:r>
          </a:p>
          <a:p>
            <a:pPr algn="l">
              <a:buNone/>
            </a:pPr>
            <a:r>
              <a:rPr lang="en-US" i="1" dirty="0" smtClean="0"/>
              <a:t>- Oxalate excretion</a:t>
            </a:r>
          </a:p>
          <a:p>
            <a:endParaRPr lang="ar-J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/>
          </a:bodyPr>
          <a:lstStyle/>
          <a:p>
            <a:pPr algn="ctr"/>
            <a:r>
              <a:rPr lang="en-US" sz="3600" i="1" dirty="0" smtClean="0"/>
              <a:t>Management of CKD</a:t>
            </a:r>
            <a:endParaRPr lang="ar-JO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r>
              <a:rPr lang="en-US" i="1" u="sng" dirty="0" smtClean="0"/>
              <a:t>Overall aims:</a:t>
            </a:r>
            <a:endParaRPr lang="en-US" i="1" u="sng" dirty="0" smtClean="0"/>
          </a:p>
          <a:p>
            <a:pPr algn="l">
              <a:buNone/>
            </a:pPr>
            <a:endParaRPr lang="en-US" i="1" dirty="0" smtClean="0"/>
          </a:p>
          <a:p>
            <a:pPr algn="l">
              <a:buNone/>
            </a:pPr>
            <a:r>
              <a:rPr lang="en-US" i="1" dirty="0" smtClean="0"/>
              <a:t>- </a:t>
            </a:r>
            <a:r>
              <a:rPr lang="en-US" sz="2400" i="1" dirty="0" smtClean="0"/>
              <a:t>Slowing </a:t>
            </a:r>
            <a:r>
              <a:rPr lang="en-US" sz="2400" i="1" dirty="0" smtClean="0"/>
              <a:t>progression of kidney </a:t>
            </a:r>
            <a:r>
              <a:rPr lang="en-US" sz="2400" i="1" dirty="0" smtClean="0"/>
              <a:t>dysfunction</a:t>
            </a:r>
          </a:p>
          <a:p>
            <a:pPr algn="l">
              <a:buNone/>
            </a:pPr>
            <a:r>
              <a:rPr lang="en-US" sz="2400" i="1" dirty="0" smtClean="0"/>
              <a:t>- Prevention of biochemical and hematological derangements</a:t>
            </a:r>
          </a:p>
          <a:p>
            <a:pPr algn="l">
              <a:buNone/>
            </a:pPr>
            <a:r>
              <a:rPr lang="en-US" sz="2400" i="1" dirty="0" smtClean="0"/>
              <a:t>- Maintaining normal growth and development</a:t>
            </a:r>
          </a:p>
          <a:p>
            <a:pPr algn="l">
              <a:buNone/>
            </a:pPr>
            <a:r>
              <a:rPr lang="en-US" sz="2400" i="1" dirty="0" smtClean="0"/>
              <a:t>- Replacing absent or reduced kidney function</a:t>
            </a:r>
          </a:p>
          <a:p>
            <a:pPr algn="l">
              <a:buFontTx/>
              <a:buChar char="-"/>
            </a:pPr>
            <a:endParaRPr lang="en-US" i="1" dirty="0" smtClean="0"/>
          </a:p>
          <a:p>
            <a:pPr algn="l">
              <a:buNone/>
            </a:pPr>
            <a:endParaRPr lang="en-US" i="1" dirty="0" smtClean="0"/>
          </a:p>
          <a:p>
            <a:pPr algn="l">
              <a:buNone/>
            </a:pPr>
            <a:endParaRPr lang="ar-JO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 fontScale="90000"/>
          </a:bodyPr>
          <a:lstStyle/>
          <a:p>
            <a:r>
              <a:rPr lang="en-US" i="1" dirty="0" smtClean="0"/>
              <a:t>Management…..</a:t>
            </a:r>
            <a:endParaRPr lang="ar-JO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681550"/>
          </a:xfrm>
        </p:spPr>
        <p:txBody>
          <a:bodyPr/>
          <a:lstStyle/>
          <a:p>
            <a:pPr algn="l">
              <a:buNone/>
            </a:pPr>
            <a:r>
              <a:rPr lang="en-US" dirty="0" smtClean="0"/>
              <a:t>-</a:t>
            </a:r>
            <a:r>
              <a:rPr lang="en-US" i="1" dirty="0" smtClean="0"/>
              <a:t>Fluids and electrolytes balance</a:t>
            </a:r>
          </a:p>
          <a:p>
            <a:pPr algn="l">
              <a:buNone/>
            </a:pPr>
            <a:r>
              <a:rPr lang="en-US" i="1" dirty="0" smtClean="0"/>
              <a:t>- Anemia</a:t>
            </a:r>
          </a:p>
          <a:p>
            <a:pPr algn="l">
              <a:buNone/>
            </a:pPr>
            <a:r>
              <a:rPr lang="en-US" i="1" dirty="0" smtClean="0"/>
              <a:t>- Hypertension</a:t>
            </a:r>
          </a:p>
          <a:p>
            <a:pPr algn="l">
              <a:buNone/>
            </a:pPr>
            <a:r>
              <a:rPr lang="en-US" i="1" dirty="0" smtClean="0"/>
              <a:t>- Growth</a:t>
            </a:r>
          </a:p>
          <a:p>
            <a:pPr algn="l">
              <a:buNone/>
            </a:pPr>
            <a:r>
              <a:rPr lang="en-US" i="1" dirty="0" smtClean="0"/>
              <a:t>- CKD mineral and bone disease</a:t>
            </a:r>
          </a:p>
          <a:p>
            <a:pPr algn="l">
              <a:buNone/>
            </a:pPr>
            <a:r>
              <a:rPr lang="en-US" i="1" dirty="0" smtClean="0"/>
              <a:t>- Nutrition</a:t>
            </a:r>
          </a:p>
          <a:p>
            <a:pPr algn="l">
              <a:buNone/>
            </a:pPr>
            <a:r>
              <a:rPr lang="en-US" i="1" dirty="0" smtClean="0"/>
              <a:t>- Immunizations</a:t>
            </a:r>
          </a:p>
          <a:p>
            <a:pPr algn="l">
              <a:buNone/>
            </a:pPr>
            <a:r>
              <a:rPr lang="en-US" i="1" dirty="0" smtClean="0"/>
              <a:t>- Preparation for RRT</a:t>
            </a:r>
            <a:endParaRPr lang="ar-JO" i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i="1" dirty="0" smtClean="0"/>
              <a:t>  </a:t>
            </a:r>
            <a:r>
              <a:rPr lang="en-US" sz="3600" i="1" dirty="0" smtClean="0"/>
              <a:t>Slowing </a:t>
            </a:r>
            <a:r>
              <a:rPr lang="en-US" sz="3600" i="1" dirty="0" smtClean="0"/>
              <a:t>progression………</a:t>
            </a:r>
            <a:endParaRPr lang="ar-JO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r>
              <a:rPr lang="en-US" i="1" dirty="0" smtClean="0"/>
              <a:t>1. Optimum control of HTN</a:t>
            </a:r>
          </a:p>
          <a:p>
            <a:pPr algn="l">
              <a:buNone/>
            </a:pPr>
            <a:r>
              <a:rPr lang="en-US" i="1" dirty="0" smtClean="0"/>
              <a:t>2. Control of </a:t>
            </a:r>
            <a:r>
              <a:rPr lang="en-US" i="1" dirty="0" err="1" smtClean="0"/>
              <a:t>proteinuria</a:t>
            </a:r>
            <a:endParaRPr lang="en-US" i="1" dirty="0" smtClean="0"/>
          </a:p>
          <a:p>
            <a:pPr algn="l">
              <a:buNone/>
            </a:pPr>
            <a:r>
              <a:rPr lang="en-US" i="1" dirty="0" smtClean="0"/>
              <a:t>3. Serum phosphorus within normal range</a:t>
            </a:r>
          </a:p>
          <a:p>
            <a:pPr algn="l">
              <a:buNone/>
            </a:pPr>
            <a:r>
              <a:rPr lang="en-US" i="1" dirty="0" smtClean="0"/>
              <a:t>4. Serum ca-p within normal range</a:t>
            </a:r>
          </a:p>
          <a:p>
            <a:pPr algn="l">
              <a:buNone/>
            </a:pPr>
            <a:r>
              <a:rPr lang="en-US" i="1" dirty="0" smtClean="0"/>
              <a:t>5. Prompt treatment of infections &amp; dehydration</a:t>
            </a:r>
          </a:p>
          <a:p>
            <a:pPr algn="l">
              <a:buNone/>
            </a:pPr>
            <a:r>
              <a:rPr lang="en-US" i="1" dirty="0" smtClean="0"/>
              <a:t>6. Correction of anemia</a:t>
            </a:r>
          </a:p>
          <a:p>
            <a:pPr algn="l">
              <a:buNone/>
            </a:pPr>
            <a:r>
              <a:rPr lang="en-US" i="1" dirty="0" smtClean="0"/>
              <a:t>7. Minimization of regular use of NSAIDS</a:t>
            </a:r>
          </a:p>
          <a:p>
            <a:pPr algn="l">
              <a:buNone/>
            </a:pPr>
            <a:r>
              <a:rPr lang="en-US" i="1" dirty="0" smtClean="0"/>
              <a:t>8. Control of </a:t>
            </a:r>
            <a:r>
              <a:rPr lang="en-US" i="1" dirty="0" err="1" smtClean="0"/>
              <a:t>hyperlipidemia</a:t>
            </a:r>
            <a:endParaRPr lang="ar-JO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i="1" dirty="0" smtClean="0"/>
              <a:t>Fluids &amp; electrolytes management</a:t>
            </a:r>
            <a:endParaRPr lang="ar-JO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>
              <a:buNone/>
            </a:pPr>
            <a:r>
              <a:rPr lang="en-US" b="1" i="1" u="sng" dirty="0" smtClean="0"/>
              <a:t>Sodium</a:t>
            </a:r>
            <a:r>
              <a:rPr lang="en-US" b="1" i="1" dirty="0" smtClean="0"/>
              <a:t>:</a:t>
            </a:r>
            <a:r>
              <a:rPr lang="en-US" i="1" dirty="0" smtClean="0"/>
              <a:t> as </a:t>
            </a:r>
            <a:r>
              <a:rPr lang="en-US" i="1" dirty="0" err="1" smtClean="0"/>
              <a:t>glomerular</a:t>
            </a:r>
            <a:r>
              <a:rPr lang="en-US" i="1" dirty="0" smtClean="0"/>
              <a:t> disease progress, stage4-5, salt restriction may become necessary, as well as in case of hypertension with edema and heart failure</a:t>
            </a:r>
          </a:p>
          <a:p>
            <a:pPr algn="l">
              <a:buNone/>
            </a:pPr>
            <a:r>
              <a:rPr lang="en-US" i="1" dirty="0" smtClean="0"/>
              <a:t>- Heavy electrolytes losers are those with </a:t>
            </a:r>
            <a:r>
              <a:rPr lang="en-US" i="1" dirty="0" err="1" smtClean="0"/>
              <a:t>tubulopathies</a:t>
            </a:r>
            <a:r>
              <a:rPr lang="en-US" i="1" dirty="0" smtClean="0"/>
              <a:t>, </a:t>
            </a:r>
            <a:r>
              <a:rPr lang="en-US" i="1" dirty="0" err="1" smtClean="0"/>
              <a:t>cystinosis</a:t>
            </a:r>
            <a:r>
              <a:rPr lang="en-US" i="1" dirty="0" smtClean="0"/>
              <a:t> : supplements</a:t>
            </a:r>
          </a:p>
          <a:p>
            <a:pPr algn="l">
              <a:buNone/>
            </a:pPr>
            <a:r>
              <a:rPr lang="en-US" i="1" dirty="0" smtClean="0"/>
              <a:t>- Infants on PD lose excessive Na and need supplements</a:t>
            </a:r>
          </a:p>
          <a:p>
            <a:pPr algn="l">
              <a:buNone/>
            </a:pPr>
            <a:r>
              <a:rPr lang="en-US" i="1" dirty="0" smtClean="0"/>
              <a:t>- </a:t>
            </a:r>
            <a:r>
              <a:rPr lang="en-US" sz="2200" i="1" dirty="0" smtClean="0"/>
              <a:t>Remember … Salt depletion contributes to poor growth</a:t>
            </a:r>
          </a:p>
          <a:p>
            <a:pPr algn="l">
              <a:buNone/>
            </a:pPr>
            <a:endParaRPr lang="en-US" i="1" dirty="0" smtClean="0"/>
          </a:p>
          <a:p>
            <a:pPr algn="l">
              <a:buNone/>
            </a:pPr>
            <a:r>
              <a:rPr lang="en-US" b="1" i="1" u="sng" dirty="0" smtClean="0"/>
              <a:t>Potassium</a:t>
            </a:r>
            <a:r>
              <a:rPr lang="en-US" i="1" u="sng" dirty="0" smtClean="0"/>
              <a:t>:</a:t>
            </a:r>
            <a:r>
              <a:rPr lang="en-US" i="1" dirty="0" smtClean="0"/>
              <a:t> </a:t>
            </a:r>
          </a:p>
          <a:p>
            <a:pPr algn="l">
              <a:buNone/>
            </a:pPr>
            <a:r>
              <a:rPr lang="en-US" i="1" dirty="0" smtClean="0"/>
              <a:t>restriction of oral intake, </a:t>
            </a:r>
          </a:p>
          <a:p>
            <a:pPr algn="l">
              <a:buNone/>
            </a:pPr>
            <a:r>
              <a:rPr lang="en-US" i="1" dirty="0" smtClean="0"/>
              <a:t>medications, </a:t>
            </a:r>
            <a:r>
              <a:rPr lang="en-US" i="1" dirty="0" err="1" smtClean="0"/>
              <a:t>kayaxalate</a:t>
            </a:r>
            <a:endParaRPr lang="en-US" i="1" dirty="0" smtClean="0"/>
          </a:p>
          <a:p>
            <a:endParaRPr lang="ar-J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ar-J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r>
              <a:rPr lang="en-US" b="1" i="1" u="sng" dirty="0" smtClean="0"/>
              <a:t>Acidosis</a:t>
            </a:r>
            <a:r>
              <a:rPr lang="en-US" i="1" dirty="0" smtClean="0"/>
              <a:t>: Sodium bicarbonate is used to maintain the bicarbonate level above 22meq/l</a:t>
            </a:r>
          </a:p>
          <a:p>
            <a:pPr algn="l">
              <a:buNone/>
            </a:pPr>
            <a:endParaRPr lang="en-US" b="1" i="1" dirty="0" smtClean="0"/>
          </a:p>
          <a:p>
            <a:pPr algn="l">
              <a:buNone/>
            </a:pPr>
            <a:r>
              <a:rPr lang="en-US" b="1" i="1" u="sng" dirty="0" smtClean="0"/>
              <a:t>Anemia</a:t>
            </a:r>
            <a:r>
              <a:rPr lang="en-US" i="1" u="sng" dirty="0" smtClean="0"/>
              <a:t>:</a:t>
            </a:r>
            <a:r>
              <a:rPr lang="en-US" i="1" dirty="0" smtClean="0"/>
              <a:t> </a:t>
            </a:r>
            <a:r>
              <a:rPr lang="en-US" i="1" dirty="0" err="1" smtClean="0"/>
              <a:t>erythropoiesis</a:t>
            </a:r>
            <a:r>
              <a:rPr lang="en-US" i="1" dirty="0" smtClean="0"/>
              <a:t> stimulating agents are effective in improving the anemia of CKD:</a:t>
            </a:r>
          </a:p>
          <a:p>
            <a:pPr algn="l">
              <a:buNone/>
            </a:pPr>
            <a:r>
              <a:rPr lang="en-US" i="1" dirty="0" smtClean="0"/>
              <a:t>- Erythropoietin , </a:t>
            </a:r>
            <a:r>
              <a:rPr lang="en-US" i="1" dirty="0" err="1" smtClean="0"/>
              <a:t>Darbepoitin</a:t>
            </a:r>
            <a:endParaRPr lang="en-US" i="1" dirty="0" smtClean="0"/>
          </a:p>
          <a:p>
            <a:pPr algn="l">
              <a:buNone/>
            </a:pPr>
            <a:r>
              <a:rPr lang="en-US" i="1" dirty="0" smtClean="0"/>
              <a:t>- Aim for </a:t>
            </a:r>
            <a:r>
              <a:rPr lang="en-US" i="1" dirty="0" err="1" smtClean="0"/>
              <a:t>Hb</a:t>
            </a:r>
            <a:r>
              <a:rPr lang="en-US" i="1" dirty="0" smtClean="0"/>
              <a:t> 10-12gr/dl</a:t>
            </a:r>
          </a:p>
          <a:p>
            <a:pPr algn="l">
              <a:buNone/>
            </a:pPr>
            <a:r>
              <a:rPr lang="en-US" i="1" dirty="0" smtClean="0"/>
              <a:t>- Iron: iv or oral is required</a:t>
            </a:r>
            <a:endParaRPr lang="ar-JO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i="1" dirty="0" smtClean="0"/>
              <a:t>Hypertension</a:t>
            </a:r>
            <a:endParaRPr lang="ar-JO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r>
              <a:rPr lang="en-US" dirty="0" smtClean="0"/>
              <a:t>- </a:t>
            </a:r>
            <a:r>
              <a:rPr lang="en-US" i="1" dirty="0" smtClean="0"/>
              <a:t>Hypertensive children due to fluid overload should follow restricted salt diet (2-3gr/day), and may be benefit from diuretic therapy</a:t>
            </a:r>
          </a:p>
          <a:p>
            <a:pPr algn="l">
              <a:buNone/>
            </a:pPr>
            <a:r>
              <a:rPr lang="en-US" i="1" dirty="0" smtClean="0"/>
              <a:t>- </a:t>
            </a:r>
            <a:r>
              <a:rPr lang="en-US" i="1" dirty="0" err="1" smtClean="0"/>
              <a:t>Thiazide</a:t>
            </a:r>
            <a:r>
              <a:rPr lang="en-US" i="1" dirty="0" smtClean="0"/>
              <a:t> diuretic may be used in mild renal insufficiency, and loop diuretic as GFR falls significantly.</a:t>
            </a:r>
          </a:p>
          <a:p>
            <a:pPr algn="l">
              <a:buNone/>
            </a:pPr>
            <a:r>
              <a:rPr lang="en-US" i="1" dirty="0" smtClean="0"/>
              <a:t>- ACE inhibitors are a good antihypertensive drug in </a:t>
            </a:r>
            <a:r>
              <a:rPr lang="en-US" i="1" dirty="0" err="1" smtClean="0"/>
              <a:t>proteinuric</a:t>
            </a:r>
            <a:r>
              <a:rPr lang="en-US" i="1" dirty="0" smtClean="0"/>
              <a:t> renal disease</a:t>
            </a:r>
          </a:p>
          <a:p>
            <a:pPr algn="l">
              <a:buNone/>
            </a:pPr>
            <a:r>
              <a:rPr lang="en-US" i="1" dirty="0" smtClean="0"/>
              <a:t>- Ca channel blockers and B blockers may also be used</a:t>
            </a:r>
          </a:p>
          <a:p>
            <a:endParaRPr lang="en-US" i="1" dirty="0" smtClean="0"/>
          </a:p>
          <a:p>
            <a:endParaRPr lang="ar-J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>
            <a:normAutofit/>
          </a:bodyPr>
          <a:lstStyle/>
          <a:p>
            <a:r>
              <a:rPr lang="en-US" sz="3600" i="1" dirty="0" smtClean="0"/>
              <a:t>Renal </a:t>
            </a:r>
            <a:r>
              <a:rPr lang="en-US" sz="3600" i="1" dirty="0" err="1" smtClean="0"/>
              <a:t>osteodystrophy</a:t>
            </a:r>
            <a:r>
              <a:rPr lang="en-US" sz="3600" i="1" dirty="0" smtClean="0"/>
              <a:t> (</a:t>
            </a:r>
            <a:r>
              <a:rPr lang="en-US" sz="3200" i="1" dirty="0" smtClean="0"/>
              <a:t>mineral bone </a:t>
            </a:r>
            <a:r>
              <a:rPr lang="en-US" sz="3600" i="1" dirty="0" smtClean="0"/>
              <a:t>diseases)</a:t>
            </a:r>
            <a:endParaRPr lang="ar-JO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r>
              <a:rPr lang="en-US" i="1" dirty="0" smtClean="0"/>
              <a:t>Goal is to prevent bone deformity and to normalize growth velocity using both dietary and pharmacologic intervention</a:t>
            </a:r>
          </a:p>
          <a:p>
            <a:pPr algn="l">
              <a:buNone/>
            </a:pPr>
            <a:r>
              <a:rPr lang="en-US" i="1" dirty="0" smtClean="0"/>
              <a:t>- Low phosphorous diet </a:t>
            </a:r>
            <a:r>
              <a:rPr lang="en-US" i="1" dirty="0" smtClean="0"/>
              <a:t>and </a:t>
            </a:r>
            <a:r>
              <a:rPr lang="en-US" i="1" dirty="0" smtClean="0"/>
              <a:t>low phosphorous </a:t>
            </a:r>
            <a:r>
              <a:rPr lang="en-US" i="1" dirty="0" smtClean="0"/>
              <a:t>formula in infants</a:t>
            </a:r>
            <a:endParaRPr lang="en-US" i="1" dirty="0" smtClean="0"/>
          </a:p>
          <a:p>
            <a:pPr algn="l">
              <a:buNone/>
            </a:pPr>
            <a:r>
              <a:rPr lang="en-US" i="1" dirty="0" smtClean="0"/>
              <a:t>- Phosphate binders: enhance fecal excretion;</a:t>
            </a:r>
          </a:p>
          <a:p>
            <a:pPr algn="l">
              <a:buNone/>
            </a:pPr>
            <a:r>
              <a:rPr lang="en-US" i="1" dirty="0" smtClean="0"/>
              <a:t>- calcium carbonate</a:t>
            </a:r>
          </a:p>
          <a:p>
            <a:pPr algn="l">
              <a:buNone/>
            </a:pPr>
            <a:r>
              <a:rPr lang="en-US" i="1" dirty="0" smtClean="0"/>
              <a:t>- non-calcium based binders</a:t>
            </a:r>
          </a:p>
          <a:p>
            <a:pPr algn="l">
              <a:buNone/>
            </a:pPr>
            <a:r>
              <a:rPr lang="en-US" i="1" dirty="0" smtClean="0"/>
              <a:t>- Vitamin D supplementation</a:t>
            </a:r>
            <a:endParaRPr lang="ar-JO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i="1" dirty="0" smtClean="0"/>
              <a:t>Growth</a:t>
            </a:r>
            <a:endParaRPr lang="ar-JO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r>
              <a:rPr lang="en-US" i="1" dirty="0" smtClean="0"/>
              <a:t>Growth retardation occurs in up to 50% of children with moderate –severe CKD (GFR&lt; 50ml/min)</a:t>
            </a:r>
          </a:p>
          <a:p>
            <a:pPr algn="l">
              <a:buNone/>
            </a:pPr>
            <a:r>
              <a:rPr lang="en-US" i="1" dirty="0" smtClean="0"/>
              <a:t>Dietary supplements orally or </a:t>
            </a:r>
            <a:r>
              <a:rPr lang="en-US" i="1" dirty="0" err="1" smtClean="0"/>
              <a:t>enterally</a:t>
            </a:r>
            <a:endParaRPr lang="en-US" i="1" dirty="0" smtClean="0"/>
          </a:p>
          <a:p>
            <a:pPr algn="l">
              <a:buNone/>
            </a:pPr>
            <a:r>
              <a:rPr lang="en-US" i="1" dirty="0" err="1" smtClean="0"/>
              <a:t>Gastrostomy</a:t>
            </a:r>
            <a:r>
              <a:rPr lang="en-US" i="1" dirty="0" smtClean="0"/>
              <a:t> ! Feeding</a:t>
            </a:r>
          </a:p>
          <a:p>
            <a:pPr algn="l">
              <a:buNone/>
            </a:pPr>
            <a:r>
              <a:rPr lang="en-US" i="1" dirty="0" smtClean="0"/>
              <a:t>Salt supplementation</a:t>
            </a:r>
          </a:p>
          <a:p>
            <a:pPr algn="l">
              <a:buNone/>
            </a:pPr>
            <a:r>
              <a:rPr lang="en-US" i="1" dirty="0" smtClean="0"/>
              <a:t>Correct acidosis, hyperparathyroidism</a:t>
            </a:r>
          </a:p>
          <a:p>
            <a:pPr algn="l">
              <a:buNone/>
            </a:pPr>
            <a:r>
              <a:rPr lang="en-US" i="1" dirty="0" smtClean="0"/>
              <a:t>Give recombinant growth hormone (</a:t>
            </a:r>
            <a:r>
              <a:rPr lang="en-US" i="1" dirty="0" err="1" smtClean="0"/>
              <a:t>rhGH</a:t>
            </a:r>
            <a:r>
              <a:rPr lang="en-US" i="1" dirty="0" smtClean="0"/>
              <a:t>)</a:t>
            </a:r>
            <a:endParaRPr lang="ar-JO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i="1" dirty="0" smtClean="0"/>
              <a:t>Nutrition</a:t>
            </a:r>
            <a:endParaRPr lang="ar-JO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r>
              <a:rPr lang="en-US" i="1" dirty="0" smtClean="0"/>
              <a:t>Ensuring adequate nutrition is one of the most important aspects of care of the child with CKD (Pediatric renal dietician involvement is crucial)</a:t>
            </a:r>
          </a:p>
          <a:p>
            <a:pPr algn="l">
              <a:buNone/>
            </a:pPr>
            <a:r>
              <a:rPr lang="en-US" i="1" dirty="0" smtClean="0"/>
              <a:t>- Energy</a:t>
            </a:r>
          </a:p>
          <a:p>
            <a:pPr algn="l">
              <a:buNone/>
            </a:pPr>
            <a:r>
              <a:rPr lang="en-US" i="1" dirty="0" smtClean="0"/>
              <a:t>- Protein</a:t>
            </a:r>
          </a:p>
          <a:p>
            <a:pPr algn="l">
              <a:buNone/>
            </a:pPr>
            <a:r>
              <a:rPr lang="en-US" i="1" dirty="0" smtClean="0"/>
              <a:t>- Vitamins and minerals</a:t>
            </a:r>
          </a:p>
          <a:p>
            <a:pPr algn="l">
              <a:buNone/>
            </a:pPr>
            <a:r>
              <a:rPr lang="en-US" i="1" dirty="0" smtClean="0"/>
              <a:t>(see guidelines for energy intake &amp; protein requirements in patients with CKD)</a:t>
            </a:r>
            <a:endParaRPr lang="ar-JO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i="1" dirty="0" smtClean="0"/>
              <a:t>Vaccination</a:t>
            </a:r>
            <a:endParaRPr lang="ar-JO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n-US" i="1" dirty="0" smtClean="0"/>
              <a:t>Children with CKD should receive and complete all routine childhood vaccines</a:t>
            </a:r>
          </a:p>
          <a:p>
            <a:pPr algn="l">
              <a:buNone/>
            </a:pPr>
            <a:endParaRPr lang="en-US" i="1" dirty="0" smtClean="0"/>
          </a:p>
          <a:p>
            <a:pPr algn="l">
              <a:buNone/>
            </a:pPr>
            <a:r>
              <a:rPr lang="en-US" i="1" dirty="0" smtClean="0"/>
              <a:t>Exception: hold live vaccine if the patient is on steroids or other immunosuppressant… (GN!)</a:t>
            </a:r>
          </a:p>
          <a:p>
            <a:pPr algn="l">
              <a:buNone/>
            </a:pPr>
            <a:endParaRPr lang="en-US" i="1" dirty="0" smtClean="0"/>
          </a:p>
          <a:p>
            <a:pPr algn="l">
              <a:buNone/>
            </a:pPr>
            <a:r>
              <a:rPr lang="en-US" i="1" dirty="0" smtClean="0"/>
              <a:t>Administer live virus vaccines before kidney transplant</a:t>
            </a:r>
          </a:p>
          <a:p>
            <a:pPr algn="l">
              <a:buNone/>
            </a:pPr>
            <a:endParaRPr lang="en-US" i="1" dirty="0" smtClean="0"/>
          </a:p>
          <a:p>
            <a:pPr algn="l">
              <a:buNone/>
            </a:pPr>
            <a:r>
              <a:rPr lang="en-US" i="1" dirty="0" smtClean="0"/>
              <a:t>All CKD children should receive a yearly influenza vaccine</a:t>
            </a:r>
            <a:endParaRPr lang="ar-JO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>
            <a:normAutofit/>
          </a:bodyPr>
          <a:lstStyle/>
          <a:p>
            <a:pPr algn="ctr"/>
            <a:r>
              <a:rPr lang="en-US" sz="3600" i="1" dirty="0" smtClean="0"/>
              <a:t>ESRF &amp; RRT</a:t>
            </a:r>
            <a:endParaRPr lang="ar-JO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r>
              <a:rPr lang="en-US" b="1" i="1" dirty="0" smtClean="0"/>
              <a:t>ESRD</a:t>
            </a:r>
            <a:r>
              <a:rPr lang="en-US" i="1" dirty="0" smtClean="0"/>
              <a:t> represents the state in which a patient’s renal dysfunction has progressed to the point at which homeostasis and survival can no longer be sustained with native kidney function and maximal medical management.</a:t>
            </a:r>
          </a:p>
          <a:p>
            <a:pPr algn="l">
              <a:buNone/>
            </a:pPr>
            <a:endParaRPr lang="en-US" i="1" dirty="0" smtClean="0"/>
          </a:p>
          <a:p>
            <a:pPr algn="l">
              <a:buNone/>
            </a:pPr>
            <a:r>
              <a:rPr lang="en-US" i="1" dirty="0" smtClean="0"/>
              <a:t>At this point </a:t>
            </a:r>
            <a:r>
              <a:rPr lang="en-US" b="1" i="1" dirty="0" smtClean="0"/>
              <a:t>Renal Replacement therapy RRT</a:t>
            </a:r>
            <a:r>
              <a:rPr lang="en-US" i="1" dirty="0" smtClean="0"/>
              <a:t>(Dialysis or Transplantation) becomes necessary.</a:t>
            </a:r>
          </a:p>
          <a:p>
            <a:pPr algn="l">
              <a:buNone/>
            </a:pPr>
            <a:endParaRPr lang="en-US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14290"/>
            <a:ext cx="7488044" cy="857256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2800" dirty="0"/>
              <a:t>Treatment Options for Renal Replacement Therapy</a:t>
            </a:r>
          </a:p>
        </p:txBody>
      </p:sp>
      <p:sp>
        <p:nvSpPr>
          <p:cNvPr id="44035" name="Rectangle 4"/>
          <p:cNvSpPr>
            <a:spLocks noChangeArrowheads="1"/>
          </p:cNvSpPr>
          <p:nvPr/>
        </p:nvSpPr>
        <p:spPr bwMode="auto">
          <a:xfrm>
            <a:off x="2286000" y="1714500"/>
            <a:ext cx="91440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20" tIns="45711" rIns="91420" bIns="45711">
            <a:spAutoFit/>
          </a:bodyPr>
          <a:lstStyle/>
          <a:p>
            <a:pPr>
              <a:defRPr/>
            </a:pPr>
            <a:endParaRPr lang="en-US">
              <a:latin typeface="Times New Roman" charset="0"/>
              <a:ea typeface="ＭＳ Ｐゴシック" charset="0"/>
            </a:endParaRPr>
          </a:p>
        </p:txBody>
      </p:sp>
      <p:sp>
        <p:nvSpPr>
          <p:cNvPr id="44036" name="Oval 5"/>
          <p:cNvSpPr>
            <a:spLocks noChangeArrowheads="1"/>
          </p:cNvSpPr>
          <p:nvPr/>
        </p:nvSpPr>
        <p:spPr bwMode="auto">
          <a:xfrm>
            <a:off x="3505200" y="3200400"/>
            <a:ext cx="1371600" cy="129540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20" tIns="45711" rIns="91420" bIns="45711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0"/>
            </a:endParaRPr>
          </a:p>
        </p:txBody>
      </p:sp>
      <p:sp>
        <p:nvSpPr>
          <p:cNvPr id="45061" name="AutoShape 6"/>
          <p:cNvSpPr>
            <a:spLocks noChangeArrowheads="1"/>
          </p:cNvSpPr>
          <p:nvPr/>
        </p:nvSpPr>
        <p:spPr bwMode="auto">
          <a:xfrm rot="5400000">
            <a:off x="2740818" y="3736182"/>
            <a:ext cx="2976563" cy="228600"/>
          </a:xfrm>
          <a:prstGeom prst="leftRightArrow">
            <a:avLst>
              <a:gd name="adj1" fmla="val 50000"/>
              <a:gd name="adj2" fmla="val 260417"/>
            </a:avLst>
          </a:prstGeom>
          <a:gradFill flip="none" rotWithShape="1">
            <a:gsLst>
              <a:gs pos="0">
                <a:srgbClr val="FFF200"/>
              </a:gs>
              <a:gs pos="5829">
                <a:schemeClr val="accent1">
                  <a:lumMod val="60000"/>
                  <a:lumOff val="40000"/>
                </a:schemeClr>
              </a:gs>
              <a:gs pos="55000">
                <a:srgbClr val="FF7A00"/>
              </a:gs>
              <a:gs pos="93744">
                <a:srgbClr val="FFC000"/>
              </a:gs>
              <a:gs pos="57000">
                <a:srgbClr val="FF0300"/>
              </a:gs>
              <a:gs pos="100000">
                <a:srgbClr val="4D0808"/>
              </a:gs>
            </a:gsLst>
            <a:lin ang="10800000" scaled="1"/>
            <a:tileRect/>
          </a:gradFill>
          <a:ln>
            <a:noFill/>
          </a:ln>
          <a:effectLst/>
        </p:spPr>
        <p:txBody>
          <a:bodyPr wrap="none" lIns="91420" tIns="45711" rIns="91420" bIns="45711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 smtClean="0">
              <a:ea typeface="+mn-ea"/>
            </a:endParaRPr>
          </a:p>
        </p:txBody>
      </p:sp>
      <p:sp>
        <p:nvSpPr>
          <p:cNvPr id="44038" name="Text Box 7"/>
          <p:cNvSpPr txBox="1">
            <a:spLocks noChangeArrowheads="1"/>
          </p:cNvSpPr>
          <p:nvPr/>
        </p:nvSpPr>
        <p:spPr bwMode="auto">
          <a:xfrm>
            <a:off x="3657600" y="1828800"/>
            <a:ext cx="984525" cy="492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20" tIns="45711" rIns="91420" bIns="45711">
            <a:spAutoFit/>
          </a:bodyPr>
          <a:lstStyle>
            <a:defPPr>
              <a:defRPr lang="en-US"/>
            </a:defPPr>
            <a:lvl1pPr>
              <a:defRPr sz="2600" b="1">
                <a:latin typeface="+mj-lt"/>
                <a:ea typeface="ＭＳ Ｐゴシック" charset="0"/>
              </a:defRPr>
            </a:lvl1pPr>
            <a:lvl2pPr marL="742950" indent="-285750">
              <a:defRPr sz="2800"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latin typeface="Times New Roman" charset="0"/>
                <a:ea typeface="ＭＳ Ｐゴシック" charset="0"/>
              </a:defRPr>
            </a:lvl3pPr>
            <a:lvl4pPr marL="1600200" indent="-228600">
              <a:defRPr sz="2000">
                <a:latin typeface="Times New Roman" charset="0"/>
                <a:ea typeface="ＭＳ Ｐゴシック" charset="0"/>
              </a:defRPr>
            </a:lvl4pPr>
            <a:lvl5pPr marL="2057400" indent="-228600">
              <a:defRPr sz="2000">
                <a:latin typeface="Times New Roman" charset="0"/>
                <a:ea typeface="ＭＳ Ｐゴシック" charset="0"/>
              </a:defRPr>
            </a:lvl5pPr>
            <a:lvl6pPr marL="2514600" indent="-228600" eaLnBrk="0" hangingPunct="0">
              <a:defRPr sz="2000">
                <a:latin typeface="Times New Roman" charset="0"/>
                <a:ea typeface="ＭＳ Ｐゴシック" charset="0"/>
              </a:defRPr>
            </a:lvl6pPr>
            <a:lvl7pPr marL="2971800" indent="-228600" eaLnBrk="0" hangingPunct="0">
              <a:defRPr sz="2000">
                <a:latin typeface="Times New Roman" charset="0"/>
                <a:ea typeface="ＭＳ Ｐゴシック" charset="0"/>
              </a:defRPr>
            </a:lvl7pPr>
            <a:lvl8pPr marL="3429000" indent="-228600" eaLnBrk="0" hangingPunct="0">
              <a:defRPr sz="2000">
                <a:latin typeface="Times New Roman" charset="0"/>
                <a:ea typeface="ＭＳ Ｐゴシック" charset="0"/>
              </a:defRPr>
            </a:lvl8pPr>
            <a:lvl9pPr marL="3886200" indent="-228600" eaLnBrk="0" hangingPunct="0">
              <a:defRPr sz="2000"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dirty="0"/>
              <a:t>ESRD</a:t>
            </a:r>
          </a:p>
        </p:txBody>
      </p:sp>
      <p:sp>
        <p:nvSpPr>
          <p:cNvPr id="44039" name="Text Box 8"/>
          <p:cNvSpPr txBox="1">
            <a:spLocks noChangeArrowheads="1"/>
          </p:cNvSpPr>
          <p:nvPr/>
        </p:nvSpPr>
        <p:spPr bwMode="auto">
          <a:xfrm>
            <a:off x="609600" y="3429000"/>
            <a:ext cx="2194791" cy="492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20" tIns="45711" rIns="91420" bIns="45711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2600" b="1" dirty="0">
                <a:latin typeface="+mj-lt"/>
              </a:rPr>
              <a:t>Hemodialysis</a:t>
            </a:r>
          </a:p>
        </p:txBody>
      </p:sp>
      <p:sp>
        <p:nvSpPr>
          <p:cNvPr id="44040" name="Text Box 9"/>
          <p:cNvSpPr txBox="1">
            <a:spLocks noChangeArrowheads="1"/>
          </p:cNvSpPr>
          <p:nvPr/>
        </p:nvSpPr>
        <p:spPr bwMode="auto">
          <a:xfrm>
            <a:off x="2743200" y="5486400"/>
            <a:ext cx="2877735" cy="492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20" tIns="45711" rIns="91420" bIns="45711">
            <a:spAutoFit/>
          </a:bodyPr>
          <a:lstStyle>
            <a:defPPr>
              <a:defRPr lang="en-US"/>
            </a:defPPr>
            <a:lvl1pPr>
              <a:defRPr sz="2600" b="1">
                <a:latin typeface="+mj-lt"/>
                <a:ea typeface="ＭＳ Ｐゴシック" charset="0"/>
              </a:defRPr>
            </a:lvl1pPr>
            <a:lvl2pPr marL="742950" indent="-285750">
              <a:defRPr sz="2800"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latin typeface="Times New Roman" charset="0"/>
                <a:ea typeface="ＭＳ Ｐゴシック" charset="0"/>
              </a:defRPr>
            </a:lvl3pPr>
            <a:lvl4pPr marL="1600200" indent="-228600">
              <a:defRPr sz="2000">
                <a:latin typeface="Times New Roman" charset="0"/>
                <a:ea typeface="ＭＳ Ｐゴシック" charset="0"/>
              </a:defRPr>
            </a:lvl4pPr>
            <a:lvl5pPr marL="2057400" indent="-228600">
              <a:defRPr sz="2000">
                <a:latin typeface="Times New Roman" charset="0"/>
                <a:ea typeface="ＭＳ Ｐゴシック" charset="0"/>
              </a:defRPr>
            </a:lvl5pPr>
            <a:lvl6pPr marL="2514600" indent="-228600" eaLnBrk="0" hangingPunct="0">
              <a:defRPr sz="2000">
                <a:latin typeface="Times New Roman" charset="0"/>
                <a:ea typeface="ＭＳ Ｐゴシック" charset="0"/>
              </a:defRPr>
            </a:lvl6pPr>
            <a:lvl7pPr marL="2971800" indent="-228600" eaLnBrk="0" hangingPunct="0">
              <a:defRPr sz="2000">
                <a:latin typeface="Times New Roman" charset="0"/>
                <a:ea typeface="ＭＳ Ｐゴシック" charset="0"/>
              </a:defRPr>
            </a:lvl7pPr>
            <a:lvl8pPr marL="3429000" indent="-228600" eaLnBrk="0" hangingPunct="0">
              <a:defRPr sz="2000">
                <a:latin typeface="Times New Roman" charset="0"/>
                <a:ea typeface="ＭＳ Ｐゴシック" charset="0"/>
              </a:defRPr>
            </a:lvl8pPr>
            <a:lvl9pPr marL="3886200" indent="-228600" eaLnBrk="0" hangingPunct="0">
              <a:defRPr sz="2000"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dirty="0"/>
              <a:t>Kidney Transplant</a:t>
            </a:r>
          </a:p>
        </p:txBody>
      </p:sp>
      <p:sp>
        <p:nvSpPr>
          <p:cNvPr id="44041" name="Text Box 10"/>
          <p:cNvSpPr txBox="1">
            <a:spLocks noChangeArrowheads="1"/>
          </p:cNvSpPr>
          <p:nvPr/>
        </p:nvSpPr>
        <p:spPr bwMode="auto">
          <a:xfrm>
            <a:off x="5791200" y="3505200"/>
            <a:ext cx="2930249" cy="492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20" tIns="45711" rIns="91420" bIns="45711">
            <a:spAutoFit/>
          </a:bodyPr>
          <a:lstStyle>
            <a:defPPr>
              <a:defRPr lang="en-US"/>
            </a:defPPr>
            <a:lvl1pPr>
              <a:defRPr sz="2600" b="1">
                <a:latin typeface="+mj-lt"/>
                <a:ea typeface="ＭＳ Ｐゴシック" charset="0"/>
              </a:defRPr>
            </a:lvl1pPr>
            <a:lvl2pPr marL="742950" indent="-285750">
              <a:defRPr sz="2800"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latin typeface="Times New Roman" charset="0"/>
                <a:ea typeface="ＭＳ Ｐゴシック" charset="0"/>
              </a:defRPr>
            </a:lvl3pPr>
            <a:lvl4pPr marL="1600200" indent="-228600">
              <a:defRPr sz="2000">
                <a:latin typeface="Times New Roman" charset="0"/>
                <a:ea typeface="ＭＳ Ｐゴシック" charset="0"/>
              </a:defRPr>
            </a:lvl4pPr>
            <a:lvl5pPr marL="2057400" indent="-228600">
              <a:defRPr sz="2000">
                <a:latin typeface="Times New Roman" charset="0"/>
                <a:ea typeface="ＭＳ Ｐゴシック" charset="0"/>
              </a:defRPr>
            </a:lvl5pPr>
            <a:lvl6pPr marL="2514600" indent="-228600" eaLnBrk="0" hangingPunct="0">
              <a:defRPr sz="2000">
                <a:latin typeface="Times New Roman" charset="0"/>
                <a:ea typeface="ＭＳ Ｐゴシック" charset="0"/>
              </a:defRPr>
            </a:lvl6pPr>
            <a:lvl7pPr marL="2971800" indent="-228600" eaLnBrk="0" hangingPunct="0">
              <a:defRPr sz="2000">
                <a:latin typeface="Times New Roman" charset="0"/>
                <a:ea typeface="ＭＳ Ｐゴシック" charset="0"/>
              </a:defRPr>
            </a:lvl7pPr>
            <a:lvl8pPr marL="3429000" indent="-228600" eaLnBrk="0" hangingPunct="0">
              <a:defRPr sz="2000">
                <a:latin typeface="Times New Roman" charset="0"/>
                <a:ea typeface="ＭＳ Ｐゴシック" charset="0"/>
              </a:defRPr>
            </a:lvl8pPr>
            <a:lvl9pPr marL="3886200" indent="-228600" eaLnBrk="0" hangingPunct="0">
              <a:defRPr sz="2000"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dirty="0"/>
              <a:t>Peritoneal Dialysis</a:t>
            </a:r>
          </a:p>
        </p:txBody>
      </p:sp>
      <p:sp>
        <p:nvSpPr>
          <p:cNvPr id="44042" name="AutoShape 11"/>
          <p:cNvSpPr>
            <a:spLocks noChangeArrowheads="1"/>
          </p:cNvSpPr>
          <p:nvPr/>
        </p:nvSpPr>
        <p:spPr bwMode="auto">
          <a:xfrm rot="10800000">
            <a:off x="2819400" y="3733800"/>
            <a:ext cx="2824163" cy="204788"/>
          </a:xfrm>
          <a:prstGeom prst="leftRightArrow">
            <a:avLst>
              <a:gd name="adj1" fmla="val 50000"/>
              <a:gd name="adj2" fmla="val 275813"/>
            </a:avLst>
          </a:prstGeom>
          <a:solidFill>
            <a:srgbClr val="0070C0"/>
          </a:solidFill>
          <a:ln>
            <a:noFill/>
          </a:ln>
          <a:effectLst/>
          <a:extLst/>
        </p:spPr>
        <p:txBody>
          <a:bodyPr wrap="none" lIns="91420" tIns="45711" rIns="91420" bIns="45711" anchor="ctr"/>
          <a:lstStyle/>
          <a:p>
            <a:endParaRPr lang="en-US">
              <a:latin typeface="Times New Roman" charset="0"/>
              <a:ea typeface="ＭＳ Ｐゴシック" charset="0"/>
            </a:endParaRPr>
          </a:p>
        </p:txBody>
      </p:sp>
      <p:sp>
        <p:nvSpPr>
          <p:cNvPr id="44043" name="AutoShape 12"/>
          <p:cNvSpPr>
            <a:spLocks noChangeArrowheads="1"/>
          </p:cNvSpPr>
          <p:nvPr/>
        </p:nvSpPr>
        <p:spPr bwMode="auto">
          <a:xfrm rot="13901185" flipH="1">
            <a:off x="4524375" y="2790825"/>
            <a:ext cx="1519238" cy="204788"/>
          </a:xfrm>
          <a:prstGeom prst="rightArrow">
            <a:avLst>
              <a:gd name="adj1" fmla="val 50000"/>
              <a:gd name="adj2" fmla="val 185465"/>
            </a:avLst>
          </a:prstGeom>
          <a:solidFill>
            <a:srgbClr val="0070C0"/>
          </a:solidFill>
          <a:ln>
            <a:noFill/>
          </a:ln>
          <a:effectLst/>
          <a:extLst/>
        </p:spPr>
        <p:txBody>
          <a:bodyPr wrap="none" lIns="91420" tIns="45711" rIns="91420" bIns="45711" anchor="ctr"/>
          <a:lstStyle/>
          <a:p>
            <a:endParaRPr lang="en-US">
              <a:latin typeface="Times New Roman" charset="0"/>
              <a:ea typeface="ＭＳ Ｐゴシック" charset="0"/>
            </a:endParaRPr>
          </a:p>
        </p:txBody>
      </p:sp>
      <p:sp>
        <p:nvSpPr>
          <p:cNvPr id="44044" name="AutoShape 13"/>
          <p:cNvSpPr>
            <a:spLocks noChangeArrowheads="1"/>
          </p:cNvSpPr>
          <p:nvPr/>
        </p:nvSpPr>
        <p:spPr bwMode="auto">
          <a:xfrm rot="18600000" flipH="1">
            <a:off x="2388394" y="2793206"/>
            <a:ext cx="1524000" cy="204788"/>
          </a:xfrm>
          <a:prstGeom prst="rightArrow">
            <a:avLst>
              <a:gd name="adj1" fmla="val 50000"/>
              <a:gd name="adj2" fmla="val 186046"/>
            </a:avLst>
          </a:prstGeom>
          <a:solidFill>
            <a:srgbClr val="0070C0"/>
          </a:solidFill>
          <a:ln>
            <a:noFill/>
          </a:ln>
          <a:effectLst/>
          <a:extLst/>
        </p:spPr>
        <p:txBody>
          <a:bodyPr wrap="none" lIns="91420" tIns="45711" rIns="91420" bIns="45711" anchor="ctr"/>
          <a:lstStyle/>
          <a:p>
            <a:endParaRPr lang="en-US">
              <a:latin typeface="Times New Roman" charset="0"/>
              <a:ea typeface="ＭＳ Ｐゴシック" charset="0"/>
            </a:endParaRPr>
          </a:p>
        </p:txBody>
      </p:sp>
      <p:sp>
        <p:nvSpPr>
          <p:cNvPr id="44045" name="AutoShape 14"/>
          <p:cNvSpPr>
            <a:spLocks noChangeArrowheads="1"/>
          </p:cNvSpPr>
          <p:nvPr/>
        </p:nvSpPr>
        <p:spPr bwMode="auto">
          <a:xfrm rot="15000000" flipH="1">
            <a:off x="2162175" y="4619625"/>
            <a:ext cx="1519238" cy="204788"/>
          </a:xfrm>
          <a:prstGeom prst="rightArrow">
            <a:avLst>
              <a:gd name="adj1" fmla="val 50000"/>
              <a:gd name="adj2" fmla="val 185465"/>
            </a:avLst>
          </a:prstGeom>
          <a:solidFill>
            <a:srgbClr val="0070C0"/>
          </a:solidFill>
          <a:ln>
            <a:noFill/>
          </a:ln>
          <a:effectLst/>
          <a:extLst/>
        </p:spPr>
        <p:txBody>
          <a:bodyPr wrap="none" lIns="91420" tIns="45711" rIns="91420" bIns="45711" anchor="ctr"/>
          <a:lstStyle/>
          <a:p>
            <a:endParaRPr lang="en-US">
              <a:latin typeface="Times New Roman" charset="0"/>
              <a:ea typeface="ＭＳ Ｐゴシック" charset="0"/>
            </a:endParaRPr>
          </a:p>
        </p:txBody>
      </p:sp>
      <p:sp>
        <p:nvSpPr>
          <p:cNvPr id="139277" name="AutoShape 15"/>
          <p:cNvSpPr>
            <a:spLocks noChangeArrowheads="1"/>
          </p:cNvSpPr>
          <p:nvPr/>
        </p:nvSpPr>
        <p:spPr bwMode="auto">
          <a:xfrm rot="4200000" flipH="1">
            <a:off x="1778794" y="4622006"/>
            <a:ext cx="1524000" cy="204788"/>
          </a:xfrm>
          <a:prstGeom prst="rightArrow">
            <a:avLst>
              <a:gd name="adj1" fmla="val 50000"/>
              <a:gd name="adj2" fmla="val 186046"/>
            </a:avLst>
          </a:prstGeom>
          <a:solidFill>
            <a:schemeClr val="tx2"/>
          </a:solidFill>
          <a:ln>
            <a:noFill/>
          </a:ln>
        </p:spPr>
        <p:txBody>
          <a:bodyPr wrap="none" lIns="91420" tIns="45711" rIns="91420" bIns="45711" anchor="ctr"/>
          <a:lstStyle/>
          <a:p>
            <a:endParaRPr lang="en-US" altLang="en-US" sz="2400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44047" name="AutoShape 17"/>
          <p:cNvSpPr>
            <a:spLocks noChangeArrowheads="1"/>
          </p:cNvSpPr>
          <p:nvPr/>
        </p:nvSpPr>
        <p:spPr bwMode="auto">
          <a:xfrm rot="18000000" flipH="1">
            <a:off x="4685507" y="4536281"/>
            <a:ext cx="1524000" cy="236537"/>
          </a:xfrm>
          <a:prstGeom prst="rightArrow">
            <a:avLst>
              <a:gd name="adj1" fmla="val 50000"/>
              <a:gd name="adj2" fmla="val 161074"/>
            </a:avLst>
          </a:prstGeom>
          <a:solidFill>
            <a:srgbClr val="0070C0"/>
          </a:solidFill>
          <a:ln>
            <a:noFill/>
          </a:ln>
          <a:effectLst/>
          <a:extLst/>
        </p:spPr>
        <p:txBody>
          <a:bodyPr wrap="none" lIns="91420" tIns="45711" rIns="91420" bIns="45711" anchor="ctr"/>
          <a:lstStyle/>
          <a:p>
            <a:endParaRPr lang="en-US">
              <a:latin typeface="Times New Roman" charset="0"/>
              <a:ea typeface="ＭＳ Ｐゴシック" charset="0"/>
            </a:endParaRPr>
          </a:p>
        </p:txBody>
      </p:sp>
      <p:sp>
        <p:nvSpPr>
          <p:cNvPr id="139279" name="AutoShape 18"/>
          <p:cNvSpPr>
            <a:spLocks noChangeArrowheads="1"/>
          </p:cNvSpPr>
          <p:nvPr/>
        </p:nvSpPr>
        <p:spPr bwMode="auto">
          <a:xfrm rot="7200000" flipH="1">
            <a:off x="5055394" y="4622006"/>
            <a:ext cx="1524000" cy="204788"/>
          </a:xfrm>
          <a:prstGeom prst="rightArrow">
            <a:avLst>
              <a:gd name="adj1" fmla="val 50000"/>
              <a:gd name="adj2" fmla="val 186046"/>
            </a:avLst>
          </a:prstGeom>
          <a:solidFill>
            <a:schemeClr val="tx2"/>
          </a:solidFill>
          <a:ln>
            <a:noFill/>
          </a:ln>
        </p:spPr>
        <p:txBody>
          <a:bodyPr wrap="none" lIns="91420" tIns="45711" rIns="91420" bIns="45711" anchor="ctr"/>
          <a:lstStyle/>
          <a:p>
            <a:endParaRPr lang="en-US" altLang="en-US" sz="2400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39281" name="AutoShape 12"/>
          <p:cNvSpPr>
            <a:spLocks noChangeArrowheads="1"/>
          </p:cNvSpPr>
          <p:nvPr/>
        </p:nvSpPr>
        <p:spPr bwMode="auto">
          <a:xfrm rot="10800000" flipH="1">
            <a:off x="4886325" y="1995488"/>
            <a:ext cx="1717675" cy="185737"/>
          </a:xfrm>
          <a:prstGeom prst="rightArrow">
            <a:avLst>
              <a:gd name="adj1" fmla="val 50000"/>
              <a:gd name="adj2" fmla="val 185129"/>
            </a:avLst>
          </a:prstGeom>
          <a:solidFill>
            <a:schemeClr val="tx2"/>
          </a:solidFill>
          <a:ln>
            <a:noFill/>
          </a:ln>
        </p:spPr>
        <p:txBody>
          <a:bodyPr wrap="none" lIns="91420" tIns="45711" rIns="91420" bIns="45711" anchor="ctr"/>
          <a:lstStyle/>
          <a:p>
            <a:endParaRPr lang="en-US" altLang="en-US" sz="2400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44051" name="Text Box 7"/>
          <p:cNvSpPr txBox="1">
            <a:spLocks noChangeArrowheads="1"/>
          </p:cNvSpPr>
          <p:nvPr/>
        </p:nvSpPr>
        <p:spPr bwMode="auto">
          <a:xfrm>
            <a:off x="6604000" y="1828800"/>
            <a:ext cx="2223902" cy="492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20" tIns="45711" rIns="91420" bIns="45711">
            <a:spAutoFit/>
          </a:bodyPr>
          <a:lstStyle>
            <a:defPPr>
              <a:defRPr lang="en-US"/>
            </a:defPPr>
            <a:lvl1pPr>
              <a:defRPr sz="2600" b="1">
                <a:latin typeface="+mj-lt"/>
                <a:ea typeface="ＭＳ Ｐゴシック" charset="0"/>
              </a:defRPr>
            </a:lvl1pPr>
            <a:lvl2pPr marL="742950" indent="-285750">
              <a:defRPr sz="2800"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latin typeface="Times New Roman" charset="0"/>
                <a:ea typeface="ＭＳ Ｐゴシック" charset="0"/>
              </a:defRPr>
            </a:lvl3pPr>
            <a:lvl4pPr marL="1600200" indent="-228600">
              <a:defRPr sz="2000">
                <a:latin typeface="Times New Roman" charset="0"/>
                <a:ea typeface="ＭＳ Ｐゴシック" charset="0"/>
              </a:defRPr>
            </a:lvl4pPr>
            <a:lvl5pPr marL="2057400" indent="-228600">
              <a:defRPr sz="2000">
                <a:latin typeface="Times New Roman" charset="0"/>
                <a:ea typeface="ＭＳ Ｐゴシック" charset="0"/>
              </a:defRPr>
            </a:lvl5pPr>
            <a:lvl6pPr marL="2514600" indent="-228600" eaLnBrk="0" hangingPunct="0">
              <a:defRPr sz="2000">
                <a:latin typeface="Times New Roman" charset="0"/>
                <a:ea typeface="ＭＳ Ｐゴシック" charset="0"/>
              </a:defRPr>
            </a:lvl6pPr>
            <a:lvl7pPr marL="2971800" indent="-228600" eaLnBrk="0" hangingPunct="0">
              <a:defRPr sz="2000">
                <a:latin typeface="Times New Roman" charset="0"/>
                <a:ea typeface="ＭＳ Ｐゴシック" charset="0"/>
              </a:defRPr>
            </a:lvl7pPr>
            <a:lvl8pPr marL="3429000" indent="-228600" eaLnBrk="0" hangingPunct="0">
              <a:defRPr sz="2000">
                <a:latin typeface="Times New Roman" charset="0"/>
                <a:ea typeface="ＭＳ Ｐゴシック" charset="0"/>
              </a:defRPr>
            </a:lvl8pPr>
            <a:lvl9pPr marL="3886200" indent="-228600" eaLnBrk="0" hangingPunct="0">
              <a:defRPr sz="2000"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dirty="0"/>
              <a:t>Comfort Care</a:t>
            </a:r>
          </a:p>
        </p:txBody>
      </p:sp>
    </p:spTree>
    <p:extLst>
      <p:ext uri="{BB962C8B-B14F-4D97-AF65-F5344CB8AC3E}">
        <p14:creationId xmlns:p14="http://schemas.microsoft.com/office/powerpoint/2010/main" xmlns="" val="607704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82866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3600" i="1" dirty="0"/>
              <a:t>Dialysis </a:t>
            </a:r>
            <a:r>
              <a:rPr lang="en-US" sz="3600" i="1" dirty="0" smtClean="0"/>
              <a:t>Options</a:t>
            </a:r>
            <a:endParaRPr lang="en-US" sz="3600" i="1" dirty="0"/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3093720" y="1756933"/>
            <a:ext cx="2819400" cy="477035"/>
          </a:xfrm>
          <a:prstGeom prst="rect">
            <a:avLst/>
          </a:prstGeom>
          <a:solidFill>
            <a:srgbClr val="FFC0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91420" tIns="45711" rIns="91420" bIns="45711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2500" b="1" dirty="0" smtClean="0">
                <a:latin typeface="+mj-lt"/>
              </a:rPr>
              <a:t>Dialysis</a:t>
            </a: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228600" y="3702406"/>
            <a:ext cx="4343400" cy="477035"/>
          </a:xfrm>
          <a:prstGeom prst="rect">
            <a:avLst/>
          </a:prstGeom>
          <a:solidFill>
            <a:srgbClr val="FFC0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91420" tIns="45711" rIns="91420" bIns="45711">
            <a:spAutoFit/>
          </a:bodyPr>
          <a:lstStyle>
            <a:defPPr>
              <a:defRPr lang="en-US"/>
            </a:defPPr>
            <a:lvl1pPr algn="ctr">
              <a:spcBef>
                <a:spcPct val="50000"/>
              </a:spcBef>
              <a:defRPr sz="2500" b="1">
                <a:latin typeface="+mj-lt"/>
                <a:ea typeface="ＭＳ Ｐゴシック" charset="0"/>
              </a:defRPr>
            </a:lvl1pPr>
            <a:lvl2pPr marL="742950" indent="-285750">
              <a:defRPr sz="2800"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latin typeface="Times New Roman" charset="0"/>
                <a:ea typeface="ＭＳ Ｐゴシック" charset="0"/>
              </a:defRPr>
            </a:lvl3pPr>
            <a:lvl4pPr marL="1600200" indent="-228600">
              <a:defRPr sz="2000">
                <a:latin typeface="Times New Roman" charset="0"/>
                <a:ea typeface="ＭＳ Ｐゴシック" charset="0"/>
              </a:defRPr>
            </a:lvl4pPr>
            <a:lvl5pPr marL="2057400" indent="-228600">
              <a:defRPr sz="2000">
                <a:latin typeface="Times New Roman" charset="0"/>
                <a:ea typeface="ＭＳ Ｐゴシック" charset="0"/>
              </a:defRPr>
            </a:lvl5pPr>
            <a:lvl6pPr marL="2514600" indent="-228600" eaLnBrk="0" hangingPunct="0">
              <a:defRPr sz="2000">
                <a:latin typeface="Times New Roman" charset="0"/>
                <a:ea typeface="ＭＳ Ｐゴシック" charset="0"/>
              </a:defRPr>
            </a:lvl6pPr>
            <a:lvl7pPr marL="2971800" indent="-228600" eaLnBrk="0" hangingPunct="0">
              <a:defRPr sz="2000">
                <a:latin typeface="Times New Roman" charset="0"/>
                <a:ea typeface="ＭＳ Ｐゴシック" charset="0"/>
              </a:defRPr>
            </a:lvl7pPr>
            <a:lvl8pPr marL="3429000" indent="-228600" eaLnBrk="0" hangingPunct="0">
              <a:defRPr sz="2000">
                <a:latin typeface="Times New Roman" charset="0"/>
                <a:ea typeface="ＭＳ Ｐゴシック" charset="0"/>
              </a:defRPr>
            </a:lvl8pPr>
            <a:lvl9pPr marL="3886200" indent="-228600" eaLnBrk="0" hangingPunct="0">
              <a:defRPr sz="2000"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/>
              <a:t>Hemodialysis</a:t>
            </a:r>
          </a:p>
        </p:txBody>
      </p:sp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4724400" y="3702406"/>
            <a:ext cx="4191000" cy="477035"/>
          </a:xfrm>
          <a:prstGeom prst="rect">
            <a:avLst/>
          </a:prstGeom>
          <a:solidFill>
            <a:srgbClr val="FFC0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91420" tIns="45711" rIns="91420" bIns="45711">
            <a:spAutoFit/>
          </a:bodyPr>
          <a:lstStyle>
            <a:defPPr>
              <a:defRPr lang="en-US"/>
            </a:defPPr>
            <a:lvl1pPr algn="ctr">
              <a:spcBef>
                <a:spcPct val="50000"/>
              </a:spcBef>
              <a:defRPr sz="2500" b="1">
                <a:latin typeface="+mj-lt"/>
                <a:ea typeface="ＭＳ Ｐゴシック" charset="0"/>
              </a:defRPr>
            </a:lvl1pPr>
            <a:lvl2pPr marL="742950" indent="-285750">
              <a:defRPr sz="2800"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latin typeface="Times New Roman" charset="0"/>
                <a:ea typeface="ＭＳ Ｐゴシック" charset="0"/>
              </a:defRPr>
            </a:lvl3pPr>
            <a:lvl4pPr marL="1600200" indent="-228600">
              <a:defRPr sz="2000">
                <a:latin typeface="Times New Roman" charset="0"/>
                <a:ea typeface="ＭＳ Ｐゴシック" charset="0"/>
              </a:defRPr>
            </a:lvl4pPr>
            <a:lvl5pPr marL="2057400" indent="-228600">
              <a:defRPr sz="2000">
                <a:latin typeface="Times New Roman" charset="0"/>
                <a:ea typeface="ＭＳ Ｐゴシック" charset="0"/>
              </a:defRPr>
            </a:lvl5pPr>
            <a:lvl6pPr marL="2514600" indent="-228600" eaLnBrk="0" hangingPunct="0">
              <a:defRPr sz="2000">
                <a:latin typeface="Times New Roman" charset="0"/>
                <a:ea typeface="ＭＳ Ｐゴシック" charset="0"/>
              </a:defRPr>
            </a:lvl6pPr>
            <a:lvl7pPr marL="2971800" indent="-228600" eaLnBrk="0" hangingPunct="0">
              <a:defRPr sz="2000">
                <a:latin typeface="Times New Roman" charset="0"/>
                <a:ea typeface="ＭＳ Ｐゴシック" charset="0"/>
              </a:defRPr>
            </a:lvl7pPr>
            <a:lvl8pPr marL="3429000" indent="-228600" eaLnBrk="0" hangingPunct="0">
              <a:defRPr sz="2000">
                <a:latin typeface="Times New Roman" charset="0"/>
                <a:ea typeface="ＭＳ Ｐゴシック" charset="0"/>
              </a:defRPr>
            </a:lvl8pPr>
            <a:lvl9pPr marL="3886200" indent="-228600" eaLnBrk="0" hangingPunct="0">
              <a:defRPr sz="2000"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dirty="0"/>
              <a:t>Peritoneal Dialysis</a:t>
            </a:r>
          </a:p>
        </p:txBody>
      </p:sp>
      <p:sp>
        <p:nvSpPr>
          <p:cNvPr id="19" name="Line 7"/>
          <p:cNvSpPr>
            <a:spLocks noChangeShapeType="1"/>
          </p:cNvSpPr>
          <p:nvPr/>
        </p:nvSpPr>
        <p:spPr bwMode="auto">
          <a:xfrm flipH="1">
            <a:off x="2209800" y="2233968"/>
            <a:ext cx="2286000" cy="1447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20" tIns="45711" rIns="91420" bIns="45711"/>
          <a:lstStyle/>
          <a:p>
            <a:pPr>
              <a:defRPr/>
            </a:pPr>
            <a:endParaRPr lang="en-US">
              <a:latin typeface="Times New Roman" charset="0"/>
              <a:ea typeface="ＭＳ Ｐゴシック" charset="0"/>
            </a:endParaRPr>
          </a:p>
        </p:txBody>
      </p:sp>
      <p:sp>
        <p:nvSpPr>
          <p:cNvPr id="20" name="Line 8"/>
          <p:cNvSpPr>
            <a:spLocks noChangeShapeType="1"/>
          </p:cNvSpPr>
          <p:nvPr/>
        </p:nvSpPr>
        <p:spPr bwMode="auto">
          <a:xfrm>
            <a:off x="4495800" y="2233968"/>
            <a:ext cx="2133600" cy="1447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20" tIns="45711" rIns="91420" bIns="45711"/>
          <a:lstStyle/>
          <a:p>
            <a:pPr>
              <a:defRPr/>
            </a:pPr>
            <a:endParaRPr lang="en-US">
              <a:latin typeface="Times New Roman" charset="0"/>
              <a:ea typeface="ＭＳ Ｐゴシック" charset="0"/>
            </a:endParaRPr>
          </a:p>
        </p:txBody>
      </p: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292100" y="5129568"/>
            <a:ext cx="57277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just" eaLnBrk="1" hangingPunct="1"/>
            <a:r>
              <a:rPr lang="en-US" alt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en-US" b="1" dirty="0" smtClean="0">
                <a:latin typeface="Arial" pitchFamily="34" charset="0"/>
                <a:cs typeface="Arial" pitchFamily="34" charset="0"/>
              </a:rPr>
              <a:t>In-Center </a:t>
            </a:r>
            <a:r>
              <a:rPr lang="en-US" altLang="en-US" b="1" dirty="0">
                <a:latin typeface="Arial" pitchFamily="34" charset="0"/>
                <a:cs typeface="Arial" pitchFamily="34" charset="0"/>
              </a:rPr>
              <a:t>HD</a:t>
            </a:r>
            <a:r>
              <a:rPr lang="en-US" alt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sz="2000" dirty="0">
                <a:latin typeface="Arial" pitchFamily="34" charset="0"/>
                <a:cs typeface="Arial" pitchFamily="34" charset="0"/>
              </a:rPr>
              <a:t>(3 x week)</a:t>
            </a:r>
            <a:endParaRPr lang="en-US" altLang="en-US" sz="2000" b="1" dirty="0">
              <a:latin typeface="Arial" pitchFamily="34" charset="0"/>
              <a:cs typeface="Arial" pitchFamily="34" charset="0"/>
            </a:endParaRPr>
          </a:p>
          <a:p>
            <a:pPr algn="just" eaLnBrk="1" hangingPunct="1"/>
            <a:r>
              <a:rPr lang="en-US" altLang="en-US" b="1" dirty="0">
                <a:latin typeface="Arial" pitchFamily="34" charset="0"/>
                <a:cs typeface="Arial" pitchFamily="34" charset="0"/>
              </a:rPr>
              <a:t>	Home HD </a:t>
            </a:r>
            <a:r>
              <a:rPr lang="en-US" altLang="en-US" sz="2000" dirty="0">
                <a:latin typeface="Arial" pitchFamily="34" charset="0"/>
                <a:cs typeface="Arial" pitchFamily="34" charset="0"/>
              </a:rPr>
              <a:t>(short daily, nocturnal)</a:t>
            </a:r>
            <a:r>
              <a:rPr lang="en-US" altLang="en-US" b="1" dirty="0">
                <a:latin typeface="Arial" pitchFamily="34" charset="0"/>
                <a:cs typeface="Arial" pitchFamily="34" charset="0"/>
              </a:rPr>
              <a:t>      </a:t>
            </a:r>
          </a:p>
        </p:txBody>
      </p:sp>
      <p:sp>
        <p:nvSpPr>
          <p:cNvPr id="22" name="TextBox 9"/>
          <p:cNvSpPr txBox="1">
            <a:spLocks noChangeArrowheads="1"/>
          </p:cNvSpPr>
          <p:nvPr/>
        </p:nvSpPr>
        <p:spPr bwMode="auto">
          <a:xfrm>
            <a:off x="4555435" y="5072356"/>
            <a:ext cx="408853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b="1" dirty="0">
                <a:latin typeface="Arial" pitchFamily="34" charset="0"/>
                <a:cs typeface="Arial" pitchFamily="34" charset="0"/>
              </a:rPr>
              <a:t>	</a:t>
            </a:r>
            <a:r>
              <a:rPr lang="en-US" altLang="en-US" b="1" dirty="0" smtClean="0">
                <a:latin typeface="Arial" pitchFamily="34" charset="0"/>
                <a:cs typeface="Arial" pitchFamily="34" charset="0"/>
              </a:rPr>
              <a:t>Manual (CAPD)</a:t>
            </a:r>
          </a:p>
          <a:p>
            <a:pPr eaLnBrk="1" hangingPunct="1"/>
            <a:r>
              <a:rPr lang="en-US" altLang="en-US" b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altLang="en-US" b="1" dirty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altLang="en-US" b="1" dirty="0">
                <a:latin typeface="Arial" pitchFamily="34" charset="0"/>
                <a:cs typeface="Arial" pitchFamily="34" charset="0"/>
              </a:rPr>
              <a:t>	</a:t>
            </a:r>
            <a:r>
              <a:rPr lang="en-US" altLang="en-US" b="1" dirty="0" smtClean="0">
                <a:latin typeface="Arial" pitchFamily="34" charset="0"/>
                <a:cs typeface="Arial" pitchFamily="34" charset="0"/>
              </a:rPr>
              <a:t>Cycler (CCPD)   </a:t>
            </a:r>
            <a:endParaRPr lang="en-US" alt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Line 7"/>
          <p:cNvSpPr>
            <a:spLocks noChangeShapeType="1"/>
          </p:cNvSpPr>
          <p:nvPr/>
        </p:nvSpPr>
        <p:spPr bwMode="auto">
          <a:xfrm flipH="1">
            <a:off x="2209800" y="4291368"/>
            <a:ext cx="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20" tIns="45711" rIns="91420" bIns="45711"/>
          <a:lstStyle/>
          <a:p>
            <a:pPr>
              <a:defRPr/>
            </a:pPr>
            <a:endParaRPr lang="en-US">
              <a:latin typeface="Times New Roman" charset="0"/>
              <a:ea typeface="ＭＳ Ｐゴシック" charset="0"/>
            </a:endParaRPr>
          </a:p>
        </p:txBody>
      </p:sp>
      <p:sp>
        <p:nvSpPr>
          <p:cNvPr id="24" name="Line 7"/>
          <p:cNvSpPr>
            <a:spLocks noChangeShapeType="1"/>
          </p:cNvSpPr>
          <p:nvPr/>
        </p:nvSpPr>
        <p:spPr bwMode="auto">
          <a:xfrm flipH="1">
            <a:off x="6629400" y="4291368"/>
            <a:ext cx="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20" tIns="45711" rIns="91420" bIns="45711"/>
          <a:lstStyle/>
          <a:p>
            <a:pPr>
              <a:defRPr/>
            </a:pPr>
            <a:endParaRPr lang="en-US">
              <a:latin typeface="Times New Roman" charset="0"/>
              <a:ea typeface="ＭＳ Ｐゴシック" charset="0"/>
            </a:endParaRPr>
          </a:p>
        </p:txBody>
      </p:sp>
      <p:sp>
        <p:nvSpPr>
          <p:cNvPr id="27" name="Right Brace 2"/>
          <p:cNvSpPr>
            <a:spLocks/>
          </p:cNvSpPr>
          <p:nvPr/>
        </p:nvSpPr>
        <p:spPr bwMode="auto">
          <a:xfrm>
            <a:off x="7862453" y="5215320"/>
            <a:ext cx="155575" cy="914400"/>
          </a:xfrm>
          <a:prstGeom prst="rightBrace">
            <a:avLst>
              <a:gd name="adj1" fmla="val 8327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53400" y="5544699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Home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63026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/>
          <a:lstStyle/>
          <a:p>
            <a:pPr algn="ctr"/>
            <a:r>
              <a:rPr lang="en-US" sz="3600" i="1" dirty="0" smtClean="0"/>
              <a:t>Dialysis</a:t>
            </a:r>
            <a:endParaRPr lang="ar-JO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681550"/>
          </a:xfrm>
        </p:spPr>
        <p:txBody>
          <a:bodyPr>
            <a:normAutofit fontScale="55000" lnSpcReduction="20000"/>
          </a:bodyPr>
          <a:lstStyle/>
          <a:p>
            <a:pPr algn="l" fontAlgn="base">
              <a:buNone/>
            </a:pPr>
            <a:endParaRPr lang="ar-JO" b="1" u="sng" dirty="0" smtClean="0"/>
          </a:p>
          <a:p>
            <a:pPr algn="ctr" fontAlgn="base">
              <a:buNone/>
            </a:pPr>
            <a:r>
              <a:rPr lang="en-US" sz="3600" b="1" u="sng" dirty="0" smtClean="0"/>
              <a:t>PERITONEAL </a:t>
            </a:r>
            <a:r>
              <a:rPr lang="en-US" sz="3600" b="1" u="sng" dirty="0" smtClean="0"/>
              <a:t>DIALYSIS VERSUS </a:t>
            </a:r>
            <a:r>
              <a:rPr lang="en-US" sz="3600" b="1" u="sng" dirty="0" smtClean="0"/>
              <a:t>HEMODIALYSIS</a:t>
            </a:r>
          </a:p>
          <a:p>
            <a:pPr algn="l" fontAlgn="base">
              <a:buNone/>
            </a:pPr>
            <a:endParaRPr lang="en-US" u="sng" dirty="0" smtClean="0"/>
          </a:p>
          <a:p>
            <a:pPr algn="l" fontAlgn="base">
              <a:buNone/>
            </a:pPr>
            <a:r>
              <a:rPr lang="en-US" i="1" dirty="0" smtClean="0"/>
              <a:t>- </a:t>
            </a:r>
            <a:r>
              <a:rPr lang="en-US" sz="3800" i="1" dirty="0" smtClean="0"/>
              <a:t>There </a:t>
            </a:r>
            <a:r>
              <a:rPr lang="en-US" sz="3800" i="1" dirty="0" smtClean="0"/>
              <a:t>have not been any comparative studies of peritoneal dialysis (PD) and </a:t>
            </a:r>
            <a:r>
              <a:rPr lang="en-US" sz="3800" i="1" dirty="0" err="1" smtClean="0"/>
              <a:t>hemodialysis</a:t>
            </a:r>
            <a:r>
              <a:rPr lang="en-US" sz="3800" i="1" dirty="0" smtClean="0"/>
              <a:t> (HD) outcomes in children with end-stage renal disease (ESRD) to suggest superiority of one procedure versus the other</a:t>
            </a:r>
            <a:r>
              <a:rPr lang="en-US" sz="3800" i="1" dirty="0" smtClean="0"/>
              <a:t>.</a:t>
            </a:r>
          </a:p>
          <a:p>
            <a:pPr algn="l" fontAlgn="base">
              <a:buNone/>
            </a:pPr>
            <a:r>
              <a:rPr lang="en-US" sz="3800" i="1" dirty="0" smtClean="0"/>
              <a:t> </a:t>
            </a:r>
          </a:p>
          <a:p>
            <a:pPr algn="l" fontAlgn="base">
              <a:buNone/>
            </a:pPr>
            <a:r>
              <a:rPr lang="en-US" sz="3800" i="1" dirty="0" smtClean="0"/>
              <a:t>- The </a:t>
            </a:r>
            <a:r>
              <a:rPr lang="en-US" sz="3800" i="1" dirty="0" smtClean="0"/>
              <a:t>choice of dialysis modality is most often based on </a:t>
            </a:r>
            <a:r>
              <a:rPr lang="en-US" sz="3800" b="1" i="1" dirty="0" smtClean="0"/>
              <a:t>patient</a:t>
            </a:r>
            <a:r>
              <a:rPr lang="en-US" sz="3800" i="1" dirty="0" smtClean="0"/>
              <a:t> and </a:t>
            </a:r>
            <a:r>
              <a:rPr lang="en-US" sz="3800" b="1" i="1" dirty="0" smtClean="0"/>
              <a:t>family preference</a:t>
            </a:r>
            <a:r>
              <a:rPr lang="en-US" sz="3800" i="1" dirty="0" smtClean="0"/>
              <a:t>, </a:t>
            </a:r>
            <a:r>
              <a:rPr lang="en-US" sz="3800" b="1" i="1" dirty="0" smtClean="0"/>
              <a:t>center philosophy</a:t>
            </a:r>
            <a:r>
              <a:rPr lang="en-US" sz="3800" i="1" dirty="0" smtClean="0"/>
              <a:t>, and </a:t>
            </a:r>
            <a:r>
              <a:rPr lang="en-US" sz="3800" b="1" i="1" dirty="0" smtClean="0"/>
              <a:t>availability of the desired modality</a:t>
            </a:r>
          </a:p>
          <a:p>
            <a:pPr fontAlgn="base">
              <a:buNone/>
            </a:pPr>
            <a:endParaRPr lang="en-US" sz="3800" dirty="0" smtClean="0"/>
          </a:p>
          <a:p>
            <a:pPr algn="l">
              <a:buNone/>
            </a:pPr>
            <a:r>
              <a:rPr lang="en-US" sz="3800" dirty="0" smtClean="0"/>
              <a:t> </a:t>
            </a:r>
            <a:r>
              <a:rPr lang="en-US" sz="3800" dirty="0" smtClean="0"/>
              <a:t>- </a:t>
            </a:r>
            <a:r>
              <a:rPr lang="en-US" sz="3800" i="1" dirty="0" smtClean="0"/>
              <a:t>Chronic </a:t>
            </a:r>
            <a:r>
              <a:rPr lang="en-US" sz="3800" i="1" dirty="0" smtClean="0"/>
              <a:t>peritoneal dialysis (CPD) is the most common dialysis treatment modality used to treat pediatric patients with end-stage renal disease (ESRD), particularly in children </a:t>
            </a:r>
            <a:r>
              <a:rPr lang="en-US" sz="3800" b="1" i="1" dirty="0" smtClean="0"/>
              <a:t>less than five years of age</a:t>
            </a:r>
          </a:p>
          <a:p>
            <a:pPr algn="l"/>
            <a:endParaRPr lang="ar-JO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/>
          </a:bodyPr>
          <a:lstStyle/>
          <a:p>
            <a:pPr algn="ctr"/>
            <a:r>
              <a:rPr lang="en-US" sz="3600" i="1" dirty="0" smtClean="0"/>
              <a:t>Peritoneal dialysis</a:t>
            </a:r>
            <a:endParaRPr lang="ar-JO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l">
              <a:buNone/>
            </a:pPr>
            <a:r>
              <a:rPr lang="en-US" i="1" u="sng" dirty="0" smtClean="0"/>
              <a:t>Principles:</a:t>
            </a:r>
          </a:p>
          <a:p>
            <a:pPr algn="l">
              <a:buNone/>
            </a:pPr>
            <a:r>
              <a:rPr lang="en-US" i="1" dirty="0" smtClean="0"/>
              <a:t>Solute moves down the concentration gradient across the peritoneal membrane by </a:t>
            </a:r>
            <a:r>
              <a:rPr lang="en-US" b="1" i="1" dirty="0" smtClean="0"/>
              <a:t>diffusion</a:t>
            </a:r>
            <a:r>
              <a:rPr lang="en-US" i="1" dirty="0" smtClean="0"/>
              <a:t> and water by osmosis (</a:t>
            </a:r>
            <a:r>
              <a:rPr lang="en-US" i="1" dirty="0" err="1" smtClean="0"/>
              <a:t>ultrafiltration</a:t>
            </a:r>
            <a:r>
              <a:rPr lang="en-US" i="1" dirty="0" smtClean="0"/>
              <a:t>, UF)</a:t>
            </a:r>
          </a:p>
          <a:p>
            <a:pPr algn="l">
              <a:buNone/>
            </a:pPr>
            <a:r>
              <a:rPr lang="en-US" i="1" dirty="0" err="1" smtClean="0"/>
              <a:t>Ultrafiltration</a:t>
            </a:r>
            <a:r>
              <a:rPr lang="en-US" i="1" dirty="0" smtClean="0"/>
              <a:t> causes movement of solutes by </a:t>
            </a:r>
            <a:r>
              <a:rPr lang="en-US" b="1" i="1" dirty="0" smtClean="0"/>
              <a:t>convection</a:t>
            </a:r>
          </a:p>
          <a:p>
            <a:pPr algn="l">
              <a:buNone/>
            </a:pPr>
            <a:endParaRPr lang="en-US" i="1" dirty="0" smtClean="0"/>
          </a:p>
          <a:p>
            <a:pPr algn="l">
              <a:buNone/>
            </a:pPr>
            <a:r>
              <a:rPr lang="en-US" i="1" u="sng" dirty="0" smtClean="0">
                <a:solidFill>
                  <a:schemeClr val="accent1"/>
                </a:solidFill>
              </a:rPr>
              <a:t>The efficiency of PD is affected by</a:t>
            </a:r>
            <a:r>
              <a:rPr lang="en-US" i="1" dirty="0" smtClean="0">
                <a:solidFill>
                  <a:schemeClr val="accent1"/>
                </a:solidFill>
              </a:rPr>
              <a:t>:</a:t>
            </a:r>
          </a:p>
          <a:p>
            <a:pPr algn="l">
              <a:buNone/>
            </a:pPr>
            <a:r>
              <a:rPr lang="en-US" i="1" dirty="0" smtClean="0"/>
              <a:t>- The peritoneal membrane</a:t>
            </a:r>
          </a:p>
          <a:p>
            <a:pPr algn="l">
              <a:buNone/>
            </a:pPr>
            <a:r>
              <a:rPr lang="en-US" i="1" dirty="0" smtClean="0"/>
              <a:t>- The peritoneal microcirculation</a:t>
            </a:r>
          </a:p>
          <a:p>
            <a:pPr algn="l">
              <a:buNone/>
            </a:pPr>
            <a:r>
              <a:rPr lang="en-US" i="1" dirty="0" smtClean="0"/>
              <a:t>- The dialysis compartment(type and volume of solution)</a:t>
            </a:r>
            <a:endParaRPr lang="ar-JO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08393" y="980819"/>
            <a:ext cx="5608243" cy="339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57914" y="4395891"/>
            <a:ext cx="8129241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marL="285750" indent="-285750" algn="l" eaLnBrk="1" hangingPunct="1">
              <a:buClr>
                <a:srgbClr val="F07C1C"/>
              </a:buClr>
              <a:buFont typeface="Arial" panose="020B0604020202020204" pitchFamily="34" charset="0"/>
              <a:buChar char="•"/>
            </a:pPr>
            <a:r>
              <a:rPr lang="en-US" altLang="en-US" sz="1800" dirty="0">
                <a:latin typeface="+mn-lt"/>
                <a:cs typeface="Arial" pitchFamily="34" charset="0"/>
              </a:rPr>
              <a:t>Abdominal cavity is lined by </a:t>
            </a:r>
            <a:r>
              <a:rPr lang="en-US" altLang="en-US" sz="1800" dirty="0" smtClean="0">
                <a:latin typeface="+mn-lt"/>
                <a:cs typeface="Arial" pitchFamily="34" charset="0"/>
              </a:rPr>
              <a:t>a vascular peritoneal </a:t>
            </a:r>
            <a:r>
              <a:rPr lang="en-US" altLang="en-US" sz="1800" dirty="0">
                <a:latin typeface="+mn-lt"/>
                <a:cs typeface="Arial" pitchFamily="34" charset="0"/>
              </a:rPr>
              <a:t>membrane which acts as a semi-permeable membrane</a:t>
            </a:r>
          </a:p>
          <a:p>
            <a:pPr marL="285750" indent="-285750" algn="l" eaLnBrk="1" hangingPunct="1">
              <a:buClr>
                <a:srgbClr val="F07C1C"/>
              </a:buClr>
              <a:buFont typeface="Arial" panose="020B0604020202020204" pitchFamily="34" charset="0"/>
              <a:buChar char="•"/>
            </a:pPr>
            <a:r>
              <a:rPr lang="en-US" altLang="en-US" sz="1800" dirty="0">
                <a:latin typeface="+mn-lt"/>
                <a:cs typeface="Arial" pitchFamily="34" charset="0"/>
              </a:rPr>
              <a:t>Diffusion of solutes (urea, creatinine, …) from blood into the dialysate contained in the abdominal cavity</a:t>
            </a:r>
          </a:p>
          <a:p>
            <a:pPr marL="285750" indent="-285750" algn="l" eaLnBrk="1" hangingPunct="1">
              <a:buClr>
                <a:srgbClr val="F07C1C"/>
              </a:buClr>
              <a:buFont typeface="Arial" panose="020B0604020202020204" pitchFamily="34" charset="0"/>
              <a:buChar char="•"/>
            </a:pPr>
            <a:r>
              <a:rPr lang="en-US" altLang="en-US" sz="1800" dirty="0">
                <a:latin typeface="+mn-lt"/>
                <a:cs typeface="Arial" pitchFamily="34" charset="0"/>
              </a:rPr>
              <a:t>Removal of excess water (ultrafiltration) due to osmotic gradient generated by glucose in dialysate</a:t>
            </a:r>
          </a:p>
        </p:txBody>
      </p:sp>
      <p:sp>
        <p:nvSpPr>
          <p:cNvPr id="5" name="Rectangle 1027"/>
          <p:cNvSpPr>
            <a:spLocks noGrp="1" noChangeArrowheads="1"/>
          </p:cNvSpPr>
          <p:nvPr>
            <p:ph type="title"/>
          </p:nvPr>
        </p:nvSpPr>
        <p:spPr>
          <a:xfrm>
            <a:off x="730393" y="341971"/>
            <a:ext cx="7772400" cy="80101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i="1" dirty="0" smtClean="0"/>
              <a:t>PD </a:t>
            </a:r>
            <a:r>
              <a:rPr lang="en-US" i="1" dirty="0"/>
              <a:t>Treatment</a:t>
            </a:r>
          </a:p>
        </p:txBody>
      </p:sp>
    </p:spTree>
    <p:extLst>
      <p:ext uri="{BB962C8B-B14F-4D97-AF65-F5344CB8AC3E}">
        <p14:creationId xmlns:p14="http://schemas.microsoft.com/office/powerpoint/2010/main" xmlns="" val="2609843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027"/>
          <p:cNvSpPr>
            <a:spLocks noGrp="1" noChangeArrowheads="1"/>
          </p:cNvSpPr>
          <p:nvPr>
            <p:ph type="title"/>
          </p:nvPr>
        </p:nvSpPr>
        <p:spPr>
          <a:xfrm>
            <a:off x="529683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Principle of PD Treatment</a:t>
            </a:r>
          </a:p>
        </p:txBody>
      </p:sp>
      <p:pic>
        <p:nvPicPr>
          <p:cNvPr id="177155" name="Picture 2" descr="http://www.childrenkidneyfund.org.hk/sites/default/files/staff/kidney-health-10-e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7850" y="1427356"/>
            <a:ext cx="7515924" cy="4458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6460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1026" name="Picture 2" descr="C:\Users\User\Downloads\pd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142984"/>
            <a:ext cx="8215370" cy="51816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2050" name="Picture 2" descr="C:\Users\User\Downloads\pd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142984"/>
            <a:ext cx="8143932" cy="5103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/>
          <a:lstStyle/>
          <a:p>
            <a:pPr algn="ctr"/>
            <a:r>
              <a:rPr lang="en-US" i="1" dirty="0" smtClean="0"/>
              <a:t>PD</a:t>
            </a:r>
            <a:endParaRPr lang="ar-JO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u="sng" dirty="0" smtClean="0">
                <a:solidFill>
                  <a:srgbClr val="FF0000"/>
                </a:solidFill>
              </a:rPr>
              <a:t>Advantages</a:t>
            </a:r>
          </a:p>
          <a:p>
            <a:pPr algn="l">
              <a:buNone/>
            </a:pPr>
            <a:r>
              <a:rPr lang="en-US" i="1" dirty="0" smtClean="0"/>
              <a:t>- Ability to perform PD at home</a:t>
            </a:r>
          </a:p>
          <a:p>
            <a:pPr algn="l">
              <a:buNone/>
            </a:pPr>
            <a:r>
              <a:rPr lang="en-US" i="1" dirty="0" smtClean="0"/>
              <a:t>Technically easier than </a:t>
            </a:r>
            <a:r>
              <a:rPr lang="en-US" i="1" dirty="0" err="1" smtClean="0"/>
              <a:t>hemo</a:t>
            </a:r>
            <a:r>
              <a:rPr lang="en-US" i="1" dirty="0" smtClean="0"/>
              <a:t>.</a:t>
            </a:r>
          </a:p>
          <a:p>
            <a:pPr algn="l">
              <a:buNone/>
            </a:pPr>
            <a:r>
              <a:rPr lang="en-US" i="1" dirty="0" smtClean="0"/>
              <a:t>Freedom to attend school and activities</a:t>
            </a:r>
          </a:p>
          <a:p>
            <a:pPr algn="l">
              <a:buNone/>
            </a:pPr>
            <a:r>
              <a:rPr lang="en-US" i="1" dirty="0" smtClean="0"/>
              <a:t>Less restrictive diet</a:t>
            </a:r>
          </a:p>
          <a:p>
            <a:pPr algn="l">
              <a:buNone/>
            </a:pPr>
            <a:r>
              <a:rPr lang="en-US" i="1" dirty="0" smtClean="0"/>
              <a:t>Less expensive than </a:t>
            </a:r>
            <a:r>
              <a:rPr lang="en-US" i="1" dirty="0" err="1" smtClean="0"/>
              <a:t>hemo</a:t>
            </a:r>
            <a:r>
              <a:rPr lang="en-US" i="1" dirty="0" smtClean="0"/>
              <a:t>.</a:t>
            </a:r>
          </a:p>
          <a:p>
            <a:pPr algn="l">
              <a:buNone/>
            </a:pPr>
            <a:endParaRPr lang="en-US" i="1" dirty="0" smtClean="0"/>
          </a:p>
          <a:p>
            <a:pPr algn="ctr">
              <a:buNone/>
            </a:pPr>
            <a:r>
              <a:rPr lang="en-US" u="sng" dirty="0" smtClean="0">
                <a:solidFill>
                  <a:srgbClr val="FF0000"/>
                </a:solidFill>
              </a:rPr>
              <a:t>Disadvantages</a:t>
            </a:r>
          </a:p>
          <a:p>
            <a:pPr algn="l">
              <a:buNone/>
            </a:pPr>
            <a:r>
              <a:rPr lang="en-US" i="1" dirty="0" smtClean="0"/>
              <a:t>Catheter malfunction</a:t>
            </a:r>
          </a:p>
          <a:p>
            <a:pPr algn="l">
              <a:buNone/>
            </a:pPr>
            <a:r>
              <a:rPr lang="en-US" i="1" dirty="0" smtClean="0"/>
              <a:t>Catheter related infections</a:t>
            </a:r>
          </a:p>
          <a:p>
            <a:pPr algn="l">
              <a:buNone/>
            </a:pPr>
            <a:r>
              <a:rPr lang="en-US" i="1" dirty="0" smtClean="0"/>
              <a:t>Reduced appetite</a:t>
            </a:r>
          </a:p>
          <a:p>
            <a:pPr algn="l">
              <a:buNone/>
            </a:pPr>
            <a:r>
              <a:rPr lang="en-US" i="1" dirty="0" smtClean="0"/>
              <a:t>Negative body image</a:t>
            </a:r>
            <a:endParaRPr lang="ar-JO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i="1" dirty="0" err="1" smtClean="0"/>
              <a:t>Hemodialysis</a:t>
            </a:r>
            <a:r>
              <a:rPr lang="en-US" sz="3200" i="1" dirty="0" smtClean="0"/>
              <a:t> </a:t>
            </a:r>
            <a:r>
              <a:rPr lang="en-US" sz="3200" i="1" dirty="0" smtClean="0"/>
              <a:t/>
            </a:r>
            <a:br>
              <a:rPr lang="en-US" sz="3200" i="1" dirty="0" smtClean="0"/>
            </a:br>
            <a:r>
              <a:rPr lang="en-US" sz="3200" i="1" dirty="0" smtClean="0"/>
              <a:t>(</a:t>
            </a:r>
            <a:r>
              <a:rPr lang="en-US" sz="2800" i="1" dirty="0" smtClean="0">
                <a:solidFill>
                  <a:srgbClr val="FF0000"/>
                </a:solidFill>
              </a:rPr>
              <a:t>The machine, </a:t>
            </a:r>
            <a:r>
              <a:rPr lang="en-US" sz="2800" i="1" dirty="0" err="1" smtClean="0">
                <a:solidFill>
                  <a:srgbClr val="FF0000"/>
                </a:solidFill>
              </a:rPr>
              <a:t>dialysate</a:t>
            </a:r>
            <a:r>
              <a:rPr lang="en-US" sz="2800" i="1" dirty="0" smtClean="0">
                <a:solidFill>
                  <a:srgbClr val="FF0000"/>
                </a:solidFill>
              </a:rPr>
              <a:t> and Water</a:t>
            </a:r>
            <a:r>
              <a:rPr lang="en-US" sz="2800" i="1" dirty="0" smtClean="0"/>
              <a:t>)</a:t>
            </a:r>
            <a:endParaRPr lang="ar-JO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r>
              <a:rPr lang="en-US" i="1" dirty="0" smtClean="0"/>
              <a:t>Principles:</a:t>
            </a:r>
          </a:p>
          <a:p>
            <a:pPr algn="l">
              <a:buNone/>
            </a:pPr>
            <a:r>
              <a:rPr lang="en-US" i="1" dirty="0" smtClean="0"/>
              <a:t>A semi-permeable membrane allows the passage of water and small molecular weight molecules</a:t>
            </a:r>
          </a:p>
          <a:p>
            <a:pPr algn="l">
              <a:buNone/>
            </a:pPr>
            <a:endParaRPr lang="en-US" i="1" dirty="0" smtClean="0"/>
          </a:p>
          <a:p>
            <a:pPr algn="l">
              <a:buNone/>
            </a:pPr>
            <a:r>
              <a:rPr lang="en-US" i="1" dirty="0" smtClean="0"/>
              <a:t>Solute transfer occurs by diffusion and convection</a:t>
            </a:r>
          </a:p>
          <a:p>
            <a:pPr algn="l">
              <a:buNone/>
            </a:pPr>
            <a:endParaRPr lang="en-US" i="1" dirty="0" smtClean="0"/>
          </a:p>
          <a:p>
            <a:pPr algn="l">
              <a:buNone/>
            </a:pPr>
            <a:r>
              <a:rPr lang="en-US" i="1" dirty="0" smtClean="0"/>
              <a:t>Water is removed by </a:t>
            </a:r>
            <a:r>
              <a:rPr lang="en-US" i="1" dirty="0" err="1" smtClean="0"/>
              <a:t>ultrafiltration</a:t>
            </a:r>
            <a:endParaRPr lang="ar-JO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3200" dirty="0"/>
              <a:t>Hemodialysis Filter (Dialyzer)</a:t>
            </a:r>
            <a:endParaRPr lang="en-US" altLang="en-US" sz="3200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pic>
        <p:nvPicPr>
          <p:cNvPr id="28675" name="Picture 5" descr="inside dialyz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600200"/>
            <a:ext cx="2933700" cy="4484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6" descr="dialyz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00200"/>
            <a:ext cx="3175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52664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49" name="Picture 2" descr="C:\WINDOWS\Desktop\hemo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7492" y="1423641"/>
            <a:ext cx="4356410" cy="4551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1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483219"/>
            <a:ext cx="7772400" cy="6858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3600" dirty="0"/>
              <a:t>Principle of Hemodialysis</a:t>
            </a:r>
          </a:p>
        </p:txBody>
      </p:sp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8203" y="1524000"/>
            <a:ext cx="3104797" cy="1464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3765397" y="4036741"/>
            <a:ext cx="304800" cy="533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20" tIns="45711" rIns="91420" bIns="45711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0"/>
            </a:endParaRPr>
          </a:p>
        </p:txBody>
      </p:sp>
      <p:sp>
        <p:nvSpPr>
          <p:cNvPr id="52235" name="Line 11"/>
          <p:cNvSpPr>
            <a:spLocks noChangeShapeType="1"/>
          </p:cNvSpPr>
          <p:nvPr/>
        </p:nvSpPr>
        <p:spPr bwMode="auto">
          <a:xfrm flipV="1">
            <a:off x="3917796" y="2225675"/>
            <a:ext cx="3107471" cy="1854741"/>
          </a:xfrm>
          <a:prstGeom prst="line">
            <a:avLst/>
          </a:prstGeom>
          <a:noFill/>
          <a:ln w="38100">
            <a:solidFill>
              <a:srgbClr val="FF3300"/>
            </a:solidFill>
            <a:prstDash val="sys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20" tIns="45711" rIns="91420" bIns="45711"/>
          <a:lstStyle/>
          <a:p>
            <a:pPr>
              <a:defRPr/>
            </a:pPr>
            <a:endParaRPr lang="en-US">
              <a:latin typeface="Times New Roman" charset="0"/>
              <a:ea typeface="ＭＳ Ｐゴシック" charset="0"/>
            </a:endParaRPr>
          </a:p>
        </p:txBody>
      </p:sp>
      <p:sp>
        <p:nvSpPr>
          <p:cNvPr id="53256" name="Text Box 12"/>
          <p:cNvSpPr txBox="1">
            <a:spLocks noChangeArrowheads="1"/>
          </p:cNvSpPr>
          <p:nvPr/>
        </p:nvSpPr>
        <p:spPr bwMode="auto">
          <a:xfrm>
            <a:off x="8285356" y="1630362"/>
            <a:ext cx="762000" cy="369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20" tIns="45711" rIns="91420" bIns="45711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>
              <a:spcBef>
                <a:spcPct val="50000"/>
              </a:spcBef>
              <a:defRPr/>
            </a:pPr>
            <a:r>
              <a:rPr lang="en-US" sz="1800" dirty="0" smtClean="0">
                <a:solidFill>
                  <a:srgbClr val="0033CC"/>
                </a:solidFill>
                <a:latin typeface="+mj-lt"/>
              </a:rPr>
              <a:t>Vein</a:t>
            </a:r>
          </a:p>
        </p:txBody>
      </p:sp>
      <p:sp>
        <p:nvSpPr>
          <p:cNvPr id="53257" name="Line 13"/>
          <p:cNvSpPr>
            <a:spLocks noChangeShapeType="1"/>
          </p:cNvSpPr>
          <p:nvPr/>
        </p:nvSpPr>
        <p:spPr bwMode="auto">
          <a:xfrm flipH="1">
            <a:off x="7987061" y="1923476"/>
            <a:ext cx="390292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20" tIns="45711" rIns="91420" bIns="45711"/>
          <a:lstStyle/>
          <a:p>
            <a:pPr>
              <a:defRPr/>
            </a:pPr>
            <a:endParaRPr lang="en-US">
              <a:latin typeface="Times New Roman" charset="0"/>
              <a:ea typeface="ＭＳ Ｐゴシック" charset="0"/>
            </a:endParaRPr>
          </a:p>
        </p:txBody>
      </p:sp>
      <p:sp>
        <p:nvSpPr>
          <p:cNvPr id="53258" name="Text Box 14"/>
          <p:cNvSpPr txBox="1">
            <a:spLocks noChangeArrowheads="1"/>
          </p:cNvSpPr>
          <p:nvPr/>
        </p:nvSpPr>
        <p:spPr bwMode="auto">
          <a:xfrm>
            <a:off x="8086494" y="2282286"/>
            <a:ext cx="990600" cy="369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20" tIns="45711" rIns="91420" bIns="45711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>
              <a:spcBef>
                <a:spcPct val="50000"/>
              </a:spcBef>
              <a:defRPr/>
            </a:pPr>
            <a:r>
              <a:rPr lang="en-US" sz="1800" dirty="0" smtClean="0">
                <a:solidFill>
                  <a:srgbClr val="FF0000"/>
                </a:solidFill>
                <a:latin typeface="+mj-lt"/>
              </a:rPr>
              <a:t>Artery</a:t>
            </a:r>
          </a:p>
        </p:txBody>
      </p:sp>
      <p:sp>
        <p:nvSpPr>
          <p:cNvPr id="53259" name="Line 15"/>
          <p:cNvSpPr>
            <a:spLocks noChangeShapeType="1"/>
          </p:cNvSpPr>
          <p:nvPr/>
        </p:nvSpPr>
        <p:spPr bwMode="auto">
          <a:xfrm flipH="1" flipV="1">
            <a:off x="7872761" y="233432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20" tIns="45711" rIns="91420" bIns="45711"/>
          <a:lstStyle/>
          <a:p>
            <a:pPr>
              <a:defRPr/>
            </a:pPr>
            <a:endParaRPr lang="en-US"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0523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/>
          </a:bodyPr>
          <a:lstStyle/>
          <a:p>
            <a:pPr algn="ctr"/>
            <a:r>
              <a:rPr lang="en-US" sz="3600" i="1" dirty="0" smtClean="0"/>
              <a:t>Kidney transplantation</a:t>
            </a:r>
            <a:endParaRPr lang="ar-JO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r>
              <a:rPr lang="en-US" i="1" dirty="0" smtClean="0"/>
              <a:t>The general principle is that transplantation should be the ultimate aim for the majority of children with CKD stage 5.</a:t>
            </a:r>
            <a:endParaRPr lang="ar-JO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itle 1"/>
          <p:cNvSpPr>
            <a:spLocks noGrp="1"/>
          </p:cNvSpPr>
          <p:nvPr>
            <p:ph type="title"/>
          </p:nvPr>
        </p:nvSpPr>
        <p:spPr>
          <a:xfrm>
            <a:off x="304800" y="642918"/>
            <a:ext cx="8309517" cy="500066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3600" dirty="0" smtClean="0"/>
              <a:t> Kidney Transplantation</a:t>
            </a:r>
            <a:endParaRPr lang="en-US" sz="3600" dirty="0"/>
          </a:p>
        </p:txBody>
      </p:sp>
      <p:pic>
        <p:nvPicPr>
          <p:cNvPr id="247810" name="Picture 2" descr="http://www.drsharma.ca/wp-content/uploads/sharma-obesity-kidney_transpla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60100" y="1397619"/>
            <a:ext cx="5065526" cy="475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7812" name="TextBox 1"/>
          <p:cNvSpPr txBox="1">
            <a:spLocks noChangeArrowheads="1"/>
          </p:cNvSpPr>
          <p:nvPr/>
        </p:nvSpPr>
        <p:spPr bwMode="auto">
          <a:xfrm>
            <a:off x="5510753" y="3545836"/>
            <a:ext cx="14943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b="1" dirty="0">
                <a:latin typeface="Arial" pitchFamily="34" charset="0"/>
                <a:cs typeface="Arial" pitchFamily="34" charset="0"/>
              </a:rPr>
              <a:t>Iliac Fossa</a:t>
            </a:r>
          </a:p>
        </p:txBody>
      </p:sp>
      <p:cxnSp>
        <p:nvCxnSpPr>
          <p:cNvPr id="109574" name="Straight Arrow Connector 3"/>
          <p:cNvCxnSpPr>
            <a:cxnSpLocks noChangeShapeType="1"/>
            <a:stCxn id="247812" idx="1"/>
          </p:cNvCxnSpPr>
          <p:nvPr/>
        </p:nvCxnSpPr>
        <p:spPr bwMode="auto">
          <a:xfrm flipH="1">
            <a:off x="4931315" y="3745891"/>
            <a:ext cx="579438" cy="33334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xmlns="" val="1507665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757222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3600" i="1" dirty="0" smtClean="0"/>
              <a:t>Kidney Transplantation</a:t>
            </a:r>
            <a:endParaRPr lang="en-US" sz="3600" i="1" dirty="0"/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8894" y="1360449"/>
            <a:ext cx="8077200" cy="4430751"/>
          </a:xfrm>
        </p:spPr>
        <p:txBody>
          <a:bodyPr>
            <a:noAutofit/>
          </a:bodyPr>
          <a:lstStyle/>
          <a:p>
            <a:pPr algn="l">
              <a:lnSpc>
                <a:spcPct val="90000"/>
              </a:lnSpc>
              <a:buNone/>
              <a:defRPr/>
            </a:pPr>
            <a:r>
              <a:rPr lang="en-US" sz="2500" i="1" dirty="0" smtClean="0">
                <a:latin typeface="Arial" pitchFamily="34" charset="0"/>
                <a:cs typeface="Arial" pitchFamily="34" charset="0"/>
              </a:rPr>
              <a:t>- Kidney </a:t>
            </a:r>
            <a:r>
              <a:rPr lang="en-US" sz="2500" i="1" dirty="0">
                <a:latin typeface="Arial" pitchFamily="34" charset="0"/>
                <a:cs typeface="Arial" pitchFamily="34" charset="0"/>
              </a:rPr>
              <a:t>transplantation is the most cost-effective modality of renal replacement</a:t>
            </a:r>
          </a:p>
          <a:p>
            <a:pPr algn="l">
              <a:lnSpc>
                <a:spcPct val="90000"/>
              </a:lnSpc>
              <a:buNone/>
              <a:defRPr/>
            </a:pPr>
            <a:r>
              <a:rPr lang="en-US" sz="2500" i="1" dirty="0" smtClean="0">
                <a:latin typeface="Arial" pitchFamily="34" charset="0"/>
                <a:cs typeface="Arial" pitchFamily="34" charset="0"/>
              </a:rPr>
              <a:t>- Transplanted </a:t>
            </a:r>
            <a:r>
              <a:rPr lang="en-US" sz="2500" i="1" dirty="0">
                <a:latin typeface="Arial" pitchFamily="34" charset="0"/>
                <a:cs typeface="Arial" pitchFamily="34" charset="0"/>
              </a:rPr>
              <a:t>patients have a longer life and </a:t>
            </a:r>
            <a:r>
              <a:rPr lang="en-US" sz="2500" i="1" u="sng" dirty="0">
                <a:latin typeface="Arial" pitchFamily="34" charset="0"/>
                <a:cs typeface="Arial" pitchFamily="34" charset="0"/>
              </a:rPr>
              <a:t>better quality of life</a:t>
            </a:r>
          </a:p>
          <a:p>
            <a:pPr algn="l">
              <a:lnSpc>
                <a:spcPct val="90000"/>
              </a:lnSpc>
              <a:buNone/>
              <a:defRPr/>
            </a:pPr>
            <a:r>
              <a:rPr lang="en-US" sz="2500" i="1" dirty="0" smtClean="0">
                <a:latin typeface="Arial" pitchFamily="34" charset="0"/>
                <a:cs typeface="Arial" pitchFamily="34" charset="0"/>
              </a:rPr>
              <a:t>- Early </a:t>
            </a:r>
            <a:r>
              <a:rPr lang="en-US" sz="2500" i="1" dirty="0">
                <a:latin typeface="Arial" pitchFamily="34" charset="0"/>
                <a:cs typeface="Arial" pitchFamily="34" charset="0"/>
              </a:rPr>
              <a:t>transplantation (before [pre-emptive] or within 1 year of dialysis initiation) yields the best results</a:t>
            </a:r>
          </a:p>
          <a:p>
            <a:pPr algn="l">
              <a:lnSpc>
                <a:spcPct val="90000"/>
              </a:lnSpc>
              <a:buNone/>
              <a:defRPr/>
            </a:pPr>
            <a:r>
              <a:rPr lang="en-US" sz="2500" i="1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- Living </a:t>
            </a:r>
            <a:r>
              <a:rPr lang="en-US" sz="2500" i="1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donor kidney outcomes are superior to deceased donor kidney outcomes</a:t>
            </a:r>
          </a:p>
          <a:p>
            <a:pPr algn="l" eaLnBrk="1" hangingPunct="1">
              <a:lnSpc>
                <a:spcPct val="90000"/>
              </a:lnSpc>
              <a:buNone/>
              <a:defRPr/>
            </a:pPr>
            <a:r>
              <a:rPr lang="en-US" sz="2500" i="1" dirty="0" smtClean="0">
                <a:latin typeface="Arial" pitchFamily="34" charset="0"/>
                <a:cs typeface="Arial" pitchFamily="34" charset="0"/>
              </a:rPr>
              <a:t>- Early </a:t>
            </a:r>
            <a:r>
              <a:rPr lang="en-US" sz="2500" i="1" dirty="0" smtClean="0">
                <a:latin typeface="Arial" pitchFamily="34" charset="0"/>
                <a:cs typeface="Arial" pitchFamily="34" charset="0"/>
              </a:rPr>
              <a:t>transplantation is more likely to occur in patients that are referred early to nephrologists</a:t>
            </a:r>
          </a:p>
          <a:p>
            <a:pPr algn="l" eaLnBrk="1" hangingPunct="1">
              <a:lnSpc>
                <a:spcPct val="90000"/>
              </a:lnSpc>
              <a:buNone/>
              <a:defRPr/>
            </a:pPr>
            <a:r>
              <a:rPr lang="en-US" sz="2500" i="1" dirty="0" smtClean="0">
                <a:latin typeface="Arial" pitchFamily="34" charset="0"/>
              </a:rPr>
              <a:t>- Refer </a:t>
            </a:r>
            <a:r>
              <a:rPr lang="en-US" sz="2500" i="1" dirty="0" smtClean="0">
                <a:latin typeface="Arial" pitchFamily="34" charset="0"/>
              </a:rPr>
              <a:t>for transplant evaluation when </a:t>
            </a:r>
            <a:r>
              <a:rPr lang="en-US" sz="2500" i="1" dirty="0" err="1" smtClean="0">
                <a:latin typeface="Arial" pitchFamily="34" charset="0"/>
              </a:rPr>
              <a:t>eGFR</a:t>
            </a:r>
            <a:r>
              <a:rPr lang="en-US" sz="2500" i="1" dirty="0" smtClean="0">
                <a:latin typeface="Arial" pitchFamily="34" charset="0"/>
              </a:rPr>
              <a:t> </a:t>
            </a:r>
            <a:r>
              <a:rPr lang="en-US" sz="2500" i="1" u="sng" dirty="0" smtClean="0">
                <a:latin typeface="Arial" pitchFamily="34" charset="0"/>
              </a:rPr>
              <a:t>&lt;</a:t>
            </a:r>
            <a:r>
              <a:rPr lang="en-US" sz="2500" i="1" dirty="0" smtClean="0">
                <a:latin typeface="Arial" pitchFamily="34" charset="0"/>
              </a:rPr>
              <a:t> 20 mL/min/1.73m</a:t>
            </a:r>
            <a:r>
              <a:rPr lang="en-US" sz="2500" i="1" baseline="30000" dirty="0" smtClean="0">
                <a:latin typeface="Arial" pitchFamily="34" charset="0"/>
              </a:rPr>
              <a:t>2</a:t>
            </a:r>
            <a:endParaRPr lang="en-US" sz="2500" i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8622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3600" i="1" dirty="0" smtClean="0">
                <a:solidFill>
                  <a:schemeClr val="accent1"/>
                </a:solidFill>
              </a:rPr>
              <a:t>Thank you</a:t>
            </a:r>
          </a:p>
          <a:p>
            <a:pPr algn="ctr">
              <a:buNone/>
            </a:pPr>
            <a:endParaRPr lang="en-US" sz="3600" dirty="0" smtClean="0"/>
          </a:p>
          <a:p>
            <a:pPr algn="l">
              <a:buNone/>
            </a:pPr>
            <a:r>
              <a:rPr lang="en-US" sz="3600" i="1" dirty="0" smtClean="0">
                <a:solidFill>
                  <a:schemeClr val="accent1"/>
                </a:solidFill>
              </a:rPr>
              <a:t>Questions ….. ??</a:t>
            </a:r>
            <a:endParaRPr lang="ar-JO" sz="36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Rectangle 3"/>
          <p:cNvSpPr/>
          <p:nvPr/>
        </p:nvSpPr>
        <p:spPr>
          <a:xfrm>
            <a:off x="714348" y="2413338"/>
            <a:ext cx="77153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/>
              <a:t>Proteinuria</a:t>
            </a:r>
            <a:r>
              <a:rPr lang="en-US" sz="2800" dirty="0" smtClean="0"/>
              <a:t> (protein in urine) </a:t>
            </a:r>
            <a:endParaRPr lang="en-US" sz="2800" dirty="0" smtClean="0"/>
          </a:p>
          <a:p>
            <a:r>
              <a:rPr lang="en-US" sz="2800" dirty="0" smtClean="0"/>
              <a:t>Categories </a:t>
            </a:r>
            <a:r>
              <a:rPr lang="en-US" sz="2800" dirty="0" smtClean="0"/>
              <a:t>Category Protein excretion rate (mg/24 hours) Protein </a:t>
            </a:r>
            <a:r>
              <a:rPr lang="en-US" sz="2800" dirty="0" err="1" smtClean="0"/>
              <a:t>creatinine</a:t>
            </a:r>
            <a:r>
              <a:rPr lang="en-US" sz="2800" dirty="0" smtClean="0"/>
              <a:t> ratio (mg/G) Terms </a:t>
            </a:r>
            <a:endParaRPr lang="en-US" sz="2800" dirty="0" smtClean="0"/>
          </a:p>
          <a:p>
            <a:r>
              <a:rPr lang="en-US" sz="2800" dirty="0" smtClean="0"/>
              <a:t>A1 </a:t>
            </a:r>
            <a:r>
              <a:rPr lang="en-US" sz="2800" dirty="0" smtClean="0"/>
              <a:t>Less than 30 Less than 30 Normal to mildly increased </a:t>
            </a:r>
            <a:endParaRPr lang="en-US" sz="2800" dirty="0" smtClean="0"/>
          </a:p>
          <a:p>
            <a:r>
              <a:rPr lang="en-US" sz="2800" dirty="0" smtClean="0"/>
              <a:t>A2 </a:t>
            </a:r>
            <a:r>
              <a:rPr lang="en-US" sz="2800" dirty="0" smtClean="0"/>
              <a:t>30-300 30-300 Moderately increased </a:t>
            </a:r>
            <a:endParaRPr lang="en-US" sz="2800" dirty="0" smtClean="0"/>
          </a:p>
          <a:p>
            <a:r>
              <a:rPr lang="en-US" sz="2800" dirty="0" smtClean="0"/>
              <a:t>A3 </a:t>
            </a:r>
            <a:r>
              <a:rPr lang="en-US" sz="2800" dirty="0" smtClean="0"/>
              <a:t>Greater than 300 Greater than 300 Severely </a:t>
            </a:r>
            <a:r>
              <a:rPr lang="en-US" sz="2800" dirty="0" smtClean="0"/>
              <a:t>increased</a:t>
            </a:r>
          </a:p>
          <a:p>
            <a:endParaRPr lang="en-US" dirty="0" smtClean="0"/>
          </a:p>
          <a:p>
            <a:endParaRPr lang="ar-JO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1664</TotalTime>
  <Words>2546</Words>
  <Application>Microsoft Office PowerPoint</Application>
  <PresentationFormat>On-screen Show (4:3)</PresentationFormat>
  <Paragraphs>398</Paragraphs>
  <Slides>50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Flow</vt:lpstr>
      <vt:lpstr>Chronic Kidney Disease (CKD) in Children</vt:lpstr>
      <vt:lpstr>Outlines</vt:lpstr>
      <vt:lpstr>Definition</vt:lpstr>
      <vt:lpstr>Slide 4</vt:lpstr>
      <vt:lpstr>Criteria for CKD ( Present for &gt;3 Months)</vt:lpstr>
      <vt:lpstr>Prevalence</vt:lpstr>
      <vt:lpstr>Stages</vt:lpstr>
      <vt:lpstr>Categories - Stages</vt:lpstr>
      <vt:lpstr>Slide 9</vt:lpstr>
      <vt:lpstr>Schwartz equation for e-GFR</vt:lpstr>
      <vt:lpstr>Pathogenesis</vt:lpstr>
      <vt:lpstr>Causes of CKD in Children</vt:lpstr>
      <vt:lpstr>Clinical presentation</vt:lpstr>
      <vt:lpstr>Modes of presentation of CKD</vt:lpstr>
      <vt:lpstr>  Manifestations &amp; mechanisms (pathophysiology) of CKD</vt:lpstr>
      <vt:lpstr>Pathogenic Factors of the Anemia of CKD </vt:lpstr>
      <vt:lpstr>Mineral and Bone disorder   </vt:lpstr>
      <vt:lpstr>Growth retardation in CKD ..Possible factors</vt:lpstr>
      <vt:lpstr>Clinical evaluation</vt:lpstr>
      <vt:lpstr>Physical evaluation</vt:lpstr>
      <vt:lpstr>Laboratory test</vt:lpstr>
      <vt:lpstr>Specific investigations - CKD</vt:lpstr>
      <vt:lpstr>Management of CKD</vt:lpstr>
      <vt:lpstr>Management…..</vt:lpstr>
      <vt:lpstr>  Slowing progression………</vt:lpstr>
      <vt:lpstr>Fluids &amp; electrolytes management</vt:lpstr>
      <vt:lpstr> </vt:lpstr>
      <vt:lpstr>Hypertension</vt:lpstr>
      <vt:lpstr>Renal osteodystrophy (mineral bone diseases)</vt:lpstr>
      <vt:lpstr>Growth</vt:lpstr>
      <vt:lpstr>Nutrition</vt:lpstr>
      <vt:lpstr>Vaccination</vt:lpstr>
      <vt:lpstr>ESRF &amp; RRT</vt:lpstr>
      <vt:lpstr>Treatment Options for Renal Replacement Therapy</vt:lpstr>
      <vt:lpstr>Dialysis Options</vt:lpstr>
      <vt:lpstr>Dialysis</vt:lpstr>
      <vt:lpstr>Peritoneal dialysis</vt:lpstr>
      <vt:lpstr>PD Treatment</vt:lpstr>
      <vt:lpstr>Principle of PD Treatment</vt:lpstr>
      <vt:lpstr>Slide 40</vt:lpstr>
      <vt:lpstr>Slide 41</vt:lpstr>
      <vt:lpstr>PD</vt:lpstr>
      <vt:lpstr>Hemodialysis  (The machine, dialysate and Water)</vt:lpstr>
      <vt:lpstr>Slide 44</vt:lpstr>
      <vt:lpstr>Principle of Hemodialysis</vt:lpstr>
      <vt:lpstr>Kidney transplantation</vt:lpstr>
      <vt:lpstr> Kidney Transplantation</vt:lpstr>
      <vt:lpstr>Kidney Transplantation</vt:lpstr>
      <vt:lpstr>Slide 49</vt:lpstr>
      <vt:lpstr>Slide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Chronic Kidney Disease in Children</dc:title>
  <dc:creator>User</dc:creator>
  <cp:lastModifiedBy>User</cp:lastModifiedBy>
  <cp:revision>108</cp:revision>
  <dcterms:created xsi:type="dcterms:W3CDTF">2017-10-07T16:52:17Z</dcterms:created>
  <dcterms:modified xsi:type="dcterms:W3CDTF">2020-09-20T09:43:00Z</dcterms:modified>
</cp:coreProperties>
</file>