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6" r:id="rId1"/>
  </p:sldMasterIdLst>
  <p:notesMasterIdLst>
    <p:notesMasterId r:id="rId60"/>
  </p:notesMasterIdLst>
  <p:sldIdLst>
    <p:sldId id="256" r:id="rId2"/>
    <p:sldId id="315" r:id="rId3"/>
    <p:sldId id="258" r:id="rId4"/>
    <p:sldId id="259" r:id="rId5"/>
    <p:sldId id="296" r:id="rId6"/>
    <p:sldId id="297" r:id="rId7"/>
    <p:sldId id="260" r:id="rId8"/>
    <p:sldId id="261" r:id="rId9"/>
    <p:sldId id="262" r:id="rId10"/>
    <p:sldId id="263" r:id="rId11"/>
    <p:sldId id="264" r:id="rId12"/>
    <p:sldId id="265" r:id="rId13"/>
    <p:sldId id="266" r:id="rId14"/>
    <p:sldId id="267" r:id="rId15"/>
    <p:sldId id="268" r:id="rId16"/>
    <p:sldId id="269" r:id="rId17"/>
    <p:sldId id="271" r:id="rId18"/>
    <p:sldId id="270" r:id="rId19"/>
    <p:sldId id="272" r:id="rId20"/>
    <p:sldId id="273" r:id="rId21"/>
    <p:sldId id="277" r:id="rId22"/>
    <p:sldId id="278" r:id="rId23"/>
    <p:sldId id="279" r:id="rId24"/>
    <p:sldId id="280" r:id="rId25"/>
    <p:sldId id="290" r:id="rId26"/>
    <p:sldId id="311" r:id="rId27"/>
    <p:sldId id="312" r:id="rId28"/>
    <p:sldId id="313" r:id="rId29"/>
    <p:sldId id="314" r:id="rId30"/>
    <p:sldId id="282" r:id="rId31"/>
    <p:sldId id="281" r:id="rId32"/>
    <p:sldId id="285" r:id="rId33"/>
    <p:sldId id="283" r:id="rId34"/>
    <p:sldId id="284" r:id="rId35"/>
    <p:sldId id="286" r:id="rId36"/>
    <p:sldId id="287" r:id="rId37"/>
    <p:sldId id="289" r:id="rId38"/>
    <p:sldId id="288" r:id="rId39"/>
    <p:sldId id="291" r:id="rId40"/>
    <p:sldId id="292" r:id="rId41"/>
    <p:sldId id="274" r:id="rId42"/>
    <p:sldId id="294" r:id="rId43"/>
    <p:sldId id="293" r:id="rId44"/>
    <p:sldId id="295" r:id="rId45"/>
    <p:sldId id="298" r:id="rId46"/>
    <p:sldId id="276" r:id="rId47"/>
    <p:sldId id="299" r:id="rId48"/>
    <p:sldId id="300" r:id="rId49"/>
    <p:sldId id="301" r:id="rId50"/>
    <p:sldId id="302" r:id="rId51"/>
    <p:sldId id="303" r:id="rId52"/>
    <p:sldId id="304" r:id="rId53"/>
    <p:sldId id="305" r:id="rId54"/>
    <p:sldId id="306" r:id="rId55"/>
    <p:sldId id="309" r:id="rId56"/>
    <p:sldId id="307" r:id="rId57"/>
    <p:sldId id="308" r:id="rId58"/>
    <p:sldId id="310"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799" autoAdjust="0"/>
  </p:normalViewPr>
  <p:slideViewPr>
    <p:cSldViewPr snapToGrid="0">
      <p:cViewPr varScale="1">
        <p:scale>
          <a:sx n="86" d="100"/>
          <a:sy n="86" d="100"/>
        </p:scale>
        <p:origin x="108" y="96"/>
      </p:cViewPr>
      <p:guideLst/>
    </p:cSldViewPr>
  </p:slideViewPr>
  <p:outlineViewPr>
    <p:cViewPr>
      <p:scale>
        <a:sx n="33" d="100"/>
        <a:sy n="33" d="100"/>
      </p:scale>
      <p:origin x="0" y="-36858"/>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1" d="100"/>
          <a:sy n="61" d="100"/>
        </p:scale>
        <p:origin x="2742"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C3755D-A240-4D88-A947-D55719645313}" type="datetimeFigureOut">
              <a:rPr lang="en-US" smtClean="0"/>
              <a:t>3/27/2017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200E2C-7E8A-4F9D-BE31-16CE27A4E583}" type="slidenum">
              <a:rPr lang="en-US" smtClean="0"/>
              <a:t>‹#›</a:t>
            </a:fld>
            <a:endParaRPr lang="en-US"/>
          </a:p>
        </p:txBody>
      </p:sp>
    </p:spTree>
    <p:extLst>
      <p:ext uri="{BB962C8B-B14F-4D97-AF65-F5344CB8AC3E}">
        <p14:creationId xmlns:p14="http://schemas.microsoft.com/office/powerpoint/2010/main" val="209080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200E2C-7E8A-4F9D-BE31-16CE27A4E583}" type="slidenum">
              <a:rPr lang="en-US" smtClean="0"/>
              <a:t>4</a:t>
            </a:fld>
            <a:endParaRPr lang="en-US"/>
          </a:p>
        </p:txBody>
      </p:sp>
    </p:spTree>
    <p:extLst>
      <p:ext uri="{BB962C8B-B14F-4D97-AF65-F5344CB8AC3E}">
        <p14:creationId xmlns:p14="http://schemas.microsoft.com/office/powerpoint/2010/main" val="206161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3536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8589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476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3277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7218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6478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58246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9675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6630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3639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26398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27476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3935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5536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6797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7782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5822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3/27/2017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009013"/>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Malabsorption</a:t>
            </a:r>
            <a:endParaRPr lang="en-US" dirty="0"/>
          </a:p>
        </p:txBody>
      </p:sp>
      <p:sp>
        <p:nvSpPr>
          <p:cNvPr id="3" name="Subtitle 2"/>
          <p:cNvSpPr>
            <a:spLocks noGrp="1"/>
          </p:cNvSpPr>
          <p:nvPr>
            <p:ph type="subTitle" idx="1"/>
          </p:nvPr>
        </p:nvSpPr>
        <p:spPr/>
        <p:txBody>
          <a:bodyPr/>
          <a:lstStyle/>
          <a:p>
            <a:r>
              <a:rPr lang="en-US" dirty="0" smtClean="0"/>
              <a:t>Dr. Salma Burayzat</a:t>
            </a:r>
          </a:p>
          <a:p>
            <a:r>
              <a:rPr lang="en-US" dirty="0" smtClean="0"/>
              <a:t>Pediatric gastroenterology, </a:t>
            </a:r>
            <a:r>
              <a:rPr lang="en-US" dirty="0" err="1" smtClean="0"/>
              <a:t>hepatology</a:t>
            </a:r>
            <a:r>
              <a:rPr lang="en-US" dirty="0" smtClean="0"/>
              <a:t> and nutrition</a:t>
            </a:r>
          </a:p>
          <a:p>
            <a:endParaRPr lang="en-US" dirty="0"/>
          </a:p>
        </p:txBody>
      </p:sp>
    </p:spTree>
    <p:extLst>
      <p:ext uri="{BB962C8B-B14F-4D97-AF65-F5344CB8AC3E}">
        <p14:creationId xmlns:p14="http://schemas.microsoft.com/office/powerpoint/2010/main" val="42659493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406400"/>
            <a:ext cx="8946541" cy="5841999"/>
          </a:xfrm>
        </p:spPr>
        <p:txBody>
          <a:bodyPr>
            <a:normAutofit/>
          </a:bodyPr>
          <a:lstStyle/>
          <a:p>
            <a:pPr marL="0" marR="0" indent="0">
              <a:lnSpc>
                <a:spcPct val="107000"/>
              </a:lnSpc>
              <a:spcBef>
                <a:spcPts val="0"/>
              </a:spcBef>
              <a:spcAft>
                <a:spcPts val="800"/>
              </a:spcAft>
              <a:buNone/>
            </a:pPr>
            <a:r>
              <a:rPr lang="fr-FR" dirty="0" smtClean="0">
                <a:latin typeface="Calibri" panose="020F0502020204030204" pitchFamily="34" charset="0"/>
                <a:ea typeface="Calibri" panose="020F0502020204030204" pitchFamily="34" charset="0"/>
                <a:cs typeface="Times New Roman" panose="02020603050405020304" pitchFamily="18" charset="0"/>
              </a:rPr>
              <a:t> Q1</a:t>
            </a:r>
            <a:r>
              <a:rPr lang="fr-FR" dirty="0">
                <a:latin typeface="Calibri" panose="020F0502020204030204" pitchFamily="34" charset="0"/>
                <a:ea typeface="Calibri" panose="020F0502020204030204" pitchFamily="34" charset="0"/>
                <a:cs typeface="Times New Roman" panose="02020603050405020304" pitchFamily="18" charset="0"/>
              </a:rPr>
              <a:t>. Mention six signes and </a:t>
            </a:r>
            <a:r>
              <a:rPr lang="fr-FR" dirty="0" err="1">
                <a:latin typeface="Calibri" panose="020F0502020204030204" pitchFamily="34" charset="0"/>
                <a:ea typeface="Calibri" panose="020F0502020204030204" pitchFamily="34" charset="0"/>
                <a:cs typeface="Times New Roman" panose="02020603050405020304" pitchFamily="18" charset="0"/>
              </a:rPr>
              <a:t>symptoms</a:t>
            </a:r>
            <a:r>
              <a:rPr lang="fr-FR" dirty="0">
                <a:latin typeface="Calibri" panose="020F0502020204030204" pitchFamily="34" charset="0"/>
                <a:ea typeface="Calibri" panose="020F0502020204030204" pitchFamily="34" charset="0"/>
                <a:cs typeface="Times New Roman" panose="02020603050405020304" pitchFamily="18" charset="0"/>
              </a:rPr>
              <a:t> of malabsorption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fr-FR" dirty="0" smtClean="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fr-FR"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Q2</a:t>
            </a:r>
            <a:r>
              <a:rPr lang="en-US" dirty="0">
                <a:latin typeface="Calibri" panose="020F0502020204030204" pitchFamily="34" charset="0"/>
                <a:ea typeface="Calibri" panose="020F0502020204030204" pitchFamily="34" charset="0"/>
                <a:cs typeface="Times New Roman" panose="02020603050405020304" pitchFamily="18" charset="0"/>
              </a:rPr>
              <a:t>. Name two screening tests for protein loosing </a:t>
            </a:r>
            <a:r>
              <a:rPr lang="en-US" dirty="0" err="1">
                <a:latin typeface="Calibri" panose="020F0502020204030204" pitchFamily="34" charset="0"/>
                <a:ea typeface="Calibri" panose="020F0502020204030204" pitchFamily="34" charset="0"/>
                <a:cs typeface="Times New Roman" panose="02020603050405020304" pitchFamily="18" charset="0"/>
              </a:rPr>
              <a:t>enteropathy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Q3</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Times New Roman" panose="02020603050405020304" pitchFamily="18" charset="0"/>
                <a:cs typeface="Times New Roman" panose="02020603050405020304" pitchFamily="18" charset="0"/>
              </a:rPr>
              <a:t>Malabsorption of fat-soluble vitamins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lvl="1">
              <a:spcAft>
                <a:spcPts val="600"/>
              </a:spcAft>
            </a:pPr>
            <a:r>
              <a:rPr lang="en-US" dirty="0">
                <a:ea typeface="Times New Roman" panose="02020603050405020304" pitchFamily="18" charset="0"/>
              </a:rPr>
              <a:t>Vitamin A deficiency</a:t>
            </a:r>
            <a:r>
              <a:rPr lang="en-US" dirty="0" smtClean="0">
                <a:ea typeface="Times New Roman" panose="02020603050405020304" pitchFamily="18" charset="0"/>
              </a:rPr>
              <a:t>……………………………..</a:t>
            </a:r>
            <a:r>
              <a:rPr lang="en-US" dirty="0">
                <a:ea typeface="Times New Roman" panose="02020603050405020304" pitchFamily="18" charset="0"/>
              </a:rPr>
              <a:t> </a:t>
            </a:r>
            <a:endParaRPr lang="en-US" dirty="0"/>
          </a:p>
          <a:p>
            <a:pPr lvl="1">
              <a:spcAft>
                <a:spcPts val="600"/>
              </a:spcAft>
            </a:pPr>
            <a:r>
              <a:rPr lang="en-US" dirty="0">
                <a:ea typeface="Times New Roman" panose="02020603050405020304" pitchFamily="18" charset="0"/>
              </a:rPr>
              <a:t>Vitamin E deficiency leads to………………………….. </a:t>
            </a:r>
            <a:endParaRPr lang="en-US" dirty="0"/>
          </a:p>
          <a:p>
            <a:pPr lvl="1">
              <a:spcAft>
                <a:spcPts val="600"/>
              </a:spcAft>
            </a:pPr>
            <a:r>
              <a:rPr lang="en-US" dirty="0">
                <a:ea typeface="Times New Roman" panose="02020603050405020304" pitchFamily="18" charset="0"/>
              </a:rPr>
              <a:t>Malabsorption of vitamin D leads to </a:t>
            </a:r>
            <a:r>
              <a:rPr lang="en-US" dirty="0" smtClean="0">
                <a:ea typeface="Times New Roman" panose="02020603050405020304" pitchFamily="18" charset="0"/>
              </a:rPr>
              <a:t>…………………………</a:t>
            </a:r>
            <a:endParaRPr lang="en-US" dirty="0" smtClean="0">
              <a:latin typeface="Calibri" panose="020F0502020204030204" pitchFamily="34" charset="0"/>
              <a:ea typeface="Times New Roman" panose="02020603050405020304" pitchFamily="18" charset="0"/>
              <a:cs typeface="Times New Roman" panose="02020603050405020304" pitchFamily="18" charset="0"/>
            </a:endParaRPr>
          </a:p>
          <a:p>
            <a:pPr lvl="1">
              <a:spcAft>
                <a:spcPts val="600"/>
              </a:spcAft>
            </a:pPr>
            <a:r>
              <a:rPr lang="en-US" dirty="0" smtClean="0">
                <a:latin typeface="+mn-lt"/>
                <a:ea typeface="Times New Roman" panose="02020603050405020304" pitchFamily="18" charset="0"/>
                <a:cs typeface="Times New Roman" panose="02020603050405020304" pitchFamily="18" charset="0"/>
              </a:rPr>
              <a:t>Malabsorption </a:t>
            </a:r>
            <a:r>
              <a:rPr lang="en-US" dirty="0">
                <a:latin typeface="+mn-lt"/>
                <a:ea typeface="Times New Roman" panose="02020603050405020304" pitchFamily="18" charset="0"/>
                <a:cs typeface="Times New Roman" panose="02020603050405020304" pitchFamily="18" charset="0"/>
              </a:rPr>
              <a:t>of vitamin K is associated with</a:t>
            </a:r>
            <a:r>
              <a:rPr lang="en-US"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dirty="0" smtClean="0">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dirty="0" smtClean="0">
                <a:latin typeface="Calibri" panose="020F0502020204030204" pitchFamily="34" charset="0"/>
                <a:ea typeface="Times New Roman" panose="02020603050405020304" pitchFamily="18" charset="0"/>
                <a:cs typeface="Times New Roman" panose="02020603050405020304" pitchFamily="18" charset="0"/>
              </a:rPr>
              <a:t>Q4</a:t>
            </a:r>
            <a:r>
              <a:rPr lang="en-US" dirty="0">
                <a:latin typeface="Calibri" panose="020F0502020204030204" pitchFamily="34" charset="0"/>
                <a:ea typeface="Times New Roman" panose="02020603050405020304" pitchFamily="18" charset="0"/>
                <a:cs typeface="Times New Roman" panose="02020603050405020304" pitchFamily="18" charset="0"/>
              </a:rPr>
              <a:t>. Most common causes of malabsorption in children (name 5)</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58481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Malabsorption</a:t>
            </a:r>
          </a:p>
        </p:txBody>
      </p:sp>
      <p:sp>
        <p:nvSpPr>
          <p:cNvPr id="3" name="Content Placeholder 2"/>
          <p:cNvSpPr>
            <a:spLocks noGrp="1"/>
          </p:cNvSpPr>
          <p:nvPr>
            <p:ph idx="1"/>
          </p:nvPr>
        </p:nvSpPr>
        <p:spPr/>
        <p:txBody>
          <a:bodyPr/>
          <a:lstStyle/>
          <a:p>
            <a:r>
              <a:rPr lang="en-US" dirty="0"/>
              <a:t>The primary function of the small intestine is digestion and absorption of ingested nutrients. The term malabsorption refers to impairment in the absorption of one or more substances by the small intestine.</a:t>
            </a:r>
          </a:p>
        </p:txBody>
      </p:sp>
    </p:spTree>
    <p:extLst>
      <p:ext uri="{BB962C8B-B14F-4D97-AF65-F5344CB8AC3E}">
        <p14:creationId xmlns:p14="http://schemas.microsoft.com/office/powerpoint/2010/main" val="198588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45"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5"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nextCondLst>
                <p:cond evt="onClick" delay="0">
                  <p:tgtEl>
                    <p:spTgt spid="2"/>
                  </p:tgtEl>
                </p:cond>
              </p:nextCondLst>
            </p:seq>
          </p:childTnLst>
        </p:cTn>
      </p:par>
    </p:tnLst>
    <p:bldLst>
      <p:bldP spid="3" grpId="0" build="p"/>
      <p:bldP spid="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Malabsorption</a:t>
            </a:r>
          </a:p>
        </p:txBody>
      </p:sp>
      <p:sp>
        <p:nvSpPr>
          <p:cNvPr id="3" name="Content Placeholder 2"/>
          <p:cNvSpPr>
            <a:spLocks noGrp="1"/>
          </p:cNvSpPr>
          <p:nvPr>
            <p:ph idx="1"/>
          </p:nvPr>
        </p:nvSpPr>
        <p:spPr/>
        <p:txBody>
          <a:bodyPr>
            <a:normAutofit fontScale="92500" lnSpcReduction="20000"/>
          </a:bodyPr>
          <a:lstStyle/>
          <a:p>
            <a:pPr marL="0" indent="0">
              <a:buNone/>
            </a:pPr>
            <a:r>
              <a:rPr lang="en-US" sz="2300" b="1" dirty="0">
                <a:effectLst>
                  <a:outerShdw blurRad="38100" dist="38100" dir="2700000" algn="tl">
                    <a:srgbClr val="000000">
                      <a:alpha val="43137"/>
                    </a:srgbClr>
                  </a:outerShdw>
                </a:effectLst>
              </a:rPr>
              <a:t>Signs and Symptoms of Malabsorption </a:t>
            </a:r>
            <a:endParaRPr lang="en-US" sz="2300" b="1" dirty="0" smtClean="0">
              <a:effectLst>
                <a:outerShdw blurRad="38100" dist="38100" dir="2700000" algn="tl">
                  <a:srgbClr val="000000">
                    <a:alpha val="43137"/>
                  </a:srgbClr>
                </a:outerShdw>
              </a:effectLst>
            </a:endParaRPr>
          </a:p>
          <a:p>
            <a:pPr lvl="1"/>
            <a:r>
              <a:rPr lang="en-US" dirty="0" smtClean="0"/>
              <a:t>Weight </a:t>
            </a:r>
            <a:r>
              <a:rPr lang="en-US" dirty="0"/>
              <a:t>loss </a:t>
            </a:r>
            <a:endParaRPr lang="en-US" dirty="0" smtClean="0"/>
          </a:p>
          <a:p>
            <a:pPr lvl="1"/>
            <a:r>
              <a:rPr lang="en-US" dirty="0" smtClean="0"/>
              <a:t>Failure </a:t>
            </a:r>
            <a:r>
              <a:rPr lang="en-US" dirty="0"/>
              <a:t>to thrive </a:t>
            </a:r>
            <a:endParaRPr lang="en-US" dirty="0" smtClean="0"/>
          </a:p>
          <a:p>
            <a:pPr marL="742950" lvl="2"/>
            <a:r>
              <a:rPr lang="en-US" dirty="0" smtClean="0"/>
              <a:t>Diarrhea</a:t>
            </a:r>
            <a:endParaRPr lang="en-US" dirty="0"/>
          </a:p>
          <a:p>
            <a:pPr lvl="2"/>
            <a:r>
              <a:rPr lang="en-US" dirty="0"/>
              <a:t>–Loose and watery due to carbohydrate, bile acids, or fatty acids malabsorption </a:t>
            </a:r>
          </a:p>
          <a:p>
            <a:pPr lvl="2"/>
            <a:r>
              <a:rPr lang="en-US" dirty="0"/>
              <a:t>–Bulky and foul-smelling due to fat malabsorption </a:t>
            </a:r>
            <a:r>
              <a:rPr lang="en-US" dirty="0" smtClean="0"/>
              <a:t> </a:t>
            </a:r>
          </a:p>
          <a:p>
            <a:pPr marL="742950" lvl="2"/>
            <a:r>
              <a:rPr lang="en-US" dirty="0" smtClean="0"/>
              <a:t>Abdominal </a:t>
            </a:r>
            <a:r>
              <a:rPr lang="en-US" dirty="0"/>
              <a:t>pain </a:t>
            </a:r>
            <a:endParaRPr lang="en-US" dirty="0" smtClean="0"/>
          </a:p>
          <a:p>
            <a:pPr marL="742950" lvl="2"/>
            <a:r>
              <a:rPr lang="en-US" dirty="0" smtClean="0"/>
              <a:t>Abdominal </a:t>
            </a:r>
            <a:r>
              <a:rPr lang="en-US" dirty="0"/>
              <a:t>distention </a:t>
            </a:r>
            <a:endParaRPr lang="en-US" dirty="0" smtClean="0"/>
          </a:p>
          <a:p>
            <a:pPr marL="742950" lvl="2"/>
            <a:r>
              <a:rPr lang="en-US" dirty="0" smtClean="0"/>
              <a:t>Anemia </a:t>
            </a:r>
          </a:p>
          <a:p>
            <a:pPr marL="742950" lvl="2"/>
            <a:r>
              <a:rPr lang="en-US" dirty="0" smtClean="0"/>
              <a:t>Increased </a:t>
            </a:r>
            <a:r>
              <a:rPr lang="en-US" dirty="0"/>
              <a:t>flatulence </a:t>
            </a:r>
            <a:endParaRPr lang="en-US" dirty="0" smtClean="0"/>
          </a:p>
          <a:p>
            <a:pPr marL="742950" lvl="2"/>
            <a:r>
              <a:rPr lang="en-US" dirty="0" smtClean="0"/>
              <a:t>Edema </a:t>
            </a:r>
          </a:p>
          <a:p>
            <a:pPr marL="742950" lvl="2"/>
            <a:r>
              <a:rPr lang="en-US" dirty="0" err="1" smtClean="0"/>
              <a:t>Osteomalacia</a:t>
            </a:r>
            <a:r>
              <a:rPr lang="en-US" dirty="0" smtClean="0"/>
              <a:t> </a:t>
            </a:r>
          </a:p>
          <a:p>
            <a:pPr marL="742950" lvl="2"/>
            <a:r>
              <a:rPr lang="en-US" dirty="0" smtClean="0"/>
              <a:t>Bleeding tendencies</a:t>
            </a:r>
            <a:endParaRPr lang="en-US" dirty="0"/>
          </a:p>
        </p:txBody>
      </p:sp>
    </p:spTree>
    <p:extLst>
      <p:ext uri="{BB962C8B-B14F-4D97-AF65-F5344CB8AC3E}">
        <p14:creationId xmlns:p14="http://schemas.microsoft.com/office/powerpoint/2010/main" val="13731746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Diagnostic Investigations</a:t>
            </a:r>
          </a:p>
        </p:txBody>
      </p:sp>
      <p:sp>
        <p:nvSpPr>
          <p:cNvPr id="3" name="Content Placeholder 2"/>
          <p:cNvSpPr>
            <a:spLocks noGrp="1"/>
          </p:cNvSpPr>
          <p:nvPr>
            <p:ph idx="1"/>
          </p:nvPr>
        </p:nvSpPr>
        <p:spPr>
          <a:xfrm>
            <a:off x="1103312" y="1853248"/>
            <a:ext cx="8946541" cy="4395151"/>
          </a:xfrm>
        </p:spPr>
        <p:txBody>
          <a:bodyPr>
            <a:normAutofit fontScale="92500" lnSpcReduction="20000"/>
          </a:bodyPr>
          <a:lstStyle/>
          <a:p>
            <a:pPr marL="0" indent="0">
              <a:buNone/>
            </a:pPr>
            <a:r>
              <a:rPr lang="en-US" sz="2600" b="1" u="sng" dirty="0">
                <a:effectLst>
                  <a:outerShdw blurRad="38100" dist="38100" dir="2700000" algn="tl">
                    <a:srgbClr val="000000">
                      <a:alpha val="43137"/>
                    </a:srgbClr>
                  </a:outerShdw>
                </a:effectLst>
              </a:rPr>
              <a:t>Initial Evaluation </a:t>
            </a:r>
            <a:r>
              <a:rPr lang="en-US" sz="2600" b="1" u="sng" dirty="0" smtClean="0">
                <a:effectLst>
                  <a:outerShdw blurRad="38100" dist="38100" dir="2700000" algn="tl">
                    <a:srgbClr val="000000">
                      <a:alpha val="43137"/>
                    </a:srgbClr>
                  </a:outerShdw>
                </a:effectLst>
              </a:rPr>
              <a:t>of Malabsorption</a:t>
            </a:r>
            <a:endParaRPr lang="en-US" sz="2600" b="1" u="sng" dirty="0">
              <a:effectLst>
                <a:outerShdw blurRad="38100" dist="38100" dir="2700000" algn="tl">
                  <a:srgbClr val="000000">
                    <a:alpha val="43137"/>
                  </a:srgbClr>
                </a:outerShdw>
              </a:effectLst>
            </a:endParaRPr>
          </a:p>
          <a:p>
            <a:r>
              <a:rPr lang="en-US" dirty="0" smtClean="0"/>
              <a:t>Detailed </a:t>
            </a:r>
            <a:r>
              <a:rPr lang="en-US" dirty="0"/>
              <a:t>history</a:t>
            </a:r>
          </a:p>
          <a:p>
            <a:r>
              <a:rPr lang="en-US" dirty="0"/>
              <a:t>C</a:t>
            </a:r>
            <a:r>
              <a:rPr lang="en-US" dirty="0" smtClean="0"/>
              <a:t>omplete </a:t>
            </a:r>
            <a:r>
              <a:rPr lang="en-US" dirty="0"/>
              <a:t>physical examination</a:t>
            </a:r>
          </a:p>
          <a:p>
            <a:r>
              <a:rPr lang="en-US" dirty="0" smtClean="0"/>
              <a:t>Serial </a:t>
            </a:r>
            <a:r>
              <a:rPr lang="en-US" dirty="0"/>
              <a:t>growth and anthropometric measurements</a:t>
            </a:r>
          </a:p>
          <a:p>
            <a:r>
              <a:rPr lang="en-US" dirty="0" smtClean="0"/>
              <a:t>Screening </a:t>
            </a:r>
            <a:r>
              <a:rPr lang="en-US" dirty="0"/>
              <a:t>laboratory tests:</a:t>
            </a:r>
          </a:p>
          <a:p>
            <a:r>
              <a:rPr lang="en-US" dirty="0" smtClean="0"/>
              <a:t>Blood</a:t>
            </a:r>
            <a:r>
              <a:rPr lang="en-US" dirty="0"/>
              <a:t>: </a:t>
            </a:r>
            <a:endParaRPr lang="en-US" dirty="0" smtClean="0"/>
          </a:p>
          <a:p>
            <a:pPr lvl="1"/>
            <a:r>
              <a:rPr lang="en-US" dirty="0" smtClean="0"/>
              <a:t>Complete </a:t>
            </a:r>
            <a:r>
              <a:rPr lang="en-US" dirty="0"/>
              <a:t>blood count, complete </a:t>
            </a:r>
            <a:r>
              <a:rPr lang="en-US" dirty="0" smtClean="0"/>
              <a:t>metabolic panel</a:t>
            </a:r>
            <a:r>
              <a:rPr lang="en-US" dirty="0"/>
              <a:t>, erythrocyte sedimentation rate, </a:t>
            </a:r>
            <a:r>
              <a:rPr lang="en-US" dirty="0" smtClean="0"/>
              <a:t>tissue </a:t>
            </a:r>
            <a:r>
              <a:rPr lang="en-US" dirty="0" err="1" smtClean="0"/>
              <a:t>transglutaminase</a:t>
            </a:r>
            <a:r>
              <a:rPr lang="en-US" dirty="0" smtClean="0"/>
              <a:t> </a:t>
            </a:r>
            <a:r>
              <a:rPr lang="en-US" dirty="0"/>
              <a:t>immunoglobulin A (</a:t>
            </a:r>
            <a:r>
              <a:rPr lang="en-US" dirty="0" smtClean="0"/>
              <a:t>IgA) antibody</a:t>
            </a:r>
            <a:r>
              <a:rPr lang="en-US" dirty="0"/>
              <a:t>, total IgA</a:t>
            </a:r>
          </a:p>
          <a:p>
            <a:r>
              <a:rPr lang="en-US" dirty="0" smtClean="0"/>
              <a:t>Stool</a:t>
            </a:r>
            <a:r>
              <a:rPr lang="en-US" dirty="0"/>
              <a:t>: </a:t>
            </a:r>
            <a:endParaRPr lang="en-US" dirty="0" smtClean="0"/>
          </a:p>
          <a:p>
            <a:pPr lvl="1"/>
            <a:r>
              <a:rPr lang="en-US" dirty="0" smtClean="0"/>
              <a:t>Culture</a:t>
            </a:r>
            <a:r>
              <a:rPr lang="en-US" dirty="0"/>
              <a:t>, ova and parasites, </a:t>
            </a:r>
            <a:r>
              <a:rPr lang="en-US" dirty="0" smtClean="0"/>
              <a:t>Clostridium </a:t>
            </a:r>
            <a:r>
              <a:rPr lang="en-US" dirty="0" err="1" smtClean="0"/>
              <a:t>difficile</a:t>
            </a:r>
            <a:r>
              <a:rPr lang="en-US" dirty="0" smtClean="0"/>
              <a:t> </a:t>
            </a:r>
            <a:r>
              <a:rPr lang="en-US" dirty="0"/>
              <a:t>testing, occult blood, pH, </a:t>
            </a:r>
            <a:r>
              <a:rPr lang="en-US" dirty="0" smtClean="0"/>
              <a:t>reducing substances</a:t>
            </a:r>
            <a:r>
              <a:rPr lang="en-US" dirty="0"/>
              <a:t>, fecal hydrolysis for detection </a:t>
            </a:r>
            <a:r>
              <a:rPr lang="en-US" dirty="0" smtClean="0"/>
              <a:t>of </a:t>
            </a:r>
            <a:r>
              <a:rPr lang="en-US" dirty="0" err="1" smtClean="0"/>
              <a:t>nonreducing</a:t>
            </a:r>
            <a:r>
              <a:rPr lang="en-US" dirty="0" smtClean="0"/>
              <a:t> </a:t>
            </a:r>
            <a:r>
              <a:rPr lang="en-US" dirty="0"/>
              <a:t>carbohydrates, </a:t>
            </a:r>
            <a:r>
              <a:rPr lang="en-US" b="1" i="1" u="sng" dirty="0" err="1">
                <a:effectLst>
                  <a:outerShdw blurRad="38100" dist="38100" dir="2700000" algn="tl">
                    <a:srgbClr val="000000">
                      <a:alpha val="43137"/>
                    </a:srgbClr>
                  </a:outerShdw>
                </a:effectLst>
              </a:rPr>
              <a:t>elastase</a:t>
            </a:r>
            <a:r>
              <a:rPr lang="en-US" dirty="0"/>
              <a:t>, </a:t>
            </a:r>
            <a:r>
              <a:rPr lang="en-US" dirty="0" smtClean="0"/>
              <a:t>alpha-1- </a:t>
            </a:r>
            <a:r>
              <a:rPr lang="da-DK" dirty="0" smtClean="0"/>
              <a:t>antitrypsin</a:t>
            </a:r>
            <a:r>
              <a:rPr lang="da-DK" dirty="0"/>
              <a:t>, stain for fat globules</a:t>
            </a:r>
          </a:p>
          <a:p>
            <a:r>
              <a:rPr lang="en-US" dirty="0" smtClean="0"/>
              <a:t>Sweat </a:t>
            </a:r>
            <a:r>
              <a:rPr lang="en-US" dirty="0"/>
              <a:t>chloride test</a:t>
            </a:r>
          </a:p>
        </p:txBody>
      </p:sp>
    </p:spTree>
    <p:extLst>
      <p:ext uri="{BB962C8B-B14F-4D97-AF65-F5344CB8AC3E}">
        <p14:creationId xmlns:p14="http://schemas.microsoft.com/office/powerpoint/2010/main" val="260216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wipe(down)">
                                      <p:cBhvr>
                                        <p:cTn id="55" dur="580">
                                          <p:stCondLst>
                                            <p:cond delay="0"/>
                                          </p:stCondLst>
                                        </p:cTn>
                                        <p:tgtEl>
                                          <p:spTgt spid="3">
                                            <p:txEl>
                                              <p:pRg st="4" end="4"/>
                                            </p:txEl>
                                          </p:spTgt>
                                        </p:tgtEl>
                                      </p:cBhvr>
                                    </p:animEffect>
                                    <p:anim calcmode="lin" valueType="num">
                                      <p:cBhvr>
                                        <p:cTn id="5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4" end="4"/>
                                            </p:txEl>
                                          </p:spTgt>
                                        </p:tgtEl>
                                      </p:cBhvr>
                                      <p:to x="100000" y="60000"/>
                                    </p:animScale>
                                    <p:animScale>
                                      <p:cBhvr>
                                        <p:cTn id="62" dur="166" decel="50000">
                                          <p:stCondLst>
                                            <p:cond delay="676"/>
                                          </p:stCondLst>
                                        </p:cTn>
                                        <p:tgtEl>
                                          <p:spTgt spid="3">
                                            <p:txEl>
                                              <p:pRg st="4" end="4"/>
                                            </p:txEl>
                                          </p:spTgt>
                                        </p:tgtEl>
                                      </p:cBhvr>
                                      <p:to x="100000" y="100000"/>
                                    </p:animScale>
                                    <p:animScale>
                                      <p:cBhvr>
                                        <p:cTn id="63" dur="26">
                                          <p:stCondLst>
                                            <p:cond delay="1312"/>
                                          </p:stCondLst>
                                        </p:cTn>
                                        <p:tgtEl>
                                          <p:spTgt spid="3">
                                            <p:txEl>
                                              <p:pRg st="4" end="4"/>
                                            </p:txEl>
                                          </p:spTgt>
                                        </p:tgtEl>
                                      </p:cBhvr>
                                      <p:to x="100000" y="80000"/>
                                    </p:animScale>
                                    <p:animScale>
                                      <p:cBhvr>
                                        <p:cTn id="64" dur="166" decel="50000">
                                          <p:stCondLst>
                                            <p:cond delay="1338"/>
                                          </p:stCondLst>
                                        </p:cTn>
                                        <p:tgtEl>
                                          <p:spTgt spid="3">
                                            <p:txEl>
                                              <p:pRg st="4" end="4"/>
                                            </p:txEl>
                                          </p:spTgt>
                                        </p:tgtEl>
                                      </p:cBhvr>
                                      <p:to x="100000" y="100000"/>
                                    </p:animScale>
                                    <p:animScale>
                                      <p:cBhvr>
                                        <p:cTn id="65" dur="26">
                                          <p:stCondLst>
                                            <p:cond delay="1642"/>
                                          </p:stCondLst>
                                        </p:cTn>
                                        <p:tgtEl>
                                          <p:spTgt spid="3">
                                            <p:txEl>
                                              <p:pRg st="4" end="4"/>
                                            </p:txEl>
                                          </p:spTgt>
                                        </p:tgtEl>
                                      </p:cBhvr>
                                      <p:to x="100000" y="90000"/>
                                    </p:animScale>
                                    <p:animScale>
                                      <p:cBhvr>
                                        <p:cTn id="66" dur="166" decel="50000">
                                          <p:stCondLst>
                                            <p:cond delay="1668"/>
                                          </p:stCondLst>
                                        </p:cTn>
                                        <p:tgtEl>
                                          <p:spTgt spid="3">
                                            <p:txEl>
                                              <p:pRg st="4" end="4"/>
                                            </p:txEl>
                                          </p:spTgt>
                                        </p:tgtEl>
                                      </p:cBhvr>
                                      <p:to x="100000" y="100000"/>
                                    </p:animScale>
                                    <p:animScale>
                                      <p:cBhvr>
                                        <p:cTn id="67" dur="26">
                                          <p:stCondLst>
                                            <p:cond delay="1808"/>
                                          </p:stCondLst>
                                        </p:cTn>
                                        <p:tgtEl>
                                          <p:spTgt spid="3">
                                            <p:txEl>
                                              <p:pRg st="4" end="4"/>
                                            </p:txEl>
                                          </p:spTgt>
                                        </p:tgtEl>
                                      </p:cBhvr>
                                      <p:to x="100000" y="95000"/>
                                    </p:animScale>
                                    <p:animScale>
                                      <p:cBhvr>
                                        <p:cTn id="68" dur="166" decel="50000">
                                          <p:stCondLst>
                                            <p:cond delay="1834"/>
                                          </p:stCondLst>
                                        </p:cTn>
                                        <p:tgtEl>
                                          <p:spTgt spid="3">
                                            <p:txEl>
                                              <p:pRg st="4" end="4"/>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5" end="5"/>
                                            </p:txEl>
                                          </p:spTgt>
                                        </p:tgtEl>
                                        <p:attrNameLst>
                                          <p:attrName>style.visibility</p:attrName>
                                        </p:attrNameLst>
                                      </p:cBhvr>
                                      <p:to>
                                        <p:strVal val="visible"/>
                                      </p:to>
                                    </p:set>
                                    <p:animEffect transition="in" filter="wipe(down)">
                                      <p:cBhvr>
                                        <p:cTn id="71" dur="580">
                                          <p:stCondLst>
                                            <p:cond delay="0"/>
                                          </p:stCondLst>
                                        </p:cTn>
                                        <p:tgtEl>
                                          <p:spTgt spid="3">
                                            <p:txEl>
                                              <p:pRg st="5" end="5"/>
                                            </p:txEl>
                                          </p:spTgt>
                                        </p:tgtEl>
                                      </p:cBhvr>
                                    </p:animEffect>
                                    <p:anim calcmode="lin" valueType="num">
                                      <p:cBhvr>
                                        <p:cTn id="72"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5" end="5"/>
                                            </p:txEl>
                                          </p:spTgt>
                                        </p:tgtEl>
                                      </p:cBhvr>
                                      <p:to x="100000" y="60000"/>
                                    </p:animScale>
                                    <p:animScale>
                                      <p:cBhvr>
                                        <p:cTn id="78" dur="166" decel="50000">
                                          <p:stCondLst>
                                            <p:cond delay="676"/>
                                          </p:stCondLst>
                                        </p:cTn>
                                        <p:tgtEl>
                                          <p:spTgt spid="3">
                                            <p:txEl>
                                              <p:pRg st="5" end="5"/>
                                            </p:txEl>
                                          </p:spTgt>
                                        </p:tgtEl>
                                      </p:cBhvr>
                                      <p:to x="100000" y="100000"/>
                                    </p:animScale>
                                    <p:animScale>
                                      <p:cBhvr>
                                        <p:cTn id="79" dur="26">
                                          <p:stCondLst>
                                            <p:cond delay="1312"/>
                                          </p:stCondLst>
                                        </p:cTn>
                                        <p:tgtEl>
                                          <p:spTgt spid="3">
                                            <p:txEl>
                                              <p:pRg st="5" end="5"/>
                                            </p:txEl>
                                          </p:spTgt>
                                        </p:tgtEl>
                                      </p:cBhvr>
                                      <p:to x="100000" y="80000"/>
                                    </p:animScale>
                                    <p:animScale>
                                      <p:cBhvr>
                                        <p:cTn id="80" dur="166" decel="50000">
                                          <p:stCondLst>
                                            <p:cond delay="1338"/>
                                          </p:stCondLst>
                                        </p:cTn>
                                        <p:tgtEl>
                                          <p:spTgt spid="3">
                                            <p:txEl>
                                              <p:pRg st="5" end="5"/>
                                            </p:txEl>
                                          </p:spTgt>
                                        </p:tgtEl>
                                      </p:cBhvr>
                                      <p:to x="100000" y="100000"/>
                                    </p:animScale>
                                    <p:animScale>
                                      <p:cBhvr>
                                        <p:cTn id="81" dur="26">
                                          <p:stCondLst>
                                            <p:cond delay="1642"/>
                                          </p:stCondLst>
                                        </p:cTn>
                                        <p:tgtEl>
                                          <p:spTgt spid="3">
                                            <p:txEl>
                                              <p:pRg st="5" end="5"/>
                                            </p:txEl>
                                          </p:spTgt>
                                        </p:tgtEl>
                                      </p:cBhvr>
                                      <p:to x="100000" y="90000"/>
                                    </p:animScale>
                                    <p:animScale>
                                      <p:cBhvr>
                                        <p:cTn id="82" dur="166" decel="50000">
                                          <p:stCondLst>
                                            <p:cond delay="1668"/>
                                          </p:stCondLst>
                                        </p:cTn>
                                        <p:tgtEl>
                                          <p:spTgt spid="3">
                                            <p:txEl>
                                              <p:pRg st="5" end="5"/>
                                            </p:txEl>
                                          </p:spTgt>
                                        </p:tgtEl>
                                      </p:cBhvr>
                                      <p:to x="100000" y="100000"/>
                                    </p:animScale>
                                    <p:animScale>
                                      <p:cBhvr>
                                        <p:cTn id="83" dur="26">
                                          <p:stCondLst>
                                            <p:cond delay="1808"/>
                                          </p:stCondLst>
                                        </p:cTn>
                                        <p:tgtEl>
                                          <p:spTgt spid="3">
                                            <p:txEl>
                                              <p:pRg st="5" end="5"/>
                                            </p:txEl>
                                          </p:spTgt>
                                        </p:tgtEl>
                                      </p:cBhvr>
                                      <p:to x="100000" y="95000"/>
                                    </p:animScale>
                                    <p:animScale>
                                      <p:cBhvr>
                                        <p:cTn id="84" dur="166" decel="50000">
                                          <p:stCondLst>
                                            <p:cond delay="1834"/>
                                          </p:stCondLst>
                                        </p:cTn>
                                        <p:tgtEl>
                                          <p:spTgt spid="3">
                                            <p:txEl>
                                              <p:pRg st="5" end="5"/>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3">
                                            <p:txEl>
                                              <p:pRg st="6" end="6"/>
                                            </p:txEl>
                                          </p:spTgt>
                                        </p:tgtEl>
                                        <p:attrNameLst>
                                          <p:attrName>style.visibility</p:attrName>
                                        </p:attrNameLst>
                                      </p:cBhvr>
                                      <p:to>
                                        <p:strVal val="visible"/>
                                      </p:to>
                                    </p:set>
                                    <p:animEffect transition="in" filter="wipe(down)">
                                      <p:cBhvr>
                                        <p:cTn id="87" dur="580">
                                          <p:stCondLst>
                                            <p:cond delay="0"/>
                                          </p:stCondLst>
                                        </p:cTn>
                                        <p:tgtEl>
                                          <p:spTgt spid="3">
                                            <p:txEl>
                                              <p:pRg st="6" end="6"/>
                                            </p:txEl>
                                          </p:spTgt>
                                        </p:tgtEl>
                                      </p:cBhvr>
                                    </p:animEffect>
                                    <p:anim calcmode="lin" valueType="num">
                                      <p:cBhvr>
                                        <p:cTn id="8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xEl>
                                              <p:pRg st="6" end="6"/>
                                            </p:txEl>
                                          </p:spTgt>
                                        </p:tgtEl>
                                      </p:cBhvr>
                                      <p:to x="100000" y="60000"/>
                                    </p:animScale>
                                    <p:animScale>
                                      <p:cBhvr>
                                        <p:cTn id="94" dur="166" decel="50000">
                                          <p:stCondLst>
                                            <p:cond delay="676"/>
                                          </p:stCondLst>
                                        </p:cTn>
                                        <p:tgtEl>
                                          <p:spTgt spid="3">
                                            <p:txEl>
                                              <p:pRg st="6" end="6"/>
                                            </p:txEl>
                                          </p:spTgt>
                                        </p:tgtEl>
                                      </p:cBhvr>
                                      <p:to x="100000" y="100000"/>
                                    </p:animScale>
                                    <p:animScale>
                                      <p:cBhvr>
                                        <p:cTn id="95" dur="26">
                                          <p:stCondLst>
                                            <p:cond delay="1312"/>
                                          </p:stCondLst>
                                        </p:cTn>
                                        <p:tgtEl>
                                          <p:spTgt spid="3">
                                            <p:txEl>
                                              <p:pRg st="6" end="6"/>
                                            </p:txEl>
                                          </p:spTgt>
                                        </p:tgtEl>
                                      </p:cBhvr>
                                      <p:to x="100000" y="80000"/>
                                    </p:animScale>
                                    <p:animScale>
                                      <p:cBhvr>
                                        <p:cTn id="96" dur="166" decel="50000">
                                          <p:stCondLst>
                                            <p:cond delay="1338"/>
                                          </p:stCondLst>
                                        </p:cTn>
                                        <p:tgtEl>
                                          <p:spTgt spid="3">
                                            <p:txEl>
                                              <p:pRg st="6" end="6"/>
                                            </p:txEl>
                                          </p:spTgt>
                                        </p:tgtEl>
                                      </p:cBhvr>
                                      <p:to x="100000" y="100000"/>
                                    </p:animScale>
                                    <p:animScale>
                                      <p:cBhvr>
                                        <p:cTn id="97" dur="26">
                                          <p:stCondLst>
                                            <p:cond delay="1642"/>
                                          </p:stCondLst>
                                        </p:cTn>
                                        <p:tgtEl>
                                          <p:spTgt spid="3">
                                            <p:txEl>
                                              <p:pRg st="6" end="6"/>
                                            </p:txEl>
                                          </p:spTgt>
                                        </p:tgtEl>
                                      </p:cBhvr>
                                      <p:to x="100000" y="90000"/>
                                    </p:animScale>
                                    <p:animScale>
                                      <p:cBhvr>
                                        <p:cTn id="98" dur="166" decel="50000">
                                          <p:stCondLst>
                                            <p:cond delay="1668"/>
                                          </p:stCondLst>
                                        </p:cTn>
                                        <p:tgtEl>
                                          <p:spTgt spid="3">
                                            <p:txEl>
                                              <p:pRg st="6" end="6"/>
                                            </p:txEl>
                                          </p:spTgt>
                                        </p:tgtEl>
                                      </p:cBhvr>
                                      <p:to x="100000" y="100000"/>
                                    </p:animScale>
                                    <p:animScale>
                                      <p:cBhvr>
                                        <p:cTn id="99" dur="26">
                                          <p:stCondLst>
                                            <p:cond delay="1808"/>
                                          </p:stCondLst>
                                        </p:cTn>
                                        <p:tgtEl>
                                          <p:spTgt spid="3">
                                            <p:txEl>
                                              <p:pRg st="6" end="6"/>
                                            </p:txEl>
                                          </p:spTgt>
                                        </p:tgtEl>
                                      </p:cBhvr>
                                      <p:to x="100000" y="95000"/>
                                    </p:animScale>
                                    <p:animScale>
                                      <p:cBhvr>
                                        <p:cTn id="100" dur="166" decel="50000">
                                          <p:stCondLst>
                                            <p:cond delay="1834"/>
                                          </p:stCondLst>
                                        </p:cTn>
                                        <p:tgtEl>
                                          <p:spTgt spid="3">
                                            <p:txEl>
                                              <p:pRg st="6" end="6"/>
                                            </p:txEl>
                                          </p:spTgt>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3">
                                            <p:txEl>
                                              <p:pRg st="7" end="7"/>
                                            </p:txEl>
                                          </p:spTgt>
                                        </p:tgtEl>
                                        <p:attrNameLst>
                                          <p:attrName>style.visibility</p:attrName>
                                        </p:attrNameLst>
                                      </p:cBhvr>
                                      <p:to>
                                        <p:strVal val="visible"/>
                                      </p:to>
                                    </p:set>
                                    <p:animEffect transition="in" filter="wipe(down)">
                                      <p:cBhvr>
                                        <p:cTn id="103" dur="580">
                                          <p:stCondLst>
                                            <p:cond delay="0"/>
                                          </p:stCondLst>
                                        </p:cTn>
                                        <p:tgtEl>
                                          <p:spTgt spid="3">
                                            <p:txEl>
                                              <p:pRg st="7" end="7"/>
                                            </p:txEl>
                                          </p:spTgt>
                                        </p:tgtEl>
                                      </p:cBhvr>
                                    </p:animEffect>
                                    <p:anim calcmode="lin" valueType="num">
                                      <p:cBhvr>
                                        <p:cTn id="10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09" dur="26">
                                          <p:stCondLst>
                                            <p:cond delay="650"/>
                                          </p:stCondLst>
                                        </p:cTn>
                                        <p:tgtEl>
                                          <p:spTgt spid="3">
                                            <p:txEl>
                                              <p:pRg st="7" end="7"/>
                                            </p:txEl>
                                          </p:spTgt>
                                        </p:tgtEl>
                                      </p:cBhvr>
                                      <p:to x="100000" y="60000"/>
                                    </p:animScale>
                                    <p:animScale>
                                      <p:cBhvr>
                                        <p:cTn id="110" dur="166" decel="50000">
                                          <p:stCondLst>
                                            <p:cond delay="676"/>
                                          </p:stCondLst>
                                        </p:cTn>
                                        <p:tgtEl>
                                          <p:spTgt spid="3">
                                            <p:txEl>
                                              <p:pRg st="7" end="7"/>
                                            </p:txEl>
                                          </p:spTgt>
                                        </p:tgtEl>
                                      </p:cBhvr>
                                      <p:to x="100000" y="100000"/>
                                    </p:animScale>
                                    <p:animScale>
                                      <p:cBhvr>
                                        <p:cTn id="111" dur="26">
                                          <p:stCondLst>
                                            <p:cond delay="1312"/>
                                          </p:stCondLst>
                                        </p:cTn>
                                        <p:tgtEl>
                                          <p:spTgt spid="3">
                                            <p:txEl>
                                              <p:pRg st="7" end="7"/>
                                            </p:txEl>
                                          </p:spTgt>
                                        </p:tgtEl>
                                      </p:cBhvr>
                                      <p:to x="100000" y="80000"/>
                                    </p:animScale>
                                    <p:animScale>
                                      <p:cBhvr>
                                        <p:cTn id="112" dur="166" decel="50000">
                                          <p:stCondLst>
                                            <p:cond delay="1338"/>
                                          </p:stCondLst>
                                        </p:cTn>
                                        <p:tgtEl>
                                          <p:spTgt spid="3">
                                            <p:txEl>
                                              <p:pRg st="7" end="7"/>
                                            </p:txEl>
                                          </p:spTgt>
                                        </p:tgtEl>
                                      </p:cBhvr>
                                      <p:to x="100000" y="100000"/>
                                    </p:animScale>
                                    <p:animScale>
                                      <p:cBhvr>
                                        <p:cTn id="113" dur="26">
                                          <p:stCondLst>
                                            <p:cond delay="1642"/>
                                          </p:stCondLst>
                                        </p:cTn>
                                        <p:tgtEl>
                                          <p:spTgt spid="3">
                                            <p:txEl>
                                              <p:pRg st="7" end="7"/>
                                            </p:txEl>
                                          </p:spTgt>
                                        </p:tgtEl>
                                      </p:cBhvr>
                                      <p:to x="100000" y="90000"/>
                                    </p:animScale>
                                    <p:animScale>
                                      <p:cBhvr>
                                        <p:cTn id="114" dur="166" decel="50000">
                                          <p:stCondLst>
                                            <p:cond delay="1668"/>
                                          </p:stCondLst>
                                        </p:cTn>
                                        <p:tgtEl>
                                          <p:spTgt spid="3">
                                            <p:txEl>
                                              <p:pRg st="7" end="7"/>
                                            </p:txEl>
                                          </p:spTgt>
                                        </p:tgtEl>
                                      </p:cBhvr>
                                      <p:to x="100000" y="100000"/>
                                    </p:animScale>
                                    <p:animScale>
                                      <p:cBhvr>
                                        <p:cTn id="115" dur="26">
                                          <p:stCondLst>
                                            <p:cond delay="1808"/>
                                          </p:stCondLst>
                                        </p:cTn>
                                        <p:tgtEl>
                                          <p:spTgt spid="3">
                                            <p:txEl>
                                              <p:pRg st="7" end="7"/>
                                            </p:txEl>
                                          </p:spTgt>
                                        </p:tgtEl>
                                      </p:cBhvr>
                                      <p:to x="100000" y="95000"/>
                                    </p:animScale>
                                    <p:animScale>
                                      <p:cBhvr>
                                        <p:cTn id="116" dur="166" decel="50000">
                                          <p:stCondLst>
                                            <p:cond delay="1834"/>
                                          </p:stCondLst>
                                        </p:cTn>
                                        <p:tgtEl>
                                          <p:spTgt spid="3">
                                            <p:txEl>
                                              <p:pRg st="7" end="7"/>
                                            </p:txEl>
                                          </p:spTgt>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3">
                                            <p:txEl>
                                              <p:pRg st="8" end="8"/>
                                            </p:txEl>
                                          </p:spTgt>
                                        </p:tgtEl>
                                        <p:attrNameLst>
                                          <p:attrName>style.visibility</p:attrName>
                                        </p:attrNameLst>
                                      </p:cBhvr>
                                      <p:to>
                                        <p:strVal val="visible"/>
                                      </p:to>
                                    </p:set>
                                    <p:animEffect transition="in" filter="wipe(down)">
                                      <p:cBhvr>
                                        <p:cTn id="119" dur="580">
                                          <p:stCondLst>
                                            <p:cond delay="0"/>
                                          </p:stCondLst>
                                        </p:cTn>
                                        <p:tgtEl>
                                          <p:spTgt spid="3">
                                            <p:txEl>
                                              <p:pRg st="8" end="8"/>
                                            </p:txEl>
                                          </p:spTgt>
                                        </p:tgtEl>
                                      </p:cBhvr>
                                    </p:animEffect>
                                    <p:anim calcmode="lin" valueType="num">
                                      <p:cBhvr>
                                        <p:cTn id="120"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25" dur="26">
                                          <p:stCondLst>
                                            <p:cond delay="650"/>
                                          </p:stCondLst>
                                        </p:cTn>
                                        <p:tgtEl>
                                          <p:spTgt spid="3">
                                            <p:txEl>
                                              <p:pRg st="8" end="8"/>
                                            </p:txEl>
                                          </p:spTgt>
                                        </p:tgtEl>
                                      </p:cBhvr>
                                      <p:to x="100000" y="60000"/>
                                    </p:animScale>
                                    <p:animScale>
                                      <p:cBhvr>
                                        <p:cTn id="126" dur="166" decel="50000">
                                          <p:stCondLst>
                                            <p:cond delay="676"/>
                                          </p:stCondLst>
                                        </p:cTn>
                                        <p:tgtEl>
                                          <p:spTgt spid="3">
                                            <p:txEl>
                                              <p:pRg st="8" end="8"/>
                                            </p:txEl>
                                          </p:spTgt>
                                        </p:tgtEl>
                                      </p:cBhvr>
                                      <p:to x="100000" y="100000"/>
                                    </p:animScale>
                                    <p:animScale>
                                      <p:cBhvr>
                                        <p:cTn id="127" dur="26">
                                          <p:stCondLst>
                                            <p:cond delay="1312"/>
                                          </p:stCondLst>
                                        </p:cTn>
                                        <p:tgtEl>
                                          <p:spTgt spid="3">
                                            <p:txEl>
                                              <p:pRg st="8" end="8"/>
                                            </p:txEl>
                                          </p:spTgt>
                                        </p:tgtEl>
                                      </p:cBhvr>
                                      <p:to x="100000" y="80000"/>
                                    </p:animScale>
                                    <p:animScale>
                                      <p:cBhvr>
                                        <p:cTn id="128" dur="166" decel="50000">
                                          <p:stCondLst>
                                            <p:cond delay="1338"/>
                                          </p:stCondLst>
                                        </p:cTn>
                                        <p:tgtEl>
                                          <p:spTgt spid="3">
                                            <p:txEl>
                                              <p:pRg st="8" end="8"/>
                                            </p:txEl>
                                          </p:spTgt>
                                        </p:tgtEl>
                                      </p:cBhvr>
                                      <p:to x="100000" y="100000"/>
                                    </p:animScale>
                                    <p:animScale>
                                      <p:cBhvr>
                                        <p:cTn id="129" dur="26">
                                          <p:stCondLst>
                                            <p:cond delay="1642"/>
                                          </p:stCondLst>
                                        </p:cTn>
                                        <p:tgtEl>
                                          <p:spTgt spid="3">
                                            <p:txEl>
                                              <p:pRg st="8" end="8"/>
                                            </p:txEl>
                                          </p:spTgt>
                                        </p:tgtEl>
                                      </p:cBhvr>
                                      <p:to x="100000" y="90000"/>
                                    </p:animScale>
                                    <p:animScale>
                                      <p:cBhvr>
                                        <p:cTn id="130" dur="166" decel="50000">
                                          <p:stCondLst>
                                            <p:cond delay="1668"/>
                                          </p:stCondLst>
                                        </p:cTn>
                                        <p:tgtEl>
                                          <p:spTgt spid="3">
                                            <p:txEl>
                                              <p:pRg st="8" end="8"/>
                                            </p:txEl>
                                          </p:spTgt>
                                        </p:tgtEl>
                                      </p:cBhvr>
                                      <p:to x="100000" y="100000"/>
                                    </p:animScale>
                                    <p:animScale>
                                      <p:cBhvr>
                                        <p:cTn id="131" dur="26">
                                          <p:stCondLst>
                                            <p:cond delay="1808"/>
                                          </p:stCondLst>
                                        </p:cTn>
                                        <p:tgtEl>
                                          <p:spTgt spid="3">
                                            <p:txEl>
                                              <p:pRg st="8" end="8"/>
                                            </p:txEl>
                                          </p:spTgt>
                                        </p:tgtEl>
                                      </p:cBhvr>
                                      <p:to x="100000" y="95000"/>
                                    </p:animScale>
                                    <p:animScale>
                                      <p:cBhvr>
                                        <p:cTn id="132" dur="166" decel="50000">
                                          <p:stCondLst>
                                            <p:cond delay="1834"/>
                                          </p:stCondLst>
                                        </p:cTn>
                                        <p:tgtEl>
                                          <p:spTgt spid="3">
                                            <p:txEl>
                                              <p:pRg st="8" end="8"/>
                                            </p:txEl>
                                          </p:spTgt>
                                        </p:tgtEl>
                                      </p:cBhvr>
                                      <p:to x="100000" y="100000"/>
                                    </p:animScale>
                                  </p:childTnLst>
                                </p:cTn>
                              </p:par>
                              <p:par>
                                <p:cTn id="133" presetID="26" presetClass="entr" presetSubtype="0" fill="hold" nodeType="withEffect">
                                  <p:stCondLst>
                                    <p:cond delay="0"/>
                                  </p:stCondLst>
                                  <p:childTnLst>
                                    <p:set>
                                      <p:cBhvr>
                                        <p:cTn id="134" dur="1" fill="hold">
                                          <p:stCondLst>
                                            <p:cond delay="0"/>
                                          </p:stCondLst>
                                        </p:cTn>
                                        <p:tgtEl>
                                          <p:spTgt spid="3">
                                            <p:txEl>
                                              <p:pRg st="9" end="9"/>
                                            </p:txEl>
                                          </p:spTgt>
                                        </p:tgtEl>
                                        <p:attrNameLst>
                                          <p:attrName>style.visibility</p:attrName>
                                        </p:attrNameLst>
                                      </p:cBhvr>
                                      <p:to>
                                        <p:strVal val="visible"/>
                                      </p:to>
                                    </p:set>
                                    <p:animEffect transition="in" filter="wipe(down)">
                                      <p:cBhvr>
                                        <p:cTn id="135" dur="580">
                                          <p:stCondLst>
                                            <p:cond delay="0"/>
                                          </p:stCondLst>
                                        </p:cTn>
                                        <p:tgtEl>
                                          <p:spTgt spid="3">
                                            <p:txEl>
                                              <p:pRg st="9" end="9"/>
                                            </p:txEl>
                                          </p:spTgt>
                                        </p:tgtEl>
                                      </p:cBhvr>
                                    </p:animEffect>
                                    <p:anim calcmode="lin" valueType="num">
                                      <p:cBhvr>
                                        <p:cTn id="136"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141" dur="26">
                                          <p:stCondLst>
                                            <p:cond delay="650"/>
                                          </p:stCondLst>
                                        </p:cTn>
                                        <p:tgtEl>
                                          <p:spTgt spid="3">
                                            <p:txEl>
                                              <p:pRg st="9" end="9"/>
                                            </p:txEl>
                                          </p:spTgt>
                                        </p:tgtEl>
                                      </p:cBhvr>
                                      <p:to x="100000" y="60000"/>
                                    </p:animScale>
                                    <p:animScale>
                                      <p:cBhvr>
                                        <p:cTn id="142" dur="166" decel="50000">
                                          <p:stCondLst>
                                            <p:cond delay="676"/>
                                          </p:stCondLst>
                                        </p:cTn>
                                        <p:tgtEl>
                                          <p:spTgt spid="3">
                                            <p:txEl>
                                              <p:pRg st="9" end="9"/>
                                            </p:txEl>
                                          </p:spTgt>
                                        </p:tgtEl>
                                      </p:cBhvr>
                                      <p:to x="100000" y="100000"/>
                                    </p:animScale>
                                    <p:animScale>
                                      <p:cBhvr>
                                        <p:cTn id="143" dur="26">
                                          <p:stCondLst>
                                            <p:cond delay="1312"/>
                                          </p:stCondLst>
                                        </p:cTn>
                                        <p:tgtEl>
                                          <p:spTgt spid="3">
                                            <p:txEl>
                                              <p:pRg st="9" end="9"/>
                                            </p:txEl>
                                          </p:spTgt>
                                        </p:tgtEl>
                                      </p:cBhvr>
                                      <p:to x="100000" y="80000"/>
                                    </p:animScale>
                                    <p:animScale>
                                      <p:cBhvr>
                                        <p:cTn id="144" dur="166" decel="50000">
                                          <p:stCondLst>
                                            <p:cond delay="1338"/>
                                          </p:stCondLst>
                                        </p:cTn>
                                        <p:tgtEl>
                                          <p:spTgt spid="3">
                                            <p:txEl>
                                              <p:pRg st="9" end="9"/>
                                            </p:txEl>
                                          </p:spTgt>
                                        </p:tgtEl>
                                      </p:cBhvr>
                                      <p:to x="100000" y="100000"/>
                                    </p:animScale>
                                    <p:animScale>
                                      <p:cBhvr>
                                        <p:cTn id="145" dur="26">
                                          <p:stCondLst>
                                            <p:cond delay="1642"/>
                                          </p:stCondLst>
                                        </p:cTn>
                                        <p:tgtEl>
                                          <p:spTgt spid="3">
                                            <p:txEl>
                                              <p:pRg st="9" end="9"/>
                                            </p:txEl>
                                          </p:spTgt>
                                        </p:tgtEl>
                                      </p:cBhvr>
                                      <p:to x="100000" y="90000"/>
                                    </p:animScale>
                                    <p:animScale>
                                      <p:cBhvr>
                                        <p:cTn id="146" dur="166" decel="50000">
                                          <p:stCondLst>
                                            <p:cond delay="1668"/>
                                          </p:stCondLst>
                                        </p:cTn>
                                        <p:tgtEl>
                                          <p:spTgt spid="3">
                                            <p:txEl>
                                              <p:pRg st="9" end="9"/>
                                            </p:txEl>
                                          </p:spTgt>
                                        </p:tgtEl>
                                      </p:cBhvr>
                                      <p:to x="100000" y="100000"/>
                                    </p:animScale>
                                    <p:animScale>
                                      <p:cBhvr>
                                        <p:cTn id="147" dur="26">
                                          <p:stCondLst>
                                            <p:cond delay="1808"/>
                                          </p:stCondLst>
                                        </p:cTn>
                                        <p:tgtEl>
                                          <p:spTgt spid="3">
                                            <p:txEl>
                                              <p:pRg st="9" end="9"/>
                                            </p:txEl>
                                          </p:spTgt>
                                        </p:tgtEl>
                                      </p:cBhvr>
                                      <p:to x="100000" y="95000"/>
                                    </p:animScale>
                                    <p:animScale>
                                      <p:cBhvr>
                                        <p:cTn id="148" dur="166" decel="50000">
                                          <p:stCondLst>
                                            <p:cond delay="1834"/>
                                          </p:stCondLst>
                                        </p:cTn>
                                        <p:tgtEl>
                                          <p:spTgt spid="3">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Diagnostic Investigations</a:t>
            </a:r>
          </a:p>
        </p:txBody>
      </p:sp>
      <p:sp>
        <p:nvSpPr>
          <p:cNvPr id="3" name="Content Placeholder 2"/>
          <p:cNvSpPr>
            <a:spLocks noGrp="1"/>
          </p:cNvSpPr>
          <p:nvPr>
            <p:ph idx="1"/>
          </p:nvPr>
        </p:nvSpPr>
        <p:spPr/>
        <p:txBody>
          <a:bodyPr>
            <a:normAutofit/>
          </a:bodyPr>
          <a:lstStyle/>
          <a:p>
            <a:pPr marL="0" indent="0">
              <a:buNone/>
            </a:pPr>
            <a:r>
              <a:rPr lang="en-US" b="1" dirty="0"/>
              <a:t>Second-phase Evaluation</a:t>
            </a:r>
          </a:p>
          <a:p>
            <a:pPr lvl="1"/>
            <a:r>
              <a:rPr lang="en-US" dirty="0" smtClean="0"/>
              <a:t>72-hour </a:t>
            </a:r>
            <a:r>
              <a:rPr lang="en-US" dirty="0"/>
              <a:t>quantitative fecal fat</a:t>
            </a:r>
          </a:p>
          <a:p>
            <a:pPr lvl="1"/>
            <a:r>
              <a:rPr lang="en-US" dirty="0" smtClean="0"/>
              <a:t>Breath </a:t>
            </a:r>
            <a:r>
              <a:rPr lang="en-US" dirty="0"/>
              <a:t>hydrogen </a:t>
            </a:r>
            <a:r>
              <a:rPr lang="en-US" dirty="0" smtClean="0"/>
              <a:t>test</a:t>
            </a:r>
            <a:endParaRPr lang="en-US" dirty="0"/>
          </a:p>
          <a:p>
            <a:pPr lvl="1"/>
            <a:r>
              <a:rPr lang="en-US" dirty="0" smtClean="0"/>
              <a:t>Vitamins </a:t>
            </a:r>
            <a:r>
              <a:rPr lang="en-US" dirty="0"/>
              <a:t>A, D, E, and B12; prothrombin time; </a:t>
            </a:r>
            <a:r>
              <a:rPr lang="en-US" dirty="0" smtClean="0"/>
              <a:t>folate, zinc</a:t>
            </a:r>
            <a:r>
              <a:rPr lang="en-US" dirty="0"/>
              <a:t>, iron, ferritin</a:t>
            </a:r>
          </a:p>
          <a:p>
            <a:pPr lvl="1"/>
            <a:r>
              <a:rPr lang="en-US" dirty="0" smtClean="0"/>
              <a:t>Radiolabeled </a:t>
            </a:r>
            <a:r>
              <a:rPr lang="en-US" dirty="0" err="1"/>
              <a:t>Tc</a:t>
            </a:r>
            <a:r>
              <a:rPr lang="en-US" dirty="0"/>
              <a:t> albumin lymphatic scan</a:t>
            </a:r>
          </a:p>
          <a:p>
            <a:pPr lvl="1"/>
            <a:r>
              <a:rPr lang="en-US" dirty="0" smtClean="0"/>
              <a:t>Endoscopy </a:t>
            </a:r>
            <a:r>
              <a:rPr lang="en-US" dirty="0"/>
              <a:t>with biopsy for histology </a:t>
            </a:r>
            <a:r>
              <a:rPr lang="en-US" dirty="0" smtClean="0"/>
              <a:t>and </a:t>
            </a:r>
            <a:r>
              <a:rPr lang="en-US" dirty="0" err="1" smtClean="0"/>
              <a:t>disaccharidase</a:t>
            </a:r>
            <a:r>
              <a:rPr lang="en-US" dirty="0" smtClean="0"/>
              <a:t> </a:t>
            </a:r>
            <a:r>
              <a:rPr lang="en-US" dirty="0"/>
              <a:t>analysis</a:t>
            </a:r>
          </a:p>
          <a:p>
            <a:pPr lvl="1"/>
            <a:r>
              <a:rPr lang="en-US" dirty="0" smtClean="0"/>
              <a:t>Pancreatic </a:t>
            </a:r>
            <a:r>
              <a:rPr lang="en-US" dirty="0"/>
              <a:t>enzyme analysis</a:t>
            </a:r>
          </a:p>
        </p:txBody>
      </p:sp>
    </p:spTree>
    <p:extLst>
      <p:ext uri="{BB962C8B-B14F-4D97-AF65-F5344CB8AC3E}">
        <p14:creationId xmlns:p14="http://schemas.microsoft.com/office/powerpoint/2010/main" val="2500213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Physiology and Pathophysiology of Digestion and </a:t>
            </a:r>
            <a:r>
              <a:rPr lang="en-US" dirty="0" smtClean="0"/>
              <a:t>Absorption</a:t>
            </a:r>
            <a:endParaRPr lang="en-US" dirty="0"/>
          </a:p>
        </p:txBody>
      </p:sp>
      <p:sp>
        <p:nvSpPr>
          <p:cNvPr id="5" name="Text Placeholder 4"/>
          <p:cNvSpPr>
            <a:spLocks noGrp="1"/>
          </p:cNvSpPr>
          <p:nvPr>
            <p:ph type="body" idx="1"/>
          </p:nvPr>
        </p:nvSpPr>
        <p:spPr/>
        <p:txBody>
          <a:bodyPr>
            <a:normAutofit/>
          </a:bodyPr>
          <a:lstStyle/>
          <a:p>
            <a:r>
              <a:rPr lang="en-US" sz="2800" b="1" dirty="0"/>
              <a:t>Carbohydrates</a:t>
            </a:r>
          </a:p>
        </p:txBody>
      </p:sp>
    </p:spTree>
    <p:extLst>
      <p:ext uri="{BB962C8B-B14F-4D97-AF65-F5344CB8AC3E}">
        <p14:creationId xmlns:p14="http://schemas.microsoft.com/office/powerpoint/2010/main" val="1182716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218612" cy="6858000"/>
          </a:xfrm>
        </p:spPr>
      </p:pic>
    </p:spTree>
    <p:extLst>
      <p:ext uri="{BB962C8B-B14F-4D97-AF65-F5344CB8AC3E}">
        <p14:creationId xmlns:p14="http://schemas.microsoft.com/office/powerpoint/2010/main" val="41766074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Carbohydrates</a:t>
            </a:r>
            <a:br>
              <a:rPr lang="en-US" b="1" dirty="0"/>
            </a:br>
            <a:endParaRPr lang="en-US" dirty="0"/>
          </a:p>
        </p:txBody>
      </p:sp>
      <p:sp>
        <p:nvSpPr>
          <p:cNvPr id="3" name="Content Placeholder 2"/>
          <p:cNvSpPr>
            <a:spLocks noGrp="1"/>
          </p:cNvSpPr>
          <p:nvPr>
            <p:ph idx="1"/>
          </p:nvPr>
        </p:nvSpPr>
        <p:spPr/>
        <p:txBody>
          <a:bodyPr>
            <a:normAutofit/>
          </a:bodyPr>
          <a:lstStyle/>
          <a:p>
            <a:pPr marL="0" indent="0">
              <a:buNone/>
            </a:pPr>
            <a:r>
              <a:rPr lang="en-US" dirty="0"/>
              <a:t>In malabsorption, </a:t>
            </a:r>
            <a:r>
              <a:rPr lang="en-US" dirty="0" err="1"/>
              <a:t>maldigested</a:t>
            </a:r>
            <a:r>
              <a:rPr lang="en-US" dirty="0"/>
              <a:t> oligosaccharides and unabsorbed </a:t>
            </a:r>
            <a:r>
              <a:rPr lang="en-US" dirty="0" err="1"/>
              <a:t>monosaccharides</a:t>
            </a:r>
            <a:r>
              <a:rPr lang="en-US" dirty="0"/>
              <a:t> are emptied into the </a:t>
            </a:r>
            <a:r>
              <a:rPr lang="en-US" dirty="0" smtClean="0"/>
              <a:t>colon</a:t>
            </a:r>
          </a:p>
          <a:p>
            <a:pPr lvl="1"/>
            <a:r>
              <a:rPr lang="en-US" dirty="0"/>
              <a:t>O</a:t>
            </a:r>
            <a:r>
              <a:rPr lang="en-US" dirty="0" smtClean="0"/>
              <a:t>smotic effect</a:t>
            </a:r>
          </a:p>
          <a:p>
            <a:pPr lvl="1"/>
            <a:r>
              <a:rPr lang="en-US" dirty="0" smtClean="0"/>
              <a:t>Gases </a:t>
            </a:r>
          </a:p>
          <a:p>
            <a:pPr lvl="1"/>
            <a:r>
              <a:rPr lang="en-US" dirty="0" smtClean="0"/>
              <a:t>Acids</a:t>
            </a:r>
          </a:p>
          <a:p>
            <a:pPr lvl="1"/>
            <a:r>
              <a:rPr lang="en-US" dirty="0"/>
              <a:t>U</a:t>
            </a:r>
            <a:r>
              <a:rPr lang="en-US" dirty="0" smtClean="0"/>
              <a:t>nabsorbed </a:t>
            </a:r>
            <a:r>
              <a:rPr lang="en-US" dirty="0"/>
              <a:t>reducing </a:t>
            </a:r>
            <a:r>
              <a:rPr lang="en-US" dirty="0" smtClean="0"/>
              <a:t>sugars </a:t>
            </a:r>
            <a:endParaRPr lang="en-US" dirty="0"/>
          </a:p>
          <a:p>
            <a:pPr marL="457200" lvl="1" indent="0">
              <a:buNone/>
            </a:pPr>
            <a:endParaRPr lang="en-US" b="1" dirty="0"/>
          </a:p>
          <a:p>
            <a:pPr marL="457200" lvl="1" indent="0">
              <a:buNone/>
            </a:pPr>
            <a:r>
              <a:rPr lang="en-US" b="1" dirty="0" smtClean="0"/>
              <a:t>The </a:t>
            </a:r>
            <a:r>
              <a:rPr lang="en-US" b="1" dirty="0"/>
              <a:t>hydrogen breath </a:t>
            </a:r>
            <a:r>
              <a:rPr lang="en-US" b="1" dirty="0" smtClean="0"/>
              <a:t>test</a:t>
            </a:r>
            <a:endParaRPr lang="en-US" b="1" dirty="0"/>
          </a:p>
        </p:txBody>
      </p:sp>
    </p:spTree>
    <p:extLst>
      <p:ext uri="{BB962C8B-B14F-4D97-AF65-F5344CB8AC3E}">
        <p14:creationId xmlns:p14="http://schemas.microsoft.com/office/powerpoint/2010/main" val="30368903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Carbohydrates</a:t>
            </a:r>
            <a:endParaRPr lang="en-US" dirty="0"/>
          </a:p>
        </p:txBody>
      </p:sp>
      <p:sp>
        <p:nvSpPr>
          <p:cNvPr id="3" name="Content Placeholder 2"/>
          <p:cNvSpPr>
            <a:spLocks noGrp="1"/>
          </p:cNvSpPr>
          <p:nvPr>
            <p:ph idx="1"/>
          </p:nvPr>
        </p:nvSpPr>
        <p:spPr/>
        <p:txBody>
          <a:bodyPr>
            <a:normAutofit fontScale="92500" lnSpcReduction="20000"/>
          </a:bodyPr>
          <a:lstStyle/>
          <a:p>
            <a:r>
              <a:rPr lang="en-US" sz="2800" b="1" dirty="0"/>
              <a:t>Carbohydrate malabsorption may be due </a:t>
            </a:r>
            <a:r>
              <a:rPr lang="en-US" sz="2800" b="1" dirty="0" smtClean="0"/>
              <a:t>to:</a:t>
            </a:r>
          </a:p>
          <a:p>
            <a:pPr lvl="1"/>
            <a:r>
              <a:rPr lang="en-US" dirty="0"/>
              <a:t>M</a:t>
            </a:r>
            <a:r>
              <a:rPr lang="en-US" dirty="0" smtClean="0"/>
              <a:t>ucosal damage</a:t>
            </a:r>
          </a:p>
          <a:p>
            <a:pPr lvl="2"/>
            <a:r>
              <a:rPr lang="en-US" dirty="0"/>
              <a:t>Brush border enzyme deficiencies can follow injury to the small intestinal mucosa caused by disorders such as </a:t>
            </a:r>
          </a:p>
          <a:p>
            <a:pPr lvl="3"/>
            <a:r>
              <a:rPr lang="en-US" dirty="0"/>
              <a:t>infectious gastroenteritis </a:t>
            </a:r>
          </a:p>
          <a:p>
            <a:pPr lvl="3"/>
            <a:r>
              <a:rPr lang="en-US" dirty="0"/>
              <a:t>gluten-induced </a:t>
            </a:r>
            <a:r>
              <a:rPr lang="en-US" dirty="0" err="1"/>
              <a:t>enteropathy</a:t>
            </a:r>
            <a:endParaRPr lang="en-US" dirty="0"/>
          </a:p>
          <a:p>
            <a:pPr lvl="3"/>
            <a:r>
              <a:rPr lang="en-US" dirty="0"/>
              <a:t>cow milk protein </a:t>
            </a:r>
            <a:r>
              <a:rPr lang="en-US" dirty="0" smtClean="0"/>
              <a:t>sensitivity</a:t>
            </a:r>
          </a:p>
          <a:p>
            <a:pPr lvl="1"/>
            <a:r>
              <a:rPr lang="en-US" dirty="0"/>
              <a:t>S</a:t>
            </a:r>
            <a:r>
              <a:rPr lang="en-US" dirty="0" smtClean="0"/>
              <a:t>hort </a:t>
            </a:r>
            <a:r>
              <a:rPr lang="en-US" dirty="0"/>
              <a:t>bowel </a:t>
            </a:r>
            <a:r>
              <a:rPr lang="en-US" dirty="0" smtClean="0"/>
              <a:t>syndrome</a:t>
            </a:r>
          </a:p>
          <a:p>
            <a:pPr lvl="1"/>
            <a:r>
              <a:rPr lang="en-US" dirty="0"/>
              <a:t>C</a:t>
            </a:r>
            <a:r>
              <a:rPr lang="en-US" dirty="0" smtClean="0"/>
              <a:t>ongenital </a:t>
            </a:r>
            <a:r>
              <a:rPr lang="en-US" dirty="0"/>
              <a:t>intestinal transport or enzyme </a:t>
            </a:r>
            <a:r>
              <a:rPr lang="en-US" dirty="0" smtClean="0"/>
              <a:t>deficiencies</a:t>
            </a:r>
          </a:p>
          <a:p>
            <a:pPr lvl="1"/>
            <a:r>
              <a:rPr lang="en-US" dirty="0"/>
              <a:t>E</a:t>
            </a:r>
            <a:r>
              <a:rPr lang="en-US" dirty="0" smtClean="0"/>
              <a:t>xcessive </a:t>
            </a:r>
            <a:r>
              <a:rPr lang="en-US" dirty="0"/>
              <a:t>ingestion of juices </a:t>
            </a:r>
          </a:p>
          <a:p>
            <a:pPr lvl="1"/>
            <a:r>
              <a:rPr lang="en-US" dirty="0" smtClean="0"/>
              <a:t>“Adult-onset</a:t>
            </a:r>
            <a:r>
              <a:rPr lang="en-US" dirty="0"/>
              <a:t>” lactase </a:t>
            </a:r>
            <a:r>
              <a:rPr lang="en-US" dirty="0" smtClean="0"/>
              <a:t>deficiency.</a:t>
            </a:r>
          </a:p>
          <a:p>
            <a:pPr lvl="1"/>
            <a:r>
              <a:rPr lang="en-US" dirty="0" err="1"/>
              <a:t>Sucrase-isomaltase</a:t>
            </a:r>
            <a:r>
              <a:rPr lang="en-US" dirty="0"/>
              <a:t> deficiency </a:t>
            </a:r>
            <a:endParaRPr lang="en-US" dirty="0" smtClean="0"/>
          </a:p>
          <a:p>
            <a:pPr lvl="1"/>
            <a:r>
              <a:rPr lang="en-US" dirty="0" smtClean="0"/>
              <a:t>Glucose-</a:t>
            </a:r>
            <a:r>
              <a:rPr lang="en-US" dirty="0" err="1" smtClean="0"/>
              <a:t>galactose</a:t>
            </a:r>
            <a:r>
              <a:rPr lang="en-US" dirty="0" smtClean="0"/>
              <a:t> malabsorption</a:t>
            </a:r>
          </a:p>
        </p:txBody>
      </p:sp>
    </p:spTree>
    <p:extLst>
      <p:ext uri="{BB962C8B-B14F-4D97-AF65-F5344CB8AC3E}">
        <p14:creationId xmlns:p14="http://schemas.microsoft.com/office/powerpoint/2010/main" val="7974706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Physiology and Pathophysiology of Digestion and </a:t>
            </a:r>
            <a:r>
              <a:rPr lang="en-US" dirty="0" smtClean="0"/>
              <a:t>Absorption</a:t>
            </a:r>
            <a:endParaRPr lang="en-US" dirty="0"/>
          </a:p>
        </p:txBody>
      </p:sp>
      <p:sp>
        <p:nvSpPr>
          <p:cNvPr id="5" name="Text Placeholder 4"/>
          <p:cNvSpPr>
            <a:spLocks noGrp="1"/>
          </p:cNvSpPr>
          <p:nvPr>
            <p:ph type="body" idx="1"/>
          </p:nvPr>
        </p:nvSpPr>
        <p:spPr/>
        <p:txBody>
          <a:bodyPr>
            <a:normAutofit/>
          </a:bodyPr>
          <a:lstStyle/>
          <a:p>
            <a:r>
              <a:rPr lang="en-US" sz="2800" b="1" dirty="0" smtClean="0"/>
              <a:t>Proteins</a:t>
            </a:r>
            <a:endParaRPr lang="en-US" sz="2800" b="1" dirty="0"/>
          </a:p>
        </p:txBody>
      </p:sp>
    </p:spTree>
    <p:extLst>
      <p:ext uri="{BB962C8B-B14F-4D97-AF65-F5344CB8AC3E}">
        <p14:creationId xmlns:p14="http://schemas.microsoft.com/office/powerpoint/2010/main" val="3656550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Proteins</a:t>
            </a:r>
            <a:br>
              <a:rPr lang="en-US" b="1" dirty="0"/>
            </a:b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482" y="2651760"/>
            <a:ext cx="11171524" cy="3276980"/>
          </a:xfrm>
        </p:spPr>
      </p:pic>
    </p:spTree>
    <p:extLst>
      <p:ext uri="{BB962C8B-B14F-4D97-AF65-F5344CB8AC3E}">
        <p14:creationId xmlns:p14="http://schemas.microsoft.com/office/powerpoint/2010/main" val="14756010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Proteins</a:t>
            </a:r>
            <a:endParaRPr lang="en-US" dirty="0"/>
          </a:p>
        </p:txBody>
      </p:sp>
      <p:sp>
        <p:nvSpPr>
          <p:cNvPr id="3" name="Content Placeholder 2"/>
          <p:cNvSpPr>
            <a:spLocks noGrp="1"/>
          </p:cNvSpPr>
          <p:nvPr>
            <p:ph idx="1"/>
          </p:nvPr>
        </p:nvSpPr>
        <p:spPr/>
        <p:txBody>
          <a:bodyPr>
            <a:normAutofit fontScale="85000" lnSpcReduction="20000"/>
          </a:bodyPr>
          <a:lstStyle/>
          <a:p>
            <a:r>
              <a:rPr lang="en-US" dirty="0"/>
              <a:t>P</a:t>
            </a:r>
            <a:r>
              <a:rPr lang="en-US" dirty="0" smtClean="0"/>
              <a:t>rotein </a:t>
            </a:r>
            <a:r>
              <a:rPr lang="en-US" dirty="0"/>
              <a:t>malabsorption </a:t>
            </a:r>
            <a:r>
              <a:rPr lang="en-US" dirty="0" smtClean="0"/>
              <a:t>leads </a:t>
            </a:r>
            <a:r>
              <a:rPr lang="en-US" dirty="0"/>
              <a:t>to failure to thrive, </a:t>
            </a:r>
            <a:r>
              <a:rPr lang="en-US" dirty="0" err="1"/>
              <a:t>hypoproteinemia</a:t>
            </a:r>
            <a:r>
              <a:rPr lang="en-US" dirty="0"/>
              <a:t>, and </a:t>
            </a:r>
            <a:r>
              <a:rPr lang="en-US" dirty="0" smtClean="0"/>
              <a:t>edema; and can </a:t>
            </a:r>
            <a:r>
              <a:rPr lang="en-US" dirty="0"/>
              <a:t>be seen </a:t>
            </a:r>
            <a:r>
              <a:rPr lang="en-US" dirty="0" smtClean="0"/>
              <a:t>in:</a:t>
            </a:r>
          </a:p>
          <a:p>
            <a:pPr lvl="1"/>
            <a:r>
              <a:rPr lang="en-US" dirty="0" smtClean="0"/>
              <a:t>Pancreatic insufficiency</a:t>
            </a:r>
          </a:p>
          <a:p>
            <a:pPr lvl="1"/>
            <a:r>
              <a:rPr lang="en-US" dirty="0" smtClean="0"/>
              <a:t>enterocyte deficiency</a:t>
            </a:r>
          </a:p>
          <a:p>
            <a:pPr lvl="1"/>
            <a:r>
              <a:rPr lang="en-US" dirty="0" smtClean="0"/>
              <a:t>impaired AA or peptide transport by the enterocyte. </a:t>
            </a:r>
          </a:p>
          <a:p>
            <a:r>
              <a:rPr lang="en-US" dirty="0" smtClean="0"/>
              <a:t>A fecal </a:t>
            </a:r>
            <a:r>
              <a:rPr lang="en-US" dirty="0" err="1" smtClean="0"/>
              <a:t>elastase</a:t>
            </a:r>
            <a:r>
              <a:rPr lang="en-US" dirty="0" smtClean="0"/>
              <a:t> test is a good screening test for…………………….. </a:t>
            </a:r>
          </a:p>
          <a:p>
            <a:r>
              <a:rPr lang="en-US" dirty="0" smtClean="0"/>
              <a:t>Measuring fecal clearance of alpha-1-antitrypsin in………..</a:t>
            </a:r>
          </a:p>
          <a:p>
            <a:r>
              <a:rPr lang="en-US" dirty="0" smtClean="0"/>
              <a:t>Other features of protein deficiency include </a:t>
            </a:r>
          </a:p>
          <a:p>
            <a:pPr lvl="1"/>
            <a:r>
              <a:rPr lang="en-US" dirty="0" smtClean="0"/>
              <a:t>recurrent or severe infections</a:t>
            </a:r>
          </a:p>
          <a:p>
            <a:pPr lvl="1"/>
            <a:r>
              <a:rPr lang="en-US" dirty="0" smtClean="0"/>
              <a:t>muscle atrophy</a:t>
            </a:r>
          </a:p>
          <a:p>
            <a:pPr lvl="1"/>
            <a:r>
              <a:rPr lang="en-US" dirty="0" smtClean="0"/>
              <a:t>Weakness</a:t>
            </a:r>
          </a:p>
          <a:p>
            <a:pPr lvl="1"/>
            <a:r>
              <a:rPr lang="en-US" dirty="0" smtClean="0"/>
              <a:t>hair loss</a:t>
            </a:r>
          </a:p>
          <a:p>
            <a:pPr lvl="1"/>
            <a:r>
              <a:rPr lang="en-US" dirty="0" smtClean="0"/>
              <a:t>irritability</a:t>
            </a:r>
            <a:endParaRPr lang="en-US" dirty="0"/>
          </a:p>
        </p:txBody>
      </p:sp>
    </p:spTree>
    <p:extLst>
      <p:ext uri="{BB962C8B-B14F-4D97-AF65-F5344CB8AC3E}">
        <p14:creationId xmlns:p14="http://schemas.microsoft.com/office/powerpoint/2010/main" val="13997956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Physiology and Pathophysiology of Digestion and </a:t>
            </a:r>
            <a:r>
              <a:rPr lang="en-US" dirty="0" smtClean="0"/>
              <a:t>Absorption</a:t>
            </a:r>
            <a:endParaRPr lang="en-US" dirty="0"/>
          </a:p>
        </p:txBody>
      </p:sp>
      <p:sp>
        <p:nvSpPr>
          <p:cNvPr id="5" name="Text Placeholder 4"/>
          <p:cNvSpPr>
            <a:spLocks noGrp="1"/>
          </p:cNvSpPr>
          <p:nvPr>
            <p:ph type="body" idx="1"/>
          </p:nvPr>
        </p:nvSpPr>
        <p:spPr/>
        <p:txBody>
          <a:bodyPr>
            <a:normAutofit/>
          </a:bodyPr>
          <a:lstStyle/>
          <a:p>
            <a:r>
              <a:rPr lang="en-US" sz="2800" b="1" dirty="0" smtClean="0"/>
              <a:t>Lipids</a:t>
            </a:r>
            <a:endParaRPr lang="en-US" sz="2800" b="1" dirty="0"/>
          </a:p>
        </p:txBody>
      </p:sp>
    </p:spTree>
    <p:extLst>
      <p:ext uri="{BB962C8B-B14F-4D97-AF65-F5344CB8AC3E}">
        <p14:creationId xmlns:p14="http://schemas.microsoft.com/office/powerpoint/2010/main" val="3014721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Lipids</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0789" y="2052638"/>
            <a:ext cx="8882742" cy="4195762"/>
          </a:xfrm>
        </p:spPr>
      </p:pic>
    </p:spTree>
    <p:extLst>
      <p:ext uri="{BB962C8B-B14F-4D97-AF65-F5344CB8AC3E}">
        <p14:creationId xmlns:p14="http://schemas.microsoft.com/office/powerpoint/2010/main" val="31428581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Lipids</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Fat </a:t>
            </a:r>
            <a:r>
              <a:rPr lang="en-US" dirty="0" err="1"/>
              <a:t>maldigestion</a:t>
            </a:r>
            <a:r>
              <a:rPr lang="en-US" dirty="0"/>
              <a:t> or malabsorption results in a variety of manifestations due not only to </a:t>
            </a:r>
            <a:r>
              <a:rPr lang="en-US" dirty="0" err="1"/>
              <a:t>malassimilation</a:t>
            </a:r>
            <a:r>
              <a:rPr lang="en-US" dirty="0"/>
              <a:t> but also to </a:t>
            </a:r>
            <a:endParaRPr lang="en-US" dirty="0" smtClean="0"/>
          </a:p>
          <a:p>
            <a:pPr lvl="1"/>
            <a:r>
              <a:rPr lang="en-US" dirty="0"/>
              <a:t>weight loss and malnutrition</a:t>
            </a:r>
            <a:endParaRPr lang="en-US" dirty="0" smtClean="0"/>
          </a:p>
          <a:p>
            <a:pPr lvl="1"/>
            <a:r>
              <a:rPr lang="en-US" dirty="0" smtClean="0"/>
              <a:t>fat-soluble </a:t>
            </a:r>
            <a:r>
              <a:rPr lang="en-US" dirty="0"/>
              <a:t>vitamin (A, D, E, and K) </a:t>
            </a:r>
            <a:r>
              <a:rPr lang="en-US" dirty="0" smtClean="0"/>
              <a:t>deficiency</a:t>
            </a:r>
          </a:p>
          <a:p>
            <a:pPr lvl="1"/>
            <a:r>
              <a:rPr lang="en-US" dirty="0"/>
              <a:t>D</a:t>
            </a:r>
            <a:r>
              <a:rPr lang="en-US" dirty="0" smtClean="0"/>
              <a:t>iarrhea</a:t>
            </a:r>
          </a:p>
          <a:p>
            <a:pPr lvl="1"/>
            <a:r>
              <a:rPr lang="en-US" dirty="0" err="1"/>
              <a:t>S</a:t>
            </a:r>
            <a:r>
              <a:rPr lang="en-US" dirty="0" err="1" smtClean="0"/>
              <a:t>teatorrhea</a:t>
            </a:r>
            <a:endParaRPr lang="en-US" dirty="0" smtClean="0"/>
          </a:p>
          <a:p>
            <a:pPr lvl="1"/>
            <a:r>
              <a:rPr lang="en-US" dirty="0" smtClean="0"/>
              <a:t>Increase risk </a:t>
            </a:r>
            <a:r>
              <a:rPr lang="en-US" dirty="0"/>
              <a:t>for </a:t>
            </a:r>
            <a:r>
              <a:rPr lang="en-US" dirty="0" err="1"/>
              <a:t>oxaluria</a:t>
            </a:r>
            <a:r>
              <a:rPr lang="en-US" dirty="0"/>
              <a:t> and calcium oxalate kidney stones</a:t>
            </a:r>
            <a:r>
              <a:rPr lang="en-US" dirty="0" smtClean="0"/>
              <a:t>.</a:t>
            </a:r>
          </a:p>
          <a:p>
            <a:pPr marL="0" indent="0">
              <a:buNone/>
            </a:pPr>
            <a:endParaRPr lang="en-US" dirty="0" smtClean="0"/>
          </a:p>
          <a:p>
            <a:pPr marL="0" indent="0">
              <a:buNone/>
            </a:pPr>
            <a:r>
              <a:rPr lang="en-US" dirty="0" smtClean="0"/>
              <a:t>Fat </a:t>
            </a:r>
            <a:r>
              <a:rPr lang="en-US" dirty="0"/>
              <a:t>malabsorption occurs </a:t>
            </a:r>
            <a:r>
              <a:rPr lang="en-US" dirty="0" smtClean="0"/>
              <a:t>in:</a:t>
            </a:r>
          </a:p>
          <a:p>
            <a:r>
              <a:rPr lang="en-US" dirty="0"/>
              <a:t>P</a:t>
            </a:r>
            <a:r>
              <a:rPr lang="en-US" dirty="0" smtClean="0"/>
              <a:t>ancreatic insufficiency</a:t>
            </a:r>
          </a:p>
          <a:p>
            <a:pPr lvl="1"/>
            <a:r>
              <a:rPr lang="en-US" dirty="0" smtClean="0"/>
              <a:t>Congenital</a:t>
            </a:r>
            <a:r>
              <a:rPr lang="en-US" dirty="0"/>
              <a:t>, such as in cystic fibrosis and </a:t>
            </a:r>
            <a:r>
              <a:rPr lang="en-US" dirty="0" err="1"/>
              <a:t>Shwachman</a:t>
            </a:r>
            <a:r>
              <a:rPr lang="en-US" dirty="0"/>
              <a:t>-Diamond </a:t>
            </a:r>
            <a:r>
              <a:rPr lang="en-US" dirty="0" smtClean="0"/>
              <a:t>syndrome </a:t>
            </a:r>
          </a:p>
          <a:p>
            <a:pPr lvl="1"/>
            <a:r>
              <a:rPr lang="en-US" dirty="0"/>
              <a:t>A</a:t>
            </a:r>
            <a:r>
              <a:rPr lang="en-US" dirty="0" smtClean="0"/>
              <a:t>cquired</a:t>
            </a:r>
            <a:r>
              <a:rPr lang="en-US" dirty="0"/>
              <a:t>, as in chronic pancreatitis. </a:t>
            </a:r>
            <a:endParaRPr lang="en-US" dirty="0" smtClean="0"/>
          </a:p>
          <a:p>
            <a:r>
              <a:rPr lang="en-US" dirty="0" smtClean="0"/>
              <a:t>In </a:t>
            </a:r>
            <a:r>
              <a:rPr lang="en-US" dirty="0"/>
              <a:t>diseases that impair bile production or </a:t>
            </a:r>
            <a:r>
              <a:rPr lang="en-US" dirty="0" smtClean="0"/>
              <a:t>excretion </a:t>
            </a:r>
          </a:p>
          <a:p>
            <a:r>
              <a:rPr lang="en-US" dirty="0" err="1" smtClean="0"/>
              <a:t>Abetalipoproteinemia</a:t>
            </a:r>
            <a:r>
              <a:rPr lang="en-US" dirty="0" smtClean="0"/>
              <a:t>…………………</a:t>
            </a:r>
            <a:endParaRPr lang="en-US" dirty="0"/>
          </a:p>
        </p:txBody>
      </p:sp>
    </p:spTree>
    <p:extLst>
      <p:ext uri="{BB962C8B-B14F-4D97-AF65-F5344CB8AC3E}">
        <p14:creationId xmlns:p14="http://schemas.microsoft.com/office/powerpoint/2010/main" val="33230768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Physiology and Pathophysiology of Digestion and </a:t>
            </a:r>
            <a:r>
              <a:rPr lang="en-US" dirty="0" smtClean="0"/>
              <a:t>Absorption</a:t>
            </a:r>
            <a:endParaRPr lang="en-US" dirty="0"/>
          </a:p>
        </p:txBody>
      </p:sp>
      <p:sp>
        <p:nvSpPr>
          <p:cNvPr id="5" name="Text Placeholder 4"/>
          <p:cNvSpPr>
            <a:spLocks noGrp="1"/>
          </p:cNvSpPr>
          <p:nvPr>
            <p:ph type="body" idx="1"/>
          </p:nvPr>
        </p:nvSpPr>
        <p:spPr/>
        <p:txBody>
          <a:bodyPr>
            <a:normAutofit/>
          </a:bodyPr>
          <a:lstStyle/>
          <a:p>
            <a:r>
              <a:rPr lang="en-US" sz="2800" b="1" dirty="0"/>
              <a:t>Vitamins and Minerals</a:t>
            </a:r>
          </a:p>
        </p:txBody>
      </p:sp>
    </p:spTree>
    <p:extLst>
      <p:ext uri="{BB962C8B-B14F-4D97-AF65-F5344CB8AC3E}">
        <p14:creationId xmlns:p14="http://schemas.microsoft.com/office/powerpoint/2010/main" val="22962709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Vitamins and Minerals</a:t>
            </a:r>
            <a:r>
              <a:rPr lang="en-US" b="1" dirty="0"/>
              <a:t/>
            </a:r>
            <a:br>
              <a:rPr lang="en-US" b="1" dirty="0"/>
            </a:br>
            <a:endParaRPr lang="en-US" dirty="0"/>
          </a:p>
        </p:txBody>
      </p:sp>
      <p:sp>
        <p:nvSpPr>
          <p:cNvPr id="3" name="Content Placeholder 2"/>
          <p:cNvSpPr>
            <a:spLocks noGrp="1"/>
          </p:cNvSpPr>
          <p:nvPr>
            <p:ph idx="1"/>
          </p:nvPr>
        </p:nvSpPr>
        <p:spPr/>
        <p:txBody>
          <a:bodyPr>
            <a:normAutofit lnSpcReduction="10000"/>
          </a:bodyPr>
          <a:lstStyle/>
          <a:p>
            <a:r>
              <a:rPr lang="en-US" dirty="0" smtClean="0"/>
              <a:t>malabsorption </a:t>
            </a:r>
            <a:r>
              <a:rPr lang="en-US" dirty="0"/>
              <a:t>of fat-soluble </a:t>
            </a:r>
            <a:r>
              <a:rPr lang="en-US" dirty="0" smtClean="0"/>
              <a:t>vitamins</a:t>
            </a:r>
          </a:p>
          <a:p>
            <a:pPr lvl="1"/>
            <a:r>
              <a:rPr lang="en-US" dirty="0" smtClean="0"/>
              <a:t>Vitamin </a:t>
            </a:r>
            <a:r>
              <a:rPr lang="en-US" dirty="0"/>
              <a:t>A </a:t>
            </a:r>
            <a:r>
              <a:rPr lang="en-US" dirty="0" smtClean="0"/>
              <a:t>deficiency……………………………..</a:t>
            </a:r>
          </a:p>
          <a:p>
            <a:pPr lvl="1"/>
            <a:r>
              <a:rPr lang="en-US" dirty="0"/>
              <a:t>V</a:t>
            </a:r>
            <a:r>
              <a:rPr lang="en-US" dirty="0" smtClean="0"/>
              <a:t>itamin </a:t>
            </a:r>
            <a:r>
              <a:rPr lang="en-US" dirty="0"/>
              <a:t>E deficiency leads </a:t>
            </a:r>
            <a:r>
              <a:rPr lang="en-US" dirty="0" smtClean="0"/>
              <a:t>to………………………….. </a:t>
            </a:r>
          </a:p>
          <a:p>
            <a:pPr lvl="1"/>
            <a:r>
              <a:rPr lang="en-US" dirty="0" smtClean="0"/>
              <a:t>Malabsorption </a:t>
            </a:r>
            <a:r>
              <a:rPr lang="en-US" dirty="0"/>
              <a:t>of vitamin D leads to </a:t>
            </a:r>
            <a:r>
              <a:rPr lang="en-US" dirty="0" smtClean="0"/>
              <a:t>…………………………</a:t>
            </a:r>
          </a:p>
          <a:p>
            <a:pPr lvl="1"/>
            <a:r>
              <a:rPr lang="en-US" dirty="0"/>
              <a:t>M</a:t>
            </a:r>
            <a:r>
              <a:rPr lang="en-US" dirty="0" smtClean="0"/>
              <a:t>alabsorption </a:t>
            </a:r>
            <a:r>
              <a:rPr lang="en-US" dirty="0"/>
              <a:t>of vitamin K is associated with </a:t>
            </a:r>
            <a:r>
              <a:rPr lang="en-US" dirty="0" smtClean="0"/>
              <a:t>………………….</a:t>
            </a:r>
          </a:p>
          <a:p>
            <a:r>
              <a:rPr lang="en-US" dirty="0" smtClean="0"/>
              <a:t>vitamin </a:t>
            </a:r>
            <a:r>
              <a:rPr lang="en-US" dirty="0"/>
              <a:t>B12 deficiency. </a:t>
            </a:r>
            <a:endParaRPr lang="en-US" dirty="0" smtClean="0"/>
          </a:p>
          <a:p>
            <a:pPr lvl="1"/>
            <a:r>
              <a:rPr lang="en-US" dirty="0"/>
              <a:t>lack of intrinsic factor</a:t>
            </a:r>
            <a:endParaRPr lang="en-US" dirty="0" smtClean="0"/>
          </a:p>
          <a:p>
            <a:pPr lvl="1"/>
            <a:r>
              <a:rPr lang="en-US" dirty="0" err="1"/>
              <a:t>Ileal</a:t>
            </a:r>
            <a:r>
              <a:rPr lang="en-US" dirty="0"/>
              <a:t> resection or </a:t>
            </a:r>
            <a:r>
              <a:rPr lang="en-US" dirty="0" smtClean="0"/>
              <a:t>inflammation</a:t>
            </a:r>
          </a:p>
          <a:p>
            <a:pPr lvl="1"/>
            <a:r>
              <a:rPr lang="en-US" dirty="0"/>
              <a:t>pancreatic insufficiency</a:t>
            </a:r>
          </a:p>
          <a:p>
            <a:pPr marL="0" indent="0">
              <a:buNone/>
            </a:pPr>
            <a:r>
              <a:rPr lang="en-US" dirty="0" smtClean="0"/>
              <a:t>  </a:t>
            </a:r>
            <a:r>
              <a:rPr lang="en-US" dirty="0"/>
              <a:t>if severe, </a:t>
            </a:r>
            <a:r>
              <a:rPr lang="en-US" dirty="0" err="1" smtClean="0"/>
              <a:t>vit</a:t>
            </a:r>
            <a:r>
              <a:rPr lang="en-US" dirty="0" smtClean="0"/>
              <a:t> B12 deficiency can lead to……………….........</a:t>
            </a:r>
          </a:p>
          <a:p>
            <a:r>
              <a:rPr lang="en-US" dirty="0"/>
              <a:t>Zinc </a:t>
            </a:r>
            <a:r>
              <a:rPr lang="en-US" dirty="0" smtClean="0"/>
              <a:t>malabsorption………………………………..</a:t>
            </a:r>
            <a:endParaRPr lang="en-US" dirty="0"/>
          </a:p>
        </p:txBody>
      </p:sp>
    </p:spTree>
    <p:extLst>
      <p:ext uri="{BB962C8B-B14F-4D97-AF65-F5344CB8AC3E}">
        <p14:creationId xmlns:p14="http://schemas.microsoft.com/office/powerpoint/2010/main" val="23744443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Specific Disorders Leading to </a:t>
            </a:r>
            <a:r>
              <a:rPr lang="en-US" dirty="0" smtClean="0"/>
              <a:t>Malabsorption</a:t>
            </a:r>
            <a:endParaRPr lang="en-US" dirty="0"/>
          </a:p>
        </p:txBody>
      </p:sp>
      <p:sp>
        <p:nvSpPr>
          <p:cNvPr id="5" name="Text Placeholder 4"/>
          <p:cNvSpPr>
            <a:spLocks noGrp="1"/>
          </p:cNvSpPr>
          <p:nvPr>
            <p:ph type="body" idx="1"/>
          </p:nvPr>
        </p:nvSpPr>
        <p:spPr/>
        <p:txBody>
          <a:bodyPr>
            <a:normAutofit/>
          </a:bodyPr>
          <a:lstStyle/>
          <a:p>
            <a:r>
              <a:rPr lang="en-US" sz="2800" b="1" dirty="0"/>
              <a:t>Pancreatic Insufficiency</a:t>
            </a:r>
          </a:p>
        </p:txBody>
      </p:sp>
    </p:spTree>
    <p:extLst>
      <p:ext uri="{BB962C8B-B14F-4D97-AF65-F5344CB8AC3E}">
        <p14:creationId xmlns:p14="http://schemas.microsoft.com/office/powerpoint/2010/main" val="12346295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Pancreatic Insufficiency</a:t>
            </a:r>
            <a:br>
              <a:rPr lang="en-US" b="1" dirty="0"/>
            </a:br>
            <a:endParaRPr lang="en-US" dirty="0"/>
          </a:p>
        </p:txBody>
      </p:sp>
      <p:sp>
        <p:nvSpPr>
          <p:cNvPr id="5" name="Content Placeholder 4"/>
          <p:cNvSpPr>
            <a:spLocks noGrp="1"/>
          </p:cNvSpPr>
          <p:nvPr>
            <p:ph idx="1"/>
          </p:nvPr>
        </p:nvSpPr>
        <p:spPr/>
        <p:txBody>
          <a:bodyPr>
            <a:normAutofit/>
          </a:bodyPr>
          <a:lstStyle/>
          <a:p>
            <a:pPr marL="0" indent="0">
              <a:buNone/>
            </a:pPr>
            <a:r>
              <a:rPr lang="en-US" sz="2600" b="1" dirty="0"/>
              <a:t>Pancreatic Causes of Malabsorption </a:t>
            </a:r>
            <a:endParaRPr lang="en-US" sz="2600" b="1" dirty="0" smtClean="0"/>
          </a:p>
          <a:p>
            <a:pPr lvl="1"/>
            <a:r>
              <a:rPr lang="en-US" dirty="0" smtClean="0"/>
              <a:t>Cystic </a:t>
            </a:r>
            <a:r>
              <a:rPr lang="en-US" dirty="0"/>
              <a:t>fibrosis </a:t>
            </a:r>
            <a:r>
              <a:rPr lang="en-US" dirty="0" smtClean="0"/>
              <a:t> </a:t>
            </a:r>
          </a:p>
          <a:p>
            <a:pPr lvl="1"/>
            <a:r>
              <a:rPr lang="en-US" dirty="0" err="1" smtClean="0"/>
              <a:t>Shwachman</a:t>
            </a:r>
            <a:r>
              <a:rPr lang="en-US" dirty="0" smtClean="0"/>
              <a:t>-Diamond </a:t>
            </a:r>
            <a:r>
              <a:rPr lang="en-US" dirty="0"/>
              <a:t>syndrome </a:t>
            </a:r>
            <a:endParaRPr lang="en-US" dirty="0" smtClean="0"/>
          </a:p>
          <a:p>
            <a:pPr lvl="1"/>
            <a:r>
              <a:rPr lang="en-US" dirty="0" err="1" smtClean="0"/>
              <a:t>Johanson</a:t>
            </a:r>
            <a:r>
              <a:rPr lang="en-US" dirty="0" smtClean="0"/>
              <a:t>-Blizzard </a:t>
            </a:r>
            <a:r>
              <a:rPr lang="en-US" dirty="0"/>
              <a:t>syndrome </a:t>
            </a:r>
            <a:endParaRPr lang="en-US" dirty="0" smtClean="0"/>
          </a:p>
          <a:p>
            <a:pPr lvl="1"/>
            <a:r>
              <a:rPr lang="en-US" dirty="0" smtClean="0"/>
              <a:t>Pearson </a:t>
            </a:r>
            <a:r>
              <a:rPr lang="en-US" dirty="0"/>
              <a:t>syndrome </a:t>
            </a:r>
            <a:endParaRPr lang="en-US" dirty="0" smtClean="0"/>
          </a:p>
          <a:p>
            <a:pPr lvl="1"/>
            <a:r>
              <a:rPr lang="en-US" dirty="0" smtClean="0"/>
              <a:t>Chronic </a:t>
            </a:r>
            <a:r>
              <a:rPr lang="en-US" dirty="0"/>
              <a:t>pancreatitis </a:t>
            </a:r>
            <a:r>
              <a:rPr lang="en-US" dirty="0" smtClean="0"/>
              <a:t> </a:t>
            </a:r>
          </a:p>
          <a:p>
            <a:pPr lvl="1"/>
            <a:r>
              <a:rPr lang="en-US" dirty="0" err="1" smtClean="0"/>
              <a:t>Trypsinogen</a:t>
            </a:r>
            <a:r>
              <a:rPr lang="en-US" dirty="0" smtClean="0"/>
              <a:t> </a:t>
            </a:r>
            <a:r>
              <a:rPr lang="en-US" dirty="0"/>
              <a:t>deficiency </a:t>
            </a:r>
            <a:r>
              <a:rPr lang="en-US" dirty="0" smtClean="0"/>
              <a:t> </a:t>
            </a:r>
          </a:p>
          <a:p>
            <a:pPr lvl="1"/>
            <a:r>
              <a:rPr lang="en-US" dirty="0" smtClean="0"/>
              <a:t>Amylase </a:t>
            </a:r>
            <a:r>
              <a:rPr lang="en-US" dirty="0"/>
              <a:t>deficiency </a:t>
            </a:r>
            <a:endParaRPr lang="en-US" dirty="0" smtClean="0"/>
          </a:p>
          <a:p>
            <a:pPr lvl="1"/>
            <a:r>
              <a:rPr lang="en-US" dirty="0" smtClean="0"/>
              <a:t>Lipase </a:t>
            </a:r>
            <a:r>
              <a:rPr lang="en-US" dirty="0"/>
              <a:t>deficiency</a:t>
            </a:r>
          </a:p>
        </p:txBody>
      </p:sp>
    </p:spTree>
    <p:extLst>
      <p:ext uri="{BB962C8B-B14F-4D97-AF65-F5344CB8AC3E}">
        <p14:creationId xmlns:p14="http://schemas.microsoft.com/office/powerpoint/2010/main" val="15438221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Specific Disorders Leading to </a:t>
            </a:r>
            <a:r>
              <a:rPr lang="en-US" dirty="0" smtClean="0"/>
              <a:t>Malabsorption</a:t>
            </a:r>
            <a:endParaRPr lang="en-US" dirty="0"/>
          </a:p>
        </p:txBody>
      </p:sp>
      <p:sp>
        <p:nvSpPr>
          <p:cNvPr id="5" name="Text Placeholder 4"/>
          <p:cNvSpPr>
            <a:spLocks noGrp="1"/>
          </p:cNvSpPr>
          <p:nvPr>
            <p:ph type="body" idx="1"/>
          </p:nvPr>
        </p:nvSpPr>
        <p:spPr/>
        <p:txBody>
          <a:bodyPr>
            <a:normAutofit/>
          </a:bodyPr>
          <a:lstStyle/>
          <a:p>
            <a:r>
              <a:rPr lang="en-US" sz="2800" b="1" dirty="0"/>
              <a:t>Defects in Bile Acid </a:t>
            </a:r>
            <a:r>
              <a:rPr lang="en-US" sz="2800" b="1" dirty="0" err="1"/>
              <a:t>Micellar</a:t>
            </a:r>
            <a:r>
              <a:rPr lang="en-US" sz="2800" b="1" dirty="0"/>
              <a:t> </a:t>
            </a:r>
            <a:r>
              <a:rPr lang="en-US" sz="2800" b="1" dirty="0" err="1"/>
              <a:t>Solubilization</a:t>
            </a:r>
            <a:endParaRPr lang="en-US" sz="2800" b="1" dirty="0"/>
          </a:p>
        </p:txBody>
      </p:sp>
    </p:spTree>
    <p:extLst>
      <p:ext uri="{BB962C8B-B14F-4D97-AF65-F5344CB8AC3E}">
        <p14:creationId xmlns:p14="http://schemas.microsoft.com/office/powerpoint/2010/main" val="22454151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Defects in Bile Acid </a:t>
            </a:r>
            <a:r>
              <a:rPr lang="en-US" dirty="0" err="1"/>
              <a:t>Micellar</a:t>
            </a:r>
            <a:r>
              <a:rPr lang="en-US" dirty="0"/>
              <a:t> </a:t>
            </a:r>
            <a:r>
              <a:rPr lang="en-US" dirty="0" err="1"/>
              <a:t>Solubilization</a:t>
            </a:r>
            <a:endParaRPr lang="en-US" dirty="0"/>
          </a:p>
        </p:txBody>
      </p:sp>
      <p:sp>
        <p:nvSpPr>
          <p:cNvPr id="3" name="Text Placeholder 2"/>
          <p:cNvSpPr>
            <a:spLocks noGrp="1"/>
          </p:cNvSpPr>
          <p:nvPr>
            <p:ph idx="1"/>
          </p:nvPr>
        </p:nvSpPr>
        <p:spPr/>
        <p:txBody>
          <a:bodyPr/>
          <a:lstStyle/>
          <a:p>
            <a:pPr marL="0" indent="0">
              <a:buNone/>
            </a:pPr>
            <a:r>
              <a:rPr lang="en-US" dirty="0"/>
              <a:t>Moderate </a:t>
            </a:r>
            <a:r>
              <a:rPr lang="en-US" dirty="0" err="1"/>
              <a:t>steatorrhea</a:t>
            </a:r>
            <a:r>
              <a:rPr lang="en-US" dirty="0"/>
              <a:t> can occur in any </a:t>
            </a:r>
            <a:r>
              <a:rPr lang="en-US" dirty="0" err="1"/>
              <a:t>hepatobiliary</a:t>
            </a:r>
            <a:r>
              <a:rPr lang="en-US" dirty="0"/>
              <a:t> disorder leading to bile acid </a:t>
            </a:r>
            <a:r>
              <a:rPr lang="en-US" dirty="0" smtClean="0"/>
              <a:t>deficiency, </a:t>
            </a:r>
            <a:r>
              <a:rPr lang="en-US" dirty="0"/>
              <a:t>which can result from impaired hepatic synthesis or impaired bile flow. </a:t>
            </a:r>
            <a:endParaRPr lang="en-US" dirty="0" smtClean="0"/>
          </a:p>
          <a:p>
            <a:pPr marL="0" indent="0">
              <a:buNone/>
            </a:pPr>
            <a:endParaRPr lang="en-US" dirty="0" smtClean="0"/>
          </a:p>
          <a:p>
            <a:pPr marL="0" indent="0">
              <a:buNone/>
            </a:pPr>
            <a:r>
              <a:rPr lang="en-US" dirty="0" smtClean="0"/>
              <a:t>Conditions </a:t>
            </a:r>
            <a:r>
              <a:rPr lang="en-US" dirty="0"/>
              <a:t>Leading to Bile Acid Deficiency </a:t>
            </a:r>
            <a:endParaRPr lang="en-US" dirty="0" smtClean="0"/>
          </a:p>
          <a:p>
            <a:pPr lvl="1"/>
            <a:r>
              <a:rPr lang="en-US" dirty="0" smtClean="0"/>
              <a:t>Chronic cholestasis</a:t>
            </a:r>
          </a:p>
          <a:p>
            <a:pPr lvl="1"/>
            <a:r>
              <a:rPr lang="en-US" dirty="0" smtClean="0"/>
              <a:t>Bile </a:t>
            </a:r>
            <a:r>
              <a:rPr lang="en-US" dirty="0"/>
              <a:t>acid pool depletion </a:t>
            </a:r>
            <a:endParaRPr lang="en-US" dirty="0" smtClean="0"/>
          </a:p>
          <a:p>
            <a:pPr lvl="1"/>
            <a:r>
              <a:rPr lang="en-US" dirty="0" err="1" smtClean="0"/>
              <a:t>Ileal</a:t>
            </a:r>
            <a:r>
              <a:rPr lang="en-US" dirty="0" smtClean="0"/>
              <a:t> resection</a:t>
            </a:r>
          </a:p>
          <a:p>
            <a:pPr lvl="1"/>
            <a:r>
              <a:rPr lang="en-US" dirty="0"/>
              <a:t>Bile acid </a:t>
            </a:r>
            <a:r>
              <a:rPr lang="en-US" dirty="0" err="1"/>
              <a:t>deconjugation</a:t>
            </a:r>
            <a:r>
              <a:rPr lang="en-US" dirty="0"/>
              <a:t> by bacteria </a:t>
            </a:r>
          </a:p>
          <a:p>
            <a:pPr marL="0" indent="0">
              <a:buNone/>
            </a:pPr>
            <a:endParaRPr lang="en-US" dirty="0"/>
          </a:p>
        </p:txBody>
      </p:sp>
    </p:spTree>
    <p:extLst>
      <p:ext uri="{BB962C8B-B14F-4D97-AF65-F5344CB8AC3E}">
        <p14:creationId xmlns:p14="http://schemas.microsoft.com/office/powerpoint/2010/main" val="9617892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Disorders Leading to Malabsorption</a:t>
            </a:r>
          </a:p>
        </p:txBody>
      </p:sp>
      <p:sp>
        <p:nvSpPr>
          <p:cNvPr id="4" name="Text Placeholder 3"/>
          <p:cNvSpPr>
            <a:spLocks noGrp="1"/>
          </p:cNvSpPr>
          <p:nvPr>
            <p:ph type="body" idx="1"/>
          </p:nvPr>
        </p:nvSpPr>
        <p:spPr/>
        <p:txBody>
          <a:bodyPr>
            <a:normAutofit/>
          </a:bodyPr>
          <a:lstStyle/>
          <a:p>
            <a:r>
              <a:rPr lang="en-US" sz="2800" b="1" dirty="0"/>
              <a:t>Intestinal Brush Border Disorders</a:t>
            </a:r>
          </a:p>
        </p:txBody>
      </p:sp>
    </p:spTree>
    <p:extLst>
      <p:ext uri="{BB962C8B-B14F-4D97-AF65-F5344CB8AC3E}">
        <p14:creationId xmlns:p14="http://schemas.microsoft.com/office/powerpoint/2010/main" val="5121605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Intestinal Brush Border Disorders</a:t>
            </a:r>
            <a:r>
              <a:rPr lang="en-US" b="1" dirty="0"/>
              <a:t/>
            </a:r>
            <a:br>
              <a:rPr lang="en-US" b="1" dirty="0"/>
            </a:br>
            <a:endParaRPr lang="en-US" dirty="0"/>
          </a:p>
        </p:txBody>
      </p:sp>
      <p:sp>
        <p:nvSpPr>
          <p:cNvPr id="5" name="Content Placeholder 4"/>
          <p:cNvSpPr>
            <a:spLocks noGrp="1"/>
          </p:cNvSpPr>
          <p:nvPr>
            <p:ph sz="half" idx="1"/>
          </p:nvPr>
        </p:nvSpPr>
        <p:spPr/>
        <p:txBody>
          <a:bodyPr>
            <a:normAutofit fontScale="85000" lnSpcReduction="20000"/>
          </a:bodyPr>
          <a:lstStyle/>
          <a:p>
            <a:pPr marL="0" indent="0">
              <a:buNone/>
            </a:pPr>
            <a:r>
              <a:rPr lang="en-US" sz="2900" dirty="0" smtClean="0"/>
              <a:t>Brush </a:t>
            </a:r>
            <a:r>
              <a:rPr lang="en-US" sz="2900" dirty="0"/>
              <a:t>Border Disorders </a:t>
            </a:r>
            <a:endParaRPr lang="en-US" sz="2900" dirty="0" smtClean="0"/>
          </a:p>
          <a:p>
            <a:pPr lvl="1"/>
            <a:r>
              <a:rPr lang="en-US" dirty="0" smtClean="0"/>
              <a:t>Congenital </a:t>
            </a:r>
            <a:r>
              <a:rPr lang="en-US" dirty="0"/>
              <a:t>Causes </a:t>
            </a:r>
            <a:endParaRPr lang="en-US" dirty="0" smtClean="0"/>
          </a:p>
          <a:p>
            <a:pPr lvl="1"/>
            <a:r>
              <a:rPr lang="en-US" dirty="0" smtClean="0"/>
              <a:t>Microvillus </a:t>
            </a:r>
            <a:r>
              <a:rPr lang="en-US" dirty="0"/>
              <a:t>inclusion disease </a:t>
            </a:r>
            <a:endParaRPr lang="en-US" dirty="0" smtClean="0"/>
          </a:p>
          <a:p>
            <a:pPr lvl="1"/>
            <a:r>
              <a:rPr lang="en-US" dirty="0" smtClean="0"/>
              <a:t>Tufting </a:t>
            </a:r>
            <a:r>
              <a:rPr lang="en-US" dirty="0"/>
              <a:t>disease </a:t>
            </a:r>
            <a:endParaRPr lang="en-US" dirty="0" smtClean="0"/>
          </a:p>
          <a:p>
            <a:pPr lvl="1"/>
            <a:r>
              <a:rPr lang="en-US" dirty="0" smtClean="0"/>
              <a:t>Primary </a:t>
            </a:r>
            <a:r>
              <a:rPr lang="en-US" dirty="0"/>
              <a:t>lactase deficiency </a:t>
            </a:r>
            <a:r>
              <a:rPr lang="en-US" dirty="0" smtClean="0"/>
              <a:t> </a:t>
            </a:r>
          </a:p>
          <a:p>
            <a:pPr lvl="1"/>
            <a:r>
              <a:rPr lang="en-US" dirty="0" err="1" smtClean="0"/>
              <a:t>Sucrase-isomaltase</a:t>
            </a:r>
            <a:r>
              <a:rPr lang="en-US" dirty="0" smtClean="0"/>
              <a:t> </a:t>
            </a:r>
            <a:r>
              <a:rPr lang="en-US" dirty="0"/>
              <a:t>deficiency </a:t>
            </a:r>
            <a:r>
              <a:rPr lang="en-US" dirty="0" smtClean="0"/>
              <a:t> </a:t>
            </a:r>
          </a:p>
          <a:p>
            <a:pPr lvl="1"/>
            <a:r>
              <a:rPr lang="en-US" dirty="0" smtClean="0"/>
              <a:t>Glucose/</a:t>
            </a:r>
            <a:r>
              <a:rPr lang="en-US" dirty="0" err="1" smtClean="0"/>
              <a:t>galactose</a:t>
            </a:r>
            <a:r>
              <a:rPr lang="en-US" dirty="0" smtClean="0"/>
              <a:t> </a:t>
            </a:r>
            <a:r>
              <a:rPr lang="en-US" dirty="0"/>
              <a:t>malabsorption </a:t>
            </a:r>
            <a:r>
              <a:rPr lang="en-US" dirty="0" smtClean="0"/>
              <a:t> </a:t>
            </a:r>
          </a:p>
          <a:p>
            <a:pPr marL="0" indent="0">
              <a:buNone/>
            </a:pPr>
            <a:r>
              <a:rPr lang="en-US" sz="2900" dirty="0" smtClean="0"/>
              <a:t>Reduced </a:t>
            </a:r>
            <a:r>
              <a:rPr lang="en-US" sz="2900" dirty="0"/>
              <a:t>Mucosal Surface Area </a:t>
            </a:r>
            <a:r>
              <a:rPr lang="en-US" dirty="0" smtClean="0"/>
              <a:t> </a:t>
            </a:r>
          </a:p>
          <a:p>
            <a:pPr lvl="1"/>
            <a:r>
              <a:rPr lang="en-US" dirty="0" smtClean="0"/>
              <a:t>Short </a:t>
            </a:r>
            <a:r>
              <a:rPr lang="en-US" dirty="0"/>
              <a:t>bowel syndrome </a:t>
            </a:r>
            <a:endParaRPr lang="en-US" dirty="0" smtClean="0"/>
          </a:p>
          <a:p>
            <a:pPr lvl="1"/>
            <a:r>
              <a:rPr lang="en-US" dirty="0" err="1" smtClean="0"/>
              <a:t>Ileal</a:t>
            </a:r>
            <a:r>
              <a:rPr lang="en-US" dirty="0" smtClean="0"/>
              <a:t> </a:t>
            </a:r>
            <a:r>
              <a:rPr lang="en-US" dirty="0"/>
              <a:t>resection (such as necrotizing </a:t>
            </a:r>
            <a:r>
              <a:rPr lang="en-US" dirty="0" err="1"/>
              <a:t>enterocolitis</a:t>
            </a:r>
            <a:r>
              <a:rPr lang="en-US" dirty="0"/>
              <a:t> or </a:t>
            </a:r>
            <a:r>
              <a:rPr lang="en-US" dirty="0" err="1"/>
              <a:t>Crohn</a:t>
            </a:r>
            <a:r>
              <a:rPr lang="en-US" dirty="0"/>
              <a:t> disease</a:t>
            </a:r>
            <a:r>
              <a:rPr lang="en-US" dirty="0" smtClean="0"/>
              <a:t>)</a:t>
            </a:r>
          </a:p>
          <a:p>
            <a:pPr marL="0" indent="0">
              <a:buNone/>
            </a:pPr>
            <a:r>
              <a:rPr lang="en-US" dirty="0" smtClean="0"/>
              <a:t> </a:t>
            </a:r>
            <a:endParaRPr lang="en-US" dirty="0"/>
          </a:p>
        </p:txBody>
      </p:sp>
      <p:sp>
        <p:nvSpPr>
          <p:cNvPr id="2" name="Content Placeholder 1"/>
          <p:cNvSpPr>
            <a:spLocks noGrp="1"/>
          </p:cNvSpPr>
          <p:nvPr>
            <p:ph sz="half" idx="2"/>
          </p:nvPr>
        </p:nvSpPr>
        <p:spPr/>
        <p:txBody>
          <a:bodyPr>
            <a:normAutofit fontScale="85000" lnSpcReduction="20000"/>
          </a:bodyPr>
          <a:lstStyle/>
          <a:p>
            <a:pPr marL="0" indent="0">
              <a:buNone/>
            </a:pPr>
            <a:r>
              <a:rPr lang="en-US" sz="3200" dirty="0"/>
              <a:t>Inflammatory Causes </a:t>
            </a:r>
            <a:r>
              <a:rPr lang="en-US" dirty="0"/>
              <a:t> </a:t>
            </a:r>
          </a:p>
          <a:p>
            <a:pPr lvl="1"/>
            <a:r>
              <a:rPr lang="en-US" dirty="0"/>
              <a:t>Celiac disease </a:t>
            </a:r>
          </a:p>
          <a:p>
            <a:pPr lvl="1"/>
            <a:r>
              <a:rPr lang="en-US" dirty="0" err="1"/>
              <a:t>Crohn</a:t>
            </a:r>
            <a:r>
              <a:rPr lang="en-US" dirty="0"/>
              <a:t> disease  </a:t>
            </a:r>
          </a:p>
          <a:p>
            <a:pPr lvl="1"/>
            <a:r>
              <a:rPr lang="en-US" dirty="0" err="1"/>
              <a:t>Postinfectious</a:t>
            </a:r>
            <a:r>
              <a:rPr lang="en-US" dirty="0"/>
              <a:t> diarrhea  </a:t>
            </a:r>
          </a:p>
          <a:p>
            <a:pPr lvl="1"/>
            <a:r>
              <a:rPr lang="en-US" dirty="0"/>
              <a:t>Allergic </a:t>
            </a:r>
            <a:r>
              <a:rPr lang="en-US" dirty="0" err="1"/>
              <a:t>enteropathy</a:t>
            </a:r>
            <a:r>
              <a:rPr lang="en-US" dirty="0"/>
              <a:t> </a:t>
            </a:r>
          </a:p>
          <a:p>
            <a:pPr lvl="1"/>
            <a:r>
              <a:rPr lang="en-US" dirty="0"/>
              <a:t>Autoimmune </a:t>
            </a:r>
            <a:r>
              <a:rPr lang="en-US" dirty="0" err="1"/>
              <a:t>enteropathy</a:t>
            </a:r>
            <a:endParaRPr lang="en-US" dirty="0"/>
          </a:p>
          <a:p>
            <a:endParaRPr lang="en-US" dirty="0"/>
          </a:p>
        </p:txBody>
      </p:sp>
    </p:spTree>
    <p:extLst>
      <p:ext uri="{BB962C8B-B14F-4D97-AF65-F5344CB8AC3E}">
        <p14:creationId xmlns:p14="http://schemas.microsoft.com/office/powerpoint/2010/main" val="9583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Clinical Cases</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132000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1.5 year old presented with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111" y="1593669"/>
            <a:ext cx="5206049" cy="497369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3717" y="1593669"/>
            <a:ext cx="3736178" cy="2849381"/>
          </a:xfrm>
          <a:prstGeom prst="rect">
            <a:avLst/>
          </a:prstGeom>
        </p:spPr>
      </p:pic>
    </p:spTree>
    <p:extLst>
      <p:ext uri="{BB962C8B-B14F-4D97-AF65-F5344CB8AC3E}">
        <p14:creationId xmlns:p14="http://schemas.microsoft.com/office/powerpoint/2010/main" val="1203489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months old boy presented with</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5493" y="1853248"/>
            <a:ext cx="3130431" cy="4195762"/>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0290" y="1853248"/>
            <a:ext cx="3297042" cy="4080498"/>
          </a:xfrm>
          <a:prstGeom prst="rect">
            <a:avLst/>
          </a:prstGeom>
        </p:spPr>
      </p:pic>
    </p:spTree>
    <p:extLst>
      <p:ext uri="{BB962C8B-B14F-4D97-AF65-F5344CB8AC3E}">
        <p14:creationId xmlns:p14="http://schemas.microsoft.com/office/powerpoint/2010/main" val="13536077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month presented with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111" y="2389591"/>
            <a:ext cx="4304799" cy="3758546"/>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8472" y="2389591"/>
            <a:ext cx="6203010" cy="3758546"/>
          </a:xfrm>
          <a:prstGeom prst="rect">
            <a:avLst/>
          </a:prstGeom>
        </p:spPr>
      </p:pic>
    </p:spTree>
    <p:extLst>
      <p:ext uri="{BB962C8B-B14F-4D97-AF65-F5344CB8AC3E}">
        <p14:creationId xmlns:p14="http://schemas.microsoft.com/office/powerpoint/2010/main" val="20009286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1935" y="2127070"/>
            <a:ext cx="7267073" cy="4394043"/>
          </a:xfrm>
          <a:prstGeom prst="rect">
            <a:avLst/>
          </a:prstGeom>
        </p:spPr>
      </p:pic>
      <p:sp>
        <p:nvSpPr>
          <p:cNvPr id="3" name="Title 2"/>
          <p:cNvSpPr>
            <a:spLocks noGrp="1"/>
          </p:cNvSpPr>
          <p:nvPr>
            <p:ph type="title"/>
          </p:nvPr>
        </p:nvSpPr>
        <p:spPr/>
        <p:txBody>
          <a:bodyPr/>
          <a:lstStyle/>
          <a:p>
            <a:r>
              <a:rPr lang="en-US" sz="2800" dirty="0" smtClean="0"/>
              <a:t>A 4 year old girl presented with diarrhea for 20 days; stool cx showed this parasite that lives in swimming pools </a:t>
            </a:r>
            <a:endParaRPr lang="en-US" sz="2800" dirty="0"/>
          </a:p>
        </p:txBody>
      </p:sp>
    </p:spTree>
    <p:extLst>
      <p:ext uri="{BB962C8B-B14F-4D97-AF65-F5344CB8AC3E}">
        <p14:creationId xmlns:p14="http://schemas.microsoft.com/office/powerpoint/2010/main" val="34393124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ltLang="en-US" sz="3600" dirty="0" smtClean="0">
                <a:cs typeface="Arial" panose="020B0604020202020204" pitchFamily="34" charset="0"/>
              </a:rPr>
              <a:t>48 </a:t>
            </a:r>
            <a:r>
              <a:rPr lang="en-US" altLang="en-US" sz="3600" dirty="0">
                <a:cs typeface="Arial" panose="020B0604020202020204" pitchFamily="34" charset="0"/>
              </a:rPr>
              <a:t>months old child with failure to thrive, chronic diarrhea, severe rickets and iron deficiency anemia</a:t>
            </a:r>
            <a:r>
              <a:rPr lang="en-US" sz="4400" dirty="0"/>
              <a:t/>
            </a:r>
            <a:br>
              <a:rPr lang="en-US" sz="4400" dirty="0"/>
            </a:br>
            <a:endParaRPr lang="en-US" dirty="0"/>
          </a:p>
        </p:txBody>
      </p:sp>
      <p:pic>
        <p:nvPicPr>
          <p:cNvPr id="6" name="Content Placeholder 5"/>
          <p:cNvPicPr>
            <a:picLocks noGrp="1" noChangeAspect="1"/>
          </p:cNvPicPr>
          <p:nvPr>
            <p:ph sz="half" idx="1"/>
          </p:nvPr>
        </p:nvPicPr>
        <p:blipFill>
          <a:blip r:embed="rId2"/>
          <a:stretch>
            <a:fillRect/>
          </a:stretch>
        </p:blipFill>
        <p:spPr>
          <a:xfrm>
            <a:off x="942167" y="2348342"/>
            <a:ext cx="3420828" cy="419576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924" y="2101441"/>
            <a:ext cx="4548501" cy="4689566"/>
          </a:xfrm>
          <a:prstGeom prst="rect">
            <a:avLst/>
          </a:prstGeom>
        </p:spPr>
      </p:pic>
    </p:spTree>
    <p:extLst>
      <p:ext uri="{BB962C8B-B14F-4D97-AF65-F5344CB8AC3E}">
        <p14:creationId xmlns:p14="http://schemas.microsoft.com/office/powerpoint/2010/main" val="20478142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Celiac disease</a:t>
            </a:r>
            <a:endParaRPr lang="en-US" dirty="0"/>
          </a:p>
        </p:txBody>
      </p:sp>
      <p:sp>
        <p:nvSpPr>
          <p:cNvPr id="3" name="Content Placeholder 2"/>
          <p:cNvSpPr>
            <a:spLocks noGrp="1"/>
          </p:cNvSpPr>
          <p:nvPr>
            <p:ph idx="1"/>
          </p:nvPr>
        </p:nvSpPr>
        <p:spPr/>
        <p:txBody>
          <a:bodyPr>
            <a:normAutofit/>
          </a:bodyPr>
          <a:lstStyle/>
          <a:p>
            <a:r>
              <a:rPr lang="en-US" dirty="0"/>
              <a:t>Celiac disease is an immune-mediated </a:t>
            </a:r>
            <a:r>
              <a:rPr lang="en-US" dirty="0" err="1" smtClean="0"/>
              <a:t>enteropathy</a:t>
            </a:r>
            <a:r>
              <a:rPr lang="en-US" dirty="0"/>
              <a:t> </a:t>
            </a:r>
            <a:r>
              <a:rPr lang="en-US" dirty="0" smtClean="0"/>
              <a:t>caused </a:t>
            </a:r>
            <a:r>
              <a:rPr lang="en-US" dirty="0"/>
              <a:t>by permanent sensitivity to gluten in </a:t>
            </a:r>
            <a:r>
              <a:rPr lang="en-US" dirty="0" smtClean="0"/>
              <a:t>genetically susceptible </a:t>
            </a:r>
            <a:r>
              <a:rPr lang="en-US" dirty="0"/>
              <a:t>individuals. </a:t>
            </a:r>
            <a:endParaRPr lang="en-US" dirty="0" smtClean="0"/>
          </a:p>
          <a:p>
            <a:endParaRPr lang="en-US" dirty="0" smtClean="0"/>
          </a:p>
          <a:p>
            <a:r>
              <a:rPr lang="en-US" dirty="0" smtClean="0"/>
              <a:t>Its </a:t>
            </a:r>
            <a:r>
              <a:rPr lang="en-US" dirty="0"/>
              <a:t>prevalence is estimated to </a:t>
            </a:r>
            <a:r>
              <a:rPr lang="en-US" dirty="0" smtClean="0"/>
              <a:t>be 1 </a:t>
            </a:r>
            <a:r>
              <a:rPr lang="en-US" dirty="0"/>
              <a:t>in 300 to 1 in 80 children. </a:t>
            </a:r>
            <a:endParaRPr lang="en-US" dirty="0" smtClean="0"/>
          </a:p>
          <a:p>
            <a:pPr marL="0" indent="0">
              <a:buNone/>
            </a:pPr>
            <a:endParaRPr lang="en-US" dirty="0"/>
          </a:p>
          <a:p>
            <a:r>
              <a:rPr lang="en-US" dirty="0" smtClean="0"/>
              <a:t>Gluten </a:t>
            </a:r>
            <a:r>
              <a:rPr lang="en-US" dirty="0"/>
              <a:t>protein is derived from a group of cereal </a:t>
            </a:r>
            <a:r>
              <a:rPr lang="en-US" dirty="0" smtClean="0"/>
              <a:t>grains that </a:t>
            </a:r>
            <a:r>
              <a:rPr lang="en-US" dirty="0"/>
              <a:t>includes wheat, rye, and barley. Pure oats are </a:t>
            </a:r>
            <a:r>
              <a:rPr lang="en-US" dirty="0" smtClean="0"/>
              <a:t>not considered </a:t>
            </a:r>
            <a:r>
              <a:rPr lang="en-US" dirty="0"/>
              <a:t>an offending </a:t>
            </a:r>
            <a:r>
              <a:rPr lang="en-US" dirty="0" smtClean="0"/>
              <a:t>agent. </a:t>
            </a:r>
          </a:p>
        </p:txBody>
      </p:sp>
    </p:spTree>
    <p:extLst>
      <p:ext uri="{BB962C8B-B14F-4D97-AF65-F5344CB8AC3E}">
        <p14:creationId xmlns:p14="http://schemas.microsoft.com/office/powerpoint/2010/main" val="37431871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101762"/>
          </a:xfrm>
        </p:spPr>
        <p:txBody>
          <a:bodyPr/>
          <a:lstStyle/>
          <a:p>
            <a:r>
              <a:rPr lang="en-US" dirty="0" smtClean="0"/>
              <a:t>Risk groups of CD</a:t>
            </a:r>
            <a:endParaRPr lang="en-US" dirty="0"/>
          </a:p>
        </p:txBody>
      </p:sp>
      <p:sp>
        <p:nvSpPr>
          <p:cNvPr id="3" name="Content Placeholder 2"/>
          <p:cNvSpPr>
            <a:spLocks noGrp="1"/>
          </p:cNvSpPr>
          <p:nvPr>
            <p:ph sz="half" idx="2"/>
          </p:nvPr>
        </p:nvSpPr>
        <p:spPr>
          <a:xfrm>
            <a:off x="1103312" y="1853248"/>
            <a:ext cx="4396339" cy="4403090"/>
          </a:xfrm>
        </p:spPr>
        <p:txBody>
          <a:bodyPr>
            <a:normAutofit lnSpcReduction="10000"/>
          </a:bodyPr>
          <a:lstStyle/>
          <a:p>
            <a:r>
              <a:rPr lang="en-US" dirty="0"/>
              <a:t>First-degree relatives</a:t>
            </a:r>
          </a:p>
          <a:p>
            <a:r>
              <a:rPr lang="en-US" dirty="0"/>
              <a:t>Dermatitis </a:t>
            </a:r>
            <a:r>
              <a:rPr lang="en-US" dirty="0" err="1"/>
              <a:t>herpetiformis</a:t>
            </a:r>
            <a:endParaRPr lang="en-US" dirty="0"/>
          </a:p>
          <a:p>
            <a:r>
              <a:rPr lang="en-US" dirty="0"/>
              <a:t>Unexplained iron-deficiency anemia</a:t>
            </a:r>
          </a:p>
          <a:p>
            <a:r>
              <a:rPr lang="en-US" dirty="0"/>
              <a:t>Autoimmune thyroiditis</a:t>
            </a:r>
          </a:p>
          <a:p>
            <a:r>
              <a:rPr lang="en-US" dirty="0"/>
              <a:t>Type 1 diabetes</a:t>
            </a:r>
          </a:p>
          <a:p>
            <a:r>
              <a:rPr lang="en-US" dirty="0" smtClean="0"/>
              <a:t>Dental </a:t>
            </a:r>
            <a:r>
              <a:rPr lang="en-US" dirty="0"/>
              <a:t>enamel hypoplasia</a:t>
            </a:r>
          </a:p>
          <a:p>
            <a:r>
              <a:rPr lang="en-US" dirty="0" smtClean="0"/>
              <a:t>Autoimmune </a:t>
            </a:r>
            <a:r>
              <a:rPr lang="en-US" dirty="0"/>
              <a:t>liver disease</a:t>
            </a:r>
          </a:p>
          <a:p>
            <a:r>
              <a:rPr lang="en-US" dirty="0"/>
              <a:t>Short stature</a:t>
            </a:r>
          </a:p>
          <a:p>
            <a:r>
              <a:rPr lang="en-US" dirty="0"/>
              <a:t>Delayed </a:t>
            </a:r>
            <a:r>
              <a:rPr lang="en-US" dirty="0" smtClean="0"/>
              <a:t>puberty</a:t>
            </a:r>
          </a:p>
          <a:p>
            <a:r>
              <a:rPr lang="en-US" dirty="0"/>
              <a:t>Down, Williams, and Turner syndromes</a:t>
            </a:r>
          </a:p>
          <a:p>
            <a:endParaRPr lang="en-US" dirty="0"/>
          </a:p>
        </p:txBody>
      </p:sp>
      <p:sp>
        <p:nvSpPr>
          <p:cNvPr id="6" name="Content Placeholder 5"/>
          <p:cNvSpPr>
            <a:spLocks noGrp="1"/>
          </p:cNvSpPr>
          <p:nvPr>
            <p:ph sz="quarter" idx="4"/>
          </p:nvPr>
        </p:nvSpPr>
        <p:spPr>
          <a:xfrm>
            <a:off x="5654495" y="1853248"/>
            <a:ext cx="4396339" cy="4403090"/>
          </a:xfrm>
        </p:spPr>
        <p:txBody>
          <a:bodyPr>
            <a:normAutofit lnSpcReduction="10000"/>
          </a:bodyPr>
          <a:lstStyle/>
          <a:p>
            <a:r>
              <a:rPr lang="en-US" dirty="0" smtClean="0"/>
              <a:t>Irritable </a:t>
            </a:r>
            <a:r>
              <a:rPr lang="en-US" dirty="0"/>
              <a:t>bowel syndrome</a:t>
            </a:r>
          </a:p>
          <a:p>
            <a:r>
              <a:rPr lang="en-US" dirty="0" err="1" smtClean="0"/>
              <a:t>Sjögren</a:t>
            </a:r>
            <a:r>
              <a:rPr lang="en-US" dirty="0" smtClean="0"/>
              <a:t> </a:t>
            </a:r>
            <a:r>
              <a:rPr lang="en-US" dirty="0"/>
              <a:t>syndrome</a:t>
            </a:r>
          </a:p>
          <a:p>
            <a:r>
              <a:rPr lang="en-US" dirty="0"/>
              <a:t>Epilepsy (poorly controlled) with occipital calcifications</a:t>
            </a:r>
          </a:p>
          <a:p>
            <a:r>
              <a:rPr lang="en-US" dirty="0"/>
              <a:t>Selective immunoglobulin A deficiency</a:t>
            </a:r>
          </a:p>
          <a:p>
            <a:r>
              <a:rPr lang="en-US" dirty="0"/>
              <a:t>Autoimmune </a:t>
            </a:r>
            <a:r>
              <a:rPr lang="en-US" dirty="0" err="1"/>
              <a:t>endocrinopathies</a:t>
            </a:r>
            <a:endParaRPr lang="en-US" dirty="0"/>
          </a:p>
          <a:p>
            <a:r>
              <a:rPr lang="en-US" dirty="0"/>
              <a:t>Addison disease</a:t>
            </a:r>
          </a:p>
          <a:p>
            <a:r>
              <a:rPr lang="en-US" dirty="0" err="1"/>
              <a:t>Aphthous</a:t>
            </a:r>
            <a:r>
              <a:rPr lang="en-US" dirty="0"/>
              <a:t> stomatitis</a:t>
            </a:r>
          </a:p>
          <a:p>
            <a:r>
              <a:rPr lang="en-US" dirty="0"/>
              <a:t>Ataxia</a:t>
            </a:r>
          </a:p>
          <a:p>
            <a:r>
              <a:rPr lang="en-US" dirty="0"/>
              <a:t>Alopecia</a:t>
            </a:r>
          </a:p>
          <a:p>
            <a:r>
              <a:rPr lang="en-US" dirty="0"/>
              <a:t>Polyneuropathy</a:t>
            </a:r>
          </a:p>
          <a:p>
            <a:endParaRPr lang="en-US" dirty="0"/>
          </a:p>
        </p:txBody>
      </p:sp>
    </p:spTree>
    <p:extLst>
      <p:ext uri="{BB962C8B-B14F-4D97-AF65-F5344CB8AC3E}">
        <p14:creationId xmlns:p14="http://schemas.microsoft.com/office/powerpoint/2010/main" val="8575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arn(inVertical)">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6">
                                            <p:txEl>
                                              <p:pRg st="0" end="0"/>
                                            </p:txEl>
                                          </p:spTgt>
                                        </p:tgtEl>
                                        <p:attrNameLst>
                                          <p:attrName>style.visibility</p:attrName>
                                        </p:attrNameLst>
                                      </p:cBhvr>
                                      <p:to>
                                        <p:strVal val="visible"/>
                                      </p:to>
                                    </p:set>
                                    <p:animEffect transition="in" filter="barn(inVertical)">
                                      <p:cBhvr>
                                        <p:cTn id="57" dur="500"/>
                                        <p:tgtEl>
                                          <p:spTgt spid="6">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6">
                                            <p:txEl>
                                              <p:pRg st="1" end="1"/>
                                            </p:txEl>
                                          </p:spTgt>
                                        </p:tgtEl>
                                        <p:attrNameLst>
                                          <p:attrName>style.visibility</p:attrName>
                                        </p:attrNameLst>
                                      </p:cBhvr>
                                      <p:to>
                                        <p:strVal val="visible"/>
                                      </p:to>
                                    </p:set>
                                    <p:animEffect transition="in" filter="barn(inVertical)">
                                      <p:cBhvr>
                                        <p:cTn id="62" dur="500"/>
                                        <p:tgtEl>
                                          <p:spTgt spid="6">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6">
                                            <p:txEl>
                                              <p:pRg st="2" end="2"/>
                                            </p:txEl>
                                          </p:spTgt>
                                        </p:tgtEl>
                                        <p:attrNameLst>
                                          <p:attrName>style.visibility</p:attrName>
                                        </p:attrNameLst>
                                      </p:cBhvr>
                                      <p:to>
                                        <p:strVal val="visible"/>
                                      </p:to>
                                    </p:set>
                                    <p:animEffect transition="in" filter="barn(inVertical)">
                                      <p:cBhvr>
                                        <p:cTn id="67" dur="500"/>
                                        <p:tgtEl>
                                          <p:spTgt spid="6">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6">
                                            <p:txEl>
                                              <p:pRg st="3" end="3"/>
                                            </p:txEl>
                                          </p:spTgt>
                                        </p:tgtEl>
                                        <p:attrNameLst>
                                          <p:attrName>style.visibility</p:attrName>
                                        </p:attrNameLst>
                                      </p:cBhvr>
                                      <p:to>
                                        <p:strVal val="visible"/>
                                      </p:to>
                                    </p:set>
                                    <p:animEffect transition="in" filter="barn(inVertical)">
                                      <p:cBhvr>
                                        <p:cTn id="72" dur="500"/>
                                        <p:tgtEl>
                                          <p:spTgt spid="6">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6">
                                            <p:txEl>
                                              <p:pRg st="4" end="4"/>
                                            </p:txEl>
                                          </p:spTgt>
                                        </p:tgtEl>
                                        <p:attrNameLst>
                                          <p:attrName>style.visibility</p:attrName>
                                        </p:attrNameLst>
                                      </p:cBhvr>
                                      <p:to>
                                        <p:strVal val="visible"/>
                                      </p:to>
                                    </p:set>
                                    <p:animEffect transition="in" filter="barn(inVertical)">
                                      <p:cBhvr>
                                        <p:cTn id="77" dur="500"/>
                                        <p:tgtEl>
                                          <p:spTgt spid="6">
                                            <p:txEl>
                                              <p:pRg st="4" end="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6">
                                            <p:txEl>
                                              <p:pRg st="5" end="5"/>
                                            </p:txEl>
                                          </p:spTgt>
                                        </p:tgtEl>
                                        <p:attrNameLst>
                                          <p:attrName>style.visibility</p:attrName>
                                        </p:attrNameLst>
                                      </p:cBhvr>
                                      <p:to>
                                        <p:strVal val="visible"/>
                                      </p:to>
                                    </p:set>
                                    <p:animEffect transition="in" filter="barn(inVertical)">
                                      <p:cBhvr>
                                        <p:cTn id="82" dur="500"/>
                                        <p:tgtEl>
                                          <p:spTgt spid="6">
                                            <p:txEl>
                                              <p:pRg st="5" end="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6">
                                            <p:txEl>
                                              <p:pRg st="6" end="6"/>
                                            </p:txEl>
                                          </p:spTgt>
                                        </p:tgtEl>
                                        <p:attrNameLst>
                                          <p:attrName>style.visibility</p:attrName>
                                        </p:attrNameLst>
                                      </p:cBhvr>
                                      <p:to>
                                        <p:strVal val="visible"/>
                                      </p:to>
                                    </p:set>
                                    <p:animEffect transition="in" filter="barn(inVertical)">
                                      <p:cBhvr>
                                        <p:cTn id="87" dur="500"/>
                                        <p:tgtEl>
                                          <p:spTgt spid="6">
                                            <p:txEl>
                                              <p:pRg st="6" end="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6">
                                            <p:txEl>
                                              <p:pRg st="7" end="7"/>
                                            </p:txEl>
                                          </p:spTgt>
                                        </p:tgtEl>
                                        <p:attrNameLst>
                                          <p:attrName>style.visibility</p:attrName>
                                        </p:attrNameLst>
                                      </p:cBhvr>
                                      <p:to>
                                        <p:strVal val="visible"/>
                                      </p:to>
                                    </p:set>
                                    <p:animEffect transition="in" filter="barn(inVertical)">
                                      <p:cBhvr>
                                        <p:cTn id="92" dur="500"/>
                                        <p:tgtEl>
                                          <p:spTgt spid="6">
                                            <p:txEl>
                                              <p:pRg st="7" end="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6">
                                            <p:txEl>
                                              <p:pRg st="8" end="8"/>
                                            </p:txEl>
                                          </p:spTgt>
                                        </p:tgtEl>
                                        <p:attrNameLst>
                                          <p:attrName>style.visibility</p:attrName>
                                        </p:attrNameLst>
                                      </p:cBhvr>
                                      <p:to>
                                        <p:strVal val="visible"/>
                                      </p:to>
                                    </p:set>
                                    <p:animEffect transition="in" filter="barn(inVertical)">
                                      <p:cBhvr>
                                        <p:cTn id="97" dur="500"/>
                                        <p:tgtEl>
                                          <p:spTgt spid="6">
                                            <p:txEl>
                                              <p:pRg st="8" end="8"/>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6">
                                            <p:txEl>
                                              <p:pRg st="9" end="9"/>
                                            </p:txEl>
                                          </p:spTgt>
                                        </p:tgtEl>
                                        <p:attrNameLst>
                                          <p:attrName>style.visibility</p:attrName>
                                        </p:attrNameLst>
                                      </p:cBhvr>
                                      <p:to>
                                        <p:strVal val="visible"/>
                                      </p:to>
                                    </p:set>
                                    <p:animEffect transition="in" filter="barn(inVertical)">
                                      <p:cBhvr>
                                        <p:cTn id="10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manifestations in C.D</a:t>
            </a:r>
            <a:r>
              <a:rPr lang="en-US" dirty="0"/>
              <a:t/>
            </a:r>
            <a:br>
              <a:rPr lang="en-US" dirty="0"/>
            </a:br>
            <a:endParaRPr lang="en-US" dirty="0"/>
          </a:p>
        </p:txBody>
      </p:sp>
      <p:sp>
        <p:nvSpPr>
          <p:cNvPr id="3" name="Content Placeholder 2"/>
          <p:cNvSpPr>
            <a:spLocks noGrp="1"/>
          </p:cNvSpPr>
          <p:nvPr>
            <p:ph sz="half" idx="2"/>
          </p:nvPr>
        </p:nvSpPr>
        <p:spPr>
          <a:xfrm>
            <a:off x="1103312" y="1905000"/>
            <a:ext cx="4396339" cy="4351338"/>
          </a:xfrm>
        </p:spPr>
        <p:txBody>
          <a:bodyPr>
            <a:normAutofit/>
          </a:bodyPr>
          <a:lstStyle/>
          <a:p>
            <a:r>
              <a:rPr lang="en-US" dirty="0"/>
              <a:t>Gastrointestinal </a:t>
            </a:r>
            <a:r>
              <a:rPr lang="en-US" dirty="0" smtClean="0"/>
              <a:t>tract (</a:t>
            </a:r>
            <a:r>
              <a:rPr lang="en-US" sz="1600" dirty="0" smtClean="0"/>
              <a:t>Atrophy of the small bowel mucosa /Malabsorption)</a:t>
            </a:r>
          </a:p>
          <a:p>
            <a:pPr lvl="2"/>
            <a:r>
              <a:rPr lang="en-US" dirty="0" smtClean="0"/>
              <a:t>Diarrhea</a:t>
            </a:r>
          </a:p>
          <a:p>
            <a:pPr lvl="2"/>
            <a:r>
              <a:rPr lang="en-US" dirty="0" smtClean="0"/>
              <a:t>Distended </a:t>
            </a:r>
            <a:r>
              <a:rPr lang="en-US" dirty="0"/>
              <a:t>abdomen</a:t>
            </a:r>
          </a:p>
          <a:p>
            <a:pPr lvl="2"/>
            <a:r>
              <a:rPr lang="en-US" dirty="0"/>
              <a:t>Vomiting</a:t>
            </a:r>
          </a:p>
          <a:p>
            <a:pPr lvl="2"/>
            <a:r>
              <a:rPr lang="en-US" dirty="0"/>
              <a:t>Anorexia</a:t>
            </a:r>
          </a:p>
          <a:p>
            <a:pPr lvl="2"/>
            <a:r>
              <a:rPr lang="en-US" dirty="0"/>
              <a:t>Weight loss</a:t>
            </a:r>
          </a:p>
          <a:p>
            <a:pPr lvl="2"/>
            <a:r>
              <a:rPr lang="en-US" dirty="0"/>
              <a:t>Failure to thrive</a:t>
            </a:r>
          </a:p>
          <a:p>
            <a:pPr lvl="2"/>
            <a:r>
              <a:rPr lang="en-US" dirty="0"/>
              <a:t>Rectal prolapse</a:t>
            </a:r>
          </a:p>
          <a:p>
            <a:pPr lvl="2"/>
            <a:r>
              <a:rPr lang="en-US" dirty="0" err="1"/>
              <a:t>Aphthous</a:t>
            </a:r>
            <a:r>
              <a:rPr lang="en-US" dirty="0"/>
              <a:t> stomatitis</a:t>
            </a:r>
          </a:p>
          <a:p>
            <a:pPr lvl="2"/>
            <a:r>
              <a:rPr lang="en-US" dirty="0" smtClean="0"/>
              <a:t>Intussusception</a:t>
            </a:r>
            <a:endParaRPr lang="en-US" dirty="0"/>
          </a:p>
        </p:txBody>
      </p:sp>
      <p:sp>
        <p:nvSpPr>
          <p:cNvPr id="6" name="Content Placeholder 5"/>
          <p:cNvSpPr>
            <a:spLocks noGrp="1"/>
          </p:cNvSpPr>
          <p:nvPr>
            <p:ph sz="quarter" idx="4"/>
          </p:nvPr>
        </p:nvSpPr>
        <p:spPr>
          <a:xfrm>
            <a:off x="5583525" y="1996440"/>
            <a:ext cx="4396339" cy="4351338"/>
          </a:xfrm>
        </p:spPr>
        <p:txBody>
          <a:bodyPr>
            <a:normAutofit/>
          </a:bodyPr>
          <a:lstStyle/>
          <a:p>
            <a:r>
              <a:rPr lang="en-US" dirty="0" err="1"/>
              <a:t>Endocrinologic</a:t>
            </a:r>
            <a:r>
              <a:rPr lang="en-US" dirty="0"/>
              <a:t>  </a:t>
            </a:r>
            <a:r>
              <a:rPr lang="en-US" sz="1600" dirty="0" smtClean="0"/>
              <a:t>(Malnutrition, Calcium/vitamin D malabsorption)</a:t>
            </a:r>
          </a:p>
          <a:p>
            <a:pPr lvl="1"/>
            <a:r>
              <a:rPr lang="en-US" dirty="0" smtClean="0"/>
              <a:t>Short </a:t>
            </a:r>
            <a:r>
              <a:rPr lang="en-US" dirty="0"/>
              <a:t>stature</a:t>
            </a:r>
          </a:p>
          <a:p>
            <a:pPr lvl="1"/>
            <a:r>
              <a:rPr lang="en-US" dirty="0" err="1"/>
              <a:t>Pubertas</a:t>
            </a:r>
            <a:r>
              <a:rPr lang="en-US" dirty="0"/>
              <a:t> </a:t>
            </a:r>
            <a:r>
              <a:rPr lang="en-US" dirty="0" err="1"/>
              <a:t>tarda</a:t>
            </a:r>
            <a:endParaRPr lang="en-US" dirty="0"/>
          </a:p>
          <a:p>
            <a:pPr lvl="1"/>
            <a:r>
              <a:rPr lang="en-US" dirty="0" smtClean="0"/>
              <a:t>Secondary hyperparathyroidism</a:t>
            </a:r>
            <a:endParaRPr lang="en-US" dirty="0"/>
          </a:p>
          <a:p>
            <a:endParaRPr lang="en-US" dirty="0" smtClean="0"/>
          </a:p>
          <a:p>
            <a:r>
              <a:rPr lang="en-US" dirty="0" smtClean="0"/>
              <a:t>Dermatologic </a:t>
            </a:r>
            <a:r>
              <a:rPr lang="en-US" sz="1600" dirty="0" smtClean="0"/>
              <a:t>(Autoimmunity)</a:t>
            </a:r>
          </a:p>
          <a:p>
            <a:pPr lvl="1"/>
            <a:r>
              <a:rPr lang="en-US" dirty="0" smtClean="0"/>
              <a:t>Dermatitis </a:t>
            </a:r>
            <a:r>
              <a:rPr lang="en-US" dirty="0" err="1"/>
              <a:t>herpetiformis</a:t>
            </a:r>
            <a:endParaRPr lang="en-US" dirty="0"/>
          </a:p>
          <a:p>
            <a:pPr lvl="1"/>
            <a:r>
              <a:rPr lang="en-US" dirty="0"/>
              <a:t>Alopecia </a:t>
            </a:r>
            <a:r>
              <a:rPr lang="en-US" dirty="0" err="1"/>
              <a:t>areata</a:t>
            </a:r>
            <a:endParaRPr lang="en-US" dirty="0"/>
          </a:p>
          <a:p>
            <a:pPr lvl="1"/>
            <a:r>
              <a:rPr lang="en-US" dirty="0"/>
              <a:t>Erythema </a:t>
            </a:r>
            <a:r>
              <a:rPr lang="en-US" dirty="0" err="1" smtClean="0"/>
              <a:t>nodosum</a:t>
            </a:r>
            <a:endParaRPr lang="en-US" dirty="0"/>
          </a:p>
        </p:txBody>
      </p:sp>
    </p:spTree>
    <p:extLst>
      <p:ext uri="{BB962C8B-B14F-4D97-AF65-F5344CB8AC3E}">
        <p14:creationId xmlns:p14="http://schemas.microsoft.com/office/powerpoint/2010/main" val="70353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xEl>
                                              <p:pRg st="0" end="0"/>
                                            </p:txEl>
                                          </p:spTgt>
                                        </p:tgtEl>
                                        <p:attrNameLst>
                                          <p:attrName>style.visibility</p:attrName>
                                        </p:attrNameLst>
                                      </p:cBhvr>
                                      <p:to>
                                        <p:strVal val="visible"/>
                                      </p:to>
                                    </p:set>
                                    <p:anim calcmode="lin" valueType="num">
                                      <p:cBhvr additive="base">
                                        <p:cTn id="6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
                                            <p:txEl>
                                              <p:pRg st="1" end="1"/>
                                            </p:txEl>
                                          </p:spTgt>
                                        </p:tgtEl>
                                        <p:attrNameLst>
                                          <p:attrName>style.visibility</p:attrName>
                                        </p:attrNameLst>
                                      </p:cBhvr>
                                      <p:to>
                                        <p:strVal val="visible"/>
                                      </p:to>
                                    </p:set>
                                    <p:anim calcmode="lin" valueType="num">
                                      <p:cBhvr additive="base">
                                        <p:cTn id="7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6">
                                            <p:txEl>
                                              <p:pRg st="2" end="2"/>
                                            </p:txEl>
                                          </p:spTgt>
                                        </p:tgtEl>
                                        <p:attrNameLst>
                                          <p:attrName>style.visibility</p:attrName>
                                        </p:attrNameLst>
                                      </p:cBhvr>
                                      <p:to>
                                        <p:strVal val="visible"/>
                                      </p:to>
                                    </p:set>
                                    <p:anim calcmode="lin" valueType="num">
                                      <p:cBhvr additive="base">
                                        <p:cTn id="7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6">
                                            <p:txEl>
                                              <p:pRg st="3" end="3"/>
                                            </p:txEl>
                                          </p:spTgt>
                                        </p:tgtEl>
                                        <p:attrNameLst>
                                          <p:attrName>style.visibility</p:attrName>
                                        </p:attrNameLst>
                                      </p:cBhvr>
                                      <p:to>
                                        <p:strVal val="visible"/>
                                      </p:to>
                                    </p:set>
                                    <p:anim calcmode="lin" valueType="num">
                                      <p:cBhvr additive="base">
                                        <p:cTn id="8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6">
                                            <p:txEl>
                                              <p:pRg st="5" end="5"/>
                                            </p:txEl>
                                          </p:spTgt>
                                        </p:tgtEl>
                                        <p:attrNameLst>
                                          <p:attrName>style.visibility</p:attrName>
                                        </p:attrNameLst>
                                      </p:cBhvr>
                                      <p:to>
                                        <p:strVal val="visible"/>
                                      </p:to>
                                    </p:set>
                                    <p:anim calcmode="lin" valueType="num">
                                      <p:cBhvr additive="base">
                                        <p:cTn id="9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6">
                                            <p:txEl>
                                              <p:pRg st="6" end="6"/>
                                            </p:txEl>
                                          </p:spTgt>
                                        </p:tgtEl>
                                        <p:attrNameLst>
                                          <p:attrName>style.visibility</p:attrName>
                                        </p:attrNameLst>
                                      </p:cBhvr>
                                      <p:to>
                                        <p:strVal val="visible"/>
                                      </p:to>
                                    </p:set>
                                    <p:anim calcmode="lin" valueType="num">
                                      <p:cBhvr additive="base">
                                        <p:cTn id="9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6">
                                            <p:txEl>
                                              <p:pRg st="7" end="7"/>
                                            </p:txEl>
                                          </p:spTgt>
                                        </p:tgtEl>
                                        <p:attrNameLst>
                                          <p:attrName>style.visibility</p:attrName>
                                        </p:attrNameLst>
                                      </p:cBhvr>
                                      <p:to>
                                        <p:strVal val="visible"/>
                                      </p:to>
                                    </p:set>
                                    <p:anim calcmode="lin" valueType="num">
                                      <p:cBhvr additive="base">
                                        <p:cTn id="10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6">
                                            <p:txEl>
                                              <p:pRg st="8" end="8"/>
                                            </p:txEl>
                                          </p:spTgt>
                                        </p:tgtEl>
                                        <p:attrNameLst>
                                          <p:attrName>style.visibility</p:attrName>
                                        </p:attrNameLst>
                                      </p:cBhvr>
                                      <p:to>
                                        <p:strVal val="visible"/>
                                      </p:to>
                                    </p:set>
                                    <p:anim calcmode="lin" valueType="num">
                                      <p:cBhvr additive="base">
                                        <p:cTn id="109"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309027"/>
            <a:ext cx="9404723" cy="1400530"/>
          </a:xfrm>
        </p:spPr>
        <p:txBody>
          <a:bodyPr/>
          <a:lstStyle/>
          <a:p>
            <a:r>
              <a:rPr lang="en-US" dirty="0"/>
              <a:t>Clinical manifestations in C.D</a:t>
            </a:r>
          </a:p>
        </p:txBody>
      </p:sp>
      <p:sp>
        <p:nvSpPr>
          <p:cNvPr id="3" name="Content Placeholder 2"/>
          <p:cNvSpPr>
            <a:spLocks noGrp="1"/>
          </p:cNvSpPr>
          <p:nvPr>
            <p:ph sz="half" idx="2"/>
          </p:nvPr>
        </p:nvSpPr>
        <p:spPr>
          <a:xfrm>
            <a:off x="1103312" y="1853248"/>
            <a:ext cx="4396339" cy="4403090"/>
          </a:xfrm>
        </p:spPr>
        <p:txBody>
          <a:bodyPr>
            <a:normAutofit/>
          </a:bodyPr>
          <a:lstStyle/>
          <a:p>
            <a:r>
              <a:rPr lang="en-US" dirty="0"/>
              <a:t>Hematologic </a:t>
            </a:r>
            <a:r>
              <a:rPr lang="en-US" dirty="0" smtClean="0"/>
              <a:t>(Iron malabsorption) </a:t>
            </a:r>
          </a:p>
          <a:p>
            <a:pPr lvl="1"/>
            <a:r>
              <a:rPr lang="en-US" dirty="0" smtClean="0"/>
              <a:t>Anemia</a:t>
            </a:r>
            <a:endParaRPr lang="en-US" dirty="0"/>
          </a:p>
          <a:p>
            <a:endParaRPr lang="en-US" dirty="0" smtClean="0"/>
          </a:p>
          <a:p>
            <a:r>
              <a:rPr lang="en-US" dirty="0" smtClean="0"/>
              <a:t>Skeletal </a:t>
            </a:r>
            <a:r>
              <a:rPr lang="en-US" sz="1600" dirty="0" smtClean="0"/>
              <a:t>(Calcium/vitamin D malabsorption</a:t>
            </a:r>
            <a:r>
              <a:rPr lang="en-US" dirty="0" smtClean="0"/>
              <a:t>) </a:t>
            </a:r>
          </a:p>
          <a:p>
            <a:pPr lvl="1"/>
            <a:r>
              <a:rPr lang="en-US" dirty="0" smtClean="0"/>
              <a:t>Rickets</a:t>
            </a:r>
            <a:endParaRPr lang="en-US" dirty="0"/>
          </a:p>
          <a:p>
            <a:pPr lvl="1"/>
            <a:r>
              <a:rPr lang="en-US" dirty="0"/>
              <a:t>Osteoporosis</a:t>
            </a:r>
          </a:p>
          <a:p>
            <a:pPr lvl="1"/>
            <a:r>
              <a:rPr lang="en-US" dirty="0"/>
              <a:t>Enamel hypoplasia </a:t>
            </a:r>
            <a:r>
              <a:rPr lang="en-US" dirty="0" smtClean="0"/>
              <a:t>of the teeth</a:t>
            </a:r>
            <a:endParaRPr lang="en-US" dirty="0"/>
          </a:p>
          <a:p>
            <a:pPr lvl="1"/>
            <a:endParaRPr lang="en-US" dirty="0"/>
          </a:p>
          <a:p>
            <a:r>
              <a:rPr lang="en-US" dirty="0"/>
              <a:t>Respiratory</a:t>
            </a:r>
          </a:p>
          <a:p>
            <a:pPr lvl="1"/>
            <a:r>
              <a:rPr lang="en-US" dirty="0"/>
              <a:t> Idiopathic pulmonary </a:t>
            </a:r>
            <a:r>
              <a:rPr lang="en-US" dirty="0" err="1"/>
              <a:t>hemosiderosis</a:t>
            </a:r>
            <a:endParaRPr lang="en-US" dirty="0"/>
          </a:p>
          <a:p>
            <a:pPr marL="457200" lvl="1" indent="0">
              <a:buNone/>
            </a:pPr>
            <a:endParaRPr lang="en-US" dirty="0" smtClean="0"/>
          </a:p>
        </p:txBody>
      </p:sp>
      <p:sp>
        <p:nvSpPr>
          <p:cNvPr id="6" name="Content Placeholder 5"/>
          <p:cNvSpPr>
            <a:spLocks noGrp="1"/>
          </p:cNvSpPr>
          <p:nvPr>
            <p:ph sz="quarter" idx="4"/>
          </p:nvPr>
        </p:nvSpPr>
        <p:spPr>
          <a:xfrm>
            <a:off x="5654495" y="1853248"/>
            <a:ext cx="4396339" cy="4403090"/>
          </a:xfrm>
        </p:spPr>
        <p:txBody>
          <a:bodyPr>
            <a:normAutofit/>
          </a:bodyPr>
          <a:lstStyle/>
          <a:p>
            <a:r>
              <a:rPr lang="en-US" dirty="0"/>
              <a:t>Muscular </a:t>
            </a:r>
            <a:r>
              <a:rPr lang="en-US" dirty="0" smtClean="0"/>
              <a:t>(</a:t>
            </a:r>
            <a:r>
              <a:rPr lang="en-US" sz="1600" dirty="0" smtClean="0"/>
              <a:t>Malnutrition</a:t>
            </a:r>
            <a:r>
              <a:rPr lang="en-US" dirty="0" smtClean="0"/>
              <a:t>)</a:t>
            </a:r>
          </a:p>
          <a:p>
            <a:pPr lvl="1"/>
            <a:r>
              <a:rPr lang="en-US" dirty="0"/>
              <a:t>Atrophy</a:t>
            </a:r>
          </a:p>
          <a:p>
            <a:endParaRPr lang="en-US" dirty="0" smtClean="0"/>
          </a:p>
          <a:p>
            <a:r>
              <a:rPr lang="en-US" dirty="0" smtClean="0"/>
              <a:t>Neurologic </a:t>
            </a:r>
            <a:r>
              <a:rPr lang="en-US" sz="1600" dirty="0"/>
              <a:t>(</a:t>
            </a:r>
            <a:r>
              <a:rPr lang="en-US" sz="1600" dirty="0" smtClean="0"/>
              <a:t>Thiamine/vitamin B12 deficiency)</a:t>
            </a:r>
            <a:endParaRPr lang="en-US" sz="1600" dirty="0"/>
          </a:p>
          <a:p>
            <a:pPr lvl="1"/>
            <a:r>
              <a:rPr lang="en-US" dirty="0" smtClean="0"/>
              <a:t>Peripheral </a:t>
            </a:r>
            <a:r>
              <a:rPr lang="en-US" dirty="0"/>
              <a:t>neuropathy</a:t>
            </a:r>
          </a:p>
          <a:p>
            <a:pPr lvl="1"/>
            <a:r>
              <a:rPr lang="en-US" dirty="0"/>
              <a:t>Epilepsy</a:t>
            </a:r>
          </a:p>
          <a:p>
            <a:pPr lvl="1"/>
            <a:r>
              <a:rPr lang="en-US" dirty="0"/>
              <a:t>Irritability</a:t>
            </a:r>
          </a:p>
          <a:p>
            <a:pPr lvl="1"/>
            <a:r>
              <a:rPr lang="en-US" dirty="0"/>
              <a:t>Cerebral calcifications</a:t>
            </a:r>
          </a:p>
          <a:p>
            <a:pPr lvl="1"/>
            <a:r>
              <a:rPr lang="en-US" dirty="0"/>
              <a:t>Cerebellar ataxia</a:t>
            </a:r>
          </a:p>
          <a:p>
            <a:endParaRPr lang="en-US" dirty="0"/>
          </a:p>
        </p:txBody>
      </p:sp>
    </p:spTree>
    <p:extLst>
      <p:ext uri="{BB962C8B-B14F-4D97-AF65-F5344CB8AC3E}">
        <p14:creationId xmlns:p14="http://schemas.microsoft.com/office/powerpoint/2010/main" val="236384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0" end="0"/>
                                            </p:txEl>
                                          </p:spTgt>
                                        </p:tgtEl>
                                        <p:attrNameLst>
                                          <p:attrName>style.visibility</p:attrName>
                                        </p:attrNameLst>
                                      </p:cBhvr>
                                      <p:to>
                                        <p:strVal val="visible"/>
                                      </p:to>
                                    </p:set>
                                    <p:anim calcmode="lin" valueType="num">
                                      <p:cBhvr additive="base">
                                        <p:cTn id="5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1" end="1"/>
                                            </p:txEl>
                                          </p:spTgt>
                                        </p:tgtEl>
                                        <p:attrNameLst>
                                          <p:attrName>style.visibility</p:attrName>
                                        </p:attrNameLst>
                                      </p:cBhvr>
                                      <p:to>
                                        <p:strVal val="visible"/>
                                      </p:to>
                                    </p:set>
                                    <p:anim calcmode="lin" valueType="num">
                                      <p:cBhvr additive="base">
                                        <p:cTn id="6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xEl>
                                              <p:pRg st="3" end="3"/>
                                            </p:txEl>
                                          </p:spTgt>
                                        </p:tgtEl>
                                        <p:attrNameLst>
                                          <p:attrName>style.visibility</p:attrName>
                                        </p:attrNameLst>
                                      </p:cBhvr>
                                      <p:to>
                                        <p:strVal val="visible"/>
                                      </p:to>
                                    </p:set>
                                    <p:anim calcmode="lin" valueType="num">
                                      <p:cBhvr additive="base">
                                        <p:cTn id="6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
                                            <p:txEl>
                                              <p:pRg st="4" end="4"/>
                                            </p:txEl>
                                          </p:spTgt>
                                        </p:tgtEl>
                                        <p:attrNameLst>
                                          <p:attrName>style.visibility</p:attrName>
                                        </p:attrNameLst>
                                      </p:cBhvr>
                                      <p:to>
                                        <p:strVal val="visible"/>
                                      </p:to>
                                    </p:set>
                                    <p:anim calcmode="lin" valueType="num">
                                      <p:cBhvr additive="base">
                                        <p:cTn id="7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6">
                                            <p:txEl>
                                              <p:pRg st="5" end="5"/>
                                            </p:txEl>
                                          </p:spTgt>
                                        </p:tgtEl>
                                        <p:attrNameLst>
                                          <p:attrName>style.visibility</p:attrName>
                                        </p:attrNameLst>
                                      </p:cBhvr>
                                      <p:to>
                                        <p:strVal val="visible"/>
                                      </p:to>
                                    </p:set>
                                    <p:anim calcmode="lin" valueType="num">
                                      <p:cBhvr additive="base">
                                        <p:cTn id="7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6">
                                            <p:txEl>
                                              <p:pRg st="6" end="6"/>
                                            </p:txEl>
                                          </p:spTgt>
                                        </p:tgtEl>
                                        <p:attrNameLst>
                                          <p:attrName>style.visibility</p:attrName>
                                        </p:attrNameLst>
                                      </p:cBhvr>
                                      <p:to>
                                        <p:strVal val="visible"/>
                                      </p:to>
                                    </p:set>
                                    <p:anim calcmode="lin" valueType="num">
                                      <p:cBhvr additive="base">
                                        <p:cTn id="8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6">
                                            <p:txEl>
                                              <p:pRg st="7" end="7"/>
                                            </p:txEl>
                                          </p:spTgt>
                                        </p:tgtEl>
                                        <p:attrNameLst>
                                          <p:attrName>style.visibility</p:attrName>
                                        </p:attrNameLst>
                                      </p:cBhvr>
                                      <p:to>
                                        <p:strVal val="visible"/>
                                      </p:to>
                                    </p:set>
                                    <p:anim calcmode="lin" valueType="num">
                                      <p:cBhvr additive="base">
                                        <p:cTn id="91"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6">
                                            <p:txEl>
                                              <p:pRg st="8" end="8"/>
                                            </p:txEl>
                                          </p:spTgt>
                                        </p:tgtEl>
                                        <p:attrNameLst>
                                          <p:attrName>style.visibility</p:attrName>
                                        </p:attrNameLst>
                                      </p:cBhvr>
                                      <p:to>
                                        <p:strVal val="visible"/>
                                      </p:to>
                                    </p:set>
                                    <p:anim calcmode="lin" valueType="num">
                                      <p:cBhvr additive="base">
                                        <p:cTn id="97"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Clinical spectrum of CD</a:t>
            </a:r>
            <a:endParaRPr lang="en-US" dirty="0"/>
          </a:p>
        </p:txBody>
      </p:sp>
      <p:sp>
        <p:nvSpPr>
          <p:cNvPr id="8" name="Content Placeholder 7"/>
          <p:cNvSpPr>
            <a:spLocks noGrp="1"/>
          </p:cNvSpPr>
          <p:nvPr>
            <p:ph idx="1"/>
          </p:nvPr>
        </p:nvSpPr>
        <p:spPr/>
        <p:txBody>
          <a:bodyPr>
            <a:normAutofit/>
          </a:bodyPr>
          <a:lstStyle/>
          <a:p>
            <a:r>
              <a:rPr lang="en-US" dirty="0"/>
              <a:t>SYMPTOMATIC</a:t>
            </a:r>
          </a:p>
          <a:p>
            <a:pPr lvl="1"/>
            <a:r>
              <a:rPr lang="en-US" dirty="0" smtClean="0"/>
              <a:t>With symptoms mentioned above.</a:t>
            </a:r>
            <a:endParaRPr lang="en-US" dirty="0"/>
          </a:p>
          <a:p>
            <a:r>
              <a:rPr lang="en-US" dirty="0" smtClean="0"/>
              <a:t>SILENT </a:t>
            </a:r>
          </a:p>
          <a:p>
            <a:pPr lvl="1"/>
            <a:r>
              <a:rPr lang="en-US" dirty="0" smtClean="0"/>
              <a:t>No </a:t>
            </a:r>
            <a:r>
              <a:rPr lang="en-US" dirty="0"/>
              <a:t>apparent symptoms in spite of histologic evidence of </a:t>
            </a:r>
            <a:r>
              <a:rPr lang="en-US" dirty="0" smtClean="0"/>
              <a:t>villous atrophy</a:t>
            </a:r>
            <a:r>
              <a:rPr lang="en-US" dirty="0"/>
              <a:t> </a:t>
            </a:r>
            <a:r>
              <a:rPr lang="en-US" dirty="0" smtClean="0"/>
              <a:t>In </a:t>
            </a:r>
            <a:r>
              <a:rPr lang="en-US" dirty="0"/>
              <a:t>most cases identified by serologic screening in at-risk </a:t>
            </a:r>
            <a:r>
              <a:rPr lang="en-US" dirty="0" smtClean="0"/>
              <a:t>groups</a:t>
            </a:r>
            <a:endParaRPr lang="en-US" dirty="0"/>
          </a:p>
          <a:p>
            <a:r>
              <a:rPr lang="en-US" dirty="0"/>
              <a:t>LATENT</a:t>
            </a:r>
          </a:p>
          <a:p>
            <a:pPr lvl="1"/>
            <a:r>
              <a:rPr lang="en-US" dirty="0"/>
              <a:t>Subjects who have a normal histology, but at some other </a:t>
            </a:r>
            <a:r>
              <a:rPr lang="en-US" dirty="0" smtClean="0"/>
              <a:t>time, before </a:t>
            </a:r>
            <a:r>
              <a:rPr lang="en-US" dirty="0"/>
              <a:t>or after, have shown a gluten-dependent </a:t>
            </a:r>
            <a:r>
              <a:rPr lang="en-US" dirty="0" err="1" smtClean="0"/>
              <a:t>enteropathy</a:t>
            </a:r>
            <a:r>
              <a:rPr lang="en-US" dirty="0"/>
              <a:t> </a:t>
            </a:r>
            <a:endParaRPr lang="en-US" dirty="0" smtClean="0"/>
          </a:p>
          <a:p>
            <a:r>
              <a:rPr lang="en-US" dirty="0" smtClean="0"/>
              <a:t>POTENTIAL</a:t>
            </a:r>
            <a:endParaRPr lang="en-US" dirty="0"/>
          </a:p>
          <a:p>
            <a:pPr lvl="1"/>
            <a:r>
              <a:rPr lang="en-US" dirty="0"/>
              <a:t>Subjects with positive celiac disease serology but without </a:t>
            </a:r>
            <a:r>
              <a:rPr lang="en-US" dirty="0" smtClean="0"/>
              <a:t>evidence of </a:t>
            </a:r>
            <a:r>
              <a:rPr lang="en-US" dirty="0"/>
              <a:t>altered </a:t>
            </a:r>
            <a:r>
              <a:rPr lang="en-US" dirty="0" err="1"/>
              <a:t>jejunal</a:t>
            </a:r>
            <a:r>
              <a:rPr lang="en-US" dirty="0"/>
              <a:t> </a:t>
            </a:r>
            <a:r>
              <a:rPr lang="en-US" dirty="0" smtClean="0"/>
              <a:t>histology It </a:t>
            </a:r>
            <a:r>
              <a:rPr lang="en-US" dirty="0"/>
              <a:t>might or might not be symptomatic</a:t>
            </a:r>
          </a:p>
        </p:txBody>
      </p:sp>
    </p:spTree>
    <p:extLst>
      <p:ext uri="{BB962C8B-B14F-4D97-AF65-F5344CB8AC3E}">
        <p14:creationId xmlns:p14="http://schemas.microsoft.com/office/powerpoint/2010/main" val="84141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anim calcmode="lin" valueType="num">
                                      <p:cBhvr>
                                        <p:cTn id="8" dur="2000" fill="hold"/>
                                        <p:tgtEl>
                                          <p:spTgt spid="8">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2000"/>
                                        <p:tgtEl>
                                          <p:spTgt spid="8">
                                            <p:txEl>
                                              <p:pRg st="1" end="1"/>
                                            </p:txEl>
                                          </p:spTgt>
                                        </p:tgtEl>
                                      </p:cBhvr>
                                    </p:animEffect>
                                    <p:anim calcmode="lin" valueType="num">
                                      <p:cBhvr>
                                        <p:cTn id="15" dur="2000" fill="hold"/>
                                        <p:tgtEl>
                                          <p:spTgt spid="8">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2000"/>
                                        <p:tgtEl>
                                          <p:spTgt spid="8">
                                            <p:txEl>
                                              <p:pRg st="2" end="2"/>
                                            </p:txEl>
                                          </p:spTgt>
                                        </p:tgtEl>
                                      </p:cBhvr>
                                    </p:animEffect>
                                    <p:anim calcmode="lin" valueType="num">
                                      <p:cBhvr>
                                        <p:cTn id="22" dur="2000" fill="hold"/>
                                        <p:tgtEl>
                                          <p:spTgt spid="8">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8">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2000"/>
                                        <p:tgtEl>
                                          <p:spTgt spid="8">
                                            <p:txEl>
                                              <p:pRg st="3" end="3"/>
                                            </p:txEl>
                                          </p:spTgt>
                                        </p:tgtEl>
                                      </p:cBhvr>
                                    </p:animEffect>
                                    <p:anim calcmode="lin" valueType="num">
                                      <p:cBhvr>
                                        <p:cTn id="29" dur="2000" fill="hold"/>
                                        <p:tgtEl>
                                          <p:spTgt spid="8">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8">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2000"/>
                                        <p:tgtEl>
                                          <p:spTgt spid="8">
                                            <p:txEl>
                                              <p:pRg st="4" end="4"/>
                                            </p:txEl>
                                          </p:spTgt>
                                        </p:tgtEl>
                                      </p:cBhvr>
                                    </p:animEffect>
                                    <p:anim calcmode="lin" valueType="num">
                                      <p:cBhvr>
                                        <p:cTn id="36" dur="2000" fill="hold"/>
                                        <p:tgtEl>
                                          <p:spTgt spid="8">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8">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grpId="0" nodeType="clickEffect">
                                  <p:stCondLst>
                                    <p:cond delay="0"/>
                                  </p:stCondLst>
                                  <p:childTnLst>
                                    <p:set>
                                      <p:cBhvr>
                                        <p:cTn id="41" dur="1" fill="hold">
                                          <p:stCondLst>
                                            <p:cond delay="0"/>
                                          </p:stCondLst>
                                        </p:cTn>
                                        <p:tgtEl>
                                          <p:spTgt spid="8">
                                            <p:txEl>
                                              <p:pRg st="5" end="5"/>
                                            </p:txEl>
                                          </p:spTgt>
                                        </p:tgtEl>
                                        <p:attrNameLst>
                                          <p:attrName>style.visibility</p:attrName>
                                        </p:attrNameLst>
                                      </p:cBhvr>
                                      <p:to>
                                        <p:strVal val="visible"/>
                                      </p:to>
                                    </p:set>
                                    <p:animEffect transition="in" filter="fade">
                                      <p:cBhvr>
                                        <p:cTn id="42" dur="2000"/>
                                        <p:tgtEl>
                                          <p:spTgt spid="8">
                                            <p:txEl>
                                              <p:pRg st="5" end="5"/>
                                            </p:txEl>
                                          </p:spTgt>
                                        </p:tgtEl>
                                      </p:cBhvr>
                                    </p:animEffect>
                                    <p:anim calcmode="lin" valueType="num">
                                      <p:cBhvr>
                                        <p:cTn id="43" dur="2000" fill="hold"/>
                                        <p:tgtEl>
                                          <p:spTgt spid="8">
                                            <p:txEl>
                                              <p:pRg st="5" end="5"/>
                                            </p:txEl>
                                          </p:spTgt>
                                        </p:tgtEl>
                                        <p:attrNameLst>
                                          <p:attrName>ppt_w</p:attrName>
                                        </p:attrNameLst>
                                      </p:cBhvr>
                                      <p:tavLst>
                                        <p:tav tm="0" fmla="#ppt_w*sin(2.5*pi*$)">
                                          <p:val>
                                            <p:fltVal val="0"/>
                                          </p:val>
                                        </p:tav>
                                        <p:tav tm="100000">
                                          <p:val>
                                            <p:fltVal val="1"/>
                                          </p:val>
                                        </p:tav>
                                      </p:tavLst>
                                    </p:anim>
                                    <p:anim calcmode="lin" valueType="num">
                                      <p:cBhvr>
                                        <p:cTn id="44" dur="2000" fill="hold"/>
                                        <p:tgtEl>
                                          <p:spTgt spid="8">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grpId="0" nodeType="clickEffect">
                                  <p:stCondLst>
                                    <p:cond delay="0"/>
                                  </p:stCondLst>
                                  <p:childTnLst>
                                    <p:set>
                                      <p:cBhvr>
                                        <p:cTn id="48" dur="1" fill="hold">
                                          <p:stCondLst>
                                            <p:cond delay="0"/>
                                          </p:stCondLst>
                                        </p:cTn>
                                        <p:tgtEl>
                                          <p:spTgt spid="8">
                                            <p:txEl>
                                              <p:pRg st="6" end="6"/>
                                            </p:txEl>
                                          </p:spTgt>
                                        </p:tgtEl>
                                        <p:attrNameLst>
                                          <p:attrName>style.visibility</p:attrName>
                                        </p:attrNameLst>
                                      </p:cBhvr>
                                      <p:to>
                                        <p:strVal val="visible"/>
                                      </p:to>
                                    </p:set>
                                    <p:animEffect transition="in" filter="fade">
                                      <p:cBhvr>
                                        <p:cTn id="49" dur="2000"/>
                                        <p:tgtEl>
                                          <p:spTgt spid="8">
                                            <p:txEl>
                                              <p:pRg st="6" end="6"/>
                                            </p:txEl>
                                          </p:spTgt>
                                        </p:tgtEl>
                                      </p:cBhvr>
                                    </p:animEffect>
                                    <p:anim calcmode="lin" valueType="num">
                                      <p:cBhvr>
                                        <p:cTn id="50" dur="2000" fill="hold"/>
                                        <p:tgtEl>
                                          <p:spTgt spid="8">
                                            <p:txEl>
                                              <p:pRg st="6" end="6"/>
                                            </p:txEl>
                                          </p:spTgt>
                                        </p:tgtEl>
                                        <p:attrNameLst>
                                          <p:attrName>ppt_w</p:attrName>
                                        </p:attrNameLst>
                                      </p:cBhvr>
                                      <p:tavLst>
                                        <p:tav tm="0" fmla="#ppt_w*sin(2.5*pi*$)">
                                          <p:val>
                                            <p:fltVal val="0"/>
                                          </p:val>
                                        </p:tav>
                                        <p:tav tm="100000">
                                          <p:val>
                                            <p:fltVal val="1"/>
                                          </p:val>
                                        </p:tav>
                                      </p:tavLst>
                                    </p:anim>
                                    <p:anim calcmode="lin" valueType="num">
                                      <p:cBhvr>
                                        <p:cTn id="51" dur="2000" fill="hold"/>
                                        <p:tgtEl>
                                          <p:spTgt spid="8">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45" presetClass="entr" presetSubtype="0" fill="hold" grpId="0" nodeType="clickEffect">
                                  <p:stCondLst>
                                    <p:cond delay="0"/>
                                  </p:stCondLst>
                                  <p:childTnLst>
                                    <p:set>
                                      <p:cBhvr>
                                        <p:cTn id="55" dur="1" fill="hold">
                                          <p:stCondLst>
                                            <p:cond delay="0"/>
                                          </p:stCondLst>
                                        </p:cTn>
                                        <p:tgtEl>
                                          <p:spTgt spid="8">
                                            <p:txEl>
                                              <p:pRg st="7" end="7"/>
                                            </p:txEl>
                                          </p:spTgt>
                                        </p:tgtEl>
                                        <p:attrNameLst>
                                          <p:attrName>style.visibility</p:attrName>
                                        </p:attrNameLst>
                                      </p:cBhvr>
                                      <p:to>
                                        <p:strVal val="visible"/>
                                      </p:to>
                                    </p:set>
                                    <p:animEffect transition="in" filter="fade">
                                      <p:cBhvr>
                                        <p:cTn id="56" dur="2000"/>
                                        <p:tgtEl>
                                          <p:spTgt spid="8">
                                            <p:txEl>
                                              <p:pRg st="7" end="7"/>
                                            </p:txEl>
                                          </p:spTgt>
                                        </p:tgtEl>
                                      </p:cBhvr>
                                    </p:animEffect>
                                    <p:anim calcmode="lin" valueType="num">
                                      <p:cBhvr>
                                        <p:cTn id="57" dur="2000" fill="hold"/>
                                        <p:tgtEl>
                                          <p:spTgt spid="8">
                                            <p:txEl>
                                              <p:pRg st="7" end="7"/>
                                            </p:txEl>
                                          </p:spTgt>
                                        </p:tgtEl>
                                        <p:attrNameLst>
                                          <p:attrName>ppt_w</p:attrName>
                                        </p:attrNameLst>
                                      </p:cBhvr>
                                      <p:tavLst>
                                        <p:tav tm="0" fmla="#ppt_w*sin(2.5*pi*$)">
                                          <p:val>
                                            <p:fltVal val="0"/>
                                          </p:val>
                                        </p:tav>
                                        <p:tav tm="100000">
                                          <p:val>
                                            <p:fltVal val="1"/>
                                          </p:val>
                                        </p:tav>
                                      </p:tavLst>
                                    </p:anim>
                                    <p:anim calcmode="lin" valueType="num">
                                      <p:cBhvr>
                                        <p:cTn id="58" dur="2000" fill="hold"/>
                                        <p:tgtEl>
                                          <p:spTgt spid="8">
                                            <p:txEl>
                                              <p:pRg st="7" end="7"/>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 of CD</a:t>
            </a:r>
            <a:endParaRPr lang="en-US" dirty="0"/>
          </a:p>
        </p:txBody>
      </p:sp>
      <p:sp>
        <p:nvSpPr>
          <p:cNvPr id="3" name="Content Placeholder 2"/>
          <p:cNvSpPr>
            <a:spLocks noGrp="1"/>
          </p:cNvSpPr>
          <p:nvPr>
            <p:ph idx="1"/>
          </p:nvPr>
        </p:nvSpPr>
        <p:spPr/>
        <p:txBody>
          <a:bodyPr>
            <a:normAutofit lnSpcReduction="10000"/>
          </a:bodyPr>
          <a:lstStyle/>
          <a:p>
            <a:r>
              <a:rPr lang="en-US" dirty="0"/>
              <a:t>The diagnosis of celiac disease is based on a combination of </a:t>
            </a:r>
            <a:r>
              <a:rPr lang="en-US" dirty="0" smtClean="0"/>
              <a:t>symptoms, antibodies</a:t>
            </a:r>
            <a:r>
              <a:rPr lang="en-US" dirty="0"/>
              <a:t>, HLA, and duodenal </a:t>
            </a:r>
            <a:r>
              <a:rPr lang="en-US" dirty="0" smtClean="0"/>
              <a:t>histology.</a:t>
            </a:r>
          </a:p>
          <a:p>
            <a:r>
              <a:rPr lang="en-US" dirty="0"/>
              <a:t>The </a:t>
            </a:r>
            <a:r>
              <a:rPr lang="en-US" dirty="0" smtClean="0"/>
              <a:t>initial approach </a:t>
            </a:r>
            <a:r>
              <a:rPr lang="en-US" dirty="0"/>
              <a:t>to symptomatic patients is to test for anti-TG2 IgA </a:t>
            </a:r>
            <a:r>
              <a:rPr lang="en-US" dirty="0" smtClean="0"/>
              <a:t>antibodies and </a:t>
            </a:r>
            <a:r>
              <a:rPr lang="en-US" dirty="0"/>
              <a:t>in addition for total IgA in serum to exclude IgA deficiency. </a:t>
            </a:r>
            <a:endParaRPr lang="en-US" dirty="0" smtClean="0"/>
          </a:p>
          <a:p>
            <a:r>
              <a:rPr lang="en-US" dirty="0" smtClean="0"/>
              <a:t>If </a:t>
            </a:r>
            <a:r>
              <a:rPr lang="en-US" dirty="0"/>
              <a:t>IgA </a:t>
            </a:r>
            <a:r>
              <a:rPr lang="en-US" dirty="0" smtClean="0"/>
              <a:t>anti-TG2 antibodies </a:t>
            </a:r>
            <a:r>
              <a:rPr lang="en-US" dirty="0"/>
              <a:t>are negative and serum total IgA is normal for age </a:t>
            </a:r>
            <a:r>
              <a:rPr lang="en-US" dirty="0" smtClean="0"/>
              <a:t>celiac </a:t>
            </a:r>
            <a:r>
              <a:rPr lang="en-US" dirty="0"/>
              <a:t>disease is unlikely to be the cause of the symptoms</a:t>
            </a:r>
            <a:r>
              <a:rPr lang="en-US" dirty="0" smtClean="0"/>
              <a:t>.</a:t>
            </a:r>
          </a:p>
          <a:p>
            <a:pPr lvl="1"/>
            <a:r>
              <a:rPr lang="en-US" dirty="0"/>
              <a:t>Patients with positive anti-TG2 </a:t>
            </a:r>
            <a:r>
              <a:rPr lang="en-US" dirty="0" smtClean="0"/>
              <a:t>antibody levels </a:t>
            </a:r>
            <a:r>
              <a:rPr lang="en-US" dirty="0"/>
              <a:t>&lt;10 × upper limits of normal should undergo upper </a:t>
            </a:r>
            <a:r>
              <a:rPr lang="en-US" dirty="0" smtClean="0"/>
              <a:t>endoscopy with </a:t>
            </a:r>
            <a:r>
              <a:rPr lang="en-US" dirty="0"/>
              <a:t>multiple biopsies. </a:t>
            </a:r>
            <a:endParaRPr lang="en-US" dirty="0" smtClean="0"/>
          </a:p>
          <a:p>
            <a:pPr lvl="1"/>
            <a:r>
              <a:rPr lang="en-US" dirty="0" smtClean="0"/>
              <a:t>In </a:t>
            </a:r>
            <a:r>
              <a:rPr lang="en-US" dirty="0"/>
              <a:t>patients with positive anti-TG2 </a:t>
            </a:r>
            <a:r>
              <a:rPr lang="en-US" dirty="0" smtClean="0"/>
              <a:t>antibody levels </a:t>
            </a:r>
            <a:r>
              <a:rPr lang="en-US" dirty="0"/>
              <a:t>at or &gt;10 × upper limits of normal, blood should be drawn </a:t>
            </a:r>
            <a:r>
              <a:rPr lang="en-US" dirty="0" smtClean="0"/>
              <a:t>for HLA </a:t>
            </a:r>
            <a:r>
              <a:rPr lang="en-US" dirty="0"/>
              <a:t>and EMA testing. If the patient is positive for EMA </a:t>
            </a:r>
            <a:r>
              <a:rPr lang="en-US" dirty="0" smtClean="0"/>
              <a:t>antibodies and </a:t>
            </a:r>
            <a:r>
              <a:rPr lang="en-US" dirty="0"/>
              <a:t>positive for DQ2 or DQ8 HLA testing, the diagnosis of </a:t>
            </a:r>
            <a:r>
              <a:rPr lang="en-US" dirty="0" smtClean="0"/>
              <a:t>celiac disease </a:t>
            </a:r>
            <a:r>
              <a:rPr lang="en-US" dirty="0"/>
              <a:t>is confirmed</a:t>
            </a:r>
          </a:p>
        </p:txBody>
      </p:sp>
    </p:spTree>
    <p:extLst>
      <p:ext uri="{BB962C8B-B14F-4D97-AF65-F5344CB8AC3E}">
        <p14:creationId xmlns:p14="http://schemas.microsoft.com/office/powerpoint/2010/main" val="2309473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causes of flat mucosa</a:t>
            </a:r>
            <a:endParaRPr lang="en-US" dirty="0"/>
          </a:p>
        </p:txBody>
      </p:sp>
      <p:sp>
        <p:nvSpPr>
          <p:cNvPr id="3" name="Content Placeholder 2"/>
          <p:cNvSpPr>
            <a:spLocks noGrp="1"/>
          </p:cNvSpPr>
          <p:nvPr>
            <p:ph sz="half" idx="1"/>
          </p:nvPr>
        </p:nvSpPr>
        <p:spPr/>
        <p:txBody>
          <a:bodyPr>
            <a:normAutofit/>
          </a:bodyPr>
          <a:lstStyle/>
          <a:p>
            <a:r>
              <a:rPr lang="en-US" dirty="0"/>
              <a:t>Autoimmune </a:t>
            </a:r>
            <a:r>
              <a:rPr lang="en-US" dirty="0" err="1"/>
              <a:t>enteropathy</a:t>
            </a:r>
            <a:endParaRPr lang="en-US" dirty="0"/>
          </a:p>
          <a:p>
            <a:r>
              <a:rPr lang="en-US" dirty="0"/>
              <a:t>Tropical </a:t>
            </a:r>
            <a:r>
              <a:rPr lang="en-US" dirty="0" err="1"/>
              <a:t>sprue</a:t>
            </a:r>
            <a:endParaRPr lang="en-US" dirty="0"/>
          </a:p>
          <a:p>
            <a:r>
              <a:rPr lang="en-US" dirty="0"/>
              <a:t>Giardiasis</a:t>
            </a:r>
          </a:p>
          <a:p>
            <a:r>
              <a:rPr lang="en-US" dirty="0"/>
              <a:t>HIV </a:t>
            </a:r>
            <a:r>
              <a:rPr lang="en-US" dirty="0" err="1"/>
              <a:t>enteropathy</a:t>
            </a:r>
            <a:endParaRPr lang="en-US" dirty="0"/>
          </a:p>
          <a:p>
            <a:r>
              <a:rPr lang="en-US" dirty="0"/>
              <a:t>Bacterial overgrowth</a:t>
            </a:r>
          </a:p>
          <a:p>
            <a:r>
              <a:rPr lang="en-US" dirty="0" err="1"/>
              <a:t>Crohn</a:t>
            </a:r>
            <a:r>
              <a:rPr lang="en-US" dirty="0"/>
              <a:t> disease</a:t>
            </a:r>
          </a:p>
          <a:p>
            <a:r>
              <a:rPr lang="en-US" dirty="0" err="1"/>
              <a:t>Eosinophilic</a:t>
            </a:r>
            <a:r>
              <a:rPr lang="en-US" dirty="0"/>
              <a:t> gastroenteritis</a:t>
            </a:r>
          </a:p>
          <a:p>
            <a:r>
              <a:rPr lang="en-US" dirty="0"/>
              <a:t>Cow’s milk </a:t>
            </a:r>
            <a:r>
              <a:rPr lang="en-US" dirty="0" err="1" smtClean="0"/>
              <a:t>enteropathy</a:t>
            </a:r>
            <a:endParaRPr lang="en-US" dirty="0"/>
          </a:p>
        </p:txBody>
      </p:sp>
      <p:sp>
        <p:nvSpPr>
          <p:cNvPr id="4" name="Content Placeholder 3"/>
          <p:cNvSpPr>
            <a:spLocks noGrp="1"/>
          </p:cNvSpPr>
          <p:nvPr>
            <p:ph sz="half" idx="2"/>
          </p:nvPr>
        </p:nvSpPr>
        <p:spPr/>
        <p:txBody>
          <a:bodyPr>
            <a:normAutofit/>
          </a:bodyPr>
          <a:lstStyle/>
          <a:p>
            <a:r>
              <a:rPr lang="en-US" dirty="0"/>
              <a:t>Soy protein </a:t>
            </a:r>
            <a:r>
              <a:rPr lang="en-US" dirty="0" err="1"/>
              <a:t>enteropathy</a:t>
            </a:r>
            <a:endParaRPr lang="en-US" dirty="0"/>
          </a:p>
          <a:p>
            <a:r>
              <a:rPr lang="en-US" dirty="0"/>
              <a:t>Primary immunodeficiency</a:t>
            </a:r>
          </a:p>
          <a:p>
            <a:r>
              <a:rPr lang="en-US" dirty="0"/>
              <a:t>Graft-versus-host disease</a:t>
            </a:r>
          </a:p>
          <a:p>
            <a:r>
              <a:rPr lang="en-US" dirty="0"/>
              <a:t>Chemotherapy and radiation</a:t>
            </a:r>
          </a:p>
          <a:p>
            <a:r>
              <a:rPr lang="en-US" dirty="0"/>
              <a:t>Protein energy malnutrition</a:t>
            </a:r>
          </a:p>
          <a:p>
            <a:r>
              <a:rPr lang="en-US" dirty="0"/>
              <a:t>Tuberculosis</a:t>
            </a:r>
          </a:p>
          <a:p>
            <a:r>
              <a:rPr lang="en-US" dirty="0"/>
              <a:t>Lymphoma</a:t>
            </a:r>
          </a:p>
          <a:p>
            <a:r>
              <a:rPr lang="en-US" dirty="0" err="1"/>
              <a:t>Nongluten</a:t>
            </a:r>
            <a:r>
              <a:rPr lang="en-US" dirty="0"/>
              <a:t> food intolerances</a:t>
            </a:r>
          </a:p>
          <a:p>
            <a:endParaRPr lang="en-US" dirty="0"/>
          </a:p>
        </p:txBody>
      </p:sp>
    </p:spTree>
    <p:extLst>
      <p:ext uri="{BB962C8B-B14F-4D97-AF65-F5344CB8AC3E}">
        <p14:creationId xmlns:p14="http://schemas.microsoft.com/office/powerpoint/2010/main" val="416589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wipe(down)">
                                      <p:cBhvr>
                                        <p:cTn id="47" dur="500"/>
                                        <p:tgtEl>
                                          <p:spTgt spid="4">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
                                            <p:txEl>
                                              <p:pRg st="1" end="1"/>
                                            </p:txEl>
                                          </p:spTgt>
                                        </p:tgtEl>
                                        <p:attrNameLst>
                                          <p:attrName>style.visibility</p:attrName>
                                        </p:attrNameLst>
                                      </p:cBhvr>
                                      <p:to>
                                        <p:strVal val="visible"/>
                                      </p:to>
                                    </p:set>
                                    <p:animEffect transition="in" filter="wipe(down)">
                                      <p:cBhvr>
                                        <p:cTn id="52" dur="500"/>
                                        <p:tgtEl>
                                          <p:spTgt spid="4">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
                                            <p:txEl>
                                              <p:pRg st="2" end="2"/>
                                            </p:txEl>
                                          </p:spTgt>
                                        </p:tgtEl>
                                        <p:attrNameLst>
                                          <p:attrName>style.visibility</p:attrName>
                                        </p:attrNameLst>
                                      </p:cBhvr>
                                      <p:to>
                                        <p:strVal val="visible"/>
                                      </p:to>
                                    </p:set>
                                    <p:animEffect transition="in" filter="wipe(down)">
                                      <p:cBhvr>
                                        <p:cTn id="57" dur="500"/>
                                        <p:tgtEl>
                                          <p:spTgt spid="4">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4">
                                            <p:txEl>
                                              <p:pRg st="3" end="3"/>
                                            </p:txEl>
                                          </p:spTgt>
                                        </p:tgtEl>
                                        <p:attrNameLst>
                                          <p:attrName>style.visibility</p:attrName>
                                        </p:attrNameLst>
                                      </p:cBhvr>
                                      <p:to>
                                        <p:strVal val="visible"/>
                                      </p:to>
                                    </p:set>
                                    <p:animEffect transition="in" filter="wipe(down)">
                                      <p:cBhvr>
                                        <p:cTn id="62" dur="500"/>
                                        <p:tgtEl>
                                          <p:spTgt spid="4">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Effect transition="in" filter="wipe(down)">
                                      <p:cBhvr>
                                        <p:cTn id="67" dur="500"/>
                                        <p:tgtEl>
                                          <p:spTgt spid="4">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4">
                                            <p:txEl>
                                              <p:pRg st="5" end="5"/>
                                            </p:txEl>
                                          </p:spTgt>
                                        </p:tgtEl>
                                        <p:attrNameLst>
                                          <p:attrName>style.visibility</p:attrName>
                                        </p:attrNameLst>
                                      </p:cBhvr>
                                      <p:to>
                                        <p:strVal val="visible"/>
                                      </p:to>
                                    </p:set>
                                    <p:animEffect transition="in" filter="wipe(down)">
                                      <p:cBhvr>
                                        <p:cTn id="72" dur="500"/>
                                        <p:tgtEl>
                                          <p:spTgt spid="4">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4">
                                            <p:txEl>
                                              <p:pRg st="6" end="6"/>
                                            </p:txEl>
                                          </p:spTgt>
                                        </p:tgtEl>
                                        <p:attrNameLst>
                                          <p:attrName>style.visibility</p:attrName>
                                        </p:attrNameLst>
                                      </p:cBhvr>
                                      <p:to>
                                        <p:strVal val="visible"/>
                                      </p:to>
                                    </p:set>
                                    <p:animEffect transition="in" filter="wipe(down)">
                                      <p:cBhvr>
                                        <p:cTn id="77" dur="500"/>
                                        <p:tgtEl>
                                          <p:spTgt spid="4">
                                            <p:txEl>
                                              <p:pRg st="6" end="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4">
                                            <p:txEl>
                                              <p:pRg st="7" end="7"/>
                                            </p:txEl>
                                          </p:spTgt>
                                        </p:tgtEl>
                                        <p:attrNameLst>
                                          <p:attrName>style.visibility</p:attrName>
                                        </p:attrNameLst>
                                      </p:cBhvr>
                                      <p:to>
                                        <p:strVal val="visible"/>
                                      </p:to>
                                    </p:set>
                                    <p:animEffect transition="in" filter="wipe(down)">
                                      <p:cBhvr>
                                        <p:cTn id="8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idx="1"/>
          </p:nvPr>
        </p:nvSpPr>
        <p:spPr/>
        <p:txBody>
          <a:bodyPr/>
          <a:lstStyle/>
          <a:p>
            <a:r>
              <a:rPr lang="en-US" dirty="0"/>
              <a:t>The only treatment for celiac disease is lifelong strict adherence </a:t>
            </a:r>
            <a:r>
              <a:rPr lang="en-US" dirty="0" smtClean="0"/>
              <a:t>to a </a:t>
            </a:r>
            <a:r>
              <a:rPr lang="en-US" dirty="0"/>
              <a:t>gluten-free </a:t>
            </a:r>
            <a:r>
              <a:rPr lang="en-US" dirty="0" smtClean="0"/>
              <a:t>diet. </a:t>
            </a:r>
            <a:r>
              <a:rPr lang="en-US" dirty="0"/>
              <a:t>This requires a wheat-, barley-, </a:t>
            </a:r>
            <a:r>
              <a:rPr lang="en-US" dirty="0" smtClean="0"/>
              <a:t>and rye-free </a:t>
            </a:r>
            <a:r>
              <a:rPr lang="en-US" dirty="0"/>
              <a:t>diet</a:t>
            </a:r>
            <a:r>
              <a:rPr lang="en-US" i="1" dirty="0" smtClean="0"/>
              <a:t>.</a:t>
            </a:r>
          </a:p>
          <a:p>
            <a:r>
              <a:rPr lang="en-US" dirty="0"/>
              <a:t>It is recommended that children with </a:t>
            </a:r>
            <a:r>
              <a:rPr lang="en-US" dirty="0" smtClean="0"/>
              <a:t>celiac disease </a:t>
            </a:r>
            <a:r>
              <a:rPr lang="en-US" dirty="0"/>
              <a:t>be monitored with periodic visits for assessment of </a:t>
            </a:r>
            <a:r>
              <a:rPr lang="en-US" dirty="0" smtClean="0"/>
              <a:t>symptoms, growth</a:t>
            </a:r>
            <a:r>
              <a:rPr lang="en-US" dirty="0"/>
              <a:t>, physical examination, and adherence to the gluten-free diet.</a:t>
            </a:r>
          </a:p>
          <a:p>
            <a:r>
              <a:rPr lang="en-US" dirty="0"/>
              <a:t>Periodic measurements of TG2 antibody levels to document </a:t>
            </a:r>
            <a:r>
              <a:rPr lang="en-US" dirty="0" err="1" smtClean="0"/>
              <a:t>reduction</a:t>
            </a:r>
            <a:r>
              <a:rPr lang="en-US" dirty="0" err="1"/>
              <a:t>in</a:t>
            </a:r>
            <a:r>
              <a:rPr lang="en-US" dirty="0"/>
              <a:t> antibody titers can be helpful as indirect evidence of adherence </a:t>
            </a:r>
            <a:r>
              <a:rPr lang="en-US" dirty="0" smtClean="0"/>
              <a:t>to a </a:t>
            </a:r>
            <a:r>
              <a:rPr lang="en-US" dirty="0"/>
              <a:t>gluten-free </a:t>
            </a:r>
            <a:r>
              <a:rPr lang="en-US" dirty="0" smtClean="0"/>
              <a:t>diet</a:t>
            </a:r>
            <a:endParaRPr lang="en-US" dirty="0"/>
          </a:p>
        </p:txBody>
      </p:sp>
    </p:spTree>
    <p:extLst>
      <p:ext uri="{BB962C8B-B14F-4D97-AF65-F5344CB8AC3E}">
        <p14:creationId xmlns:p14="http://schemas.microsoft.com/office/powerpoint/2010/main" val="28341467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1.5 year old presented with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111" y="1593669"/>
            <a:ext cx="5206049" cy="497369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3717" y="1593669"/>
            <a:ext cx="3736178" cy="2849381"/>
          </a:xfrm>
          <a:prstGeom prst="rect">
            <a:avLst/>
          </a:prstGeom>
        </p:spPr>
      </p:pic>
    </p:spTree>
    <p:extLst>
      <p:ext uri="{BB962C8B-B14F-4D97-AF65-F5344CB8AC3E}">
        <p14:creationId xmlns:p14="http://schemas.microsoft.com/office/powerpoint/2010/main" val="9207667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Cystic Fibrosis CF</a:t>
            </a:r>
            <a:endParaRPr lang="en-US" dirty="0"/>
          </a:p>
        </p:txBody>
      </p:sp>
      <p:sp>
        <p:nvSpPr>
          <p:cNvPr id="3" name="Content Placeholder 2"/>
          <p:cNvSpPr>
            <a:spLocks noGrp="1"/>
          </p:cNvSpPr>
          <p:nvPr>
            <p:ph idx="1"/>
          </p:nvPr>
        </p:nvSpPr>
        <p:spPr/>
        <p:txBody>
          <a:bodyPr/>
          <a:lstStyle/>
          <a:p>
            <a:r>
              <a:rPr lang="en-US" dirty="0"/>
              <a:t>Cystic fibrosis (CF) is a major cause of pancreatic exocrine failure in children. </a:t>
            </a:r>
            <a:endParaRPr lang="en-US" dirty="0" smtClean="0"/>
          </a:p>
          <a:p>
            <a:r>
              <a:rPr lang="en-US" dirty="0" smtClean="0"/>
              <a:t>Autosomal </a:t>
            </a:r>
            <a:r>
              <a:rPr lang="en-US" dirty="0"/>
              <a:t>recessive disorder caused by a mutation in the CFTR gene on </a:t>
            </a:r>
            <a:r>
              <a:rPr lang="en-US" dirty="0" smtClean="0"/>
              <a:t>chromosome 7. </a:t>
            </a:r>
            <a:endParaRPr lang="en-US" altLang="en-US" dirty="0"/>
          </a:p>
          <a:p>
            <a:r>
              <a:rPr lang="en-US" altLang="en-US" dirty="0" smtClean="0">
                <a:cs typeface="Arial" panose="020B0604020202020204" pitchFamily="34" charset="0"/>
              </a:rPr>
              <a:t>Commonest </a:t>
            </a:r>
            <a:r>
              <a:rPr lang="en-US" altLang="en-US" dirty="0">
                <a:cs typeface="Arial" panose="020B0604020202020204" pitchFamily="34" charset="0"/>
              </a:rPr>
              <a:t>mutation is Delta </a:t>
            </a:r>
            <a:r>
              <a:rPr lang="en-US" altLang="en-US" dirty="0" smtClean="0">
                <a:cs typeface="Arial" panose="020B0604020202020204" pitchFamily="34" charset="0"/>
              </a:rPr>
              <a:t>F508</a:t>
            </a:r>
          </a:p>
          <a:p>
            <a:r>
              <a:rPr lang="en-US" dirty="0"/>
              <a:t>Up to 90% of patients with CF have loss of exocrine pancreatic function as well as inadequate digestion and absorption of fats and proteins.</a:t>
            </a:r>
          </a:p>
          <a:p>
            <a:endParaRPr lang="en-US" dirty="0"/>
          </a:p>
        </p:txBody>
      </p:sp>
    </p:spTree>
    <p:extLst>
      <p:ext uri="{BB962C8B-B14F-4D97-AF65-F5344CB8AC3E}">
        <p14:creationId xmlns:p14="http://schemas.microsoft.com/office/powerpoint/2010/main" val="20902696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a:t>
            </a:r>
            <a:endParaRPr lang="en-US" dirty="0"/>
          </a:p>
        </p:txBody>
      </p:sp>
      <p:sp>
        <p:nvSpPr>
          <p:cNvPr id="3" name="Content Placeholder 2"/>
          <p:cNvSpPr>
            <a:spLocks noGrp="1"/>
          </p:cNvSpPr>
          <p:nvPr>
            <p:ph idx="1"/>
          </p:nvPr>
        </p:nvSpPr>
        <p:spPr/>
        <p:txBody>
          <a:bodyPr>
            <a:normAutofit/>
          </a:bodyPr>
          <a:lstStyle/>
          <a:p>
            <a:r>
              <a:rPr lang="en-US" dirty="0" smtClean="0"/>
              <a:t>Even though pulmonary disease is the major cause of morbidity and mortality, most patients (85%) have pancreatic insufficiency </a:t>
            </a:r>
          </a:p>
          <a:p>
            <a:r>
              <a:rPr lang="en-US" dirty="0" smtClean="0"/>
              <a:t>Clinical </a:t>
            </a:r>
            <a:r>
              <a:rPr lang="en-US" dirty="0"/>
              <a:t>signs of pancreatic insufficiency develop when less than 10% of normal pancreatic enzyme activity is present in the duodenum. </a:t>
            </a:r>
            <a:endParaRPr lang="en-US" dirty="0" smtClean="0"/>
          </a:p>
          <a:p>
            <a:r>
              <a:rPr lang="en-US" dirty="0" smtClean="0"/>
              <a:t>Patients usually </a:t>
            </a:r>
            <a:r>
              <a:rPr lang="en-US" dirty="0"/>
              <a:t>present </a:t>
            </a:r>
            <a:r>
              <a:rPr lang="en-US" dirty="0" smtClean="0"/>
              <a:t>before </a:t>
            </a:r>
            <a:r>
              <a:rPr lang="en-US" dirty="0"/>
              <a:t>6 months of age with </a:t>
            </a:r>
            <a:endParaRPr lang="en-US" dirty="0" smtClean="0"/>
          </a:p>
          <a:p>
            <a:pPr lvl="1"/>
            <a:r>
              <a:rPr lang="en-US" dirty="0" smtClean="0"/>
              <a:t>failure </a:t>
            </a:r>
            <a:r>
              <a:rPr lang="en-US" dirty="0"/>
              <a:t>to thrive. </a:t>
            </a:r>
            <a:endParaRPr lang="en-US" dirty="0" smtClean="0"/>
          </a:p>
          <a:p>
            <a:pPr lvl="1"/>
            <a:r>
              <a:rPr lang="en-US" dirty="0" err="1" smtClean="0"/>
              <a:t>hypoalbuminemia</a:t>
            </a:r>
            <a:r>
              <a:rPr lang="en-US" dirty="0"/>
              <a:t>, </a:t>
            </a:r>
            <a:endParaRPr lang="en-US" dirty="0" smtClean="0"/>
          </a:p>
          <a:p>
            <a:pPr lvl="1"/>
            <a:r>
              <a:rPr lang="en-US" dirty="0"/>
              <a:t>e</a:t>
            </a:r>
            <a:r>
              <a:rPr lang="en-US" dirty="0" smtClean="0"/>
              <a:t>dema</a:t>
            </a:r>
          </a:p>
          <a:p>
            <a:pPr lvl="1"/>
            <a:r>
              <a:rPr lang="en-US" dirty="0" smtClean="0"/>
              <a:t>anemia</a:t>
            </a:r>
            <a:r>
              <a:rPr lang="en-US" dirty="0"/>
              <a:t>. </a:t>
            </a:r>
          </a:p>
        </p:txBody>
      </p:sp>
    </p:spTree>
    <p:extLst>
      <p:ext uri="{BB962C8B-B14F-4D97-AF65-F5344CB8AC3E}">
        <p14:creationId xmlns:p14="http://schemas.microsoft.com/office/powerpoint/2010/main" val="2606193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Complications of CF</a:t>
            </a:r>
          </a:p>
        </p:txBody>
      </p:sp>
      <p:sp>
        <p:nvSpPr>
          <p:cNvPr id="5" name="Content Placeholder 4"/>
          <p:cNvSpPr>
            <a:spLocks noGrp="1"/>
          </p:cNvSpPr>
          <p:nvPr>
            <p:ph sz="half" idx="1"/>
          </p:nvPr>
        </p:nvSpPr>
        <p:spPr>
          <a:xfrm>
            <a:off x="1103312" y="2060575"/>
            <a:ext cx="4396339" cy="4195762"/>
          </a:xfrm>
        </p:spPr>
        <p:txBody>
          <a:bodyPr>
            <a:normAutofit fontScale="92500" lnSpcReduction="10000"/>
          </a:bodyPr>
          <a:lstStyle/>
          <a:p>
            <a:r>
              <a:rPr lang="en-US" u="sng" dirty="0"/>
              <a:t>GASTROINTESTINAL</a:t>
            </a:r>
          </a:p>
          <a:p>
            <a:pPr lvl="1"/>
            <a:r>
              <a:rPr lang="en-US" dirty="0"/>
              <a:t>Meconium ileus, meconium plug (neonate)</a:t>
            </a:r>
          </a:p>
          <a:p>
            <a:pPr lvl="1"/>
            <a:r>
              <a:rPr lang="en-US" dirty="0"/>
              <a:t>Meconium peritonitis (neonate)</a:t>
            </a:r>
          </a:p>
          <a:p>
            <a:pPr lvl="1"/>
            <a:r>
              <a:rPr lang="fr-FR" dirty="0"/>
              <a:t>Distal intestinal obstruction syndrome (non-</a:t>
            </a:r>
            <a:r>
              <a:rPr lang="fr-FR" dirty="0" err="1"/>
              <a:t>neonatal</a:t>
            </a:r>
            <a:r>
              <a:rPr lang="fr-FR" dirty="0"/>
              <a:t> obstruction)</a:t>
            </a:r>
          </a:p>
          <a:p>
            <a:pPr lvl="1"/>
            <a:r>
              <a:rPr lang="en-US" dirty="0"/>
              <a:t>Rectal prolapse</a:t>
            </a:r>
          </a:p>
          <a:p>
            <a:pPr lvl="1"/>
            <a:r>
              <a:rPr lang="en-US" dirty="0"/>
              <a:t>Intussusception</a:t>
            </a:r>
          </a:p>
          <a:p>
            <a:pPr lvl="1"/>
            <a:r>
              <a:rPr lang="en-US" dirty="0"/>
              <a:t>Volvulus</a:t>
            </a:r>
          </a:p>
          <a:p>
            <a:pPr lvl="1"/>
            <a:r>
              <a:rPr lang="en-US" dirty="0" err="1"/>
              <a:t>Fibrosing</a:t>
            </a:r>
            <a:r>
              <a:rPr lang="en-US" dirty="0"/>
              <a:t> </a:t>
            </a:r>
            <a:r>
              <a:rPr lang="en-US" dirty="0" err="1"/>
              <a:t>colonopathy</a:t>
            </a:r>
            <a:r>
              <a:rPr lang="en-US" dirty="0"/>
              <a:t> (strictures)</a:t>
            </a:r>
          </a:p>
          <a:p>
            <a:pPr lvl="1"/>
            <a:r>
              <a:rPr lang="en-US" dirty="0"/>
              <a:t>Appendicitis</a:t>
            </a:r>
          </a:p>
          <a:p>
            <a:pPr lvl="1"/>
            <a:r>
              <a:rPr lang="en-US" dirty="0"/>
              <a:t>Intestinal </a:t>
            </a:r>
            <a:r>
              <a:rPr lang="en-US" dirty="0" smtClean="0"/>
              <a:t>atresia</a:t>
            </a:r>
            <a:endParaRPr lang="en-US" dirty="0"/>
          </a:p>
        </p:txBody>
      </p:sp>
      <p:sp>
        <p:nvSpPr>
          <p:cNvPr id="6" name="Content Placeholder 5"/>
          <p:cNvSpPr>
            <a:spLocks noGrp="1"/>
          </p:cNvSpPr>
          <p:nvPr>
            <p:ph sz="half" idx="2"/>
          </p:nvPr>
        </p:nvSpPr>
        <p:spPr/>
        <p:txBody>
          <a:bodyPr>
            <a:normAutofit fontScale="92500" lnSpcReduction="10000"/>
          </a:bodyPr>
          <a:lstStyle/>
          <a:p>
            <a:pPr lvl="1"/>
            <a:r>
              <a:rPr lang="en-US" dirty="0"/>
              <a:t>Pancreatitis</a:t>
            </a:r>
          </a:p>
          <a:p>
            <a:pPr lvl="1"/>
            <a:r>
              <a:rPr lang="en-US" dirty="0"/>
              <a:t>Biliary cirrhosis (portal hypertension: esophageal </a:t>
            </a:r>
            <a:r>
              <a:rPr lang="en-US" dirty="0" smtClean="0"/>
              <a:t>varices, </a:t>
            </a:r>
            <a:r>
              <a:rPr lang="en-US" dirty="0" err="1" smtClean="0"/>
              <a:t>hypersplenism</a:t>
            </a:r>
            <a:r>
              <a:rPr lang="en-US" dirty="0" smtClean="0"/>
              <a:t>)</a:t>
            </a:r>
          </a:p>
          <a:p>
            <a:pPr lvl="1"/>
            <a:r>
              <a:rPr lang="en-US" dirty="0" smtClean="0"/>
              <a:t>Hepatic </a:t>
            </a:r>
            <a:r>
              <a:rPr lang="en-US" dirty="0" err="1"/>
              <a:t>steatosis</a:t>
            </a:r>
            <a:endParaRPr lang="en-US" dirty="0"/>
          </a:p>
          <a:p>
            <a:pPr lvl="1"/>
            <a:r>
              <a:rPr lang="en-US" dirty="0" err="1"/>
              <a:t>Gastroesophageal</a:t>
            </a:r>
            <a:r>
              <a:rPr lang="en-US" dirty="0"/>
              <a:t> reflux</a:t>
            </a:r>
          </a:p>
          <a:p>
            <a:pPr lvl="1"/>
            <a:r>
              <a:rPr lang="en-US" dirty="0" err="1"/>
              <a:t>Cholelithiasis</a:t>
            </a:r>
            <a:endParaRPr lang="en-US" dirty="0"/>
          </a:p>
          <a:p>
            <a:pPr lvl="1"/>
            <a:r>
              <a:rPr lang="en-US" dirty="0"/>
              <a:t>Inguinal hernia</a:t>
            </a:r>
          </a:p>
          <a:p>
            <a:pPr lvl="1"/>
            <a:r>
              <a:rPr lang="en-US" dirty="0"/>
              <a:t>Growth failure (malabsorption)</a:t>
            </a:r>
          </a:p>
          <a:p>
            <a:pPr lvl="1"/>
            <a:r>
              <a:rPr lang="en-US" dirty="0"/>
              <a:t>Vitamin deficiency states (vitamins A, K, E, D)</a:t>
            </a:r>
          </a:p>
          <a:p>
            <a:pPr lvl="1"/>
            <a:r>
              <a:rPr lang="en-US" dirty="0"/>
              <a:t>Insulin deficiency, symptomatic hyperglycemia, diabetes</a:t>
            </a:r>
          </a:p>
          <a:p>
            <a:pPr lvl="1"/>
            <a:r>
              <a:rPr lang="en-US" dirty="0"/>
              <a:t>Malignancy (rare)</a:t>
            </a:r>
          </a:p>
        </p:txBody>
      </p:sp>
    </p:spTree>
    <p:extLst>
      <p:ext uri="{BB962C8B-B14F-4D97-AF65-F5344CB8AC3E}">
        <p14:creationId xmlns:p14="http://schemas.microsoft.com/office/powerpoint/2010/main" val="7347635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Complications of CF</a:t>
            </a:r>
            <a:endParaRPr lang="en-US" dirty="0"/>
          </a:p>
        </p:txBody>
      </p:sp>
      <p:sp>
        <p:nvSpPr>
          <p:cNvPr id="5" name="Content Placeholder 4"/>
          <p:cNvSpPr>
            <a:spLocks noGrp="1"/>
          </p:cNvSpPr>
          <p:nvPr>
            <p:ph sz="half" idx="1"/>
          </p:nvPr>
        </p:nvSpPr>
        <p:spPr/>
        <p:txBody>
          <a:bodyPr>
            <a:normAutofit fontScale="92500" lnSpcReduction="20000"/>
          </a:bodyPr>
          <a:lstStyle/>
          <a:p>
            <a:r>
              <a:rPr lang="en-US" dirty="0"/>
              <a:t>RESPIRATORY</a:t>
            </a:r>
          </a:p>
          <a:p>
            <a:pPr lvl="1"/>
            <a:r>
              <a:rPr lang="en-US" dirty="0"/>
              <a:t>Bronchiectasis, bronchitis, bronchiolitis, pneumonia</a:t>
            </a:r>
          </a:p>
          <a:p>
            <a:pPr lvl="1"/>
            <a:r>
              <a:rPr lang="en-US" dirty="0"/>
              <a:t>Atelectasis</a:t>
            </a:r>
          </a:p>
          <a:p>
            <a:pPr lvl="1"/>
            <a:r>
              <a:rPr lang="en-US" dirty="0"/>
              <a:t>Hemoptysis</a:t>
            </a:r>
          </a:p>
          <a:p>
            <a:pPr lvl="1"/>
            <a:r>
              <a:rPr lang="en-US" dirty="0"/>
              <a:t>Pneumothorax</a:t>
            </a:r>
          </a:p>
          <a:p>
            <a:pPr lvl="1"/>
            <a:r>
              <a:rPr lang="en-US" dirty="0"/>
              <a:t>Nasal polyps</a:t>
            </a:r>
          </a:p>
          <a:p>
            <a:pPr lvl="1"/>
            <a:r>
              <a:rPr lang="en-US" dirty="0"/>
              <a:t>Sinusitis</a:t>
            </a:r>
          </a:p>
          <a:p>
            <a:pPr lvl="1"/>
            <a:r>
              <a:rPr lang="en-US" dirty="0"/>
              <a:t>Reactive airway disease</a:t>
            </a:r>
          </a:p>
          <a:p>
            <a:pPr lvl="1"/>
            <a:r>
              <a:rPr lang="en-US" dirty="0" err="1"/>
              <a:t>Cor</a:t>
            </a:r>
            <a:r>
              <a:rPr lang="en-US" dirty="0"/>
              <a:t> </a:t>
            </a:r>
            <a:r>
              <a:rPr lang="en-US" dirty="0" err="1"/>
              <a:t>pulmonale</a:t>
            </a:r>
            <a:endParaRPr lang="en-US" dirty="0"/>
          </a:p>
          <a:p>
            <a:pPr lvl="1"/>
            <a:r>
              <a:rPr lang="en-US" dirty="0"/>
              <a:t>Respiratory failure</a:t>
            </a:r>
          </a:p>
          <a:p>
            <a:pPr lvl="1"/>
            <a:r>
              <a:rPr lang="en-US" dirty="0" err="1"/>
              <a:t>Mucoid</a:t>
            </a:r>
            <a:r>
              <a:rPr lang="en-US" dirty="0"/>
              <a:t> impaction of the bronchi</a:t>
            </a:r>
          </a:p>
          <a:p>
            <a:pPr lvl="1"/>
            <a:r>
              <a:rPr lang="en-US" dirty="0"/>
              <a:t>Allergic </a:t>
            </a:r>
            <a:r>
              <a:rPr lang="en-US" dirty="0" err="1"/>
              <a:t>bronchopulmonary</a:t>
            </a:r>
            <a:r>
              <a:rPr lang="en-US" dirty="0"/>
              <a:t> </a:t>
            </a:r>
            <a:r>
              <a:rPr lang="en-US" dirty="0" err="1"/>
              <a:t>aspergillosis</a:t>
            </a:r>
            <a:endParaRPr lang="en-US" dirty="0"/>
          </a:p>
        </p:txBody>
      </p:sp>
      <p:sp>
        <p:nvSpPr>
          <p:cNvPr id="6" name="Content Placeholder 5"/>
          <p:cNvSpPr>
            <a:spLocks noGrp="1"/>
          </p:cNvSpPr>
          <p:nvPr>
            <p:ph sz="half" idx="2"/>
          </p:nvPr>
        </p:nvSpPr>
        <p:spPr/>
        <p:txBody>
          <a:bodyPr>
            <a:normAutofit fontScale="92500" lnSpcReduction="20000"/>
          </a:bodyPr>
          <a:lstStyle/>
          <a:p>
            <a:r>
              <a:rPr lang="en-US" dirty="0"/>
              <a:t>OTHER</a:t>
            </a:r>
          </a:p>
          <a:p>
            <a:pPr lvl="1"/>
            <a:r>
              <a:rPr lang="en-US" dirty="0" smtClean="0"/>
              <a:t>Infertility</a:t>
            </a:r>
          </a:p>
          <a:p>
            <a:pPr lvl="1"/>
            <a:r>
              <a:rPr lang="en-US" dirty="0" err="1" smtClean="0"/>
              <a:t>Hypochloremic</a:t>
            </a:r>
            <a:r>
              <a:rPr lang="en-US" dirty="0" smtClean="0"/>
              <a:t> hypokalemic metabolic alkalosis</a:t>
            </a:r>
            <a:endParaRPr lang="en-US" dirty="0"/>
          </a:p>
          <a:p>
            <a:pPr lvl="1"/>
            <a:r>
              <a:rPr lang="en-US" dirty="0"/>
              <a:t>Delayed puberty</a:t>
            </a:r>
          </a:p>
          <a:p>
            <a:pPr lvl="1"/>
            <a:r>
              <a:rPr lang="en-US" dirty="0"/>
              <a:t>Edema-</a:t>
            </a:r>
            <a:r>
              <a:rPr lang="en-US" dirty="0" err="1"/>
              <a:t>hypoproteinemia</a:t>
            </a:r>
            <a:endParaRPr lang="en-US" dirty="0"/>
          </a:p>
          <a:p>
            <a:pPr lvl="1"/>
            <a:r>
              <a:rPr lang="en-US" dirty="0"/>
              <a:t>Dehydration–heat exhaustion</a:t>
            </a:r>
          </a:p>
          <a:p>
            <a:pPr lvl="1"/>
            <a:r>
              <a:rPr lang="en-US" dirty="0"/>
              <a:t>Hypertrophic </a:t>
            </a:r>
            <a:r>
              <a:rPr lang="en-US" dirty="0" err="1"/>
              <a:t>osteoarthropathy</a:t>
            </a:r>
            <a:r>
              <a:rPr lang="en-US" dirty="0"/>
              <a:t>-arthritis</a:t>
            </a:r>
          </a:p>
          <a:p>
            <a:pPr lvl="1"/>
            <a:r>
              <a:rPr lang="en-US" dirty="0"/>
              <a:t>Clubbing</a:t>
            </a:r>
          </a:p>
          <a:p>
            <a:pPr lvl="1"/>
            <a:r>
              <a:rPr lang="en-US" dirty="0"/>
              <a:t>Amyloidosis</a:t>
            </a:r>
          </a:p>
          <a:p>
            <a:pPr lvl="1"/>
            <a:r>
              <a:rPr lang="en-US" dirty="0"/>
              <a:t>Diabetes mellitus</a:t>
            </a:r>
          </a:p>
          <a:p>
            <a:pPr lvl="1"/>
            <a:r>
              <a:rPr lang="en-US" dirty="0" err="1"/>
              <a:t>Aquagenic</a:t>
            </a:r>
            <a:r>
              <a:rPr lang="en-US" dirty="0"/>
              <a:t> </a:t>
            </a:r>
            <a:r>
              <a:rPr lang="en-US" dirty="0" err="1"/>
              <a:t>palmoplantar</a:t>
            </a:r>
            <a:r>
              <a:rPr lang="en-US" dirty="0"/>
              <a:t> </a:t>
            </a:r>
            <a:r>
              <a:rPr lang="en-US" dirty="0" err="1"/>
              <a:t>keratoderma</a:t>
            </a:r>
            <a:r>
              <a:rPr lang="en-US" dirty="0"/>
              <a:t> (skin wrinkling)</a:t>
            </a:r>
          </a:p>
        </p:txBody>
      </p:sp>
    </p:spTree>
    <p:extLst>
      <p:ext uri="{BB962C8B-B14F-4D97-AF65-F5344CB8AC3E}">
        <p14:creationId xmlns:p14="http://schemas.microsoft.com/office/powerpoint/2010/main" val="7602901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Diagnosis of CF</a:t>
            </a:r>
            <a:endParaRPr lang="en-US" dirty="0"/>
          </a:p>
        </p:txBody>
      </p:sp>
      <p:sp>
        <p:nvSpPr>
          <p:cNvPr id="6" name="Content Placeholder 5"/>
          <p:cNvSpPr>
            <a:spLocks noGrp="1"/>
          </p:cNvSpPr>
          <p:nvPr>
            <p:ph idx="1"/>
          </p:nvPr>
        </p:nvSpPr>
        <p:spPr>
          <a:xfrm>
            <a:off x="1103312" y="1489166"/>
            <a:ext cx="8946541" cy="4759233"/>
          </a:xfrm>
        </p:spPr>
        <p:txBody>
          <a:bodyPr>
            <a:normAutofit fontScale="77500" lnSpcReduction="20000"/>
          </a:bodyPr>
          <a:lstStyle/>
          <a:p>
            <a:r>
              <a:rPr lang="en-US" dirty="0"/>
              <a:t>Presence of typical clinical features (respiratory, </a:t>
            </a:r>
            <a:r>
              <a:rPr lang="en-US" dirty="0" smtClean="0"/>
              <a:t>gastrointestinal, or </a:t>
            </a:r>
            <a:r>
              <a:rPr lang="en-US" dirty="0"/>
              <a:t>genitourinary)</a:t>
            </a:r>
          </a:p>
          <a:p>
            <a:pPr marL="0" indent="0">
              <a:buNone/>
            </a:pPr>
            <a:r>
              <a:rPr lang="en-US" sz="2600" b="1" i="1" dirty="0" smtClean="0"/>
              <a:t>                                                         or</a:t>
            </a:r>
            <a:endParaRPr lang="en-US" sz="2600" b="1" i="1" dirty="0"/>
          </a:p>
          <a:p>
            <a:endParaRPr lang="en-US" dirty="0" smtClean="0"/>
          </a:p>
          <a:p>
            <a:r>
              <a:rPr lang="en-US" dirty="0" smtClean="0"/>
              <a:t>A </a:t>
            </a:r>
            <a:r>
              <a:rPr lang="en-US" dirty="0"/>
              <a:t>history of CF in a sibling</a:t>
            </a:r>
          </a:p>
          <a:p>
            <a:pPr marL="0" indent="0">
              <a:buNone/>
            </a:pPr>
            <a:r>
              <a:rPr lang="en-US" sz="2600" b="1" i="1" dirty="0" smtClean="0"/>
              <a:t>                                                         or</a:t>
            </a:r>
            <a:endParaRPr lang="en-US" sz="2600" b="1" i="1" dirty="0"/>
          </a:p>
          <a:p>
            <a:endParaRPr lang="en-US" dirty="0" smtClean="0"/>
          </a:p>
          <a:p>
            <a:r>
              <a:rPr lang="en-US" dirty="0" smtClean="0"/>
              <a:t>A </a:t>
            </a:r>
            <a:r>
              <a:rPr lang="en-US" dirty="0"/>
              <a:t>positive newborn screening test</a:t>
            </a:r>
          </a:p>
          <a:p>
            <a:pPr marL="0" indent="0">
              <a:buNone/>
            </a:pPr>
            <a:r>
              <a:rPr lang="en-US" sz="2400" b="1" i="1" dirty="0" smtClean="0"/>
              <a:t>                                                         plus</a:t>
            </a:r>
            <a:endParaRPr lang="en-US" sz="2400" b="1" i="1" dirty="0"/>
          </a:p>
          <a:p>
            <a:r>
              <a:rPr lang="en-US" dirty="0"/>
              <a:t>Laboratory evidence for CFTR </a:t>
            </a:r>
            <a:r>
              <a:rPr lang="en-US" dirty="0" smtClean="0"/>
              <a:t>dysfunction</a:t>
            </a:r>
            <a:r>
              <a:rPr lang="en-US" dirty="0"/>
              <a:t>:</a:t>
            </a:r>
          </a:p>
          <a:p>
            <a:pPr lvl="1"/>
            <a:r>
              <a:rPr lang="en-US" dirty="0"/>
              <a:t>Two elevated sweat chloride concentrations obtained </a:t>
            </a:r>
            <a:r>
              <a:rPr lang="en-US" dirty="0" smtClean="0"/>
              <a:t>on separate days</a:t>
            </a:r>
          </a:p>
          <a:p>
            <a:pPr marL="457200" lvl="1" indent="0">
              <a:buNone/>
            </a:pPr>
            <a:r>
              <a:rPr lang="en-US" i="1" dirty="0"/>
              <a:t> </a:t>
            </a:r>
            <a:r>
              <a:rPr lang="en-US" i="1" dirty="0" smtClean="0"/>
              <a:t>                                                                  or</a:t>
            </a:r>
            <a:endParaRPr lang="en-US" i="1" dirty="0"/>
          </a:p>
          <a:p>
            <a:pPr lvl="1"/>
            <a:r>
              <a:rPr lang="en-US" dirty="0"/>
              <a:t>Identification of two CF mutations</a:t>
            </a:r>
          </a:p>
          <a:p>
            <a:pPr marL="457200" lvl="1" indent="0">
              <a:buNone/>
            </a:pPr>
            <a:r>
              <a:rPr lang="en-US" i="1" dirty="0" smtClean="0"/>
              <a:t>                                                                   or</a:t>
            </a:r>
            <a:endParaRPr lang="en-US" i="1" dirty="0"/>
          </a:p>
          <a:p>
            <a:pPr lvl="1"/>
            <a:r>
              <a:rPr lang="en-US" dirty="0"/>
              <a:t>An abnormal nasal potential difference measurement</a:t>
            </a:r>
          </a:p>
        </p:txBody>
      </p:sp>
    </p:spTree>
    <p:extLst>
      <p:ext uri="{BB962C8B-B14F-4D97-AF65-F5344CB8AC3E}">
        <p14:creationId xmlns:p14="http://schemas.microsoft.com/office/powerpoint/2010/main" val="2552342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Maagement</a:t>
            </a:r>
            <a:r>
              <a:rPr lang="en-US" dirty="0" smtClean="0"/>
              <a:t> </a:t>
            </a:r>
            <a:endParaRPr lang="en-US" dirty="0"/>
          </a:p>
        </p:txBody>
      </p:sp>
      <p:sp>
        <p:nvSpPr>
          <p:cNvPr id="3" name="Content Placeholder 2"/>
          <p:cNvSpPr>
            <a:spLocks noGrp="1"/>
          </p:cNvSpPr>
          <p:nvPr>
            <p:ph idx="1"/>
          </p:nvPr>
        </p:nvSpPr>
        <p:spPr/>
        <p:txBody>
          <a:bodyPr/>
          <a:lstStyle/>
          <a:p>
            <a:r>
              <a:rPr lang="en-US" dirty="0" smtClean="0"/>
              <a:t>High caloric diet </a:t>
            </a:r>
          </a:p>
          <a:p>
            <a:r>
              <a:rPr lang="en-US" dirty="0" err="1" smtClean="0"/>
              <a:t>Pancratic</a:t>
            </a:r>
            <a:r>
              <a:rPr lang="en-US" dirty="0" smtClean="0"/>
              <a:t> enzymes replacement (Creon)</a:t>
            </a:r>
          </a:p>
          <a:p>
            <a:r>
              <a:rPr lang="en-US" dirty="0" smtClean="0"/>
              <a:t>Daily </a:t>
            </a:r>
            <a:r>
              <a:rPr lang="en-US" dirty="0"/>
              <a:t>supplements </a:t>
            </a:r>
            <a:r>
              <a:rPr lang="en-US" dirty="0" smtClean="0"/>
              <a:t>of the </a:t>
            </a:r>
            <a:r>
              <a:rPr lang="en-US" dirty="0"/>
              <a:t>fat-soluble </a:t>
            </a:r>
            <a:r>
              <a:rPr lang="en-US" dirty="0" smtClean="0"/>
              <a:t>vitamins.</a:t>
            </a:r>
            <a:endParaRPr lang="en-US" dirty="0"/>
          </a:p>
        </p:txBody>
      </p:sp>
    </p:spTree>
    <p:extLst>
      <p:ext uri="{BB962C8B-B14F-4D97-AF65-F5344CB8AC3E}">
        <p14:creationId xmlns:p14="http://schemas.microsoft.com/office/powerpoint/2010/main" val="10692635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Pancreatic Insufficiency</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dirty="0" err="1" smtClean="0"/>
              <a:t>Shwachman</a:t>
            </a:r>
            <a:r>
              <a:rPr lang="en-US" dirty="0" smtClean="0"/>
              <a:t>-Diamond syndrome</a:t>
            </a:r>
          </a:p>
          <a:p>
            <a:pPr lvl="1"/>
            <a:r>
              <a:rPr lang="en-US" dirty="0" smtClean="0"/>
              <a:t>autosomal </a:t>
            </a:r>
            <a:r>
              <a:rPr lang="en-US" dirty="0"/>
              <a:t>recessive </a:t>
            </a:r>
            <a:r>
              <a:rPr lang="en-US" dirty="0" smtClean="0"/>
              <a:t>disorder </a:t>
            </a:r>
          </a:p>
          <a:p>
            <a:pPr lvl="1"/>
            <a:r>
              <a:rPr lang="en-US" dirty="0" smtClean="0"/>
              <a:t>exocrine </a:t>
            </a:r>
            <a:r>
              <a:rPr lang="en-US" dirty="0"/>
              <a:t>pancreatic </a:t>
            </a:r>
            <a:r>
              <a:rPr lang="en-US" dirty="0" smtClean="0"/>
              <a:t>failure</a:t>
            </a:r>
            <a:r>
              <a:rPr lang="en-US" dirty="0"/>
              <a:t> </a:t>
            </a:r>
            <a:r>
              <a:rPr lang="en-US" dirty="0" smtClean="0"/>
              <a:t>due to fatty deposition</a:t>
            </a:r>
          </a:p>
          <a:p>
            <a:pPr lvl="1"/>
            <a:r>
              <a:rPr lang="en-US" dirty="0" smtClean="0"/>
              <a:t>skeletal </a:t>
            </a:r>
            <a:r>
              <a:rPr lang="en-US" dirty="0"/>
              <a:t>abnormalities, and </a:t>
            </a:r>
            <a:endParaRPr lang="en-US" dirty="0" smtClean="0"/>
          </a:p>
          <a:p>
            <a:pPr lvl="1"/>
            <a:r>
              <a:rPr lang="en-US" dirty="0" smtClean="0"/>
              <a:t>bone </a:t>
            </a:r>
            <a:r>
              <a:rPr lang="en-US" dirty="0"/>
              <a:t>marrow dysfunction, primarily cyclic neutropenia</a:t>
            </a:r>
            <a:r>
              <a:rPr lang="en-US" dirty="0" smtClean="0"/>
              <a:t>.</a:t>
            </a:r>
          </a:p>
          <a:p>
            <a:pPr marL="0" indent="0">
              <a:buNone/>
            </a:pPr>
            <a:r>
              <a:rPr lang="en-US" dirty="0" err="1" smtClean="0"/>
              <a:t>Johanson</a:t>
            </a:r>
            <a:r>
              <a:rPr lang="en-US" dirty="0" smtClean="0"/>
              <a:t>-Blizzard </a:t>
            </a:r>
            <a:r>
              <a:rPr lang="en-US" dirty="0"/>
              <a:t>syndrome is characterized by </a:t>
            </a:r>
            <a:endParaRPr lang="en-US" dirty="0" smtClean="0"/>
          </a:p>
          <a:p>
            <a:pPr lvl="1"/>
            <a:r>
              <a:rPr lang="en-US" dirty="0" smtClean="0"/>
              <a:t>hypoplasia </a:t>
            </a:r>
            <a:r>
              <a:rPr lang="en-US" dirty="0"/>
              <a:t>of the </a:t>
            </a:r>
            <a:r>
              <a:rPr lang="en-US" dirty="0" err="1"/>
              <a:t>alae</a:t>
            </a:r>
            <a:r>
              <a:rPr lang="en-US" dirty="0"/>
              <a:t> </a:t>
            </a:r>
            <a:r>
              <a:rPr lang="en-US" dirty="0" err="1" smtClean="0"/>
              <a:t>nasi</a:t>
            </a:r>
            <a:endParaRPr lang="en-US" dirty="0" smtClean="0"/>
          </a:p>
          <a:p>
            <a:pPr lvl="1"/>
            <a:r>
              <a:rPr lang="en-US" dirty="0" smtClean="0"/>
              <a:t>deafness</a:t>
            </a:r>
            <a:r>
              <a:rPr lang="en-US" dirty="0"/>
              <a:t>, </a:t>
            </a:r>
            <a:endParaRPr lang="en-US" dirty="0" smtClean="0"/>
          </a:p>
          <a:p>
            <a:pPr lvl="1"/>
            <a:r>
              <a:rPr lang="en-US" dirty="0" smtClean="0"/>
              <a:t>imperforate anus or urogenital malformations </a:t>
            </a:r>
          </a:p>
          <a:p>
            <a:pPr lvl="1"/>
            <a:r>
              <a:rPr lang="en-US" dirty="0" smtClean="0"/>
              <a:t>dental </a:t>
            </a:r>
            <a:r>
              <a:rPr lang="en-US" dirty="0"/>
              <a:t>anomalies. </a:t>
            </a:r>
            <a:endParaRPr lang="en-US" dirty="0" smtClean="0"/>
          </a:p>
          <a:p>
            <a:pPr lvl="1"/>
            <a:r>
              <a:rPr lang="en-US" dirty="0"/>
              <a:t>exocrine pancreatic failure due to fatty deposition</a:t>
            </a:r>
          </a:p>
          <a:p>
            <a:pPr marL="0" indent="0">
              <a:buNone/>
            </a:pPr>
            <a:r>
              <a:rPr lang="en-US" dirty="0" smtClean="0"/>
              <a:t>Pearson </a:t>
            </a:r>
            <a:r>
              <a:rPr lang="en-US" dirty="0"/>
              <a:t>syndrome, </a:t>
            </a:r>
            <a:endParaRPr lang="en-US" dirty="0" smtClean="0"/>
          </a:p>
          <a:p>
            <a:pPr lvl="1"/>
            <a:r>
              <a:rPr lang="en-US" dirty="0" smtClean="0"/>
              <a:t>deletions </a:t>
            </a:r>
            <a:r>
              <a:rPr lang="en-US" dirty="0"/>
              <a:t>in mitochondrial DNA. Patients have </a:t>
            </a:r>
            <a:endParaRPr lang="en-US" dirty="0" smtClean="0"/>
          </a:p>
          <a:p>
            <a:pPr lvl="1"/>
            <a:r>
              <a:rPr lang="en-US" dirty="0" smtClean="0"/>
              <a:t>pancreatic </a:t>
            </a:r>
            <a:r>
              <a:rPr lang="en-US" dirty="0"/>
              <a:t>insufficiency and </a:t>
            </a:r>
            <a:endParaRPr lang="en-US" dirty="0" smtClean="0"/>
          </a:p>
          <a:p>
            <a:pPr lvl="1"/>
            <a:r>
              <a:rPr lang="en-US" dirty="0" smtClean="0"/>
              <a:t>refractory </a:t>
            </a:r>
            <a:r>
              <a:rPr lang="en-US" dirty="0" err="1"/>
              <a:t>sideroblastic</a:t>
            </a:r>
            <a:r>
              <a:rPr lang="en-US" dirty="0"/>
              <a:t> anemia. </a:t>
            </a:r>
          </a:p>
        </p:txBody>
      </p:sp>
    </p:spTree>
    <p:extLst>
      <p:ext uri="{BB962C8B-B14F-4D97-AF65-F5344CB8AC3E}">
        <p14:creationId xmlns:p14="http://schemas.microsoft.com/office/powerpoint/2010/main" val="35826845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months old boy presented with</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5493" y="1853248"/>
            <a:ext cx="3130431" cy="4195762"/>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0290" y="1853248"/>
            <a:ext cx="3297042" cy="4080498"/>
          </a:xfrm>
          <a:prstGeom prst="rect">
            <a:avLst/>
          </a:prstGeom>
        </p:spPr>
      </p:pic>
    </p:spTree>
    <p:extLst>
      <p:ext uri="{BB962C8B-B14F-4D97-AF65-F5344CB8AC3E}">
        <p14:creationId xmlns:p14="http://schemas.microsoft.com/office/powerpoint/2010/main" val="375158949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Cow’s protein milk allergy</a:t>
            </a:r>
            <a:endParaRPr lang="en-US" dirty="0"/>
          </a:p>
        </p:txBody>
      </p:sp>
      <p:sp>
        <p:nvSpPr>
          <p:cNvPr id="3" name="Content Placeholder 2"/>
          <p:cNvSpPr>
            <a:spLocks noGrp="1"/>
          </p:cNvSpPr>
          <p:nvPr>
            <p:ph idx="1"/>
          </p:nvPr>
        </p:nvSpPr>
        <p:spPr/>
        <p:txBody>
          <a:bodyPr>
            <a:normAutofit/>
          </a:bodyPr>
          <a:lstStyle/>
          <a:p>
            <a:r>
              <a:rPr lang="en-US" dirty="0"/>
              <a:t>The prevalence of CMA in children living in the </a:t>
            </a:r>
            <a:r>
              <a:rPr lang="en-US" dirty="0" smtClean="0"/>
              <a:t>developed world </a:t>
            </a:r>
            <a:r>
              <a:rPr lang="en-US" dirty="0"/>
              <a:t>is approximately 2 to 3 </a:t>
            </a:r>
            <a:r>
              <a:rPr lang="en-US" dirty="0" smtClean="0"/>
              <a:t>%, </a:t>
            </a:r>
            <a:r>
              <a:rPr lang="en-US" dirty="0"/>
              <a:t>making it the </a:t>
            </a:r>
            <a:r>
              <a:rPr lang="en-US" dirty="0" smtClean="0"/>
              <a:t>most common </a:t>
            </a:r>
            <a:r>
              <a:rPr lang="en-US" dirty="0"/>
              <a:t>cause of food allergy in the pediatric population.</a:t>
            </a:r>
            <a:endParaRPr lang="en-US" dirty="0" smtClean="0"/>
          </a:p>
          <a:p>
            <a:r>
              <a:rPr lang="en-US" dirty="0" smtClean="0"/>
              <a:t>There </a:t>
            </a:r>
            <a:r>
              <a:rPr lang="en-US" dirty="0"/>
              <a:t>is </a:t>
            </a:r>
            <a:r>
              <a:rPr lang="en-US" dirty="0" smtClean="0"/>
              <a:t>some cross-reactivity </a:t>
            </a:r>
            <a:r>
              <a:rPr lang="en-US" dirty="0"/>
              <a:t>with soy protein, particularly in </a:t>
            </a:r>
            <a:r>
              <a:rPr lang="en-US" dirty="0" smtClean="0"/>
              <a:t>non-</a:t>
            </a:r>
            <a:r>
              <a:rPr lang="en-US" dirty="0" err="1" smtClean="0"/>
              <a:t>IgE</a:t>
            </a:r>
            <a:r>
              <a:rPr lang="en-US" dirty="0" smtClean="0"/>
              <a:t> mediated allergy.</a:t>
            </a:r>
          </a:p>
          <a:p>
            <a:r>
              <a:rPr lang="en-US" dirty="0"/>
              <a:t>CMA is mostly a disease of infancy and early </a:t>
            </a:r>
            <a:r>
              <a:rPr lang="en-US" dirty="0" smtClean="0"/>
              <a:t>childhood. Affected </a:t>
            </a:r>
            <a:r>
              <a:rPr lang="en-US" dirty="0"/>
              <a:t>infants present usually within the first 6 months </a:t>
            </a:r>
            <a:r>
              <a:rPr lang="en-US" dirty="0" smtClean="0"/>
              <a:t>of life</a:t>
            </a:r>
            <a:r>
              <a:rPr lang="en-US" dirty="0"/>
              <a:t>, and one review reported that the majority of </a:t>
            </a:r>
            <a:r>
              <a:rPr lang="en-US" dirty="0" smtClean="0"/>
              <a:t>infants develop </a:t>
            </a:r>
            <a:r>
              <a:rPr lang="en-US" dirty="0"/>
              <a:t>symptoms before 1month of age, often within 1 </a:t>
            </a:r>
            <a:r>
              <a:rPr lang="en-US" dirty="0" smtClean="0"/>
              <a:t>week after </a:t>
            </a:r>
            <a:r>
              <a:rPr lang="en-US" dirty="0"/>
              <a:t>the introduction of cow’s milk proteins to their </a:t>
            </a:r>
            <a:r>
              <a:rPr lang="en-US" dirty="0" smtClean="0"/>
              <a:t>diet.</a:t>
            </a:r>
            <a:endParaRPr lang="en-US" dirty="0"/>
          </a:p>
        </p:txBody>
      </p:sp>
    </p:spTree>
    <p:extLst>
      <p:ext uri="{BB962C8B-B14F-4D97-AF65-F5344CB8AC3E}">
        <p14:creationId xmlns:p14="http://schemas.microsoft.com/office/powerpoint/2010/main" val="22517551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Cow’s protein milk allergy</a:t>
            </a:r>
          </a:p>
        </p:txBody>
      </p:sp>
      <p:sp>
        <p:nvSpPr>
          <p:cNvPr id="3" name="Content Placeholder 2"/>
          <p:cNvSpPr>
            <a:spLocks noGrp="1"/>
          </p:cNvSpPr>
          <p:nvPr>
            <p:ph idx="1"/>
          </p:nvPr>
        </p:nvSpPr>
        <p:spPr/>
        <p:txBody>
          <a:bodyPr/>
          <a:lstStyle/>
          <a:p>
            <a:r>
              <a:rPr lang="en-US" dirty="0"/>
              <a:t>However, breastfed infants can also be affected by </a:t>
            </a:r>
            <a:r>
              <a:rPr lang="en-US" dirty="0" smtClean="0"/>
              <a:t>dairy products </a:t>
            </a:r>
            <a:r>
              <a:rPr lang="en-US" dirty="0"/>
              <a:t>ingested by the mother and eliminated in her </a:t>
            </a:r>
            <a:r>
              <a:rPr lang="en-US" dirty="0" smtClean="0"/>
              <a:t>breast milk.</a:t>
            </a:r>
          </a:p>
          <a:p>
            <a:r>
              <a:rPr lang="en-US" dirty="0"/>
              <a:t>The majority of affected children have one or </a:t>
            </a:r>
            <a:r>
              <a:rPr lang="en-US" dirty="0" smtClean="0"/>
              <a:t>more symptoms </a:t>
            </a:r>
            <a:r>
              <a:rPr lang="en-US" dirty="0"/>
              <a:t>involving one or more organ systems, mainly </a:t>
            </a:r>
            <a:r>
              <a:rPr lang="en-US" dirty="0" smtClean="0"/>
              <a:t>the gastrointestinal </a:t>
            </a:r>
            <a:r>
              <a:rPr lang="en-US" dirty="0"/>
              <a:t>tract and/or </a:t>
            </a:r>
            <a:r>
              <a:rPr lang="en-US" dirty="0" smtClean="0"/>
              <a:t>skin</a:t>
            </a:r>
          </a:p>
          <a:p>
            <a:r>
              <a:rPr lang="en-US" dirty="0"/>
              <a:t>In addition to the detailed medical history and physical </a:t>
            </a:r>
            <a:r>
              <a:rPr lang="en-US" dirty="0" smtClean="0"/>
              <a:t>examination, diagnostic </a:t>
            </a:r>
            <a:r>
              <a:rPr lang="en-US" dirty="0"/>
              <a:t>elimination diets, skin prick tests (SPTs</a:t>
            </a:r>
            <a:r>
              <a:rPr lang="en-US" dirty="0" smtClean="0"/>
              <a:t>), specific </a:t>
            </a:r>
            <a:r>
              <a:rPr lang="en-US" dirty="0" err="1"/>
              <a:t>IgE</a:t>
            </a:r>
            <a:r>
              <a:rPr lang="en-US" dirty="0"/>
              <a:t> (</a:t>
            </a:r>
            <a:r>
              <a:rPr lang="en-US" dirty="0" err="1"/>
              <a:t>sIgE</a:t>
            </a:r>
            <a:r>
              <a:rPr lang="en-US" dirty="0"/>
              <a:t>) measurements, and oral food </a:t>
            </a:r>
            <a:r>
              <a:rPr lang="en-US" dirty="0" smtClean="0"/>
              <a:t>challenges are </a:t>
            </a:r>
            <a:r>
              <a:rPr lang="en-US" dirty="0"/>
              <a:t>part of the routine work-up</a:t>
            </a:r>
          </a:p>
        </p:txBody>
      </p:sp>
    </p:spTree>
    <p:extLst>
      <p:ext uri="{BB962C8B-B14F-4D97-AF65-F5344CB8AC3E}">
        <p14:creationId xmlns:p14="http://schemas.microsoft.com/office/powerpoint/2010/main" val="31690094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Cow’s protein milk allergy</a:t>
            </a:r>
          </a:p>
        </p:txBody>
      </p:sp>
      <p:sp>
        <p:nvSpPr>
          <p:cNvPr id="3" name="Content Placeholder 2"/>
          <p:cNvSpPr>
            <a:spLocks noGrp="1"/>
          </p:cNvSpPr>
          <p:nvPr>
            <p:ph idx="1"/>
          </p:nvPr>
        </p:nvSpPr>
        <p:spPr/>
        <p:txBody>
          <a:bodyPr>
            <a:normAutofit/>
          </a:bodyPr>
          <a:lstStyle/>
          <a:p>
            <a:r>
              <a:rPr lang="en-US" dirty="0"/>
              <a:t>Avoidance of cow’s milk protein in any form is the </a:t>
            </a:r>
            <a:r>
              <a:rPr lang="en-US" dirty="0" smtClean="0"/>
              <a:t>only available treatment. </a:t>
            </a:r>
          </a:p>
          <a:p>
            <a:r>
              <a:rPr lang="en-US" dirty="0" smtClean="0"/>
              <a:t>In </a:t>
            </a:r>
            <a:r>
              <a:rPr lang="en-US" dirty="0"/>
              <a:t>the case of </a:t>
            </a:r>
            <a:r>
              <a:rPr lang="en-US" dirty="0" smtClean="0"/>
              <a:t>breastfed infants</a:t>
            </a:r>
            <a:r>
              <a:rPr lang="en-US" dirty="0"/>
              <a:t>, </a:t>
            </a:r>
            <a:endParaRPr lang="en-US" dirty="0" smtClean="0"/>
          </a:p>
          <a:p>
            <a:r>
              <a:rPr lang="en-US" dirty="0" smtClean="0"/>
              <a:t>Calcium </a:t>
            </a:r>
            <a:r>
              <a:rPr lang="en-US" dirty="0"/>
              <a:t>supplements should be added to the mother’s diet </a:t>
            </a:r>
            <a:r>
              <a:rPr lang="en-US" dirty="0" smtClean="0"/>
              <a:t>to replace </a:t>
            </a:r>
            <a:r>
              <a:rPr lang="en-US" dirty="0"/>
              <a:t>milk intake </a:t>
            </a:r>
            <a:r>
              <a:rPr lang="en-US" dirty="0" smtClean="0"/>
              <a:t>.</a:t>
            </a:r>
          </a:p>
          <a:p>
            <a:r>
              <a:rPr lang="en-US" dirty="0" smtClean="0"/>
              <a:t>For </a:t>
            </a:r>
            <a:r>
              <a:rPr lang="en-US" dirty="0"/>
              <a:t>infants 6 months old or younger, the recommended </a:t>
            </a:r>
            <a:r>
              <a:rPr lang="en-US" dirty="0" smtClean="0"/>
              <a:t>formulas for </a:t>
            </a:r>
            <a:r>
              <a:rPr lang="en-US" dirty="0"/>
              <a:t>treatment of CMA are extensively hydrolyzed </a:t>
            </a:r>
            <a:r>
              <a:rPr lang="en-US" dirty="0" smtClean="0"/>
              <a:t>protein or </a:t>
            </a:r>
            <a:r>
              <a:rPr lang="en-US" dirty="0"/>
              <a:t>amino acid-based formula</a:t>
            </a:r>
          </a:p>
        </p:txBody>
      </p:sp>
    </p:spTree>
    <p:extLst>
      <p:ext uri="{BB962C8B-B14F-4D97-AF65-F5344CB8AC3E}">
        <p14:creationId xmlns:p14="http://schemas.microsoft.com/office/powerpoint/2010/main" val="22652450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month presented with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111" y="2389591"/>
            <a:ext cx="4304799" cy="3758546"/>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8472" y="2389591"/>
            <a:ext cx="6203010" cy="3758546"/>
          </a:xfrm>
          <a:prstGeom prst="rect">
            <a:avLst/>
          </a:prstGeom>
        </p:spPr>
      </p:pic>
    </p:spTree>
    <p:extLst>
      <p:ext uri="{BB962C8B-B14F-4D97-AF65-F5344CB8AC3E}">
        <p14:creationId xmlns:p14="http://schemas.microsoft.com/office/powerpoint/2010/main" val="28490003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Protein loosing </a:t>
            </a:r>
            <a:r>
              <a:rPr lang="en-US" dirty="0" err="1" smtClean="0"/>
              <a:t>enteropathy</a:t>
            </a:r>
            <a:endParaRPr lang="en-US" dirty="0"/>
          </a:p>
        </p:txBody>
      </p:sp>
      <p:sp>
        <p:nvSpPr>
          <p:cNvPr id="3" name="Content Placeholder 2"/>
          <p:cNvSpPr>
            <a:spLocks noGrp="1"/>
          </p:cNvSpPr>
          <p:nvPr>
            <p:ph idx="1"/>
          </p:nvPr>
        </p:nvSpPr>
        <p:spPr/>
        <p:txBody>
          <a:bodyPr/>
          <a:lstStyle/>
          <a:p>
            <a:r>
              <a:rPr lang="en-US" dirty="0"/>
              <a:t>Protein-losing </a:t>
            </a:r>
            <a:r>
              <a:rPr lang="en-US" dirty="0" err="1"/>
              <a:t>enteropathy</a:t>
            </a:r>
            <a:r>
              <a:rPr lang="en-US" dirty="0"/>
              <a:t> (PLE) is a rare </a:t>
            </a:r>
            <a:r>
              <a:rPr lang="en-US" dirty="0" smtClean="0"/>
              <a:t>condition characterized </a:t>
            </a:r>
            <a:r>
              <a:rPr lang="en-US" dirty="0"/>
              <a:t>by protein loss through the </a:t>
            </a:r>
            <a:r>
              <a:rPr lang="en-US" dirty="0" smtClean="0"/>
              <a:t>gastrointestinal tract</a:t>
            </a:r>
            <a:r>
              <a:rPr lang="en-US" dirty="0"/>
              <a:t>, leading to reduced serum protein </a:t>
            </a:r>
            <a:r>
              <a:rPr lang="en-US" dirty="0" smtClean="0"/>
              <a:t>levels, mainly albumin.</a:t>
            </a:r>
          </a:p>
          <a:p>
            <a:r>
              <a:rPr lang="en-US" dirty="0"/>
              <a:t>Main laboratory findings are reduced serum </a:t>
            </a:r>
            <a:r>
              <a:rPr lang="en-US" dirty="0" smtClean="0"/>
              <a:t>concentration of </a:t>
            </a:r>
            <a:r>
              <a:rPr lang="en-US" dirty="0"/>
              <a:t>albumin, </a:t>
            </a:r>
            <a:r>
              <a:rPr lang="en-US" dirty="0" err="1"/>
              <a:t>gammaglobulins</a:t>
            </a:r>
            <a:r>
              <a:rPr lang="en-US" dirty="0"/>
              <a:t>, and </a:t>
            </a:r>
            <a:r>
              <a:rPr lang="en-US" dirty="0" err="1"/>
              <a:t>ceruloplasmin</a:t>
            </a:r>
            <a:r>
              <a:rPr lang="en-US" dirty="0"/>
              <a:t>. </a:t>
            </a:r>
            <a:r>
              <a:rPr lang="en-US" dirty="0" smtClean="0"/>
              <a:t>Diminished oncotic </a:t>
            </a:r>
            <a:r>
              <a:rPr lang="en-US" dirty="0"/>
              <a:t>pressure due to </a:t>
            </a:r>
            <a:r>
              <a:rPr lang="en-US" dirty="0" err="1"/>
              <a:t>hypoalbuminemia</a:t>
            </a:r>
            <a:r>
              <a:rPr lang="en-US" dirty="0"/>
              <a:t> may lead not </a:t>
            </a:r>
            <a:r>
              <a:rPr lang="en-US" dirty="0" smtClean="0"/>
              <a:t>only </a:t>
            </a:r>
            <a:r>
              <a:rPr lang="en-US" dirty="0"/>
              <a:t>to edema, but also to ascites and pleural or </a:t>
            </a:r>
            <a:r>
              <a:rPr lang="en-US" dirty="0" smtClean="0"/>
              <a:t>pericardial effusions</a:t>
            </a:r>
            <a:r>
              <a:rPr lang="en-US" dirty="0"/>
              <a:t>. PLE can also be associated with fat </a:t>
            </a:r>
            <a:r>
              <a:rPr lang="en-US" dirty="0" smtClean="0"/>
              <a:t>malabsorption and </a:t>
            </a:r>
            <a:r>
              <a:rPr lang="en-US" dirty="0"/>
              <a:t>deficiencies of fat-soluble vitamins due to small </a:t>
            </a:r>
            <a:r>
              <a:rPr lang="en-US" dirty="0" smtClean="0"/>
              <a:t>bowel involvement</a:t>
            </a:r>
            <a:endParaRPr lang="en-US" dirty="0"/>
          </a:p>
        </p:txBody>
      </p:sp>
    </p:spTree>
    <p:extLst>
      <p:ext uri="{BB962C8B-B14F-4D97-AF65-F5344CB8AC3E}">
        <p14:creationId xmlns:p14="http://schemas.microsoft.com/office/powerpoint/2010/main" val="38920196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274968" cy="6858000"/>
          </a:xfrm>
          <a:prstGeom prst="rect">
            <a:avLst/>
          </a:prstGeom>
        </p:spPr>
      </p:pic>
    </p:spTree>
    <p:extLst>
      <p:ext uri="{BB962C8B-B14F-4D97-AF65-F5344CB8AC3E}">
        <p14:creationId xmlns:p14="http://schemas.microsoft.com/office/powerpoint/2010/main" val="20014550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Intestinal </a:t>
            </a:r>
            <a:r>
              <a:rPr lang="en-US" dirty="0" err="1"/>
              <a:t>lymphangiectasia</a:t>
            </a:r>
            <a:endParaRPr lang="en-US" dirty="0"/>
          </a:p>
        </p:txBody>
      </p:sp>
      <p:sp>
        <p:nvSpPr>
          <p:cNvPr id="3" name="Content Placeholder 2"/>
          <p:cNvSpPr>
            <a:spLocks noGrp="1"/>
          </p:cNvSpPr>
          <p:nvPr>
            <p:ph idx="1"/>
          </p:nvPr>
        </p:nvSpPr>
        <p:spPr/>
        <p:txBody>
          <a:bodyPr/>
          <a:lstStyle/>
          <a:p>
            <a:r>
              <a:rPr lang="en-US" dirty="0"/>
              <a:t>Intestinal </a:t>
            </a:r>
            <a:r>
              <a:rPr lang="en-US" dirty="0" err="1"/>
              <a:t>lymphangiectasia</a:t>
            </a:r>
            <a:r>
              <a:rPr lang="en-US" dirty="0"/>
              <a:t> is an uncommon disorder </a:t>
            </a:r>
            <a:r>
              <a:rPr lang="en-US" dirty="0" err="1" smtClean="0"/>
              <a:t>andan</a:t>
            </a:r>
            <a:r>
              <a:rPr lang="en-US" dirty="0" smtClean="0"/>
              <a:t> </a:t>
            </a:r>
            <a:r>
              <a:rPr lang="en-US" dirty="0"/>
              <a:t>important cause of protein-losing </a:t>
            </a:r>
            <a:r>
              <a:rPr lang="en-US" dirty="0" err="1"/>
              <a:t>enteropathy</a:t>
            </a:r>
            <a:r>
              <a:rPr lang="en-US" dirty="0" smtClean="0"/>
              <a:t>.</a:t>
            </a:r>
          </a:p>
          <a:p>
            <a:r>
              <a:rPr lang="en-US" dirty="0" smtClean="0"/>
              <a:t>The major symptoms </a:t>
            </a:r>
            <a:r>
              <a:rPr lang="en-US" dirty="0"/>
              <a:t>were edema and </a:t>
            </a:r>
            <a:r>
              <a:rPr lang="en-US" dirty="0" err="1"/>
              <a:t>hypoproteinemia</a:t>
            </a:r>
            <a:r>
              <a:rPr lang="en-US" dirty="0"/>
              <a:t>, low </a:t>
            </a:r>
            <a:r>
              <a:rPr lang="en-US" dirty="0" smtClean="0"/>
              <a:t>serum albumin </a:t>
            </a:r>
            <a:r>
              <a:rPr lang="en-US" dirty="0"/>
              <a:t>and </a:t>
            </a:r>
            <a:r>
              <a:rPr lang="en-US" dirty="0" err="1"/>
              <a:t>gammaglobulin</a:t>
            </a:r>
            <a:r>
              <a:rPr lang="en-US" dirty="0"/>
              <a:t> levels. </a:t>
            </a:r>
            <a:endParaRPr lang="en-US" dirty="0" smtClean="0"/>
          </a:p>
          <a:p>
            <a:r>
              <a:rPr lang="en-US" dirty="0" smtClean="0"/>
              <a:t>Biopsies </a:t>
            </a:r>
            <a:r>
              <a:rPr lang="en-US" dirty="0"/>
              <a:t>of the </a:t>
            </a:r>
            <a:r>
              <a:rPr lang="en-US" dirty="0" smtClean="0"/>
              <a:t>small intestine </a:t>
            </a:r>
            <a:r>
              <a:rPr lang="en-US" dirty="0"/>
              <a:t>showed variable degrees of dilatation of </a:t>
            </a:r>
            <a:r>
              <a:rPr lang="en-US" dirty="0" smtClean="0"/>
              <a:t>lymph vessels </a:t>
            </a:r>
            <a:r>
              <a:rPr lang="en-US" dirty="0"/>
              <a:t>in the mucosa and </a:t>
            </a:r>
            <a:r>
              <a:rPr lang="en-US" dirty="0" smtClean="0"/>
              <a:t>submucosa</a:t>
            </a:r>
          </a:p>
          <a:p>
            <a:r>
              <a:rPr lang="en-US" dirty="0"/>
              <a:t>Treatment of PIL consists of lifelong dietary </a:t>
            </a:r>
            <a:r>
              <a:rPr lang="en-US" dirty="0" smtClean="0"/>
              <a:t>modification with </a:t>
            </a:r>
            <a:r>
              <a:rPr lang="en-US" dirty="0"/>
              <a:t>high protein and low fat substituted with MCT</a:t>
            </a:r>
          </a:p>
        </p:txBody>
      </p:sp>
    </p:spTree>
    <p:extLst>
      <p:ext uri="{BB962C8B-B14F-4D97-AF65-F5344CB8AC3E}">
        <p14:creationId xmlns:p14="http://schemas.microsoft.com/office/powerpoint/2010/main" val="79138023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1935" y="2127070"/>
            <a:ext cx="7267073" cy="4394043"/>
          </a:xfrm>
          <a:prstGeom prst="rect">
            <a:avLst/>
          </a:prstGeom>
        </p:spPr>
      </p:pic>
      <p:sp>
        <p:nvSpPr>
          <p:cNvPr id="3" name="Title 2"/>
          <p:cNvSpPr>
            <a:spLocks noGrp="1"/>
          </p:cNvSpPr>
          <p:nvPr>
            <p:ph type="title"/>
          </p:nvPr>
        </p:nvSpPr>
        <p:spPr/>
        <p:txBody>
          <a:bodyPr/>
          <a:lstStyle/>
          <a:p>
            <a:r>
              <a:rPr lang="en-US" sz="2800" dirty="0" smtClean="0"/>
              <a:t>A 4 year old girl presented with diarrhea for 20 days; stool cx showed this parasite that lives in swimming pools </a:t>
            </a:r>
            <a:endParaRPr lang="en-US" sz="2800" dirty="0"/>
          </a:p>
        </p:txBody>
      </p:sp>
    </p:spTree>
    <p:extLst>
      <p:ext uri="{BB962C8B-B14F-4D97-AF65-F5344CB8AC3E}">
        <p14:creationId xmlns:p14="http://schemas.microsoft.com/office/powerpoint/2010/main" val="12803599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Giardia </a:t>
            </a:r>
            <a:r>
              <a:rPr lang="en-US" dirty="0" err="1"/>
              <a:t>lamblia</a:t>
            </a:r>
            <a:endParaRPr lang="en-US" dirty="0"/>
          </a:p>
        </p:txBody>
      </p:sp>
      <p:sp>
        <p:nvSpPr>
          <p:cNvPr id="3" name="Content Placeholder 2"/>
          <p:cNvSpPr>
            <a:spLocks noGrp="1"/>
          </p:cNvSpPr>
          <p:nvPr>
            <p:ph idx="1"/>
          </p:nvPr>
        </p:nvSpPr>
        <p:spPr/>
        <p:txBody>
          <a:bodyPr>
            <a:normAutofit lnSpcReduction="10000"/>
          </a:bodyPr>
          <a:lstStyle/>
          <a:p>
            <a:r>
              <a:rPr lang="en-US" dirty="0"/>
              <a:t>Giardia </a:t>
            </a:r>
            <a:r>
              <a:rPr lang="en-US" dirty="0" err="1"/>
              <a:t>lamblia</a:t>
            </a:r>
            <a:r>
              <a:rPr lang="en-US" dirty="0"/>
              <a:t> is a flagellated protozoan that is a major cause of diarrhea, especially in patients who travel to endemic areas</a:t>
            </a:r>
            <a:r>
              <a:rPr lang="en-US" dirty="0" smtClean="0"/>
              <a:t>.</a:t>
            </a:r>
          </a:p>
          <a:p>
            <a:r>
              <a:rPr lang="en-US" dirty="0" smtClean="0"/>
              <a:t>The </a:t>
            </a:r>
            <a:r>
              <a:rPr lang="en-US" dirty="0"/>
              <a:t>life cycle consists of 2 stages: the </a:t>
            </a:r>
            <a:r>
              <a:rPr lang="en-US" dirty="0" err="1"/>
              <a:t>trophozoite</a:t>
            </a:r>
            <a:r>
              <a:rPr lang="en-US" dirty="0"/>
              <a:t> (motile form), and the cyst. </a:t>
            </a:r>
            <a:endParaRPr lang="en-US" dirty="0" smtClean="0"/>
          </a:p>
          <a:p>
            <a:r>
              <a:rPr lang="en-US" dirty="0" smtClean="0"/>
              <a:t>IgA </a:t>
            </a:r>
            <a:r>
              <a:rPr lang="en-US" dirty="0"/>
              <a:t>deficiency and </a:t>
            </a:r>
            <a:r>
              <a:rPr lang="en-US" dirty="0" err="1"/>
              <a:t>hypogammaglobulinemia</a:t>
            </a:r>
            <a:r>
              <a:rPr lang="en-US" dirty="0"/>
              <a:t> predispose patients to symptomatic infection. </a:t>
            </a:r>
            <a:endParaRPr lang="en-US" dirty="0" smtClean="0"/>
          </a:p>
          <a:p>
            <a:r>
              <a:rPr lang="en-US" dirty="0" smtClean="0"/>
              <a:t>The </a:t>
            </a:r>
            <a:r>
              <a:rPr lang="en-US" dirty="0"/>
              <a:t>clinical manifestations are foul-smelling diarrhea, with nausea, anorexia, abdominal cramps, bloating, belching, flatulence, and weight loss. Abdominal distention and cramps can last for weeks to months. </a:t>
            </a:r>
            <a:endParaRPr lang="en-US" dirty="0" smtClean="0"/>
          </a:p>
          <a:p>
            <a:r>
              <a:rPr lang="en-US" dirty="0" smtClean="0"/>
              <a:t>The </a:t>
            </a:r>
            <a:r>
              <a:rPr lang="en-US" dirty="0"/>
              <a:t>illness is usually self-limited, lasting 2 to 6 weeks, but may become chronic. </a:t>
            </a:r>
            <a:endParaRPr lang="en-US" dirty="0" smtClean="0"/>
          </a:p>
        </p:txBody>
      </p:sp>
    </p:spTree>
    <p:extLst>
      <p:ext uri="{BB962C8B-B14F-4D97-AF65-F5344CB8AC3E}">
        <p14:creationId xmlns:p14="http://schemas.microsoft.com/office/powerpoint/2010/main" val="24567381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Giardia </a:t>
            </a:r>
            <a:r>
              <a:rPr lang="en-US" dirty="0" err="1"/>
              <a:t>lamblia</a:t>
            </a:r>
            <a:endParaRPr lang="en-US" dirty="0"/>
          </a:p>
        </p:txBody>
      </p:sp>
      <p:sp>
        <p:nvSpPr>
          <p:cNvPr id="3" name="Content Placeholder 2"/>
          <p:cNvSpPr>
            <a:spLocks noGrp="1"/>
          </p:cNvSpPr>
          <p:nvPr>
            <p:ph idx="1"/>
          </p:nvPr>
        </p:nvSpPr>
        <p:spPr/>
        <p:txBody>
          <a:bodyPr/>
          <a:lstStyle/>
          <a:p>
            <a:r>
              <a:rPr lang="en-US" dirty="0"/>
              <a:t>Chronic symptoms can include fatigue, nervousness, weight loss, </a:t>
            </a:r>
            <a:r>
              <a:rPr lang="en-US" dirty="0" err="1"/>
              <a:t>steatorrhea</a:t>
            </a:r>
            <a:r>
              <a:rPr lang="en-US" dirty="0"/>
              <a:t>, lactose intolerance, and growth retardation. </a:t>
            </a:r>
            <a:endParaRPr lang="en-US" dirty="0" smtClean="0"/>
          </a:p>
          <a:p>
            <a:r>
              <a:rPr lang="en-US" dirty="0" smtClean="0"/>
              <a:t>The </a:t>
            </a:r>
            <a:r>
              <a:rPr lang="en-US" dirty="0"/>
              <a:t>easiest way to diagnose Giardia is by identifying cysts in a stool specimen. However, these specimens are frequently falsely negative. The diagnosis can also be made by antigen detection tests, endoscopic examination of the upper small intestine, by mucosal biopsy or by collection of </a:t>
            </a:r>
            <a:r>
              <a:rPr lang="en-US" dirty="0" err="1"/>
              <a:t>jejunal</a:t>
            </a:r>
            <a:r>
              <a:rPr lang="en-US" dirty="0"/>
              <a:t> contents. </a:t>
            </a:r>
            <a:endParaRPr lang="en-US" dirty="0" smtClean="0"/>
          </a:p>
          <a:p>
            <a:r>
              <a:rPr lang="en-US" dirty="0" smtClean="0"/>
              <a:t>The </a:t>
            </a:r>
            <a:r>
              <a:rPr lang="en-US" dirty="0"/>
              <a:t>treatment of choice for both symptomatic and asymptomatic patients is </a:t>
            </a:r>
            <a:r>
              <a:rPr lang="en-US" dirty="0" err="1"/>
              <a:t>furazolidone</a:t>
            </a:r>
            <a:r>
              <a:rPr lang="en-US" dirty="0"/>
              <a:t> or metronidazole. An alternative drug is </a:t>
            </a:r>
            <a:r>
              <a:rPr lang="en-US" dirty="0" err="1"/>
              <a:t>quinacrine</a:t>
            </a:r>
            <a:endParaRPr lang="en-US" dirty="0"/>
          </a:p>
          <a:p>
            <a:endParaRPr lang="en-US" dirty="0"/>
          </a:p>
        </p:txBody>
      </p:sp>
    </p:spTree>
    <p:extLst>
      <p:ext uri="{BB962C8B-B14F-4D97-AF65-F5344CB8AC3E}">
        <p14:creationId xmlns:p14="http://schemas.microsoft.com/office/powerpoint/2010/main" val="384654947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Glucose-</a:t>
            </a:r>
            <a:r>
              <a:rPr lang="en-US" dirty="0" err="1" smtClean="0"/>
              <a:t>Galactose</a:t>
            </a:r>
            <a:r>
              <a:rPr lang="en-US" dirty="0" smtClean="0"/>
              <a:t> malabsorption</a:t>
            </a:r>
            <a:endParaRPr lang="en-US" dirty="0"/>
          </a:p>
        </p:txBody>
      </p:sp>
      <p:sp>
        <p:nvSpPr>
          <p:cNvPr id="3" name="Content Placeholder 2"/>
          <p:cNvSpPr>
            <a:spLocks noGrp="1"/>
          </p:cNvSpPr>
          <p:nvPr>
            <p:ph idx="1"/>
          </p:nvPr>
        </p:nvSpPr>
        <p:spPr/>
        <p:txBody>
          <a:bodyPr/>
          <a:lstStyle/>
          <a:p>
            <a:r>
              <a:rPr lang="en-US" altLang="en-US" dirty="0" smtClean="0">
                <a:cs typeface="Arial" panose="020B0604020202020204" pitchFamily="34" charset="0"/>
              </a:rPr>
              <a:t>Autosomal </a:t>
            </a:r>
            <a:r>
              <a:rPr lang="en-US" altLang="en-US" dirty="0">
                <a:cs typeface="Arial" panose="020B0604020202020204" pitchFamily="34" charset="0"/>
              </a:rPr>
              <a:t>recessive</a:t>
            </a:r>
          </a:p>
          <a:p>
            <a:r>
              <a:rPr lang="en-US" altLang="en-US" dirty="0">
                <a:cs typeface="Arial" panose="020B0604020202020204" pitchFamily="34" charset="0"/>
              </a:rPr>
              <a:t>Neonatal presentation</a:t>
            </a:r>
          </a:p>
          <a:p>
            <a:r>
              <a:rPr lang="en-US" dirty="0" smtClean="0"/>
              <a:t>Diarrhea </a:t>
            </a:r>
            <a:r>
              <a:rPr lang="en-US" dirty="0" err="1" smtClean="0"/>
              <a:t>persistes</a:t>
            </a:r>
            <a:r>
              <a:rPr lang="en-US" dirty="0" smtClean="0"/>
              <a:t> </a:t>
            </a:r>
            <a:r>
              <a:rPr lang="en-US" dirty="0"/>
              <a:t>on breast feeding as well as on lactose free infant formula, he was admitted so far 3 times </a:t>
            </a:r>
            <a:r>
              <a:rPr lang="en-US" dirty="0" smtClean="0"/>
              <a:t>with</a:t>
            </a:r>
          </a:p>
          <a:p>
            <a:r>
              <a:rPr lang="en-US" dirty="0" smtClean="0"/>
              <a:t> Hyper-</a:t>
            </a:r>
            <a:r>
              <a:rPr lang="en-US" dirty="0" err="1" smtClean="0"/>
              <a:t>natremic</a:t>
            </a:r>
            <a:r>
              <a:rPr lang="en-US" dirty="0" smtClean="0"/>
              <a:t> dehydration is often present</a:t>
            </a:r>
            <a:endParaRPr lang="en-US" altLang="en-US" dirty="0" smtClean="0">
              <a:cs typeface="Arial" panose="020B0604020202020204" pitchFamily="34" charset="0"/>
            </a:endParaRPr>
          </a:p>
          <a:p>
            <a:r>
              <a:rPr lang="en-US" altLang="en-US" dirty="0" smtClean="0">
                <a:cs typeface="Arial" panose="020B0604020202020204" pitchFamily="34" charset="0"/>
              </a:rPr>
              <a:t>Glucose/</a:t>
            </a:r>
            <a:r>
              <a:rPr lang="en-US" altLang="en-US" dirty="0" err="1" smtClean="0">
                <a:cs typeface="Arial" panose="020B0604020202020204" pitchFamily="34" charset="0"/>
              </a:rPr>
              <a:t>galactose</a:t>
            </a:r>
            <a:r>
              <a:rPr lang="en-US" altLang="en-US" dirty="0" smtClean="0">
                <a:cs typeface="Arial" panose="020B0604020202020204" pitchFamily="34" charset="0"/>
              </a:rPr>
              <a:t> </a:t>
            </a:r>
            <a:r>
              <a:rPr lang="en-US" altLang="en-US" dirty="0">
                <a:cs typeface="Arial" panose="020B0604020202020204" pitchFamily="34" charset="0"/>
              </a:rPr>
              <a:t>free diet, fructose is  well </a:t>
            </a:r>
            <a:r>
              <a:rPr lang="en-US" altLang="en-US" dirty="0" err="1">
                <a:cs typeface="Arial" panose="020B0604020202020204" pitchFamily="34" charset="0"/>
              </a:rPr>
              <a:t>absorped</a:t>
            </a:r>
            <a:r>
              <a:rPr lang="en-US" altLang="en-US" dirty="0">
                <a:cs typeface="Arial" panose="020B0604020202020204" pitchFamily="34" charset="0"/>
              </a:rPr>
              <a:t> (fructose based formula)</a:t>
            </a:r>
          </a:p>
          <a:p>
            <a:r>
              <a:rPr lang="en-US" altLang="en-US" dirty="0">
                <a:cs typeface="Arial" panose="020B0604020202020204" pitchFamily="34" charset="0"/>
              </a:rPr>
              <a:t>Intestinal adaptation  to glucose and </a:t>
            </a:r>
            <a:r>
              <a:rPr lang="en-US" altLang="en-US" dirty="0" err="1">
                <a:cs typeface="Arial" panose="020B0604020202020204" pitchFamily="34" charset="0"/>
              </a:rPr>
              <a:t>galactose</a:t>
            </a:r>
            <a:r>
              <a:rPr lang="en-US" altLang="en-US" dirty="0">
                <a:cs typeface="Arial" panose="020B0604020202020204" pitchFamily="34" charset="0"/>
              </a:rPr>
              <a:t> with age</a:t>
            </a:r>
          </a:p>
          <a:p>
            <a:endParaRPr lang="en-US" dirty="0"/>
          </a:p>
        </p:txBody>
      </p:sp>
    </p:spTree>
    <p:extLst>
      <p:ext uri="{BB962C8B-B14F-4D97-AF65-F5344CB8AC3E}">
        <p14:creationId xmlns:p14="http://schemas.microsoft.com/office/powerpoint/2010/main" val="26491694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5065</TotalTime>
  <Words>2454</Words>
  <Application>Microsoft Office PowerPoint</Application>
  <PresentationFormat>Widescreen</PresentationFormat>
  <Paragraphs>406</Paragraphs>
  <Slides>58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Century Gothic</vt:lpstr>
      <vt:lpstr>Times New Roman</vt:lpstr>
      <vt:lpstr>Wingdings 3</vt:lpstr>
      <vt:lpstr>Ion</vt:lpstr>
      <vt:lpstr>Malabsorption</vt:lpstr>
      <vt:lpstr>PowerPoint Presentation</vt:lpstr>
      <vt:lpstr>Malabsorption</vt:lpstr>
      <vt:lpstr>Malabsorption</vt:lpstr>
      <vt:lpstr>Diagnostic Investigations</vt:lpstr>
      <vt:lpstr>Diagnostic Investigations</vt:lpstr>
      <vt:lpstr>Physiology and Pathophysiology of Digestion and Absorption</vt:lpstr>
      <vt:lpstr>PowerPoint Presentation</vt:lpstr>
      <vt:lpstr>Carbohydrates </vt:lpstr>
      <vt:lpstr>Carbohydrates</vt:lpstr>
      <vt:lpstr>Physiology and Pathophysiology of Digestion and Absorption</vt:lpstr>
      <vt:lpstr>Proteins </vt:lpstr>
      <vt:lpstr>Proteins</vt:lpstr>
      <vt:lpstr>Physiology and Pathophysiology of Digestion and Absorption</vt:lpstr>
      <vt:lpstr>Lipids</vt:lpstr>
      <vt:lpstr>Lipids</vt:lpstr>
      <vt:lpstr>Physiology and Pathophysiology of Digestion and Absorption</vt:lpstr>
      <vt:lpstr>Vitamins and Minerals </vt:lpstr>
      <vt:lpstr>Specific Disorders Leading to Malabsorption</vt:lpstr>
      <vt:lpstr>Pancreatic Insufficiency </vt:lpstr>
      <vt:lpstr>Specific Disorders Leading to Malabsorption</vt:lpstr>
      <vt:lpstr>Defects in Bile Acid Micellar Solubilization</vt:lpstr>
      <vt:lpstr>Specific Disorders Leading to Malabsorption</vt:lpstr>
      <vt:lpstr>Intestinal Brush Border Disorders </vt:lpstr>
      <vt:lpstr>Clinical Cases</vt:lpstr>
      <vt:lpstr>1.5 year old presented with </vt:lpstr>
      <vt:lpstr>8 months old boy presented with</vt:lpstr>
      <vt:lpstr>4 month presented with </vt:lpstr>
      <vt:lpstr>A 4 year old girl presented with diarrhea for 20 days; stool cx showed this parasite that lives in swimming pools </vt:lpstr>
      <vt:lpstr>48 months old child with failure to thrive, chronic diarrhea, severe rickets and iron deficiency anemia </vt:lpstr>
      <vt:lpstr>Celiac disease</vt:lpstr>
      <vt:lpstr>Risk groups of CD</vt:lpstr>
      <vt:lpstr>Clinical manifestations in C.D </vt:lpstr>
      <vt:lpstr>Clinical manifestations in C.D</vt:lpstr>
      <vt:lpstr>Clinical spectrum of CD</vt:lpstr>
      <vt:lpstr>Diagnosis of CD</vt:lpstr>
      <vt:lpstr>Other causes of flat mucosa</vt:lpstr>
      <vt:lpstr>Management</vt:lpstr>
      <vt:lpstr>1.5 year old presented with </vt:lpstr>
      <vt:lpstr>Cystic Fibrosis CF</vt:lpstr>
      <vt:lpstr>CF</vt:lpstr>
      <vt:lpstr>Complications of CF</vt:lpstr>
      <vt:lpstr>Complications of CF</vt:lpstr>
      <vt:lpstr>Diagnosis of CF</vt:lpstr>
      <vt:lpstr>Maagement </vt:lpstr>
      <vt:lpstr>Pancreatic Insufficiency</vt:lpstr>
      <vt:lpstr>8 months old boy presented with</vt:lpstr>
      <vt:lpstr>Cow’s protein milk allergy</vt:lpstr>
      <vt:lpstr>Cow’s protein milk allergy</vt:lpstr>
      <vt:lpstr>Cow’s protein milk allergy</vt:lpstr>
      <vt:lpstr>4 month presented with </vt:lpstr>
      <vt:lpstr>Protein loosing enteropathy</vt:lpstr>
      <vt:lpstr>PowerPoint Presentation</vt:lpstr>
      <vt:lpstr>Intestinal lymphangiectasia</vt:lpstr>
      <vt:lpstr>A 4 year old girl presented with diarrhea for 20 days; stool cx showed this parasite that lives in swimming pools </vt:lpstr>
      <vt:lpstr>Giardia lamblia</vt:lpstr>
      <vt:lpstr>Giardia lamblia</vt:lpstr>
      <vt:lpstr>Glucose-Galactose malabsorption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Malabsorption</dc:title>
  <dc:creator>Salma Burayzat</dc:creator>
  <cp:lastModifiedBy>Salma Burayzat</cp:lastModifiedBy>
  <cp:revision>119</cp:revision>
  <dcterms:created xsi:type="dcterms:W3CDTF">2016-09-21T09:42:57Z</dcterms:created>
  <dcterms:modified xsi:type="dcterms:W3CDTF">2017-03-27T19:35:03Z</dcterms:modified>
</cp:coreProperties>
</file>