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4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61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0.xml" ContentType="application/vnd.openxmlformats-officedocument.presentationml.slide+xml"/>
  <Override PartName="/ppt/slides/slide59.xml" ContentType="application/vnd.openxmlformats-officedocument.presentationml.slide+xml"/>
  <Override PartName="/ppt/slides/slide58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4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14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9" r:id="rId4"/>
    <p:sldId id="258" r:id="rId5"/>
    <p:sldId id="278" r:id="rId6"/>
    <p:sldId id="259" r:id="rId7"/>
    <p:sldId id="257" r:id="rId8"/>
    <p:sldId id="260" r:id="rId9"/>
    <p:sldId id="320" r:id="rId10"/>
    <p:sldId id="261" r:id="rId11"/>
    <p:sldId id="263" r:id="rId12"/>
    <p:sldId id="330" r:id="rId13"/>
    <p:sldId id="262" r:id="rId14"/>
    <p:sldId id="331" r:id="rId15"/>
    <p:sldId id="264" r:id="rId16"/>
    <p:sldId id="265" r:id="rId17"/>
    <p:sldId id="332" r:id="rId18"/>
    <p:sldId id="266" r:id="rId19"/>
    <p:sldId id="333" r:id="rId20"/>
    <p:sldId id="267" r:id="rId21"/>
    <p:sldId id="338" r:id="rId22"/>
    <p:sldId id="337" r:id="rId23"/>
    <p:sldId id="268" r:id="rId24"/>
    <p:sldId id="339" r:id="rId25"/>
    <p:sldId id="270" r:id="rId26"/>
    <p:sldId id="271" r:id="rId27"/>
    <p:sldId id="272" r:id="rId28"/>
    <p:sldId id="273" r:id="rId29"/>
    <p:sldId id="274" r:id="rId30"/>
    <p:sldId id="280" r:id="rId31"/>
    <p:sldId id="276" r:id="rId32"/>
    <p:sldId id="300" r:id="rId33"/>
    <p:sldId id="302" r:id="rId34"/>
    <p:sldId id="284" r:id="rId35"/>
    <p:sldId id="281" r:id="rId36"/>
    <p:sldId id="282" r:id="rId37"/>
    <p:sldId id="283" r:id="rId38"/>
    <p:sldId id="303" r:id="rId39"/>
    <p:sldId id="304" r:id="rId40"/>
    <p:sldId id="306" r:id="rId41"/>
    <p:sldId id="340" r:id="rId42"/>
    <p:sldId id="341" r:id="rId43"/>
    <p:sldId id="310" r:id="rId44"/>
    <p:sldId id="318" r:id="rId45"/>
    <p:sldId id="288" r:id="rId46"/>
    <p:sldId id="312" r:id="rId47"/>
    <p:sldId id="289" r:id="rId48"/>
    <p:sldId id="313" r:id="rId49"/>
    <p:sldId id="287" r:id="rId50"/>
    <p:sldId id="292" r:id="rId51"/>
    <p:sldId id="290" r:id="rId52"/>
    <p:sldId id="291" r:id="rId53"/>
    <p:sldId id="293" r:id="rId54"/>
    <p:sldId id="294" r:id="rId55"/>
    <p:sldId id="315" r:id="rId56"/>
    <p:sldId id="295" r:id="rId57"/>
    <p:sldId id="314" r:id="rId58"/>
    <p:sldId id="327" r:id="rId59"/>
    <p:sldId id="328" r:id="rId60"/>
    <p:sldId id="343" r:id="rId61"/>
    <p:sldId id="316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presProps" Target="presProps.xml"/><Relationship Id="rId68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69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36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70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7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999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47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113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9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3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9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91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9F8CA-4B60-437E-8799-46F72745BD18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81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971800"/>
            <a:ext cx="7772400" cy="147002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Genetics</a:t>
            </a:r>
            <a:br>
              <a:rPr lang="en-US" dirty="0" smtClean="0"/>
            </a:br>
            <a:r>
              <a:rPr lang="en-US" dirty="0" smtClean="0"/>
              <a:t>Chromosomal Abnormalities</a:t>
            </a:r>
            <a:endParaRPr lang="en-US" dirty="0"/>
          </a:p>
        </p:txBody>
      </p:sp>
      <p:pic>
        <p:nvPicPr>
          <p:cNvPr id="2050" name="Picture 2" descr="C:\Users\Hikmat\Desktop\imagesG62JOLM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85800"/>
            <a:ext cx="22479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71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906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              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4582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Human cells contain a multiple of 23 chromosomes (n = 23). </a:t>
            </a:r>
            <a:endParaRPr lang="en-US" dirty="0" smtClean="0"/>
          </a:p>
          <a:p>
            <a:r>
              <a:rPr lang="en-US" b="1" dirty="0"/>
              <a:t>H</a:t>
            </a:r>
            <a:r>
              <a:rPr lang="en-US" b="1" dirty="0" smtClean="0"/>
              <a:t>aploid</a:t>
            </a:r>
            <a:r>
              <a:rPr lang="en-US" dirty="0" smtClean="0"/>
              <a:t> </a:t>
            </a:r>
            <a:r>
              <a:rPr lang="en-US" dirty="0"/>
              <a:t>cell (n) has 23 chromosomes (typically in the ovum </a:t>
            </a:r>
            <a:r>
              <a:rPr lang="en-US" dirty="0" smtClean="0"/>
              <a:t>or sperm).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Diploid cell has a normal </a:t>
            </a:r>
            <a:r>
              <a:rPr lang="en-US" b="1" dirty="0" smtClean="0"/>
              <a:t>diploid </a:t>
            </a:r>
            <a:r>
              <a:rPr lang="en-US" dirty="0" smtClean="0"/>
              <a:t>number of 46 (2n) chromosomes</a:t>
            </a:r>
          </a:p>
          <a:p>
            <a:r>
              <a:rPr lang="en-US" dirty="0"/>
              <a:t>Abnormal cells that do not contain a multiple of </a:t>
            </a:r>
            <a:r>
              <a:rPr lang="en-US" dirty="0" smtClean="0"/>
              <a:t>haploid number </a:t>
            </a:r>
            <a:r>
              <a:rPr lang="en-US" dirty="0"/>
              <a:t>of chromosomes are termed </a:t>
            </a:r>
            <a:r>
              <a:rPr lang="en-US" b="1" dirty="0" err="1"/>
              <a:t>aneuploid</a:t>
            </a:r>
            <a:r>
              <a:rPr lang="en-US" b="1" dirty="0"/>
              <a:t> </a:t>
            </a:r>
            <a:r>
              <a:rPr lang="en-US" dirty="0"/>
              <a:t>cells. </a:t>
            </a:r>
            <a:endParaRPr lang="en-US" dirty="0" smtClean="0"/>
          </a:p>
          <a:p>
            <a:r>
              <a:rPr lang="en-US" dirty="0" smtClean="0"/>
              <a:t>Aneuploidy is </a:t>
            </a:r>
            <a:r>
              <a:rPr lang="en-US" dirty="0"/>
              <a:t>the most common and clinically significant type of </a:t>
            </a:r>
            <a:r>
              <a:rPr lang="en-US" dirty="0" smtClean="0"/>
              <a:t>human chromosome </a:t>
            </a:r>
            <a:r>
              <a:rPr lang="en-US" dirty="0"/>
              <a:t>abnormality, occurring in at least 3-4% of all </a:t>
            </a:r>
            <a:r>
              <a:rPr lang="en-US" dirty="0" smtClean="0"/>
              <a:t>clinically recognized </a:t>
            </a:r>
            <a:r>
              <a:rPr lang="en-US" dirty="0"/>
              <a:t>pregnancies.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13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most common </a:t>
            </a:r>
            <a:r>
              <a:rPr lang="en-US" b="1" dirty="0"/>
              <a:t>numerical abnormalities</a:t>
            </a:r>
            <a:r>
              <a:rPr lang="en-US" dirty="0"/>
              <a:t> </a:t>
            </a:r>
            <a:r>
              <a:rPr lang="en-US" dirty="0" smtClean="0"/>
              <a:t>in live born </a:t>
            </a:r>
            <a:r>
              <a:rPr lang="en-US" dirty="0"/>
              <a:t>children </a:t>
            </a:r>
            <a:r>
              <a:rPr lang="en-US" dirty="0" smtClean="0"/>
              <a:t>include: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 smtClean="0"/>
              <a:t>risomy </a:t>
            </a:r>
            <a:r>
              <a:rPr lang="en-US" dirty="0"/>
              <a:t>21 (Down syndrome), </a:t>
            </a:r>
            <a:r>
              <a:rPr lang="en-US" dirty="0" smtClean="0"/>
              <a:t>trisomy 18 </a:t>
            </a:r>
            <a:r>
              <a:rPr lang="en-US" dirty="0"/>
              <a:t>(Edwards syndrome), trisomy 13 (</a:t>
            </a:r>
            <a:r>
              <a:rPr lang="en-US" dirty="0" err="1"/>
              <a:t>Patau</a:t>
            </a:r>
            <a:r>
              <a:rPr lang="en-US" dirty="0"/>
              <a:t> syndrome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Sex chromosomal </a:t>
            </a:r>
            <a:r>
              <a:rPr lang="en-US" dirty="0"/>
              <a:t>aneuploidies: Turner syndrome (usually 45,X</a:t>
            </a:r>
            <a:r>
              <a:rPr lang="en-US" dirty="0" smtClean="0"/>
              <a:t>), </a:t>
            </a:r>
            <a:r>
              <a:rPr lang="en-US" dirty="0" err="1" smtClean="0"/>
              <a:t>Klinefelter</a:t>
            </a:r>
            <a:r>
              <a:rPr lang="en-US" dirty="0" smtClean="0"/>
              <a:t> </a:t>
            </a:r>
            <a:r>
              <a:rPr lang="en-US" dirty="0"/>
              <a:t>syndrome (47,XXY), 47,XXX, and </a:t>
            </a:r>
            <a:r>
              <a:rPr lang="en-US" dirty="0" smtClean="0"/>
              <a:t>47,XYY.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61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Chromosomal disorders</a:t>
            </a:r>
            <a:r>
              <a:rPr lang="en-US" dirty="0" smtClean="0"/>
              <a:t>: Chromosome deletions</a:t>
            </a:r>
            <a:r>
              <a:rPr lang="en-US" dirty="0"/>
              <a:t>, duplications, and inversions that affect whole chromosomes</a:t>
            </a:r>
            <a:r>
              <a:rPr lang="en-US" dirty="0" smtClean="0"/>
              <a:t>, or </a:t>
            </a:r>
            <a:r>
              <a:rPr lang="en-US" dirty="0"/>
              <a:t>large portions of a </a:t>
            </a:r>
            <a:r>
              <a:rPr lang="en-US" dirty="0" smtClean="0"/>
              <a:t>chromosome.</a:t>
            </a:r>
          </a:p>
        </p:txBody>
      </p:sp>
    </p:spTree>
    <p:extLst>
      <p:ext uri="{BB962C8B-B14F-4D97-AF65-F5344CB8AC3E}">
        <p14:creationId xmlns:p14="http://schemas.microsoft.com/office/powerpoint/2010/main" val="40856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Chromosomal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most common cause of aneuploidy is </a:t>
            </a:r>
            <a:r>
              <a:rPr lang="en-US" b="1" dirty="0"/>
              <a:t>nondisjunction, </a:t>
            </a:r>
            <a:r>
              <a:rPr lang="en-US" dirty="0" smtClean="0"/>
              <a:t>the failure </a:t>
            </a:r>
            <a:r>
              <a:rPr lang="en-US" dirty="0"/>
              <a:t>of chromosomes to disjoin normally during </a:t>
            </a:r>
            <a:r>
              <a:rPr lang="en-US" dirty="0" smtClean="0"/>
              <a:t>meiosis </a:t>
            </a:r>
            <a:r>
              <a:rPr lang="en-US" dirty="0"/>
              <a:t>I or II </a:t>
            </a:r>
            <a:r>
              <a:rPr lang="en-US" dirty="0" smtClean="0"/>
              <a:t>or during </a:t>
            </a:r>
            <a:r>
              <a:rPr lang="en-US" dirty="0"/>
              <a:t>mitosis. </a:t>
            </a:r>
            <a:endParaRPr lang="en-US" dirty="0" smtClean="0"/>
          </a:p>
          <a:p>
            <a:r>
              <a:rPr lang="en-US" dirty="0" smtClean="0"/>
              <a:t>After </a:t>
            </a:r>
            <a:r>
              <a:rPr lang="en-US" dirty="0"/>
              <a:t>meiotic nondisjunction, the resulting </a:t>
            </a:r>
            <a:r>
              <a:rPr lang="en-US" dirty="0" smtClean="0"/>
              <a:t>gamete either </a:t>
            </a:r>
            <a:r>
              <a:rPr lang="en-US" dirty="0"/>
              <a:t>lacks a chromosome or has 2 copies instead of 1 </a:t>
            </a:r>
            <a:r>
              <a:rPr lang="en-US" dirty="0" smtClean="0"/>
              <a:t>normal copy</a:t>
            </a:r>
            <a:r>
              <a:rPr lang="en-US" dirty="0"/>
              <a:t>, resulting in a </a:t>
            </a:r>
            <a:r>
              <a:rPr lang="en-US" dirty="0" err="1"/>
              <a:t>monosomic</a:t>
            </a:r>
            <a:r>
              <a:rPr lang="en-US" dirty="0"/>
              <a:t> or </a:t>
            </a:r>
            <a:r>
              <a:rPr lang="en-US" dirty="0" err="1"/>
              <a:t>trisomic</a:t>
            </a:r>
            <a:r>
              <a:rPr lang="en-US" dirty="0"/>
              <a:t> zygote, respectively.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6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Translocations</a:t>
            </a:r>
            <a:r>
              <a:rPr lang="en-US" dirty="0" smtClean="0"/>
              <a:t>: common </a:t>
            </a:r>
            <a:r>
              <a:rPr lang="en-US" dirty="0"/>
              <a:t>type of chromosomal anomaly, </a:t>
            </a:r>
            <a:r>
              <a:rPr lang="en-US" dirty="0" smtClean="0"/>
              <a:t>in which </a:t>
            </a:r>
            <a:r>
              <a:rPr lang="en-US" dirty="0"/>
              <a:t>a piece of one chromosome breaks off and </a:t>
            </a:r>
            <a:r>
              <a:rPr lang="en-US" dirty="0" smtClean="0"/>
              <a:t>becomes attached </a:t>
            </a:r>
            <a:r>
              <a:rPr lang="en-US" dirty="0"/>
              <a:t>to a different, </a:t>
            </a:r>
            <a:r>
              <a:rPr lang="en-US" dirty="0" err="1"/>
              <a:t>nonhomologous</a:t>
            </a:r>
            <a:r>
              <a:rPr lang="en-US" dirty="0"/>
              <a:t> chromosome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b="1" dirty="0"/>
              <a:t>Mosaicism</a:t>
            </a:r>
            <a:r>
              <a:rPr lang="en-US" dirty="0"/>
              <a:t>: when only a portion of cells carry the chromosomal defect and rest of cells are normal. </a:t>
            </a:r>
          </a:p>
          <a:p>
            <a:r>
              <a:rPr lang="en-US" dirty="0" smtClean="0"/>
              <a:t>Chromosomal </a:t>
            </a:r>
            <a:r>
              <a:rPr lang="en-US" dirty="0"/>
              <a:t>disorders are </a:t>
            </a:r>
            <a:r>
              <a:rPr lang="en-US" dirty="0" smtClean="0"/>
              <a:t>typically identified by chromosomal analysis (</a:t>
            </a:r>
            <a:r>
              <a:rPr lang="en-US" b="1" dirty="0" smtClean="0"/>
              <a:t>karyotyping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90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Genomic disorders </a:t>
            </a:r>
            <a:r>
              <a:rPr lang="en-US" dirty="0"/>
              <a:t>are a group of diseases caused by </a:t>
            </a:r>
            <a:r>
              <a:rPr lang="en-US" dirty="0" smtClean="0"/>
              <a:t>rearrangements of </a:t>
            </a:r>
            <a:r>
              <a:rPr lang="en-US" dirty="0"/>
              <a:t>the genome including deletions (loss of a copy </a:t>
            </a:r>
            <a:r>
              <a:rPr lang="en-US" dirty="0" smtClean="0"/>
              <a:t>of DNA</a:t>
            </a:r>
            <a:r>
              <a:rPr lang="en-US" dirty="0"/>
              <a:t>), duplications (addition of a new copy of DNA), and </a:t>
            </a:r>
            <a:r>
              <a:rPr lang="en-US" dirty="0" smtClean="0"/>
              <a:t>inversions (</a:t>
            </a:r>
            <a:r>
              <a:rPr lang="en-US" dirty="0"/>
              <a:t>altered organization of DNA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DiGeorge</a:t>
            </a:r>
            <a:r>
              <a:rPr lang="en-US" dirty="0" smtClean="0"/>
              <a:t> syndrome {deletions </a:t>
            </a:r>
            <a:r>
              <a:rPr lang="en-US" dirty="0"/>
              <a:t>of genes located on chromosome </a:t>
            </a:r>
            <a:r>
              <a:rPr lang="en-US" dirty="0" smtClean="0"/>
              <a:t>22q11} </a:t>
            </a:r>
          </a:p>
          <a:p>
            <a:r>
              <a:rPr lang="en-US" dirty="0" smtClean="0"/>
              <a:t>Genomic </a:t>
            </a:r>
            <a:r>
              <a:rPr lang="en-US" dirty="0"/>
              <a:t>disorders are often identified </a:t>
            </a:r>
            <a:r>
              <a:rPr lang="en-US" dirty="0" smtClean="0"/>
              <a:t>by </a:t>
            </a:r>
            <a:r>
              <a:rPr lang="en-US" b="1" dirty="0" smtClean="0"/>
              <a:t>fluorescent </a:t>
            </a:r>
            <a:r>
              <a:rPr lang="en-US" b="1" dirty="0"/>
              <a:t>in situ hybridization (FISH) </a:t>
            </a:r>
            <a:r>
              <a:rPr lang="en-US" dirty="0"/>
              <a:t>or by </a:t>
            </a:r>
            <a:r>
              <a:rPr lang="en-US" dirty="0">
                <a:solidFill>
                  <a:srgbClr val="990000"/>
                </a:solidFill>
              </a:rPr>
              <a:t>array </a:t>
            </a:r>
            <a:r>
              <a:rPr lang="en-US" dirty="0" smtClean="0">
                <a:solidFill>
                  <a:srgbClr val="990000"/>
                </a:solidFill>
              </a:rPr>
              <a:t>comparative genome </a:t>
            </a:r>
            <a:r>
              <a:rPr lang="en-US" dirty="0">
                <a:solidFill>
                  <a:srgbClr val="990000"/>
                </a:solidFill>
              </a:rPr>
              <a:t>hybridization (</a:t>
            </a:r>
            <a:r>
              <a:rPr lang="en-US" dirty="0" err="1">
                <a:solidFill>
                  <a:srgbClr val="990000"/>
                </a:solidFill>
              </a:rPr>
              <a:t>aCGH</a:t>
            </a:r>
            <a:r>
              <a:rPr lang="en-US" dirty="0">
                <a:solidFill>
                  <a:srgbClr val="990000"/>
                </a:solidFill>
              </a:rPr>
              <a:t>) technologies</a:t>
            </a:r>
            <a:endParaRPr lang="en-US" dirty="0" smtClean="0">
              <a:solidFill>
                <a:srgbClr val="99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8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MENDELIAN INHERITANCE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genome: 46 chromosomes (22 pair of </a:t>
            </a:r>
            <a:r>
              <a:rPr lang="en-US" b="1" dirty="0" smtClean="0"/>
              <a:t>autosomes</a:t>
            </a:r>
            <a:r>
              <a:rPr lang="en-US" dirty="0" smtClean="0"/>
              <a:t> and one pair of </a:t>
            </a:r>
            <a:r>
              <a:rPr lang="en-US" b="1" dirty="0" smtClean="0"/>
              <a:t>sex chromosome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There </a:t>
            </a:r>
            <a:r>
              <a:rPr lang="en-US" dirty="0"/>
              <a:t>are 3 classic forms of genetic inheritance: </a:t>
            </a:r>
            <a:r>
              <a:rPr lang="en-US" dirty="0" smtClean="0"/>
              <a:t>	</a:t>
            </a:r>
          </a:p>
          <a:p>
            <a:r>
              <a:rPr lang="en-US" b="1" dirty="0" smtClean="0"/>
              <a:t>Autosomal dominant</a:t>
            </a:r>
          </a:p>
          <a:p>
            <a:r>
              <a:rPr lang="en-US" b="1" dirty="0"/>
              <a:t>A</a:t>
            </a:r>
            <a:r>
              <a:rPr lang="en-US" b="1" dirty="0" smtClean="0"/>
              <a:t>utosomal recessive </a:t>
            </a:r>
          </a:p>
          <a:p>
            <a:r>
              <a:rPr lang="en-US" b="1" dirty="0" smtClean="0"/>
              <a:t>X-linked</a:t>
            </a:r>
          </a:p>
        </p:txBody>
      </p:sp>
    </p:spTree>
    <p:extLst>
      <p:ext uri="{BB962C8B-B14F-4D97-AF65-F5344CB8AC3E}">
        <p14:creationId xmlns:p14="http://schemas.microsoft.com/office/powerpoint/2010/main" val="427380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Symbols in family pedigree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5947782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2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</a:t>
            </a:r>
            <a:r>
              <a:rPr lang="en-US" b="1" dirty="0" smtClean="0"/>
              <a:t>Dominant Inheritance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Determined </a:t>
            </a:r>
            <a:r>
              <a:rPr lang="en-US" dirty="0"/>
              <a:t>by the </a:t>
            </a:r>
            <a:r>
              <a:rPr lang="en-US" dirty="0" smtClean="0"/>
              <a:t>presence of  one </a:t>
            </a:r>
            <a:r>
              <a:rPr lang="en-US" dirty="0"/>
              <a:t>abnormal gene on one of the autosomes (</a:t>
            </a:r>
            <a:r>
              <a:rPr lang="en-US" dirty="0" smtClean="0"/>
              <a:t>chromosomes 1  to 22)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Change </a:t>
            </a:r>
            <a:r>
              <a:rPr lang="en-US" dirty="0"/>
              <a:t>in 1 of </a:t>
            </a:r>
            <a:r>
              <a:rPr lang="en-US" dirty="0" smtClean="0"/>
              <a:t>the paired </a:t>
            </a:r>
            <a:r>
              <a:rPr lang="en-US" dirty="0"/>
              <a:t>genes has an effect on the phenotype; </a:t>
            </a:r>
            <a:r>
              <a:rPr lang="en-US" dirty="0" smtClean="0"/>
              <a:t>(physical </a:t>
            </a:r>
            <a:r>
              <a:rPr lang="en-US" dirty="0"/>
              <a:t>manifestations, behavioral </a:t>
            </a:r>
            <a:r>
              <a:rPr lang="en-US" dirty="0" smtClean="0"/>
              <a:t>characteristics ), </a:t>
            </a:r>
            <a:r>
              <a:rPr lang="en-US" dirty="0"/>
              <a:t>or </a:t>
            </a:r>
            <a:r>
              <a:rPr lang="en-US" dirty="0" smtClean="0"/>
              <a:t>differences detectable </a:t>
            </a:r>
            <a:r>
              <a:rPr lang="en-US" dirty="0"/>
              <a:t>only through laboratory tests, even though the </a:t>
            </a:r>
            <a:r>
              <a:rPr lang="en-US" dirty="0" smtClean="0"/>
              <a:t>other copy </a:t>
            </a:r>
            <a:r>
              <a:rPr lang="en-US" dirty="0"/>
              <a:t>of the gene is functioning correctly.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65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Males and females are equally affected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50% chance of transmission from parent to offspring</a:t>
            </a:r>
          </a:p>
          <a:p>
            <a:r>
              <a:rPr lang="en-US" dirty="0" smtClean="0"/>
              <a:t>Vertical  transmission, all generations.</a:t>
            </a:r>
          </a:p>
          <a:p>
            <a:r>
              <a:rPr lang="en-US" dirty="0" smtClean="0"/>
              <a:t>Parent to child transmission is a characteristic of autosomal dominant inheritance</a:t>
            </a:r>
          </a:p>
          <a:p>
            <a:r>
              <a:rPr lang="en-US" dirty="0" smtClean="0"/>
              <a:t>Male to male transmission essentially confirms </a:t>
            </a:r>
            <a:r>
              <a:rPr lang="en-US" dirty="0"/>
              <a:t>autosomal dominant </a:t>
            </a:r>
            <a:r>
              <a:rPr lang="en-US" dirty="0" smtClean="0"/>
              <a:t>inheritance  and exclude X linked disorder.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</a:t>
            </a:r>
            <a:r>
              <a:rPr lang="en-US" b="1" dirty="0" smtClean="0"/>
              <a:t>Dominant Inheritance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Hikmat\Desktop\autosomalDominantInheritance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878" y="1600200"/>
            <a:ext cx="50042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258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</a:t>
            </a:r>
            <a:r>
              <a:rPr lang="en-US" b="1" dirty="0" smtClean="0"/>
              <a:t>Dominant Inheritance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7747330" cy="4239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01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C:\Users\Hikmat\Desktop\Mnemonic-for-Autosomal-Dominant-disorders-www.medical-institution.com_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7825865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7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</a:t>
            </a:r>
            <a:r>
              <a:rPr lang="en-US" dirty="0" smtClean="0"/>
              <a:t>any </a:t>
            </a:r>
            <a:r>
              <a:rPr lang="en-US" dirty="0"/>
              <a:t>patients with an </a:t>
            </a:r>
            <a:r>
              <a:rPr lang="en-US" dirty="0" smtClean="0"/>
              <a:t>autosomal dominant </a:t>
            </a:r>
            <a:r>
              <a:rPr lang="en-US" dirty="0"/>
              <a:t>disorder </a:t>
            </a:r>
            <a:r>
              <a:rPr lang="en-US" dirty="0" smtClean="0"/>
              <a:t>have no </a:t>
            </a:r>
            <a:r>
              <a:rPr lang="en-US" dirty="0"/>
              <a:t>history of </a:t>
            </a:r>
            <a:r>
              <a:rPr lang="en-US" dirty="0" smtClean="0"/>
              <a:t>affected family member : </a:t>
            </a:r>
          </a:p>
          <a:p>
            <a:pPr lvl="1"/>
            <a:r>
              <a:rPr lang="en-US" b="1" dirty="0" smtClean="0"/>
              <a:t>new </a:t>
            </a:r>
            <a:r>
              <a:rPr lang="en-US" b="1" dirty="0"/>
              <a:t>mutation </a:t>
            </a:r>
            <a:r>
              <a:rPr lang="en-US" dirty="0" smtClean="0"/>
              <a:t> </a:t>
            </a:r>
            <a:r>
              <a:rPr lang="en-US" dirty="0"/>
              <a:t>occurred in the DNA of the </a:t>
            </a:r>
            <a:r>
              <a:rPr lang="en-US" dirty="0" smtClean="0"/>
              <a:t>egg or </a:t>
            </a:r>
            <a:r>
              <a:rPr lang="en-US" dirty="0"/>
              <a:t>sperm that </a:t>
            </a:r>
            <a:r>
              <a:rPr lang="en-US" dirty="0" smtClean="0"/>
              <a:t>formed </a:t>
            </a:r>
            <a:r>
              <a:rPr lang="en-US" dirty="0"/>
              <a:t>that individual. </a:t>
            </a:r>
            <a:endParaRPr lang="en-US" dirty="0" smtClean="0"/>
          </a:p>
          <a:p>
            <a:pPr lvl="1"/>
            <a:r>
              <a:rPr lang="en-US" b="1" dirty="0" smtClean="0"/>
              <a:t>Incomplete penetrance</a:t>
            </a:r>
            <a:r>
              <a:rPr lang="en-US" b="1" dirty="0"/>
              <a:t>, </a:t>
            </a:r>
            <a:r>
              <a:rPr lang="en-US" dirty="0"/>
              <a:t>meaning that not all individuals who carry the </a:t>
            </a:r>
            <a:r>
              <a:rPr lang="en-US" dirty="0" smtClean="0"/>
              <a:t>mutation have </a:t>
            </a:r>
            <a:r>
              <a:rPr lang="en-US" dirty="0"/>
              <a:t>phenotypic </a:t>
            </a:r>
            <a:r>
              <a:rPr lang="en-US" dirty="0" smtClean="0"/>
              <a:t>manifestations (</a:t>
            </a:r>
            <a:r>
              <a:rPr lang="en-US" b="1" dirty="0" smtClean="0"/>
              <a:t>skipped </a:t>
            </a:r>
            <a:r>
              <a:rPr lang="en-US" b="1" dirty="0"/>
              <a:t>generation, </a:t>
            </a:r>
            <a:r>
              <a:rPr lang="en-US" dirty="0"/>
              <a:t>in which an unaffected individual </a:t>
            </a:r>
            <a:r>
              <a:rPr lang="en-US" dirty="0" smtClean="0"/>
              <a:t>links two </a:t>
            </a:r>
            <a:r>
              <a:rPr lang="en-US" dirty="0"/>
              <a:t>affected </a:t>
            </a:r>
            <a:r>
              <a:rPr lang="en-US" dirty="0" smtClean="0"/>
              <a:t>persons)</a:t>
            </a:r>
            <a:endParaRPr lang="en-US" dirty="0"/>
          </a:p>
          <a:p>
            <a:pPr lvl="1"/>
            <a:r>
              <a:rPr lang="en-US" dirty="0" smtClean="0"/>
              <a:t> </a:t>
            </a:r>
            <a:r>
              <a:rPr lang="en-US" b="1" dirty="0" smtClean="0"/>
              <a:t>variable expression ,</a:t>
            </a:r>
            <a:r>
              <a:rPr lang="en-US" dirty="0" smtClean="0"/>
              <a:t>individuals with the same autosomal dominant mutation can manifest the disorder to different degrees.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</a:t>
            </a:r>
            <a:r>
              <a:rPr lang="en-US" b="1" dirty="0" smtClean="0"/>
              <a:t>Dominant Inheritance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46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Recessive Inheritance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Involves </a:t>
            </a:r>
            <a:r>
              <a:rPr lang="en-US" dirty="0"/>
              <a:t>mutations in </a:t>
            </a:r>
            <a:r>
              <a:rPr lang="en-US" dirty="0" smtClean="0"/>
              <a:t>both copies </a:t>
            </a:r>
            <a:r>
              <a:rPr lang="en-US" dirty="0"/>
              <a:t>of a gene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Examples of autosomal recessive diseases </a:t>
            </a:r>
            <a:r>
              <a:rPr lang="en-US" dirty="0" smtClean="0"/>
              <a:t>are cystic </a:t>
            </a:r>
            <a:r>
              <a:rPr lang="en-US" dirty="0"/>
              <a:t>fibrosis and sickle cell disease. </a:t>
            </a:r>
            <a:endParaRPr lang="en-US" dirty="0" smtClean="0"/>
          </a:p>
          <a:p>
            <a:r>
              <a:rPr lang="en-US" dirty="0" smtClean="0"/>
              <a:t>Characteristics </a:t>
            </a:r>
            <a:r>
              <a:rPr lang="en-US" dirty="0"/>
              <a:t>of </a:t>
            </a:r>
            <a:r>
              <a:rPr lang="en-US" dirty="0" smtClean="0"/>
              <a:t>autosomal recessive </a:t>
            </a:r>
            <a:r>
              <a:rPr lang="en-US" dirty="0"/>
              <a:t>traits </a:t>
            </a:r>
            <a:r>
              <a:rPr lang="en-US" dirty="0" smtClean="0"/>
              <a:t> </a:t>
            </a:r>
            <a:r>
              <a:rPr lang="en-US" dirty="0"/>
              <a:t>include </a:t>
            </a:r>
            <a:r>
              <a:rPr lang="en-US" b="1" dirty="0"/>
              <a:t>horizontal transmission, </a:t>
            </a:r>
            <a:r>
              <a:rPr lang="en-US" dirty="0" smtClean="0"/>
              <a:t>the observation </a:t>
            </a:r>
            <a:r>
              <a:rPr lang="en-US" dirty="0"/>
              <a:t>of multiple affected members of a kindred in </a:t>
            </a:r>
            <a:r>
              <a:rPr lang="en-US" dirty="0" smtClean="0"/>
              <a:t>the same </a:t>
            </a:r>
            <a:r>
              <a:rPr lang="en-US" dirty="0"/>
              <a:t>generation, but no affected family members in other generations;</a:t>
            </a:r>
          </a:p>
          <a:p>
            <a:r>
              <a:rPr lang="en-US" dirty="0"/>
              <a:t>recurrence risk of 25% for parents with a previous </a:t>
            </a:r>
            <a:r>
              <a:rPr lang="en-US" dirty="0" smtClean="0"/>
              <a:t>affected child</a:t>
            </a:r>
          </a:p>
          <a:p>
            <a:r>
              <a:rPr lang="en-US" dirty="0" smtClean="0"/>
              <a:t>males </a:t>
            </a:r>
            <a:r>
              <a:rPr lang="en-US" dirty="0"/>
              <a:t>and females being equally affected</a:t>
            </a:r>
          </a:p>
        </p:txBody>
      </p:sp>
    </p:spTree>
    <p:extLst>
      <p:ext uri="{BB962C8B-B14F-4D97-AF65-F5344CB8AC3E}">
        <p14:creationId xmlns:p14="http://schemas.microsoft.com/office/powerpoint/2010/main" val="150522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Autosomal Recessive</a:t>
            </a:r>
            <a:endParaRPr lang="en-US" dirty="0"/>
          </a:p>
        </p:txBody>
      </p:sp>
      <p:pic>
        <p:nvPicPr>
          <p:cNvPr id="5122" name="Picture 2" descr="C:\Users\Hikmat\Desktop\h9991037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65988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388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Recessive Inheritance</a:t>
            </a:r>
            <a:br>
              <a:rPr lang="en-US" b="1" dirty="0"/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332" y="1225096"/>
            <a:ext cx="6716068" cy="494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49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Hikmat\Desktop\pathology-cptr5genetics-14-6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74326"/>
            <a:ext cx="6595559" cy="495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776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X-Linked Inheritance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Males are more commonly and more severely affected </a:t>
            </a:r>
            <a:r>
              <a:rPr lang="en-US" dirty="0" smtClean="0"/>
              <a:t>than females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• Female carriers are generally unaffected, or if affected, they </a:t>
            </a:r>
            <a:r>
              <a:rPr lang="en-US" dirty="0" smtClean="0"/>
              <a:t>are affected </a:t>
            </a:r>
            <a:r>
              <a:rPr lang="en-US" dirty="0"/>
              <a:t>more mildly than males.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smtClean="0"/>
              <a:t>Male-to-male transmission excludes X-linkage (seen </a:t>
            </a:r>
            <a:r>
              <a:rPr lang="en-US" dirty="0"/>
              <a:t>with autosomal dominant </a:t>
            </a:r>
            <a:r>
              <a:rPr lang="en-US" dirty="0" smtClean="0"/>
              <a:t>and  rare disorders of Y-linked inheritance)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04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Female carriers have a 25% risk for having an affected son, 25% risk for a carrier daughter, and  50% chance of having child that does not inherit the mutated X-linked gene.</a:t>
            </a:r>
          </a:p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X-linked inheritance</a:t>
            </a:r>
            <a:endParaRPr lang="en-US" dirty="0"/>
          </a:p>
        </p:txBody>
      </p:sp>
      <p:pic>
        <p:nvPicPr>
          <p:cNvPr id="9218" name="Picture 2" descr="C:\Users\Hikmat\Desktop\X-Linked-carrier-mothe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4427008" cy="332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676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Affected males will have only carrier daughters (all) and have no chance of having an affected son because they will pass the Y chromosome to their sons.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194" name="Picture 2" descr="C:\Users\Hikmat\Desktop\X-Linked-affected-fathe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X-linked inheritance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405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X-Linked </a:t>
            </a:r>
            <a:r>
              <a:rPr lang="en-US" b="1" dirty="0" smtClean="0"/>
              <a:t> Recessive Inheritance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92806"/>
            <a:ext cx="6629400" cy="523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28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ikmat\Desktop\slide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856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Mitochondrial Inheritance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Mitochondrial Inheritance</a:t>
            </a:r>
          </a:p>
          <a:p>
            <a:r>
              <a:rPr lang="en-US" dirty="0"/>
              <a:t>An individual’s mitochondrial genome is entirely derived from </a:t>
            </a:r>
            <a:r>
              <a:rPr lang="en-US" dirty="0" smtClean="0"/>
              <a:t>the mother </a:t>
            </a:r>
            <a:r>
              <a:rPr lang="en-US" dirty="0"/>
              <a:t>because sperm contain few mitochondria, which are </a:t>
            </a:r>
            <a:r>
              <a:rPr lang="en-US" dirty="0" smtClean="0"/>
              <a:t>typically shed </a:t>
            </a:r>
            <a:r>
              <a:rPr lang="en-US" dirty="0"/>
              <a:t>upon </a:t>
            </a:r>
            <a:r>
              <a:rPr lang="en-US" dirty="0" smtClean="0"/>
              <a:t>fertilization</a:t>
            </a:r>
          </a:p>
          <a:p>
            <a:r>
              <a:rPr lang="en-US" dirty="0" smtClean="0"/>
              <a:t>A </a:t>
            </a:r>
            <a:r>
              <a:rPr lang="en-US" dirty="0"/>
              <a:t>woman </a:t>
            </a:r>
            <a:r>
              <a:rPr lang="en-US" dirty="0" smtClean="0"/>
              <a:t>with a </a:t>
            </a:r>
            <a:r>
              <a:rPr lang="en-US" dirty="0"/>
              <a:t>mitochondrial genetic disorder can have affected offspring </a:t>
            </a:r>
            <a:r>
              <a:rPr lang="en-US" dirty="0" smtClean="0"/>
              <a:t>of either </a:t>
            </a:r>
            <a:r>
              <a:rPr lang="en-US" dirty="0"/>
              <a:t>sex, but an affected father cannot pass on the disease </a:t>
            </a:r>
            <a:r>
              <a:rPr lang="en-US" dirty="0" smtClean="0"/>
              <a:t>to his offspring</a:t>
            </a:r>
          </a:p>
          <a:p>
            <a:r>
              <a:rPr lang="en-US" dirty="0" err="1" smtClean="0"/>
              <a:t>e.g</a:t>
            </a:r>
            <a:r>
              <a:rPr lang="en-US" dirty="0" smtClean="0"/>
              <a:t> mitochondrial myopathy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68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cytogenetics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Clinical cytogenetics </a:t>
            </a:r>
            <a:r>
              <a:rPr lang="en-US" dirty="0"/>
              <a:t>is the study of chromosomes: their structure</a:t>
            </a:r>
            <a:r>
              <a:rPr lang="en-US" dirty="0" smtClean="0"/>
              <a:t>, function</a:t>
            </a:r>
            <a:r>
              <a:rPr lang="en-US" dirty="0"/>
              <a:t>, inheritance, and abnormalities. </a:t>
            </a:r>
            <a:endParaRPr lang="en-US" dirty="0" smtClean="0"/>
          </a:p>
          <a:p>
            <a:r>
              <a:rPr lang="en-US" dirty="0" smtClean="0"/>
              <a:t>chromosome abnormalities are </a:t>
            </a:r>
            <a:r>
              <a:rPr lang="en-US" dirty="0"/>
              <a:t>very common </a:t>
            </a:r>
            <a:endParaRPr lang="en-US" dirty="0" smtClean="0"/>
          </a:p>
          <a:p>
            <a:r>
              <a:rPr lang="en-US" dirty="0" smtClean="0"/>
              <a:t>Occur </a:t>
            </a:r>
            <a:r>
              <a:rPr lang="en-US" dirty="0"/>
              <a:t>in approximately 1-2% </a:t>
            </a:r>
            <a:r>
              <a:rPr lang="en-US" dirty="0" smtClean="0"/>
              <a:t>of live </a:t>
            </a:r>
            <a:r>
              <a:rPr lang="en-US" dirty="0"/>
              <a:t>births, 5% of stillbirths, and ~50% of early fetal </a:t>
            </a:r>
            <a:r>
              <a:rPr lang="en-US" dirty="0" smtClean="0"/>
              <a:t>losses in </a:t>
            </a:r>
            <a:r>
              <a:rPr lang="en-US" dirty="0"/>
              <a:t>the 1st trimester of pregnancy. </a:t>
            </a:r>
            <a:r>
              <a:rPr lang="en-US" dirty="0" smtClean="0"/>
              <a:t> </a:t>
            </a:r>
          </a:p>
          <a:p>
            <a:r>
              <a:rPr lang="en-US" dirty="0" smtClean="0"/>
              <a:t>Chromosome abnormalities are </a:t>
            </a:r>
            <a:r>
              <a:rPr lang="en-US" dirty="0"/>
              <a:t>more common among persons with mental </a:t>
            </a:r>
            <a:r>
              <a:rPr lang="en-US" dirty="0" smtClean="0"/>
              <a:t>retardation and  have </a:t>
            </a:r>
            <a:r>
              <a:rPr lang="en-US" dirty="0"/>
              <a:t>a significant role in the development of </a:t>
            </a:r>
            <a:r>
              <a:rPr lang="en-US" dirty="0" smtClean="0"/>
              <a:t>some neoplasms.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99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78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Risks of </a:t>
            </a:r>
            <a:r>
              <a:rPr lang="en-US" dirty="0" smtClean="0"/>
              <a:t>Chromosomal </a:t>
            </a:r>
            <a:r>
              <a:rPr lang="en-US" dirty="0" smtClean="0"/>
              <a:t>anomalies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715000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en-US" dirty="0" smtClean="0"/>
              <a:t>advanced </a:t>
            </a:r>
            <a:r>
              <a:rPr lang="en-US" dirty="0"/>
              <a:t>maternal age 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dirty="0" smtClean="0"/>
              <a:t>multiple </a:t>
            </a:r>
            <a:r>
              <a:rPr lang="en-US" dirty="0"/>
              <a:t>abnormalities </a:t>
            </a:r>
            <a:r>
              <a:rPr lang="en-US" dirty="0" smtClean="0"/>
              <a:t>on fetal </a:t>
            </a:r>
            <a:r>
              <a:rPr lang="en-US" dirty="0"/>
              <a:t>ultrasound (prenatal testing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/>
              <a:t>congenital </a:t>
            </a:r>
            <a:r>
              <a:rPr lang="en-US" dirty="0" smtClean="0"/>
              <a:t>anomalies</a:t>
            </a:r>
            <a:endParaRPr lang="en-US" dirty="0"/>
          </a:p>
          <a:p>
            <a:pPr lvl="1"/>
            <a:r>
              <a:rPr lang="en-US" dirty="0"/>
              <a:t>unexplained growth retardation in the fetus or postnatal </a:t>
            </a:r>
            <a:r>
              <a:rPr lang="en-US" dirty="0" smtClean="0"/>
              <a:t> growth and development  problems</a:t>
            </a:r>
          </a:p>
          <a:p>
            <a:pPr lvl="1"/>
            <a:r>
              <a:rPr lang="en-US" dirty="0" smtClean="0"/>
              <a:t>mental </a:t>
            </a:r>
            <a:r>
              <a:rPr lang="en-US" dirty="0" smtClean="0"/>
              <a:t>retardation</a:t>
            </a:r>
            <a:endParaRPr lang="en-US" dirty="0" smtClean="0"/>
          </a:p>
          <a:p>
            <a:pPr lvl="1"/>
            <a:r>
              <a:rPr lang="en-US" dirty="0" smtClean="0"/>
              <a:t>ambiguous genitalia</a:t>
            </a:r>
          </a:p>
          <a:p>
            <a:pPr lvl="1"/>
            <a:r>
              <a:rPr lang="en-US" dirty="0" smtClean="0"/>
              <a:t>primary </a:t>
            </a:r>
            <a:r>
              <a:rPr lang="en-US" dirty="0"/>
              <a:t>amenorrhea or infertility, recurrent </a:t>
            </a:r>
            <a:r>
              <a:rPr lang="en-US" dirty="0" smtClean="0"/>
              <a:t>miscarriages (</a:t>
            </a:r>
            <a:r>
              <a:rPr lang="en-US" dirty="0"/>
              <a:t>≥3) or prior history of stillbirths and neonatal </a:t>
            </a:r>
            <a:r>
              <a:rPr lang="en-US" dirty="0" smtClean="0"/>
              <a:t>deaths</a:t>
            </a:r>
            <a:endParaRPr lang="en-US" dirty="0"/>
          </a:p>
          <a:p>
            <a:pPr lvl="1"/>
            <a:r>
              <a:rPr lang="en-US" dirty="0" smtClean="0"/>
              <a:t>1st-degree </a:t>
            </a:r>
            <a:r>
              <a:rPr lang="en-US" dirty="0"/>
              <a:t>relative with a known or suspected structural </a:t>
            </a:r>
            <a:r>
              <a:rPr lang="en-US" dirty="0" smtClean="0"/>
              <a:t>chromosome abnormality</a:t>
            </a:r>
          </a:p>
          <a:p>
            <a:pPr lvl="1"/>
            <a:r>
              <a:rPr lang="en-US" dirty="0" smtClean="0"/>
              <a:t>clinical </a:t>
            </a:r>
            <a:r>
              <a:rPr lang="en-US" dirty="0"/>
              <a:t>findings consistent with </a:t>
            </a:r>
            <a:r>
              <a:rPr lang="en-US" dirty="0" smtClean="0"/>
              <a:t>certain  chromosomal anomaly</a:t>
            </a:r>
          </a:p>
          <a:p>
            <a:pPr lvl="1"/>
            <a:r>
              <a:rPr lang="en-US" dirty="0" smtClean="0"/>
              <a:t>Certain malignancies</a:t>
            </a:r>
            <a:r>
              <a:rPr lang="en-US" dirty="0"/>
              <a:t>, and chromosome breakage </a:t>
            </a:r>
            <a:r>
              <a:rPr lang="en-US" dirty="0" smtClean="0"/>
              <a:t>syndromes (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/>
              <a:t>Fanconi</a:t>
            </a:r>
            <a:r>
              <a:rPr lang="en-US" dirty="0"/>
              <a:t> anemia).</a:t>
            </a:r>
          </a:p>
        </p:txBody>
      </p:sp>
    </p:spTree>
    <p:extLst>
      <p:ext uri="{BB962C8B-B14F-4D97-AF65-F5344CB8AC3E}">
        <p14:creationId xmlns:p14="http://schemas.microsoft.com/office/powerpoint/2010/main" val="344412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Chromosomal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Trisomy </a:t>
            </a:r>
            <a:r>
              <a:rPr lang="en-US" dirty="0" smtClean="0"/>
              <a:t>is characterized by the presence of 3 chromosomes, instead of the normal 2, of any particular chromosome.</a:t>
            </a:r>
          </a:p>
          <a:p>
            <a:r>
              <a:rPr lang="en-US" dirty="0"/>
              <a:t>The occurrence of trisomy 21 and other </a:t>
            </a:r>
            <a:r>
              <a:rPr lang="en-US" dirty="0" err="1"/>
              <a:t>trisomies</a:t>
            </a:r>
            <a:r>
              <a:rPr lang="en-US" dirty="0"/>
              <a:t> </a:t>
            </a:r>
            <a:r>
              <a:rPr lang="en-US" dirty="0" smtClean="0"/>
              <a:t>increases with advanced maternal age &gt;35yr</a:t>
            </a:r>
          </a:p>
          <a:p>
            <a:r>
              <a:rPr lang="en-US" dirty="0" smtClean="0"/>
              <a:t>Most </a:t>
            </a:r>
            <a:r>
              <a:rPr lang="en-US" dirty="0"/>
              <a:t>individuals with </a:t>
            </a:r>
            <a:r>
              <a:rPr lang="en-US" dirty="0" smtClean="0"/>
              <a:t>trisomy exhibit </a:t>
            </a:r>
            <a:r>
              <a:rPr lang="en-US" dirty="0"/>
              <a:t>a consistent and specific phenotype depending on </a:t>
            </a:r>
            <a:r>
              <a:rPr lang="en-US" dirty="0" smtClean="0"/>
              <a:t>the chromosome involved:</a:t>
            </a:r>
          </a:p>
          <a:p>
            <a:pPr lvl="1"/>
            <a:r>
              <a:rPr lang="en-US" dirty="0" smtClean="0"/>
              <a:t>trisomy  21 </a:t>
            </a:r>
            <a:r>
              <a:rPr lang="en-US" dirty="0"/>
              <a:t>(Down syndrome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 trisomy  18 </a:t>
            </a:r>
            <a:r>
              <a:rPr lang="en-US" dirty="0"/>
              <a:t>(Edwards </a:t>
            </a:r>
            <a:r>
              <a:rPr lang="en-US" dirty="0" smtClean="0"/>
              <a:t>syndrome)</a:t>
            </a:r>
            <a:endParaRPr lang="en-US" dirty="0"/>
          </a:p>
          <a:p>
            <a:pPr lvl="1"/>
            <a:r>
              <a:rPr lang="en-US" dirty="0" smtClean="0"/>
              <a:t>trisomy  13 </a:t>
            </a:r>
            <a:r>
              <a:rPr lang="en-US" dirty="0"/>
              <a:t>(</a:t>
            </a:r>
            <a:r>
              <a:rPr lang="en-US" dirty="0" err="1"/>
              <a:t>Patau</a:t>
            </a:r>
            <a:r>
              <a:rPr lang="en-US" dirty="0"/>
              <a:t> syndrome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9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Trisomy 21 (Down Syndrome)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340" y="1462172"/>
            <a:ext cx="5680259" cy="4710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48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Trisomy 21 is the most common genetic cause of moderate </a:t>
            </a:r>
            <a:r>
              <a:rPr lang="en-US" dirty="0" smtClean="0"/>
              <a:t>mental retardation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incidence of Down syndrome in live births </a:t>
            </a:r>
            <a:r>
              <a:rPr lang="en-US" dirty="0" smtClean="0"/>
              <a:t>is approximately </a:t>
            </a:r>
            <a:r>
              <a:rPr lang="en-US" dirty="0"/>
              <a:t>1 in </a:t>
            </a:r>
            <a:r>
              <a:rPr lang="en-US" dirty="0" smtClean="0"/>
              <a:t>733</a:t>
            </a:r>
          </a:p>
          <a:p>
            <a:r>
              <a:rPr lang="en-US" dirty="0" smtClean="0"/>
              <a:t>The </a:t>
            </a:r>
            <a:r>
              <a:rPr lang="en-US" dirty="0"/>
              <a:t>life expectancy for children with Down syndrome </a:t>
            </a:r>
            <a:r>
              <a:rPr lang="en-US" dirty="0" smtClean="0"/>
              <a:t>is reduced (approximately 50-55 </a:t>
            </a:r>
            <a:r>
              <a:rPr lang="en-US" dirty="0"/>
              <a:t>yr</a:t>
            </a:r>
            <a:r>
              <a:rPr lang="en-US" dirty="0" smtClean="0"/>
              <a:t>.)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 Syndrome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90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17785" y="381000"/>
            <a:ext cx="8229600" cy="1143000"/>
          </a:xfrm>
        </p:spPr>
        <p:txBody>
          <a:bodyPr/>
          <a:lstStyle/>
          <a:p>
            <a:r>
              <a:rPr lang="en-US" dirty="0" smtClean="0"/>
              <a:t>Down Syndrome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5029200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32037"/>
            <a:ext cx="368923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51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ri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943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:\Users\HP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762000"/>
            <a:ext cx="3930859" cy="3147832"/>
          </a:xfrm>
          <a:prstGeom prst="rect">
            <a:avLst/>
          </a:prstGeom>
          <a:noFill/>
        </p:spPr>
      </p:pic>
      <p:pic>
        <p:nvPicPr>
          <p:cNvPr id="3" name="Picture 2" descr="C:\Users\HP\Desktop\images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048000"/>
            <a:ext cx="3886200" cy="31120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110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Neuropsychatric</a:t>
            </a:r>
            <a:r>
              <a:rPr lang="en-US" dirty="0" smtClean="0"/>
              <a:t> : (autism, disruptive </a:t>
            </a:r>
            <a:r>
              <a:rPr lang="en-US" dirty="0" err="1" smtClean="0"/>
              <a:t>behaviour</a:t>
            </a:r>
            <a:r>
              <a:rPr lang="en-US" dirty="0" smtClean="0"/>
              <a:t>, depression, </a:t>
            </a:r>
            <a:r>
              <a:rPr lang="en-US" dirty="0" err="1" smtClean="0"/>
              <a:t>alzheimer</a:t>
            </a:r>
            <a:r>
              <a:rPr lang="en-US" dirty="0" smtClean="0"/>
              <a:t> disease)</a:t>
            </a:r>
          </a:p>
          <a:p>
            <a:r>
              <a:rPr lang="en-US" dirty="0" smtClean="0"/>
              <a:t>Musculoskeletal : (atlantoaxial instability, hip dysplasia, Slipped </a:t>
            </a:r>
            <a:r>
              <a:rPr lang="en-US" dirty="0"/>
              <a:t>capital femoral </a:t>
            </a:r>
            <a:r>
              <a:rPr lang="en-US" dirty="0" smtClean="0"/>
              <a:t>epiphyses, joints dislocations</a:t>
            </a:r>
          </a:p>
          <a:p>
            <a:r>
              <a:rPr lang="en-US" dirty="0" smtClean="0"/>
              <a:t>Endocrine : (Congenital </a:t>
            </a:r>
            <a:r>
              <a:rPr lang="en-US" dirty="0"/>
              <a:t>or acquired </a:t>
            </a:r>
            <a:r>
              <a:rPr lang="en-US" dirty="0" smtClean="0"/>
              <a:t>hypothyroidism, DM, infertility, hyperthyroidism)</a:t>
            </a:r>
            <a:endParaRPr lang="en-US" dirty="0"/>
          </a:p>
          <a:p>
            <a:r>
              <a:rPr lang="en-US" dirty="0" smtClean="0"/>
              <a:t>Hematology: Transient </a:t>
            </a:r>
            <a:r>
              <a:rPr lang="en-US" dirty="0"/>
              <a:t>lymphoproliferative </a:t>
            </a:r>
            <a:r>
              <a:rPr lang="en-US" dirty="0" smtClean="0"/>
              <a:t>syndrome, acute </a:t>
            </a:r>
            <a:r>
              <a:rPr lang="en-US" dirty="0"/>
              <a:t>lymphocytic </a:t>
            </a:r>
            <a:r>
              <a:rPr lang="en-US" dirty="0" smtClean="0"/>
              <a:t>leukemia, acute </a:t>
            </a:r>
            <a:r>
              <a:rPr lang="en-US" dirty="0"/>
              <a:t>myelogenous leukemia</a:t>
            </a:r>
          </a:p>
          <a:p>
            <a:r>
              <a:rPr lang="en-US" dirty="0" smtClean="0"/>
              <a:t>GI: Celiac disease, obesity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0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Affected individuals are more prone to </a:t>
            </a:r>
            <a:r>
              <a:rPr lang="en-US" dirty="0" smtClean="0"/>
              <a:t>congenital heart </a:t>
            </a:r>
            <a:r>
              <a:rPr lang="en-US" dirty="0"/>
              <a:t>defects </a:t>
            </a:r>
            <a:r>
              <a:rPr lang="en-US" dirty="0" smtClean="0"/>
              <a:t>(40-50</a:t>
            </a:r>
            <a:r>
              <a:rPr lang="en-US" dirty="0"/>
              <a:t>%) </a:t>
            </a:r>
            <a:r>
              <a:rPr lang="en-US" dirty="0" smtClean="0"/>
              <a:t>, commonest </a:t>
            </a:r>
            <a:r>
              <a:rPr lang="en-US" dirty="0"/>
              <a:t>atrioventricular septal </a:t>
            </a:r>
            <a:r>
              <a:rPr lang="en-US" dirty="0" smtClean="0"/>
              <a:t>defects</a:t>
            </a:r>
          </a:p>
          <a:p>
            <a:r>
              <a:rPr lang="en-US" dirty="0"/>
              <a:t>Developmental delay is universal </a:t>
            </a:r>
            <a:endParaRPr lang="en-US" dirty="0" smtClean="0"/>
          </a:p>
          <a:p>
            <a:r>
              <a:rPr lang="en-US" dirty="0" smtClean="0"/>
              <a:t>Cognitive </a:t>
            </a:r>
            <a:r>
              <a:rPr lang="en-US" dirty="0"/>
              <a:t>impairment does not uniformly affect all </a:t>
            </a:r>
            <a:r>
              <a:rPr lang="en-US" dirty="0" smtClean="0"/>
              <a:t>areas of </a:t>
            </a:r>
            <a:r>
              <a:rPr lang="en-US" dirty="0"/>
              <a:t>development. </a:t>
            </a:r>
            <a:endParaRPr lang="en-US" dirty="0" smtClean="0"/>
          </a:p>
          <a:p>
            <a:r>
              <a:rPr lang="en-US" dirty="0" smtClean="0"/>
              <a:t>Social </a:t>
            </a:r>
            <a:r>
              <a:rPr lang="en-US" dirty="0"/>
              <a:t>development is relatively spared</a:t>
            </a:r>
            <a:endParaRPr lang="en-US" dirty="0" smtClean="0"/>
          </a:p>
          <a:p>
            <a:r>
              <a:rPr lang="en-US" dirty="0"/>
              <a:t>Most males with Down </a:t>
            </a:r>
            <a:r>
              <a:rPr lang="en-US" dirty="0" smtClean="0"/>
              <a:t>syndrome are </a:t>
            </a:r>
            <a:r>
              <a:rPr lang="en-US" dirty="0"/>
              <a:t>sterile, but some females have been able to </a:t>
            </a:r>
            <a:r>
              <a:rPr lang="en-US" dirty="0" smtClean="0"/>
              <a:t>reproduce, with </a:t>
            </a:r>
            <a:r>
              <a:rPr lang="en-US" dirty="0"/>
              <a:t>a 50% chance of having trisomy 21 pregnancies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 Syndrome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40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 syndrome patients are at risk for leukemia (</a:t>
            </a:r>
            <a:r>
              <a:rPr lang="en-US" dirty="0" err="1" smtClean="0"/>
              <a:t>leukemias</a:t>
            </a:r>
            <a:r>
              <a:rPr lang="en-US" dirty="0" smtClean="0"/>
              <a:t> </a:t>
            </a:r>
            <a:r>
              <a:rPr lang="en-US" dirty="0"/>
              <a:t>accounted for 60% of all cancers </a:t>
            </a:r>
            <a:r>
              <a:rPr lang="en-US" dirty="0" smtClean="0"/>
              <a:t>in people </a:t>
            </a:r>
            <a:r>
              <a:rPr lang="en-US" dirty="0"/>
              <a:t>with Down </a:t>
            </a:r>
            <a:r>
              <a:rPr lang="en-US" dirty="0" smtClean="0"/>
              <a:t>syndrome)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 Syndrome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All women </a:t>
            </a:r>
            <a:r>
              <a:rPr lang="en-US" i="1" dirty="0"/>
              <a:t>should be offered screening for Down syndrome </a:t>
            </a:r>
            <a:r>
              <a:rPr lang="en-US" dirty="0"/>
              <a:t>in </a:t>
            </a:r>
            <a:r>
              <a:rPr lang="en-US" dirty="0" smtClean="0"/>
              <a:t>their 2nd </a:t>
            </a:r>
            <a:r>
              <a:rPr lang="en-US" dirty="0"/>
              <a:t>trimester by </a:t>
            </a:r>
            <a:r>
              <a:rPr lang="en-US" dirty="0" smtClean="0"/>
              <a:t>quad screen : 4 </a:t>
            </a:r>
            <a:r>
              <a:rPr lang="en-US" dirty="0"/>
              <a:t>maternal serum tests (free </a:t>
            </a:r>
            <a:r>
              <a:rPr lang="en-US" dirty="0" smtClean="0"/>
              <a:t>β-human chorionic </a:t>
            </a:r>
            <a:r>
              <a:rPr lang="en-US" dirty="0"/>
              <a:t>gonadotropin (</a:t>
            </a:r>
            <a:r>
              <a:rPr lang="el-GR" dirty="0"/>
              <a:t>β-</a:t>
            </a:r>
            <a:r>
              <a:rPr lang="en-US" dirty="0" err="1"/>
              <a:t>hCG</a:t>
            </a:r>
            <a:r>
              <a:rPr lang="en-US" dirty="0"/>
              <a:t>), unconjugated </a:t>
            </a:r>
            <a:r>
              <a:rPr lang="en-US" dirty="0" err="1"/>
              <a:t>estriol</a:t>
            </a:r>
            <a:r>
              <a:rPr lang="en-US" dirty="0"/>
              <a:t>, inhibin</a:t>
            </a:r>
            <a:r>
              <a:rPr lang="en-US" dirty="0" smtClean="0"/>
              <a:t>, and </a:t>
            </a:r>
            <a:r>
              <a:rPr lang="en-US" dirty="0"/>
              <a:t>α-fetoprotein). </a:t>
            </a:r>
            <a:endParaRPr lang="en-US" dirty="0" smtClean="0"/>
          </a:p>
          <a:p>
            <a:r>
              <a:rPr lang="en-US" dirty="0" smtClean="0"/>
              <a:t>Screening </a:t>
            </a:r>
            <a:r>
              <a:rPr lang="en-US" dirty="0" smtClean="0"/>
              <a:t>during </a:t>
            </a:r>
            <a:r>
              <a:rPr lang="en-US" dirty="0"/>
              <a:t>the 1st trimester </a:t>
            </a:r>
            <a:r>
              <a:rPr lang="en-US" dirty="0" smtClean="0"/>
              <a:t> by fetal U/S of nuchal translucency </a:t>
            </a:r>
            <a:r>
              <a:rPr lang="en-US" dirty="0"/>
              <a:t>thickness </a:t>
            </a: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 Syndrome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61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Edward’s Syndrome</a:t>
            </a:r>
            <a:endParaRPr lang="en-US" dirty="0"/>
          </a:p>
        </p:txBody>
      </p:sp>
      <p:pic>
        <p:nvPicPr>
          <p:cNvPr id="4" name="Picture 2" descr="C:\Users\HP\Desktop\download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504102"/>
            <a:ext cx="4995862" cy="5341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254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Trisomy 18 (Edward Syndrome)</a:t>
            </a:r>
            <a:endParaRPr lang="en-US" dirty="0"/>
          </a:p>
        </p:txBody>
      </p:sp>
      <p:pic>
        <p:nvPicPr>
          <p:cNvPr id="4" name="Picture 2" descr="C:\Users\HP\Desktop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484790"/>
            <a:ext cx="3952875" cy="47012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346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ri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0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Hikmat\Desktop\depositphotos_68702149-Patau-syndrome-karyotype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52874"/>
            <a:ext cx="6105969" cy="54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2141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Patau</a:t>
            </a:r>
            <a:r>
              <a:rPr lang="en-US" dirty="0" smtClean="0"/>
              <a:t> Syndrome</a:t>
            </a:r>
            <a:endParaRPr lang="en-US" dirty="0"/>
          </a:p>
        </p:txBody>
      </p:sp>
      <p:pic>
        <p:nvPicPr>
          <p:cNvPr id="13314" name="Picture 2" descr="C:\Users\Hikmat\Desktop\trisomy 13_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755767" cy="474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6284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:\Users\HP\Desktop\download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3294630" cy="4320000"/>
          </a:xfrm>
          <a:prstGeom prst="rect">
            <a:avLst/>
          </a:prstGeom>
          <a:noFill/>
        </p:spPr>
      </p:pic>
      <p:sp>
        <p:nvSpPr>
          <p:cNvPr id="3" name="عنوان 2"/>
          <p:cNvSpPr>
            <a:spLocks noGrp="1"/>
          </p:cNvSpPr>
          <p:nvPr>
            <p:ph type="title" idx="4294967295"/>
          </p:nvPr>
        </p:nvSpPr>
        <p:spPr>
          <a:xfrm>
            <a:off x="683568" y="332656"/>
            <a:ext cx="8229600" cy="1143000"/>
          </a:xfrm>
        </p:spPr>
        <p:txBody>
          <a:bodyPr/>
          <a:lstStyle/>
          <a:p>
            <a:pPr rtl="0"/>
            <a:r>
              <a:rPr lang="en-US" dirty="0" err="1" smtClean="0"/>
              <a:t>Patau</a:t>
            </a:r>
            <a:r>
              <a:rPr lang="en-US" dirty="0" smtClean="0"/>
              <a:t> Syndrome</a:t>
            </a:r>
            <a:endParaRPr lang="ar-JO" dirty="0"/>
          </a:p>
        </p:txBody>
      </p:sp>
      <p:pic>
        <p:nvPicPr>
          <p:cNvPr id="4" name="Picture 2" descr="TRI 13 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886200"/>
            <a:ext cx="2678311" cy="253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602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"/>
            <a:ext cx="5200650" cy="6385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72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Turner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Turner syndrome </a:t>
            </a:r>
            <a:r>
              <a:rPr lang="en-US" smtClean="0"/>
              <a:t>= 45X</a:t>
            </a:r>
            <a:endParaRPr lang="en-US" dirty="0" smtClean="0"/>
          </a:p>
          <a:p>
            <a:r>
              <a:rPr lang="en-US" dirty="0" smtClean="0"/>
              <a:t>Maternal </a:t>
            </a:r>
            <a:r>
              <a:rPr lang="en-US" dirty="0"/>
              <a:t>age is not a </a:t>
            </a:r>
            <a:r>
              <a:rPr lang="en-US" dirty="0" smtClean="0"/>
              <a:t>predisposing factor </a:t>
            </a:r>
          </a:p>
          <a:p>
            <a:r>
              <a:rPr lang="en-US" dirty="0" smtClean="0"/>
              <a:t>Turner </a:t>
            </a:r>
            <a:r>
              <a:rPr lang="en-US" dirty="0"/>
              <a:t>syndrome </a:t>
            </a:r>
            <a:r>
              <a:rPr lang="en-US" dirty="0" smtClean="0"/>
              <a:t>occurs in </a:t>
            </a:r>
            <a:r>
              <a:rPr lang="en-US" dirty="0"/>
              <a:t>approximately 1/5,000 female live births.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75% of patients</a:t>
            </a:r>
            <a:r>
              <a:rPr lang="en-US" dirty="0" smtClean="0"/>
              <a:t>, the </a:t>
            </a:r>
            <a:r>
              <a:rPr lang="en-US" dirty="0"/>
              <a:t>lost sex chromosome is of paternal </a:t>
            </a:r>
            <a:r>
              <a:rPr lang="en-US" dirty="0" smtClean="0"/>
              <a:t>origin</a:t>
            </a:r>
          </a:p>
          <a:p>
            <a:r>
              <a:rPr lang="en-US" dirty="0" smtClean="0"/>
              <a:t>Most </a:t>
            </a:r>
            <a:r>
              <a:rPr lang="en-US" dirty="0"/>
              <a:t>patients tend to </a:t>
            </a:r>
            <a:r>
              <a:rPr lang="en-US" dirty="0" smtClean="0"/>
              <a:t>be of </a:t>
            </a:r>
            <a:r>
              <a:rPr lang="en-US" dirty="0"/>
              <a:t>normal intelligence, but mental retardation is seen in 6%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47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C:\Users\HP\Desktop\images (1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72816"/>
            <a:ext cx="6076301" cy="3600000"/>
          </a:xfrm>
          <a:prstGeom prst="rect">
            <a:avLst/>
          </a:prstGeom>
          <a:noFill/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323528" y="5013176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sz="2000" b="1" dirty="0" err="1" smtClean="0"/>
              <a:t>Karyotype</a:t>
            </a:r>
            <a:r>
              <a:rPr lang="en-US" sz="2000" b="1" dirty="0" smtClean="0"/>
              <a:t> for female with Turner syndrome—45XO</a:t>
            </a:r>
            <a:endParaRPr lang="ar-JO" sz="2000" b="1" dirty="0"/>
          </a:p>
        </p:txBody>
      </p:sp>
    </p:spTree>
    <p:extLst>
      <p:ext uri="{BB962C8B-B14F-4D97-AF65-F5344CB8AC3E}">
        <p14:creationId xmlns:p14="http://schemas.microsoft.com/office/powerpoint/2010/main" val="427596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1" y="2124073"/>
            <a:ext cx="9444183" cy="304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59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Turner Syndrome</a:t>
            </a:r>
            <a:endParaRPr lang="en-US" dirty="0"/>
          </a:p>
        </p:txBody>
      </p:sp>
      <p:pic>
        <p:nvPicPr>
          <p:cNvPr id="1026" name="Picture 2" descr="C:\Users\Hikmat\Desktop\turner1_im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789" y="1600200"/>
            <a:ext cx="265842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44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76200"/>
            <a:ext cx="5673394" cy="676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1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Turner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Phenotypic </a:t>
            </a:r>
            <a:r>
              <a:rPr lang="en-US" dirty="0"/>
              <a:t>females with </a:t>
            </a:r>
            <a:r>
              <a:rPr lang="en-US" dirty="0" smtClean="0"/>
              <a:t>45,X/46,XY  </a:t>
            </a:r>
            <a:r>
              <a:rPr lang="en-US" dirty="0"/>
              <a:t>mosaicism </a:t>
            </a:r>
            <a:r>
              <a:rPr lang="en-US" dirty="0" smtClean="0"/>
              <a:t>have a </a:t>
            </a:r>
            <a:r>
              <a:rPr lang="en-US" dirty="0"/>
              <a:t>15-30% risk of developing </a:t>
            </a:r>
            <a:r>
              <a:rPr lang="en-US" b="1" dirty="0" err="1"/>
              <a:t>gonadoblastoma</a:t>
            </a:r>
            <a:r>
              <a:rPr lang="en-US" b="1" dirty="0"/>
              <a:t>. </a:t>
            </a:r>
            <a:endParaRPr lang="en-US" b="1" dirty="0" smtClean="0"/>
          </a:p>
          <a:p>
            <a:r>
              <a:rPr lang="en-US" dirty="0" smtClean="0"/>
              <a:t>The </a:t>
            </a:r>
            <a:r>
              <a:rPr lang="en-US" dirty="0"/>
              <a:t>AAP </a:t>
            </a:r>
            <a:r>
              <a:rPr lang="en-US" dirty="0" smtClean="0"/>
              <a:t>has recommended </a:t>
            </a:r>
            <a:r>
              <a:rPr lang="en-US" dirty="0"/>
              <a:t>the use of FISH analysis to look for </a:t>
            </a:r>
            <a:r>
              <a:rPr lang="en-US" dirty="0" smtClean="0"/>
              <a:t>Y-chromosome mosaicism </a:t>
            </a:r>
            <a:r>
              <a:rPr lang="en-US" dirty="0"/>
              <a:t>in all 45,X patients. If Y chromosome material is identified</a:t>
            </a:r>
            <a:r>
              <a:rPr lang="en-US" dirty="0" smtClean="0"/>
              <a:t>, laparoscopic </a:t>
            </a:r>
            <a:r>
              <a:rPr lang="en-US" dirty="0" err="1"/>
              <a:t>gonadectomy</a:t>
            </a:r>
            <a:r>
              <a:rPr lang="en-US" dirty="0"/>
              <a:t> is recommended</a:t>
            </a:r>
          </a:p>
        </p:txBody>
      </p:sp>
    </p:spTree>
    <p:extLst>
      <p:ext uri="{BB962C8B-B14F-4D97-AF65-F5344CB8AC3E}">
        <p14:creationId xmlns:p14="http://schemas.microsoft.com/office/powerpoint/2010/main" val="249777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Noonan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Noonan syndrome </a:t>
            </a:r>
            <a:r>
              <a:rPr lang="en-US" b="1" dirty="0" smtClean="0"/>
              <a:t>:</a:t>
            </a:r>
            <a:r>
              <a:rPr lang="en-US" dirty="0" smtClean="0"/>
              <a:t>autosomal </a:t>
            </a:r>
            <a:r>
              <a:rPr lang="en-US" dirty="0"/>
              <a:t>dominant </a:t>
            </a:r>
            <a:r>
              <a:rPr lang="en-US" dirty="0" smtClean="0"/>
              <a:t>disorder affect both sexes</a:t>
            </a:r>
          </a:p>
          <a:p>
            <a:r>
              <a:rPr lang="en-US" dirty="0"/>
              <a:t>Features common to </a:t>
            </a:r>
            <a:r>
              <a:rPr lang="en-US" dirty="0" smtClean="0"/>
              <a:t>Turner syndrome </a:t>
            </a:r>
            <a:r>
              <a:rPr lang="en-US" dirty="0"/>
              <a:t>include </a:t>
            </a:r>
            <a:r>
              <a:rPr lang="en-US" dirty="0" smtClean="0"/>
              <a:t>short stature</a:t>
            </a:r>
            <a:r>
              <a:rPr lang="en-US" dirty="0"/>
              <a:t>, low posterior hairline, shield chest, congenital </a:t>
            </a:r>
            <a:r>
              <a:rPr lang="en-US" dirty="0" smtClean="0"/>
              <a:t>heart disease</a:t>
            </a:r>
            <a:r>
              <a:rPr lang="en-US" dirty="0"/>
              <a:t>, and a short or webbed </a:t>
            </a:r>
            <a:r>
              <a:rPr lang="en-US" dirty="0" smtClean="0"/>
              <a:t>neck</a:t>
            </a:r>
          </a:p>
          <a:p>
            <a:r>
              <a:rPr lang="en-US" dirty="0" smtClean="0"/>
              <a:t>Noonan syndrome has different </a:t>
            </a:r>
            <a:r>
              <a:rPr lang="en-US" dirty="0"/>
              <a:t>pattern of congenital heart disease typically </a:t>
            </a:r>
            <a:r>
              <a:rPr lang="en-US" dirty="0" smtClean="0"/>
              <a:t>involving right-sided </a:t>
            </a:r>
            <a:r>
              <a:rPr lang="en-US" dirty="0"/>
              <a:t>lesions.</a:t>
            </a:r>
          </a:p>
        </p:txBody>
      </p:sp>
    </p:spTree>
    <p:extLst>
      <p:ext uri="{BB962C8B-B14F-4D97-AF65-F5344CB8AC3E}">
        <p14:creationId xmlns:p14="http://schemas.microsoft.com/office/powerpoint/2010/main" val="13654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"/>
            <a:ext cx="6676846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70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Klinefelter</a:t>
            </a:r>
            <a:r>
              <a:rPr lang="en-US" dirty="0" smtClean="0"/>
              <a:t>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Klinefelter</a:t>
            </a:r>
            <a:r>
              <a:rPr lang="en-US" sz="2800" dirty="0" smtClean="0"/>
              <a:t> </a:t>
            </a:r>
            <a:r>
              <a:rPr lang="en-US" sz="2800" dirty="0"/>
              <a:t>syndrome </a:t>
            </a:r>
            <a:r>
              <a:rPr lang="en-US" sz="2800" dirty="0" smtClean="0"/>
              <a:t>pts are </a:t>
            </a:r>
            <a:r>
              <a:rPr lang="en-US" sz="2800" dirty="0"/>
              <a:t>phenotypically </a:t>
            </a:r>
            <a:r>
              <a:rPr lang="en-US" sz="2800" dirty="0" smtClean="0"/>
              <a:t>male</a:t>
            </a:r>
          </a:p>
          <a:p>
            <a:r>
              <a:rPr lang="en-US" sz="2800" dirty="0" smtClean="0"/>
              <a:t>It is the most </a:t>
            </a:r>
            <a:r>
              <a:rPr lang="en-US" sz="2800" dirty="0"/>
              <a:t>common cause of hypogonadism and </a:t>
            </a:r>
            <a:r>
              <a:rPr lang="en-US" sz="2800" dirty="0" smtClean="0"/>
              <a:t>infertility in </a:t>
            </a:r>
            <a:r>
              <a:rPr lang="en-US" sz="2800" dirty="0"/>
              <a:t>males and the most common sex chromosome </a:t>
            </a:r>
            <a:r>
              <a:rPr lang="en-US" sz="2800" dirty="0" smtClean="0"/>
              <a:t>aneuploidy in humans</a:t>
            </a:r>
          </a:p>
          <a:p>
            <a:r>
              <a:rPr lang="en-US" sz="2800" dirty="0" smtClean="0"/>
              <a:t>80% of </a:t>
            </a:r>
            <a:r>
              <a:rPr lang="en-US" sz="2800" dirty="0" err="1" smtClean="0"/>
              <a:t>Klinefelter</a:t>
            </a:r>
            <a:r>
              <a:rPr lang="en-US" sz="2800" dirty="0" smtClean="0"/>
              <a:t> syndrome </a:t>
            </a:r>
            <a:r>
              <a:rPr lang="en-US" sz="2800" dirty="0"/>
              <a:t>have a male karyotype with an extra </a:t>
            </a:r>
            <a:r>
              <a:rPr lang="en-US" sz="2800" dirty="0" smtClean="0"/>
              <a:t> X chromosome “47,XXY”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emaining </a:t>
            </a:r>
            <a:r>
              <a:rPr lang="en-US" sz="2800" dirty="0"/>
              <a:t>20% have multiple </a:t>
            </a:r>
            <a:r>
              <a:rPr lang="en-US" sz="2800" dirty="0" smtClean="0"/>
              <a:t>sex chromosome </a:t>
            </a:r>
            <a:r>
              <a:rPr lang="en-US" sz="2800" dirty="0"/>
              <a:t>aneuploidies (48,XXXY; 48,XXYY; 49,XXXXY</a:t>
            </a:r>
            <a:r>
              <a:rPr lang="en-US" sz="2800" dirty="0" smtClean="0"/>
              <a:t>), mosaicism </a:t>
            </a:r>
            <a:r>
              <a:rPr lang="en-US" sz="2800" dirty="0"/>
              <a:t>(</a:t>
            </a:r>
            <a:r>
              <a:rPr lang="en-US" sz="2800" dirty="0" smtClean="0"/>
              <a:t>46,XY/47,XXY).</a:t>
            </a:r>
            <a:endParaRPr lang="en-US" sz="2800" dirty="0"/>
          </a:p>
          <a:p>
            <a:r>
              <a:rPr lang="en-US" sz="2800" dirty="0" smtClean="0"/>
              <a:t>Each </a:t>
            </a:r>
            <a:r>
              <a:rPr lang="en-US" sz="2800" dirty="0"/>
              <a:t>additional X </a:t>
            </a:r>
            <a:r>
              <a:rPr lang="en-US" sz="2800" dirty="0" smtClean="0"/>
              <a:t>chromosome reduces </a:t>
            </a:r>
            <a:r>
              <a:rPr lang="en-US" sz="2800" dirty="0"/>
              <a:t>the IQ by 10-15 </a:t>
            </a:r>
            <a:r>
              <a:rPr lang="en-US" sz="2800" dirty="0" smtClean="0"/>
              <a:t>points. </a:t>
            </a:r>
            <a:r>
              <a:rPr lang="en-US" sz="2800" dirty="0"/>
              <a:t>The main effect is seen </a:t>
            </a:r>
            <a:r>
              <a:rPr lang="en-US" sz="2800" dirty="0" smtClean="0"/>
              <a:t>in language </a:t>
            </a:r>
            <a:r>
              <a:rPr lang="en-US" sz="2800" dirty="0"/>
              <a:t>skills and social domains.</a:t>
            </a:r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56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phenotypically normal </a:t>
            </a:r>
            <a:r>
              <a:rPr lang="en-US" dirty="0" smtClean="0"/>
              <a:t>male</a:t>
            </a:r>
          </a:p>
          <a:p>
            <a:r>
              <a:rPr lang="en-US" dirty="0" smtClean="0"/>
              <a:t>Puberty </a:t>
            </a:r>
            <a:r>
              <a:rPr lang="en-US" dirty="0"/>
              <a:t>occurs at the normal age, but the testes remain small.</a:t>
            </a:r>
          </a:p>
          <a:p>
            <a:r>
              <a:rPr lang="en-US" dirty="0" smtClean="0"/>
              <a:t>Taller </a:t>
            </a:r>
            <a:r>
              <a:rPr lang="en-US" dirty="0"/>
              <a:t>stature. </a:t>
            </a:r>
            <a:endParaRPr lang="en-US" dirty="0" smtClean="0"/>
          </a:p>
          <a:p>
            <a:r>
              <a:rPr lang="en-US" dirty="0" smtClean="0"/>
              <a:t>Presentation usually in adulthood as infertility.</a:t>
            </a:r>
            <a:endParaRPr lang="en-US" dirty="0"/>
          </a:p>
          <a:p>
            <a:r>
              <a:rPr lang="en-US" dirty="0" smtClean="0"/>
              <a:t>Their </a:t>
            </a:r>
            <a:r>
              <a:rPr lang="en-US" dirty="0"/>
              <a:t>intelligence shows variability and </a:t>
            </a:r>
            <a:r>
              <a:rPr lang="en-US" dirty="0" smtClean="0"/>
              <a:t>ranges from </a:t>
            </a:r>
            <a:r>
              <a:rPr lang="en-US" dirty="0"/>
              <a:t>above to below average. </a:t>
            </a:r>
            <a:endParaRPr lang="en-US" dirty="0" smtClean="0"/>
          </a:p>
          <a:p>
            <a:r>
              <a:rPr lang="en-US" dirty="0" smtClean="0"/>
              <a:t>Persons </a:t>
            </a:r>
            <a:r>
              <a:rPr lang="en-US" dirty="0"/>
              <a:t>with </a:t>
            </a:r>
            <a:r>
              <a:rPr lang="en-US" dirty="0" err="1"/>
              <a:t>Klinefelter</a:t>
            </a:r>
            <a:r>
              <a:rPr lang="en-US" dirty="0"/>
              <a:t> </a:t>
            </a:r>
            <a:r>
              <a:rPr lang="en-US" dirty="0" smtClean="0"/>
              <a:t>syndrome can </a:t>
            </a:r>
            <a:r>
              <a:rPr lang="en-US" dirty="0"/>
              <a:t>show behavioral problems, learning disabilities, and </a:t>
            </a:r>
            <a:r>
              <a:rPr lang="en-US" dirty="0" smtClean="0"/>
              <a:t>deficits in </a:t>
            </a:r>
            <a:r>
              <a:rPr lang="en-US" dirty="0"/>
              <a:t>language.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Klinefelter</a:t>
            </a:r>
            <a:r>
              <a:rPr lang="en-US" dirty="0" smtClean="0"/>
              <a:t> Syndrome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63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Hikmat\Desktop\37184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"/>
            <a:ext cx="79248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77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</a:t>
            </a:r>
            <a:r>
              <a:rPr lang="en-US" b="1" dirty="0" smtClean="0"/>
              <a:t>ragile </a:t>
            </a:r>
            <a:r>
              <a:rPr lang="en-US" b="1" dirty="0"/>
              <a:t>X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Fragile X accounts for 3% of males </a:t>
            </a:r>
            <a:r>
              <a:rPr lang="en-US" dirty="0" smtClean="0"/>
              <a:t>with mental </a:t>
            </a:r>
            <a:r>
              <a:rPr lang="en-US" dirty="0"/>
              <a:t>retardation</a:t>
            </a:r>
            <a:r>
              <a:rPr lang="en-US" dirty="0" smtClean="0"/>
              <a:t>.</a:t>
            </a:r>
            <a:r>
              <a:rPr lang="en-US" dirty="0"/>
              <a:t> </a:t>
            </a:r>
            <a:r>
              <a:rPr lang="en-US" dirty="0" smtClean="0"/>
              <a:t>X </a:t>
            </a:r>
            <a:r>
              <a:rPr lang="en-US" smtClean="0"/>
              <a:t>linked dominant disorder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main </a:t>
            </a:r>
            <a:r>
              <a:rPr lang="en-US" b="1" dirty="0"/>
              <a:t>clinical </a:t>
            </a:r>
            <a:r>
              <a:rPr lang="en-US" b="1" dirty="0" smtClean="0"/>
              <a:t>manifestations</a:t>
            </a:r>
            <a:r>
              <a:rPr lang="en-US" dirty="0" smtClean="0"/>
              <a:t> in affected </a:t>
            </a:r>
            <a:r>
              <a:rPr lang="en-US" dirty="0"/>
              <a:t>males are mental retardation, autistic behavior, </a:t>
            </a:r>
            <a:r>
              <a:rPr lang="en-US" dirty="0" smtClean="0"/>
              <a:t>macro-</a:t>
            </a:r>
            <a:r>
              <a:rPr lang="en-US" dirty="0" err="1" smtClean="0"/>
              <a:t>orchidism</a:t>
            </a:r>
            <a:r>
              <a:rPr lang="en-US" dirty="0" smtClean="0"/>
              <a:t> (which may not be evident until puberty), and </a:t>
            </a:r>
            <a:r>
              <a:rPr lang="en-US" dirty="0"/>
              <a:t>characteristic facial </a:t>
            </a:r>
            <a:r>
              <a:rPr lang="en-US" dirty="0" smtClean="0"/>
              <a:t>features</a:t>
            </a:r>
          </a:p>
          <a:p>
            <a:r>
              <a:rPr lang="en-US" dirty="0" smtClean="0"/>
              <a:t> The facial features</a:t>
            </a:r>
            <a:r>
              <a:rPr lang="en-US" dirty="0"/>
              <a:t>, which include a long face, large ears, and a </a:t>
            </a:r>
            <a:r>
              <a:rPr lang="en-US" dirty="0" smtClean="0"/>
              <a:t>prominent square </a:t>
            </a:r>
            <a:r>
              <a:rPr lang="en-US" dirty="0"/>
              <a:t>jaw, become more obvious with </a:t>
            </a:r>
            <a:r>
              <a:rPr lang="en-US" dirty="0" smtClean="0"/>
              <a:t>age</a:t>
            </a:r>
          </a:p>
          <a:p>
            <a:r>
              <a:rPr lang="en-US" dirty="0"/>
              <a:t>Females affected </a:t>
            </a:r>
            <a:r>
              <a:rPr lang="en-US" dirty="0" smtClean="0"/>
              <a:t>with fragile </a:t>
            </a:r>
            <a:r>
              <a:rPr lang="en-US" dirty="0"/>
              <a:t>X show varying degrees of mental retardation </a:t>
            </a:r>
            <a:r>
              <a:rPr lang="en-US" dirty="0" smtClean="0"/>
              <a:t>and/or learning </a:t>
            </a:r>
            <a:r>
              <a:rPr lang="en-US" dirty="0"/>
              <a:t>disabilities.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5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Fragile X syndrome</a:t>
            </a:r>
            <a:endParaRPr lang="en-US" dirty="0"/>
          </a:p>
        </p:txBody>
      </p:sp>
      <p:pic>
        <p:nvPicPr>
          <p:cNvPr id="4098" name="Picture 2" descr="C:\Users\Hikmat\Desktop\imagesBHP2FQJ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7" y="1600201"/>
            <a:ext cx="3334544" cy="333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Hikmat\Desktop\poster-child0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0" y="1752600"/>
            <a:ext cx="2823142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1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Prader</a:t>
            </a:r>
            <a:r>
              <a:rPr lang="en-US" dirty="0" smtClean="0"/>
              <a:t> Willi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Prader</a:t>
            </a:r>
            <a:r>
              <a:rPr lang="en-US" dirty="0"/>
              <a:t>-Willi syndrome results from the loss of </a:t>
            </a:r>
            <a:r>
              <a:rPr lang="en-US" dirty="0" smtClean="0"/>
              <a:t>paternal chromosome 15q11.2-13 </a:t>
            </a:r>
            <a:r>
              <a:rPr lang="en-US" dirty="0"/>
              <a:t>locus. </a:t>
            </a:r>
            <a:endParaRPr lang="en-US" dirty="0" smtClean="0"/>
          </a:p>
          <a:p>
            <a:r>
              <a:rPr lang="en-US" dirty="0" smtClean="0"/>
              <a:t>C/P: </a:t>
            </a:r>
            <a:r>
              <a:rPr lang="en-US" dirty="0" err="1" smtClean="0"/>
              <a:t>hypotonia</a:t>
            </a:r>
            <a:r>
              <a:rPr lang="en-US" dirty="0" smtClean="0"/>
              <a:t> as infant, developmental delay, mental retardation, obesity, hypogonadism, short hands and feet, bird{small} like head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Dx</a:t>
            </a:r>
            <a:r>
              <a:rPr lang="en-US" dirty="0" smtClean="0"/>
              <a:t>; FISH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8148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ikmat\Desktop\slide_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8176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Prader</a:t>
            </a:r>
            <a:r>
              <a:rPr lang="en-US" dirty="0" smtClean="0"/>
              <a:t> Willi Syndrome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Obesity</a:t>
            </a:r>
          </a:p>
          <a:p>
            <a:r>
              <a:rPr lang="en-US" dirty="0" smtClean="0"/>
              <a:t>Short stature</a:t>
            </a:r>
          </a:p>
          <a:p>
            <a:r>
              <a:rPr lang="en-US" dirty="0" smtClean="0"/>
              <a:t>Mental retardation</a:t>
            </a:r>
          </a:p>
          <a:p>
            <a:r>
              <a:rPr lang="en-US" dirty="0" smtClean="0"/>
              <a:t>Short hands and feet</a:t>
            </a:r>
          </a:p>
          <a:p>
            <a:r>
              <a:rPr lang="en-US" dirty="0" smtClean="0"/>
              <a:t>Hypogonadism</a:t>
            </a:r>
            <a:endParaRPr lang="en-US" dirty="0"/>
          </a:p>
        </p:txBody>
      </p:sp>
      <p:pic>
        <p:nvPicPr>
          <p:cNvPr id="15362" name="Picture 2" descr="C:\Users\Hikmat\Desktop\PWS8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814" y="1757862"/>
            <a:ext cx="2667372" cy="421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1037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429000"/>
            <a:ext cx="8229600" cy="1143000"/>
          </a:xfrm>
        </p:spPr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3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0305DF03D9F343A7ADBF848133770C" ma:contentTypeVersion="2" ma:contentTypeDescription="Create a new document." ma:contentTypeScope="" ma:versionID="fbdeaa3422418e766f41c983c0312a4a">
  <xsd:schema xmlns:xsd="http://www.w3.org/2001/XMLSchema" xmlns:xs="http://www.w3.org/2001/XMLSchema" xmlns:p="http://schemas.microsoft.com/office/2006/metadata/properties" xmlns:ns2="c3041d01-c381-4155-8931-8096b9243a6f" targetNamespace="http://schemas.microsoft.com/office/2006/metadata/properties" ma:root="true" ma:fieldsID="3d7aeaabf54c631fe245a218af873fd7" ns2:_="">
    <xsd:import namespace="c3041d01-c381-4155-8931-8096b9243a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041d01-c381-4155-8931-8096b9243a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633E1D8-3DDD-4BD0-B036-B7B98E153284}"/>
</file>

<file path=customXml/itemProps2.xml><?xml version="1.0" encoding="utf-8"?>
<ds:datastoreItem xmlns:ds="http://schemas.openxmlformats.org/officeDocument/2006/customXml" ds:itemID="{4D9CF43C-212E-4C45-9C95-A5FC8C219091}"/>
</file>

<file path=customXml/itemProps3.xml><?xml version="1.0" encoding="utf-8"?>
<ds:datastoreItem xmlns:ds="http://schemas.openxmlformats.org/officeDocument/2006/customXml" ds:itemID="{B0B03E46-41C1-4378-ABF3-9929A66FDE5E}"/>
</file>

<file path=docProps/app.xml><?xml version="1.0" encoding="utf-8"?>
<Properties xmlns="http://schemas.openxmlformats.org/officeDocument/2006/extended-properties" xmlns:vt="http://schemas.openxmlformats.org/officeDocument/2006/docPropsVTypes">
  <TotalTime>3784</TotalTime>
  <Words>1799</Words>
  <Application>Microsoft Office PowerPoint</Application>
  <PresentationFormat>On-screen Show (4:3)</PresentationFormat>
  <Paragraphs>160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Genetics Chromosomal Abnormalities</vt:lpstr>
      <vt:lpstr>               Background</vt:lpstr>
      <vt:lpstr>PowerPoint Presentation</vt:lpstr>
      <vt:lpstr>PowerPoint Presentation</vt:lpstr>
      <vt:lpstr>Chromosomal Disorders</vt:lpstr>
      <vt:lpstr>PowerPoint Presentation</vt:lpstr>
      <vt:lpstr>PowerPoint Presentation</vt:lpstr>
      <vt:lpstr>MENDELIAN INHERITANCE </vt:lpstr>
      <vt:lpstr>Symbols in family pedigree</vt:lpstr>
      <vt:lpstr>Autosomal Dominant Inheritance </vt:lpstr>
      <vt:lpstr>Autosomal Dominant Inheritance </vt:lpstr>
      <vt:lpstr>PowerPoint Presentation</vt:lpstr>
      <vt:lpstr>Autosomal Dominant Inheritance </vt:lpstr>
      <vt:lpstr>PowerPoint Presentation</vt:lpstr>
      <vt:lpstr>Autosomal Dominant Inheritance </vt:lpstr>
      <vt:lpstr>Autosomal Recessive Inheritance </vt:lpstr>
      <vt:lpstr>Autosomal Recessive</vt:lpstr>
      <vt:lpstr>Autosomal Recessive Inheritance </vt:lpstr>
      <vt:lpstr>PowerPoint Presentation</vt:lpstr>
      <vt:lpstr>X-Linked Inheritance </vt:lpstr>
      <vt:lpstr>X-linked inheritance</vt:lpstr>
      <vt:lpstr>X-linked inheritance</vt:lpstr>
      <vt:lpstr>X-Linked  Recessive Inheritance</vt:lpstr>
      <vt:lpstr>PowerPoint Presentation</vt:lpstr>
      <vt:lpstr>Mitochondrial Inheritance </vt:lpstr>
      <vt:lpstr>Clinical cytogenetics</vt:lpstr>
      <vt:lpstr>Risks of Chromosomal anomalies</vt:lpstr>
      <vt:lpstr> Chromosomal disorders</vt:lpstr>
      <vt:lpstr>Trisomy 21 (Down Syndrome)</vt:lpstr>
      <vt:lpstr>Down Syndrome</vt:lpstr>
      <vt:lpstr>Down Syndrome</vt:lpstr>
      <vt:lpstr>PowerPoint Presentation</vt:lpstr>
      <vt:lpstr>PowerPoint Presentation</vt:lpstr>
      <vt:lpstr>Down Syndrome</vt:lpstr>
      <vt:lpstr>Down Syndrome</vt:lpstr>
      <vt:lpstr>Down Syndrome</vt:lpstr>
      <vt:lpstr>Down Syndrome</vt:lpstr>
      <vt:lpstr>Edward’s Syndrome</vt:lpstr>
      <vt:lpstr>Trisomy 18 (Edward Syndrome)</vt:lpstr>
      <vt:lpstr>PowerPoint Presentation</vt:lpstr>
      <vt:lpstr>PowerPoint Presentation</vt:lpstr>
      <vt:lpstr>Patau Syndrome</vt:lpstr>
      <vt:lpstr>Patau Syndrome</vt:lpstr>
      <vt:lpstr>PowerPoint Presentation</vt:lpstr>
      <vt:lpstr>Turner syndrome</vt:lpstr>
      <vt:lpstr>Karyotype for female with Turner syndrome—45XO</vt:lpstr>
      <vt:lpstr>PowerPoint Presentation</vt:lpstr>
      <vt:lpstr>Turner Syndrome</vt:lpstr>
      <vt:lpstr>PowerPoint Presentation</vt:lpstr>
      <vt:lpstr>Turner Syndrome</vt:lpstr>
      <vt:lpstr>Noonan Syndrome</vt:lpstr>
      <vt:lpstr>PowerPoint Presentation</vt:lpstr>
      <vt:lpstr>Klinefelter Syndrome</vt:lpstr>
      <vt:lpstr>Klinefelter Syndrome</vt:lpstr>
      <vt:lpstr>PowerPoint Presentation</vt:lpstr>
      <vt:lpstr>Fragile X syndrome</vt:lpstr>
      <vt:lpstr>Fragile X syndrome</vt:lpstr>
      <vt:lpstr>Prader Willi Syndrome</vt:lpstr>
      <vt:lpstr>PowerPoint Presentation</vt:lpstr>
      <vt:lpstr>Prader Willi Syndrome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Hikmat</dc:creator>
  <cp:lastModifiedBy>Lenovo</cp:lastModifiedBy>
  <cp:revision>80</cp:revision>
  <dcterms:created xsi:type="dcterms:W3CDTF">2015-10-25T18:20:48Z</dcterms:created>
  <dcterms:modified xsi:type="dcterms:W3CDTF">2019-09-21T12:33:12Z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0x010100AE0305DF03D9F343A7ADBF848133770C</vt:lpwstr>
  </property>
</Properties>
</file>