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7"/>
  </p:notesMasterIdLst>
  <p:sldIdLst>
    <p:sldId id="257" r:id="rId2"/>
    <p:sldId id="260" r:id="rId3"/>
    <p:sldId id="436" r:id="rId4"/>
    <p:sldId id="437" r:id="rId5"/>
    <p:sldId id="438" r:id="rId6"/>
    <p:sldId id="439" r:id="rId7"/>
    <p:sldId id="493" r:id="rId8"/>
    <p:sldId id="492" r:id="rId9"/>
    <p:sldId id="258" r:id="rId10"/>
    <p:sldId id="259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471" r:id="rId21"/>
    <p:sldId id="272" r:id="rId22"/>
    <p:sldId id="472" r:id="rId23"/>
    <p:sldId id="274" r:id="rId24"/>
    <p:sldId id="275" r:id="rId25"/>
    <p:sldId id="281" r:id="rId26"/>
    <p:sldId id="277" r:id="rId27"/>
    <p:sldId id="278" r:id="rId28"/>
    <p:sldId id="473" r:id="rId29"/>
    <p:sldId id="475" r:id="rId30"/>
    <p:sldId id="477" r:id="rId31"/>
    <p:sldId id="279" r:id="rId32"/>
    <p:sldId id="282" r:id="rId33"/>
    <p:sldId id="283" r:id="rId34"/>
    <p:sldId id="287" r:id="rId35"/>
    <p:sldId id="284" r:id="rId36"/>
    <p:sldId id="285" r:id="rId37"/>
    <p:sldId id="288" r:id="rId38"/>
    <p:sldId id="289" r:id="rId39"/>
    <p:sldId id="476" r:id="rId40"/>
    <p:sldId id="478" r:id="rId41"/>
    <p:sldId id="291" r:id="rId42"/>
    <p:sldId id="292" r:id="rId43"/>
    <p:sldId id="298" r:id="rId44"/>
    <p:sldId id="300" r:id="rId45"/>
    <p:sldId id="301" r:id="rId46"/>
    <p:sldId id="309" r:id="rId47"/>
    <p:sldId id="312" r:id="rId48"/>
    <p:sldId id="314" r:id="rId49"/>
    <p:sldId id="315" r:id="rId50"/>
    <p:sldId id="316" r:id="rId51"/>
    <p:sldId id="318" r:id="rId52"/>
    <p:sldId id="319" r:id="rId53"/>
    <p:sldId id="320" r:id="rId54"/>
    <p:sldId id="321" r:id="rId55"/>
    <p:sldId id="324" r:id="rId56"/>
    <p:sldId id="325" r:id="rId57"/>
    <p:sldId id="479" r:id="rId58"/>
    <p:sldId id="481" r:id="rId59"/>
    <p:sldId id="483" r:id="rId60"/>
    <p:sldId id="484" r:id="rId61"/>
    <p:sldId id="485" r:id="rId62"/>
    <p:sldId id="490" r:id="rId63"/>
    <p:sldId id="331" r:id="rId64"/>
    <p:sldId id="329" r:id="rId65"/>
    <p:sldId id="446" r:id="rId66"/>
    <p:sldId id="447" r:id="rId67"/>
    <p:sldId id="448" r:id="rId68"/>
    <p:sldId id="460" r:id="rId69"/>
    <p:sldId id="461" r:id="rId70"/>
    <p:sldId id="308" r:id="rId71"/>
    <p:sldId id="474" r:id="rId72"/>
    <p:sldId id="486" r:id="rId73"/>
    <p:sldId id="487" r:id="rId74"/>
    <p:sldId id="488" r:id="rId75"/>
    <p:sldId id="489" r:id="rId7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612" autoAdjust="0"/>
  </p:normalViewPr>
  <p:slideViewPr>
    <p:cSldViewPr snapToGrid="0">
      <p:cViewPr>
        <p:scale>
          <a:sx n="56" d="100"/>
          <a:sy n="56" d="100"/>
        </p:scale>
        <p:origin x="106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DF1CD-D557-4C67-BD45-BC78EEE28F5D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1D720-4F37-4F4A-9A33-B8FA4DAEB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604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1D720-4F37-4F4A-9A33-B8FA4DAEB7A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364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1D720-4F37-4F4A-9A33-B8FA4DAEB7A3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177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084" y="930275"/>
            <a:ext cx="1036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2147888"/>
            <a:ext cx="103632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246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246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EDDAB04-C5A0-450C-BE6B-1F5E9C2A2A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5915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  <p:sldLayoutId id="2147483669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4619" y="2230194"/>
            <a:ext cx="8221439" cy="1309420"/>
          </a:xfrm>
        </p:spPr>
        <p:txBody>
          <a:bodyPr>
            <a:noAutofit/>
          </a:bodyPr>
          <a:lstStyle/>
          <a:p>
            <a:pPr algn="ctr"/>
            <a:r>
              <a:rPr lang="en-US" sz="7200" dirty="0">
                <a:solidFill>
                  <a:srgbClr val="FFFF00"/>
                </a:solidFill>
              </a:rPr>
              <a:t> </a:t>
            </a:r>
            <a:r>
              <a:rPr lang="en-US" sz="7200" dirty="0" smtClean="0">
                <a:solidFill>
                  <a:srgbClr val="FFFF00"/>
                </a:solidFill>
              </a:rPr>
              <a:t>Meningitis &amp; Encephalitis </a:t>
            </a:r>
            <a:endParaRPr lang="en-US" sz="72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713668"/>
            <a:ext cx="7854696" cy="138233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Marwan </a:t>
            </a:r>
            <a:r>
              <a:rPr lang="en-US" dirty="0" err="1"/>
              <a:t>Shalabi</a:t>
            </a:r>
            <a:r>
              <a:rPr lang="en-US" dirty="0"/>
              <a:t>, MD, FAAP.</a:t>
            </a:r>
          </a:p>
          <a:p>
            <a:pPr algn="ctr"/>
            <a:r>
              <a:rPr lang="en-US" dirty="0"/>
              <a:t>Pediatric Infectious Diseases Consultant</a:t>
            </a:r>
          </a:p>
        </p:txBody>
      </p:sp>
    </p:spTree>
    <p:extLst>
      <p:ext uri="{BB962C8B-B14F-4D97-AF65-F5344CB8AC3E}">
        <p14:creationId xmlns:p14="http://schemas.microsoft.com/office/powerpoint/2010/main" val="17390729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CNS Infection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/>
                </a:solidFill>
              </a:rPr>
              <a:t>Meningitis:</a:t>
            </a:r>
          </a:p>
          <a:p>
            <a:r>
              <a:rPr lang="en-US" b="1" dirty="0" smtClean="0">
                <a:solidFill>
                  <a:schemeClr val="accent5"/>
                </a:solidFill>
              </a:rPr>
              <a:t>Aseptic </a:t>
            </a:r>
            <a:r>
              <a:rPr lang="en-US" b="1" dirty="0" smtClean="0">
                <a:solidFill>
                  <a:schemeClr val="accent5"/>
                </a:solidFill>
              </a:rPr>
              <a:t>meningitis:</a:t>
            </a:r>
          </a:p>
          <a:p>
            <a:r>
              <a:rPr lang="en-US" b="1" dirty="0" smtClean="0">
                <a:solidFill>
                  <a:schemeClr val="accent5"/>
                </a:solidFill>
              </a:rPr>
              <a:t>Encephalitis</a:t>
            </a:r>
          </a:p>
          <a:p>
            <a:r>
              <a:rPr lang="en-US" b="1" dirty="0" smtClean="0">
                <a:solidFill>
                  <a:schemeClr val="accent5"/>
                </a:solidFill>
              </a:rPr>
              <a:t>Focal </a:t>
            </a:r>
            <a:r>
              <a:rPr lang="en-US" b="1" dirty="0" err="1" smtClean="0">
                <a:solidFill>
                  <a:schemeClr val="accent5"/>
                </a:solidFill>
              </a:rPr>
              <a:t>suppirative</a:t>
            </a:r>
            <a:r>
              <a:rPr lang="en-US" b="1" dirty="0" smtClean="0">
                <a:solidFill>
                  <a:schemeClr val="accent5"/>
                </a:solidFill>
              </a:rPr>
              <a:t> infections of CNS</a:t>
            </a:r>
          </a:p>
          <a:p>
            <a:r>
              <a:rPr lang="en-US" b="1" dirty="0" smtClean="0">
                <a:solidFill>
                  <a:schemeClr val="accent5"/>
                </a:solidFill>
              </a:rPr>
              <a:t>Para-meningeal infections</a:t>
            </a:r>
            <a:endParaRPr lang="en-US" b="1" dirty="0" smtClean="0">
              <a:solidFill>
                <a:schemeClr val="accent5"/>
              </a:solidFill>
            </a:endParaRPr>
          </a:p>
          <a:p>
            <a:r>
              <a:rPr lang="en-US" b="1" dirty="0" smtClean="0">
                <a:solidFill>
                  <a:schemeClr val="accent5"/>
                </a:solidFill>
              </a:rPr>
              <a:t>Myelitis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9926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5"/>
                </a:solidFill>
              </a:rPr>
              <a:t>Meningitis:</a:t>
            </a:r>
          </a:p>
          <a:p>
            <a:pPr lvl="1"/>
            <a:r>
              <a:rPr lang="en-US" sz="3600" dirty="0" smtClean="0"/>
              <a:t>Inflammation </a:t>
            </a:r>
            <a:r>
              <a:rPr lang="en-US" sz="3600" dirty="0"/>
              <a:t>of the </a:t>
            </a:r>
            <a:r>
              <a:rPr lang="en-US" sz="3600" dirty="0" smtClean="0"/>
              <a:t>meninges</a:t>
            </a:r>
          </a:p>
          <a:p>
            <a:pPr lvl="1"/>
            <a:r>
              <a:rPr lang="en-US" sz="3600" dirty="0" smtClean="0"/>
              <a:t>CSF  WBC </a:t>
            </a:r>
            <a:r>
              <a:rPr lang="en-US" sz="3600" dirty="0" err="1" smtClean="0"/>
              <a:t>pleocytosis</a:t>
            </a:r>
            <a:endParaRPr lang="en-US" sz="3600" dirty="0" smtClean="0"/>
          </a:p>
          <a:p>
            <a:pPr lvl="1"/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6326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1"/>
            <a:endParaRPr lang="en-US" dirty="0">
              <a:solidFill>
                <a:schemeClr val="accent5"/>
              </a:solidFill>
            </a:endParaRPr>
          </a:p>
          <a:p>
            <a:r>
              <a:rPr lang="en-US" sz="4000" b="1" dirty="0">
                <a:solidFill>
                  <a:schemeClr val="accent5"/>
                </a:solidFill>
              </a:rPr>
              <a:t>Aseptic </a:t>
            </a:r>
            <a:r>
              <a:rPr lang="en-US" sz="4000" b="1" dirty="0" smtClean="0">
                <a:solidFill>
                  <a:schemeClr val="accent5"/>
                </a:solidFill>
              </a:rPr>
              <a:t>meningitis:</a:t>
            </a:r>
          </a:p>
          <a:p>
            <a:endParaRPr lang="en-US" sz="4000" b="1" dirty="0" smtClean="0">
              <a:solidFill>
                <a:schemeClr val="accent5"/>
              </a:solidFill>
            </a:endParaRPr>
          </a:p>
          <a:p>
            <a:pPr lvl="1"/>
            <a:r>
              <a:rPr lang="en-US" sz="3600" dirty="0"/>
              <a:t>M</a:t>
            </a:r>
            <a:r>
              <a:rPr lang="en-US" sz="3600" dirty="0" smtClean="0"/>
              <a:t>eningeal </a:t>
            </a:r>
            <a:r>
              <a:rPr lang="en-US" sz="3600" dirty="0"/>
              <a:t>inflammation with negative </a:t>
            </a:r>
            <a:r>
              <a:rPr lang="en-US" sz="3600" dirty="0" smtClean="0"/>
              <a:t>CSF bacterial cultures</a:t>
            </a:r>
          </a:p>
          <a:p>
            <a:pPr lvl="1"/>
            <a:endParaRPr lang="en-US" sz="3600" dirty="0" smtClean="0"/>
          </a:p>
          <a:p>
            <a:pPr lvl="1"/>
            <a:r>
              <a:rPr lang="en-US" sz="3600" dirty="0" smtClean="0"/>
              <a:t>No prior antibiotic usage</a:t>
            </a:r>
          </a:p>
          <a:p>
            <a:pPr lvl="1"/>
            <a:endParaRPr lang="en-US" sz="3600" dirty="0" smtClean="0"/>
          </a:p>
          <a:p>
            <a:pPr lvl="1"/>
            <a:r>
              <a:rPr lang="en-US" sz="3600" dirty="0" smtClean="0"/>
              <a:t>Infectious </a:t>
            </a:r>
            <a:r>
              <a:rPr lang="en-US" sz="3600" dirty="0"/>
              <a:t>and noninfectious causes 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9043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endParaRPr lang="en-US" sz="4400" dirty="0"/>
          </a:p>
          <a:p>
            <a:r>
              <a:rPr lang="en-US" sz="5800" b="1" dirty="0" smtClean="0">
                <a:solidFill>
                  <a:schemeClr val="accent5"/>
                </a:solidFill>
              </a:rPr>
              <a:t>Encephalitis:</a:t>
            </a:r>
          </a:p>
          <a:p>
            <a:endParaRPr lang="en-US" sz="5800" b="1" dirty="0" smtClean="0">
              <a:solidFill>
                <a:schemeClr val="accent5"/>
              </a:solidFill>
            </a:endParaRPr>
          </a:p>
          <a:p>
            <a:pPr lvl="1"/>
            <a:r>
              <a:rPr lang="en-US" sz="5100" dirty="0" smtClean="0"/>
              <a:t>Inflammation </a:t>
            </a:r>
            <a:r>
              <a:rPr lang="en-US" sz="5100" dirty="0"/>
              <a:t>of the </a:t>
            </a:r>
            <a:r>
              <a:rPr lang="en-US" sz="5100" dirty="0" smtClean="0"/>
              <a:t>brain</a:t>
            </a:r>
          </a:p>
          <a:p>
            <a:pPr lvl="1"/>
            <a:endParaRPr lang="en-US" sz="5100" dirty="0" smtClean="0"/>
          </a:p>
          <a:p>
            <a:pPr lvl="1"/>
            <a:r>
              <a:rPr lang="en-US" sz="5100" dirty="0" smtClean="0"/>
              <a:t>Produces </a:t>
            </a:r>
            <a:r>
              <a:rPr lang="en-US" sz="5100" dirty="0"/>
              <a:t>neurologic </a:t>
            </a:r>
            <a:r>
              <a:rPr lang="en-US" sz="5100" dirty="0" smtClean="0"/>
              <a:t>dysfunction:</a:t>
            </a:r>
          </a:p>
          <a:p>
            <a:pPr lvl="1"/>
            <a:endParaRPr lang="en-US" sz="5100" dirty="0" smtClean="0"/>
          </a:p>
          <a:p>
            <a:pPr lvl="2"/>
            <a:r>
              <a:rPr lang="en-US" sz="4400" dirty="0"/>
              <a:t>A</a:t>
            </a:r>
            <a:r>
              <a:rPr lang="en-US" sz="4400" dirty="0" smtClean="0"/>
              <a:t>ltered </a:t>
            </a:r>
            <a:r>
              <a:rPr lang="en-US" sz="4400" dirty="0"/>
              <a:t>mental </a:t>
            </a:r>
            <a:r>
              <a:rPr lang="en-US" sz="4400" dirty="0" smtClean="0"/>
              <a:t>status</a:t>
            </a:r>
          </a:p>
          <a:p>
            <a:pPr lvl="2"/>
            <a:r>
              <a:rPr lang="en-US" sz="4400" dirty="0"/>
              <a:t>B</a:t>
            </a:r>
            <a:r>
              <a:rPr lang="en-US" sz="4400" dirty="0" smtClean="0"/>
              <a:t>ehavior</a:t>
            </a:r>
            <a:r>
              <a:rPr lang="en-US" sz="4400" dirty="0"/>
              <a:t>, or </a:t>
            </a:r>
            <a:r>
              <a:rPr lang="en-US" sz="4400" dirty="0" smtClean="0"/>
              <a:t>personality changes</a:t>
            </a:r>
          </a:p>
          <a:p>
            <a:pPr lvl="2"/>
            <a:r>
              <a:rPr lang="en-US" sz="4400" dirty="0"/>
              <a:t>M</a:t>
            </a:r>
            <a:r>
              <a:rPr lang="en-US" sz="4400" dirty="0" smtClean="0"/>
              <a:t>otor </a:t>
            </a:r>
            <a:r>
              <a:rPr lang="en-US" sz="4400" dirty="0"/>
              <a:t>or sensory </a:t>
            </a:r>
            <a:r>
              <a:rPr lang="en-US" sz="4400" dirty="0" smtClean="0"/>
              <a:t>deficits</a:t>
            </a:r>
          </a:p>
          <a:p>
            <a:pPr lvl="2"/>
            <a:r>
              <a:rPr lang="en-US" sz="4400" dirty="0"/>
              <a:t>S</a:t>
            </a:r>
            <a:r>
              <a:rPr lang="en-US" sz="4400" dirty="0" smtClean="0"/>
              <a:t>peech </a:t>
            </a:r>
            <a:r>
              <a:rPr lang="en-US" sz="4400" dirty="0"/>
              <a:t>or movement </a:t>
            </a:r>
            <a:r>
              <a:rPr lang="en-US" sz="4400" dirty="0" smtClean="0"/>
              <a:t>disorders</a:t>
            </a:r>
          </a:p>
          <a:p>
            <a:pPr lvl="2"/>
            <a:r>
              <a:rPr lang="en-US" sz="4400" dirty="0" smtClean="0"/>
              <a:t>Hemiparesis</a:t>
            </a:r>
          </a:p>
          <a:p>
            <a:pPr lvl="2"/>
            <a:r>
              <a:rPr lang="en-US" sz="4400" dirty="0" err="1"/>
              <a:t>P</a:t>
            </a:r>
            <a:r>
              <a:rPr lang="en-US" sz="4400" dirty="0" err="1" smtClean="0"/>
              <a:t>aresthesias</a:t>
            </a:r>
            <a:endParaRPr lang="en-US" sz="4400" dirty="0"/>
          </a:p>
          <a:p>
            <a:pPr>
              <a:buNone/>
            </a:pP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7889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3992" y="1328478"/>
            <a:ext cx="1769807" cy="36221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/>
                </a:solidFill>
              </a:rPr>
              <a:t>Focal </a:t>
            </a:r>
            <a:r>
              <a:rPr lang="en-US" b="1" dirty="0" err="1" smtClean="0">
                <a:solidFill>
                  <a:schemeClr val="accent5"/>
                </a:solidFill>
              </a:rPr>
              <a:t>suppurative</a:t>
            </a:r>
            <a:r>
              <a:rPr lang="en-US" b="1" dirty="0" smtClean="0">
                <a:solidFill>
                  <a:schemeClr val="accent5"/>
                </a:solidFill>
              </a:rPr>
              <a:t> </a:t>
            </a:r>
            <a:r>
              <a:rPr lang="en-US" b="1" dirty="0">
                <a:solidFill>
                  <a:schemeClr val="accent5"/>
                </a:solidFill>
              </a:rPr>
              <a:t>infections of CNS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Brain abscess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Subdural or epidural empyema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32" name="Picture 8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095" y="2457450"/>
            <a:ext cx="2862979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3030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/>
                </a:solidFill>
              </a:rPr>
              <a:t>Para-meningeal infections:</a:t>
            </a:r>
          </a:p>
          <a:p>
            <a:pPr lvl="1"/>
            <a:r>
              <a:rPr lang="en-US" b="1" dirty="0" smtClean="0">
                <a:solidFill>
                  <a:schemeClr val="tx1"/>
                </a:solidFill>
              </a:rPr>
              <a:t>Sinusitis</a:t>
            </a:r>
          </a:p>
          <a:p>
            <a:pPr lvl="1"/>
            <a:r>
              <a:rPr lang="en-US" b="1" dirty="0" smtClean="0">
                <a:solidFill>
                  <a:schemeClr val="tx1"/>
                </a:solidFill>
              </a:rPr>
              <a:t>Mastoiditis</a:t>
            </a:r>
          </a:p>
          <a:p>
            <a:pPr lvl="1"/>
            <a:r>
              <a:rPr lang="en-US" b="1" smtClean="0">
                <a:solidFill>
                  <a:schemeClr val="tx1"/>
                </a:solidFill>
              </a:rPr>
              <a:t>Cranial osteomyelitis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8549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4000" b="1" dirty="0" smtClean="0">
                <a:solidFill>
                  <a:schemeClr val="accent5"/>
                </a:solidFill>
              </a:rPr>
              <a:t>Myelitis </a:t>
            </a:r>
          </a:p>
          <a:p>
            <a:endParaRPr lang="en-US" sz="4000" b="1" dirty="0" smtClean="0">
              <a:solidFill>
                <a:schemeClr val="accent5"/>
              </a:solidFill>
            </a:endParaRPr>
          </a:p>
          <a:p>
            <a:pPr lvl="1"/>
            <a:r>
              <a:rPr lang="en-US" sz="3600" dirty="0" smtClean="0">
                <a:solidFill>
                  <a:schemeClr val="tx1"/>
                </a:solidFill>
              </a:rPr>
              <a:t>In</a:t>
            </a:r>
            <a:r>
              <a:rPr lang="en-US" sz="3600" dirty="0" smtClean="0"/>
              <a:t>flammation </a:t>
            </a:r>
            <a:r>
              <a:rPr lang="en-US" sz="3600" dirty="0"/>
              <a:t>of the spinal </a:t>
            </a:r>
            <a:r>
              <a:rPr lang="en-US" sz="3600" dirty="0" smtClean="0"/>
              <a:t>cord</a:t>
            </a:r>
          </a:p>
          <a:p>
            <a:pPr lvl="1"/>
            <a:r>
              <a:rPr lang="en-US" sz="3600" dirty="0" smtClean="0"/>
              <a:t>Symptoms:</a:t>
            </a:r>
          </a:p>
          <a:p>
            <a:pPr lvl="2"/>
            <a:r>
              <a:rPr lang="en-US" sz="3200" dirty="0" smtClean="0"/>
              <a:t>flaccid </a:t>
            </a:r>
            <a:r>
              <a:rPr lang="en-US" sz="3200" dirty="0"/>
              <a:t>paralysis and reduced or absent reflexes. </a:t>
            </a:r>
          </a:p>
        </p:txBody>
      </p:sp>
    </p:spTree>
    <p:extLst>
      <p:ext uri="{BB962C8B-B14F-4D97-AF65-F5344CB8AC3E}">
        <p14:creationId xmlns:p14="http://schemas.microsoft.com/office/powerpoint/2010/main" val="35475193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437260" y="2967335"/>
            <a:ext cx="531748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Meningitis</a:t>
            </a:r>
          </a:p>
        </p:txBody>
      </p:sp>
    </p:spTree>
    <p:extLst>
      <p:ext uri="{BB962C8B-B14F-4D97-AF65-F5344CB8AC3E}">
        <p14:creationId xmlns:p14="http://schemas.microsoft.com/office/powerpoint/2010/main" val="222895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1" y="228601"/>
            <a:ext cx="7125113" cy="924475"/>
          </a:xfrm>
        </p:spPr>
        <p:txBody>
          <a:bodyPr/>
          <a:lstStyle/>
          <a:p>
            <a:pPr algn="ctr"/>
            <a:r>
              <a:rPr lang="en-US" altLang="en-US" sz="2800" dirty="0"/>
              <a:t>The Meninges and Cerebrospinal Fluid</a:t>
            </a:r>
          </a:p>
        </p:txBody>
      </p:sp>
      <p:sp>
        <p:nvSpPr>
          <p:cNvPr id="259077" name="Text Box 5"/>
          <p:cNvSpPr txBox="1">
            <a:spLocks noChangeArrowheads="1"/>
          </p:cNvSpPr>
          <p:nvPr/>
        </p:nvSpPr>
        <p:spPr bwMode="auto">
          <a:xfrm>
            <a:off x="9220200" y="6477000"/>
            <a:ext cx="1219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en-US" sz="1200"/>
              <a:t>Figure 22.2</a:t>
            </a:r>
          </a:p>
        </p:txBody>
      </p:sp>
      <p:pic>
        <p:nvPicPr>
          <p:cNvPr id="259078" name="Picture 6" descr="22-02_Meninges_1.jpg                                           0003699B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9"/>
          <a:stretch>
            <a:fillRect/>
          </a:stretch>
        </p:blipFill>
        <p:spPr bwMode="auto">
          <a:xfrm>
            <a:off x="-20912" y="1140"/>
            <a:ext cx="12212912" cy="685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3032" y="5563673"/>
            <a:ext cx="37992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400" dirty="0">
                <a:solidFill>
                  <a:schemeClr val="bg1"/>
                </a:solidFill>
              </a:rPr>
              <a:t>The Meninges and Cerebrospinal Fluid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3425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>
                <a:solidFill>
                  <a:srgbClr val="FFFF00"/>
                </a:solidFill>
              </a:rPr>
              <a:t>Etiology </a:t>
            </a:r>
            <a:r>
              <a:rPr lang="en-US" altLang="en-US" sz="4000" dirty="0" err="1">
                <a:solidFill>
                  <a:srgbClr val="FFFF00"/>
                </a:solidFill>
              </a:rPr>
              <a:t>o</a:t>
            </a:r>
            <a:r>
              <a:rPr lang="en-US" altLang="en-US" sz="4000" dirty="0" err="1" smtClean="0">
                <a:solidFill>
                  <a:srgbClr val="FFFF00"/>
                </a:solidFill>
              </a:rPr>
              <a:t>F</a:t>
            </a:r>
            <a:r>
              <a:rPr lang="en-US" altLang="en-US" sz="4000" dirty="0" smtClean="0">
                <a:solidFill>
                  <a:srgbClr val="FFFF00"/>
                </a:solidFill>
              </a:rPr>
              <a:t> Bacterial Meningitis by </a:t>
            </a:r>
            <a:r>
              <a:rPr lang="en-US" altLang="en-US" sz="4000" dirty="0">
                <a:solidFill>
                  <a:srgbClr val="FFFF00"/>
                </a:solidFill>
              </a:rPr>
              <a:t>age group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altLang="en-US" u="sng" dirty="0">
                <a:solidFill>
                  <a:srgbClr val="FFFF00"/>
                </a:solidFill>
              </a:rPr>
              <a:t>Newborn Period</a:t>
            </a:r>
          </a:p>
          <a:p>
            <a:pPr>
              <a:buFontTx/>
              <a:buNone/>
            </a:pPr>
            <a:r>
              <a:rPr lang="en-US" altLang="en-US" dirty="0"/>
              <a:t>	</a:t>
            </a:r>
          </a:p>
          <a:p>
            <a:pPr>
              <a:buFontTx/>
              <a:buNone/>
            </a:pPr>
            <a:r>
              <a:rPr lang="en-US" altLang="en-US" dirty="0"/>
              <a:t>More than 2/3 are caused by:</a:t>
            </a:r>
          </a:p>
          <a:p>
            <a:pPr marL="0" indent="0">
              <a:buNone/>
            </a:pPr>
            <a:endParaRPr lang="en-US" altLang="en-US" dirty="0"/>
          </a:p>
          <a:p>
            <a:pPr lvl="1"/>
            <a:r>
              <a:rPr lang="en-US" altLang="en-US" dirty="0"/>
              <a:t>Group B streptococcus</a:t>
            </a:r>
          </a:p>
          <a:p>
            <a:pPr lvl="1"/>
            <a:r>
              <a:rPr lang="en-US" altLang="en-US" dirty="0"/>
              <a:t>Gram-negative enteric bacilli</a:t>
            </a:r>
          </a:p>
          <a:p>
            <a:pPr lvl="2"/>
            <a:r>
              <a:rPr lang="en-US" altLang="en-US" sz="2200" i="1" dirty="0"/>
              <a:t>E. coli</a:t>
            </a:r>
            <a:r>
              <a:rPr lang="en-US" altLang="en-US" sz="2200" dirty="0"/>
              <a:t>, Salmonella, </a:t>
            </a:r>
            <a:r>
              <a:rPr lang="en-US" altLang="en-US" sz="2200" dirty="0" err="1"/>
              <a:t>Enterobacter</a:t>
            </a:r>
            <a:endParaRPr lang="en-US" altLang="en-US" sz="2200" dirty="0"/>
          </a:p>
          <a:p>
            <a:pPr lvl="1"/>
            <a:r>
              <a:rPr lang="en-US" altLang="en-US" i="1" dirty="0"/>
              <a:t>Listeria </a:t>
            </a:r>
            <a:r>
              <a:rPr lang="en-US" altLang="en-US" i="1" dirty="0" err="1"/>
              <a:t>monocytogenes</a:t>
            </a:r>
            <a:endParaRPr lang="en-US" altLang="en-US" i="1" dirty="0"/>
          </a:p>
        </p:txBody>
      </p:sp>
    </p:spTree>
    <p:extLst>
      <p:ext uri="{BB962C8B-B14F-4D97-AF65-F5344CB8AC3E}">
        <p14:creationId xmlns:p14="http://schemas.microsoft.com/office/powerpoint/2010/main" val="5937286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>
                <a:solidFill>
                  <a:srgbClr val="FFFF00"/>
                </a:solidFill>
              </a:rPr>
              <a:t>Etiology </a:t>
            </a:r>
            <a:r>
              <a:rPr lang="en-US" altLang="en-US" sz="4000" dirty="0" smtClean="0">
                <a:solidFill>
                  <a:srgbClr val="FFFF00"/>
                </a:solidFill>
              </a:rPr>
              <a:t>of </a:t>
            </a:r>
            <a:r>
              <a:rPr lang="en-US" altLang="en-US" sz="4000" dirty="0">
                <a:solidFill>
                  <a:srgbClr val="FFFF00"/>
                </a:solidFill>
              </a:rPr>
              <a:t>Bacterial Meningitis by age group</a:t>
            </a:r>
            <a:endParaRPr lang="en-US" altLang="en-US" sz="40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dirty="0">
                <a:solidFill>
                  <a:srgbClr val="FFFF00"/>
                </a:solidFill>
              </a:rPr>
              <a:t>Children 1-23 months</a:t>
            </a:r>
          </a:p>
          <a:p>
            <a:pPr>
              <a:buFontTx/>
              <a:buNone/>
            </a:pPr>
            <a:endParaRPr lang="en-US" altLang="en-US" sz="2400" dirty="0">
              <a:solidFill>
                <a:srgbClr val="FFFF00"/>
              </a:solidFill>
            </a:endParaRPr>
          </a:p>
          <a:p>
            <a:r>
              <a:rPr lang="en-US" altLang="en-US" sz="2400" b="1" i="1" dirty="0">
                <a:solidFill>
                  <a:schemeClr val="tx2"/>
                </a:solidFill>
              </a:rPr>
              <a:t>Streptococcus </a:t>
            </a:r>
            <a:r>
              <a:rPr lang="en-US" altLang="en-US" sz="2400" b="1" i="1" dirty="0" err="1">
                <a:solidFill>
                  <a:schemeClr val="tx2"/>
                </a:solidFill>
              </a:rPr>
              <a:t>pneumoniae</a:t>
            </a:r>
            <a:endParaRPr lang="en-US" altLang="en-US" sz="2400" b="1" i="1" dirty="0">
              <a:solidFill>
                <a:schemeClr val="tx2"/>
              </a:solidFill>
            </a:endParaRPr>
          </a:p>
          <a:p>
            <a:r>
              <a:rPr lang="en-US" altLang="en-US" sz="2400" i="1" dirty="0">
                <a:solidFill>
                  <a:schemeClr val="tx2"/>
                </a:solidFill>
              </a:rPr>
              <a:t>Neisseria </a:t>
            </a:r>
            <a:r>
              <a:rPr lang="en-US" altLang="en-US" sz="2400" i="1" dirty="0" err="1">
                <a:solidFill>
                  <a:schemeClr val="tx2"/>
                </a:solidFill>
              </a:rPr>
              <a:t>meningitidis</a:t>
            </a:r>
            <a:endParaRPr lang="en-US" altLang="en-US" sz="2400" i="1" dirty="0">
              <a:solidFill>
                <a:schemeClr val="tx2"/>
              </a:solidFill>
            </a:endParaRPr>
          </a:p>
          <a:p>
            <a:r>
              <a:rPr lang="en-US" altLang="en-US" sz="2400" dirty="0">
                <a:solidFill>
                  <a:schemeClr val="tx2"/>
                </a:solidFill>
              </a:rPr>
              <a:t>Group B streptococcus</a:t>
            </a:r>
          </a:p>
          <a:p>
            <a:r>
              <a:rPr lang="en-US" altLang="en-US" sz="2400" i="1" dirty="0">
                <a:solidFill>
                  <a:schemeClr val="tx2"/>
                </a:solidFill>
              </a:rPr>
              <a:t>E. coli</a:t>
            </a:r>
          </a:p>
          <a:p>
            <a:r>
              <a:rPr lang="en-US" altLang="en-US" sz="2400" i="1" dirty="0" err="1">
                <a:solidFill>
                  <a:schemeClr val="tx2"/>
                </a:solidFill>
              </a:rPr>
              <a:t>Haemophilus</a:t>
            </a:r>
            <a:r>
              <a:rPr lang="en-US" altLang="en-US" sz="2400" i="1" dirty="0">
                <a:solidFill>
                  <a:schemeClr val="tx2"/>
                </a:solidFill>
              </a:rPr>
              <a:t> </a:t>
            </a:r>
            <a:r>
              <a:rPr lang="en-US" altLang="en-US" sz="2400" i="1" dirty="0" smtClean="0">
                <a:solidFill>
                  <a:schemeClr val="tx2"/>
                </a:solidFill>
              </a:rPr>
              <a:t>influenza type B</a:t>
            </a:r>
            <a:endParaRPr lang="en-US" altLang="en-US" sz="24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5689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516193" y="930275"/>
            <a:ext cx="10058401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 i="1">
                <a:solidFill>
                  <a:schemeClr val="tx2"/>
                </a:solidFill>
                <a:latin typeface="Times New Roman" pitchFamily="18" charset="0"/>
              </a:defRPr>
            </a:lvl1pPr>
            <a:lvl2pPr>
              <a:defRPr sz="4400" i="1">
                <a:solidFill>
                  <a:schemeClr val="tx2"/>
                </a:solidFill>
                <a:latin typeface="Times New Roman" pitchFamily="18" charset="0"/>
              </a:defRPr>
            </a:lvl2pPr>
            <a:lvl3pPr>
              <a:defRPr sz="4400" i="1">
                <a:solidFill>
                  <a:schemeClr val="tx2"/>
                </a:solidFill>
                <a:latin typeface="Times New Roman" pitchFamily="18" charset="0"/>
              </a:defRPr>
            </a:lvl3pPr>
            <a:lvl4pPr>
              <a:defRPr sz="4400" i="1">
                <a:solidFill>
                  <a:schemeClr val="tx2"/>
                </a:solidFill>
                <a:latin typeface="Times New Roman" pitchFamily="18" charset="0"/>
              </a:defRPr>
            </a:lvl4pPr>
            <a:lvl5pPr>
              <a:defRPr sz="4400" i="1">
                <a:solidFill>
                  <a:schemeClr val="tx2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4000" i="0" dirty="0">
                <a:solidFill>
                  <a:srgbClr val="FFFF00"/>
                </a:solidFill>
              </a:rPr>
              <a:t>Etiology </a:t>
            </a:r>
            <a:r>
              <a:rPr lang="en-US" altLang="en-US" sz="4000" i="0" dirty="0" smtClean="0">
                <a:solidFill>
                  <a:srgbClr val="FFFF00"/>
                </a:solidFill>
              </a:rPr>
              <a:t>of </a:t>
            </a:r>
            <a:r>
              <a:rPr lang="en-US" altLang="en-US" sz="4000" i="0" dirty="0">
                <a:solidFill>
                  <a:srgbClr val="FFFF00"/>
                </a:solidFill>
              </a:rPr>
              <a:t>Bacterial Meningitis by age group</a:t>
            </a:r>
            <a:endParaRPr lang="en-US" altLang="en-US" sz="4000" i="0" dirty="0"/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2209800" y="2147888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dirty="0">
                <a:solidFill>
                  <a:srgbClr val="FFFF00"/>
                </a:solidFill>
              </a:rPr>
              <a:t>Children </a:t>
            </a:r>
            <a:r>
              <a:rPr lang="en-US" altLang="en-US" dirty="0">
                <a:solidFill>
                  <a:srgbClr val="FFFF00"/>
                </a:solidFill>
                <a:sym typeface="Symbol" pitchFamily="18" charset="2"/>
              </a:rPr>
              <a:t> 2 years</a:t>
            </a:r>
            <a:endParaRPr lang="en-US" altLang="en-US" dirty="0">
              <a:solidFill>
                <a:srgbClr val="FFFF00"/>
              </a:solidFill>
            </a:endParaRPr>
          </a:p>
          <a:p>
            <a:pPr>
              <a:buFontTx/>
              <a:buNone/>
            </a:pPr>
            <a:endParaRPr lang="en-US" altLang="en-US" dirty="0">
              <a:solidFill>
                <a:srgbClr val="FFFF00"/>
              </a:solidFill>
            </a:endParaRPr>
          </a:p>
          <a:p>
            <a:r>
              <a:rPr lang="en-US" altLang="en-US" i="1" dirty="0">
                <a:solidFill>
                  <a:schemeClr val="tx2"/>
                </a:solidFill>
              </a:rPr>
              <a:t>Streptococcus pneumoniae</a:t>
            </a:r>
          </a:p>
          <a:p>
            <a:r>
              <a:rPr lang="en-US" altLang="en-US" i="1" dirty="0" smtClean="0">
                <a:solidFill>
                  <a:schemeClr val="tx2"/>
                </a:solidFill>
              </a:rPr>
              <a:t>Neisseria </a:t>
            </a:r>
            <a:r>
              <a:rPr lang="en-US" altLang="en-US" i="1" dirty="0" err="1" smtClean="0">
                <a:solidFill>
                  <a:schemeClr val="tx2"/>
                </a:solidFill>
              </a:rPr>
              <a:t>meningitidis</a:t>
            </a:r>
            <a:endParaRPr lang="en-US" altLang="en-US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4268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8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68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8359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41288"/>
            <a:ext cx="8763000" cy="544512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dirty="0"/>
              <a:t>Bacterial Meningitis</a:t>
            </a:r>
          </a:p>
        </p:txBody>
      </p:sp>
      <p:sp>
        <p:nvSpPr>
          <p:cNvPr id="247811" name="Text Box 3"/>
          <p:cNvSpPr txBox="1">
            <a:spLocks noChangeArrowheads="1"/>
          </p:cNvSpPr>
          <p:nvPr/>
        </p:nvSpPr>
        <p:spPr bwMode="auto">
          <a:xfrm>
            <a:off x="9220200" y="6477000"/>
            <a:ext cx="1219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en-US" sz="1200"/>
              <a:t>Table 22.1</a:t>
            </a:r>
          </a:p>
        </p:txBody>
      </p:sp>
      <p:pic>
        <p:nvPicPr>
          <p:cNvPr id="247812" name="Picture 4" descr="22-T01_Meningitis.jpg                                          0003699B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5" b="3917"/>
          <a:stretch>
            <a:fillRect/>
          </a:stretch>
        </p:blipFill>
        <p:spPr bwMode="auto">
          <a:xfrm>
            <a:off x="1359310" y="805432"/>
            <a:ext cx="9156290" cy="628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4762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37419" y="2525712"/>
            <a:ext cx="9701981" cy="3049177"/>
          </a:xfrm>
        </p:spPr>
        <p:txBody>
          <a:bodyPr>
            <a:noAutofit/>
          </a:bodyPr>
          <a:lstStyle/>
          <a:p>
            <a:r>
              <a:rPr lang="en-US" altLang="en-US" dirty="0">
                <a:solidFill>
                  <a:schemeClr val="tx1"/>
                </a:solidFill>
              </a:rPr>
              <a:t>Occurs mostly in children (6 months </a:t>
            </a:r>
            <a:r>
              <a:rPr lang="en-US" altLang="en-US" dirty="0" smtClean="0">
                <a:solidFill>
                  <a:schemeClr val="tx1"/>
                </a:solidFill>
              </a:rPr>
              <a:t>to 4 years</a:t>
            </a:r>
            <a:r>
              <a:rPr lang="en-US" altLang="en-US" dirty="0">
                <a:solidFill>
                  <a:schemeClr val="tx1"/>
                </a:solidFill>
              </a:rPr>
              <a:t>)</a:t>
            </a:r>
          </a:p>
          <a:p>
            <a:r>
              <a:rPr lang="en-US" altLang="en-US" dirty="0">
                <a:solidFill>
                  <a:schemeClr val="tx1"/>
                </a:solidFill>
              </a:rPr>
              <a:t>Gram-negative aerobic bacteria, normal throat microbiota</a:t>
            </a:r>
          </a:p>
          <a:p>
            <a:r>
              <a:rPr lang="en-US" altLang="en-US" dirty="0">
                <a:solidFill>
                  <a:schemeClr val="tx1"/>
                </a:solidFill>
              </a:rPr>
              <a:t>Capsule antigen type b</a:t>
            </a:r>
          </a:p>
          <a:p>
            <a:r>
              <a:rPr lang="en-US" altLang="en-US" dirty="0">
                <a:solidFill>
                  <a:schemeClr val="tx1"/>
                </a:solidFill>
              </a:rPr>
              <a:t>Prevented by Hib vaccine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title"/>
          </p:nvPr>
        </p:nvSpPr>
        <p:spPr>
          <a:xfrm>
            <a:off x="1752600" y="141288"/>
            <a:ext cx="8763000" cy="544512"/>
          </a:xfrm>
        </p:spPr>
        <p:txBody>
          <a:bodyPr>
            <a:noAutofit/>
          </a:bodyPr>
          <a:lstStyle/>
          <a:p>
            <a:pPr algn="ctr"/>
            <a:r>
              <a:rPr lang="en-US" altLang="en-US" sz="4000" i="1" dirty="0" smtClean="0">
                <a:solidFill>
                  <a:srgbClr val="FFFF00"/>
                </a:solidFill>
              </a:rPr>
              <a:t/>
            </a:r>
            <a:br>
              <a:rPr lang="en-US" altLang="en-US" sz="4000" i="1" dirty="0" smtClean="0">
                <a:solidFill>
                  <a:srgbClr val="FFFF00"/>
                </a:solidFill>
              </a:rPr>
            </a:br>
            <a:r>
              <a:rPr lang="en-US" altLang="en-US" sz="4000" i="1" dirty="0">
                <a:solidFill>
                  <a:srgbClr val="FFFF00"/>
                </a:solidFill>
              </a:rPr>
              <a:t/>
            </a:r>
            <a:br>
              <a:rPr lang="en-US" altLang="en-US" sz="4000" i="1" dirty="0">
                <a:solidFill>
                  <a:srgbClr val="FFFF00"/>
                </a:solidFill>
              </a:rPr>
            </a:br>
            <a:r>
              <a:rPr lang="en-US" altLang="en-US" sz="4000" i="1" dirty="0" err="1" smtClean="0">
                <a:solidFill>
                  <a:srgbClr val="FFFF00"/>
                </a:solidFill>
              </a:rPr>
              <a:t>Haemophilus</a:t>
            </a:r>
            <a:r>
              <a:rPr lang="en-US" altLang="en-US" sz="4000" i="1" dirty="0" smtClean="0">
                <a:solidFill>
                  <a:srgbClr val="FFFF00"/>
                </a:solidFill>
              </a:rPr>
              <a:t> </a:t>
            </a:r>
            <a:r>
              <a:rPr lang="en-US" altLang="en-US" sz="4000" i="1" dirty="0" err="1">
                <a:solidFill>
                  <a:srgbClr val="FFFF00"/>
                </a:solidFill>
              </a:rPr>
              <a:t>influenzae</a:t>
            </a:r>
            <a:r>
              <a:rPr lang="en-US" altLang="en-US" sz="4000" i="1" dirty="0">
                <a:solidFill>
                  <a:srgbClr val="FFFF00"/>
                </a:solidFill>
              </a:rPr>
              <a:t> </a:t>
            </a:r>
            <a:r>
              <a:rPr lang="en-US" altLang="en-US" sz="4000" dirty="0">
                <a:solidFill>
                  <a:srgbClr val="FFFF00"/>
                </a:solidFill>
              </a:rPr>
              <a:t>Meningitis</a:t>
            </a:r>
          </a:p>
        </p:txBody>
      </p:sp>
    </p:spTree>
    <p:extLst>
      <p:ext uri="{BB962C8B-B14F-4D97-AF65-F5344CB8AC3E}">
        <p14:creationId xmlns:p14="http://schemas.microsoft.com/office/powerpoint/2010/main" val="9986561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41288"/>
            <a:ext cx="8763000" cy="544512"/>
          </a:xfrm>
        </p:spPr>
        <p:txBody>
          <a:bodyPr>
            <a:noAutofit/>
          </a:bodyPr>
          <a:lstStyle/>
          <a:p>
            <a:r>
              <a:rPr lang="en-US" altLang="en-US" sz="4400" i="1" dirty="0" err="1"/>
              <a:t>Haemophilus</a:t>
            </a:r>
            <a:r>
              <a:rPr lang="en-US" altLang="en-US" sz="4400" i="1" dirty="0"/>
              <a:t> </a:t>
            </a:r>
            <a:r>
              <a:rPr lang="en-US" altLang="en-US" sz="4400" i="1" dirty="0" err="1"/>
              <a:t>influenzae</a:t>
            </a:r>
            <a:r>
              <a:rPr lang="en-US" altLang="en-US" sz="4400" i="1" dirty="0"/>
              <a:t> </a:t>
            </a:r>
            <a:r>
              <a:rPr lang="en-US" altLang="en-US" sz="4400" dirty="0"/>
              <a:t>Meningitis</a:t>
            </a:r>
          </a:p>
        </p:txBody>
      </p:sp>
      <p:sp>
        <p:nvSpPr>
          <p:cNvPr id="249859" name="Text Box 3"/>
          <p:cNvSpPr txBox="1">
            <a:spLocks noChangeArrowheads="1"/>
          </p:cNvSpPr>
          <p:nvPr/>
        </p:nvSpPr>
        <p:spPr bwMode="auto">
          <a:xfrm>
            <a:off x="9220200" y="6477000"/>
            <a:ext cx="1219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en-US" sz="1200"/>
              <a:t>Figure 22.3</a:t>
            </a:r>
          </a:p>
        </p:txBody>
      </p:sp>
      <p:pic>
        <p:nvPicPr>
          <p:cNvPr id="249860" name="Picture 4" descr="22-03_InfluenzaeMen.jpg                                        0003699B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71"/>
          <a:stretch>
            <a:fillRect/>
          </a:stretch>
        </p:blipFill>
        <p:spPr bwMode="auto">
          <a:xfrm>
            <a:off x="2058355" y="892798"/>
            <a:ext cx="7631335" cy="5721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7960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http://www.isabel.org.uk/tutorials/images/sorted/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343025"/>
            <a:ext cx="5715000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3113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1676400"/>
            <a:ext cx="7848600" cy="4800600"/>
          </a:xfrm>
        </p:spPr>
        <p:txBody>
          <a:bodyPr>
            <a:noAutofit/>
          </a:bodyPr>
          <a:lstStyle/>
          <a:p>
            <a:endParaRPr lang="en-US" altLang="en-US" i="1" dirty="0" smtClean="0"/>
          </a:p>
          <a:p>
            <a:r>
              <a:rPr lang="en-US" altLang="en-US" i="1" dirty="0" smtClean="0"/>
              <a:t>N</a:t>
            </a:r>
            <a:r>
              <a:rPr lang="en-US" altLang="en-US" i="1" dirty="0"/>
              <a:t>. </a:t>
            </a:r>
            <a:r>
              <a:rPr lang="en-US" altLang="en-US" i="1" dirty="0" err="1"/>
              <a:t>meningitidis</a:t>
            </a:r>
            <a:endParaRPr lang="en-US" altLang="en-US" i="1" dirty="0"/>
          </a:p>
          <a:p>
            <a:r>
              <a:rPr lang="en-US" altLang="en-US" dirty="0"/>
              <a:t>Gram-negative aerobic cocci, capsule</a:t>
            </a:r>
          </a:p>
          <a:p>
            <a:r>
              <a:rPr lang="en-US" altLang="en-US" dirty="0"/>
              <a:t>10% of people are healthy nasopharyngeal carriers</a:t>
            </a:r>
          </a:p>
          <a:p>
            <a:r>
              <a:rPr lang="en-US" altLang="en-US" dirty="0"/>
              <a:t>Begins as throat infection, rash</a:t>
            </a:r>
          </a:p>
          <a:p>
            <a:r>
              <a:rPr lang="en-US" altLang="en-US" dirty="0"/>
              <a:t>Serotype B is most common in the U.S</a:t>
            </a:r>
            <a:r>
              <a:rPr lang="en-US" altLang="en-US" dirty="0" smtClean="0"/>
              <a:t>.</a:t>
            </a:r>
          </a:p>
          <a:p>
            <a:pPr marL="0" indent="0">
              <a:buNone/>
            </a:pPr>
            <a:endParaRPr lang="en-US" altLang="en-US" dirty="0"/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title"/>
          </p:nvPr>
        </p:nvSpPr>
        <p:spPr>
          <a:xfrm>
            <a:off x="1518313" y="685800"/>
            <a:ext cx="8763000" cy="544512"/>
          </a:xfrm>
        </p:spPr>
        <p:txBody>
          <a:bodyPr>
            <a:noAutofit/>
          </a:bodyPr>
          <a:lstStyle/>
          <a:p>
            <a:pPr algn="ctr"/>
            <a:r>
              <a:rPr lang="en-US" altLang="en-US" sz="3200" i="1" dirty="0">
                <a:solidFill>
                  <a:srgbClr val="FFFF00"/>
                </a:solidFill>
              </a:rPr>
              <a:t>Neisseria </a:t>
            </a:r>
            <a:r>
              <a:rPr lang="en-US" altLang="en-US" sz="3200" dirty="0" smtClean="0">
                <a:solidFill>
                  <a:srgbClr val="FFFF00"/>
                </a:solidFill>
              </a:rPr>
              <a:t>Meningitis</a:t>
            </a:r>
            <a:br>
              <a:rPr lang="en-US" altLang="en-US" sz="3200" dirty="0" smtClean="0">
                <a:solidFill>
                  <a:srgbClr val="FFFF00"/>
                </a:solidFill>
              </a:rPr>
            </a:br>
            <a:r>
              <a:rPr lang="en-US" altLang="en-US" sz="3200" dirty="0" smtClean="0">
                <a:solidFill>
                  <a:srgbClr val="FFFF00"/>
                </a:solidFill>
              </a:rPr>
              <a:t/>
            </a:r>
            <a:br>
              <a:rPr lang="en-US" altLang="en-US" sz="3200" dirty="0" smtClean="0">
                <a:solidFill>
                  <a:srgbClr val="FFFF00"/>
                </a:solidFill>
              </a:rPr>
            </a:br>
            <a:r>
              <a:rPr lang="en-US" altLang="en-US" sz="3200" dirty="0" smtClean="0">
                <a:solidFill>
                  <a:srgbClr val="FFFF00"/>
                </a:solidFill>
              </a:rPr>
              <a:t>(Meningococcal Meningitis)</a:t>
            </a:r>
            <a:endParaRPr lang="en-US" alt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9703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altLang="en-US" sz="4000" i="1" dirty="0">
                <a:solidFill>
                  <a:srgbClr val="FFFF00"/>
                </a:solidFill>
              </a:rPr>
              <a:t>Streptococcus pneumoniae</a:t>
            </a:r>
            <a:r>
              <a:rPr lang="en-US" altLang="en-US" sz="4000" dirty="0">
                <a:solidFill>
                  <a:srgbClr val="FFFF00"/>
                </a:solidFill>
              </a:rPr>
              <a:t> </a:t>
            </a:r>
            <a:r>
              <a:rPr lang="en-US" altLang="en-US" sz="4000" dirty="0" smtClean="0">
                <a:solidFill>
                  <a:srgbClr val="FFFF00"/>
                </a:solidFill>
              </a:rPr>
              <a:t>Meningitis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Gram-positive diplococci</a:t>
            </a:r>
          </a:p>
          <a:p>
            <a:r>
              <a:rPr lang="en-US" altLang="en-US" dirty="0"/>
              <a:t>70% of people are healthy nasopharyngeal carriers</a:t>
            </a:r>
          </a:p>
          <a:p>
            <a:r>
              <a:rPr lang="en-US" altLang="en-US" dirty="0"/>
              <a:t>Most common in children (1 month to 4 years)</a:t>
            </a:r>
          </a:p>
          <a:p>
            <a:r>
              <a:rPr lang="en-US" altLang="en-US" dirty="0"/>
              <a:t>Mortality: 30% in children, 80% in elderly</a:t>
            </a:r>
          </a:p>
          <a:p>
            <a:r>
              <a:rPr lang="en-US" altLang="en-US" dirty="0"/>
              <a:t>Prevented by </a:t>
            </a:r>
            <a:r>
              <a:rPr lang="en-US" altLang="en-US" dirty="0" smtClean="0"/>
              <a:t>vaccination (Pneumococcal Conjugated Vaccine, PCV)</a:t>
            </a:r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78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FF00"/>
                </a:solidFill>
              </a:rPr>
              <a:t>Pathogenesis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514600" y="1981200"/>
            <a:ext cx="71628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dirty="0"/>
              <a:t>Bacterial products (endotoxin, lipopolysaccharide)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2514600" y="2819400"/>
            <a:ext cx="71628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Mediators: TNF, PAF, IL-1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2514600" y="3657600"/>
            <a:ext cx="1828800" cy="533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400" dirty="0"/>
              <a:t>Activation of WBC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5181600" y="3657600"/>
            <a:ext cx="1828800" cy="533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400" dirty="0"/>
              <a:t>Endothelial injury</a:t>
            </a: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7848600" y="3657600"/>
            <a:ext cx="1828800" cy="533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Thrombosis</a:t>
            </a: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5181600" y="4572000"/>
            <a:ext cx="1828800" cy="5334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400" dirty="0" err="1"/>
              <a:t>Vasogenic</a:t>
            </a:r>
            <a:r>
              <a:rPr lang="en-US" altLang="en-US" sz="1400" dirty="0"/>
              <a:t> edema</a:t>
            </a: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2514600" y="4572000"/>
            <a:ext cx="1828800" cy="5334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400" dirty="0"/>
              <a:t>Cytotoxic edema</a:t>
            </a: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3733800" y="5486400"/>
            <a:ext cx="18288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dirty="0">
                <a:solidFill>
                  <a:schemeClr val="bg1"/>
                </a:solidFill>
              </a:rPr>
              <a:t>Increased ICP</a:t>
            </a: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7848600" y="4572000"/>
            <a:ext cx="18288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400" dirty="0">
                <a:solidFill>
                  <a:schemeClr val="bg1"/>
                </a:solidFill>
              </a:rPr>
              <a:t>Decreased </a:t>
            </a:r>
          </a:p>
          <a:p>
            <a:pPr algn="ctr"/>
            <a:r>
              <a:rPr lang="en-US" altLang="en-US" sz="1400" dirty="0">
                <a:solidFill>
                  <a:schemeClr val="bg1"/>
                </a:solidFill>
              </a:rPr>
              <a:t>Cerebral blood flow</a:t>
            </a: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8229600" y="5486400"/>
            <a:ext cx="1066800" cy="914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Brain</a:t>
            </a:r>
          </a:p>
          <a:p>
            <a:pPr algn="ctr"/>
            <a:r>
              <a:rPr lang="en-US" altLang="en-US"/>
              <a:t>damage</a:t>
            </a:r>
          </a:p>
        </p:txBody>
      </p:sp>
      <p:sp>
        <p:nvSpPr>
          <p:cNvPr id="1044" name="AutoShape 20"/>
          <p:cNvSpPr>
            <a:spLocks noChangeArrowheads="1"/>
          </p:cNvSpPr>
          <p:nvPr/>
        </p:nvSpPr>
        <p:spPr bwMode="auto">
          <a:xfrm>
            <a:off x="5867401" y="2438400"/>
            <a:ext cx="409575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5" name="AutoShape 21"/>
          <p:cNvSpPr>
            <a:spLocks noChangeArrowheads="1"/>
          </p:cNvSpPr>
          <p:nvPr/>
        </p:nvSpPr>
        <p:spPr bwMode="auto">
          <a:xfrm>
            <a:off x="3200400" y="3276600"/>
            <a:ext cx="3810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6" name="AutoShape 22"/>
          <p:cNvSpPr>
            <a:spLocks noChangeArrowheads="1"/>
          </p:cNvSpPr>
          <p:nvPr/>
        </p:nvSpPr>
        <p:spPr bwMode="auto">
          <a:xfrm>
            <a:off x="3200400" y="4191000"/>
            <a:ext cx="3810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7" name="AutoShape 23"/>
          <p:cNvSpPr>
            <a:spLocks noChangeArrowheads="1"/>
          </p:cNvSpPr>
          <p:nvPr/>
        </p:nvSpPr>
        <p:spPr bwMode="auto">
          <a:xfrm>
            <a:off x="8534400" y="3276600"/>
            <a:ext cx="3810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8" name="AutoShape 24"/>
          <p:cNvSpPr>
            <a:spLocks noChangeArrowheads="1"/>
          </p:cNvSpPr>
          <p:nvPr/>
        </p:nvSpPr>
        <p:spPr bwMode="auto">
          <a:xfrm>
            <a:off x="5867400" y="3276600"/>
            <a:ext cx="3810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9" name="AutoShape 25"/>
          <p:cNvSpPr>
            <a:spLocks noChangeArrowheads="1"/>
          </p:cNvSpPr>
          <p:nvPr/>
        </p:nvSpPr>
        <p:spPr bwMode="auto">
          <a:xfrm>
            <a:off x="5867400" y="4191000"/>
            <a:ext cx="3810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0" name="AutoShape 26"/>
          <p:cNvSpPr>
            <a:spLocks noChangeArrowheads="1"/>
          </p:cNvSpPr>
          <p:nvPr/>
        </p:nvSpPr>
        <p:spPr bwMode="auto">
          <a:xfrm>
            <a:off x="8534400" y="4191000"/>
            <a:ext cx="3810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1" name="AutoShape 27"/>
          <p:cNvSpPr>
            <a:spLocks noChangeArrowheads="1"/>
          </p:cNvSpPr>
          <p:nvPr/>
        </p:nvSpPr>
        <p:spPr bwMode="auto">
          <a:xfrm>
            <a:off x="8534400" y="5105400"/>
            <a:ext cx="3810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2" name="AutoShape 28"/>
          <p:cNvSpPr>
            <a:spLocks noChangeArrowheads="1"/>
          </p:cNvSpPr>
          <p:nvPr/>
        </p:nvSpPr>
        <p:spPr bwMode="auto">
          <a:xfrm>
            <a:off x="4419600" y="4800600"/>
            <a:ext cx="685800" cy="685800"/>
          </a:xfrm>
          <a:prstGeom prst="downArrowCallout">
            <a:avLst>
              <a:gd name="adj1" fmla="val 25000"/>
              <a:gd name="adj2" fmla="val 25000"/>
              <a:gd name="adj3" fmla="val 16667"/>
              <a:gd name="adj4" fmla="val 2708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3" name="AutoShape 29"/>
          <p:cNvSpPr>
            <a:spLocks noChangeArrowheads="1"/>
          </p:cNvSpPr>
          <p:nvPr/>
        </p:nvSpPr>
        <p:spPr bwMode="auto">
          <a:xfrm>
            <a:off x="5638800" y="5715000"/>
            <a:ext cx="2514600" cy="304800"/>
          </a:xfrm>
          <a:prstGeom prst="rightArrow">
            <a:avLst>
              <a:gd name="adj1" fmla="val 59370"/>
              <a:gd name="adj2" fmla="val 11771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" name="AutoShape 30"/>
          <p:cNvSpPr>
            <a:spLocks noChangeArrowheads="1"/>
          </p:cNvSpPr>
          <p:nvPr/>
        </p:nvSpPr>
        <p:spPr bwMode="auto">
          <a:xfrm rot="2965580">
            <a:off x="7326313" y="4930776"/>
            <a:ext cx="434975" cy="1143000"/>
          </a:xfrm>
          <a:prstGeom prst="upArrow">
            <a:avLst>
              <a:gd name="adj1" fmla="val 51065"/>
              <a:gd name="adj2" fmla="val 8882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5288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meningitis_symptoms_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909864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Clinical Manifestations of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Bacterial Meningitis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>
                <a:latin typeface="Andalus" panose="02020603050405020304" pitchFamily="18" charset="-78"/>
                <a:cs typeface="Andalus" panose="02020603050405020304" pitchFamily="18" charset="-78"/>
              </a:rPr>
              <a:t>Young </a:t>
            </a:r>
            <a:r>
              <a:rPr lang="en-US" alt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infants</a:t>
            </a:r>
          </a:p>
          <a:p>
            <a:pPr lvl="1"/>
            <a:r>
              <a:rPr lang="en-US" alt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Proceeded by URTI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Irritability</a:t>
            </a:r>
            <a:endParaRPr lang="en-US" alt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lvl="1">
              <a:lnSpc>
                <a:spcPct val="90000"/>
              </a:lnSpc>
            </a:pPr>
            <a:r>
              <a:rPr lang="en-US" altLang="en-US" dirty="0">
                <a:latin typeface="Andalus" panose="02020603050405020304" pitchFamily="18" charset="-78"/>
                <a:cs typeface="Andalus" panose="02020603050405020304" pitchFamily="18" charset="-78"/>
              </a:rPr>
              <a:t>Somnolence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Fever</a:t>
            </a:r>
            <a:endParaRPr lang="en-US" alt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lvl="1"/>
            <a:r>
              <a:rPr lang="en-US" dirty="0" smtClean="0"/>
              <a:t>bulging </a:t>
            </a:r>
            <a:r>
              <a:rPr lang="en-US" dirty="0"/>
              <a:t>fontanelle and diastasis of sutures in the infant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pPr lvl="1">
              <a:lnSpc>
                <a:spcPct val="90000"/>
              </a:lnSpc>
            </a:pPr>
            <a:endParaRPr lang="en-US" alt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lnSpc>
                <a:spcPct val="90000"/>
              </a:lnSpc>
            </a:pPr>
            <a:endParaRPr lang="en-US" alt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1964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Clinical Manifestations of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Bacterial Meningitis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Older Children:</a:t>
            </a:r>
          </a:p>
          <a:p>
            <a:endParaRPr lang="en-US" sz="2400" dirty="0" smtClean="0"/>
          </a:p>
          <a:p>
            <a:pPr lvl="1"/>
            <a:r>
              <a:rPr lang="en-US" dirty="0" smtClean="0"/>
              <a:t>Increased </a:t>
            </a:r>
            <a:r>
              <a:rPr lang="en-US" dirty="0"/>
              <a:t>intracranial pressure is the rule</a:t>
            </a:r>
            <a:r>
              <a:rPr lang="en-US" dirty="0" smtClean="0"/>
              <a:t>:</a:t>
            </a:r>
          </a:p>
          <a:p>
            <a:pPr lvl="2"/>
            <a:r>
              <a:rPr lang="en-US" sz="2400" dirty="0"/>
              <a:t>V</a:t>
            </a:r>
            <a:r>
              <a:rPr lang="en-US" sz="2400" dirty="0" smtClean="0"/>
              <a:t>omiting</a:t>
            </a:r>
            <a:r>
              <a:rPr lang="en-US" sz="2400" dirty="0"/>
              <a:t>, irritability, anorexia, headache, </a:t>
            </a:r>
            <a:r>
              <a:rPr lang="en-US" sz="2400" dirty="0" smtClean="0"/>
              <a:t>confusion,  photophobia  </a:t>
            </a:r>
            <a:r>
              <a:rPr lang="en-US" sz="2400" dirty="0"/>
              <a:t>and nuchal </a:t>
            </a:r>
            <a:r>
              <a:rPr lang="en-US" sz="2400" dirty="0" smtClean="0"/>
              <a:t>rigidity</a:t>
            </a:r>
          </a:p>
          <a:p>
            <a:pPr lvl="2"/>
            <a:r>
              <a:rPr lang="en-US" sz="2400" dirty="0"/>
              <a:t>Nuchal </a:t>
            </a:r>
            <a:r>
              <a:rPr lang="en-US" sz="2400" dirty="0" smtClean="0"/>
              <a:t>rigidity, positive  </a:t>
            </a:r>
            <a:r>
              <a:rPr lang="en-US" sz="2400" dirty="0" err="1"/>
              <a:t>Kernig</a:t>
            </a:r>
            <a:r>
              <a:rPr lang="en-US" sz="2400" dirty="0"/>
              <a:t> and </a:t>
            </a:r>
            <a:r>
              <a:rPr lang="en-US" sz="2400" dirty="0" err="1"/>
              <a:t>Brudzinski</a:t>
            </a:r>
            <a:r>
              <a:rPr lang="en-US" sz="2400" dirty="0"/>
              <a:t> </a:t>
            </a:r>
            <a:r>
              <a:rPr lang="en-US" sz="2400" dirty="0" smtClean="0"/>
              <a:t>signs</a:t>
            </a:r>
            <a:endParaRPr lang="en-US" sz="2400" dirty="0"/>
          </a:p>
          <a:p>
            <a:pPr lvl="2"/>
            <a:endParaRPr lang="en-US" sz="2400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1163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348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12685" y="1905001"/>
            <a:ext cx="4541115" cy="4645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085" y="2085080"/>
            <a:ext cx="4684713" cy="4284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Content Placeholder 3" descr="meningitis-according-to-modern-unani-medicine-14-63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668" y="1905001"/>
            <a:ext cx="5696574" cy="446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1639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Seizures in Bacterial Meningitis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20% of patients have seizures prior to admission</a:t>
            </a:r>
          </a:p>
          <a:p>
            <a:r>
              <a:rPr lang="en-US" dirty="0"/>
              <a:t>32% of patients have seizures prior to or during 1st 48 hours of hospitalization</a:t>
            </a:r>
          </a:p>
          <a:p>
            <a:r>
              <a:rPr lang="en-US" dirty="0"/>
              <a:t> Early, generalized or multifocal seizures of short duration and minimal frequency are related to “toxic encephalopathy” associated with bacterial toxins, </a:t>
            </a:r>
            <a:r>
              <a:rPr lang="en-US" dirty="0" err="1"/>
              <a:t>hypoperfusion</a:t>
            </a:r>
            <a:r>
              <a:rPr lang="en-US" dirty="0"/>
              <a:t> and metabolic derangements; EEG usually not helpful. Usually controlled easily and have no prognostic implications</a:t>
            </a:r>
          </a:p>
        </p:txBody>
      </p:sp>
    </p:spTree>
    <p:extLst>
      <p:ext uri="{BB962C8B-B14F-4D97-AF65-F5344CB8AC3E}">
        <p14:creationId xmlns:p14="http://schemas.microsoft.com/office/powerpoint/2010/main" val="3009897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Seizures in Bacterial Meningitis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Seizures which are difficult to control, which persist beyond the 3rd hospital day or which develop initially after the 3rd hospital day may be associated with permanent sequelae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 </a:t>
            </a:r>
            <a:r>
              <a:rPr lang="en-US" sz="2400" dirty="0"/>
              <a:t>Persistent focal seizures or recurrent seizures of varying </a:t>
            </a:r>
            <a:r>
              <a:rPr lang="en-US" sz="2400" dirty="0" err="1"/>
              <a:t>focality</a:t>
            </a:r>
            <a:r>
              <a:rPr lang="en-US" sz="2400" dirty="0"/>
              <a:t> imply:</a:t>
            </a:r>
          </a:p>
          <a:p>
            <a:pPr lvl="1"/>
            <a:r>
              <a:rPr lang="en-US" sz="2200" dirty="0"/>
              <a:t>venous or arterial thrombosis</a:t>
            </a:r>
          </a:p>
          <a:p>
            <a:pPr lvl="1"/>
            <a:r>
              <a:rPr lang="en-US" sz="2200" dirty="0"/>
              <a:t>infarction</a:t>
            </a:r>
          </a:p>
          <a:p>
            <a:pPr lvl="1"/>
            <a:r>
              <a:rPr lang="en-US" sz="2200" dirty="0"/>
              <a:t>subdural effusion.</a:t>
            </a:r>
          </a:p>
          <a:p>
            <a:pPr marL="0" indent="0">
              <a:buNone/>
            </a:pP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04348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Clinical Manifestations of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Bacterial Meningitis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2400" dirty="0"/>
              <a:t>Papilledema is an uncommon finding in acute </a:t>
            </a:r>
            <a:r>
              <a:rPr lang="en-US" sz="2400" dirty="0" smtClean="0"/>
              <a:t>meningitis.</a:t>
            </a:r>
            <a:endParaRPr lang="en-US" sz="2400" dirty="0"/>
          </a:p>
          <a:p>
            <a:r>
              <a:rPr lang="en-US" sz="2400" dirty="0"/>
              <a:t>When papilledema is observed:</a:t>
            </a:r>
          </a:p>
          <a:p>
            <a:pPr lvl="1"/>
            <a:r>
              <a:rPr lang="en-US" dirty="0" smtClean="0"/>
              <a:t>venous sinus occlusion</a:t>
            </a:r>
          </a:p>
          <a:p>
            <a:pPr lvl="1"/>
            <a:r>
              <a:rPr lang="en-US" dirty="0" smtClean="0"/>
              <a:t>subdural empyema</a:t>
            </a:r>
          </a:p>
          <a:p>
            <a:pPr lvl="1"/>
            <a:r>
              <a:rPr lang="en-US" dirty="0" smtClean="0"/>
              <a:t>brain abscess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213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20040"/>
            <a:ext cx="7239000" cy="60863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EVALUATION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703" y="1071546"/>
            <a:ext cx="8792497" cy="538419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err="1" smtClean="0"/>
              <a:t>Hx</a:t>
            </a:r>
            <a:r>
              <a:rPr lang="en-US" dirty="0" smtClean="0"/>
              <a:t> </a:t>
            </a:r>
          </a:p>
          <a:p>
            <a:r>
              <a:rPr lang="en-US" dirty="0" smtClean="0"/>
              <a:t>Physical examination </a:t>
            </a:r>
          </a:p>
          <a:p>
            <a:r>
              <a:rPr lang="en-US" dirty="0" smtClean="0"/>
              <a:t>Investigation</a:t>
            </a:r>
          </a:p>
          <a:p>
            <a:pPr lvl="1"/>
            <a:r>
              <a:rPr lang="en-US" dirty="0" smtClean="0"/>
              <a:t>  CBC , KEF , ELECTROLYTES </a:t>
            </a:r>
          </a:p>
          <a:p>
            <a:pPr lvl="1"/>
            <a:r>
              <a:rPr lang="en-US" dirty="0" smtClean="0"/>
              <a:t>CRP , ESR</a:t>
            </a:r>
          </a:p>
          <a:p>
            <a:pPr lvl="1"/>
            <a:r>
              <a:rPr lang="en-US" dirty="0" smtClean="0"/>
              <a:t>Blood Culture.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Lumber puncture and CSF analysis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maging study (brain CT)</a:t>
            </a:r>
          </a:p>
          <a:p>
            <a:endParaRPr lang="en-US" dirty="0"/>
          </a:p>
        </p:txBody>
      </p:sp>
      <p:pic>
        <p:nvPicPr>
          <p:cNvPr id="4" name="Picture 3" descr="1907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1535" y="2944788"/>
            <a:ext cx="2847356" cy="2534149"/>
          </a:xfrm>
          <a:prstGeom prst="rect">
            <a:avLst/>
          </a:prstGeom>
        </p:spPr>
      </p:pic>
      <p:pic>
        <p:nvPicPr>
          <p:cNvPr id="5" name="Picture 4" descr="gd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091" y="489406"/>
            <a:ext cx="2971800" cy="228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1871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Lumbar Puncture or Spinal Tap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136" y="1516184"/>
            <a:ext cx="8680451" cy="534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5806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480" y="0"/>
            <a:ext cx="9163520" cy="694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70042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FFFF00"/>
                </a:solidFill>
              </a:rPr>
              <a:t>Neuroimaging(CT brain)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Indications for imaging before LP in children with suspected bacterial meningitis include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Coma</a:t>
            </a:r>
          </a:p>
          <a:p>
            <a:pPr lvl="1"/>
            <a:r>
              <a:rPr lang="en-US" dirty="0"/>
              <a:t>Papilledema </a:t>
            </a:r>
          </a:p>
          <a:p>
            <a:pPr lvl="1"/>
            <a:r>
              <a:rPr lang="en-US" dirty="0"/>
              <a:t>Focal neurologic deficit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The </a:t>
            </a:r>
            <a:r>
              <a:rPr lang="en-US" dirty="0"/>
              <a:t>presence of a CSF shunt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History of hydrocephalus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Recent history of CNS trauma or </a:t>
            </a:r>
            <a:r>
              <a:rPr lang="en-US" dirty="0" smtClean="0"/>
              <a:t>neurosurgery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0750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>
                <a:solidFill>
                  <a:srgbClr val="FFFF00"/>
                </a:solidFill>
              </a:rPr>
              <a:t>Contraindication for LP</a:t>
            </a:r>
            <a:endParaRPr lang="en-US" altLang="en-US" dirty="0">
              <a:solidFill>
                <a:srgbClr val="FFFF00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120000" y="1963839"/>
            <a:ext cx="10233800" cy="4351338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30000"/>
              </a:lnSpc>
              <a:buNone/>
            </a:pPr>
            <a:endParaRPr lang="en-US" altLang="en-US" sz="2800" dirty="0" smtClean="0"/>
          </a:p>
          <a:p>
            <a:pPr lvl="1">
              <a:lnSpc>
                <a:spcPct val="130000"/>
              </a:lnSpc>
            </a:pPr>
            <a:r>
              <a:rPr lang="en-US" altLang="en-US" sz="2800" dirty="0" smtClean="0"/>
              <a:t>Suspected brain abscess or subdural empyema (20% herniation)</a:t>
            </a:r>
          </a:p>
          <a:p>
            <a:pPr lvl="1">
              <a:lnSpc>
                <a:spcPct val="130000"/>
              </a:lnSpc>
            </a:pPr>
            <a:r>
              <a:rPr lang="en-US" altLang="en-US" sz="2800" dirty="0" smtClean="0"/>
              <a:t>Bleeding disorders</a:t>
            </a:r>
          </a:p>
          <a:p>
            <a:pPr lvl="1">
              <a:lnSpc>
                <a:spcPct val="130000"/>
              </a:lnSpc>
            </a:pPr>
            <a:r>
              <a:rPr lang="en-US" altLang="en-US" sz="2800" dirty="0" smtClean="0"/>
              <a:t>Skin infection at site of LP</a:t>
            </a:r>
            <a:endParaRPr lang="en-US" altLang="en-US" sz="2800" dirty="0"/>
          </a:p>
          <a:p>
            <a:pPr lvl="1">
              <a:lnSpc>
                <a:spcPct val="130000"/>
              </a:lnSpc>
            </a:pPr>
            <a:r>
              <a:rPr lang="en-US" altLang="en-US" sz="2800" dirty="0"/>
              <a:t>Papilledema? (1-6% herniation after LP)</a:t>
            </a:r>
          </a:p>
        </p:txBody>
      </p:sp>
    </p:spTree>
    <p:extLst>
      <p:ext uri="{BB962C8B-B14F-4D97-AF65-F5344CB8AC3E}">
        <p14:creationId xmlns:p14="http://schemas.microsoft.com/office/powerpoint/2010/main" val="25334934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70063" y="930276"/>
            <a:ext cx="7772400" cy="898525"/>
          </a:xfrm>
        </p:spPr>
        <p:txBody>
          <a:bodyPr/>
          <a:lstStyle/>
          <a:p>
            <a:r>
              <a:rPr lang="en-US" altLang="en-US" sz="2800">
                <a:solidFill>
                  <a:srgbClr val="FFFF00"/>
                </a:solidFill>
                <a:latin typeface="Tahoma" pitchFamily="34" charset="0"/>
              </a:rPr>
              <a:t>Cell count, differential and chemistry</a:t>
            </a:r>
          </a:p>
        </p:txBody>
      </p:sp>
      <p:graphicFrame>
        <p:nvGraphicFramePr>
          <p:cNvPr id="18494" name="Group 6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955752300"/>
              </p:ext>
            </p:extLst>
          </p:nvPr>
        </p:nvGraphicFramePr>
        <p:xfrm>
          <a:off x="575189" y="1676400"/>
          <a:ext cx="10884306" cy="4495800"/>
        </p:xfrm>
        <a:graphic>
          <a:graphicData uri="http://schemas.openxmlformats.org/drawingml/2006/table">
            <a:tbl>
              <a:tblPr/>
              <a:tblGrid>
                <a:gridCol w="1920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7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40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4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40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40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49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Normal newborn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Normal children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Bacterial meningitis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Viral meningitis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TB/fungal meningitis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WBC</a:t>
                      </a: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(mm</a:t>
                      </a:r>
                      <a:r>
                        <a:rPr kumimoji="0" lang="en-US" alt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0-30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ahoma" pitchFamily="34" charset="0"/>
                        </a:rPr>
                        <a:t>0-6 in &gt;3months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0-9 in 1-3 months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&gt;1000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100-500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100-500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9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PMN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(%)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&gt;50*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&lt;40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&lt;50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9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Protein</a:t>
                      </a: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(mg/dl)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20-150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15-45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&gt;100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50-100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100-1000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9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Glucose</a:t>
                      </a: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(mg/dl)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30-120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40-80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&lt;30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normal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low-normal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9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CSF/blood glucose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(%)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40-250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60-90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&lt;50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normal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low-normal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495" name="Text Box 63"/>
          <p:cNvSpPr txBox="1">
            <a:spLocks noChangeArrowheads="1"/>
          </p:cNvSpPr>
          <p:nvPr/>
        </p:nvSpPr>
        <p:spPr bwMode="auto">
          <a:xfrm>
            <a:off x="2438400" y="6172200"/>
            <a:ext cx="54585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dirty="0"/>
              <a:t>*</a:t>
            </a:r>
            <a:r>
              <a:rPr lang="en-US" altLang="en-US" sz="1400" dirty="0"/>
              <a:t>10% of bacterial meningitis presents with lymphocyte predominance</a:t>
            </a:r>
            <a:r>
              <a:rPr lang="en-US" alt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23502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Interpretation of CSF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9369" y="1807362"/>
            <a:ext cx="9202992" cy="466963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endParaRPr lang="en-US" dirty="0" smtClean="0">
              <a:solidFill>
                <a:schemeClr val="tx1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dirty="0" smtClean="0">
                <a:solidFill>
                  <a:schemeClr val="tx1"/>
                </a:solidFill>
                <a:latin typeface="Verdana" pitchFamily="34" charset="0"/>
              </a:rPr>
              <a:t>WBC</a:t>
            </a:r>
            <a:r>
              <a:rPr lang="en-US" dirty="0">
                <a:solidFill>
                  <a:schemeClr val="tx1"/>
                </a:solidFill>
                <a:latin typeface="Verdana" pitchFamily="34" charset="0"/>
              </a:rPr>
              <a:t>: 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solidFill>
                  <a:schemeClr val="tx1"/>
                </a:solidFill>
                <a:latin typeface="Verdana" pitchFamily="34" charset="0"/>
              </a:rPr>
              <a:t>WBC &gt;6 cells is abnormal(&gt;3 months)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solidFill>
                  <a:schemeClr val="tx1"/>
                </a:solidFill>
                <a:latin typeface="Verdana" pitchFamily="34" charset="0"/>
              </a:rPr>
              <a:t>WBC &gt;9 cells is abnormal(1-3 months) </a:t>
            </a:r>
          </a:p>
          <a:p>
            <a:pPr marL="82550" indent="0">
              <a:buNone/>
              <a:defRPr/>
            </a:pPr>
            <a:r>
              <a:rPr lang="en-US" dirty="0" smtClean="0">
                <a:solidFill>
                  <a:srgbClr val="FFFF00"/>
                </a:solidFill>
                <a:latin typeface="Verdana" pitchFamily="34" charset="0"/>
              </a:rPr>
              <a:t>.</a:t>
            </a:r>
            <a:endParaRPr lang="en-US" dirty="0">
              <a:solidFill>
                <a:srgbClr val="FFFF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7710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Interpretation of CSF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110" y="1487130"/>
            <a:ext cx="11149780" cy="55625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endParaRPr lang="en-US" sz="2000" dirty="0" smtClean="0">
              <a:solidFill>
                <a:srgbClr val="FFFF00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2000" dirty="0" smtClean="0">
                <a:solidFill>
                  <a:schemeClr val="tx1"/>
                </a:solidFill>
                <a:latin typeface="Verdana" pitchFamily="34" charset="0"/>
              </a:rPr>
              <a:t>The </a:t>
            </a:r>
            <a:r>
              <a:rPr lang="en-US" sz="2000" dirty="0">
                <a:solidFill>
                  <a:schemeClr val="tx1"/>
                </a:solidFill>
                <a:latin typeface="Verdana" pitchFamily="34" charset="0"/>
              </a:rPr>
              <a:t>presence of a single neutrophil in the CSF is considered </a:t>
            </a:r>
            <a:r>
              <a:rPr lang="en-US" sz="2000" dirty="0" smtClean="0">
                <a:solidFill>
                  <a:schemeClr val="tx1"/>
                </a:solidFill>
                <a:latin typeface="Verdana" pitchFamily="34" charset="0"/>
              </a:rPr>
              <a:t>abnormal (except in newborns)</a:t>
            </a:r>
            <a:endParaRPr lang="en-US" sz="2000" dirty="0">
              <a:solidFill>
                <a:schemeClr val="tx1"/>
              </a:solidFill>
              <a:latin typeface="Verdana" pitchFamily="34" charset="0"/>
            </a:endParaRPr>
          </a:p>
          <a:p>
            <a:pPr marL="82550" indent="0">
              <a:buNone/>
              <a:defRPr/>
            </a:pPr>
            <a:endParaRPr lang="en-US" sz="2000" dirty="0">
              <a:solidFill>
                <a:schemeClr val="tx1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2000" dirty="0">
                <a:solidFill>
                  <a:schemeClr val="tx1"/>
                </a:solidFill>
                <a:latin typeface="Verdana" pitchFamily="34" charset="0"/>
              </a:rPr>
              <a:t>Glucose: &lt;40 mg/</a:t>
            </a:r>
            <a:r>
              <a:rPr lang="en-US" sz="2000" dirty="0" err="1">
                <a:solidFill>
                  <a:schemeClr val="tx1"/>
                </a:solidFill>
                <a:latin typeface="Verdana" pitchFamily="34" charset="0"/>
              </a:rPr>
              <a:t>dL</a:t>
            </a:r>
            <a:r>
              <a:rPr lang="en-US" sz="2000" dirty="0">
                <a:solidFill>
                  <a:schemeClr val="tx1"/>
                </a:solidFill>
                <a:latin typeface="Verdana" pitchFamily="34" charset="0"/>
              </a:rPr>
              <a:t> or ratio of the CSF to blood glucose concentration is usually depressed (&lt;</a:t>
            </a:r>
            <a:r>
              <a:rPr lang="en-US" sz="2000" dirty="0" smtClean="0">
                <a:solidFill>
                  <a:schemeClr val="tx1"/>
                </a:solidFill>
                <a:latin typeface="Verdana" pitchFamily="34" charset="0"/>
              </a:rPr>
              <a:t>0.5)</a:t>
            </a:r>
            <a:endParaRPr lang="en-US" sz="2000" dirty="0">
              <a:solidFill>
                <a:schemeClr val="tx1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defRPr/>
            </a:pPr>
            <a:endParaRPr lang="en-US" sz="2000" dirty="0">
              <a:solidFill>
                <a:schemeClr val="tx1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2000" dirty="0">
                <a:solidFill>
                  <a:schemeClr val="tx1"/>
                </a:solidFill>
                <a:latin typeface="Verdana" pitchFamily="34" charset="0"/>
              </a:rPr>
              <a:t>Traumatic LP: should be treated presumptively for meningitis pending results of CSF culture.</a:t>
            </a:r>
          </a:p>
        </p:txBody>
      </p:sp>
    </p:spTree>
    <p:extLst>
      <p:ext uri="{BB962C8B-B14F-4D97-AF65-F5344CB8AC3E}">
        <p14:creationId xmlns:p14="http://schemas.microsoft.com/office/powerpoint/2010/main" val="39612243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solidFill>
                  <a:srgbClr val="FFFF00"/>
                </a:solidFill>
                <a:latin typeface="Tahoma" pitchFamily="34" charset="0"/>
              </a:rPr>
              <a:t>    Gram’s stain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032387" y="1752600"/>
            <a:ext cx="9026013" cy="4191000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altLang="en-US" sz="2000" dirty="0"/>
              <a:t>Positive in 60-90% of untreated </a:t>
            </a:r>
            <a:r>
              <a:rPr lang="en-US" altLang="en-US" sz="2000" dirty="0" smtClean="0"/>
              <a:t>patients</a:t>
            </a:r>
          </a:p>
          <a:p>
            <a:pPr>
              <a:lnSpc>
                <a:spcPct val="140000"/>
              </a:lnSpc>
            </a:pPr>
            <a:r>
              <a:rPr lang="en-US" altLang="en-US" sz="2000" dirty="0" smtClean="0"/>
              <a:t>Positive </a:t>
            </a:r>
            <a:r>
              <a:rPr lang="en-US" altLang="en-US" sz="2000" dirty="0"/>
              <a:t>in 97% of cases with organisms &gt; 10</a:t>
            </a:r>
            <a:r>
              <a:rPr lang="en-US" altLang="en-US" sz="2000" baseline="30000" dirty="0"/>
              <a:t>5</a:t>
            </a:r>
            <a:r>
              <a:rPr lang="en-US" altLang="en-US" sz="2000" dirty="0"/>
              <a:t> CFU/ml</a:t>
            </a:r>
          </a:p>
          <a:p>
            <a:pPr>
              <a:lnSpc>
                <a:spcPct val="140000"/>
              </a:lnSpc>
            </a:pPr>
            <a:r>
              <a:rPr lang="en-US" altLang="en-US" sz="2000" dirty="0" smtClean="0"/>
              <a:t>Positive </a:t>
            </a:r>
            <a:r>
              <a:rPr lang="en-US" altLang="en-US" sz="2000" dirty="0"/>
              <a:t>in pneumococcus &gt; H. </a:t>
            </a:r>
            <a:r>
              <a:rPr lang="en-US" altLang="en-US" sz="2000" dirty="0" err="1"/>
              <a:t>influenzae</a:t>
            </a:r>
            <a:r>
              <a:rPr lang="en-US" altLang="en-US" sz="2000" dirty="0"/>
              <a:t> &gt; N. </a:t>
            </a:r>
            <a:r>
              <a:rPr lang="en-US" altLang="en-US" sz="2000" dirty="0" err="1"/>
              <a:t>meningitidis</a:t>
            </a:r>
            <a:r>
              <a:rPr lang="en-US" altLang="en-US" sz="2000" dirty="0"/>
              <a:t> &gt;gram-</a:t>
            </a:r>
            <a:r>
              <a:rPr lang="en-US" altLang="en-US" sz="2000" dirty="0" err="1"/>
              <a:t>neg</a:t>
            </a:r>
            <a:r>
              <a:rPr lang="en-US" altLang="en-US" sz="2000" dirty="0"/>
              <a:t> bacilli &gt; Listeria</a:t>
            </a:r>
          </a:p>
          <a:p>
            <a:pPr>
              <a:defRPr/>
            </a:pPr>
            <a:r>
              <a:rPr lang="en-US" sz="2000" dirty="0"/>
              <a:t>90 % pneumococcal M , 80% meningococcal M , 50% G- bacillary M ,30% listeria M</a:t>
            </a:r>
            <a:endParaRPr lang="en-US" altLang="en-US" sz="2000" dirty="0"/>
          </a:p>
          <a:p>
            <a:pPr>
              <a:lnSpc>
                <a:spcPct val="140000"/>
              </a:lnSpc>
            </a:pPr>
            <a:r>
              <a:rPr lang="en-US" altLang="en-US" sz="2000" dirty="0"/>
              <a:t>The yield is lower by 20% in those with prior antibiotic therapy.</a:t>
            </a:r>
          </a:p>
          <a:p>
            <a:pPr>
              <a:lnSpc>
                <a:spcPct val="140000"/>
              </a:lnSpc>
            </a:pPr>
            <a:r>
              <a:rPr lang="en-US" altLang="en-US" sz="2000" dirty="0"/>
              <a:t>As sensitive as (or better than) antigen detection </a:t>
            </a:r>
            <a:r>
              <a:rPr lang="en-US" altLang="en-US" sz="2000" dirty="0" smtClean="0"/>
              <a:t>test</a:t>
            </a:r>
            <a:r>
              <a:rPr lang="en-US" alt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59350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 </a:t>
            </a:r>
            <a:r>
              <a:rPr lang="en-US" altLang="en-US" dirty="0">
                <a:solidFill>
                  <a:srgbClr val="FFFF00"/>
                </a:solidFill>
              </a:rPr>
              <a:t>Bacterial culture</a:t>
            </a:r>
            <a:br>
              <a:rPr lang="en-US" altLang="en-US" dirty="0">
                <a:solidFill>
                  <a:srgbClr val="FFFF00"/>
                </a:solidFill>
              </a:rPr>
            </a:br>
            <a:endParaRPr lang="en-US" alt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066800"/>
            <a:ext cx="9067800" cy="5348288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endParaRPr lang="en-US" altLang="en-US" dirty="0" smtClean="0"/>
          </a:p>
          <a:p>
            <a:pPr>
              <a:lnSpc>
                <a:spcPct val="140000"/>
              </a:lnSpc>
            </a:pPr>
            <a:r>
              <a:rPr lang="en-US" altLang="en-US" dirty="0" smtClean="0"/>
              <a:t>Prompt </a:t>
            </a:r>
            <a:r>
              <a:rPr lang="en-US" altLang="en-US" dirty="0"/>
              <a:t>culture to avoid loss of organisms such as </a:t>
            </a:r>
            <a:r>
              <a:rPr lang="en-US" altLang="en-US" i="1" dirty="0"/>
              <a:t>Neisseria </a:t>
            </a:r>
            <a:r>
              <a:rPr lang="en-US" altLang="en-US" i="1" dirty="0" smtClean="0"/>
              <a:t>meningitides</a:t>
            </a:r>
            <a:endParaRPr lang="en-US" altLang="en-US" i="1" dirty="0"/>
          </a:p>
          <a:p>
            <a:pPr>
              <a:lnSpc>
                <a:spcPct val="140000"/>
              </a:lnSpc>
            </a:pPr>
            <a:r>
              <a:rPr lang="en-US" altLang="en-US" dirty="0"/>
              <a:t>CSF cultures are positive in </a:t>
            </a:r>
            <a:r>
              <a:rPr lang="en-US" altLang="en-US" dirty="0" smtClean="0"/>
              <a:t>85</a:t>
            </a:r>
            <a:r>
              <a:rPr lang="en-US" altLang="en-US" dirty="0"/>
              <a:t>% of untreated patients</a:t>
            </a:r>
          </a:p>
          <a:p>
            <a:pPr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378457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altLang="en-US" dirty="0"/>
              <a:t> </a:t>
            </a:r>
            <a:r>
              <a:rPr lang="en-US" altLang="en-US" dirty="0">
                <a:solidFill>
                  <a:srgbClr val="FFFF00"/>
                </a:solidFill>
              </a:rPr>
              <a:t>Latex agglutination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064774"/>
            <a:ext cx="9067800" cy="4350314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altLang="en-US" sz="2400" dirty="0" smtClean="0"/>
              <a:t>Not </a:t>
            </a:r>
            <a:r>
              <a:rPr lang="en-US" altLang="en-US" sz="2400" dirty="0"/>
              <a:t>better than gram’s stain</a:t>
            </a:r>
          </a:p>
          <a:p>
            <a:pPr>
              <a:lnSpc>
                <a:spcPct val="140000"/>
              </a:lnSpc>
            </a:pPr>
            <a:r>
              <a:rPr lang="en-US" altLang="en-US" sz="2400" dirty="0" smtClean="0"/>
              <a:t>High false-positive</a:t>
            </a:r>
            <a:r>
              <a:rPr lang="en-US" altLang="en-US" sz="2400" dirty="0"/>
              <a:t>.</a:t>
            </a:r>
          </a:p>
          <a:p>
            <a:pPr>
              <a:lnSpc>
                <a:spcPct val="140000"/>
              </a:lnSpc>
            </a:pPr>
            <a:r>
              <a:rPr lang="en-US" altLang="en-US" sz="2400" dirty="0"/>
              <a:t>Maybe most useful in pretreated patients</a:t>
            </a:r>
          </a:p>
          <a:p>
            <a:pPr>
              <a:buFontTx/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0328895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163" y="1448874"/>
            <a:ext cx="5641718" cy="41922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373" y="1448875"/>
            <a:ext cx="3802130" cy="434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237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http://www.uphs.upenn.edu/bugdrug/antibiotic_manual/Gramstains/small/pneumo06sm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457" y="1230463"/>
            <a:ext cx="6365875" cy="419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4735548" y="5562600"/>
            <a:ext cx="26716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i="1" dirty="0"/>
              <a:t>Streptococcus </a:t>
            </a:r>
            <a:r>
              <a:rPr lang="en-US" altLang="en-US" i="1" dirty="0" err="1"/>
              <a:t>pneumoniae</a:t>
            </a:r>
            <a:endParaRPr lang="en-US" altLang="en-US" i="1" dirty="0"/>
          </a:p>
        </p:txBody>
      </p:sp>
    </p:spTree>
    <p:extLst>
      <p:ext uri="{BB962C8B-B14F-4D97-AF65-F5344CB8AC3E}">
        <p14:creationId xmlns:p14="http://schemas.microsoft.com/office/powerpoint/2010/main" val="33535546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http://www.uphs.upenn.edu/bugdrug/antibiotic_manual/Gramstains/small/listeria06sm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1239839"/>
            <a:ext cx="6115050" cy="437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907213" y="5618163"/>
            <a:ext cx="23775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i="1" dirty="0"/>
              <a:t>Listeria </a:t>
            </a:r>
            <a:r>
              <a:rPr lang="en-US" altLang="en-US" i="1" dirty="0" err="1"/>
              <a:t>monocytogenes</a:t>
            </a:r>
            <a:endParaRPr lang="en-US" altLang="en-US" i="1" dirty="0"/>
          </a:p>
        </p:txBody>
      </p:sp>
    </p:spTree>
    <p:extLst>
      <p:ext uri="{BB962C8B-B14F-4D97-AF65-F5344CB8AC3E}">
        <p14:creationId xmlns:p14="http://schemas.microsoft.com/office/powerpoint/2010/main" val="5400392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1" y="304801"/>
            <a:ext cx="7125113" cy="924475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Bacterial Meningitis</a:t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sz="2800" b="1" dirty="0">
                <a:solidFill>
                  <a:srgbClr val="FFFF00"/>
                </a:solidFill>
              </a:rPr>
              <a:t>Normal Child Greater than One Month Old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Expected </a:t>
            </a:r>
            <a:r>
              <a:rPr lang="en-US" b="1" u="sng" dirty="0" smtClean="0"/>
              <a:t>Organisms:</a:t>
            </a:r>
          </a:p>
          <a:p>
            <a:pPr marL="0" indent="0">
              <a:buNone/>
            </a:pPr>
            <a:endParaRPr lang="en-US" b="1" u="sng" dirty="0"/>
          </a:p>
          <a:p>
            <a:pPr marL="457200" lvl="1" indent="0">
              <a:buNone/>
            </a:pPr>
            <a:r>
              <a:rPr lang="en-US" b="1" i="1" dirty="0"/>
              <a:t>Streptococcus </a:t>
            </a:r>
            <a:r>
              <a:rPr lang="en-US" b="1" i="1" dirty="0" err="1"/>
              <a:t>pneumoniae</a:t>
            </a:r>
            <a:endParaRPr lang="en-US" b="1" i="1" dirty="0"/>
          </a:p>
          <a:p>
            <a:pPr marL="457200" lvl="1" indent="0">
              <a:buNone/>
            </a:pPr>
            <a:r>
              <a:rPr lang="en-US" b="1" i="1" dirty="0"/>
              <a:t>Neisseria </a:t>
            </a:r>
            <a:r>
              <a:rPr lang="en-US" b="1" i="1" dirty="0" err="1"/>
              <a:t>meningitidis</a:t>
            </a:r>
            <a:endParaRPr lang="en-US" b="1" i="1" dirty="0"/>
          </a:p>
          <a:p>
            <a:pPr marL="457200" lvl="1" indent="0">
              <a:buNone/>
            </a:pPr>
            <a:r>
              <a:rPr lang="en-US" b="1" i="1" dirty="0"/>
              <a:t>Haemophilus </a:t>
            </a:r>
            <a:r>
              <a:rPr lang="en-US" b="1" i="1" dirty="0" err="1"/>
              <a:t>influenzae</a:t>
            </a:r>
            <a:r>
              <a:rPr lang="en-US" b="1" i="1" dirty="0"/>
              <a:t> </a:t>
            </a:r>
            <a:r>
              <a:rPr lang="en-US" b="1" dirty="0"/>
              <a:t>type </a:t>
            </a:r>
            <a:r>
              <a:rPr lang="en-US" b="1" dirty="0" smtClean="0"/>
              <a:t>b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u="sng" dirty="0"/>
              <a:t>Empiric therapy</a:t>
            </a:r>
            <a:r>
              <a:rPr lang="en-US" b="1" u="sng" dirty="0" smtClean="0"/>
              <a:t>*:</a:t>
            </a:r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r>
              <a:rPr lang="en-US" b="1" dirty="0" smtClean="0"/>
              <a:t>	Ceftriaxone </a:t>
            </a:r>
            <a:r>
              <a:rPr lang="en-US" b="1" dirty="0"/>
              <a:t>or </a:t>
            </a:r>
            <a:r>
              <a:rPr lang="en-US" b="1" dirty="0" smtClean="0"/>
              <a:t>Cefotaxime + Vancomycin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b="1" dirty="0" smtClean="0"/>
              <a:t>(Ampicillin + Gentamicin for newborns)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201355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/>
              <a:t>Management of Pneumococcal Meningitis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buFontTx/>
              <a:buNone/>
            </a:pPr>
            <a:r>
              <a:rPr lang="en-US" altLang="en-US" dirty="0">
                <a:solidFill>
                  <a:srgbClr val="FFFF00"/>
                </a:solidFill>
              </a:rPr>
              <a:t>Repeat lumbar puncture</a:t>
            </a:r>
          </a:p>
          <a:p>
            <a:pPr>
              <a:lnSpc>
                <a:spcPct val="110000"/>
              </a:lnSpc>
            </a:pPr>
            <a:r>
              <a:rPr lang="en-US" altLang="en-US" sz="2400" dirty="0"/>
              <a:t>No improvement after 36-48 h</a:t>
            </a:r>
          </a:p>
          <a:p>
            <a:pPr>
              <a:lnSpc>
                <a:spcPct val="110000"/>
              </a:lnSpc>
            </a:pPr>
            <a:r>
              <a:rPr lang="en-US" altLang="en-US" sz="2400" dirty="0"/>
              <a:t>penicillin resistant strep pneumoniae </a:t>
            </a:r>
            <a:r>
              <a:rPr lang="en-US" altLang="en-US" sz="2400" dirty="0" smtClean="0"/>
              <a:t>meningitis PRSP</a:t>
            </a:r>
          </a:p>
          <a:p>
            <a:pPr lvl="1">
              <a:lnSpc>
                <a:spcPct val="110000"/>
              </a:lnSpc>
            </a:pPr>
            <a:r>
              <a:rPr lang="en-US" altLang="en-US" sz="2000" dirty="0" smtClean="0"/>
              <a:t> (Isolate </a:t>
            </a:r>
            <a:r>
              <a:rPr lang="en-US" altLang="en-US" sz="2000" dirty="0"/>
              <a:t>with MIC &gt; 2 to </a:t>
            </a:r>
            <a:r>
              <a:rPr lang="en-US" altLang="en-US" sz="2000" dirty="0" smtClean="0"/>
              <a:t>cefotaxime/ceftriaxone)</a:t>
            </a:r>
            <a:endParaRPr lang="en-US" altLang="en-US" sz="2000" dirty="0"/>
          </a:p>
          <a:p>
            <a:pPr>
              <a:lnSpc>
                <a:spcPct val="110000"/>
              </a:lnSpc>
            </a:pPr>
            <a:endParaRPr lang="en-US" altLang="en-US" sz="2400" dirty="0"/>
          </a:p>
          <a:p>
            <a:pPr>
              <a:lnSpc>
                <a:spcPct val="110000"/>
              </a:lnSpc>
              <a:buFontTx/>
              <a:buNone/>
            </a:pPr>
            <a:r>
              <a:rPr lang="en-US" altLang="en-US" dirty="0">
                <a:solidFill>
                  <a:srgbClr val="FFFF00"/>
                </a:solidFill>
              </a:rPr>
              <a:t>Follow-up for sequelae</a:t>
            </a:r>
            <a:r>
              <a:rPr lang="en-US" altLang="en-US" sz="2400" dirty="0"/>
              <a:t> (25-30%)</a:t>
            </a:r>
          </a:p>
          <a:p>
            <a:pPr>
              <a:lnSpc>
                <a:spcPct val="110000"/>
              </a:lnSpc>
            </a:pPr>
            <a:r>
              <a:rPr lang="en-US" altLang="en-US" sz="2400" dirty="0"/>
              <a:t>Hearing test </a:t>
            </a:r>
          </a:p>
          <a:p>
            <a:pPr>
              <a:lnSpc>
                <a:spcPct val="110000"/>
              </a:lnSpc>
            </a:pPr>
            <a:r>
              <a:rPr lang="en-US" altLang="en-US" sz="2400" dirty="0"/>
              <a:t>Neurodevelopmental evaluation</a:t>
            </a:r>
          </a:p>
        </p:txBody>
      </p:sp>
    </p:spTree>
    <p:extLst>
      <p:ext uri="{BB962C8B-B14F-4D97-AF65-F5344CB8AC3E}">
        <p14:creationId xmlns:p14="http://schemas.microsoft.com/office/powerpoint/2010/main" val="20076830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1" y="685801"/>
            <a:ext cx="7125113" cy="924475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Dexamethasone </a:t>
            </a:r>
            <a:r>
              <a:rPr lang="en-US" sz="2800" b="1" dirty="0">
                <a:solidFill>
                  <a:srgbClr val="FFFF00"/>
                </a:solidFill>
              </a:rPr>
              <a:t>for Bacterial </a:t>
            </a:r>
            <a:r>
              <a:rPr lang="en-US" sz="2800" b="1" dirty="0" smtClean="0">
                <a:solidFill>
                  <a:srgbClr val="FFFF00"/>
                </a:solidFill>
              </a:rPr>
              <a:t>Meningitis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/>
              <a:t>Dexamethasone may be beneficial for treatment of infants and children :</a:t>
            </a:r>
          </a:p>
          <a:p>
            <a:pPr lvl="1"/>
            <a:r>
              <a:rPr lang="en-US" sz="2800" dirty="0"/>
              <a:t>with Hib meningitis:</a:t>
            </a:r>
          </a:p>
          <a:p>
            <a:pPr lvl="1"/>
            <a:r>
              <a:rPr lang="en-US" sz="2800" dirty="0"/>
              <a:t> to diminish the risk of neurologic sequelae including hearing loss</a:t>
            </a:r>
          </a:p>
          <a:p>
            <a:pPr lvl="1"/>
            <a:r>
              <a:rPr lang="en-US" sz="2800" dirty="0"/>
              <a:t> if given before or concurrently with the first dose of antimicrobial agent(s)</a:t>
            </a:r>
          </a:p>
          <a:p>
            <a:pPr lvl="1"/>
            <a:r>
              <a:rPr lang="en-US" sz="2800" dirty="0"/>
              <a:t>There probably is no benefit if dexamethasone is given more than 1 hour after antimicrobial agent(s).</a:t>
            </a:r>
          </a:p>
          <a:p>
            <a:pPr lvl="1"/>
            <a:endParaRPr lang="en-US" sz="1500" dirty="0" smtClean="0"/>
          </a:p>
          <a:p>
            <a:pPr lvl="1"/>
            <a:endParaRPr lang="en-US" sz="1500" dirty="0"/>
          </a:p>
          <a:p>
            <a:pPr lvl="1"/>
            <a:endParaRPr lang="en-US" sz="1500" dirty="0" smtClean="0"/>
          </a:p>
          <a:p>
            <a:pPr lvl="1"/>
            <a:r>
              <a:rPr lang="en-US" sz="1500" dirty="0" smtClean="0"/>
              <a:t>Red </a:t>
            </a:r>
            <a:r>
              <a:rPr lang="en-US" sz="1500" dirty="0"/>
              <a:t>Book </a:t>
            </a:r>
          </a:p>
        </p:txBody>
      </p:sp>
    </p:spTree>
    <p:extLst>
      <p:ext uri="{BB962C8B-B14F-4D97-AF65-F5344CB8AC3E}">
        <p14:creationId xmlns:p14="http://schemas.microsoft.com/office/powerpoint/2010/main" val="15764884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>
                <a:solidFill>
                  <a:srgbClr val="FFFF00"/>
                </a:solidFill>
              </a:rPr>
              <a:t>Management of Pneumococcal Meningitis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693174" y="2147888"/>
            <a:ext cx="9593826" cy="4114800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Initial regimen for children &gt; 1 </a:t>
            </a:r>
            <a:r>
              <a:rPr lang="en-US" altLang="en-US" sz="2400" dirty="0" err="1"/>
              <a:t>mo</a:t>
            </a:r>
            <a:r>
              <a:rPr lang="en-US" altLang="en-US" sz="2400" dirty="0"/>
              <a:t> with possible bacterial meningitis </a:t>
            </a:r>
            <a:r>
              <a:rPr lang="en-US" altLang="en-US" sz="2400" u="sng" dirty="0"/>
              <a:t>regardless</a:t>
            </a:r>
            <a:r>
              <a:rPr lang="en-US" altLang="en-US" sz="2400" dirty="0"/>
              <a:t> of pneumococcal vaccination:</a:t>
            </a:r>
            <a:endParaRPr lang="en-US" altLang="en-US" sz="2400" dirty="0">
              <a:solidFill>
                <a:srgbClr val="FF9933"/>
              </a:solidFill>
            </a:endParaRPr>
          </a:p>
          <a:p>
            <a:pPr algn="ctr">
              <a:buFontTx/>
              <a:buNone/>
            </a:pPr>
            <a:r>
              <a:rPr lang="en-US" altLang="en-US" sz="2400" dirty="0">
                <a:solidFill>
                  <a:srgbClr val="FF9933"/>
                </a:solidFill>
              </a:rPr>
              <a:t>Vancomycin</a:t>
            </a:r>
            <a:r>
              <a:rPr lang="en-US" altLang="en-US" sz="2400" dirty="0"/>
              <a:t> 60 mg/kg/day</a:t>
            </a:r>
          </a:p>
          <a:p>
            <a:pPr algn="ctr">
              <a:buFontTx/>
              <a:buNone/>
            </a:pPr>
            <a:r>
              <a:rPr lang="en-US" altLang="en-US" sz="2400" dirty="0"/>
              <a:t>+</a:t>
            </a:r>
          </a:p>
          <a:p>
            <a:pPr algn="ctr">
              <a:buFontTx/>
              <a:buNone/>
            </a:pPr>
            <a:r>
              <a:rPr lang="en-US" altLang="en-US" sz="2400" dirty="0">
                <a:solidFill>
                  <a:srgbClr val="FF9933"/>
                </a:solidFill>
              </a:rPr>
              <a:t>ceftriaxone</a:t>
            </a:r>
            <a:r>
              <a:rPr lang="en-US" altLang="en-US" sz="2400" dirty="0"/>
              <a:t> 100 mg/kg/day</a:t>
            </a:r>
          </a:p>
          <a:p>
            <a:pPr algn="ctr">
              <a:buFontTx/>
              <a:buNone/>
            </a:pPr>
            <a:r>
              <a:rPr lang="en-US" altLang="en-US" sz="2400" dirty="0" smtClean="0"/>
              <a:t>( or </a:t>
            </a:r>
            <a:r>
              <a:rPr lang="en-US" altLang="en-US" sz="2400" dirty="0" smtClean="0">
                <a:solidFill>
                  <a:srgbClr val="FF9933"/>
                </a:solidFill>
              </a:rPr>
              <a:t>cefotaxime</a:t>
            </a:r>
            <a:r>
              <a:rPr lang="en-US" altLang="en-US" sz="2400" dirty="0" smtClean="0"/>
              <a:t> </a:t>
            </a:r>
            <a:r>
              <a:rPr lang="en-US" altLang="en-US" sz="2400" dirty="0"/>
              <a:t>300 mg/kg/day)</a:t>
            </a:r>
          </a:p>
          <a:p>
            <a:pPr>
              <a:lnSpc>
                <a:spcPct val="110000"/>
              </a:lnSpc>
            </a:pPr>
            <a:endParaRPr lang="en-US" altLang="en-US" sz="2400" dirty="0"/>
          </a:p>
          <a:p>
            <a:pPr>
              <a:lnSpc>
                <a:spcPct val="110000"/>
              </a:lnSpc>
            </a:pPr>
            <a:r>
              <a:rPr lang="en-US" altLang="en-US" sz="2400" dirty="0"/>
              <a:t>Dexamethasone is controversial</a:t>
            </a:r>
          </a:p>
          <a:p>
            <a:pPr>
              <a:lnSpc>
                <a:spcPct val="110000"/>
              </a:lnSpc>
            </a:pPr>
            <a:r>
              <a:rPr lang="en-US" altLang="en-US" sz="2400" dirty="0"/>
              <a:t>Treatment duration is 10-14 days</a:t>
            </a:r>
          </a:p>
        </p:txBody>
      </p:sp>
    </p:spTree>
    <p:extLst>
      <p:ext uri="{BB962C8B-B14F-4D97-AF65-F5344CB8AC3E}">
        <p14:creationId xmlns:p14="http://schemas.microsoft.com/office/powerpoint/2010/main" val="17028108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11161" y="304801"/>
            <a:ext cx="8676153" cy="9244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4000" dirty="0">
                <a:solidFill>
                  <a:srgbClr val="FFFF00"/>
                </a:solidFill>
              </a:rPr>
              <a:t>Duration of treatment </a:t>
            </a:r>
            <a:r>
              <a:rPr lang="en-US" sz="4000" dirty="0" smtClean="0">
                <a:solidFill>
                  <a:srgbClr val="FFFF00"/>
                </a:solidFill>
              </a:rPr>
              <a:t>Bacterial Meningitis 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550" indent="0">
              <a:buNone/>
              <a:defRPr/>
            </a:pPr>
            <a:r>
              <a:rPr lang="en-US" dirty="0"/>
              <a:t>Depended on causative organism and the clinical course: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S. </a:t>
            </a:r>
            <a:r>
              <a:rPr lang="en-US" dirty="0" err="1"/>
              <a:t>pneumoniae</a:t>
            </a:r>
            <a:r>
              <a:rPr lang="en-US" dirty="0"/>
              <a:t>: 10-14 days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N. meningitidis: 5-7 days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Hib: 7-10 days</a:t>
            </a:r>
          </a:p>
          <a:p>
            <a:pPr>
              <a:defRPr/>
            </a:pPr>
            <a:r>
              <a:rPr lang="en-US" i="1" dirty="0"/>
              <a:t>L. monocytogenes</a:t>
            </a:r>
            <a:r>
              <a:rPr lang="en-US" dirty="0"/>
              <a:t> – 14 to 21 days</a:t>
            </a:r>
          </a:p>
          <a:p>
            <a:pPr>
              <a:defRPr/>
            </a:pPr>
            <a:r>
              <a:rPr lang="en-US" i="1" dirty="0"/>
              <a:t>S. </a:t>
            </a:r>
            <a:r>
              <a:rPr lang="en-US" i="1" dirty="0" err="1"/>
              <a:t>aureus</a:t>
            </a:r>
            <a:r>
              <a:rPr lang="en-US" dirty="0"/>
              <a:t> – at least 2 weeks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Gram –</a:t>
            </a:r>
            <a:r>
              <a:rPr lang="en-US" dirty="0" err="1"/>
              <a:t>ve</a:t>
            </a:r>
            <a:r>
              <a:rPr lang="en-US" dirty="0"/>
              <a:t>: 3 weeks</a:t>
            </a:r>
          </a:p>
          <a:p>
            <a:pPr marL="82550" indent="0"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6445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Causes of Prolonged or Recurrent Fever in children with Bacterial Meningitis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Inadequate </a:t>
            </a:r>
            <a:r>
              <a:rPr lang="en-US" dirty="0"/>
              <a:t>Treatment</a:t>
            </a:r>
          </a:p>
          <a:p>
            <a:r>
              <a:rPr lang="en-US" dirty="0" smtClean="0"/>
              <a:t>Nosocomial </a:t>
            </a:r>
            <a:r>
              <a:rPr lang="en-US" dirty="0"/>
              <a:t>Infection</a:t>
            </a:r>
          </a:p>
          <a:p>
            <a:r>
              <a:rPr lang="en-US" dirty="0" smtClean="0"/>
              <a:t>Phlebitis</a:t>
            </a:r>
            <a:endParaRPr lang="en-US" dirty="0"/>
          </a:p>
          <a:p>
            <a:r>
              <a:rPr lang="en-US" dirty="0" smtClean="0"/>
              <a:t>Immune mediated arthritis</a:t>
            </a:r>
            <a:endParaRPr lang="en-US" dirty="0"/>
          </a:p>
          <a:p>
            <a:r>
              <a:rPr lang="en-US" dirty="0" smtClean="0"/>
              <a:t>Drug </a:t>
            </a:r>
            <a:r>
              <a:rPr lang="en-US" dirty="0"/>
              <a:t>Fever</a:t>
            </a:r>
          </a:p>
          <a:p>
            <a:r>
              <a:rPr lang="en-US" dirty="0" smtClean="0"/>
              <a:t>Unknown</a:t>
            </a:r>
          </a:p>
          <a:p>
            <a:r>
              <a:rPr lang="en-US" dirty="0" err="1" smtClean="0"/>
              <a:t>Suppurative</a:t>
            </a:r>
            <a:r>
              <a:rPr lang="en-US" dirty="0" smtClean="0"/>
              <a:t> complication: Pericarditis, Pneumonia, Pyogenic arthritis, Subdural empyema</a:t>
            </a:r>
          </a:p>
          <a:p>
            <a:r>
              <a:rPr lang="en-US" dirty="0"/>
              <a:t>Discontinuation of </a:t>
            </a:r>
            <a:r>
              <a:rPr lang="en-US" dirty="0" err="1"/>
              <a:t>Dexametahsone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5344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206" y="365125"/>
            <a:ext cx="10955594" cy="1325563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rgbClr val="FFFF00"/>
                </a:solidFill>
              </a:rPr>
              <a:t>Indications for Repeat </a:t>
            </a:r>
            <a:r>
              <a:rPr lang="en-US" sz="4400" dirty="0" smtClean="0">
                <a:solidFill>
                  <a:srgbClr val="FFFF00"/>
                </a:solidFill>
              </a:rPr>
              <a:t>Lumbar Puncture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206" y="1828801"/>
            <a:ext cx="12019936" cy="4051437"/>
          </a:xfrm>
        </p:spPr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Patient </a:t>
            </a:r>
            <a:r>
              <a:rPr lang="en-US" sz="3200" dirty="0"/>
              <a:t>not responding clinically after 48 h of appropriate therapy.</a:t>
            </a:r>
          </a:p>
          <a:p>
            <a:endParaRPr lang="en-US" sz="3200" dirty="0"/>
          </a:p>
          <a:p>
            <a:r>
              <a:rPr lang="en-US" sz="3200" dirty="0"/>
              <a:t>Pneumococcal isolate resistant (MIC &gt;</a:t>
            </a:r>
            <a:r>
              <a:rPr lang="el-GR" sz="3200" dirty="0"/>
              <a:t>2 μ</a:t>
            </a:r>
            <a:r>
              <a:rPr lang="en-US" sz="3200" dirty="0"/>
              <a:t>g/ml) </a:t>
            </a:r>
            <a:r>
              <a:rPr lang="en-US" sz="3200" dirty="0" smtClean="0"/>
              <a:t>to cefotaxime/ceftriaxone 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Neonate with Gram-negative meningitis</a:t>
            </a:r>
          </a:p>
        </p:txBody>
      </p:sp>
    </p:spTree>
    <p:extLst>
      <p:ext uri="{BB962C8B-B14F-4D97-AF65-F5344CB8AC3E}">
        <p14:creationId xmlns:p14="http://schemas.microsoft.com/office/powerpoint/2010/main" val="2110243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942" y="365125"/>
            <a:ext cx="10822858" cy="1286693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Indications for Neuroimaging </a:t>
            </a:r>
            <a:r>
              <a:rPr lang="en-US" sz="4000" dirty="0" smtClean="0">
                <a:solidFill>
                  <a:srgbClr val="FFFF00"/>
                </a:solidFill>
              </a:rPr>
              <a:t>of Head </a:t>
            </a:r>
            <a:r>
              <a:rPr lang="en-US" sz="4000" dirty="0">
                <a:solidFill>
                  <a:srgbClr val="FFFF00"/>
                </a:solidFill>
              </a:rPr>
              <a:t>in Bacterial meningitis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942" y="2580967"/>
            <a:ext cx="10822858" cy="3595995"/>
          </a:xfrm>
        </p:spPr>
        <p:txBody>
          <a:bodyPr/>
          <a:lstStyle/>
          <a:p>
            <a:r>
              <a:rPr lang="en-US" dirty="0" smtClean="0"/>
              <a:t>Persistent </a:t>
            </a:r>
            <a:r>
              <a:rPr lang="en-US" dirty="0"/>
              <a:t>focal neurologic findings</a:t>
            </a:r>
          </a:p>
          <a:p>
            <a:r>
              <a:rPr lang="en-US" dirty="0" smtClean="0"/>
              <a:t>Persistently </a:t>
            </a:r>
            <a:r>
              <a:rPr lang="en-US" dirty="0"/>
              <a:t>positive CSF cultures </a:t>
            </a:r>
            <a:r>
              <a:rPr lang="en-US" dirty="0" smtClean="0"/>
              <a:t>despite appropriate </a:t>
            </a:r>
            <a:r>
              <a:rPr lang="en-US" dirty="0"/>
              <a:t>therapy</a:t>
            </a:r>
          </a:p>
          <a:p>
            <a:r>
              <a:rPr lang="en-US" dirty="0" smtClean="0"/>
              <a:t>Persistent </a:t>
            </a:r>
            <a:r>
              <a:rPr lang="en-US" dirty="0"/>
              <a:t>elevation in CSF PMN % after </a:t>
            </a:r>
            <a:r>
              <a:rPr lang="en-US" dirty="0" smtClean="0"/>
              <a:t>&gt;10 </a:t>
            </a:r>
            <a:r>
              <a:rPr lang="en-US" dirty="0"/>
              <a:t>days of therapy</a:t>
            </a:r>
          </a:p>
          <a:p>
            <a:r>
              <a:rPr lang="en-US" dirty="0" smtClean="0"/>
              <a:t>Recurrent </a:t>
            </a:r>
            <a:r>
              <a:rPr lang="en-US" dirty="0"/>
              <a:t>meningitis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904998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Neuroimaging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Cerebral edema</a:t>
            </a:r>
          </a:p>
          <a:p>
            <a:r>
              <a:rPr lang="en-US" dirty="0" smtClean="0"/>
              <a:t>Transient ventricular dilatation/hydrocephalus</a:t>
            </a:r>
            <a:endParaRPr lang="en-US" dirty="0"/>
          </a:p>
          <a:p>
            <a:r>
              <a:rPr lang="en-US" dirty="0" err="1" smtClean="0"/>
              <a:t>Ventriculitis</a:t>
            </a:r>
            <a:endParaRPr lang="en-US" dirty="0"/>
          </a:p>
          <a:p>
            <a:r>
              <a:rPr lang="en-US" dirty="0" smtClean="0"/>
              <a:t>Subdural effusion/empyema</a:t>
            </a:r>
            <a:endParaRPr lang="en-US" dirty="0"/>
          </a:p>
          <a:p>
            <a:r>
              <a:rPr lang="en-US" dirty="0" smtClean="0"/>
              <a:t>Cerebral </a:t>
            </a:r>
            <a:r>
              <a:rPr lang="en-US" dirty="0"/>
              <a:t>infarct</a:t>
            </a:r>
          </a:p>
          <a:p>
            <a:r>
              <a:rPr lang="en-US" dirty="0" smtClean="0"/>
              <a:t>Brain </a:t>
            </a:r>
            <a:r>
              <a:rPr lang="en-US" dirty="0"/>
              <a:t>abscess</a:t>
            </a:r>
          </a:p>
          <a:p>
            <a:r>
              <a:rPr lang="en-US" dirty="0" smtClean="0"/>
              <a:t>Venous </a:t>
            </a:r>
            <a:r>
              <a:rPr lang="en-US" dirty="0"/>
              <a:t>sinus thrombosis</a:t>
            </a:r>
          </a:p>
          <a:p>
            <a:r>
              <a:rPr lang="en-US" dirty="0" smtClean="0"/>
              <a:t>Hemorrhagic </a:t>
            </a:r>
            <a:r>
              <a:rPr lang="en-US" dirty="0"/>
              <a:t>stroke</a:t>
            </a:r>
          </a:p>
          <a:p>
            <a:r>
              <a:rPr lang="en-US" dirty="0" smtClean="0"/>
              <a:t>Spinal </a:t>
            </a:r>
            <a:r>
              <a:rPr lang="en-US" dirty="0"/>
              <a:t>cord infarction</a:t>
            </a:r>
          </a:p>
        </p:txBody>
      </p:sp>
    </p:spTree>
    <p:extLst>
      <p:ext uri="{BB962C8B-B14F-4D97-AF65-F5344CB8AC3E}">
        <p14:creationId xmlns:p14="http://schemas.microsoft.com/office/powerpoint/2010/main" val="41546937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32039" y="-228601"/>
            <a:ext cx="8462911" cy="1865672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Poor prognostic </a:t>
            </a:r>
            <a:r>
              <a:rPr lang="en-US" dirty="0" smtClean="0">
                <a:solidFill>
                  <a:srgbClr val="FFFF00"/>
                </a:solidFill>
              </a:rPr>
              <a:t>factors: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265471" y="685800"/>
            <a:ext cx="10192979" cy="5867400"/>
          </a:xfrm>
        </p:spPr>
        <p:txBody>
          <a:bodyPr>
            <a:normAutofit lnSpcReduction="10000"/>
          </a:bodyPr>
          <a:lstStyle/>
          <a:p>
            <a:pPr eaLnBrk="1" hangingPunct="1"/>
            <a:endParaRPr lang="en-US" sz="2000" dirty="0" smtClean="0">
              <a:solidFill>
                <a:schemeClr val="tx1"/>
              </a:solidFill>
            </a:endParaRPr>
          </a:p>
          <a:p>
            <a:pPr eaLnBrk="1" hangingPunct="1"/>
            <a:endParaRPr lang="en-US" sz="2000" dirty="0">
              <a:solidFill>
                <a:schemeClr val="tx1"/>
              </a:solidFill>
            </a:endParaRPr>
          </a:p>
          <a:p>
            <a:pPr eaLnBrk="1" hangingPunct="1"/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≥2 days of symptoms before admission.</a:t>
            </a: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Etiology</a:t>
            </a:r>
            <a:r>
              <a:rPr lang="en-US" dirty="0">
                <a:solidFill>
                  <a:schemeClr val="tx1"/>
                </a:solidFill>
              </a:rPr>
              <a:t>: </a:t>
            </a:r>
            <a:r>
              <a:rPr lang="en-US" dirty="0" smtClean="0">
                <a:solidFill>
                  <a:schemeClr val="tx1"/>
                </a:solidFill>
              </a:rPr>
              <a:t>Bacterial, </a:t>
            </a:r>
            <a:r>
              <a:rPr lang="en-US" dirty="0" err="1" smtClean="0">
                <a:solidFill>
                  <a:schemeClr val="tx1"/>
                </a:solidFill>
              </a:rPr>
              <a:t>especialy</a:t>
            </a:r>
            <a:r>
              <a:rPr lang="en-US" dirty="0" smtClean="0">
                <a:solidFill>
                  <a:schemeClr val="tx1"/>
                </a:solidFill>
              </a:rPr>
              <a:t> pneumococcal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number of organisms.</a:t>
            </a: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CSF </a:t>
            </a:r>
            <a:r>
              <a:rPr lang="en-US" dirty="0">
                <a:solidFill>
                  <a:schemeClr val="tx1"/>
                </a:solidFill>
              </a:rPr>
              <a:t>sugar &lt; 20 mg / dl at admission.</a:t>
            </a:r>
          </a:p>
          <a:p>
            <a:pPr eaLnBrk="1" hangingPunct="1"/>
            <a:r>
              <a:rPr lang="en-US" dirty="0">
                <a:solidFill>
                  <a:schemeClr val="tx1"/>
                </a:solidFill>
              </a:rPr>
              <a:t>Delayed sterilization of CSF : &gt; 24 hours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Coma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Seizure </a:t>
            </a:r>
            <a:r>
              <a:rPr lang="en-US" dirty="0">
                <a:solidFill>
                  <a:schemeClr val="tx1"/>
                </a:solidFill>
              </a:rPr>
              <a:t>after 72 </a:t>
            </a:r>
            <a:r>
              <a:rPr lang="en-US" dirty="0" err="1">
                <a:solidFill>
                  <a:schemeClr val="tx1"/>
                </a:solidFill>
              </a:rPr>
              <a:t>hrs</a:t>
            </a:r>
            <a:r>
              <a:rPr lang="en-US" dirty="0">
                <a:solidFill>
                  <a:schemeClr val="tx1"/>
                </a:solidFill>
              </a:rPr>
              <a:t> of admission, prolonged, or difficult to control</a:t>
            </a: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Malnutrition </a:t>
            </a: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Focal </a:t>
            </a:r>
            <a:r>
              <a:rPr lang="en-US" dirty="0">
                <a:solidFill>
                  <a:schemeClr val="tx1"/>
                </a:solidFill>
              </a:rPr>
              <a:t>neurologic </a:t>
            </a:r>
            <a:r>
              <a:rPr lang="en-US" dirty="0" smtClean="0">
                <a:solidFill>
                  <a:schemeClr val="tx1"/>
                </a:solidFill>
              </a:rPr>
              <a:t>deficits</a:t>
            </a: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SIADH</a:t>
            </a:r>
          </a:p>
          <a:p>
            <a:pPr eaLnBrk="1" hangingPunct="1"/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6602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Neurologic </a:t>
            </a:r>
            <a:r>
              <a:rPr lang="en-US" dirty="0" err="1">
                <a:solidFill>
                  <a:srgbClr val="FFFF00"/>
                </a:solidFill>
              </a:rPr>
              <a:t>Sequelae</a:t>
            </a:r>
            <a:r>
              <a:rPr lang="en-US" dirty="0">
                <a:solidFill>
                  <a:srgbClr val="FFFF00"/>
                </a:solidFill>
              </a:rPr>
              <a:t> of Bacterial Meningitis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439" y="1825624"/>
            <a:ext cx="10793361" cy="5032375"/>
          </a:xfr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mental </a:t>
            </a:r>
            <a:r>
              <a:rPr lang="en-US" dirty="0"/>
              <a:t>retardation</a:t>
            </a:r>
          </a:p>
          <a:p>
            <a:pPr lvl="1"/>
            <a:r>
              <a:rPr lang="en-US" dirty="0" smtClean="0"/>
              <a:t>language </a:t>
            </a:r>
            <a:r>
              <a:rPr lang="en-US" dirty="0"/>
              <a:t>delay</a:t>
            </a:r>
          </a:p>
          <a:p>
            <a:pPr lvl="1"/>
            <a:r>
              <a:rPr lang="en-US" dirty="0" smtClean="0"/>
              <a:t>learning </a:t>
            </a:r>
            <a:r>
              <a:rPr lang="en-US" dirty="0"/>
              <a:t>disorders</a:t>
            </a:r>
          </a:p>
          <a:p>
            <a:r>
              <a:rPr lang="en-US" dirty="0" smtClean="0"/>
              <a:t>behavior </a:t>
            </a:r>
            <a:r>
              <a:rPr lang="en-US" dirty="0"/>
              <a:t>disorders</a:t>
            </a:r>
          </a:p>
          <a:p>
            <a:r>
              <a:rPr lang="en-US" dirty="0" smtClean="0"/>
              <a:t>delayed </a:t>
            </a:r>
            <a:r>
              <a:rPr lang="en-US" dirty="0"/>
              <a:t>or </a:t>
            </a:r>
            <a:r>
              <a:rPr lang="en-US" dirty="0" smtClean="0"/>
              <a:t>abnormal motor </a:t>
            </a:r>
            <a:r>
              <a:rPr lang="en-US" dirty="0"/>
              <a:t>development</a:t>
            </a:r>
          </a:p>
          <a:p>
            <a:r>
              <a:rPr lang="en-US" dirty="0" smtClean="0"/>
              <a:t>hemiparesis</a:t>
            </a:r>
            <a:endParaRPr lang="en-US" dirty="0"/>
          </a:p>
          <a:p>
            <a:r>
              <a:rPr lang="en-US" dirty="0" smtClean="0"/>
              <a:t>hearing </a:t>
            </a:r>
            <a:r>
              <a:rPr lang="en-US" dirty="0"/>
              <a:t>handicap</a:t>
            </a:r>
          </a:p>
          <a:p>
            <a:r>
              <a:rPr lang="en-US" dirty="0" smtClean="0"/>
              <a:t>ataxia</a:t>
            </a:r>
            <a:endParaRPr lang="en-US" dirty="0"/>
          </a:p>
          <a:p>
            <a:r>
              <a:rPr lang="en-US" dirty="0" smtClean="0"/>
              <a:t>seizure </a:t>
            </a:r>
            <a:r>
              <a:rPr lang="en-US" dirty="0"/>
              <a:t>disorder</a:t>
            </a:r>
          </a:p>
          <a:p>
            <a:r>
              <a:rPr lang="en-US" dirty="0" smtClean="0"/>
              <a:t>blindness</a:t>
            </a:r>
            <a:endParaRPr lang="en-US" dirty="0"/>
          </a:p>
          <a:p>
            <a:r>
              <a:rPr lang="en-US" dirty="0" smtClean="0"/>
              <a:t>hydrocephalus</a:t>
            </a:r>
            <a:endParaRPr lang="en-US" dirty="0"/>
          </a:p>
          <a:p>
            <a:r>
              <a:rPr lang="en-US" dirty="0" smtClean="0"/>
              <a:t>Hypothalamic dysfunction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2461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6477" y="365125"/>
            <a:ext cx="11560277" cy="1325563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rgbClr val="FFFF00"/>
                </a:solidFill>
              </a:rPr>
              <a:t>Sensorineural Hearing Loss </a:t>
            </a:r>
            <a:r>
              <a:rPr lang="en-US" sz="4800" dirty="0" smtClean="0">
                <a:solidFill>
                  <a:srgbClr val="FFFF00"/>
                </a:solidFill>
              </a:rPr>
              <a:t>in </a:t>
            </a:r>
            <a:br>
              <a:rPr lang="en-US" sz="4800" dirty="0" smtClean="0">
                <a:solidFill>
                  <a:srgbClr val="FFFF00"/>
                </a:solidFill>
              </a:rPr>
            </a:br>
            <a:r>
              <a:rPr lang="en-US" sz="4800" dirty="0" smtClean="0">
                <a:solidFill>
                  <a:srgbClr val="FFFF00"/>
                </a:solidFill>
              </a:rPr>
              <a:t>Bacterial </a:t>
            </a:r>
            <a:r>
              <a:rPr lang="en-US" sz="4800" dirty="0">
                <a:solidFill>
                  <a:srgbClr val="FFFF00"/>
                </a:solidFill>
              </a:rPr>
              <a:t>Meningitis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710" y="1690688"/>
            <a:ext cx="10703290" cy="4351338"/>
          </a:xfrm>
        </p:spPr>
        <p:txBody>
          <a:bodyPr>
            <a:normAutofit/>
          </a:bodyPr>
          <a:lstStyle/>
          <a:p>
            <a:endParaRPr lang="en-US" sz="2000" dirty="0" smtClean="0"/>
          </a:p>
          <a:p>
            <a:r>
              <a:rPr lang="en-US" dirty="0" smtClean="0"/>
              <a:t>Unilateral </a:t>
            </a:r>
            <a:r>
              <a:rPr lang="en-US" dirty="0"/>
              <a:t>or bilateral loss</a:t>
            </a:r>
          </a:p>
          <a:p>
            <a:pPr lvl="1"/>
            <a:r>
              <a:rPr lang="en-US" i="1" dirty="0"/>
              <a:t>S. </a:t>
            </a:r>
            <a:r>
              <a:rPr lang="en-US" i="1" dirty="0" err="1"/>
              <a:t>pneumoniae</a:t>
            </a:r>
            <a:r>
              <a:rPr lang="en-US" i="1" dirty="0"/>
              <a:t> </a:t>
            </a:r>
            <a:r>
              <a:rPr lang="en-US" dirty="0"/>
              <a:t>30%</a:t>
            </a:r>
          </a:p>
          <a:p>
            <a:pPr lvl="1"/>
            <a:r>
              <a:rPr lang="en-US" i="1" dirty="0"/>
              <a:t>H. </a:t>
            </a:r>
            <a:r>
              <a:rPr lang="en-US" i="1" dirty="0" err="1"/>
              <a:t>influenzae</a:t>
            </a:r>
            <a:r>
              <a:rPr lang="en-US" i="1" dirty="0"/>
              <a:t> </a:t>
            </a:r>
            <a:r>
              <a:rPr lang="en-US" dirty="0"/>
              <a:t>type b 6-15%</a:t>
            </a:r>
          </a:p>
          <a:p>
            <a:pPr lvl="1"/>
            <a:r>
              <a:rPr lang="en-US" i="1" dirty="0"/>
              <a:t>N. </a:t>
            </a:r>
            <a:r>
              <a:rPr lang="en-US" i="1" dirty="0" err="1"/>
              <a:t>meningitidis</a:t>
            </a:r>
            <a:r>
              <a:rPr lang="en-US" i="1" dirty="0"/>
              <a:t> </a:t>
            </a:r>
            <a:r>
              <a:rPr lang="en-US" dirty="0"/>
              <a:t>5-10%</a:t>
            </a:r>
          </a:p>
          <a:p>
            <a:r>
              <a:rPr lang="en-US" dirty="0"/>
              <a:t> Ataxia commonly associated with deafness</a:t>
            </a:r>
          </a:p>
          <a:p>
            <a:r>
              <a:rPr lang="en-US" dirty="0"/>
              <a:t> Hearing loss appears to occur early (present at or near admission)</a:t>
            </a:r>
          </a:p>
        </p:txBody>
      </p:sp>
    </p:spTree>
    <p:extLst>
      <p:ext uri="{BB962C8B-B14F-4D97-AF65-F5344CB8AC3E}">
        <p14:creationId xmlns:p14="http://schemas.microsoft.com/office/powerpoint/2010/main" val="19227257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81" y="432619"/>
            <a:ext cx="9684569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b="1" dirty="0">
                <a:solidFill>
                  <a:srgbClr val="FFFF00"/>
                </a:solidFill>
                <a:effectLst/>
              </a:rPr>
              <a:t>PREVENTION</a:t>
            </a:r>
            <a:r>
              <a:rPr lang="en-US" dirty="0">
                <a:solidFill>
                  <a:srgbClr val="FFFF00"/>
                </a:solidFill>
                <a:effectLst/>
              </a:rPr>
              <a:t/>
            </a:r>
            <a:br>
              <a:rPr lang="en-US" dirty="0">
                <a:solidFill>
                  <a:srgbClr val="FFFF00"/>
                </a:solidFill>
                <a:effectLst/>
              </a:rPr>
            </a:b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235974" y="1401096"/>
            <a:ext cx="10006576" cy="5304503"/>
          </a:xfrm>
        </p:spPr>
        <p:txBody>
          <a:bodyPr/>
          <a:lstStyle/>
          <a:p>
            <a:pPr>
              <a:defRPr/>
            </a:pPr>
            <a:r>
              <a:rPr lang="en-US" b="1" dirty="0" smtClean="0"/>
              <a:t>Vaccines </a:t>
            </a:r>
            <a:r>
              <a:rPr lang="en-US" dirty="0" smtClean="0"/>
              <a:t>(primary prevention)</a:t>
            </a:r>
            <a:r>
              <a:rPr lang="en-US" b="1" dirty="0" smtClean="0"/>
              <a:t>.</a:t>
            </a:r>
          </a:p>
          <a:p>
            <a:pPr marL="82550" indent="0">
              <a:buNone/>
              <a:defRPr/>
            </a:pPr>
            <a:endParaRPr lang="en-US" b="1" dirty="0" smtClean="0"/>
          </a:p>
          <a:p>
            <a:pPr>
              <a:defRPr/>
            </a:pPr>
            <a:r>
              <a:rPr lang="en-US" b="1" dirty="0" smtClean="0"/>
              <a:t>Isolation : </a:t>
            </a:r>
          </a:p>
          <a:p>
            <a:pPr lvl="1">
              <a:defRPr/>
            </a:pPr>
            <a:r>
              <a:rPr lang="en-US" dirty="0" smtClean="0"/>
              <a:t>standard precautions + droplet precautions for 24 hours into treatment</a:t>
            </a:r>
          </a:p>
          <a:p>
            <a:pPr lvl="1">
              <a:defRPr/>
            </a:pPr>
            <a:endParaRPr lang="en-US" b="1" dirty="0" smtClean="0"/>
          </a:p>
          <a:p>
            <a:pPr>
              <a:defRPr/>
            </a:pPr>
            <a:r>
              <a:rPr lang="en-US" b="1" dirty="0" smtClean="0"/>
              <a:t>Chemoprophylaxis: </a:t>
            </a:r>
          </a:p>
          <a:p>
            <a:pPr lvl="1">
              <a:defRPr/>
            </a:pPr>
            <a:r>
              <a:rPr lang="en-US" dirty="0" smtClean="0"/>
              <a:t>Rifampicin to contacts of patients with meningococcal and Hib</a:t>
            </a:r>
          </a:p>
          <a:p>
            <a:pPr marL="82550" indent="0">
              <a:buNone/>
              <a:defRPr/>
            </a:pPr>
            <a:endParaRPr lang="en-US" b="1" dirty="0" smtClean="0"/>
          </a:p>
          <a:p>
            <a:pPr>
              <a:defRPr/>
            </a:pPr>
            <a:r>
              <a:rPr lang="en-US" b="1" dirty="0" smtClean="0"/>
              <a:t>Patient Education.</a:t>
            </a:r>
          </a:p>
          <a:p>
            <a:pPr>
              <a:defRPr/>
            </a:pPr>
            <a:endParaRPr lang="en-US" b="1" dirty="0" smtClean="0"/>
          </a:p>
          <a:p>
            <a:pPr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407364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Prognosis</a:t>
            </a:r>
          </a:p>
        </p:txBody>
      </p:sp>
      <p:sp>
        <p:nvSpPr>
          <p:cNvPr id="32771" name="Rectangle 1027"/>
          <p:cNvSpPr>
            <a:spLocks noGrp="1" noChangeArrowheads="1"/>
          </p:cNvSpPr>
          <p:nvPr>
            <p:ph idx="1"/>
          </p:nvPr>
        </p:nvSpPr>
        <p:spPr>
          <a:xfrm>
            <a:off x="516195" y="1807362"/>
            <a:ext cx="9142362" cy="4898239"/>
          </a:xfrm>
        </p:spPr>
        <p:txBody>
          <a:bodyPr>
            <a:noAutofit/>
          </a:bodyPr>
          <a:lstStyle/>
          <a:p>
            <a:pPr marL="365760" indent="-283464">
              <a:buFont typeface="Wingdings 2"/>
              <a:buChar char=""/>
              <a:defRPr/>
            </a:pPr>
            <a:r>
              <a:rPr lang="en-US" sz="2400" dirty="0">
                <a:latin typeface="+mj-lt"/>
              </a:rPr>
              <a:t>Mortality:  </a:t>
            </a:r>
            <a:r>
              <a:rPr lang="en-US" sz="2400" dirty="0"/>
              <a:t>5%in developed countries and 8 %in developing countries. </a:t>
            </a:r>
          </a:p>
          <a:p>
            <a:pPr marL="365760" indent="-283464">
              <a:buFont typeface="Wingdings 2"/>
              <a:buChar char=""/>
              <a:defRPr/>
            </a:pPr>
            <a:r>
              <a:rPr lang="en-US" sz="2400" dirty="0" smtClean="0">
                <a:latin typeface="+mj-lt"/>
              </a:rPr>
              <a:t>Neurological </a:t>
            </a:r>
            <a:r>
              <a:rPr lang="en-US" sz="2400" dirty="0">
                <a:latin typeface="+mj-lt"/>
              </a:rPr>
              <a:t>sequele:</a:t>
            </a:r>
            <a:r>
              <a:rPr lang="en-US" sz="2400" dirty="0"/>
              <a:t>15 % to 25 %</a:t>
            </a:r>
          </a:p>
          <a:p>
            <a:pPr marL="765810" lvl="1" indent="-283464">
              <a:buFont typeface="Wingdings 2"/>
              <a:buChar char=""/>
              <a:defRPr/>
            </a:pPr>
            <a:r>
              <a:rPr lang="en-US" sz="2000" dirty="0">
                <a:latin typeface="+mj-lt"/>
              </a:rPr>
              <a:t>Deafness : 11 %</a:t>
            </a:r>
          </a:p>
          <a:p>
            <a:pPr marL="765810" lvl="1" indent="-283464">
              <a:buFont typeface="Wingdings 2"/>
              <a:buChar char=""/>
              <a:defRPr/>
            </a:pPr>
            <a:r>
              <a:rPr lang="en-US" sz="2000" dirty="0">
                <a:latin typeface="+mj-lt"/>
              </a:rPr>
              <a:t>Mental retardation :4 % </a:t>
            </a:r>
          </a:p>
          <a:p>
            <a:pPr marL="765810" lvl="1" indent="-283464">
              <a:buFont typeface="Wingdings 2"/>
              <a:buChar char=""/>
              <a:defRPr/>
            </a:pPr>
            <a:r>
              <a:rPr lang="en-US" sz="2000" dirty="0">
                <a:latin typeface="+mj-lt"/>
              </a:rPr>
              <a:t>Spasticity and/or paresis : 4 %</a:t>
            </a:r>
          </a:p>
          <a:p>
            <a:pPr marL="765810" lvl="1" indent="-283464">
              <a:buFont typeface="Wingdings 2"/>
              <a:buChar char=""/>
              <a:defRPr/>
            </a:pPr>
            <a:r>
              <a:rPr lang="en-US" sz="2000" dirty="0">
                <a:latin typeface="+mj-lt"/>
              </a:rPr>
              <a:t>Seizures : 4%</a:t>
            </a:r>
          </a:p>
        </p:txBody>
      </p:sp>
    </p:spTree>
    <p:extLst>
      <p:ext uri="{BB962C8B-B14F-4D97-AF65-F5344CB8AC3E}">
        <p14:creationId xmlns:p14="http://schemas.microsoft.com/office/powerpoint/2010/main" val="5215003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1155" y="1766064"/>
            <a:ext cx="9144000" cy="164149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Comic Sans MS" panose="030F0702030302020204" pitchFamily="66" charset="0"/>
              </a:rPr>
              <a:t> Encephalitis in Children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		Marwan </a:t>
            </a:r>
            <a:r>
              <a:rPr lang="en-US" dirty="0" err="1"/>
              <a:t>Shalabi</a:t>
            </a:r>
            <a:r>
              <a:rPr lang="en-US" dirty="0"/>
              <a:t>, MD</a:t>
            </a:r>
          </a:p>
          <a:p>
            <a:pPr algn="l"/>
            <a:endParaRPr lang="en-US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E38BF-194B-4D18-A500-E77C36A38024}" type="datetime1">
              <a:rPr lang="en-US" smtClean="0"/>
              <a:t>9/22/2020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8848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Definition of </a:t>
            </a:r>
            <a:r>
              <a:rPr lang="en-US" dirty="0">
                <a:solidFill>
                  <a:srgbClr val="FFFF00"/>
                </a:solidFill>
              </a:rPr>
              <a:t> Encephalitis in Children</a:t>
            </a:r>
          </a:p>
        </p:txBody>
      </p:sp>
      <p:sp>
        <p:nvSpPr>
          <p:cNvPr id="68611" name="Rectangle 1027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Acute </a:t>
            </a:r>
            <a:r>
              <a:rPr lang="en-US" sz="2800" dirty="0" smtClean="0"/>
              <a:t>CNS </a:t>
            </a:r>
            <a:r>
              <a:rPr lang="en-US" sz="2800" dirty="0"/>
              <a:t>dysfunction</a:t>
            </a:r>
            <a:r>
              <a:rPr lang="en-US" sz="2800" baseline="30000" dirty="0"/>
              <a:t> </a:t>
            </a:r>
            <a:r>
              <a:rPr lang="en-US" sz="2800" dirty="0"/>
              <a:t>with radiographic or laboratory evidence of brain inflammation.</a:t>
            </a:r>
            <a:r>
              <a:rPr lang="en-US" sz="2800" baseline="30000" dirty="0"/>
              <a:t> </a:t>
            </a:r>
          </a:p>
          <a:p>
            <a:r>
              <a:rPr lang="en-US" sz="2800" dirty="0"/>
              <a:t>CNS </a:t>
            </a:r>
            <a:r>
              <a:rPr lang="en-US" sz="2800" dirty="0" smtClean="0"/>
              <a:t>dysfunction:</a:t>
            </a:r>
          </a:p>
          <a:p>
            <a:pPr lvl="1"/>
            <a:r>
              <a:rPr lang="en-US" sz="2600" dirty="0" smtClean="0"/>
              <a:t> Seizures</a:t>
            </a:r>
          </a:p>
          <a:p>
            <a:pPr lvl="1"/>
            <a:r>
              <a:rPr lang="en-US" sz="2600" dirty="0"/>
              <a:t>F</a:t>
            </a:r>
            <a:r>
              <a:rPr lang="en-US" sz="2600" dirty="0" smtClean="0"/>
              <a:t>ocal </a:t>
            </a:r>
            <a:r>
              <a:rPr lang="en-US" sz="2600" dirty="0"/>
              <a:t>neurologic </a:t>
            </a:r>
            <a:r>
              <a:rPr lang="en-US" sz="2600" dirty="0" smtClean="0"/>
              <a:t>findings</a:t>
            </a:r>
          </a:p>
          <a:p>
            <a:pPr lvl="1"/>
            <a:r>
              <a:rPr lang="en-US" sz="2600" dirty="0" smtClean="0"/>
              <a:t>Alteration </a:t>
            </a:r>
            <a:r>
              <a:rPr lang="en-US" sz="2600" dirty="0"/>
              <a:t>in mental status</a:t>
            </a:r>
            <a:r>
              <a:rPr lang="en-US" sz="2600" dirty="0" smtClean="0"/>
              <a:t>.</a:t>
            </a:r>
            <a:endParaRPr lang="en-US" sz="2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5567-4AF3-4F21-8159-0304027C2003}" type="datetime1">
              <a:rPr lang="en-US" smtClean="0"/>
              <a:t>9/22/2020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C478-D652-451F-A11A-966E1E21D22F}" type="slidenum">
              <a:rPr lang="en-US"/>
              <a:pPr/>
              <a:t>58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256" y="3303877"/>
            <a:ext cx="2692400" cy="326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1738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How do they get there?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 err="1" smtClean="0"/>
              <a:t>Arboviruses</a:t>
            </a:r>
            <a:r>
              <a:rPr lang="en-US" sz="2800" dirty="0"/>
              <a:t>: bloodstream </a:t>
            </a:r>
            <a:r>
              <a:rPr lang="en-US" sz="2800" dirty="0" err="1"/>
              <a:t>infection</a:t>
            </a:r>
            <a:r>
              <a:rPr lang="en-US" sz="2800" dirty="0" err="1">
                <a:sym typeface="Wingdings" panose="05000000000000000000" pitchFamily="2" charset="2"/>
              </a:rPr>
              <a:t></a:t>
            </a:r>
            <a:r>
              <a:rPr lang="en-US" sz="2800" dirty="0" err="1"/>
              <a:t>enter</a:t>
            </a:r>
            <a:r>
              <a:rPr lang="en-US" sz="2800" dirty="0"/>
              <a:t> the CNS via endothelial</a:t>
            </a:r>
            <a:r>
              <a:rPr lang="en-US" sz="2800" baseline="30000" dirty="0"/>
              <a:t> </a:t>
            </a:r>
            <a:r>
              <a:rPr lang="en-US" sz="2800" dirty="0"/>
              <a:t>cell infection  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 smtClean="0"/>
              <a:t>HSV, </a:t>
            </a:r>
            <a:r>
              <a:rPr lang="en-US" sz="2800" dirty="0"/>
              <a:t>rabies, and possibly poliovirus</a:t>
            </a:r>
            <a:r>
              <a:rPr lang="en-US" sz="2800" baseline="30000" dirty="0"/>
              <a:t>: </a:t>
            </a:r>
            <a:r>
              <a:rPr lang="en-US" sz="2800" dirty="0"/>
              <a:t>retrograde transport in neurons. </a:t>
            </a:r>
            <a:endParaRPr lang="en-US" sz="2800" dirty="0" smtClean="0"/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Amoeba </a:t>
            </a:r>
            <a:r>
              <a:rPr lang="en-US" sz="2800" i="1" dirty="0" err="1"/>
              <a:t>Naegleria</a:t>
            </a:r>
            <a:r>
              <a:rPr lang="en-US" sz="2800" i="1" dirty="0"/>
              <a:t> </a:t>
            </a:r>
            <a:r>
              <a:rPr lang="en-US" sz="2800" i="1" dirty="0" err="1"/>
              <a:t>fowleri</a:t>
            </a:r>
            <a:r>
              <a:rPr lang="en-US" sz="2800" baseline="30000" dirty="0"/>
              <a:t> :</a:t>
            </a:r>
            <a:r>
              <a:rPr lang="en-US" sz="2800" dirty="0"/>
              <a:t> through the olfactory mucosa.</a:t>
            </a:r>
            <a:r>
              <a:rPr lang="en-US" sz="2800" baseline="30000" dirty="0"/>
              <a:t> 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E777C-A77A-4F59-A0D1-1C6197A61798}" type="datetime1">
              <a:rPr lang="en-US" smtClean="0"/>
              <a:t>9/22/2020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B04C6-0E57-475E-91A7-CA52711610A7}" type="slidenum">
              <a:rPr lang="en-US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0711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Where do they stay there?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HSV </a:t>
            </a:r>
            <a:r>
              <a:rPr lang="en-US" sz="2800" dirty="0" smtClean="0"/>
              <a:t>: temporal lobe (herpes could cause hig</a:t>
            </a:r>
            <a:r>
              <a:rPr lang="en-US" dirty="0" smtClean="0"/>
              <a:t>h RBC in CSF)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R</a:t>
            </a:r>
            <a:r>
              <a:rPr lang="en-US" sz="2800" dirty="0" smtClean="0"/>
              <a:t>abies : pons</a:t>
            </a:r>
            <a:r>
              <a:rPr lang="en-US" sz="2800" dirty="0"/>
              <a:t>, medulla, cerebellum, and hippocampus</a:t>
            </a:r>
          </a:p>
          <a:p>
            <a:pPr>
              <a:buFontTx/>
              <a:buNone/>
            </a:pPr>
            <a:endParaRPr lang="en-US" sz="2800" dirty="0"/>
          </a:p>
          <a:p>
            <a:r>
              <a:rPr lang="en-US" sz="2800" dirty="0"/>
              <a:t>Japanese encephalitis</a:t>
            </a:r>
            <a:r>
              <a:rPr lang="en-US" sz="2800" baseline="30000" dirty="0"/>
              <a:t> </a:t>
            </a:r>
            <a:r>
              <a:rPr lang="en-US" sz="2800" dirty="0" smtClean="0"/>
              <a:t>virus: brainstem </a:t>
            </a:r>
            <a:r>
              <a:rPr lang="en-US" sz="2800" dirty="0"/>
              <a:t>and basal ganglia.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652F-0997-43E2-8287-AB9ED5039F6B}" type="datetime1">
              <a:rPr lang="en-US" smtClean="0"/>
              <a:t>9/22/2020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B2FD0-869F-49A7-9AA2-9AFBB7E1E9A5}" type="slidenum">
              <a:rPr lang="en-US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50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686800" cy="1020762"/>
          </a:xfrm>
        </p:spPr>
        <p:txBody>
          <a:bodyPr>
            <a:normAutofit fontScale="90000"/>
          </a:bodyPr>
          <a:lstStyle/>
          <a:p>
            <a:r>
              <a:rPr lang="en-US" sz="2800" b="1"/>
              <a:t/>
            </a:r>
            <a:br>
              <a:rPr lang="en-US" sz="2800" b="1"/>
            </a:br>
            <a:r>
              <a:rPr lang="en-US" sz="4000" b="1">
                <a:solidFill>
                  <a:srgbClr val="FFFF00"/>
                </a:solidFill>
                <a:latin typeface="Comic Sans MS" panose="030F0702030302020204" pitchFamily="66" charset="0"/>
              </a:rPr>
              <a:t>Acute Viral Encephalitis</a:t>
            </a:r>
            <a:r>
              <a:rPr lang="en-US" b="1">
                <a:solidFill>
                  <a:srgbClr val="FFFF00"/>
                </a:solidFill>
                <a:latin typeface="Comic Sans MS" panose="030F0702030302020204" pitchFamily="66" charset="0"/>
              </a:rPr>
              <a:t/>
            </a:r>
            <a:br>
              <a:rPr lang="en-US" b="1">
                <a:solidFill>
                  <a:srgbClr val="FFFF00"/>
                </a:solidFill>
                <a:latin typeface="Comic Sans MS" panose="030F0702030302020204" pitchFamily="66" charset="0"/>
              </a:rPr>
            </a:br>
            <a:endParaRPr lang="en-US" sz="2800" b="1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8899" name="Rectangle 3"/>
          <p:cNvSpPr>
            <a:spLocks noGrp="1" noChangeArrowheads="1"/>
          </p:cNvSpPr>
          <p:nvPr>
            <p:ph idx="1"/>
          </p:nvPr>
        </p:nvSpPr>
        <p:spPr>
          <a:xfrm>
            <a:off x="1506938" y="2144332"/>
            <a:ext cx="9144000" cy="51816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+mj-lt"/>
              </a:rPr>
              <a:t>Children</a:t>
            </a:r>
            <a:r>
              <a:rPr lang="en-US" sz="2400" b="1" dirty="0">
                <a:latin typeface="+mj-lt"/>
              </a:rPr>
              <a:t>, elderly &amp; the </a:t>
            </a:r>
            <a:r>
              <a:rPr lang="en-US" sz="2400" b="1" dirty="0" err="1">
                <a:latin typeface="+mj-lt"/>
              </a:rPr>
              <a:t>immunocompromised</a:t>
            </a:r>
            <a:r>
              <a:rPr lang="en-US" sz="2400" b="1" dirty="0">
                <a:latin typeface="+mj-lt"/>
              </a:rPr>
              <a:t> most commonly affected</a:t>
            </a:r>
          </a:p>
          <a:p>
            <a:r>
              <a:rPr lang="en-US" sz="2400" b="1" dirty="0" smtClean="0">
                <a:latin typeface="+mj-lt"/>
              </a:rPr>
              <a:t>More </a:t>
            </a:r>
            <a:r>
              <a:rPr lang="en-US" sz="2400" b="1" dirty="0">
                <a:latin typeface="+mj-lt"/>
              </a:rPr>
              <a:t>than 100 different viruses can cause encephalitis</a:t>
            </a:r>
          </a:p>
          <a:p>
            <a:r>
              <a:rPr lang="en-US" sz="2400" b="1" dirty="0">
                <a:latin typeface="+mj-lt"/>
              </a:rPr>
              <a:t>In the USA, the most frequently reported causes are:</a:t>
            </a:r>
          </a:p>
          <a:p>
            <a:pPr lvl="1"/>
            <a:r>
              <a:rPr lang="en-US" sz="2400" b="1" dirty="0">
                <a:latin typeface="+mj-lt"/>
              </a:rPr>
              <a:t>Enteroviruses</a:t>
            </a:r>
          </a:p>
          <a:p>
            <a:pPr lvl="1"/>
            <a:r>
              <a:rPr lang="en-US" sz="2400" b="1" dirty="0">
                <a:latin typeface="+mj-lt"/>
              </a:rPr>
              <a:t>HSV1 and HSV2</a:t>
            </a:r>
          </a:p>
          <a:p>
            <a:pPr lvl="1"/>
            <a:r>
              <a:rPr lang="en-US" sz="2400" b="1" u="sng" dirty="0">
                <a:latin typeface="+mj-lt"/>
              </a:rPr>
              <a:t>Ar</a:t>
            </a:r>
            <a:r>
              <a:rPr lang="en-US" sz="2400" b="1" dirty="0">
                <a:latin typeface="+mj-lt"/>
              </a:rPr>
              <a:t>thropod-</a:t>
            </a:r>
            <a:r>
              <a:rPr lang="en-US" sz="2400" b="1" u="sng" dirty="0">
                <a:latin typeface="+mj-lt"/>
              </a:rPr>
              <a:t>bo</a:t>
            </a:r>
            <a:r>
              <a:rPr lang="en-US" sz="2400" b="1" dirty="0">
                <a:latin typeface="+mj-lt"/>
              </a:rPr>
              <a:t>rne </a:t>
            </a:r>
            <a:r>
              <a:rPr lang="en-US" sz="2400" b="1" dirty="0" smtClean="0">
                <a:latin typeface="+mj-lt"/>
              </a:rPr>
              <a:t>viruses (</a:t>
            </a:r>
            <a:r>
              <a:rPr lang="en-US" sz="2400" b="1" dirty="0" err="1" smtClean="0">
                <a:latin typeface="+mj-lt"/>
              </a:rPr>
              <a:t>Arbo</a:t>
            </a:r>
            <a:r>
              <a:rPr lang="en-US" sz="2400" b="1" dirty="0" smtClean="0">
                <a:latin typeface="+mj-lt"/>
              </a:rPr>
              <a:t> Viruses)</a:t>
            </a:r>
          </a:p>
          <a:p>
            <a:pPr lvl="1"/>
            <a:r>
              <a:rPr lang="en-US" sz="2400" b="1" dirty="0">
                <a:latin typeface="+mj-lt"/>
                <a:cs typeface="Arial" panose="020B0604020202020204" pitchFamily="34" charset="0"/>
              </a:rPr>
              <a:t>The majority of cases have</a:t>
            </a:r>
            <a:r>
              <a:rPr lang="en-US" sz="2400" b="1" baseline="30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an unknown cause</a:t>
            </a:r>
            <a:r>
              <a:rPr lang="en-US" sz="2400" b="1" dirty="0" smtClean="0">
                <a:latin typeface="+mj-lt"/>
                <a:cs typeface="Arial" panose="020B0604020202020204" pitchFamily="34" charset="0"/>
              </a:rPr>
              <a:t>.</a:t>
            </a:r>
          </a:p>
          <a:p>
            <a:pPr marL="457200" lvl="1" indent="0">
              <a:buNone/>
            </a:pPr>
            <a:endParaRPr lang="en-US" sz="2400" b="1" dirty="0">
              <a:latin typeface="+mj-lt"/>
            </a:endParaRPr>
          </a:p>
          <a:p>
            <a:pPr lvl="1"/>
            <a:endParaRPr lang="en-US" sz="2400" b="1" dirty="0">
              <a:latin typeface="+mj-lt"/>
            </a:endParaRPr>
          </a:p>
          <a:p>
            <a:pPr>
              <a:buFontTx/>
              <a:buNone/>
            </a:pPr>
            <a:endParaRPr lang="en-US" sz="2400" b="1" dirty="0"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4261-9CA1-48ED-B7DC-0C00F016B536}" type="datetime1">
              <a:rPr lang="en-US" smtClean="0"/>
              <a:t>9/22/2020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8469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9606" y="1063416"/>
            <a:ext cx="3112394" cy="5491930"/>
          </a:xfrm>
        </p:spPr>
        <p:txBody>
          <a:bodyPr/>
          <a:lstStyle/>
          <a:p>
            <a:pPr algn="ctr"/>
            <a:r>
              <a:rPr lang="en-US" sz="3200" dirty="0"/>
              <a:t>Antiviral Agents </a:t>
            </a:r>
            <a:r>
              <a:rPr lang="en-US" sz="3200" dirty="0" smtClean="0"/>
              <a:t>for viral </a:t>
            </a:r>
            <a:r>
              <a:rPr lang="en-US" sz="3200" smtClean="0"/>
              <a:t>CNS Diseases</a:t>
            </a:r>
            <a:endParaRPr lang="en-US" sz="32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8904614" cy="6857999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A40EA-4B44-443B-99BA-BEB1998EC803}" type="datetime1">
              <a:rPr lang="en-US" smtClean="0"/>
              <a:t>9/22/2020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13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03636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en-US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43571" y="1600200"/>
            <a:ext cx="576632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6295473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49155" name="Picture 2" descr="C:\Users\walsakran\Pictures\Management_suspected_mening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"/>
            <a:ext cx="9144000" cy="6851009"/>
          </a:xfrm>
          <a:noFill/>
        </p:spPr>
      </p:pic>
    </p:spTree>
    <p:extLst>
      <p:ext uri="{BB962C8B-B14F-4D97-AF65-F5344CB8AC3E}">
        <p14:creationId xmlns:p14="http://schemas.microsoft.com/office/powerpoint/2010/main" val="29406247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2152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43314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4908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882346" cy="73580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15812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014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06089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81159" y="285728"/>
            <a:ext cx="8429683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057993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/>
              <a:t>CSF Penetration by Vancomycin in Children Receiving Dexamethasone-Bacterial Meningitis</a:t>
            </a:r>
            <a:endParaRPr lang="en-US" sz="24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-16574"/>
            <a:ext cx="9175038" cy="687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61665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mms_dis_session3_fig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92627">
            <a:off x="7283640" y="2843639"/>
            <a:ext cx="4941772" cy="24682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Increased ICP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232" y="1609416"/>
            <a:ext cx="7005338" cy="484632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S&amp;S of high ICP: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 headache, emesis,</a:t>
            </a:r>
          </a:p>
          <a:p>
            <a:r>
              <a:rPr lang="en-US" dirty="0" smtClean="0"/>
              <a:t> bulging fontanel or </a:t>
            </a:r>
            <a:r>
              <a:rPr lang="en-US" dirty="0" err="1" smtClean="0"/>
              <a:t>diastasis</a:t>
            </a:r>
            <a:r>
              <a:rPr lang="en-US" dirty="0" smtClean="0"/>
              <a:t> (widening) of the sutures,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oculomotor</a:t>
            </a:r>
            <a:r>
              <a:rPr lang="en-US" dirty="0" smtClean="0"/>
              <a:t> (</a:t>
            </a:r>
            <a:r>
              <a:rPr lang="en-US" dirty="0" err="1" smtClean="0"/>
              <a:t>anisocoria</a:t>
            </a:r>
            <a:r>
              <a:rPr lang="en-US" dirty="0" smtClean="0"/>
              <a:t>, </a:t>
            </a:r>
            <a:r>
              <a:rPr lang="en-US" dirty="0" err="1" smtClean="0"/>
              <a:t>ptosis</a:t>
            </a:r>
            <a:r>
              <a:rPr lang="en-US" dirty="0" smtClean="0"/>
              <a:t>) or </a:t>
            </a:r>
            <a:r>
              <a:rPr lang="en-US" dirty="0" err="1" smtClean="0"/>
              <a:t>abducens</a:t>
            </a:r>
            <a:r>
              <a:rPr lang="en-US" dirty="0" smtClean="0"/>
              <a:t> nerve paralysis, </a:t>
            </a:r>
          </a:p>
          <a:p>
            <a:r>
              <a:rPr lang="en-US" dirty="0" smtClean="0"/>
              <a:t>hypertension with </a:t>
            </a:r>
            <a:r>
              <a:rPr lang="en-US" dirty="0" err="1" smtClean="0"/>
              <a:t>bradycardia</a:t>
            </a:r>
            <a:r>
              <a:rPr lang="en-US" dirty="0" smtClean="0"/>
              <a:t>, </a:t>
            </a:r>
          </a:p>
          <a:p>
            <a:r>
              <a:rPr lang="en-US" dirty="0" smtClean="0"/>
              <a:t>apnea or hyperventilation,</a:t>
            </a:r>
          </a:p>
          <a:p>
            <a:r>
              <a:rPr lang="en-US" dirty="0" smtClean="0"/>
              <a:t>decorticate or </a:t>
            </a:r>
            <a:r>
              <a:rPr lang="en-US" dirty="0" err="1" smtClean="0"/>
              <a:t>decerebrate</a:t>
            </a:r>
            <a:r>
              <a:rPr lang="en-US" dirty="0" smtClean="0"/>
              <a:t> posturing, stupor, coma, or signs of</a:t>
            </a:r>
          </a:p>
          <a:p>
            <a:r>
              <a:rPr lang="en-US" dirty="0" smtClean="0"/>
              <a:t>herniation. </a:t>
            </a:r>
          </a:p>
        </p:txBody>
      </p:sp>
      <p:pic>
        <p:nvPicPr>
          <p:cNvPr id="4" name="Picture 3" descr="hvhv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6133" y="642918"/>
            <a:ext cx="28479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9419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Causes </a:t>
            </a:r>
            <a:r>
              <a:rPr lang="en-US" dirty="0">
                <a:solidFill>
                  <a:srgbClr val="FFFF00"/>
                </a:solidFill>
              </a:rPr>
              <a:t> Encephalitis in Children</a:t>
            </a:r>
            <a:r>
              <a:rPr lang="en-US" dirty="0" smtClean="0">
                <a:solidFill>
                  <a:srgbClr val="FFFF00"/>
                </a:solidFill>
              </a:rPr>
              <a:t>: </a:t>
            </a:r>
            <a:r>
              <a:rPr lang="en-US" dirty="0">
                <a:solidFill>
                  <a:srgbClr val="FFFF00"/>
                </a:solidFill>
              </a:rPr>
              <a:t>Viruses</a:t>
            </a:r>
          </a:p>
        </p:txBody>
      </p:sp>
      <p:sp>
        <p:nvSpPr>
          <p:cNvPr id="89093" name="Rectangle 5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Adenovirus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Arboviruses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/>
              <a:t>Enteroviruses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Hepatitis A, B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Herpesvirus</a:t>
            </a:r>
            <a:r>
              <a:rPr lang="en-US" dirty="0"/>
              <a:t> group</a:t>
            </a:r>
          </a:p>
          <a:p>
            <a:pPr>
              <a:lnSpc>
                <a:spcPct val="90000"/>
              </a:lnSpc>
            </a:pPr>
            <a:r>
              <a:rPr lang="en-US" dirty="0"/>
              <a:t>—HSV 1 and 2</a:t>
            </a:r>
          </a:p>
          <a:p>
            <a:pPr>
              <a:lnSpc>
                <a:spcPct val="90000"/>
              </a:lnSpc>
            </a:pPr>
            <a:r>
              <a:rPr lang="en-US" dirty="0"/>
              <a:t>—Varicella-zoster virus</a:t>
            </a:r>
          </a:p>
          <a:p>
            <a:pPr>
              <a:lnSpc>
                <a:spcPct val="90000"/>
              </a:lnSpc>
            </a:pPr>
            <a:r>
              <a:rPr lang="en-US" dirty="0"/>
              <a:t>—Epstein-Barr virus</a:t>
            </a:r>
          </a:p>
          <a:p>
            <a:pPr>
              <a:lnSpc>
                <a:spcPct val="90000"/>
              </a:lnSpc>
            </a:pPr>
            <a:r>
              <a:rPr lang="en-US" dirty="0"/>
              <a:t>—Cytomegalovirus</a:t>
            </a:r>
          </a:p>
          <a:p>
            <a:pPr>
              <a:lnSpc>
                <a:spcPct val="90000"/>
              </a:lnSpc>
            </a:pPr>
            <a:r>
              <a:rPr lang="en-US" dirty="0"/>
              <a:t>—Human </a:t>
            </a:r>
            <a:r>
              <a:rPr lang="en-US" dirty="0" err="1"/>
              <a:t>herpesvirus</a:t>
            </a:r>
            <a:r>
              <a:rPr lang="en-US" dirty="0"/>
              <a:t> 6</a:t>
            </a:r>
          </a:p>
          <a:p>
            <a:pPr>
              <a:lnSpc>
                <a:spcPct val="90000"/>
              </a:lnSpc>
            </a:pPr>
            <a:r>
              <a:rPr lang="en-US" dirty="0"/>
              <a:t>—</a:t>
            </a:r>
            <a:r>
              <a:rPr lang="en-US" dirty="0" err="1"/>
              <a:t>Herpesvirus</a:t>
            </a:r>
            <a:r>
              <a:rPr lang="en-US" dirty="0"/>
              <a:t> B</a:t>
            </a:r>
          </a:p>
          <a:p>
            <a:pPr>
              <a:lnSpc>
                <a:spcPct val="90000"/>
              </a:lnSpc>
            </a:pPr>
            <a:r>
              <a:rPr lang="en-US" dirty="0"/>
              <a:t>Influenza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r>
              <a:rPr lang="en-US"/>
              <a:t>Lymphocytic choriomeningitis virus</a:t>
            </a:r>
          </a:p>
          <a:p>
            <a:pPr>
              <a:lnSpc>
                <a:spcPct val="90000"/>
              </a:lnSpc>
            </a:pPr>
            <a:r>
              <a:rPr lang="en-US"/>
              <a:t>Measles</a:t>
            </a:r>
          </a:p>
          <a:p>
            <a:pPr>
              <a:lnSpc>
                <a:spcPct val="90000"/>
              </a:lnSpc>
            </a:pPr>
            <a:r>
              <a:rPr lang="en-US"/>
              <a:t>Mumps</a:t>
            </a:r>
          </a:p>
          <a:p>
            <a:pPr>
              <a:lnSpc>
                <a:spcPct val="90000"/>
              </a:lnSpc>
            </a:pPr>
            <a:r>
              <a:rPr lang="en-US"/>
              <a:t>Parainfluenza</a:t>
            </a:r>
          </a:p>
          <a:p>
            <a:pPr>
              <a:lnSpc>
                <a:spcPct val="90000"/>
              </a:lnSpc>
            </a:pPr>
            <a:r>
              <a:rPr lang="en-US"/>
              <a:t>Parvovirus</a:t>
            </a:r>
          </a:p>
          <a:p>
            <a:pPr>
              <a:lnSpc>
                <a:spcPct val="90000"/>
              </a:lnSpc>
            </a:pPr>
            <a:r>
              <a:rPr lang="en-US"/>
              <a:t>Rabies</a:t>
            </a:r>
          </a:p>
          <a:p>
            <a:pPr>
              <a:lnSpc>
                <a:spcPct val="90000"/>
              </a:lnSpc>
            </a:pPr>
            <a:r>
              <a:rPr lang="en-US"/>
              <a:t>Rotavirus</a:t>
            </a:r>
          </a:p>
          <a:p>
            <a:pPr>
              <a:lnSpc>
                <a:spcPct val="90000"/>
              </a:lnSpc>
            </a:pPr>
            <a:r>
              <a:rPr lang="en-US"/>
              <a:t>Respiratory syncytial virus</a:t>
            </a:r>
          </a:p>
          <a:p>
            <a:pPr>
              <a:lnSpc>
                <a:spcPct val="90000"/>
              </a:lnSpc>
            </a:pPr>
            <a:r>
              <a:rPr lang="en-US"/>
              <a:t>Rubella</a:t>
            </a:r>
          </a:p>
          <a:p>
            <a:pPr>
              <a:lnSpc>
                <a:spcPct val="90000"/>
              </a:lnSpc>
            </a:pPr>
            <a:r>
              <a:rPr lang="en-US"/>
              <a:t>Smallpox</a:t>
            </a:r>
          </a:p>
          <a:p>
            <a:pPr>
              <a:lnSpc>
                <a:spcPct val="90000"/>
              </a:lnSpc>
            </a:pPr>
            <a:r>
              <a:rPr lang="en-US"/>
              <a:t>Vesicular stomatitis virus 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FA71-F8D3-4D20-8A49-4A2CCD139FAA}" type="datetime1">
              <a:rPr lang="en-US" smtClean="0"/>
              <a:t>9/22/2020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DADC-5B06-4D83-864C-706B893DDF04}" type="slidenum">
              <a:rPr lang="en-US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0014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Causes: Bacteria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i="1"/>
              <a:t>Actinomyces</a:t>
            </a:r>
            <a:r>
              <a:rPr lang="en-US" sz="2400"/>
              <a:t> sp</a:t>
            </a:r>
          </a:p>
          <a:p>
            <a:r>
              <a:rPr lang="en-US" sz="2400" i="1"/>
              <a:t>Bartonella henselae</a:t>
            </a:r>
            <a:endParaRPr lang="en-US" sz="2400"/>
          </a:p>
          <a:p>
            <a:r>
              <a:rPr lang="en-US" sz="2400" i="1"/>
              <a:t>Brucella</a:t>
            </a:r>
            <a:r>
              <a:rPr lang="en-US" sz="2400"/>
              <a:t> sp</a:t>
            </a:r>
          </a:p>
          <a:p>
            <a:r>
              <a:rPr lang="en-US" sz="2400" i="1"/>
              <a:t>Chlamydia</a:t>
            </a:r>
            <a:r>
              <a:rPr lang="en-US" sz="2400"/>
              <a:t> sp</a:t>
            </a:r>
          </a:p>
          <a:p>
            <a:r>
              <a:rPr lang="en-US" sz="2400"/>
              <a:t>Ehrlichia (aka </a:t>
            </a:r>
            <a:r>
              <a:rPr lang="en-US" sz="2400" i="1"/>
              <a:t>Anaplasma</a:t>
            </a:r>
            <a:r>
              <a:rPr lang="en-US" sz="2400"/>
              <a:t>) sp</a:t>
            </a:r>
          </a:p>
          <a:p>
            <a:r>
              <a:rPr lang="en-US" sz="2400" i="1"/>
              <a:t>Listeria monocytogenes</a:t>
            </a:r>
            <a:endParaRPr lang="en-US" sz="2400"/>
          </a:p>
          <a:p>
            <a:r>
              <a:rPr lang="en-US" sz="2400"/>
              <a:t>Mycoplasma pneumoniae</a:t>
            </a:r>
          </a:p>
        </p:txBody>
      </p:sp>
      <p:sp>
        <p:nvSpPr>
          <p:cNvPr id="91140" name="Rectangle 4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i="1"/>
              <a:t>Norcardia</a:t>
            </a:r>
            <a:r>
              <a:rPr lang="en-US" sz="2400"/>
              <a:t> sp</a:t>
            </a:r>
          </a:p>
          <a:p>
            <a:r>
              <a:rPr lang="en-US" sz="2400"/>
              <a:t>Q fever</a:t>
            </a:r>
          </a:p>
          <a:p>
            <a:r>
              <a:rPr lang="en-US" sz="2400" i="1"/>
              <a:t>Rickettsia</a:t>
            </a:r>
            <a:r>
              <a:rPr lang="en-US" sz="2400"/>
              <a:t> sp</a:t>
            </a:r>
          </a:p>
          <a:p>
            <a:r>
              <a:rPr lang="en-US" sz="2400"/>
              <a:t>Spirochetes</a:t>
            </a:r>
          </a:p>
          <a:p>
            <a:r>
              <a:rPr lang="en-US" sz="2400"/>
              <a:t>—</a:t>
            </a:r>
            <a:r>
              <a:rPr lang="en-US" sz="2400" i="1"/>
              <a:t>Treponema pallidum</a:t>
            </a:r>
            <a:endParaRPr lang="en-US" sz="2400"/>
          </a:p>
          <a:p>
            <a:r>
              <a:rPr lang="en-US" sz="2400"/>
              <a:t>—</a:t>
            </a:r>
            <a:r>
              <a:rPr lang="en-US" sz="2400" i="1"/>
              <a:t>Leptospiria</a:t>
            </a:r>
            <a:r>
              <a:rPr lang="en-US" sz="2400"/>
              <a:t> sp</a:t>
            </a:r>
          </a:p>
          <a:p>
            <a:r>
              <a:rPr lang="en-US" sz="2400"/>
              <a:t>—</a:t>
            </a:r>
            <a:r>
              <a:rPr lang="en-US" sz="2400" i="1"/>
              <a:t>Borrelia</a:t>
            </a:r>
            <a:r>
              <a:rPr lang="en-US" sz="2400"/>
              <a:t> sp</a:t>
            </a:r>
          </a:p>
          <a:p>
            <a:r>
              <a:rPr lang="en-US" sz="2400"/>
              <a:t>Whipples bacillus </a:t>
            </a:r>
          </a:p>
          <a:p>
            <a:endParaRPr lang="en-US" sz="24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175D-7D3A-4209-91C7-EDEEEC860DD3}" type="datetime1">
              <a:rPr lang="en-US" smtClean="0"/>
              <a:t>9/22/2020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E0802-E3E1-4162-8320-6905E7251169}" type="slidenum">
              <a:rPr lang="en-US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498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Causes: Fungi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i="1"/>
              <a:t>Coccidiodes immitis</a:t>
            </a:r>
            <a:endParaRPr lang="en-US"/>
          </a:p>
          <a:p>
            <a:r>
              <a:rPr lang="en-US" i="1"/>
              <a:t>Cryptococcus neoformans</a:t>
            </a:r>
            <a:endParaRPr lang="en-US"/>
          </a:p>
          <a:p>
            <a:r>
              <a:rPr lang="en-US" i="1"/>
              <a:t>Histoplasma capsulatum</a:t>
            </a:r>
            <a:r>
              <a:rPr lang="en-US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3564D-B202-465C-8EB2-E3E911744E9D}" type="datetime1">
              <a:rPr lang="en-US" smtClean="0"/>
              <a:t>9/22/2020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7F23-0978-4E79-AEF4-05D0A96E5C9A}" type="slidenum">
              <a:rPr lang="en-US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616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Causes: Protozoa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i="1"/>
              <a:t>Acanthamoeba</a:t>
            </a:r>
            <a:r>
              <a:rPr lang="en-US" sz="2800"/>
              <a:t> sp</a:t>
            </a:r>
          </a:p>
          <a:p>
            <a:r>
              <a:rPr lang="en-US" sz="2800" i="1"/>
              <a:t>Balamuthai mandrillaris</a:t>
            </a:r>
            <a:endParaRPr lang="en-US" sz="2800"/>
          </a:p>
          <a:p>
            <a:r>
              <a:rPr lang="en-US" sz="2800" i="1"/>
              <a:t>Malaria</a:t>
            </a:r>
            <a:r>
              <a:rPr lang="en-US" sz="2800"/>
              <a:t> sp</a:t>
            </a:r>
          </a:p>
          <a:p>
            <a:r>
              <a:rPr lang="en-US" sz="2800" i="1"/>
              <a:t>Naegleria fowleri</a:t>
            </a:r>
            <a:endParaRPr lang="en-US" sz="2800"/>
          </a:p>
          <a:p>
            <a:r>
              <a:rPr lang="en-US" sz="2800" i="1"/>
              <a:t>Toxoplasma gondii</a:t>
            </a:r>
            <a:endParaRPr lang="en-US" sz="2800"/>
          </a:p>
          <a:p>
            <a:r>
              <a:rPr lang="en-US" sz="2800" i="1"/>
              <a:t>Trypanosoma</a:t>
            </a:r>
            <a:r>
              <a:rPr lang="en-US" sz="2800"/>
              <a:t> sp</a:t>
            </a:r>
          </a:p>
        </p:txBody>
      </p:sp>
      <p:sp>
        <p:nvSpPr>
          <p:cNvPr id="94213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/>
              <a:t>Parasites</a:t>
            </a:r>
          </a:p>
          <a:p>
            <a:pPr>
              <a:buFontTx/>
              <a:buNone/>
            </a:pPr>
            <a:r>
              <a:rPr lang="en-US" sz="2800"/>
              <a:t>—</a:t>
            </a:r>
            <a:r>
              <a:rPr lang="en-US" sz="2800" i="1"/>
              <a:t>Baylisascaris procyonis</a:t>
            </a:r>
            <a:endParaRPr lang="en-US" sz="2800"/>
          </a:p>
          <a:p>
            <a:pPr>
              <a:buFontTx/>
              <a:buNone/>
            </a:pPr>
            <a:r>
              <a:rPr lang="en-US" sz="2800"/>
              <a:t>—</a:t>
            </a:r>
            <a:r>
              <a:rPr lang="en-US" sz="2800" i="1"/>
              <a:t>Cysticercosis</a:t>
            </a:r>
            <a:endParaRPr lang="en-US" sz="2800"/>
          </a:p>
          <a:p>
            <a:pPr>
              <a:buFontTx/>
              <a:buNone/>
            </a:pPr>
            <a:r>
              <a:rPr lang="en-US" sz="2800"/>
              <a:t>—</a:t>
            </a:r>
            <a:r>
              <a:rPr lang="en-US" sz="2800" i="1"/>
              <a:t>Schistosoma</a:t>
            </a:r>
            <a:r>
              <a:rPr lang="en-US" sz="2800"/>
              <a:t> sp</a:t>
            </a:r>
          </a:p>
          <a:p>
            <a:pPr>
              <a:buFontTx/>
              <a:buNone/>
            </a:pPr>
            <a:r>
              <a:rPr lang="en-US" sz="2800"/>
              <a:t>—</a:t>
            </a:r>
            <a:r>
              <a:rPr lang="en-US" sz="2800" i="1"/>
              <a:t>Strongyloides stercoralis</a:t>
            </a:r>
            <a:endParaRPr lang="en-US" sz="2800"/>
          </a:p>
          <a:p>
            <a:pPr>
              <a:buFontTx/>
              <a:buNone/>
            </a:pPr>
            <a:r>
              <a:rPr lang="en-US" sz="2800"/>
              <a:t>—</a:t>
            </a:r>
            <a:r>
              <a:rPr lang="en-US" sz="2800" i="1"/>
              <a:t>Trichinella spiralis</a:t>
            </a:r>
          </a:p>
          <a:p>
            <a:pPr>
              <a:buFontTx/>
              <a:buNone/>
            </a:pPr>
            <a:endParaRPr lang="en-US" sz="28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4746-48EF-4211-A33B-E62C70A1E12C}" type="datetime1">
              <a:rPr lang="en-US" smtClean="0"/>
              <a:t>9/22/2020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A4915-0621-40AD-8AE9-780B7F288407}" type="slidenum">
              <a:rPr lang="en-US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333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5071</TotalTime>
  <Words>1852</Words>
  <Application>Microsoft Office PowerPoint</Application>
  <PresentationFormat>Widescreen</PresentationFormat>
  <Paragraphs>498</Paragraphs>
  <Slides>75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8" baseType="lpstr">
      <vt:lpstr>Andalus</vt:lpstr>
      <vt:lpstr>Arial</vt:lpstr>
      <vt:lpstr>Arial Unicode MS</vt:lpstr>
      <vt:lpstr>Calibri</vt:lpstr>
      <vt:lpstr>Comic Sans MS</vt:lpstr>
      <vt:lpstr>Corbel</vt:lpstr>
      <vt:lpstr>Symbol</vt:lpstr>
      <vt:lpstr>Tahoma</vt:lpstr>
      <vt:lpstr>Times New Roman</vt:lpstr>
      <vt:lpstr>Verdana</vt:lpstr>
      <vt:lpstr>Wingdings</vt:lpstr>
      <vt:lpstr>Wingdings 2</vt:lpstr>
      <vt:lpstr>Depth</vt:lpstr>
      <vt:lpstr> Meningitis &amp; Encephalitis </vt:lpstr>
      <vt:lpstr>CNS Infection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Meninges and Cerebrospinal Fluid</vt:lpstr>
      <vt:lpstr>Etiology oF Bacterial Meningitis by age group</vt:lpstr>
      <vt:lpstr>Etiology of Bacterial Meningitis by age group</vt:lpstr>
      <vt:lpstr>PowerPoint Presentation</vt:lpstr>
      <vt:lpstr>PowerPoint Presentation</vt:lpstr>
      <vt:lpstr>Bacterial Meningitis</vt:lpstr>
      <vt:lpstr>  Haemophilus influenzae Meningitis</vt:lpstr>
      <vt:lpstr>Haemophilus influenzae Meningitis</vt:lpstr>
      <vt:lpstr>PowerPoint Presentation</vt:lpstr>
      <vt:lpstr>Neisseria Meningitis  (Meningococcal Meningitis)</vt:lpstr>
      <vt:lpstr>Streptococcus pneumoniae Meningitis</vt:lpstr>
      <vt:lpstr>Pathogenesis</vt:lpstr>
      <vt:lpstr>PowerPoint Presentation</vt:lpstr>
      <vt:lpstr>Clinical Manifestations of Bacterial Meningitis</vt:lpstr>
      <vt:lpstr>Clinical Manifestations of Bacterial Meningitis</vt:lpstr>
      <vt:lpstr>PowerPoint Presentation</vt:lpstr>
      <vt:lpstr>Seizures in Bacterial Meningitis</vt:lpstr>
      <vt:lpstr>Seizures in Bacterial Meningitis</vt:lpstr>
      <vt:lpstr>Clinical Manifestations of Bacterial Meningitis</vt:lpstr>
      <vt:lpstr>EVALUATION</vt:lpstr>
      <vt:lpstr>Lumbar Puncture or Spinal Tap</vt:lpstr>
      <vt:lpstr>PowerPoint Presentation</vt:lpstr>
      <vt:lpstr>Neuroimaging(CT brain)</vt:lpstr>
      <vt:lpstr>Contraindication for LP</vt:lpstr>
      <vt:lpstr>Cell count, differential and chemistry</vt:lpstr>
      <vt:lpstr>Interpretation of CSF</vt:lpstr>
      <vt:lpstr>Interpretation of CSF</vt:lpstr>
      <vt:lpstr>    Gram’s stain</vt:lpstr>
      <vt:lpstr> Bacterial culture </vt:lpstr>
      <vt:lpstr> Latex agglutination</vt:lpstr>
      <vt:lpstr>PowerPoint Presentation</vt:lpstr>
      <vt:lpstr>PowerPoint Presentation</vt:lpstr>
      <vt:lpstr>PowerPoint Presentation</vt:lpstr>
      <vt:lpstr>Bacterial Meningitis Normal Child Greater than One Month Old</vt:lpstr>
      <vt:lpstr>Management of Pneumococcal Meningitis</vt:lpstr>
      <vt:lpstr>Dexamethasone for Bacterial Meningitis</vt:lpstr>
      <vt:lpstr>Management of Pneumococcal Meningitis</vt:lpstr>
      <vt:lpstr>Duration of treatment Bacterial Meningitis </vt:lpstr>
      <vt:lpstr>Causes of Prolonged or Recurrent Fever in children with Bacterial Meningitis</vt:lpstr>
      <vt:lpstr>Indications for Repeat Lumbar Puncture</vt:lpstr>
      <vt:lpstr>Indications for Neuroimaging of Head in Bacterial meningitis</vt:lpstr>
      <vt:lpstr>Neuroimaging</vt:lpstr>
      <vt:lpstr>Poor prognostic factors:</vt:lpstr>
      <vt:lpstr>Neurologic Sequelae of Bacterial Meningitis</vt:lpstr>
      <vt:lpstr>Sensorineural Hearing Loss in  Bacterial Meningitis</vt:lpstr>
      <vt:lpstr>PREVENTION </vt:lpstr>
      <vt:lpstr>Prognosis</vt:lpstr>
      <vt:lpstr> Encephalitis in Children</vt:lpstr>
      <vt:lpstr>Definition of  Encephalitis in Children</vt:lpstr>
      <vt:lpstr>How do they get there?</vt:lpstr>
      <vt:lpstr>Where do they stay there?</vt:lpstr>
      <vt:lpstr> Acute Viral Encephalitis </vt:lpstr>
      <vt:lpstr>Antiviral Agents for viral CNS Diseases</vt:lpstr>
      <vt:lpstr>PowerPoint Presentation</vt:lpstr>
      <vt:lpstr>PowerPoint Presentation</vt:lpstr>
      <vt:lpstr>Causes </vt:lpstr>
      <vt:lpstr>PowerPoint Presentation</vt:lpstr>
      <vt:lpstr>PowerPoint Presentation</vt:lpstr>
      <vt:lpstr>PowerPoint Presentation</vt:lpstr>
      <vt:lpstr>PowerPoint Presentation</vt:lpstr>
      <vt:lpstr>CSF Penetration by Vancomycin in Children Receiving Dexamethasone-Bacterial Meningitis</vt:lpstr>
      <vt:lpstr>Increased ICP</vt:lpstr>
      <vt:lpstr>Causes  Encephalitis in Children: Viruses</vt:lpstr>
      <vt:lpstr>Causes: Bacteria</vt:lpstr>
      <vt:lpstr>Causes: Fungi</vt:lpstr>
      <vt:lpstr>Causes: Protozoa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Meningitis and encephalitis</dc:title>
  <dc:creator>MSH</dc:creator>
  <cp:lastModifiedBy>MSH</cp:lastModifiedBy>
  <cp:revision>44</cp:revision>
  <dcterms:created xsi:type="dcterms:W3CDTF">2016-09-03T04:31:00Z</dcterms:created>
  <dcterms:modified xsi:type="dcterms:W3CDTF">2020-09-22T06:17:14Z</dcterms:modified>
</cp:coreProperties>
</file>