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6" r:id="rId4"/>
  </p:sldMasterIdLst>
  <p:notesMasterIdLst>
    <p:notesMasterId r:id="rId79"/>
  </p:notesMasterIdLst>
  <p:sldIdLst>
    <p:sldId id="256" r:id="rId5"/>
    <p:sldId id="258" r:id="rId6"/>
    <p:sldId id="257" r:id="rId7"/>
    <p:sldId id="259" r:id="rId8"/>
    <p:sldId id="260" r:id="rId9"/>
    <p:sldId id="281" r:id="rId10"/>
    <p:sldId id="282" r:id="rId11"/>
    <p:sldId id="261" r:id="rId12"/>
    <p:sldId id="356" r:id="rId13"/>
    <p:sldId id="264" r:id="rId14"/>
    <p:sldId id="265" r:id="rId15"/>
    <p:sldId id="266" r:id="rId16"/>
    <p:sldId id="267" r:id="rId17"/>
    <p:sldId id="268" r:id="rId18"/>
    <p:sldId id="269" r:id="rId19"/>
    <p:sldId id="270" r:id="rId20"/>
    <p:sldId id="271" r:id="rId21"/>
    <p:sldId id="367" r:id="rId22"/>
    <p:sldId id="357" r:id="rId23"/>
    <p:sldId id="272" r:id="rId24"/>
    <p:sldId id="351" r:id="rId25"/>
    <p:sldId id="334" r:id="rId26"/>
    <p:sldId id="273" r:id="rId27"/>
    <p:sldId id="369" r:id="rId28"/>
    <p:sldId id="274" r:id="rId29"/>
    <p:sldId id="275" r:id="rId30"/>
    <p:sldId id="276" r:id="rId31"/>
    <p:sldId id="277" r:id="rId32"/>
    <p:sldId id="278" r:id="rId33"/>
    <p:sldId id="333" r:id="rId34"/>
    <p:sldId id="280" r:id="rId35"/>
    <p:sldId id="279" r:id="rId36"/>
    <p:sldId id="284" r:id="rId37"/>
    <p:sldId id="285" r:id="rId38"/>
    <p:sldId id="352" r:id="rId39"/>
    <p:sldId id="353" r:id="rId40"/>
    <p:sldId id="286" r:id="rId41"/>
    <p:sldId id="287" r:id="rId42"/>
    <p:sldId id="288" r:id="rId43"/>
    <p:sldId id="335" r:id="rId44"/>
    <p:sldId id="289" r:id="rId45"/>
    <p:sldId id="290" r:id="rId46"/>
    <p:sldId id="336" r:id="rId47"/>
    <p:sldId id="291" r:id="rId48"/>
    <p:sldId id="292" r:id="rId49"/>
    <p:sldId id="293" r:id="rId50"/>
    <p:sldId id="294" r:id="rId51"/>
    <p:sldId id="295" r:id="rId52"/>
    <p:sldId id="296" r:id="rId53"/>
    <p:sldId id="297" r:id="rId54"/>
    <p:sldId id="298" r:id="rId55"/>
    <p:sldId id="299" r:id="rId56"/>
    <p:sldId id="300" r:id="rId57"/>
    <p:sldId id="302" r:id="rId58"/>
    <p:sldId id="303" r:id="rId59"/>
    <p:sldId id="332" r:id="rId60"/>
    <p:sldId id="358" r:id="rId61"/>
    <p:sldId id="366" r:id="rId62"/>
    <p:sldId id="364" r:id="rId63"/>
    <p:sldId id="363" r:id="rId64"/>
    <p:sldId id="359" r:id="rId65"/>
    <p:sldId id="360" r:id="rId66"/>
    <p:sldId id="361" r:id="rId67"/>
    <p:sldId id="362" r:id="rId68"/>
    <p:sldId id="365" r:id="rId69"/>
    <p:sldId id="326" r:id="rId70"/>
    <p:sldId id="355" r:id="rId71"/>
    <p:sldId id="348" r:id="rId72"/>
    <p:sldId id="347" r:id="rId73"/>
    <p:sldId id="329" r:id="rId74"/>
    <p:sldId id="330" r:id="rId75"/>
    <p:sldId id="339" r:id="rId76"/>
    <p:sldId id="368" r:id="rId77"/>
    <p:sldId id="331" r:id="rId7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7" autoAdjust="0"/>
    <p:restoredTop sz="83842" autoAdjust="0"/>
  </p:normalViewPr>
  <p:slideViewPr>
    <p:cSldViewPr snapToGrid="0" snapToObjects="1">
      <p:cViewPr varScale="1">
        <p:scale>
          <a:sx n="79" d="100"/>
          <a:sy n="79" d="100"/>
        </p:scale>
        <p:origin x="2352" y="184"/>
      </p:cViewPr>
      <p:guideLst>
        <p:guide orient="horz" pos="2160"/>
        <p:guide pos="2880"/>
      </p:guideLst>
    </p:cSldViewPr>
  </p:slideViewPr>
  <p:outlineViewPr>
    <p:cViewPr>
      <p:scale>
        <a:sx n="33" d="100"/>
        <a:sy n="33" d="100"/>
      </p:scale>
      <p:origin x="0" y="48760"/>
    </p:cViewPr>
  </p:outlineViewPr>
  <p:notesTextViewPr>
    <p:cViewPr>
      <p:scale>
        <a:sx n="100" d="100"/>
        <a:sy n="100" d="100"/>
      </p:scale>
      <p:origin x="0" y="0"/>
    </p:cViewPr>
  </p:notesTextViewPr>
  <p:sorterViewPr>
    <p:cViewPr>
      <p:scale>
        <a:sx n="66" d="100"/>
        <a:sy n="66" d="100"/>
      </p:scale>
      <p:origin x="0" y="51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66647E-6FBE-FF42-8C71-3F5C09010056}" type="datetimeFigureOut">
              <a:rPr lang="en-US" smtClean="0"/>
              <a:t>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599345-470D-BA46-8764-EC9C2C07F2C1}" type="slidenum">
              <a:rPr lang="en-US" smtClean="0"/>
              <a:t>‹#›</a:t>
            </a:fld>
            <a:endParaRPr lang="en-US"/>
          </a:p>
        </p:txBody>
      </p:sp>
    </p:spTree>
    <p:extLst>
      <p:ext uri="{BB962C8B-B14F-4D97-AF65-F5344CB8AC3E}">
        <p14:creationId xmlns:p14="http://schemas.microsoft.com/office/powerpoint/2010/main" val="27885415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xfrm>
            <a:off x="1339850" y="915988"/>
            <a:ext cx="4178300" cy="3133725"/>
          </a:xfrm>
          <a:solidFill>
            <a:srgbClr val="FFFFFF"/>
          </a:solidFill>
          <a:ln/>
          <a:extLst>
            <a:ext uri="{FAA26D3D-D897-4be2-8F04-BA451C77F1D7}">
              <ma14:placeholderFlag xmlns:ma14="http://schemas.microsoft.com/office/mac/drawingml/2011/main" xmlns="" val="1"/>
            </a:ext>
          </a:extLst>
        </p:spPr>
      </p:sp>
      <p:sp>
        <p:nvSpPr>
          <p:cNvPr id="221187" name="Text Box 3"/>
          <p:cNvSpPr txBox="1">
            <a:spLocks noGrp="1" noChangeArrowheads="1"/>
          </p:cNvSpPr>
          <p:nvPr>
            <p:ph type="body" idx="1"/>
          </p:nvPr>
        </p:nvSpPr>
        <p:spPr>
          <a:xfrm>
            <a:off x="1045692" y="4352312"/>
            <a:ext cx="4771252" cy="3479697"/>
          </a:xfrm>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xfrm>
            <a:off x="1339850" y="915988"/>
            <a:ext cx="4178300" cy="3133725"/>
          </a:xfrm>
          <a:solidFill>
            <a:srgbClr val="FFFFFF"/>
          </a:solidFill>
          <a:ln/>
          <a:extLst>
            <a:ext uri="{FAA26D3D-D897-4be2-8F04-BA451C77F1D7}">
              <ma14:placeholderFlag xmlns:ma14="http://schemas.microsoft.com/office/mac/drawingml/2011/main" xmlns="" val="1"/>
            </a:ext>
          </a:extLst>
        </p:spPr>
      </p:sp>
      <p:sp>
        <p:nvSpPr>
          <p:cNvPr id="225283" name="Text Box 3"/>
          <p:cNvSpPr txBox="1">
            <a:spLocks noGrp="1" noChangeArrowheads="1"/>
          </p:cNvSpPr>
          <p:nvPr>
            <p:ph type="body" idx="1"/>
          </p:nvPr>
        </p:nvSpPr>
        <p:spPr>
          <a:xfrm>
            <a:off x="1045692" y="4352312"/>
            <a:ext cx="4771252" cy="3479697"/>
          </a:xfrm>
          <a:ln/>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xfrm>
            <a:off x="1339850" y="915988"/>
            <a:ext cx="4178300" cy="3133725"/>
          </a:xfrm>
          <a:solidFill>
            <a:srgbClr val="FFFFFF"/>
          </a:solidFill>
          <a:ln/>
          <a:extLst>
            <a:ext uri="{FAA26D3D-D897-4be2-8F04-BA451C77F1D7}">
              <ma14:placeholderFlag xmlns:ma14="http://schemas.microsoft.com/office/mac/drawingml/2011/main" xmlns="" val="1"/>
            </a:ext>
          </a:extLst>
        </p:spPr>
      </p:sp>
      <p:sp>
        <p:nvSpPr>
          <p:cNvPr id="219139" name="Text Box 3"/>
          <p:cNvSpPr txBox="1">
            <a:spLocks noGrp="1" noChangeArrowheads="1"/>
          </p:cNvSpPr>
          <p:nvPr>
            <p:ph type="body" idx="1"/>
          </p:nvPr>
        </p:nvSpPr>
        <p:spPr>
          <a:xfrm>
            <a:off x="1045692" y="4352312"/>
            <a:ext cx="4771252" cy="3479697"/>
          </a:xfrm>
          <a:ln/>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45059" name="Rectangle 3"/>
          <p:cNvSpPr>
            <a:spLocks noGrp="1" noChangeArrowheads="1"/>
          </p:cNvSpPr>
          <p:nvPr>
            <p:ph type="body" idx="1"/>
          </p:nvPr>
        </p:nvSpPr>
        <p:spPr>
          <a:xfrm>
            <a:off x="792378" y="4104968"/>
            <a:ext cx="5149678" cy="4854677"/>
          </a:xfrm>
          <a:noFill/>
          <a:ln/>
        </p:spPr>
        <p:txBody>
          <a:bodyPr/>
          <a:lstStyle/>
          <a:p>
            <a:endParaRPr lang="en-US"/>
          </a:p>
          <a:p>
            <a:endParaRPr lang="en-US"/>
          </a:p>
          <a:p>
            <a:endParaRPr lang="en-US"/>
          </a:p>
          <a:p>
            <a:r>
              <a:rPr lang="en-US"/>
              <a:t>The natural history and prognosis</a:t>
            </a:r>
            <a:r>
              <a:rPr lang="en-US">
                <a:solidFill>
                  <a:srgbClr val="000000"/>
                </a:solidFill>
              </a:rPr>
              <a:t> of pediatric asthma is incompletely understood.  </a:t>
            </a:r>
          </a:p>
          <a:p>
            <a:r>
              <a:rPr lang="en-US">
                <a:solidFill>
                  <a:srgbClr val="000000"/>
                </a:solidFill>
              </a:rPr>
              <a:t>Most children </a:t>
            </a:r>
            <a:r>
              <a:rPr lang="ja-JP" altLang="en-US">
                <a:solidFill>
                  <a:srgbClr val="000000"/>
                </a:solidFill>
                <a:latin typeface="Arial"/>
              </a:rPr>
              <a:t>“</a:t>
            </a:r>
            <a:r>
              <a:rPr lang="en-US">
                <a:solidFill>
                  <a:srgbClr val="000000"/>
                </a:solidFill>
              </a:rPr>
              <a:t>don</a:t>
            </a:r>
            <a:r>
              <a:rPr lang="ja-JP" altLang="en-US">
                <a:solidFill>
                  <a:srgbClr val="000000"/>
                </a:solidFill>
                <a:latin typeface="Arial"/>
              </a:rPr>
              <a:t>’</a:t>
            </a:r>
            <a:r>
              <a:rPr lang="en-US">
                <a:solidFill>
                  <a:srgbClr val="000000"/>
                </a:solidFill>
              </a:rPr>
              <a:t>t grow out of asthma</a:t>
            </a:r>
            <a:r>
              <a:rPr lang="ja-JP" altLang="en-US">
                <a:solidFill>
                  <a:srgbClr val="000000"/>
                </a:solidFill>
                <a:latin typeface="Arial"/>
              </a:rPr>
              <a:t>”</a:t>
            </a:r>
            <a:r>
              <a:rPr lang="en-US" baseline="30000">
                <a:solidFill>
                  <a:srgbClr val="000000"/>
                </a:solidFill>
              </a:rPr>
              <a:t>1</a:t>
            </a:r>
            <a:r>
              <a:rPr lang="en-US">
                <a:solidFill>
                  <a:srgbClr val="000000"/>
                </a:solidFill>
              </a:rPr>
              <a:t>. Instead, t</a:t>
            </a:r>
            <a:r>
              <a:rPr lang="en-US"/>
              <a:t>he </a:t>
            </a:r>
            <a:r>
              <a:rPr lang="ja-JP" altLang="en-US">
                <a:latin typeface="Arial"/>
              </a:rPr>
              <a:t>“</a:t>
            </a:r>
            <a:r>
              <a:rPr lang="en-US"/>
              <a:t>loss</a:t>
            </a:r>
            <a:r>
              <a:rPr lang="ja-JP" altLang="en-US">
                <a:latin typeface="Arial"/>
              </a:rPr>
              <a:t>”</a:t>
            </a:r>
            <a:r>
              <a:rPr lang="en-US"/>
              <a:t> of symptoms may actually be related simply to growth of the lungs and not due to a change of airway hyperresponsiveness. The </a:t>
            </a:r>
            <a:r>
              <a:rPr lang="ja-JP" altLang="en-US">
                <a:latin typeface="Arial"/>
              </a:rPr>
              <a:t>“</a:t>
            </a:r>
            <a:r>
              <a:rPr lang="en-US"/>
              <a:t>loss</a:t>
            </a:r>
            <a:r>
              <a:rPr lang="ja-JP" altLang="en-US">
                <a:latin typeface="Arial"/>
              </a:rPr>
              <a:t>”</a:t>
            </a:r>
            <a:r>
              <a:rPr lang="en-US"/>
              <a:t> of symptoms may thus represent a period of time when the disease goes through</a:t>
            </a:r>
            <a:r>
              <a:rPr lang="en-US">
                <a:solidFill>
                  <a:srgbClr val="000000"/>
                </a:solidFill>
              </a:rPr>
              <a:t> a silent, asymptomatic period only to recur later in life</a:t>
            </a:r>
            <a:r>
              <a:rPr lang="en-US" baseline="30000">
                <a:solidFill>
                  <a:srgbClr val="000000"/>
                </a:solidFill>
              </a:rPr>
              <a:t>2</a:t>
            </a:r>
            <a:r>
              <a:rPr lang="en-US">
                <a:solidFill>
                  <a:srgbClr val="000000"/>
                </a:solidFill>
              </a:rPr>
              <a:t>.</a:t>
            </a:r>
          </a:p>
          <a:p>
            <a:pPr>
              <a:lnSpc>
                <a:spcPct val="110000"/>
              </a:lnSpc>
              <a:spcBef>
                <a:spcPct val="50000"/>
              </a:spcBef>
            </a:pPr>
            <a:endParaRPr lang="en-US">
              <a:solidFill>
                <a:srgbClr val="000000"/>
              </a:solidFill>
            </a:endParaRPr>
          </a:p>
          <a:p>
            <a:pPr>
              <a:lnSpc>
                <a:spcPct val="110000"/>
              </a:lnSpc>
              <a:spcBef>
                <a:spcPct val="50000"/>
              </a:spcBef>
            </a:pPr>
            <a:r>
              <a:rPr lang="en-US" baseline="30000">
                <a:solidFill>
                  <a:srgbClr val="000000"/>
                </a:solidFill>
              </a:rPr>
              <a:t>1</a:t>
            </a:r>
            <a:r>
              <a:rPr lang="en-US">
                <a:solidFill>
                  <a:srgbClr val="000000"/>
                </a:solidFill>
              </a:rPr>
              <a:t>Martinez, FD. In: Barnes PJ, Leff AR, Grunstein MM, Woolcock AJ., eds.  Asthma. Philadelphia PA: Lippincott - Raven; 1997:121-128.</a:t>
            </a:r>
          </a:p>
          <a:p>
            <a:pPr>
              <a:lnSpc>
                <a:spcPct val="110000"/>
              </a:lnSpc>
              <a:spcBef>
                <a:spcPct val="50000"/>
              </a:spcBef>
            </a:pPr>
            <a:r>
              <a:rPr lang="en-US" baseline="30000">
                <a:solidFill>
                  <a:srgbClr val="000000"/>
                </a:solidFill>
              </a:rPr>
              <a:t>2 </a:t>
            </a:r>
            <a:r>
              <a:rPr lang="en-US"/>
              <a:t>Weiss ST, Environmental risk factors in childhood asthma. </a:t>
            </a:r>
            <a:r>
              <a:rPr lang="en-US" i="1"/>
              <a:t>Clin Exp Allergy.</a:t>
            </a:r>
            <a:r>
              <a:rPr lang="en-US"/>
              <a:t> 1998;28(suppl 5):29-34.</a:t>
            </a:r>
            <a:endParaRPr lang="en-US">
              <a:solidFill>
                <a:srgbClr val="000000"/>
              </a:solidFill>
            </a:endParaRPr>
          </a:p>
          <a:p>
            <a:pPr>
              <a:lnSpc>
                <a:spcPct val="110000"/>
              </a:lnSpc>
              <a:spcBef>
                <a:spcPct val="50000"/>
              </a:spcBef>
            </a:pPr>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51203" name="Rectangle 3"/>
          <p:cNvSpPr>
            <a:spLocks noGrp="1" noChangeArrowheads="1"/>
          </p:cNvSpPr>
          <p:nvPr>
            <p:ph type="body" idx="1"/>
          </p:nvPr>
        </p:nvSpPr>
        <p:spPr>
          <a:xfrm>
            <a:off x="792377" y="4104968"/>
            <a:ext cx="5138866" cy="4854677"/>
          </a:xfrm>
          <a:noFill/>
          <a:ln/>
        </p:spPr>
        <p:txBody>
          <a:bodyPr/>
          <a:lstStyle/>
          <a:p>
            <a:endParaRPr lang="en-US"/>
          </a:p>
          <a:p>
            <a:endParaRPr lang="en-US"/>
          </a:p>
          <a:p>
            <a:endParaRPr lang="en-US"/>
          </a:p>
          <a:p>
            <a:r>
              <a:rPr lang="en-US"/>
              <a:t>Although some risk factors for asthma are in common between adults and children, some clearly differ. The differences are perhaps most marked in the youngest age groups. </a:t>
            </a:r>
          </a:p>
          <a:p>
            <a:r>
              <a:rPr lang="en-US"/>
              <a:t>Asthma and wheezing in the first 6 years of life were well-studied in a landmark paper published in the </a:t>
            </a:r>
            <a:r>
              <a:rPr lang="en-US" i="1"/>
              <a:t>New England Journal of Medicine</a:t>
            </a:r>
            <a:r>
              <a:rPr lang="en-US"/>
              <a:t> by Dr. Fernando Martinez and colleagues at University of Arizona.  In this population-based study, the authors describe characteristics of wheezing in 826 infants followed from birth through age 6, living in Tucson Arizona.</a:t>
            </a:r>
          </a:p>
          <a:p>
            <a:endParaRPr lang="en-US"/>
          </a:p>
          <a:p>
            <a:r>
              <a:rPr lang="en-US"/>
              <a:t>Martinez FD et al. Asthma and wheezing in the first 6 years of life. </a:t>
            </a:r>
            <a:br>
              <a:rPr lang="en-US"/>
            </a:br>
            <a:r>
              <a:rPr lang="en-US" i="1"/>
              <a:t>N Engl J Med</a:t>
            </a:r>
            <a:r>
              <a:rPr lang="en-US"/>
              <a:t> 332:133-8, 1995.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53251" name="Rectangle 3"/>
          <p:cNvSpPr>
            <a:spLocks noGrp="1" noChangeArrowheads="1"/>
          </p:cNvSpPr>
          <p:nvPr>
            <p:ph type="body" idx="1"/>
          </p:nvPr>
        </p:nvSpPr>
        <p:spPr>
          <a:xfrm>
            <a:off x="792378" y="4104968"/>
            <a:ext cx="5145044" cy="4636524"/>
          </a:xfrm>
          <a:noFill/>
          <a:ln/>
        </p:spPr>
        <p:txBody>
          <a:bodyPr/>
          <a:lstStyle/>
          <a:p>
            <a:pPr indent="4620"/>
            <a:endParaRPr lang="en-US"/>
          </a:p>
          <a:p>
            <a:pPr indent="4620"/>
            <a:endParaRPr lang="en-US"/>
          </a:p>
          <a:p>
            <a:pPr indent="4620"/>
            <a:endParaRPr lang="en-US"/>
          </a:p>
          <a:p>
            <a:pPr indent="4620"/>
            <a:r>
              <a:rPr lang="en-US" sz="1100"/>
              <a:t>In this table,</a:t>
            </a:r>
          </a:p>
          <a:p>
            <a:pPr indent="4620"/>
            <a:r>
              <a:rPr lang="en-US" sz="1100"/>
              <a:t>A </a:t>
            </a:r>
            <a:r>
              <a:rPr lang="ja-JP" altLang="en-US" sz="1100">
                <a:latin typeface="Arial"/>
              </a:rPr>
              <a:t>“</a:t>
            </a:r>
            <a:r>
              <a:rPr lang="en-US" sz="1100"/>
              <a:t>(+)</a:t>
            </a:r>
            <a:r>
              <a:rPr lang="ja-JP" altLang="en-US" sz="1100">
                <a:latin typeface="Arial"/>
              </a:rPr>
              <a:t>”</a:t>
            </a:r>
            <a:r>
              <a:rPr lang="en-US" sz="1100"/>
              <a:t> under </a:t>
            </a:r>
            <a:r>
              <a:rPr lang="ja-JP" altLang="en-US" sz="1100">
                <a:latin typeface="Arial"/>
              </a:rPr>
              <a:t>“</a:t>
            </a:r>
            <a:r>
              <a:rPr lang="en-US" sz="1100"/>
              <a:t>Age 3</a:t>
            </a:r>
            <a:r>
              <a:rPr lang="ja-JP" altLang="en-US" sz="1100">
                <a:latin typeface="Arial"/>
              </a:rPr>
              <a:t>”</a:t>
            </a:r>
            <a:r>
              <a:rPr lang="en-US" sz="1100"/>
              <a:t> means:  At least 1 lung illness with wheezing was noted at</a:t>
            </a:r>
            <a:r>
              <a:rPr lang="en-US" sz="1100" i="1"/>
              <a:t> </a:t>
            </a:r>
            <a:r>
              <a:rPr lang="en-US" sz="1100"/>
              <a:t>some time</a:t>
            </a:r>
            <a:r>
              <a:rPr lang="en-US" sz="1100" i="1"/>
              <a:t> </a:t>
            </a:r>
            <a:r>
              <a:rPr lang="en-US" sz="1100"/>
              <a:t>before age 3</a:t>
            </a:r>
          </a:p>
          <a:p>
            <a:pPr indent="4620"/>
            <a:r>
              <a:rPr lang="en-US" sz="1100"/>
              <a:t>A </a:t>
            </a:r>
            <a:r>
              <a:rPr lang="ja-JP" altLang="en-US" sz="1100">
                <a:latin typeface="Arial"/>
              </a:rPr>
              <a:t>“</a:t>
            </a:r>
            <a:r>
              <a:rPr lang="en-US" sz="1100"/>
              <a:t>(+)</a:t>
            </a:r>
            <a:r>
              <a:rPr lang="ja-JP" altLang="en-US" sz="1100">
                <a:latin typeface="Arial"/>
              </a:rPr>
              <a:t>”</a:t>
            </a:r>
            <a:r>
              <a:rPr lang="en-US" sz="1100"/>
              <a:t> under </a:t>
            </a:r>
            <a:r>
              <a:rPr lang="ja-JP" altLang="en-US" sz="1100">
                <a:latin typeface="Arial"/>
              </a:rPr>
              <a:t>“</a:t>
            </a:r>
            <a:r>
              <a:rPr lang="en-US" sz="1100"/>
              <a:t>Age 6</a:t>
            </a:r>
            <a:r>
              <a:rPr lang="ja-JP" altLang="en-US" sz="1100">
                <a:latin typeface="Arial"/>
              </a:rPr>
              <a:t>”</a:t>
            </a:r>
            <a:r>
              <a:rPr lang="en-US" sz="1100"/>
              <a:t> means:  At least 1 wheezing episode was noted during the year before age</a:t>
            </a:r>
            <a:r>
              <a:rPr lang="en-US" sz="1100" i="1"/>
              <a:t> </a:t>
            </a:r>
            <a:r>
              <a:rPr lang="en-US" sz="1100"/>
              <a:t>6 </a:t>
            </a:r>
          </a:p>
          <a:p>
            <a:pPr indent="4620"/>
            <a:endParaRPr lang="en-US" sz="1100"/>
          </a:p>
          <a:p>
            <a:pPr indent="4620"/>
            <a:r>
              <a:rPr lang="en-US" sz="1100"/>
              <a:t>The results of the Tucson Children</a:t>
            </a:r>
            <a:r>
              <a:rPr lang="ja-JP" altLang="en-US" sz="1100">
                <a:latin typeface="Arial"/>
              </a:rPr>
              <a:t>’</a:t>
            </a:r>
            <a:r>
              <a:rPr lang="en-US" sz="1100"/>
              <a:t>s Respiratory Study revealed that children who wheezed at some time before age 6 years could be categorized into one of three wheezing phenotypes:</a:t>
            </a:r>
          </a:p>
          <a:p>
            <a:pPr indent="4620"/>
            <a:r>
              <a:rPr lang="en-US" sz="1100" u="sng"/>
              <a:t>Transient</a:t>
            </a:r>
            <a:r>
              <a:rPr lang="en-US" sz="1100"/>
              <a:t> wheezing was defined as:</a:t>
            </a:r>
            <a:endParaRPr lang="en-US" sz="1100" i="1" u="sng"/>
          </a:p>
          <a:p>
            <a:pPr lvl="1" indent="-106241">
              <a:buFontTx/>
              <a:buChar char="•"/>
            </a:pPr>
            <a:r>
              <a:rPr lang="en-US" sz="1100">
                <a:latin typeface="Symbol" charset="0"/>
              </a:rPr>
              <a:t>³</a:t>
            </a:r>
            <a:r>
              <a:rPr lang="en-US" sz="1100"/>
              <a:t>1 lung illness with </a:t>
            </a:r>
            <a:r>
              <a:rPr lang="en-US" sz="1100" b="1"/>
              <a:t>wheezing</a:t>
            </a:r>
            <a:r>
              <a:rPr lang="en-US" sz="1100" b="1" i="1"/>
              <a:t> </a:t>
            </a:r>
            <a:r>
              <a:rPr lang="en-US" sz="1100"/>
              <a:t>some time</a:t>
            </a:r>
            <a:r>
              <a:rPr lang="en-US" sz="1100" b="1" i="1"/>
              <a:t> </a:t>
            </a:r>
            <a:r>
              <a:rPr lang="en-US" sz="1100"/>
              <a:t>before </a:t>
            </a:r>
            <a:r>
              <a:rPr lang="en-US" sz="1100" b="1"/>
              <a:t>age 3</a:t>
            </a:r>
            <a:r>
              <a:rPr lang="en-US" sz="1100"/>
              <a:t>, and</a:t>
            </a:r>
          </a:p>
          <a:p>
            <a:pPr lvl="1" indent="-106241">
              <a:spcBef>
                <a:spcPct val="0"/>
              </a:spcBef>
              <a:buFontTx/>
              <a:buChar char="•"/>
            </a:pPr>
            <a:r>
              <a:rPr lang="en-US" sz="1100" i="1" u="sng"/>
              <a:t>No</a:t>
            </a:r>
            <a:r>
              <a:rPr lang="en-US" sz="1100" i="1"/>
              <a:t> </a:t>
            </a:r>
            <a:r>
              <a:rPr lang="en-US" sz="1100"/>
              <a:t>episode of wheezing during the year before </a:t>
            </a:r>
            <a:r>
              <a:rPr lang="en-US" sz="1100" b="1"/>
              <a:t>age</a:t>
            </a:r>
            <a:r>
              <a:rPr lang="en-US" sz="1100" b="1" i="1"/>
              <a:t> </a:t>
            </a:r>
            <a:r>
              <a:rPr lang="en-US" sz="1100" b="1"/>
              <a:t>6</a:t>
            </a:r>
            <a:endParaRPr lang="en-US" sz="1100"/>
          </a:p>
          <a:p>
            <a:pPr indent="4620">
              <a:spcBef>
                <a:spcPct val="50000"/>
              </a:spcBef>
            </a:pPr>
            <a:r>
              <a:rPr lang="en-US" sz="1100" u="sng"/>
              <a:t>Persistent</a:t>
            </a:r>
            <a:r>
              <a:rPr lang="en-US" sz="1100"/>
              <a:t> wheezing was defined as:</a:t>
            </a:r>
            <a:endParaRPr lang="en-US" sz="1100" i="1" u="sng"/>
          </a:p>
          <a:p>
            <a:pPr lvl="1" indent="-106241">
              <a:buFontTx/>
              <a:buChar char="•"/>
            </a:pPr>
            <a:r>
              <a:rPr lang="en-US" sz="1100">
                <a:latin typeface="Symbol" charset="0"/>
              </a:rPr>
              <a:t>³</a:t>
            </a:r>
            <a:r>
              <a:rPr lang="en-US" sz="1100"/>
              <a:t>1 lung illness with </a:t>
            </a:r>
            <a:r>
              <a:rPr lang="en-US" sz="1100" b="1"/>
              <a:t>wheezing</a:t>
            </a:r>
            <a:r>
              <a:rPr lang="en-US" sz="1100" i="1"/>
              <a:t> </a:t>
            </a:r>
            <a:r>
              <a:rPr lang="en-US" sz="1100"/>
              <a:t>some time</a:t>
            </a:r>
            <a:r>
              <a:rPr lang="en-US" sz="1100" b="1" i="1"/>
              <a:t> </a:t>
            </a:r>
            <a:r>
              <a:rPr lang="en-US" sz="1100"/>
              <a:t>before </a:t>
            </a:r>
            <a:r>
              <a:rPr lang="en-US" sz="1100" b="1"/>
              <a:t>age 3</a:t>
            </a:r>
            <a:r>
              <a:rPr lang="en-US" sz="1100"/>
              <a:t>, and</a:t>
            </a:r>
          </a:p>
          <a:p>
            <a:pPr lvl="1" indent="-106241">
              <a:spcBef>
                <a:spcPct val="0"/>
              </a:spcBef>
              <a:buFontTx/>
              <a:buChar char="•"/>
            </a:pPr>
            <a:r>
              <a:rPr lang="en-US" sz="1100">
                <a:latin typeface="Symbol" charset="0"/>
              </a:rPr>
              <a:t>³</a:t>
            </a:r>
            <a:r>
              <a:rPr lang="en-US" sz="1100"/>
              <a:t>1 </a:t>
            </a:r>
            <a:r>
              <a:rPr lang="en-US" sz="1100" b="1"/>
              <a:t>wheezing</a:t>
            </a:r>
            <a:r>
              <a:rPr lang="en-US" sz="1100"/>
              <a:t> episode during the year before </a:t>
            </a:r>
            <a:r>
              <a:rPr lang="en-US" sz="1100" b="1"/>
              <a:t>age</a:t>
            </a:r>
            <a:r>
              <a:rPr lang="en-US" sz="1100" b="1" i="1"/>
              <a:t> </a:t>
            </a:r>
            <a:r>
              <a:rPr lang="en-US" sz="1100" b="1"/>
              <a:t>6</a:t>
            </a:r>
            <a:endParaRPr lang="en-US" sz="1100"/>
          </a:p>
          <a:p>
            <a:pPr indent="4620">
              <a:spcBef>
                <a:spcPct val="50000"/>
              </a:spcBef>
            </a:pPr>
            <a:r>
              <a:rPr lang="en-US" sz="1100" u="sng"/>
              <a:t>Late</a:t>
            </a:r>
            <a:r>
              <a:rPr lang="en-US" sz="1100"/>
              <a:t> wheezing was defined as:</a:t>
            </a:r>
            <a:endParaRPr lang="en-US" sz="1100" i="1" u="sng"/>
          </a:p>
          <a:p>
            <a:pPr lvl="1" indent="-106241">
              <a:buFontTx/>
              <a:buChar char="•"/>
            </a:pPr>
            <a:r>
              <a:rPr lang="en-US" sz="1100" i="1" u="sng"/>
              <a:t>No</a:t>
            </a:r>
            <a:r>
              <a:rPr lang="en-US" sz="1100"/>
              <a:t> lung illness with wheezing</a:t>
            </a:r>
            <a:r>
              <a:rPr lang="en-US" sz="1100" i="1"/>
              <a:t> </a:t>
            </a:r>
            <a:r>
              <a:rPr lang="en-US" sz="1100"/>
              <a:t>before </a:t>
            </a:r>
            <a:r>
              <a:rPr lang="en-US" sz="1100" b="1"/>
              <a:t>age 3</a:t>
            </a:r>
            <a:r>
              <a:rPr lang="en-US" sz="1100"/>
              <a:t>, and</a:t>
            </a:r>
          </a:p>
          <a:p>
            <a:pPr lvl="1" indent="-106241">
              <a:spcBef>
                <a:spcPct val="0"/>
              </a:spcBef>
              <a:buFontTx/>
              <a:buChar char="•"/>
            </a:pPr>
            <a:r>
              <a:rPr lang="en-US" sz="1100">
                <a:latin typeface="Symbol" charset="0"/>
              </a:rPr>
              <a:t>³</a:t>
            </a:r>
            <a:r>
              <a:rPr lang="en-US" sz="1100"/>
              <a:t>1 </a:t>
            </a:r>
            <a:r>
              <a:rPr lang="en-US" sz="1100" b="1"/>
              <a:t>wheezing</a:t>
            </a:r>
            <a:r>
              <a:rPr lang="en-US" sz="1100"/>
              <a:t> episode during the year before </a:t>
            </a:r>
            <a:r>
              <a:rPr lang="en-US" sz="1100" b="1"/>
              <a:t>age</a:t>
            </a:r>
            <a:r>
              <a:rPr lang="en-US" sz="1100" b="1" i="1"/>
              <a:t> </a:t>
            </a:r>
            <a:r>
              <a:rPr lang="en-US" sz="1100" b="1"/>
              <a:t>6</a:t>
            </a:r>
          </a:p>
          <a:p>
            <a:pPr indent="4620"/>
            <a:endParaRPr lang="en-US" sz="1100"/>
          </a:p>
          <a:p>
            <a:pPr indent="4620"/>
            <a:r>
              <a:rPr lang="en-US"/>
              <a:t>Martinez FD et al. Asthma and wheezing in the first 6 years of life. </a:t>
            </a:r>
            <a:br>
              <a:rPr lang="en-US"/>
            </a:br>
            <a:r>
              <a:rPr lang="en-US" i="1"/>
              <a:t>N Engl J Med</a:t>
            </a:r>
            <a:r>
              <a:rPr lang="en-US"/>
              <a:t> 332:133-8, 1995.</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095375" y="688975"/>
            <a:ext cx="4552950" cy="3414713"/>
          </a:xfrm>
          <a:ln cap="flat"/>
          <a:extLst>
            <a:ext uri="{FAA26D3D-D897-4be2-8F04-BA451C77F1D7}">
              <ma14:placeholderFlag xmlns:ma14="http://schemas.microsoft.com/office/mac/drawingml/2011/main" xmlns="" val="1"/>
            </a:ext>
          </a:extLst>
        </p:spPr>
      </p:sp>
      <p:sp>
        <p:nvSpPr>
          <p:cNvPr id="57347" name="Rectangle 3"/>
          <p:cNvSpPr>
            <a:spLocks noGrp="1" noChangeArrowheads="1"/>
          </p:cNvSpPr>
          <p:nvPr>
            <p:ph type="body" idx="1"/>
          </p:nvPr>
        </p:nvSpPr>
        <p:spPr>
          <a:xfrm>
            <a:off x="792377" y="4104968"/>
            <a:ext cx="5169758" cy="4161811"/>
          </a:xfrm>
          <a:noFill/>
          <a:ln/>
        </p:spPr>
        <p:txBody>
          <a:bodyPr lIns="92383" tIns="46191" rIns="92383" bIns="46191"/>
          <a:lstStyle/>
          <a:p>
            <a:pPr indent="4620"/>
            <a:endParaRPr lang="en-US" b="1"/>
          </a:p>
          <a:p>
            <a:pPr indent="4620"/>
            <a:endParaRPr lang="en-US" b="1">
              <a:solidFill>
                <a:schemeClr val="accent2"/>
              </a:solidFill>
            </a:endParaRPr>
          </a:p>
          <a:p>
            <a:pPr indent="4620"/>
            <a:endParaRPr lang="en-US" b="1"/>
          </a:p>
          <a:p>
            <a:pPr indent="4620"/>
            <a:r>
              <a:rPr lang="en-US">
                <a:solidFill>
                  <a:srgbClr val="000000"/>
                </a:solidFill>
              </a:rPr>
              <a:t>Survey questionnaires to parents, assessment of pulmonary functions, and total IgE levels yielded the following </a:t>
            </a:r>
            <a:r>
              <a:rPr lang="en-US" b="1">
                <a:solidFill>
                  <a:srgbClr val="000000"/>
                </a:solidFill>
              </a:rPr>
              <a:t>risk factors</a:t>
            </a:r>
            <a:r>
              <a:rPr lang="en-US">
                <a:solidFill>
                  <a:srgbClr val="000000"/>
                </a:solidFill>
              </a:rPr>
              <a:t> that reached statistical significance for each category of wheezing:</a:t>
            </a:r>
          </a:p>
          <a:p>
            <a:pPr indent="4620"/>
            <a:r>
              <a:rPr lang="en-US" u="sng"/>
              <a:t>Transient:</a:t>
            </a:r>
            <a:r>
              <a:rPr lang="en-US"/>
              <a:t>  wheezing (+) age 3, (–) age 6</a:t>
            </a:r>
          </a:p>
          <a:p>
            <a:pPr lvl="1" indent="-106241">
              <a:buFontTx/>
              <a:buChar char="•"/>
            </a:pPr>
            <a:r>
              <a:rPr lang="en-US"/>
              <a:t>Low lung function soon after birth </a:t>
            </a:r>
          </a:p>
          <a:p>
            <a:pPr lvl="1" indent="-106241">
              <a:spcBef>
                <a:spcPct val="0"/>
              </a:spcBef>
              <a:buFontTx/>
              <a:buChar char="•"/>
            </a:pPr>
            <a:r>
              <a:rPr lang="en-US"/>
              <a:t>Maternal smoking during pregnancy</a:t>
            </a:r>
          </a:p>
          <a:p>
            <a:pPr indent="4620"/>
            <a:r>
              <a:rPr lang="en-US" u="sng"/>
              <a:t>Persistent:</a:t>
            </a:r>
            <a:r>
              <a:rPr lang="en-US"/>
              <a:t>  wheezing (+) age 3, (+) age 6</a:t>
            </a:r>
          </a:p>
          <a:p>
            <a:pPr lvl="1" indent="-106241">
              <a:buFontTx/>
              <a:buChar char="•"/>
            </a:pPr>
            <a:r>
              <a:rPr lang="en-US"/>
              <a:t>Atopy:  History of maternal asthma, rhinitis </a:t>
            </a:r>
            <a:r>
              <a:rPr lang="en-US" i="1"/>
              <a:t>apart</a:t>
            </a:r>
            <a:r>
              <a:rPr lang="en-US"/>
              <a:t> from colds, eczema, and elevated IgE levels when measured at 9 months of age --  </a:t>
            </a:r>
            <a:r>
              <a:rPr lang="en-US" i="1"/>
              <a:t>each</a:t>
            </a:r>
            <a:r>
              <a:rPr lang="en-US"/>
              <a:t> reached statistical significance</a:t>
            </a:r>
          </a:p>
          <a:p>
            <a:pPr lvl="1" indent="-106241">
              <a:spcBef>
                <a:spcPct val="0"/>
              </a:spcBef>
              <a:buFontTx/>
              <a:buChar char="•"/>
            </a:pPr>
            <a:r>
              <a:rPr lang="en-US"/>
              <a:t>Maternal smoking during pregnancy</a:t>
            </a:r>
          </a:p>
          <a:p>
            <a:pPr lvl="1" indent="-106241">
              <a:spcBef>
                <a:spcPct val="0"/>
              </a:spcBef>
              <a:buFontTx/>
              <a:buChar char="•"/>
            </a:pPr>
            <a:r>
              <a:rPr lang="en-US"/>
              <a:t>Male gender</a:t>
            </a:r>
          </a:p>
          <a:p>
            <a:pPr indent="4620"/>
            <a:r>
              <a:rPr lang="en-US" u="sng"/>
              <a:t>Late:</a:t>
            </a:r>
            <a:r>
              <a:rPr lang="en-US"/>
              <a:t>  wheezing (–) age 3, (+) age 6</a:t>
            </a:r>
          </a:p>
          <a:p>
            <a:pPr lvl="1" indent="-106241">
              <a:buFontTx/>
              <a:buChar char="•"/>
            </a:pPr>
            <a:r>
              <a:rPr lang="en-US"/>
              <a:t>Atopy:  History of maternal asthma, and rhinitis </a:t>
            </a:r>
            <a:r>
              <a:rPr lang="en-US" i="1"/>
              <a:t>apart</a:t>
            </a:r>
            <a:r>
              <a:rPr lang="en-US"/>
              <a:t> from colds -- </a:t>
            </a:r>
            <a:r>
              <a:rPr lang="en-US" i="1"/>
              <a:t>each</a:t>
            </a:r>
            <a:r>
              <a:rPr lang="en-US"/>
              <a:t> reached statistical significance</a:t>
            </a:r>
          </a:p>
          <a:p>
            <a:pPr lvl="1" indent="-106241">
              <a:spcBef>
                <a:spcPct val="0"/>
              </a:spcBef>
              <a:buFontTx/>
              <a:buChar char="•"/>
            </a:pPr>
            <a:r>
              <a:rPr lang="en-US"/>
              <a:t>Male gender</a:t>
            </a:r>
          </a:p>
          <a:p>
            <a:pPr indent="4620"/>
            <a:endParaRPr lang="en-US"/>
          </a:p>
          <a:p>
            <a:pPr indent="4620"/>
            <a:r>
              <a:rPr lang="en-US"/>
              <a:t>Martinez FD et al. Asthma and wheezing in the first 6 years of life. </a:t>
            </a:r>
            <a:r>
              <a:rPr lang="en-US" i="1"/>
              <a:t>N Engl J Med</a:t>
            </a:r>
            <a:r>
              <a:rPr lang="en-US"/>
              <a:t> 332:133-8, 1995.</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095375" y="688975"/>
            <a:ext cx="4552950" cy="3414713"/>
          </a:xfrm>
          <a:ln cap="flat"/>
          <a:extLst>
            <a:ext uri="{FAA26D3D-D897-4be2-8F04-BA451C77F1D7}">
              <ma14:placeholderFlag xmlns:ma14="http://schemas.microsoft.com/office/mac/drawingml/2011/main" xmlns="" val="1"/>
            </a:ext>
          </a:extLst>
        </p:spPr>
      </p:sp>
      <p:sp>
        <p:nvSpPr>
          <p:cNvPr id="59395" name="Rectangle 3"/>
          <p:cNvSpPr>
            <a:spLocks noGrp="1" noChangeArrowheads="1"/>
          </p:cNvSpPr>
          <p:nvPr>
            <p:ph type="body" idx="1"/>
          </p:nvPr>
        </p:nvSpPr>
        <p:spPr>
          <a:xfrm>
            <a:off x="792377" y="4104968"/>
            <a:ext cx="5268612" cy="4161811"/>
          </a:xfrm>
          <a:noFill/>
          <a:ln/>
        </p:spPr>
        <p:txBody>
          <a:bodyPr lIns="92383" tIns="46191" rIns="92383" bIns="46191"/>
          <a:lstStyle/>
          <a:p>
            <a:endParaRPr lang="en-US" u="sng"/>
          </a:p>
          <a:p>
            <a:endParaRPr lang="en-US" u="sng"/>
          </a:p>
          <a:p>
            <a:endParaRPr lang="en-US" u="sng"/>
          </a:p>
          <a:p>
            <a:r>
              <a:rPr lang="en-US" u="sng"/>
              <a:t>Transient wheezing</a:t>
            </a:r>
            <a:r>
              <a:rPr lang="en-US"/>
              <a:t>: (</a:t>
            </a:r>
            <a:r>
              <a:rPr lang="en-US" i="1"/>
              <a:t>+)Wheeze &lt;3 y.o.;  </a:t>
            </a:r>
            <a:r>
              <a:rPr lang="en-US"/>
              <a:t>(</a:t>
            </a:r>
            <a:r>
              <a:rPr lang="en-US" i="1"/>
              <a:t>–) Wheeze at 6 y.o.</a:t>
            </a:r>
            <a:endParaRPr lang="en-US" i="1" u="sng"/>
          </a:p>
          <a:p>
            <a:pPr>
              <a:spcBef>
                <a:spcPct val="50000"/>
              </a:spcBef>
            </a:pPr>
            <a:r>
              <a:rPr lang="en-US"/>
              <a:t>In this category, lung function was </a:t>
            </a:r>
            <a:r>
              <a:rPr lang="en-US" i="1"/>
              <a:t>low</a:t>
            </a:r>
            <a:r>
              <a:rPr lang="en-US"/>
              <a:t> when measured shortly after birth and </a:t>
            </a:r>
            <a:r>
              <a:rPr lang="en-US" i="1"/>
              <a:t>before </a:t>
            </a:r>
            <a:r>
              <a:rPr lang="en-US"/>
              <a:t>any respiratory tract illness had occurred.  The authors labeled these children as having </a:t>
            </a:r>
            <a:r>
              <a:rPr lang="ja-JP" altLang="en-US">
                <a:latin typeface="Arial"/>
              </a:rPr>
              <a:t>“</a:t>
            </a:r>
            <a:r>
              <a:rPr lang="en-US" i="1"/>
              <a:t>congenitally smaller airways</a:t>
            </a:r>
            <a:r>
              <a:rPr lang="ja-JP" altLang="en-US">
                <a:latin typeface="Arial"/>
              </a:rPr>
              <a:t>”</a:t>
            </a:r>
            <a:r>
              <a:rPr lang="en-US"/>
              <a:t>.</a:t>
            </a:r>
          </a:p>
          <a:p>
            <a:pPr>
              <a:spcBef>
                <a:spcPct val="50000"/>
              </a:spcBef>
            </a:pPr>
            <a:r>
              <a:rPr lang="en-US"/>
              <a:t>With documented </a:t>
            </a:r>
            <a:r>
              <a:rPr lang="en-US" i="1"/>
              <a:t>smaller airways</a:t>
            </a:r>
            <a:r>
              <a:rPr lang="en-US"/>
              <a:t> from birth, these children may be </a:t>
            </a:r>
            <a:r>
              <a:rPr lang="en-US" i="1"/>
              <a:t>predisposed</a:t>
            </a:r>
            <a:r>
              <a:rPr lang="en-US"/>
              <a:t> to wheeze in early life during viral respiratory infections. </a:t>
            </a:r>
          </a:p>
          <a:p>
            <a:pPr>
              <a:spcBef>
                <a:spcPct val="50000"/>
              </a:spcBef>
            </a:pPr>
            <a:r>
              <a:rPr lang="en-US"/>
              <a:t>However, wheezing was no longer present in these children -- presumably after sufficient lung growth had occurred -- by age 6 years.</a:t>
            </a:r>
          </a:p>
          <a:p>
            <a:pPr>
              <a:spcBef>
                <a:spcPct val="50000"/>
              </a:spcBef>
            </a:pPr>
            <a:endParaRPr lang="en-US"/>
          </a:p>
          <a:p>
            <a:pPr lvl="1"/>
            <a:r>
              <a:rPr lang="en-US"/>
              <a:t>Risk factors for transient wheezing included: </a:t>
            </a:r>
          </a:p>
          <a:p>
            <a:pPr lvl="1">
              <a:buFontTx/>
              <a:buChar char="•"/>
            </a:pPr>
            <a:r>
              <a:rPr lang="en-US"/>
              <a:t>Low  lung function after birth</a:t>
            </a:r>
          </a:p>
          <a:p>
            <a:pPr lvl="1">
              <a:buFontTx/>
              <a:buChar char="•"/>
            </a:pPr>
            <a:r>
              <a:rPr lang="en-US"/>
              <a:t>Maternal smoking during pregnancy:  the authors speculated that this intrauterine exposure may have contributed to the smaller airway caliber seen shortly after birth in this group </a:t>
            </a:r>
          </a:p>
          <a:p>
            <a:pPr lvl="1">
              <a:buFontTx/>
              <a:buChar char="•"/>
            </a:pPr>
            <a:endParaRPr lang="en-US"/>
          </a:p>
          <a:p>
            <a:r>
              <a:rPr lang="en-US"/>
              <a:t>Martinez FD et al. Asthma and wheezing in the first 6 years of life. </a:t>
            </a:r>
            <a:r>
              <a:rPr lang="en-US" i="1"/>
              <a:t>N Engl J Med</a:t>
            </a:r>
            <a:r>
              <a:rPr lang="en-US"/>
              <a:t> 332:133-8, 1995.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67587" name="Rectangle 3"/>
          <p:cNvSpPr>
            <a:spLocks noGrp="1" noChangeArrowheads="1"/>
          </p:cNvSpPr>
          <p:nvPr>
            <p:ph type="body" idx="1"/>
          </p:nvPr>
        </p:nvSpPr>
        <p:spPr>
          <a:xfrm>
            <a:off x="792378" y="4104968"/>
            <a:ext cx="5143500" cy="4163347"/>
          </a:xfrm>
          <a:noFill/>
          <a:ln/>
        </p:spPr>
        <p:txBody>
          <a:bodyPr lIns="87764" tIns="44652" rIns="87764" bIns="44652"/>
          <a:lstStyle/>
          <a:p>
            <a:endParaRPr lang="en-US"/>
          </a:p>
          <a:p>
            <a:endParaRPr lang="en-US"/>
          </a:p>
          <a:p>
            <a:endParaRPr lang="en-US"/>
          </a:p>
          <a:p>
            <a:r>
              <a:rPr lang="en-US" sz="1100"/>
              <a:t>There are two different wheezing syndromes that coexist, in different patients, during the first three years of life.  </a:t>
            </a:r>
          </a:p>
          <a:p>
            <a:r>
              <a:rPr lang="en-US" sz="1100" u="sng"/>
              <a:t>Transient</a:t>
            </a:r>
            <a:r>
              <a:rPr lang="en-US" sz="1100"/>
              <a:t> wheezing: smaller airway caliber, no bronchial hyperresponsiveness and resolution by age 6 years. Of patients who wheezed before age 3 years, 60% fell into the category of transient wheezing. </a:t>
            </a:r>
          </a:p>
          <a:p>
            <a:r>
              <a:rPr lang="en-US" sz="1100" u="sng"/>
              <a:t>Persistent</a:t>
            </a:r>
            <a:r>
              <a:rPr lang="en-US" sz="1100"/>
              <a:t> wheezing. These patients are characterized by the presence of atopy, bronchial hyperresponsiveness, and significant deterioration in lung function by age 6 years. Of patients who wheezed before age 3 years, 40% fell into the category of persistent wheezing. </a:t>
            </a:r>
          </a:p>
          <a:p>
            <a:r>
              <a:rPr lang="en-US" sz="1100" b="1"/>
              <a:t>Thus</a:t>
            </a:r>
            <a:r>
              <a:rPr lang="en-US" sz="1100"/>
              <a:t>, an important conclusion from the Tucson Children's Respiratory Study: </a:t>
            </a:r>
          </a:p>
          <a:p>
            <a:pPr marL="332579" lvl="1">
              <a:buFontTx/>
              <a:buChar char="•"/>
            </a:pPr>
            <a:r>
              <a:rPr lang="en-US" sz="1100"/>
              <a:t>More patients (60%) who wheezed before age 3 had transient conditions</a:t>
            </a:r>
          </a:p>
          <a:p>
            <a:pPr marL="332579" lvl="1">
              <a:buFontTx/>
              <a:buChar char="•"/>
            </a:pPr>
            <a:r>
              <a:rPr lang="en-US" sz="1100"/>
              <a:t>But, 40% of children who wheezed before age 3 had persistent wheezing through age 6</a:t>
            </a:r>
          </a:p>
          <a:p>
            <a:r>
              <a:rPr lang="en-US" sz="1100"/>
              <a:t>It is this relatively </a:t>
            </a:r>
            <a:r>
              <a:rPr lang="en-US" sz="1100" i="1"/>
              <a:t>substantial</a:t>
            </a:r>
            <a:r>
              <a:rPr lang="en-US" sz="1100"/>
              <a:t> proportion who, in effect, have early-onset asthma and are at likely risk of progressive asthma throughout childhood and adulthood.  </a:t>
            </a:r>
          </a:p>
          <a:p>
            <a:endParaRPr lang="en-US" sz="1100"/>
          </a:p>
          <a:p>
            <a:endParaRPr lang="en-US" sz="1100"/>
          </a:p>
          <a:p>
            <a:r>
              <a:rPr lang="en-US" sz="1100"/>
              <a:t>Martinez FD et al. Asthma and wheezing in the first 6 years of life. </a:t>
            </a:r>
            <a:br>
              <a:rPr lang="en-US" sz="1100"/>
            </a:br>
            <a:r>
              <a:rPr lang="en-US" sz="1100" i="1"/>
              <a:t>N Engl J Med</a:t>
            </a:r>
            <a:r>
              <a:rPr lang="en-US" sz="1100"/>
              <a:t> 332:133-8, 1995.</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03313" y="700088"/>
            <a:ext cx="4556125" cy="3416300"/>
          </a:xfrm>
          <a:ln cap="flat"/>
          <a:extLs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a:xfrm>
            <a:off x="792378" y="4104968"/>
            <a:ext cx="5149678" cy="4854677"/>
          </a:xfrm>
          <a:noFill/>
          <a:ln/>
        </p:spPr>
        <p:txBody>
          <a:bodyPr/>
          <a:lstStyle/>
          <a:p>
            <a:endParaRPr lang="en-US"/>
          </a:p>
          <a:p>
            <a:endParaRPr lang="en-US"/>
          </a:p>
          <a:p>
            <a:endParaRPr lang="en-US"/>
          </a:p>
          <a:p>
            <a:r>
              <a:rPr lang="en-US"/>
              <a:t>For understanding the relationship of viral respiratory infections to pediatric asthma, there are two pathways to consider. </a:t>
            </a:r>
          </a:p>
          <a:p>
            <a:r>
              <a:rPr lang="en-US"/>
              <a:t>In a healthy infant who has a viral infection (most commonly either respiratory syncytial virus [RSV] or parainfluenza virus [PIV]), these viruses can lead to a wheezing illness, even in a healthy infant.  More commonly, the wheezing illness will resolve without sequelae.  However, there may be progression from this illness into subsequent development of asthma.  Development of asthma is particularly likely in the presence of atopy, as we have seen supported by the Martinez data from Tucson.  However, viral infection is a risk factor for pediatric asthma that is independent of atopy [see also next slide].  </a:t>
            </a:r>
          </a:p>
          <a:p>
            <a:r>
              <a:rPr lang="en-US"/>
              <a:t>Alternatively, in a child who already </a:t>
            </a:r>
            <a:r>
              <a:rPr lang="en-US" i="1"/>
              <a:t>has</a:t>
            </a:r>
            <a:r>
              <a:rPr lang="en-US"/>
              <a:t> asthma, viral respiratory infection plays a different role.  Common viral infections, with agents such as rhinovirus (the common cold virus), can lead to asthma exacerbations.  (Rhinovirus commonly leads to asthma exacerbations in adults, as well.)  In this pathway, the viral infection acts as an asthma </a:t>
            </a:r>
            <a:r>
              <a:rPr lang="ja-JP" altLang="en-US">
                <a:latin typeface="Arial"/>
              </a:rPr>
              <a:t>“</a:t>
            </a:r>
            <a:r>
              <a:rPr lang="en-US"/>
              <a:t>trigger</a:t>
            </a:r>
            <a:r>
              <a:rPr lang="ja-JP" altLang="en-US">
                <a:latin typeface="Arial"/>
              </a:rPr>
              <a:t>”</a:t>
            </a:r>
            <a:r>
              <a:rPr lang="en-US"/>
              <a:t> and may not have an important unique effect on the broader pathogenesis / progression of asthma.  </a:t>
            </a:r>
          </a:p>
          <a:p>
            <a:endParaRPr lang="en-US"/>
          </a:p>
          <a:p>
            <a:r>
              <a:rPr lang="en-US"/>
              <a:t>Martinez FD et al. Asthma and wheezing in the first 6 years of life. </a:t>
            </a:r>
            <a:br>
              <a:rPr lang="en-US"/>
            </a:br>
            <a:r>
              <a:rPr lang="en-US" i="1"/>
              <a:t>N Engl J Med</a:t>
            </a:r>
            <a:r>
              <a:rPr lang="en-US"/>
              <a:t> 332:133-8, 1995.</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03313" y="700088"/>
            <a:ext cx="4556125" cy="3416300"/>
          </a:xfrm>
          <a:ln cap="flat"/>
          <a:extLst>
            <a:ext uri="{FAA26D3D-D897-4be2-8F04-BA451C77F1D7}">
              <ma14:placeholderFlag xmlns:ma14="http://schemas.microsoft.com/office/mac/drawingml/2011/main" xmlns="" val="1"/>
            </a:ext>
          </a:extLst>
        </p:spPr>
      </p:sp>
      <p:sp>
        <p:nvSpPr>
          <p:cNvPr id="77827" name="Rectangle 3"/>
          <p:cNvSpPr>
            <a:spLocks noGrp="1" noChangeArrowheads="1"/>
          </p:cNvSpPr>
          <p:nvPr>
            <p:ph type="body" idx="1"/>
          </p:nvPr>
        </p:nvSpPr>
        <p:spPr>
          <a:xfrm>
            <a:off x="792377" y="4104968"/>
            <a:ext cx="5158946" cy="4163347"/>
          </a:xfrm>
          <a:noFill/>
          <a:ln/>
        </p:spPr>
        <p:txBody>
          <a:bodyPr/>
          <a:lstStyle/>
          <a:p>
            <a:endParaRPr lang="en-US"/>
          </a:p>
          <a:p>
            <a:endParaRPr lang="en-US"/>
          </a:p>
          <a:p>
            <a:endParaRPr lang="en-US"/>
          </a:p>
          <a:p>
            <a:r>
              <a:rPr lang="en-US"/>
              <a:t>In general, female lung size is smaller than male lung size, at maximal growth.  Also, female airways are smaller than male airways , at maximal growth.  </a:t>
            </a:r>
          </a:p>
          <a:p>
            <a:r>
              <a:rPr lang="en-US" i="1"/>
              <a:t>However</a:t>
            </a:r>
            <a:r>
              <a:rPr lang="en-US"/>
              <a:t>, when assessed </a:t>
            </a:r>
            <a:r>
              <a:rPr lang="en-US" i="1"/>
              <a:t>relative</a:t>
            </a:r>
            <a:r>
              <a:rPr lang="en-US"/>
              <a:t> to lung size, the male airways are smaller than female airways. The term </a:t>
            </a:r>
            <a:r>
              <a:rPr lang="ja-JP" altLang="en-US">
                <a:latin typeface="Arial"/>
              </a:rPr>
              <a:t>“</a:t>
            </a:r>
            <a:r>
              <a:rPr lang="en-US"/>
              <a:t>dysanaptic growth</a:t>
            </a:r>
            <a:r>
              <a:rPr lang="ja-JP" altLang="en-US">
                <a:latin typeface="Arial"/>
              </a:rPr>
              <a:t>”</a:t>
            </a:r>
            <a:r>
              <a:rPr lang="en-US"/>
              <a:t> was originally defined by Green and colleagues as nonisotropic growth of lung airways and parenchyma.</a:t>
            </a:r>
            <a:r>
              <a:rPr lang="en-US" baseline="30000"/>
              <a:t>1,2  </a:t>
            </a:r>
            <a:r>
              <a:rPr lang="en-US"/>
              <a:t> It appears that dysanaptic growth  -- or </a:t>
            </a:r>
            <a:r>
              <a:rPr lang="en-US" b="1"/>
              <a:t>growth</a:t>
            </a:r>
            <a:r>
              <a:rPr lang="en-US"/>
              <a:t> of airway </a:t>
            </a:r>
            <a:r>
              <a:rPr lang="en-US" b="1"/>
              <a:t>caliber</a:t>
            </a:r>
            <a:r>
              <a:rPr lang="en-US"/>
              <a:t> that is </a:t>
            </a:r>
            <a:r>
              <a:rPr lang="en-US" b="1"/>
              <a:t>not as robust</a:t>
            </a:r>
            <a:r>
              <a:rPr lang="en-US"/>
              <a:t> as the simultaneous growth in lung size -- is more common </a:t>
            </a:r>
            <a:r>
              <a:rPr lang="en-US" b="1"/>
              <a:t>in males</a:t>
            </a:r>
            <a:r>
              <a:rPr lang="en-US"/>
              <a:t> than in females.</a:t>
            </a:r>
            <a:r>
              <a:rPr lang="en-US" baseline="30000"/>
              <a:t>3 </a:t>
            </a:r>
          </a:p>
          <a:p>
            <a:r>
              <a:rPr lang="en-US"/>
              <a:t>This </a:t>
            </a:r>
            <a:r>
              <a:rPr lang="en-US" i="1"/>
              <a:t>may</a:t>
            </a:r>
            <a:r>
              <a:rPr lang="en-US"/>
              <a:t> explain the greater incidence of asthma in boys than in girls. It is certainly clear from epidemiologic studies that asthma is more common in boys than in girls.</a:t>
            </a:r>
          </a:p>
          <a:p>
            <a:endParaRPr lang="en-US" b="1" u="sng"/>
          </a:p>
          <a:p>
            <a:r>
              <a:rPr lang="en-US" baseline="30000"/>
              <a:t>1</a:t>
            </a:r>
            <a:r>
              <a:rPr lang="en-US"/>
              <a:t>Green M, Mead J, Turner JM. Variability of maximum expiratory flow-volume curves. </a:t>
            </a:r>
            <a:r>
              <a:rPr lang="en-US" i="1"/>
              <a:t>J Appl Physiol. </a:t>
            </a:r>
            <a:r>
              <a:rPr lang="en-US"/>
              <a:t>1974;37:67-74.</a:t>
            </a:r>
          </a:p>
          <a:p>
            <a:r>
              <a:rPr lang="en-US" baseline="30000"/>
              <a:t>2</a:t>
            </a:r>
            <a:r>
              <a:rPr lang="en-US"/>
              <a:t>Weiss ST, Segal MR, Tager IB, et al. Effects of asthma on pulmonary function in children: a longitudinal population-based study. </a:t>
            </a:r>
            <a:r>
              <a:rPr lang="en-US" i="1"/>
              <a:t>Am Respir Dis.</a:t>
            </a:r>
            <a:r>
              <a:rPr lang="en-US"/>
              <a:t> 1992;145:58-64.</a:t>
            </a:r>
          </a:p>
          <a:p>
            <a:r>
              <a:rPr lang="en-US" baseline="30000"/>
              <a:t>3</a:t>
            </a:r>
            <a:r>
              <a:rPr lang="en-US"/>
              <a:t>Weiss ST, Early life predictors of adult chronic obstructive lung disease. </a:t>
            </a:r>
            <a:r>
              <a:rPr lang="en-US" i="1"/>
              <a:t>Eur Respir Rev.</a:t>
            </a:r>
            <a:r>
              <a:rPr lang="en-US"/>
              <a:t> 1995;31:303-309.</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095375" y="688975"/>
            <a:ext cx="4552950" cy="3414713"/>
          </a:xfrm>
          <a:ln cap="flat"/>
          <a:extLst>
            <a:ext uri="{FAA26D3D-D897-4be2-8F04-BA451C77F1D7}">
              <ma14:placeholderFlag xmlns:ma14="http://schemas.microsoft.com/office/mac/drawingml/2011/main" xmlns="" val="1"/>
            </a:ext>
          </a:extLst>
        </p:spPr>
      </p:sp>
      <p:sp>
        <p:nvSpPr>
          <p:cNvPr id="79875" name="Rectangle 3"/>
          <p:cNvSpPr>
            <a:spLocks noGrp="1" noChangeArrowheads="1"/>
          </p:cNvSpPr>
          <p:nvPr>
            <p:ph type="body" idx="1"/>
          </p:nvPr>
        </p:nvSpPr>
        <p:spPr>
          <a:xfrm>
            <a:off x="792377" y="4104968"/>
            <a:ext cx="5268612" cy="4161811"/>
          </a:xfrm>
          <a:noFill/>
          <a:ln/>
        </p:spPr>
        <p:txBody>
          <a:bodyPr lIns="92383" tIns="46191" rIns="92383" bIns="46191"/>
          <a:lstStyle/>
          <a:p>
            <a:endParaRPr lang="en-US"/>
          </a:p>
          <a:p>
            <a:endParaRPr lang="en-US">
              <a:solidFill>
                <a:schemeClr val="accent2"/>
              </a:solidFill>
            </a:endParaRPr>
          </a:p>
          <a:p>
            <a:endParaRPr lang="en-US"/>
          </a:p>
          <a:p>
            <a:r>
              <a:rPr lang="en-US"/>
              <a:t>Tager and colleagues studied the effect of active cigarette smoking during early adolescence on  maximal percent FEV</a:t>
            </a:r>
            <a:r>
              <a:rPr lang="en-US" baseline="-25000"/>
              <a:t>1</a:t>
            </a:r>
            <a:r>
              <a:rPr lang="en-US"/>
              <a:t>. They found that the initiation of smoking at age 15 was associated with reduced growth in FEV</a:t>
            </a:r>
            <a:r>
              <a:rPr lang="en-US" baseline="-25000"/>
              <a:t>1</a:t>
            </a:r>
            <a:r>
              <a:rPr lang="en-US"/>
              <a:t>. In fact, smoking as little as one cigarette a day was associated with a reduction of approximately 5% in maximal growth in FEV</a:t>
            </a:r>
            <a:r>
              <a:rPr lang="en-US" baseline="-25000"/>
              <a:t>1</a:t>
            </a:r>
            <a:r>
              <a:rPr lang="en-US"/>
              <a:t>. </a:t>
            </a:r>
          </a:p>
          <a:p>
            <a:endParaRPr lang="en-US"/>
          </a:p>
          <a:p>
            <a:r>
              <a:rPr lang="en-US"/>
              <a:t>Tager IB, Munoz A, Rosner B, et al. Effect of cigarette smoking on the pulmonary function of children and adolescents. </a:t>
            </a:r>
            <a:r>
              <a:rPr lang="en-US" i="1"/>
              <a:t>Am Rev Respir Dis</a:t>
            </a:r>
            <a:r>
              <a:rPr lang="en-US"/>
              <a:t>. 1985;131:752-759.</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114691" name="Rectangle 3"/>
          <p:cNvSpPr>
            <a:spLocks noGrp="1" noChangeArrowheads="1"/>
          </p:cNvSpPr>
          <p:nvPr>
            <p:ph type="body" idx="1"/>
          </p:nvPr>
        </p:nvSpPr>
        <p:spPr>
          <a:xfrm>
            <a:off x="792378" y="4104968"/>
            <a:ext cx="5149678" cy="4854677"/>
          </a:xfrm>
          <a:noFill/>
          <a:ln/>
        </p:spPr>
        <p:txBody>
          <a:bodyPr/>
          <a:lstStyle/>
          <a:p>
            <a:endParaRPr lang="en-US"/>
          </a:p>
          <a:p>
            <a:endParaRPr lang="en-US"/>
          </a:p>
          <a:p>
            <a:endParaRPr lang="en-US"/>
          </a:p>
          <a:p>
            <a:r>
              <a:rPr lang="en-US"/>
              <a:t>With regard to presentations of wheezing, it is important to keep in mind that the most common cause of wheezing in young children is a viral respiratory infection. </a:t>
            </a:r>
          </a:p>
          <a:p>
            <a:r>
              <a:rPr lang="en-US"/>
              <a:t>But, the strongest predictor for wheezing that continues into asthma is atopy.  In fact, about 70% to 90% of children with asthma have allergies -- as documented by allergy testing, such as positive skin tests to inhalant allergens.</a:t>
            </a:r>
          </a:p>
          <a:p>
            <a:endParaRPr lang="en-US" i="1"/>
          </a:p>
          <a:p>
            <a:endParaRPr lang="en-US" i="1"/>
          </a:p>
          <a:p>
            <a:r>
              <a:rPr lang="en-US" i="1"/>
              <a:t>Pediatric Asthma: Promoting Best Practice, Guide for Managing Asthma in Children. </a:t>
            </a:r>
            <a:r>
              <a:rPr lang="en-US"/>
              <a:t>Milwaukee, WI: American Academy of Allergy, Asthma and Immunology (with AAP, NAEPP / NHLBI / NIH), 1999.</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98307" name="Rectangle 3"/>
          <p:cNvSpPr>
            <a:spLocks noGrp="1" noChangeArrowheads="1"/>
          </p:cNvSpPr>
          <p:nvPr>
            <p:ph type="body" idx="1"/>
          </p:nvPr>
        </p:nvSpPr>
        <p:spPr>
          <a:xfrm>
            <a:off x="798556" y="4117258"/>
            <a:ext cx="5240809" cy="4166419"/>
          </a:xfrm>
          <a:noFill/>
          <a:ln/>
        </p:spPr>
        <p:txBody>
          <a:bodyPr/>
          <a:lstStyle/>
          <a:p>
            <a:endParaRPr lang="en-US"/>
          </a:p>
          <a:p>
            <a:endParaRPr lang="en-US"/>
          </a:p>
          <a:p>
            <a:endParaRPr lang="en-US"/>
          </a:p>
          <a:p>
            <a:r>
              <a:rPr lang="en-US"/>
              <a:t>Diagnosis starts with history.  In evaluating the patient, there are some specifics that are worth keeping in mind.  </a:t>
            </a:r>
          </a:p>
          <a:p>
            <a:pPr lvl="1">
              <a:buFontTx/>
              <a:buChar char="•"/>
            </a:pPr>
            <a:r>
              <a:rPr lang="en-US"/>
              <a:t>First, look for a family history of allergy or atopic diseases, as well as a family history of asthma, particularly in the mother.</a:t>
            </a:r>
          </a:p>
          <a:p>
            <a:pPr lvl="1">
              <a:buFontTx/>
              <a:buChar char="•"/>
            </a:pPr>
            <a:r>
              <a:rPr lang="en-US"/>
              <a:t>Second, assess the more familiar symptoms: cough, wheeze, dyspnea, chest tightness. Also, ask specifically about nocturnal awakenings. This is important in assessing the severity of asthma.</a:t>
            </a:r>
          </a:p>
          <a:p>
            <a:pPr lvl="1">
              <a:buFontTx/>
              <a:buChar char="•"/>
            </a:pPr>
            <a:r>
              <a:rPr lang="en-US"/>
              <a:t>Frequency and severity of symptoms are also key.  What is the pattern over time? Are symptoms </a:t>
            </a:r>
            <a:r>
              <a:rPr lang="ja-JP" altLang="en-US">
                <a:latin typeface="Arial"/>
              </a:rPr>
              <a:t>“</a:t>
            </a:r>
            <a:r>
              <a:rPr lang="en-US"/>
              <a:t>seasonal</a:t>
            </a:r>
            <a:r>
              <a:rPr lang="ja-JP" altLang="en-US">
                <a:latin typeface="Arial"/>
              </a:rPr>
              <a:t>”</a:t>
            </a:r>
            <a:r>
              <a:rPr lang="en-US"/>
              <a:t> or </a:t>
            </a:r>
            <a:r>
              <a:rPr lang="ja-JP" altLang="en-US">
                <a:latin typeface="Arial"/>
              </a:rPr>
              <a:t>“</a:t>
            </a:r>
            <a:r>
              <a:rPr lang="en-US"/>
              <a:t>perennial</a:t>
            </a:r>
            <a:r>
              <a:rPr lang="ja-JP" altLang="en-US">
                <a:latin typeface="Arial"/>
              </a:rPr>
              <a:t>”</a:t>
            </a:r>
            <a:r>
              <a:rPr lang="en-US"/>
              <a:t> (continuous)?  Look for specific precipitating factors or </a:t>
            </a:r>
            <a:r>
              <a:rPr lang="ja-JP" altLang="en-US">
                <a:latin typeface="Arial"/>
              </a:rPr>
              <a:t>“</a:t>
            </a:r>
            <a:r>
              <a:rPr lang="en-US"/>
              <a:t>triggers</a:t>
            </a:r>
            <a:r>
              <a:rPr lang="ja-JP" altLang="en-US">
                <a:latin typeface="Arial"/>
              </a:rPr>
              <a:t>”</a:t>
            </a:r>
            <a:r>
              <a:rPr lang="en-US"/>
              <a:t>,  such as viral respiratory infections, allergens, exercise, weather, crying/laughing.  Interference with daily activities is important for the physician to assess, and is obviously important to the patient in terms of lifestyle.  Of course, emergency room visits and hospitalizations are important to catalog.</a:t>
            </a:r>
          </a:p>
          <a:p>
            <a:pPr lvl="1">
              <a:buFontTx/>
              <a:buChar char="•"/>
            </a:pPr>
            <a:r>
              <a:rPr lang="en-US"/>
              <a:t>Finally, assess medication usage.  A quick, easy, and important question is to ask the frequency of short-acting beta-agonist usage.</a:t>
            </a:r>
          </a:p>
          <a:p>
            <a:pPr lvl="1">
              <a:buFontTx/>
              <a:buChar char="•"/>
            </a:pPr>
            <a:endParaRPr lang="en-US" i="1"/>
          </a:p>
          <a:p>
            <a:r>
              <a:rPr lang="en-US" i="1"/>
              <a:t>Pediatric Asthma: Promoting Best Practice, Guide for Managing Asthma in Children. </a:t>
            </a:r>
            <a:r>
              <a:rPr lang="en-US"/>
              <a:t>Milwaukee, WI: American Academy of Allergy, Asthma and Immunology (with AAP, NAEPP / NHLBI / NIH), 1999.</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body" idx="1"/>
          </p:nvPr>
        </p:nvSpPr>
        <p:spPr>
          <a:xfrm>
            <a:off x="792378" y="4104968"/>
            <a:ext cx="5137322" cy="4112650"/>
          </a:xfrm>
          <a:noFill/>
          <a:ln/>
        </p:spPr>
        <p:txBody>
          <a:bodyPr lIns="92383" tIns="44652" rIns="92383" bIns="44652"/>
          <a:lstStyle/>
          <a:p>
            <a:endParaRPr lang="en-US"/>
          </a:p>
          <a:p>
            <a:endParaRPr lang="en-US"/>
          </a:p>
          <a:p>
            <a:endParaRPr lang="en-US"/>
          </a:p>
          <a:p>
            <a:r>
              <a:rPr lang="en-US"/>
              <a:t>Here is a selection of asthma triggers that are important in various children with asthma.  </a:t>
            </a:r>
          </a:p>
          <a:p>
            <a:r>
              <a:rPr lang="en-US"/>
              <a:t>At the top of the list, for good reason, is viral upper respiratory infection.  Also very important, is allergen exposure. </a:t>
            </a:r>
          </a:p>
          <a:p>
            <a:r>
              <a:rPr lang="en-US"/>
              <a:t>Exercise and hyperventilation (as part of exercise or for other reasons, such as crying or laughing) can also be asthma triggers. General airborne irritants are also triggers for some patients, especially cigarette smoke or other fumes.  Changes in the weather may be important triggers, including cold air or humidity.  Strong emotion, leading to laughing or crying, and other conditions, such as gastroesophageal reflux, are all triggers that can be important, at various times for various patients</a:t>
            </a:r>
            <a:r>
              <a:rPr lang="en-US">
                <a:latin typeface="Times New Roman" charset="0"/>
              </a:rPr>
              <a:t>.</a:t>
            </a:r>
          </a:p>
          <a:p>
            <a:endParaRPr lang="en-US" i="1"/>
          </a:p>
          <a:p>
            <a:r>
              <a:rPr lang="en-US" i="1"/>
              <a:t>Pediatric Asthma: Promoting Best Practice, Guide for Managing Asthma in Children. </a:t>
            </a:r>
            <a:r>
              <a:rPr lang="en-US"/>
              <a:t>Milwaukee, WI: American Academy of Allergy, Asthma and Immunology (with AAP, NAEPP / NHLBI / NIH), 1999.</a:t>
            </a:r>
          </a:p>
        </p:txBody>
      </p:sp>
      <p:sp>
        <p:nvSpPr>
          <p:cNvPr id="100355" name="Rectangle 3"/>
          <p:cNvSpPr>
            <a:spLocks noGrp="1" noRot="1" noChangeAspect="1" noChangeArrowheads="1" noTextEdit="1"/>
          </p:cNvSpPr>
          <p:nvPr>
            <p:ph type="sldImg"/>
          </p:nvPr>
        </p:nvSpPr>
        <p:spPr>
          <a:xfrm>
            <a:off x="1090613" y="690563"/>
            <a:ext cx="4554537" cy="3414712"/>
          </a:xfrm>
          <a:ln cap="flat"/>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102403" name="Rectangle 3"/>
          <p:cNvSpPr>
            <a:spLocks noGrp="1" noChangeArrowheads="1"/>
          </p:cNvSpPr>
          <p:nvPr>
            <p:ph type="body" idx="1"/>
          </p:nvPr>
        </p:nvSpPr>
        <p:spPr>
          <a:xfrm>
            <a:off x="792378" y="4104968"/>
            <a:ext cx="5175936" cy="4854677"/>
          </a:xfrm>
          <a:noFill/>
          <a:ln/>
        </p:spPr>
        <p:txBody>
          <a:bodyPr/>
          <a:lstStyle/>
          <a:p>
            <a:endParaRPr lang="en-US"/>
          </a:p>
          <a:p>
            <a:endParaRPr lang="en-US"/>
          </a:p>
          <a:p>
            <a:endParaRPr lang="en-US"/>
          </a:p>
          <a:p>
            <a:r>
              <a:rPr lang="en-US"/>
              <a:t>After assessing history, the next step in making the diagnosis is the physical exam. </a:t>
            </a:r>
          </a:p>
          <a:p>
            <a:pPr lvl="1">
              <a:buFontTx/>
              <a:buChar char="•"/>
            </a:pPr>
            <a:r>
              <a:rPr lang="en-US"/>
              <a:t>Looking for coughing and wheezing is important. </a:t>
            </a:r>
          </a:p>
          <a:p>
            <a:pPr lvl="1">
              <a:buFontTx/>
              <a:buChar char="•"/>
            </a:pPr>
            <a:r>
              <a:rPr lang="en-US"/>
              <a:t>Physical findings that may be present during more severe asthma attacks are:  prolonged forced expiration, use of accessory muscles, retractions, and  hyperexpansion of the chest.</a:t>
            </a:r>
          </a:p>
          <a:p>
            <a:pPr lvl="1">
              <a:buFontTx/>
              <a:buChar char="•"/>
            </a:pPr>
            <a:r>
              <a:rPr lang="en-US"/>
              <a:t>Physical signs of other allergic diseases are also important in assessing the patient: atopic dermatitis or eczema and nasal discharge (particularly clear nasal discharge that might be suggestive of allergic rhinitis).</a:t>
            </a:r>
          </a:p>
          <a:p>
            <a:pPr lvl="1">
              <a:buFontTx/>
              <a:buChar char="•"/>
            </a:pPr>
            <a:r>
              <a:rPr lang="en-US"/>
              <a:t>In relatively mild or moderate patients, it is important to remember that between attacks, the physical examination of the chest may be entirely normal.</a:t>
            </a:r>
            <a:endParaRPr lang="en-US">
              <a:latin typeface="Times New Roman" charset="0"/>
            </a:endParaRPr>
          </a:p>
          <a:p>
            <a:pPr algn="ctr"/>
            <a:endParaRPr lang="en-US" i="1"/>
          </a:p>
          <a:p>
            <a:r>
              <a:rPr lang="en-US" i="1"/>
              <a:t>Pediatric Asthma: Promoting Best Practice, Guide for Managing Asthma in Children. </a:t>
            </a:r>
            <a:r>
              <a:rPr lang="en-US"/>
              <a:t>Milwaukee, WI: American Academy of Allergy, Asthma and Immunology (with AAP, NAEPP / NHLBI / NIH), 1999.</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098550" y="700088"/>
            <a:ext cx="4556125" cy="3416300"/>
          </a:xfrm>
          <a:ln cap="flat"/>
          <a:extLst>
            <a:ext uri="{FAA26D3D-D897-4be2-8F04-BA451C77F1D7}">
              <ma14:placeholderFlag xmlns:ma14="http://schemas.microsoft.com/office/mac/drawingml/2011/main" xmlns="" val="1"/>
            </a:ext>
          </a:extLst>
        </p:spPr>
      </p:sp>
      <p:sp>
        <p:nvSpPr>
          <p:cNvPr id="106499" name="Rectangle 3"/>
          <p:cNvSpPr>
            <a:spLocks noGrp="1" noChangeArrowheads="1"/>
          </p:cNvSpPr>
          <p:nvPr>
            <p:ph type="body" idx="1"/>
          </p:nvPr>
        </p:nvSpPr>
        <p:spPr>
          <a:xfrm>
            <a:off x="792378" y="4104968"/>
            <a:ext cx="5149678" cy="4854677"/>
          </a:xfrm>
          <a:noFill/>
          <a:ln/>
        </p:spPr>
        <p:txBody>
          <a:bodyPr/>
          <a:lstStyle/>
          <a:p>
            <a:endParaRPr lang="en-US" dirty="0"/>
          </a:p>
          <a:p>
            <a:endParaRPr lang="en-US" dirty="0"/>
          </a:p>
          <a:p>
            <a:endParaRPr lang="en-US" dirty="0"/>
          </a:p>
          <a:p>
            <a:r>
              <a:rPr lang="en-US" dirty="0"/>
              <a:t>Assessing airway function is  the next important piece of the puzzle.  </a:t>
            </a:r>
            <a:r>
              <a:rPr lang="en-US" dirty="0" err="1"/>
              <a:t>Spirometry</a:t>
            </a:r>
            <a:r>
              <a:rPr lang="en-US" dirty="0"/>
              <a:t> is the classic way of assessing airway function.  An FEV</a:t>
            </a:r>
            <a:r>
              <a:rPr lang="en-US" baseline="-25000" dirty="0"/>
              <a:t>1</a:t>
            </a:r>
            <a:r>
              <a:rPr lang="en-US" dirty="0"/>
              <a:t> response of at least 12%, after a bronchodilator, is very suggestive of asthma.  However, </a:t>
            </a:r>
            <a:r>
              <a:rPr lang="en-US" dirty="0" err="1"/>
              <a:t>spirometry</a:t>
            </a:r>
            <a:r>
              <a:rPr lang="en-US" dirty="0"/>
              <a:t> is difficult in children who are less than four years old and some children have trouble performing </a:t>
            </a:r>
            <a:r>
              <a:rPr lang="en-US" dirty="0" err="1"/>
              <a:t>spirometry</a:t>
            </a:r>
            <a:r>
              <a:rPr lang="en-US" dirty="0"/>
              <a:t> until they are seven years old, or older.</a:t>
            </a:r>
          </a:p>
          <a:p>
            <a:r>
              <a:rPr lang="en-US" dirty="0"/>
              <a:t>An alternative assessment, although not as ideal or as diagnostic as </a:t>
            </a:r>
            <a:r>
              <a:rPr lang="en-US" dirty="0" err="1"/>
              <a:t>spirometry</a:t>
            </a:r>
            <a:r>
              <a:rPr lang="en-US" dirty="0"/>
              <a:t>, is to assess peak flow once or twice daily, looking for variability over one to two weeks.</a:t>
            </a:r>
          </a:p>
          <a:p>
            <a:r>
              <a:rPr lang="en-US" dirty="0"/>
              <a:t>Other assessments may be pursued by specialists or other asthma consultants.  These assessments may include provocation tests such as </a:t>
            </a:r>
            <a:r>
              <a:rPr lang="en-US" dirty="0" err="1"/>
              <a:t>methacholine</a:t>
            </a:r>
            <a:r>
              <a:rPr lang="en-US" dirty="0"/>
              <a:t> inhalation, and possibly exercise tolerance testing.  </a:t>
            </a:r>
          </a:p>
          <a:p>
            <a:r>
              <a:rPr lang="en-US" dirty="0"/>
              <a:t>Allergy testing can be performed by skin tests, or </a:t>
            </a:r>
            <a:r>
              <a:rPr lang="en-US" i="1" dirty="0"/>
              <a:t>in vitro</a:t>
            </a:r>
            <a:r>
              <a:rPr lang="en-US" dirty="0"/>
              <a:t> RAST tests, as well as total serum </a:t>
            </a:r>
            <a:r>
              <a:rPr lang="en-US" dirty="0" err="1"/>
              <a:t>IgE</a:t>
            </a:r>
            <a:r>
              <a:rPr lang="en-US" dirty="0"/>
              <a:t>.  Sinus or chest X-rays can be performed, particularly to rule out other concomitant conditions that may be accompanying asthma.</a:t>
            </a:r>
          </a:p>
          <a:p>
            <a:endParaRPr lang="en-US" i="1" dirty="0"/>
          </a:p>
          <a:p>
            <a:r>
              <a:rPr lang="en-US" i="1" dirty="0"/>
              <a:t>Pediatric Asthma: Promoting Best Practice, Guide for Managing Asthma in Children. </a:t>
            </a:r>
            <a:r>
              <a:rPr lang="en-US" dirty="0"/>
              <a:t>Milwaukee, </a:t>
            </a:r>
            <a:r>
              <a:rPr lang="en-US" dirty="0" err="1"/>
              <a:t>Wis</a:t>
            </a:r>
            <a:r>
              <a:rPr lang="en-US" dirty="0"/>
              <a:t>: American Academy of Allergy, Asthma and Immunology (with AAP, NAEPP / NHLBI / NIH), 1999.</a:t>
            </a:r>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a:spLocks noGrp="1" noChangeArrowheads="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A9592E4-67DC-274A-8620-026E3B8C600B}" type="slidenum">
              <a:rPr lang="en-US">
                <a:latin typeface="Calibri" charset="0"/>
              </a:rPr>
              <a:pPr eaLnBrk="1" hangingPunct="1"/>
              <a:t>56</a:t>
            </a:fld>
            <a:endParaRPr lang="en-US">
              <a:latin typeface="Calibri" charset="0"/>
            </a:endParaRPr>
          </a:p>
        </p:txBody>
      </p:sp>
      <p:sp>
        <p:nvSpPr>
          <p:cNvPr id="45059" name="Rectangle 1"/>
          <p:cNvSpPr>
            <a:spLocks noGrp="1" noRot="1" noChangeAspect="1" noChangeArrowheads="1" noTextEdit="1"/>
          </p:cNvSpPr>
          <p:nvPr>
            <p:ph type="sldImg"/>
          </p:nvPr>
        </p:nvSpPr>
        <p:spPr bwMode="auto">
          <a:xfrm>
            <a:off x="993775" y="641350"/>
            <a:ext cx="4217988" cy="3163888"/>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sp>
      <p:sp>
        <p:nvSpPr>
          <p:cNvPr id="45060" name="Rectangle 2"/>
          <p:cNvSpPr>
            <a:spLocks noGrp="1" noChangeArrowheads="1"/>
          </p:cNvSpPr>
          <p:nvPr>
            <p:ph type="body" idx="1"/>
          </p:nvPr>
        </p:nvSpPr>
        <p:spPr bwMode="auto">
          <a:xfrm>
            <a:off x="620713" y="4008438"/>
            <a:ext cx="4965700" cy="37988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txBody>
          <a:bodyPr wrap="none" tIns="15830" numCol="1" anchor="ctr" anchorCtr="0" compatLnSpc="1">
            <a:prstTxWarp prst="textNoShape">
              <a:avLst/>
            </a:prstTxWarp>
          </a:bodyPr>
          <a:lstStyle/>
          <a:p>
            <a:pPr marL="193675" indent="-192088" eaLnBrk="1" hangingPunct="1">
              <a:lnSpc>
                <a:spcPct val="93000"/>
              </a:lnSpc>
              <a:spcBef>
                <a:spcPct val="0"/>
              </a:spcBef>
              <a:tabLst>
                <a:tab pos="649288" algn="l"/>
                <a:tab pos="1298575" algn="l"/>
                <a:tab pos="1947863" algn="l"/>
                <a:tab pos="2597150" algn="l"/>
                <a:tab pos="3248025" algn="l"/>
                <a:tab pos="3897313" algn="l"/>
                <a:tab pos="4546600" algn="l"/>
              </a:tabLst>
            </a:pPr>
            <a:endParaRPr lang="en-US" sz="1800">
              <a:latin typeface="Arial" charset="0"/>
              <a:cs typeface="IPAMincho"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D146B8-971C-7B4C-A750-09E04D372610}" type="datetimeFigureOut">
              <a:rPr lang="en-US" smtClean="0"/>
              <a:t>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0"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D146B8-971C-7B4C-A750-09E04D372610}" type="datetimeFigureOut">
              <a:rPr lang="en-US" smtClean="0"/>
              <a:t>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D146B8-971C-7B4C-A750-09E04D372610}" type="datetimeFigureOut">
              <a:rPr lang="en-US" smtClean="0"/>
              <a:t>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146B8-971C-7B4C-A750-09E04D372610}" type="datetimeFigureOut">
              <a:rPr lang="en-US" smtClean="0"/>
              <a:t>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D146B8-971C-7B4C-A750-09E04D372610}" type="datetimeFigureOut">
              <a:rPr lang="en-US" smtClean="0"/>
              <a:t>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D146B8-971C-7B4C-A750-09E04D372610}" type="datetimeFigureOut">
              <a:rPr lang="en-US" smtClean="0"/>
              <a:t>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68"/>
            <a:ext cx="6019800" cy="585152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D146B8-971C-7B4C-A750-09E04D372610}" type="datetimeFigureOut">
              <a:rPr lang="en-US" smtClean="0"/>
              <a:t>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7C462-57C6-BF40-B7E9-9459597D2FB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9111" y="27305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49111" y="1600200"/>
            <a:ext cx="38184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3045" y="1600200"/>
            <a:ext cx="38184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404990" y="6397625"/>
            <a:ext cx="747889" cy="336550"/>
          </a:xfrm>
        </p:spPr>
        <p:txBody>
          <a:bodyPr/>
          <a:lstStyle>
            <a:lvl1pPr>
              <a:defRPr/>
            </a:lvl1pPr>
          </a:lstStyle>
          <a:p>
            <a:endParaRPr lang="en-US"/>
          </a:p>
        </p:txBody>
      </p:sp>
    </p:spTree>
    <p:extLst>
      <p:ext uri="{BB962C8B-B14F-4D97-AF65-F5344CB8AC3E}">
        <p14:creationId xmlns:p14="http://schemas.microsoft.com/office/powerpoint/2010/main" val="3848607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 1"/>
          <p:cNvSpPr>
            <a:spLocks noGrp="1"/>
          </p:cNvSpPr>
          <p:nvPr>
            <p:ph type="title"/>
          </p:nvPr>
        </p:nvSpPr>
        <p:spPr>
          <a:xfrm>
            <a:off x="457489" y="274544"/>
            <a:ext cx="8229023"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0449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5" name="Rounded Rectangle 14"/>
          <p:cNvSpPr/>
          <p:nvPr userDrawn="1"/>
        </p:nvSpPr>
        <p:spPr>
          <a:xfrm>
            <a:off x="164548" y="6652582"/>
            <a:ext cx="882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9B53804-EED5-4ABA-A7B2-EF2D5F7C27F9}" type="datetimeFigureOut">
              <a:rPr lang="en-AU" smtClean="0"/>
              <a:t>20/9/20</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16EFF59-4B1F-460F-A66D-7637392BBC29}" type="slidenum">
              <a:rPr lang="en-AU" smtClean="0"/>
              <a:t>‹#›</a:t>
            </a:fld>
            <a:endParaRPr lang="en-AU"/>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848" y="139700"/>
            <a:ext cx="8820000" cy="1500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14" name="Rectangle 23"/>
          <p:cNvSpPr>
            <a:spLocks/>
          </p:cNvSpPr>
          <p:nvPr userDrawn="1"/>
        </p:nvSpPr>
        <p:spPr bwMode="auto">
          <a:xfrm>
            <a:off x="7148513" y="6648450"/>
            <a:ext cx="1728787"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172279" y="251382"/>
            <a:ext cx="7598533"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60840" y="184799"/>
            <a:ext cx="968922" cy="994646"/>
          </a:xfrm>
          <a:prstGeom prst="rect">
            <a:avLst/>
          </a:prstGeom>
        </p:spPr>
      </p:pic>
    </p:spTree>
    <p:extLst>
      <p:ext uri="{BB962C8B-B14F-4D97-AF65-F5344CB8AC3E}">
        <p14:creationId xmlns:p14="http://schemas.microsoft.com/office/powerpoint/2010/main" val="114327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165100" y="6653213"/>
            <a:ext cx="882015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3" name="Rectangle 23"/>
          <p:cNvSpPr>
            <a:spLocks/>
          </p:cNvSpPr>
          <p:nvPr userDrawn="1"/>
        </p:nvSpPr>
        <p:spPr bwMode="auto">
          <a:xfrm>
            <a:off x="7148513" y="6648450"/>
            <a:ext cx="1728787" cy="215900"/>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61313" y="184150"/>
            <a:ext cx="968375"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pPr/>
              <a:t>20/9/20</a:t>
            </a:fld>
            <a:endParaRPr lang="en-AU" altLang="en-US"/>
          </a:p>
        </p:txBody>
      </p:sp>
      <p:sp>
        <p:nvSpPr>
          <p:cNvPr id="6"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pPr/>
              <a:t>‹#›</a:t>
            </a:fld>
            <a:endParaRPr lang="en-AU" altLang="en-US"/>
          </a:p>
        </p:txBody>
      </p:sp>
    </p:spTree>
    <p:extLst>
      <p:ext uri="{BB962C8B-B14F-4D97-AF65-F5344CB8AC3E}">
        <p14:creationId xmlns:p14="http://schemas.microsoft.com/office/powerpoint/2010/main" val="2075980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1524000" y="6573072"/>
            <a:ext cx="6096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eaLnBrk="1" hangingPunct="1"/>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157916" y="99940"/>
            <a:ext cx="8856000" cy="676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a:tailEnd/>
              </a14:hiddenLine>
            </a:ext>
          </a:extLst>
        </p:spPr>
      </p:pic>
      <p:sp>
        <p:nvSpPr>
          <p:cNvPr id="2" name="Title 1"/>
          <p:cNvSpPr>
            <a:spLocks noGrp="1"/>
          </p:cNvSpPr>
          <p:nvPr>
            <p:ph type="ctrTitle"/>
          </p:nvPr>
        </p:nvSpPr>
        <p:spPr>
          <a:xfrm>
            <a:off x="685800" y="778721"/>
            <a:ext cx="77724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179016" y="4218334"/>
            <a:ext cx="8813800" cy="96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a:t>
            </a:r>
            <a:r>
              <a:rPr lang="en-US" altLang="en-US" sz="2500">
                <a:solidFill>
                  <a:srgbClr val="134679"/>
                </a:solidFill>
                <a:latin typeface="Arial" charset="0"/>
                <a:cs typeface="Arial" charset="0"/>
                <a:sym typeface="Arial" charset="0"/>
              </a:rPr>
              <a:t>Prevention 2016</a:t>
            </a:r>
            <a:endParaRPr lang="en-US" altLang="en-US" sz="2500" dirty="0">
              <a:solidFill>
                <a:srgbClr val="134679"/>
              </a:solidFill>
              <a:latin typeface="Arial" charset="0"/>
              <a:cs typeface="Arial" charset="0"/>
              <a:sym typeface="Arial" charset="0"/>
            </a:endParaRP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53734" y="2409550"/>
            <a:ext cx="1706563"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chemeClr val="tx1"/>
                </a:solidFill>
                <a:round/>
                <a:headEnd/>
                <a:tailEnd/>
              </a14:hiddenLine>
            </a:ext>
          </a:extLst>
        </p:spPr>
      </p:pic>
      <p:sp>
        <p:nvSpPr>
          <p:cNvPr id="3" name="TextBox 2"/>
          <p:cNvSpPr txBox="1"/>
          <p:nvPr userDrawn="1"/>
        </p:nvSpPr>
        <p:spPr>
          <a:xfrm>
            <a:off x="901148" y="5183534"/>
            <a:ext cx="7076661"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dirty="0"/>
          </a:p>
        </p:txBody>
      </p:sp>
    </p:spTree>
    <p:extLst>
      <p:ext uri="{BB962C8B-B14F-4D97-AF65-F5344CB8AC3E}">
        <p14:creationId xmlns:p14="http://schemas.microsoft.com/office/powerpoint/2010/main" val="123414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8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D146B8-971C-7B4C-A750-09E04D372610}" type="datetimeFigureOut">
              <a:rPr lang="en-US" smtClean="0"/>
              <a:t>9/20/20</a:t>
            </a:fld>
            <a:endParaRPr lang="en-US"/>
          </a:p>
        </p:txBody>
      </p:sp>
      <p:sp>
        <p:nvSpPr>
          <p:cNvPr id="5" name="Footer Placeholder 4"/>
          <p:cNvSpPr>
            <a:spLocks noGrp="1"/>
          </p:cNvSpPr>
          <p:nvPr>
            <p:ph type="ftr" sz="quarter" idx="3"/>
          </p:nvPr>
        </p:nvSpPr>
        <p:spPr>
          <a:xfrm>
            <a:off x="3124200" y="635638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8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7C462-57C6-BF40-B7E9-9459597D2FBB}"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2" r:id="rId14"/>
    <p:sldLayoutId id="2147483893" r:id="rId15"/>
    <p:sldLayoutId id="2147483894" r:id="rId16"/>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Pediatric Asthma</a:t>
            </a:r>
          </a:p>
        </p:txBody>
      </p:sp>
      <p:sp>
        <p:nvSpPr>
          <p:cNvPr id="3" name="Subtitle 2"/>
          <p:cNvSpPr>
            <a:spLocks noGrp="1"/>
          </p:cNvSpPr>
          <p:nvPr>
            <p:ph type="subTitle" idx="1"/>
          </p:nvPr>
        </p:nvSpPr>
        <p:spPr/>
        <p:txBody>
          <a:bodyPr/>
          <a:lstStyle/>
          <a:p>
            <a:r>
              <a:rPr lang="en-US" dirty="0" err="1"/>
              <a:t>Muna</a:t>
            </a:r>
            <a:r>
              <a:rPr lang="en-US" dirty="0"/>
              <a:t> </a:t>
            </a:r>
            <a:r>
              <a:rPr lang="en-US" dirty="0" err="1"/>
              <a:t>Kilani</a:t>
            </a:r>
            <a:r>
              <a:rPr lang="en-US" dirty="0"/>
              <a:t>, MD</a:t>
            </a:r>
          </a:p>
        </p:txBody>
      </p:sp>
    </p:spTree>
    <p:extLst>
      <p:ext uri="{BB962C8B-B14F-4D97-AF65-F5344CB8AC3E}">
        <p14:creationId xmlns:p14="http://schemas.microsoft.com/office/powerpoint/2010/main" val="1977633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Asthma</a:t>
            </a:r>
          </a:p>
        </p:txBody>
      </p:sp>
      <p:sp>
        <p:nvSpPr>
          <p:cNvPr id="3" name="Content Placeholder 2"/>
          <p:cNvSpPr>
            <a:spLocks noGrp="1"/>
          </p:cNvSpPr>
          <p:nvPr>
            <p:ph idx="1"/>
          </p:nvPr>
        </p:nvSpPr>
        <p:spPr/>
        <p:txBody>
          <a:bodyPr>
            <a:normAutofit fontScale="85000" lnSpcReduction="10000"/>
          </a:bodyPr>
          <a:lstStyle/>
          <a:p>
            <a:pPr marL="0" lvl="0" indent="0">
              <a:buNone/>
            </a:pPr>
            <a:r>
              <a:rPr lang="en-US" dirty="0"/>
              <a:t>Asthma is a heterogeneous disease, usually characterized by chronic airway inflammation. </a:t>
            </a:r>
          </a:p>
          <a:p>
            <a:pPr marL="0" lvl="0" indent="0">
              <a:buNone/>
            </a:pPr>
            <a:endParaRPr lang="en-US" dirty="0"/>
          </a:p>
          <a:p>
            <a:pPr marL="0" lvl="0" indent="0">
              <a:buNone/>
            </a:pPr>
            <a:r>
              <a:rPr lang="en-US" dirty="0"/>
              <a:t>It is defined by the history of respiratory symptoms such as wheeze, shortness of breath, chest tightness and cough that vary over time and in intensity, together with variable expiratory airflow limitation.</a:t>
            </a:r>
            <a:endParaRPr lang="en-AU" dirty="0"/>
          </a:p>
          <a:p>
            <a:endParaRPr lang="en-US" dirty="0"/>
          </a:p>
        </p:txBody>
      </p:sp>
      <p:sp>
        <p:nvSpPr>
          <p:cNvPr id="4" name="TextBox 3"/>
          <p:cNvSpPr txBox="1"/>
          <p:nvPr/>
        </p:nvSpPr>
        <p:spPr>
          <a:xfrm>
            <a:off x="5619751" y="6126193"/>
            <a:ext cx="3067050" cy="382587"/>
          </a:xfrm>
          <a:prstGeom prst="rect">
            <a:avLst/>
          </a:prstGeom>
          <a:noFill/>
        </p:spPr>
        <p:txBody>
          <a:bodyPr wrap="square" rtlCol="0">
            <a:spAutoFit/>
          </a:bodyPr>
          <a:lstStyle/>
          <a:p>
            <a:r>
              <a:rPr lang="en-US" dirty="0"/>
              <a:t>GINA 2016</a:t>
            </a:r>
          </a:p>
        </p:txBody>
      </p:sp>
    </p:spTree>
    <p:extLst>
      <p:ext uri="{BB962C8B-B14F-4D97-AF65-F5344CB8AC3E}">
        <p14:creationId xmlns:p14="http://schemas.microsoft.com/office/powerpoint/2010/main" val="2759670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78" y="381000"/>
            <a:ext cx="7583487" cy="1428750"/>
          </a:xfrm>
        </p:spPr>
        <p:txBody>
          <a:bodyPr>
            <a:normAutofit fontScale="90000"/>
          </a:bodyPr>
          <a:lstStyle/>
          <a:p>
            <a:br>
              <a:rPr lang="en-US" dirty="0">
                <a:latin typeface="Arial" charset="0"/>
              </a:rPr>
            </a:br>
            <a:endParaRPr lang="en-US" dirty="0"/>
          </a:p>
        </p:txBody>
      </p:sp>
      <p:sp>
        <p:nvSpPr>
          <p:cNvPr id="3" name="Content Placeholder 2"/>
          <p:cNvSpPr>
            <a:spLocks noGrp="1"/>
          </p:cNvSpPr>
          <p:nvPr>
            <p:ph idx="1"/>
          </p:nvPr>
        </p:nvSpPr>
        <p:spPr>
          <a:xfrm>
            <a:off x="779478" y="2428904"/>
            <a:ext cx="7583487" cy="3608855"/>
          </a:xfrm>
        </p:spPr>
        <p:txBody>
          <a:bodyPr>
            <a:normAutofit/>
          </a:bodyPr>
          <a:lstStyle/>
          <a:p>
            <a:pPr>
              <a:buSzPct val="80000"/>
              <a:tabLst>
                <a:tab pos="1366838" algn="l"/>
              </a:tabLst>
            </a:pPr>
            <a:r>
              <a:rPr lang="en-US" sz="2200" dirty="0"/>
              <a:t>Airway Inflammation leads to:</a:t>
            </a:r>
          </a:p>
          <a:p>
            <a:pPr lvl="1">
              <a:buFont typeface="Wingdings" charset="0"/>
              <a:buChar char="ü"/>
              <a:tabLst>
                <a:tab pos="1366838" algn="l"/>
              </a:tabLst>
            </a:pPr>
            <a:r>
              <a:rPr lang="en-US" sz="2000" dirty="0" err="1">
                <a:solidFill>
                  <a:srgbClr val="FFFF66"/>
                </a:solidFill>
              </a:rPr>
              <a:t>Hyperresponsiveness</a:t>
            </a:r>
            <a:r>
              <a:rPr lang="en-US" sz="2000" dirty="0">
                <a:solidFill>
                  <a:srgbClr val="FFFF66"/>
                </a:solidFill>
              </a:rPr>
              <a:t> </a:t>
            </a:r>
            <a:r>
              <a:rPr lang="en-US" sz="2000" dirty="0"/>
              <a:t>- responses to triggers</a:t>
            </a:r>
          </a:p>
          <a:p>
            <a:pPr>
              <a:buFont typeface="Wingdings" charset="0"/>
              <a:buNone/>
              <a:tabLst>
                <a:tab pos="1366838" algn="l"/>
              </a:tabLst>
            </a:pPr>
            <a:r>
              <a:rPr lang="en-US" sz="2200" b="1" dirty="0">
                <a:solidFill>
                  <a:srgbClr val="FFFF66"/>
                </a:solidFill>
              </a:rPr>
              <a:t>		</a:t>
            </a:r>
            <a:r>
              <a:rPr lang="en-US" sz="2200" b="1" dirty="0" err="1">
                <a:solidFill>
                  <a:srgbClr val="FFFF66"/>
                </a:solidFill>
                <a:latin typeface="Wingdings" charset="0"/>
              </a:rPr>
              <a:t>ê</a:t>
            </a:r>
            <a:endParaRPr lang="en-US" sz="2200" b="1" dirty="0">
              <a:solidFill>
                <a:srgbClr val="FFFF66"/>
              </a:solidFill>
            </a:endParaRPr>
          </a:p>
          <a:p>
            <a:pPr lvl="1">
              <a:spcBef>
                <a:spcPct val="0"/>
              </a:spcBef>
              <a:buFont typeface="Wingdings" charset="0"/>
              <a:buChar char="ü"/>
              <a:tabLst>
                <a:tab pos="1366838" algn="l"/>
              </a:tabLst>
            </a:pPr>
            <a:r>
              <a:rPr lang="en-US" sz="2000" dirty="0">
                <a:solidFill>
                  <a:srgbClr val="FFFF66"/>
                </a:solidFill>
              </a:rPr>
              <a:t>Obstruction</a:t>
            </a:r>
            <a:r>
              <a:rPr lang="en-US" sz="2000" dirty="0"/>
              <a:t> - usually fully reversible</a:t>
            </a:r>
          </a:p>
          <a:p>
            <a:pPr>
              <a:buFont typeface="Wingdings" charset="0"/>
              <a:buNone/>
              <a:tabLst>
                <a:tab pos="1366838" algn="l"/>
              </a:tabLst>
            </a:pPr>
            <a:r>
              <a:rPr lang="en-US" sz="2200" dirty="0"/>
              <a:t>		</a:t>
            </a:r>
            <a:r>
              <a:rPr lang="en-US" sz="2200" b="1" dirty="0" err="1">
                <a:solidFill>
                  <a:srgbClr val="FFFF66"/>
                </a:solidFill>
                <a:latin typeface="Wingdings" charset="0"/>
              </a:rPr>
              <a:t>ê</a:t>
            </a:r>
            <a:endParaRPr lang="en-US" sz="2200" b="1" dirty="0">
              <a:solidFill>
                <a:srgbClr val="FFFF66"/>
              </a:solidFill>
            </a:endParaRPr>
          </a:p>
          <a:p>
            <a:pPr lvl="1">
              <a:spcBef>
                <a:spcPct val="0"/>
              </a:spcBef>
              <a:buFont typeface="Wingdings" charset="0"/>
              <a:buChar char="ü"/>
              <a:tabLst>
                <a:tab pos="1366838" algn="l"/>
              </a:tabLst>
            </a:pPr>
            <a:r>
              <a:rPr lang="en-US" sz="2000" dirty="0">
                <a:solidFill>
                  <a:srgbClr val="FFFF66"/>
                </a:solidFill>
              </a:rPr>
              <a:t>Symptoms</a:t>
            </a:r>
            <a:r>
              <a:rPr lang="en-US" sz="2000" dirty="0"/>
              <a:t> - cough, wheeze, dyspnea</a:t>
            </a:r>
          </a:p>
          <a:p>
            <a:pPr lvl="1">
              <a:buFont typeface="Wingdings" charset="0"/>
              <a:buChar char="ü"/>
              <a:tabLst>
                <a:tab pos="1366838" algn="l"/>
              </a:tabLst>
            </a:pPr>
            <a:endParaRPr lang="en-US" sz="1200" dirty="0"/>
          </a:p>
          <a:p>
            <a:pPr>
              <a:buSzPct val="80000"/>
              <a:tabLst>
                <a:tab pos="1366838" algn="l"/>
              </a:tabLst>
            </a:pPr>
            <a:endParaRPr lang="en-US" sz="2200" dirty="0"/>
          </a:p>
        </p:txBody>
      </p:sp>
    </p:spTree>
    <p:extLst>
      <p:ext uri="{BB962C8B-B14F-4D97-AF65-F5344CB8AC3E}">
        <p14:creationId xmlns:p14="http://schemas.microsoft.com/office/powerpoint/2010/main" val="3413991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grpSp>
        <p:nvGrpSpPr>
          <p:cNvPr id="4" name="Group 112"/>
          <p:cNvGrpSpPr>
            <a:grpSpLocks/>
          </p:cNvGrpSpPr>
          <p:nvPr/>
        </p:nvGrpSpPr>
        <p:grpSpPr bwMode="auto">
          <a:xfrm>
            <a:off x="179390" y="2293145"/>
            <a:ext cx="8596313" cy="3605213"/>
            <a:chOff x="649" y="1668"/>
            <a:chExt cx="5415" cy="2271"/>
          </a:xfrm>
        </p:grpSpPr>
        <p:sp>
          <p:nvSpPr>
            <p:cNvPr id="5" name="Freeform 2"/>
            <p:cNvSpPr>
              <a:spLocks/>
            </p:cNvSpPr>
            <p:nvPr/>
          </p:nvSpPr>
          <p:spPr bwMode="auto">
            <a:xfrm>
              <a:off x="649" y="1668"/>
              <a:ext cx="5415" cy="2271"/>
            </a:xfrm>
            <a:custGeom>
              <a:avLst/>
              <a:gdLst>
                <a:gd name="T0" fmla="*/ 0 w 5415"/>
                <a:gd name="T1" fmla="*/ 2270 h 2271"/>
                <a:gd name="T2" fmla="*/ 5414 w 5415"/>
                <a:gd name="T3" fmla="*/ 134 h 2271"/>
                <a:gd name="T4" fmla="*/ 5393 w 5415"/>
                <a:gd name="T5" fmla="*/ 134 h 2271"/>
                <a:gd name="T6" fmla="*/ 5375 w 5415"/>
                <a:gd name="T7" fmla="*/ 135 h 2271"/>
                <a:gd name="T8" fmla="*/ 5359 w 5415"/>
                <a:gd name="T9" fmla="*/ 135 h 2271"/>
                <a:gd name="T10" fmla="*/ 5346 w 5415"/>
                <a:gd name="T11" fmla="*/ 137 h 2271"/>
                <a:gd name="T12" fmla="*/ 5335 w 5415"/>
                <a:gd name="T13" fmla="*/ 137 h 2271"/>
                <a:gd name="T14" fmla="*/ 5326 w 5415"/>
                <a:gd name="T15" fmla="*/ 137 h 2271"/>
                <a:gd name="T16" fmla="*/ 5316 w 5415"/>
                <a:gd name="T17" fmla="*/ 137 h 2271"/>
                <a:gd name="T18" fmla="*/ 5309 w 5415"/>
                <a:gd name="T19" fmla="*/ 134 h 2271"/>
                <a:gd name="T20" fmla="*/ 5290 w 5415"/>
                <a:gd name="T21" fmla="*/ 130 h 2271"/>
                <a:gd name="T22" fmla="*/ 5277 w 5415"/>
                <a:gd name="T23" fmla="*/ 124 h 2271"/>
                <a:gd name="T24" fmla="*/ 5266 w 5415"/>
                <a:gd name="T25" fmla="*/ 117 h 2271"/>
                <a:gd name="T26" fmla="*/ 5257 w 5415"/>
                <a:gd name="T27" fmla="*/ 109 h 2271"/>
                <a:gd name="T28" fmla="*/ 5252 w 5415"/>
                <a:gd name="T29" fmla="*/ 100 h 2271"/>
                <a:gd name="T30" fmla="*/ 5249 w 5415"/>
                <a:gd name="T31" fmla="*/ 92 h 2271"/>
                <a:gd name="T32" fmla="*/ 5248 w 5415"/>
                <a:gd name="T33" fmla="*/ 84 h 2271"/>
                <a:gd name="T34" fmla="*/ 5248 w 5415"/>
                <a:gd name="T35" fmla="*/ 75 h 2271"/>
                <a:gd name="T36" fmla="*/ 5251 w 5415"/>
                <a:gd name="T37" fmla="*/ 66 h 2271"/>
                <a:gd name="T38" fmla="*/ 5260 w 5415"/>
                <a:gd name="T39" fmla="*/ 60 h 2271"/>
                <a:gd name="T40" fmla="*/ 5270 w 5415"/>
                <a:gd name="T41" fmla="*/ 56 h 2271"/>
                <a:gd name="T42" fmla="*/ 5282 w 5415"/>
                <a:gd name="T43" fmla="*/ 54 h 2271"/>
                <a:gd name="T44" fmla="*/ 5295 w 5415"/>
                <a:gd name="T45" fmla="*/ 52 h 2271"/>
                <a:gd name="T46" fmla="*/ 5304 w 5415"/>
                <a:gd name="T47" fmla="*/ 52 h 2271"/>
                <a:gd name="T48" fmla="*/ 5313 w 5415"/>
                <a:gd name="T49" fmla="*/ 54 h 2271"/>
                <a:gd name="T50" fmla="*/ 5315 w 5415"/>
                <a:gd name="T51" fmla="*/ 54 h 2271"/>
                <a:gd name="T52" fmla="*/ 5311 w 5415"/>
                <a:gd name="T53" fmla="*/ 38 h 2271"/>
                <a:gd name="T54" fmla="*/ 5305 w 5415"/>
                <a:gd name="T55" fmla="*/ 25 h 2271"/>
                <a:gd name="T56" fmla="*/ 5296 w 5415"/>
                <a:gd name="T57" fmla="*/ 15 h 2271"/>
                <a:gd name="T58" fmla="*/ 5285 w 5415"/>
                <a:gd name="T59" fmla="*/ 7 h 2271"/>
                <a:gd name="T60" fmla="*/ 5270 w 5415"/>
                <a:gd name="T61" fmla="*/ 2 h 2271"/>
                <a:gd name="T62" fmla="*/ 5255 w 5415"/>
                <a:gd name="T63" fmla="*/ 0 h 2271"/>
                <a:gd name="T64" fmla="*/ 5237 w 5415"/>
                <a:gd name="T65" fmla="*/ 1 h 2271"/>
                <a:gd name="T66" fmla="*/ 5219 w 5415"/>
                <a:gd name="T67" fmla="*/ 7 h 2271"/>
                <a:gd name="T68" fmla="*/ 5195 w 5415"/>
                <a:gd name="T69" fmla="*/ 20 h 2271"/>
                <a:gd name="T70" fmla="*/ 5173 w 5415"/>
                <a:gd name="T71" fmla="*/ 37 h 2271"/>
                <a:gd name="T72" fmla="*/ 5152 w 5415"/>
                <a:gd name="T73" fmla="*/ 58 h 2271"/>
                <a:gd name="T74" fmla="*/ 5131 w 5415"/>
                <a:gd name="T75" fmla="*/ 80 h 2271"/>
                <a:gd name="T76" fmla="*/ 5105 w 5415"/>
                <a:gd name="T77" fmla="*/ 99 h 2271"/>
                <a:gd name="T78" fmla="*/ 5075 w 5415"/>
                <a:gd name="T79" fmla="*/ 117 h 2271"/>
                <a:gd name="T80" fmla="*/ 5041 w 5415"/>
                <a:gd name="T81" fmla="*/ 128 h 2271"/>
                <a:gd name="T82" fmla="*/ 4998 w 5415"/>
                <a:gd name="T83" fmla="*/ 133 h 2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415" h="2271">
                  <a:moveTo>
                    <a:pt x="0" y="114"/>
                  </a:moveTo>
                  <a:lnTo>
                    <a:pt x="0" y="2270"/>
                  </a:lnTo>
                  <a:lnTo>
                    <a:pt x="5410" y="2270"/>
                  </a:lnTo>
                  <a:lnTo>
                    <a:pt x="5414" y="134"/>
                  </a:lnTo>
                  <a:lnTo>
                    <a:pt x="5403" y="134"/>
                  </a:lnTo>
                  <a:lnTo>
                    <a:pt x="5393" y="134"/>
                  </a:lnTo>
                  <a:lnTo>
                    <a:pt x="5383" y="135"/>
                  </a:lnTo>
                  <a:lnTo>
                    <a:pt x="5375" y="135"/>
                  </a:lnTo>
                  <a:lnTo>
                    <a:pt x="5367" y="135"/>
                  </a:lnTo>
                  <a:lnTo>
                    <a:pt x="5359" y="135"/>
                  </a:lnTo>
                  <a:lnTo>
                    <a:pt x="5353" y="137"/>
                  </a:lnTo>
                  <a:lnTo>
                    <a:pt x="5346" y="137"/>
                  </a:lnTo>
                  <a:lnTo>
                    <a:pt x="5339" y="137"/>
                  </a:lnTo>
                  <a:lnTo>
                    <a:pt x="5335" y="137"/>
                  </a:lnTo>
                  <a:lnTo>
                    <a:pt x="5330" y="137"/>
                  </a:lnTo>
                  <a:lnTo>
                    <a:pt x="5326" y="137"/>
                  </a:lnTo>
                  <a:lnTo>
                    <a:pt x="5320" y="137"/>
                  </a:lnTo>
                  <a:lnTo>
                    <a:pt x="5316" y="137"/>
                  </a:lnTo>
                  <a:lnTo>
                    <a:pt x="5313" y="135"/>
                  </a:lnTo>
                  <a:lnTo>
                    <a:pt x="5309" y="134"/>
                  </a:lnTo>
                  <a:lnTo>
                    <a:pt x="5299" y="133"/>
                  </a:lnTo>
                  <a:lnTo>
                    <a:pt x="5290" y="130"/>
                  </a:lnTo>
                  <a:lnTo>
                    <a:pt x="5282" y="127"/>
                  </a:lnTo>
                  <a:lnTo>
                    <a:pt x="5277" y="124"/>
                  </a:lnTo>
                  <a:lnTo>
                    <a:pt x="5270" y="121"/>
                  </a:lnTo>
                  <a:lnTo>
                    <a:pt x="5266" y="117"/>
                  </a:lnTo>
                  <a:lnTo>
                    <a:pt x="5261" y="113"/>
                  </a:lnTo>
                  <a:lnTo>
                    <a:pt x="5257" y="109"/>
                  </a:lnTo>
                  <a:lnTo>
                    <a:pt x="5255" y="104"/>
                  </a:lnTo>
                  <a:lnTo>
                    <a:pt x="5252" y="100"/>
                  </a:lnTo>
                  <a:lnTo>
                    <a:pt x="5250" y="96"/>
                  </a:lnTo>
                  <a:lnTo>
                    <a:pt x="5249" y="92"/>
                  </a:lnTo>
                  <a:lnTo>
                    <a:pt x="5248" y="87"/>
                  </a:lnTo>
                  <a:lnTo>
                    <a:pt x="5248" y="84"/>
                  </a:lnTo>
                  <a:lnTo>
                    <a:pt x="5248" y="79"/>
                  </a:lnTo>
                  <a:lnTo>
                    <a:pt x="5248" y="75"/>
                  </a:lnTo>
                  <a:lnTo>
                    <a:pt x="5249" y="69"/>
                  </a:lnTo>
                  <a:lnTo>
                    <a:pt x="5251" y="66"/>
                  </a:lnTo>
                  <a:lnTo>
                    <a:pt x="5255" y="63"/>
                  </a:lnTo>
                  <a:lnTo>
                    <a:pt x="5260" y="60"/>
                  </a:lnTo>
                  <a:lnTo>
                    <a:pt x="5265" y="58"/>
                  </a:lnTo>
                  <a:lnTo>
                    <a:pt x="5270" y="56"/>
                  </a:lnTo>
                  <a:lnTo>
                    <a:pt x="5277" y="55"/>
                  </a:lnTo>
                  <a:lnTo>
                    <a:pt x="5282" y="54"/>
                  </a:lnTo>
                  <a:lnTo>
                    <a:pt x="5288" y="54"/>
                  </a:lnTo>
                  <a:lnTo>
                    <a:pt x="5295" y="52"/>
                  </a:lnTo>
                  <a:lnTo>
                    <a:pt x="5300" y="52"/>
                  </a:lnTo>
                  <a:lnTo>
                    <a:pt x="5304" y="52"/>
                  </a:lnTo>
                  <a:lnTo>
                    <a:pt x="5309" y="52"/>
                  </a:lnTo>
                  <a:lnTo>
                    <a:pt x="5313" y="54"/>
                  </a:lnTo>
                  <a:lnTo>
                    <a:pt x="5314" y="54"/>
                  </a:lnTo>
                  <a:lnTo>
                    <a:pt x="5315" y="54"/>
                  </a:lnTo>
                  <a:lnTo>
                    <a:pt x="5314" y="45"/>
                  </a:lnTo>
                  <a:lnTo>
                    <a:pt x="5311" y="38"/>
                  </a:lnTo>
                  <a:lnTo>
                    <a:pt x="5309" y="31"/>
                  </a:lnTo>
                  <a:lnTo>
                    <a:pt x="5305" y="25"/>
                  </a:lnTo>
                  <a:lnTo>
                    <a:pt x="5300" y="20"/>
                  </a:lnTo>
                  <a:lnTo>
                    <a:pt x="5296" y="15"/>
                  </a:lnTo>
                  <a:lnTo>
                    <a:pt x="5290" y="10"/>
                  </a:lnTo>
                  <a:lnTo>
                    <a:pt x="5285" y="7"/>
                  </a:lnTo>
                  <a:lnTo>
                    <a:pt x="5278" y="3"/>
                  </a:lnTo>
                  <a:lnTo>
                    <a:pt x="5270" y="2"/>
                  </a:lnTo>
                  <a:lnTo>
                    <a:pt x="5263" y="1"/>
                  </a:lnTo>
                  <a:lnTo>
                    <a:pt x="5255" y="0"/>
                  </a:lnTo>
                  <a:lnTo>
                    <a:pt x="5247" y="0"/>
                  </a:lnTo>
                  <a:lnTo>
                    <a:pt x="5237" y="1"/>
                  </a:lnTo>
                  <a:lnTo>
                    <a:pt x="5229" y="3"/>
                  </a:lnTo>
                  <a:lnTo>
                    <a:pt x="5219" y="7"/>
                  </a:lnTo>
                  <a:lnTo>
                    <a:pt x="5207" y="12"/>
                  </a:lnTo>
                  <a:lnTo>
                    <a:pt x="5195" y="20"/>
                  </a:lnTo>
                  <a:lnTo>
                    <a:pt x="5184" y="28"/>
                  </a:lnTo>
                  <a:lnTo>
                    <a:pt x="5173" y="37"/>
                  </a:lnTo>
                  <a:lnTo>
                    <a:pt x="5163" y="48"/>
                  </a:lnTo>
                  <a:lnTo>
                    <a:pt x="5152" y="58"/>
                  </a:lnTo>
                  <a:lnTo>
                    <a:pt x="5141" y="68"/>
                  </a:lnTo>
                  <a:lnTo>
                    <a:pt x="5131" y="80"/>
                  </a:lnTo>
                  <a:lnTo>
                    <a:pt x="5119" y="90"/>
                  </a:lnTo>
                  <a:lnTo>
                    <a:pt x="5105" y="99"/>
                  </a:lnTo>
                  <a:lnTo>
                    <a:pt x="5091" y="109"/>
                  </a:lnTo>
                  <a:lnTo>
                    <a:pt x="5075" y="117"/>
                  </a:lnTo>
                  <a:lnTo>
                    <a:pt x="5058" y="124"/>
                  </a:lnTo>
                  <a:lnTo>
                    <a:pt x="5041" y="128"/>
                  </a:lnTo>
                  <a:lnTo>
                    <a:pt x="5019" y="132"/>
                  </a:lnTo>
                  <a:lnTo>
                    <a:pt x="4998" y="133"/>
                  </a:lnTo>
                  <a:lnTo>
                    <a:pt x="0" y="114"/>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p>
          </p:txBody>
        </p:sp>
        <p:grpSp>
          <p:nvGrpSpPr>
            <p:cNvPr id="6" name="Group 111"/>
            <p:cNvGrpSpPr>
              <a:grpSpLocks/>
            </p:cNvGrpSpPr>
            <p:nvPr/>
          </p:nvGrpSpPr>
          <p:grpSpPr bwMode="auto">
            <a:xfrm>
              <a:off x="1274" y="1898"/>
              <a:ext cx="4559" cy="1799"/>
              <a:chOff x="1274" y="1898"/>
              <a:chExt cx="4559" cy="1799"/>
            </a:xfrm>
          </p:grpSpPr>
          <p:sp>
            <p:nvSpPr>
              <p:cNvPr id="7" name="Freeform 3"/>
              <p:cNvSpPr>
                <a:spLocks/>
              </p:cNvSpPr>
              <p:nvPr/>
            </p:nvSpPr>
            <p:spPr bwMode="auto">
              <a:xfrm>
                <a:off x="1281" y="3527"/>
                <a:ext cx="166" cy="106"/>
              </a:xfrm>
              <a:custGeom>
                <a:avLst/>
                <a:gdLst>
                  <a:gd name="T0" fmla="*/ 0 w 166"/>
                  <a:gd name="T1" fmla="*/ 105 h 106"/>
                  <a:gd name="T2" fmla="*/ 1 w 166"/>
                  <a:gd name="T3" fmla="*/ 104 h 106"/>
                  <a:gd name="T4" fmla="*/ 4 w 166"/>
                  <a:gd name="T5" fmla="*/ 102 h 106"/>
                  <a:gd name="T6" fmla="*/ 12 w 166"/>
                  <a:gd name="T7" fmla="*/ 97 h 106"/>
                  <a:gd name="T8" fmla="*/ 20 w 166"/>
                  <a:gd name="T9" fmla="*/ 91 h 106"/>
                  <a:gd name="T10" fmla="*/ 31 w 166"/>
                  <a:gd name="T11" fmla="*/ 84 h 106"/>
                  <a:gd name="T12" fmla="*/ 43 w 166"/>
                  <a:gd name="T13" fmla="*/ 76 h 106"/>
                  <a:gd name="T14" fmla="*/ 56 w 166"/>
                  <a:gd name="T15" fmla="*/ 68 h 106"/>
                  <a:gd name="T16" fmla="*/ 69 w 166"/>
                  <a:gd name="T17" fmla="*/ 59 h 106"/>
                  <a:gd name="T18" fmla="*/ 84 w 166"/>
                  <a:gd name="T19" fmla="*/ 49 h 106"/>
                  <a:gd name="T20" fmla="*/ 98 w 166"/>
                  <a:gd name="T21" fmla="*/ 40 h 106"/>
                  <a:gd name="T22" fmla="*/ 111 w 166"/>
                  <a:gd name="T23" fmla="*/ 31 h 106"/>
                  <a:gd name="T24" fmla="*/ 124 w 166"/>
                  <a:gd name="T25" fmla="*/ 23 h 106"/>
                  <a:gd name="T26" fmla="*/ 137 w 166"/>
                  <a:gd name="T27" fmla="*/ 16 h 106"/>
                  <a:gd name="T28" fmla="*/ 148 w 166"/>
                  <a:gd name="T29" fmla="*/ 9 h 106"/>
                  <a:gd name="T30" fmla="*/ 157 w 166"/>
                  <a:gd name="T31" fmla="*/ 4 h 106"/>
                  <a:gd name="T32" fmla="*/ 165 w 166"/>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06">
                    <a:moveTo>
                      <a:pt x="0" y="105"/>
                    </a:moveTo>
                    <a:lnTo>
                      <a:pt x="1" y="104"/>
                    </a:lnTo>
                    <a:lnTo>
                      <a:pt x="4" y="102"/>
                    </a:lnTo>
                    <a:lnTo>
                      <a:pt x="12" y="97"/>
                    </a:lnTo>
                    <a:lnTo>
                      <a:pt x="20" y="91"/>
                    </a:lnTo>
                    <a:lnTo>
                      <a:pt x="31" y="84"/>
                    </a:lnTo>
                    <a:lnTo>
                      <a:pt x="43" y="76"/>
                    </a:lnTo>
                    <a:lnTo>
                      <a:pt x="56" y="68"/>
                    </a:lnTo>
                    <a:lnTo>
                      <a:pt x="69" y="59"/>
                    </a:lnTo>
                    <a:lnTo>
                      <a:pt x="84" y="49"/>
                    </a:lnTo>
                    <a:lnTo>
                      <a:pt x="98" y="40"/>
                    </a:lnTo>
                    <a:lnTo>
                      <a:pt x="111" y="31"/>
                    </a:lnTo>
                    <a:lnTo>
                      <a:pt x="124" y="23"/>
                    </a:lnTo>
                    <a:lnTo>
                      <a:pt x="137" y="16"/>
                    </a:lnTo>
                    <a:lnTo>
                      <a:pt x="148" y="9"/>
                    </a:lnTo>
                    <a:lnTo>
                      <a:pt x="157" y="4"/>
                    </a:lnTo>
                    <a:lnTo>
                      <a:pt x="165"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 name="Line 4"/>
              <p:cNvSpPr>
                <a:spLocks noChangeShapeType="1"/>
              </p:cNvSpPr>
              <p:nvPr/>
            </p:nvSpPr>
            <p:spPr bwMode="auto">
              <a:xfrm flipH="1" flipV="1">
                <a:off x="1274" y="3627"/>
                <a:ext cx="13"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 name="Line 5"/>
              <p:cNvSpPr>
                <a:spLocks noChangeShapeType="1"/>
              </p:cNvSpPr>
              <p:nvPr/>
            </p:nvSpPr>
            <p:spPr bwMode="auto">
              <a:xfrm>
                <a:off x="1445" y="3526"/>
                <a:ext cx="2"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Freeform 6"/>
              <p:cNvSpPr>
                <a:spLocks/>
              </p:cNvSpPr>
              <p:nvPr/>
            </p:nvSpPr>
            <p:spPr bwMode="auto">
              <a:xfrm>
                <a:off x="1446" y="3439"/>
                <a:ext cx="67" cy="89"/>
              </a:xfrm>
              <a:custGeom>
                <a:avLst/>
                <a:gdLst>
                  <a:gd name="T0" fmla="*/ 0 w 67"/>
                  <a:gd name="T1" fmla="*/ 88 h 89"/>
                  <a:gd name="T2" fmla="*/ 6 w 67"/>
                  <a:gd name="T3" fmla="*/ 85 h 89"/>
                  <a:gd name="T4" fmla="*/ 12 w 67"/>
                  <a:gd name="T5" fmla="*/ 81 h 89"/>
                  <a:gd name="T6" fmla="*/ 17 w 67"/>
                  <a:gd name="T7" fmla="*/ 76 h 89"/>
                  <a:gd name="T8" fmla="*/ 21 w 67"/>
                  <a:gd name="T9" fmla="*/ 71 h 89"/>
                  <a:gd name="T10" fmla="*/ 27 w 67"/>
                  <a:gd name="T11" fmla="*/ 65 h 89"/>
                  <a:gd name="T12" fmla="*/ 31 w 67"/>
                  <a:gd name="T13" fmla="*/ 59 h 89"/>
                  <a:gd name="T14" fmla="*/ 35 w 67"/>
                  <a:gd name="T15" fmla="*/ 52 h 89"/>
                  <a:gd name="T16" fmla="*/ 39 w 67"/>
                  <a:gd name="T17" fmla="*/ 46 h 89"/>
                  <a:gd name="T18" fmla="*/ 44 w 67"/>
                  <a:gd name="T19" fmla="*/ 39 h 89"/>
                  <a:gd name="T20" fmla="*/ 47 w 67"/>
                  <a:gd name="T21" fmla="*/ 33 h 89"/>
                  <a:gd name="T22" fmla="*/ 50 w 67"/>
                  <a:gd name="T23" fmla="*/ 27 h 89"/>
                  <a:gd name="T24" fmla="*/ 53 w 67"/>
                  <a:gd name="T25" fmla="*/ 20 h 89"/>
                  <a:gd name="T26" fmla="*/ 56 w 67"/>
                  <a:gd name="T27" fmla="*/ 14 h 89"/>
                  <a:gd name="T28" fmla="*/ 60 w 67"/>
                  <a:gd name="T29" fmla="*/ 9 h 89"/>
                  <a:gd name="T30" fmla="*/ 63 w 67"/>
                  <a:gd name="T31" fmla="*/ 3 h 89"/>
                  <a:gd name="T32" fmla="*/ 66 w 67"/>
                  <a:gd name="T3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9">
                    <a:moveTo>
                      <a:pt x="0" y="88"/>
                    </a:moveTo>
                    <a:lnTo>
                      <a:pt x="6" y="85"/>
                    </a:lnTo>
                    <a:lnTo>
                      <a:pt x="12" y="81"/>
                    </a:lnTo>
                    <a:lnTo>
                      <a:pt x="17" y="76"/>
                    </a:lnTo>
                    <a:lnTo>
                      <a:pt x="21" y="71"/>
                    </a:lnTo>
                    <a:lnTo>
                      <a:pt x="27" y="65"/>
                    </a:lnTo>
                    <a:lnTo>
                      <a:pt x="31" y="59"/>
                    </a:lnTo>
                    <a:lnTo>
                      <a:pt x="35" y="52"/>
                    </a:lnTo>
                    <a:lnTo>
                      <a:pt x="39" y="46"/>
                    </a:lnTo>
                    <a:lnTo>
                      <a:pt x="44" y="39"/>
                    </a:lnTo>
                    <a:lnTo>
                      <a:pt x="47" y="33"/>
                    </a:lnTo>
                    <a:lnTo>
                      <a:pt x="50" y="27"/>
                    </a:lnTo>
                    <a:lnTo>
                      <a:pt x="53" y="20"/>
                    </a:lnTo>
                    <a:lnTo>
                      <a:pt x="56" y="14"/>
                    </a:lnTo>
                    <a:lnTo>
                      <a:pt x="60" y="9"/>
                    </a:lnTo>
                    <a:lnTo>
                      <a:pt x="63" y="3"/>
                    </a:lnTo>
                    <a:lnTo>
                      <a:pt x="6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 name="Line 7"/>
              <p:cNvSpPr>
                <a:spLocks noChangeShapeType="1"/>
              </p:cNvSpPr>
              <p:nvPr/>
            </p:nvSpPr>
            <p:spPr bwMode="auto">
              <a:xfrm flipH="1" flipV="1">
                <a:off x="1441" y="3522"/>
                <a:ext cx="1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Line 8"/>
              <p:cNvSpPr>
                <a:spLocks noChangeShapeType="1"/>
              </p:cNvSpPr>
              <p:nvPr/>
            </p:nvSpPr>
            <p:spPr bwMode="auto">
              <a:xfrm>
                <a:off x="1510" y="3438"/>
                <a:ext cx="4"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Freeform 9"/>
              <p:cNvSpPr>
                <a:spLocks/>
              </p:cNvSpPr>
              <p:nvPr/>
            </p:nvSpPr>
            <p:spPr bwMode="auto">
              <a:xfrm>
                <a:off x="1512" y="3413"/>
                <a:ext cx="92" cy="27"/>
              </a:xfrm>
              <a:custGeom>
                <a:avLst/>
                <a:gdLst>
                  <a:gd name="T0" fmla="*/ 0 w 92"/>
                  <a:gd name="T1" fmla="*/ 26 h 27"/>
                  <a:gd name="T2" fmla="*/ 3 w 92"/>
                  <a:gd name="T3" fmla="*/ 22 h 27"/>
                  <a:gd name="T4" fmla="*/ 7 w 92"/>
                  <a:gd name="T5" fmla="*/ 19 h 27"/>
                  <a:gd name="T6" fmla="*/ 11 w 92"/>
                  <a:gd name="T7" fmla="*/ 17 h 27"/>
                  <a:gd name="T8" fmla="*/ 16 w 92"/>
                  <a:gd name="T9" fmla="*/ 16 h 27"/>
                  <a:gd name="T10" fmla="*/ 20 w 92"/>
                  <a:gd name="T11" fmla="*/ 15 h 27"/>
                  <a:gd name="T12" fmla="*/ 25 w 92"/>
                  <a:gd name="T13" fmla="*/ 13 h 27"/>
                  <a:gd name="T14" fmla="*/ 31 w 92"/>
                  <a:gd name="T15" fmla="*/ 13 h 27"/>
                  <a:gd name="T16" fmla="*/ 36 w 92"/>
                  <a:gd name="T17" fmla="*/ 12 h 27"/>
                  <a:gd name="T18" fmla="*/ 42 w 92"/>
                  <a:gd name="T19" fmla="*/ 12 h 27"/>
                  <a:gd name="T20" fmla="*/ 49 w 92"/>
                  <a:gd name="T21" fmla="*/ 11 h 27"/>
                  <a:gd name="T22" fmla="*/ 55 w 92"/>
                  <a:gd name="T23" fmla="*/ 10 h 27"/>
                  <a:gd name="T24" fmla="*/ 62 w 92"/>
                  <a:gd name="T25" fmla="*/ 9 h 27"/>
                  <a:gd name="T26" fmla="*/ 70 w 92"/>
                  <a:gd name="T27" fmla="*/ 8 h 27"/>
                  <a:gd name="T28" fmla="*/ 77 w 92"/>
                  <a:gd name="T29" fmla="*/ 6 h 27"/>
                  <a:gd name="T30" fmla="*/ 83 w 92"/>
                  <a:gd name="T31" fmla="*/ 3 h 27"/>
                  <a:gd name="T32" fmla="*/ 91 w 92"/>
                  <a:gd name="T3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27">
                    <a:moveTo>
                      <a:pt x="0" y="26"/>
                    </a:moveTo>
                    <a:lnTo>
                      <a:pt x="3" y="22"/>
                    </a:lnTo>
                    <a:lnTo>
                      <a:pt x="7" y="19"/>
                    </a:lnTo>
                    <a:lnTo>
                      <a:pt x="11" y="17"/>
                    </a:lnTo>
                    <a:lnTo>
                      <a:pt x="16" y="16"/>
                    </a:lnTo>
                    <a:lnTo>
                      <a:pt x="20" y="15"/>
                    </a:lnTo>
                    <a:lnTo>
                      <a:pt x="25" y="13"/>
                    </a:lnTo>
                    <a:lnTo>
                      <a:pt x="31" y="13"/>
                    </a:lnTo>
                    <a:lnTo>
                      <a:pt x="36" y="12"/>
                    </a:lnTo>
                    <a:lnTo>
                      <a:pt x="42" y="12"/>
                    </a:lnTo>
                    <a:lnTo>
                      <a:pt x="49" y="11"/>
                    </a:lnTo>
                    <a:lnTo>
                      <a:pt x="55" y="10"/>
                    </a:lnTo>
                    <a:lnTo>
                      <a:pt x="62" y="9"/>
                    </a:lnTo>
                    <a:lnTo>
                      <a:pt x="70" y="8"/>
                    </a:lnTo>
                    <a:lnTo>
                      <a:pt x="77" y="6"/>
                    </a:lnTo>
                    <a:lnTo>
                      <a:pt x="83" y="3"/>
                    </a:lnTo>
                    <a:lnTo>
                      <a:pt x="91"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 name="Line 10"/>
              <p:cNvSpPr>
                <a:spLocks noChangeShapeType="1"/>
              </p:cNvSpPr>
              <p:nvPr/>
            </p:nvSpPr>
            <p:spPr bwMode="auto">
              <a:xfrm flipH="1" flipV="1">
                <a:off x="1505" y="3432"/>
                <a:ext cx="12"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Line 11"/>
              <p:cNvSpPr>
                <a:spLocks noChangeShapeType="1"/>
              </p:cNvSpPr>
              <p:nvPr/>
            </p:nvSpPr>
            <p:spPr bwMode="auto">
              <a:xfrm>
                <a:off x="1603" y="3411"/>
                <a:ext cx="2"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Freeform 12"/>
              <p:cNvSpPr>
                <a:spLocks/>
              </p:cNvSpPr>
              <p:nvPr/>
            </p:nvSpPr>
            <p:spPr bwMode="auto">
              <a:xfrm>
                <a:off x="1603" y="3287"/>
                <a:ext cx="134" cy="128"/>
              </a:xfrm>
              <a:custGeom>
                <a:avLst/>
                <a:gdLst>
                  <a:gd name="T0" fmla="*/ 0 w 134"/>
                  <a:gd name="T1" fmla="*/ 127 h 128"/>
                  <a:gd name="T2" fmla="*/ 9 w 134"/>
                  <a:gd name="T3" fmla="*/ 121 h 128"/>
                  <a:gd name="T4" fmla="*/ 17 w 134"/>
                  <a:gd name="T5" fmla="*/ 116 h 128"/>
                  <a:gd name="T6" fmla="*/ 27 w 134"/>
                  <a:gd name="T7" fmla="*/ 108 h 128"/>
                  <a:gd name="T8" fmla="*/ 35 w 134"/>
                  <a:gd name="T9" fmla="*/ 100 h 128"/>
                  <a:gd name="T10" fmla="*/ 45 w 134"/>
                  <a:gd name="T11" fmla="*/ 91 h 128"/>
                  <a:gd name="T12" fmla="*/ 54 w 134"/>
                  <a:gd name="T13" fmla="*/ 81 h 128"/>
                  <a:gd name="T14" fmla="*/ 64 w 134"/>
                  <a:gd name="T15" fmla="*/ 71 h 128"/>
                  <a:gd name="T16" fmla="*/ 73 w 134"/>
                  <a:gd name="T17" fmla="*/ 61 h 128"/>
                  <a:gd name="T18" fmla="*/ 83 w 134"/>
                  <a:gd name="T19" fmla="*/ 51 h 128"/>
                  <a:gd name="T20" fmla="*/ 91 w 134"/>
                  <a:gd name="T21" fmla="*/ 40 h 128"/>
                  <a:gd name="T22" fmla="*/ 99 w 134"/>
                  <a:gd name="T23" fmla="*/ 31 h 128"/>
                  <a:gd name="T24" fmla="*/ 107 w 134"/>
                  <a:gd name="T25" fmla="*/ 24 h 128"/>
                  <a:gd name="T26" fmla="*/ 115 w 134"/>
                  <a:gd name="T27" fmla="*/ 16 h 128"/>
                  <a:gd name="T28" fmla="*/ 122 w 134"/>
                  <a:gd name="T29" fmla="*/ 9 h 128"/>
                  <a:gd name="T30" fmla="*/ 128 w 134"/>
                  <a:gd name="T31" fmla="*/ 3 h 128"/>
                  <a:gd name="T32" fmla="*/ 133 w 134"/>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28">
                    <a:moveTo>
                      <a:pt x="0" y="127"/>
                    </a:moveTo>
                    <a:lnTo>
                      <a:pt x="9" y="121"/>
                    </a:lnTo>
                    <a:lnTo>
                      <a:pt x="17" y="116"/>
                    </a:lnTo>
                    <a:lnTo>
                      <a:pt x="27" y="108"/>
                    </a:lnTo>
                    <a:lnTo>
                      <a:pt x="35" y="100"/>
                    </a:lnTo>
                    <a:lnTo>
                      <a:pt x="45" y="91"/>
                    </a:lnTo>
                    <a:lnTo>
                      <a:pt x="54" y="81"/>
                    </a:lnTo>
                    <a:lnTo>
                      <a:pt x="64" y="71"/>
                    </a:lnTo>
                    <a:lnTo>
                      <a:pt x="73" y="61"/>
                    </a:lnTo>
                    <a:lnTo>
                      <a:pt x="83" y="51"/>
                    </a:lnTo>
                    <a:lnTo>
                      <a:pt x="91" y="40"/>
                    </a:lnTo>
                    <a:lnTo>
                      <a:pt x="99" y="31"/>
                    </a:lnTo>
                    <a:lnTo>
                      <a:pt x="107" y="24"/>
                    </a:lnTo>
                    <a:lnTo>
                      <a:pt x="115" y="16"/>
                    </a:lnTo>
                    <a:lnTo>
                      <a:pt x="122" y="9"/>
                    </a:lnTo>
                    <a:lnTo>
                      <a:pt x="128" y="3"/>
                    </a:lnTo>
                    <a:lnTo>
                      <a:pt x="133"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 name="Line 13"/>
              <p:cNvSpPr>
                <a:spLocks noChangeShapeType="1"/>
              </p:cNvSpPr>
              <p:nvPr/>
            </p:nvSpPr>
            <p:spPr bwMode="auto">
              <a:xfrm flipH="1" flipV="1">
                <a:off x="1597" y="3407"/>
                <a:ext cx="1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Line 14"/>
              <p:cNvSpPr>
                <a:spLocks noChangeShapeType="1"/>
              </p:cNvSpPr>
              <p:nvPr/>
            </p:nvSpPr>
            <p:spPr bwMode="auto">
              <a:xfrm>
                <a:off x="1735" y="3286"/>
                <a:ext cx="3"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Freeform 15"/>
              <p:cNvSpPr>
                <a:spLocks/>
              </p:cNvSpPr>
              <p:nvPr/>
            </p:nvSpPr>
            <p:spPr bwMode="auto">
              <a:xfrm>
                <a:off x="1735" y="3130"/>
                <a:ext cx="160" cy="158"/>
              </a:xfrm>
              <a:custGeom>
                <a:avLst/>
                <a:gdLst>
                  <a:gd name="T0" fmla="*/ 0 w 160"/>
                  <a:gd name="T1" fmla="*/ 157 h 158"/>
                  <a:gd name="T2" fmla="*/ 6 w 160"/>
                  <a:gd name="T3" fmla="*/ 152 h 158"/>
                  <a:gd name="T4" fmla="*/ 15 w 160"/>
                  <a:gd name="T5" fmla="*/ 146 h 158"/>
                  <a:gd name="T6" fmla="*/ 25 w 160"/>
                  <a:gd name="T7" fmla="*/ 137 h 158"/>
                  <a:gd name="T8" fmla="*/ 36 w 160"/>
                  <a:gd name="T9" fmla="*/ 126 h 158"/>
                  <a:gd name="T10" fmla="*/ 48 w 160"/>
                  <a:gd name="T11" fmla="*/ 113 h 158"/>
                  <a:gd name="T12" fmla="*/ 62 w 160"/>
                  <a:gd name="T13" fmla="*/ 100 h 158"/>
                  <a:gd name="T14" fmla="*/ 75 w 160"/>
                  <a:gd name="T15" fmla="*/ 87 h 158"/>
                  <a:gd name="T16" fmla="*/ 90 w 160"/>
                  <a:gd name="T17" fmla="*/ 72 h 158"/>
                  <a:gd name="T18" fmla="*/ 102 w 160"/>
                  <a:gd name="T19" fmla="*/ 59 h 158"/>
                  <a:gd name="T20" fmla="*/ 115 w 160"/>
                  <a:gd name="T21" fmla="*/ 46 h 158"/>
                  <a:gd name="T22" fmla="*/ 127 w 160"/>
                  <a:gd name="T23" fmla="*/ 33 h 158"/>
                  <a:gd name="T24" fmla="*/ 138 w 160"/>
                  <a:gd name="T25" fmla="*/ 22 h 158"/>
                  <a:gd name="T26" fmla="*/ 146 w 160"/>
                  <a:gd name="T27" fmla="*/ 13 h 158"/>
                  <a:gd name="T28" fmla="*/ 153 w 160"/>
                  <a:gd name="T29" fmla="*/ 6 h 158"/>
                  <a:gd name="T30" fmla="*/ 157 w 160"/>
                  <a:gd name="T31" fmla="*/ 1 h 158"/>
                  <a:gd name="T32" fmla="*/ 159 w 160"/>
                  <a:gd name="T3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158">
                    <a:moveTo>
                      <a:pt x="0" y="157"/>
                    </a:moveTo>
                    <a:lnTo>
                      <a:pt x="6" y="152"/>
                    </a:lnTo>
                    <a:lnTo>
                      <a:pt x="15" y="146"/>
                    </a:lnTo>
                    <a:lnTo>
                      <a:pt x="25" y="137"/>
                    </a:lnTo>
                    <a:lnTo>
                      <a:pt x="36" y="126"/>
                    </a:lnTo>
                    <a:lnTo>
                      <a:pt x="48" y="113"/>
                    </a:lnTo>
                    <a:lnTo>
                      <a:pt x="62" y="100"/>
                    </a:lnTo>
                    <a:lnTo>
                      <a:pt x="75" y="87"/>
                    </a:lnTo>
                    <a:lnTo>
                      <a:pt x="90" y="72"/>
                    </a:lnTo>
                    <a:lnTo>
                      <a:pt x="102" y="59"/>
                    </a:lnTo>
                    <a:lnTo>
                      <a:pt x="115" y="46"/>
                    </a:lnTo>
                    <a:lnTo>
                      <a:pt x="127" y="33"/>
                    </a:lnTo>
                    <a:lnTo>
                      <a:pt x="138" y="22"/>
                    </a:lnTo>
                    <a:lnTo>
                      <a:pt x="146" y="13"/>
                    </a:lnTo>
                    <a:lnTo>
                      <a:pt x="153" y="6"/>
                    </a:lnTo>
                    <a:lnTo>
                      <a:pt x="157" y="1"/>
                    </a:lnTo>
                    <a:lnTo>
                      <a:pt x="159"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0" name="Line 16"/>
              <p:cNvSpPr>
                <a:spLocks noChangeShapeType="1"/>
              </p:cNvSpPr>
              <p:nvPr/>
            </p:nvSpPr>
            <p:spPr bwMode="auto">
              <a:xfrm flipH="1" flipV="1">
                <a:off x="1731" y="3281"/>
                <a:ext cx="10"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 name="Line 17"/>
              <p:cNvSpPr>
                <a:spLocks noChangeShapeType="1"/>
              </p:cNvSpPr>
              <p:nvPr/>
            </p:nvSpPr>
            <p:spPr bwMode="auto">
              <a:xfrm>
                <a:off x="1893" y="3129"/>
                <a:ext cx="3"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 name="Line 18"/>
              <p:cNvSpPr>
                <a:spLocks noChangeShapeType="1"/>
              </p:cNvSpPr>
              <p:nvPr/>
            </p:nvSpPr>
            <p:spPr bwMode="auto">
              <a:xfrm flipV="1">
                <a:off x="1899" y="3027"/>
                <a:ext cx="114" cy="107"/>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 name="Freeform 19"/>
              <p:cNvSpPr>
                <a:spLocks/>
              </p:cNvSpPr>
              <p:nvPr/>
            </p:nvSpPr>
            <p:spPr bwMode="auto">
              <a:xfrm>
                <a:off x="2019" y="3027"/>
                <a:ext cx="108" cy="51"/>
              </a:xfrm>
              <a:custGeom>
                <a:avLst/>
                <a:gdLst>
                  <a:gd name="T0" fmla="*/ 0 w 108"/>
                  <a:gd name="T1" fmla="*/ 3 h 51"/>
                  <a:gd name="T2" fmla="*/ 0 w 108"/>
                  <a:gd name="T3" fmla="*/ 3 h 51"/>
                  <a:gd name="T4" fmla="*/ 1 w 108"/>
                  <a:gd name="T5" fmla="*/ 2 h 51"/>
                  <a:gd name="T6" fmla="*/ 2 w 108"/>
                  <a:gd name="T7" fmla="*/ 1 h 51"/>
                  <a:gd name="T8" fmla="*/ 4 w 108"/>
                  <a:gd name="T9" fmla="*/ 1 h 51"/>
                  <a:gd name="T10" fmla="*/ 7 w 108"/>
                  <a:gd name="T11" fmla="*/ 0 h 51"/>
                  <a:gd name="T12" fmla="*/ 11 w 108"/>
                  <a:gd name="T13" fmla="*/ 0 h 51"/>
                  <a:gd name="T14" fmla="*/ 16 w 108"/>
                  <a:gd name="T15" fmla="*/ 0 h 51"/>
                  <a:gd name="T16" fmla="*/ 20 w 108"/>
                  <a:gd name="T17" fmla="*/ 1 h 51"/>
                  <a:gd name="T18" fmla="*/ 28 w 108"/>
                  <a:gd name="T19" fmla="*/ 2 h 51"/>
                  <a:gd name="T20" fmla="*/ 35 w 108"/>
                  <a:gd name="T21" fmla="*/ 6 h 51"/>
                  <a:gd name="T22" fmla="*/ 44 w 108"/>
                  <a:gd name="T23" fmla="*/ 9 h 51"/>
                  <a:gd name="T24" fmla="*/ 54 w 108"/>
                  <a:gd name="T25" fmla="*/ 14 h 51"/>
                  <a:gd name="T26" fmla="*/ 66 w 108"/>
                  <a:gd name="T27" fmla="*/ 20 h 51"/>
                  <a:gd name="T28" fmla="*/ 77 w 108"/>
                  <a:gd name="T29" fmla="*/ 29 h 51"/>
                  <a:gd name="T30" fmla="*/ 91 w 108"/>
                  <a:gd name="T31" fmla="*/ 38 h 51"/>
                  <a:gd name="T32" fmla="*/ 107 w 108"/>
                  <a:gd name="T33" fmla="*/ 5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51">
                    <a:moveTo>
                      <a:pt x="0" y="3"/>
                    </a:moveTo>
                    <a:lnTo>
                      <a:pt x="0" y="3"/>
                    </a:lnTo>
                    <a:lnTo>
                      <a:pt x="1" y="2"/>
                    </a:lnTo>
                    <a:lnTo>
                      <a:pt x="2" y="1"/>
                    </a:lnTo>
                    <a:lnTo>
                      <a:pt x="4" y="1"/>
                    </a:lnTo>
                    <a:lnTo>
                      <a:pt x="7" y="0"/>
                    </a:lnTo>
                    <a:lnTo>
                      <a:pt x="11" y="0"/>
                    </a:lnTo>
                    <a:lnTo>
                      <a:pt x="16" y="0"/>
                    </a:lnTo>
                    <a:lnTo>
                      <a:pt x="20" y="1"/>
                    </a:lnTo>
                    <a:lnTo>
                      <a:pt x="28" y="2"/>
                    </a:lnTo>
                    <a:lnTo>
                      <a:pt x="35" y="6"/>
                    </a:lnTo>
                    <a:lnTo>
                      <a:pt x="44" y="9"/>
                    </a:lnTo>
                    <a:lnTo>
                      <a:pt x="54" y="14"/>
                    </a:lnTo>
                    <a:lnTo>
                      <a:pt x="66" y="20"/>
                    </a:lnTo>
                    <a:lnTo>
                      <a:pt x="77" y="29"/>
                    </a:lnTo>
                    <a:lnTo>
                      <a:pt x="91" y="38"/>
                    </a:lnTo>
                    <a:lnTo>
                      <a:pt x="107" y="5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4" name="Line 20"/>
              <p:cNvSpPr>
                <a:spLocks noChangeShapeType="1"/>
              </p:cNvSpPr>
              <p:nvPr/>
            </p:nvSpPr>
            <p:spPr bwMode="auto">
              <a:xfrm flipH="1" flipV="1">
                <a:off x="2011" y="3025"/>
                <a:ext cx="1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21"/>
              <p:cNvSpPr>
                <a:spLocks noChangeShapeType="1"/>
              </p:cNvSpPr>
              <p:nvPr/>
            </p:nvSpPr>
            <p:spPr bwMode="auto">
              <a:xfrm flipH="1">
                <a:off x="2121" y="3076"/>
                <a:ext cx="13"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 name="Freeform 22"/>
              <p:cNvSpPr>
                <a:spLocks/>
              </p:cNvSpPr>
              <p:nvPr/>
            </p:nvSpPr>
            <p:spPr bwMode="auto">
              <a:xfrm>
                <a:off x="2126" y="3067"/>
                <a:ext cx="117" cy="26"/>
              </a:xfrm>
              <a:custGeom>
                <a:avLst/>
                <a:gdLst>
                  <a:gd name="T0" fmla="*/ 0 w 117"/>
                  <a:gd name="T1" fmla="*/ 10 h 26"/>
                  <a:gd name="T2" fmla="*/ 6 w 117"/>
                  <a:gd name="T3" fmla="*/ 15 h 26"/>
                  <a:gd name="T4" fmla="*/ 13 w 117"/>
                  <a:gd name="T5" fmla="*/ 18 h 26"/>
                  <a:gd name="T6" fmla="*/ 20 w 117"/>
                  <a:gd name="T7" fmla="*/ 21 h 26"/>
                  <a:gd name="T8" fmla="*/ 28 w 117"/>
                  <a:gd name="T9" fmla="*/ 24 h 26"/>
                  <a:gd name="T10" fmla="*/ 36 w 117"/>
                  <a:gd name="T11" fmla="*/ 25 h 26"/>
                  <a:gd name="T12" fmla="*/ 45 w 117"/>
                  <a:gd name="T13" fmla="*/ 25 h 26"/>
                  <a:gd name="T14" fmla="*/ 54 w 117"/>
                  <a:gd name="T15" fmla="*/ 25 h 26"/>
                  <a:gd name="T16" fmla="*/ 61 w 117"/>
                  <a:gd name="T17" fmla="*/ 25 h 26"/>
                  <a:gd name="T18" fmla="*/ 69 w 117"/>
                  <a:gd name="T19" fmla="*/ 24 h 26"/>
                  <a:gd name="T20" fmla="*/ 77 w 117"/>
                  <a:gd name="T21" fmla="*/ 21 h 26"/>
                  <a:gd name="T22" fmla="*/ 85 w 117"/>
                  <a:gd name="T23" fmla="*/ 19 h 26"/>
                  <a:gd name="T24" fmla="*/ 92 w 117"/>
                  <a:gd name="T25" fmla="*/ 16 h 26"/>
                  <a:gd name="T26" fmla="*/ 99 w 117"/>
                  <a:gd name="T27" fmla="*/ 12 h 26"/>
                  <a:gd name="T28" fmla="*/ 105 w 117"/>
                  <a:gd name="T29" fmla="*/ 9 h 26"/>
                  <a:gd name="T30" fmla="*/ 112 w 117"/>
                  <a:gd name="T31" fmla="*/ 5 h 26"/>
                  <a:gd name="T32" fmla="*/ 116 w 117"/>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26">
                    <a:moveTo>
                      <a:pt x="0" y="10"/>
                    </a:moveTo>
                    <a:lnTo>
                      <a:pt x="6" y="15"/>
                    </a:lnTo>
                    <a:lnTo>
                      <a:pt x="13" y="18"/>
                    </a:lnTo>
                    <a:lnTo>
                      <a:pt x="20" y="21"/>
                    </a:lnTo>
                    <a:lnTo>
                      <a:pt x="28" y="24"/>
                    </a:lnTo>
                    <a:lnTo>
                      <a:pt x="36" y="25"/>
                    </a:lnTo>
                    <a:lnTo>
                      <a:pt x="45" y="25"/>
                    </a:lnTo>
                    <a:lnTo>
                      <a:pt x="54" y="25"/>
                    </a:lnTo>
                    <a:lnTo>
                      <a:pt x="61" y="25"/>
                    </a:lnTo>
                    <a:lnTo>
                      <a:pt x="69" y="24"/>
                    </a:lnTo>
                    <a:lnTo>
                      <a:pt x="77" y="21"/>
                    </a:lnTo>
                    <a:lnTo>
                      <a:pt x="85" y="19"/>
                    </a:lnTo>
                    <a:lnTo>
                      <a:pt x="92" y="16"/>
                    </a:lnTo>
                    <a:lnTo>
                      <a:pt x="99" y="12"/>
                    </a:lnTo>
                    <a:lnTo>
                      <a:pt x="105" y="9"/>
                    </a:lnTo>
                    <a:lnTo>
                      <a:pt x="112" y="5"/>
                    </a:lnTo>
                    <a:lnTo>
                      <a:pt x="11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7" name="Line 23"/>
              <p:cNvSpPr>
                <a:spLocks noChangeShapeType="1"/>
              </p:cNvSpPr>
              <p:nvPr/>
            </p:nvSpPr>
            <p:spPr bwMode="auto">
              <a:xfrm flipV="1">
                <a:off x="2125" y="3071"/>
                <a:ext cx="3"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 name="Line 24"/>
              <p:cNvSpPr>
                <a:spLocks noChangeShapeType="1"/>
              </p:cNvSpPr>
              <p:nvPr/>
            </p:nvSpPr>
            <p:spPr bwMode="auto">
              <a:xfrm>
                <a:off x="2240" y="3066"/>
                <a:ext cx="4"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9" name="Freeform 25"/>
              <p:cNvSpPr>
                <a:spLocks/>
              </p:cNvSpPr>
              <p:nvPr/>
            </p:nvSpPr>
            <p:spPr bwMode="auto">
              <a:xfrm>
                <a:off x="2200" y="2946"/>
                <a:ext cx="47" cy="122"/>
              </a:xfrm>
              <a:custGeom>
                <a:avLst/>
                <a:gdLst>
                  <a:gd name="T0" fmla="*/ 42 w 47"/>
                  <a:gd name="T1" fmla="*/ 121 h 122"/>
                  <a:gd name="T2" fmla="*/ 45 w 47"/>
                  <a:gd name="T3" fmla="*/ 115 h 122"/>
                  <a:gd name="T4" fmla="*/ 46 w 47"/>
                  <a:gd name="T5" fmla="*/ 109 h 122"/>
                  <a:gd name="T6" fmla="*/ 45 w 47"/>
                  <a:gd name="T7" fmla="*/ 101 h 122"/>
                  <a:gd name="T8" fmla="*/ 42 w 47"/>
                  <a:gd name="T9" fmla="*/ 93 h 122"/>
                  <a:gd name="T10" fmla="*/ 37 w 47"/>
                  <a:gd name="T11" fmla="*/ 85 h 122"/>
                  <a:gd name="T12" fmla="*/ 32 w 47"/>
                  <a:gd name="T13" fmla="*/ 77 h 122"/>
                  <a:gd name="T14" fmla="*/ 25 w 47"/>
                  <a:gd name="T15" fmla="*/ 68 h 122"/>
                  <a:gd name="T16" fmla="*/ 20 w 47"/>
                  <a:gd name="T17" fmla="*/ 59 h 122"/>
                  <a:gd name="T18" fmla="*/ 13 w 47"/>
                  <a:gd name="T19" fmla="*/ 50 h 122"/>
                  <a:gd name="T20" fmla="*/ 9 w 47"/>
                  <a:gd name="T21" fmla="*/ 41 h 122"/>
                  <a:gd name="T22" fmla="*/ 3 w 47"/>
                  <a:gd name="T23" fmla="*/ 32 h 122"/>
                  <a:gd name="T24" fmla="*/ 1 w 47"/>
                  <a:gd name="T25" fmla="*/ 24 h 122"/>
                  <a:gd name="T26" fmla="*/ 0 w 47"/>
                  <a:gd name="T27" fmla="*/ 17 h 122"/>
                  <a:gd name="T28" fmla="*/ 0 w 47"/>
                  <a:gd name="T29" fmla="*/ 11 h 122"/>
                  <a:gd name="T30" fmla="*/ 3 w 47"/>
                  <a:gd name="T31" fmla="*/ 4 h 122"/>
                  <a:gd name="T32" fmla="*/ 10 w 47"/>
                  <a:gd name="T3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122">
                    <a:moveTo>
                      <a:pt x="42" y="121"/>
                    </a:moveTo>
                    <a:lnTo>
                      <a:pt x="45" y="115"/>
                    </a:lnTo>
                    <a:lnTo>
                      <a:pt x="46" y="109"/>
                    </a:lnTo>
                    <a:lnTo>
                      <a:pt x="45" y="101"/>
                    </a:lnTo>
                    <a:lnTo>
                      <a:pt x="42" y="93"/>
                    </a:lnTo>
                    <a:lnTo>
                      <a:pt x="37" y="85"/>
                    </a:lnTo>
                    <a:lnTo>
                      <a:pt x="32" y="77"/>
                    </a:lnTo>
                    <a:lnTo>
                      <a:pt x="25" y="68"/>
                    </a:lnTo>
                    <a:lnTo>
                      <a:pt x="20" y="59"/>
                    </a:lnTo>
                    <a:lnTo>
                      <a:pt x="13" y="50"/>
                    </a:lnTo>
                    <a:lnTo>
                      <a:pt x="9" y="41"/>
                    </a:lnTo>
                    <a:lnTo>
                      <a:pt x="3" y="32"/>
                    </a:lnTo>
                    <a:lnTo>
                      <a:pt x="1" y="24"/>
                    </a:lnTo>
                    <a:lnTo>
                      <a:pt x="0" y="17"/>
                    </a:lnTo>
                    <a:lnTo>
                      <a:pt x="0" y="11"/>
                    </a:lnTo>
                    <a:lnTo>
                      <a:pt x="3" y="4"/>
                    </a:lnTo>
                    <a:lnTo>
                      <a:pt x="1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0" name="Line 26"/>
              <p:cNvSpPr>
                <a:spLocks noChangeShapeType="1"/>
              </p:cNvSpPr>
              <p:nvPr/>
            </p:nvSpPr>
            <p:spPr bwMode="auto">
              <a:xfrm flipH="1" flipV="1">
                <a:off x="2237" y="3062"/>
                <a:ext cx="11"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 name="Line 27"/>
              <p:cNvSpPr>
                <a:spLocks noChangeShapeType="1"/>
              </p:cNvSpPr>
              <p:nvPr/>
            </p:nvSpPr>
            <p:spPr bwMode="auto">
              <a:xfrm>
                <a:off x="2210" y="2944"/>
                <a:ext cx="1"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 name="Freeform 28"/>
              <p:cNvSpPr>
                <a:spLocks/>
              </p:cNvSpPr>
              <p:nvPr/>
            </p:nvSpPr>
            <p:spPr bwMode="auto">
              <a:xfrm>
                <a:off x="2210" y="2820"/>
                <a:ext cx="78" cy="127"/>
              </a:xfrm>
              <a:custGeom>
                <a:avLst/>
                <a:gdLst>
                  <a:gd name="T0" fmla="*/ 0 w 78"/>
                  <a:gd name="T1" fmla="*/ 126 h 127"/>
                  <a:gd name="T2" fmla="*/ 9 w 78"/>
                  <a:gd name="T3" fmla="*/ 121 h 127"/>
                  <a:gd name="T4" fmla="*/ 16 w 78"/>
                  <a:gd name="T5" fmla="*/ 117 h 127"/>
                  <a:gd name="T6" fmla="*/ 25 w 78"/>
                  <a:gd name="T7" fmla="*/ 110 h 127"/>
                  <a:gd name="T8" fmla="*/ 31 w 78"/>
                  <a:gd name="T9" fmla="*/ 103 h 127"/>
                  <a:gd name="T10" fmla="*/ 37 w 78"/>
                  <a:gd name="T11" fmla="*/ 96 h 127"/>
                  <a:gd name="T12" fmla="*/ 45 w 78"/>
                  <a:gd name="T13" fmla="*/ 87 h 127"/>
                  <a:gd name="T14" fmla="*/ 50 w 78"/>
                  <a:gd name="T15" fmla="*/ 78 h 127"/>
                  <a:gd name="T16" fmla="*/ 57 w 78"/>
                  <a:gd name="T17" fmla="*/ 69 h 127"/>
                  <a:gd name="T18" fmla="*/ 61 w 78"/>
                  <a:gd name="T19" fmla="*/ 60 h 127"/>
                  <a:gd name="T20" fmla="*/ 66 w 78"/>
                  <a:gd name="T21" fmla="*/ 51 h 127"/>
                  <a:gd name="T22" fmla="*/ 69 w 78"/>
                  <a:gd name="T23" fmla="*/ 42 h 127"/>
                  <a:gd name="T24" fmla="*/ 74 w 78"/>
                  <a:gd name="T25" fmla="*/ 33 h 127"/>
                  <a:gd name="T26" fmla="*/ 76 w 78"/>
                  <a:gd name="T27" fmla="*/ 24 h 127"/>
                  <a:gd name="T28" fmla="*/ 77 w 78"/>
                  <a:gd name="T29" fmla="*/ 15 h 127"/>
                  <a:gd name="T30" fmla="*/ 77 w 78"/>
                  <a:gd name="T31" fmla="*/ 8 h 127"/>
                  <a:gd name="T32" fmla="*/ 76 w 78"/>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127">
                    <a:moveTo>
                      <a:pt x="0" y="126"/>
                    </a:moveTo>
                    <a:lnTo>
                      <a:pt x="9" y="121"/>
                    </a:lnTo>
                    <a:lnTo>
                      <a:pt x="16" y="117"/>
                    </a:lnTo>
                    <a:lnTo>
                      <a:pt x="25" y="110"/>
                    </a:lnTo>
                    <a:lnTo>
                      <a:pt x="31" y="103"/>
                    </a:lnTo>
                    <a:lnTo>
                      <a:pt x="37" y="96"/>
                    </a:lnTo>
                    <a:lnTo>
                      <a:pt x="45" y="87"/>
                    </a:lnTo>
                    <a:lnTo>
                      <a:pt x="50" y="78"/>
                    </a:lnTo>
                    <a:lnTo>
                      <a:pt x="57" y="69"/>
                    </a:lnTo>
                    <a:lnTo>
                      <a:pt x="61" y="60"/>
                    </a:lnTo>
                    <a:lnTo>
                      <a:pt x="66" y="51"/>
                    </a:lnTo>
                    <a:lnTo>
                      <a:pt x="69" y="42"/>
                    </a:lnTo>
                    <a:lnTo>
                      <a:pt x="74" y="33"/>
                    </a:lnTo>
                    <a:lnTo>
                      <a:pt x="76" y="24"/>
                    </a:lnTo>
                    <a:lnTo>
                      <a:pt x="77" y="15"/>
                    </a:lnTo>
                    <a:lnTo>
                      <a:pt x="77" y="8"/>
                    </a:lnTo>
                    <a:lnTo>
                      <a:pt x="7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3" name="Line 29"/>
              <p:cNvSpPr>
                <a:spLocks noChangeShapeType="1"/>
              </p:cNvSpPr>
              <p:nvPr/>
            </p:nvSpPr>
            <p:spPr bwMode="auto">
              <a:xfrm flipH="1" flipV="1">
                <a:off x="2205" y="2940"/>
                <a:ext cx="1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 name="Line 30"/>
              <p:cNvSpPr>
                <a:spLocks noChangeShapeType="1"/>
              </p:cNvSpPr>
              <p:nvPr/>
            </p:nvSpPr>
            <p:spPr bwMode="auto">
              <a:xfrm flipV="1">
                <a:off x="2284" y="2817"/>
                <a:ext cx="5"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5" name="Freeform 31"/>
              <p:cNvSpPr>
                <a:spLocks/>
              </p:cNvSpPr>
              <p:nvPr/>
            </p:nvSpPr>
            <p:spPr bwMode="auto">
              <a:xfrm>
                <a:off x="2284" y="2616"/>
                <a:ext cx="36" cy="206"/>
              </a:xfrm>
              <a:custGeom>
                <a:avLst/>
                <a:gdLst>
                  <a:gd name="T0" fmla="*/ 1 w 36"/>
                  <a:gd name="T1" fmla="*/ 205 h 206"/>
                  <a:gd name="T2" fmla="*/ 0 w 36"/>
                  <a:gd name="T3" fmla="*/ 197 h 206"/>
                  <a:gd name="T4" fmla="*/ 0 w 36"/>
                  <a:gd name="T5" fmla="*/ 187 h 206"/>
                  <a:gd name="T6" fmla="*/ 0 w 36"/>
                  <a:gd name="T7" fmla="*/ 176 h 206"/>
                  <a:gd name="T8" fmla="*/ 1 w 36"/>
                  <a:gd name="T9" fmla="*/ 163 h 206"/>
                  <a:gd name="T10" fmla="*/ 3 w 36"/>
                  <a:gd name="T11" fmla="*/ 150 h 206"/>
                  <a:gd name="T12" fmla="*/ 6 w 36"/>
                  <a:gd name="T13" fmla="*/ 135 h 206"/>
                  <a:gd name="T14" fmla="*/ 8 w 36"/>
                  <a:gd name="T15" fmla="*/ 120 h 206"/>
                  <a:gd name="T16" fmla="*/ 11 w 36"/>
                  <a:gd name="T17" fmla="*/ 104 h 206"/>
                  <a:gd name="T18" fmla="*/ 15 w 36"/>
                  <a:gd name="T19" fmla="*/ 88 h 206"/>
                  <a:gd name="T20" fmla="*/ 18 w 36"/>
                  <a:gd name="T21" fmla="*/ 74 h 206"/>
                  <a:gd name="T22" fmla="*/ 20 w 36"/>
                  <a:gd name="T23" fmla="*/ 58 h 206"/>
                  <a:gd name="T24" fmla="*/ 24 w 36"/>
                  <a:gd name="T25" fmla="*/ 45 h 206"/>
                  <a:gd name="T26" fmla="*/ 28 w 36"/>
                  <a:gd name="T27" fmla="*/ 31 h 206"/>
                  <a:gd name="T28" fmla="*/ 30 w 36"/>
                  <a:gd name="T29" fmla="*/ 19 h 206"/>
                  <a:gd name="T30" fmla="*/ 33 w 36"/>
                  <a:gd name="T31" fmla="*/ 9 h 206"/>
                  <a:gd name="T32" fmla="*/ 35 w 36"/>
                  <a:gd name="T3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6">
                    <a:moveTo>
                      <a:pt x="1" y="205"/>
                    </a:moveTo>
                    <a:lnTo>
                      <a:pt x="0" y="197"/>
                    </a:lnTo>
                    <a:lnTo>
                      <a:pt x="0" y="187"/>
                    </a:lnTo>
                    <a:lnTo>
                      <a:pt x="0" y="176"/>
                    </a:lnTo>
                    <a:lnTo>
                      <a:pt x="1" y="163"/>
                    </a:lnTo>
                    <a:lnTo>
                      <a:pt x="3" y="150"/>
                    </a:lnTo>
                    <a:lnTo>
                      <a:pt x="6" y="135"/>
                    </a:lnTo>
                    <a:lnTo>
                      <a:pt x="8" y="120"/>
                    </a:lnTo>
                    <a:lnTo>
                      <a:pt x="11" y="104"/>
                    </a:lnTo>
                    <a:lnTo>
                      <a:pt x="15" y="88"/>
                    </a:lnTo>
                    <a:lnTo>
                      <a:pt x="18" y="74"/>
                    </a:lnTo>
                    <a:lnTo>
                      <a:pt x="20" y="58"/>
                    </a:lnTo>
                    <a:lnTo>
                      <a:pt x="24" y="45"/>
                    </a:lnTo>
                    <a:lnTo>
                      <a:pt x="28" y="31"/>
                    </a:lnTo>
                    <a:lnTo>
                      <a:pt x="30" y="19"/>
                    </a:lnTo>
                    <a:lnTo>
                      <a:pt x="33" y="9"/>
                    </a:lnTo>
                    <a:lnTo>
                      <a:pt x="35"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6" name="Line 32"/>
              <p:cNvSpPr>
                <a:spLocks noChangeShapeType="1"/>
              </p:cNvSpPr>
              <p:nvPr/>
            </p:nvSpPr>
            <p:spPr bwMode="auto">
              <a:xfrm flipH="1">
                <a:off x="2280" y="2821"/>
                <a:ext cx="13"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7" name="Line 33"/>
              <p:cNvSpPr>
                <a:spLocks noChangeShapeType="1"/>
              </p:cNvSpPr>
              <p:nvPr/>
            </p:nvSpPr>
            <p:spPr bwMode="auto">
              <a:xfrm>
                <a:off x="2317" y="2616"/>
                <a:ext cx="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 name="Freeform 34"/>
              <p:cNvSpPr>
                <a:spLocks/>
              </p:cNvSpPr>
              <p:nvPr/>
            </p:nvSpPr>
            <p:spPr bwMode="auto">
              <a:xfrm>
                <a:off x="2319" y="2443"/>
                <a:ext cx="197" cy="174"/>
              </a:xfrm>
              <a:custGeom>
                <a:avLst/>
                <a:gdLst>
                  <a:gd name="T0" fmla="*/ 0 w 197"/>
                  <a:gd name="T1" fmla="*/ 173 h 174"/>
                  <a:gd name="T2" fmla="*/ 2 w 197"/>
                  <a:gd name="T3" fmla="*/ 164 h 174"/>
                  <a:gd name="T4" fmla="*/ 10 w 197"/>
                  <a:gd name="T5" fmla="*/ 154 h 174"/>
                  <a:gd name="T6" fmla="*/ 20 w 197"/>
                  <a:gd name="T7" fmla="*/ 143 h 174"/>
                  <a:gd name="T8" fmla="*/ 33 w 197"/>
                  <a:gd name="T9" fmla="*/ 130 h 174"/>
                  <a:gd name="T10" fmla="*/ 49 w 197"/>
                  <a:gd name="T11" fmla="*/ 117 h 174"/>
                  <a:gd name="T12" fmla="*/ 65 w 197"/>
                  <a:gd name="T13" fmla="*/ 104 h 174"/>
                  <a:gd name="T14" fmla="*/ 82 w 197"/>
                  <a:gd name="T15" fmla="*/ 90 h 174"/>
                  <a:gd name="T16" fmla="*/ 100 w 197"/>
                  <a:gd name="T17" fmla="*/ 77 h 174"/>
                  <a:gd name="T18" fmla="*/ 118 w 197"/>
                  <a:gd name="T19" fmla="*/ 64 h 174"/>
                  <a:gd name="T20" fmla="*/ 136 w 197"/>
                  <a:gd name="T21" fmla="*/ 50 h 174"/>
                  <a:gd name="T22" fmla="*/ 151 w 197"/>
                  <a:gd name="T23" fmla="*/ 38 h 174"/>
                  <a:gd name="T24" fmla="*/ 166 w 197"/>
                  <a:gd name="T25" fmla="*/ 28 h 174"/>
                  <a:gd name="T26" fmla="*/ 178 w 197"/>
                  <a:gd name="T27" fmla="*/ 18 h 174"/>
                  <a:gd name="T28" fmla="*/ 187 w 197"/>
                  <a:gd name="T29" fmla="*/ 10 h 174"/>
                  <a:gd name="T30" fmla="*/ 194 w 197"/>
                  <a:gd name="T31" fmla="*/ 4 h 174"/>
                  <a:gd name="T32" fmla="*/ 196 w 197"/>
                  <a:gd name="T3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74">
                    <a:moveTo>
                      <a:pt x="0" y="173"/>
                    </a:moveTo>
                    <a:lnTo>
                      <a:pt x="2" y="164"/>
                    </a:lnTo>
                    <a:lnTo>
                      <a:pt x="10" y="154"/>
                    </a:lnTo>
                    <a:lnTo>
                      <a:pt x="20" y="143"/>
                    </a:lnTo>
                    <a:lnTo>
                      <a:pt x="33" y="130"/>
                    </a:lnTo>
                    <a:lnTo>
                      <a:pt x="49" y="117"/>
                    </a:lnTo>
                    <a:lnTo>
                      <a:pt x="65" y="104"/>
                    </a:lnTo>
                    <a:lnTo>
                      <a:pt x="82" y="90"/>
                    </a:lnTo>
                    <a:lnTo>
                      <a:pt x="100" y="77"/>
                    </a:lnTo>
                    <a:lnTo>
                      <a:pt x="118" y="64"/>
                    </a:lnTo>
                    <a:lnTo>
                      <a:pt x="136" y="50"/>
                    </a:lnTo>
                    <a:lnTo>
                      <a:pt x="151" y="38"/>
                    </a:lnTo>
                    <a:lnTo>
                      <a:pt x="166" y="28"/>
                    </a:lnTo>
                    <a:lnTo>
                      <a:pt x="178" y="18"/>
                    </a:lnTo>
                    <a:lnTo>
                      <a:pt x="187" y="10"/>
                    </a:lnTo>
                    <a:lnTo>
                      <a:pt x="194" y="4"/>
                    </a:lnTo>
                    <a:lnTo>
                      <a:pt x="19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9" name="Line 35"/>
              <p:cNvSpPr>
                <a:spLocks noChangeShapeType="1"/>
              </p:cNvSpPr>
              <p:nvPr/>
            </p:nvSpPr>
            <p:spPr bwMode="auto">
              <a:xfrm flipH="1">
                <a:off x="2312" y="2616"/>
                <a:ext cx="1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0" name="Line 36"/>
              <p:cNvSpPr>
                <a:spLocks noChangeShapeType="1"/>
              </p:cNvSpPr>
              <p:nvPr/>
            </p:nvSpPr>
            <p:spPr bwMode="auto">
              <a:xfrm>
                <a:off x="2514" y="2443"/>
                <a:ext cx="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 name="Freeform 37"/>
              <p:cNvSpPr>
                <a:spLocks/>
              </p:cNvSpPr>
              <p:nvPr/>
            </p:nvSpPr>
            <p:spPr bwMode="auto">
              <a:xfrm>
                <a:off x="2493" y="2355"/>
                <a:ext cx="23" cy="89"/>
              </a:xfrm>
              <a:custGeom>
                <a:avLst/>
                <a:gdLst>
                  <a:gd name="T0" fmla="*/ 22 w 23"/>
                  <a:gd name="T1" fmla="*/ 88 h 89"/>
                  <a:gd name="T2" fmla="*/ 22 w 23"/>
                  <a:gd name="T3" fmla="*/ 85 h 89"/>
                  <a:gd name="T4" fmla="*/ 20 w 23"/>
                  <a:gd name="T5" fmla="*/ 80 h 89"/>
                  <a:gd name="T6" fmla="*/ 18 w 23"/>
                  <a:gd name="T7" fmla="*/ 75 h 89"/>
                  <a:gd name="T8" fmla="*/ 15 w 23"/>
                  <a:gd name="T9" fmla="*/ 68 h 89"/>
                  <a:gd name="T10" fmla="*/ 11 w 23"/>
                  <a:gd name="T11" fmla="*/ 61 h 89"/>
                  <a:gd name="T12" fmla="*/ 9 w 23"/>
                  <a:gd name="T13" fmla="*/ 55 h 89"/>
                  <a:gd name="T14" fmla="*/ 6 w 23"/>
                  <a:gd name="T15" fmla="*/ 47 h 89"/>
                  <a:gd name="T16" fmla="*/ 4 w 23"/>
                  <a:gd name="T17" fmla="*/ 40 h 89"/>
                  <a:gd name="T18" fmla="*/ 2 w 23"/>
                  <a:gd name="T19" fmla="*/ 32 h 89"/>
                  <a:gd name="T20" fmla="*/ 1 w 23"/>
                  <a:gd name="T21" fmla="*/ 26 h 89"/>
                  <a:gd name="T22" fmla="*/ 0 w 23"/>
                  <a:gd name="T23" fmla="*/ 19 h 89"/>
                  <a:gd name="T24" fmla="*/ 2 w 23"/>
                  <a:gd name="T25" fmla="*/ 13 h 89"/>
                  <a:gd name="T26" fmla="*/ 4 w 23"/>
                  <a:gd name="T27" fmla="*/ 8 h 89"/>
                  <a:gd name="T28" fmla="*/ 8 w 23"/>
                  <a:gd name="T29" fmla="*/ 4 h 89"/>
                  <a:gd name="T30" fmla="*/ 14 w 23"/>
                  <a:gd name="T31" fmla="*/ 1 h 89"/>
                  <a:gd name="T32" fmla="*/ 22 w 23"/>
                  <a:gd name="T3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89">
                    <a:moveTo>
                      <a:pt x="22" y="88"/>
                    </a:moveTo>
                    <a:lnTo>
                      <a:pt x="22" y="85"/>
                    </a:lnTo>
                    <a:lnTo>
                      <a:pt x="20" y="80"/>
                    </a:lnTo>
                    <a:lnTo>
                      <a:pt x="18" y="75"/>
                    </a:lnTo>
                    <a:lnTo>
                      <a:pt x="15" y="68"/>
                    </a:lnTo>
                    <a:lnTo>
                      <a:pt x="11" y="61"/>
                    </a:lnTo>
                    <a:lnTo>
                      <a:pt x="9" y="55"/>
                    </a:lnTo>
                    <a:lnTo>
                      <a:pt x="6" y="47"/>
                    </a:lnTo>
                    <a:lnTo>
                      <a:pt x="4" y="40"/>
                    </a:lnTo>
                    <a:lnTo>
                      <a:pt x="2" y="32"/>
                    </a:lnTo>
                    <a:lnTo>
                      <a:pt x="1" y="26"/>
                    </a:lnTo>
                    <a:lnTo>
                      <a:pt x="0" y="19"/>
                    </a:lnTo>
                    <a:lnTo>
                      <a:pt x="2" y="13"/>
                    </a:lnTo>
                    <a:lnTo>
                      <a:pt x="4" y="8"/>
                    </a:lnTo>
                    <a:lnTo>
                      <a:pt x="8" y="4"/>
                    </a:lnTo>
                    <a:lnTo>
                      <a:pt x="14" y="1"/>
                    </a:lnTo>
                    <a:lnTo>
                      <a:pt x="22"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2" name="Line 38"/>
              <p:cNvSpPr>
                <a:spLocks noChangeShapeType="1"/>
              </p:cNvSpPr>
              <p:nvPr/>
            </p:nvSpPr>
            <p:spPr bwMode="auto">
              <a:xfrm flipH="1">
                <a:off x="2509" y="2443"/>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 name="Line 39"/>
              <p:cNvSpPr>
                <a:spLocks noChangeShapeType="1"/>
              </p:cNvSpPr>
              <p:nvPr/>
            </p:nvSpPr>
            <p:spPr bwMode="auto">
              <a:xfrm>
                <a:off x="2515" y="2353"/>
                <a:ext cx="0"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 name="Freeform 40"/>
              <p:cNvSpPr>
                <a:spLocks/>
              </p:cNvSpPr>
              <p:nvPr/>
            </p:nvSpPr>
            <p:spPr bwMode="auto">
              <a:xfrm>
                <a:off x="2515" y="2281"/>
                <a:ext cx="37" cy="75"/>
              </a:xfrm>
              <a:custGeom>
                <a:avLst/>
                <a:gdLst>
                  <a:gd name="T0" fmla="*/ 0 w 37"/>
                  <a:gd name="T1" fmla="*/ 74 h 75"/>
                  <a:gd name="T2" fmla="*/ 8 w 37"/>
                  <a:gd name="T3" fmla="*/ 72 h 75"/>
                  <a:gd name="T4" fmla="*/ 16 w 37"/>
                  <a:gd name="T5" fmla="*/ 68 h 75"/>
                  <a:gd name="T6" fmla="*/ 21 w 37"/>
                  <a:gd name="T7" fmla="*/ 65 h 75"/>
                  <a:gd name="T8" fmla="*/ 26 w 37"/>
                  <a:gd name="T9" fmla="*/ 59 h 75"/>
                  <a:gd name="T10" fmla="*/ 30 w 37"/>
                  <a:gd name="T11" fmla="*/ 54 h 75"/>
                  <a:gd name="T12" fmla="*/ 33 w 37"/>
                  <a:gd name="T13" fmla="*/ 48 h 75"/>
                  <a:gd name="T14" fmla="*/ 34 w 37"/>
                  <a:gd name="T15" fmla="*/ 41 h 75"/>
                  <a:gd name="T16" fmla="*/ 35 w 37"/>
                  <a:gd name="T17" fmla="*/ 35 h 75"/>
                  <a:gd name="T18" fmla="*/ 36 w 37"/>
                  <a:gd name="T19" fmla="*/ 28 h 75"/>
                  <a:gd name="T20" fmla="*/ 36 w 37"/>
                  <a:gd name="T21" fmla="*/ 21 h 75"/>
                  <a:gd name="T22" fmla="*/ 36 w 37"/>
                  <a:gd name="T23" fmla="*/ 16 h 75"/>
                  <a:gd name="T24" fmla="*/ 35 w 37"/>
                  <a:gd name="T25" fmla="*/ 10 h 75"/>
                  <a:gd name="T26" fmla="*/ 35 w 37"/>
                  <a:gd name="T27" fmla="*/ 6 h 75"/>
                  <a:gd name="T28" fmla="*/ 34 w 37"/>
                  <a:gd name="T29" fmla="*/ 2 h 75"/>
                  <a:gd name="T30" fmla="*/ 34 w 37"/>
                  <a:gd name="T3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75">
                    <a:moveTo>
                      <a:pt x="0" y="74"/>
                    </a:moveTo>
                    <a:lnTo>
                      <a:pt x="8" y="72"/>
                    </a:lnTo>
                    <a:lnTo>
                      <a:pt x="16" y="68"/>
                    </a:lnTo>
                    <a:lnTo>
                      <a:pt x="21" y="65"/>
                    </a:lnTo>
                    <a:lnTo>
                      <a:pt x="26" y="59"/>
                    </a:lnTo>
                    <a:lnTo>
                      <a:pt x="30" y="54"/>
                    </a:lnTo>
                    <a:lnTo>
                      <a:pt x="33" y="48"/>
                    </a:lnTo>
                    <a:lnTo>
                      <a:pt x="34" y="41"/>
                    </a:lnTo>
                    <a:lnTo>
                      <a:pt x="35" y="35"/>
                    </a:lnTo>
                    <a:lnTo>
                      <a:pt x="36" y="28"/>
                    </a:lnTo>
                    <a:lnTo>
                      <a:pt x="36" y="21"/>
                    </a:lnTo>
                    <a:lnTo>
                      <a:pt x="36" y="16"/>
                    </a:lnTo>
                    <a:lnTo>
                      <a:pt x="35" y="10"/>
                    </a:lnTo>
                    <a:lnTo>
                      <a:pt x="35" y="6"/>
                    </a:lnTo>
                    <a:lnTo>
                      <a:pt x="34" y="2"/>
                    </a:lnTo>
                    <a:lnTo>
                      <a:pt x="34"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5" name="Line 41"/>
              <p:cNvSpPr>
                <a:spLocks noChangeShapeType="1"/>
              </p:cNvSpPr>
              <p:nvPr/>
            </p:nvSpPr>
            <p:spPr bwMode="auto">
              <a:xfrm flipV="1">
                <a:off x="2515" y="2347"/>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 name="Line 42"/>
              <p:cNvSpPr>
                <a:spLocks noChangeShapeType="1"/>
              </p:cNvSpPr>
              <p:nvPr/>
            </p:nvSpPr>
            <p:spPr bwMode="auto">
              <a:xfrm flipV="1">
                <a:off x="2546" y="2277"/>
                <a:ext cx="5"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7" name="Freeform 43"/>
              <p:cNvSpPr>
                <a:spLocks/>
              </p:cNvSpPr>
              <p:nvPr/>
            </p:nvSpPr>
            <p:spPr bwMode="auto">
              <a:xfrm>
                <a:off x="2524" y="2155"/>
                <a:ext cx="26" cy="127"/>
              </a:xfrm>
              <a:custGeom>
                <a:avLst/>
                <a:gdLst>
                  <a:gd name="T0" fmla="*/ 25 w 26"/>
                  <a:gd name="T1" fmla="*/ 126 h 127"/>
                  <a:gd name="T2" fmla="*/ 25 w 26"/>
                  <a:gd name="T3" fmla="*/ 125 h 127"/>
                  <a:gd name="T4" fmla="*/ 24 w 26"/>
                  <a:gd name="T5" fmla="*/ 120 h 127"/>
                  <a:gd name="T6" fmla="*/ 23 w 26"/>
                  <a:gd name="T7" fmla="*/ 116 h 127"/>
                  <a:gd name="T8" fmla="*/ 20 w 26"/>
                  <a:gd name="T9" fmla="*/ 108 h 127"/>
                  <a:gd name="T10" fmla="*/ 19 w 26"/>
                  <a:gd name="T11" fmla="*/ 100 h 127"/>
                  <a:gd name="T12" fmla="*/ 17 w 26"/>
                  <a:gd name="T13" fmla="*/ 91 h 127"/>
                  <a:gd name="T14" fmla="*/ 15 w 26"/>
                  <a:gd name="T15" fmla="*/ 81 h 127"/>
                  <a:gd name="T16" fmla="*/ 11 w 26"/>
                  <a:gd name="T17" fmla="*/ 70 h 127"/>
                  <a:gd name="T18" fmla="*/ 9 w 26"/>
                  <a:gd name="T19" fmla="*/ 59 h 127"/>
                  <a:gd name="T20" fmla="*/ 7 w 26"/>
                  <a:gd name="T21" fmla="*/ 49 h 127"/>
                  <a:gd name="T22" fmla="*/ 6 w 26"/>
                  <a:gd name="T23" fmla="*/ 38 h 127"/>
                  <a:gd name="T24" fmla="*/ 3 w 26"/>
                  <a:gd name="T25" fmla="*/ 28 h 127"/>
                  <a:gd name="T26" fmla="*/ 2 w 26"/>
                  <a:gd name="T27" fmla="*/ 19 h 127"/>
                  <a:gd name="T28" fmla="*/ 1 w 26"/>
                  <a:gd name="T29" fmla="*/ 11 h 127"/>
                  <a:gd name="T30" fmla="*/ 0 w 26"/>
                  <a:gd name="T31" fmla="*/ 4 h 127"/>
                  <a:gd name="T32" fmla="*/ 0 w 26"/>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27">
                    <a:moveTo>
                      <a:pt x="25" y="126"/>
                    </a:moveTo>
                    <a:lnTo>
                      <a:pt x="25" y="125"/>
                    </a:lnTo>
                    <a:lnTo>
                      <a:pt x="24" y="120"/>
                    </a:lnTo>
                    <a:lnTo>
                      <a:pt x="23" y="116"/>
                    </a:lnTo>
                    <a:lnTo>
                      <a:pt x="20" y="108"/>
                    </a:lnTo>
                    <a:lnTo>
                      <a:pt x="19" y="100"/>
                    </a:lnTo>
                    <a:lnTo>
                      <a:pt x="17" y="91"/>
                    </a:lnTo>
                    <a:lnTo>
                      <a:pt x="15" y="81"/>
                    </a:lnTo>
                    <a:lnTo>
                      <a:pt x="11" y="70"/>
                    </a:lnTo>
                    <a:lnTo>
                      <a:pt x="9" y="59"/>
                    </a:lnTo>
                    <a:lnTo>
                      <a:pt x="7" y="49"/>
                    </a:lnTo>
                    <a:lnTo>
                      <a:pt x="6" y="38"/>
                    </a:lnTo>
                    <a:lnTo>
                      <a:pt x="3" y="28"/>
                    </a:lnTo>
                    <a:lnTo>
                      <a:pt x="2" y="19"/>
                    </a:lnTo>
                    <a:lnTo>
                      <a:pt x="1" y="11"/>
                    </a:lnTo>
                    <a:lnTo>
                      <a:pt x="0" y="4"/>
                    </a:lnTo>
                    <a:lnTo>
                      <a:pt x="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8" name="Line 44"/>
              <p:cNvSpPr>
                <a:spLocks noChangeShapeType="1"/>
              </p:cNvSpPr>
              <p:nvPr/>
            </p:nvSpPr>
            <p:spPr bwMode="auto">
              <a:xfrm flipH="1">
                <a:off x="2543" y="2280"/>
                <a:ext cx="13"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 name="Line 45"/>
              <p:cNvSpPr>
                <a:spLocks noChangeShapeType="1"/>
              </p:cNvSpPr>
              <p:nvPr/>
            </p:nvSpPr>
            <p:spPr bwMode="auto">
              <a:xfrm>
                <a:off x="2523" y="2155"/>
                <a:ext cx="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 name="Freeform 46"/>
              <p:cNvSpPr>
                <a:spLocks/>
              </p:cNvSpPr>
              <p:nvPr/>
            </p:nvSpPr>
            <p:spPr bwMode="auto">
              <a:xfrm>
                <a:off x="2524" y="2046"/>
                <a:ext cx="33" cy="110"/>
              </a:xfrm>
              <a:custGeom>
                <a:avLst/>
                <a:gdLst>
                  <a:gd name="T0" fmla="*/ 0 w 33"/>
                  <a:gd name="T1" fmla="*/ 109 h 110"/>
                  <a:gd name="T2" fmla="*/ 0 w 33"/>
                  <a:gd name="T3" fmla="*/ 104 h 110"/>
                  <a:gd name="T4" fmla="*/ 2 w 33"/>
                  <a:gd name="T5" fmla="*/ 99 h 110"/>
                  <a:gd name="T6" fmla="*/ 5 w 33"/>
                  <a:gd name="T7" fmla="*/ 92 h 110"/>
                  <a:gd name="T8" fmla="*/ 7 w 33"/>
                  <a:gd name="T9" fmla="*/ 86 h 110"/>
                  <a:gd name="T10" fmla="*/ 11 w 33"/>
                  <a:gd name="T11" fmla="*/ 78 h 110"/>
                  <a:gd name="T12" fmla="*/ 15 w 33"/>
                  <a:gd name="T13" fmla="*/ 70 h 110"/>
                  <a:gd name="T14" fmla="*/ 18 w 33"/>
                  <a:gd name="T15" fmla="*/ 62 h 110"/>
                  <a:gd name="T16" fmla="*/ 22 w 33"/>
                  <a:gd name="T17" fmla="*/ 54 h 110"/>
                  <a:gd name="T18" fmla="*/ 26 w 33"/>
                  <a:gd name="T19" fmla="*/ 46 h 110"/>
                  <a:gd name="T20" fmla="*/ 29 w 33"/>
                  <a:gd name="T21" fmla="*/ 38 h 110"/>
                  <a:gd name="T22" fmla="*/ 31 w 33"/>
                  <a:gd name="T23" fmla="*/ 30 h 110"/>
                  <a:gd name="T24" fmla="*/ 32 w 33"/>
                  <a:gd name="T25" fmla="*/ 22 h 110"/>
                  <a:gd name="T26" fmla="*/ 32 w 33"/>
                  <a:gd name="T27" fmla="*/ 16 h 110"/>
                  <a:gd name="T28" fmla="*/ 32 w 33"/>
                  <a:gd name="T29" fmla="*/ 9 h 110"/>
                  <a:gd name="T30" fmla="*/ 30 w 33"/>
                  <a:gd name="T31" fmla="*/ 4 h 110"/>
                  <a:gd name="T32" fmla="*/ 26 w 33"/>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10">
                    <a:moveTo>
                      <a:pt x="0" y="109"/>
                    </a:moveTo>
                    <a:lnTo>
                      <a:pt x="0" y="104"/>
                    </a:lnTo>
                    <a:lnTo>
                      <a:pt x="2" y="99"/>
                    </a:lnTo>
                    <a:lnTo>
                      <a:pt x="5" y="92"/>
                    </a:lnTo>
                    <a:lnTo>
                      <a:pt x="7" y="86"/>
                    </a:lnTo>
                    <a:lnTo>
                      <a:pt x="11" y="78"/>
                    </a:lnTo>
                    <a:lnTo>
                      <a:pt x="15" y="70"/>
                    </a:lnTo>
                    <a:lnTo>
                      <a:pt x="18" y="62"/>
                    </a:lnTo>
                    <a:lnTo>
                      <a:pt x="22" y="54"/>
                    </a:lnTo>
                    <a:lnTo>
                      <a:pt x="26" y="46"/>
                    </a:lnTo>
                    <a:lnTo>
                      <a:pt x="29" y="38"/>
                    </a:lnTo>
                    <a:lnTo>
                      <a:pt x="31" y="30"/>
                    </a:lnTo>
                    <a:lnTo>
                      <a:pt x="32" y="22"/>
                    </a:lnTo>
                    <a:lnTo>
                      <a:pt x="32" y="16"/>
                    </a:lnTo>
                    <a:lnTo>
                      <a:pt x="32" y="9"/>
                    </a:lnTo>
                    <a:lnTo>
                      <a:pt x="30" y="4"/>
                    </a:lnTo>
                    <a:lnTo>
                      <a:pt x="26"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1" name="Line 47"/>
              <p:cNvSpPr>
                <a:spLocks noChangeShapeType="1"/>
              </p:cNvSpPr>
              <p:nvPr/>
            </p:nvSpPr>
            <p:spPr bwMode="auto">
              <a:xfrm flipH="1">
                <a:off x="2517" y="2155"/>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 name="Line 48"/>
              <p:cNvSpPr>
                <a:spLocks noChangeShapeType="1"/>
              </p:cNvSpPr>
              <p:nvPr/>
            </p:nvSpPr>
            <p:spPr bwMode="auto">
              <a:xfrm flipV="1">
                <a:off x="2547" y="2039"/>
                <a:ext cx="2"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3" name="Freeform 49"/>
              <p:cNvSpPr>
                <a:spLocks/>
              </p:cNvSpPr>
              <p:nvPr/>
            </p:nvSpPr>
            <p:spPr bwMode="auto">
              <a:xfrm>
                <a:off x="2530" y="1945"/>
                <a:ext cx="20" cy="102"/>
              </a:xfrm>
              <a:custGeom>
                <a:avLst/>
                <a:gdLst>
                  <a:gd name="T0" fmla="*/ 19 w 20"/>
                  <a:gd name="T1" fmla="*/ 101 h 102"/>
                  <a:gd name="T2" fmla="*/ 15 w 20"/>
                  <a:gd name="T3" fmla="*/ 96 h 102"/>
                  <a:gd name="T4" fmla="*/ 11 w 20"/>
                  <a:gd name="T5" fmla="*/ 91 h 102"/>
                  <a:gd name="T6" fmla="*/ 7 w 20"/>
                  <a:gd name="T7" fmla="*/ 84 h 102"/>
                  <a:gd name="T8" fmla="*/ 5 w 20"/>
                  <a:gd name="T9" fmla="*/ 76 h 102"/>
                  <a:gd name="T10" fmla="*/ 2 w 20"/>
                  <a:gd name="T11" fmla="*/ 68 h 102"/>
                  <a:gd name="T12" fmla="*/ 1 w 20"/>
                  <a:gd name="T13" fmla="*/ 61 h 102"/>
                  <a:gd name="T14" fmla="*/ 0 w 20"/>
                  <a:gd name="T15" fmla="*/ 53 h 102"/>
                  <a:gd name="T16" fmla="*/ 0 w 20"/>
                  <a:gd name="T17" fmla="*/ 45 h 102"/>
                  <a:gd name="T18" fmla="*/ 0 w 20"/>
                  <a:gd name="T19" fmla="*/ 36 h 102"/>
                  <a:gd name="T20" fmla="*/ 1 w 20"/>
                  <a:gd name="T21" fmla="*/ 28 h 102"/>
                  <a:gd name="T22" fmla="*/ 2 w 20"/>
                  <a:gd name="T23" fmla="*/ 21 h 102"/>
                  <a:gd name="T24" fmla="*/ 5 w 20"/>
                  <a:gd name="T25" fmla="*/ 15 h 102"/>
                  <a:gd name="T26" fmla="*/ 7 w 20"/>
                  <a:gd name="T27" fmla="*/ 10 h 102"/>
                  <a:gd name="T28" fmla="*/ 11 w 20"/>
                  <a:gd name="T29" fmla="*/ 4 h 102"/>
                  <a:gd name="T30" fmla="*/ 15 w 20"/>
                  <a:gd name="T31" fmla="*/ 2 h 102"/>
                  <a:gd name="T32" fmla="*/ 19 w 20"/>
                  <a:gd name="T3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02">
                    <a:moveTo>
                      <a:pt x="19" y="101"/>
                    </a:moveTo>
                    <a:lnTo>
                      <a:pt x="15" y="96"/>
                    </a:lnTo>
                    <a:lnTo>
                      <a:pt x="11" y="91"/>
                    </a:lnTo>
                    <a:lnTo>
                      <a:pt x="7" y="84"/>
                    </a:lnTo>
                    <a:lnTo>
                      <a:pt x="5" y="76"/>
                    </a:lnTo>
                    <a:lnTo>
                      <a:pt x="2" y="68"/>
                    </a:lnTo>
                    <a:lnTo>
                      <a:pt x="1" y="61"/>
                    </a:lnTo>
                    <a:lnTo>
                      <a:pt x="0" y="53"/>
                    </a:lnTo>
                    <a:lnTo>
                      <a:pt x="0" y="45"/>
                    </a:lnTo>
                    <a:lnTo>
                      <a:pt x="0" y="36"/>
                    </a:lnTo>
                    <a:lnTo>
                      <a:pt x="1" y="28"/>
                    </a:lnTo>
                    <a:lnTo>
                      <a:pt x="2" y="21"/>
                    </a:lnTo>
                    <a:lnTo>
                      <a:pt x="5" y="15"/>
                    </a:lnTo>
                    <a:lnTo>
                      <a:pt x="7" y="10"/>
                    </a:lnTo>
                    <a:lnTo>
                      <a:pt x="11" y="4"/>
                    </a:lnTo>
                    <a:lnTo>
                      <a:pt x="15" y="2"/>
                    </a:lnTo>
                    <a:lnTo>
                      <a:pt x="19"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4" name="Line 50"/>
              <p:cNvSpPr>
                <a:spLocks noChangeShapeType="1"/>
              </p:cNvSpPr>
              <p:nvPr/>
            </p:nvSpPr>
            <p:spPr bwMode="auto">
              <a:xfrm flipH="1">
                <a:off x="2544" y="2044"/>
                <a:ext cx="12"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5" name="Line 51"/>
              <p:cNvSpPr>
                <a:spLocks noChangeShapeType="1"/>
              </p:cNvSpPr>
              <p:nvPr/>
            </p:nvSpPr>
            <p:spPr bwMode="auto">
              <a:xfrm>
                <a:off x="2548" y="1944"/>
                <a:ext cx="1"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 name="Freeform 52"/>
              <p:cNvSpPr>
                <a:spLocks/>
              </p:cNvSpPr>
              <p:nvPr/>
            </p:nvSpPr>
            <p:spPr bwMode="auto">
              <a:xfrm>
                <a:off x="2549" y="1898"/>
                <a:ext cx="126" cy="48"/>
              </a:xfrm>
              <a:custGeom>
                <a:avLst/>
                <a:gdLst>
                  <a:gd name="T0" fmla="*/ 0 w 126"/>
                  <a:gd name="T1" fmla="*/ 47 h 48"/>
                  <a:gd name="T2" fmla="*/ 5 w 126"/>
                  <a:gd name="T3" fmla="*/ 46 h 48"/>
                  <a:gd name="T4" fmla="*/ 11 w 126"/>
                  <a:gd name="T5" fmla="*/ 44 h 48"/>
                  <a:gd name="T6" fmla="*/ 18 w 126"/>
                  <a:gd name="T7" fmla="*/ 41 h 48"/>
                  <a:gd name="T8" fmla="*/ 26 w 126"/>
                  <a:gd name="T9" fmla="*/ 38 h 48"/>
                  <a:gd name="T10" fmla="*/ 32 w 126"/>
                  <a:gd name="T11" fmla="*/ 35 h 48"/>
                  <a:gd name="T12" fmla="*/ 41 w 126"/>
                  <a:gd name="T13" fmla="*/ 31 h 48"/>
                  <a:gd name="T14" fmla="*/ 50 w 126"/>
                  <a:gd name="T15" fmla="*/ 28 h 48"/>
                  <a:gd name="T16" fmla="*/ 59 w 126"/>
                  <a:gd name="T17" fmla="*/ 23 h 48"/>
                  <a:gd name="T18" fmla="*/ 67 w 126"/>
                  <a:gd name="T19" fmla="*/ 20 h 48"/>
                  <a:gd name="T20" fmla="*/ 77 w 126"/>
                  <a:gd name="T21" fmla="*/ 16 h 48"/>
                  <a:gd name="T22" fmla="*/ 85 w 126"/>
                  <a:gd name="T23" fmla="*/ 12 h 48"/>
                  <a:gd name="T24" fmla="*/ 95 w 126"/>
                  <a:gd name="T25" fmla="*/ 9 h 48"/>
                  <a:gd name="T26" fmla="*/ 104 w 126"/>
                  <a:gd name="T27" fmla="*/ 6 h 48"/>
                  <a:gd name="T28" fmla="*/ 111 w 126"/>
                  <a:gd name="T29" fmla="*/ 3 h 48"/>
                  <a:gd name="T30" fmla="*/ 117 w 126"/>
                  <a:gd name="T31" fmla="*/ 1 h 48"/>
                  <a:gd name="T32" fmla="*/ 125 w 126"/>
                  <a:gd name="T3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48">
                    <a:moveTo>
                      <a:pt x="0" y="47"/>
                    </a:moveTo>
                    <a:lnTo>
                      <a:pt x="5" y="46"/>
                    </a:lnTo>
                    <a:lnTo>
                      <a:pt x="11" y="44"/>
                    </a:lnTo>
                    <a:lnTo>
                      <a:pt x="18" y="41"/>
                    </a:lnTo>
                    <a:lnTo>
                      <a:pt x="26" y="38"/>
                    </a:lnTo>
                    <a:lnTo>
                      <a:pt x="32" y="35"/>
                    </a:lnTo>
                    <a:lnTo>
                      <a:pt x="41" y="31"/>
                    </a:lnTo>
                    <a:lnTo>
                      <a:pt x="50" y="28"/>
                    </a:lnTo>
                    <a:lnTo>
                      <a:pt x="59" y="23"/>
                    </a:lnTo>
                    <a:lnTo>
                      <a:pt x="67" y="20"/>
                    </a:lnTo>
                    <a:lnTo>
                      <a:pt x="77" y="16"/>
                    </a:lnTo>
                    <a:lnTo>
                      <a:pt x="85" y="12"/>
                    </a:lnTo>
                    <a:lnTo>
                      <a:pt x="95" y="9"/>
                    </a:lnTo>
                    <a:lnTo>
                      <a:pt x="104" y="6"/>
                    </a:lnTo>
                    <a:lnTo>
                      <a:pt x="111" y="3"/>
                    </a:lnTo>
                    <a:lnTo>
                      <a:pt x="117" y="1"/>
                    </a:lnTo>
                    <a:lnTo>
                      <a:pt x="125"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7" name="Line 53"/>
              <p:cNvSpPr>
                <a:spLocks noChangeShapeType="1"/>
              </p:cNvSpPr>
              <p:nvPr/>
            </p:nvSpPr>
            <p:spPr bwMode="auto">
              <a:xfrm flipH="1" flipV="1">
                <a:off x="2544" y="1938"/>
                <a:ext cx="8"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8" name="Line 54"/>
              <p:cNvSpPr>
                <a:spLocks noChangeShapeType="1"/>
              </p:cNvSpPr>
              <p:nvPr/>
            </p:nvSpPr>
            <p:spPr bwMode="auto">
              <a:xfrm>
                <a:off x="4196" y="1919"/>
                <a:ext cx="17" cy="7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9" name="Freeform 55"/>
              <p:cNvSpPr>
                <a:spLocks/>
              </p:cNvSpPr>
              <p:nvPr/>
            </p:nvSpPr>
            <p:spPr bwMode="auto">
              <a:xfrm>
                <a:off x="4216" y="1998"/>
                <a:ext cx="109" cy="164"/>
              </a:xfrm>
              <a:custGeom>
                <a:avLst/>
                <a:gdLst>
                  <a:gd name="T0" fmla="*/ 0 w 109"/>
                  <a:gd name="T1" fmla="*/ 0 h 164"/>
                  <a:gd name="T2" fmla="*/ 0 w 109"/>
                  <a:gd name="T3" fmla="*/ 1 h 164"/>
                  <a:gd name="T4" fmla="*/ 3 w 109"/>
                  <a:gd name="T5" fmla="*/ 7 h 164"/>
                  <a:gd name="T6" fmla="*/ 7 w 109"/>
                  <a:gd name="T7" fmla="*/ 13 h 164"/>
                  <a:gd name="T8" fmla="*/ 13 w 109"/>
                  <a:gd name="T9" fmla="*/ 23 h 164"/>
                  <a:gd name="T10" fmla="*/ 21 w 109"/>
                  <a:gd name="T11" fmla="*/ 35 h 164"/>
                  <a:gd name="T12" fmla="*/ 29 w 109"/>
                  <a:gd name="T13" fmla="*/ 47 h 164"/>
                  <a:gd name="T14" fmla="*/ 38 w 109"/>
                  <a:gd name="T15" fmla="*/ 61 h 164"/>
                  <a:gd name="T16" fmla="*/ 47 w 109"/>
                  <a:gd name="T17" fmla="*/ 75 h 164"/>
                  <a:gd name="T18" fmla="*/ 57 w 109"/>
                  <a:gd name="T19" fmla="*/ 89 h 164"/>
                  <a:gd name="T20" fmla="*/ 66 w 109"/>
                  <a:gd name="T21" fmla="*/ 104 h 164"/>
                  <a:gd name="T22" fmla="*/ 76 w 109"/>
                  <a:gd name="T23" fmla="*/ 118 h 164"/>
                  <a:gd name="T24" fmla="*/ 84 w 109"/>
                  <a:gd name="T25" fmla="*/ 131 h 164"/>
                  <a:gd name="T26" fmla="*/ 91 w 109"/>
                  <a:gd name="T27" fmla="*/ 142 h 164"/>
                  <a:gd name="T28" fmla="*/ 98 w 109"/>
                  <a:gd name="T29" fmla="*/ 151 h 164"/>
                  <a:gd name="T30" fmla="*/ 104 w 109"/>
                  <a:gd name="T31" fmla="*/ 157 h 164"/>
                  <a:gd name="T32" fmla="*/ 108 w 109"/>
                  <a:gd name="T33" fmla="*/ 16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 h="164">
                    <a:moveTo>
                      <a:pt x="0" y="0"/>
                    </a:moveTo>
                    <a:lnTo>
                      <a:pt x="0" y="1"/>
                    </a:lnTo>
                    <a:lnTo>
                      <a:pt x="3" y="7"/>
                    </a:lnTo>
                    <a:lnTo>
                      <a:pt x="7" y="13"/>
                    </a:lnTo>
                    <a:lnTo>
                      <a:pt x="13" y="23"/>
                    </a:lnTo>
                    <a:lnTo>
                      <a:pt x="21" y="35"/>
                    </a:lnTo>
                    <a:lnTo>
                      <a:pt x="29" y="47"/>
                    </a:lnTo>
                    <a:lnTo>
                      <a:pt x="38" y="61"/>
                    </a:lnTo>
                    <a:lnTo>
                      <a:pt x="47" y="75"/>
                    </a:lnTo>
                    <a:lnTo>
                      <a:pt x="57" y="89"/>
                    </a:lnTo>
                    <a:lnTo>
                      <a:pt x="66" y="104"/>
                    </a:lnTo>
                    <a:lnTo>
                      <a:pt x="76" y="118"/>
                    </a:lnTo>
                    <a:lnTo>
                      <a:pt x="84" y="131"/>
                    </a:lnTo>
                    <a:lnTo>
                      <a:pt x="91" y="142"/>
                    </a:lnTo>
                    <a:lnTo>
                      <a:pt x="98" y="151"/>
                    </a:lnTo>
                    <a:lnTo>
                      <a:pt x="104" y="157"/>
                    </a:lnTo>
                    <a:lnTo>
                      <a:pt x="108" y="163"/>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0" name="Line 56"/>
              <p:cNvSpPr>
                <a:spLocks noChangeShapeType="1"/>
              </p:cNvSpPr>
              <p:nvPr/>
            </p:nvSpPr>
            <p:spPr bwMode="auto">
              <a:xfrm flipV="1">
                <a:off x="4213" y="1992"/>
                <a:ext cx="6"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 name="Line 57"/>
              <p:cNvSpPr>
                <a:spLocks noChangeShapeType="1"/>
              </p:cNvSpPr>
              <p:nvPr/>
            </p:nvSpPr>
            <p:spPr bwMode="auto">
              <a:xfrm flipH="1">
                <a:off x="4320" y="2159"/>
                <a:ext cx="11"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2" name="Freeform 58"/>
              <p:cNvSpPr>
                <a:spLocks/>
              </p:cNvSpPr>
              <p:nvPr/>
            </p:nvSpPr>
            <p:spPr bwMode="auto">
              <a:xfrm>
                <a:off x="4324" y="2161"/>
                <a:ext cx="68" cy="79"/>
              </a:xfrm>
              <a:custGeom>
                <a:avLst/>
                <a:gdLst>
                  <a:gd name="T0" fmla="*/ 0 w 68"/>
                  <a:gd name="T1" fmla="*/ 0 h 79"/>
                  <a:gd name="T2" fmla="*/ 2 w 68"/>
                  <a:gd name="T3" fmla="*/ 2 h 79"/>
                  <a:gd name="T4" fmla="*/ 6 w 68"/>
                  <a:gd name="T5" fmla="*/ 6 h 79"/>
                  <a:gd name="T6" fmla="*/ 10 w 68"/>
                  <a:gd name="T7" fmla="*/ 10 h 79"/>
                  <a:gd name="T8" fmla="*/ 13 w 68"/>
                  <a:gd name="T9" fmla="*/ 14 h 79"/>
                  <a:gd name="T10" fmla="*/ 17 w 68"/>
                  <a:gd name="T11" fmla="*/ 18 h 79"/>
                  <a:gd name="T12" fmla="*/ 22 w 68"/>
                  <a:gd name="T13" fmla="*/ 23 h 79"/>
                  <a:gd name="T14" fmla="*/ 26 w 68"/>
                  <a:gd name="T15" fmla="*/ 28 h 79"/>
                  <a:gd name="T16" fmla="*/ 30 w 68"/>
                  <a:gd name="T17" fmla="*/ 32 h 79"/>
                  <a:gd name="T18" fmla="*/ 35 w 68"/>
                  <a:gd name="T19" fmla="*/ 38 h 79"/>
                  <a:gd name="T20" fmla="*/ 39 w 68"/>
                  <a:gd name="T21" fmla="*/ 43 h 79"/>
                  <a:gd name="T22" fmla="*/ 42 w 68"/>
                  <a:gd name="T23" fmla="*/ 49 h 79"/>
                  <a:gd name="T24" fmla="*/ 47 w 68"/>
                  <a:gd name="T25" fmla="*/ 55 h 79"/>
                  <a:gd name="T26" fmla="*/ 52 w 68"/>
                  <a:gd name="T27" fmla="*/ 60 h 79"/>
                  <a:gd name="T28" fmla="*/ 57 w 68"/>
                  <a:gd name="T29" fmla="*/ 66 h 79"/>
                  <a:gd name="T30" fmla="*/ 62 w 68"/>
                  <a:gd name="T31" fmla="*/ 72 h 79"/>
                  <a:gd name="T32" fmla="*/ 67 w 68"/>
                  <a:gd name="T3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79">
                    <a:moveTo>
                      <a:pt x="0" y="0"/>
                    </a:moveTo>
                    <a:lnTo>
                      <a:pt x="2" y="2"/>
                    </a:lnTo>
                    <a:lnTo>
                      <a:pt x="6" y="6"/>
                    </a:lnTo>
                    <a:lnTo>
                      <a:pt x="10" y="10"/>
                    </a:lnTo>
                    <a:lnTo>
                      <a:pt x="13" y="14"/>
                    </a:lnTo>
                    <a:lnTo>
                      <a:pt x="17" y="18"/>
                    </a:lnTo>
                    <a:lnTo>
                      <a:pt x="22" y="23"/>
                    </a:lnTo>
                    <a:lnTo>
                      <a:pt x="26" y="28"/>
                    </a:lnTo>
                    <a:lnTo>
                      <a:pt x="30" y="32"/>
                    </a:lnTo>
                    <a:lnTo>
                      <a:pt x="35" y="38"/>
                    </a:lnTo>
                    <a:lnTo>
                      <a:pt x="39" y="43"/>
                    </a:lnTo>
                    <a:lnTo>
                      <a:pt x="42" y="49"/>
                    </a:lnTo>
                    <a:lnTo>
                      <a:pt x="47" y="55"/>
                    </a:lnTo>
                    <a:lnTo>
                      <a:pt x="52" y="60"/>
                    </a:lnTo>
                    <a:lnTo>
                      <a:pt x="57" y="66"/>
                    </a:lnTo>
                    <a:lnTo>
                      <a:pt x="62" y="72"/>
                    </a:lnTo>
                    <a:lnTo>
                      <a:pt x="67" y="78"/>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 name="Line 59"/>
              <p:cNvSpPr>
                <a:spLocks noChangeShapeType="1"/>
              </p:cNvSpPr>
              <p:nvPr/>
            </p:nvSpPr>
            <p:spPr bwMode="auto">
              <a:xfrm flipV="1">
                <a:off x="4322" y="2155"/>
                <a:ext cx="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4" name="Line 60"/>
              <p:cNvSpPr>
                <a:spLocks noChangeShapeType="1"/>
              </p:cNvSpPr>
              <p:nvPr/>
            </p:nvSpPr>
            <p:spPr bwMode="auto">
              <a:xfrm flipH="1">
                <a:off x="4386" y="2239"/>
                <a:ext cx="10"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5" name="Freeform 61"/>
              <p:cNvSpPr>
                <a:spLocks/>
              </p:cNvSpPr>
              <p:nvPr/>
            </p:nvSpPr>
            <p:spPr bwMode="auto">
              <a:xfrm>
                <a:off x="4391" y="2239"/>
                <a:ext cx="100" cy="180"/>
              </a:xfrm>
              <a:custGeom>
                <a:avLst/>
                <a:gdLst>
                  <a:gd name="T0" fmla="*/ 0 w 100"/>
                  <a:gd name="T1" fmla="*/ 0 h 180"/>
                  <a:gd name="T2" fmla="*/ 4 w 100"/>
                  <a:gd name="T3" fmla="*/ 7 h 180"/>
                  <a:gd name="T4" fmla="*/ 11 w 100"/>
                  <a:gd name="T5" fmla="*/ 16 h 180"/>
                  <a:gd name="T6" fmla="*/ 18 w 100"/>
                  <a:gd name="T7" fmla="*/ 26 h 180"/>
                  <a:gd name="T8" fmla="*/ 26 w 100"/>
                  <a:gd name="T9" fmla="*/ 38 h 180"/>
                  <a:gd name="T10" fmla="*/ 32 w 100"/>
                  <a:gd name="T11" fmla="*/ 51 h 180"/>
                  <a:gd name="T12" fmla="*/ 39 w 100"/>
                  <a:gd name="T13" fmla="*/ 65 h 180"/>
                  <a:gd name="T14" fmla="*/ 48 w 100"/>
                  <a:gd name="T15" fmla="*/ 79 h 180"/>
                  <a:gd name="T16" fmla="*/ 56 w 100"/>
                  <a:gd name="T17" fmla="*/ 93 h 180"/>
                  <a:gd name="T18" fmla="*/ 63 w 100"/>
                  <a:gd name="T19" fmla="*/ 107 h 180"/>
                  <a:gd name="T20" fmla="*/ 70 w 100"/>
                  <a:gd name="T21" fmla="*/ 121 h 180"/>
                  <a:gd name="T22" fmla="*/ 78 w 100"/>
                  <a:gd name="T23" fmla="*/ 134 h 180"/>
                  <a:gd name="T24" fmla="*/ 83 w 100"/>
                  <a:gd name="T25" fmla="*/ 146 h 180"/>
                  <a:gd name="T26" fmla="*/ 89 w 100"/>
                  <a:gd name="T27" fmla="*/ 157 h 180"/>
                  <a:gd name="T28" fmla="*/ 93 w 100"/>
                  <a:gd name="T29" fmla="*/ 165 h 180"/>
                  <a:gd name="T30" fmla="*/ 97 w 100"/>
                  <a:gd name="T31" fmla="*/ 173 h 180"/>
                  <a:gd name="T32" fmla="*/ 99 w 100"/>
                  <a:gd name="T33"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80">
                    <a:moveTo>
                      <a:pt x="0" y="0"/>
                    </a:moveTo>
                    <a:lnTo>
                      <a:pt x="4" y="7"/>
                    </a:lnTo>
                    <a:lnTo>
                      <a:pt x="11" y="16"/>
                    </a:lnTo>
                    <a:lnTo>
                      <a:pt x="18" y="26"/>
                    </a:lnTo>
                    <a:lnTo>
                      <a:pt x="26" y="38"/>
                    </a:lnTo>
                    <a:lnTo>
                      <a:pt x="32" y="51"/>
                    </a:lnTo>
                    <a:lnTo>
                      <a:pt x="39" y="65"/>
                    </a:lnTo>
                    <a:lnTo>
                      <a:pt x="48" y="79"/>
                    </a:lnTo>
                    <a:lnTo>
                      <a:pt x="56" y="93"/>
                    </a:lnTo>
                    <a:lnTo>
                      <a:pt x="63" y="107"/>
                    </a:lnTo>
                    <a:lnTo>
                      <a:pt x="70" y="121"/>
                    </a:lnTo>
                    <a:lnTo>
                      <a:pt x="78" y="134"/>
                    </a:lnTo>
                    <a:lnTo>
                      <a:pt x="83" y="146"/>
                    </a:lnTo>
                    <a:lnTo>
                      <a:pt x="89" y="157"/>
                    </a:lnTo>
                    <a:lnTo>
                      <a:pt x="93" y="165"/>
                    </a:lnTo>
                    <a:lnTo>
                      <a:pt x="97" y="173"/>
                    </a:lnTo>
                    <a:lnTo>
                      <a:pt x="99" y="179"/>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6" name="Line 62"/>
              <p:cNvSpPr>
                <a:spLocks noChangeShapeType="1"/>
              </p:cNvSpPr>
              <p:nvPr/>
            </p:nvSpPr>
            <p:spPr bwMode="auto">
              <a:xfrm flipV="1">
                <a:off x="4388" y="2234"/>
                <a:ext cx="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 name="Line 63"/>
              <p:cNvSpPr>
                <a:spLocks noChangeShapeType="1"/>
              </p:cNvSpPr>
              <p:nvPr/>
            </p:nvSpPr>
            <p:spPr bwMode="auto">
              <a:xfrm flipH="1">
                <a:off x="4484" y="2416"/>
                <a:ext cx="15"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8" name="Freeform 64"/>
              <p:cNvSpPr>
                <a:spLocks/>
              </p:cNvSpPr>
              <p:nvPr/>
            </p:nvSpPr>
            <p:spPr bwMode="auto">
              <a:xfrm>
                <a:off x="4490" y="2417"/>
                <a:ext cx="92" cy="210"/>
              </a:xfrm>
              <a:custGeom>
                <a:avLst/>
                <a:gdLst>
                  <a:gd name="T0" fmla="*/ 0 w 92"/>
                  <a:gd name="T1" fmla="*/ 0 h 210"/>
                  <a:gd name="T2" fmla="*/ 2 w 92"/>
                  <a:gd name="T3" fmla="*/ 4 h 210"/>
                  <a:gd name="T4" fmla="*/ 5 w 92"/>
                  <a:gd name="T5" fmla="*/ 13 h 210"/>
                  <a:gd name="T6" fmla="*/ 10 w 92"/>
                  <a:gd name="T7" fmla="*/ 23 h 210"/>
                  <a:gd name="T8" fmla="*/ 15 w 92"/>
                  <a:gd name="T9" fmla="*/ 37 h 210"/>
                  <a:gd name="T10" fmla="*/ 20 w 92"/>
                  <a:gd name="T11" fmla="*/ 51 h 210"/>
                  <a:gd name="T12" fmla="*/ 26 w 92"/>
                  <a:gd name="T13" fmla="*/ 67 h 210"/>
                  <a:gd name="T14" fmla="*/ 33 w 92"/>
                  <a:gd name="T15" fmla="*/ 84 h 210"/>
                  <a:gd name="T16" fmla="*/ 39 w 92"/>
                  <a:gd name="T17" fmla="*/ 101 h 210"/>
                  <a:gd name="T18" fmla="*/ 47 w 92"/>
                  <a:gd name="T19" fmla="*/ 117 h 210"/>
                  <a:gd name="T20" fmla="*/ 54 w 92"/>
                  <a:gd name="T21" fmla="*/ 134 h 210"/>
                  <a:gd name="T22" fmla="*/ 61 w 92"/>
                  <a:gd name="T23" fmla="*/ 151 h 210"/>
                  <a:gd name="T24" fmla="*/ 67 w 92"/>
                  <a:gd name="T25" fmla="*/ 166 h 210"/>
                  <a:gd name="T26" fmla="*/ 74 w 92"/>
                  <a:gd name="T27" fmla="*/ 180 h 210"/>
                  <a:gd name="T28" fmla="*/ 80 w 92"/>
                  <a:gd name="T29" fmla="*/ 192 h 210"/>
                  <a:gd name="T30" fmla="*/ 86 w 92"/>
                  <a:gd name="T31" fmla="*/ 202 h 210"/>
                  <a:gd name="T32" fmla="*/ 91 w 92"/>
                  <a:gd name="T33" fmla="*/ 20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210">
                    <a:moveTo>
                      <a:pt x="0" y="0"/>
                    </a:moveTo>
                    <a:lnTo>
                      <a:pt x="2" y="4"/>
                    </a:lnTo>
                    <a:lnTo>
                      <a:pt x="5" y="13"/>
                    </a:lnTo>
                    <a:lnTo>
                      <a:pt x="10" y="23"/>
                    </a:lnTo>
                    <a:lnTo>
                      <a:pt x="15" y="37"/>
                    </a:lnTo>
                    <a:lnTo>
                      <a:pt x="20" y="51"/>
                    </a:lnTo>
                    <a:lnTo>
                      <a:pt x="26" y="67"/>
                    </a:lnTo>
                    <a:lnTo>
                      <a:pt x="33" y="84"/>
                    </a:lnTo>
                    <a:lnTo>
                      <a:pt x="39" y="101"/>
                    </a:lnTo>
                    <a:lnTo>
                      <a:pt x="47" y="117"/>
                    </a:lnTo>
                    <a:lnTo>
                      <a:pt x="54" y="134"/>
                    </a:lnTo>
                    <a:lnTo>
                      <a:pt x="61" y="151"/>
                    </a:lnTo>
                    <a:lnTo>
                      <a:pt x="67" y="166"/>
                    </a:lnTo>
                    <a:lnTo>
                      <a:pt x="74" y="180"/>
                    </a:lnTo>
                    <a:lnTo>
                      <a:pt x="80" y="192"/>
                    </a:lnTo>
                    <a:lnTo>
                      <a:pt x="86" y="202"/>
                    </a:lnTo>
                    <a:lnTo>
                      <a:pt x="91" y="209"/>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9" name="Line 65"/>
              <p:cNvSpPr>
                <a:spLocks noChangeShapeType="1"/>
              </p:cNvSpPr>
              <p:nvPr/>
            </p:nvSpPr>
            <p:spPr bwMode="auto">
              <a:xfrm flipV="1">
                <a:off x="4488" y="2413"/>
                <a:ext cx="5"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0" name="Line 66"/>
              <p:cNvSpPr>
                <a:spLocks noChangeShapeType="1"/>
              </p:cNvSpPr>
              <p:nvPr/>
            </p:nvSpPr>
            <p:spPr bwMode="auto">
              <a:xfrm flipH="1">
                <a:off x="4576" y="2626"/>
                <a:ext cx="10"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 name="Freeform 67"/>
              <p:cNvSpPr>
                <a:spLocks/>
              </p:cNvSpPr>
              <p:nvPr/>
            </p:nvSpPr>
            <p:spPr bwMode="auto">
              <a:xfrm>
                <a:off x="4581" y="2626"/>
                <a:ext cx="52" cy="159"/>
              </a:xfrm>
              <a:custGeom>
                <a:avLst/>
                <a:gdLst>
                  <a:gd name="T0" fmla="*/ 0 w 52"/>
                  <a:gd name="T1" fmla="*/ 0 h 159"/>
                  <a:gd name="T2" fmla="*/ 4 w 52"/>
                  <a:gd name="T3" fmla="*/ 7 h 159"/>
                  <a:gd name="T4" fmla="*/ 10 w 52"/>
                  <a:gd name="T5" fmla="*/ 16 h 159"/>
                  <a:gd name="T6" fmla="*/ 14 w 52"/>
                  <a:gd name="T7" fmla="*/ 26 h 159"/>
                  <a:gd name="T8" fmla="*/ 18 w 52"/>
                  <a:gd name="T9" fmla="*/ 36 h 159"/>
                  <a:gd name="T10" fmla="*/ 23 w 52"/>
                  <a:gd name="T11" fmla="*/ 48 h 159"/>
                  <a:gd name="T12" fmla="*/ 27 w 52"/>
                  <a:gd name="T13" fmla="*/ 60 h 159"/>
                  <a:gd name="T14" fmla="*/ 30 w 52"/>
                  <a:gd name="T15" fmla="*/ 73 h 159"/>
                  <a:gd name="T16" fmla="*/ 34 w 52"/>
                  <a:gd name="T17" fmla="*/ 85 h 159"/>
                  <a:gd name="T18" fmla="*/ 38 w 52"/>
                  <a:gd name="T19" fmla="*/ 97 h 159"/>
                  <a:gd name="T20" fmla="*/ 41 w 52"/>
                  <a:gd name="T21" fmla="*/ 110 h 159"/>
                  <a:gd name="T22" fmla="*/ 43 w 52"/>
                  <a:gd name="T23" fmla="*/ 121 h 159"/>
                  <a:gd name="T24" fmla="*/ 47 w 52"/>
                  <a:gd name="T25" fmla="*/ 131 h 159"/>
                  <a:gd name="T26" fmla="*/ 48 w 52"/>
                  <a:gd name="T27" fmla="*/ 140 h 159"/>
                  <a:gd name="T28" fmla="*/ 49 w 52"/>
                  <a:gd name="T29" fmla="*/ 148 h 159"/>
                  <a:gd name="T30" fmla="*/ 50 w 52"/>
                  <a:gd name="T31" fmla="*/ 155 h 159"/>
                  <a:gd name="T32" fmla="*/ 51 w 52"/>
                  <a:gd name="T33" fmla="*/ 1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159">
                    <a:moveTo>
                      <a:pt x="0" y="0"/>
                    </a:moveTo>
                    <a:lnTo>
                      <a:pt x="4" y="7"/>
                    </a:lnTo>
                    <a:lnTo>
                      <a:pt x="10" y="16"/>
                    </a:lnTo>
                    <a:lnTo>
                      <a:pt x="14" y="26"/>
                    </a:lnTo>
                    <a:lnTo>
                      <a:pt x="18" y="36"/>
                    </a:lnTo>
                    <a:lnTo>
                      <a:pt x="23" y="48"/>
                    </a:lnTo>
                    <a:lnTo>
                      <a:pt x="27" y="60"/>
                    </a:lnTo>
                    <a:lnTo>
                      <a:pt x="30" y="73"/>
                    </a:lnTo>
                    <a:lnTo>
                      <a:pt x="34" y="85"/>
                    </a:lnTo>
                    <a:lnTo>
                      <a:pt x="38" y="97"/>
                    </a:lnTo>
                    <a:lnTo>
                      <a:pt x="41" y="110"/>
                    </a:lnTo>
                    <a:lnTo>
                      <a:pt x="43" y="121"/>
                    </a:lnTo>
                    <a:lnTo>
                      <a:pt x="47" y="131"/>
                    </a:lnTo>
                    <a:lnTo>
                      <a:pt x="48" y="140"/>
                    </a:lnTo>
                    <a:lnTo>
                      <a:pt x="49" y="148"/>
                    </a:lnTo>
                    <a:lnTo>
                      <a:pt x="50" y="155"/>
                    </a:lnTo>
                    <a:lnTo>
                      <a:pt x="51" y="158"/>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2" name="Line 68"/>
              <p:cNvSpPr>
                <a:spLocks noChangeShapeType="1"/>
              </p:cNvSpPr>
              <p:nvPr/>
            </p:nvSpPr>
            <p:spPr bwMode="auto">
              <a:xfrm flipV="1">
                <a:off x="4580" y="2622"/>
                <a:ext cx="3"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3" name="Line 69"/>
              <p:cNvSpPr>
                <a:spLocks noChangeShapeType="1"/>
              </p:cNvSpPr>
              <p:nvPr/>
            </p:nvSpPr>
            <p:spPr bwMode="auto">
              <a:xfrm flipH="1">
                <a:off x="4625" y="2784"/>
                <a:ext cx="1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4" name="Freeform 70"/>
              <p:cNvSpPr>
                <a:spLocks/>
              </p:cNvSpPr>
              <p:nvPr/>
            </p:nvSpPr>
            <p:spPr bwMode="auto">
              <a:xfrm>
                <a:off x="4631" y="2784"/>
                <a:ext cx="26" cy="168"/>
              </a:xfrm>
              <a:custGeom>
                <a:avLst/>
                <a:gdLst>
                  <a:gd name="T0" fmla="*/ 0 w 26"/>
                  <a:gd name="T1" fmla="*/ 0 h 168"/>
                  <a:gd name="T2" fmla="*/ 0 w 26"/>
                  <a:gd name="T3" fmla="*/ 4 h 168"/>
                  <a:gd name="T4" fmla="*/ 0 w 26"/>
                  <a:gd name="T5" fmla="*/ 11 h 168"/>
                  <a:gd name="T6" fmla="*/ 0 w 26"/>
                  <a:gd name="T7" fmla="*/ 20 h 168"/>
                  <a:gd name="T8" fmla="*/ 0 w 26"/>
                  <a:gd name="T9" fmla="*/ 30 h 168"/>
                  <a:gd name="T10" fmla="*/ 0 w 26"/>
                  <a:gd name="T11" fmla="*/ 41 h 168"/>
                  <a:gd name="T12" fmla="*/ 1 w 26"/>
                  <a:gd name="T13" fmla="*/ 55 h 168"/>
                  <a:gd name="T14" fmla="*/ 1 w 26"/>
                  <a:gd name="T15" fmla="*/ 68 h 168"/>
                  <a:gd name="T16" fmla="*/ 2 w 26"/>
                  <a:gd name="T17" fmla="*/ 81 h 168"/>
                  <a:gd name="T18" fmla="*/ 3 w 26"/>
                  <a:gd name="T19" fmla="*/ 96 h 168"/>
                  <a:gd name="T20" fmla="*/ 6 w 26"/>
                  <a:gd name="T21" fmla="*/ 109 h 168"/>
                  <a:gd name="T22" fmla="*/ 7 w 26"/>
                  <a:gd name="T23" fmla="*/ 122 h 168"/>
                  <a:gd name="T24" fmla="*/ 9 w 26"/>
                  <a:gd name="T25" fmla="*/ 135 h 168"/>
                  <a:gd name="T26" fmla="*/ 14 w 26"/>
                  <a:gd name="T27" fmla="*/ 146 h 168"/>
                  <a:gd name="T28" fmla="*/ 16 w 26"/>
                  <a:gd name="T29" fmla="*/ 155 h 168"/>
                  <a:gd name="T30" fmla="*/ 20 w 26"/>
                  <a:gd name="T31" fmla="*/ 162 h 168"/>
                  <a:gd name="T32" fmla="*/ 25 w 26"/>
                  <a:gd name="T33" fmla="*/ 16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68">
                    <a:moveTo>
                      <a:pt x="0" y="0"/>
                    </a:moveTo>
                    <a:lnTo>
                      <a:pt x="0" y="4"/>
                    </a:lnTo>
                    <a:lnTo>
                      <a:pt x="0" y="11"/>
                    </a:lnTo>
                    <a:lnTo>
                      <a:pt x="0" y="20"/>
                    </a:lnTo>
                    <a:lnTo>
                      <a:pt x="0" y="30"/>
                    </a:lnTo>
                    <a:lnTo>
                      <a:pt x="0" y="41"/>
                    </a:lnTo>
                    <a:lnTo>
                      <a:pt x="1" y="55"/>
                    </a:lnTo>
                    <a:lnTo>
                      <a:pt x="1" y="68"/>
                    </a:lnTo>
                    <a:lnTo>
                      <a:pt x="2" y="81"/>
                    </a:lnTo>
                    <a:lnTo>
                      <a:pt x="3" y="96"/>
                    </a:lnTo>
                    <a:lnTo>
                      <a:pt x="6" y="109"/>
                    </a:lnTo>
                    <a:lnTo>
                      <a:pt x="7" y="122"/>
                    </a:lnTo>
                    <a:lnTo>
                      <a:pt x="9" y="135"/>
                    </a:lnTo>
                    <a:lnTo>
                      <a:pt x="14" y="146"/>
                    </a:lnTo>
                    <a:lnTo>
                      <a:pt x="16" y="155"/>
                    </a:lnTo>
                    <a:lnTo>
                      <a:pt x="20" y="162"/>
                    </a:lnTo>
                    <a:lnTo>
                      <a:pt x="25" y="167"/>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5" name="Line 71"/>
              <p:cNvSpPr>
                <a:spLocks noChangeShapeType="1"/>
              </p:cNvSpPr>
              <p:nvPr/>
            </p:nvSpPr>
            <p:spPr bwMode="auto">
              <a:xfrm>
                <a:off x="4629" y="2784"/>
                <a:ext cx="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6" name="Line 72"/>
              <p:cNvSpPr>
                <a:spLocks noChangeShapeType="1"/>
              </p:cNvSpPr>
              <p:nvPr/>
            </p:nvSpPr>
            <p:spPr bwMode="auto">
              <a:xfrm flipH="1">
                <a:off x="4652" y="2950"/>
                <a:ext cx="11"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7" name="Freeform 73"/>
              <p:cNvSpPr>
                <a:spLocks/>
              </p:cNvSpPr>
              <p:nvPr/>
            </p:nvSpPr>
            <p:spPr bwMode="auto">
              <a:xfrm>
                <a:off x="4656" y="2951"/>
                <a:ext cx="125" cy="75"/>
              </a:xfrm>
              <a:custGeom>
                <a:avLst/>
                <a:gdLst>
                  <a:gd name="T0" fmla="*/ 0 w 125"/>
                  <a:gd name="T1" fmla="*/ 0 h 75"/>
                  <a:gd name="T2" fmla="*/ 3 w 125"/>
                  <a:gd name="T3" fmla="*/ 4 h 75"/>
                  <a:gd name="T4" fmla="*/ 10 w 125"/>
                  <a:gd name="T5" fmla="*/ 9 h 75"/>
                  <a:gd name="T6" fmla="*/ 15 w 125"/>
                  <a:gd name="T7" fmla="*/ 15 h 75"/>
                  <a:gd name="T8" fmla="*/ 20 w 125"/>
                  <a:gd name="T9" fmla="*/ 19 h 75"/>
                  <a:gd name="T10" fmla="*/ 27 w 125"/>
                  <a:gd name="T11" fmla="*/ 25 h 75"/>
                  <a:gd name="T12" fmla="*/ 32 w 125"/>
                  <a:gd name="T13" fmla="*/ 30 h 75"/>
                  <a:gd name="T14" fmla="*/ 38 w 125"/>
                  <a:gd name="T15" fmla="*/ 36 h 75"/>
                  <a:gd name="T16" fmla="*/ 46 w 125"/>
                  <a:gd name="T17" fmla="*/ 41 h 75"/>
                  <a:gd name="T18" fmla="*/ 54 w 125"/>
                  <a:gd name="T19" fmla="*/ 46 h 75"/>
                  <a:gd name="T20" fmla="*/ 61 w 125"/>
                  <a:gd name="T21" fmla="*/ 51 h 75"/>
                  <a:gd name="T22" fmla="*/ 71 w 125"/>
                  <a:gd name="T23" fmla="*/ 56 h 75"/>
                  <a:gd name="T24" fmla="*/ 79 w 125"/>
                  <a:gd name="T25" fmla="*/ 60 h 75"/>
                  <a:gd name="T26" fmla="*/ 90 w 125"/>
                  <a:gd name="T27" fmla="*/ 65 h 75"/>
                  <a:gd name="T28" fmla="*/ 101 w 125"/>
                  <a:gd name="T29" fmla="*/ 68 h 75"/>
                  <a:gd name="T30" fmla="*/ 112 w 125"/>
                  <a:gd name="T31" fmla="*/ 72 h 75"/>
                  <a:gd name="T32" fmla="*/ 124 w 125"/>
                  <a:gd name="T3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 h="75">
                    <a:moveTo>
                      <a:pt x="0" y="0"/>
                    </a:moveTo>
                    <a:lnTo>
                      <a:pt x="3" y="4"/>
                    </a:lnTo>
                    <a:lnTo>
                      <a:pt x="10" y="9"/>
                    </a:lnTo>
                    <a:lnTo>
                      <a:pt x="15" y="15"/>
                    </a:lnTo>
                    <a:lnTo>
                      <a:pt x="20" y="19"/>
                    </a:lnTo>
                    <a:lnTo>
                      <a:pt x="27" y="25"/>
                    </a:lnTo>
                    <a:lnTo>
                      <a:pt x="32" y="30"/>
                    </a:lnTo>
                    <a:lnTo>
                      <a:pt x="38" y="36"/>
                    </a:lnTo>
                    <a:lnTo>
                      <a:pt x="46" y="41"/>
                    </a:lnTo>
                    <a:lnTo>
                      <a:pt x="54" y="46"/>
                    </a:lnTo>
                    <a:lnTo>
                      <a:pt x="61" y="51"/>
                    </a:lnTo>
                    <a:lnTo>
                      <a:pt x="71" y="56"/>
                    </a:lnTo>
                    <a:lnTo>
                      <a:pt x="79" y="60"/>
                    </a:lnTo>
                    <a:lnTo>
                      <a:pt x="90" y="65"/>
                    </a:lnTo>
                    <a:lnTo>
                      <a:pt x="101" y="68"/>
                    </a:lnTo>
                    <a:lnTo>
                      <a:pt x="112" y="72"/>
                    </a:lnTo>
                    <a:lnTo>
                      <a:pt x="124" y="74"/>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 name="Line 74"/>
              <p:cNvSpPr>
                <a:spLocks noChangeShapeType="1"/>
              </p:cNvSpPr>
              <p:nvPr/>
            </p:nvSpPr>
            <p:spPr bwMode="auto">
              <a:xfrm flipV="1">
                <a:off x="4654" y="2945"/>
                <a:ext cx="2"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9" name="Line 75"/>
              <p:cNvSpPr>
                <a:spLocks noChangeShapeType="1"/>
              </p:cNvSpPr>
              <p:nvPr/>
            </p:nvSpPr>
            <p:spPr bwMode="auto">
              <a:xfrm flipH="1">
                <a:off x="4778" y="3024"/>
                <a:ext cx="8"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0" name="Freeform 76"/>
              <p:cNvSpPr>
                <a:spLocks/>
              </p:cNvSpPr>
              <p:nvPr/>
            </p:nvSpPr>
            <p:spPr bwMode="auto">
              <a:xfrm>
                <a:off x="4780" y="3025"/>
                <a:ext cx="242" cy="143"/>
              </a:xfrm>
              <a:custGeom>
                <a:avLst/>
                <a:gdLst>
                  <a:gd name="T0" fmla="*/ 0 w 242"/>
                  <a:gd name="T1" fmla="*/ 0 h 143"/>
                  <a:gd name="T2" fmla="*/ 13 w 242"/>
                  <a:gd name="T3" fmla="*/ 2 h 143"/>
                  <a:gd name="T4" fmla="*/ 28 w 242"/>
                  <a:gd name="T5" fmla="*/ 6 h 143"/>
                  <a:gd name="T6" fmla="*/ 43 w 242"/>
                  <a:gd name="T7" fmla="*/ 11 h 143"/>
                  <a:gd name="T8" fmla="*/ 60 w 242"/>
                  <a:gd name="T9" fmla="*/ 17 h 143"/>
                  <a:gd name="T10" fmla="*/ 77 w 242"/>
                  <a:gd name="T11" fmla="*/ 22 h 143"/>
                  <a:gd name="T12" fmla="*/ 95 w 242"/>
                  <a:gd name="T13" fmla="*/ 30 h 143"/>
                  <a:gd name="T14" fmla="*/ 113 w 242"/>
                  <a:gd name="T15" fmla="*/ 38 h 143"/>
                  <a:gd name="T16" fmla="*/ 131 w 242"/>
                  <a:gd name="T17" fmla="*/ 47 h 143"/>
                  <a:gd name="T18" fmla="*/ 147 w 242"/>
                  <a:gd name="T19" fmla="*/ 57 h 143"/>
                  <a:gd name="T20" fmla="*/ 164 w 242"/>
                  <a:gd name="T21" fmla="*/ 67 h 143"/>
                  <a:gd name="T22" fmla="*/ 180 w 242"/>
                  <a:gd name="T23" fmla="*/ 78 h 143"/>
                  <a:gd name="T24" fmla="*/ 195 w 242"/>
                  <a:gd name="T25" fmla="*/ 89 h 143"/>
                  <a:gd name="T26" fmla="*/ 209 w 242"/>
                  <a:gd name="T27" fmla="*/ 102 h 143"/>
                  <a:gd name="T28" fmla="*/ 222 w 242"/>
                  <a:gd name="T29" fmla="*/ 115 h 143"/>
                  <a:gd name="T30" fmla="*/ 232 w 242"/>
                  <a:gd name="T31" fmla="*/ 128 h 143"/>
                  <a:gd name="T32" fmla="*/ 241 w 242"/>
                  <a:gd name="T33" fmla="*/ 1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2" h="143">
                    <a:moveTo>
                      <a:pt x="0" y="0"/>
                    </a:moveTo>
                    <a:lnTo>
                      <a:pt x="13" y="2"/>
                    </a:lnTo>
                    <a:lnTo>
                      <a:pt x="28" y="6"/>
                    </a:lnTo>
                    <a:lnTo>
                      <a:pt x="43" y="11"/>
                    </a:lnTo>
                    <a:lnTo>
                      <a:pt x="60" y="17"/>
                    </a:lnTo>
                    <a:lnTo>
                      <a:pt x="77" y="22"/>
                    </a:lnTo>
                    <a:lnTo>
                      <a:pt x="95" y="30"/>
                    </a:lnTo>
                    <a:lnTo>
                      <a:pt x="113" y="38"/>
                    </a:lnTo>
                    <a:lnTo>
                      <a:pt x="131" y="47"/>
                    </a:lnTo>
                    <a:lnTo>
                      <a:pt x="147" y="57"/>
                    </a:lnTo>
                    <a:lnTo>
                      <a:pt x="164" y="67"/>
                    </a:lnTo>
                    <a:lnTo>
                      <a:pt x="180" y="78"/>
                    </a:lnTo>
                    <a:lnTo>
                      <a:pt x="195" y="89"/>
                    </a:lnTo>
                    <a:lnTo>
                      <a:pt x="209" y="102"/>
                    </a:lnTo>
                    <a:lnTo>
                      <a:pt x="222" y="115"/>
                    </a:lnTo>
                    <a:lnTo>
                      <a:pt x="232" y="128"/>
                    </a:lnTo>
                    <a:lnTo>
                      <a:pt x="241" y="142"/>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1" name="Line 77"/>
              <p:cNvSpPr>
                <a:spLocks noChangeShapeType="1"/>
              </p:cNvSpPr>
              <p:nvPr/>
            </p:nvSpPr>
            <p:spPr bwMode="auto">
              <a:xfrm flipV="1">
                <a:off x="4780" y="3018"/>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 name="Line 78"/>
              <p:cNvSpPr>
                <a:spLocks noChangeShapeType="1"/>
              </p:cNvSpPr>
              <p:nvPr/>
            </p:nvSpPr>
            <p:spPr bwMode="auto">
              <a:xfrm flipH="1">
                <a:off x="5016" y="3167"/>
                <a:ext cx="11"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3" name="Freeform 79"/>
              <p:cNvSpPr>
                <a:spLocks/>
              </p:cNvSpPr>
              <p:nvPr/>
            </p:nvSpPr>
            <p:spPr bwMode="auto">
              <a:xfrm>
                <a:off x="5021" y="3167"/>
                <a:ext cx="143" cy="168"/>
              </a:xfrm>
              <a:custGeom>
                <a:avLst/>
                <a:gdLst>
                  <a:gd name="T0" fmla="*/ 0 w 143"/>
                  <a:gd name="T1" fmla="*/ 0 h 168"/>
                  <a:gd name="T2" fmla="*/ 9 w 143"/>
                  <a:gd name="T3" fmla="*/ 13 h 168"/>
                  <a:gd name="T4" fmla="*/ 16 w 143"/>
                  <a:gd name="T5" fmla="*/ 27 h 168"/>
                  <a:gd name="T6" fmla="*/ 25 w 143"/>
                  <a:gd name="T7" fmla="*/ 41 h 168"/>
                  <a:gd name="T8" fmla="*/ 31 w 143"/>
                  <a:gd name="T9" fmla="*/ 55 h 168"/>
                  <a:gd name="T10" fmla="*/ 39 w 143"/>
                  <a:gd name="T11" fmla="*/ 69 h 168"/>
                  <a:gd name="T12" fmla="*/ 48 w 143"/>
                  <a:gd name="T13" fmla="*/ 81 h 168"/>
                  <a:gd name="T14" fmla="*/ 57 w 143"/>
                  <a:gd name="T15" fmla="*/ 95 h 168"/>
                  <a:gd name="T16" fmla="*/ 65 w 143"/>
                  <a:gd name="T17" fmla="*/ 107 h 168"/>
                  <a:gd name="T18" fmla="*/ 74 w 143"/>
                  <a:gd name="T19" fmla="*/ 118 h 168"/>
                  <a:gd name="T20" fmla="*/ 82 w 143"/>
                  <a:gd name="T21" fmla="*/ 129 h 168"/>
                  <a:gd name="T22" fmla="*/ 92 w 143"/>
                  <a:gd name="T23" fmla="*/ 138 h 168"/>
                  <a:gd name="T24" fmla="*/ 101 w 143"/>
                  <a:gd name="T25" fmla="*/ 147 h 168"/>
                  <a:gd name="T26" fmla="*/ 111 w 143"/>
                  <a:gd name="T27" fmla="*/ 154 h 168"/>
                  <a:gd name="T28" fmla="*/ 121 w 143"/>
                  <a:gd name="T29" fmla="*/ 159 h 168"/>
                  <a:gd name="T30" fmla="*/ 131 w 143"/>
                  <a:gd name="T31" fmla="*/ 164 h 168"/>
                  <a:gd name="T32" fmla="*/ 142 w 143"/>
                  <a:gd name="T33" fmla="*/ 16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168">
                    <a:moveTo>
                      <a:pt x="0" y="0"/>
                    </a:moveTo>
                    <a:lnTo>
                      <a:pt x="9" y="13"/>
                    </a:lnTo>
                    <a:lnTo>
                      <a:pt x="16" y="27"/>
                    </a:lnTo>
                    <a:lnTo>
                      <a:pt x="25" y="41"/>
                    </a:lnTo>
                    <a:lnTo>
                      <a:pt x="31" y="55"/>
                    </a:lnTo>
                    <a:lnTo>
                      <a:pt x="39" y="69"/>
                    </a:lnTo>
                    <a:lnTo>
                      <a:pt x="48" y="81"/>
                    </a:lnTo>
                    <a:lnTo>
                      <a:pt x="57" y="95"/>
                    </a:lnTo>
                    <a:lnTo>
                      <a:pt x="65" y="107"/>
                    </a:lnTo>
                    <a:lnTo>
                      <a:pt x="74" y="118"/>
                    </a:lnTo>
                    <a:lnTo>
                      <a:pt x="82" y="129"/>
                    </a:lnTo>
                    <a:lnTo>
                      <a:pt x="92" y="138"/>
                    </a:lnTo>
                    <a:lnTo>
                      <a:pt x="101" y="147"/>
                    </a:lnTo>
                    <a:lnTo>
                      <a:pt x="111" y="154"/>
                    </a:lnTo>
                    <a:lnTo>
                      <a:pt x="121" y="159"/>
                    </a:lnTo>
                    <a:lnTo>
                      <a:pt x="131" y="164"/>
                    </a:lnTo>
                    <a:lnTo>
                      <a:pt x="142" y="167"/>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4" name="Line 80"/>
              <p:cNvSpPr>
                <a:spLocks noChangeShapeType="1"/>
              </p:cNvSpPr>
              <p:nvPr/>
            </p:nvSpPr>
            <p:spPr bwMode="auto">
              <a:xfrm flipV="1">
                <a:off x="5018" y="3161"/>
                <a:ext cx="4"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5" name="Line 81"/>
              <p:cNvSpPr>
                <a:spLocks noChangeShapeType="1"/>
              </p:cNvSpPr>
              <p:nvPr/>
            </p:nvSpPr>
            <p:spPr bwMode="auto">
              <a:xfrm>
                <a:off x="5162" y="3332"/>
                <a:ext cx="0"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6" name="Freeform 82"/>
              <p:cNvSpPr>
                <a:spLocks/>
              </p:cNvSpPr>
              <p:nvPr/>
            </p:nvSpPr>
            <p:spPr bwMode="auto">
              <a:xfrm>
                <a:off x="5162" y="3334"/>
                <a:ext cx="209" cy="11"/>
              </a:xfrm>
              <a:custGeom>
                <a:avLst/>
                <a:gdLst>
                  <a:gd name="T0" fmla="*/ 0 w 209"/>
                  <a:gd name="T1" fmla="*/ 0 h 11"/>
                  <a:gd name="T2" fmla="*/ 11 w 209"/>
                  <a:gd name="T3" fmla="*/ 1 h 11"/>
                  <a:gd name="T4" fmla="*/ 24 w 209"/>
                  <a:gd name="T5" fmla="*/ 2 h 11"/>
                  <a:gd name="T6" fmla="*/ 39 w 209"/>
                  <a:gd name="T7" fmla="*/ 2 h 11"/>
                  <a:gd name="T8" fmla="*/ 51 w 209"/>
                  <a:gd name="T9" fmla="*/ 3 h 11"/>
                  <a:gd name="T10" fmla="*/ 68 w 209"/>
                  <a:gd name="T11" fmla="*/ 2 h 11"/>
                  <a:gd name="T12" fmla="*/ 81 w 209"/>
                  <a:gd name="T13" fmla="*/ 2 h 11"/>
                  <a:gd name="T14" fmla="*/ 98 w 209"/>
                  <a:gd name="T15" fmla="*/ 1 h 11"/>
                  <a:gd name="T16" fmla="*/ 113 w 209"/>
                  <a:gd name="T17" fmla="*/ 1 h 11"/>
                  <a:gd name="T18" fmla="*/ 129 w 209"/>
                  <a:gd name="T19" fmla="*/ 0 h 11"/>
                  <a:gd name="T20" fmla="*/ 143 w 209"/>
                  <a:gd name="T21" fmla="*/ 0 h 11"/>
                  <a:gd name="T22" fmla="*/ 156 w 209"/>
                  <a:gd name="T23" fmla="*/ 0 h 11"/>
                  <a:gd name="T24" fmla="*/ 169 w 209"/>
                  <a:gd name="T25" fmla="*/ 1 h 11"/>
                  <a:gd name="T26" fmla="*/ 181 w 209"/>
                  <a:gd name="T27" fmla="*/ 2 h 11"/>
                  <a:gd name="T28" fmla="*/ 191 w 209"/>
                  <a:gd name="T29" fmla="*/ 4 h 11"/>
                  <a:gd name="T30" fmla="*/ 200 w 209"/>
                  <a:gd name="T31" fmla="*/ 7 h 11"/>
                  <a:gd name="T32" fmla="*/ 208 w 209"/>
                  <a:gd name="T33"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1">
                    <a:moveTo>
                      <a:pt x="0" y="0"/>
                    </a:moveTo>
                    <a:lnTo>
                      <a:pt x="11" y="1"/>
                    </a:lnTo>
                    <a:lnTo>
                      <a:pt x="24" y="2"/>
                    </a:lnTo>
                    <a:lnTo>
                      <a:pt x="39" y="2"/>
                    </a:lnTo>
                    <a:lnTo>
                      <a:pt x="51" y="3"/>
                    </a:lnTo>
                    <a:lnTo>
                      <a:pt x="68" y="2"/>
                    </a:lnTo>
                    <a:lnTo>
                      <a:pt x="81" y="2"/>
                    </a:lnTo>
                    <a:lnTo>
                      <a:pt x="98" y="1"/>
                    </a:lnTo>
                    <a:lnTo>
                      <a:pt x="113" y="1"/>
                    </a:lnTo>
                    <a:lnTo>
                      <a:pt x="129" y="0"/>
                    </a:lnTo>
                    <a:lnTo>
                      <a:pt x="143" y="0"/>
                    </a:lnTo>
                    <a:lnTo>
                      <a:pt x="156" y="0"/>
                    </a:lnTo>
                    <a:lnTo>
                      <a:pt x="169" y="1"/>
                    </a:lnTo>
                    <a:lnTo>
                      <a:pt x="181" y="2"/>
                    </a:lnTo>
                    <a:lnTo>
                      <a:pt x="191" y="4"/>
                    </a:lnTo>
                    <a:lnTo>
                      <a:pt x="200" y="7"/>
                    </a:lnTo>
                    <a:lnTo>
                      <a:pt x="208" y="1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87" name="Line 83"/>
              <p:cNvSpPr>
                <a:spLocks noChangeShapeType="1"/>
              </p:cNvSpPr>
              <p:nvPr/>
            </p:nvSpPr>
            <p:spPr bwMode="auto">
              <a:xfrm flipV="1">
                <a:off x="5162" y="3326"/>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8" name="Line 84"/>
              <p:cNvSpPr>
                <a:spLocks noChangeShapeType="1"/>
              </p:cNvSpPr>
              <p:nvPr/>
            </p:nvSpPr>
            <p:spPr bwMode="auto">
              <a:xfrm flipH="1">
                <a:off x="5364" y="3343"/>
                <a:ext cx="10"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9" name="Freeform 85"/>
              <p:cNvSpPr>
                <a:spLocks/>
              </p:cNvSpPr>
              <p:nvPr/>
            </p:nvSpPr>
            <p:spPr bwMode="auto">
              <a:xfrm>
                <a:off x="5369" y="3344"/>
                <a:ext cx="175" cy="170"/>
              </a:xfrm>
              <a:custGeom>
                <a:avLst/>
                <a:gdLst>
                  <a:gd name="T0" fmla="*/ 0 w 175"/>
                  <a:gd name="T1" fmla="*/ 0 h 170"/>
                  <a:gd name="T2" fmla="*/ 7 w 175"/>
                  <a:gd name="T3" fmla="*/ 6 h 170"/>
                  <a:gd name="T4" fmla="*/ 16 w 175"/>
                  <a:gd name="T5" fmla="*/ 12 h 170"/>
                  <a:gd name="T6" fmla="*/ 27 w 175"/>
                  <a:gd name="T7" fmla="*/ 21 h 170"/>
                  <a:gd name="T8" fmla="*/ 37 w 175"/>
                  <a:gd name="T9" fmla="*/ 31 h 170"/>
                  <a:gd name="T10" fmla="*/ 50 w 175"/>
                  <a:gd name="T11" fmla="*/ 44 h 170"/>
                  <a:gd name="T12" fmla="*/ 62 w 175"/>
                  <a:gd name="T13" fmla="*/ 56 h 170"/>
                  <a:gd name="T14" fmla="*/ 77 w 175"/>
                  <a:gd name="T15" fmla="*/ 68 h 170"/>
                  <a:gd name="T16" fmla="*/ 90 w 175"/>
                  <a:gd name="T17" fmla="*/ 83 h 170"/>
                  <a:gd name="T18" fmla="*/ 104 w 175"/>
                  <a:gd name="T19" fmla="*/ 95 h 170"/>
                  <a:gd name="T20" fmla="*/ 116 w 175"/>
                  <a:gd name="T21" fmla="*/ 108 h 170"/>
                  <a:gd name="T22" fmla="*/ 129 w 175"/>
                  <a:gd name="T23" fmla="*/ 122 h 170"/>
                  <a:gd name="T24" fmla="*/ 142 w 175"/>
                  <a:gd name="T25" fmla="*/ 134 h 170"/>
                  <a:gd name="T26" fmla="*/ 152 w 175"/>
                  <a:gd name="T27" fmla="*/ 144 h 170"/>
                  <a:gd name="T28" fmla="*/ 161 w 175"/>
                  <a:gd name="T29" fmla="*/ 154 h 170"/>
                  <a:gd name="T30" fmla="*/ 168 w 175"/>
                  <a:gd name="T31" fmla="*/ 162 h 170"/>
                  <a:gd name="T32" fmla="*/ 174 w 175"/>
                  <a:gd name="T33" fmla="*/ 16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70">
                    <a:moveTo>
                      <a:pt x="0" y="0"/>
                    </a:moveTo>
                    <a:lnTo>
                      <a:pt x="7" y="6"/>
                    </a:lnTo>
                    <a:lnTo>
                      <a:pt x="16" y="12"/>
                    </a:lnTo>
                    <a:lnTo>
                      <a:pt x="27" y="21"/>
                    </a:lnTo>
                    <a:lnTo>
                      <a:pt x="37" y="31"/>
                    </a:lnTo>
                    <a:lnTo>
                      <a:pt x="50" y="44"/>
                    </a:lnTo>
                    <a:lnTo>
                      <a:pt x="62" y="56"/>
                    </a:lnTo>
                    <a:lnTo>
                      <a:pt x="77" y="68"/>
                    </a:lnTo>
                    <a:lnTo>
                      <a:pt x="90" y="83"/>
                    </a:lnTo>
                    <a:lnTo>
                      <a:pt x="104" y="95"/>
                    </a:lnTo>
                    <a:lnTo>
                      <a:pt x="116" y="108"/>
                    </a:lnTo>
                    <a:lnTo>
                      <a:pt x="129" y="122"/>
                    </a:lnTo>
                    <a:lnTo>
                      <a:pt x="142" y="134"/>
                    </a:lnTo>
                    <a:lnTo>
                      <a:pt x="152" y="144"/>
                    </a:lnTo>
                    <a:lnTo>
                      <a:pt x="161" y="154"/>
                    </a:lnTo>
                    <a:lnTo>
                      <a:pt x="168" y="162"/>
                    </a:lnTo>
                    <a:lnTo>
                      <a:pt x="174" y="169"/>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0" name="Line 86"/>
              <p:cNvSpPr>
                <a:spLocks noChangeShapeType="1"/>
              </p:cNvSpPr>
              <p:nvPr/>
            </p:nvSpPr>
            <p:spPr bwMode="auto">
              <a:xfrm flipV="1">
                <a:off x="5368" y="3337"/>
                <a:ext cx="2"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1" name="Line 87"/>
              <p:cNvSpPr>
                <a:spLocks noChangeShapeType="1"/>
              </p:cNvSpPr>
              <p:nvPr/>
            </p:nvSpPr>
            <p:spPr bwMode="auto">
              <a:xfrm flipH="1">
                <a:off x="5537" y="3512"/>
                <a:ext cx="14"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2" name="Freeform 88"/>
              <p:cNvSpPr>
                <a:spLocks/>
              </p:cNvSpPr>
              <p:nvPr/>
            </p:nvSpPr>
            <p:spPr bwMode="auto">
              <a:xfrm>
                <a:off x="5543" y="3513"/>
                <a:ext cx="284" cy="184"/>
              </a:xfrm>
              <a:custGeom>
                <a:avLst/>
                <a:gdLst>
                  <a:gd name="T0" fmla="*/ 0 w 284"/>
                  <a:gd name="T1" fmla="*/ 0 h 184"/>
                  <a:gd name="T2" fmla="*/ 7 w 284"/>
                  <a:gd name="T3" fmla="*/ 6 h 184"/>
                  <a:gd name="T4" fmla="*/ 18 w 284"/>
                  <a:gd name="T5" fmla="*/ 13 h 184"/>
                  <a:gd name="T6" fmla="*/ 32 w 284"/>
                  <a:gd name="T7" fmla="*/ 23 h 184"/>
                  <a:gd name="T8" fmla="*/ 50 w 284"/>
                  <a:gd name="T9" fmla="*/ 35 h 184"/>
                  <a:gd name="T10" fmla="*/ 69 w 284"/>
                  <a:gd name="T11" fmla="*/ 47 h 184"/>
                  <a:gd name="T12" fmla="*/ 91 w 284"/>
                  <a:gd name="T13" fmla="*/ 60 h 184"/>
                  <a:gd name="T14" fmla="*/ 115 w 284"/>
                  <a:gd name="T15" fmla="*/ 75 h 184"/>
                  <a:gd name="T16" fmla="*/ 138 w 284"/>
                  <a:gd name="T17" fmla="*/ 89 h 184"/>
                  <a:gd name="T18" fmla="*/ 162 w 284"/>
                  <a:gd name="T19" fmla="*/ 104 h 184"/>
                  <a:gd name="T20" fmla="*/ 185 w 284"/>
                  <a:gd name="T21" fmla="*/ 117 h 184"/>
                  <a:gd name="T22" fmla="*/ 207 w 284"/>
                  <a:gd name="T23" fmla="*/ 132 h 184"/>
                  <a:gd name="T24" fmla="*/ 228 w 284"/>
                  <a:gd name="T25" fmla="*/ 144 h 184"/>
                  <a:gd name="T26" fmla="*/ 246 w 284"/>
                  <a:gd name="T27" fmla="*/ 156 h 184"/>
                  <a:gd name="T28" fmla="*/ 262 w 284"/>
                  <a:gd name="T29" fmla="*/ 166 h 184"/>
                  <a:gd name="T30" fmla="*/ 273 w 284"/>
                  <a:gd name="T31" fmla="*/ 175 h 184"/>
                  <a:gd name="T32" fmla="*/ 283 w 284"/>
                  <a:gd name="T33"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184">
                    <a:moveTo>
                      <a:pt x="0" y="0"/>
                    </a:moveTo>
                    <a:lnTo>
                      <a:pt x="7" y="6"/>
                    </a:lnTo>
                    <a:lnTo>
                      <a:pt x="18" y="13"/>
                    </a:lnTo>
                    <a:lnTo>
                      <a:pt x="32" y="23"/>
                    </a:lnTo>
                    <a:lnTo>
                      <a:pt x="50" y="35"/>
                    </a:lnTo>
                    <a:lnTo>
                      <a:pt x="69" y="47"/>
                    </a:lnTo>
                    <a:lnTo>
                      <a:pt x="91" y="60"/>
                    </a:lnTo>
                    <a:lnTo>
                      <a:pt x="115" y="75"/>
                    </a:lnTo>
                    <a:lnTo>
                      <a:pt x="138" y="89"/>
                    </a:lnTo>
                    <a:lnTo>
                      <a:pt x="162" y="104"/>
                    </a:lnTo>
                    <a:lnTo>
                      <a:pt x="185" y="117"/>
                    </a:lnTo>
                    <a:lnTo>
                      <a:pt x="207" y="132"/>
                    </a:lnTo>
                    <a:lnTo>
                      <a:pt x="228" y="144"/>
                    </a:lnTo>
                    <a:lnTo>
                      <a:pt x="246" y="156"/>
                    </a:lnTo>
                    <a:lnTo>
                      <a:pt x="262" y="166"/>
                    </a:lnTo>
                    <a:lnTo>
                      <a:pt x="273" y="175"/>
                    </a:lnTo>
                    <a:lnTo>
                      <a:pt x="283" y="183"/>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3" name="Line 89"/>
              <p:cNvSpPr>
                <a:spLocks noChangeShapeType="1"/>
              </p:cNvSpPr>
              <p:nvPr/>
            </p:nvSpPr>
            <p:spPr bwMode="auto">
              <a:xfrm flipV="1">
                <a:off x="5540" y="3507"/>
                <a:ext cx="4" cy="1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4" name="Line 90"/>
              <p:cNvSpPr>
                <a:spLocks noChangeShapeType="1"/>
              </p:cNvSpPr>
              <p:nvPr/>
            </p:nvSpPr>
            <p:spPr bwMode="auto">
              <a:xfrm flipH="1">
                <a:off x="5820" y="3695"/>
                <a:ext cx="13"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5" name="Freeform 91"/>
              <p:cNvSpPr>
                <a:spLocks/>
              </p:cNvSpPr>
              <p:nvPr/>
            </p:nvSpPr>
            <p:spPr bwMode="auto">
              <a:xfrm>
                <a:off x="1603" y="3103"/>
                <a:ext cx="357" cy="375"/>
              </a:xfrm>
              <a:custGeom>
                <a:avLst/>
                <a:gdLst>
                  <a:gd name="T0" fmla="*/ 344 w 357"/>
                  <a:gd name="T1" fmla="*/ 144 h 375"/>
                  <a:gd name="T2" fmla="*/ 330 w 357"/>
                  <a:gd name="T3" fmla="*/ 157 h 375"/>
                  <a:gd name="T4" fmla="*/ 311 w 357"/>
                  <a:gd name="T5" fmla="*/ 172 h 375"/>
                  <a:gd name="T6" fmla="*/ 290 w 357"/>
                  <a:gd name="T7" fmla="*/ 185 h 375"/>
                  <a:gd name="T8" fmla="*/ 268 w 357"/>
                  <a:gd name="T9" fmla="*/ 200 h 375"/>
                  <a:gd name="T10" fmla="*/ 246 w 357"/>
                  <a:gd name="T11" fmla="*/ 213 h 375"/>
                  <a:gd name="T12" fmla="*/ 229 w 357"/>
                  <a:gd name="T13" fmla="*/ 225 h 375"/>
                  <a:gd name="T14" fmla="*/ 219 w 357"/>
                  <a:gd name="T15" fmla="*/ 237 h 375"/>
                  <a:gd name="T16" fmla="*/ 214 w 357"/>
                  <a:gd name="T17" fmla="*/ 247 h 375"/>
                  <a:gd name="T18" fmla="*/ 210 w 357"/>
                  <a:gd name="T19" fmla="*/ 254 h 375"/>
                  <a:gd name="T20" fmla="*/ 205 w 357"/>
                  <a:gd name="T21" fmla="*/ 261 h 375"/>
                  <a:gd name="T22" fmla="*/ 200 w 357"/>
                  <a:gd name="T23" fmla="*/ 268 h 375"/>
                  <a:gd name="T24" fmla="*/ 192 w 357"/>
                  <a:gd name="T25" fmla="*/ 273 h 375"/>
                  <a:gd name="T26" fmla="*/ 184 w 357"/>
                  <a:gd name="T27" fmla="*/ 281 h 375"/>
                  <a:gd name="T28" fmla="*/ 174 w 357"/>
                  <a:gd name="T29" fmla="*/ 289 h 375"/>
                  <a:gd name="T30" fmla="*/ 164 w 357"/>
                  <a:gd name="T31" fmla="*/ 298 h 375"/>
                  <a:gd name="T32" fmla="*/ 151 w 357"/>
                  <a:gd name="T33" fmla="*/ 310 h 375"/>
                  <a:gd name="T34" fmla="*/ 132 w 357"/>
                  <a:gd name="T35" fmla="*/ 320 h 375"/>
                  <a:gd name="T36" fmla="*/ 108 w 357"/>
                  <a:gd name="T37" fmla="*/ 330 h 375"/>
                  <a:gd name="T38" fmla="*/ 83 w 357"/>
                  <a:gd name="T39" fmla="*/ 339 h 375"/>
                  <a:gd name="T40" fmla="*/ 57 w 357"/>
                  <a:gd name="T41" fmla="*/ 348 h 375"/>
                  <a:gd name="T42" fmla="*/ 33 w 357"/>
                  <a:gd name="T43" fmla="*/ 356 h 375"/>
                  <a:gd name="T44" fmla="*/ 16 w 357"/>
                  <a:gd name="T45" fmla="*/ 363 h 375"/>
                  <a:gd name="T46" fmla="*/ 3 w 357"/>
                  <a:gd name="T47" fmla="*/ 369 h 375"/>
                  <a:gd name="T48" fmla="*/ 0 w 357"/>
                  <a:gd name="T49" fmla="*/ 374 h 375"/>
                  <a:gd name="T50" fmla="*/ 2 w 357"/>
                  <a:gd name="T51" fmla="*/ 369 h 375"/>
                  <a:gd name="T52" fmla="*/ 11 w 357"/>
                  <a:gd name="T53" fmla="*/ 356 h 375"/>
                  <a:gd name="T54" fmla="*/ 20 w 357"/>
                  <a:gd name="T55" fmla="*/ 338 h 375"/>
                  <a:gd name="T56" fmla="*/ 32 w 357"/>
                  <a:gd name="T57" fmla="*/ 318 h 375"/>
                  <a:gd name="T58" fmla="*/ 42 w 357"/>
                  <a:gd name="T59" fmla="*/ 299 h 375"/>
                  <a:gd name="T60" fmla="*/ 52 w 357"/>
                  <a:gd name="T61" fmla="*/ 283 h 375"/>
                  <a:gd name="T62" fmla="*/ 57 w 357"/>
                  <a:gd name="T63" fmla="*/ 273 h 375"/>
                  <a:gd name="T64" fmla="*/ 59 w 357"/>
                  <a:gd name="T65" fmla="*/ 272 h 375"/>
                  <a:gd name="T66" fmla="*/ 66 w 357"/>
                  <a:gd name="T67" fmla="*/ 266 h 375"/>
                  <a:gd name="T68" fmla="*/ 76 w 357"/>
                  <a:gd name="T69" fmla="*/ 254 h 375"/>
                  <a:gd name="T70" fmla="*/ 92 w 357"/>
                  <a:gd name="T71" fmla="*/ 241 h 375"/>
                  <a:gd name="T72" fmla="*/ 109 w 357"/>
                  <a:gd name="T73" fmla="*/ 224 h 375"/>
                  <a:gd name="T74" fmla="*/ 129 w 357"/>
                  <a:gd name="T75" fmla="*/ 208 h 375"/>
                  <a:gd name="T76" fmla="*/ 148 w 357"/>
                  <a:gd name="T77" fmla="*/ 192 h 375"/>
                  <a:gd name="T78" fmla="*/ 166 w 357"/>
                  <a:gd name="T79" fmla="*/ 179 h 375"/>
                  <a:gd name="T80" fmla="*/ 182 w 357"/>
                  <a:gd name="T81" fmla="*/ 169 h 375"/>
                  <a:gd name="T82" fmla="*/ 194 w 357"/>
                  <a:gd name="T83" fmla="*/ 156 h 375"/>
                  <a:gd name="T84" fmla="*/ 205 w 357"/>
                  <a:gd name="T85" fmla="*/ 143 h 375"/>
                  <a:gd name="T86" fmla="*/ 216 w 357"/>
                  <a:gd name="T87" fmla="*/ 128 h 375"/>
                  <a:gd name="T88" fmla="*/ 225 w 357"/>
                  <a:gd name="T89" fmla="*/ 114 h 375"/>
                  <a:gd name="T90" fmla="*/ 237 w 357"/>
                  <a:gd name="T91" fmla="*/ 100 h 375"/>
                  <a:gd name="T92" fmla="*/ 250 w 357"/>
                  <a:gd name="T93" fmla="*/ 88 h 375"/>
                  <a:gd name="T94" fmla="*/ 263 w 357"/>
                  <a:gd name="T95" fmla="*/ 78 h 375"/>
                  <a:gd name="T96" fmla="*/ 282 w 357"/>
                  <a:gd name="T97" fmla="*/ 69 h 375"/>
                  <a:gd name="T98" fmla="*/ 300 w 357"/>
                  <a:gd name="T99" fmla="*/ 59 h 375"/>
                  <a:gd name="T100" fmla="*/ 314 w 357"/>
                  <a:gd name="T101" fmla="*/ 47 h 375"/>
                  <a:gd name="T102" fmla="*/ 327 w 357"/>
                  <a:gd name="T103" fmla="*/ 35 h 375"/>
                  <a:gd name="T104" fmla="*/ 338 w 357"/>
                  <a:gd name="T105" fmla="*/ 23 h 375"/>
                  <a:gd name="T106" fmla="*/ 346 w 357"/>
                  <a:gd name="T107" fmla="*/ 13 h 375"/>
                  <a:gd name="T108" fmla="*/ 353 w 357"/>
                  <a:gd name="T109" fmla="*/ 6 h 375"/>
                  <a:gd name="T110" fmla="*/ 356 w 357"/>
                  <a:gd name="T111"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7" h="375">
                    <a:moveTo>
                      <a:pt x="347" y="136"/>
                    </a:moveTo>
                    <a:lnTo>
                      <a:pt x="344" y="144"/>
                    </a:lnTo>
                    <a:lnTo>
                      <a:pt x="338" y="151"/>
                    </a:lnTo>
                    <a:lnTo>
                      <a:pt x="330" y="157"/>
                    </a:lnTo>
                    <a:lnTo>
                      <a:pt x="321" y="165"/>
                    </a:lnTo>
                    <a:lnTo>
                      <a:pt x="311" y="172"/>
                    </a:lnTo>
                    <a:lnTo>
                      <a:pt x="301" y="179"/>
                    </a:lnTo>
                    <a:lnTo>
                      <a:pt x="290" y="185"/>
                    </a:lnTo>
                    <a:lnTo>
                      <a:pt x="278" y="193"/>
                    </a:lnTo>
                    <a:lnTo>
                      <a:pt x="268" y="200"/>
                    </a:lnTo>
                    <a:lnTo>
                      <a:pt x="257" y="206"/>
                    </a:lnTo>
                    <a:lnTo>
                      <a:pt x="246" y="213"/>
                    </a:lnTo>
                    <a:lnTo>
                      <a:pt x="238" y="219"/>
                    </a:lnTo>
                    <a:lnTo>
                      <a:pt x="229" y="225"/>
                    </a:lnTo>
                    <a:lnTo>
                      <a:pt x="223" y="231"/>
                    </a:lnTo>
                    <a:lnTo>
                      <a:pt x="219" y="237"/>
                    </a:lnTo>
                    <a:lnTo>
                      <a:pt x="216" y="241"/>
                    </a:lnTo>
                    <a:lnTo>
                      <a:pt x="214" y="247"/>
                    </a:lnTo>
                    <a:lnTo>
                      <a:pt x="211" y="250"/>
                    </a:lnTo>
                    <a:lnTo>
                      <a:pt x="210" y="254"/>
                    </a:lnTo>
                    <a:lnTo>
                      <a:pt x="208" y="258"/>
                    </a:lnTo>
                    <a:lnTo>
                      <a:pt x="205" y="261"/>
                    </a:lnTo>
                    <a:lnTo>
                      <a:pt x="202" y="265"/>
                    </a:lnTo>
                    <a:lnTo>
                      <a:pt x="200" y="268"/>
                    </a:lnTo>
                    <a:lnTo>
                      <a:pt x="195" y="270"/>
                    </a:lnTo>
                    <a:lnTo>
                      <a:pt x="192" y="273"/>
                    </a:lnTo>
                    <a:lnTo>
                      <a:pt x="189" y="278"/>
                    </a:lnTo>
                    <a:lnTo>
                      <a:pt x="184" y="281"/>
                    </a:lnTo>
                    <a:lnTo>
                      <a:pt x="180" y="285"/>
                    </a:lnTo>
                    <a:lnTo>
                      <a:pt x="174" y="289"/>
                    </a:lnTo>
                    <a:lnTo>
                      <a:pt x="170" y="294"/>
                    </a:lnTo>
                    <a:lnTo>
                      <a:pt x="164" y="298"/>
                    </a:lnTo>
                    <a:lnTo>
                      <a:pt x="157" y="305"/>
                    </a:lnTo>
                    <a:lnTo>
                      <a:pt x="151" y="310"/>
                    </a:lnTo>
                    <a:lnTo>
                      <a:pt x="142" y="316"/>
                    </a:lnTo>
                    <a:lnTo>
                      <a:pt x="132" y="320"/>
                    </a:lnTo>
                    <a:lnTo>
                      <a:pt x="121" y="326"/>
                    </a:lnTo>
                    <a:lnTo>
                      <a:pt x="108" y="330"/>
                    </a:lnTo>
                    <a:lnTo>
                      <a:pt x="96" y="336"/>
                    </a:lnTo>
                    <a:lnTo>
                      <a:pt x="83" y="339"/>
                    </a:lnTo>
                    <a:lnTo>
                      <a:pt x="69" y="344"/>
                    </a:lnTo>
                    <a:lnTo>
                      <a:pt x="57" y="348"/>
                    </a:lnTo>
                    <a:lnTo>
                      <a:pt x="46" y="353"/>
                    </a:lnTo>
                    <a:lnTo>
                      <a:pt x="33" y="356"/>
                    </a:lnTo>
                    <a:lnTo>
                      <a:pt x="23" y="359"/>
                    </a:lnTo>
                    <a:lnTo>
                      <a:pt x="16" y="363"/>
                    </a:lnTo>
                    <a:lnTo>
                      <a:pt x="8" y="366"/>
                    </a:lnTo>
                    <a:lnTo>
                      <a:pt x="3" y="369"/>
                    </a:lnTo>
                    <a:lnTo>
                      <a:pt x="0" y="373"/>
                    </a:lnTo>
                    <a:lnTo>
                      <a:pt x="0" y="374"/>
                    </a:lnTo>
                    <a:lnTo>
                      <a:pt x="0" y="373"/>
                    </a:lnTo>
                    <a:lnTo>
                      <a:pt x="2" y="369"/>
                    </a:lnTo>
                    <a:lnTo>
                      <a:pt x="6" y="364"/>
                    </a:lnTo>
                    <a:lnTo>
                      <a:pt x="11" y="356"/>
                    </a:lnTo>
                    <a:lnTo>
                      <a:pt x="16" y="347"/>
                    </a:lnTo>
                    <a:lnTo>
                      <a:pt x="20" y="338"/>
                    </a:lnTo>
                    <a:lnTo>
                      <a:pt x="27" y="328"/>
                    </a:lnTo>
                    <a:lnTo>
                      <a:pt x="32" y="318"/>
                    </a:lnTo>
                    <a:lnTo>
                      <a:pt x="38" y="308"/>
                    </a:lnTo>
                    <a:lnTo>
                      <a:pt x="42" y="299"/>
                    </a:lnTo>
                    <a:lnTo>
                      <a:pt x="48" y="290"/>
                    </a:lnTo>
                    <a:lnTo>
                      <a:pt x="52" y="283"/>
                    </a:lnTo>
                    <a:lnTo>
                      <a:pt x="56" y="278"/>
                    </a:lnTo>
                    <a:lnTo>
                      <a:pt x="57" y="273"/>
                    </a:lnTo>
                    <a:lnTo>
                      <a:pt x="58" y="272"/>
                    </a:lnTo>
                    <a:lnTo>
                      <a:pt x="59" y="272"/>
                    </a:lnTo>
                    <a:lnTo>
                      <a:pt x="62" y="269"/>
                    </a:lnTo>
                    <a:lnTo>
                      <a:pt x="66" y="266"/>
                    </a:lnTo>
                    <a:lnTo>
                      <a:pt x="70" y="261"/>
                    </a:lnTo>
                    <a:lnTo>
                      <a:pt x="76" y="254"/>
                    </a:lnTo>
                    <a:lnTo>
                      <a:pt x="84" y="248"/>
                    </a:lnTo>
                    <a:lnTo>
                      <a:pt x="92" y="241"/>
                    </a:lnTo>
                    <a:lnTo>
                      <a:pt x="102" y="233"/>
                    </a:lnTo>
                    <a:lnTo>
                      <a:pt x="109" y="224"/>
                    </a:lnTo>
                    <a:lnTo>
                      <a:pt x="119" y="217"/>
                    </a:lnTo>
                    <a:lnTo>
                      <a:pt x="129" y="208"/>
                    </a:lnTo>
                    <a:lnTo>
                      <a:pt x="138" y="200"/>
                    </a:lnTo>
                    <a:lnTo>
                      <a:pt x="148" y="192"/>
                    </a:lnTo>
                    <a:lnTo>
                      <a:pt x="157" y="185"/>
                    </a:lnTo>
                    <a:lnTo>
                      <a:pt x="166" y="179"/>
                    </a:lnTo>
                    <a:lnTo>
                      <a:pt x="174" y="173"/>
                    </a:lnTo>
                    <a:lnTo>
                      <a:pt x="182" y="169"/>
                    </a:lnTo>
                    <a:lnTo>
                      <a:pt x="189" y="162"/>
                    </a:lnTo>
                    <a:lnTo>
                      <a:pt x="194" y="156"/>
                    </a:lnTo>
                    <a:lnTo>
                      <a:pt x="200" y="150"/>
                    </a:lnTo>
                    <a:lnTo>
                      <a:pt x="205" y="143"/>
                    </a:lnTo>
                    <a:lnTo>
                      <a:pt x="210" y="136"/>
                    </a:lnTo>
                    <a:lnTo>
                      <a:pt x="216" y="128"/>
                    </a:lnTo>
                    <a:lnTo>
                      <a:pt x="221" y="122"/>
                    </a:lnTo>
                    <a:lnTo>
                      <a:pt x="225" y="114"/>
                    </a:lnTo>
                    <a:lnTo>
                      <a:pt x="231" y="107"/>
                    </a:lnTo>
                    <a:lnTo>
                      <a:pt x="237" y="100"/>
                    </a:lnTo>
                    <a:lnTo>
                      <a:pt x="242" y="95"/>
                    </a:lnTo>
                    <a:lnTo>
                      <a:pt x="250" y="88"/>
                    </a:lnTo>
                    <a:lnTo>
                      <a:pt x="257" y="83"/>
                    </a:lnTo>
                    <a:lnTo>
                      <a:pt x="263" y="78"/>
                    </a:lnTo>
                    <a:lnTo>
                      <a:pt x="273" y="74"/>
                    </a:lnTo>
                    <a:lnTo>
                      <a:pt x="282" y="69"/>
                    </a:lnTo>
                    <a:lnTo>
                      <a:pt x="291" y="65"/>
                    </a:lnTo>
                    <a:lnTo>
                      <a:pt x="300" y="59"/>
                    </a:lnTo>
                    <a:lnTo>
                      <a:pt x="307" y="54"/>
                    </a:lnTo>
                    <a:lnTo>
                      <a:pt x="314" y="47"/>
                    </a:lnTo>
                    <a:lnTo>
                      <a:pt x="321" y="41"/>
                    </a:lnTo>
                    <a:lnTo>
                      <a:pt x="327" y="35"/>
                    </a:lnTo>
                    <a:lnTo>
                      <a:pt x="334" y="29"/>
                    </a:lnTo>
                    <a:lnTo>
                      <a:pt x="338" y="23"/>
                    </a:lnTo>
                    <a:lnTo>
                      <a:pt x="343" y="18"/>
                    </a:lnTo>
                    <a:lnTo>
                      <a:pt x="346" y="13"/>
                    </a:lnTo>
                    <a:lnTo>
                      <a:pt x="350" y="9"/>
                    </a:lnTo>
                    <a:lnTo>
                      <a:pt x="353" y="6"/>
                    </a:lnTo>
                    <a:lnTo>
                      <a:pt x="355" y="2"/>
                    </a:lnTo>
                    <a:lnTo>
                      <a:pt x="356" y="0"/>
                    </a:lnTo>
                    <a:lnTo>
                      <a:pt x="347" y="136"/>
                    </a:lnTo>
                  </a:path>
                </a:pathLst>
              </a:custGeom>
              <a:solidFill>
                <a:srgbClr val="80CFE2"/>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6" name="Freeform 92"/>
              <p:cNvSpPr>
                <a:spLocks/>
              </p:cNvSpPr>
              <p:nvPr/>
            </p:nvSpPr>
            <p:spPr bwMode="auto">
              <a:xfrm>
                <a:off x="2067" y="3093"/>
                <a:ext cx="106" cy="137"/>
              </a:xfrm>
              <a:custGeom>
                <a:avLst/>
                <a:gdLst>
                  <a:gd name="T0" fmla="*/ 0 w 106"/>
                  <a:gd name="T1" fmla="*/ 0 h 137"/>
                  <a:gd name="T2" fmla="*/ 26 w 106"/>
                  <a:gd name="T3" fmla="*/ 136 h 137"/>
                  <a:gd name="T4" fmla="*/ 59 w 106"/>
                  <a:gd name="T5" fmla="*/ 120 h 137"/>
                  <a:gd name="T6" fmla="*/ 60 w 106"/>
                  <a:gd name="T7" fmla="*/ 119 h 137"/>
                  <a:gd name="T8" fmla="*/ 61 w 106"/>
                  <a:gd name="T9" fmla="*/ 119 h 137"/>
                  <a:gd name="T10" fmla="*/ 64 w 106"/>
                  <a:gd name="T11" fmla="*/ 119 h 137"/>
                  <a:gd name="T12" fmla="*/ 65 w 106"/>
                  <a:gd name="T13" fmla="*/ 119 h 137"/>
                  <a:gd name="T14" fmla="*/ 67 w 106"/>
                  <a:gd name="T15" fmla="*/ 119 h 137"/>
                  <a:gd name="T16" fmla="*/ 70 w 106"/>
                  <a:gd name="T17" fmla="*/ 119 h 137"/>
                  <a:gd name="T18" fmla="*/ 74 w 106"/>
                  <a:gd name="T19" fmla="*/ 119 h 137"/>
                  <a:gd name="T20" fmla="*/ 76 w 106"/>
                  <a:gd name="T21" fmla="*/ 120 h 137"/>
                  <a:gd name="T22" fmla="*/ 79 w 106"/>
                  <a:gd name="T23" fmla="*/ 121 h 137"/>
                  <a:gd name="T24" fmla="*/ 84 w 106"/>
                  <a:gd name="T25" fmla="*/ 123 h 137"/>
                  <a:gd name="T26" fmla="*/ 87 w 106"/>
                  <a:gd name="T27" fmla="*/ 124 h 137"/>
                  <a:gd name="T28" fmla="*/ 92 w 106"/>
                  <a:gd name="T29" fmla="*/ 126 h 137"/>
                  <a:gd name="T30" fmla="*/ 95 w 106"/>
                  <a:gd name="T31" fmla="*/ 128 h 137"/>
                  <a:gd name="T32" fmla="*/ 100 w 106"/>
                  <a:gd name="T33" fmla="*/ 130 h 137"/>
                  <a:gd name="T34" fmla="*/ 104 w 106"/>
                  <a:gd name="T35" fmla="*/ 133 h 137"/>
                  <a:gd name="T36" fmla="*/ 105 w 106"/>
                  <a:gd name="T37" fmla="*/ 131 h 137"/>
                  <a:gd name="T38" fmla="*/ 104 w 106"/>
                  <a:gd name="T39" fmla="*/ 129 h 137"/>
                  <a:gd name="T40" fmla="*/ 102 w 106"/>
                  <a:gd name="T41" fmla="*/ 126 h 137"/>
                  <a:gd name="T42" fmla="*/ 97 w 106"/>
                  <a:gd name="T43" fmla="*/ 120 h 137"/>
                  <a:gd name="T44" fmla="*/ 93 w 106"/>
                  <a:gd name="T45" fmla="*/ 114 h 137"/>
                  <a:gd name="T46" fmla="*/ 87 w 106"/>
                  <a:gd name="T47" fmla="*/ 106 h 137"/>
                  <a:gd name="T48" fmla="*/ 79 w 106"/>
                  <a:gd name="T49" fmla="*/ 98 h 137"/>
                  <a:gd name="T50" fmla="*/ 73 w 106"/>
                  <a:gd name="T51" fmla="*/ 89 h 137"/>
                  <a:gd name="T52" fmla="*/ 65 w 106"/>
                  <a:gd name="T53" fmla="*/ 81 h 137"/>
                  <a:gd name="T54" fmla="*/ 58 w 106"/>
                  <a:gd name="T55" fmla="*/ 72 h 137"/>
                  <a:gd name="T56" fmla="*/ 51 w 106"/>
                  <a:gd name="T57" fmla="*/ 65 h 137"/>
                  <a:gd name="T58" fmla="*/ 46 w 106"/>
                  <a:gd name="T59" fmla="*/ 57 h 137"/>
                  <a:gd name="T60" fmla="*/ 40 w 106"/>
                  <a:gd name="T61" fmla="*/ 51 h 137"/>
                  <a:gd name="T62" fmla="*/ 36 w 106"/>
                  <a:gd name="T63" fmla="*/ 46 h 137"/>
                  <a:gd name="T64" fmla="*/ 34 w 106"/>
                  <a:gd name="T65" fmla="*/ 42 h 137"/>
                  <a:gd name="T66" fmla="*/ 31 w 106"/>
                  <a:gd name="T67" fmla="*/ 39 h 137"/>
                  <a:gd name="T68" fmla="*/ 30 w 106"/>
                  <a:gd name="T69" fmla="*/ 36 h 137"/>
                  <a:gd name="T70" fmla="*/ 28 w 106"/>
                  <a:gd name="T71" fmla="*/ 32 h 137"/>
                  <a:gd name="T72" fmla="*/ 26 w 106"/>
                  <a:gd name="T73" fmla="*/ 29 h 137"/>
                  <a:gd name="T74" fmla="*/ 21 w 106"/>
                  <a:gd name="T75" fmla="*/ 26 h 137"/>
                  <a:gd name="T76" fmla="*/ 19 w 106"/>
                  <a:gd name="T77" fmla="*/ 21 h 137"/>
                  <a:gd name="T78" fmla="*/ 17 w 106"/>
                  <a:gd name="T79" fmla="*/ 18 h 137"/>
                  <a:gd name="T80" fmla="*/ 13 w 106"/>
                  <a:gd name="T81" fmla="*/ 14 h 137"/>
                  <a:gd name="T82" fmla="*/ 11 w 106"/>
                  <a:gd name="T83" fmla="*/ 12 h 137"/>
                  <a:gd name="T84" fmla="*/ 9 w 106"/>
                  <a:gd name="T85" fmla="*/ 9 h 137"/>
                  <a:gd name="T86" fmla="*/ 6 w 106"/>
                  <a:gd name="T87" fmla="*/ 7 h 137"/>
                  <a:gd name="T88" fmla="*/ 3 w 106"/>
                  <a:gd name="T89" fmla="*/ 4 h 137"/>
                  <a:gd name="T90" fmla="*/ 2 w 106"/>
                  <a:gd name="T91" fmla="*/ 2 h 137"/>
                  <a:gd name="T92" fmla="*/ 1 w 106"/>
                  <a:gd name="T93" fmla="*/ 1 h 137"/>
                  <a:gd name="T94" fmla="*/ 0 w 106"/>
                  <a:gd name="T9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 h="137">
                    <a:moveTo>
                      <a:pt x="0" y="0"/>
                    </a:moveTo>
                    <a:lnTo>
                      <a:pt x="26" y="136"/>
                    </a:lnTo>
                    <a:lnTo>
                      <a:pt x="59" y="120"/>
                    </a:lnTo>
                    <a:lnTo>
                      <a:pt x="60" y="119"/>
                    </a:lnTo>
                    <a:lnTo>
                      <a:pt x="61" y="119"/>
                    </a:lnTo>
                    <a:lnTo>
                      <a:pt x="64" y="119"/>
                    </a:lnTo>
                    <a:lnTo>
                      <a:pt x="65" y="119"/>
                    </a:lnTo>
                    <a:lnTo>
                      <a:pt x="67" y="119"/>
                    </a:lnTo>
                    <a:lnTo>
                      <a:pt x="70" y="119"/>
                    </a:lnTo>
                    <a:lnTo>
                      <a:pt x="74" y="119"/>
                    </a:lnTo>
                    <a:lnTo>
                      <a:pt x="76" y="120"/>
                    </a:lnTo>
                    <a:lnTo>
                      <a:pt x="79" y="121"/>
                    </a:lnTo>
                    <a:lnTo>
                      <a:pt x="84" y="123"/>
                    </a:lnTo>
                    <a:lnTo>
                      <a:pt x="87" y="124"/>
                    </a:lnTo>
                    <a:lnTo>
                      <a:pt x="92" y="126"/>
                    </a:lnTo>
                    <a:lnTo>
                      <a:pt x="95" y="128"/>
                    </a:lnTo>
                    <a:lnTo>
                      <a:pt x="100" y="130"/>
                    </a:lnTo>
                    <a:lnTo>
                      <a:pt x="104" y="133"/>
                    </a:lnTo>
                    <a:lnTo>
                      <a:pt x="105" y="131"/>
                    </a:lnTo>
                    <a:lnTo>
                      <a:pt x="104" y="129"/>
                    </a:lnTo>
                    <a:lnTo>
                      <a:pt x="102" y="126"/>
                    </a:lnTo>
                    <a:lnTo>
                      <a:pt x="97" y="120"/>
                    </a:lnTo>
                    <a:lnTo>
                      <a:pt x="93" y="114"/>
                    </a:lnTo>
                    <a:lnTo>
                      <a:pt x="87" y="106"/>
                    </a:lnTo>
                    <a:lnTo>
                      <a:pt x="79" y="98"/>
                    </a:lnTo>
                    <a:lnTo>
                      <a:pt x="73" y="89"/>
                    </a:lnTo>
                    <a:lnTo>
                      <a:pt x="65" y="81"/>
                    </a:lnTo>
                    <a:lnTo>
                      <a:pt x="58" y="72"/>
                    </a:lnTo>
                    <a:lnTo>
                      <a:pt x="51" y="65"/>
                    </a:lnTo>
                    <a:lnTo>
                      <a:pt x="46" y="57"/>
                    </a:lnTo>
                    <a:lnTo>
                      <a:pt x="40" y="51"/>
                    </a:lnTo>
                    <a:lnTo>
                      <a:pt x="36" y="46"/>
                    </a:lnTo>
                    <a:lnTo>
                      <a:pt x="34" y="42"/>
                    </a:lnTo>
                    <a:lnTo>
                      <a:pt x="31" y="39"/>
                    </a:lnTo>
                    <a:lnTo>
                      <a:pt x="30" y="36"/>
                    </a:lnTo>
                    <a:lnTo>
                      <a:pt x="28" y="32"/>
                    </a:lnTo>
                    <a:lnTo>
                      <a:pt x="26" y="29"/>
                    </a:lnTo>
                    <a:lnTo>
                      <a:pt x="21" y="26"/>
                    </a:lnTo>
                    <a:lnTo>
                      <a:pt x="19" y="21"/>
                    </a:lnTo>
                    <a:lnTo>
                      <a:pt x="17" y="18"/>
                    </a:lnTo>
                    <a:lnTo>
                      <a:pt x="13" y="14"/>
                    </a:lnTo>
                    <a:lnTo>
                      <a:pt x="11" y="12"/>
                    </a:lnTo>
                    <a:lnTo>
                      <a:pt x="9" y="9"/>
                    </a:lnTo>
                    <a:lnTo>
                      <a:pt x="6" y="7"/>
                    </a:lnTo>
                    <a:lnTo>
                      <a:pt x="3" y="4"/>
                    </a:lnTo>
                    <a:lnTo>
                      <a:pt x="2" y="2"/>
                    </a:lnTo>
                    <a:lnTo>
                      <a:pt x="1" y="1"/>
                    </a:lnTo>
                    <a:lnTo>
                      <a:pt x="0" y="0"/>
                    </a:lnTo>
                  </a:path>
                </a:pathLst>
              </a:custGeom>
              <a:solidFill>
                <a:srgbClr val="80CFE2"/>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7" name="Freeform 93"/>
              <p:cNvSpPr>
                <a:spLocks/>
              </p:cNvSpPr>
              <p:nvPr/>
            </p:nvSpPr>
            <p:spPr bwMode="auto">
              <a:xfrm>
                <a:off x="4580" y="3211"/>
                <a:ext cx="90" cy="67"/>
              </a:xfrm>
              <a:custGeom>
                <a:avLst/>
                <a:gdLst>
                  <a:gd name="T0" fmla="*/ 0 w 90"/>
                  <a:gd name="T1" fmla="*/ 10 h 67"/>
                  <a:gd name="T2" fmla="*/ 3 w 90"/>
                  <a:gd name="T3" fmla="*/ 13 h 67"/>
                  <a:gd name="T4" fmla="*/ 9 w 90"/>
                  <a:gd name="T5" fmla="*/ 17 h 67"/>
                  <a:gd name="T6" fmla="*/ 12 w 90"/>
                  <a:gd name="T7" fmla="*/ 20 h 67"/>
                  <a:gd name="T8" fmla="*/ 17 w 90"/>
                  <a:gd name="T9" fmla="*/ 25 h 67"/>
                  <a:gd name="T10" fmla="*/ 20 w 90"/>
                  <a:gd name="T11" fmla="*/ 28 h 67"/>
                  <a:gd name="T12" fmla="*/ 26 w 90"/>
                  <a:gd name="T13" fmla="*/ 31 h 67"/>
                  <a:gd name="T14" fmla="*/ 29 w 90"/>
                  <a:gd name="T15" fmla="*/ 35 h 67"/>
                  <a:gd name="T16" fmla="*/ 33 w 90"/>
                  <a:gd name="T17" fmla="*/ 39 h 67"/>
                  <a:gd name="T18" fmla="*/ 37 w 90"/>
                  <a:gd name="T19" fmla="*/ 42 h 67"/>
                  <a:gd name="T20" fmla="*/ 42 w 90"/>
                  <a:gd name="T21" fmla="*/ 46 h 67"/>
                  <a:gd name="T22" fmla="*/ 46 w 90"/>
                  <a:gd name="T23" fmla="*/ 49 h 67"/>
                  <a:gd name="T24" fmla="*/ 50 w 90"/>
                  <a:gd name="T25" fmla="*/ 52 h 67"/>
                  <a:gd name="T26" fmla="*/ 56 w 90"/>
                  <a:gd name="T27" fmla="*/ 56 h 67"/>
                  <a:gd name="T28" fmla="*/ 60 w 90"/>
                  <a:gd name="T29" fmla="*/ 59 h 67"/>
                  <a:gd name="T30" fmla="*/ 65 w 90"/>
                  <a:gd name="T31" fmla="*/ 63 h 67"/>
                  <a:gd name="T32" fmla="*/ 71 w 90"/>
                  <a:gd name="T33" fmla="*/ 66 h 67"/>
                  <a:gd name="T34" fmla="*/ 89 w 90"/>
                  <a:gd name="T35" fmla="*/ 55 h 67"/>
                  <a:gd name="T36" fmla="*/ 85 w 90"/>
                  <a:gd name="T37" fmla="*/ 51 h 67"/>
                  <a:gd name="T38" fmla="*/ 79 w 90"/>
                  <a:gd name="T39" fmla="*/ 49 h 67"/>
                  <a:gd name="T40" fmla="*/ 75 w 90"/>
                  <a:gd name="T41" fmla="*/ 46 h 67"/>
                  <a:gd name="T42" fmla="*/ 70 w 90"/>
                  <a:gd name="T43" fmla="*/ 42 h 67"/>
                  <a:gd name="T44" fmla="*/ 65 w 90"/>
                  <a:gd name="T45" fmla="*/ 39 h 67"/>
                  <a:gd name="T46" fmla="*/ 60 w 90"/>
                  <a:gd name="T47" fmla="*/ 36 h 67"/>
                  <a:gd name="T48" fmla="*/ 56 w 90"/>
                  <a:gd name="T49" fmla="*/ 32 h 67"/>
                  <a:gd name="T50" fmla="*/ 51 w 90"/>
                  <a:gd name="T51" fmla="*/ 29 h 67"/>
                  <a:gd name="T52" fmla="*/ 47 w 90"/>
                  <a:gd name="T53" fmla="*/ 26 h 67"/>
                  <a:gd name="T54" fmla="*/ 42 w 90"/>
                  <a:gd name="T55" fmla="*/ 22 h 67"/>
                  <a:gd name="T56" fmla="*/ 39 w 90"/>
                  <a:gd name="T57" fmla="*/ 19 h 67"/>
                  <a:gd name="T58" fmla="*/ 33 w 90"/>
                  <a:gd name="T59" fmla="*/ 16 h 67"/>
                  <a:gd name="T60" fmla="*/ 30 w 90"/>
                  <a:gd name="T61" fmla="*/ 11 h 67"/>
                  <a:gd name="T62" fmla="*/ 27 w 90"/>
                  <a:gd name="T63" fmla="*/ 8 h 67"/>
                  <a:gd name="T64" fmla="*/ 22 w 90"/>
                  <a:gd name="T65" fmla="*/ 3 h 67"/>
                  <a:gd name="T66" fmla="*/ 19 w 90"/>
                  <a:gd name="T67" fmla="*/ 0 h 67"/>
                  <a:gd name="T68" fmla="*/ 0 w 90"/>
                  <a:gd name="T69"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67">
                    <a:moveTo>
                      <a:pt x="0" y="10"/>
                    </a:moveTo>
                    <a:lnTo>
                      <a:pt x="3" y="13"/>
                    </a:lnTo>
                    <a:lnTo>
                      <a:pt x="9" y="17"/>
                    </a:lnTo>
                    <a:lnTo>
                      <a:pt x="12" y="20"/>
                    </a:lnTo>
                    <a:lnTo>
                      <a:pt x="17" y="25"/>
                    </a:lnTo>
                    <a:lnTo>
                      <a:pt x="20" y="28"/>
                    </a:lnTo>
                    <a:lnTo>
                      <a:pt x="26" y="31"/>
                    </a:lnTo>
                    <a:lnTo>
                      <a:pt x="29" y="35"/>
                    </a:lnTo>
                    <a:lnTo>
                      <a:pt x="33" y="39"/>
                    </a:lnTo>
                    <a:lnTo>
                      <a:pt x="37" y="42"/>
                    </a:lnTo>
                    <a:lnTo>
                      <a:pt x="42" y="46"/>
                    </a:lnTo>
                    <a:lnTo>
                      <a:pt x="46" y="49"/>
                    </a:lnTo>
                    <a:lnTo>
                      <a:pt x="50" y="52"/>
                    </a:lnTo>
                    <a:lnTo>
                      <a:pt x="56" y="56"/>
                    </a:lnTo>
                    <a:lnTo>
                      <a:pt x="60" y="59"/>
                    </a:lnTo>
                    <a:lnTo>
                      <a:pt x="65" y="63"/>
                    </a:lnTo>
                    <a:lnTo>
                      <a:pt x="71" y="66"/>
                    </a:lnTo>
                    <a:lnTo>
                      <a:pt x="89" y="55"/>
                    </a:lnTo>
                    <a:lnTo>
                      <a:pt x="85" y="51"/>
                    </a:lnTo>
                    <a:lnTo>
                      <a:pt x="79" y="49"/>
                    </a:lnTo>
                    <a:lnTo>
                      <a:pt x="75" y="46"/>
                    </a:lnTo>
                    <a:lnTo>
                      <a:pt x="70" y="42"/>
                    </a:lnTo>
                    <a:lnTo>
                      <a:pt x="65" y="39"/>
                    </a:lnTo>
                    <a:lnTo>
                      <a:pt x="60" y="36"/>
                    </a:lnTo>
                    <a:lnTo>
                      <a:pt x="56" y="32"/>
                    </a:lnTo>
                    <a:lnTo>
                      <a:pt x="51" y="29"/>
                    </a:lnTo>
                    <a:lnTo>
                      <a:pt x="47" y="26"/>
                    </a:lnTo>
                    <a:lnTo>
                      <a:pt x="42" y="22"/>
                    </a:lnTo>
                    <a:lnTo>
                      <a:pt x="39" y="19"/>
                    </a:lnTo>
                    <a:lnTo>
                      <a:pt x="33" y="16"/>
                    </a:lnTo>
                    <a:lnTo>
                      <a:pt x="30" y="11"/>
                    </a:lnTo>
                    <a:lnTo>
                      <a:pt x="27" y="8"/>
                    </a:lnTo>
                    <a:lnTo>
                      <a:pt x="22" y="3"/>
                    </a:lnTo>
                    <a:lnTo>
                      <a:pt x="19" y="0"/>
                    </a:lnTo>
                    <a:lnTo>
                      <a:pt x="0" y="1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8" name="Freeform 94"/>
              <p:cNvSpPr>
                <a:spLocks/>
              </p:cNvSpPr>
              <p:nvPr/>
            </p:nvSpPr>
            <p:spPr bwMode="auto">
              <a:xfrm>
                <a:off x="2318" y="3430"/>
                <a:ext cx="74" cy="79"/>
              </a:xfrm>
              <a:custGeom>
                <a:avLst/>
                <a:gdLst>
                  <a:gd name="T0" fmla="*/ 0 w 74"/>
                  <a:gd name="T1" fmla="*/ 6 h 79"/>
                  <a:gd name="T2" fmla="*/ 2 w 74"/>
                  <a:gd name="T3" fmla="*/ 10 h 79"/>
                  <a:gd name="T4" fmla="*/ 4 w 74"/>
                  <a:gd name="T5" fmla="*/ 14 h 79"/>
                  <a:gd name="T6" fmla="*/ 9 w 74"/>
                  <a:gd name="T7" fmla="*/ 19 h 79"/>
                  <a:gd name="T8" fmla="*/ 11 w 74"/>
                  <a:gd name="T9" fmla="*/ 23 h 79"/>
                  <a:gd name="T10" fmla="*/ 14 w 74"/>
                  <a:gd name="T11" fmla="*/ 28 h 79"/>
                  <a:gd name="T12" fmla="*/ 19 w 74"/>
                  <a:gd name="T13" fmla="*/ 32 h 79"/>
                  <a:gd name="T14" fmla="*/ 23 w 74"/>
                  <a:gd name="T15" fmla="*/ 37 h 79"/>
                  <a:gd name="T16" fmla="*/ 27 w 74"/>
                  <a:gd name="T17" fmla="*/ 41 h 79"/>
                  <a:gd name="T18" fmla="*/ 29 w 74"/>
                  <a:gd name="T19" fmla="*/ 46 h 79"/>
                  <a:gd name="T20" fmla="*/ 32 w 74"/>
                  <a:gd name="T21" fmla="*/ 50 h 79"/>
                  <a:gd name="T22" fmla="*/ 35 w 74"/>
                  <a:gd name="T23" fmla="*/ 55 h 79"/>
                  <a:gd name="T24" fmla="*/ 40 w 74"/>
                  <a:gd name="T25" fmla="*/ 59 h 79"/>
                  <a:gd name="T26" fmla="*/ 42 w 74"/>
                  <a:gd name="T27" fmla="*/ 63 h 79"/>
                  <a:gd name="T28" fmla="*/ 45 w 74"/>
                  <a:gd name="T29" fmla="*/ 68 h 79"/>
                  <a:gd name="T30" fmla="*/ 48 w 74"/>
                  <a:gd name="T31" fmla="*/ 72 h 79"/>
                  <a:gd name="T32" fmla="*/ 49 w 74"/>
                  <a:gd name="T33" fmla="*/ 78 h 79"/>
                  <a:gd name="T34" fmla="*/ 73 w 74"/>
                  <a:gd name="T35" fmla="*/ 73 h 79"/>
                  <a:gd name="T36" fmla="*/ 71 w 74"/>
                  <a:gd name="T37" fmla="*/ 69 h 79"/>
                  <a:gd name="T38" fmla="*/ 69 w 74"/>
                  <a:gd name="T39" fmla="*/ 63 h 79"/>
                  <a:gd name="T40" fmla="*/ 65 w 74"/>
                  <a:gd name="T41" fmla="*/ 59 h 79"/>
                  <a:gd name="T42" fmla="*/ 62 w 74"/>
                  <a:gd name="T43" fmla="*/ 55 h 79"/>
                  <a:gd name="T44" fmla="*/ 60 w 74"/>
                  <a:gd name="T45" fmla="*/ 50 h 79"/>
                  <a:gd name="T46" fmla="*/ 56 w 74"/>
                  <a:gd name="T47" fmla="*/ 46 h 79"/>
                  <a:gd name="T48" fmla="*/ 53 w 74"/>
                  <a:gd name="T49" fmla="*/ 41 h 79"/>
                  <a:gd name="T50" fmla="*/ 50 w 74"/>
                  <a:gd name="T51" fmla="*/ 37 h 79"/>
                  <a:gd name="T52" fmla="*/ 46 w 74"/>
                  <a:gd name="T53" fmla="*/ 32 h 79"/>
                  <a:gd name="T54" fmla="*/ 43 w 74"/>
                  <a:gd name="T55" fmla="*/ 27 h 79"/>
                  <a:gd name="T56" fmla="*/ 40 w 74"/>
                  <a:gd name="T57" fmla="*/ 22 h 79"/>
                  <a:gd name="T58" fmla="*/ 38 w 74"/>
                  <a:gd name="T59" fmla="*/ 18 h 79"/>
                  <a:gd name="T60" fmla="*/ 33 w 74"/>
                  <a:gd name="T61" fmla="*/ 13 h 79"/>
                  <a:gd name="T62" fmla="*/ 30 w 74"/>
                  <a:gd name="T63" fmla="*/ 9 h 79"/>
                  <a:gd name="T64" fmla="*/ 27 w 74"/>
                  <a:gd name="T65" fmla="*/ 4 h 79"/>
                  <a:gd name="T66" fmla="*/ 24 w 74"/>
                  <a:gd name="T67" fmla="*/ 0 h 79"/>
                  <a:gd name="T68" fmla="*/ 0 w 74"/>
                  <a:gd name="T69"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79">
                    <a:moveTo>
                      <a:pt x="0" y="6"/>
                    </a:moveTo>
                    <a:lnTo>
                      <a:pt x="2" y="10"/>
                    </a:lnTo>
                    <a:lnTo>
                      <a:pt x="4" y="14"/>
                    </a:lnTo>
                    <a:lnTo>
                      <a:pt x="9" y="19"/>
                    </a:lnTo>
                    <a:lnTo>
                      <a:pt x="11" y="23"/>
                    </a:lnTo>
                    <a:lnTo>
                      <a:pt x="14" y="28"/>
                    </a:lnTo>
                    <a:lnTo>
                      <a:pt x="19" y="32"/>
                    </a:lnTo>
                    <a:lnTo>
                      <a:pt x="23" y="37"/>
                    </a:lnTo>
                    <a:lnTo>
                      <a:pt x="27" y="41"/>
                    </a:lnTo>
                    <a:lnTo>
                      <a:pt x="29" y="46"/>
                    </a:lnTo>
                    <a:lnTo>
                      <a:pt x="32" y="50"/>
                    </a:lnTo>
                    <a:lnTo>
                      <a:pt x="35" y="55"/>
                    </a:lnTo>
                    <a:lnTo>
                      <a:pt x="40" y="59"/>
                    </a:lnTo>
                    <a:lnTo>
                      <a:pt x="42" y="63"/>
                    </a:lnTo>
                    <a:lnTo>
                      <a:pt x="45" y="68"/>
                    </a:lnTo>
                    <a:lnTo>
                      <a:pt x="48" y="72"/>
                    </a:lnTo>
                    <a:lnTo>
                      <a:pt x="49" y="78"/>
                    </a:lnTo>
                    <a:lnTo>
                      <a:pt x="73" y="73"/>
                    </a:lnTo>
                    <a:lnTo>
                      <a:pt x="71" y="69"/>
                    </a:lnTo>
                    <a:lnTo>
                      <a:pt x="69" y="63"/>
                    </a:lnTo>
                    <a:lnTo>
                      <a:pt x="65" y="59"/>
                    </a:lnTo>
                    <a:lnTo>
                      <a:pt x="62" y="55"/>
                    </a:lnTo>
                    <a:lnTo>
                      <a:pt x="60" y="50"/>
                    </a:lnTo>
                    <a:lnTo>
                      <a:pt x="56" y="46"/>
                    </a:lnTo>
                    <a:lnTo>
                      <a:pt x="53" y="41"/>
                    </a:lnTo>
                    <a:lnTo>
                      <a:pt x="50" y="37"/>
                    </a:lnTo>
                    <a:lnTo>
                      <a:pt x="46" y="32"/>
                    </a:lnTo>
                    <a:lnTo>
                      <a:pt x="43" y="27"/>
                    </a:lnTo>
                    <a:lnTo>
                      <a:pt x="40" y="22"/>
                    </a:lnTo>
                    <a:lnTo>
                      <a:pt x="38" y="18"/>
                    </a:lnTo>
                    <a:lnTo>
                      <a:pt x="33" y="13"/>
                    </a:lnTo>
                    <a:lnTo>
                      <a:pt x="30" y="9"/>
                    </a:lnTo>
                    <a:lnTo>
                      <a:pt x="27" y="4"/>
                    </a:lnTo>
                    <a:lnTo>
                      <a:pt x="24" y="0"/>
                    </a:lnTo>
                    <a:lnTo>
                      <a:pt x="0" y="6"/>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9" name="Freeform 95"/>
              <p:cNvSpPr>
                <a:spLocks/>
              </p:cNvSpPr>
              <p:nvPr/>
            </p:nvSpPr>
            <p:spPr bwMode="auto">
              <a:xfrm>
                <a:off x="2922" y="2914"/>
                <a:ext cx="71" cy="35"/>
              </a:xfrm>
              <a:custGeom>
                <a:avLst/>
                <a:gdLst>
                  <a:gd name="T0" fmla="*/ 56 w 71"/>
                  <a:gd name="T1" fmla="*/ 0 h 35"/>
                  <a:gd name="T2" fmla="*/ 52 w 71"/>
                  <a:gd name="T3" fmla="*/ 1 h 35"/>
                  <a:gd name="T4" fmla="*/ 48 w 71"/>
                  <a:gd name="T5" fmla="*/ 2 h 35"/>
                  <a:gd name="T6" fmla="*/ 46 w 71"/>
                  <a:gd name="T7" fmla="*/ 5 h 35"/>
                  <a:gd name="T8" fmla="*/ 42 w 71"/>
                  <a:gd name="T9" fmla="*/ 6 h 35"/>
                  <a:gd name="T10" fmla="*/ 39 w 71"/>
                  <a:gd name="T11" fmla="*/ 7 h 35"/>
                  <a:gd name="T12" fmla="*/ 37 w 71"/>
                  <a:gd name="T13" fmla="*/ 8 h 35"/>
                  <a:gd name="T14" fmla="*/ 32 w 71"/>
                  <a:gd name="T15" fmla="*/ 9 h 35"/>
                  <a:gd name="T16" fmla="*/ 29 w 71"/>
                  <a:gd name="T17" fmla="*/ 10 h 35"/>
                  <a:gd name="T18" fmla="*/ 26 w 71"/>
                  <a:gd name="T19" fmla="*/ 11 h 35"/>
                  <a:gd name="T20" fmla="*/ 22 w 71"/>
                  <a:gd name="T21" fmla="*/ 12 h 35"/>
                  <a:gd name="T22" fmla="*/ 18 w 71"/>
                  <a:gd name="T23" fmla="*/ 14 h 35"/>
                  <a:gd name="T24" fmla="*/ 14 w 71"/>
                  <a:gd name="T25" fmla="*/ 15 h 35"/>
                  <a:gd name="T26" fmla="*/ 11 w 71"/>
                  <a:gd name="T27" fmla="*/ 16 h 35"/>
                  <a:gd name="T28" fmla="*/ 8 w 71"/>
                  <a:gd name="T29" fmla="*/ 17 h 35"/>
                  <a:gd name="T30" fmla="*/ 3 w 71"/>
                  <a:gd name="T31" fmla="*/ 17 h 35"/>
                  <a:gd name="T32" fmla="*/ 0 w 71"/>
                  <a:gd name="T33" fmla="*/ 18 h 35"/>
                  <a:gd name="T34" fmla="*/ 10 w 71"/>
                  <a:gd name="T35" fmla="*/ 34 h 35"/>
                  <a:gd name="T36" fmla="*/ 13 w 71"/>
                  <a:gd name="T37" fmla="*/ 32 h 35"/>
                  <a:gd name="T38" fmla="*/ 17 w 71"/>
                  <a:gd name="T39" fmla="*/ 32 h 35"/>
                  <a:gd name="T40" fmla="*/ 22 w 71"/>
                  <a:gd name="T41" fmla="*/ 30 h 35"/>
                  <a:gd name="T42" fmla="*/ 26 w 71"/>
                  <a:gd name="T43" fmla="*/ 29 h 35"/>
                  <a:gd name="T44" fmla="*/ 29 w 71"/>
                  <a:gd name="T45" fmla="*/ 28 h 35"/>
                  <a:gd name="T46" fmla="*/ 33 w 71"/>
                  <a:gd name="T47" fmla="*/ 27 h 35"/>
                  <a:gd name="T48" fmla="*/ 38 w 71"/>
                  <a:gd name="T49" fmla="*/ 26 h 35"/>
                  <a:gd name="T50" fmla="*/ 41 w 71"/>
                  <a:gd name="T51" fmla="*/ 25 h 35"/>
                  <a:gd name="T52" fmla="*/ 44 w 71"/>
                  <a:gd name="T53" fmla="*/ 24 h 35"/>
                  <a:gd name="T54" fmla="*/ 48 w 71"/>
                  <a:gd name="T55" fmla="*/ 21 h 35"/>
                  <a:gd name="T56" fmla="*/ 53 w 71"/>
                  <a:gd name="T57" fmla="*/ 20 h 35"/>
                  <a:gd name="T58" fmla="*/ 57 w 71"/>
                  <a:gd name="T59" fmla="*/ 19 h 35"/>
                  <a:gd name="T60" fmla="*/ 60 w 71"/>
                  <a:gd name="T61" fmla="*/ 17 h 35"/>
                  <a:gd name="T62" fmla="*/ 62 w 71"/>
                  <a:gd name="T63" fmla="*/ 16 h 35"/>
                  <a:gd name="T64" fmla="*/ 67 w 71"/>
                  <a:gd name="T65" fmla="*/ 14 h 35"/>
                  <a:gd name="T66" fmla="*/ 70 w 71"/>
                  <a:gd name="T67" fmla="*/ 12 h 35"/>
                  <a:gd name="T68" fmla="*/ 56 w 71"/>
                  <a:gd name="T6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35">
                    <a:moveTo>
                      <a:pt x="56" y="0"/>
                    </a:moveTo>
                    <a:lnTo>
                      <a:pt x="52" y="1"/>
                    </a:lnTo>
                    <a:lnTo>
                      <a:pt x="48" y="2"/>
                    </a:lnTo>
                    <a:lnTo>
                      <a:pt x="46" y="5"/>
                    </a:lnTo>
                    <a:lnTo>
                      <a:pt x="42" y="6"/>
                    </a:lnTo>
                    <a:lnTo>
                      <a:pt x="39" y="7"/>
                    </a:lnTo>
                    <a:lnTo>
                      <a:pt x="37" y="8"/>
                    </a:lnTo>
                    <a:lnTo>
                      <a:pt x="32" y="9"/>
                    </a:lnTo>
                    <a:lnTo>
                      <a:pt x="29" y="10"/>
                    </a:lnTo>
                    <a:lnTo>
                      <a:pt x="26" y="11"/>
                    </a:lnTo>
                    <a:lnTo>
                      <a:pt x="22" y="12"/>
                    </a:lnTo>
                    <a:lnTo>
                      <a:pt x="18" y="14"/>
                    </a:lnTo>
                    <a:lnTo>
                      <a:pt x="14" y="15"/>
                    </a:lnTo>
                    <a:lnTo>
                      <a:pt x="11" y="16"/>
                    </a:lnTo>
                    <a:lnTo>
                      <a:pt x="8" y="17"/>
                    </a:lnTo>
                    <a:lnTo>
                      <a:pt x="3" y="17"/>
                    </a:lnTo>
                    <a:lnTo>
                      <a:pt x="0" y="18"/>
                    </a:lnTo>
                    <a:lnTo>
                      <a:pt x="10" y="34"/>
                    </a:lnTo>
                    <a:lnTo>
                      <a:pt x="13" y="32"/>
                    </a:lnTo>
                    <a:lnTo>
                      <a:pt x="17" y="32"/>
                    </a:lnTo>
                    <a:lnTo>
                      <a:pt x="22" y="30"/>
                    </a:lnTo>
                    <a:lnTo>
                      <a:pt x="26" y="29"/>
                    </a:lnTo>
                    <a:lnTo>
                      <a:pt x="29" y="28"/>
                    </a:lnTo>
                    <a:lnTo>
                      <a:pt x="33" y="27"/>
                    </a:lnTo>
                    <a:lnTo>
                      <a:pt x="38" y="26"/>
                    </a:lnTo>
                    <a:lnTo>
                      <a:pt x="41" y="25"/>
                    </a:lnTo>
                    <a:lnTo>
                      <a:pt x="44" y="24"/>
                    </a:lnTo>
                    <a:lnTo>
                      <a:pt x="48" y="21"/>
                    </a:lnTo>
                    <a:lnTo>
                      <a:pt x="53" y="20"/>
                    </a:lnTo>
                    <a:lnTo>
                      <a:pt x="57" y="19"/>
                    </a:lnTo>
                    <a:lnTo>
                      <a:pt x="60" y="17"/>
                    </a:lnTo>
                    <a:lnTo>
                      <a:pt x="62" y="16"/>
                    </a:lnTo>
                    <a:lnTo>
                      <a:pt x="67" y="14"/>
                    </a:lnTo>
                    <a:lnTo>
                      <a:pt x="70" y="12"/>
                    </a:lnTo>
                    <a:lnTo>
                      <a:pt x="56" y="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0" name="Freeform 96"/>
              <p:cNvSpPr>
                <a:spLocks/>
              </p:cNvSpPr>
              <p:nvPr/>
            </p:nvSpPr>
            <p:spPr bwMode="auto">
              <a:xfrm>
                <a:off x="3077" y="2909"/>
                <a:ext cx="31" cy="20"/>
              </a:xfrm>
              <a:custGeom>
                <a:avLst/>
                <a:gdLst>
                  <a:gd name="T0" fmla="*/ 8 w 31"/>
                  <a:gd name="T1" fmla="*/ 0 h 20"/>
                  <a:gd name="T2" fmla="*/ 8 w 31"/>
                  <a:gd name="T3" fmla="*/ 1 h 20"/>
                  <a:gd name="T4" fmla="*/ 7 w 31"/>
                  <a:gd name="T5" fmla="*/ 2 h 20"/>
                  <a:gd name="T6" fmla="*/ 6 w 31"/>
                  <a:gd name="T7" fmla="*/ 3 h 20"/>
                  <a:gd name="T8" fmla="*/ 6 w 31"/>
                  <a:gd name="T9" fmla="*/ 4 h 20"/>
                  <a:gd name="T10" fmla="*/ 6 w 31"/>
                  <a:gd name="T11" fmla="*/ 6 h 20"/>
                  <a:gd name="T12" fmla="*/ 4 w 31"/>
                  <a:gd name="T13" fmla="*/ 6 h 20"/>
                  <a:gd name="T14" fmla="*/ 4 w 31"/>
                  <a:gd name="T15" fmla="*/ 7 h 20"/>
                  <a:gd name="T16" fmla="*/ 3 w 31"/>
                  <a:gd name="T17" fmla="*/ 8 h 20"/>
                  <a:gd name="T18" fmla="*/ 2 w 31"/>
                  <a:gd name="T19" fmla="*/ 9 h 20"/>
                  <a:gd name="T20" fmla="*/ 2 w 31"/>
                  <a:gd name="T21" fmla="*/ 10 h 20"/>
                  <a:gd name="T22" fmla="*/ 2 w 31"/>
                  <a:gd name="T23" fmla="*/ 11 h 20"/>
                  <a:gd name="T24" fmla="*/ 1 w 31"/>
                  <a:gd name="T25" fmla="*/ 11 h 20"/>
                  <a:gd name="T26" fmla="*/ 1 w 31"/>
                  <a:gd name="T27" fmla="*/ 12 h 20"/>
                  <a:gd name="T28" fmla="*/ 0 w 31"/>
                  <a:gd name="T29" fmla="*/ 13 h 20"/>
                  <a:gd name="T30" fmla="*/ 23 w 31"/>
                  <a:gd name="T31" fmla="*/ 19 h 20"/>
                  <a:gd name="T32" fmla="*/ 23 w 31"/>
                  <a:gd name="T33" fmla="*/ 18 h 20"/>
                  <a:gd name="T34" fmla="*/ 23 w 31"/>
                  <a:gd name="T35" fmla="*/ 17 h 20"/>
                  <a:gd name="T36" fmla="*/ 24 w 31"/>
                  <a:gd name="T37" fmla="*/ 17 h 20"/>
                  <a:gd name="T38" fmla="*/ 24 w 31"/>
                  <a:gd name="T39" fmla="*/ 16 h 20"/>
                  <a:gd name="T40" fmla="*/ 26 w 31"/>
                  <a:gd name="T41" fmla="*/ 14 h 20"/>
                  <a:gd name="T42" fmla="*/ 26 w 31"/>
                  <a:gd name="T43" fmla="*/ 13 h 20"/>
                  <a:gd name="T44" fmla="*/ 27 w 31"/>
                  <a:gd name="T45" fmla="*/ 13 h 20"/>
                  <a:gd name="T46" fmla="*/ 27 w 31"/>
                  <a:gd name="T47" fmla="*/ 12 h 20"/>
                  <a:gd name="T48" fmla="*/ 27 w 31"/>
                  <a:gd name="T49" fmla="*/ 11 h 20"/>
                  <a:gd name="T50" fmla="*/ 28 w 31"/>
                  <a:gd name="T51" fmla="*/ 10 h 20"/>
                  <a:gd name="T52" fmla="*/ 29 w 31"/>
                  <a:gd name="T53" fmla="*/ 9 h 20"/>
                  <a:gd name="T54" fmla="*/ 29 w 31"/>
                  <a:gd name="T55" fmla="*/ 8 h 20"/>
                  <a:gd name="T56" fmla="*/ 30 w 31"/>
                  <a:gd name="T57" fmla="*/ 7 h 20"/>
                  <a:gd name="T58" fmla="*/ 30 w 31"/>
                  <a:gd name="T59" fmla="*/ 6 h 20"/>
                  <a:gd name="T60" fmla="*/ 8 w 31"/>
                  <a:gd name="T6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20">
                    <a:moveTo>
                      <a:pt x="8" y="0"/>
                    </a:moveTo>
                    <a:lnTo>
                      <a:pt x="8" y="1"/>
                    </a:lnTo>
                    <a:lnTo>
                      <a:pt x="7" y="2"/>
                    </a:lnTo>
                    <a:lnTo>
                      <a:pt x="6" y="3"/>
                    </a:lnTo>
                    <a:lnTo>
                      <a:pt x="6" y="4"/>
                    </a:lnTo>
                    <a:lnTo>
                      <a:pt x="6" y="6"/>
                    </a:lnTo>
                    <a:lnTo>
                      <a:pt x="4" y="6"/>
                    </a:lnTo>
                    <a:lnTo>
                      <a:pt x="4" y="7"/>
                    </a:lnTo>
                    <a:lnTo>
                      <a:pt x="3" y="8"/>
                    </a:lnTo>
                    <a:lnTo>
                      <a:pt x="2" y="9"/>
                    </a:lnTo>
                    <a:lnTo>
                      <a:pt x="2" y="10"/>
                    </a:lnTo>
                    <a:lnTo>
                      <a:pt x="2" y="11"/>
                    </a:lnTo>
                    <a:lnTo>
                      <a:pt x="1" y="11"/>
                    </a:lnTo>
                    <a:lnTo>
                      <a:pt x="1" y="12"/>
                    </a:lnTo>
                    <a:lnTo>
                      <a:pt x="0" y="13"/>
                    </a:lnTo>
                    <a:lnTo>
                      <a:pt x="23" y="19"/>
                    </a:lnTo>
                    <a:lnTo>
                      <a:pt x="23" y="18"/>
                    </a:lnTo>
                    <a:lnTo>
                      <a:pt x="23" y="17"/>
                    </a:lnTo>
                    <a:lnTo>
                      <a:pt x="24" y="17"/>
                    </a:lnTo>
                    <a:lnTo>
                      <a:pt x="24" y="16"/>
                    </a:lnTo>
                    <a:lnTo>
                      <a:pt x="26" y="14"/>
                    </a:lnTo>
                    <a:lnTo>
                      <a:pt x="26" y="13"/>
                    </a:lnTo>
                    <a:lnTo>
                      <a:pt x="27" y="13"/>
                    </a:lnTo>
                    <a:lnTo>
                      <a:pt x="27" y="12"/>
                    </a:lnTo>
                    <a:lnTo>
                      <a:pt x="27" y="11"/>
                    </a:lnTo>
                    <a:lnTo>
                      <a:pt x="28" y="10"/>
                    </a:lnTo>
                    <a:lnTo>
                      <a:pt x="29" y="9"/>
                    </a:lnTo>
                    <a:lnTo>
                      <a:pt x="29" y="8"/>
                    </a:lnTo>
                    <a:lnTo>
                      <a:pt x="30" y="7"/>
                    </a:lnTo>
                    <a:lnTo>
                      <a:pt x="30" y="6"/>
                    </a:lnTo>
                    <a:lnTo>
                      <a:pt x="8" y="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1" name="Freeform 97"/>
              <p:cNvSpPr>
                <a:spLocks/>
              </p:cNvSpPr>
              <p:nvPr/>
            </p:nvSpPr>
            <p:spPr bwMode="auto">
              <a:xfrm>
                <a:off x="4083" y="2914"/>
                <a:ext cx="152" cy="68"/>
              </a:xfrm>
              <a:custGeom>
                <a:avLst/>
                <a:gdLst>
                  <a:gd name="T0" fmla="*/ 0 w 152"/>
                  <a:gd name="T1" fmla="*/ 12 h 68"/>
                  <a:gd name="T2" fmla="*/ 7 w 152"/>
                  <a:gd name="T3" fmla="*/ 16 h 68"/>
                  <a:gd name="T4" fmla="*/ 16 w 152"/>
                  <a:gd name="T5" fmla="*/ 20 h 68"/>
                  <a:gd name="T6" fmla="*/ 24 w 152"/>
                  <a:gd name="T7" fmla="*/ 23 h 68"/>
                  <a:gd name="T8" fmla="*/ 32 w 152"/>
                  <a:gd name="T9" fmla="*/ 28 h 68"/>
                  <a:gd name="T10" fmla="*/ 40 w 152"/>
                  <a:gd name="T11" fmla="*/ 31 h 68"/>
                  <a:gd name="T12" fmla="*/ 49 w 152"/>
                  <a:gd name="T13" fmla="*/ 35 h 68"/>
                  <a:gd name="T14" fmla="*/ 57 w 152"/>
                  <a:gd name="T15" fmla="*/ 38 h 68"/>
                  <a:gd name="T16" fmla="*/ 67 w 152"/>
                  <a:gd name="T17" fmla="*/ 41 h 68"/>
                  <a:gd name="T18" fmla="*/ 75 w 152"/>
                  <a:gd name="T19" fmla="*/ 45 h 68"/>
                  <a:gd name="T20" fmla="*/ 84 w 152"/>
                  <a:gd name="T21" fmla="*/ 48 h 68"/>
                  <a:gd name="T22" fmla="*/ 94 w 152"/>
                  <a:gd name="T23" fmla="*/ 50 h 68"/>
                  <a:gd name="T24" fmla="*/ 102 w 152"/>
                  <a:gd name="T25" fmla="*/ 54 h 68"/>
                  <a:gd name="T26" fmla="*/ 111 w 152"/>
                  <a:gd name="T27" fmla="*/ 57 h 68"/>
                  <a:gd name="T28" fmla="*/ 119 w 152"/>
                  <a:gd name="T29" fmla="*/ 60 h 68"/>
                  <a:gd name="T30" fmla="*/ 129 w 152"/>
                  <a:gd name="T31" fmla="*/ 64 h 68"/>
                  <a:gd name="T32" fmla="*/ 136 w 152"/>
                  <a:gd name="T33" fmla="*/ 67 h 68"/>
                  <a:gd name="T34" fmla="*/ 151 w 152"/>
                  <a:gd name="T35" fmla="*/ 55 h 68"/>
                  <a:gd name="T36" fmla="*/ 142 w 152"/>
                  <a:gd name="T37" fmla="*/ 51 h 68"/>
                  <a:gd name="T38" fmla="*/ 133 w 152"/>
                  <a:gd name="T39" fmla="*/ 48 h 68"/>
                  <a:gd name="T40" fmla="*/ 124 w 152"/>
                  <a:gd name="T41" fmla="*/ 45 h 68"/>
                  <a:gd name="T42" fmla="*/ 116 w 152"/>
                  <a:gd name="T43" fmla="*/ 41 h 68"/>
                  <a:gd name="T44" fmla="*/ 107 w 152"/>
                  <a:gd name="T45" fmla="*/ 38 h 68"/>
                  <a:gd name="T46" fmla="*/ 100 w 152"/>
                  <a:gd name="T47" fmla="*/ 35 h 68"/>
                  <a:gd name="T48" fmla="*/ 90 w 152"/>
                  <a:gd name="T49" fmla="*/ 31 h 68"/>
                  <a:gd name="T50" fmla="*/ 82 w 152"/>
                  <a:gd name="T51" fmla="*/ 28 h 68"/>
                  <a:gd name="T52" fmla="*/ 73 w 152"/>
                  <a:gd name="T53" fmla="*/ 25 h 68"/>
                  <a:gd name="T54" fmla="*/ 65 w 152"/>
                  <a:gd name="T55" fmla="*/ 22 h 68"/>
                  <a:gd name="T56" fmla="*/ 56 w 152"/>
                  <a:gd name="T57" fmla="*/ 19 h 68"/>
                  <a:gd name="T58" fmla="*/ 48 w 152"/>
                  <a:gd name="T59" fmla="*/ 14 h 68"/>
                  <a:gd name="T60" fmla="*/ 39 w 152"/>
                  <a:gd name="T61" fmla="*/ 11 h 68"/>
                  <a:gd name="T62" fmla="*/ 31 w 152"/>
                  <a:gd name="T63" fmla="*/ 8 h 68"/>
                  <a:gd name="T64" fmla="*/ 24 w 152"/>
                  <a:gd name="T65" fmla="*/ 3 h 68"/>
                  <a:gd name="T66" fmla="*/ 16 w 152"/>
                  <a:gd name="T67" fmla="*/ 0 h 68"/>
                  <a:gd name="T68" fmla="*/ 0 w 152"/>
                  <a:gd name="T69"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68">
                    <a:moveTo>
                      <a:pt x="0" y="12"/>
                    </a:moveTo>
                    <a:lnTo>
                      <a:pt x="7" y="16"/>
                    </a:lnTo>
                    <a:lnTo>
                      <a:pt x="16" y="20"/>
                    </a:lnTo>
                    <a:lnTo>
                      <a:pt x="24" y="23"/>
                    </a:lnTo>
                    <a:lnTo>
                      <a:pt x="32" y="28"/>
                    </a:lnTo>
                    <a:lnTo>
                      <a:pt x="40" y="31"/>
                    </a:lnTo>
                    <a:lnTo>
                      <a:pt x="49" y="35"/>
                    </a:lnTo>
                    <a:lnTo>
                      <a:pt x="57" y="38"/>
                    </a:lnTo>
                    <a:lnTo>
                      <a:pt x="67" y="41"/>
                    </a:lnTo>
                    <a:lnTo>
                      <a:pt x="75" y="45"/>
                    </a:lnTo>
                    <a:lnTo>
                      <a:pt x="84" y="48"/>
                    </a:lnTo>
                    <a:lnTo>
                      <a:pt x="94" y="50"/>
                    </a:lnTo>
                    <a:lnTo>
                      <a:pt x="102" y="54"/>
                    </a:lnTo>
                    <a:lnTo>
                      <a:pt x="111" y="57"/>
                    </a:lnTo>
                    <a:lnTo>
                      <a:pt x="119" y="60"/>
                    </a:lnTo>
                    <a:lnTo>
                      <a:pt x="129" y="64"/>
                    </a:lnTo>
                    <a:lnTo>
                      <a:pt x="136" y="67"/>
                    </a:lnTo>
                    <a:lnTo>
                      <a:pt x="151" y="55"/>
                    </a:lnTo>
                    <a:lnTo>
                      <a:pt x="142" y="51"/>
                    </a:lnTo>
                    <a:lnTo>
                      <a:pt x="133" y="48"/>
                    </a:lnTo>
                    <a:lnTo>
                      <a:pt x="124" y="45"/>
                    </a:lnTo>
                    <a:lnTo>
                      <a:pt x="116" y="41"/>
                    </a:lnTo>
                    <a:lnTo>
                      <a:pt x="107" y="38"/>
                    </a:lnTo>
                    <a:lnTo>
                      <a:pt x="100" y="35"/>
                    </a:lnTo>
                    <a:lnTo>
                      <a:pt x="90" y="31"/>
                    </a:lnTo>
                    <a:lnTo>
                      <a:pt x="82" y="28"/>
                    </a:lnTo>
                    <a:lnTo>
                      <a:pt x="73" y="25"/>
                    </a:lnTo>
                    <a:lnTo>
                      <a:pt x="65" y="22"/>
                    </a:lnTo>
                    <a:lnTo>
                      <a:pt x="56" y="19"/>
                    </a:lnTo>
                    <a:lnTo>
                      <a:pt x="48" y="14"/>
                    </a:lnTo>
                    <a:lnTo>
                      <a:pt x="39" y="11"/>
                    </a:lnTo>
                    <a:lnTo>
                      <a:pt x="31" y="8"/>
                    </a:lnTo>
                    <a:lnTo>
                      <a:pt x="24" y="3"/>
                    </a:lnTo>
                    <a:lnTo>
                      <a:pt x="16" y="0"/>
                    </a:lnTo>
                    <a:lnTo>
                      <a:pt x="0" y="12"/>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2" name="Freeform 98"/>
              <p:cNvSpPr>
                <a:spLocks/>
              </p:cNvSpPr>
              <p:nvPr/>
            </p:nvSpPr>
            <p:spPr bwMode="auto">
              <a:xfrm>
                <a:off x="2689" y="1946"/>
                <a:ext cx="136" cy="67"/>
              </a:xfrm>
              <a:custGeom>
                <a:avLst/>
                <a:gdLst>
                  <a:gd name="T0" fmla="*/ 0 w 136"/>
                  <a:gd name="T1" fmla="*/ 15 h 67"/>
                  <a:gd name="T2" fmla="*/ 9 w 136"/>
                  <a:gd name="T3" fmla="*/ 16 h 67"/>
                  <a:gd name="T4" fmla="*/ 17 w 136"/>
                  <a:gd name="T5" fmla="*/ 18 h 67"/>
                  <a:gd name="T6" fmla="*/ 25 w 136"/>
                  <a:gd name="T7" fmla="*/ 20 h 67"/>
                  <a:gd name="T8" fmla="*/ 32 w 136"/>
                  <a:gd name="T9" fmla="*/ 22 h 67"/>
                  <a:gd name="T10" fmla="*/ 41 w 136"/>
                  <a:gd name="T11" fmla="*/ 26 h 67"/>
                  <a:gd name="T12" fmla="*/ 49 w 136"/>
                  <a:gd name="T13" fmla="*/ 28 h 67"/>
                  <a:gd name="T14" fmla="*/ 57 w 136"/>
                  <a:gd name="T15" fmla="*/ 31 h 67"/>
                  <a:gd name="T16" fmla="*/ 65 w 136"/>
                  <a:gd name="T17" fmla="*/ 33 h 67"/>
                  <a:gd name="T18" fmla="*/ 73 w 136"/>
                  <a:gd name="T19" fmla="*/ 37 h 67"/>
                  <a:gd name="T20" fmla="*/ 79 w 136"/>
                  <a:gd name="T21" fmla="*/ 40 h 67"/>
                  <a:gd name="T22" fmla="*/ 86 w 136"/>
                  <a:gd name="T23" fmla="*/ 44 h 67"/>
                  <a:gd name="T24" fmla="*/ 93 w 136"/>
                  <a:gd name="T25" fmla="*/ 48 h 67"/>
                  <a:gd name="T26" fmla="*/ 99 w 136"/>
                  <a:gd name="T27" fmla="*/ 52 h 67"/>
                  <a:gd name="T28" fmla="*/ 105 w 136"/>
                  <a:gd name="T29" fmla="*/ 57 h 67"/>
                  <a:gd name="T30" fmla="*/ 111 w 136"/>
                  <a:gd name="T31" fmla="*/ 60 h 67"/>
                  <a:gd name="T32" fmla="*/ 116 w 136"/>
                  <a:gd name="T33" fmla="*/ 66 h 67"/>
                  <a:gd name="T34" fmla="*/ 135 w 136"/>
                  <a:gd name="T35" fmla="*/ 56 h 67"/>
                  <a:gd name="T36" fmla="*/ 129 w 136"/>
                  <a:gd name="T37" fmla="*/ 50 h 67"/>
                  <a:gd name="T38" fmla="*/ 122 w 136"/>
                  <a:gd name="T39" fmla="*/ 46 h 67"/>
                  <a:gd name="T40" fmla="*/ 116 w 136"/>
                  <a:gd name="T41" fmla="*/ 41 h 67"/>
                  <a:gd name="T42" fmla="*/ 108 w 136"/>
                  <a:gd name="T43" fmla="*/ 37 h 67"/>
                  <a:gd name="T44" fmla="*/ 103 w 136"/>
                  <a:gd name="T45" fmla="*/ 32 h 67"/>
                  <a:gd name="T46" fmla="*/ 94 w 136"/>
                  <a:gd name="T47" fmla="*/ 29 h 67"/>
                  <a:gd name="T48" fmla="*/ 87 w 136"/>
                  <a:gd name="T49" fmla="*/ 25 h 67"/>
                  <a:gd name="T50" fmla="*/ 78 w 136"/>
                  <a:gd name="T51" fmla="*/ 21 h 67"/>
                  <a:gd name="T52" fmla="*/ 71 w 136"/>
                  <a:gd name="T53" fmla="*/ 18 h 67"/>
                  <a:gd name="T54" fmla="*/ 63 w 136"/>
                  <a:gd name="T55" fmla="*/ 15 h 67"/>
                  <a:gd name="T56" fmla="*/ 55 w 136"/>
                  <a:gd name="T57" fmla="*/ 11 h 67"/>
                  <a:gd name="T58" fmla="*/ 45 w 136"/>
                  <a:gd name="T59" fmla="*/ 9 h 67"/>
                  <a:gd name="T60" fmla="*/ 36 w 136"/>
                  <a:gd name="T61" fmla="*/ 6 h 67"/>
                  <a:gd name="T62" fmla="*/ 28 w 136"/>
                  <a:gd name="T63" fmla="*/ 3 h 67"/>
                  <a:gd name="T64" fmla="*/ 18 w 136"/>
                  <a:gd name="T65" fmla="*/ 1 h 67"/>
                  <a:gd name="T66" fmla="*/ 9 w 136"/>
                  <a:gd name="T67" fmla="*/ 0 h 67"/>
                  <a:gd name="T68" fmla="*/ 0 w 136"/>
                  <a:gd name="T69" fmla="*/ 1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6" h="67">
                    <a:moveTo>
                      <a:pt x="0" y="15"/>
                    </a:moveTo>
                    <a:lnTo>
                      <a:pt x="9" y="16"/>
                    </a:lnTo>
                    <a:lnTo>
                      <a:pt x="17" y="18"/>
                    </a:lnTo>
                    <a:lnTo>
                      <a:pt x="25" y="20"/>
                    </a:lnTo>
                    <a:lnTo>
                      <a:pt x="32" y="22"/>
                    </a:lnTo>
                    <a:lnTo>
                      <a:pt x="41" y="26"/>
                    </a:lnTo>
                    <a:lnTo>
                      <a:pt x="49" y="28"/>
                    </a:lnTo>
                    <a:lnTo>
                      <a:pt x="57" y="31"/>
                    </a:lnTo>
                    <a:lnTo>
                      <a:pt x="65" y="33"/>
                    </a:lnTo>
                    <a:lnTo>
                      <a:pt x="73" y="37"/>
                    </a:lnTo>
                    <a:lnTo>
                      <a:pt x="79" y="40"/>
                    </a:lnTo>
                    <a:lnTo>
                      <a:pt x="86" y="44"/>
                    </a:lnTo>
                    <a:lnTo>
                      <a:pt x="93" y="48"/>
                    </a:lnTo>
                    <a:lnTo>
                      <a:pt x="99" y="52"/>
                    </a:lnTo>
                    <a:lnTo>
                      <a:pt x="105" y="57"/>
                    </a:lnTo>
                    <a:lnTo>
                      <a:pt x="111" y="60"/>
                    </a:lnTo>
                    <a:lnTo>
                      <a:pt x="116" y="66"/>
                    </a:lnTo>
                    <a:lnTo>
                      <a:pt x="135" y="56"/>
                    </a:lnTo>
                    <a:lnTo>
                      <a:pt x="129" y="50"/>
                    </a:lnTo>
                    <a:lnTo>
                      <a:pt x="122" y="46"/>
                    </a:lnTo>
                    <a:lnTo>
                      <a:pt x="116" y="41"/>
                    </a:lnTo>
                    <a:lnTo>
                      <a:pt x="108" y="37"/>
                    </a:lnTo>
                    <a:lnTo>
                      <a:pt x="103" y="32"/>
                    </a:lnTo>
                    <a:lnTo>
                      <a:pt x="94" y="29"/>
                    </a:lnTo>
                    <a:lnTo>
                      <a:pt x="87" y="25"/>
                    </a:lnTo>
                    <a:lnTo>
                      <a:pt x="78" y="21"/>
                    </a:lnTo>
                    <a:lnTo>
                      <a:pt x="71" y="18"/>
                    </a:lnTo>
                    <a:lnTo>
                      <a:pt x="63" y="15"/>
                    </a:lnTo>
                    <a:lnTo>
                      <a:pt x="55" y="11"/>
                    </a:lnTo>
                    <a:lnTo>
                      <a:pt x="45" y="9"/>
                    </a:lnTo>
                    <a:lnTo>
                      <a:pt x="36" y="6"/>
                    </a:lnTo>
                    <a:lnTo>
                      <a:pt x="28" y="3"/>
                    </a:lnTo>
                    <a:lnTo>
                      <a:pt x="18" y="1"/>
                    </a:lnTo>
                    <a:lnTo>
                      <a:pt x="9" y="0"/>
                    </a:lnTo>
                    <a:lnTo>
                      <a:pt x="0" y="15"/>
                    </a:lnTo>
                  </a:path>
                </a:pathLst>
              </a:custGeom>
              <a:solidFill>
                <a:srgbClr val="C0E7F1"/>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3" name="Freeform 99"/>
              <p:cNvSpPr>
                <a:spLocks/>
              </p:cNvSpPr>
              <p:nvPr/>
            </p:nvSpPr>
            <p:spPr bwMode="auto">
              <a:xfrm>
                <a:off x="1999" y="3317"/>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4" name="Freeform 100"/>
              <p:cNvSpPr>
                <a:spLocks/>
              </p:cNvSpPr>
              <p:nvPr/>
            </p:nvSpPr>
            <p:spPr bwMode="auto">
              <a:xfrm>
                <a:off x="4700" y="3432"/>
                <a:ext cx="57" cy="38"/>
              </a:xfrm>
              <a:custGeom>
                <a:avLst/>
                <a:gdLst>
                  <a:gd name="T0" fmla="*/ 13 w 57"/>
                  <a:gd name="T1" fmla="*/ 37 h 38"/>
                  <a:gd name="T2" fmla="*/ 17 w 57"/>
                  <a:gd name="T3" fmla="*/ 35 h 38"/>
                  <a:gd name="T4" fmla="*/ 20 w 57"/>
                  <a:gd name="T5" fmla="*/ 34 h 38"/>
                  <a:gd name="T6" fmla="*/ 22 w 57"/>
                  <a:gd name="T7" fmla="*/ 32 h 38"/>
                  <a:gd name="T8" fmla="*/ 26 w 57"/>
                  <a:gd name="T9" fmla="*/ 31 h 38"/>
                  <a:gd name="T10" fmla="*/ 28 w 57"/>
                  <a:gd name="T11" fmla="*/ 30 h 38"/>
                  <a:gd name="T12" fmla="*/ 32 w 57"/>
                  <a:gd name="T13" fmla="*/ 28 h 38"/>
                  <a:gd name="T14" fmla="*/ 35 w 57"/>
                  <a:gd name="T15" fmla="*/ 27 h 38"/>
                  <a:gd name="T16" fmla="*/ 37 w 57"/>
                  <a:gd name="T17" fmla="*/ 26 h 38"/>
                  <a:gd name="T18" fmla="*/ 40 w 57"/>
                  <a:gd name="T19" fmla="*/ 23 h 38"/>
                  <a:gd name="T20" fmla="*/ 43 w 57"/>
                  <a:gd name="T21" fmla="*/ 22 h 38"/>
                  <a:gd name="T22" fmla="*/ 45 w 57"/>
                  <a:gd name="T23" fmla="*/ 20 h 38"/>
                  <a:gd name="T24" fmla="*/ 47 w 57"/>
                  <a:gd name="T25" fmla="*/ 19 h 38"/>
                  <a:gd name="T26" fmla="*/ 49 w 57"/>
                  <a:gd name="T27" fmla="*/ 17 h 38"/>
                  <a:gd name="T28" fmla="*/ 51 w 57"/>
                  <a:gd name="T29" fmla="*/ 15 h 38"/>
                  <a:gd name="T30" fmla="*/ 54 w 57"/>
                  <a:gd name="T31" fmla="*/ 12 h 38"/>
                  <a:gd name="T32" fmla="*/ 56 w 57"/>
                  <a:gd name="T33" fmla="*/ 10 h 38"/>
                  <a:gd name="T34" fmla="*/ 36 w 57"/>
                  <a:gd name="T35" fmla="*/ 0 h 38"/>
                  <a:gd name="T36" fmla="*/ 34 w 57"/>
                  <a:gd name="T37" fmla="*/ 1 h 38"/>
                  <a:gd name="T38" fmla="*/ 31 w 57"/>
                  <a:gd name="T39" fmla="*/ 2 h 38"/>
                  <a:gd name="T40" fmla="*/ 28 w 57"/>
                  <a:gd name="T41" fmla="*/ 4 h 38"/>
                  <a:gd name="T42" fmla="*/ 26 w 57"/>
                  <a:gd name="T43" fmla="*/ 6 h 38"/>
                  <a:gd name="T44" fmla="*/ 25 w 57"/>
                  <a:gd name="T45" fmla="*/ 8 h 38"/>
                  <a:gd name="T46" fmla="*/ 24 w 57"/>
                  <a:gd name="T47" fmla="*/ 9 h 38"/>
                  <a:gd name="T48" fmla="*/ 21 w 57"/>
                  <a:gd name="T49" fmla="*/ 11 h 38"/>
                  <a:gd name="T50" fmla="*/ 20 w 57"/>
                  <a:gd name="T51" fmla="*/ 13 h 38"/>
                  <a:gd name="T52" fmla="*/ 19 w 57"/>
                  <a:gd name="T53" fmla="*/ 15 h 38"/>
                  <a:gd name="T54" fmla="*/ 17 w 57"/>
                  <a:gd name="T55" fmla="*/ 17 h 38"/>
                  <a:gd name="T56" fmla="*/ 15 w 57"/>
                  <a:gd name="T57" fmla="*/ 18 h 38"/>
                  <a:gd name="T58" fmla="*/ 12 w 57"/>
                  <a:gd name="T59" fmla="*/ 20 h 38"/>
                  <a:gd name="T60" fmla="*/ 9 w 57"/>
                  <a:gd name="T61" fmla="*/ 21 h 38"/>
                  <a:gd name="T62" fmla="*/ 7 w 57"/>
                  <a:gd name="T63" fmla="*/ 22 h 38"/>
                  <a:gd name="T64" fmla="*/ 3 w 57"/>
                  <a:gd name="T65" fmla="*/ 22 h 38"/>
                  <a:gd name="T66" fmla="*/ 0 w 57"/>
                  <a:gd name="T67" fmla="*/ 23 h 38"/>
                  <a:gd name="T68" fmla="*/ 13 w 57"/>
                  <a:gd name="T6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38">
                    <a:moveTo>
                      <a:pt x="13" y="37"/>
                    </a:moveTo>
                    <a:lnTo>
                      <a:pt x="17" y="35"/>
                    </a:lnTo>
                    <a:lnTo>
                      <a:pt x="20" y="34"/>
                    </a:lnTo>
                    <a:lnTo>
                      <a:pt x="22" y="32"/>
                    </a:lnTo>
                    <a:lnTo>
                      <a:pt x="26" y="31"/>
                    </a:lnTo>
                    <a:lnTo>
                      <a:pt x="28" y="30"/>
                    </a:lnTo>
                    <a:lnTo>
                      <a:pt x="32" y="28"/>
                    </a:lnTo>
                    <a:lnTo>
                      <a:pt x="35" y="27"/>
                    </a:lnTo>
                    <a:lnTo>
                      <a:pt x="37" y="26"/>
                    </a:lnTo>
                    <a:lnTo>
                      <a:pt x="40" y="23"/>
                    </a:lnTo>
                    <a:lnTo>
                      <a:pt x="43" y="22"/>
                    </a:lnTo>
                    <a:lnTo>
                      <a:pt x="45" y="20"/>
                    </a:lnTo>
                    <a:lnTo>
                      <a:pt x="47" y="19"/>
                    </a:lnTo>
                    <a:lnTo>
                      <a:pt x="49" y="17"/>
                    </a:lnTo>
                    <a:lnTo>
                      <a:pt x="51" y="15"/>
                    </a:lnTo>
                    <a:lnTo>
                      <a:pt x="54" y="12"/>
                    </a:lnTo>
                    <a:lnTo>
                      <a:pt x="56" y="10"/>
                    </a:lnTo>
                    <a:lnTo>
                      <a:pt x="36" y="0"/>
                    </a:lnTo>
                    <a:lnTo>
                      <a:pt x="34" y="1"/>
                    </a:lnTo>
                    <a:lnTo>
                      <a:pt x="31" y="2"/>
                    </a:lnTo>
                    <a:lnTo>
                      <a:pt x="28" y="4"/>
                    </a:lnTo>
                    <a:lnTo>
                      <a:pt x="26" y="6"/>
                    </a:lnTo>
                    <a:lnTo>
                      <a:pt x="25" y="8"/>
                    </a:lnTo>
                    <a:lnTo>
                      <a:pt x="24" y="9"/>
                    </a:lnTo>
                    <a:lnTo>
                      <a:pt x="21" y="11"/>
                    </a:lnTo>
                    <a:lnTo>
                      <a:pt x="20" y="13"/>
                    </a:lnTo>
                    <a:lnTo>
                      <a:pt x="19" y="15"/>
                    </a:lnTo>
                    <a:lnTo>
                      <a:pt x="17" y="17"/>
                    </a:lnTo>
                    <a:lnTo>
                      <a:pt x="15" y="18"/>
                    </a:lnTo>
                    <a:lnTo>
                      <a:pt x="12" y="20"/>
                    </a:lnTo>
                    <a:lnTo>
                      <a:pt x="9" y="21"/>
                    </a:lnTo>
                    <a:lnTo>
                      <a:pt x="7" y="22"/>
                    </a:lnTo>
                    <a:lnTo>
                      <a:pt x="3" y="22"/>
                    </a:lnTo>
                    <a:lnTo>
                      <a:pt x="0" y="23"/>
                    </a:lnTo>
                    <a:lnTo>
                      <a:pt x="13" y="37"/>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5" name="Freeform 101"/>
              <p:cNvSpPr>
                <a:spLocks/>
              </p:cNvSpPr>
              <p:nvPr/>
            </p:nvSpPr>
            <p:spPr bwMode="auto">
              <a:xfrm>
                <a:off x="2605" y="2442"/>
                <a:ext cx="54" cy="35"/>
              </a:xfrm>
              <a:custGeom>
                <a:avLst/>
                <a:gdLst>
                  <a:gd name="T0" fmla="*/ 19 w 54"/>
                  <a:gd name="T1" fmla="*/ 34 h 35"/>
                  <a:gd name="T2" fmla="*/ 21 w 54"/>
                  <a:gd name="T3" fmla="*/ 32 h 35"/>
                  <a:gd name="T4" fmla="*/ 23 w 54"/>
                  <a:gd name="T5" fmla="*/ 30 h 35"/>
                  <a:gd name="T6" fmla="*/ 25 w 54"/>
                  <a:gd name="T7" fmla="*/ 29 h 35"/>
                  <a:gd name="T8" fmla="*/ 27 w 54"/>
                  <a:gd name="T9" fmla="*/ 28 h 35"/>
                  <a:gd name="T10" fmla="*/ 29 w 54"/>
                  <a:gd name="T11" fmla="*/ 26 h 35"/>
                  <a:gd name="T12" fmla="*/ 31 w 54"/>
                  <a:gd name="T13" fmla="*/ 25 h 35"/>
                  <a:gd name="T14" fmla="*/ 32 w 54"/>
                  <a:gd name="T15" fmla="*/ 24 h 35"/>
                  <a:gd name="T16" fmla="*/ 35 w 54"/>
                  <a:gd name="T17" fmla="*/ 21 h 35"/>
                  <a:gd name="T18" fmla="*/ 38 w 54"/>
                  <a:gd name="T19" fmla="*/ 20 h 35"/>
                  <a:gd name="T20" fmla="*/ 40 w 54"/>
                  <a:gd name="T21" fmla="*/ 19 h 35"/>
                  <a:gd name="T22" fmla="*/ 41 w 54"/>
                  <a:gd name="T23" fmla="*/ 17 h 35"/>
                  <a:gd name="T24" fmla="*/ 43 w 54"/>
                  <a:gd name="T25" fmla="*/ 16 h 35"/>
                  <a:gd name="T26" fmla="*/ 45 w 54"/>
                  <a:gd name="T27" fmla="*/ 15 h 35"/>
                  <a:gd name="T28" fmla="*/ 49 w 54"/>
                  <a:gd name="T29" fmla="*/ 14 h 35"/>
                  <a:gd name="T30" fmla="*/ 51 w 54"/>
                  <a:gd name="T31" fmla="*/ 11 h 35"/>
                  <a:gd name="T32" fmla="*/ 53 w 54"/>
                  <a:gd name="T33" fmla="*/ 10 h 35"/>
                  <a:gd name="T34" fmla="*/ 33 w 54"/>
                  <a:gd name="T35" fmla="*/ 0 h 35"/>
                  <a:gd name="T36" fmla="*/ 31 w 54"/>
                  <a:gd name="T37" fmla="*/ 1 h 35"/>
                  <a:gd name="T38" fmla="*/ 30 w 54"/>
                  <a:gd name="T39" fmla="*/ 2 h 35"/>
                  <a:gd name="T40" fmla="*/ 28 w 54"/>
                  <a:gd name="T41" fmla="*/ 3 h 35"/>
                  <a:gd name="T42" fmla="*/ 25 w 54"/>
                  <a:gd name="T43" fmla="*/ 6 h 35"/>
                  <a:gd name="T44" fmla="*/ 23 w 54"/>
                  <a:gd name="T45" fmla="*/ 7 h 35"/>
                  <a:gd name="T46" fmla="*/ 21 w 54"/>
                  <a:gd name="T47" fmla="*/ 8 h 35"/>
                  <a:gd name="T48" fmla="*/ 19 w 54"/>
                  <a:gd name="T49" fmla="*/ 9 h 35"/>
                  <a:gd name="T50" fmla="*/ 17 w 54"/>
                  <a:gd name="T51" fmla="*/ 11 h 35"/>
                  <a:gd name="T52" fmla="*/ 14 w 54"/>
                  <a:gd name="T53" fmla="*/ 12 h 35"/>
                  <a:gd name="T54" fmla="*/ 13 w 54"/>
                  <a:gd name="T55" fmla="*/ 14 h 35"/>
                  <a:gd name="T56" fmla="*/ 11 w 54"/>
                  <a:gd name="T57" fmla="*/ 16 h 35"/>
                  <a:gd name="T58" fmla="*/ 9 w 54"/>
                  <a:gd name="T59" fmla="*/ 17 h 35"/>
                  <a:gd name="T60" fmla="*/ 6 w 54"/>
                  <a:gd name="T61" fmla="*/ 18 h 35"/>
                  <a:gd name="T62" fmla="*/ 4 w 54"/>
                  <a:gd name="T63" fmla="*/ 20 h 35"/>
                  <a:gd name="T64" fmla="*/ 2 w 54"/>
                  <a:gd name="T65" fmla="*/ 21 h 35"/>
                  <a:gd name="T66" fmla="*/ 0 w 54"/>
                  <a:gd name="T67" fmla="*/ 23 h 35"/>
                  <a:gd name="T68" fmla="*/ 19 w 54"/>
                  <a:gd name="T69"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35">
                    <a:moveTo>
                      <a:pt x="19" y="34"/>
                    </a:moveTo>
                    <a:lnTo>
                      <a:pt x="21" y="32"/>
                    </a:lnTo>
                    <a:lnTo>
                      <a:pt x="23" y="30"/>
                    </a:lnTo>
                    <a:lnTo>
                      <a:pt x="25" y="29"/>
                    </a:lnTo>
                    <a:lnTo>
                      <a:pt x="27" y="28"/>
                    </a:lnTo>
                    <a:lnTo>
                      <a:pt x="29" y="26"/>
                    </a:lnTo>
                    <a:lnTo>
                      <a:pt x="31" y="25"/>
                    </a:lnTo>
                    <a:lnTo>
                      <a:pt x="32" y="24"/>
                    </a:lnTo>
                    <a:lnTo>
                      <a:pt x="35" y="21"/>
                    </a:lnTo>
                    <a:lnTo>
                      <a:pt x="38" y="20"/>
                    </a:lnTo>
                    <a:lnTo>
                      <a:pt x="40" y="19"/>
                    </a:lnTo>
                    <a:lnTo>
                      <a:pt x="41" y="17"/>
                    </a:lnTo>
                    <a:lnTo>
                      <a:pt x="43" y="16"/>
                    </a:lnTo>
                    <a:lnTo>
                      <a:pt x="45" y="15"/>
                    </a:lnTo>
                    <a:lnTo>
                      <a:pt x="49" y="14"/>
                    </a:lnTo>
                    <a:lnTo>
                      <a:pt x="51" y="11"/>
                    </a:lnTo>
                    <a:lnTo>
                      <a:pt x="53" y="10"/>
                    </a:lnTo>
                    <a:lnTo>
                      <a:pt x="33" y="0"/>
                    </a:lnTo>
                    <a:lnTo>
                      <a:pt x="31" y="1"/>
                    </a:lnTo>
                    <a:lnTo>
                      <a:pt x="30" y="2"/>
                    </a:lnTo>
                    <a:lnTo>
                      <a:pt x="28" y="3"/>
                    </a:lnTo>
                    <a:lnTo>
                      <a:pt x="25" y="6"/>
                    </a:lnTo>
                    <a:lnTo>
                      <a:pt x="23" y="7"/>
                    </a:lnTo>
                    <a:lnTo>
                      <a:pt x="21" y="8"/>
                    </a:lnTo>
                    <a:lnTo>
                      <a:pt x="19" y="9"/>
                    </a:lnTo>
                    <a:lnTo>
                      <a:pt x="17" y="11"/>
                    </a:lnTo>
                    <a:lnTo>
                      <a:pt x="14" y="12"/>
                    </a:lnTo>
                    <a:lnTo>
                      <a:pt x="13" y="14"/>
                    </a:lnTo>
                    <a:lnTo>
                      <a:pt x="11" y="16"/>
                    </a:lnTo>
                    <a:lnTo>
                      <a:pt x="9" y="17"/>
                    </a:lnTo>
                    <a:lnTo>
                      <a:pt x="6" y="18"/>
                    </a:lnTo>
                    <a:lnTo>
                      <a:pt x="4" y="20"/>
                    </a:lnTo>
                    <a:lnTo>
                      <a:pt x="2" y="21"/>
                    </a:lnTo>
                    <a:lnTo>
                      <a:pt x="0" y="23"/>
                    </a:lnTo>
                    <a:lnTo>
                      <a:pt x="19" y="34"/>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6" name="Freeform 102"/>
              <p:cNvSpPr>
                <a:spLocks/>
              </p:cNvSpPr>
              <p:nvPr/>
            </p:nvSpPr>
            <p:spPr bwMode="auto">
              <a:xfrm>
                <a:off x="4313" y="2676"/>
                <a:ext cx="104" cy="69"/>
              </a:xfrm>
              <a:custGeom>
                <a:avLst/>
                <a:gdLst>
                  <a:gd name="T0" fmla="*/ 0 w 104"/>
                  <a:gd name="T1" fmla="*/ 9 h 69"/>
                  <a:gd name="T2" fmla="*/ 3 w 104"/>
                  <a:gd name="T3" fmla="*/ 14 h 69"/>
                  <a:gd name="T4" fmla="*/ 8 w 104"/>
                  <a:gd name="T5" fmla="*/ 18 h 69"/>
                  <a:gd name="T6" fmla="*/ 13 w 104"/>
                  <a:gd name="T7" fmla="*/ 21 h 69"/>
                  <a:gd name="T8" fmla="*/ 18 w 104"/>
                  <a:gd name="T9" fmla="*/ 25 h 69"/>
                  <a:gd name="T10" fmla="*/ 24 w 104"/>
                  <a:gd name="T11" fmla="*/ 29 h 69"/>
                  <a:gd name="T12" fmla="*/ 30 w 104"/>
                  <a:gd name="T13" fmla="*/ 33 h 69"/>
                  <a:gd name="T14" fmla="*/ 35 w 104"/>
                  <a:gd name="T15" fmla="*/ 35 h 69"/>
                  <a:gd name="T16" fmla="*/ 40 w 104"/>
                  <a:gd name="T17" fmla="*/ 38 h 69"/>
                  <a:gd name="T18" fmla="*/ 47 w 104"/>
                  <a:gd name="T19" fmla="*/ 42 h 69"/>
                  <a:gd name="T20" fmla="*/ 53 w 104"/>
                  <a:gd name="T21" fmla="*/ 45 h 69"/>
                  <a:gd name="T22" fmla="*/ 58 w 104"/>
                  <a:gd name="T23" fmla="*/ 49 h 69"/>
                  <a:gd name="T24" fmla="*/ 64 w 104"/>
                  <a:gd name="T25" fmla="*/ 52 h 69"/>
                  <a:gd name="T26" fmla="*/ 69 w 104"/>
                  <a:gd name="T27" fmla="*/ 55 h 69"/>
                  <a:gd name="T28" fmla="*/ 74 w 104"/>
                  <a:gd name="T29" fmla="*/ 60 h 69"/>
                  <a:gd name="T30" fmla="*/ 77 w 104"/>
                  <a:gd name="T31" fmla="*/ 63 h 69"/>
                  <a:gd name="T32" fmla="*/ 83 w 104"/>
                  <a:gd name="T33" fmla="*/ 68 h 69"/>
                  <a:gd name="T34" fmla="*/ 103 w 104"/>
                  <a:gd name="T35" fmla="*/ 59 h 69"/>
                  <a:gd name="T36" fmla="*/ 98 w 104"/>
                  <a:gd name="T37" fmla="*/ 54 h 69"/>
                  <a:gd name="T38" fmla="*/ 93 w 104"/>
                  <a:gd name="T39" fmla="*/ 51 h 69"/>
                  <a:gd name="T40" fmla="*/ 88 w 104"/>
                  <a:gd name="T41" fmla="*/ 46 h 69"/>
                  <a:gd name="T42" fmla="*/ 83 w 104"/>
                  <a:gd name="T43" fmla="*/ 43 h 69"/>
                  <a:gd name="T44" fmla="*/ 77 w 104"/>
                  <a:gd name="T45" fmla="*/ 40 h 69"/>
                  <a:gd name="T46" fmla="*/ 72 w 104"/>
                  <a:gd name="T47" fmla="*/ 36 h 69"/>
                  <a:gd name="T48" fmla="*/ 66 w 104"/>
                  <a:gd name="T49" fmla="*/ 33 h 69"/>
                  <a:gd name="T50" fmla="*/ 62 w 104"/>
                  <a:gd name="T51" fmla="*/ 29 h 69"/>
                  <a:gd name="T52" fmla="*/ 55 w 104"/>
                  <a:gd name="T53" fmla="*/ 26 h 69"/>
                  <a:gd name="T54" fmla="*/ 49 w 104"/>
                  <a:gd name="T55" fmla="*/ 23 h 69"/>
                  <a:gd name="T56" fmla="*/ 45 w 104"/>
                  <a:gd name="T57" fmla="*/ 19 h 69"/>
                  <a:gd name="T58" fmla="*/ 38 w 104"/>
                  <a:gd name="T59" fmla="*/ 15 h 69"/>
                  <a:gd name="T60" fmla="*/ 34 w 104"/>
                  <a:gd name="T61" fmla="*/ 11 h 69"/>
                  <a:gd name="T62" fmla="*/ 29 w 104"/>
                  <a:gd name="T63" fmla="*/ 8 h 69"/>
                  <a:gd name="T64" fmla="*/ 24 w 104"/>
                  <a:gd name="T65" fmla="*/ 3 h 69"/>
                  <a:gd name="T66" fmla="*/ 20 w 104"/>
                  <a:gd name="T67" fmla="*/ 0 h 69"/>
                  <a:gd name="T68" fmla="*/ 0 w 104"/>
                  <a:gd name="T69"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69">
                    <a:moveTo>
                      <a:pt x="0" y="9"/>
                    </a:moveTo>
                    <a:lnTo>
                      <a:pt x="3" y="14"/>
                    </a:lnTo>
                    <a:lnTo>
                      <a:pt x="8" y="18"/>
                    </a:lnTo>
                    <a:lnTo>
                      <a:pt x="13" y="21"/>
                    </a:lnTo>
                    <a:lnTo>
                      <a:pt x="18" y="25"/>
                    </a:lnTo>
                    <a:lnTo>
                      <a:pt x="24" y="29"/>
                    </a:lnTo>
                    <a:lnTo>
                      <a:pt x="30" y="33"/>
                    </a:lnTo>
                    <a:lnTo>
                      <a:pt x="35" y="35"/>
                    </a:lnTo>
                    <a:lnTo>
                      <a:pt x="40" y="38"/>
                    </a:lnTo>
                    <a:lnTo>
                      <a:pt x="47" y="42"/>
                    </a:lnTo>
                    <a:lnTo>
                      <a:pt x="53" y="45"/>
                    </a:lnTo>
                    <a:lnTo>
                      <a:pt x="58" y="49"/>
                    </a:lnTo>
                    <a:lnTo>
                      <a:pt x="64" y="52"/>
                    </a:lnTo>
                    <a:lnTo>
                      <a:pt x="69" y="55"/>
                    </a:lnTo>
                    <a:lnTo>
                      <a:pt x="74" y="60"/>
                    </a:lnTo>
                    <a:lnTo>
                      <a:pt x="77" y="63"/>
                    </a:lnTo>
                    <a:lnTo>
                      <a:pt x="83" y="68"/>
                    </a:lnTo>
                    <a:lnTo>
                      <a:pt x="103" y="59"/>
                    </a:lnTo>
                    <a:lnTo>
                      <a:pt x="98" y="54"/>
                    </a:lnTo>
                    <a:lnTo>
                      <a:pt x="93" y="51"/>
                    </a:lnTo>
                    <a:lnTo>
                      <a:pt x="88" y="46"/>
                    </a:lnTo>
                    <a:lnTo>
                      <a:pt x="83" y="43"/>
                    </a:lnTo>
                    <a:lnTo>
                      <a:pt x="77" y="40"/>
                    </a:lnTo>
                    <a:lnTo>
                      <a:pt x="72" y="36"/>
                    </a:lnTo>
                    <a:lnTo>
                      <a:pt x="66" y="33"/>
                    </a:lnTo>
                    <a:lnTo>
                      <a:pt x="62" y="29"/>
                    </a:lnTo>
                    <a:lnTo>
                      <a:pt x="55" y="26"/>
                    </a:lnTo>
                    <a:lnTo>
                      <a:pt x="49" y="23"/>
                    </a:lnTo>
                    <a:lnTo>
                      <a:pt x="45" y="19"/>
                    </a:lnTo>
                    <a:lnTo>
                      <a:pt x="38" y="15"/>
                    </a:lnTo>
                    <a:lnTo>
                      <a:pt x="34" y="11"/>
                    </a:lnTo>
                    <a:lnTo>
                      <a:pt x="29" y="8"/>
                    </a:lnTo>
                    <a:lnTo>
                      <a:pt x="24" y="3"/>
                    </a:lnTo>
                    <a:lnTo>
                      <a:pt x="20" y="0"/>
                    </a:lnTo>
                    <a:lnTo>
                      <a:pt x="0" y="9"/>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7" name="Freeform 103"/>
              <p:cNvSpPr>
                <a:spLocks/>
              </p:cNvSpPr>
              <p:nvPr/>
            </p:nvSpPr>
            <p:spPr bwMode="auto">
              <a:xfrm>
                <a:off x="1858" y="3557"/>
                <a:ext cx="39" cy="56"/>
              </a:xfrm>
              <a:custGeom>
                <a:avLst/>
                <a:gdLst>
                  <a:gd name="T0" fmla="*/ 0 w 39"/>
                  <a:gd name="T1" fmla="*/ 7 h 56"/>
                  <a:gd name="T2" fmla="*/ 1 w 39"/>
                  <a:gd name="T3" fmla="*/ 9 h 56"/>
                  <a:gd name="T4" fmla="*/ 2 w 39"/>
                  <a:gd name="T5" fmla="*/ 11 h 56"/>
                  <a:gd name="T6" fmla="*/ 5 w 39"/>
                  <a:gd name="T7" fmla="*/ 15 h 56"/>
                  <a:gd name="T8" fmla="*/ 6 w 39"/>
                  <a:gd name="T9" fmla="*/ 17 h 56"/>
                  <a:gd name="T10" fmla="*/ 8 w 39"/>
                  <a:gd name="T11" fmla="*/ 20 h 56"/>
                  <a:gd name="T12" fmla="*/ 9 w 39"/>
                  <a:gd name="T13" fmla="*/ 22 h 56"/>
                  <a:gd name="T14" fmla="*/ 11 w 39"/>
                  <a:gd name="T15" fmla="*/ 26 h 56"/>
                  <a:gd name="T16" fmla="*/ 12 w 39"/>
                  <a:gd name="T17" fmla="*/ 28 h 56"/>
                  <a:gd name="T18" fmla="*/ 13 w 39"/>
                  <a:gd name="T19" fmla="*/ 31 h 56"/>
                  <a:gd name="T20" fmla="*/ 13 w 39"/>
                  <a:gd name="T21" fmla="*/ 35 h 56"/>
                  <a:gd name="T22" fmla="*/ 15 w 39"/>
                  <a:gd name="T23" fmla="*/ 37 h 56"/>
                  <a:gd name="T24" fmla="*/ 15 w 39"/>
                  <a:gd name="T25" fmla="*/ 40 h 56"/>
                  <a:gd name="T26" fmla="*/ 15 w 39"/>
                  <a:gd name="T27" fmla="*/ 44 h 56"/>
                  <a:gd name="T28" fmla="*/ 15 w 39"/>
                  <a:gd name="T29" fmla="*/ 46 h 56"/>
                  <a:gd name="T30" fmla="*/ 13 w 39"/>
                  <a:gd name="T31" fmla="*/ 49 h 56"/>
                  <a:gd name="T32" fmla="*/ 12 w 39"/>
                  <a:gd name="T33" fmla="*/ 53 h 56"/>
                  <a:gd name="T34" fmla="*/ 36 w 39"/>
                  <a:gd name="T35" fmla="*/ 55 h 56"/>
                  <a:gd name="T36" fmla="*/ 37 w 39"/>
                  <a:gd name="T37" fmla="*/ 52 h 56"/>
                  <a:gd name="T38" fmla="*/ 38 w 39"/>
                  <a:gd name="T39" fmla="*/ 48 h 56"/>
                  <a:gd name="T40" fmla="*/ 38 w 39"/>
                  <a:gd name="T41" fmla="*/ 44 h 56"/>
                  <a:gd name="T42" fmla="*/ 38 w 39"/>
                  <a:gd name="T43" fmla="*/ 40 h 56"/>
                  <a:gd name="T44" fmla="*/ 38 w 39"/>
                  <a:gd name="T45" fmla="*/ 37 h 56"/>
                  <a:gd name="T46" fmla="*/ 38 w 39"/>
                  <a:gd name="T47" fmla="*/ 34 h 56"/>
                  <a:gd name="T48" fmla="*/ 37 w 39"/>
                  <a:gd name="T49" fmla="*/ 30 h 56"/>
                  <a:gd name="T50" fmla="*/ 37 w 39"/>
                  <a:gd name="T51" fmla="*/ 27 h 56"/>
                  <a:gd name="T52" fmla="*/ 35 w 39"/>
                  <a:gd name="T53" fmla="*/ 24 h 56"/>
                  <a:gd name="T54" fmla="*/ 34 w 39"/>
                  <a:gd name="T55" fmla="*/ 20 h 56"/>
                  <a:gd name="T56" fmla="*/ 32 w 39"/>
                  <a:gd name="T57" fmla="*/ 16 h 56"/>
                  <a:gd name="T58" fmla="*/ 31 w 39"/>
                  <a:gd name="T59" fmla="*/ 13 h 56"/>
                  <a:gd name="T60" fmla="*/ 28 w 39"/>
                  <a:gd name="T61" fmla="*/ 10 h 56"/>
                  <a:gd name="T62" fmla="*/ 26 w 39"/>
                  <a:gd name="T63" fmla="*/ 7 h 56"/>
                  <a:gd name="T64" fmla="*/ 25 w 39"/>
                  <a:gd name="T65" fmla="*/ 3 h 56"/>
                  <a:gd name="T66" fmla="*/ 22 w 39"/>
                  <a:gd name="T67" fmla="*/ 0 h 56"/>
                  <a:gd name="T68" fmla="*/ 0 w 39"/>
                  <a:gd name="T69"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56">
                    <a:moveTo>
                      <a:pt x="0" y="7"/>
                    </a:moveTo>
                    <a:lnTo>
                      <a:pt x="1" y="9"/>
                    </a:lnTo>
                    <a:lnTo>
                      <a:pt x="2" y="11"/>
                    </a:lnTo>
                    <a:lnTo>
                      <a:pt x="5" y="15"/>
                    </a:lnTo>
                    <a:lnTo>
                      <a:pt x="6" y="17"/>
                    </a:lnTo>
                    <a:lnTo>
                      <a:pt x="8" y="20"/>
                    </a:lnTo>
                    <a:lnTo>
                      <a:pt x="9" y="22"/>
                    </a:lnTo>
                    <a:lnTo>
                      <a:pt x="11" y="26"/>
                    </a:lnTo>
                    <a:lnTo>
                      <a:pt x="12" y="28"/>
                    </a:lnTo>
                    <a:lnTo>
                      <a:pt x="13" y="31"/>
                    </a:lnTo>
                    <a:lnTo>
                      <a:pt x="13" y="35"/>
                    </a:lnTo>
                    <a:lnTo>
                      <a:pt x="15" y="37"/>
                    </a:lnTo>
                    <a:lnTo>
                      <a:pt x="15" y="40"/>
                    </a:lnTo>
                    <a:lnTo>
                      <a:pt x="15" y="44"/>
                    </a:lnTo>
                    <a:lnTo>
                      <a:pt x="15" y="46"/>
                    </a:lnTo>
                    <a:lnTo>
                      <a:pt x="13" y="49"/>
                    </a:lnTo>
                    <a:lnTo>
                      <a:pt x="12" y="53"/>
                    </a:lnTo>
                    <a:lnTo>
                      <a:pt x="36" y="55"/>
                    </a:lnTo>
                    <a:lnTo>
                      <a:pt x="37" y="52"/>
                    </a:lnTo>
                    <a:lnTo>
                      <a:pt x="38" y="48"/>
                    </a:lnTo>
                    <a:lnTo>
                      <a:pt x="38" y="44"/>
                    </a:lnTo>
                    <a:lnTo>
                      <a:pt x="38" y="40"/>
                    </a:lnTo>
                    <a:lnTo>
                      <a:pt x="38" y="37"/>
                    </a:lnTo>
                    <a:lnTo>
                      <a:pt x="38" y="34"/>
                    </a:lnTo>
                    <a:lnTo>
                      <a:pt x="37" y="30"/>
                    </a:lnTo>
                    <a:lnTo>
                      <a:pt x="37" y="27"/>
                    </a:lnTo>
                    <a:lnTo>
                      <a:pt x="35" y="24"/>
                    </a:lnTo>
                    <a:lnTo>
                      <a:pt x="34" y="20"/>
                    </a:lnTo>
                    <a:lnTo>
                      <a:pt x="32" y="16"/>
                    </a:lnTo>
                    <a:lnTo>
                      <a:pt x="31" y="13"/>
                    </a:lnTo>
                    <a:lnTo>
                      <a:pt x="28" y="10"/>
                    </a:lnTo>
                    <a:lnTo>
                      <a:pt x="26" y="7"/>
                    </a:lnTo>
                    <a:lnTo>
                      <a:pt x="25" y="3"/>
                    </a:lnTo>
                    <a:lnTo>
                      <a:pt x="22" y="0"/>
                    </a:lnTo>
                    <a:lnTo>
                      <a:pt x="0" y="7"/>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8" name="Freeform 104"/>
              <p:cNvSpPr>
                <a:spLocks/>
              </p:cNvSpPr>
              <p:nvPr/>
            </p:nvSpPr>
            <p:spPr bwMode="auto">
              <a:xfrm>
                <a:off x="2401" y="3210"/>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9" name="Freeform 105"/>
              <p:cNvSpPr>
                <a:spLocks/>
              </p:cNvSpPr>
              <p:nvPr/>
            </p:nvSpPr>
            <p:spPr bwMode="auto">
              <a:xfrm>
                <a:off x="3954" y="1924"/>
                <a:ext cx="114" cy="63"/>
              </a:xfrm>
              <a:custGeom>
                <a:avLst/>
                <a:gdLst>
                  <a:gd name="T0" fmla="*/ 0 w 114"/>
                  <a:gd name="T1" fmla="*/ 11 h 63"/>
                  <a:gd name="T2" fmla="*/ 6 w 114"/>
                  <a:gd name="T3" fmla="*/ 14 h 63"/>
                  <a:gd name="T4" fmla="*/ 13 w 114"/>
                  <a:gd name="T5" fmla="*/ 18 h 63"/>
                  <a:gd name="T6" fmla="*/ 18 w 114"/>
                  <a:gd name="T7" fmla="*/ 21 h 63"/>
                  <a:gd name="T8" fmla="*/ 24 w 114"/>
                  <a:gd name="T9" fmla="*/ 24 h 63"/>
                  <a:gd name="T10" fmla="*/ 30 w 114"/>
                  <a:gd name="T11" fmla="*/ 28 h 63"/>
                  <a:gd name="T12" fmla="*/ 37 w 114"/>
                  <a:gd name="T13" fmla="*/ 31 h 63"/>
                  <a:gd name="T14" fmla="*/ 42 w 114"/>
                  <a:gd name="T15" fmla="*/ 34 h 63"/>
                  <a:gd name="T16" fmla="*/ 48 w 114"/>
                  <a:gd name="T17" fmla="*/ 39 h 63"/>
                  <a:gd name="T18" fmla="*/ 54 w 114"/>
                  <a:gd name="T19" fmla="*/ 42 h 63"/>
                  <a:gd name="T20" fmla="*/ 60 w 114"/>
                  <a:gd name="T21" fmla="*/ 45 h 63"/>
                  <a:gd name="T22" fmla="*/ 66 w 114"/>
                  <a:gd name="T23" fmla="*/ 49 h 63"/>
                  <a:gd name="T24" fmla="*/ 73 w 114"/>
                  <a:gd name="T25" fmla="*/ 51 h 63"/>
                  <a:gd name="T26" fmla="*/ 80 w 114"/>
                  <a:gd name="T27" fmla="*/ 54 h 63"/>
                  <a:gd name="T28" fmla="*/ 86 w 114"/>
                  <a:gd name="T29" fmla="*/ 57 h 63"/>
                  <a:gd name="T30" fmla="*/ 94 w 114"/>
                  <a:gd name="T31" fmla="*/ 60 h 63"/>
                  <a:gd name="T32" fmla="*/ 101 w 114"/>
                  <a:gd name="T33" fmla="*/ 62 h 63"/>
                  <a:gd name="T34" fmla="*/ 113 w 114"/>
                  <a:gd name="T35" fmla="*/ 49 h 63"/>
                  <a:gd name="T36" fmla="*/ 105 w 114"/>
                  <a:gd name="T37" fmla="*/ 46 h 63"/>
                  <a:gd name="T38" fmla="*/ 99 w 114"/>
                  <a:gd name="T39" fmla="*/ 43 h 63"/>
                  <a:gd name="T40" fmla="*/ 92 w 114"/>
                  <a:gd name="T41" fmla="*/ 41 h 63"/>
                  <a:gd name="T42" fmla="*/ 86 w 114"/>
                  <a:gd name="T43" fmla="*/ 39 h 63"/>
                  <a:gd name="T44" fmla="*/ 81 w 114"/>
                  <a:gd name="T45" fmla="*/ 35 h 63"/>
                  <a:gd name="T46" fmla="*/ 74 w 114"/>
                  <a:gd name="T47" fmla="*/ 32 h 63"/>
                  <a:gd name="T48" fmla="*/ 69 w 114"/>
                  <a:gd name="T49" fmla="*/ 29 h 63"/>
                  <a:gd name="T50" fmla="*/ 63 w 114"/>
                  <a:gd name="T51" fmla="*/ 25 h 63"/>
                  <a:gd name="T52" fmla="*/ 58 w 114"/>
                  <a:gd name="T53" fmla="*/ 22 h 63"/>
                  <a:gd name="T54" fmla="*/ 52 w 114"/>
                  <a:gd name="T55" fmla="*/ 19 h 63"/>
                  <a:gd name="T56" fmla="*/ 47 w 114"/>
                  <a:gd name="T57" fmla="*/ 15 h 63"/>
                  <a:gd name="T58" fmla="*/ 41 w 114"/>
                  <a:gd name="T59" fmla="*/ 12 h 63"/>
                  <a:gd name="T60" fmla="*/ 34 w 114"/>
                  <a:gd name="T61" fmla="*/ 9 h 63"/>
                  <a:gd name="T62" fmla="*/ 30 w 114"/>
                  <a:gd name="T63" fmla="*/ 6 h 63"/>
                  <a:gd name="T64" fmla="*/ 23 w 114"/>
                  <a:gd name="T65" fmla="*/ 2 h 63"/>
                  <a:gd name="T66" fmla="*/ 17 w 114"/>
                  <a:gd name="T67" fmla="*/ 0 h 63"/>
                  <a:gd name="T68" fmla="*/ 0 w 114"/>
                  <a:gd name="T69" fmla="*/ 1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3">
                    <a:moveTo>
                      <a:pt x="0" y="11"/>
                    </a:moveTo>
                    <a:lnTo>
                      <a:pt x="6" y="14"/>
                    </a:lnTo>
                    <a:lnTo>
                      <a:pt x="13" y="18"/>
                    </a:lnTo>
                    <a:lnTo>
                      <a:pt x="18" y="21"/>
                    </a:lnTo>
                    <a:lnTo>
                      <a:pt x="24" y="24"/>
                    </a:lnTo>
                    <a:lnTo>
                      <a:pt x="30" y="28"/>
                    </a:lnTo>
                    <a:lnTo>
                      <a:pt x="37" y="31"/>
                    </a:lnTo>
                    <a:lnTo>
                      <a:pt x="42" y="34"/>
                    </a:lnTo>
                    <a:lnTo>
                      <a:pt x="48" y="39"/>
                    </a:lnTo>
                    <a:lnTo>
                      <a:pt x="54" y="42"/>
                    </a:lnTo>
                    <a:lnTo>
                      <a:pt x="60" y="45"/>
                    </a:lnTo>
                    <a:lnTo>
                      <a:pt x="66" y="49"/>
                    </a:lnTo>
                    <a:lnTo>
                      <a:pt x="73" y="51"/>
                    </a:lnTo>
                    <a:lnTo>
                      <a:pt x="80" y="54"/>
                    </a:lnTo>
                    <a:lnTo>
                      <a:pt x="86" y="57"/>
                    </a:lnTo>
                    <a:lnTo>
                      <a:pt x="94" y="60"/>
                    </a:lnTo>
                    <a:lnTo>
                      <a:pt x="101" y="62"/>
                    </a:lnTo>
                    <a:lnTo>
                      <a:pt x="113" y="49"/>
                    </a:lnTo>
                    <a:lnTo>
                      <a:pt x="105" y="46"/>
                    </a:lnTo>
                    <a:lnTo>
                      <a:pt x="99" y="43"/>
                    </a:lnTo>
                    <a:lnTo>
                      <a:pt x="92" y="41"/>
                    </a:lnTo>
                    <a:lnTo>
                      <a:pt x="86" y="39"/>
                    </a:lnTo>
                    <a:lnTo>
                      <a:pt x="81" y="35"/>
                    </a:lnTo>
                    <a:lnTo>
                      <a:pt x="74" y="32"/>
                    </a:lnTo>
                    <a:lnTo>
                      <a:pt x="69" y="29"/>
                    </a:lnTo>
                    <a:lnTo>
                      <a:pt x="63" y="25"/>
                    </a:lnTo>
                    <a:lnTo>
                      <a:pt x="58" y="22"/>
                    </a:lnTo>
                    <a:lnTo>
                      <a:pt x="52" y="19"/>
                    </a:lnTo>
                    <a:lnTo>
                      <a:pt x="47" y="15"/>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0" name="Freeform 106"/>
              <p:cNvSpPr>
                <a:spLocks/>
              </p:cNvSpPr>
              <p:nvPr/>
            </p:nvSpPr>
            <p:spPr bwMode="auto">
              <a:xfrm>
                <a:off x="2401" y="2674"/>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1" name="Freeform 107"/>
              <p:cNvSpPr>
                <a:spLocks/>
              </p:cNvSpPr>
              <p:nvPr/>
            </p:nvSpPr>
            <p:spPr bwMode="auto">
              <a:xfrm>
                <a:off x="4357" y="3371"/>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2" name="Freeform 108"/>
              <p:cNvSpPr>
                <a:spLocks/>
              </p:cNvSpPr>
              <p:nvPr/>
            </p:nvSpPr>
            <p:spPr bwMode="auto">
              <a:xfrm>
                <a:off x="4817" y="3210"/>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3" name="Freeform 109"/>
              <p:cNvSpPr>
                <a:spLocks/>
              </p:cNvSpPr>
              <p:nvPr/>
            </p:nvSpPr>
            <p:spPr bwMode="auto">
              <a:xfrm>
                <a:off x="2575" y="2138"/>
                <a:ext cx="113" cy="64"/>
              </a:xfrm>
              <a:custGeom>
                <a:avLst/>
                <a:gdLst>
                  <a:gd name="T0" fmla="*/ 0 w 113"/>
                  <a:gd name="T1" fmla="*/ 11 h 64"/>
                  <a:gd name="T2" fmla="*/ 6 w 113"/>
                  <a:gd name="T3" fmla="*/ 15 h 64"/>
                  <a:gd name="T4" fmla="*/ 13 w 113"/>
                  <a:gd name="T5" fmla="*/ 18 h 64"/>
                  <a:gd name="T6" fmla="*/ 18 w 113"/>
                  <a:gd name="T7" fmla="*/ 21 h 64"/>
                  <a:gd name="T8" fmla="*/ 23 w 113"/>
                  <a:gd name="T9" fmla="*/ 25 h 64"/>
                  <a:gd name="T10" fmla="*/ 30 w 113"/>
                  <a:gd name="T11" fmla="*/ 28 h 64"/>
                  <a:gd name="T12" fmla="*/ 36 w 113"/>
                  <a:gd name="T13" fmla="*/ 31 h 64"/>
                  <a:gd name="T14" fmla="*/ 42 w 113"/>
                  <a:gd name="T15" fmla="*/ 35 h 64"/>
                  <a:gd name="T16" fmla="*/ 48 w 113"/>
                  <a:gd name="T17" fmla="*/ 39 h 64"/>
                  <a:gd name="T18" fmla="*/ 53 w 113"/>
                  <a:gd name="T19" fmla="*/ 43 h 64"/>
                  <a:gd name="T20" fmla="*/ 60 w 113"/>
                  <a:gd name="T21" fmla="*/ 46 h 64"/>
                  <a:gd name="T22" fmla="*/ 65 w 113"/>
                  <a:gd name="T23" fmla="*/ 49 h 64"/>
                  <a:gd name="T24" fmla="*/ 72 w 113"/>
                  <a:gd name="T25" fmla="*/ 52 h 64"/>
                  <a:gd name="T26" fmla="*/ 79 w 113"/>
                  <a:gd name="T27" fmla="*/ 55 h 64"/>
                  <a:gd name="T28" fmla="*/ 85 w 113"/>
                  <a:gd name="T29" fmla="*/ 58 h 64"/>
                  <a:gd name="T30" fmla="*/ 93 w 113"/>
                  <a:gd name="T31" fmla="*/ 61 h 64"/>
                  <a:gd name="T32" fmla="*/ 100 w 113"/>
                  <a:gd name="T33" fmla="*/ 63 h 64"/>
                  <a:gd name="T34" fmla="*/ 112 w 113"/>
                  <a:gd name="T35" fmla="*/ 49 h 64"/>
                  <a:gd name="T36" fmla="*/ 104 w 113"/>
                  <a:gd name="T37" fmla="*/ 47 h 64"/>
                  <a:gd name="T38" fmla="*/ 98 w 113"/>
                  <a:gd name="T39" fmla="*/ 44 h 64"/>
                  <a:gd name="T40" fmla="*/ 92 w 113"/>
                  <a:gd name="T41" fmla="*/ 42 h 64"/>
                  <a:gd name="T42" fmla="*/ 85 w 113"/>
                  <a:gd name="T43" fmla="*/ 39 h 64"/>
                  <a:gd name="T44" fmla="*/ 80 w 113"/>
                  <a:gd name="T45" fmla="*/ 36 h 64"/>
                  <a:gd name="T46" fmla="*/ 74 w 113"/>
                  <a:gd name="T47" fmla="*/ 33 h 64"/>
                  <a:gd name="T48" fmla="*/ 68 w 113"/>
                  <a:gd name="T49" fmla="*/ 29 h 64"/>
                  <a:gd name="T50" fmla="*/ 63 w 113"/>
                  <a:gd name="T51" fmla="*/ 26 h 64"/>
                  <a:gd name="T52" fmla="*/ 58 w 113"/>
                  <a:gd name="T53" fmla="*/ 22 h 64"/>
                  <a:gd name="T54" fmla="*/ 51 w 113"/>
                  <a:gd name="T55" fmla="*/ 19 h 64"/>
                  <a:gd name="T56" fmla="*/ 47 w 113"/>
                  <a:gd name="T57" fmla="*/ 16 h 64"/>
                  <a:gd name="T58" fmla="*/ 41 w 113"/>
                  <a:gd name="T59" fmla="*/ 12 h 64"/>
                  <a:gd name="T60" fmla="*/ 34 w 113"/>
                  <a:gd name="T61" fmla="*/ 9 h 64"/>
                  <a:gd name="T62" fmla="*/ 30 w 113"/>
                  <a:gd name="T63" fmla="*/ 6 h 64"/>
                  <a:gd name="T64" fmla="*/ 22 w 113"/>
                  <a:gd name="T65" fmla="*/ 2 h 64"/>
                  <a:gd name="T66" fmla="*/ 17 w 113"/>
                  <a:gd name="T67" fmla="*/ 0 h 64"/>
                  <a:gd name="T68" fmla="*/ 0 w 113"/>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 h="64">
                    <a:moveTo>
                      <a:pt x="0" y="11"/>
                    </a:moveTo>
                    <a:lnTo>
                      <a:pt x="6" y="15"/>
                    </a:lnTo>
                    <a:lnTo>
                      <a:pt x="13" y="18"/>
                    </a:lnTo>
                    <a:lnTo>
                      <a:pt x="18" y="21"/>
                    </a:lnTo>
                    <a:lnTo>
                      <a:pt x="23" y="25"/>
                    </a:lnTo>
                    <a:lnTo>
                      <a:pt x="30" y="28"/>
                    </a:lnTo>
                    <a:lnTo>
                      <a:pt x="36" y="31"/>
                    </a:lnTo>
                    <a:lnTo>
                      <a:pt x="42" y="35"/>
                    </a:lnTo>
                    <a:lnTo>
                      <a:pt x="48" y="39"/>
                    </a:lnTo>
                    <a:lnTo>
                      <a:pt x="53" y="43"/>
                    </a:lnTo>
                    <a:lnTo>
                      <a:pt x="60" y="46"/>
                    </a:lnTo>
                    <a:lnTo>
                      <a:pt x="65" y="49"/>
                    </a:lnTo>
                    <a:lnTo>
                      <a:pt x="72" y="52"/>
                    </a:lnTo>
                    <a:lnTo>
                      <a:pt x="79" y="55"/>
                    </a:lnTo>
                    <a:lnTo>
                      <a:pt x="85" y="58"/>
                    </a:lnTo>
                    <a:lnTo>
                      <a:pt x="93" y="61"/>
                    </a:lnTo>
                    <a:lnTo>
                      <a:pt x="100" y="63"/>
                    </a:lnTo>
                    <a:lnTo>
                      <a:pt x="112" y="49"/>
                    </a:lnTo>
                    <a:lnTo>
                      <a:pt x="104" y="47"/>
                    </a:lnTo>
                    <a:lnTo>
                      <a:pt x="98" y="44"/>
                    </a:lnTo>
                    <a:lnTo>
                      <a:pt x="92" y="42"/>
                    </a:lnTo>
                    <a:lnTo>
                      <a:pt x="85" y="39"/>
                    </a:lnTo>
                    <a:lnTo>
                      <a:pt x="80" y="36"/>
                    </a:lnTo>
                    <a:lnTo>
                      <a:pt x="74" y="33"/>
                    </a:lnTo>
                    <a:lnTo>
                      <a:pt x="68" y="29"/>
                    </a:lnTo>
                    <a:lnTo>
                      <a:pt x="63" y="26"/>
                    </a:lnTo>
                    <a:lnTo>
                      <a:pt x="58" y="22"/>
                    </a:lnTo>
                    <a:lnTo>
                      <a:pt x="51" y="19"/>
                    </a:lnTo>
                    <a:lnTo>
                      <a:pt x="47" y="16"/>
                    </a:lnTo>
                    <a:lnTo>
                      <a:pt x="41" y="12"/>
                    </a:lnTo>
                    <a:lnTo>
                      <a:pt x="34" y="9"/>
                    </a:lnTo>
                    <a:lnTo>
                      <a:pt x="30" y="6"/>
                    </a:lnTo>
                    <a:lnTo>
                      <a:pt x="22"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4" name="Freeform 110"/>
              <p:cNvSpPr>
                <a:spLocks/>
              </p:cNvSpPr>
              <p:nvPr/>
            </p:nvSpPr>
            <p:spPr bwMode="auto">
              <a:xfrm>
                <a:off x="4242" y="2245"/>
                <a:ext cx="114" cy="64"/>
              </a:xfrm>
              <a:custGeom>
                <a:avLst/>
                <a:gdLst>
                  <a:gd name="T0" fmla="*/ 0 w 114"/>
                  <a:gd name="T1" fmla="*/ 11 h 64"/>
                  <a:gd name="T2" fmla="*/ 6 w 114"/>
                  <a:gd name="T3" fmla="*/ 15 h 64"/>
                  <a:gd name="T4" fmla="*/ 13 w 114"/>
                  <a:gd name="T5" fmla="*/ 18 h 64"/>
                  <a:gd name="T6" fmla="*/ 18 w 114"/>
                  <a:gd name="T7" fmla="*/ 21 h 64"/>
                  <a:gd name="T8" fmla="*/ 24 w 114"/>
                  <a:gd name="T9" fmla="*/ 25 h 64"/>
                  <a:gd name="T10" fmla="*/ 30 w 114"/>
                  <a:gd name="T11" fmla="*/ 28 h 64"/>
                  <a:gd name="T12" fmla="*/ 37 w 114"/>
                  <a:gd name="T13" fmla="*/ 31 h 64"/>
                  <a:gd name="T14" fmla="*/ 42 w 114"/>
                  <a:gd name="T15" fmla="*/ 35 h 64"/>
                  <a:gd name="T16" fmla="*/ 48 w 114"/>
                  <a:gd name="T17" fmla="*/ 39 h 64"/>
                  <a:gd name="T18" fmla="*/ 54 w 114"/>
                  <a:gd name="T19" fmla="*/ 43 h 64"/>
                  <a:gd name="T20" fmla="*/ 60 w 114"/>
                  <a:gd name="T21" fmla="*/ 46 h 64"/>
                  <a:gd name="T22" fmla="*/ 66 w 114"/>
                  <a:gd name="T23" fmla="*/ 49 h 64"/>
                  <a:gd name="T24" fmla="*/ 73 w 114"/>
                  <a:gd name="T25" fmla="*/ 52 h 64"/>
                  <a:gd name="T26" fmla="*/ 80 w 114"/>
                  <a:gd name="T27" fmla="*/ 55 h 64"/>
                  <a:gd name="T28" fmla="*/ 86 w 114"/>
                  <a:gd name="T29" fmla="*/ 58 h 64"/>
                  <a:gd name="T30" fmla="*/ 94 w 114"/>
                  <a:gd name="T31" fmla="*/ 61 h 64"/>
                  <a:gd name="T32" fmla="*/ 101 w 114"/>
                  <a:gd name="T33" fmla="*/ 63 h 64"/>
                  <a:gd name="T34" fmla="*/ 113 w 114"/>
                  <a:gd name="T35" fmla="*/ 49 h 64"/>
                  <a:gd name="T36" fmla="*/ 105 w 114"/>
                  <a:gd name="T37" fmla="*/ 47 h 64"/>
                  <a:gd name="T38" fmla="*/ 99 w 114"/>
                  <a:gd name="T39" fmla="*/ 44 h 64"/>
                  <a:gd name="T40" fmla="*/ 92 w 114"/>
                  <a:gd name="T41" fmla="*/ 42 h 64"/>
                  <a:gd name="T42" fmla="*/ 86 w 114"/>
                  <a:gd name="T43" fmla="*/ 39 h 64"/>
                  <a:gd name="T44" fmla="*/ 81 w 114"/>
                  <a:gd name="T45" fmla="*/ 36 h 64"/>
                  <a:gd name="T46" fmla="*/ 74 w 114"/>
                  <a:gd name="T47" fmla="*/ 33 h 64"/>
                  <a:gd name="T48" fmla="*/ 69 w 114"/>
                  <a:gd name="T49" fmla="*/ 29 h 64"/>
                  <a:gd name="T50" fmla="*/ 63 w 114"/>
                  <a:gd name="T51" fmla="*/ 26 h 64"/>
                  <a:gd name="T52" fmla="*/ 58 w 114"/>
                  <a:gd name="T53" fmla="*/ 22 h 64"/>
                  <a:gd name="T54" fmla="*/ 52 w 114"/>
                  <a:gd name="T55" fmla="*/ 19 h 64"/>
                  <a:gd name="T56" fmla="*/ 47 w 114"/>
                  <a:gd name="T57" fmla="*/ 16 h 64"/>
                  <a:gd name="T58" fmla="*/ 41 w 114"/>
                  <a:gd name="T59" fmla="*/ 12 h 64"/>
                  <a:gd name="T60" fmla="*/ 34 w 114"/>
                  <a:gd name="T61" fmla="*/ 9 h 64"/>
                  <a:gd name="T62" fmla="*/ 30 w 114"/>
                  <a:gd name="T63" fmla="*/ 6 h 64"/>
                  <a:gd name="T64" fmla="*/ 23 w 114"/>
                  <a:gd name="T65" fmla="*/ 2 h 64"/>
                  <a:gd name="T66" fmla="*/ 17 w 114"/>
                  <a:gd name="T67" fmla="*/ 0 h 64"/>
                  <a:gd name="T68" fmla="*/ 0 w 114"/>
                  <a:gd name="T69"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64">
                    <a:moveTo>
                      <a:pt x="0" y="11"/>
                    </a:moveTo>
                    <a:lnTo>
                      <a:pt x="6" y="15"/>
                    </a:lnTo>
                    <a:lnTo>
                      <a:pt x="13" y="18"/>
                    </a:lnTo>
                    <a:lnTo>
                      <a:pt x="18" y="21"/>
                    </a:lnTo>
                    <a:lnTo>
                      <a:pt x="24" y="25"/>
                    </a:lnTo>
                    <a:lnTo>
                      <a:pt x="30" y="28"/>
                    </a:lnTo>
                    <a:lnTo>
                      <a:pt x="37" y="31"/>
                    </a:lnTo>
                    <a:lnTo>
                      <a:pt x="42" y="35"/>
                    </a:lnTo>
                    <a:lnTo>
                      <a:pt x="48" y="39"/>
                    </a:lnTo>
                    <a:lnTo>
                      <a:pt x="54" y="43"/>
                    </a:lnTo>
                    <a:lnTo>
                      <a:pt x="60" y="46"/>
                    </a:lnTo>
                    <a:lnTo>
                      <a:pt x="66" y="49"/>
                    </a:lnTo>
                    <a:lnTo>
                      <a:pt x="73" y="52"/>
                    </a:lnTo>
                    <a:lnTo>
                      <a:pt x="80" y="55"/>
                    </a:lnTo>
                    <a:lnTo>
                      <a:pt x="86" y="58"/>
                    </a:lnTo>
                    <a:lnTo>
                      <a:pt x="94" y="61"/>
                    </a:lnTo>
                    <a:lnTo>
                      <a:pt x="101" y="63"/>
                    </a:lnTo>
                    <a:lnTo>
                      <a:pt x="113" y="49"/>
                    </a:lnTo>
                    <a:lnTo>
                      <a:pt x="105" y="47"/>
                    </a:lnTo>
                    <a:lnTo>
                      <a:pt x="99" y="44"/>
                    </a:lnTo>
                    <a:lnTo>
                      <a:pt x="92" y="42"/>
                    </a:lnTo>
                    <a:lnTo>
                      <a:pt x="86" y="39"/>
                    </a:lnTo>
                    <a:lnTo>
                      <a:pt x="81" y="36"/>
                    </a:lnTo>
                    <a:lnTo>
                      <a:pt x="74" y="33"/>
                    </a:lnTo>
                    <a:lnTo>
                      <a:pt x="69" y="29"/>
                    </a:lnTo>
                    <a:lnTo>
                      <a:pt x="63" y="26"/>
                    </a:lnTo>
                    <a:lnTo>
                      <a:pt x="58" y="22"/>
                    </a:lnTo>
                    <a:lnTo>
                      <a:pt x="52" y="19"/>
                    </a:lnTo>
                    <a:lnTo>
                      <a:pt x="47" y="16"/>
                    </a:lnTo>
                    <a:lnTo>
                      <a:pt x="41" y="12"/>
                    </a:lnTo>
                    <a:lnTo>
                      <a:pt x="34" y="9"/>
                    </a:lnTo>
                    <a:lnTo>
                      <a:pt x="30" y="6"/>
                    </a:lnTo>
                    <a:lnTo>
                      <a:pt x="23" y="2"/>
                    </a:lnTo>
                    <a:lnTo>
                      <a:pt x="17" y="0"/>
                    </a:lnTo>
                    <a:lnTo>
                      <a:pt x="0" y="11"/>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grpSp>
        <p:nvGrpSpPr>
          <p:cNvPr id="115" name="Group 186"/>
          <p:cNvGrpSpPr>
            <a:grpSpLocks/>
          </p:cNvGrpSpPr>
          <p:nvPr/>
        </p:nvGrpSpPr>
        <p:grpSpPr bwMode="auto">
          <a:xfrm>
            <a:off x="17463" y="1212849"/>
            <a:ext cx="7937500" cy="1430338"/>
            <a:chOff x="568" y="1016"/>
            <a:chExt cx="5000" cy="901"/>
          </a:xfrm>
        </p:grpSpPr>
        <p:sp>
          <p:nvSpPr>
            <p:cNvPr id="116" name="Freeform 126"/>
            <p:cNvSpPr>
              <a:spLocks/>
            </p:cNvSpPr>
            <p:nvPr/>
          </p:nvSpPr>
          <p:spPr bwMode="auto">
            <a:xfrm>
              <a:off x="634" y="1187"/>
              <a:ext cx="260" cy="260"/>
            </a:xfrm>
            <a:custGeom>
              <a:avLst/>
              <a:gdLst>
                <a:gd name="T0" fmla="*/ 224 w 260"/>
                <a:gd name="T1" fmla="*/ 40 h 260"/>
                <a:gd name="T2" fmla="*/ 223 w 260"/>
                <a:gd name="T3" fmla="*/ 36 h 260"/>
                <a:gd name="T4" fmla="*/ 222 w 260"/>
                <a:gd name="T5" fmla="*/ 32 h 260"/>
                <a:gd name="T6" fmla="*/ 218 w 260"/>
                <a:gd name="T7" fmla="*/ 28 h 260"/>
                <a:gd name="T8" fmla="*/ 214 w 260"/>
                <a:gd name="T9" fmla="*/ 25 h 260"/>
                <a:gd name="T10" fmla="*/ 210 w 260"/>
                <a:gd name="T11" fmla="*/ 21 h 260"/>
                <a:gd name="T12" fmla="*/ 205 w 260"/>
                <a:gd name="T13" fmla="*/ 18 h 260"/>
                <a:gd name="T14" fmla="*/ 198 w 260"/>
                <a:gd name="T15" fmla="*/ 15 h 260"/>
                <a:gd name="T16" fmla="*/ 191 w 260"/>
                <a:gd name="T17" fmla="*/ 11 h 260"/>
                <a:gd name="T18" fmla="*/ 182 w 260"/>
                <a:gd name="T19" fmla="*/ 9 h 260"/>
                <a:gd name="T20" fmla="*/ 174 w 260"/>
                <a:gd name="T21" fmla="*/ 7 h 260"/>
                <a:gd name="T22" fmla="*/ 165 w 260"/>
                <a:gd name="T23" fmla="*/ 4 h 260"/>
                <a:gd name="T24" fmla="*/ 155 w 260"/>
                <a:gd name="T25" fmla="*/ 2 h 260"/>
                <a:gd name="T26" fmla="*/ 145 w 260"/>
                <a:gd name="T27" fmla="*/ 1 h 260"/>
                <a:gd name="T28" fmla="*/ 134 w 260"/>
                <a:gd name="T29" fmla="*/ 0 h 260"/>
                <a:gd name="T30" fmla="*/ 124 w 260"/>
                <a:gd name="T31" fmla="*/ 0 h 260"/>
                <a:gd name="T32" fmla="*/ 112 w 260"/>
                <a:gd name="T33" fmla="*/ 0 h 260"/>
                <a:gd name="T34" fmla="*/ 101 w 260"/>
                <a:gd name="T35" fmla="*/ 0 h 260"/>
                <a:gd name="T36" fmla="*/ 88 w 260"/>
                <a:gd name="T37" fmla="*/ 0 h 260"/>
                <a:gd name="T38" fmla="*/ 79 w 260"/>
                <a:gd name="T39" fmla="*/ 1 h 260"/>
                <a:gd name="T40" fmla="*/ 68 w 260"/>
                <a:gd name="T41" fmla="*/ 2 h 260"/>
                <a:gd name="T42" fmla="*/ 59 w 260"/>
                <a:gd name="T43" fmla="*/ 4 h 260"/>
                <a:gd name="T44" fmla="*/ 49 w 260"/>
                <a:gd name="T45" fmla="*/ 7 h 260"/>
                <a:gd name="T46" fmla="*/ 40 w 260"/>
                <a:gd name="T47" fmla="*/ 9 h 260"/>
                <a:gd name="T48" fmla="*/ 32 w 260"/>
                <a:gd name="T49" fmla="*/ 11 h 260"/>
                <a:gd name="T50" fmla="*/ 26 w 260"/>
                <a:gd name="T51" fmla="*/ 15 h 260"/>
                <a:gd name="T52" fmla="*/ 19 w 260"/>
                <a:gd name="T53" fmla="*/ 18 h 260"/>
                <a:gd name="T54" fmla="*/ 13 w 260"/>
                <a:gd name="T55" fmla="*/ 21 h 260"/>
                <a:gd name="T56" fmla="*/ 9 w 260"/>
                <a:gd name="T57" fmla="*/ 25 h 260"/>
                <a:gd name="T58" fmla="*/ 5 w 260"/>
                <a:gd name="T59" fmla="*/ 28 h 260"/>
                <a:gd name="T60" fmla="*/ 2 w 260"/>
                <a:gd name="T61" fmla="*/ 32 h 260"/>
                <a:gd name="T62" fmla="*/ 0 w 260"/>
                <a:gd name="T63" fmla="*/ 36 h 260"/>
                <a:gd name="T64" fmla="*/ 0 w 260"/>
                <a:gd name="T65" fmla="*/ 40 h 260"/>
                <a:gd name="T66" fmla="*/ 53 w 260"/>
                <a:gd name="T67" fmla="*/ 259 h 260"/>
                <a:gd name="T68" fmla="*/ 259 w 260"/>
                <a:gd name="T69" fmla="*/ 259 h 260"/>
                <a:gd name="T70" fmla="*/ 224 w 260"/>
                <a:gd name="T71" fmla="*/ 4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260">
                  <a:moveTo>
                    <a:pt x="224" y="40"/>
                  </a:moveTo>
                  <a:lnTo>
                    <a:pt x="223" y="36"/>
                  </a:lnTo>
                  <a:lnTo>
                    <a:pt x="222" y="32"/>
                  </a:lnTo>
                  <a:lnTo>
                    <a:pt x="218" y="28"/>
                  </a:lnTo>
                  <a:lnTo>
                    <a:pt x="214" y="25"/>
                  </a:lnTo>
                  <a:lnTo>
                    <a:pt x="210" y="21"/>
                  </a:lnTo>
                  <a:lnTo>
                    <a:pt x="205" y="18"/>
                  </a:lnTo>
                  <a:lnTo>
                    <a:pt x="198" y="15"/>
                  </a:lnTo>
                  <a:lnTo>
                    <a:pt x="191" y="11"/>
                  </a:lnTo>
                  <a:lnTo>
                    <a:pt x="182" y="9"/>
                  </a:lnTo>
                  <a:lnTo>
                    <a:pt x="174" y="7"/>
                  </a:lnTo>
                  <a:lnTo>
                    <a:pt x="165" y="4"/>
                  </a:lnTo>
                  <a:lnTo>
                    <a:pt x="155" y="2"/>
                  </a:lnTo>
                  <a:lnTo>
                    <a:pt x="145" y="1"/>
                  </a:lnTo>
                  <a:lnTo>
                    <a:pt x="134" y="0"/>
                  </a:lnTo>
                  <a:lnTo>
                    <a:pt x="124" y="0"/>
                  </a:lnTo>
                  <a:lnTo>
                    <a:pt x="112" y="0"/>
                  </a:lnTo>
                  <a:lnTo>
                    <a:pt x="101" y="0"/>
                  </a:lnTo>
                  <a:lnTo>
                    <a:pt x="88" y="0"/>
                  </a:lnTo>
                  <a:lnTo>
                    <a:pt x="79" y="1"/>
                  </a:lnTo>
                  <a:lnTo>
                    <a:pt x="68" y="2"/>
                  </a:lnTo>
                  <a:lnTo>
                    <a:pt x="59" y="4"/>
                  </a:lnTo>
                  <a:lnTo>
                    <a:pt x="49" y="7"/>
                  </a:lnTo>
                  <a:lnTo>
                    <a:pt x="40" y="9"/>
                  </a:lnTo>
                  <a:lnTo>
                    <a:pt x="32" y="11"/>
                  </a:lnTo>
                  <a:lnTo>
                    <a:pt x="26" y="15"/>
                  </a:lnTo>
                  <a:lnTo>
                    <a:pt x="19" y="18"/>
                  </a:lnTo>
                  <a:lnTo>
                    <a:pt x="13" y="21"/>
                  </a:lnTo>
                  <a:lnTo>
                    <a:pt x="9" y="25"/>
                  </a:lnTo>
                  <a:lnTo>
                    <a:pt x="5" y="28"/>
                  </a:lnTo>
                  <a:lnTo>
                    <a:pt x="2" y="32"/>
                  </a:lnTo>
                  <a:lnTo>
                    <a:pt x="0" y="36"/>
                  </a:lnTo>
                  <a:lnTo>
                    <a:pt x="0" y="40"/>
                  </a:lnTo>
                  <a:lnTo>
                    <a:pt x="53" y="259"/>
                  </a:lnTo>
                  <a:lnTo>
                    <a:pt x="259" y="259"/>
                  </a:lnTo>
                  <a:lnTo>
                    <a:pt x="224" y="40"/>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7" name="Freeform 127"/>
            <p:cNvSpPr>
              <a:spLocks/>
            </p:cNvSpPr>
            <p:nvPr/>
          </p:nvSpPr>
          <p:spPr bwMode="auto">
            <a:xfrm>
              <a:off x="954" y="1187"/>
              <a:ext cx="260" cy="260"/>
            </a:xfrm>
            <a:custGeom>
              <a:avLst/>
              <a:gdLst>
                <a:gd name="T0" fmla="*/ 223 w 260"/>
                <a:gd name="T1" fmla="*/ 40 h 260"/>
                <a:gd name="T2" fmla="*/ 223 w 260"/>
                <a:gd name="T3" fmla="*/ 36 h 260"/>
                <a:gd name="T4" fmla="*/ 222 w 260"/>
                <a:gd name="T5" fmla="*/ 32 h 260"/>
                <a:gd name="T6" fmla="*/ 218 w 260"/>
                <a:gd name="T7" fmla="*/ 28 h 260"/>
                <a:gd name="T8" fmla="*/ 214 w 260"/>
                <a:gd name="T9" fmla="*/ 25 h 260"/>
                <a:gd name="T10" fmla="*/ 210 w 260"/>
                <a:gd name="T11" fmla="*/ 21 h 260"/>
                <a:gd name="T12" fmla="*/ 204 w 260"/>
                <a:gd name="T13" fmla="*/ 18 h 260"/>
                <a:gd name="T14" fmla="*/ 198 w 260"/>
                <a:gd name="T15" fmla="*/ 15 h 260"/>
                <a:gd name="T16" fmla="*/ 191 w 260"/>
                <a:gd name="T17" fmla="*/ 11 h 260"/>
                <a:gd name="T18" fmla="*/ 183 w 260"/>
                <a:gd name="T19" fmla="*/ 9 h 260"/>
                <a:gd name="T20" fmla="*/ 174 w 260"/>
                <a:gd name="T21" fmla="*/ 7 h 260"/>
                <a:gd name="T22" fmla="*/ 165 w 260"/>
                <a:gd name="T23" fmla="*/ 4 h 260"/>
                <a:gd name="T24" fmla="*/ 156 w 260"/>
                <a:gd name="T25" fmla="*/ 2 h 260"/>
                <a:gd name="T26" fmla="*/ 145 w 260"/>
                <a:gd name="T27" fmla="*/ 1 h 260"/>
                <a:gd name="T28" fmla="*/ 134 w 260"/>
                <a:gd name="T29" fmla="*/ 0 h 260"/>
                <a:gd name="T30" fmla="*/ 124 w 260"/>
                <a:gd name="T31" fmla="*/ 0 h 260"/>
                <a:gd name="T32" fmla="*/ 113 w 260"/>
                <a:gd name="T33" fmla="*/ 0 h 260"/>
                <a:gd name="T34" fmla="*/ 101 w 260"/>
                <a:gd name="T35" fmla="*/ 0 h 260"/>
                <a:gd name="T36" fmla="*/ 90 w 260"/>
                <a:gd name="T37" fmla="*/ 0 h 260"/>
                <a:gd name="T38" fmla="*/ 79 w 260"/>
                <a:gd name="T39" fmla="*/ 1 h 260"/>
                <a:gd name="T40" fmla="*/ 68 w 260"/>
                <a:gd name="T41" fmla="*/ 2 h 260"/>
                <a:gd name="T42" fmla="*/ 59 w 260"/>
                <a:gd name="T43" fmla="*/ 4 h 260"/>
                <a:gd name="T44" fmla="*/ 49 w 260"/>
                <a:gd name="T45" fmla="*/ 7 h 260"/>
                <a:gd name="T46" fmla="*/ 40 w 260"/>
                <a:gd name="T47" fmla="*/ 9 h 260"/>
                <a:gd name="T48" fmla="*/ 34 w 260"/>
                <a:gd name="T49" fmla="*/ 11 h 260"/>
                <a:gd name="T50" fmla="*/ 26 w 260"/>
                <a:gd name="T51" fmla="*/ 15 h 260"/>
                <a:gd name="T52" fmla="*/ 19 w 260"/>
                <a:gd name="T53" fmla="*/ 18 h 260"/>
                <a:gd name="T54" fmla="*/ 13 w 260"/>
                <a:gd name="T55" fmla="*/ 21 h 260"/>
                <a:gd name="T56" fmla="*/ 10 w 260"/>
                <a:gd name="T57" fmla="*/ 25 h 260"/>
                <a:gd name="T58" fmla="*/ 5 w 260"/>
                <a:gd name="T59" fmla="*/ 28 h 260"/>
                <a:gd name="T60" fmla="*/ 2 w 260"/>
                <a:gd name="T61" fmla="*/ 32 h 260"/>
                <a:gd name="T62" fmla="*/ 1 w 260"/>
                <a:gd name="T63" fmla="*/ 36 h 260"/>
                <a:gd name="T64" fmla="*/ 0 w 260"/>
                <a:gd name="T65" fmla="*/ 40 h 260"/>
                <a:gd name="T66" fmla="*/ 53 w 260"/>
                <a:gd name="T67" fmla="*/ 259 h 260"/>
                <a:gd name="T68" fmla="*/ 259 w 260"/>
                <a:gd name="T69" fmla="*/ 259 h 260"/>
                <a:gd name="T70" fmla="*/ 223 w 260"/>
                <a:gd name="T71" fmla="*/ 4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0" h="260">
                  <a:moveTo>
                    <a:pt x="223" y="40"/>
                  </a:moveTo>
                  <a:lnTo>
                    <a:pt x="223" y="36"/>
                  </a:lnTo>
                  <a:lnTo>
                    <a:pt x="222" y="32"/>
                  </a:lnTo>
                  <a:lnTo>
                    <a:pt x="218" y="28"/>
                  </a:lnTo>
                  <a:lnTo>
                    <a:pt x="214" y="25"/>
                  </a:lnTo>
                  <a:lnTo>
                    <a:pt x="210" y="21"/>
                  </a:lnTo>
                  <a:lnTo>
                    <a:pt x="204" y="18"/>
                  </a:lnTo>
                  <a:lnTo>
                    <a:pt x="198" y="15"/>
                  </a:lnTo>
                  <a:lnTo>
                    <a:pt x="191" y="11"/>
                  </a:lnTo>
                  <a:lnTo>
                    <a:pt x="183" y="9"/>
                  </a:lnTo>
                  <a:lnTo>
                    <a:pt x="174" y="7"/>
                  </a:lnTo>
                  <a:lnTo>
                    <a:pt x="165" y="4"/>
                  </a:lnTo>
                  <a:lnTo>
                    <a:pt x="156" y="2"/>
                  </a:lnTo>
                  <a:lnTo>
                    <a:pt x="145" y="1"/>
                  </a:lnTo>
                  <a:lnTo>
                    <a:pt x="134" y="0"/>
                  </a:lnTo>
                  <a:lnTo>
                    <a:pt x="124" y="0"/>
                  </a:lnTo>
                  <a:lnTo>
                    <a:pt x="113" y="0"/>
                  </a:lnTo>
                  <a:lnTo>
                    <a:pt x="101" y="0"/>
                  </a:lnTo>
                  <a:lnTo>
                    <a:pt x="90" y="0"/>
                  </a:lnTo>
                  <a:lnTo>
                    <a:pt x="79" y="1"/>
                  </a:lnTo>
                  <a:lnTo>
                    <a:pt x="68" y="2"/>
                  </a:lnTo>
                  <a:lnTo>
                    <a:pt x="59" y="4"/>
                  </a:lnTo>
                  <a:lnTo>
                    <a:pt x="49" y="7"/>
                  </a:lnTo>
                  <a:lnTo>
                    <a:pt x="40" y="9"/>
                  </a:lnTo>
                  <a:lnTo>
                    <a:pt x="34" y="11"/>
                  </a:lnTo>
                  <a:lnTo>
                    <a:pt x="26" y="15"/>
                  </a:lnTo>
                  <a:lnTo>
                    <a:pt x="19" y="18"/>
                  </a:lnTo>
                  <a:lnTo>
                    <a:pt x="13" y="21"/>
                  </a:lnTo>
                  <a:lnTo>
                    <a:pt x="10" y="25"/>
                  </a:lnTo>
                  <a:lnTo>
                    <a:pt x="5" y="28"/>
                  </a:lnTo>
                  <a:lnTo>
                    <a:pt x="2" y="32"/>
                  </a:lnTo>
                  <a:lnTo>
                    <a:pt x="1" y="36"/>
                  </a:lnTo>
                  <a:lnTo>
                    <a:pt x="0" y="40"/>
                  </a:lnTo>
                  <a:lnTo>
                    <a:pt x="53" y="259"/>
                  </a:lnTo>
                  <a:lnTo>
                    <a:pt x="259" y="259"/>
                  </a:lnTo>
                  <a:lnTo>
                    <a:pt x="223" y="40"/>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8" name="Freeform 128"/>
            <p:cNvSpPr>
              <a:spLocks/>
            </p:cNvSpPr>
            <p:nvPr/>
          </p:nvSpPr>
          <p:spPr bwMode="auto">
            <a:xfrm>
              <a:off x="602" y="1369"/>
              <a:ext cx="800" cy="278"/>
            </a:xfrm>
            <a:custGeom>
              <a:avLst/>
              <a:gdLst>
                <a:gd name="T0" fmla="*/ 0 w 800"/>
                <a:gd name="T1" fmla="*/ 40 h 278"/>
                <a:gd name="T2" fmla="*/ 732 w 800"/>
                <a:gd name="T3" fmla="*/ 0 h 278"/>
                <a:gd name="T4" fmla="*/ 733 w 800"/>
                <a:gd name="T5" fmla="*/ 0 h 278"/>
                <a:gd name="T6" fmla="*/ 734 w 800"/>
                <a:gd name="T7" fmla="*/ 0 h 278"/>
                <a:gd name="T8" fmla="*/ 737 w 800"/>
                <a:gd name="T9" fmla="*/ 0 h 278"/>
                <a:gd name="T10" fmla="*/ 740 w 800"/>
                <a:gd name="T11" fmla="*/ 1 h 278"/>
                <a:gd name="T12" fmla="*/ 745 w 800"/>
                <a:gd name="T13" fmla="*/ 1 h 278"/>
                <a:gd name="T14" fmla="*/ 750 w 800"/>
                <a:gd name="T15" fmla="*/ 2 h 278"/>
                <a:gd name="T16" fmla="*/ 753 w 800"/>
                <a:gd name="T17" fmla="*/ 4 h 278"/>
                <a:gd name="T18" fmla="*/ 760 w 800"/>
                <a:gd name="T19" fmla="*/ 8 h 278"/>
                <a:gd name="T20" fmla="*/ 764 w 800"/>
                <a:gd name="T21" fmla="*/ 11 h 278"/>
                <a:gd name="T22" fmla="*/ 770 w 800"/>
                <a:gd name="T23" fmla="*/ 15 h 278"/>
                <a:gd name="T24" fmla="*/ 773 w 800"/>
                <a:gd name="T25" fmla="*/ 20 h 278"/>
                <a:gd name="T26" fmla="*/ 779 w 800"/>
                <a:gd name="T27" fmla="*/ 26 h 278"/>
                <a:gd name="T28" fmla="*/ 782 w 800"/>
                <a:gd name="T29" fmla="*/ 33 h 278"/>
                <a:gd name="T30" fmla="*/ 786 w 800"/>
                <a:gd name="T31" fmla="*/ 41 h 278"/>
                <a:gd name="T32" fmla="*/ 788 w 800"/>
                <a:gd name="T33" fmla="*/ 51 h 278"/>
                <a:gd name="T34" fmla="*/ 789 w 800"/>
                <a:gd name="T35" fmla="*/ 63 h 278"/>
                <a:gd name="T36" fmla="*/ 790 w 800"/>
                <a:gd name="T37" fmla="*/ 75 h 278"/>
                <a:gd name="T38" fmla="*/ 791 w 800"/>
                <a:gd name="T39" fmla="*/ 89 h 278"/>
                <a:gd name="T40" fmla="*/ 791 w 800"/>
                <a:gd name="T41" fmla="*/ 105 h 278"/>
                <a:gd name="T42" fmla="*/ 793 w 800"/>
                <a:gd name="T43" fmla="*/ 122 h 278"/>
                <a:gd name="T44" fmla="*/ 795 w 800"/>
                <a:gd name="T45" fmla="*/ 140 h 278"/>
                <a:gd name="T46" fmla="*/ 796 w 800"/>
                <a:gd name="T47" fmla="*/ 157 h 278"/>
                <a:gd name="T48" fmla="*/ 796 w 800"/>
                <a:gd name="T49" fmla="*/ 175 h 278"/>
                <a:gd name="T50" fmla="*/ 797 w 800"/>
                <a:gd name="T51" fmla="*/ 193 h 278"/>
                <a:gd name="T52" fmla="*/ 797 w 800"/>
                <a:gd name="T53" fmla="*/ 210 h 278"/>
                <a:gd name="T54" fmla="*/ 798 w 800"/>
                <a:gd name="T55" fmla="*/ 226 h 278"/>
                <a:gd name="T56" fmla="*/ 798 w 800"/>
                <a:gd name="T57" fmla="*/ 239 h 278"/>
                <a:gd name="T58" fmla="*/ 798 w 800"/>
                <a:gd name="T59" fmla="*/ 252 h 278"/>
                <a:gd name="T60" fmla="*/ 799 w 800"/>
                <a:gd name="T61" fmla="*/ 262 h 278"/>
                <a:gd name="T62" fmla="*/ 799 w 800"/>
                <a:gd name="T63" fmla="*/ 270 h 278"/>
                <a:gd name="T64" fmla="*/ 799 w 800"/>
                <a:gd name="T65" fmla="*/ 275 h 278"/>
                <a:gd name="T66" fmla="*/ 799 w 800"/>
                <a:gd name="T67" fmla="*/ 277 h 278"/>
                <a:gd name="T68" fmla="*/ 33 w 800"/>
                <a:gd name="T69" fmla="*/ 259 h 278"/>
                <a:gd name="T70" fmla="*/ 0 w 800"/>
                <a:gd name="T71" fmla="*/ 4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278">
                  <a:moveTo>
                    <a:pt x="0" y="40"/>
                  </a:moveTo>
                  <a:lnTo>
                    <a:pt x="732" y="0"/>
                  </a:lnTo>
                  <a:lnTo>
                    <a:pt x="733" y="0"/>
                  </a:lnTo>
                  <a:lnTo>
                    <a:pt x="734" y="0"/>
                  </a:lnTo>
                  <a:lnTo>
                    <a:pt x="737" y="0"/>
                  </a:lnTo>
                  <a:lnTo>
                    <a:pt x="740" y="1"/>
                  </a:lnTo>
                  <a:lnTo>
                    <a:pt x="745" y="1"/>
                  </a:lnTo>
                  <a:lnTo>
                    <a:pt x="750" y="2"/>
                  </a:lnTo>
                  <a:lnTo>
                    <a:pt x="753" y="4"/>
                  </a:lnTo>
                  <a:lnTo>
                    <a:pt x="760" y="8"/>
                  </a:lnTo>
                  <a:lnTo>
                    <a:pt x="764" y="11"/>
                  </a:lnTo>
                  <a:lnTo>
                    <a:pt x="770" y="15"/>
                  </a:lnTo>
                  <a:lnTo>
                    <a:pt x="773" y="20"/>
                  </a:lnTo>
                  <a:lnTo>
                    <a:pt x="779" y="26"/>
                  </a:lnTo>
                  <a:lnTo>
                    <a:pt x="782" y="33"/>
                  </a:lnTo>
                  <a:lnTo>
                    <a:pt x="786" y="41"/>
                  </a:lnTo>
                  <a:lnTo>
                    <a:pt x="788" y="51"/>
                  </a:lnTo>
                  <a:lnTo>
                    <a:pt x="789" y="63"/>
                  </a:lnTo>
                  <a:lnTo>
                    <a:pt x="790" y="75"/>
                  </a:lnTo>
                  <a:lnTo>
                    <a:pt x="791" y="89"/>
                  </a:lnTo>
                  <a:lnTo>
                    <a:pt x="791" y="105"/>
                  </a:lnTo>
                  <a:lnTo>
                    <a:pt x="793" y="122"/>
                  </a:lnTo>
                  <a:lnTo>
                    <a:pt x="795" y="140"/>
                  </a:lnTo>
                  <a:lnTo>
                    <a:pt x="796" y="157"/>
                  </a:lnTo>
                  <a:lnTo>
                    <a:pt x="796" y="175"/>
                  </a:lnTo>
                  <a:lnTo>
                    <a:pt x="797" y="193"/>
                  </a:lnTo>
                  <a:lnTo>
                    <a:pt x="797" y="210"/>
                  </a:lnTo>
                  <a:lnTo>
                    <a:pt x="798" y="226"/>
                  </a:lnTo>
                  <a:lnTo>
                    <a:pt x="798" y="239"/>
                  </a:lnTo>
                  <a:lnTo>
                    <a:pt x="798" y="252"/>
                  </a:lnTo>
                  <a:lnTo>
                    <a:pt x="799" y="262"/>
                  </a:lnTo>
                  <a:lnTo>
                    <a:pt x="799" y="270"/>
                  </a:lnTo>
                  <a:lnTo>
                    <a:pt x="799" y="275"/>
                  </a:lnTo>
                  <a:lnTo>
                    <a:pt x="799" y="277"/>
                  </a:lnTo>
                  <a:lnTo>
                    <a:pt x="33" y="259"/>
                  </a:lnTo>
                  <a:lnTo>
                    <a:pt x="0" y="40"/>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9" name="Freeform 129"/>
            <p:cNvSpPr>
              <a:spLocks/>
            </p:cNvSpPr>
            <p:nvPr/>
          </p:nvSpPr>
          <p:spPr bwMode="auto">
            <a:xfrm>
              <a:off x="622" y="1457"/>
              <a:ext cx="1331" cy="359"/>
            </a:xfrm>
            <a:custGeom>
              <a:avLst/>
              <a:gdLst>
                <a:gd name="T0" fmla="*/ 3 w 1331"/>
                <a:gd name="T1" fmla="*/ 358 h 359"/>
                <a:gd name="T2" fmla="*/ 965 w 1331"/>
                <a:gd name="T3" fmla="*/ 341 h 359"/>
                <a:gd name="T4" fmla="*/ 965 w 1331"/>
                <a:gd name="T5" fmla="*/ 340 h 359"/>
                <a:gd name="T6" fmla="*/ 966 w 1331"/>
                <a:gd name="T7" fmla="*/ 339 h 359"/>
                <a:gd name="T8" fmla="*/ 967 w 1331"/>
                <a:gd name="T9" fmla="*/ 337 h 359"/>
                <a:gd name="T10" fmla="*/ 968 w 1331"/>
                <a:gd name="T11" fmla="*/ 332 h 359"/>
                <a:gd name="T12" fmla="*/ 970 w 1331"/>
                <a:gd name="T13" fmla="*/ 328 h 359"/>
                <a:gd name="T14" fmla="*/ 974 w 1331"/>
                <a:gd name="T15" fmla="*/ 322 h 359"/>
                <a:gd name="T16" fmla="*/ 979 w 1331"/>
                <a:gd name="T17" fmla="*/ 315 h 359"/>
                <a:gd name="T18" fmla="*/ 984 w 1331"/>
                <a:gd name="T19" fmla="*/ 308 h 359"/>
                <a:gd name="T20" fmla="*/ 989 w 1331"/>
                <a:gd name="T21" fmla="*/ 300 h 359"/>
                <a:gd name="T22" fmla="*/ 997 w 1331"/>
                <a:gd name="T23" fmla="*/ 290 h 359"/>
                <a:gd name="T24" fmla="*/ 1005 w 1331"/>
                <a:gd name="T25" fmla="*/ 280 h 359"/>
                <a:gd name="T26" fmla="*/ 1014 w 1331"/>
                <a:gd name="T27" fmla="*/ 268 h 359"/>
                <a:gd name="T28" fmla="*/ 1024 w 1331"/>
                <a:gd name="T29" fmla="*/ 256 h 359"/>
                <a:gd name="T30" fmla="*/ 1036 w 1331"/>
                <a:gd name="T31" fmla="*/ 244 h 359"/>
                <a:gd name="T32" fmla="*/ 1050 w 1331"/>
                <a:gd name="T33" fmla="*/ 230 h 359"/>
                <a:gd name="T34" fmla="*/ 1065 w 1331"/>
                <a:gd name="T35" fmla="*/ 216 h 359"/>
                <a:gd name="T36" fmla="*/ 1083 w 1331"/>
                <a:gd name="T37" fmla="*/ 199 h 359"/>
                <a:gd name="T38" fmla="*/ 1101 w 1331"/>
                <a:gd name="T39" fmla="*/ 185 h 359"/>
                <a:gd name="T40" fmla="*/ 1120 w 1331"/>
                <a:gd name="T41" fmla="*/ 170 h 359"/>
                <a:gd name="T42" fmla="*/ 1139 w 1331"/>
                <a:gd name="T43" fmla="*/ 158 h 359"/>
                <a:gd name="T44" fmla="*/ 1159 w 1331"/>
                <a:gd name="T45" fmla="*/ 145 h 359"/>
                <a:gd name="T46" fmla="*/ 1178 w 1331"/>
                <a:gd name="T47" fmla="*/ 134 h 359"/>
                <a:gd name="T48" fmla="*/ 1197 w 1331"/>
                <a:gd name="T49" fmla="*/ 122 h 359"/>
                <a:gd name="T50" fmla="*/ 1216 w 1331"/>
                <a:gd name="T51" fmla="*/ 111 h 359"/>
                <a:gd name="T52" fmla="*/ 1234 w 1331"/>
                <a:gd name="T53" fmla="*/ 100 h 359"/>
                <a:gd name="T54" fmla="*/ 1251 w 1331"/>
                <a:gd name="T55" fmla="*/ 88 h 359"/>
                <a:gd name="T56" fmla="*/ 1267 w 1331"/>
                <a:gd name="T57" fmla="*/ 76 h 359"/>
                <a:gd name="T58" fmla="*/ 1283 w 1331"/>
                <a:gd name="T59" fmla="*/ 63 h 359"/>
                <a:gd name="T60" fmla="*/ 1296 w 1331"/>
                <a:gd name="T61" fmla="*/ 49 h 359"/>
                <a:gd name="T62" fmla="*/ 1310 w 1331"/>
                <a:gd name="T63" fmla="*/ 35 h 359"/>
                <a:gd name="T64" fmla="*/ 1320 w 1331"/>
                <a:gd name="T65" fmla="*/ 18 h 359"/>
                <a:gd name="T66" fmla="*/ 1330 w 1331"/>
                <a:gd name="T67" fmla="*/ 0 h 359"/>
                <a:gd name="T68" fmla="*/ 0 w 1331"/>
                <a:gd name="T69" fmla="*/ 89 h 359"/>
                <a:gd name="T70" fmla="*/ 3 w 1331"/>
                <a:gd name="T71" fmla="*/ 35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1" h="359">
                  <a:moveTo>
                    <a:pt x="3" y="358"/>
                  </a:moveTo>
                  <a:lnTo>
                    <a:pt x="965" y="341"/>
                  </a:lnTo>
                  <a:lnTo>
                    <a:pt x="965" y="340"/>
                  </a:lnTo>
                  <a:lnTo>
                    <a:pt x="966" y="339"/>
                  </a:lnTo>
                  <a:lnTo>
                    <a:pt x="967" y="337"/>
                  </a:lnTo>
                  <a:lnTo>
                    <a:pt x="968" y="332"/>
                  </a:lnTo>
                  <a:lnTo>
                    <a:pt x="970" y="328"/>
                  </a:lnTo>
                  <a:lnTo>
                    <a:pt x="974" y="322"/>
                  </a:lnTo>
                  <a:lnTo>
                    <a:pt x="979" y="315"/>
                  </a:lnTo>
                  <a:lnTo>
                    <a:pt x="984" y="308"/>
                  </a:lnTo>
                  <a:lnTo>
                    <a:pt x="989" y="300"/>
                  </a:lnTo>
                  <a:lnTo>
                    <a:pt x="997" y="290"/>
                  </a:lnTo>
                  <a:lnTo>
                    <a:pt x="1005" y="280"/>
                  </a:lnTo>
                  <a:lnTo>
                    <a:pt x="1014" y="268"/>
                  </a:lnTo>
                  <a:lnTo>
                    <a:pt x="1024" y="256"/>
                  </a:lnTo>
                  <a:lnTo>
                    <a:pt x="1036" y="244"/>
                  </a:lnTo>
                  <a:lnTo>
                    <a:pt x="1050" y="230"/>
                  </a:lnTo>
                  <a:lnTo>
                    <a:pt x="1065" y="216"/>
                  </a:lnTo>
                  <a:lnTo>
                    <a:pt x="1083" y="199"/>
                  </a:lnTo>
                  <a:lnTo>
                    <a:pt x="1101" y="185"/>
                  </a:lnTo>
                  <a:lnTo>
                    <a:pt x="1120" y="170"/>
                  </a:lnTo>
                  <a:lnTo>
                    <a:pt x="1139" y="158"/>
                  </a:lnTo>
                  <a:lnTo>
                    <a:pt x="1159" y="145"/>
                  </a:lnTo>
                  <a:lnTo>
                    <a:pt x="1178" y="134"/>
                  </a:lnTo>
                  <a:lnTo>
                    <a:pt x="1197" y="122"/>
                  </a:lnTo>
                  <a:lnTo>
                    <a:pt x="1216" y="111"/>
                  </a:lnTo>
                  <a:lnTo>
                    <a:pt x="1234" y="100"/>
                  </a:lnTo>
                  <a:lnTo>
                    <a:pt x="1251" y="88"/>
                  </a:lnTo>
                  <a:lnTo>
                    <a:pt x="1267" y="76"/>
                  </a:lnTo>
                  <a:lnTo>
                    <a:pt x="1283" y="63"/>
                  </a:lnTo>
                  <a:lnTo>
                    <a:pt x="1296" y="49"/>
                  </a:lnTo>
                  <a:lnTo>
                    <a:pt x="1310" y="35"/>
                  </a:lnTo>
                  <a:lnTo>
                    <a:pt x="1320" y="18"/>
                  </a:lnTo>
                  <a:lnTo>
                    <a:pt x="1330" y="0"/>
                  </a:lnTo>
                  <a:lnTo>
                    <a:pt x="0" y="89"/>
                  </a:lnTo>
                  <a:lnTo>
                    <a:pt x="3" y="358"/>
                  </a:lnTo>
                </a:path>
              </a:pathLst>
            </a:custGeom>
            <a:solidFill>
              <a:srgbClr val="FF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0" name="Freeform 130"/>
            <p:cNvSpPr>
              <a:spLocks/>
            </p:cNvSpPr>
            <p:nvPr/>
          </p:nvSpPr>
          <p:spPr bwMode="auto">
            <a:xfrm>
              <a:off x="3905" y="1678"/>
              <a:ext cx="411" cy="125"/>
            </a:xfrm>
            <a:custGeom>
              <a:avLst/>
              <a:gdLst>
                <a:gd name="T0" fmla="*/ 22 w 411"/>
                <a:gd name="T1" fmla="*/ 119 h 125"/>
                <a:gd name="T2" fmla="*/ 62 w 411"/>
                <a:gd name="T3" fmla="*/ 113 h 125"/>
                <a:gd name="T4" fmla="*/ 93 w 411"/>
                <a:gd name="T5" fmla="*/ 98 h 125"/>
                <a:gd name="T6" fmla="*/ 119 w 411"/>
                <a:gd name="T7" fmla="*/ 81 h 125"/>
                <a:gd name="T8" fmla="*/ 142 w 411"/>
                <a:gd name="T9" fmla="*/ 62 h 125"/>
                <a:gd name="T10" fmla="*/ 163 w 411"/>
                <a:gd name="T11" fmla="*/ 42 h 125"/>
                <a:gd name="T12" fmla="*/ 184 w 411"/>
                <a:gd name="T13" fmla="*/ 26 h 125"/>
                <a:gd name="T14" fmla="*/ 208 w 411"/>
                <a:gd name="T15" fmla="*/ 10 h 125"/>
                <a:gd name="T16" fmla="*/ 229 w 411"/>
                <a:gd name="T17" fmla="*/ 3 h 125"/>
                <a:gd name="T18" fmla="*/ 245 w 411"/>
                <a:gd name="T19" fmla="*/ 0 h 125"/>
                <a:gd name="T20" fmla="*/ 262 w 411"/>
                <a:gd name="T21" fmla="*/ 0 h 125"/>
                <a:gd name="T22" fmla="*/ 276 w 411"/>
                <a:gd name="T23" fmla="*/ 3 h 125"/>
                <a:gd name="T24" fmla="*/ 289 w 411"/>
                <a:gd name="T25" fmla="*/ 9 h 125"/>
                <a:gd name="T26" fmla="*/ 299 w 411"/>
                <a:gd name="T27" fmla="*/ 17 h 125"/>
                <a:gd name="T28" fmla="*/ 308 w 411"/>
                <a:gd name="T29" fmla="*/ 28 h 125"/>
                <a:gd name="T30" fmla="*/ 311 w 411"/>
                <a:gd name="T31" fmla="*/ 40 h 125"/>
                <a:gd name="T32" fmla="*/ 308 w 411"/>
                <a:gd name="T33" fmla="*/ 44 h 125"/>
                <a:gd name="T34" fmla="*/ 296 w 411"/>
                <a:gd name="T35" fmla="*/ 39 h 125"/>
                <a:gd name="T36" fmla="*/ 285 w 411"/>
                <a:gd name="T37" fmla="*/ 37 h 125"/>
                <a:gd name="T38" fmla="*/ 275 w 411"/>
                <a:gd name="T39" fmla="*/ 38 h 125"/>
                <a:gd name="T40" fmla="*/ 265 w 411"/>
                <a:gd name="T41" fmla="*/ 41 h 125"/>
                <a:gd name="T42" fmla="*/ 258 w 411"/>
                <a:gd name="T43" fmla="*/ 47 h 125"/>
                <a:gd name="T44" fmla="*/ 252 w 411"/>
                <a:gd name="T45" fmla="*/ 54 h 125"/>
                <a:gd name="T46" fmla="*/ 247 w 411"/>
                <a:gd name="T47" fmla="*/ 64 h 125"/>
                <a:gd name="T48" fmla="*/ 246 w 411"/>
                <a:gd name="T49" fmla="*/ 71 h 125"/>
                <a:gd name="T50" fmla="*/ 247 w 411"/>
                <a:gd name="T51" fmla="*/ 79 h 125"/>
                <a:gd name="T52" fmla="*/ 250 w 411"/>
                <a:gd name="T53" fmla="*/ 87 h 125"/>
                <a:gd name="T54" fmla="*/ 253 w 411"/>
                <a:gd name="T55" fmla="*/ 95 h 125"/>
                <a:gd name="T56" fmla="*/ 260 w 411"/>
                <a:gd name="T57" fmla="*/ 103 h 125"/>
                <a:gd name="T58" fmla="*/ 269 w 411"/>
                <a:gd name="T59" fmla="*/ 109 h 125"/>
                <a:gd name="T60" fmla="*/ 281 w 411"/>
                <a:gd name="T61" fmla="*/ 115 h 125"/>
                <a:gd name="T62" fmla="*/ 297 w 411"/>
                <a:gd name="T63" fmla="*/ 121 h 125"/>
                <a:gd name="T64" fmla="*/ 310 w 411"/>
                <a:gd name="T65" fmla="*/ 123 h 125"/>
                <a:gd name="T66" fmla="*/ 318 w 411"/>
                <a:gd name="T67" fmla="*/ 124 h 125"/>
                <a:gd name="T68" fmla="*/ 328 w 411"/>
                <a:gd name="T69" fmla="*/ 124 h 125"/>
                <a:gd name="T70" fmla="*/ 339 w 411"/>
                <a:gd name="T71" fmla="*/ 124 h 125"/>
                <a:gd name="T72" fmla="*/ 350 w 411"/>
                <a:gd name="T73" fmla="*/ 124 h 125"/>
                <a:gd name="T74" fmla="*/ 364 w 411"/>
                <a:gd name="T75" fmla="*/ 123 h 125"/>
                <a:gd name="T76" fmla="*/ 380 w 411"/>
                <a:gd name="T77" fmla="*/ 123 h 125"/>
                <a:gd name="T78" fmla="*/ 399 w 411"/>
                <a:gd name="T79" fmla="*/ 123 h 125"/>
                <a:gd name="T80" fmla="*/ 0 w 411"/>
                <a:gd name="T8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1" h="125">
                  <a:moveTo>
                    <a:pt x="0" y="122"/>
                  </a:moveTo>
                  <a:lnTo>
                    <a:pt x="22" y="119"/>
                  </a:lnTo>
                  <a:lnTo>
                    <a:pt x="43" y="117"/>
                  </a:lnTo>
                  <a:lnTo>
                    <a:pt x="62" y="113"/>
                  </a:lnTo>
                  <a:lnTo>
                    <a:pt x="78" y="106"/>
                  </a:lnTo>
                  <a:lnTo>
                    <a:pt x="93" y="98"/>
                  </a:lnTo>
                  <a:lnTo>
                    <a:pt x="106" y="92"/>
                  </a:lnTo>
                  <a:lnTo>
                    <a:pt x="119" y="81"/>
                  </a:lnTo>
                  <a:lnTo>
                    <a:pt x="131" y="73"/>
                  </a:lnTo>
                  <a:lnTo>
                    <a:pt x="142" y="62"/>
                  </a:lnTo>
                  <a:lnTo>
                    <a:pt x="153" y="51"/>
                  </a:lnTo>
                  <a:lnTo>
                    <a:pt x="163" y="42"/>
                  </a:lnTo>
                  <a:lnTo>
                    <a:pt x="174" y="33"/>
                  </a:lnTo>
                  <a:lnTo>
                    <a:pt x="184" y="26"/>
                  </a:lnTo>
                  <a:lnTo>
                    <a:pt x="196" y="17"/>
                  </a:lnTo>
                  <a:lnTo>
                    <a:pt x="208" y="10"/>
                  </a:lnTo>
                  <a:lnTo>
                    <a:pt x="219" y="6"/>
                  </a:lnTo>
                  <a:lnTo>
                    <a:pt x="229" y="3"/>
                  </a:lnTo>
                  <a:lnTo>
                    <a:pt x="236" y="1"/>
                  </a:lnTo>
                  <a:lnTo>
                    <a:pt x="245" y="0"/>
                  </a:lnTo>
                  <a:lnTo>
                    <a:pt x="253" y="0"/>
                  </a:lnTo>
                  <a:lnTo>
                    <a:pt x="262" y="0"/>
                  </a:lnTo>
                  <a:lnTo>
                    <a:pt x="268" y="1"/>
                  </a:lnTo>
                  <a:lnTo>
                    <a:pt x="276" y="3"/>
                  </a:lnTo>
                  <a:lnTo>
                    <a:pt x="283" y="6"/>
                  </a:lnTo>
                  <a:lnTo>
                    <a:pt x="289" y="9"/>
                  </a:lnTo>
                  <a:lnTo>
                    <a:pt x="295" y="12"/>
                  </a:lnTo>
                  <a:lnTo>
                    <a:pt x="299" y="17"/>
                  </a:lnTo>
                  <a:lnTo>
                    <a:pt x="302" y="22"/>
                  </a:lnTo>
                  <a:lnTo>
                    <a:pt x="308" y="28"/>
                  </a:lnTo>
                  <a:lnTo>
                    <a:pt x="310" y="33"/>
                  </a:lnTo>
                  <a:lnTo>
                    <a:pt x="311" y="40"/>
                  </a:lnTo>
                  <a:lnTo>
                    <a:pt x="313" y="48"/>
                  </a:lnTo>
                  <a:lnTo>
                    <a:pt x="308" y="44"/>
                  </a:lnTo>
                  <a:lnTo>
                    <a:pt x="301" y="41"/>
                  </a:lnTo>
                  <a:lnTo>
                    <a:pt x="296" y="39"/>
                  </a:lnTo>
                  <a:lnTo>
                    <a:pt x="290" y="38"/>
                  </a:lnTo>
                  <a:lnTo>
                    <a:pt x="285" y="37"/>
                  </a:lnTo>
                  <a:lnTo>
                    <a:pt x="280" y="37"/>
                  </a:lnTo>
                  <a:lnTo>
                    <a:pt x="275" y="38"/>
                  </a:lnTo>
                  <a:lnTo>
                    <a:pt x="269" y="39"/>
                  </a:lnTo>
                  <a:lnTo>
                    <a:pt x="265" y="41"/>
                  </a:lnTo>
                  <a:lnTo>
                    <a:pt x="262" y="45"/>
                  </a:lnTo>
                  <a:lnTo>
                    <a:pt x="258" y="47"/>
                  </a:lnTo>
                  <a:lnTo>
                    <a:pt x="254" y="51"/>
                  </a:lnTo>
                  <a:lnTo>
                    <a:pt x="252" y="54"/>
                  </a:lnTo>
                  <a:lnTo>
                    <a:pt x="250" y="58"/>
                  </a:lnTo>
                  <a:lnTo>
                    <a:pt x="247" y="64"/>
                  </a:lnTo>
                  <a:lnTo>
                    <a:pt x="247" y="68"/>
                  </a:lnTo>
                  <a:lnTo>
                    <a:pt x="246" y="71"/>
                  </a:lnTo>
                  <a:lnTo>
                    <a:pt x="246" y="75"/>
                  </a:lnTo>
                  <a:lnTo>
                    <a:pt x="247" y="79"/>
                  </a:lnTo>
                  <a:lnTo>
                    <a:pt x="248" y="83"/>
                  </a:lnTo>
                  <a:lnTo>
                    <a:pt x="250" y="87"/>
                  </a:lnTo>
                  <a:lnTo>
                    <a:pt x="251" y="92"/>
                  </a:lnTo>
                  <a:lnTo>
                    <a:pt x="253" y="95"/>
                  </a:lnTo>
                  <a:lnTo>
                    <a:pt x="257" y="98"/>
                  </a:lnTo>
                  <a:lnTo>
                    <a:pt x="260" y="103"/>
                  </a:lnTo>
                  <a:lnTo>
                    <a:pt x="264" y="106"/>
                  </a:lnTo>
                  <a:lnTo>
                    <a:pt x="269" y="109"/>
                  </a:lnTo>
                  <a:lnTo>
                    <a:pt x="276" y="113"/>
                  </a:lnTo>
                  <a:lnTo>
                    <a:pt x="281" y="115"/>
                  </a:lnTo>
                  <a:lnTo>
                    <a:pt x="289" y="117"/>
                  </a:lnTo>
                  <a:lnTo>
                    <a:pt x="297" y="121"/>
                  </a:lnTo>
                  <a:lnTo>
                    <a:pt x="307" y="123"/>
                  </a:lnTo>
                  <a:lnTo>
                    <a:pt x="310" y="123"/>
                  </a:lnTo>
                  <a:lnTo>
                    <a:pt x="314" y="124"/>
                  </a:lnTo>
                  <a:lnTo>
                    <a:pt x="318" y="124"/>
                  </a:lnTo>
                  <a:lnTo>
                    <a:pt x="323" y="124"/>
                  </a:lnTo>
                  <a:lnTo>
                    <a:pt x="328" y="124"/>
                  </a:lnTo>
                  <a:lnTo>
                    <a:pt x="332" y="124"/>
                  </a:lnTo>
                  <a:lnTo>
                    <a:pt x="339" y="124"/>
                  </a:lnTo>
                  <a:lnTo>
                    <a:pt x="344" y="124"/>
                  </a:lnTo>
                  <a:lnTo>
                    <a:pt x="350" y="124"/>
                  </a:lnTo>
                  <a:lnTo>
                    <a:pt x="357" y="124"/>
                  </a:lnTo>
                  <a:lnTo>
                    <a:pt x="364" y="123"/>
                  </a:lnTo>
                  <a:lnTo>
                    <a:pt x="371" y="123"/>
                  </a:lnTo>
                  <a:lnTo>
                    <a:pt x="380" y="123"/>
                  </a:lnTo>
                  <a:lnTo>
                    <a:pt x="389" y="123"/>
                  </a:lnTo>
                  <a:lnTo>
                    <a:pt x="399" y="123"/>
                  </a:lnTo>
                  <a:lnTo>
                    <a:pt x="410"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1" name="Freeform 131"/>
            <p:cNvSpPr>
              <a:spLocks/>
            </p:cNvSpPr>
            <p:nvPr/>
          </p:nvSpPr>
          <p:spPr bwMode="auto">
            <a:xfrm>
              <a:off x="4321" y="1679"/>
              <a:ext cx="411" cy="126"/>
            </a:xfrm>
            <a:custGeom>
              <a:avLst/>
              <a:gdLst>
                <a:gd name="T0" fmla="*/ 22 w 411"/>
                <a:gd name="T1" fmla="*/ 120 h 126"/>
                <a:gd name="T2" fmla="*/ 62 w 411"/>
                <a:gd name="T3" fmla="*/ 114 h 126"/>
                <a:gd name="T4" fmla="*/ 92 w 411"/>
                <a:gd name="T5" fmla="*/ 99 h 126"/>
                <a:gd name="T6" fmla="*/ 119 w 411"/>
                <a:gd name="T7" fmla="*/ 81 h 126"/>
                <a:gd name="T8" fmla="*/ 143 w 411"/>
                <a:gd name="T9" fmla="*/ 62 h 126"/>
                <a:gd name="T10" fmla="*/ 164 w 411"/>
                <a:gd name="T11" fmla="*/ 43 h 126"/>
                <a:gd name="T12" fmla="*/ 185 w 411"/>
                <a:gd name="T13" fmla="*/ 26 h 126"/>
                <a:gd name="T14" fmla="*/ 208 w 411"/>
                <a:gd name="T15" fmla="*/ 10 h 126"/>
                <a:gd name="T16" fmla="*/ 229 w 411"/>
                <a:gd name="T17" fmla="*/ 3 h 126"/>
                <a:gd name="T18" fmla="*/ 245 w 411"/>
                <a:gd name="T19" fmla="*/ 0 h 126"/>
                <a:gd name="T20" fmla="*/ 262 w 411"/>
                <a:gd name="T21" fmla="*/ 0 h 126"/>
                <a:gd name="T22" fmla="*/ 277 w 411"/>
                <a:gd name="T23" fmla="*/ 3 h 126"/>
                <a:gd name="T24" fmla="*/ 289 w 411"/>
                <a:gd name="T25" fmla="*/ 10 h 126"/>
                <a:gd name="T26" fmla="*/ 299 w 411"/>
                <a:gd name="T27" fmla="*/ 18 h 126"/>
                <a:gd name="T28" fmla="*/ 308 w 411"/>
                <a:gd name="T29" fmla="*/ 29 h 126"/>
                <a:gd name="T30" fmla="*/ 312 w 411"/>
                <a:gd name="T31" fmla="*/ 41 h 126"/>
                <a:gd name="T32" fmla="*/ 308 w 411"/>
                <a:gd name="T33" fmla="*/ 45 h 126"/>
                <a:gd name="T34" fmla="*/ 296 w 411"/>
                <a:gd name="T35" fmla="*/ 39 h 126"/>
                <a:gd name="T36" fmla="*/ 285 w 411"/>
                <a:gd name="T37" fmla="*/ 37 h 126"/>
                <a:gd name="T38" fmla="*/ 275 w 411"/>
                <a:gd name="T39" fmla="*/ 38 h 126"/>
                <a:gd name="T40" fmla="*/ 265 w 411"/>
                <a:gd name="T41" fmla="*/ 42 h 126"/>
                <a:gd name="T42" fmla="*/ 258 w 411"/>
                <a:gd name="T43" fmla="*/ 48 h 126"/>
                <a:gd name="T44" fmla="*/ 252 w 411"/>
                <a:gd name="T45" fmla="*/ 55 h 126"/>
                <a:gd name="T46" fmla="*/ 248 w 411"/>
                <a:gd name="T47" fmla="*/ 64 h 126"/>
                <a:gd name="T48" fmla="*/ 247 w 411"/>
                <a:gd name="T49" fmla="*/ 72 h 126"/>
                <a:gd name="T50" fmla="*/ 247 w 411"/>
                <a:gd name="T51" fmla="*/ 79 h 126"/>
                <a:gd name="T52" fmla="*/ 250 w 411"/>
                <a:gd name="T53" fmla="*/ 87 h 126"/>
                <a:gd name="T54" fmla="*/ 254 w 411"/>
                <a:gd name="T55" fmla="*/ 95 h 126"/>
                <a:gd name="T56" fmla="*/ 260 w 411"/>
                <a:gd name="T57" fmla="*/ 103 h 126"/>
                <a:gd name="T58" fmla="*/ 269 w 411"/>
                <a:gd name="T59" fmla="*/ 110 h 126"/>
                <a:gd name="T60" fmla="*/ 281 w 411"/>
                <a:gd name="T61" fmla="*/ 115 h 126"/>
                <a:gd name="T62" fmla="*/ 297 w 411"/>
                <a:gd name="T63" fmla="*/ 120 h 126"/>
                <a:gd name="T64" fmla="*/ 311 w 411"/>
                <a:gd name="T65" fmla="*/ 124 h 126"/>
                <a:gd name="T66" fmla="*/ 318 w 411"/>
                <a:gd name="T67" fmla="*/ 124 h 126"/>
                <a:gd name="T68" fmla="*/ 328 w 411"/>
                <a:gd name="T69" fmla="*/ 125 h 126"/>
                <a:gd name="T70" fmla="*/ 339 w 411"/>
                <a:gd name="T71" fmla="*/ 125 h 126"/>
                <a:gd name="T72" fmla="*/ 350 w 411"/>
                <a:gd name="T73" fmla="*/ 124 h 126"/>
                <a:gd name="T74" fmla="*/ 364 w 411"/>
                <a:gd name="T75" fmla="*/ 124 h 126"/>
                <a:gd name="T76" fmla="*/ 380 w 411"/>
                <a:gd name="T77" fmla="*/ 124 h 126"/>
                <a:gd name="T78" fmla="*/ 399 w 411"/>
                <a:gd name="T79" fmla="*/ 123 h 126"/>
                <a:gd name="T80" fmla="*/ 0 w 411"/>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1" h="126">
                  <a:moveTo>
                    <a:pt x="0" y="122"/>
                  </a:moveTo>
                  <a:lnTo>
                    <a:pt x="22" y="120"/>
                  </a:lnTo>
                  <a:lnTo>
                    <a:pt x="43" y="117"/>
                  </a:lnTo>
                  <a:lnTo>
                    <a:pt x="62" y="114"/>
                  </a:lnTo>
                  <a:lnTo>
                    <a:pt x="78" y="107"/>
                  </a:lnTo>
                  <a:lnTo>
                    <a:pt x="92" y="99"/>
                  </a:lnTo>
                  <a:lnTo>
                    <a:pt x="106" y="91"/>
                  </a:lnTo>
                  <a:lnTo>
                    <a:pt x="119" y="81"/>
                  </a:lnTo>
                  <a:lnTo>
                    <a:pt x="131" y="72"/>
                  </a:lnTo>
                  <a:lnTo>
                    <a:pt x="143" y="62"/>
                  </a:lnTo>
                  <a:lnTo>
                    <a:pt x="153" y="52"/>
                  </a:lnTo>
                  <a:lnTo>
                    <a:pt x="164" y="43"/>
                  </a:lnTo>
                  <a:lnTo>
                    <a:pt x="175" y="33"/>
                  </a:lnTo>
                  <a:lnTo>
                    <a:pt x="185" y="26"/>
                  </a:lnTo>
                  <a:lnTo>
                    <a:pt x="196" y="18"/>
                  </a:lnTo>
                  <a:lnTo>
                    <a:pt x="208" y="10"/>
                  </a:lnTo>
                  <a:lnTo>
                    <a:pt x="219" y="7"/>
                  </a:lnTo>
                  <a:lnTo>
                    <a:pt x="229" y="3"/>
                  </a:lnTo>
                  <a:lnTo>
                    <a:pt x="236" y="1"/>
                  </a:lnTo>
                  <a:lnTo>
                    <a:pt x="245" y="0"/>
                  </a:lnTo>
                  <a:lnTo>
                    <a:pt x="253" y="0"/>
                  </a:lnTo>
                  <a:lnTo>
                    <a:pt x="262" y="0"/>
                  </a:lnTo>
                  <a:lnTo>
                    <a:pt x="269" y="2"/>
                  </a:lnTo>
                  <a:lnTo>
                    <a:pt x="277" y="3"/>
                  </a:lnTo>
                  <a:lnTo>
                    <a:pt x="283" y="7"/>
                  </a:lnTo>
                  <a:lnTo>
                    <a:pt x="289" y="10"/>
                  </a:lnTo>
                  <a:lnTo>
                    <a:pt x="295" y="12"/>
                  </a:lnTo>
                  <a:lnTo>
                    <a:pt x="299" y="18"/>
                  </a:lnTo>
                  <a:lnTo>
                    <a:pt x="303" y="22"/>
                  </a:lnTo>
                  <a:lnTo>
                    <a:pt x="308" y="29"/>
                  </a:lnTo>
                  <a:lnTo>
                    <a:pt x="310" y="35"/>
                  </a:lnTo>
                  <a:lnTo>
                    <a:pt x="312" y="41"/>
                  </a:lnTo>
                  <a:lnTo>
                    <a:pt x="313" y="49"/>
                  </a:lnTo>
                  <a:lnTo>
                    <a:pt x="308" y="45"/>
                  </a:lnTo>
                  <a:lnTo>
                    <a:pt x="301" y="41"/>
                  </a:lnTo>
                  <a:lnTo>
                    <a:pt x="296" y="39"/>
                  </a:lnTo>
                  <a:lnTo>
                    <a:pt x="291" y="38"/>
                  </a:lnTo>
                  <a:lnTo>
                    <a:pt x="285" y="37"/>
                  </a:lnTo>
                  <a:lnTo>
                    <a:pt x="280" y="38"/>
                  </a:lnTo>
                  <a:lnTo>
                    <a:pt x="275" y="38"/>
                  </a:lnTo>
                  <a:lnTo>
                    <a:pt x="269" y="40"/>
                  </a:lnTo>
                  <a:lnTo>
                    <a:pt x="265" y="42"/>
                  </a:lnTo>
                  <a:lnTo>
                    <a:pt x="262" y="45"/>
                  </a:lnTo>
                  <a:lnTo>
                    <a:pt x="258" y="48"/>
                  </a:lnTo>
                  <a:lnTo>
                    <a:pt x="254" y="51"/>
                  </a:lnTo>
                  <a:lnTo>
                    <a:pt x="252" y="55"/>
                  </a:lnTo>
                  <a:lnTo>
                    <a:pt x="250" y="59"/>
                  </a:lnTo>
                  <a:lnTo>
                    <a:pt x="248" y="64"/>
                  </a:lnTo>
                  <a:lnTo>
                    <a:pt x="247" y="68"/>
                  </a:lnTo>
                  <a:lnTo>
                    <a:pt x="247" y="72"/>
                  </a:lnTo>
                  <a:lnTo>
                    <a:pt x="247" y="75"/>
                  </a:lnTo>
                  <a:lnTo>
                    <a:pt x="247" y="79"/>
                  </a:lnTo>
                  <a:lnTo>
                    <a:pt x="248" y="84"/>
                  </a:lnTo>
                  <a:lnTo>
                    <a:pt x="250" y="87"/>
                  </a:lnTo>
                  <a:lnTo>
                    <a:pt x="252" y="91"/>
                  </a:lnTo>
                  <a:lnTo>
                    <a:pt x="254" y="95"/>
                  </a:lnTo>
                  <a:lnTo>
                    <a:pt x="257" y="99"/>
                  </a:lnTo>
                  <a:lnTo>
                    <a:pt x="260" y="103"/>
                  </a:lnTo>
                  <a:lnTo>
                    <a:pt x="265" y="106"/>
                  </a:lnTo>
                  <a:lnTo>
                    <a:pt x="269" y="110"/>
                  </a:lnTo>
                  <a:lnTo>
                    <a:pt x="276" y="114"/>
                  </a:lnTo>
                  <a:lnTo>
                    <a:pt x="281" y="115"/>
                  </a:lnTo>
                  <a:lnTo>
                    <a:pt x="289" y="118"/>
                  </a:lnTo>
                  <a:lnTo>
                    <a:pt x="297" y="120"/>
                  </a:lnTo>
                  <a:lnTo>
                    <a:pt x="307" y="123"/>
                  </a:lnTo>
                  <a:lnTo>
                    <a:pt x="311" y="124"/>
                  </a:lnTo>
                  <a:lnTo>
                    <a:pt x="314" y="124"/>
                  </a:lnTo>
                  <a:lnTo>
                    <a:pt x="318" y="124"/>
                  </a:lnTo>
                  <a:lnTo>
                    <a:pt x="323" y="125"/>
                  </a:lnTo>
                  <a:lnTo>
                    <a:pt x="328" y="125"/>
                  </a:lnTo>
                  <a:lnTo>
                    <a:pt x="333" y="125"/>
                  </a:lnTo>
                  <a:lnTo>
                    <a:pt x="339" y="125"/>
                  </a:lnTo>
                  <a:lnTo>
                    <a:pt x="344" y="124"/>
                  </a:lnTo>
                  <a:lnTo>
                    <a:pt x="350" y="124"/>
                  </a:lnTo>
                  <a:lnTo>
                    <a:pt x="357" y="124"/>
                  </a:lnTo>
                  <a:lnTo>
                    <a:pt x="364" y="124"/>
                  </a:lnTo>
                  <a:lnTo>
                    <a:pt x="373" y="124"/>
                  </a:lnTo>
                  <a:lnTo>
                    <a:pt x="380" y="124"/>
                  </a:lnTo>
                  <a:lnTo>
                    <a:pt x="390" y="123"/>
                  </a:lnTo>
                  <a:lnTo>
                    <a:pt x="399" y="123"/>
                  </a:lnTo>
                  <a:lnTo>
                    <a:pt x="410"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2" name="Freeform 132"/>
            <p:cNvSpPr>
              <a:spLocks/>
            </p:cNvSpPr>
            <p:nvPr/>
          </p:nvSpPr>
          <p:spPr bwMode="auto">
            <a:xfrm>
              <a:off x="4739" y="1680"/>
              <a:ext cx="410" cy="127"/>
            </a:xfrm>
            <a:custGeom>
              <a:avLst/>
              <a:gdLst>
                <a:gd name="T0" fmla="*/ 22 w 410"/>
                <a:gd name="T1" fmla="*/ 121 h 127"/>
                <a:gd name="T2" fmla="*/ 62 w 410"/>
                <a:gd name="T3" fmla="*/ 115 h 127"/>
                <a:gd name="T4" fmla="*/ 92 w 410"/>
                <a:gd name="T5" fmla="*/ 100 h 127"/>
                <a:gd name="T6" fmla="*/ 119 w 410"/>
                <a:gd name="T7" fmla="*/ 83 h 127"/>
                <a:gd name="T8" fmla="*/ 142 w 410"/>
                <a:gd name="T9" fmla="*/ 64 h 127"/>
                <a:gd name="T10" fmla="*/ 164 w 410"/>
                <a:gd name="T11" fmla="*/ 44 h 127"/>
                <a:gd name="T12" fmla="*/ 185 w 410"/>
                <a:gd name="T13" fmla="*/ 26 h 127"/>
                <a:gd name="T14" fmla="*/ 207 w 410"/>
                <a:gd name="T15" fmla="*/ 11 h 127"/>
                <a:gd name="T16" fmla="*/ 228 w 410"/>
                <a:gd name="T17" fmla="*/ 3 h 127"/>
                <a:gd name="T18" fmla="*/ 245 w 410"/>
                <a:gd name="T19" fmla="*/ 1 h 127"/>
                <a:gd name="T20" fmla="*/ 261 w 410"/>
                <a:gd name="T21" fmla="*/ 1 h 127"/>
                <a:gd name="T22" fmla="*/ 276 w 410"/>
                <a:gd name="T23" fmla="*/ 4 h 127"/>
                <a:gd name="T24" fmla="*/ 288 w 410"/>
                <a:gd name="T25" fmla="*/ 10 h 127"/>
                <a:gd name="T26" fmla="*/ 298 w 410"/>
                <a:gd name="T27" fmla="*/ 18 h 127"/>
                <a:gd name="T28" fmla="*/ 307 w 410"/>
                <a:gd name="T29" fmla="*/ 29 h 127"/>
                <a:gd name="T30" fmla="*/ 311 w 410"/>
                <a:gd name="T31" fmla="*/ 42 h 127"/>
                <a:gd name="T32" fmla="*/ 307 w 410"/>
                <a:gd name="T33" fmla="*/ 45 h 127"/>
                <a:gd name="T34" fmla="*/ 296 w 410"/>
                <a:gd name="T35" fmla="*/ 39 h 127"/>
                <a:gd name="T36" fmla="*/ 285 w 410"/>
                <a:gd name="T37" fmla="*/ 38 h 127"/>
                <a:gd name="T38" fmla="*/ 274 w 410"/>
                <a:gd name="T39" fmla="*/ 39 h 127"/>
                <a:gd name="T40" fmla="*/ 264 w 410"/>
                <a:gd name="T41" fmla="*/ 43 h 127"/>
                <a:gd name="T42" fmla="*/ 257 w 410"/>
                <a:gd name="T43" fmla="*/ 48 h 127"/>
                <a:gd name="T44" fmla="*/ 252 w 410"/>
                <a:gd name="T45" fmla="*/ 55 h 127"/>
                <a:gd name="T46" fmla="*/ 246 w 410"/>
                <a:gd name="T47" fmla="*/ 64 h 127"/>
                <a:gd name="T48" fmla="*/ 246 w 410"/>
                <a:gd name="T49" fmla="*/ 73 h 127"/>
                <a:gd name="T50" fmla="*/ 246 w 410"/>
                <a:gd name="T51" fmla="*/ 80 h 127"/>
                <a:gd name="T52" fmla="*/ 250 w 410"/>
                <a:gd name="T53" fmla="*/ 89 h 127"/>
                <a:gd name="T54" fmla="*/ 253 w 410"/>
                <a:gd name="T55" fmla="*/ 96 h 127"/>
                <a:gd name="T56" fmla="*/ 259 w 410"/>
                <a:gd name="T57" fmla="*/ 105 h 127"/>
                <a:gd name="T58" fmla="*/ 269 w 410"/>
                <a:gd name="T59" fmla="*/ 111 h 127"/>
                <a:gd name="T60" fmla="*/ 280 w 410"/>
                <a:gd name="T61" fmla="*/ 117 h 127"/>
                <a:gd name="T62" fmla="*/ 297 w 410"/>
                <a:gd name="T63" fmla="*/ 123 h 127"/>
                <a:gd name="T64" fmla="*/ 310 w 410"/>
                <a:gd name="T65" fmla="*/ 125 h 127"/>
                <a:gd name="T66" fmla="*/ 319 w 410"/>
                <a:gd name="T67" fmla="*/ 126 h 127"/>
                <a:gd name="T68" fmla="*/ 327 w 410"/>
                <a:gd name="T69" fmla="*/ 126 h 127"/>
                <a:gd name="T70" fmla="*/ 338 w 410"/>
                <a:gd name="T71" fmla="*/ 126 h 127"/>
                <a:gd name="T72" fmla="*/ 349 w 410"/>
                <a:gd name="T73" fmla="*/ 126 h 127"/>
                <a:gd name="T74" fmla="*/ 363 w 410"/>
                <a:gd name="T75" fmla="*/ 125 h 127"/>
                <a:gd name="T76" fmla="*/ 379 w 410"/>
                <a:gd name="T77" fmla="*/ 125 h 127"/>
                <a:gd name="T78" fmla="*/ 398 w 410"/>
                <a:gd name="T79" fmla="*/ 125 h 127"/>
                <a:gd name="T80" fmla="*/ 0 w 410"/>
                <a:gd name="T81" fmla="*/ 12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0" h="127">
                  <a:moveTo>
                    <a:pt x="0" y="123"/>
                  </a:moveTo>
                  <a:lnTo>
                    <a:pt x="22" y="121"/>
                  </a:lnTo>
                  <a:lnTo>
                    <a:pt x="42" y="118"/>
                  </a:lnTo>
                  <a:lnTo>
                    <a:pt x="62" y="115"/>
                  </a:lnTo>
                  <a:lnTo>
                    <a:pt x="78" y="108"/>
                  </a:lnTo>
                  <a:lnTo>
                    <a:pt x="92" y="100"/>
                  </a:lnTo>
                  <a:lnTo>
                    <a:pt x="107" y="92"/>
                  </a:lnTo>
                  <a:lnTo>
                    <a:pt x="119" y="83"/>
                  </a:lnTo>
                  <a:lnTo>
                    <a:pt x="131" y="73"/>
                  </a:lnTo>
                  <a:lnTo>
                    <a:pt x="142" y="64"/>
                  </a:lnTo>
                  <a:lnTo>
                    <a:pt x="153" y="53"/>
                  </a:lnTo>
                  <a:lnTo>
                    <a:pt x="164" y="44"/>
                  </a:lnTo>
                  <a:lnTo>
                    <a:pt x="174" y="34"/>
                  </a:lnTo>
                  <a:lnTo>
                    <a:pt x="185" y="26"/>
                  </a:lnTo>
                  <a:lnTo>
                    <a:pt x="195" y="18"/>
                  </a:lnTo>
                  <a:lnTo>
                    <a:pt x="207" y="11"/>
                  </a:lnTo>
                  <a:lnTo>
                    <a:pt x="219" y="7"/>
                  </a:lnTo>
                  <a:lnTo>
                    <a:pt x="228" y="3"/>
                  </a:lnTo>
                  <a:lnTo>
                    <a:pt x="236" y="2"/>
                  </a:lnTo>
                  <a:lnTo>
                    <a:pt x="245" y="1"/>
                  </a:lnTo>
                  <a:lnTo>
                    <a:pt x="253" y="0"/>
                  </a:lnTo>
                  <a:lnTo>
                    <a:pt x="261" y="1"/>
                  </a:lnTo>
                  <a:lnTo>
                    <a:pt x="269" y="2"/>
                  </a:lnTo>
                  <a:lnTo>
                    <a:pt x="276" y="4"/>
                  </a:lnTo>
                  <a:lnTo>
                    <a:pt x="283" y="7"/>
                  </a:lnTo>
                  <a:lnTo>
                    <a:pt x="288" y="10"/>
                  </a:lnTo>
                  <a:lnTo>
                    <a:pt x="294" y="13"/>
                  </a:lnTo>
                  <a:lnTo>
                    <a:pt x="298" y="18"/>
                  </a:lnTo>
                  <a:lnTo>
                    <a:pt x="303" y="24"/>
                  </a:lnTo>
                  <a:lnTo>
                    <a:pt x="307" y="29"/>
                  </a:lnTo>
                  <a:lnTo>
                    <a:pt x="309" y="35"/>
                  </a:lnTo>
                  <a:lnTo>
                    <a:pt x="311" y="42"/>
                  </a:lnTo>
                  <a:lnTo>
                    <a:pt x="312" y="49"/>
                  </a:lnTo>
                  <a:lnTo>
                    <a:pt x="307" y="45"/>
                  </a:lnTo>
                  <a:lnTo>
                    <a:pt x="301" y="42"/>
                  </a:lnTo>
                  <a:lnTo>
                    <a:pt x="296" y="39"/>
                  </a:lnTo>
                  <a:lnTo>
                    <a:pt x="290" y="38"/>
                  </a:lnTo>
                  <a:lnTo>
                    <a:pt x="285" y="38"/>
                  </a:lnTo>
                  <a:lnTo>
                    <a:pt x="279" y="38"/>
                  </a:lnTo>
                  <a:lnTo>
                    <a:pt x="274" y="39"/>
                  </a:lnTo>
                  <a:lnTo>
                    <a:pt x="269" y="40"/>
                  </a:lnTo>
                  <a:lnTo>
                    <a:pt x="264" y="43"/>
                  </a:lnTo>
                  <a:lnTo>
                    <a:pt x="261" y="45"/>
                  </a:lnTo>
                  <a:lnTo>
                    <a:pt x="257" y="48"/>
                  </a:lnTo>
                  <a:lnTo>
                    <a:pt x="254" y="53"/>
                  </a:lnTo>
                  <a:lnTo>
                    <a:pt x="252" y="55"/>
                  </a:lnTo>
                  <a:lnTo>
                    <a:pt x="250" y="60"/>
                  </a:lnTo>
                  <a:lnTo>
                    <a:pt x="246" y="64"/>
                  </a:lnTo>
                  <a:lnTo>
                    <a:pt x="246" y="70"/>
                  </a:lnTo>
                  <a:lnTo>
                    <a:pt x="246" y="73"/>
                  </a:lnTo>
                  <a:lnTo>
                    <a:pt x="246" y="76"/>
                  </a:lnTo>
                  <a:lnTo>
                    <a:pt x="246" y="80"/>
                  </a:lnTo>
                  <a:lnTo>
                    <a:pt x="247" y="84"/>
                  </a:lnTo>
                  <a:lnTo>
                    <a:pt x="250" y="89"/>
                  </a:lnTo>
                  <a:lnTo>
                    <a:pt x="251" y="93"/>
                  </a:lnTo>
                  <a:lnTo>
                    <a:pt x="253" y="96"/>
                  </a:lnTo>
                  <a:lnTo>
                    <a:pt x="256" y="100"/>
                  </a:lnTo>
                  <a:lnTo>
                    <a:pt x="259" y="105"/>
                  </a:lnTo>
                  <a:lnTo>
                    <a:pt x="264" y="108"/>
                  </a:lnTo>
                  <a:lnTo>
                    <a:pt x="269" y="111"/>
                  </a:lnTo>
                  <a:lnTo>
                    <a:pt x="275" y="115"/>
                  </a:lnTo>
                  <a:lnTo>
                    <a:pt x="280" y="117"/>
                  </a:lnTo>
                  <a:lnTo>
                    <a:pt x="288" y="119"/>
                  </a:lnTo>
                  <a:lnTo>
                    <a:pt x="297" y="123"/>
                  </a:lnTo>
                  <a:lnTo>
                    <a:pt x="306" y="125"/>
                  </a:lnTo>
                  <a:lnTo>
                    <a:pt x="310" y="125"/>
                  </a:lnTo>
                  <a:lnTo>
                    <a:pt x="313" y="126"/>
                  </a:lnTo>
                  <a:lnTo>
                    <a:pt x="319" y="126"/>
                  </a:lnTo>
                  <a:lnTo>
                    <a:pt x="323" y="126"/>
                  </a:lnTo>
                  <a:lnTo>
                    <a:pt x="327" y="126"/>
                  </a:lnTo>
                  <a:lnTo>
                    <a:pt x="332" y="126"/>
                  </a:lnTo>
                  <a:lnTo>
                    <a:pt x="338" y="126"/>
                  </a:lnTo>
                  <a:lnTo>
                    <a:pt x="343" y="126"/>
                  </a:lnTo>
                  <a:lnTo>
                    <a:pt x="349" y="126"/>
                  </a:lnTo>
                  <a:lnTo>
                    <a:pt x="356" y="126"/>
                  </a:lnTo>
                  <a:lnTo>
                    <a:pt x="363" y="125"/>
                  </a:lnTo>
                  <a:lnTo>
                    <a:pt x="372" y="125"/>
                  </a:lnTo>
                  <a:lnTo>
                    <a:pt x="379" y="125"/>
                  </a:lnTo>
                  <a:lnTo>
                    <a:pt x="389" y="125"/>
                  </a:lnTo>
                  <a:lnTo>
                    <a:pt x="398" y="125"/>
                  </a:lnTo>
                  <a:lnTo>
                    <a:pt x="409" y="125"/>
                  </a:lnTo>
                  <a:lnTo>
                    <a:pt x="0" y="123"/>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3" name="Freeform 133"/>
            <p:cNvSpPr>
              <a:spLocks/>
            </p:cNvSpPr>
            <p:nvPr/>
          </p:nvSpPr>
          <p:spPr bwMode="auto">
            <a:xfrm>
              <a:off x="5155" y="1683"/>
              <a:ext cx="413" cy="126"/>
            </a:xfrm>
            <a:custGeom>
              <a:avLst/>
              <a:gdLst>
                <a:gd name="T0" fmla="*/ 22 w 413"/>
                <a:gd name="T1" fmla="*/ 120 h 126"/>
                <a:gd name="T2" fmla="*/ 62 w 413"/>
                <a:gd name="T3" fmla="*/ 113 h 126"/>
                <a:gd name="T4" fmla="*/ 93 w 413"/>
                <a:gd name="T5" fmla="*/ 99 h 126"/>
                <a:gd name="T6" fmla="*/ 120 w 413"/>
                <a:gd name="T7" fmla="*/ 81 h 126"/>
                <a:gd name="T8" fmla="*/ 143 w 413"/>
                <a:gd name="T9" fmla="*/ 62 h 126"/>
                <a:gd name="T10" fmla="*/ 164 w 413"/>
                <a:gd name="T11" fmla="*/ 42 h 126"/>
                <a:gd name="T12" fmla="*/ 186 w 413"/>
                <a:gd name="T13" fmla="*/ 26 h 126"/>
                <a:gd name="T14" fmla="*/ 208 w 413"/>
                <a:gd name="T15" fmla="*/ 10 h 126"/>
                <a:gd name="T16" fmla="*/ 229 w 413"/>
                <a:gd name="T17" fmla="*/ 3 h 126"/>
                <a:gd name="T18" fmla="*/ 247 w 413"/>
                <a:gd name="T19" fmla="*/ 0 h 126"/>
                <a:gd name="T20" fmla="*/ 264 w 413"/>
                <a:gd name="T21" fmla="*/ 0 h 126"/>
                <a:gd name="T22" fmla="*/ 277 w 413"/>
                <a:gd name="T23" fmla="*/ 3 h 126"/>
                <a:gd name="T24" fmla="*/ 290 w 413"/>
                <a:gd name="T25" fmla="*/ 10 h 126"/>
                <a:gd name="T26" fmla="*/ 300 w 413"/>
                <a:gd name="T27" fmla="*/ 17 h 126"/>
                <a:gd name="T28" fmla="*/ 308 w 413"/>
                <a:gd name="T29" fmla="*/ 29 h 126"/>
                <a:gd name="T30" fmla="*/ 313 w 413"/>
                <a:gd name="T31" fmla="*/ 40 h 126"/>
                <a:gd name="T32" fmla="*/ 308 w 413"/>
                <a:gd name="T33" fmla="*/ 45 h 126"/>
                <a:gd name="T34" fmla="*/ 298 w 413"/>
                <a:gd name="T35" fmla="*/ 39 h 126"/>
                <a:gd name="T36" fmla="*/ 286 w 413"/>
                <a:gd name="T37" fmla="*/ 37 h 126"/>
                <a:gd name="T38" fmla="*/ 276 w 413"/>
                <a:gd name="T39" fmla="*/ 38 h 126"/>
                <a:gd name="T40" fmla="*/ 267 w 413"/>
                <a:gd name="T41" fmla="*/ 42 h 126"/>
                <a:gd name="T42" fmla="*/ 258 w 413"/>
                <a:gd name="T43" fmla="*/ 48 h 126"/>
                <a:gd name="T44" fmla="*/ 253 w 413"/>
                <a:gd name="T45" fmla="*/ 55 h 126"/>
                <a:gd name="T46" fmla="*/ 249 w 413"/>
                <a:gd name="T47" fmla="*/ 64 h 126"/>
                <a:gd name="T48" fmla="*/ 248 w 413"/>
                <a:gd name="T49" fmla="*/ 72 h 126"/>
                <a:gd name="T50" fmla="*/ 248 w 413"/>
                <a:gd name="T51" fmla="*/ 79 h 126"/>
                <a:gd name="T52" fmla="*/ 250 w 413"/>
                <a:gd name="T53" fmla="*/ 88 h 126"/>
                <a:gd name="T54" fmla="*/ 255 w 413"/>
                <a:gd name="T55" fmla="*/ 95 h 126"/>
                <a:gd name="T56" fmla="*/ 260 w 413"/>
                <a:gd name="T57" fmla="*/ 103 h 126"/>
                <a:gd name="T58" fmla="*/ 270 w 413"/>
                <a:gd name="T59" fmla="*/ 109 h 126"/>
                <a:gd name="T60" fmla="*/ 283 w 413"/>
                <a:gd name="T61" fmla="*/ 115 h 126"/>
                <a:gd name="T62" fmla="*/ 299 w 413"/>
                <a:gd name="T63" fmla="*/ 120 h 126"/>
                <a:gd name="T64" fmla="*/ 312 w 413"/>
                <a:gd name="T65" fmla="*/ 124 h 126"/>
                <a:gd name="T66" fmla="*/ 320 w 413"/>
                <a:gd name="T67" fmla="*/ 124 h 126"/>
                <a:gd name="T68" fmla="*/ 330 w 413"/>
                <a:gd name="T69" fmla="*/ 125 h 126"/>
                <a:gd name="T70" fmla="*/ 338 w 413"/>
                <a:gd name="T71" fmla="*/ 124 h 126"/>
                <a:gd name="T72" fmla="*/ 350 w 413"/>
                <a:gd name="T73" fmla="*/ 124 h 126"/>
                <a:gd name="T74" fmla="*/ 365 w 413"/>
                <a:gd name="T75" fmla="*/ 124 h 126"/>
                <a:gd name="T76" fmla="*/ 381 w 413"/>
                <a:gd name="T77" fmla="*/ 123 h 126"/>
                <a:gd name="T78" fmla="*/ 400 w 413"/>
                <a:gd name="T79" fmla="*/ 123 h 126"/>
                <a:gd name="T80" fmla="*/ 0 w 413"/>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3" h="126">
                  <a:moveTo>
                    <a:pt x="0" y="122"/>
                  </a:moveTo>
                  <a:lnTo>
                    <a:pt x="22" y="120"/>
                  </a:lnTo>
                  <a:lnTo>
                    <a:pt x="43" y="117"/>
                  </a:lnTo>
                  <a:lnTo>
                    <a:pt x="62" y="113"/>
                  </a:lnTo>
                  <a:lnTo>
                    <a:pt x="78" y="107"/>
                  </a:lnTo>
                  <a:lnTo>
                    <a:pt x="93" y="99"/>
                  </a:lnTo>
                  <a:lnTo>
                    <a:pt x="108" y="91"/>
                  </a:lnTo>
                  <a:lnTo>
                    <a:pt x="120" y="81"/>
                  </a:lnTo>
                  <a:lnTo>
                    <a:pt x="132" y="72"/>
                  </a:lnTo>
                  <a:lnTo>
                    <a:pt x="143" y="62"/>
                  </a:lnTo>
                  <a:lnTo>
                    <a:pt x="154" y="52"/>
                  </a:lnTo>
                  <a:lnTo>
                    <a:pt x="164" y="42"/>
                  </a:lnTo>
                  <a:lnTo>
                    <a:pt x="175" y="33"/>
                  </a:lnTo>
                  <a:lnTo>
                    <a:pt x="186" y="26"/>
                  </a:lnTo>
                  <a:lnTo>
                    <a:pt x="196" y="17"/>
                  </a:lnTo>
                  <a:lnTo>
                    <a:pt x="208" y="10"/>
                  </a:lnTo>
                  <a:lnTo>
                    <a:pt x="221" y="6"/>
                  </a:lnTo>
                  <a:lnTo>
                    <a:pt x="229" y="3"/>
                  </a:lnTo>
                  <a:lnTo>
                    <a:pt x="237" y="1"/>
                  </a:lnTo>
                  <a:lnTo>
                    <a:pt x="247" y="0"/>
                  </a:lnTo>
                  <a:lnTo>
                    <a:pt x="255" y="0"/>
                  </a:lnTo>
                  <a:lnTo>
                    <a:pt x="264" y="0"/>
                  </a:lnTo>
                  <a:lnTo>
                    <a:pt x="270" y="1"/>
                  </a:lnTo>
                  <a:lnTo>
                    <a:pt x="277" y="3"/>
                  </a:lnTo>
                  <a:lnTo>
                    <a:pt x="285" y="6"/>
                  </a:lnTo>
                  <a:lnTo>
                    <a:pt x="290" y="10"/>
                  </a:lnTo>
                  <a:lnTo>
                    <a:pt x="296" y="12"/>
                  </a:lnTo>
                  <a:lnTo>
                    <a:pt x="300" y="17"/>
                  </a:lnTo>
                  <a:lnTo>
                    <a:pt x="304" y="22"/>
                  </a:lnTo>
                  <a:lnTo>
                    <a:pt x="308" y="29"/>
                  </a:lnTo>
                  <a:lnTo>
                    <a:pt x="311" y="33"/>
                  </a:lnTo>
                  <a:lnTo>
                    <a:pt x="313" y="40"/>
                  </a:lnTo>
                  <a:lnTo>
                    <a:pt x="314" y="48"/>
                  </a:lnTo>
                  <a:lnTo>
                    <a:pt x="308" y="45"/>
                  </a:lnTo>
                  <a:lnTo>
                    <a:pt x="302" y="41"/>
                  </a:lnTo>
                  <a:lnTo>
                    <a:pt x="298" y="39"/>
                  </a:lnTo>
                  <a:lnTo>
                    <a:pt x="291" y="38"/>
                  </a:lnTo>
                  <a:lnTo>
                    <a:pt x="286" y="37"/>
                  </a:lnTo>
                  <a:lnTo>
                    <a:pt x="281" y="37"/>
                  </a:lnTo>
                  <a:lnTo>
                    <a:pt x="276" y="38"/>
                  </a:lnTo>
                  <a:lnTo>
                    <a:pt x="271" y="40"/>
                  </a:lnTo>
                  <a:lnTo>
                    <a:pt x="267" y="42"/>
                  </a:lnTo>
                  <a:lnTo>
                    <a:pt x="263" y="45"/>
                  </a:lnTo>
                  <a:lnTo>
                    <a:pt x="258" y="48"/>
                  </a:lnTo>
                  <a:lnTo>
                    <a:pt x="255" y="51"/>
                  </a:lnTo>
                  <a:lnTo>
                    <a:pt x="253" y="55"/>
                  </a:lnTo>
                  <a:lnTo>
                    <a:pt x="250" y="59"/>
                  </a:lnTo>
                  <a:lnTo>
                    <a:pt x="249" y="64"/>
                  </a:lnTo>
                  <a:lnTo>
                    <a:pt x="248" y="69"/>
                  </a:lnTo>
                  <a:lnTo>
                    <a:pt x="248" y="72"/>
                  </a:lnTo>
                  <a:lnTo>
                    <a:pt x="248" y="75"/>
                  </a:lnTo>
                  <a:lnTo>
                    <a:pt x="248" y="79"/>
                  </a:lnTo>
                  <a:lnTo>
                    <a:pt x="249" y="84"/>
                  </a:lnTo>
                  <a:lnTo>
                    <a:pt x="250" y="88"/>
                  </a:lnTo>
                  <a:lnTo>
                    <a:pt x="253" y="91"/>
                  </a:lnTo>
                  <a:lnTo>
                    <a:pt x="255" y="95"/>
                  </a:lnTo>
                  <a:lnTo>
                    <a:pt x="257" y="98"/>
                  </a:lnTo>
                  <a:lnTo>
                    <a:pt x="260" y="103"/>
                  </a:lnTo>
                  <a:lnTo>
                    <a:pt x="266" y="106"/>
                  </a:lnTo>
                  <a:lnTo>
                    <a:pt x="270" y="109"/>
                  </a:lnTo>
                  <a:lnTo>
                    <a:pt x="276" y="113"/>
                  </a:lnTo>
                  <a:lnTo>
                    <a:pt x="283" y="115"/>
                  </a:lnTo>
                  <a:lnTo>
                    <a:pt x="290" y="118"/>
                  </a:lnTo>
                  <a:lnTo>
                    <a:pt x="299" y="120"/>
                  </a:lnTo>
                  <a:lnTo>
                    <a:pt x="308" y="123"/>
                  </a:lnTo>
                  <a:lnTo>
                    <a:pt x="312" y="124"/>
                  </a:lnTo>
                  <a:lnTo>
                    <a:pt x="315" y="124"/>
                  </a:lnTo>
                  <a:lnTo>
                    <a:pt x="320" y="124"/>
                  </a:lnTo>
                  <a:lnTo>
                    <a:pt x="323" y="124"/>
                  </a:lnTo>
                  <a:lnTo>
                    <a:pt x="330" y="125"/>
                  </a:lnTo>
                  <a:lnTo>
                    <a:pt x="334" y="125"/>
                  </a:lnTo>
                  <a:lnTo>
                    <a:pt x="338" y="124"/>
                  </a:lnTo>
                  <a:lnTo>
                    <a:pt x="345" y="124"/>
                  </a:lnTo>
                  <a:lnTo>
                    <a:pt x="350" y="124"/>
                  </a:lnTo>
                  <a:lnTo>
                    <a:pt x="358" y="124"/>
                  </a:lnTo>
                  <a:lnTo>
                    <a:pt x="365" y="124"/>
                  </a:lnTo>
                  <a:lnTo>
                    <a:pt x="374" y="123"/>
                  </a:lnTo>
                  <a:lnTo>
                    <a:pt x="381" y="123"/>
                  </a:lnTo>
                  <a:lnTo>
                    <a:pt x="391" y="123"/>
                  </a:lnTo>
                  <a:lnTo>
                    <a:pt x="400" y="123"/>
                  </a:lnTo>
                  <a:lnTo>
                    <a:pt x="412"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4" name="Freeform 134"/>
            <p:cNvSpPr>
              <a:spLocks/>
            </p:cNvSpPr>
            <p:nvPr/>
          </p:nvSpPr>
          <p:spPr bwMode="auto">
            <a:xfrm>
              <a:off x="568" y="1665"/>
              <a:ext cx="2080" cy="133"/>
            </a:xfrm>
            <a:custGeom>
              <a:avLst/>
              <a:gdLst>
                <a:gd name="T0" fmla="*/ 2024 w 2080"/>
                <a:gd name="T1" fmla="*/ 131 h 133"/>
                <a:gd name="T2" fmla="*/ 1986 w 2080"/>
                <a:gd name="T3" fmla="*/ 131 h 133"/>
                <a:gd name="T4" fmla="*/ 1942 w 2080"/>
                <a:gd name="T5" fmla="*/ 121 h 133"/>
                <a:gd name="T6" fmla="*/ 1915 w 2080"/>
                <a:gd name="T7" fmla="*/ 95 h 133"/>
                <a:gd name="T8" fmla="*/ 1915 w 2080"/>
                <a:gd name="T9" fmla="*/ 66 h 133"/>
                <a:gd name="T10" fmla="*/ 1942 w 2080"/>
                <a:gd name="T11" fmla="*/ 45 h 133"/>
                <a:gd name="T12" fmla="*/ 1980 w 2080"/>
                <a:gd name="T13" fmla="*/ 55 h 133"/>
                <a:gd name="T14" fmla="*/ 1956 w 2080"/>
                <a:gd name="T15" fmla="*/ 16 h 133"/>
                <a:gd name="T16" fmla="*/ 1903 w 2080"/>
                <a:gd name="T17" fmla="*/ 8 h 133"/>
                <a:gd name="T18" fmla="*/ 1829 w 2080"/>
                <a:gd name="T19" fmla="*/ 50 h 133"/>
                <a:gd name="T20" fmla="*/ 1741 w 2080"/>
                <a:gd name="T21" fmla="*/ 114 h 133"/>
                <a:gd name="T22" fmla="*/ 1633 w 2080"/>
                <a:gd name="T23" fmla="*/ 129 h 133"/>
                <a:gd name="T24" fmla="*/ 1585 w 2080"/>
                <a:gd name="T25" fmla="*/ 130 h 133"/>
                <a:gd name="T26" fmla="*/ 1549 w 2080"/>
                <a:gd name="T27" fmla="*/ 126 h 133"/>
                <a:gd name="T28" fmla="*/ 1507 w 2080"/>
                <a:gd name="T29" fmla="*/ 104 h 133"/>
                <a:gd name="T30" fmla="*/ 1497 w 2080"/>
                <a:gd name="T31" fmla="*/ 77 h 133"/>
                <a:gd name="T32" fmla="*/ 1511 w 2080"/>
                <a:gd name="T33" fmla="*/ 49 h 133"/>
                <a:gd name="T34" fmla="*/ 1547 w 2080"/>
                <a:gd name="T35" fmla="*/ 44 h 133"/>
                <a:gd name="T36" fmla="*/ 1555 w 2080"/>
                <a:gd name="T37" fmla="*/ 28 h 133"/>
                <a:gd name="T38" fmla="*/ 1511 w 2080"/>
                <a:gd name="T39" fmla="*/ 6 h 133"/>
                <a:gd name="T40" fmla="*/ 1445 w 2080"/>
                <a:gd name="T41" fmla="*/ 22 h 133"/>
                <a:gd name="T42" fmla="*/ 1369 w 2080"/>
                <a:gd name="T43" fmla="*/ 87 h 133"/>
                <a:gd name="T44" fmla="*/ 1248 w 2080"/>
                <a:gd name="T45" fmla="*/ 126 h 133"/>
                <a:gd name="T46" fmla="*/ 1185 w 2080"/>
                <a:gd name="T47" fmla="*/ 127 h 133"/>
                <a:gd name="T48" fmla="*/ 1150 w 2080"/>
                <a:gd name="T49" fmla="*/ 127 h 133"/>
                <a:gd name="T50" fmla="*/ 1104 w 2080"/>
                <a:gd name="T51" fmla="*/ 114 h 133"/>
                <a:gd name="T52" fmla="*/ 1083 w 2080"/>
                <a:gd name="T53" fmla="*/ 87 h 133"/>
                <a:gd name="T54" fmla="*/ 1086 w 2080"/>
                <a:gd name="T55" fmla="*/ 58 h 133"/>
                <a:gd name="T56" fmla="*/ 1115 w 2080"/>
                <a:gd name="T57" fmla="*/ 41 h 133"/>
                <a:gd name="T58" fmla="*/ 1147 w 2080"/>
                <a:gd name="T59" fmla="*/ 45 h 133"/>
                <a:gd name="T60" fmla="*/ 1117 w 2080"/>
                <a:gd name="T61" fmla="*/ 10 h 133"/>
                <a:gd name="T62" fmla="*/ 1063 w 2080"/>
                <a:gd name="T63" fmla="*/ 7 h 133"/>
                <a:gd name="T64" fmla="*/ 986 w 2080"/>
                <a:gd name="T65" fmla="*/ 56 h 133"/>
                <a:gd name="T66" fmla="*/ 894 w 2080"/>
                <a:gd name="T67" fmla="*/ 117 h 133"/>
                <a:gd name="T68" fmla="*/ 792 w 2080"/>
                <a:gd name="T69" fmla="*/ 125 h 133"/>
                <a:gd name="T70" fmla="*/ 748 w 2080"/>
                <a:gd name="T71" fmla="*/ 127 h 133"/>
                <a:gd name="T72" fmla="*/ 708 w 2080"/>
                <a:gd name="T73" fmla="*/ 121 h 133"/>
                <a:gd name="T74" fmla="*/ 672 w 2080"/>
                <a:gd name="T75" fmla="*/ 98 h 133"/>
                <a:gd name="T76" fmla="*/ 667 w 2080"/>
                <a:gd name="T77" fmla="*/ 70 h 133"/>
                <a:gd name="T78" fmla="*/ 684 w 2080"/>
                <a:gd name="T79" fmla="*/ 44 h 133"/>
                <a:gd name="T80" fmla="*/ 721 w 2080"/>
                <a:gd name="T81" fmla="*/ 44 h 133"/>
                <a:gd name="T82" fmla="*/ 719 w 2080"/>
                <a:gd name="T83" fmla="*/ 19 h 133"/>
                <a:gd name="T84" fmla="*/ 672 w 2080"/>
                <a:gd name="T85" fmla="*/ 2 h 133"/>
                <a:gd name="T86" fmla="*/ 603 w 2080"/>
                <a:gd name="T87" fmla="*/ 28 h 133"/>
                <a:gd name="T88" fmla="*/ 523 w 2080"/>
                <a:gd name="T89" fmla="*/ 94 h 133"/>
                <a:gd name="T90" fmla="*/ 405 w 2080"/>
                <a:gd name="T91" fmla="*/ 124 h 133"/>
                <a:gd name="T92" fmla="*/ 348 w 2080"/>
                <a:gd name="T93" fmla="*/ 125 h 133"/>
                <a:gd name="T94" fmla="*/ 315 w 2080"/>
                <a:gd name="T95" fmla="*/ 124 h 133"/>
                <a:gd name="T96" fmla="*/ 268 w 2080"/>
                <a:gd name="T97" fmla="*/ 107 h 133"/>
                <a:gd name="T98" fmla="*/ 250 w 2080"/>
                <a:gd name="T99" fmla="*/ 80 h 133"/>
                <a:gd name="T100" fmla="*/ 258 w 2080"/>
                <a:gd name="T101" fmla="*/ 53 h 133"/>
                <a:gd name="T102" fmla="*/ 289 w 2080"/>
                <a:gd name="T103" fmla="*/ 38 h 133"/>
                <a:gd name="T104" fmla="*/ 314 w 2080"/>
                <a:gd name="T105" fmla="*/ 35 h 133"/>
                <a:gd name="T106" fmla="*/ 279 w 2080"/>
                <a:gd name="T107" fmla="*/ 4 h 133"/>
                <a:gd name="T108" fmla="*/ 223 w 2080"/>
                <a:gd name="T109" fmla="*/ 7 h 133"/>
                <a:gd name="T110" fmla="*/ 145 w 2080"/>
                <a:gd name="T111" fmla="*/ 64 h 133"/>
                <a:gd name="T112" fmla="*/ 43 w 2080"/>
                <a:gd name="T113" fmla="*/ 11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133">
                  <a:moveTo>
                    <a:pt x="2079" y="130"/>
                  </a:moveTo>
                  <a:lnTo>
                    <a:pt x="2068" y="130"/>
                  </a:lnTo>
                  <a:lnTo>
                    <a:pt x="2058" y="130"/>
                  </a:lnTo>
                  <a:lnTo>
                    <a:pt x="2048" y="130"/>
                  </a:lnTo>
                  <a:lnTo>
                    <a:pt x="2040" y="130"/>
                  </a:lnTo>
                  <a:lnTo>
                    <a:pt x="2031" y="131"/>
                  </a:lnTo>
                  <a:lnTo>
                    <a:pt x="2024" y="131"/>
                  </a:lnTo>
                  <a:lnTo>
                    <a:pt x="2018" y="131"/>
                  </a:lnTo>
                  <a:lnTo>
                    <a:pt x="2011" y="131"/>
                  </a:lnTo>
                  <a:lnTo>
                    <a:pt x="2004" y="131"/>
                  </a:lnTo>
                  <a:lnTo>
                    <a:pt x="2000" y="132"/>
                  </a:lnTo>
                  <a:lnTo>
                    <a:pt x="1996" y="132"/>
                  </a:lnTo>
                  <a:lnTo>
                    <a:pt x="1991" y="131"/>
                  </a:lnTo>
                  <a:lnTo>
                    <a:pt x="1986" y="131"/>
                  </a:lnTo>
                  <a:lnTo>
                    <a:pt x="1981" y="131"/>
                  </a:lnTo>
                  <a:lnTo>
                    <a:pt x="1978" y="131"/>
                  </a:lnTo>
                  <a:lnTo>
                    <a:pt x="1973" y="130"/>
                  </a:lnTo>
                  <a:lnTo>
                    <a:pt x="1964" y="127"/>
                  </a:lnTo>
                  <a:lnTo>
                    <a:pt x="1956" y="125"/>
                  </a:lnTo>
                  <a:lnTo>
                    <a:pt x="1949" y="122"/>
                  </a:lnTo>
                  <a:lnTo>
                    <a:pt x="1942" y="121"/>
                  </a:lnTo>
                  <a:lnTo>
                    <a:pt x="1935" y="117"/>
                  </a:lnTo>
                  <a:lnTo>
                    <a:pt x="1931" y="114"/>
                  </a:lnTo>
                  <a:lnTo>
                    <a:pt x="1928" y="110"/>
                  </a:lnTo>
                  <a:lnTo>
                    <a:pt x="1923" y="106"/>
                  </a:lnTo>
                  <a:lnTo>
                    <a:pt x="1920" y="102"/>
                  </a:lnTo>
                  <a:lnTo>
                    <a:pt x="1918" y="98"/>
                  </a:lnTo>
                  <a:lnTo>
                    <a:pt x="1915" y="95"/>
                  </a:lnTo>
                  <a:lnTo>
                    <a:pt x="1914" y="91"/>
                  </a:lnTo>
                  <a:lnTo>
                    <a:pt x="1913" y="86"/>
                  </a:lnTo>
                  <a:lnTo>
                    <a:pt x="1913" y="82"/>
                  </a:lnTo>
                  <a:lnTo>
                    <a:pt x="1913" y="78"/>
                  </a:lnTo>
                  <a:lnTo>
                    <a:pt x="1913" y="76"/>
                  </a:lnTo>
                  <a:lnTo>
                    <a:pt x="1914" y="70"/>
                  </a:lnTo>
                  <a:lnTo>
                    <a:pt x="1915" y="66"/>
                  </a:lnTo>
                  <a:lnTo>
                    <a:pt x="1918" y="61"/>
                  </a:lnTo>
                  <a:lnTo>
                    <a:pt x="1920" y="57"/>
                  </a:lnTo>
                  <a:lnTo>
                    <a:pt x="1923" y="55"/>
                  </a:lnTo>
                  <a:lnTo>
                    <a:pt x="1928" y="51"/>
                  </a:lnTo>
                  <a:lnTo>
                    <a:pt x="1932" y="49"/>
                  </a:lnTo>
                  <a:lnTo>
                    <a:pt x="1937" y="47"/>
                  </a:lnTo>
                  <a:lnTo>
                    <a:pt x="1942" y="45"/>
                  </a:lnTo>
                  <a:lnTo>
                    <a:pt x="1947" y="44"/>
                  </a:lnTo>
                  <a:lnTo>
                    <a:pt x="1951" y="44"/>
                  </a:lnTo>
                  <a:lnTo>
                    <a:pt x="1958" y="45"/>
                  </a:lnTo>
                  <a:lnTo>
                    <a:pt x="1963" y="46"/>
                  </a:lnTo>
                  <a:lnTo>
                    <a:pt x="1969" y="48"/>
                  </a:lnTo>
                  <a:lnTo>
                    <a:pt x="1973" y="51"/>
                  </a:lnTo>
                  <a:lnTo>
                    <a:pt x="1980" y="55"/>
                  </a:lnTo>
                  <a:lnTo>
                    <a:pt x="1979" y="48"/>
                  </a:lnTo>
                  <a:lnTo>
                    <a:pt x="1977" y="41"/>
                  </a:lnTo>
                  <a:lnTo>
                    <a:pt x="1973" y="35"/>
                  </a:lnTo>
                  <a:lnTo>
                    <a:pt x="1970" y="29"/>
                  </a:lnTo>
                  <a:lnTo>
                    <a:pt x="1967" y="25"/>
                  </a:lnTo>
                  <a:lnTo>
                    <a:pt x="1961" y="19"/>
                  </a:lnTo>
                  <a:lnTo>
                    <a:pt x="1956" y="16"/>
                  </a:lnTo>
                  <a:lnTo>
                    <a:pt x="1950" y="12"/>
                  </a:lnTo>
                  <a:lnTo>
                    <a:pt x="1943" y="10"/>
                  </a:lnTo>
                  <a:lnTo>
                    <a:pt x="1935" y="9"/>
                  </a:lnTo>
                  <a:lnTo>
                    <a:pt x="1929" y="8"/>
                  </a:lnTo>
                  <a:lnTo>
                    <a:pt x="1920" y="7"/>
                  </a:lnTo>
                  <a:lnTo>
                    <a:pt x="1912" y="7"/>
                  </a:lnTo>
                  <a:lnTo>
                    <a:pt x="1903" y="8"/>
                  </a:lnTo>
                  <a:lnTo>
                    <a:pt x="1894" y="10"/>
                  </a:lnTo>
                  <a:lnTo>
                    <a:pt x="1885" y="12"/>
                  </a:lnTo>
                  <a:lnTo>
                    <a:pt x="1872" y="18"/>
                  </a:lnTo>
                  <a:lnTo>
                    <a:pt x="1861" y="25"/>
                  </a:lnTo>
                  <a:lnTo>
                    <a:pt x="1850" y="32"/>
                  </a:lnTo>
                  <a:lnTo>
                    <a:pt x="1839" y="40"/>
                  </a:lnTo>
                  <a:lnTo>
                    <a:pt x="1829" y="50"/>
                  </a:lnTo>
                  <a:lnTo>
                    <a:pt x="1817" y="59"/>
                  </a:lnTo>
                  <a:lnTo>
                    <a:pt x="1806" y="69"/>
                  </a:lnTo>
                  <a:lnTo>
                    <a:pt x="1796" y="78"/>
                  </a:lnTo>
                  <a:lnTo>
                    <a:pt x="1783" y="88"/>
                  </a:lnTo>
                  <a:lnTo>
                    <a:pt x="1771" y="98"/>
                  </a:lnTo>
                  <a:lnTo>
                    <a:pt x="1756" y="106"/>
                  </a:lnTo>
                  <a:lnTo>
                    <a:pt x="1741" y="114"/>
                  </a:lnTo>
                  <a:lnTo>
                    <a:pt x="1724" y="120"/>
                  </a:lnTo>
                  <a:lnTo>
                    <a:pt x="1706" y="124"/>
                  </a:lnTo>
                  <a:lnTo>
                    <a:pt x="1685" y="127"/>
                  </a:lnTo>
                  <a:lnTo>
                    <a:pt x="1663" y="129"/>
                  </a:lnTo>
                  <a:lnTo>
                    <a:pt x="1652" y="129"/>
                  </a:lnTo>
                  <a:lnTo>
                    <a:pt x="1642" y="129"/>
                  </a:lnTo>
                  <a:lnTo>
                    <a:pt x="1633" y="129"/>
                  </a:lnTo>
                  <a:lnTo>
                    <a:pt x="1624" y="129"/>
                  </a:lnTo>
                  <a:lnTo>
                    <a:pt x="1616" y="129"/>
                  </a:lnTo>
                  <a:lnTo>
                    <a:pt x="1608" y="130"/>
                  </a:lnTo>
                  <a:lnTo>
                    <a:pt x="1602" y="130"/>
                  </a:lnTo>
                  <a:lnTo>
                    <a:pt x="1595" y="130"/>
                  </a:lnTo>
                  <a:lnTo>
                    <a:pt x="1589" y="130"/>
                  </a:lnTo>
                  <a:lnTo>
                    <a:pt x="1585" y="130"/>
                  </a:lnTo>
                  <a:lnTo>
                    <a:pt x="1579" y="130"/>
                  </a:lnTo>
                  <a:lnTo>
                    <a:pt x="1575" y="130"/>
                  </a:lnTo>
                  <a:lnTo>
                    <a:pt x="1570" y="130"/>
                  </a:lnTo>
                  <a:lnTo>
                    <a:pt x="1566" y="130"/>
                  </a:lnTo>
                  <a:lnTo>
                    <a:pt x="1562" y="129"/>
                  </a:lnTo>
                  <a:lnTo>
                    <a:pt x="1558" y="129"/>
                  </a:lnTo>
                  <a:lnTo>
                    <a:pt x="1549" y="126"/>
                  </a:lnTo>
                  <a:lnTo>
                    <a:pt x="1540" y="124"/>
                  </a:lnTo>
                  <a:lnTo>
                    <a:pt x="1532" y="121"/>
                  </a:lnTo>
                  <a:lnTo>
                    <a:pt x="1526" y="118"/>
                  </a:lnTo>
                  <a:lnTo>
                    <a:pt x="1520" y="115"/>
                  </a:lnTo>
                  <a:lnTo>
                    <a:pt x="1516" y="112"/>
                  </a:lnTo>
                  <a:lnTo>
                    <a:pt x="1510" y="108"/>
                  </a:lnTo>
                  <a:lnTo>
                    <a:pt x="1507" y="104"/>
                  </a:lnTo>
                  <a:lnTo>
                    <a:pt x="1505" y="101"/>
                  </a:lnTo>
                  <a:lnTo>
                    <a:pt x="1502" y="97"/>
                  </a:lnTo>
                  <a:lnTo>
                    <a:pt x="1500" y="93"/>
                  </a:lnTo>
                  <a:lnTo>
                    <a:pt x="1498" y="89"/>
                  </a:lnTo>
                  <a:lnTo>
                    <a:pt x="1497" y="85"/>
                  </a:lnTo>
                  <a:lnTo>
                    <a:pt x="1497" y="80"/>
                  </a:lnTo>
                  <a:lnTo>
                    <a:pt x="1497" y="77"/>
                  </a:lnTo>
                  <a:lnTo>
                    <a:pt x="1497" y="74"/>
                  </a:lnTo>
                  <a:lnTo>
                    <a:pt x="1498" y="68"/>
                  </a:lnTo>
                  <a:lnTo>
                    <a:pt x="1500" y="64"/>
                  </a:lnTo>
                  <a:lnTo>
                    <a:pt x="1502" y="59"/>
                  </a:lnTo>
                  <a:lnTo>
                    <a:pt x="1505" y="56"/>
                  </a:lnTo>
                  <a:lnTo>
                    <a:pt x="1508" y="53"/>
                  </a:lnTo>
                  <a:lnTo>
                    <a:pt x="1511" y="49"/>
                  </a:lnTo>
                  <a:lnTo>
                    <a:pt x="1517" y="47"/>
                  </a:lnTo>
                  <a:lnTo>
                    <a:pt x="1520" y="45"/>
                  </a:lnTo>
                  <a:lnTo>
                    <a:pt x="1526" y="44"/>
                  </a:lnTo>
                  <a:lnTo>
                    <a:pt x="1530" y="42"/>
                  </a:lnTo>
                  <a:lnTo>
                    <a:pt x="1536" y="42"/>
                  </a:lnTo>
                  <a:lnTo>
                    <a:pt x="1541" y="42"/>
                  </a:lnTo>
                  <a:lnTo>
                    <a:pt x="1547" y="44"/>
                  </a:lnTo>
                  <a:lnTo>
                    <a:pt x="1553" y="46"/>
                  </a:lnTo>
                  <a:lnTo>
                    <a:pt x="1558" y="49"/>
                  </a:lnTo>
                  <a:lnTo>
                    <a:pt x="1565" y="54"/>
                  </a:lnTo>
                  <a:lnTo>
                    <a:pt x="1563" y="46"/>
                  </a:lnTo>
                  <a:lnTo>
                    <a:pt x="1560" y="39"/>
                  </a:lnTo>
                  <a:lnTo>
                    <a:pt x="1558" y="34"/>
                  </a:lnTo>
                  <a:lnTo>
                    <a:pt x="1555" y="28"/>
                  </a:lnTo>
                  <a:lnTo>
                    <a:pt x="1550" y="22"/>
                  </a:lnTo>
                  <a:lnTo>
                    <a:pt x="1545" y="18"/>
                  </a:lnTo>
                  <a:lnTo>
                    <a:pt x="1540" y="13"/>
                  </a:lnTo>
                  <a:lnTo>
                    <a:pt x="1534" y="11"/>
                  </a:lnTo>
                  <a:lnTo>
                    <a:pt x="1527" y="9"/>
                  </a:lnTo>
                  <a:lnTo>
                    <a:pt x="1520" y="7"/>
                  </a:lnTo>
                  <a:lnTo>
                    <a:pt x="1511" y="6"/>
                  </a:lnTo>
                  <a:lnTo>
                    <a:pt x="1505" y="6"/>
                  </a:lnTo>
                  <a:lnTo>
                    <a:pt x="1496" y="6"/>
                  </a:lnTo>
                  <a:lnTo>
                    <a:pt x="1487" y="7"/>
                  </a:lnTo>
                  <a:lnTo>
                    <a:pt x="1478" y="9"/>
                  </a:lnTo>
                  <a:lnTo>
                    <a:pt x="1469" y="11"/>
                  </a:lnTo>
                  <a:lnTo>
                    <a:pt x="1457" y="16"/>
                  </a:lnTo>
                  <a:lnTo>
                    <a:pt x="1445" y="22"/>
                  </a:lnTo>
                  <a:lnTo>
                    <a:pt x="1435" y="30"/>
                  </a:lnTo>
                  <a:lnTo>
                    <a:pt x="1423" y="39"/>
                  </a:lnTo>
                  <a:lnTo>
                    <a:pt x="1412" y="48"/>
                  </a:lnTo>
                  <a:lnTo>
                    <a:pt x="1402" y="57"/>
                  </a:lnTo>
                  <a:lnTo>
                    <a:pt x="1391" y="68"/>
                  </a:lnTo>
                  <a:lnTo>
                    <a:pt x="1380" y="77"/>
                  </a:lnTo>
                  <a:lnTo>
                    <a:pt x="1369" y="87"/>
                  </a:lnTo>
                  <a:lnTo>
                    <a:pt x="1356" y="96"/>
                  </a:lnTo>
                  <a:lnTo>
                    <a:pt x="1341" y="104"/>
                  </a:lnTo>
                  <a:lnTo>
                    <a:pt x="1326" y="112"/>
                  </a:lnTo>
                  <a:lnTo>
                    <a:pt x="1309" y="118"/>
                  </a:lnTo>
                  <a:lnTo>
                    <a:pt x="1291" y="122"/>
                  </a:lnTo>
                  <a:lnTo>
                    <a:pt x="1270" y="125"/>
                  </a:lnTo>
                  <a:lnTo>
                    <a:pt x="1248" y="126"/>
                  </a:lnTo>
                  <a:lnTo>
                    <a:pt x="1235" y="126"/>
                  </a:lnTo>
                  <a:lnTo>
                    <a:pt x="1226" y="126"/>
                  </a:lnTo>
                  <a:lnTo>
                    <a:pt x="1216" y="127"/>
                  </a:lnTo>
                  <a:lnTo>
                    <a:pt x="1209" y="127"/>
                  </a:lnTo>
                  <a:lnTo>
                    <a:pt x="1200" y="127"/>
                  </a:lnTo>
                  <a:lnTo>
                    <a:pt x="1193" y="127"/>
                  </a:lnTo>
                  <a:lnTo>
                    <a:pt x="1185" y="127"/>
                  </a:lnTo>
                  <a:lnTo>
                    <a:pt x="1180" y="129"/>
                  </a:lnTo>
                  <a:lnTo>
                    <a:pt x="1174" y="129"/>
                  </a:lnTo>
                  <a:lnTo>
                    <a:pt x="1169" y="129"/>
                  </a:lnTo>
                  <a:lnTo>
                    <a:pt x="1164" y="129"/>
                  </a:lnTo>
                  <a:lnTo>
                    <a:pt x="1159" y="129"/>
                  </a:lnTo>
                  <a:lnTo>
                    <a:pt x="1154" y="129"/>
                  </a:lnTo>
                  <a:lnTo>
                    <a:pt x="1150" y="127"/>
                  </a:lnTo>
                  <a:lnTo>
                    <a:pt x="1146" y="127"/>
                  </a:lnTo>
                  <a:lnTo>
                    <a:pt x="1142" y="126"/>
                  </a:lnTo>
                  <a:lnTo>
                    <a:pt x="1133" y="124"/>
                  </a:lnTo>
                  <a:lnTo>
                    <a:pt x="1125" y="122"/>
                  </a:lnTo>
                  <a:lnTo>
                    <a:pt x="1116" y="121"/>
                  </a:lnTo>
                  <a:lnTo>
                    <a:pt x="1111" y="117"/>
                  </a:lnTo>
                  <a:lnTo>
                    <a:pt x="1104" y="114"/>
                  </a:lnTo>
                  <a:lnTo>
                    <a:pt x="1100" y="111"/>
                  </a:lnTo>
                  <a:lnTo>
                    <a:pt x="1095" y="106"/>
                  </a:lnTo>
                  <a:lnTo>
                    <a:pt x="1092" y="103"/>
                  </a:lnTo>
                  <a:lnTo>
                    <a:pt x="1090" y="99"/>
                  </a:lnTo>
                  <a:lnTo>
                    <a:pt x="1086" y="96"/>
                  </a:lnTo>
                  <a:lnTo>
                    <a:pt x="1084" y="92"/>
                  </a:lnTo>
                  <a:lnTo>
                    <a:pt x="1083" y="87"/>
                  </a:lnTo>
                  <a:lnTo>
                    <a:pt x="1082" y="83"/>
                  </a:lnTo>
                  <a:lnTo>
                    <a:pt x="1082" y="79"/>
                  </a:lnTo>
                  <a:lnTo>
                    <a:pt x="1082" y="76"/>
                  </a:lnTo>
                  <a:lnTo>
                    <a:pt x="1082" y="73"/>
                  </a:lnTo>
                  <a:lnTo>
                    <a:pt x="1083" y="67"/>
                  </a:lnTo>
                  <a:lnTo>
                    <a:pt x="1084" y="63"/>
                  </a:lnTo>
                  <a:lnTo>
                    <a:pt x="1086" y="58"/>
                  </a:lnTo>
                  <a:lnTo>
                    <a:pt x="1090" y="55"/>
                  </a:lnTo>
                  <a:lnTo>
                    <a:pt x="1093" y="51"/>
                  </a:lnTo>
                  <a:lnTo>
                    <a:pt x="1096" y="48"/>
                  </a:lnTo>
                  <a:lnTo>
                    <a:pt x="1101" y="46"/>
                  </a:lnTo>
                  <a:lnTo>
                    <a:pt x="1104" y="44"/>
                  </a:lnTo>
                  <a:lnTo>
                    <a:pt x="1110" y="42"/>
                  </a:lnTo>
                  <a:lnTo>
                    <a:pt x="1115" y="41"/>
                  </a:lnTo>
                  <a:lnTo>
                    <a:pt x="1120" y="40"/>
                  </a:lnTo>
                  <a:lnTo>
                    <a:pt x="1126" y="41"/>
                  </a:lnTo>
                  <a:lnTo>
                    <a:pt x="1131" y="42"/>
                  </a:lnTo>
                  <a:lnTo>
                    <a:pt x="1136" y="45"/>
                  </a:lnTo>
                  <a:lnTo>
                    <a:pt x="1143" y="48"/>
                  </a:lnTo>
                  <a:lnTo>
                    <a:pt x="1149" y="53"/>
                  </a:lnTo>
                  <a:lnTo>
                    <a:pt x="1147" y="45"/>
                  </a:lnTo>
                  <a:lnTo>
                    <a:pt x="1145" y="38"/>
                  </a:lnTo>
                  <a:lnTo>
                    <a:pt x="1143" y="32"/>
                  </a:lnTo>
                  <a:lnTo>
                    <a:pt x="1140" y="27"/>
                  </a:lnTo>
                  <a:lnTo>
                    <a:pt x="1134" y="21"/>
                  </a:lnTo>
                  <a:lnTo>
                    <a:pt x="1130" y="17"/>
                  </a:lnTo>
                  <a:lnTo>
                    <a:pt x="1124" y="12"/>
                  </a:lnTo>
                  <a:lnTo>
                    <a:pt x="1117" y="10"/>
                  </a:lnTo>
                  <a:lnTo>
                    <a:pt x="1112" y="8"/>
                  </a:lnTo>
                  <a:lnTo>
                    <a:pt x="1104" y="6"/>
                  </a:lnTo>
                  <a:lnTo>
                    <a:pt x="1096" y="4"/>
                  </a:lnTo>
                  <a:lnTo>
                    <a:pt x="1087" y="3"/>
                  </a:lnTo>
                  <a:lnTo>
                    <a:pt x="1080" y="3"/>
                  </a:lnTo>
                  <a:lnTo>
                    <a:pt x="1071" y="6"/>
                  </a:lnTo>
                  <a:lnTo>
                    <a:pt x="1063" y="7"/>
                  </a:lnTo>
                  <a:lnTo>
                    <a:pt x="1053" y="10"/>
                  </a:lnTo>
                  <a:lnTo>
                    <a:pt x="1042" y="15"/>
                  </a:lnTo>
                  <a:lnTo>
                    <a:pt x="1029" y="21"/>
                  </a:lnTo>
                  <a:lnTo>
                    <a:pt x="1018" y="29"/>
                  </a:lnTo>
                  <a:lnTo>
                    <a:pt x="1008" y="37"/>
                  </a:lnTo>
                  <a:lnTo>
                    <a:pt x="997" y="47"/>
                  </a:lnTo>
                  <a:lnTo>
                    <a:pt x="986" y="56"/>
                  </a:lnTo>
                  <a:lnTo>
                    <a:pt x="976" y="67"/>
                  </a:lnTo>
                  <a:lnTo>
                    <a:pt x="964" y="77"/>
                  </a:lnTo>
                  <a:lnTo>
                    <a:pt x="952" y="86"/>
                  </a:lnTo>
                  <a:lnTo>
                    <a:pt x="939" y="95"/>
                  </a:lnTo>
                  <a:lnTo>
                    <a:pt x="926" y="103"/>
                  </a:lnTo>
                  <a:lnTo>
                    <a:pt x="910" y="111"/>
                  </a:lnTo>
                  <a:lnTo>
                    <a:pt x="894" y="117"/>
                  </a:lnTo>
                  <a:lnTo>
                    <a:pt x="874" y="121"/>
                  </a:lnTo>
                  <a:lnTo>
                    <a:pt x="854" y="124"/>
                  </a:lnTo>
                  <a:lnTo>
                    <a:pt x="831" y="125"/>
                  </a:lnTo>
                  <a:lnTo>
                    <a:pt x="820" y="125"/>
                  </a:lnTo>
                  <a:lnTo>
                    <a:pt x="810" y="125"/>
                  </a:lnTo>
                  <a:lnTo>
                    <a:pt x="801" y="125"/>
                  </a:lnTo>
                  <a:lnTo>
                    <a:pt x="792" y="125"/>
                  </a:lnTo>
                  <a:lnTo>
                    <a:pt x="785" y="125"/>
                  </a:lnTo>
                  <a:lnTo>
                    <a:pt x="777" y="126"/>
                  </a:lnTo>
                  <a:lnTo>
                    <a:pt x="770" y="126"/>
                  </a:lnTo>
                  <a:lnTo>
                    <a:pt x="765" y="126"/>
                  </a:lnTo>
                  <a:lnTo>
                    <a:pt x="758" y="126"/>
                  </a:lnTo>
                  <a:lnTo>
                    <a:pt x="753" y="127"/>
                  </a:lnTo>
                  <a:lnTo>
                    <a:pt x="748" y="127"/>
                  </a:lnTo>
                  <a:lnTo>
                    <a:pt x="742" y="126"/>
                  </a:lnTo>
                  <a:lnTo>
                    <a:pt x="738" y="126"/>
                  </a:lnTo>
                  <a:lnTo>
                    <a:pt x="735" y="126"/>
                  </a:lnTo>
                  <a:lnTo>
                    <a:pt x="730" y="125"/>
                  </a:lnTo>
                  <a:lnTo>
                    <a:pt x="726" y="125"/>
                  </a:lnTo>
                  <a:lnTo>
                    <a:pt x="717" y="123"/>
                  </a:lnTo>
                  <a:lnTo>
                    <a:pt x="708" y="121"/>
                  </a:lnTo>
                  <a:lnTo>
                    <a:pt x="701" y="118"/>
                  </a:lnTo>
                  <a:lnTo>
                    <a:pt x="695" y="116"/>
                  </a:lnTo>
                  <a:lnTo>
                    <a:pt x="689" y="112"/>
                  </a:lnTo>
                  <a:lnTo>
                    <a:pt x="684" y="108"/>
                  </a:lnTo>
                  <a:lnTo>
                    <a:pt x="679" y="105"/>
                  </a:lnTo>
                  <a:lnTo>
                    <a:pt x="676" y="101"/>
                  </a:lnTo>
                  <a:lnTo>
                    <a:pt x="672" y="98"/>
                  </a:lnTo>
                  <a:lnTo>
                    <a:pt x="670" y="94"/>
                  </a:lnTo>
                  <a:lnTo>
                    <a:pt x="669" y="89"/>
                  </a:lnTo>
                  <a:lnTo>
                    <a:pt x="668" y="86"/>
                  </a:lnTo>
                  <a:lnTo>
                    <a:pt x="667" y="82"/>
                  </a:lnTo>
                  <a:lnTo>
                    <a:pt x="667" y="77"/>
                  </a:lnTo>
                  <a:lnTo>
                    <a:pt x="667" y="75"/>
                  </a:lnTo>
                  <a:lnTo>
                    <a:pt x="667" y="70"/>
                  </a:lnTo>
                  <a:lnTo>
                    <a:pt x="667" y="66"/>
                  </a:lnTo>
                  <a:lnTo>
                    <a:pt x="669" y="61"/>
                  </a:lnTo>
                  <a:lnTo>
                    <a:pt x="671" y="57"/>
                  </a:lnTo>
                  <a:lnTo>
                    <a:pt x="673" y="54"/>
                  </a:lnTo>
                  <a:lnTo>
                    <a:pt x="677" y="50"/>
                  </a:lnTo>
                  <a:lnTo>
                    <a:pt x="681" y="47"/>
                  </a:lnTo>
                  <a:lnTo>
                    <a:pt x="684" y="44"/>
                  </a:lnTo>
                  <a:lnTo>
                    <a:pt x="689" y="42"/>
                  </a:lnTo>
                  <a:lnTo>
                    <a:pt x="693" y="40"/>
                  </a:lnTo>
                  <a:lnTo>
                    <a:pt x="700" y="39"/>
                  </a:lnTo>
                  <a:lnTo>
                    <a:pt x="705" y="39"/>
                  </a:lnTo>
                  <a:lnTo>
                    <a:pt x="710" y="40"/>
                  </a:lnTo>
                  <a:lnTo>
                    <a:pt x="716" y="41"/>
                  </a:lnTo>
                  <a:lnTo>
                    <a:pt x="721" y="44"/>
                  </a:lnTo>
                  <a:lnTo>
                    <a:pt x="727" y="46"/>
                  </a:lnTo>
                  <a:lnTo>
                    <a:pt x="733" y="50"/>
                  </a:lnTo>
                  <a:lnTo>
                    <a:pt x="732" y="42"/>
                  </a:lnTo>
                  <a:lnTo>
                    <a:pt x="730" y="36"/>
                  </a:lnTo>
                  <a:lnTo>
                    <a:pt x="727" y="30"/>
                  </a:lnTo>
                  <a:lnTo>
                    <a:pt x="723" y="25"/>
                  </a:lnTo>
                  <a:lnTo>
                    <a:pt x="719" y="19"/>
                  </a:lnTo>
                  <a:lnTo>
                    <a:pt x="714" y="15"/>
                  </a:lnTo>
                  <a:lnTo>
                    <a:pt x="708" y="11"/>
                  </a:lnTo>
                  <a:lnTo>
                    <a:pt x="702" y="9"/>
                  </a:lnTo>
                  <a:lnTo>
                    <a:pt x="697" y="6"/>
                  </a:lnTo>
                  <a:lnTo>
                    <a:pt x="688" y="3"/>
                  </a:lnTo>
                  <a:lnTo>
                    <a:pt x="681" y="2"/>
                  </a:lnTo>
                  <a:lnTo>
                    <a:pt x="672" y="2"/>
                  </a:lnTo>
                  <a:lnTo>
                    <a:pt x="664" y="2"/>
                  </a:lnTo>
                  <a:lnTo>
                    <a:pt x="656" y="3"/>
                  </a:lnTo>
                  <a:lnTo>
                    <a:pt x="648" y="6"/>
                  </a:lnTo>
                  <a:lnTo>
                    <a:pt x="638" y="9"/>
                  </a:lnTo>
                  <a:lnTo>
                    <a:pt x="626" y="12"/>
                  </a:lnTo>
                  <a:lnTo>
                    <a:pt x="613" y="19"/>
                  </a:lnTo>
                  <a:lnTo>
                    <a:pt x="603" y="28"/>
                  </a:lnTo>
                  <a:lnTo>
                    <a:pt x="591" y="36"/>
                  </a:lnTo>
                  <a:lnTo>
                    <a:pt x="582" y="46"/>
                  </a:lnTo>
                  <a:lnTo>
                    <a:pt x="571" y="55"/>
                  </a:lnTo>
                  <a:lnTo>
                    <a:pt x="560" y="65"/>
                  </a:lnTo>
                  <a:lnTo>
                    <a:pt x="548" y="75"/>
                  </a:lnTo>
                  <a:lnTo>
                    <a:pt x="536" y="84"/>
                  </a:lnTo>
                  <a:lnTo>
                    <a:pt x="523" y="94"/>
                  </a:lnTo>
                  <a:lnTo>
                    <a:pt x="510" y="101"/>
                  </a:lnTo>
                  <a:lnTo>
                    <a:pt x="494" y="108"/>
                  </a:lnTo>
                  <a:lnTo>
                    <a:pt x="477" y="115"/>
                  </a:lnTo>
                  <a:lnTo>
                    <a:pt x="459" y="121"/>
                  </a:lnTo>
                  <a:lnTo>
                    <a:pt x="438" y="122"/>
                  </a:lnTo>
                  <a:lnTo>
                    <a:pt x="415" y="124"/>
                  </a:lnTo>
                  <a:lnTo>
                    <a:pt x="405" y="124"/>
                  </a:lnTo>
                  <a:lnTo>
                    <a:pt x="395" y="124"/>
                  </a:lnTo>
                  <a:lnTo>
                    <a:pt x="386" y="124"/>
                  </a:lnTo>
                  <a:lnTo>
                    <a:pt x="377" y="124"/>
                  </a:lnTo>
                  <a:lnTo>
                    <a:pt x="368" y="124"/>
                  </a:lnTo>
                  <a:lnTo>
                    <a:pt x="362" y="124"/>
                  </a:lnTo>
                  <a:lnTo>
                    <a:pt x="355" y="125"/>
                  </a:lnTo>
                  <a:lnTo>
                    <a:pt x="348" y="125"/>
                  </a:lnTo>
                  <a:lnTo>
                    <a:pt x="343" y="125"/>
                  </a:lnTo>
                  <a:lnTo>
                    <a:pt x="338" y="125"/>
                  </a:lnTo>
                  <a:lnTo>
                    <a:pt x="332" y="125"/>
                  </a:lnTo>
                  <a:lnTo>
                    <a:pt x="327" y="125"/>
                  </a:lnTo>
                  <a:lnTo>
                    <a:pt x="323" y="125"/>
                  </a:lnTo>
                  <a:lnTo>
                    <a:pt x="318" y="125"/>
                  </a:lnTo>
                  <a:lnTo>
                    <a:pt x="315" y="124"/>
                  </a:lnTo>
                  <a:lnTo>
                    <a:pt x="311" y="124"/>
                  </a:lnTo>
                  <a:lnTo>
                    <a:pt x="301" y="122"/>
                  </a:lnTo>
                  <a:lnTo>
                    <a:pt x="293" y="120"/>
                  </a:lnTo>
                  <a:lnTo>
                    <a:pt x="285" y="117"/>
                  </a:lnTo>
                  <a:lnTo>
                    <a:pt x="279" y="114"/>
                  </a:lnTo>
                  <a:lnTo>
                    <a:pt x="274" y="111"/>
                  </a:lnTo>
                  <a:lnTo>
                    <a:pt x="268" y="107"/>
                  </a:lnTo>
                  <a:lnTo>
                    <a:pt x="264" y="103"/>
                  </a:lnTo>
                  <a:lnTo>
                    <a:pt x="260" y="99"/>
                  </a:lnTo>
                  <a:lnTo>
                    <a:pt x="257" y="96"/>
                  </a:lnTo>
                  <a:lnTo>
                    <a:pt x="255" y="93"/>
                  </a:lnTo>
                  <a:lnTo>
                    <a:pt x="253" y="88"/>
                  </a:lnTo>
                  <a:lnTo>
                    <a:pt x="252" y="84"/>
                  </a:lnTo>
                  <a:lnTo>
                    <a:pt x="250" y="80"/>
                  </a:lnTo>
                  <a:lnTo>
                    <a:pt x="249" y="77"/>
                  </a:lnTo>
                  <a:lnTo>
                    <a:pt x="249" y="73"/>
                  </a:lnTo>
                  <a:lnTo>
                    <a:pt x="250" y="69"/>
                  </a:lnTo>
                  <a:lnTo>
                    <a:pt x="250" y="64"/>
                  </a:lnTo>
                  <a:lnTo>
                    <a:pt x="253" y="59"/>
                  </a:lnTo>
                  <a:lnTo>
                    <a:pt x="256" y="55"/>
                  </a:lnTo>
                  <a:lnTo>
                    <a:pt x="258" y="53"/>
                  </a:lnTo>
                  <a:lnTo>
                    <a:pt x="262" y="48"/>
                  </a:lnTo>
                  <a:lnTo>
                    <a:pt x="265" y="45"/>
                  </a:lnTo>
                  <a:lnTo>
                    <a:pt x="268" y="42"/>
                  </a:lnTo>
                  <a:lnTo>
                    <a:pt x="274" y="40"/>
                  </a:lnTo>
                  <a:lnTo>
                    <a:pt x="278" y="39"/>
                  </a:lnTo>
                  <a:lnTo>
                    <a:pt x="283" y="38"/>
                  </a:lnTo>
                  <a:lnTo>
                    <a:pt x="289" y="38"/>
                  </a:lnTo>
                  <a:lnTo>
                    <a:pt x="295" y="38"/>
                  </a:lnTo>
                  <a:lnTo>
                    <a:pt x="299" y="39"/>
                  </a:lnTo>
                  <a:lnTo>
                    <a:pt x="306" y="41"/>
                  </a:lnTo>
                  <a:lnTo>
                    <a:pt x="312" y="45"/>
                  </a:lnTo>
                  <a:lnTo>
                    <a:pt x="317" y="49"/>
                  </a:lnTo>
                  <a:lnTo>
                    <a:pt x="316" y="41"/>
                  </a:lnTo>
                  <a:lnTo>
                    <a:pt x="314" y="35"/>
                  </a:lnTo>
                  <a:lnTo>
                    <a:pt x="312" y="29"/>
                  </a:lnTo>
                  <a:lnTo>
                    <a:pt x="308" y="23"/>
                  </a:lnTo>
                  <a:lnTo>
                    <a:pt x="304" y="18"/>
                  </a:lnTo>
                  <a:lnTo>
                    <a:pt x="298" y="13"/>
                  </a:lnTo>
                  <a:lnTo>
                    <a:pt x="293" y="10"/>
                  </a:lnTo>
                  <a:lnTo>
                    <a:pt x="286" y="7"/>
                  </a:lnTo>
                  <a:lnTo>
                    <a:pt x="279" y="4"/>
                  </a:lnTo>
                  <a:lnTo>
                    <a:pt x="273" y="2"/>
                  </a:lnTo>
                  <a:lnTo>
                    <a:pt x="265" y="1"/>
                  </a:lnTo>
                  <a:lnTo>
                    <a:pt x="257" y="0"/>
                  </a:lnTo>
                  <a:lnTo>
                    <a:pt x="248" y="1"/>
                  </a:lnTo>
                  <a:lnTo>
                    <a:pt x="240" y="2"/>
                  </a:lnTo>
                  <a:lnTo>
                    <a:pt x="230" y="3"/>
                  </a:lnTo>
                  <a:lnTo>
                    <a:pt x="223" y="7"/>
                  </a:lnTo>
                  <a:lnTo>
                    <a:pt x="209" y="11"/>
                  </a:lnTo>
                  <a:lnTo>
                    <a:pt x="198" y="18"/>
                  </a:lnTo>
                  <a:lnTo>
                    <a:pt x="186" y="26"/>
                  </a:lnTo>
                  <a:lnTo>
                    <a:pt x="176" y="35"/>
                  </a:lnTo>
                  <a:lnTo>
                    <a:pt x="166" y="44"/>
                  </a:lnTo>
                  <a:lnTo>
                    <a:pt x="155" y="54"/>
                  </a:lnTo>
                  <a:lnTo>
                    <a:pt x="145" y="64"/>
                  </a:lnTo>
                  <a:lnTo>
                    <a:pt x="132" y="74"/>
                  </a:lnTo>
                  <a:lnTo>
                    <a:pt x="120" y="83"/>
                  </a:lnTo>
                  <a:lnTo>
                    <a:pt x="108" y="92"/>
                  </a:lnTo>
                  <a:lnTo>
                    <a:pt x="93" y="99"/>
                  </a:lnTo>
                  <a:lnTo>
                    <a:pt x="79" y="107"/>
                  </a:lnTo>
                  <a:lnTo>
                    <a:pt x="62" y="114"/>
                  </a:lnTo>
                  <a:lnTo>
                    <a:pt x="43" y="118"/>
                  </a:lnTo>
                  <a:lnTo>
                    <a:pt x="22" y="121"/>
                  </a:lnTo>
                  <a:lnTo>
                    <a:pt x="0" y="122"/>
                  </a:lnTo>
                  <a:lnTo>
                    <a:pt x="2079" y="130"/>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5" name="Freeform 135"/>
            <p:cNvSpPr>
              <a:spLocks/>
            </p:cNvSpPr>
            <p:nvPr/>
          </p:nvSpPr>
          <p:spPr bwMode="auto">
            <a:xfrm>
              <a:off x="2654" y="1673"/>
              <a:ext cx="411" cy="126"/>
            </a:xfrm>
            <a:custGeom>
              <a:avLst/>
              <a:gdLst>
                <a:gd name="T0" fmla="*/ 22 w 411"/>
                <a:gd name="T1" fmla="*/ 120 h 126"/>
                <a:gd name="T2" fmla="*/ 60 w 411"/>
                <a:gd name="T3" fmla="*/ 114 h 126"/>
                <a:gd name="T4" fmla="*/ 92 w 411"/>
                <a:gd name="T5" fmla="*/ 99 h 126"/>
                <a:gd name="T6" fmla="*/ 119 w 411"/>
                <a:gd name="T7" fmla="*/ 83 h 126"/>
                <a:gd name="T8" fmla="*/ 142 w 411"/>
                <a:gd name="T9" fmla="*/ 64 h 126"/>
                <a:gd name="T10" fmla="*/ 163 w 411"/>
                <a:gd name="T11" fmla="*/ 43 h 126"/>
                <a:gd name="T12" fmla="*/ 184 w 411"/>
                <a:gd name="T13" fmla="*/ 26 h 126"/>
                <a:gd name="T14" fmla="*/ 207 w 411"/>
                <a:gd name="T15" fmla="*/ 11 h 126"/>
                <a:gd name="T16" fmla="*/ 228 w 411"/>
                <a:gd name="T17" fmla="*/ 3 h 126"/>
                <a:gd name="T18" fmla="*/ 245 w 411"/>
                <a:gd name="T19" fmla="*/ 1 h 126"/>
                <a:gd name="T20" fmla="*/ 262 w 411"/>
                <a:gd name="T21" fmla="*/ 1 h 126"/>
                <a:gd name="T22" fmla="*/ 276 w 411"/>
                <a:gd name="T23" fmla="*/ 4 h 126"/>
                <a:gd name="T24" fmla="*/ 289 w 411"/>
                <a:gd name="T25" fmla="*/ 10 h 126"/>
                <a:gd name="T26" fmla="*/ 299 w 411"/>
                <a:gd name="T27" fmla="*/ 18 h 126"/>
                <a:gd name="T28" fmla="*/ 307 w 411"/>
                <a:gd name="T29" fmla="*/ 29 h 126"/>
                <a:gd name="T30" fmla="*/ 311 w 411"/>
                <a:gd name="T31" fmla="*/ 41 h 126"/>
                <a:gd name="T32" fmla="*/ 307 w 411"/>
                <a:gd name="T33" fmla="*/ 45 h 126"/>
                <a:gd name="T34" fmla="*/ 296 w 411"/>
                <a:gd name="T35" fmla="*/ 39 h 126"/>
                <a:gd name="T36" fmla="*/ 285 w 411"/>
                <a:gd name="T37" fmla="*/ 38 h 126"/>
                <a:gd name="T38" fmla="*/ 275 w 411"/>
                <a:gd name="T39" fmla="*/ 39 h 126"/>
                <a:gd name="T40" fmla="*/ 265 w 411"/>
                <a:gd name="T41" fmla="*/ 42 h 126"/>
                <a:gd name="T42" fmla="*/ 257 w 411"/>
                <a:gd name="T43" fmla="*/ 48 h 126"/>
                <a:gd name="T44" fmla="*/ 251 w 411"/>
                <a:gd name="T45" fmla="*/ 55 h 126"/>
                <a:gd name="T46" fmla="*/ 247 w 411"/>
                <a:gd name="T47" fmla="*/ 64 h 126"/>
                <a:gd name="T48" fmla="*/ 246 w 411"/>
                <a:gd name="T49" fmla="*/ 72 h 126"/>
                <a:gd name="T50" fmla="*/ 246 w 411"/>
                <a:gd name="T51" fmla="*/ 79 h 126"/>
                <a:gd name="T52" fmla="*/ 248 w 411"/>
                <a:gd name="T53" fmla="*/ 88 h 126"/>
                <a:gd name="T54" fmla="*/ 253 w 411"/>
                <a:gd name="T55" fmla="*/ 95 h 126"/>
                <a:gd name="T56" fmla="*/ 260 w 411"/>
                <a:gd name="T57" fmla="*/ 103 h 126"/>
                <a:gd name="T58" fmla="*/ 268 w 411"/>
                <a:gd name="T59" fmla="*/ 110 h 126"/>
                <a:gd name="T60" fmla="*/ 281 w 411"/>
                <a:gd name="T61" fmla="*/ 116 h 126"/>
                <a:gd name="T62" fmla="*/ 297 w 411"/>
                <a:gd name="T63" fmla="*/ 122 h 126"/>
                <a:gd name="T64" fmla="*/ 310 w 411"/>
                <a:gd name="T65" fmla="*/ 124 h 126"/>
                <a:gd name="T66" fmla="*/ 318 w 411"/>
                <a:gd name="T67" fmla="*/ 125 h 126"/>
                <a:gd name="T68" fmla="*/ 328 w 411"/>
                <a:gd name="T69" fmla="*/ 125 h 126"/>
                <a:gd name="T70" fmla="*/ 339 w 411"/>
                <a:gd name="T71" fmla="*/ 125 h 126"/>
                <a:gd name="T72" fmla="*/ 350 w 411"/>
                <a:gd name="T73" fmla="*/ 125 h 126"/>
                <a:gd name="T74" fmla="*/ 364 w 411"/>
                <a:gd name="T75" fmla="*/ 124 h 126"/>
                <a:gd name="T76" fmla="*/ 380 w 411"/>
                <a:gd name="T77" fmla="*/ 124 h 126"/>
                <a:gd name="T78" fmla="*/ 399 w 411"/>
                <a:gd name="T79" fmla="*/ 123 h 126"/>
                <a:gd name="T80" fmla="*/ 0 w 411"/>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1" h="126">
                  <a:moveTo>
                    <a:pt x="0" y="122"/>
                  </a:moveTo>
                  <a:lnTo>
                    <a:pt x="22" y="120"/>
                  </a:lnTo>
                  <a:lnTo>
                    <a:pt x="43" y="117"/>
                  </a:lnTo>
                  <a:lnTo>
                    <a:pt x="60" y="114"/>
                  </a:lnTo>
                  <a:lnTo>
                    <a:pt x="77" y="107"/>
                  </a:lnTo>
                  <a:lnTo>
                    <a:pt x="92" y="99"/>
                  </a:lnTo>
                  <a:lnTo>
                    <a:pt x="106" y="91"/>
                  </a:lnTo>
                  <a:lnTo>
                    <a:pt x="119" y="83"/>
                  </a:lnTo>
                  <a:lnTo>
                    <a:pt x="131" y="72"/>
                  </a:lnTo>
                  <a:lnTo>
                    <a:pt x="142" y="64"/>
                  </a:lnTo>
                  <a:lnTo>
                    <a:pt x="152" y="52"/>
                  </a:lnTo>
                  <a:lnTo>
                    <a:pt x="163" y="43"/>
                  </a:lnTo>
                  <a:lnTo>
                    <a:pt x="174" y="35"/>
                  </a:lnTo>
                  <a:lnTo>
                    <a:pt x="184" y="26"/>
                  </a:lnTo>
                  <a:lnTo>
                    <a:pt x="195" y="18"/>
                  </a:lnTo>
                  <a:lnTo>
                    <a:pt x="207" y="11"/>
                  </a:lnTo>
                  <a:lnTo>
                    <a:pt x="219" y="7"/>
                  </a:lnTo>
                  <a:lnTo>
                    <a:pt x="228" y="3"/>
                  </a:lnTo>
                  <a:lnTo>
                    <a:pt x="236" y="2"/>
                  </a:lnTo>
                  <a:lnTo>
                    <a:pt x="245" y="1"/>
                  </a:lnTo>
                  <a:lnTo>
                    <a:pt x="253" y="0"/>
                  </a:lnTo>
                  <a:lnTo>
                    <a:pt x="262" y="1"/>
                  </a:lnTo>
                  <a:lnTo>
                    <a:pt x="268" y="2"/>
                  </a:lnTo>
                  <a:lnTo>
                    <a:pt x="276" y="4"/>
                  </a:lnTo>
                  <a:lnTo>
                    <a:pt x="283" y="7"/>
                  </a:lnTo>
                  <a:lnTo>
                    <a:pt x="289" y="10"/>
                  </a:lnTo>
                  <a:lnTo>
                    <a:pt x="293" y="13"/>
                  </a:lnTo>
                  <a:lnTo>
                    <a:pt x="299" y="18"/>
                  </a:lnTo>
                  <a:lnTo>
                    <a:pt x="302" y="23"/>
                  </a:lnTo>
                  <a:lnTo>
                    <a:pt x="307" y="29"/>
                  </a:lnTo>
                  <a:lnTo>
                    <a:pt x="309" y="35"/>
                  </a:lnTo>
                  <a:lnTo>
                    <a:pt x="311" y="41"/>
                  </a:lnTo>
                  <a:lnTo>
                    <a:pt x="312" y="49"/>
                  </a:lnTo>
                  <a:lnTo>
                    <a:pt x="307" y="45"/>
                  </a:lnTo>
                  <a:lnTo>
                    <a:pt x="300" y="41"/>
                  </a:lnTo>
                  <a:lnTo>
                    <a:pt x="296" y="39"/>
                  </a:lnTo>
                  <a:lnTo>
                    <a:pt x="290" y="38"/>
                  </a:lnTo>
                  <a:lnTo>
                    <a:pt x="285" y="38"/>
                  </a:lnTo>
                  <a:lnTo>
                    <a:pt x="279" y="38"/>
                  </a:lnTo>
                  <a:lnTo>
                    <a:pt x="275" y="39"/>
                  </a:lnTo>
                  <a:lnTo>
                    <a:pt x="269" y="40"/>
                  </a:lnTo>
                  <a:lnTo>
                    <a:pt x="265" y="42"/>
                  </a:lnTo>
                  <a:lnTo>
                    <a:pt x="260" y="45"/>
                  </a:lnTo>
                  <a:lnTo>
                    <a:pt x="257" y="48"/>
                  </a:lnTo>
                  <a:lnTo>
                    <a:pt x="254" y="52"/>
                  </a:lnTo>
                  <a:lnTo>
                    <a:pt x="251" y="55"/>
                  </a:lnTo>
                  <a:lnTo>
                    <a:pt x="248" y="59"/>
                  </a:lnTo>
                  <a:lnTo>
                    <a:pt x="247" y="64"/>
                  </a:lnTo>
                  <a:lnTo>
                    <a:pt x="246" y="69"/>
                  </a:lnTo>
                  <a:lnTo>
                    <a:pt x="246" y="72"/>
                  </a:lnTo>
                  <a:lnTo>
                    <a:pt x="246" y="76"/>
                  </a:lnTo>
                  <a:lnTo>
                    <a:pt x="246" y="79"/>
                  </a:lnTo>
                  <a:lnTo>
                    <a:pt x="247" y="84"/>
                  </a:lnTo>
                  <a:lnTo>
                    <a:pt x="248" y="88"/>
                  </a:lnTo>
                  <a:lnTo>
                    <a:pt x="251" y="93"/>
                  </a:lnTo>
                  <a:lnTo>
                    <a:pt x="253" y="95"/>
                  </a:lnTo>
                  <a:lnTo>
                    <a:pt x="256" y="99"/>
                  </a:lnTo>
                  <a:lnTo>
                    <a:pt x="260" y="103"/>
                  </a:lnTo>
                  <a:lnTo>
                    <a:pt x="264" y="107"/>
                  </a:lnTo>
                  <a:lnTo>
                    <a:pt x="268" y="110"/>
                  </a:lnTo>
                  <a:lnTo>
                    <a:pt x="275" y="114"/>
                  </a:lnTo>
                  <a:lnTo>
                    <a:pt x="281" y="116"/>
                  </a:lnTo>
                  <a:lnTo>
                    <a:pt x="289" y="118"/>
                  </a:lnTo>
                  <a:lnTo>
                    <a:pt x="297" y="122"/>
                  </a:lnTo>
                  <a:lnTo>
                    <a:pt x="307" y="123"/>
                  </a:lnTo>
                  <a:lnTo>
                    <a:pt x="310" y="124"/>
                  </a:lnTo>
                  <a:lnTo>
                    <a:pt x="313" y="125"/>
                  </a:lnTo>
                  <a:lnTo>
                    <a:pt x="318" y="125"/>
                  </a:lnTo>
                  <a:lnTo>
                    <a:pt x="323" y="125"/>
                  </a:lnTo>
                  <a:lnTo>
                    <a:pt x="328" y="125"/>
                  </a:lnTo>
                  <a:lnTo>
                    <a:pt x="332" y="125"/>
                  </a:lnTo>
                  <a:lnTo>
                    <a:pt x="339" y="125"/>
                  </a:lnTo>
                  <a:lnTo>
                    <a:pt x="344" y="125"/>
                  </a:lnTo>
                  <a:lnTo>
                    <a:pt x="350" y="125"/>
                  </a:lnTo>
                  <a:lnTo>
                    <a:pt x="356" y="124"/>
                  </a:lnTo>
                  <a:lnTo>
                    <a:pt x="364" y="124"/>
                  </a:lnTo>
                  <a:lnTo>
                    <a:pt x="371" y="124"/>
                  </a:lnTo>
                  <a:lnTo>
                    <a:pt x="380" y="124"/>
                  </a:lnTo>
                  <a:lnTo>
                    <a:pt x="389" y="123"/>
                  </a:lnTo>
                  <a:lnTo>
                    <a:pt x="399" y="123"/>
                  </a:lnTo>
                  <a:lnTo>
                    <a:pt x="410" y="123"/>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6" name="Freeform 136"/>
            <p:cNvSpPr>
              <a:spLocks/>
            </p:cNvSpPr>
            <p:nvPr/>
          </p:nvSpPr>
          <p:spPr bwMode="auto">
            <a:xfrm>
              <a:off x="3070" y="1675"/>
              <a:ext cx="412" cy="126"/>
            </a:xfrm>
            <a:custGeom>
              <a:avLst/>
              <a:gdLst>
                <a:gd name="T0" fmla="*/ 22 w 412"/>
                <a:gd name="T1" fmla="*/ 119 h 126"/>
                <a:gd name="T2" fmla="*/ 60 w 412"/>
                <a:gd name="T3" fmla="*/ 113 h 126"/>
                <a:gd name="T4" fmla="*/ 92 w 412"/>
                <a:gd name="T5" fmla="*/ 98 h 126"/>
                <a:gd name="T6" fmla="*/ 120 w 412"/>
                <a:gd name="T7" fmla="*/ 81 h 126"/>
                <a:gd name="T8" fmla="*/ 143 w 412"/>
                <a:gd name="T9" fmla="*/ 62 h 126"/>
                <a:gd name="T10" fmla="*/ 164 w 412"/>
                <a:gd name="T11" fmla="*/ 42 h 126"/>
                <a:gd name="T12" fmla="*/ 185 w 412"/>
                <a:gd name="T13" fmla="*/ 26 h 126"/>
                <a:gd name="T14" fmla="*/ 207 w 412"/>
                <a:gd name="T15" fmla="*/ 10 h 126"/>
                <a:gd name="T16" fmla="*/ 228 w 412"/>
                <a:gd name="T17" fmla="*/ 3 h 126"/>
                <a:gd name="T18" fmla="*/ 245 w 412"/>
                <a:gd name="T19" fmla="*/ 0 h 126"/>
                <a:gd name="T20" fmla="*/ 263 w 412"/>
                <a:gd name="T21" fmla="*/ 0 h 126"/>
                <a:gd name="T22" fmla="*/ 276 w 412"/>
                <a:gd name="T23" fmla="*/ 3 h 126"/>
                <a:gd name="T24" fmla="*/ 289 w 412"/>
                <a:gd name="T25" fmla="*/ 10 h 126"/>
                <a:gd name="T26" fmla="*/ 300 w 412"/>
                <a:gd name="T27" fmla="*/ 17 h 126"/>
                <a:gd name="T28" fmla="*/ 308 w 412"/>
                <a:gd name="T29" fmla="*/ 29 h 126"/>
                <a:gd name="T30" fmla="*/ 313 w 412"/>
                <a:gd name="T31" fmla="*/ 41 h 126"/>
                <a:gd name="T32" fmla="*/ 308 w 412"/>
                <a:gd name="T33" fmla="*/ 45 h 126"/>
                <a:gd name="T34" fmla="*/ 297 w 412"/>
                <a:gd name="T35" fmla="*/ 39 h 126"/>
                <a:gd name="T36" fmla="*/ 286 w 412"/>
                <a:gd name="T37" fmla="*/ 37 h 126"/>
                <a:gd name="T38" fmla="*/ 275 w 412"/>
                <a:gd name="T39" fmla="*/ 38 h 126"/>
                <a:gd name="T40" fmla="*/ 266 w 412"/>
                <a:gd name="T41" fmla="*/ 41 h 126"/>
                <a:gd name="T42" fmla="*/ 257 w 412"/>
                <a:gd name="T43" fmla="*/ 48 h 126"/>
                <a:gd name="T44" fmla="*/ 252 w 412"/>
                <a:gd name="T45" fmla="*/ 55 h 126"/>
                <a:gd name="T46" fmla="*/ 248 w 412"/>
                <a:gd name="T47" fmla="*/ 64 h 126"/>
                <a:gd name="T48" fmla="*/ 247 w 412"/>
                <a:gd name="T49" fmla="*/ 72 h 126"/>
                <a:gd name="T50" fmla="*/ 248 w 412"/>
                <a:gd name="T51" fmla="*/ 79 h 126"/>
                <a:gd name="T52" fmla="*/ 251 w 412"/>
                <a:gd name="T53" fmla="*/ 87 h 126"/>
                <a:gd name="T54" fmla="*/ 254 w 412"/>
                <a:gd name="T55" fmla="*/ 95 h 126"/>
                <a:gd name="T56" fmla="*/ 260 w 412"/>
                <a:gd name="T57" fmla="*/ 103 h 126"/>
                <a:gd name="T58" fmla="*/ 269 w 412"/>
                <a:gd name="T59" fmla="*/ 109 h 126"/>
                <a:gd name="T60" fmla="*/ 282 w 412"/>
                <a:gd name="T61" fmla="*/ 115 h 126"/>
                <a:gd name="T62" fmla="*/ 298 w 412"/>
                <a:gd name="T63" fmla="*/ 120 h 126"/>
                <a:gd name="T64" fmla="*/ 311 w 412"/>
                <a:gd name="T65" fmla="*/ 123 h 126"/>
                <a:gd name="T66" fmla="*/ 319 w 412"/>
                <a:gd name="T67" fmla="*/ 124 h 126"/>
                <a:gd name="T68" fmla="*/ 329 w 412"/>
                <a:gd name="T69" fmla="*/ 125 h 126"/>
                <a:gd name="T70" fmla="*/ 339 w 412"/>
                <a:gd name="T71" fmla="*/ 124 h 126"/>
                <a:gd name="T72" fmla="*/ 351 w 412"/>
                <a:gd name="T73" fmla="*/ 124 h 126"/>
                <a:gd name="T74" fmla="*/ 365 w 412"/>
                <a:gd name="T75" fmla="*/ 123 h 126"/>
                <a:gd name="T76" fmla="*/ 381 w 412"/>
                <a:gd name="T77" fmla="*/ 123 h 126"/>
                <a:gd name="T78" fmla="*/ 400 w 412"/>
                <a:gd name="T79" fmla="*/ 123 h 126"/>
                <a:gd name="T80" fmla="*/ 0 w 412"/>
                <a:gd name="T81" fmla="*/ 12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2" h="126">
                  <a:moveTo>
                    <a:pt x="0" y="120"/>
                  </a:moveTo>
                  <a:lnTo>
                    <a:pt x="22" y="119"/>
                  </a:lnTo>
                  <a:lnTo>
                    <a:pt x="43" y="117"/>
                  </a:lnTo>
                  <a:lnTo>
                    <a:pt x="60" y="113"/>
                  </a:lnTo>
                  <a:lnTo>
                    <a:pt x="78" y="106"/>
                  </a:lnTo>
                  <a:lnTo>
                    <a:pt x="92" y="98"/>
                  </a:lnTo>
                  <a:lnTo>
                    <a:pt x="107" y="91"/>
                  </a:lnTo>
                  <a:lnTo>
                    <a:pt x="120" y="81"/>
                  </a:lnTo>
                  <a:lnTo>
                    <a:pt x="131" y="72"/>
                  </a:lnTo>
                  <a:lnTo>
                    <a:pt x="143" y="62"/>
                  </a:lnTo>
                  <a:lnTo>
                    <a:pt x="154" y="52"/>
                  </a:lnTo>
                  <a:lnTo>
                    <a:pt x="164" y="42"/>
                  </a:lnTo>
                  <a:lnTo>
                    <a:pt x="174" y="33"/>
                  </a:lnTo>
                  <a:lnTo>
                    <a:pt x="185" y="26"/>
                  </a:lnTo>
                  <a:lnTo>
                    <a:pt x="196" y="17"/>
                  </a:lnTo>
                  <a:lnTo>
                    <a:pt x="207" y="10"/>
                  </a:lnTo>
                  <a:lnTo>
                    <a:pt x="220" y="7"/>
                  </a:lnTo>
                  <a:lnTo>
                    <a:pt x="228" y="3"/>
                  </a:lnTo>
                  <a:lnTo>
                    <a:pt x="237" y="1"/>
                  </a:lnTo>
                  <a:lnTo>
                    <a:pt x="245" y="0"/>
                  </a:lnTo>
                  <a:lnTo>
                    <a:pt x="254" y="0"/>
                  </a:lnTo>
                  <a:lnTo>
                    <a:pt x="263" y="0"/>
                  </a:lnTo>
                  <a:lnTo>
                    <a:pt x="269" y="1"/>
                  </a:lnTo>
                  <a:lnTo>
                    <a:pt x="276" y="3"/>
                  </a:lnTo>
                  <a:lnTo>
                    <a:pt x="284" y="7"/>
                  </a:lnTo>
                  <a:lnTo>
                    <a:pt x="289" y="10"/>
                  </a:lnTo>
                  <a:lnTo>
                    <a:pt x="296" y="12"/>
                  </a:lnTo>
                  <a:lnTo>
                    <a:pt x="300" y="17"/>
                  </a:lnTo>
                  <a:lnTo>
                    <a:pt x="304" y="22"/>
                  </a:lnTo>
                  <a:lnTo>
                    <a:pt x="308" y="29"/>
                  </a:lnTo>
                  <a:lnTo>
                    <a:pt x="311" y="33"/>
                  </a:lnTo>
                  <a:lnTo>
                    <a:pt x="313" y="41"/>
                  </a:lnTo>
                  <a:lnTo>
                    <a:pt x="314" y="48"/>
                  </a:lnTo>
                  <a:lnTo>
                    <a:pt x="308" y="45"/>
                  </a:lnTo>
                  <a:lnTo>
                    <a:pt x="302" y="41"/>
                  </a:lnTo>
                  <a:lnTo>
                    <a:pt x="297" y="39"/>
                  </a:lnTo>
                  <a:lnTo>
                    <a:pt x="290" y="38"/>
                  </a:lnTo>
                  <a:lnTo>
                    <a:pt x="286" y="37"/>
                  </a:lnTo>
                  <a:lnTo>
                    <a:pt x="280" y="37"/>
                  </a:lnTo>
                  <a:lnTo>
                    <a:pt x="275" y="38"/>
                  </a:lnTo>
                  <a:lnTo>
                    <a:pt x="270" y="39"/>
                  </a:lnTo>
                  <a:lnTo>
                    <a:pt x="266" y="41"/>
                  </a:lnTo>
                  <a:lnTo>
                    <a:pt x="260" y="45"/>
                  </a:lnTo>
                  <a:lnTo>
                    <a:pt x="257" y="48"/>
                  </a:lnTo>
                  <a:lnTo>
                    <a:pt x="254" y="51"/>
                  </a:lnTo>
                  <a:lnTo>
                    <a:pt x="252" y="55"/>
                  </a:lnTo>
                  <a:lnTo>
                    <a:pt x="249" y="58"/>
                  </a:lnTo>
                  <a:lnTo>
                    <a:pt x="248" y="64"/>
                  </a:lnTo>
                  <a:lnTo>
                    <a:pt x="247" y="68"/>
                  </a:lnTo>
                  <a:lnTo>
                    <a:pt x="247" y="72"/>
                  </a:lnTo>
                  <a:lnTo>
                    <a:pt x="247" y="75"/>
                  </a:lnTo>
                  <a:lnTo>
                    <a:pt x="248" y="79"/>
                  </a:lnTo>
                  <a:lnTo>
                    <a:pt x="248" y="84"/>
                  </a:lnTo>
                  <a:lnTo>
                    <a:pt x="251" y="87"/>
                  </a:lnTo>
                  <a:lnTo>
                    <a:pt x="252" y="91"/>
                  </a:lnTo>
                  <a:lnTo>
                    <a:pt x="254" y="95"/>
                  </a:lnTo>
                  <a:lnTo>
                    <a:pt x="257" y="98"/>
                  </a:lnTo>
                  <a:lnTo>
                    <a:pt x="260" y="103"/>
                  </a:lnTo>
                  <a:lnTo>
                    <a:pt x="265" y="106"/>
                  </a:lnTo>
                  <a:lnTo>
                    <a:pt x="269" y="109"/>
                  </a:lnTo>
                  <a:lnTo>
                    <a:pt x="275" y="113"/>
                  </a:lnTo>
                  <a:lnTo>
                    <a:pt x="282" y="115"/>
                  </a:lnTo>
                  <a:lnTo>
                    <a:pt x="289" y="118"/>
                  </a:lnTo>
                  <a:lnTo>
                    <a:pt x="298" y="120"/>
                  </a:lnTo>
                  <a:lnTo>
                    <a:pt x="307" y="123"/>
                  </a:lnTo>
                  <a:lnTo>
                    <a:pt x="311" y="123"/>
                  </a:lnTo>
                  <a:lnTo>
                    <a:pt x="315" y="124"/>
                  </a:lnTo>
                  <a:lnTo>
                    <a:pt x="319" y="124"/>
                  </a:lnTo>
                  <a:lnTo>
                    <a:pt x="323" y="124"/>
                  </a:lnTo>
                  <a:lnTo>
                    <a:pt x="329" y="125"/>
                  </a:lnTo>
                  <a:lnTo>
                    <a:pt x="333" y="125"/>
                  </a:lnTo>
                  <a:lnTo>
                    <a:pt x="339" y="124"/>
                  </a:lnTo>
                  <a:lnTo>
                    <a:pt x="345" y="124"/>
                  </a:lnTo>
                  <a:lnTo>
                    <a:pt x="351" y="124"/>
                  </a:lnTo>
                  <a:lnTo>
                    <a:pt x="358" y="124"/>
                  </a:lnTo>
                  <a:lnTo>
                    <a:pt x="365" y="123"/>
                  </a:lnTo>
                  <a:lnTo>
                    <a:pt x="371" y="123"/>
                  </a:lnTo>
                  <a:lnTo>
                    <a:pt x="381" y="123"/>
                  </a:lnTo>
                  <a:lnTo>
                    <a:pt x="390" y="123"/>
                  </a:lnTo>
                  <a:lnTo>
                    <a:pt x="400" y="123"/>
                  </a:lnTo>
                  <a:lnTo>
                    <a:pt x="411" y="123"/>
                  </a:lnTo>
                  <a:lnTo>
                    <a:pt x="0" y="120"/>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7" name="Freeform 137"/>
            <p:cNvSpPr>
              <a:spLocks/>
            </p:cNvSpPr>
            <p:nvPr/>
          </p:nvSpPr>
          <p:spPr bwMode="auto">
            <a:xfrm>
              <a:off x="3488" y="1676"/>
              <a:ext cx="410" cy="126"/>
            </a:xfrm>
            <a:custGeom>
              <a:avLst/>
              <a:gdLst>
                <a:gd name="T0" fmla="*/ 22 w 410"/>
                <a:gd name="T1" fmla="*/ 120 h 126"/>
                <a:gd name="T2" fmla="*/ 59 w 410"/>
                <a:gd name="T3" fmla="*/ 114 h 126"/>
                <a:gd name="T4" fmla="*/ 91 w 410"/>
                <a:gd name="T5" fmla="*/ 99 h 126"/>
                <a:gd name="T6" fmla="*/ 119 w 410"/>
                <a:gd name="T7" fmla="*/ 81 h 126"/>
                <a:gd name="T8" fmla="*/ 141 w 410"/>
                <a:gd name="T9" fmla="*/ 62 h 126"/>
                <a:gd name="T10" fmla="*/ 164 w 410"/>
                <a:gd name="T11" fmla="*/ 43 h 126"/>
                <a:gd name="T12" fmla="*/ 184 w 410"/>
                <a:gd name="T13" fmla="*/ 26 h 126"/>
                <a:gd name="T14" fmla="*/ 206 w 410"/>
                <a:gd name="T15" fmla="*/ 11 h 126"/>
                <a:gd name="T16" fmla="*/ 227 w 410"/>
                <a:gd name="T17" fmla="*/ 3 h 126"/>
                <a:gd name="T18" fmla="*/ 244 w 410"/>
                <a:gd name="T19" fmla="*/ 0 h 126"/>
                <a:gd name="T20" fmla="*/ 261 w 410"/>
                <a:gd name="T21" fmla="*/ 1 h 126"/>
                <a:gd name="T22" fmla="*/ 275 w 410"/>
                <a:gd name="T23" fmla="*/ 3 h 126"/>
                <a:gd name="T24" fmla="*/ 288 w 410"/>
                <a:gd name="T25" fmla="*/ 10 h 126"/>
                <a:gd name="T26" fmla="*/ 298 w 410"/>
                <a:gd name="T27" fmla="*/ 18 h 126"/>
                <a:gd name="T28" fmla="*/ 307 w 410"/>
                <a:gd name="T29" fmla="*/ 29 h 126"/>
                <a:gd name="T30" fmla="*/ 310 w 410"/>
                <a:gd name="T31" fmla="*/ 41 h 126"/>
                <a:gd name="T32" fmla="*/ 307 w 410"/>
                <a:gd name="T33" fmla="*/ 45 h 126"/>
                <a:gd name="T34" fmla="*/ 295 w 410"/>
                <a:gd name="T35" fmla="*/ 39 h 126"/>
                <a:gd name="T36" fmla="*/ 285 w 410"/>
                <a:gd name="T37" fmla="*/ 38 h 126"/>
                <a:gd name="T38" fmla="*/ 274 w 410"/>
                <a:gd name="T39" fmla="*/ 38 h 126"/>
                <a:gd name="T40" fmla="*/ 264 w 410"/>
                <a:gd name="T41" fmla="*/ 42 h 126"/>
                <a:gd name="T42" fmla="*/ 257 w 410"/>
                <a:gd name="T43" fmla="*/ 48 h 126"/>
                <a:gd name="T44" fmla="*/ 252 w 410"/>
                <a:gd name="T45" fmla="*/ 55 h 126"/>
                <a:gd name="T46" fmla="*/ 246 w 410"/>
                <a:gd name="T47" fmla="*/ 64 h 126"/>
                <a:gd name="T48" fmla="*/ 246 w 410"/>
                <a:gd name="T49" fmla="*/ 72 h 126"/>
                <a:gd name="T50" fmla="*/ 246 w 410"/>
                <a:gd name="T51" fmla="*/ 79 h 126"/>
                <a:gd name="T52" fmla="*/ 250 w 410"/>
                <a:gd name="T53" fmla="*/ 88 h 126"/>
                <a:gd name="T54" fmla="*/ 253 w 410"/>
                <a:gd name="T55" fmla="*/ 95 h 126"/>
                <a:gd name="T56" fmla="*/ 259 w 410"/>
                <a:gd name="T57" fmla="*/ 103 h 126"/>
                <a:gd name="T58" fmla="*/ 269 w 410"/>
                <a:gd name="T59" fmla="*/ 110 h 126"/>
                <a:gd name="T60" fmla="*/ 280 w 410"/>
                <a:gd name="T61" fmla="*/ 116 h 126"/>
                <a:gd name="T62" fmla="*/ 296 w 410"/>
                <a:gd name="T63" fmla="*/ 122 h 126"/>
                <a:gd name="T64" fmla="*/ 309 w 410"/>
                <a:gd name="T65" fmla="*/ 124 h 126"/>
                <a:gd name="T66" fmla="*/ 318 w 410"/>
                <a:gd name="T67" fmla="*/ 125 h 126"/>
                <a:gd name="T68" fmla="*/ 327 w 410"/>
                <a:gd name="T69" fmla="*/ 125 h 126"/>
                <a:gd name="T70" fmla="*/ 338 w 410"/>
                <a:gd name="T71" fmla="*/ 125 h 126"/>
                <a:gd name="T72" fmla="*/ 349 w 410"/>
                <a:gd name="T73" fmla="*/ 125 h 126"/>
                <a:gd name="T74" fmla="*/ 363 w 410"/>
                <a:gd name="T75" fmla="*/ 124 h 126"/>
                <a:gd name="T76" fmla="*/ 379 w 410"/>
                <a:gd name="T77" fmla="*/ 124 h 126"/>
                <a:gd name="T78" fmla="*/ 398 w 410"/>
                <a:gd name="T79" fmla="*/ 124 h 126"/>
                <a:gd name="T80" fmla="*/ 0 w 410"/>
                <a:gd name="T81"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0" h="126">
                  <a:moveTo>
                    <a:pt x="0" y="122"/>
                  </a:moveTo>
                  <a:lnTo>
                    <a:pt x="22" y="120"/>
                  </a:lnTo>
                  <a:lnTo>
                    <a:pt x="42" y="117"/>
                  </a:lnTo>
                  <a:lnTo>
                    <a:pt x="59" y="114"/>
                  </a:lnTo>
                  <a:lnTo>
                    <a:pt x="78" y="107"/>
                  </a:lnTo>
                  <a:lnTo>
                    <a:pt x="91" y="99"/>
                  </a:lnTo>
                  <a:lnTo>
                    <a:pt x="106" y="91"/>
                  </a:lnTo>
                  <a:lnTo>
                    <a:pt x="119" y="81"/>
                  </a:lnTo>
                  <a:lnTo>
                    <a:pt x="131" y="72"/>
                  </a:lnTo>
                  <a:lnTo>
                    <a:pt x="141" y="62"/>
                  </a:lnTo>
                  <a:lnTo>
                    <a:pt x="153" y="52"/>
                  </a:lnTo>
                  <a:lnTo>
                    <a:pt x="164" y="43"/>
                  </a:lnTo>
                  <a:lnTo>
                    <a:pt x="173" y="33"/>
                  </a:lnTo>
                  <a:lnTo>
                    <a:pt x="184" y="26"/>
                  </a:lnTo>
                  <a:lnTo>
                    <a:pt x="194" y="18"/>
                  </a:lnTo>
                  <a:lnTo>
                    <a:pt x="206" y="11"/>
                  </a:lnTo>
                  <a:lnTo>
                    <a:pt x="219" y="7"/>
                  </a:lnTo>
                  <a:lnTo>
                    <a:pt x="227" y="3"/>
                  </a:lnTo>
                  <a:lnTo>
                    <a:pt x="236" y="2"/>
                  </a:lnTo>
                  <a:lnTo>
                    <a:pt x="244" y="0"/>
                  </a:lnTo>
                  <a:lnTo>
                    <a:pt x="253" y="0"/>
                  </a:lnTo>
                  <a:lnTo>
                    <a:pt x="261" y="1"/>
                  </a:lnTo>
                  <a:lnTo>
                    <a:pt x="268" y="2"/>
                  </a:lnTo>
                  <a:lnTo>
                    <a:pt x="275" y="3"/>
                  </a:lnTo>
                  <a:lnTo>
                    <a:pt x="283" y="7"/>
                  </a:lnTo>
                  <a:lnTo>
                    <a:pt x="288" y="10"/>
                  </a:lnTo>
                  <a:lnTo>
                    <a:pt x="294" y="13"/>
                  </a:lnTo>
                  <a:lnTo>
                    <a:pt x="298" y="18"/>
                  </a:lnTo>
                  <a:lnTo>
                    <a:pt x="303" y="22"/>
                  </a:lnTo>
                  <a:lnTo>
                    <a:pt x="307" y="29"/>
                  </a:lnTo>
                  <a:lnTo>
                    <a:pt x="309" y="35"/>
                  </a:lnTo>
                  <a:lnTo>
                    <a:pt x="310" y="41"/>
                  </a:lnTo>
                  <a:lnTo>
                    <a:pt x="312" y="49"/>
                  </a:lnTo>
                  <a:lnTo>
                    <a:pt x="307" y="45"/>
                  </a:lnTo>
                  <a:lnTo>
                    <a:pt x="301" y="41"/>
                  </a:lnTo>
                  <a:lnTo>
                    <a:pt x="295" y="39"/>
                  </a:lnTo>
                  <a:lnTo>
                    <a:pt x="289" y="38"/>
                  </a:lnTo>
                  <a:lnTo>
                    <a:pt x="285" y="38"/>
                  </a:lnTo>
                  <a:lnTo>
                    <a:pt x="278" y="38"/>
                  </a:lnTo>
                  <a:lnTo>
                    <a:pt x="274" y="38"/>
                  </a:lnTo>
                  <a:lnTo>
                    <a:pt x="269" y="40"/>
                  </a:lnTo>
                  <a:lnTo>
                    <a:pt x="264" y="42"/>
                  </a:lnTo>
                  <a:lnTo>
                    <a:pt x="261" y="45"/>
                  </a:lnTo>
                  <a:lnTo>
                    <a:pt x="257" y="48"/>
                  </a:lnTo>
                  <a:lnTo>
                    <a:pt x="254" y="51"/>
                  </a:lnTo>
                  <a:lnTo>
                    <a:pt x="252" y="55"/>
                  </a:lnTo>
                  <a:lnTo>
                    <a:pt x="250" y="59"/>
                  </a:lnTo>
                  <a:lnTo>
                    <a:pt x="246" y="64"/>
                  </a:lnTo>
                  <a:lnTo>
                    <a:pt x="246" y="69"/>
                  </a:lnTo>
                  <a:lnTo>
                    <a:pt x="246" y="72"/>
                  </a:lnTo>
                  <a:lnTo>
                    <a:pt x="246" y="76"/>
                  </a:lnTo>
                  <a:lnTo>
                    <a:pt x="246" y="79"/>
                  </a:lnTo>
                  <a:lnTo>
                    <a:pt x="247" y="84"/>
                  </a:lnTo>
                  <a:lnTo>
                    <a:pt x="250" y="88"/>
                  </a:lnTo>
                  <a:lnTo>
                    <a:pt x="251" y="93"/>
                  </a:lnTo>
                  <a:lnTo>
                    <a:pt x="253" y="95"/>
                  </a:lnTo>
                  <a:lnTo>
                    <a:pt x="256" y="99"/>
                  </a:lnTo>
                  <a:lnTo>
                    <a:pt x="259" y="103"/>
                  </a:lnTo>
                  <a:lnTo>
                    <a:pt x="264" y="107"/>
                  </a:lnTo>
                  <a:lnTo>
                    <a:pt x="269" y="110"/>
                  </a:lnTo>
                  <a:lnTo>
                    <a:pt x="274" y="114"/>
                  </a:lnTo>
                  <a:lnTo>
                    <a:pt x="280" y="116"/>
                  </a:lnTo>
                  <a:lnTo>
                    <a:pt x="288" y="118"/>
                  </a:lnTo>
                  <a:lnTo>
                    <a:pt x="296" y="122"/>
                  </a:lnTo>
                  <a:lnTo>
                    <a:pt x="306" y="124"/>
                  </a:lnTo>
                  <a:lnTo>
                    <a:pt x="309" y="124"/>
                  </a:lnTo>
                  <a:lnTo>
                    <a:pt x="313" y="124"/>
                  </a:lnTo>
                  <a:lnTo>
                    <a:pt x="318" y="125"/>
                  </a:lnTo>
                  <a:lnTo>
                    <a:pt x="322" y="125"/>
                  </a:lnTo>
                  <a:lnTo>
                    <a:pt x="327" y="125"/>
                  </a:lnTo>
                  <a:lnTo>
                    <a:pt x="332" y="125"/>
                  </a:lnTo>
                  <a:lnTo>
                    <a:pt x="338" y="125"/>
                  </a:lnTo>
                  <a:lnTo>
                    <a:pt x="343" y="125"/>
                  </a:lnTo>
                  <a:lnTo>
                    <a:pt x="349" y="125"/>
                  </a:lnTo>
                  <a:lnTo>
                    <a:pt x="356" y="124"/>
                  </a:lnTo>
                  <a:lnTo>
                    <a:pt x="363" y="124"/>
                  </a:lnTo>
                  <a:lnTo>
                    <a:pt x="372" y="124"/>
                  </a:lnTo>
                  <a:lnTo>
                    <a:pt x="379" y="124"/>
                  </a:lnTo>
                  <a:lnTo>
                    <a:pt x="389" y="124"/>
                  </a:lnTo>
                  <a:lnTo>
                    <a:pt x="398" y="124"/>
                  </a:lnTo>
                  <a:lnTo>
                    <a:pt x="409" y="124"/>
                  </a:lnTo>
                  <a:lnTo>
                    <a:pt x="0" y="122"/>
                  </a:lnTo>
                </a:path>
              </a:pathLst>
            </a:custGeom>
            <a:solidFill>
              <a:srgbClr val="C0E7F1"/>
            </a:solidFill>
            <a:ln>
              <a:noFill/>
            </a:ln>
            <a:effectLst/>
            <a:extLs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8" name="Line 138"/>
            <p:cNvSpPr>
              <a:spLocks noChangeShapeType="1"/>
            </p:cNvSpPr>
            <p:nvPr/>
          </p:nvSpPr>
          <p:spPr bwMode="auto">
            <a:xfrm>
              <a:off x="2674" y="1897"/>
              <a:ext cx="0"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9" name="Freeform 139"/>
            <p:cNvSpPr>
              <a:spLocks/>
            </p:cNvSpPr>
            <p:nvPr/>
          </p:nvSpPr>
          <p:spPr bwMode="auto">
            <a:xfrm>
              <a:off x="2674" y="1793"/>
              <a:ext cx="18" cy="106"/>
            </a:xfrm>
            <a:custGeom>
              <a:avLst/>
              <a:gdLst>
                <a:gd name="T0" fmla="*/ 0 w 18"/>
                <a:gd name="T1" fmla="*/ 105 h 106"/>
                <a:gd name="T2" fmla="*/ 5 w 18"/>
                <a:gd name="T3" fmla="*/ 103 h 106"/>
                <a:gd name="T4" fmla="*/ 10 w 18"/>
                <a:gd name="T5" fmla="*/ 99 h 106"/>
                <a:gd name="T6" fmla="*/ 14 w 18"/>
                <a:gd name="T7" fmla="*/ 95 h 106"/>
                <a:gd name="T8" fmla="*/ 15 w 18"/>
                <a:gd name="T9" fmla="*/ 89 h 106"/>
                <a:gd name="T10" fmla="*/ 16 w 18"/>
                <a:gd name="T11" fmla="*/ 83 h 106"/>
                <a:gd name="T12" fmla="*/ 17 w 18"/>
                <a:gd name="T13" fmla="*/ 75 h 106"/>
                <a:gd name="T14" fmla="*/ 17 w 18"/>
                <a:gd name="T15" fmla="*/ 67 h 106"/>
                <a:gd name="T16" fmla="*/ 16 w 18"/>
                <a:gd name="T17" fmla="*/ 58 h 106"/>
                <a:gd name="T18" fmla="*/ 16 w 18"/>
                <a:gd name="T19" fmla="*/ 49 h 106"/>
                <a:gd name="T20" fmla="*/ 15 w 18"/>
                <a:gd name="T21" fmla="*/ 41 h 106"/>
                <a:gd name="T22" fmla="*/ 14 w 18"/>
                <a:gd name="T23" fmla="*/ 32 h 106"/>
                <a:gd name="T24" fmla="*/ 12 w 18"/>
                <a:gd name="T25" fmla="*/ 25 h 106"/>
                <a:gd name="T26" fmla="*/ 10 w 18"/>
                <a:gd name="T27" fmla="*/ 17 h 106"/>
                <a:gd name="T28" fmla="*/ 8 w 18"/>
                <a:gd name="T29" fmla="*/ 10 h 106"/>
                <a:gd name="T30" fmla="*/ 8 w 18"/>
                <a:gd name="T31" fmla="*/ 4 h 106"/>
                <a:gd name="T32" fmla="*/ 8 w 18"/>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06">
                  <a:moveTo>
                    <a:pt x="0" y="105"/>
                  </a:moveTo>
                  <a:lnTo>
                    <a:pt x="5" y="103"/>
                  </a:lnTo>
                  <a:lnTo>
                    <a:pt x="10" y="99"/>
                  </a:lnTo>
                  <a:lnTo>
                    <a:pt x="14" y="95"/>
                  </a:lnTo>
                  <a:lnTo>
                    <a:pt x="15" y="89"/>
                  </a:lnTo>
                  <a:lnTo>
                    <a:pt x="16" y="83"/>
                  </a:lnTo>
                  <a:lnTo>
                    <a:pt x="17" y="75"/>
                  </a:lnTo>
                  <a:lnTo>
                    <a:pt x="17" y="67"/>
                  </a:lnTo>
                  <a:lnTo>
                    <a:pt x="16" y="58"/>
                  </a:lnTo>
                  <a:lnTo>
                    <a:pt x="16" y="49"/>
                  </a:lnTo>
                  <a:lnTo>
                    <a:pt x="15" y="41"/>
                  </a:lnTo>
                  <a:lnTo>
                    <a:pt x="14" y="32"/>
                  </a:lnTo>
                  <a:lnTo>
                    <a:pt x="12" y="25"/>
                  </a:lnTo>
                  <a:lnTo>
                    <a:pt x="10" y="17"/>
                  </a:lnTo>
                  <a:lnTo>
                    <a:pt x="8" y="10"/>
                  </a:lnTo>
                  <a:lnTo>
                    <a:pt x="8" y="4"/>
                  </a:lnTo>
                  <a:lnTo>
                    <a:pt x="8"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0" name="Line 140"/>
            <p:cNvSpPr>
              <a:spLocks noChangeShapeType="1"/>
            </p:cNvSpPr>
            <p:nvPr/>
          </p:nvSpPr>
          <p:spPr bwMode="auto">
            <a:xfrm flipV="1">
              <a:off x="2674" y="1891"/>
              <a:ext cx="0" cy="1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1" name="Line 141"/>
            <p:cNvSpPr>
              <a:spLocks noChangeShapeType="1"/>
            </p:cNvSpPr>
            <p:nvPr/>
          </p:nvSpPr>
          <p:spPr bwMode="auto">
            <a:xfrm>
              <a:off x="2680" y="1793"/>
              <a:ext cx="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2" name="Freeform 142"/>
            <p:cNvSpPr>
              <a:spLocks/>
            </p:cNvSpPr>
            <p:nvPr/>
          </p:nvSpPr>
          <p:spPr bwMode="auto">
            <a:xfrm>
              <a:off x="2682" y="1762"/>
              <a:ext cx="108" cy="32"/>
            </a:xfrm>
            <a:custGeom>
              <a:avLst/>
              <a:gdLst>
                <a:gd name="T0" fmla="*/ 0 w 108"/>
                <a:gd name="T1" fmla="*/ 31 h 32"/>
                <a:gd name="T2" fmla="*/ 0 w 108"/>
                <a:gd name="T3" fmla="*/ 28 h 32"/>
                <a:gd name="T4" fmla="*/ 2 w 108"/>
                <a:gd name="T5" fmla="*/ 24 h 32"/>
                <a:gd name="T6" fmla="*/ 6 w 108"/>
                <a:gd name="T7" fmla="*/ 21 h 32"/>
                <a:gd name="T8" fmla="*/ 10 w 108"/>
                <a:gd name="T9" fmla="*/ 19 h 32"/>
                <a:gd name="T10" fmla="*/ 14 w 108"/>
                <a:gd name="T11" fmla="*/ 17 h 32"/>
                <a:gd name="T12" fmla="*/ 20 w 108"/>
                <a:gd name="T13" fmla="*/ 14 h 32"/>
                <a:gd name="T14" fmla="*/ 28 w 108"/>
                <a:gd name="T15" fmla="*/ 13 h 32"/>
                <a:gd name="T16" fmla="*/ 35 w 108"/>
                <a:gd name="T17" fmla="*/ 12 h 32"/>
                <a:gd name="T18" fmla="*/ 43 w 108"/>
                <a:gd name="T19" fmla="*/ 10 h 32"/>
                <a:gd name="T20" fmla="*/ 51 w 108"/>
                <a:gd name="T21" fmla="*/ 9 h 32"/>
                <a:gd name="T22" fmla="*/ 60 w 108"/>
                <a:gd name="T23" fmla="*/ 8 h 32"/>
                <a:gd name="T24" fmla="*/ 70 w 108"/>
                <a:gd name="T25" fmla="*/ 7 h 32"/>
                <a:gd name="T26" fmla="*/ 79 w 108"/>
                <a:gd name="T27" fmla="*/ 6 h 32"/>
                <a:gd name="T28" fmla="*/ 89 w 108"/>
                <a:gd name="T29" fmla="*/ 3 h 32"/>
                <a:gd name="T30" fmla="*/ 97 w 108"/>
                <a:gd name="T31" fmla="*/ 2 h 32"/>
                <a:gd name="T32" fmla="*/ 107 w 108"/>
                <a:gd name="T3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32">
                  <a:moveTo>
                    <a:pt x="0" y="31"/>
                  </a:moveTo>
                  <a:lnTo>
                    <a:pt x="0" y="28"/>
                  </a:lnTo>
                  <a:lnTo>
                    <a:pt x="2" y="24"/>
                  </a:lnTo>
                  <a:lnTo>
                    <a:pt x="6" y="21"/>
                  </a:lnTo>
                  <a:lnTo>
                    <a:pt x="10" y="19"/>
                  </a:lnTo>
                  <a:lnTo>
                    <a:pt x="14" y="17"/>
                  </a:lnTo>
                  <a:lnTo>
                    <a:pt x="20" y="14"/>
                  </a:lnTo>
                  <a:lnTo>
                    <a:pt x="28" y="13"/>
                  </a:lnTo>
                  <a:lnTo>
                    <a:pt x="35" y="12"/>
                  </a:lnTo>
                  <a:lnTo>
                    <a:pt x="43" y="10"/>
                  </a:lnTo>
                  <a:lnTo>
                    <a:pt x="51" y="9"/>
                  </a:lnTo>
                  <a:lnTo>
                    <a:pt x="60" y="8"/>
                  </a:lnTo>
                  <a:lnTo>
                    <a:pt x="70" y="7"/>
                  </a:lnTo>
                  <a:lnTo>
                    <a:pt x="79" y="6"/>
                  </a:lnTo>
                  <a:lnTo>
                    <a:pt x="89" y="3"/>
                  </a:lnTo>
                  <a:lnTo>
                    <a:pt x="97" y="2"/>
                  </a:lnTo>
                  <a:lnTo>
                    <a:pt x="107"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3" name="Line 143"/>
            <p:cNvSpPr>
              <a:spLocks noChangeShapeType="1"/>
            </p:cNvSpPr>
            <p:nvPr/>
          </p:nvSpPr>
          <p:spPr bwMode="auto">
            <a:xfrm flipH="1">
              <a:off x="2675" y="1793"/>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4" name="Line 144"/>
            <p:cNvSpPr>
              <a:spLocks noChangeShapeType="1"/>
            </p:cNvSpPr>
            <p:nvPr/>
          </p:nvSpPr>
          <p:spPr bwMode="auto">
            <a:xfrm>
              <a:off x="2789" y="1761"/>
              <a:ext cx="1"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5" name="Freeform 145"/>
            <p:cNvSpPr>
              <a:spLocks/>
            </p:cNvSpPr>
            <p:nvPr/>
          </p:nvSpPr>
          <p:spPr bwMode="auto">
            <a:xfrm>
              <a:off x="2789" y="1603"/>
              <a:ext cx="37" cy="106"/>
            </a:xfrm>
            <a:custGeom>
              <a:avLst/>
              <a:gdLst>
                <a:gd name="T0" fmla="*/ 0 w 37"/>
                <a:gd name="T1" fmla="*/ 105 h 106"/>
                <a:gd name="T2" fmla="*/ 10 w 37"/>
                <a:gd name="T3" fmla="*/ 102 h 106"/>
                <a:gd name="T4" fmla="*/ 16 w 37"/>
                <a:gd name="T5" fmla="*/ 97 h 106"/>
                <a:gd name="T6" fmla="*/ 21 w 37"/>
                <a:gd name="T7" fmla="*/ 91 h 106"/>
                <a:gd name="T8" fmla="*/ 26 w 37"/>
                <a:gd name="T9" fmla="*/ 84 h 106"/>
                <a:gd name="T10" fmla="*/ 30 w 37"/>
                <a:gd name="T11" fmla="*/ 76 h 106"/>
                <a:gd name="T12" fmla="*/ 34 w 37"/>
                <a:gd name="T13" fmla="*/ 67 h 106"/>
                <a:gd name="T14" fmla="*/ 35 w 37"/>
                <a:gd name="T15" fmla="*/ 58 h 106"/>
                <a:gd name="T16" fmla="*/ 36 w 37"/>
                <a:gd name="T17" fmla="*/ 48 h 106"/>
                <a:gd name="T18" fmla="*/ 36 w 37"/>
                <a:gd name="T19" fmla="*/ 39 h 106"/>
                <a:gd name="T20" fmla="*/ 36 w 37"/>
                <a:gd name="T21" fmla="*/ 30 h 106"/>
                <a:gd name="T22" fmla="*/ 36 w 37"/>
                <a:gd name="T23" fmla="*/ 22 h 106"/>
                <a:gd name="T24" fmla="*/ 36 w 37"/>
                <a:gd name="T25" fmla="*/ 16 h 106"/>
                <a:gd name="T26" fmla="*/ 35 w 37"/>
                <a:gd name="T27" fmla="*/ 9 h 106"/>
                <a:gd name="T28" fmla="*/ 35 w 37"/>
                <a:gd name="T29" fmla="*/ 4 h 106"/>
                <a:gd name="T30" fmla="*/ 34 w 37"/>
                <a:gd name="T31" fmla="*/ 1 h 106"/>
                <a:gd name="T32" fmla="*/ 34 w 37"/>
                <a:gd name="T3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106">
                  <a:moveTo>
                    <a:pt x="0" y="105"/>
                  </a:moveTo>
                  <a:lnTo>
                    <a:pt x="10" y="102"/>
                  </a:lnTo>
                  <a:lnTo>
                    <a:pt x="16" y="97"/>
                  </a:lnTo>
                  <a:lnTo>
                    <a:pt x="21" y="91"/>
                  </a:lnTo>
                  <a:lnTo>
                    <a:pt x="26" y="84"/>
                  </a:lnTo>
                  <a:lnTo>
                    <a:pt x="30" y="76"/>
                  </a:lnTo>
                  <a:lnTo>
                    <a:pt x="34" y="67"/>
                  </a:lnTo>
                  <a:lnTo>
                    <a:pt x="35" y="58"/>
                  </a:lnTo>
                  <a:lnTo>
                    <a:pt x="36" y="48"/>
                  </a:lnTo>
                  <a:lnTo>
                    <a:pt x="36" y="39"/>
                  </a:lnTo>
                  <a:lnTo>
                    <a:pt x="36" y="30"/>
                  </a:lnTo>
                  <a:lnTo>
                    <a:pt x="36" y="22"/>
                  </a:lnTo>
                  <a:lnTo>
                    <a:pt x="36" y="16"/>
                  </a:lnTo>
                  <a:lnTo>
                    <a:pt x="35" y="9"/>
                  </a:lnTo>
                  <a:lnTo>
                    <a:pt x="35" y="4"/>
                  </a:lnTo>
                  <a:lnTo>
                    <a:pt x="34" y="1"/>
                  </a:lnTo>
                  <a:lnTo>
                    <a:pt x="34"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6" name="Line 146"/>
            <p:cNvSpPr>
              <a:spLocks noChangeShapeType="1"/>
            </p:cNvSpPr>
            <p:nvPr/>
          </p:nvSpPr>
          <p:spPr bwMode="auto">
            <a:xfrm flipH="1" flipV="1">
              <a:off x="3935" y="1810"/>
              <a:ext cx="10" cy="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7" name="Line 147"/>
            <p:cNvSpPr>
              <a:spLocks noChangeShapeType="1"/>
            </p:cNvSpPr>
            <p:nvPr/>
          </p:nvSpPr>
          <p:spPr bwMode="auto">
            <a:xfrm flipV="1">
              <a:off x="2821" y="1652"/>
              <a:ext cx="5"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8" name="Freeform 148"/>
            <p:cNvSpPr>
              <a:spLocks/>
            </p:cNvSpPr>
            <p:nvPr/>
          </p:nvSpPr>
          <p:spPr bwMode="auto">
            <a:xfrm>
              <a:off x="2823" y="1484"/>
              <a:ext cx="10" cy="174"/>
            </a:xfrm>
            <a:custGeom>
              <a:avLst/>
              <a:gdLst>
                <a:gd name="T0" fmla="*/ 0 w 10"/>
                <a:gd name="T1" fmla="*/ 173 h 174"/>
                <a:gd name="T2" fmla="*/ 0 w 10"/>
                <a:gd name="T3" fmla="*/ 172 h 174"/>
                <a:gd name="T4" fmla="*/ 1 w 10"/>
                <a:gd name="T5" fmla="*/ 166 h 174"/>
                <a:gd name="T6" fmla="*/ 1 w 10"/>
                <a:gd name="T7" fmla="*/ 159 h 174"/>
                <a:gd name="T8" fmla="*/ 1 w 10"/>
                <a:gd name="T9" fmla="*/ 149 h 174"/>
                <a:gd name="T10" fmla="*/ 2 w 10"/>
                <a:gd name="T11" fmla="*/ 138 h 174"/>
                <a:gd name="T12" fmla="*/ 2 w 10"/>
                <a:gd name="T13" fmla="*/ 125 h 174"/>
                <a:gd name="T14" fmla="*/ 3 w 10"/>
                <a:gd name="T15" fmla="*/ 112 h 174"/>
                <a:gd name="T16" fmla="*/ 6 w 10"/>
                <a:gd name="T17" fmla="*/ 97 h 174"/>
                <a:gd name="T18" fmla="*/ 6 w 10"/>
                <a:gd name="T19" fmla="*/ 81 h 174"/>
                <a:gd name="T20" fmla="*/ 7 w 10"/>
                <a:gd name="T21" fmla="*/ 67 h 174"/>
                <a:gd name="T22" fmla="*/ 8 w 10"/>
                <a:gd name="T23" fmla="*/ 52 h 174"/>
                <a:gd name="T24" fmla="*/ 8 w 10"/>
                <a:gd name="T25" fmla="*/ 38 h 174"/>
                <a:gd name="T26" fmla="*/ 9 w 10"/>
                <a:gd name="T27" fmla="*/ 26 h 174"/>
                <a:gd name="T28" fmla="*/ 9 w 10"/>
                <a:gd name="T29" fmla="*/ 16 h 174"/>
                <a:gd name="T30" fmla="*/ 9 w 10"/>
                <a:gd name="T31" fmla="*/ 7 h 174"/>
                <a:gd name="T32" fmla="*/ 9 w 10"/>
                <a:gd name="T3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74">
                  <a:moveTo>
                    <a:pt x="0" y="173"/>
                  </a:moveTo>
                  <a:lnTo>
                    <a:pt x="0" y="172"/>
                  </a:lnTo>
                  <a:lnTo>
                    <a:pt x="1" y="166"/>
                  </a:lnTo>
                  <a:lnTo>
                    <a:pt x="1" y="159"/>
                  </a:lnTo>
                  <a:lnTo>
                    <a:pt x="1" y="149"/>
                  </a:lnTo>
                  <a:lnTo>
                    <a:pt x="2" y="138"/>
                  </a:lnTo>
                  <a:lnTo>
                    <a:pt x="2" y="125"/>
                  </a:lnTo>
                  <a:lnTo>
                    <a:pt x="3" y="112"/>
                  </a:lnTo>
                  <a:lnTo>
                    <a:pt x="6" y="97"/>
                  </a:lnTo>
                  <a:lnTo>
                    <a:pt x="6" y="81"/>
                  </a:lnTo>
                  <a:lnTo>
                    <a:pt x="7" y="67"/>
                  </a:lnTo>
                  <a:lnTo>
                    <a:pt x="8" y="52"/>
                  </a:lnTo>
                  <a:lnTo>
                    <a:pt x="8" y="38"/>
                  </a:lnTo>
                  <a:lnTo>
                    <a:pt x="9" y="26"/>
                  </a:lnTo>
                  <a:lnTo>
                    <a:pt x="9" y="16"/>
                  </a:lnTo>
                  <a:lnTo>
                    <a:pt x="9" y="7"/>
                  </a:lnTo>
                  <a:lnTo>
                    <a:pt x="9"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9" name="Line 149"/>
            <p:cNvSpPr>
              <a:spLocks noChangeShapeType="1"/>
            </p:cNvSpPr>
            <p:nvPr/>
          </p:nvSpPr>
          <p:spPr bwMode="auto">
            <a:xfrm flipH="1">
              <a:off x="2817" y="1657"/>
              <a:ext cx="1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0" name="Line 150"/>
            <p:cNvSpPr>
              <a:spLocks noChangeShapeType="1"/>
            </p:cNvSpPr>
            <p:nvPr/>
          </p:nvSpPr>
          <p:spPr bwMode="auto">
            <a:xfrm>
              <a:off x="2829" y="1484"/>
              <a:ext cx="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1" name="Freeform 151"/>
            <p:cNvSpPr>
              <a:spLocks/>
            </p:cNvSpPr>
            <p:nvPr/>
          </p:nvSpPr>
          <p:spPr bwMode="auto">
            <a:xfrm>
              <a:off x="2831" y="1338"/>
              <a:ext cx="51" cy="147"/>
            </a:xfrm>
            <a:custGeom>
              <a:avLst/>
              <a:gdLst>
                <a:gd name="T0" fmla="*/ 0 w 51"/>
                <a:gd name="T1" fmla="*/ 146 h 147"/>
                <a:gd name="T2" fmla="*/ 0 w 51"/>
                <a:gd name="T3" fmla="*/ 140 h 147"/>
                <a:gd name="T4" fmla="*/ 1 w 51"/>
                <a:gd name="T5" fmla="*/ 133 h 147"/>
                <a:gd name="T6" fmla="*/ 2 w 51"/>
                <a:gd name="T7" fmla="*/ 125 h 147"/>
                <a:gd name="T8" fmla="*/ 5 w 51"/>
                <a:gd name="T9" fmla="*/ 115 h 147"/>
                <a:gd name="T10" fmla="*/ 7 w 51"/>
                <a:gd name="T11" fmla="*/ 104 h 147"/>
                <a:gd name="T12" fmla="*/ 9 w 51"/>
                <a:gd name="T13" fmla="*/ 92 h 147"/>
                <a:gd name="T14" fmla="*/ 11 w 51"/>
                <a:gd name="T15" fmla="*/ 81 h 147"/>
                <a:gd name="T16" fmla="*/ 16 w 51"/>
                <a:gd name="T17" fmla="*/ 69 h 147"/>
                <a:gd name="T18" fmla="*/ 19 w 51"/>
                <a:gd name="T19" fmla="*/ 58 h 147"/>
                <a:gd name="T20" fmla="*/ 24 w 51"/>
                <a:gd name="T21" fmla="*/ 47 h 147"/>
                <a:gd name="T22" fmla="*/ 27 w 51"/>
                <a:gd name="T23" fmla="*/ 36 h 147"/>
                <a:gd name="T24" fmla="*/ 31 w 51"/>
                <a:gd name="T25" fmla="*/ 26 h 147"/>
                <a:gd name="T26" fmla="*/ 35 w 51"/>
                <a:gd name="T27" fmla="*/ 17 h 147"/>
                <a:gd name="T28" fmla="*/ 41 w 51"/>
                <a:gd name="T29" fmla="*/ 10 h 147"/>
                <a:gd name="T30" fmla="*/ 45 w 51"/>
                <a:gd name="T31" fmla="*/ 3 h 147"/>
                <a:gd name="T32" fmla="*/ 50 w 51"/>
                <a:gd name="T3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147">
                  <a:moveTo>
                    <a:pt x="0" y="146"/>
                  </a:moveTo>
                  <a:lnTo>
                    <a:pt x="0" y="140"/>
                  </a:lnTo>
                  <a:lnTo>
                    <a:pt x="1" y="133"/>
                  </a:lnTo>
                  <a:lnTo>
                    <a:pt x="2" y="125"/>
                  </a:lnTo>
                  <a:lnTo>
                    <a:pt x="5" y="115"/>
                  </a:lnTo>
                  <a:lnTo>
                    <a:pt x="7" y="104"/>
                  </a:lnTo>
                  <a:lnTo>
                    <a:pt x="9" y="92"/>
                  </a:lnTo>
                  <a:lnTo>
                    <a:pt x="11" y="81"/>
                  </a:lnTo>
                  <a:lnTo>
                    <a:pt x="16" y="69"/>
                  </a:lnTo>
                  <a:lnTo>
                    <a:pt x="19" y="58"/>
                  </a:lnTo>
                  <a:lnTo>
                    <a:pt x="24" y="47"/>
                  </a:lnTo>
                  <a:lnTo>
                    <a:pt x="27" y="36"/>
                  </a:lnTo>
                  <a:lnTo>
                    <a:pt x="31" y="26"/>
                  </a:lnTo>
                  <a:lnTo>
                    <a:pt x="35" y="17"/>
                  </a:lnTo>
                  <a:lnTo>
                    <a:pt x="41" y="10"/>
                  </a:lnTo>
                  <a:lnTo>
                    <a:pt x="45" y="3"/>
                  </a:lnTo>
                  <a:lnTo>
                    <a:pt x="5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2" name="Line 152"/>
            <p:cNvSpPr>
              <a:spLocks noChangeShapeType="1"/>
            </p:cNvSpPr>
            <p:nvPr/>
          </p:nvSpPr>
          <p:spPr bwMode="auto">
            <a:xfrm flipH="1">
              <a:off x="2825" y="1484"/>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3" name="Line 153"/>
            <p:cNvSpPr>
              <a:spLocks noChangeShapeType="1"/>
            </p:cNvSpPr>
            <p:nvPr/>
          </p:nvSpPr>
          <p:spPr bwMode="auto">
            <a:xfrm>
              <a:off x="2880" y="1336"/>
              <a:ext cx="2"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4" name="Freeform 154"/>
            <p:cNvSpPr>
              <a:spLocks/>
            </p:cNvSpPr>
            <p:nvPr/>
          </p:nvSpPr>
          <p:spPr bwMode="auto">
            <a:xfrm>
              <a:off x="2881" y="1196"/>
              <a:ext cx="85" cy="143"/>
            </a:xfrm>
            <a:custGeom>
              <a:avLst/>
              <a:gdLst>
                <a:gd name="T0" fmla="*/ 0 w 85"/>
                <a:gd name="T1" fmla="*/ 142 h 143"/>
                <a:gd name="T2" fmla="*/ 4 w 85"/>
                <a:gd name="T3" fmla="*/ 137 h 143"/>
                <a:gd name="T4" fmla="*/ 10 w 85"/>
                <a:gd name="T5" fmla="*/ 132 h 143"/>
                <a:gd name="T6" fmla="*/ 16 w 85"/>
                <a:gd name="T7" fmla="*/ 125 h 143"/>
                <a:gd name="T8" fmla="*/ 22 w 85"/>
                <a:gd name="T9" fmla="*/ 116 h 143"/>
                <a:gd name="T10" fmla="*/ 29 w 85"/>
                <a:gd name="T11" fmla="*/ 107 h 143"/>
                <a:gd name="T12" fmla="*/ 35 w 85"/>
                <a:gd name="T13" fmla="*/ 97 h 143"/>
                <a:gd name="T14" fmla="*/ 41 w 85"/>
                <a:gd name="T15" fmla="*/ 86 h 143"/>
                <a:gd name="T16" fmla="*/ 48 w 85"/>
                <a:gd name="T17" fmla="*/ 75 h 143"/>
                <a:gd name="T18" fmla="*/ 53 w 85"/>
                <a:gd name="T19" fmla="*/ 64 h 143"/>
                <a:gd name="T20" fmla="*/ 60 w 85"/>
                <a:gd name="T21" fmla="*/ 53 h 143"/>
                <a:gd name="T22" fmla="*/ 65 w 85"/>
                <a:gd name="T23" fmla="*/ 41 h 143"/>
                <a:gd name="T24" fmla="*/ 71 w 85"/>
                <a:gd name="T25" fmla="*/ 31 h 143"/>
                <a:gd name="T26" fmla="*/ 75 w 85"/>
                <a:gd name="T27" fmla="*/ 21 h 143"/>
                <a:gd name="T28" fmla="*/ 80 w 85"/>
                <a:gd name="T29" fmla="*/ 13 h 143"/>
                <a:gd name="T30" fmla="*/ 82 w 85"/>
                <a:gd name="T31" fmla="*/ 6 h 143"/>
                <a:gd name="T32" fmla="*/ 84 w 85"/>
                <a:gd name="T3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43">
                  <a:moveTo>
                    <a:pt x="0" y="142"/>
                  </a:moveTo>
                  <a:lnTo>
                    <a:pt x="4" y="137"/>
                  </a:lnTo>
                  <a:lnTo>
                    <a:pt x="10" y="132"/>
                  </a:lnTo>
                  <a:lnTo>
                    <a:pt x="16" y="125"/>
                  </a:lnTo>
                  <a:lnTo>
                    <a:pt x="22" y="116"/>
                  </a:lnTo>
                  <a:lnTo>
                    <a:pt x="29" y="107"/>
                  </a:lnTo>
                  <a:lnTo>
                    <a:pt x="35" y="97"/>
                  </a:lnTo>
                  <a:lnTo>
                    <a:pt x="41" y="86"/>
                  </a:lnTo>
                  <a:lnTo>
                    <a:pt x="48" y="75"/>
                  </a:lnTo>
                  <a:lnTo>
                    <a:pt x="53" y="64"/>
                  </a:lnTo>
                  <a:lnTo>
                    <a:pt x="60" y="53"/>
                  </a:lnTo>
                  <a:lnTo>
                    <a:pt x="65" y="41"/>
                  </a:lnTo>
                  <a:lnTo>
                    <a:pt x="71" y="31"/>
                  </a:lnTo>
                  <a:lnTo>
                    <a:pt x="75" y="21"/>
                  </a:lnTo>
                  <a:lnTo>
                    <a:pt x="80" y="13"/>
                  </a:lnTo>
                  <a:lnTo>
                    <a:pt x="82" y="6"/>
                  </a:lnTo>
                  <a:lnTo>
                    <a:pt x="84"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5" name="Line 155"/>
            <p:cNvSpPr>
              <a:spLocks noChangeShapeType="1"/>
            </p:cNvSpPr>
            <p:nvPr/>
          </p:nvSpPr>
          <p:spPr bwMode="auto">
            <a:xfrm flipH="1" flipV="1">
              <a:off x="2874" y="1331"/>
              <a:ext cx="12"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6" name="Line 156"/>
            <p:cNvSpPr>
              <a:spLocks noChangeShapeType="1"/>
            </p:cNvSpPr>
            <p:nvPr/>
          </p:nvSpPr>
          <p:spPr bwMode="auto">
            <a:xfrm>
              <a:off x="2961" y="1196"/>
              <a:ext cx="6"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7" name="Freeform 157"/>
            <p:cNvSpPr>
              <a:spLocks/>
            </p:cNvSpPr>
            <p:nvPr/>
          </p:nvSpPr>
          <p:spPr bwMode="auto">
            <a:xfrm>
              <a:off x="2964" y="1128"/>
              <a:ext cx="51" cy="69"/>
            </a:xfrm>
            <a:custGeom>
              <a:avLst/>
              <a:gdLst>
                <a:gd name="T0" fmla="*/ 0 w 51"/>
                <a:gd name="T1" fmla="*/ 68 h 69"/>
                <a:gd name="T2" fmla="*/ 1 w 51"/>
                <a:gd name="T3" fmla="*/ 63 h 69"/>
                <a:gd name="T4" fmla="*/ 3 w 51"/>
                <a:gd name="T5" fmla="*/ 58 h 69"/>
                <a:gd name="T6" fmla="*/ 7 w 51"/>
                <a:gd name="T7" fmla="*/ 52 h 69"/>
                <a:gd name="T8" fmla="*/ 11 w 51"/>
                <a:gd name="T9" fmla="*/ 47 h 69"/>
                <a:gd name="T10" fmla="*/ 16 w 51"/>
                <a:gd name="T11" fmla="*/ 41 h 69"/>
                <a:gd name="T12" fmla="*/ 19 w 51"/>
                <a:gd name="T13" fmla="*/ 36 h 69"/>
                <a:gd name="T14" fmla="*/ 23 w 51"/>
                <a:gd name="T15" fmla="*/ 30 h 69"/>
                <a:gd name="T16" fmla="*/ 28 w 51"/>
                <a:gd name="T17" fmla="*/ 24 h 69"/>
                <a:gd name="T18" fmla="*/ 32 w 51"/>
                <a:gd name="T19" fmla="*/ 20 h 69"/>
                <a:gd name="T20" fmla="*/ 36 w 51"/>
                <a:gd name="T21" fmla="*/ 14 h 69"/>
                <a:gd name="T22" fmla="*/ 39 w 51"/>
                <a:gd name="T23" fmla="*/ 10 h 69"/>
                <a:gd name="T24" fmla="*/ 42 w 51"/>
                <a:gd name="T25" fmla="*/ 7 h 69"/>
                <a:gd name="T26" fmla="*/ 46 w 51"/>
                <a:gd name="T27" fmla="*/ 4 h 69"/>
                <a:gd name="T28" fmla="*/ 48 w 51"/>
                <a:gd name="T29" fmla="*/ 2 h 69"/>
                <a:gd name="T30" fmla="*/ 49 w 51"/>
                <a:gd name="T31" fmla="*/ 1 h 69"/>
                <a:gd name="T32" fmla="*/ 50 w 51"/>
                <a:gd name="T3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69">
                  <a:moveTo>
                    <a:pt x="0" y="68"/>
                  </a:moveTo>
                  <a:lnTo>
                    <a:pt x="1" y="63"/>
                  </a:lnTo>
                  <a:lnTo>
                    <a:pt x="3" y="58"/>
                  </a:lnTo>
                  <a:lnTo>
                    <a:pt x="7" y="52"/>
                  </a:lnTo>
                  <a:lnTo>
                    <a:pt x="11" y="47"/>
                  </a:lnTo>
                  <a:lnTo>
                    <a:pt x="16" y="41"/>
                  </a:lnTo>
                  <a:lnTo>
                    <a:pt x="19" y="36"/>
                  </a:lnTo>
                  <a:lnTo>
                    <a:pt x="23" y="30"/>
                  </a:lnTo>
                  <a:lnTo>
                    <a:pt x="28" y="24"/>
                  </a:lnTo>
                  <a:lnTo>
                    <a:pt x="32" y="20"/>
                  </a:lnTo>
                  <a:lnTo>
                    <a:pt x="36" y="14"/>
                  </a:lnTo>
                  <a:lnTo>
                    <a:pt x="39" y="10"/>
                  </a:lnTo>
                  <a:lnTo>
                    <a:pt x="42" y="7"/>
                  </a:lnTo>
                  <a:lnTo>
                    <a:pt x="46" y="4"/>
                  </a:lnTo>
                  <a:lnTo>
                    <a:pt x="48" y="2"/>
                  </a:lnTo>
                  <a:lnTo>
                    <a:pt x="49" y="1"/>
                  </a:lnTo>
                  <a:lnTo>
                    <a:pt x="50"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8" name="Line 158"/>
            <p:cNvSpPr>
              <a:spLocks noChangeShapeType="1"/>
            </p:cNvSpPr>
            <p:nvPr/>
          </p:nvSpPr>
          <p:spPr bwMode="auto">
            <a:xfrm flipH="1" flipV="1">
              <a:off x="2957" y="1192"/>
              <a:ext cx="12" cy="9"/>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9" name="Line 159"/>
            <p:cNvSpPr>
              <a:spLocks noChangeShapeType="1"/>
            </p:cNvSpPr>
            <p:nvPr/>
          </p:nvSpPr>
          <p:spPr bwMode="auto">
            <a:xfrm>
              <a:off x="3013" y="1128"/>
              <a:ext cx="3"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0" name="Line 160"/>
            <p:cNvSpPr>
              <a:spLocks noChangeShapeType="1"/>
            </p:cNvSpPr>
            <p:nvPr/>
          </p:nvSpPr>
          <p:spPr bwMode="auto">
            <a:xfrm flipV="1">
              <a:off x="3018" y="1077"/>
              <a:ext cx="24" cy="5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 name="Freeform 161"/>
            <p:cNvSpPr>
              <a:spLocks/>
            </p:cNvSpPr>
            <p:nvPr/>
          </p:nvSpPr>
          <p:spPr bwMode="auto">
            <a:xfrm>
              <a:off x="3047" y="1077"/>
              <a:ext cx="482" cy="277"/>
            </a:xfrm>
            <a:custGeom>
              <a:avLst/>
              <a:gdLst>
                <a:gd name="T0" fmla="*/ 0 w 482"/>
                <a:gd name="T1" fmla="*/ 3 h 277"/>
                <a:gd name="T2" fmla="*/ 17 w 482"/>
                <a:gd name="T3" fmla="*/ 0 h 277"/>
                <a:gd name="T4" fmla="*/ 39 w 482"/>
                <a:gd name="T5" fmla="*/ 2 h 277"/>
                <a:gd name="T6" fmla="*/ 66 w 482"/>
                <a:gd name="T7" fmla="*/ 9 h 277"/>
                <a:gd name="T8" fmla="*/ 96 w 482"/>
                <a:gd name="T9" fmla="*/ 20 h 277"/>
                <a:gd name="T10" fmla="*/ 129 w 482"/>
                <a:gd name="T11" fmla="*/ 35 h 277"/>
                <a:gd name="T12" fmla="*/ 165 w 482"/>
                <a:gd name="T13" fmla="*/ 52 h 277"/>
                <a:gd name="T14" fmla="*/ 202 w 482"/>
                <a:gd name="T15" fmla="*/ 73 h 277"/>
                <a:gd name="T16" fmla="*/ 240 w 482"/>
                <a:gd name="T17" fmla="*/ 94 h 277"/>
                <a:gd name="T18" fmla="*/ 279 w 482"/>
                <a:gd name="T19" fmla="*/ 117 h 277"/>
                <a:gd name="T20" fmla="*/ 316 w 482"/>
                <a:gd name="T21" fmla="*/ 142 h 277"/>
                <a:gd name="T22" fmla="*/ 350 w 482"/>
                <a:gd name="T23" fmla="*/ 166 h 277"/>
                <a:gd name="T24" fmla="*/ 384 w 482"/>
                <a:gd name="T25" fmla="*/ 191 h 277"/>
                <a:gd name="T26" fmla="*/ 415 w 482"/>
                <a:gd name="T27" fmla="*/ 216 h 277"/>
                <a:gd name="T28" fmla="*/ 442 w 482"/>
                <a:gd name="T29" fmla="*/ 237 h 277"/>
                <a:gd name="T30" fmla="*/ 463 w 482"/>
                <a:gd name="T31" fmla="*/ 258 h 277"/>
                <a:gd name="T32" fmla="*/ 481 w 482"/>
                <a:gd name="T33" fmla="*/ 27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2" h="277">
                  <a:moveTo>
                    <a:pt x="0" y="3"/>
                  </a:moveTo>
                  <a:lnTo>
                    <a:pt x="17" y="0"/>
                  </a:lnTo>
                  <a:lnTo>
                    <a:pt x="39" y="2"/>
                  </a:lnTo>
                  <a:lnTo>
                    <a:pt x="66" y="9"/>
                  </a:lnTo>
                  <a:lnTo>
                    <a:pt x="96" y="20"/>
                  </a:lnTo>
                  <a:lnTo>
                    <a:pt x="129" y="35"/>
                  </a:lnTo>
                  <a:lnTo>
                    <a:pt x="165" y="52"/>
                  </a:lnTo>
                  <a:lnTo>
                    <a:pt x="202" y="73"/>
                  </a:lnTo>
                  <a:lnTo>
                    <a:pt x="240" y="94"/>
                  </a:lnTo>
                  <a:lnTo>
                    <a:pt x="279" y="117"/>
                  </a:lnTo>
                  <a:lnTo>
                    <a:pt x="316" y="142"/>
                  </a:lnTo>
                  <a:lnTo>
                    <a:pt x="350" y="166"/>
                  </a:lnTo>
                  <a:lnTo>
                    <a:pt x="384" y="191"/>
                  </a:lnTo>
                  <a:lnTo>
                    <a:pt x="415" y="216"/>
                  </a:lnTo>
                  <a:lnTo>
                    <a:pt x="442" y="237"/>
                  </a:lnTo>
                  <a:lnTo>
                    <a:pt x="463" y="258"/>
                  </a:lnTo>
                  <a:lnTo>
                    <a:pt x="481" y="276"/>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2" name="Line 162"/>
            <p:cNvSpPr>
              <a:spLocks noChangeShapeType="1"/>
            </p:cNvSpPr>
            <p:nvPr/>
          </p:nvSpPr>
          <p:spPr bwMode="auto">
            <a:xfrm flipH="1" flipV="1">
              <a:off x="3043" y="1074"/>
              <a:ext cx="11"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3" name="Line 163"/>
            <p:cNvSpPr>
              <a:spLocks noChangeShapeType="1"/>
            </p:cNvSpPr>
            <p:nvPr/>
          </p:nvSpPr>
          <p:spPr bwMode="auto">
            <a:xfrm flipH="1">
              <a:off x="3524" y="1352"/>
              <a:ext cx="11" cy="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4" name="Freeform 164"/>
            <p:cNvSpPr>
              <a:spLocks/>
            </p:cNvSpPr>
            <p:nvPr/>
          </p:nvSpPr>
          <p:spPr bwMode="auto">
            <a:xfrm>
              <a:off x="3528" y="1353"/>
              <a:ext cx="126" cy="101"/>
            </a:xfrm>
            <a:custGeom>
              <a:avLst/>
              <a:gdLst>
                <a:gd name="T0" fmla="*/ 0 w 126"/>
                <a:gd name="T1" fmla="*/ 0 h 101"/>
                <a:gd name="T2" fmla="*/ 0 w 126"/>
                <a:gd name="T3" fmla="*/ 1 h 101"/>
                <a:gd name="T4" fmla="*/ 2 w 126"/>
                <a:gd name="T5" fmla="*/ 3 h 101"/>
                <a:gd name="T6" fmla="*/ 7 w 126"/>
                <a:gd name="T7" fmla="*/ 8 h 101"/>
                <a:gd name="T8" fmla="*/ 13 w 126"/>
                <a:gd name="T9" fmla="*/ 15 h 101"/>
                <a:gd name="T10" fmla="*/ 20 w 126"/>
                <a:gd name="T11" fmla="*/ 21 h 101"/>
                <a:gd name="T12" fmla="*/ 28 w 126"/>
                <a:gd name="T13" fmla="*/ 29 h 101"/>
                <a:gd name="T14" fmla="*/ 37 w 126"/>
                <a:gd name="T15" fmla="*/ 37 h 101"/>
                <a:gd name="T16" fmla="*/ 46 w 126"/>
                <a:gd name="T17" fmla="*/ 46 h 101"/>
                <a:gd name="T18" fmla="*/ 57 w 126"/>
                <a:gd name="T19" fmla="*/ 55 h 101"/>
                <a:gd name="T20" fmla="*/ 66 w 126"/>
                <a:gd name="T21" fmla="*/ 64 h 101"/>
                <a:gd name="T22" fmla="*/ 77 w 126"/>
                <a:gd name="T23" fmla="*/ 72 h 101"/>
                <a:gd name="T24" fmla="*/ 88 w 126"/>
                <a:gd name="T25" fmla="*/ 80 h 101"/>
                <a:gd name="T26" fmla="*/ 97 w 126"/>
                <a:gd name="T27" fmla="*/ 86 h 101"/>
                <a:gd name="T28" fmla="*/ 107 w 126"/>
                <a:gd name="T29" fmla="*/ 93 h 101"/>
                <a:gd name="T30" fmla="*/ 116 w 126"/>
                <a:gd name="T31" fmla="*/ 98 h 101"/>
                <a:gd name="T32" fmla="*/ 125 w 126"/>
                <a:gd name="T33" fmla="*/ 10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01">
                  <a:moveTo>
                    <a:pt x="0" y="0"/>
                  </a:moveTo>
                  <a:lnTo>
                    <a:pt x="0" y="1"/>
                  </a:lnTo>
                  <a:lnTo>
                    <a:pt x="2" y="3"/>
                  </a:lnTo>
                  <a:lnTo>
                    <a:pt x="7" y="8"/>
                  </a:lnTo>
                  <a:lnTo>
                    <a:pt x="13" y="15"/>
                  </a:lnTo>
                  <a:lnTo>
                    <a:pt x="20" y="21"/>
                  </a:lnTo>
                  <a:lnTo>
                    <a:pt x="28" y="29"/>
                  </a:lnTo>
                  <a:lnTo>
                    <a:pt x="37" y="37"/>
                  </a:lnTo>
                  <a:lnTo>
                    <a:pt x="46" y="46"/>
                  </a:lnTo>
                  <a:lnTo>
                    <a:pt x="57" y="55"/>
                  </a:lnTo>
                  <a:lnTo>
                    <a:pt x="66" y="64"/>
                  </a:lnTo>
                  <a:lnTo>
                    <a:pt x="77" y="72"/>
                  </a:lnTo>
                  <a:lnTo>
                    <a:pt x="88" y="80"/>
                  </a:lnTo>
                  <a:lnTo>
                    <a:pt x="97" y="86"/>
                  </a:lnTo>
                  <a:lnTo>
                    <a:pt x="107" y="93"/>
                  </a:lnTo>
                  <a:lnTo>
                    <a:pt x="116" y="98"/>
                  </a:lnTo>
                  <a:lnTo>
                    <a:pt x="125" y="10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5" name="Line 165"/>
            <p:cNvSpPr>
              <a:spLocks noChangeShapeType="1"/>
            </p:cNvSpPr>
            <p:nvPr/>
          </p:nvSpPr>
          <p:spPr bwMode="auto">
            <a:xfrm flipV="1">
              <a:off x="3527" y="1347"/>
              <a:ext cx="3" cy="1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6" name="Line 166"/>
            <p:cNvSpPr>
              <a:spLocks noChangeShapeType="1"/>
            </p:cNvSpPr>
            <p:nvPr/>
          </p:nvSpPr>
          <p:spPr bwMode="auto">
            <a:xfrm flipH="1">
              <a:off x="3650" y="1451"/>
              <a:ext cx="8" cy="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7" name="Freeform 167"/>
            <p:cNvSpPr>
              <a:spLocks/>
            </p:cNvSpPr>
            <p:nvPr/>
          </p:nvSpPr>
          <p:spPr bwMode="auto">
            <a:xfrm>
              <a:off x="3653" y="1453"/>
              <a:ext cx="83" cy="74"/>
            </a:xfrm>
            <a:custGeom>
              <a:avLst/>
              <a:gdLst>
                <a:gd name="T0" fmla="*/ 0 w 83"/>
                <a:gd name="T1" fmla="*/ 0 h 74"/>
                <a:gd name="T2" fmla="*/ 7 w 83"/>
                <a:gd name="T3" fmla="*/ 2 h 74"/>
                <a:gd name="T4" fmla="*/ 15 w 83"/>
                <a:gd name="T5" fmla="*/ 6 h 74"/>
                <a:gd name="T6" fmla="*/ 22 w 83"/>
                <a:gd name="T7" fmla="*/ 9 h 74"/>
                <a:gd name="T8" fmla="*/ 29 w 83"/>
                <a:gd name="T9" fmla="*/ 13 h 74"/>
                <a:gd name="T10" fmla="*/ 37 w 83"/>
                <a:gd name="T11" fmla="*/ 18 h 74"/>
                <a:gd name="T12" fmla="*/ 44 w 83"/>
                <a:gd name="T13" fmla="*/ 22 h 74"/>
                <a:gd name="T14" fmla="*/ 49 w 83"/>
                <a:gd name="T15" fmla="*/ 28 h 74"/>
                <a:gd name="T16" fmla="*/ 56 w 83"/>
                <a:gd name="T17" fmla="*/ 32 h 74"/>
                <a:gd name="T18" fmla="*/ 62 w 83"/>
                <a:gd name="T19" fmla="*/ 38 h 74"/>
                <a:gd name="T20" fmla="*/ 66 w 83"/>
                <a:gd name="T21" fmla="*/ 43 h 74"/>
                <a:gd name="T22" fmla="*/ 71 w 83"/>
                <a:gd name="T23" fmla="*/ 49 h 74"/>
                <a:gd name="T24" fmla="*/ 75 w 83"/>
                <a:gd name="T25" fmla="*/ 54 h 74"/>
                <a:gd name="T26" fmla="*/ 77 w 83"/>
                <a:gd name="T27" fmla="*/ 60 h 74"/>
                <a:gd name="T28" fmla="*/ 80 w 83"/>
                <a:gd name="T29" fmla="*/ 64 h 74"/>
                <a:gd name="T30" fmla="*/ 82 w 83"/>
                <a:gd name="T31" fmla="*/ 68 h 74"/>
                <a:gd name="T32" fmla="*/ 82 w 83"/>
                <a:gd name="T33" fmla="*/ 7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74">
                  <a:moveTo>
                    <a:pt x="0" y="0"/>
                  </a:moveTo>
                  <a:lnTo>
                    <a:pt x="7" y="2"/>
                  </a:lnTo>
                  <a:lnTo>
                    <a:pt x="15" y="6"/>
                  </a:lnTo>
                  <a:lnTo>
                    <a:pt x="22" y="9"/>
                  </a:lnTo>
                  <a:lnTo>
                    <a:pt x="29" y="13"/>
                  </a:lnTo>
                  <a:lnTo>
                    <a:pt x="37" y="18"/>
                  </a:lnTo>
                  <a:lnTo>
                    <a:pt x="44" y="22"/>
                  </a:lnTo>
                  <a:lnTo>
                    <a:pt x="49" y="28"/>
                  </a:lnTo>
                  <a:lnTo>
                    <a:pt x="56" y="32"/>
                  </a:lnTo>
                  <a:lnTo>
                    <a:pt x="62" y="38"/>
                  </a:lnTo>
                  <a:lnTo>
                    <a:pt x="66" y="43"/>
                  </a:lnTo>
                  <a:lnTo>
                    <a:pt x="71" y="49"/>
                  </a:lnTo>
                  <a:lnTo>
                    <a:pt x="75" y="54"/>
                  </a:lnTo>
                  <a:lnTo>
                    <a:pt x="77" y="60"/>
                  </a:lnTo>
                  <a:lnTo>
                    <a:pt x="80" y="64"/>
                  </a:lnTo>
                  <a:lnTo>
                    <a:pt x="82" y="68"/>
                  </a:lnTo>
                  <a:lnTo>
                    <a:pt x="82" y="73"/>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8" name="Line 168"/>
            <p:cNvSpPr>
              <a:spLocks noChangeShapeType="1"/>
            </p:cNvSpPr>
            <p:nvPr/>
          </p:nvSpPr>
          <p:spPr bwMode="auto">
            <a:xfrm flipV="1">
              <a:off x="3652" y="1447"/>
              <a:ext cx="0" cy="13"/>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9" name="Line 169"/>
            <p:cNvSpPr>
              <a:spLocks noChangeShapeType="1"/>
            </p:cNvSpPr>
            <p:nvPr/>
          </p:nvSpPr>
          <p:spPr bwMode="auto">
            <a:xfrm flipH="1">
              <a:off x="3729" y="1526"/>
              <a:ext cx="1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 name="Freeform 170"/>
            <p:cNvSpPr>
              <a:spLocks/>
            </p:cNvSpPr>
            <p:nvPr/>
          </p:nvSpPr>
          <p:spPr bwMode="auto">
            <a:xfrm>
              <a:off x="3735" y="1526"/>
              <a:ext cx="234" cy="163"/>
            </a:xfrm>
            <a:custGeom>
              <a:avLst/>
              <a:gdLst>
                <a:gd name="T0" fmla="*/ 0 w 234"/>
                <a:gd name="T1" fmla="*/ 0 h 163"/>
                <a:gd name="T2" fmla="*/ 2 w 234"/>
                <a:gd name="T3" fmla="*/ 4 h 163"/>
                <a:gd name="T4" fmla="*/ 10 w 234"/>
                <a:gd name="T5" fmla="*/ 11 h 163"/>
                <a:gd name="T6" fmla="*/ 20 w 234"/>
                <a:gd name="T7" fmla="*/ 20 h 163"/>
                <a:gd name="T8" fmla="*/ 33 w 234"/>
                <a:gd name="T9" fmla="*/ 30 h 163"/>
                <a:gd name="T10" fmla="*/ 50 w 234"/>
                <a:gd name="T11" fmla="*/ 41 h 163"/>
                <a:gd name="T12" fmla="*/ 68 w 234"/>
                <a:gd name="T13" fmla="*/ 54 h 163"/>
                <a:gd name="T14" fmla="*/ 89 w 234"/>
                <a:gd name="T15" fmla="*/ 66 h 163"/>
                <a:gd name="T16" fmla="*/ 110 w 234"/>
                <a:gd name="T17" fmla="*/ 79 h 163"/>
                <a:gd name="T18" fmla="*/ 130 w 234"/>
                <a:gd name="T19" fmla="*/ 92 h 163"/>
                <a:gd name="T20" fmla="*/ 152 w 234"/>
                <a:gd name="T21" fmla="*/ 105 h 163"/>
                <a:gd name="T22" fmla="*/ 172 w 234"/>
                <a:gd name="T23" fmla="*/ 117 h 163"/>
                <a:gd name="T24" fmla="*/ 190 w 234"/>
                <a:gd name="T25" fmla="*/ 128 h 163"/>
                <a:gd name="T26" fmla="*/ 205 w 234"/>
                <a:gd name="T27" fmla="*/ 140 h 163"/>
                <a:gd name="T28" fmla="*/ 219 w 234"/>
                <a:gd name="T29" fmla="*/ 148 h 163"/>
                <a:gd name="T30" fmla="*/ 227 w 234"/>
                <a:gd name="T31" fmla="*/ 156 h 163"/>
                <a:gd name="T32" fmla="*/ 233 w 234"/>
                <a:gd name="T33" fmla="*/ 16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163">
                  <a:moveTo>
                    <a:pt x="0" y="0"/>
                  </a:moveTo>
                  <a:lnTo>
                    <a:pt x="2" y="4"/>
                  </a:lnTo>
                  <a:lnTo>
                    <a:pt x="10" y="11"/>
                  </a:lnTo>
                  <a:lnTo>
                    <a:pt x="20" y="20"/>
                  </a:lnTo>
                  <a:lnTo>
                    <a:pt x="33" y="30"/>
                  </a:lnTo>
                  <a:lnTo>
                    <a:pt x="50" y="41"/>
                  </a:lnTo>
                  <a:lnTo>
                    <a:pt x="68" y="54"/>
                  </a:lnTo>
                  <a:lnTo>
                    <a:pt x="89" y="66"/>
                  </a:lnTo>
                  <a:lnTo>
                    <a:pt x="110" y="79"/>
                  </a:lnTo>
                  <a:lnTo>
                    <a:pt x="130" y="92"/>
                  </a:lnTo>
                  <a:lnTo>
                    <a:pt x="152" y="105"/>
                  </a:lnTo>
                  <a:lnTo>
                    <a:pt x="172" y="117"/>
                  </a:lnTo>
                  <a:lnTo>
                    <a:pt x="190" y="128"/>
                  </a:lnTo>
                  <a:lnTo>
                    <a:pt x="205" y="140"/>
                  </a:lnTo>
                  <a:lnTo>
                    <a:pt x="219" y="148"/>
                  </a:lnTo>
                  <a:lnTo>
                    <a:pt x="227" y="156"/>
                  </a:lnTo>
                  <a:lnTo>
                    <a:pt x="233" y="162"/>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1" name="Line 171"/>
            <p:cNvSpPr>
              <a:spLocks noChangeShapeType="1"/>
            </p:cNvSpPr>
            <p:nvPr/>
          </p:nvSpPr>
          <p:spPr bwMode="auto">
            <a:xfrm>
              <a:off x="3734" y="1526"/>
              <a:ext cx="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2" name="Line 172"/>
            <p:cNvSpPr>
              <a:spLocks noChangeShapeType="1"/>
            </p:cNvSpPr>
            <p:nvPr/>
          </p:nvSpPr>
          <p:spPr bwMode="auto">
            <a:xfrm flipH="1">
              <a:off x="3963" y="1688"/>
              <a:ext cx="11" cy="2"/>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3" name="Freeform 173"/>
            <p:cNvSpPr>
              <a:spLocks/>
            </p:cNvSpPr>
            <p:nvPr/>
          </p:nvSpPr>
          <p:spPr bwMode="auto">
            <a:xfrm>
              <a:off x="3968" y="1742"/>
              <a:ext cx="117" cy="158"/>
            </a:xfrm>
            <a:custGeom>
              <a:avLst/>
              <a:gdLst>
                <a:gd name="T0" fmla="*/ 0 w 117"/>
                <a:gd name="T1" fmla="*/ 0 h 158"/>
                <a:gd name="T2" fmla="*/ 3 w 117"/>
                <a:gd name="T3" fmla="*/ 6 h 158"/>
                <a:gd name="T4" fmla="*/ 10 w 117"/>
                <a:gd name="T5" fmla="*/ 13 h 158"/>
                <a:gd name="T6" fmla="*/ 17 w 117"/>
                <a:gd name="T7" fmla="*/ 22 h 158"/>
                <a:gd name="T8" fmla="*/ 27 w 117"/>
                <a:gd name="T9" fmla="*/ 32 h 158"/>
                <a:gd name="T10" fmla="*/ 36 w 117"/>
                <a:gd name="T11" fmla="*/ 43 h 158"/>
                <a:gd name="T12" fmla="*/ 46 w 117"/>
                <a:gd name="T13" fmla="*/ 56 h 158"/>
                <a:gd name="T14" fmla="*/ 56 w 117"/>
                <a:gd name="T15" fmla="*/ 68 h 158"/>
                <a:gd name="T16" fmla="*/ 67 w 117"/>
                <a:gd name="T17" fmla="*/ 80 h 158"/>
                <a:gd name="T18" fmla="*/ 77 w 117"/>
                <a:gd name="T19" fmla="*/ 93 h 158"/>
                <a:gd name="T20" fmla="*/ 86 w 117"/>
                <a:gd name="T21" fmla="*/ 105 h 158"/>
                <a:gd name="T22" fmla="*/ 96 w 117"/>
                <a:gd name="T23" fmla="*/ 117 h 158"/>
                <a:gd name="T24" fmla="*/ 103 w 117"/>
                <a:gd name="T25" fmla="*/ 127 h 158"/>
                <a:gd name="T26" fmla="*/ 108 w 117"/>
                <a:gd name="T27" fmla="*/ 137 h 158"/>
                <a:gd name="T28" fmla="*/ 114 w 117"/>
                <a:gd name="T29" fmla="*/ 145 h 158"/>
                <a:gd name="T30" fmla="*/ 116 w 117"/>
                <a:gd name="T31" fmla="*/ 152 h 158"/>
                <a:gd name="T32" fmla="*/ 116 w 117"/>
                <a:gd name="T33" fmla="*/ 1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58">
                  <a:moveTo>
                    <a:pt x="0" y="0"/>
                  </a:moveTo>
                  <a:lnTo>
                    <a:pt x="3" y="6"/>
                  </a:lnTo>
                  <a:lnTo>
                    <a:pt x="10" y="13"/>
                  </a:lnTo>
                  <a:lnTo>
                    <a:pt x="17" y="22"/>
                  </a:lnTo>
                  <a:lnTo>
                    <a:pt x="27" y="32"/>
                  </a:lnTo>
                  <a:lnTo>
                    <a:pt x="36" y="43"/>
                  </a:lnTo>
                  <a:lnTo>
                    <a:pt x="46" y="56"/>
                  </a:lnTo>
                  <a:lnTo>
                    <a:pt x="56" y="68"/>
                  </a:lnTo>
                  <a:lnTo>
                    <a:pt x="67" y="80"/>
                  </a:lnTo>
                  <a:lnTo>
                    <a:pt x="77" y="93"/>
                  </a:lnTo>
                  <a:lnTo>
                    <a:pt x="86" y="105"/>
                  </a:lnTo>
                  <a:lnTo>
                    <a:pt x="96" y="117"/>
                  </a:lnTo>
                  <a:lnTo>
                    <a:pt x="103" y="127"/>
                  </a:lnTo>
                  <a:lnTo>
                    <a:pt x="108" y="137"/>
                  </a:lnTo>
                  <a:lnTo>
                    <a:pt x="114" y="145"/>
                  </a:lnTo>
                  <a:lnTo>
                    <a:pt x="116" y="152"/>
                  </a:lnTo>
                  <a:lnTo>
                    <a:pt x="116" y="157"/>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4" name="Line 174"/>
            <p:cNvSpPr>
              <a:spLocks noChangeShapeType="1"/>
            </p:cNvSpPr>
            <p:nvPr/>
          </p:nvSpPr>
          <p:spPr bwMode="auto">
            <a:xfrm flipV="1">
              <a:off x="3967" y="1683"/>
              <a:ext cx="3"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5" name="Line 175"/>
            <p:cNvSpPr>
              <a:spLocks noChangeShapeType="1"/>
            </p:cNvSpPr>
            <p:nvPr/>
          </p:nvSpPr>
          <p:spPr bwMode="auto">
            <a:xfrm flipH="1" flipV="1">
              <a:off x="4078" y="1840"/>
              <a:ext cx="13" cy="1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6" name="Freeform 176"/>
            <p:cNvSpPr>
              <a:spLocks/>
            </p:cNvSpPr>
            <p:nvPr/>
          </p:nvSpPr>
          <p:spPr bwMode="auto">
            <a:xfrm>
              <a:off x="4083" y="1846"/>
              <a:ext cx="110" cy="69"/>
            </a:xfrm>
            <a:custGeom>
              <a:avLst/>
              <a:gdLst>
                <a:gd name="T0" fmla="*/ 1 w 110"/>
                <a:gd name="T1" fmla="*/ 0 h 69"/>
                <a:gd name="T2" fmla="*/ 0 w 110"/>
                <a:gd name="T3" fmla="*/ 4 h 69"/>
                <a:gd name="T4" fmla="*/ 2 w 110"/>
                <a:gd name="T5" fmla="*/ 9 h 69"/>
                <a:gd name="T6" fmla="*/ 7 w 110"/>
                <a:gd name="T7" fmla="*/ 13 h 69"/>
                <a:gd name="T8" fmla="*/ 14 w 110"/>
                <a:gd name="T9" fmla="*/ 19 h 69"/>
                <a:gd name="T10" fmla="*/ 21 w 110"/>
                <a:gd name="T11" fmla="*/ 24 h 69"/>
                <a:gd name="T12" fmla="*/ 31 w 110"/>
                <a:gd name="T13" fmla="*/ 30 h 69"/>
                <a:gd name="T14" fmla="*/ 41 w 110"/>
                <a:gd name="T15" fmla="*/ 37 h 69"/>
                <a:gd name="T16" fmla="*/ 51 w 110"/>
                <a:gd name="T17" fmla="*/ 42 h 69"/>
                <a:gd name="T18" fmla="*/ 62 w 110"/>
                <a:gd name="T19" fmla="*/ 47 h 69"/>
                <a:gd name="T20" fmla="*/ 72 w 110"/>
                <a:gd name="T21" fmla="*/ 52 h 69"/>
                <a:gd name="T22" fmla="*/ 81 w 110"/>
                <a:gd name="T23" fmla="*/ 57 h 69"/>
                <a:gd name="T24" fmla="*/ 90 w 110"/>
                <a:gd name="T25" fmla="*/ 60 h 69"/>
                <a:gd name="T26" fmla="*/ 98 w 110"/>
                <a:gd name="T27" fmla="*/ 63 h 69"/>
                <a:gd name="T28" fmla="*/ 105 w 110"/>
                <a:gd name="T29" fmla="*/ 66 h 69"/>
                <a:gd name="T30" fmla="*/ 108 w 110"/>
                <a:gd name="T31" fmla="*/ 68 h 69"/>
                <a:gd name="T32" fmla="*/ 109 w 110"/>
                <a:gd name="T33" fmla="*/ 6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69">
                  <a:moveTo>
                    <a:pt x="1" y="0"/>
                  </a:moveTo>
                  <a:lnTo>
                    <a:pt x="0" y="4"/>
                  </a:lnTo>
                  <a:lnTo>
                    <a:pt x="2" y="9"/>
                  </a:lnTo>
                  <a:lnTo>
                    <a:pt x="7" y="13"/>
                  </a:lnTo>
                  <a:lnTo>
                    <a:pt x="14" y="19"/>
                  </a:lnTo>
                  <a:lnTo>
                    <a:pt x="21" y="24"/>
                  </a:lnTo>
                  <a:lnTo>
                    <a:pt x="31" y="30"/>
                  </a:lnTo>
                  <a:lnTo>
                    <a:pt x="41" y="37"/>
                  </a:lnTo>
                  <a:lnTo>
                    <a:pt x="51" y="42"/>
                  </a:lnTo>
                  <a:lnTo>
                    <a:pt x="62" y="47"/>
                  </a:lnTo>
                  <a:lnTo>
                    <a:pt x="72" y="52"/>
                  </a:lnTo>
                  <a:lnTo>
                    <a:pt x="81" y="57"/>
                  </a:lnTo>
                  <a:lnTo>
                    <a:pt x="90" y="60"/>
                  </a:lnTo>
                  <a:lnTo>
                    <a:pt x="98" y="63"/>
                  </a:lnTo>
                  <a:lnTo>
                    <a:pt x="105" y="66"/>
                  </a:lnTo>
                  <a:lnTo>
                    <a:pt x="108" y="68"/>
                  </a:lnTo>
                  <a:lnTo>
                    <a:pt x="109" y="68"/>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7" name="Line 177"/>
            <p:cNvSpPr>
              <a:spLocks noChangeShapeType="1"/>
            </p:cNvSpPr>
            <p:nvPr/>
          </p:nvSpPr>
          <p:spPr bwMode="auto">
            <a:xfrm>
              <a:off x="4082" y="1846"/>
              <a:ext cx="4" cy="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8" name="Line 178"/>
            <p:cNvSpPr>
              <a:spLocks noChangeShapeType="1"/>
            </p:cNvSpPr>
            <p:nvPr/>
          </p:nvSpPr>
          <p:spPr bwMode="auto">
            <a:xfrm flipH="1">
              <a:off x="4187" y="1913"/>
              <a:ext cx="9" cy="4"/>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9" name="Freeform 179"/>
            <p:cNvSpPr>
              <a:spLocks/>
            </p:cNvSpPr>
            <p:nvPr/>
          </p:nvSpPr>
          <p:spPr bwMode="auto">
            <a:xfrm>
              <a:off x="3355" y="1311"/>
              <a:ext cx="54" cy="29"/>
            </a:xfrm>
            <a:custGeom>
              <a:avLst/>
              <a:gdLst>
                <a:gd name="T0" fmla="*/ 0 w 54"/>
                <a:gd name="T1" fmla="*/ 12 h 29"/>
                <a:gd name="T2" fmla="*/ 1 w 54"/>
                <a:gd name="T3" fmla="*/ 13 h 29"/>
                <a:gd name="T4" fmla="*/ 3 w 54"/>
                <a:gd name="T5" fmla="*/ 14 h 29"/>
                <a:gd name="T6" fmla="*/ 6 w 54"/>
                <a:gd name="T7" fmla="*/ 16 h 29"/>
                <a:gd name="T8" fmla="*/ 10 w 54"/>
                <a:gd name="T9" fmla="*/ 17 h 29"/>
                <a:gd name="T10" fmla="*/ 12 w 54"/>
                <a:gd name="T11" fmla="*/ 18 h 29"/>
                <a:gd name="T12" fmla="*/ 14 w 54"/>
                <a:gd name="T13" fmla="*/ 19 h 29"/>
                <a:gd name="T14" fmla="*/ 17 w 54"/>
                <a:gd name="T15" fmla="*/ 20 h 29"/>
                <a:gd name="T16" fmla="*/ 19 w 54"/>
                <a:gd name="T17" fmla="*/ 21 h 29"/>
                <a:gd name="T18" fmla="*/ 22 w 54"/>
                <a:gd name="T19" fmla="*/ 22 h 29"/>
                <a:gd name="T20" fmla="*/ 24 w 54"/>
                <a:gd name="T21" fmla="*/ 23 h 29"/>
                <a:gd name="T22" fmla="*/ 28 w 54"/>
                <a:gd name="T23" fmla="*/ 25 h 29"/>
                <a:gd name="T24" fmla="*/ 30 w 54"/>
                <a:gd name="T25" fmla="*/ 26 h 29"/>
                <a:gd name="T26" fmla="*/ 32 w 54"/>
                <a:gd name="T27" fmla="*/ 26 h 29"/>
                <a:gd name="T28" fmla="*/ 36 w 54"/>
                <a:gd name="T29" fmla="*/ 27 h 29"/>
                <a:gd name="T30" fmla="*/ 39 w 54"/>
                <a:gd name="T31" fmla="*/ 28 h 29"/>
                <a:gd name="T32" fmla="*/ 41 w 54"/>
                <a:gd name="T33" fmla="*/ 28 h 29"/>
                <a:gd name="T34" fmla="*/ 53 w 54"/>
                <a:gd name="T35" fmla="*/ 14 h 29"/>
                <a:gd name="T36" fmla="*/ 50 w 54"/>
                <a:gd name="T37" fmla="*/ 13 h 29"/>
                <a:gd name="T38" fmla="*/ 46 w 54"/>
                <a:gd name="T39" fmla="*/ 12 h 29"/>
                <a:gd name="T40" fmla="*/ 44 w 54"/>
                <a:gd name="T41" fmla="*/ 12 h 29"/>
                <a:gd name="T42" fmla="*/ 42 w 54"/>
                <a:gd name="T43" fmla="*/ 11 h 29"/>
                <a:gd name="T44" fmla="*/ 40 w 54"/>
                <a:gd name="T45" fmla="*/ 11 h 29"/>
                <a:gd name="T46" fmla="*/ 38 w 54"/>
                <a:gd name="T47" fmla="*/ 10 h 29"/>
                <a:gd name="T48" fmla="*/ 35 w 54"/>
                <a:gd name="T49" fmla="*/ 9 h 29"/>
                <a:gd name="T50" fmla="*/ 32 w 54"/>
                <a:gd name="T51" fmla="*/ 8 h 29"/>
                <a:gd name="T52" fmla="*/ 30 w 54"/>
                <a:gd name="T53" fmla="*/ 8 h 29"/>
                <a:gd name="T54" fmla="*/ 28 w 54"/>
                <a:gd name="T55" fmla="*/ 7 h 29"/>
                <a:gd name="T56" fmla="*/ 25 w 54"/>
                <a:gd name="T57" fmla="*/ 6 h 29"/>
                <a:gd name="T58" fmla="*/ 24 w 54"/>
                <a:gd name="T59" fmla="*/ 4 h 29"/>
                <a:gd name="T60" fmla="*/ 22 w 54"/>
                <a:gd name="T61" fmla="*/ 3 h 29"/>
                <a:gd name="T62" fmla="*/ 19 w 54"/>
                <a:gd name="T63" fmla="*/ 2 h 29"/>
                <a:gd name="T64" fmla="*/ 18 w 54"/>
                <a:gd name="T65" fmla="*/ 1 h 29"/>
                <a:gd name="T66" fmla="*/ 15 w 54"/>
                <a:gd name="T67" fmla="*/ 0 h 29"/>
                <a:gd name="T68" fmla="*/ 0 w 54"/>
                <a:gd name="T69"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29">
                  <a:moveTo>
                    <a:pt x="0" y="12"/>
                  </a:moveTo>
                  <a:lnTo>
                    <a:pt x="1" y="13"/>
                  </a:lnTo>
                  <a:lnTo>
                    <a:pt x="3" y="14"/>
                  </a:lnTo>
                  <a:lnTo>
                    <a:pt x="6" y="16"/>
                  </a:lnTo>
                  <a:lnTo>
                    <a:pt x="10" y="17"/>
                  </a:lnTo>
                  <a:lnTo>
                    <a:pt x="12" y="18"/>
                  </a:lnTo>
                  <a:lnTo>
                    <a:pt x="14" y="19"/>
                  </a:lnTo>
                  <a:lnTo>
                    <a:pt x="17" y="20"/>
                  </a:lnTo>
                  <a:lnTo>
                    <a:pt x="19" y="21"/>
                  </a:lnTo>
                  <a:lnTo>
                    <a:pt x="22" y="22"/>
                  </a:lnTo>
                  <a:lnTo>
                    <a:pt x="24" y="23"/>
                  </a:lnTo>
                  <a:lnTo>
                    <a:pt x="28" y="25"/>
                  </a:lnTo>
                  <a:lnTo>
                    <a:pt x="30" y="26"/>
                  </a:lnTo>
                  <a:lnTo>
                    <a:pt x="32" y="26"/>
                  </a:lnTo>
                  <a:lnTo>
                    <a:pt x="36" y="27"/>
                  </a:lnTo>
                  <a:lnTo>
                    <a:pt x="39" y="28"/>
                  </a:lnTo>
                  <a:lnTo>
                    <a:pt x="41" y="28"/>
                  </a:lnTo>
                  <a:lnTo>
                    <a:pt x="53" y="14"/>
                  </a:lnTo>
                  <a:lnTo>
                    <a:pt x="50" y="13"/>
                  </a:lnTo>
                  <a:lnTo>
                    <a:pt x="46" y="12"/>
                  </a:lnTo>
                  <a:lnTo>
                    <a:pt x="44" y="12"/>
                  </a:lnTo>
                  <a:lnTo>
                    <a:pt x="42" y="11"/>
                  </a:lnTo>
                  <a:lnTo>
                    <a:pt x="40" y="11"/>
                  </a:lnTo>
                  <a:lnTo>
                    <a:pt x="38" y="10"/>
                  </a:lnTo>
                  <a:lnTo>
                    <a:pt x="35" y="9"/>
                  </a:lnTo>
                  <a:lnTo>
                    <a:pt x="32" y="8"/>
                  </a:lnTo>
                  <a:lnTo>
                    <a:pt x="30" y="8"/>
                  </a:lnTo>
                  <a:lnTo>
                    <a:pt x="28" y="7"/>
                  </a:lnTo>
                  <a:lnTo>
                    <a:pt x="25" y="6"/>
                  </a:lnTo>
                  <a:lnTo>
                    <a:pt x="24" y="4"/>
                  </a:lnTo>
                  <a:lnTo>
                    <a:pt x="22" y="3"/>
                  </a:lnTo>
                  <a:lnTo>
                    <a:pt x="19" y="2"/>
                  </a:lnTo>
                  <a:lnTo>
                    <a:pt x="18" y="1"/>
                  </a:lnTo>
                  <a:lnTo>
                    <a:pt x="15" y="0"/>
                  </a:lnTo>
                  <a:lnTo>
                    <a:pt x="0" y="12"/>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0" name="Freeform 180"/>
            <p:cNvSpPr>
              <a:spLocks/>
            </p:cNvSpPr>
            <p:nvPr/>
          </p:nvSpPr>
          <p:spPr bwMode="auto">
            <a:xfrm>
              <a:off x="3258" y="1416"/>
              <a:ext cx="25" cy="18"/>
            </a:xfrm>
            <a:custGeom>
              <a:avLst/>
              <a:gdLst>
                <a:gd name="T0" fmla="*/ 0 w 25"/>
                <a:gd name="T1" fmla="*/ 9 h 18"/>
                <a:gd name="T2" fmla="*/ 0 w 25"/>
                <a:gd name="T3" fmla="*/ 9 h 18"/>
                <a:gd name="T4" fmla="*/ 0 w 25"/>
                <a:gd name="T5" fmla="*/ 10 h 18"/>
                <a:gd name="T6" fmla="*/ 0 w 25"/>
                <a:gd name="T7" fmla="*/ 11 h 18"/>
                <a:gd name="T8" fmla="*/ 1 w 25"/>
                <a:gd name="T9" fmla="*/ 12 h 18"/>
                <a:gd name="T10" fmla="*/ 2 w 25"/>
                <a:gd name="T11" fmla="*/ 13 h 18"/>
                <a:gd name="T12" fmla="*/ 3 w 25"/>
                <a:gd name="T13" fmla="*/ 15 h 18"/>
                <a:gd name="T14" fmla="*/ 4 w 25"/>
                <a:gd name="T15" fmla="*/ 15 h 18"/>
                <a:gd name="T16" fmla="*/ 7 w 25"/>
                <a:gd name="T17" fmla="*/ 16 h 18"/>
                <a:gd name="T18" fmla="*/ 8 w 25"/>
                <a:gd name="T19" fmla="*/ 16 h 18"/>
                <a:gd name="T20" fmla="*/ 9 w 25"/>
                <a:gd name="T21" fmla="*/ 16 h 18"/>
                <a:gd name="T22" fmla="*/ 10 w 25"/>
                <a:gd name="T23" fmla="*/ 17 h 18"/>
                <a:gd name="T24" fmla="*/ 11 w 25"/>
                <a:gd name="T25" fmla="*/ 17 h 18"/>
                <a:gd name="T26" fmla="*/ 12 w 25"/>
                <a:gd name="T27" fmla="*/ 17 h 18"/>
                <a:gd name="T28" fmla="*/ 13 w 25"/>
                <a:gd name="T29" fmla="*/ 17 h 18"/>
                <a:gd name="T30" fmla="*/ 14 w 25"/>
                <a:gd name="T31" fmla="*/ 17 h 18"/>
                <a:gd name="T32" fmla="*/ 15 w 25"/>
                <a:gd name="T33" fmla="*/ 16 h 18"/>
                <a:gd name="T34" fmla="*/ 16 w 25"/>
                <a:gd name="T35" fmla="*/ 16 h 18"/>
                <a:gd name="T36" fmla="*/ 18 w 25"/>
                <a:gd name="T37" fmla="*/ 16 h 18"/>
                <a:gd name="T38" fmla="*/ 18 w 25"/>
                <a:gd name="T39" fmla="*/ 15 h 18"/>
                <a:gd name="T40" fmla="*/ 20 w 25"/>
                <a:gd name="T41" fmla="*/ 15 h 18"/>
                <a:gd name="T42" fmla="*/ 21 w 25"/>
                <a:gd name="T43" fmla="*/ 15 h 18"/>
                <a:gd name="T44" fmla="*/ 22 w 25"/>
                <a:gd name="T45" fmla="*/ 13 h 18"/>
                <a:gd name="T46" fmla="*/ 22 w 25"/>
                <a:gd name="T47" fmla="*/ 12 h 18"/>
                <a:gd name="T48" fmla="*/ 23 w 25"/>
                <a:gd name="T49" fmla="*/ 12 h 18"/>
                <a:gd name="T50" fmla="*/ 23 w 25"/>
                <a:gd name="T51" fmla="*/ 11 h 18"/>
                <a:gd name="T52" fmla="*/ 24 w 25"/>
                <a:gd name="T53" fmla="*/ 11 h 18"/>
                <a:gd name="T54" fmla="*/ 24 w 25"/>
                <a:gd name="T55" fmla="*/ 10 h 18"/>
                <a:gd name="T56" fmla="*/ 24 w 25"/>
                <a:gd name="T57" fmla="*/ 9 h 18"/>
                <a:gd name="T58" fmla="*/ 24 w 25"/>
                <a:gd name="T59" fmla="*/ 8 h 18"/>
                <a:gd name="T60" fmla="*/ 24 w 25"/>
                <a:gd name="T61" fmla="*/ 7 h 18"/>
                <a:gd name="T62" fmla="*/ 24 w 25"/>
                <a:gd name="T63" fmla="*/ 6 h 18"/>
                <a:gd name="T64" fmla="*/ 23 w 25"/>
                <a:gd name="T65" fmla="*/ 6 h 18"/>
                <a:gd name="T66" fmla="*/ 23 w 25"/>
                <a:gd name="T67" fmla="*/ 4 h 18"/>
                <a:gd name="T68" fmla="*/ 22 w 25"/>
                <a:gd name="T69" fmla="*/ 3 h 18"/>
                <a:gd name="T70" fmla="*/ 21 w 25"/>
                <a:gd name="T71" fmla="*/ 2 h 18"/>
                <a:gd name="T72" fmla="*/ 20 w 25"/>
                <a:gd name="T73" fmla="*/ 2 h 18"/>
                <a:gd name="T74" fmla="*/ 18 w 25"/>
                <a:gd name="T75" fmla="*/ 2 h 18"/>
                <a:gd name="T76" fmla="*/ 18 w 25"/>
                <a:gd name="T77" fmla="*/ 1 h 18"/>
                <a:gd name="T78" fmla="*/ 16 w 25"/>
                <a:gd name="T79" fmla="*/ 1 h 18"/>
                <a:gd name="T80" fmla="*/ 15 w 25"/>
                <a:gd name="T81" fmla="*/ 1 h 18"/>
                <a:gd name="T82" fmla="*/ 14 w 25"/>
                <a:gd name="T83" fmla="*/ 0 h 18"/>
                <a:gd name="T84" fmla="*/ 13 w 25"/>
                <a:gd name="T85" fmla="*/ 0 h 18"/>
                <a:gd name="T86" fmla="*/ 12 w 25"/>
                <a:gd name="T87" fmla="*/ 0 h 18"/>
                <a:gd name="T88" fmla="*/ 11 w 25"/>
                <a:gd name="T89" fmla="*/ 0 h 18"/>
                <a:gd name="T90" fmla="*/ 10 w 25"/>
                <a:gd name="T91" fmla="*/ 0 h 18"/>
                <a:gd name="T92" fmla="*/ 9 w 25"/>
                <a:gd name="T93" fmla="*/ 1 h 18"/>
                <a:gd name="T94" fmla="*/ 8 w 25"/>
                <a:gd name="T95" fmla="*/ 1 h 18"/>
                <a:gd name="T96" fmla="*/ 7 w 25"/>
                <a:gd name="T97" fmla="*/ 1 h 18"/>
                <a:gd name="T98" fmla="*/ 4 w 25"/>
                <a:gd name="T99" fmla="*/ 2 h 18"/>
                <a:gd name="T100" fmla="*/ 3 w 25"/>
                <a:gd name="T101" fmla="*/ 2 h 18"/>
                <a:gd name="T102" fmla="*/ 2 w 25"/>
                <a:gd name="T103" fmla="*/ 3 h 18"/>
                <a:gd name="T104" fmla="*/ 1 w 25"/>
                <a:gd name="T105" fmla="*/ 3 h 18"/>
                <a:gd name="T106" fmla="*/ 1 w 25"/>
                <a:gd name="T107" fmla="*/ 4 h 18"/>
                <a:gd name="T108" fmla="*/ 0 w 25"/>
                <a:gd name="T109" fmla="*/ 6 h 18"/>
                <a:gd name="T110" fmla="*/ 0 w 25"/>
                <a:gd name="T111" fmla="*/ 7 h 18"/>
                <a:gd name="T112" fmla="*/ 0 w 25"/>
                <a:gd name="T113" fmla="*/ 8 h 18"/>
                <a:gd name="T114" fmla="*/ 0 w 25"/>
                <a:gd name="T11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 h="18">
                  <a:moveTo>
                    <a:pt x="0" y="9"/>
                  </a:moveTo>
                  <a:lnTo>
                    <a:pt x="0" y="9"/>
                  </a:lnTo>
                  <a:lnTo>
                    <a:pt x="0" y="10"/>
                  </a:lnTo>
                  <a:lnTo>
                    <a:pt x="0" y="11"/>
                  </a:lnTo>
                  <a:lnTo>
                    <a:pt x="1" y="12"/>
                  </a:lnTo>
                  <a:lnTo>
                    <a:pt x="2" y="13"/>
                  </a:lnTo>
                  <a:lnTo>
                    <a:pt x="3" y="15"/>
                  </a:lnTo>
                  <a:lnTo>
                    <a:pt x="4" y="15"/>
                  </a:lnTo>
                  <a:lnTo>
                    <a:pt x="7" y="16"/>
                  </a:lnTo>
                  <a:lnTo>
                    <a:pt x="8" y="16"/>
                  </a:lnTo>
                  <a:lnTo>
                    <a:pt x="9" y="16"/>
                  </a:lnTo>
                  <a:lnTo>
                    <a:pt x="10" y="17"/>
                  </a:lnTo>
                  <a:lnTo>
                    <a:pt x="11" y="17"/>
                  </a:lnTo>
                  <a:lnTo>
                    <a:pt x="12" y="17"/>
                  </a:lnTo>
                  <a:lnTo>
                    <a:pt x="13" y="17"/>
                  </a:lnTo>
                  <a:lnTo>
                    <a:pt x="14" y="17"/>
                  </a:lnTo>
                  <a:lnTo>
                    <a:pt x="15" y="16"/>
                  </a:lnTo>
                  <a:lnTo>
                    <a:pt x="16" y="16"/>
                  </a:lnTo>
                  <a:lnTo>
                    <a:pt x="18" y="16"/>
                  </a:lnTo>
                  <a:lnTo>
                    <a:pt x="18" y="15"/>
                  </a:lnTo>
                  <a:lnTo>
                    <a:pt x="20" y="15"/>
                  </a:lnTo>
                  <a:lnTo>
                    <a:pt x="21" y="15"/>
                  </a:lnTo>
                  <a:lnTo>
                    <a:pt x="22" y="13"/>
                  </a:lnTo>
                  <a:lnTo>
                    <a:pt x="22" y="12"/>
                  </a:lnTo>
                  <a:lnTo>
                    <a:pt x="23" y="12"/>
                  </a:lnTo>
                  <a:lnTo>
                    <a:pt x="23" y="11"/>
                  </a:lnTo>
                  <a:lnTo>
                    <a:pt x="24" y="11"/>
                  </a:lnTo>
                  <a:lnTo>
                    <a:pt x="24" y="10"/>
                  </a:lnTo>
                  <a:lnTo>
                    <a:pt x="24" y="9"/>
                  </a:lnTo>
                  <a:lnTo>
                    <a:pt x="24" y="8"/>
                  </a:lnTo>
                  <a:lnTo>
                    <a:pt x="24" y="7"/>
                  </a:lnTo>
                  <a:lnTo>
                    <a:pt x="24" y="6"/>
                  </a:lnTo>
                  <a:lnTo>
                    <a:pt x="23" y="6"/>
                  </a:lnTo>
                  <a:lnTo>
                    <a:pt x="23" y="4"/>
                  </a:lnTo>
                  <a:lnTo>
                    <a:pt x="22" y="3"/>
                  </a:lnTo>
                  <a:lnTo>
                    <a:pt x="21" y="2"/>
                  </a:lnTo>
                  <a:lnTo>
                    <a:pt x="20" y="2"/>
                  </a:lnTo>
                  <a:lnTo>
                    <a:pt x="18" y="2"/>
                  </a:lnTo>
                  <a:lnTo>
                    <a:pt x="18" y="1"/>
                  </a:lnTo>
                  <a:lnTo>
                    <a:pt x="16" y="1"/>
                  </a:lnTo>
                  <a:lnTo>
                    <a:pt x="15" y="1"/>
                  </a:lnTo>
                  <a:lnTo>
                    <a:pt x="14" y="0"/>
                  </a:lnTo>
                  <a:lnTo>
                    <a:pt x="13" y="0"/>
                  </a:lnTo>
                  <a:lnTo>
                    <a:pt x="12" y="0"/>
                  </a:lnTo>
                  <a:lnTo>
                    <a:pt x="11" y="0"/>
                  </a:lnTo>
                  <a:lnTo>
                    <a:pt x="10" y="0"/>
                  </a:lnTo>
                  <a:lnTo>
                    <a:pt x="9" y="1"/>
                  </a:lnTo>
                  <a:lnTo>
                    <a:pt x="8" y="1"/>
                  </a:lnTo>
                  <a:lnTo>
                    <a:pt x="7" y="1"/>
                  </a:lnTo>
                  <a:lnTo>
                    <a:pt x="4" y="2"/>
                  </a:lnTo>
                  <a:lnTo>
                    <a:pt x="3" y="2"/>
                  </a:lnTo>
                  <a:lnTo>
                    <a:pt x="2" y="3"/>
                  </a:lnTo>
                  <a:lnTo>
                    <a:pt x="1" y="3"/>
                  </a:lnTo>
                  <a:lnTo>
                    <a:pt x="1" y="4"/>
                  </a:lnTo>
                  <a:lnTo>
                    <a:pt x="0" y="6"/>
                  </a:lnTo>
                  <a:lnTo>
                    <a:pt x="0" y="7"/>
                  </a:lnTo>
                  <a:lnTo>
                    <a:pt x="0" y="8"/>
                  </a:lnTo>
                  <a:lnTo>
                    <a:pt x="0" y="9"/>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1" name="Freeform 181"/>
            <p:cNvSpPr>
              <a:spLocks/>
            </p:cNvSpPr>
            <p:nvPr/>
          </p:nvSpPr>
          <p:spPr bwMode="auto">
            <a:xfrm>
              <a:off x="3083" y="1262"/>
              <a:ext cx="56" cy="52"/>
            </a:xfrm>
            <a:custGeom>
              <a:avLst/>
              <a:gdLst>
                <a:gd name="T0" fmla="*/ 32 w 56"/>
                <a:gd name="T1" fmla="*/ 0 h 52"/>
                <a:gd name="T2" fmla="*/ 31 w 56"/>
                <a:gd name="T3" fmla="*/ 2 h 52"/>
                <a:gd name="T4" fmla="*/ 29 w 56"/>
                <a:gd name="T5" fmla="*/ 6 h 52"/>
                <a:gd name="T6" fmla="*/ 26 w 56"/>
                <a:gd name="T7" fmla="*/ 9 h 52"/>
                <a:gd name="T8" fmla="*/ 25 w 56"/>
                <a:gd name="T9" fmla="*/ 11 h 52"/>
                <a:gd name="T10" fmla="*/ 23 w 56"/>
                <a:gd name="T11" fmla="*/ 14 h 52"/>
                <a:gd name="T12" fmla="*/ 20 w 56"/>
                <a:gd name="T13" fmla="*/ 18 h 52"/>
                <a:gd name="T14" fmla="*/ 18 w 56"/>
                <a:gd name="T15" fmla="*/ 20 h 52"/>
                <a:gd name="T16" fmla="*/ 15 w 56"/>
                <a:gd name="T17" fmla="*/ 23 h 52"/>
                <a:gd name="T18" fmla="*/ 13 w 56"/>
                <a:gd name="T19" fmla="*/ 25 h 52"/>
                <a:gd name="T20" fmla="*/ 11 w 56"/>
                <a:gd name="T21" fmla="*/ 29 h 52"/>
                <a:gd name="T22" fmla="*/ 9 w 56"/>
                <a:gd name="T23" fmla="*/ 32 h 52"/>
                <a:gd name="T24" fmla="*/ 6 w 56"/>
                <a:gd name="T25" fmla="*/ 34 h 52"/>
                <a:gd name="T26" fmla="*/ 3 w 56"/>
                <a:gd name="T27" fmla="*/ 38 h 52"/>
                <a:gd name="T28" fmla="*/ 2 w 56"/>
                <a:gd name="T29" fmla="*/ 41 h 52"/>
                <a:gd name="T30" fmla="*/ 1 w 56"/>
                <a:gd name="T31" fmla="*/ 44 h 52"/>
                <a:gd name="T32" fmla="*/ 0 w 56"/>
                <a:gd name="T33" fmla="*/ 48 h 52"/>
                <a:gd name="T34" fmla="*/ 24 w 56"/>
                <a:gd name="T35" fmla="*/ 51 h 52"/>
                <a:gd name="T36" fmla="*/ 25 w 56"/>
                <a:gd name="T37" fmla="*/ 49 h 52"/>
                <a:gd name="T38" fmla="*/ 26 w 56"/>
                <a:gd name="T39" fmla="*/ 45 h 52"/>
                <a:gd name="T40" fmla="*/ 29 w 56"/>
                <a:gd name="T41" fmla="*/ 42 h 52"/>
                <a:gd name="T42" fmla="*/ 30 w 56"/>
                <a:gd name="T43" fmla="*/ 40 h 52"/>
                <a:gd name="T44" fmla="*/ 32 w 56"/>
                <a:gd name="T45" fmla="*/ 37 h 52"/>
                <a:gd name="T46" fmla="*/ 34 w 56"/>
                <a:gd name="T47" fmla="*/ 34 h 52"/>
                <a:gd name="T48" fmla="*/ 37 w 56"/>
                <a:gd name="T49" fmla="*/ 31 h 52"/>
                <a:gd name="T50" fmla="*/ 40 w 56"/>
                <a:gd name="T51" fmla="*/ 29 h 52"/>
                <a:gd name="T52" fmla="*/ 42 w 56"/>
                <a:gd name="T53" fmla="*/ 25 h 52"/>
                <a:gd name="T54" fmla="*/ 44 w 56"/>
                <a:gd name="T55" fmla="*/ 22 h 52"/>
                <a:gd name="T56" fmla="*/ 46 w 56"/>
                <a:gd name="T57" fmla="*/ 20 h 52"/>
                <a:gd name="T58" fmla="*/ 47 w 56"/>
                <a:gd name="T59" fmla="*/ 17 h 52"/>
                <a:gd name="T60" fmla="*/ 51 w 56"/>
                <a:gd name="T61" fmla="*/ 14 h 52"/>
                <a:gd name="T62" fmla="*/ 53 w 56"/>
                <a:gd name="T63" fmla="*/ 11 h 52"/>
                <a:gd name="T64" fmla="*/ 54 w 56"/>
                <a:gd name="T65" fmla="*/ 8 h 52"/>
                <a:gd name="T66" fmla="*/ 55 w 56"/>
                <a:gd name="T67" fmla="*/ 6 h 52"/>
                <a:gd name="T68" fmla="*/ 32 w 56"/>
                <a:gd name="T6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52">
                  <a:moveTo>
                    <a:pt x="32" y="0"/>
                  </a:moveTo>
                  <a:lnTo>
                    <a:pt x="31" y="2"/>
                  </a:lnTo>
                  <a:lnTo>
                    <a:pt x="29" y="6"/>
                  </a:lnTo>
                  <a:lnTo>
                    <a:pt x="26" y="9"/>
                  </a:lnTo>
                  <a:lnTo>
                    <a:pt x="25" y="11"/>
                  </a:lnTo>
                  <a:lnTo>
                    <a:pt x="23" y="14"/>
                  </a:lnTo>
                  <a:lnTo>
                    <a:pt x="20" y="18"/>
                  </a:lnTo>
                  <a:lnTo>
                    <a:pt x="18" y="20"/>
                  </a:lnTo>
                  <a:lnTo>
                    <a:pt x="15" y="23"/>
                  </a:lnTo>
                  <a:lnTo>
                    <a:pt x="13" y="25"/>
                  </a:lnTo>
                  <a:lnTo>
                    <a:pt x="11" y="29"/>
                  </a:lnTo>
                  <a:lnTo>
                    <a:pt x="9" y="32"/>
                  </a:lnTo>
                  <a:lnTo>
                    <a:pt x="6" y="34"/>
                  </a:lnTo>
                  <a:lnTo>
                    <a:pt x="3" y="38"/>
                  </a:lnTo>
                  <a:lnTo>
                    <a:pt x="2" y="41"/>
                  </a:lnTo>
                  <a:lnTo>
                    <a:pt x="1" y="44"/>
                  </a:lnTo>
                  <a:lnTo>
                    <a:pt x="0" y="48"/>
                  </a:lnTo>
                  <a:lnTo>
                    <a:pt x="24" y="51"/>
                  </a:lnTo>
                  <a:lnTo>
                    <a:pt x="25" y="49"/>
                  </a:lnTo>
                  <a:lnTo>
                    <a:pt x="26" y="45"/>
                  </a:lnTo>
                  <a:lnTo>
                    <a:pt x="29" y="42"/>
                  </a:lnTo>
                  <a:lnTo>
                    <a:pt x="30" y="40"/>
                  </a:lnTo>
                  <a:lnTo>
                    <a:pt x="32" y="37"/>
                  </a:lnTo>
                  <a:lnTo>
                    <a:pt x="34" y="34"/>
                  </a:lnTo>
                  <a:lnTo>
                    <a:pt x="37" y="31"/>
                  </a:lnTo>
                  <a:lnTo>
                    <a:pt x="40" y="29"/>
                  </a:lnTo>
                  <a:lnTo>
                    <a:pt x="42" y="25"/>
                  </a:lnTo>
                  <a:lnTo>
                    <a:pt x="44" y="22"/>
                  </a:lnTo>
                  <a:lnTo>
                    <a:pt x="46" y="20"/>
                  </a:lnTo>
                  <a:lnTo>
                    <a:pt x="47" y="17"/>
                  </a:lnTo>
                  <a:lnTo>
                    <a:pt x="51" y="14"/>
                  </a:lnTo>
                  <a:lnTo>
                    <a:pt x="53" y="11"/>
                  </a:lnTo>
                  <a:lnTo>
                    <a:pt x="54" y="8"/>
                  </a:lnTo>
                  <a:lnTo>
                    <a:pt x="55" y="6"/>
                  </a:lnTo>
                  <a:lnTo>
                    <a:pt x="32" y="0"/>
                  </a:lnTo>
                </a:path>
              </a:pathLst>
            </a:custGeom>
            <a:solidFill>
              <a:srgbClr val="C0E7F1"/>
            </a:solidFill>
            <a:ln w="12700" cap="rnd" cmpd="sng">
              <a:solidFill>
                <a:srgbClr val="232323"/>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2" name="Rectangle 182"/>
            <p:cNvSpPr>
              <a:spLocks noChangeArrowheads="1"/>
            </p:cNvSpPr>
            <p:nvPr/>
          </p:nvSpPr>
          <p:spPr bwMode="auto">
            <a:xfrm>
              <a:off x="630" y="1478"/>
              <a:ext cx="855" cy="2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sz="2400" i="0" dirty="0">
                  <a:solidFill>
                    <a:srgbClr val="000000"/>
                  </a:solidFill>
                  <a:effectLst/>
                  <a:latin typeface="Arial" charset="0"/>
                </a:rPr>
                <a:t>TITANIC</a:t>
              </a:r>
            </a:p>
          </p:txBody>
        </p:sp>
        <p:sp>
          <p:nvSpPr>
            <p:cNvPr id="173" name="Rectangle 183"/>
            <p:cNvSpPr>
              <a:spLocks noChangeArrowheads="1"/>
            </p:cNvSpPr>
            <p:nvPr/>
          </p:nvSpPr>
          <p:spPr bwMode="auto">
            <a:xfrm>
              <a:off x="679" y="1510"/>
              <a:ext cx="960"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 name="Freeform 184"/>
            <p:cNvSpPr>
              <a:spLocks/>
            </p:cNvSpPr>
            <p:nvPr/>
          </p:nvSpPr>
          <p:spPr bwMode="auto">
            <a:xfrm>
              <a:off x="2689" y="1016"/>
              <a:ext cx="1416" cy="885"/>
            </a:xfrm>
            <a:custGeom>
              <a:avLst/>
              <a:gdLst>
                <a:gd name="T0" fmla="*/ 36 w 1416"/>
                <a:gd name="T1" fmla="*/ 723 h 885"/>
                <a:gd name="T2" fmla="*/ 101 w 1416"/>
                <a:gd name="T3" fmla="*/ 703 h 885"/>
                <a:gd name="T4" fmla="*/ 133 w 1416"/>
                <a:gd name="T5" fmla="*/ 653 h 885"/>
                <a:gd name="T6" fmla="*/ 133 w 1416"/>
                <a:gd name="T7" fmla="*/ 593 h 885"/>
                <a:gd name="T8" fmla="*/ 122 w 1416"/>
                <a:gd name="T9" fmla="*/ 532 h 885"/>
                <a:gd name="T10" fmla="*/ 122 w 1416"/>
                <a:gd name="T11" fmla="*/ 472 h 885"/>
                <a:gd name="T12" fmla="*/ 122 w 1416"/>
                <a:gd name="T13" fmla="*/ 412 h 885"/>
                <a:gd name="T14" fmla="*/ 133 w 1416"/>
                <a:gd name="T15" fmla="*/ 352 h 885"/>
                <a:gd name="T16" fmla="*/ 154 w 1416"/>
                <a:gd name="T17" fmla="*/ 291 h 885"/>
                <a:gd name="T18" fmla="*/ 209 w 1416"/>
                <a:gd name="T19" fmla="*/ 231 h 885"/>
                <a:gd name="T20" fmla="*/ 251 w 1416"/>
                <a:gd name="T21" fmla="*/ 171 h 885"/>
                <a:gd name="T22" fmla="*/ 284 w 1416"/>
                <a:gd name="T23" fmla="*/ 110 h 885"/>
                <a:gd name="T24" fmla="*/ 305 w 1416"/>
                <a:gd name="T25" fmla="*/ 50 h 885"/>
                <a:gd name="T26" fmla="*/ 348 w 1416"/>
                <a:gd name="T27" fmla="*/ 0 h 885"/>
                <a:gd name="T28" fmla="*/ 413 w 1416"/>
                <a:gd name="T29" fmla="*/ 40 h 885"/>
                <a:gd name="T30" fmla="*/ 478 w 1416"/>
                <a:gd name="T31" fmla="*/ 70 h 885"/>
                <a:gd name="T32" fmla="*/ 553 w 1416"/>
                <a:gd name="T33" fmla="*/ 100 h 885"/>
                <a:gd name="T34" fmla="*/ 629 w 1416"/>
                <a:gd name="T35" fmla="*/ 131 h 885"/>
                <a:gd name="T36" fmla="*/ 704 w 1416"/>
                <a:gd name="T37" fmla="*/ 161 h 885"/>
                <a:gd name="T38" fmla="*/ 790 w 1416"/>
                <a:gd name="T39" fmla="*/ 181 h 885"/>
                <a:gd name="T40" fmla="*/ 822 w 1416"/>
                <a:gd name="T41" fmla="*/ 241 h 885"/>
                <a:gd name="T42" fmla="*/ 844 w 1416"/>
                <a:gd name="T43" fmla="*/ 311 h 885"/>
                <a:gd name="T44" fmla="*/ 887 w 1416"/>
                <a:gd name="T45" fmla="*/ 372 h 885"/>
                <a:gd name="T46" fmla="*/ 940 w 1416"/>
                <a:gd name="T47" fmla="*/ 432 h 885"/>
                <a:gd name="T48" fmla="*/ 1005 w 1416"/>
                <a:gd name="T49" fmla="*/ 472 h 885"/>
                <a:gd name="T50" fmla="*/ 1070 w 1416"/>
                <a:gd name="T51" fmla="*/ 512 h 885"/>
                <a:gd name="T52" fmla="*/ 1135 w 1416"/>
                <a:gd name="T53" fmla="*/ 552 h 885"/>
                <a:gd name="T54" fmla="*/ 1199 w 1416"/>
                <a:gd name="T55" fmla="*/ 583 h 885"/>
                <a:gd name="T56" fmla="*/ 1253 w 1416"/>
                <a:gd name="T57" fmla="*/ 643 h 885"/>
                <a:gd name="T58" fmla="*/ 1318 w 1416"/>
                <a:gd name="T59" fmla="*/ 683 h 885"/>
                <a:gd name="T60" fmla="*/ 1383 w 1416"/>
                <a:gd name="T61" fmla="*/ 733 h 885"/>
                <a:gd name="T62" fmla="*/ 1415 w 1416"/>
                <a:gd name="T63" fmla="*/ 793 h 885"/>
                <a:gd name="T64" fmla="*/ 1371 w 1416"/>
                <a:gd name="T65" fmla="*/ 834 h 885"/>
                <a:gd name="T66" fmla="*/ 1307 w 1416"/>
                <a:gd name="T67" fmla="*/ 844 h 885"/>
                <a:gd name="T68" fmla="*/ 1243 w 1416"/>
                <a:gd name="T69" fmla="*/ 854 h 885"/>
                <a:gd name="T70" fmla="*/ 1178 w 1416"/>
                <a:gd name="T71" fmla="*/ 854 h 885"/>
                <a:gd name="T72" fmla="*/ 1178 w 1416"/>
                <a:gd name="T73" fmla="*/ 844 h 885"/>
                <a:gd name="T74" fmla="*/ 1178 w 1416"/>
                <a:gd name="T75" fmla="*/ 854 h 885"/>
                <a:gd name="T76" fmla="*/ 1113 w 1416"/>
                <a:gd name="T77" fmla="*/ 864 h 885"/>
                <a:gd name="T78" fmla="*/ 1049 w 1416"/>
                <a:gd name="T79" fmla="*/ 874 h 885"/>
                <a:gd name="T80" fmla="*/ 984 w 1416"/>
                <a:gd name="T81" fmla="*/ 884 h 885"/>
                <a:gd name="T82" fmla="*/ 919 w 1416"/>
                <a:gd name="T83" fmla="*/ 884 h 885"/>
                <a:gd name="T84" fmla="*/ 854 w 1416"/>
                <a:gd name="T85" fmla="*/ 874 h 885"/>
                <a:gd name="T86" fmla="*/ 790 w 1416"/>
                <a:gd name="T87" fmla="*/ 864 h 885"/>
                <a:gd name="T88" fmla="*/ 726 w 1416"/>
                <a:gd name="T89" fmla="*/ 854 h 885"/>
                <a:gd name="T90" fmla="*/ 661 w 1416"/>
                <a:gd name="T91" fmla="*/ 844 h 885"/>
                <a:gd name="T92" fmla="*/ 585 w 1416"/>
                <a:gd name="T93" fmla="*/ 844 h 885"/>
                <a:gd name="T94" fmla="*/ 520 w 1416"/>
                <a:gd name="T95" fmla="*/ 834 h 885"/>
                <a:gd name="T96" fmla="*/ 446 w 1416"/>
                <a:gd name="T97" fmla="*/ 824 h 885"/>
                <a:gd name="T98" fmla="*/ 381 w 1416"/>
                <a:gd name="T99" fmla="*/ 814 h 885"/>
                <a:gd name="T100" fmla="*/ 305 w 1416"/>
                <a:gd name="T101" fmla="*/ 804 h 885"/>
                <a:gd name="T102" fmla="*/ 230 w 1416"/>
                <a:gd name="T103" fmla="*/ 793 h 885"/>
                <a:gd name="T104" fmla="*/ 154 w 1416"/>
                <a:gd name="T105" fmla="*/ 773 h 885"/>
                <a:gd name="T106" fmla="*/ 89 w 1416"/>
                <a:gd name="T107" fmla="*/ 763 h 885"/>
                <a:gd name="T108" fmla="*/ 26 w 1416"/>
                <a:gd name="T109" fmla="*/ 743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6" h="885">
                  <a:moveTo>
                    <a:pt x="0" y="740"/>
                  </a:moveTo>
                  <a:lnTo>
                    <a:pt x="36" y="723"/>
                  </a:lnTo>
                  <a:lnTo>
                    <a:pt x="68" y="713"/>
                  </a:lnTo>
                  <a:lnTo>
                    <a:pt x="101" y="703"/>
                  </a:lnTo>
                  <a:lnTo>
                    <a:pt x="133" y="683"/>
                  </a:lnTo>
                  <a:lnTo>
                    <a:pt x="133" y="653"/>
                  </a:lnTo>
                  <a:lnTo>
                    <a:pt x="133" y="623"/>
                  </a:lnTo>
                  <a:lnTo>
                    <a:pt x="133" y="593"/>
                  </a:lnTo>
                  <a:lnTo>
                    <a:pt x="133" y="562"/>
                  </a:lnTo>
                  <a:lnTo>
                    <a:pt x="122" y="532"/>
                  </a:lnTo>
                  <a:lnTo>
                    <a:pt x="122" y="502"/>
                  </a:lnTo>
                  <a:lnTo>
                    <a:pt x="122" y="472"/>
                  </a:lnTo>
                  <a:lnTo>
                    <a:pt x="122" y="442"/>
                  </a:lnTo>
                  <a:lnTo>
                    <a:pt x="122" y="412"/>
                  </a:lnTo>
                  <a:lnTo>
                    <a:pt x="122" y="382"/>
                  </a:lnTo>
                  <a:lnTo>
                    <a:pt x="133" y="352"/>
                  </a:lnTo>
                  <a:lnTo>
                    <a:pt x="133" y="321"/>
                  </a:lnTo>
                  <a:lnTo>
                    <a:pt x="154" y="291"/>
                  </a:lnTo>
                  <a:lnTo>
                    <a:pt x="176" y="261"/>
                  </a:lnTo>
                  <a:lnTo>
                    <a:pt x="209" y="231"/>
                  </a:lnTo>
                  <a:lnTo>
                    <a:pt x="230" y="201"/>
                  </a:lnTo>
                  <a:lnTo>
                    <a:pt x="251" y="171"/>
                  </a:lnTo>
                  <a:lnTo>
                    <a:pt x="262" y="141"/>
                  </a:lnTo>
                  <a:lnTo>
                    <a:pt x="284" y="110"/>
                  </a:lnTo>
                  <a:lnTo>
                    <a:pt x="305" y="80"/>
                  </a:lnTo>
                  <a:lnTo>
                    <a:pt x="305" y="50"/>
                  </a:lnTo>
                  <a:lnTo>
                    <a:pt x="316" y="20"/>
                  </a:lnTo>
                  <a:lnTo>
                    <a:pt x="348" y="0"/>
                  </a:lnTo>
                  <a:lnTo>
                    <a:pt x="381" y="10"/>
                  </a:lnTo>
                  <a:lnTo>
                    <a:pt x="413" y="40"/>
                  </a:lnTo>
                  <a:lnTo>
                    <a:pt x="446" y="50"/>
                  </a:lnTo>
                  <a:lnTo>
                    <a:pt x="478" y="70"/>
                  </a:lnTo>
                  <a:lnTo>
                    <a:pt x="510" y="80"/>
                  </a:lnTo>
                  <a:lnTo>
                    <a:pt x="553" y="100"/>
                  </a:lnTo>
                  <a:lnTo>
                    <a:pt x="585" y="121"/>
                  </a:lnTo>
                  <a:lnTo>
                    <a:pt x="629" y="131"/>
                  </a:lnTo>
                  <a:lnTo>
                    <a:pt x="661" y="141"/>
                  </a:lnTo>
                  <a:lnTo>
                    <a:pt x="704" y="161"/>
                  </a:lnTo>
                  <a:lnTo>
                    <a:pt x="747" y="171"/>
                  </a:lnTo>
                  <a:lnTo>
                    <a:pt x="790" y="181"/>
                  </a:lnTo>
                  <a:lnTo>
                    <a:pt x="822" y="201"/>
                  </a:lnTo>
                  <a:lnTo>
                    <a:pt x="822" y="241"/>
                  </a:lnTo>
                  <a:lnTo>
                    <a:pt x="833" y="271"/>
                  </a:lnTo>
                  <a:lnTo>
                    <a:pt x="844" y="311"/>
                  </a:lnTo>
                  <a:lnTo>
                    <a:pt x="866" y="342"/>
                  </a:lnTo>
                  <a:lnTo>
                    <a:pt x="887" y="372"/>
                  </a:lnTo>
                  <a:lnTo>
                    <a:pt x="919" y="402"/>
                  </a:lnTo>
                  <a:lnTo>
                    <a:pt x="940" y="432"/>
                  </a:lnTo>
                  <a:lnTo>
                    <a:pt x="973" y="442"/>
                  </a:lnTo>
                  <a:lnTo>
                    <a:pt x="1005" y="472"/>
                  </a:lnTo>
                  <a:lnTo>
                    <a:pt x="1038" y="492"/>
                  </a:lnTo>
                  <a:lnTo>
                    <a:pt x="1070" y="512"/>
                  </a:lnTo>
                  <a:lnTo>
                    <a:pt x="1102" y="532"/>
                  </a:lnTo>
                  <a:lnTo>
                    <a:pt x="1135" y="552"/>
                  </a:lnTo>
                  <a:lnTo>
                    <a:pt x="1167" y="562"/>
                  </a:lnTo>
                  <a:lnTo>
                    <a:pt x="1199" y="583"/>
                  </a:lnTo>
                  <a:lnTo>
                    <a:pt x="1232" y="613"/>
                  </a:lnTo>
                  <a:lnTo>
                    <a:pt x="1253" y="643"/>
                  </a:lnTo>
                  <a:lnTo>
                    <a:pt x="1285" y="663"/>
                  </a:lnTo>
                  <a:lnTo>
                    <a:pt x="1318" y="683"/>
                  </a:lnTo>
                  <a:lnTo>
                    <a:pt x="1350" y="713"/>
                  </a:lnTo>
                  <a:lnTo>
                    <a:pt x="1383" y="733"/>
                  </a:lnTo>
                  <a:lnTo>
                    <a:pt x="1383" y="763"/>
                  </a:lnTo>
                  <a:lnTo>
                    <a:pt x="1415" y="793"/>
                  </a:lnTo>
                  <a:lnTo>
                    <a:pt x="1404" y="824"/>
                  </a:lnTo>
                  <a:lnTo>
                    <a:pt x="1371" y="834"/>
                  </a:lnTo>
                  <a:lnTo>
                    <a:pt x="1339" y="844"/>
                  </a:lnTo>
                  <a:lnTo>
                    <a:pt x="1307" y="844"/>
                  </a:lnTo>
                  <a:lnTo>
                    <a:pt x="1275" y="844"/>
                  </a:lnTo>
                  <a:lnTo>
                    <a:pt x="1243" y="854"/>
                  </a:lnTo>
                  <a:lnTo>
                    <a:pt x="1211" y="854"/>
                  </a:lnTo>
                  <a:lnTo>
                    <a:pt x="1178" y="854"/>
                  </a:lnTo>
                  <a:lnTo>
                    <a:pt x="1146" y="854"/>
                  </a:lnTo>
                  <a:lnTo>
                    <a:pt x="1178" y="844"/>
                  </a:lnTo>
                  <a:lnTo>
                    <a:pt x="1211" y="844"/>
                  </a:lnTo>
                  <a:lnTo>
                    <a:pt x="1178" y="854"/>
                  </a:lnTo>
                  <a:lnTo>
                    <a:pt x="1146" y="854"/>
                  </a:lnTo>
                  <a:lnTo>
                    <a:pt x="1113" y="864"/>
                  </a:lnTo>
                  <a:lnTo>
                    <a:pt x="1081" y="874"/>
                  </a:lnTo>
                  <a:lnTo>
                    <a:pt x="1049" y="874"/>
                  </a:lnTo>
                  <a:lnTo>
                    <a:pt x="1016" y="884"/>
                  </a:lnTo>
                  <a:lnTo>
                    <a:pt x="984" y="884"/>
                  </a:lnTo>
                  <a:lnTo>
                    <a:pt x="952" y="884"/>
                  </a:lnTo>
                  <a:lnTo>
                    <a:pt x="919" y="884"/>
                  </a:lnTo>
                  <a:lnTo>
                    <a:pt x="887" y="884"/>
                  </a:lnTo>
                  <a:lnTo>
                    <a:pt x="854" y="874"/>
                  </a:lnTo>
                  <a:lnTo>
                    <a:pt x="822" y="874"/>
                  </a:lnTo>
                  <a:lnTo>
                    <a:pt x="790" y="864"/>
                  </a:lnTo>
                  <a:lnTo>
                    <a:pt x="757" y="854"/>
                  </a:lnTo>
                  <a:lnTo>
                    <a:pt x="726" y="854"/>
                  </a:lnTo>
                  <a:lnTo>
                    <a:pt x="693" y="844"/>
                  </a:lnTo>
                  <a:lnTo>
                    <a:pt x="661" y="844"/>
                  </a:lnTo>
                  <a:lnTo>
                    <a:pt x="618" y="844"/>
                  </a:lnTo>
                  <a:lnTo>
                    <a:pt x="585" y="844"/>
                  </a:lnTo>
                  <a:lnTo>
                    <a:pt x="553" y="834"/>
                  </a:lnTo>
                  <a:lnTo>
                    <a:pt x="520" y="834"/>
                  </a:lnTo>
                  <a:lnTo>
                    <a:pt x="488" y="824"/>
                  </a:lnTo>
                  <a:lnTo>
                    <a:pt x="446" y="824"/>
                  </a:lnTo>
                  <a:lnTo>
                    <a:pt x="413" y="814"/>
                  </a:lnTo>
                  <a:lnTo>
                    <a:pt x="381" y="814"/>
                  </a:lnTo>
                  <a:lnTo>
                    <a:pt x="348" y="804"/>
                  </a:lnTo>
                  <a:lnTo>
                    <a:pt x="305" y="804"/>
                  </a:lnTo>
                  <a:lnTo>
                    <a:pt x="262" y="804"/>
                  </a:lnTo>
                  <a:lnTo>
                    <a:pt x="230" y="793"/>
                  </a:lnTo>
                  <a:lnTo>
                    <a:pt x="187" y="783"/>
                  </a:lnTo>
                  <a:lnTo>
                    <a:pt x="154" y="773"/>
                  </a:lnTo>
                  <a:lnTo>
                    <a:pt x="122" y="773"/>
                  </a:lnTo>
                  <a:lnTo>
                    <a:pt x="89" y="763"/>
                  </a:lnTo>
                  <a:lnTo>
                    <a:pt x="57" y="753"/>
                  </a:lnTo>
                  <a:lnTo>
                    <a:pt x="26" y="743"/>
                  </a:lnTo>
                </a:path>
              </a:pathLst>
            </a:custGeom>
            <a:solidFill>
              <a:srgbClr val="66FFF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5" name="Rectangle 185"/>
            <p:cNvSpPr>
              <a:spLocks noChangeArrowheads="1"/>
            </p:cNvSpPr>
            <p:nvPr/>
          </p:nvSpPr>
          <p:spPr bwMode="auto">
            <a:xfrm>
              <a:off x="2752" y="1566"/>
              <a:ext cx="1109" cy="3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r>
                <a:rPr lang="en-US" sz="2600" i="0" dirty="0">
                  <a:solidFill>
                    <a:schemeClr val="bg1"/>
                  </a:solidFill>
                  <a:effectLst/>
                  <a:latin typeface="Arial" charset="0"/>
                </a:rPr>
                <a:t>Symptoms</a:t>
              </a:r>
            </a:p>
          </p:txBody>
        </p:sp>
      </p:grpSp>
      <p:sp>
        <p:nvSpPr>
          <p:cNvPr id="176" name="TextBox 175"/>
          <p:cNvSpPr txBox="1"/>
          <p:nvPr/>
        </p:nvSpPr>
        <p:spPr>
          <a:xfrm>
            <a:off x="3373438" y="5201444"/>
            <a:ext cx="2857500" cy="369332"/>
          </a:xfrm>
          <a:prstGeom prst="rect">
            <a:avLst/>
          </a:prstGeom>
          <a:noFill/>
        </p:spPr>
        <p:txBody>
          <a:bodyPr wrap="square" rtlCol="0">
            <a:spAutoFit/>
          </a:bodyPr>
          <a:lstStyle/>
          <a:p>
            <a:r>
              <a:rPr lang="en-US" dirty="0">
                <a:solidFill>
                  <a:schemeClr val="bg1"/>
                </a:solidFill>
              </a:rPr>
              <a:t>Airway inflammation</a:t>
            </a:r>
          </a:p>
        </p:txBody>
      </p:sp>
      <p:sp>
        <p:nvSpPr>
          <p:cNvPr id="238" name="TextBox 237"/>
          <p:cNvSpPr txBox="1"/>
          <p:nvPr/>
        </p:nvSpPr>
        <p:spPr>
          <a:xfrm>
            <a:off x="3484577" y="4312999"/>
            <a:ext cx="2676525" cy="369332"/>
          </a:xfrm>
          <a:prstGeom prst="rect">
            <a:avLst/>
          </a:prstGeom>
          <a:noFill/>
        </p:spPr>
        <p:txBody>
          <a:bodyPr wrap="square" rtlCol="0">
            <a:spAutoFit/>
          </a:bodyPr>
          <a:lstStyle/>
          <a:p>
            <a:r>
              <a:rPr lang="en-US" dirty="0"/>
              <a:t>H</a:t>
            </a:r>
            <a:r>
              <a:rPr lang="en-US" dirty="0">
                <a:solidFill>
                  <a:schemeClr val="bg1"/>
                </a:solidFill>
              </a:rPr>
              <a:t>Hyperresponsiveness</a:t>
            </a:r>
            <a:endParaRPr lang="en-US" dirty="0"/>
          </a:p>
        </p:txBody>
      </p:sp>
      <p:sp>
        <p:nvSpPr>
          <p:cNvPr id="239" name="TextBox 238"/>
          <p:cNvSpPr txBox="1"/>
          <p:nvPr/>
        </p:nvSpPr>
        <p:spPr>
          <a:xfrm>
            <a:off x="3787778" y="3140876"/>
            <a:ext cx="1801810" cy="646331"/>
          </a:xfrm>
          <a:prstGeom prst="rect">
            <a:avLst/>
          </a:prstGeom>
          <a:noFill/>
        </p:spPr>
        <p:txBody>
          <a:bodyPr wrap="square" rtlCol="0">
            <a:spAutoFit/>
          </a:bodyPr>
          <a:lstStyle/>
          <a:p>
            <a:r>
              <a:rPr lang="en-US" dirty="0">
                <a:solidFill>
                  <a:schemeClr val="bg1"/>
                </a:solidFill>
              </a:rPr>
              <a:t>Airway obstruction</a:t>
            </a:r>
          </a:p>
        </p:txBody>
      </p:sp>
    </p:spTree>
    <p:extLst>
      <p:ext uri="{BB962C8B-B14F-4D97-AF65-F5344CB8AC3E}">
        <p14:creationId xmlns:p14="http://schemas.microsoft.com/office/powerpoint/2010/main" val="3407932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669" r="-318" b="19607"/>
          <a:stretch/>
        </p:blipFill>
        <p:spPr bwMode="auto">
          <a:xfrm>
            <a:off x="269875" y="2774981"/>
            <a:ext cx="4159250" cy="36385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3426" y="2774981"/>
            <a:ext cx="4457700" cy="36385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TextBox 5"/>
          <p:cNvSpPr txBox="1"/>
          <p:nvPr/>
        </p:nvSpPr>
        <p:spPr>
          <a:xfrm>
            <a:off x="269875" y="1936750"/>
            <a:ext cx="4019732" cy="707886"/>
          </a:xfrm>
          <a:prstGeom prst="rect">
            <a:avLst/>
          </a:prstGeom>
          <a:noFill/>
        </p:spPr>
        <p:txBody>
          <a:bodyPr wrap="square" rtlCol="0">
            <a:spAutoFit/>
          </a:bodyPr>
          <a:lstStyle/>
          <a:p>
            <a:r>
              <a:rPr lang="en-US" sz="4000" dirty="0"/>
              <a:t>Normal airway</a:t>
            </a:r>
          </a:p>
        </p:txBody>
      </p:sp>
      <p:sp>
        <p:nvSpPr>
          <p:cNvPr id="8" name="TextBox 7"/>
          <p:cNvSpPr txBox="1"/>
          <p:nvPr/>
        </p:nvSpPr>
        <p:spPr>
          <a:xfrm>
            <a:off x="4543430" y="1936750"/>
            <a:ext cx="3362325" cy="707886"/>
          </a:xfrm>
          <a:prstGeom prst="rect">
            <a:avLst/>
          </a:prstGeom>
          <a:noFill/>
        </p:spPr>
        <p:txBody>
          <a:bodyPr wrap="square" rtlCol="0">
            <a:spAutoFit/>
          </a:bodyPr>
          <a:lstStyle/>
          <a:p>
            <a:r>
              <a:rPr lang="en-US" sz="4000" dirty="0"/>
              <a:t>Mild Asthma</a:t>
            </a:r>
          </a:p>
        </p:txBody>
      </p:sp>
      <p:sp>
        <p:nvSpPr>
          <p:cNvPr id="9" name="TextBox 8"/>
          <p:cNvSpPr txBox="1"/>
          <p:nvPr/>
        </p:nvSpPr>
        <p:spPr>
          <a:xfrm flipV="1">
            <a:off x="3921135" y="6556376"/>
            <a:ext cx="3984625" cy="369332"/>
          </a:xfrm>
          <a:prstGeom prst="rect">
            <a:avLst/>
          </a:prstGeom>
          <a:noFill/>
        </p:spPr>
        <p:txBody>
          <a:bodyPr wrap="square" rtlCol="0">
            <a:spAutoFit/>
          </a:bodyPr>
          <a:lstStyle/>
          <a:p>
            <a:endParaRPr lang="en-US" dirty="0"/>
          </a:p>
        </p:txBody>
      </p:sp>
      <p:sp>
        <p:nvSpPr>
          <p:cNvPr id="10" name="Text Box 7"/>
          <p:cNvSpPr txBox="1">
            <a:spLocks noChangeArrowheads="1"/>
          </p:cNvSpPr>
          <p:nvPr/>
        </p:nvSpPr>
        <p:spPr bwMode="auto">
          <a:xfrm rot="10800000" flipV="1">
            <a:off x="269890" y="6473748"/>
            <a:ext cx="8416925"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l"/>
            <a:r>
              <a:rPr lang="en-US" sz="1600" b="0" i="0" dirty="0" err="1">
                <a:effectLst/>
                <a:latin typeface="Arial" charset="0"/>
              </a:rPr>
              <a:t>Busse</a:t>
            </a:r>
            <a:r>
              <a:rPr lang="en-US" sz="1600" b="0" i="0" dirty="0">
                <a:effectLst/>
                <a:latin typeface="Arial" charset="0"/>
              </a:rPr>
              <a:t> et al., N </a:t>
            </a:r>
            <a:r>
              <a:rPr lang="en-US" sz="1600" b="0" i="0" dirty="0" err="1">
                <a:effectLst/>
                <a:latin typeface="Arial" charset="0"/>
              </a:rPr>
              <a:t>Engl</a:t>
            </a:r>
            <a:r>
              <a:rPr lang="en-US" sz="1600" b="0" i="0" dirty="0">
                <a:effectLst/>
                <a:latin typeface="Arial" charset="0"/>
              </a:rPr>
              <a:t> J Med 2001;344(5):350-362</a:t>
            </a:r>
            <a:r>
              <a:rPr lang="en-US" sz="1600" i="0" dirty="0">
                <a:solidFill>
                  <a:schemeClr val="tx1"/>
                </a:solidFill>
                <a:effectLst/>
                <a:latin typeface="Times New Roman" charset="0"/>
              </a:rPr>
              <a:t> </a:t>
            </a:r>
          </a:p>
        </p:txBody>
      </p:sp>
    </p:spTree>
    <p:extLst>
      <p:ext uri="{BB962C8B-B14F-4D97-AF65-F5344CB8AC3E}">
        <p14:creationId xmlns:p14="http://schemas.microsoft.com/office/powerpoint/2010/main" val="1020272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248400"/>
            <a:ext cx="3048000" cy="6096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pic>
        <p:nvPicPr>
          <p:cNvPr id="2201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467" y="1557341"/>
            <a:ext cx="6587067" cy="3743325"/>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sp>
        <p:nvSpPr>
          <p:cNvPr id="220164" name="Text Box 4"/>
          <p:cNvSpPr txBox="1">
            <a:spLocks noChangeArrowheads="1"/>
          </p:cNvSpPr>
          <p:nvPr/>
        </p:nvSpPr>
        <p:spPr bwMode="auto">
          <a:xfrm>
            <a:off x="179212" y="6678643"/>
            <a:ext cx="8784166" cy="210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400" b="0" i="0">
                <a:solidFill>
                  <a:srgbClr val="FFFF66"/>
                </a:solidFill>
                <a:effectLst/>
              </a:rPr>
              <a:t>Copyright ©2004 American Academy of Pediatrics</a:t>
            </a:r>
          </a:p>
        </p:txBody>
      </p:sp>
      <p:sp>
        <p:nvSpPr>
          <p:cNvPr id="220165" name="Text Box 5"/>
          <p:cNvSpPr txBox="1">
            <a:spLocks noChangeArrowheads="1"/>
          </p:cNvSpPr>
          <p:nvPr/>
        </p:nvSpPr>
        <p:spPr bwMode="auto">
          <a:xfrm>
            <a:off x="1278467" y="5408613"/>
            <a:ext cx="6587067"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800" i="0">
                <a:solidFill>
                  <a:srgbClr val="FFFF66"/>
                </a:solidFill>
                <a:effectLst/>
              </a:rPr>
              <a:t>Guill, M. F. Pediatrics in Review 2004;25:299-305</a:t>
            </a:r>
          </a:p>
        </p:txBody>
      </p:sp>
      <p:sp>
        <p:nvSpPr>
          <p:cNvPr id="220166" name="Text Box 6"/>
          <p:cNvSpPr txBox="1">
            <a:spLocks noChangeArrowheads="1"/>
          </p:cNvSpPr>
          <p:nvPr/>
        </p:nvSpPr>
        <p:spPr bwMode="auto">
          <a:xfrm>
            <a:off x="179212" y="508524"/>
            <a:ext cx="8784166" cy="538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algn="ctr" eaLnBrk="1">
              <a:lnSpc>
                <a:spcPct val="97000"/>
              </a:lnSpc>
              <a:buClr>
                <a:srgbClr val="000000"/>
              </a:buClr>
              <a:buSzPct val="45000"/>
              <a:buFont typeface="StarSymbol" charset="0"/>
              <a:buNone/>
            </a:pPr>
            <a:r>
              <a:rPr lang="en-GB" sz="1800" i="0">
                <a:solidFill>
                  <a:srgbClr val="FFFF66"/>
                </a:solidFill>
                <a:effectLst/>
              </a:rPr>
              <a:t>Cellular mechanisms involved in airway inflammation and the interaction of multiple cell types and mediators in airway inflammation</a:t>
            </a:r>
          </a:p>
        </p:txBody>
      </p:sp>
    </p:spTree>
    <p:extLst>
      <p:ext uri="{BB962C8B-B14F-4D97-AF65-F5344CB8AC3E}">
        <p14:creationId xmlns:p14="http://schemas.microsoft.com/office/powerpoint/2010/main" val="379210991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42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248400"/>
            <a:ext cx="3048000" cy="6096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pic>
        <p:nvPicPr>
          <p:cNvPr id="2242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579" y="1155731"/>
            <a:ext cx="6587067" cy="4545013"/>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sp>
        <p:nvSpPr>
          <p:cNvPr id="224260" name="Text Box 4"/>
          <p:cNvSpPr txBox="1">
            <a:spLocks noChangeArrowheads="1"/>
          </p:cNvSpPr>
          <p:nvPr/>
        </p:nvSpPr>
        <p:spPr bwMode="auto">
          <a:xfrm>
            <a:off x="179212" y="6678643"/>
            <a:ext cx="8784166" cy="210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400" b="0" i="0">
                <a:solidFill>
                  <a:srgbClr val="000000"/>
                </a:solidFill>
                <a:effectLst/>
              </a:rPr>
              <a:t>Copyright ©2004 American Academy of Pediatrics</a:t>
            </a:r>
          </a:p>
        </p:txBody>
      </p:sp>
      <p:sp>
        <p:nvSpPr>
          <p:cNvPr id="224261" name="Text Box 5"/>
          <p:cNvSpPr txBox="1">
            <a:spLocks noChangeArrowheads="1"/>
          </p:cNvSpPr>
          <p:nvPr/>
        </p:nvSpPr>
        <p:spPr bwMode="auto">
          <a:xfrm>
            <a:off x="1278467" y="5810250"/>
            <a:ext cx="6587067"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800" i="0">
                <a:solidFill>
                  <a:srgbClr val="000000"/>
                </a:solidFill>
                <a:effectLst/>
              </a:rPr>
              <a:t>Guill, M. F. Pediatrics in Review 2004;25:299-305</a:t>
            </a:r>
          </a:p>
        </p:txBody>
      </p:sp>
      <p:sp>
        <p:nvSpPr>
          <p:cNvPr id="224262" name="Text Box 6"/>
          <p:cNvSpPr txBox="1">
            <a:spLocks noChangeArrowheads="1"/>
          </p:cNvSpPr>
          <p:nvPr/>
        </p:nvSpPr>
        <p:spPr bwMode="auto">
          <a:xfrm>
            <a:off x="179212" y="442814"/>
            <a:ext cx="8784166"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algn="ctr" eaLnBrk="1">
              <a:lnSpc>
                <a:spcPct val="97000"/>
              </a:lnSpc>
              <a:buClr>
                <a:srgbClr val="000000"/>
              </a:buClr>
              <a:buSzPct val="45000"/>
              <a:buFont typeface="StarSymbol" charset="0"/>
              <a:buNone/>
            </a:pPr>
            <a:r>
              <a:rPr lang="en-GB" sz="1800" i="0">
                <a:solidFill>
                  <a:srgbClr val="000000"/>
                </a:solidFill>
                <a:effectLst/>
              </a:rPr>
              <a:t>Biphasic airway response to allergen exposure</a:t>
            </a:r>
          </a:p>
        </p:txBody>
      </p:sp>
      <p:sp>
        <p:nvSpPr>
          <p:cNvPr id="224263" name="Text Box 7"/>
          <p:cNvSpPr txBox="1">
            <a:spLocks noChangeArrowheads="1"/>
          </p:cNvSpPr>
          <p:nvPr/>
        </p:nvSpPr>
        <p:spPr bwMode="auto">
          <a:xfrm>
            <a:off x="3254027" y="3959231"/>
            <a:ext cx="795867"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1800" b="0" i="0">
                <a:solidFill>
                  <a:srgbClr val="FF0000"/>
                </a:solidFill>
                <a:effectLst>
                  <a:outerShdw blurRad="38100" dist="38100" dir="2700000" algn="tl">
                    <a:srgbClr val="000000"/>
                  </a:outerShdw>
                </a:effectLst>
              </a:rPr>
              <a:t>IgE</a:t>
            </a:r>
          </a:p>
        </p:txBody>
      </p:sp>
    </p:spTree>
    <p:extLst>
      <p:ext uri="{BB962C8B-B14F-4D97-AF65-F5344CB8AC3E}">
        <p14:creationId xmlns:p14="http://schemas.microsoft.com/office/powerpoint/2010/main" val="285903495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Burden of disease</a:t>
            </a:r>
          </a:p>
        </p:txBody>
      </p:sp>
      <p:sp>
        <p:nvSpPr>
          <p:cNvPr id="3" name="Content Placeholder 2"/>
          <p:cNvSpPr>
            <a:spLocks noGrp="1"/>
          </p:cNvSpPr>
          <p:nvPr>
            <p:ph idx="1"/>
          </p:nvPr>
        </p:nvSpPr>
        <p:spPr/>
        <p:txBody>
          <a:bodyPr/>
          <a:lstStyle/>
          <a:p>
            <a:pPr>
              <a:lnSpc>
                <a:spcPct val="200000"/>
              </a:lnSpc>
              <a:buSzPct val="80000"/>
            </a:pPr>
            <a:r>
              <a:rPr lang="en-US" dirty="0"/>
              <a:t>#1 chronic illness in childhood</a:t>
            </a:r>
            <a:endParaRPr lang="en-US" sz="4400" dirty="0"/>
          </a:p>
          <a:p>
            <a:pPr>
              <a:lnSpc>
                <a:spcPct val="200000"/>
              </a:lnSpc>
              <a:buSzPct val="80000"/>
            </a:pPr>
            <a:r>
              <a:rPr lang="en-US" dirty="0"/>
              <a:t>#1 chronic illness causing school absence</a:t>
            </a:r>
          </a:p>
          <a:p>
            <a:pPr>
              <a:lnSpc>
                <a:spcPct val="200000"/>
              </a:lnSpc>
              <a:spcBef>
                <a:spcPct val="40000"/>
              </a:spcBef>
              <a:buSzPct val="80000"/>
            </a:pPr>
            <a:r>
              <a:rPr lang="en-US" dirty="0"/>
              <a:t>78% of parents report a negative impact on family</a:t>
            </a:r>
          </a:p>
          <a:p>
            <a:endParaRPr lang="en-US" dirty="0"/>
          </a:p>
        </p:txBody>
      </p:sp>
    </p:spTree>
    <p:extLst>
      <p:ext uri="{BB962C8B-B14F-4D97-AF65-F5344CB8AC3E}">
        <p14:creationId xmlns:p14="http://schemas.microsoft.com/office/powerpoint/2010/main" val="3644968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a:t>Prevalence of asthma in children aged </a:t>
            </a:r>
            <a:br>
              <a:rPr lang="en-AU"/>
            </a:br>
            <a:r>
              <a:rPr lang="en-AU"/>
              <a:t>13-14 years</a:t>
            </a:r>
            <a:endParaRPr lang="en-AU" dirty="0"/>
          </a:p>
        </p:txBody>
      </p:sp>
      <p:sp>
        <p:nvSpPr>
          <p:cNvPr id="5" name="TextBox 1"/>
          <p:cNvSpPr txBox="1">
            <a:spLocks noChangeArrowheads="1"/>
          </p:cNvSpPr>
          <p:nvPr/>
        </p:nvSpPr>
        <p:spPr bwMode="auto">
          <a:xfrm>
            <a:off x="2873832" y="6614721"/>
            <a:ext cx="339634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eaLnBrk="1" hangingPunct="1"/>
            <a:r>
              <a:rPr lang="en-US" sz="1200" dirty="0">
                <a:solidFill>
                  <a:srgbClr val="134679"/>
                </a:solidFill>
              </a:rPr>
              <a:t>© Global Initiative for Asthma</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352" t="7987" r="1350" b="10076"/>
          <a:stretch/>
        </p:blipFill>
        <p:spPr>
          <a:xfrm>
            <a:off x="537024" y="1390375"/>
            <a:ext cx="8040917" cy="5108233"/>
          </a:xfrm>
          <a:prstGeom prst="rect">
            <a:avLst/>
          </a:prstGeom>
          <a:solidFill>
            <a:schemeClr val="bg1"/>
          </a:solidFill>
          <a:ln>
            <a:solidFill>
              <a:schemeClr val="bg1">
                <a:lumMod val="75000"/>
              </a:schemeClr>
            </a:solidFill>
          </a:ln>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 t="404" r="78768" b="77465"/>
          <a:stretch/>
        </p:blipFill>
        <p:spPr>
          <a:xfrm>
            <a:off x="540875" y="5526800"/>
            <a:ext cx="1656000" cy="972000"/>
          </a:xfrm>
          <a:prstGeom prst="rect">
            <a:avLst/>
          </a:prstGeom>
          <a:ln w="12700">
            <a:solidFill>
              <a:schemeClr val="tx1"/>
            </a:solidFill>
          </a:ln>
        </p:spPr>
      </p:pic>
      <p:sp>
        <p:nvSpPr>
          <p:cNvPr id="6" name="TextBox 1"/>
          <p:cNvSpPr txBox="1">
            <a:spLocks noChangeArrowheads="1"/>
          </p:cNvSpPr>
          <p:nvPr/>
        </p:nvSpPr>
        <p:spPr bwMode="auto">
          <a:xfrm>
            <a:off x="166974" y="6636495"/>
            <a:ext cx="54355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eaLnBrk="1" hangingPunct="1"/>
            <a:r>
              <a:rPr lang="en-US" sz="1200" b="0" i="1">
                <a:solidFill>
                  <a:schemeClr val="bg1"/>
                </a:solidFill>
              </a:rPr>
              <a:t>GINA 2016 </a:t>
            </a:r>
            <a:r>
              <a:rPr lang="en-US" sz="1200" b="0" i="1" dirty="0">
                <a:solidFill>
                  <a:schemeClr val="bg1"/>
                </a:solidFill>
              </a:rPr>
              <a:t>Appendix Box A1-1; figure provided by R Beasley</a:t>
            </a:r>
          </a:p>
        </p:txBody>
      </p:sp>
    </p:spTree>
    <p:extLst>
      <p:ext uri="{BB962C8B-B14F-4D97-AF65-F5344CB8AC3E}">
        <p14:creationId xmlns:p14="http://schemas.microsoft.com/office/powerpoint/2010/main" val="299669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248400"/>
            <a:ext cx="3048000" cy="6096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pic>
        <p:nvPicPr>
          <p:cNvPr id="2181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467" y="1352550"/>
            <a:ext cx="6587067" cy="4152900"/>
          </a:xfrm>
          <a:prstGeom prst="rect">
            <a:avLst/>
          </a:prstGeom>
          <a:noFill/>
          <a:extLst>
            <a:ext uri="{909E8E84-426E-40dd-AFC4-6F175D3DCCD1}">
              <a14:hiddenFill xmlns:a14="http://schemas.microsoft.com/office/drawing/2010/main" xmlns="">
                <a:blipFill dpi="0" rotWithShape="0">
                  <a:blip/>
                  <a:srcRect/>
                  <a:stretch>
                    <a:fillRect/>
                  </a:stretch>
                </a:blipFill>
              </a14:hiddenFill>
            </a:ext>
          </a:extLst>
        </p:spPr>
      </p:pic>
      <p:sp>
        <p:nvSpPr>
          <p:cNvPr id="218116" name="Text Box 4"/>
          <p:cNvSpPr txBox="1">
            <a:spLocks noChangeArrowheads="1"/>
          </p:cNvSpPr>
          <p:nvPr/>
        </p:nvSpPr>
        <p:spPr bwMode="auto">
          <a:xfrm>
            <a:off x="179212" y="6678643"/>
            <a:ext cx="8784166" cy="210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400" b="0" i="0">
                <a:solidFill>
                  <a:srgbClr val="FFFF66"/>
                </a:solidFill>
                <a:effectLst/>
              </a:rPr>
              <a:t>Copyright ©2004 American Academy of Pediatrics</a:t>
            </a:r>
          </a:p>
        </p:txBody>
      </p:sp>
      <p:sp>
        <p:nvSpPr>
          <p:cNvPr id="218117" name="Text Box 5"/>
          <p:cNvSpPr txBox="1">
            <a:spLocks noChangeArrowheads="1"/>
          </p:cNvSpPr>
          <p:nvPr/>
        </p:nvSpPr>
        <p:spPr bwMode="auto">
          <a:xfrm>
            <a:off x="1278467" y="5613400"/>
            <a:ext cx="6587067"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Lst>
              <a:defRPr sz="2400">
                <a:solidFill>
                  <a:schemeClr val="tx1"/>
                </a:solidFill>
                <a:latin typeface="Times New Roman" charset="0"/>
                <a:ea typeface="ＭＳ Ｐゴシック" charset="0"/>
              </a:defRPr>
            </a:lvl9pPr>
          </a:lstStyle>
          <a:p>
            <a:pPr eaLnBrk="1">
              <a:lnSpc>
                <a:spcPct val="97000"/>
              </a:lnSpc>
              <a:buClr>
                <a:srgbClr val="000000"/>
              </a:buClr>
              <a:buSzPct val="45000"/>
              <a:buFont typeface="StarSymbol" charset="0"/>
              <a:buNone/>
            </a:pPr>
            <a:r>
              <a:rPr lang="en-GB" sz="1800" i="0">
                <a:solidFill>
                  <a:srgbClr val="FFFF66"/>
                </a:solidFill>
                <a:effectLst/>
              </a:rPr>
              <a:t>Guill, M. F. Pediatrics in Review 2004;25:299-305</a:t>
            </a:r>
          </a:p>
        </p:txBody>
      </p:sp>
      <p:sp>
        <p:nvSpPr>
          <p:cNvPr id="218118" name="Text Box 6"/>
          <p:cNvSpPr txBox="1">
            <a:spLocks noChangeArrowheads="1"/>
          </p:cNvSpPr>
          <p:nvPr/>
        </p:nvSpPr>
        <p:spPr bwMode="auto">
          <a:xfrm>
            <a:off x="179212" y="539651"/>
            <a:ext cx="8784166" cy="270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1pPr>
            <a:lvl2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2pPr>
            <a:lvl3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3pPr>
            <a:lvl4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4pPr>
            <a:lvl5pPr algn="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defRPr>
            </a:lvl9pPr>
          </a:lstStyle>
          <a:p>
            <a:pPr algn="ctr" eaLnBrk="1">
              <a:lnSpc>
                <a:spcPct val="97000"/>
              </a:lnSpc>
              <a:buClr>
                <a:srgbClr val="000000"/>
              </a:buClr>
              <a:buSzPct val="45000"/>
              <a:buFont typeface="StarSymbol" charset="0"/>
              <a:buNone/>
            </a:pPr>
            <a:r>
              <a:rPr lang="en-GB" sz="1800" i="0">
                <a:solidFill>
                  <a:srgbClr val="FFFF66"/>
                </a:solidFill>
                <a:effectLst/>
              </a:rPr>
              <a:t>Asthma mortality from 1980 to 1998</a:t>
            </a:r>
          </a:p>
        </p:txBody>
      </p:sp>
    </p:spTree>
    <p:extLst>
      <p:ext uri="{BB962C8B-B14F-4D97-AF65-F5344CB8AC3E}">
        <p14:creationId xmlns:p14="http://schemas.microsoft.com/office/powerpoint/2010/main" val="307349436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a:ln/>
        </p:spPr>
        <p:txBody>
          <a:bodyPr/>
          <a:lstStyle/>
          <a:p>
            <a:r>
              <a:rPr lang="en-US"/>
              <a:t>Natural History &amp; Prognosis</a:t>
            </a:r>
          </a:p>
        </p:txBody>
      </p:sp>
      <p:sp>
        <p:nvSpPr>
          <p:cNvPr id="44035" name="Rectangle 3"/>
          <p:cNvSpPr>
            <a:spLocks noGrp="1" noChangeArrowheads="1"/>
          </p:cNvSpPr>
          <p:nvPr>
            <p:ph type="body" idx="1"/>
          </p:nvPr>
        </p:nvSpPr>
        <p:spPr>
          <a:xfrm>
            <a:off x="649111" y="2271713"/>
            <a:ext cx="7772400" cy="4114800"/>
          </a:xfrm>
          <a:noFill/>
          <a:ln/>
        </p:spPr>
        <p:txBody>
          <a:bodyPr/>
          <a:lstStyle/>
          <a:p>
            <a:pPr>
              <a:lnSpc>
                <a:spcPct val="110000"/>
              </a:lnSpc>
              <a:spcBef>
                <a:spcPct val="50000"/>
              </a:spcBef>
              <a:buSzPct val="80000"/>
            </a:pPr>
            <a:endParaRPr lang="en-US"/>
          </a:p>
          <a:p>
            <a:pPr lvl="1">
              <a:lnSpc>
                <a:spcPct val="105000"/>
              </a:lnSpc>
              <a:spcBef>
                <a:spcPct val="50000"/>
              </a:spcBef>
              <a:buSzPct val="80000"/>
              <a:buFontTx/>
              <a:buChar char="–"/>
            </a:pPr>
            <a:endParaRPr lang="en-US"/>
          </a:p>
          <a:p>
            <a:pPr>
              <a:lnSpc>
                <a:spcPct val="105000"/>
              </a:lnSpc>
              <a:spcBef>
                <a:spcPct val="50000"/>
              </a:spcBef>
              <a:buSzPct val="80000"/>
              <a:buFontTx/>
              <a:buChar char="–"/>
            </a:pPr>
            <a:endParaRPr lang="en-US" sz="2800"/>
          </a:p>
        </p:txBody>
      </p:sp>
      <p:sp>
        <p:nvSpPr>
          <p:cNvPr id="44036" name="Rectangle 4"/>
          <p:cNvSpPr>
            <a:spLocks noChangeArrowheads="1"/>
          </p:cNvSpPr>
          <p:nvPr/>
        </p:nvSpPr>
        <p:spPr bwMode="auto">
          <a:xfrm>
            <a:off x="379606" y="6285177"/>
            <a:ext cx="242955"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r>
              <a:rPr lang="en-US" sz="1600" b="0" i="0" dirty="0">
                <a:effectLst/>
                <a:latin typeface="Arial" charset="0"/>
              </a:rPr>
              <a:t>.</a:t>
            </a:r>
          </a:p>
        </p:txBody>
      </p:sp>
      <p:sp>
        <p:nvSpPr>
          <p:cNvPr id="44037" name="Rectangle 5"/>
          <p:cNvSpPr>
            <a:spLocks noChangeArrowheads="1"/>
          </p:cNvSpPr>
          <p:nvPr/>
        </p:nvSpPr>
        <p:spPr bwMode="auto">
          <a:xfrm>
            <a:off x="805761" y="1210580"/>
            <a:ext cx="6385277" cy="42972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lnSpc>
                <a:spcPct val="110000"/>
              </a:lnSpc>
              <a:spcBef>
                <a:spcPct val="50000"/>
              </a:spcBef>
              <a:buClr>
                <a:srgbClr val="66FFFF"/>
              </a:buClr>
              <a:buSzPct val="80000"/>
              <a:buFont typeface="Wingdings" charset="0"/>
              <a:buChar char="n"/>
              <a:tabLst>
                <a:tab pos="752475" algn="l"/>
                <a:tab pos="974725" algn="l"/>
              </a:tabLst>
            </a:pPr>
            <a:r>
              <a:rPr lang="en-US" sz="2400" b="0" i="0">
                <a:effectLst/>
                <a:latin typeface="Arial" charset="0"/>
              </a:rPr>
              <a:t>Remains incompletely understood</a:t>
            </a:r>
          </a:p>
          <a:p>
            <a:pPr marL="344488" indent="-344488" algn="l">
              <a:lnSpc>
                <a:spcPct val="110000"/>
              </a:lnSpc>
              <a:spcBef>
                <a:spcPct val="50000"/>
              </a:spcBef>
              <a:buClr>
                <a:srgbClr val="66FFFF"/>
              </a:buClr>
              <a:buSzPct val="80000"/>
              <a:buFont typeface="Wingdings" charset="0"/>
              <a:buChar char="n"/>
              <a:tabLst>
                <a:tab pos="752475" algn="l"/>
                <a:tab pos="974725" algn="l"/>
              </a:tabLst>
            </a:pPr>
            <a:r>
              <a:rPr lang="en-US" sz="2400" b="0" i="0">
                <a:effectLst/>
                <a:latin typeface="Arial" charset="0"/>
              </a:rPr>
              <a:t>Most children do </a:t>
            </a:r>
            <a:r>
              <a:rPr lang="en-US" sz="2400" b="0">
                <a:effectLst/>
                <a:latin typeface="Arial" charset="0"/>
              </a:rPr>
              <a:t>not</a:t>
            </a:r>
            <a:r>
              <a:rPr lang="en-US" sz="2400" b="0" i="0">
                <a:effectLst/>
                <a:latin typeface="Arial" charset="0"/>
              </a:rPr>
              <a:t> ultimately </a:t>
            </a:r>
            <a:r>
              <a:rPr lang="ja-JP" altLang="en-US" sz="2400" b="0" i="0">
                <a:effectLst/>
                <a:latin typeface="Arial"/>
              </a:rPr>
              <a:t>“</a:t>
            </a:r>
            <a:r>
              <a:rPr lang="en-US" sz="2400" b="0" i="0">
                <a:effectLst/>
                <a:latin typeface="Arial" charset="0"/>
              </a:rPr>
              <a:t>grow out of it</a:t>
            </a:r>
            <a:r>
              <a:rPr lang="ja-JP" altLang="en-US" sz="2400" b="0" i="0">
                <a:effectLst/>
                <a:latin typeface="Arial"/>
              </a:rPr>
              <a:t>”</a:t>
            </a:r>
            <a:endParaRPr lang="en-US" sz="2400" b="0" i="0">
              <a:effectLst/>
              <a:latin typeface="Arial" charset="0"/>
            </a:endParaRPr>
          </a:p>
          <a:p>
            <a:pPr marL="796925" lvl="1" indent="-338138" algn="l">
              <a:lnSpc>
                <a:spcPct val="110000"/>
              </a:lnSpc>
              <a:spcBef>
                <a:spcPct val="50000"/>
              </a:spcBef>
              <a:buClr>
                <a:srgbClr val="66FFFF"/>
              </a:buClr>
              <a:buSzPct val="80000"/>
              <a:buFontTx/>
              <a:buChar char="–"/>
              <a:tabLst>
                <a:tab pos="752475" algn="l"/>
                <a:tab pos="974725" algn="l"/>
              </a:tabLst>
            </a:pPr>
            <a:r>
              <a:rPr lang="ja-JP" altLang="en-US" sz="2400" b="0" i="0">
                <a:effectLst/>
                <a:latin typeface="Arial"/>
              </a:rPr>
              <a:t>“</a:t>
            </a:r>
            <a:r>
              <a:rPr lang="en-US" sz="2400" b="0" i="0">
                <a:effectLst/>
                <a:latin typeface="Arial" charset="0"/>
              </a:rPr>
              <a:t>Loss</a:t>
            </a:r>
            <a:r>
              <a:rPr lang="ja-JP" altLang="en-US" sz="2400" b="0" i="0">
                <a:effectLst/>
                <a:latin typeface="Arial"/>
              </a:rPr>
              <a:t>”</a:t>
            </a:r>
            <a:r>
              <a:rPr lang="en-US" sz="2400" b="0" i="0">
                <a:effectLst/>
                <a:latin typeface="Arial" charset="0"/>
              </a:rPr>
              <a:t> of symptoms may be related to growth of lungs and </a:t>
            </a:r>
            <a:r>
              <a:rPr lang="en-US" sz="2400" b="0">
                <a:effectLst/>
                <a:latin typeface="Arial" charset="0"/>
              </a:rPr>
              <a:t>not</a:t>
            </a:r>
            <a:r>
              <a:rPr lang="en-US" sz="2400" b="0" i="0">
                <a:effectLst/>
                <a:latin typeface="Arial" charset="0"/>
              </a:rPr>
              <a:t> due to a change of airway hyperresponsiveness.</a:t>
            </a:r>
          </a:p>
          <a:p>
            <a:pPr marL="796925" lvl="1" indent="-338138" algn="l">
              <a:lnSpc>
                <a:spcPct val="110000"/>
              </a:lnSpc>
              <a:spcBef>
                <a:spcPct val="50000"/>
              </a:spcBef>
              <a:buClr>
                <a:srgbClr val="66FFFF"/>
              </a:buClr>
              <a:buSzPct val="80000"/>
              <a:buFontTx/>
              <a:buChar char="–"/>
              <a:tabLst>
                <a:tab pos="752475" algn="l"/>
                <a:tab pos="974725" algn="l"/>
              </a:tabLst>
            </a:pPr>
            <a:r>
              <a:rPr lang="en-US" sz="2400" b="0" i="0">
                <a:effectLst/>
                <a:latin typeface="Arial" charset="0"/>
              </a:rPr>
              <a:t>Disease may go through a silent, asymptomatic period in young adulthood</a:t>
            </a:r>
          </a:p>
        </p:txBody>
      </p:sp>
      <p:sp>
        <p:nvSpPr>
          <p:cNvPr id="44038" name="Line 6"/>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88614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sz="2400"/>
              <a:t>Asthma and Wheezing from 7 to 42 Years</a:t>
            </a:r>
            <a:br>
              <a:rPr lang="en-US" sz="2400"/>
            </a:br>
            <a:r>
              <a:rPr lang="en-US" sz="2400" i="0">
                <a:solidFill>
                  <a:srgbClr val="FFFF66"/>
                </a:solidFill>
              </a:rPr>
              <a:t>Melbourne Study</a:t>
            </a:r>
          </a:p>
        </p:txBody>
      </p:sp>
      <p:pic>
        <p:nvPicPr>
          <p:cNvPr id="216068"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044716" y="1600200"/>
            <a:ext cx="4979811" cy="4114800"/>
          </a:xfrm>
          <a:noFill/>
          <a:ln/>
          <a:extLst>
            <a:ext uri="{91240B29-F687-4f45-9708-019B960494DF}">
              <a14:hiddenLine xmlns:a14="http://schemas.microsoft.com/office/drawing/2010/main" xmlns="" w="9525">
                <a:solidFill>
                  <a:schemeClr val="tx1"/>
                </a:solidFill>
                <a:miter lim="800000"/>
                <a:headEnd type="none" w="sm" len="sm"/>
                <a:tailEnd type="none" w="sm" len="sm"/>
              </a14:hiddenLine>
            </a:ext>
          </a:extLst>
        </p:spPr>
      </p:pic>
      <p:sp>
        <p:nvSpPr>
          <p:cNvPr id="216069" name="Text Box 5"/>
          <p:cNvSpPr txBox="1">
            <a:spLocks noChangeArrowheads="1"/>
          </p:cNvSpPr>
          <p:nvPr/>
        </p:nvSpPr>
        <p:spPr bwMode="auto">
          <a:xfrm>
            <a:off x="688638" y="6364288"/>
            <a:ext cx="349286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1600" b="0" i="0">
                <a:effectLst/>
                <a:latin typeface="Arial" charset="0"/>
              </a:rPr>
              <a:t>Phelan et al JACI 2002 109;189-196</a:t>
            </a:r>
          </a:p>
        </p:txBody>
      </p:sp>
    </p:spTree>
    <p:extLst>
      <p:ext uri="{BB962C8B-B14F-4D97-AF65-F5344CB8AC3E}">
        <p14:creationId xmlns:p14="http://schemas.microsoft.com/office/powerpoint/2010/main" val="3286145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49111" y="271463"/>
            <a:ext cx="7772400" cy="1143000"/>
          </a:xfrm>
          <a:noFill/>
          <a:ln/>
        </p:spPr>
        <p:txBody>
          <a:bodyPr>
            <a:normAutofit fontScale="90000"/>
          </a:bodyPr>
          <a:lstStyle/>
          <a:p>
            <a:r>
              <a:rPr lang="en-US" dirty="0"/>
              <a:t>What</a:t>
            </a:r>
            <a:r>
              <a:rPr lang="ja-JP" altLang="en-US" dirty="0"/>
              <a:t>’</a:t>
            </a:r>
            <a:r>
              <a:rPr lang="en-US" dirty="0"/>
              <a:t>s Unique?</a:t>
            </a:r>
            <a:br>
              <a:rPr lang="en-US" dirty="0"/>
            </a:br>
            <a:r>
              <a:rPr lang="en-US" i="0" dirty="0">
                <a:solidFill>
                  <a:srgbClr val="FFFF66"/>
                </a:solidFill>
              </a:rPr>
              <a:t>Pediatric asthma epidemiology</a:t>
            </a:r>
          </a:p>
        </p:txBody>
      </p:sp>
      <p:sp>
        <p:nvSpPr>
          <p:cNvPr id="50179" name="Rectangle 3"/>
          <p:cNvSpPr>
            <a:spLocks noGrp="1" noChangeArrowheads="1"/>
          </p:cNvSpPr>
          <p:nvPr>
            <p:ph type="body" idx="1"/>
          </p:nvPr>
        </p:nvSpPr>
        <p:spPr>
          <a:xfrm>
            <a:off x="649114" y="1409700"/>
            <a:ext cx="7926212" cy="4738688"/>
          </a:xfrm>
          <a:noFill/>
          <a:ln/>
        </p:spPr>
        <p:txBody>
          <a:bodyPr>
            <a:normAutofit fontScale="92500" lnSpcReduction="20000"/>
          </a:bodyPr>
          <a:lstStyle/>
          <a:p>
            <a:pPr>
              <a:buSzPct val="80000"/>
            </a:pPr>
            <a:endParaRPr lang="en-US" dirty="0"/>
          </a:p>
          <a:p>
            <a:pPr>
              <a:spcBef>
                <a:spcPct val="70000"/>
              </a:spcBef>
              <a:buSzPct val="80000"/>
            </a:pPr>
            <a:endParaRPr lang="en-US" dirty="0"/>
          </a:p>
          <a:p>
            <a:pPr>
              <a:spcBef>
                <a:spcPct val="70000"/>
              </a:spcBef>
              <a:buSzPct val="80000"/>
            </a:pPr>
            <a:endParaRPr lang="en-US" dirty="0"/>
          </a:p>
          <a:p>
            <a:pPr>
              <a:spcBef>
                <a:spcPct val="70000"/>
              </a:spcBef>
              <a:buSzPct val="80000"/>
            </a:pPr>
            <a:r>
              <a:rPr lang="en-US" dirty="0"/>
              <a:t>Asthma and wheezing in the first 6 years of life</a:t>
            </a:r>
          </a:p>
          <a:p>
            <a:pPr lvl="1">
              <a:lnSpc>
                <a:spcPct val="110000"/>
              </a:lnSpc>
              <a:buSzPct val="60000"/>
            </a:pPr>
            <a:r>
              <a:rPr lang="en-US" dirty="0"/>
              <a:t>Studied by Martinez and colleagues</a:t>
            </a:r>
          </a:p>
          <a:p>
            <a:pPr lvl="1">
              <a:lnSpc>
                <a:spcPct val="105000"/>
              </a:lnSpc>
              <a:buSzPct val="60000"/>
            </a:pPr>
            <a:r>
              <a:rPr lang="en-US" dirty="0"/>
              <a:t>Results from 826 infants followed from birth through age 6</a:t>
            </a:r>
          </a:p>
        </p:txBody>
      </p:sp>
      <p:sp>
        <p:nvSpPr>
          <p:cNvPr id="50180" name="Rectangle 4"/>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
        <p:nvSpPr>
          <p:cNvPr id="50181" name="Rectangle 5"/>
          <p:cNvSpPr>
            <a:spLocks noChangeArrowheads="1"/>
          </p:cNvSpPr>
          <p:nvPr/>
        </p:nvSpPr>
        <p:spPr bwMode="auto">
          <a:xfrm>
            <a:off x="649114" y="1598613"/>
            <a:ext cx="8020756" cy="1885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buClr>
                <a:srgbClr val="66FFFF"/>
              </a:buClr>
              <a:buSzPct val="80000"/>
              <a:buFont typeface="Wingdings" charset="0"/>
              <a:buChar char="n"/>
            </a:pPr>
            <a:r>
              <a:rPr lang="en-US" sz="2800" b="0" i="0" dirty="0">
                <a:effectLst/>
                <a:latin typeface="+mj-lt"/>
              </a:rPr>
              <a:t>Some risk factors for asthma are common for adults and children, but some clearly differ</a:t>
            </a:r>
          </a:p>
          <a:p>
            <a:pPr marL="746125" lvl="1" indent="-287338" algn="l">
              <a:spcBef>
                <a:spcPct val="20000"/>
              </a:spcBef>
              <a:buClr>
                <a:srgbClr val="66FFFF"/>
              </a:buClr>
              <a:buSzPct val="60000"/>
              <a:buFont typeface="Wingdings" charset="0"/>
              <a:buChar char="l"/>
            </a:pPr>
            <a:r>
              <a:rPr lang="en-US" sz="2800" b="0" i="0" dirty="0">
                <a:effectLst/>
                <a:latin typeface="+mj-lt"/>
              </a:rPr>
              <a:t>Differences are perhaps most marked in</a:t>
            </a:r>
            <a:br>
              <a:rPr lang="en-US" sz="2800" b="0" i="0" dirty="0">
                <a:effectLst/>
                <a:latin typeface="+mj-lt"/>
              </a:rPr>
            </a:br>
            <a:r>
              <a:rPr lang="en-US" sz="2800" b="0" i="0" dirty="0">
                <a:effectLst/>
                <a:latin typeface="+mj-lt"/>
              </a:rPr>
              <a:t>the youngest age groups</a:t>
            </a:r>
          </a:p>
        </p:txBody>
      </p:sp>
    </p:spTree>
    <p:extLst>
      <p:ext uri="{BB962C8B-B14F-4D97-AF65-F5344CB8AC3E}">
        <p14:creationId xmlns:p14="http://schemas.microsoft.com/office/powerpoint/2010/main" val="281389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49111" y="273050"/>
            <a:ext cx="8229600" cy="1143000"/>
          </a:xfrm>
          <a:noFill/>
          <a:ln/>
        </p:spPr>
        <p:txBody>
          <a:bodyPr>
            <a:normAutofit/>
          </a:bodyPr>
          <a:lstStyle/>
          <a:p>
            <a:r>
              <a:rPr lang="en-US" sz="3600" dirty="0"/>
              <a:t>Asthma and Wheezing in the First Six Years</a:t>
            </a:r>
            <a:br>
              <a:rPr lang="en-US" dirty="0"/>
            </a:br>
            <a:r>
              <a:rPr lang="en-US" sz="3100" i="0" dirty="0">
                <a:solidFill>
                  <a:srgbClr val="FFFF66"/>
                </a:solidFill>
              </a:rPr>
              <a:t>Tucson Children</a:t>
            </a:r>
            <a:r>
              <a:rPr lang="ja-JP" altLang="en-US" sz="3100" i="0" dirty="0">
                <a:solidFill>
                  <a:srgbClr val="FFFF66"/>
                </a:solidFill>
                <a:latin typeface="Arial"/>
              </a:rPr>
              <a:t>’</a:t>
            </a:r>
            <a:r>
              <a:rPr lang="en-US" sz="3100" i="0" dirty="0">
                <a:solidFill>
                  <a:srgbClr val="FFFF66"/>
                </a:solidFill>
              </a:rPr>
              <a:t>s Respiratory Study</a:t>
            </a:r>
          </a:p>
        </p:txBody>
      </p:sp>
      <p:sp>
        <p:nvSpPr>
          <p:cNvPr id="52227" name="Rectangle 3"/>
          <p:cNvSpPr>
            <a:spLocks noGrp="1" noChangeArrowheads="1"/>
          </p:cNvSpPr>
          <p:nvPr>
            <p:ph type="body" idx="1"/>
          </p:nvPr>
        </p:nvSpPr>
        <p:spPr>
          <a:xfrm>
            <a:off x="649111" y="1598613"/>
            <a:ext cx="8408812" cy="3924300"/>
          </a:xfrm>
          <a:noFill/>
          <a:ln/>
        </p:spPr>
        <p:txBody>
          <a:bodyPr>
            <a:normAutofit fontScale="77500" lnSpcReduction="20000"/>
          </a:bodyPr>
          <a:lstStyle/>
          <a:p>
            <a:pPr marL="0" indent="0">
              <a:buFont typeface="Wingdings" charset="0"/>
              <a:buNone/>
              <a:tabLst>
                <a:tab pos="344488" algn="l"/>
                <a:tab pos="4748213" algn="l"/>
                <a:tab pos="6570663" algn="l"/>
              </a:tabLst>
            </a:pPr>
            <a:r>
              <a:rPr lang="en-US" dirty="0"/>
              <a:t>Category</a:t>
            </a:r>
            <a:r>
              <a:rPr lang="en-US" dirty="0">
                <a:solidFill>
                  <a:srgbClr val="FFFF66"/>
                </a:solidFill>
              </a:rPr>
              <a:t>	Age 3        Age</a:t>
            </a:r>
            <a:r>
              <a:rPr lang="en-US" i="1" dirty="0">
                <a:solidFill>
                  <a:srgbClr val="FFFF66"/>
                </a:solidFill>
              </a:rPr>
              <a:t> </a:t>
            </a:r>
            <a:r>
              <a:rPr lang="en-US" dirty="0">
                <a:solidFill>
                  <a:srgbClr val="FFFF66"/>
                </a:solidFill>
              </a:rPr>
              <a:t>6</a:t>
            </a:r>
          </a:p>
          <a:p>
            <a:pPr marL="0" indent="0">
              <a:spcBef>
                <a:spcPct val="40000"/>
              </a:spcBef>
              <a:buFont typeface="Wingdings" charset="0"/>
              <a:buNone/>
              <a:tabLst>
                <a:tab pos="344488" algn="l"/>
                <a:tab pos="4748213" algn="l"/>
                <a:tab pos="6570663" algn="l"/>
              </a:tabLst>
            </a:pPr>
            <a:r>
              <a:rPr lang="ja-JP" altLang="en-US" dirty="0">
                <a:latin typeface="Arial"/>
              </a:rPr>
              <a:t>“</a:t>
            </a:r>
            <a:r>
              <a:rPr lang="en-US" dirty="0">
                <a:solidFill>
                  <a:srgbClr val="FFFF66"/>
                </a:solidFill>
              </a:rPr>
              <a:t>Transient</a:t>
            </a:r>
            <a:r>
              <a:rPr lang="ja-JP" altLang="en-US" dirty="0">
                <a:latin typeface="Arial"/>
              </a:rPr>
              <a:t>”</a:t>
            </a:r>
            <a:r>
              <a:rPr lang="en-US" dirty="0"/>
              <a:t> Wheezing 	  (</a:t>
            </a:r>
            <a:r>
              <a:rPr lang="en-US" dirty="0">
                <a:solidFill>
                  <a:srgbClr val="FFFF66"/>
                </a:solidFill>
              </a:rPr>
              <a:t>+</a:t>
            </a:r>
            <a:r>
              <a:rPr lang="en-US" dirty="0"/>
              <a:t>)	 (</a:t>
            </a:r>
            <a:r>
              <a:rPr lang="en-US" dirty="0">
                <a:solidFill>
                  <a:srgbClr val="FFFF66"/>
                </a:solidFill>
              </a:rPr>
              <a:t>–</a:t>
            </a:r>
            <a:r>
              <a:rPr lang="en-US" dirty="0"/>
              <a:t>)</a:t>
            </a:r>
          </a:p>
          <a:p>
            <a:pPr marL="0" indent="0">
              <a:spcBef>
                <a:spcPct val="50000"/>
              </a:spcBef>
              <a:buFont typeface="Wingdings" charset="0"/>
              <a:buNone/>
              <a:tabLst>
                <a:tab pos="344488" algn="l"/>
                <a:tab pos="4748213" algn="l"/>
                <a:tab pos="6570663" algn="l"/>
              </a:tabLst>
            </a:pPr>
            <a:r>
              <a:rPr lang="ja-JP" altLang="en-US" dirty="0">
                <a:latin typeface="Arial"/>
              </a:rPr>
              <a:t>“</a:t>
            </a:r>
            <a:r>
              <a:rPr lang="en-US" dirty="0">
                <a:solidFill>
                  <a:srgbClr val="FFFF66"/>
                </a:solidFill>
              </a:rPr>
              <a:t>Persistent</a:t>
            </a:r>
            <a:r>
              <a:rPr lang="ja-JP" altLang="en-US" dirty="0">
                <a:latin typeface="Arial"/>
              </a:rPr>
              <a:t>”</a:t>
            </a:r>
            <a:r>
              <a:rPr lang="en-US" dirty="0"/>
              <a:t> Wheezing 	  (</a:t>
            </a:r>
            <a:r>
              <a:rPr lang="en-US" dirty="0">
                <a:solidFill>
                  <a:srgbClr val="FFFF66"/>
                </a:solidFill>
              </a:rPr>
              <a:t>+</a:t>
            </a:r>
            <a:r>
              <a:rPr lang="en-US" dirty="0"/>
              <a:t>) 	 (</a:t>
            </a:r>
            <a:r>
              <a:rPr lang="en-US" dirty="0">
                <a:solidFill>
                  <a:srgbClr val="FFFF66"/>
                </a:solidFill>
              </a:rPr>
              <a:t>+</a:t>
            </a:r>
            <a:r>
              <a:rPr lang="en-US" dirty="0"/>
              <a:t>)</a:t>
            </a:r>
          </a:p>
          <a:p>
            <a:pPr marL="0" indent="0">
              <a:spcBef>
                <a:spcPct val="50000"/>
              </a:spcBef>
              <a:buFont typeface="Wingdings" charset="0"/>
              <a:buNone/>
              <a:tabLst>
                <a:tab pos="344488" algn="l"/>
                <a:tab pos="4748213" algn="l"/>
                <a:tab pos="6570663" algn="l"/>
              </a:tabLst>
            </a:pPr>
            <a:r>
              <a:rPr lang="ja-JP" altLang="en-US" dirty="0">
                <a:latin typeface="Arial"/>
              </a:rPr>
              <a:t>“</a:t>
            </a:r>
            <a:r>
              <a:rPr lang="en-US" dirty="0">
                <a:solidFill>
                  <a:srgbClr val="FFFF66"/>
                </a:solidFill>
              </a:rPr>
              <a:t>Late</a:t>
            </a:r>
            <a:r>
              <a:rPr lang="ja-JP" altLang="en-US" dirty="0">
                <a:latin typeface="Arial"/>
              </a:rPr>
              <a:t>”</a:t>
            </a:r>
            <a:r>
              <a:rPr lang="en-US" b="1" dirty="0"/>
              <a:t> </a:t>
            </a:r>
            <a:r>
              <a:rPr lang="en-US" dirty="0"/>
              <a:t>Wheezing </a:t>
            </a:r>
            <a:r>
              <a:rPr lang="en-US" b="1" dirty="0"/>
              <a:t>	</a:t>
            </a:r>
            <a:r>
              <a:rPr lang="en-US" dirty="0"/>
              <a:t>  (</a:t>
            </a:r>
            <a:r>
              <a:rPr lang="en-US" dirty="0">
                <a:solidFill>
                  <a:srgbClr val="FFFF66"/>
                </a:solidFill>
              </a:rPr>
              <a:t>–</a:t>
            </a:r>
            <a:r>
              <a:rPr lang="en-US" dirty="0"/>
              <a:t>) 	 (</a:t>
            </a:r>
            <a:r>
              <a:rPr lang="en-US" dirty="0">
                <a:solidFill>
                  <a:srgbClr val="FFFF66"/>
                </a:solidFill>
              </a:rPr>
              <a:t>+</a:t>
            </a:r>
            <a:r>
              <a:rPr lang="en-US" dirty="0"/>
              <a:t>)</a:t>
            </a:r>
            <a:endParaRPr lang="en-US" sz="2800" dirty="0"/>
          </a:p>
          <a:p>
            <a:pPr marL="0" indent="0">
              <a:spcBef>
                <a:spcPct val="100000"/>
              </a:spcBef>
              <a:buFont typeface="Wingdings" charset="0"/>
              <a:buNone/>
              <a:tabLst>
                <a:tab pos="344488" algn="l"/>
                <a:tab pos="4748213" algn="l"/>
                <a:tab pos="6570663" algn="l"/>
              </a:tabLst>
            </a:pPr>
            <a:r>
              <a:rPr lang="en-US" sz="2600" dirty="0"/>
              <a:t>	(</a:t>
            </a:r>
            <a:r>
              <a:rPr lang="en-US" sz="2600" dirty="0">
                <a:solidFill>
                  <a:srgbClr val="FFFF66"/>
                </a:solidFill>
              </a:rPr>
              <a:t>+</a:t>
            </a:r>
            <a:r>
              <a:rPr lang="en-US" sz="2600" dirty="0"/>
              <a:t>) Age 3: </a:t>
            </a:r>
            <a:r>
              <a:rPr lang="en-US" sz="2600" dirty="0">
                <a:latin typeface="Symbol" charset="0"/>
              </a:rPr>
              <a:t>³</a:t>
            </a:r>
            <a:r>
              <a:rPr lang="en-US" sz="2600" dirty="0"/>
              <a:t>1 lung illness with </a:t>
            </a:r>
            <a:r>
              <a:rPr lang="en-US" sz="2600" i="1" dirty="0"/>
              <a:t>wheezing</a:t>
            </a:r>
            <a:r>
              <a:rPr lang="en-US" sz="2600" dirty="0"/>
              <a:t> before age 3</a:t>
            </a:r>
          </a:p>
          <a:p>
            <a:pPr marL="0" indent="0">
              <a:buFont typeface="Wingdings" charset="0"/>
              <a:buNone/>
              <a:tabLst>
                <a:tab pos="344488" algn="l"/>
                <a:tab pos="4748213" algn="l"/>
                <a:tab pos="6570663" algn="l"/>
              </a:tabLst>
            </a:pPr>
            <a:r>
              <a:rPr lang="en-US" sz="2600" dirty="0"/>
              <a:t>	(</a:t>
            </a:r>
            <a:r>
              <a:rPr lang="en-US" sz="2600" dirty="0">
                <a:solidFill>
                  <a:srgbClr val="FFFF66"/>
                </a:solidFill>
              </a:rPr>
              <a:t>+</a:t>
            </a:r>
            <a:r>
              <a:rPr lang="en-US" sz="2600" dirty="0"/>
              <a:t>) Age 6: </a:t>
            </a:r>
            <a:r>
              <a:rPr lang="en-US" sz="2600" dirty="0">
                <a:latin typeface="Symbol" charset="0"/>
              </a:rPr>
              <a:t>³</a:t>
            </a:r>
            <a:r>
              <a:rPr lang="en-US" sz="2600" dirty="0"/>
              <a:t>1 </a:t>
            </a:r>
            <a:r>
              <a:rPr lang="en-US" sz="2600" i="1" dirty="0"/>
              <a:t>wheezing</a:t>
            </a:r>
            <a:r>
              <a:rPr lang="en-US" sz="2600" dirty="0"/>
              <a:t> episode during the year before age 6</a:t>
            </a:r>
          </a:p>
        </p:txBody>
      </p:sp>
      <p:grpSp>
        <p:nvGrpSpPr>
          <p:cNvPr id="52230" name="Group 6"/>
          <p:cNvGrpSpPr>
            <a:grpSpLocks/>
          </p:cNvGrpSpPr>
          <p:nvPr/>
        </p:nvGrpSpPr>
        <p:grpSpPr bwMode="auto">
          <a:xfrm>
            <a:off x="650525" y="2170113"/>
            <a:ext cx="8269111" cy="2106612"/>
            <a:chOff x="461" y="1367"/>
            <a:chExt cx="5860" cy="1327"/>
          </a:xfrm>
        </p:grpSpPr>
        <p:sp>
          <p:nvSpPr>
            <p:cNvPr id="52228" name="Line 4"/>
            <p:cNvSpPr>
              <a:spLocks noChangeShapeType="1"/>
            </p:cNvSpPr>
            <p:nvPr/>
          </p:nvSpPr>
          <p:spPr bwMode="auto">
            <a:xfrm>
              <a:off x="464" y="1367"/>
              <a:ext cx="5857" cy="0"/>
            </a:xfrm>
            <a:prstGeom prst="line">
              <a:avLst/>
            </a:prstGeom>
            <a:noFill/>
            <a:ln w="127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29" name="Line 5"/>
            <p:cNvSpPr>
              <a:spLocks noChangeShapeType="1"/>
            </p:cNvSpPr>
            <p:nvPr/>
          </p:nvSpPr>
          <p:spPr bwMode="auto">
            <a:xfrm>
              <a:off x="461" y="2694"/>
              <a:ext cx="5857" cy="0"/>
            </a:xfrm>
            <a:prstGeom prst="line">
              <a:avLst/>
            </a:prstGeom>
            <a:noFill/>
            <a:ln w="127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2231" name="Line 7"/>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32" name="Rectangle 8"/>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1733454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49111" y="273050"/>
            <a:ext cx="8229600" cy="1143000"/>
          </a:xfrm>
          <a:noFill/>
          <a:ln/>
        </p:spPr>
        <p:txBody>
          <a:bodyPr>
            <a:normAutofit/>
          </a:bodyPr>
          <a:lstStyle/>
          <a:p>
            <a:r>
              <a:rPr lang="en-US" sz="3600" dirty="0"/>
              <a:t>Asthma and Wheezing in the First Six Years</a:t>
            </a:r>
            <a:br>
              <a:rPr lang="en-US" dirty="0"/>
            </a:br>
            <a:r>
              <a:rPr lang="en-US" sz="3100" i="0" dirty="0">
                <a:solidFill>
                  <a:srgbClr val="FFFF66"/>
                </a:solidFill>
              </a:rPr>
              <a:t>Categories of wheezing:  Risk factors</a:t>
            </a:r>
          </a:p>
        </p:txBody>
      </p:sp>
      <p:sp>
        <p:nvSpPr>
          <p:cNvPr id="56323" name="Rectangle 3"/>
          <p:cNvSpPr>
            <a:spLocks noGrp="1" noChangeArrowheads="1"/>
          </p:cNvSpPr>
          <p:nvPr>
            <p:ph type="body" idx="1"/>
          </p:nvPr>
        </p:nvSpPr>
        <p:spPr>
          <a:xfrm>
            <a:off x="550333" y="1416055"/>
            <a:ext cx="2710745" cy="4282587"/>
          </a:xfrm>
          <a:noFill/>
          <a:ln/>
        </p:spPr>
        <p:txBody>
          <a:bodyPr>
            <a:normAutofit fontScale="92500" lnSpcReduction="10000"/>
          </a:bodyPr>
          <a:lstStyle/>
          <a:p>
            <a:pPr marL="234950" indent="-234950" algn="ctr">
              <a:spcBef>
                <a:spcPct val="10000"/>
              </a:spcBef>
              <a:buFont typeface="Wingdings" charset="0"/>
              <a:buNone/>
            </a:pPr>
            <a:r>
              <a:rPr lang="en-US" sz="3000" dirty="0"/>
              <a:t>Transient</a:t>
            </a:r>
          </a:p>
          <a:p>
            <a:pPr marL="234950" indent="-234950" algn="ctr">
              <a:buFont typeface="Wingdings" charset="0"/>
              <a:buNone/>
            </a:pPr>
            <a:r>
              <a:rPr lang="en-US" sz="2600" dirty="0"/>
              <a:t>(</a:t>
            </a:r>
            <a:r>
              <a:rPr lang="en-US" sz="2600" dirty="0">
                <a:solidFill>
                  <a:srgbClr val="FFFF66"/>
                </a:solidFill>
              </a:rPr>
              <a:t>+</a:t>
            </a:r>
            <a:r>
              <a:rPr lang="en-US" sz="2600" dirty="0"/>
              <a:t>)Age 3, (</a:t>
            </a:r>
            <a:r>
              <a:rPr lang="en-US" sz="2600" dirty="0">
                <a:solidFill>
                  <a:srgbClr val="FFFF66"/>
                </a:solidFill>
              </a:rPr>
              <a:t>–</a:t>
            </a:r>
            <a:r>
              <a:rPr lang="en-US" sz="2600" dirty="0"/>
              <a:t>)Age 6</a:t>
            </a:r>
          </a:p>
          <a:p>
            <a:pPr marL="234950" indent="-234950">
              <a:spcBef>
                <a:spcPct val="50000"/>
              </a:spcBef>
              <a:buSzPct val="80000"/>
            </a:pPr>
            <a:r>
              <a:rPr lang="en-US" sz="2600" dirty="0">
                <a:solidFill>
                  <a:srgbClr val="FFFF66"/>
                </a:solidFill>
              </a:rPr>
              <a:t>Lung function LOW</a:t>
            </a:r>
            <a:r>
              <a:rPr lang="en-US" sz="2600" dirty="0"/>
              <a:t> soon after birth</a:t>
            </a:r>
          </a:p>
          <a:p>
            <a:pPr marL="234950" indent="-234950">
              <a:buSzPct val="80000"/>
            </a:pPr>
            <a:r>
              <a:rPr lang="en-US" sz="2600" dirty="0"/>
              <a:t>Maternal smoking during pregnancy</a:t>
            </a:r>
          </a:p>
        </p:txBody>
      </p:sp>
      <p:sp>
        <p:nvSpPr>
          <p:cNvPr id="56324" name="Rectangle 4"/>
          <p:cNvSpPr>
            <a:spLocks noChangeArrowheads="1"/>
          </p:cNvSpPr>
          <p:nvPr/>
        </p:nvSpPr>
        <p:spPr bwMode="auto">
          <a:xfrm>
            <a:off x="3469923" y="1590230"/>
            <a:ext cx="2712156" cy="35585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spcBef>
                <a:spcPct val="10000"/>
              </a:spcBef>
            </a:pPr>
            <a:r>
              <a:rPr lang="en-US" sz="2600" b="0" dirty="0">
                <a:effectLst/>
                <a:latin typeface="Arial" charset="0"/>
              </a:rPr>
              <a:t>Persistent</a:t>
            </a:r>
            <a:endParaRPr lang="en-US" sz="2400" b="0" i="0" dirty="0">
              <a:effectLst/>
              <a:latin typeface="Arial" charset="0"/>
            </a:endParaRPr>
          </a:p>
          <a:p>
            <a:pPr marL="234950" indent="-234950">
              <a:spcBef>
                <a:spcPct val="20000"/>
              </a:spcBef>
            </a:pPr>
            <a:r>
              <a:rPr lang="en-US" sz="2400" b="0" i="0" dirty="0">
                <a:effectLst/>
                <a:latin typeface="Arial" charset="0"/>
              </a:rPr>
              <a:t>(</a:t>
            </a:r>
            <a:r>
              <a:rPr lang="en-US" sz="2400" b="0" i="0" dirty="0">
                <a:solidFill>
                  <a:srgbClr val="FFFF66"/>
                </a:solidFill>
                <a:effectLst/>
                <a:latin typeface="Arial" charset="0"/>
              </a:rPr>
              <a:t>+</a:t>
            </a:r>
            <a:r>
              <a:rPr lang="en-US" sz="2400" b="0" i="0" dirty="0">
                <a:effectLst/>
                <a:latin typeface="Arial" charset="0"/>
              </a:rPr>
              <a:t>)Age 3, (</a:t>
            </a:r>
            <a:r>
              <a:rPr lang="en-US" sz="2400" b="0" i="0" dirty="0">
                <a:solidFill>
                  <a:srgbClr val="FFFF66"/>
                </a:solidFill>
                <a:effectLst/>
                <a:latin typeface="Arial" charset="0"/>
              </a:rPr>
              <a:t>+</a:t>
            </a:r>
            <a:r>
              <a:rPr lang="en-US" sz="2400" b="0" i="0" dirty="0">
                <a:effectLst/>
                <a:latin typeface="Arial" charset="0"/>
              </a:rPr>
              <a:t>)Age 6</a:t>
            </a:r>
          </a:p>
          <a:p>
            <a:pPr marL="234950" indent="-234950" algn="l">
              <a:spcBef>
                <a:spcPct val="50000"/>
              </a:spcBef>
              <a:buClr>
                <a:srgbClr val="66FFFF"/>
              </a:buClr>
              <a:buSzPct val="80000"/>
              <a:buFont typeface="Wingdings" charset="0"/>
              <a:buChar char="n"/>
            </a:pPr>
            <a:r>
              <a:rPr lang="en-US" sz="2400" b="0" i="0" dirty="0" err="1">
                <a:solidFill>
                  <a:srgbClr val="FFFF66"/>
                </a:solidFill>
                <a:effectLst/>
                <a:latin typeface="Arial" charset="0"/>
              </a:rPr>
              <a:t>Atopy</a:t>
            </a:r>
            <a:endParaRPr lang="en-US" sz="2400" b="0" i="0" dirty="0">
              <a:effectLst/>
              <a:latin typeface="Arial" charset="0"/>
            </a:endParaRPr>
          </a:p>
          <a:p>
            <a:pPr marL="234950" indent="-234950" algn="l">
              <a:spcBef>
                <a:spcPct val="20000"/>
              </a:spcBef>
              <a:buClr>
                <a:srgbClr val="66FFFF"/>
              </a:buClr>
              <a:buSzPct val="80000"/>
              <a:buFont typeface="Wingdings" charset="0"/>
              <a:buChar char="n"/>
            </a:pPr>
            <a:r>
              <a:rPr lang="en-US" sz="2400" b="0" i="0" dirty="0">
                <a:effectLst/>
                <a:latin typeface="Arial" charset="0"/>
              </a:rPr>
              <a:t>Elevated </a:t>
            </a:r>
            <a:r>
              <a:rPr lang="en-US" sz="2400" b="0" i="0" dirty="0" err="1">
                <a:effectLst/>
                <a:latin typeface="Arial" charset="0"/>
              </a:rPr>
              <a:t>IgE</a:t>
            </a:r>
            <a:endParaRPr lang="en-US" sz="2400" b="0" i="0" dirty="0">
              <a:effectLst/>
              <a:latin typeface="Arial" charset="0"/>
            </a:endParaRPr>
          </a:p>
          <a:p>
            <a:pPr marL="234950" indent="-234950" algn="l">
              <a:spcBef>
                <a:spcPct val="20000"/>
              </a:spcBef>
              <a:buClr>
                <a:srgbClr val="66FFFF"/>
              </a:buClr>
              <a:buSzPct val="80000"/>
              <a:buFont typeface="Wingdings" charset="0"/>
              <a:buChar char="n"/>
            </a:pPr>
            <a:r>
              <a:rPr lang="en-US" sz="2400" b="0" i="0" dirty="0">
                <a:effectLst/>
                <a:latin typeface="Arial" charset="0"/>
              </a:rPr>
              <a:t>Maternal smoking during pregnancy</a:t>
            </a:r>
          </a:p>
          <a:p>
            <a:pPr marL="234950" indent="-234950" algn="l">
              <a:spcBef>
                <a:spcPct val="20000"/>
              </a:spcBef>
              <a:buClr>
                <a:srgbClr val="66FFFF"/>
              </a:buClr>
              <a:buSzPct val="80000"/>
              <a:buFont typeface="Wingdings" charset="0"/>
              <a:buChar char="n"/>
            </a:pPr>
            <a:r>
              <a:rPr lang="en-US" sz="2400" b="0" i="0" dirty="0">
                <a:effectLst/>
                <a:latin typeface="Arial" charset="0"/>
              </a:rPr>
              <a:t>Male gender</a:t>
            </a:r>
          </a:p>
        </p:txBody>
      </p:sp>
      <p:sp>
        <p:nvSpPr>
          <p:cNvPr id="56325" name="Rectangle 5"/>
          <p:cNvSpPr>
            <a:spLocks noChangeArrowheads="1"/>
          </p:cNvSpPr>
          <p:nvPr/>
        </p:nvSpPr>
        <p:spPr bwMode="auto">
          <a:xfrm>
            <a:off x="6350000" y="1570394"/>
            <a:ext cx="2556933" cy="23028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spcBef>
                <a:spcPct val="10000"/>
              </a:spcBef>
            </a:pPr>
            <a:r>
              <a:rPr lang="en-US" sz="2600" b="0">
                <a:effectLst/>
                <a:latin typeface="Arial" charset="0"/>
              </a:rPr>
              <a:t>Late</a:t>
            </a:r>
            <a:endParaRPr lang="en-US" sz="2400" b="0" i="0">
              <a:effectLst/>
              <a:latin typeface="Arial" charset="0"/>
            </a:endParaRPr>
          </a:p>
          <a:p>
            <a:pPr marL="234950" indent="-234950">
              <a:spcBef>
                <a:spcPct val="20000"/>
              </a:spcBef>
            </a:pPr>
            <a:r>
              <a:rPr lang="en-US" sz="2400" b="0" i="0">
                <a:effectLst/>
                <a:latin typeface="Arial" charset="0"/>
              </a:rPr>
              <a:t>(</a:t>
            </a:r>
            <a:r>
              <a:rPr lang="en-US" sz="2400" b="0" i="0">
                <a:solidFill>
                  <a:srgbClr val="FFFF66"/>
                </a:solidFill>
                <a:effectLst/>
                <a:latin typeface="Arial" charset="0"/>
              </a:rPr>
              <a:t>–</a:t>
            </a:r>
            <a:r>
              <a:rPr lang="en-US" sz="2400" b="0" i="0">
                <a:effectLst/>
                <a:latin typeface="Arial" charset="0"/>
              </a:rPr>
              <a:t>)Age 3, (</a:t>
            </a:r>
            <a:r>
              <a:rPr lang="en-US" sz="2400" b="0" i="0">
                <a:solidFill>
                  <a:srgbClr val="FFFF66"/>
                </a:solidFill>
                <a:effectLst/>
                <a:latin typeface="Arial" charset="0"/>
              </a:rPr>
              <a:t>+</a:t>
            </a:r>
            <a:r>
              <a:rPr lang="en-US" sz="2400" b="0" i="0">
                <a:effectLst/>
                <a:latin typeface="Arial" charset="0"/>
              </a:rPr>
              <a:t>)Age 6</a:t>
            </a:r>
          </a:p>
          <a:p>
            <a:pPr marL="234950" indent="-234950" algn="l">
              <a:spcBef>
                <a:spcPct val="50000"/>
              </a:spcBef>
              <a:buClr>
                <a:srgbClr val="66FFFF"/>
              </a:buClr>
              <a:buSzPct val="80000"/>
              <a:buFont typeface="Wingdings" charset="0"/>
              <a:buChar char="n"/>
            </a:pPr>
            <a:r>
              <a:rPr lang="en-US" sz="2400" b="0" i="0">
                <a:solidFill>
                  <a:srgbClr val="FFFF66"/>
                </a:solidFill>
                <a:effectLst/>
                <a:latin typeface="Arial" charset="0"/>
              </a:rPr>
              <a:t>Atopy</a:t>
            </a:r>
            <a:endParaRPr lang="en-US" sz="2400" b="0" i="0">
              <a:effectLst/>
              <a:latin typeface="Arial" charset="0"/>
            </a:endParaRPr>
          </a:p>
          <a:p>
            <a:pPr marL="234950" indent="-234950" algn="l">
              <a:spcBef>
                <a:spcPct val="20000"/>
              </a:spcBef>
              <a:buClr>
                <a:srgbClr val="66FFFF"/>
              </a:buClr>
              <a:buSzPct val="80000"/>
              <a:buFont typeface="Wingdings" charset="0"/>
              <a:buChar char="n"/>
            </a:pPr>
            <a:r>
              <a:rPr lang="en-US" sz="2400" b="0" i="0">
                <a:effectLst/>
                <a:latin typeface="Arial" charset="0"/>
              </a:rPr>
              <a:t>Male gender</a:t>
            </a:r>
          </a:p>
        </p:txBody>
      </p:sp>
      <p:sp>
        <p:nvSpPr>
          <p:cNvPr id="56326" name="Line 6"/>
          <p:cNvSpPr>
            <a:spLocks noChangeShapeType="1"/>
          </p:cNvSpPr>
          <p:nvPr/>
        </p:nvSpPr>
        <p:spPr bwMode="auto">
          <a:xfrm>
            <a:off x="650538" y="2768600"/>
            <a:ext cx="8317089" cy="0"/>
          </a:xfrm>
          <a:prstGeom prst="line">
            <a:avLst/>
          </a:prstGeom>
          <a:noFill/>
          <a:ln w="12700">
            <a:solidFill>
              <a:schemeClr val="bg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27" name="Line 7"/>
          <p:cNvSpPr>
            <a:spLocks noChangeShapeType="1"/>
          </p:cNvSpPr>
          <p:nvPr/>
        </p:nvSpPr>
        <p:spPr bwMode="auto">
          <a:xfrm>
            <a:off x="2506344" y="1416050"/>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28" name="Rectangle 8"/>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3002323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49111" y="273050"/>
            <a:ext cx="8229600" cy="1143000"/>
          </a:xfrm>
          <a:noFill/>
          <a:ln/>
        </p:spPr>
        <p:txBody>
          <a:bodyPr>
            <a:normAutofit fontScale="90000"/>
          </a:bodyPr>
          <a:lstStyle/>
          <a:p>
            <a:r>
              <a:rPr lang="en-US" sz="4000" dirty="0"/>
              <a:t>Asthma and Wheezing in the First Six Years</a:t>
            </a:r>
            <a:br>
              <a:rPr lang="en-US" sz="4000" dirty="0"/>
            </a:br>
            <a:r>
              <a:rPr lang="en-US" sz="3600" i="0" dirty="0">
                <a:solidFill>
                  <a:srgbClr val="FFFF66"/>
                </a:solidFill>
              </a:rPr>
              <a:t>Categories of wheezing:  Transient</a:t>
            </a:r>
          </a:p>
        </p:txBody>
      </p:sp>
      <p:sp>
        <p:nvSpPr>
          <p:cNvPr id="58371" name="Rectangle 3"/>
          <p:cNvSpPr>
            <a:spLocks noGrp="1" noChangeArrowheads="1"/>
          </p:cNvSpPr>
          <p:nvPr>
            <p:ph type="body" idx="1"/>
          </p:nvPr>
        </p:nvSpPr>
        <p:spPr>
          <a:xfrm>
            <a:off x="649111" y="1600200"/>
            <a:ext cx="7545212" cy="4419600"/>
          </a:xfrm>
          <a:noFill/>
          <a:ln/>
        </p:spPr>
        <p:txBody>
          <a:bodyPr>
            <a:normAutofit fontScale="85000" lnSpcReduction="10000"/>
          </a:bodyPr>
          <a:lstStyle/>
          <a:p>
            <a:pPr>
              <a:buFont typeface="Wingdings" charset="0"/>
              <a:buNone/>
            </a:pPr>
            <a:r>
              <a:rPr lang="en-US" sz="2800" u="sng">
                <a:solidFill>
                  <a:srgbClr val="FFFF66"/>
                </a:solidFill>
              </a:rPr>
              <a:t>Transient</a:t>
            </a:r>
            <a:r>
              <a:rPr lang="en-US" sz="2800"/>
              <a:t>: </a:t>
            </a:r>
            <a:r>
              <a:rPr lang="en-US" sz="2400"/>
              <a:t>(</a:t>
            </a:r>
            <a:r>
              <a:rPr lang="en-US" sz="2400" i="1"/>
              <a:t>+)Wheeze &lt;3 y.o.;  </a:t>
            </a:r>
            <a:r>
              <a:rPr lang="en-US" sz="2400"/>
              <a:t>(</a:t>
            </a:r>
            <a:r>
              <a:rPr lang="en-US" sz="2400" i="1"/>
              <a:t>–) Wheeze at 6 y.o.</a:t>
            </a:r>
            <a:endParaRPr lang="en-US" sz="2100" i="1" u="sng"/>
          </a:p>
          <a:p>
            <a:pPr>
              <a:spcBef>
                <a:spcPct val="70000"/>
              </a:spcBef>
              <a:buSzPct val="80000"/>
            </a:pPr>
            <a:r>
              <a:rPr lang="en-US" sz="2600"/>
              <a:t>Lung function </a:t>
            </a:r>
            <a:r>
              <a:rPr lang="en-US" sz="2600" i="1"/>
              <a:t>low </a:t>
            </a:r>
            <a:r>
              <a:rPr lang="en-US" sz="2600"/>
              <a:t>after birth: </a:t>
            </a:r>
            <a:r>
              <a:rPr lang="ja-JP" altLang="en-US" sz="2600">
                <a:latin typeface="Arial"/>
              </a:rPr>
              <a:t>“</a:t>
            </a:r>
            <a:r>
              <a:rPr lang="en-US" sz="2600" i="1"/>
              <a:t>congenitally smaller airways</a:t>
            </a:r>
            <a:r>
              <a:rPr lang="ja-JP" altLang="en-US" sz="2600">
                <a:latin typeface="Arial"/>
              </a:rPr>
              <a:t>”</a:t>
            </a:r>
            <a:endParaRPr lang="en-US" sz="1900"/>
          </a:p>
          <a:p>
            <a:pPr>
              <a:spcBef>
                <a:spcPct val="50000"/>
              </a:spcBef>
              <a:buSzPct val="80000"/>
            </a:pPr>
            <a:r>
              <a:rPr lang="en-US" sz="2600"/>
              <a:t>With </a:t>
            </a:r>
            <a:r>
              <a:rPr lang="en-US" sz="2600" i="1">
                <a:solidFill>
                  <a:srgbClr val="FFFF66"/>
                </a:solidFill>
              </a:rPr>
              <a:t>smaller airways</a:t>
            </a:r>
            <a:r>
              <a:rPr lang="en-US" sz="2600"/>
              <a:t> from birth, these children may be </a:t>
            </a:r>
            <a:r>
              <a:rPr lang="en-US" sz="2600" i="1">
                <a:solidFill>
                  <a:srgbClr val="FFFF66"/>
                </a:solidFill>
              </a:rPr>
              <a:t>predisposed</a:t>
            </a:r>
            <a:r>
              <a:rPr lang="en-US" sz="2600"/>
              <a:t> to wheeze during viral respiratory infections</a:t>
            </a:r>
          </a:p>
          <a:p>
            <a:pPr>
              <a:spcBef>
                <a:spcPct val="50000"/>
              </a:spcBef>
              <a:buSzPct val="80000"/>
            </a:pPr>
            <a:r>
              <a:rPr lang="en-US" sz="2600"/>
              <a:t>Wheezing was no longer present -- after sufficient lung growth had occurred -- by age 6 years</a:t>
            </a:r>
          </a:p>
        </p:txBody>
      </p:sp>
      <p:sp>
        <p:nvSpPr>
          <p:cNvPr id="58372" name="Line 4"/>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8373" name="Rectangle 5"/>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287635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p:cNvGraphicFramePr>
          <p:nvPr>
            <p:extLst>
              <p:ext uri="{D42A27DB-BD31-4B8C-83A1-F6EECF244321}">
                <p14:modId xmlns:p14="http://schemas.microsoft.com/office/powerpoint/2010/main" val="1115680853"/>
              </p:ext>
            </p:extLst>
          </p:nvPr>
        </p:nvGraphicFramePr>
        <p:xfrm>
          <a:off x="2410190" y="2193925"/>
          <a:ext cx="5444067" cy="4090988"/>
        </p:xfrm>
        <a:graphic>
          <a:graphicData uri="http://schemas.openxmlformats.org/presentationml/2006/ole">
            <mc:AlternateContent xmlns:mc="http://schemas.openxmlformats.org/markup-compatibility/2006">
              <mc:Choice xmlns:v="urn:schemas-microsoft-com:vml" Requires="v">
                <p:oleObj spid="_x0000_s18479" name="Chart" r:id="rId4" imgW="6124320" imgH="4090680" progId="MSGraph.Chart.8">
                  <p:embed followColorScheme="full"/>
                </p:oleObj>
              </mc:Choice>
              <mc:Fallback>
                <p:oleObj name="Chart" r:id="rId4" imgW="6124320" imgH="4090680" progId="MSGraph.Chart.8">
                  <p:embed followColorScheme="full"/>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0190" y="2193925"/>
                        <a:ext cx="5444067" cy="4090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6563" name="Rectangle 3"/>
          <p:cNvSpPr>
            <a:spLocks noChangeArrowheads="1"/>
          </p:cNvSpPr>
          <p:nvPr/>
        </p:nvSpPr>
        <p:spPr bwMode="auto">
          <a:xfrm>
            <a:off x="649127" y="2549449"/>
            <a:ext cx="3699933" cy="2629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lgn="l"/>
            <a:r>
              <a:rPr lang="en-US" sz="2800" b="0" i="0" u="sng">
                <a:solidFill>
                  <a:srgbClr val="FFFF66"/>
                </a:solidFill>
                <a:effectLst>
                  <a:outerShdw blurRad="38100" dist="38100" dir="2700000" algn="tl">
                    <a:srgbClr val="000000"/>
                  </a:outerShdw>
                </a:effectLst>
                <a:latin typeface="Arial" charset="0"/>
              </a:rPr>
              <a:t>Transient wheezing</a:t>
            </a:r>
            <a:endParaRPr lang="en-US" sz="2200" b="0" i="0">
              <a:effectLst>
                <a:outerShdw blurRad="38100" dist="38100" dir="2700000" algn="tl">
                  <a:srgbClr val="000000"/>
                </a:outerShdw>
              </a:effectLst>
              <a:latin typeface="Arial" charset="0"/>
            </a:endParaRPr>
          </a:p>
          <a:p>
            <a:pPr marL="234950" indent="-234950" algn="l">
              <a:lnSpc>
                <a:spcPct val="130000"/>
              </a:lnSpc>
              <a:buClr>
                <a:srgbClr val="66FFFF"/>
              </a:buClr>
              <a:buSzPct val="60000"/>
              <a:buFont typeface="Wingdings" charset="0"/>
              <a:buChar char="l"/>
            </a:pPr>
            <a:r>
              <a:rPr lang="en-US" sz="2400" b="0" i="0">
                <a:effectLst>
                  <a:outerShdw blurRad="38100" dist="38100" dir="2700000" algn="tl">
                    <a:srgbClr val="000000"/>
                  </a:outerShdw>
                </a:effectLst>
                <a:latin typeface="Arial" charset="0"/>
              </a:rPr>
              <a:t>Smaller airway caliber</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No bronchial hyperresponsiveness</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Wheezing resolved</a:t>
            </a:r>
            <a:br>
              <a:rPr lang="en-US" sz="2400" b="0" i="0">
                <a:effectLst>
                  <a:outerShdw blurRad="38100" dist="38100" dir="2700000" algn="tl">
                    <a:srgbClr val="000000"/>
                  </a:outerShdw>
                </a:effectLst>
                <a:latin typeface="Arial" charset="0"/>
              </a:rPr>
            </a:br>
            <a:r>
              <a:rPr lang="en-US" sz="2400" b="0" i="0">
                <a:effectLst>
                  <a:outerShdw blurRad="38100" dist="38100" dir="2700000" algn="tl">
                    <a:srgbClr val="000000"/>
                  </a:outerShdw>
                </a:effectLst>
                <a:latin typeface="Arial" charset="0"/>
              </a:rPr>
              <a:t>by age 6</a:t>
            </a:r>
          </a:p>
        </p:txBody>
      </p:sp>
      <p:sp>
        <p:nvSpPr>
          <p:cNvPr id="66564" name="Rectangle 4"/>
          <p:cNvSpPr>
            <a:spLocks noChangeArrowheads="1"/>
          </p:cNvSpPr>
          <p:nvPr/>
        </p:nvSpPr>
        <p:spPr bwMode="auto">
          <a:xfrm>
            <a:off x="4713112" y="2549449"/>
            <a:ext cx="3733800" cy="2629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234950" indent="-234950" algn="l"/>
            <a:r>
              <a:rPr lang="en-US" sz="2800" b="0" i="0" u="sng">
                <a:solidFill>
                  <a:srgbClr val="FFFF66"/>
                </a:solidFill>
                <a:effectLst>
                  <a:outerShdw blurRad="38100" dist="38100" dir="2700000" algn="tl">
                    <a:srgbClr val="000000"/>
                  </a:outerShdw>
                </a:effectLst>
                <a:latin typeface="Arial" charset="0"/>
              </a:rPr>
              <a:t>Persistent Wheezing</a:t>
            </a:r>
            <a:endParaRPr lang="en-US" sz="2800" i="0" u="sng">
              <a:solidFill>
                <a:srgbClr val="FFFF66"/>
              </a:solidFill>
              <a:effectLst>
                <a:outerShdw blurRad="38100" dist="38100" dir="2700000" algn="tl">
                  <a:srgbClr val="000000"/>
                </a:outerShdw>
              </a:effectLst>
              <a:latin typeface="Arial" charset="0"/>
            </a:endParaRPr>
          </a:p>
          <a:p>
            <a:pPr marL="234950" indent="-234950" algn="l">
              <a:lnSpc>
                <a:spcPct val="130000"/>
              </a:lnSpc>
              <a:buClr>
                <a:srgbClr val="66FFFF"/>
              </a:buClr>
              <a:buSzPct val="60000"/>
              <a:buFont typeface="Wingdings" charset="0"/>
              <a:buChar char="l"/>
            </a:pPr>
            <a:r>
              <a:rPr lang="en-US" sz="2400" b="0" i="0">
                <a:effectLst>
                  <a:outerShdw blurRad="38100" dist="38100" dir="2700000" algn="tl">
                    <a:srgbClr val="000000"/>
                  </a:outerShdw>
                </a:effectLst>
                <a:latin typeface="Arial" charset="0"/>
              </a:rPr>
              <a:t>Atopy</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Bronchial hyperresponsiveness</a:t>
            </a:r>
          </a:p>
          <a:p>
            <a:pPr marL="234950" indent="-234950" algn="l">
              <a:spcBef>
                <a:spcPct val="20000"/>
              </a:spcBef>
              <a:buClr>
                <a:srgbClr val="66FFFF"/>
              </a:buClr>
              <a:buSzPct val="60000"/>
              <a:buFont typeface="Wingdings" charset="0"/>
              <a:buChar char="l"/>
            </a:pPr>
            <a:r>
              <a:rPr lang="en-US" sz="2400" b="0" i="0">
                <a:effectLst>
                  <a:outerShdw blurRad="38100" dist="38100" dir="2700000" algn="tl">
                    <a:srgbClr val="000000"/>
                  </a:outerShdw>
                </a:effectLst>
                <a:latin typeface="Arial" charset="0"/>
              </a:rPr>
              <a:t>Significant deterioration in lung function by age 6</a:t>
            </a:r>
          </a:p>
        </p:txBody>
      </p:sp>
      <p:sp>
        <p:nvSpPr>
          <p:cNvPr id="66565" name="Rectangle 5"/>
          <p:cNvSpPr>
            <a:spLocks noGrp="1" noChangeArrowheads="1"/>
          </p:cNvSpPr>
          <p:nvPr>
            <p:ph type="title"/>
          </p:nvPr>
        </p:nvSpPr>
        <p:spPr>
          <a:xfrm>
            <a:off x="649114" y="271463"/>
            <a:ext cx="8274756" cy="1143000"/>
          </a:xfrm>
          <a:noFill/>
          <a:ln/>
        </p:spPr>
        <p:txBody>
          <a:bodyPr>
            <a:normAutofit/>
          </a:bodyPr>
          <a:lstStyle/>
          <a:p>
            <a:r>
              <a:rPr lang="en-US" sz="3600" dirty="0"/>
              <a:t>Asthma and Wheezing in the First Six Years</a:t>
            </a:r>
            <a:br>
              <a:rPr lang="en-US" sz="3600" dirty="0"/>
            </a:br>
            <a:r>
              <a:rPr lang="en-US" sz="2700" i="0" dirty="0">
                <a:solidFill>
                  <a:srgbClr val="FFFF66"/>
                </a:solidFill>
              </a:rPr>
              <a:t>Significance of wheezing at age 3</a:t>
            </a:r>
          </a:p>
        </p:txBody>
      </p:sp>
      <p:sp>
        <p:nvSpPr>
          <p:cNvPr id="66566" name="Rectangle 6"/>
          <p:cNvSpPr>
            <a:spLocks noChangeArrowheads="1"/>
          </p:cNvSpPr>
          <p:nvPr/>
        </p:nvSpPr>
        <p:spPr bwMode="auto">
          <a:xfrm>
            <a:off x="646289" y="1414463"/>
            <a:ext cx="8106834"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spcBef>
                <a:spcPct val="50000"/>
              </a:spcBef>
              <a:buClr>
                <a:srgbClr val="66FFFF"/>
              </a:buClr>
              <a:buSzPct val="80000"/>
              <a:buFont typeface="Wingdings" charset="0"/>
              <a:buChar char="n"/>
            </a:pPr>
            <a:r>
              <a:rPr lang="en-US" sz="2800" b="0" i="0">
                <a:effectLst>
                  <a:outerShdw blurRad="38100" dist="38100" dir="2700000" algn="tl">
                    <a:srgbClr val="000000"/>
                  </a:outerShdw>
                </a:effectLst>
                <a:latin typeface="Arial" charset="0"/>
              </a:rPr>
              <a:t>Of patients who wheezed before age 3,</a:t>
            </a:r>
            <a:r>
              <a:rPr lang="en-US" sz="2800" b="0" i="0">
                <a:solidFill>
                  <a:srgbClr val="FFFF66"/>
                </a:solidFill>
                <a:effectLst>
                  <a:outerShdw blurRad="38100" dist="38100" dir="2700000" algn="tl">
                    <a:srgbClr val="000000"/>
                  </a:outerShdw>
                </a:effectLst>
                <a:latin typeface="Arial" charset="0"/>
              </a:rPr>
              <a:t> </a:t>
            </a:r>
            <a:br>
              <a:rPr lang="en-US" sz="2800" b="0" i="0">
                <a:solidFill>
                  <a:srgbClr val="FFFF66"/>
                </a:solidFill>
                <a:effectLst>
                  <a:outerShdw blurRad="38100" dist="38100" dir="2700000" algn="tl">
                    <a:srgbClr val="000000"/>
                  </a:outerShdw>
                </a:effectLst>
                <a:latin typeface="Arial" charset="0"/>
              </a:rPr>
            </a:br>
            <a:r>
              <a:rPr lang="en-US" sz="2800" b="0" i="0">
                <a:effectLst>
                  <a:outerShdw blurRad="38100" dist="38100" dir="2700000" algn="tl">
                    <a:srgbClr val="000000"/>
                  </a:outerShdw>
                </a:effectLst>
                <a:latin typeface="Arial" charset="0"/>
              </a:rPr>
              <a:t>wheezing</a:t>
            </a:r>
            <a:r>
              <a:rPr lang="en-US" sz="2800" b="0" i="0">
                <a:solidFill>
                  <a:srgbClr val="FFFF66"/>
                </a:solidFill>
                <a:effectLst>
                  <a:outerShdw blurRad="38100" dist="38100" dir="2700000" algn="tl">
                    <a:srgbClr val="000000"/>
                  </a:outerShdw>
                </a:effectLst>
                <a:latin typeface="Arial" charset="0"/>
              </a:rPr>
              <a:t> </a:t>
            </a:r>
            <a:r>
              <a:rPr lang="en-US" sz="2800" b="0">
                <a:solidFill>
                  <a:srgbClr val="FFFF66"/>
                </a:solidFill>
                <a:effectLst>
                  <a:outerShdw blurRad="38100" dist="38100" dir="2700000" algn="tl">
                    <a:srgbClr val="000000"/>
                  </a:outerShdw>
                </a:effectLst>
                <a:latin typeface="Arial" charset="0"/>
              </a:rPr>
              <a:t>persisted</a:t>
            </a:r>
            <a:r>
              <a:rPr lang="en-US" sz="2800" b="0" i="0">
                <a:solidFill>
                  <a:srgbClr val="FFFF66"/>
                </a:solidFill>
                <a:effectLst>
                  <a:outerShdw blurRad="38100" dist="38100" dir="2700000" algn="tl">
                    <a:srgbClr val="000000"/>
                  </a:outerShdw>
                </a:effectLst>
                <a:latin typeface="Arial" charset="0"/>
              </a:rPr>
              <a:t> </a:t>
            </a:r>
            <a:r>
              <a:rPr lang="en-US" sz="2800" b="0" i="0">
                <a:effectLst>
                  <a:outerShdw blurRad="38100" dist="38100" dir="2700000" algn="tl">
                    <a:srgbClr val="000000"/>
                  </a:outerShdw>
                </a:effectLst>
                <a:latin typeface="Arial" charset="0"/>
              </a:rPr>
              <a:t>through age 6 in</a:t>
            </a:r>
            <a:r>
              <a:rPr lang="en-US" sz="2800" b="0" i="0">
                <a:solidFill>
                  <a:srgbClr val="FFFF66"/>
                </a:solidFill>
                <a:effectLst>
                  <a:outerShdw blurRad="38100" dist="38100" dir="2700000" algn="tl">
                    <a:srgbClr val="000000"/>
                  </a:outerShdw>
                </a:effectLst>
                <a:latin typeface="Arial" charset="0"/>
              </a:rPr>
              <a:t> about </a:t>
            </a:r>
            <a:r>
              <a:rPr lang="en-US" sz="2800">
                <a:solidFill>
                  <a:srgbClr val="FFFF66"/>
                </a:solidFill>
                <a:effectLst>
                  <a:outerShdw blurRad="38100" dist="38100" dir="2700000" algn="tl">
                    <a:srgbClr val="000000"/>
                  </a:outerShdw>
                </a:effectLst>
                <a:latin typeface="Arial" charset="0"/>
              </a:rPr>
              <a:t>40%</a:t>
            </a:r>
          </a:p>
        </p:txBody>
      </p:sp>
      <p:sp>
        <p:nvSpPr>
          <p:cNvPr id="66567" name="Line 7"/>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6568" name="Rectangle 8"/>
          <p:cNvSpPr>
            <a:spLocks noChangeArrowheads="1"/>
          </p:cNvSpPr>
          <p:nvPr/>
        </p:nvSpPr>
        <p:spPr bwMode="auto">
          <a:xfrm>
            <a:off x="404991" y="6397625"/>
            <a:ext cx="491772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50000"/>
              </a:spcBef>
            </a:pPr>
            <a:r>
              <a:rPr lang="en-US" sz="1600" b="0" i="0">
                <a:effectLst/>
                <a:latin typeface="Arial" charset="0"/>
              </a:rPr>
              <a:t>Martinez et al. </a:t>
            </a:r>
            <a:r>
              <a:rPr lang="en-US" sz="1600" b="0">
                <a:effectLst/>
                <a:latin typeface="Arial" charset="0"/>
              </a:rPr>
              <a:t>N Engl J Med</a:t>
            </a:r>
            <a:r>
              <a:rPr lang="en-US" sz="1600" b="0" i="0">
                <a:effectLst/>
                <a:latin typeface="Arial" charset="0"/>
              </a:rPr>
              <a:t> 332:133-8, 1995.</a:t>
            </a:r>
          </a:p>
        </p:txBody>
      </p:sp>
    </p:spTree>
    <p:extLst>
      <p:ext uri="{BB962C8B-B14F-4D97-AF65-F5344CB8AC3E}">
        <p14:creationId xmlns:p14="http://schemas.microsoft.com/office/powerpoint/2010/main" val="96423237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487" t="3948" r="1085" b="3619"/>
          <a:stretch/>
        </p:blipFill>
        <p:spPr>
          <a:xfrm>
            <a:off x="2113578" y="1364342"/>
            <a:ext cx="4867791" cy="5254331"/>
          </a:xfrm>
          <a:prstGeom prst="rect">
            <a:avLst/>
          </a:prstGeom>
        </p:spPr>
      </p:pic>
      <p:sp>
        <p:nvSpPr>
          <p:cNvPr id="7" name="Title 6"/>
          <p:cNvSpPr>
            <a:spLocks noGrp="1"/>
          </p:cNvSpPr>
          <p:nvPr>
            <p:ph type="title"/>
          </p:nvPr>
        </p:nvSpPr>
        <p:spPr/>
        <p:txBody>
          <a:bodyPr>
            <a:normAutofit/>
          </a:bodyPr>
          <a:lstStyle/>
          <a:p>
            <a:r>
              <a:rPr lang="en-AU" dirty="0"/>
              <a:t>Probability of asthma diagnosis or response to asthma treatment in children ≤5 years</a:t>
            </a:r>
          </a:p>
        </p:txBody>
      </p:sp>
      <p:sp>
        <p:nvSpPr>
          <p:cNvPr id="6" name="TextBox 5"/>
          <p:cNvSpPr txBox="1"/>
          <p:nvPr/>
        </p:nvSpPr>
        <p:spPr>
          <a:xfrm>
            <a:off x="170551" y="6659041"/>
            <a:ext cx="2209791" cy="184666"/>
          </a:xfrm>
          <a:prstGeom prst="rect">
            <a:avLst/>
          </a:prstGeom>
          <a:noFill/>
        </p:spPr>
        <p:txBody>
          <a:bodyPr wrap="square" tIns="0" bIns="0" rtlCol="0" anchor="ctr" anchorCtr="0">
            <a:spAutoFit/>
          </a:bodyPr>
          <a:lstStyle/>
          <a:p>
            <a:r>
              <a:rPr lang="en-AU" sz="1200" i="1">
                <a:solidFill>
                  <a:prstClr val="white"/>
                </a:solidFill>
                <a:cs typeface="Arial" panose="020B0604020202020204" pitchFamily="34" charset="0"/>
              </a:rPr>
              <a:t>GINA 2016, </a:t>
            </a:r>
            <a:r>
              <a:rPr lang="en-AU" sz="1200" i="1" dirty="0">
                <a:solidFill>
                  <a:prstClr val="white"/>
                </a:solidFill>
                <a:cs typeface="Arial" panose="020B0604020202020204" pitchFamily="34" charset="0"/>
              </a:rPr>
              <a:t>Box 6-1 (1/2)</a:t>
            </a:r>
          </a:p>
        </p:txBody>
      </p:sp>
    </p:spTree>
    <p:extLst>
      <p:ext uri="{BB962C8B-B14F-4D97-AF65-F5344CB8AC3E}">
        <p14:creationId xmlns:p14="http://schemas.microsoft.com/office/powerpoint/2010/main" val="1526919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Symptom patterns in children ≤5 years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125" y="1509241"/>
            <a:ext cx="7886926" cy="4912839"/>
          </a:xfrm>
          <a:prstGeom prst="rect">
            <a:avLst/>
          </a:prstGeom>
        </p:spPr>
      </p:pic>
      <p:sp>
        <p:nvSpPr>
          <p:cNvPr id="4" name="TextBox 3"/>
          <p:cNvSpPr txBox="1"/>
          <p:nvPr/>
        </p:nvSpPr>
        <p:spPr>
          <a:xfrm>
            <a:off x="170551" y="6659041"/>
            <a:ext cx="2209791" cy="184666"/>
          </a:xfrm>
          <a:prstGeom prst="rect">
            <a:avLst/>
          </a:prstGeom>
          <a:noFill/>
        </p:spPr>
        <p:txBody>
          <a:bodyPr wrap="square" tIns="0" bIns="0" rtlCol="0" anchor="ctr" anchorCtr="0">
            <a:spAutoFit/>
          </a:bodyPr>
          <a:lstStyle/>
          <a:p>
            <a:r>
              <a:rPr lang="en-AU" sz="1200" i="1">
                <a:solidFill>
                  <a:prstClr val="white"/>
                </a:solidFill>
                <a:cs typeface="Arial" panose="020B0604020202020204" pitchFamily="34" charset="0"/>
              </a:rPr>
              <a:t>GINA 2016, </a:t>
            </a:r>
            <a:r>
              <a:rPr lang="en-AU" sz="1200" i="1" dirty="0">
                <a:solidFill>
                  <a:prstClr val="white"/>
                </a:solidFill>
                <a:cs typeface="Arial" panose="020B0604020202020204" pitchFamily="34" charset="0"/>
              </a:rPr>
              <a:t>Box 6-1 (2/2)</a:t>
            </a:r>
          </a:p>
        </p:txBody>
      </p:sp>
    </p:spTree>
    <p:extLst>
      <p:ext uri="{BB962C8B-B14F-4D97-AF65-F5344CB8AC3E}">
        <p14:creationId xmlns:p14="http://schemas.microsoft.com/office/powerpoint/2010/main" val="907063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sz="2200"/>
              <a:t>Asthma and Wheezing in the First Six teen Years</a:t>
            </a:r>
            <a:br>
              <a:rPr lang="en-US" sz="2200"/>
            </a:br>
            <a:r>
              <a:rPr lang="en-US" sz="2200" i="0">
                <a:solidFill>
                  <a:srgbClr val="FFFF66"/>
                </a:solidFill>
              </a:rPr>
              <a:t>Tucson Study: 10 years later</a:t>
            </a:r>
          </a:p>
        </p:txBody>
      </p:sp>
      <p:sp>
        <p:nvSpPr>
          <p:cNvPr id="175107" name="Rectangle 3"/>
          <p:cNvSpPr>
            <a:spLocks noGrp="1" noChangeArrowheads="1"/>
          </p:cNvSpPr>
          <p:nvPr>
            <p:ph type="body" idx="1"/>
          </p:nvPr>
        </p:nvSpPr>
        <p:spPr/>
        <p:txBody>
          <a:bodyPr/>
          <a:lstStyle/>
          <a:p>
            <a:endParaRPr lang="en-US"/>
          </a:p>
        </p:txBody>
      </p:sp>
      <p:pic>
        <p:nvPicPr>
          <p:cNvPr id="175109" name="Picture 5" descr="200504-525OCf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526" y="1409703"/>
            <a:ext cx="7933267" cy="4765675"/>
          </a:xfrm>
          <a:prstGeom prst="rect">
            <a:avLst/>
          </a:prstGeom>
          <a:noFill/>
          <a:extLst>
            <a:ext uri="{909E8E84-426E-40dd-AFC4-6F175D3DCCD1}">
              <a14:hiddenFill xmlns:a14="http://schemas.microsoft.com/office/drawing/2010/main" xmlns="">
                <a:solidFill>
                  <a:srgbClr val="FFFFFF"/>
                </a:solidFill>
              </a14:hiddenFill>
            </a:ext>
          </a:extLst>
        </p:spPr>
      </p:pic>
      <p:sp>
        <p:nvSpPr>
          <p:cNvPr id="175110" name="Text Box 6"/>
          <p:cNvSpPr txBox="1">
            <a:spLocks noChangeArrowheads="1"/>
          </p:cNvSpPr>
          <p:nvPr/>
        </p:nvSpPr>
        <p:spPr bwMode="auto">
          <a:xfrm>
            <a:off x="359834" y="6308726"/>
            <a:ext cx="5353186"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spcBef>
                <a:spcPct val="30000"/>
              </a:spcBef>
              <a:buClr>
                <a:srgbClr val="66FFFF"/>
              </a:buClr>
              <a:buSzPct val="79000"/>
              <a:buFont typeface="Wingdings" charset="0"/>
              <a:buNone/>
            </a:pPr>
            <a:r>
              <a:rPr lang="en-US" sz="1600" b="0" i="0">
                <a:effectLst/>
                <a:latin typeface="Arial" charset="0"/>
              </a:rPr>
              <a:t>FD Martinez et al.</a:t>
            </a:r>
            <a:r>
              <a:rPr lang="en-US" sz="1600" i="0">
                <a:effectLst/>
                <a:latin typeface="Arial" charset="0"/>
              </a:rPr>
              <a:t> </a:t>
            </a:r>
            <a:r>
              <a:rPr lang="en-US" sz="1600" b="0">
                <a:effectLst/>
                <a:latin typeface="Arial" charset="0"/>
              </a:rPr>
              <a:t>AJRCM Vol 172. pp. 1253-1258, 2005</a:t>
            </a:r>
            <a:r>
              <a:rPr lang="en-US" sz="1400" b="0" i="0">
                <a:effectLst/>
              </a:rPr>
              <a:t>.</a:t>
            </a:r>
          </a:p>
          <a:p>
            <a:pPr algn="l"/>
            <a:endParaRPr lang="en-US" sz="1400" b="0">
              <a:effectLst>
                <a:outerShdw blurRad="38100" dist="38100" dir="2700000" algn="tl">
                  <a:srgbClr val="000000"/>
                </a:outerShdw>
              </a:effectLst>
            </a:endParaRPr>
          </a:p>
        </p:txBody>
      </p:sp>
    </p:spTree>
    <p:extLst>
      <p:ext uri="{BB962C8B-B14F-4D97-AF65-F5344CB8AC3E}">
        <p14:creationId xmlns:p14="http://schemas.microsoft.com/office/powerpoint/2010/main" val="1535776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When should wheezing be called asthma</a:t>
            </a:r>
          </a:p>
        </p:txBody>
      </p:sp>
      <p:sp>
        <p:nvSpPr>
          <p:cNvPr id="4" name="Content Placeholder 3"/>
          <p:cNvSpPr>
            <a:spLocks noGrp="1"/>
          </p:cNvSpPr>
          <p:nvPr>
            <p:ph idx="1"/>
          </p:nvPr>
        </p:nvSpPr>
        <p:spPr/>
        <p:txBody>
          <a:bodyPr>
            <a:normAutofit lnSpcReduction="10000"/>
          </a:bodyPr>
          <a:lstStyle/>
          <a:p>
            <a:r>
              <a:rPr lang="en-US" dirty="0"/>
              <a:t>When it is recurrent</a:t>
            </a:r>
          </a:p>
          <a:p>
            <a:r>
              <a:rPr lang="en-US" dirty="0"/>
              <a:t>When other wheezing conditions have been excluded</a:t>
            </a:r>
          </a:p>
          <a:p>
            <a:r>
              <a:rPr lang="en-US" dirty="0"/>
              <a:t>When a number of risk factors are present</a:t>
            </a:r>
          </a:p>
          <a:p>
            <a:r>
              <a:rPr lang="en-US" dirty="0"/>
              <a:t>When the child responds to anti asthma therapy</a:t>
            </a:r>
          </a:p>
        </p:txBody>
      </p:sp>
    </p:spTree>
    <p:extLst>
      <p:ext uri="{BB962C8B-B14F-4D97-AF65-F5344CB8AC3E}">
        <p14:creationId xmlns:p14="http://schemas.microsoft.com/office/powerpoint/2010/main" val="3330742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Asthma Predictive Index</a:t>
            </a:r>
          </a:p>
        </p:txBody>
      </p:sp>
      <p:sp>
        <p:nvSpPr>
          <p:cNvPr id="5" name="Vertical Text Placeholder 4"/>
          <p:cNvSpPr>
            <a:spLocks noGrp="1"/>
          </p:cNvSpPr>
          <p:nvPr>
            <p:ph type="body" orient="vert" idx="1"/>
          </p:nvPr>
        </p:nvSpPr>
        <p:spPr>
          <a:xfrm rot="16200000">
            <a:off x="1450585" y="741768"/>
            <a:ext cx="6640500" cy="7831937"/>
          </a:xfrm>
        </p:spPr>
        <p:txBody>
          <a:bodyPr>
            <a:normAutofit lnSpcReduction="10000"/>
          </a:bodyPr>
          <a:lstStyle/>
          <a:p>
            <a:r>
              <a:rPr lang="en-US" dirty="0"/>
              <a:t>Used in children younger than 3 to predict the likelihood of developing asthma in the future</a:t>
            </a:r>
          </a:p>
          <a:p>
            <a:pPr lvl="1"/>
            <a:r>
              <a:rPr lang="en-US" dirty="0"/>
              <a:t>3 Episodes of wheezing</a:t>
            </a:r>
          </a:p>
          <a:p>
            <a:pPr lvl="1"/>
            <a:r>
              <a:rPr lang="en-US" dirty="0"/>
              <a:t>Plus 1 major criteria ( Parental history, </a:t>
            </a:r>
            <a:r>
              <a:rPr lang="en-US" dirty="0" err="1"/>
              <a:t>atopy</a:t>
            </a:r>
            <a:r>
              <a:rPr lang="en-US" dirty="0"/>
              <a:t> like eczema, positive sensitization to environmental allergen)</a:t>
            </a:r>
          </a:p>
          <a:p>
            <a:pPr lvl="1"/>
            <a:r>
              <a:rPr lang="en-US" dirty="0"/>
              <a:t>0r 2 minor criteria like allergic </a:t>
            </a:r>
            <a:r>
              <a:rPr lang="en-US" dirty="0" err="1"/>
              <a:t>rhitinits</a:t>
            </a:r>
            <a:r>
              <a:rPr lang="en-US" dirty="0"/>
              <a:t>, wheezing without URI, or </a:t>
            </a:r>
            <a:r>
              <a:rPr lang="en-US" dirty="0" err="1"/>
              <a:t>eosinophils</a:t>
            </a:r>
            <a:r>
              <a:rPr lang="en-US" dirty="0"/>
              <a:t> &gt;4% in peripheral bld.</a:t>
            </a:r>
          </a:p>
        </p:txBody>
      </p:sp>
      <p:sp>
        <p:nvSpPr>
          <p:cNvPr id="6" name="TextBox 5"/>
          <p:cNvSpPr txBox="1"/>
          <p:nvPr/>
        </p:nvSpPr>
        <p:spPr>
          <a:xfrm>
            <a:off x="216186" y="6511807"/>
            <a:ext cx="8456161" cy="461665"/>
          </a:xfrm>
          <a:prstGeom prst="rect">
            <a:avLst/>
          </a:prstGeom>
          <a:noFill/>
        </p:spPr>
        <p:txBody>
          <a:bodyPr wrap="none" rtlCol="0">
            <a:spAutoFit/>
          </a:bodyPr>
          <a:lstStyle/>
          <a:p>
            <a:endParaRPr lang="en-US" baseline="30000" dirty="0"/>
          </a:p>
          <a:p>
            <a:r>
              <a:rPr lang="en-US" baseline="30000" dirty="0"/>
              <a:t> Castro-Rodriguez JA. The Asthma Predictive Index: early diagnosis of asthma. </a:t>
            </a:r>
            <a:r>
              <a:rPr lang="en-US" baseline="30000" dirty="0" err="1"/>
              <a:t>Curr</a:t>
            </a:r>
            <a:r>
              <a:rPr lang="en-US" baseline="30000" dirty="0"/>
              <a:t> </a:t>
            </a:r>
            <a:r>
              <a:rPr lang="en-US" baseline="30000" dirty="0" err="1"/>
              <a:t>Opin</a:t>
            </a:r>
            <a:r>
              <a:rPr lang="en-US" baseline="30000" dirty="0"/>
              <a:t> Allergy </a:t>
            </a:r>
            <a:r>
              <a:rPr lang="en-US" baseline="30000" dirty="0" err="1"/>
              <a:t>Clin</a:t>
            </a:r>
            <a:r>
              <a:rPr lang="en-US" baseline="30000" dirty="0"/>
              <a:t> </a:t>
            </a:r>
            <a:r>
              <a:rPr lang="en-US" baseline="30000" dirty="0" err="1"/>
              <a:t>Immunol</a:t>
            </a:r>
            <a:r>
              <a:rPr lang="en-US" baseline="30000" dirty="0"/>
              <a:t>. 2011;11(3):157–161</a:t>
            </a:r>
          </a:p>
        </p:txBody>
      </p:sp>
    </p:spTree>
    <p:extLst>
      <p:ext uri="{BB962C8B-B14F-4D97-AF65-F5344CB8AC3E}">
        <p14:creationId xmlns:p14="http://schemas.microsoft.com/office/powerpoint/2010/main" val="574509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ctrTitle"/>
          </p:nvPr>
        </p:nvSpPr>
        <p:spPr/>
        <p:txBody>
          <a:bodyPr/>
          <a:lstStyle/>
          <a:p>
            <a:pPr algn="ctr"/>
            <a:r>
              <a:rPr lang="en-US" sz="4400"/>
              <a:t>Risk factors</a:t>
            </a:r>
          </a:p>
        </p:txBody>
      </p:sp>
      <p:sp>
        <p:nvSpPr>
          <p:cNvPr id="350213" name="Rectangle 5"/>
          <p:cNvSpPr>
            <a:spLocks noGrp="1" noChangeArrowheads="1"/>
          </p:cNvSpPr>
          <p:nvPr>
            <p:ph type="subTitle" idx="1"/>
          </p:nvPr>
        </p:nvSpPr>
        <p:spPr/>
        <p:txBody>
          <a:bodyPr/>
          <a:lstStyle/>
          <a:p>
            <a:endParaRPr lang="en-US"/>
          </a:p>
        </p:txBody>
      </p:sp>
    </p:spTree>
    <p:extLst>
      <p:ext uri="{BB962C8B-B14F-4D97-AF65-F5344CB8AC3E}">
        <p14:creationId xmlns:p14="http://schemas.microsoft.com/office/powerpoint/2010/main" val="3915320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E59014-5358-6C4C-B1AF-A37962F809D0}"/>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1B47A3A2-4286-104F-8DC8-CCF817895912}"/>
              </a:ext>
            </a:extLst>
          </p:cNvPr>
          <p:cNvSpPr>
            <a:spLocks noGrp="1"/>
          </p:cNvSpPr>
          <p:nvPr>
            <p:ph sz="half" idx="1"/>
          </p:nvPr>
        </p:nvSpPr>
        <p:spPr/>
        <p:txBody>
          <a:bodyPr/>
          <a:lstStyle/>
          <a:p>
            <a:r>
              <a:rPr lang="en-US" dirty="0"/>
              <a:t>Viral infections are both </a:t>
            </a:r>
          </a:p>
          <a:p>
            <a:pPr marL="400050" lvl="1" indent="0">
              <a:buNone/>
            </a:pPr>
            <a:r>
              <a:rPr lang="en-US" dirty="0"/>
              <a:t>Risk factor for developing asthma later in life</a:t>
            </a:r>
          </a:p>
          <a:p>
            <a:pPr marL="400050" lvl="1" indent="0">
              <a:buNone/>
            </a:pPr>
            <a:r>
              <a:rPr lang="en-US" dirty="0"/>
              <a:t>A trigger for an  asthma flare up</a:t>
            </a:r>
          </a:p>
        </p:txBody>
      </p:sp>
      <p:sp>
        <p:nvSpPr>
          <p:cNvPr id="6" name="Content Placeholder 5">
            <a:extLst>
              <a:ext uri="{FF2B5EF4-FFF2-40B4-BE49-F238E27FC236}">
                <a16:creationId xmlns:a16="http://schemas.microsoft.com/office/drawing/2014/main" id="{D99FA831-1081-6144-A0F5-2FE5790957EA}"/>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339390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1405482" y="1789113"/>
            <a:ext cx="2371967" cy="517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2800" i="0">
                <a:effectLst/>
                <a:latin typeface="Arial" charset="0"/>
              </a:rPr>
              <a:t>Healthy infant</a:t>
            </a:r>
          </a:p>
        </p:txBody>
      </p:sp>
      <p:sp>
        <p:nvSpPr>
          <p:cNvPr id="72707" name="Rectangle 3"/>
          <p:cNvSpPr>
            <a:spLocks noChangeArrowheads="1"/>
          </p:cNvSpPr>
          <p:nvPr/>
        </p:nvSpPr>
        <p:spPr bwMode="auto">
          <a:xfrm>
            <a:off x="5810959" y="1789143"/>
            <a:ext cx="2104967" cy="948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2800" i="0">
                <a:effectLst/>
                <a:latin typeface="Arial" charset="0"/>
              </a:rPr>
              <a:t>Child</a:t>
            </a:r>
          </a:p>
          <a:p>
            <a:pPr defTabSz="860425"/>
            <a:r>
              <a:rPr lang="en-US" sz="2800">
                <a:effectLst/>
                <a:latin typeface="Arial" charset="0"/>
              </a:rPr>
              <a:t>with</a:t>
            </a:r>
            <a:r>
              <a:rPr lang="en-US" sz="2800" i="0">
                <a:effectLst/>
                <a:latin typeface="Arial" charset="0"/>
              </a:rPr>
              <a:t> asthma</a:t>
            </a:r>
          </a:p>
        </p:txBody>
      </p:sp>
      <p:grpSp>
        <p:nvGrpSpPr>
          <p:cNvPr id="72713" name="Group 9"/>
          <p:cNvGrpSpPr>
            <a:grpSpLocks/>
          </p:cNvGrpSpPr>
          <p:nvPr/>
        </p:nvGrpSpPr>
        <p:grpSpPr bwMode="auto">
          <a:xfrm>
            <a:off x="884767" y="2449514"/>
            <a:ext cx="3175000" cy="3309938"/>
            <a:chOff x="627" y="1543"/>
            <a:chExt cx="2250" cy="2085"/>
          </a:xfrm>
        </p:grpSpPr>
        <p:sp>
          <p:nvSpPr>
            <p:cNvPr id="72708" name="Rectangle 4"/>
            <p:cNvSpPr>
              <a:spLocks noChangeArrowheads="1"/>
            </p:cNvSpPr>
            <p:nvPr/>
          </p:nvSpPr>
          <p:spPr bwMode="auto">
            <a:xfrm>
              <a:off x="627" y="3302"/>
              <a:ext cx="1327"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2800" i="0">
                  <a:effectLst/>
                  <a:latin typeface="Arial" charset="0"/>
                </a:rPr>
                <a:t>Resolution</a:t>
              </a:r>
            </a:p>
          </p:txBody>
        </p:sp>
        <p:sp>
          <p:nvSpPr>
            <p:cNvPr id="72709" name="Line 5"/>
            <p:cNvSpPr>
              <a:spLocks noChangeShapeType="1"/>
            </p:cNvSpPr>
            <p:nvPr/>
          </p:nvSpPr>
          <p:spPr bwMode="auto">
            <a:xfrm flipH="1">
              <a:off x="1258" y="2641"/>
              <a:ext cx="491" cy="623"/>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0" name="Rectangle 6"/>
            <p:cNvSpPr>
              <a:spLocks noChangeArrowheads="1"/>
            </p:cNvSpPr>
            <p:nvPr/>
          </p:nvSpPr>
          <p:spPr bwMode="auto">
            <a:xfrm>
              <a:off x="838" y="2270"/>
              <a:ext cx="2039"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defTabSz="860425"/>
              <a:r>
                <a:rPr lang="en-US" sz="2800" i="0">
                  <a:effectLst/>
                  <a:latin typeface="Arial" charset="0"/>
                </a:rPr>
                <a:t>Wheezing Illness</a:t>
              </a:r>
            </a:p>
          </p:txBody>
        </p:sp>
        <p:sp>
          <p:nvSpPr>
            <p:cNvPr id="72711" name="Line 7"/>
            <p:cNvSpPr>
              <a:spLocks noChangeShapeType="1"/>
            </p:cNvSpPr>
            <p:nvPr/>
          </p:nvSpPr>
          <p:spPr bwMode="auto">
            <a:xfrm>
              <a:off x="1797" y="1543"/>
              <a:ext cx="0" cy="671"/>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2" name="Rectangle 8"/>
            <p:cNvSpPr>
              <a:spLocks noChangeArrowheads="1"/>
            </p:cNvSpPr>
            <p:nvPr/>
          </p:nvSpPr>
          <p:spPr bwMode="auto">
            <a:xfrm>
              <a:off x="1053" y="1565"/>
              <a:ext cx="639" cy="5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defTabSz="860425"/>
              <a:r>
                <a:rPr lang="en-US" sz="2800">
                  <a:solidFill>
                    <a:srgbClr val="FFFF66"/>
                  </a:solidFill>
                  <a:effectLst/>
                  <a:latin typeface="Arial" charset="0"/>
                </a:rPr>
                <a:t>RSV</a:t>
              </a:r>
            </a:p>
            <a:p>
              <a:pPr defTabSz="860425"/>
              <a:r>
                <a:rPr lang="en-US" sz="2800">
                  <a:solidFill>
                    <a:srgbClr val="FFFF66"/>
                  </a:solidFill>
                  <a:effectLst/>
                  <a:latin typeface="Arial" charset="0"/>
                </a:rPr>
                <a:t>PIV</a:t>
              </a:r>
            </a:p>
          </p:txBody>
        </p:sp>
      </p:grpSp>
      <p:grpSp>
        <p:nvGrpSpPr>
          <p:cNvPr id="72717" name="Group 13"/>
          <p:cNvGrpSpPr>
            <a:grpSpLocks/>
          </p:cNvGrpSpPr>
          <p:nvPr/>
        </p:nvGrpSpPr>
        <p:grpSpPr bwMode="auto">
          <a:xfrm>
            <a:off x="4929011" y="2901950"/>
            <a:ext cx="3846689" cy="2882900"/>
            <a:chOff x="3493" y="1828"/>
            <a:chExt cx="2726" cy="1816"/>
          </a:xfrm>
        </p:grpSpPr>
        <p:sp>
          <p:nvSpPr>
            <p:cNvPr id="72714" name="Rectangle 10"/>
            <p:cNvSpPr>
              <a:spLocks noChangeArrowheads="1"/>
            </p:cNvSpPr>
            <p:nvPr/>
          </p:nvSpPr>
          <p:spPr bwMode="auto">
            <a:xfrm>
              <a:off x="3493" y="2777"/>
              <a:ext cx="2715" cy="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algn="l" defTabSz="860425"/>
              <a:r>
                <a:rPr lang="en-US" sz="2800" i="0">
                  <a:solidFill>
                    <a:srgbClr val="FFFF66"/>
                  </a:solidFill>
                  <a:effectLst/>
                  <a:latin typeface="Arial" charset="0"/>
                </a:rPr>
                <a:t>Asthma exacerbation</a:t>
              </a:r>
              <a:endParaRPr lang="en-US" sz="2800" i="0">
                <a:effectLst/>
                <a:latin typeface="Arial" charset="0"/>
              </a:endParaRPr>
            </a:p>
            <a:p>
              <a:pPr algn="l" defTabSz="860425">
                <a:buFontTx/>
                <a:buChar char="•"/>
              </a:pPr>
              <a:r>
                <a:rPr lang="en-US" sz="2800" i="0">
                  <a:effectLst/>
                  <a:latin typeface="Arial" charset="0"/>
                </a:rPr>
                <a:t> Emergency room visit</a:t>
              </a:r>
            </a:p>
            <a:p>
              <a:pPr algn="l" defTabSz="860425">
                <a:buFontTx/>
                <a:buChar char="•"/>
              </a:pPr>
              <a:r>
                <a:rPr lang="en-US" sz="2800" i="0">
                  <a:effectLst/>
                  <a:latin typeface="Arial" charset="0"/>
                </a:rPr>
                <a:t> Hospitalization</a:t>
              </a:r>
            </a:p>
          </p:txBody>
        </p:sp>
        <p:sp>
          <p:nvSpPr>
            <p:cNvPr id="72715" name="Line 11"/>
            <p:cNvSpPr>
              <a:spLocks noChangeShapeType="1"/>
            </p:cNvSpPr>
            <p:nvPr/>
          </p:nvSpPr>
          <p:spPr bwMode="auto">
            <a:xfrm>
              <a:off x="4821" y="1828"/>
              <a:ext cx="0" cy="910"/>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6" name="Rectangle 12"/>
            <p:cNvSpPr>
              <a:spLocks noChangeArrowheads="1"/>
            </p:cNvSpPr>
            <p:nvPr/>
          </p:nvSpPr>
          <p:spPr bwMode="auto">
            <a:xfrm>
              <a:off x="4901" y="2057"/>
              <a:ext cx="1318" cy="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0962" tIns="41275" rIns="80962" bIns="41275">
              <a:spAutoFit/>
            </a:bodyPr>
            <a:lstStyle/>
            <a:p>
              <a:pPr algn="l" defTabSz="860425"/>
              <a:r>
                <a:rPr lang="en-US" sz="2800">
                  <a:solidFill>
                    <a:srgbClr val="FFFF66"/>
                  </a:solidFill>
                  <a:effectLst/>
                  <a:latin typeface="Arial" charset="0"/>
                </a:rPr>
                <a:t>Rhinovirus</a:t>
              </a:r>
            </a:p>
          </p:txBody>
        </p:sp>
      </p:grpSp>
      <p:grpSp>
        <p:nvGrpSpPr>
          <p:cNvPr id="72722" name="Group 18"/>
          <p:cNvGrpSpPr>
            <a:grpSpLocks/>
          </p:cNvGrpSpPr>
          <p:nvPr/>
        </p:nvGrpSpPr>
        <p:grpSpPr bwMode="auto">
          <a:xfrm>
            <a:off x="2607758" y="4192619"/>
            <a:ext cx="1881011" cy="1566863"/>
            <a:chOff x="1848" y="2641"/>
            <a:chExt cx="1333" cy="987"/>
          </a:xfrm>
        </p:grpSpPr>
        <p:sp>
          <p:nvSpPr>
            <p:cNvPr id="72718" name="Rectangle 14"/>
            <p:cNvSpPr>
              <a:spLocks noChangeArrowheads="1"/>
            </p:cNvSpPr>
            <p:nvPr/>
          </p:nvSpPr>
          <p:spPr bwMode="auto">
            <a:xfrm>
              <a:off x="2123" y="3283"/>
              <a:ext cx="1058" cy="345"/>
            </a:xfrm>
            <a:prstGeom prst="rect">
              <a:avLst/>
            </a:prstGeom>
            <a:noFill/>
            <a:ln w="12700">
              <a:solidFill>
                <a:srgbClr val="FFFF6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defTabSz="860425"/>
              <a:r>
                <a:rPr lang="en-US" sz="3000" i="0">
                  <a:solidFill>
                    <a:srgbClr val="FFFF66"/>
                  </a:solidFill>
                  <a:effectLst/>
                  <a:latin typeface="Arial" charset="0"/>
                </a:rPr>
                <a:t>Asthma</a:t>
              </a:r>
            </a:p>
          </p:txBody>
        </p:sp>
        <p:sp>
          <p:nvSpPr>
            <p:cNvPr id="72719" name="Line 15"/>
            <p:cNvSpPr>
              <a:spLocks noChangeShapeType="1"/>
            </p:cNvSpPr>
            <p:nvPr/>
          </p:nvSpPr>
          <p:spPr bwMode="auto">
            <a:xfrm>
              <a:off x="1848" y="2641"/>
              <a:ext cx="539" cy="623"/>
            </a:xfrm>
            <a:prstGeom prst="line">
              <a:avLst/>
            </a:prstGeom>
            <a:noFill/>
            <a:ln w="50800">
              <a:solidFill>
                <a:srgbClr val="66FFFF"/>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20" name="Rectangle 16"/>
            <p:cNvSpPr>
              <a:spLocks noChangeArrowheads="1"/>
            </p:cNvSpPr>
            <p:nvPr/>
          </p:nvSpPr>
          <p:spPr bwMode="auto">
            <a:xfrm>
              <a:off x="2197" y="2678"/>
              <a:ext cx="750" cy="327"/>
            </a:xfrm>
            <a:prstGeom prst="rect">
              <a:avLst/>
            </a:prstGeom>
            <a:noFill/>
            <a:ln w="12700">
              <a:solidFill>
                <a:srgbClr val="FFFF6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21" name="Rectangle 17"/>
            <p:cNvSpPr>
              <a:spLocks noChangeArrowheads="1"/>
            </p:cNvSpPr>
            <p:nvPr/>
          </p:nvSpPr>
          <p:spPr bwMode="auto">
            <a:xfrm>
              <a:off x="2254" y="2707"/>
              <a:ext cx="776"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2862" rIns="87312" bIns="42862">
              <a:spAutoFit/>
            </a:bodyPr>
            <a:lstStyle/>
            <a:p>
              <a:pPr algn="l" defTabSz="860425"/>
              <a:r>
                <a:rPr lang="en-US" sz="2800">
                  <a:solidFill>
                    <a:srgbClr val="FFFF66"/>
                  </a:solidFill>
                  <a:effectLst/>
                  <a:latin typeface="Arial" charset="0"/>
                </a:rPr>
                <a:t>Atopy</a:t>
              </a:r>
            </a:p>
          </p:txBody>
        </p:sp>
      </p:grpSp>
      <p:sp>
        <p:nvSpPr>
          <p:cNvPr id="72723" name="Rectangle 19"/>
          <p:cNvSpPr>
            <a:spLocks noChangeArrowheads="1"/>
          </p:cNvSpPr>
          <p:nvPr/>
        </p:nvSpPr>
        <p:spPr bwMode="auto">
          <a:xfrm>
            <a:off x="649113" y="273050"/>
            <a:ext cx="7064022"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2862" rIns="92075" bIns="42862" anchor="ctr"/>
          <a:lstStyle/>
          <a:p>
            <a:pPr algn="l" defTabSz="860425"/>
            <a:r>
              <a:rPr lang="en-US" sz="2600" b="0">
                <a:solidFill>
                  <a:srgbClr val="66FFFF"/>
                </a:solidFill>
                <a:effectLst/>
              </a:rPr>
              <a:t>Asthma Risk Factor</a:t>
            </a:r>
          </a:p>
          <a:p>
            <a:pPr algn="l" defTabSz="860425"/>
            <a:r>
              <a:rPr lang="en-US" sz="2600" b="0" i="0">
                <a:solidFill>
                  <a:srgbClr val="FFFF66"/>
                </a:solidFill>
                <a:effectLst/>
              </a:rPr>
              <a:t>Viral infections</a:t>
            </a:r>
          </a:p>
        </p:txBody>
      </p:sp>
      <p:sp>
        <p:nvSpPr>
          <p:cNvPr id="72724" name="Line 20"/>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25" name="Text Box 21"/>
          <p:cNvSpPr txBox="1">
            <a:spLocks noChangeArrowheads="1"/>
          </p:cNvSpPr>
          <p:nvPr/>
        </p:nvSpPr>
        <p:spPr bwMode="auto">
          <a:xfrm>
            <a:off x="560227" y="2201864"/>
            <a:ext cx="73857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2000">
                <a:solidFill>
                  <a:srgbClr val="FF0000"/>
                </a:solidFill>
                <a:effectLst>
                  <a:outerShdw blurRad="38100" dist="38100" dir="2700000" algn="tl">
                    <a:srgbClr val="000000"/>
                  </a:outerShdw>
                </a:effectLst>
              </a:rPr>
              <a:t>rhino</a:t>
            </a:r>
          </a:p>
        </p:txBody>
      </p:sp>
    </p:spTree>
    <p:extLst>
      <p:ext uri="{BB962C8B-B14F-4D97-AF65-F5344CB8AC3E}">
        <p14:creationId xmlns:p14="http://schemas.microsoft.com/office/powerpoint/2010/main" val="417700513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noAutofit/>
          </a:bodyPr>
          <a:lstStyle/>
          <a:p>
            <a:r>
              <a:rPr lang="en-US" sz="3600" dirty="0"/>
              <a:t>Impact of Viral LRIs Before Age 3 Years</a:t>
            </a:r>
            <a:r>
              <a:rPr lang="en-US" sz="3600" dirty="0">
                <a:solidFill>
                  <a:srgbClr val="00FFFF"/>
                </a:solidFill>
              </a:rPr>
              <a:t> </a:t>
            </a:r>
            <a:br>
              <a:rPr lang="en-US" sz="3600" dirty="0">
                <a:solidFill>
                  <a:srgbClr val="00FFFF"/>
                </a:solidFill>
              </a:rPr>
            </a:br>
            <a:endParaRPr lang="en-US" sz="3600" i="0" dirty="0">
              <a:solidFill>
                <a:srgbClr val="FFFF66"/>
              </a:solidFill>
            </a:endParaRPr>
          </a:p>
        </p:txBody>
      </p:sp>
      <p:pic>
        <p:nvPicPr>
          <p:cNvPr id="182276"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704638" y="1600200"/>
            <a:ext cx="5659967" cy="4114800"/>
          </a:xfrm>
          <a:noFill/>
          <a:ln/>
          <a:extLst>
            <a:ext uri="{91240B29-F687-4f45-9708-019B960494DF}">
              <a14:hiddenLine xmlns:a14="http://schemas.microsoft.com/office/drawing/2010/main" xmlns="" w="9525">
                <a:solidFill>
                  <a:schemeClr val="tx1"/>
                </a:solidFill>
                <a:miter lim="800000"/>
                <a:headEnd type="none" w="sm" len="sm"/>
                <a:tailEnd type="none" w="sm" len="sm"/>
              </a14:hiddenLine>
            </a:ext>
          </a:extLst>
        </p:spPr>
      </p:pic>
      <p:sp>
        <p:nvSpPr>
          <p:cNvPr id="182277" name="Text Box 5"/>
          <p:cNvSpPr txBox="1">
            <a:spLocks noChangeArrowheads="1"/>
          </p:cNvSpPr>
          <p:nvPr/>
        </p:nvSpPr>
        <p:spPr bwMode="auto">
          <a:xfrm>
            <a:off x="560227" y="6203950"/>
            <a:ext cx="4036181"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1600" b="0" i="0">
                <a:effectLst/>
                <a:latin typeface="Arial" charset="0"/>
              </a:rPr>
              <a:t>Lemanske et al JACI 116(3):571-577 2005</a:t>
            </a:r>
          </a:p>
        </p:txBody>
      </p:sp>
    </p:spTree>
    <p:extLst>
      <p:ext uri="{BB962C8B-B14F-4D97-AF65-F5344CB8AC3E}">
        <p14:creationId xmlns:p14="http://schemas.microsoft.com/office/powerpoint/2010/main" val="3011697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normAutofit fontScale="90000"/>
          </a:bodyPr>
          <a:lstStyle/>
          <a:p>
            <a:r>
              <a:rPr lang="en-US" sz="3600" dirty="0"/>
              <a:t>Asthma Risk Factor</a:t>
            </a:r>
            <a:br>
              <a:rPr lang="en-US" dirty="0"/>
            </a:br>
            <a:r>
              <a:rPr lang="en-US" sz="4000" i="0" dirty="0" err="1">
                <a:solidFill>
                  <a:srgbClr val="FFFF66"/>
                </a:solidFill>
              </a:rPr>
              <a:t>Atopy</a:t>
            </a:r>
            <a:endParaRPr lang="en-US" sz="4000" i="0" dirty="0">
              <a:solidFill>
                <a:srgbClr val="FFFF66"/>
              </a:solidFill>
            </a:endParaRPr>
          </a:p>
        </p:txBody>
      </p:sp>
      <p:sp>
        <p:nvSpPr>
          <p:cNvPr id="226307" name="Rectangle 3"/>
          <p:cNvSpPr>
            <a:spLocks noGrp="1" noChangeArrowheads="1"/>
          </p:cNvSpPr>
          <p:nvPr>
            <p:ph type="body" idx="1"/>
          </p:nvPr>
        </p:nvSpPr>
        <p:spPr/>
        <p:txBody>
          <a:bodyPr>
            <a:normAutofit/>
          </a:bodyPr>
          <a:lstStyle/>
          <a:p>
            <a:r>
              <a:rPr lang="en-US" dirty="0" err="1"/>
              <a:t>Atopy</a:t>
            </a:r>
            <a:r>
              <a:rPr lang="en-US" dirty="0"/>
              <a:t> is the most important risk factor for the development of asthma.</a:t>
            </a:r>
          </a:p>
          <a:p>
            <a:pPr lvl="1"/>
            <a:r>
              <a:rPr lang="en-US" dirty="0"/>
              <a:t>By school age 40-80% of asthmatic children have positive immediate type allergy skin tests.</a:t>
            </a:r>
          </a:p>
          <a:p>
            <a:pPr lvl="1"/>
            <a:r>
              <a:rPr lang="en-US" dirty="0"/>
              <a:t>Allergic </a:t>
            </a:r>
            <a:r>
              <a:rPr lang="en-US" dirty="0" err="1"/>
              <a:t>rhinits</a:t>
            </a:r>
            <a:r>
              <a:rPr lang="en-US" dirty="0"/>
              <a:t>, eczema, high </a:t>
            </a:r>
            <a:r>
              <a:rPr lang="en-US" dirty="0" err="1"/>
              <a:t>IgE</a:t>
            </a:r>
            <a:r>
              <a:rPr lang="en-US" dirty="0"/>
              <a:t> levels and more than 4% </a:t>
            </a:r>
            <a:r>
              <a:rPr lang="en-US" dirty="0" err="1"/>
              <a:t>eosinophils</a:t>
            </a:r>
            <a:r>
              <a:rPr lang="en-US" dirty="0"/>
              <a:t>.</a:t>
            </a:r>
          </a:p>
          <a:p>
            <a:pPr>
              <a:buFont typeface="Wingdings" charset="0"/>
              <a:buNone/>
            </a:pPr>
            <a:endParaRPr lang="en-US" dirty="0"/>
          </a:p>
        </p:txBody>
      </p:sp>
    </p:spTree>
    <p:extLst>
      <p:ext uri="{BB962C8B-B14F-4D97-AF65-F5344CB8AC3E}">
        <p14:creationId xmlns:p14="http://schemas.microsoft.com/office/powerpoint/2010/main" val="3267428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1432279" y="835677"/>
            <a:ext cx="185948" cy="462307"/>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92075" tIns="46038" rIns="92075" bIns="46038" anchor="ctr">
            <a:spAutoFit/>
          </a:bodyPr>
          <a:lstStyle/>
          <a:p>
            <a:endParaRPr lang="en-US" sz="2400" b="0" i="0">
              <a:solidFill>
                <a:schemeClr val="tx1"/>
              </a:solidFill>
              <a:effectLst/>
              <a:latin typeface="Times New Roman" charset="0"/>
            </a:endParaRPr>
          </a:p>
        </p:txBody>
      </p:sp>
      <p:sp>
        <p:nvSpPr>
          <p:cNvPr id="76803" name="Rectangle 3"/>
          <p:cNvSpPr>
            <a:spLocks noChangeArrowheads="1"/>
          </p:cNvSpPr>
          <p:nvPr/>
        </p:nvSpPr>
        <p:spPr bwMode="auto">
          <a:xfrm>
            <a:off x="649111" y="27305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lstStyle/>
          <a:p>
            <a:pPr algn="l"/>
            <a:endParaRPr lang="en-US" sz="2400" b="0" i="0">
              <a:solidFill>
                <a:schemeClr val="tx1"/>
              </a:solidFill>
              <a:effectLst/>
              <a:latin typeface="Times New Roman" charset="0"/>
            </a:endParaRPr>
          </a:p>
        </p:txBody>
      </p:sp>
      <p:sp>
        <p:nvSpPr>
          <p:cNvPr id="76804" name="Rectangle 4"/>
          <p:cNvSpPr>
            <a:spLocks noChangeArrowheads="1"/>
          </p:cNvSpPr>
          <p:nvPr/>
        </p:nvSpPr>
        <p:spPr bwMode="auto">
          <a:xfrm>
            <a:off x="650536" y="1598615"/>
            <a:ext cx="8142111" cy="4962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marL="344488" indent="-344488" algn="l">
              <a:buClr>
                <a:srgbClr val="66FFFF"/>
              </a:buClr>
              <a:buSzPct val="80000"/>
              <a:buFont typeface="Wingdings" charset="0"/>
              <a:buChar char="n"/>
            </a:pPr>
            <a:r>
              <a:rPr lang="en-US" sz="2800" b="0" i="0">
                <a:effectLst/>
                <a:latin typeface="Arial" charset="0"/>
              </a:rPr>
              <a:t>In general, </a:t>
            </a:r>
          </a:p>
          <a:p>
            <a:pPr marL="690563" lvl="1" indent="-231775" algn="l">
              <a:spcBef>
                <a:spcPct val="20000"/>
              </a:spcBef>
              <a:buClr>
                <a:srgbClr val="66FFFF"/>
              </a:buClr>
              <a:buSzPct val="60000"/>
              <a:buFont typeface="Wingdings" charset="0"/>
              <a:buChar char="l"/>
            </a:pPr>
            <a:r>
              <a:rPr lang="en-US" sz="2800" b="0" i="0">
                <a:effectLst/>
                <a:latin typeface="Arial" charset="0"/>
              </a:rPr>
              <a:t>Female lungs are smaller than male lungs</a:t>
            </a:r>
          </a:p>
          <a:p>
            <a:pPr marL="690563" lvl="1" indent="-231775" algn="l">
              <a:spcBef>
                <a:spcPct val="20000"/>
              </a:spcBef>
              <a:buClr>
                <a:srgbClr val="66FFFF"/>
              </a:buClr>
              <a:buSzPct val="60000"/>
              <a:buFont typeface="Wingdings" charset="0"/>
              <a:buChar char="l"/>
            </a:pPr>
            <a:r>
              <a:rPr lang="en-US" sz="2800" b="0" i="0">
                <a:effectLst/>
                <a:latin typeface="Arial" charset="0"/>
              </a:rPr>
              <a:t>Female airways are smaller than male airways</a:t>
            </a:r>
          </a:p>
          <a:p>
            <a:pPr marL="344488" indent="-344488" algn="l">
              <a:spcBef>
                <a:spcPct val="50000"/>
              </a:spcBef>
              <a:buClr>
                <a:srgbClr val="66FFFF"/>
              </a:buClr>
              <a:buSzPct val="80000"/>
              <a:buFont typeface="Wingdings" charset="0"/>
              <a:buChar char="n"/>
            </a:pPr>
            <a:r>
              <a:rPr lang="en-US" sz="2800" b="0" i="0">
                <a:effectLst/>
                <a:latin typeface="Arial" charset="0"/>
              </a:rPr>
              <a:t>However, </a:t>
            </a:r>
            <a:r>
              <a:rPr lang="en-US" sz="2800" b="0">
                <a:solidFill>
                  <a:srgbClr val="FFFF66"/>
                </a:solidFill>
                <a:effectLst/>
                <a:latin typeface="Arial" charset="0"/>
              </a:rPr>
              <a:t>relative</a:t>
            </a:r>
            <a:r>
              <a:rPr lang="en-US" sz="2800" b="0" i="0">
                <a:effectLst/>
                <a:latin typeface="Arial" charset="0"/>
              </a:rPr>
              <a:t> to lung size, </a:t>
            </a:r>
            <a:br>
              <a:rPr lang="en-US" sz="2800" b="0" i="0">
                <a:effectLst/>
                <a:latin typeface="Arial" charset="0"/>
              </a:rPr>
            </a:br>
            <a:r>
              <a:rPr lang="en-US" sz="2800" b="0" i="0">
                <a:solidFill>
                  <a:srgbClr val="FFFF66"/>
                </a:solidFill>
                <a:effectLst/>
                <a:latin typeface="Arial" charset="0"/>
              </a:rPr>
              <a:t>male</a:t>
            </a:r>
            <a:r>
              <a:rPr lang="en-US" sz="2800" b="0" i="0">
                <a:effectLst/>
                <a:latin typeface="Arial" charset="0"/>
              </a:rPr>
              <a:t> airways are </a:t>
            </a:r>
            <a:r>
              <a:rPr lang="en-US" sz="2800" b="0" i="0">
                <a:solidFill>
                  <a:srgbClr val="FFFF66"/>
                </a:solidFill>
                <a:effectLst/>
                <a:latin typeface="Arial" charset="0"/>
              </a:rPr>
              <a:t>smaller than female airways</a:t>
            </a:r>
            <a:endParaRPr lang="en-US" sz="2800" b="0" i="0">
              <a:effectLst/>
              <a:latin typeface="Arial" charset="0"/>
            </a:endParaRPr>
          </a:p>
          <a:p>
            <a:pPr marL="690563" lvl="1" indent="-231775" algn="l">
              <a:spcBef>
                <a:spcPct val="20000"/>
              </a:spcBef>
              <a:buClr>
                <a:srgbClr val="66FFFF"/>
              </a:buClr>
              <a:buSzPct val="60000"/>
              <a:buFont typeface="Wingdings" charset="0"/>
              <a:buChar char="l"/>
            </a:pPr>
            <a:r>
              <a:rPr lang="en-US" sz="2800" b="0" i="0">
                <a:effectLst/>
                <a:latin typeface="Arial" charset="0"/>
              </a:rPr>
              <a:t>This may explain the greater incidence of asthma in boys than in girls</a:t>
            </a:r>
          </a:p>
          <a:p>
            <a:pPr marL="690563" lvl="1" indent="-231775" algn="l">
              <a:spcBef>
                <a:spcPct val="20000"/>
              </a:spcBef>
              <a:buClr>
                <a:srgbClr val="66FFFF"/>
              </a:buClr>
              <a:buSzPct val="60000"/>
              <a:buFont typeface="Wingdings" charset="0"/>
              <a:buChar char="l"/>
            </a:pPr>
            <a:r>
              <a:rPr lang="en-US" sz="2800" b="0" i="0">
                <a:effectLst/>
                <a:latin typeface="Arial" charset="0"/>
              </a:rPr>
              <a:t>It is certainly clear from epidemiology that asthma is more common in boys than in girls</a:t>
            </a:r>
          </a:p>
        </p:txBody>
      </p:sp>
      <p:sp>
        <p:nvSpPr>
          <p:cNvPr id="76805" name="Rectangle 5"/>
          <p:cNvSpPr>
            <a:spLocks noChangeArrowheads="1"/>
          </p:cNvSpPr>
          <p:nvPr/>
        </p:nvSpPr>
        <p:spPr bwMode="auto">
          <a:xfrm>
            <a:off x="474133" y="6278827"/>
            <a:ext cx="185948"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pPr algn="l"/>
            <a:endParaRPr lang="en-US" sz="1600" b="0" i="0" dirty="0">
              <a:effectLst/>
              <a:latin typeface="Arial" charset="0"/>
            </a:endParaRPr>
          </a:p>
        </p:txBody>
      </p:sp>
      <p:sp>
        <p:nvSpPr>
          <p:cNvPr id="76806" name="Line 6"/>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6807" name="Rectangle 7"/>
          <p:cNvSpPr>
            <a:spLocks noGrp="1" noChangeArrowheads="1"/>
          </p:cNvSpPr>
          <p:nvPr>
            <p:ph type="title"/>
          </p:nvPr>
        </p:nvSpPr>
        <p:spPr>
          <a:noFill/>
          <a:ln/>
        </p:spPr>
        <p:txBody>
          <a:bodyPr>
            <a:normAutofit fontScale="90000"/>
          </a:bodyPr>
          <a:lstStyle/>
          <a:p>
            <a:r>
              <a:rPr lang="en-US"/>
              <a:t>Asthma Risk Factor</a:t>
            </a:r>
            <a:br>
              <a:rPr lang="en-US"/>
            </a:br>
            <a:r>
              <a:rPr lang="en-US" i="0">
                <a:solidFill>
                  <a:srgbClr val="FFFF66"/>
                </a:solidFill>
              </a:rPr>
              <a:t>Male gender</a:t>
            </a:r>
          </a:p>
        </p:txBody>
      </p:sp>
    </p:spTree>
    <p:extLst>
      <p:ext uri="{BB962C8B-B14F-4D97-AF65-F5344CB8AC3E}">
        <p14:creationId xmlns:p14="http://schemas.microsoft.com/office/powerpoint/2010/main" val="95820541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1432279" y="835677"/>
            <a:ext cx="185948" cy="462307"/>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92075" tIns="46038" rIns="92075" bIns="46038" anchor="ctr">
            <a:spAutoFit/>
          </a:bodyPr>
          <a:lstStyle/>
          <a:p>
            <a:endParaRPr lang="en-US" sz="2400" b="0" i="0">
              <a:solidFill>
                <a:schemeClr val="tx1"/>
              </a:solidFill>
              <a:effectLst/>
              <a:latin typeface="Times New Roman" charset="0"/>
            </a:endParaRPr>
          </a:p>
        </p:txBody>
      </p:sp>
      <p:sp>
        <p:nvSpPr>
          <p:cNvPr id="78851" name="Rectangle 3"/>
          <p:cNvSpPr>
            <a:spLocks noChangeArrowheads="1"/>
          </p:cNvSpPr>
          <p:nvPr/>
        </p:nvSpPr>
        <p:spPr bwMode="auto">
          <a:xfrm>
            <a:off x="649112" y="5478599"/>
            <a:ext cx="8001000" cy="831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buClr>
                <a:srgbClr val="66FFFF"/>
              </a:buClr>
              <a:buSzPct val="80000"/>
              <a:buFont typeface="Wingdings" charset="0"/>
              <a:buChar char="n"/>
            </a:pPr>
            <a:r>
              <a:rPr lang="en-US" sz="2400" b="0" i="0">
                <a:effectLst/>
                <a:latin typeface="Arial" charset="0"/>
              </a:rPr>
              <a:t>As little as 1 cigarette per day reduced the maximal growth in FEV</a:t>
            </a:r>
            <a:r>
              <a:rPr lang="en-US" sz="2400" b="0" i="0" baseline="-25000">
                <a:effectLst/>
                <a:latin typeface="Arial" charset="0"/>
              </a:rPr>
              <a:t>1</a:t>
            </a:r>
            <a:r>
              <a:rPr lang="en-US" sz="2400" b="0" i="0">
                <a:effectLst/>
                <a:latin typeface="Arial" charset="0"/>
              </a:rPr>
              <a:t> by 5%  </a:t>
            </a:r>
          </a:p>
        </p:txBody>
      </p:sp>
      <p:sp>
        <p:nvSpPr>
          <p:cNvPr id="78852" name="Rectangle 4"/>
          <p:cNvSpPr>
            <a:spLocks noChangeArrowheads="1"/>
          </p:cNvSpPr>
          <p:nvPr/>
        </p:nvSpPr>
        <p:spPr bwMode="auto">
          <a:xfrm>
            <a:off x="405005" y="6380427"/>
            <a:ext cx="4816523"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nchor="ctr">
            <a:spAutoFit/>
          </a:bodyPr>
          <a:lstStyle/>
          <a:p>
            <a:pPr algn="l"/>
            <a:r>
              <a:rPr lang="en-US" sz="1600" b="0" i="0">
                <a:effectLst/>
                <a:latin typeface="Arial" charset="0"/>
              </a:rPr>
              <a:t>Tager et al. </a:t>
            </a:r>
            <a:r>
              <a:rPr lang="en-US" sz="1600" b="0">
                <a:effectLst/>
                <a:latin typeface="Arial" charset="0"/>
              </a:rPr>
              <a:t>Am Rev Respir Dis.</a:t>
            </a:r>
            <a:r>
              <a:rPr lang="en-US" sz="1600" b="0" i="0">
                <a:effectLst/>
                <a:latin typeface="Arial" charset="0"/>
              </a:rPr>
              <a:t> 1985;131:752-759.</a:t>
            </a:r>
          </a:p>
        </p:txBody>
      </p:sp>
      <p:sp>
        <p:nvSpPr>
          <p:cNvPr id="78853" name="Rectangle 5"/>
          <p:cNvSpPr>
            <a:spLocks noChangeArrowheads="1"/>
          </p:cNvSpPr>
          <p:nvPr/>
        </p:nvSpPr>
        <p:spPr bwMode="auto">
          <a:xfrm>
            <a:off x="649111" y="273050"/>
            <a:ext cx="7972778"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lstStyle/>
          <a:p>
            <a:pPr algn="l"/>
            <a:endParaRPr lang="en-US" sz="2400" b="0" i="0">
              <a:solidFill>
                <a:schemeClr val="tx1"/>
              </a:solidFill>
              <a:effectLst/>
              <a:latin typeface="Times New Roman" charset="0"/>
            </a:endParaRPr>
          </a:p>
        </p:txBody>
      </p:sp>
      <p:sp>
        <p:nvSpPr>
          <p:cNvPr id="78854" name="Rectangle 6"/>
          <p:cNvSpPr>
            <a:spLocks noChangeArrowheads="1"/>
          </p:cNvSpPr>
          <p:nvPr/>
        </p:nvSpPr>
        <p:spPr bwMode="auto">
          <a:xfrm>
            <a:off x="1600200" y="1447830"/>
            <a:ext cx="611210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a:effectLst/>
                <a:latin typeface="Arial" charset="0"/>
              </a:rPr>
              <a:t>Active smoking reduced the growth in FEV</a:t>
            </a:r>
            <a:r>
              <a:rPr lang="en-US" sz="2400" b="0" baseline="-25000">
                <a:effectLst/>
                <a:latin typeface="Arial" charset="0"/>
              </a:rPr>
              <a:t>1</a:t>
            </a:r>
          </a:p>
        </p:txBody>
      </p:sp>
      <p:sp>
        <p:nvSpPr>
          <p:cNvPr id="78855" name="Freeform 7"/>
          <p:cNvSpPr>
            <a:spLocks/>
          </p:cNvSpPr>
          <p:nvPr/>
        </p:nvSpPr>
        <p:spPr bwMode="auto">
          <a:xfrm>
            <a:off x="2438400" y="2057400"/>
            <a:ext cx="4802012" cy="2744788"/>
          </a:xfrm>
          <a:custGeom>
            <a:avLst/>
            <a:gdLst>
              <a:gd name="T0" fmla="*/ 0 w 3403"/>
              <a:gd name="T1" fmla="*/ 0 h 1729"/>
              <a:gd name="T2" fmla="*/ 0 w 3403"/>
              <a:gd name="T3" fmla="*/ 1728 h 1729"/>
              <a:gd name="T4" fmla="*/ 3402 w 3403"/>
              <a:gd name="T5" fmla="*/ 1728 h 1729"/>
            </a:gdLst>
            <a:ahLst/>
            <a:cxnLst>
              <a:cxn ang="0">
                <a:pos x="T0" y="T1"/>
              </a:cxn>
              <a:cxn ang="0">
                <a:pos x="T2" y="T3"/>
              </a:cxn>
              <a:cxn ang="0">
                <a:pos x="T4" y="T5"/>
              </a:cxn>
            </a:cxnLst>
            <a:rect l="0" t="0" r="r" b="b"/>
            <a:pathLst>
              <a:path w="3403" h="1729">
                <a:moveTo>
                  <a:pt x="0" y="0"/>
                </a:moveTo>
                <a:lnTo>
                  <a:pt x="0" y="1728"/>
                </a:lnTo>
                <a:lnTo>
                  <a:pt x="3402" y="1728"/>
                </a:lnTo>
              </a:path>
            </a:pathLst>
          </a:custGeom>
          <a:noFill/>
          <a:ln w="12700" cap="rnd" cmpd="sng">
            <a:solidFill>
              <a:schemeClr val="bg1"/>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856" name="Rectangle 8"/>
          <p:cNvSpPr>
            <a:spLocks noChangeArrowheads="1"/>
          </p:cNvSpPr>
          <p:nvPr/>
        </p:nvSpPr>
        <p:spPr bwMode="auto">
          <a:xfrm>
            <a:off x="2667000" y="47244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57" name="Rectangle 9"/>
          <p:cNvSpPr>
            <a:spLocks noChangeArrowheads="1"/>
          </p:cNvSpPr>
          <p:nvPr/>
        </p:nvSpPr>
        <p:spPr bwMode="auto">
          <a:xfrm>
            <a:off x="2971800" y="4648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58" name="Rectangle 10"/>
          <p:cNvSpPr>
            <a:spLocks noChangeArrowheads="1"/>
          </p:cNvSpPr>
          <p:nvPr/>
        </p:nvSpPr>
        <p:spPr bwMode="auto">
          <a:xfrm>
            <a:off x="3276600" y="4495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59" name="Rectangle 11"/>
          <p:cNvSpPr>
            <a:spLocks noChangeArrowheads="1"/>
          </p:cNvSpPr>
          <p:nvPr/>
        </p:nvSpPr>
        <p:spPr bwMode="auto">
          <a:xfrm>
            <a:off x="3581400" y="44196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0" name="Rectangle 12"/>
          <p:cNvSpPr>
            <a:spLocks noChangeArrowheads="1"/>
          </p:cNvSpPr>
          <p:nvPr/>
        </p:nvSpPr>
        <p:spPr bwMode="auto">
          <a:xfrm>
            <a:off x="3886200" y="4267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1" name="Rectangle 13"/>
          <p:cNvSpPr>
            <a:spLocks noChangeArrowheads="1"/>
          </p:cNvSpPr>
          <p:nvPr/>
        </p:nvSpPr>
        <p:spPr bwMode="auto">
          <a:xfrm>
            <a:off x="4191000" y="4114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2" name="Rectangle 14"/>
          <p:cNvSpPr>
            <a:spLocks noChangeArrowheads="1"/>
          </p:cNvSpPr>
          <p:nvPr/>
        </p:nvSpPr>
        <p:spPr bwMode="auto">
          <a:xfrm>
            <a:off x="4419600" y="39624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3" name="Rectangle 15"/>
          <p:cNvSpPr>
            <a:spLocks noChangeArrowheads="1"/>
          </p:cNvSpPr>
          <p:nvPr/>
        </p:nvSpPr>
        <p:spPr bwMode="auto">
          <a:xfrm>
            <a:off x="4724400" y="3733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4" name="Rectangle 16"/>
          <p:cNvSpPr>
            <a:spLocks noChangeArrowheads="1"/>
          </p:cNvSpPr>
          <p:nvPr/>
        </p:nvSpPr>
        <p:spPr bwMode="auto">
          <a:xfrm>
            <a:off x="5029200" y="34290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5" name="Rectangle 17"/>
          <p:cNvSpPr>
            <a:spLocks noChangeArrowheads="1"/>
          </p:cNvSpPr>
          <p:nvPr/>
        </p:nvSpPr>
        <p:spPr bwMode="auto">
          <a:xfrm>
            <a:off x="5334000" y="3124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6" name="Rectangle 18"/>
          <p:cNvSpPr>
            <a:spLocks noChangeArrowheads="1"/>
          </p:cNvSpPr>
          <p:nvPr/>
        </p:nvSpPr>
        <p:spPr bwMode="auto">
          <a:xfrm>
            <a:off x="5638800" y="28194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7" name="Rectangle 19"/>
          <p:cNvSpPr>
            <a:spLocks noChangeArrowheads="1"/>
          </p:cNvSpPr>
          <p:nvPr/>
        </p:nvSpPr>
        <p:spPr bwMode="auto">
          <a:xfrm>
            <a:off x="5943600" y="2590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8" name="Rectangle 20"/>
          <p:cNvSpPr>
            <a:spLocks noChangeArrowheads="1"/>
          </p:cNvSpPr>
          <p:nvPr/>
        </p:nvSpPr>
        <p:spPr bwMode="auto">
          <a:xfrm>
            <a:off x="6248400" y="23622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69" name="Rectangle 21"/>
          <p:cNvSpPr>
            <a:spLocks noChangeArrowheads="1"/>
          </p:cNvSpPr>
          <p:nvPr/>
        </p:nvSpPr>
        <p:spPr bwMode="auto">
          <a:xfrm>
            <a:off x="6553200" y="22098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0" name="Rectangle 22"/>
          <p:cNvSpPr>
            <a:spLocks noChangeArrowheads="1"/>
          </p:cNvSpPr>
          <p:nvPr/>
        </p:nvSpPr>
        <p:spPr bwMode="auto">
          <a:xfrm>
            <a:off x="6858000" y="2133600"/>
            <a:ext cx="152400" cy="152400"/>
          </a:xfrm>
          <a:prstGeom prst="rect">
            <a:avLst/>
          </a:prstGeom>
          <a:solidFill>
            <a:srgbClr val="66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1" name="Rectangle 23"/>
          <p:cNvSpPr>
            <a:spLocks noChangeArrowheads="1"/>
          </p:cNvSpPr>
          <p:nvPr/>
        </p:nvSpPr>
        <p:spPr bwMode="auto">
          <a:xfrm>
            <a:off x="7164215" y="2135219"/>
            <a:ext cx="149578" cy="149225"/>
          </a:xfrm>
          <a:prstGeom prst="rect">
            <a:avLst/>
          </a:prstGeom>
          <a:solidFill>
            <a:srgbClr val="66FFFF"/>
          </a:solidFill>
          <a:ln w="12700">
            <a:solidFill>
              <a:srgbClr val="66FF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2" name="Rectangle 24"/>
          <p:cNvSpPr>
            <a:spLocks noChangeArrowheads="1"/>
          </p:cNvSpPr>
          <p:nvPr/>
        </p:nvSpPr>
        <p:spPr bwMode="auto">
          <a:xfrm>
            <a:off x="7164215" y="23638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3" name="Rectangle 25"/>
          <p:cNvSpPr>
            <a:spLocks noChangeArrowheads="1"/>
          </p:cNvSpPr>
          <p:nvPr/>
        </p:nvSpPr>
        <p:spPr bwMode="auto">
          <a:xfrm>
            <a:off x="6859415" y="23638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4" name="Rectangle 26"/>
          <p:cNvSpPr>
            <a:spLocks noChangeArrowheads="1"/>
          </p:cNvSpPr>
          <p:nvPr/>
        </p:nvSpPr>
        <p:spPr bwMode="auto">
          <a:xfrm>
            <a:off x="6554615" y="24400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5" name="Rectangle 27"/>
          <p:cNvSpPr>
            <a:spLocks noChangeArrowheads="1"/>
          </p:cNvSpPr>
          <p:nvPr/>
        </p:nvSpPr>
        <p:spPr bwMode="auto">
          <a:xfrm>
            <a:off x="6249815" y="25162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6" name="Rectangle 28"/>
          <p:cNvSpPr>
            <a:spLocks noChangeArrowheads="1"/>
          </p:cNvSpPr>
          <p:nvPr/>
        </p:nvSpPr>
        <p:spPr bwMode="auto">
          <a:xfrm>
            <a:off x="5945015" y="2668619"/>
            <a:ext cx="149578" cy="149225"/>
          </a:xfrm>
          <a:prstGeom prst="rect">
            <a:avLst/>
          </a:prstGeom>
          <a:solidFill>
            <a:srgbClr val="FFFF66"/>
          </a:solidFill>
          <a:ln w="12700">
            <a:solidFill>
              <a:srgbClr val="F8E44C"/>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77" name="Rectangle 29"/>
          <p:cNvSpPr>
            <a:spLocks noChangeArrowheads="1"/>
          </p:cNvSpPr>
          <p:nvPr/>
        </p:nvSpPr>
        <p:spPr bwMode="auto">
          <a:xfrm>
            <a:off x="2286016" y="48038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4</a:t>
            </a:r>
          </a:p>
        </p:txBody>
      </p:sp>
      <p:sp>
        <p:nvSpPr>
          <p:cNvPr id="78878" name="Rectangle 30"/>
          <p:cNvSpPr>
            <a:spLocks noChangeArrowheads="1"/>
          </p:cNvSpPr>
          <p:nvPr/>
        </p:nvSpPr>
        <p:spPr bwMode="auto">
          <a:xfrm>
            <a:off x="2895616" y="48038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6</a:t>
            </a:r>
          </a:p>
        </p:txBody>
      </p:sp>
      <p:sp>
        <p:nvSpPr>
          <p:cNvPr id="78879" name="Rectangle 31"/>
          <p:cNvSpPr>
            <a:spLocks noChangeArrowheads="1"/>
          </p:cNvSpPr>
          <p:nvPr/>
        </p:nvSpPr>
        <p:spPr bwMode="auto">
          <a:xfrm>
            <a:off x="3505216" y="48038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8</a:t>
            </a:r>
          </a:p>
        </p:txBody>
      </p:sp>
      <p:sp>
        <p:nvSpPr>
          <p:cNvPr id="78880" name="Rectangle 32"/>
          <p:cNvSpPr>
            <a:spLocks noChangeArrowheads="1"/>
          </p:cNvSpPr>
          <p:nvPr/>
        </p:nvSpPr>
        <p:spPr bwMode="auto">
          <a:xfrm>
            <a:off x="40386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10</a:t>
            </a:r>
          </a:p>
        </p:txBody>
      </p:sp>
      <p:sp>
        <p:nvSpPr>
          <p:cNvPr id="78881" name="Rectangle 33"/>
          <p:cNvSpPr>
            <a:spLocks noChangeArrowheads="1"/>
          </p:cNvSpPr>
          <p:nvPr/>
        </p:nvSpPr>
        <p:spPr bwMode="auto">
          <a:xfrm>
            <a:off x="46482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12</a:t>
            </a:r>
          </a:p>
        </p:txBody>
      </p:sp>
      <p:sp>
        <p:nvSpPr>
          <p:cNvPr id="78882" name="Rectangle 34"/>
          <p:cNvSpPr>
            <a:spLocks noChangeArrowheads="1"/>
          </p:cNvSpPr>
          <p:nvPr/>
        </p:nvSpPr>
        <p:spPr bwMode="auto">
          <a:xfrm>
            <a:off x="52578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14</a:t>
            </a:r>
          </a:p>
        </p:txBody>
      </p:sp>
      <p:sp>
        <p:nvSpPr>
          <p:cNvPr id="78883" name="Rectangle 35"/>
          <p:cNvSpPr>
            <a:spLocks noChangeArrowheads="1"/>
          </p:cNvSpPr>
          <p:nvPr/>
        </p:nvSpPr>
        <p:spPr bwMode="auto">
          <a:xfrm>
            <a:off x="57912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16</a:t>
            </a:r>
          </a:p>
        </p:txBody>
      </p:sp>
      <p:sp>
        <p:nvSpPr>
          <p:cNvPr id="78884" name="Rectangle 36"/>
          <p:cNvSpPr>
            <a:spLocks noChangeArrowheads="1"/>
          </p:cNvSpPr>
          <p:nvPr/>
        </p:nvSpPr>
        <p:spPr bwMode="auto">
          <a:xfrm>
            <a:off x="64008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18</a:t>
            </a:r>
          </a:p>
        </p:txBody>
      </p:sp>
      <p:sp>
        <p:nvSpPr>
          <p:cNvPr id="78885" name="Rectangle 37"/>
          <p:cNvSpPr>
            <a:spLocks noChangeArrowheads="1"/>
          </p:cNvSpPr>
          <p:nvPr/>
        </p:nvSpPr>
        <p:spPr bwMode="auto">
          <a:xfrm>
            <a:off x="7010400" y="4803805"/>
            <a:ext cx="528290"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20</a:t>
            </a:r>
          </a:p>
        </p:txBody>
      </p:sp>
      <p:sp>
        <p:nvSpPr>
          <p:cNvPr id="78886" name="Rectangle 38"/>
          <p:cNvSpPr>
            <a:spLocks noChangeArrowheads="1"/>
          </p:cNvSpPr>
          <p:nvPr/>
        </p:nvSpPr>
        <p:spPr bwMode="auto">
          <a:xfrm>
            <a:off x="4102102" y="5124480"/>
            <a:ext cx="1789502"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l"/>
            <a:r>
              <a:rPr lang="en-US" sz="2400" b="0" i="0">
                <a:effectLst/>
                <a:latin typeface="Arial" charset="0"/>
              </a:rPr>
              <a:t>Age (years)</a:t>
            </a:r>
          </a:p>
        </p:txBody>
      </p:sp>
      <p:sp>
        <p:nvSpPr>
          <p:cNvPr id="78887" name="Rectangle 39"/>
          <p:cNvSpPr>
            <a:spLocks noChangeArrowheads="1"/>
          </p:cNvSpPr>
          <p:nvPr/>
        </p:nvSpPr>
        <p:spPr bwMode="auto">
          <a:xfrm>
            <a:off x="1230504" y="3051183"/>
            <a:ext cx="898633" cy="831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FEV</a:t>
            </a:r>
            <a:r>
              <a:rPr lang="en-US" sz="2400" b="0" i="0" baseline="-25000">
                <a:effectLst/>
                <a:latin typeface="Arial" charset="0"/>
              </a:rPr>
              <a:t>1</a:t>
            </a:r>
            <a:endParaRPr lang="en-US" sz="2400" b="0" i="0">
              <a:effectLst/>
              <a:latin typeface="Arial" charset="0"/>
            </a:endParaRPr>
          </a:p>
          <a:p>
            <a:r>
              <a:rPr lang="en-US" sz="2400" b="0" i="0">
                <a:effectLst/>
                <a:latin typeface="Arial" charset="0"/>
              </a:rPr>
              <a:t>(L)</a:t>
            </a:r>
          </a:p>
        </p:txBody>
      </p:sp>
      <p:sp>
        <p:nvSpPr>
          <p:cNvPr id="78888" name="Rectangle 40"/>
          <p:cNvSpPr>
            <a:spLocks noChangeArrowheads="1"/>
          </p:cNvSpPr>
          <p:nvPr/>
        </p:nvSpPr>
        <p:spPr bwMode="auto">
          <a:xfrm>
            <a:off x="2050360" y="1812929"/>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5</a:t>
            </a:r>
          </a:p>
        </p:txBody>
      </p:sp>
      <p:sp>
        <p:nvSpPr>
          <p:cNvPr id="78889" name="Rectangle 41"/>
          <p:cNvSpPr>
            <a:spLocks noChangeArrowheads="1"/>
          </p:cNvSpPr>
          <p:nvPr/>
        </p:nvSpPr>
        <p:spPr bwMode="auto">
          <a:xfrm>
            <a:off x="2050360" y="2441605"/>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4</a:t>
            </a:r>
          </a:p>
        </p:txBody>
      </p:sp>
      <p:sp>
        <p:nvSpPr>
          <p:cNvPr id="78890" name="Rectangle 42"/>
          <p:cNvSpPr>
            <a:spLocks noChangeArrowheads="1"/>
          </p:cNvSpPr>
          <p:nvPr/>
        </p:nvSpPr>
        <p:spPr bwMode="auto">
          <a:xfrm>
            <a:off x="2048949" y="3075018"/>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3</a:t>
            </a:r>
          </a:p>
        </p:txBody>
      </p:sp>
      <p:sp>
        <p:nvSpPr>
          <p:cNvPr id="78891" name="Rectangle 43"/>
          <p:cNvSpPr>
            <a:spLocks noChangeArrowheads="1"/>
          </p:cNvSpPr>
          <p:nvPr/>
        </p:nvSpPr>
        <p:spPr bwMode="auto">
          <a:xfrm>
            <a:off x="2050360" y="3741743"/>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2</a:t>
            </a:r>
          </a:p>
        </p:txBody>
      </p:sp>
      <p:sp>
        <p:nvSpPr>
          <p:cNvPr id="78892" name="Rectangle 44"/>
          <p:cNvSpPr>
            <a:spLocks noChangeArrowheads="1"/>
          </p:cNvSpPr>
          <p:nvPr/>
        </p:nvSpPr>
        <p:spPr bwMode="auto">
          <a:xfrm>
            <a:off x="2050360" y="4413280"/>
            <a:ext cx="35711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r>
              <a:rPr lang="en-US" sz="2400" b="0" i="0">
                <a:effectLst/>
                <a:latin typeface="Arial" charset="0"/>
              </a:rPr>
              <a:t>1</a:t>
            </a:r>
          </a:p>
        </p:txBody>
      </p:sp>
      <p:sp>
        <p:nvSpPr>
          <p:cNvPr id="78893" name="Rectangle 45"/>
          <p:cNvSpPr>
            <a:spLocks noChangeArrowheads="1"/>
          </p:cNvSpPr>
          <p:nvPr/>
        </p:nvSpPr>
        <p:spPr bwMode="auto">
          <a:xfrm>
            <a:off x="6096016" y="2695591"/>
            <a:ext cx="1944511" cy="1016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r>
              <a:rPr lang="en-US" sz="2000" b="0" i="0">
                <a:solidFill>
                  <a:srgbClr val="FFFF66"/>
                </a:solidFill>
                <a:effectLst/>
                <a:latin typeface="Arial" charset="0"/>
              </a:rPr>
              <a:t>Started Smoking</a:t>
            </a:r>
          </a:p>
          <a:p>
            <a:r>
              <a:rPr lang="en-US" sz="2000" b="0" i="0">
                <a:solidFill>
                  <a:srgbClr val="FFFF66"/>
                </a:solidFill>
                <a:effectLst/>
                <a:latin typeface="Arial" charset="0"/>
              </a:rPr>
              <a:t>at Age 15</a:t>
            </a:r>
          </a:p>
        </p:txBody>
      </p:sp>
      <p:sp>
        <p:nvSpPr>
          <p:cNvPr id="78894" name="Rectangle 46"/>
          <p:cNvSpPr>
            <a:spLocks noChangeArrowheads="1"/>
          </p:cNvSpPr>
          <p:nvPr/>
        </p:nvSpPr>
        <p:spPr bwMode="auto">
          <a:xfrm>
            <a:off x="5257800" y="1905001"/>
            <a:ext cx="1600200" cy="708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r>
              <a:rPr lang="en-US" sz="2000" b="0" i="0">
                <a:solidFill>
                  <a:srgbClr val="66FFFF"/>
                </a:solidFill>
                <a:effectLst/>
                <a:latin typeface="Arial" charset="0"/>
              </a:rPr>
              <a:t>Nonsmokers</a:t>
            </a:r>
          </a:p>
        </p:txBody>
      </p:sp>
      <p:sp>
        <p:nvSpPr>
          <p:cNvPr id="78895" name="Rectangle 47"/>
          <p:cNvSpPr>
            <a:spLocks noChangeArrowheads="1"/>
          </p:cNvSpPr>
          <p:nvPr/>
        </p:nvSpPr>
        <p:spPr bwMode="auto">
          <a:xfrm>
            <a:off x="7302500" y="2014538"/>
            <a:ext cx="9144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r>
              <a:rPr lang="en-US" sz="1800" i="0">
                <a:solidFill>
                  <a:srgbClr val="66FFFF"/>
                </a:solidFill>
                <a:effectLst/>
                <a:latin typeface="Arial" charset="0"/>
              </a:rPr>
              <a:t>4.78 L</a:t>
            </a:r>
          </a:p>
          <a:p>
            <a:r>
              <a:rPr lang="en-US" sz="1800" i="0">
                <a:solidFill>
                  <a:srgbClr val="FFFF66"/>
                </a:solidFill>
                <a:effectLst/>
                <a:latin typeface="Arial" charset="0"/>
              </a:rPr>
              <a:t>4.38 L</a:t>
            </a:r>
          </a:p>
        </p:txBody>
      </p:sp>
      <p:sp>
        <p:nvSpPr>
          <p:cNvPr id="78896" name="Freeform 48"/>
          <p:cNvSpPr>
            <a:spLocks/>
          </p:cNvSpPr>
          <p:nvPr/>
        </p:nvSpPr>
        <p:spPr bwMode="auto">
          <a:xfrm>
            <a:off x="2746024" y="2205044"/>
            <a:ext cx="4495800" cy="2598737"/>
          </a:xfrm>
          <a:custGeom>
            <a:avLst/>
            <a:gdLst>
              <a:gd name="T0" fmla="*/ 0 w 3186"/>
              <a:gd name="T1" fmla="*/ 1636 h 1637"/>
              <a:gd name="T2" fmla="*/ 106 w 3186"/>
              <a:gd name="T3" fmla="*/ 1617 h 1637"/>
              <a:gd name="T4" fmla="*/ 156 w 3186"/>
              <a:gd name="T5" fmla="*/ 1602 h 1637"/>
              <a:gd name="T6" fmla="*/ 213 w 3186"/>
              <a:gd name="T7" fmla="*/ 1588 h 1637"/>
              <a:gd name="T8" fmla="*/ 271 w 3186"/>
              <a:gd name="T9" fmla="*/ 1568 h 1637"/>
              <a:gd name="T10" fmla="*/ 320 w 3186"/>
              <a:gd name="T11" fmla="*/ 1539 h 1637"/>
              <a:gd name="T12" fmla="*/ 377 w 3186"/>
              <a:gd name="T13" fmla="*/ 1515 h 1637"/>
              <a:gd name="T14" fmla="*/ 427 w 3186"/>
              <a:gd name="T15" fmla="*/ 1491 h 1637"/>
              <a:gd name="T16" fmla="*/ 484 w 3186"/>
              <a:gd name="T17" fmla="*/ 1476 h 1637"/>
              <a:gd name="T18" fmla="*/ 542 w 3186"/>
              <a:gd name="T19" fmla="*/ 1467 h 1637"/>
              <a:gd name="T20" fmla="*/ 591 w 3186"/>
              <a:gd name="T21" fmla="*/ 1457 h 1637"/>
              <a:gd name="T22" fmla="*/ 648 w 3186"/>
              <a:gd name="T23" fmla="*/ 1442 h 1637"/>
              <a:gd name="T24" fmla="*/ 697 w 3186"/>
              <a:gd name="T25" fmla="*/ 1423 h 1637"/>
              <a:gd name="T26" fmla="*/ 755 w 3186"/>
              <a:gd name="T27" fmla="*/ 1399 h 1637"/>
              <a:gd name="T28" fmla="*/ 862 w 3186"/>
              <a:gd name="T29" fmla="*/ 1346 h 1637"/>
              <a:gd name="T30" fmla="*/ 977 w 3186"/>
              <a:gd name="T31" fmla="*/ 1297 h 1637"/>
              <a:gd name="T32" fmla="*/ 1026 w 3186"/>
              <a:gd name="T33" fmla="*/ 1273 h 1637"/>
              <a:gd name="T34" fmla="*/ 1075 w 3186"/>
              <a:gd name="T35" fmla="*/ 1249 h 1637"/>
              <a:gd name="T36" fmla="*/ 1116 w 3186"/>
              <a:gd name="T37" fmla="*/ 1229 h 1637"/>
              <a:gd name="T38" fmla="*/ 1157 w 3186"/>
              <a:gd name="T39" fmla="*/ 1205 h 1637"/>
              <a:gd name="T40" fmla="*/ 1198 w 3186"/>
              <a:gd name="T41" fmla="*/ 1186 h 1637"/>
              <a:gd name="T42" fmla="*/ 1239 w 3186"/>
              <a:gd name="T43" fmla="*/ 1157 h 1637"/>
              <a:gd name="T44" fmla="*/ 1346 w 3186"/>
              <a:gd name="T45" fmla="*/ 1089 h 1637"/>
              <a:gd name="T46" fmla="*/ 1453 w 3186"/>
              <a:gd name="T47" fmla="*/ 1012 h 1637"/>
              <a:gd name="T48" fmla="*/ 1510 w 3186"/>
              <a:gd name="T49" fmla="*/ 968 h 1637"/>
              <a:gd name="T50" fmla="*/ 1568 w 3186"/>
              <a:gd name="T51" fmla="*/ 915 h 1637"/>
              <a:gd name="T52" fmla="*/ 1674 w 3186"/>
              <a:gd name="T53" fmla="*/ 818 h 1637"/>
              <a:gd name="T54" fmla="*/ 1781 w 3186"/>
              <a:gd name="T55" fmla="*/ 726 h 1637"/>
              <a:gd name="T56" fmla="*/ 1888 w 3186"/>
              <a:gd name="T57" fmla="*/ 629 h 1637"/>
              <a:gd name="T58" fmla="*/ 1995 w 3186"/>
              <a:gd name="T59" fmla="*/ 532 h 1637"/>
              <a:gd name="T60" fmla="*/ 2101 w 3186"/>
              <a:gd name="T61" fmla="*/ 436 h 1637"/>
              <a:gd name="T62" fmla="*/ 2159 w 3186"/>
              <a:gd name="T63" fmla="*/ 387 h 1637"/>
              <a:gd name="T64" fmla="*/ 2216 w 3186"/>
              <a:gd name="T65" fmla="*/ 334 h 1637"/>
              <a:gd name="T66" fmla="*/ 2266 w 3186"/>
              <a:gd name="T67" fmla="*/ 286 h 1637"/>
              <a:gd name="T68" fmla="*/ 2323 w 3186"/>
              <a:gd name="T69" fmla="*/ 242 h 1637"/>
              <a:gd name="T70" fmla="*/ 2372 w 3186"/>
              <a:gd name="T71" fmla="*/ 213 h 1637"/>
              <a:gd name="T72" fmla="*/ 2430 w 3186"/>
              <a:gd name="T73" fmla="*/ 189 h 1637"/>
              <a:gd name="T74" fmla="*/ 2479 w 3186"/>
              <a:gd name="T75" fmla="*/ 169 h 1637"/>
              <a:gd name="T76" fmla="*/ 2536 w 3186"/>
              <a:gd name="T77" fmla="*/ 145 h 1637"/>
              <a:gd name="T78" fmla="*/ 2594 w 3186"/>
              <a:gd name="T79" fmla="*/ 121 h 1637"/>
              <a:gd name="T80" fmla="*/ 2643 w 3186"/>
              <a:gd name="T81" fmla="*/ 97 h 1637"/>
              <a:gd name="T82" fmla="*/ 2692 w 3186"/>
              <a:gd name="T83" fmla="*/ 73 h 1637"/>
              <a:gd name="T84" fmla="*/ 2750 w 3186"/>
              <a:gd name="T85" fmla="*/ 53 h 1637"/>
              <a:gd name="T86" fmla="*/ 2865 w 3186"/>
              <a:gd name="T87" fmla="*/ 24 h 1637"/>
              <a:gd name="T88" fmla="*/ 2914 w 3186"/>
              <a:gd name="T89" fmla="*/ 10 h 1637"/>
              <a:gd name="T90" fmla="*/ 2972 w 3186"/>
              <a:gd name="T91" fmla="*/ 5 h 1637"/>
              <a:gd name="T92" fmla="*/ 3021 w 3186"/>
              <a:gd name="T93" fmla="*/ 0 h 1637"/>
              <a:gd name="T94" fmla="*/ 3078 w 3186"/>
              <a:gd name="T95" fmla="*/ 0 h 1637"/>
              <a:gd name="T96" fmla="*/ 3185 w 3186"/>
              <a:gd name="T97" fmla="*/ 5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86" h="1637">
                <a:moveTo>
                  <a:pt x="0" y="1636"/>
                </a:moveTo>
                <a:lnTo>
                  <a:pt x="106" y="1617"/>
                </a:lnTo>
                <a:lnTo>
                  <a:pt x="156" y="1602"/>
                </a:lnTo>
                <a:lnTo>
                  <a:pt x="213" y="1588"/>
                </a:lnTo>
                <a:lnTo>
                  <a:pt x="271" y="1568"/>
                </a:lnTo>
                <a:lnTo>
                  <a:pt x="320" y="1539"/>
                </a:lnTo>
                <a:lnTo>
                  <a:pt x="377" y="1515"/>
                </a:lnTo>
                <a:lnTo>
                  <a:pt x="427" y="1491"/>
                </a:lnTo>
                <a:lnTo>
                  <a:pt x="484" y="1476"/>
                </a:lnTo>
                <a:lnTo>
                  <a:pt x="542" y="1467"/>
                </a:lnTo>
                <a:lnTo>
                  <a:pt x="591" y="1457"/>
                </a:lnTo>
                <a:lnTo>
                  <a:pt x="648" y="1442"/>
                </a:lnTo>
                <a:lnTo>
                  <a:pt x="697" y="1423"/>
                </a:lnTo>
                <a:lnTo>
                  <a:pt x="755" y="1399"/>
                </a:lnTo>
                <a:lnTo>
                  <a:pt x="862" y="1346"/>
                </a:lnTo>
                <a:lnTo>
                  <a:pt x="977" y="1297"/>
                </a:lnTo>
                <a:lnTo>
                  <a:pt x="1026" y="1273"/>
                </a:lnTo>
                <a:lnTo>
                  <a:pt x="1075" y="1249"/>
                </a:lnTo>
                <a:lnTo>
                  <a:pt x="1116" y="1229"/>
                </a:lnTo>
                <a:lnTo>
                  <a:pt x="1157" y="1205"/>
                </a:lnTo>
                <a:lnTo>
                  <a:pt x="1198" y="1186"/>
                </a:lnTo>
                <a:lnTo>
                  <a:pt x="1239" y="1157"/>
                </a:lnTo>
                <a:lnTo>
                  <a:pt x="1346" y="1089"/>
                </a:lnTo>
                <a:lnTo>
                  <a:pt x="1453" y="1012"/>
                </a:lnTo>
                <a:lnTo>
                  <a:pt x="1510" y="968"/>
                </a:lnTo>
                <a:lnTo>
                  <a:pt x="1568" y="915"/>
                </a:lnTo>
                <a:lnTo>
                  <a:pt x="1674" y="818"/>
                </a:lnTo>
                <a:lnTo>
                  <a:pt x="1781" y="726"/>
                </a:lnTo>
                <a:lnTo>
                  <a:pt x="1888" y="629"/>
                </a:lnTo>
                <a:lnTo>
                  <a:pt x="1995" y="532"/>
                </a:lnTo>
                <a:lnTo>
                  <a:pt x="2101" y="436"/>
                </a:lnTo>
                <a:lnTo>
                  <a:pt x="2159" y="387"/>
                </a:lnTo>
                <a:lnTo>
                  <a:pt x="2216" y="334"/>
                </a:lnTo>
                <a:lnTo>
                  <a:pt x="2266" y="286"/>
                </a:lnTo>
                <a:lnTo>
                  <a:pt x="2323" y="242"/>
                </a:lnTo>
                <a:lnTo>
                  <a:pt x="2372" y="213"/>
                </a:lnTo>
                <a:lnTo>
                  <a:pt x="2430" y="189"/>
                </a:lnTo>
                <a:lnTo>
                  <a:pt x="2479" y="169"/>
                </a:lnTo>
                <a:lnTo>
                  <a:pt x="2536" y="145"/>
                </a:lnTo>
                <a:lnTo>
                  <a:pt x="2594" y="121"/>
                </a:lnTo>
                <a:lnTo>
                  <a:pt x="2643" y="97"/>
                </a:lnTo>
                <a:lnTo>
                  <a:pt x="2692" y="73"/>
                </a:lnTo>
                <a:lnTo>
                  <a:pt x="2750" y="53"/>
                </a:lnTo>
                <a:lnTo>
                  <a:pt x="2865" y="24"/>
                </a:lnTo>
                <a:lnTo>
                  <a:pt x="2914" y="10"/>
                </a:lnTo>
                <a:lnTo>
                  <a:pt x="2972" y="5"/>
                </a:lnTo>
                <a:lnTo>
                  <a:pt x="3021" y="0"/>
                </a:lnTo>
                <a:lnTo>
                  <a:pt x="3078" y="0"/>
                </a:lnTo>
                <a:lnTo>
                  <a:pt x="3185" y="5"/>
                </a:lnTo>
              </a:path>
            </a:pathLst>
          </a:custGeom>
          <a:noFill/>
          <a:ln w="25400" cap="rnd" cmpd="sng">
            <a:solidFill>
              <a:srgbClr val="66FFFF"/>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897" name="Freeform 49"/>
          <p:cNvSpPr>
            <a:spLocks/>
          </p:cNvSpPr>
          <p:nvPr/>
        </p:nvSpPr>
        <p:spPr bwMode="auto">
          <a:xfrm>
            <a:off x="5710783" y="2433669"/>
            <a:ext cx="1531055" cy="465137"/>
          </a:xfrm>
          <a:custGeom>
            <a:avLst/>
            <a:gdLst>
              <a:gd name="T0" fmla="*/ 1084 w 1085"/>
              <a:gd name="T1" fmla="*/ 3 h 293"/>
              <a:gd name="T2" fmla="*/ 977 w 1085"/>
              <a:gd name="T3" fmla="*/ 0 h 293"/>
              <a:gd name="T4" fmla="*/ 920 w 1085"/>
              <a:gd name="T5" fmla="*/ 0 h 293"/>
              <a:gd name="T6" fmla="*/ 871 w 1085"/>
              <a:gd name="T7" fmla="*/ 3 h 293"/>
              <a:gd name="T8" fmla="*/ 813 w 1085"/>
              <a:gd name="T9" fmla="*/ 12 h 293"/>
              <a:gd name="T10" fmla="*/ 764 w 1085"/>
              <a:gd name="T11" fmla="*/ 23 h 293"/>
              <a:gd name="T12" fmla="*/ 706 w 1085"/>
              <a:gd name="T13" fmla="*/ 38 h 293"/>
              <a:gd name="T14" fmla="*/ 649 w 1085"/>
              <a:gd name="T15" fmla="*/ 50 h 293"/>
              <a:gd name="T16" fmla="*/ 591 w 1085"/>
              <a:gd name="T17" fmla="*/ 61 h 293"/>
              <a:gd name="T18" fmla="*/ 542 w 1085"/>
              <a:gd name="T19" fmla="*/ 73 h 293"/>
              <a:gd name="T20" fmla="*/ 493 w 1085"/>
              <a:gd name="T21" fmla="*/ 85 h 293"/>
              <a:gd name="T22" fmla="*/ 435 w 1085"/>
              <a:gd name="T23" fmla="*/ 99 h 293"/>
              <a:gd name="T24" fmla="*/ 378 w 1085"/>
              <a:gd name="T25" fmla="*/ 120 h 293"/>
              <a:gd name="T26" fmla="*/ 329 w 1085"/>
              <a:gd name="T27" fmla="*/ 143 h 293"/>
              <a:gd name="T28" fmla="*/ 271 w 1085"/>
              <a:gd name="T29" fmla="*/ 169 h 293"/>
              <a:gd name="T30" fmla="*/ 222 w 1085"/>
              <a:gd name="T31" fmla="*/ 196 h 293"/>
              <a:gd name="T32" fmla="*/ 165 w 1085"/>
              <a:gd name="T33" fmla="*/ 222 h 293"/>
              <a:gd name="T34" fmla="*/ 99 w 1085"/>
              <a:gd name="T35" fmla="*/ 248 h 293"/>
              <a:gd name="T36" fmla="*/ 41 w 1085"/>
              <a:gd name="T37" fmla="*/ 274 h 293"/>
              <a:gd name="T38" fmla="*/ 0 w 1085"/>
              <a:gd name="T39" fmla="*/ 29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5" h="293">
                <a:moveTo>
                  <a:pt x="1084" y="3"/>
                </a:moveTo>
                <a:lnTo>
                  <a:pt x="977" y="0"/>
                </a:lnTo>
                <a:lnTo>
                  <a:pt x="920" y="0"/>
                </a:lnTo>
                <a:lnTo>
                  <a:pt x="871" y="3"/>
                </a:lnTo>
                <a:lnTo>
                  <a:pt x="813" y="12"/>
                </a:lnTo>
                <a:lnTo>
                  <a:pt x="764" y="23"/>
                </a:lnTo>
                <a:lnTo>
                  <a:pt x="706" y="38"/>
                </a:lnTo>
                <a:lnTo>
                  <a:pt x="649" y="50"/>
                </a:lnTo>
                <a:lnTo>
                  <a:pt x="591" y="61"/>
                </a:lnTo>
                <a:lnTo>
                  <a:pt x="542" y="73"/>
                </a:lnTo>
                <a:lnTo>
                  <a:pt x="493" y="85"/>
                </a:lnTo>
                <a:lnTo>
                  <a:pt x="435" y="99"/>
                </a:lnTo>
                <a:lnTo>
                  <a:pt x="378" y="120"/>
                </a:lnTo>
                <a:lnTo>
                  <a:pt x="329" y="143"/>
                </a:lnTo>
                <a:lnTo>
                  <a:pt x="271" y="169"/>
                </a:lnTo>
                <a:lnTo>
                  <a:pt x="222" y="196"/>
                </a:lnTo>
                <a:lnTo>
                  <a:pt x="165" y="222"/>
                </a:lnTo>
                <a:lnTo>
                  <a:pt x="99" y="248"/>
                </a:lnTo>
                <a:lnTo>
                  <a:pt x="41" y="274"/>
                </a:lnTo>
                <a:lnTo>
                  <a:pt x="0" y="292"/>
                </a:lnTo>
              </a:path>
            </a:pathLst>
          </a:custGeom>
          <a:noFill/>
          <a:ln w="25400" cap="rnd" cmpd="sng">
            <a:solidFill>
              <a:srgbClr val="FFFF66"/>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898" name="Line 50"/>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899" name="Rectangle 51"/>
          <p:cNvSpPr>
            <a:spLocks noGrp="1" noChangeArrowheads="1"/>
          </p:cNvSpPr>
          <p:nvPr>
            <p:ph type="title"/>
          </p:nvPr>
        </p:nvSpPr>
        <p:spPr>
          <a:xfrm>
            <a:off x="457200" y="43961"/>
            <a:ext cx="8229600" cy="1143000"/>
          </a:xfrm>
          <a:noFill/>
          <a:ln/>
        </p:spPr>
        <p:txBody>
          <a:bodyPr>
            <a:normAutofit fontScale="90000"/>
          </a:bodyPr>
          <a:lstStyle/>
          <a:p>
            <a:r>
              <a:rPr lang="en-US" dirty="0"/>
              <a:t>Asthma Risk Factor</a:t>
            </a:r>
            <a:br>
              <a:rPr lang="en-US" dirty="0">
                <a:solidFill>
                  <a:srgbClr val="FFFF66"/>
                </a:solidFill>
              </a:rPr>
            </a:br>
            <a:r>
              <a:rPr lang="en-US" sz="4000" i="0" dirty="0">
                <a:solidFill>
                  <a:srgbClr val="FFFF66"/>
                </a:solidFill>
              </a:rPr>
              <a:t>Cigarette smoking in early adolescence</a:t>
            </a:r>
          </a:p>
        </p:txBody>
      </p:sp>
    </p:spTree>
    <p:extLst>
      <p:ext uri="{BB962C8B-B14F-4D97-AF65-F5344CB8AC3E}">
        <p14:creationId xmlns:p14="http://schemas.microsoft.com/office/powerpoint/2010/main" val="369805910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Asthma risk factors</a:t>
            </a:r>
            <a:br>
              <a:rPr lang="en-US" dirty="0"/>
            </a:br>
            <a:endParaRPr lang="en-US" dirty="0"/>
          </a:p>
        </p:txBody>
      </p:sp>
      <p:sp>
        <p:nvSpPr>
          <p:cNvPr id="8" name="Vertical Text Placeholder 7"/>
          <p:cNvSpPr>
            <a:spLocks noGrp="1"/>
          </p:cNvSpPr>
          <p:nvPr>
            <p:ph type="body" orient="vert" idx="1"/>
          </p:nvPr>
        </p:nvSpPr>
        <p:spPr>
          <a:xfrm rot="16200000">
            <a:off x="2130164" y="-72758"/>
            <a:ext cx="4427742" cy="7871889"/>
          </a:xfrm>
        </p:spPr>
        <p:txBody>
          <a:bodyPr>
            <a:normAutofit fontScale="92500" lnSpcReduction="10000"/>
          </a:bodyPr>
          <a:lstStyle/>
          <a:p>
            <a:r>
              <a:rPr lang="en-US" dirty="0"/>
              <a:t>A positive family history of  asthma</a:t>
            </a:r>
          </a:p>
          <a:p>
            <a:pPr lvl="1"/>
            <a:r>
              <a:rPr lang="en-US" dirty="0"/>
              <a:t>Maternal history of asthma had a stronger association with developing asthma than paternal history</a:t>
            </a:r>
          </a:p>
          <a:p>
            <a:pPr lvl="1"/>
            <a:r>
              <a:rPr lang="en-US" dirty="0"/>
              <a:t>If one parent  has asthma the likelihood of asthma in their children increases by 3 times, if both parents have asthma it increases by 6 times</a:t>
            </a:r>
          </a:p>
        </p:txBody>
      </p:sp>
    </p:spTree>
    <p:extLst>
      <p:ext uri="{BB962C8B-B14F-4D97-AF65-F5344CB8AC3E}">
        <p14:creationId xmlns:p14="http://schemas.microsoft.com/office/powerpoint/2010/main" val="891006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92" y="2713258"/>
            <a:ext cx="8229600" cy="1143000"/>
          </a:xfrm>
        </p:spPr>
        <p:txBody>
          <a:bodyPr/>
          <a:lstStyle/>
          <a:p>
            <a:r>
              <a:rPr lang="en-US" dirty="0"/>
              <a:t>Clinical Presentation</a:t>
            </a:r>
          </a:p>
        </p:txBody>
      </p:sp>
    </p:spTree>
    <p:extLst>
      <p:ext uri="{BB962C8B-B14F-4D97-AF65-F5344CB8AC3E}">
        <p14:creationId xmlns:p14="http://schemas.microsoft.com/office/powerpoint/2010/main" val="1956506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a:ln/>
        </p:spPr>
        <p:txBody>
          <a:bodyPr lIns="87312" tIns="42862" rIns="87312" bIns="42862"/>
          <a:lstStyle/>
          <a:p>
            <a:r>
              <a:rPr lang="en-US"/>
              <a:t>Presentations of Wheezing</a:t>
            </a:r>
          </a:p>
        </p:txBody>
      </p:sp>
      <p:sp>
        <p:nvSpPr>
          <p:cNvPr id="113667" name="Rectangle 3"/>
          <p:cNvSpPr>
            <a:spLocks noGrp="1" noChangeArrowheads="1"/>
          </p:cNvSpPr>
          <p:nvPr>
            <p:ph type="body" idx="1"/>
          </p:nvPr>
        </p:nvSpPr>
        <p:spPr>
          <a:noFill/>
          <a:ln/>
        </p:spPr>
        <p:txBody>
          <a:bodyPr>
            <a:normAutofit fontScale="85000" lnSpcReduction="20000"/>
          </a:bodyPr>
          <a:lstStyle/>
          <a:p>
            <a:pPr marL="344488" indent="-344488">
              <a:lnSpc>
                <a:spcPct val="90000"/>
              </a:lnSpc>
              <a:buSzPct val="80000"/>
            </a:pPr>
            <a:endParaRPr lang="en-US" sz="3400" dirty="0"/>
          </a:p>
          <a:p>
            <a:pPr marL="344488" indent="-344488">
              <a:lnSpc>
                <a:spcPct val="90000"/>
              </a:lnSpc>
              <a:spcBef>
                <a:spcPct val="50000"/>
              </a:spcBef>
              <a:buSzPct val="80000"/>
            </a:pPr>
            <a:endParaRPr lang="en-US" sz="3400" dirty="0"/>
          </a:p>
          <a:p>
            <a:pPr marL="344488" indent="-344488">
              <a:lnSpc>
                <a:spcPct val="150000"/>
              </a:lnSpc>
              <a:spcBef>
                <a:spcPct val="50000"/>
              </a:spcBef>
              <a:buSzPct val="80000"/>
            </a:pPr>
            <a:endParaRPr lang="en-US" sz="3400" dirty="0"/>
          </a:p>
          <a:p>
            <a:pPr marL="344488" indent="-344488">
              <a:spcBef>
                <a:spcPct val="0"/>
              </a:spcBef>
              <a:buSzPct val="80000"/>
            </a:pPr>
            <a:r>
              <a:rPr lang="en-US" sz="3400" dirty="0"/>
              <a:t>The strongest </a:t>
            </a:r>
            <a:r>
              <a:rPr lang="en-US" sz="3400" b="1" i="1" dirty="0"/>
              <a:t>predictor</a:t>
            </a:r>
            <a:r>
              <a:rPr lang="en-US" sz="3400" dirty="0"/>
              <a:t> for wheezing that develops into asthma is ATOPY</a:t>
            </a:r>
          </a:p>
          <a:p>
            <a:pPr marL="744538" lvl="1">
              <a:spcBef>
                <a:spcPct val="50000"/>
              </a:spcBef>
              <a:buSzPct val="60000"/>
            </a:pPr>
            <a:r>
              <a:rPr lang="en-US" sz="3600" dirty="0"/>
              <a:t>About 70–90% of children with asthma are atopic (i.e., positive skin tests)</a:t>
            </a:r>
          </a:p>
        </p:txBody>
      </p:sp>
      <p:sp>
        <p:nvSpPr>
          <p:cNvPr id="113668" name="Rectangle 4"/>
          <p:cNvSpPr>
            <a:spLocks noChangeArrowheads="1"/>
          </p:cNvSpPr>
          <p:nvPr/>
        </p:nvSpPr>
        <p:spPr bwMode="auto">
          <a:xfrm>
            <a:off x="649111" y="1326224"/>
            <a:ext cx="7999589" cy="23910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nchor="ctr">
            <a:spAutoFit/>
          </a:bodyPr>
          <a:lstStyle/>
          <a:p>
            <a:pPr marL="344488" indent="-344488" algn="l">
              <a:buClr>
                <a:srgbClr val="66FFFF"/>
              </a:buClr>
              <a:buSzPct val="80000"/>
              <a:buFont typeface="Wingdings" charset="0"/>
              <a:buChar char="n"/>
            </a:pPr>
            <a:r>
              <a:rPr lang="en-US" sz="3200" b="0" i="0">
                <a:effectLst/>
                <a:latin typeface="Arial" charset="0"/>
              </a:rPr>
              <a:t>The most common </a:t>
            </a:r>
            <a:r>
              <a:rPr lang="en-US" sz="3200">
                <a:effectLst/>
                <a:latin typeface="Arial" charset="0"/>
              </a:rPr>
              <a:t>cause</a:t>
            </a:r>
            <a:r>
              <a:rPr lang="en-US" sz="3200" b="0">
                <a:effectLst/>
                <a:latin typeface="Arial" charset="0"/>
              </a:rPr>
              <a:t> </a:t>
            </a:r>
            <a:r>
              <a:rPr lang="en-US" sz="3200" b="0" i="0">
                <a:effectLst/>
                <a:latin typeface="Arial" charset="0"/>
              </a:rPr>
              <a:t>of wheezing </a:t>
            </a:r>
            <a:br>
              <a:rPr lang="en-US" sz="3200" b="0" i="0">
                <a:effectLst/>
                <a:latin typeface="Arial" charset="0"/>
              </a:rPr>
            </a:br>
            <a:r>
              <a:rPr lang="en-US" sz="3200" b="0" i="0">
                <a:effectLst/>
                <a:latin typeface="Arial" charset="0"/>
              </a:rPr>
              <a:t>in young children is viral respiratory infection </a:t>
            </a:r>
            <a:br>
              <a:rPr lang="en-US" sz="3200" b="0" i="0">
                <a:effectLst/>
                <a:latin typeface="Arial" charset="0"/>
              </a:rPr>
            </a:br>
            <a:endParaRPr lang="en-US" sz="3200" b="0" i="0">
              <a:effectLst/>
              <a:latin typeface="Arial" charset="0"/>
            </a:endParaRPr>
          </a:p>
          <a:p>
            <a:pPr marL="344488" indent="-344488" algn="l">
              <a:lnSpc>
                <a:spcPct val="60000"/>
              </a:lnSpc>
            </a:pPr>
            <a:r>
              <a:rPr lang="en-US" sz="3200" b="0">
                <a:effectLst/>
                <a:latin typeface="Arial" charset="0"/>
              </a:rPr>
              <a:t>BUT</a:t>
            </a:r>
          </a:p>
        </p:txBody>
      </p:sp>
      <p:sp>
        <p:nvSpPr>
          <p:cNvPr id="113669" name="Line 5"/>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417704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3668"/>
                                        </p:tgtEl>
                                        <p:attrNameLst>
                                          <p:attrName>style.visibility</p:attrName>
                                        </p:attrNameLst>
                                      </p:cBhvr>
                                      <p:to>
                                        <p:strVal val="visible"/>
                                      </p:to>
                                    </p:set>
                                    <p:anim calcmode="lin" valueType="num">
                                      <p:cBhvr additive="base">
                                        <p:cTn id="7" dur="500" fill="hold"/>
                                        <p:tgtEl>
                                          <p:spTgt spid="113668"/>
                                        </p:tgtEl>
                                        <p:attrNameLst>
                                          <p:attrName>ppt_x</p:attrName>
                                        </p:attrNameLst>
                                      </p:cBhvr>
                                      <p:tavLst>
                                        <p:tav tm="0">
                                          <p:val>
                                            <p:strVal val="#ppt_x"/>
                                          </p:val>
                                        </p:tav>
                                        <p:tav tm="100000">
                                          <p:val>
                                            <p:strVal val="#ppt_x"/>
                                          </p:val>
                                        </p:tav>
                                      </p:tavLst>
                                    </p:anim>
                                    <p:anim calcmode="lin" valueType="num">
                                      <p:cBhvr additive="base">
                                        <p:cTn id="8" dur="500" fill="hold"/>
                                        <p:tgtEl>
                                          <p:spTgt spid="11366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3667">
                                            <p:txEl>
                                              <p:pRg st="3" end="3"/>
                                            </p:txEl>
                                          </p:spTgt>
                                        </p:tgtEl>
                                        <p:attrNameLst>
                                          <p:attrName>style.visibility</p:attrName>
                                        </p:attrNameLst>
                                      </p:cBhvr>
                                      <p:to>
                                        <p:strVal val="visible"/>
                                      </p:to>
                                    </p:set>
                                    <p:anim calcmode="lin" valueType="num">
                                      <p:cBhvr additive="base">
                                        <p:cTn id="13" dur="500" fill="hold"/>
                                        <p:tgtEl>
                                          <p:spTgt spid="11366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3667">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3667">
                                            <p:txEl>
                                              <p:pRg st="4" end="4"/>
                                            </p:txEl>
                                          </p:spTgt>
                                        </p:tgtEl>
                                        <p:attrNameLst>
                                          <p:attrName>style.visibility</p:attrName>
                                        </p:attrNameLst>
                                      </p:cBhvr>
                                      <p:to>
                                        <p:strVal val="visible"/>
                                      </p:to>
                                    </p:set>
                                    <p:anim calcmode="lin" valueType="num">
                                      <p:cBhvr additive="base">
                                        <p:cTn id="17" dur="500" fill="hold"/>
                                        <p:tgtEl>
                                          <p:spTgt spid="11366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36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P spid="11366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a:xfrm>
            <a:off x="649111" y="-461874"/>
            <a:ext cx="8125178" cy="1801724"/>
          </a:xfrm>
          <a:noFill/>
          <a:ln/>
        </p:spPr>
        <p:txBody>
          <a:bodyPr lIns="90488" tIns="44450" rIns="90488" bIns="44450" anchor="ctr">
            <a:normAutofit fontScale="90000"/>
          </a:bodyPr>
          <a:lstStyle/>
          <a:p>
            <a:br>
              <a:rPr lang="en-US" dirty="0"/>
            </a:br>
            <a:r>
              <a:rPr lang="en-US" i="0" dirty="0">
                <a:solidFill>
                  <a:srgbClr val="FFFF66"/>
                </a:solidFill>
              </a:rPr>
              <a:t>Making the diagnosis:  History</a:t>
            </a:r>
          </a:p>
        </p:txBody>
      </p:sp>
      <p:sp>
        <p:nvSpPr>
          <p:cNvPr id="97283" name="Rectangle 3"/>
          <p:cNvSpPr>
            <a:spLocks noChangeArrowheads="1"/>
          </p:cNvSpPr>
          <p:nvPr/>
        </p:nvSpPr>
        <p:spPr bwMode="auto">
          <a:xfrm>
            <a:off x="2843389" y="1370018"/>
            <a:ext cx="5276144" cy="5928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algn="l">
              <a:spcBef>
                <a:spcPct val="40000"/>
              </a:spcBef>
            </a:pPr>
            <a:r>
              <a:rPr lang="en-US" sz="2400" dirty="0">
                <a:effectLst/>
                <a:latin typeface="+mj-lt"/>
              </a:rPr>
              <a:t>Symptoms</a:t>
            </a:r>
            <a:endParaRPr lang="en-US" sz="2400" i="0" dirty="0">
              <a:effectLst/>
              <a:latin typeface="+mj-lt"/>
            </a:endParaRPr>
          </a:p>
          <a:p>
            <a:pPr lvl="1" algn="l">
              <a:buClr>
                <a:srgbClr val="66FFFF"/>
              </a:buClr>
              <a:buFont typeface="Wingdings" charset="0"/>
              <a:buChar char="ü"/>
            </a:pPr>
            <a:r>
              <a:rPr lang="en-US" sz="2400" b="0" i="0" dirty="0">
                <a:effectLst/>
                <a:latin typeface="+mj-lt"/>
              </a:rPr>
              <a:t> Cough, wheeze, dyspnea</a:t>
            </a:r>
          </a:p>
          <a:p>
            <a:pPr lvl="1" algn="l">
              <a:buClr>
                <a:srgbClr val="66FFFF"/>
              </a:buClr>
              <a:buFont typeface="Wingdings" charset="0"/>
              <a:buChar char="ü"/>
            </a:pPr>
            <a:r>
              <a:rPr lang="en-US" sz="2400" b="0" i="0" dirty="0">
                <a:effectLst/>
                <a:latin typeface="+mj-lt"/>
              </a:rPr>
              <a:t> Nocturnal awakenings</a:t>
            </a:r>
          </a:p>
          <a:p>
            <a:pPr algn="l">
              <a:spcBef>
                <a:spcPct val="40000"/>
              </a:spcBef>
            </a:pPr>
            <a:r>
              <a:rPr lang="en-US" sz="2400" dirty="0">
                <a:effectLst/>
                <a:latin typeface="+mj-lt"/>
              </a:rPr>
              <a:t>Frequency &amp; Severity</a:t>
            </a:r>
            <a:endParaRPr lang="en-US" sz="2400" b="0" i="0" dirty="0">
              <a:effectLst/>
              <a:latin typeface="+mj-lt"/>
            </a:endParaRPr>
          </a:p>
          <a:p>
            <a:pPr lvl="1" algn="l">
              <a:buClr>
                <a:srgbClr val="66FFFF"/>
              </a:buClr>
              <a:buFont typeface="Wingdings" charset="0"/>
              <a:buChar char="ü"/>
            </a:pPr>
            <a:r>
              <a:rPr lang="en-US" sz="2400" b="0" i="0" dirty="0">
                <a:effectLst/>
                <a:latin typeface="+mj-lt"/>
              </a:rPr>
              <a:t> Seasonal, perennial </a:t>
            </a:r>
          </a:p>
          <a:p>
            <a:pPr lvl="1" algn="l">
              <a:buClr>
                <a:srgbClr val="66FFFF"/>
              </a:buClr>
              <a:buFont typeface="Wingdings" charset="0"/>
              <a:buChar char="ü"/>
            </a:pPr>
            <a:r>
              <a:rPr lang="en-US" sz="2400" b="0" i="0" dirty="0">
                <a:effectLst/>
                <a:latin typeface="+mj-lt"/>
              </a:rPr>
              <a:t> Precipitating factors / </a:t>
            </a:r>
            <a:r>
              <a:rPr lang="ja-JP" altLang="en-US" sz="2400" b="0" i="0" dirty="0">
                <a:effectLst/>
                <a:latin typeface="+mj-lt"/>
              </a:rPr>
              <a:t>“</a:t>
            </a:r>
            <a:r>
              <a:rPr lang="en-US" sz="2400" b="0" i="0" dirty="0">
                <a:effectLst/>
                <a:latin typeface="+mj-lt"/>
              </a:rPr>
              <a:t>Triggers</a:t>
            </a:r>
            <a:r>
              <a:rPr lang="ja-JP" altLang="en-US" sz="2400" b="0" i="0" dirty="0">
                <a:effectLst/>
                <a:latin typeface="+mj-lt"/>
              </a:rPr>
              <a:t>”</a:t>
            </a:r>
            <a:endParaRPr lang="en-US" sz="2400" b="0" i="0" dirty="0">
              <a:effectLst/>
              <a:latin typeface="+mj-lt"/>
            </a:endParaRPr>
          </a:p>
          <a:p>
            <a:pPr lvl="1" algn="l">
              <a:buClr>
                <a:srgbClr val="66FFFF"/>
              </a:buClr>
              <a:buFont typeface="Wingdings" charset="0"/>
              <a:buChar char="ü"/>
            </a:pPr>
            <a:r>
              <a:rPr lang="en-US" sz="2400" b="0" i="0" dirty="0">
                <a:effectLst/>
                <a:latin typeface="+mj-lt"/>
              </a:rPr>
              <a:t> Interference with daily activities</a:t>
            </a:r>
          </a:p>
          <a:p>
            <a:pPr lvl="1" algn="l">
              <a:buClr>
                <a:srgbClr val="66FFFF"/>
              </a:buClr>
              <a:buFont typeface="Wingdings" charset="0"/>
              <a:buChar char="ü"/>
            </a:pPr>
            <a:r>
              <a:rPr lang="en-US" sz="2400" b="0" i="0" dirty="0">
                <a:effectLst/>
                <a:latin typeface="+mj-lt"/>
              </a:rPr>
              <a:t> ER visits or hospitalizations</a:t>
            </a:r>
          </a:p>
          <a:p>
            <a:pPr algn="l">
              <a:spcBef>
                <a:spcPct val="40000"/>
              </a:spcBef>
            </a:pPr>
            <a:r>
              <a:rPr lang="en-US" sz="2400" dirty="0">
                <a:effectLst/>
                <a:latin typeface="+mj-lt"/>
              </a:rPr>
              <a:t>Medication Usage</a:t>
            </a:r>
            <a:endParaRPr lang="en-US" sz="2400" b="0" i="0" dirty="0">
              <a:effectLst/>
              <a:latin typeface="+mj-lt"/>
            </a:endParaRPr>
          </a:p>
          <a:p>
            <a:r>
              <a:rPr lang="en-US" sz="2400" b="0" i="0" dirty="0">
                <a:effectLst/>
                <a:latin typeface="+mj-lt"/>
              </a:rPr>
              <a:t>        Short-acting beta-agonist use  </a:t>
            </a:r>
          </a:p>
          <a:p>
            <a:r>
              <a:rPr lang="en-US" sz="2400" dirty="0">
                <a:latin typeface="+mj-lt"/>
              </a:rPr>
              <a:t>Family History </a:t>
            </a:r>
          </a:p>
          <a:p>
            <a:pPr lvl="1">
              <a:buClr>
                <a:srgbClr val="66FFFF"/>
              </a:buClr>
              <a:buFont typeface="Wingdings" charset="0"/>
              <a:buChar char="ü"/>
            </a:pPr>
            <a:r>
              <a:rPr lang="en-US" sz="2400" dirty="0">
                <a:latin typeface="+mj-lt"/>
              </a:rPr>
              <a:t> Allergy / </a:t>
            </a:r>
            <a:r>
              <a:rPr lang="en-US" sz="2400" dirty="0" err="1">
                <a:latin typeface="+mj-lt"/>
              </a:rPr>
              <a:t>Atopy</a:t>
            </a:r>
            <a:endParaRPr lang="en-US" sz="2400" dirty="0">
              <a:latin typeface="+mj-lt"/>
            </a:endParaRPr>
          </a:p>
          <a:p>
            <a:pPr lvl="1">
              <a:buClr>
                <a:srgbClr val="66FFFF"/>
              </a:buClr>
              <a:buFont typeface="Wingdings" charset="0"/>
              <a:buChar char="ü"/>
            </a:pPr>
            <a:r>
              <a:rPr lang="en-US" sz="2400" dirty="0">
                <a:latin typeface="+mj-lt"/>
              </a:rPr>
              <a:t> Asthma</a:t>
            </a:r>
          </a:p>
          <a:p>
            <a:pPr lvl="1" algn="l">
              <a:buClr>
                <a:srgbClr val="66FFFF"/>
              </a:buClr>
              <a:buFont typeface="Wingdings" charset="0"/>
              <a:buChar char="ü"/>
            </a:pPr>
            <a:endParaRPr lang="en-US" sz="2400" b="0" i="0" dirty="0">
              <a:effectLst/>
              <a:latin typeface="Arial" charset="0"/>
            </a:endParaRPr>
          </a:p>
          <a:p>
            <a:pPr lvl="1" algn="l">
              <a:buClr>
                <a:srgbClr val="66FFFF"/>
              </a:buClr>
              <a:buFont typeface="Wingdings" charset="0"/>
              <a:buChar char="ü"/>
            </a:pPr>
            <a:endParaRPr lang="en-US" sz="2400" b="0" i="0" dirty="0">
              <a:effectLst/>
              <a:latin typeface="Arial" charset="0"/>
            </a:endParaRPr>
          </a:p>
        </p:txBody>
      </p:sp>
    </p:spTree>
    <p:extLst>
      <p:ext uri="{BB962C8B-B14F-4D97-AF65-F5344CB8AC3E}">
        <p14:creationId xmlns:p14="http://schemas.microsoft.com/office/powerpoint/2010/main" val="130987454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49111" y="273081"/>
            <a:ext cx="7198078" cy="1069975"/>
          </a:xfrm>
          <a:noFill/>
          <a:ln/>
        </p:spPr>
        <p:txBody>
          <a:bodyPr tIns="44450" bIns="44450">
            <a:normAutofit fontScale="90000"/>
          </a:bodyPr>
          <a:lstStyle/>
          <a:p>
            <a:pPr defTabSz="868363"/>
            <a:r>
              <a:rPr lang="en-US" sz="3600" dirty="0"/>
              <a:t>Precipitating / Aggravating Factors</a:t>
            </a:r>
            <a:br>
              <a:rPr lang="en-US" sz="3600" dirty="0"/>
            </a:br>
            <a:r>
              <a:rPr lang="en-US" sz="3600" dirty="0">
                <a:solidFill>
                  <a:srgbClr val="FFFF00"/>
                </a:solidFill>
              </a:rPr>
              <a:t>Asthma Triggers</a:t>
            </a:r>
            <a:endParaRPr lang="en-US" i="0" dirty="0">
              <a:solidFill>
                <a:srgbClr val="FFFF66"/>
              </a:solidFill>
            </a:endParaRPr>
          </a:p>
        </p:txBody>
      </p:sp>
      <p:sp>
        <p:nvSpPr>
          <p:cNvPr id="99331" name="Rectangle 3"/>
          <p:cNvSpPr>
            <a:spLocks noChangeArrowheads="1"/>
          </p:cNvSpPr>
          <p:nvPr/>
        </p:nvSpPr>
        <p:spPr bwMode="auto">
          <a:xfrm>
            <a:off x="2843392" y="1598613"/>
            <a:ext cx="5657144" cy="464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marL="342900" indent="-342900" algn="l">
              <a:spcBef>
                <a:spcPct val="20000"/>
              </a:spcBef>
              <a:buClr>
                <a:srgbClr val="66FFFF"/>
              </a:buClr>
              <a:buSzPct val="80000"/>
              <a:buFont typeface="Wingdings" charset="0"/>
              <a:buChar char="n"/>
            </a:pPr>
            <a:r>
              <a:rPr lang="en-US" sz="3000" b="0" i="0" dirty="0">
                <a:effectLst/>
                <a:latin typeface="+mj-lt"/>
              </a:rPr>
              <a:t>Viral upper respiratory infections</a:t>
            </a:r>
          </a:p>
          <a:p>
            <a:pPr marL="342900" indent="-342900" algn="l">
              <a:spcBef>
                <a:spcPct val="70000"/>
              </a:spcBef>
              <a:buClr>
                <a:srgbClr val="66FFFF"/>
              </a:buClr>
              <a:buSzPct val="80000"/>
              <a:buFont typeface="Wingdings" charset="0"/>
              <a:buChar char="n"/>
            </a:pPr>
            <a:r>
              <a:rPr lang="en-US" sz="3000" b="0" i="0" dirty="0">
                <a:effectLst/>
                <a:latin typeface="+mj-lt"/>
              </a:rPr>
              <a:t>Allergen exposure</a:t>
            </a:r>
          </a:p>
          <a:p>
            <a:pPr marL="342900" indent="-342900" algn="l">
              <a:spcBef>
                <a:spcPct val="70000"/>
              </a:spcBef>
              <a:buClr>
                <a:srgbClr val="66FFFF"/>
              </a:buClr>
              <a:buSzPct val="80000"/>
              <a:buFont typeface="Wingdings" charset="0"/>
              <a:buChar char="n"/>
            </a:pPr>
            <a:r>
              <a:rPr lang="en-US" sz="3000" b="0" i="0" dirty="0">
                <a:effectLst/>
                <a:latin typeface="+mj-lt"/>
              </a:rPr>
              <a:t>Exercise, hyperventilation</a:t>
            </a:r>
          </a:p>
          <a:p>
            <a:pPr marL="342900" indent="-342900" algn="l">
              <a:spcBef>
                <a:spcPct val="20000"/>
              </a:spcBef>
              <a:buClr>
                <a:srgbClr val="66FFFF"/>
              </a:buClr>
              <a:buSzPct val="80000"/>
              <a:buFont typeface="Wingdings" charset="0"/>
              <a:buChar char="n"/>
            </a:pPr>
            <a:r>
              <a:rPr lang="en-US" sz="3000" b="0" i="0" dirty="0">
                <a:effectLst/>
                <a:latin typeface="+mj-lt"/>
              </a:rPr>
              <a:t>Irritants (especially smoke)</a:t>
            </a:r>
          </a:p>
          <a:p>
            <a:pPr marL="342900" indent="-342900" algn="l">
              <a:spcBef>
                <a:spcPct val="70000"/>
              </a:spcBef>
              <a:buClr>
                <a:srgbClr val="66FFFF"/>
              </a:buClr>
              <a:buSzPct val="80000"/>
              <a:buFont typeface="Wingdings" charset="0"/>
              <a:buChar char="n"/>
            </a:pPr>
            <a:r>
              <a:rPr lang="en-US" sz="3000" b="0" i="0" dirty="0">
                <a:effectLst/>
                <a:latin typeface="+mj-lt"/>
              </a:rPr>
              <a:t>Weather</a:t>
            </a:r>
          </a:p>
          <a:p>
            <a:pPr marL="342900" indent="-342900" algn="l">
              <a:spcBef>
                <a:spcPct val="20000"/>
              </a:spcBef>
              <a:buClr>
                <a:srgbClr val="66FFFF"/>
              </a:buClr>
              <a:buSzPct val="80000"/>
              <a:buFont typeface="Wingdings" charset="0"/>
              <a:buChar char="n"/>
            </a:pPr>
            <a:r>
              <a:rPr lang="en-US" sz="3000" b="0" i="0" dirty="0">
                <a:effectLst/>
                <a:latin typeface="+mj-lt"/>
              </a:rPr>
              <a:t>Strong emotion </a:t>
            </a:r>
          </a:p>
          <a:p>
            <a:pPr marL="342900" indent="-342900" algn="l">
              <a:spcBef>
                <a:spcPct val="20000"/>
              </a:spcBef>
              <a:buClr>
                <a:srgbClr val="66FFFF"/>
              </a:buClr>
              <a:buSzPct val="80000"/>
              <a:buFont typeface="Wingdings" charset="0"/>
              <a:buChar char="n"/>
            </a:pPr>
            <a:r>
              <a:rPr lang="en-US" sz="3000" b="0" i="0" dirty="0" err="1">
                <a:effectLst/>
                <a:latin typeface="+mj-lt"/>
              </a:rPr>
              <a:t>Gastroesophageal</a:t>
            </a:r>
            <a:r>
              <a:rPr lang="en-US" sz="3000" b="0" i="0" dirty="0">
                <a:effectLst/>
                <a:latin typeface="+mj-lt"/>
              </a:rPr>
              <a:t> reflux???</a:t>
            </a:r>
            <a:r>
              <a:rPr lang="en-US" sz="1400" b="0" i="0" dirty="0">
                <a:effectLst/>
                <a:latin typeface="Arial" charset="0"/>
              </a:rPr>
              <a:t>Symptomatic GERD benefits from treatment</a:t>
            </a:r>
          </a:p>
          <a:p>
            <a:pPr marL="342900" indent="-342900" algn="l">
              <a:spcBef>
                <a:spcPct val="20000"/>
              </a:spcBef>
              <a:buClr>
                <a:srgbClr val="66FFFF"/>
              </a:buClr>
              <a:buSzPct val="80000"/>
              <a:buFont typeface="Wingdings" charset="0"/>
              <a:buChar char="n"/>
            </a:pPr>
            <a:endParaRPr lang="en-US" sz="3000" b="0" i="0" dirty="0">
              <a:effectLst/>
              <a:latin typeface="Arial" charset="0"/>
            </a:endParaRPr>
          </a:p>
        </p:txBody>
      </p:sp>
      <p:sp>
        <p:nvSpPr>
          <p:cNvPr id="99332" name="Line 4"/>
          <p:cNvSpPr>
            <a:spLocks noChangeShapeType="1"/>
          </p:cNvSpPr>
          <p:nvPr/>
        </p:nvSpPr>
        <p:spPr bwMode="auto">
          <a:xfrm>
            <a:off x="732367" y="1279525"/>
            <a:ext cx="8372122" cy="0"/>
          </a:xfrm>
          <a:prstGeom prst="line">
            <a:avLst/>
          </a:prstGeom>
          <a:noFill/>
          <a:ln w="12700">
            <a:solidFill>
              <a:srgbClr val="66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69487753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66"/>
                </a:solidFill>
              </a:rPr>
              <a:t>Making the diagnosis:  Exam</a:t>
            </a:r>
            <a:endParaRPr lang="en-US" dirty="0"/>
          </a:p>
        </p:txBody>
      </p:sp>
      <p:sp>
        <p:nvSpPr>
          <p:cNvPr id="3" name="Content Placeholder 2"/>
          <p:cNvSpPr>
            <a:spLocks noGrp="1"/>
          </p:cNvSpPr>
          <p:nvPr>
            <p:ph idx="1"/>
          </p:nvPr>
        </p:nvSpPr>
        <p:spPr/>
        <p:txBody>
          <a:bodyPr/>
          <a:lstStyle/>
          <a:p>
            <a:r>
              <a:rPr lang="en-US" dirty="0"/>
              <a:t>Wheezing</a:t>
            </a:r>
          </a:p>
          <a:p>
            <a:pPr lvl="1"/>
            <a:r>
              <a:rPr lang="en-US" dirty="0"/>
              <a:t>A sign of </a:t>
            </a:r>
            <a:r>
              <a:rPr lang="en-US" dirty="0" err="1"/>
              <a:t>intrathoracic</a:t>
            </a:r>
            <a:r>
              <a:rPr lang="en-US" dirty="0"/>
              <a:t> airway  obstruction</a:t>
            </a:r>
          </a:p>
          <a:p>
            <a:pPr lvl="1"/>
            <a:r>
              <a:rPr lang="en-US" dirty="0"/>
              <a:t>A musical sound  generated by airway passing at high velocity through an airway narrowed to the point of almost closure</a:t>
            </a:r>
          </a:p>
          <a:p>
            <a:pPr marL="457200" lvl="1" indent="0">
              <a:buNone/>
            </a:pPr>
            <a:endParaRPr lang="en-US" dirty="0"/>
          </a:p>
        </p:txBody>
      </p:sp>
    </p:spTree>
    <p:extLst>
      <p:ext uri="{BB962C8B-B14F-4D97-AF65-F5344CB8AC3E}">
        <p14:creationId xmlns:p14="http://schemas.microsoft.com/office/powerpoint/2010/main" val="584093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Differential diagnosis of wheezing</a:t>
            </a:r>
          </a:p>
          <a:p>
            <a:pPr lvl="1"/>
            <a:r>
              <a:rPr lang="en-US" dirty="0"/>
              <a:t>Bronchiolitis</a:t>
            </a:r>
          </a:p>
          <a:p>
            <a:pPr lvl="1"/>
            <a:r>
              <a:rPr lang="en-US" dirty="0"/>
              <a:t>Cystic Fibrosis</a:t>
            </a:r>
          </a:p>
          <a:p>
            <a:pPr lvl="1"/>
            <a:r>
              <a:rPr lang="en-US" dirty="0"/>
              <a:t>Foreign body</a:t>
            </a:r>
          </a:p>
          <a:p>
            <a:pPr lvl="1"/>
            <a:r>
              <a:rPr lang="en-US" dirty="0"/>
              <a:t>Anatomical lesions like vascular rings, </a:t>
            </a:r>
            <a:r>
              <a:rPr lang="en-US" dirty="0" err="1"/>
              <a:t>mediastinal</a:t>
            </a:r>
            <a:r>
              <a:rPr lang="en-US" dirty="0"/>
              <a:t> cysts</a:t>
            </a:r>
          </a:p>
          <a:p>
            <a:pPr lvl="1"/>
            <a:r>
              <a:rPr lang="en-US" dirty="0"/>
              <a:t>GERD, aspiration</a:t>
            </a:r>
          </a:p>
          <a:p>
            <a:pPr lvl="1"/>
            <a:r>
              <a:rPr lang="en-US" dirty="0"/>
              <a:t>Heart failure</a:t>
            </a:r>
          </a:p>
        </p:txBody>
      </p:sp>
    </p:spTree>
    <p:extLst>
      <p:ext uri="{BB962C8B-B14F-4D97-AF65-F5344CB8AC3E}">
        <p14:creationId xmlns:p14="http://schemas.microsoft.com/office/powerpoint/2010/main" val="17545702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49111" y="273050"/>
            <a:ext cx="8125178" cy="746354"/>
          </a:xfrm>
          <a:noFill/>
          <a:ln/>
        </p:spPr>
        <p:txBody>
          <a:bodyPr lIns="90488" tIns="44450" rIns="90488" bIns="44450" anchor="ctr">
            <a:normAutofit fontScale="90000"/>
          </a:bodyPr>
          <a:lstStyle/>
          <a:p>
            <a:br>
              <a:rPr lang="en-US" dirty="0">
                <a:solidFill>
                  <a:srgbClr val="FAFD00"/>
                </a:solidFill>
              </a:rPr>
            </a:br>
            <a:r>
              <a:rPr lang="en-US" sz="4400" i="0" dirty="0">
                <a:solidFill>
                  <a:srgbClr val="FFFF66"/>
                </a:solidFill>
              </a:rPr>
              <a:t>Making the diagnosis:  Physical exam</a:t>
            </a:r>
          </a:p>
        </p:txBody>
      </p:sp>
      <p:sp>
        <p:nvSpPr>
          <p:cNvPr id="101379" name="Rectangle 3"/>
          <p:cNvSpPr>
            <a:spLocks noChangeArrowheads="1"/>
          </p:cNvSpPr>
          <p:nvPr/>
        </p:nvSpPr>
        <p:spPr bwMode="auto">
          <a:xfrm>
            <a:off x="3019793" y="1598613"/>
            <a:ext cx="5878689" cy="4019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marL="344488" indent="-344488" algn="l">
              <a:buClr>
                <a:srgbClr val="66FFFF"/>
              </a:buClr>
              <a:buSzPct val="80000"/>
              <a:buFont typeface="Wingdings" charset="0"/>
              <a:buChar char="n"/>
            </a:pPr>
            <a:r>
              <a:rPr lang="en-US" sz="2800" b="0" i="0" dirty="0">
                <a:effectLst/>
              </a:rPr>
              <a:t>Decreased air entry bilateral</a:t>
            </a:r>
          </a:p>
          <a:p>
            <a:pPr marL="344488" indent="-344488" algn="l">
              <a:spcBef>
                <a:spcPct val="60000"/>
              </a:spcBef>
              <a:buClr>
                <a:srgbClr val="66FFFF"/>
              </a:buClr>
              <a:buSzPct val="80000"/>
              <a:buFont typeface="Wingdings" charset="0"/>
              <a:buChar char="n"/>
            </a:pPr>
            <a:r>
              <a:rPr lang="en-US" sz="2800" b="0" i="0" dirty="0">
                <a:effectLst/>
              </a:rPr>
              <a:t>Prolonged forced expiration</a:t>
            </a:r>
          </a:p>
          <a:p>
            <a:pPr marL="344488" indent="-344488" algn="l">
              <a:buClr>
                <a:srgbClr val="66FFFF"/>
              </a:buClr>
              <a:buSzPct val="80000"/>
              <a:buFont typeface="Wingdings" charset="0"/>
              <a:buChar char="n"/>
            </a:pPr>
            <a:r>
              <a:rPr lang="en-US" sz="2800" b="0" i="0" dirty="0">
                <a:effectLst/>
              </a:rPr>
              <a:t>Use of accessory muscles</a:t>
            </a:r>
          </a:p>
          <a:p>
            <a:pPr marL="344488" indent="-344488" algn="l">
              <a:buClr>
                <a:srgbClr val="66FFFF"/>
              </a:buClr>
              <a:buSzPct val="80000"/>
              <a:buFont typeface="Wingdings" charset="0"/>
              <a:buChar char="n"/>
            </a:pPr>
            <a:r>
              <a:rPr lang="en-US" sz="2800" b="0" i="0" dirty="0">
                <a:effectLst/>
              </a:rPr>
              <a:t>Retractions </a:t>
            </a:r>
          </a:p>
          <a:p>
            <a:pPr marL="344488" indent="-344488" algn="l">
              <a:buClr>
                <a:srgbClr val="66FFFF"/>
              </a:buClr>
              <a:buSzPct val="80000"/>
              <a:buFont typeface="Wingdings" charset="0"/>
              <a:buChar char="n"/>
            </a:pPr>
            <a:r>
              <a:rPr lang="en-US" sz="2800" b="0" i="0" dirty="0" err="1">
                <a:effectLst/>
              </a:rPr>
              <a:t>Hyperexpansion</a:t>
            </a:r>
            <a:r>
              <a:rPr lang="en-US" sz="2800" b="0" i="0" dirty="0">
                <a:effectLst/>
              </a:rPr>
              <a:t> of the chest</a:t>
            </a:r>
          </a:p>
          <a:p>
            <a:pPr marL="344488" indent="-344488" algn="l">
              <a:spcBef>
                <a:spcPct val="60000"/>
              </a:spcBef>
              <a:buClr>
                <a:srgbClr val="66FFFF"/>
              </a:buClr>
              <a:buSzPct val="80000"/>
              <a:buFont typeface="Wingdings" charset="0"/>
              <a:buChar char="n"/>
            </a:pPr>
            <a:r>
              <a:rPr lang="en-US" sz="2800" b="0" i="0" dirty="0">
                <a:effectLst/>
              </a:rPr>
              <a:t>Signs of other allergic diseases</a:t>
            </a:r>
          </a:p>
          <a:p>
            <a:pPr marL="911225" lvl="1" indent="-342900" algn="l">
              <a:buClr>
                <a:srgbClr val="66FFFF"/>
              </a:buClr>
              <a:buSzPct val="60000"/>
              <a:buFont typeface="Wingdings" charset="0"/>
              <a:buChar char="l"/>
            </a:pPr>
            <a:r>
              <a:rPr lang="en-US" sz="2800" b="0" i="0" dirty="0">
                <a:effectLst/>
              </a:rPr>
              <a:t>Atopic dermatitis </a:t>
            </a:r>
          </a:p>
          <a:p>
            <a:pPr marL="911225" lvl="1" indent="-342900" algn="l">
              <a:buClr>
                <a:srgbClr val="66FFFF"/>
              </a:buClr>
              <a:buSzPct val="60000"/>
              <a:buFont typeface="Wingdings" charset="0"/>
              <a:buChar char="l"/>
            </a:pPr>
            <a:r>
              <a:rPr lang="en-US" sz="2800" b="0" i="0" dirty="0">
                <a:effectLst/>
              </a:rPr>
              <a:t>Allergic rhinitis</a:t>
            </a:r>
          </a:p>
        </p:txBody>
      </p:sp>
      <p:sp>
        <p:nvSpPr>
          <p:cNvPr id="101380" name="Rectangle 4"/>
          <p:cNvSpPr>
            <a:spLocks noChangeArrowheads="1"/>
          </p:cNvSpPr>
          <p:nvPr/>
        </p:nvSpPr>
        <p:spPr bwMode="auto">
          <a:xfrm>
            <a:off x="959555" y="5707737"/>
            <a:ext cx="7286978" cy="586058"/>
          </a:xfrm>
          <a:prstGeom prst="rect">
            <a:avLst/>
          </a:prstGeom>
          <a:noFill/>
          <a:ln w="12700">
            <a:solidFill>
              <a:srgbClr val="FF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6525" tIns="92075" rIns="136525" bIns="92075" anchor="ctr">
            <a:spAutoFit/>
          </a:bodyPr>
          <a:lstStyle/>
          <a:p>
            <a:r>
              <a:rPr lang="en-US" sz="2600" i="0" dirty="0">
                <a:effectLst/>
              </a:rPr>
              <a:t>Physical examination of the chest may be normal</a:t>
            </a:r>
          </a:p>
        </p:txBody>
      </p:sp>
    </p:spTree>
    <p:extLst>
      <p:ext uri="{BB962C8B-B14F-4D97-AF65-F5344CB8AC3E}">
        <p14:creationId xmlns:p14="http://schemas.microsoft.com/office/powerpoint/2010/main" val="66031782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ctrTitle"/>
          </p:nvPr>
        </p:nvSpPr>
        <p:spPr>
          <a:xfrm>
            <a:off x="649112" y="273050"/>
            <a:ext cx="7950200" cy="1066800"/>
          </a:xfrm>
          <a:noFill/>
          <a:ln/>
        </p:spPr>
        <p:txBody>
          <a:bodyPr lIns="90488" tIns="44450" rIns="90488" bIns="44450" anchor="ctr">
            <a:normAutofit fontScale="90000"/>
          </a:bodyPr>
          <a:lstStyle/>
          <a:p>
            <a:r>
              <a:rPr lang="en-US" sz="4000" dirty="0"/>
              <a:t>Challenges in Treating Childhood Asthma</a:t>
            </a:r>
            <a:br>
              <a:rPr lang="en-US" dirty="0"/>
            </a:br>
            <a:r>
              <a:rPr lang="en-US" i="0" dirty="0">
                <a:solidFill>
                  <a:srgbClr val="FFFF66"/>
                </a:solidFill>
              </a:rPr>
              <a:t>Assessing airway function</a:t>
            </a:r>
          </a:p>
        </p:txBody>
      </p:sp>
      <p:sp>
        <p:nvSpPr>
          <p:cNvPr id="105475" name="Rectangle 3"/>
          <p:cNvSpPr>
            <a:spLocks noChangeArrowheads="1"/>
          </p:cNvSpPr>
          <p:nvPr/>
        </p:nvSpPr>
        <p:spPr bwMode="auto">
          <a:xfrm>
            <a:off x="1754027" y="1598613"/>
            <a:ext cx="6872111" cy="3744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spAutoFit/>
          </a:bodyPr>
          <a:lstStyle/>
          <a:p>
            <a:pPr marL="287338" indent="-287338" algn="l">
              <a:spcBef>
                <a:spcPct val="20000"/>
              </a:spcBef>
            </a:pPr>
            <a:r>
              <a:rPr lang="en-US" sz="2600" i="0" dirty="0" err="1">
                <a:effectLst/>
              </a:rPr>
              <a:t>Spirometry</a:t>
            </a:r>
            <a:r>
              <a:rPr lang="en-US" sz="2600" b="0" i="0" dirty="0">
                <a:effectLst/>
              </a:rPr>
              <a:t>: </a:t>
            </a:r>
          </a:p>
          <a:p>
            <a:pPr marL="287338" indent="-287338" algn="l">
              <a:spcBef>
                <a:spcPct val="20000"/>
              </a:spcBef>
            </a:pPr>
            <a:r>
              <a:rPr lang="en-US" sz="2600" b="0" i="0" dirty="0">
                <a:effectLst/>
              </a:rPr>
              <a:t>	An FEV</a:t>
            </a:r>
            <a:r>
              <a:rPr lang="en-US" sz="2600" b="0" i="0" baseline="-25000" dirty="0">
                <a:effectLst/>
              </a:rPr>
              <a:t>1</a:t>
            </a:r>
            <a:r>
              <a:rPr lang="en-US" sz="2600" b="0" i="0" dirty="0">
                <a:effectLst/>
              </a:rPr>
              <a:t> response of ³12% post-bronchodilator is suggestive of asthma</a:t>
            </a:r>
          </a:p>
          <a:p>
            <a:pPr marL="287338" indent="-287338" algn="l">
              <a:spcBef>
                <a:spcPct val="50000"/>
              </a:spcBef>
            </a:pPr>
            <a:r>
              <a:rPr lang="en-US" sz="2600" b="0" i="0" dirty="0">
                <a:effectLst/>
              </a:rPr>
              <a:t>BUT, </a:t>
            </a:r>
          </a:p>
          <a:p>
            <a:pPr marL="287338" indent="-287338" algn="l">
              <a:spcBef>
                <a:spcPct val="20000"/>
              </a:spcBef>
              <a:buClr>
                <a:srgbClr val="66FFFF"/>
              </a:buClr>
              <a:buSzPct val="80000"/>
              <a:buFont typeface="Wingdings" charset="0"/>
              <a:buChar char="n"/>
            </a:pPr>
            <a:r>
              <a:rPr lang="en-US" sz="2600" b="0" i="0" dirty="0" err="1">
                <a:effectLst/>
              </a:rPr>
              <a:t>Spirometry</a:t>
            </a:r>
            <a:r>
              <a:rPr lang="en-US" sz="2600" b="0" i="0" dirty="0">
                <a:effectLst/>
              </a:rPr>
              <a:t> is difficult in children &lt;4 </a:t>
            </a:r>
            <a:r>
              <a:rPr lang="en-US" sz="2600" b="0" i="0" dirty="0" err="1">
                <a:effectLst/>
              </a:rPr>
              <a:t>yrs</a:t>
            </a:r>
            <a:endParaRPr lang="en-US" sz="2600" b="0" i="0" dirty="0">
              <a:effectLst/>
            </a:endParaRPr>
          </a:p>
          <a:p>
            <a:pPr marL="287338" indent="-287338" algn="l">
              <a:spcBef>
                <a:spcPct val="20000"/>
              </a:spcBef>
              <a:buClr>
                <a:srgbClr val="66FFFF"/>
              </a:buClr>
              <a:buSzPct val="80000"/>
              <a:buFont typeface="Wingdings" charset="0"/>
              <a:buChar char="n"/>
            </a:pPr>
            <a:r>
              <a:rPr lang="en-US" sz="2600" b="0" i="0" dirty="0">
                <a:effectLst/>
              </a:rPr>
              <a:t>Some children cannot perform </a:t>
            </a:r>
            <a:r>
              <a:rPr lang="en-US" sz="2600" b="0" i="0" dirty="0" err="1">
                <a:effectLst/>
              </a:rPr>
              <a:t>spirometry</a:t>
            </a:r>
            <a:r>
              <a:rPr lang="en-US" sz="2600" b="0" i="0" dirty="0">
                <a:effectLst/>
              </a:rPr>
              <a:t> adequately until &gt;7 years of age</a:t>
            </a:r>
            <a:endParaRPr lang="en-US" sz="2400" b="0" i="0" dirty="0">
              <a:effectLst/>
            </a:endParaRPr>
          </a:p>
          <a:p>
            <a:pPr marL="287338" indent="-287338" algn="l">
              <a:spcBef>
                <a:spcPct val="20000"/>
              </a:spcBef>
            </a:pPr>
            <a:endParaRPr lang="en-US" sz="2400" b="0" i="0" dirty="0">
              <a:effectLst/>
              <a:latin typeface="Arial" charset="0"/>
            </a:endParaRPr>
          </a:p>
        </p:txBody>
      </p:sp>
    </p:spTree>
    <p:extLst>
      <p:ext uri="{BB962C8B-B14F-4D97-AF65-F5344CB8AC3E}">
        <p14:creationId xmlns:p14="http://schemas.microsoft.com/office/powerpoint/2010/main" val="21209073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t>Diagnosis</a:t>
            </a:r>
          </a:p>
        </p:txBody>
      </p:sp>
      <p:sp>
        <p:nvSpPr>
          <p:cNvPr id="230403" name="Rectangle 3"/>
          <p:cNvSpPr>
            <a:spLocks noGrp="1" noChangeArrowheads="1"/>
          </p:cNvSpPr>
          <p:nvPr>
            <p:ph type="body" sz="half" idx="1"/>
          </p:nvPr>
        </p:nvSpPr>
        <p:spPr>
          <a:xfrm>
            <a:off x="649111" y="1600200"/>
            <a:ext cx="3815644" cy="4114800"/>
          </a:xfrm>
        </p:spPr>
        <p:txBody>
          <a:bodyPr/>
          <a:lstStyle/>
          <a:p>
            <a:r>
              <a:rPr lang="en-US" sz="2600"/>
              <a:t>X rays</a:t>
            </a:r>
          </a:p>
        </p:txBody>
      </p:sp>
      <p:pic>
        <p:nvPicPr>
          <p:cNvPr id="230404" name="Picture 4" descr="GASTHMA_FIG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048000" y="1600200"/>
            <a:ext cx="4370212" cy="4876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
        <p:nvSpPr>
          <p:cNvPr id="230405" name="Text Box 5"/>
          <p:cNvSpPr txBox="1">
            <a:spLocks noChangeArrowheads="1"/>
          </p:cNvSpPr>
          <p:nvPr/>
        </p:nvSpPr>
        <p:spPr bwMode="auto">
          <a:xfrm>
            <a:off x="460022" y="4654550"/>
            <a:ext cx="2168833"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5400">
                <a:solidFill>
                  <a:srgbClr val="FF0000"/>
                </a:solidFill>
                <a:effectLst>
                  <a:outerShdw blurRad="38100" dist="38100" dir="2700000" algn="tl">
                    <a:srgbClr val="000000"/>
                  </a:outerShdw>
                </a:effectLst>
              </a:rPr>
              <a:t>When?</a:t>
            </a:r>
          </a:p>
        </p:txBody>
      </p:sp>
    </p:spTree>
    <p:extLst>
      <p:ext uri="{BB962C8B-B14F-4D97-AF65-F5344CB8AC3E}">
        <p14:creationId xmlns:p14="http://schemas.microsoft.com/office/powerpoint/2010/main" val="3501041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0405"/>
                                        </p:tgtEl>
                                        <p:attrNameLst>
                                          <p:attrName>style.visibility</p:attrName>
                                        </p:attrNameLst>
                                      </p:cBhvr>
                                      <p:to>
                                        <p:strVal val="visible"/>
                                      </p:to>
                                    </p:set>
                                    <p:animEffect transition="in" filter="box(in)">
                                      <p:cBhvr>
                                        <p:cTn id="7" dur="500"/>
                                        <p:tgtEl>
                                          <p:spTgt spid="230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a:xfrm>
            <a:off x="649110" y="1600200"/>
            <a:ext cx="5147381" cy="4114800"/>
          </a:xfrm>
        </p:spPr>
        <p:txBody>
          <a:bodyPr/>
          <a:lstStyle/>
          <a:p>
            <a:r>
              <a:rPr lang="en-US" dirty="0"/>
              <a:t>First time wheezing</a:t>
            </a:r>
          </a:p>
          <a:p>
            <a:r>
              <a:rPr lang="en-US" dirty="0"/>
              <a:t>Fever</a:t>
            </a:r>
          </a:p>
          <a:p>
            <a:r>
              <a:rPr lang="en-US" dirty="0"/>
              <a:t>Unilateral Wheezing</a:t>
            </a:r>
          </a:p>
          <a:p>
            <a:r>
              <a:rPr lang="en-US" dirty="0"/>
              <a:t>Sever symptoms</a:t>
            </a:r>
          </a:p>
          <a:p>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598979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en-US"/>
              <a:t>Diagnosis </a:t>
            </a:r>
          </a:p>
        </p:txBody>
      </p:sp>
      <p:sp>
        <p:nvSpPr>
          <p:cNvPr id="229379" name="Rectangle 3"/>
          <p:cNvSpPr>
            <a:spLocks noGrp="1" noChangeArrowheads="1"/>
          </p:cNvSpPr>
          <p:nvPr>
            <p:ph type="body" sz="half" idx="1"/>
          </p:nvPr>
        </p:nvSpPr>
        <p:spPr>
          <a:xfrm>
            <a:off x="649111" y="1600200"/>
            <a:ext cx="7778044" cy="4114800"/>
          </a:xfrm>
        </p:spPr>
        <p:txBody>
          <a:bodyPr/>
          <a:lstStyle/>
          <a:p>
            <a:r>
              <a:rPr lang="en-US" sz="2600" dirty="0"/>
              <a:t>Pulmonary function testing. </a:t>
            </a:r>
          </a:p>
          <a:p>
            <a:pPr lvl="1"/>
            <a:r>
              <a:rPr lang="en-US" sz="2400" dirty="0"/>
              <a:t>Flow volume curves</a:t>
            </a:r>
          </a:p>
          <a:p>
            <a:pPr lvl="1"/>
            <a:endParaRPr lang="en-US" sz="2400" dirty="0"/>
          </a:p>
          <a:p>
            <a:pPr lvl="1"/>
            <a:endParaRPr lang="en-US" sz="2400" dirty="0"/>
          </a:p>
          <a:p>
            <a:pPr lvl="1"/>
            <a:endParaRPr lang="en-US" sz="2400" dirty="0"/>
          </a:p>
          <a:p>
            <a:pPr lvl="1"/>
            <a:endParaRPr lang="en-US" sz="2400" dirty="0"/>
          </a:p>
          <a:p>
            <a:pPr lvl="1"/>
            <a:endParaRPr lang="en-US" sz="2400" dirty="0"/>
          </a:p>
        </p:txBody>
      </p:sp>
      <p:pic>
        <p:nvPicPr>
          <p:cNvPr id="229380" name="Picture 4" descr="Correctly performed maximum expiratory flow-volume cur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276600"/>
            <a:ext cx="2857500" cy="2762250"/>
          </a:xfrm>
          <a:prstGeom prst="rect">
            <a:avLst/>
          </a:prstGeom>
          <a:noFill/>
          <a:extLst>
            <a:ext uri="{909E8E84-426E-40dd-AFC4-6F175D3DCCD1}">
              <a14:hiddenFill xmlns:a14="http://schemas.microsoft.com/office/drawing/2010/main" xmlns="">
                <a:solidFill>
                  <a:srgbClr val="FFFFFF"/>
                </a:solidFill>
              </a14:hiddenFill>
            </a:ext>
          </a:extLst>
        </p:spPr>
      </p:pic>
      <p:pic>
        <p:nvPicPr>
          <p:cNvPr id="229381" name="Picture 5" descr="Maximum expiratory flow-volume curve in reversible airway obstructi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54034" y="3205163"/>
            <a:ext cx="2863144" cy="25019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
        <p:nvSpPr>
          <p:cNvPr id="229382" name="Text Box 6"/>
          <p:cNvSpPr txBox="1">
            <a:spLocks noChangeArrowheads="1"/>
          </p:cNvSpPr>
          <p:nvPr/>
        </p:nvSpPr>
        <p:spPr bwMode="auto">
          <a:xfrm>
            <a:off x="3982156" y="165100"/>
            <a:ext cx="171197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2400">
                <a:solidFill>
                  <a:srgbClr val="FF0000"/>
                </a:solidFill>
                <a:effectLst>
                  <a:outerShdw blurRad="38100" dist="38100" dir="2700000" algn="tl">
                    <a:srgbClr val="000000"/>
                  </a:outerShdw>
                </a:effectLst>
              </a:rPr>
              <a:t>How often ?</a:t>
            </a:r>
          </a:p>
        </p:txBody>
      </p:sp>
    </p:spTree>
    <p:extLst>
      <p:ext uri="{BB962C8B-B14F-4D97-AF65-F5344CB8AC3E}">
        <p14:creationId xmlns:p14="http://schemas.microsoft.com/office/powerpoint/2010/main" val="2891851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9382"/>
                                        </p:tgtEl>
                                        <p:attrNameLst>
                                          <p:attrName>style.visibility</p:attrName>
                                        </p:attrNameLst>
                                      </p:cBhvr>
                                      <p:to>
                                        <p:strVal val="visible"/>
                                      </p:to>
                                    </p:set>
                                    <p:anim calcmode="lin" valueType="num">
                                      <p:cBhvr additive="base">
                                        <p:cTn id="7" dur="500" fill="hold"/>
                                        <p:tgtEl>
                                          <p:spTgt spid="229382"/>
                                        </p:tgtEl>
                                        <p:attrNameLst>
                                          <p:attrName>ppt_x</p:attrName>
                                        </p:attrNameLst>
                                      </p:cBhvr>
                                      <p:tavLst>
                                        <p:tav tm="0">
                                          <p:val>
                                            <p:strVal val="#ppt_x"/>
                                          </p:val>
                                        </p:tav>
                                        <p:tav tm="100000">
                                          <p:val>
                                            <p:strVal val="#ppt_x"/>
                                          </p:val>
                                        </p:tav>
                                      </p:tavLst>
                                    </p:anim>
                                    <p:anim calcmode="lin" valueType="num">
                                      <p:cBhvr additive="base">
                                        <p:cTn id="8" dur="500" fill="hold"/>
                                        <p:tgtEl>
                                          <p:spTgt spid="2293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normAutofit fontScale="90000"/>
          </a:bodyPr>
          <a:lstStyle/>
          <a:p>
            <a:r>
              <a:rPr lang="en-US" dirty="0"/>
              <a:t>Diagnosis</a:t>
            </a:r>
            <a:br>
              <a:rPr lang="en-US" dirty="0"/>
            </a:br>
            <a:r>
              <a:rPr lang="en-US" dirty="0"/>
              <a:t> </a:t>
            </a:r>
            <a:r>
              <a:rPr lang="en-US" i="0" dirty="0">
                <a:solidFill>
                  <a:srgbClr val="FFFF66"/>
                </a:solidFill>
              </a:rPr>
              <a:t>Assessing airway function</a:t>
            </a:r>
          </a:p>
        </p:txBody>
      </p:sp>
      <p:sp>
        <p:nvSpPr>
          <p:cNvPr id="237571" name="Rectangle 3"/>
          <p:cNvSpPr>
            <a:spLocks noGrp="1" noChangeArrowheads="1"/>
          </p:cNvSpPr>
          <p:nvPr>
            <p:ph type="body" idx="1"/>
          </p:nvPr>
        </p:nvSpPr>
        <p:spPr>
          <a:xfrm>
            <a:off x="457200" y="2657135"/>
            <a:ext cx="8229600" cy="4044193"/>
          </a:xfrm>
        </p:spPr>
        <p:txBody>
          <a:bodyPr>
            <a:normAutofit lnSpcReduction="10000"/>
          </a:bodyPr>
          <a:lstStyle/>
          <a:p>
            <a:r>
              <a:rPr lang="en-US" dirty="0" err="1"/>
              <a:t>Metholine</a:t>
            </a:r>
            <a:r>
              <a:rPr lang="en-US" dirty="0"/>
              <a:t>/ Histamine/Exercise challenge test.</a:t>
            </a:r>
          </a:p>
          <a:p>
            <a:r>
              <a:rPr lang="en-US" dirty="0"/>
              <a:t>Sputum </a:t>
            </a:r>
            <a:r>
              <a:rPr lang="en-US" dirty="0" err="1"/>
              <a:t>eosinophils</a:t>
            </a:r>
            <a:r>
              <a:rPr lang="en-US" dirty="0"/>
              <a:t>.</a:t>
            </a:r>
          </a:p>
          <a:p>
            <a:r>
              <a:rPr lang="en-US" dirty="0"/>
              <a:t>Exhaled NO.</a:t>
            </a:r>
          </a:p>
          <a:p>
            <a:r>
              <a:rPr lang="en-US" dirty="0"/>
              <a:t>Allergy testing.</a:t>
            </a:r>
          </a:p>
          <a:p>
            <a:r>
              <a:rPr lang="en-US" dirty="0"/>
              <a:t>Infant lung testing.</a:t>
            </a:r>
          </a:p>
          <a:p>
            <a:endParaRPr lang="en-US" dirty="0"/>
          </a:p>
          <a:p>
            <a:endParaRPr lang="en-US" dirty="0"/>
          </a:p>
        </p:txBody>
      </p:sp>
      <p:sp>
        <p:nvSpPr>
          <p:cNvPr id="237572" name="Text Box 4"/>
          <p:cNvSpPr txBox="1">
            <a:spLocks noChangeArrowheads="1"/>
          </p:cNvSpPr>
          <p:nvPr/>
        </p:nvSpPr>
        <p:spPr bwMode="auto">
          <a:xfrm>
            <a:off x="4497160" y="5106820"/>
            <a:ext cx="3889481"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6000" dirty="0">
                <a:solidFill>
                  <a:srgbClr val="FF0000"/>
                </a:solidFill>
                <a:effectLst>
                  <a:outerShdw blurRad="38100" dist="38100" dir="2700000" algn="tl">
                    <a:srgbClr val="000000"/>
                  </a:outerShdw>
                </a:effectLst>
              </a:rPr>
              <a:t>Peak flow??</a:t>
            </a:r>
          </a:p>
        </p:txBody>
      </p:sp>
    </p:spTree>
    <p:extLst>
      <p:ext uri="{BB962C8B-B14F-4D97-AF65-F5344CB8AC3E}">
        <p14:creationId xmlns:p14="http://schemas.microsoft.com/office/powerpoint/2010/main" val="24101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37572">
                                            <p:txEl>
                                              <p:pRg st="0" end="0"/>
                                            </p:txEl>
                                          </p:spTgt>
                                        </p:tgtEl>
                                        <p:attrNameLst>
                                          <p:attrName>style.visibility</p:attrName>
                                        </p:attrNameLst>
                                      </p:cBhvr>
                                      <p:to>
                                        <p:strVal val="visible"/>
                                      </p:to>
                                    </p:set>
                                    <p:animEffect transition="in" filter="checkerboard(across)">
                                      <p:cBhvr>
                                        <p:cTn id="7" dur="500"/>
                                        <p:tgtEl>
                                          <p:spTgt spid="2375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sz="half" idx="1"/>
          </p:nvPr>
        </p:nvSpPr>
        <p:spPr/>
        <p:txBody>
          <a:bodyPr/>
          <a:lstStyle/>
          <a:p>
            <a:r>
              <a:rPr lang="en-US" dirty="0"/>
              <a:t>Peak Flows</a:t>
            </a:r>
          </a:p>
          <a:p>
            <a:pPr lvl="1"/>
            <a:r>
              <a:rPr lang="en-US" dirty="0"/>
              <a:t>Not routinely indicated</a:t>
            </a:r>
          </a:p>
          <a:p>
            <a:pPr marL="457200" lvl="1" indent="0">
              <a:buNone/>
            </a:pPr>
            <a:r>
              <a:rPr lang="en-US" dirty="0"/>
              <a:t>-Used in moderate and sever asthma</a:t>
            </a:r>
          </a:p>
          <a:p>
            <a:pPr marL="457200" lvl="1" indent="0">
              <a:buNone/>
            </a:pPr>
            <a:endParaRPr lang="en-US" dirty="0"/>
          </a:p>
        </p:txBody>
      </p:sp>
      <p:sp>
        <p:nvSpPr>
          <p:cNvPr id="6" name="Content Placeholder 5"/>
          <p:cNvSpPr>
            <a:spLocks noGrp="1"/>
          </p:cNvSpPr>
          <p:nvPr>
            <p:ph sz="half" idx="2"/>
          </p:nvPr>
        </p:nvSpPr>
        <p:spPr/>
        <p:txBody>
          <a:bodyPr/>
          <a:lstStyle/>
          <a:p>
            <a:endParaRPr lang="en-US"/>
          </a:p>
        </p:txBody>
      </p:sp>
    </p:spTree>
    <p:extLst>
      <p:ext uri="{BB962C8B-B14F-4D97-AF65-F5344CB8AC3E}">
        <p14:creationId xmlns:p14="http://schemas.microsoft.com/office/powerpoint/2010/main" val="745545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4"/>
          <p:cNvSpPr>
            <a:spLocks noGrp="1" noChangeArrowheads="1"/>
          </p:cNvSpPr>
          <p:nvPr>
            <p:ph type="ctrTitle"/>
          </p:nvPr>
        </p:nvSpPr>
        <p:spPr/>
        <p:txBody>
          <a:bodyPr/>
          <a:lstStyle/>
          <a:p>
            <a:pPr algn="ctr"/>
            <a:r>
              <a:rPr lang="en-US" sz="6600"/>
              <a:t>Management</a:t>
            </a:r>
          </a:p>
        </p:txBody>
      </p:sp>
      <p:sp>
        <p:nvSpPr>
          <p:cNvPr id="190469" name="Rectangle 5"/>
          <p:cNvSpPr>
            <a:spLocks noGrp="1" noChangeArrowheads="1"/>
          </p:cNvSpPr>
          <p:nvPr>
            <p:ph type="subTitle" idx="1"/>
          </p:nvPr>
        </p:nvSpPr>
        <p:spPr/>
        <p:txBody>
          <a:bodyPr/>
          <a:lstStyle/>
          <a:p>
            <a:endParaRPr lang="en-US"/>
          </a:p>
        </p:txBody>
      </p:sp>
    </p:spTree>
    <p:extLst>
      <p:ext uri="{BB962C8B-B14F-4D97-AF65-F5344CB8AC3E}">
        <p14:creationId xmlns:p14="http://schemas.microsoft.com/office/powerpoint/2010/main" val="2281343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t>Management of asthma</a:t>
            </a:r>
          </a:p>
        </p:txBody>
      </p:sp>
      <p:sp>
        <p:nvSpPr>
          <p:cNvPr id="244739" name="Rectangle 3"/>
          <p:cNvSpPr>
            <a:spLocks noGrp="1" noChangeArrowheads="1"/>
          </p:cNvSpPr>
          <p:nvPr>
            <p:ph type="body" idx="1"/>
          </p:nvPr>
        </p:nvSpPr>
        <p:spPr/>
        <p:txBody>
          <a:bodyPr/>
          <a:lstStyle/>
          <a:p>
            <a:pPr>
              <a:lnSpc>
                <a:spcPct val="90000"/>
              </a:lnSpc>
            </a:pPr>
            <a:r>
              <a:rPr lang="en-US"/>
              <a:t>Long term goals</a:t>
            </a:r>
          </a:p>
          <a:p>
            <a:pPr lvl="1">
              <a:lnSpc>
                <a:spcPct val="90000"/>
              </a:lnSpc>
            </a:pPr>
            <a:r>
              <a:rPr lang="en-US"/>
              <a:t>Maintain child symptom free</a:t>
            </a:r>
          </a:p>
          <a:p>
            <a:pPr lvl="1">
              <a:lnSpc>
                <a:spcPct val="90000"/>
              </a:lnSpc>
            </a:pPr>
            <a:r>
              <a:rPr lang="en-US"/>
              <a:t>Best lung function at all times</a:t>
            </a:r>
          </a:p>
          <a:p>
            <a:pPr lvl="1">
              <a:lnSpc>
                <a:spcPct val="90000"/>
              </a:lnSpc>
            </a:pPr>
            <a:r>
              <a:rPr lang="en-US"/>
              <a:t>Avoid need for bronchodilators</a:t>
            </a:r>
          </a:p>
          <a:p>
            <a:pPr lvl="1">
              <a:lnSpc>
                <a:spcPct val="90000"/>
              </a:lnSpc>
            </a:pPr>
            <a:r>
              <a:rPr lang="en-US"/>
              <a:t>Prevent the restriction of childhood activities</a:t>
            </a:r>
          </a:p>
          <a:p>
            <a:pPr lvl="1">
              <a:lnSpc>
                <a:spcPct val="90000"/>
              </a:lnSpc>
            </a:pPr>
            <a:r>
              <a:rPr lang="en-US"/>
              <a:t>Prevent the development of irreversible lung disease</a:t>
            </a:r>
          </a:p>
          <a:p>
            <a:pPr lvl="1">
              <a:lnSpc>
                <a:spcPct val="90000"/>
              </a:lnSpc>
            </a:pPr>
            <a:r>
              <a:rPr lang="en-US"/>
              <a:t>Reduce the risk of death</a:t>
            </a:r>
          </a:p>
          <a:p>
            <a:pPr lvl="1">
              <a:lnSpc>
                <a:spcPct val="90000"/>
              </a:lnSpc>
            </a:pPr>
            <a:r>
              <a:rPr lang="en-US"/>
              <a:t>Avoid unnecessary side effects.</a:t>
            </a:r>
          </a:p>
        </p:txBody>
      </p:sp>
      <p:sp>
        <p:nvSpPr>
          <p:cNvPr id="244740" name="Text Box 4"/>
          <p:cNvSpPr txBox="1">
            <a:spLocks noChangeArrowheads="1"/>
          </p:cNvSpPr>
          <p:nvPr/>
        </p:nvSpPr>
        <p:spPr bwMode="auto">
          <a:xfrm>
            <a:off x="5008034" y="1539876"/>
            <a:ext cx="343605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a:r>
              <a:rPr lang="en-US" sz="2800">
                <a:solidFill>
                  <a:srgbClr val="FF0000"/>
                </a:solidFill>
                <a:effectLst>
                  <a:outerShdw blurRad="38100" dist="38100" dir="2700000" algn="tl">
                    <a:srgbClr val="000000"/>
                  </a:outerShdw>
                </a:effectLst>
              </a:rPr>
              <a:t>How important ?</a:t>
            </a:r>
          </a:p>
        </p:txBody>
      </p:sp>
    </p:spTree>
    <p:extLst>
      <p:ext uri="{BB962C8B-B14F-4D97-AF65-F5344CB8AC3E}">
        <p14:creationId xmlns:p14="http://schemas.microsoft.com/office/powerpoint/2010/main" val="2208069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4740"/>
                                        </p:tgtEl>
                                        <p:attrNameLst>
                                          <p:attrName>style.visibility</p:attrName>
                                        </p:attrNameLst>
                                      </p:cBhvr>
                                      <p:to>
                                        <p:strVal val="visible"/>
                                      </p:to>
                                    </p:set>
                                    <p:anim calcmode="lin" valueType="num">
                                      <p:cBhvr additive="base">
                                        <p:cTn id="7" dur="500" fill="hold"/>
                                        <p:tgtEl>
                                          <p:spTgt spid="244740"/>
                                        </p:tgtEl>
                                        <p:attrNameLst>
                                          <p:attrName>ppt_x</p:attrName>
                                        </p:attrNameLst>
                                      </p:cBhvr>
                                      <p:tavLst>
                                        <p:tav tm="0">
                                          <p:val>
                                            <p:strVal val="#ppt_x"/>
                                          </p:val>
                                        </p:tav>
                                        <p:tav tm="100000">
                                          <p:val>
                                            <p:strVal val="#ppt_x"/>
                                          </p:val>
                                        </p:tav>
                                      </p:tavLst>
                                    </p:anim>
                                    <p:anim calcmode="lin" valueType="num">
                                      <p:cBhvr additive="base">
                                        <p:cTn id="8" dur="500" fill="hold"/>
                                        <p:tgtEl>
                                          <p:spTgt spid="2447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a:t>Treatmen of asthma</a:t>
            </a:r>
          </a:p>
        </p:txBody>
      </p:sp>
      <p:sp>
        <p:nvSpPr>
          <p:cNvPr id="188419" name="Rectangle 3"/>
          <p:cNvSpPr>
            <a:spLocks noGrp="1" noChangeArrowheads="1"/>
          </p:cNvSpPr>
          <p:nvPr>
            <p:ph type="body" idx="1"/>
          </p:nvPr>
        </p:nvSpPr>
        <p:spPr/>
        <p:txBody>
          <a:bodyPr/>
          <a:lstStyle/>
          <a:p>
            <a:r>
              <a:rPr lang="en-US" dirty="0"/>
              <a:t>Bronchodilators</a:t>
            </a:r>
            <a:r>
              <a:rPr lang="el-GR" dirty="0">
                <a:cs typeface="Arial" charset="0"/>
              </a:rPr>
              <a:t> </a:t>
            </a:r>
            <a:r>
              <a:rPr lang="en-US" dirty="0">
                <a:cs typeface="Arial" charset="0"/>
              </a:rPr>
              <a:t>-</a:t>
            </a:r>
            <a:r>
              <a:rPr lang="el-GR" dirty="0">
                <a:cs typeface="Arial" charset="0"/>
              </a:rPr>
              <a:t>β</a:t>
            </a:r>
            <a:r>
              <a:rPr lang="en-US" dirty="0">
                <a:cs typeface="Arial" charset="0"/>
              </a:rPr>
              <a:t> agonist   SABA</a:t>
            </a:r>
          </a:p>
          <a:p>
            <a:pPr lvl="1"/>
            <a:r>
              <a:rPr lang="en-US" dirty="0">
                <a:cs typeface="Arial" charset="0"/>
              </a:rPr>
              <a:t>Relax smooth muscle in the bronchial tree.</a:t>
            </a:r>
          </a:p>
          <a:p>
            <a:pPr lvl="1"/>
            <a:r>
              <a:rPr lang="en-US" dirty="0">
                <a:cs typeface="Arial" charset="0"/>
              </a:rPr>
              <a:t>Duration of action around 4 hours, peak 10-30min</a:t>
            </a:r>
          </a:p>
          <a:p>
            <a:pPr lvl="1"/>
            <a:r>
              <a:rPr lang="en-US" dirty="0">
                <a:cs typeface="Arial" charset="0"/>
              </a:rPr>
              <a:t>Can cause sympathomimetic effects</a:t>
            </a:r>
          </a:p>
          <a:p>
            <a:pPr lvl="1"/>
            <a:r>
              <a:rPr lang="en-US" dirty="0">
                <a:cs typeface="Arial" charset="0"/>
              </a:rPr>
              <a:t>Available as inhalers or nebulizers</a:t>
            </a:r>
          </a:p>
          <a:p>
            <a:pPr lvl="1">
              <a:buFont typeface="Wingdings" charset="0"/>
              <a:buNone/>
            </a:pPr>
            <a:endParaRPr lang="el-GR" dirty="0">
              <a:cs typeface="Arial" charset="0"/>
            </a:endParaRPr>
          </a:p>
        </p:txBody>
      </p:sp>
    </p:spTree>
    <p:extLst>
      <p:ext uri="{BB962C8B-B14F-4D97-AF65-F5344CB8AC3E}">
        <p14:creationId xmlns:p14="http://schemas.microsoft.com/office/powerpoint/2010/main" val="205864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a:t>Medications</a:t>
            </a:r>
          </a:p>
        </p:txBody>
      </p:sp>
      <p:sp>
        <p:nvSpPr>
          <p:cNvPr id="253955" name="Rectangle 3"/>
          <p:cNvSpPr>
            <a:spLocks noGrp="1" noChangeArrowheads="1"/>
          </p:cNvSpPr>
          <p:nvPr>
            <p:ph type="body" idx="1"/>
          </p:nvPr>
        </p:nvSpPr>
        <p:spPr/>
        <p:txBody>
          <a:bodyPr/>
          <a:lstStyle/>
          <a:p>
            <a:r>
              <a:rPr lang="en-US" dirty="0"/>
              <a:t>Dosing for albuterol</a:t>
            </a:r>
          </a:p>
          <a:p>
            <a:pPr lvl="1"/>
            <a:r>
              <a:rPr lang="en-US" dirty="0"/>
              <a:t>MDI 90mcg per puff, 2-4puffs as needed</a:t>
            </a:r>
          </a:p>
          <a:p>
            <a:pPr lvl="1"/>
            <a:r>
              <a:rPr lang="en-US" dirty="0"/>
              <a:t>For nebulize 2.5mg of </a:t>
            </a:r>
            <a:r>
              <a:rPr lang="en-US" dirty="0" err="1"/>
              <a:t>albutrol</a:t>
            </a:r>
            <a:r>
              <a:rPr lang="en-US" dirty="0"/>
              <a:t>/dose</a:t>
            </a:r>
          </a:p>
          <a:p>
            <a:endParaRPr lang="en-US" dirty="0"/>
          </a:p>
        </p:txBody>
      </p:sp>
    </p:spTree>
    <p:extLst>
      <p:ext uri="{BB962C8B-B14F-4D97-AF65-F5344CB8AC3E}">
        <p14:creationId xmlns:p14="http://schemas.microsoft.com/office/powerpoint/2010/main" val="38641891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a:t>Medications</a:t>
            </a:r>
          </a:p>
        </p:txBody>
      </p:sp>
      <p:sp>
        <p:nvSpPr>
          <p:cNvPr id="265219" name="Rectangle 3"/>
          <p:cNvSpPr>
            <a:spLocks noGrp="1" noChangeArrowheads="1"/>
          </p:cNvSpPr>
          <p:nvPr>
            <p:ph type="body" idx="1"/>
          </p:nvPr>
        </p:nvSpPr>
        <p:spPr/>
        <p:txBody>
          <a:bodyPr>
            <a:normAutofit fontScale="92500"/>
          </a:bodyPr>
          <a:lstStyle/>
          <a:p>
            <a:r>
              <a:rPr lang="en-US" dirty="0"/>
              <a:t>Anticholinergic agents: (</a:t>
            </a:r>
            <a:r>
              <a:rPr lang="en-US" dirty="0" err="1"/>
              <a:t>Atrovent</a:t>
            </a:r>
            <a:r>
              <a:rPr lang="en-US" dirty="0"/>
              <a:t>)</a:t>
            </a:r>
          </a:p>
          <a:p>
            <a:pPr lvl="1"/>
            <a:r>
              <a:rPr lang="en-US" dirty="0"/>
              <a:t>Blocks the postganglionic efferent vagal pathways leading to </a:t>
            </a:r>
            <a:r>
              <a:rPr lang="en-US" dirty="0" err="1"/>
              <a:t>bronchodilation</a:t>
            </a:r>
            <a:r>
              <a:rPr lang="en-US" dirty="0"/>
              <a:t>.</a:t>
            </a:r>
          </a:p>
          <a:p>
            <a:pPr lvl="1"/>
            <a:r>
              <a:rPr lang="en-US" dirty="0"/>
              <a:t>Additive effect to </a:t>
            </a:r>
            <a:r>
              <a:rPr lang="el-GR" dirty="0"/>
              <a:t>Β</a:t>
            </a:r>
            <a:r>
              <a:rPr lang="en-US" sz="1800" dirty="0"/>
              <a:t>2 </a:t>
            </a:r>
            <a:r>
              <a:rPr lang="en-US" dirty="0"/>
              <a:t>agonist in an acute asthma attack.</a:t>
            </a:r>
          </a:p>
          <a:p>
            <a:pPr lvl="1"/>
            <a:r>
              <a:rPr lang="en-US" dirty="0"/>
              <a:t>Effective in acute asthma management, use in first 24 hours decreased rate of  hospital admission.</a:t>
            </a:r>
          </a:p>
        </p:txBody>
      </p:sp>
    </p:spTree>
    <p:extLst>
      <p:ext uri="{BB962C8B-B14F-4D97-AF65-F5344CB8AC3E}">
        <p14:creationId xmlns:p14="http://schemas.microsoft.com/office/powerpoint/2010/main" val="37528427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t>Medications</a:t>
            </a:r>
          </a:p>
        </p:txBody>
      </p:sp>
      <p:sp>
        <p:nvSpPr>
          <p:cNvPr id="272387" name="Rectangle 3"/>
          <p:cNvSpPr>
            <a:spLocks noGrp="1" noChangeArrowheads="1"/>
          </p:cNvSpPr>
          <p:nvPr>
            <p:ph type="body" idx="1"/>
          </p:nvPr>
        </p:nvSpPr>
        <p:spPr/>
        <p:txBody>
          <a:bodyPr>
            <a:normAutofit fontScale="92500" lnSpcReduction="10000"/>
          </a:bodyPr>
          <a:lstStyle/>
          <a:p>
            <a:r>
              <a:rPr lang="en-US" dirty="0"/>
              <a:t>Inhaled steroids:</a:t>
            </a:r>
          </a:p>
          <a:p>
            <a:pPr lvl="1"/>
            <a:r>
              <a:rPr lang="en-US" dirty="0"/>
              <a:t>Anti inflammatory agents that lead to the modification of </a:t>
            </a:r>
            <a:r>
              <a:rPr lang="en-US" dirty="0" err="1"/>
              <a:t>arachidonic</a:t>
            </a:r>
            <a:r>
              <a:rPr lang="en-US" dirty="0"/>
              <a:t> acid metabolism.</a:t>
            </a:r>
          </a:p>
          <a:p>
            <a:pPr lvl="1"/>
            <a:r>
              <a:rPr lang="en-US" dirty="0"/>
              <a:t>Associated with decreased airway responsiveness.</a:t>
            </a:r>
          </a:p>
          <a:p>
            <a:pPr lvl="1"/>
            <a:r>
              <a:rPr lang="en-US" dirty="0"/>
              <a:t>Available as </a:t>
            </a:r>
            <a:r>
              <a:rPr lang="en-US" dirty="0" err="1"/>
              <a:t>beclomethasone</a:t>
            </a:r>
            <a:r>
              <a:rPr lang="en-US" dirty="0"/>
              <a:t>, budesonide, fluticasone, and triamcinolone, </a:t>
            </a:r>
            <a:r>
              <a:rPr lang="en-US" dirty="0" err="1"/>
              <a:t>ciclosinide</a:t>
            </a:r>
            <a:r>
              <a:rPr lang="en-US" dirty="0"/>
              <a:t> ( </a:t>
            </a:r>
            <a:r>
              <a:rPr lang="en-US" dirty="0" err="1"/>
              <a:t>Alvesco</a:t>
            </a:r>
            <a:r>
              <a:rPr lang="en-US" dirty="0"/>
              <a:t>)</a:t>
            </a:r>
          </a:p>
          <a:p>
            <a:pPr lvl="1"/>
            <a:r>
              <a:rPr lang="en-US" dirty="0"/>
              <a:t>Inhaled or nebulized</a:t>
            </a:r>
          </a:p>
        </p:txBody>
      </p:sp>
    </p:spTree>
    <p:extLst>
      <p:ext uri="{BB962C8B-B14F-4D97-AF65-F5344CB8AC3E}">
        <p14:creationId xmlns:p14="http://schemas.microsoft.com/office/powerpoint/2010/main" val="2564641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en-US"/>
              <a:t>Medication</a:t>
            </a:r>
          </a:p>
        </p:txBody>
      </p:sp>
      <p:sp>
        <p:nvSpPr>
          <p:cNvPr id="280579" name="Rectangle 3"/>
          <p:cNvSpPr>
            <a:spLocks noGrp="1" noChangeArrowheads="1"/>
          </p:cNvSpPr>
          <p:nvPr>
            <p:ph type="body" idx="1"/>
          </p:nvPr>
        </p:nvSpPr>
        <p:spPr/>
        <p:txBody>
          <a:bodyPr/>
          <a:lstStyle/>
          <a:p>
            <a:pPr>
              <a:lnSpc>
                <a:spcPct val="90000"/>
              </a:lnSpc>
            </a:pPr>
            <a:r>
              <a:rPr lang="en-US"/>
              <a:t>Side effects:</a:t>
            </a:r>
          </a:p>
          <a:p>
            <a:pPr lvl="1">
              <a:lnSpc>
                <a:spcPct val="90000"/>
              </a:lnSpc>
            </a:pPr>
            <a:r>
              <a:rPr lang="en-US"/>
              <a:t>Suppression of hypothalamic-pituitary axis, rarely doses below 800mcg.</a:t>
            </a:r>
          </a:p>
          <a:p>
            <a:pPr lvl="1">
              <a:lnSpc>
                <a:spcPct val="90000"/>
              </a:lnSpc>
            </a:pPr>
            <a:r>
              <a:rPr lang="en-US"/>
              <a:t>Decrease in height. ( CAMP study).</a:t>
            </a:r>
          </a:p>
          <a:p>
            <a:pPr lvl="1">
              <a:lnSpc>
                <a:spcPct val="90000"/>
              </a:lnSpc>
            </a:pPr>
            <a:r>
              <a:rPr lang="en-US"/>
              <a:t>Oral thrush, hoarseness.</a:t>
            </a:r>
          </a:p>
          <a:p>
            <a:pPr lvl="1">
              <a:lnSpc>
                <a:spcPct val="90000"/>
              </a:lnSpc>
            </a:pPr>
            <a:r>
              <a:rPr lang="en-US"/>
              <a:t>Similar to oral steroids in high doses.</a:t>
            </a:r>
          </a:p>
          <a:p>
            <a:pPr>
              <a:lnSpc>
                <a:spcPct val="90000"/>
              </a:lnSpc>
            </a:pPr>
            <a:r>
              <a:rPr lang="en-US"/>
              <a:t> Are not believed to prevent the development of asthma</a:t>
            </a:r>
          </a:p>
          <a:p>
            <a:pPr>
              <a:lnSpc>
                <a:spcPct val="90000"/>
              </a:lnSpc>
            </a:pPr>
            <a:endParaRPr lang="en-US"/>
          </a:p>
          <a:p>
            <a:pPr>
              <a:lnSpc>
                <a:spcPct val="90000"/>
              </a:lnSpc>
              <a:buFont typeface="Wingdings" charset="0"/>
              <a:buNone/>
            </a:pPr>
            <a:endParaRPr lang="en-US"/>
          </a:p>
        </p:txBody>
      </p:sp>
    </p:spTree>
    <p:extLst>
      <p:ext uri="{BB962C8B-B14F-4D97-AF65-F5344CB8AC3E}">
        <p14:creationId xmlns:p14="http://schemas.microsoft.com/office/powerpoint/2010/main" val="8290432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1367" y="331789"/>
            <a:ext cx="5897033" cy="5240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93541" name="Text Box 5"/>
          <p:cNvSpPr txBox="1">
            <a:spLocks noChangeArrowheads="1"/>
          </p:cNvSpPr>
          <p:nvPr/>
        </p:nvSpPr>
        <p:spPr bwMode="auto">
          <a:xfrm>
            <a:off x="198967" y="6253163"/>
            <a:ext cx="3921867"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1600" b="0">
                <a:effectLst>
                  <a:outerShdw blurRad="38100" dist="38100" dir="2700000" algn="tl">
                    <a:srgbClr val="000000"/>
                  </a:outerShdw>
                </a:effectLst>
                <a:latin typeface="Arial" charset="0"/>
              </a:rPr>
              <a:t>Guilbert et al NEJM 354(5):1198-97 2006</a:t>
            </a:r>
          </a:p>
        </p:txBody>
      </p:sp>
    </p:spTree>
    <p:extLst>
      <p:ext uri="{BB962C8B-B14F-4D97-AF65-F5344CB8AC3E}">
        <p14:creationId xmlns:p14="http://schemas.microsoft.com/office/powerpoint/2010/main" val="1464737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Medications</a:t>
            </a:r>
          </a:p>
        </p:txBody>
      </p:sp>
      <p:sp>
        <p:nvSpPr>
          <p:cNvPr id="289795" name="Rectangle 3"/>
          <p:cNvSpPr>
            <a:spLocks noGrp="1" noChangeArrowheads="1"/>
          </p:cNvSpPr>
          <p:nvPr>
            <p:ph type="body" idx="1"/>
          </p:nvPr>
        </p:nvSpPr>
        <p:spPr/>
        <p:txBody>
          <a:bodyPr>
            <a:normAutofit fontScale="92500" lnSpcReduction="10000"/>
          </a:bodyPr>
          <a:lstStyle/>
          <a:p>
            <a:r>
              <a:rPr lang="en-US" dirty="0"/>
              <a:t>Oral steroids:</a:t>
            </a:r>
          </a:p>
          <a:p>
            <a:pPr lvl="1"/>
            <a:r>
              <a:rPr lang="en-US" dirty="0"/>
              <a:t>Most commonly used in the management of an acute attack.</a:t>
            </a:r>
          </a:p>
          <a:p>
            <a:pPr lvl="1"/>
            <a:r>
              <a:rPr lang="en-US" dirty="0"/>
              <a:t>Also in children with sever chronic asthma.</a:t>
            </a:r>
          </a:p>
          <a:p>
            <a:pPr lvl="1"/>
            <a:r>
              <a:rPr lang="en-US" dirty="0"/>
              <a:t>Onset of action is after 8 hours.</a:t>
            </a:r>
          </a:p>
          <a:p>
            <a:pPr lvl="1"/>
            <a:r>
              <a:rPr lang="en-US" dirty="0"/>
              <a:t>Side effects: reduced growth, Hypothalamic pituitary axis suppression, hypertension, cataract…</a:t>
            </a:r>
          </a:p>
        </p:txBody>
      </p:sp>
    </p:spTree>
    <p:extLst>
      <p:ext uri="{BB962C8B-B14F-4D97-AF65-F5344CB8AC3E}">
        <p14:creationId xmlns:p14="http://schemas.microsoft.com/office/powerpoint/2010/main" val="2505679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a:t>Treatmen of asthma</a:t>
            </a:r>
          </a:p>
        </p:txBody>
      </p:sp>
      <p:sp>
        <p:nvSpPr>
          <p:cNvPr id="194563" name="Rectangle 3"/>
          <p:cNvSpPr>
            <a:spLocks noGrp="1" noChangeArrowheads="1"/>
          </p:cNvSpPr>
          <p:nvPr>
            <p:ph type="body" idx="1"/>
          </p:nvPr>
        </p:nvSpPr>
        <p:spPr/>
        <p:txBody>
          <a:bodyPr/>
          <a:lstStyle/>
          <a:p>
            <a:r>
              <a:rPr lang="en-US" dirty="0"/>
              <a:t>Long acting </a:t>
            </a:r>
            <a:r>
              <a:rPr lang="el-GR" dirty="0">
                <a:cs typeface="Arial" charset="0"/>
              </a:rPr>
              <a:t>β</a:t>
            </a:r>
            <a:r>
              <a:rPr lang="en-US" dirty="0">
                <a:cs typeface="Arial" charset="0"/>
              </a:rPr>
              <a:t> agonist       LABA</a:t>
            </a:r>
          </a:p>
          <a:p>
            <a:pPr lvl="1"/>
            <a:r>
              <a:rPr lang="en-US" dirty="0" err="1"/>
              <a:t>Salmeterol</a:t>
            </a:r>
            <a:r>
              <a:rPr lang="en-US" dirty="0"/>
              <a:t>—up to 12 hours</a:t>
            </a:r>
          </a:p>
          <a:p>
            <a:pPr lvl="1"/>
            <a:r>
              <a:rPr lang="en-US" dirty="0" err="1"/>
              <a:t>Formoterol</a:t>
            </a:r>
            <a:r>
              <a:rPr lang="en-US" dirty="0"/>
              <a:t>—observed in most patients to last up to 12 hours</a:t>
            </a:r>
          </a:p>
          <a:p>
            <a:pPr lvl="1"/>
            <a:r>
              <a:rPr lang="en-US" dirty="0"/>
              <a:t>Are steroid sparing</a:t>
            </a:r>
          </a:p>
          <a:p>
            <a:pPr lvl="1"/>
            <a:r>
              <a:rPr lang="en-US" dirty="0"/>
              <a:t>Black box warning </a:t>
            </a:r>
          </a:p>
        </p:txBody>
      </p:sp>
    </p:spTree>
    <p:extLst>
      <p:ext uri="{BB962C8B-B14F-4D97-AF65-F5344CB8AC3E}">
        <p14:creationId xmlns:p14="http://schemas.microsoft.com/office/powerpoint/2010/main" val="1580805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en-US"/>
              <a:t>Medications</a:t>
            </a:r>
          </a:p>
        </p:txBody>
      </p:sp>
      <p:sp>
        <p:nvSpPr>
          <p:cNvPr id="311299" name="Rectangle 3"/>
          <p:cNvSpPr>
            <a:spLocks noGrp="1" noChangeArrowheads="1"/>
          </p:cNvSpPr>
          <p:nvPr>
            <p:ph type="body" idx="1"/>
          </p:nvPr>
        </p:nvSpPr>
        <p:spPr/>
        <p:txBody>
          <a:bodyPr/>
          <a:lstStyle/>
          <a:p>
            <a:pPr>
              <a:lnSpc>
                <a:spcPct val="90000"/>
              </a:lnSpc>
            </a:pPr>
            <a:r>
              <a:rPr lang="en-US" sz="2600" dirty="0"/>
              <a:t>Leukotriene-receptor antagonist (</a:t>
            </a:r>
            <a:r>
              <a:rPr lang="en-US" sz="2600" dirty="0" err="1"/>
              <a:t>Zafirlukast</a:t>
            </a:r>
            <a:r>
              <a:rPr lang="en-US" sz="2600" dirty="0"/>
              <a:t>, </a:t>
            </a:r>
            <a:r>
              <a:rPr lang="en-US" sz="2600" dirty="0" err="1"/>
              <a:t>montelukast</a:t>
            </a:r>
            <a:r>
              <a:rPr lang="en-US" sz="2600" dirty="0"/>
              <a:t>), and </a:t>
            </a:r>
            <a:r>
              <a:rPr lang="en-US" sz="2600" dirty="0" err="1"/>
              <a:t>Leukotrene</a:t>
            </a:r>
            <a:r>
              <a:rPr lang="en-US" sz="2600" dirty="0"/>
              <a:t>- receptor inhibitors (</a:t>
            </a:r>
            <a:r>
              <a:rPr lang="en-US" sz="2600" dirty="0" err="1"/>
              <a:t>Zileuton</a:t>
            </a:r>
            <a:r>
              <a:rPr lang="en-US" sz="2600" dirty="0"/>
              <a:t>) </a:t>
            </a:r>
          </a:p>
          <a:p>
            <a:pPr lvl="1">
              <a:lnSpc>
                <a:spcPct val="90000"/>
              </a:lnSpc>
            </a:pPr>
            <a:r>
              <a:rPr lang="en-US" sz="2400" dirty="0"/>
              <a:t>Block airway response to challenges, lead to improved lung function. </a:t>
            </a:r>
          </a:p>
          <a:p>
            <a:pPr lvl="1">
              <a:lnSpc>
                <a:spcPct val="90000"/>
              </a:lnSpc>
            </a:pPr>
            <a:r>
              <a:rPr lang="en-US" sz="2400" dirty="0"/>
              <a:t>Oral medication taken </a:t>
            </a:r>
            <a:r>
              <a:rPr lang="en-US" sz="2400" dirty="0">
                <a:solidFill>
                  <a:srgbClr val="FFFF66"/>
                </a:solidFill>
              </a:rPr>
              <a:t>ONCE </a:t>
            </a:r>
            <a:r>
              <a:rPr lang="en-US" sz="2400" dirty="0"/>
              <a:t>daily.</a:t>
            </a:r>
          </a:p>
          <a:p>
            <a:pPr lvl="1">
              <a:lnSpc>
                <a:spcPct val="90000"/>
              </a:lnSpc>
            </a:pPr>
            <a:r>
              <a:rPr lang="en-US" sz="2400" i="1" dirty="0"/>
              <a:t>Have a role in mild asthma.</a:t>
            </a:r>
          </a:p>
          <a:p>
            <a:pPr lvl="1">
              <a:lnSpc>
                <a:spcPct val="90000"/>
              </a:lnSpc>
            </a:pPr>
            <a:r>
              <a:rPr lang="en-US" sz="2400" dirty="0"/>
              <a:t>Some </a:t>
            </a:r>
            <a:r>
              <a:rPr lang="en-US" sz="2400" dirty="0" err="1"/>
              <a:t>pharmaco</a:t>
            </a:r>
            <a:r>
              <a:rPr lang="en-US" sz="2400" dirty="0"/>
              <a:t>-genetics involved</a:t>
            </a:r>
            <a:endParaRPr lang="en-US" sz="2000" i="1" dirty="0"/>
          </a:p>
          <a:p>
            <a:pPr lvl="1">
              <a:lnSpc>
                <a:spcPct val="90000"/>
              </a:lnSpc>
              <a:buFont typeface="Wingdings" charset="0"/>
              <a:buNone/>
            </a:pPr>
            <a:endParaRPr lang="en-US" sz="2400" dirty="0"/>
          </a:p>
          <a:p>
            <a:pPr lvl="1">
              <a:lnSpc>
                <a:spcPct val="90000"/>
              </a:lnSpc>
            </a:pPr>
            <a:endParaRPr lang="en-US" sz="2400" dirty="0"/>
          </a:p>
          <a:p>
            <a:pPr>
              <a:lnSpc>
                <a:spcPct val="90000"/>
              </a:lnSpc>
            </a:pPr>
            <a:endParaRPr lang="en-US" sz="2600" dirty="0"/>
          </a:p>
        </p:txBody>
      </p:sp>
    </p:spTree>
    <p:extLst>
      <p:ext uri="{BB962C8B-B14F-4D97-AF65-F5344CB8AC3E}">
        <p14:creationId xmlns:p14="http://schemas.microsoft.com/office/powerpoint/2010/main" val="20371346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457200" y="22700"/>
            <a:ext cx="8229600" cy="1143000"/>
          </a:xfrm>
        </p:spPr>
        <p:txBody>
          <a:bodyPr/>
          <a:lstStyle/>
          <a:p>
            <a:r>
              <a:rPr lang="en-US" dirty="0"/>
              <a:t>Medications</a:t>
            </a:r>
          </a:p>
        </p:txBody>
      </p:sp>
      <p:sp>
        <p:nvSpPr>
          <p:cNvPr id="334851" name="Rectangle 3"/>
          <p:cNvSpPr>
            <a:spLocks noGrp="1" noChangeArrowheads="1"/>
          </p:cNvSpPr>
          <p:nvPr>
            <p:ph type="body" idx="1"/>
          </p:nvPr>
        </p:nvSpPr>
        <p:spPr/>
        <p:txBody>
          <a:bodyPr>
            <a:noAutofit/>
          </a:bodyPr>
          <a:lstStyle/>
          <a:p>
            <a:r>
              <a:rPr lang="en-US" sz="1800" dirty="0" err="1"/>
              <a:t>Theophyllin</a:t>
            </a:r>
            <a:r>
              <a:rPr lang="en-US" sz="1800" dirty="0"/>
              <a:t> (</a:t>
            </a:r>
            <a:r>
              <a:rPr lang="en-US" sz="1800" dirty="0" err="1"/>
              <a:t>Methylxanthines</a:t>
            </a:r>
            <a:r>
              <a:rPr lang="en-US" sz="1800" dirty="0"/>
              <a:t>):A </a:t>
            </a:r>
            <a:r>
              <a:rPr lang="en-US" sz="1800" dirty="0" err="1"/>
              <a:t>phophodiesterase</a:t>
            </a:r>
            <a:r>
              <a:rPr lang="en-US" sz="1800" dirty="0"/>
              <a:t> inhibitor, increases intracellular </a:t>
            </a:r>
            <a:r>
              <a:rPr lang="en-US" sz="1800" dirty="0" err="1"/>
              <a:t>cAMP</a:t>
            </a:r>
            <a:r>
              <a:rPr lang="en-US" sz="1800" dirty="0"/>
              <a:t> , decreases inflammation</a:t>
            </a:r>
          </a:p>
          <a:p>
            <a:pPr lvl="1"/>
            <a:r>
              <a:rPr lang="en-US" sz="1800" dirty="0"/>
              <a:t>Narrow therapeutic index, multiple drug interactions, needs drug levels</a:t>
            </a:r>
          </a:p>
          <a:p>
            <a:r>
              <a:rPr lang="en-US" sz="1800" dirty="0" err="1"/>
              <a:t>Cromolyn</a:t>
            </a:r>
            <a:r>
              <a:rPr lang="en-US" sz="1800" dirty="0"/>
              <a:t> sodium: Mast cell stabilizer</a:t>
            </a:r>
          </a:p>
          <a:p>
            <a:r>
              <a:rPr lang="en-US" sz="1800" dirty="0" err="1"/>
              <a:t>Nedocromomil</a:t>
            </a:r>
            <a:r>
              <a:rPr lang="en-US" sz="1800" dirty="0"/>
              <a:t> Sodium: Long acting mast cell stabilizer</a:t>
            </a:r>
          </a:p>
          <a:p>
            <a:r>
              <a:rPr lang="en-US" sz="1800" dirty="0" err="1"/>
              <a:t>Magnesuim</a:t>
            </a:r>
            <a:r>
              <a:rPr lang="en-US" sz="1800" dirty="0"/>
              <a:t> </a:t>
            </a:r>
            <a:r>
              <a:rPr lang="en-US" sz="1800" dirty="0" err="1"/>
              <a:t>sulphate</a:t>
            </a:r>
            <a:r>
              <a:rPr lang="en-US" sz="1800" dirty="0"/>
              <a:t>: Inhibits smooth muscle contraction, stabilizes mast cells, inhibits acetylcholine release.</a:t>
            </a:r>
          </a:p>
          <a:p>
            <a:pPr lvl="1"/>
            <a:r>
              <a:rPr lang="en-US" sz="1800" dirty="0"/>
              <a:t>A </a:t>
            </a:r>
            <a:r>
              <a:rPr lang="en-US" sz="1800" dirty="0" err="1"/>
              <a:t>cochrane</a:t>
            </a:r>
            <a:r>
              <a:rPr lang="en-US" sz="1800" dirty="0"/>
              <a:t> review 2160, showed that it may reduce the need for hospital admission in children  with  acute moderate to sever asthma, but the evidence is extremely limited</a:t>
            </a:r>
          </a:p>
          <a:p>
            <a:pPr lvl="1"/>
            <a:r>
              <a:rPr lang="en-US" sz="2200" dirty="0" err="1"/>
              <a:t>Omalizumab</a:t>
            </a:r>
            <a:r>
              <a:rPr lang="en-US" sz="2200" dirty="0"/>
              <a:t>: Anti </a:t>
            </a:r>
            <a:r>
              <a:rPr lang="en-US" sz="2200" dirty="0" err="1"/>
              <a:t>IgE</a:t>
            </a:r>
            <a:r>
              <a:rPr lang="en-US" sz="2200" dirty="0"/>
              <a:t> (</a:t>
            </a:r>
            <a:r>
              <a:rPr lang="en-US" sz="2200" dirty="0" err="1"/>
              <a:t>Xolair</a:t>
            </a:r>
            <a:r>
              <a:rPr lang="en-US" sz="2200" dirty="0"/>
              <a:t>)</a:t>
            </a:r>
          </a:p>
          <a:p>
            <a:pPr lvl="1"/>
            <a:r>
              <a:rPr lang="en-US" sz="2200" dirty="0"/>
              <a:t>Anti IL 5 antibodies</a:t>
            </a:r>
          </a:p>
          <a:p>
            <a:pPr marL="0" indent="0">
              <a:buNone/>
            </a:pPr>
            <a:endParaRPr lang="en-US" sz="1800" dirty="0"/>
          </a:p>
          <a:p>
            <a:endParaRPr lang="en-US" sz="1800" dirty="0"/>
          </a:p>
        </p:txBody>
      </p:sp>
    </p:spTree>
    <p:extLst>
      <p:ext uri="{BB962C8B-B14F-4D97-AF65-F5344CB8AC3E}">
        <p14:creationId xmlns:p14="http://schemas.microsoft.com/office/powerpoint/2010/main" val="33841920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988" y="6256338"/>
            <a:ext cx="2530475" cy="3794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99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4588" y="1012825"/>
            <a:ext cx="6853237" cy="48275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9940" name="AutoShape 3"/>
          <p:cNvSpPr>
            <a:spLocks noChangeArrowheads="1"/>
          </p:cNvSpPr>
          <p:nvPr/>
        </p:nvSpPr>
        <p:spPr bwMode="auto">
          <a:xfrm>
            <a:off x="415925" y="160338"/>
            <a:ext cx="8312150" cy="646112"/>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nchorCtr="1"/>
          <a:lstStyle/>
          <a:p>
            <a:pPr algn="ctr">
              <a:lnSpc>
                <a:spcPct val="97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800" b="1">
                <a:solidFill>
                  <a:srgbClr val="FFFF00"/>
                </a:solidFill>
                <a:cs typeface="Arial Unicode MS" charset="0"/>
              </a:rPr>
              <a:t>New and Emerging Therapies Being Evaluated for Asthma.</a:t>
            </a:r>
          </a:p>
        </p:txBody>
      </p:sp>
      <p:sp>
        <p:nvSpPr>
          <p:cNvPr id="3076" name="Rectangle 4"/>
          <p:cNvSpPr>
            <a:spLocks noGrp="1" noChangeArrowheads="1"/>
          </p:cNvSpPr>
          <p:nvPr>
            <p:ph type="title"/>
          </p:nvPr>
        </p:nvSpPr>
        <p:spPr>
          <a:xfrm>
            <a:off x="228600" y="6315075"/>
            <a:ext cx="5318125" cy="320675"/>
          </a:xfrm>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tIns="12211" bIns="0" anchor="ctr"/>
          <a:lstStyle/>
          <a:p>
            <a:pPr eaLnBrk="1" fontAlgn="auto" hangingPunct="1">
              <a:spcAft>
                <a:spcPts val="0"/>
              </a:spcAft>
              <a:tabLst>
                <a:tab pos="649628" algn="l"/>
                <a:tab pos="1299256" algn="l"/>
                <a:tab pos="1948884" algn="l"/>
                <a:tab pos="2598511" algn="l"/>
                <a:tab pos="3248139" algn="l"/>
                <a:tab pos="3897767" algn="l"/>
                <a:tab pos="4547395" algn="l"/>
                <a:tab pos="5197023" algn="l"/>
              </a:tabLst>
              <a:defRPr/>
            </a:pPr>
            <a:r>
              <a:rPr lang="en-US" altLang="en-US" sz="1100" b="1" dirty="0">
                <a:solidFill>
                  <a:schemeClr val="bg2">
                    <a:lumMod val="20000"/>
                    <a:lumOff val="80000"/>
                  </a:schemeClr>
                </a:solidFill>
                <a:ea typeface="+mj-ea"/>
                <a:cs typeface="Arial Unicode MS" pitchFamily="32" charset="0"/>
              </a:rPr>
              <a:t>Wechsler ME. N </a:t>
            </a:r>
            <a:r>
              <a:rPr lang="en-US" altLang="en-US" sz="1100" b="1" dirty="0" err="1">
                <a:solidFill>
                  <a:schemeClr val="bg2">
                    <a:lumMod val="20000"/>
                    <a:lumOff val="80000"/>
                  </a:schemeClr>
                </a:solidFill>
                <a:ea typeface="+mj-ea"/>
                <a:cs typeface="Arial Unicode MS" pitchFamily="32" charset="0"/>
              </a:rPr>
              <a:t>Engl</a:t>
            </a:r>
            <a:r>
              <a:rPr lang="en-US" altLang="en-US" sz="1100" b="1" dirty="0">
                <a:solidFill>
                  <a:schemeClr val="bg2">
                    <a:lumMod val="20000"/>
                    <a:lumOff val="80000"/>
                  </a:schemeClr>
                </a:solidFill>
                <a:ea typeface="+mj-ea"/>
                <a:cs typeface="Arial Unicode MS" pitchFamily="32" charset="0"/>
              </a:rPr>
              <a:t> J Med 2013;368:2511-2513.</a:t>
            </a:r>
          </a:p>
        </p:txBody>
      </p:sp>
    </p:spTree>
    <p:extLst>
      <p:ext uri="{BB962C8B-B14F-4D97-AF65-F5344CB8AC3E}">
        <p14:creationId xmlns:p14="http://schemas.microsoft.com/office/powerpoint/2010/main" val="16154998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a:t>Treating asthma to control symptoms and minimize risk</a:t>
            </a:r>
            <a:endParaRPr lang="en-AU" dirty="0"/>
          </a:p>
        </p:txBody>
      </p:sp>
    </p:spTree>
    <p:extLst>
      <p:ext uri="{BB962C8B-B14F-4D97-AF65-F5344CB8AC3E}">
        <p14:creationId xmlns:p14="http://schemas.microsoft.com/office/powerpoint/2010/main" val="1257403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AU" dirty="0"/>
              <a:t>How?</a:t>
            </a:r>
          </a:p>
          <a:p>
            <a:pPr lvl="1"/>
            <a:r>
              <a:rPr lang="en-AU" dirty="0"/>
              <a:t>Asthma severity is assessed retrospectively from the level of treatment required to control symptoms and exacerbations</a:t>
            </a:r>
          </a:p>
          <a:p>
            <a:r>
              <a:rPr lang="en-AU" dirty="0"/>
              <a:t>When?</a:t>
            </a:r>
          </a:p>
          <a:p>
            <a:pPr lvl="1"/>
            <a:r>
              <a:rPr lang="en-AU" dirty="0"/>
              <a:t>Assess asthma severity after patient has been on controller treatment for several months</a:t>
            </a:r>
          </a:p>
          <a:p>
            <a:pPr lvl="1"/>
            <a:r>
              <a:rPr lang="en-AU" dirty="0"/>
              <a:t>Severity is not static – it may change over months or years, or as different treatments become available</a:t>
            </a:r>
          </a:p>
          <a:p>
            <a:r>
              <a:rPr lang="en-AU" dirty="0"/>
              <a:t>Categories of asthma severity</a:t>
            </a:r>
          </a:p>
          <a:p>
            <a:pPr lvl="1"/>
            <a:r>
              <a:rPr lang="en-AU" i="1" dirty="0"/>
              <a:t>Mild asthma: </a:t>
            </a:r>
            <a:r>
              <a:rPr lang="en-AU" dirty="0"/>
              <a:t>well-controlled with Steps 1 or 2 (as-needed SABA or low dose ICS)</a:t>
            </a:r>
          </a:p>
          <a:p>
            <a:pPr lvl="1"/>
            <a:r>
              <a:rPr lang="en-AU" i="1" dirty="0"/>
              <a:t>Moderate asthma: </a:t>
            </a:r>
            <a:r>
              <a:rPr lang="en-AU" dirty="0"/>
              <a:t>well-controlled with Step 3 (low-dose ICS/LABA)</a:t>
            </a:r>
          </a:p>
          <a:p>
            <a:pPr lvl="1"/>
            <a:r>
              <a:rPr lang="en-AU" i="1" dirty="0"/>
              <a:t>Severe asthma: </a:t>
            </a:r>
            <a:r>
              <a:rPr lang="en-AU" dirty="0"/>
              <a:t>requires Step 4/5 (moderate or high dose ICS/LABA ± add-on), or remains uncontrolled despite this treatment</a:t>
            </a:r>
          </a:p>
          <a:p>
            <a:pPr lvl="1"/>
            <a:endParaRPr lang="en-AU" dirty="0"/>
          </a:p>
        </p:txBody>
      </p:sp>
      <p:sp>
        <p:nvSpPr>
          <p:cNvPr id="2" name="Title 1"/>
          <p:cNvSpPr>
            <a:spLocks noGrp="1"/>
          </p:cNvSpPr>
          <p:nvPr>
            <p:ph type="title"/>
          </p:nvPr>
        </p:nvSpPr>
        <p:spPr/>
        <p:txBody>
          <a:bodyPr/>
          <a:lstStyle/>
          <a:p>
            <a:r>
              <a:rPr lang="en-AU" dirty="0"/>
              <a:t>Assessing asthma severity</a:t>
            </a:r>
          </a:p>
        </p:txBody>
      </p:sp>
      <p:sp>
        <p:nvSpPr>
          <p:cNvPr id="5" name="TextBox 4"/>
          <p:cNvSpPr txBox="1"/>
          <p:nvPr/>
        </p:nvSpPr>
        <p:spPr>
          <a:xfrm>
            <a:off x="159654" y="6623998"/>
            <a:ext cx="2046514" cy="276999"/>
          </a:xfrm>
          <a:prstGeom prst="rect">
            <a:avLst/>
          </a:prstGeom>
          <a:noFill/>
        </p:spPr>
        <p:txBody>
          <a:bodyPr wrap="square" rtlCol="0">
            <a:spAutoFit/>
          </a:bodyPr>
          <a:lstStyle/>
          <a:p>
            <a:r>
              <a:rPr lang="en-AU" sz="1200" i="1">
                <a:solidFill>
                  <a:schemeClr val="bg1"/>
                </a:solidFill>
              </a:rPr>
              <a:t>GINA 2016</a:t>
            </a:r>
            <a:endParaRPr lang="en-AU" sz="1200" i="1" dirty="0">
              <a:solidFill>
                <a:schemeClr val="bg1"/>
              </a:solidFill>
            </a:endParaRPr>
          </a:p>
        </p:txBody>
      </p:sp>
    </p:spTree>
    <p:extLst>
      <p:ext uri="{BB962C8B-B14F-4D97-AF65-F5344CB8AC3E}">
        <p14:creationId xmlns:p14="http://schemas.microsoft.com/office/powerpoint/2010/main" val="125195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GINA assessment of asthma control in </a:t>
            </a:r>
            <a:br>
              <a:rPr lang="en-AU" dirty="0"/>
            </a:br>
            <a:r>
              <a:rPr lang="en-AU" dirty="0"/>
              <a:t>children ≤5 years</a:t>
            </a:r>
          </a:p>
        </p:txBody>
      </p:sp>
      <p:graphicFrame>
        <p:nvGraphicFramePr>
          <p:cNvPr id="3" name="Table 2"/>
          <p:cNvGraphicFramePr>
            <a:graphicFrameLocks noGrp="1"/>
          </p:cNvGraphicFramePr>
          <p:nvPr>
            <p:extLst>
              <p:ext uri="{D42A27DB-BD31-4B8C-83A1-F6EECF244321}">
                <p14:modId xmlns:p14="http://schemas.microsoft.com/office/powerpoint/2010/main" val="1583354519"/>
              </p:ext>
            </p:extLst>
          </p:nvPr>
        </p:nvGraphicFramePr>
        <p:xfrm>
          <a:off x="225084" y="1286090"/>
          <a:ext cx="8701205" cy="6534317"/>
        </p:xfrm>
        <a:graphic>
          <a:graphicData uri="http://schemas.openxmlformats.org/drawingml/2006/table">
            <a:tbl>
              <a:tblPr firstRow="1" bandRow="1">
                <a:tableStyleId>{7E9639D4-E3E2-4D34-9284-5A2195B3D0D7}</a:tableStyleId>
              </a:tblPr>
              <a:tblGrid>
                <a:gridCol w="4811375">
                  <a:extLst>
                    <a:ext uri="{9D8B030D-6E8A-4147-A177-3AD203B41FA5}">
                      <a16:colId xmlns:a16="http://schemas.microsoft.com/office/drawing/2014/main" val="20000"/>
                    </a:ext>
                  </a:extLst>
                </a:gridCol>
                <a:gridCol w="1205971">
                  <a:extLst>
                    <a:ext uri="{9D8B030D-6E8A-4147-A177-3AD203B41FA5}">
                      <a16:colId xmlns:a16="http://schemas.microsoft.com/office/drawing/2014/main" val="20001"/>
                    </a:ext>
                  </a:extLst>
                </a:gridCol>
                <a:gridCol w="1226907">
                  <a:extLst>
                    <a:ext uri="{9D8B030D-6E8A-4147-A177-3AD203B41FA5}">
                      <a16:colId xmlns:a16="http://schemas.microsoft.com/office/drawing/2014/main" val="20002"/>
                    </a:ext>
                  </a:extLst>
                </a:gridCol>
                <a:gridCol w="1456952">
                  <a:extLst>
                    <a:ext uri="{9D8B030D-6E8A-4147-A177-3AD203B41FA5}">
                      <a16:colId xmlns:a16="http://schemas.microsoft.com/office/drawing/2014/main" val="20003"/>
                    </a:ext>
                  </a:extLst>
                </a:gridCol>
              </a:tblGrid>
              <a:tr h="422337">
                <a:tc gridSpan="2">
                  <a:txBody>
                    <a:bodyPr/>
                    <a:lstStyle/>
                    <a:p>
                      <a:pPr algn="l">
                        <a:tabLst/>
                      </a:pPr>
                      <a:r>
                        <a:rPr lang="en-AU" sz="2000" dirty="0">
                          <a:solidFill>
                            <a:srgbClr val="134679"/>
                          </a:solidFill>
                          <a:latin typeface="Arial" panose="020B0604020202020204" pitchFamily="34" charset="0"/>
                          <a:cs typeface="Arial" panose="020B0604020202020204" pitchFamily="34" charset="0"/>
                        </a:rPr>
                        <a:t>A. Symptom</a:t>
                      </a:r>
                      <a:r>
                        <a:rPr lang="en-AU" sz="2000" baseline="0" dirty="0">
                          <a:solidFill>
                            <a:srgbClr val="134679"/>
                          </a:solidFill>
                          <a:latin typeface="Arial" panose="020B0604020202020204" pitchFamily="34" charset="0"/>
                          <a:cs typeface="Arial" panose="020B0604020202020204" pitchFamily="34" charset="0"/>
                        </a:rPr>
                        <a:t> control</a:t>
                      </a:r>
                      <a:endParaRPr lang="en-AU" sz="1800" dirty="0">
                        <a:solidFill>
                          <a:srgbClr val="134679"/>
                        </a:solidFill>
                        <a:latin typeface="Arial" panose="020B0604020202020204" pitchFamily="34" charset="0"/>
                        <a:cs typeface="Arial" panose="020B0604020202020204" pitchFamily="34" charset="0"/>
                      </a:endParaRPr>
                    </a:p>
                  </a:txBody>
                  <a:tcPr anchor="ctr">
                    <a:lnL w="6350" cap="flat" cmpd="sng" algn="ctr">
                      <a:solidFill>
                        <a:srgbClr val="F79646"/>
                      </a:solidFill>
                      <a:prstDash val="solid"/>
                      <a:round/>
                      <a:headEnd type="none" w="med" len="med"/>
                      <a:tailEnd type="none" w="med" len="med"/>
                    </a:lnL>
                    <a:lnR>
                      <a:noFill/>
                    </a:lnR>
                    <a:lnT w="6350" cap="flat" cmpd="sng" algn="ctr">
                      <a:solidFill>
                        <a:srgbClr val="F7964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tc gridSpan="2">
                  <a:txBody>
                    <a:bodyPr/>
                    <a:lstStyle/>
                    <a:p>
                      <a:pPr marL="0" indent="0" algn="l"/>
                      <a:endParaRPr lang="en-AU" sz="1800" dirty="0">
                        <a:solidFill>
                          <a:srgbClr val="134679"/>
                        </a:solidFill>
                        <a:latin typeface="Arial" panose="020B0604020202020204" pitchFamily="34" charset="0"/>
                        <a:cs typeface="Arial" panose="020B0604020202020204" pitchFamily="34" charset="0"/>
                      </a:endParaRPr>
                    </a:p>
                  </a:txBody>
                  <a:tcPr>
                    <a:lnL>
                      <a:noFill/>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extLst>
                  <a:ext uri="{0D108BD9-81ED-4DB2-BD59-A6C34878D82A}">
                    <a16:rowId xmlns:a16="http://schemas.microsoft.com/office/drawing/2014/main" val="10000"/>
                  </a:ext>
                </a:extLst>
              </a:tr>
              <a:tr h="0">
                <a:tc>
                  <a:txBody>
                    <a:bodyPr/>
                    <a:lstStyle/>
                    <a:p>
                      <a:pPr marL="36195">
                        <a:spcAft>
                          <a:spcPts val="0"/>
                        </a:spcAft>
                      </a:pPr>
                      <a:r>
                        <a:rPr lang="en-AU" sz="1600" b="1" dirty="0">
                          <a:solidFill>
                            <a:schemeClr val="tx1"/>
                          </a:solidFill>
                          <a:effectLst/>
                          <a:latin typeface="Arial" panose="020B0604020202020204" pitchFamily="34" charset="0"/>
                          <a:ea typeface="Times New Roman"/>
                          <a:cs typeface="Arial" panose="020B0604020202020204" pitchFamily="34" charset="0"/>
                        </a:rPr>
                        <a:t>In the past 4 weeks, has the child had:</a:t>
                      </a:r>
                    </a:p>
                  </a:txBody>
                  <a:tcPr marL="36000" marR="36000" marT="36000" marB="18000" anchor="ctr">
                    <a:lnL w="6350" cap="flat" cmpd="sng" algn="ctr">
                      <a:solidFill>
                        <a:srgbClr val="F79646"/>
                      </a:solid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36195" algn="ctr">
                        <a:spcAft>
                          <a:spcPts val="0"/>
                        </a:spcAft>
                      </a:pPr>
                      <a:r>
                        <a:rPr lang="en-AU" sz="1600" b="1" dirty="0">
                          <a:solidFill>
                            <a:schemeClr val="tx1"/>
                          </a:solidFill>
                          <a:effectLst/>
                          <a:latin typeface="Arial" panose="020B0604020202020204" pitchFamily="34" charset="0"/>
                          <a:ea typeface="Times New Roman"/>
                          <a:cs typeface="Arial" panose="020B0604020202020204" pitchFamily="34" charset="0"/>
                        </a:rPr>
                        <a:t>Well-controlled</a:t>
                      </a:r>
                    </a:p>
                  </a:txBody>
                  <a:tcPr marL="18000" marR="18000" marT="36000" marB="36000">
                    <a:lnL>
                      <a:noFill/>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r>
                        <a:rPr lang="en-AU" sz="1600" b="1" dirty="0">
                          <a:solidFill>
                            <a:schemeClr val="tx1"/>
                          </a:solidFill>
                          <a:latin typeface="Arial" panose="020B0604020202020204" pitchFamily="34" charset="0"/>
                          <a:cs typeface="Arial" panose="020B0604020202020204" pitchFamily="34" charset="0"/>
                        </a:rPr>
                        <a:t>Partly controlled</a:t>
                      </a:r>
                    </a:p>
                  </a:txBody>
                  <a:tcPr marL="18000" marR="18000" marT="36000" marB="36000">
                    <a:lnL>
                      <a:noFill/>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r>
                        <a:rPr lang="en-AU" sz="1600" b="1" dirty="0">
                          <a:solidFill>
                            <a:schemeClr val="tx1"/>
                          </a:solidFill>
                          <a:latin typeface="Arial" panose="020B0604020202020204" pitchFamily="34" charset="0"/>
                          <a:cs typeface="Arial" panose="020B0604020202020204" pitchFamily="34" charset="0"/>
                        </a:rPr>
                        <a:t>Uncontrolled</a:t>
                      </a:r>
                    </a:p>
                  </a:txBody>
                  <a:tcPr marL="0" marR="36000" marT="36000" marB="36000">
                    <a:lnL>
                      <a:noFill/>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5357">
                <a:tc>
                  <a:txBody>
                    <a:bodyPr/>
                    <a:lstStyle/>
                    <a:p>
                      <a:pPr marL="174625" indent="-139700">
                        <a:spcAft>
                          <a:spcPts val="0"/>
                        </a:spcAft>
                        <a:buFont typeface="Arial" panose="020B0604020202020204" pitchFamily="34" charset="0"/>
                        <a:buChar char="•"/>
                        <a:tabLst>
                          <a:tab pos="4843463" algn="r"/>
                        </a:tabLst>
                      </a:pPr>
                      <a:r>
                        <a:rPr lang="en-AU" sz="1600" dirty="0">
                          <a:solidFill>
                            <a:schemeClr val="tx1"/>
                          </a:solidFill>
                          <a:effectLst/>
                          <a:latin typeface="Arial" panose="020B0604020202020204" pitchFamily="34" charset="0"/>
                          <a:ea typeface="Times New Roman"/>
                          <a:cs typeface="Arial" panose="020B0604020202020204" pitchFamily="34" charset="0"/>
                        </a:rPr>
                        <a:t>Daytime asthma symptoms for more </a:t>
                      </a:r>
                      <a:r>
                        <a:rPr lang="en-AU" sz="1600" baseline="0" dirty="0">
                          <a:solidFill>
                            <a:schemeClr val="tx1"/>
                          </a:solidFill>
                          <a:effectLst/>
                          <a:latin typeface="Arial" panose="020B0604020202020204" pitchFamily="34" charset="0"/>
                          <a:ea typeface="Times New Roman"/>
                          <a:cs typeface="Arial" panose="020B0604020202020204" pitchFamily="34" charset="0"/>
                        </a:rPr>
                        <a:t>than</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 few minutes, more than once/week?	   Yes</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rowSpan="4">
                  <a:txBody>
                    <a:bodyPr/>
                    <a:lstStyle/>
                    <a:p>
                      <a:pPr marL="36195" algn="ctr">
                        <a:spcAft>
                          <a:spcPts val="0"/>
                        </a:spcAft>
                      </a:pPr>
                      <a:r>
                        <a:rPr lang="en-AU" sz="1600" dirty="0">
                          <a:solidFill>
                            <a:schemeClr val="tx1"/>
                          </a:solidFill>
                          <a:effectLst/>
                          <a:latin typeface="Arial" panose="020B0604020202020204" pitchFamily="34" charset="0"/>
                          <a:ea typeface="Times New Roman"/>
                          <a:cs typeface="Arial" panose="020B0604020202020204" pitchFamily="34" charset="0"/>
                        </a:rPr>
                        <a:t>None</a:t>
                      </a:r>
                      <a:r>
                        <a:rPr lang="en-AU" sz="1600" baseline="0" dirty="0">
                          <a:solidFill>
                            <a:schemeClr val="tx1"/>
                          </a:solidFill>
                          <a:effectLst/>
                          <a:latin typeface="Arial" panose="020B0604020202020204" pitchFamily="34" charset="0"/>
                          <a:ea typeface="Times New Roman"/>
                          <a:cs typeface="Arial" panose="020B0604020202020204" pitchFamily="34" charset="0"/>
                        </a:rPr>
                        <a:t> of these</a:t>
                      </a:r>
                      <a:endParaRPr lang="en-AU" sz="160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indent="0" algn="ctr">
                        <a:spcBef>
                          <a:spcPts val="600"/>
                        </a:spcBef>
                        <a:buFont typeface="Arial" panose="020B0604020202020204" pitchFamily="34" charset="0"/>
                        <a:buNone/>
                      </a:pPr>
                      <a:r>
                        <a:rPr lang="en-AU" sz="1600" dirty="0">
                          <a:solidFill>
                            <a:schemeClr val="tx1"/>
                          </a:solidFill>
                          <a:latin typeface="Arial" panose="020B0604020202020204" pitchFamily="34" charset="0"/>
                          <a:cs typeface="Arial" panose="020B0604020202020204" pitchFamily="34" charset="0"/>
                        </a:rPr>
                        <a:t>1-2</a:t>
                      </a:r>
                      <a:r>
                        <a:rPr lang="en-AU" sz="1600" baseline="0" dirty="0">
                          <a:solidFill>
                            <a:schemeClr val="tx1"/>
                          </a:solidFill>
                          <a:latin typeface="Arial" panose="020B0604020202020204" pitchFamily="34" charset="0"/>
                          <a:cs typeface="Arial" panose="020B0604020202020204" pitchFamily="34" charset="0"/>
                        </a:rPr>
                        <a:t> of </a:t>
                      </a:r>
                      <a:br>
                        <a:rPr lang="en-AU" sz="1600" baseline="0" dirty="0">
                          <a:solidFill>
                            <a:schemeClr val="tx1"/>
                          </a:solidFill>
                          <a:latin typeface="Arial" panose="020B0604020202020204" pitchFamily="34" charset="0"/>
                          <a:cs typeface="Arial" panose="020B0604020202020204" pitchFamily="34" charset="0"/>
                        </a:rPr>
                      </a:br>
                      <a:r>
                        <a:rPr lang="en-AU" sz="1600" baseline="0" dirty="0">
                          <a:solidFill>
                            <a:schemeClr val="tx1"/>
                          </a:solidFill>
                          <a:latin typeface="Arial" panose="020B0604020202020204" pitchFamily="34" charset="0"/>
                          <a:cs typeface="Arial" panose="020B0604020202020204" pitchFamily="34" charset="0"/>
                        </a:rPr>
                        <a:t>these</a:t>
                      </a:r>
                      <a:endParaRPr lang="en-AU" sz="1600" dirty="0">
                        <a:solidFill>
                          <a:schemeClr val="tx1"/>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indent="0" algn="ctr">
                        <a:spcBef>
                          <a:spcPts val="600"/>
                        </a:spcBef>
                        <a:buFont typeface="Arial" panose="020B0604020202020204" pitchFamily="34" charset="0"/>
                        <a:buNone/>
                      </a:pPr>
                      <a:r>
                        <a:rPr lang="en-AU" sz="1600" dirty="0">
                          <a:solidFill>
                            <a:schemeClr val="tx1"/>
                          </a:solidFill>
                          <a:latin typeface="Arial" panose="020B0604020202020204" pitchFamily="34" charset="0"/>
                          <a:cs typeface="Arial" panose="020B0604020202020204" pitchFamily="34" charset="0"/>
                        </a:rPr>
                        <a:t>3-4</a:t>
                      </a:r>
                      <a:r>
                        <a:rPr lang="en-AU" sz="1600" baseline="0" dirty="0">
                          <a:solidFill>
                            <a:schemeClr val="tx1"/>
                          </a:solidFill>
                          <a:latin typeface="Arial" panose="020B0604020202020204" pitchFamily="34" charset="0"/>
                          <a:cs typeface="Arial" panose="020B0604020202020204" pitchFamily="34" charset="0"/>
                        </a:rPr>
                        <a:t> of </a:t>
                      </a:r>
                      <a:br>
                        <a:rPr lang="en-AU" sz="1600" baseline="0" dirty="0">
                          <a:solidFill>
                            <a:schemeClr val="tx1"/>
                          </a:solidFill>
                          <a:latin typeface="Arial" panose="020B0604020202020204" pitchFamily="34" charset="0"/>
                          <a:cs typeface="Arial" panose="020B0604020202020204" pitchFamily="34" charset="0"/>
                        </a:rPr>
                      </a:br>
                      <a:r>
                        <a:rPr lang="en-AU" sz="1600" baseline="0" dirty="0">
                          <a:solidFill>
                            <a:schemeClr val="tx1"/>
                          </a:solidFill>
                          <a:latin typeface="Arial" panose="020B0604020202020204" pitchFamily="34" charset="0"/>
                          <a:cs typeface="Arial" panose="020B0604020202020204" pitchFamily="34" charset="0"/>
                        </a:rPr>
                        <a:t>these</a:t>
                      </a:r>
                      <a:endParaRPr lang="en-AU" sz="1600" dirty="0">
                        <a:solidFill>
                          <a:schemeClr val="tx1"/>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0">
                <a:tc>
                  <a:txBody>
                    <a:bodyPr/>
                    <a:lstStyle/>
                    <a:p>
                      <a:pPr marL="174625" marR="0" indent="-1397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843463" algn="r"/>
                        </a:tabLst>
                        <a:defRPr/>
                      </a:pPr>
                      <a:r>
                        <a:rPr lang="en-AU" sz="1600" dirty="0">
                          <a:solidFill>
                            <a:schemeClr val="tx1"/>
                          </a:solidFill>
                          <a:effectLst/>
                          <a:latin typeface="Arial" panose="020B0604020202020204" pitchFamily="34" charset="0"/>
                          <a:ea typeface="Times New Roman"/>
                          <a:cs typeface="Arial" panose="020B0604020202020204" pitchFamily="34" charset="0"/>
                        </a:rPr>
                        <a:t>Any activity limitation due to asthma? </a:t>
                      </a:r>
                      <a:br>
                        <a:rPr lang="en-AU" sz="1600" dirty="0">
                          <a:solidFill>
                            <a:schemeClr val="tx1"/>
                          </a:solidFill>
                          <a:effectLst/>
                          <a:latin typeface="Arial" panose="020B0604020202020204" pitchFamily="34" charset="0"/>
                          <a:ea typeface="Times New Roman"/>
                          <a:cs typeface="Arial" panose="020B0604020202020204" pitchFamily="34" charset="0"/>
                        </a:rPr>
                      </a:br>
                      <a:r>
                        <a:rPr lang="en-AU" sz="1600" dirty="0">
                          <a:solidFill>
                            <a:schemeClr val="tx1"/>
                          </a:solidFill>
                          <a:effectLst/>
                          <a:latin typeface="Arial" panose="020B0604020202020204" pitchFamily="34" charset="0"/>
                          <a:ea typeface="Times New Roman"/>
                          <a:cs typeface="Arial" panose="020B0604020202020204" pitchFamily="34" charset="0"/>
                        </a:rPr>
                        <a:t>(runs/plays less than other</a:t>
                      </a:r>
                      <a:r>
                        <a:rPr lang="en-AU" sz="1600" baseline="0" dirty="0">
                          <a:solidFill>
                            <a:schemeClr val="tx1"/>
                          </a:solidFill>
                          <a:effectLst/>
                          <a:latin typeface="Arial" panose="020B0604020202020204" pitchFamily="34" charset="0"/>
                          <a:ea typeface="Times New Roman"/>
                          <a:cs typeface="Arial" panose="020B0604020202020204" pitchFamily="34" charset="0"/>
                        </a:rPr>
                        <a:t> children, </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tires easily during walks/playing) 	Yes</a:t>
                      </a:r>
                      <a:r>
                        <a:rPr kumimoji="0" lang="en-AU" sz="1800" b="1" i="0" u="none" strike="noStrike" kern="1200" cap="none" spc="0" normalizeH="0" baseline="0" noProof="0" dirty="0">
                          <a:ln>
                            <a:noFill/>
                          </a:ln>
                          <a:solidFill>
                            <a:schemeClr val="tx1"/>
                          </a:solidFill>
                          <a:effectLst/>
                          <a:uLnTx/>
                          <a:uFillTx/>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kumimoji="0" lang="en-AU" sz="1800" b="1" i="0" u="none" strike="noStrike" kern="1200" cap="none" spc="0" normalizeH="0" baseline="0" noProof="0" dirty="0">
                          <a:ln>
                            <a:noFill/>
                          </a:ln>
                          <a:solidFill>
                            <a:schemeClr val="tx1"/>
                          </a:solidFill>
                          <a:effectLst/>
                          <a:uLnTx/>
                          <a:uFillTx/>
                          <a:latin typeface="Arial" panose="020B0604020202020204" pitchFamily="34" charset="0"/>
                          <a:ea typeface="Times New Roman"/>
                          <a:cs typeface="Arial" panose="020B0604020202020204" pitchFamily="34" charset="0"/>
                          <a:sym typeface="Wingdings"/>
                        </a:rPr>
                        <a:t></a:t>
                      </a:r>
                      <a:endParaRPr lang="en-AU" sz="1600" b="1"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0">
                <a:tc>
                  <a:txBody>
                    <a:bodyPr/>
                    <a:lstStyle/>
                    <a:p>
                      <a:pPr marL="174625" indent="-139700">
                        <a:spcAft>
                          <a:spcPts val="0"/>
                        </a:spcAft>
                        <a:buFont typeface="Arial" panose="020B0604020202020204" pitchFamily="34" charset="0"/>
                        <a:buChar char="•"/>
                        <a:tabLst>
                          <a:tab pos="4843463" algn="r"/>
                        </a:tabLst>
                      </a:pPr>
                      <a:r>
                        <a:rPr lang="en-AU" sz="1600" dirty="0">
                          <a:solidFill>
                            <a:schemeClr val="tx1"/>
                          </a:solidFill>
                          <a:effectLst/>
                          <a:latin typeface="Arial" panose="020B0604020202020204" pitchFamily="34" charset="0"/>
                          <a:ea typeface="Times New Roman"/>
                          <a:cs typeface="Arial" panose="020B0604020202020204" pitchFamily="34" charset="0"/>
                        </a:rPr>
                        <a:t>Reliever needed* </a:t>
                      </a:r>
                      <a:r>
                        <a:rPr lang="en-AU" sz="1600" baseline="0" dirty="0">
                          <a:solidFill>
                            <a:schemeClr val="tx1"/>
                          </a:solidFill>
                          <a:effectLst/>
                          <a:latin typeface="Arial" panose="020B0604020202020204" pitchFamily="34" charset="0"/>
                          <a:ea typeface="Times New Roman"/>
                          <a:cs typeface="Arial" panose="020B0604020202020204" pitchFamily="34" charset="0"/>
                        </a:rPr>
                        <a:t>more than once a </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week? 	Yes</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648000">
                <a:tc>
                  <a:txBody>
                    <a:bodyPr/>
                    <a:lstStyle/>
                    <a:p>
                      <a:pPr marL="174625" indent="-139700">
                        <a:spcAft>
                          <a:spcPts val="0"/>
                        </a:spcAft>
                        <a:buFont typeface="Arial" panose="020B0604020202020204" pitchFamily="34" charset="0"/>
                        <a:buChar char="•"/>
                        <a:tabLst>
                          <a:tab pos="4843463" algn="r"/>
                        </a:tabLst>
                      </a:pPr>
                      <a:r>
                        <a:rPr lang="en-AU" sz="1600" dirty="0">
                          <a:solidFill>
                            <a:schemeClr val="tx1"/>
                          </a:solidFill>
                          <a:effectLst/>
                          <a:latin typeface="Arial" panose="020B0604020202020204" pitchFamily="34" charset="0"/>
                          <a:ea typeface="Times New Roman"/>
                          <a:cs typeface="Arial" panose="020B0604020202020204" pitchFamily="34" charset="0"/>
                        </a:rPr>
                        <a:t>Any night waking or night</a:t>
                      </a:r>
                      <a:r>
                        <a:rPr lang="en-AU" sz="1600" baseline="0" dirty="0">
                          <a:solidFill>
                            <a:schemeClr val="tx1"/>
                          </a:solidFill>
                          <a:effectLst/>
                          <a:latin typeface="Arial" panose="020B0604020202020204" pitchFamily="34" charset="0"/>
                          <a:ea typeface="Times New Roman"/>
                          <a:cs typeface="Arial" panose="020B0604020202020204" pitchFamily="34" charset="0"/>
                        </a:rPr>
                        <a:t> coughing </a:t>
                      </a:r>
                      <a:br>
                        <a:rPr lang="en-AU" sz="1600" baseline="0" dirty="0">
                          <a:solidFill>
                            <a:schemeClr val="tx1"/>
                          </a:solidFill>
                          <a:effectLst/>
                          <a:latin typeface="Arial" panose="020B0604020202020204" pitchFamily="34" charset="0"/>
                          <a:ea typeface="Times New Roman"/>
                          <a:cs typeface="Arial" panose="020B0604020202020204" pitchFamily="34" charset="0"/>
                        </a:rPr>
                      </a:br>
                      <a:r>
                        <a:rPr lang="en-AU" sz="1600" baseline="0" dirty="0">
                          <a:solidFill>
                            <a:schemeClr val="tx1"/>
                          </a:solidFill>
                          <a:effectLst/>
                          <a:latin typeface="Arial" panose="020B0604020202020204" pitchFamily="34" charset="0"/>
                          <a:ea typeface="Times New Roman"/>
                          <a:cs typeface="Arial" panose="020B0604020202020204" pitchFamily="34" charset="0"/>
                        </a:rPr>
                        <a:t>d</a:t>
                      </a:r>
                      <a:r>
                        <a:rPr lang="en-AU" sz="1600" dirty="0">
                          <a:solidFill>
                            <a:schemeClr val="tx1"/>
                          </a:solidFill>
                          <a:effectLst/>
                          <a:latin typeface="Arial" panose="020B0604020202020204" pitchFamily="34" charset="0"/>
                          <a:ea typeface="Times New Roman"/>
                          <a:cs typeface="Arial" panose="020B0604020202020204" pitchFamily="34" charset="0"/>
                        </a:rPr>
                        <a:t>ue to asthma?</a:t>
                      </a:r>
                      <a:r>
                        <a:rPr lang="en-AU" sz="1600" baseline="0" dirty="0">
                          <a:solidFill>
                            <a:schemeClr val="tx1"/>
                          </a:solidFill>
                          <a:effectLst/>
                          <a:latin typeface="Arial" panose="020B0604020202020204" pitchFamily="34" charset="0"/>
                          <a:ea typeface="Times New Roman"/>
                          <a:cs typeface="Arial" panose="020B0604020202020204" pitchFamily="34" charset="0"/>
                        </a:rPr>
                        <a:t> 	Yes</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chemeClr val="tx1"/>
                          </a:solidFill>
                          <a:effectLst/>
                          <a:latin typeface="Arial" panose="020B0604020202020204" pitchFamily="34" charset="0"/>
                          <a:ea typeface="Times New Roman"/>
                          <a:cs typeface="Arial" panose="020B0604020202020204" pitchFamily="34" charset="0"/>
                        </a:rPr>
                        <a:t> No</a:t>
                      </a:r>
                      <a:r>
                        <a:rPr lang="en-AU" sz="1800" b="1" baseline="0" dirty="0">
                          <a:solidFill>
                            <a:schemeClr val="tx1"/>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chemeClr val="tx1"/>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421200">
                <a:tc gridSpan="4">
                  <a:txBody>
                    <a:bodyPr/>
                    <a:lstStyle/>
                    <a:p>
                      <a:pPr marL="34925" indent="0">
                        <a:spcAft>
                          <a:spcPts val="0"/>
                        </a:spcAft>
                        <a:buFont typeface="Arial" panose="020B0604020202020204" pitchFamily="34" charset="0"/>
                        <a:buNone/>
                        <a:tabLst>
                          <a:tab pos="4843463" algn="r"/>
                        </a:tabLst>
                      </a:pPr>
                      <a:endParaRPr lang="en-AU" sz="2000" b="1"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6"/>
                  </a:ext>
                </a:extLst>
              </a:tr>
              <a:tr h="648000">
                <a:tc>
                  <a:txBody>
                    <a:bodyPr/>
                    <a:lstStyle/>
                    <a:p>
                      <a:pPr marL="34925" indent="0">
                        <a:spcAft>
                          <a:spcPts val="0"/>
                        </a:spcAft>
                        <a:buFont typeface="Arial" panose="020B0604020202020204" pitchFamily="34" charset="0"/>
                        <a:buNone/>
                        <a:tabLst>
                          <a:tab pos="4843463" algn="r"/>
                        </a:tabLst>
                      </a:pPr>
                      <a:endParaRPr lang="en-AU" sz="1600" b="0"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4" name="Right Brace 3"/>
          <p:cNvSpPr/>
          <p:nvPr/>
        </p:nvSpPr>
        <p:spPr>
          <a:xfrm>
            <a:off x="5020807" y="2431592"/>
            <a:ext cx="261257" cy="2359095"/>
          </a:xfrm>
          <a:prstGeom prst="rightBrace">
            <a:avLst/>
          </a:prstGeom>
          <a:ln w="28575">
            <a:solidFill>
              <a:srgbClr val="F796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solidFill>
                <a:prstClr val="black"/>
              </a:solidFill>
            </a:endParaRPr>
          </a:p>
        </p:txBody>
      </p:sp>
      <p:sp>
        <p:nvSpPr>
          <p:cNvPr id="8" name="TextBox 7"/>
          <p:cNvSpPr txBox="1"/>
          <p:nvPr/>
        </p:nvSpPr>
        <p:spPr>
          <a:xfrm>
            <a:off x="159654" y="6635663"/>
            <a:ext cx="2844800" cy="276999"/>
          </a:xfrm>
          <a:prstGeom prst="rect">
            <a:avLst/>
          </a:prstGeom>
          <a:noFill/>
        </p:spPr>
        <p:txBody>
          <a:bodyPr wrap="square" rtlCol="0">
            <a:spAutoFit/>
          </a:bodyPr>
          <a:lstStyle/>
          <a:p>
            <a:r>
              <a:rPr lang="en-AU" sz="1200" i="1">
                <a:solidFill>
                  <a:prstClr val="white"/>
                </a:solidFill>
              </a:rPr>
              <a:t>GINA 2016, </a:t>
            </a:r>
            <a:r>
              <a:rPr lang="en-AU" sz="1200" i="1" dirty="0">
                <a:solidFill>
                  <a:prstClr val="white"/>
                </a:solidFill>
              </a:rPr>
              <a:t>Box 6-4A</a:t>
            </a:r>
          </a:p>
        </p:txBody>
      </p:sp>
      <p:sp>
        <p:nvSpPr>
          <p:cNvPr id="6" name="TextBox 5"/>
          <p:cNvSpPr txBox="1"/>
          <p:nvPr/>
        </p:nvSpPr>
        <p:spPr>
          <a:xfrm>
            <a:off x="5006298" y="1335313"/>
            <a:ext cx="3992562" cy="369332"/>
          </a:xfrm>
          <a:prstGeom prst="rect">
            <a:avLst/>
          </a:prstGeom>
          <a:noFill/>
        </p:spPr>
        <p:txBody>
          <a:bodyPr wrap="square" rtlCol="0">
            <a:spAutoFit/>
          </a:bodyPr>
          <a:lstStyle/>
          <a:p>
            <a:r>
              <a:rPr lang="en-AU" b="1" dirty="0">
                <a:solidFill>
                  <a:srgbClr val="134679"/>
                </a:solidFill>
                <a:cs typeface="Arial" panose="020B0604020202020204" pitchFamily="34" charset="0"/>
              </a:rPr>
              <a:t>Level of asthma symptom control</a:t>
            </a:r>
            <a:endParaRPr lang="en-AU" dirty="0">
              <a:solidFill>
                <a:prstClr val="black"/>
              </a:solidFill>
            </a:endParaRPr>
          </a:p>
        </p:txBody>
      </p:sp>
    </p:spTree>
    <p:extLst>
      <p:ext uri="{BB962C8B-B14F-4D97-AF65-F5344CB8AC3E}">
        <p14:creationId xmlns:p14="http://schemas.microsoft.com/office/powerpoint/2010/main" val="2065625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bwMode="auto">
          <a:xfrm>
            <a:off x="173038" y="250825"/>
            <a:ext cx="7597775" cy="9366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en-AU" altLang="en-US">
                <a:ea typeface="ＭＳ Ｐゴシック" pitchFamily="34" charset="-128"/>
              </a:rPr>
              <a:t>Risk factors for poor asthma outcomes in children ≤5 years</a:t>
            </a:r>
          </a:p>
        </p:txBody>
      </p:sp>
      <p:sp>
        <p:nvSpPr>
          <p:cNvPr id="152585" name="TextBox 6"/>
          <p:cNvSpPr txBox="1">
            <a:spLocks noChangeArrowheads="1"/>
          </p:cNvSpPr>
          <p:nvPr/>
        </p:nvSpPr>
        <p:spPr bwMode="auto">
          <a:xfrm>
            <a:off x="160338" y="6635750"/>
            <a:ext cx="28448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200" i="1">
                <a:solidFill>
                  <a:srgbClr val="FFFFFF"/>
                </a:solidFill>
              </a:rPr>
              <a:t>GINA 2016, </a:t>
            </a:r>
            <a:r>
              <a:rPr lang="en-AU" altLang="en-US" sz="1200" i="1" dirty="0">
                <a:solidFill>
                  <a:srgbClr val="FFFFFF"/>
                </a:solidFill>
              </a:rPr>
              <a:t>Box 6-4B (3/3)</a:t>
            </a:r>
          </a:p>
        </p:txBody>
      </p:sp>
      <p:graphicFrame>
        <p:nvGraphicFramePr>
          <p:cNvPr id="6" name="Content Placeholder 3"/>
          <p:cNvGraphicFramePr>
            <a:graphicFrameLocks noGrp="1"/>
          </p:cNvGraphicFramePr>
          <p:nvPr>
            <p:extLst>
              <p:ext uri="{D42A27DB-BD31-4B8C-83A1-F6EECF244321}">
                <p14:modId xmlns:p14="http://schemas.microsoft.com/office/powerpoint/2010/main" val="2862720472"/>
              </p:ext>
            </p:extLst>
          </p:nvPr>
        </p:nvGraphicFramePr>
        <p:xfrm>
          <a:off x="504825" y="1333500"/>
          <a:ext cx="8134350" cy="4913938"/>
        </p:xfrm>
        <a:graphic>
          <a:graphicData uri="http://schemas.openxmlformats.org/drawingml/2006/table">
            <a:tbl>
              <a:tblPr/>
              <a:tblGrid>
                <a:gridCol w="8134350">
                  <a:extLst>
                    <a:ext uri="{9D8B030D-6E8A-4147-A177-3AD203B41FA5}">
                      <a16:colId xmlns:a16="http://schemas.microsoft.com/office/drawing/2014/main" val="20000"/>
                    </a:ext>
                  </a:extLst>
                </a:gridCol>
              </a:tblGrid>
              <a:tr h="4683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exacerbations in the next few months</a:t>
                      </a:r>
                    </a:p>
                  </a:txBody>
                  <a:tcPr marL="90000" marR="90000" marT="71990" marB="71990"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a:noFill/>
                    </a:lnB>
                    <a:lnTlToBr>
                      <a:noFill/>
                    </a:lnTlToBr>
                    <a:lnBlToTr>
                      <a:noFill/>
                    </a:lnBlToTr>
                    <a:solidFill>
                      <a:srgbClr val="F9B47B"/>
                    </a:solidFill>
                  </a:tcPr>
                </a:tc>
                <a:extLst>
                  <a:ext uri="{0D108BD9-81ED-4DB2-BD59-A6C34878D82A}">
                    <a16:rowId xmlns:a16="http://schemas.microsoft.com/office/drawing/2014/main" val="10000"/>
                  </a:ext>
                </a:extLst>
              </a:tr>
              <a:tr h="1989138">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Uncontrolled asthma symptoms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One or more severe exacerbation in previous year</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The start of the child</a:t>
                      </a:r>
                      <a:r>
                        <a:rPr kumimoji="0" lang="ja-JP"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a:t>
                      </a:r>
                      <a:r>
                        <a:rPr kumimoji="0" lang="en-US" altLang="ja-JP"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s usual </a:t>
                      </a:r>
                      <a:r>
                        <a:rPr kumimoji="0" lang="ja-JP"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a:t>
                      </a:r>
                      <a:r>
                        <a:rPr kumimoji="0" lang="en-US" altLang="ja-JP"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flare-up</a:t>
                      </a:r>
                      <a:r>
                        <a:rPr kumimoji="0" lang="ja-JP"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a:t>
                      </a:r>
                      <a:r>
                        <a:rPr kumimoji="0" lang="en-US" altLang="ja-JP"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 season (especially if autumn/fall)</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Exposures: tobacco smoke; indoor or outdoor air pollution; indoor allergens (e.g. house dust mite, cockroach, pets, mold), especially in combination with viral infection</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Major psychological or socio-economic problems for child or family</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Poor adherence with controller medication, or incorrect inhaler technique</a:t>
                      </a:r>
                      <a:endParaRPr kumimoji="0" lang="en-AU"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endParaRP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a16="http://schemas.microsoft.com/office/drawing/2014/main" val="10001"/>
                  </a:ext>
                </a:extLst>
              </a:tr>
              <a:tr h="4683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ct val="0"/>
                        </a:spcAft>
                        <a:buClrTx/>
                        <a:buSzTx/>
                        <a:buFont typeface="Arial" pitchFamily="34" charset="0"/>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fixed airflow limitation</a:t>
                      </a: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rgbClr val="F9B47B"/>
                    </a:solidFill>
                  </a:tcPr>
                </a:tc>
                <a:extLst>
                  <a:ext uri="{0D108BD9-81ED-4DB2-BD59-A6C34878D82A}">
                    <a16:rowId xmlns:a16="http://schemas.microsoft.com/office/drawing/2014/main" val="10002"/>
                  </a:ext>
                </a:extLst>
              </a:tr>
              <a:tr h="658813">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Severe asthma with several hospitalizations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History of bronchiolitis</a:t>
                      </a:r>
                      <a:endParaRPr kumimoji="0" lang="en-AU"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endParaRP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a16="http://schemas.microsoft.com/office/drawing/2014/main" val="10003"/>
                  </a:ext>
                </a:extLst>
              </a:tr>
              <a:tr h="4683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ct val="0"/>
                        </a:spcAft>
                        <a:buClrTx/>
                        <a:buSzTx/>
                        <a:buFont typeface="Arial" pitchFamily="34" charset="0"/>
                        <a:buNone/>
                        <a:tabLst/>
                      </a:pPr>
                      <a:r>
                        <a:rPr kumimoji="0" lang="en-AU" altLang="en-US" sz="2000" b="1" i="0" u="none" strike="noStrike" cap="none" normalizeH="0" baseline="0">
                          <a:ln>
                            <a:noFill/>
                          </a:ln>
                          <a:solidFill>
                            <a:srgbClr val="134679"/>
                          </a:solidFill>
                          <a:effectLst/>
                          <a:latin typeface="Arial" pitchFamily="34" charset="0"/>
                          <a:ea typeface="ＭＳ Ｐゴシック" pitchFamily="34" charset="-128"/>
                          <a:cs typeface="Arial" pitchFamily="34" charset="0"/>
                        </a:rPr>
                        <a:t>Risk factors for medication side-effects</a:t>
                      </a: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rgbClr val="F9B47B"/>
                    </a:solidFill>
                  </a:tcPr>
                </a:tc>
                <a:extLst>
                  <a:ext uri="{0D108BD9-81ED-4DB2-BD59-A6C34878D82A}">
                    <a16:rowId xmlns:a16="http://schemas.microsoft.com/office/drawing/2014/main" val="10004"/>
                  </a:ext>
                </a:extLst>
              </a:tr>
              <a:tr h="860425">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Systemic: Frequent courses of OCS; high-dose and/or potent ICS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rPr>
                        <a:t>Local: moderate/high-dose or potent ICS; incorrect inhaler technique; failure to protect skin or eyes when using ICS by nebulizer or spacer with face mask</a:t>
                      </a:r>
                      <a:endParaRPr kumimoji="0" lang="en-AU" altLang="en-US" sz="1600" b="0" i="0" u="none" strike="noStrike" cap="none" normalizeH="0" baseline="0" dirty="0">
                        <a:ln>
                          <a:noFill/>
                        </a:ln>
                        <a:solidFill>
                          <a:schemeClr val="tx1"/>
                        </a:solidFill>
                        <a:effectLst/>
                        <a:latin typeface="Arial" pitchFamily="34" charset="0"/>
                        <a:ea typeface="ＭＳ Ｐゴシック" pitchFamily="34" charset="-128"/>
                        <a:cs typeface="Arial" pitchFamily="34" charset="0"/>
                      </a:endParaRPr>
                    </a:p>
                  </a:txBody>
                  <a:tcPr marT="45714" marB="45714"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w="6350" cap="flat" cmpd="sng" algn="ctr">
                      <a:solidFill>
                        <a:srgbClr val="F7964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82723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descr="SLIDE 45_4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1341438"/>
            <a:ext cx="8135938" cy="4443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5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9700"/>
            <a:ext cx="8820150" cy="150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0659"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1313" y="184150"/>
            <a:ext cx="968375"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0660" name="Rectangle 5"/>
          <p:cNvSpPr>
            <a:spLocks noGrp="1" noChangeArrowheads="1"/>
          </p:cNvSpPr>
          <p:nvPr>
            <p:ph type="title"/>
          </p:nvPr>
        </p:nvSpPr>
        <p:spPr bwMode="auto">
          <a:xfrm>
            <a:off x="173038" y="250825"/>
            <a:ext cx="7597775" cy="13493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1440" tIns="45720" rIns="40631" bIns="45720" numCol="1" anchorCtr="0" compatLnSpc="1">
            <a:prstTxWarp prst="textNoShape">
              <a:avLst/>
            </a:prstTxWarp>
            <a:normAutofit/>
          </a:bodyPr>
          <a:lstStyle/>
          <a:p>
            <a:pPr marL="222250" eaLnBrk="1" hangingPunct="1"/>
            <a:r>
              <a:rPr lang="en-US" altLang="en-US" sz="3200" dirty="0">
                <a:ea typeface="ヒラギノ角ゴ ProN W3" charset="-128"/>
              </a:rPr>
              <a:t>The control-based  asthma management cycle</a:t>
            </a:r>
          </a:p>
        </p:txBody>
      </p:sp>
      <p:sp>
        <p:nvSpPr>
          <p:cNvPr id="70661" name="Rectangle 7"/>
          <p:cNvSpPr>
            <a:spLocks/>
          </p:cNvSpPr>
          <p:nvPr/>
        </p:nvSpPr>
        <p:spPr bwMode="auto">
          <a:xfrm>
            <a:off x="177800" y="6657975"/>
            <a:ext cx="205898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a:solidFill>
                  <a:srgbClr val="FFFFFF"/>
                </a:solidFill>
                <a:latin typeface="Arial Italic" charset="0"/>
                <a:sym typeface="Arial Italic" charset="0"/>
              </a:rPr>
              <a:t>GINA 2016, </a:t>
            </a:r>
            <a:r>
              <a:rPr lang="en-US" altLang="en-US" sz="1200" i="1" dirty="0">
                <a:solidFill>
                  <a:srgbClr val="FFFFFF"/>
                </a:solidFill>
                <a:latin typeface="Arial Italic" charset="0"/>
                <a:sym typeface="Arial Italic" charset="0"/>
              </a:rPr>
              <a:t>Box 3-2</a:t>
            </a:r>
          </a:p>
        </p:txBody>
      </p:sp>
      <p:sp>
        <p:nvSpPr>
          <p:cNvPr id="70663" name="Rectangle 13"/>
          <p:cNvSpPr>
            <a:spLocks/>
          </p:cNvSpPr>
          <p:nvPr/>
        </p:nvSpPr>
        <p:spPr bwMode="auto">
          <a:xfrm>
            <a:off x="5359400" y="1511300"/>
            <a:ext cx="2824163" cy="140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25"/>
              </a:spcBef>
            </a:pPr>
            <a:r>
              <a:rPr lang="en-US" altLang="en-US" sz="1600" dirty="0"/>
              <a:t>Diagnosis</a:t>
            </a:r>
          </a:p>
          <a:p>
            <a:pPr eaLnBrk="1" hangingPunct="1">
              <a:spcBef>
                <a:spcPts val="425"/>
              </a:spcBef>
            </a:pPr>
            <a:r>
              <a:rPr lang="en-US" altLang="en-US" sz="1600" dirty="0"/>
              <a:t>Symptom control &amp; risk factors</a:t>
            </a:r>
            <a:br>
              <a:rPr lang="en-US" altLang="en-US" sz="1600" dirty="0"/>
            </a:br>
            <a:r>
              <a:rPr lang="en-US" altLang="en-US" sz="1600" dirty="0"/>
              <a:t>(including lung function)</a:t>
            </a:r>
          </a:p>
          <a:p>
            <a:pPr eaLnBrk="1" hangingPunct="1">
              <a:spcBef>
                <a:spcPts val="425"/>
              </a:spcBef>
            </a:pPr>
            <a:r>
              <a:rPr lang="en-US" altLang="en-US" sz="1600" dirty="0"/>
              <a:t>Inhaler technique &amp; adherence</a:t>
            </a:r>
          </a:p>
          <a:p>
            <a:pPr eaLnBrk="1" hangingPunct="1">
              <a:spcBef>
                <a:spcPts val="425"/>
              </a:spcBef>
            </a:pPr>
            <a:r>
              <a:rPr lang="en-US" altLang="en-US" sz="1600" dirty="0"/>
              <a:t>Patient preference</a:t>
            </a:r>
          </a:p>
        </p:txBody>
      </p:sp>
      <p:sp>
        <p:nvSpPr>
          <p:cNvPr id="70664" name="Rectangle 14"/>
          <p:cNvSpPr>
            <a:spLocks/>
          </p:cNvSpPr>
          <p:nvPr/>
        </p:nvSpPr>
        <p:spPr bwMode="auto">
          <a:xfrm>
            <a:off x="5359400" y="5173663"/>
            <a:ext cx="2925763" cy="855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25"/>
              </a:spcBef>
            </a:pPr>
            <a:r>
              <a:rPr lang="en-US" altLang="en-US" sz="1600"/>
              <a:t>Asthma medications</a:t>
            </a:r>
          </a:p>
          <a:p>
            <a:pPr eaLnBrk="1" hangingPunct="1">
              <a:spcBef>
                <a:spcPts val="425"/>
              </a:spcBef>
            </a:pPr>
            <a:r>
              <a:rPr lang="en-US" altLang="en-US" sz="1600"/>
              <a:t>Non-pharmacological strategies</a:t>
            </a:r>
          </a:p>
          <a:p>
            <a:pPr eaLnBrk="1" hangingPunct="1">
              <a:spcBef>
                <a:spcPts val="425"/>
              </a:spcBef>
            </a:pPr>
            <a:r>
              <a:rPr lang="en-US" altLang="en-US" sz="1600"/>
              <a:t>Treat modifiable risk factors</a:t>
            </a:r>
          </a:p>
        </p:txBody>
      </p:sp>
      <p:sp>
        <p:nvSpPr>
          <p:cNvPr id="70665" name="Rectangle 15"/>
          <p:cNvSpPr>
            <a:spLocks/>
          </p:cNvSpPr>
          <p:nvPr/>
        </p:nvSpPr>
        <p:spPr bwMode="auto">
          <a:xfrm>
            <a:off x="546100" y="3284538"/>
            <a:ext cx="1741488" cy="1462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25"/>
              </a:spcBef>
            </a:pPr>
            <a:r>
              <a:rPr lang="en-US" altLang="en-US" sz="1600" dirty="0"/>
              <a:t>Symptoms</a:t>
            </a:r>
          </a:p>
          <a:p>
            <a:pPr eaLnBrk="1" hangingPunct="1">
              <a:spcBef>
                <a:spcPts val="425"/>
              </a:spcBef>
            </a:pPr>
            <a:r>
              <a:rPr lang="en-US" altLang="en-US" sz="1600" dirty="0"/>
              <a:t>Exacerbations</a:t>
            </a:r>
          </a:p>
          <a:p>
            <a:pPr eaLnBrk="1" hangingPunct="1">
              <a:spcBef>
                <a:spcPts val="425"/>
              </a:spcBef>
            </a:pPr>
            <a:r>
              <a:rPr lang="en-US" altLang="en-US" sz="1600" dirty="0"/>
              <a:t>Side-effects</a:t>
            </a:r>
          </a:p>
          <a:p>
            <a:pPr eaLnBrk="1" hangingPunct="1">
              <a:spcBef>
                <a:spcPts val="425"/>
              </a:spcBef>
            </a:pPr>
            <a:r>
              <a:rPr lang="en-US" altLang="en-US" sz="1600" dirty="0"/>
              <a:t>Patient satisfaction</a:t>
            </a:r>
          </a:p>
          <a:p>
            <a:pPr eaLnBrk="1" hangingPunct="1">
              <a:spcBef>
                <a:spcPts val="425"/>
              </a:spcBef>
            </a:pPr>
            <a:r>
              <a:rPr lang="en-US" altLang="en-US" sz="1600" dirty="0"/>
              <a:t>Lung function</a:t>
            </a:r>
          </a:p>
        </p:txBody>
      </p:sp>
      <p:sp>
        <p:nvSpPr>
          <p:cNvPr id="16" name="Rectangle 15"/>
          <p:cNvSpPr/>
          <p:nvPr/>
        </p:nvSpPr>
        <p:spPr>
          <a:xfrm rot="18616622">
            <a:off x="2688622" y="2803376"/>
            <a:ext cx="2402625" cy="21806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spcFirstLastPara="1" wrap="none">
            <a:prstTxWarp prst="textArchUp">
              <a:avLst>
                <a:gd name="adj" fmla="val 5457498"/>
              </a:avLst>
            </a:prstTxWarp>
            <a:spAutoFit/>
          </a:bodyPr>
          <a:lstStyle/>
          <a:p>
            <a:pPr algn="ctr">
              <a:defRPr/>
            </a:pPr>
            <a:r>
              <a:rPr lang="en-AU" sz="1650" b="1" dirty="0">
                <a:ln w="12700">
                  <a:noFill/>
                  <a:prstDash val="solid"/>
                </a:ln>
                <a:solidFill>
                  <a:schemeClr val="bg1"/>
                </a:solidFill>
                <a:cs typeface="Arial"/>
              </a:rPr>
              <a:t>REVIEW RESPONSE</a:t>
            </a:r>
          </a:p>
        </p:txBody>
      </p:sp>
      <p:sp>
        <p:nvSpPr>
          <p:cNvPr id="17" name="Rectangle 16"/>
          <p:cNvSpPr/>
          <p:nvPr/>
        </p:nvSpPr>
        <p:spPr>
          <a:xfrm rot="3706156">
            <a:off x="3018940" y="2784161"/>
            <a:ext cx="2256314" cy="21806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spcFirstLastPara="1" wrap="none">
            <a:prstTxWarp prst="textArchUp">
              <a:avLst>
                <a:gd name="adj" fmla="val 5457498"/>
              </a:avLst>
            </a:prstTxWarp>
            <a:spAutoFit/>
          </a:bodyPr>
          <a:lstStyle/>
          <a:p>
            <a:pPr algn="ctr">
              <a:defRPr/>
            </a:pPr>
            <a:r>
              <a:rPr lang="en-AU" sz="1650" b="1" dirty="0">
                <a:ln w="12700">
                  <a:noFill/>
                  <a:prstDash val="solid"/>
                </a:ln>
                <a:solidFill>
                  <a:schemeClr val="bg1"/>
                </a:solidFill>
                <a:cs typeface="Arial"/>
              </a:rPr>
              <a:t>ASSESS</a:t>
            </a:r>
          </a:p>
        </p:txBody>
      </p:sp>
      <p:sp>
        <p:nvSpPr>
          <p:cNvPr id="18" name="Rectangle 17"/>
          <p:cNvSpPr/>
          <p:nvPr/>
        </p:nvSpPr>
        <p:spPr>
          <a:xfrm rot="21356104">
            <a:off x="2967871" y="3542599"/>
            <a:ext cx="2154960" cy="1753419"/>
          </a:xfrm>
          <a:prstGeom prst="rect">
            <a:avLst/>
          </a:prstGeom>
          <a:noFill/>
        </p:spPr>
        <p:txBody>
          <a:bodyPr spcFirstLastPara="1" wrap="none">
            <a:prstTxWarp prst="textArchDown">
              <a:avLst>
                <a:gd name="adj" fmla="val 16604063"/>
              </a:avLst>
            </a:prstTxWarp>
            <a:spAutoFit/>
          </a:bodyPr>
          <a:lstStyle/>
          <a:p>
            <a:pPr algn="ctr">
              <a:defRPr/>
            </a:pPr>
            <a:r>
              <a:rPr lang="en-AU" sz="1650" b="1" dirty="0">
                <a:ln w="12700">
                  <a:noFill/>
                  <a:prstDash val="solid"/>
                </a:ln>
                <a:solidFill>
                  <a:schemeClr val="bg1"/>
                </a:solidFill>
                <a:latin typeface="Arial"/>
                <a:ea typeface="ＭＳ Ｐゴシック" charset="0"/>
                <a:cs typeface="Arial"/>
              </a:rPr>
              <a:t>ADJUST TREATMENT</a:t>
            </a:r>
            <a:endParaRPr lang="en-US" sz="1650" b="1" dirty="0">
              <a:ln w="12700">
                <a:noFill/>
                <a:prstDash val="solid"/>
              </a:ln>
              <a:solidFill>
                <a:schemeClr val="bg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49087995"/>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9873" name="Picture 1" descr="SLIDE 57-58.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13" y="1398588"/>
            <a:ext cx="8101012" cy="4319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9874"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9700"/>
            <a:ext cx="8820150" cy="150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9875"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1313" y="184150"/>
            <a:ext cx="968375"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9876" name="Rectangle 6"/>
          <p:cNvSpPr>
            <a:spLocks noGrp="1" noChangeArrowheads="1"/>
          </p:cNvSpPr>
          <p:nvPr>
            <p:ph type="title"/>
          </p:nvPr>
        </p:nvSpPr>
        <p:spPr bwMode="auto">
          <a:xfrm>
            <a:off x="173038" y="250825"/>
            <a:ext cx="7597775" cy="13493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1440" tIns="45720" rIns="40631" bIns="45720" numCol="1" anchorCtr="0" compatLnSpc="1">
            <a:prstTxWarp prst="textNoShape">
              <a:avLst/>
            </a:prstTxWarp>
            <a:normAutofit/>
          </a:bodyPr>
          <a:lstStyle/>
          <a:p>
            <a:pPr marL="222250" eaLnBrk="1" hangingPunct="1"/>
            <a:endParaRPr lang="en-US" altLang="en-US" dirty="0">
              <a:ea typeface="ヒラギノ角ゴ ProN W3" charset="-128"/>
            </a:endParaRPr>
          </a:p>
        </p:txBody>
      </p:sp>
      <p:sp>
        <p:nvSpPr>
          <p:cNvPr id="79877" name="Rectangle 7"/>
          <p:cNvSpPr>
            <a:spLocks/>
          </p:cNvSpPr>
          <p:nvPr/>
        </p:nvSpPr>
        <p:spPr bwMode="auto">
          <a:xfrm>
            <a:off x="177800" y="6650038"/>
            <a:ext cx="23193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a:solidFill>
                  <a:srgbClr val="FFFFFF"/>
                </a:solidFill>
                <a:latin typeface="Arial Italic" charset="0"/>
                <a:sym typeface="Arial Italic" charset="0"/>
              </a:rPr>
              <a:t>GINA 2016, </a:t>
            </a:r>
            <a:r>
              <a:rPr lang="en-US" altLang="en-US" sz="1200" i="1" dirty="0">
                <a:solidFill>
                  <a:srgbClr val="FFFFFF"/>
                </a:solidFill>
                <a:latin typeface="Arial Italic" charset="0"/>
                <a:sym typeface="Arial Italic" charset="0"/>
              </a:rPr>
              <a:t>Box 3-5, Step 1 (4/8)</a:t>
            </a:r>
          </a:p>
        </p:txBody>
      </p:sp>
      <p:sp>
        <p:nvSpPr>
          <p:cNvPr id="79878" name="Rectangle 8"/>
          <p:cNvSpPr>
            <a:spLocks/>
          </p:cNvSpPr>
          <p:nvPr/>
        </p:nvSpPr>
        <p:spPr bwMode="auto">
          <a:xfrm>
            <a:off x="-309563" y="3027363"/>
            <a:ext cx="1487488" cy="893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10000"/>
              </a:lnSpc>
            </a:pPr>
            <a:r>
              <a:rPr lang="en-US" altLang="en-US" sz="900" b="1" dirty="0">
                <a:solidFill>
                  <a:srgbClr val="134679"/>
                </a:solidFill>
                <a:latin typeface="Arial Bold" charset="0"/>
                <a:sym typeface="Arial Bold" charset="0"/>
              </a:rPr>
              <a:t>PREFERRED </a:t>
            </a:r>
            <a:br>
              <a:rPr lang="en-US" altLang="en-US" sz="900" b="1" dirty="0">
                <a:solidFill>
                  <a:srgbClr val="134679"/>
                </a:solidFill>
                <a:latin typeface="Arial Bold" charset="0"/>
                <a:sym typeface="Arial Bold" charset="0"/>
              </a:rPr>
            </a:br>
            <a:r>
              <a:rPr lang="en-US" altLang="en-US" sz="900" b="1" dirty="0">
                <a:solidFill>
                  <a:srgbClr val="134679"/>
                </a:solidFill>
                <a:latin typeface="Arial Bold" charset="0"/>
                <a:sym typeface="Arial Bold" charset="0"/>
              </a:rPr>
              <a:t>CONTROLLER </a:t>
            </a:r>
            <a:br>
              <a:rPr lang="en-US" altLang="en-US" sz="900" b="1" dirty="0">
                <a:solidFill>
                  <a:srgbClr val="134679"/>
                </a:solidFill>
                <a:latin typeface="Arial Bold" charset="0"/>
                <a:sym typeface="Arial Bold" charset="0"/>
              </a:rPr>
            </a:br>
            <a:r>
              <a:rPr lang="en-US" altLang="en-US" sz="900" b="1" dirty="0">
                <a:solidFill>
                  <a:srgbClr val="134679"/>
                </a:solidFill>
                <a:latin typeface="Arial Bold" charset="0"/>
                <a:sym typeface="Arial Bold" charset="0"/>
              </a:rPr>
              <a:t>CHOICE</a:t>
            </a:r>
          </a:p>
          <a:p>
            <a:pPr eaLnBrk="1" hangingPunct="1">
              <a:lnSpc>
                <a:spcPct val="120000"/>
              </a:lnSpc>
            </a:pPr>
            <a:endParaRPr lang="en-US" altLang="en-US" sz="900" b="1" dirty="0"/>
          </a:p>
        </p:txBody>
      </p:sp>
      <p:sp>
        <p:nvSpPr>
          <p:cNvPr id="79879" name="Rectangle 9"/>
          <p:cNvSpPr>
            <a:spLocks/>
          </p:cNvSpPr>
          <p:nvPr/>
        </p:nvSpPr>
        <p:spPr bwMode="auto">
          <a:xfrm>
            <a:off x="128588" y="4403725"/>
            <a:ext cx="1041400"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r>
              <a:rPr lang="en-US" altLang="en-US" sz="900">
                <a:latin typeface="Arial Italic" charset="0"/>
                <a:sym typeface="Arial Italic" charset="0"/>
              </a:rPr>
              <a:t>Other </a:t>
            </a:r>
            <a:br>
              <a:rPr lang="en-US" altLang="en-US" sz="900">
                <a:latin typeface="Arial Italic" charset="0"/>
                <a:sym typeface="Arial Italic" charset="0"/>
              </a:rPr>
            </a:br>
            <a:r>
              <a:rPr lang="en-US" altLang="en-US" sz="900">
                <a:latin typeface="Arial Italic" charset="0"/>
                <a:sym typeface="Arial Italic" charset="0"/>
              </a:rPr>
              <a:t>controller </a:t>
            </a:r>
            <a:br>
              <a:rPr lang="en-US" altLang="en-US" sz="900">
                <a:latin typeface="Arial Italic" charset="0"/>
                <a:sym typeface="Arial Italic" charset="0"/>
              </a:rPr>
            </a:br>
            <a:r>
              <a:rPr lang="en-US" altLang="en-US" sz="900">
                <a:latin typeface="Arial Italic" charset="0"/>
                <a:sym typeface="Arial Italic" charset="0"/>
              </a:rPr>
              <a:t>options</a:t>
            </a:r>
          </a:p>
        </p:txBody>
      </p:sp>
      <p:sp>
        <p:nvSpPr>
          <p:cNvPr id="79880" name="Rectangle 10"/>
          <p:cNvSpPr>
            <a:spLocks/>
          </p:cNvSpPr>
          <p:nvPr/>
        </p:nvSpPr>
        <p:spPr bwMode="auto">
          <a:xfrm>
            <a:off x="212725" y="5087938"/>
            <a:ext cx="952500" cy="24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20000"/>
              </a:lnSpc>
            </a:pPr>
            <a:r>
              <a:rPr lang="en-US" altLang="en-US" sz="900" b="1">
                <a:solidFill>
                  <a:srgbClr val="134679"/>
                </a:solidFill>
                <a:latin typeface="Arial Bold" charset="0"/>
                <a:sym typeface="Arial Bold" charset="0"/>
              </a:rPr>
              <a:t>RELIEVER</a:t>
            </a:r>
          </a:p>
        </p:txBody>
      </p:sp>
      <p:sp>
        <p:nvSpPr>
          <p:cNvPr id="79881" name="Rectangle 11"/>
          <p:cNvSpPr>
            <a:spLocks/>
          </p:cNvSpPr>
          <p:nvPr/>
        </p:nvSpPr>
        <p:spPr bwMode="auto">
          <a:xfrm>
            <a:off x="1285875" y="2995613"/>
            <a:ext cx="8270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1</a:t>
            </a:r>
          </a:p>
        </p:txBody>
      </p:sp>
      <p:sp>
        <p:nvSpPr>
          <p:cNvPr id="79882" name="Rectangle 12"/>
          <p:cNvSpPr>
            <a:spLocks/>
          </p:cNvSpPr>
          <p:nvPr/>
        </p:nvSpPr>
        <p:spPr bwMode="auto">
          <a:xfrm>
            <a:off x="2132013" y="2992438"/>
            <a:ext cx="38354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2</a:t>
            </a:r>
          </a:p>
        </p:txBody>
      </p:sp>
      <p:sp>
        <p:nvSpPr>
          <p:cNvPr id="79883" name="Rectangle 13"/>
          <p:cNvSpPr>
            <a:spLocks/>
          </p:cNvSpPr>
          <p:nvPr/>
        </p:nvSpPr>
        <p:spPr bwMode="auto">
          <a:xfrm>
            <a:off x="5921375" y="2900363"/>
            <a:ext cx="11811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3</a:t>
            </a:r>
          </a:p>
        </p:txBody>
      </p:sp>
      <p:sp>
        <p:nvSpPr>
          <p:cNvPr id="79884" name="Rectangle 14"/>
          <p:cNvSpPr>
            <a:spLocks/>
          </p:cNvSpPr>
          <p:nvPr/>
        </p:nvSpPr>
        <p:spPr bwMode="auto">
          <a:xfrm>
            <a:off x="7085013" y="2557463"/>
            <a:ext cx="9525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4</a:t>
            </a:r>
          </a:p>
        </p:txBody>
      </p:sp>
      <p:sp>
        <p:nvSpPr>
          <p:cNvPr id="79885" name="Rectangle 15"/>
          <p:cNvSpPr>
            <a:spLocks/>
          </p:cNvSpPr>
          <p:nvPr/>
        </p:nvSpPr>
        <p:spPr bwMode="auto">
          <a:xfrm>
            <a:off x="8026400" y="2139950"/>
            <a:ext cx="7620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a:sym typeface="Arial Bold" charset="0"/>
              </a:rPr>
              <a:t>STEP 5</a:t>
            </a:r>
          </a:p>
        </p:txBody>
      </p:sp>
      <p:sp>
        <p:nvSpPr>
          <p:cNvPr id="79886" name="Rectangle 16"/>
          <p:cNvSpPr>
            <a:spLocks/>
          </p:cNvSpPr>
          <p:nvPr/>
        </p:nvSpPr>
        <p:spPr bwMode="auto">
          <a:xfrm>
            <a:off x="2092325" y="3922713"/>
            <a:ext cx="38227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600"/>
              <a:t>Low dose ICS</a:t>
            </a:r>
          </a:p>
        </p:txBody>
      </p:sp>
      <p:sp>
        <p:nvSpPr>
          <p:cNvPr id="77841" name="Rectangle 17"/>
          <p:cNvSpPr>
            <a:spLocks/>
          </p:cNvSpPr>
          <p:nvPr/>
        </p:nvSpPr>
        <p:spPr bwMode="auto">
          <a:xfrm>
            <a:off x="1279525" y="4452938"/>
            <a:ext cx="809625"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defRPr/>
            </a:pPr>
            <a:r>
              <a:rPr lang="en-US" sz="900" i="1" dirty="0">
                <a:solidFill>
                  <a:schemeClr val="tx1">
                    <a:lumMod val="65000"/>
                    <a:lumOff val="35000"/>
                  </a:schemeClr>
                </a:solidFill>
                <a:latin typeface="Arial"/>
                <a:ea typeface="ＭＳ Ｐゴシック" charset="0"/>
                <a:cs typeface="Arial"/>
                <a:sym typeface="Arial Italic" charset="0"/>
              </a:rPr>
              <a:t>Consider low dose ICS </a:t>
            </a:r>
          </a:p>
        </p:txBody>
      </p:sp>
      <p:sp>
        <p:nvSpPr>
          <p:cNvPr id="77842" name="Rectangle 18"/>
          <p:cNvSpPr>
            <a:spLocks/>
          </p:cNvSpPr>
          <p:nvPr/>
        </p:nvSpPr>
        <p:spPr bwMode="auto">
          <a:xfrm>
            <a:off x="2089150" y="4464050"/>
            <a:ext cx="38354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defRPr/>
            </a:pPr>
            <a:r>
              <a:rPr lang="en-US" sz="900" i="1" dirty="0">
                <a:solidFill>
                  <a:schemeClr val="tx1">
                    <a:lumMod val="65000"/>
                    <a:lumOff val="35000"/>
                  </a:schemeClr>
                </a:solidFill>
                <a:latin typeface="Arial"/>
                <a:ea typeface="ＭＳ Ｐゴシック" charset="0"/>
                <a:cs typeface="Arial"/>
                <a:sym typeface="Arial Italic" charset="0"/>
              </a:rPr>
              <a:t>Leukotriene receptor antagonists (LTRA)</a:t>
            </a:r>
          </a:p>
          <a:p>
            <a:pPr algn="ctr">
              <a:defRPr/>
            </a:pPr>
            <a:r>
              <a:rPr lang="en-US" sz="900" i="1" dirty="0">
                <a:solidFill>
                  <a:schemeClr val="tx1">
                    <a:lumMod val="65000"/>
                    <a:lumOff val="35000"/>
                  </a:schemeClr>
                </a:solidFill>
                <a:latin typeface="Arial"/>
                <a:ea typeface="ＭＳ Ｐゴシック" charset="0"/>
                <a:cs typeface="Arial"/>
                <a:sym typeface="Arial Italic" charset="0"/>
              </a:rPr>
              <a:t>Low dose theophylline*</a:t>
            </a:r>
          </a:p>
        </p:txBody>
      </p:sp>
      <p:sp>
        <p:nvSpPr>
          <p:cNvPr id="77843" name="Rectangle 19"/>
          <p:cNvSpPr>
            <a:spLocks/>
          </p:cNvSpPr>
          <p:nvPr/>
        </p:nvSpPr>
        <p:spPr bwMode="auto">
          <a:xfrm>
            <a:off x="5921375" y="4451350"/>
            <a:ext cx="115570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defRPr/>
            </a:pPr>
            <a:r>
              <a:rPr lang="en-US" sz="900" i="1" dirty="0">
                <a:solidFill>
                  <a:schemeClr val="tx1">
                    <a:lumMod val="65000"/>
                    <a:lumOff val="35000"/>
                  </a:schemeClr>
                </a:solidFill>
                <a:latin typeface="Arial"/>
                <a:ea typeface="ＭＳ Ｐゴシック" charset="0"/>
                <a:cs typeface="Arial"/>
                <a:sym typeface="Arial Italic" charset="0"/>
              </a:rPr>
              <a:t>Med/high dose ICS</a:t>
            </a:r>
          </a:p>
          <a:p>
            <a:pPr algn="ctr">
              <a:defRPr/>
            </a:pPr>
            <a:r>
              <a:rPr lang="en-US" sz="900" i="1" dirty="0">
                <a:solidFill>
                  <a:schemeClr val="tx1">
                    <a:lumMod val="65000"/>
                    <a:lumOff val="35000"/>
                  </a:schemeClr>
                </a:solidFill>
                <a:latin typeface="Arial"/>
                <a:ea typeface="ＭＳ Ｐゴシック" charset="0"/>
                <a:cs typeface="Arial"/>
                <a:sym typeface="Arial Italic" charset="0"/>
              </a:rPr>
              <a:t>Low dose ICS+LTRA</a:t>
            </a:r>
          </a:p>
          <a:p>
            <a:pPr algn="ctr">
              <a:defRPr/>
            </a:pPr>
            <a:r>
              <a:rPr lang="en-US" sz="900" i="1" dirty="0">
                <a:solidFill>
                  <a:schemeClr val="tx1">
                    <a:lumMod val="65000"/>
                    <a:lumOff val="35000"/>
                  </a:schemeClr>
                </a:solidFill>
                <a:latin typeface="Arial"/>
                <a:ea typeface="ＭＳ Ｐゴシック" charset="0"/>
                <a:cs typeface="Arial"/>
                <a:sym typeface="Arial Italic" charset="0"/>
              </a:rPr>
              <a:t>(or + </a:t>
            </a:r>
            <a:r>
              <a:rPr lang="en-US" sz="900" i="1" dirty="0" err="1">
                <a:solidFill>
                  <a:schemeClr val="tx1">
                    <a:lumMod val="65000"/>
                    <a:lumOff val="35000"/>
                  </a:schemeClr>
                </a:solidFill>
                <a:latin typeface="Arial"/>
                <a:ea typeface="ＭＳ Ｐゴシック" charset="0"/>
                <a:cs typeface="Arial"/>
                <a:sym typeface="Arial Italic" charset="0"/>
              </a:rPr>
              <a:t>theoph</a:t>
            </a:r>
            <a:r>
              <a:rPr lang="en-US" sz="900" i="1" dirty="0">
                <a:solidFill>
                  <a:schemeClr val="tx1">
                    <a:lumMod val="65000"/>
                    <a:lumOff val="35000"/>
                  </a:schemeClr>
                </a:solidFill>
                <a:latin typeface="Arial"/>
                <a:ea typeface="ＭＳ Ｐゴシック" charset="0"/>
                <a:cs typeface="Arial"/>
                <a:sym typeface="Arial Italic" charset="0"/>
              </a:rPr>
              <a:t>*)</a:t>
            </a:r>
          </a:p>
        </p:txBody>
      </p:sp>
      <p:sp>
        <p:nvSpPr>
          <p:cNvPr id="77846" name="Rectangle 22"/>
          <p:cNvSpPr>
            <a:spLocks/>
          </p:cNvSpPr>
          <p:nvPr/>
        </p:nvSpPr>
        <p:spPr bwMode="auto">
          <a:xfrm>
            <a:off x="1266825" y="4945063"/>
            <a:ext cx="46609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120000"/>
              </a:lnSpc>
              <a:defRPr/>
            </a:pPr>
            <a:r>
              <a:rPr lang="en-US" sz="1300" dirty="0">
                <a:solidFill>
                  <a:schemeClr val="bg2"/>
                </a:solidFill>
                <a:latin typeface="Arial" charset="0"/>
                <a:ea typeface="ＭＳ Ｐゴシック" charset="0"/>
                <a:cs typeface="ＭＳ Ｐゴシック" charset="0"/>
              </a:rPr>
              <a:t>As-needed short-acting beta</a:t>
            </a:r>
            <a:r>
              <a:rPr lang="en-US" sz="1300" baseline="-25000" dirty="0">
                <a:solidFill>
                  <a:schemeClr val="bg2"/>
                </a:solidFill>
                <a:latin typeface="Arial" charset="0"/>
                <a:ea typeface="ＭＳ Ｐゴシック" charset="0"/>
                <a:cs typeface="ＭＳ Ｐゴシック" charset="0"/>
              </a:rPr>
              <a:t>2</a:t>
            </a:r>
            <a:r>
              <a:rPr lang="en-US" sz="1300" dirty="0">
                <a:solidFill>
                  <a:schemeClr val="bg2"/>
                </a:solidFill>
                <a:latin typeface="Arial" charset="0"/>
                <a:ea typeface="ＭＳ Ｐゴシック" charset="0"/>
                <a:cs typeface="ＭＳ Ｐゴシック" charset="0"/>
              </a:rPr>
              <a:t>-agonist (SABA)</a:t>
            </a:r>
          </a:p>
        </p:txBody>
      </p:sp>
      <p:sp>
        <p:nvSpPr>
          <p:cNvPr id="77847" name="Rectangle 23"/>
          <p:cNvSpPr>
            <a:spLocks/>
          </p:cNvSpPr>
          <p:nvPr/>
        </p:nvSpPr>
        <p:spPr bwMode="auto">
          <a:xfrm>
            <a:off x="5916613" y="4941888"/>
            <a:ext cx="2857500"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90000"/>
              </a:lnSpc>
              <a:defRPr/>
            </a:pPr>
            <a:r>
              <a:rPr lang="en-US" sz="1300" dirty="0">
                <a:solidFill>
                  <a:schemeClr val="bg2"/>
                </a:solidFill>
                <a:latin typeface="Arial" charset="0"/>
                <a:ea typeface="ＭＳ Ｐゴシック" charset="0"/>
                <a:cs typeface="ＭＳ Ｐゴシック" charset="0"/>
              </a:rPr>
              <a:t>As-needed SABA or </a:t>
            </a:r>
            <a:br>
              <a:rPr lang="en-US" sz="1300" dirty="0">
                <a:solidFill>
                  <a:schemeClr val="bg2"/>
                </a:solidFill>
                <a:latin typeface="Arial" charset="0"/>
                <a:ea typeface="ＭＳ Ｐゴシック" charset="0"/>
                <a:cs typeface="ＭＳ Ｐゴシック" charset="0"/>
              </a:rPr>
            </a:br>
            <a:r>
              <a:rPr lang="en-US" sz="1300" dirty="0">
                <a:solidFill>
                  <a:schemeClr val="bg2"/>
                </a:solidFill>
                <a:latin typeface="Arial" charset="0"/>
                <a:ea typeface="ＭＳ Ｐゴシック" charset="0"/>
                <a:cs typeface="ＭＳ Ｐゴシック" charset="0"/>
              </a:rPr>
              <a:t>low dose ICS/</a:t>
            </a:r>
            <a:r>
              <a:rPr lang="en-US" sz="1300" dirty="0" err="1">
                <a:solidFill>
                  <a:schemeClr val="bg2"/>
                </a:solidFill>
                <a:latin typeface="Arial" charset="0"/>
                <a:ea typeface="ＭＳ Ｐゴシック" charset="0"/>
                <a:cs typeface="ＭＳ Ｐゴシック" charset="0"/>
              </a:rPr>
              <a:t>formoterol</a:t>
            </a:r>
            <a:r>
              <a:rPr lang="en-US" sz="1300" baseline="30000" dirty="0">
                <a:solidFill>
                  <a:schemeClr val="bg2"/>
                </a:solidFill>
                <a:latin typeface="Arial" charset="0"/>
                <a:ea typeface="ＭＳ Ｐゴシック" charset="0"/>
                <a:cs typeface="ＭＳ Ｐゴシック" charset="0"/>
              </a:rPr>
              <a:t>#</a:t>
            </a:r>
          </a:p>
        </p:txBody>
      </p:sp>
      <p:sp>
        <p:nvSpPr>
          <p:cNvPr id="79894" name="Rectangle 24"/>
          <p:cNvSpPr>
            <a:spLocks/>
          </p:cNvSpPr>
          <p:nvPr/>
        </p:nvSpPr>
        <p:spPr bwMode="auto">
          <a:xfrm>
            <a:off x="5919788" y="3732213"/>
            <a:ext cx="1157287" cy="588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pPr>
            <a:r>
              <a:rPr lang="en-US" altLang="en-US" sz="1300"/>
              <a:t>Low dose </a:t>
            </a:r>
            <a:br>
              <a:rPr lang="en-US" altLang="en-US" sz="1300"/>
            </a:br>
            <a:r>
              <a:rPr lang="en-US" altLang="en-US" sz="1300"/>
              <a:t>ICS/LABA**</a:t>
            </a:r>
          </a:p>
        </p:txBody>
      </p:sp>
      <p:sp>
        <p:nvSpPr>
          <p:cNvPr id="79895" name="Rectangle 25"/>
          <p:cNvSpPr>
            <a:spLocks/>
          </p:cNvSpPr>
          <p:nvPr/>
        </p:nvSpPr>
        <p:spPr bwMode="auto">
          <a:xfrm>
            <a:off x="7077075" y="3419475"/>
            <a:ext cx="935038" cy="414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pPr>
            <a:r>
              <a:rPr lang="en-US" altLang="en-US" sz="1300"/>
              <a:t>Med/high </a:t>
            </a:r>
            <a:br>
              <a:rPr lang="en-US" altLang="en-US" sz="1300"/>
            </a:br>
            <a:r>
              <a:rPr lang="en-US" altLang="en-US" sz="1300"/>
              <a:t>ICS/LABA</a:t>
            </a:r>
          </a:p>
        </p:txBody>
      </p:sp>
      <p:sp>
        <p:nvSpPr>
          <p:cNvPr id="79897" name="Rectangle 6"/>
          <p:cNvSpPr>
            <a:spLocks/>
          </p:cNvSpPr>
          <p:nvPr/>
        </p:nvSpPr>
        <p:spPr bwMode="auto">
          <a:xfrm>
            <a:off x="1290638" y="5892800"/>
            <a:ext cx="6604000"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100" dirty="0">
                <a:solidFill>
                  <a:srgbClr val="134679"/>
                </a:solidFill>
              </a:rPr>
              <a:t>*Not for children &lt;12 years</a:t>
            </a:r>
          </a:p>
          <a:p>
            <a:pPr eaLnBrk="1" hangingPunct="1"/>
            <a:r>
              <a:rPr lang="en-US" altLang="en-US" sz="1100" dirty="0">
                <a:solidFill>
                  <a:srgbClr val="134679"/>
                </a:solidFill>
              </a:rPr>
              <a:t>**For children 6-11 years, the preferred Step 3 treatment is medium dose ICS</a:t>
            </a:r>
          </a:p>
          <a:p>
            <a:pPr eaLnBrk="1" hangingPunct="1"/>
            <a:r>
              <a:rPr lang="en-US" altLang="en-US" sz="1100" dirty="0">
                <a:solidFill>
                  <a:srgbClr val="134679"/>
                </a:solidFill>
              </a:rPr>
              <a:t>#For patients prescribed BDP/</a:t>
            </a:r>
            <a:r>
              <a:rPr lang="en-US" altLang="en-US" sz="1100" dirty="0" err="1">
                <a:solidFill>
                  <a:srgbClr val="134679"/>
                </a:solidFill>
              </a:rPr>
              <a:t>formoterol</a:t>
            </a:r>
            <a:r>
              <a:rPr lang="en-US" altLang="en-US" sz="1100" dirty="0">
                <a:solidFill>
                  <a:srgbClr val="134679"/>
                </a:solidFill>
              </a:rPr>
              <a:t> or BUD/ </a:t>
            </a:r>
            <a:r>
              <a:rPr lang="en-US" altLang="en-US" sz="1100" dirty="0" err="1">
                <a:solidFill>
                  <a:srgbClr val="134679"/>
                </a:solidFill>
              </a:rPr>
              <a:t>formoterol</a:t>
            </a:r>
            <a:r>
              <a:rPr lang="en-US" altLang="en-US" sz="1100" dirty="0">
                <a:solidFill>
                  <a:srgbClr val="134679"/>
                </a:solidFill>
              </a:rPr>
              <a:t> maintenance and reliever therapy</a:t>
            </a:r>
          </a:p>
          <a:p>
            <a:pPr eaLnBrk="1" hangingPunct="1"/>
            <a:r>
              <a:rPr lang="en-AU" altLang="en-US" sz="1100" dirty="0">
                <a:solidFill>
                  <a:srgbClr val="134679"/>
                </a:solidFill>
                <a:sym typeface="Wingdings 2"/>
              </a:rPr>
              <a:t></a:t>
            </a:r>
            <a:r>
              <a:rPr lang="en-AU" altLang="en-US" sz="1100" dirty="0">
                <a:solidFill>
                  <a:srgbClr val="134679"/>
                </a:solidFill>
              </a:rPr>
              <a:t> </a:t>
            </a:r>
            <a:r>
              <a:rPr lang="en-AU" altLang="en-US" sz="1100" dirty="0" err="1">
                <a:solidFill>
                  <a:srgbClr val="134679"/>
                </a:solidFill>
              </a:rPr>
              <a:t>Tiotropium</a:t>
            </a:r>
            <a:r>
              <a:rPr lang="en-AU" altLang="en-US" sz="1100" dirty="0">
                <a:solidFill>
                  <a:srgbClr val="134679"/>
                </a:solidFill>
              </a:rPr>
              <a:t> by mist inhaler is an add-on treatment for patients ≥12 years with a history of exacerbations</a:t>
            </a:r>
            <a:endParaRPr lang="en-US" altLang="en-US" sz="1100" dirty="0">
              <a:solidFill>
                <a:srgbClr val="134679"/>
              </a:solidFill>
            </a:endParaRPr>
          </a:p>
          <a:p>
            <a:pPr eaLnBrk="1" hangingPunct="1"/>
            <a:endParaRPr lang="en-US" altLang="en-US" sz="1100" dirty="0">
              <a:solidFill>
                <a:srgbClr val="134679"/>
              </a:solidFill>
            </a:endParaRPr>
          </a:p>
        </p:txBody>
      </p:sp>
      <p:sp>
        <p:nvSpPr>
          <p:cNvPr id="27" name="Rectangle 20"/>
          <p:cNvSpPr>
            <a:spLocks/>
          </p:cNvSpPr>
          <p:nvPr/>
        </p:nvSpPr>
        <p:spPr bwMode="auto">
          <a:xfrm>
            <a:off x="7164388" y="4402897"/>
            <a:ext cx="936625"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defRPr/>
            </a:pPr>
            <a:r>
              <a:rPr lang="en-US" sz="900" i="1" kern="0">
                <a:solidFill>
                  <a:schemeClr val="tx1">
                    <a:lumMod val="65000"/>
                    <a:lumOff val="35000"/>
                  </a:schemeClr>
                </a:solidFill>
                <a:latin typeface="Arial"/>
                <a:ea typeface="ＭＳ Ｐゴシック" charset="0"/>
                <a:cs typeface="Arial"/>
                <a:sym typeface="Arial Italic" charset="0"/>
              </a:rPr>
              <a:t>Add tiotropium*</a:t>
            </a:r>
            <a:r>
              <a:rPr lang="en-US" sz="900" kern="0">
                <a:solidFill>
                  <a:schemeClr val="tx1">
                    <a:lumMod val="65000"/>
                    <a:lumOff val="35000"/>
                  </a:schemeClr>
                </a:solidFill>
                <a:latin typeface="Arial"/>
                <a:ea typeface="ＭＳ Ｐゴシック" charset="0"/>
                <a:cs typeface="Arial"/>
                <a:sym typeface="Wingdings 2"/>
              </a:rPr>
              <a:t></a:t>
            </a:r>
            <a:endParaRPr lang="en-US" sz="900" kern="0" dirty="0">
              <a:solidFill>
                <a:schemeClr val="tx1">
                  <a:lumMod val="65000"/>
                  <a:lumOff val="35000"/>
                </a:schemeClr>
              </a:solidFill>
              <a:latin typeface="Arial"/>
              <a:ea typeface="ＭＳ Ｐゴシック" charset="0"/>
              <a:cs typeface="Arial"/>
              <a:sym typeface="Arial Italic" charset="0"/>
            </a:endParaRPr>
          </a:p>
          <a:p>
            <a:pPr>
              <a:defRPr/>
            </a:pPr>
            <a:r>
              <a:rPr lang="en-US" sz="900" i="1" kern="0" dirty="0">
                <a:solidFill>
                  <a:schemeClr val="tx1">
                    <a:lumMod val="65000"/>
                    <a:lumOff val="35000"/>
                  </a:schemeClr>
                </a:solidFill>
                <a:latin typeface="Arial"/>
                <a:ea typeface="ＭＳ Ｐゴシック" charset="0"/>
                <a:cs typeface="Arial"/>
                <a:sym typeface="Arial Italic" charset="0"/>
              </a:rPr>
              <a:t>High dose ICS </a:t>
            </a:r>
            <a:br>
              <a:rPr lang="en-US" sz="900" i="1" kern="0" dirty="0">
                <a:solidFill>
                  <a:schemeClr val="tx1">
                    <a:lumMod val="65000"/>
                    <a:lumOff val="35000"/>
                  </a:schemeClr>
                </a:solidFill>
                <a:latin typeface="Arial"/>
                <a:ea typeface="ＭＳ Ｐゴシック" charset="0"/>
                <a:cs typeface="Arial"/>
                <a:sym typeface="Arial Italic" charset="0"/>
              </a:rPr>
            </a:br>
            <a:r>
              <a:rPr lang="en-US" sz="900" i="1" kern="0" dirty="0">
                <a:solidFill>
                  <a:schemeClr val="tx1">
                    <a:lumMod val="65000"/>
                    <a:lumOff val="35000"/>
                  </a:schemeClr>
                </a:solidFill>
                <a:latin typeface="Arial"/>
                <a:ea typeface="ＭＳ Ｐゴシック" charset="0"/>
                <a:cs typeface="Arial"/>
                <a:sym typeface="Arial Italic" charset="0"/>
              </a:rPr>
              <a:t>+ LTRA </a:t>
            </a:r>
            <a:br>
              <a:rPr lang="en-US" sz="900" i="1" kern="0" dirty="0">
                <a:solidFill>
                  <a:schemeClr val="tx1">
                    <a:lumMod val="65000"/>
                    <a:lumOff val="35000"/>
                  </a:schemeClr>
                </a:solidFill>
                <a:latin typeface="Arial"/>
                <a:ea typeface="ＭＳ Ｐゴシック" charset="0"/>
                <a:cs typeface="Arial"/>
                <a:sym typeface="Arial Italic" charset="0"/>
              </a:rPr>
            </a:br>
            <a:r>
              <a:rPr lang="en-US" sz="900" i="1" kern="0" dirty="0">
                <a:solidFill>
                  <a:schemeClr val="tx1">
                    <a:lumMod val="65000"/>
                    <a:lumOff val="35000"/>
                  </a:schemeClr>
                </a:solidFill>
                <a:latin typeface="Arial"/>
                <a:ea typeface="ＭＳ Ｐゴシック" charset="0"/>
                <a:cs typeface="Arial"/>
                <a:sym typeface="Arial Italic" charset="0"/>
              </a:rPr>
              <a:t>(or + </a:t>
            </a:r>
            <a:r>
              <a:rPr lang="en-US" sz="900" i="1" kern="0" dirty="0" err="1">
                <a:solidFill>
                  <a:schemeClr val="tx1">
                    <a:lumMod val="65000"/>
                    <a:lumOff val="35000"/>
                  </a:schemeClr>
                </a:solidFill>
                <a:latin typeface="Arial"/>
                <a:ea typeface="ＭＳ Ｐゴシック" charset="0"/>
                <a:cs typeface="Arial"/>
                <a:sym typeface="Arial Italic" charset="0"/>
              </a:rPr>
              <a:t>theoph</a:t>
            </a:r>
            <a:r>
              <a:rPr lang="en-US" sz="900" i="1" kern="0" dirty="0">
                <a:solidFill>
                  <a:schemeClr val="tx1">
                    <a:lumMod val="65000"/>
                    <a:lumOff val="35000"/>
                  </a:schemeClr>
                </a:solidFill>
                <a:latin typeface="Arial"/>
                <a:ea typeface="ＭＳ Ｐゴシック" charset="0"/>
                <a:cs typeface="Arial"/>
                <a:sym typeface="Arial Italic" charset="0"/>
              </a:rPr>
              <a:t>*)</a:t>
            </a:r>
          </a:p>
        </p:txBody>
      </p:sp>
      <p:sp>
        <p:nvSpPr>
          <p:cNvPr id="28" name="Rectangle 21"/>
          <p:cNvSpPr>
            <a:spLocks/>
          </p:cNvSpPr>
          <p:nvPr/>
        </p:nvSpPr>
        <p:spPr bwMode="auto">
          <a:xfrm>
            <a:off x="8172326" y="4415597"/>
            <a:ext cx="687512" cy="43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nSpc>
                <a:spcPct val="90000"/>
              </a:lnSpc>
              <a:defRPr/>
            </a:pPr>
            <a:r>
              <a:rPr lang="en-US" sz="900" i="1" kern="0">
                <a:solidFill>
                  <a:schemeClr val="tx1">
                    <a:lumMod val="65000"/>
                    <a:lumOff val="35000"/>
                  </a:schemeClr>
                </a:solidFill>
                <a:latin typeface="Arial"/>
                <a:ea typeface="ＭＳ Ｐゴシック" charset="0"/>
                <a:cs typeface="Arial"/>
                <a:sym typeface="Arial Italic" charset="0"/>
              </a:rPr>
              <a:t>Add </a:t>
            </a:r>
            <a:r>
              <a:rPr lang="en-US" sz="900" i="1" kern="0" dirty="0">
                <a:solidFill>
                  <a:schemeClr val="tx1">
                    <a:lumMod val="65000"/>
                    <a:lumOff val="35000"/>
                  </a:schemeClr>
                </a:solidFill>
                <a:latin typeface="Arial"/>
                <a:ea typeface="ＭＳ Ｐゴシック" charset="0"/>
                <a:cs typeface="Arial"/>
                <a:sym typeface="Arial Italic" charset="0"/>
              </a:rPr>
              <a:t>low </a:t>
            </a:r>
            <a:br>
              <a:rPr lang="en-US" sz="900" i="1" kern="0" dirty="0">
                <a:solidFill>
                  <a:schemeClr val="tx1">
                    <a:lumMod val="65000"/>
                    <a:lumOff val="35000"/>
                  </a:schemeClr>
                </a:solidFill>
                <a:latin typeface="Arial"/>
                <a:ea typeface="ＭＳ Ｐゴシック" charset="0"/>
                <a:cs typeface="Arial"/>
                <a:sym typeface="Arial Italic" charset="0"/>
              </a:rPr>
            </a:br>
            <a:r>
              <a:rPr lang="en-US" sz="900" i="1" kern="0" dirty="0">
                <a:solidFill>
                  <a:schemeClr val="tx1">
                    <a:lumMod val="65000"/>
                    <a:lumOff val="35000"/>
                  </a:schemeClr>
                </a:solidFill>
                <a:latin typeface="Arial"/>
                <a:ea typeface="ＭＳ Ｐゴシック" charset="0"/>
                <a:cs typeface="Arial"/>
                <a:sym typeface="Arial Italic" charset="0"/>
              </a:rPr>
              <a:t>dose OCS</a:t>
            </a:r>
          </a:p>
        </p:txBody>
      </p:sp>
      <p:sp>
        <p:nvSpPr>
          <p:cNvPr id="29" name="Rectangle 34"/>
          <p:cNvSpPr>
            <a:spLocks/>
          </p:cNvSpPr>
          <p:nvPr/>
        </p:nvSpPr>
        <p:spPr bwMode="auto">
          <a:xfrm>
            <a:off x="8012112" y="2939375"/>
            <a:ext cx="847725" cy="717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p>
            <a:pPr algn="ctr">
              <a:lnSpc>
                <a:spcPct val="90000"/>
              </a:lnSpc>
              <a:defRPr/>
            </a:pPr>
            <a:r>
              <a:rPr lang="en-US" sz="1050" kern="700">
                <a:latin typeface="Arial"/>
                <a:cs typeface="Arial"/>
              </a:rPr>
              <a:t>Refer for </a:t>
            </a:r>
            <a:br>
              <a:rPr lang="en-US" sz="1050" kern="700">
                <a:latin typeface="Arial"/>
                <a:cs typeface="Arial"/>
              </a:rPr>
            </a:br>
            <a:r>
              <a:rPr lang="en-US" sz="1050" kern="700">
                <a:latin typeface="Arial"/>
                <a:cs typeface="Arial"/>
              </a:rPr>
              <a:t>add-on treatment </a:t>
            </a:r>
          </a:p>
          <a:p>
            <a:pPr algn="ctr">
              <a:lnSpc>
                <a:spcPct val="90000"/>
              </a:lnSpc>
              <a:defRPr/>
            </a:pPr>
            <a:r>
              <a:rPr lang="en-US" sz="900" kern="700">
                <a:latin typeface="Arial"/>
                <a:cs typeface="Arial"/>
              </a:rPr>
              <a:t>e.g. </a:t>
            </a:r>
          </a:p>
          <a:p>
            <a:pPr algn="ctr">
              <a:lnSpc>
                <a:spcPct val="90000"/>
              </a:lnSpc>
              <a:defRPr/>
            </a:pPr>
            <a:r>
              <a:rPr lang="en-US" sz="900" kern="700">
                <a:latin typeface="Arial"/>
                <a:cs typeface="Arial"/>
              </a:rPr>
              <a:t>tiotropium,*</a:t>
            </a:r>
            <a:r>
              <a:rPr lang="en-US" sz="900" kern="700" baseline="30000">
                <a:latin typeface="Arial"/>
                <a:cs typeface="Arial"/>
                <a:sym typeface="Wingdings 2"/>
              </a:rPr>
              <a:t></a:t>
            </a:r>
            <a:r>
              <a:rPr lang="en-US" sz="900" kern="700">
                <a:latin typeface="Arial"/>
                <a:cs typeface="Arial"/>
              </a:rPr>
              <a:t> omalizumab, mepolizumab*</a:t>
            </a:r>
          </a:p>
        </p:txBody>
      </p:sp>
    </p:spTree>
    <p:extLst>
      <p:ext uri="{BB962C8B-B14F-4D97-AF65-F5344CB8AC3E}">
        <p14:creationId xmlns:p14="http://schemas.microsoft.com/office/powerpoint/2010/main" val="2154110197"/>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5649" name="Picture 1"/>
          <p:cNvPicPr>
            <a:picLocks noChangeAspect="1" noChangeArrowheads="1"/>
          </p:cNvPicPr>
          <p:nvPr/>
        </p:nvPicPr>
        <p:blipFill>
          <a:blip r:embed="rId2">
            <a:extLst>
              <a:ext uri="{28A0092B-C50C-407E-A947-70E740481C1C}">
                <a14:useLocalDpi xmlns:a14="http://schemas.microsoft.com/office/drawing/2010/main" val="0"/>
              </a:ext>
            </a:extLst>
          </a:blip>
          <a:srcRect t="2068" b="-2068"/>
          <a:stretch>
            <a:fillRect/>
          </a:stretch>
        </p:blipFill>
        <p:spPr bwMode="auto">
          <a:xfrm>
            <a:off x="1598613" y="1427957"/>
            <a:ext cx="6705600" cy="5224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round/>
                <a:headEnd/>
                <a:tailEnd/>
              </a14:hiddenLine>
            </a:ext>
          </a:extLst>
        </p:spPr>
      </p:pic>
      <p:pic>
        <p:nvPicPr>
          <p:cNvPr id="155650"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2875"/>
            <a:ext cx="8818563" cy="150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5651"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1313" y="182563"/>
            <a:ext cx="968375" cy="9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5652" name="Rectangle 6"/>
          <p:cNvSpPr>
            <a:spLocks noGrp="1" noChangeArrowheads="1"/>
          </p:cNvSpPr>
          <p:nvPr>
            <p:ph type="title"/>
          </p:nvPr>
        </p:nvSpPr>
        <p:spPr bwMode="auto">
          <a:xfrm>
            <a:off x="173038" y="249238"/>
            <a:ext cx="7596187" cy="13509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64277" tIns="32139" rIns="40630" bIns="32139" numCol="1" anchorCtr="0" compatLnSpc="1">
            <a:prstTxWarp prst="textNoShape">
              <a:avLst/>
            </a:prstTxWarp>
          </a:bodyPr>
          <a:lstStyle/>
          <a:p>
            <a:pPr marL="222250"/>
            <a:r>
              <a:rPr lang="en-US" altLang="en-US" sz="2500">
                <a:ea typeface="ヒラギノ角ゴ ProN W3" charset="-128"/>
              </a:rPr>
              <a:t>Stepwise approach – pharmacotherapy </a:t>
            </a:r>
            <a:br>
              <a:rPr lang="en-US" altLang="en-US" sz="2500">
                <a:ea typeface="ヒラギノ角ゴ ProN W3" charset="-128"/>
              </a:rPr>
            </a:br>
            <a:r>
              <a:rPr lang="en-US" altLang="en-US" sz="2500">
                <a:ea typeface="ヒラギノ角ゴ ProN W3" charset="-128"/>
              </a:rPr>
              <a:t>(children ≤5 years)</a:t>
            </a:r>
          </a:p>
        </p:txBody>
      </p:sp>
      <p:sp>
        <p:nvSpPr>
          <p:cNvPr id="155653" name="Rectangle 8"/>
          <p:cNvSpPr>
            <a:spLocks/>
          </p:cNvSpPr>
          <p:nvPr/>
        </p:nvSpPr>
        <p:spPr bwMode="auto">
          <a:xfrm>
            <a:off x="211138" y="6662738"/>
            <a:ext cx="2062162"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0"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100" i="1" dirty="0">
                <a:solidFill>
                  <a:srgbClr val="FFFFFF"/>
                </a:solidFill>
                <a:latin typeface="Arial Italic" charset="0"/>
                <a:sym typeface="Arial Italic" charset="0"/>
              </a:rPr>
              <a:t>GINA 2016, Box 6-5 (3/8)</a:t>
            </a:r>
          </a:p>
        </p:txBody>
      </p:sp>
      <p:sp>
        <p:nvSpPr>
          <p:cNvPr id="155654" name="Rectangle 10"/>
          <p:cNvSpPr>
            <a:spLocks/>
          </p:cNvSpPr>
          <p:nvPr/>
        </p:nvSpPr>
        <p:spPr bwMode="auto">
          <a:xfrm>
            <a:off x="1751013" y="4991100"/>
            <a:ext cx="936625" cy="849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2"/>
                </a:solidFill>
              </a:rPr>
              <a:t>Infrequent</a:t>
            </a:r>
            <a:br>
              <a:rPr lang="en-US" altLang="en-US" sz="1000" dirty="0">
                <a:solidFill>
                  <a:schemeClr val="bg2"/>
                </a:solidFill>
              </a:rPr>
            </a:br>
            <a:r>
              <a:rPr lang="en-US" altLang="en-US" sz="1000" dirty="0">
                <a:solidFill>
                  <a:schemeClr val="bg2"/>
                </a:solidFill>
              </a:rPr>
              <a:t>viral wheezing and no or </a:t>
            </a:r>
            <a:br>
              <a:rPr lang="en-US" altLang="en-US" sz="1000" dirty="0">
                <a:solidFill>
                  <a:schemeClr val="bg2"/>
                </a:solidFill>
              </a:rPr>
            </a:br>
            <a:r>
              <a:rPr lang="en-US" altLang="en-US" sz="1000" dirty="0">
                <a:solidFill>
                  <a:schemeClr val="bg2"/>
                </a:solidFill>
              </a:rPr>
              <a:t>few interval symptoms</a:t>
            </a:r>
          </a:p>
        </p:txBody>
      </p:sp>
      <p:sp>
        <p:nvSpPr>
          <p:cNvPr id="155655" name="Rectangle 11"/>
          <p:cNvSpPr>
            <a:spLocks/>
          </p:cNvSpPr>
          <p:nvPr/>
        </p:nvSpPr>
        <p:spPr bwMode="auto">
          <a:xfrm>
            <a:off x="2714625" y="4991100"/>
            <a:ext cx="3224213" cy="123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spcBef>
                <a:spcPts val="563"/>
              </a:spcBef>
            </a:pPr>
            <a:r>
              <a:rPr lang="en-US" altLang="en-US" sz="1000" dirty="0">
                <a:solidFill>
                  <a:schemeClr val="bg1"/>
                </a:solidFill>
              </a:rPr>
              <a:t>Symptom pattern consistent with asthma </a:t>
            </a:r>
            <a:br>
              <a:rPr lang="en-US" altLang="en-US" sz="1000" dirty="0">
                <a:solidFill>
                  <a:schemeClr val="bg1"/>
                </a:solidFill>
              </a:rPr>
            </a:br>
            <a:r>
              <a:rPr lang="en-US" altLang="en-US" sz="1000" dirty="0">
                <a:solidFill>
                  <a:schemeClr val="bg1"/>
                </a:solidFill>
              </a:rPr>
              <a:t>and asthma symptoms not well-controlled, or </a:t>
            </a:r>
            <a:br>
              <a:rPr lang="en-US" altLang="en-US" sz="1000" dirty="0">
                <a:solidFill>
                  <a:schemeClr val="bg1"/>
                </a:solidFill>
              </a:rPr>
            </a:br>
            <a:r>
              <a:rPr lang="en-US" altLang="en-US" sz="1000" dirty="0">
                <a:solidFill>
                  <a:schemeClr val="bg1"/>
                </a:solidFill>
              </a:rPr>
              <a:t>≥3 exacerbations per year </a:t>
            </a:r>
          </a:p>
          <a:p>
            <a:pPr eaLnBrk="1" hangingPunct="1">
              <a:lnSpc>
                <a:spcPct val="110000"/>
              </a:lnSpc>
              <a:spcBef>
                <a:spcPts val="563"/>
              </a:spcBef>
            </a:pPr>
            <a:r>
              <a:rPr lang="en-US" altLang="en-US" sz="1000" dirty="0">
                <a:solidFill>
                  <a:schemeClr val="bg1"/>
                </a:solidFill>
              </a:rPr>
              <a:t>Symptom pattern not consistent with asthma but wheezing episodes occur frequently, e.g. every </a:t>
            </a:r>
            <a:br>
              <a:rPr lang="en-US" altLang="en-US" sz="1000" dirty="0">
                <a:solidFill>
                  <a:schemeClr val="bg1"/>
                </a:solidFill>
              </a:rPr>
            </a:br>
            <a:r>
              <a:rPr lang="en-US" altLang="en-US" sz="1000" dirty="0">
                <a:solidFill>
                  <a:schemeClr val="bg1"/>
                </a:solidFill>
              </a:rPr>
              <a:t>6–8 weeks. </a:t>
            </a:r>
            <a:br>
              <a:rPr lang="en-US" altLang="en-US" sz="1000" dirty="0">
                <a:solidFill>
                  <a:schemeClr val="bg1"/>
                </a:solidFill>
              </a:rPr>
            </a:br>
            <a:r>
              <a:rPr lang="en-US" altLang="en-US" sz="1000" dirty="0">
                <a:solidFill>
                  <a:schemeClr val="bg1"/>
                </a:solidFill>
              </a:rPr>
              <a:t>Give diagnostic trial for 3 months.</a:t>
            </a:r>
          </a:p>
        </p:txBody>
      </p:sp>
      <p:sp>
        <p:nvSpPr>
          <p:cNvPr id="155656" name="Rectangle 12"/>
          <p:cNvSpPr>
            <a:spLocks/>
          </p:cNvSpPr>
          <p:nvPr/>
        </p:nvSpPr>
        <p:spPr bwMode="auto">
          <a:xfrm>
            <a:off x="5964238" y="4991100"/>
            <a:ext cx="1465262" cy="53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1"/>
                </a:solidFill>
              </a:rPr>
              <a:t>Asthma diagnosis, and not well-controlled on low dose ICS</a:t>
            </a:r>
          </a:p>
        </p:txBody>
      </p:sp>
      <p:sp>
        <p:nvSpPr>
          <p:cNvPr id="155657" name="Rectangle 13"/>
          <p:cNvSpPr>
            <a:spLocks/>
          </p:cNvSpPr>
          <p:nvPr/>
        </p:nvSpPr>
        <p:spPr bwMode="auto">
          <a:xfrm>
            <a:off x="7440613" y="5000625"/>
            <a:ext cx="731837"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1"/>
                </a:solidFill>
              </a:rPr>
              <a:t>Not well-controlled on double ICS</a:t>
            </a:r>
          </a:p>
        </p:txBody>
      </p:sp>
      <p:sp>
        <p:nvSpPr>
          <p:cNvPr id="155658" name="Rectangle 14"/>
          <p:cNvSpPr>
            <a:spLocks/>
          </p:cNvSpPr>
          <p:nvPr/>
        </p:nvSpPr>
        <p:spPr bwMode="auto">
          <a:xfrm>
            <a:off x="5964238" y="5715000"/>
            <a:ext cx="2224087"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marL="6826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110000"/>
              </a:lnSpc>
            </a:pPr>
            <a:r>
              <a:rPr lang="en-US" altLang="en-US" sz="1000" dirty="0">
                <a:solidFill>
                  <a:schemeClr val="bg1"/>
                </a:solidFill>
              </a:rPr>
              <a:t>First check diagnosis, inhaler skills, adherence, exposures</a:t>
            </a:r>
          </a:p>
        </p:txBody>
      </p:sp>
      <p:sp>
        <p:nvSpPr>
          <p:cNvPr id="155659" name="Rectangle 15"/>
          <p:cNvSpPr>
            <a:spLocks/>
          </p:cNvSpPr>
          <p:nvPr/>
        </p:nvSpPr>
        <p:spPr bwMode="auto">
          <a:xfrm>
            <a:off x="446088" y="5054600"/>
            <a:ext cx="1169987"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10000"/>
              </a:lnSpc>
            </a:pPr>
            <a:r>
              <a:rPr lang="en-US" altLang="en-US" sz="1000" b="1" dirty="0">
                <a:solidFill>
                  <a:srgbClr val="134679"/>
                </a:solidFill>
                <a:latin typeface="Arial Bold" charset="0"/>
                <a:sym typeface="Arial Bold" charset="0"/>
              </a:rPr>
              <a:t>CONSIDER </a:t>
            </a:r>
            <a:br>
              <a:rPr lang="en-US" altLang="en-US" sz="1000" b="1" dirty="0">
                <a:solidFill>
                  <a:srgbClr val="134679"/>
                </a:solidFill>
                <a:latin typeface="Arial Bold" charset="0"/>
                <a:sym typeface="Arial Bold" charset="0"/>
              </a:rPr>
            </a:br>
            <a:r>
              <a:rPr lang="en-US" altLang="en-US" sz="1000" b="1" dirty="0">
                <a:solidFill>
                  <a:srgbClr val="134679"/>
                </a:solidFill>
                <a:latin typeface="Arial Bold" charset="0"/>
                <a:sym typeface="Arial Bold" charset="0"/>
              </a:rPr>
              <a:t>THIS STEP FOR CHILDREN WITH:</a:t>
            </a:r>
          </a:p>
          <a:p>
            <a:pPr eaLnBrk="1" hangingPunct="1">
              <a:lnSpc>
                <a:spcPct val="110000"/>
              </a:lnSpc>
            </a:pPr>
            <a:endParaRPr lang="en-US" altLang="en-US" sz="1000" b="1" dirty="0"/>
          </a:p>
        </p:txBody>
      </p:sp>
      <p:sp>
        <p:nvSpPr>
          <p:cNvPr id="155660" name="Rectangle 16"/>
          <p:cNvSpPr>
            <a:spLocks/>
          </p:cNvSpPr>
          <p:nvPr/>
        </p:nvSpPr>
        <p:spPr bwMode="auto">
          <a:xfrm>
            <a:off x="893763" y="4562475"/>
            <a:ext cx="7048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20000"/>
              </a:lnSpc>
            </a:pPr>
            <a:r>
              <a:rPr lang="en-US" altLang="en-US" sz="1000" b="1">
                <a:solidFill>
                  <a:srgbClr val="134679"/>
                </a:solidFill>
                <a:latin typeface="Arial Bold" charset="0"/>
                <a:sym typeface="Arial Bold" charset="0"/>
              </a:rPr>
              <a:t>RELIEVER</a:t>
            </a:r>
          </a:p>
          <a:p>
            <a:pPr eaLnBrk="1" hangingPunct="1">
              <a:lnSpc>
                <a:spcPct val="120000"/>
              </a:lnSpc>
            </a:pPr>
            <a:endParaRPr lang="en-US" altLang="en-US" sz="1000" b="1"/>
          </a:p>
        </p:txBody>
      </p:sp>
      <p:sp>
        <p:nvSpPr>
          <p:cNvPr id="155661" name="Rectangle 17"/>
          <p:cNvSpPr>
            <a:spLocks/>
          </p:cNvSpPr>
          <p:nvPr/>
        </p:nvSpPr>
        <p:spPr bwMode="auto">
          <a:xfrm>
            <a:off x="873125" y="3821113"/>
            <a:ext cx="727075"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20000"/>
              </a:lnSpc>
            </a:pPr>
            <a:r>
              <a:rPr lang="en-US" altLang="en-US" sz="1000" i="1">
                <a:latin typeface="Arial Italic" charset="0"/>
                <a:sym typeface="Arial Italic" charset="0"/>
              </a:rPr>
              <a:t>Other </a:t>
            </a:r>
            <a:br>
              <a:rPr lang="en-US" altLang="en-US" sz="1000" i="1">
                <a:latin typeface="Arial Italic" charset="0"/>
                <a:sym typeface="Arial Italic" charset="0"/>
              </a:rPr>
            </a:br>
            <a:r>
              <a:rPr lang="en-US" altLang="en-US" sz="1000" i="1">
                <a:latin typeface="Arial Italic" charset="0"/>
                <a:sym typeface="Arial Italic" charset="0"/>
              </a:rPr>
              <a:t>controller </a:t>
            </a:r>
            <a:br>
              <a:rPr lang="en-US" altLang="en-US" sz="1000" i="1">
                <a:latin typeface="Arial Italic" charset="0"/>
                <a:sym typeface="Arial Italic" charset="0"/>
              </a:rPr>
            </a:br>
            <a:r>
              <a:rPr lang="en-US" altLang="en-US" sz="1000" i="1">
                <a:latin typeface="Arial Italic" charset="0"/>
                <a:sym typeface="Arial Italic" charset="0"/>
              </a:rPr>
              <a:t>options</a:t>
            </a:r>
          </a:p>
          <a:p>
            <a:pPr eaLnBrk="1" hangingPunct="1">
              <a:lnSpc>
                <a:spcPct val="120000"/>
              </a:lnSpc>
            </a:pPr>
            <a:endParaRPr lang="en-US" altLang="en-US" sz="1000"/>
          </a:p>
        </p:txBody>
      </p:sp>
      <p:sp>
        <p:nvSpPr>
          <p:cNvPr id="155662" name="Rectangle 18"/>
          <p:cNvSpPr>
            <a:spLocks/>
          </p:cNvSpPr>
          <p:nvPr/>
        </p:nvSpPr>
        <p:spPr bwMode="auto">
          <a:xfrm>
            <a:off x="534988" y="2581275"/>
            <a:ext cx="1081087"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10000"/>
              </a:lnSpc>
            </a:pPr>
            <a:r>
              <a:rPr lang="en-US" altLang="en-US" sz="1000" b="1">
                <a:solidFill>
                  <a:srgbClr val="134679"/>
                </a:solidFill>
                <a:latin typeface="Arial Bold" charset="0"/>
                <a:sym typeface="Arial Bold" charset="0"/>
              </a:rPr>
              <a:t>PREFERRED </a:t>
            </a:r>
            <a:br>
              <a:rPr lang="en-US" altLang="en-US" sz="1000" b="1">
                <a:solidFill>
                  <a:srgbClr val="134679"/>
                </a:solidFill>
                <a:latin typeface="Arial Bold" charset="0"/>
                <a:sym typeface="Arial Bold" charset="0"/>
              </a:rPr>
            </a:br>
            <a:r>
              <a:rPr lang="en-US" altLang="en-US" sz="1000" b="1">
                <a:solidFill>
                  <a:srgbClr val="134679"/>
                </a:solidFill>
                <a:latin typeface="Arial Bold" charset="0"/>
                <a:sym typeface="Arial Bold" charset="0"/>
              </a:rPr>
              <a:t>CONTROLLER </a:t>
            </a:r>
            <a:br>
              <a:rPr lang="en-US" altLang="en-US" sz="1000" b="1">
                <a:solidFill>
                  <a:srgbClr val="134679"/>
                </a:solidFill>
                <a:latin typeface="Arial Bold" charset="0"/>
                <a:sym typeface="Arial Bold" charset="0"/>
              </a:rPr>
            </a:br>
            <a:r>
              <a:rPr lang="en-US" altLang="en-US" sz="1000" b="1">
                <a:solidFill>
                  <a:srgbClr val="134679"/>
                </a:solidFill>
                <a:latin typeface="Arial Bold" charset="0"/>
                <a:sym typeface="Arial Bold" charset="0"/>
              </a:rPr>
              <a:t>CHOICE</a:t>
            </a:r>
          </a:p>
          <a:p>
            <a:pPr eaLnBrk="1" hangingPunct="1">
              <a:lnSpc>
                <a:spcPct val="110000"/>
              </a:lnSpc>
            </a:pPr>
            <a:endParaRPr lang="en-US" altLang="en-US" sz="1000" b="1"/>
          </a:p>
        </p:txBody>
      </p:sp>
      <p:sp>
        <p:nvSpPr>
          <p:cNvPr id="155663" name="Rectangle 19"/>
          <p:cNvSpPr>
            <a:spLocks/>
          </p:cNvSpPr>
          <p:nvPr/>
        </p:nvSpPr>
        <p:spPr bwMode="auto">
          <a:xfrm>
            <a:off x="1874838" y="4623336"/>
            <a:ext cx="6429375" cy="214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000" dirty="0">
                <a:solidFill>
                  <a:schemeClr val="bg1"/>
                </a:solidFill>
              </a:rPr>
              <a:t>As-needed short-acting beta</a:t>
            </a:r>
            <a:r>
              <a:rPr lang="en-US" altLang="en-US" sz="1000" baseline="-25000" dirty="0">
                <a:solidFill>
                  <a:schemeClr val="bg1"/>
                </a:solidFill>
              </a:rPr>
              <a:t>2</a:t>
            </a:r>
            <a:r>
              <a:rPr lang="en-US" altLang="en-US" sz="1000" dirty="0">
                <a:solidFill>
                  <a:schemeClr val="bg1"/>
                </a:solidFill>
              </a:rPr>
              <a:t>-agonist (all children) </a:t>
            </a:r>
          </a:p>
        </p:txBody>
      </p:sp>
      <p:sp>
        <p:nvSpPr>
          <p:cNvPr id="155664" name="Rectangle 20"/>
          <p:cNvSpPr>
            <a:spLocks/>
          </p:cNvSpPr>
          <p:nvPr/>
        </p:nvSpPr>
        <p:spPr bwMode="auto">
          <a:xfrm>
            <a:off x="2705100" y="3860800"/>
            <a:ext cx="3224213" cy="33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275"/>
              </a:spcBef>
            </a:pPr>
            <a:r>
              <a:rPr lang="en-US" altLang="en-US" sz="800" i="1">
                <a:latin typeface="Arial Italic" charset="0"/>
                <a:sym typeface="Arial Italic" charset="0"/>
              </a:rPr>
              <a:t>Leukotriene receptor antagonist (LTRA)</a:t>
            </a:r>
          </a:p>
          <a:p>
            <a:pPr algn="ctr" eaLnBrk="1" hangingPunct="1">
              <a:spcBef>
                <a:spcPts val="275"/>
              </a:spcBef>
            </a:pPr>
            <a:r>
              <a:rPr lang="en-US" altLang="en-US" sz="800" i="1">
                <a:latin typeface="Arial Italic" charset="0"/>
                <a:sym typeface="Arial Italic" charset="0"/>
              </a:rPr>
              <a:t>Intermittent ICS</a:t>
            </a:r>
          </a:p>
        </p:txBody>
      </p:sp>
      <p:sp>
        <p:nvSpPr>
          <p:cNvPr id="155665" name="Rectangle 21"/>
          <p:cNvSpPr>
            <a:spLocks/>
          </p:cNvSpPr>
          <p:nvPr/>
        </p:nvSpPr>
        <p:spPr bwMode="auto">
          <a:xfrm>
            <a:off x="5946775" y="3860800"/>
            <a:ext cx="1465263"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spcBef>
                <a:spcPts val="275"/>
              </a:spcBef>
            </a:pPr>
            <a:r>
              <a:rPr lang="en-US" altLang="en-US" sz="800" i="1">
                <a:latin typeface="Arial Italic" charset="0"/>
                <a:sym typeface="Arial Italic" charset="0"/>
              </a:rPr>
              <a:t>Low dose ICS + LTRA</a:t>
            </a:r>
          </a:p>
        </p:txBody>
      </p:sp>
      <p:sp>
        <p:nvSpPr>
          <p:cNvPr id="17430" name="Rectangle 22"/>
          <p:cNvSpPr>
            <a:spLocks/>
          </p:cNvSpPr>
          <p:nvPr/>
        </p:nvSpPr>
        <p:spPr bwMode="auto">
          <a:xfrm>
            <a:off x="7380288" y="3860800"/>
            <a:ext cx="808037"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algn="ctr">
              <a:spcBef>
                <a:spcPts val="281"/>
              </a:spcBef>
              <a:defRPr/>
            </a:pPr>
            <a:r>
              <a:rPr lang="en-US" sz="800" i="1" kern="100" spc="-30" dirty="0">
                <a:latin typeface="Arial Italic" charset="0"/>
                <a:ea typeface="ＭＳ Ｐゴシック" charset="0"/>
                <a:cs typeface="Arial Italic" charset="0"/>
                <a:sym typeface="Arial Italic" charset="0"/>
              </a:rPr>
              <a:t>Add LTRA </a:t>
            </a:r>
          </a:p>
          <a:p>
            <a:pPr algn="ctr">
              <a:spcBef>
                <a:spcPts val="281"/>
              </a:spcBef>
              <a:defRPr/>
            </a:pPr>
            <a:r>
              <a:rPr lang="en-US" sz="800" i="1" kern="100" spc="-30" dirty="0">
                <a:latin typeface="Arial Italic" charset="0"/>
                <a:ea typeface="ＭＳ Ｐゴシック" charset="0"/>
                <a:cs typeface="Arial Italic" charset="0"/>
                <a:sym typeface="Arial Italic" charset="0"/>
              </a:rPr>
              <a:t>Inc. ICS</a:t>
            </a:r>
            <a:br>
              <a:rPr lang="en-US" sz="800" i="1" kern="100" spc="-30" dirty="0">
                <a:latin typeface="Arial Italic" charset="0"/>
                <a:ea typeface="ＭＳ Ｐゴシック" charset="0"/>
                <a:cs typeface="Arial Italic" charset="0"/>
                <a:sym typeface="Arial Italic" charset="0"/>
              </a:rPr>
            </a:br>
            <a:r>
              <a:rPr lang="en-US" sz="800" i="1" kern="100" spc="-30" dirty="0">
                <a:latin typeface="Arial Italic" charset="0"/>
                <a:ea typeface="ＭＳ Ｐゴシック" charset="0"/>
                <a:cs typeface="Arial Italic" charset="0"/>
                <a:sym typeface="Arial Italic" charset="0"/>
              </a:rPr>
              <a:t>frequency</a:t>
            </a:r>
          </a:p>
          <a:p>
            <a:pPr algn="ctr">
              <a:spcBef>
                <a:spcPts val="281"/>
              </a:spcBef>
              <a:defRPr/>
            </a:pPr>
            <a:r>
              <a:rPr lang="en-US" sz="800" i="1" kern="100" spc="-30" dirty="0">
                <a:latin typeface="Arial Italic" charset="0"/>
                <a:ea typeface="ＭＳ Ｐゴシック" charset="0"/>
                <a:cs typeface="Arial Italic" charset="0"/>
                <a:sym typeface="Arial Italic" charset="0"/>
              </a:rPr>
              <a:t>Add </a:t>
            </a:r>
            <a:r>
              <a:rPr lang="en-US" sz="800" i="1" kern="100" spc="-30" dirty="0" err="1">
                <a:latin typeface="Arial Italic" charset="0"/>
                <a:ea typeface="ＭＳ Ｐゴシック" charset="0"/>
                <a:cs typeface="Arial Italic" charset="0"/>
                <a:sym typeface="Arial Italic" charset="0"/>
              </a:rPr>
              <a:t>intermitt</a:t>
            </a:r>
            <a:r>
              <a:rPr lang="en-US" sz="800" i="1" kern="100" spc="-30" dirty="0">
                <a:latin typeface="Arial Italic" charset="0"/>
                <a:ea typeface="ＭＳ Ｐゴシック" charset="0"/>
                <a:cs typeface="Arial Italic" charset="0"/>
                <a:sym typeface="Arial Italic" charset="0"/>
              </a:rPr>
              <a:t> ICS</a:t>
            </a:r>
          </a:p>
        </p:txBody>
      </p:sp>
      <p:sp>
        <p:nvSpPr>
          <p:cNvPr id="155667" name="Rectangle 23"/>
          <p:cNvSpPr>
            <a:spLocks/>
          </p:cNvSpPr>
          <p:nvPr/>
        </p:nvSpPr>
        <p:spPr bwMode="auto">
          <a:xfrm>
            <a:off x="2705100" y="3392488"/>
            <a:ext cx="3224213" cy="25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300" b="1" dirty="0">
                <a:latin typeface="Arial Bold" charset="0"/>
                <a:sym typeface="Arial Bold" charset="0"/>
              </a:rPr>
              <a:t>Daily low dose ICS</a:t>
            </a:r>
          </a:p>
        </p:txBody>
      </p:sp>
      <p:sp>
        <p:nvSpPr>
          <p:cNvPr id="155668" name="Rectangle 24"/>
          <p:cNvSpPr>
            <a:spLocks/>
          </p:cNvSpPr>
          <p:nvPr/>
        </p:nvSpPr>
        <p:spPr bwMode="auto">
          <a:xfrm>
            <a:off x="5956300" y="3098800"/>
            <a:ext cx="1446213" cy="53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pPr>
            <a:r>
              <a:rPr lang="en-US" altLang="en-US" sz="1000" b="1" dirty="0">
                <a:latin typeface="Arial Bold" charset="0"/>
                <a:sym typeface="Arial Bold" charset="0"/>
              </a:rPr>
              <a:t>Double </a:t>
            </a:r>
            <a:br>
              <a:rPr lang="en-US" altLang="en-US" sz="1000" b="1" dirty="0">
                <a:latin typeface="Arial Bold" charset="0"/>
                <a:sym typeface="Arial Bold" charset="0"/>
              </a:rPr>
            </a:br>
            <a:r>
              <a:rPr lang="ja-JP" altLang="en-US" sz="1000" b="1" dirty="0">
                <a:sym typeface="Arial Bold" charset="0"/>
              </a:rPr>
              <a:t>‘</a:t>
            </a:r>
            <a:r>
              <a:rPr lang="en-US" altLang="ja-JP" sz="1000" b="1" dirty="0">
                <a:latin typeface="Arial Bold" charset="0"/>
                <a:sym typeface="Arial Bold" charset="0"/>
              </a:rPr>
              <a:t>low dose</a:t>
            </a:r>
            <a:r>
              <a:rPr lang="ja-JP" altLang="en-US" sz="1000" b="1" dirty="0">
                <a:sym typeface="Arial Bold" charset="0"/>
              </a:rPr>
              <a:t>’</a:t>
            </a:r>
            <a:r>
              <a:rPr lang="en-US" altLang="ja-JP" sz="1000" b="1" dirty="0">
                <a:latin typeface="Arial Bold" charset="0"/>
                <a:sym typeface="Arial Bold" charset="0"/>
              </a:rPr>
              <a:t> </a:t>
            </a:r>
            <a:br>
              <a:rPr lang="en-US" altLang="ja-JP" sz="1000" b="1" dirty="0">
                <a:latin typeface="Arial Bold" charset="0"/>
                <a:sym typeface="Arial Bold" charset="0"/>
              </a:rPr>
            </a:br>
            <a:r>
              <a:rPr lang="en-US" altLang="ja-JP" sz="1000" b="1" dirty="0">
                <a:latin typeface="Arial Bold" charset="0"/>
                <a:sym typeface="Arial Bold" charset="0"/>
              </a:rPr>
              <a:t>ICS</a:t>
            </a:r>
            <a:endParaRPr lang="en-US" altLang="en-US" sz="1000" b="1" dirty="0">
              <a:latin typeface="Arial Bold" charset="0"/>
              <a:sym typeface="Arial Bold" charset="0"/>
            </a:endParaRPr>
          </a:p>
        </p:txBody>
      </p:sp>
      <p:sp>
        <p:nvSpPr>
          <p:cNvPr id="155669" name="Rectangle 25"/>
          <p:cNvSpPr>
            <a:spLocks/>
          </p:cNvSpPr>
          <p:nvPr/>
        </p:nvSpPr>
        <p:spPr bwMode="auto">
          <a:xfrm>
            <a:off x="7367588" y="2705100"/>
            <a:ext cx="838200" cy="1071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000" dirty="0"/>
              <a:t>Continue controller </a:t>
            </a:r>
            <a:br>
              <a:rPr lang="en-US" altLang="en-US" sz="1000" dirty="0"/>
            </a:br>
            <a:r>
              <a:rPr lang="en-US" altLang="en-US" sz="1000" dirty="0"/>
              <a:t>&amp; refer for specialist assessment</a:t>
            </a:r>
          </a:p>
          <a:p>
            <a:pPr algn="ctr" eaLnBrk="1" hangingPunct="1">
              <a:lnSpc>
                <a:spcPct val="120000"/>
              </a:lnSpc>
            </a:pPr>
            <a:endParaRPr lang="en-US" altLang="en-US" sz="1000" dirty="0"/>
          </a:p>
        </p:txBody>
      </p:sp>
      <p:sp>
        <p:nvSpPr>
          <p:cNvPr id="155670" name="Rectangle 26"/>
          <p:cNvSpPr>
            <a:spLocks/>
          </p:cNvSpPr>
          <p:nvPr/>
        </p:nvSpPr>
        <p:spPr bwMode="auto">
          <a:xfrm>
            <a:off x="1751013" y="2643188"/>
            <a:ext cx="936625" cy="22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1</a:t>
            </a:r>
          </a:p>
        </p:txBody>
      </p:sp>
      <p:sp>
        <p:nvSpPr>
          <p:cNvPr id="155671" name="Rectangle 27"/>
          <p:cNvSpPr>
            <a:spLocks/>
          </p:cNvSpPr>
          <p:nvPr/>
        </p:nvSpPr>
        <p:spPr bwMode="auto">
          <a:xfrm>
            <a:off x="2705100" y="2643188"/>
            <a:ext cx="3224213" cy="22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2</a:t>
            </a:r>
          </a:p>
        </p:txBody>
      </p:sp>
      <p:sp>
        <p:nvSpPr>
          <p:cNvPr id="155672" name="Rectangle 28"/>
          <p:cNvSpPr>
            <a:spLocks/>
          </p:cNvSpPr>
          <p:nvPr/>
        </p:nvSpPr>
        <p:spPr bwMode="auto">
          <a:xfrm>
            <a:off x="5946775" y="2500313"/>
            <a:ext cx="1446213" cy="22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3</a:t>
            </a:r>
          </a:p>
        </p:txBody>
      </p:sp>
      <p:sp>
        <p:nvSpPr>
          <p:cNvPr id="155673" name="Rectangle 29"/>
          <p:cNvSpPr>
            <a:spLocks/>
          </p:cNvSpPr>
          <p:nvPr/>
        </p:nvSpPr>
        <p:spPr bwMode="auto">
          <a:xfrm>
            <a:off x="7392988" y="2098675"/>
            <a:ext cx="812800" cy="22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20000"/>
              </a:lnSpc>
            </a:pPr>
            <a:r>
              <a:rPr lang="en-US" altLang="en-US" sz="1100" b="1">
                <a:latin typeface="Arial Bold" charset="0"/>
                <a:sym typeface="Arial Bold" charset="0"/>
              </a:rPr>
              <a:t>STEP 4</a:t>
            </a:r>
          </a:p>
        </p:txBody>
      </p:sp>
    </p:spTree>
    <p:extLst>
      <p:ext uri="{BB962C8B-B14F-4D97-AF65-F5344CB8AC3E}">
        <p14:creationId xmlns:p14="http://schemas.microsoft.com/office/powerpoint/2010/main" val="1165580641"/>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bwMode="auto">
          <a:xfrm>
            <a:off x="457200" y="1192213"/>
            <a:ext cx="8528050" cy="52085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eaLnBrk="1" hangingPunct="1"/>
            <a:r>
              <a:rPr lang="en-AU" altLang="en-US" dirty="0">
                <a:ea typeface="ＭＳ Ｐゴシック" pitchFamily="34" charset="-128"/>
              </a:rPr>
              <a:t>For children with intermittent viral-induced wheeze and no interval symptoms, if as-needed SABA is not sufficient, consider intermittent ICS. Because of the risk of side-effects, this should only be considered if the physician is confident that the treatment will be used appropriately. </a:t>
            </a:r>
          </a:p>
        </p:txBody>
      </p:sp>
      <p:sp>
        <p:nvSpPr>
          <p:cNvPr id="158722" name="Title 1"/>
          <p:cNvSpPr>
            <a:spLocks noGrp="1"/>
          </p:cNvSpPr>
          <p:nvPr>
            <p:ph type="title"/>
          </p:nvPr>
        </p:nvSpPr>
        <p:spPr bwMode="auto">
          <a:xfrm>
            <a:off x="173038" y="250825"/>
            <a:ext cx="7578725" cy="9366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pPr eaLnBrk="1" hangingPunct="1"/>
            <a:endParaRPr lang="en-AU" altLang="en-US" dirty="0">
              <a:ea typeface="ＭＳ Ｐゴシック" pitchFamily="34" charset="-128"/>
            </a:endParaRPr>
          </a:p>
        </p:txBody>
      </p:sp>
      <p:sp>
        <p:nvSpPr>
          <p:cNvPr id="158723" name="TextBox 3"/>
          <p:cNvSpPr txBox="1">
            <a:spLocks noChangeArrowheads="1"/>
          </p:cNvSpPr>
          <p:nvPr/>
        </p:nvSpPr>
        <p:spPr bwMode="auto">
          <a:xfrm>
            <a:off x="160338" y="6624638"/>
            <a:ext cx="204628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200" i="1">
                <a:solidFill>
                  <a:srgbClr val="FFFFFF"/>
                </a:solidFill>
              </a:rPr>
              <a:t>GINA 2016</a:t>
            </a:r>
            <a:endParaRPr lang="en-AU" altLang="en-US" sz="1200" i="1" dirty="0">
              <a:solidFill>
                <a:srgbClr val="FFFFFF"/>
              </a:solidFill>
            </a:endParaRPr>
          </a:p>
        </p:txBody>
      </p:sp>
    </p:spTree>
    <p:extLst>
      <p:ext uri="{BB962C8B-B14F-4D97-AF65-F5344CB8AC3E}">
        <p14:creationId xmlns:p14="http://schemas.microsoft.com/office/powerpoint/2010/main" val="2987915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AU" dirty="0"/>
              <a:t>How?</a:t>
            </a:r>
          </a:p>
          <a:p>
            <a:pPr lvl="1"/>
            <a:r>
              <a:rPr lang="en-AU" dirty="0"/>
              <a:t>Asthma severity is assessed retrospectively from the level of treatment required to control symptoms and exacerbations</a:t>
            </a:r>
          </a:p>
          <a:p>
            <a:r>
              <a:rPr lang="en-AU" dirty="0"/>
              <a:t>When?</a:t>
            </a:r>
          </a:p>
          <a:p>
            <a:pPr lvl="1"/>
            <a:r>
              <a:rPr lang="en-AU" dirty="0"/>
              <a:t>Assess asthma severity after patient has been on controller treatment for several months</a:t>
            </a:r>
          </a:p>
          <a:p>
            <a:pPr lvl="1"/>
            <a:r>
              <a:rPr lang="en-AU" dirty="0"/>
              <a:t>Severity is not static – it may change over months or years, or as different treatments become available</a:t>
            </a:r>
          </a:p>
          <a:p>
            <a:r>
              <a:rPr lang="en-AU" dirty="0"/>
              <a:t>Categories of asthma severity</a:t>
            </a:r>
          </a:p>
          <a:p>
            <a:pPr lvl="1"/>
            <a:r>
              <a:rPr lang="en-AU" i="1" dirty="0"/>
              <a:t>Mild asthma: </a:t>
            </a:r>
            <a:r>
              <a:rPr lang="en-AU" dirty="0"/>
              <a:t>well-controlled with Steps 1 or 2 (as-needed SABA or low dose ICS)</a:t>
            </a:r>
          </a:p>
          <a:p>
            <a:pPr lvl="1"/>
            <a:r>
              <a:rPr lang="en-AU" i="1" dirty="0"/>
              <a:t>Moderate asthma: </a:t>
            </a:r>
            <a:r>
              <a:rPr lang="en-AU" dirty="0"/>
              <a:t>well-controlled with Step 3 (low-dose ICS/LABA)</a:t>
            </a:r>
          </a:p>
          <a:p>
            <a:pPr lvl="1"/>
            <a:r>
              <a:rPr lang="en-AU" i="1" dirty="0"/>
              <a:t>Severe asthma: </a:t>
            </a:r>
            <a:r>
              <a:rPr lang="en-AU" dirty="0"/>
              <a:t>requires Step 4/5 (moderate or high dose ICS/LABA ± add-on), or remains uncontrolled despite this treatment</a:t>
            </a:r>
          </a:p>
          <a:p>
            <a:pPr lvl="1"/>
            <a:endParaRPr lang="en-AU" dirty="0"/>
          </a:p>
        </p:txBody>
      </p:sp>
      <p:sp>
        <p:nvSpPr>
          <p:cNvPr id="2" name="Title 1"/>
          <p:cNvSpPr>
            <a:spLocks noGrp="1"/>
          </p:cNvSpPr>
          <p:nvPr>
            <p:ph type="title"/>
          </p:nvPr>
        </p:nvSpPr>
        <p:spPr/>
        <p:txBody>
          <a:bodyPr/>
          <a:lstStyle/>
          <a:p>
            <a:r>
              <a:rPr lang="en-AU" dirty="0"/>
              <a:t>Assessing asthma severity</a:t>
            </a:r>
          </a:p>
        </p:txBody>
      </p:sp>
      <p:sp>
        <p:nvSpPr>
          <p:cNvPr id="5" name="TextBox 4"/>
          <p:cNvSpPr txBox="1"/>
          <p:nvPr/>
        </p:nvSpPr>
        <p:spPr>
          <a:xfrm>
            <a:off x="159654" y="6623998"/>
            <a:ext cx="2046514" cy="276999"/>
          </a:xfrm>
          <a:prstGeom prst="rect">
            <a:avLst/>
          </a:prstGeom>
          <a:noFill/>
        </p:spPr>
        <p:txBody>
          <a:bodyPr wrap="square" rtlCol="0">
            <a:spAutoFit/>
          </a:bodyPr>
          <a:lstStyle/>
          <a:p>
            <a:r>
              <a:rPr lang="en-AU" sz="1200" i="1">
                <a:solidFill>
                  <a:schemeClr val="bg1"/>
                </a:solidFill>
              </a:rPr>
              <a:t>GINA 2016</a:t>
            </a:r>
            <a:endParaRPr lang="en-AU" sz="1200" i="1" dirty="0">
              <a:solidFill>
                <a:schemeClr val="bg1"/>
              </a:solidFill>
            </a:endParaRPr>
          </a:p>
        </p:txBody>
      </p:sp>
    </p:spTree>
    <p:extLst>
      <p:ext uri="{BB962C8B-B14F-4D97-AF65-F5344CB8AC3E}">
        <p14:creationId xmlns:p14="http://schemas.microsoft.com/office/powerpoint/2010/main" val="133064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Acute asthma flare up</a:t>
            </a:r>
          </a:p>
        </p:txBody>
      </p:sp>
      <p:sp>
        <p:nvSpPr>
          <p:cNvPr id="3" name="Subtitle 2"/>
          <p:cNvSpPr>
            <a:spLocks noGrp="1"/>
          </p:cNvSpPr>
          <p:nvPr>
            <p:ph type="subTitle" idx="1"/>
          </p:nvPr>
        </p:nvSpPr>
        <p:spPr/>
        <p:txBody>
          <a:bodyPr/>
          <a:lstStyle/>
          <a:p>
            <a:r>
              <a:rPr lang="en-US" dirty="0"/>
              <a:t>Starts at home</a:t>
            </a:r>
          </a:p>
          <a:p>
            <a:r>
              <a:rPr lang="en-US" dirty="0"/>
              <a:t>Asthma management plan</a:t>
            </a:r>
          </a:p>
        </p:txBody>
      </p:sp>
    </p:spTree>
    <p:extLst>
      <p:ext uri="{BB962C8B-B14F-4D97-AF65-F5344CB8AC3E}">
        <p14:creationId xmlns:p14="http://schemas.microsoft.com/office/powerpoint/2010/main" val="2816444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Acute asthma management</a:t>
            </a:r>
            <a:br>
              <a:rPr lang="en-US" dirty="0"/>
            </a:br>
            <a:endParaRPr lang="en-US" dirty="0"/>
          </a:p>
        </p:txBody>
      </p:sp>
      <p:sp>
        <p:nvSpPr>
          <p:cNvPr id="8" name="Content Placeholder 7"/>
          <p:cNvSpPr>
            <a:spLocks noGrp="1"/>
          </p:cNvSpPr>
          <p:nvPr>
            <p:ph idx="1"/>
          </p:nvPr>
        </p:nvSpPr>
        <p:spPr>
          <a:xfrm>
            <a:off x="457200" y="2604820"/>
            <a:ext cx="8229600" cy="4753794"/>
          </a:xfrm>
        </p:spPr>
        <p:txBody>
          <a:bodyPr>
            <a:normAutofit fontScale="85000" lnSpcReduction="20000"/>
          </a:bodyPr>
          <a:lstStyle/>
          <a:p>
            <a:r>
              <a:rPr lang="en-US" dirty="0"/>
              <a:t>Inhaled albuterol, continuous, frequent</a:t>
            </a:r>
          </a:p>
          <a:p>
            <a:r>
              <a:rPr lang="en-US" dirty="0"/>
              <a:t>Systemic steroids---- Oral or IV</a:t>
            </a:r>
          </a:p>
          <a:p>
            <a:r>
              <a:rPr lang="en-US" dirty="0"/>
              <a:t>Inhaled </a:t>
            </a:r>
            <a:r>
              <a:rPr lang="en-US" dirty="0" err="1"/>
              <a:t>anticholinergics</a:t>
            </a:r>
            <a:endParaRPr lang="en-US" dirty="0"/>
          </a:p>
          <a:p>
            <a:r>
              <a:rPr lang="en-US" dirty="0"/>
              <a:t>If no improvement consider</a:t>
            </a:r>
          </a:p>
          <a:p>
            <a:pPr lvl="1"/>
            <a:r>
              <a:rPr lang="en-US" dirty="0"/>
              <a:t>Subcutaneous </a:t>
            </a:r>
            <a:r>
              <a:rPr lang="en-US" dirty="0" err="1"/>
              <a:t>terbutaline</a:t>
            </a:r>
            <a:endParaRPr lang="en-US" dirty="0"/>
          </a:p>
          <a:p>
            <a:pPr lvl="1"/>
            <a:r>
              <a:rPr lang="en-US" dirty="0"/>
              <a:t>Magnesium </a:t>
            </a:r>
            <a:r>
              <a:rPr lang="en-US" dirty="0" err="1"/>
              <a:t>sulphate</a:t>
            </a:r>
            <a:endParaRPr lang="en-US" dirty="0"/>
          </a:p>
          <a:p>
            <a:pPr lvl="1"/>
            <a:r>
              <a:rPr lang="en-US" dirty="0" err="1"/>
              <a:t>Heliox</a:t>
            </a:r>
            <a:endParaRPr lang="en-US" dirty="0"/>
          </a:p>
          <a:p>
            <a:pPr lvl="1"/>
            <a:r>
              <a:rPr lang="en-US" dirty="0"/>
              <a:t>Intubation and ventilation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43661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val="2122176426"/>
              </p:ext>
            </p:extLst>
          </p:nvPr>
        </p:nvGraphicFramePr>
        <p:xfrm>
          <a:off x="435429" y="1435841"/>
          <a:ext cx="8302171" cy="4922159"/>
        </p:xfrm>
        <a:graphic>
          <a:graphicData uri="http://schemas.openxmlformats.org/drawingml/2006/table">
            <a:tbl>
              <a:tblPr firstRow="1" bandRow="1">
                <a:tableStyleId>{7E9639D4-E3E2-4D34-9284-5A2195B3D0D7}</a:tableStyleId>
              </a:tblPr>
              <a:tblGrid>
                <a:gridCol w="1712685">
                  <a:extLst>
                    <a:ext uri="{9D8B030D-6E8A-4147-A177-3AD203B41FA5}">
                      <a16:colId xmlns:a16="http://schemas.microsoft.com/office/drawing/2014/main" val="20000"/>
                    </a:ext>
                  </a:extLst>
                </a:gridCol>
                <a:gridCol w="174172">
                  <a:extLst>
                    <a:ext uri="{9D8B030D-6E8A-4147-A177-3AD203B41FA5}">
                      <a16:colId xmlns:a16="http://schemas.microsoft.com/office/drawing/2014/main" val="20001"/>
                    </a:ext>
                  </a:extLst>
                </a:gridCol>
                <a:gridCol w="6415314">
                  <a:extLst>
                    <a:ext uri="{9D8B030D-6E8A-4147-A177-3AD203B41FA5}">
                      <a16:colId xmlns:a16="http://schemas.microsoft.com/office/drawing/2014/main" val="20002"/>
                    </a:ext>
                  </a:extLst>
                </a:gridCol>
              </a:tblGrid>
              <a:tr h="432000">
                <a:tc>
                  <a:txBody>
                    <a:bodyPr/>
                    <a:lstStyle/>
                    <a:p>
                      <a:pPr algn="ctr"/>
                      <a:r>
                        <a:rPr lang="en-AU" sz="2000" dirty="0">
                          <a:solidFill>
                            <a:srgbClr val="134679"/>
                          </a:solidFill>
                          <a:latin typeface="Arial" panose="020B0604020202020204" pitchFamily="34" charset="0"/>
                          <a:cs typeface="Arial" panose="020B0604020202020204" pitchFamily="34" charset="0"/>
                        </a:rPr>
                        <a:t>Therapy</a:t>
                      </a:r>
                    </a:p>
                  </a:txBody>
                  <a:tcPr marL="90000" marR="90000" marT="72000" marB="72000" anchor="ct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79646"/>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gridSpan="2">
                  <a:txBody>
                    <a:bodyPr/>
                    <a:lstStyle/>
                    <a:p>
                      <a:pPr algn="ctr"/>
                      <a:r>
                        <a:rPr lang="en-AU" sz="2000" dirty="0">
                          <a:solidFill>
                            <a:srgbClr val="134679"/>
                          </a:solidFill>
                          <a:latin typeface="Arial" panose="020B0604020202020204" pitchFamily="34" charset="0"/>
                          <a:cs typeface="Arial" panose="020B0604020202020204" pitchFamily="34" charset="0"/>
                        </a:rPr>
                        <a:t>Dose and administration</a:t>
                      </a:r>
                    </a:p>
                  </a:txBody>
                  <a:tcPr marL="90000" marR="90000" marT="72000" marB="72000" anchor="ct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pPr algn="ctr"/>
                      <a:endParaRPr lang="en-AU" sz="2000" dirty="0">
                        <a:solidFill>
                          <a:srgbClr val="134679"/>
                        </a:solidFill>
                        <a:latin typeface="Arial" panose="020B0604020202020204" pitchFamily="34" charset="0"/>
                        <a:cs typeface="Arial" panose="020B0604020202020204" pitchFamily="34" charset="0"/>
                      </a:endParaRPr>
                    </a:p>
                  </a:txBody>
                  <a:tcPr marL="90000" marR="90000" marT="72000" marB="72000" anchor="ct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A662"/>
                    </a:solidFill>
                  </a:tcPr>
                </a:tc>
                <a:extLst>
                  <a:ext uri="{0D108BD9-81ED-4DB2-BD59-A6C34878D82A}">
                    <a16:rowId xmlns:a16="http://schemas.microsoft.com/office/drawing/2014/main" val="10000"/>
                  </a:ext>
                </a:extLst>
              </a:tr>
              <a:tr h="504000">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Supplemental oxygen</a:t>
                      </a: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24% delivered by face mask (usually 1L/min) to maintain</a:t>
                      </a:r>
                      <a:r>
                        <a:rPr lang="en-AU" sz="1800" baseline="0" dirty="0">
                          <a:solidFill>
                            <a:schemeClr val="tx1"/>
                          </a:solidFill>
                          <a:latin typeface="Arial" panose="020B0604020202020204" pitchFamily="34" charset="0"/>
                          <a:cs typeface="Arial" panose="020B0604020202020204" pitchFamily="34" charset="0"/>
                        </a:rPr>
                        <a:t> oxygen saturation 94-98%</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lgn="l">
                        <a:spcBef>
                          <a:spcPts val="300"/>
                        </a:spcBef>
                        <a:buFont typeface="Arial" panose="020B0604020202020204" pitchFamily="34" charset="0"/>
                        <a:buNone/>
                      </a:pP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20000">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Inhaled</a:t>
                      </a:r>
                      <a:r>
                        <a:rPr lang="en-AU" sz="1800" baseline="0" dirty="0">
                          <a:solidFill>
                            <a:schemeClr val="tx1"/>
                          </a:solidFill>
                          <a:latin typeface="Arial" panose="020B0604020202020204" pitchFamily="34" charset="0"/>
                          <a:cs typeface="Arial" panose="020B0604020202020204" pitchFamily="34" charset="0"/>
                        </a:rPr>
                        <a:t> SABA</a:t>
                      </a:r>
                      <a:endParaRPr lang="en-AU" sz="1800" dirty="0">
                        <a:solidFill>
                          <a:schemeClr val="tx1"/>
                        </a:solidFill>
                        <a:latin typeface="Arial" panose="020B0604020202020204" pitchFamily="34" charset="0"/>
                        <a:cs typeface="Arial" panose="020B0604020202020204" pitchFamily="34" charset="0"/>
                      </a:endParaRP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en-AU" sz="1800" dirty="0">
                          <a:solidFill>
                            <a:schemeClr val="tx1"/>
                          </a:solidFill>
                          <a:latin typeface="Arial" panose="020B0604020202020204" pitchFamily="34" charset="0"/>
                          <a:cs typeface="Arial" panose="020B0604020202020204" pitchFamily="34" charset="0"/>
                        </a:rPr>
                        <a:t>2</a:t>
                      </a:r>
                      <a:r>
                        <a:rPr lang="en-AU" dirty="0">
                          <a:solidFill>
                            <a:schemeClr val="tx1"/>
                          </a:solidFill>
                          <a:latin typeface="Arial" panose="020B0604020202020204" pitchFamily="34" charset="0"/>
                          <a:cs typeface="Arial" panose="020B0604020202020204" pitchFamily="34" charset="0"/>
                        </a:rPr>
                        <a:t>–6 puffs of salbutamol by spacer, or 2.5mg</a:t>
                      </a:r>
                      <a:r>
                        <a:rPr lang="en-AU" baseline="0" dirty="0">
                          <a:solidFill>
                            <a:schemeClr val="tx1"/>
                          </a:solidFill>
                          <a:latin typeface="Arial" panose="020B0604020202020204" pitchFamily="34" charset="0"/>
                          <a:cs typeface="Arial" panose="020B0604020202020204" pitchFamily="34" charset="0"/>
                        </a:rPr>
                        <a:t> by nebulizer, every 20 min for first hour, then reassess severity. If symptoms persist or recur, give an additional 2-3 puffs per hour. Admit to hospital if &gt;10 puffs required in 3-4 hours</a:t>
                      </a:r>
                      <a:r>
                        <a:rPr lang="en-AU" baseline="0" dirty="0">
                          <a:solidFill>
                            <a:srgbClr val="134679"/>
                          </a:solidFill>
                          <a:latin typeface="Arial" panose="020B0604020202020204" pitchFamily="34" charset="0"/>
                          <a:cs typeface="Arial" panose="020B0604020202020204" pitchFamily="34" charset="0"/>
                        </a:rPr>
                        <a:t>. </a:t>
                      </a: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04000">
                <a:tc>
                  <a:txBody>
                    <a:bodyPr/>
                    <a:lstStyle/>
                    <a:p>
                      <a:pPr marL="0" indent="0" algn="l">
                        <a:spcBef>
                          <a:spcPts val="300"/>
                        </a:spcBef>
                        <a:buFont typeface="Arial" panose="020B0604020202020204" pitchFamily="34" charset="0"/>
                        <a:buNone/>
                      </a:pPr>
                      <a:r>
                        <a:rPr lang="en-AU" sz="1800" baseline="0" dirty="0">
                          <a:solidFill>
                            <a:schemeClr val="tx1"/>
                          </a:solidFill>
                          <a:latin typeface="Arial" panose="020B0604020202020204" pitchFamily="34" charset="0"/>
                          <a:cs typeface="Arial" panose="020B0604020202020204" pitchFamily="34" charset="0"/>
                        </a:rPr>
                        <a:t>Systemic corticosteroids</a:t>
                      </a: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Give</a:t>
                      </a:r>
                      <a:r>
                        <a:rPr lang="en-AU" sz="1800" baseline="0" dirty="0">
                          <a:solidFill>
                            <a:schemeClr val="tx1"/>
                          </a:solidFill>
                          <a:latin typeface="Arial" panose="020B0604020202020204" pitchFamily="34" charset="0"/>
                          <a:cs typeface="Arial" panose="020B0604020202020204" pitchFamily="34" charset="0"/>
                        </a:rPr>
                        <a:t> initial dose of oral prednisolone (1-2mg/kg up to maximum of 20mg for children &lt;2 years; 30 mg for 2-5 years)</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lgn="l">
                        <a:spcBef>
                          <a:spcPts val="300"/>
                        </a:spcBef>
                        <a:buFont typeface="Arial" panose="020B0604020202020204" pitchFamily="34" charset="0"/>
                        <a:buNone/>
                      </a:pPr>
                      <a:endParaRPr lang="en-AU" sz="1800" dirty="0">
                        <a:solidFill>
                          <a:srgbClr val="134679"/>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0000">
                <a:tc gridSpan="3">
                  <a:txBody>
                    <a:bodyPr/>
                    <a:lstStyle/>
                    <a:p>
                      <a:pPr marL="0" indent="0" algn="l">
                        <a:spcBef>
                          <a:spcPts val="300"/>
                        </a:spcBef>
                        <a:buFont typeface="Arial" panose="020B0604020202020204" pitchFamily="34" charset="0"/>
                        <a:buNone/>
                      </a:pPr>
                      <a:r>
                        <a:rPr lang="en-AU" sz="1800" b="1" dirty="0">
                          <a:solidFill>
                            <a:srgbClr val="134679"/>
                          </a:solidFill>
                          <a:latin typeface="Arial" panose="020B0604020202020204" pitchFamily="34" charset="0"/>
                          <a:cs typeface="Arial" panose="020B0604020202020204" pitchFamily="34" charset="0"/>
                        </a:rPr>
                        <a:t>Additional options in the first hour of treatment</a:t>
                      </a:r>
                    </a:p>
                  </a:txBody>
                  <a:tcPr anchor="ctr">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tc hMerge="1">
                  <a:txBody>
                    <a:bodyPr/>
                    <a:lstStyle/>
                    <a:p>
                      <a:pPr marL="0" marR="0" indent="0" algn="ctr"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endParaRPr lang="en-AU" sz="1800" b="1" dirty="0">
                        <a:solidFill>
                          <a:srgbClr val="13467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8A662"/>
                    </a:solidFill>
                  </a:tcPr>
                </a:tc>
                <a:extLst>
                  <a:ext uri="{0D108BD9-81ED-4DB2-BD59-A6C34878D82A}">
                    <a16:rowId xmlns:a16="http://schemas.microsoft.com/office/drawing/2014/main" val="10004"/>
                  </a:ext>
                </a:extLst>
              </a:tr>
              <a:tr h="504000">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Ipratropium bromide</a:t>
                      </a: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AU"/>
                    </a:p>
                  </a:txBody>
                  <a:tcPr/>
                </a:tc>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For moderate/severe exacerbations,</a:t>
                      </a:r>
                      <a:r>
                        <a:rPr lang="en-AU" sz="1800" baseline="0" dirty="0">
                          <a:solidFill>
                            <a:schemeClr val="tx1"/>
                          </a:solidFill>
                          <a:latin typeface="Arial" panose="020B0604020202020204" pitchFamily="34" charset="0"/>
                          <a:cs typeface="Arial" panose="020B0604020202020204" pitchFamily="34" charset="0"/>
                        </a:rPr>
                        <a:t> give 2 puffs of ipratropium bromide 80mcg (or 250mcg by nebulizer) every 20 minutes for one hour only</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04000">
                <a:tc gridSpan="2">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Magnesium</a:t>
                      </a:r>
                      <a:r>
                        <a:rPr lang="en-AU" sz="1800" baseline="0" dirty="0">
                          <a:solidFill>
                            <a:schemeClr val="tx1"/>
                          </a:solidFill>
                          <a:latin typeface="Arial" panose="020B0604020202020204" pitchFamily="34" charset="0"/>
                          <a:cs typeface="Arial" panose="020B0604020202020204" pitchFamily="34" charset="0"/>
                        </a:rPr>
                        <a:t> </a:t>
                      </a:r>
                      <a:r>
                        <a:rPr lang="en-AU" sz="1800" baseline="0" dirty="0" err="1">
                          <a:solidFill>
                            <a:schemeClr val="tx1"/>
                          </a:solidFill>
                          <a:latin typeface="Arial" panose="020B0604020202020204" pitchFamily="34" charset="0"/>
                          <a:cs typeface="Arial" panose="020B0604020202020204" pitchFamily="34" charset="0"/>
                        </a:rPr>
                        <a:t>sulfate</a:t>
                      </a:r>
                      <a:endParaRPr lang="en-AU" sz="1800" dirty="0">
                        <a:solidFill>
                          <a:schemeClr val="tx1"/>
                        </a:solidFill>
                        <a:latin typeface="Arial" panose="020B0604020202020204" pitchFamily="34" charset="0"/>
                        <a:cs typeface="Arial" panose="020B0604020202020204" pitchFamily="34" charset="0"/>
                      </a:endParaRPr>
                    </a:p>
                  </a:txBody>
                  <a:tcPr>
                    <a:lnL w="6350" cap="flat" cmpd="sng" algn="ctr">
                      <a:solidFill>
                        <a:srgbClr val="F7964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AU"/>
                    </a:p>
                  </a:txBody>
                  <a:tcPr/>
                </a:tc>
                <a:tc>
                  <a:txBody>
                    <a:bodyPr/>
                    <a:lstStyle/>
                    <a:p>
                      <a:pPr marL="0" indent="0" algn="l">
                        <a:spcBef>
                          <a:spcPts val="300"/>
                        </a:spcBef>
                        <a:buFont typeface="Arial" panose="020B0604020202020204" pitchFamily="34" charset="0"/>
                        <a:buNone/>
                      </a:pPr>
                      <a:r>
                        <a:rPr lang="en-AU" sz="1800" dirty="0">
                          <a:solidFill>
                            <a:schemeClr val="tx1"/>
                          </a:solidFill>
                          <a:latin typeface="Arial" panose="020B0604020202020204" pitchFamily="34" charset="0"/>
                          <a:cs typeface="Arial" panose="020B0604020202020204" pitchFamily="34" charset="0"/>
                        </a:rPr>
                        <a:t>Consider nebulized</a:t>
                      </a:r>
                      <a:r>
                        <a:rPr lang="en-AU" sz="1800" baseline="0" dirty="0">
                          <a:solidFill>
                            <a:schemeClr val="tx1"/>
                          </a:solidFill>
                          <a:latin typeface="Arial" panose="020B0604020202020204" pitchFamily="34" charset="0"/>
                          <a:cs typeface="Arial" panose="020B0604020202020204" pitchFamily="34" charset="0"/>
                        </a:rPr>
                        <a:t> isotonic MgSO</a:t>
                      </a:r>
                      <a:r>
                        <a:rPr lang="en-AU" sz="1800" baseline="-25000" dirty="0">
                          <a:solidFill>
                            <a:schemeClr val="tx1"/>
                          </a:solidFill>
                          <a:latin typeface="Arial" panose="020B0604020202020204" pitchFamily="34" charset="0"/>
                          <a:cs typeface="Arial" panose="020B0604020202020204" pitchFamily="34" charset="0"/>
                        </a:rPr>
                        <a:t>4</a:t>
                      </a:r>
                      <a:r>
                        <a:rPr lang="en-AU" sz="1800" baseline="0" dirty="0">
                          <a:solidFill>
                            <a:schemeClr val="tx1"/>
                          </a:solidFill>
                          <a:latin typeface="Arial" panose="020B0604020202020204" pitchFamily="34" charset="0"/>
                          <a:cs typeface="Arial" panose="020B0604020202020204" pitchFamily="34" charset="0"/>
                        </a:rPr>
                        <a:t> (150mg) 3 doses in first hour for children ≥2 years with severe exacerbation</a:t>
                      </a:r>
                      <a:endParaRPr lang="en-AU" sz="18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normAutofit/>
          </a:bodyPr>
          <a:lstStyle/>
          <a:p>
            <a:r>
              <a:rPr lang="en-AU" dirty="0"/>
              <a:t>Initial management of asthma exacerbations </a:t>
            </a:r>
            <a:br>
              <a:rPr lang="en-AU" dirty="0"/>
            </a:br>
            <a:r>
              <a:rPr lang="en-AU" dirty="0"/>
              <a:t>in children ≤5 years</a:t>
            </a:r>
          </a:p>
        </p:txBody>
      </p:sp>
      <p:sp>
        <p:nvSpPr>
          <p:cNvPr id="6" name="TextBox 5"/>
          <p:cNvSpPr txBox="1"/>
          <p:nvPr/>
        </p:nvSpPr>
        <p:spPr>
          <a:xfrm>
            <a:off x="159654" y="6623998"/>
            <a:ext cx="2046514" cy="276999"/>
          </a:xfrm>
          <a:prstGeom prst="rect">
            <a:avLst/>
          </a:prstGeom>
          <a:noFill/>
        </p:spPr>
        <p:txBody>
          <a:bodyPr wrap="square" rtlCol="0">
            <a:spAutoFit/>
          </a:bodyPr>
          <a:lstStyle/>
          <a:p>
            <a:r>
              <a:rPr lang="en-AU" sz="1200" i="1">
                <a:solidFill>
                  <a:prstClr val="white"/>
                </a:solidFill>
              </a:rPr>
              <a:t>GINA 2016, </a:t>
            </a:r>
            <a:r>
              <a:rPr lang="en-AU" sz="1200" i="1" dirty="0">
                <a:solidFill>
                  <a:prstClr val="white"/>
                </a:solidFill>
              </a:rPr>
              <a:t>Box 6-11 (2/2)</a:t>
            </a:r>
          </a:p>
        </p:txBody>
      </p:sp>
    </p:spTree>
    <p:extLst>
      <p:ext uri="{BB962C8B-B14F-4D97-AF65-F5344CB8AC3E}">
        <p14:creationId xmlns:p14="http://schemas.microsoft.com/office/powerpoint/2010/main" val="27586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cute asthma_children flow_slide 1.jpg"/>
          <p:cNvPicPr>
            <a:picLocks noChangeAspect="1"/>
          </p:cNvPicPr>
          <p:nvPr/>
        </p:nvPicPr>
        <p:blipFill rotWithShape="1">
          <a:blip r:embed="rId2" cstate="print">
            <a:extLst>
              <a:ext uri="{28A0092B-C50C-407E-A947-70E740481C1C}">
                <a14:useLocalDpi xmlns:a14="http://schemas.microsoft.com/office/drawing/2010/main" val="0"/>
              </a:ext>
            </a:extLst>
          </a:blip>
          <a:srcRect b="4876"/>
          <a:stretch/>
        </p:blipFill>
        <p:spPr>
          <a:xfrm>
            <a:off x="0" y="9622"/>
            <a:ext cx="9144000" cy="6523639"/>
          </a:xfrm>
          <a:prstGeom prst="rect">
            <a:avLst/>
          </a:prstGeom>
        </p:spPr>
      </p:pic>
      <p:pic>
        <p:nvPicPr>
          <p:cNvPr id="117762"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313" y="182563"/>
            <a:ext cx="968375" cy="9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7763" name="Rectangle 6"/>
          <p:cNvSpPr>
            <a:spLocks/>
          </p:cNvSpPr>
          <p:nvPr/>
        </p:nvSpPr>
        <p:spPr bwMode="auto">
          <a:xfrm>
            <a:off x="160338" y="6661150"/>
            <a:ext cx="2062162" cy="22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2" bIns="0"/>
          <a:lstStyle/>
          <a:p>
            <a:pPr marL="38100"/>
            <a:r>
              <a:rPr lang="en-US" sz="1100" i="1">
                <a:solidFill>
                  <a:srgbClr val="FFFFFF"/>
                </a:solidFill>
                <a:latin typeface="Arial Italic" charset="0"/>
                <a:sym typeface="Arial Italic" charset="0"/>
              </a:rPr>
              <a:t>GINA 2016, </a:t>
            </a:r>
            <a:r>
              <a:rPr lang="en-US" sz="1100" i="1" dirty="0">
                <a:solidFill>
                  <a:srgbClr val="FFFFFF"/>
                </a:solidFill>
                <a:latin typeface="Arial Italic" charset="0"/>
                <a:sym typeface="Arial Italic" charset="0"/>
              </a:rPr>
              <a:t>Box 6-8  (2/3) </a:t>
            </a:r>
          </a:p>
        </p:txBody>
      </p:sp>
      <p:pic>
        <p:nvPicPr>
          <p:cNvPr id="117764"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313" y="182563"/>
            <a:ext cx="968375" cy="9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7" name="Rectangle 9"/>
          <p:cNvSpPr>
            <a:spLocks/>
          </p:cNvSpPr>
          <p:nvPr/>
        </p:nvSpPr>
        <p:spPr bwMode="auto">
          <a:xfrm>
            <a:off x="1387572" y="254000"/>
            <a:ext cx="1879600" cy="379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120000"/>
              </a:lnSpc>
              <a:spcBef>
                <a:spcPts val="275"/>
              </a:spcBef>
            </a:pPr>
            <a:r>
              <a:rPr lang="en-US" sz="1100" b="1" dirty="0">
                <a:solidFill>
                  <a:srgbClr val="FFFFFF"/>
                </a:solidFill>
                <a:latin typeface="Arial"/>
                <a:cs typeface="Arial"/>
                <a:sym typeface="Arial Bold" charset="0"/>
              </a:rPr>
              <a:t>PRIMARY CARE  </a:t>
            </a:r>
          </a:p>
        </p:txBody>
      </p:sp>
      <p:sp>
        <p:nvSpPr>
          <p:cNvPr id="18" name="Rectangle 10"/>
          <p:cNvSpPr>
            <a:spLocks/>
          </p:cNvSpPr>
          <p:nvPr/>
        </p:nvSpPr>
        <p:spPr bwMode="auto">
          <a:xfrm>
            <a:off x="3733709" y="254000"/>
            <a:ext cx="4107785" cy="379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spcAft>
                <a:spcPts val="200"/>
              </a:spcAft>
            </a:pPr>
            <a:r>
              <a:rPr lang="en-AU" sz="900" dirty="0">
                <a:solidFill>
                  <a:schemeClr val="bg1"/>
                </a:solidFill>
                <a:latin typeface="Arial"/>
                <a:cs typeface="Arial"/>
              </a:rPr>
              <a:t>Child presents with acute or sub-acute asthma exacerbation </a:t>
            </a:r>
            <a:br>
              <a:rPr lang="en-AU" sz="900" dirty="0">
                <a:solidFill>
                  <a:schemeClr val="bg1"/>
                </a:solidFill>
                <a:latin typeface="Arial"/>
                <a:cs typeface="Arial"/>
              </a:rPr>
            </a:br>
            <a:r>
              <a:rPr lang="en-AU" sz="900" dirty="0">
                <a:solidFill>
                  <a:schemeClr val="bg1"/>
                </a:solidFill>
                <a:latin typeface="Arial"/>
                <a:cs typeface="Arial"/>
              </a:rPr>
              <a:t>or acute wheezing episode</a:t>
            </a:r>
          </a:p>
        </p:txBody>
      </p:sp>
      <p:sp>
        <p:nvSpPr>
          <p:cNvPr id="19" name="Rectangle 11"/>
          <p:cNvSpPr>
            <a:spLocks/>
          </p:cNvSpPr>
          <p:nvPr/>
        </p:nvSpPr>
        <p:spPr bwMode="auto">
          <a:xfrm>
            <a:off x="1281209" y="836325"/>
            <a:ext cx="1990725" cy="655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lnSpc>
                <a:spcPct val="120000"/>
              </a:lnSpc>
              <a:spcBef>
                <a:spcPts val="563"/>
              </a:spcBef>
            </a:pPr>
            <a:r>
              <a:rPr lang="en-US" sz="1100" b="1" dirty="0">
                <a:solidFill>
                  <a:srgbClr val="FFFFFF"/>
                </a:solidFill>
                <a:latin typeface="Arial"/>
                <a:cs typeface="Arial"/>
                <a:sym typeface="Arial Bold" charset="0"/>
              </a:rPr>
              <a:t>ASSESS the CHILD</a:t>
            </a:r>
          </a:p>
        </p:txBody>
      </p:sp>
      <p:sp>
        <p:nvSpPr>
          <p:cNvPr id="20" name="Rectangle 12"/>
          <p:cNvSpPr>
            <a:spLocks/>
          </p:cNvSpPr>
          <p:nvPr/>
        </p:nvSpPr>
        <p:spPr bwMode="auto">
          <a:xfrm>
            <a:off x="3732121" y="836326"/>
            <a:ext cx="2947988" cy="655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spcAft>
                <a:spcPts val="200"/>
              </a:spcAft>
            </a:pPr>
            <a:r>
              <a:rPr lang="en-AU" sz="900" dirty="0">
                <a:solidFill>
                  <a:schemeClr val="bg1"/>
                </a:solidFill>
                <a:latin typeface="Arial"/>
                <a:cs typeface="Arial"/>
              </a:rPr>
              <a:t>Consider other diagnoses</a:t>
            </a:r>
          </a:p>
          <a:p>
            <a:pPr>
              <a:spcAft>
                <a:spcPts val="200"/>
              </a:spcAft>
            </a:pPr>
            <a:r>
              <a:rPr lang="en-AU" sz="900" dirty="0">
                <a:solidFill>
                  <a:schemeClr val="bg1"/>
                </a:solidFill>
                <a:latin typeface="Arial"/>
                <a:cs typeface="Arial"/>
              </a:rPr>
              <a:t>Risk factors for hospitalization </a:t>
            </a:r>
          </a:p>
          <a:p>
            <a:pPr>
              <a:spcAft>
                <a:spcPts val="200"/>
              </a:spcAft>
            </a:pPr>
            <a:r>
              <a:rPr lang="en-AU" sz="900" dirty="0">
                <a:solidFill>
                  <a:schemeClr val="bg1"/>
                </a:solidFill>
                <a:latin typeface="Arial"/>
                <a:cs typeface="Arial"/>
              </a:rPr>
              <a:t>Severity of exacerbation?</a:t>
            </a:r>
          </a:p>
        </p:txBody>
      </p:sp>
      <p:sp>
        <p:nvSpPr>
          <p:cNvPr id="21" name="Rectangle 20"/>
          <p:cNvSpPr/>
          <p:nvPr/>
        </p:nvSpPr>
        <p:spPr>
          <a:xfrm>
            <a:off x="1387572" y="1845149"/>
            <a:ext cx="2730500" cy="738664"/>
          </a:xfrm>
          <a:prstGeom prst="rect">
            <a:avLst/>
          </a:prstGeom>
        </p:spPr>
        <p:txBody>
          <a:bodyPr wrap="square" anchor="ctr">
            <a:spAutoFit/>
          </a:bodyPr>
          <a:lstStyle/>
          <a:p>
            <a:pPr algn="ctr">
              <a:spcAft>
                <a:spcPts val="200"/>
              </a:spcAft>
              <a:defRPr/>
            </a:pPr>
            <a:r>
              <a:rPr lang="en-AU" sz="1000" b="1" kern="400" spc="-20" dirty="0">
                <a:solidFill>
                  <a:schemeClr val="bg1"/>
                </a:solidFill>
                <a:latin typeface="Arial" panose="020B0604020202020204" pitchFamily="34" charset="0"/>
                <a:cs typeface="Arial" panose="020B0604020202020204" pitchFamily="34" charset="0"/>
              </a:rPr>
              <a:t>MILD or MODERATE</a:t>
            </a:r>
          </a:p>
          <a:p>
            <a:pPr indent="-85725">
              <a:spcAft>
                <a:spcPts val="200"/>
              </a:spcAft>
            </a:pPr>
            <a:r>
              <a:rPr lang="en-US" sz="900" kern="400" spc="-20" dirty="0">
                <a:solidFill>
                  <a:schemeClr val="bg1"/>
                </a:solidFill>
                <a:latin typeface="Arial" pitchFamily="34" charset="0"/>
                <a:ea typeface="Times New Roman" pitchFamily="18" charset="0"/>
                <a:cs typeface="Arial" pitchFamily="34" charset="0"/>
              </a:rPr>
              <a:t>Breathless, agitated </a:t>
            </a:r>
          </a:p>
          <a:p>
            <a:pPr indent="-85725">
              <a:spcAft>
                <a:spcPts val="200"/>
              </a:spcAft>
            </a:pPr>
            <a:r>
              <a:rPr lang="en-US" sz="900" kern="400" spc="-20" dirty="0">
                <a:solidFill>
                  <a:schemeClr val="bg1"/>
                </a:solidFill>
                <a:latin typeface="Arial" pitchFamily="34" charset="0"/>
                <a:cs typeface="Arial" pitchFamily="34" charset="0"/>
              </a:rPr>
              <a:t>Pulse rate ≤200 </a:t>
            </a:r>
            <a:r>
              <a:rPr lang="en-US" sz="900" kern="400" spc="-20" dirty="0" err="1">
                <a:solidFill>
                  <a:schemeClr val="bg1"/>
                </a:solidFill>
                <a:latin typeface="Arial" pitchFamily="34" charset="0"/>
                <a:cs typeface="Arial" pitchFamily="34" charset="0"/>
              </a:rPr>
              <a:t>bpm</a:t>
            </a:r>
            <a:r>
              <a:rPr lang="en-US" sz="900" kern="400" spc="-20" dirty="0">
                <a:solidFill>
                  <a:schemeClr val="bg1"/>
                </a:solidFill>
                <a:latin typeface="Arial" pitchFamily="34" charset="0"/>
                <a:cs typeface="Arial" pitchFamily="34" charset="0"/>
              </a:rPr>
              <a:t> (0-3 </a:t>
            </a:r>
            <a:r>
              <a:rPr lang="en-US" sz="900" kern="400" spc="-20" dirty="0" err="1">
                <a:solidFill>
                  <a:schemeClr val="bg1"/>
                </a:solidFill>
                <a:latin typeface="Arial" pitchFamily="34" charset="0"/>
                <a:cs typeface="Arial" pitchFamily="34" charset="0"/>
              </a:rPr>
              <a:t>yrs</a:t>
            </a:r>
            <a:r>
              <a:rPr lang="en-US" sz="900" kern="400" spc="-20" dirty="0">
                <a:solidFill>
                  <a:schemeClr val="bg1"/>
                </a:solidFill>
                <a:latin typeface="Arial" pitchFamily="34" charset="0"/>
                <a:cs typeface="Arial" pitchFamily="34" charset="0"/>
              </a:rPr>
              <a:t>) or ≤180 </a:t>
            </a:r>
            <a:r>
              <a:rPr lang="en-US" sz="900" kern="400" spc="-20" dirty="0" err="1">
                <a:solidFill>
                  <a:schemeClr val="bg1"/>
                </a:solidFill>
                <a:latin typeface="Arial" pitchFamily="34" charset="0"/>
                <a:cs typeface="Arial" pitchFamily="34" charset="0"/>
              </a:rPr>
              <a:t>bpm</a:t>
            </a:r>
            <a:r>
              <a:rPr lang="en-US" sz="900" kern="400" spc="-20" dirty="0">
                <a:solidFill>
                  <a:schemeClr val="bg1"/>
                </a:solidFill>
                <a:latin typeface="Arial" pitchFamily="34" charset="0"/>
                <a:cs typeface="Arial" pitchFamily="34" charset="0"/>
              </a:rPr>
              <a:t> (4-5 </a:t>
            </a:r>
            <a:r>
              <a:rPr lang="en-US" sz="900" kern="400" spc="-20" dirty="0" err="1">
                <a:solidFill>
                  <a:schemeClr val="bg1"/>
                </a:solidFill>
                <a:latin typeface="Arial" pitchFamily="34" charset="0"/>
                <a:cs typeface="Arial" pitchFamily="34" charset="0"/>
              </a:rPr>
              <a:t>yrs</a:t>
            </a:r>
            <a:r>
              <a:rPr lang="en-US" sz="900" kern="400" spc="-20" dirty="0">
                <a:solidFill>
                  <a:schemeClr val="bg1"/>
                </a:solidFill>
                <a:latin typeface="Arial" pitchFamily="34" charset="0"/>
                <a:cs typeface="Arial" pitchFamily="34" charset="0"/>
              </a:rPr>
              <a:t>) </a:t>
            </a:r>
          </a:p>
          <a:p>
            <a:pPr indent="-85725">
              <a:spcAft>
                <a:spcPts val="200"/>
              </a:spcAft>
            </a:pPr>
            <a:r>
              <a:rPr lang="en-US" sz="900" kern="400" spc="-20" dirty="0">
                <a:solidFill>
                  <a:schemeClr val="bg1"/>
                </a:solidFill>
                <a:latin typeface="Arial" pitchFamily="34" charset="0"/>
                <a:ea typeface="Times New Roman" pitchFamily="18" charset="0"/>
                <a:cs typeface="Arial" pitchFamily="34" charset="0"/>
              </a:rPr>
              <a:t>Oxygen saturation ≥92% </a:t>
            </a:r>
            <a:endParaRPr lang="en-US" sz="900" spc="-280" dirty="0">
              <a:solidFill>
                <a:schemeClr val="bg1"/>
              </a:solidFill>
              <a:latin typeface="Arial" pitchFamily="34" charset="0"/>
              <a:ea typeface="Times New Roman" pitchFamily="18" charset="0"/>
              <a:cs typeface="Arial" pitchFamily="34" charset="0"/>
            </a:endParaRPr>
          </a:p>
        </p:txBody>
      </p:sp>
      <p:sp>
        <p:nvSpPr>
          <p:cNvPr id="22" name="Rectangle 21"/>
          <p:cNvSpPr/>
          <p:nvPr/>
        </p:nvSpPr>
        <p:spPr>
          <a:xfrm>
            <a:off x="1377592" y="4183502"/>
            <a:ext cx="2667000" cy="1066959"/>
          </a:xfrm>
          <a:prstGeom prst="rect">
            <a:avLst/>
          </a:prstGeom>
        </p:spPr>
        <p:txBody>
          <a:bodyPr wrap="square">
            <a:spAutoFit/>
          </a:bodyPr>
          <a:lstStyle/>
          <a:p>
            <a:pPr algn="ctr">
              <a:spcAft>
                <a:spcPts val="200"/>
              </a:spcAft>
              <a:defRPr/>
            </a:pPr>
            <a:r>
              <a:rPr lang="en-AU" sz="1000" b="1" dirty="0">
                <a:solidFill>
                  <a:schemeClr val="bg1"/>
                </a:solidFill>
                <a:latin typeface="Arial" panose="020B0604020202020204" pitchFamily="34" charset="0"/>
                <a:cs typeface="Arial" panose="020B0604020202020204" pitchFamily="34" charset="0"/>
              </a:rPr>
              <a:t>MONITOR CLOSELY for 1-2 hours</a:t>
            </a:r>
          </a:p>
          <a:p>
            <a:pPr>
              <a:spcAft>
                <a:spcPts val="200"/>
              </a:spcAft>
              <a:defRPr/>
            </a:pPr>
            <a:r>
              <a:rPr lang="en-US" sz="900" dirty="0">
                <a:solidFill>
                  <a:schemeClr val="bg1"/>
                </a:solidFill>
                <a:latin typeface="Arial" pitchFamily="34" charset="0"/>
                <a:ea typeface="Times New Roman" pitchFamily="18" charset="0"/>
                <a:cs typeface="Arial" pitchFamily="34" charset="0"/>
              </a:rPr>
              <a:t>Transfer to high level care if any of:  </a:t>
            </a:r>
          </a:p>
          <a:p>
            <a:pPr>
              <a:spcAft>
                <a:spcPts val="200"/>
              </a:spcAft>
              <a:defRPr/>
            </a:pPr>
            <a:r>
              <a:rPr lang="en-US" sz="900" dirty="0">
                <a:solidFill>
                  <a:schemeClr val="bg1"/>
                </a:solidFill>
                <a:latin typeface="Arial" pitchFamily="34" charset="0"/>
                <a:ea typeface="Times New Roman" pitchFamily="18" charset="0"/>
                <a:cs typeface="Arial" pitchFamily="34" charset="0"/>
              </a:rPr>
              <a:t>•  Lack of response to salbutamol over 1-2 </a:t>
            </a:r>
            <a:r>
              <a:rPr lang="en-US" sz="900" dirty="0" err="1">
                <a:solidFill>
                  <a:schemeClr val="bg1"/>
                </a:solidFill>
                <a:latin typeface="Arial" pitchFamily="34" charset="0"/>
                <a:ea typeface="Times New Roman" pitchFamily="18" charset="0"/>
                <a:cs typeface="Arial" pitchFamily="34" charset="0"/>
              </a:rPr>
              <a:t>hrs</a:t>
            </a:r>
            <a:endParaRPr lang="en-US" sz="900" dirty="0">
              <a:solidFill>
                <a:schemeClr val="bg1"/>
              </a:solidFill>
              <a:latin typeface="Arial" pitchFamily="34" charset="0"/>
              <a:ea typeface="Times New Roman" pitchFamily="18" charset="0"/>
              <a:cs typeface="Arial" pitchFamily="34" charset="0"/>
            </a:endParaRPr>
          </a:p>
          <a:p>
            <a:pPr>
              <a:spcAft>
                <a:spcPts val="200"/>
              </a:spcAft>
              <a:defRPr/>
            </a:pPr>
            <a:r>
              <a:rPr lang="en-US" sz="900" dirty="0">
                <a:solidFill>
                  <a:schemeClr val="bg1"/>
                </a:solidFill>
                <a:latin typeface="Arial" pitchFamily="34" charset="0"/>
                <a:ea typeface="Times New Roman" pitchFamily="18" charset="0"/>
                <a:cs typeface="Arial" pitchFamily="34" charset="0"/>
              </a:rPr>
              <a:t>•  Any signs of severe exacerbation</a:t>
            </a:r>
          </a:p>
          <a:p>
            <a:pPr>
              <a:spcAft>
                <a:spcPts val="200"/>
              </a:spcAft>
              <a:defRPr/>
            </a:pPr>
            <a:r>
              <a:rPr lang="en-US" sz="900" dirty="0">
                <a:solidFill>
                  <a:schemeClr val="bg1"/>
                </a:solidFill>
                <a:latin typeface="Arial" pitchFamily="34" charset="0"/>
                <a:ea typeface="Times New Roman" pitchFamily="18" charset="0"/>
                <a:cs typeface="Arial" pitchFamily="34" charset="0"/>
              </a:rPr>
              <a:t>•  Increasing respiratory rate</a:t>
            </a:r>
          </a:p>
          <a:p>
            <a:pPr>
              <a:spcAft>
                <a:spcPts val="200"/>
              </a:spcAft>
              <a:defRPr/>
            </a:pPr>
            <a:r>
              <a:rPr lang="en-US" sz="900" dirty="0">
                <a:solidFill>
                  <a:schemeClr val="bg1"/>
                </a:solidFill>
                <a:latin typeface="Arial" pitchFamily="34" charset="0"/>
                <a:ea typeface="Times New Roman" pitchFamily="18" charset="0"/>
                <a:cs typeface="Arial" pitchFamily="34" charset="0"/>
              </a:rPr>
              <a:t>•  Decreasing oxygen saturation</a:t>
            </a:r>
          </a:p>
        </p:txBody>
      </p:sp>
      <p:sp>
        <p:nvSpPr>
          <p:cNvPr id="23" name="Rectangle 22"/>
          <p:cNvSpPr/>
          <p:nvPr/>
        </p:nvSpPr>
        <p:spPr>
          <a:xfrm>
            <a:off x="1387572" y="2874291"/>
            <a:ext cx="2679700" cy="1054135"/>
          </a:xfrm>
          <a:prstGeom prst="rect">
            <a:avLst/>
          </a:prstGeom>
        </p:spPr>
        <p:txBody>
          <a:bodyPr wrap="square">
            <a:spAutoFit/>
          </a:bodyPr>
          <a:lstStyle/>
          <a:p>
            <a:pPr algn="ctr">
              <a:spcAft>
                <a:spcPts val="200"/>
              </a:spcAft>
            </a:pPr>
            <a:r>
              <a:rPr lang="en-AU" sz="1000" b="1" dirty="0">
                <a:latin typeface="Arial" panose="020B0604020202020204" pitchFamily="34" charset="0"/>
                <a:cs typeface="Arial" panose="020B0604020202020204" pitchFamily="34" charset="0"/>
              </a:rPr>
              <a:t>START TREATMENT</a:t>
            </a:r>
          </a:p>
          <a:p>
            <a:pPr lvl="0" indent="-95250" fontAlgn="base">
              <a:spcAft>
                <a:spcPts val="200"/>
              </a:spcAft>
            </a:pPr>
            <a:r>
              <a:rPr lang="en-AU" sz="900" b="1" kern="800" spc="-20" dirty="0">
                <a:latin typeface="Arial" panose="020B0604020202020204" pitchFamily="34" charset="0"/>
                <a:cs typeface="Arial" panose="020B0604020202020204" pitchFamily="34" charset="0"/>
              </a:rPr>
              <a:t>Salbutamol </a:t>
            </a:r>
            <a:r>
              <a:rPr lang="en-US" sz="900" kern="800" spc="-20" dirty="0">
                <a:latin typeface="Arial" pitchFamily="34" charset="0"/>
                <a:ea typeface="Times New Roman" pitchFamily="18" charset="0"/>
                <a:cs typeface="Arial" pitchFamily="34" charset="0"/>
              </a:rPr>
              <a:t>100 mcg two puffs by </a:t>
            </a:r>
            <a:r>
              <a:rPr lang="en-US" sz="900" kern="800" spc="-20" dirty="0" err="1">
                <a:latin typeface="Arial" pitchFamily="34" charset="0"/>
                <a:ea typeface="Times New Roman" pitchFamily="18" charset="0"/>
                <a:cs typeface="Arial" pitchFamily="34" charset="0"/>
              </a:rPr>
              <a:t>pMDI</a:t>
            </a:r>
            <a:r>
              <a:rPr lang="en-US" sz="900" kern="800" spc="-20" dirty="0">
                <a:latin typeface="Arial" pitchFamily="34" charset="0"/>
                <a:ea typeface="Times New Roman" pitchFamily="18" charset="0"/>
                <a:cs typeface="Arial" pitchFamily="34" charset="0"/>
              </a:rPr>
              <a:t> + spacer </a:t>
            </a:r>
            <a:br>
              <a:rPr lang="en-US" sz="900" kern="800" spc="-20" dirty="0">
                <a:latin typeface="Arial" pitchFamily="34" charset="0"/>
                <a:ea typeface="Times New Roman" pitchFamily="18" charset="0"/>
                <a:cs typeface="Arial" pitchFamily="34" charset="0"/>
              </a:rPr>
            </a:br>
            <a:r>
              <a:rPr lang="en-US" sz="900" kern="800" spc="-20" dirty="0">
                <a:latin typeface="Arial" pitchFamily="34" charset="0"/>
                <a:ea typeface="Times New Roman" pitchFamily="18" charset="0"/>
                <a:cs typeface="Arial" pitchFamily="34" charset="0"/>
              </a:rPr>
              <a:t>or 2.5mg by nebulizer </a:t>
            </a:r>
          </a:p>
          <a:p>
            <a:pPr lvl="0" indent="-95250" fontAlgn="base">
              <a:spcAft>
                <a:spcPts val="200"/>
              </a:spcAft>
            </a:pPr>
            <a:r>
              <a:rPr lang="en-US" sz="900" kern="800" spc="-20" dirty="0">
                <a:latin typeface="Arial" pitchFamily="34" charset="0"/>
                <a:ea typeface="Times New Roman" pitchFamily="18" charset="0"/>
                <a:cs typeface="Arial" pitchFamily="34" charset="0"/>
              </a:rPr>
              <a:t>Repeat every 20 min for the first hour if needed</a:t>
            </a:r>
          </a:p>
          <a:p>
            <a:pPr indent="-95250" fontAlgn="base">
              <a:spcAft>
                <a:spcPts val="200"/>
              </a:spcAft>
            </a:pPr>
            <a:r>
              <a:rPr lang="en-AU" sz="900" b="1" kern="800" spc="-20" dirty="0">
                <a:latin typeface="Arial" panose="020B0604020202020204" pitchFamily="34" charset="0"/>
                <a:cs typeface="Arial" panose="020B0604020202020204" pitchFamily="34" charset="0"/>
              </a:rPr>
              <a:t>Controlled oxygen</a:t>
            </a:r>
            <a:r>
              <a:rPr lang="en-AU" sz="900" kern="800" spc="-20" dirty="0">
                <a:latin typeface="Arial" panose="020B0604020202020204" pitchFamily="34" charset="0"/>
                <a:cs typeface="Arial" panose="020B0604020202020204" pitchFamily="34" charset="0"/>
              </a:rPr>
              <a:t> (if needed and available): </a:t>
            </a:r>
            <a:br>
              <a:rPr lang="en-AU" sz="900" kern="800" spc="-20" dirty="0">
                <a:latin typeface="Arial" panose="020B0604020202020204" pitchFamily="34" charset="0"/>
                <a:cs typeface="Arial" panose="020B0604020202020204" pitchFamily="34" charset="0"/>
              </a:rPr>
            </a:br>
            <a:r>
              <a:rPr lang="en-AU" sz="900" kern="800" spc="-20" dirty="0">
                <a:latin typeface="Arial" panose="020B0604020202020204" pitchFamily="34" charset="0"/>
                <a:cs typeface="Arial" panose="020B0604020202020204" pitchFamily="34" charset="0"/>
              </a:rPr>
              <a:t>target saturation  94-98%</a:t>
            </a:r>
          </a:p>
        </p:txBody>
      </p:sp>
      <p:sp>
        <p:nvSpPr>
          <p:cNvPr id="24" name="TextBox 5"/>
          <p:cNvSpPr txBox="1">
            <a:spLocks noChangeArrowheads="1"/>
          </p:cNvSpPr>
          <p:nvPr/>
        </p:nvSpPr>
        <p:spPr bwMode="auto">
          <a:xfrm>
            <a:off x="6123990" y="3734369"/>
            <a:ext cx="920138" cy="138499"/>
          </a:xfrm>
          <a:prstGeom prst="rect">
            <a:avLst/>
          </a:prstGeom>
          <a:solidFill>
            <a:schemeClr val="bg1"/>
          </a:solidFill>
          <a:ln w="9525">
            <a:noFill/>
            <a:miter lim="800000"/>
            <a:headEnd/>
            <a:tailEnd/>
          </a:ln>
        </p:spPr>
        <p:txBody>
          <a:bodyPr wrap="square" lIns="0" tIns="0" rIns="0" bIns="0" anchor="ctr">
            <a:spAutoFit/>
          </a:bodyPr>
          <a:lstStyle/>
          <a:p>
            <a:pPr algn="ctr" fontAlgn="base">
              <a:spcBef>
                <a:spcPct val="0"/>
              </a:spcBef>
              <a:spcAft>
                <a:spcPct val="0"/>
              </a:spcAft>
            </a:pPr>
            <a:r>
              <a:rPr lang="en-AU" sz="900" b="1" dirty="0">
                <a:solidFill>
                  <a:schemeClr val="accent6"/>
                </a:solidFill>
                <a:latin typeface="Arial" panose="020B0604020202020204" pitchFamily="34" charset="0"/>
                <a:cs typeface="Arial" panose="020B0604020202020204" pitchFamily="34" charset="0"/>
              </a:rPr>
              <a:t>URGENT</a:t>
            </a:r>
          </a:p>
        </p:txBody>
      </p:sp>
      <p:sp>
        <p:nvSpPr>
          <p:cNvPr id="25" name="TextBox 6"/>
          <p:cNvSpPr txBox="1">
            <a:spLocks noChangeArrowheads="1"/>
          </p:cNvSpPr>
          <p:nvPr/>
        </p:nvSpPr>
        <p:spPr bwMode="auto">
          <a:xfrm>
            <a:off x="4396513" y="4506520"/>
            <a:ext cx="720000" cy="369332"/>
          </a:xfrm>
          <a:prstGeom prst="rect">
            <a:avLst/>
          </a:prstGeom>
          <a:noFill/>
          <a:ln w="9525">
            <a:noFill/>
            <a:miter lim="800000"/>
            <a:headEnd/>
            <a:tailEnd/>
          </a:ln>
        </p:spPr>
        <p:txBody>
          <a:bodyPr wrap="square" lIns="0" tIns="0" rIns="0" bIns="0">
            <a:spAutoFit/>
          </a:bodyPr>
          <a:lstStyle/>
          <a:p>
            <a:pPr algn="ctr" fontAlgn="base">
              <a:spcBef>
                <a:spcPct val="0"/>
              </a:spcBef>
              <a:spcAft>
                <a:spcPct val="0"/>
              </a:spcAft>
            </a:pPr>
            <a:r>
              <a:rPr lang="en-AU" sz="800" b="1" dirty="0">
                <a:solidFill>
                  <a:schemeClr val="accent6"/>
                </a:solidFill>
                <a:latin typeface="Arial" panose="020B0604020202020204" pitchFamily="34" charset="0"/>
                <a:cs typeface="Arial" panose="020B0604020202020204" pitchFamily="34" charset="0"/>
              </a:rPr>
              <a:t>Worsening, </a:t>
            </a:r>
            <a:br>
              <a:rPr lang="en-AU" sz="800" b="1" dirty="0">
                <a:solidFill>
                  <a:schemeClr val="accent6"/>
                </a:solidFill>
                <a:latin typeface="Arial" panose="020B0604020202020204" pitchFamily="34" charset="0"/>
                <a:cs typeface="Arial" panose="020B0604020202020204" pitchFamily="34" charset="0"/>
              </a:rPr>
            </a:br>
            <a:r>
              <a:rPr lang="en-AU" sz="800" b="1" dirty="0">
                <a:solidFill>
                  <a:schemeClr val="accent6"/>
                </a:solidFill>
                <a:latin typeface="Arial" panose="020B0604020202020204" pitchFamily="34" charset="0"/>
                <a:cs typeface="Arial" panose="020B0604020202020204" pitchFamily="34" charset="0"/>
              </a:rPr>
              <a:t>or lack of improvement</a:t>
            </a:r>
            <a:endParaRPr lang="en-AU" sz="800" b="1" strike="sngStrike" dirty="0">
              <a:solidFill>
                <a:schemeClr val="accent6"/>
              </a:solidFill>
              <a:latin typeface="Arial" panose="020B0604020202020204" pitchFamily="34" charset="0"/>
              <a:cs typeface="Arial" panose="020B0604020202020204" pitchFamily="34" charset="0"/>
            </a:endParaRPr>
          </a:p>
        </p:txBody>
      </p:sp>
      <p:sp>
        <p:nvSpPr>
          <p:cNvPr id="26" name="Rectangle 25"/>
          <p:cNvSpPr/>
          <p:nvPr/>
        </p:nvSpPr>
        <p:spPr>
          <a:xfrm>
            <a:off x="5348299" y="1815944"/>
            <a:ext cx="2336801" cy="1836400"/>
          </a:xfrm>
          <a:prstGeom prst="rect">
            <a:avLst/>
          </a:prstGeom>
        </p:spPr>
        <p:txBody>
          <a:bodyPr wrap="square" anchor="ctr">
            <a:spAutoFit/>
          </a:bodyPr>
          <a:lstStyle/>
          <a:p>
            <a:pPr algn="ctr">
              <a:spcAft>
                <a:spcPts val="200"/>
              </a:spcAft>
            </a:pPr>
            <a:r>
              <a:rPr lang="en-AU" sz="1000" b="1" dirty="0">
                <a:latin typeface="Arial" panose="020B0604020202020204" pitchFamily="34" charset="0"/>
                <a:cs typeface="Arial" panose="020B0604020202020204" pitchFamily="34" charset="0"/>
              </a:rPr>
              <a:t>SEVERE OR LIFE THREATENING</a:t>
            </a:r>
          </a:p>
          <a:p>
            <a:pPr algn="ctr">
              <a:spcAft>
                <a:spcPts val="200"/>
              </a:spcAft>
            </a:pPr>
            <a:r>
              <a:rPr lang="en-AU" sz="900" dirty="0">
                <a:latin typeface="Arial" panose="020B0604020202020204" pitchFamily="34" charset="0"/>
                <a:cs typeface="Arial" panose="020B0604020202020204" pitchFamily="34" charset="0"/>
              </a:rPr>
              <a:t>any of:</a:t>
            </a:r>
          </a:p>
          <a:p>
            <a:pPr>
              <a:spcAft>
                <a:spcPts val="200"/>
              </a:spcAft>
            </a:pPr>
            <a:r>
              <a:rPr lang="en-US" sz="900" dirty="0">
                <a:latin typeface="Arial" panose="020B0604020202020204" pitchFamily="34" charset="0"/>
                <a:cs typeface="Arial" panose="020B0604020202020204" pitchFamily="34" charset="0"/>
              </a:rPr>
              <a:t>Unable to speak or drink </a:t>
            </a:r>
          </a:p>
          <a:p>
            <a:pPr>
              <a:spcAft>
                <a:spcPts val="200"/>
              </a:spcAft>
            </a:pPr>
            <a:r>
              <a:rPr lang="en-US" sz="900" dirty="0">
                <a:latin typeface="Arial" panose="020B0604020202020204" pitchFamily="34" charset="0"/>
                <a:cs typeface="Arial" panose="020B0604020202020204" pitchFamily="34" charset="0"/>
              </a:rPr>
              <a:t>Central cyanosis </a:t>
            </a:r>
          </a:p>
          <a:p>
            <a:pPr>
              <a:spcAft>
                <a:spcPts val="200"/>
              </a:spcAft>
            </a:pPr>
            <a:r>
              <a:rPr lang="en-US" sz="900" dirty="0">
                <a:latin typeface="Arial" panose="020B0604020202020204" pitchFamily="34" charset="0"/>
                <a:cs typeface="Arial" panose="020B0604020202020204" pitchFamily="34" charset="0"/>
              </a:rPr>
              <a:t>Confusion or drowsiness</a:t>
            </a:r>
          </a:p>
          <a:p>
            <a:pPr>
              <a:spcAft>
                <a:spcPts val="200"/>
              </a:spcAft>
            </a:pPr>
            <a:r>
              <a:rPr lang="en-US" sz="900" dirty="0">
                <a:latin typeface="Arial" panose="020B0604020202020204" pitchFamily="34" charset="0"/>
                <a:cs typeface="Arial" panose="020B0604020202020204" pitchFamily="34" charset="0"/>
              </a:rPr>
              <a:t>Marked subcostal and/or sub-</a:t>
            </a:r>
            <a:r>
              <a:rPr lang="en-US" sz="900" dirty="0" err="1">
                <a:latin typeface="Arial" panose="020B0604020202020204" pitchFamily="34" charset="0"/>
                <a:cs typeface="Arial" panose="020B0604020202020204" pitchFamily="34" charset="0"/>
              </a:rPr>
              <a:t>glottic</a:t>
            </a:r>
            <a:r>
              <a:rPr lang="en-US" sz="900" dirty="0">
                <a:latin typeface="Arial" panose="020B0604020202020204" pitchFamily="34" charset="0"/>
                <a:cs typeface="Arial" panose="020B0604020202020204" pitchFamily="34" charset="0"/>
              </a:rPr>
              <a:t> retractions</a:t>
            </a:r>
          </a:p>
          <a:p>
            <a:pPr>
              <a:spcAft>
                <a:spcPts val="200"/>
              </a:spcAft>
            </a:pPr>
            <a:r>
              <a:rPr lang="en-US" sz="900" dirty="0">
                <a:latin typeface="Arial" panose="020B0604020202020204" pitchFamily="34" charset="0"/>
                <a:cs typeface="Arial" panose="020B0604020202020204" pitchFamily="34" charset="0"/>
              </a:rPr>
              <a:t>Oxygen saturation &lt;92%</a:t>
            </a:r>
          </a:p>
          <a:p>
            <a:pPr>
              <a:spcAft>
                <a:spcPts val="200"/>
              </a:spcAft>
            </a:pPr>
            <a:r>
              <a:rPr lang="en-US" sz="900" dirty="0">
                <a:latin typeface="Arial" panose="020B0604020202020204" pitchFamily="34" charset="0"/>
                <a:cs typeface="Arial" panose="020B0604020202020204" pitchFamily="34" charset="0"/>
              </a:rPr>
              <a:t>Silent chest on auscultation </a:t>
            </a:r>
          </a:p>
          <a:p>
            <a:pPr>
              <a:spcAft>
                <a:spcPts val="200"/>
              </a:spcAft>
            </a:pPr>
            <a:r>
              <a:rPr lang="en-US" sz="900" dirty="0">
                <a:latin typeface="Arial" panose="020B0604020202020204" pitchFamily="34" charset="0"/>
                <a:cs typeface="Arial" panose="020B0604020202020204" pitchFamily="34" charset="0"/>
              </a:rPr>
              <a:t>Pulse rate &gt; 200 </a:t>
            </a:r>
            <a:r>
              <a:rPr lang="en-US" sz="900" dirty="0" err="1">
                <a:latin typeface="Arial" panose="020B0604020202020204" pitchFamily="34" charset="0"/>
                <a:cs typeface="Arial" panose="020B0604020202020204" pitchFamily="34" charset="0"/>
              </a:rPr>
              <a:t>bpm</a:t>
            </a:r>
            <a:r>
              <a:rPr lang="en-US" sz="900" dirty="0">
                <a:latin typeface="Arial" panose="020B0604020202020204" pitchFamily="34" charset="0"/>
                <a:cs typeface="Arial" panose="020B0604020202020204" pitchFamily="34" charset="0"/>
              </a:rPr>
              <a:t> (0-3 </a:t>
            </a:r>
            <a:r>
              <a:rPr lang="en-US" sz="900" dirty="0" err="1">
                <a:latin typeface="Arial" panose="020B0604020202020204" pitchFamily="34" charset="0"/>
                <a:cs typeface="Arial" panose="020B0604020202020204" pitchFamily="34" charset="0"/>
              </a:rPr>
              <a:t>yrs</a:t>
            </a:r>
            <a:r>
              <a:rPr lang="en-US" sz="900" dirty="0">
                <a:latin typeface="Arial" panose="020B0604020202020204" pitchFamily="34" charset="0"/>
                <a:cs typeface="Arial" panose="020B0604020202020204" pitchFamily="34" charset="0"/>
              </a:rPr>
              <a:t>)</a:t>
            </a:r>
            <a:br>
              <a:rPr lang="en-US" sz="900" dirty="0">
                <a:latin typeface="Arial" panose="020B0604020202020204" pitchFamily="34" charset="0"/>
                <a:cs typeface="Arial" panose="020B0604020202020204" pitchFamily="34" charset="0"/>
              </a:rPr>
            </a:br>
            <a:r>
              <a:rPr lang="en-US" sz="900" dirty="0">
                <a:latin typeface="Arial" panose="020B0604020202020204" pitchFamily="34" charset="0"/>
                <a:cs typeface="Arial" panose="020B0604020202020204" pitchFamily="34" charset="0"/>
              </a:rPr>
              <a:t>or &gt;180 </a:t>
            </a:r>
            <a:r>
              <a:rPr lang="en-US" sz="900" dirty="0" err="1">
                <a:latin typeface="Arial" panose="020B0604020202020204" pitchFamily="34" charset="0"/>
                <a:cs typeface="Arial" panose="020B0604020202020204" pitchFamily="34" charset="0"/>
              </a:rPr>
              <a:t>bpm</a:t>
            </a:r>
            <a:r>
              <a:rPr lang="en-US" sz="900" dirty="0">
                <a:latin typeface="Arial" panose="020B0604020202020204" pitchFamily="34" charset="0"/>
                <a:cs typeface="Arial" panose="020B0604020202020204" pitchFamily="34" charset="0"/>
              </a:rPr>
              <a:t>  (4-5 </a:t>
            </a:r>
            <a:r>
              <a:rPr lang="en-US" sz="900" dirty="0" err="1">
                <a:latin typeface="Arial" panose="020B0604020202020204" pitchFamily="34" charset="0"/>
                <a:cs typeface="Arial" panose="020B0604020202020204" pitchFamily="34" charset="0"/>
              </a:rPr>
              <a:t>yrs</a:t>
            </a:r>
            <a:r>
              <a:rPr lang="en-US" sz="900" dirty="0">
                <a:latin typeface="Arial" panose="020B0604020202020204" pitchFamily="34" charset="0"/>
                <a:cs typeface="Arial" panose="020B0604020202020204" pitchFamily="34" charset="0"/>
              </a:rPr>
              <a:t>)</a:t>
            </a:r>
          </a:p>
        </p:txBody>
      </p:sp>
      <p:sp>
        <p:nvSpPr>
          <p:cNvPr id="27" name="Rectangle 26"/>
          <p:cNvSpPr/>
          <p:nvPr/>
        </p:nvSpPr>
        <p:spPr>
          <a:xfrm>
            <a:off x="5348299" y="4170504"/>
            <a:ext cx="2445090" cy="2115964"/>
          </a:xfrm>
          <a:prstGeom prst="rect">
            <a:avLst/>
          </a:prstGeom>
        </p:spPr>
        <p:txBody>
          <a:bodyPr wrap="square" anchor="ctr">
            <a:spAutoFit/>
          </a:bodyPr>
          <a:lstStyle/>
          <a:p>
            <a:pPr algn="ctr">
              <a:spcAft>
                <a:spcPts val="200"/>
              </a:spcAft>
            </a:pPr>
            <a:r>
              <a:rPr lang="en-AU" sz="1000" b="1" dirty="0">
                <a:latin typeface="Arial" panose="020B0604020202020204" pitchFamily="34" charset="0"/>
                <a:cs typeface="Arial" panose="020B0604020202020204" pitchFamily="34" charset="0"/>
              </a:rPr>
              <a:t>TRANSFER TO HIGH LEVEL CARE </a:t>
            </a:r>
            <a:br>
              <a:rPr lang="en-AU" sz="1000" b="1" dirty="0">
                <a:latin typeface="Arial" panose="020B0604020202020204" pitchFamily="34" charset="0"/>
                <a:cs typeface="Arial" panose="020B0604020202020204" pitchFamily="34" charset="0"/>
              </a:rPr>
            </a:br>
            <a:r>
              <a:rPr lang="en-AU" sz="1000" b="1" dirty="0">
                <a:latin typeface="Arial" panose="020B0604020202020204" pitchFamily="34" charset="0"/>
                <a:cs typeface="Arial" panose="020B0604020202020204" pitchFamily="34" charset="0"/>
              </a:rPr>
              <a:t>(e.g. ICU) </a:t>
            </a:r>
          </a:p>
          <a:p>
            <a:pPr>
              <a:spcAft>
                <a:spcPts val="200"/>
              </a:spcAft>
            </a:pPr>
            <a:r>
              <a:rPr lang="en-AU" sz="900" b="1" i="1" kern="800" spc="-20" dirty="0">
                <a:latin typeface="Arial" panose="020B0604020202020204" pitchFamily="34" charset="0"/>
                <a:cs typeface="Arial" panose="020B0604020202020204" pitchFamily="34" charset="0"/>
              </a:rPr>
              <a:t>While waiting give:</a:t>
            </a:r>
          </a:p>
          <a:p>
            <a:pPr>
              <a:spcAft>
                <a:spcPts val="200"/>
              </a:spcAft>
            </a:pPr>
            <a:r>
              <a:rPr lang="en-US" sz="900" kern="800" spc="-20" dirty="0">
                <a:latin typeface="Arial" pitchFamily="34" charset="0"/>
                <a:ea typeface="Times New Roman" pitchFamily="18" charset="0"/>
                <a:cs typeface="Arial" pitchFamily="34" charset="0"/>
              </a:rPr>
              <a:t>Salbutamol 100 mcg 6 puffs by </a:t>
            </a:r>
            <a:r>
              <a:rPr lang="en-US" sz="900" kern="800" spc="-20" dirty="0" err="1">
                <a:latin typeface="Arial" pitchFamily="34" charset="0"/>
                <a:ea typeface="Times New Roman" pitchFamily="18" charset="0"/>
                <a:cs typeface="Arial" pitchFamily="34" charset="0"/>
              </a:rPr>
              <a:t>pMDI+spacer</a:t>
            </a:r>
            <a:r>
              <a:rPr lang="en-US" sz="900" kern="800" spc="-20" dirty="0">
                <a:latin typeface="Arial" pitchFamily="34" charset="0"/>
                <a:ea typeface="Times New Roman" pitchFamily="18" charset="0"/>
                <a:cs typeface="Arial" pitchFamily="34" charset="0"/>
              </a:rPr>
              <a:t> (or 2.5mg nebulizer). Repeat every 20 min </a:t>
            </a:r>
            <a:br>
              <a:rPr lang="en-US" sz="900" kern="800" spc="-20" dirty="0">
                <a:latin typeface="Arial" pitchFamily="34" charset="0"/>
                <a:ea typeface="Times New Roman" pitchFamily="18" charset="0"/>
                <a:cs typeface="Arial" pitchFamily="34" charset="0"/>
              </a:rPr>
            </a:br>
            <a:r>
              <a:rPr lang="en-US" sz="900" kern="800" spc="-20" dirty="0">
                <a:latin typeface="Arial" pitchFamily="34" charset="0"/>
                <a:ea typeface="Times New Roman" pitchFamily="18" charset="0"/>
                <a:cs typeface="Arial" pitchFamily="34" charset="0"/>
              </a:rPr>
              <a:t>as needed.</a:t>
            </a:r>
          </a:p>
          <a:p>
            <a:pPr>
              <a:spcAft>
                <a:spcPts val="200"/>
              </a:spcAft>
            </a:pPr>
            <a:r>
              <a:rPr lang="en-US" sz="900" kern="800" spc="-20" dirty="0">
                <a:latin typeface="Arial" pitchFamily="34" charset="0"/>
                <a:ea typeface="Times New Roman" pitchFamily="18" charset="0"/>
                <a:cs typeface="Arial" pitchFamily="34" charset="0"/>
              </a:rPr>
              <a:t>Oxygen (if available) to keep saturation 94-98% </a:t>
            </a:r>
            <a:endParaRPr lang="en-US" sz="900" kern="800" spc="-20" dirty="0"/>
          </a:p>
          <a:p>
            <a:pPr>
              <a:spcAft>
                <a:spcPts val="200"/>
              </a:spcAft>
            </a:pPr>
            <a:r>
              <a:rPr lang="en-US" sz="900" kern="800" spc="-20" dirty="0">
                <a:latin typeface="Arial" pitchFamily="34" charset="0"/>
                <a:ea typeface="Times New Roman" pitchFamily="18" charset="0"/>
                <a:cs typeface="Arial" pitchFamily="34" charset="0"/>
              </a:rPr>
              <a:t>Prednisolone 2mg/kg</a:t>
            </a:r>
            <a:r>
              <a:rPr lang="en-US" sz="900" kern="800" spc="-20" dirty="0">
                <a:latin typeface="Arial" pitchFamily="34" charset="0"/>
                <a:cs typeface="Arial" pitchFamily="34" charset="0"/>
              </a:rPr>
              <a:t> (max. 20 mg for &lt;2 </a:t>
            </a:r>
            <a:r>
              <a:rPr lang="en-US" sz="900" kern="800" spc="-20" dirty="0" err="1">
                <a:latin typeface="Arial" pitchFamily="34" charset="0"/>
                <a:cs typeface="Arial" pitchFamily="34" charset="0"/>
              </a:rPr>
              <a:t>yrs</a:t>
            </a:r>
            <a:r>
              <a:rPr lang="en-US" sz="900" kern="800" spc="-20" dirty="0">
                <a:latin typeface="Arial" pitchFamily="34" charset="0"/>
                <a:cs typeface="Arial" pitchFamily="34" charset="0"/>
              </a:rPr>
              <a:t>; max. 30 mg for 2–5 </a:t>
            </a:r>
            <a:r>
              <a:rPr lang="en-US" sz="900" kern="800" spc="-20" dirty="0" err="1">
                <a:latin typeface="Arial" pitchFamily="34" charset="0"/>
                <a:cs typeface="Arial" pitchFamily="34" charset="0"/>
              </a:rPr>
              <a:t>yrs</a:t>
            </a:r>
            <a:r>
              <a:rPr lang="en-US" sz="900" kern="800" spc="-20" dirty="0">
                <a:latin typeface="Arial" pitchFamily="34" charset="0"/>
                <a:cs typeface="Arial" pitchFamily="34" charset="0"/>
              </a:rPr>
              <a:t>) as a starting dose</a:t>
            </a:r>
          </a:p>
          <a:p>
            <a:pPr>
              <a:spcAft>
                <a:spcPts val="200"/>
              </a:spcAft>
            </a:pPr>
            <a:r>
              <a:rPr lang="en-US" sz="900" kern="800" spc="-20" dirty="0">
                <a:latin typeface="Arial" pitchFamily="34" charset="0"/>
                <a:cs typeface="Arial" pitchFamily="34" charset="0"/>
              </a:rPr>
              <a:t>Consider 160 mcg ipratropium bromide </a:t>
            </a:r>
            <a:br>
              <a:rPr lang="en-US" sz="900" kern="800" spc="-20" dirty="0">
                <a:latin typeface="Arial" pitchFamily="34" charset="0"/>
                <a:cs typeface="Arial" pitchFamily="34" charset="0"/>
              </a:rPr>
            </a:br>
            <a:r>
              <a:rPr lang="en-US" sz="900" kern="800" spc="-20" dirty="0">
                <a:latin typeface="Arial" pitchFamily="34" charset="0"/>
                <a:cs typeface="Arial" pitchFamily="34" charset="0"/>
              </a:rPr>
              <a:t>(or 250 mcg by nebulizer). Repeat every </a:t>
            </a:r>
            <a:br>
              <a:rPr lang="en-US" sz="900" kern="800" spc="-20" dirty="0">
                <a:latin typeface="Arial" pitchFamily="34" charset="0"/>
                <a:cs typeface="Arial" pitchFamily="34" charset="0"/>
              </a:rPr>
            </a:br>
            <a:r>
              <a:rPr lang="en-US" sz="900" kern="800" spc="-20" dirty="0">
                <a:latin typeface="Arial" pitchFamily="34" charset="0"/>
                <a:cs typeface="Arial" pitchFamily="34" charset="0"/>
              </a:rPr>
              <a:t>20 min for 1 hour if needed. </a:t>
            </a:r>
            <a:r>
              <a:rPr lang="en-US" sz="900" dirty="0"/>
              <a:t>	</a:t>
            </a:r>
            <a:endParaRPr lang="en-AU"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224337"/>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8" name="Content Placeholder 7" descr="inhaler and mask.jpg"/>
          <p:cNvPicPr>
            <a:picLocks noGrp="1" noChangeAspect="1"/>
          </p:cNvPicPr>
          <p:nvPr>
            <p:ph sz="half" idx="1"/>
          </p:nvPr>
        </p:nvPicPr>
        <p:blipFill>
          <a:blip r:embed="rId2">
            <a:extLst>
              <a:ext uri="{28A0092B-C50C-407E-A947-70E740481C1C}">
                <a14:useLocalDpi xmlns:a14="http://schemas.microsoft.com/office/drawing/2010/main" val="0"/>
              </a:ext>
            </a:extLst>
          </a:blip>
          <a:srcRect l="20952" r="20952"/>
          <a:stretch>
            <a:fillRect/>
          </a:stretch>
        </p:blipFill>
        <p:spPr>
          <a:xfrm>
            <a:off x="457200" y="1600206"/>
            <a:ext cx="3953976" cy="4525963"/>
          </a:xfrm>
          <a:prstGeom prst="rect">
            <a:avLst/>
          </a:prstGeom>
          <a:noFill/>
          <a:ln>
            <a:noFill/>
          </a:ln>
        </p:spPr>
      </p:pic>
      <p:pic>
        <p:nvPicPr>
          <p:cNvPr id="9" name="Content Placeholder 8" descr="inhaler mouthpiece.jpg"/>
          <p:cNvPicPr>
            <a:picLocks noGrp="1" noChangeAspect="1"/>
          </p:cNvPicPr>
          <p:nvPr>
            <p:ph sz="half" idx="2"/>
          </p:nvPr>
        </p:nvPicPr>
        <p:blipFill>
          <a:blip r:embed="rId3">
            <a:extLst>
              <a:ext uri="{28A0092B-C50C-407E-A947-70E740481C1C}">
                <a14:useLocalDpi xmlns:a14="http://schemas.microsoft.com/office/drawing/2010/main" val="0"/>
              </a:ext>
            </a:extLst>
          </a:blip>
          <a:srcRect l="21056" r="21056"/>
          <a:stretch>
            <a:fillRect/>
          </a:stretch>
        </p:blipFill>
        <p:spPr>
          <a:prstGeom prst="rect">
            <a:avLst/>
          </a:prstGeom>
          <a:noFill/>
          <a:ln>
            <a:noFill/>
          </a:ln>
        </p:spPr>
      </p:pic>
    </p:spTree>
    <p:extLst>
      <p:ext uri="{BB962C8B-B14F-4D97-AF65-F5344CB8AC3E}">
        <p14:creationId xmlns:p14="http://schemas.microsoft.com/office/powerpoint/2010/main" val="16700650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9" name="Content Placeholder 8" descr="nebulizer.jpg"/>
          <p:cNvPicPr>
            <a:picLocks noGrp="1" noChangeAspect="1"/>
          </p:cNvPicPr>
          <p:nvPr>
            <p:ph idx="1"/>
          </p:nvPr>
        </p:nvPicPr>
        <p:blipFill>
          <a:blip r:embed="rId2">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316063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Medication delivery devices</a:t>
            </a:r>
          </a:p>
        </p:txBody>
      </p:sp>
      <p:sp>
        <p:nvSpPr>
          <p:cNvPr id="6" name="Text Placeholder 5"/>
          <p:cNvSpPr>
            <a:spLocks noGrp="1"/>
          </p:cNvSpPr>
          <p:nvPr>
            <p:ph type="body" sz="half" idx="1"/>
          </p:nvPr>
        </p:nvSpPr>
        <p:spPr/>
        <p:txBody>
          <a:bodyPr>
            <a:normAutofit fontScale="77500" lnSpcReduction="20000"/>
          </a:bodyPr>
          <a:lstStyle/>
          <a:p>
            <a:r>
              <a:rPr lang="en-US" dirty="0"/>
              <a:t>Inhalers</a:t>
            </a:r>
          </a:p>
          <a:p>
            <a:r>
              <a:rPr lang="en-US" dirty="0"/>
              <a:t>Nebulizers</a:t>
            </a:r>
          </a:p>
          <a:p>
            <a:pPr lvl="1"/>
            <a:r>
              <a:rPr lang="en-US" dirty="0"/>
              <a:t>Both used with mask if under 4 years and mouth piece after that.</a:t>
            </a:r>
          </a:p>
          <a:p>
            <a:pPr lvl="1"/>
            <a:r>
              <a:rPr lang="en-US" dirty="0"/>
              <a:t>Always review technique with patient</a:t>
            </a:r>
          </a:p>
          <a:p>
            <a:endParaRPr lang="en-US" dirty="0"/>
          </a:p>
        </p:txBody>
      </p:sp>
      <p:sp>
        <p:nvSpPr>
          <p:cNvPr id="7" name="Content Placeholder 6"/>
          <p:cNvSpPr>
            <a:spLocks noGrp="1"/>
          </p:cNvSpPr>
          <p:nvPr>
            <p:ph sz="half" idx="2"/>
          </p:nvPr>
        </p:nvSpPr>
        <p:spPr/>
        <p:txBody>
          <a:bodyPr/>
          <a:lstStyle/>
          <a:p>
            <a:endParaRPr lang="en-US"/>
          </a:p>
        </p:txBody>
      </p:sp>
    </p:spTree>
    <p:extLst>
      <p:ext uri="{BB962C8B-B14F-4D97-AF65-F5344CB8AC3E}">
        <p14:creationId xmlns:p14="http://schemas.microsoft.com/office/powerpoint/2010/main" val="22737940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r>
              <a:rPr lang="en-US" dirty="0"/>
              <a:t>Dry powder inhalers</a:t>
            </a:r>
          </a:p>
        </p:txBody>
      </p:sp>
      <p:pic>
        <p:nvPicPr>
          <p:cNvPr id="5" name="Content Placeholder 4" descr="multidose_drypowder_inhalers.jpg"/>
          <p:cNvPicPr>
            <a:picLocks noGrp="1" noChangeAspect="1"/>
          </p:cNvPicPr>
          <p:nvPr>
            <p:ph sz="half" idx="2"/>
          </p:nvPr>
        </p:nvPicPr>
        <p:blipFill>
          <a:blip r:embed="rId2">
            <a:extLst>
              <a:ext uri="{28A0092B-C50C-407E-A947-70E740481C1C}">
                <a14:useLocalDpi xmlns:a14="http://schemas.microsoft.com/office/drawing/2010/main" val="0"/>
              </a:ext>
            </a:extLst>
          </a:blip>
          <a:srcRect t="-25094" b="-25094"/>
          <a:stretch>
            <a:fillRect/>
          </a:stretch>
        </p:blipFill>
        <p:spPr>
          <a:xfrm>
            <a:off x="3513275" y="1111107"/>
            <a:ext cx="4908238" cy="5289143"/>
          </a:xfrm>
        </p:spPr>
      </p:pic>
    </p:spTree>
    <p:extLst>
      <p:ext uri="{BB962C8B-B14F-4D97-AF65-F5344CB8AC3E}">
        <p14:creationId xmlns:p14="http://schemas.microsoft.com/office/powerpoint/2010/main" val="37526254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45855948"/>
      </p:ext>
    </p:extLst>
  </p:cSld>
  <p:clrMapOvr>
    <a:masterClrMapping/>
  </p:clrMapOvr>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E0305DF03D9F343A7ADBF848133770C" ma:contentTypeVersion="2" ma:contentTypeDescription="Create a new document." ma:contentTypeScope="" ma:versionID="fbdeaa3422418e766f41c983c0312a4a">
  <xsd:schema xmlns:xsd="http://www.w3.org/2001/XMLSchema" xmlns:xs="http://www.w3.org/2001/XMLSchema" xmlns:p="http://schemas.microsoft.com/office/2006/metadata/properties" xmlns:ns2="c3041d01-c381-4155-8931-8096b9243a6f" targetNamespace="http://schemas.microsoft.com/office/2006/metadata/properties" ma:root="true" ma:fieldsID="3d7aeaabf54c631fe245a218af873fd7" ns2:_="">
    <xsd:import namespace="c3041d01-c381-4155-8931-8096b9243a6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041d01-c381-4155-8931-8096b9243a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835B53-078B-4215-9A58-8C9C761CD840}">
  <ds:schemaRefs>
    <ds:schemaRef ds:uri="http://schemas.microsoft.com/sharepoint/v3/contenttype/forms"/>
  </ds:schemaRefs>
</ds:datastoreItem>
</file>

<file path=customXml/itemProps2.xml><?xml version="1.0" encoding="utf-8"?>
<ds:datastoreItem xmlns:ds="http://schemas.openxmlformats.org/officeDocument/2006/customXml" ds:itemID="{D3A76118-174A-4C2E-BE69-C32E3076206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7B53022-9DA9-4DFD-8FAF-AEB4207547D8}"/>
</file>

<file path=docProps/app.xml><?xml version="1.0" encoding="utf-8"?>
<Properties xmlns="http://schemas.openxmlformats.org/officeDocument/2006/extended-properties" xmlns:vt="http://schemas.openxmlformats.org/officeDocument/2006/docPropsVTypes">
  <Template>Twilight.thmx</Template>
  <TotalTime>6139</TotalTime>
  <Words>5291</Words>
  <Application>Microsoft Macintosh PowerPoint</Application>
  <PresentationFormat>On-screen Show (4:3)</PresentationFormat>
  <Paragraphs>680</Paragraphs>
  <Slides>74</Slides>
  <Notes>18</Notes>
  <HiddenSlides>7</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74</vt:i4>
      </vt:variant>
    </vt:vector>
  </HeadingPairs>
  <TitlesOfParts>
    <vt:vector size="85" baseType="lpstr">
      <vt:lpstr>Arial</vt:lpstr>
      <vt:lpstr>Arial Bold</vt:lpstr>
      <vt:lpstr>Arial Italic</vt:lpstr>
      <vt:lpstr>Calibri</vt:lpstr>
      <vt:lpstr>Corbel</vt:lpstr>
      <vt:lpstr>StarSymbol</vt:lpstr>
      <vt:lpstr>Symbol</vt:lpstr>
      <vt:lpstr>Times New Roman</vt:lpstr>
      <vt:lpstr>Wingdings</vt:lpstr>
      <vt:lpstr>Twilight</vt:lpstr>
      <vt:lpstr>Chart</vt:lpstr>
      <vt:lpstr>Pediatric Asthma</vt:lpstr>
      <vt:lpstr>Definition of Asthma</vt:lpstr>
      <vt:lpstr> </vt:lpstr>
      <vt:lpstr>PowerPoint Presentation</vt:lpstr>
      <vt:lpstr>PowerPoint Presentation</vt:lpstr>
      <vt:lpstr>PowerPoint Presentation</vt:lpstr>
      <vt:lpstr>PowerPoint Presentation</vt:lpstr>
      <vt:lpstr>Burden of disease</vt:lpstr>
      <vt:lpstr>Prevalence of asthma in children aged  13-14 years</vt:lpstr>
      <vt:lpstr>PowerPoint Presentation</vt:lpstr>
      <vt:lpstr>Natural History &amp; Prognosis</vt:lpstr>
      <vt:lpstr>Asthma and Wheezing from 7 to 42 Years Melbourne Study</vt:lpstr>
      <vt:lpstr>What’s Unique? Pediatric asthma epidemiology</vt:lpstr>
      <vt:lpstr>Asthma and Wheezing in the First Six Years Tucson Children’s Respiratory Study</vt:lpstr>
      <vt:lpstr>Asthma and Wheezing in the First Six Years Categories of wheezing:  Risk factors</vt:lpstr>
      <vt:lpstr>Asthma and Wheezing in the First Six Years Categories of wheezing:  Transient</vt:lpstr>
      <vt:lpstr>Asthma and Wheezing in the First Six Years Significance of wheezing at age 3</vt:lpstr>
      <vt:lpstr>Probability of asthma diagnosis or response to asthma treatment in children ≤5 years</vt:lpstr>
      <vt:lpstr>Symptom patterns in children ≤5 years </vt:lpstr>
      <vt:lpstr>Asthma and Wheezing in the First Six teen Years Tucson Study: 10 years later</vt:lpstr>
      <vt:lpstr>When should wheezing be called asthma</vt:lpstr>
      <vt:lpstr>Asthma Predictive Index</vt:lpstr>
      <vt:lpstr>Risk factors</vt:lpstr>
      <vt:lpstr>PowerPoint Presentation</vt:lpstr>
      <vt:lpstr>PowerPoint Presentation</vt:lpstr>
      <vt:lpstr>Impact of Viral LRIs Before Age 3 Years  </vt:lpstr>
      <vt:lpstr>Asthma Risk Factor Atopy</vt:lpstr>
      <vt:lpstr>Asthma Risk Factor Male gender</vt:lpstr>
      <vt:lpstr>Asthma Risk Factor Cigarette smoking in early adolescence</vt:lpstr>
      <vt:lpstr>Asthma risk factors </vt:lpstr>
      <vt:lpstr>Clinical Presentation</vt:lpstr>
      <vt:lpstr>Presentations of Wheezing</vt:lpstr>
      <vt:lpstr> Making the diagnosis:  History</vt:lpstr>
      <vt:lpstr>Precipitating / Aggravating Factors Asthma Triggers</vt:lpstr>
      <vt:lpstr>Making the diagnosis:  Exam</vt:lpstr>
      <vt:lpstr>PowerPoint Presentation</vt:lpstr>
      <vt:lpstr> Making the diagnosis:  Physical exam</vt:lpstr>
      <vt:lpstr>Challenges in Treating Childhood Asthma Assessing airway function</vt:lpstr>
      <vt:lpstr>Diagnosis</vt:lpstr>
      <vt:lpstr>PowerPoint Presentation</vt:lpstr>
      <vt:lpstr>Diagnosis </vt:lpstr>
      <vt:lpstr>Diagnosis  Assessing airway function</vt:lpstr>
      <vt:lpstr>PowerPoint Presentation</vt:lpstr>
      <vt:lpstr>Management</vt:lpstr>
      <vt:lpstr>Management of asthma</vt:lpstr>
      <vt:lpstr>Treatmen of asthma</vt:lpstr>
      <vt:lpstr>Medications</vt:lpstr>
      <vt:lpstr>Medications</vt:lpstr>
      <vt:lpstr>Medications</vt:lpstr>
      <vt:lpstr>Medication</vt:lpstr>
      <vt:lpstr>PowerPoint Presentation</vt:lpstr>
      <vt:lpstr>Medications</vt:lpstr>
      <vt:lpstr>Treatmen of asthma</vt:lpstr>
      <vt:lpstr>Medications</vt:lpstr>
      <vt:lpstr>Medications</vt:lpstr>
      <vt:lpstr>Wechsler ME. N Engl J Med 2013;368:2511-2513.</vt:lpstr>
      <vt:lpstr>Treating asthma to control symptoms and minimize risk</vt:lpstr>
      <vt:lpstr>Assessing asthma severity</vt:lpstr>
      <vt:lpstr>GINA assessment of asthma control in  children ≤5 years</vt:lpstr>
      <vt:lpstr>Risk factors for poor asthma outcomes in children ≤5 years</vt:lpstr>
      <vt:lpstr>The control-based  asthma management cycle</vt:lpstr>
      <vt:lpstr>PowerPoint Presentation</vt:lpstr>
      <vt:lpstr>Stepwise approach – pharmacotherapy  (children ≤5 years)</vt:lpstr>
      <vt:lpstr>PowerPoint Presentation</vt:lpstr>
      <vt:lpstr>Assessing asthma severity</vt:lpstr>
      <vt:lpstr>Acute asthma flare up</vt:lpstr>
      <vt:lpstr>Acute asthma management </vt:lpstr>
      <vt:lpstr>Initial management of asthma exacerbations  in children ≤5 years</vt:lpstr>
      <vt:lpstr>PowerPoint Presentation</vt:lpstr>
      <vt:lpstr>PowerPoint Presentation</vt:lpstr>
      <vt:lpstr>PowerPoint Presentation</vt:lpstr>
      <vt:lpstr>Medication delivery devices</vt:lpstr>
      <vt:lpstr>PowerPoint Presentation</vt:lpstr>
      <vt:lpstr>Thank you!!!!!</vt:lpstr>
    </vt:vector>
  </TitlesOfParts>
  <Company>CGH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Asthma</dc:title>
  <dc:creator>Muna  Kilani</dc:creator>
  <cp:lastModifiedBy>Muna Kilani</cp:lastModifiedBy>
  <cp:revision>55</cp:revision>
  <dcterms:created xsi:type="dcterms:W3CDTF">2016-10-10T07:39:32Z</dcterms:created>
  <dcterms:modified xsi:type="dcterms:W3CDTF">2020-09-20T07:12:46Z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0x010100AE0305DF03D9F343A7ADBF848133770C</vt:lpwstr>
  </property>
</Properties>
</file>