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423" r:id="rId2"/>
    <p:sldId id="424" r:id="rId3"/>
    <p:sldId id="425" r:id="rId4"/>
    <p:sldId id="430" r:id="rId5"/>
    <p:sldId id="431" r:id="rId6"/>
    <p:sldId id="432" r:id="rId7"/>
    <p:sldId id="437" r:id="rId8"/>
    <p:sldId id="438" r:id="rId9"/>
    <p:sldId id="436" r:id="rId10"/>
    <p:sldId id="439" r:id="rId11"/>
    <p:sldId id="440" r:id="rId12"/>
    <p:sldId id="441" r:id="rId13"/>
    <p:sldId id="442" r:id="rId14"/>
    <p:sldId id="444" r:id="rId15"/>
    <p:sldId id="445" r:id="rId16"/>
    <p:sldId id="446" r:id="rId17"/>
    <p:sldId id="447" r:id="rId18"/>
    <p:sldId id="448" r:id="rId19"/>
    <p:sldId id="450" r:id="rId20"/>
    <p:sldId id="451" r:id="rId21"/>
    <p:sldId id="453" r:id="rId22"/>
    <p:sldId id="454" r:id="rId23"/>
    <p:sldId id="457" r:id="rId24"/>
    <p:sldId id="458" r:id="rId25"/>
    <p:sldId id="459" r:id="rId26"/>
    <p:sldId id="460" r:id="rId27"/>
    <p:sldId id="461" r:id="rId28"/>
    <p:sldId id="462" r:id="rId29"/>
    <p:sldId id="463" r:id="rId30"/>
    <p:sldId id="466" r:id="rId31"/>
    <p:sldId id="467" r:id="rId32"/>
    <p:sldId id="469" r:id="rId33"/>
    <p:sldId id="470" r:id="rId34"/>
    <p:sldId id="473" r:id="rId35"/>
    <p:sldId id="474" r:id="rId36"/>
    <p:sldId id="475" r:id="rId37"/>
    <p:sldId id="476" r:id="rId38"/>
    <p:sldId id="477" r:id="rId39"/>
    <p:sldId id="478" r:id="rId40"/>
    <p:sldId id="479" r:id="rId41"/>
    <p:sldId id="480" r:id="rId42"/>
    <p:sldId id="481" r:id="rId43"/>
    <p:sldId id="486" r:id="rId44"/>
    <p:sldId id="482" r:id="rId45"/>
    <p:sldId id="484" r:id="rId46"/>
    <p:sldId id="485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CF1AC53-AD40-4BC1-96CE-047A15C3622C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25E8B04-7A0C-45B1-A02F-3DA8A3A07A31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AC53-AD40-4BC1-96CE-047A15C3622C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8B04-7A0C-45B1-A02F-3DA8A3A07A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AC53-AD40-4BC1-96CE-047A15C3622C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8B04-7A0C-45B1-A02F-3DA8A3A07A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AC53-AD40-4BC1-96CE-047A15C3622C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8B04-7A0C-45B1-A02F-3DA8A3A07A3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AC53-AD40-4BC1-96CE-047A15C3622C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8B04-7A0C-45B1-A02F-3DA8A3A07A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AC53-AD40-4BC1-96CE-047A15C3622C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8B04-7A0C-45B1-A02F-3DA8A3A07A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AC53-AD40-4BC1-96CE-047A15C3622C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8B04-7A0C-45B1-A02F-3DA8A3A07A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AC53-AD40-4BC1-96CE-047A15C3622C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8B04-7A0C-45B1-A02F-3DA8A3A07A31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AC53-AD40-4BC1-96CE-047A15C3622C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8B04-7A0C-45B1-A02F-3DA8A3A07A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AC53-AD40-4BC1-96CE-047A15C3622C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8B04-7A0C-45B1-A02F-3DA8A3A07A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AC53-AD40-4BC1-96CE-047A15C3622C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8B04-7A0C-45B1-A02F-3DA8A3A07A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0CF1AC53-AD40-4BC1-96CE-047A15C3622C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D25E8B04-7A0C-45B1-A02F-3DA8A3A07A3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MYCOBACTERL  INFECTIONS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Marwan Shalabi, MD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69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0" u="none" strike="noStrike" baseline="0" dirty="0" smtClean="0">
                <a:latin typeface="Garamond,Bold"/>
              </a:rPr>
              <a:t>MYCOBACTERIOLOGY</a:t>
            </a:r>
            <a:br>
              <a:rPr lang="en-US" b="1" i="0" u="none" strike="noStrike" baseline="0" dirty="0" smtClean="0">
                <a:latin typeface="Garamond,Bold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3" y="2323652"/>
            <a:ext cx="3833308" cy="3508977"/>
          </a:xfrm>
        </p:spPr>
        <p:txBody>
          <a:bodyPr>
            <a:normAutofit/>
          </a:bodyPr>
          <a:lstStyle/>
          <a:p>
            <a:r>
              <a:rPr lang="en-US" sz="2800" b="1" dirty="0"/>
              <a:t>N</a:t>
            </a:r>
            <a:r>
              <a:rPr lang="en-US" sz="2800" b="1" dirty="0" smtClean="0"/>
              <a:t>on-motile</a:t>
            </a:r>
            <a:r>
              <a:rPr lang="en-US" sz="2800" b="1" dirty="0"/>
              <a:t>, </a:t>
            </a:r>
            <a:r>
              <a:rPr lang="en-US" sz="2800" b="1" dirty="0" err="1"/>
              <a:t>nonspore</a:t>
            </a:r>
            <a:r>
              <a:rPr lang="en-US" sz="2800" b="1" dirty="0"/>
              <a:t> </a:t>
            </a:r>
            <a:r>
              <a:rPr lang="en-US" sz="2800" b="1" dirty="0" smtClean="0"/>
              <a:t>– </a:t>
            </a:r>
            <a:r>
              <a:rPr lang="en-US" sz="2800" b="1" dirty="0" smtClean="0"/>
              <a:t>forming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Acid </a:t>
            </a:r>
            <a:r>
              <a:rPr lang="en-US" sz="2800" b="1" dirty="0" smtClean="0"/>
              <a:t>Fast positive (</a:t>
            </a:r>
            <a:r>
              <a:rPr lang="en-US" sz="2800" b="1" dirty="0" err="1"/>
              <a:t>Ziehl</a:t>
            </a:r>
            <a:r>
              <a:rPr lang="en-US" sz="2800" b="1" dirty="0"/>
              <a:t>–</a:t>
            </a:r>
            <a:r>
              <a:rPr lang="en-US" sz="2800" b="1" dirty="0" err="1"/>
              <a:t>Neelsen</a:t>
            </a:r>
            <a:r>
              <a:rPr lang="en-US" sz="2800" b="1" dirty="0"/>
              <a:t> </a:t>
            </a:r>
            <a:r>
              <a:rPr lang="en-US" sz="2800" b="1" dirty="0" smtClean="0"/>
              <a:t>stain)</a:t>
            </a:r>
          </a:p>
          <a:p>
            <a:endParaRPr lang="en-US" b="1" dirty="0" smtClean="0"/>
          </a:p>
          <a:p>
            <a:endParaRPr lang="en-US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981200"/>
            <a:ext cx="3414612" cy="3369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449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0" u="none" strike="noStrike" baseline="0" dirty="0" smtClean="0">
                <a:latin typeface="Garamond,Bold"/>
              </a:rPr>
              <a:t>MYCOBACTERIOLOGY</a:t>
            </a:r>
            <a:br>
              <a:rPr lang="en-US" b="1" i="0" u="none" strike="noStrike" baseline="0" dirty="0" smtClean="0">
                <a:latin typeface="Garamond,Bold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O</a:t>
            </a:r>
            <a:r>
              <a:rPr lang="en-US" b="1" dirty="0" smtClean="0"/>
              <a:t>bligate aerobes</a:t>
            </a:r>
          </a:p>
          <a:p>
            <a:endParaRPr lang="en-US" b="1" dirty="0" smtClean="0"/>
          </a:p>
          <a:p>
            <a:r>
              <a:rPr lang="en-US" b="1" dirty="0" smtClean="0"/>
              <a:t>Cell wall</a:t>
            </a:r>
            <a:r>
              <a:rPr lang="en-US" b="1" dirty="0"/>
              <a:t>: 20 to 60 percent </a:t>
            </a:r>
            <a:r>
              <a:rPr lang="en-US" b="1" dirty="0" smtClean="0"/>
              <a:t>lipids</a:t>
            </a:r>
          </a:p>
          <a:p>
            <a:endParaRPr lang="en-US" b="1" dirty="0" smtClean="0"/>
          </a:p>
          <a:p>
            <a:r>
              <a:rPr lang="en-US" b="1" dirty="0" smtClean="0"/>
              <a:t>generation </a:t>
            </a:r>
            <a:r>
              <a:rPr lang="en-US" b="1" dirty="0"/>
              <a:t>time of 12 to 48 hours (except rapid growers</a:t>
            </a:r>
            <a:r>
              <a:rPr lang="en-US" b="1" dirty="0" smtClean="0"/>
              <a:t>)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8230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EPIDEMIOLOGY </a:t>
            </a:r>
            <a:r>
              <a:rPr lang="en-US" sz="3200" b="1" dirty="0" smtClean="0"/>
              <a:t>OF TUBERCULOSIS IN THE WORLD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10 million </a:t>
            </a:r>
            <a:r>
              <a:rPr lang="en-US" b="1" dirty="0"/>
              <a:t>cases per </a:t>
            </a:r>
            <a:r>
              <a:rPr lang="en-US" b="1" dirty="0" smtClean="0"/>
              <a:t>year</a:t>
            </a:r>
          </a:p>
          <a:p>
            <a:endParaRPr lang="en-US" b="1" dirty="0"/>
          </a:p>
          <a:p>
            <a:r>
              <a:rPr lang="en-US" b="1" dirty="0" smtClean="0"/>
              <a:t>2-3 million </a:t>
            </a:r>
            <a:r>
              <a:rPr lang="en-US" b="1" dirty="0"/>
              <a:t>deaths per </a:t>
            </a:r>
            <a:r>
              <a:rPr lang="en-US" b="1" dirty="0" smtClean="0"/>
              <a:t>year</a:t>
            </a:r>
          </a:p>
          <a:p>
            <a:endParaRPr lang="en-US" b="1" dirty="0"/>
          </a:p>
          <a:p>
            <a:r>
              <a:rPr lang="en-US" b="1" dirty="0" smtClean="0"/>
              <a:t>600,000 </a:t>
            </a:r>
            <a:r>
              <a:rPr lang="en-US" b="1" dirty="0"/>
              <a:t>cases dual </a:t>
            </a:r>
            <a:r>
              <a:rPr lang="en-US" b="1" dirty="0" smtClean="0"/>
              <a:t>TB/HIV</a:t>
            </a:r>
          </a:p>
          <a:p>
            <a:endParaRPr lang="en-US" b="1" dirty="0"/>
          </a:p>
          <a:p>
            <a:r>
              <a:rPr lang="en-US" b="1" dirty="0" smtClean="0"/>
              <a:t>2 </a:t>
            </a:r>
            <a:r>
              <a:rPr lang="en-US" b="1" dirty="0"/>
              <a:t>billion infected </a:t>
            </a:r>
            <a:r>
              <a:rPr lang="en-US" b="1" dirty="0" smtClean="0"/>
              <a:t>individuals</a:t>
            </a:r>
          </a:p>
          <a:p>
            <a:endParaRPr lang="en-US" b="1" dirty="0"/>
          </a:p>
          <a:p>
            <a:r>
              <a:rPr lang="en-US" b="1" dirty="0" smtClean="0"/>
              <a:t>$</a:t>
            </a:r>
            <a:r>
              <a:rPr lang="en-US" b="1" dirty="0"/>
              <a:t>30 – $50 billion per year direct impact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93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0"/>
            <a:ext cx="9001125" cy="702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526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388" y="-4763"/>
            <a:ext cx="9248776" cy="6867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835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RISK FACTORS FOR</a:t>
            </a:r>
            <a:br>
              <a:rPr lang="en-US" b="1" dirty="0"/>
            </a:br>
            <a:r>
              <a:rPr lang="en-US" b="1" dirty="0"/>
              <a:t>TUBERCULOSIS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323652"/>
            <a:ext cx="8153400" cy="350897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Increased risk of acquiring or having </a:t>
            </a:r>
            <a:r>
              <a:rPr lang="en-US" b="1" dirty="0" smtClean="0"/>
              <a:t>infection</a:t>
            </a:r>
          </a:p>
          <a:p>
            <a:pPr marL="0" indent="0">
              <a:buNone/>
            </a:pPr>
            <a:endParaRPr lang="en-US" b="1" dirty="0"/>
          </a:p>
          <a:p>
            <a:pPr lvl="1"/>
            <a:r>
              <a:rPr lang="en-US" b="1" dirty="0" smtClean="0"/>
              <a:t>Foreign </a:t>
            </a:r>
            <a:r>
              <a:rPr lang="en-US" b="1" dirty="0"/>
              <a:t>born from high prevalence country</a:t>
            </a:r>
          </a:p>
          <a:p>
            <a:pPr lvl="1"/>
            <a:r>
              <a:rPr lang="en-US" b="1" dirty="0" smtClean="0"/>
              <a:t>Some </a:t>
            </a:r>
            <a:r>
              <a:rPr lang="en-US" b="1" dirty="0"/>
              <a:t>healthcare workers</a:t>
            </a:r>
          </a:p>
          <a:p>
            <a:pPr lvl="1"/>
            <a:r>
              <a:rPr lang="en-US" b="1" dirty="0" smtClean="0"/>
              <a:t>Family </a:t>
            </a:r>
            <a:r>
              <a:rPr lang="en-US" b="1" dirty="0"/>
              <a:t>history of TB (2-3 generations)</a:t>
            </a:r>
          </a:p>
          <a:p>
            <a:pPr lvl="1"/>
            <a:r>
              <a:rPr lang="en-US" b="1" dirty="0"/>
              <a:t>Intravenous drug or crack cocaine user</a:t>
            </a:r>
          </a:p>
          <a:p>
            <a:pPr lvl="1"/>
            <a:r>
              <a:rPr lang="en-US" b="1" dirty="0" smtClean="0"/>
              <a:t>Contact </a:t>
            </a:r>
            <a:r>
              <a:rPr lang="en-US" b="1" dirty="0" smtClean="0"/>
              <a:t>with HIV- </a:t>
            </a:r>
            <a:r>
              <a:rPr lang="en-US" b="1" dirty="0"/>
              <a:t>infected individuals</a:t>
            </a:r>
          </a:p>
          <a:p>
            <a:pPr lvl="1"/>
            <a:r>
              <a:rPr lang="en-US" b="1" dirty="0" smtClean="0"/>
              <a:t>Contact </a:t>
            </a:r>
            <a:r>
              <a:rPr lang="en-US" b="1" dirty="0"/>
              <a:t>with inmates of prison or jail (past or present)</a:t>
            </a:r>
          </a:p>
          <a:p>
            <a:pPr lvl="1"/>
            <a:r>
              <a:rPr lang="en-US" b="1" dirty="0" smtClean="0"/>
              <a:t>Some </a:t>
            </a:r>
            <a:r>
              <a:rPr lang="en-US" b="1" dirty="0"/>
              <a:t>nursing homes, residential </a:t>
            </a:r>
            <a:r>
              <a:rPr lang="en-US" b="1" dirty="0" smtClean="0"/>
              <a:t>living\\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9917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RISK FACTORS FOR</a:t>
            </a:r>
            <a:br>
              <a:rPr lang="en-US" b="1" dirty="0"/>
            </a:br>
            <a:r>
              <a:rPr lang="en-US" b="1" dirty="0"/>
              <a:t>TUBERCULOSIS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endParaRPr lang="en-US" b="1" dirty="0"/>
          </a:p>
          <a:p>
            <a:pPr marL="0" indent="0">
              <a:buNone/>
            </a:pPr>
            <a:r>
              <a:rPr lang="en-US" b="1" dirty="0"/>
              <a:t>Increased risk of developing disease after </a:t>
            </a:r>
            <a:r>
              <a:rPr lang="en-US" b="1" dirty="0" smtClean="0"/>
              <a:t>infection</a:t>
            </a:r>
          </a:p>
          <a:p>
            <a:pPr marL="0" indent="0">
              <a:buNone/>
            </a:pPr>
            <a:endParaRPr lang="en-US" b="1" dirty="0"/>
          </a:p>
          <a:p>
            <a:pPr lvl="1"/>
            <a:r>
              <a:rPr lang="en-US" b="1" dirty="0" smtClean="0"/>
              <a:t>Extremes </a:t>
            </a:r>
            <a:r>
              <a:rPr lang="en-US" b="1" dirty="0"/>
              <a:t>of ages: infants, elderly</a:t>
            </a:r>
            <a:endParaRPr lang="en-US" dirty="0"/>
          </a:p>
          <a:p>
            <a:pPr lvl="1"/>
            <a:r>
              <a:rPr lang="en-US" b="1" dirty="0"/>
              <a:t>Recent (&lt;3 years) infection</a:t>
            </a:r>
          </a:p>
          <a:p>
            <a:pPr lvl="1"/>
            <a:r>
              <a:rPr lang="en-US" b="1" dirty="0" smtClean="0"/>
              <a:t>HIV </a:t>
            </a:r>
            <a:r>
              <a:rPr lang="en-US" b="1" dirty="0"/>
              <a:t>infected</a:t>
            </a:r>
          </a:p>
          <a:p>
            <a:pPr lvl="1"/>
            <a:r>
              <a:rPr lang="en-US" b="1" dirty="0" smtClean="0"/>
              <a:t>Immune </a:t>
            </a:r>
            <a:r>
              <a:rPr lang="en-US" b="1" dirty="0"/>
              <a:t>suppression - drugs or disease</a:t>
            </a:r>
          </a:p>
          <a:p>
            <a:pPr lvl="1"/>
            <a:r>
              <a:rPr lang="en-US" b="1" dirty="0" smtClean="0"/>
              <a:t>Certain </a:t>
            </a:r>
            <a:r>
              <a:rPr lang="en-US" b="1" dirty="0"/>
              <a:t>diseases: silicosis, diabetes </a:t>
            </a:r>
            <a:r>
              <a:rPr lang="en-US" b="1" dirty="0" smtClean="0"/>
              <a:t>mellitus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2366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TRANSITIONS INTUBERCULOSIS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200" dirty="0" smtClean="0"/>
              <a:t>Susceptible</a:t>
            </a:r>
          </a:p>
          <a:p>
            <a:r>
              <a:rPr lang="en-US" sz="3200" dirty="0" smtClean="0"/>
              <a:t>Exposed</a:t>
            </a:r>
          </a:p>
          <a:p>
            <a:r>
              <a:rPr lang="en-US" sz="3200" dirty="0" smtClean="0"/>
              <a:t>Infected</a:t>
            </a:r>
          </a:p>
          <a:p>
            <a:r>
              <a:rPr lang="en-US" sz="3200" dirty="0" smtClean="0"/>
              <a:t>Diseased</a:t>
            </a:r>
          </a:p>
          <a:p>
            <a:r>
              <a:rPr lang="en-US" sz="3200" dirty="0" smtClean="0"/>
              <a:t>Sick</a:t>
            </a:r>
          </a:p>
          <a:p>
            <a:r>
              <a:rPr lang="en-US" sz="3200" dirty="0" smtClean="0"/>
              <a:t>Diagnosed</a:t>
            </a:r>
          </a:p>
          <a:p>
            <a:r>
              <a:rPr lang="en-US" sz="3200" dirty="0" smtClean="0"/>
              <a:t>Treated</a:t>
            </a:r>
          </a:p>
          <a:p>
            <a:r>
              <a:rPr lang="en-US" sz="3200" dirty="0" smtClean="0"/>
              <a:t>Cured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50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2" y="152400"/>
            <a:ext cx="7024744" cy="1143000"/>
          </a:xfrm>
        </p:spPr>
        <p:txBody>
          <a:bodyPr>
            <a:normAutofit/>
          </a:bodyPr>
          <a:lstStyle/>
          <a:p>
            <a:r>
              <a:rPr lang="en-US" b="1" dirty="0"/>
              <a:t>STAGES OF TUBERCULOSIS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447800"/>
            <a:ext cx="6777317" cy="35089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 smtClean="0"/>
              <a:t>Exposure</a:t>
            </a:r>
          </a:p>
          <a:p>
            <a:pPr marL="0" indent="0">
              <a:buNone/>
            </a:pPr>
            <a:endParaRPr lang="en-US" sz="1800" b="1" dirty="0"/>
          </a:p>
          <a:p>
            <a:r>
              <a:rPr lang="en-US" sz="1800" b="1" dirty="0" smtClean="0"/>
              <a:t>Defined </a:t>
            </a:r>
            <a:r>
              <a:rPr lang="en-US" sz="1800" b="1" dirty="0"/>
              <a:t>by contact investigation - recent (&lt; </a:t>
            </a:r>
            <a:r>
              <a:rPr lang="en-US" sz="1800" b="1" dirty="0" smtClean="0"/>
              <a:t>3months) contact </a:t>
            </a:r>
            <a:r>
              <a:rPr lang="en-US" sz="1800" b="1" dirty="0"/>
              <a:t>with an infectious </a:t>
            </a:r>
            <a:r>
              <a:rPr lang="en-US" sz="1800" b="1" dirty="0" smtClean="0"/>
              <a:t>case</a:t>
            </a:r>
          </a:p>
          <a:p>
            <a:endParaRPr lang="en-US" sz="1800" b="1" dirty="0"/>
          </a:p>
          <a:p>
            <a:r>
              <a:rPr lang="en-US" sz="1800" b="1" dirty="0" smtClean="0"/>
              <a:t>Negative </a:t>
            </a:r>
            <a:r>
              <a:rPr lang="en-US" sz="1800" b="1" dirty="0"/>
              <a:t>ST, physical exam and chest </a:t>
            </a:r>
            <a:r>
              <a:rPr lang="en-US" sz="1800" b="1" dirty="0" smtClean="0"/>
              <a:t>radiographs</a:t>
            </a:r>
          </a:p>
          <a:p>
            <a:endParaRPr lang="en-US" sz="1800" b="1" dirty="0"/>
          </a:p>
          <a:p>
            <a:r>
              <a:rPr lang="en-US" sz="1800" b="1" dirty="0" smtClean="0"/>
              <a:t>Period </a:t>
            </a:r>
            <a:r>
              <a:rPr lang="en-US" sz="1800" b="1" dirty="0"/>
              <a:t>during which the skin test may be negative in </a:t>
            </a:r>
            <a:r>
              <a:rPr lang="en-US" sz="1800" b="1" dirty="0" smtClean="0"/>
              <a:t>an infected person</a:t>
            </a:r>
          </a:p>
          <a:p>
            <a:endParaRPr lang="en-US" sz="1800" b="1" dirty="0"/>
          </a:p>
          <a:p>
            <a:r>
              <a:rPr lang="en-US" sz="1800" b="1" dirty="0" smtClean="0"/>
              <a:t>Children </a:t>
            </a:r>
            <a:r>
              <a:rPr lang="en-US" sz="1800" b="1" dirty="0"/>
              <a:t>&lt; 5 years old should be treated (usually </a:t>
            </a:r>
            <a:r>
              <a:rPr lang="en-US" sz="1800" b="1" dirty="0" smtClean="0"/>
              <a:t>INH) because </a:t>
            </a:r>
            <a:r>
              <a:rPr lang="en-US" sz="1800" b="1" dirty="0"/>
              <a:t>they may develop disease </a:t>
            </a:r>
            <a:r>
              <a:rPr lang="en-US" sz="1800" b="1" dirty="0" smtClean="0"/>
              <a:t>rapidly</a:t>
            </a:r>
          </a:p>
          <a:p>
            <a:endParaRPr lang="en-US" sz="1800" b="1" dirty="0"/>
          </a:p>
          <a:p>
            <a:r>
              <a:rPr lang="en-US" sz="1800" b="1" dirty="0" smtClean="0"/>
              <a:t>Older </a:t>
            </a:r>
            <a:r>
              <a:rPr lang="en-US" sz="1800" b="1" dirty="0"/>
              <a:t>children and adults often not treated, but </a:t>
            </a:r>
            <a:r>
              <a:rPr lang="en-US" sz="1800" b="1" dirty="0" smtClean="0"/>
              <a:t>repeat skin </a:t>
            </a:r>
            <a:r>
              <a:rPr lang="en-US" sz="1800" b="1" dirty="0"/>
              <a:t>test 3 months after exposure over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1448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2" y="152400"/>
            <a:ext cx="7024744" cy="1143000"/>
          </a:xfrm>
        </p:spPr>
        <p:txBody>
          <a:bodyPr>
            <a:normAutofit/>
          </a:bodyPr>
          <a:lstStyle/>
          <a:p>
            <a:r>
              <a:rPr lang="en-US" b="1" dirty="0"/>
              <a:t>STAGES OF TUBERCULOSIS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5531" y="1302224"/>
            <a:ext cx="6777317" cy="35089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 smtClean="0"/>
              <a:t>Infection</a:t>
            </a:r>
          </a:p>
          <a:p>
            <a:pPr marL="0" indent="0">
              <a:buNone/>
            </a:pPr>
            <a:endParaRPr lang="en-US" b="1" dirty="0"/>
          </a:p>
          <a:p>
            <a:pPr lvl="1"/>
            <a:r>
              <a:rPr lang="en-US" sz="2000" b="1" dirty="0" smtClean="0"/>
              <a:t>Hallmark </a:t>
            </a:r>
            <a:r>
              <a:rPr lang="en-US" sz="2000" b="1" dirty="0"/>
              <a:t>is a “positive” skin </a:t>
            </a:r>
            <a:r>
              <a:rPr lang="en-US" sz="2000" b="1" dirty="0" smtClean="0"/>
              <a:t>test</a:t>
            </a:r>
          </a:p>
          <a:p>
            <a:pPr lvl="1"/>
            <a:endParaRPr lang="en-US" sz="2000" b="1" dirty="0" smtClean="0"/>
          </a:p>
          <a:p>
            <a:pPr lvl="1"/>
            <a:r>
              <a:rPr lang="en-US" sz="2000" b="1" dirty="0" smtClean="0"/>
              <a:t>“Germs </a:t>
            </a:r>
            <a:r>
              <a:rPr lang="en-US" sz="2000" b="1" dirty="0"/>
              <a:t>in the </a:t>
            </a:r>
            <a:r>
              <a:rPr lang="en-US" sz="2000" b="1" dirty="0" smtClean="0"/>
              <a:t>body”</a:t>
            </a:r>
          </a:p>
          <a:p>
            <a:pPr lvl="1"/>
            <a:endParaRPr lang="en-US" sz="2000" b="1" dirty="0" smtClean="0"/>
          </a:p>
          <a:p>
            <a:pPr lvl="1"/>
            <a:r>
              <a:rPr lang="en-US" sz="2000" b="1" dirty="0" smtClean="0"/>
              <a:t>Chest </a:t>
            </a:r>
            <a:r>
              <a:rPr lang="en-US" sz="2000" b="1" dirty="0"/>
              <a:t>radiograph is </a:t>
            </a:r>
            <a:r>
              <a:rPr lang="en-US" sz="2000" b="1" dirty="0" smtClean="0"/>
              <a:t>normal</a:t>
            </a:r>
          </a:p>
          <a:p>
            <a:pPr lvl="1"/>
            <a:endParaRPr lang="en-US" sz="2000" b="1" dirty="0" smtClean="0"/>
          </a:p>
          <a:p>
            <a:pPr lvl="1"/>
            <a:r>
              <a:rPr lang="en-US" sz="2000" b="1" dirty="0" smtClean="0"/>
              <a:t>No </a:t>
            </a:r>
            <a:r>
              <a:rPr lang="en-US" sz="2000" b="1" dirty="0"/>
              <a:t>symptoms, physical exam is </a:t>
            </a:r>
            <a:r>
              <a:rPr lang="en-US" sz="2000" b="1" dirty="0" smtClean="0"/>
              <a:t>normal </a:t>
            </a:r>
          </a:p>
          <a:p>
            <a:pPr lvl="1"/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278843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SKIN-TESTING, INFECTION</a:t>
            </a:r>
            <a:br>
              <a:rPr lang="en-US" b="1" dirty="0"/>
            </a:br>
            <a:r>
              <a:rPr lang="en-US" b="1" dirty="0"/>
              <a:t>AND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b="1" dirty="0" smtClean="0"/>
              <a:t>Tuberculin Skin Test (TST) </a:t>
            </a:r>
            <a:r>
              <a:rPr lang="en-US" b="1" dirty="0"/>
              <a:t>takes 3 weeks to 3 months to turn positive </a:t>
            </a:r>
            <a:r>
              <a:rPr lang="en-US" b="1" dirty="0" smtClean="0"/>
              <a:t>after infection </a:t>
            </a:r>
            <a:r>
              <a:rPr lang="en-US" b="1" dirty="0"/>
              <a:t>has occurred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Risk </a:t>
            </a:r>
            <a:r>
              <a:rPr lang="en-US" b="1" dirty="0"/>
              <a:t>of disease after untreated </a:t>
            </a:r>
            <a:r>
              <a:rPr lang="en-US" b="1" dirty="0" smtClean="0"/>
              <a:t>infection:</a:t>
            </a:r>
          </a:p>
          <a:p>
            <a:pPr lvl="1"/>
            <a:r>
              <a:rPr lang="en-US" b="1" dirty="0" smtClean="0"/>
              <a:t>Normal </a:t>
            </a:r>
            <a:r>
              <a:rPr lang="en-US" b="1" dirty="0"/>
              <a:t>adults: 5-10 percent in lifetime (half of risk in </a:t>
            </a:r>
            <a:r>
              <a:rPr lang="en-US" b="1" dirty="0" smtClean="0"/>
              <a:t>first 2-3 </a:t>
            </a:r>
            <a:r>
              <a:rPr lang="en-US" b="1" dirty="0"/>
              <a:t>years)</a:t>
            </a:r>
          </a:p>
          <a:p>
            <a:pPr lvl="1"/>
            <a:r>
              <a:rPr lang="en-US" b="1" dirty="0" smtClean="0"/>
              <a:t>HIV-infected </a:t>
            </a:r>
            <a:r>
              <a:rPr lang="en-US" b="1" dirty="0"/>
              <a:t>adults: 5-10 percent per year</a:t>
            </a:r>
          </a:p>
          <a:p>
            <a:pPr lvl="1"/>
            <a:r>
              <a:rPr lang="en-US" b="1" dirty="0" smtClean="0"/>
              <a:t>Infants</a:t>
            </a:r>
            <a:r>
              <a:rPr lang="en-US" b="1" dirty="0"/>
              <a:t>: 40 percent in 1-2 years</a:t>
            </a:r>
          </a:p>
          <a:p>
            <a:pPr lvl="1"/>
            <a:r>
              <a:rPr lang="en-US" b="1" dirty="0" smtClean="0"/>
              <a:t>Older </a:t>
            </a:r>
            <a:r>
              <a:rPr lang="en-US" b="1" dirty="0"/>
              <a:t>children: 5-10 percent (delayed)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58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2" y="381000"/>
            <a:ext cx="7024744" cy="1143000"/>
          </a:xfrm>
        </p:spPr>
        <p:txBody>
          <a:bodyPr>
            <a:normAutofit/>
          </a:bodyPr>
          <a:lstStyle/>
          <a:p>
            <a:r>
              <a:rPr lang="en-US" b="1" dirty="0"/>
              <a:t>STAGES OF TUBERCULOSIS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8277" y="1828800"/>
            <a:ext cx="6777317" cy="3508977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Disease</a:t>
            </a:r>
          </a:p>
          <a:p>
            <a:endParaRPr lang="en-US" sz="2800" b="1" dirty="0" smtClean="0"/>
          </a:p>
          <a:p>
            <a:pPr lvl="1"/>
            <a:r>
              <a:rPr lang="en-US" sz="2400" dirty="0" smtClean="0"/>
              <a:t> </a:t>
            </a:r>
            <a:r>
              <a:rPr lang="en-US" sz="2400" b="1" dirty="0"/>
              <a:t>Clinical and/or radiographic manifestations </a:t>
            </a:r>
            <a:r>
              <a:rPr lang="en-US" sz="2400" b="1" dirty="0" smtClean="0"/>
              <a:t>of progressive </a:t>
            </a:r>
            <a:r>
              <a:rPr lang="en-US" sz="2400" b="1" dirty="0"/>
              <a:t>tuberculosis infection</a:t>
            </a:r>
          </a:p>
          <a:p>
            <a:pPr lvl="1"/>
            <a:r>
              <a:rPr lang="en-US" sz="2400" b="1" dirty="0" smtClean="0"/>
              <a:t>Primary</a:t>
            </a:r>
            <a:r>
              <a:rPr lang="en-US" sz="2400" b="1" dirty="0"/>
              <a:t>: complication of initial infection</a:t>
            </a:r>
          </a:p>
          <a:p>
            <a:pPr lvl="1"/>
            <a:r>
              <a:rPr lang="en-US" sz="2400" b="1" dirty="0" smtClean="0"/>
              <a:t>Reactivation</a:t>
            </a:r>
            <a:r>
              <a:rPr lang="en-US" sz="2400" b="1" dirty="0"/>
              <a:t>: disease occurs after period of dormancy </a:t>
            </a:r>
            <a:r>
              <a:rPr lang="en-US" sz="2400" b="1" dirty="0" smtClean="0"/>
              <a:t>of the </a:t>
            </a:r>
            <a:r>
              <a:rPr lang="en-US" sz="2400" b="1" dirty="0"/>
              <a:t>infection</a:t>
            </a:r>
          </a:p>
          <a:p>
            <a:pPr lvl="1"/>
            <a:r>
              <a:rPr lang="en-US" sz="2400" b="1" dirty="0" smtClean="0"/>
              <a:t>TST </a:t>
            </a:r>
            <a:r>
              <a:rPr lang="en-US" sz="2400" b="1" dirty="0"/>
              <a:t>is negative in </a:t>
            </a:r>
            <a:r>
              <a:rPr lang="en-US" sz="2400" b="1" dirty="0" smtClean="0"/>
              <a:t>10 % of </a:t>
            </a:r>
            <a:r>
              <a:rPr lang="en-US" sz="2400" b="1" dirty="0"/>
              <a:t>disease cases (</a:t>
            </a:r>
            <a:r>
              <a:rPr lang="en-US" sz="2400" b="1" dirty="0" smtClean="0"/>
              <a:t>50 % of meningeal </a:t>
            </a:r>
            <a:r>
              <a:rPr lang="en-US" sz="2400" b="1" dirty="0"/>
              <a:t>or miliary disease)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6264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STAGES OF TUBERCULOSIS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7271345" cy="638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588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3428" y="7620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TIMETABLE OF PEDIATRIC</a:t>
            </a:r>
            <a:br>
              <a:rPr lang="en-US" b="1" dirty="0"/>
            </a:br>
            <a:r>
              <a:rPr lang="en-US" b="1" dirty="0"/>
              <a:t>TUBERCULOSIS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667000"/>
            <a:ext cx="9448800" cy="3508977"/>
          </a:xfrm>
        </p:spPr>
        <p:txBody>
          <a:bodyPr>
            <a:normAutofit/>
          </a:bodyPr>
          <a:lstStyle/>
          <a:p>
            <a:r>
              <a:rPr lang="en-US" b="1" dirty="0"/>
              <a:t>Miliary and meningeal develop rapidly (</a:t>
            </a:r>
            <a:r>
              <a:rPr lang="en-US" b="1" dirty="0" smtClean="0"/>
              <a:t>1-12 months</a:t>
            </a:r>
            <a:r>
              <a:rPr lang="en-US" b="1" dirty="0"/>
              <a:t>)</a:t>
            </a:r>
          </a:p>
          <a:p>
            <a:r>
              <a:rPr lang="en-US" b="1" dirty="0" smtClean="0"/>
              <a:t>Lymph </a:t>
            </a:r>
            <a:r>
              <a:rPr lang="en-US" b="1" dirty="0"/>
              <a:t>node (cervical) </a:t>
            </a:r>
            <a:r>
              <a:rPr lang="en-US" b="1" dirty="0" smtClean="0"/>
              <a:t>            </a:t>
            </a:r>
            <a:r>
              <a:rPr lang="en-US" b="1" dirty="0" smtClean="0"/>
              <a:t>		2-12months</a:t>
            </a:r>
            <a:endParaRPr lang="en-US" b="1" dirty="0"/>
          </a:p>
          <a:p>
            <a:r>
              <a:rPr lang="en-US" b="1" dirty="0"/>
              <a:t>Pleural effusion </a:t>
            </a:r>
            <a:r>
              <a:rPr lang="en-US" b="1" dirty="0" smtClean="0"/>
              <a:t>                         </a:t>
            </a:r>
            <a:r>
              <a:rPr lang="en-US" b="1" dirty="0" smtClean="0"/>
              <a:t>		3-9 </a:t>
            </a:r>
            <a:r>
              <a:rPr lang="en-US" b="1" dirty="0"/>
              <a:t>months</a:t>
            </a:r>
          </a:p>
          <a:p>
            <a:r>
              <a:rPr lang="en-US" b="1" dirty="0"/>
              <a:t>Skeletal </a:t>
            </a:r>
            <a:r>
              <a:rPr lang="en-US" b="1" dirty="0" smtClean="0"/>
              <a:t>                                   </a:t>
            </a:r>
            <a:r>
              <a:rPr lang="en-US" b="1" dirty="0" smtClean="0"/>
              <a:t>           6months </a:t>
            </a:r>
            <a:r>
              <a:rPr lang="en-US" b="1" dirty="0"/>
              <a:t>- 2 years</a:t>
            </a:r>
          </a:p>
          <a:p>
            <a:r>
              <a:rPr lang="en-US" b="1" dirty="0"/>
              <a:t>Renal </a:t>
            </a:r>
            <a:r>
              <a:rPr lang="en-US" b="1" dirty="0" smtClean="0"/>
              <a:t>                                             </a:t>
            </a:r>
            <a:r>
              <a:rPr lang="en-US" b="1" dirty="0" smtClean="0"/>
              <a:t>		1-5 </a:t>
            </a:r>
            <a:r>
              <a:rPr lang="en-US" b="1" dirty="0"/>
              <a:t>years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04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ARE </a:t>
            </a:r>
            <a:r>
              <a:rPr lang="en-US" sz="3200" b="1" dirty="0" smtClean="0"/>
              <a:t>CHILDREN WITH TUBERCULOSIS   </a:t>
            </a: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/>
              <a:t>EVER CONTAGIOUS?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b="1" dirty="0" smtClean="0"/>
          </a:p>
          <a:p>
            <a:r>
              <a:rPr lang="en-US" b="1" dirty="0" smtClean="0"/>
              <a:t>The quick answer is : NO.</a:t>
            </a:r>
          </a:p>
          <a:p>
            <a:endParaRPr lang="en-US" b="1" dirty="0"/>
          </a:p>
          <a:p>
            <a:r>
              <a:rPr lang="en-US" b="1" dirty="0" smtClean="0"/>
              <a:t>Orphanages </a:t>
            </a:r>
            <a:r>
              <a:rPr lang="en-US" b="1" dirty="0"/>
              <a:t>– caretaker with TB led </a:t>
            </a:r>
            <a:r>
              <a:rPr lang="en-US" b="1" dirty="0" smtClean="0"/>
              <a:t>to transmission</a:t>
            </a:r>
            <a:r>
              <a:rPr lang="en-US" b="1" dirty="0"/>
              <a:t>; </a:t>
            </a:r>
            <a:r>
              <a:rPr lang="en-US" b="1" dirty="0" smtClean="0"/>
              <a:t>a child </a:t>
            </a:r>
            <a:r>
              <a:rPr lang="en-US" b="1" dirty="0"/>
              <a:t>with TB did </a:t>
            </a:r>
            <a:r>
              <a:rPr lang="en-US" b="1" dirty="0" smtClean="0"/>
              <a:t>not</a:t>
            </a:r>
          </a:p>
          <a:p>
            <a:endParaRPr lang="en-US" b="1" dirty="0"/>
          </a:p>
          <a:p>
            <a:r>
              <a:rPr lang="en-US" b="1" dirty="0" smtClean="0"/>
              <a:t>Schools </a:t>
            </a:r>
            <a:r>
              <a:rPr lang="en-US" b="1" dirty="0"/>
              <a:t>– only 2 reported “epidemics” caused </a:t>
            </a:r>
            <a:r>
              <a:rPr lang="en-US" b="1" dirty="0" smtClean="0"/>
              <a:t>by children </a:t>
            </a:r>
            <a:r>
              <a:rPr lang="en-US" b="1" dirty="0"/>
              <a:t>&lt;13 years </a:t>
            </a:r>
            <a:r>
              <a:rPr lang="en-US" b="1" dirty="0" smtClean="0"/>
              <a:t>old</a:t>
            </a:r>
          </a:p>
          <a:p>
            <a:endParaRPr lang="en-US" b="1" dirty="0"/>
          </a:p>
          <a:p>
            <a:r>
              <a:rPr lang="en-US" b="1" dirty="0" smtClean="0"/>
              <a:t>Children’s Hospitals </a:t>
            </a:r>
            <a:r>
              <a:rPr lang="en-US" b="1" dirty="0"/>
              <a:t>– rare case reports </a:t>
            </a:r>
            <a:r>
              <a:rPr lang="en-US" b="1" dirty="0" smtClean="0"/>
              <a:t>of transmission</a:t>
            </a:r>
            <a:r>
              <a:rPr lang="en-US" b="1" dirty="0"/>
              <a:t>, all with special circumstances, none </a:t>
            </a:r>
            <a:r>
              <a:rPr lang="en-US" b="1" dirty="0" smtClean="0"/>
              <a:t>has been </a:t>
            </a:r>
            <a:r>
              <a:rPr lang="en-US" b="1" dirty="0"/>
              <a:t>patient -to - patient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55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FEATURES OF </a:t>
            </a:r>
            <a:r>
              <a:rPr lang="en-US" sz="3200" b="1" dirty="0" smtClean="0"/>
              <a:t>CONTAGIOUS PEDIATRIC </a:t>
            </a:r>
            <a:r>
              <a:rPr lang="en-US" sz="3200" b="1" dirty="0"/>
              <a:t>TUBERCULOSIS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5362" y="2154742"/>
            <a:ext cx="8001000" cy="4080029"/>
          </a:xfrm>
        </p:spPr>
        <p:txBody>
          <a:bodyPr>
            <a:noAutofit/>
          </a:bodyPr>
          <a:lstStyle/>
          <a:p>
            <a:endParaRPr lang="en-US" sz="2400" b="1" dirty="0" smtClean="0"/>
          </a:p>
          <a:p>
            <a:r>
              <a:rPr lang="en-US" sz="2400" b="1" dirty="0" smtClean="0"/>
              <a:t>Pulmonary: </a:t>
            </a:r>
          </a:p>
          <a:p>
            <a:pPr lvl="2"/>
            <a:r>
              <a:rPr lang="en-US" b="1" dirty="0" err="1" smtClean="0"/>
              <a:t>Cavitary</a:t>
            </a:r>
            <a:r>
              <a:rPr lang="en-US" b="1" dirty="0" smtClean="0"/>
              <a:t> </a:t>
            </a:r>
            <a:r>
              <a:rPr lang="en-US" b="1" dirty="0"/>
              <a:t>lung </a:t>
            </a:r>
            <a:r>
              <a:rPr lang="en-US" b="1" dirty="0" smtClean="0"/>
              <a:t>lesion</a:t>
            </a:r>
          </a:p>
          <a:p>
            <a:pPr lvl="2"/>
            <a:r>
              <a:rPr lang="en-US" b="1" dirty="0" smtClean="0"/>
              <a:t>Sputum production</a:t>
            </a:r>
          </a:p>
          <a:p>
            <a:pPr lvl="2"/>
            <a:r>
              <a:rPr lang="en-US" b="1" dirty="0" smtClean="0"/>
              <a:t>Positive </a:t>
            </a:r>
            <a:r>
              <a:rPr lang="en-US" b="1" dirty="0"/>
              <a:t>acid-fast stain of sputum </a:t>
            </a:r>
            <a:r>
              <a:rPr lang="en-US" b="1" dirty="0" smtClean="0"/>
              <a:t>smear </a:t>
            </a:r>
          </a:p>
          <a:p>
            <a:pPr lvl="2"/>
            <a:r>
              <a:rPr lang="en-US" b="1" dirty="0" smtClean="0"/>
              <a:t>Bronchoscopy</a:t>
            </a:r>
          </a:p>
          <a:p>
            <a:endParaRPr lang="en-US" sz="2400" b="1" dirty="0"/>
          </a:p>
          <a:p>
            <a:r>
              <a:rPr lang="en-US" sz="2400" b="1" dirty="0" smtClean="0"/>
              <a:t>Draining </a:t>
            </a:r>
            <a:r>
              <a:rPr lang="en-US" sz="2400" b="1" dirty="0"/>
              <a:t>lesions or surgical drainage of </a:t>
            </a:r>
            <a:r>
              <a:rPr lang="en-US" sz="2400" b="1" dirty="0" smtClean="0"/>
              <a:t>an abscess</a:t>
            </a:r>
          </a:p>
          <a:p>
            <a:r>
              <a:rPr lang="en-US" b="1" dirty="0" smtClean="0"/>
              <a:t>This means Bone or Renal TB is not contagious as long as they not open.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5238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49" y="8382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/>
              <a:t>CLINICAL AND </a:t>
            </a:r>
            <a:r>
              <a:rPr lang="en-US" sz="2800" b="1" dirty="0" smtClean="0"/>
              <a:t>RADIOGRAPHIC </a:t>
            </a:r>
            <a:r>
              <a:rPr lang="en-US" sz="2800" b="1" dirty="0"/>
              <a:t>M</a:t>
            </a:r>
            <a:r>
              <a:rPr lang="en-US" sz="2800" b="1" dirty="0" smtClean="0"/>
              <a:t>ANIFESTATIONS </a:t>
            </a:r>
            <a:r>
              <a:rPr lang="en-US" sz="2800" b="1" dirty="0"/>
              <a:t>OF </a:t>
            </a:r>
            <a:r>
              <a:rPr lang="en-US" sz="2800" b="1" dirty="0" smtClean="0"/>
              <a:t>CHILDHOOD PULMONARY </a:t>
            </a:r>
            <a:r>
              <a:rPr lang="en-US" sz="2800" b="1" dirty="0"/>
              <a:t>TUBERCULOSIS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749" y="2209800"/>
            <a:ext cx="8529851" cy="4373563"/>
          </a:xfrm>
        </p:spPr>
        <p:txBody>
          <a:bodyPr>
            <a:noAutofit/>
          </a:bodyPr>
          <a:lstStyle/>
          <a:p>
            <a:endParaRPr lang="en-US" sz="1800" b="1" dirty="0" smtClean="0"/>
          </a:p>
          <a:p>
            <a:r>
              <a:rPr lang="en-US" sz="1800" b="1" dirty="0" smtClean="0"/>
              <a:t>The CXR is way worse than how the pt. looks.</a:t>
            </a:r>
            <a:endParaRPr lang="en-US" sz="1800" b="1" dirty="0"/>
          </a:p>
          <a:p>
            <a:r>
              <a:rPr lang="en-US" sz="1800" b="1" dirty="0" smtClean="0"/>
              <a:t>Infants more </a:t>
            </a:r>
            <a:r>
              <a:rPr lang="en-US" sz="1800" b="1" dirty="0"/>
              <a:t>symptomatic: fever, cough, focal </a:t>
            </a:r>
            <a:r>
              <a:rPr lang="en-US" sz="1800" b="1" dirty="0" smtClean="0"/>
              <a:t>wheezing, respiratory distress</a:t>
            </a:r>
          </a:p>
          <a:p>
            <a:r>
              <a:rPr lang="en-US" sz="1800" b="1" dirty="0" smtClean="0"/>
              <a:t>Predominance </a:t>
            </a:r>
            <a:r>
              <a:rPr lang="en-US" sz="1800" b="1" dirty="0"/>
              <a:t>of hilar and/or mediastinal </a:t>
            </a:r>
            <a:r>
              <a:rPr lang="en-US" sz="1800" b="1" dirty="0" smtClean="0"/>
              <a:t>adenopathy </a:t>
            </a:r>
          </a:p>
          <a:p>
            <a:r>
              <a:rPr lang="en-US" sz="1800" b="1" dirty="0" smtClean="0"/>
              <a:t>Any </a:t>
            </a:r>
            <a:r>
              <a:rPr lang="en-US" sz="1800" b="1" dirty="0"/>
              <a:t>lobe of lung involved; 25% </a:t>
            </a:r>
            <a:r>
              <a:rPr lang="en-US" sz="1800" b="1" dirty="0" smtClean="0"/>
              <a:t>multilobar</a:t>
            </a:r>
          </a:p>
          <a:p>
            <a:r>
              <a:rPr lang="en-US" sz="1800" b="1" dirty="0" smtClean="0"/>
              <a:t>Local </a:t>
            </a:r>
            <a:r>
              <a:rPr lang="en-US" sz="1800" b="1" dirty="0"/>
              <a:t>pleural reaction/effusion is </a:t>
            </a:r>
            <a:r>
              <a:rPr lang="en-US" sz="1800" b="1" dirty="0" smtClean="0"/>
              <a:t>common</a:t>
            </a:r>
          </a:p>
          <a:p>
            <a:r>
              <a:rPr lang="en-US" sz="1800" b="1" dirty="0" smtClean="0"/>
              <a:t>Collapse-consolidation </a:t>
            </a:r>
            <a:r>
              <a:rPr lang="en-US" sz="1800" b="1" dirty="0"/>
              <a:t>or segmental </a:t>
            </a:r>
            <a:r>
              <a:rPr lang="en-US" sz="1800" b="1" dirty="0" smtClean="0"/>
              <a:t>pattern most common</a:t>
            </a:r>
          </a:p>
          <a:p>
            <a:r>
              <a:rPr lang="en-US" sz="1800" b="1" dirty="0" smtClean="0"/>
              <a:t>Obstructive </a:t>
            </a:r>
            <a:r>
              <a:rPr lang="en-US" sz="1800" b="1" dirty="0"/>
              <a:t>signs/symptoms with endobronchial </a:t>
            </a:r>
            <a:r>
              <a:rPr lang="en-US" sz="1800" b="1" dirty="0" smtClean="0"/>
              <a:t>lesions</a:t>
            </a:r>
          </a:p>
          <a:p>
            <a:r>
              <a:rPr lang="en-US" sz="1800" b="1" dirty="0" smtClean="0"/>
              <a:t>Not </a:t>
            </a:r>
            <a:r>
              <a:rPr lang="en-US" sz="1800" b="1" dirty="0"/>
              <a:t>contagious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0795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1835" y="2324100"/>
            <a:ext cx="2779343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910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" y="304800"/>
            <a:ext cx="6583680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321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REACTIVATION TUBERCULOSIS  IN PEDIATRICS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0" y="2170664"/>
            <a:ext cx="6777317" cy="3925336"/>
          </a:xfrm>
        </p:spPr>
        <p:txBody>
          <a:bodyPr>
            <a:normAutofit fontScale="92500" lnSpcReduction="10000"/>
          </a:bodyPr>
          <a:lstStyle/>
          <a:p>
            <a:endParaRPr lang="en-US" b="1" dirty="0" smtClean="0"/>
          </a:p>
          <a:p>
            <a:r>
              <a:rPr lang="en-US" b="1" dirty="0" smtClean="0"/>
              <a:t>Adolescents </a:t>
            </a:r>
            <a:r>
              <a:rPr lang="en-US" b="1" dirty="0"/>
              <a:t>primarily, but can occur in </a:t>
            </a:r>
            <a:r>
              <a:rPr lang="en-US" b="1" dirty="0" smtClean="0"/>
              <a:t>younger children</a:t>
            </a:r>
          </a:p>
          <a:p>
            <a:endParaRPr lang="en-US" b="1" dirty="0"/>
          </a:p>
          <a:p>
            <a:r>
              <a:rPr lang="en-US" b="1" dirty="0" smtClean="0"/>
              <a:t>Same </a:t>
            </a:r>
            <a:r>
              <a:rPr lang="en-US" b="1" dirty="0"/>
              <a:t>as adult disease: cavity or </a:t>
            </a: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upper </a:t>
            </a:r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lobe </a:t>
            </a:r>
            <a:r>
              <a:rPr lang="en-US" b="1" dirty="0" smtClean="0"/>
              <a:t>infiltrates</a:t>
            </a:r>
            <a:r>
              <a:rPr lang="en-US" b="1" dirty="0"/>
              <a:t>; cough, fever, weight loss, </a:t>
            </a:r>
            <a:r>
              <a:rPr lang="en-US" b="1" dirty="0" smtClean="0"/>
              <a:t>hemoptysis</a:t>
            </a:r>
          </a:p>
          <a:p>
            <a:endParaRPr lang="en-US" b="1" dirty="0"/>
          </a:p>
          <a:p>
            <a:r>
              <a:rPr lang="en-US" b="1" dirty="0" smtClean="0"/>
              <a:t>Sputum </a:t>
            </a:r>
            <a:r>
              <a:rPr lang="en-US" b="1" dirty="0"/>
              <a:t>or gastric aspirates to </a:t>
            </a:r>
            <a:r>
              <a:rPr lang="en-US" b="1" dirty="0" smtClean="0"/>
              <a:t>isolate organism; bronchoscopy </a:t>
            </a:r>
            <a:r>
              <a:rPr lang="en-US" b="1" dirty="0"/>
              <a:t>occasionally necessary</a:t>
            </a:r>
          </a:p>
        </p:txBody>
      </p:sp>
    </p:spTree>
    <p:extLst>
      <p:ext uri="{BB962C8B-B14F-4D97-AF65-F5344CB8AC3E}">
        <p14:creationId xmlns:p14="http://schemas.microsoft.com/office/powerpoint/2010/main" val="242827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780" y="457200"/>
            <a:ext cx="5945219" cy="6176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351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b="1" dirty="0"/>
              <a:t>LYMPHADENITIS CAUSED BY</a:t>
            </a:r>
            <a:br>
              <a:rPr lang="en-US" sz="2800" b="1" dirty="0"/>
            </a:br>
            <a:r>
              <a:rPr lang="en-US" sz="2800" b="1" dirty="0" smtClean="0"/>
              <a:t>MYCOBACTERIUM TUBERCULOSIS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/>
              <a:t>Most </a:t>
            </a:r>
            <a:r>
              <a:rPr lang="en-US" b="1" dirty="0"/>
              <a:t>often unilateral; may be bilateral</a:t>
            </a:r>
          </a:p>
          <a:p>
            <a:r>
              <a:rPr lang="en-US" b="1" dirty="0"/>
              <a:t>C</a:t>
            </a:r>
            <a:r>
              <a:rPr lang="en-US" b="1" dirty="0" smtClean="0"/>
              <a:t>hest </a:t>
            </a:r>
            <a:r>
              <a:rPr lang="en-US" b="1" dirty="0" smtClean="0"/>
              <a:t>x-ray </a:t>
            </a:r>
            <a:r>
              <a:rPr lang="en-US" b="1" dirty="0"/>
              <a:t>usually normal</a:t>
            </a:r>
          </a:p>
          <a:p>
            <a:r>
              <a:rPr lang="en-US" b="1" dirty="0"/>
              <a:t>U</a:t>
            </a:r>
            <a:r>
              <a:rPr lang="en-US" b="1" dirty="0" smtClean="0"/>
              <a:t>sually </a:t>
            </a:r>
            <a:r>
              <a:rPr lang="en-US" b="1" dirty="0"/>
              <a:t>indolent onset of enlarged, fixed, </a:t>
            </a:r>
            <a:r>
              <a:rPr lang="en-US" b="1" dirty="0" smtClean="0"/>
              <a:t>matted nodes </a:t>
            </a:r>
            <a:r>
              <a:rPr lang="en-US" b="1" dirty="0"/>
              <a:t>in anterior chains, submandibular</a:t>
            </a:r>
          </a:p>
          <a:p>
            <a:r>
              <a:rPr lang="en-US" b="1" dirty="0"/>
              <a:t>S</a:t>
            </a:r>
            <a:r>
              <a:rPr lang="en-US" b="1" dirty="0" smtClean="0"/>
              <a:t>ub </a:t>
            </a:r>
            <a:r>
              <a:rPr lang="en-US" b="1" dirty="0" smtClean="0"/>
              <a:t>mental, </a:t>
            </a:r>
            <a:r>
              <a:rPr lang="en-US" b="1" dirty="0"/>
              <a:t>occipital, </a:t>
            </a:r>
            <a:r>
              <a:rPr lang="en-US" b="1" dirty="0" smtClean="0"/>
              <a:t>axillary, supraclavicular nodes </a:t>
            </a:r>
            <a:r>
              <a:rPr lang="en-US" b="1" dirty="0"/>
              <a:t>less common</a:t>
            </a:r>
          </a:p>
          <a:p>
            <a:r>
              <a:rPr lang="en-US" b="1" dirty="0"/>
              <a:t>A</a:t>
            </a:r>
            <a:r>
              <a:rPr lang="en-US" b="1" dirty="0" smtClean="0"/>
              <a:t>bsence </a:t>
            </a:r>
            <a:r>
              <a:rPr lang="en-US" b="1" dirty="0"/>
              <a:t>of systemic findings; minimal tenderness</a:t>
            </a:r>
          </a:p>
          <a:p>
            <a:r>
              <a:rPr lang="en-US" b="1" dirty="0"/>
              <a:t>O</a:t>
            </a:r>
            <a:r>
              <a:rPr lang="en-US" b="1" dirty="0" smtClean="0"/>
              <a:t>ften </a:t>
            </a:r>
            <a:r>
              <a:rPr lang="en-US" b="1" dirty="0"/>
              <a:t>progress and “break down” - </a:t>
            </a:r>
            <a:r>
              <a:rPr lang="en-US" b="1" dirty="0" smtClean="0"/>
              <a:t>suppuration, sinus </a:t>
            </a:r>
            <a:r>
              <a:rPr lang="en-US" b="1" dirty="0"/>
              <a:t>tracts</a:t>
            </a:r>
          </a:p>
          <a:p>
            <a:r>
              <a:rPr lang="en-US" b="1" dirty="0"/>
              <a:t>M</a:t>
            </a:r>
            <a:r>
              <a:rPr lang="en-US" b="1" dirty="0" smtClean="0"/>
              <a:t>ajor </a:t>
            </a:r>
            <a:r>
              <a:rPr lang="en-US" b="1" u="sng" dirty="0"/>
              <a:t>differential dx</a:t>
            </a:r>
            <a:r>
              <a:rPr lang="en-US" b="1" dirty="0"/>
              <a:t>: </a:t>
            </a:r>
            <a:r>
              <a:rPr lang="en-US" b="1" dirty="0" smtClean="0"/>
              <a:t>Non-</a:t>
            </a:r>
            <a:r>
              <a:rPr lang="en-US" b="1" dirty="0" err="1" smtClean="0"/>
              <a:t>Tubeculosis</a:t>
            </a:r>
            <a:r>
              <a:rPr lang="en-US" b="1" dirty="0" smtClean="0"/>
              <a:t> Mycobacterium (NTM), Bartonella, malignancy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17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69216" y="457200"/>
            <a:ext cx="7973291" cy="5979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998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95062" y="457200"/>
            <a:ext cx="7721600" cy="5791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956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3928" y="914400"/>
            <a:ext cx="7024744" cy="1143000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/>
              <a:t>TUBERCULOUS AND NONTUBERCULOUS</a:t>
            </a:r>
            <a:br>
              <a:rPr lang="en-US" sz="2400" dirty="0" smtClean="0"/>
            </a:br>
            <a:r>
              <a:rPr lang="en-US" sz="2400" dirty="0" smtClean="0"/>
              <a:t>MYCOBACTERIAL LYMPHADENITIS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323652"/>
            <a:ext cx="8153400" cy="41533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                                          </a:t>
            </a:r>
            <a:r>
              <a:rPr lang="en-US" b="1" u="sng" dirty="0" smtClean="0"/>
              <a:t>NTM               TB</a:t>
            </a:r>
            <a:endParaRPr lang="en-US" b="1" u="sng" dirty="0"/>
          </a:p>
          <a:p>
            <a:r>
              <a:rPr lang="en-US" dirty="0"/>
              <a:t>Age (years) </a:t>
            </a:r>
            <a:r>
              <a:rPr lang="en-US" dirty="0" smtClean="0"/>
              <a:t>                 1-5                  any</a:t>
            </a:r>
            <a:endParaRPr lang="en-US" dirty="0"/>
          </a:p>
          <a:p>
            <a:r>
              <a:rPr lang="en-US" dirty="0"/>
              <a:t>Residence </a:t>
            </a:r>
            <a:r>
              <a:rPr lang="en-US" dirty="0" smtClean="0"/>
              <a:t>                   rural              	 suburban urban</a:t>
            </a:r>
            <a:endParaRPr lang="en-US" dirty="0"/>
          </a:p>
          <a:p>
            <a:r>
              <a:rPr lang="en-US" dirty="0"/>
              <a:t>Risk factors for TB </a:t>
            </a:r>
            <a:r>
              <a:rPr lang="en-US" dirty="0" smtClean="0"/>
              <a:t>      no                      yes</a:t>
            </a:r>
            <a:endParaRPr lang="en-US" dirty="0"/>
          </a:p>
          <a:p>
            <a:r>
              <a:rPr lang="en-US" dirty="0"/>
              <a:t>TST on family </a:t>
            </a:r>
            <a:r>
              <a:rPr lang="en-US" dirty="0" smtClean="0"/>
              <a:t>             negative           often </a:t>
            </a:r>
            <a:r>
              <a:rPr lang="en-US" dirty="0"/>
              <a:t>positive</a:t>
            </a:r>
          </a:p>
          <a:p>
            <a:r>
              <a:rPr lang="en-US" dirty="0"/>
              <a:t>Chest </a:t>
            </a:r>
            <a:r>
              <a:rPr lang="en-US" dirty="0" smtClean="0"/>
              <a:t>x-ray                 </a:t>
            </a:r>
            <a:r>
              <a:rPr lang="en-US" sz="2200" dirty="0" smtClean="0"/>
              <a:t>usually neg.       positive </a:t>
            </a:r>
            <a:r>
              <a:rPr lang="en-US" sz="2200" dirty="0"/>
              <a:t>in 10-20%</a:t>
            </a:r>
          </a:p>
          <a:p>
            <a:r>
              <a:rPr lang="en-US" dirty="0"/>
              <a:t>TST (mm</a:t>
            </a:r>
            <a:r>
              <a:rPr lang="en-US" dirty="0" smtClean="0"/>
              <a:t>) </a:t>
            </a:r>
            <a:r>
              <a:rPr lang="en-US" dirty="0"/>
              <a:t>0-15 </a:t>
            </a:r>
            <a:r>
              <a:rPr lang="en-US" dirty="0" smtClean="0"/>
              <a:t>         usual </a:t>
            </a:r>
            <a:r>
              <a:rPr lang="en-US" dirty="0"/>
              <a:t>&gt;10; </a:t>
            </a:r>
            <a:r>
              <a:rPr lang="en-US" dirty="0" smtClean="0"/>
              <a:t>           many </a:t>
            </a:r>
            <a:r>
              <a:rPr lang="en-US" dirty="0"/>
              <a:t>&gt;15</a:t>
            </a:r>
          </a:p>
          <a:p>
            <a:r>
              <a:rPr lang="en-US" dirty="0"/>
              <a:t>Response to anti-TB </a:t>
            </a:r>
            <a:r>
              <a:rPr lang="en-US" dirty="0" smtClean="0"/>
              <a:t>drugs: no            yes </a:t>
            </a:r>
            <a:r>
              <a:rPr lang="en-US" dirty="0"/>
              <a:t>but slow</a:t>
            </a:r>
          </a:p>
        </p:txBody>
      </p:sp>
    </p:spTree>
    <p:extLst>
      <p:ext uri="{BB962C8B-B14F-4D97-AF65-F5344CB8AC3E}">
        <p14:creationId xmlns:p14="http://schemas.microsoft.com/office/powerpoint/2010/main" val="131296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b="1" dirty="0"/>
              <a:t>CERVICAL </a:t>
            </a:r>
            <a:r>
              <a:rPr lang="en-US" sz="2800" b="1" dirty="0" smtClean="0"/>
              <a:t>LYMPHADENITIS DUE TONONTUBERCULOUS MYCOBACTERIA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paucity of systemic signs and symptoms</a:t>
            </a:r>
          </a:p>
          <a:p>
            <a:r>
              <a:rPr lang="en-US" b="1" dirty="0" smtClean="0"/>
              <a:t>anterior </a:t>
            </a:r>
            <a:r>
              <a:rPr lang="en-US" b="1" dirty="0"/>
              <a:t>cervical chain and </a:t>
            </a:r>
            <a:r>
              <a:rPr lang="en-US" b="1" dirty="0" smtClean="0"/>
              <a:t>submandibular most </a:t>
            </a:r>
            <a:r>
              <a:rPr lang="en-US" b="1" dirty="0"/>
              <a:t>common</a:t>
            </a:r>
          </a:p>
          <a:p>
            <a:r>
              <a:rPr lang="en-US" b="1" dirty="0" smtClean="0"/>
              <a:t>also </a:t>
            </a:r>
            <a:r>
              <a:rPr lang="en-US" b="1" dirty="0"/>
              <a:t>preauricular, postauricular, submental</a:t>
            </a:r>
          </a:p>
          <a:p>
            <a:r>
              <a:rPr lang="en-US" b="1" dirty="0"/>
              <a:t>f</a:t>
            </a:r>
            <a:r>
              <a:rPr lang="en-US" b="1" dirty="0" smtClean="0"/>
              <a:t>irm</a:t>
            </a:r>
            <a:r>
              <a:rPr lang="en-US" b="1" dirty="0"/>
              <a:t>, non-tender, fixed to </a:t>
            </a:r>
            <a:r>
              <a:rPr lang="en-US" b="1" dirty="0" smtClean="0"/>
              <a:t>underlying structures </a:t>
            </a:r>
            <a:r>
              <a:rPr lang="en-US" b="1" dirty="0"/>
              <a:t>or skin</a:t>
            </a:r>
          </a:p>
          <a:p>
            <a:r>
              <a:rPr lang="en-US" b="1" dirty="0" smtClean="0"/>
              <a:t>Usually multiple </a:t>
            </a:r>
            <a:r>
              <a:rPr lang="en-US" b="1" dirty="0"/>
              <a:t>nodes: “tip of the </a:t>
            </a:r>
            <a:r>
              <a:rPr lang="en-US" b="1" dirty="0" smtClean="0"/>
              <a:t>iceberg”</a:t>
            </a:r>
            <a:endParaRPr lang="en-US" b="1" dirty="0"/>
          </a:p>
          <a:p>
            <a:r>
              <a:rPr lang="en-US" b="1" dirty="0" smtClean="0"/>
              <a:t> Mycobacterium </a:t>
            </a:r>
            <a:r>
              <a:rPr lang="en-US" b="1" dirty="0" err="1" smtClean="0"/>
              <a:t>Avium</a:t>
            </a:r>
            <a:r>
              <a:rPr lang="en-US" b="1" dirty="0" smtClean="0"/>
              <a:t> Complex (MAC)  </a:t>
            </a:r>
            <a:r>
              <a:rPr lang="en-US" b="1" dirty="0"/>
              <a:t>&gt; M. kansasii &gt;M. fortuitum &gt;</a:t>
            </a:r>
          </a:p>
          <a:p>
            <a:r>
              <a:rPr lang="en-US" b="1" dirty="0"/>
              <a:t>others</a:t>
            </a:r>
          </a:p>
        </p:txBody>
      </p:sp>
    </p:spTree>
    <p:extLst>
      <p:ext uri="{BB962C8B-B14F-4D97-AF65-F5344CB8AC3E}">
        <p14:creationId xmlns:p14="http://schemas.microsoft.com/office/powerpoint/2010/main" val="313203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2" y="533400"/>
            <a:ext cx="7024744" cy="11430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SURGICAL </a:t>
            </a:r>
            <a:r>
              <a:rPr lang="en-US" sz="3200" b="1" dirty="0" smtClean="0"/>
              <a:t>APPROACH TO MYCOBACTERIAL </a:t>
            </a:r>
            <a:r>
              <a:rPr lang="en-US" sz="3200" b="1" dirty="0"/>
              <a:t>ADENITIS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200434"/>
            <a:ext cx="6777317" cy="4309281"/>
          </a:xfrm>
        </p:spPr>
        <p:txBody>
          <a:bodyPr>
            <a:noAutofit/>
          </a:bodyPr>
          <a:lstStyle/>
          <a:p>
            <a:endParaRPr lang="en-US" sz="2000" b="1" dirty="0" smtClean="0"/>
          </a:p>
          <a:p>
            <a:r>
              <a:rPr lang="en-US" b="1" dirty="0" smtClean="0"/>
              <a:t>Fine </a:t>
            </a:r>
            <a:r>
              <a:rPr lang="en-US" b="1" dirty="0"/>
              <a:t>needle aspirate can define histology, </a:t>
            </a:r>
            <a:r>
              <a:rPr lang="en-US" b="1" dirty="0" smtClean="0"/>
              <a:t>less helpful for </a:t>
            </a:r>
            <a:r>
              <a:rPr lang="en-US" b="1" dirty="0"/>
              <a:t>culture (low volume of tissue</a:t>
            </a:r>
            <a:r>
              <a:rPr lang="en-US" b="1" dirty="0" smtClean="0"/>
              <a:t>)</a:t>
            </a:r>
          </a:p>
          <a:p>
            <a:endParaRPr lang="en-US" b="1" dirty="0"/>
          </a:p>
          <a:p>
            <a:r>
              <a:rPr lang="en-US" b="1" dirty="0" smtClean="0"/>
              <a:t>Surgical </a:t>
            </a:r>
            <a:r>
              <a:rPr lang="en-US" b="1" dirty="0"/>
              <a:t>excision both diagnostic and curative </a:t>
            </a:r>
            <a:r>
              <a:rPr lang="en-US" b="1" dirty="0" smtClean="0"/>
              <a:t>of NTM(if </a:t>
            </a:r>
            <a:r>
              <a:rPr lang="en-US" b="1" dirty="0"/>
              <a:t>complete</a:t>
            </a:r>
            <a:r>
              <a:rPr lang="en-US" b="1" dirty="0" smtClean="0"/>
              <a:t>)</a:t>
            </a:r>
          </a:p>
          <a:p>
            <a:endParaRPr lang="en-US" b="1" dirty="0"/>
          </a:p>
          <a:p>
            <a:r>
              <a:rPr lang="en-US" b="1" dirty="0" smtClean="0"/>
              <a:t>NEVER </a:t>
            </a:r>
            <a:r>
              <a:rPr lang="en-US" b="1" dirty="0"/>
              <a:t>do an incision and </a:t>
            </a:r>
            <a:r>
              <a:rPr lang="en-US" b="1" dirty="0" smtClean="0"/>
              <a:t>drainage.</a:t>
            </a:r>
          </a:p>
          <a:p>
            <a:endParaRPr lang="en-US" b="1" dirty="0"/>
          </a:p>
          <a:p>
            <a:r>
              <a:rPr lang="en-US" b="1" dirty="0" smtClean="0"/>
              <a:t>Antibiotics may </a:t>
            </a:r>
            <a:r>
              <a:rPr lang="en-US" b="1" dirty="0"/>
              <a:t>be effective to prevent or </a:t>
            </a:r>
            <a:r>
              <a:rPr lang="en-US" b="1" dirty="0" smtClean="0"/>
              <a:t>treat recurrence </a:t>
            </a:r>
            <a:r>
              <a:rPr lang="en-US" b="1" dirty="0"/>
              <a:t>clarithromycin + rifamycin + ethambutol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40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TUBERCULOUS  MENINGITIS  IN CHILDREN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16642"/>
            <a:ext cx="8382000" cy="3726958"/>
          </a:xfrm>
        </p:spPr>
        <p:txBody>
          <a:bodyPr>
            <a:normAutofit/>
          </a:bodyPr>
          <a:lstStyle/>
          <a:p>
            <a:endParaRPr lang="en-US" b="1" dirty="0" smtClean="0"/>
          </a:p>
          <a:p>
            <a:r>
              <a:rPr lang="en-US" b="1" dirty="0"/>
              <a:t>M</a:t>
            </a:r>
            <a:r>
              <a:rPr lang="en-US" b="1" dirty="0" smtClean="0"/>
              <a:t>ost </a:t>
            </a:r>
            <a:r>
              <a:rPr lang="en-US" b="1" dirty="0"/>
              <a:t>common in </a:t>
            </a:r>
            <a:r>
              <a:rPr lang="en-US" b="1" u="sng" dirty="0"/>
              <a:t>infants, young children</a:t>
            </a:r>
          </a:p>
          <a:p>
            <a:r>
              <a:rPr lang="en-US" b="1" dirty="0"/>
              <a:t>O</a:t>
            </a:r>
            <a:r>
              <a:rPr lang="en-US" b="1" dirty="0" smtClean="0"/>
              <a:t>ccurs </a:t>
            </a:r>
            <a:r>
              <a:rPr lang="en-US" b="1" dirty="0"/>
              <a:t>soon after infection; source case often not </a:t>
            </a:r>
            <a:r>
              <a:rPr lang="en-US" b="1" dirty="0" smtClean="0"/>
              <a:t>yet identified </a:t>
            </a:r>
            <a:r>
              <a:rPr lang="en-US" b="1" dirty="0"/>
              <a:t>(negative family history)</a:t>
            </a:r>
          </a:p>
          <a:p>
            <a:r>
              <a:rPr lang="fr-FR" b="1" dirty="0" err="1" smtClean="0"/>
              <a:t>P</a:t>
            </a:r>
            <a:r>
              <a:rPr lang="fr-FR" b="1" dirty="0" err="1" smtClean="0"/>
              <a:t>athogenesis</a:t>
            </a:r>
            <a:r>
              <a:rPr lang="fr-FR" b="1" dirty="0"/>
              <a:t>: basilar infiltrate, hydrocephalus, vasculitis,</a:t>
            </a:r>
          </a:p>
          <a:p>
            <a:r>
              <a:rPr lang="en-US" b="1" dirty="0"/>
              <a:t>infarct, </a:t>
            </a:r>
            <a:r>
              <a:rPr lang="en-US" b="1" dirty="0" err="1" smtClean="0"/>
              <a:t>tuberculoma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413773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/>
              <a:t>DISSEMINATED (MILIARY)</a:t>
            </a:r>
            <a:br>
              <a:rPr lang="en-US" sz="2800" b="1" dirty="0"/>
            </a:br>
            <a:r>
              <a:rPr lang="en-US" sz="2800" b="1" dirty="0"/>
              <a:t>TUBERCULOSIS </a:t>
            </a:r>
            <a:r>
              <a:rPr lang="en-US" sz="2800" b="1" dirty="0" smtClean="0"/>
              <a:t>IN CHILDHOOD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/>
              <a:t>most </a:t>
            </a:r>
            <a:r>
              <a:rPr lang="en-US" b="1" dirty="0"/>
              <a:t>common in </a:t>
            </a:r>
            <a:r>
              <a:rPr lang="en-US" b="1" u="sng" dirty="0"/>
              <a:t>infants</a:t>
            </a:r>
            <a:r>
              <a:rPr lang="en-US" b="1" dirty="0"/>
              <a:t>, recent after infection</a:t>
            </a:r>
          </a:p>
          <a:p>
            <a:r>
              <a:rPr lang="en-US" b="1" dirty="0" smtClean="0"/>
              <a:t>FUO </a:t>
            </a:r>
            <a:r>
              <a:rPr lang="en-US" b="1" dirty="0"/>
              <a:t>common</a:t>
            </a:r>
          </a:p>
          <a:p>
            <a:r>
              <a:rPr lang="en-US" b="1" dirty="0" smtClean="0"/>
              <a:t>usually insidious </a:t>
            </a:r>
            <a:r>
              <a:rPr lang="en-US" b="1" dirty="0"/>
              <a:t>but may be explosive</a:t>
            </a:r>
          </a:p>
          <a:p>
            <a:r>
              <a:rPr lang="en-US" b="1" dirty="0" smtClean="0"/>
              <a:t>chest </a:t>
            </a:r>
            <a:r>
              <a:rPr lang="en-US" b="1" dirty="0"/>
              <a:t>radiograph usually normal early, then classic</a:t>
            </a:r>
          </a:p>
          <a:p>
            <a:r>
              <a:rPr lang="en-US" b="1" dirty="0" smtClean="0"/>
              <a:t>other </a:t>
            </a:r>
            <a:r>
              <a:rPr lang="en-US" b="1" dirty="0"/>
              <a:t>common features: </a:t>
            </a:r>
            <a:r>
              <a:rPr lang="en-US" b="1" dirty="0" smtClean="0"/>
              <a:t>hepatosplenomegaly, lymphadenopathy</a:t>
            </a:r>
            <a:r>
              <a:rPr lang="en-US" b="1" dirty="0"/>
              <a:t>, cutaneous lesions, choroid tubercles</a:t>
            </a:r>
          </a:p>
          <a:p>
            <a:r>
              <a:rPr lang="en-US" b="1" dirty="0" smtClean="0"/>
              <a:t>TST </a:t>
            </a:r>
            <a:r>
              <a:rPr lang="en-US" b="1" dirty="0"/>
              <a:t>negative in up to 50% of cases</a:t>
            </a:r>
          </a:p>
          <a:p>
            <a:r>
              <a:rPr lang="en-US" b="1" dirty="0" smtClean="0"/>
              <a:t>Dx</a:t>
            </a:r>
            <a:r>
              <a:rPr lang="en-US" b="1" dirty="0"/>
              <a:t>: gastric aspirate, bronchoscopy, lung biopsy, </a:t>
            </a:r>
            <a:r>
              <a:rPr lang="en-US" b="1" dirty="0" smtClean="0"/>
              <a:t>liver biopsy</a:t>
            </a:r>
            <a:r>
              <a:rPr lang="en-US" b="1" dirty="0"/>
              <a:t>, bone marrow, urine culture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53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9200"/>
            <a:ext cx="7760368" cy="450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133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TST I Tuberculin Skin Test</a:t>
            </a:r>
            <a:br>
              <a:rPr lang="en-US" b="1" dirty="0" smtClean="0"/>
            </a:br>
            <a:r>
              <a:rPr lang="en-US" b="1" dirty="0" smtClean="0"/>
              <a:t> (Or PPD)</a:t>
            </a:r>
            <a:endParaRPr lang="en-US" b="1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1368" y="2324100"/>
            <a:ext cx="5360276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408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Measure Induration not redness</a:t>
            </a:r>
            <a:endParaRPr lang="en-US" sz="32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4587" y="2324100"/>
            <a:ext cx="4313839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923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0980" y="6096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INDURATION SIZE </a:t>
            </a:r>
            <a:r>
              <a:rPr lang="en-US" b="1" dirty="0"/>
              <a:t>– POSITIVE</a:t>
            </a:r>
            <a:br>
              <a:rPr lang="en-US" b="1" dirty="0"/>
            </a:br>
            <a:r>
              <a:rPr lang="en-US" b="1" dirty="0" smtClean="0"/>
              <a:t>TUBERCULIN SKIN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0" y="1752600"/>
            <a:ext cx="6777317" cy="3508977"/>
          </a:xfrm>
        </p:spPr>
        <p:txBody>
          <a:bodyPr>
            <a:noAutofit/>
          </a:bodyPr>
          <a:lstStyle/>
          <a:p>
            <a:r>
              <a:rPr lang="en-US" sz="1600" b="1" dirty="0" smtClean="0"/>
              <a:t>&gt; 5 mm</a:t>
            </a:r>
          </a:p>
          <a:p>
            <a:pPr lvl="1"/>
            <a:r>
              <a:rPr lang="en-US" sz="1600" b="1" dirty="0" smtClean="0"/>
              <a:t>HIV co-infection</a:t>
            </a:r>
          </a:p>
          <a:p>
            <a:pPr lvl="1"/>
            <a:r>
              <a:rPr lang="en-US" sz="1600" b="1" dirty="0" smtClean="0"/>
              <a:t>Immune compromise</a:t>
            </a:r>
          </a:p>
          <a:p>
            <a:pPr lvl="1"/>
            <a:r>
              <a:rPr lang="en-US" sz="1600" b="1" dirty="0" smtClean="0"/>
              <a:t>Recent contact to TB</a:t>
            </a:r>
          </a:p>
          <a:p>
            <a:pPr lvl="1"/>
            <a:r>
              <a:rPr lang="en-US" sz="1600" b="1" dirty="0" smtClean="0"/>
              <a:t>Suspected disease</a:t>
            </a:r>
          </a:p>
          <a:p>
            <a:endParaRPr lang="en-US" sz="1600" b="1" dirty="0" smtClean="0"/>
          </a:p>
          <a:p>
            <a:r>
              <a:rPr lang="en-US" sz="1600" b="1" dirty="0" smtClean="0"/>
              <a:t>&gt; </a:t>
            </a:r>
            <a:r>
              <a:rPr lang="en-US" sz="1600" b="1" dirty="0"/>
              <a:t>10 </a:t>
            </a:r>
            <a:r>
              <a:rPr lang="en-US" sz="1600" b="1" dirty="0" smtClean="0"/>
              <a:t>mm  </a:t>
            </a:r>
          </a:p>
          <a:p>
            <a:pPr lvl="1"/>
            <a:r>
              <a:rPr lang="en-US" sz="1600" b="1" u="sng" dirty="0" smtClean="0"/>
              <a:t>Foreign-born </a:t>
            </a:r>
            <a:r>
              <a:rPr lang="en-US" sz="1600" b="1" u="sng" dirty="0"/>
              <a:t>from </a:t>
            </a:r>
            <a:r>
              <a:rPr lang="en-US" sz="1600" b="1" u="sng" dirty="0" smtClean="0"/>
              <a:t>a HR country (applicable to Jordan)</a:t>
            </a:r>
            <a:endParaRPr lang="en-US" sz="1600" b="1" u="sng" dirty="0"/>
          </a:p>
          <a:p>
            <a:pPr lvl="1"/>
            <a:r>
              <a:rPr lang="en-US" sz="1600" b="1" dirty="0" smtClean="0"/>
              <a:t>Drug users</a:t>
            </a:r>
            <a:endParaRPr lang="en-US" sz="1600" b="1" dirty="0"/>
          </a:p>
          <a:p>
            <a:pPr lvl="1"/>
            <a:r>
              <a:rPr lang="en-US" sz="1600" b="1" dirty="0" smtClean="0"/>
              <a:t>Living in HR congregate  setting</a:t>
            </a:r>
          </a:p>
          <a:p>
            <a:pPr lvl="1"/>
            <a:r>
              <a:rPr lang="en-US" sz="1600" b="1" dirty="0" smtClean="0"/>
              <a:t>Children </a:t>
            </a:r>
            <a:r>
              <a:rPr lang="en-US" sz="1600" b="1" dirty="0"/>
              <a:t>&lt; 4 yrs old </a:t>
            </a:r>
            <a:endParaRPr lang="en-US" sz="1600" b="1" dirty="0" smtClean="0"/>
          </a:p>
          <a:p>
            <a:pPr marL="365760" lvl="1" indent="0">
              <a:buNone/>
            </a:pPr>
            <a:r>
              <a:rPr lang="en-US" sz="1600" dirty="0" smtClean="0"/>
              <a:t>		    </a:t>
            </a:r>
          </a:p>
          <a:p>
            <a:r>
              <a:rPr lang="en-US" sz="1600" b="1" dirty="0" smtClean="0"/>
              <a:t>&gt;15 mm</a:t>
            </a:r>
          </a:p>
          <a:p>
            <a:pPr lvl="1"/>
            <a:r>
              <a:rPr lang="en-US" sz="1600" b="1" dirty="0" smtClean="0"/>
              <a:t>No risk factors</a:t>
            </a:r>
          </a:p>
          <a:p>
            <a:pPr marL="457200" lvl="1" indent="0">
              <a:buNone/>
            </a:pPr>
            <a:r>
              <a:rPr lang="en-US" sz="1600" dirty="0" smtClean="0"/>
              <a:t> </a:t>
            </a:r>
          </a:p>
          <a:p>
            <a:pPr marL="457200" lvl="1" indent="0">
              <a:buNone/>
            </a:pPr>
            <a:endParaRPr lang="en-US" sz="1600" dirty="0" smtClean="0"/>
          </a:p>
          <a:p>
            <a:pPr marL="457200" lvl="1" indent="0">
              <a:buNone/>
            </a:pPr>
            <a:endParaRPr lang="en-US" sz="1600" dirty="0"/>
          </a:p>
          <a:p>
            <a:pPr marL="457200" lvl="1" indent="0">
              <a:buNone/>
            </a:pPr>
            <a:endParaRPr lang="en-US" sz="1600" dirty="0" smtClean="0"/>
          </a:p>
          <a:p>
            <a:pPr marL="457200" lvl="1" indent="0">
              <a:buNone/>
            </a:pP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31755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400" b="1" dirty="0" smtClean="0"/>
              <a:t>Does </a:t>
            </a:r>
            <a:r>
              <a:rPr lang="en-US" sz="2400" b="1" dirty="0"/>
              <a:t>BCG </a:t>
            </a:r>
            <a:r>
              <a:rPr lang="en-US" sz="2400" b="1" dirty="0" smtClean="0"/>
              <a:t>VACCINES has an effect on positive  TUBERCULIN SKIN TEST ?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The quick answer: no or very limited effect.</a:t>
            </a:r>
          </a:p>
          <a:p>
            <a:endParaRPr lang="en-US" b="1" dirty="0"/>
          </a:p>
          <a:p>
            <a:r>
              <a:rPr lang="en-US" b="1" dirty="0" smtClean="0"/>
              <a:t>50</a:t>
            </a:r>
            <a:r>
              <a:rPr lang="en-US" b="1" dirty="0"/>
              <a:t>% of vaccinated infants do not react to a TST</a:t>
            </a:r>
            <a:r>
              <a:rPr lang="en-US" b="1" dirty="0" smtClean="0"/>
              <a:t>; most of the </a:t>
            </a:r>
            <a:r>
              <a:rPr lang="en-US" b="1" dirty="0"/>
              <a:t>rest stop reacting within 5 </a:t>
            </a:r>
            <a:r>
              <a:rPr lang="en-US" b="1" dirty="0" smtClean="0"/>
              <a:t>years</a:t>
            </a:r>
          </a:p>
          <a:p>
            <a:endParaRPr lang="en-US" b="1" dirty="0"/>
          </a:p>
          <a:p>
            <a:r>
              <a:rPr lang="en-US" b="1" dirty="0" smtClean="0"/>
              <a:t>most </a:t>
            </a:r>
            <a:r>
              <a:rPr lang="en-US" b="1" dirty="0"/>
              <a:t>non-infants who get one or more </a:t>
            </a:r>
            <a:r>
              <a:rPr lang="en-US" b="1" dirty="0" smtClean="0"/>
              <a:t>BCG vaccinations </a:t>
            </a:r>
            <a:r>
              <a:rPr lang="en-US" b="1" dirty="0"/>
              <a:t>will react to a TST (usually &lt; 15 mm), </a:t>
            </a:r>
            <a:r>
              <a:rPr lang="en-US" b="1" dirty="0" smtClean="0"/>
              <a:t>but effect </a:t>
            </a:r>
            <a:r>
              <a:rPr lang="en-US" b="1" dirty="0"/>
              <a:t>wanes over 5 – 10 </a:t>
            </a:r>
            <a:r>
              <a:rPr lang="en-US" b="1" dirty="0" smtClean="0"/>
              <a:t>years</a:t>
            </a:r>
          </a:p>
          <a:p>
            <a:endParaRPr lang="en-US" b="1" dirty="0"/>
          </a:p>
          <a:p>
            <a:r>
              <a:rPr lang="en-US" b="1" dirty="0" smtClean="0"/>
              <a:t>outside </a:t>
            </a:r>
            <a:r>
              <a:rPr lang="en-US" b="1" dirty="0"/>
              <a:t>infancy, “positive” TST more likely to </a:t>
            </a:r>
            <a:r>
              <a:rPr lang="en-US" b="1" dirty="0" smtClean="0"/>
              <a:t>indicate infection with M</a:t>
            </a:r>
            <a:r>
              <a:rPr lang="en-US" b="1" dirty="0"/>
              <a:t>. tuberculosis than be residual from BCG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87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INTERFERON </a:t>
            </a:r>
            <a:r>
              <a:rPr lang="en-US" dirty="0" smtClean="0"/>
              <a:t> </a:t>
            </a:r>
            <a:r>
              <a:rPr lang="en-US" b="1" dirty="0" smtClean="0"/>
              <a:t>TESTS (IGRA)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b="1" dirty="0" smtClean="0"/>
          </a:p>
          <a:p>
            <a:r>
              <a:rPr lang="en-US" b="1" dirty="0" smtClean="0"/>
              <a:t>Identifies Latent TB Infection (LTBI) </a:t>
            </a:r>
            <a:r>
              <a:rPr lang="en-US" b="1" dirty="0"/>
              <a:t>&amp;/or disease</a:t>
            </a:r>
          </a:p>
          <a:p>
            <a:r>
              <a:rPr lang="en-US" b="1" dirty="0" smtClean="0"/>
              <a:t>Does </a:t>
            </a:r>
            <a:r>
              <a:rPr lang="en-US" b="1" dirty="0"/>
              <a:t>not cross react with BGC vaccine </a:t>
            </a:r>
            <a:r>
              <a:rPr lang="en-US" b="1" dirty="0" smtClean="0"/>
              <a:t>or most other mycobacteria</a:t>
            </a:r>
            <a:endParaRPr lang="en-US" b="1" dirty="0"/>
          </a:p>
          <a:p>
            <a:r>
              <a:rPr lang="en-US" b="1" dirty="0" smtClean="0"/>
              <a:t>Requires</a:t>
            </a:r>
            <a:r>
              <a:rPr lang="en-US" b="1" dirty="0"/>
              <a:t>:</a:t>
            </a:r>
          </a:p>
          <a:p>
            <a:pPr lvl="1"/>
            <a:r>
              <a:rPr lang="en-US" b="1" dirty="0"/>
              <a:t>single medical visit</a:t>
            </a:r>
          </a:p>
          <a:p>
            <a:pPr lvl="1"/>
            <a:r>
              <a:rPr lang="en-US" b="1" dirty="0"/>
              <a:t>blood collection</a:t>
            </a:r>
          </a:p>
          <a:p>
            <a:pPr lvl="1"/>
            <a:r>
              <a:rPr lang="en-US" b="1" dirty="0"/>
              <a:t>laboratory equipment and personnel</a:t>
            </a:r>
          </a:p>
          <a:p>
            <a:r>
              <a:rPr lang="en-US" b="1" dirty="0" smtClean="0"/>
              <a:t>Results </a:t>
            </a:r>
            <a:r>
              <a:rPr lang="en-US" b="1" dirty="0"/>
              <a:t>in 24-48 </a:t>
            </a:r>
            <a:r>
              <a:rPr lang="en-US" b="1" dirty="0" err="1" smtClean="0"/>
              <a:t>hrs</a:t>
            </a:r>
            <a:endParaRPr lang="en-US" b="1" dirty="0" smtClean="0"/>
          </a:p>
          <a:p>
            <a:r>
              <a:rPr lang="en-US" b="1" dirty="0" smtClean="0"/>
              <a:t>Alternative test for TST (PPD)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01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400" b="1" dirty="0"/>
              <a:t>Comparison of Tuberculin Skin Test and </a:t>
            </a:r>
            <a:r>
              <a:rPr lang="en-US" sz="2400" b="1" dirty="0" smtClean="0"/>
              <a:t>Interferon- gamma </a:t>
            </a:r>
            <a:r>
              <a:rPr lang="en-US" sz="2400" b="1" dirty="0"/>
              <a:t>Release Assays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323652"/>
            <a:ext cx="7924800" cy="42295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 smtClean="0"/>
              <a:t>                                                                           </a:t>
            </a:r>
            <a:r>
              <a:rPr lang="en-US" sz="1800" u="sng" dirty="0" smtClean="0"/>
              <a:t>TST                           IGRA 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1800" b="1" dirty="0"/>
              <a:t>Patient visits required </a:t>
            </a:r>
            <a:r>
              <a:rPr lang="en-US" sz="1800" b="1" dirty="0" smtClean="0"/>
              <a:t>                             Two                           One</a:t>
            </a:r>
            <a:endParaRPr lang="en-US" sz="1800" b="1" dirty="0"/>
          </a:p>
          <a:p>
            <a:r>
              <a:rPr lang="en-US" sz="1800" b="1" dirty="0" smtClean="0"/>
              <a:t>Distinguish </a:t>
            </a:r>
            <a:r>
              <a:rPr lang="en-US" sz="1800" b="1" dirty="0"/>
              <a:t>between TB infection </a:t>
            </a:r>
            <a:r>
              <a:rPr lang="en-US" sz="1800" b="1" dirty="0" smtClean="0"/>
              <a:t>          No                             No</a:t>
            </a:r>
            <a:endParaRPr lang="en-US" sz="1800" b="1" dirty="0"/>
          </a:p>
          <a:p>
            <a:pPr marL="0" indent="0">
              <a:buNone/>
            </a:pPr>
            <a:r>
              <a:rPr lang="en-US" sz="1800" b="1" dirty="0" smtClean="0"/>
              <a:t>      and </a:t>
            </a:r>
            <a:r>
              <a:rPr lang="en-US" sz="1800" b="1" dirty="0"/>
              <a:t>TB disease</a:t>
            </a:r>
          </a:p>
          <a:p>
            <a:r>
              <a:rPr lang="en-US" sz="1800" b="1" dirty="0" smtClean="0"/>
              <a:t>Specificity in adults		              70-95</a:t>
            </a:r>
            <a:r>
              <a:rPr lang="en-US" sz="1800" b="1" dirty="0"/>
              <a:t>% </a:t>
            </a:r>
            <a:r>
              <a:rPr lang="en-US" sz="1800" b="1" dirty="0" smtClean="0"/>
              <a:t>              90-100</a:t>
            </a:r>
            <a:r>
              <a:rPr lang="en-US" sz="1800" b="1" dirty="0"/>
              <a:t>%</a:t>
            </a:r>
          </a:p>
          <a:p>
            <a:r>
              <a:rPr lang="en-US" sz="1800" b="1" dirty="0" smtClean="0"/>
              <a:t>Sensitivity in adults 		             75-90</a:t>
            </a:r>
            <a:r>
              <a:rPr lang="en-US" sz="1800" b="1" dirty="0"/>
              <a:t>% </a:t>
            </a:r>
            <a:r>
              <a:rPr lang="en-US" sz="1800" b="1" dirty="0" smtClean="0"/>
              <a:t>              75-95</a:t>
            </a:r>
            <a:r>
              <a:rPr lang="en-US" sz="1800" b="1" dirty="0"/>
              <a:t>%</a:t>
            </a:r>
          </a:p>
          <a:p>
            <a:r>
              <a:rPr lang="en-US" sz="1800" b="1" dirty="0" smtClean="0"/>
              <a:t>Cross-reactivity </a:t>
            </a:r>
            <a:r>
              <a:rPr lang="en-US" sz="1800" b="1" dirty="0"/>
              <a:t>with NTM </a:t>
            </a:r>
            <a:r>
              <a:rPr lang="en-US" sz="1800" b="1" dirty="0" smtClean="0"/>
              <a:t>                      Yes                      </a:t>
            </a:r>
            <a:r>
              <a:rPr lang="en-US" sz="1800" b="1" dirty="0"/>
              <a:t>Less Likely</a:t>
            </a:r>
          </a:p>
          <a:p>
            <a:r>
              <a:rPr lang="en-US" sz="1800" b="1" dirty="0"/>
              <a:t>Cross-reactivity with BCG </a:t>
            </a:r>
            <a:r>
              <a:rPr lang="en-US" sz="1800" b="1" dirty="0" smtClean="0"/>
              <a:t>                     Yes                     Unlikely</a:t>
            </a:r>
            <a:endParaRPr lang="en-US" sz="1800" b="1" dirty="0"/>
          </a:p>
          <a:p>
            <a:r>
              <a:rPr lang="en-US" sz="1800" b="1" dirty="0"/>
              <a:t>Antigens studied Many </a:t>
            </a:r>
            <a:r>
              <a:rPr lang="en-US" sz="1800" b="1" dirty="0" smtClean="0"/>
              <a:t>                         -</a:t>
            </a:r>
            <a:r>
              <a:rPr lang="en-US" sz="1800" b="1" dirty="0"/>
              <a:t>PPD </a:t>
            </a:r>
            <a:r>
              <a:rPr lang="en-US" sz="1800" b="1" dirty="0" smtClean="0"/>
              <a:t>     ESAT-6</a:t>
            </a:r>
            <a:r>
              <a:rPr lang="en-US" sz="1800" b="1" dirty="0"/>
              <a:t>, CFP-10, TB7.7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5824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INTERFERON-GAMMA</a:t>
            </a:r>
            <a:br>
              <a:rPr lang="en-US" b="1" dirty="0" smtClean="0"/>
            </a:br>
            <a:r>
              <a:rPr lang="en-US" b="1" dirty="0" smtClean="0"/>
              <a:t>RELEASE ASSAYS (IGRA) Vs TST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457200">
              <a:buFont typeface="+mj-lt"/>
              <a:buAutoNum type="arabicPeriod"/>
            </a:pPr>
            <a:endParaRPr lang="en-US" b="1" dirty="0"/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No </a:t>
            </a:r>
            <a:r>
              <a:rPr lang="en-US" b="1" dirty="0"/>
              <a:t>preference for one test over the </a:t>
            </a:r>
            <a:r>
              <a:rPr lang="en-US" b="1" dirty="0" smtClean="0"/>
              <a:t>other</a:t>
            </a:r>
          </a:p>
          <a:p>
            <a:pPr marL="514350" indent="-514350">
              <a:buAutoNum type="arabicPeriod"/>
            </a:pPr>
            <a:endParaRPr lang="en-US" b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Should replace the TST except for immune compromised, children &lt; 5 years</a:t>
            </a:r>
          </a:p>
          <a:p>
            <a:pPr marL="457200" indent="-457200">
              <a:buFont typeface="+mj-lt"/>
              <a:buAutoNum type="arabicPeriod"/>
            </a:pPr>
            <a:endParaRPr lang="en-US" b="1" dirty="0"/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Can </a:t>
            </a:r>
            <a:r>
              <a:rPr lang="en-US" b="1" dirty="0"/>
              <a:t>be used in contact </a:t>
            </a:r>
            <a:r>
              <a:rPr lang="en-US" b="1" dirty="0" smtClean="0"/>
              <a:t>investigations (just like TST)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17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DIAGNOSIS OF TUBERCULOSIS</a:t>
            </a:r>
            <a:br>
              <a:rPr lang="en-US" dirty="0"/>
            </a:br>
            <a:r>
              <a:rPr lang="en-US" dirty="0" smtClean="0"/>
              <a:t>IN CHILDREN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50192"/>
            <a:ext cx="8382000" cy="4534348"/>
          </a:xfrm>
        </p:spPr>
        <p:txBody>
          <a:bodyPr>
            <a:normAutofit fontScale="85000" lnSpcReduction="10000"/>
          </a:bodyPr>
          <a:lstStyle/>
          <a:p>
            <a:endParaRPr lang="en-US" b="1" dirty="0" smtClean="0"/>
          </a:p>
          <a:p>
            <a:r>
              <a:rPr lang="en-US" b="1" dirty="0" smtClean="0"/>
              <a:t>Clinical/epidemiology  : gold standard</a:t>
            </a:r>
          </a:p>
          <a:p>
            <a:endParaRPr lang="en-US" b="1" dirty="0"/>
          </a:p>
          <a:p>
            <a:r>
              <a:rPr lang="en-US" b="1" dirty="0" smtClean="0"/>
              <a:t> Acid-Fast Bacilli Stain (AFB) </a:t>
            </a:r>
            <a:r>
              <a:rPr lang="en-US" b="1" dirty="0"/>
              <a:t>stains positive in &lt; 10% of </a:t>
            </a:r>
            <a:r>
              <a:rPr lang="en-US" b="1" dirty="0" smtClean="0"/>
              <a:t>cases</a:t>
            </a:r>
          </a:p>
          <a:p>
            <a:endParaRPr lang="en-US" b="1" dirty="0"/>
          </a:p>
          <a:p>
            <a:r>
              <a:rPr lang="en-US" b="1" dirty="0"/>
              <a:t>ABF culture 3 early a.m. gastric aspirates is </a:t>
            </a:r>
            <a:r>
              <a:rPr lang="en-US" b="1" dirty="0" smtClean="0"/>
              <a:t>best:</a:t>
            </a:r>
          </a:p>
          <a:p>
            <a:pPr lvl="2"/>
            <a:r>
              <a:rPr lang="en-US" b="1" dirty="0" smtClean="0"/>
              <a:t>all </a:t>
            </a:r>
            <a:r>
              <a:rPr lang="en-US" b="1" dirty="0"/>
              <a:t>children </a:t>
            </a:r>
            <a:r>
              <a:rPr lang="en-US" b="1" dirty="0" smtClean="0"/>
              <a:t>: </a:t>
            </a:r>
            <a:r>
              <a:rPr lang="en-US" b="1" dirty="0" err="1" smtClean="0"/>
              <a:t>sensetive</a:t>
            </a:r>
            <a:r>
              <a:rPr lang="en-US" b="1" dirty="0" smtClean="0"/>
              <a:t> </a:t>
            </a:r>
            <a:r>
              <a:rPr lang="en-US" b="1" dirty="0"/>
              <a:t>20% to 40% of cases</a:t>
            </a:r>
          </a:p>
          <a:p>
            <a:pPr lvl="2"/>
            <a:r>
              <a:rPr lang="en-US" b="1" dirty="0"/>
              <a:t>infants : up to 75% of cases</a:t>
            </a:r>
          </a:p>
          <a:p>
            <a:pPr lvl="2"/>
            <a:r>
              <a:rPr lang="en-US" b="1" dirty="0"/>
              <a:t>CSF, pleural fluid, other : average 25% of </a:t>
            </a:r>
            <a:r>
              <a:rPr lang="en-US" b="1" dirty="0" smtClean="0"/>
              <a:t>cases</a:t>
            </a:r>
          </a:p>
          <a:p>
            <a:pPr lvl="2"/>
            <a:endParaRPr lang="en-US" b="1" dirty="0"/>
          </a:p>
          <a:p>
            <a:r>
              <a:rPr lang="en-US" b="1" dirty="0" smtClean="0"/>
              <a:t>PCR: </a:t>
            </a:r>
          </a:p>
          <a:p>
            <a:pPr lvl="1"/>
            <a:r>
              <a:rPr lang="en-US" b="1" dirty="0" smtClean="0"/>
              <a:t>compared </a:t>
            </a:r>
            <a:r>
              <a:rPr lang="en-US" b="1" dirty="0"/>
              <a:t>with </a:t>
            </a:r>
            <a:r>
              <a:rPr lang="en-US" b="1" dirty="0" smtClean="0"/>
              <a:t>clinical:</a:t>
            </a:r>
          </a:p>
          <a:p>
            <a:pPr lvl="2"/>
            <a:r>
              <a:rPr lang="en-US" b="1" dirty="0" smtClean="0"/>
              <a:t>sensitivity </a:t>
            </a:r>
            <a:r>
              <a:rPr lang="en-US" b="1" dirty="0"/>
              <a:t>is </a:t>
            </a:r>
            <a:r>
              <a:rPr lang="en-US" b="1" dirty="0" smtClean="0"/>
              <a:t>40% to 60%</a:t>
            </a:r>
          </a:p>
          <a:p>
            <a:pPr lvl="2"/>
            <a:r>
              <a:rPr lang="en-US" b="1" dirty="0" smtClean="0"/>
              <a:t>specificity </a:t>
            </a:r>
            <a:r>
              <a:rPr lang="en-US" b="1" dirty="0"/>
              <a:t>is 80% to 90</a:t>
            </a:r>
            <a:r>
              <a:rPr lang="en-US" b="1" dirty="0" smtClean="0"/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88578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EVALUATION OF </a:t>
            </a:r>
            <a:r>
              <a:rPr lang="en-US" sz="3200" dirty="0"/>
              <a:t>A </a:t>
            </a:r>
            <a:r>
              <a:rPr lang="en-US" sz="3200" dirty="0" smtClean="0"/>
              <a:t>CHILD WITH SUSPECTED TUBERCULOSIS DISEASE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Evaluate </a:t>
            </a:r>
            <a:r>
              <a:rPr lang="en-US" b="1" dirty="0"/>
              <a:t>family members, other contacts</a:t>
            </a:r>
          </a:p>
          <a:p>
            <a:r>
              <a:rPr lang="en-US" b="1" dirty="0" smtClean="0"/>
              <a:t>Tuberculin </a:t>
            </a:r>
            <a:r>
              <a:rPr lang="en-US" b="1" dirty="0"/>
              <a:t>skin test</a:t>
            </a:r>
          </a:p>
          <a:p>
            <a:r>
              <a:rPr lang="en-US" b="1" dirty="0" smtClean="0"/>
              <a:t>Appropriate </a:t>
            </a:r>
            <a:r>
              <a:rPr lang="en-US" b="1" dirty="0"/>
              <a:t>radiographs</a:t>
            </a:r>
          </a:p>
          <a:p>
            <a:r>
              <a:rPr lang="en-US" b="1" dirty="0" smtClean="0"/>
              <a:t>Sputum </a:t>
            </a:r>
            <a:r>
              <a:rPr lang="en-US" b="1" dirty="0"/>
              <a:t>(if available) for AFB stain, culture</a:t>
            </a:r>
          </a:p>
          <a:p>
            <a:r>
              <a:rPr lang="en-US" b="1" dirty="0" smtClean="0"/>
              <a:t>3 </a:t>
            </a:r>
            <a:r>
              <a:rPr lang="en-US" b="1" dirty="0"/>
              <a:t>early a.m. gastric aspirates (pulmonary)</a:t>
            </a:r>
          </a:p>
          <a:p>
            <a:r>
              <a:rPr lang="en-US" b="1" dirty="0" smtClean="0"/>
              <a:t>Lumbar Puncture (LP) </a:t>
            </a:r>
            <a:r>
              <a:rPr lang="en-US" b="1" dirty="0"/>
              <a:t>if &lt; 1 year old</a:t>
            </a:r>
          </a:p>
          <a:p>
            <a:r>
              <a:rPr lang="en-US" b="1" dirty="0" smtClean="0"/>
              <a:t>Bronchoscopy </a:t>
            </a:r>
            <a:r>
              <a:rPr lang="en-US" b="1" dirty="0"/>
              <a:t>- if anatomy needs to be defined </a:t>
            </a:r>
            <a:r>
              <a:rPr lang="en-US" b="1" dirty="0" smtClean="0"/>
              <a:t>or diagnosis </a:t>
            </a:r>
            <a:r>
              <a:rPr lang="en-US" b="1" dirty="0"/>
              <a:t>is in doubt</a:t>
            </a:r>
          </a:p>
          <a:p>
            <a:r>
              <a:rPr lang="en-US" b="1" dirty="0" smtClean="0"/>
              <a:t>Report </a:t>
            </a:r>
            <a:r>
              <a:rPr lang="en-US" b="1" dirty="0"/>
              <a:t>suspicion of disease </a:t>
            </a:r>
            <a:r>
              <a:rPr lang="en-US" b="1" dirty="0" smtClean="0"/>
              <a:t>to Ministry of Health.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90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/>
              <a:t>TREATMENT OF </a:t>
            </a:r>
            <a:r>
              <a:rPr lang="en-US" sz="3200" dirty="0" smtClean="0"/>
              <a:t>LTBI (Latent TB Infection) IN CHILDREN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b="1" dirty="0" smtClean="0"/>
              <a:t>9 </a:t>
            </a:r>
            <a:r>
              <a:rPr lang="en-US" b="1" dirty="0"/>
              <a:t>months of </a:t>
            </a:r>
            <a:r>
              <a:rPr lang="en-US" b="1" u="sng" dirty="0"/>
              <a:t>isoniazid </a:t>
            </a:r>
            <a:r>
              <a:rPr lang="en-US" b="1" dirty="0"/>
              <a:t>(daily or twice weekly under DOT) </a:t>
            </a:r>
            <a:r>
              <a:rPr lang="en-US" b="1" dirty="0" smtClean="0"/>
              <a:t>is only </a:t>
            </a:r>
            <a:r>
              <a:rPr lang="en-US" b="1" dirty="0"/>
              <a:t>accepted </a:t>
            </a:r>
            <a:r>
              <a:rPr lang="en-US" b="1" dirty="0" smtClean="0"/>
              <a:t>regimen.</a:t>
            </a:r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 smtClean="0"/>
              <a:t>Use </a:t>
            </a:r>
            <a:r>
              <a:rPr lang="en-US" b="1" dirty="0"/>
              <a:t>isoniazid unless there is documented exposure to </a:t>
            </a:r>
            <a:r>
              <a:rPr lang="en-US" b="1" dirty="0" smtClean="0"/>
              <a:t>a specific case of drug-resistant TB.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4118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TREATMENT OF TUBERCULOSIS DISEASE </a:t>
            </a:r>
            <a:r>
              <a:rPr lang="en-US" sz="3200" dirty="0" smtClean="0"/>
              <a:t>IN CHILDREN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smtClean="0"/>
              <a:t>Pulmonary (and extra pulmonary except meningitis):</a:t>
            </a:r>
          </a:p>
          <a:p>
            <a:pPr lvl="1"/>
            <a:r>
              <a:rPr lang="en-US" b="1" dirty="0"/>
              <a:t>Start with RIPE: </a:t>
            </a:r>
            <a:r>
              <a:rPr lang="en-US" b="1" dirty="0" smtClean="0"/>
              <a:t>Rifampin RIF , Isoniazid INH, Pyrazinamide PZA and Ethambutol EMB </a:t>
            </a:r>
            <a:r>
              <a:rPr lang="en-US" b="1" dirty="0"/>
              <a:t>for 2 months</a:t>
            </a:r>
          </a:p>
          <a:p>
            <a:pPr lvl="1"/>
            <a:r>
              <a:rPr lang="en-US" b="1" dirty="0" smtClean="0"/>
              <a:t> followed by INH</a:t>
            </a:r>
            <a:r>
              <a:rPr lang="en-US" b="1" dirty="0"/>
              <a:t>, RIF for </a:t>
            </a:r>
            <a:r>
              <a:rPr lang="en-US" b="1" dirty="0" smtClean="0"/>
              <a:t>another 4 months </a:t>
            </a:r>
          </a:p>
          <a:p>
            <a:pPr lvl="1"/>
            <a:r>
              <a:rPr lang="en-US" b="1" dirty="0" smtClean="0"/>
              <a:t>Usual length 6 months</a:t>
            </a:r>
          </a:p>
          <a:p>
            <a:pPr lvl="1"/>
            <a:r>
              <a:rPr lang="en-US" b="1" dirty="0" smtClean="0"/>
              <a:t>Can be once </a:t>
            </a:r>
            <a:r>
              <a:rPr lang="en-US" b="1" dirty="0" err="1" smtClean="0"/>
              <a:t>aday</a:t>
            </a:r>
            <a:r>
              <a:rPr lang="en-US" b="1" dirty="0" smtClean="0"/>
              <a:t> or twice weekly Direct Observed Therapy (DOT)</a:t>
            </a:r>
          </a:p>
          <a:p>
            <a:pPr lvl="1"/>
            <a:endParaRPr lang="en-US" b="1" dirty="0"/>
          </a:p>
          <a:p>
            <a:r>
              <a:rPr lang="en-US" b="1" dirty="0" smtClean="0"/>
              <a:t>Meningitis:</a:t>
            </a:r>
          </a:p>
          <a:p>
            <a:endParaRPr lang="en-US" b="1" dirty="0" smtClean="0"/>
          </a:p>
          <a:p>
            <a:pPr lvl="1"/>
            <a:r>
              <a:rPr lang="en-US" b="1" dirty="0"/>
              <a:t>Start with </a:t>
            </a:r>
            <a:r>
              <a:rPr lang="en-US" b="1" dirty="0" smtClean="0"/>
              <a:t>RIP: </a:t>
            </a:r>
            <a:r>
              <a:rPr lang="en-US" b="1" dirty="0"/>
              <a:t>Rifampin RIF , Isoniazid INH, Pyrazinamide PZA PLUS aminoglycoside or </a:t>
            </a:r>
            <a:r>
              <a:rPr lang="en-US" b="1" dirty="0" err="1" smtClean="0"/>
              <a:t>ethionamide</a:t>
            </a:r>
            <a:r>
              <a:rPr lang="en-US" b="1" dirty="0"/>
              <a:t> for 2 months</a:t>
            </a:r>
          </a:p>
          <a:p>
            <a:pPr lvl="1"/>
            <a:r>
              <a:rPr lang="en-US" b="1" dirty="0" smtClean="0"/>
              <a:t> </a:t>
            </a:r>
            <a:r>
              <a:rPr lang="en-US" b="1" dirty="0"/>
              <a:t>followed by 7–10 </a:t>
            </a:r>
            <a:r>
              <a:rPr lang="en-US" b="1" dirty="0" err="1"/>
              <a:t>mo</a:t>
            </a:r>
            <a:r>
              <a:rPr lang="en-US" b="1" dirty="0"/>
              <a:t> of isoniazid and </a:t>
            </a:r>
            <a:r>
              <a:rPr lang="en-US" b="1" dirty="0" smtClean="0"/>
              <a:t>rifampin</a:t>
            </a:r>
            <a:endParaRPr lang="en-US" b="1" dirty="0"/>
          </a:p>
          <a:p>
            <a:pPr lvl="1"/>
            <a:r>
              <a:rPr lang="en-US" b="1" dirty="0" smtClean="0"/>
              <a:t>usual </a:t>
            </a:r>
            <a:r>
              <a:rPr lang="en-US" b="1" dirty="0"/>
              <a:t>length: 9-12 </a:t>
            </a:r>
            <a:r>
              <a:rPr lang="en-US" b="1" dirty="0" smtClean="0"/>
              <a:t>months</a:t>
            </a:r>
          </a:p>
        </p:txBody>
      </p:sp>
    </p:spTree>
    <p:extLst>
      <p:ext uri="{BB962C8B-B14F-4D97-AF65-F5344CB8AC3E}">
        <p14:creationId xmlns:p14="http://schemas.microsoft.com/office/powerpoint/2010/main" val="381291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08128"/>
            <a:ext cx="7703372" cy="3449472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TREATMENT </a:t>
            </a:r>
            <a:r>
              <a:rPr lang="en-US" sz="2800" dirty="0"/>
              <a:t>OF TUBERCULOSIS DISEASE </a:t>
            </a:r>
            <a:r>
              <a:rPr lang="en-US" sz="2800" dirty="0" smtClean="0"/>
              <a:t>IN CHILDREN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108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CORTICOSTEROIDS </a:t>
            </a:r>
            <a:r>
              <a:rPr lang="en-US" sz="2800" dirty="0" smtClean="0"/>
              <a:t>IN PEDIATRIC </a:t>
            </a:r>
            <a:r>
              <a:rPr lang="en-US" sz="2800" dirty="0"/>
              <a:t>TUBERCULOSIS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Useful when host inflammatory response </a:t>
            </a:r>
            <a:r>
              <a:rPr lang="en-US" dirty="0" smtClean="0"/>
              <a:t>is contributing </a:t>
            </a:r>
            <a:r>
              <a:rPr lang="en-US" dirty="0"/>
              <a:t>to tissue damage or </a:t>
            </a:r>
            <a:r>
              <a:rPr lang="en-US" dirty="0" smtClean="0"/>
              <a:t>dysfunction</a:t>
            </a:r>
          </a:p>
          <a:p>
            <a:endParaRPr lang="en-US" dirty="0" smtClean="0"/>
          </a:p>
          <a:p>
            <a:pPr lvl="2"/>
            <a:r>
              <a:rPr lang="en-US" dirty="0" smtClean="0"/>
              <a:t>Meningitis</a:t>
            </a:r>
          </a:p>
          <a:p>
            <a:pPr lvl="2"/>
            <a:r>
              <a:rPr lang="en-US" dirty="0" smtClean="0"/>
              <a:t>Endobronchial</a:t>
            </a:r>
          </a:p>
          <a:p>
            <a:pPr lvl="2"/>
            <a:r>
              <a:rPr lang="en-US" dirty="0" smtClean="0"/>
              <a:t>miliary </a:t>
            </a:r>
            <a:r>
              <a:rPr lang="en-US" dirty="0"/>
              <a:t>with alveolar </a:t>
            </a:r>
            <a:r>
              <a:rPr lang="en-US" dirty="0" smtClean="0"/>
              <a:t>block</a:t>
            </a:r>
          </a:p>
          <a:p>
            <a:pPr lvl="2"/>
            <a:r>
              <a:rPr lang="en-US" dirty="0" smtClean="0"/>
              <a:t>pericardial </a:t>
            </a:r>
            <a:r>
              <a:rPr lang="en-US" dirty="0"/>
              <a:t>with </a:t>
            </a:r>
            <a:r>
              <a:rPr lang="en-US" dirty="0" smtClean="0"/>
              <a:t>constriction</a:t>
            </a:r>
          </a:p>
          <a:p>
            <a:pPr lvl="2"/>
            <a:r>
              <a:rPr lang="en-US" dirty="0" smtClean="0"/>
              <a:t>vertebral </a:t>
            </a:r>
            <a:r>
              <a:rPr lang="en-US" dirty="0"/>
              <a:t>with spinal root </a:t>
            </a:r>
            <a:r>
              <a:rPr lang="en-US" dirty="0" smtClean="0"/>
              <a:t>irritation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r>
              <a:rPr lang="en-US" dirty="0" smtClean="0"/>
              <a:t>Can </a:t>
            </a:r>
            <a:r>
              <a:rPr lang="en-US" dirty="0"/>
              <a:t>use prednisone or dexamethasone</a:t>
            </a:r>
          </a:p>
        </p:txBody>
      </p:sp>
    </p:spTree>
    <p:extLst>
      <p:ext uri="{BB962C8B-B14F-4D97-AF65-F5344CB8AC3E}">
        <p14:creationId xmlns:p14="http://schemas.microsoft.com/office/powerpoint/2010/main" val="225266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BCG VACCINES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23652"/>
            <a:ext cx="8458200" cy="4229548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Used </a:t>
            </a:r>
            <a:r>
              <a:rPr lang="en-US" dirty="0"/>
              <a:t>in all but 2 </a:t>
            </a:r>
            <a:r>
              <a:rPr lang="en-US" dirty="0" smtClean="0"/>
              <a:t>countries: USA and </a:t>
            </a:r>
            <a:r>
              <a:rPr lang="en-US" dirty="0" err="1" smtClean="0"/>
              <a:t>Notherland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r>
              <a:rPr lang="en-US" dirty="0" smtClean="0"/>
              <a:t>Given in first month of life in Jordan.</a:t>
            </a:r>
          </a:p>
          <a:p>
            <a:endParaRPr lang="en-US" dirty="0"/>
          </a:p>
          <a:p>
            <a:r>
              <a:rPr lang="en-US" dirty="0" smtClean="0"/>
              <a:t>Negligible </a:t>
            </a:r>
            <a:r>
              <a:rPr lang="en-US" dirty="0"/>
              <a:t>effection on TB </a:t>
            </a:r>
            <a:r>
              <a:rPr lang="en-US" dirty="0" smtClean="0"/>
              <a:t>epidemiology (Weak </a:t>
            </a:r>
            <a:r>
              <a:rPr lang="en-US" dirty="0" err="1" smtClean="0"/>
              <a:t>Vaccne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/>
              <a:t>do </a:t>
            </a:r>
            <a:r>
              <a:rPr lang="en-US" dirty="0"/>
              <a:t>not prevent </a:t>
            </a:r>
            <a:r>
              <a:rPr lang="en-US" dirty="0" smtClean="0"/>
              <a:t>infection (LTBI)</a:t>
            </a:r>
          </a:p>
          <a:p>
            <a:endParaRPr lang="en-US" dirty="0"/>
          </a:p>
          <a:p>
            <a:r>
              <a:rPr lang="en-US" dirty="0" smtClean="0"/>
              <a:t>little </a:t>
            </a:r>
            <a:r>
              <a:rPr lang="en-US" dirty="0"/>
              <a:t>effect on reactivation </a:t>
            </a:r>
            <a:r>
              <a:rPr lang="en-US" dirty="0" smtClean="0"/>
              <a:t>disease</a:t>
            </a:r>
          </a:p>
          <a:p>
            <a:endParaRPr lang="en-US" dirty="0"/>
          </a:p>
          <a:p>
            <a:r>
              <a:rPr lang="en-US" dirty="0" smtClean="0"/>
              <a:t>not </a:t>
            </a:r>
            <a:r>
              <a:rPr lang="en-US" dirty="0"/>
              <a:t>instruments of TB </a:t>
            </a:r>
            <a:r>
              <a:rPr lang="en-US" dirty="0" smtClean="0"/>
              <a:t>control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b="1" dirty="0"/>
              <a:t>Major use is preventing life-threatening forms </a:t>
            </a:r>
            <a:r>
              <a:rPr lang="en-US" b="1" dirty="0" smtClean="0"/>
              <a:t>of tuberculosis </a:t>
            </a:r>
            <a:r>
              <a:rPr lang="en-US" b="1" dirty="0"/>
              <a:t>in infants and children (60% - 90%)</a:t>
            </a:r>
          </a:p>
        </p:txBody>
      </p:sp>
    </p:spTree>
    <p:extLst>
      <p:ext uri="{BB962C8B-B14F-4D97-AF65-F5344CB8AC3E}">
        <p14:creationId xmlns:p14="http://schemas.microsoft.com/office/powerpoint/2010/main" val="167501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C:\Users\MSH\Desktop\2806539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308" y="1828800"/>
            <a:ext cx="5697291" cy="3825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84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316</TotalTime>
  <Words>1586</Words>
  <Application>Microsoft Office PowerPoint</Application>
  <PresentationFormat>On-screen Show (4:3)</PresentationFormat>
  <Paragraphs>303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Century Gothic</vt:lpstr>
      <vt:lpstr>Garamond,Bold</vt:lpstr>
      <vt:lpstr>Wingdings 2</vt:lpstr>
      <vt:lpstr>Austin</vt:lpstr>
      <vt:lpstr>MYCOBACTERL  INFECTIONS</vt:lpstr>
      <vt:lpstr>MYCOBACTERIOLOGY </vt:lpstr>
      <vt:lpstr>MYCOBACTERIOLOGY </vt:lpstr>
      <vt:lpstr>EPIDEMIOLOGY OF TUBERCULOSIS IN THE WORLD</vt:lpstr>
      <vt:lpstr>PowerPoint Presentation</vt:lpstr>
      <vt:lpstr>PowerPoint Presentation</vt:lpstr>
      <vt:lpstr>RISK FACTORS FOR TUBERCULOSIS</vt:lpstr>
      <vt:lpstr>RISK FACTORS FOR TUBERCULOSIS</vt:lpstr>
      <vt:lpstr>TRANSITIONS INTUBERCULOSIS </vt:lpstr>
      <vt:lpstr>STAGES OF TUBERCULOSIS</vt:lpstr>
      <vt:lpstr>STAGES OF TUBERCULOSIS</vt:lpstr>
      <vt:lpstr>SKIN-TESTING, INFECTION AND DISEASE</vt:lpstr>
      <vt:lpstr>STAGES OF TUBERCULOSIS</vt:lpstr>
      <vt:lpstr>STAGES OF TUBERCULOSIS</vt:lpstr>
      <vt:lpstr>TIMETABLE OF PEDIATRIC TUBERCULOSIS</vt:lpstr>
      <vt:lpstr>ARE CHILDREN WITH TUBERCULOSIS    EVER CONTAGIOUS?</vt:lpstr>
      <vt:lpstr>FEATURES OF CONTAGIOUS PEDIATRIC TUBERCULOSIS</vt:lpstr>
      <vt:lpstr>CLINICAL AND RADIOGRAPHIC MANIFESTATIONS OF CHILDHOOD PULMONARY TUBERCULOSIS</vt:lpstr>
      <vt:lpstr>PowerPoint Presentation</vt:lpstr>
      <vt:lpstr>PowerPoint Presentation</vt:lpstr>
      <vt:lpstr>REACTIVATION TUBERCULOSIS  IN PEDIATRICS</vt:lpstr>
      <vt:lpstr>PowerPoint Presentation</vt:lpstr>
      <vt:lpstr>LYMPHADENITIS CAUSED BY MYCOBACTERIUM TUBERCULOSIS</vt:lpstr>
      <vt:lpstr>PowerPoint Presentation</vt:lpstr>
      <vt:lpstr>PowerPoint Presentation</vt:lpstr>
      <vt:lpstr>TUBERCULOUS AND NONTUBERCULOUS MYCOBACTERIAL LYMPHADENITIS</vt:lpstr>
      <vt:lpstr>CERVICAL LYMPHADENITIS DUE TONONTUBERCULOUS MYCOBACTERIA</vt:lpstr>
      <vt:lpstr>SURGICAL APPROACH TO MYCOBACTERIAL ADENITIS</vt:lpstr>
      <vt:lpstr>TUBERCULOUS  MENINGITIS  IN CHILDREN</vt:lpstr>
      <vt:lpstr>DISSEMINATED (MILIARY) TUBERCULOSIS IN CHILDHOOD</vt:lpstr>
      <vt:lpstr>PowerPoint Presentation</vt:lpstr>
      <vt:lpstr>TST I Tuberculin Skin Test  (Or PPD)</vt:lpstr>
      <vt:lpstr>Measure Induration not redness</vt:lpstr>
      <vt:lpstr>INDURATION SIZE – POSITIVE TUBERCULIN SKIN TEST</vt:lpstr>
      <vt:lpstr>Does BCG VACCINES has an effect on positive  TUBERCULIN SKIN TEST ?</vt:lpstr>
      <vt:lpstr>INTERFERON  TESTS (IGRA)</vt:lpstr>
      <vt:lpstr>Comparison of Tuberculin Skin Test and Interferon- gamma Release Assays</vt:lpstr>
      <vt:lpstr>INTERFERON-GAMMA RELEASE ASSAYS (IGRA) Vs TST</vt:lpstr>
      <vt:lpstr>DIAGNOSIS OF TUBERCULOSIS IN CHILDREN</vt:lpstr>
      <vt:lpstr>EVALUATION OF A CHILD WITH SUSPECTED TUBERCULOSIS DISEASE</vt:lpstr>
      <vt:lpstr>TREATMENT OF LTBI (Latent TB Infection) IN CHILDREN</vt:lpstr>
      <vt:lpstr>TREATMENT OF TUBERCULOSIS DISEASE IN CHILDREN</vt:lpstr>
      <vt:lpstr>  TREATMENT OF TUBERCULOSIS DISEASE IN CHILDREN</vt:lpstr>
      <vt:lpstr>CORTICOSTEROIDS IN PEDIATRIC TUBERCULOSIS</vt:lpstr>
      <vt:lpstr>BCG VACCINES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MYCOBACTERIAL INFECTIONS</dc:title>
  <dc:creator>MSH</dc:creator>
  <cp:lastModifiedBy>MSH</cp:lastModifiedBy>
  <cp:revision>24</cp:revision>
  <dcterms:created xsi:type="dcterms:W3CDTF">2015-12-10T05:39:24Z</dcterms:created>
  <dcterms:modified xsi:type="dcterms:W3CDTF">2017-03-14T04:16:02Z</dcterms:modified>
</cp:coreProperties>
</file>