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1"/>
  </p:notesMasterIdLst>
  <p:sldIdLst>
    <p:sldId id="257" r:id="rId2"/>
    <p:sldId id="733" r:id="rId3"/>
    <p:sldId id="734" r:id="rId4"/>
    <p:sldId id="736" r:id="rId5"/>
    <p:sldId id="658" r:id="rId6"/>
    <p:sldId id="657" r:id="rId7"/>
    <p:sldId id="481" r:id="rId8"/>
    <p:sldId id="738" r:id="rId9"/>
    <p:sldId id="485" r:id="rId10"/>
    <p:sldId id="486" r:id="rId11"/>
    <p:sldId id="489" r:id="rId12"/>
    <p:sldId id="758" r:id="rId13"/>
    <p:sldId id="487" r:id="rId14"/>
    <p:sldId id="488" r:id="rId15"/>
    <p:sldId id="493" r:id="rId16"/>
    <p:sldId id="494" r:id="rId17"/>
    <p:sldId id="741" r:id="rId18"/>
    <p:sldId id="495" r:id="rId19"/>
    <p:sldId id="496" r:id="rId20"/>
    <p:sldId id="497" r:id="rId21"/>
    <p:sldId id="498" r:id="rId22"/>
    <p:sldId id="742" r:id="rId23"/>
    <p:sldId id="499" r:id="rId24"/>
    <p:sldId id="500" r:id="rId25"/>
    <p:sldId id="744" r:id="rId26"/>
    <p:sldId id="770" r:id="rId27"/>
    <p:sldId id="768" r:id="rId28"/>
    <p:sldId id="502" r:id="rId29"/>
    <p:sldId id="503" r:id="rId30"/>
    <p:sldId id="767" r:id="rId31"/>
    <p:sldId id="504" r:id="rId32"/>
    <p:sldId id="505" r:id="rId33"/>
    <p:sldId id="698" r:id="rId34"/>
    <p:sldId id="703" r:id="rId35"/>
    <p:sldId id="746" r:id="rId36"/>
    <p:sldId id="748" r:id="rId37"/>
    <p:sldId id="749" r:id="rId38"/>
    <p:sldId id="755" r:id="rId39"/>
    <p:sldId id="750" r:id="rId40"/>
    <p:sldId id="769" r:id="rId41"/>
    <p:sldId id="751" r:id="rId42"/>
    <p:sldId id="752" r:id="rId43"/>
    <p:sldId id="712" r:id="rId44"/>
    <p:sldId id="754" r:id="rId45"/>
    <p:sldId id="757" r:id="rId46"/>
    <p:sldId id="731" r:id="rId47"/>
    <p:sldId id="760" r:id="rId48"/>
    <p:sldId id="732" r:id="rId49"/>
    <p:sldId id="771" r:id="rId50"/>
    <p:sldId id="713" r:id="rId51"/>
    <p:sldId id="714" r:id="rId52"/>
    <p:sldId id="715" r:id="rId53"/>
    <p:sldId id="718" r:id="rId54"/>
    <p:sldId id="719" r:id="rId55"/>
    <p:sldId id="720" r:id="rId56"/>
    <p:sldId id="721" r:id="rId57"/>
    <p:sldId id="722" r:id="rId58"/>
    <p:sldId id="765" r:id="rId59"/>
    <p:sldId id="761" r:id="rId60"/>
    <p:sldId id="762" r:id="rId61"/>
    <p:sldId id="723" r:id="rId62"/>
    <p:sldId id="766" r:id="rId63"/>
    <p:sldId id="724" r:id="rId64"/>
    <p:sldId id="725" r:id="rId65"/>
    <p:sldId id="726" r:id="rId66"/>
    <p:sldId id="728" r:id="rId67"/>
    <p:sldId id="729" r:id="rId68"/>
    <p:sldId id="564" r:id="rId69"/>
    <p:sldId id="565" r:id="rId70"/>
    <p:sldId id="730" r:id="rId71"/>
    <p:sldId id="573" r:id="rId72"/>
    <p:sldId id="574" r:id="rId73"/>
    <p:sldId id="575" r:id="rId74"/>
    <p:sldId id="597" r:id="rId75"/>
    <p:sldId id="662" r:id="rId76"/>
    <p:sldId id="663" r:id="rId77"/>
    <p:sldId id="665" r:id="rId78"/>
    <p:sldId id="666" r:id="rId79"/>
    <p:sldId id="667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65" autoAdjust="0"/>
    <p:restoredTop sz="87612" autoAdjust="0"/>
  </p:normalViewPr>
  <p:slideViewPr>
    <p:cSldViewPr snapToGrid="0">
      <p:cViewPr varScale="1">
        <p:scale>
          <a:sx n="65" d="100"/>
          <a:sy n="65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6" d="100"/>
        <a:sy n="36" d="100"/>
      </p:scale>
      <p:origin x="0" y="-34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DF1CD-D557-4C67-BD45-BC78EEE28F5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1D720-4F37-4F4A-9A33-B8FA4DAEB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0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B7CC2-B195-4248-9254-273A68B953F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14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AA23E-C27D-4D0D-AB96-A94B1AA9D2C2}" type="slidenum">
              <a:rPr lang="ar-JO" smtClean="0"/>
              <a:pPr/>
              <a:t>71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2741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عنوان، ونص، وقصاصة فن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914400" y="1905000"/>
            <a:ext cx="50800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قصاصة الفنية 3"/>
          <p:cNvSpPr>
            <a:spLocks noGrp="1"/>
          </p:cNvSpPr>
          <p:nvPr>
            <p:ph type="clipArt" sz="half" idx="2"/>
          </p:nvPr>
        </p:nvSpPr>
        <p:spPr>
          <a:xfrm>
            <a:off x="6197600" y="1905000"/>
            <a:ext cx="5080000" cy="4114800"/>
          </a:xfrm>
        </p:spPr>
        <p:txBody>
          <a:bodyPr/>
          <a:lstStyle/>
          <a:p>
            <a:pPr lvl="0"/>
            <a:endParaRPr lang="ar-JO" noProof="0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DB49E-2818-498F-996E-A73A27A1F8F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414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643" y="1124064"/>
            <a:ext cx="6239402" cy="3211961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Acute  </a:t>
            </a:r>
            <a:r>
              <a:rPr lang="en-US" sz="4800" dirty="0" smtClean="0">
                <a:solidFill>
                  <a:srgbClr val="FFFF00"/>
                </a:solidFill>
              </a:rPr>
              <a:t>Osteomyelitis</a:t>
            </a:r>
            <a:br>
              <a:rPr lang="en-US" sz="4800" dirty="0" smtClean="0">
                <a:solidFill>
                  <a:srgbClr val="FFFF00"/>
                </a:solidFill>
              </a:rPr>
            </a:br>
            <a:r>
              <a:rPr lang="en-US" sz="4800" dirty="0" smtClean="0">
                <a:solidFill>
                  <a:srgbClr val="FFFF00"/>
                </a:solidFill>
              </a:rPr>
              <a:t>  and  </a:t>
            </a:r>
            <a:br>
              <a:rPr lang="en-US" sz="4800" dirty="0" smtClean="0">
                <a:solidFill>
                  <a:srgbClr val="FFFF00"/>
                </a:solidFill>
              </a:rPr>
            </a:br>
            <a:r>
              <a:rPr lang="en-US" sz="4800" dirty="0" smtClean="0">
                <a:solidFill>
                  <a:srgbClr val="FFFF00"/>
                </a:solidFill>
              </a:rPr>
              <a:t>Septic  Arthritis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38316" y="3769771"/>
            <a:ext cx="7854696" cy="138233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Marwan </a:t>
            </a:r>
            <a:r>
              <a:rPr lang="en-US" sz="2800" dirty="0" err="1"/>
              <a:t>Shalabi</a:t>
            </a:r>
            <a:r>
              <a:rPr lang="en-US" sz="2800" dirty="0"/>
              <a:t>, MD, </a:t>
            </a:r>
            <a:r>
              <a:rPr lang="en-US" sz="2800" dirty="0" smtClean="0"/>
              <a:t>FAAP, PIDS</a:t>
            </a:r>
            <a:endParaRPr lang="en-US" sz="2800" dirty="0"/>
          </a:p>
          <a:p>
            <a:pPr algn="ctr"/>
            <a:r>
              <a:rPr lang="en-US" sz="2800" dirty="0"/>
              <a:t>Pediatric Infectious </a:t>
            </a:r>
            <a:r>
              <a:rPr lang="en-US" sz="2800" dirty="0" smtClean="0"/>
              <a:t>Diseases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5323" y="680310"/>
            <a:ext cx="5334000" cy="521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0729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991544" y="1124745"/>
            <a:ext cx="8229600" cy="4525963"/>
          </a:xfrm>
        </p:spPr>
        <p:txBody>
          <a:bodyPr/>
          <a:lstStyle/>
          <a:p>
            <a:pPr algn="ctr" rtl="0">
              <a:buNone/>
            </a:pPr>
            <a:endParaRPr lang="en-US" sz="72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15755" y="2551837"/>
            <a:ext cx="43604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>
              <a:buNone/>
            </a:pP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 rtl="0">
              <a:buNone/>
            </a:pP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Osteomyelitis</a:t>
            </a:r>
          </a:p>
        </p:txBody>
      </p:sp>
    </p:spTree>
    <p:extLst>
      <p:ext uri="{BB962C8B-B14F-4D97-AF65-F5344CB8AC3E}">
        <p14:creationId xmlns:p14="http://schemas.microsoft.com/office/powerpoint/2010/main" val="8412706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>
              <a:defRPr/>
            </a:pPr>
            <a:r>
              <a:rPr lang="en-US" sz="4800" dirty="0">
                <a:solidFill>
                  <a:srgbClr val="FFFF00"/>
                </a:solidFill>
              </a:rPr>
              <a:t>Classification</a:t>
            </a:r>
            <a:r>
              <a:rPr lang="en-US" sz="4800" dirty="0"/>
              <a:t> </a:t>
            </a:r>
            <a:endParaRPr lang="en-US" sz="4800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133600"/>
            <a:ext cx="8686800" cy="41910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b="1" dirty="0"/>
              <a:t>Duration     --------       </a:t>
            </a:r>
            <a:r>
              <a:rPr lang="en-US" b="1" dirty="0" smtClean="0"/>
              <a:t>Acute or Chronic</a:t>
            </a:r>
          </a:p>
          <a:p>
            <a:pPr algn="l" rtl="0">
              <a:lnSpc>
                <a:spcPct val="120000"/>
              </a:lnSpc>
            </a:pPr>
            <a:r>
              <a:rPr lang="en-US" sz="3200" b="1" dirty="0"/>
              <a:t>Route of infection-</a:t>
            </a:r>
            <a:r>
              <a:rPr lang="en-US" b="1" dirty="0" smtClean="0"/>
              <a:t> </a:t>
            </a:r>
            <a:r>
              <a:rPr lang="en-US" b="1" dirty="0" err="1" smtClean="0"/>
              <a:t>Hematogenous</a:t>
            </a:r>
            <a:r>
              <a:rPr lang="en-US" b="1" dirty="0" smtClean="0"/>
              <a:t> or Exogenous</a:t>
            </a:r>
          </a:p>
          <a:p>
            <a:pPr algn="l" rtl="0">
              <a:lnSpc>
                <a:spcPct val="120000"/>
              </a:lnSpc>
            </a:pPr>
            <a:r>
              <a:rPr lang="en-US" sz="3200" b="1" dirty="0"/>
              <a:t>Host response-----    </a:t>
            </a:r>
            <a:r>
              <a:rPr lang="en-US" b="1" dirty="0" smtClean="0"/>
              <a:t>Pyogenic or Granulomatous</a:t>
            </a:r>
          </a:p>
          <a:p>
            <a:pPr algn="l" rtl="0">
              <a:lnSpc>
                <a:spcPct val="120000"/>
              </a:lnSpc>
            </a:pPr>
            <a:endParaRPr lang="en-US" b="1" dirty="0" smtClean="0"/>
          </a:p>
          <a:p>
            <a:pPr algn="l" rtl="0">
              <a:lnSpc>
                <a:spcPct val="120000"/>
              </a:lnSpc>
            </a:pP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 smtClean="0"/>
              <a:t>Most cases of Osteomyelitis are Acute </a:t>
            </a:r>
            <a:r>
              <a:rPr lang="en-US" b="1" dirty="0" err="1"/>
              <a:t>Hematogenous</a:t>
            </a:r>
            <a:r>
              <a:rPr lang="en-US" b="1" dirty="0"/>
              <a:t> </a:t>
            </a:r>
            <a:r>
              <a:rPr lang="en-US" b="1" dirty="0" smtClean="0"/>
              <a:t>Osteomyelitis. </a:t>
            </a:r>
            <a:endParaRPr lang="en-US" b="0" i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endParaRPr lang="en-US" b="0" i="1" dirty="0" smtClean="0">
              <a:solidFill>
                <a:schemeClr val="tx2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75386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Pictur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6885" y="-207963"/>
            <a:ext cx="9448800" cy="706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144000" y="1780673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Source of Infection </a:t>
            </a:r>
          </a:p>
        </p:txBody>
      </p:sp>
    </p:spTree>
    <p:extLst>
      <p:ext uri="{BB962C8B-B14F-4D97-AF65-F5344CB8AC3E}">
        <p14:creationId xmlns:p14="http://schemas.microsoft.com/office/powerpoint/2010/main" val="3020762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0142" y="796413"/>
            <a:ext cx="5793658" cy="35248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Structure of long bone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73445" cy="6858000"/>
          </a:xfrm>
        </p:spPr>
      </p:pic>
    </p:spTree>
    <p:extLst>
      <p:ext uri="{BB962C8B-B14F-4D97-AF65-F5344CB8AC3E}">
        <p14:creationId xmlns:p14="http://schemas.microsoft.com/office/powerpoint/2010/main" val="34399697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Developmental_path_oste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83742" cy="684076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167716" y="958645"/>
            <a:ext cx="45277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young </a:t>
            </a:r>
            <a:r>
              <a:rPr lang="en-US" b="1" dirty="0">
                <a:solidFill>
                  <a:srgbClr val="FFFF00"/>
                </a:solidFill>
              </a:rPr>
              <a:t>infants and </a:t>
            </a:r>
            <a:r>
              <a:rPr lang="en-US" b="1" dirty="0" smtClean="0">
                <a:solidFill>
                  <a:srgbClr val="FFFF00"/>
                </a:solidFill>
              </a:rPr>
              <a:t>neonates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 joint capsule extends to metaphysis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rupture </a:t>
            </a:r>
            <a:r>
              <a:rPr lang="en-US" b="1" dirty="0"/>
              <a:t>of the </a:t>
            </a:r>
            <a:r>
              <a:rPr lang="en-US" b="1" dirty="0" smtClean="0"/>
              <a:t>infection </a:t>
            </a:r>
            <a:r>
              <a:rPr lang="en-US" b="1" dirty="0"/>
              <a:t>leads </a:t>
            </a:r>
            <a:r>
              <a:rPr lang="en-US" b="1" dirty="0" smtClean="0"/>
              <a:t>to </a:t>
            </a:r>
            <a:r>
              <a:rPr lang="en-US" b="1" dirty="0"/>
              <a:t>septic arthritis. </a:t>
            </a:r>
          </a:p>
          <a:p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older infants and young </a:t>
            </a:r>
            <a:r>
              <a:rPr lang="en-US" b="1" dirty="0" smtClean="0">
                <a:solidFill>
                  <a:srgbClr val="FFFF00"/>
                </a:solidFill>
              </a:rPr>
              <a:t>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thicker </a:t>
            </a:r>
            <a:r>
              <a:rPr lang="en-US" b="1" dirty="0"/>
              <a:t>cortex and denser </a:t>
            </a:r>
            <a:r>
              <a:rPr lang="en-US" b="1" dirty="0" smtClean="0"/>
              <a:t>periosteum are barrier </a:t>
            </a:r>
            <a:r>
              <a:rPr lang="en-US" b="1" dirty="0"/>
              <a:t>to </a:t>
            </a:r>
            <a:r>
              <a:rPr lang="en-US" b="1" dirty="0" smtClean="0"/>
              <a:t>infection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Local </a:t>
            </a:r>
            <a:r>
              <a:rPr lang="en-US" b="1" dirty="0"/>
              <a:t>tenderness from </a:t>
            </a:r>
            <a:r>
              <a:rPr lang="en-US" b="1" dirty="0" err="1"/>
              <a:t>subperiosteal</a:t>
            </a:r>
            <a:r>
              <a:rPr lang="en-US" b="1" dirty="0"/>
              <a:t> edema or abscess is the rule.</a:t>
            </a:r>
          </a:p>
          <a:p>
            <a:endParaRPr lang="en-US" b="1" dirty="0"/>
          </a:p>
          <a:p>
            <a:r>
              <a:rPr lang="en-US" b="1" dirty="0"/>
              <a:t> </a:t>
            </a:r>
            <a:r>
              <a:rPr lang="en-US" b="1" dirty="0">
                <a:solidFill>
                  <a:srgbClr val="FFFF00"/>
                </a:solidFill>
              </a:rPr>
              <a:t>late childhood and </a:t>
            </a:r>
            <a:r>
              <a:rPr lang="en-US" b="1" dirty="0" smtClean="0">
                <a:solidFill>
                  <a:srgbClr val="FFFF00"/>
                </a:solidFill>
              </a:rPr>
              <a:t>adolescence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well </a:t>
            </a:r>
            <a:r>
              <a:rPr lang="en-US" b="1" dirty="0"/>
              <a:t>localized and rarely penetrates the bony cortex</a:t>
            </a:r>
            <a:r>
              <a:rPr lang="en-US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windowing </a:t>
            </a:r>
            <a:r>
              <a:rPr lang="en-US" b="1" dirty="0"/>
              <a:t>or drilling, are necessary to obtain infected material.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3174" y="2774049"/>
            <a:ext cx="163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Nutrient artery and vein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950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Osteomyelitis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Pathogenesis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Organisms </a:t>
            </a:r>
            <a:r>
              <a:rPr lang="en-US" dirty="0">
                <a:solidFill>
                  <a:schemeClr val="tx1"/>
                </a:solidFill>
              </a:rPr>
              <a:t>enter bone through nutrient </a:t>
            </a:r>
            <a:r>
              <a:rPr lang="en-US" dirty="0" smtClean="0">
                <a:solidFill>
                  <a:schemeClr val="tx1"/>
                </a:solidFill>
              </a:rPr>
              <a:t>artery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Bacteria </a:t>
            </a:r>
            <a:r>
              <a:rPr lang="en-US" dirty="0">
                <a:solidFill>
                  <a:schemeClr val="tx1"/>
                </a:solidFill>
              </a:rPr>
              <a:t>are deposited in </a:t>
            </a:r>
            <a:r>
              <a:rPr lang="en-US" dirty="0" err="1">
                <a:solidFill>
                  <a:schemeClr val="tx1"/>
                </a:solidFill>
              </a:rPr>
              <a:t>metaphyseal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capillary Loops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Organisms </a:t>
            </a:r>
            <a:r>
              <a:rPr lang="en-US" dirty="0">
                <a:solidFill>
                  <a:schemeClr val="tx1"/>
                </a:solidFill>
              </a:rPr>
              <a:t>proliferate and inflammation </a:t>
            </a:r>
            <a:r>
              <a:rPr lang="en-US" dirty="0" smtClean="0">
                <a:solidFill>
                  <a:schemeClr val="tx1"/>
                </a:solidFill>
              </a:rPr>
              <a:t>spreads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Transphyseal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vessels in young children </a:t>
            </a:r>
            <a:r>
              <a:rPr lang="en-US" dirty="0" smtClean="0">
                <a:solidFill>
                  <a:schemeClr val="tx1"/>
                </a:solidFill>
              </a:rPr>
              <a:t>facilitate spread </a:t>
            </a:r>
            <a:r>
              <a:rPr lang="en-US" dirty="0">
                <a:solidFill>
                  <a:schemeClr val="tx1"/>
                </a:solidFill>
              </a:rPr>
              <a:t>to the </a:t>
            </a:r>
            <a:r>
              <a:rPr lang="en-US" dirty="0" smtClean="0">
                <a:solidFill>
                  <a:schemeClr val="tx1"/>
                </a:solidFill>
              </a:rPr>
              <a:t>epiphysis causing growth issues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0235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Osteomyelitis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Pathogenesis: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en-US" b="1" dirty="0"/>
              <a:t>Primary focus </a:t>
            </a:r>
            <a:r>
              <a:rPr lang="en-US" dirty="0"/>
              <a:t>of infection  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Then---Spread </a:t>
            </a:r>
            <a:r>
              <a:rPr lang="en-US" dirty="0"/>
              <a:t>of infection with pus formation  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Then--- </a:t>
            </a:r>
            <a:r>
              <a:rPr lang="en-US" dirty="0"/>
              <a:t>Formation of </a:t>
            </a:r>
            <a:r>
              <a:rPr lang="en-US" b="1" dirty="0" err="1">
                <a:solidFill>
                  <a:srgbClr val="FFFF00"/>
                </a:solidFill>
              </a:rPr>
              <a:t>subperiosteal</a:t>
            </a:r>
            <a:r>
              <a:rPr lang="en-US" b="1" dirty="0">
                <a:solidFill>
                  <a:srgbClr val="FFFF00"/>
                </a:solidFill>
              </a:rPr>
              <a:t> abscess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Then--- Pus tracks </a:t>
            </a:r>
            <a:r>
              <a:rPr lang="en-US" dirty="0"/>
              <a:t>toward skin to form </a:t>
            </a:r>
            <a:r>
              <a:rPr lang="en-US" b="1" dirty="0"/>
              <a:t>a </a:t>
            </a:r>
            <a:r>
              <a:rPr lang="en-US" b="1" dirty="0">
                <a:solidFill>
                  <a:srgbClr val="FFFF00"/>
                </a:solidFill>
              </a:rPr>
              <a:t>sinus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Then--- </a:t>
            </a:r>
            <a:r>
              <a:rPr lang="en-US" dirty="0"/>
              <a:t>Bone infarction </a:t>
            </a:r>
            <a:r>
              <a:rPr lang="en-US" b="1" dirty="0">
                <a:solidFill>
                  <a:srgbClr val="FFFF00"/>
                </a:solidFill>
              </a:rPr>
              <a:t>(</a:t>
            </a:r>
            <a:r>
              <a:rPr lang="en-US" b="1" dirty="0" err="1">
                <a:solidFill>
                  <a:srgbClr val="FFFF00"/>
                </a:solidFill>
              </a:rPr>
              <a:t>Sequestrum</a:t>
            </a:r>
            <a:r>
              <a:rPr lang="en-US" b="1" dirty="0">
                <a:solidFill>
                  <a:srgbClr val="FFFF00"/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Then--- </a:t>
            </a:r>
            <a:r>
              <a:rPr lang="en-US" dirty="0"/>
              <a:t>New bone formation </a:t>
            </a:r>
            <a:r>
              <a:rPr lang="en-US" b="1" dirty="0">
                <a:solidFill>
                  <a:srgbClr val="FFFF00"/>
                </a:solidFill>
              </a:rPr>
              <a:t>(</a:t>
            </a:r>
            <a:r>
              <a:rPr lang="en-US" b="1" dirty="0" err="1">
                <a:solidFill>
                  <a:srgbClr val="FFFF00"/>
                </a:solidFill>
              </a:rPr>
              <a:t>involucrum</a:t>
            </a:r>
            <a:r>
              <a:rPr lang="en-US" b="1" dirty="0">
                <a:solidFill>
                  <a:srgbClr val="FFFF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55602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Epidemiology of Osteomyelitis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50</a:t>
            </a:r>
            <a:r>
              <a:rPr lang="en-US" b="1" dirty="0">
                <a:solidFill>
                  <a:schemeClr val="tx1"/>
                </a:solidFill>
              </a:rPr>
              <a:t>% of cases occur in children &lt;</a:t>
            </a:r>
            <a:r>
              <a:rPr lang="en-US" b="1" dirty="0" smtClean="0">
                <a:solidFill>
                  <a:schemeClr val="tx1"/>
                </a:solidFill>
              </a:rPr>
              <a:t> 5 yrs.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Boys </a:t>
            </a:r>
            <a:r>
              <a:rPr lang="en-US" b="1" dirty="0">
                <a:solidFill>
                  <a:schemeClr val="tx1"/>
                </a:solidFill>
              </a:rPr>
              <a:t>are 2x more likely </a:t>
            </a:r>
            <a:r>
              <a:rPr lang="en-US" b="1" dirty="0" smtClean="0">
                <a:solidFill>
                  <a:schemeClr val="tx1"/>
                </a:solidFill>
              </a:rPr>
              <a:t>affected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33</a:t>
            </a:r>
            <a:r>
              <a:rPr lang="en-US" b="1" dirty="0">
                <a:solidFill>
                  <a:schemeClr val="tx1"/>
                </a:solidFill>
              </a:rPr>
              <a:t>% </a:t>
            </a:r>
            <a:r>
              <a:rPr lang="en-US" b="1" dirty="0" smtClean="0">
                <a:solidFill>
                  <a:schemeClr val="tx1"/>
                </a:solidFill>
              </a:rPr>
              <a:t>of </a:t>
            </a:r>
            <a:r>
              <a:rPr lang="en-US" b="1" dirty="0">
                <a:solidFill>
                  <a:schemeClr val="tx1"/>
                </a:solidFill>
              </a:rPr>
              <a:t>children have history of trauma </a:t>
            </a:r>
            <a:r>
              <a:rPr lang="en-US" b="1" dirty="0" smtClean="0">
                <a:solidFill>
                  <a:schemeClr val="tx1"/>
                </a:solidFill>
              </a:rPr>
              <a:t>to affected bone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/>
              <a:t>all </a:t>
            </a:r>
            <a:r>
              <a:rPr lang="en-US" b="1" dirty="0"/>
              <a:t>bones (long </a:t>
            </a:r>
            <a:r>
              <a:rPr lang="en-US" b="1" dirty="0" smtClean="0"/>
              <a:t>bone)</a:t>
            </a:r>
          </a:p>
          <a:p>
            <a:endParaRPr lang="en-US" b="1" dirty="0"/>
          </a:p>
          <a:p>
            <a:r>
              <a:rPr lang="en-US" b="1" dirty="0" smtClean="0"/>
              <a:t>Usual site metaphysis </a:t>
            </a:r>
            <a:r>
              <a:rPr lang="en-US" b="1" dirty="0"/>
              <a:t>of growing </a:t>
            </a:r>
            <a:r>
              <a:rPr lang="en-US" b="1" dirty="0" smtClean="0"/>
              <a:t>bone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28146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0168" y="365125"/>
            <a:ext cx="3743632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Pathogens by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-1"/>
            <a:ext cx="8678779" cy="674001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800" u="sng" dirty="0"/>
              <a:t>Neonates:</a:t>
            </a:r>
            <a:endParaRPr lang="ar-JO" sz="1800" u="sng" dirty="0"/>
          </a:p>
          <a:p>
            <a:pPr>
              <a:lnSpc>
                <a:spcPct val="80000"/>
              </a:lnSpc>
            </a:pPr>
            <a:r>
              <a:rPr lang="en-US" sz="1800" b="1" dirty="0"/>
              <a:t>  </a:t>
            </a:r>
            <a:r>
              <a:rPr lang="en-US" sz="1800" b="1" dirty="0" smtClean="0">
                <a:solidFill>
                  <a:schemeClr val="accent1"/>
                </a:solidFill>
              </a:rPr>
              <a:t>Staph </a:t>
            </a:r>
            <a:r>
              <a:rPr lang="en-US" sz="1800" b="1" dirty="0">
                <a:solidFill>
                  <a:schemeClr val="accent1"/>
                </a:solidFill>
              </a:rPr>
              <a:t>aureus</a:t>
            </a:r>
            <a:r>
              <a:rPr lang="en-US" sz="1800" dirty="0"/>
              <a:t>, Group B </a:t>
            </a:r>
            <a:r>
              <a:rPr lang="en-US" sz="1800" dirty="0" smtClean="0"/>
              <a:t>Strep, </a:t>
            </a:r>
            <a:r>
              <a:rPr lang="en-US" sz="1800" dirty="0"/>
              <a:t>E </a:t>
            </a:r>
            <a:r>
              <a:rPr lang="en-US" sz="1800" dirty="0" smtClean="0"/>
              <a:t>coli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u="sng" dirty="0" smtClean="0">
                <a:solidFill>
                  <a:schemeClr val="tx1"/>
                </a:solidFill>
              </a:rPr>
              <a:t>Infants:</a:t>
            </a:r>
            <a:endParaRPr lang="en-US" sz="1800" b="1" u="sng" dirty="0">
              <a:solidFill>
                <a:schemeClr val="tx1"/>
              </a:solidFill>
            </a:endParaRPr>
          </a:p>
          <a:p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</a:rPr>
              <a:t>. aureus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Streptococcus </a:t>
            </a:r>
            <a:r>
              <a:rPr lang="en-US" sz="1800" i="1" dirty="0" err="1">
                <a:solidFill>
                  <a:schemeClr val="tx1"/>
                </a:solidFill>
              </a:rPr>
              <a:t>agalactiae</a:t>
            </a:r>
            <a:r>
              <a:rPr lang="en-US" sz="1800" i="1" dirty="0">
                <a:solidFill>
                  <a:schemeClr val="tx1"/>
                </a:solidFill>
              </a:rPr>
              <a:t> (GBS)</a:t>
            </a:r>
          </a:p>
          <a:p>
            <a:r>
              <a:rPr lang="en-US" sz="1800" dirty="0">
                <a:solidFill>
                  <a:schemeClr val="tx1"/>
                </a:solidFill>
              </a:rPr>
              <a:t>Gram negative enteric </a:t>
            </a:r>
            <a:r>
              <a:rPr lang="en-US" sz="1800" dirty="0" smtClean="0">
                <a:solidFill>
                  <a:schemeClr val="tx1"/>
                </a:solidFill>
              </a:rPr>
              <a:t>bacteria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Children ≤ 3 years old</a:t>
            </a:r>
          </a:p>
          <a:p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</a:rPr>
              <a:t>S. aureus</a:t>
            </a:r>
          </a:p>
          <a:p>
            <a:r>
              <a:rPr lang="en-US" sz="1800" i="1" dirty="0" err="1">
                <a:solidFill>
                  <a:schemeClr val="tx1"/>
                </a:solidFill>
              </a:rPr>
              <a:t>Kingella</a:t>
            </a: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err="1">
                <a:solidFill>
                  <a:schemeClr val="tx1"/>
                </a:solidFill>
              </a:rPr>
              <a:t>kingae</a:t>
            </a:r>
            <a:endParaRPr lang="en-US" sz="1800" i="1" dirty="0">
              <a:solidFill>
                <a:schemeClr val="tx1"/>
              </a:solidFill>
            </a:endParaRPr>
          </a:p>
          <a:p>
            <a:r>
              <a:rPr lang="en-US" sz="1800" i="1" dirty="0">
                <a:solidFill>
                  <a:schemeClr val="tx1"/>
                </a:solidFill>
              </a:rPr>
              <a:t>Streptococcus </a:t>
            </a:r>
            <a:r>
              <a:rPr lang="en-US" sz="1800" i="1" dirty="0" err="1">
                <a:solidFill>
                  <a:schemeClr val="tx1"/>
                </a:solidFill>
              </a:rPr>
              <a:t>pneumoniae</a:t>
            </a:r>
            <a:r>
              <a:rPr lang="en-US" sz="1800" i="1" dirty="0">
                <a:solidFill>
                  <a:schemeClr val="tx1"/>
                </a:solidFill>
              </a:rPr>
              <a:t>*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Streptococcus </a:t>
            </a:r>
            <a:r>
              <a:rPr lang="en-US" sz="1800" i="1" dirty="0" err="1">
                <a:solidFill>
                  <a:schemeClr val="tx1"/>
                </a:solidFill>
              </a:rPr>
              <a:t>pyogenes</a:t>
            </a:r>
            <a:endParaRPr lang="en-US" sz="1800" i="1" dirty="0">
              <a:solidFill>
                <a:schemeClr val="tx1"/>
              </a:solidFill>
            </a:endParaRPr>
          </a:p>
          <a:p>
            <a:r>
              <a:rPr lang="en-US" sz="1800" i="1" dirty="0" err="1">
                <a:solidFill>
                  <a:schemeClr val="tx1"/>
                </a:solidFill>
              </a:rPr>
              <a:t>Haemophilus</a:t>
            </a: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err="1">
                <a:solidFill>
                  <a:schemeClr val="tx1"/>
                </a:solidFill>
              </a:rPr>
              <a:t>influenzae</a:t>
            </a:r>
            <a:r>
              <a:rPr lang="en-US" sz="1800" i="1" dirty="0">
                <a:solidFill>
                  <a:schemeClr val="tx1"/>
                </a:solidFill>
              </a:rPr>
              <a:t> type b</a:t>
            </a:r>
            <a:r>
              <a:rPr lang="en-US" sz="1800" i="1" dirty="0" smtClean="0">
                <a:solidFill>
                  <a:schemeClr val="tx1"/>
                </a:solidFill>
              </a:rPr>
              <a:t>*</a:t>
            </a:r>
          </a:p>
          <a:p>
            <a:endParaRPr lang="en-US" sz="18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Children &gt; 3 years old</a:t>
            </a:r>
          </a:p>
          <a:p>
            <a:r>
              <a:rPr lang="fr-FR" sz="1800" b="1" i="1" dirty="0">
                <a:solidFill>
                  <a:schemeClr val="tx2">
                    <a:lumMod val="75000"/>
                  </a:schemeClr>
                </a:solidFill>
              </a:rPr>
              <a:t>S. aureus          </a:t>
            </a:r>
            <a:r>
              <a:rPr lang="fr-FR" sz="1800" i="1" dirty="0">
                <a:solidFill>
                  <a:schemeClr val="tx1"/>
                </a:solidFill>
              </a:rPr>
              <a:t>N. </a:t>
            </a:r>
            <a:r>
              <a:rPr lang="fr-FR" sz="1800" i="1" dirty="0" err="1">
                <a:solidFill>
                  <a:schemeClr val="tx1"/>
                </a:solidFill>
              </a:rPr>
              <a:t>gonorrhoeae</a:t>
            </a:r>
            <a:r>
              <a:rPr lang="fr-FR" sz="1800" i="1" dirty="0">
                <a:solidFill>
                  <a:schemeClr val="tx1"/>
                </a:solidFill>
              </a:rPr>
              <a:t> (adolescent)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S. </a:t>
            </a:r>
            <a:r>
              <a:rPr lang="en-US" sz="1800" i="1" dirty="0" smtClean="0">
                <a:solidFill>
                  <a:schemeClr val="tx1"/>
                </a:solidFill>
              </a:rPr>
              <a:t>pyogenes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10168" y="6268065"/>
            <a:ext cx="4100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* </a:t>
            </a:r>
            <a:r>
              <a:rPr lang="en-US" i="1" dirty="0"/>
              <a:t>(in the) unvaccinated or incompletely vaccinated child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10168" y="2181726"/>
            <a:ext cx="410005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gradFill>
                <a:gsLst>
                  <a:gs pos="34000">
                    <a:prstClr val="white">
                      <a:lumMod val="93000"/>
                    </a:prstClr>
                  </a:gs>
                  <a:gs pos="0">
                    <a:prstClr val="black">
                      <a:lumMod val="25000"/>
                      <a:lumOff val="75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4800000" scaled="0"/>
              </a:gradFill>
            </a:endParaRPr>
          </a:p>
        </p:txBody>
      </p:sp>
      <p:sp>
        <p:nvSpPr>
          <p:cNvPr id="6" name="Rectangle 5"/>
          <p:cNvSpPr/>
          <p:nvPr/>
        </p:nvSpPr>
        <p:spPr>
          <a:xfrm rot="21159357">
            <a:off x="3839636" y="2806663"/>
            <a:ext cx="836165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i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Staphylococcus aureus</a:t>
            </a:r>
            <a:r>
              <a:rPr lang="en-US" sz="28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 is the most common organism recovered.85% </a:t>
            </a:r>
          </a:p>
        </p:txBody>
      </p:sp>
    </p:spTree>
    <p:extLst>
      <p:ext uri="{BB962C8B-B14F-4D97-AF65-F5344CB8AC3E}">
        <p14:creationId xmlns:p14="http://schemas.microsoft.com/office/powerpoint/2010/main" val="25188369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Unusual </a:t>
            </a:r>
            <a:r>
              <a:rPr lang="en-US" sz="3200" dirty="0" smtClean="0">
                <a:solidFill>
                  <a:srgbClr val="FFFF00"/>
                </a:solidFill>
              </a:rPr>
              <a:t>Pathogens in Osteomyelitis</a:t>
            </a:r>
            <a:r>
              <a:rPr lang="en-US" sz="3200" dirty="0">
                <a:solidFill>
                  <a:srgbClr val="FFFF00"/>
                </a:solidFill>
              </a:rPr>
              <a:t/>
            </a:r>
            <a:br>
              <a:rPr lang="en-US" sz="3200" dirty="0">
                <a:solidFill>
                  <a:srgbClr val="FFFF00"/>
                </a:solidFill>
              </a:rPr>
            </a:b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Salmonella sp</a:t>
            </a:r>
            <a:r>
              <a:rPr lang="en-US" b="1" dirty="0">
                <a:solidFill>
                  <a:schemeClr val="accent1"/>
                </a:solidFill>
              </a:rPr>
              <a:t>.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Sickle cell disease</a:t>
            </a:r>
          </a:p>
          <a:p>
            <a:r>
              <a:rPr lang="en-US" b="1" i="1" dirty="0" err="1" smtClean="0"/>
              <a:t>Bartonella</a:t>
            </a:r>
            <a:r>
              <a:rPr lang="en-US" b="1" i="1" dirty="0" smtClean="0"/>
              <a:t> </a:t>
            </a:r>
            <a:r>
              <a:rPr lang="en-US" b="1" i="1" dirty="0" err="1" smtClean="0"/>
              <a:t>henselae</a:t>
            </a:r>
            <a:r>
              <a:rPr lang="en-US" b="1" i="1" dirty="0" smtClean="0"/>
              <a:t>:</a:t>
            </a:r>
          </a:p>
          <a:p>
            <a:pPr lvl="1"/>
            <a:r>
              <a:rPr lang="en-US" b="1" dirty="0" err="1" smtClean="0"/>
              <a:t>Diaphyseal</a:t>
            </a:r>
            <a:r>
              <a:rPr lang="en-US" b="1" dirty="0" smtClean="0"/>
              <a:t> </a:t>
            </a:r>
            <a:r>
              <a:rPr lang="en-US" b="1" dirty="0"/>
              <a:t>lesions </a:t>
            </a:r>
            <a:r>
              <a:rPr lang="en-US" b="1" dirty="0" smtClean="0"/>
              <a:t>common</a:t>
            </a:r>
          </a:p>
          <a:p>
            <a:pPr lvl="1"/>
            <a:r>
              <a:rPr lang="en-US" b="1" dirty="0" smtClean="0"/>
              <a:t>May </a:t>
            </a:r>
            <a:r>
              <a:rPr lang="en-US" b="1" dirty="0"/>
              <a:t>look like bone tumor</a:t>
            </a:r>
          </a:p>
          <a:p>
            <a:r>
              <a:rPr lang="en-US" b="1" i="1" dirty="0" err="1" smtClean="0"/>
              <a:t>Serratia</a:t>
            </a:r>
            <a:r>
              <a:rPr lang="en-US" b="1" i="1" dirty="0" smtClean="0"/>
              <a:t> </a:t>
            </a:r>
            <a:r>
              <a:rPr lang="en-US" b="1" i="1" dirty="0"/>
              <a:t>sp. or </a:t>
            </a:r>
            <a:r>
              <a:rPr lang="en-US" b="1" i="1" dirty="0" err="1"/>
              <a:t>Aspergillus</a:t>
            </a:r>
            <a:r>
              <a:rPr lang="en-US" b="1" i="1" dirty="0"/>
              <a:t> </a:t>
            </a:r>
            <a:r>
              <a:rPr lang="en-US" b="1" i="1" dirty="0" smtClean="0"/>
              <a:t>sp.</a:t>
            </a:r>
          </a:p>
          <a:p>
            <a:pPr lvl="1"/>
            <a:r>
              <a:rPr lang="en-US" b="1" dirty="0" smtClean="0"/>
              <a:t>Consider </a:t>
            </a:r>
            <a:r>
              <a:rPr lang="en-US" b="1" dirty="0"/>
              <a:t>C</a:t>
            </a:r>
            <a:r>
              <a:rPr lang="en-US" b="1" dirty="0" smtClean="0"/>
              <a:t>hronic </a:t>
            </a:r>
            <a:r>
              <a:rPr lang="en-US" b="1" dirty="0"/>
              <a:t>G</a:t>
            </a:r>
            <a:r>
              <a:rPr lang="en-US" b="1" dirty="0" smtClean="0"/>
              <a:t>ranulomatous Disease (CGD)</a:t>
            </a:r>
            <a:endParaRPr lang="en-US" b="1" dirty="0"/>
          </a:p>
          <a:p>
            <a:r>
              <a:rPr lang="en-US" b="1" i="1" dirty="0" smtClean="0"/>
              <a:t>Mycobacterium tuberculosis</a:t>
            </a:r>
          </a:p>
          <a:p>
            <a:pPr lvl="1"/>
            <a:r>
              <a:rPr lang="en-US" b="1" dirty="0" smtClean="0"/>
              <a:t>Spine </a:t>
            </a:r>
            <a:r>
              <a:rPr lang="en-US" b="1" dirty="0"/>
              <a:t>involved in 50% of cases of </a:t>
            </a:r>
            <a:r>
              <a:rPr lang="en-US" b="1" dirty="0" smtClean="0"/>
              <a:t>musculoskeletal disease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506868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1683" y="91123"/>
            <a:ext cx="4267200" cy="65772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MICROORGANISMS ISOLATED FROM PATIENTS WITH OSTEOMYELITIS AND THEIR CLINICAL ASSOCIATIONS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364"/>
            <a:ext cx="8037095" cy="68602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Left-Right Arrow 6"/>
          <p:cNvSpPr/>
          <p:nvPr/>
        </p:nvSpPr>
        <p:spPr>
          <a:xfrm>
            <a:off x="2133600" y="2759243"/>
            <a:ext cx="187692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2141621" y="627492"/>
            <a:ext cx="187692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59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• Children who are not immunized </a:t>
            </a:r>
            <a:r>
              <a:rPr lang="en-US" sz="3600" dirty="0" smtClean="0"/>
              <a:t>are at risk for :</a:t>
            </a:r>
          </a:p>
          <a:p>
            <a:pPr marL="0" indent="0">
              <a:buNone/>
            </a:pPr>
            <a:endParaRPr lang="en-US" sz="3600" dirty="0" smtClean="0"/>
          </a:p>
          <a:p>
            <a:pPr lvl="1"/>
            <a:r>
              <a:rPr lang="en-US" sz="3200" i="1" dirty="0" err="1" smtClean="0"/>
              <a:t>Haemophilus</a:t>
            </a:r>
            <a:r>
              <a:rPr lang="en-US" sz="3200" i="1" dirty="0" smtClean="0"/>
              <a:t> </a:t>
            </a:r>
            <a:r>
              <a:rPr lang="en-US" sz="3200" i="1" dirty="0" err="1"/>
              <a:t>influenzae</a:t>
            </a:r>
            <a:r>
              <a:rPr lang="en-US" sz="3200" i="1" dirty="0"/>
              <a:t> type </a:t>
            </a:r>
            <a:r>
              <a:rPr lang="en-US" sz="3200" i="1" dirty="0" smtClean="0"/>
              <a:t>b</a:t>
            </a:r>
          </a:p>
          <a:p>
            <a:pPr lvl="1"/>
            <a:r>
              <a:rPr lang="en-US" sz="3200" i="1" dirty="0" smtClean="0"/>
              <a:t>Streptococcus pneumoniae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619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0322" y="365125"/>
            <a:ext cx="2873477" cy="516552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Sites of Infection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6794" y="0"/>
            <a:ext cx="7062781" cy="690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6007388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642298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Methicillin-susceptible </a:t>
            </a:r>
            <a:r>
              <a:rPr lang="en-US" i="1" dirty="0">
                <a:solidFill>
                  <a:srgbClr val="FFFF00"/>
                </a:solidFill>
              </a:rPr>
              <a:t>S</a:t>
            </a:r>
            <a:r>
              <a:rPr lang="en-US" dirty="0">
                <a:solidFill>
                  <a:srgbClr val="FFFF00"/>
                </a:solidFill>
              </a:rPr>
              <a:t>. </a:t>
            </a:r>
            <a:r>
              <a:rPr lang="en-US" i="1" dirty="0">
                <a:solidFill>
                  <a:srgbClr val="FFFF00"/>
                </a:solidFill>
              </a:rPr>
              <a:t>aureus </a:t>
            </a:r>
            <a:r>
              <a:rPr lang="en-US" i="1" dirty="0" smtClean="0">
                <a:solidFill>
                  <a:srgbClr val="FFFF00"/>
                </a:solidFill>
              </a:rPr>
              <a:t> MSSA </a:t>
            </a:r>
            <a:r>
              <a:rPr lang="en-US" dirty="0" smtClean="0">
                <a:solidFill>
                  <a:srgbClr val="FFFF00"/>
                </a:solidFill>
              </a:rPr>
              <a:t>vs. Methicillin-resistant </a:t>
            </a:r>
            <a:r>
              <a:rPr lang="en-US" i="1" dirty="0">
                <a:solidFill>
                  <a:srgbClr val="FFFF00"/>
                </a:solidFill>
              </a:rPr>
              <a:t>S</a:t>
            </a:r>
            <a:r>
              <a:rPr lang="en-US" dirty="0">
                <a:solidFill>
                  <a:srgbClr val="FFFF00"/>
                </a:solidFill>
              </a:rPr>
              <a:t>. </a:t>
            </a:r>
            <a:r>
              <a:rPr lang="en-US" i="1" dirty="0" smtClean="0">
                <a:solidFill>
                  <a:srgbClr val="FFFF00"/>
                </a:solidFill>
              </a:rPr>
              <a:t>aureus MRSA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US" sz="3000" dirty="0">
              <a:solidFill>
                <a:schemeClr val="tx1"/>
              </a:solidFill>
            </a:endParaRPr>
          </a:p>
          <a:p>
            <a:pPr lvl="1"/>
            <a:r>
              <a:rPr lang="en-US" sz="3000" dirty="0" smtClean="0">
                <a:solidFill>
                  <a:schemeClr val="tx1"/>
                </a:solidFill>
              </a:rPr>
              <a:t>MRSA </a:t>
            </a:r>
            <a:r>
              <a:rPr lang="en-US" sz="3000" dirty="0">
                <a:solidFill>
                  <a:schemeClr val="tx1"/>
                </a:solidFill>
              </a:rPr>
              <a:t>Osteomyelitis is worse than MSSA Osteomyelitis</a:t>
            </a:r>
          </a:p>
          <a:p>
            <a:pPr lvl="2"/>
            <a:r>
              <a:rPr lang="en-US" sz="2600" dirty="0" err="1" smtClean="0">
                <a:solidFill>
                  <a:schemeClr val="tx1"/>
                </a:solidFill>
              </a:rPr>
              <a:t>Subperiosteal</a:t>
            </a:r>
            <a:r>
              <a:rPr lang="en-US" sz="2600" dirty="0" smtClean="0">
                <a:solidFill>
                  <a:schemeClr val="tx1"/>
                </a:solidFill>
              </a:rPr>
              <a:t> abscess is more common in MRSA infections</a:t>
            </a:r>
          </a:p>
          <a:p>
            <a:pPr lvl="2"/>
            <a:r>
              <a:rPr lang="en-US" sz="2600" dirty="0" smtClean="0">
                <a:solidFill>
                  <a:schemeClr val="tx1"/>
                </a:solidFill>
              </a:rPr>
              <a:t>Thrombosis seen with MRSA bone infections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7468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Clinical Characteristics of </a:t>
            </a:r>
            <a:r>
              <a:rPr lang="en-US" dirty="0" smtClean="0">
                <a:solidFill>
                  <a:srgbClr val="FFFF00"/>
                </a:solidFill>
              </a:rPr>
              <a:t>Acute Osteomyelitis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History of: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sz="2800" dirty="0" smtClean="0"/>
              <a:t>Skin </a:t>
            </a:r>
            <a:r>
              <a:rPr lang="en-US" sz="2800" dirty="0"/>
              <a:t>lesion----</a:t>
            </a:r>
            <a:r>
              <a:rPr lang="en-US" sz="2800" dirty="0" smtClean="0"/>
              <a:t>infection</a:t>
            </a:r>
          </a:p>
          <a:p>
            <a:pPr lvl="1"/>
            <a:r>
              <a:rPr lang="en-US" sz="2800" dirty="0" smtClean="0"/>
              <a:t>Sore </a:t>
            </a:r>
            <a:r>
              <a:rPr lang="en-US" sz="2800" dirty="0"/>
              <a:t>throat----</a:t>
            </a:r>
            <a:r>
              <a:rPr lang="en-US" sz="2800" dirty="0" smtClean="0"/>
              <a:t>URTI</a:t>
            </a:r>
          </a:p>
          <a:p>
            <a:pPr lvl="1"/>
            <a:r>
              <a:rPr lang="en-US" sz="2800" dirty="0" smtClean="0"/>
              <a:t>Trauma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48288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Clinical Characteristics of Acute Osteomyelitis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Fever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Pain ( point tenderness)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Refusal </a:t>
            </a:r>
            <a:r>
              <a:rPr lang="en-US" dirty="0">
                <a:solidFill>
                  <a:schemeClr val="tx1"/>
                </a:solidFill>
              </a:rPr>
              <a:t>to move affected </a:t>
            </a:r>
            <a:r>
              <a:rPr lang="en-US" dirty="0" smtClean="0">
                <a:solidFill>
                  <a:schemeClr val="tx1"/>
                </a:solidFill>
              </a:rPr>
              <a:t>extremity (</a:t>
            </a:r>
            <a:r>
              <a:rPr lang="en-US" dirty="0"/>
              <a:t>pseudo </a:t>
            </a:r>
            <a:r>
              <a:rPr lang="en-US" dirty="0" smtClean="0"/>
              <a:t>paralysis</a:t>
            </a:r>
            <a:r>
              <a:rPr lang="en-US" u="sng" dirty="0" smtClean="0"/>
              <a:t>)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Systemic </a:t>
            </a:r>
            <a:r>
              <a:rPr lang="en-US" dirty="0">
                <a:solidFill>
                  <a:schemeClr val="tx1"/>
                </a:solidFill>
              </a:rPr>
              <a:t>symptoms may be absent</a:t>
            </a:r>
          </a:p>
        </p:txBody>
      </p:sp>
    </p:spTree>
    <p:extLst>
      <p:ext uri="{BB962C8B-B14F-4D97-AF65-F5344CB8AC3E}">
        <p14:creationId xmlns:p14="http://schemas.microsoft.com/office/powerpoint/2010/main" val="31326842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Physical Examination </a:t>
            </a:r>
            <a:r>
              <a:rPr lang="en-US" dirty="0" smtClean="0">
                <a:solidFill>
                  <a:srgbClr val="FFFF00"/>
                </a:solidFill>
              </a:rPr>
              <a:t> in Acute </a:t>
            </a:r>
            <a:r>
              <a:rPr lang="en-US" dirty="0">
                <a:solidFill>
                  <a:srgbClr val="FFFF00"/>
                </a:solidFill>
              </a:rPr>
              <a:t>Osteomyelitis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20000" y="2580967"/>
            <a:ext cx="10233800" cy="35959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Focal </a:t>
            </a:r>
            <a:r>
              <a:rPr lang="en-US" dirty="0">
                <a:solidFill>
                  <a:schemeClr val="tx1"/>
                </a:solidFill>
              </a:rPr>
              <a:t>swelling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Warmth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Redness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Fistulous </a:t>
            </a:r>
            <a:r>
              <a:rPr lang="en-US" dirty="0">
                <a:solidFill>
                  <a:schemeClr val="tx1"/>
                </a:solidFill>
              </a:rPr>
              <a:t>tract (rare)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804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Differential Diagnosis of Osteomyelitis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Septic </a:t>
            </a:r>
            <a:r>
              <a:rPr lang="en-US" sz="2400" dirty="0">
                <a:solidFill>
                  <a:schemeClr val="tx1"/>
                </a:solidFill>
              </a:rPr>
              <a:t>Arthritis</a:t>
            </a:r>
          </a:p>
          <a:p>
            <a:r>
              <a:rPr lang="en-US" sz="2400" dirty="0">
                <a:solidFill>
                  <a:schemeClr val="tx1"/>
                </a:solidFill>
              </a:rPr>
              <a:t>Acute </a:t>
            </a:r>
            <a:r>
              <a:rPr lang="en-US" sz="2400" dirty="0" err="1">
                <a:solidFill>
                  <a:schemeClr val="tx1"/>
                </a:solidFill>
              </a:rPr>
              <a:t>monoarticular</a:t>
            </a:r>
            <a:r>
              <a:rPr lang="en-US" sz="2400" dirty="0">
                <a:solidFill>
                  <a:schemeClr val="tx1"/>
                </a:solidFill>
              </a:rPr>
              <a:t> rheumatoid arthritis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Sickle cell </a:t>
            </a:r>
            <a:r>
              <a:rPr lang="en-US" sz="2400" dirty="0" smtClean="0">
                <a:solidFill>
                  <a:schemeClr val="tx1"/>
                </a:solidFill>
              </a:rPr>
              <a:t>crisis: Bone </a:t>
            </a:r>
            <a:r>
              <a:rPr lang="en-US" sz="2400" dirty="0">
                <a:solidFill>
                  <a:schemeClr val="tx1"/>
                </a:solidFill>
              </a:rPr>
              <a:t>infarction in child with </a:t>
            </a:r>
            <a:r>
              <a:rPr lang="en-US" sz="2400" dirty="0" err="1">
                <a:solidFill>
                  <a:schemeClr val="tx1"/>
                </a:solidFill>
              </a:rPr>
              <a:t>hemoglobinopathy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Neurologic </a:t>
            </a:r>
            <a:r>
              <a:rPr lang="en-US" sz="2400" dirty="0">
                <a:solidFill>
                  <a:schemeClr val="tx1"/>
                </a:solidFill>
              </a:rPr>
              <a:t>disorder (if infant not moving limb)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Trauma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Malignancy: Ewing’s </a:t>
            </a:r>
            <a:r>
              <a:rPr lang="en-US" sz="2400" dirty="0">
                <a:solidFill>
                  <a:schemeClr val="tx1"/>
                </a:solidFill>
              </a:rPr>
              <a:t>Sarcoma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Gaucher’s</a:t>
            </a:r>
            <a:r>
              <a:rPr lang="en-US" sz="2400" dirty="0" smtClean="0">
                <a:solidFill>
                  <a:schemeClr val="tx1"/>
                </a:solidFill>
              </a:rPr>
              <a:t> disease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4528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Gaucher’s</a:t>
            </a:r>
            <a:r>
              <a:rPr lang="en-US" dirty="0">
                <a:solidFill>
                  <a:srgbClr val="FFFF00"/>
                </a:solidFill>
              </a:rPr>
              <a:t> disease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3938744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58674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Bone infarction due to infiltration of </a:t>
            </a:r>
            <a:r>
              <a:rPr lang="en-US" dirty="0" err="1"/>
              <a:t>Gaucher</a:t>
            </a:r>
            <a:r>
              <a:rPr lang="en-US" dirty="0"/>
              <a:t> cells in the intramedullary space</a:t>
            </a:r>
          </a:p>
        </p:txBody>
      </p:sp>
    </p:spTree>
    <p:extLst>
      <p:ext uri="{BB962C8B-B14F-4D97-AF65-F5344CB8AC3E}">
        <p14:creationId xmlns:p14="http://schemas.microsoft.com/office/powerpoint/2010/main" val="29815901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Laboratory </a:t>
            </a:r>
            <a:r>
              <a:rPr lang="en-US" dirty="0" smtClean="0">
                <a:solidFill>
                  <a:srgbClr val="FFFF00"/>
                </a:solidFill>
              </a:rPr>
              <a:t>Diagnosis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ESR </a:t>
            </a:r>
            <a:r>
              <a:rPr lang="en-US" dirty="0"/>
              <a:t>– Elevated in </a:t>
            </a:r>
            <a:r>
              <a:rPr lang="en-US" dirty="0" smtClean="0"/>
              <a:t>90%</a:t>
            </a:r>
          </a:p>
          <a:p>
            <a:pPr lvl="1"/>
            <a:r>
              <a:rPr lang="en-US" dirty="0" smtClean="0"/>
              <a:t>Peaks </a:t>
            </a:r>
            <a:r>
              <a:rPr lang="en-US" dirty="0"/>
              <a:t>at 3-5 days after treatment </a:t>
            </a:r>
            <a:r>
              <a:rPr lang="en-US" dirty="0" smtClean="0"/>
              <a:t>initiated</a:t>
            </a:r>
          </a:p>
          <a:p>
            <a:pPr lvl="1"/>
            <a:r>
              <a:rPr lang="en-US" dirty="0" smtClean="0"/>
              <a:t>Normal </a:t>
            </a:r>
            <a:r>
              <a:rPr lang="en-US" dirty="0"/>
              <a:t>after 3 weeks on </a:t>
            </a:r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Failure </a:t>
            </a:r>
            <a:r>
              <a:rPr lang="en-US" dirty="0"/>
              <a:t>of </a:t>
            </a:r>
            <a:r>
              <a:rPr lang="en-US" dirty="0" smtClean="0"/>
              <a:t>ESR to </a:t>
            </a:r>
            <a:r>
              <a:rPr lang="en-US" dirty="0"/>
              <a:t>decrease during the second week of treatment </a:t>
            </a:r>
            <a:r>
              <a:rPr lang="en-US" dirty="0" smtClean="0"/>
              <a:t>may indicate </a:t>
            </a:r>
            <a:r>
              <a:rPr lang="en-US" dirty="0"/>
              <a:t>a need for surgical drainage or the </a:t>
            </a:r>
            <a:r>
              <a:rPr lang="en-US" dirty="0" smtClean="0"/>
              <a:t>development of </a:t>
            </a:r>
            <a:r>
              <a:rPr lang="en-US" dirty="0"/>
              <a:t>chronic osteomyelitis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CRP- </a:t>
            </a:r>
            <a:r>
              <a:rPr lang="en-US" dirty="0"/>
              <a:t>Elevated in </a:t>
            </a:r>
            <a:r>
              <a:rPr lang="en-US" dirty="0" smtClean="0"/>
              <a:t>98%</a:t>
            </a:r>
          </a:p>
          <a:p>
            <a:pPr lvl="1"/>
            <a:r>
              <a:rPr lang="en-US" dirty="0" smtClean="0"/>
              <a:t>Peaks </a:t>
            </a:r>
            <a:r>
              <a:rPr lang="en-US" dirty="0"/>
              <a:t>at 2nd day after treatment </a:t>
            </a:r>
            <a:r>
              <a:rPr lang="en-US" dirty="0" smtClean="0"/>
              <a:t>initiated</a:t>
            </a:r>
          </a:p>
          <a:p>
            <a:pPr lvl="1"/>
            <a:r>
              <a:rPr lang="en-US" dirty="0" smtClean="0"/>
              <a:t>Normal </a:t>
            </a:r>
            <a:r>
              <a:rPr lang="en-US" dirty="0"/>
              <a:t>at 7-10 days on </a:t>
            </a:r>
            <a:r>
              <a:rPr lang="en-US" dirty="0" smtClean="0"/>
              <a:t>treatment</a:t>
            </a:r>
          </a:p>
          <a:p>
            <a:pPr lvl="1"/>
            <a:endParaRPr lang="en-US" dirty="0"/>
          </a:p>
          <a:p>
            <a:r>
              <a:rPr lang="en-US" dirty="0" smtClean="0"/>
              <a:t>CBC</a:t>
            </a:r>
            <a:r>
              <a:rPr lang="en-US" dirty="0"/>
              <a:t>: WBC normal or elevated</a:t>
            </a:r>
          </a:p>
        </p:txBody>
      </p:sp>
    </p:spTree>
    <p:extLst>
      <p:ext uri="{BB962C8B-B14F-4D97-AF65-F5344CB8AC3E}">
        <p14:creationId xmlns:p14="http://schemas.microsoft.com/office/powerpoint/2010/main" val="22465588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Laboratory Tests: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438" y="1600200"/>
            <a:ext cx="8839200" cy="5257800"/>
          </a:xfrm>
        </p:spPr>
        <p:txBody>
          <a:bodyPr>
            <a:normAutofit/>
          </a:bodyPr>
          <a:lstStyle/>
          <a:p>
            <a:pPr lvl="1" algn="l" rtl="0"/>
            <a:endParaRPr lang="en-US" sz="3200" dirty="0" smtClean="0"/>
          </a:p>
          <a:p>
            <a:pPr marL="457200" lvl="1" indent="0" algn="l" rtl="0">
              <a:buNone/>
            </a:pPr>
            <a:endParaRPr lang="en-US" sz="3200" dirty="0"/>
          </a:p>
          <a:p>
            <a:pPr lvl="1" algn="l" rtl="0"/>
            <a:endParaRPr lang="en-US" sz="3200" dirty="0" smtClean="0"/>
          </a:p>
          <a:p>
            <a:pPr lvl="1" algn="l" rtl="0"/>
            <a:r>
              <a:rPr lang="en-US" sz="3200" dirty="0" smtClean="0"/>
              <a:t>CBC</a:t>
            </a:r>
          </a:p>
          <a:p>
            <a:pPr lvl="1" algn="l" rtl="0"/>
            <a:r>
              <a:rPr lang="en-US" sz="3200" dirty="0" smtClean="0"/>
              <a:t>ESR+CRP</a:t>
            </a:r>
          </a:p>
          <a:p>
            <a:pPr lvl="1" algn="l" rtl="0"/>
            <a:r>
              <a:rPr lang="en-US" sz="3200" dirty="0" smtClean="0"/>
              <a:t>Blood culture (+</a:t>
            </a:r>
            <a:r>
              <a:rPr lang="en-US" sz="3200" dirty="0" err="1" smtClean="0"/>
              <a:t>ve</a:t>
            </a:r>
            <a:r>
              <a:rPr lang="en-US" sz="3200" dirty="0" smtClean="0"/>
              <a:t> in 50-70%)</a:t>
            </a:r>
          </a:p>
          <a:p>
            <a:pPr lvl="1" algn="l" rtl="0"/>
            <a:r>
              <a:rPr lang="en-US" sz="3200" dirty="0" smtClean="0"/>
              <a:t>Aspiration (Gram stain + culture and sensitivity)</a:t>
            </a:r>
          </a:p>
          <a:p>
            <a:pPr algn="l" rtl="0"/>
            <a:endParaRPr lang="en-US" sz="3600" b="0" dirty="0" smtClean="0"/>
          </a:p>
        </p:txBody>
      </p:sp>
    </p:spTree>
    <p:extLst>
      <p:ext uri="{BB962C8B-B14F-4D97-AF65-F5344CB8AC3E}">
        <p14:creationId xmlns:p14="http://schemas.microsoft.com/office/powerpoint/2010/main" val="1115007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Laboratory </a:t>
            </a:r>
            <a:r>
              <a:rPr lang="en-US" dirty="0" smtClean="0">
                <a:solidFill>
                  <a:srgbClr val="FFFF00"/>
                </a:solidFill>
              </a:rPr>
              <a:t>Diagnosis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</a:t>
            </a:r>
            <a:r>
              <a:rPr lang="en-US" dirty="0"/>
              <a:t>the increase in prevalence of MRSA </a:t>
            </a:r>
            <a:r>
              <a:rPr lang="en-US" dirty="0" smtClean="0"/>
              <a:t>–cultures </a:t>
            </a:r>
            <a:r>
              <a:rPr lang="en-US" dirty="0"/>
              <a:t>are VERY important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Bacteriologic </a:t>
            </a:r>
            <a:r>
              <a:rPr lang="en-US" dirty="0"/>
              <a:t>diagnosis can be made in </a:t>
            </a:r>
            <a:r>
              <a:rPr lang="en-US" dirty="0" smtClean="0"/>
              <a:t>50- 80</a:t>
            </a:r>
            <a:r>
              <a:rPr lang="en-US" dirty="0"/>
              <a:t>% of cases – enhanced by sending </a:t>
            </a:r>
            <a:r>
              <a:rPr lang="en-US" dirty="0" smtClean="0"/>
              <a:t>multiple cultures </a:t>
            </a:r>
            <a:r>
              <a:rPr lang="en-US" dirty="0"/>
              <a:t>(blood and bone)</a:t>
            </a:r>
          </a:p>
          <a:p>
            <a:endParaRPr lang="en-US" dirty="0" smtClean="0"/>
          </a:p>
          <a:p>
            <a:r>
              <a:rPr lang="en-US" b="1" dirty="0" smtClean="0"/>
              <a:t>Bone </a:t>
            </a:r>
            <a:r>
              <a:rPr lang="en-US" b="1" dirty="0"/>
              <a:t>abscess cultures WILL grow, even </a:t>
            </a:r>
            <a:r>
              <a:rPr lang="en-US" b="1" dirty="0" smtClean="0"/>
              <a:t>if patient </a:t>
            </a:r>
            <a:r>
              <a:rPr lang="en-US" b="1" dirty="0"/>
              <a:t>has received several days </a:t>
            </a:r>
            <a:r>
              <a:rPr lang="en-US" b="1" dirty="0" smtClean="0"/>
              <a:t>of intravenous </a:t>
            </a:r>
            <a:r>
              <a:rPr lang="en-US" b="1" dirty="0"/>
              <a:t>antibiotics prior to drainage.</a:t>
            </a:r>
          </a:p>
        </p:txBody>
      </p:sp>
    </p:spTree>
    <p:extLst>
      <p:ext uri="{BB962C8B-B14F-4D97-AF65-F5344CB8AC3E}">
        <p14:creationId xmlns:p14="http://schemas.microsoft.com/office/powerpoint/2010/main" val="31732376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Radiologic </a:t>
            </a:r>
            <a:r>
              <a:rPr lang="en-US" dirty="0" smtClean="0">
                <a:solidFill>
                  <a:srgbClr val="FFFF00"/>
                </a:solidFill>
              </a:rPr>
              <a:t>Diagnosis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Plain radiographs: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show lytic lesions </a:t>
            </a:r>
            <a:r>
              <a:rPr lang="en-US" dirty="0" smtClean="0"/>
              <a:t>and periosteal </a:t>
            </a:r>
            <a:r>
              <a:rPr lang="en-US" dirty="0"/>
              <a:t>new bone </a:t>
            </a:r>
            <a:r>
              <a:rPr lang="en-US" dirty="0" smtClean="0"/>
              <a:t>formation</a:t>
            </a:r>
          </a:p>
          <a:p>
            <a:pPr lvl="1"/>
            <a:r>
              <a:rPr lang="en-US" dirty="0" smtClean="0"/>
              <a:t>Takes  </a:t>
            </a:r>
            <a:r>
              <a:rPr lang="en-US" dirty="0"/>
              <a:t>10-20 </a:t>
            </a:r>
            <a:r>
              <a:rPr lang="en-US" dirty="0" smtClean="0"/>
              <a:t>days after </a:t>
            </a:r>
            <a:r>
              <a:rPr lang="en-US" dirty="0"/>
              <a:t>onset of </a:t>
            </a:r>
            <a:r>
              <a:rPr lang="en-US" dirty="0" smtClean="0"/>
              <a:t>symptoms</a:t>
            </a:r>
          </a:p>
          <a:p>
            <a:endParaRPr lang="en-US" dirty="0"/>
          </a:p>
          <a:p>
            <a:r>
              <a:rPr lang="en-US" dirty="0" smtClean="0"/>
              <a:t>Bone </a:t>
            </a:r>
            <a:r>
              <a:rPr lang="en-US" dirty="0"/>
              <a:t>scans: </a:t>
            </a:r>
            <a:endParaRPr lang="en-US" dirty="0" smtClean="0"/>
          </a:p>
          <a:p>
            <a:pPr lvl="1"/>
            <a:r>
              <a:rPr lang="en-US" dirty="0" smtClean="0"/>
              <a:t>Particularly </a:t>
            </a:r>
            <a:r>
              <a:rPr lang="en-US" dirty="0"/>
              <a:t>useful if </a:t>
            </a:r>
            <a:r>
              <a:rPr lang="en-US" dirty="0" smtClean="0"/>
              <a:t>multi-focal osteomyelitis </a:t>
            </a:r>
            <a:r>
              <a:rPr lang="en-US" dirty="0"/>
              <a:t>is </a:t>
            </a:r>
            <a:r>
              <a:rPr lang="en-US" dirty="0" smtClean="0"/>
              <a:t>suspected</a:t>
            </a:r>
          </a:p>
          <a:p>
            <a:pPr lvl="1"/>
            <a:r>
              <a:rPr lang="en-US" dirty="0" smtClean="0"/>
              <a:t>Sensitive but </a:t>
            </a:r>
            <a:r>
              <a:rPr lang="en-US" dirty="0"/>
              <a:t>not specific</a:t>
            </a:r>
          </a:p>
          <a:p>
            <a:endParaRPr lang="en-US" dirty="0"/>
          </a:p>
          <a:p>
            <a:r>
              <a:rPr lang="en-US" dirty="0" smtClean="0"/>
              <a:t>MRI (test of choice)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Computed </a:t>
            </a:r>
            <a:r>
              <a:rPr lang="en-US" dirty="0"/>
              <a:t>tomography</a:t>
            </a:r>
          </a:p>
        </p:txBody>
      </p:sp>
    </p:spTree>
    <p:extLst>
      <p:ext uri="{BB962C8B-B14F-4D97-AF65-F5344CB8AC3E}">
        <p14:creationId xmlns:p14="http://schemas.microsoft.com/office/powerpoint/2010/main" val="1296106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28" y="658156"/>
            <a:ext cx="2857143" cy="4571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076" y="0"/>
            <a:ext cx="797887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10916" y="693174"/>
            <a:ext cx="2153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Bony erosion of the anterior calcaneus and cuboid, suggestive of osteomyelitis</a:t>
            </a:r>
          </a:p>
        </p:txBody>
      </p:sp>
    </p:spTree>
    <p:extLst>
      <p:ext uri="{BB962C8B-B14F-4D97-AF65-F5344CB8AC3E}">
        <p14:creationId xmlns:p14="http://schemas.microsoft.com/office/powerpoint/2010/main" val="28558376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Picture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9" y="-1588"/>
            <a:ext cx="546893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ight Arrow 3"/>
          <p:cNvSpPr/>
          <p:nvPr/>
        </p:nvSpPr>
        <p:spPr>
          <a:xfrm>
            <a:off x="5458519" y="2064774"/>
            <a:ext cx="978408" cy="484632"/>
          </a:xfrm>
          <a:prstGeom prst="rightArrow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94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90039" y="2462980"/>
            <a:ext cx="325939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Bone Scan:</a:t>
            </a:r>
          </a:p>
          <a:p>
            <a:endParaRPr lang="en-US" sz="4000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Focal </a:t>
            </a:r>
            <a:r>
              <a:rPr lang="en-US" dirty="0">
                <a:solidFill>
                  <a:srgbClr val="FFFF00"/>
                </a:solidFill>
              </a:rPr>
              <a:t>area of increased uptake representing osteomyelitis in the region of the left iliac crest (arrow).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45" y="1"/>
            <a:ext cx="8814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Treatment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Medical: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use of appropriate antibiotics early is critical </a:t>
            </a:r>
            <a:r>
              <a:rPr lang="en-US" dirty="0" smtClean="0"/>
              <a:t>for successful </a:t>
            </a:r>
            <a:r>
              <a:rPr lang="en-US" dirty="0"/>
              <a:t>Rx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Beta-lactam</a:t>
            </a:r>
            <a:r>
              <a:rPr lang="en-US" dirty="0" smtClean="0"/>
              <a:t> </a:t>
            </a:r>
            <a:r>
              <a:rPr lang="en-US" dirty="0"/>
              <a:t>antibiotics are effective</a:t>
            </a:r>
          </a:p>
          <a:p>
            <a:r>
              <a:rPr lang="en-US" dirty="0">
                <a:solidFill>
                  <a:srgbClr val="FFFF00"/>
                </a:solidFill>
              </a:rPr>
              <a:t>Clindamycin </a:t>
            </a:r>
            <a:r>
              <a:rPr lang="en-US" dirty="0"/>
              <a:t>achieves high concentration in bone</a:t>
            </a:r>
          </a:p>
          <a:p>
            <a:r>
              <a:rPr lang="en-US" dirty="0">
                <a:solidFill>
                  <a:srgbClr val="FFFF00"/>
                </a:solidFill>
              </a:rPr>
              <a:t>Vancomycin</a:t>
            </a:r>
            <a:r>
              <a:rPr lang="en-US" dirty="0"/>
              <a:t> shows good bone penetration in </a:t>
            </a:r>
            <a:r>
              <a:rPr lang="en-US" dirty="0" smtClean="0"/>
              <a:t>animals however </a:t>
            </a:r>
            <a:r>
              <a:rPr lang="en-US" dirty="0"/>
              <a:t>antimicrobial activity may be </a:t>
            </a:r>
            <a:r>
              <a:rPr lang="en-US" dirty="0" smtClean="0"/>
              <a:t>diminished due </a:t>
            </a:r>
            <a:r>
              <a:rPr lang="en-US" dirty="0"/>
              <a:t>to conditions within bone</a:t>
            </a:r>
          </a:p>
          <a:p>
            <a:r>
              <a:rPr lang="en-US" dirty="0">
                <a:solidFill>
                  <a:srgbClr val="FFFF00"/>
                </a:solidFill>
              </a:rPr>
              <a:t>Aminoglycosides</a:t>
            </a:r>
            <a:r>
              <a:rPr lang="en-US" dirty="0"/>
              <a:t> offer less aid due to poor activity </a:t>
            </a:r>
            <a:r>
              <a:rPr lang="en-US" dirty="0" smtClean="0"/>
              <a:t>in areas </a:t>
            </a:r>
            <a:r>
              <a:rPr lang="en-US" dirty="0"/>
              <a:t>of hypoxia and acidosis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Fluoroquinolones</a:t>
            </a:r>
            <a:r>
              <a:rPr lang="en-US" dirty="0" smtClean="0"/>
              <a:t> </a:t>
            </a:r>
            <a:r>
              <a:rPr lang="en-US" dirty="0"/>
              <a:t>have excellent bone </a:t>
            </a:r>
            <a:r>
              <a:rPr lang="en-US" dirty="0" smtClean="0"/>
              <a:t>penetration (&gt;</a:t>
            </a:r>
            <a:r>
              <a:rPr lang="en-US" dirty="0"/>
              <a:t>18 </a:t>
            </a:r>
            <a:r>
              <a:rPr lang="en-US" dirty="0" err="1"/>
              <a:t>yrs</a:t>
            </a:r>
            <a:r>
              <a:rPr lang="en-US" dirty="0"/>
              <a:t> old)</a:t>
            </a:r>
          </a:p>
        </p:txBody>
      </p:sp>
    </p:spTree>
    <p:extLst>
      <p:ext uri="{BB962C8B-B14F-4D97-AF65-F5344CB8AC3E}">
        <p14:creationId xmlns:p14="http://schemas.microsoft.com/office/powerpoint/2010/main" val="20208623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Osteomyelitis Empiric therapy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20000" y="1825625"/>
            <a:ext cx="10233800" cy="4687470"/>
          </a:xfrm>
        </p:spPr>
        <p:txBody>
          <a:bodyPr>
            <a:normAutofit/>
          </a:bodyPr>
          <a:lstStyle/>
          <a:p>
            <a:pPr lvl="1"/>
            <a:r>
              <a:rPr lang="en-US" sz="3600" dirty="0" smtClean="0"/>
              <a:t> </a:t>
            </a:r>
            <a:r>
              <a:rPr lang="en-US" sz="3600" dirty="0"/>
              <a:t>Neonate:</a:t>
            </a:r>
          </a:p>
          <a:p>
            <a:pPr lvl="2"/>
            <a:r>
              <a:rPr lang="en-US" sz="3100" u="sng" dirty="0" smtClean="0"/>
              <a:t>Vancomycin</a:t>
            </a:r>
            <a:r>
              <a:rPr lang="en-US" sz="3100" dirty="0" smtClean="0"/>
              <a:t> or </a:t>
            </a:r>
            <a:r>
              <a:rPr lang="en-US" sz="3100" dirty="0" err="1" smtClean="0"/>
              <a:t>nafcillin</a:t>
            </a:r>
            <a:r>
              <a:rPr lang="en-US" sz="3100" dirty="0" smtClean="0"/>
              <a:t> </a:t>
            </a:r>
            <a:r>
              <a:rPr lang="en-US" sz="3100" b="1" dirty="0"/>
              <a:t>plus </a:t>
            </a:r>
            <a:r>
              <a:rPr lang="en-US" sz="3100" u="sng" dirty="0" smtClean="0"/>
              <a:t>cefotaxime</a:t>
            </a:r>
          </a:p>
          <a:p>
            <a:pPr lvl="2"/>
            <a:endParaRPr lang="en-US" sz="3100" dirty="0" smtClean="0"/>
          </a:p>
          <a:p>
            <a:pPr lvl="1"/>
            <a:r>
              <a:rPr lang="en-US" sz="3200" dirty="0" smtClean="0"/>
              <a:t>≤ 3 years</a:t>
            </a:r>
          </a:p>
          <a:p>
            <a:pPr lvl="2"/>
            <a:r>
              <a:rPr lang="en-US" sz="3200" dirty="0" smtClean="0"/>
              <a:t>Vancomycin or </a:t>
            </a:r>
            <a:r>
              <a:rPr lang="en-US" sz="3200" dirty="0" err="1" smtClean="0"/>
              <a:t>nafcillin</a:t>
            </a:r>
            <a:r>
              <a:rPr lang="en-US" sz="3200" dirty="0" smtClean="0"/>
              <a:t> or </a:t>
            </a:r>
            <a:r>
              <a:rPr lang="en-US" sz="3200" u="sng" dirty="0" smtClean="0"/>
              <a:t>clindamycin </a:t>
            </a:r>
            <a:r>
              <a:rPr lang="en-US" sz="3200" b="1" u="sng" dirty="0" smtClean="0"/>
              <a:t>plus </a:t>
            </a:r>
            <a:r>
              <a:rPr lang="en-US" sz="3200" u="sng" dirty="0" smtClean="0"/>
              <a:t>a third generation cephalosporin</a:t>
            </a:r>
          </a:p>
          <a:p>
            <a:pPr lvl="2"/>
            <a:endParaRPr lang="en-US" sz="3200" dirty="0" smtClean="0"/>
          </a:p>
          <a:p>
            <a:pPr lvl="1"/>
            <a:r>
              <a:rPr lang="en-US" sz="3200" dirty="0" smtClean="0"/>
              <a:t>&gt; </a:t>
            </a:r>
            <a:r>
              <a:rPr lang="en-US" sz="3200" dirty="0"/>
              <a:t>3 </a:t>
            </a:r>
            <a:r>
              <a:rPr lang="en-US" sz="3200" dirty="0" smtClean="0"/>
              <a:t>years</a:t>
            </a:r>
          </a:p>
          <a:p>
            <a:pPr lvl="2"/>
            <a:r>
              <a:rPr lang="en-US" sz="3200" dirty="0" smtClean="0"/>
              <a:t>Vancomycin </a:t>
            </a:r>
            <a:r>
              <a:rPr lang="en-US" sz="3200" dirty="0"/>
              <a:t>or </a:t>
            </a:r>
            <a:r>
              <a:rPr lang="en-US" sz="3200" dirty="0" err="1"/>
              <a:t>nafcillin</a:t>
            </a:r>
            <a:r>
              <a:rPr lang="en-US" sz="3200" dirty="0"/>
              <a:t> or </a:t>
            </a:r>
            <a:r>
              <a:rPr lang="en-US" sz="3200" u="sng" dirty="0"/>
              <a:t>clindamycin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83832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Acute Osteomyelitis </a:t>
            </a:r>
            <a:r>
              <a:rPr lang="en-US" dirty="0">
                <a:solidFill>
                  <a:srgbClr val="FFFF00"/>
                </a:solidFill>
              </a:rPr>
              <a:t>Duration of </a:t>
            </a:r>
            <a:r>
              <a:rPr lang="en-US" dirty="0" smtClean="0">
                <a:solidFill>
                  <a:srgbClr val="FFFF00"/>
                </a:solidFill>
              </a:rPr>
              <a:t>Treatment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Historical </a:t>
            </a:r>
            <a:r>
              <a:rPr lang="en-US" dirty="0"/>
              <a:t>data show &lt; 3 weeks of treatment </a:t>
            </a:r>
            <a:r>
              <a:rPr lang="en-US" dirty="0" smtClean="0"/>
              <a:t>is associated </a:t>
            </a:r>
            <a:r>
              <a:rPr lang="en-US" dirty="0"/>
              <a:t>with unacceptably high rates </a:t>
            </a:r>
            <a:r>
              <a:rPr lang="en-US" dirty="0" smtClean="0"/>
              <a:t>of relapse</a:t>
            </a:r>
          </a:p>
          <a:p>
            <a:endParaRPr lang="en-US" dirty="0"/>
          </a:p>
          <a:p>
            <a:r>
              <a:rPr lang="en-US" dirty="0" smtClean="0"/>
              <a:t>Duration </a:t>
            </a:r>
            <a:r>
              <a:rPr lang="en-US" dirty="0"/>
              <a:t>usually ranges from </a:t>
            </a:r>
            <a:r>
              <a:rPr lang="en-US" dirty="0">
                <a:solidFill>
                  <a:srgbClr val="FFFF00"/>
                </a:solidFill>
              </a:rPr>
              <a:t>4-6 </a:t>
            </a:r>
            <a:r>
              <a:rPr lang="en-US" dirty="0" smtClean="0">
                <a:solidFill>
                  <a:srgbClr val="FFFF00"/>
                </a:solidFill>
              </a:rPr>
              <a:t>weeks</a:t>
            </a:r>
          </a:p>
          <a:p>
            <a:endParaRPr lang="en-US" dirty="0"/>
          </a:p>
          <a:p>
            <a:r>
              <a:rPr lang="en-US" dirty="0" smtClean="0"/>
              <a:t>Sequential </a:t>
            </a:r>
            <a:r>
              <a:rPr lang="en-US" dirty="0"/>
              <a:t>IV to </a:t>
            </a:r>
            <a:r>
              <a:rPr lang="en-US" dirty="0" err="1"/>
              <a:t>po</a:t>
            </a:r>
            <a:r>
              <a:rPr lang="en-US" dirty="0"/>
              <a:t> antibiotic therapy </a:t>
            </a:r>
            <a:r>
              <a:rPr lang="en-US" dirty="0" smtClean="0"/>
              <a:t>is generally </a:t>
            </a:r>
            <a:r>
              <a:rPr lang="en-US" dirty="0"/>
              <a:t>successful</a:t>
            </a:r>
          </a:p>
        </p:txBody>
      </p:sp>
    </p:spTree>
    <p:extLst>
      <p:ext uri="{BB962C8B-B14F-4D97-AF65-F5344CB8AC3E}">
        <p14:creationId xmlns:p14="http://schemas.microsoft.com/office/powerpoint/2010/main" val="15351128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Acute Osteomyelitis </a:t>
            </a:r>
            <a:r>
              <a:rPr lang="en-US" dirty="0" smtClean="0">
                <a:solidFill>
                  <a:srgbClr val="FFFF00"/>
                </a:solidFill>
              </a:rPr>
              <a:t>Treatment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/>
              <a:t>organism is MSSA or MRSA susceptible </a:t>
            </a:r>
            <a:r>
              <a:rPr lang="en-US" dirty="0" smtClean="0"/>
              <a:t>to clindamycin</a:t>
            </a:r>
            <a:r>
              <a:rPr lang="en-US" dirty="0"/>
              <a:t>, discontinue </a:t>
            </a:r>
            <a:r>
              <a:rPr lang="en-US" dirty="0" err="1" smtClean="0"/>
              <a:t>vancomycin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Preferred </a:t>
            </a:r>
            <a:r>
              <a:rPr lang="en-US" dirty="0"/>
              <a:t>antibiotics for </a:t>
            </a:r>
            <a:r>
              <a:rPr lang="en-US" dirty="0" smtClean="0"/>
              <a:t>MSSA:</a:t>
            </a:r>
          </a:p>
          <a:p>
            <a:pPr lvl="2"/>
            <a:r>
              <a:rPr lang="en-US" dirty="0" smtClean="0"/>
              <a:t>IV </a:t>
            </a:r>
            <a:r>
              <a:rPr lang="en-US" dirty="0" err="1" smtClean="0"/>
              <a:t>Nafcillin</a:t>
            </a:r>
            <a:r>
              <a:rPr lang="en-US" dirty="0" smtClean="0"/>
              <a:t> </a:t>
            </a:r>
            <a:r>
              <a:rPr lang="en-US" dirty="0"/>
              <a:t>or oxacillin, transition to </a:t>
            </a:r>
            <a:r>
              <a:rPr lang="en-US" dirty="0" smtClean="0"/>
              <a:t>PO </a:t>
            </a:r>
            <a:r>
              <a:rPr lang="en-US" dirty="0" err="1" smtClean="0"/>
              <a:t>dicloxacillin</a:t>
            </a:r>
            <a:endParaRPr lang="en-US" dirty="0"/>
          </a:p>
          <a:p>
            <a:pPr lvl="2"/>
            <a:r>
              <a:rPr lang="en-US" dirty="0" smtClean="0"/>
              <a:t>IV Cefazolin</a:t>
            </a:r>
            <a:r>
              <a:rPr lang="en-US" dirty="0"/>
              <a:t>, transition to </a:t>
            </a:r>
            <a:r>
              <a:rPr lang="en-US" dirty="0" smtClean="0"/>
              <a:t>PO cephalexin</a:t>
            </a:r>
          </a:p>
          <a:p>
            <a:pPr lvl="2"/>
            <a:r>
              <a:rPr lang="en-US" dirty="0" smtClean="0"/>
              <a:t>IV Clindamycin </a:t>
            </a:r>
            <a:r>
              <a:rPr lang="en-US" dirty="0"/>
              <a:t>transition to </a:t>
            </a:r>
            <a:r>
              <a:rPr lang="en-US" dirty="0" smtClean="0"/>
              <a:t>PO Clindamycin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7503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Acute Osteomyelitis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Treatment </a:t>
            </a:r>
            <a:r>
              <a:rPr lang="en-US" dirty="0"/>
              <a:t>of other organisms depends on </a:t>
            </a:r>
            <a:r>
              <a:rPr lang="en-US" dirty="0" smtClean="0"/>
              <a:t>the ID </a:t>
            </a:r>
            <a:r>
              <a:rPr lang="en-US" dirty="0"/>
              <a:t>and susceptibility pattern</a:t>
            </a:r>
          </a:p>
          <a:p>
            <a:r>
              <a:rPr lang="en-US" i="1" dirty="0" smtClean="0"/>
              <a:t>K</a:t>
            </a:r>
            <a:r>
              <a:rPr lang="en-US" i="1" dirty="0"/>
              <a:t>. </a:t>
            </a:r>
            <a:r>
              <a:rPr lang="en-US" i="1" dirty="0" err="1"/>
              <a:t>kingae</a:t>
            </a:r>
            <a:r>
              <a:rPr lang="en-US" i="1" dirty="0"/>
              <a:t> </a:t>
            </a:r>
            <a:r>
              <a:rPr lang="en-US" dirty="0"/>
              <a:t>is generally susceptible to all </a:t>
            </a:r>
            <a:r>
              <a:rPr lang="en-US" dirty="0" smtClean="0"/>
              <a:t>beta lactam </a:t>
            </a:r>
            <a:r>
              <a:rPr lang="en-US" dirty="0"/>
              <a:t>antibiotics but is not susceptible </a:t>
            </a:r>
            <a:r>
              <a:rPr lang="en-US" dirty="0" smtClean="0"/>
              <a:t>to </a:t>
            </a:r>
            <a:r>
              <a:rPr lang="en-US" dirty="0" err="1" smtClean="0"/>
              <a:t>vancomycin</a:t>
            </a:r>
            <a:r>
              <a:rPr lang="en-US" dirty="0" smtClean="0"/>
              <a:t> </a:t>
            </a:r>
            <a:r>
              <a:rPr lang="en-US" dirty="0"/>
              <a:t>or clindamycin</a:t>
            </a:r>
          </a:p>
        </p:txBody>
      </p:sp>
    </p:spTree>
    <p:extLst>
      <p:ext uri="{BB962C8B-B14F-4D97-AF65-F5344CB8AC3E}">
        <p14:creationId xmlns:p14="http://schemas.microsoft.com/office/powerpoint/2010/main" val="32780111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4000" dirty="0">
                <a:solidFill>
                  <a:srgbClr val="FFFF00"/>
                </a:solidFill>
              </a:rPr>
              <a:t>Complications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0" y="2057400"/>
            <a:ext cx="7162800" cy="4114800"/>
          </a:xfrm>
        </p:spPr>
        <p:txBody>
          <a:bodyPr/>
          <a:lstStyle/>
          <a:p>
            <a:pPr algn="l" rtl="0"/>
            <a:r>
              <a:rPr lang="en-US" sz="3200" dirty="0"/>
              <a:t>Septicemia &amp; metastatic abscesses</a:t>
            </a:r>
          </a:p>
          <a:p>
            <a:pPr algn="l" rtl="0"/>
            <a:r>
              <a:rPr lang="en-US" sz="3200" dirty="0"/>
              <a:t>Septic arthritis</a:t>
            </a:r>
          </a:p>
          <a:p>
            <a:pPr algn="l" rtl="0"/>
            <a:r>
              <a:rPr lang="en-US" sz="3200" dirty="0"/>
              <a:t>Growth disturbance (children)</a:t>
            </a:r>
          </a:p>
          <a:p>
            <a:pPr algn="l" rtl="0"/>
            <a:r>
              <a:rPr lang="en-US" sz="3200" dirty="0"/>
              <a:t>Pathological fracture</a:t>
            </a:r>
          </a:p>
          <a:p>
            <a:pPr algn="l" rtl="0"/>
            <a:r>
              <a:rPr lang="en-US" sz="3600" dirty="0"/>
              <a:t>Chronic </a:t>
            </a:r>
            <a:r>
              <a:rPr lang="en-US" sz="3600" dirty="0" err="1"/>
              <a:t>osteomyelitis</a:t>
            </a:r>
            <a:endParaRPr lang="en-US" sz="3600" dirty="0"/>
          </a:p>
          <a:p>
            <a:pPr algn="l" rtl="0">
              <a:buFont typeface="Wingdings" pitchFamily="2" charset="2"/>
              <a:buNone/>
            </a:pP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2083142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03958" y="0"/>
            <a:ext cx="10233800" cy="4351338"/>
          </a:xfrm>
        </p:spPr>
        <p:txBody>
          <a:bodyPr/>
          <a:lstStyle/>
          <a:p>
            <a:pPr algn="ctr" rtl="0">
              <a:buNone/>
            </a:pPr>
            <a:endParaRPr lang="ar-JO" sz="4800" dirty="0"/>
          </a:p>
        </p:txBody>
      </p:sp>
      <p:sp>
        <p:nvSpPr>
          <p:cNvPr id="2" name="Rectangle 1"/>
          <p:cNvSpPr/>
          <p:nvPr/>
        </p:nvSpPr>
        <p:spPr>
          <a:xfrm>
            <a:off x="2111111" y="42069"/>
            <a:ext cx="8219494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0">
              <a:buNone/>
            </a:pPr>
            <a:endParaRPr lang="en-US" sz="6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 rtl="0">
              <a:buNone/>
            </a:pPr>
            <a:endParaRPr lang="en-US" sz="6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 rtl="0">
              <a:buNone/>
            </a:pPr>
            <a:r>
              <a:rPr lang="en-U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Chronic Osteomyelitis</a:t>
            </a:r>
            <a:endPara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8412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Chronic Osteomyelitis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Defined as S&amp;S &gt; 2 weeks + radiologic+  microscopic evidence.</a:t>
            </a:r>
          </a:p>
          <a:p>
            <a:r>
              <a:rPr lang="en-US" dirty="0" smtClean="0"/>
              <a:t>Uncommon if </a:t>
            </a:r>
            <a:r>
              <a:rPr lang="en-US" dirty="0"/>
              <a:t>Acute </a:t>
            </a:r>
            <a:r>
              <a:rPr lang="en-US" dirty="0" smtClean="0"/>
              <a:t>Osteomyelitis treated well.</a:t>
            </a:r>
            <a:endParaRPr lang="en-US" dirty="0"/>
          </a:p>
          <a:p>
            <a:r>
              <a:rPr lang="en-US" dirty="0" smtClean="0"/>
              <a:t>DDX:</a:t>
            </a:r>
          </a:p>
          <a:p>
            <a:pPr lvl="1"/>
            <a:r>
              <a:rPr lang="en-US" dirty="0"/>
              <a:t>nonbacterial osteomyelitis (</a:t>
            </a:r>
            <a:r>
              <a:rPr lang="en-US" dirty="0" err="1"/>
              <a:t>eg</a:t>
            </a:r>
            <a:r>
              <a:rPr lang="en-US" dirty="0"/>
              <a:t>, chronic recurrent multifocal osteomyelitis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Langerhans </a:t>
            </a:r>
            <a:r>
              <a:rPr lang="en-US" dirty="0"/>
              <a:t>cell </a:t>
            </a:r>
            <a:r>
              <a:rPr lang="en-US" dirty="0" err="1" smtClean="0"/>
              <a:t>histiocytosis</a:t>
            </a:r>
            <a:endParaRPr lang="en-US" dirty="0" smtClean="0"/>
          </a:p>
          <a:p>
            <a:pPr lvl="1"/>
            <a:r>
              <a:rPr lang="en-US" dirty="0" smtClean="0"/>
              <a:t>large </a:t>
            </a:r>
            <a:r>
              <a:rPr lang="en-US" dirty="0"/>
              <a:t>cell </a:t>
            </a:r>
            <a:r>
              <a:rPr lang="en-US" dirty="0" smtClean="0"/>
              <a:t>lymphoma</a:t>
            </a:r>
          </a:p>
          <a:p>
            <a:pPr lvl="1"/>
            <a:r>
              <a:rPr lang="en-US" dirty="0" smtClean="0"/>
              <a:t>primary </a:t>
            </a:r>
            <a:r>
              <a:rPr lang="en-US" dirty="0"/>
              <a:t>bone tumor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1822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Chronic Osteomyelitis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 smtClean="0"/>
              <a:t>S</a:t>
            </a:r>
            <a:r>
              <a:rPr lang="en-US" i="1" dirty="0"/>
              <a:t>. </a:t>
            </a:r>
            <a:r>
              <a:rPr lang="en-US" i="1" dirty="0" smtClean="0"/>
              <a:t>aureus or </a:t>
            </a:r>
            <a:r>
              <a:rPr lang="en-US" dirty="0" smtClean="0"/>
              <a:t> </a:t>
            </a:r>
            <a:r>
              <a:rPr lang="en-US" dirty="0" err="1" smtClean="0"/>
              <a:t>Polymicrobial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Biopsy </a:t>
            </a:r>
            <a:r>
              <a:rPr lang="en-US" dirty="0"/>
              <a:t>and culture of bone important (</a:t>
            </a:r>
            <a:r>
              <a:rPr lang="en-US" dirty="0" smtClean="0"/>
              <a:t>fistula tract </a:t>
            </a:r>
            <a:r>
              <a:rPr lang="en-US" dirty="0"/>
              <a:t>cultures not helpful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Relapse </a:t>
            </a:r>
            <a:r>
              <a:rPr lang="en-US" dirty="0"/>
              <a:t>rate is </a:t>
            </a:r>
            <a:r>
              <a:rPr lang="en-US" dirty="0" smtClean="0"/>
              <a:t>high</a:t>
            </a:r>
          </a:p>
          <a:p>
            <a:endParaRPr lang="en-US" dirty="0"/>
          </a:p>
          <a:p>
            <a:r>
              <a:rPr lang="en-US" dirty="0" smtClean="0"/>
              <a:t>Antibiotic </a:t>
            </a:r>
            <a:r>
              <a:rPr lang="en-US" dirty="0"/>
              <a:t>treatment should be prolonged (</a:t>
            </a:r>
            <a:r>
              <a:rPr lang="en-US" dirty="0" smtClean="0"/>
              <a:t>4-6 </a:t>
            </a:r>
            <a:r>
              <a:rPr lang="en-US" dirty="0"/>
              <a:t>months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Surgical </a:t>
            </a:r>
            <a:r>
              <a:rPr lang="en-US" dirty="0"/>
              <a:t>treatment often necessary</a:t>
            </a:r>
          </a:p>
        </p:txBody>
      </p:sp>
    </p:spTree>
    <p:extLst>
      <p:ext uri="{BB962C8B-B14F-4D97-AF65-F5344CB8AC3E}">
        <p14:creationId xmlns:p14="http://schemas.microsoft.com/office/powerpoint/2010/main" val="27532888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1" y="-8405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Chronic Osteomyelitis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20000" y="984835"/>
            <a:ext cx="10233800" cy="4902617"/>
          </a:xfrm>
        </p:spPr>
        <p:txBody>
          <a:bodyPr>
            <a:noAutofit/>
          </a:bodyPr>
          <a:lstStyle/>
          <a:p>
            <a:r>
              <a:rPr lang="en-US" b="1" dirty="0" smtClean="0"/>
              <a:t>Diagnosis:</a:t>
            </a:r>
          </a:p>
          <a:p>
            <a:pPr lvl="1"/>
            <a:r>
              <a:rPr lang="en-US" b="1" dirty="0" smtClean="0"/>
              <a:t>C/P:</a:t>
            </a:r>
          </a:p>
          <a:p>
            <a:pPr lvl="2"/>
            <a:r>
              <a:rPr lang="en-US" b="1" dirty="0" smtClean="0"/>
              <a:t>develop </a:t>
            </a:r>
            <a:r>
              <a:rPr lang="en-US" b="1" dirty="0"/>
              <a:t>after surgical procedure, major </a:t>
            </a:r>
            <a:r>
              <a:rPr lang="en-US" b="1" dirty="0" smtClean="0"/>
              <a:t>trauma or </a:t>
            </a:r>
            <a:r>
              <a:rPr lang="en-US" b="1" dirty="0"/>
              <a:t>unsuccessful treatment of Acute Osteomyelitis </a:t>
            </a:r>
          </a:p>
          <a:p>
            <a:pPr lvl="2"/>
            <a:r>
              <a:rPr lang="en-US" b="1" dirty="0" smtClean="0"/>
              <a:t>Sinus </a:t>
            </a:r>
            <a:r>
              <a:rPr lang="en-US" b="1" dirty="0"/>
              <a:t>tract</a:t>
            </a:r>
          </a:p>
          <a:p>
            <a:pPr lvl="2"/>
            <a:endParaRPr lang="en-US" b="1" dirty="0" smtClean="0"/>
          </a:p>
          <a:p>
            <a:pPr lvl="1"/>
            <a:r>
              <a:rPr lang="en-US" b="1" dirty="0" smtClean="0"/>
              <a:t>Acute Phase reactants usually </a:t>
            </a:r>
            <a:r>
              <a:rPr lang="en-US" b="1" dirty="0"/>
              <a:t>mildly elevated </a:t>
            </a:r>
            <a:r>
              <a:rPr lang="en-US" b="1" dirty="0" smtClean="0"/>
              <a:t>but </a:t>
            </a:r>
            <a:r>
              <a:rPr lang="en-US" b="1" dirty="0"/>
              <a:t>can be </a:t>
            </a:r>
            <a:r>
              <a:rPr lang="en-US" b="1" dirty="0" smtClean="0"/>
              <a:t>normal.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X ray:</a:t>
            </a:r>
          </a:p>
          <a:p>
            <a:pPr lvl="2"/>
            <a:r>
              <a:rPr lang="en-US" b="1" dirty="0" smtClean="0"/>
              <a:t>Bone </a:t>
            </a:r>
            <a:r>
              <a:rPr lang="en-US" b="1" dirty="0"/>
              <a:t>rarefaction surrounded by the dense sclerosis, sequestration and cavity formation</a:t>
            </a:r>
            <a:endParaRPr lang="en-US" b="1" dirty="0" smtClean="0"/>
          </a:p>
          <a:p>
            <a:pPr lvl="2"/>
            <a:endParaRPr lang="en-US" b="1" dirty="0" smtClean="0"/>
          </a:p>
          <a:p>
            <a:pPr lvl="1"/>
            <a:r>
              <a:rPr lang="en-US" b="1" dirty="0" smtClean="0"/>
              <a:t>CT or MRI could differentiate acute from chronic osteomyelitis:</a:t>
            </a:r>
          </a:p>
          <a:p>
            <a:pPr lvl="2"/>
            <a:r>
              <a:rPr lang="en-US" b="1" dirty="0"/>
              <a:t>thickening of the fibular </a:t>
            </a:r>
            <a:r>
              <a:rPr lang="en-US" b="1" dirty="0" smtClean="0"/>
              <a:t>cortex</a:t>
            </a:r>
          </a:p>
          <a:p>
            <a:pPr lvl="2"/>
            <a:r>
              <a:rPr lang="en-US" b="1" dirty="0" smtClean="0"/>
              <a:t>sinus </a:t>
            </a:r>
            <a:r>
              <a:rPr lang="en-US" b="1" dirty="0"/>
              <a:t>tract that </a:t>
            </a:r>
            <a:r>
              <a:rPr lang="en-US" b="1" dirty="0" smtClean="0"/>
              <a:t>contain</a:t>
            </a:r>
          </a:p>
          <a:p>
            <a:pPr lvl="2"/>
            <a:r>
              <a:rPr lang="en-US" b="1" dirty="0" err="1" smtClean="0"/>
              <a:t>sequestrum</a:t>
            </a:r>
            <a:r>
              <a:rPr lang="en-US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04562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7" descr="Dscf0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11" descr="Dscf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-304800"/>
            <a:ext cx="50292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81712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51" y="0"/>
            <a:ext cx="122145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6255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07860" cy="690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Chronic Osteomyelitis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Treatment: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emoving </a:t>
            </a:r>
            <a:r>
              <a:rPr lang="en-US" dirty="0"/>
              <a:t>devitalized </a:t>
            </a:r>
            <a:r>
              <a:rPr lang="en-US" dirty="0" smtClean="0"/>
              <a:t>bone</a:t>
            </a:r>
          </a:p>
          <a:p>
            <a:pPr lvl="1"/>
            <a:r>
              <a:rPr lang="en-US" dirty="0"/>
              <a:t>Long-term </a:t>
            </a:r>
            <a:r>
              <a:rPr lang="en-US" dirty="0" smtClean="0"/>
              <a:t>antibiotics, 4-12 </a:t>
            </a:r>
            <a:r>
              <a:rPr lang="en-US" dirty="0"/>
              <a:t>months </a:t>
            </a:r>
            <a:r>
              <a:rPr lang="en-US" dirty="0" smtClean="0"/>
              <a:t>duration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duration of therapy is determined on a case-by-case </a:t>
            </a:r>
            <a:r>
              <a:rPr lang="en-US" dirty="0" smtClean="0"/>
              <a:t>basis.</a:t>
            </a:r>
          </a:p>
          <a:p>
            <a:pPr lvl="1"/>
            <a:r>
              <a:rPr lang="en-US" dirty="0" smtClean="0"/>
              <a:t>D/C </a:t>
            </a:r>
            <a:r>
              <a:rPr lang="en-US" dirty="0"/>
              <a:t>IV therapy after a four-week interval during which all bony changes are indicative of healing (</a:t>
            </a:r>
            <a:r>
              <a:rPr lang="en-US" dirty="0" err="1"/>
              <a:t>eg</a:t>
            </a:r>
            <a:r>
              <a:rPr lang="en-US" dirty="0"/>
              <a:t>, increased bone density, decrease in the size of lytic areas in bone).</a:t>
            </a:r>
          </a:p>
          <a:p>
            <a:pPr lvl="1"/>
            <a:r>
              <a:rPr lang="en-US" dirty="0" smtClean="0"/>
              <a:t>May </a:t>
            </a:r>
            <a:r>
              <a:rPr lang="en-US" dirty="0"/>
              <a:t>need repeated surgical debridement and bone grafting</a:t>
            </a:r>
          </a:p>
          <a:p>
            <a:pPr lvl="1"/>
            <a:r>
              <a:rPr lang="en-US" dirty="0" smtClean="0"/>
              <a:t>Obtain </a:t>
            </a:r>
            <a:r>
              <a:rPr lang="en-US" dirty="0"/>
              <a:t>radiographs </a:t>
            </a:r>
            <a:r>
              <a:rPr lang="en-US" dirty="0" smtClean="0"/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36227541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Chronic Osteomyelitis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Adjunctive </a:t>
            </a:r>
            <a:r>
              <a:rPr lang="en-US" dirty="0" smtClean="0"/>
              <a:t>measures:</a:t>
            </a:r>
          </a:p>
          <a:p>
            <a:pPr lvl="1"/>
            <a:r>
              <a:rPr lang="en-US" dirty="0" smtClean="0"/>
              <a:t>? local </a:t>
            </a:r>
            <a:r>
              <a:rPr lang="en-US" dirty="0"/>
              <a:t>irrigation with antimicrobial solutions with or without </a:t>
            </a:r>
            <a:r>
              <a:rPr lang="en-US" dirty="0" smtClean="0"/>
              <a:t>detergents</a:t>
            </a:r>
          </a:p>
          <a:p>
            <a:r>
              <a:rPr lang="en-US" dirty="0" smtClean="0"/>
              <a:t>surgical </a:t>
            </a:r>
            <a:r>
              <a:rPr lang="en-US" dirty="0"/>
              <a:t>implantation of beads impregnated with antibiotics, have not been shown conclusively to affect </a:t>
            </a:r>
            <a:r>
              <a:rPr lang="en-US" dirty="0" smtClean="0"/>
              <a:t>outcome.</a:t>
            </a:r>
            <a:r>
              <a:rPr lang="en-US" sz="3200" dirty="0"/>
              <a:t> </a:t>
            </a:r>
            <a:r>
              <a:rPr lang="en-US" sz="2400" dirty="0"/>
              <a:t>(usually gentamicin, tobramycin, and vancomycin)</a:t>
            </a:r>
          </a:p>
          <a:p>
            <a:pPr lvl="1"/>
            <a:r>
              <a:rPr lang="en-US" dirty="0" smtClean="0"/>
              <a:t>local </a:t>
            </a:r>
            <a:r>
              <a:rPr lang="en-US" dirty="0"/>
              <a:t>antibiotic delivery via implantable </a:t>
            </a:r>
            <a:r>
              <a:rPr lang="en-US" dirty="0" smtClean="0"/>
              <a:t>pumps</a:t>
            </a:r>
          </a:p>
          <a:p>
            <a:pPr lvl="1"/>
            <a:r>
              <a:rPr lang="en-US" dirty="0" smtClean="0"/>
              <a:t>suction </a:t>
            </a:r>
            <a:r>
              <a:rPr lang="en-US" dirty="0"/>
              <a:t>vacuum </a:t>
            </a:r>
            <a:r>
              <a:rPr lang="en-US" dirty="0" smtClean="0"/>
              <a:t>devices</a:t>
            </a:r>
          </a:p>
          <a:p>
            <a:pPr lvl="1"/>
            <a:r>
              <a:rPr lang="en-US" dirty="0" smtClean="0"/>
              <a:t>bone </a:t>
            </a:r>
            <a:r>
              <a:rPr lang="en-US" dirty="0"/>
              <a:t>grafts, skin grafts, and muscle flaps to eliminate dead space and improve vascularity.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88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solidFill>
                  <a:srgbClr val="FFFF00"/>
                </a:solidFill>
              </a:rPr>
              <a:t>Complications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1905000"/>
            <a:ext cx="8153400" cy="4114800"/>
          </a:xfrm>
        </p:spPr>
        <p:txBody>
          <a:bodyPr/>
          <a:lstStyle/>
          <a:p>
            <a:pPr algn="l" rtl="0"/>
            <a:r>
              <a:rPr lang="en-US" sz="3200" b="1" dirty="0"/>
              <a:t>Recurrence &amp; Recurrence &amp; Recurrence</a:t>
            </a:r>
          </a:p>
          <a:p>
            <a:pPr algn="l" rtl="0"/>
            <a:r>
              <a:rPr lang="en-US" sz="3200" dirty="0"/>
              <a:t>Pathological fractures </a:t>
            </a:r>
          </a:p>
          <a:p>
            <a:pPr algn="l" rtl="0"/>
            <a:r>
              <a:rPr lang="en-US" sz="3200" dirty="0"/>
              <a:t>Growth disturbance </a:t>
            </a:r>
          </a:p>
          <a:p>
            <a:pPr algn="l" rtl="0"/>
            <a:r>
              <a:rPr lang="en-US" sz="3200" dirty="0" err="1"/>
              <a:t>Amyloid</a:t>
            </a:r>
            <a:r>
              <a:rPr lang="en-US" sz="3200" dirty="0"/>
              <a:t> disease</a:t>
            </a:r>
          </a:p>
          <a:p>
            <a:pPr algn="l" rtl="0"/>
            <a:r>
              <a:rPr lang="en-US" sz="3200" dirty="0" err="1"/>
              <a:t>Epidermoid</a:t>
            </a:r>
            <a:r>
              <a:rPr lang="en-US" sz="3200" dirty="0"/>
              <a:t> carcinoma of the fistula</a:t>
            </a:r>
          </a:p>
        </p:txBody>
      </p:sp>
    </p:spTree>
    <p:extLst>
      <p:ext uri="{BB962C8B-B14F-4D97-AF65-F5344CB8AC3E}">
        <p14:creationId xmlns:p14="http://schemas.microsoft.com/office/powerpoint/2010/main" val="26634700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5" descr="C:\Users\MSH\AppData\Local\Microsoft\Windows\Temporary Internet Files\Content.IE5\TAT7ZAR4\Badge-with-thank-you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584454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MSH\AppData\Local\Microsoft\Windows\Temporary Internet Files\Content.IE5\TAT7ZAR4\skeleton-clip-art-4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862" y="1524001"/>
            <a:ext cx="3381837" cy="46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3228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01777" y="2967335"/>
            <a:ext cx="81884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Septic (Pyogenic) 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Arithrtis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111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Septic Arthritis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Occurs </a:t>
            </a:r>
            <a:r>
              <a:rPr lang="en-US" dirty="0"/>
              <a:t>at all ages with peak&lt; 3yrs</a:t>
            </a:r>
          </a:p>
          <a:p>
            <a:r>
              <a:rPr lang="en-US" dirty="0" smtClean="0"/>
              <a:t>Risk Factors:</a:t>
            </a:r>
          </a:p>
          <a:p>
            <a:pPr lvl="1"/>
            <a:r>
              <a:rPr lang="en-US" dirty="0" smtClean="0"/>
              <a:t>Trauma</a:t>
            </a:r>
            <a:endParaRPr lang="en-US" dirty="0"/>
          </a:p>
          <a:p>
            <a:pPr lvl="1"/>
            <a:r>
              <a:rPr lang="en-US" dirty="0" smtClean="0"/>
              <a:t>Recent URI</a:t>
            </a:r>
          </a:p>
          <a:p>
            <a:pPr lvl="1"/>
            <a:r>
              <a:rPr lang="en-US" dirty="0" err="1" smtClean="0"/>
              <a:t>Hemoglobinopathy</a:t>
            </a:r>
            <a:endParaRPr lang="en-US" dirty="0"/>
          </a:p>
          <a:p>
            <a:pPr lvl="1"/>
            <a:r>
              <a:rPr lang="en-US" dirty="0" smtClean="0"/>
              <a:t>Immunodeficiency</a:t>
            </a:r>
            <a:endParaRPr lang="en-US" dirty="0"/>
          </a:p>
          <a:p>
            <a:pPr lvl="1"/>
            <a:r>
              <a:rPr lang="en-US" dirty="0" smtClean="0"/>
              <a:t>IV </a:t>
            </a:r>
            <a:r>
              <a:rPr lang="en-US" dirty="0"/>
              <a:t>Drug </a:t>
            </a:r>
            <a:r>
              <a:rPr lang="en-US" dirty="0" smtClean="0"/>
              <a:t>Abuse</a:t>
            </a:r>
          </a:p>
          <a:p>
            <a:pPr lvl="1"/>
            <a:r>
              <a:rPr lang="en-US" dirty="0" smtClean="0"/>
              <a:t>Diabetes</a:t>
            </a:r>
            <a:endParaRPr lang="en-US" dirty="0"/>
          </a:p>
          <a:p>
            <a:pPr lvl="1"/>
            <a:r>
              <a:rPr lang="en-US" dirty="0" smtClean="0"/>
              <a:t>Rheumatoid </a:t>
            </a:r>
            <a:r>
              <a:rPr lang="en-US" dirty="0"/>
              <a:t>Arthritis</a:t>
            </a:r>
          </a:p>
        </p:txBody>
      </p:sp>
    </p:spTree>
    <p:extLst>
      <p:ext uri="{BB962C8B-B14F-4D97-AF65-F5344CB8AC3E}">
        <p14:creationId xmlns:p14="http://schemas.microsoft.com/office/powerpoint/2010/main" val="37113416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6337_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66578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329948" y="2949677"/>
            <a:ext cx="411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b="1" dirty="0">
                <a:cs typeface="Majalla UI"/>
              </a:rPr>
              <a:t>dissemination of pathogens via the </a:t>
            </a:r>
            <a:r>
              <a:rPr lang="en-US" b="1" dirty="0">
                <a:solidFill>
                  <a:srgbClr val="FFFF00"/>
                </a:solidFill>
                <a:cs typeface="Majalla UI"/>
              </a:rPr>
              <a:t>blood</a:t>
            </a:r>
            <a:r>
              <a:rPr lang="en-US" b="1" dirty="0">
                <a:cs typeface="Majalla UI"/>
              </a:rPr>
              <a:t>, from distant site…. </a:t>
            </a:r>
            <a:r>
              <a:rPr lang="en-US" b="1" u="sng" dirty="0">
                <a:cs typeface="Majalla UI"/>
              </a:rPr>
              <a:t>(most common</a:t>
            </a:r>
            <a:r>
              <a:rPr lang="en-US" b="1" u="sng" dirty="0" smtClean="0">
                <a:cs typeface="Majalla UI"/>
              </a:rPr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b="1" u="sng" dirty="0" smtClean="0"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cs typeface="Majalla UI"/>
              </a:rPr>
              <a:t> </a:t>
            </a:r>
            <a:r>
              <a:rPr lang="en-US" dirty="0">
                <a:cs typeface="Majalla UI"/>
              </a:rPr>
              <a:t>entry via </a:t>
            </a:r>
            <a:r>
              <a:rPr lang="en-US" u="sng" dirty="0">
                <a:cs typeface="Majalla UI"/>
              </a:rPr>
              <a:t>penetrating </a:t>
            </a:r>
            <a:r>
              <a:rPr lang="en-US" u="sng" dirty="0">
                <a:solidFill>
                  <a:srgbClr val="FFFF00"/>
                </a:solidFill>
                <a:cs typeface="Majalla UI"/>
              </a:rPr>
              <a:t>trauma</a:t>
            </a:r>
            <a:r>
              <a:rPr lang="en-US" dirty="0">
                <a:solidFill>
                  <a:srgbClr val="FFFF00"/>
                </a:solidFill>
                <a:cs typeface="Majalla UI"/>
              </a:rPr>
              <a:t> </a:t>
            </a:r>
            <a:endParaRPr lang="en-US" dirty="0" smtClean="0">
              <a:solidFill>
                <a:srgbClr val="FFFF00"/>
              </a:solidFill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cs typeface="Majalla UI"/>
              </a:rPr>
              <a:t>entry via </a:t>
            </a:r>
            <a:r>
              <a:rPr lang="en-US" u="sng" dirty="0">
                <a:solidFill>
                  <a:srgbClr val="FFFF00"/>
                </a:solidFill>
                <a:cs typeface="Majalla UI"/>
              </a:rPr>
              <a:t>iatrogenic </a:t>
            </a:r>
            <a:r>
              <a:rPr lang="en-US" dirty="0">
                <a:cs typeface="Majalla UI"/>
              </a:rPr>
              <a:t>means</a:t>
            </a:r>
            <a:r>
              <a:rPr lang="en-US" dirty="0">
                <a:solidFill>
                  <a:schemeClr val="accent2"/>
                </a:solidFill>
                <a:cs typeface="Majalla UI"/>
              </a:rPr>
              <a:t> </a:t>
            </a:r>
            <a:endParaRPr lang="en-US" dirty="0" smtClean="0">
              <a:solidFill>
                <a:schemeClr val="accent2"/>
              </a:solidFill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>
              <a:solidFill>
                <a:schemeClr val="accent2"/>
              </a:solidFill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cs typeface="Majalla UI"/>
              </a:rPr>
              <a:t>dissemination from an </a:t>
            </a:r>
            <a:r>
              <a:rPr lang="en-US" u="sng" dirty="0">
                <a:cs typeface="Majalla UI"/>
              </a:rPr>
              <a:t>acute </a:t>
            </a:r>
            <a:r>
              <a:rPr lang="en-US" u="sng" dirty="0" err="1">
                <a:solidFill>
                  <a:srgbClr val="FFFF00"/>
                </a:solidFill>
                <a:cs typeface="Majalla UI"/>
              </a:rPr>
              <a:t>osteomylitic</a:t>
            </a:r>
            <a:r>
              <a:rPr lang="en-US" u="sng" dirty="0">
                <a:cs typeface="Majalla UI"/>
              </a:rPr>
              <a:t>  focus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b="1" u="sng" dirty="0">
              <a:cs typeface="Majalla UI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cs typeface="Majalla UI"/>
              </a:rPr>
              <a:t>dissemination </a:t>
            </a:r>
            <a:r>
              <a:rPr lang="en-US" dirty="0">
                <a:cs typeface="Majalla UI"/>
              </a:rPr>
              <a:t>from </a:t>
            </a:r>
            <a:r>
              <a:rPr lang="en-US" dirty="0">
                <a:solidFill>
                  <a:srgbClr val="FFFF00"/>
                </a:solidFill>
                <a:cs typeface="Majalla UI"/>
              </a:rPr>
              <a:t>adjacent </a:t>
            </a:r>
            <a:r>
              <a:rPr lang="en-US" u="sng" dirty="0">
                <a:solidFill>
                  <a:srgbClr val="FFFF00"/>
                </a:solidFill>
                <a:cs typeface="Majalla UI"/>
              </a:rPr>
              <a:t>soft tissue </a:t>
            </a:r>
            <a:r>
              <a:rPr lang="en-US" u="sng" dirty="0" smtClean="0">
                <a:solidFill>
                  <a:srgbClr val="FFFF00"/>
                </a:solidFill>
                <a:cs typeface="Majalla UI"/>
              </a:rPr>
              <a:t>infection</a:t>
            </a:r>
            <a:endParaRPr lang="en-US" u="sng" dirty="0">
              <a:solidFill>
                <a:srgbClr val="FFFF00"/>
              </a:solidFill>
              <a:cs typeface="Majalla U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9754" y="486384"/>
            <a:ext cx="34790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FF00"/>
                </a:solidFill>
                <a:cs typeface="Traditional Arabic" pitchFamily="18" charset="-78"/>
              </a:rPr>
              <a:t>Route </a:t>
            </a:r>
            <a:r>
              <a:rPr lang="en-US" sz="5400" b="1" i="1" dirty="0">
                <a:solidFill>
                  <a:srgbClr val="FFFF00"/>
                </a:solidFill>
                <a:cs typeface="Traditional Arabic" pitchFamily="18" charset="-78"/>
              </a:rPr>
              <a:t>of infection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686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Septic </a:t>
            </a:r>
            <a:r>
              <a:rPr lang="en-US" dirty="0">
                <a:solidFill>
                  <a:srgbClr val="FFFF00"/>
                </a:solidFill>
              </a:rPr>
              <a:t>Arthritis: Clinical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Systemic </a:t>
            </a:r>
            <a:r>
              <a:rPr lang="en-US" dirty="0" err="1">
                <a:solidFill>
                  <a:schemeClr val="tx1"/>
                </a:solidFill>
              </a:rPr>
              <a:t>Sx</a:t>
            </a:r>
            <a:r>
              <a:rPr lang="en-US" dirty="0">
                <a:solidFill>
                  <a:schemeClr val="tx1"/>
                </a:solidFill>
              </a:rPr>
              <a:t>: fever, irritability, malaise, anorexia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Pain </a:t>
            </a:r>
            <a:r>
              <a:rPr lang="en-US" dirty="0">
                <a:solidFill>
                  <a:schemeClr val="tx1"/>
                </a:solidFill>
              </a:rPr>
              <a:t>is an early manifestation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Progression </a:t>
            </a:r>
            <a:r>
              <a:rPr lang="en-US" dirty="0">
                <a:solidFill>
                  <a:schemeClr val="tx1"/>
                </a:solidFill>
              </a:rPr>
              <a:t>presents with erythema and swelling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Upper </a:t>
            </a:r>
            <a:r>
              <a:rPr lang="en-US" dirty="0">
                <a:solidFill>
                  <a:schemeClr val="tx1"/>
                </a:solidFill>
              </a:rPr>
              <a:t>extremity: refusal to move arm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Lower </a:t>
            </a:r>
            <a:r>
              <a:rPr lang="en-US" dirty="0">
                <a:solidFill>
                  <a:schemeClr val="tx1"/>
                </a:solidFill>
              </a:rPr>
              <a:t>extremity: limp, refusal to walk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Exam </a:t>
            </a:r>
            <a:r>
              <a:rPr lang="en-US" dirty="0">
                <a:solidFill>
                  <a:schemeClr val="tx1"/>
                </a:solidFill>
              </a:rPr>
              <a:t>shows: decreased ROM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Warm</a:t>
            </a:r>
            <a:r>
              <a:rPr lang="en-US" dirty="0">
                <a:solidFill>
                  <a:schemeClr val="tx1"/>
                </a:solidFill>
              </a:rPr>
              <a:t>, tender, swollen joint</a:t>
            </a:r>
          </a:p>
        </p:txBody>
      </p:sp>
    </p:spTree>
    <p:extLst>
      <p:ext uri="{BB962C8B-B14F-4D97-AF65-F5344CB8AC3E}">
        <p14:creationId xmlns:p14="http://schemas.microsoft.com/office/powerpoint/2010/main" val="16257110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v4c17a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020" y="1027906"/>
            <a:ext cx="6946490" cy="502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89613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Septic </a:t>
            </a:r>
            <a:r>
              <a:rPr lang="en-US" dirty="0">
                <a:solidFill>
                  <a:srgbClr val="FFFF00"/>
                </a:solidFill>
              </a:rPr>
              <a:t>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Usually </a:t>
            </a:r>
            <a:r>
              <a:rPr lang="en-US" dirty="0"/>
              <a:t>(90%) </a:t>
            </a:r>
            <a:r>
              <a:rPr lang="en-US" dirty="0" err="1"/>
              <a:t>monoarticular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Polyarticular</a:t>
            </a:r>
            <a:r>
              <a:rPr lang="en-US" dirty="0" smtClean="0"/>
              <a:t> </a:t>
            </a:r>
            <a:r>
              <a:rPr lang="en-US" dirty="0"/>
              <a:t>with certain organisms</a:t>
            </a:r>
          </a:p>
        </p:txBody>
      </p:sp>
    </p:spTree>
    <p:extLst>
      <p:ext uri="{BB962C8B-B14F-4D97-AF65-F5344CB8AC3E}">
        <p14:creationId xmlns:p14="http://schemas.microsoft.com/office/powerpoint/2010/main" val="31140193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406" y="287798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Septic </a:t>
            </a:r>
            <a:r>
              <a:rPr lang="en-US" dirty="0">
                <a:solidFill>
                  <a:srgbClr val="FFFF00"/>
                </a:solidFill>
              </a:rPr>
              <a:t>Arthritis: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4406" y="1690688"/>
            <a:ext cx="8153400" cy="4495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20581656">
            <a:off x="2143724" y="2200813"/>
            <a:ext cx="436927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Majalla UI"/>
            </a:endParaRPr>
          </a:p>
          <a:p>
            <a:pPr algn="ctr">
              <a:lnSpc>
                <a:spcPct val="90000"/>
              </a:lnSpc>
              <a:buClr>
                <a:schemeClr val="tx1"/>
              </a:buClr>
            </a:pPr>
            <a:endParaRPr lang="en-US" sz="32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Majalla UI"/>
            </a:endParaRPr>
          </a:p>
          <a:p>
            <a:pPr algn="ctr">
              <a:lnSpc>
                <a:spcPct val="90000"/>
              </a:lnSpc>
              <a:buClr>
                <a:schemeClr val="tx1"/>
              </a:buClr>
            </a:pPr>
            <a:r>
              <a:rPr lang="en-US" sz="32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Majalla UI"/>
              </a:rPr>
              <a:t>Staphylococcus </a:t>
            </a:r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Majalla UI"/>
              </a:rPr>
              <a:t>aureus is the most common cause of septic arthritis.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10331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Pathogens by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2610" y="1963993"/>
            <a:ext cx="11726779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Infants:</a:t>
            </a:r>
          </a:p>
          <a:p>
            <a:pPr lvl="1"/>
            <a:r>
              <a:rPr lang="en-US" b="1" i="1" dirty="0">
                <a:solidFill>
                  <a:srgbClr val="FFFF00"/>
                </a:solidFill>
              </a:rPr>
              <a:t>S. aureus</a:t>
            </a:r>
            <a:r>
              <a:rPr lang="en-US" b="1" i="1" dirty="0">
                <a:solidFill>
                  <a:schemeClr val="tx1"/>
                </a:solidFill>
              </a:rPr>
              <a:t>, Streptococcus </a:t>
            </a:r>
            <a:r>
              <a:rPr lang="en-US" b="1" i="1" dirty="0" err="1">
                <a:solidFill>
                  <a:schemeClr val="tx1"/>
                </a:solidFill>
              </a:rPr>
              <a:t>agalactiae</a:t>
            </a:r>
            <a:r>
              <a:rPr lang="en-US" b="1" i="1" dirty="0">
                <a:solidFill>
                  <a:schemeClr val="tx1"/>
                </a:solidFill>
              </a:rPr>
              <a:t> (GBS), </a:t>
            </a:r>
            <a:r>
              <a:rPr lang="en-US" b="1" dirty="0">
                <a:solidFill>
                  <a:schemeClr val="tx1"/>
                </a:solidFill>
              </a:rPr>
              <a:t>Gram negative enteric </a:t>
            </a:r>
            <a:r>
              <a:rPr lang="en-US" b="1" dirty="0" smtClean="0">
                <a:solidFill>
                  <a:schemeClr val="tx1"/>
                </a:solidFill>
              </a:rPr>
              <a:t>bacteria</a:t>
            </a:r>
          </a:p>
          <a:p>
            <a:pPr marL="0" indent="0">
              <a:buNone/>
            </a:pPr>
            <a:endParaRPr lang="en-US" b="1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Children </a:t>
            </a:r>
            <a:r>
              <a:rPr lang="en-US" b="1" u="sng" dirty="0">
                <a:solidFill>
                  <a:schemeClr val="tx1"/>
                </a:solidFill>
              </a:rPr>
              <a:t>≤ 3 years </a:t>
            </a:r>
            <a:r>
              <a:rPr lang="en-US" b="1" u="sng" dirty="0" smtClean="0">
                <a:solidFill>
                  <a:schemeClr val="tx1"/>
                </a:solidFill>
              </a:rPr>
              <a:t>old</a:t>
            </a:r>
            <a:endParaRPr lang="en-US" b="1" u="sng" dirty="0">
              <a:solidFill>
                <a:schemeClr val="tx1"/>
              </a:solidFill>
            </a:endParaRPr>
          </a:p>
          <a:p>
            <a:pPr lvl="1"/>
            <a:r>
              <a:rPr lang="en-US" b="1" i="1" dirty="0">
                <a:solidFill>
                  <a:srgbClr val="FFFF00"/>
                </a:solidFill>
              </a:rPr>
              <a:t>S. aureus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Kingella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kingae</a:t>
            </a:r>
            <a:r>
              <a:rPr lang="en-US" b="1" i="1" dirty="0">
                <a:solidFill>
                  <a:schemeClr val="tx1"/>
                </a:solidFill>
              </a:rPr>
              <a:t>, Streptococcus </a:t>
            </a:r>
            <a:r>
              <a:rPr lang="en-US" b="1" i="1" dirty="0" err="1">
                <a:solidFill>
                  <a:schemeClr val="tx1"/>
                </a:solidFill>
              </a:rPr>
              <a:t>pneumoniae</a:t>
            </a:r>
            <a:r>
              <a:rPr lang="en-US" b="1" i="1" dirty="0">
                <a:solidFill>
                  <a:schemeClr val="tx1"/>
                </a:solidFill>
              </a:rPr>
              <a:t>*, Streptococcus </a:t>
            </a:r>
            <a:r>
              <a:rPr lang="en-US" b="1" i="1" dirty="0" err="1">
                <a:solidFill>
                  <a:schemeClr val="tx1"/>
                </a:solidFill>
              </a:rPr>
              <a:t>pyogenes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Haemophilus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influenzae</a:t>
            </a:r>
            <a:r>
              <a:rPr lang="en-US" b="1" i="1" dirty="0">
                <a:solidFill>
                  <a:schemeClr val="tx1"/>
                </a:solidFill>
              </a:rPr>
              <a:t> type b*</a:t>
            </a:r>
          </a:p>
          <a:p>
            <a:pPr marL="0" indent="0">
              <a:buNone/>
            </a:pPr>
            <a:endParaRPr lang="en-US" b="1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Children &gt; 3 years old</a:t>
            </a:r>
          </a:p>
          <a:p>
            <a:pPr lvl="1"/>
            <a:r>
              <a:rPr lang="fr-FR" b="1" i="1" dirty="0" smtClean="0">
                <a:solidFill>
                  <a:srgbClr val="FFFF00"/>
                </a:solidFill>
              </a:rPr>
              <a:t>S</a:t>
            </a:r>
            <a:r>
              <a:rPr lang="fr-FR" b="1" i="1" dirty="0">
                <a:solidFill>
                  <a:srgbClr val="FFFF00"/>
                </a:solidFill>
              </a:rPr>
              <a:t>. aureus</a:t>
            </a:r>
            <a:r>
              <a:rPr lang="fr-FR" b="1" i="1" dirty="0">
                <a:solidFill>
                  <a:schemeClr val="tx1"/>
                </a:solidFill>
              </a:rPr>
              <a:t>, N. </a:t>
            </a:r>
            <a:r>
              <a:rPr lang="fr-FR" b="1" i="1" dirty="0" err="1">
                <a:solidFill>
                  <a:schemeClr val="tx1"/>
                </a:solidFill>
              </a:rPr>
              <a:t>gonorrhoeae</a:t>
            </a:r>
            <a:r>
              <a:rPr lang="fr-FR" b="1" i="1" dirty="0">
                <a:solidFill>
                  <a:schemeClr val="tx1"/>
                </a:solidFill>
              </a:rPr>
              <a:t> (adolescent),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i="1" dirty="0">
                <a:solidFill>
                  <a:schemeClr val="tx1"/>
                </a:solidFill>
              </a:rPr>
              <a:t>S. </a:t>
            </a:r>
            <a:r>
              <a:rPr lang="en-US" b="1" i="1" dirty="0" err="1">
                <a:solidFill>
                  <a:schemeClr val="tx1"/>
                </a:solidFill>
              </a:rPr>
              <a:t>pyogenes</a:t>
            </a:r>
            <a:endParaRPr lang="en-US" b="1" i="1" dirty="0">
              <a:solidFill>
                <a:schemeClr val="tx1"/>
              </a:solidFill>
            </a:endParaRPr>
          </a:p>
          <a:p>
            <a:endParaRPr lang="en-US" sz="24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b="1" i="1" dirty="0">
                <a:solidFill>
                  <a:schemeClr val="tx1"/>
                </a:solidFill>
              </a:rPr>
              <a:t>* in the unvaccinated or incompletely vaccinated child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186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717" y="2690018"/>
            <a:ext cx="2686283" cy="132556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Sites of Septic Arthritis in 1050 children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8461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3192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Differentiating Pyogenic Arthritis of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the Hip from Transient Synovitis</a:t>
            </a:r>
            <a:br>
              <a:rPr lang="en-US" sz="4000" b="1" dirty="0">
                <a:solidFill>
                  <a:srgbClr val="FFFF00"/>
                </a:solidFill>
              </a:rPr>
            </a:b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8" y="0"/>
            <a:ext cx="121724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0903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452" y="188662"/>
            <a:ext cx="11770895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Laboratory Diagnosis of </a:t>
            </a:r>
            <a:r>
              <a:rPr lang="en-US" sz="4800" dirty="0" smtClean="0">
                <a:solidFill>
                  <a:srgbClr val="FFFF00"/>
                </a:solidFill>
              </a:rPr>
              <a:t>Septic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smtClean="0">
                <a:solidFill>
                  <a:srgbClr val="FFFF00"/>
                </a:solidFill>
              </a:rPr>
              <a:t>Arthritis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5411" y="2506662"/>
            <a:ext cx="10233800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Elevated </a:t>
            </a:r>
            <a:r>
              <a:rPr lang="en-US" dirty="0">
                <a:solidFill>
                  <a:schemeClr val="tx1"/>
                </a:solidFill>
              </a:rPr>
              <a:t>ESR, CRP and WBC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Synovial </a:t>
            </a:r>
            <a:r>
              <a:rPr lang="en-US" dirty="0">
                <a:solidFill>
                  <a:schemeClr val="tx1"/>
                </a:solidFill>
              </a:rPr>
              <a:t>fluid </a:t>
            </a:r>
            <a:r>
              <a:rPr lang="en-US" dirty="0" smtClean="0">
                <a:solidFill>
                  <a:schemeClr val="tx1"/>
                </a:solidFill>
              </a:rPr>
              <a:t>analysis: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WBC </a:t>
            </a:r>
            <a:r>
              <a:rPr lang="en-US" dirty="0">
                <a:solidFill>
                  <a:schemeClr val="tx1"/>
                </a:solidFill>
              </a:rPr>
              <a:t>most </a:t>
            </a:r>
            <a:r>
              <a:rPr lang="en-US" dirty="0" smtClean="0">
                <a:solidFill>
                  <a:schemeClr val="tx1"/>
                </a:solidFill>
              </a:rPr>
              <a:t>helpful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Protein </a:t>
            </a:r>
            <a:r>
              <a:rPr lang="en-US" dirty="0">
                <a:solidFill>
                  <a:schemeClr val="tx1"/>
                </a:solidFill>
              </a:rPr>
              <a:t>and glucose not </a:t>
            </a:r>
            <a:r>
              <a:rPr lang="en-US" dirty="0" smtClean="0">
                <a:solidFill>
                  <a:schemeClr val="tx1"/>
                </a:solidFill>
              </a:rPr>
              <a:t>specific-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Culture </a:t>
            </a:r>
            <a:r>
              <a:rPr lang="en-US" dirty="0">
                <a:solidFill>
                  <a:schemeClr val="tx1"/>
                </a:solidFill>
              </a:rPr>
              <a:t>is positive in 50-60%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Blood </a:t>
            </a:r>
            <a:r>
              <a:rPr lang="en-US" dirty="0">
                <a:solidFill>
                  <a:schemeClr val="tx1"/>
                </a:solidFill>
              </a:rPr>
              <a:t>culture-positive in 40</a:t>
            </a:r>
            <a:r>
              <a:rPr lang="en-US" dirty="0" smtClean="0">
                <a:solidFill>
                  <a:schemeClr val="tx1"/>
                </a:solidFill>
              </a:rPr>
              <a:t>%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719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Joint Fluid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684" y="1679121"/>
            <a:ext cx="13491409" cy="784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86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Septic </a:t>
            </a:r>
            <a:r>
              <a:rPr lang="en-US" dirty="0" smtClean="0">
                <a:solidFill>
                  <a:srgbClr val="FFFF00"/>
                </a:solidFill>
              </a:rPr>
              <a:t>Arthritis</a:t>
            </a:r>
            <a:r>
              <a:rPr lang="en-US" dirty="0">
                <a:solidFill>
                  <a:srgbClr val="FFFF00"/>
                </a:solidFill>
              </a:rPr>
              <a:t>: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Limited role for </a:t>
            </a:r>
            <a:r>
              <a:rPr lang="en-US" dirty="0" smtClean="0">
                <a:solidFill>
                  <a:srgbClr val="FFFF00"/>
                </a:solidFill>
              </a:rPr>
              <a:t>X ray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Soft </a:t>
            </a:r>
            <a:r>
              <a:rPr lang="en-US" dirty="0"/>
              <a:t>tissue swelling and widening of the joint space </a:t>
            </a:r>
            <a:r>
              <a:rPr lang="en-US" dirty="0" smtClean="0"/>
              <a:t>can be </a:t>
            </a:r>
            <a:r>
              <a:rPr lang="en-US" dirty="0"/>
              <a:t>seen early on plain films</a:t>
            </a:r>
          </a:p>
          <a:p>
            <a:pPr lvl="1"/>
            <a:r>
              <a:rPr lang="en-US" dirty="0" smtClean="0"/>
              <a:t>Erosion </a:t>
            </a:r>
            <a:r>
              <a:rPr lang="en-US" dirty="0"/>
              <a:t>of the </a:t>
            </a:r>
            <a:r>
              <a:rPr lang="en-US" dirty="0" err="1"/>
              <a:t>subchondral</a:t>
            </a:r>
            <a:r>
              <a:rPr lang="en-US" dirty="0"/>
              <a:t> bone can be present </a:t>
            </a:r>
            <a:r>
              <a:rPr lang="en-US" dirty="0" smtClean="0"/>
              <a:t>2-4 weeks </a:t>
            </a:r>
            <a:r>
              <a:rPr lang="en-US" dirty="0"/>
              <a:t>after onset of symptoms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MRI </a:t>
            </a:r>
            <a:r>
              <a:rPr lang="en-US" b="1" dirty="0"/>
              <a:t>is very sensitive</a:t>
            </a:r>
            <a:r>
              <a:rPr lang="en-US" dirty="0"/>
              <a:t>, </a:t>
            </a:r>
            <a:r>
              <a:rPr lang="en-US" dirty="0">
                <a:solidFill>
                  <a:srgbClr val="FFFF00"/>
                </a:solidFill>
              </a:rPr>
              <a:t>CT</a:t>
            </a:r>
            <a:r>
              <a:rPr lang="en-US" dirty="0"/>
              <a:t> is helpful and bone scan </a:t>
            </a:r>
            <a:r>
              <a:rPr lang="en-US" dirty="0" smtClean="0"/>
              <a:t>shows  increased </a:t>
            </a:r>
            <a:r>
              <a:rPr lang="en-US" dirty="0"/>
              <a:t>activity in the blood phase and increased </a:t>
            </a:r>
            <a:r>
              <a:rPr lang="en-US" dirty="0" smtClean="0"/>
              <a:t>bony uptake </a:t>
            </a:r>
            <a:r>
              <a:rPr lang="en-US" dirty="0"/>
              <a:t>on both sides of the joint</a:t>
            </a:r>
          </a:p>
        </p:txBody>
      </p:sp>
    </p:spTree>
    <p:extLst>
      <p:ext uri="{BB962C8B-B14F-4D97-AF65-F5344CB8AC3E}">
        <p14:creationId xmlns:p14="http://schemas.microsoft.com/office/powerpoint/2010/main" val="17703895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Septic Arthritis</a:t>
            </a:r>
            <a:r>
              <a:rPr lang="en-US" dirty="0">
                <a:solidFill>
                  <a:srgbClr val="FFFF00"/>
                </a:solidFill>
              </a:rPr>
              <a:t>: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sz="3200" b="1" dirty="0" smtClean="0">
                <a:solidFill>
                  <a:srgbClr val="FFFF00"/>
                </a:solidFill>
                <a:cs typeface="Majalla UI"/>
              </a:rPr>
              <a:t>Ultrasonography</a:t>
            </a:r>
            <a:r>
              <a:rPr lang="en-US" sz="4000" b="1" dirty="0" smtClean="0">
                <a:cs typeface="Majalla UI"/>
              </a:rPr>
              <a:t> </a:t>
            </a:r>
          </a:p>
          <a:p>
            <a:pPr lvl="1"/>
            <a:r>
              <a:rPr lang="en-US" b="1" dirty="0"/>
              <a:t>	</a:t>
            </a:r>
            <a:r>
              <a:rPr lang="en-US" b="1" dirty="0" smtClean="0"/>
              <a:t>The </a:t>
            </a:r>
            <a:r>
              <a:rPr lang="en-US" b="1" dirty="0"/>
              <a:t>presence of fluid is not specific for joint </a:t>
            </a:r>
            <a:r>
              <a:rPr lang="en-US" b="1" dirty="0" smtClean="0"/>
              <a:t>infection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>
                <a:cs typeface="Majalla UI"/>
              </a:rPr>
              <a:t>Helps to differentiate : septic </a:t>
            </a:r>
            <a:r>
              <a:rPr lang="en-US" b="1" dirty="0">
                <a:cs typeface="Majalla UI"/>
              </a:rPr>
              <a:t>arthritis from some conditions (e.g., soft tissue abscesses, tenosynovitis) in which treatment may </a:t>
            </a:r>
            <a:r>
              <a:rPr lang="en-US" b="1" dirty="0" smtClean="0">
                <a:cs typeface="Majalla UI"/>
              </a:rPr>
              <a:t>differ.</a:t>
            </a:r>
          </a:p>
          <a:p>
            <a:pPr lvl="1"/>
            <a:endParaRPr lang="en-US" b="1" dirty="0" smtClean="0">
              <a:cs typeface="Majalla UI"/>
            </a:endParaRPr>
          </a:p>
          <a:p>
            <a:pPr lvl="1"/>
            <a:r>
              <a:rPr lang="en-US" b="1" dirty="0" smtClean="0">
                <a:cs typeface="Majalla UI"/>
              </a:rPr>
              <a:t>Can </a:t>
            </a:r>
            <a:r>
              <a:rPr lang="en-US" b="1" dirty="0">
                <a:cs typeface="Majalla UI"/>
              </a:rPr>
              <a:t>be used </a:t>
            </a:r>
            <a:r>
              <a:rPr lang="en-US" b="1" dirty="0" smtClean="0">
                <a:cs typeface="Majalla UI"/>
              </a:rPr>
              <a:t>to:</a:t>
            </a:r>
          </a:p>
          <a:p>
            <a:pPr lvl="2"/>
            <a:r>
              <a:rPr lang="en-US" b="1" dirty="0" smtClean="0">
                <a:cs typeface="Majalla UI"/>
              </a:rPr>
              <a:t>Define </a:t>
            </a:r>
            <a:r>
              <a:rPr lang="en-US" b="1" dirty="0">
                <a:cs typeface="Majalla UI"/>
              </a:rPr>
              <a:t>the extent of septic </a:t>
            </a:r>
            <a:r>
              <a:rPr lang="en-US" b="1" dirty="0" smtClean="0">
                <a:cs typeface="Majalla UI"/>
              </a:rPr>
              <a:t>arthritis</a:t>
            </a:r>
          </a:p>
          <a:p>
            <a:pPr lvl="2"/>
            <a:r>
              <a:rPr lang="en-US" b="1" dirty="0" smtClean="0">
                <a:cs typeface="Majalla UI"/>
              </a:rPr>
              <a:t>Help </a:t>
            </a:r>
            <a:r>
              <a:rPr lang="en-US" b="1" dirty="0">
                <a:cs typeface="Majalla UI"/>
              </a:rPr>
              <a:t>guide treatment. </a:t>
            </a:r>
          </a:p>
        </p:txBody>
      </p:sp>
    </p:spTree>
    <p:extLst>
      <p:ext uri="{BB962C8B-B14F-4D97-AF65-F5344CB8AC3E}">
        <p14:creationId xmlns:p14="http://schemas.microsoft.com/office/powerpoint/2010/main" val="25710796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art-smj4687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8048" y="548680"/>
            <a:ext cx="44196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2063552" y="2348881"/>
            <a:ext cx="3744416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dirty="0"/>
              <a:t>Septic arthritis of the </a:t>
            </a:r>
            <a:r>
              <a:rPr lang="en-US" sz="4000" dirty="0" smtClean="0"/>
              <a:t>ankle with erosion of margins</a:t>
            </a:r>
            <a:endParaRPr lang="ar-JO" sz="4000" dirty="0"/>
          </a:p>
        </p:txBody>
      </p:sp>
    </p:spTree>
    <p:extLst>
      <p:ext uri="{BB962C8B-B14F-4D97-AF65-F5344CB8AC3E}">
        <p14:creationId xmlns:p14="http://schemas.microsoft.com/office/powerpoint/2010/main" val="38002440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5" descr="v4c17b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7161" y="796413"/>
            <a:ext cx="57785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171148" y="-20894"/>
            <a:ext cx="276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 smtClean="0"/>
              <a:t>widening </a:t>
            </a:r>
            <a:r>
              <a:rPr lang="en-US" dirty="0"/>
              <a:t>of the joint space </a:t>
            </a:r>
          </a:p>
        </p:txBody>
      </p:sp>
    </p:spTree>
    <p:extLst>
      <p:ext uri="{BB962C8B-B14F-4D97-AF65-F5344CB8AC3E}">
        <p14:creationId xmlns:p14="http://schemas.microsoft.com/office/powerpoint/2010/main" val="36391391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Treatment of </a:t>
            </a:r>
            <a:r>
              <a:rPr lang="en-US" dirty="0" smtClean="0">
                <a:solidFill>
                  <a:srgbClr val="FFFF00"/>
                </a:solidFill>
              </a:rPr>
              <a:t>Septic </a:t>
            </a:r>
            <a:r>
              <a:rPr lang="en-US" dirty="0">
                <a:solidFill>
                  <a:srgbClr val="FFFF00"/>
                </a:solidFill>
              </a:rPr>
              <a:t>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b="1" dirty="0"/>
              <a:t>Surgical </a:t>
            </a:r>
            <a:r>
              <a:rPr lang="en-US" dirty="0" smtClean="0"/>
              <a:t>drainage </a:t>
            </a:r>
            <a:r>
              <a:rPr lang="en-US" dirty="0"/>
              <a:t>and debridement 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To decompress the joint </a:t>
            </a:r>
            <a:r>
              <a:rPr lang="en-US" dirty="0"/>
              <a:t>space so that blood flow is </a:t>
            </a:r>
            <a:r>
              <a:rPr lang="en-US" dirty="0" smtClean="0"/>
              <a:t>not compromised and removal </a:t>
            </a:r>
            <a:r>
              <a:rPr lang="en-US" dirty="0"/>
              <a:t>of inflammatory </a:t>
            </a:r>
            <a:r>
              <a:rPr lang="en-US" dirty="0" smtClean="0"/>
              <a:t>debris decreases </a:t>
            </a:r>
            <a:r>
              <a:rPr lang="en-US" dirty="0"/>
              <a:t>the inflammatory </a:t>
            </a:r>
            <a:r>
              <a:rPr lang="en-US" dirty="0" smtClean="0"/>
              <a:t>destruction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Mandatory </a:t>
            </a:r>
            <a:r>
              <a:rPr lang="en-US" b="1" dirty="0"/>
              <a:t>for </a:t>
            </a:r>
            <a:r>
              <a:rPr lang="en-US" b="1" dirty="0" smtClean="0"/>
              <a:t>septic </a:t>
            </a:r>
            <a:r>
              <a:rPr lang="en-US" b="1" dirty="0"/>
              <a:t>arthritis of the hip </a:t>
            </a:r>
            <a:r>
              <a:rPr lang="en-US" b="1" dirty="0" smtClean="0"/>
              <a:t>and shoulder.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without </a:t>
            </a:r>
            <a:r>
              <a:rPr lang="en-US" dirty="0"/>
              <a:t>decompression the </a:t>
            </a:r>
            <a:r>
              <a:rPr lang="en-US" dirty="0" smtClean="0"/>
              <a:t>blood supply </a:t>
            </a:r>
            <a:r>
              <a:rPr lang="en-US" dirty="0"/>
              <a:t>to the head of the femur or </a:t>
            </a:r>
            <a:r>
              <a:rPr lang="en-US" dirty="0" smtClean="0"/>
              <a:t>humorous may lead </a:t>
            </a:r>
            <a:r>
              <a:rPr lang="en-US" dirty="0"/>
              <a:t>to avascular </a:t>
            </a:r>
            <a:r>
              <a:rPr lang="en-US" dirty="0" smtClean="0"/>
              <a:t>necrosis (surgical emergency)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86819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Deferential diagnosis </a:t>
            </a:r>
            <a:endParaRPr lang="ar-JO" b="1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>
              <a:buClr>
                <a:schemeClr val="tx1"/>
              </a:buClr>
            </a:pPr>
            <a:r>
              <a:rPr lang="en-US" sz="3600" b="1" dirty="0">
                <a:cs typeface="Majalla UI"/>
              </a:rPr>
              <a:t>Osteomyelitis</a:t>
            </a:r>
            <a:r>
              <a:rPr lang="en-US" dirty="0" smtClean="0">
                <a:cs typeface="Majalla UI"/>
              </a:rPr>
              <a:t>: </a:t>
            </a:r>
          </a:p>
          <a:p>
            <a:pPr algn="l" rtl="0">
              <a:buClr>
                <a:schemeClr val="tx1"/>
              </a:buClr>
            </a:pPr>
            <a:endParaRPr lang="en-US" sz="3600" b="1" dirty="0">
              <a:cs typeface="Majalla UI"/>
            </a:endParaRPr>
          </a:p>
          <a:p>
            <a:pPr algn="l" rtl="0">
              <a:buClr>
                <a:schemeClr val="tx1"/>
              </a:buClr>
            </a:pPr>
            <a:r>
              <a:rPr lang="en-US" sz="3600" b="1" dirty="0" smtClean="0">
                <a:cs typeface="Majalla UI"/>
              </a:rPr>
              <a:t>An </a:t>
            </a:r>
            <a:r>
              <a:rPr lang="en-US" sz="3600" b="1" dirty="0">
                <a:cs typeface="Majalla UI"/>
              </a:rPr>
              <a:t>acute </a:t>
            </a:r>
            <a:r>
              <a:rPr lang="en-US" sz="3600" b="1" dirty="0" err="1">
                <a:cs typeface="Majalla UI"/>
              </a:rPr>
              <a:t>haemarthrosis</a:t>
            </a:r>
            <a:r>
              <a:rPr lang="en-US" dirty="0" smtClean="0">
                <a:cs typeface="Majalla UI"/>
              </a:rPr>
              <a:t> :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Majalla UI"/>
              </a:rPr>
              <a:t>Post-traumatic or due to a </a:t>
            </a:r>
            <a:r>
              <a:rPr lang="en-US" dirty="0" err="1" smtClean="0">
                <a:cs typeface="Majalla UI"/>
              </a:rPr>
              <a:t>haemophilic</a:t>
            </a:r>
            <a:r>
              <a:rPr lang="en-US" dirty="0" smtClean="0">
                <a:cs typeface="Majalla UI"/>
              </a:rPr>
              <a:t> bleed.</a:t>
            </a:r>
          </a:p>
          <a:p>
            <a:pPr lvl="1">
              <a:buClr>
                <a:schemeClr val="tx1"/>
              </a:buClr>
            </a:pPr>
            <a:endParaRPr lang="en-US" dirty="0" smtClean="0">
              <a:cs typeface="Majalla UI"/>
            </a:endParaRPr>
          </a:p>
          <a:p>
            <a:pPr algn="l" rtl="0">
              <a:buClr>
                <a:schemeClr val="tx1"/>
              </a:buClr>
            </a:pPr>
            <a:r>
              <a:rPr lang="en-US" sz="3600" b="1" dirty="0" smtClean="0">
                <a:cs typeface="Majalla UI"/>
              </a:rPr>
              <a:t>Transient toxic synovitis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Majalla UI"/>
              </a:rPr>
              <a:t> Milder.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Majalla UI"/>
              </a:rPr>
              <a:t>Diagnosis of exclusion.</a:t>
            </a:r>
          </a:p>
          <a:p>
            <a:pPr lvl="1">
              <a:buClr>
                <a:schemeClr val="tx1"/>
              </a:buClr>
            </a:pPr>
            <a:endParaRPr lang="en-US" dirty="0" smtClean="0">
              <a:cs typeface="Majalla UI"/>
            </a:endParaRPr>
          </a:p>
          <a:p>
            <a:pPr algn="l" rtl="0">
              <a:buClr>
                <a:schemeClr val="tx1"/>
              </a:buClr>
            </a:pPr>
            <a:r>
              <a:rPr lang="en-US" sz="3600" b="1" dirty="0">
                <a:cs typeface="Majalla UI"/>
              </a:rPr>
              <a:t>Rheumatic fever</a:t>
            </a:r>
          </a:p>
          <a:p>
            <a:pPr algn="l" rtl="0"/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7972491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Treatment </a:t>
            </a:r>
            <a:r>
              <a:rPr lang="en-US" dirty="0" smtClean="0">
                <a:solidFill>
                  <a:srgbClr val="FFFF00"/>
                </a:solidFill>
              </a:rPr>
              <a:t>of </a:t>
            </a:r>
            <a:r>
              <a:rPr lang="en-US" dirty="0">
                <a:solidFill>
                  <a:srgbClr val="FFFF00"/>
                </a:solidFill>
              </a:rPr>
              <a:t>Septic 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Medical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Neonates:</a:t>
            </a:r>
          </a:p>
          <a:p>
            <a:pPr lvl="2"/>
            <a:r>
              <a:rPr lang="en-US" dirty="0" smtClean="0"/>
              <a:t>Same </a:t>
            </a:r>
            <a:r>
              <a:rPr lang="en-US" dirty="0"/>
              <a:t>as </a:t>
            </a:r>
            <a:r>
              <a:rPr lang="en-US" dirty="0" smtClean="0"/>
              <a:t>Acute Osteomyelitis </a:t>
            </a:r>
          </a:p>
          <a:p>
            <a:pPr lvl="1"/>
            <a:r>
              <a:rPr lang="en-US" dirty="0" smtClean="0"/>
              <a:t>Children ≤ 5 years:</a:t>
            </a:r>
          </a:p>
          <a:p>
            <a:pPr lvl="2"/>
            <a:r>
              <a:rPr lang="en-US" dirty="0" err="1" smtClean="0"/>
              <a:t>Antistaphylococcal</a:t>
            </a:r>
            <a:r>
              <a:rPr lang="en-US" dirty="0" smtClean="0"/>
              <a:t> </a:t>
            </a:r>
            <a:r>
              <a:rPr lang="en-US" dirty="0"/>
              <a:t>antibiotic plus cefotaxime </a:t>
            </a:r>
            <a:r>
              <a:rPr lang="en-US" dirty="0" smtClean="0"/>
              <a:t>or cefuroxime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Children </a:t>
            </a:r>
            <a:r>
              <a:rPr lang="en-US" dirty="0"/>
              <a:t>&gt; 5 </a:t>
            </a:r>
            <a:r>
              <a:rPr lang="en-US" dirty="0" smtClean="0"/>
              <a:t>years</a:t>
            </a:r>
          </a:p>
          <a:p>
            <a:pPr lvl="2"/>
            <a:r>
              <a:rPr lang="en-US" dirty="0" err="1" smtClean="0"/>
              <a:t>Antistaphylococcal</a:t>
            </a:r>
            <a:r>
              <a:rPr lang="en-US" dirty="0" smtClean="0"/>
              <a:t> </a:t>
            </a:r>
            <a:r>
              <a:rPr lang="en-US" dirty="0"/>
              <a:t>antibiotic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79002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26721"/>
            <a:ext cx="3200400" cy="58674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Septic Arthritis: Empiric Antibiotic Therapy*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361" y="1027906"/>
            <a:ext cx="12056593" cy="68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9931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Treatment of </a:t>
            </a:r>
            <a:r>
              <a:rPr lang="en-US" dirty="0" smtClean="0">
                <a:solidFill>
                  <a:srgbClr val="FFFF00"/>
                </a:solidFill>
              </a:rPr>
              <a:t>Septic </a:t>
            </a:r>
            <a:r>
              <a:rPr lang="en-US" dirty="0">
                <a:solidFill>
                  <a:srgbClr val="FFFF00"/>
                </a:solidFill>
              </a:rPr>
              <a:t>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Antimicrobial </a:t>
            </a:r>
            <a:r>
              <a:rPr lang="en-US" dirty="0"/>
              <a:t>therapy should be </a:t>
            </a:r>
            <a:r>
              <a:rPr lang="en-US" dirty="0" smtClean="0"/>
              <a:t>given intravenously until:</a:t>
            </a:r>
          </a:p>
          <a:p>
            <a:pPr lvl="1"/>
            <a:r>
              <a:rPr lang="en-US" dirty="0" smtClean="0"/>
              <a:t>infection controlled</a:t>
            </a:r>
          </a:p>
          <a:p>
            <a:pPr lvl="1"/>
            <a:r>
              <a:rPr lang="en-US" dirty="0" smtClean="0"/>
              <a:t>inflammatory markers are normalizing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further need </a:t>
            </a:r>
            <a:r>
              <a:rPr lang="en-US" dirty="0" smtClean="0"/>
              <a:t>for surgical interventions</a:t>
            </a:r>
          </a:p>
          <a:p>
            <a:pPr lvl="1"/>
            <a:r>
              <a:rPr lang="en-US" dirty="0" smtClean="0"/>
              <a:t>physical examination </a:t>
            </a:r>
            <a:r>
              <a:rPr lang="en-US" dirty="0"/>
              <a:t>is improving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Transition </a:t>
            </a:r>
            <a:r>
              <a:rPr lang="en-US" dirty="0"/>
              <a:t>from intravenously to oral </a:t>
            </a:r>
            <a:r>
              <a:rPr lang="en-US" dirty="0" smtClean="0"/>
              <a:t>therapy follows </a:t>
            </a:r>
            <a:r>
              <a:rPr lang="en-US" dirty="0"/>
              <a:t>same guidelines as for </a:t>
            </a:r>
            <a:r>
              <a:rPr lang="en-US" dirty="0" smtClean="0"/>
              <a:t>Acute Osteomyelitis.</a:t>
            </a:r>
          </a:p>
          <a:p>
            <a:endParaRPr lang="en-US" dirty="0"/>
          </a:p>
          <a:p>
            <a:r>
              <a:rPr lang="en-US" dirty="0" smtClean="0"/>
              <a:t>Total </a:t>
            </a:r>
            <a:r>
              <a:rPr lang="en-US" dirty="0"/>
              <a:t>d</a:t>
            </a:r>
            <a:r>
              <a:rPr lang="en-US" dirty="0" smtClean="0"/>
              <a:t>uration </a:t>
            </a:r>
            <a:r>
              <a:rPr lang="en-US" dirty="0" smtClean="0">
                <a:solidFill>
                  <a:srgbClr val="FFFF00"/>
                </a:solidFill>
              </a:rPr>
              <a:t>4 weeks.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201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Prognosis of Septic 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10-25</a:t>
            </a:r>
            <a:r>
              <a:rPr lang="en-US" dirty="0"/>
              <a:t>% of children have residual </a:t>
            </a:r>
            <a:r>
              <a:rPr lang="en-US" dirty="0" smtClean="0"/>
              <a:t>joint dysfunction</a:t>
            </a:r>
          </a:p>
          <a:p>
            <a:endParaRPr lang="en-US" dirty="0"/>
          </a:p>
          <a:p>
            <a:pPr lvl="1"/>
            <a:r>
              <a:rPr lang="en-US" dirty="0" smtClean="0"/>
              <a:t>Abnormalities </a:t>
            </a:r>
            <a:r>
              <a:rPr lang="en-US" dirty="0"/>
              <a:t>of bone </a:t>
            </a:r>
            <a:r>
              <a:rPr lang="en-US" dirty="0" smtClean="0"/>
              <a:t>growth</a:t>
            </a:r>
          </a:p>
          <a:p>
            <a:pPr lvl="1"/>
            <a:r>
              <a:rPr lang="en-US" dirty="0" smtClean="0"/>
              <a:t>Limitations </a:t>
            </a:r>
            <a:r>
              <a:rPr lang="en-US" dirty="0"/>
              <a:t>to joint </a:t>
            </a:r>
            <a:r>
              <a:rPr lang="en-US" dirty="0" smtClean="0"/>
              <a:t>mobility</a:t>
            </a:r>
          </a:p>
          <a:p>
            <a:pPr lvl="1"/>
            <a:r>
              <a:rPr lang="en-US" dirty="0" smtClean="0"/>
              <a:t>Unstable </a:t>
            </a:r>
            <a:r>
              <a:rPr lang="en-US" dirty="0"/>
              <a:t>articulation of the joint</a:t>
            </a:r>
          </a:p>
          <a:p>
            <a:endParaRPr lang="en-US" dirty="0" smtClean="0"/>
          </a:p>
          <a:p>
            <a:r>
              <a:rPr lang="en-US" dirty="0" smtClean="0"/>
              <a:t>May </a:t>
            </a:r>
            <a:r>
              <a:rPr lang="en-US" dirty="0"/>
              <a:t>not be evident for months to years </a:t>
            </a:r>
            <a:r>
              <a:rPr lang="en-US" dirty="0" smtClean="0"/>
              <a:t>after 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9377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Poor prognostic factors  </a:t>
            </a:r>
            <a:r>
              <a:rPr lang="en-US" dirty="0">
                <a:solidFill>
                  <a:srgbClr val="FFFF00"/>
                </a:solidFill>
              </a:rPr>
              <a:t>of Septic Arthritis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Risk factors:</a:t>
            </a:r>
          </a:p>
          <a:p>
            <a:pPr lvl="1"/>
            <a:r>
              <a:rPr lang="en-US" dirty="0" smtClean="0"/>
              <a:t>Age </a:t>
            </a:r>
            <a:r>
              <a:rPr lang="en-US" dirty="0"/>
              <a:t>&lt; 6 </a:t>
            </a:r>
            <a:r>
              <a:rPr lang="en-US" dirty="0" smtClean="0"/>
              <a:t>months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Infection </a:t>
            </a:r>
            <a:r>
              <a:rPr lang="en-US" dirty="0"/>
              <a:t>of the adjacent </a:t>
            </a:r>
            <a:r>
              <a:rPr lang="en-US" dirty="0" smtClean="0"/>
              <a:t>bone (less likely in younger children due to epiphysis barrier)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Infection </a:t>
            </a:r>
            <a:r>
              <a:rPr lang="en-US" dirty="0"/>
              <a:t>of the hip or </a:t>
            </a:r>
            <a:r>
              <a:rPr lang="en-US" dirty="0" smtClean="0"/>
              <a:t>shoulder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Delay </a:t>
            </a:r>
            <a:r>
              <a:rPr lang="en-US" dirty="0"/>
              <a:t>of &gt; 4 days in decompression </a:t>
            </a:r>
            <a:r>
              <a:rPr lang="en-US" dirty="0" smtClean="0"/>
              <a:t>and antimicrobial Rx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Prolonged </a:t>
            </a:r>
            <a:r>
              <a:rPr lang="en-US" dirty="0"/>
              <a:t>time to sterilization of synovial </a:t>
            </a:r>
            <a:r>
              <a:rPr lang="en-US" dirty="0" smtClean="0"/>
              <a:t>fluid</a:t>
            </a:r>
          </a:p>
          <a:p>
            <a:pPr lvl="1"/>
            <a:endParaRPr lang="en-US" i="1" dirty="0"/>
          </a:p>
          <a:p>
            <a:pPr lvl="1"/>
            <a:r>
              <a:rPr lang="en-US" i="1" dirty="0" smtClean="0"/>
              <a:t>S</a:t>
            </a:r>
            <a:r>
              <a:rPr lang="en-US" i="1" dirty="0"/>
              <a:t>. aureus </a:t>
            </a:r>
            <a:r>
              <a:rPr lang="en-US" dirty="0"/>
              <a:t>and </a:t>
            </a:r>
            <a:r>
              <a:rPr lang="en-US" i="1" dirty="0"/>
              <a:t>H. </a:t>
            </a:r>
            <a:r>
              <a:rPr lang="en-US" i="1" dirty="0" err="1"/>
              <a:t>influenzae</a:t>
            </a:r>
            <a:r>
              <a:rPr lang="en-US" i="1" dirty="0"/>
              <a:t> </a:t>
            </a:r>
            <a:r>
              <a:rPr lang="en-US" dirty="0"/>
              <a:t>carry higher risks </a:t>
            </a:r>
            <a:r>
              <a:rPr lang="en-US" dirty="0" smtClean="0"/>
              <a:t>than </a:t>
            </a:r>
            <a:r>
              <a:rPr lang="sv-SE" i="1" dirty="0" smtClean="0"/>
              <a:t>N</a:t>
            </a:r>
            <a:r>
              <a:rPr lang="sv-SE" i="1" dirty="0"/>
              <a:t>. gonorrhoeae </a:t>
            </a:r>
            <a:r>
              <a:rPr lang="sv-SE" dirty="0"/>
              <a:t>and </a:t>
            </a:r>
            <a:r>
              <a:rPr lang="sv-SE" i="1" dirty="0"/>
              <a:t>N. meningitidis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0034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0400" y="2819400"/>
            <a:ext cx="5334000" cy="30469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350043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922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4948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Additional Content Not covered in this lecture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Puncture Wound </a:t>
            </a:r>
            <a:r>
              <a:rPr lang="en-US" dirty="0" err="1" smtClean="0"/>
              <a:t>Osteochondritis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Chronic Recurrent Multifocal</a:t>
            </a:r>
            <a:br>
              <a:rPr lang="en-US" dirty="0"/>
            </a:br>
            <a:r>
              <a:rPr lang="en-US" dirty="0"/>
              <a:t>Osteomyelitis (CRMO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Reactive </a:t>
            </a:r>
            <a:r>
              <a:rPr lang="en-US" dirty="0" smtClean="0"/>
              <a:t>Arthritis</a:t>
            </a:r>
          </a:p>
          <a:p>
            <a:endParaRPr lang="en-US" dirty="0"/>
          </a:p>
          <a:p>
            <a:r>
              <a:rPr lang="en-US" dirty="0" err="1"/>
              <a:t>Diskitis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055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12192000" cy="743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78127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919536" y="404664"/>
          <a:ext cx="8223198" cy="504039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353022"/>
                <a:gridCol w="3870176"/>
              </a:tblGrid>
              <a:tr h="584753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Gram-positive bacteria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226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</a:tr>
              <a:tr h="65244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Staphylococcus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aureus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All ages; may cause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polyarticular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infection; MRSA may be associated with venous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thromboembolism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and pulmonary disease; possible associated skin or soft tissue infection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4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Coagulase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-negative staphylococci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Most common cause of bacterial arthritis associated with prosthetic joints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4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Group A streptococcus (S.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pyogenes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Concurrent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varicella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zoster virus infection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44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Streptococcus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pneumoniae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 (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pneumococcus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Children younger than two years of age; children older than two years of age with underlying medical condition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eg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, sickle cell disease, immunodeficiency, etc)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4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Group B streptococcus (Streptococcus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agalactiae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Infants younger than three months of age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4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Nocardia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asteroides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Chronic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monoarticular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arthritis with a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granulomatous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reaction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3222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847528" y="404662"/>
          <a:ext cx="8568952" cy="643240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320480"/>
                <a:gridCol w="4248472"/>
              </a:tblGrid>
              <a:tr h="564688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Gram-negative bacteria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22665"/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/>
                        <a:t>Haemophilus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influenzae</a:t>
                      </a:r>
                      <a:r>
                        <a:rPr lang="en-US" sz="2000" b="1" dirty="0"/>
                        <a:t> type b (</a:t>
                      </a:r>
                      <a:r>
                        <a:rPr lang="en-US" sz="2000" b="1" dirty="0" err="1"/>
                        <a:t>Hib</a:t>
                      </a:r>
                      <a:r>
                        <a:rPr lang="en-US" sz="2000" b="1" dirty="0"/>
                        <a:t>)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Incompletely immunized children in areas with low Hib immunization rates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/>
                        <a:t>Neisseria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gonorrhoeae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Newborns; usually affects joints below the hip; may cause polyarticular infection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695759">
                <a:tc v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Sexually active adolescents; usually occurs as part of disseminated infection with fever and rash; in girls may precede onset of menses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/>
                        <a:t>Neisseria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meningitidis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/>
                        <a:t>May cause </a:t>
                      </a:r>
                      <a:r>
                        <a:rPr lang="en-US" sz="1800" b="0" dirty="0" err="1"/>
                        <a:t>polyarticular</a:t>
                      </a:r>
                      <a:r>
                        <a:rPr lang="en-US" sz="1800" b="0" dirty="0"/>
                        <a:t> infection; associated rash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Salmonella species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Children with sickle cell disease or related </a:t>
                      </a:r>
                      <a:r>
                        <a:rPr lang="en-US" sz="1400" b="1" dirty="0" err="1"/>
                        <a:t>hemoglobinopathies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Pseudomonas </a:t>
                      </a:r>
                      <a:r>
                        <a:rPr lang="en-US" sz="2000" b="1" dirty="0" err="1"/>
                        <a:t>aeruginosa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Puncture wounds; injectable drug use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/>
                        <a:t>Borrelia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burgdorferi</a:t>
                      </a:r>
                      <a:r>
                        <a:rPr lang="en-US" sz="1400" b="1" dirty="0"/>
                        <a:t> (Lyme disease)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Tick bite; history of erythema migrans rash; travel to or living in an endemic area; intermittent inflammatory arthritis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695759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/>
                        <a:t>Brucella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Travel to or living in an endemic area; ingestion of unpasteurized dairy products; chronic monoarticular arthritis with a granulomatous reaction</a:t>
                      </a:r>
                      <a:endParaRPr lang="en-US" sz="1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  <a:tr h="4611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/>
                        <a:t>Mycobacteria</a:t>
                      </a:r>
                      <a:r>
                        <a:rPr lang="en-US" sz="1400" b="1" dirty="0"/>
                        <a:t> (tuberculosis and atypical species)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3326" marR="45330" marT="30220" marB="4533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Chronic </a:t>
                      </a:r>
                      <a:r>
                        <a:rPr lang="en-US" sz="1400" b="1" dirty="0" err="1"/>
                        <a:t>monoarticular</a:t>
                      </a:r>
                      <a:r>
                        <a:rPr lang="en-US" sz="1400" b="1" dirty="0"/>
                        <a:t> arthritis with a </a:t>
                      </a:r>
                      <a:r>
                        <a:rPr lang="en-US" sz="1400" b="1" dirty="0" err="1"/>
                        <a:t>granulomatous</a:t>
                      </a:r>
                      <a:r>
                        <a:rPr lang="en-US" sz="1400" b="1" dirty="0"/>
                        <a:t> reaction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30" marR="45330" marT="30220" marB="4533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48808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482" name="Picture 3" descr="C:\Documents and Settings\Administrator\Desktop\RA\FLUI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400787" cy="6857999"/>
          </a:xfrm>
          <a:noFill/>
        </p:spPr>
      </p:pic>
    </p:spTree>
    <p:extLst>
      <p:ext uri="{BB962C8B-B14F-4D97-AF65-F5344CB8AC3E}">
        <p14:creationId xmlns:p14="http://schemas.microsoft.com/office/powerpoint/2010/main" val="34302090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Pathogens causing osteomyelitis in</a:t>
            </a:r>
            <a:br>
              <a:rPr lang="en-US" dirty="0"/>
            </a:br>
            <a:r>
              <a:rPr lang="en-US" dirty="0"/>
              <a:t>patients with other risk factors: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09800"/>
            <a:ext cx="807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• Trauma</a:t>
            </a:r>
          </a:p>
          <a:p>
            <a:r>
              <a:rPr lang="en-US" sz="3200" dirty="0" smtClean="0"/>
              <a:t>– Mixed gram negative, gram positive and anaerobic bacteria</a:t>
            </a:r>
          </a:p>
          <a:p>
            <a:endParaRPr lang="en-US" sz="3200" dirty="0" smtClean="0"/>
          </a:p>
          <a:p>
            <a:r>
              <a:rPr lang="en-US" sz="3200" dirty="0" smtClean="0"/>
              <a:t>• IV Drug Abuse</a:t>
            </a:r>
          </a:p>
          <a:p>
            <a:r>
              <a:rPr lang="en-US" sz="3200" dirty="0" smtClean="0"/>
              <a:t>– Sternal osteomyelitis with </a:t>
            </a:r>
            <a:r>
              <a:rPr lang="en-US" sz="3200" i="1" dirty="0" smtClean="0"/>
              <a:t>S. aureus, P. aeruginosa, Candida </a:t>
            </a:r>
            <a:r>
              <a:rPr lang="en-US" sz="3200" dirty="0" smtClean="0"/>
              <a:t>species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1146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Pathogens causing osteomyelitis in</a:t>
            </a:r>
            <a:br>
              <a:rPr lang="en-US" dirty="0"/>
            </a:br>
            <a:r>
              <a:rPr lang="en-US" dirty="0"/>
              <a:t>patients with other risk factors: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Diabetes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Mixed</a:t>
            </a:r>
            <a:r>
              <a:rPr lang="en-US" dirty="0"/>
              <a:t>: </a:t>
            </a:r>
            <a:r>
              <a:rPr lang="en-US" i="1" dirty="0"/>
              <a:t>S. aureus </a:t>
            </a:r>
            <a:r>
              <a:rPr lang="en-US" dirty="0" smtClean="0"/>
              <a:t>is usually present, coagulase negative staphylococci, streptococci, </a:t>
            </a:r>
            <a:r>
              <a:rPr lang="en-US" dirty="0" err="1" smtClean="0"/>
              <a:t>enterobacteraciae</a:t>
            </a:r>
            <a:r>
              <a:rPr lang="en-US" dirty="0" smtClean="0"/>
              <a:t>, anaerobes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440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76632" y="365125"/>
            <a:ext cx="13819237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Criteria for Changing to </a:t>
            </a:r>
            <a:r>
              <a:rPr lang="en-US" dirty="0" smtClean="0">
                <a:solidFill>
                  <a:srgbClr val="FFFF00"/>
                </a:solidFill>
              </a:rPr>
              <a:t>Oral Antibiotics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Patient </a:t>
            </a:r>
            <a:r>
              <a:rPr lang="en-US" dirty="0"/>
              <a:t>is improving</a:t>
            </a:r>
          </a:p>
          <a:p>
            <a:r>
              <a:rPr lang="en-US" dirty="0" smtClean="0"/>
              <a:t>Laboratory </a:t>
            </a:r>
            <a:r>
              <a:rPr lang="en-US" dirty="0"/>
              <a:t>values are normalizing</a:t>
            </a:r>
          </a:p>
          <a:p>
            <a:r>
              <a:rPr lang="en-US" dirty="0" smtClean="0"/>
              <a:t>There </a:t>
            </a:r>
            <a:r>
              <a:rPr lang="en-US" dirty="0"/>
              <a:t>is an oral antibiotic that has </a:t>
            </a:r>
            <a:r>
              <a:rPr lang="en-US" dirty="0" smtClean="0"/>
              <a:t>activity against the </a:t>
            </a:r>
            <a:r>
              <a:rPr lang="en-US" dirty="0"/>
              <a:t>organism or the same spectrum </a:t>
            </a:r>
            <a:r>
              <a:rPr lang="en-US" dirty="0" smtClean="0"/>
              <a:t>of activity </a:t>
            </a:r>
            <a:r>
              <a:rPr lang="en-US" dirty="0"/>
              <a:t>as the IV antibiotic</a:t>
            </a:r>
          </a:p>
          <a:p>
            <a:r>
              <a:rPr lang="en-US" dirty="0" smtClean="0"/>
              <a:t>Child </a:t>
            </a:r>
            <a:r>
              <a:rPr lang="en-US" dirty="0"/>
              <a:t>can take large frequent doses of </a:t>
            </a:r>
            <a:r>
              <a:rPr lang="en-US" dirty="0" smtClean="0"/>
              <a:t>oral medicine</a:t>
            </a:r>
            <a:endParaRPr lang="en-US" dirty="0"/>
          </a:p>
          <a:p>
            <a:r>
              <a:rPr lang="en-US" dirty="0" smtClean="0"/>
              <a:t>Good </a:t>
            </a:r>
            <a:r>
              <a:rPr lang="en-US" dirty="0"/>
              <a:t>f/u with a reliable family and PMD</a:t>
            </a:r>
          </a:p>
        </p:txBody>
      </p:sp>
    </p:spTree>
    <p:extLst>
      <p:ext uri="{BB962C8B-B14F-4D97-AF65-F5344CB8AC3E}">
        <p14:creationId xmlns:p14="http://schemas.microsoft.com/office/powerpoint/2010/main" val="11350432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Criteria for Changing to Oral Antibiotics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Sometimes </a:t>
            </a:r>
            <a:r>
              <a:rPr lang="en-US" dirty="0"/>
              <a:t>this can be done as early as a </a:t>
            </a:r>
            <a:r>
              <a:rPr lang="en-US" dirty="0" smtClean="0"/>
              <a:t>few days </a:t>
            </a:r>
            <a:r>
              <a:rPr lang="en-US" dirty="0"/>
              <a:t>after initiation of IV therapy</a:t>
            </a:r>
          </a:p>
          <a:p>
            <a:r>
              <a:rPr lang="en-US" dirty="0" smtClean="0"/>
              <a:t>Try </a:t>
            </a:r>
            <a:r>
              <a:rPr lang="en-US" dirty="0"/>
              <a:t>to avoid sending patient home with </a:t>
            </a:r>
            <a:r>
              <a:rPr lang="en-US" dirty="0" smtClean="0"/>
              <a:t>PICC line </a:t>
            </a:r>
            <a:r>
              <a:rPr lang="en-US" dirty="0"/>
              <a:t>if patient meets criteria on previous slide</a:t>
            </a:r>
          </a:p>
          <a:p>
            <a:r>
              <a:rPr lang="en-US" dirty="0" smtClean="0"/>
              <a:t>There </a:t>
            </a:r>
            <a:r>
              <a:rPr lang="en-US" dirty="0"/>
              <a:t>are good data to support treatment </a:t>
            </a:r>
            <a:r>
              <a:rPr lang="en-US" dirty="0" smtClean="0"/>
              <a:t>of childhood </a:t>
            </a:r>
            <a:r>
              <a:rPr lang="en-US" dirty="0"/>
              <a:t>Acute Osteomyelitis </a:t>
            </a:r>
          </a:p>
          <a:p>
            <a:r>
              <a:rPr lang="en-US" dirty="0" smtClean="0"/>
              <a:t> </a:t>
            </a:r>
            <a:r>
              <a:rPr lang="en-US" dirty="0"/>
              <a:t>with transition from IV to </a:t>
            </a:r>
            <a:r>
              <a:rPr lang="en-US" dirty="0" err="1" smtClean="0"/>
              <a:t>po</a:t>
            </a:r>
            <a:r>
              <a:rPr lang="en-US" dirty="0"/>
              <a:t> </a:t>
            </a:r>
            <a:r>
              <a:rPr lang="en-US" dirty="0" smtClean="0"/>
              <a:t>therapy</a:t>
            </a:r>
            <a:r>
              <a:rPr lang="en-US" dirty="0"/>
              <a:t>.</a:t>
            </a:r>
          </a:p>
          <a:p>
            <a:r>
              <a:rPr lang="en-US" dirty="0" smtClean="0"/>
              <a:t>Monitor </a:t>
            </a:r>
            <a:r>
              <a:rPr lang="en-US" dirty="0"/>
              <a:t>child closely for response </a:t>
            </a:r>
            <a:r>
              <a:rPr lang="en-US" dirty="0" smtClean="0"/>
              <a:t>to treatment </a:t>
            </a:r>
            <a:r>
              <a:rPr lang="en-US" dirty="0"/>
              <a:t>and for drug toxicity</a:t>
            </a:r>
          </a:p>
        </p:txBody>
      </p:sp>
    </p:spTree>
    <p:extLst>
      <p:ext uri="{BB962C8B-B14F-4D97-AF65-F5344CB8AC3E}">
        <p14:creationId xmlns:p14="http://schemas.microsoft.com/office/powerpoint/2010/main" val="23733133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Oral Antibiotic Doses for AHO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2" y="0"/>
            <a:ext cx="96773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2997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1786</TotalTime>
  <Words>2362</Words>
  <Application>Microsoft Office PowerPoint</Application>
  <PresentationFormat>Widescreen</PresentationFormat>
  <Paragraphs>469</Paragraphs>
  <Slides>79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7" baseType="lpstr">
      <vt:lpstr>Arial</vt:lpstr>
      <vt:lpstr>Calibri</vt:lpstr>
      <vt:lpstr>Corbel</vt:lpstr>
      <vt:lpstr>Majalla UI</vt:lpstr>
      <vt:lpstr>Tahoma</vt:lpstr>
      <vt:lpstr>Traditional Arabic</vt:lpstr>
      <vt:lpstr>Wingdings</vt:lpstr>
      <vt:lpstr>Depth</vt:lpstr>
      <vt:lpstr>Acute  Osteomyelitis   and   Septic  Arthritis</vt:lpstr>
      <vt:lpstr>PowerPoint Presentation</vt:lpstr>
      <vt:lpstr>Classification </vt:lpstr>
      <vt:lpstr>PowerPoint Presentation</vt:lpstr>
      <vt:lpstr>Structure of long bone</vt:lpstr>
      <vt:lpstr>PowerPoint Presentation</vt:lpstr>
      <vt:lpstr>Osteomyelitis</vt:lpstr>
      <vt:lpstr>Osteomyelitis</vt:lpstr>
      <vt:lpstr>Epidemiology of Osteomyelitis</vt:lpstr>
      <vt:lpstr>Pathogens by Age</vt:lpstr>
      <vt:lpstr>Unusual Pathogens in Osteomyelitis </vt:lpstr>
      <vt:lpstr>MICROORGANISMS ISOLATED FROM PATIENTS WITH OSTEOMYELITIS AND THEIR CLINICAL ASSOCIATIONS</vt:lpstr>
      <vt:lpstr>PowerPoint Presentation</vt:lpstr>
      <vt:lpstr>Sites of Infection</vt:lpstr>
      <vt:lpstr>Methicillin-susceptible S. aureus  MSSA vs. Methicillin-resistant S. aureus MRSA</vt:lpstr>
      <vt:lpstr>Clinical Characteristics of Acute Osteomyelitis</vt:lpstr>
      <vt:lpstr>Clinical Characteristics of Acute Osteomyelitis</vt:lpstr>
      <vt:lpstr>Physical Examination  in Acute Osteomyelitis</vt:lpstr>
      <vt:lpstr>Differential Diagnosis of Osteomyelitis</vt:lpstr>
      <vt:lpstr>Gaucher’s disease </vt:lpstr>
      <vt:lpstr>Laboratory Diagnosis</vt:lpstr>
      <vt:lpstr>Laboratory Tests:</vt:lpstr>
      <vt:lpstr>Laboratory Diagnosis</vt:lpstr>
      <vt:lpstr>Radiologic Diagnosis</vt:lpstr>
      <vt:lpstr>PowerPoint Presentation</vt:lpstr>
      <vt:lpstr>PowerPoint Presentation</vt:lpstr>
      <vt:lpstr>PowerPoint Presentation</vt:lpstr>
      <vt:lpstr>Treatment</vt:lpstr>
      <vt:lpstr>Osteomyelitis Empiric therapy</vt:lpstr>
      <vt:lpstr>Acute Osteomyelitis Duration of Treatment</vt:lpstr>
      <vt:lpstr>Acute Osteomyelitis Treatment</vt:lpstr>
      <vt:lpstr>Acute Osteomyelitis Treatment</vt:lpstr>
      <vt:lpstr>Complications</vt:lpstr>
      <vt:lpstr>PowerPoint Presentation</vt:lpstr>
      <vt:lpstr>Chronic Osteomyelitis </vt:lpstr>
      <vt:lpstr>Chronic Osteomyelitis </vt:lpstr>
      <vt:lpstr>Chronic Osteomyelitis </vt:lpstr>
      <vt:lpstr>PowerPoint Presentation</vt:lpstr>
      <vt:lpstr>PowerPoint Presentation</vt:lpstr>
      <vt:lpstr>PowerPoint Presentation</vt:lpstr>
      <vt:lpstr>Chronic Osteomyelitis </vt:lpstr>
      <vt:lpstr>Chronic Osteomyelitis </vt:lpstr>
      <vt:lpstr>Complications </vt:lpstr>
      <vt:lpstr>PowerPoint Presentation</vt:lpstr>
      <vt:lpstr>PowerPoint Presentation</vt:lpstr>
      <vt:lpstr>Septic Arthritis Epidemiology</vt:lpstr>
      <vt:lpstr>PowerPoint Presentation</vt:lpstr>
      <vt:lpstr>Septic Arthritis: Clinical Presentation</vt:lpstr>
      <vt:lpstr>PowerPoint Presentation</vt:lpstr>
      <vt:lpstr>Septic Arthritis</vt:lpstr>
      <vt:lpstr>Septic Arthritis: Organisms</vt:lpstr>
      <vt:lpstr>Pathogens by Age</vt:lpstr>
      <vt:lpstr>Sites of Septic Arthritis in 1050 children</vt:lpstr>
      <vt:lpstr>Differentiating Pyogenic Arthritis of the Hip from Transient Synovitis </vt:lpstr>
      <vt:lpstr>Laboratory Diagnosis of Septic Arthritis</vt:lpstr>
      <vt:lpstr>Joint Fluid</vt:lpstr>
      <vt:lpstr>Septic Arthritis: Imaging</vt:lpstr>
      <vt:lpstr>Septic Arthritis: Imaging</vt:lpstr>
      <vt:lpstr>PowerPoint Presentation</vt:lpstr>
      <vt:lpstr>PowerPoint Presentation</vt:lpstr>
      <vt:lpstr>Treatment of Septic Arthritis</vt:lpstr>
      <vt:lpstr>Deferential diagnosis </vt:lpstr>
      <vt:lpstr>Treatment of Septic Arthritis</vt:lpstr>
      <vt:lpstr>Septic Arthritis: Empiric Antibiotic Therapy*</vt:lpstr>
      <vt:lpstr>Treatment of Septic Arthritis</vt:lpstr>
      <vt:lpstr>Prognosis of Septic Arthritis</vt:lpstr>
      <vt:lpstr>Poor prognostic factors  of Septic Arthritis</vt:lpstr>
      <vt:lpstr>PowerPoint Presentation</vt:lpstr>
      <vt:lpstr>PowerPoint Presentation</vt:lpstr>
      <vt:lpstr>Additional Content Not covered in this lecture</vt:lpstr>
      <vt:lpstr>PowerPoint Presentation</vt:lpstr>
      <vt:lpstr>PowerPoint Presentation</vt:lpstr>
      <vt:lpstr>PowerPoint Presentation</vt:lpstr>
      <vt:lpstr>PowerPoint Presentation</vt:lpstr>
      <vt:lpstr>Pathogens causing osteomyelitis in patients with other risk factors:</vt:lpstr>
      <vt:lpstr>Pathogens causing osteomyelitis in patients with other risk factors:</vt:lpstr>
      <vt:lpstr>Criteria for Changing to Oral Antibiotics</vt:lpstr>
      <vt:lpstr>Criteria for Changing to Oral Antibiotics</vt:lpstr>
      <vt:lpstr>Oral Antibiotic Doses for AHO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Meningitis and encephalitis</dc:title>
  <dc:creator>MSH</dc:creator>
  <cp:lastModifiedBy>MSH</cp:lastModifiedBy>
  <cp:revision>66</cp:revision>
  <dcterms:created xsi:type="dcterms:W3CDTF">2016-09-03T04:31:00Z</dcterms:created>
  <dcterms:modified xsi:type="dcterms:W3CDTF">2017-09-19T04:06:27Z</dcterms:modified>
</cp:coreProperties>
</file>