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6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72" r:id="rId15"/>
    <p:sldId id="273" r:id="rId16"/>
    <p:sldId id="274" r:id="rId17"/>
    <p:sldId id="275" r:id="rId18"/>
    <p:sldId id="306" r:id="rId19"/>
    <p:sldId id="307" r:id="rId20"/>
    <p:sldId id="308" r:id="rId21"/>
    <p:sldId id="266" r:id="rId22"/>
    <p:sldId id="267" r:id="rId23"/>
    <p:sldId id="297" r:id="rId24"/>
    <p:sldId id="268" r:id="rId25"/>
    <p:sldId id="298" r:id="rId26"/>
    <p:sldId id="313" r:id="rId27"/>
    <p:sldId id="269" r:id="rId28"/>
    <p:sldId id="309" r:id="rId29"/>
    <p:sldId id="311" r:id="rId30"/>
    <p:sldId id="270" r:id="rId31"/>
    <p:sldId id="271" r:id="rId32"/>
    <p:sldId id="276" r:id="rId33"/>
    <p:sldId id="277" r:id="rId34"/>
    <p:sldId id="278" r:id="rId35"/>
    <p:sldId id="279" r:id="rId36"/>
    <p:sldId id="280" r:id="rId37"/>
    <p:sldId id="281" r:id="rId38"/>
    <p:sldId id="282" r:id="rId39"/>
    <p:sldId id="283" r:id="rId40"/>
    <p:sldId id="284" r:id="rId41"/>
    <p:sldId id="285" r:id="rId42"/>
    <p:sldId id="286" r:id="rId43"/>
    <p:sldId id="287" r:id="rId44"/>
    <p:sldId id="288" r:id="rId45"/>
    <p:sldId id="289" r:id="rId46"/>
    <p:sldId id="290" r:id="rId47"/>
    <p:sldId id="291" r:id="rId48"/>
    <p:sldId id="292" r:id="rId49"/>
    <p:sldId id="299" r:id="rId50"/>
    <p:sldId id="317" r:id="rId51"/>
    <p:sldId id="318" r:id="rId52"/>
    <p:sldId id="316" r:id="rId53"/>
    <p:sldId id="293" r:id="rId54"/>
    <p:sldId id="294" r:id="rId55"/>
    <p:sldId id="295" r:id="rId56"/>
    <p:sldId id="296" r:id="rId57"/>
    <p:sldId id="300" r:id="rId58"/>
    <p:sldId id="301" r:id="rId59"/>
    <p:sldId id="303" r:id="rId60"/>
    <p:sldId id="304" r:id="rId61"/>
    <p:sldId id="302" r:id="rId62"/>
    <p:sldId id="305" r:id="rId63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F5F0C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87CED4">
              <a:alpha val="2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254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5DC123">
              <a:alpha val="19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2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3632E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3632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105381"/>
              <a:satOff val="14341"/>
              <a:lumOff val="10801"/>
            </a:scheme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105381"/>
              <a:satOff val="14341"/>
              <a:lumOff val="10801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45761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77C83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77C83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0"/>
    <p:restoredTop sz="94794"/>
  </p:normalViewPr>
  <p:slideViewPr>
    <p:cSldViewPr snapToGrid="0" snapToObjects="1">
      <p:cViewPr varScale="1">
        <p:scale>
          <a:sx n="63" d="100"/>
          <a:sy n="63" d="100"/>
        </p:scale>
        <p:origin x="2032" y="192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08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viewProps" Target="viewProp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32990669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pic" idx="13"/>
          </p:nvPr>
        </p:nvSpPr>
        <p:spPr>
          <a:xfrm>
            <a:off x="1600200" y="635000"/>
            <a:ext cx="9779000" cy="591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sz="quarter" idx="1"/>
          </p:nvPr>
        </p:nvSpPr>
        <p:spPr>
          <a:xfrm>
            <a:off x="1270000" y="8191500"/>
            <a:ext cx="10464800" cy="12192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hape 2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hape 3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pic" sz="half" idx="13"/>
          </p:nvPr>
        </p:nvSpPr>
        <p:spPr>
          <a:xfrm>
            <a:off x="6718300" y="762000"/>
            <a:ext cx="5334000" cy="82423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xfrm>
            <a:off x="952500" y="762000"/>
            <a:ext cx="5334000" cy="40005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952500" y="5003800"/>
            <a:ext cx="5334000" cy="4000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hape 4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hape 4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Shape 67"/>
          <p:cNvSpPr>
            <a:spLocks noGrp="1"/>
          </p:cNvSpPr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81000" indent="-381000">
              <a:spcBef>
                <a:spcPts val="3800"/>
              </a:spcBef>
              <a:defRPr sz="2800"/>
            </a:lvl1pPr>
            <a:lvl2pPr marL="762000" indent="-381000">
              <a:spcBef>
                <a:spcPts val="3800"/>
              </a:spcBef>
              <a:defRPr sz="2800"/>
            </a:lvl2pPr>
            <a:lvl3pPr marL="1143000" indent="-381000">
              <a:spcBef>
                <a:spcPts val="3800"/>
              </a:spcBef>
              <a:defRPr sz="2800"/>
            </a:lvl3pPr>
            <a:lvl4pPr marL="1524000" indent="-381000">
              <a:spcBef>
                <a:spcPts val="3800"/>
              </a:spcBef>
              <a:defRPr sz="2800"/>
            </a:lvl4pPr>
            <a:lvl5pPr marL="1905000" indent="-381000">
              <a:spcBef>
                <a:spcPts val="3800"/>
              </a:spcBef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hape 6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hape 7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pic" sz="quarter" idx="14"/>
          </p:nvPr>
        </p:nvSpPr>
        <p:spPr>
          <a:xfrm>
            <a:off x="6718300" y="7620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Shape 85"/>
          <p:cNvSpPr>
            <a:spLocks noGrp="1"/>
          </p:cNvSpPr>
          <p:nvPr>
            <p:ph type="pic" sz="half" idx="15"/>
          </p:nvPr>
        </p:nvSpPr>
        <p:spPr>
          <a:xfrm>
            <a:off x="952500" y="762884"/>
            <a:ext cx="5334000" cy="82296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hape 8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5334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8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–Johnny Appleseed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sz="quarter" idx="14"/>
          </p:nvPr>
        </p:nvSpPr>
        <p:spPr>
          <a:xfrm>
            <a:off x="1270000" y="4254500"/>
            <a:ext cx="10464800" cy="7112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2400"/>
              </a:spcBef>
              <a:buSzTx/>
              <a:buNone/>
              <a:defRPr sz="4000"/>
            </a:lvl1pPr>
          </a:lstStyle>
          <a:p>
            <a:r>
              <a:t>“Type a quote here.”</a:t>
            </a:r>
          </a:p>
        </p:txBody>
      </p:sp>
      <p:sp>
        <p:nvSpPr>
          <p:cNvPr id="95" name="Shape 9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952500" y="406400"/>
            <a:ext cx="11099800" cy="2120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4572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9144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13716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18288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22860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27432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32004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36576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41148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Respiratory Tract Infections</a:t>
            </a:r>
          </a:p>
        </p:txBody>
      </p:sp>
      <p:sp>
        <p:nvSpPr>
          <p:cNvPr id="120" name="Shape 120"/>
          <p:cNvSpPr>
            <a:spLocks noGrp="1"/>
          </p:cNvSpPr>
          <p:nvPr>
            <p:ph type="subTitle" sz="quarter" idx="1"/>
          </p:nvPr>
        </p:nvSpPr>
        <p:spPr>
          <a:xfrm>
            <a:off x="1270000" y="5035550"/>
            <a:ext cx="10464800" cy="1130300"/>
          </a:xfrm>
          <a:prstGeom prst="rect">
            <a:avLst/>
          </a:prstGeom>
        </p:spPr>
        <p:txBody>
          <a:bodyPr/>
          <a:lstStyle/>
          <a:p>
            <a:r>
              <a:t>Muna Kilani, MD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>
            <a:spLocks noGrp="1"/>
          </p:cNvSpPr>
          <p:nvPr>
            <p:ph type="title"/>
          </p:nvPr>
        </p:nvSpPr>
        <p:spPr>
          <a:xfrm>
            <a:off x="952500" y="412750"/>
            <a:ext cx="11099800" cy="2120900"/>
          </a:xfrm>
          <a:prstGeom prst="rect">
            <a:avLst/>
          </a:prstGeom>
        </p:spPr>
        <p:txBody>
          <a:bodyPr/>
          <a:lstStyle/>
          <a:p>
            <a:r>
              <a:t>Common Cold (Coryza)</a:t>
            </a:r>
          </a:p>
        </p:txBody>
      </p:sp>
      <p:sp>
        <p:nvSpPr>
          <p:cNvPr id="123" name="Shape 123"/>
          <p:cNvSpPr>
            <a:spLocks noGrp="1"/>
          </p:cNvSpPr>
          <p:nvPr>
            <p:ph type="body" idx="1"/>
          </p:nvPr>
        </p:nvSpPr>
        <p:spPr>
          <a:xfrm>
            <a:off x="952500" y="2597150"/>
            <a:ext cx="11099800" cy="62865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Nasal discharge</a:t>
            </a:r>
          </a:p>
          <a:p>
            <a:r>
              <a:rPr dirty="0"/>
              <a:t>Cough</a:t>
            </a:r>
          </a:p>
          <a:p>
            <a:r>
              <a:rPr dirty="0"/>
              <a:t>Fever</a:t>
            </a:r>
          </a:p>
          <a:p>
            <a:r>
              <a:rPr dirty="0"/>
              <a:t>Less than 1 week duration </a:t>
            </a:r>
          </a:p>
          <a:p>
            <a:r>
              <a:rPr dirty="0"/>
              <a:t>Rhinovirus, corona virus, RSV</a:t>
            </a:r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>
            <a:spLocks noGrp="1"/>
          </p:cNvSpPr>
          <p:nvPr>
            <p:ph type="title"/>
          </p:nvPr>
        </p:nvSpPr>
        <p:spPr>
          <a:xfrm>
            <a:off x="952500" y="412750"/>
            <a:ext cx="11099800" cy="2120900"/>
          </a:xfrm>
          <a:prstGeom prst="rect">
            <a:avLst/>
          </a:prstGeom>
        </p:spPr>
        <p:txBody>
          <a:bodyPr/>
          <a:lstStyle/>
          <a:p>
            <a:r>
              <a:t>Pharyngitis</a:t>
            </a:r>
          </a:p>
        </p:txBody>
      </p:sp>
      <p:sp>
        <p:nvSpPr>
          <p:cNvPr id="126" name="Shape 126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Sore throat, fever, cough</a:t>
            </a:r>
          </a:p>
          <a:p>
            <a:r>
              <a:t>Pharynx is inflamed, lymph nodes enlarged.</a:t>
            </a:r>
          </a:p>
          <a:p>
            <a:r>
              <a:t>Usually viral etiology, adenovirus, rhinovirus,</a:t>
            </a:r>
          </a:p>
          <a:p>
            <a:r>
              <a:t>In older children group A beta hemolytic streptococcus.</a:t>
            </a:r>
          </a:p>
        </p:txBody>
      </p:sp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Tonsillitis</a:t>
            </a:r>
          </a:p>
        </p:txBody>
      </p:sp>
      <p:sp>
        <p:nvSpPr>
          <p:cNvPr id="129" name="Shape 12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97763" indent="-397763" defTabSz="508254">
              <a:spcBef>
                <a:spcPts val="3600"/>
              </a:spcBef>
              <a:defRPr sz="3306"/>
            </a:pPr>
            <a:r>
              <a:rPr dirty="0"/>
              <a:t>A form of pharyngitis, with involvement of the tonsils.</a:t>
            </a:r>
          </a:p>
          <a:p>
            <a:pPr marL="397763" indent="-397763" defTabSz="508254">
              <a:spcBef>
                <a:spcPts val="3600"/>
              </a:spcBef>
              <a:defRPr sz="3306"/>
            </a:pPr>
            <a:r>
              <a:rPr dirty="0"/>
              <a:t>Common pathogens are group A hemolytic streptococcus </a:t>
            </a:r>
          </a:p>
          <a:p>
            <a:pPr marL="397763" indent="-397763" defTabSz="508254">
              <a:spcBef>
                <a:spcPts val="3600"/>
              </a:spcBef>
              <a:defRPr sz="3306"/>
            </a:pPr>
            <a:r>
              <a:rPr dirty="0"/>
              <a:t>Viruses like Ebstein Barr  virus ( infectious mononucleosi</a:t>
            </a:r>
            <a:r>
              <a:rPr lang="en-US" dirty="0"/>
              <a:t>s)</a:t>
            </a:r>
            <a:endParaRPr dirty="0"/>
          </a:p>
          <a:p>
            <a:pPr marL="397763" indent="-397763" defTabSz="508254">
              <a:spcBef>
                <a:spcPts val="3600"/>
              </a:spcBef>
              <a:defRPr sz="3306"/>
            </a:pPr>
            <a:r>
              <a:rPr dirty="0"/>
              <a:t>If bacterial infection diagnos</a:t>
            </a:r>
            <a:r>
              <a:rPr lang="en-US" dirty="0"/>
              <a:t>ed treatment in penicillin or erythromycin if patient allergic</a:t>
            </a:r>
            <a:endParaRPr dirty="0"/>
          </a:p>
          <a:p>
            <a:pPr marL="397763" indent="-397763" defTabSz="508254">
              <a:spcBef>
                <a:spcPts val="3600"/>
              </a:spcBef>
              <a:defRPr sz="3306"/>
            </a:pPr>
            <a:r>
              <a:rPr dirty="0"/>
              <a:t>Treatment does not prevent post streptococcal nephritis.</a:t>
            </a:r>
          </a:p>
        </p:txBody>
      </p:sp>
    </p:spTree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en-US" dirty="0" err="1"/>
              <a:t>Streptoccocal</a:t>
            </a:r>
            <a:r>
              <a:rPr lang="en-US" dirty="0"/>
              <a:t> Pharyngitis</a:t>
            </a:r>
            <a:endParaRPr dirty="0"/>
          </a:p>
        </p:txBody>
      </p:sp>
      <p:sp>
        <p:nvSpPr>
          <p:cNvPr id="132" name="Shape 13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Streptococcal tonsillitis characterized by erythema and swelling of the tonsils, exudate, petechia on the palate, tender anterior cervical lymph nodes</a:t>
            </a:r>
          </a:p>
          <a:p>
            <a:r>
              <a:rPr dirty="0"/>
              <a:t>Can be associated with sandpaper rash. </a:t>
            </a:r>
          </a:p>
          <a:p>
            <a:r>
              <a:rPr dirty="0"/>
              <a:t>Diagnosed with Rapid Antigen Detection Test, and throat culture</a:t>
            </a:r>
            <a:r>
              <a:rPr lang="en-US" dirty="0"/>
              <a:t>, sensitivity 63-96, specificity 90-100%</a:t>
            </a:r>
          </a:p>
          <a:p>
            <a:pPr marL="0" indent="0">
              <a:buNone/>
            </a:pPr>
            <a:endParaRPr dirty="0"/>
          </a:p>
        </p:txBody>
      </p:sp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4B26325A-79FE-41B9-96D2-5F4C1E7385FF-L0-001.jpeg"/>
          <p:cNvPicPr>
            <a:picLocks noGrp="1" noChangeAspect="1"/>
          </p:cNvPicPr>
          <p:nvPr>
            <p:ph type="pic" idx="13"/>
          </p:nvPr>
        </p:nvPicPr>
        <p:blipFill>
          <a:blip r:embed="rId2"/>
          <a:srcRect t="1095" b="1095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35" name="Shape 13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6" name="Shape 13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1333BC81-D1DE-4EA9-B88A-25B9057C664A-L0-001.jpeg"/>
          <p:cNvPicPr>
            <a:picLocks noGrp="1" noChangeAspect="1"/>
          </p:cNvPicPr>
          <p:nvPr>
            <p:ph type="pic" idx="13"/>
          </p:nvPr>
        </p:nvPicPr>
        <p:blipFill>
          <a:blip r:embed="rId2"/>
          <a:srcRect l="3758" r="3758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39" name="Shape 13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Tonsillar exudate</a:t>
            </a:r>
          </a:p>
        </p:txBody>
      </p:sp>
      <p:sp>
        <p:nvSpPr>
          <p:cNvPr id="140" name="Shape 14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4B053C2A-A695-4E56-8084-F008F9CFB998-L0-001.jpeg"/>
          <p:cNvPicPr>
            <a:picLocks noGrp="1" noChangeAspect="1"/>
          </p:cNvPicPr>
          <p:nvPr>
            <p:ph type="pic" idx="13"/>
          </p:nvPr>
        </p:nvPicPr>
        <p:blipFill>
          <a:blip r:embed="rId2"/>
          <a:srcRect t="9653" b="9653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43" name="Shape 14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Palatal </a:t>
            </a:r>
            <a:r>
              <a:rPr lang="en-US" dirty="0" err="1"/>
              <a:t>petichiae</a:t>
            </a:r>
            <a:endParaRPr dirty="0"/>
          </a:p>
        </p:txBody>
      </p:sp>
      <p:sp>
        <p:nvSpPr>
          <p:cNvPr id="144" name="Shape 14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C4B9706D-C8A3-455C-9EDD-5A9BB454753E-L0-001.jpeg"/>
          <p:cNvPicPr>
            <a:picLocks noGrp="1" noChangeAspect="1"/>
          </p:cNvPicPr>
          <p:nvPr>
            <p:ph type="pic" idx="13"/>
          </p:nvPr>
        </p:nvPicPr>
        <p:blipFill>
          <a:blip r:embed="rId2"/>
          <a:srcRect t="9653" b="9653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47" name="Shape 14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8" name="Shape 14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Sand paper rash</a:t>
            </a:r>
          </a:p>
        </p:txBody>
      </p:sp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8C0106C9-E9AB-4BCC-9F22-FC654021F600-L0-001.jpeg"/>
          <p:cNvPicPr>
            <a:picLocks noGrp="1" noChangeAspect="1"/>
          </p:cNvPicPr>
          <p:nvPr>
            <p:ph type="pic" idx="13"/>
          </p:nvPr>
        </p:nvPicPr>
        <p:blipFill>
          <a:blip r:embed="rId2"/>
          <a:srcRect/>
          <a:stretch>
            <a:fillRect/>
          </a:stretch>
        </p:blipFill>
        <p:spPr>
          <a:xfrm>
            <a:off x="681988" y="211651"/>
            <a:ext cx="13004800" cy="975360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Sinusitis</a:t>
            </a:r>
          </a:p>
        </p:txBody>
      </p:sp>
      <p:sp>
        <p:nvSpPr>
          <p:cNvPr id="170" name="Shape 17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Infection of the sinuses</a:t>
            </a:r>
          </a:p>
          <a:p>
            <a:r>
              <a:t>Maxillary, Ethmoidal, Spenoidal, Frontal</a:t>
            </a:r>
          </a:p>
          <a:p>
            <a:r>
              <a:t>Pathophysiology: Swelling --- inflammation---infection.</a:t>
            </a:r>
          </a:p>
          <a:p>
            <a:r>
              <a:t>Predisposing factors: Cyctic Fibrosis, allergic rhinitis, immunodeficiencies , structural abnormalities</a:t>
            </a:r>
          </a:p>
        </p:txBody>
      </p:sp>
    </p:spTree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Sinusitis</a:t>
            </a:r>
          </a:p>
        </p:txBody>
      </p:sp>
      <p:sp>
        <p:nvSpPr>
          <p:cNvPr id="173" name="Shape 173"/>
          <p:cNvSpPr>
            <a:spLocks noGrp="1"/>
          </p:cNvSpPr>
          <p:nvPr>
            <p:ph type="body" idx="1"/>
          </p:nvPr>
        </p:nvSpPr>
        <p:spPr>
          <a:xfrm>
            <a:off x="952500" y="2597150"/>
            <a:ext cx="11099800" cy="6286500"/>
          </a:xfrm>
          <a:prstGeom prst="rect">
            <a:avLst/>
          </a:prstGeom>
        </p:spPr>
        <p:txBody>
          <a:bodyPr/>
          <a:lstStyle/>
          <a:p>
            <a:endParaRPr/>
          </a:p>
          <a:p>
            <a:r>
              <a:t>Headache</a:t>
            </a:r>
          </a:p>
          <a:p>
            <a:r>
              <a:t>Fever</a:t>
            </a:r>
          </a:p>
          <a:p>
            <a:r>
              <a:t>Nasal discharge</a:t>
            </a:r>
          </a:p>
          <a:p>
            <a:r>
              <a:t>Cough: night time and early morning cough</a:t>
            </a:r>
          </a:p>
        </p:txBody>
      </p:sp>
    </p:spTree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Sinusitis</a:t>
            </a:r>
          </a:p>
        </p:txBody>
      </p:sp>
      <p:sp>
        <p:nvSpPr>
          <p:cNvPr id="176" name="Shape 176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288036" indent="-288036" defTabSz="368045">
              <a:spcBef>
                <a:spcPts val="2600"/>
              </a:spcBef>
              <a:defRPr sz="2394"/>
            </a:pPr>
            <a:r>
              <a:rPr dirty="0"/>
              <a:t>Diagnostic criteria   AAP  guidelines 2014 </a:t>
            </a:r>
          </a:p>
          <a:p>
            <a:pPr marL="288036" indent="-288036" defTabSz="368045">
              <a:spcBef>
                <a:spcPts val="2600"/>
              </a:spcBef>
              <a:defRPr sz="2394"/>
            </a:pPr>
            <a:r>
              <a:rPr dirty="0"/>
              <a:t>URI Symptoms of 10 days duration</a:t>
            </a:r>
          </a:p>
          <a:p>
            <a:pPr marL="288036" indent="-288036" defTabSz="368045">
              <a:spcBef>
                <a:spcPts val="2600"/>
              </a:spcBef>
              <a:defRPr sz="2394"/>
            </a:pPr>
            <a:r>
              <a:rPr dirty="0"/>
              <a:t>Or worsening URI symptoms after initial improvement</a:t>
            </a:r>
          </a:p>
          <a:p>
            <a:pPr marL="288036" indent="-288036" defTabSz="368045">
              <a:spcBef>
                <a:spcPts val="2600"/>
              </a:spcBef>
              <a:defRPr sz="2394"/>
            </a:pPr>
            <a:r>
              <a:rPr dirty="0"/>
              <a:t>Or Sever onset of pur</a:t>
            </a:r>
            <a:r>
              <a:rPr lang="en-US" dirty="0"/>
              <a:t>ulent</a:t>
            </a:r>
            <a:r>
              <a:rPr dirty="0"/>
              <a:t> to discharge and high grade fever of 3 days duration</a:t>
            </a:r>
          </a:p>
          <a:p>
            <a:pPr marL="288036" indent="-288036" defTabSz="368045">
              <a:spcBef>
                <a:spcPts val="2600"/>
              </a:spcBef>
              <a:defRPr sz="2394"/>
            </a:pPr>
            <a:r>
              <a:rPr dirty="0"/>
              <a:t>No imaging necessary</a:t>
            </a:r>
          </a:p>
          <a:p>
            <a:pPr marL="288036" indent="-288036" defTabSz="368045">
              <a:spcBef>
                <a:spcPts val="2600"/>
              </a:spcBef>
              <a:defRPr sz="2394"/>
            </a:pPr>
            <a:r>
              <a:rPr dirty="0"/>
              <a:t>Organisms, streptococcus pneumonia, staph aureus, non typable Hemophilus influenza, moraxella catarralis</a:t>
            </a:r>
          </a:p>
          <a:p>
            <a:pPr marL="288036" indent="-288036" defTabSz="368045">
              <a:spcBef>
                <a:spcPts val="2600"/>
              </a:spcBef>
              <a:defRPr sz="2394"/>
            </a:pPr>
            <a:r>
              <a:rPr dirty="0"/>
              <a:t>Physical findings: nasal discharge, post nasal drip, facial tenderness</a:t>
            </a:r>
          </a:p>
        </p:txBody>
      </p:sp>
    </p:spTree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DE84EB1A-0A4E-49DD-953B-67F3D0A7B809-L0-001.jpeg"/>
          <p:cNvPicPr>
            <a:picLocks noGrp="1" noChangeAspect="1"/>
          </p:cNvPicPr>
          <p:nvPr>
            <p:ph type="pic" idx="13"/>
          </p:nvPr>
        </p:nvPicPr>
        <p:blipFill>
          <a:blip r:embed="rId2"/>
          <a:srcRect l="2405" r="2405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 descr="sinses anatomy.jpg"/>
          <p:cNvPicPr>
            <a:picLocks noGrp="1" noChangeAspect="1"/>
          </p:cNvPicPr>
          <p:nvPr>
            <p:ph type="pic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00406528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ethomoid</a:t>
            </a:r>
            <a:r>
              <a:rPr lang="en-US" dirty="0"/>
              <a:t> and maxillary sinuses form in the 3</a:t>
            </a:r>
            <a:r>
              <a:rPr lang="en-US" baseline="30000" dirty="0"/>
              <a:t>rd</a:t>
            </a:r>
            <a:r>
              <a:rPr lang="en-US" dirty="0"/>
              <a:t> to 4</a:t>
            </a:r>
            <a:r>
              <a:rPr lang="en-US" baseline="30000" dirty="0"/>
              <a:t>th</a:t>
            </a:r>
            <a:r>
              <a:rPr lang="en-US" dirty="0"/>
              <a:t> gestational month.</a:t>
            </a:r>
          </a:p>
          <a:p>
            <a:r>
              <a:rPr lang="en-US" dirty="0"/>
              <a:t>The sphenoid sinuses are </a:t>
            </a:r>
            <a:r>
              <a:rPr lang="en-US" dirty="0" err="1"/>
              <a:t>pneumatized</a:t>
            </a:r>
            <a:r>
              <a:rPr lang="en-US" dirty="0"/>
              <a:t> by 5 years of age</a:t>
            </a:r>
          </a:p>
          <a:p>
            <a:r>
              <a:rPr lang="en-US" dirty="0"/>
              <a:t>The frontal sinuses do not appear until the 7</a:t>
            </a:r>
            <a:r>
              <a:rPr lang="en-US" baseline="30000" dirty="0"/>
              <a:t>th</a:t>
            </a:r>
            <a:r>
              <a:rPr lang="en-US" dirty="0"/>
              <a:t> to 8</a:t>
            </a:r>
            <a:r>
              <a:rPr lang="en-US" baseline="30000" dirty="0"/>
              <a:t>th</a:t>
            </a:r>
            <a:r>
              <a:rPr lang="en-US" dirty="0"/>
              <a:t> year of life and are not completely developed until </a:t>
            </a:r>
            <a:r>
              <a:rPr lang="en-US" dirty="0" err="1"/>
              <a:t>adolescense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465682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9584303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Croup</a:t>
            </a:r>
          </a:p>
        </p:txBody>
      </p:sp>
      <p:sp>
        <p:nvSpPr>
          <p:cNvPr id="153" name="Shape 15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Lary</a:t>
            </a:r>
            <a:r>
              <a:rPr lang="en-US" dirty="0"/>
              <a:t>n</a:t>
            </a:r>
            <a:r>
              <a:rPr dirty="0"/>
              <a:t>gotracheobronchitis</a:t>
            </a:r>
          </a:p>
          <a:p>
            <a:r>
              <a:rPr dirty="0"/>
              <a:t>Mostly viral</a:t>
            </a:r>
          </a:p>
          <a:p>
            <a:r>
              <a:rPr dirty="0"/>
              <a:t>Parainfluenza is the most common organism, but also RSV, Rhinovirus, influenza</a:t>
            </a:r>
          </a:p>
          <a:p>
            <a:r>
              <a:rPr dirty="0"/>
              <a:t>Pathophysiology: swelling of the subglottic space secondary to the viral infection </a:t>
            </a:r>
          </a:p>
        </p:txBody>
      </p:sp>
    </p:spTree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Croup</a:t>
            </a:r>
          </a:p>
        </p:txBody>
      </p:sp>
      <p:sp>
        <p:nvSpPr>
          <p:cNvPr id="156" name="Shape 156"/>
          <p:cNvSpPr>
            <a:spLocks noGrp="1"/>
          </p:cNvSpPr>
          <p:nvPr>
            <p:ph type="body" idx="1"/>
          </p:nvPr>
        </p:nvSpPr>
        <p:spPr>
          <a:xfrm>
            <a:off x="368559" y="2597150"/>
            <a:ext cx="11099801" cy="6286500"/>
          </a:xfrm>
          <a:prstGeom prst="rect">
            <a:avLst/>
          </a:prstGeom>
        </p:spPr>
        <p:txBody>
          <a:bodyPr/>
          <a:lstStyle/>
          <a:p>
            <a:pPr marL="269747" indent="-269747" defTabSz="344677">
              <a:spcBef>
                <a:spcPts val="2400"/>
              </a:spcBef>
              <a:defRPr sz="2241"/>
            </a:pPr>
            <a:endParaRPr dirty="0"/>
          </a:p>
          <a:p>
            <a:pPr marL="269747" indent="-269747" defTabSz="344677">
              <a:spcBef>
                <a:spcPts val="2400"/>
              </a:spcBef>
              <a:defRPr sz="2241"/>
            </a:pPr>
            <a:r>
              <a:rPr sz="4000" dirty="0"/>
              <a:t>age 6m-3 years most common, can happen up to 6 years</a:t>
            </a:r>
          </a:p>
          <a:p>
            <a:pPr marL="269747" indent="-269747" defTabSz="344677">
              <a:spcBef>
                <a:spcPts val="2400"/>
              </a:spcBef>
              <a:defRPr sz="2241"/>
            </a:pPr>
            <a:r>
              <a:rPr sz="4000" dirty="0"/>
              <a:t>Preceded by upper respiratory tract </a:t>
            </a:r>
          </a:p>
          <a:p>
            <a:pPr marL="269747" indent="-269747" defTabSz="344677">
              <a:spcBef>
                <a:spcPts val="2400"/>
              </a:spcBef>
              <a:defRPr sz="2241"/>
            </a:pPr>
            <a:r>
              <a:rPr sz="4000" dirty="0"/>
              <a:t>Harsh barking cough</a:t>
            </a:r>
            <a:r>
              <a:rPr lang="en-US" sz="4000" dirty="0"/>
              <a:t>, worse at night</a:t>
            </a:r>
            <a:endParaRPr sz="4000" dirty="0"/>
          </a:p>
          <a:p>
            <a:pPr marL="269747" indent="-269747" defTabSz="344677">
              <a:spcBef>
                <a:spcPts val="2400"/>
              </a:spcBef>
              <a:defRPr sz="2241"/>
            </a:pPr>
            <a:r>
              <a:rPr sz="4000" dirty="0"/>
              <a:t>Stridor</a:t>
            </a:r>
            <a:r>
              <a:rPr lang="en-US" sz="4000" dirty="0"/>
              <a:t>, non toxic looking</a:t>
            </a:r>
            <a:endParaRPr sz="4000" dirty="0"/>
          </a:p>
          <a:p>
            <a:pPr marL="269747" indent="-269747" defTabSz="344677">
              <a:spcBef>
                <a:spcPts val="2400"/>
              </a:spcBef>
              <a:defRPr sz="2241"/>
            </a:pPr>
            <a:r>
              <a:rPr sz="4000" dirty="0"/>
              <a:t>Management: keep child comfortable</a:t>
            </a:r>
            <a:r>
              <a:rPr lang="en-US" sz="4000" dirty="0"/>
              <a:t>, management according to severity</a:t>
            </a:r>
            <a:endParaRPr sz="4000" dirty="0"/>
          </a:p>
        </p:txBody>
      </p:sp>
    </p:spTree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Croup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Moderate/Severe: Stridor at rest AND</a:t>
            </a:r>
          </a:p>
          <a:p>
            <a:pPr lvl="1"/>
            <a:r>
              <a:rPr lang="en-US" dirty="0"/>
              <a:t>Moderate intercostal </a:t>
            </a:r>
            <a:r>
              <a:rPr lang="en-US" dirty="0" err="1"/>
              <a:t>retratctions</a:t>
            </a:r>
            <a:endParaRPr lang="en-US" dirty="0"/>
          </a:p>
          <a:p>
            <a:pPr lvl="1"/>
            <a:r>
              <a:rPr lang="en-US" dirty="0"/>
              <a:t>Tachypnea</a:t>
            </a:r>
          </a:p>
          <a:p>
            <a:pPr lvl="1"/>
            <a:r>
              <a:rPr lang="en-US" dirty="0"/>
              <a:t>Agitation/restlessness/tired appearing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068339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091C5860-963E-4331-9FFD-5A9B470A39D4-L0-001.jpeg"/>
          <p:cNvPicPr>
            <a:picLocks noGrp="1" noChangeAspect="1"/>
          </p:cNvPicPr>
          <p:nvPr>
            <p:ph type="pic" idx="13"/>
          </p:nvPr>
        </p:nvPicPr>
        <p:blipFill>
          <a:blip r:embed="rId2"/>
          <a:srcRect t="52" b="52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Croup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Mild------ Steroids</a:t>
            </a:r>
          </a:p>
          <a:p>
            <a:pPr lvl="1"/>
            <a:r>
              <a:rPr lang="en-US" dirty="0" err="1"/>
              <a:t>Dexamethazone</a:t>
            </a:r>
            <a:r>
              <a:rPr lang="en-US" dirty="0"/>
              <a:t> 0.5mg/kg IM</a:t>
            </a:r>
          </a:p>
          <a:p>
            <a:r>
              <a:rPr lang="en-US" dirty="0"/>
              <a:t>Moderate/Severe</a:t>
            </a:r>
          </a:p>
          <a:p>
            <a:pPr lvl="1"/>
            <a:r>
              <a:rPr lang="en-US" dirty="0" err="1"/>
              <a:t>Dexamethazone</a:t>
            </a:r>
            <a:r>
              <a:rPr lang="en-US" dirty="0"/>
              <a:t> 0.5mg/kg IM</a:t>
            </a:r>
          </a:p>
          <a:p>
            <a:pPr lvl="1"/>
            <a:r>
              <a:rPr lang="en-US" dirty="0"/>
              <a:t>Racemic epinephrine </a:t>
            </a:r>
          </a:p>
        </p:txBody>
      </p:sp>
    </p:spTree>
    <p:extLst>
      <p:ext uri="{BB962C8B-B14F-4D97-AF65-F5344CB8AC3E}">
        <p14:creationId xmlns:p14="http://schemas.microsoft.com/office/powerpoint/2010/main" val="2696913188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78A20D63-A8C9-D04A-930D-C63357648363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4" r="3734"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CD4A90D1-41E8-8941-AFD4-BAE6F0A39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B97280-05DF-E844-8A5A-4807C93753EE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716971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Epiglottiis</a:t>
            </a:r>
          </a:p>
        </p:txBody>
      </p:sp>
      <p:sp>
        <p:nvSpPr>
          <p:cNvPr id="161" name="Shape 161"/>
          <p:cNvSpPr>
            <a:spLocks noGrp="1"/>
          </p:cNvSpPr>
          <p:nvPr>
            <p:ph type="body" idx="1"/>
          </p:nvPr>
        </p:nvSpPr>
        <p:spPr>
          <a:xfrm>
            <a:off x="952500" y="2597150"/>
            <a:ext cx="11099800" cy="62865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20039" indent="-320039" defTabSz="408940">
              <a:spcBef>
                <a:spcPts val="2900"/>
              </a:spcBef>
              <a:defRPr sz="2660"/>
            </a:pPr>
            <a:r>
              <a:t>Infection of the Epiglottiis, potentially life threatening </a:t>
            </a:r>
          </a:p>
          <a:p>
            <a:pPr marL="320039" indent="-320039" defTabSz="408940">
              <a:spcBef>
                <a:spcPts val="2900"/>
              </a:spcBef>
              <a:defRPr sz="2660"/>
            </a:pPr>
            <a:r>
              <a:t>Most common organism is Hemophilus influenza, now streptococcus and other species.</a:t>
            </a:r>
          </a:p>
          <a:p>
            <a:pPr marL="320039" indent="-320039" defTabSz="408940">
              <a:spcBef>
                <a:spcPts val="2900"/>
              </a:spcBef>
              <a:defRPr sz="2660"/>
            </a:pPr>
            <a:r>
              <a:t>Most common age 2-6years</a:t>
            </a:r>
          </a:p>
          <a:p>
            <a:pPr marL="320039" indent="-320039" defTabSz="408940">
              <a:spcBef>
                <a:spcPts val="2900"/>
              </a:spcBef>
              <a:defRPr sz="2660"/>
            </a:pPr>
            <a:r>
              <a:t>Sudden onset of symptoms, high fever, anxious</a:t>
            </a:r>
          </a:p>
          <a:p>
            <a:pPr marL="320039" indent="-320039" defTabSz="408940">
              <a:spcBef>
                <a:spcPts val="2900"/>
              </a:spcBef>
              <a:defRPr sz="2660"/>
            </a:pPr>
            <a:r>
              <a:t>Patient toxic looking, drooling, tripod position, leaning forward</a:t>
            </a:r>
          </a:p>
          <a:p>
            <a:pPr marL="320039" indent="-320039" defTabSz="408940">
              <a:spcBef>
                <a:spcPts val="2900"/>
              </a:spcBef>
              <a:defRPr sz="2660"/>
            </a:pPr>
            <a:r>
              <a:t>Do not examine. if sever obstruction send to OR for intubation</a:t>
            </a:r>
          </a:p>
          <a:p>
            <a:pPr marL="320039" indent="-320039" defTabSz="408940">
              <a:spcBef>
                <a:spcPts val="2900"/>
              </a:spcBef>
              <a:defRPr sz="2660"/>
            </a:pPr>
            <a:r>
              <a:t>Incidence decreases significantly after Hib vaccination</a:t>
            </a:r>
          </a:p>
          <a:p>
            <a:pPr marL="320039" indent="-320039" defTabSz="408940">
              <a:spcBef>
                <a:spcPts val="2900"/>
              </a:spcBef>
              <a:defRPr sz="2660"/>
            </a:pPr>
            <a:r>
              <a:t>IV antibiotics after airway has been secured</a:t>
            </a:r>
          </a:p>
        </p:txBody>
      </p:sp>
    </p:spTree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A95F8-2BCF-3243-B762-205598873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Treatment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2C9F17-DC70-F84D-9871-05F18C6144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Antibiotics</a:t>
            </a:r>
          </a:p>
        </p:txBody>
      </p:sp>
    </p:spTree>
    <p:extLst>
      <p:ext uri="{BB962C8B-B14F-4D97-AF65-F5344CB8AC3E}">
        <p14:creationId xmlns:p14="http://schemas.microsoft.com/office/powerpoint/2010/main" val="4081801025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2AF7FB5C-3A97-8640-97CA-A31C3481ED9C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50" r="8350"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DAE9EACC-C4C5-1D4A-9648-F260F7CCA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A23958-BDD1-DA49-91AF-DC8F666B168D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85688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C2154E7C-3A12-4FD1-9AAC-218DFC73B6D0-L0-001.jpeg"/>
          <p:cNvPicPr>
            <a:picLocks noGrp="1" noChangeAspect="1"/>
          </p:cNvPicPr>
          <p:nvPr>
            <p:ph type="pic" idx="13"/>
          </p:nvPr>
        </p:nvPicPr>
        <p:blipFill>
          <a:blip r:embed="rId2"/>
          <a:srcRect l="9057" r="9057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spd="slow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9774B445-6648-4B8B-87E1-DE10523660E5-L0-001.jpeg"/>
          <p:cNvPicPr>
            <a:picLocks noGrp="1" noChangeAspect="1"/>
          </p:cNvPicPr>
          <p:nvPr>
            <p:ph type="pic" idx="13"/>
          </p:nvPr>
        </p:nvPicPr>
        <p:blipFill>
          <a:blip r:embed="rId2"/>
          <a:srcRect l="18181" r="18181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66" name="Shape 16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Tracheitis</a:t>
            </a:r>
          </a:p>
        </p:txBody>
      </p:sp>
      <p:sp>
        <p:nvSpPr>
          <p:cNvPr id="167" name="Shape 167"/>
          <p:cNvSpPr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Most likely bacterial in origin</a:t>
            </a:r>
          </a:p>
          <a:p>
            <a:r>
              <a:t>Staph aureus most common organism</a:t>
            </a:r>
          </a:p>
          <a:p>
            <a:r>
              <a:t>Sick, toxic looking patient</a:t>
            </a:r>
          </a:p>
          <a:p>
            <a:r>
              <a:t>Stridor</a:t>
            </a:r>
          </a:p>
          <a:p>
            <a:r>
              <a:t>Treatment : Admiission, I V antibiotics.</a:t>
            </a:r>
          </a:p>
        </p:txBody>
      </p:sp>
    </p:spTree>
  </p:cSld>
  <p:clrMapOvr>
    <a:masterClrMapping/>
  </p:clrMapOvr>
  <p:transition spd="slow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Bronchiolitis </a:t>
            </a:r>
          </a:p>
        </p:txBody>
      </p:sp>
      <p:sp>
        <p:nvSpPr>
          <p:cNvPr id="181" name="Shape 18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marL="388620" indent="-388620" defTabSz="496570">
              <a:spcBef>
                <a:spcPts val="3500"/>
              </a:spcBef>
              <a:defRPr sz="3230"/>
            </a:pPr>
            <a:r>
              <a:rPr dirty="0"/>
              <a:t>Very common, 3% of all US infants are hospitalized </a:t>
            </a:r>
            <a:r>
              <a:rPr lang="en-US" dirty="0"/>
              <a:t>with bronchiolitis</a:t>
            </a:r>
            <a:endParaRPr dirty="0"/>
          </a:p>
          <a:p>
            <a:pPr marL="388620" indent="-388620" defTabSz="496570">
              <a:spcBef>
                <a:spcPts val="3500"/>
              </a:spcBef>
              <a:defRPr sz="3230"/>
            </a:pPr>
            <a:r>
              <a:rPr dirty="0"/>
              <a:t>Respiratory Syncytial Virus is main pathogen, but also metapneumvirus, rhinovirus</a:t>
            </a:r>
          </a:p>
          <a:p>
            <a:pPr marL="388620" indent="-388620" defTabSz="496570">
              <a:spcBef>
                <a:spcPts val="3500"/>
              </a:spcBef>
              <a:defRPr sz="3230"/>
            </a:pPr>
            <a:r>
              <a:rPr dirty="0"/>
              <a:t>Up until </a:t>
            </a:r>
            <a:r>
              <a:rPr lang="en-US" dirty="0"/>
              <a:t>2-</a:t>
            </a:r>
            <a:r>
              <a:rPr dirty="0"/>
              <a:t>3 years of age</a:t>
            </a:r>
          </a:p>
          <a:p>
            <a:pPr marL="388620" indent="-388620" defTabSz="496570">
              <a:spcBef>
                <a:spcPts val="3500"/>
              </a:spcBef>
              <a:defRPr sz="3230"/>
            </a:pPr>
            <a:r>
              <a:rPr dirty="0"/>
              <a:t>Pathophysiology: viral infection of the lower respiratory tract, with inflammatiion, edema, swelling, increased mucus secretion leading to airway obstruction</a:t>
            </a:r>
          </a:p>
        </p:txBody>
      </p:sp>
    </p:spTree>
  </p:cSld>
  <p:clrMapOvr>
    <a:masterClrMapping/>
  </p:clrMapOvr>
  <p:transition spd="slow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Bronchiolitis</a:t>
            </a:r>
          </a:p>
        </p:txBody>
      </p:sp>
      <p:sp>
        <p:nvSpPr>
          <p:cNvPr id="184" name="Shape 184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fontScale="92500"/>
          </a:bodyPr>
          <a:lstStyle/>
          <a:p>
            <a:r>
              <a:rPr dirty="0"/>
              <a:t>Signs and symptoms</a:t>
            </a:r>
          </a:p>
          <a:p>
            <a:pPr lvl="1"/>
            <a:r>
              <a:rPr dirty="0"/>
              <a:t>Nasal discharge, cough, fever, shortness of breath, cyanosis, apnea in infants</a:t>
            </a:r>
            <a:r>
              <a:rPr lang="en-US" dirty="0"/>
              <a:t>( apnea may preceed respiratory symptoms)</a:t>
            </a:r>
            <a:endParaRPr dirty="0"/>
          </a:p>
          <a:p>
            <a:pPr lvl="1"/>
            <a:r>
              <a:rPr dirty="0"/>
              <a:t>Chest exam wheezing, crackles</a:t>
            </a:r>
            <a:r>
              <a:rPr lang="en-US" dirty="0"/>
              <a:t>, retractions, cyanosis</a:t>
            </a:r>
            <a:endParaRPr dirty="0"/>
          </a:p>
          <a:p>
            <a:r>
              <a:rPr lang="en-US" dirty="0"/>
              <a:t>Infection has a seasonal pattern, depending on the patients location, in the northern US it is Nov to April</a:t>
            </a:r>
            <a:endParaRPr dirty="0"/>
          </a:p>
        </p:txBody>
      </p:sp>
    </p:spTree>
  </p:cSld>
  <p:clrMapOvr>
    <a:masterClrMapping/>
  </p:clrMapOvr>
  <p:transition spd="slow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Bronchiolitis</a:t>
            </a:r>
          </a:p>
        </p:txBody>
      </p:sp>
      <p:sp>
        <p:nvSpPr>
          <p:cNvPr id="187" name="Shape 18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Diagnosis</a:t>
            </a:r>
          </a:p>
          <a:p>
            <a:pPr lvl="1"/>
            <a:r>
              <a:rPr dirty="0"/>
              <a:t>Viral swab: not indicated for uncomplicated cases. ( rapid immunofluorecent)</a:t>
            </a:r>
          </a:p>
          <a:p>
            <a:pPr lvl="1"/>
            <a:r>
              <a:rPr dirty="0"/>
              <a:t>CBC and electrolytes normal</a:t>
            </a:r>
          </a:p>
          <a:p>
            <a:pPr lvl="1"/>
            <a:r>
              <a:rPr dirty="0"/>
              <a:t>CXR : Hyperinflation, perihilar infiltrates, atelectasis.....but not always  routinely indicated</a:t>
            </a:r>
          </a:p>
        </p:txBody>
      </p:sp>
    </p:spTree>
  </p:cSld>
  <p:clrMapOvr>
    <a:masterClrMapping/>
  </p:clrMapOvr>
  <p:transition spd="slow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D3B98811-AB83-4168-A56C-F9167EF7CCF9-L0-001.jpeg"/>
          <p:cNvPicPr>
            <a:picLocks noGrp="1" noChangeAspect="1"/>
          </p:cNvPicPr>
          <p:nvPr>
            <p:ph type="pic" idx="13"/>
          </p:nvPr>
        </p:nvPicPr>
        <p:blipFill>
          <a:blip r:embed="rId2"/>
          <a:srcRect t="22819" b="22819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90" name="Shape 19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1" name="Shape 19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 spd="slow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hape 19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Broncholitis</a:t>
            </a:r>
          </a:p>
        </p:txBody>
      </p:sp>
      <p:sp>
        <p:nvSpPr>
          <p:cNvPr id="194" name="Shape 194"/>
          <p:cNvSpPr>
            <a:spLocks noGrp="1"/>
          </p:cNvSpPr>
          <p:nvPr>
            <p:ph type="body" idx="1"/>
          </p:nvPr>
        </p:nvSpPr>
        <p:spPr>
          <a:xfrm>
            <a:off x="952500" y="2597150"/>
            <a:ext cx="11099800" cy="6286500"/>
          </a:xfrm>
          <a:prstGeom prst="rect">
            <a:avLst/>
          </a:prstGeom>
        </p:spPr>
        <p:txBody>
          <a:bodyPr/>
          <a:lstStyle/>
          <a:p>
            <a:r>
              <a:rPr dirty="0"/>
              <a:t>Clinical course is worsening first 48-72h, then a platea</a:t>
            </a:r>
            <a:r>
              <a:rPr lang="en-US" dirty="0"/>
              <a:t>u for 2-3 days followed by improvement,</a:t>
            </a:r>
            <a:r>
              <a:rPr dirty="0"/>
              <a:t> symptoms can last 3 weeks</a:t>
            </a:r>
          </a:p>
          <a:p>
            <a:r>
              <a:rPr dirty="0"/>
              <a:t>High risk patients are premature babies, babies with congenital heart disease, Cystic fibrosis or chronic lung disease </a:t>
            </a:r>
          </a:p>
          <a:p>
            <a:r>
              <a:rPr dirty="0"/>
              <a:t>About 25-50% of patients with Bronchiolitis develop recurrent wheezing </a:t>
            </a:r>
          </a:p>
        </p:txBody>
      </p:sp>
    </p:spTree>
  </p:cSld>
  <p:clrMapOvr>
    <a:masterClrMapping/>
  </p:clrMapOvr>
  <p:transition spd="slow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Bronchiolitis</a:t>
            </a:r>
          </a:p>
        </p:txBody>
      </p:sp>
      <p:sp>
        <p:nvSpPr>
          <p:cNvPr id="197" name="Shape 197"/>
          <p:cNvSpPr>
            <a:spLocks noGrp="1"/>
          </p:cNvSpPr>
          <p:nvPr>
            <p:ph type="body" idx="1"/>
          </p:nvPr>
        </p:nvSpPr>
        <p:spPr>
          <a:xfrm>
            <a:off x="952500" y="2597150"/>
            <a:ext cx="11099800" cy="62865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92607" indent="-292607" defTabSz="373887">
              <a:spcBef>
                <a:spcPts val="2600"/>
              </a:spcBef>
              <a:defRPr sz="2432"/>
            </a:pPr>
            <a:r>
              <a:rPr dirty="0"/>
              <a:t>Treatment </a:t>
            </a:r>
          </a:p>
          <a:p>
            <a:pPr marL="1207007" lvl="2" indent="-292607" defTabSz="373887">
              <a:spcBef>
                <a:spcPts val="2600"/>
              </a:spcBef>
              <a:defRPr sz="2432"/>
            </a:pPr>
            <a:r>
              <a:rPr dirty="0"/>
              <a:t>Supportive</a:t>
            </a:r>
          </a:p>
          <a:p>
            <a:pPr marL="1207007" lvl="2" indent="-292607" defTabSz="373887">
              <a:spcBef>
                <a:spcPts val="2600"/>
              </a:spcBef>
              <a:defRPr sz="2432"/>
            </a:pPr>
            <a:r>
              <a:rPr dirty="0"/>
              <a:t>Oxygen, cpap, intubation </a:t>
            </a:r>
          </a:p>
          <a:p>
            <a:pPr marL="1207007" lvl="2" indent="-292607" defTabSz="373887">
              <a:spcBef>
                <a:spcPts val="2600"/>
              </a:spcBef>
              <a:defRPr sz="2432"/>
            </a:pPr>
            <a:r>
              <a:rPr dirty="0"/>
              <a:t>IV fluid if unable to take PO or too tachypnic ( respiratory rate above 60b/min)</a:t>
            </a:r>
          </a:p>
          <a:p>
            <a:pPr marL="1207007" lvl="2" indent="-292607" defTabSz="373887">
              <a:spcBef>
                <a:spcPts val="2600"/>
              </a:spcBef>
              <a:defRPr sz="2432"/>
            </a:pPr>
            <a:r>
              <a:rPr dirty="0"/>
              <a:t>Superinfection with bacteria is very rare</a:t>
            </a:r>
            <a:endParaRPr lang="en-US" dirty="0"/>
          </a:p>
          <a:p>
            <a:pPr marL="1207007" lvl="2" indent="-292607" defTabSz="373887">
              <a:spcBef>
                <a:spcPts val="2600"/>
              </a:spcBef>
              <a:defRPr sz="2432"/>
            </a:pPr>
            <a:r>
              <a:rPr lang="en-US" dirty="0"/>
              <a:t>Bronchodilators Albuterol and epinephrine may help, no place for scheduled treatments</a:t>
            </a:r>
            <a:endParaRPr dirty="0"/>
          </a:p>
          <a:p>
            <a:pPr marL="1207007" lvl="2" indent="-292607" defTabSz="373887">
              <a:spcBef>
                <a:spcPts val="2600"/>
              </a:spcBef>
              <a:defRPr sz="2432"/>
            </a:pPr>
            <a:r>
              <a:rPr dirty="0"/>
              <a:t>Steroids are not recommended in previously healthy children</a:t>
            </a:r>
          </a:p>
          <a:p>
            <a:pPr marL="1207007" lvl="2" indent="-292607" defTabSz="373887">
              <a:spcBef>
                <a:spcPts val="2600"/>
              </a:spcBef>
              <a:defRPr sz="2432"/>
            </a:pPr>
            <a:r>
              <a:rPr dirty="0"/>
              <a:t>Hypertonic saline not routinely recommended</a:t>
            </a:r>
          </a:p>
        </p:txBody>
      </p:sp>
    </p:spTree>
  </p:cSld>
  <p:clrMapOvr>
    <a:masterClrMapping/>
  </p:clrMapOvr>
  <p:transition spd="slow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hape 19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Bronchiolitis</a:t>
            </a:r>
          </a:p>
        </p:txBody>
      </p:sp>
      <p:sp>
        <p:nvSpPr>
          <p:cNvPr id="200" name="Shape 20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Prophylaxis</a:t>
            </a:r>
          </a:p>
          <a:p>
            <a:pPr lvl="1"/>
            <a:r>
              <a:rPr dirty="0"/>
              <a:t>Palivisumab, monoclononal RSV antibody, has decreased admission by 50% in high risk infants</a:t>
            </a:r>
            <a:r>
              <a:rPr lang="en-US" dirty="0"/>
              <a:t>, given as monthly infections </a:t>
            </a:r>
            <a:endParaRPr dirty="0"/>
          </a:p>
        </p:txBody>
      </p:sp>
    </p:spTree>
  </p:cSld>
  <p:clrMapOvr>
    <a:masterClrMapping/>
  </p:clrMapOvr>
  <p:transition spd="slow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9512B2B1-32FC-4473-93A7-473EBF34ABBC-L0-001.jpeg"/>
          <p:cNvPicPr>
            <a:picLocks noGrp="1" noChangeAspect="1"/>
          </p:cNvPicPr>
          <p:nvPr>
            <p:ph type="pic" idx="13"/>
          </p:nvPr>
        </p:nvPicPr>
        <p:blipFill>
          <a:blip r:embed="rId2"/>
          <a:srcRect t="2932" b="2932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spd="slow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Pneumonia</a:t>
            </a:r>
          </a:p>
        </p:txBody>
      </p:sp>
    </p:spTree>
  </p:cSld>
  <p:clrMapOvr>
    <a:masterClrMapping/>
  </p:clrMapOvr>
  <p:transition spd="slow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EE93FF5D-3431-417B-B085-48AA37BFC110-L0-001.jpeg"/>
          <p:cNvPicPr>
            <a:picLocks noGrp="1" noChangeAspect="1"/>
          </p:cNvPicPr>
          <p:nvPr>
            <p:ph type="pic" idx="13"/>
          </p:nvPr>
        </p:nvPicPr>
        <p:blipFill>
          <a:blip r:embed="rId2"/>
          <a:srcRect l="5316" r="5316"/>
          <a:stretch>
            <a:fillRect/>
          </a:stretch>
        </p:blipFill>
        <p:spPr>
          <a:xfrm>
            <a:off x="359347" y="0"/>
            <a:ext cx="13004801" cy="9753601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173F9C8C-41E6-4A17-99F1-521650203E3A-L0-001.png"/>
          <p:cNvPicPr>
            <a:picLocks noGrp="1" noChangeAspect="1"/>
          </p:cNvPicPr>
          <p:nvPr>
            <p:ph type="pic" idx="13"/>
          </p:nvPr>
        </p:nvPicPr>
        <p:blipFill>
          <a:blip r:embed="rId2"/>
          <a:srcRect t="21875" b="21875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spd="slow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Shape 210"/>
          <p:cNvSpPr>
            <a:spLocks noGrp="1"/>
          </p:cNvSpPr>
          <p:nvPr>
            <p:ph type="title"/>
          </p:nvPr>
        </p:nvSpPr>
        <p:spPr>
          <a:xfrm>
            <a:off x="952500" y="412750"/>
            <a:ext cx="11099800" cy="2120900"/>
          </a:xfrm>
          <a:prstGeom prst="rect">
            <a:avLst/>
          </a:prstGeom>
        </p:spPr>
        <p:txBody>
          <a:bodyPr/>
          <a:lstStyle/>
          <a:p>
            <a:r>
              <a:t>Pneumonia</a:t>
            </a:r>
          </a:p>
        </p:txBody>
      </p:sp>
      <p:sp>
        <p:nvSpPr>
          <p:cNvPr id="211" name="Shape 21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Etiology varies by community, in one study 60% were bacterial, 45% viral</a:t>
            </a:r>
          </a:p>
          <a:p>
            <a:r>
              <a:t>Lobar pneumonia, bronchopneumonia and interstitial pneumonia</a:t>
            </a:r>
          </a:p>
        </p:txBody>
      </p:sp>
    </p:spTree>
  </p:cSld>
  <p:clrMapOvr>
    <a:masterClrMapping/>
  </p:clrMapOvr>
  <p:transition spd="slow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F24B524D-A541-44EC-8F84-1F1647BA575D-L0-001.jpeg"/>
          <p:cNvPicPr>
            <a:picLocks noGrp="1" noChangeAspect="1"/>
          </p:cNvPicPr>
          <p:nvPr>
            <p:ph type="pic" idx="13"/>
          </p:nvPr>
        </p:nvPicPr>
        <p:blipFill>
          <a:blip r:embed="rId2"/>
          <a:srcRect t="52" b="52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spd="slow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hape 21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Pneumonia</a:t>
            </a:r>
          </a:p>
        </p:txBody>
      </p:sp>
      <p:sp>
        <p:nvSpPr>
          <p:cNvPr id="216" name="Shape 216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Clinical features</a:t>
            </a:r>
          </a:p>
          <a:p>
            <a:pPr lvl="1"/>
            <a:r>
              <a:rPr dirty="0"/>
              <a:t>Cough, fever, shortness of breath</a:t>
            </a:r>
          </a:p>
          <a:p>
            <a:pPr lvl="1"/>
            <a:r>
              <a:rPr dirty="0"/>
              <a:t>Tachypnea and retractions, grunting</a:t>
            </a:r>
          </a:p>
          <a:p>
            <a:pPr lvl="1"/>
            <a:r>
              <a:rPr dirty="0"/>
              <a:t>Decreases air entry or crackles over affected lobe, or may have normal breath sounds</a:t>
            </a:r>
          </a:p>
        </p:txBody>
      </p:sp>
    </p:spTree>
  </p:cSld>
  <p:clrMapOvr>
    <a:masterClrMapping/>
  </p:clrMapOvr>
  <p:transition spd="slow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hape 218"/>
          <p:cNvSpPr>
            <a:spLocks noGrp="1"/>
          </p:cNvSpPr>
          <p:nvPr>
            <p:ph type="title"/>
          </p:nvPr>
        </p:nvSpPr>
        <p:spPr>
          <a:xfrm>
            <a:off x="952500" y="412750"/>
            <a:ext cx="11099800" cy="2120900"/>
          </a:xfrm>
          <a:prstGeom prst="rect">
            <a:avLst/>
          </a:prstGeom>
        </p:spPr>
        <p:txBody>
          <a:bodyPr/>
          <a:lstStyle/>
          <a:p>
            <a:r>
              <a:t>Pneumonia</a:t>
            </a:r>
          </a:p>
        </p:txBody>
      </p:sp>
      <p:sp>
        <p:nvSpPr>
          <p:cNvPr id="219" name="Shape 21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425195" indent="-425195" defTabSz="543305">
              <a:spcBef>
                <a:spcPts val="3900"/>
              </a:spcBef>
              <a:defRPr sz="3534"/>
            </a:pPr>
            <a:r>
              <a:rPr dirty="0"/>
              <a:t>Diagnosis</a:t>
            </a:r>
          </a:p>
          <a:p>
            <a:pPr marL="882395" lvl="1" indent="-425195" defTabSz="543305">
              <a:spcBef>
                <a:spcPts val="3900"/>
              </a:spcBef>
              <a:defRPr sz="3534"/>
            </a:pPr>
            <a:r>
              <a:rPr lang="en-US" dirty="0"/>
              <a:t>Diagnosis in mainly clinical</a:t>
            </a:r>
            <a:endParaRPr dirty="0"/>
          </a:p>
          <a:p>
            <a:pPr marL="882395" lvl="1" indent="-425195" defTabSz="543305">
              <a:spcBef>
                <a:spcPts val="3900"/>
              </a:spcBef>
              <a:defRPr sz="3534"/>
            </a:pPr>
            <a:r>
              <a:rPr dirty="0"/>
              <a:t>CBC may show elevated WBC's</a:t>
            </a:r>
            <a:r>
              <a:rPr lang="en-US" dirty="0"/>
              <a:t>, left side shift.</a:t>
            </a:r>
            <a:endParaRPr dirty="0"/>
          </a:p>
          <a:p>
            <a:pPr marL="882395" lvl="1" indent="-425195" defTabSz="543305">
              <a:spcBef>
                <a:spcPts val="3900"/>
              </a:spcBef>
              <a:defRPr sz="3534"/>
            </a:pPr>
            <a:r>
              <a:rPr dirty="0"/>
              <a:t>Atypical lymphocytes may be seen in viral infections</a:t>
            </a:r>
          </a:p>
          <a:p>
            <a:pPr marL="882395" lvl="1" indent="-425195" defTabSz="543305">
              <a:spcBef>
                <a:spcPts val="3900"/>
              </a:spcBef>
              <a:defRPr sz="3534"/>
            </a:pPr>
            <a:r>
              <a:rPr dirty="0"/>
              <a:t>Blood culture only in hospitalized patients</a:t>
            </a:r>
          </a:p>
          <a:p>
            <a:pPr marL="882395" lvl="1" indent="-425195" defTabSz="543305">
              <a:spcBef>
                <a:spcPts val="3900"/>
              </a:spcBef>
              <a:defRPr sz="3534"/>
            </a:pPr>
            <a:r>
              <a:rPr dirty="0"/>
              <a:t>CRP elevated in sever disease</a:t>
            </a:r>
          </a:p>
        </p:txBody>
      </p:sp>
    </p:spTree>
  </p:cSld>
  <p:clrMapOvr>
    <a:masterClrMapping/>
  </p:clrMapOvr>
  <p:transition spd="slow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Pneumonia</a:t>
            </a:r>
          </a:p>
        </p:txBody>
      </p:sp>
      <p:sp>
        <p:nvSpPr>
          <p:cNvPr id="222" name="Shape 222"/>
          <p:cNvSpPr>
            <a:spLocks noGrp="1"/>
          </p:cNvSpPr>
          <p:nvPr>
            <p:ph type="body" idx="1"/>
          </p:nvPr>
        </p:nvSpPr>
        <p:spPr>
          <a:xfrm>
            <a:off x="952500" y="2597150"/>
            <a:ext cx="11099800" cy="6286500"/>
          </a:xfrm>
          <a:prstGeom prst="rect">
            <a:avLst/>
          </a:prstGeom>
        </p:spPr>
        <p:txBody>
          <a:bodyPr/>
          <a:lstStyle/>
          <a:p>
            <a:r>
              <a:t>CXR PA and lateral</a:t>
            </a:r>
          </a:p>
          <a:p>
            <a:r>
              <a:t>Lobar infiltrate more likely bacterial</a:t>
            </a:r>
          </a:p>
          <a:p>
            <a:r>
              <a:t>Perihilar scattered infiltrates with hyperinflation and adenopathy most likely viral</a:t>
            </a:r>
          </a:p>
        </p:txBody>
      </p:sp>
    </p:spTree>
  </p:cSld>
  <p:clrMapOvr>
    <a:masterClrMapping/>
  </p:clrMapOvr>
  <p:transition spd="slow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Pneumonia </a:t>
            </a:r>
          </a:p>
        </p:txBody>
      </p:sp>
      <p:sp>
        <p:nvSpPr>
          <p:cNvPr id="225" name="Shape 225"/>
          <p:cNvSpPr>
            <a:spLocks noGrp="1"/>
          </p:cNvSpPr>
          <p:nvPr>
            <p:ph type="body" idx="1"/>
          </p:nvPr>
        </p:nvSpPr>
        <p:spPr>
          <a:xfrm>
            <a:off x="952500" y="2597150"/>
            <a:ext cx="11099800" cy="6286500"/>
          </a:xfrm>
          <a:prstGeom prst="rect">
            <a:avLst/>
          </a:prstGeom>
        </p:spPr>
        <p:txBody>
          <a:bodyPr/>
          <a:lstStyle/>
          <a:p>
            <a:pPr marL="278892" indent="-278892" defTabSz="356362">
              <a:spcBef>
                <a:spcPts val="2500"/>
              </a:spcBef>
              <a:defRPr sz="2318"/>
            </a:pPr>
            <a:r>
              <a:rPr dirty="0"/>
              <a:t>Treatment</a:t>
            </a:r>
          </a:p>
          <a:p>
            <a:pPr marL="736092" lvl="1" indent="-278892" defTabSz="356362">
              <a:spcBef>
                <a:spcPts val="2500"/>
              </a:spcBef>
              <a:defRPr sz="2318"/>
            </a:pPr>
            <a:r>
              <a:rPr dirty="0"/>
              <a:t>Oxygen</a:t>
            </a:r>
          </a:p>
          <a:p>
            <a:pPr marL="736092" lvl="1" indent="-278892" defTabSz="356362">
              <a:spcBef>
                <a:spcPts val="2500"/>
              </a:spcBef>
              <a:defRPr sz="2318"/>
            </a:pPr>
            <a:r>
              <a:rPr dirty="0"/>
              <a:t>IV fluids if unable to do PO feeds</a:t>
            </a:r>
          </a:p>
          <a:p>
            <a:pPr marL="736092" lvl="1" indent="-278892" defTabSz="356362">
              <a:spcBef>
                <a:spcPts val="2500"/>
              </a:spcBef>
              <a:defRPr sz="2318"/>
            </a:pPr>
            <a:r>
              <a:rPr dirty="0"/>
              <a:t>Antibiotics</a:t>
            </a:r>
            <a:r>
              <a:rPr lang="en-US" dirty="0"/>
              <a:t>  vary</a:t>
            </a:r>
            <a:r>
              <a:rPr dirty="0"/>
              <a:t> by age, severity</a:t>
            </a:r>
          </a:p>
          <a:p>
            <a:pPr marL="736092" lvl="1" indent="-278892" defTabSz="356362">
              <a:spcBef>
                <a:spcPts val="2500"/>
              </a:spcBef>
              <a:defRPr sz="2318"/>
            </a:pPr>
            <a:r>
              <a:rPr dirty="0"/>
              <a:t>Newborns  ampicillin gentamicin or ceftazidime</a:t>
            </a:r>
          </a:p>
          <a:p>
            <a:pPr marL="736092" lvl="1" indent="-278892" defTabSz="356362">
              <a:spcBef>
                <a:spcPts val="2500"/>
              </a:spcBef>
              <a:defRPr sz="2318"/>
            </a:pPr>
            <a:r>
              <a:rPr dirty="0"/>
              <a:t>Older children, ampicillin or ampicillin clavulanic acid, in sever cases third generation cephalosporins </a:t>
            </a:r>
          </a:p>
          <a:p>
            <a:pPr marL="736092" lvl="1" indent="-278892" defTabSz="356362">
              <a:spcBef>
                <a:spcPts val="2500"/>
              </a:spcBef>
              <a:defRPr sz="2318"/>
            </a:pPr>
            <a:r>
              <a:rPr dirty="0"/>
              <a:t>If older than 5 and mycoplasma suspected macrolides can be used</a:t>
            </a:r>
          </a:p>
          <a:p>
            <a:pPr marL="736092" lvl="1" indent="-278892" defTabSz="356362">
              <a:spcBef>
                <a:spcPts val="2500"/>
              </a:spcBef>
              <a:defRPr sz="2318"/>
            </a:pPr>
            <a:r>
              <a:rPr dirty="0"/>
              <a:t>Always check latest infectious disease guidelines </a:t>
            </a:r>
          </a:p>
          <a:p>
            <a:pPr marL="736092" lvl="1" indent="-278892" defTabSz="356362">
              <a:spcBef>
                <a:spcPts val="2500"/>
              </a:spcBef>
              <a:defRPr sz="2318"/>
            </a:pPr>
            <a:r>
              <a:rPr dirty="0"/>
              <a:t>If patient is toxic looking add vancomycin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498150" y="8883650"/>
            <a:ext cx="2431932" cy="68736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8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IDSA</a:t>
            </a:r>
            <a:r>
              <a:rPr kumimoji="0" lang="en-US" sz="38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 2011</a:t>
            </a:r>
            <a:endParaRPr kumimoji="0" lang="en-US" sz="38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</p:cSld>
  <p:clrMapOvr>
    <a:masterClrMapping/>
  </p:clrMapOvr>
  <p:transition spd="slow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Diagnosis and Treatment of Adults with Community-acquired Pneumonia</a:t>
            </a:r>
            <a:br>
              <a:rPr lang="en-US" dirty="0"/>
            </a:br>
            <a:r>
              <a:rPr lang="en-US" dirty="0"/>
              <a:t>An Official Clinical Practice Guideline of the American Thoracic Society and Infectious Diseases Society of America </a:t>
            </a:r>
          </a:p>
          <a:p>
            <a:r>
              <a:rPr lang="en-US" dirty="0"/>
              <a:t>Joshua P. </a:t>
            </a:r>
            <a:r>
              <a:rPr lang="en-US" dirty="0" err="1"/>
              <a:t>Metlay</a:t>
            </a:r>
            <a:r>
              <a:rPr lang="en-US" dirty="0"/>
              <a:t>*, Grant W. Waterer*, Ann C. Long, Antonio </a:t>
            </a:r>
            <a:r>
              <a:rPr lang="en-US" dirty="0" err="1"/>
              <a:t>Anzueto</a:t>
            </a:r>
            <a:r>
              <a:rPr lang="en-US" dirty="0"/>
              <a:t>, Jan </a:t>
            </a:r>
            <a:r>
              <a:rPr lang="en-US" dirty="0" err="1"/>
              <a:t>Brozek</a:t>
            </a:r>
            <a:r>
              <a:rPr lang="en-US" dirty="0"/>
              <a:t>, Kristina Crothers, Laura A. Cooley, Nathan C. Dean, Michael J. Fine, Scott A. Flanders, Marie R. Griffin, Mark L. </a:t>
            </a:r>
            <a:r>
              <a:rPr lang="en-US" dirty="0" err="1"/>
              <a:t>Metersky</a:t>
            </a:r>
            <a:r>
              <a:rPr lang="en-US" dirty="0"/>
              <a:t>, Daniel M. Musher,</a:t>
            </a:r>
            <a:br>
              <a:rPr lang="en-US" dirty="0"/>
            </a:br>
            <a:r>
              <a:rPr lang="en-US" dirty="0"/>
              <a:t>Marcos I. Restrepo, and Cynthia G. Whitney; on behalf of the American Thoracic Society and Infectious Diseases Society of America </a:t>
            </a:r>
          </a:p>
          <a:p>
            <a:r>
              <a:rPr lang="en-US" dirty="0"/>
              <a:t>THIS OFFICIAL CLINICAL PRACTICE GUIDELINE WAS APPROVED BY THE AMERICAN THORACIC SOCIETY MAY 2019 AND THE INFECTIOUS DISEASES SOCIETY OF AMERICA AUGUST 2019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9536060"/>
      </p:ext>
    </p:extLst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1157A-662A-704A-B5B7-E8D95620A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9B3968-B950-4943-AEF4-E457917C12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568450"/>
            <a:ext cx="11480800" cy="66167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51BBF4-B52D-CE4B-A46D-07F3764601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1223937"/>
      </p:ext>
    </p:extLst>
  </p:cSld>
  <p:clrMapOvr>
    <a:masterClrMapping/>
  </p:clrMapOvr>
  <p:transition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FEDB7-F10A-4943-BCE5-72987901CC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E39037-0881-9540-872F-279982F3B5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950" y="3136900"/>
            <a:ext cx="12104832" cy="34798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49172B-9E4C-554C-8D75-157EDBA16F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4514623"/>
      </p:ext>
    </p:extLst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0CDF3-9322-1542-B7E4-965936EBF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275B03-1F65-4048-B6FE-8CE6971499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1962150"/>
            <a:ext cx="10109200" cy="58293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112B43-B6CF-4D45-B42C-D3709053AC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329678"/>
      </p:ext>
    </p:extLst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Shape 22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Pneumonia</a:t>
            </a:r>
          </a:p>
        </p:txBody>
      </p:sp>
      <p:sp>
        <p:nvSpPr>
          <p:cNvPr id="228" name="Shape 22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Influenza pneumonia</a:t>
            </a:r>
          </a:p>
          <a:p>
            <a:pPr lvl="1"/>
            <a:r>
              <a:rPr dirty="0"/>
              <a:t>Zanamivir (neuraminidaze inhibitors)</a:t>
            </a:r>
          </a:p>
          <a:p>
            <a:pPr lvl="1"/>
            <a:r>
              <a:rPr dirty="0"/>
              <a:t>Second line is oseltamivir plus</a:t>
            </a:r>
            <a:r>
              <a:rPr lang="en-US" dirty="0"/>
              <a:t> rimanitidine</a:t>
            </a:r>
            <a:endParaRPr dirty="0"/>
          </a:p>
        </p:txBody>
      </p:sp>
    </p:spTree>
  </p:cSld>
  <p:clrMapOvr>
    <a:masterClrMapping/>
  </p:clrMapOvr>
  <p:transition spd="slow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Shape 23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Pneumonia</a:t>
            </a:r>
          </a:p>
        </p:txBody>
      </p:sp>
      <p:sp>
        <p:nvSpPr>
          <p:cNvPr id="231" name="Shape 23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Chest physiotherapy has no role</a:t>
            </a:r>
          </a:p>
        </p:txBody>
      </p:sp>
    </p:spTree>
  </p:cSld>
  <p:clrMapOvr>
    <a:masterClrMapping/>
  </p:clrMapOvr>
  <p:transition spd="slow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Shape 23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Pneumonia</a:t>
            </a:r>
          </a:p>
        </p:txBody>
      </p:sp>
      <p:sp>
        <p:nvSpPr>
          <p:cNvPr id="234" name="Shape 234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dirty="0"/>
              <a:t>Complication</a:t>
            </a:r>
          </a:p>
          <a:p>
            <a:r>
              <a:rPr dirty="0"/>
              <a:t>Necrosis</a:t>
            </a:r>
          </a:p>
          <a:p>
            <a:r>
              <a:rPr dirty="0"/>
              <a:t>Abscess formation</a:t>
            </a:r>
          </a:p>
          <a:p>
            <a:r>
              <a:rPr dirty="0"/>
              <a:t>Pneumatocele</a:t>
            </a:r>
          </a:p>
          <a:p>
            <a:r>
              <a:rPr dirty="0"/>
              <a:t>Effusions parapneumonic</a:t>
            </a:r>
          </a:p>
          <a:p>
            <a:r>
              <a:rPr dirty="0"/>
              <a:t>Empyema</a:t>
            </a:r>
            <a:endParaRPr lang="en-US" dirty="0"/>
          </a:p>
          <a:p>
            <a:r>
              <a:rPr lang="en-US" dirty="0"/>
              <a:t>Sepsis and toxic shock syndrome</a:t>
            </a:r>
            <a:endParaRPr dirty="0"/>
          </a:p>
        </p:txBody>
      </p:sp>
    </p:spTree>
  </p:cSld>
  <p:clrMapOvr>
    <a:masterClrMapping/>
  </p:clrMapOvr>
  <p:transition spd="slow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Pertussis</a:t>
            </a:r>
          </a:p>
        </p:txBody>
      </p:sp>
    </p:spTree>
  </p:cSld>
  <p:clrMapOvr>
    <a:masterClrMapping/>
  </p:clrMapOvr>
  <p:transition spd="slow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Bordetella</a:t>
            </a:r>
            <a:r>
              <a:rPr lang="en-US" dirty="0"/>
              <a:t> pertussis or </a:t>
            </a:r>
            <a:r>
              <a:rPr lang="en-US" dirty="0" err="1"/>
              <a:t>parapertussis</a:t>
            </a:r>
            <a:endParaRPr lang="en-US" dirty="0"/>
          </a:p>
          <a:p>
            <a:r>
              <a:rPr lang="en-US" dirty="0"/>
              <a:t>Signs and symptoms</a:t>
            </a:r>
          </a:p>
          <a:p>
            <a:pPr lvl="1"/>
            <a:r>
              <a:rPr lang="en-US" dirty="0"/>
              <a:t>3 stages</a:t>
            </a:r>
          </a:p>
          <a:p>
            <a:pPr lvl="2"/>
            <a:r>
              <a:rPr lang="en-US" dirty="0"/>
              <a:t>Catarrhal (URI like symptoms)</a:t>
            </a:r>
          </a:p>
          <a:p>
            <a:pPr lvl="2"/>
            <a:r>
              <a:rPr lang="en-US" dirty="0"/>
              <a:t>Paroxysmal ( paroxysms of intense cough)</a:t>
            </a:r>
          </a:p>
          <a:p>
            <a:pPr lvl="2"/>
            <a:r>
              <a:rPr lang="en-US" dirty="0"/>
              <a:t>Convalescent ( Chronic cough)</a:t>
            </a:r>
          </a:p>
        </p:txBody>
      </p:sp>
    </p:spTree>
    <p:extLst>
      <p:ext uri="{BB962C8B-B14F-4D97-AF65-F5344CB8AC3E}">
        <p14:creationId xmlns:p14="http://schemas.microsoft.com/office/powerpoint/2010/main" val="1625527062"/>
      </p:ext>
    </p:extLst>
  </p:cSld>
  <p:clrMapOvr>
    <a:masterClrMapping/>
  </p:clrMapOvr>
  <p:transition spd="med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Pertussis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Diagnosis</a:t>
            </a:r>
          </a:p>
          <a:p>
            <a:pPr lvl="1"/>
            <a:r>
              <a:rPr lang="en-US" dirty="0"/>
              <a:t>PCR </a:t>
            </a:r>
            <a:r>
              <a:rPr lang="en-US" dirty="0" err="1"/>
              <a:t>nasophayngeal</a:t>
            </a:r>
            <a:r>
              <a:rPr lang="en-US" dirty="0"/>
              <a:t> swab</a:t>
            </a:r>
          </a:p>
          <a:p>
            <a:pPr lvl="1"/>
            <a:r>
              <a:rPr lang="en-US" dirty="0"/>
              <a:t>Culture of </a:t>
            </a:r>
            <a:r>
              <a:rPr lang="en-US" dirty="0" err="1"/>
              <a:t>nasophyngeal</a:t>
            </a:r>
            <a:r>
              <a:rPr lang="en-US" dirty="0"/>
              <a:t> swab</a:t>
            </a:r>
          </a:p>
          <a:p>
            <a:pPr lvl="1"/>
            <a:r>
              <a:rPr lang="en-US" dirty="0"/>
              <a:t>CDC recommends both test for cough &gt;3 weeks</a:t>
            </a:r>
          </a:p>
          <a:p>
            <a:pPr lvl="1"/>
            <a:r>
              <a:rPr lang="en-US" dirty="0"/>
              <a:t>WBC &gt;10,000 lymphocytes</a:t>
            </a:r>
          </a:p>
          <a:p>
            <a:pPr lvl="1"/>
            <a:r>
              <a:rPr lang="en-US" dirty="0"/>
              <a:t>PCR and culture can be negative after the first few weeks of symptoms</a:t>
            </a:r>
          </a:p>
        </p:txBody>
      </p:sp>
    </p:spTree>
    <p:extLst>
      <p:ext uri="{BB962C8B-B14F-4D97-AF65-F5344CB8AC3E}">
        <p14:creationId xmlns:p14="http://schemas.microsoft.com/office/powerpoint/2010/main" val="3646140464"/>
      </p:ext>
    </p:extLst>
  </p:cSld>
  <p:clrMapOvr>
    <a:masterClrMapping/>
  </p:clrMapOvr>
  <p:transition spd="med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Pertussis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Prevention</a:t>
            </a:r>
          </a:p>
          <a:p>
            <a:pPr lvl="1"/>
            <a:r>
              <a:rPr lang="en-US" dirty="0" err="1"/>
              <a:t>DTaP</a:t>
            </a:r>
            <a:r>
              <a:rPr lang="en-US" dirty="0"/>
              <a:t> at 2,4,6 and 15-18 month and at 4-6 years of age</a:t>
            </a:r>
          </a:p>
          <a:p>
            <a:pPr lvl="1"/>
            <a:r>
              <a:rPr lang="en-US" dirty="0" err="1"/>
              <a:t>Tdap</a:t>
            </a:r>
            <a:r>
              <a:rPr lang="en-US" dirty="0"/>
              <a:t> recommended for children 7-10y as as single dose at 11-18 year, and for adults and pregnant women</a:t>
            </a:r>
          </a:p>
        </p:txBody>
      </p:sp>
    </p:spTree>
    <p:extLst>
      <p:ext uri="{BB962C8B-B14F-4D97-AF65-F5344CB8AC3E}">
        <p14:creationId xmlns:p14="http://schemas.microsoft.com/office/powerpoint/2010/main" val="889790834"/>
      </p:ext>
    </p:extLst>
  </p:cSld>
  <p:clrMapOvr>
    <a:masterClrMapping/>
  </p:clrMapOvr>
  <p:transition spd="med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Pertussis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62500" lnSpcReduction="20000"/>
          </a:bodyPr>
          <a:lstStyle/>
          <a:p>
            <a:endParaRPr lang="en-US" dirty="0"/>
          </a:p>
          <a:p>
            <a:pPr marL="457200" lvl="1" indent="0">
              <a:buNone/>
            </a:pPr>
            <a:r>
              <a:rPr lang="en-US" dirty="0"/>
              <a:t>Complications</a:t>
            </a:r>
          </a:p>
          <a:p>
            <a:pPr lvl="1"/>
            <a:r>
              <a:rPr lang="en-US" dirty="0"/>
              <a:t>Pneumonia 13% from B pertussis or </a:t>
            </a:r>
            <a:r>
              <a:rPr lang="en-US" dirty="0" err="1"/>
              <a:t>seconday</a:t>
            </a:r>
            <a:r>
              <a:rPr lang="en-US" dirty="0"/>
              <a:t> infection</a:t>
            </a:r>
          </a:p>
          <a:p>
            <a:pPr lvl="1"/>
            <a:r>
              <a:rPr lang="en-US" dirty="0"/>
              <a:t>Hypoxic encephalopathy 1%</a:t>
            </a:r>
          </a:p>
          <a:p>
            <a:pPr lvl="1"/>
            <a:r>
              <a:rPr lang="en-US" dirty="0"/>
              <a:t>Otitis media</a:t>
            </a:r>
          </a:p>
          <a:p>
            <a:pPr lvl="1"/>
            <a:r>
              <a:rPr lang="en-US" dirty="0"/>
              <a:t>Hernia</a:t>
            </a:r>
          </a:p>
          <a:p>
            <a:pPr lvl="1"/>
            <a:r>
              <a:rPr lang="en-US" dirty="0"/>
              <a:t>Seizures</a:t>
            </a:r>
          </a:p>
          <a:p>
            <a:pPr lvl="1"/>
            <a:r>
              <a:rPr lang="en-US" dirty="0"/>
              <a:t>Cerebral </a:t>
            </a:r>
            <a:r>
              <a:rPr lang="en-US" dirty="0" err="1"/>
              <a:t>hemorrage</a:t>
            </a: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8734849"/>
      </p:ext>
    </p:extLst>
  </p:cSld>
  <p:clrMapOvr>
    <a:masterClrMapping/>
  </p:clrMapOvr>
  <p:transition spd="med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Pertussis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Management</a:t>
            </a:r>
          </a:p>
          <a:p>
            <a:pPr lvl="1"/>
            <a:r>
              <a:rPr lang="en-US" dirty="0"/>
              <a:t>Antibiotics to hasten irradiation of organism and prevent spread</a:t>
            </a:r>
          </a:p>
          <a:p>
            <a:pPr lvl="1"/>
            <a:r>
              <a:rPr lang="en-US" dirty="0"/>
              <a:t>Erythromycin, clarithromycin, azithromycin</a:t>
            </a:r>
          </a:p>
        </p:txBody>
      </p:sp>
    </p:spTree>
    <p:extLst>
      <p:ext uri="{BB962C8B-B14F-4D97-AF65-F5344CB8AC3E}">
        <p14:creationId xmlns:p14="http://schemas.microsoft.com/office/powerpoint/2010/main" val="2950263695"/>
      </p:ext>
    </p:extLst>
  </p:cSld>
  <p:clrMapOvr>
    <a:masterClrMapping/>
  </p:clrMapOvr>
  <p:transition spd="med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is estimated that the incidence is 50 million cases a year</a:t>
            </a:r>
          </a:p>
          <a:p>
            <a:r>
              <a:rPr lang="en-US" dirty="0"/>
              <a:t>In infants &lt; 3 month mortality is 3%</a:t>
            </a:r>
          </a:p>
          <a:p>
            <a:r>
              <a:rPr lang="en-US" dirty="0"/>
              <a:t>Maternal immunity is not transferred </a:t>
            </a:r>
            <a:r>
              <a:rPr lang="en-US"/>
              <a:t>to infants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321488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Gradient">
  <a:themeElements>
    <a:clrScheme name="Gradient">
      <a:dk1>
        <a:srgbClr val="FF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189B1A"/>
      </a:accent2>
      <a:accent3>
        <a:srgbClr val="008C91"/>
      </a:accent3>
      <a:accent4>
        <a:srgbClr val="5747C1"/>
      </a:accent4>
      <a:accent5>
        <a:srgbClr val="971817"/>
      </a:accent5>
      <a:accent6>
        <a:srgbClr val="BC8027"/>
      </a:accent6>
      <a:hlink>
        <a:srgbClr val="0000FF"/>
      </a:hlink>
      <a:folHlink>
        <a:srgbClr val="FF00FF"/>
      </a:folHlink>
    </a:clrScheme>
    <a:fontScheme name="Gradient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Gradi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chemeClr val="accent1"/>
            </a:gs>
            <a:gs pos="100000">
              <a:schemeClr val="accent1">
                <a:hueOff val="321133"/>
                <a:satOff val="-12043"/>
                <a:lumOff val="-7113"/>
              </a:schemeClr>
            </a:gs>
          </a:gsLst>
          <a:lin ang="5400000" scaled="0"/>
        </a:gradFill>
        <a:ln w="12700" cap="flat">
          <a:noFill/>
          <a:miter lim="400000"/>
        </a:ln>
        <a:effectLst>
          <a:outerShdw blurRad="76200" dir="18900000" rotWithShape="0">
            <a:srgbClr val="000000">
              <a:alpha val="8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23998" dir="2700000" rotWithShape="0">
                <a:srgbClr val="000000">
                  <a:alpha val="31034"/>
                </a:srgbClr>
              </a:outerShdw>
            </a:effectLst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8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Gradient">
  <a:themeElements>
    <a:clrScheme name="Gradient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189B1A"/>
      </a:accent2>
      <a:accent3>
        <a:srgbClr val="008C91"/>
      </a:accent3>
      <a:accent4>
        <a:srgbClr val="5747C1"/>
      </a:accent4>
      <a:accent5>
        <a:srgbClr val="971817"/>
      </a:accent5>
      <a:accent6>
        <a:srgbClr val="BC8027"/>
      </a:accent6>
      <a:hlink>
        <a:srgbClr val="0000FF"/>
      </a:hlink>
      <a:folHlink>
        <a:srgbClr val="FF00FF"/>
      </a:folHlink>
    </a:clrScheme>
    <a:fontScheme name="Gradient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Gradi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chemeClr val="accent1"/>
            </a:gs>
            <a:gs pos="100000">
              <a:schemeClr val="accent1">
                <a:hueOff val="321133"/>
                <a:satOff val="-12043"/>
                <a:lumOff val="-7113"/>
              </a:schemeClr>
            </a:gs>
          </a:gsLst>
          <a:lin ang="5400000" scaled="0"/>
        </a:gradFill>
        <a:ln w="12700" cap="flat">
          <a:noFill/>
          <a:miter lim="400000"/>
        </a:ln>
        <a:effectLst>
          <a:outerShdw blurRad="76200" dir="18900000" rotWithShape="0">
            <a:srgbClr val="000000">
              <a:alpha val="8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23998" dir="2700000" rotWithShape="0">
                <a:srgbClr val="000000">
                  <a:alpha val="31034"/>
                </a:srgbClr>
              </a:outerShdw>
            </a:effectLst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8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E0305DF03D9F343A7ADBF848133770C" ma:contentTypeVersion="2" ma:contentTypeDescription="Create a new document." ma:contentTypeScope="" ma:versionID="fbdeaa3422418e766f41c983c0312a4a">
  <xsd:schema xmlns:xsd="http://www.w3.org/2001/XMLSchema" xmlns:xs="http://www.w3.org/2001/XMLSchema" xmlns:p="http://schemas.microsoft.com/office/2006/metadata/properties" xmlns:ns2="c3041d01-c381-4155-8931-8096b9243a6f" targetNamespace="http://schemas.microsoft.com/office/2006/metadata/properties" ma:root="true" ma:fieldsID="3d7aeaabf54c631fe245a218af873fd7" ns2:_="">
    <xsd:import namespace="c3041d01-c381-4155-8931-8096b9243a6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041d01-c381-4155-8931-8096b9243a6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7409844-CD4A-4E4E-8D30-7F95DABD14B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73CDCA0-26E3-4740-AF6F-6D7863390A82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EB591256-6BB9-474C-AE3E-924E31BAA6E2}"/>
</file>

<file path=docProps/app.xml><?xml version="1.0" encoding="utf-8"?>
<Properties xmlns="http://schemas.openxmlformats.org/officeDocument/2006/extended-properties" xmlns:vt="http://schemas.openxmlformats.org/officeDocument/2006/docPropsVTypes">
  <TotalTime>944</TotalTime>
  <Words>1185</Words>
  <Application>Microsoft Macintosh PowerPoint</Application>
  <PresentationFormat>Custom</PresentationFormat>
  <Paragraphs>208</Paragraphs>
  <Slides>59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3" baseType="lpstr">
      <vt:lpstr>Helvetica</vt:lpstr>
      <vt:lpstr>Helvetica Light</vt:lpstr>
      <vt:lpstr>Helvetica Neue</vt:lpstr>
      <vt:lpstr>Gradient</vt:lpstr>
      <vt:lpstr>Respiratory Tract Infections</vt:lpstr>
      <vt:lpstr>Common Cold (Coryza)</vt:lpstr>
      <vt:lpstr>Pharyngitis</vt:lpstr>
      <vt:lpstr>Tonsillitis</vt:lpstr>
      <vt:lpstr>Streptoccocal Pharyngitis</vt:lpstr>
      <vt:lpstr>PowerPoint Presentation</vt:lpstr>
      <vt:lpstr>Tonsillar exudate</vt:lpstr>
      <vt:lpstr>Palatal petichiae</vt:lpstr>
      <vt:lpstr>PowerPoint Presentation</vt:lpstr>
      <vt:lpstr>PowerPoint Presentation</vt:lpstr>
      <vt:lpstr>Sinusitis</vt:lpstr>
      <vt:lpstr>Sinusitis</vt:lpstr>
      <vt:lpstr>Sinusitis</vt:lpstr>
      <vt:lpstr>PowerPoint Presentation</vt:lpstr>
      <vt:lpstr>PowerPoint Presentation</vt:lpstr>
      <vt:lpstr>PowerPoint Presentation</vt:lpstr>
      <vt:lpstr>PowerPoint Presentation</vt:lpstr>
      <vt:lpstr>Croup</vt:lpstr>
      <vt:lpstr>Croup</vt:lpstr>
      <vt:lpstr>Croup</vt:lpstr>
      <vt:lpstr>PowerPoint Presentation</vt:lpstr>
      <vt:lpstr>Croup</vt:lpstr>
      <vt:lpstr>PowerPoint Presentation</vt:lpstr>
      <vt:lpstr>Epiglottiis</vt:lpstr>
      <vt:lpstr>Treatment</vt:lpstr>
      <vt:lpstr>PowerPoint Presentation</vt:lpstr>
      <vt:lpstr>PowerPoint Presentation</vt:lpstr>
      <vt:lpstr>Tracheitis</vt:lpstr>
      <vt:lpstr>Bronchiolitis </vt:lpstr>
      <vt:lpstr>Bronchiolitis</vt:lpstr>
      <vt:lpstr>Bronchiolitis</vt:lpstr>
      <vt:lpstr>PowerPoint Presentation</vt:lpstr>
      <vt:lpstr>Broncholitis</vt:lpstr>
      <vt:lpstr>Bronchiolitis</vt:lpstr>
      <vt:lpstr>Bronchiolitis</vt:lpstr>
      <vt:lpstr>PowerPoint Presentation</vt:lpstr>
      <vt:lpstr>Pneumonia</vt:lpstr>
      <vt:lpstr>PowerPoint Presentation</vt:lpstr>
      <vt:lpstr>PowerPoint Presentation</vt:lpstr>
      <vt:lpstr>Pneumonia</vt:lpstr>
      <vt:lpstr>PowerPoint Presentation</vt:lpstr>
      <vt:lpstr>Pneumonia</vt:lpstr>
      <vt:lpstr>Pneumonia</vt:lpstr>
      <vt:lpstr>Pneumonia</vt:lpstr>
      <vt:lpstr>Pneumonia </vt:lpstr>
      <vt:lpstr>PowerPoint Presentation</vt:lpstr>
      <vt:lpstr>PowerPoint Presentation</vt:lpstr>
      <vt:lpstr>PowerPoint Presentation</vt:lpstr>
      <vt:lpstr>PowerPoint Presentation</vt:lpstr>
      <vt:lpstr>Pneumonia</vt:lpstr>
      <vt:lpstr>Pneumonia</vt:lpstr>
      <vt:lpstr>Pneumonia</vt:lpstr>
      <vt:lpstr>Pertussis</vt:lpstr>
      <vt:lpstr>PowerPoint Presentation</vt:lpstr>
      <vt:lpstr>Pertussis</vt:lpstr>
      <vt:lpstr>Pertussis</vt:lpstr>
      <vt:lpstr>Pertussis</vt:lpstr>
      <vt:lpstr>Pertussis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Respiratory Tract Infections</dc:title>
  <cp:lastModifiedBy>Muna Kilani</cp:lastModifiedBy>
  <cp:revision>17</cp:revision>
  <dcterms:modified xsi:type="dcterms:W3CDTF">2020-09-20T07:06:55Z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0x010100AE0305DF03D9F343A7ADBF848133770C</vt:lpwstr>
  </property>
</Properties>
</file>