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91" r:id="rId26"/>
    <p:sldId id="290" r:id="rId27"/>
    <p:sldId id="280" r:id="rId28"/>
    <p:sldId id="293" r:id="rId29"/>
    <p:sldId id="294" r:id="rId30"/>
    <p:sldId id="296" r:id="rId31"/>
    <p:sldId id="282" r:id="rId32"/>
    <p:sldId id="283" r:id="rId33"/>
    <p:sldId id="295" r:id="rId34"/>
    <p:sldId id="284" r:id="rId35"/>
    <p:sldId id="285" r:id="rId36"/>
    <p:sldId id="286" r:id="rId37"/>
    <p:sldId id="309" r:id="rId38"/>
    <p:sldId id="297" r:id="rId39"/>
    <p:sldId id="287" r:id="rId40"/>
    <p:sldId id="289" r:id="rId41"/>
    <p:sldId id="298" r:id="rId42"/>
    <p:sldId id="299" r:id="rId43"/>
    <p:sldId id="300" r:id="rId44"/>
    <p:sldId id="301" r:id="rId45"/>
    <p:sldId id="311" r:id="rId46"/>
    <p:sldId id="310" r:id="rId47"/>
    <p:sldId id="312" r:id="rId48"/>
    <p:sldId id="313" r:id="rId49"/>
    <p:sldId id="314" r:id="rId50"/>
    <p:sldId id="315" r:id="rId51"/>
    <p:sldId id="31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060C8-70B8-4044-B995-1C7A04BBAB4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4EB58-D0FA-4ABB-AB40-27EB6A5F0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13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4EB58-D0FA-4ABB-AB40-27EB6A5F0B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8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2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2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91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94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6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7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1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7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3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7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06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1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60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93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81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43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F171F6E-1F16-4736-AF12-B2C6CCF03D0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37F2335-1D20-4C4F-B566-E0EF53BE7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2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Epilepsy in children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Dr. </a:t>
            </a:r>
            <a:r>
              <a:rPr lang="en-US" sz="3200" dirty="0" err="1"/>
              <a:t>Redab</a:t>
            </a:r>
            <a:r>
              <a:rPr lang="en-US" sz="3200" dirty="0"/>
              <a:t> </a:t>
            </a:r>
            <a:r>
              <a:rPr lang="en-US" sz="3200" dirty="0" smtClean="0"/>
              <a:t>Al-</a:t>
            </a:r>
            <a:r>
              <a:rPr lang="en-US" sz="3200" dirty="0" err="1" smtClean="0"/>
              <a:t>Ghawanmeh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707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/>
              <a:t>Definitions</a:t>
            </a:r>
          </a:p>
          <a:p>
            <a:r>
              <a:rPr lang="en-US" sz="3200" dirty="0"/>
              <a:t>Epidemiology</a:t>
            </a:r>
          </a:p>
          <a:p>
            <a:r>
              <a:rPr lang="en-US" sz="3200" dirty="0"/>
              <a:t>Classification</a:t>
            </a:r>
          </a:p>
          <a:p>
            <a:r>
              <a:rPr lang="en-US" sz="3200" dirty="0"/>
              <a:t>Etiology</a:t>
            </a:r>
          </a:p>
          <a:p>
            <a:r>
              <a:rPr lang="en-US" sz="3200" dirty="0"/>
              <a:t>Epileptic </a:t>
            </a:r>
            <a:r>
              <a:rPr lang="en-US" sz="3200" dirty="0" err="1"/>
              <a:t>syndroms</a:t>
            </a:r>
            <a:endParaRPr lang="en-US" sz="3200" dirty="0"/>
          </a:p>
          <a:p>
            <a:r>
              <a:rPr lang="en-US" sz="3200" dirty="0"/>
              <a:t>Treatment</a:t>
            </a:r>
          </a:p>
          <a:p>
            <a:r>
              <a:rPr lang="en-US" sz="3200" dirty="0"/>
              <a:t>Prognosis</a:t>
            </a:r>
          </a:p>
          <a:p>
            <a:r>
              <a:rPr lang="en-US" sz="3200" dirty="0"/>
              <a:t>Disorders that mimic seizures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20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Seizure</a:t>
            </a:r>
          </a:p>
          <a:p>
            <a:r>
              <a:rPr lang="en-US" sz="3600" dirty="0"/>
              <a:t>Epilepsy</a:t>
            </a:r>
          </a:p>
          <a:p>
            <a:r>
              <a:rPr lang="en-US" sz="3600" dirty="0"/>
              <a:t>Status </a:t>
            </a:r>
            <a:r>
              <a:rPr lang="en-US" sz="3600" dirty="0" err="1"/>
              <a:t>Epilepticus</a:t>
            </a:r>
            <a:endParaRPr lang="en-US" sz="3600" dirty="0"/>
          </a:p>
          <a:p>
            <a:r>
              <a:rPr lang="en-US" sz="3600" dirty="0"/>
              <a:t>Febrile convulsions</a:t>
            </a:r>
          </a:p>
        </p:txBody>
      </p:sp>
    </p:spTree>
    <p:extLst>
      <p:ext uri="{BB962C8B-B14F-4D97-AF65-F5344CB8AC3E}">
        <p14:creationId xmlns:p14="http://schemas.microsoft.com/office/powerpoint/2010/main" val="2473881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Transient occurrence of signs and/or symptoms(change in LOC, motor activity, sensory phenomena or inappropriate behavior)  resulting from abnormal excessive or synchronous neuronal activity in the brain</a:t>
            </a:r>
          </a:p>
        </p:txBody>
      </p:sp>
    </p:spTree>
    <p:extLst>
      <p:ext uri="{BB962C8B-B14F-4D97-AF65-F5344CB8AC3E}">
        <p14:creationId xmlns:p14="http://schemas.microsoft.com/office/powerpoint/2010/main" val="61560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Epilepsy: two or more unprovoked attacks, in a time frame longer than 24 h.</a:t>
            </a:r>
          </a:p>
          <a:p>
            <a:r>
              <a:rPr lang="en-US" sz="3200" dirty="0"/>
              <a:t>Epileptic syndrome: one or more specific seizure types, has a specific age of onset and specific prognosis.</a:t>
            </a:r>
          </a:p>
        </p:txBody>
      </p:sp>
    </p:spTree>
    <p:extLst>
      <p:ext uri="{BB962C8B-B14F-4D97-AF65-F5344CB8AC3E}">
        <p14:creationId xmlns:p14="http://schemas.microsoft.com/office/powerpoint/2010/main" val="919857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</a:t>
            </a:r>
            <a:r>
              <a:rPr lang="en-US" dirty="0" err="1"/>
              <a:t>epilepticus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Continuous seizure </a:t>
            </a:r>
            <a:r>
              <a:rPr lang="en-US" sz="2800" dirty="0">
                <a:solidFill>
                  <a:srgbClr val="0070C0"/>
                </a:solidFill>
              </a:rPr>
              <a:t>&gt;=</a:t>
            </a:r>
            <a:r>
              <a:rPr lang="en-US" sz="2800" dirty="0"/>
              <a:t> 30 min, generalized or focal, during which the patient remains unconscious or has two or more sequential seizures without full recovery of consciousness between seizures.</a:t>
            </a:r>
          </a:p>
          <a:p>
            <a:r>
              <a:rPr lang="en-US" sz="2800" dirty="0"/>
              <a:t>New definition 5 min</a:t>
            </a:r>
          </a:p>
          <a:p>
            <a:r>
              <a:rPr lang="en-US" sz="2800" dirty="0"/>
              <a:t>Treatment of Status </a:t>
            </a:r>
            <a:r>
              <a:rPr lang="en-US" sz="2800" dirty="0" err="1"/>
              <a:t>epilepticus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757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Febrile convulsion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A Seizure is association with febrile illness in the absence of CNS infection, or acute electrolyte imbalance in children between 6-60m without prior afebrile seizures.</a:t>
            </a:r>
          </a:p>
          <a:p>
            <a:r>
              <a:rPr lang="en-US" sz="2800" dirty="0"/>
              <a:t>Age: 6-60 months (peak 18)</a:t>
            </a:r>
          </a:p>
          <a:p>
            <a:r>
              <a:rPr lang="en-US" sz="2800" dirty="0"/>
              <a:t>2-5% of children </a:t>
            </a:r>
          </a:p>
          <a:p>
            <a:r>
              <a:rPr lang="en-US" sz="2800" dirty="0"/>
              <a:t>Most common form of seizures in children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193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Febrile convulsion –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Classification: </a:t>
            </a:r>
          </a:p>
          <a:p>
            <a:pPr marL="0" indent="0">
              <a:buNone/>
            </a:pPr>
            <a:r>
              <a:rPr lang="en-US" sz="2400" dirty="0"/>
              <a:t>-Simple: generalized</a:t>
            </a:r>
          </a:p>
          <a:p>
            <a:pPr marL="0" indent="0">
              <a:buNone/>
            </a:pPr>
            <a:r>
              <a:rPr lang="en-US" sz="2400" dirty="0"/>
              <a:t>               &lt;15 min</a:t>
            </a:r>
          </a:p>
          <a:p>
            <a:pPr marL="0" indent="0">
              <a:buNone/>
            </a:pPr>
            <a:r>
              <a:rPr lang="en-US" sz="2400" dirty="0"/>
              <a:t>               not recurring in 24 h</a:t>
            </a:r>
          </a:p>
          <a:p>
            <a:pPr marL="0" indent="0">
              <a:buNone/>
            </a:pPr>
            <a:r>
              <a:rPr lang="en-US" sz="2400" dirty="0"/>
              <a:t>-complex: focal</a:t>
            </a:r>
          </a:p>
          <a:p>
            <a:pPr marL="0" indent="0">
              <a:buNone/>
            </a:pPr>
            <a:r>
              <a:rPr lang="en-US" sz="2400" dirty="0"/>
              <a:t>                   &gt;15 min </a:t>
            </a:r>
          </a:p>
          <a:p>
            <a:pPr marL="0" indent="0">
              <a:buNone/>
            </a:pPr>
            <a:r>
              <a:rPr lang="en-US" sz="2400" dirty="0"/>
              <a:t>                   multiple</a:t>
            </a:r>
          </a:p>
        </p:txBody>
      </p:sp>
    </p:spTree>
    <p:extLst>
      <p:ext uri="{BB962C8B-B14F-4D97-AF65-F5344CB8AC3E}">
        <p14:creationId xmlns:p14="http://schemas.microsoft.com/office/powerpoint/2010/main" val="304771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Febrile convulsion –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After first febrile seizure: 30% recurrence  of a second febrile                                      seizure. </a:t>
            </a:r>
          </a:p>
          <a:p>
            <a:r>
              <a:rPr lang="en-US" sz="3200" dirty="0"/>
              <a:t> 50% after two or more seizures.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70342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 for recurrence of FC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/>
              <a:t>Age&lt;12 m</a:t>
            </a:r>
          </a:p>
          <a:p>
            <a:r>
              <a:rPr lang="en-US" sz="3200" dirty="0"/>
              <a:t>Family history of febrile convulsion.</a:t>
            </a:r>
          </a:p>
          <a:p>
            <a:r>
              <a:rPr lang="en-US" sz="3200" dirty="0"/>
              <a:t>Height of temperature (the lowest the highest the risk)</a:t>
            </a:r>
          </a:p>
          <a:p>
            <a:r>
              <a:rPr lang="en-US" sz="3200" dirty="0"/>
              <a:t>Duration of fever (the shorter the higher the risk)</a:t>
            </a:r>
          </a:p>
          <a:p>
            <a:r>
              <a:rPr lang="en-US" sz="3200" dirty="0"/>
              <a:t>Male gender</a:t>
            </a:r>
          </a:p>
          <a:p>
            <a:r>
              <a:rPr lang="en-US" sz="3200" dirty="0"/>
              <a:t>Daycare attendance</a:t>
            </a:r>
          </a:p>
        </p:txBody>
      </p:sp>
    </p:spTree>
    <p:extLst>
      <p:ext uri="{BB962C8B-B14F-4D97-AF65-F5344CB8AC3E}">
        <p14:creationId xmlns:p14="http://schemas.microsoft.com/office/powerpoint/2010/main" val="3520109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of developing 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Risk of developing epilepsy after single FC is not different than the risk in the general population</a:t>
            </a:r>
          </a:p>
          <a:p>
            <a:r>
              <a:rPr lang="en-US" sz="3200" dirty="0"/>
              <a:t>Complex febrile convulsion</a:t>
            </a:r>
          </a:p>
          <a:p>
            <a:r>
              <a:rPr lang="en-US" sz="3200" dirty="0"/>
              <a:t>Neurodevelopmental abnormalities.</a:t>
            </a:r>
          </a:p>
          <a:p>
            <a:r>
              <a:rPr lang="en-US" sz="3200" dirty="0"/>
              <a:t>Family history of epilepsy</a:t>
            </a:r>
          </a:p>
          <a:p>
            <a:r>
              <a:rPr lang="en-US" sz="3200" dirty="0"/>
              <a:t>Duration of the fever before the seizure</a:t>
            </a:r>
          </a:p>
        </p:txBody>
      </p:sp>
    </p:spTree>
    <p:extLst>
      <p:ext uri="{BB962C8B-B14F-4D97-AF65-F5344CB8AC3E}">
        <p14:creationId xmlns:p14="http://schemas.microsoft.com/office/powerpoint/2010/main" val="424227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of FC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Management of the acute febrile illness</a:t>
            </a:r>
          </a:p>
          <a:p>
            <a:r>
              <a:rPr lang="en-US" sz="3200" dirty="0"/>
              <a:t>Counseling and education of the family</a:t>
            </a:r>
          </a:p>
          <a:p>
            <a:r>
              <a:rPr lang="en-US" sz="3200" dirty="0"/>
              <a:t>Treatment of the seizure: rectal diazepam</a:t>
            </a:r>
          </a:p>
          <a:p>
            <a:r>
              <a:rPr lang="en-US" sz="3200" dirty="0"/>
              <a:t>Prophylactic treatment: debate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5289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 of 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Birth-16 year: 4-10% experience at least one seizure, mostly in childhood.</a:t>
            </a:r>
          </a:p>
          <a:p>
            <a:r>
              <a:rPr lang="en-US" sz="3200" dirty="0"/>
              <a:t>Cumulative risk(risk to develop epilepsy throughout an individual lifetime): 3-5%</a:t>
            </a:r>
          </a:p>
        </p:txBody>
      </p:sp>
    </p:spTree>
    <p:extLst>
      <p:ext uri="{BB962C8B-B14F-4D97-AF65-F5344CB8AC3E}">
        <p14:creationId xmlns:p14="http://schemas.microsoft.com/office/powerpoint/2010/main" val="3153663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of 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sz="2200" dirty="0"/>
              <a:t>according to semiology:</a:t>
            </a:r>
          </a:p>
          <a:p>
            <a:pPr marL="0" indent="0">
              <a:buNone/>
            </a:pPr>
            <a:r>
              <a:rPr lang="en-US" sz="2200" dirty="0"/>
              <a:t>                                              generalized </a:t>
            </a:r>
          </a:p>
          <a:p>
            <a:pPr marL="0" indent="0">
              <a:buNone/>
            </a:pPr>
            <a:r>
              <a:rPr lang="en-US" sz="2200" dirty="0"/>
              <a:t>                                              focal: simple, complex  </a:t>
            </a:r>
          </a:p>
          <a:p>
            <a:pPr marL="0" indent="0">
              <a:buNone/>
            </a:pPr>
            <a:r>
              <a:rPr lang="en-US" sz="2200" dirty="0"/>
              <a:t>2. according to etiology:</a:t>
            </a:r>
          </a:p>
          <a:p>
            <a:pPr marL="0" indent="0">
              <a:buNone/>
            </a:pPr>
            <a:r>
              <a:rPr lang="en-US" sz="2200" dirty="0"/>
              <a:t>                                        idiopathic</a:t>
            </a:r>
          </a:p>
          <a:p>
            <a:pPr marL="0" indent="0">
              <a:buNone/>
            </a:pPr>
            <a:r>
              <a:rPr lang="en-US" sz="2200" dirty="0"/>
              <a:t>                                        symptomatic</a:t>
            </a:r>
          </a:p>
          <a:p>
            <a:pPr marL="0" indent="0">
              <a:buNone/>
            </a:pPr>
            <a:r>
              <a:rPr lang="en-US" sz="2200" dirty="0"/>
              <a:t>                                        cryptogenic</a:t>
            </a:r>
          </a:p>
          <a:p>
            <a:pPr marL="0" indent="0">
              <a:buNone/>
            </a:pPr>
            <a:r>
              <a:rPr lang="en-US" sz="2200" dirty="0"/>
              <a:t>3. according to clinical + age+ EEG: </a:t>
            </a:r>
            <a:r>
              <a:rPr lang="en-US" sz="2200" dirty="0" err="1"/>
              <a:t>syndromic</a:t>
            </a:r>
            <a:r>
              <a:rPr lang="en-US" sz="2200" dirty="0"/>
              <a:t> classification</a:t>
            </a:r>
          </a:p>
          <a:p>
            <a:pPr marL="0" indent="0">
              <a:buNone/>
            </a:pPr>
            <a:r>
              <a:rPr lang="en-US" sz="2200" dirty="0"/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38918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according to 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Idiopathic: no cause (genetic)</a:t>
            </a:r>
          </a:p>
          <a:p>
            <a:r>
              <a:rPr lang="en-US" sz="3200" dirty="0"/>
              <a:t>Symptomatic: cause is found</a:t>
            </a:r>
          </a:p>
          <a:p>
            <a:pPr marL="0" indent="0">
              <a:buNone/>
            </a:pPr>
            <a:r>
              <a:rPr lang="en-US" sz="3200" dirty="0"/>
              <a:t>  -Acute symptomatic seizure</a:t>
            </a:r>
          </a:p>
          <a:p>
            <a:pPr marL="0" indent="0">
              <a:buNone/>
            </a:pPr>
            <a:r>
              <a:rPr lang="en-US" sz="3200" dirty="0"/>
              <a:t>  -Remote symptomatic epilepsy</a:t>
            </a:r>
          </a:p>
          <a:p>
            <a:r>
              <a:rPr lang="en-US" sz="3200" dirty="0"/>
              <a:t>Presumed symptomatic/cryptogenic: probably there is an underlying cause but is not evident at the moment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9979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according to semiology: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Generalized: ictal discharge generalized (two cerebral hemispheres), loss of consciousness:</a:t>
            </a:r>
          </a:p>
          <a:p>
            <a:pPr marL="0" indent="0">
              <a:buNone/>
            </a:pPr>
            <a:r>
              <a:rPr lang="en-US" sz="3200" dirty="0"/>
              <a:t>-Tonic clonic</a:t>
            </a:r>
          </a:p>
          <a:p>
            <a:pPr marL="0" indent="0">
              <a:buNone/>
            </a:pPr>
            <a:r>
              <a:rPr lang="en-US" sz="3200" dirty="0"/>
              <a:t>-Tonic</a:t>
            </a:r>
          </a:p>
          <a:p>
            <a:pPr marL="0" indent="0">
              <a:buNone/>
            </a:pPr>
            <a:r>
              <a:rPr lang="en-US" sz="3200" dirty="0"/>
              <a:t>-Clonic</a:t>
            </a:r>
          </a:p>
          <a:p>
            <a:pPr marL="0" indent="0">
              <a:buNone/>
            </a:pPr>
            <a:r>
              <a:rPr lang="en-US" sz="3200" dirty="0"/>
              <a:t>-Astatic</a:t>
            </a:r>
          </a:p>
          <a:p>
            <a:pPr marL="0" indent="0">
              <a:buNone/>
            </a:pPr>
            <a:r>
              <a:rPr lang="en-US" sz="3200" dirty="0"/>
              <a:t>-myoclonic</a:t>
            </a:r>
          </a:p>
          <a:p>
            <a:pPr marL="0" indent="0">
              <a:buNone/>
            </a:pPr>
            <a:r>
              <a:rPr lang="en-US" sz="3200" dirty="0"/>
              <a:t>-absence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8814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according to semiology, cont.: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Focal/partial</a:t>
            </a:r>
          </a:p>
          <a:p>
            <a:pPr marL="0" indent="0">
              <a:buNone/>
            </a:pPr>
            <a:r>
              <a:rPr lang="en-US" sz="3200" dirty="0"/>
              <a:t>-Simple: sensory seizures (auras) or brief motor seizures. DDX tics (partial voluntary control, less often stereotyped than seizure)</a:t>
            </a:r>
          </a:p>
          <a:p>
            <a:pPr marL="0" indent="0">
              <a:buNone/>
            </a:pPr>
            <a:r>
              <a:rPr lang="en-US" sz="3200" dirty="0"/>
              <a:t>-Complex: change in LOC, often proceeded by aura(</a:t>
            </a:r>
            <a:r>
              <a:rPr lang="en-US" sz="3200" dirty="0" err="1"/>
              <a:t>abd</a:t>
            </a:r>
            <a:r>
              <a:rPr lang="en-US" sz="3200" dirty="0"/>
              <a:t>. Pain, sense of fear, visual hallucination, focal sensation), automatisms</a:t>
            </a:r>
          </a:p>
          <a:p>
            <a:pPr marL="0" indent="0">
              <a:buNone/>
            </a:pPr>
            <a:r>
              <a:rPr lang="en-US" sz="3200" dirty="0"/>
              <a:t>-focal onset with secondary generalization</a:t>
            </a:r>
          </a:p>
        </p:txBody>
      </p:sp>
    </p:spTree>
    <p:extLst>
      <p:ext uri="{BB962C8B-B14F-4D97-AF65-F5344CB8AC3E}">
        <p14:creationId xmlns:p14="http://schemas.microsoft.com/office/powerpoint/2010/main" val="97036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4497"/>
            <a:ext cx="10515600" cy="1325563"/>
          </a:xfrm>
        </p:spPr>
        <p:txBody>
          <a:bodyPr/>
          <a:lstStyle/>
          <a:p>
            <a:r>
              <a:rPr lang="en-US" dirty="0"/>
              <a:t>Epilepsy syndromes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dirty="0"/>
              <a:t>Examples of epilepsy syndromes according to age of presentation:</a:t>
            </a:r>
          </a:p>
          <a:p>
            <a:r>
              <a:rPr lang="en-US" sz="3200" dirty="0"/>
              <a:t>Neonatal:</a:t>
            </a:r>
          </a:p>
          <a:p>
            <a:pPr marL="0" indent="0">
              <a:buNone/>
            </a:pPr>
            <a:r>
              <a:rPr lang="en-US" sz="3200" dirty="0"/>
              <a:t>-Benign familial neonatal seizures, at 2-3d, AD</a:t>
            </a:r>
          </a:p>
          <a:p>
            <a:pPr marL="0" indent="0">
              <a:buNone/>
            </a:pPr>
            <a:r>
              <a:rPr lang="en-US" sz="3200" dirty="0"/>
              <a:t>-Benign neonatal seizures, at age4-6d</a:t>
            </a:r>
          </a:p>
          <a:p>
            <a:pPr marL="0" indent="0">
              <a:buNone/>
            </a:pPr>
            <a:r>
              <a:rPr lang="en-US" sz="3200" dirty="0"/>
              <a:t>-Early infantile epileptic encephalopathy(</a:t>
            </a:r>
            <a:r>
              <a:rPr lang="en-US" sz="3200" dirty="0" err="1"/>
              <a:t>Ohtahara</a:t>
            </a:r>
            <a:r>
              <a:rPr lang="en-US" sz="3200" dirty="0"/>
              <a:t> syndrome)</a:t>
            </a:r>
          </a:p>
          <a:p>
            <a:pPr marL="0" indent="0">
              <a:buNone/>
            </a:pPr>
            <a:r>
              <a:rPr lang="en-US" sz="3200" dirty="0"/>
              <a:t>-Early myoclonic encephalopathy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07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Epilepsy syndromes,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4334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Infant</a:t>
            </a:r>
          </a:p>
          <a:p>
            <a:pPr marL="0" indent="0">
              <a:buNone/>
            </a:pPr>
            <a:r>
              <a:rPr lang="en-US" sz="3200" dirty="0"/>
              <a:t>-Infantile spasms (West syndrome)</a:t>
            </a:r>
          </a:p>
          <a:p>
            <a:pPr marL="0" indent="0">
              <a:buNone/>
            </a:pPr>
            <a:r>
              <a:rPr lang="en-US" sz="3200" dirty="0"/>
              <a:t>-Benign myoclonic epilepsy of infancy</a:t>
            </a:r>
          </a:p>
          <a:p>
            <a:pPr marL="0" indent="0">
              <a:buNone/>
            </a:pPr>
            <a:r>
              <a:rPr lang="en-US" sz="3200" dirty="0"/>
              <a:t>-Sever myoclonic epilepsy of infancy (Dravet syndrome)</a:t>
            </a:r>
          </a:p>
        </p:txBody>
      </p:sp>
    </p:spTree>
    <p:extLst>
      <p:ext uri="{BB962C8B-B14F-4D97-AF65-F5344CB8AC3E}">
        <p14:creationId xmlns:p14="http://schemas.microsoft.com/office/powerpoint/2010/main" val="2037037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Epilepsy syndromes,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Preschooler</a:t>
            </a:r>
          </a:p>
          <a:p>
            <a:pPr marL="0" indent="0">
              <a:buNone/>
            </a:pPr>
            <a:r>
              <a:rPr lang="en-US" sz="2800" dirty="0"/>
              <a:t>-Sever myoclonic epilepsy of infancy (Dravet syndrome)</a:t>
            </a:r>
          </a:p>
          <a:p>
            <a:pPr marL="0" indent="0">
              <a:buNone/>
            </a:pPr>
            <a:r>
              <a:rPr lang="en-US" sz="2800" dirty="0"/>
              <a:t>-Lennox </a:t>
            </a:r>
            <a:r>
              <a:rPr lang="en-US" sz="2800" dirty="0" err="1"/>
              <a:t>Gastaut</a:t>
            </a:r>
            <a:r>
              <a:rPr lang="en-US" sz="2800" dirty="0"/>
              <a:t> syndrome</a:t>
            </a:r>
          </a:p>
          <a:p>
            <a:pPr marL="0" indent="0">
              <a:buNone/>
            </a:pPr>
            <a:r>
              <a:rPr lang="en-US" sz="2800" dirty="0"/>
              <a:t>-Epilepsy with myoclonic-astatic seizures (</a:t>
            </a:r>
            <a:r>
              <a:rPr lang="en-US" sz="2800" dirty="0" err="1"/>
              <a:t>Doose</a:t>
            </a:r>
            <a:r>
              <a:rPr lang="en-US" sz="2800" dirty="0"/>
              <a:t> syndrome) </a:t>
            </a:r>
          </a:p>
        </p:txBody>
      </p:sp>
    </p:spTree>
    <p:extLst>
      <p:ext uri="{BB962C8B-B14F-4D97-AF65-F5344CB8AC3E}">
        <p14:creationId xmlns:p14="http://schemas.microsoft.com/office/powerpoint/2010/main" val="3756141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126" y="286748"/>
            <a:ext cx="10515600" cy="1325563"/>
          </a:xfrm>
        </p:spPr>
        <p:txBody>
          <a:bodyPr/>
          <a:lstStyle/>
          <a:p>
            <a:r>
              <a:rPr lang="en-US" dirty="0"/>
              <a:t>Epilepsy syndromes,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/>
              <a:t>Child</a:t>
            </a:r>
          </a:p>
          <a:p>
            <a:pPr marL="0" indent="0">
              <a:buNone/>
            </a:pPr>
            <a:r>
              <a:rPr lang="en-US" sz="3200" dirty="0"/>
              <a:t>-Childhood absence epilepsy</a:t>
            </a:r>
          </a:p>
          <a:p>
            <a:pPr marL="0" indent="0">
              <a:buNone/>
            </a:pPr>
            <a:r>
              <a:rPr lang="en-US" sz="3200" dirty="0"/>
              <a:t>-Epilepsy with myoclonic </a:t>
            </a:r>
            <a:r>
              <a:rPr lang="en-US" sz="3200" dirty="0" err="1"/>
              <a:t>abscenc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-Benign epilepsy with </a:t>
            </a:r>
            <a:r>
              <a:rPr lang="en-US" sz="3200" dirty="0" err="1"/>
              <a:t>centrotemporal</a:t>
            </a:r>
            <a:r>
              <a:rPr lang="en-US" sz="3200" dirty="0"/>
              <a:t> spikes (</a:t>
            </a:r>
            <a:r>
              <a:rPr lang="en-US" sz="3200" dirty="0" err="1"/>
              <a:t>Rolandic</a:t>
            </a:r>
            <a:r>
              <a:rPr lang="en-US" sz="3200" dirty="0"/>
              <a:t>)</a:t>
            </a:r>
          </a:p>
          <a:p>
            <a:pPr marL="0" indent="0">
              <a:buNone/>
            </a:pPr>
            <a:r>
              <a:rPr lang="en-US" sz="3200" dirty="0"/>
              <a:t>-Childhood epilepsy with occipital paroxysms(Panayiotopoulos type)</a:t>
            </a:r>
          </a:p>
          <a:p>
            <a:pPr marL="0" indent="0">
              <a:buNone/>
            </a:pPr>
            <a:r>
              <a:rPr lang="en-US" sz="3200" dirty="0"/>
              <a:t>-Landau-</a:t>
            </a:r>
            <a:r>
              <a:rPr lang="en-US" sz="3200" dirty="0" err="1"/>
              <a:t>Kleffner</a:t>
            </a:r>
            <a:r>
              <a:rPr lang="en-US" sz="3200" dirty="0"/>
              <a:t> syndrome</a:t>
            </a:r>
          </a:p>
        </p:txBody>
      </p:sp>
    </p:spTree>
    <p:extLst>
      <p:ext uri="{BB962C8B-B14F-4D97-AF65-F5344CB8AC3E}">
        <p14:creationId xmlns:p14="http://schemas.microsoft.com/office/powerpoint/2010/main" val="1863799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Epilepsy syndromes,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Adolescent</a:t>
            </a:r>
          </a:p>
          <a:p>
            <a:pPr marL="0" indent="0">
              <a:buNone/>
            </a:pPr>
            <a:r>
              <a:rPr lang="en-US" sz="3200" dirty="0"/>
              <a:t>-Juvenile absence epilepsy</a:t>
            </a:r>
          </a:p>
          <a:p>
            <a:pPr marL="0" indent="0">
              <a:buNone/>
            </a:pPr>
            <a:r>
              <a:rPr lang="en-US" sz="3200" dirty="0"/>
              <a:t>-Juvenile myoclonic epilepsy</a:t>
            </a:r>
          </a:p>
          <a:p>
            <a:pPr marL="0" indent="0">
              <a:buNone/>
            </a:pPr>
            <a:r>
              <a:rPr lang="en-US" sz="3200" dirty="0"/>
              <a:t>-Grand mal seizure upon awakening</a:t>
            </a:r>
          </a:p>
        </p:txBody>
      </p:sp>
    </p:spTree>
    <p:extLst>
      <p:ext uri="{BB962C8B-B14F-4D97-AF65-F5344CB8AC3E}">
        <p14:creationId xmlns:p14="http://schemas.microsoft.com/office/powerpoint/2010/main" val="2303471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epileptic syndromes: West </a:t>
            </a:r>
            <a:r>
              <a:rPr lang="en-US" dirty="0" err="1"/>
              <a:t>syndrom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Peak onset: 4-7 m, but can occur in the late neonatal period or after 12 m</a:t>
            </a:r>
          </a:p>
          <a:p>
            <a:r>
              <a:rPr lang="en-US" sz="2000" dirty="0"/>
              <a:t>Clinically: spasms (flexion, extension, mixed), associated with variable encephalopathy</a:t>
            </a:r>
          </a:p>
          <a:p>
            <a:r>
              <a:rPr lang="en-US" sz="2000" dirty="0"/>
              <a:t>Causes: symptomatic(90%), presumed symptomatic. Prognosis strongly influenced by the underlying etiology</a:t>
            </a:r>
          </a:p>
          <a:p>
            <a:r>
              <a:rPr lang="en-US" sz="2000" dirty="0"/>
              <a:t>EEG: </a:t>
            </a:r>
          </a:p>
          <a:p>
            <a:pPr marL="0" indent="0">
              <a:buNone/>
            </a:pPr>
            <a:r>
              <a:rPr lang="en-US" sz="2000" dirty="0"/>
              <a:t>       interictal: hypsarrhythmia</a:t>
            </a:r>
          </a:p>
          <a:p>
            <a:pPr marL="0" indent="0">
              <a:buNone/>
            </a:pPr>
            <a:r>
              <a:rPr lang="en-US" sz="2000" dirty="0"/>
              <a:t>       ictal: spasms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15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hypsarrhythmia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570" y="2603500"/>
            <a:ext cx="5157173" cy="3416300"/>
          </a:xfrm>
        </p:spPr>
      </p:pic>
    </p:spTree>
    <p:extLst>
      <p:ext uri="{BB962C8B-B14F-4D97-AF65-F5344CB8AC3E}">
        <p14:creationId xmlns:p14="http://schemas.microsoft.com/office/powerpoint/2010/main" val="690962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Spasms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63" y="1828801"/>
            <a:ext cx="5105978" cy="4245246"/>
          </a:xfrm>
        </p:spPr>
      </p:pic>
    </p:spTree>
    <p:extLst>
      <p:ext uri="{BB962C8B-B14F-4D97-AF65-F5344CB8AC3E}">
        <p14:creationId xmlns:p14="http://schemas.microsoft.com/office/powerpoint/2010/main" val="4134845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Cortical tubers in tuberous sclerosis</a:t>
            </a:r>
          </a:p>
        </p:txBody>
      </p:sp>
      <p:pic>
        <p:nvPicPr>
          <p:cNvPr id="1026" name="Picture 2" descr="https://images.radiopaedia.org/images/347/c115a88bf6535b0a27bda014dcbfaf_big_galler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2337" y="2603500"/>
            <a:ext cx="2971638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00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syndrome, 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Treatment </a:t>
            </a:r>
          </a:p>
          <a:p>
            <a:pPr marL="0" indent="0">
              <a:buNone/>
            </a:pPr>
            <a:r>
              <a:rPr lang="en-US" sz="3200" dirty="0"/>
              <a:t>  -ACTH, most effective</a:t>
            </a:r>
          </a:p>
          <a:p>
            <a:pPr marL="0" indent="0">
              <a:buNone/>
            </a:pPr>
            <a:r>
              <a:rPr lang="en-US" sz="3200" dirty="0"/>
              <a:t> -High dose oral corticosteroid(S/E: immunosuppression, HTN, diabetes)</a:t>
            </a:r>
          </a:p>
          <a:p>
            <a:pPr marL="0" indent="0">
              <a:buNone/>
            </a:pPr>
            <a:r>
              <a:rPr lang="en-US" sz="3200" dirty="0"/>
              <a:t> -Vigabatrin particularly in tuberous sclerosis(S/E: irreversible visual field deficit with prolonged use</a:t>
            </a:r>
          </a:p>
          <a:p>
            <a:r>
              <a:rPr lang="en-US" sz="3200" dirty="0"/>
              <a:t>Prognosis – developmental delay, many will have seizures later in life, can evolve to Lennox </a:t>
            </a:r>
            <a:r>
              <a:rPr lang="en-US" sz="3200" dirty="0" err="1"/>
              <a:t>Gastaut</a:t>
            </a:r>
            <a:r>
              <a:rPr lang="en-US" sz="3200" dirty="0"/>
              <a:t> Syndrome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5477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Lennox </a:t>
            </a:r>
            <a:r>
              <a:rPr lang="en-US" dirty="0" err="1"/>
              <a:t>Gastaut</a:t>
            </a:r>
            <a:r>
              <a:rPr lang="en-US" dirty="0"/>
              <a:t> Syndrome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400" dirty="0"/>
              <a:t>Age of onset – 1-7 years of age</a:t>
            </a:r>
          </a:p>
          <a:p>
            <a:r>
              <a:rPr lang="en-US" sz="1400" dirty="0"/>
              <a:t>Seizure types – tonic (mostly nocturnal), atonic, myoclonic, atypical absence, generalized tonic </a:t>
            </a:r>
            <a:r>
              <a:rPr lang="en-US" sz="1400" dirty="0" err="1"/>
              <a:t>clonic</a:t>
            </a:r>
            <a:r>
              <a:rPr lang="en-US" sz="1400" dirty="0"/>
              <a:t>, focal</a:t>
            </a:r>
          </a:p>
          <a:p>
            <a:r>
              <a:rPr lang="en-US" sz="1400" dirty="0"/>
              <a:t>Associated EEG patterns – generalized 1-2hz slow spike and wave,  generalized slowing, paroxysmal fast activity (recruiting rhythm) during sleep  </a:t>
            </a:r>
          </a:p>
          <a:p>
            <a:r>
              <a:rPr lang="en-US" sz="1400" dirty="0"/>
              <a:t>Common etiologies – variety of etiologies, proceeded by infantile spasms in 9-40% of cases</a:t>
            </a:r>
          </a:p>
          <a:p>
            <a:r>
              <a:rPr lang="en-US" sz="1400" dirty="0"/>
              <a:t>Treatment – </a:t>
            </a:r>
            <a:r>
              <a:rPr lang="en-US" sz="1400" dirty="0" err="1"/>
              <a:t>felbamate</a:t>
            </a:r>
            <a:r>
              <a:rPr lang="en-US" sz="1400" dirty="0"/>
              <a:t>, </a:t>
            </a:r>
            <a:r>
              <a:rPr lang="en-US" sz="1400" dirty="0" err="1"/>
              <a:t>clobazam</a:t>
            </a:r>
            <a:r>
              <a:rPr lang="en-US" sz="1400" dirty="0"/>
              <a:t>, </a:t>
            </a:r>
            <a:r>
              <a:rPr lang="en-US" sz="1400" dirty="0" err="1"/>
              <a:t>rufinamide</a:t>
            </a:r>
            <a:r>
              <a:rPr lang="en-US" sz="1400" dirty="0"/>
              <a:t>, </a:t>
            </a:r>
            <a:r>
              <a:rPr lang="en-US" sz="1400" dirty="0" err="1"/>
              <a:t>topiramate</a:t>
            </a:r>
            <a:r>
              <a:rPr lang="en-US" sz="1400" dirty="0"/>
              <a:t>, </a:t>
            </a:r>
            <a:r>
              <a:rPr lang="en-US" sz="1400" dirty="0" err="1"/>
              <a:t>zonisamide</a:t>
            </a:r>
            <a:r>
              <a:rPr lang="en-US" sz="1400" dirty="0"/>
              <a:t>, </a:t>
            </a:r>
            <a:r>
              <a:rPr lang="en-US" sz="1400" dirty="0" err="1"/>
              <a:t>ketogenic</a:t>
            </a:r>
            <a:r>
              <a:rPr lang="en-US" sz="1400" dirty="0"/>
              <a:t> diet, valproate, </a:t>
            </a:r>
            <a:r>
              <a:rPr lang="en-US" sz="1400" dirty="0" err="1"/>
              <a:t>levetiracetam</a:t>
            </a:r>
            <a:r>
              <a:rPr lang="en-US" sz="1400" dirty="0"/>
              <a:t>, VNS, corpus </a:t>
            </a:r>
            <a:r>
              <a:rPr lang="en-US" sz="1400" dirty="0" err="1"/>
              <a:t>callosotomy</a:t>
            </a:r>
            <a:r>
              <a:rPr lang="en-US" sz="1400" dirty="0"/>
              <a:t>, focal cortical resection (if there is a focus)</a:t>
            </a:r>
          </a:p>
          <a:p>
            <a:r>
              <a:rPr lang="en-US" sz="1400" dirty="0"/>
              <a:t>Prognosis – moderate to severe intellectual impairment, usually correlates with etiology and seizure control</a:t>
            </a:r>
          </a:p>
        </p:txBody>
      </p:sp>
    </p:spTree>
    <p:extLst>
      <p:ext uri="{BB962C8B-B14F-4D97-AF65-F5344CB8AC3E}">
        <p14:creationId xmlns:p14="http://schemas.microsoft.com/office/powerpoint/2010/main" val="3627967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EEG: Slow Spike and Wave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13857" y="2603500"/>
            <a:ext cx="690859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0973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Childhood absence 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Age of onset: 3-10 years, peak at 6-7 years; onset before age 3 years likely represents different epilepsy syndrome</a:t>
            </a:r>
          </a:p>
          <a:p>
            <a:r>
              <a:rPr lang="en-US" dirty="0"/>
              <a:t>Seizures:</a:t>
            </a:r>
          </a:p>
          <a:p>
            <a:pPr lvl="1"/>
            <a:r>
              <a:rPr lang="en-US" dirty="0"/>
              <a:t>Type: generalized absence seizures, can be provoked by hyperventilation in up to 90%; 3% will also have generalized convulsive seizures</a:t>
            </a:r>
          </a:p>
          <a:p>
            <a:pPr lvl="1"/>
            <a:r>
              <a:rPr lang="en-US" dirty="0"/>
              <a:t>Semiology: staring, behavioral arrest, unresponsiveness.  Infrequent associated automatisms, clonic jerks, loss of postural tone.</a:t>
            </a:r>
          </a:p>
          <a:p>
            <a:pPr lvl="1"/>
            <a:r>
              <a:rPr lang="en-US" dirty="0"/>
              <a:t>Duration: brief, up to </a:t>
            </a:r>
            <a:r>
              <a:rPr lang="en-US" dirty="0" err="1"/>
              <a:t>to</a:t>
            </a:r>
            <a:r>
              <a:rPr lang="en-US" dirty="0"/>
              <a:t> 5 seconds</a:t>
            </a:r>
          </a:p>
          <a:p>
            <a:pPr lvl="1"/>
            <a:r>
              <a:rPr lang="en-US" dirty="0"/>
              <a:t>Frequency: high, hundreds per day if untreated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75914" y="3244334"/>
            <a:ext cx="4840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EEG: Typical absence seizure, 3 Hz spike and wave</a:t>
            </a:r>
          </a:p>
        </p:txBody>
      </p:sp>
    </p:spTree>
    <p:extLst>
      <p:ext uri="{BB962C8B-B14F-4D97-AF65-F5344CB8AC3E}">
        <p14:creationId xmlns:p14="http://schemas.microsoft.com/office/powerpoint/2010/main" val="3411991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EEG: Typical absence seizure, 3 Hz spike and wave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6107" y="2603500"/>
            <a:ext cx="5184099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049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Rolandic</a:t>
            </a:r>
            <a:r>
              <a:rPr lang="en-US" dirty="0"/>
              <a:t> (BECTS)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Etiology: Unknown, although a family history of epilepsy is common</a:t>
            </a:r>
          </a:p>
          <a:p>
            <a:r>
              <a:rPr lang="en-US" dirty="0"/>
              <a:t>Age of onset: 4-10 years</a:t>
            </a:r>
          </a:p>
          <a:p>
            <a:r>
              <a:rPr lang="en-US" dirty="0"/>
              <a:t>Seizures</a:t>
            </a:r>
          </a:p>
          <a:p>
            <a:pPr lvl="1"/>
            <a:r>
              <a:rPr lang="en-US" dirty="0"/>
              <a:t>Type: focal seizures, typically out of sleep</a:t>
            </a:r>
          </a:p>
          <a:p>
            <a:pPr lvl="1"/>
            <a:r>
              <a:rPr lang="en-US" dirty="0"/>
              <a:t>Semiology: drooling, dysarthria, speech arrest, tingling or clonic activity of unilateral face with spread to arm, may progress to </a:t>
            </a:r>
            <a:r>
              <a:rPr lang="en-US" dirty="0" err="1"/>
              <a:t>hemiclonic</a:t>
            </a:r>
            <a:r>
              <a:rPr lang="en-US" dirty="0"/>
              <a:t> or generalized convulsive</a:t>
            </a:r>
          </a:p>
          <a:p>
            <a:pPr lvl="1"/>
            <a:r>
              <a:rPr lang="en-US" dirty="0"/>
              <a:t>Duration: self-limited, status </a:t>
            </a:r>
            <a:r>
              <a:rPr lang="en-US" dirty="0" err="1"/>
              <a:t>epilepticus</a:t>
            </a:r>
            <a:r>
              <a:rPr lang="en-US" dirty="0"/>
              <a:t> is uncommon</a:t>
            </a:r>
          </a:p>
          <a:p>
            <a:pPr lvl="1"/>
            <a:r>
              <a:rPr lang="en-US" dirty="0"/>
              <a:t>Frequency: typically low</a:t>
            </a:r>
          </a:p>
          <a:p>
            <a:pPr marL="585216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91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Rolandic</a:t>
            </a:r>
            <a:r>
              <a:rPr lang="en-US" dirty="0"/>
              <a:t> Epilepsy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Interictal</a:t>
            </a:r>
            <a:r>
              <a:rPr lang="en-US" dirty="0"/>
              <a:t> EEG: High amplitude </a:t>
            </a:r>
            <a:r>
              <a:rPr lang="en-US" dirty="0" err="1"/>
              <a:t>centrotemporal</a:t>
            </a:r>
            <a:r>
              <a:rPr lang="en-US" dirty="0"/>
              <a:t> spikes and sharp waves with dramatic activation during sleep Serial EEGs may show shifting asymmetry of spike wave discharges</a:t>
            </a:r>
          </a:p>
          <a:p>
            <a:r>
              <a:rPr lang="en-US" dirty="0"/>
              <a:t>Imaging: normal</a:t>
            </a:r>
          </a:p>
          <a:p>
            <a:r>
              <a:rPr lang="en-US" dirty="0"/>
              <a:t>Treatment: </a:t>
            </a:r>
            <a:r>
              <a:rPr lang="en-US" dirty="0" err="1"/>
              <a:t>pharmacoresponsive</a:t>
            </a:r>
            <a:r>
              <a:rPr lang="en-US" dirty="0"/>
              <a:t>, may not require preventative medications if seizures are infrequent.  </a:t>
            </a:r>
          </a:p>
          <a:p>
            <a:r>
              <a:rPr lang="en-US" dirty="0"/>
              <a:t>Clinical course: self limited epilepsy with spontaneous remission, usually by age 15-17 years</a:t>
            </a:r>
          </a:p>
          <a:p>
            <a:r>
              <a:rPr lang="en-US" dirty="0"/>
              <a:t>Comorbidities: Normal cognition, although learning and behavioral disorders can occur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15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/>
              <a:t>History and Examination</a:t>
            </a:r>
          </a:p>
          <a:p>
            <a:r>
              <a:rPr lang="en-US" sz="3200" dirty="0"/>
              <a:t>Rule out disorders that mimic seizures</a:t>
            </a:r>
          </a:p>
          <a:p>
            <a:endParaRPr lang="en-US" sz="3200" dirty="0"/>
          </a:p>
          <a:p>
            <a:r>
              <a:rPr lang="en-US" sz="3200" dirty="0"/>
              <a:t>Role of neuroimaging (Brain MRI superior to CT scan): tumors, vascular malformation, inflammation, metabolic disease</a:t>
            </a:r>
          </a:p>
          <a:p>
            <a:r>
              <a:rPr lang="en-US" sz="3200" dirty="0"/>
              <a:t>EEG</a:t>
            </a:r>
          </a:p>
          <a:p>
            <a:r>
              <a:rPr lang="en-US" sz="3200" dirty="0"/>
              <a:t>Metabolic work up</a:t>
            </a:r>
          </a:p>
          <a:p>
            <a:r>
              <a:rPr lang="en-US" sz="3200" dirty="0"/>
              <a:t>Genetic studies</a:t>
            </a:r>
          </a:p>
        </p:txBody>
      </p:sp>
    </p:spTree>
    <p:extLst>
      <p:ext uri="{BB962C8B-B14F-4D97-AF65-F5344CB8AC3E}">
        <p14:creationId xmlns:p14="http://schemas.microsoft.com/office/powerpoint/2010/main" val="1416963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Unknown</a:t>
            </a:r>
          </a:p>
          <a:p>
            <a:r>
              <a:rPr lang="en-US" dirty="0"/>
              <a:t>Perinatal complications</a:t>
            </a:r>
          </a:p>
          <a:p>
            <a:r>
              <a:rPr lang="en-US" dirty="0"/>
              <a:t>Electrolyte imbalance</a:t>
            </a:r>
          </a:p>
          <a:p>
            <a:r>
              <a:rPr lang="en-US" dirty="0"/>
              <a:t>Inborn errors of metabolism </a:t>
            </a:r>
          </a:p>
          <a:p>
            <a:r>
              <a:rPr lang="en-US" dirty="0"/>
              <a:t>Infections trauma</a:t>
            </a:r>
          </a:p>
          <a:p>
            <a:r>
              <a:rPr lang="en-US" dirty="0"/>
              <a:t>Tumors</a:t>
            </a:r>
          </a:p>
          <a:p>
            <a:r>
              <a:rPr lang="en-US" dirty="0"/>
              <a:t>Cerebrovascular diseases</a:t>
            </a:r>
          </a:p>
        </p:txBody>
      </p:sp>
    </p:spTree>
    <p:extLst>
      <p:ext uri="{BB962C8B-B14F-4D97-AF65-F5344CB8AC3E}">
        <p14:creationId xmlns:p14="http://schemas.microsoft.com/office/powerpoint/2010/main" val="3377085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Disorders that mimic seizures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sz="1600" dirty="0"/>
              <a:t>Arrhythmias</a:t>
            </a:r>
          </a:p>
          <a:p>
            <a:pPr lvl="1" fontAlgn="base"/>
            <a:r>
              <a:rPr lang="en-US" sz="1600" dirty="0"/>
              <a:t>Long QT and </a:t>
            </a:r>
            <a:r>
              <a:rPr lang="en-US" sz="1600" dirty="0" err="1"/>
              <a:t>torsades</a:t>
            </a:r>
            <a:endParaRPr lang="en-US" sz="1600" dirty="0"/>
          </a:p>
          <a:p>
            <a:pPr lvl="1" fontAlgn="base"/>
            <a:r>
              <a:rPr lang="en-US" sz="1600" dirty="0" err="1"/>
              <a:t>VTach</a:t>
            </a:r>
            <a:endParaRPr lang="en-US" sz="1600" dirty="0"/>
          </a:p>
          <a:p>
            <a:pPr lvl="1" fontAlgn="base"/>
            <a:r>
              <a:rPr lang="en-US" sz="1600" dirty="0"/>
              <a:t>Anytime there is poor cardiac output impairing cerebral perfusion, you can see motor activity / hypoxic convulsions.</a:t>
            </a:r>
          </a:p>
          <a:p>
            <a:pPr fontAlgn="base"/>
            <a:r>
              <a:rPr lang="en-US" sz="1600" dirty="0"/>
              <a:t>Breath-Holding Spells</a:t>
            </a:r>
          </a:p>
          <a:p>
            <a:pPr lvl="1" fontAlgn="base"/>
            <a:r>
              <a:rPr lang="en-US" sz="1600" dirty="0"/>
              <a:t>Actually not associated with inspiratory hold. The child typically screams/cries and exhales fully.</a:t>
            </a:r>
          </a:p>
          <a:p>
            <a:pPr lvl="1" fontAlgn="base"/>
            <a:r>
              <a:rPr lang="en-US" sz="1600" dirty="0"/>
              <a:t>They can loose postural tone and have motor activity.</a:t>
            </a:r>
          </a:p>
          <a:p>
            <a:pPr lvl="1" fontAlgn="base"/>
            <a:r>
              <a:rPr lang="en-US" sz="1600" dirty="0"/>
              <a:t>Up to 15% will have generalize hypoxic convulsions  </a:t>
            </a:r>
          </a:p>
          <a:p>
            <a:pPr marL="0" indent="0" fontAlgn="base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27604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Disorders that mimic seizures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US" sz="2000" dirty="0"/>
              <a:t>Migraine Syndromes</a:t>
            </a:r>
          </a:p>
          <a:p>
            <a:pPr lvl="1" fontAlgn="base"/>
            <a:r>
              <a:rPr lang="en-US" sz="2000" dirty="0"/>
              <a:t>Basilar Migraine</a:t>
            </a:r>
          </a:p>
          <a:p>
            <a:pPr lvl="1" fontAlgn="base"/>
            <a:r>
              <a:rPr lang="en-US" sz="2000" dirty="0"/>
              <a:t>Familial Hemiplegic Migraine</a:t>
            </a:r>
          </a:p>
          <a:p>
            <a:pPr fontAlgn="base"/>
            <a:r>
              <a:rPr lang="en-US" sz="2000" dirty="0" err="1"/>
              <a:t>Gastroesophageal</a:t>
            </a:r>
            <a:r>
              <a:rPr lang="en-US" sz="2000" dirty="0"/>
              <a:t> reflux may cause generalized stiffness or posturing.</a:t>
            </a:r>
          </a:p>
          <a:p>
            <a:pPr lvl="1" fontAlgn="base"/>
            <a:r>
              <a:rPr lang="en-US" sz="2000" dirty="0"/>
              <a:t>Can have apnea also.</a:t>
            </a:r>
          </a:p>
          <a:p>
            <a:pPr lvl="1" fontAlgn="base"/>
            <a:r>
              <a:rPr lang="en-US" sz="2000" dirty="0"/>
              <a:t>Often occurs 20-30 min after a meal.</a:t>
            </a:r>
          </a:p>
          <a:p>
            <a:pPr fontAlgn="base"/>
            <a:r>
              <a:rPr lang="en-US" sz="2000" dirty="0"/>
              <a:t>Dystonic Reactions</a:t>
            </a:r>
          </a:p>
          <a:p>
            <a:pPr lvl="1" fontAlgn="base"/>
            <a:r>
              <a:rPr lang="en-US" sz="2000" dirty="0"/>
              <a:t>Always look at the medication list!!</a:t>
            </a:r>
          </a:p>
          <a:p>
            <a:pPr marL="457200" lvl="1" indent="0" fontAlgn="base">
              <a:buNone/>
            </a:pP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00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Disorders that mimic seizures,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1800" dirty="0"/>
              <a:t>Sleep-Related Phenomena</a:t>
            </a:r>
          </a:p>
          <a:p>
            <a:pPr lvl="1" fontAlgn="base"/>
            <a:r>
              <a:rPr lang="en-US" sz="1800" dirty="0"/>
              <a:t>Benign sleep myoclonus</a:t>
            </a:r>
          </a:p>
          <a:p>
            <a:pPr lvl="1" fontAlgn="base"/>
            <a:r>
              <a:rPr lang="en-US" sz="1800" dirty="0"/>
              <a:t>Periodic sleep jerks</a:t>
            </a:r>
          </a:p>
          <a:p>
            <a:pPr lvl="1" fontAlgn="base"/>
            <a:r>
              <a:rPr lang="en-US" sz="1800" dirty="0"/>
              <a:t>Narcolepsy</a:t>
            </a:r>
          </a:p>
          <a:p>
            <a:pPr lvl="1" fontAlgn="base"/>
            <a:r>
              <a:rPr lang="en-US" sz="1800" dirty="0"/>
              <a:t>Sleep terrors</a:t>
            </a:r>
          </a:p>
          <a:p>
            <a:r>
              <a:rPr lang="en-US" sz="1800" dirty="0"/>
              <a:t>Tics </a:t>
            </a:r>
          </a:p>
          <a:p>
            <a:r>
              <a:rPr lang="en-US" sz="1800" dirty="0"/>
              <a:t>Benign paroxysmal vertigo</a:t>
            </a:r>
          </a:p>
          <a:p>
            <a:r>
              <a:rPr lang="en-US" sz="1800" dirty="0" err="1"/>
              <a:t>pseudoseizure</a:t>
            </a:r>
            <a:endParaRPr lang="en-US" sz="1800" dirty="0"/>
          </a:p>
          <a:p>
            <a:r>
              <a:rPr lang="en-US" sz="1800" dirty="0"/>
              <a:t>Jitteriness in newborn</a:t>
            </a:r>
          </a:p>
        </p:txBody>
      </p:sp>
    </p:spTree>
    <p:extLst>
      <p:ext uri="{BB962C8B-B14F-4D97-AF65-F5344CB8AC3E}">
        <p14:creationId xmlns:p14="http://schemas.microsoft.com/office/powerpoint/2010/main" val="1190222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Recurrence of unprovoked seizures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seizure: 20-40% will have recurrence</a:t>
            </a:r>
          </a:p>
          <a:p>
            <a:r>
              <a:rPr lang="en-US" dirty="0"/>
              <a:t>Second seizure: up to 80% will have recurrence</a:t>
            </a:r>
          </a:p>
          <a:p>
            <a:r>
              <a:rPr lang="en-US" dirty="0"/>
              <a:t>Recurrence usually within the first 6 m, rare after 2 y</a:t>
            </a:r>
          </a:p>
          <a:p>
            <a:r>
              <a:rPr lang="en-US" dirty="0"/>
              <a:t>Factors that enhance recurrence in epileptic patient:</a:t>
            </a:r>
          </a:p>
          <a:p>
            <a:pPr>
              <a:buFontTx/>
              <a:buChar char="-"/>
            </a:pPr>
            <a:r>
              <a:rPr lang="en-US" dirty="0"/>
              <a:t>Poor compliance on medication</a:t>
            </a:r>
          </a:p>
          <a:p>
            <a:pPr>
              <a:buFontTx/>
              <a:buChar char="-"/>
            </a:pPr>
            <a:r>
              <a:rPr lang="en-US" dirty="0"/>
              <a:t>Fever </a:t>
            </a:r>
          </a:p>
          <a:p>
            <a:pPr>
              <a:buFontTx/>
              <a:buChar char="-"/>
            </a:pPr>
            <a:r>
              <a:rPr lang="en-US" dirty="0"/>
              <a:t>change in sleep pattern</a:t>
            </a:r>
          </a:p>
          <a:p>
            <a:pPr>
              <a:buFontTx/>
              <a:buChar char="-"/>
            </a:pPr>
            <a:r>
              <a:rPr lang="en-US" dirty="0"/>
              <a:t>Choice of wrong drug</a:t>
            </a:r>
          </a:p>
        </p:txBody>
      </p:sp>
    </p:spTree>
    <p:extLst>
      <p:ext uri="{BB962C8B-B14F-4D97-AF65-F5344CB8AC3E}">
        <p14:creationId xmlns:p14="http://schemas.microsoft.com/office/powerpoint/2010/main" val="1179524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Prevent occurrence of seizure</a:t>
            </a:r>
          </a:p>
          <a:p>
            <a:r>
              <a:rPr lang="en-US" sz="2400" dirty="0"/>
              <a:t>Prevent or reduce drug S/E, drug interaction</a:t>
            </a:r>
          </a:p>
          <a:p>
            <a:r>
              <a:rPr lang="en-US" sz="2400" dirty="0"/>
              <a:t>Improve quality of life</a:t>
            </a:r>
          </a:p>
          <a:p>
            <a:r>
              <a:rPr lang="en-US" sz="2400" dirty="0"/>
              <a:t>Provide simple, cost effective care</a:t>
            </a:r>
          </a:p>
        </p:txBody>
      </p:sp>
    </p:spTree>
    <p:extLst>
      <p:ext uri="{BB962C8B-B14F-4D97-AF65-F5344CB8AC3E}">
        <p14:creationId xmlns:p14="http://schemas.microsoft.com/office/powerpoint/2010/main" val="3823511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Modalities of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AED: old and new</a:t>
            </a:r>
          </a:p>
          <a:p>
            <a:r>
              <a:rPr lang="en-US" dirty="0" err="1"/>
              <a:t>Ketogenic</a:t>
            </a:r>
            <a:r>
              <a:rPr lang="en-US" dirty="0"/>
              <a:t> diet</a:t>
            </a:r>
          </a:p>
          <a:p>
            <a:r>
              <a:rPr lang="en-US" dirty="0"/>
              <a:t>Epilepsy surgeries</a:t>
            </a:r>
          </a:p>
          <a:p>
            <a:r>
              <a:rPr lang="en-US" dirty="0"/>
              <a:t>Vagal nerve stimulation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156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Drugs, 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Phenobarbital</a:t>
            </a:r>
          </a:p>
          <a:p>
            <a:r>
              <a:rPr lang="en-US" dirty="0"/>
              <a:t>Phenytoin</a:t>
            </a:r>
          </a:p>
          <a:p>
            <a:r>
              <a:rPr lang="en-US" dirty="0" err="1"/>
              <a:t>Valproic</a:t>
            </a:r>
            <a:r>
              <a:rPr lang="en-US" dirty="0"/>
              <a:t> acid</a:t>
            </a:r>
          </a:p>
          <a:p>
            <a:r>
              <a:rPr lang="en-US" dirty="0"/>
              <a:t>Carbamazepine</a:t>
            </a:r>
          </a:p>
          <a:p>
            <a:r>
              <a:rPr lang="en-US" dirty="0"/>
              <a:t>Clonazepam</a:t>
            </a:r>
          </a:p>
          <a:p>
            <a:r>
              <a:rPr lang="en-US" dirty="0" err="1"/>
              <a:t>ethosuxamide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43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drugs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Lamotrigine</a:t>
            </a:r>
            <a:endParaRPr lang="en-US" dirty="0"/>
          </a:p>
          <a:p>
            <a:r>
              <a:rPr lang="en-US" dirty="0" err="1"/>
              <a:t>Topiramat</a:t>
            </a:r>
            <a:endParaRPr lang="en-US" dirty="0"/>
          </a:p>
          <a:p>
            <a:r>
              <a:rPr lang="en-US" dirty="0" err="1"/>
              <a:t>Levetiracetam</a:t>
            </a:r>
            <a:endParaRPr lang="en-US" dirty="0"/>
          </a:p>
          <a:p>
            <a:r>
              <a:rPr lang="en-US" dirty="0" err="1"/>
              <a:t>Zonisamide</a:t>
            </a:r>
            <a:endParaRPr lang="en-US" dirty="0"/>
          </a:p>
          <a:p>
            <a:r>
              <a:rPr lang="en-US" dirty="0" err="1"/>
              <a:t>Felbamate</a:t>
            </a:r>
            <a:endParaRPr lang="en-US" dirty="0"/>
          </a:p>
          <a:p>
            <a:r>
              <a:rPr lang="en-US" dirty="0" err="1"/>
              <a:t>Gabapentine</a:t>
            </a:r>
            <a:endParaRPr lang="en-US" dirty="0"/>
          </a:p>
          <a:p>
            <a:r>
              <a:rPr lang="en-US" dirty="0" err="1"/>
              <a:t>Oxcarbamazepine</a:t>
            </a:r>
            <a:endParaRPr lang="en-US" dirty="0"/>
          </a:p>
          <a:p>
            <a:r>
              <a:rPr lang="en-US" dirty="0" err="1"/>
              <a:t>Vegabatrin</a:t>
            </a:r>
            <a:endParaRPr lang="en-US" dirty="0"/>
          </a:p>
          <a:p>
            <a:r>
              <a:rPr lang="en-US" dirty="0" err="1"/>
              <a:t>Tigabine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84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AED- some S/E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Valproic</a:t>
            </a:r>
            <a:r>
              <a:rPr lang="en-US" dirty="0"/>
              <a:t> acid: weight gain, tremor hair loss, hepatitis, thrombocytopenia</a:t>
            </a:r>
          </a:p>
          <a:p>
            <a:r>
              <a:rPr lang="en-US" dirty="0" err="1"/>
              <a:t>Carbamezapine</a:t>
            </a:r>
            <a:r>
              <a:rPr lang="en-US" dirty="0"/>
              <a:t>: bone marrow suppression, </a:t>
            </a:r>
            <a:r>
              <a:rPr lang="en-US" dirty="0" err="1"/>
              <a:t>steven</a:t>
            </a:r>
            <a:r>
              <a:rPr lang="en-US" dirty="0"/>
              <a:t> Johnson, </a:t>
            </a:r>
            <a:r>
              <a:rPr lang="en-US" dirty="0" err="1"/>
              <a:t>hyponatremia</a:t>
            </a:r>
            <a:r>
              <a:rPr lang="en-US" dirty="0"/>
              <a:t>, liver toxicity</a:t>
            </a:r>
          </a:p>
          <a:p>
            <a:r>
              <a:rPr lang="en-US" dirty="0" err="1"/>
              <a:t>Ethosuxamide</a:t>
            </a:r>
            <a:r>
              <a:rPr lang="en-US" dirty="0"/>
              <a:t>: bone marrow suppression, </a:t>
            </a:r>
            <a:r>
              <a:rPr lang="en-US" dirty="0" err="1"/>
              <a:t>steven</a:t>
            </a:r>
            <a:r>
              <a:rPr lang="en-US" dirty="0"/>
              <a:t> Johnson</a:t>
            </a:r>
          </a:p>
          <a:p>
            <a:r>
              <a:rPr lang="en-US" dirty="0" err="1"/>
              <a:t>Lamotrigine</a:t>
            </a:r>
            <a:r>
              <a:rPr lang="en-US" dirty="0"/>
              <a:t>: </a:t>
            </a:r>
            <a:r>
              <a:rPr lang="en-US" dirty="0" err="1"/>
              <a:t>steven</a:t>
            </a:r>
            <a:r>
              <a:rPr lang="en-US" dirty="0"/>
              <a:t> Johnson, liver toxicity</a:t>
            </a:r>
          </a:p>
          <a:p>
            <a:r>
              <a:rPr lang="en-US" dirty="0" err="1"/>
              <a:t>Topiramat</a:t>
            </a:r>
            <a:r>
              <a:rPr lang="en-US" dirty="0"/>
              <a:t>: kidney stones, glaucoma, hyperhidrosis, weight loss</a:t>
            </a:r>
          </a:p>
          <a:p>
            <a:r>
              <a:rPr lang="en-US" dirty="0" err="1"/>
              <a:t>Levetracitam</a:t>
            </a:r>
            <a:r>
              <a:rPr lang="en-US" dirty="0"/>
              <a:t>: behavioral symptoms</a:t>
            </a:r>
          </a:p>
          <a:p>
            <a:endParaRPr lang="en-US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052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AED- some S/E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 smtClean="0"/>
              <a:t>Phenobarbital: sedation, hyperactivity, liver toxicity, </a:t>
            </a:r>
            <a:r>
              <a:rPr lang="en-US" sz="3200" dirty="0" err="1" smtClean="0"/>
              <a:t>steven</a:t>
            </a:r>
            <a:r>
              <a:rPr lang="en-US" sz="3200" dirty="0" smtClean="0"/>
              <a:t> Johnson</a:t>
            </a:r>
          </a:p>
          <a:p>
            <a:r>
              <a:rPr lang="en-US" sz="3200" dirty="0" smtClean="0"/>
              <a:t>Phenytoin: gingival hyperplasia, liver toxicity, </a:t>
            </a:r>
            <a:r>
              <a:rPr lang="en-US" sz="3200" dirty="0" err="1" smtClean="0"/>
              <a:t>steven</a:t>
            </a:r>
            <a:r>
              <a:rPr lang="en-US" sz="3200" dirty="0" smtClean="0"/>
              <a:t> Johnson</a:t>
            </a:r>
          </a:p>
          <a:p>
            <a:r>
              <a:rPr lang="en-US" sz="3200" dirty="0" err="1" smtClean="0"/>
              <a:t>vigabatrin</a:t>
            </a:r>
            <a:r>
              <a:rPr lang="en-US" sz="3200" dirty="0"/>
              <a:t>: irreversible visual field deficit</a:t>
            </a:r>
          </a:p>
          <a:p>
            <a:r>
              <a:rPr lang="en-US" sz="3200" dirty="0" err="1"/>
              <a:t>Zonisamide</a:t>
            </a:r>
            <a:r>
              <a:rPr lang="en-US" sz="3200" dirty="0"/>
              <a:t>: hyperhidrosis, </a:t>
            </a:r>
            <a:r>
              <a:rPr lang="en-US" sz="3200" dirty="0" smtClean="0"/>
              <a:t>fever, kidney stones</a:t>
            </a:r>
            <a:endParaRPr lang="en-US" sz="3200" dirty="0"/>
          </a:p>
          <a:p>
            <a:r>
              <a:rPr lang="en-US" sz="3200" dirty="0" err="1" smtClean="0"/>
              <a:t>Gabapentine</a:t>
            </a:r>
            <a:r>
              <a:rPr lang="en-US" sz="3200" dirty="0" smtClean="0"/>
              <a:t>: aggression and </a:t>
            </a:r>
            <a:r>
              <a:rPr lang="en-US" sz="3200" dirty="0" err="1" smtClean="0"/>
              <a:t>hyperexcitability</a:t>
            </a:r>
            <a:endParaRPr lang="en-US" sz="3200" dirty="0" smtClean="0"/>
          </a:p>
          <a:p>
            <a:r>
              <a:rPr lang="en-US" sz="3200" dirty="0" err="1" smtClean="0"/>
              <a:t>Oxcarbazepin</a:t>
            </a:r>
            <a:r>
              <a:rPr lang="en-US" sz="3200" dirty="0" smtClean="0"/>
              <a:t>: somnolence, headache, </a:t>
            </a:r>
            <a:r>
              <a:rPr lang="en-US" sz="3200" dirty="0" err="1" smtClean="0"/>
              <a:t>hyponatremia</a:t>
            </a:r>
            <a:endParaRPr lang="en-US" sz="3200" dirty="0" smtClean="0"/>
          </a:p>
          <a:p>
            <a:r>
              <a:rPr lang="en-US" sz="3200" dirty="0" err="1" smtClean="0"/>
              <a:t>Felbamate</a:t>
            </a:r>
            <a:r>
              <a:rPr lang="en-US" sz="3200" dirty="0" smtClean="0"/>
              <a:t>: aplastic anemia, hepatic toxicity, rarely used(</a:t>
            </a:r>
            <a:r>
              <a:rPr lang="en-US" sz="3200" dirty="0" err="1" smtClean="0"/>
              <a:t>lennox</a:t>
            </a:r>
            <a:r>
              <a:rPr lang="en-US" sz="3200" dirty="0" smtClean="0"/>
              <a:t> </a:t>
            </a:r>
            <a:r>
              <a:rPr lang="en-US" sz="3200" dirty="0" err="1" smtClean="0"/>
              <a:t>Gastaut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895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to </a:t>
            </a:r>
            <a:r>
              <a:rPr lang="en-US" dirty="0" smtClean="0"/>
              <a:t>trea</a:t>
            </a:r>
            <a:r>
              <a:rPr lang="en-US" dirty="0"/>
              <a:t>t</a:t>
            </a:r>
            <a:endParaRPr lang="en-US" dirty="0" smtClean="0"/>
          </a:p>
          <a:p>
            <a:r>
              <a:rPr lang="en-US" dirty="0" smtClean="0"/>
              <a:t>Which drug to choose:</a:t>
            </a:r>
          </a:p>
          <a:p>
            <a:pPr marL="0" indent="0">
              <a:buNone/>
            </a:pPr>
            <a:r>
              <a:rPr lang="en-US" dirty="0" smtClean="0"/>
              <a:t>- depends on type of seizure and epileptic </a:t>
            </a:r>
            <a:r>
              <a:rPr lang="en-US" dirty="0" smtClean="0"/>
              <a:t>syndrome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-depends on patient age</a:t>
            </a:r>
          </a:p>
          <a:p>
            <a:pPr marL="0" indent="0">
              <a:buNone/>
            </a:pPr>
            <a:r>
              <a:rPr lang="en-US" dirty="0" smtClean="0"/>
              <a:t>-depends if presence of other disease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/>
              <a:t>kidney </a:t>
            </a:r>
            <a:r>
              <a:rPr lang="en-US" dirty="0" smtClean="0"/>
              <a:t>stones avoid </a:t>
            </a:r>
            <a:r>
              <a:rPr lang="en-US" dirty="0" err="1" smtClean="0"/>
              <a:t>topiramate</a:t>
            </a:r>
            <a:r>
              <a:rPr lang="en-US" dirty="0" smtClean="0"/>
              <a:t> and </a:t>
            </a:r>
            <a:r>
              <a:rPr lang="en-US" dirty="0" err="1" smtClean="0"/>
              <a:t>zonisamide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Old or new </a:t>
            </a:r>
          </a:p>
          <a:p>
            <a:r>
              <a:rPr lang="en-US" dirty="0" smtClean="0"/>
              <a:t>Refractory epilepsy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Monotherapy should be used if possible</a:t>
            </a:r>
          </a:p>
          <a:p>
            <a:r>
              <a:rPr lang="en-US" dirty="0" smtClean="0"/>
              <a:t>Combination therapy should only be used if monotherapy is ineffective</a:t>
            </a:r>
          </a:p>
          <a:p>
            <a:r>
              <a:rPr lang="en-US" dirty="0" smtClean="0"/>
              <a:t>Consider AED withdrawal after 2 seizure free years. Bear in mind epileptic syndrome (</a:t>
            </a:r>
            <a:r>
              <a:rPr lang="en-US" dirty="0" err="1" smtClean="0"/>
              <a:t>eg</a:t>
            </a:r>
            <a:r>
              <a:rPr lang="en-US" dirty="0" smtClean="0"/>
              <a:t>. Not in JME) and child and family psychosocial factors. </a:t>
            </a:r>
          </a:p>
          <a:p>
            <a:r>
              <a:rPr lang="en-US" dirty="0" smtClean="0"/>
              <a:t>AED withdrawal must take place </a:t>
            </a:r>
            <a:r>
              <a:rPr lang="en-US" dirty="0" smtClean="0"/>
              <a:t>gradually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6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treatment of epilepsy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Resective surgery: removal of the brain parenchyma that is </a:t>
            </a:r>
            <a:r>
              <a:rPr lang="en-US" dirty="0" err="1" smtClean="0"/>
              <a:t>considerd</a:t>
            </a:r>
            <a:r>
              <a:rPr lang="en-US" dirty="0" smtClean="0"/>
              <a:t> to be the source of seizures; it is an option where</a:t>
            </a:r>
          </a:p>
          <a:p>
            <a:pPr marL="0" indent="0">
              <a:buNone/>
            </a:pPr>
            <a:r>
              <a:rPr lang="en-US" dirty="0" smtClean="0"/>
              <a:t>-Focal onset</a:t>
            </a:r>
          </a:p>
          <a:p>
            <a:pPr marL="0" indent="0">
              <a:buNone/>
            </a:pPr>
            <a:r>
              <a:rPr lang="en-US" dirty="0" smtClean="0"/>
              <a:t>-radiological evidence</a:t>
            </a:r>
          </a:p>
          <a:p>
            <a:pPr marL="0" indent="0">
              <a:buNone/>
            </a:pPr>
            <a:r>
              <a:rPr lang="en-US" dirty="0" smtClean="0"/>
              <a:t>-minimal predicted morbidity </a:t>
            </a:r>
          </a:p>
          <a:p>
            <a:pPr marL="0" indent="0">
              <a:buNone/>
            </a:pPr>
            <a:r>
              <a:rPr lang="en-US" dirty="0" smtClean="0"/>
              <a:t>-must only be performed in specialized centers after an extensive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9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treatment of </a:t>
            </a:r>
            <a:r>
              <a:rPr lang="en-US" dirty="0" smtClean="0"/>
              <a:t>epilepsy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Corpus </a:t>
            </a:r>
            <a:r>
              <a:rPr lang="en-US" dirty="0" err="1" smtClean="0"/>
              <a:t>callosotomy</a:t>
            </a:r>
            <a:endParaRPr lang="en-US" dirty="0" smtClean="0"/>
          </a:p>
          <a:p>
            <a:r>
              <a:rPr lang="en-US" dirty="0" err="1" smtClean="0"/>
              <a:t>Hemispherectomy</a:t>
            </a:r>
            <a:endParaRPr lang="en-US" dirty="0" smtClean="0"/>
          </a:p>
          <a:p>
            <a:r>
              <a:rPr lang="en-US" dirty="0" smtClean="0"/>
              <a:t>Vagal nerve stimulation :-pacemaker behind left carotid, transmit intermittent </a:t>
            </a:r>
            <a:r>
              <a:rPr lang="en-US" dirty="0"/>
              <a:t>electrical</a:t>
            </a:r>
            <a:r>
              <a:rPr lang="en-US" dirty="0" smtClean="0"/>
              <a:t> stimulation to an electrode wrapped around the left </a:t>
            </a:r>
            <a:r>
              <a:rPr lang="en-US" dirty="0" err="1" smtClean="0"/>
              <a:t>vagus</a:t>
            </a:r>
            <a:r>
              <a:rPr lang="en-US" dirty="0" smtClean="0"/>
              <a:t> nerve decrease in seizure frequency 20-30% -adjunctive treatment to AED - S/E: </a:t>
            </a:r>
            <a:r>
              <a:rPr lang="en-US" dirty="0" err="1" smtClean="0"/>
              <a:t>hoarsness</a:t>
            </a:r>
            <a:r>
              <a:rPr lang="en-US" dirty="0" smtClean="0"/>
              <a:t> of voice, cough, dysphagia, chest/arm pain or paresthesia</a:t>
            </a:r>
          </a:p>
          <a:p>
            <a:r>
              <a:rPr lang="en-US" dirty="0" smtClean="0"/>
              <a:t>Deep brain stimulation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Ketogenic</a:t>
            </a:r>
            <a:r>
              <a:rPr lang="en-US" dirty="0" smtClean="0"/>
              <a:t> diet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High fat 80%, low carbohydrate, adequate protein 20%</a:t>
            </a:r>
          </a:p>
          <a:p>
            <a:r>
              <a:rPr lang="en-US" dirty="0" smtClean="0"/>
              <a:t>Supplemented with vitamins and calcium</a:t>
            </a:r>
          </a:p>
          <a:p>
            <a:r>
              <a:rPr lang="en-US" dirty="0" smtClean="0"/>
              <a:t>Needs admission to hospital few days to induce ketosis</a:t>
            </a:r>
          </a:p>
          <a:p>
            <a:r>
              <a:rPr lang="en-US" dirty="0" smtClean="0"/>
              <a:t>Common s/e: non compliance, acidosis, constipation, failure to gain weight, increase cholesterol</a:t>
            </a:r>
          </a:p>
          <a:p>
            <a:r>
              <a:rPr lang="en-US" dirty="0" smtClean="0"/>
              <a:t>Successful control of seizure equal that of AED</a:t>
            </a:r>
          </a:p>
          <a:p>
            <a:r>
              <a:rPr lang="en-US" dirty="0" smtClean="0"/>
              <a:t>Children who become seizure free will continue to be </a:t>
            </a:r>
            <a:r>
              <a:rPr lang="en-US" dirty="0"/>
              <a:t>seizure free </a:t>
            </a:r>
            <a:r>
              <a:rPr lang="en-US" dirty="0" smtClean="0"/>
              <a:t>when diet discontinued</a:t>
            </a:r>
          </a:p>
          <a:p>
            <a:r>
              <a:rPr lang="en-US" dirty="0" smtClean="0"/>
              <a:t>Treatment of choice in children with Glucose transport(GLUT1)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protein deficiency. Option for LGS. Contraindicated in FAO disorders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2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823</TotalTime>
  <Words>1880</Words>
  <Application>Microsoft Office PowerPoint</Application>
  <PresentationFormat>Widescreen</PresentationFormat>
  <Paragraphs>302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Century Gothic</vt:lpstr>
      <vt:lpstr>Wingdings 3</vt:lpstr>
      <vt:lpstr>Ion Boardroom</vt:lpstr>
      <vt:lpstr>Epilepsy in children</vt:lpstr>
      <vt:lpstr>Objectives</vt:lpstr>
      <vt:lpstr>Definitions</vt:lpstr>
      <vt:lpstr>Seizure</vt:lpstr>
      <vt:lpstr>Epilepsy</vt:lpstr>
      <vt:lpstr>Status epilepticus</vt:lpstr>
      <vt:lpstr>Febrile convulsion </vt:lpstr>
      <vt:lpstr>Febrile convulsion –cont</vt:lpstr>
      <vt:lpstr>Febrile convulsion –cont</vt:lpstr>
      <vt:lpstr>Risk factors for recurrence of FC</vt:lpstr>
      <vt:lpstr>Risk of developing epilepsy</vt:lpstr>
      <vt:lpstr>Treatment of FC</vt:lpstr>
      <vt:lpstr>Epidemiology of epilepsy</vt:lpstr>
      <vt:lpstr>Classification of epilepsy</vt:lpstr>
      <vt:lpstr>according to etiology</vt:lpstr>
      <vt:lpstr>according to semiology: </vt:lpstr>
      <vt:lpstr>according to semiology, cont.: </vt:lpstr>
      <vt:lpstr>Epilepsy syndromes</vt:lpstr>
      <vt:lpstr>Epilepsy syndromes, cont.</vt:lpstr>
      <vt:lpstr>Epilepsy syndromes, cont.</vt:lpstr>
      <vt:lpstr>Epilepsy syndromes, cont.</vt:lpstr>
      <vt:lpstr>Epilepsy syndromes, cont.</vt:lpstr>
      <vt:lpstr>Examples of epileptic syndromes: West syndrom</vt:lpstr>
      <vt:lpstr>hypsarrhythmia</vt:lpstr>
      <vt:lpstr>Spasms </vt:lpstr>
      <vt:lpstr>Cortical tubers in tuberous sclerosis</vt:lpstr>
      <vt:lpstr>West syndrome, cont</vt:lpstr>
      <vt:lpstr>Lennox Gastaut Syndrome</vt:lpstr>
      <vt:lpstr>EEG: Slow Spike and Wave</vt:lpstr>
      <vt:lpstr>Childhood absence epilepsy</vt:lpstr>
      <vt:lpstr>EEG: Typical absence seizure, 3 Hz spike and wave</vt:lpstr>
      <vt:lpstr>Rolandic (BECTS)</vt:lpstr>
      <vt:lpstr>Rolandic Epilepsy</vt:lpstr>
      <vt:lpstr>What to do</vt:lpstr>
      <vt:lpstr>Causes of seizure</vt:lpstr>
      <vt:lpstr>Disorders that mimic seizures</vt:lpstr>
      <vt:lpstr>Disorders that mimic seizures</vt:lpstr>
      <vt:lpstr>Disorders that mimic seizures, cont.</vt:lpstr>
      <vt:lpstr>Recurrence of unprovoked seizures</vt:lpstr>
      <vt:lpstr>Treatment goals</vt:lpstr>
      <vt:lpstr>Modalities of treatment</vt:lpstr>
      <vt:lpstr>Drugs, old</vt:lpstr>
      <vt:lpstr>New drugs</vt:lpstr>
      <vt:lpstr>AED- some S/E</vt:lpstr>
      <vt:lpstr>AED- some S/E</vt:lpstr>
      <vt:lpstr>Treatment ..</vt:lpstr>
      <vt:lpstr>Treatment ..</vt:lpstr>
      <vt:lpstr>Surgical treatment of epilepsy</vt:lpstr>
      <vt:lpstr>Surgical treatment of epilepsy</vt:lpstr>
      <vt:lpstr>Ketogenic diet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Epilepsy in children</dc:title>
  <dc:creator>Home</dc:creator>
  <cp:lastModifiedBy>redab AL-ghawanmeh</cp:lastModifiedBy>
  <cp:revision>66</cp:revision>
  <dcterms:created xsi:type="dcterms:W3CDTF">2016-10-01T18:01:06Z</dcterms:created>
  <dcterms:modified xsi:type="dcterms:W3CDTF">2020-03-10T20:48:09Z</dcterms:modified>
</cp:coreProperties>
</file>