
<file path=[Content_Types].xml><?xml version="1.0" encoding="utf-8"?>
<Types xmlns="http://schemas.openxmlformats.org/package/2006/content-types">
  <Default Extension="png" ContentType="image/png"/>
  <Default Extension="bmp" ContentType="image/bmp"/>
  <Default Extension="pdf" ContentType="application/pdf"/>
  <Default Extension="rels" ContentType="application/vnd.openxmlformats-package.relationships+xml"/>
  <Default Extension="jpeg" ContentType="image/jpg"/>
  <Default Extension="mov" ContentType="application/movie"/>
  <Default Extension="xml" ContentType="application/xml"/>
  <Default Extension="gif" ContentType="image/gif"/>
  <Default Extension="tif" ContentType="image/tif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39598D"/>
        </a:solidFill>
        <a:effectLst/>
        <a:uFillTx/>
        <a:latin typeface="Tahoma"/>
        <a:ea typeface="Tahoma"/>
        <a:cs typeface="Tahoma"/>
        <a:sym typeface="Tahom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39598D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CACA"/>
          </a:solidFill>
        </a:fill>
      </a:tcStyle>
    </a:wholeTbl>
    <a:band2H>
      <a:tcTxStyle b="def" i="def"/>
      <a:tcStyle>
        <a:tcBdr/>
        <a:fill>
          <a:solidFill>
            <a:srgbClr val="ECE6E6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39598D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39598D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39598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9ED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39598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9598D"/>
              </a:solidFill>
              <a:prstDash val="solid"/>
              <a:round/>
            </a:ln>
          </a:top>
          <a:bottom>
            <a:ln w="25400" cap="flat">
              <a:solidFill>
                <a:srgbClr val="39598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9598D"/>
              </a:solidFill>
              <a:prstDash val="solid"/>
              <a:round/>
            </a:ln>
          </a:top>
          <a:bottom>
            <a:ln w="25400" cap="flat">
              <a:solidFill>
                <a:srgbClr val="39598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39598D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0DA"/>
          </a:solidFill>
        </a:fill>
      </a:tcStyle>
    </a:wholeTbl>
    <a:band2H>
      <a:tcTxStyle b="def" i="def"/>
      <a:tcStyle>
        <a:tcBdr/>
        <a:fill>
          <a:solidFill>
            <a:srgbClr val="E7E9ED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598D"/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598D"/>
          </a:solidFill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598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 Bold"/>
          <a:ea typeface="Tahoma Bold"/>
          <a:cs typeface="Tahom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ommentAuthors" Target="commentAuthors.xml"/><Relationship Id="rId21" Type="http://schemas.openxmlformats.org/officeDocument/2006/relationships/slide" Target="slides/slide14.xml"/><Relationship Id="rId7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customXml" Target="../customXml/item3.xml"/><Relationship Id="rId2" Type="http://schemas.openxmlformats.org/officeDocument/2006/relationships/viewProps" Target="viewProps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customXml" Target="../customXml/item2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customXml" Target="../customXml/item1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8" Type="http://schemas.openxmlformats.org/officeDocument/2006/relationships/slide" Target="slides/slide1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35921" dir="2700000">
              <a:srgbClr val="3E3E5C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35921" dir="2700000">
              <a:srgbClr val="3E3E5C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64738" y="6248400"/>
            <a:ext cx="298263" cy="3073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399" dir="2700000">
              <a:srgbClr val="3E3E5C"/>
            </a:outerShdw>
          </a:effectLst>
        </p:spPr>
        <p:txBody>
          <a:bodyPr wrap="none" lIns="45719" rIns="45719">
            <a:spAutoFit/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</p:sldLayoutIdLst>
  <p:transition xmlns:p14="http://schemas.microsoft.com/office/powerpoint/2010/main" spd="med" advClick="1"/>
  <p:txStyles>
    <p:title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5pPr>
      <a:lvl6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6pPr>
      <a:lvl7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7pPr>
      <a:lvl8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8pPr>
      <a:lvl9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⬥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⬥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⬥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⬥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⬥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"/>
        <a:tabLst/>
        <a:defRPr b="0" baseline="0" cap="none" i="0" spc="0" strike="noStrike" sz="3200" u="none"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/GYN History and Physical exam"/>
          <p:cNvSpPr txBox="1"/>
          <p:nvPr>
            <p:ph type="title" idx="4294967295"/>
          </p:nvPr>
        </p:nvSpPr>
        <p:spPr>
          <a:xfrm>
            <a:off x="0" y="2971800"/>
            <a:ext cx="8305800" cy="83820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/>
          <a:p>
            <a:pPr defTabSz="365760">
              <a:defRPr sz="1880"/>
            </a:pPr>
            <a:r>
              <a:t> </a:t>
            </a:r>
            <a:br/>
            <a:br/>
            <a:br/>
            <a:br/>
            <a:br/>
            <a:r>
              <a:rPr sz="1840"/>
              <a:t>																															         			</a:t>
            </a:r>
            <a:r>
              <a:t> </a:t>
            </a:r>
            <a:br/>
            <a:r>
              <a:t>		</a:t>
            </a:r>
            <a:br/>
            <a:r>
              <a:t> </a:t>
            </a:r>
            <a:br/>
            <a:br/>
            <a:br/>
            <a:r>
              <a:rPr sz="1840"/>
              <a:t>								  </a:t>
            </a:r>
            <a:r>
              <a:rPr sz="1280"/>
              <a:t>OB/GYN History and Physical exam			</a:t>
            </a:r>
            <a:r>
              <a:rPr sz="1840"/>
              <a:t>		</a:t>
            </a:r>
            <a:r>
              <a:rPr sz="1280"/>
              <a:t>  </a:t>
            </a:r>
            <a:br>
              <a:rPr sz="1280"/>
            </a:br>
          </a:p>
        </p:txBody>
      </p:sp>
      <p:sp>
        <p:nvSpPr>
          <p:cNvPr id="21" name="Rami Kilani…"/>
          <p:cNvSpPr txBox="1"/>
          <p:nvPr>
            <p:ph type="body" sz="half" idx="4294967295"/>
          </p:nvPr>
        </p:nvSpPr>
        <p:spPr>
          <a:xfrm>
            <a:off x="0" y="4114800"/>
            <a:ext cx="8915400" cy="218757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buSzTx/>
              <a:buFont typeface="Wingdings"/>
              <a:buNone/>
            </a:pPr>
            <a:r>
              <a:t> 		            Rami Kilani</a:t>
            </a:r>
          </a:p>
          <a:p>
            <a:pPr marL="0" indent="0" algn="ctr">
              <a:buSzTx/>
              <a:buFont typeface="Wingdings"/>
              <a:buNone/>
            </a:pPr>
            <a:r>
              <a:t>15/9/13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stetric History"/>
          <p:cNvSpPr txBox="1"/>
          <p:nvPr>
            <p:ph type="title" idx="4294967295"/>
          </p:nvPr>
        </p:nvSpPr>
        <p:spPr>
          <a:xfrm>
            <a:off x="827087" y="115887"/>
            <a:ext cx="7315201" cy="1154114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Obstetric History</a:t>
            </a:r>
          </a:p>
        </p:txBody>
      </p:sp>
      <p:sp>
        <p:nvSpPr>
          <p:cNvPr id="24" name="Age…"/>
          <p:cNvSpPr txBox="1"/>
          <p:nvPr>
            <p:ph type="body" idx="4294967295"/>
          </p:nvPr>
        </p:nvSpPr>
        <p:spPr>
          <a:xfrm>
            <a:off x="900112" y="1341437"/>
            <a:ext cx="7315201" cy="50403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Age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Gravidity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Parity- (Preg&gt;24 wks)+(Preg&lt; 24wks)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LMP; menstural cycle; conceived on pill; EDD</a:t>
            </a:r>
          </a:p>
          <a:p>
            <a:pPr>
              <a:lnSpc>
                <a:spcPct val="90000"/>
              </a:lnSpc>
              <a:buSzTx/>
              <a:buFont typeface="Wingdings"/>
              <a:buNone/>
              <a:defRPr sz="2400"/>
            </a:pP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History of this pregnacy :</a:t>
            </a:r>
          </a:p>
          <a:p>
            <a:pPr>
              <a:lnSpc>
                <a:spcPct val="90000"/>
              </a:lnSpc>
              <a:spcBef>
                <a:spcPts val="500"/>
              </a:spcBef>
              <a:buChar char="-"/>
              <a:defRPr sz="2400"/>
            </a:pPr>
            <a:r>
              <a:t>Presenting complaints- when did they occur &amp; how long they   lasted, any investigation or treatment already ?</a:t>
            </a:r>
          </a:p>
          <a:p>
            <a:pPr>
              <a:lnSpc>
                <a:spcPct val="90000"/>
              </a:lnSpc>
              <a:spcBef>
                <a:spcPts val="500"/>
              </a:spcBef>
              <a:buChar char="-"/>
              <a:defRPr sz="2400"/>
            </a:pPr>
            <a:r>
              <a:t>Low/high risk pregnancy?</a:t>
            </a:r>
          </a:p>
          <a:p>
            <a:pPr>
              <a:lnSpc>
                <a:spcPct val="90000"/>
              </a:lnSpc>
              <a:spcBef>
                <a:spcPts val="500"/>
              </a:spcBef>
              <a:buChar char="-"/>
              <a:defRPr sz="2400"/>
            </a:pPr>
            <a:r>
              <a:t>Any problems in antenatal care so far ?</a:t>
            </a:r>
          </a:p>
          <a:p>
            <a:pPr>
              <a:lnSpc>
                <a:spcPct val="90000"/>
              </a:lnSpc>
              <a:spcBef>
                <a:spcPts val="500"/>
              </a:spcBef>
              <a:buChar char="-"/>
              <a:defRPr sz="2400"/>
            </a:pPr>
            <a:r>
              <a:t>Fetal movements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xamination"/>
          <p:cNvSpPr txBox="1"/>
          <p:nvPr>
            <p:ph type="title" idx="4294967295"/>
          </p:nvPr>
        </p:nvSpPr>
        <p:spPr>
          <a:xfrm>
            <a:off x="900112" y="228599"/>
            <a:ext cx="7315201" cy="1143002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/>
          <a:p>
            <a:pPr/>
            <a:r>
              <a:t> </a:t>
            </a:r>
            <a:r>
              <a:rPr sz="3200"/>
              <a:t>Examination</a:t>
            </a:r>
          </a:p>
        </p:txBody>
      </p:sp>
      <p:sp>
        <p:nvSpPr>
          <p:cNvPr id="27" name="Consent, explanation &amp; beware of supine hypotension…"/>
          <p:cNvSpPr txBox="1"/>
          <p:nvPr>
            <p:ph type="body" sz="half" idx="4294967295"/>
          </p:nvPr>
        </p:nvSpPr>
        <p:spPr>
          <a:xfrm>
            <a:off x="3200400" y="1752600"/>
            <a:ext cx="5380038" cy="4495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Consent, explanation &amp; beware of supine hypotension</a:t>
            </a:r>
          </a:p>
          <a:p>
            <a:pPr>
              <a:defRPr sz="2400"/>
            </a:pPr>
          </a:p>
          <a:p>
            <a:pPr>
              <a:spcBef>
                <a:spcPts val="500"/>
              </a:spcBef>
              <a:defRPr sz="2400"/>
            </a:pPr>
            <a:r>
              <a:t>General examination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-Colour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-Hand, eyes &amp; mouth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-Presence of oedema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-BP &amp; Urine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-CVS &amp; Respiratory system examination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stetric History"/>
          <p:cNvSpPr txBox="1"/>
          <p:nvPr>
            <p:ph type="title" idx="4294967295"/>
          </p:nvPr>
        </p:nvSpPr>
        <p:spPr>
          <a:xfrm>
            <a:off x="755650" y="476250"/>
            <a:ext cx="7315200" cy="74295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Obstetric History</a:t>
            </a:r>
          </a:p>
        </p:txBody>
      </p:sp>
      <p:sp>
        <p:nvSpPr>
          <p:cNvPr id="30" name="Previous pregnancy:…"/>
          <p:cNvSpPr txBox="1"/>
          <p:nvPr>
            <p:ph type="body" idx="4294967295"/>
          </p:nvPr>
        </p:nvSpPr>
        <p:spPr>
          <a:xfrm>
            <a:off x="914400" y="1219200"/>
            <a:ext cx="8121650" cy="5638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r>
              <a:t>Previous pregnancy: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-  Previous miscarriages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-  Gestation &amp; mode of delivery           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-  Length of labour &amp; complications   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-  Third stage complications     		                       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-  Postnatal problems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defRPr sz="2400"/>
            </a:pPr>
            <a:r>
              <a:t>Medical &amp; surgical history</a:t>
            </a:r>
          </a:p>
          <a:p>
            <a:pPr>
              <a:spcBef>
                <a:spcPts val="500"/>
              </a:spcBef>
              <a:defRPr sz="2400"/>
            </a:pPr>
            <a:r>
              <a:t>Drug history &amp; allergies</a:t>
            </a:r>
          </a:p>
          <a:p>
            <a:pPr>
              <a:spcBef>
                <a:spcPts val="500"/>
              </a:spcBef>
              <a:defRPr sz="2400"/>
            </a:pPr>
            <a:r>
              <a:t> Family history- hereditary disorders, HTN,DM, twins or congenital malformation </a:t>
            </a:r>
          </a:p>
          <a:p>
            <a:pPr>
              <a:spcBef>
                <a:spcPts val="500"/>
              </a:spcBef>
              <a:defRPr sz="2400"/>
            </a:pPr>
            <a:r>
              <a:t>Social history- smoking, alcohol, drug misuse, occupation, housing &amp; marital status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bdominal Examination"/>
          <p:cNvSpPr txBox="1"/>
          <p:nvPr>
            <p:ph type="title" idx="4294967295"/>
          </p:nvPr>
        </p:nvSpPr>
        <p:spPr>
          <a:xfrm>
            <a:off x="900112" y="609600"/>
            <a:ext cx="7315201" cy="106680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Abdominal Examination</a:t>
            </a:r>
          </a:p>
        </p:txBody>
      </p:sp>
      <p:sp>
        <p:nvSpPr>
          <p:cNvPr id="33" name="Inspection: abdominal scars…"/>
          <p:cNvSpPr txBox="1"/>
          <p:nvPr>
            <p:ph type="body" idx="4294967295"/>
          </p:nvPr>
        </p:nvSpPr>
        <p:spPr>
          <a:xfrm>
            <a:off x="3124200" y="2514600"/>
            <a:ext cx="6019800" cy="4343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defRPr sz="2400" u="sng">
                <a:latin typeface="Tahoma Bold"/>
                <a:ea typeface="Tahoma Bold"/>
                <a:cs typeface="Tahoma Bold"/>
                <a:sym typeface="Tahoma Bold"/>
              </a:defRPr>
            </a:pPr>
            <a:r>
              <a:t>Inspection</a:t>
            </a:r>
            <a:r>
              <a:rPr u="none">
                <a:latin typeface="Tahoma"/>
                <a:ea typeface="Tahoma"/>
                <a:cs typeface="Tahoma"/>
                <a:sym typeface="Tahoma"/>
              </a:rPr>
              <a:t>: abdominal scars</a:t>
            </a: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    striae gravidarum</a:t>
            </a: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    linea nigra </a:t>
            </a: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    oedema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bdominal palpation"/>
          <p:cNvSpPr txBox="1"/>
          <p:nvPr>
            <p:ph type="title" idx="4294967295"/>
          </p:nvPr>
        </p:nvSpPr>
        <p:spPr>
          <a:xfrm>
            <a:off x="1219200" y="380999"/>
            <a:ext cx="75438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Abdominal palpation</a:t>
            </a:r>
          </a:p>
        </p:txBody>
      </p:sp>
      <p:grpSp>
        <p:nvGrpSpPr>
          <p:cNvPr id="38" name="Group"/>
          <p:cNvGrpSpPr/>
          <p:nvPr/>
        </p:nvGrpSpPr>
        <p:grpSpPr>
          <a:xfrm>
            <a:off x="0" y="1309687"/>
            <a:ext cx="8763000" cy="5548313"/>
            <a:chOff x="0" y="0"/>
            <a:chExt cx="8763000" cy="5548312"/>
          </a:xfrm>
        </p:grpSpPr>
        <p:sp>
          <p:nvSpPr>
            <p:cNvPr id="36" name="Rectangle"/>
            <p:cNvSpPr/>
            <p:nvPr/>
          </p:nvSpPr>
          <p:spPr>
            <a:xfrm>
              <a:off x="0" y="0"/>
              <a:ext cx="8763000" cy="5548313"/>
            </a:xfrm>
            <a:prstGeom prst="rect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37" name="image.jpeg" descr="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763000" cy="554831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63500" dist="35921" dir="2700000">
                <a:srgbClr val="3E3E5C"/>
              </a:outerShdw>
            </a:effectLst>
          </p:spPr>
        </p:pic>
      </p:grpSp>
      <p:sp>
        <p:nvSpPr>
          <p:cNvPr id="39" name="alpation of pregnant abdomen:"/>
          <p:cNvSpPr txBox="1"/>
          <p:nvPr/>
        </p:nvSpPr>
        <p:spPr>
          <a:xfrm>
            <a:off x="0" y="1447800"/>
            <a:ext cx="8839200" cy="5867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t>   </a:t>
            </a:r>
            <a:r>
              <a:rPr sz="3200"/>
              <a:t>alpation of pregnant abdomen:</a:t>
            </a:r>
          </a:p>
        </p:txBody>
      </p:sp>
      <p:sp>
        <p:nvSpPr>
          <p:cNvPr id="40" name="Examination of uterine fundus…"/>
          <p:cNvSpPr txBox="1"/>
          <p:nvPr/>
        </p:nvSpPr>
        <p:spPr>
          <a:xfrm>
            <a:off x="5791200" y="1981200"/>
            <a:ext cx="3048000" cy="42824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Examination of uterine fundus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  <a:r>
              <a:t>      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  <a:r>
              <a:t>     Symphysio- fundal height(cm)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2"/>
              <a:defRPr>
                <a:solidFill>
                  <a:srgbClr val="FFFFFF"/>
                </a:solidFill>
              </a:defRPr>
            </a:pPr>
            <a:r>
              <a:t>Fetal back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3"/>
              <a:defRPr>
                <a:solidFill>
                  <a:srgbClr val="FFFFFF"/>
                </a:solidFill>
              </a:defRPr>
            </a:pPr>
            <a:r>
              <a:t>Presenting part e.g vertex, breech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</a:p>
          <a:p>
            <a:pPr marL="342900" indent="-342900">
              <a:defRPr>
                <a:solidFill>
                  <a:srgbClr val="FFFFFF"/>
                </a:solidFill>
              </a:defRPr>
            </a:pPr>
            <a:r>
              <a:t>4.  Engagement of presenting part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" name="Four maneuvers…"/>
          <p:cNvSpPr txBox="1"/>
          <p:nvPr/>
        </p:nvSpPr>
        <p:spPr>
          <a:xfrm>
            <a:off x="0" y="5911850"/>
            <a:ext cx="8839200" cy="9550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t>        Four maneuvers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         of   leopold </a:t>
            </a:r>
          </a:p>
        </p:txBody>
      </p:sp>
      <p:sp>
        <p:nvSpPr>
          <p:cNvPr id="42" name="P"/>
          <p:cNvSpPr txBox="1"/>
          <p:nvPr/>
        </p:nvSpPr>
        <p:spPr>
          <a:xfrm>
            <a:off x="0" y="1447800"/>
            <a:ext cx="381000" cy="47142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t>P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447800"/>
            <a:ext cx="3810000" cy="304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0" y="3505200"/>
            <a:ext cx="3810000" cy="304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Lie of Fetus"/>
          <p:cNvSpPr txBox="1"/>
          <p:nvPr/>
        </p:nvSpPr>
        <p:spPr>
          <a:xfrm>
            <a:off x="2712719" y="381000"/>
            <a:ext cx="2698712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pPr/>
            <a:r>
              <a:t>Lie of Fetus  </a:t>
            </a:r>
          </a:p>
        </p:txBody>
      </p:sp>
      <p:sp>
        <p:nvSpPr>
          <p:cNvPr id="47" name="Longitudinal  lie"/>
          <p:cNvSpPr txBox="1"/>
          <p:nvPr/>
        </p:nvSpPr>
        <p:spPr>
          <a:xfrm>
            <a:off x="960119" y="4572000"/>
            <a:ext cx="2056449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Longitudinal  lie</a:t>
            </a:r>
          </a:p>
        </p:txBody>
      </p:sp>
      <p:sp>
        <p:nvSpPr>
          <p:cNvPr id="48" name="Transverse lie"/>
          <p:cNvSpPr txBox="1"/>
          <p:nvPr/>
        </p:nvSpPr>
        <p:spPr>
          <a:xfrm>
            <a:off x="2788919" y="6172200"/>
            <a:ext cx="181356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Transverse lie</a:t>
            </a:r>
          </a:p>
        </p:txBody>
      </p:sp>
      <p:sp>
        <p:nvSpPr>
          <p:cNvPr id="49" name="Lie: relationship of long.…"/>
          <p:cNvSpPr txBox="1"/>
          <p:nvPr/>
        </p:nvSpPr>
        <p:spPr>
          <a:xfrm>
            <a:off x="5236844" y="1371600"/>
            <a:ext cx="4043324" cy="200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Lie</a:t>
            </a:r>
            <a:r>
              <a:rPr>
                <a:latin typeface="Tahoma"/>
                <a:ea typeface="Tahoma"/>
                <a:cs typeface="Tahoma"/>
                <a:sym typeface="Tahoma"/>
              </a:rPr>
              <a:t>: relationship of long. 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axis of fetus to  long.axis     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of uterus e.g longitudinal,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transverse, oblique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103312"/>
            <a:ext cx="4970463" cy="5754688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Presentation of fetus"/>
          <p:cNvSpPr txBox="1"/>
          <p:nvPr/>
        </p:nvSpPr>
        <p:spPr>
          <a:xfrm>
            <a:off x="2709544" y="436562"/>
            <a:ext cx="4393170" cy="58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pPr/>
            <a:r>
              <a:t>Presentation of fetus</a:t>
            </a:r>
          </a:p>
        </p:txBody>
      </p:sp>
      <p:sp>
        <p:nvSpPr>
          <p:cNvPr id="53" name="Presentation:…"/>
          <p:cNvSpPr txBox="1"/>
          <p:nvPr/>
        </p:nvSpPr>
        <p:spPr>
          <a:xfrm>
            <a:off x="5486082" y="2819400"/>
            <a:ext cx="3612199" cy="2482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Presentation</a:t>
            </a:r>
            <a:r>
              <a:rPr>
                <a:latin typeface="Tahoma"/>
                <a:ea typeface="Tahoma"/>
                <a:cs typeface="Tahoma"/>
                <a:sym typeface="Tahoma"/>
              </a:rPr>
              <a:t>: 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presenting part of fetus 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occupying the lower pole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of uterus i.e ceph(vertex),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breech,face,brow or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shoulder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emale bony pelvis"/>
          <p:cNvSpPr txBox="1"/>
          <p:nvPr>
            <p:ph type="title" idx="4294967295"/>
          </p:nvPr>
        </p:nvSpPr>
        <p:spPr>
          <a:xfrm>
            <a:off x="838200" y="380999"/>
            <a:ext cx="79248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Female bony pelvis</a:t>
            </a:r>
          </a:p>
        </p:txBody>
      </p:sp>
      <p:grpSp>
        <p:nvGrpSpPr>
          <p:cNvPr id="58" name="Group"/>
          <p:cNvGrpSpPr/>
          <p:nvPr/>
        </p:nvGrpSpPr>
        <p:grpSpPr>
          <a:xfrm>
            <a:off x="3810000" y="1676400"/>
            <a:ext cx="5334000" cy="5181600"/>
            <a:chOff x="0" y="0"/>
            <a:chExt cx="5334000" cy="5181600"/>
          </a:xfrm>
        </p:grpSpPr>
        <p:sp>
          <p:nvSpPr>
            <p:cNvPr id="56" name="Rectangle"/>
            <p:cNvSpPr/>
            <p:nvPr/>
          </p:nvSpPr>
          <p:spPr>
            <a:xfrm>
              <a:off x="0" y="0"/>
              <a:ext cx="5334000" cy="5181600"/>
            </a:xfrm>
            <a:prstGeom prst="rect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7" name="image.jpeg" descr="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334000" cy="518160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63500" dist="35921" dir="2700000">
                <a:srgbClr val="3E3E5C"/>
              </a:outerShdw>
            </a:effectLst>
          </p:spPr>
        </p:pic>
      </p:grpSp>
      <p:sp>
        <p:nvSpPr>
          <p:cNvPr id="59" name="Pelvic diameters:…"/>
          <p:cNvSpPr txBox="1"/>
          <p:nvPr/>
        </p:nvSpPr>
        <p:spPr>
          <a:xfrm>
            <a:off x="3733800" y="3429000"/>
            <a:ext cx="5410200" cy="34950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t>	Pelvic diameters: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         Anterio-posterior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         Transverse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         Oblique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0" name="Right…"/>
          <p:cNvSpPr txBox="1"/>
          <p:nvPr/>
        </p:nvSpPr>
        <p:spPr>
          <a:xfrm>
            <a:off x="3733799" y="1676400"/>
            <a:ext cx="1143002" cy="1894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 sz="800"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Right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Side</a:t>
            </a:r>
          </a:p>
        </p:txBody>
      </p:sp>
      <p:sp>
        <p:nvSpPr>
          <p:cNvPr id="61" name="Left…"/>
          <p:cNvSpPr txBox="1"/>
          <p:nvPr/>
        </p:nvSpPr>
        <p:spPr>
          <a:xfrm>
            <a:off x="8451850" y="1676400"/>
            <a:ext cx="692150" cy="20472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       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Left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side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bdominal Examination"/>
          <p:cNvSpPr txBox="1"/>
          <p:nvPr>
            <p:ph type="title" idx="4294967295"/>
          </p:nvPr>
        </p:nvSpPr>
        <p:spPr>
          <a:xfrm>
            <a:off x="1219200" y="380999"/>
            <a:ext cx="75438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Abdominal Examination</a:t>
            </a:r>
          </a:p>
        </p:txBody>
      </p:sp>
      <p:sp>
        <p:nvSpPr>
          <p:cNvPr id="64" name="Position:   Relation of denominator   (occiput/ sacrum) of presenting part to the quadrants of pelvis e.g…"/>
          <p:cNvSpPr txBox="1"/>
          <p:nvPr>
            <p:ph type="body" sz="half" idx="4294967295"/>
          </p:nvPr>
        </p:nvSpPr>
        <p:spPr>
          <a:xfrm>
            <a:off x="533400" y="1752600"/>
            <a:ext cx="3429000" cy="4343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buSzTx/>
              <a:buFont typeface="Wingdings"/>
              <a:buNone/>
              <a:defRPr sz="2000"/>
            </a:pPr>
            <a:r>
              <a:t>     </a:t>
            </a:r>
            <a:r>
              <a:rPr sz="2400">
                <a:latin typeface="Tahoma Bold"/>
                <a:ea typeface="Tahoma Bold"/>
                <a:cs typeface="Tahoma Bold"/>
                <a:sym typeface="Tahoma Bold"/>
              </a:rPr>
              <a:t>Position</a:t>
            </a:r>
            <a:r>
              <a:rPr sz="2400"/>
              <a:t>:   Relation of denominator 	 (occiput/ sacrum) of presenting part to the quadrants of pelvis e.g	</a:t>
            </a:r>
            <a:endParaRPr sz="2400"/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LOA,LOP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</a:t>
            </a:r>
          </a:p>
        </p:txBody>
      </p:sp>
      <p:grpSp>
        <p:nvGrpSpPr>
          <p:cNvPr id="67" name="Group"/>
          <p:cNvGrpSpPr/>
          <p:nvPr/>
        </p:nvGrpSpPr>
        <p:grpSpPr>
          <a:xfrm>
            <a:off x="4572000" y="1600200"/>
            <a:ext cx="3886200" cy="4572000"/>
            <a:chOff x="0" y="0"/>
            <a:chExt cx="3886200" cy="4572000"/>
          </a:xfrm>
        </p:grpSpPr>
        <p:sp>
          <p:nvSpPr>
            <p:cNvPr id="65" name="Rectangle"/>
            <p:cNvSpPr/>
            <p:nvPr/>
          </p:nvSpPr>
          <p:spPr>
            <a:xfrm>
              <a:off x="0" y="0"/>
              <a:ext cx="3886200" cy="4572000"/>
            </a:xfrm>
            <a:prstGeom prst="rect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66" name="image.jpeg" descr="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886200" cy="457200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63500" dist="35921" dir="2700000">
                <a:srgbClr val="3E3E5C"/>
              </a:outerShdw>
            </a:effectLst>
          </p:spPr>
        </p:pic>
      </p:grpSp>
      <p:sp>
        <p:nvSpPr>
          <p:cNvPr id="68" name="Left Occipito- anterior…"/>
          <p:cNvSpPr txBox="1"/>
          <p:nvPr/>
        </p:nvSpPr>
        <p:spPr>
          <a:xfrm>
            <a:off x="4648200" y="1600200"/>
            <a:ext cx="3733800" cy="1767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  <a:r>
              <a:t>Left Occipito- anterior</a:t>
            </a:r>
          </a:p>
          <a:p>
            <a:pPr marL="342900" indent="-342900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2"/>
              <a:defRPr>
                <a:solidFill>
                  <a:srgbClr val="FFFFFF"/>
                </a:solidFill>
              </a:defRPr>
            </a:pPr>
            <a:r>
              <a:t>Left Occipito- posterior</a:t>
            </a:r>
          </a:p>
          <a:p>
            <a:pPr marL="342900" indent="-342900">
              <a:defRPr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1"/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" name="Rectangle"/>
          <p:cNvSpPr/>
          <p:nvPr/>
        </p:nvSpPr>
        <p:spPr>
          <a:xfrm>
            <a:off x="7848600" y="1600200"/>
            <a:ext cx="685800" cy="4486275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Rectangle"/>
          <p:cNvSpPr/>
          <p:nvPr/>
        </p:nvSpPr>
        <p:spPr>
          <a:xfrm>
            <a:off x="4038600" y="1600200"/>
            <a:ext cx="609600" cy="4486275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" name="Text"/>
          <p:cNvSpPr txBox="1"/>
          <p:nvPr/>
        </p:nvSpPr>
        <p:spPr>
          <a:xfrm>
            <a:off x="4038600" y="5562600"/>
            <a:ext cx="4495800" cy="65024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Abdominal Examination"/>
          <p:cNvSpPr txBox="1"/>
          <p:nvPr>
            <p:ph type="title" idx="4294967295"/>
          </p:nvPr>
        </p:nvSpPr>
        <p:spPr>
          <a:xfrm>
            <a:off x="1219200" y="380999"/>
            <a:ext cx="47244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Abdominal Examination</a:t>
            </a:r>
          </a:p>
        </p:txBody>
      </p:sp>
      <p:sp>
        <p:nvSpPr>
          <p:cNvPr id="74" name="Amniotic fluid…"/>
          <p:cNvSpPr txBox="1"/>
          <p:nvPr>
            <p:ph type="body" sz="quarter" idx="4294967295"/>
          </p:nvPr>
        </p:nvSpPr>
        <p:spPr>
          <a:xfrm>
            <a:off x="304800" y="4267200"/>
            <a:ext cx="3200400" cy="990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40029" indent="-240029" defTabSz="640079">
              <a:lnSpc>
                <a:spcPct val="90000"/>
              </a:lnSpc>
              <a:spcBef>
                <a:spcPts val="400"/>
              </a:spcBef>
              <a:buSzTx/>
              <a:buFont typeface="Wingdings"/>
              <a:buNone/>
              <a:defRPr sz="1679">
                <a:latin typeface="Tahoma Bold"/>
                <a:ea typeface="Tahoma Bold"/>
                <a:cs typeface="Tahoma Bold"/>
                <a:sym typeface="Tahoma Bold"/>
              </a:defRPr>
            </a:pPr>
            <a:r>
              <a:t>     Amniotic fluid </a:t>
            </a:r>
          </a:p>
          <a:p>
            <a:pPr marL="240029" indent="-240029" defTabSz="640079"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1679">
                <a:latin typeface="Tahoma Bold"/>
                <a:ea typeface="Tahoma Bold"/>
                <a:cs typeface="Tahoma Bold"/>
                <a:sym typeface="Tahoma Bold"/>
              </a:defRPr>
            </a:pPr>
          </a:p>
          <a:p>
            <a:pPr marL="240029" indent="-240029" defTabSz="640079">
              <a:lnSpc>
                <a:spcPct val="90000"/>
              </a:lnSpc>
              <a:spcBef>
                <a:spcPts val="400"/>
              </a:spcBef>
              <a:defRPr sz="1679" u="sng">
                <a:latin typeface="Tahoma Bold"/>
                <a:ea typeface="Tahoma Bold"/>
                <a:cs typeface="Tahoma Bold"/>
                <a:sym typeface="Tahoma Bold"/>
              </a:defRPr>
            </a:pPr>
            <a:r>
              <a:t>Auscultation</a:t>
            </a:r>
            <a:r>
              <a:rPr u="none">
                <a:latin typeface="Tahoma"/>
                <a:ea typeface="Tahoma"/>
                <a:cs typeface="Tahoma"/>
                <a:sym typeface="Tahoma"/>
              </a:rPr>
              <a:t>:  FETAL HEART </a:t>
            </a:r>
          </a:p>
        </p:txBody>
      </p:sp>
      <p:pic>
        <p:nvPicPr>
          <p:cNvPr id="75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67200" y="1600200"/>
            <a:ext cx="4481513" cy="51054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G"/>
          <p:cNvSpPr txBox="1"/>
          <p:nvPr/>
        </p:nvSpPr>
        <p:spPr>
          <a:xfrm>
            <a:off x="4267200" y="1547812"/>
            <a:ext cx="762000" cy="540004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G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7" name="Rectangle"/>
          <p:cNvSpPr/>
          <p:nvPr/>
        </p:nvSpPr>
        <p:spPr>
          <a:xfrm>
            <a:off x="4267200" y="1371600"/>
            <a:ext cx="4495800" cy="64135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" name="Rectangle"/>
          <p:cNvSpPr/>
          <p:nvPr/>
        </p:nvSpPr>
        <p:spPr>
          <a:xfrm>
            <a:off x="8229600" y="1371600"/>
            <a:ext cx="625475" cy="531018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9" name="Engagement: Widest diameter of head below the pelvic brim.…"/>
          <p:cNvSpPr txBox="1"/>
          <p:nvPr/>
        </p:nvSpPr>
        <p:spPr>
          <a:xfrm>
            <a:off x="4876800" y="2921000"/>
            <a:ext cx="3962400" cy="4053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 sz="24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Engagement</a:t>
            </a:r>
            <a:r>
              <a:rPr>
                <a:latin typeface="Tahoma"/>
                <a:ea typeface="Tahoma"/>
                <a:cs typeface="Tahoma"/>
                <a:sym typeface="Tahoma"/>
              </a:rPr>
              <a:t>: Widest diameter of head below the pelvic brim. </a:t>
            </a:r>
          </a:p>
          <a:p>
            <a:pPr>
              <a:defRPr sz="2400">
                <a:solidFill>
                  <a:srgbClr val="FFFFFF"/>
                </a:solidFill>
              </a:defRPr>
            </a:pP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No. of  5th  head palpable above the pelvic brim e.g  4/5th , 3/5th</a:t>
            </a:r>
          </a:p>
          <a:p>
            <a:pPr>
              <a:defRPr sz="2400">
                <a:solidFill>
                  <a:srgbClr val="FFFFFF"/>
                </a:solidFill>
              </a:defRPr>
            </a:pPr>
          </a:p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etal skull"/>
          <p:cNvSpPr txBox="1"/>
          <p:nvPr>
            <p:ph type="title" idx="4294967295"/>
          </p:nvPr>
        </p:nvSpPr>
        <p:spPr>
          <a:xfrm>
            <a:off x="1219200" y="380999"/>
            <a:ext cx="56388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Fetal skull</a:t>
            </a:r>
          </a:p>
        </p:txBody>
      </p:sp>
      <p:pic>
        <p:nvPicPr>
          <p:cNvPr id="82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1400" y="1905000"/>
            <a:ext cx="5257800" cy="43434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35921" dir="2700000">
              <a:srgbClr val="3E3E5C"/>
            </a:outerShdw>
          </a:effectLst>
        </p:spPr>
      </p:pic>
      <p:sp>
        <p:nvSpPr>
          <p:cNvPr id="83" name="s"/>
          <p:cNvSpPr txBox="1"/>
          <p:nvPr/>
        </p:nvSpPr>
        <p:spPr>
          <a:xfrm>
            <a:off x="3657600" y="1905000"/>
            <a:ext cx="5181600" cy="370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84" name="Rectangle"/>
          <p:cNvSpPr/>
          <p:nvPr/>
        </p:nvSpPr>
        <p:spPr>
          <a:xfrm>
            <a:off x="3581400" y="1905000"/>
            <a:ext cx="914400" cy="4486275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" name="Rectangle"/>
          <p:cNvSpPr/>
          <p:nvPr/>
        </p:nvSpPr>
        <p:spPr>
          <a:xfrm>
            <a:off x="3581400" y="5486400"/>
            <a:ext cx="5257800" cy="91598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" name="Rectangle"/>
          <p:cNvSpPr/>
          <p:nvPr/>
        </p:nvSpPr>
        <p:spPr>
          <a:xfrm>
            <a:off x="7832725" y="2024062"/>
            <a:ext cx="1006475" cy="421163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-3175"/>
            <a:ext cx="8532813" cy="6861175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Parts of fetal skull:…"/>
          <p:cNvSpPr txBox="1"/>
          <p:nvPr/>
        </p:nvSpPr>
        <p:spPr>
          <a:xfrm>
            <a:off x="228600" y="4343400"/>
            <a:ext cx="3505200" cy="266988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Parts of fetal skull: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Occipital bone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Posterior fontanella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Saggital suture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Frontal bone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Anterior fontanelle</a:t>
            </a:r>
          </a:p>
          <a:p>
            <a:pPr marL="342900" indent="-342900">
              <a:buSzPct val="100000"/>
              <a:buAutoNum type="alphaLcParenR" startAt="1"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Parietal bone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90" name="Presenting diameters:…"/>
          <p:cNvSpPr txBox="1"/>
          <p:nvPr/>
        </p:nvSpPr>
        <p:spPr>
          <a:xfrm>
            <a:off x="3962400" y="4267200"/>
            <a:ext cx="4495800" cy="266988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Presenting diameters: 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g) Face presentation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Submento-bregmatic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h) Deflexed OP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 Occipito-frontal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i) Brow presentation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Occipito-mental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j) Normal vertex</a:t>
            </a:r>
          </a:p>
          <a:p>
            <a:pPr marL="342900" indent="-3429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Sub-occipito bregmatic</a:t>
            </a:r>
          </a:p>
        </p:txBody>
      </p:sp>
      <p:sp>
        <p:nvSpPr>
          <p:cNvPr id="91" name="Bregma"/>
          <p:cNvSpPr txBox="1"/>
          <p:nvPr/>
        </p:nvSpPr>
        <p:spPr>
          <a:xfrm>
            <a:off x="4770119" y="0"/>
            <a:ext cx="89281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Bregma</a:t>
            </a:r>
          </a:p>
        </p:txBody>
      </p:sp>
      <p:sp>
        <p:nvSpPr>
          <p:cNvPr id="92" name="Mentum"/>
          <p:cNvSpPr txBox="1"/>
          <p:nvPr/>
        </p:nvSpPr>
        <p:spPr>
          <a:xfrm>
            <a:off x="3779519" y="1524000"/>
            <a:ext cx="97536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Mentum</a:t>
            </a:r>
          </a:p>
        </p:txBody>
      </p:sp>
      <p:sp>
        <p:nvSpPr>
          <p:cNvPr id="93" name="Occiput"/>
          <p:cNvSpPr txBox="1"/>
          <p:nvPr/>
        </p:nvSpPr>
        <p:spPr>
          <a:xfrm>
            <a:off x="7437119" y="457200"/>
            <a:ext cx="115633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Occiput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Vaginal Examination"/>
          <p:cNvSpPr txBox="1"/>
          <p:nvPr>
            <p:ph type="title" idx="4294967295"/>
          </p:nvPr>
        </p:nvSpPr>
        <p:spPr>
          <a:xfrm>
            <a:off x="827087" y="0"/>
            <a:ext cx="7315201" cy="685800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Vaginal Examination</a:t>
            </a:r>
          </a:p>
        </p:txBody>
      </p:sp>
      <p:sp>
        <p:nvSpPr>
          <p:cNvPr id="96" name="Vulva &amp; vagina…"/>
          <p:cNvSpPr txBox="1"/>
          <p:nvPr>
            <p:ph type="body" idx="4294967295"/>
          </p:nvPr>
        </p:nvSpPr>
        <p:spPr>
          <a:xfrm>
            <a:off x="533400" y="838200"/>
            <a:ext cx="8458200" cy="6019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Vulva &amp; vagina</a:t>
            </a: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328"/>
            </a:pPr>
            <a:r>
              <a:t> </a:t>
            </a: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Cervix-dilatation ,effacement, position &amp; consistency</a:t>
            </a:r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2328"/>
            </a:pP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Presenting part i.e Vertex</a:t>
            </a:r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2328"/>
            </a:pP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Station-cm in relation to the ischial spine</a:t>
            </a:r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2328"/>
            </a:pP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Caput-swelling on the scalp superficial to periosteum of cranium ,as a result of venous congestion, on the part of head most in advance</a:t>
            </a:r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2328"/>
            </a:pP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Moulding- Overriding of the bones of skull </a:t>
            </a:r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2328"/>
            </a:pPr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328"/>
            </a:pPr>
            <a:r>
              <a:t>Membranes &amp; Liquor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Vaginal Examination"/>
          <p:cNvSpPr txBox="1"/>
          <p:nvPr>
            <p:ph type="title" idx="4294967295"/>
          </p:nvPr>
        </p:nvSpPr>
        <p:spPr>
          <a:xfrm>
            <a:off x="1219200" y="380999"/>
            <a:ext cx="51054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Vaginal Examination</a:t>
            </a:r>
          </a:p>
        </p:txBody>
      </p:sp>
      <p:pic>
        <p:nvPicPr>
          <p:cNvPr id="99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9200" y="1746250"/>
            <a:ext cx="6697663" cy="511175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tation -3"/>
          <p:cNvSpPr txBox="1"/>
          <p:nvPr/>
        </p:nvSpPr>
        <p:spPr>
          <a:xfrm>
            <a:off x="3810000" y="2590800"/>
            <a:ext cx="1087522" cy="370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Station -3</a:t>
            </a:r>
          </a:p>
        </p:txBody>
      </p:sp>
      <p:sp>
        <p:nvSpPr>
          <p:cNvPr id="101" name="Station +3"/>
          <p:cNvSpPr txBox="1"/>
          <p:nvPr/>
        </p:nvSpPr>
        <p:spPr>
          <a:xfrm>
            <a:off x="3810000" y="3429000"/>
            <a:ext cx="1170792" cy="3708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Station +3</a:t>
            </a:r>
          </a:p>
        </p:txBody>
      </p:sp>
      <p:sp>
        <p:nvSpPr>
          <p:cNvPr id="102" name="s"/>
          <p:cNvSpPr txBox="1"/>
          <p:nvPr/>
        </p:nvSpPr>
        <p:spPr>
          <a:xfrm>
            <a:off x="1401444" y="1795462"/>
            <a:ext cx="20616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103" name="Text"/>
          <p:cNvSpPr/>
          <p:nvPr/>
        </p:nvSpPr>
        <p:spPr>
          <a:xfrm>
            <a:off x="1219200" y="1752600"/>
            <a:ext cx="6705600" cy="65024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    </a:t>
            </a:r>
          </a:p>
        </p:txBody>
      </p:sp>
      <p:sp>
        <p:nvSpPr>
          <p:cNvPr id="104" name="Rectangle"/>
          <p:cNvSpPr/>
          <p:nvPr/>
        </p:nvSpPr>
        <p:spPr>
          <a:xfrm flipH="1">
            <a:off x="1143000" y="1822450"/>
            <a:ext cx="1828800" cy="503555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5" name="Station- position of presenting part (PP) in cm in relation to the ischial spine"/>
          <p:cNvSpPr txBox="1"/>
          <p:nvPr/>
        </p:nvSpPr>
        <p:spPr>
          <a:xfrm>
            <a:off x="2895600" y="4114800"/>
            <a:ext cx="4999038" cy="286004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Station- position of presenting part (PP) in cm in relation to the ischial spine</a:t>
            </a:r>
          </a:p>
          <a:p>
            <a:pPr>
              <a:defRPr sz="2400">
                <a:solidFill>
                  <a:srgbClr val="FFFFFF"/>
                </a:solidFill>
              </a:defRPr>
            </a:pPr>
          </a:p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6" name="Rectangle"/>
          <p:cNvSpPr/>
          <p:nvPr/>
        </p:nvSpPr>
        <p:spPr>
          <a:xfrm>
            <a:off x="6324600" y="1752600"/>
            <a:ext cx="1600200" cy="283845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Mechanism of labour"/>
          <p:cNvSpPr txBox="1"/>
          <p:nvPr>
            <p:ph type="title" idx="4294967295"/>
          </p:nvPr>
        </p:nvSpPr>
        <p:spPr>
          <a:xfrm>
            <a:off x="304800" y="380999"/>
            <a:ext cx="84582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Mechanism of labour</a:t>
            </a:r>
          </a:p>
        </p:txBody>
      </p:sp>
      <p:pic>
        <p:nvPicPr>
          <p:cNvPr id="109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2400" y="1447800"/>
            <a:ext cx="4876800" cy="47244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35921" dir="2700000">
              <a:srgbClr val="3E3E5C"/>
            </a:outerShdw>
          </a:effectLst>
        </p:spPr>
      </p:pic>
      <p:sp>
        <p:nvSpPr>
          <p:cNvPr id="110" name="Free head…"/>
          <p:cNvSpPr txBox="1"/>
          <p:nvPr/>
        </p:nvSpPr>
        <p:spPr>
          <a:xfrm>
            <a:off x="838200" y="1600200"/>
            <a:ext cx="3657600" cy="487934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defRPr sz="2400"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Free head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Descent &amp; engagement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Descent &amp; Flexion 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Internal rotation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Extension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External rotation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Restitution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  <a:r>
              <a:t>Delivery of shoulder</a:t>
            </a:r>
          </a:p>
          <a:p>
            <a:pPr marL="342900" indent="-342900">
              <a:buSzPct val="100000"/>
              <a:buAutoNum type="arabicPeriod" startAt="1"/>
              <a:defRPr sz="2400">
                <a:solidFill>
                  <a:srgbClr val="FFFFFF"/>
                </a:solidFill>
              </a:defRPr>
            </a:pPr>
          </a:p>
          <a:p>
            <a:pPr marL="342900" indent="-34290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1" name="LOA position:"/>
          <p:cNvSpPr txBox="1"/>
          <p:nvPr/>
        </p:nvSpPr>
        <p:spPr>
          <a:xfrm>
            <a:off x="838200" y="1295400"/>
            <a:ext cx="8305800" cy="459740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LOA position:</a:t>
            </a:r>
          </a:p>
        </p:txBody>
      </p:sp>
      <p:sp>
        <p:nvSpPr>
          <p:cNvPr id="112" name="Rectangle"/>
          <p:cNvSpPr/>
          <p:nvPr/>
        </p:nvSpPr>
        <p:spPr>
          <a:xfrm flipV="1">
            <a:off x="4419600" y="5867400"/>
            <a:ext cx="4724400" cy="915988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3" name="Rectangle"/>
          <p:cNvSpPr/>
          <p:nvPr/>
        </p:nvSpPr>
        <p:spPr>
          <a:xfrm>
            <a:off x="8839200" y="1371600"/>
            <a:ext cx="304800" cy="4486275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ynaecological History"/>
          <p:cNvSpPr txBox="1"/>
          <p:nvPr>
            <p:ph type="title" idx="4294967295"/>
          </p:nvPr>
        </p:nvSpPr>
        <p:spPr>
          <a:xfrm>
            <a:off x="971550" y="7937"/>
            <a:ext cx="7315200" cy="754063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Gynaecological History</a:t>
            </a:r>
          </a:p>
        </p:txBody>
      </p:sp>
      <p:sp>
        <p:nvSpPr>
          <p:cNvPr id="116" name="Age, Gravidity, Parity, LMP…"/>
          <p:cNvSpPr txBox="1"/>
          <p:nvPr>
            <p:ph type="body" idx="4294967295"/>
          </p:nvPr>
        </p:nvSpPr>
        <p:spPr>
          <a:xfrm>
            <a:off x="228600" y="1295400"/>
            <a:ext cx="7964488" cy="47942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77749" indent="-277749" defTabSz="740663">
              <a:spcBef>
                <a:spcPts val="400"/>
              </a:spcBef>
              <a:defRPr sz="1944"/>
            </a:pPr>
            <a:r>
              <a:t>Age, Gravidity, Parity, LMP</a:t>
            </a:r>
          </a:p>
          <a:p>
            <a:pPr marL="277749" indent="-277749" defTabSz="740663">
              <a:spcBef>
                <a:spcPts val="600"/>
              </a:spcBef>
              <a:buSzTx/>
              <a:buFont typeface="Wingdings"/>
              <a:buNone/>
              <a:defRPr sz="1944"/>
            </a:pPr>
          </a:p>
          <a:p>
            <a:pPr marL="277749" indent="-277749" defTabSz="740663">
              <a:spcBef>
                <a:spcPts val="400"/>
              </a:spcBef>
              <a:defRPr sz="1944">
                <a:latin typeface="Tahoma Bold"/>
                <a:ea typeface="Tahoma Bold"/>
                <a:cs typeface="Tahoma Bold"/>
                <a:sym typeface="Tahoma Bold"/>
              </a:defRPr>
            </a:pPr>
            <a:r>
              <a:t>Contraception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</a:t>
            </a:r>
          </a:p>
          <a:p>
            <a:pPr marL="277749" indent="-277749" defTabSz="740663">
              <a:spcBef>
                <a:spcPts val="400"/>
              </a:spcBef>
              <a:defRPr sz="1944"/>
            </a:pPr>
            <a:r>
              <a:t>Last cervical smear</a:t>
            </a:r>
          </a:p>
          <a:p>
            <a:pPr marL="277749" indent="-277749" defTabSz="740663">
              <a:spcBef>
                <a:spcPts val="600"/>
              </a:spcBef>
              <a:buSzTx/>
              <a:buFont typeface="Wingdings"/>
              <a:buNone/>
              <a:defRPr sz="1944"/>
            </a:pPr>
          </a:p>
          <a:p>
            <a:pPr marL="277749" indent="-277749" defTabSz="740663">
              <a:spcBef>
                <a:spcPts val="400"/>
              </a:spcBef>
              <a:defRPr sz="1944"/>
            </a:pPr>
            <a:r>
              <a:t>Presenting complaints:     Nature &amp; duration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                   Relation to menstrual cycle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 		  Bowel symptoms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		  Urinary symptoms 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 		  Vaginal discharge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 		  Vaginal bleeding </a:t>
            </a:r>
          </a:p>
          <a:p>
            <a:pPr marL="277749" indent="-277749" defTabSz="740663">
              <a:spcBef>
                <a:spcPts val="400"/>
              </a:spcBef>
              <a:buSzTx/>
              <a:buFont typeface="Wingdings"/>
              <a:buNone/>
              <a:defRPr sz="1944"/>
            </a:pPr>
            <a:r>
              <a:t>                               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ynaecological History"/>
          <p:cNvSpPr txBox="1"/>
          <p:nvPr>
            <p:ph type="title" idx="4294967295"/>
          </p:nvPr>
        </p:nvSpPr>
        <p:spPr>
          <a:xfrm>
            <a:off x="1219200" y="380999"/>
            <a:ext cx="75438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Gynaecological History</a:t>
            </a:r>
          </a:p>
        </p:txBody>
      </p:sp>
      <p:sp>
        <p:nvSpPr>
          <p:cNvPr id="119" name="Previous Gynaecological &amp; Obstetric History:…"/>
          <p:cNvSpPr txBox="1"/>
          <p:nvPr>
            <p:ph type="body" idx="4294967295"/>
          </p:nvPr>
        </p:nvSpPr>
        <p:spPr>
          <a:xfrm>
            <a:off x="457200" y="1676400"/>
            <a:ext cx="8305800" cy="4419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Previous Gynaecological &amp; Obstetric History: 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			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PID/STI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			Endometriosis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			Previous miscarriages / preg&lt;24 wks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			Ectopic pregnancy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			Pregnancies&gt;24 wks &amp; outcome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Menstrual history 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History cont…."/>
          <p:cNvSpPr txBox="1"/>
          <p:nvPr>
            <p:ph type="title" idx="4294967295"/>
          </p:nvPr>
        </p:nvSpPr>
        <p:spPr>
          <a:xfrm>
            <a:off x="971550" y="404812"/>
            <a:ext cx="7315200" cy="1154114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/>
          <a:p>
            <a:pPr/>
            <a:r>
              <a:t> </a:t>
            </a:r>
            <a:r>
              <a:rPr sz="3200"/>
              <a:t>History cont….</a:t>
            </a:r>
          </a:p>
        </p:txBody>
      </p:sp>
      <p:sp>
        <p:nvSpPr>
          <p:cNvPr id="122" name="Medical…"/>
          <p:cNvSpPr txBox="1"/>
          <p:nvPr>
            <p:ph type="body" idx="4294967295"/>
          </p:nvPr>
        </p:nvSpPr>
        <p:spPr>
          <a:xfrm>
            <a:off x="3138487" y="2173287"/>
            <a:ext cx="6005513" cy="46847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Medical</a:t>
            </a:r>
          </a:p>
          <a:p>
            <a:pPr>
              <a:spcBef>
                <a:spcPts val="500"/>
              </a:spcBef>
              <a:defRPr sz="2400"/>
            </a:pPr>
            <a:r>
              <a:t>Surgical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defRPr sz="2400"/>
            </a:pPr>
            <a:r>
              <a:t>Family history- Fibroids, endometriosis, cancers, DVT/PE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defRPr sz="2400"/>
            </a:pPr>
            <a:r>
              <a:t>Medications</a:t>
            </a:r>
          </a:p>
          <a:p>
            <a:pPr>
              <a:spcBef>
                <a:spcPts val="500"/>
              </a:spcBef>
              <a:defRPr sz="2400"/>
            </a:pPr>
            <a:r>
              <a:t>Allergies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defRPr sz="2400"/>
            </a:pPr>
            <a:r>
              <a:t>Social History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Examination"/>
          <p:cNvSpPr txBox="1"/>
          <p:nvPr>
            <p:ph type="title" idx="4294967295"/>
          </p:nvPr>
        </p:nvSpPr>
        <p:spPr>
          <a:xfrm>
            <a:off x="971550" y="404812"/>
            <a:ext cx="7315200" cy="43338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defTabSz="640079">
              <a:defRPr sz="2240"/>
            </a:lvl1pPr>
          </a:lstStyle>
          <a:p>
            <a:pPr/>
            <a:r>
              <a:t>Examination</a:t>
            </a:r>
          </a:p>
        </p:txBody>
      </p:sp>
      <p:sp>
        <p:nvSpPr>
          <p:cNvPr id="125" name="General- Conjunctiva, pulse…"/>
          <p:cNvSpPr txBox="1"/>
          <p:nvPr>
            <p:ph type="body" idx="4294967295"/>
          </p:nvPr>
        </p:nvSpPr>
        <p:spPr>
          <a:xfrm>
            <a:off x="0" y="609600"/>
            <a:ext cx="8964613" cy="6248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 u="sng">
                <a:latin typeface="Tahoma Bold"/>
                <a:ea typeface="Tahoma Bold"/>
                <a:cs typeface="Tahoma Bold"/>
                <a:sym typeface="Tahoma Bold"/>
              </a:defRPr>
            </a:pPr>
            <a:r>
              <a:t>General-</a:t>
            </a:r>
            <a:r>
              <a:rPr u="none">
                <a:latin typeface="Tahoma"/>
                <a:ea typeface="Tahoma"/>
                <a:cs typeface="Tahoma"/>
                <a:sym typeface="Tahoma"/>
              </a:rPr>
              <a:t> Conjunctiva, pulse</a:t>
            </a:r>
          </a:p>
          <a:p>
            <a:pPr>
              <a:buSzTx/>
              <a:buFont typeface="Wingdings"/>
              <a:buNone/>
              <a:defRPr sz="2400"/>
            </a:pPr>
          </a:p>
          <a:p>
            <a:pPr>
              <a:spcBef>
                <a:spcPts val="500"/>
              </a:spcBef>
              <a:defRPr sz="2400" u="sng">
                <a:latin typeface="Tahoma Bold"/>
                <a:ea typeface="Tahoma Bold"/>
                <a:cs typeface="Tahoma Bold"/>
                <a:sym typeface="Tahoma Bold"/>
              </a:defRPr>
            </a:pPr>
            <a:r>
              <a:t>Abdomen:</a:t>
            </a:r>
          </a:p>
          <a:p>
            <a:pPr>
              <a:spcBef>
                <a:spcPts val="500"/>
              </a:spcBef>
              <a:buChar char="-"/>
              <a:defRPr sz="2400"/>
            </a:pPr>
            <a:r>
              <a:t>Inspection- distension of abdomen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 mass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 previous scar</a:t>
            </a:r>
          </a:p>
          <a:p>
            <a:pPr>
              <a:spcBef>
                <a:spcPts val="500"/>
              </a:spcBef>
              <a:buChar char="-"/>
              <a:defRPr sz="2400"/>
            </a:pPr>
            <a:r>
              <a:t>Palpation-  tenderness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mass( size, consistency)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ascites</a:t>
            </a:r>
          </a:p>
          <a:p>
            <a:pPr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                 lymph nodes</a:t>
            </a:r>
          </a:p>
          <a:p>
            <a:pPr>
              <a:spcBef>
                <a:spcPts val="500"/>
              </a:spcBef>
              <a:buChar char="-"/>
              <a:defRPr sz="2400"/>
            </a:pPr>
            <a:r>
              <a:t>Percussion </a:t>
            </a:r>
          </a:p>
          <a:p>
            <a:pPr>
              <a:spcBef>
                <a:spcPts val="500"/>
              </a:spcBef>
              <a:buChar char="-"/>
              <a:defRPr sz="2400"/>
            </a:pPr>
            <a:r>
              <a:t>Auscultation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Vaginal Examination"/>
          <p:cNvSpPr txBox="1"/>
          <p:nvPr>
            <p:ph type="title" idx="4294967295"/>
          </p:nvPr>
        </p:nvSpPr>
        <p:spPr>
          <a:xfrm>
            <a:off x="1219200" y="380999"/>
            <a:ext cx="7467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Vaginal Examination</a:t>
            </a:r>
          </a:p>
        </p:txBody>
      </p:sp>
      <p:sp>
        <p:nvSpPr>
          <p:cNvPr id="128" name="Vulva…"/>
          <p:cNvSpPr txBox="1"/>
          <p:nvPr>
            <p:ph type="body" idx="4294967295"/>
          </p:nvPr>
        </p:nvSpPr>
        <p:spPr>
          <a:xfrm>
            <a:off x="609600" y="1371600"/>
            <a:ext cx="8305800" cy="5181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  <a:buSzTx/>
              <a:buFont typeface="Wingdings"/>
              <a:buNone/>
              <a:defRPr sz="2400" u="sng">
                <a:latin typeface="Tahoma Bold"/>
                <a:ea typeface="Tahoma Bold"/>
                <a:cs typeface="Tahoma Bold"/>
                <a:sym typeface="Tahoma Bold"/>
              </a:defRPr>
            </a:pP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Vulva</a:t>
            </a:r>
          </a:p>
          <a:p>
            <a:pPr>
              <a:lnSpc>
                <a:spcPct val="90000"/>
              </a:lnSpc>
              <a:buSzTx/>
              <a:buFont typeface="Wingdings"/>
              <a:buNone/>
              <a:defRPr sz="2400"/>
            </a:pP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Speculum (Cusco’s &amp; Sim’s)</a:t>
            </a:r>
          </a:p>
          <a:p>
            <a:pPr>
              <a:lnSpc>
                <a:spcPct val="90000"/>
              </a:lnSpc>
              <a:buSzTx/>
              <a:buFont typeface="Wingdings"/>
              <a:buNone/>
              <a:defRPr sz="2400"/>
            </a:pP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- vagina (atrophy, mass, trauma, prolapse)</a:t>
            </a: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- cervix (ectropion, polyp, growth, contact bleeding, </a:t>
            </a:r>
          </a:p>
          <a:p>
            <a:pPr>
              <a:lnSpc>
                <a:spcPct val="90000"/>
              </a:lnSpc>
              <a:spcBef>
                <a:spcPts val="500"/>
              </a:spcBef>
              <a:buSzTx/>
              <a:buFont typeface="Wingdings"/>
              <a:buNone/>
              <a:defRPr sz="2400"/>
            </a:pPr>
            <a:r>
              <a:t>  - uterine prolapse</a:t>
            </a:r>
          </a:p>
          <a:p>
            <a:pPr>
              <a:lnSpc>
                <a:spcPct val="90000"/>
              </a:lnSpc>
              <a:buSzTx/>
              <a:buFont typeface="Wingdings"/>
              <a:buNone/>
              <a:defRPr sz="2400"/>
            </a:pP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t>Bimanual pelvic exam. – uterine/ adenexal masses tenderness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ompetencies (Mandatory)"/>
          <p:cNvSpPr txBox="1"/>
          <p:nvPr>
            <p:ph type="title" idx="4294967295"/>
          </p:nvPr>
        </p:nvSpPr>
        <p:spPr>
          <a:xfrm>
            <a:off x="1219199" y="380999"/>
            <a:ext cx="6172202" cy="1143002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Competencies (Mandatory) </a:t>
            </a:r>
          </a:p>
        </p:txBody>
      </p:sp>
      <p:sp>
        <p:nvSpPr>
          <p:cNvPr id="131" name="Examination of pregnant abdomen…"/>
          <p:cNvSpPr txBox="1"/>
          <p:nvPr>
            <p:ph type="body" sz="half" idx="4294967295"/>
          </p:nvPr>
        </p:nvSpPr>
        <p:spPr>
          <a:xfrm>
            <a:off x="2209800" y="2438400"/>
            <a:ext cx="6934200" cy="35385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600"/>
              </a:spcBef>
              <a:defRPr sz="2800"/>
            </a:pPr>
            <a:r>
              <a:t>Examination of pregnant abdomen</a:t>
            </a:r>
          </a:p>
          <a:p>
            <a:pPr>
              <a:buSzTx/>
              <a:buFont typeface="Wingdings"/>
              <a:buNone/>
              <a:defRPr sz="2800"/>
            </a:pPr>
          </a:p>
          <a:p>
            <a:pPr>
              <a:spcBef>
                <a:spcPts val="600"/>
              </a:spcBef>
              <a:defRPr sz="2800"/>
            </a:pPr>
            <a:r>
              <a:t>Examination of non-pregnant abdomen</a:t>
            </a:r>
          </a:p>
          <a:p>
            <a:pPr>
              <a:buSzTx/>
              <a:buFont typeface="Wingdings"/>
              <a:buNone/>
              <a:defRPr sz="2800"/>
            </a:pPr>
          </a:p>
          <a:p>
            <a:pPr>
              <a:spcBef>
                <a:spcPts val="600"/>
              </a:spcBef>
              <a:defRPr sz="2800"/>
            </a:pPr>
            <a:r>
              <a:t>Speculum(Cusco’s speculum) examination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http://www.midmeds.co.uk/images/Sims-Reusable-Speculum-V-P.gif" descr="http://www.midmeds.co.uk/images/Sims-Reusable-Speculum-V-P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4212" y="908050"/>
            <a:ext cx="3311526" cy="3313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http://i00.i.aliimg.com/photo/v0/104242726/Vaginal_Speculum_Cusco_Graves_Collin_Sims.jpg_250x250.jpg" descr="http://i00.i.aliimg.com/photo/v0/104242726/Vaginal_Speculum_Cusco_Graves_Collin_Sims.jpg_250x25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27537" y="3232150"/>
            <a:ext cx="4084638" cy="3365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ridge in Fog">
  <a:themeElements>
    <a:clrScheme name="Bridge in Fog">
      <a:dk1>
        <a:srgbClr val="8D7754"/>
      </a:dk1>
      <a:lt1>
        <a:srgbClr val="39598D"/>
      </a:lt1>
      <a:dk2>
        <a:srgbClr val="A7A7A7"/>
      </a:dk2>
      <a:lt2>
        <a:srgbClr val="535353"/>
      </a:lt2>
      <a:accent1>
        <a:srgbClr val="800000"/>
      </a:accent1>
      <a:accent2>
        <a:srgbClr val="00408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Bridge in Fog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ridge in Fo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39598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39598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idge in Fog">
  <a:themeElements>
    <a:clrScheme name="Bridge in Fog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00000"/>
      </a:accent1>
      <a:accent2>
        <a:srgbClr val="00408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Bridge in Fog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ridge in Fo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39598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39598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D6FEB2-03AF-4FAF-AA55-D1C230C0CE6B}"/>
</file>

<file path=customXml/itemProps2.xml><?xml version="1.0" encoding="utf-8"?>
<ds:datastoreItem xmlns:ds="http://schemas.openxmlformats.org/officeDocument/2006/customXml" ds:itemID="{95DDB465-3450-41D4-B061-CF3AEDBDC477}"/>
</file>

<file path=customXml/itemProps3.xml><?xml version="1.0" encoding="utf-8"?>
<ds:datastoreItem xmlns:ds="http://schemas.openxmlformats.org/officeDocument/2006/customXml" ds:itemID="{A1BC6E4B-A74B-4DF2-A675-198F9991C9C2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