
<file path=[Content_Types].xml><?xml version="1.0" encoding="utf-8"?>
<Types xmlns="http://schemas.openxmlformats.org/package/2006/content-types">
  <Default Extension="png" ContentType="image/png"/>
  <Default Extension="bmp" ContentType="image/bmp"/>
  <Default Extension="pdf" ContentType="application/pdf"/>
  <Default Extension="rels" ContentType="application/vnd.openxmlformats-package.relationships+xml"/>
  <Default Extension="jpeg" ContentType="image/jpg"/>
  <Default Extension="mov" ContentType="application/movie"/>
  <Default Extension="xml" ContentType="application/xml"/>
  <Default Extension="gif" ContentType="image/gif"/>
  <Default Extension="tif" ContentType="image/tif"/>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tableStyles.xml" ContentType="application/vnd.openxmlformats-officedocument.presentationml.tableStyles+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officeDocument/2006/relationships/extended-properties" Target="docProps/app.xml"/><Relationship Id="rId1"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858585"/>
        </a:fontRef>
        <a:srgbClr val="858585"/>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noFill/>
        </a:fill>
      </a:tcStyle>
    </a:wholeTbl>
    <a:band2H>
      <a:tcTxStyle b="def" i="def"/>
      <a:tcStyle>
        <a:tcBdr/>
        <a:fill>
          <a:solidFill>
            <a:srgbClr val="B9C4C8">
              <a:alpha val="30000"/>
            </a:srgbClr>
          </a:solidFill>
        </a:fill>
      </a:tcStyle>
    </a:band2H>
    <a:firstCol>
      <a:tcTxStyle b="off" i="off">
        <a:fontRef idx="minor">
          <a:srgbClr val="FFFFFF"/>
        </a:fontRef>
        <a:srgbClr val="FFFFFF"/>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solidFill>
            <a:schemeClr val="accent1">
              <a:hueOff val="-313507"/>
              <a:satOff val="34334"/>
              <a:lumOff val="-8266"/>
              <a:alpha val="62000"/>
            </a:schemeClr>
          </a:solidFill>
        </a:fill>
      </a:tcStyle>
    </a:firstCol>
    <a:lastRow>
      <a:tcTxStyle b="off" i="off">
        <a:fontRef idx="minor">
          <a:srgbClr val="45A7DE"/>
        </a:fontRef>
        <a:srgbClr val="45A7DE"/>
      </a:tcTxStyle>
      <a:tcStyle>
        <a:tcBdr>
          <a:left>
            <a:ln w="12700" cap="flat">
              <a:solidFill>
                <a:srgbClr val="4780AA"/>
              </a:solidFill>
              <a:prstDash val="solid"/>
              <a:miter lim="400000"/>
            </a:ln>
          </a:left>
          <a:right>
            <a:ln w="12700" cap="flat">
              <a:solidFill>
                <a:srgbClr val="4780AA"/>
              </a:solidFill>
              <a:prstDash val="solid"/>
              <a:miter lim="400000"/>
            </a:ln>
          </a:right>
          <a:top>
            <a:ln w="254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noFill/>
        </a:fill>
      </a:tcStyle>
    </a:lastRow>
    <a:firstRow>
      <a:tcTxStyle b="off" i="off">
        <a:fontRef idx="minor">
          <a:srgbClr val="FFFFFF"/>
        </a:fontRef>
        <a:srgbClr val="FFFFFF"/>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solidFill>
            <a:schemeClr val="accent1">
              <a:hueOff val="-313507"/>
              <a:satOff val="34334"/>
              <a:lumOff val="-8266"/>
              <a:alpha val="62000"/>
            </a:schemeClr>
          </a:solidFill>
        </a:fill>
      </a:tcStyle>
    </a:firstRow>
  </a:tblStyle>
  <a:tblStyle styleId="{C7B018BB-80A7-4F77-B60F-C8B233D01FF8}" styleName="">
    <a:tblBg/>
    <a:wholeTbl>
      <a:tcTxStyle b="off" i="off">
        <a:fontRef idx="minor">
          <a:srgbClr val="858585"/>
        </a:fontRef>
        <a:srgbClr val="858585"/>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25400" cap="flat">
              <a:solidFill>
                <a:schemeClr val="accent1">
                  <a:hueOff val="-313507"/>
                  <a:satOff val="34334"/>
                  <a:lumOff val="-8266"/>
                  <a:alpha val="62000"/>
                </a:schemeClr>
              </a:solidFill>
              <a:prstDash val="solid"/>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noFill/>
        </a:fill>
      </a:tcStyle>
    </a:wholeTbl>
    <a:band2H>
      <a:tcTxStyle b="def" i="def"/>
      <a:tcStyle>
        <a:tcBdr/>
        <a:fill>
          <a:solidFill>
            <a:schemeClr val="accent1">
              <a:hueOff val="-313507"/>
              <a:satOff val="34334"/>
              <a:lumOff val="-8266"/>
              <a:alpha val="10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25400" cap="flat">
              <a:solidFill>
                <a:schemeClr val="accent1">
                  <a:hueOff val="-313507"/>
                  <a:satOff val="34334"/>
                  <a:lumOff val="-8266"/>
                  <a:alpha val="62000"/>
                </a:schemeClr>
              </a:solidFill>
              <a:prstDash val="solid"/>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254308"/>
              <a:satOff val="57261"/>
              <a:lumOff val="12765"/>
              <a:alpha val="62000"/>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137185"/>
              <a:satOff val="27043"/>
              <a:lumOff val="-11337"/>
              <a:alpha val="80000"/>
            </a:scheme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137185"/>
              <a:satOff val="27043"/>
              <a:lumOff val="-11337"/>
              <a:alpha val="80000"/>
            </a:schemeClr>
          </a:solidFill>
        </a:fill>
      </a:tcStyle>
    </a:firstRow>
  </a:tblStyle>
  <a:tblStyle styleId="{EEE7283C-3CF3-47DC-8721-378D4A62B228}" styleName="">
    <a:tblBg/>
    <a:wholeTbl>
      <a:tcTxStyle b="off" i="off">
        <a:fontRef idx="minor">
          <a:srgbClr val="858585"/>
        </a:fontRef>
        <a:srgbClr val="858585"/>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b="def" i="def"/>
      <a:tcStyle>
        <a:tcBdr/>
        <a:fill>
          <a:solidFill>
            <a:srgbClr val="C4C4C4">
              <a:alpha val="30000"/>
            </a:srgbClr>
          </a:solidFill>
        </a:fill>
      </a:tcStyle>
    </a:band2H>
    <a:firstCol>
      <a:tcTxStyle b="off" i="off">
        <a:fontRef idx="minor">
          <a:srgbClr val="FFFFFF"/>
        </a:fontRef>
        <a:srgbClr val="FFFFFF"/>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BABABA">
              <a:alpha val="70000"/>
            </a:srgbClr>
          </a:solidFill>
        </a:fill>
      </a:tcStyle>
    </a:firstCol>
    <a:lastRow>
      <a:tcTxStyle b="off" i="off">
        <a:fontRef idx="minor">
          <a:srgbClr val="858585"/>
        </a:fontRef>
        <a:srgbClr val="858585"/>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4B4B4B"/>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lastRow>
    <a:firstRow>
      <a:tcTxStyle b="off" i="off">
        <a:fontRef idx="minor">
          <a:srgbClr val="FFFFFF"/>
        </a:fontRef>
        <a:srgbClr val="FFFFFF"/>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chemeClr val="accent2">
              <a:hueOff val="-739060"/>
              <a:satOff val="51948"/>
              <a:lumOff val="-8454"/>
              <a:alpha val="62000"/>
            </a:schemeClr>
          </a:solidFill>
        </a:fill>
      </a:tcStyle>
    </a:firstRow>
  </a:tblStyle>
  <a:tblStyle styleId="{CF821DB8-F4EB-4A41-A1BA-3FCAFE7338EE}" styleName="">
    <a:tblBg/>
    <a:wholeTbl>
      <a:tcTxStyle b="off" i="off">
        <a:fontRef idx="minor">
          <a:srgbClr val="858585"/>
        </a:fontRef>
        <a:srgbClr val="858585"/>
      </a:tcTxStyle>
      <a:tcStyle>
        <a:tcBdr>
          <a:left>
            <a:ln w="12700" cap="flat">
              <a:noFill/>
              <a:miter lim="400000"/>
            </a:ln>
          </a:left>
          <a:right>
            <a:ln w="12700" cap="flat">
              <a:noFill/>
              <a:miter lim="400000"/>
            </a:ln>
          </a:right>
          <a:top>
            <a:ln w="12700" cap="flat">
              <a:solidFill>
                <a:srgbClr val="868685"/>
              </a:solidFill>
              <a:prstDash val="solid"/>
              <a:miter lim="400000"/>
            </a:ln>
          </a:top>
          <a:bottom>
            <a:ln w="12700" cap="flat">
              <a:solidFill>
                <a:srgbClr val="868685"/>
              </a:solidFill>
              <a:prstDash val="solid"/>
              <a:miter lim="400000"/>
            </a:ln>
          </a:bottom>
          <a:insideH>
            <a:ln w="12700" cap="flat">
              <a:solidFill>
                <a:srgbClr val="868685"/>
              </a:solidFill>
              <a:prstDash val="solid"/>
              <a:miter lim="400000"/>
            </a:ln>
          </a:insideH>
          <a:insideV>
            <a:ln w="12700" cap="flat">
              <a:noFill/>
              <a:miter lim="400000"/>
            </a:ln>
          </a:insideV>
        </a:tcBdr>
        <a:fill>
          <a:solidFill>
            <a:srgbClr val="FFFFFF">
              <a:alpha val="50000"/>
            </a:srgbClr>
          </a:solidFill>
        </a:fill>
      </a:tcStyle>
    </a:wholeTbl>
    <a:band2H>
      <a:tcTxStyle b="def" i="def"/>
      <a:tcStyle>
        <a:tcBdr/>
        <a:fill>
          <a:solidFill>
            <a:srgbClr val="D5CBC0">
              <a:alpha val="39000"/>
            </a:srgbClr>
          </a:solidFill>
        </a:fill>
      </a:tcStyle>
    </a:band2H>
    <a:firstCol>
      <a:tcTxStyle b="off" i="off">
        <a:fontRef idx="minor">
          <a:srgbClr val="858585"/>
        </a:fontRef>
        <a:srgbClr val="858585"/>
      </a:tcTxStyle>
      <a:tcStyle>
        <a:tcBdr>
          <a:left>
            <a:ln w="12700" cap="flat">
              <a:solidFill>
                <a:srgbClr val="868685"/>
              </a:solidFill>
              <a:prstDash val="solid"/>
              <a:miter lim="400000"/>
            </a:ln>
          </a:left>
          <a:right>
            <a:ln w="12700" cap="flat">
              <a:solidFill>
                <a:srgbClr val="868685"/>
              </a:solidFill>
              <a:prstDash val="solid"/>
              <a:miter lim="400000"/>
            </a:ln>
          </a:right>
          <a:top>
            <a:ln w="12700" cap="flat">
              <a:solidFill>
                <a:srgbClr val="868685"/>
              </a:solidFill>
              <a:prstDash val="solid"/>
              <a:miter lim="400000"/>
            </a:ln>
          </a:top>
          <a:bottom>
            <a:ln w="12700" cap="flat">
              <a:solidFill>
                <a:srgbClr val="868685"/>
              </a:solidFill>
              <a:prstDash val="solid"/>
              <a:miter lim="400000"/>
            </a:ln>
          </a:bottom>
          <a:insideH>
            <a:ln w="12700" cap="flat">
              <a:solidFill>
                <a:srgbClr val="868685"/>
              </a:solidFill>
              <a:prstDash val="solid"/>
              <a:miter lim="400000"/>
            </a:ln>
          </a:insideH>
          <a:insideV>
            <a:ln w="12700" cap="flat">
              <a:noFill/>
              <a:miter lim="400000"/>
            </a:ln>
          </a:insideV>
        </a:tcBdr>
        <a:fill>
          <a:solidFill>
            <a:srgbClr val="FFFFFF">
              <a:alpha val="5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A3C00"/>
              </a:solidFill>
              <a:prstDash val="solid"/>
              <a:miter lim="400000"/>
            </a:ln>
          </a:top>
          <a:bottom>
            <a:ln w="12700" cap="flat">
              <a:solidFill>
                <a:srgbClr val="9A3C00"/>
              </a:solidFill>
              <a:prstDash val="solid"/>
              <a:miter lim="400000"/>
            </a:ln>
          </a:bottom>
          <a:insideH>
            <a:ln w="12700" cap="flat">
              <a:solidFill>
                <a:srgbClr val="9A3C00"/>
              </a:solidFill>
              <a:prstDash val="solid"/>
              <a:miter lim="400000"/>
            </a:ln>
          </a:insideH>
          <a:insideV>
            <a:ln w="12700" cap="flat">
              <a:noFill/>
              <a:miter lim="400000"/>
            </a:ln>
          </a:insideV>
        </a:tcBdr>
        <a:fill>
          <a:solidFill>
            <a:srgbClr val="DE5F00">
              <a:alpha val="8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A3C00"/>
              </a:solidFill>
              <a:prstDash val="solid"/>
              <a:miter lim="400000"/>
            </a:ln>
          </a:top>
          <a:bottom>
            <a:ln w="12700" cap="flat">
              <a:solidFill>
                <a:srgbClr val="9A3C00"/>
              </a:solidFill>
              <a:prstDash val="solid"/>
              <a:miter lim="400000"/>
            </a:ln>
          </a:bottom>
          <a:insideH>
            <a:ln w="12700" cap="flat">
              <a:solidFill>
                <a:srgbClr val="9A3C00"/>
              </a:solidFill>
              <a:prstDash val="solid"/>
              <a:miter lim="400000"/>
            </a:ln>
          </a:insideH>
          <a:insideV>
            <a:ln w="12700" cap="flat">
              <a:noFill/>
              <a:miter lim="400000"/>
            </a:ln>
          </a:insideV>
        </a:tcBdr>
        <a:fill>
          <a:solidFill>
            <a:srgbClr val="DE5F00">
              <a:alpha val="80000"/>
            </a:srgbClr>
          </a:solidFill>
        </a:fill>
      </a:tcStyle>
    </a:firstRow>
  </a:tblStyle>
  <a:tblStyle styleId="{33BA23B1-9221-436E-865A-0063620EA4FD}" styleName="">
    <a:tblBg/>
    <a:wholeTbl>
      <a:tcTxStyle b="off" i="off">
        <a:fontRef idx="minor">
          <a:srgbClr val="858585"/>
        </a:fontRef>
        <a:srgbClr val="858585"/>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noFill/>
        </a:fill>
      </a:tcStyle>
    </a:wholeTbl>
    <a:band2H>
      <a:tcTxStyle b="def" i="def"/>
      <a:tcStyle>
        <a:tcBdr/>
        <a:fill>
          <a:solidFill>
            <a:srgbClr val="685948">
              <a:alpha val="15000"/>
            </a:srgbClr>
          </a:solidFill>
        </a:fill>
      </a:tcStyle>
    </a:band2H>
    <a:firstCol>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160F02">
                  <a:alpha val="70000"/>
                </a:srgbClr>
              </a:solidFill>
              <a:prstDash val="solid"/>
              <a:miter lim="400000"/>
            </a:ln>
          </a:top>
          <a:bottom>
            <a:ln w="25400" cap="flat">
              <a:solidFill>
                <a:srgbClr val="160F02">
                  <a:alpha val="70000"/>
                </a:srgbClr>
              </a:solidFill>
              <a:prstDash val="solid"/>
              <a:miter lim="400000"/>
            </a:ln>
          </a:bottom>
          <a:insideH>
            <a:ln w="25400" cap="flat">
              <a:solidFill>
                <a:srgbClr val="160F02">
                  <a:alpha val="70000"/>
                </a:srgbClr>
              </a:solidFill>
              <a:prstDash val="solid"/>
              <a:miter lim="400000"/>
            </a:ln>
          </a:insideH>
          <a:insideV>
            <a:ln w="25400" cap="flat">
              <a:solidFill>
                <a:srgbClr val="160F02">
                  <a:alpha val="70000"/>
                </a:srgbClr>
              </a:solidFill>
              <a:prstDash val="solid"/>
              <a:miter lim="400000"/>
            </a:ln>
          </a:insideV>
        </a:tcBdr>
        <a:fill>
          <a:solidFill>
            <a:srgbClr val="685948">
              <a:alpha val="62000"/>
            </a:srgbClr>
          </a:solidFill>
        </a:fill>
      </a:tcStyle>
    </a:firstCol>
    <a:lastRow>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solidFill>
            <a:srgbClr val="000000">
              <a:alpha val="70000"/>
            </a:srgbClr>
          </a:solidFill>
        </a:fill>
      </a:tcStyle>
    </a:lastRow>
    <a:firstRow>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solidFill>
            <a:srgbClr val="000000">
              <a:alpha val="70000"/>
            </a:srgbClr>
          </a:solidFill>
        </a:fill>
      </a:tcStyle>
    </a:firstRow>
  </a:tblStyle>
  <a:tblStyle styleId="{2708684C-4D16-4618-839F-0558EEFCDFE6}" styleName="">
    <a:tblBg/>
    <a:wholeTbl>
      <a:tcTxStyle b="off" i="off">
        <a:fontRef idx="minor">
          <a:srgbClr val="858585"/>
        </a:fontRef>
        <a:srgbClr val="858585"/>
      </a:tcTxStyle>
      <a:tcStyle>
        <a:tcBdr>
          <a:left>
            <a:ln w="12700" cap="flat">
              <a:noFill/>
              <a:miter lim="400000"/>
            </a:ln>
          </a:left>
          <a:right>
            <a:ln w="12700" cap="flat">
              <a:noFill/>
              <a:miter lim="400000"/>
            </a:ln>
          </a:right>
          <a:top>
            <a:ln w="12700" cap="flat">
              <a:solidFill>
                <a:schemeClr val="accent1">
                  <a:hueOff val="-313507"/>
                  <a:satOff val="34334"/>
                  <a:lumOff val="-8266"/>
                  <a:alpha val="62000"/>
                </a:schemeClr>
              </a:solidFill>
              <a:prstDash val="solid"/>
              <a:miter lim="400000"/>
            </a:ln>
          </a:top>
          <a:bottom>
            <a:ln w="127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wholeTbl>
    <a:band2H>
      <a:tcTxStyle b="def" i="def"/>
      <a:tcStyle>
        <a:tcBdr/>
        <a:fill>
          <a:solidFill>
            <a:srgbClr val="FEFEE0">
              <a:alpha val="55000"/>
            </a:srgbClr>
          </a:solidFill>
        </a:fill>
      </a:tcStyle>
    </a:band2H>
    <a:firstCol>
      <a:tcTxStyle b="off" i="off">
        <a:fontRef idx="minor">
          <a:srgbClr val="45A7DE"/>
        </a:fontRef>
        <a:srgbClr val="45A7DE"/>
      </a:tcTxStyle>
      <a:tcStyle>
        <a:tcBdr>
          <a:left>
            <a:ln w="12700" cap="flat">
              <a:noFill/>
              <a:miter lim="400000"/>
            </a:ln>
          </a:left>
          <a:right>
            <a:ln w="31750" cap="flat">
              <a:solidFill>
                <a:schemeClr val="accent5">
                  <a:hueOff val="61010"/>
                  <a:satOff val="20460"/>
                  <a:lumOff val="-2197"/>
                  <a:alpha val="62000"/>
                </a:schemeClr>
              </a:solidFill>
              <a:prstDash val="solid"/>
              <a:miter lim="400000"/>
            </a:ln>
          </a:right>
          <a:top>
            <a:ln w="12700" cap="flat">
              <a:solidFill>
                <a:schemeClr val="accent1">
                  <a:hueOff val="-313507"/>
                  <a:satOff val="34334"/>
                  <a:lumOff val="-8266"/>
                  <a:alpha val="62000"/>
                </a:schemeClr>
              </a:solidFill>
              <a:prstDash val="solid"/>
              <a:miter lim="400000"/>
            </a:ln>
          </a:top>
          <a:bottom>
            <a:ln w="127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firstCol>
    <a:lastRow>
      <a:tcTxStyle b="off" i="off">
        <a:fontRef idx="minor">
          <a:srgbClr val="45A7DE"/>
        </a:fontRef>
        <a:srgbClr val="45A7DE"/>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12700" cap="flat">
              <a:noFill/>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lastRow>
    <a:firstRow>
      <a:tcTxStyle b="off" i="off">
        <a:fontRef idx="minor">
          <a:srgbClr val="45A7DE"/>
        </a:fontRef>
        <a:srgbClr val="45A7DE"/>
      </a:tcTxStyle>
      <a:tcStyle>
        <a:tcBdr>
          <a:left>
            <a:ln w="12700" cap="flat">
              <a:noFill/>
              <a:miter lim="400000"/>
            </a:ln>
          </a:left>
          <a:right>
            <a:ln w="12700" cap="flat">
              <a:noFill/>
              <a:miter lim="400000"/>
            </a:ln>
          </a:right>
          <a:top>
            <a:ln w="12700" cap="flat">
              <a:noFill/>
              <a:miter lim="400000"/>
            </a:ln>
          </a:top>
          <a:bottom>
            <a:ln w="254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7" Type="http://schemas.openxmlformats.org/officeDocument/2006/relationships/notesMaster" Target="notesMasters/notesMaster1.xml"/><Relationship Id="rId2" Type="http://schemas.openxmlformats.org/officeDocument/2006/relationships/viewProps" Target="viewProps.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customXml" Target="../customXml/item3.xml"/><Relationship Id="rId5" Type="http://schemas.openxmlformats.org/officeDocument/2006/relationships/slideMaster" Target="slideMasters/slide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customXml" Target="../customXml/item2.xml"/><Relationship Id="rId4" Type="http://schemas.openxmlformats.org/officeDocument/2006/relationships/tableStyles" Target="tableStyles.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customXml" Target="../customXml/item1.xml"/><Relationship Id="rId3" Type="http://schemas.openxmlformats.org/officeDocument/2006/relationships/commentAuthors" Target="commentAuthors.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presProps" Target="presProps.xml"/><Relationship Id="rId6" Type="http://schemas.openxmlformats.org/officeDocument/2006/relationships/theme" Target="theme/theme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917700"/>
            <a:ext cx="10464800" cy="2794000"/>
          </a:xfrm>
          <a:prstGeom prst="rect">
            <a:avLst/>
          </a:prstGeom>
        </p:spPr>
        <p:txBody>
          <a:bodyPr anchor="b"/>
          <a:lstStyle>
            <a:lvl1pPr>
              <a:defRPr sz="9500"/>
            </a:lvl1pPr>
          </a:lstStyle>
          <a:p>
            <a:pPr/>
            <a:r>
              <a:t>Title Text</a:t>
            </a:r>
          </a:p>
        </p:txBody>
      </p:sp>
      <p:sp>
        <p:nvSpPr>
          <p:cNvPr id="12" name="Body Level One…"/>
          <p:cNvSpPr txBox="1"/>
          <p:nvPr>
            <p:ph type="body" sz="quarter" idx="1"/>
          </p:nvPr>
        </p:nvSpPr>
        <p:spPr>
          <a:xfrm>
            <a:off x="1270000" y="5016500"/>
            <a:ext cx="10464800" cy="12700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6311901" y="9270999"/>
            <a:ext cx="374905" cy="355601"/>
          </a:xfrm>
          <a:prstGeom prst="rect">
            <a:avLst/>
          </a:prstGeom>
        </p:spPr>
        <p:txBody>
          <a:bodyPr anchor="b"/>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21"/>
          </p:nvPr>
        </p:nvSpPr>
        <p:spPr>
          <a:xfrm>
            <a:off x="1251740" y="186575"/>
            <a:ext cx="11733220" cy="6781801"/>
          </a:xfrm>
          <a:prstGeom prst="rect">
            <a:avLst/>
          </a:prstGeom>
          <a:ln w="9525">
            <a:round/>
          </a:ln>
        </p:spPr>
        <p:txBody>
          <a:bodyPr lIns="91439" tIns="45719" rIns="91439" bIns="45719" anchor="t">
            <a:noAutofit/>
          </a:bodyPr>
          <a:lstStyle/>
          <a:p>
            <a:pPr/>
          </a:p>
        </p:txBody>
      </p:sp>
      <p:sp>
        <p:nvSpPr>
          <p:cNvPr id="21" name="Title Text"/>
          <p:cNvSpPr txBox="1"/>
          <p:nvPr>
            <p:ph type="title"/>
          </p:nvPr>
        </p:nvSpPr>
        <p:spPr>
          <a:xfrm>
            <a:off x="1270000" y="6604000"/>
            <a:ext cx="10464800" cy="1651000"/>
          </a:xfrm>
          <a:prstGeom prst="rect">
            <a:avLst/>
          </a:prstGeom>
        </p:spPr>
        <p:txBody>
          <a:bodyPr anchor="b"/>
          <a:lstStyle>
            <a:lvl1pPr>
              <a:defRPr sz="9500"/>
            </a:lvl1pPr>
          </a:lstStyle>
          <a:p>
            <a:pPr/>
            <a:r>
              <a:t>Title Text</a:t>
            </a:r>
          </a:p>
        </p:txBody>
      </p:sp>
      <p:sp>
        <p:nvSpPr>
          <p:cNvPr id="22" name="Body Level One…"/>
          <p:cNvSpPr txBox="1"/>
          <p:nvPr>
            <p:ph type="body" sz="quarter" idx="1"/>
          </p:nvPr>
        </p:nvSpPr>
        <p:spPr>
          <a:xfrm>
            <a:off x="1270000" y="8331200"/>
            <a:ext cx="10464800" cy="12700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2844800"/>
            <a:ext cx="10464800" cy="4064000"/>
          </a:xfrm>
          <a:prstGeom prst="rect">
            <a:avLst/>
          </a:prstGeom>
        </p:spPr>
        <p:txBody>
          <a:bodyPr/>
          <a:lstStyle>
            <a:lvl1pPr>
              <a:defRPr sz="9500"/>
            </a:lvl1p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butterfly-and-leaf_3000x1734.jpeg"/>
          <p:cNvSpPr/>
          <p:nvPr>
            <p:ph type="pic" idx="21"/>
          </p:nvPr>
        </p:nvSpPr>
        <p:spPr>
          <a:xfrm>
            <a:off x="3537608" y="526453"/>
            <a:ext cx="14699482" cy="8496301"/>
          </a:xfrm>
          <a:prstGeom prst="rect">
            <a:avLst/>
          </a:prstGeom>
          <a:ln w="9525">
            <a:round/>
          </a:ln>
        </p:spPr>
        <p:txBody>
          <a:bodyPr lIns="91439" tIns="45719" rIns="91439" bIns="45719" anchor="t">
            <a:noAutofit/>
          </a:bodyPr>
          <a:lstStyle/>
          <a:p>
            <a:pPr/>
          </a:p>
        </p:txBody>
      </p:sp>
      <p:sp>
        <p:nvSpPr>
          <p:cNvPr id="39" name="Title Text"/>
          <p:cNvSpPr txBox="1"/>
          <p:nvPr>
            <p:ph type="title"/>
          </p:nvPr>
        </p:nvSpPr>
        <p:spPr>
          <a:xfrm>
            <a:off x="381000" y="1409700"/>
            <a:ext cx="5867400" cy="3302000"/>
          </a:xfrm>
          <a:prstGeom prst="rect">
            <a:avLst/>
          </a:prstGeom>
        </p:spPr>
        <p:txBody>
          <a:bodyPr anchor="b"/>
          <a:lstStyle/>
          <a:p>
            <a:pPr/>
            <a:r>
              <a:t>Title Text</a:t>
            </a:r>
          </a:p>
        </p:txBody>
      </p:sp>
      <p:sp>
        <p:nvSpPr>
          <p:cNvPr id="40" name="Body Level One…"/>
          <p:cNvSpPr txBox="1"/>
          <p:nvPr>
            <p:ph type="body" sz="quarter" idx="1"/>
          </p:nvPr>
        </p:nvSpPr>
        <p:spPr>
          <a:xfrm>
            <a:off x="381000" y="4787900"/>
            <a:ext cx="5867400" cy="37211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xfrm>
            <a:off x="1270000" y="2768600"/>
            <a:ext cx="104648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butterfly-and-leaf_3000x1734.jpeg"/>
          <p:cNvSpPr/>
          <p:nvPr>
            <p:ph type="pic" idx="21"/>
          </p:nvPr>
        </p:nvSpPr>
        <p:spPr>
          <a:xfrm>
            <a:off x="4885059" y="2174011"/>
            <a:ext cx="11381663" cy="6578601"/>
          </a:xfrm>
          <a:prstGeom prst="rect">
            <a:avLst/>
          </a:prstGeom>
          <a:ln w="9525">
            <a:round/>
          </a:ln>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270000" y="2768600"/>
            <a:ext cx="5461000" cy="5715000"/>
          </a:xfrm>
          <a:prstGeom prst="rect">
            <a:avLst/>
          </a:prstGeom>
        </p:spPr>
        <p:txBody>
          <a:bodyPr/>
          <a:lstStyle>
            <a:lvl1pPr marL="444500" indent="-444500">
              <a:spcBef>
                <a:spcPts val="3800"/>
              </a:spcBef>
              <a:buSzPct val="50000"/>
              <a:buBlip>
                <a:blip r:embed="rId2"/>
              </a:buBlip>
              <a:defRPr sz="3600"/>
            </a:lvl1pPr>
            <a:lvl2pPr marL="889000" indent="-444500">
              <a:spcBef>
                <a:spcPts val="3800"/>
              </a:spcBef>
              <a:buSzPct val="50000"/>
              <a:buBlip>
                <a:blip r:embed="rId2"/>
              </a:buBlip>
              <a:defRPr sz="3600"/>
            </a:lvl2pPr>
            <a:lvl3pPr marL="1333500" indent="-444500">
              <a:spcBef>
                <a:spcPts val="3800"/>
              </a:spcBef>
              <a:buSzPct val="50000"/>
              <a:buBlip>
                <a:blip r:embed="rId2"/>
              </a:buBlip>
              <a:defRPr sz="3600"/>
            </a:lvl3pPr>
            <a:lvl4pPr marL="1778000" indent="-444500">
              <a:spcBef>
                <a:spcPts val="3800"/>
              </a:spcBef>
              <a:buSzPct val="50000"/>
              <a:buBlip>
                <a:blip r:embed="rId2"/>
              </a:buBlip>
              <a:defRPr sz="3600"/>
            </a:lvl4pPr>
            <a:lvl5pPr marL="2222500" indent="-444500">
              <a:spcBef>
                <a:spcPts val="3800"/>
              </a:spcBef>
              <a:buSzPct val="50000"/>
              <a:buBlip>
                <a:blip r:embed="rId2"/>
              </a:buBlip>
              <a:defRPr sz="36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idx="21"/>
          </p:nvPr>
        </p:nvSpPr>
        <p:spPr>
          <a:xfrm rot="21600000">
            <a:off x="3607274" y="-1552244"/>
            <a:ext cx="10164705" cy="10164677"/>
          </a:xfrm>
          <a:prstGeom prst="rect">
            <a:avLst/>
          </a:prstGeom>
          <a:ln w="9525">
            <a:round/>
          </a:ln>
        </p:spPr>
        <p:txBody>
          <a:bodyPr lIns="91439" tIns="45719" rIns="91439" bIns="45719" anchor="t">
            <a:noAutofit/>
          </a:bodyPr>
          <a:lstStyle/>
          <a:p>
            <a:pPr/>
          </a:p>
        </p:txBody>
      </p:sp>
      <p:sp>
        <p:nvSpPr>
          <p:cNvPr id="84" name="Image"/>
          <p:cNvSpPr/>
          <p:nvPr>
            <p:ph type="pic" idx="22"/>
          </p:nvPr>
        </p:nvSpPr>
        <p:spPr>
          <a:xfrm rot="21600000">
            <a:off x="5129370" y="3826892"/>
            <a:ext cx="9821627" cy="5676901"/>
          </a:xfrm>
          <a:prstGeom prst="rect">
            <a:avLst/>
          </a:prstGeom>
          <a:ln w="9525">
            <a:round/>
          </a:ln>
        </p:spPr>
        <p:txBody>
          <a:bodyPr lIns="91439" tIns="45719" rIns="91439" bIns="45719" anchor="t">
            <a:noAutofit/>
          </a:bodyPr>
          <a:lstStyle/>
          <a:p>
            <a:pPr/>
          </a:p>
        </p:txBody>
      </p:sp>
      <p:sp>
        <p:nvSpPr>
          <p:cNvPr id="85" name="Image"/>
          <p:cNvSpPr/>
          <p:nvPr>
            <p:ph type="pic" idx="23"/>
          </p:nvPr>
        </p:nvSpPr>
        <p:spPr>
          <a:xfrm>
            <a:off x="266700" y="482600"/>
            <a:ext cx="6502400" cy="8674100"/>
          </a:xfrm>
          <a:prstGeom prst="rect">
            <a:avLst/>
          </a:prstGeom>
          <a:ln w="9525">
            <a:round/>
          </a:ln>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Type a quote here.”"/>
          <p:cNvSpPr txBox="1"/>
          <p:nvPr>
            <p:ph type="body" sz="quarter" idx="21"/>
          </p:nvPr>
        </p:nvSpPr>
        <p:spPr>
          <a:xfrm>
            <a:off x="1270000" y="4279900"/>
            <a:ext cx="10464800" cy="660400"/>
          </a:xfrm>
          <a:prstGeom prst="rect">
            <a:avLst/>
          </a:prstGeom>
        </p:spPr>
        <p:txBody>
          <a:bodyPr>
            <a:spAutoFit/>
          </a:bodyPr>
          <a:lstStyle>
            <a:lvl1pPr marL="0" indent="0" algn="ctr">
              <a:spcBef>
                <a:spcPts val="0"/>
              </a:spcBef>
              <a:buSzTx/>
              <a:buNone/>
              <a:defRPr sz="4000">
                <a:solidFill>
                  <a:srgbClr val="45A7DE"/>
                </a:solidFill>
              </a:defRPr>
            </a:lvl1pPr>
          </a:lstStyle>
          <a:p>
            <a:pPr/>
            <a:r>
              <a:t>“Type a quote here.”</a:t>
            </a:r>
          </a:p>
        </p:txBody>
      </p:sp>
      <p:sp>
        <p:nvSpPr>
          <p:cNvPr id="94" name="–Johnny Appleseed"/>
          <p:cNvSpPr txBox="1"/>
          <p:nvPr>
            <p:ph type="body" sz="quarter" idx="22"/>
          </p:nvPr>
        </p:nvSpPr>
        <p:spPr>
          <a:xfrm>
            <a:off x="1270000" y="6362700"/>
            <a:ext cx="10464800" cy="596900"/>
          </a:xfrm>
          <a:prstGeom prst="rect">
            <a:avLst/>
          </a:prstGeom>
        </p:spPr>
        <p:txBody>
          <a:bodyPr anchor="t">
            <a:spAutoFit/>
          </a:bodyPr>
          <a:lstStyle>
            <a:lvl1pPr marL="0" indent="0" algn="ctr">
              <a:spcBef>
                <a:spcPts val="0"/>
              </a:spcBef>
              <a:buSzTx/>
              <a:buNone/>
              <a:defRPr sz="3600"/>
            </a:lvl1pPr>
          </a:lstStyle>
          <a:p>
            <a:pPr/>
            <a:r>
              <a:t>–Johnny Appleseed</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21"/>
          </p:nvPr>
        </p:nvSpPr>
        <p:spPr>
          <a:xfrm>
            <a:off x="-3464244" y="-635000"/>
            <a:ext cx="19367501" cy="11194416"/>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ody Level One…"/>
          <p:cNvSpPr txBox="1"/>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3" name="Title Text"/>
          <p:cNvSpPr txBox="1"/>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lide Number"/>
          <p:cNvSpPr txBox="1"/>
          <p:nvPr>
            <p:ph type="sldNum" sz="quarter" idx="2"/>
          </p:nvPr>
        </p:nvSpPr>
        <p:spPr>
          <a:xfrm>
            <a:off x="6311901" y="9271000"/>
            <a:ext cx="374905" cy="355600"/>
          </a:xfrm>
          <a:prstGeom prst="rect">
            <a:avLst/>
          </a:prstGeom>
          <a:ln w="12700">
            <a:miter lim="400000"/>
          </a:ln>
        </p:spPr>
        <p:txBody>
          <a:bodyPr wrap="none" lIns="50800" tIns="50800" rIns="50800" bIns="50800">
            <a:spAutoFit/>
          </a:bodyPr>
          <a:lstStyle>
            <a:lvl1pPr>
              <a:defRPr sz="1800">
                <a:solidFill>
                  <a:srgbClr val="868686"/>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45A7DE"/>
          </a:solidFill>
          <a:uFillTx/>
          <a:latin typeface="+mn-lt"/>
          <a:ea typeface="+mn-ea"/>
          <a:cs typeface="+mn-cs"/>
          <a:sym typeface="Marker Felt"/>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45A7DE"/>
          </a:solidFill>
          <a:uFillTx/>
          <a:latin typeface="+mn-lt"/>
          <a:ea typeface="+mn-ea"/>
          <a:cs typeface="+mn-cs"/>
          <a:sym typeface="Marker Felt"/>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45A7DE"/>
          </a:solidFill>
          <a:uFillTx/>
          <a:latin typeface="+mn-lt"/>
          <a:ea typeface="+mn-ea"/>
          <a:cs typeface="+mn-cs"/>
          <a:sym typeface="Marker Felt"/>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45A7DE"/>
          </a:solidFill>
          <a:uFillTx/>
          <a:latin typeface="+mn-lt"/>
          <a:ea typeface="+mn-ea"/>
          <a:cs typeface="+mn-cs"/>
          <a:sym typeface="Marker Felt"/>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45A7DE"/>
          </a:solidFill>
          <a:uFillTx/>
          <a:latin typeface="+mn-lt"/>
          <a:ea typeface="+mn-ea"/>
          <a:cs typeface="+mn-cs"/>
          <a:sym typeface="Marker Felt"/>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45A7DE"/>
          </a:solidFill>
          <a:uFillTx/>
          <a:latin typeface="+mn-lt"/>
          <a:ea typeface="+mn-ea"/>
          <a:cs typeface="+mn-cs"/>
          <a:sym typeface="Marker Felt"/>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45A7DE"/>
          </a:solidFill>
          <a:uFillTx/>
          <a:latin typeface="+mn-lt"/>
          <a:ea typeface="+mn-ea"/>
          <a:cs typeface="+mn-cs"/>
          <a:sym typeface="Marker Felt"/>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45A7DE"/>
          </a:solidFill>
          <a:uFillTx/>
          <a:latin typeface="+mn-lt"/>
          <a:ea typeface="+mn-ea"/>
          <a:cs typeface="+mn-cs"/>
          <a:sym typeface="Marker Felt"/>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45A7DE"/>
          </a:solidFill>
          <a:uFillTx/>
          <a:latin typeface="+mn-lt"/>
          <a:ea typeface="+mn-ea"/>
          <a:cs typeface="+mn-cs"/>
          <a:sym typeface="Marker Felt"/>
        </a:defRPr>
      </a:lvl9pPr>
    </p:titleStyle>
    <p:bodyStyle>
      <a:lvl1pPr marL="635000" marR="0" indent="-635000" algn="l" defTabSz="584200" rtl="0" latinLnBrk="0">
        <a:lnSpc>
          <a:spcPct val="100000"/>
        </a:lnSpc>
        <a:spcBef>
          <a:spcPts val="4200"/>
        </a:spcBef>
        <a:spcAft>
          <a:spcPts val="0"/>
        </a:spcAft>
        <a:buClrTx/>
        <a:buSzPct val="47000"/>
        <a:buFontTx/>
        <a:buBlip>
          <a:blip r:embed="rId3"/>
        </a:buBlip>
        <a:tabLst/>
        <a:defRPr b="0" baseline="0" cap="none" i="0" spc="0" strike="noStrike" sz="4600" u="none">
          <a:solidFill>
            <a:srgbClr val="858585"/>
          </a:solidFill>
          <a:uFillTx/>
          <a:latin typeface="+mn-lt"/>
          <a:ea typeface="+mn-ea"/>
          <a:cs typeface="+mn-cs"/>
          <a:sym typeface="Marker Felt"/>
        </a:defRPr>
      </a:lvl1pPr>
      <a:lvl2pPr marL="1270000" marR="0" indent="-635000" algn="l" defTabSz="584200" rtl="0" latinLnBrk="0">
        <a:lnSpc>
          <a:spcPct val="100000"/>
        </a:lnSpc>
        <a:spcBef>
          <a:spcPts val="4200"/>
        </a:spcBef>
        <a:spcAft>
          <a:spcPts val="0"/>
        </a:spcAft>
        <a:buClrTx/>
        <a:buSzPct val="47000"/>
        <a:buFontTx/>
        <a:buBlip>
          <a:blip r:embed="rId3"/>
        </a:buBlip>
        <a:tabLst/>
        <a:defRPr b="0" baseline="0" cap="none" i="0" spc="0" strike="noStrike" sz="4600" u="none">
          <a:solidFill>
            <a:srgbClr val="858585"/>
          </a:solidFill>
          <a:uFillTx/>
          <a:latin typeface="+mn-lt"/>
          <a:ea typeface="+mn-ea"/>
          <a:cs typeface="+mn-cs"/>
          <a:sym typeface="Marker Felt"/>
        </a:defRPr>
      </a:lvl2pPr>
      <a:lvl3pPr marL="1905000" marR="0" indent="-635000" algn="l" defTabSz="584200" rtl="0" latinLnBrk="0">
        <a:lnSpc>
          <a:spcPct val="100000"/>
        </a:lnSpc>
        <a:spcBef>
          <a:spcPts val="4200"/>
        </a:spcBef>
        <a:spcAft>
          <a:spcPts val="0"/>
        </a:spcAft>
        <a:buClrTx/>
        <a:buSzPct val="47000"/>
        <a:buFontTx/>
        <a:buBlip>
          <a:blip r:embed="rId3"/>
        </a:buBlip>
        <a:tabLst/>
        <a:defRPr b="0" baseline="0" cap="none" i="0" spc="0" strike="noStrike" sz="4600" u="none">
          <a:solidFill>
            <a:srgbClr val="858585"/>
          </a:solidFill>
          <a:uFillTx/>
          <a:latin typeface="+mn-lt"/>
          <a:ea typeface="+mn-ea"/>
          <a:cs typeface="+mn-cs"/>
          <a:sym typeface="Marker Felt"/>
        </a:defRPr>
      </a:lvl3pPr>
      <a:lvl4pPr marL="2540000" marR="0" indent="-635000" algn="l" defTabSz="584200" rtl="0" latinLnBrk="0">
        <a:lnSpc>
          <a:spcPct val="100000"/>
        </a:lnSpc>
        <a:spcBef>
          <a:spcPts val="4200"/>
        </a:spcBef>
        <a:spcAft>
          <a:spcPts val="0"/>
        </a:spcAft>
        <a:buClrTx/>
        <a:buSzPct val="47000"/>
        <a:buFontTx/>
        <a:buBlip>
          <a:blip r:embed="rId3"/>
        </a:buBlip>
        <a:tabLst/>
        <a:defRPr b="0" baseline="0" cap="none" i="0" spc="0" strike="noStrike" sz="4600" u="none">
          <a:solidFill>
            <a:srgbClr val="858585"/>
          </a:solidFill>
          <a:uFillTx/>
          <a:latin typeface="+mn-lt"/>
          <a:ea typeface="+mn-ea"/>
          <a:cs typeface="+mn-cs"/>
          <a:sym typeface="Marker Felt"/>
        </a:defRPr>
      </a:lvl4pPr>
      <a:lvl5pPr marL="3175000" marR="0" indent="-635000" algn="l" defTabSz="584200" rtl="0" latinLnBrk="0">
        <a:lnSpc>
          <a:spcPct val="100000"/>
        </a:lnSpc>
        <a:spcBef>
          <a:spcPts val="4200"/>
        </a:spcBef>
        <a:spcAft>
          <a:spcPts val="0"/>
        </a:spcAft>
        <a:buClrTx/>
        <a:buSzPct val="47000"/>
        <a:buFontTx/>
        <a:buBlip>
          <a:blip r:embed="rId3"/>
        </a:buBlip>
        <a:tabLst/>
        <a:defRPr b="0" baseline="0" cap="none" i="0" spc="0" strike="noStrike" sz="4600" u="none">
          <a:solidFill>
            <a:srgbClr val="858585"/>
          </a:solidFill>
          <a:uFillTx/>
          <a:latin typeface="+mn-lt"/>
          <a:ea typeface="+mn-ea"/>
          <a:cs typeface="+mn-cs"/>
          <a:sym typeface="Marker Felt"/>
        </a:defRPr>
      </a:lvl5pPr>
      <a:lvl6pPr marL="3810000" marR="0" indent="-635000" algn="l" defTabSz="584200" rtl="0" latinLnBrk="0">
        <a:lnSpc>
          <a:spcPct val="100000"/>
        </a:lnSpc>
        <a:spcBef>
          <a:spcPts val="4200"/>
        </a:spcBef>
        <a:spcAft>
          <a:spcPts val="0"/>
        </a:spcAft>
        <a:buClrTx/>
        <a:buSzPct val="47000"/>
        <a:buFontTx/>
        <a:buBlip>
          <a:blip r:embed="rId3"/>
        </a:buBlip>
        <a:tabLst/>
        <a:defRPr b="0" baseline="0" cap="none" i="0" spc="0" strike="noStrike" sz="4600" u="none">
          <a:solidFill>
            <a:srgbClr val="858585"/>
          </a:solidFill>
          <a:uFillTx/>
          <a:latin typeface="+mn-lt"/>
          <a:ea typeface="+mn-ea"/>
          <a:cs typeface="+mn-cs"/>
          <a:sym typeface="Marker Felt"/>
        </a:defRPr>
      </a:lvl6pPr>
      <a:lvl7pPr marL="4445000" marR="0" indent="-635000" algn="l" defTabSz="584200" rtl="0" latinLnBrk="0">
        <a:lnSpc>
          <a:spcPct val="100000"/>
        </a:lnSpc>
        <a:spcBef>
          <a:spcPts val="4200"/>
        </a:spcBef>
        <a:spcAft>
          <a:spcPts val="0"/>
        </a:spcAft>
        <a:buClrTx/>
        <a:buSzPct val="47000"/>
        <a:buFontTx/>
        <a:buBlip>
          <a:blip r:embed="rId3"/>
        </a:buBlip>
        <a:tabLst/>
        <a:defRPr b="0" baseline="0" cap="none" i="0" spc="0" strike="noStrike" sz="4600" u="none">
          <a:solidFill>
            <a:srgbClr val="858585"/>
          </a:solidFill>
          <a:uFillTx/>
          <a:latin typeface="+mn-lt"/>
          <a:ea typeface="+mn-ea"/>
          <a:cs typeface="+mn-cs"/>
          <a:sym typeface="Marker Felt"/>
        </a:defRPr>
      </a:lvl7pPr>
      <a:lvl8pPr marL="5080000" marR="0" indent="-635000" algn="l" defTabSz="584200" rtl="0" latinLnBrk="0">
        <a:lnSpc>
          <a:spcPct val="100000"/>
        </a:lnSpc>
        <a:spcBef>
          <a:spcPts val="4200"/>
        </a:spcBef>
        <a:spcAft>
          <a:spcPts val="0"/>
        </a:spcAft>
        <a:buClrTx/>
        <a:buSzPct val="47000"/>
        <a:buFontTx/>
        <a:buBlip>
          <a:blip r:embed="rId3"/>
        </a:buBlip>
        <a:tabLst/>
        <a:defRPr b="0" baseline="0" cap="none" i="0" spc="0" strike="noStrike" sz="4600" u="none">
          <a:solidFill>
            <a:srgbClr val="858585"/>
          </a:solidFill>
          <a:uFillTx/>
          <a:latin typeface="+mn-lt"/>
          <a:ea typeface="+mn-ea"/>
          <a:cs typeface="+mn-cs"/>
          <a:sym typeface="Marker Felt"/>
        </a:defRPr>
      </a:lvl8pPr>
      <a:lvl9pPr marL="5715000" marR="0" indent="-635000" algn="l" defTabSz="584200" rtl="0" latinLnBrk="0">
        <a:lnSpc>
          <a:spcPct val="100000"/>
        </a:lnSpc>
        <a:spcBef>
          <a:spcPts val="4200"/>
        </a:spcBef>
        <a:spcAft>
          <a:spcPts val="0"/>
        </a:spcAft>
        <a:buClrTx/>
        <a:buSzPct val="47000"/>
        <a:buFontTx/>
        <a:buBlip>
          <a:blip r:embed="rId3"/>
        </a:buBlip>
        <a:tabLst/>
        <a:defRPr b="0" baseline="0" cap="none" i="0" spc="0" strike="noStrike" sz="4600" u="none">
          <a:solidFill>
            <a:srgbClr val="858585"/>
          </a:solidFill>
          <a:uFillTx/>
          <a:latin typeface="+mn-lt"/>
          <a:ea typeface="+mn-ea"/>
          <a:cs typeface="+mn-cs"/>
          <a:sym typeface="Marker Felt"/>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Marker Felt"/>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Marker Felt"/>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Marker Felt"/>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Marker Felt"/>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Marker Felt"/>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Marker Felt"/>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Marker Felt"/>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Marker Felt"/>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Marker Fel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6.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5.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jpeg"/><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0.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2.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6.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 Id="rId3" Type="http://schemas.openxmlformats.org/officeDocument/2006/relationships/image" Target="../media/image17.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Title 5"/>
          <p:cNvSpPr txBox="1"/>
          <p:nvPr>
            <p:ph type="ctrTitle"/>
          </p:nvPr>
        </p:nvSpPr>
        <p:spPr>
          <a:xfrm>
            <a:off x="-2468880" y="-1098692"/>
            <a:ext cx="10464801" cy="2794001"/>
          </a:xfrm>
          <a:prstGeom prst="rect">
            <a:avLst/>
          </a:prstGeom>
        </p:spPr>
        <p:txBody>
          <a:bodyPr/>
          <a:lstStyle/>
          <a:p>
            <a:pPr/>
            <a:r>
              <a:t> </a:t>
            </a:r>
          </a:p>
        </p:txBody>
      </p:sp>
      <p:sp>
        <p:nvSpPr>
          <p:cNvPr id="120" name="Text Placeholder 6"/>
          <p:cNvSpPr txBox="1"/>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defRPr>
                <a:solidFill>
                  <a:srgbClr val="000000"/>
                </a:solidFill>
                <a:latin typeface="Arial"/>
                <a:ea typeface="Arial"/>
                <a:cs typeface="Arial"/>
                <a:sym typeface="Arial"/>
              </a:defRPr>
            </a:pPr>
            <a:r>
              <a:t>Normal labor and delivery:</a:t>
            </a:r>
          </a:p>
          <a:p>
            <a:pPr>
              <a:defRPr>
                <a:solidFill>
                  <a:srgbClr val="000000"/>
                </a:solidFill>
                <a:latin typeface="Arial"/>
                <a:ea typeface="Arial"/>
                <a:cs typeface="Arial"/>
                <a:sym typeface="Arial"/>
              </a:defRPr>
            </a:pPr>
            <a:b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Title 5"/>
          <p:cNvSpPr txBox="1"/>
          <p:nvPr>
            <p:ph type="ctrTitle"/>
          </p:nvPr>
        </p:nvSpPr>
        <p:spPr>
          <a:xfrm>
            <a:off x="-2468880" y="-1098692"/>
            <a:ext cx="10464801" cy="2794001"/>
          </a:xfrm>
          <a:prstGeom prst="rect">
            <a:avLst/>
          </a:prstGeom>
        </p:spPr>
        <p:txBody>
          <a:bodyPr/>
          <a:lstStyle/>
          <a:p>
            <a:pPr/>
            <a:r>
              <a:t>Contents: </a:t>
            </a:r>
          </a:p>
        </p:txBody>
      </p:sp>
      <p:sp>
        <p:nvSpPr>
          <p:cNvPr id="123" name="Text Placeholder 6"/>
          <p:cNvSpPr txBox="1"/>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r>
              <a:t>Introduction.</a:t>
            </a:r>
          </a:p>
          <a:p>
            <a:pPr marL="552173" indent="-552173" algn="l">
              <a:buSzPct val="75000"/>
              <a:buChar char="•"/>
              <a:defRPr>
                <a:solidFill>
                  <a:srgbClr val="000000"/>
                </a:solidFill>
                <a:latin typeface="Arial"/>
                <a:ea typeface="Arial"/>
                <a:cs typeface="Arial"/>
                <a:sym typeface="Arial"/>
              </a:defRPr>
            </a:pPr>
            <a:r>
              <a:t>Mechanical factors of labor.</a:t>
            </a:r>
          </a:p>
          <a:p>
            <a:pPr marL="552173" indent="-552173" algn="l">
              <a:buSzPct val="75000"/>
              <a:buChar char="•"/>
              <a:defRPr>
                <a:solidFill>
                  <a:srgbClr val="000000"/>
                </a:solidFill>
                <a:latin typeface="Arial"/>
                <a:ea typeface="Arial"/>
                <a:cs typeface="Arial"/>
                <a:sym typeface="Arial"/>
              </a:defRPr>
            </a:pPr>
            <a:r>
              <a:t>Stages of labor.</a:t>
            </a:r>
          </a:p>
          <a:p>
            <a:pPr marL="552173" indent="-552173" algn="l">
              <a:buSzPct val="75000"/>
              <a:buChar char="•"/>
              <a:defRPr>
                <a:solidFill>
                  <a:srgbClr val="000000"/>
                </a:solidFill>
                <a:latin typeface="Arial"/>
                <a:ea typeface="Arial"/>
                <a:cs typeface="Arial"/>
                <a:sym typeface="Arial"/>
              </a:defRPr>
            </a:pPr>
            <a:r>
              <a:t>Labor management.</a:t>
            </a: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b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Labor: the process whereby the fetus and the placenta are expelled from the uterus, normally b\w 37 - 42 weeks.…"/>
          <p:cNvSpPr txBox="1"/>
          <p:nvPr>
            <p:ph type="subTitle" idx="1"/>
          </p:nvPr>
        </p:nvSpPr>
        <p:spPr>
          <a:xfrm>
            <a:off x="316512" y="1996792"/>
            <a:ext cx="11418288" cy="5928079"/>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r>
              <a:t>Labor: the process whereby the fetus and the placenta are expelled from the uterus, normally b\w 37 - 42 weeks.</a:t>
            </a:r>
          </a:p>
          <a:p>
            <a:pPr marL="552173" indent="-552173" algn="l">
              <a:buSzPct val="75000"/>
              <a:buChar char="•"/>
              <a:defRPr>
                <a:solidFill>
                  <a:srgbClr val="000000"/>
                </a:solidFill>
                <a:latin typeface="Arial"/>
                <a:ea typeface="Arial"/>
                <a:cs typeface="Arial"/>
                <a:sym typeface="Arial"/>
              </a:defRPr>
            </a:pPr>
          </a:p>
          <a:p>
            <a:pPr marL="552173" indent="-552173" algn="l">
              <a:buSzPct val="75000"/>
              <a:buChar char="•"/>
              <a:defRPr>
                <a:solidFill>
                  <a:srgbClr val="000000"/>
                </a:solidFill>
                <a:latin typeface="Arial"/>
                <a:ea typeface="Arial"/>
                <a:cs typeface="Arial"/>
                <a:sym typeface="Arial"/>
              </a:defRPr>
            </a:pPr>
            <a:r>
              <a:t>Diagnosis: when painful uterine contractions accompany diltation and effacement of the cervix.</a:t>
            </a:r>
          </a:p>
          <a:p>
            <a:pPr marL="552173" indent="-552173" algn="l">
              <a:buSzPct val="75000"/>
              <a:buChar char="•"/>
              <a:defRPr>
                <a:solidFill>
                  <a:srgbClr val="000000"/>
                </a:solidFill>
                <a:latin typeface="Arial"/>
                <a:ea typeface="Arial"/>
                <a:cs typeface="Arial"/>
                <a:sym typeface="Arial"/>
              </a:defRPr>
            </a:pPr>
          </a:p>
          <a:p>
            <a:pPr marL="552173" indent="-552173" algn="l">
              <a:buSzPct val="75000"/>
              <a:buChar char="•"/>
              <a:defRPr>
                <a:solidFill>
                  <a:srgbClr val="000000"/>
                </a:solidFill>
                <a:latin typeface="Arial"/>
                <a:ea typeface="Arial"/>
                <a:cs typeface="Arial"/>
                <a:sym typeface="Arial"/>
              </a:defRPr>
            </a:pPr>
            <a:r>
              <a:t>Divided into stages.</a:t>
            </a:r>
          </a:p>
        </p:txBody>
      </p:sp>
      <p:sp>
        <p:nvSpPr>
          <p:cNvPr id="126" name="Title 2"/>
          <p:cNvSpPr txBox="1"/>
          <p:nvPr>
            <p:ph type="ctrTitle"/>
          </p:nvPr>
        </p:nvSpPr>
        <p:spPr>
          <a:xfrm>
            <a:off x="-1746392" y="-1189003"/>
            <a:ext cx="10464801" cy="2794001"/>
          </a:xfrm>
          <a:prstGeom prst="rect">
            <a:avLst/>
          </a:prstGeom>
        </p:spPr>
        <p:txBody>
          <a:bodyPr/>
          <a:lstStyle/>
          <a:p>
            <a:pPr/>
            <a:r>
              <a:t>Introduction: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Title 5"/>
          <p:cNvSpPr txBox="1"/>
          <p:nvPr>
            <p:ph type="ctrTitle"/>
          </p:nvPr>
        </p:nvSpPr>
        <p:spPr>
          <a:xfrm>
            <a:off x="-2468880" y="-1098692"/>
            <a:ext cx="10464801" cy="2794001"/>
          </a:xfrm>
          <a:prstGeom prst="rect">
            <a:avLst/>
          </a:prstGeom>
        </p:spPr>
        <p:txBody>
          <a:bodyPr/>
          <a:lstStyle/>
          <a:p>
            <a:pPr/>
            <a:r>
              <a:t> </a:t>
            </a:r>
          </a:p>
        </p:txBody>
      </p:sp>
      <p:sp>
        <p:nvSpPr>
          <p:cNvPr id="129" name="Text Placeholder 6"/>
          <p:cNvSpPr txBox="1"/>
          <p:nvPr>
            <p:ph type="subTitle" idx="1"/>
          </p:nvPr>
        </p:nvSpPr>
        <p:spPr>
          <a:xfrm>
            <a:off x="268323" y="622229"/>
            <a:ext cx="11466477" cy="8088843"/>
          </a:xfrm>
          <a:prstGeom prst="rect">
            <a:avLst/>
          </a:prstGeom>
        </p:spPr>
        <p:txBody>
          <a:bodyPr/>
          <a:lstStyle/>
          <a:p>
            <a:pPr marL="483152" indent="-483152" algn="l" defTabSz="457200">
              <a:buSzPct val="75000"/>
              <a:buChar char="•"/>
              <a:defRPr sz="3500">
                <a:solidFill>
                  <a:srgbClr val="232323"/>
                </a:solidFill>
                <a:latin typeface="Arial"/>
                <a:ea typeface="Arial"/>
                <a:cs typeface="Arial"/>
                <a:sym typeface="Arial"/>
              </a:defRPr>
            </a:pPr>
          </a:p>
          <a:p>
            <a:pPr algn="l">
              <a:defRPr>
                <a:solidFill>
                  <a:srgbClr val="000000"/>
                </a:solidFill>
                <a:latin typeface="Arial"/>
                <a:ea typeface="Arial"/>
                <a:cs typeface="Arial"/>
                <a:sym typeface="Arial"/>
              </a:defRPr>
            </a:pPr>
            <a:br/>
            <a:r>
              <a:t>Normal labor:</a:t>
            </a:r>
          </a:p>
          <a:p>
            <a:pPr marL="552173" indent="-552173" algn="l">
              <a:buSzPct val="75000"/>
              <a:buChar char="•"/>
              <a:defRPr>
                <a:solidFill>
                  <a:srgbClr val="000000"/>
                </a:solidFill>
                <a:latin typeface="Arial"/>
                <a:ea typeface="Arial"/>
                <a:cs typeface="Arial"/>
                <a:sym typeface="Arial"/>
              </a:defRPr>
            </a:pPr>
            <a:r>
              <a:t>Spontaneous on onset.</a:t>
            </a:r>
          </a:p>
          <a:p>
            <a:pPr marL="552173" indent="-552173" algn="l">
              <a:buSzPct val="75000"/>
              <a:buChar char="•"/>
              <a:defRPr>
                <a:solidFill>
                  <a:srgbClr val="000000"/>
                </a:solidFill>
                <a:latin typeface="Arial"/>
                <a:ea typeface="Arial"/>
                <a:cs typeface="Arial"/>
                <a:sym typeface="Arial"/>
              </a:defRPr>
            </a:pPr>
            <a:r>
              <a:t>Low risk.</a:t>
            </a:r>
          </a:p>
          <a:p>
            <a:pPr marL="552173" indent="-552173" algn="l">
              <a:buSzPct val="75000"/>
              <a:buChar char="•"/>
              <a:defRPr>
                <a:solidFill>
                  <a:srgbClr val="000000"/>
                </a:solidFill>
                <a:latin typeface="Arial"/>
                <a:ea typeface="Arial"/>
                <a:cs typeface="Arial"/>
                <a:sym typeface="Arial"/>
              </a:defRPr>
            </a:pPr>
            <a:r>
              <a:t>Infant is born spontaneously.</a:t>
            </a:r>
          </a:p>
          <a:p>
            <a:pPr marL="552173" indent="-552173" algn="l">
              <a:buSzPct val="75000"/>
              <a:buChar char="•"/>
              <a:defRPr>
                <a:solidFill>
                  <a:srgbClr val="000000"/>
                </a:solidFill>
                <a:latin typeface="Arial"/>
                <a:ea typeface="Arial"/>
                <a:cs typeface="Arial"/>
                <a:sym typeface="Arial"/>
              </a:defRPr>
            </a:pPr>
            <a:r>
              <a:t>In vertex position.</a:t>
            </a:r>
          </a:p>
          <a:p>
            <a:pPr marL="552173" indent="-552173" algn="l">
              <a:buSzPct val="75000"/>
              <a:buChar char="•"/>
              <a:defRPr>
                <a:solidFill>
                  <a:srgbClr val="000000"/>
                </a:solidFill>
                <a:latin typeface="Arial"/>
                <a:ea typeface="Arial"/>
                <a:cs typeface="Arial"/>
                <a:sym typeface="Arial"/>
              </a:defRPr>
            </a:pPr>
            <a:r>
              <a:t>Between 37 - 42 completed weeks.</a:t>
            </a:r>
          </a:p>
          <a:p>
            <a:pPr marL="552173" indent="-552173" algn="l">
              <a:buSzPct val="75000"/>
              <a:buChar char="•"/>
              <a:defRPr>
                <a:solidFill>
                  <a:srgbClr val="000000"/>
                </a:solidFill>
                <a:latin typeface="Arial"/>
                <a:ea typeface="Arial"/>
                <a:cs typeface="Arial"/>
                <a:sym typeface="Arial"/>
              </a:defRPr>
            </a:pPr>
            <a:r>
              <a:t>After birth the moth</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Text Placeholder 6"/>
          <p:cNvSpPr txBox="1"/>
          <p:nvPr>
            <p:ph type="subTitle" sz="half" idx="1"/>
          </p:nvPr>
        </p:nvSpPr>
        <p:spPr>
          <a:xfrm>
            <a:off x="74294" y="3184595"/>
            <a:ext cx="11660506" cy="3951042"/>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r>
              <a:t>Three determine progress:</a:t>
            </a:r>
          </a:p>
          <a:p>
            <a:pPr marL="552173" indent="-552173" algn="l">
              <a:buSzPct val="47000"/>
              <a:buBlip>
                <a:blip r:embed="rId2"/>
              </a:buBlip>
              <a:defRPr>
                <a:solidFill>
                  <a:srgbClr val="000000"/>
                </a:solidFill>
                <a:latin typeface="Arial"/>
                <a:ea typeface="Arial"/>
                <a:cs typeface="Arial"/>
                <a:sym typeface="Arial"/>
              </a:defRPr>
            </a:pPr>
            <a:r>
              <a:t>The power.</a:t>
            </a:r>
          </a:p>
          <a:p>
            <a:pPr marL="552173" indent="-552173" algn="l">
              <a:buSzPct val="47000"/>
              <a:buBlip>
                <a:blip r:embed="rId2"/>
              </a:buBlip>
              <a:defRPr>
                <a:solidFill>
                  <a:srgbClr val="000000"/>
                </a:solidFill>
                <a:latin typeface="Arial"/>
                <a:ea typeface="Arial"/>
                <a:cs typeface="Arial"/>
                <a:sym typeface="Arial"/>
              </a:defRPr>
            </a:pPr>
            <a:r>
              <a:t>The passage.</a:t>
            </a:r>
          </a:p>
          <a:p>
            <a:pPr marL="552173" indent="-552173" algn="l">
              <a:buSzPct val="47000"/>
              <a:buBlip>
                <a:blip r:embed="rId2"/>
              </a:buBlip>
              <a:defRPr>
                <a:solidFill>
                  <a:srgbClr val="000000"/>
                </a:solidFill>
                <a:latin typeface="Arial"/>
                <a:ea typeface="Arial"/>
                <a:cs typeface="Arial"/>
                <a:sym typeface="Arial"/>
              </a:defRPr>
            </a:pPr>
            <a:r>
              <a:t>The passenger.</a:t>
            </a:r>
          </a:p>
        </p:txBody>
      </p:sp>
      <p:sp>
        <p:nvSpPr>
          <p:cNvPr id="132" name="Title 5"/>
          <p:cNvSpPr txBox="1"/>
          <p:nvPr>
            <p:ph type="ctrTitle"/>
          </p:nvPr>
        </p:nvSpPr>
        <p:spPr>
          <a:xfrm>
            <a:off x="23706" y="147602"/>
            <a:ext cx="10464801" cy="2794001"/>
          </a:xfrm>
          <a:prstGeom prst="rect">
            <a:avLst/>
          </a:prstGeom>
        </p:spPr>
        <p:txBody>
          <a:bodyPr/>
          <a:lstStyle>
            <a:lvl1pPr algn="l"/>
          </a:lstStyle>
          <a:p>
            <a:pPr/>
            <a:r>
              <a:t>Mechanical factors of labor: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Title 5"/>
          <p:cNvSpPr txBox="1"/>
          <p:nvPr>
            <p:ph type="ctrTitle"/>
          </p:nvPr>
        </p:nvSpPr>
        <p:spPr>
          <a:xfrm>
            <a:off x="-12418" y="-773572"/>
            <a:ext cx="10464801" cy="2794001"/>
          </a:xfrm>
          <a:prstGeom prst="rect">
            <a:avLst/>
          </a:prstGeom>
        </p:spPr>
        <p:txBody>
          <a:bodyPr/>
          <a:lstStyle>
            <a:lvl1pPr algn="l"/>
          </a:lstStyle>
          <a:p>
            <a:pPr/>
            <a:r>
              <a:t>The powers:</a:t>
            </a:r>
          </a:p>
        </p:txBody>
      </p:sp>
      <p:sp>
        <p:nvSpPr>
          <p:cNvPr id="135" name="Text Placeholder 6"/>
          <p:cNvSpPr txBox="1"/>
          <p:nvPr>
            <p:ph type="subTitle" sz="half" idx="1"/>
          </p:nvPr>
        </p:nvSpPr>
        <p:spPr>
          <a:xfrm>
            <a:off x="131798" y="2579299"/>
            <a:ext cx="11603002" cy="3707201"/>
          </a:xfrm>
          <a:prstGeom prst="rect">
            <a:avLst/>
          </a:prstGeom>
        </p:spPr>
        <p:txBody>
          <a:bodyPr/>
          <a:lstStyle/>
          <a:p>
            <a:pPr marL="331304" indent="-331304" algn="l">
              <a:lnSpc>
                <a:spcPct val="80000"/>
              </a:lnSpc>
              <a:buSzPct val="75000"/>
              <a:buChar char="•"/>
              <a:defRPr sz="3300">
                <a:solidFill>
                  <a:srgbClr val="000000"/>
                </a:solidFill>
                <a:latin typeface="Arial"/>
                <a:ea typeface="Arial"/>
                <a:cs typeface="Arial"/>
                <a:sym typeface="Arial"/>
              </a:defRPr>
            </a:pPr>
            <a:r>
              <a:t>Once labor established, the uterus contracts for 45–60 seconds about every 2–4 minutes.</a:t>
            </a:r>
          </a:p>
          <a:p>
            <a:pPr marL="469347" indent="-469347" algn="l">
              <a:lnSpc>
                <a:spcPct val="90000"/>
              </a:lnSpc>
              <a:buSzPct val="75000"/>
              <a:buChar char="•"/>
              <a:defRPr sz="3400">
                <a:solidFill>
                  <a:srgbClr val="000000"/>
                </a:solidFill>
                <a:latin typeface="Arial"/>
                <a:ea typeface="Arial"/>
                <a:cs typeface="Arial"/>
                <a:sym typeface="Arial"/>
              </a:defRPr>
            </a:pPr>
          </a:p>
          <a:p>
            <a:pPr marL="469347" indent="-469347" algn="l">
              <a:lnSpc>
                <a:spcPct val="90000"/>
              </a:lnSpc>
              <a:buSzPct val="75000"/>
              <a:buChar char="•"/>
              <a:defRPr sz="3400">
                <a:solidFill>
                  <a:srgbClr val="000000"/>
                </a:solidFill>
                <a:latin typeface="Arial"/>
                <a:ea typeface="Arial"/>
                <a:cs typeface="Arial"/>
                <a:sym typeface="Arial"/>
              </a:defRPr>
            </a:pPr>
            <a:r>
              <a:t>Irregular, painless, of mild intensity contractions of uterine smooth muscle occur throughout the third trimester and are often felt as</a:t>
            </a:r>
            <a:r>
              <a:rPr b="1"/>
              <a:t> Braxton Hicks contractions, </a:t>
            </a:r>
            <a:r>
              <a:t>not result in cervical changes.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Title 5"/>
          <p:cNvSpPr txBox="1"/>
          <p:nvPr>
            <p:ph type="ctrTitle"/>
          </p:nvPr>
        </p:nvSpPr>
        <p:spPr>
          <a:xfrm>
            <a:off x="150142" y="-1008381"/>
            <a:ext cx="10464801" cy="2794001"/>
          </a:xfrm>
          <a:prstGeom prst="rect">
            <a:avLst/>
          </a:prstGeom>
        </p:spPr>
        <p:txBody>
          <a:bodyPr/>
          <a:lstStyle>
            <a:lvl1pPr algn="l"/>
          </a:lstStyle>
          <a:p>
            <a:pPr/>
            <a:r>
              <a:t>The passage:</a:t>
            </a:r>
          </a:p>
        </p:txBody>
      </p:sp>
      <p:sp>
        <p:nvSpPr>
          <p:cNvPr id="138" name="Text Placeholder 6"/>
          <p:cNvSpPr txBox="1"/>
          <p:nvPr>
            <p:ph type="subTitle" idx="1"/>
          </p:nvPr>
        </p:nvSpPr>
        <p:spPr>
          <a:xfrm>
            <a:off x="65828" y="1901683"/>
            <a:ext cx="11668972" cy="6129022"/>
          </a:xfrm>
          <a:prstGeom prst="rect">
            <a:avLst/>
          </a:prstGeom>
        </p:spPr>
        <p:txBody>
          <a:bodyPr/>
          <a:lstStyle/>
          <a:p>
            <a:pPr marL="291268" indent="-291268" algn="l" defTabSz="338835">
              <a:buSzPct val="47000"/>
              <a:buBlip>
                <a:blip r:embed="rId2"/>
              </a:buBlip>
              <a:defRPr sz="3712">
                <a:solidFill>
                  <a:srgbClr val="000000"/>
                </a:solidFill>
                <a:latin typeface="Arial"/>
                <a:ea typeface="Arial"/>
                <a:cs typeface="Arial"/>
                <a:sym typeface="Arial"/>
              </a:defRPr>
            </a:pPr>
            <a:r>
              <a:t>The bony pelvis:</a:t>
            </a:r>
          </a:p>
          <a:p>
            <a:pPr marL="400326" indent="-400326" algn="l" defTabSz="338835">
              <a:buSzPct val="75000"/>
              <a:buChar char="•"/>
              <a:defRPr sz="2900">
                <a:solidFill>
                  <a:srgbClr val="000000"/>
                </a:solidFill>
                <a:latin typeface="Arial"/>
                <a:ea typeface="Arial"/>
                <a:cs typeface="Arial"/>
                <a:sym typeface="Arial"/>
              </a:defRPr>
            </a:pPr>
            <a:r>
              <a:t>Three planes: </a:t>
            </a:r>
          </a:p>
          <a:p>
            <a:pPr algn="l" defTabSz="338835">
              <a:defRPr sz="2900">
                <a:solidFill>
                  <a:srgbClr val="000000"/>
                </a:solidFill>
                <a:latin typeface="Arial"/>
                <a:ea typeface="Arial"/>
                <a:cs typeface="Arial"/>
                <a:sym typeface="Arial"/>
              </a:defRPr>
            </a:pPr>
            <a:r>
              <a:t>           - Inlet: the transverse diameter is about 13 cm, antero-posterior (AP) diameter 11 cm</a:t>
            </a:r>
          </a:p>
          <a:p>
            <a:pPr algn="l" defTabSz="338835">
              <a:defRPr sz="2900">
                <a:solidFill>
                  <a:srgbClr val="000000"/>
                </a:solidFill>
                <a:latin typeface="Arial"/>
                <a:ea typeface="Arial"/>
                <a:cs typeface="Arial"/>
                <a:sym typeface="Arial"/>
              </a:defRPr>
            </a:pPr>
            <a:r>
              <a:t>           -The midcavity is almost round, the transverse and AP diameters are similar.                                                </a:t>
            </a:r>
          </a:p>
          <a:p>
            <a:pPr algn="l" defTabSz="338835">
              <a:defRPr sz="2900">
                <a:solidFill>
                  <a:srgbClr val="000000"/>
                </a:solidFill>
                <a:latin typeface="Arial"/>
                <a:ea typeface="Arial"/>
                <a:cs typeface="Arial"/>
                <a:sym typeface="Arial"/>
              </a:defRPr>
            </a:pPr>
            <a:r>
              <a:t>           - The outlet: the AP diameter (12.5 cm), transverse diameter (11 cm). </a:t>
            </a:r>
          </a:p>
          <a:p>
            <a:pPr marL="400326" indent="-400326" algn="l" defTabSz="338835">
              <a:buSzPct val="75000"/>
              <a:buChar char="•"/>
              <a:defRPr sz="2900">
                <a:solidFill>
                  <a:srgbClr val="000000"/>
                </a:solidFill>
                <a:latin typeface="Arial"/>
                <a:ea typeface="Arial"/>
                <a:cs typeface="Arial"/>
                <a:sym typeface="Arial"/>
              </a:defRPr>
            </a:pPr>
            <a:r>
              <a:t>In the lateral wall of the mid-pelvis, ischial spines are palpable vaginally. Used as landmarks to assess the descent of the head on vaginal examination, STATION.</a:t>
            </a:r>
          </a:p>
          <a:p>
            <a:pPr marL="400326" indent="-400326" algn="l" defTabSz="338835">
              <a:buSzPct val="75000"/>
              <a:buChar char="•"/>
              <a:defRPr sz="2900">
                <a:solidFill>
                  <a:srgbClr val="000000"/>
                </a:solidFill>
                <a:latin typeface="Arial"/>
                <a:ea typeface="Arial"/>
                <a:cs typeface="Arial"/>
                <a:sym typeface="Arial"/>
              </a:defRPr>
            </a:pPr>
            <a:r>
              <a:t> Measured in centimetres in relation to the spines. </a:t>
            </a:r>
          </a:p>
          <a:p>
            <a:pPr marL="161535" indent="-161535" algn="l" defTabSz="338835">
              <a:buSzPct val="75000"/>
              <a:buChar char="•"/>
              <a:defRPr sz="2900">
                <a:solidFill>
                  <a:srgbClr val="000000"/>
                </a:solidFill>
                <a:latin typeface="Arial"/>
                <a:ea typeface="Arial"/>
                <a:cs typeface="Arial"/>
                <a:sym typeface="Arial"/>
              </a:defRPr>
            </a:pPr>
            <a:r>
              <a:t>A variety of pelvic shapes have been described.</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Double-click to edit"/>
          <p:cNvSpPr txBox="1"/>
          <p:nvPr>
            <p:ph type="title"/>
          </p:nvPr>
        </p:nvSpPr>
        <p:spPr>
          <a:prstGeom prst="rect">
            <a:avLst/>
          </a:prstGeom>
        </p:spPr>
        <p:txBody>
          <a:bodyPr/>
          <a:lstStyle/>
          <a:p>
            <a:pPr/>
          </a:p>
        </p:txBody>
      </p:sp>
      <p:sp>
        <p:nvSpPr>
          <p:cNvPr id="141" name="Double-click to edit"/>
          <p:cNvSpPr txBox="1"/>
          <p:nvPr>
            <p:ph type="body" idx="1"/>
          </p:nvPr>
        </p:nvSpPr>
        <p:spPr>
          <a:prstGeom prst="rect">
            <a:avLst/>
          </a:prstGeom>
        </p:spPr>
        <p:txBody>
          <a:bodyPr/>
          <a:lstStyle/>
          <a:p>
            <a:pPr>
              <a:buBlip>
                <a:blip r:embed="rId2"/>
              </a:buBlip>
            </a:pPr>
          </a:p>
        </p:txBody>
      </p:sp>
      <p:pic>
        <p:nvPicPr>
          <p:cNvPr id="142" name="bony-pelvis-5-638.jpg" descr="bony-pelvis-5-638.jpg"/>
          <p:cNvPicPr>
            <a:picLocks noChangeAspect="1"/>
          </p:cNvPicPr>
          <p:nvPr/>
        </p:nvPicPr>
        <p:blipFill>
          <a:blip r:embed="rId3">
            <a:extLst/>
          </a:blip>
          <a:stretch>
            <a:fillRect/>
          </a:stretch>
        </p:blipFill>
        <p:spPr>
          <a:xfrm>
            <a:off x="628861" y="527484"/>
            <a:ext cx="11586070" cy="8698632"/>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4" name="c28f002.jpg" descr="c28f002.jpg"/>
          <p:cNvPicPr>
            <a:picLocks noChangeAspect="1"/>
          </p:cNvPicPr>
          <p:nvPr/>
        </p:nvPicPr>
        <p:blipFill>
          <a:blip r:embed="rId2">
            <a:extLst/>
          </a:blip>
          <a:stretch>
            <a:fillRect/>
          </a:stretch>
        </p:blipFill>
        <p:spPr>
          <a:xfrm>
            <a:off x="1607679" y="266176"/>
            <a:ext cx="9789442" cy="8831781"/>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6" name="Unknown.jpeg" descr="Unknown.jpeg"/>
          <p:cNvPicPr>
            <a:picLocks noChangeAspect="1"/>
          </p:cNvPicPr>
          <p:nvPr/>
        </p:nvPicPr>
        <p:blipFill>
          <a:blip r:embed="rId2">
            <a:extLst/>
          </a:blip>
          <a:stretch>
            <a:fillRect/>
          </a:stretch>
        </p:blipFill>
        <p:spPr>
          <a:xfrm>
            <a:off x="2351942" y="66916"/>
            <a:ext cx="8300916" cy="7394093"/>
          </a:xfrm>
          <a:prstGeom prst="rect">
            <a:avLst/>
          </a:prstGeom>
          <a:ln w="12700">
            <a:miter lim="400000"/>
          </a:ln>
        </p:spPr>
      </p:pic>
      <p:sp>
        <p:nvSpPr>
          <p:cNvPr id="147" name="Text Placeholder 5"/>
          <p:cNvSpPr txBox="1"/>
          <p:nvPr>
            <p:ph type="body" idx="4294967295"/>
          </p:nvPr>
        </p:nvSpPr>
        <p:spPr>
          <a:xfrm>
            <a:off x="511386" y="5658555"/>
            <a:ext cx="10464801" cy="5715001"/>
          </a:xfrm>
          <a:prstGeom prst="rect">
            <a:avLst/>
          </a:prstGeom>
        </p:spPr>
        <p:txBody>
          <a:bodyPr/>
          <a:lstStyle/>
          <a:p>
            <a:pPr marL="635000" indent="-635000">
              <a:spcBef>
                <a:spcPts val="0"/>
              </a:spcBef>
              <a:buSzPct val="75000"/>
              <a:buChar char="•"/>
              <a:defRPr sz="3000">
                <a:solidFill>
                  <a:srgbClr val="000000"/>
                </a:solidFill>
                <a:latin typeface="Arial"/>
                <a:ea typeface="Arial"/>
                <a:cs typeface="Arial"/>
                <a:sym typeface="Arial"/>
              </a:defRPr>
            </a:pPr>
            <a:r>
              <a:t>Station: the level of the presenting part above or below the plane of the ischial spine.</a:t>
            </a:r>
          </a:p>
          <a:p>
            <a:pPr marL="635000" indent="-635000">
              <a:spcBef>
                <a:spcPts val="0"/>
              </a:spcBef>
              <a:buSzPct val="75000"/>
              <a:buChar char="•"/>
              <a:defRPr sz="3000">
                <a:solidFill>
                  <a:srgbClr val="000000"/>
                </a:solidFill>
                <a:latin typeface="Arial"/>
                <a:ea typeface="Arial"/>
                <a:cs typeface="Arial"/>
                <a:sym typeface="Arial"/>
              </a:defRPr>
            </a:pPr>
            <a:r>
              <a:t>Engagement: when the widest diameter of the fetal presenting part has passed through the pelvic inlet.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royrehab4_ch10_uf001.png" descr="royrehab4_ch10_uf001.png"/>
          <p:cNvPicPr>
            <a:picLocks noChangeAspect="1"/>
          </p:cNvPicPr>
          <p:nvPr/>
        </p:nvPicPr>
        <p:blipFill>
          <a:blip r:embed="rId2">
            <a:extLst/>
          </a:blip>
          <a:stretch>
            <a:fillRect/>
          </a:stretch>
        </p:blipFill>
        <p:spPr>
          <a:xfrm>
            <a:off x="334905" y="363995"/>
            <a:ext cx="11865373" cy="902561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itle 5"/>
          <p:cNvSpPr txBox="1"/>
          <p:nvPr>
            <p:ph type="ctrTitle"/>
          </p:nvPr>
        </p:nvSpPr>
        <p:spPr>
          <a:xfrm>
            <a:off x="-48543" y="-936132"/>
            <a:ext cx="10464801" cy="2794001"/>
          </a:xfrm>
          <a:prstGeom prst="rect">
            <a:avLst/>
          </a:prstGeom>
        </p:spPr>
        <p:txBody>
          <a:bodyPr/>
          <a:lstStyle>
            <a:lvl1pPr algn="l"/>
          </a:lstStyle>
          <a:p>
            <a:pPr/>
            <a:r>
              <a:t>The passage:</a:t>
            </a:r>
          </a:p>
        </p:txBody>
      </p:sp>
      <p:sp>
        <p:nvSpPr>
          <p:cNvPr id="152" name="Text Placeholder 6"/>
          <p:cNvSpPr txBox="1"/>
          <p:nvPr>
            <p:ph type="subTitle" idx="1"/>
          </p:nvPr>
        </p:nvSpPr>
        <p:spPr>
          <a:xfrm>
            <a:off x="-14324" y="2447572"/>
            <a:ext cx="11749124" cy="4767510"/>
          </a:xfrm>
          <a:prstGeom prst="rect">
            <a:avLst/>
          </a:prstGeom>
        </p:spPr>
        <p:txBody>
          <a:bodyPr/>
          <a:lstStyle/>
          <a:p>
            <a:pPr marL="552173" indent="-552173" algn="l">
              <a:buSzPct val="47000"/>
              <a:buBlip>
                <a:blip r:embed="rId2"/>
              </a:buBlip>
              <a:defRPr>
                <a:solidFill>
                  <a:srgbClr val="000000"/>
                </a:solidFill>
                <a:latin typeface="Arial"/>
                <a:ea typeface="Arial"/>
                <a:cs typeface="Arial"/>
                <a:sym typeface="Arial"/>
              </a:defRPr>
            </a:pPr>
            <a:r>
              <a:t>Soft tissue:</a:t>
            </a:r>
          </a:p>
          <a:p>
            <a:pPr marL="552173" indent="-552173" algn="l">
              <a:buSzPct val="75000"/>
              <a:buChar char="•"/>
              <a:defRPr>
                <a:solidFill>
                  <a:srgbClr val="000000"/>
                </a:solidFill>
                <a:latin typeface="Arial"/>
                <a:ea typeface="Arial"/>
                <a:cs typeface="Arial"/>
                <a:sym typeface="Arial"/>
              </a:defRPr>
            </a:pPr>
            <a:r>
              <a:t>The soft tissues of the vagina and perineum in the second stage.        </a:t>
            </a:r>
          </a:p>
          <a:p>
            <a:pPr marL="552173" indent="-552173" algn="l">
              <a:buSzPct val="75000"/>
              <a:buChar char="•"/>
              <a:defRPr>
                <a:solidFill>
                  <a:srgbClr val="000000"/>
                </a:solidFill>
                <a:latin typeface="Arial"/>
                <a:ea typeface="Arial"/>
                <a:cs typeface="Arial"/>
                <a:sym typeface="Arial"/>
              </a:defRPr>
            </a:pPr>
            <a:r>
              <a:t>The perineum often tears or is cut (episiotomy) to allow the head to deliver.</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The passenger:"/>
          <p:cNvSpPr txBox="1"/>
          <p:nvPr>
            <p:ph type="ctrTitle"/>
          </p:nvPr>
        </p:nvSpPr>
        <p:spPr>
          <a:xfrm>
            <a:off x="-1728329" y="-990318"/>
            <a:ext cx="10464801" cy="2794001"/>
          </a:xfrm>
          <a:prstGeom prst="rect">
            <a:avLst/>
          </a:prstGeom>
        </p:spPr>
        <p:txBody>
          <a:bodyPr/>
          <a:lstStyle>
            <a:lvl1pPr algn="l"/>
          </a:lstStyle>
          <a:p>
            <a:pPr/>
            <a:r>
              <a:t>The passenger:</a:t>
            </a:r>
          </a:p>
        </p:txBody>
      </p:sp>
      <p:sp>
        <p:nvSpPr>
          <p:cNvPr id="155" name="The fetal head is the largest and least compressible part of the fetus."/>
          <p:cNvSpPr txBox="1"/>
          <p:nvPr>
            <p:ph type="subTitle" sz="quarter" idx="1"/>
          </p:nvPr>
        </p:nvSpPr>
        <p:spPr>
          <a:xfrm>
            <a:off x="222391" y="1880376"/>
            <a:ext cx="12560018" cy="1728823"/>
          </a:xfrm>
          <a:prstGeom prst="rect">
            <a:avLst/>
          </a:prstGeom>
        </p:spPr>
        <p:txBody>
          <a:bodyPr/>
          <a:lstStyle/>
          <a:p>
            <a:pPr marL="552173" indent="-552173" algn="l">
              <a:buSzPct val="75000"/>
              <a:buChar char="•"/>
            </a:pPr>
            <a:r>
              <a:rPr>
                <a:solidFill>
                  <a:srgbClr val="000000"/>
                </a:solidFill>
                <a:latin typeface="Arial"/>
                <a:ea typeface="Arial"/>
                <a:cs typeface="Arial"/>
                <a:sym typeface="Arial"/>
              </a:rPr>
              <a:t>The fetal head is the largest and least compressible part of the fetus</a:t>
            </a:r>
            <a:r>
              <a:t>.</a:t>
            </a:r>
          </a:p>
        </p:txBody>
      </p:sp>
      <p:pic>
        <p:nvPicPr>
          <p:cNvPr id="156" name="5anatomic-characteristics-of-the-fetal-head-and-maternal-13-728.jpg" descr="5anatomic-characteristics-of-the-fetal-head-and-maternal-13-728.jpg"/>
          <p:cNvPicPr>
            <a:picLocks noChangeAspect="1"/>
          </p:cNvPicPr>
          <p:nvPr/>
        </p:nvPicPr>
        <p:blipFill>
          <a:blip r:embed="rId2">
            <a:extLst/>
          </a:blip>
          <a:stretch>
            <a:fillRect/>
          </a:stretch>
        </p:blipFill>
        <p:spPr>
          <a:xfrm>
            <a:off x="7244997" y="10550101"/>
            <a:ext cx="9245601" cy="6934201"/>
          </a:xfrm>
          <a:prstGeom prst="rect">
            <a:avLst/>
          </a:prstGeom>
          <a:ln w="12700">
            <a:miter lim="400000"/>
          </a:ln>
        </p:spPr>
      </p:pic>
      <p:pic>
        <p:nvPicPr>
          <p:cNvPr id="157" name="Unknown-1.jpeg" descr="Unknown-1.jpeg"/>
          <p:cNvPicPr>
            <a:picLocks noChangeAspect="1"/>
          </p:cNvPicPr>
          <p:nvPr/>
        </p:nvPicPr>
        <p:blipFill>
          <a:blip r:embed="rId3">
            <a:extLst/>
          </a:blip>
          <a:stretch>
            <a:fillRect/>
          </a:stretch>
        </p:blipFill>
        <p:spPr>
          <a:xfrm>
            <a:off x="14577" y="4112824"/>
            <a:ext cx="12289141" cy="4128136"/>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Double-click to edit"/>
          <p:cNvSpPr txBox="1"/>
          <p:nvPr>
            <p:ph type="title"/>
          </p:nvPr>
        </p:nvSpPr>
        <p:spPr>
          <a:prstGeom prst="rect">
            <a:avLst/>
          </a:prstGeom>
        </p:spPr>
        <p:txBody>
          <a:bodyPr/>
          <a:lstStyle/>
          <a:p>
            <a:pPr/>
          </a:p>
        </p:txBody>
      </p:sp>
      <p:sp>
        <p:nvSpPr>
          <p:cNvPr id="160" name="Double-click to edit"/>
          <p:cNvSpPr txBox="1"/>
          <p:nvPr>
            <p:ph type="body" idx="1"/>
          </p:nvPr>
        </p:nvSpPr>
        <p:spPr>
          <a:prstGeom prst="rect">
            <a:avLst/>
          </a:prstGeom>
        </p:spPr>
        <p:txBody>
          <a:bodyPr/>
          <a:lstStyle/>
          <a:p>
            <a:pPr>
              <a:buBlip>
                <a:blip r:embed="rId2"/>
              </a:buBlip>
            </a:pPr>
          </a:p>
        </p:txBody>
      </p:sp>
      <p:pic>
        <p:nvPicPr>
          <p:cNvPr id="161" name="5anatomic-characteristics-of-the-fetal-head-and-maternal-13-728.jpg" descr="5anatomic-characteristics-of-the-fetal-head-and-maternal-13-728.jpg"/>
          <p:cNvPicPr>
            <a:picLocks noChangeAspect="1"/>
          </p:cNvPicPr>
          <p:nvPr/>
        </p:nvPicPr>
        <p:blipFill>
          <a:blip r:embed="rId3">
            <a:extLst/>
          </a:blip>
          <a:stretch>
            <a:fillRect/>
          </a:stretch>
        </p:blipFill>
        <p:spPr>
          <a:xfrm>
            <a:off x="618513" y="188868"/>
            <a:ext cx="11171509" cy="8378632"/>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Title 5"/>
          <p:cNvSpPr txBox="1"/>
          <p:nvPr>
            <p:ph type="ctrTitle"/>
          </p:nvPr>
        </p:nvSpPr>
        <p:spPr>
          <a:xfrm>
            <a:off x="59831" y="-1333500"/>
            <a:ext cx="10464801" cy="2794000"/>
          </a:xfrm>
          <a:prstGeom prst="rect">
            <a:avLst/>
          </a:prstGeom>
        </p:spPr>
        <p:txBody>
          <a:bodyPr/>
          <a:lstStyle>
            <a:lvl1pPr>
              <a:defRPr sz="6200">
                <a:solidFill>
                  <a:srgbClr val="000000"/>
                </a:solidFill>
              </a:defRPr>
            </a:lvl1pPr>
          </a:lstStyle>
          <a:p>
            <a:pPr/>
            <a:r>
              <a:t>Terms describing the fetal head:</a:t>
            </a:r>
          </a:p>
        </p:txBody>
      </p:sp>
      <p:sp>
        <p:nvSpPr>
          <p:cNvPr id="164" name="Text Placeholder 6"/>
          <p:cNvSpPr txBox="1"/>
          <p:nvPr>
            <p:ph type="subTitle" idx="1"/>
          </p:nvPr>
        </p:nvSpPr>
        <p:spPr>
          <a:xfrm>
            <a:off x="151765" y="1806222"/>
            <a:ext cx="11583035" cy="7061130"/>
          </a:xfrm>
          <a:prstGeom prst="rect">
            <a:avLst/>
          </a:prstGeom>
        </p:spPr>
        <p:txBody>
          <a:bodyPr/>
          <a:lstStyle/>
          <a:p>
            <a:pPr marL="469347" indent="-469347" algn="l">
              <a:lnSpc>
                <a:spcPct val="90000"/>
              </a:lnSpc>
              <a:buSzPct val="75000"/>
              <a:buChar char="•"/>
              <a:defRPr sz="3400">
                <a:solidFill>
                  <a:srgbClr val="000000"/>
                </a:solidFill>
                <a:latin typeface="Arial"/>
                <a:ea typeface="Arial"/>
                <a:cs typeface="Arial"/>
                <a:sym typeface="Arial"/>
              </a:defRPr>
            </a:pPr>
            <a:r>
              <a:t>Presentation: the part of the fetus that occupies the lower segment or pelvis, i.e. head (cephalic) or buttocks (breech)</a:t>
            </a:r>
          </a:p>
          <a:p>
            <a:pPr marL="520191" indent="-520191" algn="l">
              <a:lnSpc>
                <a:spcPct val="90000"/>
              </a:lnSpc>
              <a:defRPr sz="3400">
                <a:solidFill>
                  <a:srgbClr val="000000"/>
                </a:solidFill>
                <a:latin typeface="Arial"/>
                <a:ea typeface="Arial"/>
                <a:cs typeface="Arial"/>
                <a:sym typeface="Arial"/>
              </a:defRPr>
            </a:pPr>
          </a:p>
          <a:p>
            <a:pPr marL="469347" indent="-469347" algn="l">
              <a:lnSpc>
                <a:spcPct val="90000"/>
              </a:lnSpc>
              <a:buSzPct val="75000"/>
              <a:buChar char="•"/>
              <a:defRPr sz="3400">
                <a:solidFill>
                  <a:srgbClr val="000000"/>
                </a:solidFill>
                <a:latin typeface="Arial"/>
                <a:ea typeface="Arial"/>
                <a:cs typeface="Arial"/>
                <a:sym typeface="Arial"/>
              </a:defRPr>
            </a:pPr>
            <a:r>
              <a:t>Presenting part: the lowest part of the fetus palpable on vaginal examination: For a cephalic presentation, this can be the vertex, the brow or the face, depending on the attitude.</a:t>
            </a:r>
          </a:p>
          <a:p>
            <a:pPr marL="520191" indent="-520191" algn="l">
              <a:lnSpc>
                <a:spcPct val="90000"/>
              </a:lnSpc>
              <a:defRPr sz="3400">
                <a:solidFill>
                  <a:srgbClr val="000000"/>
                </a:solidFill>
                <a:latin typeface="Arial"/>
                <a:ea typeface="Arial"/>
                <a:cs typeface="Arial"/>
                <a:sym typeface="Arial"/>
              </a:defRPr>
            </a:pPr>
          </a:p>
          <a:p>
            <a:pPr marL="469347" indent="-469347" algn="l">
              <a:lnSpc>
                <a:spcPct val="90000"/>
              </a:lnSpc>
              <a:buSzPct val="75000"/>
              <a:buChar char="•"/>
              <a:defRPr sz="3400">
                <a:solidFill>
                  <a:srgbClr val="000000"/>
                </a:solidFill>
                <a:latin typeface="Arial"/>
                <a:ea typeface="Arial"/>
                <a:cs typeface="Arial"/>
                <a:sym typeface="Arial"/>
              </a:defRPr>
            </a:pPr>
            <a:r>
              <a:t>Position : the degree of rotation of the head on the neck.  occipito-transverse (OT), occipito-posterior (OP) or occipito-anterior (OA)</a:t>
            </a:r>
          </a:p>
          <a:p>
            <a:pPr marL="520191" indent="-520191" algn="l">
              <a:lnSpc>
                <a:spcPct val="90000"/>
              </a:lnSpc>
              <a:defRPr sz="3400">
                <a:solidFill>
                  <a:srgbClr val="000000"/>
                </a:solidFill>
                <a:latin typeface="Arial"/>
                <a:ea typeface="Arial"/>
                <a:cs typeface="Arial"/>
                <a:sym typeface="Arial"/>
              </a:defRPr>
            </a:pPr>
          </a:p>
          <a:p>
            <a:pPr marL="469347" indent="-469347" algn="l">
              <a:lnSpc>
                <a:spcPct val="90000"/>
              </a:lnSpc>
              <a:buSzPct val="75000"/>
              <a:buChar char="•"/>
              <a:defRPr sz="3400">
                <a:solidFill>
                  <a:srgbClr val="000000"/>
                </a:solidFill>
                <a:latin typeface="Arial"/>
                <a:ea typeface="Arial"/>
                <a:cs typeface="Arial"/>
                <a:sym typeface="Arial"/>
              </a:defRPr>
            </a:pPr>
            <a:r>
              <a:t>Attitude of the head describes the degree of flexion:</a:t>
            </a:r>
          </a:p>
          <a:p>
            <a:pPr marL="520191" indent="-520191" algn="l">
              <a:lnSpc>
                <a:spcPct val="90000"/>
              </a:lnSpc>
              <a:defRPr sz="3400">
                <a:solidFill>
                  <a:srgbClr val="000000"/>
                </a:solidFill>
                <a:latin typeface="Arial"/>
                <a:ea typeface="Arial"/>
                <a:cs typeface="Arial"/>
                <a:sym typeface="Arial"/>
              </a:defRPr>
            </a:pPr>
            <a:r>
              <a:t>vertex, brow or face.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5anatomic-characteristics-of-the-fetal-head-and-maternal-13-728.jpg" descr="5anatomic-characteristics-of-the-fetal-head-and-maternal-13-728.jpg"/>
          <p:cNvPicPr>
            <a:picLocks noChangeAspect="1"/>
          </p:cNvPicPr>
          <p:nvPr/>
        </p:nvPicPr>
        <p:blipFill>
          <a:blip r:embed="rId2">
            <a:extLst/>
          </a:blip>
          <a:stretch>
            <a:fillRect/>
          </a:stretch>
        </p:blipFill>
        <p:spPr>
          <a:xfrm>
            <a:off x="6421190" y="10268020"/>
            <a:ext cx="9245601" cy="6934201"/>
          </a:xfrm>
          <a:prstGeom prst="rect">
            <a:avLst/>
          </a:prstGeom>
          <a:ln w="12700">
            <a:miter lim="400000"/>
          </a:ln>
        </p:spPr>
      </p:pic>
      <p:pic>
        <p:nvPicPr>
          <p:cNvPr id="167" name="F000061f006-005ab-9781437708240.jpg" descr="F000061f006-005ab-9781437708240.jpg"/>
          <p:cNvPicPr>
            <a:picLocks noChangeAspect="1"/>
          </p:cNvPicPr>
          <p:nvPr/>
        </p:nvPicPr>
        <p:blipFill>
          <a:blip r:embed="rId3">
            <a:extLst/>
          </a:blip>
          <a:stretch>
            <a:fillRect/>
          </a:stretch>
        </p:blipFill>
        <p:spPr>
          <a:xfrm>
            <a:off x="-1796204" y="9803483"/>
            <a:ext cx="12153901" cy="5702301"/>
          </a:xfrm>
          <a:prstGeom prst="rect">
            <a:avLst/>
          </a:prstGeom>
          <a:ln w="12700">
            <a:miter lim="400000"/>
          </a:ln>
        </p:spPr>
      </p:pic>
      <p:pic>
        <p:nvPicPr>
          <p:cNvPr id="168" name="Unknown-2.jpeg" descr="Unknown-2.jpeg"/>
          <p:cNvPicPr>
            <a:picLocks noChangeAspect="1"/>
          </p:cNvPicPr>
          <p:nvPr/>
        </p:nvPicPr>
        <p:blipFill>
          <a:blip r:embed="rId4">
            <a:extLst/>
          </a:blip>
          <a:stretch>
            <a:fillRect/>
          </a:stretch>
        </p:blipFill>
        <p:spPr>
          <a:xfrm>
            <a:off x="-1777055" y="9905994"/>
            <a:ext cx="5902199" cy="4420953"/>
          </a:xfrm>
          <a:prstGeom prst="rect">
            <a:avLst/>
          </a:prstGeom>
          <a:ln w="12700">
            <a:miter lim="400000"/>
          </a:ln>
        </p:spPr>
      </p:pic>
      <p:pic>
        <p:nvPicPr>
          <p:cNvPr id="169" name="(A)-+Anteroposterior+diameters+of+the+fetal+skull.jpg" descr="(A)-+Anteroposterior+diameters+of+the+fetal+skull.jpg"/>
          <p:cNvPicPr>
            <a:picLocks noChangeAspect="1"/>
          </p:cNvPicPr>
          <p:nvPr/>
        </p:nvPicPr>
        <p:blipFill>
          <a:blip r:embed="rId5">
            <a:extLst/>
          </a:blip>
          <a:stretch>
            <a:fillRect/>
          </a:stretch>
        </p:blipFill>
        <p:spPr>
          <a:xfrm>
            <a:off x="78070" y="234658"/>
            <a:ext cx="12379043" cy="9284284"/>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itle 5"/>
          <p:cNvSpPr txBox="1"/>
          <p:nvPr>
            <p:ph type="ctrTitle"/>
          </p:nvPr>
        </p:nvSpPr>
        <p:spPr>
          <a:prstGeom prst="rect">
            <a:avLst/>
          </a:prstGeom>
        </p:spPr>
        <p:txBody>
          <a:bodyPr/>
          <a:lstStyle/>
          <a:p>
            <a:pPr/>
          </a:p>
        </p:txBody>
      </p:sp>
      <p:sp>
        <p:nvSpPr>
          <p:cNvPr id="172" name="Text Placeholder 6"/>
          <p:cNvSpPr txBox="1"/>
          <p:nvPr>
            <p:ph type="subTitle" idx="1"/>
          </p:nvPr>
        </p:nvSpPr>
        <p:spPr>
          <a:xfrm>
            <a:off x="274249" y="1462334"/>
            <a:ext cx="11460551" cy="6352400"/>
          </a:xfrm>
          <a:prstGeom prst="rect">
            <a:avLst/>
          </a:prstGeom>
        </p:spPr>
        <p:txBody>
          <a:bodyPr/>
          <a:lstStyle/>
          <a:p>
            <a:pPr marL="552173" indent="-552173" algn="l">
              <a:buSzPct val="47000"/>
              <a:buBlip>
                <a:blip r:embed="rId2"/>
              </a:buBlip>
              <a:defRPr b="1">
                <a:solidFill>
                  <a:srgbClr val="000000"/>
                </a:solidFill>
                <a:latin typeface="Arial"/>
                <a:ea typeface="Arial"/>
                <a:cs typeface="Arial"/>
                <a:sym typeface="Arial"/>
              </a:defRPr>
            </a:pPr>
            <a:r>
              <a:t>Movements of the head:</a:t>
            </a:r>
          </a:p>
          <a:p>
            <a:pPr marL="552173" indent="-552173" algn="l">
              <a:buSzPct val="75000"/>
              <a:buChar char="•"/>
              <a:defRPr>
                <a:solidFill>
                  <a:srgbClr val="000000"/>
                </a:solidFill>
                <a:latin typeface="Arial"/>
                <a:ea typeface="Arial"/>
                <a:cs typeface="Arial"/>
                <a:sym typeface="Arial"/>
              </a:defRPr>
            </a:pPr>
            <a:r>
              <a:t>Engagement in occipito-transverse (OT)</a:t>
            </a:r>
          </a:p>
          <a:p>
            <a:pPr marL="552173" indent="-552173" algn="l">
              <a:buSzPct val="75000"/>
              <a:buChar char="•"/>
              <a:defRPr>
                <a:solidFill>
                  <a:srgbClr val="000000"/>
                </a:solidFill>
                <a:latin typeface="Arial"/>
                <a:ea typeface="Arial"/>
                <a:cs typeface="Arial"/>
                <a:sym typeface="Arial"/>
              </a:defRPr>
            </a:pPr>
            <a:r>
              <a:t>Descent and flexion</a:t>
            </a:r>
          </a:p>
          <a:p>
            <a:pPr marL="552173" indent="-552173" algn="l">
              <a:buSzPct val="75000"/>
              <a:buChar char="•"/>
              <a:defRPr>
                <a:solidFill>
                  <a:srgbClr val="000000"/>
                </a:solidFill>
                <a:latin typeface="Arial"/>
                <a:ea typeface="Arial"/>
                <a:cs typeface="Arial"/>
                <a:sym typeface="Arial"/>
              </a:defRPr>
            </a:pPr>
            <a:r>
              <a:t>Rotation 90° to occipito-anterior (OA)</a:t>
            </a:r>
          </a:p>
          <a:p>
            <a:pPr marL="552173" indent="-552173" algn="l">
              <a:buSzPct val="75000"/>
              <a:buChar char="•"/>
              <a:defRPr>
                <a:solidFill>
                  <a:srgbClr val="000000"/>
                </a:solidFill>
                <a:latin typeface="Arial"/>
                <a:ea typeface="Arial"/>
                <a:cs typeface="Arial"/>
                <a:sym typeface="Arial"/>
              </a:defRPr>
            </a:pPr>
            <a:r>
              <a:t>Descent</a:t>
            </a:r>
          </a:p>
          <a:p>
            <a:pPr marL="552173" indent="-552173" algn="l">
              <a:buSzPct val="75000"/>
              <a:buChar char="•"/>
              <a:defRPr>
                <a:solidFill>
                  <a:srgbClr val="000000"/>
                </a:solidFill>
                <a:latin typeface="Arial"/>
                <a:ea typeface="Arial"/>
                <a:cs typeface="Arial"/>
                <a:sym typeface="Arial"/>
              </a:defRPr>
            </a:pPr>
            <a:r>
              <a:t>Extension to deliver</a:t>
            </a:r>
          </a:p>
          <a:p>
            <a:pPr marL="552173" indent="-552173" algn="l">
              <a:buSzPct val="75000"/>
              <a:buChar char="•"/>
              <a:defRPr>
                <a:solidFill>
                  <a:srgbClr val="000000"/>
                </a:solidFill>
                <a:latin typeface="Arial"/>
                <a:ea typeface="Arial"/>
                <a:cs typeface="Arial"/>
                <a:sym typeface="Arial"/>
              </a:defRPr>
            </a:pPr>
            <a:r>
              <a:t>Restitution and delivery of shoulders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Double-click to edit"/>
          <p:cNvSpPr txBox="1"/>
          <p:nvPr>
            <p:ph type="title"/>
          </p:nvPr>
        </p:nvSpPr>
        <p:spPr>
          <a:prstGeom prst="rect">
            <a:avLst/>
          </a:prstGeom>
        </p:spPr>
        <p:txBody>
          <a:bodyPr/>
          <a:lstStyle/>
          <a:p>
            <a:pPr/>
          </a:p>
        </p:txBody>
      </p:sp>
      <p:sp>
        <p:nvSpPr>
          <p:cNvPr id="175" name="Double-click to edit"/>
          <p:cNvSpPr txBox="1"/>
          <p:nvPr>
            <p:ph type="body" idx="1"/>
          </p:nvPr>
        </p:nvSpPr>
        <p:spPr>
          <a:prstGeom prst="rect">
            <a:avLst/>
          </a:prstGeom>
        </p:spPr>
        <p:txBody>
          <a:bodyPr/>
          <a:lstStyle/>
          <a:p>
            <a:pPr>
              <a:buBlip>
                <a:blip r:embed="rId2"/>
              </a:buBlip>
            </a:pPr>
          </a:p>
        </p:txBody>
      </p:sp>
      <p:pic>
        <p:nvPicPr>
          <p:cNvPr id="176" name="Cardinal+movements+Mechanism+of+labor.+Engagement.+Descent.+Flexion.+Internal+Rotation.+Extension..jpg" descr="Cardinal+movements+Mechanism+of+labor.+Engagement.+Descent.+Flexion.+Internal+Rotation.+Extension..jpg"/>
          <p:cNvPicPr>
            <a:picLocks noChangeAspect="1"/>
          </p:cNvPicPr>
          <p:nvPr/>
        </p:nvPicPr>
        <p:blipFill>
          <a:blip r:embed="rId3">
            <a:extLst/>
          </a:blip>
          <a:stretch>
            <a:fillRect/>
          </a:stretch>
        </p:blipFill>
        <p:spPr>
          <a:xfrm>
            <a:off x="133420" y="304800"/>
            <a:ext cx="12192001" cy="9144000"/>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Title 5"/>
          <p:cNvSpPr txBox="1"/>
          <p:nvPr>
            <p:ph type="ctrTitle"/>
          </p:nvPr>
        </p:nvSpPr>
        <p:spPr>
          <a:xfrm>
            <a:off x="77893" y="-1207065"/>
            <a:ext cx="10464801" cy="2794001"/>
          </a:xfrm>
          <a:prstGeom prst="rect">
            <a:avLst/>
          </a:prstGeom>
        </p:spPr>
        <p:txBody>
          <a:bodyPr/>
          <a:lstStyle/>
          <a:p>
            <a:pPr algn="l">
              <a:defRPr>
                <a:solidFill>
                  <a:schemeClr val="accent1"/>
                </a:solidFill>
              </a:defRPr>
            </a:pPr>
          </a:p>
        </p:txBody>
      </p:sp>
      <p:sp>
        <p:nvSpPr>
          <p:cNvPr id="179" name="Text Placeholder 6"/>
          <p:cNvSpPr txBox="1"/>
          <p:nvPr>
            <p:ph type="subTitle" idx="1"/>
          </p:nvPr>
        </p:nvSpPr>
        <p:spPr>
          <a:xfrm>
            <a:off x="430671" y="2095076"/>
            <a:ext cx="11665374" cy="5951786"/>
          </a:xfrm>
          <a:prstGeom prst="rect">
            <a:avLst/>
          </a:prstGeom>
        </p:spPr>
        <p:txBody>
          <a:bodyPr/>
          <a:lstStyle/>
          <a:p>
            <a:pPr marL="520191" indent="-520191" algn="l">
              <a:lnSpc>
                <a:spcPct val="90000"/>
              </a:lnSpc>
              <a:defRPr b="1" sz="4400">
                <a:solidFill>
                  <a:srgbClr val="000000"/>
                </a:solidFill>
                <a:latin typeface="Arial"/>
                <a:ea typeface="Arial"/>
                <a:cs typeface="Arial"/>
                <a:sym typeface="Arial"/>
              </a:defRPr>
            </a:pPr>
            <a:r>
              <a:t>Initiation of labor: </a:t>
            </a:r>
          </a:p>
          <a:p>
            <a:pPr marL="469347" indent="-469347" algn="l">
              <a:lnSpc>
                <a:spcPct val="90000"/>
              </a:lnSpc>
              <a:buSzPct val="75000"/>
              <a:buChar char="•"/>
              <a:defRPr sz="3400">
                <a:solidFill>
                  <a:srgbClr val="000000"/>
                </a:solidFill>
                <a:latin typeface="Arial"/>
                <a:ea typeface="Arial"/>
                <a:cs typeface="Arial"/>
                <a:sym typeface="Arial"/>
              </a:defRPr>
            </a:pPr>
            <a:r>
              <a:t>Labor is a release from the state of functional quiescence maintained during pregnancy.</a:t>
            </a:r>
          </a:p>
          <a:p>
            <a:pPr marL="469347" indent="-469347" algn="l">
              <a:lnSpc>
                <a:spcPct val="90000"/>
              </a:lnSpc>
              <a:buSzPct val="75000"/>
              <a:buChar char="•"/>
              <a:defRPr sz="3400">
                <a:solidFill>
                  <a:srgbClr val="000000"/>
                </a:solidFill>
                <a:latin typeface="Arial"/>
                <a:ea typeface="Arial"/>
                <a:cs typeface="Arial"/>
                <a:sym typeface="Arial"/>
              </a:defRPr>
            </a:pPr>
            <a:r>
              <a:t>Decreased myometrial responsiveness to progesterone due to increased PRA. </a:t>
            </a:r>
          </a:p>
          <a:p>
            <a:pPr marL="469347" indent="-469347" algn="l">
              <a:lnSpc>
                <a:spcPct val="90000"/>
              </a:lnSpc>
              <a:buSzPct val="75000"/>
              <a:buChar char="•"/>
              <a:defRPr sz="3400">
                <a:solidFill>
                  <a:srgbClr val="000000"/>
                </a:solidFill>
                <a:latin typeface="Arial"/>
                <a:ea typeface="Arial"/>
                <a:cs typeface="Arial"/>
                <a:sym typeface="Arial"/>
              </a:defRPr>
            </a:pPr>
            <a:r>
              <a:t>Increased responsiveness to estrogen due to increased ERalpha.</a:t>
            </a:r>
          </a:p>
          <a:p>
            <a:pPr marL="469347" indent="-469347" algn="l">
              <a:lnSpc>
                <a:spcPct val="90000"/>
              </a:lnSpc>
              <a:buSzPct val="75000"/>
              <a:buChar char="•"/>
              <a:defRPr sz="3400">
                <a:solidFill>
                  <a:srgbClr val="000000"/>
                </a:solidFill>
                <a:latin typeface="Arial"/>
                <a:ea typeface="Arial"/>
                <a:cs typeface="Arial"/>
                <a:sym typeface="Arial"/>
              </a:defRPr>
            </a:pPr>
            <a:r>
              <a:t>Activation of the fetal hypothalamic pituitary axis, results in increased release of cortisol, increasing the synthesis and release of prostaglandins, and formation of myometrial gap junctions and activation of oxytocin receptors.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Double-click to edit"/>
          <p:cNvSpPr txBox="1"/>
          <p:nvPr>
            <p:ph type="title"/>
          </p:nvPr>
        </p:nvSpPr>
        <p:spPr>
          <a:prstGeom prst="rect">
            <a:avLst/>
          </a:prstGeom>
        </p:spPr>
        <p:txBody>
          <a:bodyPr/>
          <a:lstStyle/>
          <a:p>
            <a:pPr/>
          </a:p>
        </p:txBody>
      </p:sp>
      <p:sp>
        <p:nvSpPr>
          <p:cNvPr id="182" name="Preparation for labor:…"/>
          <p:cNvSpPr txBox="1"/>
          <p:nvPr>
            <p:ph type="body" idx="1"/>
          </p:nvPr>
        </p:nvSpPr>
        <p:spPr>
          <a:prstGeom prst="rect">
            <a:avLst/>
          </a:prstGeom>
        </p:spPr>
        <p:txBody>
          <a:bodyPr/>
          <a:lstStyle/>
          <a:p>
            <a:pPr>
              <a:buSzPct val="75000"/>
              <a:buChar char="•"/>
              <a:defRPr b="1">
                <a:solidFill>
                  <a:srgbClr val="000000"/>
                </a:solidFill>
                <a:latin typeface="Arial"/>
                <a:ea typeface="Arial"/>
                <a:cs typeface="Arial"/>
                <a:sym typeface="Arial"/>
              </a:defRPr>
            </a:pPr>
            <a:r>
              <a:t>Preparation for labor:</a:t>
            </a:r>
          </a:p>
          <a:p>
            <a:pPr>
              <a:buSzPct val="75000"/>
              <a:buChar char="•"/>
              <a:defRPr>
                <a:solidFill>
                  <a:srgbClr val="000000"/>
                </a:solidFill>
                <a:latin typeface="Arial"/>
                <a:ea typeface="Arial"/>
                <a:cs typeface="Arial"/>
                <a:sym typeface="Arial"/>
              </a:defRPr>
            </a:pPr>
            <a:r>
              <a:t>Lightening:</a:t>
            </a:r>
          </a:p>
          <a:p>
            <a:pPr>
              <a:buSzPct val="75000"/>
              <a:buChar char="•"/>
              <a:defRPr>
                <a:solidFill>
                  <a:srgbClr val="000000"/>
                </a:solidFill>
                <a:latin typeface="Arial"/>
                <a:ea typeface="Arial"/>
                <a:cs typeface="Arial"/>
                <a:sym typeface="Arial"/>
              </a:defRPr>
            </a:pPr>
            <a:r>
              <a:t>False labor:</a:t>
            </a:r>
          </a:p>
          <a:p>
            <a:pPr>
              <a:buSzPct val="75000"/>
              <a:buChar char="•"/>
              <a:defRPr>
                <a:solidFill>
                  <a:srgbClr val="000000"/>
                </a:solidFill>
                <a:latin typeface="Arial"/>
                <a:ea typeface="Arial"/>
                <a:cs typeface="Arial"/>
                <a:sym typeface="Arial"/>
              </a:defRPr>
            </a:pPr>
            <a:r>
              <a:t>Cervical effacement</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Title 5"/>
          <p:cNvSpPr txBox="1"/>
          <p:nvPr>
            <p:ph type="ctrTitle"/>
          </p:nvPr>
        </p:nvSpPr>
        <p:spPr>
          <a:xfrm>
            <a:off x="-355600" y="-322016"/>
            <a:ext cx="10464800" cy="1515534"/>
          </a:xfrm>
          <a:prstGeom prst="rect">
            <a:avLst/>
          </a:prstGeom>
        </p:spPr>
        <p:txBody>
          <a:bodyPr/>
          <a:lstStyle/>
          <a:p>
            <a:pPr>
              <a:defRPr sz="4600">
                <a:solidFill>
                  <a:srgbClr val="000000"/>
                </a:solidFill>
              </a:defRPr>
            </a:pPr>
          </a:p>
        </p:txBody>
      </p:sp>
      <p:sp>
        <p:nvSpPr>
          <p:cNvPr id="185" name="Text Placeholder 6"/>
          <p:cNvSpPr txBox="1"/>
          <p:nvPr>
            <p:ph type="subTitle" idx="1"/>
          </p:nvPr>
        </p:nvSpPr>
        <p:spPr>
          <a:xfrm>
            <a:off x="85372" y="1603233"/>
            <a:ext cx="11649428" cy="6279446"/>
          </a:xfrm>
          <a:prstGeom prst="rect">
            <a:avLst/>
          </a:prstGeom>
        </p:spPr>
        <p:txBody>
          <a:bodyPr/>
          <a:lstStyle/>
          <a:p>
            <a:pPr marL="520191" indent="-520191" algn="l">
              <a:lnSpc>
                <a:spcPct val="90000"/>
              </a:lnSpc>
              <a:defRPr b="1" sz="3900">
                <a:solidFill>
                  <a:srgbClr val="000000"/>
                </a:solidFill>
                <a:latin typeface="Arial"/>
                <a:ea typeface="Arial"/>
                <a:cs typeface="Arial"/>
                <a:sym typeface="Arial"/>
              </a:defRPr>
            </a:pPr>
            <a:r>
              <a:t>Diagnosis of labour:</a:t>
            </a:r>
          </a:p>
          <a:p>
            <a:pPr marL="520191" indent="-520191" algn="l">
              <a:lnSpc>
                <a:spcPct val="90000"/>
              </a:lnSpc>
              <a:defRPr sz="3400">
                <a:solidFill>
                  <a:srgbClr val="000000"/>
                </a:solidFill>
                <a:latin typeface="Arial"/>
                <a:ea typeface="Arial"/>
                <a:cs typeface="Arial"/>
                <a:sym typeface="Arial"/>
              </a:defRPr>
            </a:pPr>
          </a:p>
          <a:p>
            <a:pPr marL="469347" indent="-469347" algn="l">
              <a:lnSpc>
                <a:spcPct val="90000"/>
              </a:lnSpc>
              <a:buSzPct val="75000"/>
              <a:buChar char="•"/>
              <a:defRPr sz="3400">
                <a:solidFill>
                  <a:srgbClr val="000000"/>
                </a:solidFill>
                <a:latin typeface="Arial"/>
                <a:ea typeface="Arial"/>
                <a:cs typeface="Arial"/>
                <a:sym typeface="Arial"/>
              </a:defRPr>
            </a:pPr>
            <a:r>
              <a:t>Labour is diagnosed when painful regular contractions lead to effacement and dilatation of the cervix.</a:t>
            </a:r>
          </a:p>
          <a:p>
            <a:pPr marL="469347" indent="-469347" algn="l">
              <a:lnSpc>
                <a:spcPct val="90000"/>
              </a:lnSpc>
              <a:buSzPct val="75000"/>
              <a:buChar char="•"/>
              <a:defRPr sz="3400">
                <a:solidFill>
                  <a:srgbClr val="000000"/>
                </a:solidFill>
                <a:latin typeface="Arial"/>
                <a:ea typeface="Arial"/>
                <a:cs typeface="Arial"/>
                <a:sym typeface="Arial"/>
              </a:defRPr>
            </a:pPr>
          </a:p>
          <a:p>
            <a:pPr marL="469347" indent="-469347" algn="l">
              <a:lnSpc>
                <a:spcPct val="90000"/>
              </a:lnSpc>
              <a:buSzPct val="75000"/>
              <a:buChar char="•"/>
              <a:defRPr sz="3400">
                <a:solidFill>
                  <a:srgbClr val="000000"/>
                </a:solidFill>
                <a:latin typeface="Arial"/>
                <a:ea typeface="Arial"/>
                <a:cs typeface="Arial"/>
                <a:sym typeface="Arial"/>
              </a:defRPr>
            </a:pPr>
            <a:r>
              <a:t>This is commonly accompanied by a ‘show’ ( pink/white mucus plug) from the cervix and/or rupture of the membranes, causing release of liquor.</a:t>
            </a:r>
          </a:p>
          <a:p>
            <a:pPr marL="520191" indent="-520191" algn="l">
              <a:lnSpc>
                <a:spcPct val="90000"/>
              </a:lnSpc>
              <a:defRPr sz="3400">
                <a:solidFill>
                  <a:srgbClr val="000000"/>
                </a:solidFill>
                <a:latin typeface="Arial"/>
                <a:ea typeface="Arial"/>
                <a:cs typeface="Arial"/>
                <a:sym typeface="Arial"/>
              </a:defRPr>
            </a:pPr>
          </a:p>
          <a:p>
            <a:pPr marL="469347" indent="-469347" algn="l">
              <a:lnSpc>
                <a:spcPct val="90000"/>
              </a:lnSpc>
              <a:buSzPct val="75000"/>
              <a:buChar char="•"/>
              <a:defRPr sz="3400">
                <a:solidFill>
                  <a:srgbClr val="000000"/>
                </a:solidFill>
                <a:latin typeface="Arial"/>
                <a:ea typeface="Arial"/>
                <a:cs typeface="Arial"/>
                <a:sym typeface="Arial"/>
              </a:defRPr>
            </a:pPr>
            <a:r>
              <a:t>Effacement: normally tubular cervix is drawn up into the lower segment until it is flat . Due to increased water content and collagen lysis.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itle 5"/>
          <p:cNvSpPr txBox="1"/>
          <p:nvPr>
            <p:ph type="ctrTitle"/>
          </p:nvPr>
        </p:nvSpPr>
        <p:spPr>
          <a:xfrm>
            <a:off x="-1240649" y="-791634"/>
            <a:ext cx="10464801" cy="2794001"/>
          </a:xfrm>
          <a:prstGeom prst="rect">
            <a:avLst/>
          </a:prstGeom>
        </p:spPr>
        <p:txBody>
          <a:bodyPr/>
          <a:lstStyle>
            <a:lvl1pPr>
              <a:defRPr>
                <a:solidFill>
                  <a:srgbClr val="000000"/>
                </a:solidFill>
              </a:defRPr>
            </a:lvl1pPr>
          </a:lstStyle>
          <a:p>
            <a:pPr/>
            <a:r>
              <a:t>Stages of labor:</a:t>
            </a:r>
          </a:p>
        </p:txBody>
      </p:sp>
      <p:sp>
        <p:nvSpPr>
          <p:cNvPr id="188" name="Double-click to edit"/>
          <p:cNvSpPr txBox="1"/>
          <p:nvPr>
            <p:ph type="subTitle" sz="quarter" idx="1"/>
          </p:nvPr>
        </p:nvSpPr>
        <p:spPr>
          <a:prstGeom prst="rect">
            <a:avLst/>
          </a:prstGeom>
        </p:spPr>
        <p:txBody>
          <a:bodyPr/>
          <a:lstStyle/>
          <a:p>
            <a:pPr marL="552173" indent="-552173">
              <a:buSzPct val="75000"/>
              <a:buChar char="•"/>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Text Placeholder 2"/>
          <p:cNvSpPr txBox="1"/>
          <p:nvPr>
            <p:ph type="subTitle" idx="1"/>
          </p:nvPr>
        </p:nvSpPr>
        <p:spPr>
          <a:xfrm>
            <a:off x="229375" y="893162"/>
            <a:ext cx="11505425" cy="7507324"/>
          </a:xfrm>
          <a:prstGeom prst="rect">
            <a:avLst/>
          </a:prstGeom>
        </p:spPr>
        <p:txBody>
          <a:bodyPr/>
          <a:lstStyle/>
          <a:p>
            <a:pPr algn="l" defTabSz="438150">
              <a:defRPr b="1" sz="3000">
                <a:solidFill>
                  <a:srgbClr val="000000"/>
                </a:solidFill>
                <a:latin typeface="Arial"/>
                <a:ea typeface="Arial"/>
                <a:cs typeface="Arial"/>
                <a:sym typeface="Arial"/>
              </a:defRPr>
            </a:pPr>
            <a:r>
              <a:t>The first stage:</a:t>
            </a:r>
          </a:p>
          <a:p>
            <a:pPr marL="414130" indent="-414130" algn="l" defTabSz="438150">
              <a:buSzPct val="75000"/>
              <a:buChar char="•"/>
              <a:defRPr sz="3000">
                <a:solidFill>
                  <a:srgbClr val="000000"/>
                </a:solidFill>
                <a:latin typeface="Arial"/>
                <a:ea typeface="Arial"/>
                <a:cs typeface="Arial"/>
                <a:sym typeface="Arial"/>
              </a:defRPr>
            </a:pPr>
            <a:r>
              <a:t>From the diagnosis of labour until the cervix is dilated by 10 cm (fully dilated). </a:t>
            </a:r>
          </a:p>
          <a:p>
            <a:pPr marL="414130" indent="-414130" algn="l" defTabSz="438150">
              <a:buSzPct val="75000"/>
              <a:buChar char="•"/>
              <a:defRPr sz="3000">
                <a:solidFill>
                  <a:srgbClr val="000000"/>
                </a:solidFill>
                <a:latin typeface="Arial"/>
                <a:ea typeface="Arial"/>
                <a:cs typeface="Arial"/>
                <a:sym typeface="Arial"/>
              </a:defRPr>
            </a:pPr>
          </a:p>
          <a:p>
            <a:pPr marL="414130" indent="-414130" algn="l" defTabSz="438150">
              <a:buSzPct val="75000"/>
              <a:buChar char="•"/>
              <a:defRPr sz="3000">
                <a:solidFill>
                  <a:srgbClr val="000000"/>
                </a:solidFill>
                <a:latin typeface="Arial"/>
                <a:ea typeface="Arial"/>
                <a:cs typeface="Arial"/>
                <a:sym typeface="Arial"/>
              </a:defRPr>
            </a:pPr>
            <a:r>
              <a:t>The descent, flexion and internal rotation described occur to varying degrees.</a:t>
            </a:r>
          </a:p>
          <a:p>
            <a:pPr marL="414130" indent="-414130" algn="l" defTabSz="438150">
              <a:buSzPct val="75000"/>
              <a:buChar char="•"/>
              <a:defRPr sz="3000">
                <a:solidFill>
                  <a:srgbClr val="000000"/>
                </a:solidFill>
                <a:latin typeface="Arial"/>
                <a:ea typeface="Arial"/>
                <a:cs typeface="Arial"/>
                <a:sym typeface="Arial"/>
              </a:defRPr>
            </a:pPr>
          </a:p>
          <a:p>
            <a:pPr marL="414130" indent="-414130" algn="l" defTabSz="438150">
              <a:buSzPct val="75000"/>
              <a:buChar char="•"/>
              <a:defRPr sz="3000">
                <a:solidFill>
                  <a:srgbClr val="000000"/>
                </a:solidFill>
                <a:latin typeface="Arial"/>
                <a:ea typeface="Arial"/>
                <a:cs typeface="Arial"/>
                <a:sym typeface="Arial"/>
              </a:defRPr>
            </a:pPr>
            <a:r>
              <a:rPr b="1"/>
              <a:t>The latent phase</a:t>
            </a:r>
            <a:r>
              <a:t>: where the cervix usually dilates slowly for the first 4 cm.</a:t>
            </a:r>
          </a:p>
          <a:p>
            <a:pPr marL="414130" indent="-414130" algn="l" defTabSz="438150">
              <a:buSzPct val="75000"/>
              <a:buChar char="•"/>
              <a:defRPr sz="3000">
                <a:solidFill>
                  <a:srgbClr val="000000"/>
                </a:solidFill>
                <a:latin typeface="Arial"/>
                <a:ea typeface="Arial"/>
                <a:cs typeface="Arial"/>
                <a:sym typeface="Arial"/>
              </a:defRPr>
            </a:pPr>
          </a:p>
          <a:p>
            <a:pPr marL="414130" indent="-414130" algn="l" defTabSz="438150">
              <a:buSzPct val="75000"/>
              <a:buChar char="•"/>
              <a:defRPr sz="3000">
                <a:solidFill>
                  <a:srgbClr val="000000"/>
                </a:solidFill>
                <a:latin typeface="Arial"/>
                <a:ea typeface="Arial"/>
                <a:cs typeface="Arial"/>
                <a:sym typeface="Arial"/>
              </a:defRPr>
            </a:pPr>
            <a:r>
              <a:rPr b="1"/>
              <a:t>The active phase </a:t>
            </a:r>
            <a:r>
              <a:t>follows. </a:t>
            </a:r>
          </a:p>
          <a:p>
            <a:pPr marL="414130" indent="-414130" algn="l" defTabSz="438150">
              <a:buSzPct val="75000"/>
              <a:buChar char="•"/>
              <a:defRPr sz="3000">
                <a:solidFill>
                  <a:srgbClr val="000000"/>
                </a:solidFill>
                <a:latin typeface="Arial"/>
                <a:ea typeface="Arial"/>
                <a:cs typeface="Arial"/>
                <a:sym typeface="Arial"/>
              </a:defRPr>
            </a:pPr>
          </a:p>
          <a:p>
            <a:pPr marL="414130" indent="-414130" algn="l" defTabSz="438150">
              <a:buSzPct val="75000"/>
              <a:buChar char="•"/>
              <a:defRPr sz="3000">
                <a:solidFill>
                  <a:srgbClr val="000000"/>
                </a:solidFill>
                <a:latin typeface="Arial"/>
                <a:ea typeface="Arial"/>
                <a:cs typeface="Arial"/>
                <a:sym typeface="Arial"/>
              </a:defRPr>
            </a:pPr>
            <a:r>
              <a:t>Average cervical dilatation is at the rate of 1 cm/h in nulliparous women and about 2 cm/hour in multiparous women. With an average duration of 6-18 hrs in primipara and 2-10 hrs in multipara. </a:t>
            </a:r>
            <a:br>
              <a:rPr>
                <a:latin typeface="Calibri"/>
                <a:ea typeface="Calibri"/>
                <a:cs typeface="Calibri"/>
                <a:sym typeface="Calibri"/>
              </a:rPr>
            </a:b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Text Placeholder 2"/>
          <p:cNvSpPr txBox="1"/>
          <p:nvPr>
            <p:ph type="subTitle" idx="1"/>
          </p:nvPr>
        </p:nvSpPr>
        <p:spPr>
          <a:xfrm>
            <a:off x="242076" y="825782"/>
            <a:ext cx="11980404" cy="6343862"/>
          </a:xfrm>
          <a:prstGeom prst="rect">
            <a:avLst/>
          </a:prstGeom>
        </p:spPr>
        <p:txBody>
          <a:bodyPr/>
          <a:lstStyle/>
          <a:p>
            <a:pPr marL="552173" indent="-552173" algn="l">
              <a:buSzPct val="75000"/>
              <a:buChar char="•"/>
            </a:pPr>
            <a:br/>
            <a:r>
              <a:rPr b="1">
                <a:solidFill>
                  <a:srgbClr val="000000"/>
                </a:solidFill>
                <a:latin typeface="Arial"/>
                <a:ea typeface="Arial"/>
                <a:cs typeface="Arial"/>
                <a:sym typeface="Arial"/>
              </a:rPr>
              <a:t>The second stage:</a:t>
            </a:r>
            <a:endParaRPr>
              <a:solidFill>
                <a:srgbClr val="000000"/>
              </a:solidFill>
              <a:latin typeface="Arial"/>
              <a:ea typeface="Arial"/>
              <a:cs typeface="Arial"/>
              <a:sym typeface="Arial"/>
            </a:endParaRPr>
          </a:p>
          <a:p>
            <a:pPr marL="552173" indent="-552173" algn="l">
              <a:buSzPct val="75000"/>
              <a:buChar char="•"/>
              <a:defRPr>
                <a:solidFill>
                  <a:srgbClr val="000000"/>
                </a:solidFill>
                <a:latin typeface="Arial"/>
                <a:ea typeface="Arial"/>
                <a:cs typeface="Arial"/>
                <a:sym typeface="Arial"/>
              </a:defRPr>
            </a:pPr>
          </a:p>
          <a:p>
            <a:pPr marL="552173" indent="-552173" algn="l">
              <a:buSzPct val="75000"/>
              <a:buChar char="•"/>
              <a:defRPr>
                <a:solidFill>
                  <a:srgbClr val="000000"/>
                </a:solidFill>
                <a:latin typeface="Arial"/>
                <a:ea typeface="Arial"/>
                <a:cs typeface="Arial"/>
                <a:sym typeface="Arial"/>
              </a:defRPr>
            </a:pPr>
            <a:r>
              <a:t>L</a:t>
            </a:r>
            <a:r>
              <a:t>asts from full dilatation of the cervix to delivery.</a:t>
            </a:r>
          </a:p>
          <a:p>
            <a:pPr marL="552173" indent="-552173" algn="l">
              <a:buSzPct val="75000"/>
              <a:buChar char="•"/>
              <a:defRPr>
                <a:solidFill>
                  <a:srgbClr val="000000"/>
                </a:solidFill>
                <a:latin typeface="Arial"/>
                <a:ea typeface="Arial"/>
                <a:cs typeface="Arial"/>
                <a:sym typeface="Arial"/>
              </a:defRPr>
            </a:pPr>
          </a:p>
          <a:p>
            <a:pPr marL="552173" indent="-552173" algn="l">
              <a:buSzPct val="75000"/>
              <a:buChar char="•"/>
              <a:defRPr>
                <a:solidFill>
                  <a:srgbClr val="000000"/>
                </a:solidFill>
                <a:latin typeface="Arial"/>
                <a:ea typeface="Arial"/>
                <a:cs typeface="Arial"/>
                <a:sym typeface="Arial"/>
              </a:defRPr>
            </a:pPr>
            <a:r>
              <a:t>Descent, flexion and rotation are completed and fol</a:t>
            </a:r>
            <a:r>
              <a:t>lowed by extension as the head delivers</a:t>
            </a:r>
            <a:r>
              <a:t>.</a:t>
            </a:r>
          </a:p>
          <a:p>
            <a:pPr marL="552173" indent="-552173" algn="l">
              <a:buSzPct val="75000"/>
              <a:buChar char="•"/>
              <a:defRPr>
                <a:solidFill>
                  <a:srgbClr val="000000"/>
                </a:solidFill>
                <a:latin typeface="Arial"/>
                <a:ea typeface="Arial"/>
                <a:cs typeface="Arial"/>
                <a:sym typeface="Arial"/>
              </a:defRPr>
            </a:pPr>
            <a:r>
              <a:t>Duration 30-3 hrs in primipara and 5-30 mins in multipara.</a:t>
            </a:r>
          </a:p>
        </p:txBody>
      </p:sp>
      <p:sp>
        <p:nvSpPr>
          <p:cNvPr id="193" name="TextBox 6"/>
          <p:cNvSpPr txBox="1"/>
          <p:nvPr/>
        </p:nvSpPr>
        <p:spPr>
          <a:xfrm>
            <a:off x="7579321" y="1200180"/>
            <a:ext cx="127001" cy="195354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900"/>
              </a:spcBef>
              <a:defRPr b="1" sz="2800">
                <a:latin typeface="Trebuchet MS"/>
                <a:ea typeface="Trebuchet MS"/>
                <a:cs typeface="Trebuchet MS"/>
                <a:sym typeface="Trebuchet MS"/>
              </a:defRPr>
            </a:pPr>
          </a:p>
          <a:p>
            <a:pPr>
              <a:spcBef>
                <a:spcPts val="1900"/>
              </a:spcBef>
              <a:defRPr sz="2800"/>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Double-click to edit"/>
          <p:cNvSpPr txBox="1"/>
          <p:nvPr>
            <p:ph type="title"/>
          </p:nvPr>
        </p:nvSpPr>
        <p:spPr>
          <a:prstGeom prst="rect">
            <a:avLst/>
          </a:prstGeom>
        </p:spPr>
        <p:txBody>
          <a:bodyPr/>
          <a:lstStyle/>
          <a:p>
            <a:pPr/>
          </a:p>
        </p:txBody>
      </p:sp>
      <p:sp>
        <p:nvSpPr>
          <p:cNvPr id="196" name="Crowning: when the largest diameter of the fetal head is encircled by the vulvar ring."/>
          <p:cNvSpPr txBox="1"/>
          <p:nvPr>
            <p:ph type="body" sz="half" idx="1"/>
          </p:nvPr>
        </p:nvSpPr>
        <p:spPr>
          <a:xfrm>
            <a:off x="312702" y="6863150"/>
            <a:ext cx="10464801" cy="3011242"/>
          </a:xfrm>
          <a:prstGeom prst="rect">
            <a:avLst/>
          </a:prstGeom>
        </p:spPr>
        <p:txBody>
          <a:bodyPr/>
          <a:lstStyle>
            <a:lvl1pPr marL="552173" indent="-552173">
              <a:buSzPct val="75000"/>
              <a:buChar char="•"/>
              <a:defRPr sz="4000">
                <a:solidFill>
                  <a:srgbClr val="000000"/>
                </a:solidFill>
                <a:latin typeface="Arial"/>
                <a:ea typeface="Arial"/>
                <a:cs typeface="Arial"/>
                <a:sym typeface="Arial"/>
              </a:defRPr>
            </a:lvl1pPr>
          </a:lstStyle>
          <a:p>
            <a:pPr/>
            <a:r>
              <a:t>Crowning: when the largest diameter of the fetal head is encircled by the vulvar ring.</a:t>
            </a:r>
          </a:p>
        </p:txBody>
      </p:sp>
      <p:pic>
        <p:nvPicPr>
          <p:cNvPr id="197" name="00450.jpeg" descr="00450.jpeg"/>
          <p:cNvPicPr>
            <a:picLocks noChangeAspect="1"/>
          </p:cNvPicPr>
          <p:nvPr/>
        </p:nvPicPr>
        <p:blipFill>
          <a:blip r:embed="rId2">
            <a:extLst/>
          </a:blip>
          <a:stretch>
            <a:fillRect/>
          </a:stretch>
        </p:blipFill>
        <p:spPr>
          <a:xfrm>
            <a:off x="1703449" y="-440026"/>
            <a:ext cx="9157283" cy="7995651"/>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Double-click to edit"/>
          <p:cNvSpPr txBox="1"/>
          <p:nvPr>
            <p:ph type="title"/>
          </p:nvPr>
        </p:nvSpPr>
        <p:spPr>
          <a:prstGeom prst="rect">
            <a:avLst/>
          </a:prstGeom>
        </p:spPr>
        <p:txBody>
          <a:bodyPr/>
          <a:lstStyle/>
          <a:p>
            <a:pPr/>
          </a:p>
        </p:txBody>
      </p:sp>
      <p:sp>
        <p:nvSpPr>
          <p:cNvPr id="200" name="Double-click to edit"/>
          <p:cNvSpPr txBox="1"/>
          <p:nvPr>
            <p:ph type="body" idx="1"/>
          </p:nvPr>
        </p:nvSpPr>
        <p:spPr>
          <a:prstGeom prst="rect">
            <a:avLst/>
          </a:prstGeom>
        </p:spPr>
        <p:txBody>
          <a:bodyPr/>
          <a:lstStyle/>
          <a:p>
            <a:pPr>
              <a:buBlip>
                <a:blip r:embed="rId2"/>
              </a:buBlip>
            </a:pPr>
          </a:p>
        </p:txBody>
      </p:sp>
      <p:pic>
        <p:nvPicPr>
          <p:cNvPr id="201" name="Unknown-4.jpeg" descr="Unknown-4.jpeg"/>
          <p:cNvPicPr>
            <a:picLocks noChangeAspect="1"/>
          </p:cNvPicPr>
          <p:nvPr/>
        </p:nvPicPr>
        <p:blipFill>
          <a:blip r:embed="rId3">
            <a:extLst/>
          </a:blip>
          <a:stretch>
            <a:fillRect/>
          </a:stretch>
        </p:blipFill>
        <p:spPr>
          <a:xfrm>
            <a:off x="1431808" y="1176866"/>
            <a:ext cx="9423352" cy="7692532"/>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Title 1"/>
          <p:cNvSpPr txBox="1"/>
          <p:nvPr>
            <p:ph type="title"/>
          </p:nvPr>
        </p:nvSpPr>
        <p:spPr>
          <a:prstGeom prst="rect">
            <a:avLst/>
          </a:prstGeom>
        </p:spPr>
        <p:txBody>
          <a:bodyPr/>
          <a:lstStyle/>
          <a:p>
            <a:pPr/>
          </a:p>
        </p:txBody>
      </p:sp>
      <p:sp>
        <p:nvSpPr>
          <p:cNvPr id="204" name="The third stage:…"/>
          <p:cNvSpPr txBox="1"/>
          <p:nvPr>
            <p:ph type="body" idx="1"/>
          </p:nvPr>
        </p:nvSpPr>
        <p:spPr>
          <a:xfrm>
            <a:off x="294357" y="363855"/>
            <a:ext cx="12144870" cy="8549570"/>
          </a:xfrm>
          <a:prstGeom prst="rect">
            <a:avLst/>
          </a:prstGeom>
        </p:spPr>
        <p:txBody>
          <a:bodyPr/>
          <a:lstStyle/>
          <a:p>
            <a:pPr marL="0" indent="0" defTabSz="426466">
              <a:spcBef>
                <a:spcPts val="3000"/>
              </a:spcBef>
              <a:buSzTx/>
              <a:buNone/>
              <a:defRPr b="1" sz="3358">
                <a:solidFill>
                  <a:srgbClr val="000000"/>
                </a:solidFill>
                <a:latin typeface="Arial"/>
                <a:ea typeface="Arial"/>
                <a:cs typeface="Arial"/>
                <a:sym typeface="Arial"/>
              </a:defRPr>
            </a:pPr>
            <a:r>
              <a:t>The third stage:</a:t>
            </a:r>
          </a:p>
          <a:p>
            <a:pPr marL="463550" indent="-463550" defTabSz="426466">
              <a:spcBef>
                <a:spcPts val="3000"/>
              </a:spcBef>
              <a:buSzPct val="75000"/>
              <a:buChar char="•"/>
              <a:defRPr sz="3358">
                <a:solidFill>
                  <a:srgbClr val="000000"/>
                </a:solidFill>
                <a:latin typeface="Arial"/>
                <a:ea typeface="Arial"/>
                <a:cs typeface="Arial"/>
                <a:sym typeface="Arial"/>
              </a:defRPr>
            </a:pPr>
            <a:r>
              <a:t> From delivery of the fetus to delivery of the placenta. </a:t>
            </a:r>
          </a:p>
          <a:p>
            <a:pPr marL="463550" indent="-463550" defTabSz="426466">
              <a:spcBef>
                <a:spcPts val="3000"/>
              </a:spcBef>
              <a:buSzPct val="75000"/>
              <a:buChar char="•"/>
              <a:defRPr sz="3358">
                <a:solidFill>
                  <a:srgbClr val="000000"/>
                </a:solidFill>
                <a:latin typeface="Arial"/>
                <a:ea typeface="Arial"/>
                <a:cs typeface="Arial"/>
                <a:sym typeface="Arial"/>
              </a:defRPr>
            </a:pPr>
            <a:r>
              <a:t>It normally lasts about 15 minutes. (0-30 mins).</a:t>
            </a:r>
          </a:p>
          <a:p>
            <a:pPr marL="463550" indent="-463550" defTabSz="426466">
              <a:spcBef>
                <a:spcPts val="3000"/>
              </a:spcBef>
              <a:buSzPct val="75000"/>
              <a:buChar char="•"/>
              <a:defRPr sz="3358">
                <a:solidFill>
                  <a:srgbClr val="000000"/>
                </a:solidFill>
                <a:latin typeface="Arial"/>
                <a:ea typeface="Arial"/>
                <a:cs typeface="Arial"/>
                <a:sym typeface="Arial"/>
              </a:defRPr>
            </a:pPr>
            <a:r>
              <a:t>Normal blood loss is up to 500mL. </a:t>
            </a:r>
          </a:p>
          <a:p>
            <a:pPr marL="463550" indent="-463550" defTabSz="426466">
              <a:spcBef>
                <a:spcPts val="3000"/>
              </a:spcBef>
              <a:buSzPct val="75000"/>
              <a:buChar char="•"/>
              <a:defRPr sz="3358">
                <a:solidFill>
                  <a:srgbClr val="000000"/>
                </a:solidFill>
                <a:latin typeface="Arial"/>
                <a:ea typeface="Arial"/>
                <a:cs typeface="Arial"/>
                <a:sym typeface="Arial"/>
              </a:defRPr>
            </a:pPr>
            <a:r>
              <a:t>Signs of placental separation:</a:t>
            </a:r>
          </a:p>
          <a:p>
            <a:pPr marL="0" indent="0" defTabSz="426466">
              <a:spcBef>
                <a:spcPts val="3000"/>
              </a:spcBef>
              <a:buSzTx/>
              <a:buNone/>
              <a:defRPr sz="3358">
                <a:solidFill>
                  <a:srgbClr val="000000"/>
                </a:solidFill>
                <a:latin typeface="Arial"/>
                <a:ea typeface="Arial"/>
                <a:cs typeface="Arial"/>
                <a:sym typeface="Arial"/>
              </a:defRPr>
            </a:pPr>
            <a:r>
              <a:t>      - fresh show of blood from the vagina.</a:t>
            </a:r>
          </a:p>
          <a:p>
            <a:pPr marL="0" indent="0" defTabSz="426466">
              <a:spcBef>
                <a:spcPts val="3000"/>
              </a:spcBef>
              <a:buSzTx/>
              <a:buNone/>
              <a:defRPr sz="3358">
                <a:solidFill>
                  <a:srgbClr val="000000"/>
                </a:solidFill>
                <a:latin typeface="Arial"/>
                <a:ea typeface="Arial"/>
                <a:cs typeface="Arial"/>
                <a:sym typeface="Arial"/>
              </a:defRPr>
            </a:pPr>
            <a:r>
              <a:t>      - the umbilical cord lengthens outside the vagina.</a:t>
            </a:r>
          </a:p>
          <a:p>
            <a:pPr marL="0" indent="0" defTabSz="426466">
              <a:spcBef>
                <a:spcPts val="3000"/>
              </a:spcBef>
              <a:buSzTx/>
              <a:buNone/>
              <a:defRPr sz="3358">
                <a:solidFill>
                  <a:srgbClr val="000000"/>
                </a:solidFill>
                <a:latin typeface="Arial"/>
                <a:ea typeface="Arial"/>
                <a:cs typeface="Arial"/>
                <a:sym typeface="Arial"/>
              </a:defRPr>
            </a:pPr>
            <a:r>
              <a:t>     - the fundus rises up.</a:t>
            </a:r>
          </a:p>
          <a:p>
            <a:pPr marL="0" indent="0" defTabSz="426466">
              <a:spcBef>
                <a:spcPts val="3000"/>
              </a:spcBef>
              <a:buSzTx/>
              <a:buNone/>
              <a:defRPr sz="3358">
                <a:solidFill>
                  <a:srgbClr val="000000"/>
                </a:solidFill>
                <a:latin typeface="Arial"/>
                <a:ea typeface="Arial"/>
                <a:cs typeface="Arial"/>
                <a:sym typeface="Arial"/>
              </a:defRPr>
            </a:pPr>
            <a:r>
              <a:t>     - the uterus become firm and globular.</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Text Placeholder 5"/>
          <p:cNvSpPr txBox="1"/>
          <p:nvPr>
            <p:ph type="body" idx="4294967295"/>
          </p:nvPr>
        </p:nvSpPr>
        <p:spPr>
          <a:xfrm>
            <a:off x="168204" y="583071"/>
            <a:ext cx="12364297" cy="7686111"/>
          </a:xfrm>
          <a:prstGeom prst="rect">
            <a:avLst/>
          </a:prstGeom>
        </p:spPr>
        <p:txBody>
          <a:bodyPr/>
          <a:lstStyle/>
          <a:p>
            <a:pPr>
              <a:spcBef>
                <a:spcPts val="0"/>
              </a:spcBef>
              <a:buSzPct val="75000"/>
              <a:buChar char="•"/>
              <a:defRPr>
                <a:solidFill>
                  <a:srgbClr val="000000"/>
                </a:solidFill>
                <a:latin typeface="Arial"/>
                <a:ea typeface="Arial"/>
                <a:cs typeface="Arial"/>
                <a:sym typeface="Arial"/>
              </a:defRPr>
            </a:pPr>
            <a:r>
              <a:t>Active management of the third stage of labor:</a:t>
            </a:r>
          </a:p>
          <a:p>
            <a:pPr marL="0" indent="0">
              <a:spcBef>
                <a:spcPts val="0"/>
              </a:spcBef>
              <a:buSzTx/>
              <a:buNone/>
              <a:defRPr>
                <a:solidFill>
                  <a:srgbClr val="000000"/>
                </a:solidFill>
                <a:latin typeface="Arial"/>
                <a:ea typeface="Arial"/>
                <a:cs typeface="Arial"/>
                <a:sym typeface="Arial"/>
              </a:defRPr>
            </a:pPr>
            <a:r>
              <a:t>       - administration of uterotonics.</a:t>
            </a:r>
          </a:p>
          <a:p>
            <a:pPr marL="0" indent="0">
              <a:spcBef>
                <a:spcPts val="0"/>
              </a:spcBef>
              <a:buSzTx/>
              <a:buNone/>
              <a:defRPr>
                <a:solidFill>
                  <a:srgbClr val="000000"/>
                </a:solidFill>
                <a:latin typeface="Arial"/>
                <a:ea typeface="Arial"/>
                <a:cs typeface="Arial"/>
                <a:sym typeface="Arial"/>
              </a:defRPr>
            </a:pPr>
            <a:r>
              <a:t>       - controlled cord traction.</a:t>
            </a:r>
          </a:p>
          <a:p>
            <a:pPr marL="0" indent="0">
              <a:spcBef>
                <a:spcPts val="0"/>
              </a:spcBef>
              <a:buSzTx/>
              <a:buNone/>
              <a:defRPr>
                <a:solidFill>
                  <a:srgbClr val="000000"/>
                </a:solidFill>
                <a:latin typeface="Arial"/>
                <a:ea typeface="Arial"/>
                <a:cs typeface="Arial"/>
                <a:sym typeface="Arial"/>
              </a:defRPr>
            </a:pPr>
            <a:r>
              <a:t>       - early clamping of the cord.</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Text Placeholder 6"/>
          <p:cNvSpPr txBox="1"/>
          <p:nvPr>
            <p:ph type="subTitle" idx="1"/>
          </p:nvPr>
        </p:nvSpPr>
        <p:spPr>
          <a:xfrm>
            <a:off x="114017" y="873477"/>
            <a:ext cx="12376292" cy="8006646"/>
          </a:xfrm>
          <a:prstGeom prst="rect">
            <a:avLst/>
          </a:prstGeom>
        </p:spPr>
        <p:txBody>
          <a:bodyPr/>
          <a:lstStyle/>
          <a:p>
            <a:pPr algn="l"/>
            <a:r>
              <a:rPr b="1">
                <a:solidFill>
                  <a:srgbClr val="000000"/>
                </a:solidFill>
                <a:latin typeface="Arial"/>
                <a:ea typeface="Arial"/>
                <a:cs typeface="Arial"/>
                <a:sym typeface="Arial"/>
              </a:rPr>
              <a:t>Perineal lacerations:</a:t>
            </a:r>
            <a:endParaRPr b="1">
              <a:solidFill>
                <a:srgbClr val="000000"/>
              </a:solidFill>
              <a:latin typeface="Arial"/>
              <a:ea typeface="Arial"/>
              <a:cs typeface="Arial"/>
              <a:sym typeface="Arial"/>
            </a:endParaRPr>
          </a:p>
          <a:p>
            <a:pPr marL="552173" indent="-552173" algn="l">
              <a:buSzPct val="75000"/>
              <a:buChar char="•"/>
            </a:pPr>
            <a:r>
              <a:rPr>
                <a:solidFill>
                  <a:srgbClr val="000000"/>
                </a:solidFill>
                <a:latin typeface="Arial"/>
                <a:ea typeface="Arial"/>
                <a:cs typeface="Arial"/>
                <a:sym typeface="Arial"/>
              </a:rPr>
              <a:t>First degree: vaginal epithelium or perineal skin.</a:t>
            </a:r>
            <a:endParaRPr>
              <a:solidFill>
                <a:srgbClr val="000000"/>
              </a:solidFill>
              <a:latin typeface="Arial"/>
              <a:ea typeface="Arial"/>
              <a:cs typeface="Arial"/>
              <a:sym typeface="Arial"/>
            </a:endParaRPr>
          </a:p>
          <a:p>
            <a:pPr marL="552173" indent="-552173" algn="l">
              <a:buSzPct val="75000"/>
              <a:buChar char="•"/>
            </a:pPr>
            <a:r>
              <a:rPr>
                <a:solidFill>
                  <a:srgbClr val="000000"/>
                </a:solidFill>
                <a:latin typeface="Arial"/>
                <a:ea typeface="Arial"/>
                <a:cs typeface="Arial"/>
                <a:sym typeface="Arial"/>
              </a:rPr>
              <a:t>Second degree: sub epithelial tissue.</a:t>
            </a:r>
            <a:endParaRPr>
              <a:solidFill>
                <a:srgbClr val="000000"/>
              </a:solidFill>
              <a:latin typeface="Arial"/>
              <a:ea typeface="Arial"/>
              <a:cs typeface="Arial"/>
              <a:sym typeface="Arial"/>
            </a:endParaRPr>
          </a:p>
          <a:p>
            <a:pPr marL="552173" indent="-552173" algn="l">
              <a:buSzPct val="75000"/>
              <a:buChar char="•"/>
            </a:pPr>
            <a:r>
              <a:rPr>
                <a:solidFill>
                  <a:srgbClr val="000000"/>
                </a:solidFill>
                <a:latin typeface="Arial"/>
                <a:ea typeface="Arial"/>
                <a:cs typeface="Arial"/>
                <a:sym typeface="Arial"/>
              </a:rPr>
              <a:t>Third degree: anal sphincter.</a:t>
            </a:r>
            <a:endParaRPr>
              <a:solidFill>
                <a:srgbClr val="000000"/>
              </a:solidFill>
              <a:latin typeface="Arial"/>
              <a:ea typeface="Arial"/>
              <a:cs typeface="Arial"/>
              <a:sym typeface="Arial"/>
            </a:endParaRPr>
          </a:p>
          <a:p>
            <a:pPr marL="552173" indent="-552173" algn="l">
              <a:buSzPct val="75000"/>
              <a:buChar char="•"/>
            </a:pPr>
            <a:r>
              <a:rPr>
                <a:solidFill>
                  <a:srgbClr val="000000"/>
                </a:solidFill>
                <a:latin typeface="Arial"/>
                <a:ea typeface="Arial"/>
                <a:cs typeface="Arial"/>
                <a:sym typeface="Arial"/>
              </a:rPr>
              <a:t>Fourth degree: rectal mucosa.</a:t>
            </a:r>
            <a:endParaRPr b="1">
              <a:solidFill>
                <a:srgbClr val="000000"/>
              </a:solidFill>
              <a:latin typeface="Arial"/>
              <a:ea typeface="Arial"/>
              <a:cs typeface="Arial"/>
              <a:sym typeface="Arial"/>
            </a:endParaRPr>
          </a:p>
          <a:p>
            <a:pPr algn="l"/>
            <a:endParaRPr b="1">
              <a:solidFill>
                <a:srgbClr val="000000"/>
              </a:solidFill>
              <a:latin typeface="Arial"/>
              <a:ea typeface="Arial"/>
              <a:cs typeface="Arial"/>
              <a:sym typeface="Arial"/>
            </a:endParaRPr>
          </a:p>
          <a:p>
            <a:pPr algn="l"/>
            <a:b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Title 1"/>
          <p:cNvSpPr txBox="1"/>
          <p:nvPr>
            <p:ph type="title"/>
          </p:nvPr>
        </p:nvSpPr>
        <p:spPr>
          <a:xfrm>
            <a:off x="-156916" y="-279965"/>
            <a:ext cx="10464801" cy="1358901"/>
          </a:xfrm>
          <a:prstGeom prst="rect">
            <a:avLst/>
          </a:prstGeom>
        </p:spPr>
        <p:txBody>
          <a:bodyPr/>
          <a:lstStyle/>
          <a:p>
            <a:pPr defTabSz="560831">
              <a:defRPr sz="9120"/>
            </a:pPr>
          </a:p>
        </p:txBody>
      </p:sp>
      <p:sp>
        <p:nvSpPr>
          <p:cNvPr id="211" name="General care of the woman in labour:…"/>
          <p:cNvSpPr txBox="1"/>
          <p:nvPr>
            <p:ph type="body" idx="4294967295"/>
          </p:nvPr>
        </p:nvSpPr>
        <p:spPr>
          <a:xfrm>
            <a:off x="86641" y="956027"/>
            <a:ext cx="11648159" cy="7578373"/>
          </a:xfrm>
          <a:prstGeom prst="rect">
            <a:avLst/>
          </a:prstGeom>
        </p:spPr>
        <p:txBody>
          <a:bodyPr anchor="t"/>
          <a:lstStyle/>
          <a:p>
            <a:pPr marL="0" indent="0" defTabSz="432308">
              <a:spcBef>
                <a:spcPts val="0"/>
              </a:spcBef>
              <a:buSzTx/>
              <a:buNone/>
              <a:defRPr sz="2960">
                <a:solidFill>
                  <a:srgbClr val="000000"/>
                </a:solidFill>
                <a:latin typeface="Arial"/>
                <a:ea typeface="Arial"/>
                <a:cs typeface="Arial"/>
                <a:sym typeface="Arial"/>
              </a:defRPr>
            </a:pPr>
            <a:r>
              <a:t>General care of the woman in labour:</a:t>
            </a:r>
          </a:p>
          <a:p>
            <a:pPr marL="0" indent="0" defTabSz="432308">
              <a:spcBef>
                <a:spcPts val="0"/>
              </a:spcBef>
              <a:buSzTx/>
              <a:buNone/>
              <a:defRPr sz="2960">
                <a:solidFill>
                  <a:srgbClr val="000000"/>
                </a:solidFill>
                <a:latin typeface="Arial"/>
                <a:ea typeface="Arial"/>
                <a:cs typeface="Arial"/>
                <a:sym typeface="Arial"/>
              </a:defRPr>
            </a:pPr>
          </a:p>
          <a:p>
            <a:pPr marL="0" indent="0" defTabSz="432308">
              <a:spcBef>
                <a:spcPts val="0"/>
              </a:spcBef>
              <a:buSzTx/>
              <a:buNone/>
              <a:defRPr sz="2960">
                <a:solidFill>
                  <a:srgbClr val="000000"/>
                </a:solidFill>
                <a:latin typeface="Arial"/>
                <a:ea typeface="Arial"/>
                <a:cs typeface="Arial"/>
                <a:sym typeface="Arial"/>
              </a:defRPr>
            </a:pPr>
            <a:r>
              <a:t>Physical health in labour observations: </a:t>
            </a:r>
          </a:p>
          <a:p>
            <a:pPr marL="408608" indent="-408608" defTabSz="432308">
              <a:spcBef>
                <a:spcPts val="0"/>
              </a:spcBef>
              <a:buSzPct val="75000"/>
              <a:buChar char="•"/>
              <a:defRPr sz="2960">
                <a:solidFill>
                  <a:srgbClr val="000000"/>
                </a:solidFill>
                <a:latin typeface="Arial"/>
                <a:ea typeface="Arial"/>
                <a:cs typeface="Arial"/>
                <a:sym typeface="Arial"/>
              </a:defRPr>
            </a:pPr>
          </a:p>
          <a:p>
            <a:pPr marL="408608" indent="-408608" defTabSz="432308">
              <a:spcBef>
                <a:spcPts val="0"/>
              </a:spcBef>
              <a:buSzPct val="75000"/>
              <a:buChar char="•"/>
              <a:defRPr sz="2960">
                <a:solidFill>
                  <a:srgbClr val="000000"/>
                </a:solidFill>
                <a:latin typeface="Arial"/>
                <a:ea typeface="Arial"/>
                <a:cs typeface="Arial"/>
                <a:sym typeface="Arial"/>
              </a:defRPr>
            </a:pPr>
            <a:r>
              <a:t>The temperature and blood pressure  every 4 hours, the pulse every hour (first stage) and then every 15 minutes (second stage).</a:t>
            </a:r>
          </a:p>
          <a:p>
            <a:pPr marL="408608" indent="-408608" defTabSz="432308">
              <a:spcBef>
                <a:spcPts val="0"/>
              </a:spcBef>
              <a:buSzPct val="75000"/>
              <a:buChar char="•"/>
              <a:defRPr sz="2960">
                <a:solidFill>
                  <a:srgbClr val="000000"/>
                </a:solidFill>
                <a:latin typeface="Arial"/>
                <a:ea typeface="Arial"/>
                <a:cs typeface="Arial"/>
                <a:sym typeface="Arial"/>
              </a:defRPr>
            </a:pPr>
            <a:r>
              <a:t>Contraction frequency recorded every 30 minutes.</a:t>
            </a:r>
          </a:p>
          <a:p>
            <a:pPr marL="0" indent="0" defTabSz="432308">
              <a:spcBef>
                <a:spcPts val="0"/>
              </a:spcBef>
              <a:buSzTx/>
              <a:buNone/>
              <a:defRPr sz="2960">
                <a:solidFill>
                  <a:srgbClr val="000000"/>
                </a:solidFill>
                <a:latin typeface="Arial"/>
                <a:ea typeface="Arial"/>
                <a:cs typeface="Arial"/>
                <a:sym typeface="Arial"/>
              </a:defRPr>
            </a:pPr>
          </a:p>
          <a:p>
            <a:pPr marL="408608" indent="-408608" defTabSz="432308">
              <a:spcBef>
                <a:spcPts val="0"/>
              </a:spcBef>
              <a:buSzPct val="75000"/>
              <a:buChar char="•"/>
              <a:defRPr sz="2960">
                <a:solidFill>
                  <a:srgbClr val="000000"/>
                </a:solidFill>
                <a:latin typeface="Arial"/>
                <a:ea typeface="Arial"/>
                <a:cs typeface="Arial"/>
                <a:sym typeface="Arial"/>
              </a:defRPr>
            </a:pPr>
            <a:r>
              <a:t>Mobility and delivery positions: Freedom of movement is encouraged. </a:t>
            </a:r>
          </a:p>
          <a:p>
            <a:pPr marL="408608" indent="-408608" defTabSz="432308">
              <a:spcBef>
                <a:spcPts val="0"/>
              </a:spcBef>
              <a:buSzPct val="75000"/>
              <a:buChar char="•"/>
              <a:defRPr sz="2960">
                <a:solidFill>
                  <a:srgbClr val="000000"/>
                </a:solidFill>
                <a:latin typeface="Arial"/>
                <a:ea typeface="Arial"/>
                <a:cs typeface="Arial"/>
                <a:sym typeface="Arial"/>
              </a:defRPr>
            </a:pPr>
            <a:r>
              <a:t>Most women deliver semi-recumbent:</a:t>
            </a:r>
          </a:p>
          <a:p>
            <a:pPr marL="408608" indent="-408608" defTabSz="432308">
              <a:spcBef>
                <a:spcPts val="0"/>
              </a:spcBef>
              <a:buSzPct val="75000"/>
              <a:buChar char="•"/>
              <a:defRPr sz="2960">
                <a:solidFill>
                  <a:srgbClr val="000000"/>
                </a:solidFill>
                <a:latin typeface="Arial"/>
                <a:ea typeface="Arial"/>
                <a:cs typeface="Arial"/>
                <a:sym typeface="Arial"/>
              </a:defRPr>
            </a:pPr>
            <a:r>
              <a:t>squatting, kneeling or the left-lateral position all probably increase the dimensions of the pelvis. </a:t>
            </a:r>
          </a:p>
          <a:p>
            <a:pPr marL="408608" indent="-408608" defTabSz="432308">
              <a:spcBef>
                <a:spcPts val="0"/>
              </a:spcBef>
              <a:buSzPct val="75000"/>
              <a:buChar char="•"/>
              <a:defRPr sz="2960">
                <a:solidFill>
                  <a:srgbClr val="000000"/>
                </a:solidFill>
                <a:latin typeface="Arial"/>
                <a:ea typeface="Arial"/>
                <a:cs typeface="Arial"/>
                <a:sym typeface="Arial"/>
              </a:defRPr>
            </a:pPr>
            <a:r>
              <a:t>The supine position avoided: the gravid uterus compresses the main blood vessels, reducing cardiac output and causing hypotension, and often fetal distress. </a:t>
            </a:r>
            <a:r>
              <a:rPr b="1"/>
              <a:t>Aortocaval compression,</a:t>
            </a:r>
            <a:r>
              <a:t> prevented by maintaining at least 15° of left lateral tilt.</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Text Placeholder 5"/>
          <p:cNvSpPr txBox="1"/>
          <p:nvPr>
            <p:ph type="body" idx="4294967295"/>
          </p:nvPr>
        </p:nvSpPr>
        <p:spPr>
          <a:xfrm>
            <a:off x="654543" y="279964"/>
            <a:ext cx="12015683" cy="8021462"/>
          </a:xfrm>
          <a:prstGeom prst="rect">
            <a:avLst/>
          </a:prstGeom>
        </p:spPr>
        <p:txBody>
          <a:bodyPr/>
          <a:lstStyle/>
          <a:p>
            <a:pPr marL="0" indent="0">
              <a:spcBef>
                <a:spcPts val="0"/>
              </a:spcBef>
              <a:buSzTx/>
              <a:buNone/>
              <a:defRPr sz="4000">
                <a:solidFill>
                  <a:srgbClr val="000000"/>
                </a:solidFill>
                <a:latin typeface="Arial"/>
                <a:ea typeface="Arial"/>
                <a:cs typeface="Arial"/>
                <a:sym typeface="Arial"/>
              </a:defRPr>
            </a:pPr>
          </a:p>
          <a:p>
            <a:pPr marL="552173" indent="-552173">
              <a:spcBef>
                <a:spcPts val="0"/>
              </a:spcBef>
              <a:buSzPct val="75000"/>
              <a:buChar char="•"/>
              <a:defRPr sz="4000">
                <a:solidFill>
                  <a:srgbClr val="000000"/>
                </a:solidFill>
                <a:latin typeface="Arial"/>
                <a:ea typeface="Arial"/>
                <a:cs typeface="Arial"/>
                <a:sym typeface="Arial"/>
              </a:defRPr>
            </a:pPr>
            <a:r>
              <a:t>Hydration: encouraged to drink isotonic drinks or water. Intravenous fluid may be necesary if labour is prolonged.</a:t>
            </a:r>
          </a:p>
          <a:p>
            <a:pPr marL="0" indent="0">
              <a:spcBef>
                <a:spcPts val="0"/>
              </a:spcBef>
              <a:buSzTx/>
              <a:buNone/>
              <a:defRPr sz="4000">
                <a:solidFill>
                  <a:srgbClr val="000000"/>
                </a:solidFill>
                <a:latin typeface="Arial"/>
                <a:ea typeface="Arial"/>
                <a:cs typeface="Arial"/>
                <a:sym typeface="Arial"/>
              </a:defRPr>
            </a:pPr>
          </a:p>
          <a:p>
            <a:pPr marL="552173" indent="-552173">
              <a:spcBef>
                <a:spcPts val="0"/>
              </a:spcBef>
              <a:buSzPct val="75000"/>
              <a:buChar char="•"/>
              <a:defRPr sz="4000">
                <a:solidFill>
                  <a:srgbClr val="000000"/>
                </a:solidFill>
                <a:latin typeface="Arial"/>
                <a:ea typeface="Arial"/>
                <a:cs typeface="Arial"/>
                <a:sym typeface="Arial"/>
              </a:defRPr>
            </a:pPr>
            <a:r>
              <a:t>Stomach and food: Eating is appropriate during labour, although only small amounts are usually eaten. Eating is often discouraged if the labour is high risk, and ranitidine is often given to reduce the stomach acidity.</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The urinary tract: Neglected retention of urine can irreversibly damage the detrusor muscle. The woman must be encouraged to micturate frequently in labour; if she has an epidural, catheterization may be needed, routine catheterization is unnecessary."/>
          <p:cNvSpPr txBox="1"/>
          <p:nvPr/>
        </p:nvSpPr>
        <p:spPr>
          <a:xfrm>
            <a:off x="-25400" y="931035"/>
            <a:ext cx="13055601" cy="29424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552173" indent="-552173" algn="l">
              <a:buSzPct val="75000"/>
              <a:buChar char="•"/>
              <a:defRPr>
                <a:solidFill>
                  <a:srgbClr val="000000"/>
                </a:solidFill>
                <a:latin typeface="Arial"/>
                <a:ea typeface="Arial"/>
                <a:cs typeface="Arial"/>
                <a:sym typeface="Arial"/>
              </a:defRPr>
            </a:lvl1pPr>
          </a:lstStyle>
          <a:p>
            <a:pPr/>
            <a:r>
              <a:t>The urinary tract: Neglected retention of urine can irreversibly damage the detrusor muscle. The woman must be encouraged to micturate frequently in labour; if she has an epidural, catheterization may be needed, routine catheterization is unnecessary.</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Text Placeholder 5"/>
          <p:cNvSpPr txBox="1"/>
          <p:nvPr>
            <p:ph type="body" idx="4294967295"/>
          </p:nvPr>
        </p:nvSpPr>
        <p:spPr>
          <a:xfrm>
            <a:off x="513785" y="697653"/>
            <a:ext cx="11977230" cy="7785947"/>
          </a:xfrm>
          <a:prstGeom prst="rect">
            <a:avLst/>
          </a:prstGeom>
        </p:spPr>
        <p:txBody>
          <a:bodyPr/>
          <a:lstStyle/>
          <a:p>
            <a:pPr marL="577850" indent="-577850" defTabSz="531622">
              <a:spcBef>
                <a:spcPts val="0"/>
              </a:spcBef>
              <a:buSzPct val="75000"/>
              <a:buChar char="•"/>
              <a:defRPr sz="4186">
                <a:solidFill>
                  <a:srgbClr val="000000"/>
                </a:solidFill>
                <a:latin typeface="Arial"/>
                <a:ea typeface="Arial"/>
                <a:cs typeface="Arial"/>
                <a:sym typeface="Arial"/>
              </a:defRPr>
            </a:pPr>
            <a:r>
              <a:t>Progress in labour: </a:t>
            </a:r>
          </a:p>
          <a:p>
            <a:pPr marL="577850" indent="-577850" defTabSz="531622">
              <a:spcBef>
                <a:spcPts val="0"/>
              </a:spcBef>
              <a:buSzPct val="75000"/>
              <a:buChar char="•"/>
              <a:defRPr sz="4186">
                <a:solidFill>
                  <a:srgbClr val="000000"/>
                </a:solidFill>
                <a:latin typeface="Arial"/>
                <a:ea typeface="Arial"/>
                <a:cs typeface="Arial"/>
                <a:sym typeface="Arial"/>
              </a:defRPr>
            </a:pPr>
            <a:r>
              <a:t>Monitoring progress: the partogram: </a:t>
            </a:r>
          </a:p>
          <a:p>
            <a:pPr marL="577850" indent="-577850" defTabSz="531622">
              <a:spcBef>
                <a:spcPts val="0"/>
              </a:spcBef>
              <a:buSzPct val="75000"/>
              <a:buChar char="•"/>
              <a:defRPr sz="4186">
                <a:solidFill>
                  <a:srgbClr val="000000"/>
                </a:solidFill>
                <a:latin typeface="Arial"/>
                <a:ea typeface="Arial"/>
                <a:cs typeface="Arial"/>
                <a:sym typeface="Arial"/>
              </a:defRPr>
            </a:pPr>
          </a:p>
          <a:p>
            <a:pPr marL="577850" indent="-577850" defTabSz="531622">
              <a:spcBef>
                <a:spcPts val="0"/>
              </a:spcBef>
              <a:buSzPct val="75000"/>
              <a:buChar char="•"/>
              <a:defRPr sz="4186">
                <a:solidFill>
                  <a:srgbClr val="000000"/>
                </a:solidFill>
                <a:latin typeface="Arial"/>
                <a:ea typeface="Arial"/>
                <a:cs typeface="Arial"/>
                <a:sym typeface="Arial"/>
              </a:defRPr>
            </a:pPr>
            <a:r>
              <a:t>Used to record progress in dilatation of the cervix and descent of the head. This is assessed on vaginal examination and plotted against time. </a:t>
            </a:r>
          </a:p>
          <a:p>
            <a:pPr marL="577850" indent="-577850" defTabSz="531622">
              <a:spcBef>
                <a:spcPts val="0"/>
              </a:spcBef>
              <a:buSzPct val="75000"/>
              <a:buChar char="•"/>
              <a:defRPr sz="4186">
                <a:solidFill>
                  <a:srgbClr val="000000"/>
                </a:solidFill>
                <a:latin typeface="Arial"/>
                <a:ea typeface="Arial"/>
                <a:cs typeface="Arial"/>
                <a:sym typeface="Arial"/>
              </a:defRPr>
            </a:pPr>
            <a:r>
              <a:t>‘alert’ and ‘action’ lines on the partogram indicate slow progress.</a:t>
            </a:r>
          </a:p>
          <a:p>
            <a:pPr marL="577850" indent="-577850" defTabSz="531622">
              <a:spcBef>
                <a:spcPts val="0"/>
              </a:spcBef>
              <a:buSzPct val="75000"/>
              <a:buChar char="•"/>
              <a:defRPr sz="4186">
                <a:solidFill>
                  <a:srgbClr val="000000"/>
                </a:solidFill>
                <a:latin typeface="Arial"/>
                <a:ea typeface="Arial"/>
                <a:cs typeface="Arial"/>
                <a:sym typeface="Arial"/>
              </a:defRPr>
            </a:pPr>
            <a:r>
              <a:t>NICE recommends that slow progress is diagnosed if there is &lt;2 cm dilatation in 4 hours.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9" name="partograph-17-638.jpg" descr="partograph-17-638.jpg"/>
          <p:cNvPicPr>
            <a:picLocks noChangeAspect="1"/>
          </p:cNvPicPr>
          <p:nvPr/>
        </p:nvPicPr>
        <p:blipFill>
          <a:blip r:embed="rId2">
            <a:extLst/>
          </a:blip>
          <a:stretch>
            <a:fillRect/>
          </a:stretch>
        </p:blipFill>
        <p:spPr>
          <a:xfrm>
            <a:off x="315754" y="97753"/>
            <a:ext cx="12483288" cy="9372251"/>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Text Placeholder 5"/>
          <p:cNvSpPr txBox="1"/>
          <p:nvPr>
            <p:ph type="body" idx="4294967295"/>
          </p:nvPr>
        </p:nvSpPr>
        <p:spPr>
          <a:xfrm>
            <a:off x="315735" y="1006475"/>
            <a:ext cx="12373330" cy="8063584"/>
          </a:xfrm>
          <a:prstGeom prst="rect">
            <a:avLst/>
          </a:prstGeom>
        </p:spPr>
        <p:txBody>
          <a:bodyPr/>
          <a:lstStyle/>
          <a:p>
            <a:pPr marL="571500" indent="-571500" defTabSz="525779">
              <a:spcBef>
                <a:spcPts val="0"/>
              </a:spcBef>
              <a:buSzPct val="75000"/>
              <a:buChar char="•"/>
              <a:defRPr b="1" sz="3600">
                <a:solidFill>
                  <a:srgbClr val="000000"/>
                </a:solidFill>
                <a:latin typeface="Arial"/>
                <a:ea typeface="Arial"/>
                <a:cs typeface="Arial"/>
                <a:sym typeface="Arial"/>
              </a:defRPr>
            </a:pPr>
            <a:r>
              <a:t>Fetal heart monitoring: </a:t>
            </a:r>
          </a:p>
          <a:p>
            <a:pPr marL="571500" indent="-571500" defTabSz="525779">
              <a:spcBef>
                <a:spcPts val="0"/>
              </a:spcBef>
              <a:buSzPct val="75000"/>
              <a:buChar char="•"/>
              <a:defRPr sz="3600">
                <a:solidFill>
                  <a:srgbClr val="000000"/>
                </a:solidFill>
                <a:latin typeface="Arial"/>
                <a:ea typeface="Arial"/>
                <a:cs typeface="Arial"/>
                <a:sym typeface="Arial"/>
              </a:defRPr>
            </a:pPr>
          </a:p>
          <a:p>
            <a:pPr marL="571500" indent="-571500" defTabSz="525779">
              <a:spcBef>
                <a:spcPts val="0"/>
              </a:spcBef>
              <a:buSzPct val="75000"/>
              <a:buChar char="•"/>
              <a:defRPr sz="3600">
                <a:solidFill>
                  <a:srgbClr val="000000"/>
                </a:solidFill>
                <a:latin typeface="Arial"/>
                <a:ea typeface="Arial"/>
                <a:cs typeface="Arial"/>
                <a:sym typeface="Arial"/>
              </a:defRPr>
            </a:pPr>
            <a:r>
              <a:t>Fetal heart rate auscultation:</a:t>
            </a:r>
          </a:p>
          <a:p>
            <a:pPr marL="0" indent="0" defTabSz="525779">
              <a:spcBef>
                <a:spcPts val="0"/>
              </a:spcBef>
              <a:buSzTx/>
              <a:buNone/>
              <a:defRPr sz="3600">
                <a:solidFill>
                  <a:srgbClr val="000000"/>
                </a:solidFill>
                <a:latin typeface="Arial"/>
                <a:ea typeface="Arial"/>
                <a:cs typeface="Arial"/>
                <a:sym typeface="Arial"/>
              </a:defRPr>
            </a:pPr>
            <a:r>
              <a:t>            - For low risk pregnancies.</a:t>
            </a:r>
          </a:p>
          <a:p>
            <a:pPr marL="0" indent="0" defTabSz="525779">
              <a:spcBef>
                <a:spcPts val="0"/>
              </a:spcBef>
              <a:buSzTx/>
              <a:buNone/>
              <a:defRPr sz="3600">
                <a:solidFill>
                  <a:srgbClr val="000000"/>
                </a:solidFill>
                <a:latin typeface="Arial"/>
                <a:ea typeface="Arial"/>
                <a:cs typeface="Arial"/>
                <a:sym typeface="Arial"/>
              </a:defRPr>
            </a:pPr>
            <a:r>
              <a:t>            - every 15 minutes during the first stage, and every 5 minutes in the second, with a Pinard’s stethoscope or a hand-held Doppler for 60 seconds after a contraction. </a:t>
            </a:r>
          </a:p>
          <a:p>
            <a:pPr marL="571500" indent="-571500" defTabSz="525779">
              <a:spcBef>
                <a:spcPts val="0"/>
              </a:spcBef>
              <a:buSzPct val="75000"/>
              <a:buChar char="•"/>
              <a:defRPr sz="3600">
                <a:solidFill>
                  <a:srgbClr val="000000"/>
                </a:solidFill>
                <a:latin typeface="Arial"/>
                <a:ea typeface="Arial"/>
                <a:cs typeface="Arial"/>
                <a:sym typeface="Arial"/>
              </a:defRPr>
            </a:pPr>
          </a:p>
          <a:p>
            <a:pPr marL="571500" indent="-571500" defTabSz="525779">
              <a:spcBef>
                <a:spcPts val="0"/>
              </a:spcBef>
              <a:buSzPct val="75000"/>
              <a:buChar char="•"/>
              <a:defRPr sz="3600">
                <a:solidFill>
                  <a:srgbClr val="000000"/>
                </a:solidFill>
                <a:latin typeface="Arial"/>
                <a:ea typeface="Arial"/>
                <a:cs typeface="Arial"/>
                <a:sym typeface="Arial"/>
              </a:defRPr>
            </a:pPr>
            <a:r>
              <a:t>Cardiotocography ( CTG) </a:t>
            </a:r>
          </a:p>
          <a:p>
            <a:pPr marL="0" indent="0" defTabSz="525779">
              <a:spcBef>
                <a:spcPts val="0"/>
              </a:spcBef>
              <a:buSzTx/>
              <a:buNone/>
              <a:defRPr sz="3600">
                <a:solidFill>
                  <a:srgbClr val="000000"/>
                </a:solidFill>
                <a:latin typeface="Arial"/>
                <a:ea typeface="Arial"/>
                <a:cs typeface="Arial"/>
                <a:sym typeface="Arial"/>
              </a:defRPr>
            </a:pPr>
            <a:r>
              <a:t>           - if abnormalities are detected or risk factors develop. </a:t>
            </a:r>
          </a:p>
          <a:p>
            <a:pPr marL="0" indent="0" defTabSz="525779">
              <a:spcBef>
                <a:spcPts val="0"/>
              </a:spcBef>
              <a:buSzTx/>
              <a:buNone/>
              <a:defRPr sz="3600">
                <a:solidFill>
                  <a:srgbClr val="000000"/>
                </a:solidFill>
                <a:latin typeface="Arial"/>
                <a:ea typeface="Arial"/>
                <a:cs typeface="Arial"/>
                <a:sym typeface="Arial"/>
              </a:defRPr>
            </a:pPr>
            <a:r>
              <a:t>           - records the FHR on paper and electronically, either from a transducer placed on the abdomen or from a probe in the vagina attached to the fetal scalp.Another transducer synchronously records the uterine contractions.</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Text Placeholder 5"/>
          <p:cNvSpPr txBox="1"/>
          <p:nvPr>
            <p:ph type="body" idx="4294967295"/>
          </p:nvPr>
        </p:nvSpPr>
        <p:spPr>
          <a:xfrm>
            <a:off x="329706" y="266488"/>
            <a:ext cx="11405094" cy="8809214"/>
          </a:xfrm>
          <a:prstGeom prst="rect">
            <a:avLst/>
          </a:prstGeom>
        </p:spPr>
        <p:txBody>
          <a:bodyPr/>
          <a:lstStyle/>
          <a:p>
            <a:pPr marL="495300" indent="-495300" defTabSz="455675">
              <a:spcBef>
                <a:spcPts val="0"/>
              </a:spcBef>
              <a:buSzPct val="75000"/>
              <a:buChar char="•"/>
              <a:defRPr sz="3587">
                <a:solidFill>
                  <a:srgbClr val="000000"/>
                </a:solidFill>
                <a:latin typeface="Arial"/>
                <a:ea typeface="Arial"/>
                <a:cs typeface="Arial"/>
                <a:sym typeface="Arial"/>
              </a:defRPr>
            </a:pPr>
            <a:r>
              <a:t>CTGs are classified as normal, suspicious or pathological, according to four key features: </a:t>
            </a:r>
          </a:p>
          <a:p>
            <a:pPr marL="495300" indent="-495300" defTabSz="455675">
              <a:spcBef>
                <a:spcPts val="0"/>
              </a:spcBef>
              <a:buSzPct val="75000"/>
              <a:buChar char="•"/>
              <a:defRPr sz="3587">
                <a:solidFill>
                  <a:srgbClr val="000000"/>
                </a:solidFill>
                <a:latin typeface="Arial"/>
                <a:ea typeface="Arial"/>
                <a:cs typeface="Arial"/>
                <a:sym typeface="Arial"/>
              </a:defRPr>
            </a:pPr>
          </a:p>
          <a:p>
            <a:pPr marL="0" indent="0" defTabSz="455675">
              <a:spcBef>
                <a:spcPts val="0"/>
              </a:spcBef>
              <a:buSzTx/>
              <a:buNone/>
              <a:defRPr sz="3587">
                <a:solidFill>
                  <a:srgbClr val="000000"/>
                </a:solidFill>
                <a:latin typeface="Arial"/>
                <a:ea typeface="Arial"/>
                <a:cs typeface="Arial"/>
                <a:sym typeface="Arial"/>
              </a:defRPr>
            </a:pPr>
            <a:r>
              <a:t>    1- Baseline rate: 110–160 beats/minute.</a:t>
            </a:r>
          </a:p>
          <a:p>
            <a:pPr marL="495300" indent="-495300" defTabSz="455675">
              <a:spcBef>
                <a:spcPts val="0"/>
              </a:spcBef>
              <a:buSzPct val="75000"/>
              <a:buChar char="•"/>
              <a:defRPr sz="3587">
                <a:solidFill>
                  <a:srgbClr val="000000"/>
                </a:solidFill>
                <a:latin typeface="Arial"/>
                <a:ea typeface="Arial"/>
                <a:cs typeface="Arial"/>
                <a:sym typeface="Arial"/>
              </a:defRPr>
            </a:pPr>
            <a:r>
              <a:t>Tachycardias are associated with fever, fetal infection</a:t>
            </a:r>
          </a:p>
          <a:p>
            <a:pPr marL="495300" indent="-495300" defTabSz="455675">
              <a:spcBef>
                <a:spcPts val="0"/>
              </a:spcBef>
              <a:buSzPct val="75000"/>
              <a:buChar char="•"/>
              <a:defRPr sz="3587">
                <a:solidFill>
                  <a:srgbClr val="000000"/>
                </a:solidFill>
                <a:latin typeface="Arial"/>
                <a:ea typeface="Arial"/>
                <a:cs typeface="Arial"/>
                <a:sym typeface="Arial"/>
              </a:defRPr>
            </a:pPr>
            <a:r>
              <a:t>and, if in conjunction with other abnormalities, fetal</a:t>
            </a:r>
          </a:p>
          <a:p>
            <a:pPr marL="495300" indent="-495300" defTabSz="455675">
              <a:spcBef>
                <a:spcPts val="0"/>
              </a:spcBef>
              <a:buSzPct val="75000"/>
              <a:buChar char="•"/>
              <a:defRPr sz="3587">
                <a:solidFill>
                  <a:srgbClr val="000000"/>
                </a:solidFill>
                <a:latin typeface="Arial"/>
                <a:ea typeface="Arial"/>
                <a:cs typeface="Arial"/>
                <a:sym typeface="Arial"/>
              </a:defRPr>
            </a:pPr>
            <a:r>
              <a:t>hypoxia. </a:t>
            </a:r>
          </a:p>
          <a:p>
            <a:pPr marL="0" indent="0" defTabSz="455675">
              <a:spcBef>
                <a:spcPts val="0"/>
              </a:spcBef>
              <a:buSzTx/>
              <a:buNone/>
              <a:defRPr sz="3587">
                <a:solidFill>
                  <a:srgbClr val="000000"/>
                </a:solidFill>
                <a:latin typeface="Arial"/>
                <a:ea typeface="Arial"/>
                <a:cs typeface="Arial"/>
                <a:sym typeface="Arial"/>
              </a:defRPr>
            </a:pPr>
            <a:r>
              <a:t>    2- Baseline variability: the short-term variation in FHR</a:t>
            </a:r>
          </a:p>
          <a:p>
            <a:pPr marL="0" indent="0" defTabSz="455675">
              <a:spcBef>
                <a:spcPts val="0"/>
              </a:spcBef>
              <a:buSzTx/>
              <a:buNone/>
              <a:defRPr sz="3587">
                <a:solidFill>
                  <a:srgbClr val="000000"/>
                </a:solidFill>
                <a:latin typeface="Arial"/>
                <a:ea typeface="Arial"/>
                <a:cs typeface="Arial"/>
                <a:sym typeface="Arial"/>
              </a:defRPr>
            </a:pPr>
            <a:r>
              <a:t>should be &gt;5 beats/minute, except</a:t>
            </a:r>
          </a:p>
          <a:p>
            <a:pPr marL="0" indent="0" defTabSz="455675">
              <a:spcBef>
                <a:spcPts val="0"/>
              </a:spcBef>
              <a:buSzTx/>
              <a:buNone/>
              <a:defRPr sz="3587">
                <a:solidFill>
                  <a:srgbClr val="000000"/>
                </a:solidFill>
                <a:latin typeface="Arial"/>
                <a:ea typeface="Arial"/>
                <a:cs typeface="Arial"/>
                <a:sym typeface="Arial"/>
              </a:defRPr>
            </a:pPr>
            <a:r>
              <a:t>during episodes of fetal sleep, usually last less</a:t>
            </a:r>
          </a:p>
          <a:p>
            <a:pPr marL="0" indent="0" defTabSz="455675">
              <a:spcBef>
                <a:spcPts val="0"/>
              </a:spcBef>
              <a:buSzTx/>
              <a:buNone/>
              <a:defRPr sz="3587">
                <a:solidFill>
                  <a:srgbClr val="000000"/>
                </a:solidFill>
                <a:latin typeface="Arial"/>
                <a:ea typeface="Arial"/>
                <a:cs typeface="Arial"/>
                <a:sym typeface="Arial"/>
              </a:defRPr>
            </a:pPr>
            <a:r>
              <a:t> than 45 minutes. Prolonged reduced variability, with other abnormal features, suggests hypoxia.</a:t>
            </a:r>
          </a:p>
          <a:p>
            <a:pPr marL="0" indent="0" defTabSz="455675">
              <a:spcBef>
                <a:spcPts val="0"/>
              </a:spcBef>
              <a:buSzTx/>
              <a:buNone/>
              <a:defRPr sz="3587">
                <a:solidFill>
                  <a:srgbClr val="000000"/>
                </a:solidFill>
                <a:latin typeface="Arial"/>
                <a:ea typeface="Arial"/>
                <a:cs typeface="Arial"/>
                <a:sym typeface="Arial"/>
              </a:defRPr>
            </a:pPr>
          </a:p>
          <a:p>
            <a:pPr marL="0" indent="0" defTabSz="455675">
              <a:spcBef>
                <a:spcPts val="0"/>
              </a:spcBef>
              <a:buSzTx/>
              <a:buNone/>
              <a:defRPr sz="3587">
                <a:solidFill>
                  <a:srgbClr val="000000"/>
                </a:solidFill>
                <a:latin typeface="Arial"/>
                <a:ea typeface="Arial"/>
                <a:cs typeface="Arial"/>
                <a:sym typeface="Arial"/>
              </a:defRPr>
            </a:pPr>
            <a:r>
              <a:t>     3- Accelerations of the fetal heart with movements or</a:t>
            </a:r>
          </a:p>
          <a:p>
            <a:pPr marL="0" indent="0" defTabSz="455675">
              <a:spcBef>
                <a:spcPts val="0"/>
              </a:spcBef>
              <a:buSzTx/>
              <a:buNone/>
              <a:defRPr sz="3587">
                <a:solidFill>
                  <a:srgbClr val="000000"/>
                </a:solidFill>
                <a:latin typeface="Arial"/>
                <a:ea typeface="Arial"/>
                <a:cs typeface="Arial"/>
                <a:sym typeface="Arial"/>
              </a:defRPr>
            </a:pPr>
            <a:r>
              <a:t>contractions are reassuring.</a:t>
            </a:r>
          </a:p>
          <a:p>
            <a:pPr marL="0" indent="0" defTabSz="455675">
              <a:spcBef>
                <a:spcPts val="0"/>
              </a:spcBef>
              <a:buSzTx/>
              <a:buNone/>
              <a:defRPr sz="3587">
                <a:solidFill>
                  <a:srgbClr val="000000"/>
                </a:solidFill>
                <a:latin typeface="Arial"/>
                <a:ea typeface="Arial"/>
                <a:cs typeface="Arial"/>
                <a:sym typeface="Arial"/>
              </a:defRPr>
            </a:pPr>
            <a:r>
              <a:t>     4- Decelerations: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Text Placeholder 5"/>
          <p:cNvSpPr txBox="1"/>
          <p:nvPr>
            <p:ph type="body" idx="4294967295"/>
          </p:nvPr>
        </p:nvSpPr>
        <p:spPr>
          <a:xfrm>
            <a:off x="254705" y="689962"/>
            <a:ext cx="12495390" cy="8524805"/>
          </a:xfrm>
          <a:prstGeom prst="rect">
            <a:avLst/>
          </a:prstGeom>
        </p:spPr>
        <p:txBody>
          <a:bodyPr/>
          <a:lstStyle/>
          <a:p>
            <a:pPr marL="0" indent="0">
              <a:spcBef>
                <a:spcPts val="0"/>
              </a:spcBef>
              <a:buSzTx/>
              <a:buNone/>
              <a:defRPr>
                <a:solidFill>
                  <a:srgbClr val="000000"/>
                </a:solidFill>
                <a:latin typeface="Arial"/>
                <a:ea typeface="Arial"/>
                <a:cs typeface="Arial"/>
                <a:sym typeface="Arial"/>
              </a:defRPr>
            </a:pPr>
            <a:r>
              <a:t>• </a:t>
            </a:r>
            <a:r>
              <a:rPr b="1"/>
              <a:t>Early decelerations</a:t>
            </a:r>
            <a:r>
              <a:t> are synchronous with a contraction as a normal response to </a:t>
            </a:r>
            <a:r>
              <a:rPr b="1"/>
              <a:t>head compression</a:t>
            </a:r>
            <a:r>
              <a:t>, usually benign.</a:t>
            </a:r>
          </a:p>
          <a:p>
            <a:pPr marL="0" indent="0">
              <a:spcBef>
                <a:spcPts val="0"/>
              </a:spcBef>
              <a:buSzTx/>
              <a:buNone/>
              <a:defRPr>
                <a:solidFill>
                  <a:srgbClr val="000000"/>
                </a:solidFill>
                <a:latin typeface="Arial"/>
                <a:ea typeface="Arial"/>
                <a:cs typeface="Arial"/>
                <a:sym typeface="Arial"/>
              </a:defRPr>
            </a:pPr>
            <a:r>
              <a:t>•</a:t>
            </a:r>
            <a:r>
              <a:rPr b="1"/>
              <a:t> Variable decelerations</a:t>
            </a:r>
            <a:r>
              <a:t>’vary in timing and classically reflect </a:t>
            </a:r>
            <a:r>
              <a:rPr b="1"/>
              <a:t>cord compression</a:t>
            </a:r>
            <a:r>
              <a:t>, which can ultimately cause hypoxia.</a:t>
            </a:r>
          </a:p>
          <a:p>
            <a:pPr marL="0" indent="0">
              <a:spcBef>
                <a:spcPts val="0"/>
              </a:spcBef>
              <a:buSzTx/>
              <a:buNone/>
              <a:defRPr>
                <a:solidFill>
                  <a:srgbClr val="000000"/>
                </a:solidFill>
                <a:latin typeface="Arial"/>
                <a:ea typeface="Arial"/>
                <a:cs typeface="Arial"/>
                <a:sym typeface="Arial"/>
              </a:defRPr>
            </a:pPr>
            <a:r>
              <a:t>• </a:t>
            </a:r>
            <a:r>
              <a:rPr b="1"/>
              <a:t>Late decelerations</a:t>
            </a:r>
            <a:r>
              <a:t> persist after the contraction is completed and are suggestive of </a:t>
            </a:r>
            <a:r>
              <a:rPr b="1"/>
              <a:t>fetal hypoxia</a:t>
            </a:r>
            <a:r>
              <a:t>.</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Title 5"/>
          <p:cNvSpPr txBox="1"/>
          <p:nvPr>
            <p:ph type="ctrTitle"/>
          </p:nvPr>
        </p:nvSpPr>
        <p:spPr>
          <a:xfrm>
            <a:off x="-2468880" y="-1098692"/>
            <a:ext cx="10464801" cy="2794001"/>
          </a:xfrm>
          <a:prstGeom prst="rect">
            <a:avLst/>
          </a:prstGeom>
        </p:spPr>
        <p:txBody>
          <a:bodyPr/>
          <a:lstStyle/>
          <a:p>
            <a:pPr/>
            <a:r>
              <a:t> </a:t>
            </a:r>
          </a:p>
        </p:txBody>
      </p:sp>
      <p:sp>
        <p:nvSpPr>
          <p:cNvPr id="228" name="Text Placeholder 6"/>
          <p:cNvSpPr txBox="1"/>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br/>
          </a:p>
        </p:txBody>
      </p:sp>
      <p:pic>
        <p:nvPicPr>
          <p:cNvPr id="229" name="ctg-interpretation-and-management-8-638.jpg" descr="ctg-interpretation-and-management-8-638.jpg"/>
          <p:cNvPicPr>
            <a:picLocks noChangeAspect="1"/>
          </p:cNvPicPr>
          <p:nvPr/>
        </p:nvPicPr>
        <p:blipFill>
          <a:blip r:embed="rId2">
            <a:extLst/>
          </a:blip>
          <a:stretch>
            <a:fillRect/>
          </a:stretch>
        </p:blipFill>
        <p:spPr>
          <a:xfrm>
            <a:off x="893656" y="-96460"/>
            <a:ext cx="11775018" cy="8840491"/>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1" name="Unknown-5.jpeg" descr="Unknown-5.jpeg"/>
          <p:cNvPicPr>
            <a:picLocks noChangeAspect="1"/>
          </p:cNvPicPr>
          <p:nvPr/>
        </p:nvPicPr>
        <p:blipFill>
          <a:blip r:embed="rId2">
            <a:extLst/>
          </a:blip>
          <a:stretch>
            <a:fillRect/>
          </a:stretch>
        </p:blipFill>
        <p:spPr>
          <a:xfrm>
            <a:off x="960700" y="769979"/>
            <a:ext cx="11244830" cy="8422768"/>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Double-click to edit"/>
          <p:cNvSpPr txBox="1"/>
          <p:nvPr>
            <p:ph type="title"/>
          </p:nvPr>
        </p:nvSpPr>
        <p:spPr>
          <a:prstGeom prst="rect">
            <a:avLst/>
          </a:prstGeom>
        </p:spPr>
        <p:txBody>
          <a:bodyPr/>
          <a:lstStyle/>
          <a:p>
            <a:pPr/>
          </a:p>
        </p:txBody>
      </p:sp>
      <p:sp>
        <p:nvSpPr>
          <p:cNvPr id="234" name="Double-click to edit"/>
          <p:cNvSpPr txBox="1"/>
          <p:nvPr>
            <p:ph type="body" idx="1"/>
          </p:nvPr>
        </p:nvSpPr>
        <p:spPr>
          <a:prstGeom prst="rect">
            <a:avLst/>
          </a:prstGeom>
        </p:spPr>
        <p:txBody>
          <a:bodyPr/>
          <a:lstStyle/>
          <a:p>
            <a:pPr>
              <a:buBlip>
                <a:blip r:embed="rId2"/>
              </a:buBlip>
            </a:pPr>
          </a:p>
        </p:txBody>
      </p:sp>
      <p:pic>
        <p:nvPicPr>
          <p:cNvPr id="235" name="Unknown-6.jpeg" descr="Unknown-6.jpeg"/>
          <p:cNvPicPr>
            <a:picLocks noChangeAspect="1"/>
          </p:cNvPicPr>
          <p:nvPr/>
        </p:nvPicPr>
        <p:blipFill>
          <a:blip r:embed="rId3">
            <a:extLst/>
          </a:blip>
          <a:stretch>
            <a:fillRect/>
          </a:stretch>
        </p:blipFill>
        <p:spPr>
          <a:xfrm>
            <a:off x="168063" y="194681"/>
            <a:ext cx="12501739" cy="9364238"/>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Title 5"/>
          <p:cNvSpPr txBox="1"/>
          <p:nvPr>
            <p:ph type="ctrTitle"/>
          </p:nvPr>
        </p:nvSpPr>
        <p:spPr>
          <a:xfrm>
            <a:off x="-2468880" y="-1098692"/>
            <a:ext cx="10464801" cy="2794001"/>
          </a:xfrm>
          <a:prstGeom prst="rect">
            <a:avLst/>
          </a:prstGeom>
        </p:spPr>
        <p:txBody>
          <a:bodyPr/>
          <a:lstStyle/>
          <a:p>
            <a:pPr/>
            <a:r>
              <a:t> </a:t>
            </a:r>
          </a:p>
        </p:txBody>
      </p:sp>
      <p:sp>
        <p:nvSpPr>
          <p:cNvPr id="238" name="Text Placeholder 6"/>
          <p:cNvSpPr txBox="1"/>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br/>
          </a:p>
        </p:txBody>
      </p:sp>
      <p:pic>
        <p:nvPicPr>
          <p:cNvPr id="239" name="Unknown-6.jpeg" descr="Unknown-6.jpeg"/>
          <p:cNvPicPr>
            <a:picLocks noChangeAspect="1"/>
          </p:cNvPicPr>
          <p:nvPr/>
        </p:nvPicPr>
        <p:blipFill>
          <a:blip r:embed="rId2">
            <a:extLst/>
          </a:blip>
          <a:stretch>
            <a:fillRect/>
          </a:stretch>
        </p:blipFill>
        <p:spPr>
          <a:xfrm>
            <a:off x="19176505" y="9858375"/>
            <a:ext cx="3289301" cy="2463800"/>
          </a:xfrm>
          <a:prstGeom prst="rect">
            <a:avLst/>
          </a:prstGeom>
          <a:ln w="12700">
            <a:miter lim="400000"/>
          </a:ln>
        </p:spPr>
      </p:pic>
      <p:pic>
        <p:nvPicPr>
          <p:cNvPr id="240" name="images.jpeg" descr="images.jpeg"/>
          <p:cNvPicPr>
            <a:picLocks noChangeAspect="1"/>
          </p:cNvPicPr>
          <p:nvPr/>
        </p:nvPicPr>
        <p:blipFill>
          <a:blip r:embed="rId3">
            <a:extLst/>
          </a:blip>
          <a:stretch>
            <a:fillRect/>
          </a:stretch>
        </p:blipFill>
        <p:spPr>
          <a:xfrm>
            <a:off x="422662" y="698011"/>
            <a:ext cx="11157799" cy="8357578"/>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Text Placeholder 5"/>
          <p:cNvSpPr txBox="1"/>
          <p:nvPr>
            <p:ph type="body" idx="4294967295"/>
          </p:nvPr>
        </p:nvSpPr>
        <p:spPr>
          <a:xfrm>
            <a:off x="170744" y="151906"/>
            <a:ext cx="12488475" cy="8773725"/>
          </a:xfrm>
          <a:prstGeom prst="rect">
            <a:avLst/>
          </a:prstGeom>
        </p:spPr>
        <p:txBody>
          <a:bodyPr/>
          <a:lstStyle/>
          <a:p>
            <a:pPr marL="0" indent="0" defTabSz="443991">
              <a:spcBef>
                <a:spcPts val="0"/>
              </a:spcBef>
              <a:buSzTx/>
              <a:buNone/>
              <a:defRPr b="1" sz="3496">
                <a:solidFill>
                  <a:srgbClr val="000000"/>
                </a:solidFill>
                <a:latin typeface="Arial"/>
                <a:ea typeface="Arial"/>
                <a:cs typeface="Arial"/>
                <a:sym typeface="Arial"/>
              </a:defRPr>
            </a:pPr>
            <a:r>
              <a:t>Management of fetal distress</a:t>
            </a:r>
          </a:p>
          <a:p>
            <a:pPr marL="482600" indent="-482600" defTabSz="443991">
              <a:spcBef>
                <a:spcPts val="0"/>
              </a:spcBef>
              <a:buSzPct val="75000"/>
              <a:buChar char="•"/>
              <a:defRPr sz="3496">
                <a:solidFill>
                  <a:srgbClr val="000000"/>
                </a:solidFill>
                <a:latin typeface="Arial"/>
                <a:ea typeface="Arial"/>
                <a:cs typeface="Arial"/>
                <a:sym typeface="Arial"/>
              </a:defRPr>
            </a:pPr>
          </a:p>
          <a:p>
            <a:pPr marL="482600" indent="-482600" defTabSz="443991">
              <a:spcBef>
                <a:spcPts val="0"/>
              </a:spcBef>
              <a:buSzPct val="75000"/>
              <a:buChar char="•"/>
              <a:defRPr sz="3496">
                <a:solidFill>
                  <a:srgbClr val="000000"/>
                </a:solidFill>
                <a:latin typeface="Arial"/>
                <a:ea typeface="Arial"/>
                <a:cs typeface="Arial"/>
                <a:sym typeface="Arial"/>
              </a:defRPr>
            </a:pPr>
            <a:r>
              <a:t>Improve placental blood supply: </a:t>
            </a:r>
          </a:p>
          <a:p>
            <a:pPr marL="0" indent="0" defTabSz="443991">
              <a:spcBef>
                <a:spcPts val="0"/>
              </a:spcBef>
              <a:buSzTx/>
              <a:buNone/>
              <a:defRPr sz="3496">
                <a:solidFill>
                  <a:srgbClr val="000000"/>
                </a:solidFill>
                <a:latin typeface="Arial"/>
                <a:ea typeface="Arial"/>
                <a:cs typeface="Arial"/>
                <a:sym typeface="Arial"/>
              </a:defRPr>
            </a:pPr>
            <a:r>
              <a:t>             - correct hypovolemia and/or hypotension: left lateral</a:t>
            </a:r>
          </a:p>
          <a:p>
            <a:pPr marL="0" indent="0" defTabSz="443991">
              <a:spcBef>
                <a:spcPts val="0"/>
              </a:spcBef>
              <a:buSzTx/>
              <a:buNone/>
              <a:defRPr sz="3496">
                <a:solidFill>
                  <a:srgbClr val="000000"/>
                </a:solidFill>
                <a:latin typeface="Arial"/>
                <a:ea typeface="Arial"/>
                <a:cs typeface="Arial"/>
                <a:sym typeface="Arial"/>
              </a:defRPr>
            </a:pPr>
            <a:r>
              <a:t>position to avoid aortocaval compression,  </a:t>
            </a:r>
          </a:p>
          <a:p>
            <a:pPr marL="0" indent="0" defTabSz="443991">
              <a:spcBef>
                <a:spcPts val="0"/>
              </a:spcBef>
              <a:buSzTx/>
              <a:buNone/>
              <a:defRPr sz="3496">
                <a:solidFill>
                  <a:srgbClr val="000000"/>
                </a:solidFill>
                <a:latin typeface="Arial"/>
                <a:ea typeface="Arial"/>
                <a:cs typeface="Arial"/>
                <a:sym typeface="Arial"/>
              </a:defRPr>
            </a:pPr>
            <a:r>
              <a:t>intravenous fluid and vasoconstrictors</a:t>
            </a:r>
          </a:p>
          <a:p>
            <a:pPr marL="0" indent="0" defTabSz="443991">
              <a:spcBef>
                <a:spcPts val="0"/>
              </a:spcBef>
              <a:buSzTx/>
              <a:buNone/>
              <a:defRPr sz="3496">
                <a:solidFill>
                  <a:srgbClr val="000000"/>
                </a:solidFill>
                <a:latin typeface="Arial"/>
                <a:ea typeface="Arial"/>
                <a:cs typeface="Arial"/>
                <a:sym typeface="Arial"/>
              </a:defRPr>
            </a:pPr>
            <a:r>
              <a:t>              - diminish uterine activity:  Any oxytocin infusion is stopped, use bolus tocolytics.</a:t>
            </a:r>
          </a:p>
          <a:p>
            <a:pPr marL="0" indent="0" defTabSz="443991">
              <a:spcBef>
                <a:spcPts val="0"/>
              </a:spcBef>
              <a:buSzTx/>
              <a:buNone/>
              <a:defRPr sz="3496">
                <a:solidFill>
                  <a:srgbClr val="000000"/>
                </a:solidFill>
                <a:latin typeface="Arial"/>
                <a:ea typeface="Arial"/>
                <a:cs typeface="Arial"/>
                <a:sym typeface="Arial"/>
              </a:defRPr>
            </a:pPr>
            <a:r>
              <a:t>             -  A vaginal examination: to exclude cord prolapse or very rapid progress.</a:t>
            </a:r>
          </a:p>
          <a:p>
            <a:pPr marL="0" indent="0" defTabSz="443991">
              <a:spcBef>
                <a:spcPts val="0"/>
              </a:spcBef>
              <a:buSzTx/>
              <a:buNone/>
              <a:defRPr sz="3496">
                <a:solidFill>
                  <a:srgbClr val="000000"/>
                </a:solidFill>
                <a:latin typeface="Arial"/>
                <a:ea typeface="Arial"/>
                <a:cs typeface="Arial"/>
                <a:sym typeface="Arial"/>
              </a:defRPr>
            </a:pPr>
          </a:p>
          <a:p>
            <a:pPr marL="482600" indent="-482600" defTabSz="443991">
              <a:spcBef>
                <a:spcPts val="0"/>
              </a:spcBef>
              <a:buSzPct val="75000"/>
              <a:buChar char="•"/>
              <a:defRPr sz="3496">
                <a:solidFill>
                  <a:srgbClr val="000000"/>
                </a:solidFill>
                <a:latin typeface="Arial"/>
                <a:ea typeface="Arial"/>
                <a:cs typeface="Arial"/>
                <a:sym typeface="Arial"/>
              </a:defRPr>
            </a:pPr>
            <a:r>
              <a:t>Confirmation of distress and delivery: If simple measures fail, fetal blood sampling is performed: </a:t>
            </a:r>
          </a:p>
          <a:p>
            <a:pPr marL="0" indent="0" defTabSz="443991">
              <a:spcBef>
                <a:spcPts val="0"/>
              </a:spcBef>
              <a:buSzTx/>
              <a:buNone/>
              <a:defRPr sz="3496">
                <a:solidFill>
                  <a:srgbClr val="000000"/>
                </a:solidFill>
                <a:latin typeface="Arial"/>
                <a:ea typeface="Arial"/>
                <a:cs typeface="Arial"/>
                <a:sym typeface="Arial"/>
              </a:defRPr>
            </a:pPr>
            <a:r>
              <a:t>               - delivery if the pH is &lt;7.20. If the pH is &gt;7.20 but</a:t>
            </a:r>
          </a:p>
          <a:p>
            <a:pPr marL="0" indent="0" defTabSz="443991">
              <a:spcBef>
                <a:spcPts val="0"/>
              </a:spcBef>
              <a:buSzTx/>
              <a:buNone/>
              <a:defRPr sz="3496">
                <a:solidFill>
                  <a:srgbClr val="000000"/>
                </a:solidFill>
                <a:latin typeface="Arial"/>
                <a:ea typeface="Arial"/>
                <a:cs typeface="Arial"/>
                <a:sym typeface="Arial"/>
              </a:defRPr>
            </a:pPr>
            <a:r>
              <a:t>the abnormal FHR pattern continues or deteriorates, a second sample in about 30 minutes.</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Title 5"/>
          <p:cNvSpPr txBox="1"/>
          <p:nvPr>
            <p:ph type="ctrTitle"/>
          </p:nvPr>
        </p:nvSpPr>
        <p:spPr>
          <a:xfrm>
            <a:off x="-2468880" y="-1098692"/>
            <a:ext cx="10464801" cy="2794001"/>
          </a:xfrm>
          <a:prstGeom prst="rect">
            <a:avLst/>
          </a:prstGeom>
        </p:spPr>
        <p:txBody>
          <a:bodyPr/>
          <a:lstStyle/>
          <a:p>
            <a:pPr/>
            <a:r>
              <a:t> </a:t>
            </a:r>
          </a:p>
        </p:txBody>
      </p:sp>
      <p:sp>
        <p:nvSpPr>
          <p:cNvPr id="245" name="Text Placeholder 6"/>
          <p:cNvSpPr txBox="1"/>
          <p:nvPr>
            <p:ph type="subTitle" idx="1"/>
          </p:nvPr>
        </p:nvSpPr>
        <p:spPr>
          <a:xfrm>
            <a:off x="268323" y="2201050"/>
            <a:ext cx="11466477" cy="5666600"/>
          </a:xfrm>
          <a:prstGeom prst="rect">
            <a:avLst/>
          </a:prstGeom>
        </p:spPr>
        <p:txBody>
          <a:bodyPr/>
          <a:lstStyle/>
          <a:p>
            <a:pPr marL="552173" indent="-552173" algn="l">
              <a:buSzPct val="75000"/>
              <a:buChar char="•"/>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lgn="l">
              <a:defRPr>
                <a:solidFill>
                  <a:srgbClr val="000000"/>
                </a:solidFill>
                <a:latin typeface="Arial"/>
                <a:ea typeface="Arial"/>
                <a:cs typeface="Arial"/>
                <a:sym typeface="Arial"/>
              </a:defRPr>
            </a:pPr>
          </a:p>
          <a:p>
            <a:pPr>
              <a:defRPr>
                <a:solidFill>
                  <a:srgbClr val="000000"/>
                </a:solidFill>
                <a:latin typeface="Arial"/>
                <a:ea typeface="Arial"/>
                <a:cs typeface="Arial"/>
                <a:sym typeface="Arial"/>
              </a:defRPr>
            </a:pPr>
            <a:r>
              <a:t>THANK YOU</a:t>
            </a:r>
            <a:b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raphPaper">
  <a:themeElements>
    <a:clrScheme name="GraphPaper">
      <a:dk1>
        <a:srgbClr val="008585"/>
      </a:dk1>
      <a:lt1>
        <a:srgbClr val="858585"/>
      </a:lt1>
      <a:dk2>
        <a:srgbClr val="5A554C"/>
      </a:dk2>
      <a:lt2>
        <a:srgbClr val="D8D7D7"/>
      </a:lt2>
      <a:accent1>
        <a:srgbClr val="3E93D7"/>
      </a:accent1>
      <a:accent2>
        <a:srgbClr val="67AB3C"/>
      </a:accent2>
      <a:accent3>
        <a:srgbClr val="D5A530"/>
      </a:accent3>
      <a:accent4>
        <a:srgbClr val="E17B2E"/>
      </a:accent4>
      <a:accent5>
        <a:srgbClr val="CC487C"/>
      </a:accent5>
      <a:accent6>
        <a:srgbClr val="4D45AC"/>
      </a:accent6>
      <a:hlink>
        <a:srgbClr val="0000FF"/>
      </a:hlink>
      <a:folHlink>
        <a:srgbClr val="FF00FF"/>
      </a:folHlink>
    </a:clrScheme>
    <a:fontScheme name="GraphPaper">
      <a:majorFont>
        <a:latin typeface="Marker Felt"/>
        <a:ea typeface="Marker Felt"/>
        <a:cs typeface="Marker Felt"/>
      </a:majorFont>
      <a:minorFont>
        <a:latin typeface="Marker Felt"/>
        <a:ea typeface="Marker Felt"/>
        <a:cs typeface="Marker Felt"/>
      </a:minorFont>
    </a:fontScheme>
    <a:fmtScheme name="Graph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313507"/>
            <a:satOff val="34334"/>
            <a:lumOff val="-8266"/>
            <a:alpha val="62000"/>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5B1D4"/>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raphPaper">
  <a:themeElements>
    <a:clrScheme name="GraphPaper">
      <a:dk1>
        <a:srgbClr val="000000"/>
      </a:dk1>
      <a:lt1>
        <a:srgbClr val="FFFFFF"/>
      </a:lt1>
      <a:dk2>
        <a:srgbClr val="5A554C"/>
      </a:dk2>
      <a:lt2>
        <a:srgbClr val="D8D7D7"/>
      </a:lt2>
      <a:accent1>
        <a:srgbClr val="3E93D7"/>
      </a:accent1>
      <a:accent2>
        <a:srgbClr val="67AB3C"/>
      </a:accent2>
      <a:accent3>
        <a:srgbClr val="D5A530"/>
      </a:accent3>
      <a:accent4>
        <a:srgbClr val="E17B2E"/>
      </a:accent4>
      <a:accent5>
        <a:srgbClr val="CC487C"/>
      </a:accent5>
      <a:accent6>
        <a:srgbClr val="4D45AC"/>
      </a:accent6>
      <a:hlink>
        <a:srgbClr val="0000FF"/>
      </a:hlink>
      <a:folHlink>
        <a:srgbClr val="FF00FF"/>
      </a:folHlink>
    </a:clrScheme>
    <a:fontScheme name="GraphPaper">
      <a:majorFont>
        <a:latin typeface="Marker Felt"/>
        <a:ea typeface="Marker Felt"/>
        <a:cs typeface="Marker Felt"/>
      </a:majorFont>
      <a:minorFont>
        <a:latin typeface="Marker Felt"/>
        <a:ea typeface="Marker Felt"/>
        <a:cs typeface="Marker Felt"/>
      </a:minorFont>
    </a:fontScheme>
    <a:fmtScheme name="Graph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313507"/>
            <a:satOff val="34334"/>
            <a:lumOff val="-8266"/>
            <a:alpha val="62000"/>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5B1D4"/>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858585"/>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5A2C3EA143B94CBF91E80CA0F4158B" ma:contentTypeVersion="4" ma:contentTypeDescription="Create a new document." ma:contentTypeScope="" ma:versionID="d71da94461fea723b847ba4e62cfacc6">
  <xsd:schema xmlns:xsd="http://www.w3.org/2001/XMLSchema" xmlns:xs="http://www.w3.org/2001/XMLSchema" xmlns:p="http://schemas.microsoft.com/office/2006/metadata/properties" xmlns:ns2="00519882-8408-4ea6-8e43-94a0a53f4e3e" targetNamespace="http://schemas.microsoft.com/office/2006/metadata/properties" ma:root="true" ma:fieldsID="bebc08fc265cb28f2a51fe02920763e7" ns2:_="">
    <xsd:import namespace="00519882-8408-4ea6-8e43-94a0a53f4e3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519882-8408-4ea6-8e43-94a0a53f4e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397C2CB-BC50-4F01-8C40-359E201B765D}"/>
</file>

<file path=customXml/itemProps2.xml><?xml version="1.0" encoding="utf-8"?>
<ds:datastoreItem xmlns:ds="http://schemas.openxmlformats.org/officeDocument/2006/customXml" ds:itemID="{EADC9B92-0132-4ACA-96B7-B3567349108C}"/>
</file>

<file path=customXml/itemProps3.xml><?xml version="1.0" encoding="utf-8"?>
<ds:datastoreItem xmlns:ds="http://schemas.openxmlformats.org/officeDocument/2006/customXml" ds:itemID="{103E1455-F25D-4637-B93F-DC5F2F3CE350}"/>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0x010100345A2C3EA143B94CBF91E80CA0F4158B</vt:lpwstr>
  </property>
</Properties>
</file>