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4"/>
  </p:sldMasterIdLst>
  <p:notesMasterIdLst>
    <p:notesMasterId r:id="rId76"/>
  </p:notesMasterIdLst>
  <p:sldIdLst>
    <p:sldId id="256" r:id="rId5"/>
    <p:sldId id="283" r:id="rId6"/>
    <p:sldId id="466" r:id="rId7"/>
    <p:sldId id="492" r:id="rId8"/>
    <p:sldId id="490" r:id="rId9"/>
    <p:sldId id="489" r:id="rId10"/>
    <p:sldId id="491" r:id="rId11"/>
    <p:sldId id="498" r:id="rId12"/>
    <p:sldId id="493" r:id="rId13"/>
    <p:sldId id="499" r:id="rId14"/>
    <p:sldId id="448" r:id="rId15"/>
    <p:sldId id="468" r:id="rId16"/>
    <p:sldId id="457" r:id="rId17"/>
    <p:sldId id="458" r:id="rId18"/>
    <p:sldId id="428" r:id="rId19"/>
    <p:sldId id="405" r:id="rId20"/>
    <p:sldId id="408" r:id="rId21"/>
    <p:sldId id="407" r:id="rId22"/>
    <p:sldId id="471" r:id="rId23"/>
    <p:sldId id="472" r:id="rId24"/>
    <p:sldId id="323" r:id="rId25"/>
    <p:sldId id="409" r:id="rId26"/>
    <p:sldId id="388" r:id="rId27"/>
    <p:sldId id="421" r:id="rId28"/>
    <p:sldId id="329" r:id="rId29"/>
    <p:sldId id="337" r:id="rId30"/>
    <p:sldId id="422" r:id="rId31"/>
    <p:sldId id="423" r:id="rId32"/>
    <p:sldId id="515" r:id="rId33"/>
    <p:sldId id="509" r:id="rId34"/>
    <p:sldId id="510" r:id="rId35"/>
    <p:sldId id="511" r:id="rId36"/>
    <p:sldId id="512" r:id="rId37"/>
    <p:sldId id="473" r:id="rId38"/>
    <p:sldId id="474" r:id="rId39"/>
    <p:sldId id="513" r:id="rId40"/>
    <p:sldId id="514" r:id="rId41"/>
    <p:sldId id="505" r:id="rId42"/>
    <p:sldId id="346" r:id="rId43"/>
    <p:sldId id="475" r:id="rId44"/>
    <p:sldId id="476" r:id="rId45"/>
    <p:sldId id="477" r:id="rId46"/>
    <p:sldId id="478" r:id="rId47"/>
    <p:sldId id="479" r:id="rId48"/>
    <p:sldId id="480" r:id="rId49"/>
    <p:sldId id="481" r:id="rId50"/>
    <p:sldId id="482" r:id="rId51"/>
    <p:sldId id="483" r:id="rId52"/>
    <p:sldId id="484" r:id="rId53"/>
    <p:sldId id="504" r:id="rId54"/>
    <p:sldId id="485" r:id="rId55"/>
    <p:sldId id="431" r:id="rId56"/>
    <p:sldId id="432" r:id="rId57"/>
    <p:sldId id="433" r:id="rId58"/>
    <p:sldId id="434" r:id="rId59"/>
    <p:sldId id="435" r:id="rId60"/>
    <p:sldId id="486" r:id="rId61"/>
    <p:sldId id="487" r:id="rId62"/>
    <p:sldId id="437" r:id="rId63"/>
    <p:sldId id="438" r:id="rId64"/>
    <p:sldId id="500" r:id="rId65"/>
    <p:sldId id="440" r:id="rId66"/>
    <p:sldId id="441" r:id="rId67"/>
    <p:sldId id="443" r:id="rId68"/>
    <p:sldId id="442" r:id="rId69"/>
    <p:sldId id="488" r:id="rId70"/>
    <p:sldId id="373" r:id="rId71"/>
    <p:sldId id="375" r:id="rId72"/>
    <p:sldId id="377" r:id="rId73"/>
    <p:sldId id="379" r:id="rId74"/>
    <p:sldId id="281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775D155-404E-4B1A-8995-9282E90C26EC}">
          <p14:sldIdLst>
            <p14:sldId id="256"/>
            <p14:sldId id="283"/>
            <p14:sldId id="466"/>
            <p14:sldId id="492"/>
            <p14:sldId id="490"/>
            <p14:sldId id="489"/>
            <p14:sldId id="491"/>
            <p14:sldId id="498"/>
            <p14:sldId id="493"/>
            <p14:sldId id="499"/>
            <p14:sldId id="448"/>
            <p14:sldId id="468"/>
            <p14:sldId id="457"/>
            <p14:sldId id="458"/>
            <p14:sldId id="428"/>
            <p14:sldId id="405"/>
            <p14:sldId id="408"/>
            <p14:sldId id="407"/>
            <p14:sldId id="471"/>
            <p14:sldId id="472"/>
            <p14:sldId id="323"/>
            <p14:sldId id="409"/>
            <p14:sldId id="388"/>
            <p14:sldId id="421"/>
            <p14:sldId id="329"/>
            <p14:sldId id="337"/>
            <p14:sldId id="422"/>
            <p14:sldId id="423"/>
            <p14:sldId id="515"/>
            <p14:sldId id="509"/>
            <p14:sldId id="510"/>
            <p14:sldId id="511"/>
            <p14:sldId id="512"/>
            <p14:sldId id="473"/>
            <p14:sldId id="474"/>
            <p14:sldId id="513"/>
            <p14:sldId id="514"/>
            <p14:sldId id="505"/>
            <p14:sldId id="346"/>
            <p14:sldId id="475"/>
            <p14:sldId id="476"/>
            <p14:sldId id="477"/>
            <p14:sldId id="478"/>
            <p14:sldId id="479"/>
            <p14:sldId id="480"/>
            <p14:sldId id="481"/>
            <p14:sldId id="482"/>
            <p14:sldId id="483"/>
            <p14:sldId id="484"/>
            <p14:sldId id="504"/>
            <p14:sldId id="485"/>
            <p14:sldId id="431"/>
            <p14:sldId id="432"/>
            <p14:sldId id="433"/>
            <p14:sldId id="434"/>
            <p14:sldId id="435"/>
            <p14:sldId id="486"/>
            <p14:sldId id="487"/>
            <p14:sldId id="437"/>
            <p14:sldId id="438"/>
            <p14:sldId id="500"/>
            <p14:sldId id="440"/>
            <p14:sldId id="441"/>
            <p14:sldId id="443"/>
            <p14:sldId id="442"/>
            <p14:sldId id="488"/>
            <p14:sldId id="373"/>
            <p14:sldId id="375"/>
            <p14:sldId id="377"/>
            <p14:sldId id="379"/>
          </p14:sldIdLst>
        </p14:section>
        <p14:section name="Untitled Section" id="{7194A6E8-B105-4C93-94F4-5ACB161A7EB0}">
          <p14:sldIdLst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6810C2-10DE-494C-9AA2-E5AA12D7F1BD}" v="2" dt="2021-03-22T18:58:02.365"/>
    <p1510:client id="{5E2AC88C-AE42-41E6-8A4B-CCBC743F93EB}" v="6" dt="2021-03-22T19:00:56.801"/>
    <p1510:client id="{945BE665-8BC1-42E2-AFAE-F60F14124D7A}" v="1" dt="2021-03-22T16:47:17.7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bada Mohammad Sahel Daoud Shahrure" userId="S::1636578@std.hu.edu.jo::25c4d08d-f866-4577-9e52-70b3650d6317" providerId="AD" clId="Web-{2C6810C2-10DE-494C-9AA2-E5AA12D7F1BD}"/>
    <pc:docChg chg="modSld">
      <pc:chgData name="Obada Mohammad Sahel Daoud Shahrure" userId="S::1636578@std.hu.edu.jo::25c4d08d-f866-4577-9e52-70b3650d6317" providerId="AD" clId="Web-{2C6810C2-10DE-494C-9AA2-E5AA12D7F1BD}" dt="2021-03-22T18:58:02.365" v="0" actId="20577"/>
      <pc:docMkLst>
        <pc:docMk/>
      </pc:docMkLst>
      <pc:sldChg chg="modSp">
        <pc:chgData name="Obada Mohammad Sahel Daoud Shahrure" userId="S::1636578@std.hu.edu.jo::25c4d08d-f866-4577-9e52-70b3650d6317" providerId="AD" clId="Web-{2C6810C2-10DE-494C-9AA2-E5AA12D7F1BD}" dt="2021-03-22T18:58:02.365" v="0" actId="20577"/>
        <pc:sldMkLst>
          <pc:docMk/>
          <pc:sldMk cId="0" sldId="283"/>
        </pc:sldMkLst>
        <pc:spChg chg="mod">
          <ac:chgData name="Obada Mohammad Sahel Daoud Shahrure" userId="S::1636578@std.hu.edu.jo::25c4d08d-f866-4577-9e52-70b3650d6317" providerId="AD" clId="Web-{2C6810C2-10DE-494C-9AA2-E5AA12D7F1BD}" dt="2021-03-22T18:58:02.365" v="0" actId="20577"/>
          <ac:spMkLst>
            <pc:docMk/>
            <pc:sldMk cId="0" sldId="283"/>
            <ac:spMk id="3" creationId="{00000000-0000-0000-0000-000000000000}"/>
          </ac:spMkLst>
        </pc:spChg>
      </pc:sldChg>
    </pc:docChg>
  </pc:docChgLst>
  <pc:docChgLst>
    <pc:chgData name="Obada Mohammad Sahel Daoud Shahrure" userId="S::1636578@std.hu.edu.jo::25c4d08d-f866-4577-9e52-70b3650d6317" providerId="AD" clId="Web-{5E2AC88C-AE42-41E6-8A4B-CCBC743F93EB}"/>
    <pc:docChg chg="modSld">
      <pc:chgData name="Obada Mohammad Sahel Daoud Shahrure" userId="S::1636578@std.hu.edu.jo::25c4d08d-f866-4577-9e52-70b3650d6317" providerId="AD" clId="Web-{5E2AC88C-AE42-41E6-8A4B-CCBC743F93EB}" dt="2021-03-22T19:00:56.801" v="2" actId="20577"/>
      <pc:docMkLst>
        <pc:docMk/>
      </pc:docMkLst>
      <pc:sldChg chg="modSp">
        <pc:chgData name="Obada Mohammad Sahel Daoud Shahrure" userId="S::1636578@std.hu.edu.jo::25c4d08d-f866-4577-9e52-70b3650d6317" providerId="AD" clId="Web-{5E2AC88C-AE42-41E6-8A4B-CCBC743F93EB}" dt="2021-03-22T19:00:56.801" v="2" actId="20577"/>
        <pc:sldMkLst>
          <pc:docMk/>
          <pc:sldMk cId="0" sldId="283"/>
        </pc:sldMkLst>
        <pc:spChg chg="mod">
          <ac:chgData name="Obada Mohammad Sahel Daoud Shahrure" userId="S::1636578@std.hu.edu.jo::25c4d08d-f866-4577-9e52-70b3650d6317" providerId="AD" clId="Web-{5E2AC88C-AE42-41E6-8A4B-CCBC743F93EB}" dt="2021-03-22T19:00:56.801" v="2" actId="20577"/>
          <ac:spMkLst>
            <pc:docMk/>
            <pc:sldMk cId="0" sldId="283"/>
            <ac:spMk id="3" creationId="{00000000-0000-0000-0000-000000000000}"/>
          </ac:spMkLst>
        </pc:spChg>
      </pc:sldChg>
    </pc:docChg>
  </pc:docChgLst>
  <pc:docChgLst>
    <pc:chgData name="RASHED TALAL QWAIDER ALHNAITY" userId="S::1636787@std.hu.edu.jo::46d2904a-f2c5-460d-9b5a-b52a83e19194" providerId="AD" clId="Web-{945BE665-8BC1-42E2-AFAE-F60F14124D7A}"/>
    <pc:docChg chg="modSld">
      <pc:chgData name="RASHED TALAL QWAIDER ALHNAITY" userId="S::1636787@std.hu.edu.jo::46d2904a-f2c5-460d-9b5a-b52a83e19194" providerId="AD" clId="Web-{945BE665-8BC1-42E2-AFAE-F60F14124D7A}" dt="2021-03-22T16:47:17.743" v="0"/>
      <pc:docMkLst>
        <pc:docMk/>
      </pc:docMkLst>
      <pc:sldChg chg="modSp modMedia">
        <pc:chgData name="RASHED TALAL QWAIDER ALHNAITY" userId="S::1636787@std.hu.edu.jo::46d2904a-f2c5-460d-9b5a-b52a83e19194" providerId="AD" clId="Web-{945BE665-8BC1-42E2-AFAE-F60F14124D7A}" dt="2021-03-22T16:47:17.743" v="0"/>
        <pc:sldMkLst>
          <pc:docMk/>
          <pc:sldMk cId="428909960" sldId="428"/>
        </pc:sldMkLst>
        <pc:picChg chg="mod">
          <ac:chgData name="RASHED TALAL QWAIDER ALHNAITY" userId="S::1636787@std.hu.edu.jo::46d2904a-f2c5-460d-9b5a-b52a83e19194" providerId="AD" clId="Web-{945BE665-8BC1-42E2-AFAE-F60F14124D7A}" dt="2021-03-22T16:47:17.743" v="0"/>
          <ac:picMkLst>
            <pc:docMk/>
            <pc:sldMk cId="428909960" sldId="428"/>
            <ac:picMk id="6" creationId="{A204C8EF-4711-4886-8391-E30E11288DD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C87B6-C504-4DB0-AC7D-92F194924147}" type="doc">
      <dgm:prSet loTypeId="urn:microsoft.com/office/officeart/2005/8/layout/venn1" loCatId="relationship" qsTypeId="urn:microsoft.com/office/officeart/2005/8/quickstyle/simple3" qsCatId="simple" csTypeId="urn:microsoft.com/office/officeart/2005/8/colors/accent0_3" csCatId="mainScheme" phldr="1"/>
      <dgm:spPr/>
    </dgm:pt>
    <dgm:pt modelId="{54B3EA05-03C3-45BA-A724-0EDF7D0F6A12}">
      <dgm:prSet phldrT="[Text]" custT="1"/>
      <dgm:spPr>
        <a:solidFill>
          <a:schemeClr val="accent6"/>
        </a:solidFill>
        <a:ln>
          <a:solidFill>
            <a:srgbClr val="FFFF00"/>
          </a:solidFill>
        </a:ln>
      </dgm:spPr>
      <dgm:t>
        <a:bodyPr/>
        <a:lstStyle/>
        <a:p>
          <a:r>
            <a:rPr lang="en-GB" sz="2800" b="1"/>
            <a:t>GnRH</a:t>
          </a:r>
        </a:p>
      </dgm:t>
    </dgm:pt>
    <dgm:pt modelId="{B0385B09-09D5-4F99-9F55-EC1B202535DE}" type="parTrans" cxnId="{7A5A0DEC-4506-4287-A991-A1D5AE4E6D80}">
      <dgm:prSet/>
      <dgm:spPr/>
      <dgm:t>
        <a:bodyPr/>
        <a:lstStyle/>
        <a:p>
          <a:endParaRPr lang="en-GB"/>
        </a:p>
      </dgm:t>
    </dgm:pt>
    <dgm:pt modelId="{6C0232C4-E43C-4132-8F88-806608B4BB58}" type="sibTrans" cxnId="{7A5A0DEC-4506-4287-A991-A1D5AE4E6D80}">
      <dgm:prSet/>
      <dgm:spPr/>
      <dgm:t>
        <a:bodyPr/>
        <a:lstStyle/>
        <a:p>
          <a:endParaRPr lang="en-GB"/>
        </a:p>
      </dgm:t>
    </dgm:pt>
    <dgm:pt modelId="{ACA0BDD5-6D17-464D-A43D-A4985871241B}">
      <dgm:prSet phldrT="[Text]" custT="1"/>
      <dgm:spPr>
        <a:solidFill>
          <a:schemeClr val="accent6">
            <a:lumMod val="75000"/>
          </a:schemeClr>
        </a:solidFill>
        <a:ln>
          <a:solidFill>
            <a:srgbClr val="FFFF00"/>
          </a:solidFill>
        </a:ln>
      </dgm:spPr>
      <dgm:t>
        <a:bodyPr/>
        <a:lstStyle/>
        <a:p>
          <a:pPr algn="ctr"/>
          <a:r>
            <a:rPr lang="en-GB" sz="2400" b="1"/>
            <a:t>Sex steroids </a:t>
          </a:r>
        </a:p>
        <a:p>
          <a:pPr algn="l"/>
          <a:r>
            <a:rPr lang="en-GB" sz="1800" b="1"/>
            <a:t>- Esradiol</a:t>
          </a:r>
        </a:p>
        <a:p>
          <a:pPr algn="l"/>
          <a:r>
            <a:rPr lang="en-GB" sz="1800" b="1"/>
            <a:t>- Progesterone</a:t>
          </a:r>
        </a:p>
      </dgm:t>
    </dgm:pt>
    <dgm:pt modelId="{27D3296D-9BB2-41C0-8594-2151749B3540}" type="parTrans" cxnId="{0804BBD9-578E-4D31-A3DF-4F196AC45322}">
      <dgm:prSet/>
      <dgm:spPr/>
      <dgm:t>
        <a:bodyPr/>
        <a:lstStyle/>
        <a:p>
          <a:endParaRPr lang="en-GB"/>
        </a:p>
      </dgm:t>
    </dgm:pt>
    <dgm:pt modelId="{74C29802-BE0A-4C87-A68A-1F69A7E85C7E}" type="sibTrans" cxnId="{0804BBD9-578E-4D31-A3DF-4F196AC45322}">
      <dgm:prSet/>
      <dgm:spPr/>
      <dgm:t>
        <a:bodyPr/>
        <a:lstStyle/>
        <a:p>
          <a:endParaRPr lang="en-GB"/>
        </a:p>
      </dgm:t>
    </dgm:pt>
    <dgm:pt modelId="{2647DF84-AA59-4447-B574-35FA0B9AE752}">
      <dgm:prSet phldrT="[Text]" custT="1"/>
      <dgm:spPr>
        <a:solidFill>
          <a:schemeClr val="accent6">
            <a:lumMod val="50000"/>
          </a:schemeClr>
        </a:solidFill>
        <a:ln>
          <a:solidFill>
            <a:srgbClr val="FFFF00"/>
          </a:solidFill>
        </a:ln>
      </dgm:spPr>
      <dgm:t>
        <a:bodyPr/>
        <a:lstStyle/>
        <a:p>
          <a:pPr algn="ctr"/>
          <a:r>
            <a:rPr lang="en-GB" sz="2400" b="1"/>
            <a:t>Gonadotropins</a:t>
          </a:r>
        </a:p>
        <a:p>
          <a:pPr algn="l"/>
          <a:r>
            <a:rPr lang="en-GB" sz="2400" b="1"/>
            <a:t>- FSH</a:t>
          </a:r>
        </a:p>
        <a:p>
          <a:pPr algn="l"/>
          <a:r>
            <a:rPr lang="en-GB" sz="2400" b="1"/>
            <a:t>- LH</a:t>
          </a:r>
        </a:p>
      </dgm:t>
    </dgm:pt>
    <dgm:pt modelId="{D729054F-6401-48F5-AF2F-67E75B175820}" type="parTrans" cxnId="{8F59A87E-6C38-4F5A-8605-06FBD03824F4}">
      <dgm:prSet/>
      <dgm:spPr/>
      <dgm:t>
        <a:bodyPr/>
        <a:lstStyle/>
        <a:p>
          <a:endParaRPr lang="en-GB"/>
        </a:p>
      </dgm:t>
    </dgm:pt>
    <dgm:pt modelId="{0C5D51F9-2D0F-48B8-A507-E46E550EB587}" type="sibTrans" cxnId="{8F59A87E-6C38-4F5A-8605-06FBD03824F4}">
      <dgm:prSet/>
      <dgm:spPr/>
      <dgm:t>
        <a:bodyPr/>
        <a:lstStyle/>
        <a:p>
          <a:endParaRPr lang="en-GB"/>
        </a:p>
      </dgm:t>
    </dgm:pt>
    <dgm:pt modelId="{E047AC7E-04CA-43AF-A3A7-B92D97DFC8BB}" type="pres">
      <dgm:prSet presAssocID="{CC2C87B6-C504-4DB0-AC7D-92F194924147}" presName="compositeShape" presStyleCnt="0">
        <dgm:presLayoutVars>
          <dgm:chMax val="7"/>
          <dgm:dir/>
          <dgm:resizeHandles val="exact"/>
        </dgm:presLayoutVars>
      </dgm:prSet>
      <dgm:spPr/>
    </dgm:pt>
    <dgm:pt modelId="{1AB792AA-6105-4A27-9B45-88FEBA69E3FD}" type="pres">
      <dgm:prSet presAssocID="{54B3EA05-03C3-45BA-A724-0EDF7D0F6A12}" presName="circ1" presStyleLbl="vennNode1" presStyleIdx="0" presStyleCnt="3" custScaleX="98197" custLinFactNeighborY="-782"/>
      <dgm:spPr/>
    </dgm:pt>
    <dgm:pt modelId="{E2AE9804-957B-450F-9B82-202E16AA3871}" type="pres">
      <dgm:prSet presAssocID="{54B3EA05-03C3-45BA-A724-0EDF7D0F6A1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41756D7-F69A-4751-90D4-74CADFED9786}" type="pres">
      <dgm:prSet presAssocID="{ACA0BDD5-6D17-464D-A43D-A4985871241B}" presName="circ2" presStyleLbl="vennNode1" presStyleIdx="1" presStyleCnt="3"/>
      <dgm:spPr/>
    </dgm:pt>
    <dgm:pt modelId="{B3731492-2B64-4D82-A98C-3DFC02C0A65B}" type="pres">
      <dgm:prSet presAssocID="{ACA0BDD5-6D17-464D-A43D-A4985871241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46A2D1A-7C24-445F-9DCC-A61D315609BB}" type="pres">
      <dgm:prSet presAssocID="{2647DF84-AA59-4447-B574-35FA0B9AE752}" presName="circ3" presStyleLbl="vennNode1" presStyleIdx="2" presStyleCnt="3"/>
      <dgm:spPr/>
    </dgm:pt>
    <dgm:pt modelId="{7AB04537-ECC6-4E72-9ACF-85848DF4233A}" type="pres">
      <dgm:prSet presAssocID="{2647DF84-AA59-4447-B574-35FA0B9AE75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779E91E-F9EA-4B25-9FD2-26F8A41B443A}" type="presOf" srcId="{ACA0BDD5-6D17-464D-A43D-A4985871241B}" destId="{B3731492-2B64-4D82-A98C-3DFC02C0A65B}" srcOrd="1" destOrd="0" presId="urn:microsoft.com/office/officeart/2005/8/layout/venn1"/>
    <dgm:cxn modelId="{45F29A29-3A1D-4BC3-B3BD-8B562F2D195C}" type="presOf" srcId="{CC2C87B6-C504-4DB0-AC7D-92F194924147}" destId="{E047AC7E-04CA-43AF-A3A7-B92D97DFC8BB}" srcOrd="0" destOrd="0" presId="urn:microsoft.com/office/officeart/2005/8/layout/venn1"/>
    <dgm:cxn modelId="{B2EAF02C-C476-4F1C-AA09-30665CE9AA6E}" type="presOf" srcId="{54B3EA05-03C3-45BA-A724-0EDF7D0F6A12}" destId="{1AB792AA-6105-4A27-9B45-88FEBA69E3FD}" srcOrd="0" destOrd="0" presId="urn:microsoft.com/office/officeart/2005/8/layout/venn1"/>
    <dgm:cxn modelId="{D8FC1F53-A42B-431B-BE6C-4F6DC135EF27}" type="presOf" srcId="{ACA0BDD5-6D17-464D-A43D-A4985871241B}" destId="{941756D7-F69A-4751-90D4-74CADFED9786}" srcOrd="0" destOrd="0" presId="urn:microsoft.com/office/officeart/2005/8/layout/venn1"/>
    <dgm:cxn modelId="{8F59A87E-6C38-4F5A-8605-06FBD03824F4}" srcId="{CC2C87B6-C504-4DB0-AC7D-92F194924147}" destId="{2647DF84-AA59-4447-B574-35FA0B9AE752}" srcOrd="2" destOrd="0" parTransId="{D729054F-6401-48F5-AF2F-67E75B175820}" sibTransId="{0C5D51F9-2D0F-48B8-A507-E46E550EB587}"/>
    <dgm:cxn modelId="{0C331681-E15C-4049-A1C9-4A5BC8038C7F}" type="presOf" srcId="{54B3EA05-03C3-45BA-A724-0EDF7D0F6A12}" destId="{E2AE9804-957B-450F-9B82-202E16AA3871}" srcOrd="1" destOrd="0" presId="urn:microsoft.com/office/officeart/2005/8/layout/venn1"/>
    <dgm:cxn modelId="{F3D01E9F-DF5B-4426-8F62-6A94E51521CD}" type="presOf" srcId="{2647DF84-AA59-4447-B574-35FA0B9AE752}" destId="{446A2D1A-7C24-445F-9DCC-A61D315609BB}" srcOrd="0" destOrd="0" presId="urn:microsoft.com/office/officeart/2005/8/layout/venn1"/>
    <dgm:cxn modelId="{8F4B0CA6-7A31-4DF4-9448-E34D81783B98}" type="presOf" srcId="{2647DF84-AA59-4447-B574-35FA0B9AE752}" destId="{7AB04537-ECC6-4E72-9ACF-85848DF4233A}" srcOrd="1" destOrd="0" presId="urn:microsoft.com/office/officeart/2005/8/layout/venn1"/>
    <dgm:cxn modelId="{0804BBD9-578E-4D31-A3DF-4F196AC45322}" srcId="{CC2C87B6-C504-4DB0-AC7D-92F194924147}" destId="{ACA0BDD5-6D17-464D-A43D-A4985871241B}" srcOrd="1" destOrd="0" parTransId="{27D3296D-9BB2-41C0-8594-2151749B3540}" sibTransId="{74C29802-BE0A-4C87-A68A-1F69A7E85C7E}"/>
    <dgm:cxn modelId="{7A5A0DEC-4506-4287-A991-A1D5AE4E6D80}" srcId="{CC2C87B6-C504-4DB0-AC7D-92F194924147}" destId="{54B3EA05-03C3-45BA-A724-0EDF7D0F6A12}" srcOrd="0" destOrd="0" parTransId="{B0385B09-09D5-4F99-9F55-EC1B202535DE}" sibTransId="{6C0232C4-E43C-4132-8F88-806608B4BB58}"/>
    <dgm:cxn modelId="{0B5128E7-AC66-4601-AEAA-C241E5E72E0E}" type="presParOf" srcId="{E047AC7E-04CA-43AF-A3A7-B92D97DFC8BB}" destId="{1AB792AA-6105-4A27-9B45-88FEBA69E3FD}" srcOrd="0" destOrd="0" presId="urn:microsoft.com/office/officeart/2005/8/layout/venn1"/>
    <dgm:cxn modelId="{1E535C16-1E03-4068-9A20-09686CE79FA2}" type="presParOf" srcId="{E047AC7E-04CA-43AF-A3A7-B92D97DFC8BB}" destId="{E2AE9804-957B-450F-9B82-202E16AA3871}" srcOrd="1" destOrd="0" presId="urn:microsoft.com/office/officeart/2005/8/layout/venn1"/>
    <dgm:cxn modelId="{9C65E945-DBA3-4E9F-A0EC-CB0F18355960}" type="presParOf" srcId="{E047AC7E-04CA-43AF-A3A7-B92D97DFC8BB}" destId="{941756D7-F69A-4751-90D4-74CADFED9786}" srcOrd="2" destOrd="0" presId="urn:microsoft.com/office/officeart/2005/8/layout/venn1"/>
    <dgm:cxn modelId="{5779E71F-A19C-45D9-BB0A-265096F545F4}" type="presParOf" srcId="{E047AC7E-04CA-43AF-A3A7-B92D97DFC8BB}" destId="{B3731492-2B64-4D82-A98C-3DFC02C0A65B}" srcOrd="3" destOrd="0" presId="urn:microsoft.com/office/officeart/2005/8/layout/venn1"/>
    <dgm:cxn modelId="{F8D27F2F-76D7-4F93-922E-86DFCF5C1173}" type="presParOf" srcId="{E047AC7E-04CA-43AF-A3A7-B92D97DFC8BB}" destId="{446A2D1A-7C24-445F-9DCC-A61D315609BB}" srcOrd="4" destOrd="0" presId="urn:microsoft.com/office/officeart/2005/8/layout/venn1"/>
    <dgm:cxn modelId="{4474BBD2-7D4B-422E-8382-394C2904B3C9}" type="presParOf" srcId="{E047AC7E-04CA-43AF-A3A7-B92D97DFC8BB}" destId="{7AB04537-ECC6-4E72-9ACF-85848DF4233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8BFC33-38F2-4B38-960C-F0EA33C89EE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C92CFB5-0746-4BE1-93D7-771B0187F920}">
      <dgm:prSet phldrT="[Text]" custT="1"/>
      <dgm:spPr/>
      <dgm:t>
        <a:bodyPr/>
        <a:lstStyle/>
        <a:p>
          <a:r>
            <a:rPr lang="en-GB" sz="2400" b="1">
              <a:solidFill>
                <a:schemeClr val="bg1"/>
              </a:solidFill>
            </a:rPr>
            <a:t>Progesterone</a:t>
          </a:r>
        </a:p>
      </dgm:t>
    </dgm:pt>
    <dgm:pt modelId="{5A586BFF-C38C-4764-8930-63B20C910C85}" type="parTrans" cxnId="{A3C9BB15-DEA1-4CF5-A758-464923CE2BB0}">
      <dgm:prSet/>
      <dgm:spPr/>
      <dgm:t>
        <a:bodyPr/>
        <a:lstStyle/>
        <a:p>
          <a:endParaRPr lang="en-GB"/>
        </a:p>
      </dgm:t>
    </dgm:pt>
    <dgm:pt modelId="{AF5F07A4-3F0B-4ED9-9F06-3F1BC2A976DD}" type="sibTrans" cxnId="{A3C9BB15-DEA1-4CF5-A758-464923CE2BB0}">
      <dgm:prSet/>
      <dgm:spPr/>
      <dgm:t>
        <a:bodyPr/>
        <a:lstStyle/>
        <a:p>
          <a:endParaRPr lang="en-GB"/>
        </a:p>
      </dgm:t>
    </dgm:pt>
    <dgm:pt modelId="{924F4B89-203C-450B-B2BD-56CC977DDB33}">
      <dgm:prSet phldrT="[Text]" custT="1"/>
      <dgm:spPr/>
      <dgm:t>
        <a:bodyPr/>
        <a:lstStyle/>
        <a:p>
          <a:r>
            <a:rPr lang="en-GB" sz="2000" b="1">
              <a:solidFill>
                <a:srgbClr val="002060"/>
              </a:solidFill>
            </a:rPr>
            <a:t>Fixed 14 days</a:t>
          </a:r>
        </a:p>
      </dgm:t>
    </dgm:pt>
    <dgm:pt modelId="{7A50C765-A02F-40D0-B4AF-51F5AF895F5E}" type="parTrans" cxnId="{0E5A60FE-6B11-46EB-9963-A665DFF48704}">
      <dgm:prSet/>
      <dgm:spPr/>
      <dgm:t>
        <a:bodyPr/>
        <a:lstStyle/>
        <a:p>
          <a:endParaRPr lang="en-GB"/>
        </a:p>
      </dgm:t>
    </dgm:pt>
    <dgm:pt modelId="{8E20A02C-4F55-47AC-ACE3-DDA24DEFC0E8}" type="sibTrans" cxnId="{0E5A60FE-6B11-46EB-9963-A665DFF48704}">
      <dgm:prSet/>
      <dgm:spPr/>
      <dgm:t>
        <a:bodyPr/>
        <a:lstStyle/>
        <a:p>
          <a:endParaRPr lang="en-GB"/>
        </a:p>
      </dgm:t>
    </dgm:pt>
    <dgm:pt modelId="{140B83F7-44C8-4CBC-A3D3-0B0039AB0C8C}">
      <dgm:prSet phldrT="[Text]"/>
      <dgm:spPr/>
      <dgm:t>
        <a:bodyPr/>
        <a:lstStyle/>
        <a:p>
          <a:r>
            <a:rPr lang="en-GB" sz="1700" b="1">
              <a:solidFill>
                <a:schemeClr val="bg1"/>
              </a:solidFill>
            </a:rPr>
            <a:t>gland tortuosity &amp; secretion, stromal oedema ,decidual reaction of the endometrium</a:t>
          </a:r>
          <a:endParaRPr lang="en-GB" sz="1700">
            <a:solidFill>
              <a:schemeClr val="bg1"/>
            </a:solidFill>
          </a:endParaRPr>
        </a:p>
      </dgm:t>
    </dgm:pt>
    <dgm:pt modelId="{BD59FEEB-1203-44F2-9AB6-FB4CDA5F25B9}" type="parTrans" cxnId="{D73CFCC3-D840-4FFE-9CD6-7A030CC7B9D8}">
      <dgm:prSet/>
      <dgm:spPr/>
      <dgm:t>
        <a:bodyPr/>
        <a:lstStyle/>
        <a:p>
          <a:endParaRPr lang="en-GB"/>
        </a:p>
      </dgm:t>
    </dgm:pt>
    <dgm:pt modelId="{39225256-50F3-4EC9-9C85-B46AB0F5B6E2}" type="sibTrans" cxnId="{D73CFCC3-D840-4FFE-9CD6-7A030CC7B9D8}">
      <dgm:prSet/>
      <dgm:spPr/>
      <dgm:t>
        <a:bodyPr/>
        <a:lstStyle/>
        <a:p>
          <a:endParaRPr lang="en-GB"/>
        </a:p>
      </dgm:t>
    </dgm:pt>
    <dgm:pt modelId="{C5A1C57A-02E1-4B22-AFBA-3E579F4B9307}">
      <dgm:prSet custT="1"/>
      <dgm:spPr/>
      <dgm:t>
        <a:bodyPr/>
        <a:lstStyle/>
        <a:p>
          <a:r>
            <a:rPr lang="en-GB" sz="2400" b="1">
              <a:solidFill>
                <a:schemeClr val="bg1"/>
              </a:solidFill>
            </a:rPr>
            <a:t>Estrogen</a:t>
          </a:r>
        </a:p>
      </dgm:t>
    </dgm:pt>
    <dgm:pt modelId="{ED3F400A-BC7C-414E-BDE5-7FB3F332C291}" type="parTrans" cxnId="{F4A2849B-24C4-41E3-8810-5899F8CB0721}">
      <dgm:prSet/>
      <dgm:spPr/>
      <dgm:t>
        <a:bodyPr/>
        <a:lstStyle/>
        <a:p>
          <a:endParaRPr lang="en-GB"/>
        </a:p>
      </dgm:t>
    </dgm:pt>
    <dgm:pt modelId="{0447EE62-138E-4D43-8614-732FF1826C7A}" type="sibTrans" cxnId="{F4A2849B-24C4-41E3-8810-5899F8CB0721}">
      <dgm:prSet/>
      <dgm:spPr/>
      <dgm:t>
        <a:bodyPr/>
        <a:lstStyle/>
        <a:p>
          <a:endParaRPr lang="en-GB"/>
        </a:p>
      </dgm:t>
    </dgm:pt>
    <dgm:pt modelId="{76AA10FF-3C7F-45DE-9B53-84AD97BA8275}">
      <dgm:prSet/>
      <dgm:spPr/>
      <dgm:t>
        <a:bodyPr/>
        <a:lstStyle/>
        <a:p>
          <a:r>
            <a:rPr lang="en-GB"/>
            <a:t>variable</a:t>
          </a:r>
        </a:p>
      </dgm:t>
    </dgm:pt>
    <dgm:pt modelId="{1BAFF499-122F-4EAB-AB12-AEAD1BB44FCD}" type="parTrans" cxnId="{565C7534-CDFA-4377-A1A5-8682DA1ED53B}">
      <dgm:prSet/>
      <dgm:spPr/>
      <dgm:t>
        <a:bodyPr/>
        <a:lstStyle/>
        <a:p>
          <a:endParaRPr lang="en-GB"/>
        </a:p>
      </dgm:t>
    </dgm:pt>
    <dgm:pt modelId="{6BC3DDFA-1297-4C30-9038-59ED64D903E8}" type="sibTrans" cxnId="{565C7534-CDFA-4377-A1A5-8682DA1ED53B}">
      <dgm:prSet/>
      <dgm:spPr/>
      <dgm:t>
        <a:bodyPr/>
        <a:lstStyle/>
        <a:p>
          <a:endParaRPr lang="en-GB"/>
        </a:p>
      </dgm:t>
    </dgm:pt>
    <dgm:pt modelId="{576387A4-9BAF-4C4F-AF3E-37867C88594D}">
      <dgm:prSet/>
      <dgm:spPr/>
      <dgm:t>
        <a:bodyPr/>
        <a:lstStyle/>
        <a:p>
          <a:r>
            <a:rPr lang="en-GB"/>
            <a:t>Vascular growth </a:t>
          </a:r>
        </a:p>
      </dgm:t>
    </dgm:pt>
    <dgm:pt modelId="{558B29AB-AF91-41EC-81F3-2CC56388E1F1}" type="parTrans" cxnId="{5A71A0DB-DA13-4785-AB8D-518F82A04E1C}">
      <dgm:prSet/>
      <dgm:spPr/>
      <dgm:t>
        <a:bodyPr/>
        <a:lstStyle/>
        <a:p>
          <a:endParaRPr lang="en-GB"/>
        </a:p>
      </dgm:t>
    </dgm:pt>
    <dgm:pt modelId="{EAD5931F-4EA1-4553-97F3-57853D2CE6C4}" type="sibTrans" cxnId="{5A71A0DB-DA13-4785-AB8D-518F82A04E1C}">
      <dgm:prSet/>
      <dgm:spPr/>
      <dgm:t>
        <a:bodyPr/>
        <a:lstStyle/>
        <a:p>
          <a:endParaRPr lang="en-GB"/>
        </a:p>
      </dgm:t>
    </dgm:pt>
    <dgm:pt modelId="{893AE9C5-6D0A-483C-B77C-DC839BAF7DB5}">
      <dgm:prSet phldrT="[Text]" custT="1"/>
      <dgm:spPr/>
      <dgm:t>
        <a:bodyPr/>
        <a:lstStyle/>
        <a:p>
          <a:r>
            <a:rPr lang="en-GB" sz="2400" b="1">
              <a:solidFill>
                <a:schemeClr val="bg1"/>
              </a:solidFill>
            </a:rPr>
            <a:t>Duration</a:t>
          </a:r>
        </a:p>
      </dgm:t>
    </dgm:pt>
    <dgm:pt modelId="{D96D1FCF-AAB4-4348-B3D6-4C2DDA79DBF1}" type="sibTrans" cxnId="{D78281A0-C15D-4365-A9BC-23B9C208A925}">
      <dgm:prSet/>
      <dgm:spPr/>
      <dgm:t>
        <a:bodyPr/>
        <a:lstStyle/>
        <a:p>
          <a:endParaRPr lang="en-GB"/>
        </a:p>
      </dgm:t>
    </dgm:pt>
    <dgm:pt modelId="{462326D9-D9AB-4CC5-AC61-992D780B60EA}" type="parTrans" cxnId="{D78281A0-C15D-4365-A9BC-23B9C208A925}">
      <dgm:prSet/>
      <dgm:spPr/>
      <dgm:t>
        <a:bodyPr/>
        <a:lstStyle/>
        <a:p>
          <a:endParaRPr lang="en-GB"/>
        </a:p>
      </dgm:t>
    </dgm:pt>
    <dgm:pt modelId="{94B2128C-9BEC-41BA-A8B1-4E1A800AC93B}">
      <dgm:prSet/>
      <dgm:spPr/>
      <dgm:t>
        <a:bodyPr/>
        <a:lstStyle/>
        <a:p>
          <a:r>
            <a:rPr lang="en-GB"/>
            <a:t>2-8 days</a:t>
          </a:r>
        </a:p>
      </dgm:t>
    </dgm:pt>
    <dgm:pt modelId="{E396BB20-FAE0-48F1-BE65-4770C148DCC6}" type="parTrans" cxnId="{DEA16107-0E47-4E42-92DF-4656CACF1F5B}">
      <dgm:prSet/>
      <dgm:spPr/>
      <dgm:t>
        <a:bodyPr/>
        <a:lstStyle/>
        <a:p>
          <a:endParaRPr lang="en-GB"/>
        </a:p>
      </dgm:t>
    </dgm:pt>
    <dgm:pt modelId="{F9234DB6-A30B-4431-B01F-94DC6BB07F2D}" type="sibTrans" cxnId="{DEA16107-0E47-4E42-92DF-4656CACF1F5B}">
      <dgm:prSet/>
      <dgm:spPr/>
      <dgm:t>
        <a:bodyPr/>
        <a:lstStyle/>
        <a:p>
          <a:endParaRPr lang="en-GB"/>
        </a:p>
      </dgm:t>
    </dgm:pt>
    <dgm:pt modelId="{7A5DD605-E0A5-4EDB-B601-6A33C8156A9B}">
      <dgm:prSet phldrT="[Text]"/>
      <dgm:spPr>
        <a:solidFill>
          <a:srgbClr val="FFFF00"/>
        </a:solidFill>
        <a:ln>
          <a:solidFill>
            <a:srgbClr val="FFFF00"/>
          </a:solidFill>
        </a:ln>
      </dgm:spPr>
      <dgm:t>
        <a:bodyPr/>
        <a:lstStyle/>
        <a:p>
          <a:endParaRPr lang="en-GB">
            <a:solidFill>
              <a:srgbClr val="FF0000"/>
            </a:solidFill>
          </a:endParaRPr>
        </a:p>
      </dgm:t>
    </dgm:pt>
    <dgm:pt modelId="{385A3237-CA4E-4003-BA87-58AE687AFABF}" type="sibTrans" cxnId="{D770E287-5208-453B-8E29-3E7497AB5A23}">
      <dgm:prSet/>
      <dgm:spPr/>
      <dgm:t>
        <a:bodyPr/>
        <a:lstStyle/>
        <a:p>
          <a:endParaRPr lang="en-GB"/>
        </a:p>
      </dgm:t>
    </dgm:pt>
    <dgm:pt modelId="{AB56B6A0-6891-460D-BB00-D5E06D6CFF31}" type="parTrans" cxnId="{D770E287-5208-453B-8E29-3E7497AB5A23}">
      <dgm:prSet/>
      <dgm:spPr/>
      <dgm:t>
        <a:bodyPr/>
        <a:lstStyle/>
        <a:p>
          <a:endParaRPr lang="en-GB"/>
        </a:p>
      </dgm:t>
    </dgm:pt>
    <dgm:pt modelId="{B5EC344C-5827-43D1-9825-E9B397BC8C27}" type="pres">
      <dgm:prSet presAssocID="{448BFC33-38F2-4B38-960C-F0EA33C89EE2}" presName="Name0" presStyleCnt="0">
        <dgm:presLayoutVars>
          <dgm:dir/>
          <dgm:animLvl val="lvl"/>
          <dgm:resizeHandles val="exact"/>
        </dgm:presLayoutVars>
      </dgm:prSet>
      <dgm:spPr/>
    </dgm:pt>
    <dgm:pt modelId="{7765C480-2001-47AE-8BDE-7C0D2578B6AB}" type="pres">
      <dgm:prSet presAssocID="{893AE9C5-6D0A-483C-B77C-DC839BAF7DB5}" presName="composite" presStyleCnt="0"/>
      <dgm:spPr/>
    </dgm:pt>
    <dgm:pt modelId="{7D7F762A-7E7C-4E21-B65E-44A894ECA202}" type="pres">
      <dgm:prSet presAssocID="{893AE9C5-6D0A-483C-B77C-DC839BAF7DB5}" presName="parTx" presStyleLbl="alignNode1" presStyleIdx="0" presStyleCnt="4" custScaleX="53615">
        <dgm:presLayoutVars>
          <dgm:chMax val="0"/>
          <dgm:chPref val="0"/>
          <dgm:bulletEnabled val="1"/>
        </dgm:presLayoutVars>
      </dgm:prSet>
      <dgm:spPr/>
    </dgm:pt>
    <dgm:pt modelId="{CB5ED9CE-E577-466A-BA1E-18E3154B7619}" type="pres">
      <dgm:prSet presAssocID="{893AE9C5-6D0A-483C-B77C-DC839BAF7DB5}" presName="desTx" presStyleLbl="alignAccFollowNode1" presStyleIdx="0" presStyleCnt="4" custScaleX="53615">
        <dgm:presLayoutVars>
          <dgm:bulletEnabled val="1"/>
        </dgm:presLayoutVars>
      </dgm:prSet>
      <dgm:spPr/>
    </dgm:pt>
    <dgm:pt modelId="{3795674D-F1AF-420B-9E1E-25BBFA3F2E73}" type="pres">
      <dgm:prSet presAssocID="{D96D1FCF-AAB4-4348-B3D6-4C2DDA79DBF1}" presName="space" presStyleCnt="0"/>
      <dgm:spPr/>
    </dgm:pt>
    <dgm:pt modelId="{B11F928C-B861-4290-83BF-E7516F43799A}" type="pres">
      <dgm:prSet presAssocID="{C5A1C57A-02E1-4B22-AFBA-3E579F4B9307}" presName="composite" presStyleCnt="0"/>
      <dgm:spPr/>
    </dgm:pt>
    <dgm:pt modelId="{22F35116-2CCC-44A1-A31F-4F09957848DD}" type="pres">
      <dgm:prSet presAssocID="{C5A1C57A-02E1-4B22-AFBA-3E579F4B9307}" presName="parTx" presStyleLbl="alignNode1" presStyleIdx="1" presStyleCnt="4" custScaleX="60842" custLinFactNeighborX="-396" custLinFactNeighborY="-5451">
        <dgm:presLayoutVars>
          <dgm:chMax val="0"/>
          <dgm:chPref val="0"/>
          <dgm:bulletEnabled val="1"/>
        </dgm:presLayoutVars>
      </dgm:prSet>
      <dgm:spPr/>
    </dgm:pt>
    <dgm:pt modelId="{59A340E0-5BB3-4845-A92C-CE9A79AE5B82}" type="pres">
      <dgm:prSet presAssocID="{C5A1C57A-02E1-4B22-AFBA-3E579F4B9307}" presName="desTx" presStyleLbl="alignAccFollowNode1" presStyleIdx="1" presStyleCnt="4" custScaleX="58955">
        <dgm:presLayoutVars>
          <dgm:bulletEnabled val="1"/>
        </dgm:presLayoutVars>
      </dgm:prSet>
      <dgm:spPr/>
    </dgm:pt>
    <dgm:pt modelId="{FF2FBF83-9E59-4764-AF1D-5141FF7B11CC}" type="pres">
      <dgm:prSet presAssocID="{0447EE62-138E-4D43-8614-732FF1826C7A}" presName="space" presStyleCnt="0"/>
      <dgm:spPr/>
    </dgm:pt>
    <dgm:pt modelId="{CBE49B79-49DE-4AEF-A9D5-16F8133B6582}" type="pres">
      <dgm:prSet presAssocID="{7A5DD605-E0A5-4EDB-B601-6A33C8156A9B}" presName="composite" presStyleCnt="0"/>
      <dgm:spPr/>
    </dgm:pt>
    <dgm:pt modelId="{B1B2E10E-64A5-4CFD-A7FC-AF1E40F9F809}" type="pres">
      <dgm:prSet presAssocID="{7A5DD605-E0A5-4EDB-B601-6A33C8156A9B}" presName="parTx" presStyleLbl="alignNode1" presStyleIdx="2" presStyleCnt="4" custFlipHor="0" custScaleX="6386" custLinFactNeighborX="-10183" custLinFactNeighborY="-5451">
        <dgm:presLayoutVars>
          <dgm:chMax val="0"/>
          <dgm:chPref val="0"/>
          <dgm:bulletEnabled val="1"/>
        </dgm:presLayoutVars>
      </dgm:prSet>
      <dgm:spPr/>
    </dgm:pt>
    <dgm:pt modelId="{EAFE79EF-AC7F-43F5-9FEA-3D004BFCCC38}" type="pres">
      <dgm:prSet presAssocID="{7A5DD605-E0A5-4EDB-B601-6A33C8156A9B}" presName="desTx" presStyleLbl="alignAccFollowNode1" presStyleIdx="2" presStyleCnt="4" custFlipHor="1" custScaleX="4995" custLinFactNeighborX="-10878" custLinFactNeighborY="678">
        <dgm:presLayoutVars>
          <dgm:bulletEnabled val="1"/>
        </dgm:presLayoutVars>
      </dgm:prSet>
      <dgm:spPr>
        <a:solidFill>
          <a:srgbClr val="FFFF00">
            <a:alpha val="90000"/>
          </a:srgbClr>
        </a:solidFill>
        <a:ln>
          <a:solidFill>
            <a:srgbClr val="FFFF00">
              <a:alpha val="90000"/>
            </a:srgbClr>
          </a:solidFill>
        </a:ln>
      </dgm:spPr>
    </dgm:pt>
    <dgm:pt modelId="{504B3676-F516-4EE8-B962-C908C2C42CE9}" type="pres">
      <dgm:prSet presAssocID="{385A3237-CA4E-4003-BA87-58AE687AFABF}" presName="space" presStyleCnt="0"/>
      <dgm:spPr/>
    </dgm:pt>
    <dgm:pt modelId="{2B0691DE-0603-4574-B801-F6B3D8838266}" type="pres">
      <dgm:prSet presAssocID="{5C92CFB5-0746-4BE1-93D7-771B0187F920}" presName="composite" presStyleCnt="0"/>
      <dgm:spPr/>
    </dgm:pt>
    <dgm:pt modelId="{B56DB216-F198-4AFB-8E62-9724FCEB9E02}" type="pres">
      <dgm:prSet presAssocID="{5C92CFB5-0746-4BE1-93D7-771B0187F920}" presName="parTx" presStyleLbl="alignNode1" presStyleIdx="3" presStyleCnt="4" custScaleX="108006" custLinFactNeighborX="-17316" custLinFactNeighborY="7943">
        <dgm:presLayoutVars>
          <dgm:chMax val="0"/>
          <dgm:chPref val="0"/>
          <dgm:bulletEnabled val="1"/>
        </dgm:presLayoutVars>
      </dgm:prSet>
      <dgm:spPr/>
    </dgm:pt>
    <dgm:pt modelId="{D21AC50B-EE6B-4B7C-9297-FA66A8051240}" type="pres">
      <dgm:prSet presAssocID="{5C92CFB5-0746-4BE1-93D7-771B0187F920}" presName="desTx" presStyleLbl="alignAccFollowNode1" presStyleIdx="3" presStyleCnt="4" custScaleX="108977" custLinFactNeighborX="-16831" custLinFactNeighborY="678">
        <dgm:presLayoutVars>
          <dgm:bulletEnabled val="1"/>
        </dgm:presLayoutVars>
      </dgm:prSet>
      <dgm:spPr/>
    </dgm:pt>
  </dgm:ptLst>
  <dgm:cxnLst>
    <dgm:cxn modelId="{62057A04-FB30-4F67-B19C-58BFAB44701C}" type="presOf" srcId="{140B83F7-44C8-4CBC-A3D3-0B0039AB0C8C}" destId="{D21AC50B-EE6B-4B7C-9297-FA66A8051240}" srcOrd="0" destOrd="1" presId="urn:microsoft.com/office/officeart/2005/8/layout/hList1"/>
    <dgm:cxn modelId="{DEA16107-0E47-4E42-92DF-4656CACF1F5B}" srcId="{893AE9C5-6D0A-483C-B77C-DC839BAF7DB5}" destId="{94B2128C-9BEC-41BA-A8B1-4E1A800AC93B}" srcOrd="0" destOrd="0" parTransId="{E396BB20-FAE0-48F1-BE65-4770C148DCC6}" sibTransId="{F9234DB6-A30B-4431-B01F-94DC6BB07F2D}"/>
    <dgm:cxn modelId="{A3C9BB15-DEA1-4CF5-A758-464923CE2BB0}" srcId="{448BFC33-38F2-4B38-960C-F0EA33C89EE2}" destId="{5C92CFB5-0746-4BE1-93D7-771B0187F920}" srcOrd="3" destOrd="0" parTransId="{5A586BFF-C38C-4764-8930-63B20C910C85}" sibTransId="{AF5F07A4-3F0B-4ED9-9F06-3F1BC2A976DD}"/>
    <dgm:cxn modelId="{86F9882C-7CDC-4713-9027-8DBC1C5D4143}" type="presOf" srcId="{576387A4-9BAF-4C4F-AF3E-37867C88594D}" destId="{59A340E0-5BB3-4845-A92C-CE9A79AE5B82}" srcOrd="0" destOrd="1" presId="urn:microsoft.com/office/officeart/2005/8/layout/hList1"/>
    <dgm:cxn modelId="{565C7534-CDFA-4377-A1A5-8682DA1ED53B}" srcId="{C5A1C57A-02E1-4B22-AFBA-3E579F4B9307}" destId="{76AA10FF-3C7F-45DE-9B53-84AD97BA8275}" srcOrd="0" destOrd="0" parTransId="{1BAFF499-122F-4EAB-AB12-AEAD1BB44FCD}" sibTransId="{6BC3DDFA-1297-4C30-9038-59ED64D903E8}"/>
    <dgm:cxn modelId="{97BB655C-2536-4116-94DD-FF6265250A6D}" type="presOf" srcId="{924F4B89-203C-450B-B2BD-56CC977DDB33}" destId="{D21AC50B-EE6B-4B7C-9297-FA66A8051240}" srcOrd="0" destOrd="0" presId="urn:microsoft.com/office/officeart/2005/8/layout/hList1"/>
    <dgm:cxn modelId="{4A0E6E67-3A67-4A87-8BC4-875F1C29B717}" type="presOf" srcId="{C5A1C57A-02E1-4B22-AFBA-3E579F4B9307}" destId="{22F35116-2CCC-44A1-A31F-4F09957848DD}" srcOrd="0" destOrd="0" presId="urn:microsoft.com/office/officeart/2005/8/layout/hList1"/>
    <dgm:cxn modelId="{692CB453-5DAA-42AD-B2BE-842A93AA2CCA}" type="presOf" srcId="{5C92CFB5-0746-4BE1-93D7-771B0187F920}" destId="{B56DB216-F198-4AFB-8E62-9724FCEB9E02}" srcOrd="0" destOrd="0" presId="urn:microsoft.com/office/officeart/2005/8/layout/hList1"/>
    <dgm:cxn modelId="{D770E287-5208-453B-8E29-3E7497AB5A23}" srcId="{448BFC33-38F2-4B38-960C-F0EA33C89EE2}" destId="{7A5DD605-E0A5-4EDB-B601-6A33C8156A9B}" srcOrd="2" destOrd="0" parTransId="{AB56B6A0-6891-460D-BB00-D5E06D6CFF31}" sibTransId="{385A3237-CA4E-4003-BA87-58AE687AFABF}"/>
    <dgm:cxn modelId="{72C79899-AE62-46B2-8C2A-3C9490FA0BE2}" type="presOf" srcId="{76AA10FF-3C7F-45DE-9B53-84AD97BA8275}" destId="{59A340E0-5BB3-4845-A92C-CE9A79AE5B82}" srcOrd="0" destOrd="0" presId="urn:microsoft.com/office/officeart/2005/8/layout/hList1"/>
    <dgm:cxn modelId="{ADD9C39A-6A76-45CC-9251-76868AB4C8F6}" type="presOf" srcId="{94B2128C-9BEC-41BA-A8B1-4E1A800AC93B}" destId="{CB5ED9CE-E577-466A-BA1E-18E3154B7619}" srcOrd="0" destOrd="0" presId="urn:microsoft.com/office/officeart/2005/8/layout/hList1"/>
    <dgm:cxn modelId="{F4A2849B-24C4-41E3-8810-5899F8CB0721}" srcId="{448BFC33-38F2-4B38-960C-F0EA33C89EE2}" destId="{C5A1C57A-02E1-4B22-AFBA-3E579F4B9307}" srcOrd="1" destOrd="0" parTransId="{ED3F400A-BC7C-414E-BDE5-7FB3F332C291}" sibTransId="{0447EE62-138E-4D43-8614-732FF1826C7A}"/>
    <dgm:cxn modelId="{D78281A0-C15D-4365-A9BC-23B9C208A925}" srcId="{448BFC33-38F2-4B38-960C-F0EA33C89EE2}" destId="{893AE9C5-6D0A-483C-B77C-DC839BAF7DB5}" srcOrd="0" destOrd="0" parTransId="{462326D9-D9AB-4CC5-AC61-992D780B60EA}" sibTransId="{D96D1FCF-AAB4-4348-B3D6-4C2DDA79DBF1}"/>
    <dgm:cxn modelId="{CFB474A2-5C8F-4803-A008-213DEE51A199}" type="presOf" srcId="{448BFC33-38F2-4B38-960C-F0EA33C89EE2}" destId="{B5EC344C-5827-43D1-9825-E9B397BC8C27}" srcOrd="0" destOrd="0" presId="urn:microsoft.com/office/officeart/2005/8/layout/hList1"/>
    <dgm:cxn modelId="{88A997B2-9818-4DA0-9763-714E8BA2A3F7}" type="presOf" srcId="{7A5DD605-E0A5-4EDB-B601-6A33C8156A9B}" destId="{B1B2E10E-64A5-4CFD-A7FC-AF1E40F9F809}" srcOrd="0" destOrd="0" presId="urn:microsoft.com/office/officeart/2005/8/layout/hList1"/>
    <dgm:cxn modelId="{D73CFCC3-D840-4FFE-9CD6-7A030CC7B9D8}" srcId="{5C92CFB5-0746-4BE1-93D7-771B0187F920}" destId="{140B83F7-44C8-4CBC-A3D3-0B0039AB0C8C}" srcOrd="1" destOrd="0" parTransId="{BD59FEEB-1203-44F2-9AB6-FB4CDA5F25B9}" sibTransId="{39225256-50F3-4EC9-9C85-B46AB0F5B6E2}"/>
    <dgm:cxn modelId="{9102B0CC-1B6E-4B1D-A737-321396B2439F}" type="presOf" srcId="{893AE9C5-6D0A-483C-B77C-DC839BAF7DB5}" destId="{7D7F762A-7E7C-4E21-B65E-44A894ECA202}" srcOrd="0" destOrd="0" presId="urn:microsoft.com/office/officeart/2005/8/layout/hList1"/>
    <dgm:cxn modelId="{5A71A0DB-DA13-4785-AB8D-518F82A04E1C}" srcId="{C5A1C57A-02E1-4B22-AFBA-3E579F4B9307}" destId="{576387A4-9BAF-4C4F-AF3E-37867C88594D}" srcOrd="1" destOrd="0" parTransId="{558B29AB-AF91-41EC-81F3-2CC56388E1F1}" sibTransId="{EAD5931F-4EA1-4553-97F3-57853D2CE6C4}"/>
    <dgm:cxn modelId="{0E5A60FE-6B11-46EB-9963-A665DFF48704}" srcId="{5C92CFB5-0746-4BE1-93D7-771B0187F920}" destId="{924F4B89-203C-450B-B2BD-56CC977DDB33}" srcOrd="0" destOrd="0" parTransId="{7A50C765-A02F-40D0-B4AF-51F5AF895F5E}" sibTransId="{8E20A02C-4F55-47AC-ACE3-DDA24DEFC0E8}"/>
    <dgm:cxn modelId="{F59B33A6-9544-4CA5-AE90-C28638DA4769}" type="presParOf" srcId="{B5EC344C-5827-43D1-9825-E9B397BC8C27}" destId="{7765C480-2001-47AE-8BDE-7C0D2578B6AB}" srcOrd="0" destOrd="0" presId="urn:microsoft.com/office/officeart/2005/8/layout/hList1"/>
    <dgm:cxn modelId="{102A7B6E-F819-4E6F-9F88-706540B657AC}" type="presParOf" srcId="{7765C480-2001-47AE-8BDE-7C0D2578B6AB}" destId="{7D7F762A-7E7C-4E21-B65E-44A894ECA202}" srcOrd="0" destOrd="0" presId="urn:microsoft.com/office/officeart/2005/8/layout/hList1"/>
    <dgm:cxn modelId="{AC981FDC-4A57-4478-B81B-0F44C9E466DD}" type="presParOf" srcId="{7765C480-2001-47AE-8BDE-7C0D2578B6AB}" destId="{CB5ED9CE-E577-466A-BA1E-18E3154B7619}" srcOrd="1" destOrd="0" presId="urn:microsoft.com/office/officeart/2005/8/layout/hList1"/>
    <dgm:cxn modelId="{C5F33E12-12C3-444E-92C5-01CDDA2034E5}" type="presParOf" srcId="{B5EC344C-5827-43D1-9825-E9B397BC8C27}" destId="{3795674D-F1AF-420B-9E1E-25BBFA3F2E73}" srcOrd="1" destOrd="0" presId="urn:microsoft.com/office/officeart/2005/8/layout/hList1"/>
    <dgm:cxn modelId="{89360C90-33AA-41A2-B137-85EB3630B03F}" type="presParOf" srcId="{B5EC344C-5827-43D1-9825-E9B397BC8C27}" destId="{B11F928C-B861-4290-83BF-E7516F43799A}" srcOrd="2" destOrd="0" presId="urn:microsoft.com/office/officeart/2005/8/layout/hList1"/>
    <dgm:cxn modelId="{B08BF0BC-39B9-40BE-92EF-BB6481DCA78E}" type="presParOf" srcId="{B11F928C-B861-4290-83BF-E7516F43799A}" destId="{22F35116-2CCC-44A1-A31F-4F09957848DD}" srcOrd="0" destOrd="0" presId="urn:microsoft.com/office/officeart/2005/8/layout/hList1"/>
    <dgm:cxn modelId="{03EF10D6-CC5C-481B-8C2B-A8A02CCA48DF}" type="presParOf" srcId="{B11F928C-B861-4290-83BF-E7516F43799A}" destId="{59A340E0-5BB3-4845-A92C-CE9A79AE5B82}" srcOrd="1" destOrd="0" presId="urn:microsoft.com/office/officeart/2005/8/layout/hList1"/>
    <dgm:cxn modelId="{6D2A6AE3-1682-4F34-BF0D-21D0B90C0171}" type="presParOf" srcId="{B5EC344C-5827-43D1-9825-E9B397BC8C27}" destId="{FF2FBF83-9E59-4764-AF1D-5141FF7B11CC}" srcOrd="3" destOrd="0" presId="urn:microsoft.com/office/officeart/2005/8/layout/hList1"/>
    <dgm:cxn modelId="{443CEBB3-8293-42BB-944D-9121E23C5FBA}" type="presParOf" srcId="{B5EC344C-5827-43D1-9825-E9B397BC8C27}" destId="{CBE49B79-49DE-4AEF-A9D5-16F8133B6582}" srcOrd="4" destOrd="0" presId="urn:microsoft.com/office/officeart/2005/8/layout/hList1"/>
    <dgm:cxn modelId="{B939F52F-FD19-458E-A1EA-61180A72B541}" type="presParOf" srcId="{CBE49B79-49DE-4AEF-A9D5-16F8133B6582}" destId="{B1B2E10E-64A5-4CFD-A7FC-AF1E40F9F809}" srcOrd="0" destOrd="0" presId="urn:microsoft.com/office/officeart/2005/8/layout/hList1"/>
    <dgm:cxn modelId="{54FFB2B4-F837-4E06-BB97-61C848430831}" type="presParOf" srcId="{CBE49B79-49DE-4AEF-A9D5-16F8133B6582}" destId="{EAFE79EF-AC7F-43F5-9FEA-3D004BFCCC38}" srcOrd="1" destOrd="0" presId="urn:microsoft.com/office/officeart/2005/8/layout/hList1"/>
    <dgm:cxn modelId="{BBC02004-F4DD-49D3-8214-A599CC6B47A6}" type="presParOf" srcId="{B5EC344C-5827-43D1-9825-E9B397BC8C27}" destId="{504B3676-F516-4EE8-B962-C908C2C42CE9}" srcOrd="5" destOrd="0" presId="urn:microsoft.com/office/officeart/2005/8/layout/hList1"/>
    <dgm:cxn modelId="{25A53A28-5741-47FA-BF4A-21EE3A5D2165}" type="presParOf" srcId="{B5EC344C-5827-43D1-9825-E9B397BC8C27}" destId="{2B0691DE-0603-4574-B801-F6B3D8838266}" srcOrd="6" destOrd="0" presId="urn:microsoft.com/office/officeart/2005/8/layout/hList1"/>
    <dgm:cxn modelId="{0DCD32BF-058D-4A95-8D64-89D85D1F0D1D}" type="presParOf" srcId="{2B0691DE-0603-4574-B801-F6B3D8838266}" destId="{B56DB216-F198-4AFB-8E62-9724FCEB9E02}" srcOrd="0" destOrd="0" presId="urn:microsoft.com/office/officeart/2005/8/layout/hList1"/>
    <dgm:cxn modelId="{E2E2D632-5C70-470B-9CAC-1693EE482C4F}" type="presParOf" srcId="{2B0691DE-0603-4574-B801-F6B3D8838266}" destId="{D21AC50B-EE6B-4B7C-9297-FA66A805124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1B4A63-725F-4BF2-A252-9AF7FE5E8C6A}" type="doc">
      <dgm:prSet loTypeId="urn:microsoft.com/office/officeart/2005/8/layout/hierarchy4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0DCF57B8-0CCA-4976-9577-4C3CEC22090C}">
      <dgm:prSet phldrT="[Text]"/>
      <dgm:spPr>
        <a:solidFill>
          <a:schemeClr val="bg1">
            <a:lumMod val="50000"/>
            <a:lumOff val="50000"/>
          </a:schemeClr>
        </a:solidFill>
        <a:ln>
          <a:solidFill>
            <a:srgbClr val="FFC000"/>
          </a:solidFill>
        </a:ln>
      </dgm:spPr>
      <dgm:t>
        <a:bodyPr/>
        <a:lstStyle/>
        <a:p>
          <a:r>
            <a:rPr lang="en-GB">
              <a:solidFill>
                <a:srgbClr val="FFC000"/>
              </a:solidFill>
            </a:rPr>
            <a:t>Surgical treatment</a:t>
          </a:r>
        </a:p>
      </dgm:t>
    </dgm:pt>
    <dgm:pt modelId="{85F73117-3B45-436B-8798-8D6A31B4E871}" type="parTrans" cxnId="{6B7E77A6-7EFB-4E98-A1D5-F670BA172E1D}">
      <dgm:prSet/>
      <dgm:spPr/>
      <dgm:t>
        <a:bodyPr/>
        <a:lstStyle/>
        <a:p>
          <a:endParaRPr lang="en-GB"/>
        </a:p>
      </dgm:t>
    </dgm:pt>
    <dgm:pt modelId="{A6091536-5BD8-4CCC-9ECC-6BC5A9342216}" type="sibTrans" cxnId="{6B7E77A6-7EFB-4E98-A1D5-F670BA172E1D}">
      <dgm:prSet/>
      <dgm:spPr/>
      <dgm:t>
        <a:bodyPr/>
        <a:lstStyle/>
        <a:p>
          <a:endParaRPr lang="en-GB"/>
        </a:p>
      </dgm:t>
    </dgm:pt>
    <dgm:pt modelId="{CD4EA303-F338-484C-8D89-64BBE059794D}">
      <dgm:prSet phldrT="[Text]"/>
      <dgm:spPr>
        <a:solidFill>
          <a:schemeClr val="bg1">
            <a:lumMod val="50000"/>
            <a:lumOff val="50000"/>
          </a:schemeClr>
        </a:solidFill>
      </dgm:spPr>
      <dgm:t>
        <a:bodyPr/>
        <a:lstStyle/>
        <a:p>
          <a:r>
            <a:rPr lang="en-GB">
              <a:solidFill>
                <a:srgbClr val="FFC000"/>
              </a:solidFill>
            </a:rPr>
            <a:t>Endometrial Ablation</a:t>
          </a:r>
        </a:p>
      </dgm:t>
    </dgm:pt>
    <dgm:pt modelId="{E68CD429-4D7C-4A4A-A3DE-D3B1BBAE0310}" type="parTrans" cxnId="{C47A5BF2-F487-4841-855F-211574E1D6FE}">
      <dgm:prSet/>
      <dgm:spPr/>
      <dgm:t>
        <a:bodyPr/>
        <a:lstStyle/>
        <a:p>
          <a:endParaRPr lang="en-GB"/>
        </a:p>
      </dgm:t>
    </dgm:pt>
    <dgm:pt modelId="{1F507724-100C-495C-942A-33669FB65AD2}" type="sibTrans" cxnId="{C47A5BF2-F487-4841-855F-211574E1D6FE}">
      <dgm:prSet/>
      <dgm:spPr/>
      <dgm:t>
        <a:bodyPr/>
        <a:lstStyle/>
        <a:p>
          <a:endParaRPr lang="en-GB"/>
        </a:p>
      </dgm:t>
    </dgm:pt>
    <dgm:pt modelId="{2255D8EE-9195-4B75-A2FF-8D097248AD56}">
      <dgm:prSet/>
      <dgm:spPr>
        <a:solidFill>
          <a:schemeClr val="bg1">
            <a:lumMod val="50000"/>
            <a:lumOff val="50000"/>
          </a:schemeClr>
        </a:solidFill>
      </dgm:spPr>
      <dgm:t>
        <a:bodyPr/>
        <a:lstStyle/>
        <a:p>
          <a:r>
            <a:rPr lang="en-GB">
              <a:solidFill>
                <a:srgbClr val="FFC000"/>
              </a:solidFill>
            </a:rPr>
            <a:t>Hystrectomy </a:t>
          </a:r>
        </a:p>
      </dgm:t>
    </dgm:pt>
    <dgm:pt modelId="{463350D1-4487-4926-8CDF-62431BC6B0BA}" type="parTrans" cxnId="{81CFD663-EA5A-4603-AB8E-9F4038593779}">
      <dgm:prSet/>
      <dgm:spPr/>
      <dgm:t>
        <a:bodyPr/>
        <a:lstStyle/>
        <a:p>
          <a:endParaRPr lang="en-GB"/>
        </a:p>
      </dgm:t>
    </dgm:pt>
    <dgm:pt modelId="{3F45A235-AA45-4777-8991-440B066BF36D}" type="sibTrans" cxnId="{81CFD663-EA5A-4603-AB8E-9F4038593779}">
      <dgm:prSet/>
      <dgm:spPr/>
      <dgm:t>
        <a:bodyPr/>
        <a:lstStyle/>
        <a:p>
          <a:endParaRPr lang="en-GB"/>
        </a:p>
      </dgm:t>
    </dgm:pt>
    <dgm:pt modelId="{171B5772-019E-4D08-A953-7B781645F9BF}" type="pres">
      <dgm:prSet presAssocID="{011B4A63-725F-4BF2-A252-9AF7FE5E8C6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A392F0C-B354-4EC4-93F9-787088E2893C}" type="pres">
      <dgm:prSet presAssocID="{0DCF57B8-0CCA-4976-9577-4C3CEC22090C}" presName="vertOne" presStyleCnt="0"/>
      <dgm:spPr/>
    </dgm:pt>
    <dgm:pt modelId="{CF271B05-794C-47A5-9E9F-9D3C4A7EF775}" type="pres">
      <dgm:prSet presAssocID="{0DCF57B8-0CCA-4976-9577-4C3CEC22090C}" presName="txOne" presStyleLbl="node0" presStyleIdx="0" presStyleCnt="1">
        <dgm:presLayoutVars>
          <dgm:chPref val="3"/>
        </dgm:presLayoutVars>
      </dgm:prSet>
      <dgm:spPr/>
    </dgm:pt>
    <dgm:pt modelId="{917DA97A-0B3A-4FE1-B006-FEBD2BD38512}" type="pres">
      <dgm:prSet presAssocID="{0DCF57B8-0CCA-4976-9577-4C3CEC22090C}" presName="parTransOne" presStyleCnt="0"/>
      <dgm:spPr/>
    </dgm:pt>
    <dgm:pt modelId="{4A35513A-61AB-4186-8A5B-B364DB8722CA}" type="pres">
      <dgm:prSet presAssocID="{0DCF57B8-0CCA-4976-9577-4C3CEC22090C}" presName="horzOne" presStyleCnt="0"/>
      <dgm:spPr/>
    </dgm:pt>
    <dgm:pt modelId="{A18DCC13-0532-40D0-8FC5-349C68F6C342}" type="pres">
      <dgm:prSet presAssocID="{CD4EA303-F338-484C-8D89-64BBE059794D}" presName="vertTwo" presStyleCnt="0"/>
      <dgm:spPr/>
    </dgm:pt>
    <dgm:pt modelId="{5C0ED24A-9BF8-4BFB-AB23-5DDF0D03A408}" type="pres">
      <dgm:prSet presAssocID="{CD4EA303-F338-484C-8D89-64BBE059794D}" presName="txTwo" presStyleLbl="node2" presStyleIdx="0" presStyleCnt="2">
        <dgm:presLayoutVars>
          <dgm:chPref val="3"/>
        </dgm:presLayoutVars>
      </dgm:prSet>
      <dgm:spPr/>
    </dgm:pt>
    <dgm:pt modelId="{9E90513D-D31B-4675-A20A-AA77E2EF89F7}" type="pres">
      <dgm:prSet presAssocID="{CD4EA303-F338-484C-8D89-64BBE059794D}" presName="horzTwo" presStyleCnt="0"/>
      <dgm:spPr/>
    </dgm:pt>
    <dgm:pt modelId="{28FA6DED-04A5-457A-81BB-1EB25A751C12}" type="pres">
      <dgm:prSet presAssocID="{1F507724-100C-495C-942A-33669FB65AD2}" presName="sibSpaceTwo" presStyleCnt="0"/>
      <dgm:spPr/>
    </dgm:pt>
    <dgm:pt modelId="{BCE94076-8700-4472-AC7F-F1F659AA08CE}" type="pres">
      <dgm:prSet presAssocID="{2255D8EE-9195-4B75-A2FF-8D097248AD56}" presName="vertTwo" presStyleCnt="0"/>
      <dgm:spPr/>
    </dgm:pt>
    <dgm:pt modelId="{373932E9-09C8-4BE6-A2F4-8E9DD7B63F55}" type="pres">
      <dgm:prSet presAssocID="{2255D8EE-9195-4B75-A2FF-8D097248AD56}" presName="txTwo" presStyleLbl="node2" presStyleIdx="1" presStyleCnt="2">
        <dgm:presLayoutVars>
          <dgm:chPref val="3"/>
        </dgm:presLayoutVars>
      </dgm:prSet>
      <dgm:spPr/>
    </dgm:pt>
    <dgm:pt modelId="{32A5AE1E-E0EB-4EAD-B0A6-6111DAD01D6E}" type="pres">
      <dgm:prSet presAssocID="{2255D8EE-9195-4B75-A2FF-8D097248AD56}" presName="horzTwo" presStyleCnt="0"/>
      <dgm:spPr/>
    </dgm:pt>
  </dgm:ptLst>
  <dgm:cxnLst>
    <dgm:cxn modelId="{81CFD663-EA5A-4603-AB8E-9F4038593779}" srcId="{0DCF57B8-0CCA-4976-9577-4C3CEC22090C}" destId="{2255D8EE-9195-4B75-A2FF-8D097248AD56}" srcOrd="1" destOrd="0" parTransId="{463350D1-4487-4926-8CDF-62431BC6B0BA}" sibTransId="{3F45A235-AA45-4777-8991-440B066BF36D}"/>
    <dgm:cxn modelId="{5252A979-CC5C-41CB-B852-4308A86EDBAE}" type="presOf" srcId="{0DCF57B8-0CCA-4976-9577-4C3CEC22090C}" destId="{CF271B05-794C-47A5-9E9F-9D3C4A7EF775}" srcOrd="0" destOrd="0" presId="urn:microsoft.com/office/officeart/2005/8/layout/hierarchy4"/>
    <dgm:cxn modelId="{6B7E77A6-7EFB-4E98-A1D5-F670BA172E1D}" srcId="{011B4A63-725F-4BF2-A252-9AF7FE5E8C6A}" destId="{0DCF57B8-0CCA-4976-9577-4C3CEC22090C}" srcOrd="0" destOrd="0" parTransId="{85F73117-3B45-436B-8798-8D6A31B4E871}" sibTransId="{A6091536-5BD8-4CCC-9ECC-6BC5A9342216}"/>
    <dgm:cxn modelId="{8F724EA9-4C7A-4361-9E60-9A99CE440AC6}" type="presOf" srcId="{011B4A63-725F-4BF2-A252-9AF7FE5E8C6A}" destId="{171B5772-019E-4D08-A953-7B781645F9BF}" srcOrd="0" destOrd="0" presId="urn:microsoft.com/office/officeart/2005/8/layout/hierarchy4"/>
    <dgm:cxn modelId="{A8F310DB-337D-4826-90DE-A2872523BE54}" type="presOf" srcId="{CD4EA303-F338-484C-8D89-64BBE059794D}" destId="{5C0ED24A-9BF8-4BFB-AB23-5DDF0D03A408}" srcOrd="0" destOrd="0" presId="urn:microsoft.com/office/officeart/2005/8/layout/hierarchy4"/>
    <dgm:cxn modelId="{DBAE76F0-8E71-4DDD-9EE3-C45B0AEA416C}" type="presOf" srcId="{2255D8EE-9195-4B75-A2FF-8D097248AD56}" destId="{373932E9-09C8-4BE6-A2F4-8E9DD7B63F55}" srcOrd="0" destOrd="0" presId="urn:microsoft.com/office/officeart/2005/8/layout/hierarchy4"/>
    <dgm:cxn modelId="{C47A5BF2-F487-4841-855F-211574E1D6FE}" srcId="{0DCF57B8-0CCA-4976-9577-4C3CEC22090C}" destId="{CD4EA303-F338-484C-8D89-64BBE059794D}" srcOrd="0" destOrd="0" parTransId="{E68CD429-4D7C-4A4A-A3DE-D3B1BBAE0310}" sibTransId="{1F507724-100C-495C-942A-33669FB65AD2}"/>
    <dgm:cxn modelId="{DAD19FDF-2A86-4620-807C-35ED5CCBD2D7}" type="presParOf" srcId="{171B5772-019E-4D08-A953-7B781645F9BF}" destId="{2A392F0C-B354-4EC4-93F9-787088E2893C}" srcOrd="0" destOrd="0" presId="urn:microsoft.com/office/officeart/2005/8/layout/hierarchy4"/>
    <dgm:cxn modelId="{77714801-4FE2-452B-B2A6-964F75C6683A}" type="presParOf" srcId="{2A392F0C-B354-4EC4-93F9-787088E2893C}" destId="{CF271B05-794C-47A5-9E9F-9D3C4A7EF775}" srcOrd="0" destOrd="0" presId="urn:microsoft.com/office/officeart/2005/8/layout/hierarchy4"/>
    <dgm:cxn modelId="{EA540451-7D68-45B1-B080-141CE9825C7E}" type="presParOf" srcId="{2A392F0C-B354-4EC4-93F9-787088E2893C}" destId="{917DA97A-0B3A-4FE1-B006-FEBD2BD38512}" srcOrd="1" destOrd="0" presId="urn:microsoft.com/office/officeart/2005/8/layout/hierarchy4"/>
    <dgm:cxn modelId="{DD9B8AE2-F05A-4F22-A128-4566B117A882}" type="presParOf" srcId="{2A392F0C-B354-4EC4-93F9-787088E2893C}" destId="{4A35513A-61AB-4186-8A5B-B364DB8722CA}" srcOrd="2" destOrd="0" presId="urn:microsoft.com/office/officeart/2005/8/layout/hierarchy4"/>
    <dgm:cxn modelId="{70038CFD-3453-4A2E-9B0F-DFD1D38C9887}" type="presParOf" srcId="{4A35513A-61AB-4186-8A5B-B364DB8722CA}" destId="{A18DCC13-0532-40D0-8FC5-349C68F6C342}" srcOrd="0" destOrd="0" presId="urn:microsoft.com/office/officeart/2005/8/layout/hierarchy4"/>
    <dgm:cxn modelId="{8F89E628-BAC7-4EF8-B8D8-52F4784780A0}" type="presParOf" srcId="{A18DCC13-0532-40D0-8FC5-349C68F6C342}" destId="{5C0ED24A-9BF8-4BFB-AB23-5DDF0D03A408}" srcOrd="0" destOrd="0" presId="urn:microsoft.com/office/officeart/2005/8/layout/hierarchy4"/>
    <dgm:cxn modelId="{4C40F19B-10C4-4385-BCF6-D0776540538B}" type="presParOf" srcId="{A18DCC13-0532-40D0-8FC5-349C68F6C342}" destId="{9E90513D-D31B-4675-A20A-AA77E2EF89F7}" srcOrd="1" destOrd="0" presId="urn:microsoft.com/office/officeart/2005/8/layout/hierarchy4"/>
    <dgm:cxn modelId="{EE06B6C8-97DD-4476-9D5D-429D7CED6CDE}" type="presParOf" srcId="{4A35513A-61AB-4186-8A5B-B364DB8722CA}" destId="{28FA6DED-04A5-457A-81BB-1EB25A751C12}" srcOrd="1" destOrd="0" presId="urn:microsoft.com/office/officeart/2005/8/layout/hierarchy4"/>
    <dgm:cxn modelId="{71F633B4-3DFB-44BB-88D3-BE531858548A}" type="presParOf" srcId="{4A35513A-61AB-4186-8A5B-B364DB8722CA}" destId="{BCE94076-8700-4472-AC7F-F1F659AA08CE}" srcOrd="2" destOrd="0" presId="urn:microsoft.com/office/officeart/2005/8/layout/hierarchy4"/>
    <dgm:cxn modelId="{F2D2695A-D958-4CCC-B926-71D4BD9D7F9F}" type="presParOf" srcId="{BCE94076-8700-4472-AC7F-F1F659AA08CE}" destId="{373932E9-09C8-4BE6-A2F4-8E9DD7B63F55}" srcOrd="0" destOrd="0" presId="urn:microsoft.com/office/officeart/2005/8/layout/hierarchy4"/>
    <dgm:cxn modelId="{71B8BDBE-88F0-41C9-8FF9-72DA3518A6B3}" type="presParOf" srcId="{BCE94076-8700-4472-AC7F-F1F659AA08CE}" destId="{32A5AE1E-E0EB-4EAD-B0A6-6111DAD01D6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792AA-6105-4A27-9B45-88FEBA69E3FD}">
      <dsp:nvSpPr>
        <dsp:cNvPr id="0" name=""/>
        <dsp:cNvSpPr/>
      </dsp:nvSpPr>
      <dsp:spPr>
        <a:xfrm>
          <a:off x="2701534" y="42949"/>
          <a:ext cx="3240928" cy="3300435"/>
        </a:xfrm>
        <a:prstGeom prst="ellipse">
          <a:avLst/>
        </a:prstGeom>
        <a:solidFill>
          <a:schemeClr val="accent6"/>
        </a:solidFill>
        <a:ln>
          <a:solidFill>
            <a:srgbClr val="FFFF0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/>
            <a:t>GnRH</a:t>
          </a:r>
        </a:p>
      </dsp:txBody>
      <dsp:txXfrm>
        <a:off x="3133658" y="620525"/>
        <a:ext cx="2376681" cy="1485196"/>
      </dsp:txXfrm>
    </dsp:sp>
    <dsp:sp modelId="{941756D7-F69A-4751-90D4-74CADFED9786}">
      <dsp:nvSpPr>
        <dsp:cNvPr id="0" name=""/>
        <dsp:cNvSpPr/>
      </dsp:nvSpPr>
      <dsp:spPr>
        <a:xfrm>
          <a:off x="3862688" y="2131531"/>
          <a:ext cx="3300435" cy="3300435"/>
        </a:xfrm>
        <a:prstGeom prst="ellipse">
          <a:avLst/>
        </a:prstGeom>
        <a:solidFill>
          <a:schemeClr val="accent6">
            <a:lumMod val="75000"/>
          </a:schemeClr>
        </a:solidFill>
        <a:ln>
          <a:solidFill>
            <a:srgbClr val="FFFF0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Sex steroids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- Esradiol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- Progesterone</a:t>
          </a:r>
        </a:p>
      </dsp:txBody>
      <dsp:txXfrm>
        <a:off x="4872071" y="2984143"/>
        <a:ext cx="1980261" cy="1815239"/>
      </dsp:txXfrm>
    </dsp:sp>
    <dsp:sp modelId="{446A2D1A-7C24-445F-9DCC-A61D315609BB}">
      <dsp:nvSpPr>
        <dsp:cNvPr id="0" name=""/>
        <dsp:cNvSpPr/>
      </dsp:nvSpPr>
      <dsp:spPr>
        <a:xfrm>
          <a:off x="1480874" y="2131531"/>
          <a:ext cx="3300435" cy="3300435"/>
        </a:xfrm>
        <a:prstGeom prst="ellipse">
          <a:avLst/>
        </a:prstGeom>
        <a:solidFill>
          <a:schemeClr val="accent6">
            <a:lumMod val="50000"/>
          </a:schemeClr>
        </a:solidFill>
        <a:ln>
          <a:solidFill>
            <a:srgbClr val="FFFF0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Gonadotropins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- FSH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- LH</a:t>
          </a:r>
        </a:p>
      </dsp:txBody>
      <dsp:txXfrm>
        <a:off x="1791665" y="2984143"/>
        <a:ext cx="1980261" cy="18152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F762A-7E7C-4E21-B65E-44A894ECA202}">
      <dsp:nvSpPr>
        <dsp:cNvPr id="0" name=""/>
        <dsp:cNvSpPr/>
      </dsp:nvSpPr>
      <dsp:spPr>
        <a:xfrm>
          <a:off x="2479" y="6790"/>
          <a:ext cx="1674997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solidFill>
                <a:schemeClr val="bg1"/>
              </a:solidFill>
            </a:rPr>
            <a:t>Duration</a:t>
          </a:r>
        </a:p>
      </dsp:txBody>
      <dsp:txXfrm>
        <a:off x="2479" y="6790"/>
        <a:ext cx="1674997" cy="604800"/>
      </dsp:txXfrm>
    </dsp:sp>
    <dsp:sp modelId="{CB5ED9CE-E577-466A-BA1E-18E3154B7619}">
      <dsp:nvSpPr>
        <dsp:cNvPr id="0" name=""/>
        <dsp:cNvSpPr/>
      </dsp:nvSpPr>
      <dsp:spPr>
        <a:xfrm>
          <a:off x="2479" y="611590"/>
          <a:ext cx="1674997" cy="13258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/>
            <a:t>2-8 days</a:t>
          </a:r>
        </a:p>
      </dsp:txBody>
      <dsp:txXfrm>
        <a:off x="2479" y="611590"/>
        <a:ext cx="1674997" cy="1325835"/>
      </dsp:txXfrm>
    </dsp:sp>
    <dsp:sp modelId="{22F35116-2CCC-44A1-A31F-4F09957848DD}">
      <dsp:nvSpPr>
        <dsp:cNvPr id="0" name=""/>
        <dsp:cNvSpPr/>
      </dsp:nvSpPr>
      <dsp:spPr>
        <a:xfrm>
          <a:off x="2102482" y="0"/>
          <a:ext cx="1900777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solidFill>
                <a:schemeClr val="bg1"/>
              </a:solidFill>
            </a:rPr>
            <a:t>Estrogen</a:t>
          </a:r>
        </a:p>
      </dsp:txBody>
      <dsp:txXfrm>
        <a:off x="2102482" y="0"/>
        <a:ext cx="1900777" cy="604800"/>
      </dsp:txXfrm>
    </dsp:sp>
    <dsp:sp modelId="{59A340E0-5BB3-4845-A92C-CE9A79AE5B82}">
      <dsp:nvSpPr>
        <dsp:cNvPr id="0" name=""/>
        <dsp:cNvSpPr/>
      </dsp:nvSpPr>
      <dsp:spPr>
        <a:xfrm>
          <a:off x="2144329" y="611590"/>
          <a:ext cx="1841825" cy="13258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/>
            <a:t>variable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/>
            <a:t>Vascular growth </a:t>
          </a:r>
        </a:p>
      </dsp:txBody>
      <dsp:txXfrm>
        <a:off x="2144329" y="611590"/>
        <a:ext cx="1841825" cy="1325835"/>
      </dsp:txXfrm>
    </dsp:sp>
    <dsp:sp modelId="{B1B2E10E-64A5-4CFD-A7FC-AF1E40F9F809}">
      <dsp:nvSpPr>
        <dsp:cNvPr id="0" name=""/>
        <dsp:cNvSpPr/>
      </dsp:nvSpPr>
      <dsp:spPr>
        <a:xfrm>
          <a:off x="4134878" y="0"/>
          <a:ext cx="199506" cy="604800"/>
        </a:xfrm>
        <a:prstGeom prst="rect">
          <a:avLst/>
        </a:prstGeom>
        <a:solidFill>
          <a:srgbClr val="FFFF00"/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100" kern="1200">
            <a:solidFill>
              <a:srgbClr val="FF0000"/>
            </a:solidFill>
          </a:endParaRPr>
        </a:p>
      </dsp:txBody>
      <dsp:txXfrm>
        <a:off x="4134878" y="0"/>
        <a:ext cx="199506" cy="604800"/>
      </dsp:txXfrm>
    </dsp:sp>
    <dsp:sp modelId="{EAFE79EF-AC7F-43F5-9FEA-3D004BFCCC38}">
      <dsp:nvSpPr>
        <dsp:cNvPr id="0" name=""/>
        <dsp:cNvSpPr/>
      </dsp:nvSpPr>
      <dsp:spPr>
        <a:xfrm flipH="1">
          <a:off x="4134894" y="618381"/>
          <a:ext cx="156049" cy="1325835"/>
        </a:xfrm>
        <a:prstGeom prst="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rgbClr val="FFFF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6DB216-F198-4AFB-8E62-9724FCEB9E02}">
      <dsp:nvSpPr>
        <dsp:cNvPr id="0" name=""/>
        <dsp:cNvSpPr/>
      </dsp:nvSpPr>
      <dsp:spPr>
        <a:xfrm>
          <a:off x="4564086" y="54829"/>
          <a:ext cx="3374237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solidFill>
                <a:schemeClr val="bg1"/>
              </a:solidFill>
            </a:rPr>
            <a:t>Progesterone</a:t>
          </a:r>
        </a:p>
      </dsp:txBody>
      <dsp:txXfrm>
        <a:off x="4564086" y="54829"/>
        <a:ext cx="3374237" cy="604800"/>
      </dsp:txXfrm>
    </dsp:sp>
    <dsp:sp modelId="{D21AC50B-EE6B-4B7C-9297-FA66A8051240}">
      <dsp:nvSpPr>
        <dsp:cNvPr id="0" name=""/>
        <dsp:cNvSpPr/>
      </dsp:nvSpPr>
      <dsp:spPr>
        <a:xfrm>
          <a:off x="4564070" y="618381"/>
          <a:ext cx="3404572" cy="13258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>
              <a:solidFill>
                <a:srgbClr val="002060"/>
              </a:solidFill>
            </a:rPr>
            <a:t>Fixed 14 days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b="1" kern="1200">
              <a:solidFill>
                <a:schemeClr val="bg1"/>
              </a:solidFill>
            </a:rPr>
            <a:t>gland tortuosity &amp; secretion, stromal oedema ,decidual reaction of the endometrium</a:t>
          </a:r>
          <a:endParaRPr lang="en-GB" sz="1700" kern="1200">
            <a:solidFill>
              <a:schemeClr val="bg1"/>
            </a:solidFill>
          </a:endParaRPr>
        </a:p>
      </dsp:txBody>
      <dsp:txXfrm>
        <a:off x="4564070" y="618381"/>
        <a:ext cx="3404572" cy="13258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71B05-794C-47A5-9E9F-9D3C4A7EF775}">
      <dsp:nvSpPr>
        <dsp:cNvPr id="0" name=""/>
        <dsp:cNvSpPr/>
      </dsp:nvSpPr>
      <dsp:spPr>
        <a:xfrm>
          <a:off x="2733" y="181"/>
          <a:ext cx="7400250" cy="2523442"/>
        </a:xfrm>
        <a:prstGeom prst="roundRect">
          <a:avLst>
            <a:gd name="adj" fmla="val 10000"/>
          </a:avLst>
        </a:prstGeom>
        <a:solidFill>
          <a:schemeClr val="bg1">
            <a:lumMod val="50000"/>
            <a:lumOff val="50000"/>
          </a:schemeClr>
        </a:solidFill>
        <a:ln>
          <a:solidFill>
            <a:srgbClr val="FFC0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>
              <a:solidFill>
                <a:srgbClr val="FFC000"/>
              </a:solidFill>
            </a:rPr>
            <a:t>Surgical treatment</a:t>
          </a:r>
        </a:p>
      </dsp:txBody>
      <dsp:txXfrm>
        <a:off x="76642" y="74090"/>
        <a:ext cx="7252432" cy="2375624"/>
      </dsp:txXfrm>
    </dsp:sp>
    <dsp:sp modelId="{5C0ED24A-9BF8-4BFB-AB23-5DDF0D03A408}">
      <dsp:nvSpPr>
        <dsp:cNvPr id="0" name=""/>
        <dsp:cNvSpPr/>
      </dsp:nvSpPr>
      <dsp:spPr>
        <a:xfrm>
          <a:off x="2733" y="2723086"/>
          <a:ext cx="3550983" cy="2523442"/>
        </a:xfrm>
        <a:prstGeom prst="roundRect">
          <a:avLst>
            <a:gd name="adj" fmla="val 10000"/>
          </a:avLst>
        </a:prstGeom>
        <a:solidFill>
          <a:schemeClr val="bg1">
            <a:lumMod val="50000"/>
            <a:lumOff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>
              <a:solidFill>
                <a:srgbClr val="FFC000"/>
              </a:solidFill>
            </a:rPr>
            <a:t>Endometrial Ablation</a:t>
          </a:r>
        </a:p>
      </dsp:txBody>
      <dsp:txXfrm>
        <a:off x="76642" y="2796995"/>
        <a:ext cx="3403165" cy="2375624"/>
      </dsp:txXfrm>
    </dsp:sp>
    <dsp:sp modelId="{373932E9-09C8-4BE6-A2F4-8E9DD7B63F55}">
      <dsp:nvSpPr>
        <dsp:cNvPr id="0" name=""/>
        <dsp:cNvSpPr/>
      </dsp:nvSpPr>
      <dsp:spPr>
        <a:xfrm>
          <a:off x="3852000" y="2723086"/>
          <a:ext cx="3550983" cy="2523442"/>
        </a:xfrm>
        <a:prstGeom prst="roundRect">
          <a:avLst>
            <a:gd name="adj" fmla="val 10000"/>
          </a:avLst>
        </a:prstGeom>
        <a:solidFill>
          <a:schemeClr val="bg1">
            <a:lumMod val="50000"/>
            <a:lumOff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>
              <a:solidFill>
                <a:srgbClr val="FFC000"/>
              </a:solidFill>
            </a:rPr>
            <a:t>Hystrectomy </a:t>
          </a:r>
        </a:p>
      </dsp:txBody>
      <dsp:txXfrm>
        <a:off x="3925909" y="2796995"/>
        <a:ext cx="3403165" cy="2375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1-16T13:23:29.7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23872 17764 0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81976-1FDF-4B64-8982-1333ECA94DED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7E084-B21F-4DB9-8947-4D3619FC31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14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7E084-B21F-4DB9-8947-4D3619FC31D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9423C-50F2-4DDC-A884-F4DB7A9D5D13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32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7E084-B21F-4DB9-8947-4D3619FC31DC}" type="slidenum">
              <a:rPr lang="en-GB" smtClean="0"/>
              <a:pPr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686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>
                <a:solidFill>
                  <a:srgbClr val="FFC000"/>
                </a:solidFill>
              </a:rPr>
              <a:t>45tgfyd6f7gyuf78</a:t>
            </a:r>
          </a:p>
          <a:p>
            <a:pPr lvl="0"/>
            <a:r>
              <a:rPr lang="en-GB" err="1">
                <a:solidFill>
                  <a:schemeClr val="tx1"/>
                </a:solidFill>
              </a:rPr>
              <a:t>sfadsfadsfasDfasf</a:t>
            </a:r>
            <a:endParaRPr lang="en-GB">
              <a:solidFill>
                <a:schemeClr val="tx1"/>
              </a:solidFill>
            </a:endParaRPr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C00C4-D6D2-4B03-A974-F986E82F6CDF}" type="datetimeFigureOut">
              <a:rPr lang="en-GB" smtClean="0"/>
              <a:pPr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AF962-4B01-44CD-BD45-58275DCE451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rgbClr val="FFFF00"/>
          </a:solidFill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6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microsoft.com/office/2007/relationships/diagramDrawing" Target="../diagrams/drawin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6" Type="http://schemas.openxmlformats.org/officeDocument/2006/relationships/image" Target="../media/image20.png"/><Relationship Id="rId5" Type="http://schemas.openxmlformats.org/officeDocument/2006/relationships/customXml" Target="../ink/ink1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6" Type="http://schemas.openxmlformats.org/officeDocument/2006/relationships/image" Target="../media/image2.png"/><Relationship Id="rId5" Type="http://schemas.openxmlformats.org/officeDocument/2006/relationships/hyperlink" Target="http://www.sciencedirect.com/science/article/pii/S0306452211003691" TargetMode="External"/><Relationship Id="rId4" Type="http://schemas.openxmlformats.org/officeDocument/2006/relationships/hyperlink" Target="http://www.psychosomaticmedicine.org/content/45/6/503.long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5" Type="http://schemas.openxmlformats.org/officeDocument/2006/relationships/image" Target="../media/image2.png"/><Relationship Id="rId4" Type="http://schemas.openxmlformats.org/officeDocument/2006/relationships/image" Target="../media/image2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6" Type="http://schemas.openxmlformats.org/officeDocument/2006/relationships/image" Target="../media/image2.png"/><Relationship Id="rId5" Type="http://schemas.openxmlformats.org/officeDocument/2006/relationships/image" Target="../media/image29.jpeg"/><Relationship Id="rId4" Type="http://schemas.openxmlformats.org/officeDocument/2006/relationships/notesSlide" Target="../notesSlides/notesSlide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6" Type="http://schemas.openxmlformats.org/officeDocument/2006/relationships/image" Target="../media/image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1.m4a"/><Relationship Id="rId1" Type="http://schemas.microsoft.com/office/2007/relationships/media" Target="../media/media61.m4a"/><Relationship Id="rId5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2.m4a"/><Relationship Id="rId1" Type="http://schemas.microsoft.com/office/2007/relationships/media" Target="../media/media62.m4a"/><Relationship Id="rId5" Type="http://schemas.openxmlformats.org/officeDocument/2006/relationships/image" Target="../media/image2.png"/><Relationship Id="rId4" Type="http://schemas.openxmlformats.org/officeDocument/2006/relationships/image" Target="../media/image37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3.m4a"/><Relationship Id="rId1" Type="http://schemas.microsoft.com/office/2007/relationships/media" Target="../media/media63.m4a"/><Relationship Id="rId6" Type="http://schemas.openxmlformats.org/officeDocument/2006/relationships/image" Target="../media/image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64.m4a"/><Relationship Id="rId1" Type="http://schemas.microsoft.com/office/2007/relationships/media" Target="../media/media64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5.m4a"/><Relationship Id="rId1" Type="http://schemas.microsoft.com/office/2007/relationships/media" Target="../media/media65.m4a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6.m4a"/><Relationship Id="rId1" Type="http://schemas.microsoft.com/office/2007/relationships/media" Target="../media/media66.m4a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7.m4a"/><Relationship Id="rId1" Type="http://schemas.microsoft.com/office/2007/relationships/media" Target="../media/media67.m4a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8.m4a"/><Relationship Id="rId1" Type="http://schemas.microsoft.com/office/2007/relationships/media" Target="../media/media68.m4a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9.m4a"/><Relationship Id="rId1" Type="http://schemas.microsoft.com/office/2007/relationships/media" Target="../media/media69.m4a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0.m4a"/><Relationship Id="rId1" Type="http://schemas.microsoft.com/office/2007/relationships/media" Target="../media/media70.m4a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010" y="3140968"/>
            <a:ext cx="8568952" cy="2232248"/>
          </a:xfrm>
        </p:spPr>
        <p:txBody>
          <a:bodyPr>
            <a:normAutofit/>
          </a:bodyPr>
          <a:lstStyle/>
          <a:p>
            <a:pPr algn="ctr"/>
            <a:r>
              <a:rPr lang="en-GB" b="1"/>
              <a:t>Menstrual cycle and its disorders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4499992" y="3645024"/>
            <a:ext cx="44644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FFC000"/>
                </a:solidFill>
              </a:rPr>
              <a:t>                               </a:t>
            </a:r>
          </a:p>
          <a:p>
            <a:r>
              <a:rPr lang="en-GB" sz="4000" b="1">
                <a:solidFill>
                  <a:srgbClr val="FFC000"/>
                </a:solidFill>
              </a:rPr>
              <a:t>                                                                  </a:t>
            </a:r>
          </a:p>
          <a:p>
            <a:endParaRPr lang="en-GB" sz="4000" b="1">
              <a:solidFill>
                <a:srgbClr val="FFC000"/>
              </a:solidFill>
            </a:endParaRPr>
          </a:p>
          <a:p>
            <a:r>
              <a:rPr lang="en-GB" sz="4000" b="1">
                <a:solidFill>
                  <a:srgbClr val="FFC000"/>
                </a:solidFill>
              </a:rPr>
              <a:t>Dr Fida Al-Asali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200800" cy="295232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D064DC7-6FF1-4E05-A917-360BB8E7E4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094"/>
    </mc:Choice>
    <mc:Fallback>
      <p:transition spd="slow" advTm="220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928992" cy="936104"/>
          </a:xfrm>
        </p:spPr>
        <p:txBody>
          <a:bodyPr/>
          <a:lstStyle/>
          <a:p>
            <a:r>
              <a:rPr lang="en-GB" b="1"/>
              <a:t>Menstruation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SzPct val="100000"/>
            </a:pPr>
            <a:r>
              <a:rPr lang="en-GB" sz="3200"/>
              <a:t>Menstruation is a woman's monthly bleeding from her reproductive tract induced by hormonal changes of the menstrual cycle. </a:t>
            </a:r>
          </a:p>
          <a:p>
            <a:pPr>
              <a:buSzPct val="100000"/>
              <a:buNone/>
            </a:pPr>
            <a:endParaRPr lang="en-GB" sz="3000" b="1">
              <a:solidFill>
                <a:srgbClr val="FFC000"/>
              </a:solidFill>
            </a:endParaRPr>
          </a:p>
          <a:p>
            <a:pPr>
              <a:buSzPct val="100000"/>
              <a:buNone/>
            </a:pPr>
            <a:r>
              <a:rPr lang="en-GB" sz="3000" b="1">
                <a:solidFill>
                  <a:srgbClr val="FFC000"/>
                </a:solidFill>
              </a:rPr>
              <a:t>For menstruation to occur:</a:t>
            </a:r>
            <a:endParaRPr lang="en-GB" sz="3000" b="1">
              <a:solidFill>
                <a:srgbClr val="FFC000"/>
              </a:solidFill>
              <a:cs typeface="Calibri"/>
            </a:endParaRPr>
          </a:p>
          <a:p>
            <a:pPr marL="457200" indent="-457200"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3000"/>
              <a:t>Coordinated HPO axis</a:t>
            </a:r>
            <a:endParaRPr lang="en-GB" sz="3000">
              <a:cs typeface="Calibri"/>
            </a:endParaRPr>
          </a:p>
          <a:p>
            <a:pPr marL="457200" indent="-457200"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3000"/>
              <a:t>Responsive  endometrium</a:t>
            </a:r>
            <a:endParaRPr lang="en-GB" sz="3000">
              <a:cs typeface="Calibri"/>
            </a:endParaRPr>
          </a:p>
          <a:p>
            <a:pPr marL="457200" indent="-457200"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3000"/>
              <a:t>Patent outflow</a:t>
            </a:r>
            <a:endParaRPr lang="en-GB" sz="3000">
              <a:cs typeface="Calibri"/>
            </a:endParaRPr>
          </a:p>
          <a:p>
            <a:pPr marL="0" indent="0">
              <a:buClr>
                <a:srgbClr val="FFC000"/>
              </a:buClr>
              <a:buSzPct val="100000"/>
            </a:pPr>
            <a:r>
              <a:rPr lang="en-GB" b="1">
                <a:solidFill>
                  <a:srgbClr val="C00000"/>
                </a:solidFill>
              </a:rPr>
              <a:t>             </a:t>
            </a:r>
            <a:endParaRPr lang="en-GB" b="1">
              <a:solidFill>
                <a:srgbClr val="C00000"/>
              </a:solidFill>
              <a:cs typeface="Calibri"/>
            </a:endParaRPr>
          </a:p>
          <a:p>
            <a:endParaRPr lang="en-GB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89F63D6-F9C6-416C-B778-23EA06D987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770"/>
    </mc:Choice>
    <mc:Fallback>
      <p:transition spd="slow" advTm="49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Cycle interaction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07950992"/>
              </p:ext>
            </p:extLst>
          </p:nvPr>
        </p:nvGraphicFramePr>
        <p:xfrm>
          <a:off x="214282" y="1142984"/>
          <a:ext cx="8643998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7059773-B71B-4FA7-A83F-92001BDA3F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9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25"/>
    </mc:Choice>
    <mc:Fallback>
      <p:transition spd="slow" advTm="29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Dominant follicle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600199"/>
            <a:ext cx="8486936" cy="5042239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7E257DC-C08E-446F-8AA9-5FC7DEABB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74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9289"/>
    </mc:Choice>
    <mc:Fallback>
      <p:transition spd="slow" advTm="1992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576064"/>
          </a:xfrm>
        </p:spPr>
        <p:txBody>
          <a:bodyPr>
            <a:normAutofit fontScale="90000"/>
          </a:bodyPr>
          <a:lstStyle/>
          <a:p>
            <a:r>
              <a:rPr lang="en-GB"/>
              <a:t>Ovarian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6021288"/>
          </a:xfrm>
        </p:spPr>
        <p:txBody>
          <a:bodyPr>
            <a:normAutofit fontScale="85000" lnSpcReduction="20000"/>
          </a:bodyPr>
          <a:lstStyle/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GB" b="1">
                <a:solidFill>
                  <a:srgbClr val="FFFF00"/>
                </a:solidFill>
              </a:rPr>
              <a:t>Follicular phase(preovulatory)</a:t>
            </a:r>
          </a:p>
          <a:p>
            <a:pPr marL="0" indent="0">
              <a:buClr>
                <a:srgbClr val="FFC000"/>
              </a:buClr>
            </a:pPr>
            <a:r>
              <a:rPr lang="en-GB">
                <a:solidFill>
                  <a:srgbClr val="FFC000"/>
                </a:solidFill>
              </a:rPr>
              <a:t>     Recruitment</a:t>
            </a:r>
            <a:r>
              <a:rPr lang="en-GB"/>
              <a:t> </a:t>
            </a:r>
          </a:p>
          <a:p>
            <a:pPr marL="0" indent="0">
              <a:buClr>
                <a:srgbClr val="FFC000"/>
              </a:buClr>
            </a:pPr>
            <a:r>
              <a:rPr lang="en-GB">
                <a:solidFill>
                  <a:srgbClr val="FFC000"/>
                </a:solidFill>
              </a:rPr>
              <a:t>     Selection</a:t>
            </a:r>
            <a:r>
              <a:rPr lang="en-GB"/>
              <a:t> of a dominant follicle </a:t>
            </a:r>
          </a:p>
          <a:p>
            <a:pPr marL="0" indent="0">
              <a:buClr>
                <a:srgbClr val="FFC000"/>
              </a:buClr>
            </a:pPr>
            <a:r>
              <a:rPr lang="en-GB"/>
              <a:t>     </a:t>
            </a:r>
            <a:r>
              <a:rPr lang="en-GB">
                <a:solidFill>
                  <a:srgbClr val="FFC000"/>
                </a:solidFill>
              </a:rPr>
              <a:t>Increasing levels of </a:t>
            </a:r>
            <a:r>
              <a:rPr lang="en-GB" err="1">
                <a:solidFill>
                  <a:srgbClr val="FFC000"/>
                </a:solidFill>
              </a:rPr>
              <a:t>estradiol</a:t>
            </a:r>
            <a:r>
              <a:rPr lang="en-GB">
                <a:solidFill>
                  <a:srgbClr val="FFC000"/>
                </a:solidFill>
              </a:rPr>
              <a:t> &amp; inhibin B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GB" b="1">
                <a:solidFill>
                  <a:srgbClr val="FFFF00"/>
                </a:solidFill>
              </a:rPr>
              <a:t>Ovulatory phase</a:t>
            </a:r>
          </a:p>
          <a:p>
            <a:pPr marL="0" indent="0">
              <a:buClr>
                <a:srgbClr val="FFC000"/>
              </a:buClr>
            </a:pPr>
            <a:r>
              <a:rPr lang="en-GB">
                <a:solidFill>
                  <a:srgbClr val="FFC000"/>
                </a:solidFill>
              </a:rPr>
              <a:t>     LH surge</a:t>
            </a:r>
          </a:p>
          <a:p>
            <a:pPr marL="0" indent="0">
              <a:buClr>
                <a:srgbClr val="FFC000"/>
              </a:buClr>
            </a:pPr>
            <a:r>
              <a:rPr lang="en-GB">
                <a:solidFill>
                  <a:srgbClr val="FFC000"/>
                </a:solidFill>
              </a:rPr>
              <a:t>     Rupture of preovulatory follicle wall</a:t>
            </a:r>
          </a:p>
          <a:p>
            <a:pPr marL="0" indent="0">
              <a:buClr>
                <a:srgbClr val="FFC000"/>
              </a:buClr>
            </a:pPr>
            <a:r>
              <a:rPr lang="en-GB">
                <a:solidFill>
                  <a:srgbClr val="FFC000"/>
                </a:solidFill>
              </a:rPr>
              <a:t>     Release of viable ovum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GB" b="1">
                <a:solidFill>
                  <a:srgbClr val="FFFF00"/>
                </a:solidFill>
              </a:rPr>
              <a:t>Luteal phase(postovulatory) </a:t>
            </a:r>
          </a:p>
          <a:p>
            <a:pPr marL="0" indent="0">
              <a:buClr>
                <a:srgbClr val="FFC000"/>
              </a:buClr>
            </a:pPr>
            <a:r>
              <a:rPr lang="en-GB">
                <a:solidFill>
                  <a:srgbClr val="FFC000"/>
                </a:solidFill>
              </a:rPr>
              <a:t>    Corpus luteum</a:t>
            </a:r>
          </a:p>
          <a:p>
            <a:pPr marL="0" indent="0">
              <a:buClr>
                <a:srgbClr val="FFC000"/>
              </a:buClr>
            </a:pPr>
            <a:r>
              <a:rPr lang="en-GB">
                <a:solidFill>
                  <a:srgbClr val="FFC000"/>
                </a:solidFill>
              </a:rPr>
              <a:t>    Increasing levels of progesterone</a:t>
            </a:r>
          </a:p>
          <a:p>
            <a:pPr marL="0" indent="0">
              <a:buClr>
                <a:srgbClr val="FFC000"/>
              </a:buClr>
            </a:pPr>
            <a:r>
              <a:rPr lang="en-GB">
                <a:solidFill>
                  <a:srgbClr val="FFC000"/>
                </a:solidFill>
              </a:rPr>
              <a:t>    Secretory changes in endometrium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2BB5706D-3C62-42D6-85B3-ABE6812C3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14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657"/>
    </mc:Choice>
    <mc:Fallback>
      <p:transition spd="slow" advTm="686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Ovulation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5400600"/>
          </a:xfrm>
        </p:spPr>
        <p:txBody>
          <a:bodyPr>
            <a:normAutofit/>
          </a:bodyPr>
          <a:lstStyle/>
          <a:p>
            <a:r>
              <a:rPr lang="en-GB"/>
              <a:t>Event in the menstrual cycle by which a selected mature  follicle breaks and </a:t>
            </a:r>
            <a:r>
              <a:rPr lang="en-GB">
                <a:solidFill>
                  <a:srgbClr val="FFC000"/>
                </a:solidFill>
              </a:rPr>
              <a:t>releases a viable oocyte from the ovary.</a:t>
            </a:r>
          </a:p>
          <a:p>
            <a:r>
              <a:rPr lang="en-GB"/>
              <a:t>Each month, one egg is released in humans; but occasionally, two or more can erupt during the menstrual cycle.</a:t>
            </a:r>
          </a:p>
          <a:p>
            <a:r>
              <a:rPr lang="en-GB"/>
              <a:t>If pregnancy does not occur, the menstruation appears after </a:t>
            </a:r>
            <a:r>
              <a:rPr lang="en-GB">
                <a:solidFill>
                  <a:srgbClr val="FFC000"/>
                </a:solidFill>
              </a:rPr>
              <a:t>exactly two weeks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54E89C1-0FC4-4D64-8326-F039F2B067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93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423"/>
    </mc:Choice>
    <mc:Fallback>
      <p:transition spd="slow" advTm="334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697144" cy="720080"/>
          </a:xfrm>
        </p:spPr>
        <p:txBody>
          <a:bodyPr>
            <a:normAutofit/>
          </a:bodyPr>
          <a:lstStyle/>
          <a:p>
            <a:r>
              <a:rPr lang="en-GB" sz="3200"/>
              <a:t>Follicular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8830816" cy="5832648"/>
          </a:xfrm>
        </p:spPr>
        <p:txBody>
          <a:bodyPr/>
          <a:lstStyle/>
          <a:p>
            <a:r>
              <a:rPr lang="en-GB"/>
              <a:t>A group of the most mature follicles (called “</a:t>
            </a:r>
            <a:r>
              <a:rPr lang="en-GB">
                <a:solidFill>
                  <a:srgbClr val="FFC000"/>
                </a:solidFill>
              </a:rPr>
              <a:t>antral follicles</a:t>
            </a:r>
            <a:r>
              <a:rPr lang="en-GB"/>
              <a:t>”) are recruited. </a:t>
            </a:r>
          </a:p>
          <a:p>
            <a:r>
              <a:rPr lang="en-GB"/>
              <a:t>Only the follicles </a:t>
            </a:r>
            <a:r>
              <a:rPr lang="en-GB">
                <a:solidFill>
                  <a:srgbClr val="FFC000"/>
                </a:solidFill>
              </a:rPr>
              <a:t>most sensitive to FSH </a:t>
            </a:r>
            <a:r>
              <a:rPr lang="en-GB"/>
              <a:t>undergo a further development. </a:t>
            </a:r>
          </a:p>
          <a:p>
            <a:r>
              <a:rPr lang="en-GB"/>
              <a:t>The follicle most sensitive to FSH continue to develop and produce a large amount of </a:t>
            </a:r>
            <a:r>
              <a:rPr lang="en-GB" err="1">
                <a:solidFill>
                  <a:srgbClr val="FFC000"/>
                </a:solidFill>
              </a:rPr>
              <a:t>estradiol</a:t>
            </a:r>
            <a:r>
              <a:rPr lang="en-GB">
                <a:solidFill>
                  <a:srgbClr val="FFC000"/>
                </a:solidFill>
              </a:rPr>
              <a:t> and inhibin B</a:t>
            </a:r>
            <a:r>
              <a:rPr lang="en-GB"/>
              <a:t>.</a:t>
            </a:r>
          </a:p>
          <a:p>
            <a:r>
              <a:rPr lang="en-GB"/>
              <a:t> The remaining follicles become </a:t>
            </a:r>
            <a:r>
              <a:rPr lang="en-GB" err="1">
                <a:solidFill>
                  <a:srgbClr val="FFC000"/>
                </a:solidFill>
              </a:rPr>
              <a:t>atretic</a:t>
            </a:r>
            <a:r>
              <a:rPr lang="en-GB"/>
              <a:t>.(99%)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32656"/>
            <a:ext cx="1937097" cy="117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E26E1D7-6BC1-4923-B22F-2A68379D2F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89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78"/>
    </mc:Choice>
    <mc:Fallback>
      <p:transition spd="slow" advTm="41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589640" cy="648072"/>
          </a:xfrm>
        </p:spPr>
        <p:txBody>
          <a:bodyPr>
            <a:normAutofit/>
          </a:bodyPr>
          <a:lstStyle/>
          <a:p>
            <a:r>
              <a:rPr lang="en-GB" sz="3600"/>
              <a:t>Mechanism of follicle rupture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61662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An increase of </a:t>
            </a:r>
            <a:r>
              <a:rPr lang="en-GB" sz="2800" err="1"/>
              <a:t>intrafollicular</a:t>
            </a:r>
            <a:r>
              <a:rPr lang="en-GB" sz="2800"/>
              <a:t> </a:t>
            </a:r>
            <a:r>
              <a:rPr lang="en-GB" sz="2800">
                <a:solidFill>
                  <a:srgbClr val="FFC000"/>
                </a:solidFill>
              </a:rPr>
              <a:t>pressure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Perifollicular ovarian smooth muscle </a:t>
            </a:r>
            <a:r>
              <a:rPr lang="en-GB" sz="2800">
                <a:solidFill>
                  <a:srgbClr val="FFC000"/>
                </a:solidFill>
              </a:rPr>
              <a:t>contractions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FFC000"/>
                </a:solidFill>
              </a:rPr>
              <a:t>Vascular</a:t>
            </a:r>
            <a:r>
              <a:rPr lang="en-GB" sz="2800"/>
              <a:t> alterations in the perifollicular vessels.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solidFill>
                  <a:srgbClr val="FFC000"/>
                </a:solidFill>
              </a:rPr>
              <a:t>Prostaglandins and proteolytic enzymes </a:t>
            </a:r>
            <a:r>
              <a:rPr lang="en-GB" sz="2800" b="1"/>
              <a:t>are responsible for the  </a:t>
            </a:r>
            <a:r>
              <a:rPr lang="en-GB" sz="2800" b="1">
                <a:solidFill>
                  <a:srgbClr val="FFC000"/>
                </a:solidFill>
              </a:rPr>
              <a:t>digestion and rupture </a:t>
            </a:r>
            <a:r>
              <a:rPr lang="en-GB" sz="2800" b="1"/>
              <a:t>of the follicle wall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Some factors, such as cytokines, O2  free-radicals, </a:t>
            </a:r>
          </a:p>
          <a:p>
            <a:pPr marL="0" indent="0"/>
            <a:r>
              <a:rPr lang="en-GB" sz="2800"/>
              <a:t> nitric oxide and angiotensin II could contribute to these actions, but this issue is still unclear (Homburg 2005</a:t>
            </a:r>
            <a:r>
              <a:rPr lang="en-GB"/>
              <a:t>).</a:t>
            </a:r>
          </a:p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494" y="5373216"/>
            <a:ext cx="1525545" cy="1334852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621183F-CC0C-423D-A989-47D16BED92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95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6"/>
    </mc:Choice>
    <mc:Fallback>
      <p:transition spd="slow" advTm="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Ovulation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484784"/>
            <a:ext cx="8892480" cy="4896544"/>
          </a:xfrm>
        </p:spPr>
        <p:txBody>
          <a:bodyPr/>
          <a:lstStyle/>
          <a:p>
            <a:pPr>
              <a:buClrTx/>
              <a:buSzPct val="100000"/>
              <a:buNone/>
            </a:pPr>
            <a:endParaRPr lang="en-GB" b="1"/>
          </a:p>
          <a:p>
            <a:pPr>
              <a:buClrTx/>
              <a:buSzPct val="100000"/>
              <a:buFont typeface="Arial" pitchFamily="34" charset="0"/>
              <a:buChar char="•"/>
            </a:pPr>
            <a:r>
              <a:rPr lang="en-GB" sz="3600" b="1"/>
              <a:t>The onset of the LH surge occurs </a:t>
            </a:r>
            <a:r>
              <a:rPr lang="en-GB" sz="3600" b="1">
                <a:solidFill>
                  <a:srgbClr val="FFC000"/>
                </a:solidFill>
              </a:rPr>
              <a:t>34-36 hours </a:t>
            </a:r>
            <a:r>
              <a:rPr lang="en-GB" sz="3600" b="1"/>
              <a:t>before ovulation &amp; reliably indicates the timing of  ovulation</a:t>
            </a:r>
          </a:p>
          <a:p>
            <a:pPr>
              <a:buClrTx/>
              <a:buSzPct val="100000"/>
              <a:buNone/>
            </a:pPr>
            <a:endParaRPr lang="en-GB"/>
          </a:p>
        </p:txBody>
      </p:sp>
      <p:pic>
        <p:nvPicPr>
          <p:cNvPr id="5" name="Picture Placeholder 4" descr="ovulation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004048" y="3645024"/>
            <a:ext cx="3912096" cy="293407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EE1066C-4944-42BF-8309-D4B65986F2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979"/>
    </mc:Choice>
    <mc:Fallback>
      <p:transition spd="slow" advTm="34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43000"/>
          </a:xfrm>
        </p:spPr>
        <p:txBody>
          <a:bodyPr>
            <a:normAutofit/>
          </a:bodyPr>
          <a:lstStyle/>
          <a:p>
            <a:r>
              <a:rPr lang="en-GB" sz="3600"/>
              <a:t>Luteal phase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472608"/>
          </a:xfrm>
        </p:spPr>
        <p:txBody>
          <a:bodyPr/>
          <a:lstStyle/>
          <a:p>
            <a:pPr>
              <a:lnSpc>
                <a:spcPct val="90000"/>
              </a:lnSpc>
              <a:buSzPct val="100000"/>
              <a:buFont typeface="Arial" pitchFamily="34" charset="0"/>
              <a:buChar char="•"/>
            </a:pPr>
            <a:r>
              <a:rPr lang="en-GB" sz="3200" b="1">
                <a:solidFill>
                  <a:srgbClr val="FFC000"/>
                </a:solidFill>
              </a:rPr>
              <a:t>Peak levels of progesterone </a:t>
            </a:r>
            <a:r>
              <a:rPr lang="en-GB" sz="3200" b="1"/>
              <a:t>are attained 7 days after ovulation which approximates the time of implantation of the embryo</a:t>
            </a:r>
          </a:p>
          <a:p>
            <a:pPr>
              <a:lnSpc>
                <a:spcPct val="90000"/>
              </a:lnSpc>
              <a:buSzPct val="100000"/>
              <a:buFont typeface="Arial" pitchFamily="34" charset="0"/>
              <a:buChar char="•"/>
            </a:pPr>
            <a:r>
              <a:rPr lang="en-GB" sz="3200" b="1"/>
              <a:t>In early pregnancy, hCG maintains luteal function with secretion of progesterone until </a:t>
            </a:r>
            <a:r>
              <a:rPr lang="en-GB" sz="3200" b="1" i="1">
                <a:solidFill>
                  <a:srgbClr val="FFC000"/>
                </a:solidFill>
              </a:rPr>
              <a:t>placental steroidogenesis </a:t>
            </a:r>
            <a:r>
              <a:rPr lang="en-GB" sz="3200" b="1"/>
              <a:t>is established  </a:t>
            </a:r>
          </a:p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137" y="4005064"/>
            <a:ext cx="4363509" cy="2646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E88BFA2-5AFD-414B-A3B8-DCDCEA1B7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07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821"/>
    </mc:Choice>
    <mc:Fallback>
      <p:transition spd="slow" advTm="28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GB"/>
              <a:t>Phases of the endometrium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67"/>
          <a:stretch/>
        </p:blipFill>
        <p:spPr bwMode="auto">
          <a:xfrm>
            <a:off x="395536" y="1340768"/>
            <a:ext cx="8414955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/>
          <p:cNvGraphicFramePr/>
          <p:nvPr/>
        </p:nvGraphicFramePr>
        <p:xfrm>
          <a:off x="395536" y="4509120"/>
          <a:ext cx="8496944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5EDAAC8E-A295-4E9D-905C-250EA11A08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9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085"/>
    </mc:Choice>
    <mc:Fallback>
      <p:transition spd="slow" advTm="1470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Cervical changes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1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9258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rgbClr val="FFC000"/>
                          </a:solidFill>
                        </a:rPr>
                        <a:t>Follicular 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rgbClr val="FFC000"/>
                          </a:solidFill>
                        </a:rPr>
                        <a:t>Luteal phase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258">
                <a:tc>
                  <a:txBody>
                    <a:bodyPr/>
                    <a:lstStyle/>
                    <a:p>
                      <a:r>
                        <a:rPr lang="en-GB"/>
                        <a:t>Internal os-  funnel shape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 Tightly closed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258">
                <a:tc>
                  <a:txBody>
                    <a:bodyPr/>
                    <a:lstStyle/>
                    <a:p>
                      <a:r>
                        <a:rPr lang="en-GB"/>
                        <a:t>Mucus-  thin &amp;watery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 Thick &amp; viscid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9258">
                <a:tc>
                  <a:txBody>
                    <a:bodyPr/>
                    <a:lstStyle/>
                    <a:p>
                      <a:r>
                        <a:rPr lang="en-GB"/>
                        <a:t>Stretchabilty-  increased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9B3727C-D5AC-40AB-8F00-BA615D1C03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7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247"/>
    </mc:Choice>
    <mc:Fallback>
      <p:transition spd="slow" advTm="57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1584176" cy="792088"/>
          </a:xfrm>
        </p:spPr>
        <p:txBody>
          <a:bodyPr>
            <a:noAutofit/>
          </a:bodyPr>
          <a:lstStyle/>
          <a:p>
            <a:r>
              <a:rPr lang="en-GB"/>
              <a:t>E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3"/>
          <a:stretch/>
        </p:blipFill>
        <p:spPr bwMode="auto">
          <a:xfrm>
            <a:off x="179512" y="1844824"/>
            <a:ext cx="8755950" cy="48965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1547664" y="208064"/>
            <a:ext cx="1728192" cy="556640"/>
          </a:xfrm>
          <a:prstGeom prst="rightArrow">
            <a:avLst>
              <a:gd name="adj1" fmla="val 50000"/>
              <a:gd name="adj2" fmla="val 11374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491880" y="214275"/>
            <a:ext cx="45365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rgbClr val="FFFF00"/>
                </a:solidFill>
                <a:latin typeface="Arial Black" panose="020B0A04020102020204" pitchFamily="34" charset="0"/>
              </a:rPr>
              <a:t>proliferative changes</a:t>
            </a:r>
            <a:br>
              <a:rPr lang="en-GB" sz="2000" b="1">
                <a:latin typeface="Arial Black" panose="020B0A04020102020204" pitchFamily="34" charset="0"/>
              </a:rPr>
            </a:br>
            <a:br>
              <a:rPr lang="en-GB" sz="2000" b="1">
                <a:latin typeface="Arial Black" panose="020B0A04020102020204" pitchFamily="34" charset="0"/>
              </a:rPr>
            </a:br>
            <a:endParaRPr lang="en-GB" sz="2000" b="1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8072" y="620688"/>
            <a:ext cx="9252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GB" sz="2800" b="1"/>
            </a:br>
            <a:r>
              <a:rPr lang="en-GB" sz="2800" b="1">
                <a:solidFill>
                  <a:srgbClr val="FFFF00"/>
                </a:solidFill>
                <a:latin typeface="Arial Black" panose="020B0A04020102020204" pitchFamily="34" charset="0"/>
              </a:rPr>
              <a:t>E dominant endometrium is UNSTABLE</a:t>
            </a:r>
            <a:br>
              <a:rPr lang="en-GB" sz="2800" b="1">
                <a:solidFill>
                  <a:srgbClr val="FFFF00"/>
                </a:solidFill>
                <a:latin typeface="Arial Black" panose="020B0A04020102020204" pitchFamily="34" charset="0"/>
              </a:rPr>
            </a:br>
            <a:endParaRPr lang="en-GB" sz="2800" b="1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3117123-311E-48A7-BDAD-E3DA4647778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4139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010"/>
    </mc:Choice>
    <mc:Fallback>
      <p:transition spd="slow" advTm="38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4624"/>
            <a:ext cx="1296144" cy="1080120"/>
          </a:xfrm>
        </p:spPr>
        <p:txBody>
          <a:bodyPr>
            <a:noAutofit/>
          </a:bodyPr>
          <a:lstStyle/>
          <a:p>
            <a:r>
              <a:rPr lang="en-GB" sz="8000" b="1"/>
              <a:t>P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66"/>
          <a:stretch/>
        </p:blipFill>
        <p:spPr>
          <a:xfrm>
            <a:off x="363287" y="2060848"/>
            <a:ext cx="8360517" cy="4536504"/>
          </a:xfrm>
        </p:spPr>
      </p:pic>
      <p:sp>
        <p:nvSpPr>
          <p:cNvPr id="4" name="Right Arrow 3"/>
          <p:cNvSpPr/>
          <p:nvPr/>
        </p:nvSpPr>
        <p:spPr>
          <a:xfrm>
            <a:off x="1475656" y="260648"/>
            <a:ext cx="1800200" cy="602356"/>
          </a:xfrm>
          <a:prstGeom prst="rightArrow">
            <a:avLst>
              <a:gd name="adj1" fmla="val 50000"/>
              <a:gd name="adj2" fmla="val 127035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707904" y="335558"/>
            <a:ext cx="49685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FFFF00"/>
                </a:solidFill>
                <a:latin typeface="Arial Black" panose="020B0A04020102020204" pitchFamily="34" charset="0"/>
              </a:rPr>
              <a:t>Secretory changes</a:t>
            </a:r>
            <a:br>
              <a:rPr lang="en-GB" sz="3200">
                <a:latin typeface="Arial Black" panose="020B0A04020102020204" pitchFamily="34" charset="0"/>
              </a:rPr>
            </a:br>
            <a:endParaRPr lang="en-GB" sz="320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623590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GB" sz="3200" b="1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en-GB" sz="3200" b="1">
                <a:solidFill>
                  <a:srgbClr val="FFFF00"/>
                </a:solidFill>
                <a:latin typeface="Arial Black" panose="020B0A04020102020204" pitchFamily="34" charset="0"/>
              </a:rPr>
              <a:t>P dominant endometrium is STABLE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A18FF6B6-445C-4399-B28D-1DED39DFB17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4187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822"/>
    </mc:Choice>
    <mc:Fallback>
      <p:transition spd="slow" advTm="38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20080"/>
          </a:xfrm>
        </p:spPr>
        <p:txBody>
          <a:bodyPr>
            <a:normAutofit/>
          </a:bodyPr>
          <a:lstStyle/>
          <a:p>
            <a:r>
              <a:rPr lang="en-GB" sz="3600"/>
              <a:t>Menstrual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964488" cy="5904656"/>
          </a:xfrm>
        </p:spPr>
        <p:txBody>
          <a:bodyPr>
            <a:normAutofit/>
          </a:bodyPr>
          <a:lstStyle/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sz="3200">
                <a:solidFill>
                  <a:srgbClr val="FFC000"/>
                </a:solidFill>
              </a:rPr>
              <a:t>Rapid ↓ in steroids </a:t>
            </a:r>
            <a:r>
              <a:rPr lang="en-GB" sz="3200"/>
              <a:t>→ shedding of the unused endometrium.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sz="3200">
                <a:solidFill>
                  <a:srgbClr val="FFC000"/>
                </a:solidFill>
              </a:rPr>
              <a:t>Inflammatory mediators </a:t>
            </a:r>
            <a:r>
              <a:rPr lang="en-GB" sz="3200"/>
              <a:t>(PGs, ILs, and TNF) → </a:t>
            </a:r>
            <a:r>
              <a:rPr lang="en-GB" sz="3200">
                <a:solidFill>
                  <a:srgbClr val="FFC000"/>
                </a:solidFill>
              </a:rPr>
              <a:t>vasospasm</a:t>
            </a:r>
            <a:r>
              <a:rPr lang="en-GB" sz="3200"/>
              <a:t> in spiral end arteries → hypoxia and endometrial devitalization.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 sz="3200">
                <a:solidFill>
                  <a:srgbClr val="FFC000"/>
                </a:solidFill>
              </a:rPr>
              <a:t>Complex vascular changes </a:t>
            </a:r>
            <a:r>
              <a:rPr lang="en-GB" sz="3200"/>
              <a:t>controlled by above secondary messengers, also → </a:t>
            </a:r>
            <a:r>
              <a:rPr lang="en-GB" sz="3200">
                <a:solidFill>
                  <a:srgbClr val="FFC000"/>
                </a:solidFill>
              </a:rPr>
              <a:t>natural haemostatic mechanisms</a:t>
            </a:r>
            <a:r>
              <a:rPr lang="en-GB" sz="3200"/>
              <a:t> including </a:t>
            </a:r>
            <a:r>
              <a:rPr lang="en-GB" sz="3200">
                <a:solidFill>
                  <a:srgbClr val="FFC000"/>
                </a:solidFill>
              </a:rPr>
              <a:t>platelet plugs</a:t>
            </a:r>
            <a:r>
              <a:rPr lang="en-GB" sz="3200"/>
              <a:t>, </a:t>
            </a:r>
            <a:r>
              <a:rPr lang="en-GB" sz="3200">
                <a:solidFill>
                  <a:srgbClr val="FFC000"/>
                </a:solidFill>
              </a:rPr>
              <a:t>coagulation cascade</a:t>
            </a:r>
            <a:r>
              <a:rPr lang="en-GB" sz="3200"/>
              <a:t>, and </a:t>
            </a:r>
            <a:r>
              <a:rPr lang="en-GB" sz="3200">
                <a:solidFill>
                  <a:srgbClr val="FFC000"/>
                </a:solidFill>
              </a:rPr>
              <a:t>fibrinolysis</a:t>
            </a:r>
            <a:r>
              <a:rPr lang="en-GB" sz="3200"/>
              <a:t>.</a:t>
            </a:r>
          </a:p>
          <a:p>
            <a:pPr marL="571500" indent="-5715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GB"/>
              <a:t>Endometrium </a:t>
            </a:r>
            <a:r>
              <a:rPr lang="en-GB">
                <a:solidFill>
                  <a:srgbClr val="FFC000"/>
                </a:solidFill>
              </a:rPr>
              <a:t>lost down to basalis layer </a:t>
            </a:r>
          </a:p>
          <a:p>
            <a:pPr marL="0" indent="0">
              <a:buClr>
                <a:srgbClr val="FFC000"/>
              </a:buClr>
            </a:pPr>
            <a:endParaRPr lang="en-GB"/>
          </a:p>
          <a:p>
            <a:pPr marL="0" indent="0"/>
            <a:endParaRPr lang="en-GB">
              <a:solidFill>
                <a:srgbClr val="FFC000"/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204C8EF-4711-4886-8391-E30E11288D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9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148"/>
    </mc:Choice>
    <mc:Fallback>
      <p:transition spd="slow" advTm="45148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64096"/>
          </a:xfrm>
        </p:spPr>
        <p:txBody>
          <a:bodyPr/>
          <a:lstStyle/>
          <a:p>
            <a:r>
              <a:rPr lang="en-GB"/>
              <a:t>Endometrial breakdown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73325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b="1"/>
          </a:p>
          <a:p>
            <a:r>
              <a:rPr lang="en-GB" b="1">
                <a:solidFill>
                  <a:srgbClr val="FFC000"/>
                </a:solidFill>
              </a:rPr>
              <a:t>Basalis layer remains</a:t>
            </a:r>
            <a:r>
              <a:rPr lang="en-GB" b="1"/>
              <a:t>                         repair</a:t>
            </a:r>
          </a:p>
          <a:p>
            <a:r>
              <a:rPr lang="en-GB" b="1"/>
              <a:t>The endometrium is protected from the lytic enzymes in the menstrual fluid by mucinous layer of carbohydrate products discharged from glands and stromal cells</a:t>
            </a:r>
          </a:p>
          <a:p>
            <a:endParaRPr lang="en-GB" b="1"/>
          </a:p>
        </p:txBody>
      </p:sp>
      <p:sp>
        <p:nvSpPr>
          <p:cNvPr id="9" name="Right Arrow 8"/>
          <p:cNvSpPr/>
          <p:nvPr/>
        </p:nvSpPr>
        <p:spPr>
          <a:xfrm>
            <a:off x="4644008" y="1978997"/>
            <a:ext cx="1512168" cy="268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0004903-9F46-4E21-8B10-00FA9A75EF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87"/>
    </mc:Choice>
    <mc:Fallback>
      <p:transition spd="slow" advTm="18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Menstrual Fluid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sz="3600" b="1">
                <a:solidFill>
                  <a:srgbClr val="FFC000"/>
                </a:solidFill>
              </a:rPr>
              <a:t>Autolysed functionalis</a:t>
            </a:r>
          </a:p>
          <a:p>
            <a:pPr>
              <a:buFont typeface="Arial" pitchFamily="34" charset="0"/>
              <a:buChar char="•"/>
            </a:pPr>
            <a:r>
              <a:rPr lang="en-GB" sz="3600" b="1">
                <a:solidFill>
                  <a:srgbClr val="FFC000"/>
                </a:solidFill>
              </a:rPr>
              <a:t>Inflammatory exudate</a:t>
            </a:r>
          </a:p>
          <a:p>
            <a:pPr>
              <a:buFont typeface="Arial" pitchFamily="34" charset="0"/>
              <a:buChar char="•"/>
            </a:pPr>
            <a:r>
              <a:rPr lang="en-GB" sz="3600" b="1">
                <a:solidFill>
                  <a:srgbClr val="FFC000"/>
                </a:solidFill>
              </a:rPr>
              <a:t>RBC</a:t>
            </a:r>
          </a:p>
          <a:p>
            <a:pPr>
              <a:buFont typeface="Arial" pitchFamily="34" charset="0"/>
              <a:buChar char="•"/>
            </a:pPr>
            <a:r>
              <a:rPr lang="en-GB" sz="3600" b="1">
                <a:solidFill>
                  <a:srgbClr val="FFC000"/>
                </a:solidFill>
              </a:rPr>
              <a:t>Proteolytic enzymes ( mainly plasmin)</a:t>
            </a:r>
          </a:p>
          <a:p>
            <a:endParaRPr lang="en-GB" sz="3600" b="1"/>
          </a:p>
          <a:p>
            <a:pPr>
              <a:buNone/>
            </a:pPr>
            <a:r>
              <a:rPr lang="en-GB" sz="3600" b="1"/>
              <a:t>  If rate and flow is high clots are formed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B8BA2B4-7471-4432-A025-366A6E481A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482"/>
    </mc:Choice>
    <mc:Fallback>
      <p:transition spd="slow" advTm="55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7" descr="mestrual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9F60688-A27C-4033-912A-716A6818C0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438"/>
    </mc:Choice>
    <mc:Fallback>
      <p:transition spd="slow" advTm="102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32657"/>
            <a:ext cx="8784976" cy="1296143"/>
          </a:xfrm>
        </p:spPr>
        <p:txBody>
          <a:bodyPr>
            <a:normAutofit/>
          </a:bodyPr>
          <a:lstStyle/>
          <a:p>
            <a:r>
              <a:rPr lang="en-GB"/>
              <a:t>Normal menstrual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16833"/>
            <a:ext cx="8208912" cy="4392528"/>
          </a:xfrm>
        </p:spPr>
        <p:txBody>
          <a:bodyPr>
            <a:normAutofit/>
          </a:bodyPr>
          <a:lstStyle/>
          <a:p>
            <a:r>
              <a:rPr lang="en-GB" sz="3600"/>
              <a:t>The menstrual cycle (as well as AUB) should be described according to four specific symptomatic components (cycle </a:t>
            </a:r>
            <a:r>
              <a:rPr lang="en-GB" sz="3600">
                <a:solidFill>
                  <a:srgbClr val="FFC000"/>
                </a:solidFill>
              </a:rPr>
              <a:t>frequency</a:t>
            </a:r>
            <a:r>
              <a:rPr lang="en-GB" sz="3600"/>
              <a:t>, </a:t>
            </a:r>
            <a:r>
              <a:rPr lang="en-GB" sz="3600">
                <a:solidFill>
                  <a:srgbClr val="FFC000"/>
                </a:solidFill>
              </a:rPr>
              <a:t>duration</a:t>
            </a:r>
            <a:r>
              <a:rPr lang="en-GB" sz="3600"/>
              <a:t>, </a:t>
            </a:r>
            <a:r>
              <a:rPr lang="en-GB" sz="3600">
                <a:solidFill>
                  <a:srgbClr val="FFC000"/>
                </a:solidFill>
              </a:rPr>
              <a:t>volume</a:t>
            </a:r>
            <a:r>
              <a:rPr lang="en-GB" sz="3600"/>
              <a:t>, </a:t>
            </a:r>
            <a:r>
              <a:rPr lang="en-GB" sz="3600">
                <a:solidFill>
                  <a:srgbClr val="FFC000"/>
                </a:solidFill>
              </a:rPr>
              <a:t>regularity</a:t>
            </a:r>
            <a:r>
              <a:rPr lang="en-GB" sz="3600"/>
              <a:t> of cycle).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ED46E13-CC8B-418A-8E90-F396095E79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03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50"/>
    </mc:Choice>
    <mc:Fallback>
      <p:transition spd="slow" advTm="14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3"/>
            <a:ext cx="8712968" cy="576063"/>
          </a:xfrm>
        </p:spPr>
        <p:txBody>
          <a:bodyPr>
            <a:normAutofit/>
          </a:bodyPr>
          <a:lstStyle/>
          <a:p>
            <a:r>
              <a:rPr lang="en-GB" sz="2800"/>
              <a:t>Normal Menstrual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9036496" cy="5976664"/>
          </a:xfrm>
        </p:spPr>
        <p:txBody>
          <a:bodyPr>
            <a:normAutofit fontScale="40000" lnSpcReduction="20000"/>
          </a:bodyPr>
          <a:lstStyle/>
          <a:p>
            <a:r>
              <a:rPr lang="en-GB" sz="8000" b="1">
                <a:solidFill>
                  <a:srgbClr val="FFC000"/>
                </a:solidFill>
              </a:rPr>
              <a:t>Frequency of menses (or length of menstrual cycle)</a:t>
            </a:r>
            <a:endParaRPr lang="en-GB" sz="8000">
              <a:solidFill>
                <a:srgbClr val="FFC000"/>
              </a:solidFill>
            </a:endParaRPr>
          </a:p>
          <a:p>
            <a:pPr marL="45720" indent="0">
              <a:buNone/>
            </a:pPr>
            <a:r>
              <a:rPr lang="en-GB" sz="6000"/>
              <a:t>     Mean is 28 days +/- 7 days</a:t>
            </a:r>
          </a:p>
          <a:p>
            <a:pPr marL="45720" indent="0">
              <a:buNone/>
            </a:pPr>
            <a:r>
              <a:rPr lang="en-GB" sz="6000"/>
              <a:t>     menstrual cycle tends to shorten with age</a:t>
            </a:r>
          </a:p>
          <a:p>
            <a:pPr marL="45720" indent="0">
              <a:buNone/>
            </a:pPr>
            <a:r>
              <a:rPr lang="en-GB" sz="6000"/>
              <a:t>     initially irregular</a:t>
            </a:r>
          </a:p>
          <a:p>
            <a:r>
              <a:rPr lang="en-GB" sz="8000" b="1">
                <a:solidFill>
                  <a:srgbClr val="FFC000"/>
                </a:solidFill>
              </a:rPr>
              <a:t>Duration of menstruation</a:t>
            </a:r>
            <a:endParaRPr lang="en-GB" sz="8000">
              <a:solidFill>
                <a:srgbClr val="FFC000"/>
              </a:solidFill>
            </a:endParaRPr>
          </a:p>
          <a:p>
            <a:pPr marL="45720" indent="0">
              <a:buNone/>
            </a:pPr>
            <a:r>
              <a:rPr lang="en-GB" sz="6000"/>
              <a:t>   Normal 4.5–8.0 days; prolonged &gt;8 days, shortened &lt;4.5 days.</a:t>
            </a:r>
          </a:p>
          <a:p>
            <a:pPr marL="45720" indent="0">
              <a:buNone/>
            </a:pPr>
            <a:r>
              <a:rPr lang="en-GB" sz="6000"/>
              <a:t>    Mean is 5 days </a:t>
            </a:r>
          </a:p>
          <a:p>
            <a:pPr marL="45720" indent="0">
              <a:buNone/>
            </a:pPr>
            <a:r>
              <a:rPr lang="en-GB" sz="6000"/>
              <a:t>    As age increases, the duration of menstruation decreases</a:t>
            </a:r>
          </a:p>
          <a:p>
            <a:r>
              <a:rPr lang="en-GB" sz="8000" b="1">
                <a:solidFill>
                  <a:srgbClr val="FFC000"/>
                </a:solidFill>
              </a:rPr>
              <a:t>Volume of monthly menstrual blood loss (ml)</a:t>
            </a:r>
            <a:endParaRPr lang="en-GB" sz="8000">
              <a:solidFill>
                <a:srgbClr val="FFC000"/>
              </a:solidFill>
            </a:endParaRPr>
          </a:p>
          <a:p>
            <a:pPr marL="45720" indent="0">
              <a:buNone/>
            </a:pPr>
            <a:r>
              <a:rPr lang="en-GB" sz="6000"/>
              <a:t>    Mean 40 ml; heavy is &gt;80 ml; light is &lt;5 ml.</a:t>
            </a:r>
          </a:p>
          <a:p>
            <a:pPr marL="45720" indent="0">
              <a:buNone/>
            </a:pPr>
            <a:r>
              <a:rPr lang="en-GB" sz="6000"/>
              <a:t>In women with no pre-existing menstrual problems, the normal amount of monthly menstrual blood loss (MBL) is 25–50 ml. </a:t>
            </a:r>
          </a:p>
          <a:p>
            <a:r>
              <a:rPr lang="en-GB" sz="8000" b="1">
                <a:solidFill>
                  <a:srgbClr val="FFC000"/>
                </a:solidFill>
              </a:rPr>
              <a:t>Regularity of menstrual cycle </a:t>
            </a:r>
            <a:r>
              <a:rPr lang="en-GB" sz="7000" b="1">
                <a:solidFill>
                  <a:srgbClr val="FFC000"/>
                </a:solidFill>
              </a:rPr>
              <a:t>(cycle to cycle variation over 12 months, measured in days)</a:t>
            </a:r>
            <a:endParaRPr lang="en-GB" sz="7000">
              <a:solidFill>
                <a:srgbClr val="FFC000"/>
              </a:solidFill>
            </a:endParaRPr>
          </a:p>
          <a:p>
            <a:pPr marL="45720" indent="0">
              <a:buNone/>
            </a:pPr>
            <a:endParaRPr lang="en-GB" sz="6000"/>
          </a:p>
          <a:p>
            <a:pPr marL="45720" indent="0">
              <a:buNone/>
            </a:pPr>
            <a:endParaRPr lang="en-GB"/>
          </a:p>
          <a:p>
            <a:pPr marL="45720" indent="0">
              <a:buNone/>
            </a:pPr>
            <a:endParaRPr lang="en-GB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A9BAD36-C0B5-43BC-AEE4-C381F72CB0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2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132"/>
    </mc:Choice>
    <mc:Fallback>
      <p:transition spd="slow" advTm="172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/>
              <a:t>Menstrual Disorders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06CE472-9C9B-4830-9B99-FFCC8BC80F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6"/>
    </mc:Choice>
    <mc:Fallback>
      <p:transition spd="slow" advTm="2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Dysmenorrhea: painful menses</a:t>
            </a:r>
          </a:p>
        </p:txBody>
      </p:sp>
      <p:pic>
        <p:nvPicPr>
          <p:cNvPr id="4" name="Picture Placeholder 6" descr="dys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t="10399" b="10399"/>
          <a:stretch>
            <a:fillRect/>
          </a:stretch>
        </p:blipFill>
        <p:spPr>
          <a:xfrm>
            <a:off x="968574" y="1916832"/>
            <a:ext cx="6693119" cy="403244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B41E7FA-1993-4EAA-8DDA-E981B17331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79"/>
    </mc:Choice>
    <mc:Fallback>
      <p:transition spd="slow" advTm="12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solidFill>
                  <a:srgbClr val="FFC000"/>
                </a:solidFill>
              </a:rPr>
              <a:t>Primary Dysmenorrhoea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069160"/>
          </a:xfrm>
        </p:spPr>
        <p:txBody>
          <a:bodyPr>
            <a:normAutofit/>
          </a:bodyPr>
          <a:lstStyle/>
          <a:p>
            <a:r>
              <a:rPr lang="en-GB" sz="3200" b="1"/>
              <a:t>Intrinsic, essential, Idiopathic</a:t>
            </a:r>
          </a:p>
          <a:p>
            <a:r>
              <a:rPr lang="en-GB" sz="3200" b="1"/>
              <a:t>Usually begins with </a:t>
            </a:r>
            <a:r>
              <a:rPr lang="en-GB" sz="3200" b="1">
                <a:solidFill>
                  <a:srgbClr val="FFFF00"/>
                </a:solidFill>
              </a:rPr>
              <a:t>ovulatory</a:t>
            </a:r>
            <a:r>
              <a:rPr lang="en-GB" sz="3200" b="1"/>
              <a:t> menstrual periods</a:t>
            </a:r>
          </a:p>
          <a:p>
            <a:r>
              <a:rPr lang="en-GB" b="1"/>
              <a:t> </a:t>
            </a:r>
          </a:p>
          <a:p>
            <a:r>
              <a:rPr lang="en-GB" sz="3200" b="1"/>
              <a:t>Most common medical problem in young women</a:t>
            </a:r>
          </a:p>
          <a:p>
            <a:endParaRPr lang="en-GB" sz="3200" b="1"/>
          </a:p>
          <a:p>
            <a:endParaRPr lang="en-GB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668C0C3-E525-49D5-A650-1A0826B2DE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390"/>
    </mc:Choice>
    <mc:Fallback>
      <p:transition spd="slow" advTm="35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Pathophysiology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686800" cy="566124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C000"/>
                </a:solidFill>
              </a:rPr>
              <a:t>Theories: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/>
              <a:t>Uterine contraction and vasoconstriction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/>
              <a:t>Modulation and stimulation of pain fibres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/>
              <a:t>Psychological and behavioural causes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A375B86-6850-40D0-8FA1-B01D22B6CF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45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4527"/>
    </mc:Choice>
    <mc:Fallback>
      <p:transition spd="slow" advTm="194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FFC000"/>
                </a:solidFill>
              </a:rPr>
              <a:t>Clinical picture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323528" y="1412777"/>
            <a:ext cx="8363272" cy="5256583"/>
          </a:xfrm>
        </p:spPr>
        <p:txBody>
          <a:bodyPr>
            <a:normAutofit/>
          </a:bodyPr>
          <a:lstStyle/>
          <a:p>
            <a:pPr>
              <a:buClrTx/>
              <a:buSzPct val="100000"/>
              <a:buFont typeface="Arial" pitchFamily="34" charset="0"/>
              <a:buChar char="•"/>
            </a:pPr>
            <a:r>
              <a:rPr lang="en-GB" b="1">
                <a:solidFill>
                  <a:srgbClr val="FFC000"/>
                </a:solidFill>
              </a:rPr>
              <a:t>Pain</a:t>
            </a:r>
            <a:r>
              <a:rPr lang="en-GB" sz="2300"/>
              <a:t> </a:t>
            </a:r>
          </a:p>
          <a:p>
            <a:pPr marL="457200" indent="-457200"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800"/>
              <a:t>Typically presents 6–12 months after menarche. </a:t>
            </a:r>
          </a:p>
          <a:p>
            <a:pPr marL="457200" indent="-457200"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800"/>
              <a:t>Pain is usually cramping in nature and occurs in the lower abdomen or pelvis but may radiate to the back or down the thighs.</a:t>
            </a:r>
          </a:p>
          <a:p>
            <a:pPr marL="457200" indent="-457200"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800"/>
              <a:t>It may commence before the onset of bleeding and usually lasts 8–72 hours. </a:t>
            </a:r>
          </a:p>
          <a:p>
            <a:pPr marL="457200" indent="-457200"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800"/>
              <a:t>Associated symptoms include nausea and vomiting, fatigue and headache.  </a:t>
            </a:r>
            <a:endParaRPr lang="en-GB" sz="4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33ECD2D-E27E-4468-AF1B-F067D55F2B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753"/>
    </mc:Choice>
    <mc:Fallback>
      <p:transition spd="slow" advTm="457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648072"/>
          </a:xfrm>
        </p:spPr>
        <p:txBody>
          <a:bodyPr>
            <a:noAutofit/>
          </a:bodyPr>
          <a:lstStyle/>
          <a:p>
            <a:r>
              <a:rPr lang="en-GB" sz="4000"/>
              <a:t>Secondary dysmenorrhoea 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ClrTx/>
              <a:buSzPct val="100000"/>
              <a:buFont typeface="Arial" pitchFamily="34" charset="0"/>
              <a:buChar char="•"/>
            </a:pPr>
            <a:r>
              <a:rPr lang="en-GB" b="1"/>
              <a:t>Due to </a:t>
            </a:r>
            <a:r>
              <a:rPr lang="en-GB" b="1">
                <a:solidFill>
                  <a:srgbClr val="FFC000"/>
                </a:solidFill>
              </a:rPr>
              <a:t>organic</a:t>
            </a:r>
            <a:r>
              <a:rPr lang="en-GB" b="1"/>
              <a:t> or </a:t>
            </a:r>
            <a:r>
              <a:rPr lang="en-GB" b="1">
                <a:solidFill>
                  <a:srgbClr val="FFC000"/>
                </a:solidFill>
              </a:rPr>
              <a:t>psycho-sexual</a:t>
            </a:r>
            <a:r>
              <a:rPr lang="en-GB" b="1"/>
              <a:t> causes</a:t>
            </a:r>
          </a:p>
          <a:p>
            <a:pPr marL="514350" indent="-514350">
              <a:buClrTx/>
              <a:buSzPct val="100000"/>
              <a:buFont typeface="Arial" pitchFamily="34" charset="0"/>
              <a:buChar char="•"/>
            </a:pPr>
            <a:r>
              <a:rPr lang="en-GB" b="1"/>
              <a:t>Usually occurs years after the menarche &amp; pain may occur throughout the luteal phase as well as during menstruation.</a:t>
            </a:r>
          </a:p>
          <a:p>
            <a:pPr marL="514350" indent="-514350">
              <a:buClrTx/>
              <a:buSzPct val="100000"/>
              <a:buFont typeface="Arial" pitchFamily="34" charset="0"/>
              <a:buChar char="•"/>
            </a:pPr>
            <a:r>
              <a:rPr lang="en-GB" b="1"/>
              <a:t>Deep dyspareunia may also be present</a:t>
            </a:r>
          </a:p>
          <a:p>
            <a:pPr marL="0" indent="0">
              <a:buClrTx/>
              <a:buSzPct val="100000"/>
            </a:pPr>
            <a:endParaRPr lang="en-GB" b="1"/>
          </a:p>
          <a:p>
            <a:pPr marL="514350" indent="-514350">
              <a:buClrTx/>
              <a:buSzPct val="100000"/>
              <a:buFont typeface="Arial" pitchFamily="34" charset="0"/>
              <a:buChar char="•"/>
            </a:pPr>
            <a:r>
              <a:rPr lang="en-GB" b="1" u="sng">
                <a:solidFill>
                  <a:srgbClr val="FFC000"/>
                </a:solidFill>
              </a:rPr>
              <a:t>Causes </a:t>
            </a:r>
          </a:p>
          <a:p>
            <a:pPr marL="571500" indent="-571500">
              <a:buClr>
                <a:srgbClr val="FFFF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GB"/>
              <a:t>Endometriosis</a:t>
            </a:r>
          </a:p>
          <a:p>
            <a:pPr marL="571500" indent="-5715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GB"/>
              <a:t>Adenomyosis</a:t>
            </a:r>
          </a:p>
          <a:p>
            <a:pPr marL="571500" indent="-5715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GB"/>
              <a:t>PID</a:t>
            </a:r>
          </a:p>
          <a:p>
            <a:pPr marL="571500" indent="-5715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GB"/>
              <a:t>IUCD in utero</a:t>
            </a:r>
          </a:p>
          <a:p>
            <a:pPr marL="571500" indent="-5715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GB"/>
              <a:t>Pelvic adhesions</a:t>
            </a:r>
          </a:p>
          <a:p>
            <a:pPr marL="571500" indent="-5715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GB"/>
              <a:t>Fibroids (though not always causal)</a:t>
            </a:r>
          </a:p>
          <a:p>
            <a:pPr marL="571500" indent="-5715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GB"/>
              <a:t>Cervical stenosis (iatrogenic LLETZ/instrumentation)</a:t>
            </a:r>
          </a:p>
          <a:p>
            <a:pPr marL="571500" indent="-5715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GB"/>
              <a:t>Congenital abnormalities causing genital tract obstruction, e.g. non-communicating cornua</a:t>
            </a:r>
            <a:endParaRPr lang="en-GB" b="1" u="sng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9EF55A8-AE2D-44C7-92E3-9E424B01F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218"/>
    </mc:Choice>
    <mc:Fallback>
      <p:transition spd="slow" advTm="872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20080"/>
          </a:xfrm>
        </p:spPr>
        <p:txBody>
          <a:bodyPr>
            <a:normAutofit fontScale="90000"/>
          </a:bodyPr>
          <a:lstStyle/>
          <a:p>
            <a:r>
              <a:rPr lang="en-GB"/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5544616"/>
          </a:xfrm>
        </p:spPr>
        <p:txBody>
          <a:bodyPr>
            <a:normAutofit fontScale="85000" lnSpcReduction="20000"/>
          </a:bodyPr>
          <a:lstStyle/>
          <a:p>
            <a:r>
              <a:rPr lang="en-GB"/>
              <a:t>Appropriate </a:t>
            </a:r>
            <a:r>
              <a:rPr lang="en-GB" b="1">
                <a:solidFill>
                  <a:srgbClr val="FFC000"/>
                </a:solidFill>
              </a:rPr>
              <a:t>reassurance and analgesia</a:t>
            </a:r>
          </a:p>
          <a:p>
            <a:endParaRPr lang="en-GB" b="1"/>
          </a:p>
          <a:p>
            <a:r>
              <a:rPr lang="en-GB" b="1"/>
              <a:t> </a:t>
            </a:r>
            <a:r>
              <a:rPr lang="en-GB" i="1"/>
              <a:t>Symptom control:</a:t>
            </a:r>
          </a:p>
          <a:p>
            <a:r>
              <a:rPr lang="en-GB" b="1"/>
              <a:t>• </a:t>
            </a:r>
            <a:r>
              <a:rPr lang="en-GB" b="1">
                <a:solidFill>
                  <a:srgbClr val="FFC000"/>
                </a:solidFill>
              </a:rPr>
              <a:t>PGSI</a:t>
            </a:r>
          </a:p>
          <a:p>
            <a:pPr marL="571500" indent="-571500">
              <a:buFontTx/>
              <a:buChar char="-"/>
            </a:pPr>
            <a:r>
              <a:rPr lang="en-GB"/>
              <a:t>mefenamic acid 500mg tds with each period is effective</a:t>
            </a:r>
          </a:p>
          <a:p>
            <a:pPr marL="571500" indent="-571500">
              <a:buFontTx/>
              <a:buChar char="-"/>
            </a:pPr>
            <a:r>
              <a:rPr lang="en-GB"/>
              <a:t> COX-1, COX-2</a:t>
            </a:r>
          </a:p>
          <a:p>
            <a:r>
              <a:rPr lang="en-GB"/>
              <a:t>   </a:t>
            </a:r>
          </a:p>
          <a:p>
            <a:r>
              <a:rPr lang="en-GB" b="1"/>
              <a:t>• </a:t>
            </a:r>
            <a:r>
              <a:rPr lang="en-GB">
                <a:solidFill>
                  <a:srgbClr val="FFC000"/>
                </a:solidFill>
              </a:rPr>
              <a:t>COCP</a:t>
            </a:r>
            <a:r>
              <a:rPr lang="en-GB"/>
              <a:t> to abolish ovulation</a:t>
            </a:r>
          </a:p>
          <a:p>
            <a:r>
              <a:rPr lang="en-GB" b="1"/>
              <a:t>• </a:t>
            </a:r>
            <a:r>
              <a:rPr lang="en-GB"/>
              <a:t>data on </a:t>
            </a:r>
            <a:r>
              <a:rPr lang="en-GB">
                <a:solidFill>
                  <a:srgbClr val="FFC000"/>
                </a:solidFill>
              </a:rPr>
              <a:t>Mirena IUS </a:t>
            </a:r>
            <a:r>
              <a:rPr lang="en-GB"/>
              <a:t>demonstrate benefit</a:t>
            </a:r>
          </a:p>
          <a:p>
            <a:r>
              <a:rPr lang="en-GB" b="1"/>
              <a:t>• </a:t>
            </a:r>
            <a:r>
              <a:rPr lang="en-GB"/>
              <a:t>Paracetamol, hot-water bottles, etc., may be helpful for some</a:t>
            </a:r>
          </a:p>
          <a:p>
            <a:endParaRPr lang="en-GB"/>
          </a:p>
        </p:txBody>
      </p:sp>
      <p:pic>
        <p:nvPicPr>
          <p:cNvPr id="4" name="Content Placeholder 12" descr="natural-treatments-for-menstrual-cramp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78021" y="1196752"/>
            <a:ext cx="1957610" cy="141178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007"/>
          <p:cNvPicPr>
            <a:picLocks noChangeAspect="1" noChangeArrowheads="1"/>
          </p:cNvPicPr>
          <p:nvPr/>
        </p:nvPicPr>
        <p:blipFill>
          <a:blip r:embed="rId5" cstate="print"/>
          <a:srcRect l="6683" t="18489" r="6683" b="22440"/>
          <a:stretch>
            <a:fillRect/>
          </a:stretch>
        </p:blipFill>
        <p:spPr bwMode="auto">
          <a:xfrm>
            <a:off x="7333860" y="3645025"/>
            <a:ext cx="1583712" cy="72008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284EA0C-7916-43B4-A1AD-469A068446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51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52"/>
    </mc:Choice>
    <mc:Fallback>
      <p:transition spd="slow" advTm="584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r>
              <a:rPr lang="en-GB" sz="3600"/>
              <a:t>Treat any underlying causes:</a:t>
            </a:r>
            <a:br>
              <a:rPr lang="en-GB" sz="3600"/>
            </a:br>
            <a:endParaRPr lang="en-GB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784976" cy="5688632"/>
          </a:xfrm>
        </p:spPr>
        <p:txBody>
          <a:bodyPr>
            <a:normAutofit/>
          </a:bodyPr>
          <a:lstStyle/>
          <a:p>
            <a:r>
              <a:rPr lang="en-GB" b="1"/>
              <a:t>• </a:t>
            </a:r>
            <a:r>
              <a:rPr lang="en-GB">
                <a:solidFill>
                  <a:srgbClr val="FFC000"/>
                </a:solidFill>
              </a:rPr>
              <a:t>Endometriosis</a:t>
            </a:r>
            <a:r>
              <a:rPr lang="en-GB"/>
              <a:t>—COCP, progestagens, GnRH analogues</a:t>
            </a:r>
          </a:p>
          <a:p>
            <a:r>
              <a:rPr lang="en-GB" b="1"/>
              <a:t>• </a:t>
            </a:r>
            <a:r>
              <a:rPr lang="en-GB"/>
              <a:t>antibiotics for </a:t>
            </a:r>
            <a:r>
              <a:rPr lang="en-GB">
                <a:solidFill>
                  <a:srgbClr val="FFC000"/>
                </a:solidFill>
              </a:rPr>
              <a:t>PID</a:t>
            </a:r>
          </a:p>
          <a:p>
            <a:r>
              <a:rPr lang="en-GB" b="1"/>
              <a:t>• </a:t>
            </a:r>
            <a:r>
              <a:rPr lang="en-GB"/>
              <a:t>relief of </a:t>
            </a:r>
            <a:r>
              <a:rPr lang="en-GB">
                <a:solidFill>
                  <a:srgbClr val="FFC000"/>
                </a:solidFill>
              </a:rPr>
              <a:t>obstruction</a:t>
            </a:r>
            <a:r>
              <a:rPr lang="en-GB"/>
              <a:t> (usually surgical)</a:t>
            </a:r>
          </a:p>
          <a:p>
            <a:r>
              <a:rPr lang="en-GB" b="1"/>
              <a:t>• </a:t>
            </a:r>
            <a:r>
              <a:rPr lang="en-GB" i="1"/>
              <a:t>Therapeutic </a:t>
            </a:r>
            <a:r>
              <a:rPr lang="en-GB" i="1">
                <a:solidFill>
                  <a:srgbClr val="FFC000"/>
                </a:solidFill>
              </a:rPr>
              <a:t>laparoscopy</a:t>
            </a:r>
            <a:r>
              <a:rPr lang="en-GB" i="1"/>
              <a:t>: </a:t>
            </a:r>
            <a:r>
              <a:rPr lang="en-GB"/>
              <a:t>gold standard for diagnosis + management of endometriosis/adhesions/ PID</a:t>
            </a:r>
          </a:p>
          <a:p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052FA71-2908-4BBE-BC59-3808A50CF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22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802"/>
    </mc:Choice>
    <mc:Fallback>
      <p:transition spd="slow" advTm="29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068B71-0042-42BD-AF15-6559FCC766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A6ECD3-869B-4222-B9CD-E55FCA7AA6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096" y="3789040"/>
            <a:ext cx="3098118" cy="2065412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13591BB-3ED3-44B2-AFBB-0731F19F33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24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45"/>
    </mc:Choice>
    <mc:Fallback>
      <p:transition spd="slow" advTm="4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1FF17-DE97-4AA0-949C-7C9B455B5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Premenstrual disorders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C1E4F-6312-4C4D-AA1B-187E3D272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864" y="1330188"/>
            <a:ext cx="8640960" cy="5267164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C000"/>
                </a:solidFill>
              </a:rPr>
              <a:t>Premenstrual tension (PMT)!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C000"/>
                </a:solidFill>
              </a:rPr>
              <a:t>Premenstrual syndrome (PMS)!</a:t>
            </a:r>
          </a:p>
          <a:p>
            <a:r>
              <a:rPr lang="en-GB" sz="2800"/>
              <a:t>Most women experience a certain degree of premenstrual symptoms before menstruation.</a:t>
            </a:r>
          </a:p>
          <a:p>
            <a:r>
              <a:rPr lang="en-GB" sz="2800"/>
              <a:t>Physiological when the severity of symptoms is not enough to have a serious impact on the quality of life, but is noticeable to the woman. </a:t>
            </a:r>
          </a:p>
          <a:p>
            <a:r>
              <a:rPr lang="en-GB" sz="2800"/>
              <a:t>Symptoms occur in a </a:t>
            </a:r>
            <a:r>
              <a:rPr lang="en-GB" sz="2800">
                <a:solidFill>
                  <a:srgbClr val="FFC000"/>
                </a:solidFill>
              </a:rPr>
              <a:t>cyclical</a:t>
            </a:r>
            <a:r>
              <a:rPr lang="en-GB" sz="2800"/>
              <a:t> nature with a </a:t>
            </a:r>
            <a:r>
              <a:rPr lang="en-GB" sz="2800">
                <a:solidFill>
                  <a:srgbClr val="FFC000"/>
                </a:solidFill>
              </a:rPr>
              <a:t>symptom free week in the follicular phase</a:t>
            </a:r>
            <a:r>
              <a:rPr lang="en-GB" sz="2800"/>
              <a:t>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F345663-8B63-4175-80F7-BD3154E5DF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31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637"/>
    </mc:Choice>
    <mc:Fallback>
      <p:transition spd="slow" advTm="39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70F5A-A1C2-429B-B98B-2214EA248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000">
                <a:solidFill>
                  <a:srgbClr val="FFC000"/>
                </a:solidFill>
              </a:rPr>
              <a:t>Physiological premenstrual symptoms (mild premenstrual disorder)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5A704C-F53E-480C-BA82-940F8B0C77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15064" r="-1" b="3839"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A33FC7A-9B0E-4625-B34A-38E450DB03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07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886"/>
    </mc:Choice>
    <mc:Fallback>
      <p:transition spd="slow" advTm="34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F558D-4030-417C-9416-BF790D649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65618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200">
                <a:solidFill>
                  <a:srgbClr val="FFC000"/>
                </a:solidFill>
              </a:rPr>
              <a:t>Symptoms are not cyclical </a:t>
            </a:r>
            <a:br>
              <a:rPr lang="en-GB" sz="3200">
                <a:solidFill>
                  <a:srgbClr val="FFC000"/>
                </a:solidFill>
              </a:rPr>
            </a:br>
            <a:r>
              <a:rPr lang="en-GB" sz="3200">
                <a:solidFill>
                  <a:srgbClr val="FFC000"/>
                </a:solidFill>
              </a:rPr>
              <a:t>require appropriate non-gynaecological treatment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F07042-537C-4A0B-B40E-DFD5225B8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6628" b="7103"/>
          <a:stretch/>
        </p:blipFill>
        <p:spPr>
          <a:xfrm>
            <a:off x="457200" y="2071389"/>
            <a:ext cx="8229600" cy="452596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6C7565B-3A70-42CE-AA55-D75274F744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11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20"/>
    </mc:Choice>
    <mc:Fallback>
      <p:transition spd="slow" advTm="12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2A108-74C1-4BE8-AB4B-B42B38EE3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Premenstrual disorders (PMD)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124BD-157C-4029-ABD1-C211EDE3C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997152"/>
          </a:xfrm>
        </p:spPr>
        <p:txBody>
          <a:bodyPr>
            <a:normAutofit lnSpcReduction="10000"/>
          </a:bodyPr>
          <a:lstStyle/>
          <a:p>
            <a:r>
              <a:rPr lang="en-GB">
                <a:solidFill>
                  <a:srgbClr val="FFC000"/>
                </a:solidFill>
              </a:rPr>
              <a:t>Impairment</a:t>
            </a:r>
            <a:r>
              <a:rPr lang="en-GB"/>
              <a:t> of daily activities and interpersonal relationships</a:t>
            </a:r>
          </a:p>
          <a:p>
            <a:r>
              <a:rPr lang="en-GB">
                <a:solidFill>
                  <a:srgbClr val="FFC000"/>
                </a:solidFill>
              </a:rPr>
              <a:t>Impact</a:t>
            </a:r>
            <a:r>
              <a:rPr lang="en-GB"/>
              <a:t> on many aspects of a woman's everyday life for most of their reproductive years</a:t>
            </a:r>
          </a:p>
          <a:p>
            <a:endParaRPr lang="en-GB"/>
          </a:p>
          <a:p>
            <a:r>
              <a:rPr lang="en-GB"/>
              <a:t>The International Society for Premenstrual Disorders (ISPMD)</a:t>
            </a:r>
          </a:p>
          <a:p>
            <a:r>
              <a:rPr lang="en-GB"/>
              <a:t>           </a:t>
            </a:r>
            <a:r>
              <a:rPr lang="en-GB">
                <a:solidFill>
                  <a:srgbClr val="FFC000"/>
                </a:solidFill>
              </a:rPr>
              <a:t>Core</a:t>
            </a:r>
            <a:r>
              <a:rPr lang="en-GB"/>
              <a:t> and </a:t>
            </a:r>
            <a:r>
              <a:rPr lang="en-GB">
                <a:solidFill>
                  <a:srgbClr val="FFC000"/>
                </a:solidFill>
              </a:rPr>
              <a:t>Variant</a:t>
            </a:r>
            <a:endParaRPr lang="en-GB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8FA967C-81EE-412C-B169-F4CC4DC89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13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378"/>
    </mc:Choice>
    <mc:Fallback>
      <p:transition spd="slow" advTm="23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3"/>
            <a:ext cx="9036496" cy="1512167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rgbClr val="FFC000"/>
                </a:solidFill>
                <a:latin typeface="+mn-lt"/>
              </a:rPr>
              <a:t>On the basis of the ISPMD, the criteria for diagnosing Core PMD include: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5184577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/>
              <a:t>Cyclical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/>
              <a:t>Symptoms resolved during or shortly after menstruation (1 week free from menstruation to ovulation)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/>
              <a:t>Symptoms must be prospectively rated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/>
              <a:t>Symptoms are not an exacerbation of an underlying psychological or physical disorder.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3200"/>
              <a:t>Impairment of daily activities including work, social interactions and family activities.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51DA66F-3763-49D4-92A5-E043870242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86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170"/>
    </mc:Choice>
    <mc:Fallback>
      <p:transition spd="slow" advTm="50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9"/>
            <a:ext cx="9036496" cy="864095"/>
          </a:xfrm>
        </p:spPr>
        <p:txBody>
          <a:bodyPr>
            <a:normAutofit/>
          </a:bodyPr>
          <a:lstStyle/>
          <a:p>
            <a:r>
              <a:rPr lang="en-GB" sz="3600" b="1">
                <a:solidFill>
                  <a:srgbClr val="FFC000"/>
                </a:solidFill>
              </a:rPr>
              <a:t>Core premenstrual disorder</a:t>
            </a:r>
            <a:endParaRPr lang="en-GB" sz="360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616623"/>
          </a:xfrm>
        </p:spPr>
        <p:txBody>
          <a:bodyPr/>
          <a:lstStyle/>
          <a:p>
            <a:r>
              <a:rPr lang="en-GB" sz="2800"/>
              <a:t>Based on symptoms, core premenstrual disorders are further subdivided into: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/>
              <a:t>Predominantly physical symptoms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/>
              <a:t>Predominantly psychological symptoms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/>
              <a:t>Mixed - both psychological and physical symptoms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604698"/>
            <a:ext cx="4676019" cy="2992653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FB487B9-5F8A-4156-880B-79FC352EA0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14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397"/>
    </mc:Choice>
    <mc:Fallback>
      <p:transition spd="slow" advTm="17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5540F-1750-48F2-918B-1B4EB3333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5416"/>
            <a:ext cx="9144000" cy="1440160"/>
          </a:xfrm>
        </p:spPr>
        <p:txBody>
          <a:bodyPr>
            <a:noAutofit/>
          </a:bodyPr>
          <a:lstStyle/>
          <a:p>
            <a:r>
              <a:rPr lang="en-GB" sz="3600">
                <a:solidFill>
                  <a:srgbClr val="FFC000"/>
                </a:solidFill>
              </a:rPr>
              <a:t>Variant premenstrual disorder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A52DF-2C83-4EE9-88C4-72416200B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24744"/>
            <a:ext cx="8964488" cy="5733256"/>
          </a:xfrm>
        </p:spPr>
        <p:txBody>
          <a:bodyPr>
            <a:noAutofit/>
          </a:bodyPr>
          <a:lstStyle/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FFC000"/>
                </a:solidFill>
              </a:rPr>
              <a:t>Premenstrual exacerbation (PME)</a:t>
            </a:r>
          </a:p>
          <a:p>
            <a:pPr marL="0" indent="0">
              <a:buClr>
                <a:srgbClr val="FFC000"/>
              </a:buClr>
            </a:pPr>
            <a:r>
              <a:rPr lang="en-GB" sz="2400"/>
              <a:t>Worsening underlying medical, psychological or physical condition (e.g. depression, diabetes, migraine, asthma, epilepsy, etc) during the premenstrual phase </a:t>
            </a:r>
          </a:p>
          <a:p>
            <a:pPr marL="0" indent="0">
              <a:buClr>
                <a:srgbClr val="FFC000"/>
              </a:buClr>
            </a:pPr>
            <a:r>
              <a:rPr lang="en-GB" sz="2400"/>
              <a:t>Symptoms throughout the cycle, with worsening before and reduction after menstruation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FFC000"/>
                </a:solidFill>
              </a:rPr>
              <a:t>Premenstrual disorder with absent menstruation</a:t>
            </a:r>
          </a:p>
          <a:p>
            <a:pPr marL="0" indent="0">
              <a:buClr>
                <a:srgbClr val="FFC000"/>
              </a:buClr>
            </a:pPr>
            <a:r>
              <a:rPr lang="en-GB" sz="2400"/>
              <a:t>Hysterectomy, endometrial ablation or IUS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FFC000"/>
                </a:solidFill>
              </a:rPr>
              <a:t>Progestogen-induced premenstrual disorder</a:t>
            </a:r>
          </a:p>
          <a:p>
            <a:pPr marL="0" indent="0">
              <a:buClr>
                <a:srgbClr val="FFC000"/>
              </a:buClr>
            </a:pPr>
            <a:r>
              <a:rPr lang="en-GB" sz="2400"/>
              <a:t>Exogenous progestogens, e.g. HRT / hormonal contraception</a:t>
            </a:r>
          </a:p>
          <a:p>
            <a:pPr marL="571500" indent="-5715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800"/>
              <a:t> </a:t>
            </a:r>
            <a:r>
              <a:rPr lang="en-GB" sz="2800">
                <a:solidFill>
                  <a:srgbClr val="FFC000"/>
                </a:solidFill>
              </a:rPr>
              <a:t>Premenstrual disorder due to non-ovulatory ovarian activity </a:t>
            </a:r>
            <a:r>
              <a:rPr lang="en-GB" sz="2400"/>
              <a:t>(rare)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1144D54-D9A0-41E9-99C9-C634629FE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A712EB4-FC99-423A-9B47-B699BF641D16}"/>
                  </a:ext>
                </a:extLst>
              </p14:cNvPr>
              <p14:cNvContentPartPr/>
              <p14:nvPr/>
            </p14:nvContentPartPr>
            <p14:xfrm>
              <a:off x="8593920" y="6395040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A712EB4-FC99-423A-9B47-B699BF641D1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84560" y="638568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2082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361"/>
    </mc:Choice>
    <mc:Fallback>
      <p:transition spd="slow" advTm="523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3B916-74E2-4A2B-B383-C087E8897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>
                <a:solidFill>
                  <a:srgbClr val="FFC000"/>
                </a:solidFill>
              </a:rPr>
              <a:t>Symptoms and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FAB1F-11D7-4490-994D-C9CFF9D48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03648"/>
            <a:ext cx="8229600" cy="4978896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/>
              <a:t>200 reported symptoms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>
                <a:solidFill>
                  <a:srgbClr val="FFC000"/>
                </a:solidFill>
              </a:rPr>
              <a:t>Timing </a:t>
            </a:r>
            <a:r>
              <a:rPr lang="en-GB" sz="3200"/>
              <a:t>of these symptoms is more important than their character and severity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>
                <a:solidFill>
                  <a:srgbClr val="FFC000"/>
                </a:solidFill>
              </a:rPr>
              <a:t> Prospective </a:t>
            </a:r>
            <a:r>
              <a:rPr lang="en-GB" sz="3200"/>
              <a:t>symptom rating over two consecutive menstrual cycles</a:t>
            </a:r>
          </a:p>
          <a:p>
            <a:pPr marL="0" indent="0"/>
            <a:r>
              <a:rPr lang="en-GB"/>
              <a:t>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B8DBB2C-09F0-47F3-A387-414E474FC6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4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19"/>
    </mc:Choice>
    <mc:Fallback>
      <p:transition spd="slow" advTm="13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43000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C000"/>
                </a:solidFill>
              </a:rPr>
              <a:t>Clinical features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3816424" cy="5069160"/>
          </a:xfrm>
        </p:spPr>
        <p:txBody>
          <a:bodyPr>
            <a:normAutofit fontScale="70000" lnSpcReduction="20000"/>
          </a:bodyPr>
          <a:lstStyle/>
          <a:p>
            <a:r>
              <a:rPr lang="en-GB" sz="4400" b="1">
                <a:solidFill>
                  <a:srgbClr val="FFC000"/>
                </a:solidFill>
              </a:rPr>
              <a:t>Physical symptoms:</a:t>
            </a:r>
          </a:p>
          <a:p>
            <a:r>
              <a:rPr lang="en-GB" sz="2900"/>
              <a:t>breast tenderness or pain</a:t>
            </a:r>
          </a:p>
          <a:p>
            <a:r>
              <a:rPr lang="en-GB" sz="2900"/>
              <a:t>abdominal swelling / bloating</a:t>
            </a:r>
          </a:p>
          <a:p>
            <a:r>
              <a:rPr lang="en-GB" sz="2900"/>
              <a:t>headaches</a:t>
            </a:r>
          </a:p>
          <a:p>
            <a:r>
              <a:rPr lang="en-GB" sz="2900"/>
              <a:t>skin disorders</a:t>
            </a:r>
          </a:p>
          <a:p>
            <a:r>
              <a:rPr lang="en-GB" sz="2900"/>
              <a:t>weight gain</a:t>
            </a:r>
          </a:p>
          <a:p>
            <a:r>
              <a:rPr lang="en-GB" sz="2900"/>
              <a:t>swelling of extremities (hands or feet or both)</a:t>
            </a:r>
          </a:p>
          <a:p>
            <a:r>
              <a:rPr lang="en-GB" sz="2900"/>
              <a:t>joint pain, muscle pain, back pain.</a:t>
            </a:r>
          </a:p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824536" cy="5141168"/>
          </a:xfrm>
        </p:spPr>
        <p:txBody>
          <a:bodyPr>
            <a:normAutofit fontScale="70000" lnSpcReduction="20000"/>
          </a:bodyPr>
          <a:lstStyle/>
          <a:p>
            <a:r>
              <a:rPr lang="en-GB" sz="4500" b="1">
                <a:solidFill>
                  <a:srgbClr val="FFC000"/>
                </a:solidFill>
              </a:rPr>
              <a:t>Psychological and behavioural symptoms:</a:t>
            </a:r>
          </a:p>
          <a:p>
            <a:r>
              <a:rPr lang="en-GB" sz="3200"/>
              <a:t>mood swings</a:t>
            </a:r>
          </a:p>
          <a:p>
            <a:r>
              <a:rPr lang="en-GB" sz="3200"/>
              <a:t>Irritability/ anger, aggression</a:t>
            </a:r>
          </a:p>
          <a:p>
            <a:r>
              <a:rPr lang="en-GB" sz="3200"/>
              <a:t>Anxiety/ depressed mood</a:t>
            </a:r>
          </a:p>
          <a:p>
            <a:r>
              <a:rPr lang="en-GB" sz="3200"/>
              <a:t>Confusion/ tension</a:t>
            </a:r>
          </a:p>
          <a:p>
            <a:r>
              <a:rPr lang="en-GB" sz="3200"/>
              <a:t>sleep disturbances</a:t>
            </a:r>
          </a:p>
          <a:p>
            <a:r>
              <a:rPr lang="en-GB" sz="3200"/>
              <a:t>changes in appetite </a:t>
            </a:r>
          </a:p>
          <a:p>
            <a:r>
              <a:rPr lang="en-GB" sz="3200"/>
              <a:t>fatigue, lethargy, or lack of energy</a:t>
            </a:r>
          </a:p>
          <a:p>
            <a:r>
              <a:rPr lang="en-GB" sz="3200"/>
              <a:t>restlessness</a:t>
            </a:r>
          </a:p>
          <a:p>
            <a:r>
              <a:rPr lang="en-GB" sz="3200"/>
              <a:t>poor concentration</a:t>
            </a:r>
          </a:p>
          <a:p>
            <a:r>
              <a:rPr lang="en-GB" sz="3200"/>
              <a:t>social withdrawal/ not in control</a:t>
            </a:r>
          </a:p>
          <a:p>
            <a:r>
              <a:rPr lang="en-GB" sz="3200"/>
              <a:t>lack of interest in usual activities</a:t>
            </a:r>
          </a:p>
          <a:p>
            <a:r>
              <a:rPr lang="en-GB" sz="3200"/>
              <a:t>Loneliness/ hopelessness</a:t>
            </a:r>
          </a:p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104" y="559522"/>
            <a:ext cx="1565391" cy="138476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97152"/>
            <a:ext cx="2026940" cy="1520205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446DF35-5B22-458F-A60B-F2DE529173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87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28"/>
    </mc:Choice>
    <mc:Fallback>
      <p:transition spd="slow" advTm="14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504056"/>
          </a:xfrm>
        </p:spPr>
        <p:txBody>
          <a:bodyPr>
            <a:normAutofit fontScale="90000"/>
          </a:bodyPr>
          <a:lstStyle/>
          <a:p>
            <a:r>
              <a:rPr lang="en-GB" sz="4000">
                <a:solidFill>
                  <a:srgbClr val="FFC000"/>
                </a:solidFill>
              </a:rPr>
              <a:t>Aetiology</a:t>
            </a:r>
            <a:r>
              <a:rPr lang="en-GB" sz="360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964488" cy="5520085"/>
          </a:xfrm>
        </p:spPr>
        <p:txBody>
          <a:bodyPr>
            <a:normAutofit/>
          </a:bodyPr>
          <a:lstStyle/>
          <a:p>
            <a:pPr marL="0" indent="0">
              <a:buClrTx/>
              <a:buSzPct val="100000"/>
            </a:pPr>
            <a:r>
              <a:rPr lang="en-GB" b="1">
                <a:solidFill>
                  <a:srgbClr val="FFC000"/>
                </a:solidFill>
              </a:rPr>
              <a:t>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48320" y="862754"/>
            <a:ext cx="9095680" cy="864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b="1">
                <a:solidFill>
                  <a:srgbClr val="FFC000"/>
                </a:solidFill>
              </a:rPr>
              <a:t>Unknown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40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/>
              <a:t>Following menstruation, women often report a </a:t>
            </a:r>
            <a:r>
              <a:rPr lang="en-GB" sz="2400">
                <a:solidFill>
                  <a:srgbClr val="FFC000"/>
                </a:solidFill>
              </a:rPr>
              <a:t>positive mood leading up to and culminating around the same time as the </a:t>
            </a:r>
            <a:r>
              <a:rPr lang="en-GB" sz="2400" err="1">
                <a:solidFill>
                  <a:srgbClr val="FFC000"/>
                </a:solidFill>
              </a:rPr>
              <a:t>estradiol</a:t>
            </a:r>
            <a:r>
              <a:rPr lang="en-GB" sz="2400">
                <a:solidFill>
                  <a:srgbClr val="FFC000"/>
                </a:solidFill>
              </a:rPr>
              <a:t> peak</a:t>
            </a:r>
            <a:r>
              <a:rPr lang="en-GB" sz="2400"/>
              <a:t> prior to ovulation (</a:t>
            </a:r>
            <a:r>
              <a:rPr lang="en-GB" sz="2400" u="sng" err="1">
                <a:hlinkClick r:id="rId4"/>
              </a:rPr>
              <a:t>Backström</a:t>
            </a:r>
            <a:r>
              <a:rPr lang="en-GB" sz="2400" u="sng">
                <a:hlinkClick r:id="rId4"/>
              </a:rPr>
              <a:t> et al 1983</a:t>
            </a:r>
            <a:r>
              <a:rPr lang="en-GB" sz="2400"/>
              <a:t>). Therefore, it is thought that the </a:t>
            </a:r>
            <a:r>
              <a:rPr lang="en-GB" sz="2800" b="1">
                <a:solidFill>
                  <a:srgbClr val="FFC000"/>
                </a:solidFill>
              </a:rPr>
              <a:t>corpus luteum produces a symptom-provoking factor</a:t>
            </a:r>
            <a:r>
              <a:rPr lang="en-GB" sz="2400" b="1"/>
              <a:t> </a:t>
            </a:r>
            <a:r>
              <a:rPr lang="en-GB" sz="2400"/>
              <a:t>(</a:t>
            </a:r>
            <a:r>
              <a:rPr lang="en-GB" sz="2400" u="sng" err="1">
                <a:hlinkClick r:id="rId5"/>
              </a:rPr>
              <a:t>Backstrom</a:t>
            </a:r>
            <a:r>
              <a:rPr lang="en-GB" sz="2400" u="sng">
                <a:hlinkClick r:id="rId5"/>
              </a:rPr>
              <a:t> 2011</a:t>
            </a:r>
            <a:r>
              <a:rPr lang="en-GB" sz="2400"/>
              <a:t>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40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/>
              <a:t> Concept of </a:t>
            </a:r>
            <a:r>
              <a:rPr lang="en-GB" sz="2400" b="1">
                <a:solidFill>
                  <a:srgbClr val="FFC000"/>
                </a:solidFill>
              </a:rPr>
              <a:t>hormonal imbalance </a:t>
            </a:r>
            <a:r>
              <a:rPr lang="en-GB" sz="2400"/>
              <a:t>has been popular, but there is </a:t>
            </a:r>
            <a:r>
              <a:rPr lang="en-GB" sz="2400">
                <a:solidFill>
                  <a:srgbClr val="FFC000"/>
                </a:solidFill>
              </a:rPr>
              <a:t>no supportive evidence</a:t>
            </a:r>
            <a:r>
              <a:rPr lang="en-GB" sz="2400"/>
              <a:t>/ hormonal profile same as asymptomatic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40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/>
              <a:t>Women with PMS are </a:t>
            </a:r>
            <a:r>
              <a:rPr lang="en-GB" sz="2800" b="1">
                <a:solidFill>
                  <a:srgbClr val="FFC000"/>
                </a:solidFill>
              </a:rPr>
              <a:t>more susceptible to their normal ovarian </a:t>
            </a:r>
            <a:r>
              <a:rPr lang="en-GB" sz="2400"/>
              <a:t>hormone cycle (especially progesterone). The increased sensitivity may be due to </a:t>
            </a:r>
            <a:r>
              <a:rPr lang="en-GB" sz="2400" b="1">
                <a:solidFill>
                  <a:srgbClr val="FFC000"/>
                </a:solidFill>
              </a:rPr>
              <a:t>neurotransmitter dysfunction (possibly serotonin</a:t>
            </a:r>
            <a:r>
              <a:rPr lang="en-GB" sz="2400"/>
              <a:t>)</a:t>
            </a:r>
            <a:endParaRPr lang="en-GB" sz="2400" b="1">
              <a:solidFill>
                <a:srgbClr val="FFC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81639E0-9730-4302-83D9-94297FB146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439"/>
    </mc:Choice>
    <mc:Fallback>
      <p:transition spd="slow" advTm="61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3"/>
            <a:ext cx="8928992" cy="648071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rgbClr val="FFC000"/>
                </a:solidFill>
              </a:rPr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856984" cy="5976663"/>
          </a:xfrm>
        </p:spPr>
        <p:txBody>
          <a:bodyPr>
            <a:normAutofit fontScale="70000" lnSpcReduction="20000"/>
          </a:bodyPr>
          <a:lstStyle/>
          <a:p>
            <a:r>
              <a:rPr lang="en-GB" sz="3400" b="1">
                <a:solidFill>
                  <a:srgbClr val="FFC000"/>
                </a:solidFill>
              </a:rPr>
              <a:t>Symptom-based treatment strategy </a:t>
            </a:r>
          </a:p>
          <a:p>
            <a:endParaRPr lang="en-GB" sz="3400" b="1">
              <a:solidFill>
                <a:srgbClr val="FFC000"/>
              </a:solidFill>
            </a:endParaRPr>
          </a:p>
          <a:p>
            <a:r>
              <a:rPr lang="en-GB" sz="3400"/>
              <a:t> </a:t>
            </a:r>
            <a:r>
              <a:rPr lang="en-GB" sz="3400" b="1">
                <a:solidFill>
                  <a:srgbClr val="FFC000"/>
                </a:solidFill>
              </a:rPr>
              <a:t>Mild</a:t>
            </a:r>
            <a:r>
              <a:rPr lang="en-GB" sz="3400"/>
              <a:t>- support, reassurance and good nutrition, exercise and stress reduction  </a:t>
            </a:r>
          </a:p>
          <a:p>
            <a:endParaRPr lang="en-GB" sz="3400"/>
          </a:p>
          <a:p>
            <a:r>
              <a:rPr lang="en-GB" sz="3400"/>
              <a:t> </a:t>
            </a:r>
            <a:r>
              <a:rPr lang="en-GB" sz="3400" b="1">
                <a:solidFill>
                  <a:srgbClr val="FFC000"/>
                </a:solidFill>
              </a:rPr>
              <a:t>Core</a:t>
            </a:r>
            <a:r>
              <a:rPr lang="en-GB" sz="3400"/>
              <a:t>- 2 approaches: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400" b="1"/>
              <a:t>Suppression of ovulation</a:t>
            </a:r>
          </a:p>
          <a:p>
            <a:pPr marL="45720" indent="0"/>
            <a:r>
              <a:rPr lang="en-GB" sz="3400"/>
              <a:t>        </a:t>
            </a:r>
            <a:r>
              <a:rPr lang="en-GB" sz="3400" err="1"/>
              <a:t>GnRha</a:t>
            </a:r>
            <a:r>
              <a:rPr lang="en-GB" sz="3400"/>
              <a:t>/ COCP/ Danazol/ Estrogen</a:t>
            </a:r>
          </a:p>
          <a:p>
            <a:pPr marL="45720" indent="0"/>
            <a:r>
              <a:rPr lang="en-GB" sz="3400"/>
              <a:t>        Surgery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400" b="1"/>
              <a:t>Treatment w/o suppression of ovulation</a:t>
            </a:r>
          </a:p>
          <a:p>
            <a:pPr marL="45720" indent="0"/>
            <a:r>
              <a:rPr lang="en-GB" sz="3400"/>
              <a:t>      SSRI/ Diuretics</a:t>
            </a:r>
          </a:p>
          <a:p>
            <a:pPr marL="45720" indent="0"/>
            <a:r>
              <a:rPr lang="en-GB" sz="3400"/>
              <a:t>      Non-pharmaceutical treatment</a:t>
            </a:r>
          </a:p>
          <a:p>
            <a:r>
              <a:rPr lang="en-GB" sz="2800"/>
              <a:t>            </a:t>
            </a:r>
            <a:r>
              <a:rPr lang="en-GB"/>
              <a:t> </a:t>
            </a:r>
            <a:r>
              <a:rPr lang="en-GB" sz="2900"/>
              <a:t>Herbal supplements</a:t>
            </a:r>
          </a:p>
          <a:p>
            <a:r>
              <a:rPr lang="en-GB" sz="2900"/>
              <a:t>             Cognitive behavioural therapy</a:t>
            </a:r>
          </a:p>
          <a:p>
            <a:r>
              <a:rPr lang="en-GB" sz="2900"/>
              <a:t>             Vitamin B6/ Calcium</a:t>
            </a:r>
          </a:p>
          <a:p>
            <a:r>
              <a:rPr lang="en-GB" sz="2900"/>
              <a:t>             Exercise</a:t>
            </a:r>
          </a:p>
          <a:p>
            <a:pPr marL="45720" indent="0">
              <a:buNone/>
            </a:pPr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509120"/>
            <a:ext cx="1451399" cy="194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205" y="1897088"/>
            <a:ext cx="2566243" cy="1945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A3A8145-10AB-4CAA-9353-30433986F9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07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233"/>
    </mc:Choice>
    <mc:Fallback>
      <p:transition spd="slow" advTm="96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1"/>
            <a:ext cx="9036496" cy="936103"/>
          </a:xfrm>
        </p:spPr>
        <p:txBody>
          <a:bodyPr>
            <a:noAutofit/>
          </a:bodyPr>
          <a:lstStyle/>
          <a:p>
            <a:r>
              <a:rPr lang="en-GB" sz="3600"/>
              <a:t>Heavy menstrual bleeding (HMB)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616623"/>
          </a:xfrm>
        </p:spPr>
        <p:txBody>
          <a:bodyPr>
            <a:normAutofit/>
          </a:bodyPr>
          <a:lstStyle/>
          <a:p>
            <a:r>
              <a:rPr lang="en-GB" sz="2800"/>
              <a:t>Clinically defined as menstrual blood loss (</a:t>
            </a:r>
            <a:r>
              <a:rPr lang="en-GB" sz="2800">
                <a:solidFill>
                  <a:srgbClr val="FFFF00"/>
                </a:solidFill>
              </a:rPr>
              <a:t>MBL</a:t>
            </a:r>
            <a:r>
              <a:rPr lang="en-GB" sz="2800"/>
              <a:t>) that is </a:t>
            </a:r>
            <a:r>
              <a:rPr lang="en-GB" sz="2800">
                <a:solidFill>
                  <a:srgbClr val="FFFF00"/>
                </a:solidFill>
              </a:rPr>
              <a:t>subjectively considered</a:t>
            </a:r>
            <a:r>
              <a:rPr lang="en-GB" sz="2800"/>
              <a:t> to be </a:t>
            </a:r>
            <a:r>
              <a:rPr lang="en-GB" sz="2800">
                <a:solidFill>
                  <a:srgbClr val="FFFF00"/>
                </a:solidFill>
              </a:rPr>
              <a:t>excessive</a:t>
            </a:r>
            <a:r>
              <a:rPr lang="en-GB" sz="2800"/>
              <a:t> by the woman and </a:t>
            </a:r>
            <a:r>
              <a:rPr lang="en-GB" sz="2800">
                <a:solidFill>
                  <a:srgbClr val="FFFF00"/>
                </a:solidFill>
              </a:rPr>
              <a:t>interferes</a:t>
            </a:r>
            <a:r>
              <a:rPr lang="en-GB" sz="2800"/>
              <a:t> with her quality of life.</a:t>
            </a:r>
          </a:p>
          <a:p>
            <a:r>
              <a:rPr lang="en-GB" sz="2800" b="1">
                <a:solidFill>
                  <a:srgbClr val="FFC000"/>
                </a:solidFill>
              </a:rPr>
              <a:t>Subjective</a:t>
            </a:r>
            <a:r>
              <a:rPr lang="en-GB" sz="2800" b="1"/>
              <a:t> assessment</a:t>
            </a:r>
            <a:r>
              <a:rPr lang="en-GB" sz="2800"/>
              <a:t>: combines information of </a:t>
            </a:r>
            <a:r>
              <a:rPr lang="en-GB" sz="2800">
                <a:solidFill>
                  <a:srgbClr val="FFC000"/>
                </a:solidFill>
              </a:rPr>
              <a:t>sanitary</a:t>
            </a:r>
            <a:r>
              <a:rPr lang="en-GB" sz="2800"/>
              <a:t> protection usage, </a:t>
            </a:r>
            <a:r>
              <a:rPr lang="en-GB" sz="2800">
                <a:solidFill>
                  <a:srgbClr val="FFC000"/>
                </a:solidFill>
              </a:rPr>
              <a:t>flooding</a:t>
            </a:r>
            <a:r>
              <a:rPr lang="en-GB" sz="2800"/>
              <a:t>, </a:t>
            </a:r>
            <a:r>
              <a:rPr lang="en-GB" sz="2800">
                <a:solidFill>
                  <a:srgbClr val="FFC000"/>
                </a:solidFill>
              </a:rPr>
              <a:t>clots</a:t>
            </a:r>
            <a:r>
              <a:rPr lang="en-GB" sz="2800"/>
              <a:t>, </a:t>
            </a:r>
            <a:r>
              <a:rPr lang="en-GB" sz="2800">
                <a:solidFill>
                  <a:srgbClr val="FFC000"/>
                </a:solidFill>
              </a:rPr>
              <a:t>duration</a:t>
            </a:r>
            <a:r>
              <a:rPr lang="en-GB" sz="2800"/>
              <a:t> of menstruation and the woman's personal </a:t>
            </a:r>
            <a:r>
              <a:rPr lang="en-GB" sz="2800">
                <a:solidFill>
                  <a:srgbClr val="FFC000"/>
                </a:solidFill>
              </a:rPr>
              <a:t>opinion</a:t>
            </a:r>
            <a:r>
              <a:rPr lang="en-GB" sz="2800"/>
              <a:t> of her menstrual loss. </a:t>
            </a:r>
          </a:p>
          <a:p>
            <a:pPr marL="45720" indent="0">
              <a:buNone/>
            </a:pPr>
            <a:r>
              <a:rPr lang="en-GB" sz="2800"/>
              <a:t>          inaccurate</a:t>
            </a:r>
          </a:p>
          <a:p>
            <a:pPr marL="45720" indent="0">
              <a:buNone/>
            </a:pPr>
            <a:r>
              <a:rPr lang="en-GB" sz="2800" b="1">
                <a:solidFill>
                  <a:srgbClr val="FFC000"/>
                </a:solidFill>
              </a:rPr>
              <a:t>Objective</a:t>
            </a:r>
            <a:r>
              <a:rPr lang="en-GB" sz="2800" b="1"/>
              <a:t> assessment:</a:t>
            </a:r>
            <a:r>
              <a:rPr lang="en-GB" sz="2800"/>
              <a:t> </a:t>
            </a:r>
            <a:r>
              <a:rPr lang="en-GB" sz="2800">
                <a:solidFill>
                  <a:srgbClr val="FFC000"/>
                </a:solidFill>
              </a:rPr>
              <a:t>does not improve clinical care </a:t>
            </a:r>
            <a:r>
              <a:rPr lang="en-GB" sz="2800"/>
              <a:t>and is not undertaken in modern clinical practice. 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A7C6683-9A96-4BA0-B149-8E7708D77B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60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795"/>
    </mc:Choice>
    <mc:Fallback>
      <p:transition spd="slow" advTm="115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1"/>
            <a:ext cx="9144000" cy="792087"/>
          </a:xfrm>
        </p:spPr>
        <p:txBody>
          <a:bodyPr>
            <a:normAutofit/>
          </a:bodyPr>
          <a:lstStyle/>
          <a:p>
            <a:r>
              <a:rPr lang="en-GB" sz="3600"/>
              <a:t>Causes of HMB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904656"/>
          </a:xfrm>
        </p:spPr>
        <p:txBody>
          <a:bodyPr>
            <a:normAutofit fontScale="85000" lnSpcReduction="20000"/>
          </a:bodyPr>
          <a:lstStyle/>
          <a:p>
            <a:r>
              <a:rPr lang="en-GB" sz="4100" b="1">
                <a:solidFill>
                  <a:srgbClr val="FFC000"/>
                </a:solidFill>
              </a:rPr>
              <a:t>40–60% idiopathic </a:t>
            </a:r>
          </a:p>
          <a:p>
            <a:pPr marL="45720" indent="0">
              <a:buNone/>
            </a:pPr>
            <a:r>
              <a:rPr lang="en-GB" sz="3300"/>
              <a:t>formerly termed DUB of ovulatory /anovulatory </a:t>
            </a:r>
          </a:p>
          <a:p>
            <a:pPr marL="45720" indent="0">
              <a:buNone/>
            </a:pPr>
            <a:endParaRPr lang="en-GB" sz="3300"/>
          </a:p>
          <a:p>
            <a:pPr marL="45720" indent="0">
              <a:buNone/>
            </a:pPr>
            <a:r>
              <a:rPr lang="en-GB" sz="3300" b="1"/>
              <a:t>Most HMB is due to a </a:t>
            </a:r>
            <a:r>
              <a:rPr lang="en-GB" sz="3300" b="1">
                <a:solidFill>
                  <a:srgbClr val="FFC000"/>
                </a:solidFill>
              </a:rPr>
              <a:t>combination</a:t>
            </a:r>
            <a:r>
              <a:rPr lang="en-GB" sz="3300" b="1"/>
              <a:t> of coagulopathy, ovulatory or endometrial dysfunction </a:t>
            </a:r>
          </a:p>
          <a:p>
            <a:pPr marL="45720" indent="0">
              <a:buNone/>
            </a:pPr>
            <a:endParaRPr lang="en-GB" sz="3300" b="1"/>
          </a:p>
          <a:p>
            <a:r>
              <a:rPr lang="en-GB" sz="3100">
                <a:solidFill>
                  <a:srgbClr val="FFC000"/>
                </a:solidFill>
              </a:rPr>
              <a:t>Pathological causes of HMB include</a:t>
            </a:r>
            <a:r>
              <a:rPr lang="en-GB" sz="310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100"/>
              <a:t>  uterine </a:t>
            </a:r>
            <a:r>
              <a:rPr lang="en-GB" sz="3100">
                <a:solidFill>
                  <a:srgbClr val="FFC000"/>
                </a:solidFill>
              </a:rPr>
              <a:t>fibroids </a:t>
            </a:r>
            <a:r>
              <a:rPr lang="en-GB" sz="3100"/>
              <a:t>(20–30%)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100"/>
              <a:t>  uterine </a:t>
            </a:r>
            <a:r>
              <a:rPr lang="en-GB" sz="3100">
                <a:solidFill>
                  <a:srgbClr val="FFC000"/>
                </a:solidFill>
              </a:rPr>
              <a:t>polyp</a:t>
            </a:r>
            <a:r>
              <a:rPr lang="en-GB" sz="3100"/>
              <a:t>s (5–10%)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100"/>
              <a:t>  </a:t>
            </a:r>
            <a:r>
              <a:rPr lang="en-GB" sz="3100">
                <a:solidFill>
                  <a:srgbClr val="FFC000"/>
                </a:solidFill>
              </a:rPr>
              <a:t>adenomyosis</a:t>
            </a:r>
            <a:r>
              <a:rPr lang="en-GB" sz="3100"/>
              <a:t> (5%)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100"/>
              <a:t>  </a:t>
            </a:r>
            <a:r>
              <a:rPr lang="en-GB" sz="3100">
                <a:solidFill>
                  <a:srgbClr val="FFC000"/>
                </a:solidFill>
              </a:rPr>
              <a:t>endometriosis</a:t>
            </a:r>
            <a:r>
              <a:rPr lang="en-GB" sz="3100"/>
              <a:t> </a:t>
            </a:r>
            <a:r>
              <a:rPr lang="en-GB" sz="3100">
                <a:solidFill>
                  <a:srgbClr val="FFC000"/>
                </a:solidFill>
              </a:rPr>
              <a:t>rarely</a:t>
            </a:r>
            <a:r>
              <a:rPr lang="en-GB" sz="3100"/>
              <a:t> presents as AUB, but is identified in &lt;5% of cases of AUB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100"/>
              <a:t> Gynaecological </a:t>
            </a:r>
            <a:r>
              <a:rPr lang="en-GB" sz="3100">
                <a:solidFill>
                  <a:srgbClr val="FFC000"/>
                </a:solidFill>
              </a:rPr>
              <a:t>malignancy</a:t>
            </a:r>
            <a:r>
              <a:rPr lang="en-GB" sz="3100"/>
              <a:t> </a:t>
            </a:r>
            <a:r>
              <a:rPr lang="en-GB" sz="3100">
                <a:solidFill>
                  <a:srgbClr val="FFC000"/>
                </a:solidFill>
              </a:rPr>
              <a:t>rarely</a:t>
            </a:r>
            <a:r>
              <a:rPr lang="en-GB" sz="3100"/>
              <a:t> presents as HMB, but can present as prolonged IMB, PCB, PMB and as a pelvic mass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39D14D5-A7D8-431C-A0E5-BD5AFD194A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60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659"/>
    </mc:Choice>
    <mc:Fallback>
      <p:transition spd="slow" advTm="916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64096"/>
          </a:xfrm>
        </p:spPr>
        <p:txBody>
          <a:bodyPr>
            <a:normAutofit/>
          </a:bodyPr>
          <a:lstStyle/>
          <a:p>
            <a:r>
              <a:rPr lang="en-GB" sz="4000"/>
              <a:t>Old Terminology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7473"/>
            <a:ext cx="8784976" cy="564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C47A352-DB4F-41FA-8FFF-3550A8E1CE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66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586"/>
    </mc:Choice>
    <mc:Fallback>
      <p:transition spd="slow" advTm="138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648071"/>
          </a:xfrm>
        </p:spPr>
        <p:txBody>
          <a:bodyPr>
            <a:normAutofit fontScale="90000"/>
          </a:bodyPr>
          <a:lstStyle/>
          <a:p>
            <a:r>
              <a:rPr lang="en-GB" sz="2800"/>
              <a:t>Terminology to describe AUB</a:t>
            </a:r>
            <a:br>
              <a:rPr lang="en-GB" sz="2800"/>
            </a:br>
            <a:endParaRPr lang="en-GB" sz="280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592784"/>
              </p:ext>
            </p:extLst>
          </p:nvPr>
        </p:nvGraphicFramePr>
        <p:xfrm>
          <a:off x="107504" y="548680"/>
          <a:ext cx="8784976" cy="6139165"/>
        </p:xfrm>
        <a:graphic>
          <a:graphicData uri="http://schemas.openxmlformats.org/drawingml/2006/table">
            <a:tbl>
              <a:tblPr/>
              <a:tblGrid>
                <a:gridCol w="3954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0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875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GB" sz="1800" b="1">
                          <a:effectLst/>
                          <a:latin typeface="Helvetica"/>
                        </a:rPr>
                        <a:t>Terms to be</a:t>
                      </a:r>
                      <a:r>
                        <a:rPr lang="en-GB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 </a:t>
                      </a:r>
                      <a:r>
                        <a:rPr lang="en-GB" sz="1800" b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kept</a:t>
                      </a:r>
                      <a:r>
                        <a:rPr lang="en-GB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 </a:t>
                      </a:r>
                      <a:r>
                        <a:rPr lang="en-GB" sz="1800" b="1">
                          <a:effectLst/>
                          <a:latin typeface="Helvetica"/>
                        </a:rPr>
                        <a:t>in new terminology</a:t>
                      </a:r>
                      <a:endParaRPr lang="en-GB" sz="1800">
                        <a:effectLst/>
                        <a:latin typeface="Helvetica"/>
                      </a:endParaRPr>
                    </a:p>
                  </a:txBody>
                  <a:tcPr marL="8602" marR="8602" marT="8602" marB="8602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99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7073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Abnormal uterine bleeding (AUB)</a:t>
                      </a:r>
                      <a:endParaRPr lang="en-GB" sz="24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Helvetica"/>
                      </a:endParaRPr>
                    </a:p>
                  </a:txBody>
                  <a:tcPr marL="8602" marR="8602" marT="8602" marB="8602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Any menstrual bleeding from the uterus that is either abnormal in</a:t>
                      </a:r>
                      <a:r>
                        <a:rPr lang="en-GB" sz="2000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 </a:t>
                      </a:r>
                      <a:r>
                        <a:rPr lang="en-GB" sz="20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volume </a:t>
                      </a:r>
                      <a:r>
                        <a:rPr lang="en-GB" sz="2000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, </a:t>
                      </a:r>
                      <a:r>
                        <a:rPr lang="en-GB" sz="20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regularity</a:t>
                      </a:r>
                      <a:r>
                        <a:rPr lang="en-GB" sz="2000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, </a:t>
                      </a:r>
                      <a:r>
                        <a:rPr lang="en-GB" sz="20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timing</a:t>
                      </a:r>
                      <a:r>
                        <a:rPr lang="en-GB" sz="2000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 or is </a:t>
                      </a:r>
                      <a:r>
                        <a:rPr lang="en-GB" sz="20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non-menstrual</a:t>
                      </a:r>
                      <a:r>
                        <a:rPr lang="en-GB" sz="2000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 (IMB, PCB or PMB)</a:t>
                      </a:r>
                    </a:p>
                  </a:txBody>
                  <a:tcPr marL="8602" marR="8602" marT="8602" marB="8602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6681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Heavy menstrual bleeding (HMB)</a:t>
                      </a:r>
                      <a:endParaRPr lang="en-GB" sz="24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Helvetica"/>
                      </a:endParaRPr>
                    </a:p>
                  </a:txBody>
                  <a:tcPr marL="8602" marR="8602" marT="8602" marB="8602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/>
                        <a:t>subjective diagnosis as it is defined by the woman based on how it interferes with her quality of life.</a:t>
                      </a:r>
                    </a:p>
                    <a:p>
                      <a:pPr algn="l" fontAlgn="t"/>
                      <a:endParaRPr lang="en-GB" sz="2000">
                        <a:solidFill>
                          <a:srgbClr val="FFC000"/>
                        </a:solidFill>
                        <a:effectLst/>
                        <a:latin typeface="Helvetica"/>
                      </a:endParaRPr>
                    </a:p>
                  </a:txBody>
                  <a:tcPr marL="8602" marR="8602" marT="8602" marB="8602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9536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Intermenstrual bleeding (IMB</a:t>
                      </a:r>
                      <a:r>
                        <a:rPr lang="en-GB" sz="2400" b="1" i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)</a:t>
                      </a:r>
                      <a:endParaRPr lang="en-GB" sz="24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Helvetica"/>
                      </a:endParaRPr>
                    </a:p>
                  </a:txBody>
                  <a:tcPr marL="8602" marR="8602" marT="8602" marB="8602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Uterine bleeding that occurs </a:t>
                      </a:r>
                      <a:r>
                        <a:rPr lang="en-GB" sz="2000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between </a:t>
                      </a:r>
                      <a:r>
                        <a:rPr lang="en-GB" sz="2000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clearly defined cyclic and predictable menses. </a:t>
                      </a:r>
                    </a:p>
                  </a:txBody>
                  <a:tcPr marL="8602" marR="8602" marT="8602" marB="8602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097E58A-F563-403A-92B1-34331A846D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45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940"/>
    </mc:Choice>
    <mc:Fallback>
      <p:transition spd="slow" advTm="59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914400" y="188638"/>
            <a:ext cx="7315200" cy="45719"/>
          </a:xfrm>
        </p:spPr>
        <p:txBody>
          <a:bodyPr>
            <a:normAutofit fontScale="90000"/>
          </a:bodyPr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442914"/>
              </p:ext>
            </p:extLst>
          </p:nvPr>
        </p:nvGraphicFramePr>
        <p:xfrm>
          <a:off x="179512" y="260649"/>
          <a:ext cx="8856984" cy="6480720"/>
        </p:xfrm>
        <a:graphic>
          <a:graphicData uri="http://schemas.openxmlformats.org/drawingml/2006/table">
            <a:tbl>
              <a:tblPr/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61174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Postmenopausal bleeding (PMB)</a:t>
                      </a:r>
                      <a:endParaRPr lang="en-GB" sz="24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Helvetica"/>
                      </a:endParaRPr>
                    </a:p>
                  </a:txBody>
                  <a:tcPr marL="14268" marR="14268" marT="14268" marB="14268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>
                          <a:solidFill>
                            <a:schemeClr val="tx2"/>
                          </a:solidFill>
                          <a:effectLst/>
                          <a:latin typeface="Helvetica"/>
                        </a:rPr>
                        <a:t>Genital tract bleeding that recurs in a menopausal woman at least one year after cessation of cycles</a:t>
                      </a:r>
                    </a:p>
                  </a:txBody>
                  <a:tcPr marL="14268" marR="14268" marT="14268" marB="14268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9818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Postcoital</a:t>
                      </a:r>
                      <a:r>
                        <a:rPr lang="en-GB" sz="2400" b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 bleeding (PCB)</a:t>
                      </a:r>
                      <a:endParaRPr lang="en-GB" sz="24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Helvetica"/>
                      </a:endParaRPr>
                    </a:p>
                  </a:txBody>
                  <a:tcPr marL="14268" marR="14268" marT="14268" marB="14268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>
                          <a:solidFill>
                            <a:schemeClr val="tx2"/>
                          </a:solidFill>
                          <a:effectLst/>
                          <a:latin typeface="Helvetica"/>
                        </a:rPr>
                        <a:t>Non-menstrual genital tract bleeding immediately (or shortly after) intercourse</a:t>
                      </a:r>
                    </a:p>
                  </a:txBody>
                  <a:tcPr marL="14268" marR="14268" marT="14268" marB="14268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5495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Chronic AUB</a:t>
                      </a:r>
                      <a:endParaRPr lang="en-GB" sz="24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Helvetica"/>
                      </a:endParaRPr>
                    </a:p>
                  </a:txBody>
                  <a:tcPr marL="14268" marR="14268" marT="14268" marB="14268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>
                          <a:solidFill>
                            <a:schemeClr val="tx2"/>
                          </a:solidFill>
                          <a:effectLst/>
                          <a:latin typeface="Helvetica"/>
                        </a:rPr>
                        <a:t>AUB has been present for the majority of the past 6 months. </a:t>
                      </a:r>
                    </a:p>
                  </a:txBody>
                  <a:tcPr marL="14268" marR="14268" marT="14268" marB="14268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4233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"/>
                        </a:rPr>
                        <a:t>Acute AUB</a:t>
                      </a:r>
                      <a:endParaRPr lang="en-GB" sz="24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Helvetica"/>
                      </a:endParaRPr>
                    </a:p>
                  </a:txBody>
                  <a:tcPr marL="14268" marR="14268" marT="14268" marB="14268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b="1">
                          <a:solidFill>
                            <a:schemeClr val="tx2"/>
                          </a:solidFill>
                          <a:effectLst/>
                          <a:latin typeface="Helvetica"/>
                        </a:rPr>
                        <a:t>Excessive AUB bleeding that requires immediate intervention to prevent further blood loss. Acute AUB may present in the context of existing chronic AUB or might occur without such a history</a:t>
                      </a:r>
                    </a:p>
                  </a:txBody>
                  <a:tcPr marL="14268" marR="14268" marT="14268" marB="14268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1FBE541-3E00-4E5E-92E7-AD0EBE7BF6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2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711"/>
    </mc:Choice>
    <mc:Fallback>
      <p:transition spd="slow" advTm="46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9"/>
            <a:ext cx="8892480" cy="792087"/>
          </a:xfrm>
        </p:spPr>
        <p:txBody>
          <a:bodyPr>
            <a:normAutofit fontScale="90000"/>
          </a:bodyPr>
          <a:lstStyle/>
          <a:p>
            <a:r>
              <a:rPr lang="en-GB" sz="3100" b="1">
                <a:solidFill>
                  <a:srgbClr val="FFFF00"/>
                </a:solidFill>
              </a:rPr>
              <a:t>FIGO classification of the causes of AUB</a:t>
            </a:r>
            <a:br>
              <a:rPr lang="en-GB" b="1"/>
            </a:b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6048672"/>
          </a:xfrm>
        </p:spPr>
        <p:txBody>
          <a:bodyPr>
            <a:normAutofit/>
          </a:bodyPr>
          <a:lstStyle/>
          <a:p>
            <a:r>
              <a:rPr lang="en-GB" sz="2800"/>
              <a:t>R/O Pregnancy</a:t>
            </a:r>
          </a:p>
          <a:p>
            <a:r>
              <a:rPr lang="en-GB" sz="2800"/>
              <a:t>New classification system </a:t>
            </a:r>
            <a:r>
              <a:rPr lang="en-GB" sz="2800" b="1">
                <a:solidFill>
                  <a:srgbClr val="FFC000"/>
                </a:solidFill>
              </a:rPr>
              <a:t>PALM-COEIN</a:t>
            </a:r>
            <a:r>
              <a:rPr lang="en-GB" sz="2800"/>
              <a:t>: </a:t>
            </a:r>
            <a:br>
              <a:rPr lang="en-GB" sz="2800"/>
            </a:br>
            <a:r>
              <a:rPr lang="en-GB" sz="2800"/>
              <a:t>• </a:t>
            </a:r>
            <a:r>
              <a:rPr lang="en-GB" sz="2800">
                <a:solidFill>
                  <a:srgbClr val="FFC000"/>
                </a:solidFill>
              </a:rPr>
              <a:t>S</a:t>
            </a:r>
            <a:r>
              <a:rPr lang="en-GB" sz="2800" b="1">
                <a:solidFill>
                  <a:srgbClr val="FFC000"/>
                </a:solidFill>
              </a:rPr>
              <a:t>tructural causes</a:t>
            </a:r>
            <a:r>
              <a:rPr lang="en-GB" sz="2800"/>
              <a:t> for AUB: </a:t>
            </a:r>
            <a:r>
              <a:rPr lang="en-GB" sz="2800" b="1" u="sng">
                <a:solidFill>
                  <a:srgbClr val="FFC000"/>
                </a:solidFill>
              </a:rPr>
              <a:t>p</a:t>
            </a:r>
            <a:r>
              <a:rPr lang="en-GB" sz="2800"/>
              <a:t>olyp;</a:t>
            </a:r>
            <a:r>
              <a:rPr lang="en-GB" sz="2800">
                <a:solidFill>
                  <a:schemeClr val="tx2">
                    <a:lumMod val="75000"/>
                  </a:schemeClr>
                </a:solidFill>
              </a:rPr>
              <a:t> </a:t>
            </a:r>
            <a:r>
              <a:rPr lang="en-GB" sz="2800" b="1" u="sng">
                <a:solidFill>
                  <a:srgbClr val="FFC000"/>
                </a:solidFill>
              </a:rPr>
              <a:t>a</a:t>
            </a:r>
            <a:r>
              <a:rPr lang="en-GB" sz="2800"/>
              <a:t>denomyosis; </a:t>
            </a:r>
            <a:r>
              <a:rPr lang="en-GB" sz="2800" b="1" u="sng">
                <a:solidFill>
                  <a:srgbClr val="FFC000"/>
                </a:solidFill>
              </a:rPr>
              <a:t>l</a:t>
            </a:r>
            <a:r>
              <a:rPr lang="en-GB" sz="2800"/>
              <a:t>eiomyoma;</a:t>
            </a:r>
            <a:r>
              <a:rPr lang="en-GB" sz="2800">
                <a:solidFill>
                  <a:schemeClr val="tx2">
                    <a:lumMod val="75000"/>
                  </a:schemeClr>
                </a:solidFill>
              </a:rPr>
              <a:t> </a:t>
            </a:r>
            <a:r>
              <a:rPr lang="en-GB" sz="2800" b="1" u="sng">
                <a:solidFill>
                  <a:srgbClr val="FFC000"/>
                </a:solidFill>
              </a:rPr>
              <a:t>m</a:t>
            </a:r>
            <a:r>
              <a:rPr lang="en-GB" sz="2800"/>
              <a:t>alignancy &amp;hyperplasia </a:t>
            </a:r>
            <a:br>
              <a:rPr lang="en-GB" sz="2800"/>
            </a:br>
            <a:r>
              <a:rPr lang="en-GB" sz="2800"/>
              <a:t>• </a:t>
            </a:r>
            <a:r>
              <a:rPr lang="en-GB" sz="2800">
                <a:solidFill>
                  <a:srgbClr val="FFC000"/>
                </a:solidFill>
              </a:rPr>
              <a:t>N</a:t>
            </a:r>
            <a:r>
              <a:rPr lang="en-GB" sz="2800" b="1">
                <a:solidFill>
                  <a:srgbClr val="FFC000"/>
                </a:solidFill>
              </a:rPr>
              <a:t>on-structural causes</a:t>
            </a:r>
            <a:r>
              <a:rPr lang="en-GB" sz="2800"/>
              <a:t> for AUB</a:t>
            </a:r>
            <a:r>
              <a:rPr lang="en-GB" sz="2400"/>
              <a:t>: </a:t>
            </a:r>
            <a:r>
              <a:rPr lang="en-GB" sz="2400" b="1" u="sng">
                <a:solidFill>
                  <a:srgbClr val="FFC000"/>
                </a:solidFill>
              </a:rPr>
              <a:t>c</a:t>
            </a:r>
            <a:r>
              <a:rPr lang="en-GB" sz="2400"/>
              <a:t>oagulopathy; </a:t>
            </a:r>
            <a:r>
              <a:rPr lang="en-GB" sz="2400" b="1" u="sng">
                <a:solidFill>
                  <a:srgbClr val="FFC000"/>
                </a:solidFill>
              </a:rPr>
              <a:t>o</a:t>
            </a:r>
            <a:r>
              <a:rPr lang="en-GB" sz="2400"/>
              <a:t>vulatory dysfunction; </a:t>
            </a:r>
            <a:r>
              <a:rPr lang="en-GB" sz="2400" b="1" u="sng">
                <a:solidFill>
                  <a:srgbClr val="FFC000"/>
                </a:solidFill>
              </a:rPr>
              <a:t>e</a:t>
            </a:r>
            <a:r>
              <a:rPr lang="en-GB" sz="2400"/>
              <a:t>ndometrial;</a:t>
            </a:r>
            <a:r>
              <a:rPr lang="en-GB" sz="2400">
                <a:solidFill>
                  <a:schemeClr val="tx2">
                    <a:lumMod val="75000"/>
                  </a:schemeClr>
                </a:solidFill>
              </a:rPr>
              <a:t> </a:t>
            </a:r>
            <a:r>
              <a:rPr lang="en-GB" sz="2400" b="1" u="sng">
                <a:solidFill>
                  <a:srgbClr val="FFC000"/>
                </a:solidFill>
              </a:rPr>
              <a:t>i</a:t>
            </a:r>
            <a:r>
              <a:rPr lang="en-GB" sz="2400"/>
              <a:t>atrogenic; and </a:t>
            </a:r>
            <a:r>
              <a:rPr lang="en-GB" sz="2400" b="1" u="sng">
                <a:solidFill>
                  <a:srgbClr val="FFC000"/>
                </a:solidFill>
              </a:rPr>
              <a:t>n</a:t>
            </a:r>
            <a:r>
              <a:rPr lang="en-GB" sz="2400"/>
              <a:t>ot yet classified. </a:t>
            </a:r>
          </a:p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68" y="3755967"/>
            <a:ext cx="8900527" cy="2845250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2998DE5-5294-4A38-AC03-429F21434E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22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325"/>
    </mc:Choice>
    <mc:Fallback>
      <p:transition spd="slow" advTm="61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20080"/>
          </a:xfrm>
        </p:spPr>
        <p:txBody>
          <a:bodyPr>
            <a:normAutofit fontScale="90000"/>
          </a:bodyPr>
          <a:lstStyle/>
          <a:p>
            <a:r>
              <a:rPr lang="en-GB" sz="3100" b="1"/>
              <a:t>Examples</a:t>
            </a:r>
            <a:br>
              <a:rPr lang="en-GB" b="1"/>
            </a:br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937471"/>
              </p:ext>
            </p:extLst>
          </p:nvPr>
        </p:nvGraphicFramePr>
        <p:xfrm>
          <a:off x="0" y="692696"/>
          <a:ext cx="9144000" cy="6009676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GB" sz="1800" b="1">
                          <a:solidFill>
                            <a:srgbClr val="FFFF00"/>
                          </a:solidFill>
                          <a:effectLst/>
                          <a:latin typeface="Helvetica"/>
                        </a:rPr>
                        <a:t>Non-structural</a:t>
                      </a:r>
                    </a:p>
                  </a:txBody>
                  <a:tcPr marL="16024" marR="16024" marT="16024" marB="16024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99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507">
                <a:tc>
                  <a:txBody>
                    <a:bodyPr/>
                    <a:lstStyle/>
                    <a:p>
                      <a:pPr algn="l" fontAlgn="t"/>
                      <a:r>
                        <a:rPr lang="en-GB" sz="60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C</a:t>
                      </a:r>
                    </a:p>
                  </a:txBody>
                  <a:tcPr marL="16024" marR="16024" marT="16024" marB="16024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Systemic coagulopathy</a:t>
                      </a: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, e.g. thrombocytopenia, von </a:t>
                      </a:r>
                      <a:r>
                        <a:rPr lang="en-GB" sz="1800" b="1" err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Willebrand's</a:t>
                      </a: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 disease, leukaemia, warfarin</a:t>
                      </a:r>
                    </a:p>
                  </a:txBody>
                  <a:tcPr marL="16024" marR="16024" marT="16024" marB="16024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2507">
                <a:tc>
                  <a:txBody>
                    <a:bodyPr/>
                    <a:lstStyle/>
                    <a:p>
                      <a:pPr algn="l" fontAlgn="t"/>
                      <a:r>
                        <a:rPr lang="en-GB" sz="60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O</a:t>
                      </a:r>
                    </a:p>
                  </a:txBody>
                  <a:tcPr marL="16024" marR="16024" marT="16024" marB="16024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Disorders of ovulatory function</a:t>
                      </a: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, e.g. PCOS, CAH, hypothyroidism, Cushing's disease, hyperprolactinaemia</a:t>
                      </a:r>
                    </a:p>
                  </a:txBody>
                  <a:tcPr marL="16024" marR="16024" marT="16024" marB="16024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7752">
                <a:tc>
                  <a:txBody>
                    <a:bodyPr/>
                    <a:lstStyle/>
                    <a:p>
                      <a:pPr algn="l" fontAlgn="t"/>
                      <a:r>
                        <a:rPr lang="en-GB" sz="60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E</a:t>
                      </a:r>
                    </a:p>
                  </a:txBody>
                  <a:tcPr marL="16024" marR="16024" marT="16024" marB="16024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Primary </a:t>
                      </a:r>
                      <a:r>
                        <a:rPr lang="en-GB" sz="18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endometrial disorders</a:t>
                      </a: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, e.g. disturbances of local endometrial haemostasis, </a:t>
                      </a:r>
                      <a:r>
                        <a:rPr lang="en-GB" sz="1800" b="1" err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vasculogenesis</a:t>
                      </a: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 or inflammatory response (chronic endometritis)</a:t>
                      </a:r>
                    </a:p>
                  </a:txBody>
                  <a:tcPr marL="16024" marR="16024" marT="16024" marB="16024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4908">
                <a:tc>
                  <a:txBody>
                    <a:bodyPr/>
                    <a:lstStyle/>
                    <a:p>
                      <a:pPr algn="l" fontAlgn="t"/>
                      <a:r>
                        <a:rPr lang="en-GB" sz="60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I</a:t>
                      </a:r>
                    </a:p>
                  </a:txBody>
                  <a:tcPr marL="16024" marR="16024" marT="16024" marB="16024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Iatrogenic causes</a:t>
                      </a: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, e.g. combined oral contraceptives, progestins, tamoxifen, IUCD, traumatic uterine perforation</a:t>
                      </a:r>
                    </a:p>
                  </a:txBody>
                  <a:tcPr marL="16024" marR="16024" marT="16024" marB="16024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7752">
                <a:tc>
                  <a:txBody>
                    <a:bodyPr/>
                    <a:lstStyle/>
                    <a:p>
                      <a:pPr algn="l" fontAlgn="t"/>
                      <a:r>
                        <a:rPr lang="en-GB" sz="60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N</a:t>
                      </a:r>
                    </a:p>
                  </a:txBody>
                  <a:tcPr marL="16024" marR="16024" marT="16024" marB="16024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Generally </a:t>
                      </a:r>
                      <a:r>
                        <a:rPr lang="en-GB" sz="18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rare causes</a:t>
                      </a: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Helvetica"/>
                        </a:rPr>
                        <a:t>, e.g. arteriovenous malformations,  myometrial hypertrophy, sex steroid secreting ovarian neoplasm, chronic renal or hepatic disease, endometriosis</a:t>
                      </a:r>
                    </a:p>
                  </a:txBody>
                  <a:tcPr marL="16024" marR="16024" marT="16024" marB="16024">
                    <a:lnL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24BC84D-1C4F-4E9A-A3EB-AE120D9E94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83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539"/>
    </mc:Choice>
    <mc:Fallback>
      <p:transition spd="slow" advTm="585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76673"/>
            <a:ext cx="8050088" cy="864095"/>
          </a:xfrm>
        </p:spPr>
        <p:txBody>
          <a:bodyPr/>
          <a:lstStyle/>
          <a:p>
            <a:r>
              <a:rPr lang="en-GB" b="1"/>
              <a:t>PMB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6760206"/>
              </p:ext>
            </p:extLst>
          </p:nvPr>
        </p:nvGraphicFramePr>
        <p:xfrm>
          <a:off x="467544" y="1484787"/>
          <a:ext cx="8064896" cy="4955514"/>
        </p:xfrm>
        <a:graphic>
          <a:graphicData uri="http://schemas.openxmlformats.org/drawingml/2006/table">
            <a:tbl>
              <a:tblPr/>
              <a:tblGrid>
                <a:gridCol w="403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6896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effectLst/>
                          <a:latin typeface="Helvetica"/>
                        </a:rPr>
                        <a:t>Causes of vaginal bleeding in postmenopausal women</a:t>
                      </a: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99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81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Endometrial atrophy</a:t>
                      </a:r>
                    </a:p>
                    <a:p>
                      <a:pPr algn="l" fontAlgn="t"/>
                      <a:endParaRPr lang="en-GB" sz="2400" b="1">
                        <a:solidFill>
                          <a:srgbClr val="FFC000"/>
                        </a:solidFill>
                        <a:effectLst/>
                        <a:latin typeface="Helvetica"/>
                      </a:endParaRP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effectLst/>
                          <a:latin typeface="Helvetica"/>
                        </a:rPr>
                        <a:t>30%</a:t>
                      </a: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896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Endometrial carcinoma</a:t>
                      </a: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effectLst/>
                          <a:latin typeface="Helvetica"/>
                        </a:rPr>
                        <a:t>8–10%</a:t>
                      </a: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239981"/>
                  </a:ext>
                </a:extLst>
              </a:tr>
              <a:tr h="68681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Polyps</a:t>
                      </a:r>
                    </a:p>
                    <a:p>
                      <a:pPr algn="l" fontAlgn="t"/>
                      <a:endParaRPr lang="en-GB" sz="2400" b="1">
                        <a:solidFill>
                          <a:srgbClr val="FFC000"/>
                        </a:solidFill>
                        <a:effectLst/>
                        <a:latin typeface="Helvetica"/>
                      </a:endParaRP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effectLst/>
                          <a:latin typeface="Helvetica"/>
                        </a:rPr>
                        <a:t>30%</a:t>
                      </a:r>
                    </a:p>
                    <a:p>
                      <a:pPr algn="l" fontAlgn="t"/>
                      <a:endParaRPr lang="en-GB" sz="2400" b="1">
                        <a:effectLst/>
                        <a:latin typeface="Helvetica"/>
                      </a:endParaRP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9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Submucosal fibroids</a:t>
                      </a:r>
                    </a:p>
                    <a:p>
                      <a:pPr algn="l" fontAlgn="t"/>
                      <a:endParaRPr lang="en-GB" sz="3200" b="1">
                        <a:solidFill>
                          <a:srgbClr val="FFC000"/>
                        </a:solidFill>
                        <a:effectLst/>
                        <a:latin typeface="Helvetica"/>
                      </a:endParaRP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effectLst/>
                          <a:latin typeface="Helvetica"/>
                        </a:rPr>
                        <a:t>20%</a:t>
                      </a:r>
                    </a:p>
                    <a:p>
                      <a:pPr algn="l" fontAlgn="t"/>
                      <a:endParaRPr lang="en-GB" sz="2400" b="1">
                        <a:effectLst/>
                        <a:latin typeface="Helvetica"/>
                      </a:endParaRP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896"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Hyperplasia</a:t>
                      </a: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1">
                          <a:effectLst/>
                          <a:latin typeface="Helvetica"/>
                        </a:rPr>
                        <a:t>8–15%</a:t>
                      </a: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6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>
                          <a:solidFill>
                            <a:srgbClr val="FFC000"/>
                          </a:solidFill>
                          <a:effectLst/>
                          <a:latin typeface="Helvetica"/>
                        </a:rPr>
                        <a:t>Ovarian, tubal, cervical malignancy</a:t>
                      </a:r>
                    </a:p>
                    <a:p>
                      <a:endParaRPr lang="en-GB"/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>
                          <a:effectLst/>
                          <a:latin typeface="Helvetica"/>
                        </a:rPr>
                        <a:t>2%</a:t>
                      </a:r>
                    </a:p>
                    <a:p>
                      <a:endParaRPr lang="en-GB"/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1A1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6EECE2C-C9ED-49DC-96E4-8DFC228DE0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96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35"/>
    </mc:Choice>
    <mc:Fallback>
      <p:transition spd="slow" advTm="39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9"/>
            <a:ext cx="9036496" cy="864095"/>
          </a:xfrm>
        </p:spPr>
        <p:txBody>
          <a:bodyPr>
            <a:normAutofit/>
          </a:bodyPr>
          <a:lstStyle/>
          <a:p>
            <a:r>
              <a:rPr lang="en-GB" sz="3600" b="1"/>
              <a:t>IMB-causes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544616"/>
          </a:xfrm>
        </p:spPr>
        <p:txBody>
          <a:bodyPr>
            <a:normAutofit fontScale="70000" lnSpcReduction="20000"/>
          </a:bodyPr>
          <a:lstStyle/>
          <a:p>
            <a:r>
              <a:rPr lang="en-GB" sz="3400" b="1">
                <a:solidFill>
                  <a:srgbClr val="FFC000"/>
                </a:solidFill>
              </a:rPr>
              <a:t>Infection</a:t>
            </a:r>
          </a:p>
          <a:p>
            <a:pPr marL="45720" indent="0">
              <a:buNone/>
            </a:pPr>
            <a:r>
              <a:rPr lang="en-GB" sz="3400"/>
              <a:t>   Endometritis/ Cervicitis/ </a:t>
            </a:r>
            <a:r>
              <a:rPr lang="en-GB" sz="3400" err="1"/>
              <a:t>Vulvovaginitis</a:t>
            </a:r>
            <a:endParaRPr lang="en-GB" sz="3400"/>
          </a:p>
          <a:p>
            <a:r>
              <a:rPr lang="en-GB" sz="3400" b="1">
                <a:solidFill>
                  <a:srgbClr val="FFC000"/>
                </a:solidFill>
              </a:rPr>
              <a:t>Iatrogenic</a:t>
            </a:r>
          </a:p>
          <a:p>
            <a:pPr marL="45720" indent="0">
              <a:buNone/>
            </a:pPr>
            <a:r>
              <a:rPr lang="en-GB" sz="3400"/>
              <a:t>   Breakthrough bleeding/ Secondary to examination/smear test</a:t>
            </a:r>
          </a:p>
          <a:p>
            <a:r>
              <a:rPr lang="en-GB" sz="3400" b="1">
                <a:solidFill>
                  <a:srgbClr val="FFC000"/>
                </a:solidFill>
              </a:rPr>
              <a:t>Structural (benign)</a:t>
            </a:r>
          </a:p>
          <a:p>
            <a:pPr marL="45720" indent="0">
              <a:buNone/>
            </a:pPr>
            <a:r>
              <a:rPr lang="en-GB" sz="3400"/>
              <a:t>   </a:t>
            </a:r>
            <a:r>
              <a:rPr lang="en-GB" sz="4000" b="1"/>
              <a:t>Uterine/cervical polyps/fibroids</a:t>
            </a:r>
          </a:p>
          <a:p>
            <a:pPr marL="45720" indent="0">
              <a:buNone/>
            </a:pPr>
            <a:r>
              <a:rPr lang="en-GB" sz="3400"/>
              <a:t>   Ectropion</a:t>
            </a:r>
          </a:p>
          <a:p>
            <a:pPr marL="45720" indent="0">
              <a:buNone/>
            </a:pPr>
            <a:r>
              <a:rPr lang="en-GB" sz="3400"/>
              <a:t>   Vaginal </a:t>
            </a:r>
            <a:r>
              <a:rPr lang="en-GB" sz="3400" err="1"/>
              <a:t>adenosis</a:t>
            </a:r>
            <a:endParaRPr lang="en-GB" sz="3400"/>
          </a:p>
          <a:p>
            <a:r>
              <a:rPr lang="en-GB" sz="3400" b="1">
                <a:solidFill>
                  <a:srgbClr val="FFC000"/>
                </a:solidFill>
              </a:rPr>
              <a:t>Structural (premalignant/malignant)</a:t>
            </a:r>
          </a:p>
          <a:p>
            <a:pPr marL="45720" indent="0">
              <a:buNone/>
            </a:pPr>
            <a:r>
              <a:rPr lang="en-GB" sz="3400" b="1">
                <a:solidFill>
                  <a:srgbClr val="FFC000"/>
                </a:solidFill>
              </a:rPr>
              <a:t>   </a:t>
            </a:r>
            <a:r>
              <a:rPr lang="en-GB" sz="3400"/>
              <a:t> Uterine/cervical/vaginal/vulval cancer</a:t>
            </a:r>
          </a:p>
          <a:p>
            <a:pPr marL="45720" indent="0">
              <a:buNone/>
            </a:pPr>
            <a:r>
              <a:rPr lang="en-GB" sz="3400"/>
              <a:t>    CIN/</a:t>
            </a:r>
            <a:r>
              <a:rPr lang="en-GB" sz="3400" err="1"/>
              <a:t>VaiN</a:t>
            </a:r>
            <a:r>
              <a:rPr lang="en-GB" sz="3400"/>
              <a:t>/VIN</a:t>
            </a:r>
          </a:p>
          <a:p>
            <a:pPr marL="45720" indent="0">
              <a:buNone/>
            </a:pPr>
            <a:r>
              <a:rPr lang="en-GB" sz="3400"/>
              <a:t>    Ovarian estrogen secreting tumours</a:t>
            </a:r>
            <a:endParaRPr lang="en-GB" sz="3400">
              <a:solidFill>
                <a:srgbClr val="FFC000"/>
              </a:solidFill>
            </a:endParaRPr>
          </a:p>
          <a:p>
            <a:r>
              <a:rPr lang="en-GB" sz="3400" b="1">
                <a:solidFill>
                  <a:srgbClr val="FFC000"/>
                </a:solidFill>
              </a:rPr>
              <a:t> Natural</a:t>
            </a:r>
          </a:p>
          <a:p>
            <a:pPr marL="45720" indent="0">
              <a:buNone/>
            </a:pPr>
            <a:r>
              <a:rPr lang="en-GB" sz="3400"/>
              <a:t> 1–2% of women will have midcycle spotting, associated with ovulation</a:t>
            </a:r>
          </a:p>
          <a:p>
            <a:pPr marL="45720" indent="0">
              <a:buNone/>
            </a:pPr>
            <a:endParaRPr lang="en-GB"/>
          </a:p>
          <a:p>
            <a:pPr marL="45720" indent="0">
              <a:buNone/>
            </a:pPr>
            <a:endParaRPr lang="en-GB"/>
          </a:p>
          <a:p>
            <a:pPr marL="4572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610907A-C202-4408-ACFF-CCAE7ED8FB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64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804"/>
    </mc:Choice>
    <mc:Fallback>
      <p:transition spd="slow" advTm="578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864096"/>
          </a:xfrm>
        </p:spPr>
        <p:txBody>
          <a:bodyPr>
            <a:normAutofit/>
          </a:bodyPr>
          <a:lstStyle/>
          <a:p>
            <a:r>
              <a:rPr lang="en-GB" sz="4000" b="1">
                <a:latin typeface="+mn-lt"/>
              </a:rPr>
              <a:t>Endometrial polyps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5400600"/>
          </a:xfrm>
        </p:spPr>
        <p:txBody>
          <a:bodyPr>
            <a:normAutofit fontScale="92500"/>
          </a:bodyPr>
          <a:lstStyle/>
          <a:p>
            <a:r>
              <a:rPr lang="en-GB"/>
              <a:t>Localised hyperplastic overgrowths of endometrial glands &amp; stroma.</a:t>
            </a:r>
          </a:p>
          <a:p>
            <a:r>
              <a:rPr lang="en-GB">
                <a:solidFill>
                  <a:srgbClr val="FFC000"/>
                </a:solidFill>
              </a:rPr>
              <a:t>HMB, PMB, IMB &amp; abnormal vaginal discharge</a:t>
            </a:r>
          </a:p>
          <a:p>
            <a:r>
              <a:rPr lang="en-GB"/>
              <a:t>Large or multiple are implicated in subfertility</a:t>
            </a:r>
          </a:p>
          <a:p>
            <a:r>
              <a:rPr lang="en-GB">
                <a:solidFill>
                  <a:srgbClr val="FFC000"/>
                </a:solidFill>
              </a:rPr>
              <a:t>Diagnosis</a:t>
            </a:r>
            <a:r>
              <a:rPr lang="en-GB"/>
              <a:t> is achieved with USS, SIS &amp; hysteroscopy. </a:t>
            </a:r>
          </a:p>
          <a:p>
            <a:r>
              <a:rPr lang="en-GB">
                <a:solidFill>
                  <a:srgbClr val="FFC000"/>
                </a:solidFill>
              </a:rPr>
              <a:t>Mx</a:t>
            </a:r>
            <a:r>
              <a:rPr lang="en-GB"/>
              <a:t> removed </a:t>
            </a:r>
            <a:r>
              <a:rPr lang="en-GB" err="1"/>
              <a:t>hysteroscopically</a:t>
            </a:r>
            <a:r>
              <a:rPr lang="en-GB"/>
              <a:t> in postmenopausal patient or &gt;1cm in size in an asymptomatic premenopausal patient</a:t>
            </a:r>
          </a:p>
          <a:p>
            <a:endParaRPr lang="en-GB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A69BDB8-532B-4169-A4F2-5B58934E2D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8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490"/>
    </mc:Choice>
    <mc:Fallback>
      <p:transition spd="slow" advTm="65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/>
              <a:t>History</a:t>
            </a:r>
          </a:p>
          <a:p>
            <a:r>
              <a:rPr lang="en-GB" b="1"/>
              <a:t>P/E</a:t>
            </a:r>
          </a:p>
          <a:p>
            <a:r>
              <a:rPr lang="en-GB" b="1"/>
              <a:t>Investigations</a:t>
            </a:r>
          </a:p>
          <a:p>
            <a:r>
              <a:rPr lang="en-GB" b="1"/>
              <a:t>Management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F2C53D6-5AB8-43EA-A034-69887CA858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23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647"/>
    </mc:Choice>
    <mc:Fallback>
      <p:transition spd="slow" advTm="23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20080"/>
          </a:xfrm>
        </p:spPr>
        <p:txBody>
          <a:bodyPr>
            <a:normAutofit fontScale="90000"/>
          </a:bodyPr>
          <a:lstStyle/>
          <a:p>
            <a:r>
              <a:rPr lang="en-GB"/>
              <a:t>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5949280"/>
          </a:xfrm>
        </p:spPr>
        <p:txBody>
          <a:bodyPr>
            <a:normAutofit fontScale="92500" lnSpcReduction="20000"/>
          </a:bodyPr>
          <a:lstStyle/>
          <a:p>
            <a:r>
              <a:rPr lang="en-GB" b="1">
                <a:solidFill>
                  <a:srgbClr val="FFC000"/>
                </a:solidFill>
              </a:rPr>
              <a:t>Heavy menstrual loss</a:t>
            </a:r>
          </a:p>
          <a:p>
            <a:r>
              <a:rPr lang="en-GB"/>
              <a:t>  Detailed history of the menstrual cycles/bleeding</a:t>
            </a:r>
          </a:p>
          <a:p>
            <a:r>
              <a:rPr lang="en-GB"/>
              <a:t>  IMB, PCB</a:t>
            </a:r>
          </a:p>
          <a:p>
            <a:r>
              <a:rPr lang="en-GB"/>
              <a:t>  Tiredness, weakness, or easy fatigability</a:t>
            </a:r>
          </a:p>
          <a:p>
            <a:r>
              <a:rPr lang="en-GB" b="1">
                <a:solidFill>
                  <a:srgbClr val="FFC000"/>
                </a:solidFill>
              </a:rPr>
              <a:t>Associated symptoms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C000"/>
                </a:solidFill>
              </a:rPr>
              <a:t>Dysmenorrhea</a:t>
            </a:r>
            <a:r>
              <a:rPr lang="en-GB"/>
              <a:t> primary vs secondary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C000"/>
                </a:solidFill>
              </a:rPr>
              <a:t>Dyspareunia</a:t>
            </a:r>
            <a:r>
              <a:rPr lang="en-GB"/>
              <a:t> endometriosis or PID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FFC000"/>
                </a:solidFill>
              </a:rPr>
              <a:t> </a:t>
            </a:r>
            <a:r>
              <a:rPr lang="en-GB">
                <a:solidFill>
                  <a:srgbClr val="FFC000"/>
                </a:solidFill>
              </a:rPr>
              <a:t>Pressure symptoms</a:t>
            </a:r>
            <a:endParaRPr lang="en-GB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C000"/>
                </a:solidFill>
              </a:rPr>
              <a:t>Offensive vaginal discharge </a:t>
            </a:r>
            <a:r>
              <a:rPr lang="en-GB"/>
              <a:t>may be present in pelvic infections.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/>
              <a:t>The </a:t>
            </a:r>
            <a:r>
              <a:rPr lang="en-GB">
                <a:solidFill>
                  <a:srgbClr val="FFC000"/>
                </a:solidFill>
              </a:rPr>
              <a:t>influence</a:t>
            </a:r>
            <a:r>
              <a:rPr lang="en-GB"/>
              <a:t> patients lifestyle</a:t>
            </a:r>
          </a:p>
        </p:txBody>
      </p:sp>
      <p:sp>
        <p:nvSpPr>
          <p:cNvPr id="4" name="Oval 3"/>
          <p:cNvSpPr/>
          <p:nvPr/>
        </p:nvSpPr>
        <p:spPr>
          <a:xfrm>
            <a:off x="7020272" y="404664"/>
            <a:ext cx="2016224" cy="192818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1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2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62756F4-135D-48E7-AABB-41A9BDC5F0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90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504"/>
    </mc:Choice>
    <mc:Fallback>
      <p:transition spd="slow" advTm="86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792088"/>
          </a:xfrm>
        </p:spPr>
        <p:txBody>
          <a:bodyPr>
            <a:normAutofit fontScale="90000"/>
          </a:bodyPr>
          <a:lstStyle/>
          <a:p>
            <a:r>
              <a:rPr lang="en-GB" sz="4400"/>
              <a:t>Other relevant history</a:t>
            </a:r>
            <a:br>
              <a:rPr lang="en-GB"/>
            </a:b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877272"/>
          </a:xfrm>
        </p:spPr>
        <p:txBody>
          <a:bodyPr>
            <a:normAutofit fontScale="92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/>
              <a:t>Detailed past </a:t>
            </a:r>
            <a:r>
              <a:rPr lang="en-GB">
                <a:solidFill>
                  <a:srgbClr val="FFC000"/>
                </a:solidFill>
              </a:rPr>
              <a:t>gynaecological</a:t>
            </a:r>
            <a:r>
              <a:rPr lang="en-GB"/>
              <a:t> history contraception(&amp;fertility plan), pap smear ..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C000"/>
                </a:solidFill>
              </a:rPr>
              <a:t>Obstetric</a:t>
            </a:r>
            <a:r>
              <a:rPr lang="en-GB"/>
              <a:t> history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/>
              <a:t>Past </a:t>
            </a:r>
            <a:r>
              <a:rPr lang="en-GB">
                <a:solidFill>
                  <a:srgbClr val="FFC000"/>
                </a:solidFill>
              </a:rPr>
              <a:t>medical</a:t>
            </a:r>
            <a:r>
              <a:rPr lang="en-GB"/>
              <a:t> history </a:t>
            </a:r>
          </a:p>
          <a:p>
            <a:pPr marL="0" indent="0"/>
            <a:r>
              <a:rPr lang="en-GB"/>
              <a:t>            pre-existing bleeding tendencies/FH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C000"/>
                </a:solidFill>
              </a:rPr>
              <a:t>Anticoagulant</a:t>
            </a:r>
            <a:r>
              <a:rPr lang="en-GB"/>
              <a:t> medications/ </a:t>
            </a:r>
            <a:r>
              <a:rPr lang="en-GB">
                <a:solidFill>
                  <a:srgbClr val="FFC000"/>
                </a:solidFill>
              </a:rPr>
              <a:t>Tamoxifen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/>
              <a:t>Weight gain, constipation, and hair loss suggest </a:t>
            </a:r>
            <a:r>
              <a:rPr lang="en-GB">
                <a:solidFill>
                  <a:srgbClr val="FFC000"/>
                </a:solidFill>
              </a:rPr>
              <a:t>thyroid</a:t>
            </a:r>
            <a:r>
              <a:rPr lang="en-GB"/>
              <a:t> disorder.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/>
              <a:t>Past </a:t>
            </a:r>
            <a:r>
              <a:rPr lang="en-GB">
                <a:solidFill>
                  <a:srgbClr val="FFC000"/>
                </a:solidFill>
              </a:rPr>
              <a:t>surgical</a:t>
            </a:r>
            <a:r>
              <a:rPr lang="en-GB"/>
              <a:t> history may influence the treatment.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/>
              <a:t> Risk of </a:t>
            </a:r>
            <a:r>
              <a:rPr lang="en-GB">
                <a:solidFill>
                  <a:srgbClr val="FFC000"/>
                </a:solidFill>
              </a:rPr>
              <a:t>STI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C000"/>
                </a:solidFill>
              </a:rPr>
              <a:t>Family history of gynaecological history</a:t>
            </a:r>
            <a:endParaRPr lang="en-GB"/>
          </a:p>
          <a:p>
            <a:endParaRPr lang="en-GB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16ECC1C-50EF-49B9-B260-A494FAF077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16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692"/>
    </mc:Choice>
    <mc:Fallback>
      <p:transition spd="slow" advTm="100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20080"/>
          </a:xfrm>
        </p:spPr>
        <p:txBody>
          <a:bodyPr>
            <a:normAutofit fontScale="90000"/>
          </a:bodyPr>
          <a:lstStyle/>
          <a:p>
            <a:r>
              <a:rPr lang="en-GB"/>
              <a:t>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760640"/>
          </a:xfrm>
        </p:spPr>
        <p:txBody>
          <a:bodyPr>
            <a:normAutofit fontScale="92500" lnSpcReduction="10000"/>
          </a:bodyPr>
          <a:lstStyle/>
          <a:p>
            <a:r>
              <a:rPr lang="en-GB" b="1">
                <a:solidFill>
                  <a:srgbClr val="FFC000"/>
                </a:solidFill>
              </a:rPr>
              <a:t>General examination</a:t>
            </a:r>
          </a:p>
          <a:p>
            <a:r>
              <a:rPr lang="en-GB"/>
              <a:t>  BMI </a:t>
            </a:r>
          </a:p>
          <a:p>
            <a:r>
              <a:rPr lang="en-GB"/>
              <a:t>  look for tachycardia, hypotension, and pallor</a:t>
            </a:r>
          </a:p>
          <a:p>
            <a:r>
              <a:rPr lang="en-GB"/>
              <a:t>  signs of hypothyroidism </a:t>
            </a:r>
          </a:p>
          <a:p>
            <a:r>
              <a:rPr lang="en-GB"/>
              <a:t>  bruises or gum bleeding </a:t>
            </a:r>
          </a:p>
          <a:p>
            <a:r>
              <a:rPr lang="en-GB" b="1">
                <a:solidFill>
                  <a:srgbClr val="FFC000"/>
                </a:solidFill>
              </a:rPr>
              <a:t>Abdominal examination</a:t>
            </a:r>
          </a:p>
          <a:p>
            <a:r>
              <a:rPr lang="en-GB"/>
              <a:t>   look for any tenderness or masses </a:t>
            </a:r>
          </a:p>
          <a:p>
            <a:r>
              <a:rPr lang="en-GB" b="1"/>
              <a:t>• </a:t>
            </a:r>
            <a:r>
              <a:rPr lang="en-GB"/>
              <a:t>Tenderness - endometriosis or pelvic infection</a:t>
            </a:r>
          </a:p>
          <a:p>
            <a:r>
              <a:rPr lang="en-GB" b="1"/>
              <a:t>• </a:t>
            </a:r>
            <a:r>
              <a:rPr lang="en-GB"/>
              <a:t>Large fibroids, endometriotic cysts, and tumours could present as abdominal masses.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3A72E99-AADA-48F9-9DE2-7060B537CE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50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420"/>
    </mc:Choice>
    <mc:Fallback>
      <p:transition spd="slow" advTm="50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 fontScale="90000"/>
          </a:bodyPr>
          <a:lstStyle/>
          <a:p>
            <a:r>
              <a:rPr lang="en-GB" sz="4000"/>
              <a:t>Speculum examination</a:t>
            </a:r>
            <a:br>
              <a:rPr lang="en-GB"/>
            </a:b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8865692" cy="5328592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/>
              <a:t>look for any </a:t>
            </a:r>
            <a:r>
              <a:rPr lang="en-GB" sz="3200">
                <a:solidFill>
                  <a:srgbClr val="FFC000"/>
                </a:solidFill>
              </a:rPr>
              <a:t>local cervical or vaginal </a:t>
            </a:r>
            <a:r>
              <a:rPr lang="en-GB" sz="3200"/>
              <a:t>lesions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/>
              <a:t>Assess the </a:t>
            </a:r>
            <a:r>
              <a:rPr lang="en-GB" sz="3200">
                <a:solidFill>
                  <a:srgbClr val="FFC000"/>
                </a:solidFill>
              </a:rPr>
              <a:t>severity of the blood loss  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>
                <a:solidFill>
                  <a:srgbClr val="FFC000"/>
                </a:solidFill>
              </a:rPr>
              <a:t>Bimanual examination</a:t>
            </a:r>
          </a:p>
          <a:p>
            <a:r>
              <a:rPr lang="en-GB" sz="3200"/>
              <a:t>     uterine size, shape, tenderness &amp; mobility</a:t>
            </a:r>
          </a:p>
          <a:p>
            <a:r>
              <a:rPr lang="en-GB" sz="3200" b="1"/>
              <a:t>• </a:t>
            </a:r>
            <a:r>
              <a:rPr lang="en-GB" sz="3200"/>
              <a:t>Enlarged uterus -fibroids / adenomyosis</a:t>
            </a:r>
          </a:p>
          <a:p>
            <a:r>
              <a:rPr lang="en-GB" sz="3200" b="1"/>
              <a:t>• </a:t>
            </a:r>
            <a:r>
              <a:rPr lang="en-GB" sz="3200"/>
              <a:t>Restricted mobility - endometriosis and pelvic infections</a:t>
            </a:r>
          </a:p>
          <a:p>
            <a:r>
              <a:rPr lang="en-GB" sz="3200" b="1"/>
              <a:t>• </a:t>
            </a:r>
            <a:r>
              <a:rPr lang="en-GB" sz="3200"/>
              <a:t>Tenderness – adenomyosis/  endometriosis/ PID 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790" y="1844824"/>
            <a:ext cx="1455895" cy="1442193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670CDD5-66D2-480A-8311-720F409FD1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86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386"/>
    </mc:Choice>
    <mc:Fallback>
      <p:transition spd="slow" advTm="48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GB" sz="4000" b="1"/>
              <a:t>Investigations</a:t>
            </a:r>
            <a:br>
              <a:rPr lang="en-GB" b="1"/>
            </a:b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676456" cy="6021288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rgbClr val="FFC000"/>
                </a:solidFill>
              </a:rPr>
              <a:t>TVS</a:t>
            </a:r>
            <a:r>
              <a:rPr lang="en-GB" sz="3200" b="1"/>
              <a:t> </a:t>
            </a:r>
            <a:r>
              <a:rPr lang="en-GB" sz="3200" b="1">
                <a:solidFill>
                  <a:srgbClr val="FFC000"/>
                </a:solidFill>
              </a:rPr>
              <a:t>USS</a:t>
            </a:r>
            <a:r>
              <a:rPr lang="en-GB" sz="3200"/>
              <a:t>— good to identify fibroids , polyps, and measuring endometrial thickness</a:t>
            </a:r>
            <a:r>
              <a:rPr lang="en-GB" sz="2800"/>
              <a:t>. </a:t>
            </a:r>
          </a:p>
        </p:txBody>
      </p:sp>
      <p:sp>
        <p:nvSpPr>
          <p:cNvPr id="4" name="Oval 3"/>
          <p:cNvSpPr/>
          <p:nvPr/>
        </p:nvSpPr>
        <p:spPr>
          <a:xfrm>
            <a:off x="5375650" y="2420888"/>
            <a:ext cx="3247371" cy="3932466"/>
          </a:xfrm>
          <a:prstGeom prst="ellipse">
            <a:avLst/>
          </a:prstGeom>
          <a:blipFill rotWithShape="0">
            <a:blip r:embed="rId5"/>
            <a:stretch>
              <a:fillRect/>
            </a:stretch>
          </a:blipFill>
        </p:spPr>
        <p:style>
          <a:lnRef idx="1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2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B93F482-C89F-485A-855E-24353EC440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3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801"/>
    </mc:Choice>
    <mc:Fallback>
      <p:transition spd="slow" advTm="44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2657"/>
            <a:ext cx="9036496" cy="1152127"/>
          </a:xfrm>
        </p:spPr>
        <p:txBody>
          <a:bodyPr>
            <a:normAutofit/>
          </a:bodyPr>
          <a:lstStyle/>
          <a:p>
            <a:r>
              <a:rPr lang="en-GB" sz="3600"/>
              <a:t>Endometrial thickness 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784976" cy="5328591"/>
          </a:xfrm>
        </p:spPr>
        <p:txBody>
          <a:bodyPr>
            <a:normAutofit/>
          </a:bodyPr>
          <a:lstStyle/>
          <a:p>
            <a:r>
              <a:rPr lang="en-GB" sz="2800">
                <a:solidFill>
                  <a:srgbClr val="FFC000"/>
                </a:solidFill>
              </a:rPr>
              <a:t>96% of postmenopausal women with endometrial cancer will have an endometrial thickness (ET) &gt;4 mm</a:t>
            </a:r>
          </a:p>
          <a:p>
            <a:r>
              <a:rPr lang="en-GB" sz="2800"/>
              <a:t>Women with PMB whose ET is &lt;4 mm still have a 1–2% risk of having endometrial cancer.</a:t>
            </a:r>
          </a:p>
          <a:p>
            <a:r>
              <a:rPr lang="en-GB" sz="2800" b="1">
                <a:solidFill>
                  <a:srgbClr val="FFC000"/>
                </a:solidFill>
              </a:rPr>
              <a:t>endometrial biopsy is required if ET is: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/>
              <a:t>&gt;4 mm in postmenopausal women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/>
              <a:t>May be selectively performed in postmenopausal women with ET &lt;4 mm if other historical, clinical or sonographic risk factors are present.</a:t>
            </a:r>
          </a:p>
          <a:p>
            <a:pPr marL="45720" indent="0">
              <a:buNone/>
            </a:pPr>
            <a:endParaRPr lang="en-GB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0159D77-0470-4FF2-BE2F-2C0384805F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24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241"/>
    </mc:Choice>
    <mc:Fallback>
      <p:transition spd="slow" advTm="76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9"/>
            <a:ext cx="8050088" cy="1152127"/>
          </a:xfrm>
        </p:spPr>
        <p:txBody>
          <a:bodyPr>
            <a:normAutofit fontScale="90000"/>
          </a:bodyPr>
          <a:lstStyle/>
          <a:p>
            <a:r>
              <a:rPr lang="en-GB" sz="3600" b="1"/>
              <a:t>Saline infusion sonography(SIS)</a:t>
            </a:r>
            <a:br>
              <a:rPr lang="en-GB" b="1"/>
            </a:b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496944" cy="5472607"/>
          </a:xfrm>
        </p:spPr>
        <p:txBody>
          <a:bodyPr/>
          <a:lstStyle/>
          <a:p>
            <a:r>
              <a:rPr lang="en-GB"/>
              <a:t>Visualisation of uterine and endometrial pathology.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63757"/>
            <a:ext cx="3236740" cy="1950343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7417910" cy="295232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A69711A-5477-44DB-B3DD-ED89C31769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18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062"/>
    </mc:Choice>
    <mc:Fallback>
      <p:transition spd="slow" advTm="260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Investigations…….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FFC000"/>
                </a:solidFill>
              </a:rPr>
              <a:t>R/O Pregnancy </a:t>
            </a:r>
          </a:p>
          <a:p>
            <a:r>
              <a:rPr lang="en-GB" b="1"/>
              <a:t>• </a:t>
            </a:r>
            <a:r>
              <a:rPr lang="en-GB"/>
              <a:t>FBC (Hb + MCV).</a:t>
            </a:r>
          </a:p>
          <a:p>
            <a:r>
              <a:rPr lang="en-GB" b="1"/>
              <a:t>• </a:t>
            </a:r>
            <a:r>
              <a:rPr lang="en-GB"/>
              <a:t>TFTs</a:t>
            </a:r>
          </a:p>
          <a:p>
            <a:r>
              <a:rPr lang="en-GB"/>
              <a:t>  clotting screens are </a:t>
            </a:r>
            <a:r>
              <a:rPr lang="en-GB" i="1"/>
              <a:t>not </a:t>
            </a:r>
            <a:r>
              <a:rPr lang="en-GB"/>
              <a:t>routine </a:t>
            </a:r>
          </a:p>
          <a:p>
            <a:r>
              <a:rPr lang="en-GB" b="1"/>
              <a:t>• </a:t>
            </a:r>
            <a:r>
              <a:rPr lang="en-GB"/>
              <a:t>Cervical smears </a:t>
            </a:r>
          </a:p>
          <a:p>
            <a:r>
              <a:rPr lang="en-GB" b="1"/>
              <a:t>• </a:t>
            </a:r>
            <a:r>
              <a:rPr lang="en-GB"/>
              <a:t>STI screen including </a:t>
            </a:r>
            <a:r>
              <a:rPr lang="en-GB" i="1"/>
              <a:t>Chlamydia</a:t>
            </a:r>
            <a:r>
              <a:rPr lang="en-GB"/>
              <a:t>.</a:t>
            </a:r>
          </a:p>
          <a:p>
            <a:r>
              <a:rPr lang="en-GB" b="1"/>
              <a:t>• </a:t>
            </a:r>
            <a:r>
              <a:rPr lang="en-GB" b="1">
                <a:solidFill>
                  <a:srgbClr val="FFC000"/>
                </a:solidFill>
              </a:rPr>
              <a:t>E</a:t>
            </a:r>
            <a:r>
              <a:rPr lang="en-GB">
                <a:solidFill>
                  <a:srgbClr val="FFC000"/>
                </a:solidFill>
              </a:rPr>
              <a:t>ndometrial biopsy </a:t>
            </a:r>
            <a:r>
              <a:rPr lang="en-GB"/>
              <a:t>to exclude hyperplasia or cancer</a:t>
            </a:r>
          </a:p>
          <a:p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6804248" y="1052736"/>
            <a:ext cx="1613215" cy="1784164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1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2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E635E78-7412-4944-A7AA-2B63A7D602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06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061"/>
    </mc:Choice>
    <mc:Fallback>
      <p:transition spd="slow" advTm="72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Endometrial 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D&amp;C</a:t>
            </a:r>
          </a:p>
          <a:p>
            <a:r>
              <a:rPr lang="en-GB"/>
              <a:t>Hysteroscopy</a:t>
            </a:r>
          </a:p>
          <a:p>
            <a:r>
              <a:rPr lang="en-GB"/>
              <a:t>Pipelle</a:t>
            </a:r>
          </a:p>
          <a:p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53" y="1379218"/>
            <a:ext cx="3003439" cy="1833758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654" y="3429000"/>
            <a:ext cx="3363738" cy="3173338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51" y="4037644"/>
            <a:ext cx="3905299" cy="1983644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6ECC3F8-6CE2-4D29-9529-4CE2240BDB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34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850"/>
    </mc:Choice>
    <mc:Fallback>
      <p:transition spd="slow" advTm="72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82" y="2204864"/>
            <a:ext cx="8617979" cy="3240360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CF84B08-6AF9-49C7-BA29-FC97B9CBAA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47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628"/>
    </mc:Choice>
    <mc:Fallback>
      <p:transition spd="slow" advTm="206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792088"/>
          </a:xfrm>
        </p:spPr>
        <p:txBody>
          <a:bodyPr>
            <a:normAutofit fontScale="90000"/>
          </a:bodyPr>
          <a:lstStyle/>
          <a:p>
            <a:r>
              <a:rPr lang="en-GB"/>
              <a:t>Treatment-</a:t>
            </a:r>
            <a:r>
              <a:rPr lang="en-GB" sz="4000" b="1"/>
              <a:t>Medical</a:t>
            </a:r>
            <a:br>
              <a:rPr lang="en-GB" sz="9600" b="1"/>
            </a:b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 fontScale="47500" lnSpcReduction="20000"/>
          </a:bodyPr>
          <a:lstStyle/>
          <a:p>
            <a:r>
              <a:rPr lang="en-GB" sz="8600" b="1" i="1">
                <a:solidFill>
                  <a:srgbClr val="FFC000"/>
                </a:solidFill>
              </a:rPr>
              <a:t>Hormonal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7000" b="1">
                <a:solidFill>
                  <a:srgbClr val="FFC000"/>
                </a:solidFill>
              </a:rPr>
              <a:t>Mirena IUS</a:t>
            </a:r>
          </a:p>
          <a:p>
            <a:r>
              <a:rPr lang="en-GB" sz="5100"/>
              <a:t>     </a:t>
            </a:r>
            <a:r>
              <a:rPr lang="en-GB" sz="5000"/>
              <a:t>levonorgestrel                             atrophic endometrium</a:t>
            </a:r>
          </a:p>
          <a:p>
            <a:r>
              <a:rPr lang="en-GB" sz="5000"/>
              <a:t>     Blood loss ↓ by up to 90% and ~ 30% will be amenorrhoeic at 12mths.</a:t>
            </a:r>
          </a:p>
          <a:p>
            <a:r>
              <a:rPr lang="en-GB" sz="5000" b="1"/>
              <a:t>     </a:t>
            </a:r>
            <a:r>
              <a:rPr lang="en-GB" sz="5000"/>
              <a:t>Provides contraception</a:t>
            </a:r>
          </a:p>
          <a:p>
            <a:endParaRPr lang="en-GB" sz="5000" b="1"/>
          </a:p>
          <a:p>
            <a:r>
              <a:rPr lang="en-GB" sz="5000"/>
              <a:t>▶ This IUS has resulted in a major ↓ in number of hysterectomies.</a:t>
            </a:r>
          </a:p>
          <a:p>
            <a:endParaRPr lang="en-GB"/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sz="7000" b="1">
                <a:solidFill>
                  <a:srgbClr val="FFC000"/>
                </a:solidFill>
              </a:rPr>
              <a:t>Progesterone</a:t>
            </a:r>
            <a:r>
              <a:rPr lang="en-GB" sz="6000" b="1"/>
              <a:t> </a:t>
            </a:r>
            <a:r>
              <a:rPr lang="en-GB"/>
              <a:t>   </a:t>
            </a:r>
            <a:r>
              <a:rPr lang="en-GB" sz="5000"/>
              <a:t>from day 5 to 26 in a cyclical manner. </a:t>
            </a:r>
          </a:p>
          <a:p>
            <a:r>
              <a:rPr lang="en-GB" sz="5000"/>
              <a:t>                               from day 15 or 19 to day 26 of the cycle </a:t>
            </a:r>
          </a:p>
          <a:p>
            <a:r>
              <a:rPr lang="en-GB" sz="5000"/>
              <a:t>     Cyclical progesterone for 21 days of the cycle results in a significant reduction in menstrual blood loss.</a:t>
            </a:r>
          </a:p>
          <a:p>
            <a:pPr marL="571500" indent="-5715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GB" sz="7000" b="1">
                <a:solidFill>
                  <a:srgbClr val="FFC000"/>
                </a:solidFill>
              </a:rPr>
              <a:t>Combined oral contraceptive </a:t>
            </a:r>
          </a:p>
          <a:p>
            <a:pPr marL="0" indent="0">
              <a:buClr>
                <a:srgbClr val="FFC000"/>
              </a:buClr>
            </a:pPr>
            <a:endParaRPr lang="en-GB" sz="4400" b="1">
              <a:solidFill>
                <a:srgbClr val="FFC000"/>
              </a:solidFill>
            </a:endParaRPr>
          </a:p>
          <a:p>
            <a:endParaRPr lang="en-GB" b="1" i="1"/>
          </a:p>
        </p:txBody>
      </p:sp>
      <p:sp>
        <p:nvSpPr>
          <p:cNvPr id="5" name="Right Arrow 4"/>
          <p:cNvSpPr/>
          <p:nvPr/>
        </p:nvSpPr>
        <p:spPr>
          <a:xfrm>
            <a:off x="2555776" y="2032160"/>
            <a:ext cx="978408" cy="157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452320" y="655050"/>
            <a:ext cx="1512168" cy="1405798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1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2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8DC1429-26DA-40C1-AB93-B01B1B5659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15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352"/>
    </mc:Choice>
    <mc:Fallback>
      <p:transition spd="slow" advTm="115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518" y="260648"/>
            <a:ext cx="8800978" cy="6597352"/>
          </a:xfrm>
        </p:spPr>
        <p:txBody>
          <a:bodyPr>
            <a:normAutofit/>
          </a:bodyPr>
          <a:lstStyle/>
          <a:p>
            <a:r>
              <a:rPr lang="en-GB" b="1" i="1">
                <a:solidFill>
                  <a:srgbClr val="FFC000"/>
                </a:solidFill>
              </a:rPr>
              <a:t>Non-hormonal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b="1" i="1">
                <a:solidFill>
                  <a:srgbClr val="FFC000"/>
                </a:solidFill>
              </a:rPr>
              <a:t>Antifibrinolytics</a:t>
            </a:r>
            <a:r>
              <a:rPr lang="en-GB" i="1"/>
              <a:t>: </a:t>
            </a:r>
            <a:r>
              <a:rPr lang="en-GB"/>
              <a:t>tranexamic acid 1g tds days 1–4 (50%↓ in loss)</a:t>
            </a:r>
          </a:p>
          <a:p>
            <a:endParaRPr lang="en-GB"/>
          </a:p>
          <a:p>
            <a:endParaRPr lang="en-GB"/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b="1" i="1">
                <a:solidFill>
                  <a:srgbClr val="FFC000"/>
                </a:solidFill>
              </a:rPr>
              <a:t>NSAIDS</a:t>
            </a:r>
            <a:r>
              <a:rPr lang="en-GB" i="1"/>
              <a:t>: </a:t>
            </a:r>
            <a:r>
              <a:rPr lang="en-GB"/>
              <a:t>mefenamic acid 500mg tds days 1–5 (30-40 ↓ in loss and significant ↓ in dysmenorrhoea)</a:t>
            </a:r>
          </a:p>
          <a:p>
            <a:endParaRPr lang="en-GB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2" t="19007" r="22280" b="20233"/>
          <a:stretch/>
        </p:blipFill>
        <p:spPr bwMode="auto">
          <a:xfrm>
            <a:off x="5508104" y="1844824"/>
            <a:ext cx="3024336" cy="161118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69160"/>
            <a:ext cx="3384376" cy="158417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123D32F-033B-4260-861A-3A1ABED91F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92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92"/>
    </mc:Choice>
    <mc:Fallback>
      <p:transition spd="slow" advTm="37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90600" y="1600200"/>
            <a:ext cx="8153400" cy="4495800"/>
          </a:xfrm>
        </p:spPr>
        <p:txBody>
          <a:bodyPr/>
          <a:lstStyle/>
          <a:p>
            <a:pPr>
              <a:buClrTx/>
              <a:buSzPct val="100000"/>
              <a:buFont typeface="Wingdings" pitchFamily="2" charset="2"/>
              <a:buNone/>
            </a:pPr>
            <a:endParaRPr lang="en-GB"/>
          </a:p>
          <a:p>
            <a:endParaRPr lang="en-GB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46485642"/>
              </p:ext>
            </p:extLst>
          </p:nvPr>
        </p:nvGraphicFramePr>
        <p:xfrm>
          <a:off x="857224" y="857232"/>
          <a:ext cx="7405718" cy="5246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B281F74-27B0-4236-AFB7-CE64B4DB0E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40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877"/>
    </mc:Choice>
    <mc:Fallback>
      <p:transition spd="slow" advTm="55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en-US"/>
              <a:t>Age specific issues in evaluation:</a:t>
            </a:r>
            <a:br>
              <a:rPr lang="en-US"/>
            </a:br>
            <a:r>
              <a:rPr lang="en-US"/>
              <a:t>Children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r>
              <a:rPr lang="en-GB" b="1"/>
              <a:t>6 year old girl presents with bleeding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EBFD62F-C970-4243-A4AD-CDDFBF5CDF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71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439"/>
    </mc:Choice>
    <mc:Fallback>
      <p:transition spd="slow" advTm="16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2657"/>
            <a:ext cx="7315200" cy="86409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3"/>
            <a:ext cx="8064896" cy="4752568"/>
          </a:xfrm>
        </p:spPr>
        <p:txBody>
          <a:bodyPr>
            <a:normAutofit/>
          </a:bodyPr>
          <a:lstStyle/>
          <a:p>
            <a:r>
              <a:rPr lang="en-GB" sz="2800"/>
              <a:t>If there is AUB before menarche then a </a:t>
            </a:r>
            <a:r>
              <a:rPr lang="en-GB" sz="2800" b="1">
                <a:solidFill>
                  <a:srgbClr val="FFC000"/>
                </a:solidFill>
              </a:rPr>
              <a:t>pelvic examination (usually under anaesthesia) </a:t>
            </a:r>
            <a:r>
              <a:rPr lang="en-GB" sz="2800"/>
              <a:t>should be performed.</a:t>
            </a:r>
          </a:p>
          <a:p>
            <a:r>
              <a:rPr lang="en-GB" sz="2800"/>
              <a:t>D.Dx: </a:t>
            </a:r>
          </a:p>
          <a:p>
            <a:r>
              <a:rPr lang="en-GB" sz="2800">
                <a:solidFill>
                  <a:srgbClr val="FFFF00"/>
                </a:solidFill>
              </a:rPr>
              <a:t> trauma</a:t>
            </a:r>
            <a:r>
              <a:rPr lang="en-GB" sz="2800"/>
              <a:t>, </a:t>
            </a:r>
            <a:r>
              <a:rPr lang="en-GB" sz="2800">
                <a:solidFill>
                  <a:srgbClr val="FFFF00"/>
                </a:solidFill>
              </a:rPr>
              <a:t>sexual abuse</a:t>
            </a:r>
            <a:r>
              <a:rPr lang="en-GB" sz="2800"/>
              <a:t>, </a:t>
            </a:r>
            <a:r>
              <a:rPr lang="en-GB" sz="2800">
                <a:solidFill>
                  <a:srgbClr val="FFFF00"/>
                </a:solidFill>
              </a:rPr>
              <a:t>assault</a:t>
            </a:r>
            <a:r>
              <a:rPr lang="en-GB" sz="2800"/>
              <a:t> or </a:t>
            </a:r>
            <a:r>
              <a:rPr lang="en-GB" sz="2800">
                <a:solidFill>
                  <a:srgbClr val="FFFF00"/>
                </a:solidFill>
              </a:rPr>
              <a:t>congenital malformations, malignancy</a:t>
            </a:r>
            <a:r>
              <a:rPr lang="en-GB" sz="2800"/>
              <a:t>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94C63A6-0417-43CE-9D68-733A718C10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41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4"/>
    </mc:Choice>
    <mc:Fallback>
      <p:transition spd="slow" advTm="11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52936"/>
          </a:xfrm>
        </p:spPr>
        <p:txBody>
          <a:bodyPr>
            <a:normAutofit/>
          </a:bodyPr>
          <a:lstStyle/>
          <a:p>
            <a:r>
              <a:rPr lang="en-US"/>
              <a:t>Age specific issues in evaluation:</a:t>
            </a:r>
            <a:br>
              <a:rPr lang="en-US"/>
            </a:br>
            <a:r>
              <a:rPr lang="en-US"/>
              <a:t>Adolescents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201219"/>
          </a:xfrm>
        </p:spPr>
        <p:txBody>
          <a:bodyPr/>
          <a:lstStyle/>
          <a:p>
            <a:r>
              <a:rPr lang="en-US" b="1"/>
              <a:t>15 yr noted menarche at the age of 14 but has only had 3 or 4 periods since.  She has missed school because of </a:t>
            </a:r>
            <a:r>
              <a:rPr lang="ja-JP" altLang="en-US" b="1"/>
              <a:t>“</a:t>
            </a:r>
            <a:r>
              <a:rPr lang="en-US" altLang="ja-JP" b="1"/>
              <a:t>massive bleeding</a:t>
            </a:r>
            <a:r>
              <a:rPr lang="ja-JP" altLang="en-US" b="1"/>
              <a:t>”</a:t>
            </a:r>
            <a:endParaRPr lang="en-US" b="1"/>
          </a:p>
          <a:p>
            <a:endParaRPr lang="en-GB" b="1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D1653A0-84B5-4604-8A4D-2EA0EBFFFA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8"/>
    </mc:Choice>
    <mc:Fallback>
      <p:transition spd="slow" advTm="1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820472" cy="1872208"/>
          </a:xfrm>
        </p:spPr>
        <p:txBody>
          <a:bodyPr>
            <a:normAutofit fontScale="90000"/>
          </a:bodyPr>
          <a:lstStyle/>
          <a:p>
            <a:r>
              <a:rPr lang="en-US"/>
              <a:t>Age specific issues in evaluation:</a:t>
            </a:r>
            <a:br>
              <a:rPr lang="en-US"/>
            </a:br>
            <a:r>
              <a:rPr lang="en-US"/>
              <a:t>Reproductive Age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r>
              <a:rPr lang="en-US" b="1"/>
              <a:t>24 yr woman who can</a:t>
            </a:r>
            <a:r>
              <a:rPr lang="en-GB" b="1"/>
              <a:t>’</a:t>
            </a:r>
            <a:r>
              <a:rPr lang="en-US" altLang="ja-JP" b="1"/>
              <a:t>t predict when her period will come and when it does it is very heavy. Some months it</a:t>
            </a:r>
            <a:r>
              <a:rPr lang="ja-JP" altLang="en-US" b="1"/>
              <a:t>’</a:t>
            </a:r>
            <a:r>
              <a:rPr lang="en-US" altLang="ja-JP" b="1"/>
              <a:t>s ok though.</a:t>
            </a:r>
            <a:endParaRPr lang="en-US" b="1"/>
          </a:p>
          <a:p>
            <a:endParaRPr lang="en-GB" b="1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02CC4DA-6CB2-4F64-8A71-17D0E585FA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9"/>
    </mc:Choice>
    <mc:Fallback>
      <p:transition spd="slow" advTm="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448272"/>
          </a:xfrm>
        </p:spPr>
        <p:txBody>
          <a:bodyPr>
            <a:normAutofit/>
          </a:bodyPr>
          <a:lstStyle/>
          <a:p>
            <a:r>
              <a:rPr lang="en-US"/>
              <a:t>Age specific issues in evaluation:</a:t>
            </a:r>
            <a:br>
              <a:rPr lang="en-US"/>
            </a:br>
            <a:r>
              <a:rPr lang="en-US"/>
              <a:t>Perimenopausal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2936"/>
            <a:ext cx="8507288" cy="3547864"/>
          </a:xfrm>
        </p:spPr>
        <p:txBody>
          <a:bodyPr/>
          <a:lstStyle/>
          <a:p>
            <a:r>
              <a:rPr lang="en-US" b="1"/>
              <a:t>49 yr woman now with heavy irregular menses but they used to be </a:t>
            </a:r>
            <a:r>
              <a:rPr lang="ja-JP" altLang="en-US" b="1"/>
              <a:t>“</a:t>
            </a:r>
            <a:r>
              <a:rPr lang="en-US" altLang="ja-JP" b="1"/>
              <a:t>like clockwork</a:t>
            </a:r>
            <a:r>
              <a:rPr lang="ja-JP" altLang="en-US" b="1"/>
              <a:t>”</a:t>
            </a:r>
            <a:endParaRPr lang="en-US" altLang="ja-JP" b="1"/>
          </a:p>
          <a:p>
            <a:endParaRPr lang="en-GB" b="1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473ADC5-BC1F-4386-BD69-4334DAA309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1"/>
    </mc:Choice>
    <mc:Fallback>
      <p:transition spd="slow" advTm="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952328"/>
          </a:xfrm>
        </p:spPr>
        <p:txBody>
          <a:bodyPr>
            <a:normAutofit/>
          </a:bodyPr>
          <a:lstStyle/>
          <a:p>
            <a:r>
              <a:rPr lang="en-US"/>
              <a:t>Age specific issues in evaluation:</a:t>
            </a:r>
            <a:br>
              <a:rPr lang="en-US"/>
            </a:br>
            <a:r>
              <a:rPr lang="en-US"/>
              <a:t>Post-Menopausal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r>
              <a:rPr lang="en-US" b="1"/>
              <a:t>69 yr woman, no vaginal bleeding for last 10 years noted two days of spotting like light period</a:t>
            </a:r>
          </a:p>
          <a:p>
            <a:endParaRPr lang="en-GB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0A0F141-9646-49C1-BF27-347FE6D756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6"/>
    </mc:Choice>
    <mc:Fallback>
      <p:transition spd="slow" advTm="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51062"/>
          </a:xfrm>
        </p:spPr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1033" name="Picture 9" descr="C:\Users\Fida\AppData\Local\Microsoft\Windows\Temporary Internet Files\Content.IE5\RAHDJAYN\MM900282747[1]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66900" y="3253581"/>
            <a:ext cx="1219200" cy="1219200"/>
          </a:xfrm>
          <a:prstGeom prst="rect">
            <a:avLst/>
          </a:prstGeom>
          <a:noFill/>
        </p:spPr>
      </p:pic>
      <p:sp>
        <p:nvSpPr>
          <p:cNvPr id="20" name="Content Placeholder 1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GB"/>
              <a:t> </a:t>
            </a:r>
          </a:p>
          <a:p>
            <a:pPr>
              <a:buNone/>
            </a:pPr>
            <a:endParaRPr lang="en-GB"/>
          </a:p>
          <a:p>
            <a:pPr>
              <a:buNone/>
            </a:pPr>
            <a:endParaRPr lang="en-GB"/>
          </a:p>
          <a:p>
            <a:pPr>
              <a:buNone/>
            </a:pPr>
            <a:endParaRPr lang="en-GB"/>
          </a:p>
          <a:p>
            <a:pPr>
              <a:buNone/>
            </a:pPr>
            <a:endParaRPr lang="en-GB"/>
          </a:p>
          <a:p>
            <a:pPr>
              <a:buNone/>
            </a:pPr>
            <a:r>
              <a:rPr lang="en-GB"/>
              <a:t>                     </a:t>
            </a:r>
          </a:p>
          <a:p>
            <a:pPr>
              <a:buNone/>
            </a:pPr>
            <a:endParaRPr lang="en-GB"/>
          </a:p>
          <a:p>
            <a:pPr>
              <a:buNone/>
            </a:pPr>
            <a:r>
              <a:rPr lang="en-GB"/>
              <a:t>                    </a:t>
            </a:r>
            <a:r>
              <a:rPr lang="en-GB" sz="3200" b="1"/>
              <a:t>Thank you</a:t>
            </a:r>
            <a:endParaRPr lang="en-GB" b="1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.5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D448943-82A7-425E-BAD4-FF7A41D5CD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E99E96-14D7-42E5-9C39-FF091D208CF5}">
  <ds:schemaRefs>
    <ds:schemaRef ds:uri="5456ca49-4273-4a25-8923-df9fa54471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8F9FC5B-3F2D-401A-BF9E-9E4B8D8E546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71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Theme1</vt:lpstr>
      <vt:lpstr>Menstrual cycle and its disorders</vt:lpstr>
      <vt:lpstr>Menstruation</vt:lpstr>
      <vt:lpstr>Cycle interaction </vt:lpstr>
      <vt:lpstr>Dominant follicle</vt:lpstr>
      <vt:lpstr>Ovarian Cycle</vt:lpstr>
      <vt:lpstr>Ovulation</vt:lpstr>
      <vt:lpstr>Follicular Phase</vt:lpstr>
      <vt:lpstr>Mechanism of follicle rupture</vt:lpstr>
      <vt:lpstr>Ovulation</vt:lpstr>
      <vt:lpstr>Luteal phase</vt:lpstr>
      <vt:lpstr>Phases of the endometrium</vt:lpstr>
      <vt:lpstr>Cervical changes </vt:lpstr>
      <vt:lpstr>E</vt:lpstr>
      <vt:lpstr>P</vt:lpstr>
      <vt:lpstr>Menstrual phase</vt:lpstr>
      <vt:lpstr>Endometrial breakdown</vt:lpstr>
      <vt:lpstr>Menstrual Fluid</vt:lpstr>
      <vt:lpstr>PowerPoint Presentation</vt:lpstr>
      <vt:lpstr>Normal menstrual cycle</vt:lpstr>
      <vt:lpstr>Normal Menstrual Cycle</vt:lpstr>
      <vt:lpstr>Menstrual Disorders</vt:lpstr>
      <vt:lpstr>Dysmenorrhea: painful menses</vt:lpstr>
      <vt:lpstr>Primary Dysmenorrhoea</vt:lpstr>
      <vt:lpstr>Pathophysiology</vt:lpstr>
      <vt:lpstr>Clinical picture</vt:lpstr>
      <vt:lpstr>Secondary dysmenorrhoea </vt:lpstr>
      <vt:lpstr>Management</vt:lpstr>
      <vt:lpstr>Treat any underlying causes: </vt:lpstr>
      <vt:lpstr>PowerPoint Presentation</vt:lpstr>
      <vt:lpstr>Premenstrual disorders </vt:lpstr>
      <vt:lpstr>Physiological premenstrual symptoms (mild premenstrual disorder)</vt:lpstr>
      <vt:lpstr>Symptoms are not cyclical  require appropriate non-gynaecological treatment</vt:lpstr>
      <vt:lpstr>Premenstrual disorders (PMD)</vt:lpstr>
      <vt:lpstr>On the basis of the ISPMD, the criteria for diagnosing Core PMD include:</vt:lpstr>
      <vt:lpstr>Core premenstrual disorder</vt:lpstr>
      <vt:lpstr>Variant premenstrual disorder</vt:lpstr>
      <vt:lpstr>Symptoms and diagnosis</vt:lpstr>
      <vt:lpstr>Clinical features</vt:lpstr>
      <vt:lpstr>Aetiology </vt:lpstr>
      <vt:lpstr>Treatment</vt:lpstr>
      <vt:lpstr>Heavy menstrual bleeding (HMB)</vt:lpstr>
      <vt:lpstr>Causes of HMB</vt:lpstr>
      <vt:lpstr>Old Terminology</vt:lpstr>
      <vt:lpstr>Terminology to describe AUB </vt:lpstr>
      <vt:lpstr>PowerPoint Presentation</vt:lpstr>
      <vt:lpstr>FIGO classification of the causes of AUB </vt:lpstr>
      <vt:lpstr>Examples </vt:lpstr>
      <vt:lpstr>PMB</vt:lpstr>
      <vt:lpstr>IMB-causes</vt:lpstr>
      <vt:lpstr>Endometrial polyps</vt:lpstr>
      <vt:lpstr>Assessment</vt:lpstr>
      <vt:lpstr>Symptoms</vt:lpstr>
      <vt:lpstr>Other relevant history </vt:lpstr>
      <vt:lpstr>Signs</vt:lpstr>
      <vt:lpstr>Speculum examination </vt:lpstr>
      <vt:lpstr>Investigations </vt:lpstr>
      <vt:lpstr>Endometrial thickness ET</vt:lpstr>
      <vt:lpstr>Saline infusion sonography(SIS) </vt:lpstr>
      <vt:lpstr>Investigations…….</vt:lpstr>
      <vt:lpstr>Endometrial sampling</vt:lpstr>
      <vt:lpstr>PowerPoint Presentation</vt:lpstr>
      <vt:lpstr>Treatment-Medical </vt:lpstr>
      <vt:lpstr>PowerPoint Presentation</vt:lpstr>
      <vt:lpstr>PowerPoint Presentation</vt:lpstr>
      <vt:lpstr>Age specific issues in evaluation: Children</vt:lpstr>
      <vt:lpstr>PowerPoint Presentation</vt:lpstr>
      <vt:lpstr>Age specific issues in evaluation: Adolescents</vt:lpstr>
      <vt:lpstr>Age specific issues in evaluation: Reproductive Age</vt:lpstr>
      <vt:lpstr>Age specific issues in evaluation: Perimenopausal</vt:lpstr>
      <vt:lpstr>Age specific issues in evaluation: Post-Menopausal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Menstrual cycle and its disorders</dc:title>
  <dc:creator>fida_a_99@yahoo.com</dc:creator>
  <cp:revision>1</cp:revision>
  <dcterms:created xsi:type="dcterms:W3CDTF">2020-09-18T12:16:27Z</dcterms:created>
  <dcterms:modified xsi:type="dcterms:W3CDTF">2021-03-22T19:01:19Z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0x01010000003AFD8DE91347B3F6A54C1D1DF769</vt:lpwstr>
  </property>
</Properties>
</file>