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87"/>
  </p:notesMasterIdLst>
  <p:sldIdLst>
    <p:sldId id="256" r:id="rId5"/>
    <p:sldId id="336" r:id="rId6"/>
    <p:sldId id="257" r:id="rId7"/>
    <p:sldId id="258" r:id="rId8"/>
    <p:sldId id="381" r:id="rId9"/>
    <p:sldId id="261" r:id="rId10"/>
    <p:sldId id="417" r:id="rId11"/>
    <p:sldId id="263" r:id="rId12"/>
    <p:sldId id="383" r:id="rId13"/>
    <p:sldId id="384" r:id="rId14"/>
    <p:sldId id="402" r:id="rId15"/>
    <p:sldId id="385" r:id="rId16"/>
    <p:sldId id="403" r:id="rId17"/>
    <p:sldId id="418" r:id="rId18"/>
    <p:sldId id="335" r:id="rId19"/>
    <p:sldId id="387" r:id="rId20"/>
    <p:sldId id="404" r:id="rId21"/>
    <p:sldId id="389" r:id="rId22"/>
    <p:sldId id="390" r:id="rId23"/>
    <p:sldId id="273" r:id="rId24"/>
    <p:sldId id="348" r:id="rId25"/>
    <p:sldId id="349" r:id="rId26"/>
    <p:sldId id="280" r:id="rId27"/>
    <p:sldId id="282" r:id="rId28"/>
    <p:sldId id="327" r:id="rId29"/>
    <p:sldId id="283" r:id="rId30"/>
    <p:sldId id="329" r:id="rId31"/>
    <p:sldId id="284" r:id="rId32"/>
    <p:sldId id="391" r:id="rId33"/>
    <p:sldId id="285" r:id="rId34"/>
    <p:sldId id="392" r:id="rId35"/>
    <p:sldId id="405" r:id="rId36"/>
    <p:sldId id="395" r:id="rId37"/>
    <p:sldId id="394" r:id="rId38"/>
    <p:sldId id="350" r:id="rId39"/>
    <p:sldId id="406" r:id="rId40"/>
    <p:sldId id="407" r:id="rId41"/>
    <p:sldId id="408" r:id="rId42"/>
    <p:sldId id="409" r:id="rId43"/>
    <p:sldId id="358" r:id="rId44"/>
    <p:sldId id="333" r:id="rId45"/>
    <p:sldId id="352" r:id="rId46"/>
    <p:sldId id="354" r:id="rId47"/>
    <p:sldId id="410" r:id="rId48"/>
    <p:sldId id="411" r:id="rId49"/>
    <p:sldId id="353" r:id="rId50"/>
    <p:sldId id="355" r:id="rId51"/>
    <p:sldId id="416" r:id="rId52"/>
    <p:sldId id="339" r:id="rId53"/>
    <p:sldId id="340" r:id="rId54"/>
    <p:sldId id="341" r:id="rId55"/>
    <p:sldId id="399" r:id="rId56"/>
    <p:sldId id="298" r:id="rId57"/>
    <p:sldId id="412" r:id="rId58"/>
    <p:sldId id="299" r:id="rId59"/>
    <p:sldId id="366" r:id="rId60"/>
    <p:sldId id="367" r:id="rId61"/>
    <p:sldId id="368" r:id="rId62"/>
    <p:sldId id="300" r:id="rId63"/>
    <p:sldId id="301" r:id="rId64"/>
    <p:sldId id="413" r:id="rId65"/>
    <p:sldId id="414" r:id="rId66"/>
    <p:sldId id="315" r:id="rId67"/>
    <p:sldId id="415" r:id="rId68"/>
    <p:sldId id="369" r:id="rId69"/>
    <p:sldId id="310" r:id="rId70"/>
    <p:sldId id="321" r:id="rId71"/>
    <p:sldId id="376" r:id="rId72"/>
    <p:sldId id="320" r:id="rId73"/>
    <p:sldId id="322" r:id="rId74"/>
    <p:sldId id="371" r:id="rId75"/>
    <p:sldId id="374" r:id="rId76"/>
    <p:sldId id="419" r:id="rId77"/>
    <p:sldId id="373" r:id="rId78"/>
    <p:sldId id="400" r:id="rId79"/>
    <p:sldId id="397" r:id="rId80"/>
    <p:sldId id="382" r:id="rId81"/>
    <p:sldId id="375" r:id="rId82"/>
    <p:sldId id="363" r:id="rId83"/>
    <p:sldId id="401" r:id="rId84"/>
    <p:sldId id="398" r:id="rId85"/>
    <p:sldId id="364" r:id="rId8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94" autoAdjust="0"/>
    <p:restoredTop sz="97687" autoAdjust="0"/>
  </p:normalViewPr>
  <p:slideViewPr>
    <p:cSldViewPr>
      <p:cViewPr varScale="1">
        <p:scale>
          <a:sx n="72" d="100"/>
          <a:sy n="72" d="100"/>
        </p:scale>
        <p:origin x="133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2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viewProps" Target="viewProp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90" Type="http://schemas.openxmlformats.org/officeDocument/2006/relationships/theme" Target="theme/theme1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SHED TALAL QWAIDER ALHNAITY" userId="S::1636787@std.hu.edu.jo::46d2904a-f2c5-460d-9b5a-b52a83e19194" providerId="AD" clId="Web-{19DA100D-3FDA-4AE8-AC62-407D79BC929E}"/>
    <pc:docChg chg="modSld">
      <pc:chgData name="RASHED TALAL QWAIDER ALHNAITY" userId="S::1636787@std.hu.edu.jo::46d2904a-f2c5-460d-9b5a-b52a83e19194" providerId="AD" clId="Web-{19DA100D-3FDA-4AE8-AC62-407D79BC929E}" dt="2021-03-22T22:33:02.095" v="5" actId="1076"/>
      <pc:docMkLst>
        <pc:docMk/>
      </pc:docMkLst>
      <pc:sldChg chg="modSp">
        <pc:chgData name="RASHED TALAL QWAIDER ALHNAITY" userId="S::1636787@std.hu.edu.jo::46d2904a-f2c5-460d-9b5a-b52a83e19194" providerId="AD" clId="Web-{19DA100D-3FDA-4AE8-AC62-407D79BC929E}" dt="2021-03-22T22:33:02.095" v="5" actId="1076"/>
        <pc:sldMkLst>
          <pc:docMk/>
          <pc:sldMk cId="0" sldId="285"/>
        </pc:sldMkLst>
        <pc:graphicFrameChg chg="mod">
          <ac:chgData name="RASHED TALAL QWAIDER ALHNAITY" userId="S::1636787@std.hu.edu.jo::46d2904a-f2c5-460d-9b5a-b52a83e19194" providerId="AD" clId="Web-{19DA100D-3FDA-4AE8-AC62-407D79BC929E}" dt="2021-03-22T22:33:02.095" v="5" actId="1076"/>
          <ac:graphicFrameMkLst>
            <pc:docMk/>
            <pc:sldMk cId="0" sldId="285"/>
            <ac:graphicFrameMk id="3075" creationId="{00000000-0000-0000-0000-000000000000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7316DF-F12B-48BB-B0D2-8DFF35FA5BA6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F5D9000C-821B-463D-8544-2DA7239EF683}">
      <dgm:prSet phldrT="[Text]"/>
      <dgm:spPr>
        <a:ln>
          <a:solidFill>
            <a:srgbClr val="FFFF00"/>
          </a:solidFill>
        </a:ln>
      </dgm:spPr>
      <dgm:t>
        <a:bodyPr/>
        <a:lstStyle/>
        <a:p>
          <a:r>
            <a:rPr lang="en-GB" dirty="0"/>
            <a:t>Risk Factors</a:t>
          </a:r>
        </a:p>
      </dgm:t>
    </dgm:pt>
    <dgm:pt modelId="{596143D6-E98C-4E9A-8E64-22C52B2D5A85}" type="parTrans" cxnId="{C5559948-A808-4B56-84AB-B0C136F49DDE}">
      <dgm:prSet/>
      <dgm:spPr/>
      <dgm:t>
        <a:bodyPr/>
        <a:lstStyle/>
        <a:p>
          <a:endParaRPr lang="en-GB"/>
        </a:p>
      </dgm:t>
    </dgm:pt>
    <dgm:pt modelId="{3ED489DF-5BC4-4CA4-8425-EDEFFB91762D}" type="sibTrans" cxnId="{C5559948-A808-4B56-84AB-B0C136F49DDE}">
      <dgm:prSet/>
      <dgm:spPr/>
      <dgm:t>
        <a:bodyPr/>
        <a:lstStyle/>
        <a:p>
          <a:endParaRPr lang="en-GB" dirty="0"/>
        </a:p>
      </dgm:t>
    </dgm:pt>
    <dgm:pt modelId="{16BEB8D2-E575-40EA-88C7-65AC55DE005A}">
      <dgm:prSet phldrT="[Text]"/>
      <dgm:spPr>
        <a:ln>
          <a:solidFill>
            <a:srgbClr val="FFFF00"/>
          </a:solidFill>
        </a:ln>
      </dgm:spPr>
      <dgm:t>
        <a:bodyPr/>
        <a:lstStyle/>
        <a:p>
          <a:r>
            <a:rPr lang="en-GB" dirty="0"/>
            <a:t>Management</a:t>
          </a:r>
        </a:p>
      </dgm:t>
    </dgm:pt>
    <dgm:pt modelId="{967B1101-21AD-44A1-9464-A35B8BF08F72}" type="parTrans" cxnId="{174BAB92-BCDF-4548-902C-AB4123FC37DD}">
      <dgm:prSet/>
      <dgm:spPr/>
      <dgm:t>
        <a:bodyPr/>
        <a:lstStyle/>
        <a:p>
          <a:endParaRPr lang="en-GB"/>
        </a:p>
      </dgm:t>
    </dgm:pt>
    <dgm:pt modelId="{0AC10889-D52E-4DB8-9F45-133C1231475D}" type="sibTrans" cxnId="{174BAB92-BCDF-4548-902C-AB4123FC37DD}">
      <dgm:prSet/>
      <dgm:spPr/>
      <dgm:t>
        <a:bodyPr/>
        <a:lstStyle/>
        <a:p>
          <a:endParaRPr lang="en-GB" dirty="0"/>
        </a:p>
      </dgm:t>
    </dgm:pt>
    <dgm:pt modelId="{49C231F1-B078-4C71-9939-0C2A9E649709}">
      <dgm:prSet phldrT="[Text]"/>
      <dgm:spPr>
        <a:ln>
          <a:solidFill>
            <a:srgbClr val="FFFF00"/>
          </a:solidFill>
        </a:ln>
      </dgm:spPr>
      <dgm:t>
        <a:bodyPr/>
        <a:lstStyle/>
        <a:p>
          <a:r>
            <a:rPr lang="en-GB" dirty="0"/>
            <a:t>Complications</a:t>
          </a:r>
        </a:p>
      </dgm:t>
    </dgm:pt>
    <dgm:pt modelId="{48AFB5B8-7114-4DEA-85B5-6584DAC49903}" type="parTrans" cxnId="{000A8458-1B54-46F0-8705-504567C4D569}">
      <dgm:prSet/>
      <dgm:spPr/>
      <dgm:t>
        <a:bodyPr/>
        <a:lstStyle/>
        <a:p>
          <a:endParaRPr lang="en-GB"/>
        </a:p>
      </dgm:t>
    </dgm:pt>
    <dgm:pt modelId="{D14315D8-8690-4581-A4B9-F968CFB3B77B}" type="sibTrans" cxnId="{000A8458-1B54-46F0-8705-504567C4D569}">
      <dgm:prSet/>
      <dgm:spPr/>
      <dgm:t>
        <a:bodyPr/>
        <a:lstStyle/>
        <a:p>
          <a:endParaRPr lang="en-GB"/>
        </a:p>
      </dgm:t>
    </dgm:pt>
    <dgm:pt modelId="{0787AC43-F888-4632-96F6-A7CC325B61FF}" type="pres">
      <dgm:prSet presAssocID="{AB7316DF-F12B-48BB-B0D2-8DFF35FA5BA6}" presName="linearFlow" presStyleCnt="0">
        <dgm:presLayoutVars>
          <dgm:resizeHandles val="exact"/>
        </dgm:presLayoutVars>
      </dgm:prSet>
      <dgm:spPr/>
    </dgm:pt>
    <dgm:pt modelId="{294B0B30-CEFD-43B3-B38B-C16E9C6C4FD0}" type="pres">
      <dgm:prSet presAssocID="{F5D9000C-821B-463D-8544-2DA7239EF683}" presName="node" presStyleLbl="node1" presStyleIdx="0" presStyleCnt="3" custScaleX="197277">
        <dgm:presLayoutVars>
          <dgm:bulletEnabled val="1"/>
        </dgm:presLayoutVars>
      </dgm:prSet>
      <dgm:spPr/>
    </dgm:pt>
    <dgm:pt modelId="{D3AD2DB7-5703-4138-A2A3-BEC6978B226D}" type="pres">
      <dgm:prSet presAssocID="{3ED489DF-5BC4-4CA4-8425-EDEFFB91762D}" presName="sibTrans" presStyleLbl="sibTrans2D1" presStyleIdx="0" presStyleCnt="2" custFlipVert="0" custScaleY="87794"/>
      <dgm:spPr/>
    </dgm:pt>
    <dgm:pt modelId="{64C7F1F8-5DBC-4A75-90C9-0FFE4B7E7ADE}" type="pres">
      <dgm:prSet presAssocID="{3ED489DF-5BC4-4CA4-8425-EDEFFB91762D}" presName="connectorText" presStyleLbl="sibTrans2D1" presStyleIdx="0" presStyleCnt="2"/>
      <dgm:spPr/>
    </dgm:pt>
    <dgm:pt modelId="{2706F74D-85B0-4F11-9330-C5C9E6040ADE}" type="pres">
      <dgm:prSet presAssocID="{16BEB8D2-E575-40EA-88C7-65AC55DE005A}" presName="node" presStyleLbl="node1" presStyleIdx="1" presStyleCnt="3" custScaleX="198293">
        <dgm:presLayoutVars>
          <dgm:bulletEnabled val="1"/>
        </dgm:presLayoutVars>
      </dgm:prSet>
      <dgm:spPr/>
    </dgm:pt>
    <dgm:pt modelId="{279EDC58-979C-4D94-835A-DFB4610ED192}" type="pres">
      <dgm:prSet presAssocID="{0AC10889-D52E-4DB8-9F45-133C1231475D}" presName="sibTrans" presStyleLbl="sibTrans2D1" presStyleIdx="1" presStyleCnt="2"/>
      <dgm:spPr/>
    </dgm:pt>
    <dgm:pt modelId="{26DACC0E-84B8-46A5-83F1-4D566C9F392A}" type="pres">
      <dgm:prSet presAssocID="{0AC10889-D52E-4DB8-9F45-133C1231475D}" presName="connectorText" presStyleLbl="sibTrans2D1" presStyleIdx="1" presStyleCnt="2"/>
      <dgm:spPr/>
    </dgm:pt>
    <dgm:pt modelId="{4C916446-DEDD-43B7-9042-A5C1E89AE7D3}" type="pres">
      <dgm:prSet presAssocID="{49C231F1-B078-4C71-9939-0C2A9E649709}" presName="node" presStyleLbl="node1" presStyleIdx="2" presStyleCnt="3" custScaleX="197470">
        <dgm:presLayoutVars>
          <dgm:bulletEnabled val="1"/>
        </dgm:presLayoutVars>
      </dgm:prSet>
      <dgm:spPr/>
    </dgm:pt>
  </dgm:ptLst>
  <dgm:cxnLst>
    <dgm:cxn modelId="{CB391834-34DF-4129-943F-B26CA92728EA}" type="presOf" srcId="{0AC10889-D52E-4DB8-9F45-133C1231475D}" destId="{279EDC58-979C-4D94-835A-DFB4610ED192}" srcOrd="0" destOrd="0" presId="urn:microsoft.com/office/officeart/2005/8/layout/process2"/>
    <dgm:cxn modelId="{064EED3B-6B9C-4656-B98A-BC7BE4F08972}" type="presOf" srcId="{16BEB8D2-E575-40EA-88C7-65AC55DE005A}" destId="{2706F74D-85B0-4F11-9330-C5C9E6040ADE}" srcOrd="0" destOrd="0" presId="urn:microsoft.com/office/officeart/2005/8/layout/process2"/>
    <dgm:cxn modelId="{C5559948-A808-4B56-84AB-B0C136F49DDE}" srcId="{AB7316DF-F12B-48BB-B0D2-8DFF35FA5BA6}" destId="{F5D9000C-821B-463D-8544-2DA7239EF683}" srcOrd="0" destOrd="0" parTransId="{596143D6-E98C-4E9A-8E64-22C52B2D5A85}" sibTransId="{3ED489DF-5BC4-4CA4-8425-EDEFFB91762D}"/>
    <dgm:cxn modelId="{1F5E4D6D-52E5-4CCD-B08B-CF8365238FD7}" type="presOf" srcId="{AB7316DF-F12B-48BB-B0D2-8DFF35FA5BA6}" destId="{0787AC43-F888-4632-96F6-A7CC325B61FF}" srcOrd="0" destOrd="0" presId="urn:microsoft.com/office/officeart/2005/8/layout/process2"/>
    <dgm:cxn modelId="{000A8458-1B54-46F0-8705-504567C4D569}" srcId="{AB7316DF-F12B-48BB-B0D2-8DFF35FA5BA6}" destId="{49C231F1-B078-4C71-9939-0C2A9E649709}" srcOrd="2" destOrd="0" parTransId="{48AFB5B8-7114-4DEA-85B5-6584DAC49903}" sibTransId="{D14315D8-8690-4581-A4B9-F968CFB3B77B}"/>
    <dgm:cxn modelId="{5CFC548D-977B-44EC-9F9D-5094EF3C6E0F}" type="presOf" srcId="{3ED489DF-5BC4-4CA4-8425-EDEFFB91762D}" destId="{64C7F1F8-5DBC-4A75-90C9-0FFE4B7E7ADE}" srcOrd="1" destOrd="0" presId="urn:microsoft.com/office/officeart/2005/8/layout/process2"/>
    <dgm:cxn modelId="{174BAB92-BCDF-4548-902C-AB4123FC37DD}" srcId="{AB7316DF-F12B-48BB-B0D2-8DFF35FA5BA6}" destId="{16BEB8D2-E575-40EA-88C7-65AC55DE005A}" srcOrd="1" destOrd="0" parTransId="{967B1101-21AD-44A1-9464-A35B8BF08F72}" sibTransId="{0AC10889-D52E-4DB8-9F45-133C1231475D}"/>
    <dgm:cxn modelId="{E479CFA6-65F1-42A6-A797-DC22856AC7AF}" type="presOf" srcId="{0AC10889-D52E-4DB8-9F45-133C1231475D}" destId="{26DACC0E-84B8-46A5-83F1-4D566C9F392A}" srcOrd="1" destOrd="0" presId="urn:microsoft.com/office/officeart/2005/8/layout/process2"/>
    <dgm:cxn modelId="{97003EB4-5617-4D58-88C9-E317CF065682}" type="presOf" srcId="{49C231F1-B078-4C71-9939-0C2A9E649709}" destId="{4C916446-DEDD-43B7-9042-A5C1E89AE7D3}" srcOrd="0" destOrd="0" presId="urn:microsoft.com/office/officeart/2005/8/layout/process2"/>
    <dgm:cxn modelId="{6A4CB6DA-78D9-4787-BD54-9B2ECA25CE25}" type="presOf" srcId="{3ED489DF-5BC4-4CA4-8425-EDEFFB91762D}" destId="{D3AD2DB7-5703-4138-A2A3-BEC6978B226D}" srcOrd="0" destOrd="0" presId="urn:microsoft.com/office/officeart/2005/8/layout/process2"/>
    <dgm:cxn modelId="{F25855F8-492E-4919-ACCF-E705DEB23F8C}" type="presOf" srcId="{F5D9000C-821B-463D-8544-2DA7239EF683}" destId="{294B0B30-CEFD-43B3-B38B-C16E9C6C4FD0}" srcOrd="0" destOrd="0" presId="urn:microsoft.com/office/officeart/2005/8/layout/process2"/>
    <dgm:cxn modelId="{EE813C3B-8C0B-4808-9A5B-43CB252598AA}" type="presParOf" srcId="{0787AC43-F888-4632-96F6-A7CC325B61FF}" destId="{294B0B30-CEFD-43B3-B38B-C16E9C6C4FD0}" srcOrd="0" destOrd="0" presId="urn:microsoft.com/office/officeart/2005/8/layout/process2"/>
    <dgm:cxn modelId="{923910B3-90A2-48BD-B685-596460F42690}" type="presParOf" srcId="{0787AC43-F888-4632-96F6-A7CC325B61FF}" destId="{D3AD2DB7-5703-4138-A2A3-BEC6978B226D}" srcOrd="1" destOrd="0" presId="urn:microsoft.com/office/officeart/2005/8/layout/process2"/>
    <dgm:cxn modelId="{EF83E4AC-68CF-47A4-B80F-B11ABF24A7FC}" type="presParOf" srcId="{D3AD2DB7-5703-4138-A2A3-BEC6978B226D}" destId="{64C7F1F8-5DBC-4A75-90C9-0FFE4B7E7ADE}" srcOrd="0" destOrd="0" presId="urn:microsoft.com/office/officeart/2005/8/layout/process2"/>
    <dgm:cxn modelId="{15412D84-B545-4B0A-8B0B-3FAA035F2B02}" type="presParOf" srcId="{0787AC43-F888-4632-96F6-A7CC325B61FF}" destId="{2706F74D-85B0-4F11-9330-C5C9E6040ADE}" srcOrd="2" destOrd="0" presId="urn:microsoft.com/office/officeart/2005/8/layout/process2"/>
    <dgm:cxn modelId="{D7105978-DB9F-46D6-8624-17034F06ED2B}" type="presParOf" srcId="{0787AC43-F888-4632-96F6-A7CC325B61FF}" destId="{279EDC58-979C-4D94-835A-DFB4610ED192}" srcOrd="3" destOrd="0" presId="urn:microsoft.com/office/officeart/2005/8/layout/process2"/>
    <dgm:cxn modelId="{CE72B9C5-424B-4AA3-911C-0F9D590D2F5A}" type="presParOf" srcId="{279EDC58-979C-4D94-835A-DFB4610ED192}" destId="{26DACC0E-84B8-46A5-83F1-4D566C9F392A}" srcOrd="0" destOrd="0" presId="urn:microsoft.com/office/officeart/2005/8/layout/process2"/>
    <dgm:cxn modelId="{56EA035F-666A-4579-AF50-26755FAA25E9}" type="presParOf" srcId="{0787AC43-F888-4632-96F6-A7CC325B61FF}" destId="{4C916446-DEDD-43B7-9042-A5C1E89AE7D3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AAEB19-9B9B-4089-9297-A4A0792B3656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F03BC3EA-53A4-43F9-B4C1-4F7F0D221D47}">
      <dgm:prSet phldrT="[Text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GB" dirty="0"/>
            <a:t>Management</a:t>
          </a:r>
        </a:p>
      </dgm:t>
    </dgm:pt>
    <dgm:pt modelId="{E8DF39B4-8959-44A1-9297-F07E37B14967}" type="parTrans" cxnId="{C91D04FB-193D-45A8-8163-5BA6DEAEBA31}">
      <dgm:prSet/>
      <dgm:spPr/>
      <dgm:t>
        <a:bodyPr/>
        <a:lstStyle/>
        <a:p>
          <a:endParaRPr lang="en-GB"/>
        </a:p>
      </dgm:t>
    </dgm:pt>
    <dgm:pt modelId="{A0C1FB77-31FB-4658-A8C3-CDA961A1241E}" type="sibTrans" cxnId="{C91D04FB-193D-45A8-8163-5BA6DEAEBA31}">
      <dgm:prSet/>
      <dgm:spPr/>
      <dgm:t>
        <a:bodyPr/>
        <a:lstStyle/>
        <a:p>
          <a:endParaRPr lang="en-GB" dirty="0"/>
        </a:p>
      </dgm:t>
    </dgm:pt>
    <dgm:pt modelId="{FC16BADF-10E6-4B30-BBFD-1DB4EBB00005}">
      <dgm:prSet phldrT="[Text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GB" dirty="0"/>
            <a:t>Complications</a:t>
          </a:r>
        </a:p>
      </dgm:t>
    </dgm:pt>
    <dgm:pt modelId="{0AE4DBCC-334E-4BC1-B974-86FADB5F3241}" type="parTrans" cxnId="{D414D56D-6A20-460E-96E5-658029C9BAF9}">
      <dgm:prSet/>
      <dgm:spPr/>
      <dgm:t>
        <a:bodyPr/>
        <a:lstStyle/>
        <a:p>
          <a:endParaRPr lang="en-GB"/>
        </a:p>
      </dgm:t>
    </dgm:pt>
    <dgm:pt modelId="{46C16025-3DCE-457B-9EE4-AE043F815942}" type="sibTrans" cxnId="{D414D56D-6A20-460E-96E5-658029C9BAF9}">
      <dgm:prSet/>
      <dgm:spPr/>
      <dgm:t>
        <a:bodyPr/>
        <a:lstStyle/>
        <a:p>
          <a:endParaRPr lang="en-GB"/>
        </a:p>
      </dgm:t>
    </dgm:pt>
    <dgm:pt modelId="{84938919-DBB9-4E44-8546-F68BBB8F2F06}" type="pres">
      <dgm:prSet presAssocID="{50AAEB19-9B9B-4089-9297-A4A0792B3656}" presName="linearFlow" presStyleCnt="0">
        <dgm:presLayoutVars>
          <dgm:resizeHandles val="exact"/>
        </dgm:presLayoutVars>
      </dgm:prSet>
      <dgm:spPr/>
    </dgm:pt>
    <dgm:pt modelId="{5F200614-FF5B-426D-BCAB-8FA03FDBBB4E}" type="pres">
      <dgm:prSet presAssocID="{F03BC3EA-53A4-43F9-B4C1-4F7F0D221D47}" presName="node" presStyleLbl="node1" presStyleIdx="0" presStyleCnt="2" custScaleX="198293">
        <dgm:presLayoutVars>
          <dgm:bulletEnabled val="1"/>
        </dgm:presLayoutVars>
      </dgm:prSet>
      <dgm:spPr/>
    </dgm:pt>
    <dgm:pt modelId="{41186C46-83E9-4D0B-BC11-B22C127DFB54}" type="pres">
      <dgm:prSet presAssocID="{A0C1FB77-31FB-4658-A8C3-CDA961A1241E}" presName="sibTrans" presStyleLbl="sibTrans2D1" presStyleIdx="0" presStyleCnt="1"/>
      <dgm:spPr/>
    </dgm:pt>
    <dgm:pt modelId="{12868B6E-CE9F-4D7B-923B-2E0A4B157DFE}" type="pres">
      <dgm:prSet presAssocID="{A0C1FB77-31FB-4658-A8C3-CDA961A1241E}" presName="connectorText" presStyleLbl="sibTrans2D1" presStyleIdx="0" presStyleCnt="1"/>
      <dgm:spPr/>
    </dgm:pt>
    <dgm:pt modelId="{C875DC8D-6CAD-47F0-A868-7FC21258DC4B}" type="pres">
      <dgm:prSet presAssocID="{FC16BADF-10E6-4B30-BBFD-1DB4EBB00005}" presName="node" presStyleLbl="node1" presStyleIdx="1" presStyleCnt="2" custScaleX="197470">
        <dgm:presLayoutVars>
          <dgm:bulletEnabled val="1"/>
        </dgm:presLayoutVars>
      </dgm:prSet>
      <dgm:spPr/>
    </dgm:pt>
  </dgm:ptLst>
  <dgm:cxnLst>
    <dgm:cxn modelId="{CA28F904-4A55-4AB0-B26A-825446E58230}" type="presOf" srcId="{A0C1FB77-31FB-4658-A8C3-CDA961A1241E}" destId="{12868B6E-CE9F-4D7B-923B-2E0A4B157DFE}" srcOrd="1" destOrd="0" presId="urn:microsoft.com/office/officeart/2005/8/layout/process2"/>
    <dgm:cxn modelId="{E1963E29-FD5F-4D7D-BA7F-3214848B0AD9}" type="presOf" srcId="{50AAEB19-9B9B-4089-9297-A4A0792B3656}" destId="{84938919-DBB9-4E44-8546-F68BBB8F2F06}" srcOrd="0" destOrd="0" presId="urn:microsoft.com/office/officeart/2005/8/layout/process2"/>
    <dgm:cxn modelId="{D414D56D-6A20-460E-96E5-658029C9BAF9}" srcId="{50AAEB19-9B9B-4089-9297-A4A0792B3656}" destId="{FC16BADF-10E6-4B30-BBFD-1DB4EBB00005}" srcOrd="1" destOrd="0" parTransId="{0AE4DBCC-334E-4BC1-B974-86FADB5F3241}" sibTransId="{46C16025-3DCE-457B-9EE4-AE043F815942}"/>
    <dgm:cxn modelId="{B3D071AD-59A1-4ED0-8E8F-8F90E095103E}" type="presOf" srcId="{F03BC3EA-53A4-43F9-B4C1-4F7F0D221D47}" destId="{5F200614-FF5B-426D-BCAB-8FA03FDBBB4E}" srcOrd="0" destOrd="0" presId="urn:microsoft.com/office/officeart/2005/8/layout/process2"/>
    <dgm:cxn modelId="{1DDDB5B1-5210-4AB2-B417-BE328C8CD5BB}" type="presOf" srcId="{A0C1FB77-31FB-4658-A8C3-CDA961A1241E}" destId="{41186C46-83E9-4D0B-BC11-B22C127DFB54}" srcOrd="0" destOrd="0" presId="urn:microsoft.com/office/officeart/2005/8/layout/process2"/>
    <dgm:cxn modelId="{55AD13BF-FCD2-4CE7-A744-8CFCED9F4C8F}" type="presOf" srcId="{FC16BADF-10E6-4B30-BBFD-1DB4EBB00005}" destId="{C875DC8D-6CAD-47F0-A868-7FC21258DC4B}" srcOrd="0" destOrd="0" presId="urn:microsoft.com/office/officeart/2005/8/layout/process2"/>
    <dgm:cxn modelId="{C91D04FB-193D-45A8-8163-5BA6DEAEBA31}" srcId="{50AAEB19-9B9B-4089-9297-A4A0792B3656}" destId="{F03BC3EA-53A4-43F9-B4C1-4F7F0D221D47}" srcOrd="0" destOrd="0" parTransId="{E8DF39B4-8959-44A1-9297-F07E37B14967}" sibTransId="{A0C1FB77-31FB-4658-A8C3-CDA961A1241E}"/>
    <dgm:cxn modelId="{226B39ED-F6D5-491C-B86D-7ACFA43DA894}" type="presParOf" srcId="{84938919-DBB9-4E44-8546-F68BBB8F2F06}" destId="{5F200614-FF5B-426D-BCAB-8FA03FDBBB4E}" srcOrd="0" destOrd="0" presId="urn:microsoft.com/office/officeart/2005/8/layout/process2"/>
    <dgm:cxn modelId="{90D70988-942F-4ADC-A6CB-45DB8A0D0C2E}" type="presParOf" srcId="{84938919-DBB9-4E44-8546-F68BBB8F2F06}" destId="{41186C46-83E9-4D0B-BC11-B22C127DFB54}" srcOrd="1" destOrd="0" presId="urn:microsoft.com/office/officeart/2005/8/layout/process2"/>
    <dgm:cxn modelId="{5FD76397-2C5C-48FA-BE58-44C6EDE2B053}" type="presParOf" srcId="{41186C46-83E9-4D0B-BC11-B22C127DFB54}" destId="{12868B6E-CE9F-4D7B-923B-2E0A4B157DFE}" srcOrd="0" destOrd="0" presId="urn:microsoft.com/office/officeart/2005/8/layout/process2"/>
    <dgm:cxn modelId="{751C7744-1ECB-40B0-844D-E1B51FAE88CF}" type="presParOf" srcId="{84938919-DBB9-4E44-8546-F68BBB8F2F06}" destId="{C875DC8D-6CAD-47F0-A868-7FC21258DC4B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4B0B30-CEFD-43B3-B38B-C16E9C6C4FD0}">
      <dsp:nvSpPr>
        <dsp:cNvPr id="0" name=""/>
        <dsp:cNvSpPr/>
      </dsp:nvSpPr>
      <dsp:spPr>
        <a:xfrm>
          <a:off x="25952" y="0"/>
          <a:ext cx="4120367" cy="11603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FF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300" kern="1200" dirty="0"/>
            <a:t>Risk Factors</a:t>
          </a:r>
        </a:p>
      </dsp:txBody>
      <dsp:txXfrm>
        <a:off x="59937" y="33985"/>
        <a:ext cx="4052397" cy="1092374"/>
      </dsp:txXfrm>
    </dsp:sp>
    <dsp:sp modelId="{D3AD2DB7-5703-4138-A2A3-BEC6978B226D}">
      <dsp:nvSpPr>
        <dsp:cNvPr id="0" name=""/>
        <dsp:cNvSpPr/>
      </dsp:nvSpPr>
      <dsp:spPr>
        <a:xfrm rot="5400000">
          <a:off x="1868571" y="1221220"/>
          <a:ext cx="435129" cy="4584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100" kern="1200" dirty="0"/>
        </a:p>
      </dsp:txBody>
      <dsp:txXfrm rot="-5400000">
        <a:off x="1948610" y="1232866"/>
        <a:ext cx="275052" cy="304590"/>
      </dsp:txXfrm>
    </dsp:sp>
    <dsp:sp modelId="{2706F74D-85B0-4F11-9330-C5C9E6040ADE}">
      <dsp:nvSpPr>
        <dsp:cNvPr id="0" name=""/>
        <dsp:cNvSpPr/>
      </dsp:nvSpPr>
      <dsp:spPr>
        <a:xfrm>
          <a:off x="15341" y="1740517"/>
          <a:ext cx="4141588" cy="11603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FF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200" kern="1200" dirty="0"/>
            <a:t>Management</a:t>
          </a:r>
        </a:p>
      </dsp:txBody>
      <dsp:txXfrm>
        <a:off x="49326" y="1774502"/>
        <a:ext cx="4073618" cy="1092374"/>
      </dsp:txXfrm>
    </dsp:sp>
    <dsp:sp modelId="{279EDC58-979C-4D94-835A-DFB4610ED192}">
      <dsp:nvSpPr>
        <dsp:cNvPr id="0" name=""/>
        <dsp:cNvSpPr/>
      </dsp:nvSpPr>
      <dsp:spPr>
        <a:xfrm rot="5400000">
          <a:off x="1868571" y="2929870"/>
          <a:ext cx="435129" cy="52215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100" kern="1200" dirty="0"/>
        </a:p>
      </dsp:txBody>
      <dsp:txXfrm rot="-5400000">
        <a:off x="1929490" y="2973383"/>
        <a:ext cx="313293" cy="304590"/>
      </dsp:txXfrm>
    </dsp:sp>
    <dsp:sp modelId="{4C916446-DEDD-43B7-9042-A5C1E89AE7D3}">
      <dsp:nvSpPr>
        <dsp:cNvPr id="0" name=""/>
        <dsp:cNvSpPr/>
      </dsp:nvSpPr>
      <dsp:spPr>
        <a:xfrm>
          <a:off x="23936" y="3481034"/>
          <a:ext cx="4124399" cy="11603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FF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kern="1200" dirty="0"/>
            <a:t>Complications</a:t>
          </a:r>
        </a:p>
      </dsp:txBody>
      <dsp:txXfrm>
        <a:off x="57921" y="3515019"/>
        <a:ext cx="4056429" cy="10923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200614-FF5B-426D-BCAB-8FA03FDBBB4E}">
      <dsp:nvSpPr>
        <dsp:cNvPr id="0" name=""/>
        <dsp:cNvSpPr/>
      </dsp:nvSpPr>
      <dsp:spPr>
        <a:xfrm>
          <a:off x="0" y="552"/>
          <a:ext cx="4038600" cy="1809943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400" kern="1200" dirty="0"/>
            <a:t>Management</a:t>
          </a:r>
        </a:p>
      </dsp:txBody>
      <dsp:txXfrm>
        <a:off x="53011" y="53563"/>
        <a:ext cx="3932578" cy="1703921"/>
      </dsp:txXfrm>
    </dsp:sp>
    <dsp:sp modelId="{41186C46-83E9-4D0B-BC11-B22C127DFB54}">
      <dsp:nvSpPr>
        <dsp:cNvPr id="0" name=""/>
        <dsp:cNvSpPr/>
      </dsp:nvSpPr>
      <dsp:spPr>
        <a:xfrm rot="5400000">
          <a:off x="1679935" y="1855744"/>
          <a:ext cx="678728" cy="8144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3400" kern="1200" dirty="0"/>
        </a:p>
      </dsp:txBody>
      <dsp:txXfrm rot="-5400000">
        <a:off x="1774957" y="1923617"/>
        <a:ext cx="488684" cy="475110"/>
      </dsp:txXfrm>
    </dsp:sp>
    <dsp:sp modelId="{C875DC8D-6CAD-47F0-A868-7FC21258DC4B}">
      <dsp:nvSpPr>
        <dsp:cNvPr id="0" name=""/>
        <dsp:cNvSpPr/>
      </dsp:nvSpPr>
      <dsp:spPr>
        <a:xfrm>
          <a:off x="8380" y="2715467"/>
          <a:ext cx="4021838" cy="1809943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400" kern="1200" dirty="0"/>
            <a:t>Complications</a:t>
          </a:r>
        </a:p>
      </dsp:txBody>
      <dsp:txXfrm>
        <a:off x="61391" y="2768478"/>
        <a:ext cx="3915816" cy="17039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9BF375-3B64-4233-91E5-BA9D6CCB669F}" type="datetimeFigureOut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9B0A27-F62A-4022-A02D-74805BE7702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9369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9B0A27-F62A-4022-A02D-74805BE7702B}" type="slidenum">
              <a:rPr lang="en-GB" smtClean="0"/>
              <a:pPr/>
              <a:t>42</a:t>
            </a:fld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7709F-1EA8-4BC8-8B2F-000C0D9CE8EF}" type="datetimeFigureOut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E3A02-6E7C-4205-ADF4-A59E91657D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7709F-1EA8-4BC8-8B2F-000C0D9CE8EF}" type="datetimeFigureOut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E3A02-6E7C-4205-ADF4-A59E91657D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7709F-1EA8-4BC8-8B2F-000C0D9CE8EF}" type="datetimeFigureOut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E3A02-6E7C-4205-ADF4-A59E91657D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7709F-1EA8-4BC8-8B2F-000C0D9CE8EF}" type="datetimeFigureOut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E3A02-6E7C-4205-ADF4-A59E91657D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7709F-1EA8-4BC8-8B2F-000C0D9CE8EF}" type="datetimeFigureOut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E3A02-6E7C-4205-ADF4-A59E91657D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7709F-1EA8-4BC8-8B2F-000C0D9CE8EF}" type="datetimeFigureOut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E3A02-6E7C-4205-ADF4-A59E91657D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7709F-1EA8-4BC8-8B2F-000C0D9CE8EF}" type="datetimeFigureOut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E3A02-6E7C-4205-ADF4-A59E91657D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7709F-1EA8-4BC8-8B2F-000C0D9CE8EF}" type="datetimeFigureOut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E3A02-6E7C-4205-ADF4-A59E91657D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7709F-1EA8-4BC8-8B2F-000C0D9CE8EF}" type="datetimeFigureOut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E3A02-6E7C-4205-ADF4-A59E91657D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7709F-1EA8-4BC8-8B2F-000C0D9CE8EF}" type="datetimeFigureOut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E3A02-6E7C-4205-ADF4-A59E91657D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7709F-1EA8-4BC8-8B2F-000C0D9CE8EF}" type="datetimeFigureOut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E3A02-6E7C-4205-ADF4-A59E91657D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647709F-1EA8-4BC8-8B2F-000C0D9CE8EF}" type="datetimeFigureOut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86E3A02-6E7C-4205-ADF4-A59E91657D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7D0B2E7-35F0-41BF-8F1B-D14C1A3F6BBE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411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>
                <a:solidFill>
                  <a:srgbClr val="FFC000"/>
                </a:solidFill>
              </a:rPr>
              <a:t>45tgfyd6f7gyuf78</a:t>
            </a:r>
          </a:p>
          <a:p>
            <a:pPr lvl="0"/>
            <a:r>
              <a:rPr lang="en-GB" dirty="0" err="1">
                <a:solidFill>
                  <a:schemeClr val="tx1"/>
                </a:solidFill>
              </a:rPr>
              <a:t>sfadsfadsfasDfasf</a:t>
            </a:r>
            <a:endParaRPr lang="en-GB" dirty="0">
              <a:solidFill>
                <a:schemeClr val="tx1"/>
              </a:solidFill>
            </a:endParaRPr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47709F-1EA8-4BC8-8B2F-000C0D9CE8EF}" type="datetimeFigureOut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E3A02-6E7C-4205-ADF4-A59E91657D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rgbClr val="FFFF00"/>
          </a:solidFill>
          <a:latin typeface="Arial Black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3.pn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3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media21.m4a"/><Relationship Id="rId2" Type="http://schemas.microsoft.com/office/2007/relationships/media" Target="../media/media21.m4a"/><Relationship Id="rId1" Type="http://schemas.openxmlformats.org/officeDocument/2006/relationships/tags" Target="../tags/tag1.xml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5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media30.m4a"/><Relationship Id="rId7" Type="http://schemas.openxmlformats.org/officeDocument/2006/relationships/image" Target="../media/image3.png"/><Relationship Id="rId2" Type="http://schemas.microsoft.com/office/2007/relationships/media" Target="../media/media30.m4a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png"/><Relationship Id="rId5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6" Type="http://schemas.openxmlformats.org/officeDocument/2006/relationships/image" Target="../media/image3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3.m4a"/><Relationship Id="rId2" Type="http://schemas.microsoft.com/office/2007/relationships/media" Target="../media/media33.m4a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5" Type="http://schemas.openxmlformats.org/officeDocument/2006/relationships/image" Target="../media/image3.png"/><Relationship Id="rId4" Type="http://schemas.openxmlformats.org/officeDocument/2006/relationships/image" Target="../media/image1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audio" Target="../media/media35.m4a"/><Relationship Id="rId7" Type="http://schemas.openxmlformats.org/officeDocument/2006/relationships/image" Target="../media/image3.png"/><Relationship Id="rId2" Type="http://schemas.microsoft.com/office/2007/relationships/media" Target="../media/media35.m4a"/><Relationship Id="rId1" Type="http://schemas.openxmlformats.org/officeDocument/2006/relationships/tags" Target="../tags/tag3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4a"/><Relationship Id="rId1" Type="http://schemas.microsoft.com/office/2007/relationships/media" Target="../media/media36.m4a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4a"/><Relationship Id="rId1" Type="http://schemas.microsoft.com/office/2007/relationships/media" Target="../media/media37.m4a"/><Relationship Id="rId5" Type="http://schemas.openxmlformats.org/officeDocument/2006/relationships/image" Target="../media/image3.png"/><Relationship Id="rId4" Type="http://schemas.openxmlformats.org/officeDocument/2006/relationships/image" Target="../media/image1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4a"/><Relationship Id="rId1" Type="http://schemas.microsoft.com/office/2007/relationships/media" Target="../media/media38.m4a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m4a"/><Relationship Id="rId1" Type="http://schemas.microsoft.com/office/2007/relationships/media" Target="../media/media39.m4a"/><Relationship Id="rId5" Type="http://schemas.openxmlformats.org/officeDocument/2006/relationships/image" Target="../media/image3.png"/><Relationship Id="rId4" Type="http://schemas.openxmlformats.org/officeDocument/2006/relationships/image" Target="../media/image2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0.m4a"/><Relationship Id="rId1" Type="http://schemas.microsoft.com/office/2007/relationships/media" Target="../media/media40.m4a"/><Relationship Id="rId6" Type="http://schemas.openxmlformats.org/officeDocument/2006/relationships/image" Target="../media/image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1.m4a"/><Relationship Id="rId1" Type="http://schemas.microsoft.com/office/2007/relationships/media" Target="../media/media41.m4a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audio" Target="../media/media42.m4a"/><Relationship Id="rId7" Type="http://schemas.openxmlformats.org/officeDocument/2006/relationships/diagramLayout" Target="../diagrams/layout1.xml"/><Relationship Id="rId2" Type="http://schemas.microsoft.com/office/2007/relationships/media" Target="../media/media42.m4a"/><Relationship Id="rId1" Type="http://schemas.openxmlformats.org/officeDocument/2006/relationships/tags" Target="../tags/tag4.xml"/><Relationship Id="rId6" Type="http://schemas.openxmlformats.org/officeDocument/2006/relationships/diagramData" Target="../diagrams/data1.xml"/><Relationship Id="rId11" Type="http://schemas.openxmlformats.org/officeDocument/2006/relationships/image" Target="../media/image3.png"/><Relationship Id="rId5" Type="http://schemas.openxmlformats.org/officeDocument/2006/relationships/notesSlide" Target="../notesSlides/notesSlide1.xml"/><Relationship Id="rId10" Type="http://schemas.microsoft.com/office/2007/relationships/diagramDrawing" Target="../diagrams/drawing1.xml"/><Relationship Id="rId4" Type="http://schemas.openxmlformats.org/officeDocument/2006/relationships/slideLayout" Target="../slideLayouts/slideLayout4.xml"/><Relationship Id="rId9" Type="http://schemas.openxmlformats.org/officeDocument/2006/relationships/diagramColors" Target="../diagrams/colors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3.m4a"/><Relationship Id="rId1" Type="http://schemas.microsoft.com/office/2007/relationships/media" Target="../media/media43.m4a"/><Relationship Id="rId5" Type="http://schemas.openxmlformats.org/officeDocument/2006/relationships/image" Target="../media/image3.png"/><Relationship Id="rId4" Type="http://schemas.openxmlformats.org/officeDocument/2006/relationships/image" Target="../media/image23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4.m4a"/><Relationship Id="rId1" Type="http://schemas.microsoft.com/office/2007/relationships/media" Target="../media/media44.m4a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5.m4a"/><Relationship Id="rId1" Type="http://schemas.microsoft.com/office/2007/relationships/media" Target="../media/media45.m4a"/><Relationship Id="rId5" Type="http://schemas.openxmlformats.org/officeDocument/2006/relationships/image" Target="../media/image3.png"/><Relationship Id="rId4" Type="http://schemas.openxmlformats.org/officeDocument/2006/relationships/image" Target="../media/image2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audio" Target="../media/media46.m4a"/><Relationship Id="rId2" Type="http://schemas.microsoft.com/office/2007/relationships/media" Target="../media/media46.m4a"/><Relationship Id="rId1" Type="http://schemas.openxmlformats.org/officeDocument/2006/relationships/tags" Target="../tags/tag5.xml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audio" Target="../media/media47.m4a"/><Relationship Id="rId7" Type="http://schemas.openxmlformats.org/officeDocument/2006/relationships/diagramQuickStyle" Target="../diagrams/quickStyle2.xml"/><Relationship Id="rId2" Type="http://schemas.microsoft.com/office/2007/relationships/media" Target="../media/media47.m4a"/><Relationship Id="rId1" Type="http://schemas.openxmlformats.org/officeDocument/2006/relationships/tags" Target="../tags/tag6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microsoft.com/office/2007/relationships/diagramDrawing" Target="../diagrams/drawing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8.m4a"/><Relationship Id="rId1" Type="http://schemas.microsoft.com/office/2007/relationships/media" Target="../media/media48.m4a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9.m4a"/><Relationship Id="rId1" Type="http://schemas.microsoft.com/office/2007/relationships/media" Target="../media/media49.m4a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0.m4a"/><Relationship Id="rId1" Type="http://schemas.microsoft.com/office/2007/relationships/media" Target="../media/media50.m4a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1.m4a"/><Relationship Id="rId1" Type="http://schemas.microsoft.com/office/2007/relationships/media" Target="../media/media51.m4a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2.m4a"/><Relationship Id="rId1" Type="http://schemas.microsoft.com/office/2007/relationships/media" Target="../media/media52.m4a"/><Relationship Id="rId5" Type="http://schemas.openxmlformats.org/officeDocument/2006/relationships/image" Target="../media/image3.png"/><Relationship Id="rId4" Type="http://schemas.openxmlformats.org/officeDocument/2006/relationships/image" Target="../media/image2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3.m4a"/><Relationship Id="rId1" Type="http://schemas.microsoft.com/office/2007/relationships/media" Target="../media/media53.m4a"/><Relationship Id="rId5" Type="http://schemas.openxmlformats.org/officeDocument/2006/relationships/image" Target="../media/image3.png"/><Relationship Id="rId4" Type="http://schemas.openxmlformats.org/officeDocument/2006/relationships/image" Target="../media/image2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4.m4a"/><Relationship Id="rId1" Type="http://schemas.microsoft.com/office/2007/relationships/media" Target="../media/media54.m4a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5.m4a"/><Relationship Id="rId1" Type="http://schemas.microsoft.com/office/2007/relationships/media" Target="../media/media55.m4a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6.m4a"/><Relationship Id="rId1" Type="http://schemas.microsoft.com/office/2007/relationships/media" Target="../media/media56.m4a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57.m4a"/><Relationship Id="rId1" Type="http://schemas.microsoft.com/office/2007/relationships/media" Target="../media/media57.m4a"/><Relationship Id="rId5" Type="http://schemas.openxmlformats.org/officeDocument/2006/relationships/image" Target="../media/image3.png"/><Relationship Id="rId4" Type="http://schemas.openxmlformats.org/officeDocument/2006/relationships/image" Target="../media/image27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8.m4a"/><Relationship Id="rId1" Type="http://schemas.microsoft.com/office/2007/relationships/media" Target="../media/media58.m4a"/><Relationship Id="rId5" Type="http://schemas.openxmlformats.org/officeDocument/2006/relationships/image" Target="../media/image3.png"/><Relationship Id="rId4" Type="http://schemas.openxmlformats.org/officeDocument/2006/relationships/image" Target="../media/image2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9.m4a"/><Relationship Id="rId1" Type="http://schemas.microsoft.com/office/2007/relationships/media" Target="../media/media59.m4a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0.m4a"/><Relationship Id="rId1" Type="http://schemas.microsoft.com/office/2007/relationships/media" Target="../media/media60.m4a"/><Relationship Id="rId5" Type="http://schemas.openxmlformats.org/officeDocument/2006/relationships/image" Target="../media/image3.png"/><Relationship Id="rId4" Type="http://schemas.openxmlformats.org/officeDocument/2006/relationships/image" Target="../media/image2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1.m4a"/><Relationship Id="rId1" Type="http://schemas.microsoft.com/office/2007/relationships/media" Target="../media/media61.m4a"/><Relationship Id="rId5" Type="http://schemas.openxmlformats.org/officeDocument/2006/relationships/image" Target="../media/image3.png"/><Relationship Id="rId4" Type="http://schemas.openxmlformats.org/officeDocument/2006/relationships/image" Target="../media/image3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2.m4a"/><Relationship Id="rId1" Type="http://schemas.microsoft.com/office/2007/relationships/media" Target="../media/media62.m4a"/><Relationship Id="rId5" Type="http://schemas.openxmlformats.org/officeDocument/2006/relationships/image" Target="../media/image3.png"/><Relationship Id="rId4" Type="http://schemas.openxmlformats.org/officeDocument/2006/relationships/image" Target="../media/image3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3.m4a"/><Relationship Id="rId1" Type="http://schemas.microsoft.com/office/2007/relationships/media" Target="../media/media63.m4a"/><Relationship Id="rId4" Type="http://schemas.openxmlformats.org/officeDocument/2006/relationships/image" Target="../media/image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4.m4a"/><Relationship Id="rId1" Type="http://schemas.microsoft.com/office/2007/relationships/media" Target="../media/media64.m4a"/><Relationship Id="rId5" Type="http://schemas.openxmlformats.org/officeDocument/2006/relationships/image" Target="../media/image3.png"/><Relationship Id="rId4" Type="http://schemas.openxmlformats.org/officeDocument/2006/relationships/image" Target="../media/image3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5.m4a"/><Relationship Id="rId1" Type="http://schemas.microsoft.com/office/2007/relationships/media" Target="../media/media65.m4a"/><Relationship Id="rId5" Type="http://schemas.openxmlformats.org/officeDocument/2006/relationships/image" Target="../media/image3.png"/><Relationship Id="rId4" Type="http://schemas.openxmlformats.org/officeDocument/2006/relationships/image" Target="../media/image32.e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6.m4a"/><Relationship Id="rId1" Type="http://schemas.microsoft.com/office/2007/relationships/media" Target="../media/media66.m4a"/><Relationship Id="rId6" Type="http://schemas.openxmlformats.org/officeDocument/2006/relationships/image" Target="../media/image3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7.m4a"/><Relationship Id="rId1" Type="http://schemas.microsoft.com/office/2007/relationships/media" Target="../media/media67.m4a"/><Relationship Id="rId4" Type="http://schemas.openxmlformats.org/officeDocument/2006/relationships/image" Target="../media/image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8.m4a"/><Relationship Id="rId1" Type="http://schemas.microsoft.com/office/2007/relationships/media" Target="../media/media68.m4a"/><Relationship Id="rId5" Type="http://schemas.openxmlformats.org/officeDocument/2006/relationships/image" Target="../media/image3.png"/><Relationship Id="rId4" Type="http://schemas.openxmlformats.org/officeDocument/2006/relationships/image" Target="../media/image35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9.m4a"/><Relationship Id="rId1" Type="http://schemas.microsoft.com/office/2007/relationships/media" Target="../media/media69.m4a"/><Relationship Id="rId5" Type="http://schemas.openxmlformats.org/officeDocument/2006/relationships/image" Target="../media/image3.png"/><Relationship Id="rId4" Type="http://schemas.openxmlformats.org/officeDocument/2006/relationships/image" Target="../media/image36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0.m4a"/><Relationship Id="rId1" Type="http://schemas.microsoft.com/office/2007/relationships/media" Target="../media/media70.m4a"/><Relationship Id="rId5" Type="http://schemas.openxmlformats.org/officeDocument/2006/relationships/image" Target="../media/image3.png"/><Relationship Id="rId4" Type="http://schemas.openxmlformats.org/officeDocument/2006/relationships/image" Target="../media/image37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1.m4a"/><Relationship Id="rId1" Type="http://schemas.microsoft.com/office/2007/relationships/media" Target="../media/media71.m4a"/><Relationship Id="rId6" Type="http://schemas.openxmlformats.org/officeDocument/2006/relationships/image" Target="../media/image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2.m4a"/><Relationship Id="rId1" Type="http://schemas.microsoft.com/office/2007/relationships/media" Target="../media/media72.m4a"/><Relationship Id="rId5" Type="http://schemas.openxmlformats.org/officeDocument/2006/relationships/image" Target="../media/image3.png"/><Relationship Id="rId4" Type="http://schemas.openxmlformats.org/officeDocument/2006/relationships/image" Target="../media/image40.em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3.m4a"/><Relationship Id="rId1" Type="http://schemas.microsoft.com/office/2007/relationships/media" Target="../media/media73.m4a"/><Relationship Id="rId4" Type="http://schemas.openxmlformats.org/officeDocument/2006/relationships/image" Target="../media/image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4.m4a"/><Relationship Id="rId1" Type="http://schemas.microsoft.com/office/2007/relationships/media" Target="../media/media74.m4a"/><Relationship Id="rId5" Type="http://schemas.openxmlformats.org/officeDocument/2006/relationships/image" Target="../media/image3.png"/><Relationship Id="rId4" Type="http://schemas.openxmlformats.org/officeDocument/2006/relationships/image" Target="../media/image41.emf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5.m4a"/><Relationship Id="rId1" Type="http://schemas.microsoft.com/office/2007/relationships/media" Target="../media/media75.m4a"/><Relationship Id="rId4" Type="http://schemas.openxmlformats.org/officeDocument/2006/relationships/image" Target="../media/image3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6.m4a"/><Relationship Id="rId1" Type="http://schemas.microsoft.com/office/2007/relationships/media" Target="../media/media76.m4a"/><Relationship Id="rId5" Type="http://schemas.openxmlformats.org/officeDocument/2006/relationships/image" Target="../media/image3.png"/><Relationship Id="rId4" Type="http://schemas.openxmlformats.org/officeDocument/2006/relationships/image" Target="../media/image42.emf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7.m4a"/><Relationship Id="rId1" Type="http://schemas.microsoft.com/office/2007/relationships/media" Target="../media/media77.m4a"/><Relationship Id="rId5" Type="http://schemas.openxmlformats.org/officeDocument/2006/relationships/image" Target="../media/image3.png"/><Relationship Id="rId4" Type="http://schemas.openxmlformats.org/officeDocument/2006/relationships/image" Target="../media/image43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8.m4a"/><Relationship Id="rId1" Type="http://schemas.microsoft.com/office/2007/relationships/media" Target="../media/media78.m4a"/><Relationship Id="rId5" Type="http://schemas.openxmlformats.org/officeDocument/2006/relationships/image" Target="../media/image3.png"/><Relationship Id="rId4" Type="http://schemas.openxmlformats.org/officeDocument/2006/relationships/image" Target="../media/image44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9.m4a"/><Relationship Id="rId1" Type="http://schemas.microsoft.com/office/2007/relationships/media" Target="../media/media79.m4a"/><Relationship Id="rId4" Type="http://schemas.openxmlformats.org/officeDocument/2006/relationships/image" Target="../media/image3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0.m4a"/><Relationship Id="rId1" Type="http://schemas.microsoft.com/office/2007/relationships/media" Target="../media/media80.m4a"/><Relationship Id="rId4" Type="http://schemas.openxmlformats.org/officeDocument/2006/relationships/image" Target="../media/image3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1.m4a"/><Relationship Id="rId1" Type="http://schemas.microsoft.com/office/2007/relationships/media" Target="../media/media81.m4a"/><Relationship Id="rId4" Type="http://schemas.openxmlformats.org/officeDocument/2006/relationships/image" Target="../media/image3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2.m4a"/><Relationship Id="rId1" Type="http://schemas.microsoft.com/office/2007/relationships/media" Target="../media/media82.m4a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268760"/>
            <a:ext cx="7772400" cy="1470025"/>
          </a:xfrm>
        </p:spPr>
        <p:txBody>
          <a:bodyPr>
            <a:normAutofit/>
          </a:bodyPr>
          <a:lstStyle/>
          <a:p>
            <a:r>
              <a:rPr lang="en-GB" sz="4400" dirty="0"/>
              <a:t>Obstetric Haemorrhage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37112"/>
            <a:ext cx="7448872" cy="2016224"/>
          </a:xfrm>
        </p:spPr>
        <p:txBody>
          <a:bodyPr>
            <a:normAutofit fontScale="77500" lnSpcReduction="20000"/>
          </a:bodyPr>
          <a:lstStyle/>
          <a:p>
            <a:endParaRPr lang="en-GB" sz="4000" b="1" dirty="0">
              <a:solidFill>
                <a:srgbClr val="FFC000"/>
              </a:solidFill>
            </a:endParaRPr>
          </a:p>
          <a:p>
            <a:endParaRPr lang="en-GB" sz="4000" b="1" dirty="0">
              <a:solidFill>
                <a:srgbClr val="FFC000"/>
              </a:solidFill>
            </a:endParaRPr>
          </a:p>
          <a:p>
            <a:r>
              <a:rPr lang="en-GB" sz="4000" b="1" dirty="0">
                <a:solidFill>
                  <a:srgbClr val="FFC000"/>
                </a:solidFill>
              </a:rPr>
              <a:t>                            </a:t>
            </a:r>
          </a:p>
          <a:p>
            <a:r>
              <a:rPr lang="en-GB" sz="4000" b="1" dirty="0">
                <a:solidFill>
                  <a:srgbClr val="FFC000"/>
                </a:solidFill>
              </a:rPr>
              <a:t>                                            Dr Fida Al-Asali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586645"/>
            <a:ext cx="4664158" cy="3103785"/>
          </a:xfrm>
          <a:prstGeom prst="rect">
            <a:avLst/>
          </a:prstGeom>
          <a:ln w="9525">
            <a:solidFill>
              <a:srgbClr val="FFFF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70" b="43265"/>
          <a:stretch/>
        </p:blipFill>
        <p:spPr bwMode="auto">
          <a:xfrm>
            <a:off x="5580112" y="404664"/>
            <a:ext cx="3250150" cy="108080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DB3ED611-355B-4968-B1CE-5137C303EF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87"/>
    </mc:Choice>
    <mc:Fallback xmlns="">
      <p:transition spd="slow" advTm="112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260648"/>
            <a:ext cx="8132440" cy="1470025"/>
          </a:xfrm>
        </p:spPr>
        <p:txBody>
          <a:bodyPr>
            <a:normAutofit fontScale="90000"/>
          </a:bodyPr>
          <a:lstStyle/>
          <a:p>
            <a:r>
              <a:rPr lang="en-GB" dirty="0"/>
              <a:t>Obstetrics haemorrhage</a:t>
            </a:r>
            <a:endParaRPr lang="ar-J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1844824"/>
            <a:ext cx="8424936" cy="3793976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en-GB" sz="4400" b="1" dirty="0">
                <a:solidFill>
                  <a:srgbClr val="FFC000"/>
                </a:solidFill>
              </a:rPr>
              <a:t> Antepartum haemorrhage (APH)</a:t>
            </a:r>
          </a:p>
          <a:p>
            <a:pPr algn="l">
              <a:buFont typeface="Arial" pitchFamily="34" charset="0"/>
              <a:buChar char="•"/>
            </a:pPr>
            <a:r>
              <a:rPr lang="en-GB" sz="4400" b="1" dirty="0">
                <a:solidFill>
                  <a:srgbClr val="FFC000"/>
                </a:solidFill>
              </a:rPr>
              <a:t> Postpartum haemorrhage (PPH)</a:t>
            </a:r>
            <a:endParaRPr lang="ar-JO" sz="4400" b="1" dirty="0">
              <a:solidFill>
                <a:srgbClr val="FFC000"/>
              </a:solidFill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C7FC3AC0-9060-4C92-B7F9-5BDB75ECEF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12"/>
    </mc:Choice>
    <mc:Fallback xmlns="">
      <p:transition spd="slow" advTm="29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43000"/>
          </a:xfrm>
        </p:spPr>
        <p:txBody>
          <a:bodyPr>
            <a:noAutofit/>
          </a:bodyPr>
          <a:lstStyle/>
          <a:p>
            <a:r>
              <a:rPr lang="en-GB" sz="3600" b="1" dirty="0">
                <a:latin typeface="+mj-lt"/>
              </a:rPr>
              <a:t>Antepartum Haemorrhage (APH)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712968" cy="45259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Def.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US" sz="3200" dirty="0"/>
              <a:t>Bleeding</a:t>
            </a:r>
            <a:r>
              <a:rPr lang="en-GB" dirty="0"/>
              <a:t> of the genital tract, occurring from 20 weeks of gestation until birth.</a:t>
            </a:r>
            <a:endParaRPr lang="en-US" sz="3200" b="1" dirty="0"/>
          </a:p>
          <a:p>
            <a:pPr algn="just">
              <a:buClr>
                <a:srgbClr val="FFC000"/>
              </a:buClr>
            </a:pPr>
            <a:r>
              <a:rPr lang="en-US" b="1" dirty="0">
                <a:solidFill>
                  <a:srgbClr val="FFC000"/>
                </a:solidFill>
              </a:rPr>
              <a:t>Epidemiology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US" sz="3200" dirty="0"/>
              <a:t>2-5% of all pregnancies</a:t>
            </a:r>
            <a:endParaRPr lang="ar-SA" sz="3200" dirty="0"/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US" sz="3200" dirty="0"/>
              <a:t>3X commoner in multi than primiparous</a:t>
            </a:r>
          </a:p>
          <a:p>
            <a:pPr algn="just">
              <a:buClr>
                <a:srgbClr val="FFC000"/>
              </a:buClr>
            </a:pPr>
            <a:endParaRPr lang="en-US" sz="3200" b="1" dirty="0"/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endParaRPr lang="en-GB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D9641F53-B61C-4680-97E9-F4CFFD31F3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602"/>
    </mc:Choice>
    <mc:Fallback xmlns="">
      <p:transition spd="slow" advTm="226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b="1" dirty="0">
                <a:latin typeface="+mj-lt"/>
              </a:rPr>
              <a:t>  APH: Causes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561" y="1196752"/>
            <a:ext cx="8703927" cy="5400600"/>
          </a:xfrm>
        </p:spPr>
        <p:txBody>
          <a:bodyPr>
            <a:normAutofit/>
          </a:bodyPr>
          <a:lstStyle/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b="1" dirty="0">
                <a:solidFill>
                  <a:srgbClr val="FFC000"/>
                </a:solidFill>
              </a:rPr>
              <a:t>Abruptio Placenta  (30%)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b="1" dirty="0">
                <a:solidFill>
                  <a:srgbClr val="FFC000"/>
                </a:solidFill>
              </a:rPr>
              <a:t>Placenta praevia  (20%)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b="1" dirty="0">
                <a:solidFill>
                  <a:srgbClr val="FFC000"/>
                </a:solidFill>
              </a:rPr>
              <a:t>Uterine rupture (rare)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b="1" dirty="0">
                <a:solidFill>
                  <a:srgbClr val="FFC000"/>
                </a:solidFill>
              </a:rPr>
              <a:t> Vasa Previa (rare)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b="1" dirty="0">
                <a:solidFill>
                  <a:srgbClr val="FFC000"/>
                </a:solidFill>
              </a:rPr>
              <a:t>Others</a:t>
            </a:r>
          </a:p>
          <a:p>
            <a:pPr lvl="1">
              <a:buClr>
                <a:srgbClr val="FFC000"/>
              </a:buClr>
              <a:buFont typeface="Wingdings" pitchFamily="2" charset="2"/>
              <a:buChar char="§"/>
            </a:pPr>
            <a:r>
              <a:rPr lang="en-GB" sz="3200" b="1" dirty="0"/>
              <a:t>Local causes cervical ectropion, polyp/trauma</a:t>
            </a:r>
          </a:p>
          <a:p>
            <a:pPr lvl="1">
              <a:buClr>
                <a:srgbClr val="FFC000"/>
              </a:buClr>
              <a:buFont typeface="Wingdings" pitchFamily="2" charset="2"/>
              <a:buChar char="§"/>
            </a:pPr>
            <a:r>
              <a:rPr lang="en-GB" sz="3200" b="1" dirty="0"/>
              <a:t>Genital tract tumours </a:t>
            </a:r>
          </a:p>
          <a:p>
            <a:pPr lvl="1">
              <a:buClr>
                <a:srgbClr val="FFC000"/>
              </a:buClr>
              <a:buFont typeface="Wingdings" pitchFamily="2" charset="2"/>
              <a:buChar char="§"/>
            </a:pPr>
            <a:r>
              <a:rPr lang="en-GB" sz="3200" b="1" dirty="0"/>
              <a:t>Unknown origin</a:t>
            </a:r>
            <a:endParaRPr lang="en-GB" b="1" dirty="0"/>
          </a:p>
          <a:p>
            <a:pPr>
              <a:buClr>
                <a:srgbClr val="FFC000"/>
              </a:buClr>
            </a:pP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3998" y="1335038"/>
            <a:ext cx="2449441" cy="1595636"/>
          </a:xfrm>
          <a:prstGeom prst="rect">
            <a:avLst/>
          </a:prstGeom>
          <a:ln w="9525">
            <a:solidFill>
              <a:srgbClr val="FFFF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EF0016B4-EA30-44BF-BDCA-258D7588D9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299"/>
    </mc:Choice>
    <mc:Fallback xmlns="">
      <p:transition spd="slow" advTm="232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373616" cy="2736304"/>
          </a:xfrm>
        </p:spPr>
        <p:txBody>
          <a:bodyPr>
            <a:normAutofit/>
          </a:bodyPr>
          <a:lstStyle/>
          <a:p>
            <a:r>
              <a:rPr lang="en-GB" sz="13800" b="1" dirty="0">
                <a:latin typeface="+mj-lt"/>
              </a:rPr>
              <a:t>NO PV</a:t>
            </a:r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420888"/>
            <a:ext cx="4023890" cy="4023890"/>
          </a:xfrm>
          <a:prstGeom prst="rect">
            <a:avLst/>
          </a:prstGeom>
          <a:ln w="9525">
            <a:solidFill>
              <a:srgbClr val="FFFF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852936"/>
            <a:ext cx="2143125" cy="214312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4890DB24-3F35-49DE-9F20-F51B869EBD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567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59"/>
    </mc:Choice>
    <mc:Fallback xmlns="">
      <p:transition spd="slow" advTm="202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1143000"/>
          </a:xfrm>
        </p:spPr>
        <p:txBody>
          <a:bodyPr>
            <a:normAutofit/>
          </a:bodyPr>
          <a:lstStyle/>
          <a:p>
            <a:r>
              <a:rPr lang="en-GB" sz="4400" b="1" dirty="0">
                <a:latin typeface="+mj-lt"/>
              </a:rPr>
              <a:t>Placental Abruption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9261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4000" b="1" dirty="0">
                <a:solidFill>
                  <a:srgbClr val="FFC000"/>
                </a:solidFill>
              </a:rPr>
              <a:t>Def.</a:t>
            </a:r>
          </a:p>
          <a:p>
            <a:pPr>
              <a:lnSpc>
                <a:spcPct val="80000"/>
              </a:lnSpc>
              <a:buClr>
                <a:srgbClr val="FFC000"/>
              </a:buClr>
              <a:buFont typeface="Arial" pitchFamily="34" charset="0"/>
              <a:buChar char="•"/>
            </a:pPr>
            <a:r>
              <a:rPr lang="en-US" sz="4000" b="1" dirty="0"/>
              <a:t>Premature</a:t>
            </a:r>
            <a:r>
              <a:rPr lang="en-US" b="1" dirty="0"/>
              <a:t> separation of a normal-sited placenta from the uterus</a:t>
            </a:r>
          </a:p>
          <a:p>
            <a:pPr>
              <a:lnSpc>
                <a:spcPct val="80000"/>
              </a:lnSpc>
            </a:pPr>
            <a:r>
              <a:rPr lang="en-US" b="1" dirty="0"/>
              <a:t> </a:t>
            </a:r>
            <a:endParaRPr lang="en-US" sz="4000" b="1" dirty="0"/>
          </a:p>
          <a:p>
            <a:endParaRPr lang="en-GB" dirty="0"/>
          </a:p>
        </p:txBody>
      </p:sp>
      <p:pic>
        <p:nvPicPr>
          <p:cNvPr id="4" name="Content Placeholder 3" descr="abrup1.jpg"/>
          <p:cNvPicPr>
            <a:picLocks noChangeAspect="1"/>
          </p:cNvPicPr>
          <p:nvPr/>
        </p:nvPicPr>
        <p:blipFill>
          <a:blip r:embed="rId4" cstate="print"/>
          <a:srcRect l="3333" t="11964" r="3333" b="16682"/>
          <a:stretch>
            <a:fillRect/>
          </a:stretch>
        </p:blipFill>
        <p:spPr>
          <a:xfrm>
            <a:off x="1979712" y="3212976"/>
            <a:ext cx="6768752" cy="3444811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796FC3C4-55CB-48C7-81C0-A0B094E900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870"/>
    </mc:Choice>
    <mc:Fallback xmlns="">
      <p:transition spd="slow" advTm="298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06E9F-A0CE-4F6C-926D-F1758EA9C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FC000"/>
                </a:solidFill>
              </a:rPr>
              <a:t>Epidemiology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358C9-3EDD-47F1-BB8D-2AAABD000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403648"/>
            <a:ext cx="8784976" cy="5193704"/>
          </a:xfrm>
        </p:spPr>
        <p:txBody>
          <a:bodyPr>
            <a:normAutofit/>
          </a:bodyPr>
          <a:lstStyle/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dirty="0"/>
              <a:t> Prevalence in European countries is 3-6/1000 pregnancies and 70% of cases of placental abruption have been found to be in low-risk pregnancies.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dirty="0"/>
              <a:t>Abruption is usually an unanticipated emergency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dirty="0"/>
              <a:t> Bleeding is often concealed 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dirty="0"/>
              <a:t>Perinatal mortality rate 48%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9F57111-0008-4422-9559-5B89F4739F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252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651"/>
    </mc:Choice>
    <mc:Fallback xmlns="">
      <p:transition spd="slow" advTm="366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20688"/>
            <a:ext cx="9036496" cy="782960"/>
          </a:xfrm>
        </p:spPr>
        <p:txBody>
          <a:bodyPr>
            <a:normAutofit fontScale="90000"/>
          </a:bodyPr>
          <a:lstStyle/>
          <a:p>
            <a:r>
              <a:rPr lang="en-GB" sz="4000" b="1" dirty="0">
                <a:solidFill>
                  <a:srgbClr val="FFC000"/>
                </a:solidFill>
                <a:latin typeface="+mn-lt"/>
              </a:rPr>
              <a:t>Pathophysiology of placental abruption</a:t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052736"/>
            <a:ext cx="8964488" cy="5805264"/>
          </a:xfrm>
        </p:spPr>
        <p:txBody>
          <a:bodyPr>
            <a:normAutofit/>
          </a:bodyPr>
          <a:lstStyle/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dirty="0"/>
              <a:t>2 potential mechanisms</a:t>
            </a:r>
          </a:p>
          <a:p>
            <a:pPr marL="0" indent="0">
              <a:buClr>
                <a:srgbClr val="FFC000"/>
              </a:buClr>
            </a:pPr>
            <a:r>
              <a:rPr lang="en-GB" dirty="0"/>
              <a:t>     acute inflammation &amp; chronic vascular dysfunction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dirty="0"/>
              <a:t>Bleeding begins in the decidua basalis and leads to the separation of the placenta from its attachment to the uterine wall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dirty="0"/>
              <a:t> This separation can be partial and self-limiting or can extend until there is fetal hypoxia and, ultimately, demise.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C0D50BE4-ED24-46A1-BA91-BBD2D2F58D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3625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435280" cy="4525963"/>
          </a:xfrm>
        </p:spPr>
        <p:txBody>
          <a:bodyPr/>
          <a:lstStyle/>
          <a:p>
            <a:r>
              <a:rPr lang="en-GB" sz="4400" b="1" dirty="0">
                <a:solidFill>
                  <a:srgbClr val="FFC000"/>
                </a:solidFill>
              </a:rPr>
              <a:t>Couvelaire uterus</a:t>
            </a:r>
          </a:p>
          <a:p>
            <a:r>
              <a:rPr lang="en-GB" dirty="0"/>
              <a:t>   Bruised uterus</a:t>
            </a:r>
          </a:p>
        </p:txBody>
      </p:sp>
      <p:pic>
        <p:nvPicPr>
          <p:cNvPr id="9" name="Content Placeholder 8" descr="images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3875676" y="2708920"/>
            <a:ext cx="4883376" cy="3657818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E045B6A0-A56E-48AB-B966-E1C8D08D43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88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632"/>
    </mc:Choice>
    <mc:Fallback xmlns="">
      <p:transition spd="slow" advTm="336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692696"/>
            <a:ext cx="9144000" cy="720080"/>
          </a:xfrm>
        </p:spPr>
        <p:txBody>
          <a:bodyPr>
            <a:normAutofit fontScale="90000"/>
          </a:bodyPr>
          <a:lstStyle/>
          <a:p>
            <a:r>
              <a:rPr lang="en-GB" sz="4400" b="1" dirty="0">
                <a:solidFill>
                  <a:srgbClr val="FFC000"/>
                </a:solidFill>
                <a:latin typeface="+mn-lt"/>
              </a:rPr>
              <a:t>Clinical presentation of placental abruption</a:t>
            </a:r>
            <a:br>
              <a:rPr lang="en-GB" b="1" dirty="0"/>
            </a:b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79512" y="1700808"/>
            <a:ext cx="8856984" cy="4968552"/>
          </a:xfrm>
        </p:spPr>
        <p:txBody>
          <a:bodyPr>
            <a:normAutofit fontScale="92500" lnSpcReduction="10000"/>
          </a:bodyPr>
          <a:lstStyle/>
          <a:p>
            <a:pPr marL="571500" indent="-57150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GB" dirty="0">
                <a:solidFill>
                  <a:srgbClr val="FFC000"/>
                </a:solidFill>
              </a:rPr>
              <a:t>Vaginal bleeding</a:t>
            </a:r>
            <a:r>
              <a:rPr lang="en-GB" dirty="0"/>
              <a:t>–﻿ concealed or  revealed </a:t>
            </a:r>
          </a:p>
          <a:p>
            <a:pPr marL="571500" indent="-57150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GB" dirty="0">
                <a:solidFill>
                  <a:srgbClr val="FFC000"/>
                </a:solidFill>
              </a:rPr>
              <a:t>Abdominal pain</a:t>
            </a:r>
            <a:r>
              <a:rPr lang="en-GB" dirty="0"/>
              <a:t>– usually </a:t>
            </a:r>
            <a:r>
              <a:rPr lang="en-GB" dirty="0">
                <a:solidFill>
                  <a:srgbClr val="FFC000"/>
                </a:solidFill>
              </a:rPr>
              <a:t>constant</a:t>
            </a:r>
          </a:p>
          <a:p>
            <a:pPr marL="571500" indent="-57150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GB" dirty="0">
                <a:solidFill>
                  <a:srgbClr val="FFC000"/>
                </a:solidFill>
              </a:rPr>
              <a:t>Uterine contractions</a:t>
            </a:r>
            <a:r>
              <a:rPr lang="en-GB" dirty="0"/>
              <a:t>– abruptions can occur in labour or stimulate labour to begin</a:t>
            </a:r>
          </a:p>
          <a:p>
            <a:pPr marL="571500" indent="-57150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GB" dirty="0">
                <a:solidFill>
                  <a:srgbClr val="FFC000"/>
                </a:solidFill>
              </a:rPr>
              <a:t>Fetal distress </a:t>
            </a:r>
            <a:r>
              <a:rPr lang="en-GB" dirty="0"/>
              <a:t>or intrauterine death</a:t>
            </a:r>
          </a:p>
          <a:p>
            <a:pPr marL="571500" indent="-57150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GB" dirty="0">
                <a:solidFill>
                  <a:srgbClr val="FFC000"/>
                </a:solidFill>
              </a:rPr>
              <a:t>Disseminated intravascular coagulopathy </a:t>
            </a:r>
            <a:r>
              <a:rPr lang="en-GB" dirty="0"/>
              <a:t>– non-clotting vaginal bleeding, bleeding from drip sites and skin bruising.</a:t>
            </a:r>
          </a:p>
          <a:p>
            <a:pPr marL="571500" indent="-57150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GB" dirty="0">
                <a:solidFill>
                  <a:srgbClr val="FFC000"/>
                </a:solidFill>
              </a:rPr>
              <a:t>Maternal circulatory shock</a:t>
            </a:r>
          </a:p>
          <a:p>
            <a:endParaRPr lang="en-GB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C653B128-BB66-4C46-8561-5F814B4DBA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109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010"/>
    </mc:Choice>
    <mc:Fallback xmlns="">
      <p:transition spd="slow" advTm="1350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22CB8-EDAE-4393-B6DE-EB6A4D372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565091A-5552-42DF-82F3-CFC54BBFD9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464671" y="392976"/>
            <a:ext cx="4471574" cy="5124256"/>
          </a:xfrm>
          <a:prstGeom prst="rect">
            <a:avLst/>
          </a:prstGeom>
          <a:ln>
            <a:solidFill>
              <a:srgbClr val="FFFF00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EC86433-F6ED-4776-A61E-9ED748C101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443" y="1343711"/>
            <a:ext cx="4055525" cy="5226841"/>
          </a:xfrm>
          <a:prstGeom prst="rect">
            <a:avLst/>
          </a:prstGeom>
          <a:ln>
            <a:solidFill>
              <a:srgbClr val="FFFF00"/>
            </a:solidFill>
          </a:ln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FC7207C5-FADA-4973-B049-EA40C32D56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45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325"/>
    </mc:Choice>
    <mc:Fallback xmlns="">
      <p:transition spd="slow" advTm="363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036496" cy="998984"/>
          </a:xfrm>
        </p:spPr>
        <p:txBody>
          <a:bodyPr>
            <a:normAutofit fontScale="90000"/>
          </a:bodyPr>
          <a:lstStyle/>
          <a:p>
            <a:r>
              <a:rPr lang="en-GB" sz="4000" b="1" dirty="0">
                <a:solidFill>
                  <a:srgbClr val="FFC000"/>
                </a:solidFill>
                <a:latin typeface="+mn-lt"/>
              </a:rPr>
              <a:t>Examination findings of placental abruption</a:t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856984" cy="5069160"/>
          </a:xfrm>
        </p:spPr>
        <p:txBody>
          <a:bodyPr>
            <a:normAutofit/>
          </a:bodyPr>
          <a:lstStyle/>
          <a:p>
            <a:pPr marL="571500" indent="-57150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GB" sz="3200" dirty="0">
                <a:solidFill>
                  <a:srgbClr val="FFC000"/>
                </a:solidFill>
              </a:rPr>
              <a:t>uterine tenderness</a:t>
            </a:r>
            <a:endParaRPr lang="en-GB" sz="3200" dirty="0"/>
          </a:p>
          <a:p>
            <a:pPr marL="571500" indent="-57150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GB" sz="3200" dirty="0"/>
              <a:t>abnormal uterine </a:t>
            </a:r>
            <a:r>
              <a:rPr lang="en-GB" sz="3200" dirty="0">
                <a:solidFill>
                  <a:srgbClr val="FFC000"/>
                </a:solidFill>
              </a:rPr>
              <a:t>contractions </a:t>
            </a:r>
            <a:r>
              <a:rPr lang="en-GB" sz="3200" dirty="0"/>
              <a:t>(e.g. hypertonic, high frequency) are found in 35% of cases</a:t>
            </a:r>
          </a:p>
          <a:p>
            <a:pPr marL="571500" indent="-57150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GB" sz="3200" dirty="0">
                <a:solidFill>
                  <a:srgbClr val="FFC000"/>
                </a:solidFill>
              </a:rPr>
              <a:t>fetal distress </a:t>
            </a:r>
          </a:p>
          <a:p>
            <a:pPr marL="571500" indent="-57150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GB" sz="3200" dirty="0"/>
              <a:t>idiopathic </a:t>
            </a:r>
            <a:r>
              <a:rPr lang="en-GB" sz="3200" dirty="0">
                <a:solidFill>
                  <a:srgbClr val="FFC000"/>
                </a:solidFill>
              </a:rPr>
              <a:t>premature labour </a:t>
            </a:r>
            <a:r>
              <a:rPr lang="en-GB" sz="3200" dirty="0"/>
              <a:t>is found in 25% of cases</a:t>
            </a:r>
          </a:p>
          <a:p>
            <a:pPr marL="571500" indent="-57150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GB" sz="3200" dirty="0">
                <a:solidFill>
                  <a:srgbClr val="FFC000"/>
                </a:solidFill>
              </a:rPr>
              <a:t>fetal death </a:t>
            </a:r>
            <a:r>
              <a:rPr lang="en-GB" sz="3200" dirty="0"/>
              <a:t>is found in 15% of cases.</a:t>
            </a:r>
          </a:p>
          <a:p>
            <a:endParaRPr lang="en-GB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AAA01D1-668C-4228-A449-904BB197D0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54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908"/>
    </mc:Choice>
    <mc:Fallback xmlns="">
      <p:transition spd="slow" advTm="809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2FA4F-CF18-4A2A-BC73-843CDF7FA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43000"/>
          </a:xfrm>
        </p:spPr>
        <p:txBody>
          <a:bodyPr>
            <a:noAutofit/>
          </a:bodyPr>
          <a:lstStyle/>
          <a:p>
            <a:r>
              <a:rPr lang="en-GB" sz="3600" b="1" dirty="0">
                <a:solidFill>
                  <a:srgbClr val="FFC000"/>
                </a:solidFill>
                <a:latin typeface="+mj-lt"/>
              </a:rPr>
              <a:t>Classification is based on clinical presentations﻿</a:t>
            </a:r>
            <a:r>
              <a:rPr lang="en-GB" sz="3600" dirty="0">
                <a:solidFill>
                  <a:srgbClr val="FFC000"/>
                </a:solidFill>
                <a:latin typeface="+mj-lt"/>
              </a:rPr>
              <a:t>:</a:t>
            </a:r>
            <a:endParaRPr lang="en-GB" sz="3600" dirty="0">
              <a:latin typeface="+mj-lt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5DC1512-028F-43F6-A6F1-596DC62828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9933045"/>
              </p:ext>
            </p:extLst>
          </p:nvPr>
        </p:nvGraphicFramePr>
        <p:xfrm>
          <a:off x="251520" y="1196752"/>
          <a:ext cx="8712969" cy="5506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2038">
                  <a:extLst>
                    <a:ext uri="{9D8B030D-6E8A-4147-A177-3AD203B41FA5}">
                      <a16:colId xmlns:a16="http://schemas.microsoft.com/office/drawing/2014/main" val="1659711447"/>
                    </a:ext>
                  </a:extLst>
                </a:gridCol>
                <a:gridCol w="4254546">
                  <a:extLst>
                    <a:ext uri="{9D8B030D-6E8A-4147-A177-3AD203B41FA5}">
                      <a16:colId xmlns:a16="http://schemas.microsoft.com/office/drawing/2014/main" val="830846029"/>
                    </a:ext>
                  </a:extLst>
                </a:gridCol>
                <a:gridCol w="3456385">
                  <a:extLst>
                    <a:ext uri="{9D8B030D-6E8A-4147-A177-3AD203B41FA5}">
                      <a16:colId xmlns:a16="http://schemas.microsoft.com/office/drawing/2014/main" val="98798933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l" fontAlgn="ctr"/>
                      <a:r>
                        <a:rPr lang="en-GB" sz="2400" dirty="0">
                          <a:effectLst/>
                        </a:rPr>
                        <a:t>Grade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400" b="1">
                          <a:effectLst/>
                        </a:rPr>
                        <a:t>Blood loss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400" b="1" dirty="0">
                          <a:effectLst/>
                        </a:rPr>
                        <a:t>Clinical features</a:t>
                      </a:r>
                    </a:p>
                  </a:txBody>
                  <a:tcPr marL="95250" marR="95250" marT="95250" marB="95250" anchor="ctr"/>
                </a:tc>
                <a:extLst>
                  <a:ext uri="{0D108BD9-81ED-4DB2-BD59-A6C34878D82A}">
                    <a16:rowId xmlns:a16="http://schemas.microsoft.com/office/drawing/2014/main" val="4174479269"/>
                  </a:ext>
                </a:extLst>
              </a:tr>
              <a:tr h="978673">
                <a:tc>
                  <a:txBody>
                    <a:bodyPr/>
                    <a:lstStyle/>
                    <a:p>
                      <a:r>
                        <a:rPr lang="en-GB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GB" sz="2400" b="1" dirty="0">
                          <a:effectLst/>
                        </a:rPr>
                        <a:t>150–500 ml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GB" sz="2400" b="1" dirty="0">
                          <a:effectLst/>
                        </a:rPr>
                        <a:t>Retroplacental clot at delivery (may be incidental finding)</a:t>
                      </a:r>
                    </a:p>
                  </a:txBody>
                  <a:tcPr marL="95250" marR="95250" marT="95250" marB="95250" anchor="ctr"/>
                </a:tc>
                <a:extLst>
                  <a:ext uri="{0D108BD9-81ED-4DB2-BD59-A6C34878D82A}">
                    <a16:rowId xmlns:a16="http://schemas.microsoft.com/office/drawing/2014/main" val="3690491815"/>
                  </a:ext>
                </a:extLst>
              </a:tr>
              <a:tr h="2431548">
                <a:tc>
                  <a:txBody>
                    <a:bodyPr/>
                    <a:lstStyle/>
                    <a:p>
                      <a:r>
                        <a:rPr lang="en-GB" sz="2400" b="1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GB" sz="2400" b="1" dirty="0">
                          <a:effectLst/>
                        </a:rPr>
                        <a:t>Average retroplacental clot volume 150–500 ml</a:t>
                      </a:r>
                    </a:p>
                    <a:p>
                      <a:pPr fontAlgn="ctr"/>
                      <a:endParaRPr lang="en-GB" sz="2400" b="1" dirty="0">
                        <a:effectLst/>
                      </a:endParaRPr>
                    </a:p>
                    <a:p>
                      <a:pPr fontAlgn="ctr"/>
                      <a:r>
                        <a:rPr lang="en-GB" sz="2400" b="1" dirty="0">
                          <a:effectLst/>
                        </a:rPr>
                        <a:t>25% of patients can have a volume &gt;500 ml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GB" sz="2400" b="1" dirty="0">
                          <a:effectLst/>
                        </a:rPr>
                        <a:t>APH with classical clinical features:</a:t>
                      </a:r>
                    </a:p>
                    <a:p>
                      <a:pPr fontAlgn="ctr">
                        <a:buFont typeface="Arial" panose="020B0604020202020204" pitchFamily="34" charset="0"/>
                        <a:buChar char="•"/>
                      </a:pPr>
                      <a:r>
                        <a:rPr lang="en-GB" sz="2400" b="1" dirty="0">
                          <a:effectLst/>
                        </a:rPr>
                        <a:t>live </a:t>
                      </a:r>
                      <a:r>
                        <a:rPr lang="en-GB" sz="2400" b="1" dirty="0" err="1">
                          <a:effectLst/>
                        </a:rPr>
                        <a:t>fetus</a:t>
                      </a:r>
                      <a:endParaRPr lang="en-GB" sz="2400" b="1" dirty="0">
                        <a:effectLst/>
                      </a:endParaRPr>
                    </a:p>
                    <a:p>
                      <a:pPr fontAlgn="ctr">
                        <a:buFont typeface="Arial" panose="020B0604020202020204" pitchFamily="34" charset="0"/>
                        <a:buChar char="•"/>
                      </a:pPr>
                      <a:r>
                        <a:rPr lang="en-GB" sz="2400" b="1" dirty="0">
                          <a:effectLst/>
                        </a:rPr>
                        <a:t>a vast majority (92%) present with </a:t>
                      </a:r>
                      <a:r>
                        <a:rPr lang="en-GB" sz="2400" b="1" dirty="0" err="1">
                          <a:effectLst/>
                        </a:rPr>
                        <a:t>fetal</a:t>
                      </a:r>
                      <a:r>
                        <a:rPr lang="en-GB" sz="2400" b="1" dirty="0">
                          <a:effectLst/>
                        </a:rPr>
                        <a:t> heart rate (FHR) abnormalities</a:t>
                      </a:r>
                    </a:p>
                  </a:txBody>
                  <a:tcPr marL="95250" marR="95250" marT="95250" marB="95250" anchor="ctr"/>
                </a:tc>
                <a:extLst>
                  <a:ext uri="{0D108BD9-81ED-4DB2-BD59-A6C34878D82A}">
                    <a16:rowId xmlns:a16="http://schemas.microsoft.com/office/drawing/2014/main" val="2828373683"/>
                  </a:ext>
                </a:extLst>
              </a:tr>
              <a:tr h="615454">
                <a:tc>
                  <a:txBody>
                    <a:bodyPr/>
                    <a:lstStyle/>
                    <a:p>
                      <a:r>
                        <a:rPr lang="en-GB" sz="2400" b="1" dirty="0"/>
                        <a:t>3a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GB" sz="2400" b="1" dirty="0">
                          <a:effectLst/>
                        </a:rPr>
                        <a:t>Coagulopathy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GB" sz="2400" b="1" dirty="0" err="1">
                          <a:effectLst/>
                        </a:rPr>
                        <a:t>Fetal</a:t>
                      </a:r>
                      <a:r>
                        <a:rPr lang="en-GB" sz="2400" b="1" dirty="0">
                          <a:effectLst/>
                        </a:rPr>
                        <a:t> demise</a:t>
                      </a:r>
                    </a:p>
                  </a:txBody>
                  <a:tcPr marL="95250" marR="95250" marT="95250" marB="95250" anchor="ctr"/>
                </a:tc>
                <a:extLst>
                  <a:ext uri="{0D108BD9-81ED-4DB2-BD59-A6C34878D82A}">
                    <a16:rowId xmlns:a16="http://schemas.microsoft.com/office/drawing/2014/main" val="2288503815"/>
                  </a:ext>
                </a:extLst>
              </a:tr>
              <a:tr h="615454">
                <a:tc>
                  <a:txBody>
                    <a:bodyPr/>
                    <a:lstStyle/>
                    <a:p>
                      <a:r>
                        <a:rPr lang="en-GB" sz="2400" b="1" dirty="0"/>
                        <a:t>3b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GB" sz="2400" b="1" dirty="0">
                          <a:effectLst/>
                        </a:rPr>
                        <a:t>No coagulopathy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GB" sz="2400" b="1" dirty="0" err="1">
                          <a:effectLst/>
                        </a:rPr>
                        <a:t>Fetal</a:t>
                      </a:r>
                      <a:r>
                        <a:rPr lang="en-GB" sz="2400" b="1" dirty="0">
                          <a:effectLst/>
                        </a:rPr>
                        <a:t> demise</a:t>
                      </a:r>
                    </a:p>
                  </a:txBody>
                  <a:tcPr marL="95250" marR="95250" marT="95250" marB="95250" anchor="ctr"/>
                </a:tc>
                <a:extLst>
                  <a:ext uri="{0D108BD9-81ED-4DB2-BD59-A6C34878D82A}">
                    <a16:rowId xmlns:a16="http://schemas.microsoft.com/office/drawing/2014/main" val="3376963076"/>
                  </a:ext>
                </a:extLst>
              </a:tr>
            </a:tbl>
          </a:graphicData>
        </a:graphic>
      </p:graphicFrame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177D7CD7-4B15-4DC4-B51C-3D78FFEB8A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32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075"/>
    </mc:Choice>
    <mc:Fallback xmlns="">
      <p:transition spd="slow" advTm="630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F4016-D947-4345-BF17-D9195F7C8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720080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rgbClr val="FFC000"/>
                </a:solidFill>
              </a:rPr>
              <a:t>Severe abruption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ABAD92-6C2E-40C4-9576-30A778969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 A retrospective study by Ananth (2016) defined </a:t>
            </a:r>
            <a:r>
              <a:rPr lang="en-GB" b="1" dirty="0">
                <a:solidFill>
                  <a:srgbClr val="FFC000"/>
                </a:solidFill>
              </a:rPr>
              <a:t>severe abruption</a:t>
            </a:r>
            <a:r>
              <a:rPr lang="en-GB" dirty="0"/>
              <a:t> as an event accompanied by at least one of the following:</a:t>
            </a:r>
          </a:p>
          <a:p>
            <a:pPr marL="571500" indent="-571500">
              <a:buFont typeface="Courier New" panose="02070309020205020404" pitchFamily="49" charset="0"/>
              <a:buChar char="o"/>
            </a:pPr>
            <a:r>
              <a:rPr lang="en-GB" b="1" dirty="0">
                <a:solidFill>
                  <a:srgbClr val="FFC000"/>
                </a:solidFill>
              </a:rPr>
              <a:t>Maternal</a:t>
            </a:r>
            <a:r>
              <a:rPr lang="en-GB" dirty="0"/>
              <a:t> (DIC, hypovolemic shock, blood transfusion, hysterectomy, renal failure, or in-hospital death)</a:t>
            </a:r>
          </a:p>
          <a:p>
            <a:pPr marL="571500" indent="-571500">
              <a:buFont typeface="Courier New" panose="02070309020205020404" pitchFamily="49" charset="0"/>
              <a:buChar char="o"/>
            </a:pPr>
            <a:r>
              <a:rPr lang="en-GB" b="1" dirty="0" err="1">
                <a:solidFill>
                  <a:srgbClr val="FFC000"/>
                </a:solidFill>
              </a:rPr>
              <a:t>Fetal</a:t>
            </a:r>
            <a:r>
              <a:rPr lang="en-GB" b="1" dirty="0">
                <a:solidFill>
                  <a:srgbClr val="FFC000"/>
                </a:solidFill>
              </a:rPr>
              <a:t> </a:t>
            </a:r>
            <a:r>
              <a:rPr lang="en-GB" dirty="0"/>
              <a:t>(</a:t>
            </a:r>
            <a:r>
              <a:rPr lang="en-GB" dirty="0" err="1"/>
              <a:t>nonreassuring</a:t>
            </a:r>
            <a:r>
              <a:rPr lang="en-GB" dirty="0"/>
              <a:t> </a:t>
            </a:r>
            <a:r>
              <a:rPr lang="en-GB" dirty="0" err="1"/>
              <a:t>fetal</a:t>
            </a:r>
            <a:r>
              <a:rPr lang="en-GB" dirty="0"/>
              <a:t> status, IUGR, or </a:t>
            </a:r>
            <a:r>
              <a:rPr lang="en-GB" dirty="0" err="1"/>
              <a:t>fetal</a:t>
            </a:r>
            <a:r>
              <a:rPr lang="en-GB" dirty="0"/>
              <a:t> death),</a:t>
            </a:r>
          </a:p>
          <a:p>
            <a:pPr marL="571500" indent="-571500">
              <a:buFont typeface="Courier New" panose="02070309020205020404" pitchFamily="49" charset="0"/>
              <a:buChar char="o"/>
            </a:pPr>
            <a:r>
              <a:rPr lang="en-GB" b="1" dirty="0">
                <a:solidFill>
                  <a:srgbClr val="FFC000"/>
                </a:solidFill>
              </a:rPr>
              <a:t>Neonatal</a:t>
            </a:r>
            <a:r>
              <a:rPr lang="en-GB" dirty="0"/>
              <a:t> (neonatal death, preterm delivery or small for gestational age)</a:t>
            </a:r>
          </a:p>
          <a:p>
            <a:r>
              <a:rPr lang="en-GB" dirty="0"/>
              <a:t>Abruption cases that did not qualify as being severe were classified as mild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B1294DA0-33FB-47F6-9C6D-33F8ACB971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916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276"/>
    </mc:Choice>
    <mc:Fallback xmlns="">
      <p:transition spd="slow" advTm="422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9036496" cy="1143000"/>
          </a:xfrm>
        </p:spPr>
        <p:txBody>
          <a:bodyPr>
            <a:normAutofit/>
          </a:bodyPr>
          <a:lstStyle/>
          <a:p>
            <a:r>
              <a:rPr lang="en-GB" sz="4400" b="1" dirty="0">
                <a:solidFill>
                  <a:srgbClr val="FFC000"/>
                </a:solidFill>
                <a:latin typeface="+mn-lt"/>
              </a:rPr>
              <a:t>Abruption: 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8712968" cy="4997152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sz="3900" b="1" dirty="0">
                <a:solidFill>
                  <a:srgbClr val="FFC000"/>
                </a:solidFill>
              </a:rPr>
              <a:t>Clinical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b="1" dirty="0">
                <a:solidFill>
                  <a:srgbClr val="FFC000"/>
                </a:solidFill>
              </a:rPr>
              <a:t>Ultrasound</a:t>
            </a:r>
          </a:p>
          <a:p>
            <a:pPr lvl="1">
              <a:buClr>
                <a:srgbClr val="FFC000"/>
              </a:buClr>
              <a:buFont typeface="Wingdings" pitchFamily="2" charset="2"/>
              <a:buChar char="§"/>
            </a:pPr>
            <a:r>
              <a:rPr lang="en-GB" sz="3000" b="1" dirty="0"/>
              <a:t>Exclude placenta praevia</a:t>
            </a:r>
          </a:p>
          <a:p>
            <a:pPr lvl="1">
              <a:buClr>
                <a:srgbClr val="FFC000"/>
              </a:buClr>
              <a:buFont typeface="Wingdings" pitchFamily="2" charset="2"/>
              <a:buChar char="§"/>
            </a:pPr>
            <a:r>
              <a:rPr lang="en-GB" sz="3000" b="1" dirty="0"/>
              <a:t>Confirm GA</a:t>
            </a:r>
          </a:p>
          <a:p>
            <a:pPr lvl="1">
              <a:buClr>
                <a:srgbClr val="FFC000"/>
              </a:buClr>
              <a:buFont typeface="Wingdings" pitchFamily="2" charset="2"/>
              <a:buChar char="§"/>
            </a:pPr>
            <a:r>
              <a:rPr lang="en-GB" sz="3000" b="1" dirty="0"/>
              <a:t>Assess fetal viability/liquor</a:t>
            </a:r>
          </a:p>
          <a:p>
            <a:pPr lvl="1">
              <a:buClr>
                <a:srgbClr val="FFC000"/>
              </a:buClr>
              <a:buFont typeface="Wingdings" pitchFamily="2" charset="2"/>
              <a:buChar char="§"/>
            </a:pPr>
            <a:r>
              <a:rPr lang="en-GB" sz="3000" dirty="0"/>
              <a:t>Retroplacental haematoma may be recognised in 2–25% of all abruptions. Recognition of retroplacental haematoma (15% of cases)depends on the degree of haematoma and on the operator's skill level</a:t>
            </a:r>
            <a:endParaRPr lang="en-GB" sz="3000" b="1" dirty="0"/>
          </a:p>
          <a:p>
            <a:pPr>
              <a:buClr>
                <a:srgbClr val="FFC000"/>
              </a:buClr>
            </a:pPr>
            <a:r>
              <a:rPr lang="en-GB" dirty="0"/>
              <a:t>   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0D928572-5CA2-4E44-B4F2-6A5510B173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671"/>
    </mc:Choice>
    <mc:Fallback xmlns="">
      <p:transition spd="slow" advTm="686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926976"/>
          </a:xfrm>
        </p:spPr>
        <p:txBody>
          <a:bodyPr>
            <a:normAutofit fontScale="90000"/>
          </a:bodyPr>
          <a:lstStyle/>
          <a:p>
            <a:r>
              <a:rPr lang="en-GB" sz="4400" b="1" dirty="0">
                <a:solidFill>
                  <a:srgbClr val="FFC000"/>
                </a:solidFill>
                <a:latin typeface="+mn-lt"/>
              </a:rPr>
              <a:t>Laboratory studies</a:t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84576"/>
          </a:xfrm>
        </p:spPr>
        <p:txBody>
          <a:bodyPr>
            <a:normAutofit/>
          </a:bodyPr>
          <a:lstStyle/>
          <a:p>
            <a:pPr marL="457200" indent="-457200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GB" dirty="0"/>
              <a:t>Full blood count</a:t>
            </a:r>
          </a:p>
          <a:p>
            <a:pPr marL="457200" indent="-457200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GB" dirty="0"/>
              <a:t>Blood group and crossmatch</a:t>
            </a:r>
          </a:p>
          <a:p>
            <a:pPr marL="457200" indent="-457200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GB" dirty="0"/>
              <a:t>Urea, creatinine and electrolytes</a:t>
            </a:r>
          </a:p>
          <a:p>
            <a:pPr marL="457200" indent="-457200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GB" dirty="0"/>
              <a:t>Liver function tests</a:t>
            </a:r>
          </a:p>
          <a:p>
            <a:pPr marL="457200" indent="-457200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GB" dirty="0"/>
              <a:t>Fibrinogen concentration</a:t>
            </a:r>
          </a:p>
          <a:p>
            <a:pPr marL="457200" indent="-457200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GB" dirty="0"/>
              <a:t>Coagulation screen</a:t>
            </a:r>
          </a:p>
          <a:p>
            <a:pPr marL="457200" indent="-457200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GB" dirty="0"/>
              <a:t>Kleihauer–</a:t>
            </a:r>
            <a:r>
              <a:rPr lang="en-GB" dirty="0" err="1"/>
              <a:t>Betke</a:t>
            </a:r>
            <a:r>
              <a:rPr lang="en-GB" dirty="0"/>
              <a:t> test</a:t>
            </a:r>
          </a:p>
          <a:p>
            <a:endParaRPr lang="en-GB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EE6000D-39E2-4784-B133-63EE25FB32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515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194"/>
    </mc:Choice>
    <mc:Fallback xmlns="">
      <p:transition spd="slow" advTm="311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5BC1E-43A9-472A-B729-A9AB943FA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FFC000"/>
                </a:solidFill>
                <a:latin typeface="+mj-lt"/>
              </a:rPr>
              <a:t>Abruption: Risk factors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C60D1F-EC8B-4853-9897-C51471E38D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97152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800" b="1" dirty="0">
                <a:solidFill>
                  <a:srgbClr val="FFC000"/>
                </a:solidFill>
              </a:rPr>
              <a:t>Previous </a:t>
            </a:r>
            <a:r>
              <a:rPr lang="en-US" sz="3800" b="1" dirty="0">
                <a:solidFill>
                  <a:srgbClr val="FFC000"/>
                </a:solidFill>
              </a:rPr>
              <a:t>abruption 10x, 25%</a:t>
            </a:r>
          </a:p>
          <a:p>
            <a:pPr marL="457200" indent="-4572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800" dirty="0"/>
              <a:t>Folic acid deficiency</a:t>
            </a:r>
          </a:p>
          <a:p>
            <a:pPr marL="457200" indent="-4572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800" dirty="0"/>
              <a:t>Cocaine</a:t>
            </a:r>
          </a:p>
          <a:p>
            <a:pPr marL="457200" indent="-4572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800" dirty="0"/>
              <a:t>Smoking</a:t>
            </a:r>
          </a:p>
          <a:p>
            <a:pPr marL="457200" indent="-4572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800" dirty="0"/>
              <a:t> Hypertension/PET</a:t>
            </a:r>
          </a:p>
          <a:p>
            <a:pPr marL="457200" indent="-4572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800" dirty="0"/>
              <a:t>Thrombophilia</a:t>
            </a:r>
          </a:p>
          <a:p>
            <a:pPr marL="457200" indent="-4572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800" dirty="0"/>
              <a:t>PROM</a:t>
            </a:r>
          </a:p>
          <a:p>
            <a:pPr marL="457200" indent="-4572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800" dirty="0"/>
              <a:t>Multiple pregnancy</a:t>
            </a:r>
          </a:p>
          <a:p>
            <a:pPr marL="457200" indent="-4572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800" dirty="0"/>
              <a:t>Social deprivation	</a:t>
            </a:r>
          </a:p>
          <a:p>
            <a:pPr marL="457200" indent="-4572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800" dirty="0"/>
              <a:t>Trauma</a:t>
            </a:r>
          </a:p>
          <a:p>
            <a:endParaRPr lang="en-GB" sz="2800" dirty="0"/>
          </a:p>
          <a:p>
            <a:endParaRPr lang="en-GB" sz="18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B35BE89-03C3-4651-846F-990F9792BC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97152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600" dirty="0"/>
              <a:t>Advanced maternal age</a:t>
            </a:r>
          </a:p>
          <a:p>
            <a:pPr marL="457200" indent="-4572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600" dirty="0"/>
              <a:t>First trimester bleeding</a:t>
            </a:r>
          </a:p>
          <a:p>
            <a:pPr marL="457200" indent="-4572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600" dirty="0"/>
              <a:t>Low BMI</a:t>
            </a:r>
          </a:p>
          <a:p>
            <a:pPr marL="457200" indent="-4572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600" dirty="0"/>
              <a:t>Pregnancy following assisted reproduction techniques</a:t>
            </a:r>
          </a:p>
          <a:p>
            <a:endParaRPr lang="en-GB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6952398B-4866-4176-A58B-4D41E0A745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0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600"/>
    </mc:Choice>
    <mc:Fallback xmlns="">
      <p:transition spd="slow" advTm="546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FFC000"/>
                </a:solidFill>
                <a:latin typeface="+mn-lt"/>
              </a:rPr>
              <a:t>Maternal complications</a:t>
            </a:r>
            <a:br>
              <a:rPr lang="en-GB" dirty="0"/>
            </a:b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23528" y="1124744"/>
            <a:ext cx="8640960" cy="5472608"/>
          </a:xfrm>
        </p:spPr>
        <p:txBody>
          <a:bodyPr>
            <a:normAutofit fontScale="85000" lnSpcReduction="20000"/>
          </a:bodyPr>
          <a:lstStyle/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dirty="0"/>
              <a:t>Infection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dirty="0"/>
              <a:t>Anaemia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dirty="0"/>
              <a:t>Hypovolaemic shock secondary to haemorrhage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dirty="0"/>
              <a:t>DIC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dirty="0"/>
              <a:t>Acute renal failure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dirty="0"/>
              <a:t>Couvelaire uterus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dirty="0"/>
              <a:t>Postpartum haemorrhage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dirty="0"/>
              <a:t>Ischemic necrosis of distal organs (adrenal, pituitary)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dirty="0" err="1"/>
              <a:t>Feto</a:t>
            </a:r>
            <a:r>
              <a:rPr lang="en-GB" dirty="0"/>
              <a:t>–maternal haemorrhage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dirty="0"/>
              <a:t>Psychological sequelae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2734A42F-0D0F-4057-8FD7-4E2F04A8D0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47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175"/>
    </mc:Choice>
    <mc:Fallback xmlns="">
      <p:transition spd="slow" advTm="431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FFC000"/>
                </a:solidFill>
                <a:latin typeface="+mn-lt"/>
              </a:rPr>
              <a:t>Fetal complications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dirty="0"/>
              <a:t>Intrauterine death(IUFD)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dirty="0"/>
              <a:t>Hypoxia and its sequelae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dirty="0"/>
              <a:t>Anaemia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dirty="0"/>
              <a:t>Fetal growth restriction (IUGR)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dirty="0"/>
              <a:t>Risks of preterm birth</a:t>
            </a:r>
          </a:p>
          <a:p>
            <a:endParaRPr lang="en-GB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039502B5-B055-45A9-8908-CA9C16D426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603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626"/>
    </mc:Choice>
    <mc:Fallback xmlns="">
      <p:transition spd="slow" advTm="156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784976" cy="1143000"/>
          </a:xfrm>
        </p:spPr>
        <p:txBody>
          <a:bodyPr>
            <a:normAutofit/>
          </a:bodyPr>
          <a:lstStyle/>
          <a:p>
            <a:r>
              <a:rPr lang="en-GB" sz="4400" b="1" dirty="0">
                <a:solidFill>
                  <a:srgbClr val="FFC000"/>
                </a:solidFill>
                <a:latin typeface="+mn-lt"/>
              </a:rPr>
              <a:t>Abruption: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03648"/>
            <a:ext cx="8712968" cy="5193704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Clr>
                <a:srgbClr val="FFC000"/>
              </a:buClr>
              <a:buFont typeface="Arial" pitchFamily="34" charset="0"/>
              <a:buChar char="•"/>
            </a:pPr>
            <a:r>
              <a:rPr lang="en-US" b="1" dirty="0">
                <a:solidFill>
                  <a:srgbClr val="FFC000"/>
                </a:solidFill>
              </a:rPr>
              <a:t>Depends on </a:t>
            </a:r>
          </a:p>
          <a:p>
            <a:pPr lvl="1">
              <a:lnSpc>
                <a:spcPct val="800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en-US" b="1" dirty="0"/>
              <a:t> </a:t>
            </a:r>
            <a:r>
              <a:rPr lang="en-US" sz="3600" b="1" dirty="0"/>
              <a:t>Amount of blood loss</a:t>
            </a:r>
          </a:p>
          <a:p>
            <a:pPr lvl="1">
              <a:lnSpc>
                <a:spcPct val="800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3600" b="1" dirty="0"/>
              <a:t> Status of the fetus &amp; mother</a:t>
            </a:r>
          </a:p>
          <a:p>
            <a:pPr lvl="1">
              <a:lnSpc>
                <a:spcPct val="800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3600" b="1" dirty="0"/>
              <a:t> Gestational age(GA)</a:t>
            </a:r>
          </a:p>
          <a:p>
            <a:pPr lvl="1">
              <a:lnSpc>
                <a:spcPct val="80000"/>
              </a:lnSpc>
              <a:buClr>
                <a:srgbClr val="FFC000"/>
              </a:buClr>
              <a:buNone/>
            </a:pPr>
            <a:endParaRPr lang="en-US" sz="3600" b="1" dirty="0"/>
          </a:p>
          <a:p>
            <a:pPr>
              <a:lnSpc>
                <a:spcPct val="80000"/>
              </a:lnSpc>
              <a:buClr>
                <a:srgbClr val="FFC000"/>
              </a:buClr>
              <a:buFont typeface="Arial" pitchFamily="34" charset="0"/>
              <a:buChar char="•"/>
            </a:pPr>
            <a:r>
              <a:rPr lang="en-GB" b="1" dirty="0">
                <a:solidFill>
                  <a:srgbClr val="FFC000"/>
                </a:solidFill>
              </a:rPr>
              <a:t>Resuscitate as indicated</a:t>
            </a:r>
            <a:endParaRPr lang="en-US" b="1" dirty="0">
              <a:solidFill>
                <a:srgbClr val="FFC000"/>
              </a:solidFill>
            </a:endParaRPr>
          </a:p>
          <a:p>
            <a:pPr>
              <a:lnSpc>
                <a:spcPct val="80000"/>
              </a:lnSpc>
              <a:buClr>
                <a:srgbClr val="FFC000"/>
              </a:buClr>
              <a:buFont typeface="Arial" pitchFamily="34" charset="0"/>
              <a:buChar char="•"/>
            </a:pPr>
            <a:r>
              <a:rPr lang="en-US" b="1" dirty="0">
                <a:solidFill>
                  <a:srgbClr val="FFC000"/>
                </a:solidFill>
              </a:rPr>
              <a:t>Conservative: </a:t>
            </a:r>
            <a:r>
              <a:rPr lang="en-US" b="1" dirty="0"/>
              <a:t>consider Steroids</a:t>
            </a:r>
          </a:p>
          <a:p>
            <a:pPr>
              <a:lnSpc>
                <a:spcPct val="80000"/>
              </a:lnSpc>
              <a:buClr>
                <a:srgbClr val="FFC000"/>
              </a:buClr>
              <a:buFont typeface="Arial" pitchFamily="34" charset="0"/>
              <a:buChar char="•"/>
            </a:pPr>
            <a:r>
              <a:rPr lang="en-US" b="1" dirty="0">
                <a:solidFill>
                  <a:srgbClr val="FFC000"/>
                </a:solidFill>
              </a:rPr>
              <a:t>Delivery</a:t>
            </a:r>
            <a:endParaRPr lang="en-GB" dirty="0">
              <a:solidFill>
                <a:srgbClr val="FFC000"/>
              </a:solidFill>
            </a:endParaRP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C3E8CB8C-2008-4F8A-A444-AAF072FC1D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942"/>
    </mc:Choice>
    <mc:Fallback xmlns="">
      <p:transition spd="slow" advTm="199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FFC000"/>
                </a:solidFill>
                <a:latin typeface="+mn-lt"/>
              </a:rPr>
              <a:t>Management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GB" sz="3200" b="1" dirty="0"/>
              <a:t>Maternal or Fetal Jeopardy</a:t>
            </a:r>
          </a:p>
          <a:p>
            <a:endParaRPr lang="en-GB" sz="3200" b="1" dirty="0"/>
          </a:p>
          <a:p>
            <a:r>
              <a:rPr lang="en-GB" sz="3200" b="1" dirty="0"/>
              <a:t>Term, stable, in labour</a:t>
            </a:r>
          </a:p>
          <a:p>
            <a:endParaRPr lang="en-GB" sz="3200" b="1" dirty="0"/>
          </a:p>
          <a:p>
            <a:endParaRPr lang="en-GB" sz="3200" b="1" dirty="0"/>
          </a:p>
          <a:p>
            <a:r>
              <a:rPr lang="en-GB" sz="3200" b="1" dirty="0"/>
              <a:t>Preterm, stable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en-GB" sz="3600" b="1" dirty="0">
                <a:solidFill>
                  <a:srgbClr val="FFC000"/>
                </a:solidFill>
              </a:rPr>
              <a:t>Emergency C/S</a:t>
            </a:r>
          </a:p>
          <a:p>
            <a:endParaRPr lang="en-GB" sz="3600" b="1" dirty="0">
              <a:solidFill>
                <a:srgbClr val="FFC000"/>
              </a:solidFill>
            </a:endParaRPr>
          </a:p>
          <a:p>
            <a:r>
              <a:rPr lang="en-GB" sz="3600" b="1" dirty="0">
                <a:solidFill>
                  <a:srgbClr val="FFC000"/>
                </a:solidFill>
              </a:rPr>
              <a:t>Vaginal delivery</a:t>
            </a:r>
          </a:p>
          <a:p>
            <a:endParaRPr lang="en-GB" sz="3600" b="1" dirty="0">
              <a:solidFill>
                <a:srgbClr val="FFC000"/>
              </a:solidFill>
            </a:endParaRPr>
          </a:p>
          <a:p>
            <a:endParaRPr lang="en-GB" sz="3600" b="1" dirty="0">
              <a:solidFill>
                <a:srgbClr val="FFC000"/>
              </a:solidFill>
            </a:endParaRPr>
          </a:p>
          <a:p>
            <a:r>
              <a:rPr lang="en-GB" sz="3600" b="1" dirty="0">
                <a:solidFill>
                  <a:srgbClr val="FFC000"/>
                </a:solidFill>
              </a:rPr>
              <a:t>Conservative in hospital/steroids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4FD09295-CB74-40D2-BDE4-E3EE5968240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320"/>
    </mc:Choice>
    <mc:Fallback xmlns="">
      <p:transition spd="slow" advTm="643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latin typeface="+mn-lt"/>
              </a:rPr>
              <a:t>&amp; if indicated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sz="9600" b="1" dirty="0">
                <a:solidFill>
                  <a:srgbClr val="FFC000"/>
                </a:solidFill>
              </a:rPr>
              <a:t>Anti-D</a:t>
            </a:r>
          </a:p>
        </p:txBody>
      </p:sp>
      <p:pic>
        <p:nvPicPr>
          <p:cNvPr id="6" name="Content Placeholder 5" descr="_66344404_anti-d_injection_for_rhesus_disease-spl-1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5724128" y="1700808"/>
            <a:ext cx="2895600" cy="1628775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7106" name="Picture 2" descr="C:\Users\Fida\Desktop\anti-d-250x25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27784" y="3789040"/>
            <a:ext cx="3175000" cy="2374900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D81F4FD7-A325-4B44-809A-5AAF2A6DE2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84"/>
    </mc:Choice>
    <mc:Fallback xmlns="">
      <p:transition spd="slow" advTm="80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928992" cy="936104"/>
          </a:xfrm>
        </p:spPr>
        <p:txBody>
          <a:bodyPr>
            <a:normAutofit/>
          </a:bodyPr>
          <a:lstStyle/>
          <a:p>
            <a:r>
              <a:rPr lang="en-GB" sz="4400" b="1" dirty="0">
                <a:latin typeface="+mn-lt"/>
              </a:rPr>
              <a:t>Placenta Previa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3885"/>
            <a:ext cx="8507288" cy="5145435"/>
          </a:xfrm>
        </p:spPr>
        <p:txBody>
          <a:bodyPr/>
          <a:lstStyle/>
          <a:p>
            <a:r>
              <a:rPr lang="en-US" sz="3200" b="1" dirty="0">
                <a:solidFill>
                  <a:srgbClr val="FFC000"/>
                </a:solidFill>
              </a:rPr>
              <a:t>Def.</a:t>
            </a:r>
            <a:r>
              <a:rPr lang="en-US" sz="3200" b="1" dirty="0"/>
              <a:t> Insertion of the placenta, partially or fully, in </a:t>
            </a:r>
          </a:p>
          <a:p>
            <a:r>
              <a:rPr lang="en-US" sz="3200" b="1" dirty="0"/>
              <a:t>the </a:t>
            </a:r>
            <a:r>
              <a:rPr lang="en-US" sz="3200" b="1" dirty="0">
                <a:solidFill>
                  <a:srgbClr val="FFC000"/>
                </a:solidFill>
              </a:rPr>
              <a:t>lower</a:t>
            </a:r>
            <a:r>
              <a:rPr lang="en-US" sz="3200" b="1" dirty="0"/>
              <a:t> uterine  segment </a:t>
            </a:r>
          </a:p>
          <a:p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225" y="2564904"/>
            <a:ext cx="8083269" cy="3950195"/>
          </a:xfrm>
          <a:prstGeom prst="rect">
            <a:avLst/>
          </a:prstGeom>
          <a:ln w="9525">
            <a:solidFill>
              <a:srgbClr val="FFFF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C52A5C98-E804-47F8-A7B1-57655DDEEF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165"/>
    </mc:Choice>
    <mc:Fallback xmlns="">
      <p:transition spd="slow" advTm="501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0"/>
            <a:ext cx="8820472" cy="1268760"/>
          </a:xfrm>
        </p:spPr>
        <p:txBody>
          <a:bodyPr>
            <a:normAutofit/>
          </a:bodyPr>
          <a:lstStyle/>
          <a:p>
            <a:r>
              <a:rPr lang="en-GB" sz="4400" b="1" dirty="0">
                <a:solidFill>
                  <a:srgbClr val="FFC000"/>
                </a:solidFill>
                <a:latin typeface="+mj-lt"/>
              </a:rPr>
              <a:t>Placenta Praevia: grading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68760"/>
            <a:ext cx="8964488" cy="5256584"/>
          </a:xfrm>
        </p:spPr>
        <p:txBody>
          <a:bodyPr>
            <a:normAutofit fontScale="92500"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en-US" sz="3500" b="1" dirty="0">
                <a:solidFill>
                  <a:srgbClr val="FFC000"/>
                </a:solidFill>
              </a:rPr>
              <a:t>Grade I= </a:t>
            </a:r>
            <a:r>
              <a:rPr lang="en-GB" sz="3500" i="1" dirty="0"/>
              <a:t>minor praevia</a:t>
            </a:r>
            <a:r>
              <a:rPr lang="en-US" sz="3500" b="1" i="1" dirty="0">
                <a:solidFill>
                  <a:srgbClr val="FFC000"/>
                </a:solidFill>
              </a:rPr>
              <a:t>: </a:t>
            </a:r>
            <a:r>
              <a:rPr lang="en-US" sz="3500" dirty="0"/>
              <a:t>Encroaches lower segment but </a:t>
            </a:r>
            <a:r>
              <a:rPr lang="en-US" sz="3500" dirty="0">
                <a:solidFill>
                  <a:srgbClr val="FFC000"/>
                </a:solidFill>
              </a:rPr>
              <a:t>does not reach </a:t>
            </a:r>
            <a:r>
              <a:rPr lang="en-US" sz="3500" dirty="0"/>
              <a:t>cervical </a:t>
            </a:r>
            <a:r>
              <a:rPr lang="en-US" sz="3500" dirty="0" err="1"/>
              <a:t>os</a:t>
            </a:r>
            <a:endParaRPr lang="en-US" sz="3500" dirty="0"/>
          </a:p>
          <a:p>
            <a:pPr>
              <a:buFont typeface="Arial" pitchFamily="34" charset="0"/>
              <a:buChar char="•"/>
            </a:pPr>
            <a:r>
              <a:rPr lang="en-US" sz="3500" b="1" dirty="0">
                <a:solidFill>
                  <a:srgbClr val="FFC000"/>
                </a:solidFill>
              </a:rPr>
              <a:t>Grade II= </a:t>
            </a:r>
            <a:r>
              <a:rPr lang="en-GB" sz="3500" i="1" dirty="0"/>
              <a:t>marginal praevia</a:t>
            </a:r>
            <a:r>
              <a:rPr lang="en-GB" sz="3500" b="1" i="1" dirty="0"/>
              <a:t>: </a:t>
            </a:r>
            <a:r>
              <a:rPr lang="en-US" sz="3500" dirty="0"/>
              <a:t>Reaches  os but </a:t>
            </a:r>
            <a:r>
              <a:rPr lang="en-US" sz="3500" dirty="0">
                <a:solidFill>
                  <a:srgbClr val="FFC000"/>
                </a:solidFill>
              </a:rPr>
              <a:t>does not cover it</a:t>
            </a:r>
          </a:p>
          <a:p>
            <a:pPr>
              <a:buFont typeface="Arial" pitchFamily="34" charset="0"/>
              <a:buChar char="•"/>
            </a:pPr>
            <a:r>
              <a:rPr lang="en-US" sz="3500" b="1" dirty="0">
                <a:solidFill>
                  <a:srgbClr val="FFC000"/>
                </a:solidFill>
              </a:rPr>
              <a:t>Grade III=</a:t>
            </a:r>
            <a:r>
              <a:rPr lang="en-GB" sz="3500" dirty="0"/>
              <a:t> </a:t>
            </a:r>
            <a:r>
              <a:rPr lang="en-GB" sz="3500" i="1" dirty="0"/>
              <a:t>partial praevia</a:t>
            </a:r>
            <a:r>
              <a:rPr lang="en-US" sz="3500" b="1" dirty="0">
                <a:solidFill>
                  <a:srgbClr val="FFC000"/>
                </a:solidFill>
              </a:rPr>
              <a:t>: </a:t>
            </a:r>
            <a:r>
              <a:rPr lang="en-US" sz="3500" dirty="0"/>
              <a:t>Covers </a:t>
            </a:r>
            <a:r>
              <a:rPr lang="en-US" sz="3500" dirty="0">
                <a:solidFill>
                  <a:srgbClr val="FFC000"/>
                </a:solidFill>
              </a:rPr>
              <a:t>part</a:t>
            </a:r>
            <a:r>
              <a:rPr lang="en-US" sz="3500" dirty="0"/>
              <a:t> of the os </a:t>
            </a:r>
          </a:p>
          <a:p>
            <a:pPr>
              <a:buFont typeface="Arial" pitchFamily="34" charset="0"/>
              <a:buChar char="•"/>
            </a:pPr>
            <a:r>
              <a:rPr lang="en-US" sz="3500" b="1" dirty="0">
                <a:solidFill>
                  <a:srgbClr val="FFC000"/>
                </a:solidFill>
              </a:rPr>
              <a:t>Grade IV= </a:t>
            </a:r>
            <a:r>
              <a:rPr lang="en-GB" i="1" dirty="0"/>
              <a:t>complete praevia</a:t>
            </a:r>
            <a:r>
              <a:rPr lang="en-US" sz="3500" b="1" dirty="0">
                <a:solidFill>
                  <a:srgbClr val="FFC000"/>
                </a:solidFill>
              </a:rPr>
              <a:t>: </a:t>
            </a:r>
            <a:r>
              <a:rPr lang="en-US" sz="3500" dirty="0">
                <a:solidFill>
                  <a:srgbClr val="FFC000"/>
                </a:solidFill>
              </a:rPr>
              <a:t>Completely covers </a:t>
            </a:r>
            <a:r>
              <a:rPr lang="en-US" sz="3500" dirty="0"/>
              <a:t>the os</a:t>
            </a:r>
          </a:p>
          <a:p>
            <a:endParaRPr lang="en-US" sz="3500" b="1" dirty="0"/>
          </a:p>
          <a:p>
            <a:r>
              <a:rPr lang="en-US" sz="3500" b="1" dirty="0">
                <a:solidFill>
                  <a:srgbClr val="FFC000"/>
                </a:solidFill>
              </a:rPr>
              <a:t>Minor PP: </a:t>
            </a:r>
            <a:r>
              <a:rPr lang="en-US" sz="3500" b="1" dirty="0"/>
              <a:t>grade I +II</a:t>
            </a:r>
          </a:p>
          <a:p>
            <a:r>
              <a:rPr lang="en-US" sz="3500" b="1" dirty="0">
                <a:solidFill>
                  <a:srgbClr val="FFC000"/>
                </a:solidFill>
              </a:rPr>
              <a:t>Major PP: </a:t>
            </a:r>
            <a:r>
              <a:rPr lang="en-US" sz="3500" b="1" dirty="0"/>
              <a:t>grade III + IV</a:t>
            </a:r>
          </a:p>
          <a:p>
            <a:endParaRPr lang="en-GB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E5C48F7D-8571-41D7-A33B-3FDACA380A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426"/>
    </mc:Choice>
    <mc:Fallback xmlns="">
      <p:transition spd="slow" advTm="164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FFC000"/>
                </a:solidFill>
                <a:latin typeface="+mn-lt"/>
              </a:rPr>
              <a:t>Incidence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4997152"/>
          </a:xfrm>
        </p:spPr>
        <p:txBody>
          <a:bodyPr>
            <a:normAutofit/>
          </a:bodyPr>
          <a:lstStyle/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dirty="0"/>
              <a:t>Variable depending on the population and the background caesarean section rate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dirty="0"/>
              <a:t>Symptomatic placenta praevia 0.4 and 0.8% 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dirty="0"/>
              <a:t>Routine ultrasound examination </a:t>
            </a:r>
          </a:p>
          <a:p>
            <a:pPr marL="571500" indent="-571500">
              <a:buClr>
                <a:srgbClr val="FFC000"/>
              </a:buClr>
              <a:buFont typeface="Wingdings" panose="05000000000000000000" pitchFamily="2" charset="2"/>
              <a:buChar char="Ø"/>
            </a:pPr>
            <a:r>
              <a:rPr lang="en-GB" dirty="0"/>
              <a:t>         5–28% during the second trimester </a:t>
            </a:r>
          </a:p>
          <a:p>
            <a:pPr marL="571500" indent="-571500">
              <a:buClr>
                <a:srgbClr val="FFC000"/>
              </a:buClr>
              <a:buFont typeface="Wingdings" panose="05000000000000000000" pitchFamily="2" charset="2"/>
              <a:buChar char="Ø"/>
            </a:pPr>
            <a:r>
              <a:rPr lang="en-GB" dirty="0"/>
              <a:t>         Only  3%  at term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6104055E-D973-4FB6-B101-7E2C51C2B0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287"/>
    </mc:Choice>
    <mc:Fallback xmlns="">
      <p:transition spd="slow" advTm="462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892480" cy="1052736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rgbClr val="FFC000"/>
                </a:solidFill>
                <a:latin typeface="+mn-lt"/>
              </a:rPr>
              <a:t>PP: Risk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28800"/>
            <a:ext cx="8892480" cy="504056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Clr>
                <a:srgbClr val="FFC000"/>
              </a:buClr>
              <a:buFont typeface="Arial" pitchFamily="34" charset="0"/>
              <a:buChar char="•"/>
            </a:pPr>
            <a:r>
              <a:rPr lang="en-US" dirty="0">
                <a:solidFill>
                  <a:srgbClr val="FFC000"/>
                </a:solidFill>
              </a:rPr>
              <a:t> Hx of PP with a previous pregnancy </a:t>
            </a:r>
          </a:p>
          <a:p>
            <a:pPr>
              <a:lnSpc>
                <a:spcPct val="80000"/>
              </a:lnSpc>
              <a:buClr>
                <a:srgbClr val="FFC000"/>
              </a:buClr>
              <a:buFont typeface="Arial" pitchFamily="34" charset="0"/>
              <a:buChar char="•"/>
            </a:pPr>
            <a:r>
              <a:rPr lang="en-US" dirty="0">
                <a:solidFill>
                  <a:srgbClr val="FFC000"/>
                </a:solidFill>
              </a:rPr>
              <a:t>Uterine scars:  </a:t>
            </a:r>
            <a:r>
              <a:rPr lang="en-US" dirty="0"/>
              <a:t>previous C/S ,  D&amp;C, myomectomy</a:t>
            </a:r>
          </a:p>
          <a:p>
            <a:pPr>
              <a:lnSpc>
                <a:spcPct val="80000"/>
              </a:lnSpc>
              <a:buClr>
                <a:srgbClr val="FFC000"/>
              </a:buClr>
              <a:buFont typeface="Arial" pitchFamily="34" charset="0"/>
              <a:buChar char="•"/>
            </a:pPr>
            <a:r>
              <a:rPr lang="en-GB" dirty="0">
                <a:solidFill>
                  <a:srgbClr val="FFC000"/>
                </a:solidFill>
              </a:rPr>
              <a:t>Artificial reproductive techniques (ART)</a:t>
            </a:r>
            <a:endParaRPr lang="en-US" dirty="0">
              <a:solidFill>
                <a:srgbClr val="FFC000"/>
              </a:solidFill>
            </a:endParaRPr>
          </a:p>
          <a:p>
            <a:pPr>
              <a:lnSpc>
                <a:spcPct val="80000"/>
              </a:lnSpc>
              <a:buClr>
                <a:srgbClr val="FFC000"/>
              </a:buClr>
              <a:buFont typeface="Arial" pitchFamily="34" charset="0"/>
              <a:buChar char="•"/>
            </a:pPr>
            <a:r>
              <a:rPr lang="en-US" dirty="0">
                <a:solidFill>
                  <a:srgbClr val="FFC000"/>
                </a:solidFill>
              </a:rPr>
              <a:t>Large placenta:  </a:t>
            </a:r>
            <a:r>
              <a:rPr lang="en-US" dirty="0"/>
              <a:t>multiple pregnancy </a:t>
            </a:r>
          </a:p>
          <a:p>
            <a:pPr>
              <a:lnSpc>
                <a:spcPct val="80000"/>
              </a:lnSpc>
              <a:buClr>
                <a:srgbClr val="FFC000"/>
              </a:buClr>
              <a:buFont typeface="Arial" pitchFamily="34" charset="0"/>
              <a:buChar char="•"/>
            </a:pPr>
            <a:r>
              <a:rPr lang="en-US" dirty="0">
                <a:solidFill>
                  <a:srgbClr val="FFC000"/>
                </a:solidFill>
              </a:rPr>
              <a:t>Abnormally shaped uterus </a:t>
            </a:r>
          </a:p>
          <a:p>
            <a:pPr>
              <a:lnSpc>
                <a:spcPct val="80000"/>
              </a:lnSpc>
              <a:buClr>
                <a:srgbClr val="FFC000"/>
              </a:buClr>
              <a:buFont typeface="Arial" pitchFamily="34" charset="0"/>
              <a:buChar char="•"/>
            </a:pPr>
            <a:r>
              <a:rPr lang="en-US" dirty="0">
                <a:solidFill>
                  <a:srgbClr val="FFC000"/>
                </a:solidFill>
              </a:rPr>
              <a:t>Age &gt;35  </a:t>
            </a:r>
            <a:r>
              <a:rPr lang="en-US" dirty="0"/>
              <a:t>(9x &gt; 40yrs)</a:t>
            </a:r>
          </a:p>
          <a:p>
            <a:pPr>
              <a:lnSpc>
                <a:spcPct val="80000"/>
              </a:lnSpc>
              <a:buClr>
                <a:srgbClr val="FFC000"/>
              </a:buClr>
              <a:buFont typeface="Arial" pitchFamily="34" charset="0"/>
              <a:buChar char="•"/>
            </a:pPr>
            <a:r>
              <a:rPr lang="en-US" dirty="0">
                <a:solidFill>
                  <a:srgbClr val="FFC000"/>
                </a:solidFill>
              </a:rPr>
              <a:t>Asian </a:t>
            </a:r>
          </a:p>
          <a:p>
            <a:pPr>
              <a:lnSpc>
                <a:spcPct val="80000"/>
              </a:lnSpc>
              <a:buClr>
                <a:srgbClr val="FFC000"/>
              </a:buClr>
              <a:buFont typeface="Arial" pitchFamily="34" charset="0"/>
              <a:buChar char="•"/>
            </a:pPr>
            <a:r>
              <a:rPr lang="en-US" dirty="0">
                <a:solidFill>
                  <a:srgbClr val="FFC000"/>
                </a:solidFill>
              </a:rPr>
              <a:t>Smoking</a:t>
            </a:r>
            <a:endParaRPr lang="en-GB" dirty="0">
              <a:solidFill>
                <a:srgbClr val="FFC000"/>
              </a:solidFill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1CFF88FB-1F5D-4227-8CA4-C880D02D09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578"/>
    </mc:Choice>
    <mc:Fallback xmlns="">
      <p:transition spd="slow" advTm="385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12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16632"/>
            <a:ext cx="8704259" cy="6525344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AA42E3F1-FF65-49BA-AC25-5CE1FA43DB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1891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26976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rgbClr val="FFC000"/>
                </a:solidFill>
                <a:latin typeface="+mn-lt"/>
              </a:rPr>
              <a:t>Symptoms</a:t>
            </a:r>
            <a:endParaRPr lang="en-GB" sz="4400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80728"/>
            <a:ext cx="8928992" cy="5877272"/>
          </a:xfrm>
        </p:spPr>
        <p:txBody>
          <a:bodyPr>
            <a:normAutofit fontScale="92500" lnSpcReduction="1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FFC000"/>
                </a:solidFill>
              </a:rPr>
              <a:t>Vaginal bleeding</a:t>
            </a:r>
          </a:p>
          <a:p>
            <a:pPr marL="571500" indent="-571500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GB" b="1" dirty="0"/>
              <a:t>Painless</a:t>
            </a:r>
            <a:r>
              <a:rPr lang="en-GB" dirty="0"/>
              <a:t> (contrast with </a:t>
            </a:r>
            <a:r>
              <a:rPr lang="en-GB" dirty="0" err="1"/>
              <a:t>abruptio</a:t>
            </a:r>
            <a:r>
              <a:rPr lang="en-GB" dirty="0"/>
              <a:t> placenta)</a:t>
            </a:r>
          </a:p>
          <a:p>
            <a:pPr marL="571500" indent="-571500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GB" dirty="0"/>
              <a:t>Bright red (the blood is still oxygenated)</a:t>
            </a:r>
          </a:p>
          <a:p>
            <a:pPr marL="571500" indent="-571500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GB" dirty="0"/>
              <a:t>Variable in amount from 'spotting' to torrential/life-threatening</a:t>
            </a:r>
          </a:p>
          <a:p>
            <a:pPr marL="571500" indent="-571500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GB" dirty="0"/>
              <a:t>May be recurrent </a:t>
            </a:r>
          </a:p>
          <a:p>
            <a:pPr marL="571500" indent="-571500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GB" dirty="0"/>
              <a:t>Provoked by sexual intercourse or the onset of labour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FFC000"/>
                </a:solidFill>
              </a:rPr>
              <a:t>Malpresentation</a:t>
            </a:r>
            <a:r>
              <a:rPr lang="en-GB" dirty="0"/>
              <a:t> 35% of cases(e.g. breech or transverse)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FFC000"/>
                </a:solidFill>
              </a:rPr>
              <a:t>The fetus is usually well and in good condition</a:t>
            </a:r>
          </a:p>
          <a:p>
            <a:endParaRPr lang="en-GB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CBE18CC-19D4-48F4-8F37-69BA55E170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2131"/>
    </mc:Choice>
    <mc:Fallback xmlns="">
      <p:transition spd="slow" advTm="1021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9036496" cy="720080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rgbClr val="FFC000"/>
                </a:solidFill>
                <a:latin typeface="+mn-lt"/>
              </a:rPr>
              <a:t>Signs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80728"/>
            <a:ext cx="9036496" cy="5760640"/>
          </a:xfrm>
        </p:spPr>
        <p:txBody>
          <a:bodyPr>
            <a:normAutofit fontScale="925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FFC000"/>
                </a:solidFill>
              </a:rPr>
              <a:t>Shock</a:t>
            </a:r>
            <a:r>
              <a:rPr lang="en-GB" dirty="0"/>
              <a:t>- usually proportional to the amount of blood lost vaginally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FFC000"/>
                </a:solidFill>
              </a:rPr>
              <a:t>Presenting part is usually high</a:t>
            </a:r>
            <a:r>
              <a:rPr lang="en-GB" dirty="0"/>
              <a:t>/non-cephalic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FFC000"/>
                </a:solidFill>
              </a:rPr>
              <a:t>Soft and non-tender </a:t>
            </a:r>
            <a:r>
              <a:rPr lang="en-GB" dirty="0"/>
              <a:t>uterus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FFC000"/>
                </a:solidFill>
              </a:rPr>
              <a:t>Digital vaginal examination is contraindicated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Speculum examination is useful if there is only slight bleeding (to exclude local causes). If there is heavy bleeding, a speculum examination is unlikely to be of use.</a:t>
            </a:r>
          </a:p>
          <a:p>
            <a:endParaRPr lang="en-GB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E72AE349-5129-4F3A-BE01-DD06186602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939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089"/>
    </mc:Choice>
    <mc:Fallback xmlns="">
      <p:transition spd="slow" advTm="540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1143000"/>
          </a:xfrm>
        </p:spPr>
        <p:txBody>
          <a:bodyPr>
            <a:normAutofit/>
          </a:bodyPr>
          <a:lstStyle/>
          <a:p>
            <a:r>
              <a:rPr lang="en-GB" sz="4400" b="1" dirty="0">
                <a:solidFill>
                  <a:srgbClr val="FFC000"/>
                </a:solidFill>
                <a:latin typeface="+mn-lt"/>
              </a:rPr>
              <a:t>PP: 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9512" y="1052736"/>
            <a:ext cx="8686800" cy="5805264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Clr>
                <a:srgbClr val="FFC000"/>
              </a:buClr>
              <a:buFont typeface="Arial" pitchFamily="34" charset="0"/>
              <a:buChar char="•"/>
            </a:pPr>
            <a:r>
              <a:rPr lang="en-GB" sz="4300" b="1" dirty="0">
                <a:solidFill>
                  <a:srgbClr val="FFC000"/>
                </a:solidFill>
              </a:rPr>
              <a:t>Ultrasound</a:t>
            </a:r>
          </a:p>
          <a:p>
            <a:pPr lvl="1">
              <a:lnSpc>
                <a:spcPct val="80000"/>
              </a:lnSpc>
              <a:buClr>
                <a:srgbClr val="FFC000"/>
              </a:buClr>
              <a:buSzPct val="73000"/>
              <a:buFont typeface="Wingdings" pitchFamily="2" charset="2"/>
              <a:buChar char="§"/>
            </a:pPr>
            <a:r>
              <a:rPr lang="en-GB" sz="3200" b="1" dirty="0"/>
              <a:t>Transabdominal</a:t>
            </a:r>
            <a:r>
              <a:rPr lang="en-GB" sz="3200" b="1" dirty="0">
                <a:solidFill>
                  <a:srgbClr val="FFC000"/>
                </a:solidFill>
              </a:rPr>
              <a:t> </a:t>
            </a:r>
            <a:r>
              <a:rPr lang="en-GB" sz="3200" b="1" dirty="0"/>
              <a:t>(TA)</a:t>
            </a:r>
            <a:r>
              <a:rPr lang="en-GB" sz="3200" b="1" dirty="0">
                <a:solidFill>
                  <a:srgbClr val="FFC000"/>
                </a:solidFill>
              </a:rPr>
              <a:t> </a:t>
            </a:r>
            <a:r>
              <a:rPr lang="en-GB" sz="3200" b="1" dirty="0"/>
              <a:t>/  Transvaginal (TV)                                      </a:t>
            </a:r>
          </a:p>
          <a:p>
            <a:pPr lvl="1">
              <a:lnSpc>
                <a:spcPct val="800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3200" b="1" dirty="0"/>
              <a:t>    Safe </a:t>
            </a:r>
          </a:p>
          <a:p>
            <a:pPr lvl="1">
              <a:lnSpc>
                <a:spcPct val="800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3200" b="1" dirty="0"/>
              <a:t>    More accurate</a:t>
            </a:r>
          </a:p>
          <a:p>
            <a:pPr lvl="1">
              <a:lnSpc>
                <a:spcPct val="800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3200" b="1" dirty="0"/>
              <a:t>    </a:t>
            </a:r>
            <a:r>
              <a:rPr lang="en-US" sz="3200" b="1" dirty="0">
                <a:solidFill>
                  <a:srgbClr val="FFC000"/>
                </a:solidFill>
              </a:rPr>
              <a:t>TV</a:t>
            </a:r>
            <a:r>
              <a:rPr lang="en-US" sz="3200" b="1" dirty="0"/>
              <a:t> does </a:t>
            </a:r>
            <a:r>
              <a:rPr lang="en-US" sz="3200" b="1" dirty="0">
                <a:solidFill>
                  <a:srgbClr val="FFC000"/>
                </a:solidFill>
              </a:rPr>
              <a:t>NOT</a:t>
            </a:r>
            <a:r>
              <a:rPr lang="en-US" sz="3200" b="1" dirty="0"/>
              <a:t> provoke vaginal bleeding</a:t>
            </a:r>
          </a:p>
          <a:p>
            <a:pPr>
              <a:lnSpc>
                <a:spcPct val="80000"/>
              </a:lnSpc>
              <a:buClr>
                <a:srgbClr val="FFC000"/>
              </a:buClr>
              <a:buFont typeface="Arial" pitchFamily="34" charset="0"/>
              <a:buChar char="•"/>
            </a:pPr>
            <a:r>
              <a:rPr lang="en-US" sz="4000" b="1" dirty="0">
                <a:solidFill>
                  <a:srgbClr val="FFC000"/>
                </a:solidFill>
              </a:rPr>
              <a:t>MRI </a:t>
            </a:r>
          </a:p>
          <a:p>
            <a:pPr>
              <a:lnSpc>
                <a:spcPct val="80000"/>
              </a:lnSpc>
              <a:buClr>
                <a:srgbClr val="FFC000"/>
              </a:buClr>
            </a:pPr>
            <a:r>
              <a:rPr lang="en-US" sz="4000" b="1" dirty="0">
                <a:solidFill>
                  <a:srgbClr val="FFC000"/>
                </a:solidFill>
              </a:rPr>
              <a:t>   </a:t>
            </a:r>
            <a:r>
              <a:rPr lang="en-US" sz="3200" b="1" dirty="0"/>
              <a:t>Expensive/not superior</a:t>
            </a:r>
          </a:p>
          <a:p>
            <a:pPr>
              <a:lnSpc>
                <a:spcPct val="80000"/>
              </a:lnSpc>
              <a:buClr>
                <a:srgbClr val="FFC000"/>
              </a:buClr>
            </a:pPr>
            <a:r>
              <a:rPr lang="en-GB" dirty="0"/>
              <a:t>may be considered in cases of suspected accreta when the ultrasound is inconclusive.</a:t>
            </a:r>
            <a:endParaRPr lang="en-US" b="1" dirty="0"/>
          </a:p>
          <a:p>
            <a:pPr>
              <a:lnSpc>
                <a:spcPct val="80000"/>
              </a:lnSpc>
              <a:buClr>
                <a:srgbClr val="FFC000"/>
              </a:buClr>
            </a:pPr>
            <a:endParaRPr lang="en-US" sz="3500" b="1" dirty="0"/>
          </a:p>
          <a:p>
            <a:pPr>
              <a:lnSpc>
                <a:spcPct val="80000"/>
              </a:lnSpc>
              <a:buClr>
                <a:srgbClr val="FFC000"/>
              </a:buClr>
            </a:pPr>
            <a:endParaRPr lang="en-US" sz="3500" b="1" dirty="0"/>
          </a:p>
          <a:p>
            <a:pPr>
              <a:lnSpc>
                <a:spcPct val="80000"/>
              </a:lnSpc>
              <a:buClr>
                <a:srgbClr val="FFC000"/>
              </a:buClr>
            </a:pPr>
            <a:endParaRPr lang="en-US" sz="3500" b="1" dirty="0"/>
          </a:p>
          <a:p>
            <a:pPr>
              <a:lnSpc>
                <a:spcPct val="80000"/>
              </a:lnSpc>
              <a:buClr>
                <a:srgbClr val="FFC000"/>
              </a:buClr>
            </a:pPr>
            <a:endParaRPr lang="en-GB" sz="3500" b="1" dirty="0"/>
          </a:p>
        </p:txBody>
      </p:sp>
      <p:graphicFrame>
        <p:nvGraphicFramePr>
          <p:cNvPr id="3075" name="Object 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47380115"/>
              </p:ext>
            </p:extLst>
          </p:nvPr>
        </p:nvGraphicFramePr>
        <p:xfrm>
          <a:off x="7419137" y="3645024"/>
          <a:ext cx="1525676" cy="30806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" name="Clip" r:id="rId5" imgW="1485714" imgH="3000000" progId="">
                  <p:embed/>
                </p:oleObj>
              </mc:Choice>
              <mc:Fallback>
                <p:oleObj name="Clip" r:id="rId5" imgW="1485714" imgH="3000000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9137" y="3645024"/>
                        <a:ext cx="1525676" cy="3080692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FF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EB19BD05-13CF-4EF8-B63F-51C13AC3D73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282"/>
    </mc:Choice>
    <mc:Fallback xmlns="">
      <p:transition spd="slow" advTm="492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360040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457200" y="620689"/>
            <a:ext cx="4040188" cy="864096"/>
          </a:xfrm>
        </p:spPr>
        <p:txBody>
          <a:bodyPr/>
          <a:lstStyle/>
          <a:p>
            <a:r>
              <a:rPr lang="en-GB" dirty="0"/>
              <a:t>TV scan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44" y="1750876"/>
            <a:ext cx="3817791" cy="4558443"/>
          </a:xfrm>
          <a:prstGeom prst="rect">
            <a:avLst/>
          </a:prstGeom>
          <a:ln w="9525">
            <a:solidFill>
              <a:srgbClr val="FFFF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645025" y="620689"/>
            <a:ext cx="4041775" cy="936104"/>
          </a:xfrm>
        </p:spPr>
        <p:txBody>
          <a:bodyPr/>
          <a:lstStyle/>
          <a:p>
            <a:r>
              <a:rPr lang="en-GB" dirty="0"/>
              <a:t>TA scan</a:t>
            </a:r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24944" y="1700808"/>
            <a:ext cx="3716540" cy="4608511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A74E4657-E446-49D1-8833-CA5CDEF1EF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208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469"/>
    </mc:Choice>
    <mc:Fallback xmlns="">
      <p:transition spd="slow" advTm="334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9B2F197-A801-497E-8826-8B09D8C9A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FFC000"/>
                </a:solidFill>
                <a:latin typeface="+mj-lt"/>
              </a:rPr>
              <a:t>Management in the third trimester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4DA19C6-5677-4874-8BF1-A843F22737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dirty="0"/>
              <a:t>Not all patients with placenta praevia will require in-patient management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dirty="0"/>
              <a:t>Individualised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dirty="0"/>
              <a:t>VTE prophylaxis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dirty="0"/>
              <a:t>Manage antenatal anaemia 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857F6DB1-7902-475D-A61F-DB3BABFD68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708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401"/>
    </mc:Choice>
    <mc:Fallback xmlns="">
      <p:transition spd="slow" advTm="624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260648"/>
            <a:ext cx="9036496" cy="1143000"/>
          </a:xfrm>
        </p:spPr>
        <p:txBody>
          <a:bodyPr/>
          <a:lstStyle/>
          <a:p>
            <a:r>
              <a:rPr lang="en-GB" b="1" dirty="0">
                <a:solidFill>
                  <a:srgbClr val="FFC000"/>
                </a:solidFill>
                <a:latin typeface="+mn-lt"/>
              </a:rPr>
              <a:t>Management of PP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Maternal or fetal jeopardy</a:t>
            </a:r>
          </a:p>
          <a:p>
            <a:endParaRPr lang="en-GB" b="1" dirty="0"/>
          </a:p>
          <a:p>
            <a:r>
              <a:rPr lang="en-GB" b="1" dirty="0"/>
              <a:t>Preterm stable mum &amp; fetus</a:t>
            </a:r>
          </a:p>
          <a:p>
            <a:endParaRPr lang="en-GB" b="1" dirty="0"/>
          </a:p>
          <a:p>
            <a:endParaRPr lang="en-GB" b="1" dirty="0"/>
          </a:p>
          <a:p>
            <a:r>
              <a:rPr lang="en-GB" b="1" dirty="0"/>
              <a:t>Term, stable mum &amp; baby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en-GB" sz="3200" b="1" dirty="0">
                <a:solidFill>
                  <a:srgbClr val="FFC000"/>
                </a:solidFill>
              </a:rPr>
              <a:t> Emergency C/S</a:t>
            </a:r>
          </a:p>
          <a:p>
            <a:endParaRPr lang="en-GB" sz="3200" b="1" dirty="0">
              <a:solidFill>
                <a:srgbClr val="FFC000"/>
              </a:solidFill>
            </a:endParaRPr>
          </a:p>
          <a:p>
            <a:r>
              <a:rPr lang="en-GB" sz="3200" b="1" dirty="0">
                <a:solidFill>
                  <a:srgbClr val="FFC000"/>
                </a:solidFill>
              </a:rPr>
              <a:t> Conservative in hospital(steroids)</a:t>
            </a:r>
          </a:p>
          <a:p>
            <a:endParaRPr lang="en-GB" sz="3200" b="1" dirty="0">
              <a:solidFill>
                <a:srgbClr val="FFC000"/>
              </a:solidFill>
            </a:endParaRPr>
          </a:p>
          <a:p>
            <a:r>
              <a:rPr lang="en-GB" sz="3200" b="1" dirty="0">
                <a:solidFill>
                  <a:srgbClr val="FFC000"/>
                </a:solidFill>
              </a:rPr>
              <a:t> </a:t>
            </a:r>
          </a:p>
          <a:p>
            <a:r>
              <a:rPr lang="en-GB" sz="3200" b="1" dirty="0">
                <a:solidFill>
                  <a:srgbClr val="FFC000"/>
                </a:solidFill>
              </a:rPr>
              <a:t> Elective C/S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EC36B0FD-E9C3-40F6-8840-B24568D7577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46244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850"/>
    </mc:Choice>
    <mc:Fallback xmlns="">
      <p:transition spd="slow" advTm="578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07504" y="260648"/>
            <a:ext cx="6356597" cy="936104"/>
          </a:xfrm>
        </p:spPr>
        <p:txBody>
          <a:bodyPr>
            <a:normAutofit/>
          </a:bodyPr>
          <a:lstStyle/>
          <a:p>
            <a:r>
              <a:rPr lang="en-GB" sz="4400" b="1" dirty="0">
                <a:solidFill>
                  <a:srgbClr val="FFC000"/>
                </a:solidFill>
                <a:latin typeface="+mn-lt"/>
              </a:rPr>
              <a:t>Timing of delivery</a:t>
            </a:r>
            <a:endParaRPr lang="en-GB" sz="4400" b="1" dirty="0">
              <a:latin typeface="+mn-lt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07504" y="1268760"/>
            <a:ext cx="9036496" cy="5400600"/>
          </a:xfrm>
        </p:spPr>
        <p:txBody>
          <a:bodyPr>
            <a:normAutofit fontScale="92500"/>
          </a:bodyPr>
          <a:lstStyle/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dirty="0"/>
              <a:t>36 - 37 weeks 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dirty="0"/>
              <a:t>Indications for delivery before 37 weeks </a:t>
            </a:r>
          </a:p>
          <a:p>
            <a:pPr marL="571500" indent="-571500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GB" dirty="0"/>
              <a:t>Onset of labour</a:t>
            </a:r>
          </a:p>
          <a:p>
            <a:pPr marL="571500" indent="-571500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GB" dirty="0"/>
              <a:t>Fetal distress</a:t>
            </a:r>
          </a:p>
          <a:p>
            <a:pPr marL="571500" indent="-571500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GB" dirty="0"/>
              <a:t>Severe growth restriction</a:t>
            </a:r>
          </a:p>
          <a:p>
            <a:pPr marL="571500" indent="-571500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GB" dirty="0"/>
              <a:t>Intrauterine death</a:t>
            </a:r>
          </a:p>
          <a:p>
            <a:pPr marL="571500" indent="-571500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GB" dirty="0"/>
              <a:t>Severe bleed</a:t>
            </a:r>
          </a:p>
          <a:p>
            <a:r>
              <a:rPr lang="en-GB" dirty="0"/>
              <a:t>In the case of suspected placenta accreta, delivery is advisable before 36–37 weeks of gestation.</a:t>
            </a:r>
          </a:p>
          <a:p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5" y="2900963"/>
            <a:ext cx="3493104" cy="2328237"/>
          </a:xfrm>
          <a:prstGeom prst="rect">
            <a:avLst/>
          </a:prstGeom>
          <a:ln w="9525">
            <a:solidFill>
              <a:srgbClr val="FFFF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75D0E1B5-9D1E-47CA-BA31-667B3DA8AA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12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095"/>
    </mc:Choice>
    <mc:Fallback xmlns="">
      <p:transition spd="slow" advTm="630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8856984" cy="1143000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rgbClr val="FFC000"/>
                </a:solidFill>
                <a:latin typeface="+mn-lt"/>
              </a:rPr>
              <a:t>Don’t forget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sz="9600" b="1" dirty="0">
                <a:solidFill>
                  <a:srgbClr val="FFC000"/>
                </a:solidFill>
              </a:rPr>
              <a:t>Anti-D</a:t>
            </a:r>
          </a:p>
        </p:txBody>
      </p:sp>
      <p:pic>
        <p:nvPicPr>
          <p:cNvPr id="5" name="Content Placeholder 4" descr="_66344404_anti-d_injection_for_rhesus_disease-spl-1.jpg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tretch>
            <a:fillRect/>
          </a:stretch>
        </p:blipFill>
        <p:spPr>
          <a:xfrm>
            <a:off x="1187624" y="4581128"/>
            <a:ext cx="2895600" cy="1628775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8130" name="Picture 2" descr="C:\Users\Fida\Desktop\anti-d-250x25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60032" y="1772816"/>
            <a:ext cx="3754428" cy="2808312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08BC107F-4DFE-4C09-8386-F6FCCD73923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94"/>
    </mc:Choice>
    <mc:Fallback xmlns="">
      <p:transition spd="slow" advTm="99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D426E86-889C-436E-9459-1033C3218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260648"/>
            <a:ext cx="8856984" cy="1143000"/>
          </a:xfrm>
        </p:spPr>
        <p:txBody>
          <a:bodyPr>
            <a:normAutofit/>
          </a:bodyPr>
          <a:lstStyle/>
          <a:p>
            <a:r>
              <a:rPr lang="en-GB" b="1" dirty="0">
                <a:latin typeface="+mj-lt"/>
              </a:rPr>
              <a:t>Morbidly adherent placenta</a:t>
            </a:r>
            <a:endParaRPr lang="en-GB" dirty="0">
              <a:latin typeface="+mj-lt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EE61C97-1846-4D60-96E6-FF721E1C3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403648"/>
            <a:ext cx="8640960" cy="5193704"/>
          </a:xfrm>
        </p:spPr>
        <p:txBody>
          <a:bodyPr>
            <a:normAutofit/>
          </a:bodyPr>
          <a:lstStyle/>
          <a:p>
            <a:r>
              <a:rPr lang="en-GB" sz="2800" dirty="0"/>
              <a:t>Abnormal invasive placentation that can be categorised by depth of invasion</a:t>
            </a:r>
          </a:p>
          <a:p>
            <a:endParaRPr lang="en-GB" sz="2800" dirty="0"/>
          </a:p>
          <a:p>
            <a:pPr marL="457200" indent="-4572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FFC000"/>
                </a:solidFill>
              </a:rPr>
              <a:t>Placenta </a:t>
            </a:r>
            <a:r>
              <a:rPr lang="en-GB" sz="2800" b="1" dirty="0" err="1">
                <a:solidFill>
                  <a:srgbClr val="FFC000"/>
                </a:solidFill>
              </a:rPr>
              <a:t>accreta</a:t>
            </a:r>
            <a:r>
              <a:rPr lang="en-GB" sz="2800" dirty="0"/>
              <a:t>: chorionic villi attach directly to the myometrium in the absence of decidua</a:t>
            </a:r>
          </a:p>
          <a:p>
            <a:pPr marL="457200" indent="-4572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FFC000"/>
                </a:solidFill>
              </a:rPr>
              <a:t>Placenta increta</a:t>
            </a:r>
            <a:r>
              <a:rPr lang="en-GB" sz="2800" dirty="0"/>
              <a:t>: placental villi invade deeper into the myometrium, but do not extend to the outermost layers of the uterus</a:t>
            </a:r>
          </a:p>
          <a:p>
            <a:pPr marL="457200" indent="-4572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FFC000"/>
                </a:solidFill>
              </a:rPr>
              <a:t>Placenta </a:t>
            </a:r>
            <a:r>
              <a:rPr lang="en-GB" sz="2800" b="1" dirty="0" err="1">
                <a:solidFill>
                  <a:srgbClr val="FFC000"/>
                </a:solidFill>
              </a:rPr>
              <a:t>percreta</a:t>
            </a:r>
            <a:r>
              <a:rPr lang="en-GB" sz="2800" dirty="0"/>
              <a:t>: chorionic villi penetrate through the myometrium up to the serosa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64CF5B21-52BB-4638-AC7A-816E2A88C7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179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782"/>
    </mc:Choice>
    <mc:Fallback xmlns="">
      <p:transition spd="slow" advTm="417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9FFF9-C8D2-456D-B6AD-78F41917D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solidFill>
                  <a:srgbClr val="FFC000"/>
                </a:solidFill>
                <a:latin typeface="+mj-lt"/>
              </a:rPr>
              <a:t>Placenta </a:t>
            </a:r>
            <a:r>
              <a:rPr lang="en-GB" dirty="0" err="1">
                <a:solidFill>
                  <a:srgbClr val="FFC000"/>
                </a:solidFill>
                <a:latin typeface="+mj-lt"/>
              </a:rPr>
              <a:t>accreta</a:t>
            </a:r>
            <a:r>
              <a:rPr lang="en-GB" dirty="0">
                <a:solidFill>
                  <a:srgbClr val="FFC000"/>
                </a:solidFill>
                <a:latin typeface="+mj-lt"/>
              </a:rPr>
              <a:t> spectrum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C1E9DBC-28BF-4547-AC21-18E29EF3FC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90032" y="1403648"/>
            <a:ext cx="8602448" cy="4977680"/>
          </a:xfrm>
          <a:prstGeom prst="rect">
            <a:avLst/>
          </a:prstGeom>
          <a:ln>
            <a:solidFill>
              <a:srgbClr val="FFFF00"/>
            </a:solidFill>
          </a:ln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36996694-CF43-44F9-88EF-F11AE9117A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776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680"/>
    </mc:Choice>
    <mc:Fallback xmlns="">
      <p:transition spd="slow" advTm="326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6C7BE-D7EC-414F-A13E-9CC279E1E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0648"/>
            <a:ext cx="9036496" cy="1143000"/>
          </a:xfrm>
        </p:spPr>
        <p:txBody>
          <a:bodyPr>
            <a:normAutofit fontScale="90000"/>
          </a:bodyPr>
          <a:lstStyle/>
          <a:p>
            <a:r>
              <a:rPr lang="en-GB" sz="4900" b="1" dirty="0">
                <a:latin typeface="+mj-lt"/>
              </a:rPr>
              <a:t>Vasa praevia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54B59B-4219-4408-BF03-CBFB3263CE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196752"/>
            <a:ext cx="8856984" cy="5400600"/>
          </a:xfrm>
        </p:spPr>
        <p:txBody>
          <a:bodyPr>
            <a:normAutofit/>
          </a:bodyPr>
          <a:lstStyle/>
          <a:p>
            <a:r>
              <a:rPr lang="en-GB" dirty="0"/>
              <a:t> </a:t>
            </a:r>
            <a:r>
              <a:rPr lang="en-GB" b="1" dirty="0">
                <a:solidFill>
                  <a:srgbClr val="FFC000"/>
                </a:solidFill>
              </a:rPr>
              <a:t>Def.</a:t>
            </a:r>
            <a:r>
              <a:rPr lang="en-GB" dirty="0"/>
              <a:t> </a:t>
            </a:r>
            <a:r>
              <a:rPr lang="en-GB" dirty="0" err="1"/>
              <a:t>Fetal</a:t>
            </a:r>
            <a:r>
              <a:rPr lang="en-GB" dirty="0"/>
              <a:t> vessels crossing the internal cervical </a:t>
            </a:r>
            <a:r>
              <a:rPr lang="en-GB" dirty="0" err="1"/>
              <a:t>os</a:t>
            </a:r>
            <a:r>
              <a:rPr lang="en-GB" dirty="0"/>
              <a:t> through the free placental membranes</a:t>
            </a:r>
          </a:p>
          <a:p>
            <a:r>
              <a:rPr lang="en-GB" dirty="0"/>
              <a:t>1/3000 deliveries</a:t>
            </a:r>
          </a:p>
          <a:p>
            <a:r>
              <a:rPr lang="en-GB" dirty="0"/>
              <a:t>60% of women with vasa praevia at delivery have placenta praevia or low-lying placenta identified during the second-trimester ultrasound scan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C962D65-16A3-4526-8913-E20A9C08E7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275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819"/>
    </mc:Choice>
    <mc:Fallback xmlns="">
      <p:transition spd="slow" advTm="328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8319C-13AA-403D-B820-23007431F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C99D547-34A7-42C6-9FFE-9B969875AA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83008" y="260648"/>
            <a:ext cx="8293448" cy="6451170"/>
          </a:xfrm>
          <a:prstGeom prst="rect">
            <a:avLst/>
          </a:prstGeom>
          <a:ln>
            <a:solidFill>
              <a:srgbClr val="FFFF00"/>
            </a:solidFill>
          </a:ln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22448ECA-41FF-4A17-8501-03AD411524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703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502"/>
    </mc:Choice>
    <mc:Fallback xmlns="">
      <p:transition spd="slow" advTm="425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good-velam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251520" y="188639"/>
            <a:ext cx="5040560" cy="3336851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Content Placeholder 5" descr="pla.jpg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tretch>
            <a:fillRect/>
          </a:stretch>
        </p:blipFill>
        <p:spPr>
          <a:xfrm>
            <a:off x="4788024" y="3717032"/>
            <a:ext cx="4197660" cy="2798440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40335101-F1A0-46CC-B2D7-DF4206039F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728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553"/>
    </mc:Choice>
    <mc:Fallback xmlns="">
      <p:transition spd="slow" advTm="245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FC000"/>
                </a:solidFill>
                <a:latin typeface="+mn-lt"/>
              </a:rPr>
              <a:t>Vasa praevia: 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68760"/>
            <a:ext cx="8712968" cy="4968552"/>
          </a:xfrm>
        </p:spPr>
        <p:txBody>
          <a:bodyPr>
            <a:normAutofit/>
          </a:bodyPr>
          <a:lstStyle/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b="1" dirty="0">
                <a:solidFill>
                  <a:srgbClr val="FFC000"/>
                </a:solidFill>
              </a:rPr>
              <a:t> </a:t>
            </a:r>
            <a:r>
              <a:rPr lang="en-GB" b="1" dirty="0"/>
              <a:t>T</a:t>
            </a:r>
            <a:r>
              <a:rPr lang="en-GB" dirty="0"/>
              <a:t>ransabdominal and transvaginal colour Doppler ultrasonography</a:t>
            </a:r>
            <a:endParaRPr lang="en-GB" b="1" dirty="0"/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b="1" dirty="0">
                <a:solidFill>
                  <a:srgbClr val="FFC000"/>
                </a:solidFill>
              </a:rPr>
              <a:t>The classic triad of the vasa praevia  </a:t>
            </a:r>
          </a:p>
          <a:p>
            <a:pPr lvl="1">
              <a:buClr>
                <a:srgbClr val="FFC000"/>
              </a:buClr>
              <a:buFont typeface="Wingdings" pitchFamily="2" charset="2"/>
              <a:buChar char="§"/>
            </a:pPr>
            <a:r>
              <a:rPr lang="en-GB" dirty="0"/>
              <a:t> </a:t>
            </a:r>
            <a:r>
              <a:rPr lang="en-GB" sz="3200" dirty="0"/>
              <a:t>Membrane rupture</a:t>
            </a:r>
          </a:p>
          <a:p>
            <a:pPr lvl="1">
              <a:buClr>
                <a:srgbClr val="FFC000"/>
              </a:buClr>
              <a:buFont typeface="Wingdings" pitchFamily="2" charset="2"/>
              <a:buChar char="§"/>
            </a:pPr>
            <a:r>
              <a:rPr lang="en-GB" sz="3200" dirty="0"/>
              <a:t> </a:t>
            </a:r>
            <a:r>
              <a:rPr lang="en-GB" sz="3200" dirty="0">
                <a:solidFill>
                  <a:srgbClr val="FFC000"/>
                </a:solidFill>
              </a:rPr>
              <a:t>Painless</a:t>
            </a:r>
            <a:r>
              <a:rPr lang="en-GB" sz="3200" dirty="0"/>
              <a:t> vaginal bleeding </a:t>
            </a:r>
          </a:p>
          <a:p>
            <a:pPr lvl="1">
              <a:buClr>
                <a:srgbClr val="FFC000"/>
              </a:buClr>
              <a:buFont typeface="Wingdings" pitchFamily="2" charset="2"/>
              <a:buChar char="§"/>
            </a:pPr>
            <a:r>
              <a:rPr lang="en-GB" sz="3200" dirty="0"/>
              <a:t> </a:t>
            </a:r>
            <a:r>
              <a:rPr lang="en-GB" sz="3200" dirty="0" err="1"/>
              <a:t>Fetal</a:t>
            </a:r>
            <a:r>
              <a:rPr lang="en-GB" sz="3200" dirty="0"/>
              <a:t> bradycardia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511902D1-E9AB-43FD-8FF9-A4A8D1EFF2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618"/>
    </mc:Choice>
    <mc:Fallback xmlns="">
      <p:transition spd="slow" advTm="426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C000"/>
                </a:solidFill>
                <a:latin typeface="+mj-lt"/>
              </a:rPr>
              <a:t>Vasa Previa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half" idx="1"/>
          </p:nvPr>
        </p:nvGraphicFramePr>
        <p:xfrm>
          <a:off x="323528" y="1484784"/>
          <a:ext cx="4172272" cy="46413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331640"/>
            <a:ext cx="4495800" cy="4794523"/>
          </a:xfrm>
        </p:spPr>
        <p:txBody>
          <a:bodyPr>
            <a:normAutofit fontScale="70000" lnSpcReduction="20000"/>
          </a:bodyPr>
          <a:lstStyle/>
          <a:p>
            <a:r>
              <a:rPr lang="en-GB" sz="4000" b="1" dirty="0">
                <a:solidFill>
                  <a:srgbClr val="FFC000"/>
                </a:solidFill>
              </a:rPr>
              <a:t>Velamentous cord</a:t>
            </a:r>
          </a:p>
          <a:p>
            <a:r>
              <a:rPr lang="en-GB" sz="4000" b="1" dirty="0">
                <a:solidFill>
                  <a:srgbClr val="FFC000"/>
                </a:solidFill>
              </a:rPr>
              <a:t>Accessory placental lobe</a:t>
            </a:r>
          </a:p>
          <a:p>
            <a:r>
              <a:rPr lang="en-GB" sz="4000" b="1" dirty="0">
                <a:solidFill>
                  <a:srgbClr val="FFC000"/>
                </a:solidFill>
              </a:rPr>
              <a:t>Multiple pregnancy</a:t>
            </a:r>
          </a:p>
          <a:p>
            <a:r>
              <a:rPr lang="en-GB" sz="4000" b="1" dirty="0">
                <a:solidFill>
                  <a:srgbClr val="FFC000"/>
                </a:solidFill>
              </a:rPr>
              <a:t>IVF</a:t>
            </a:r>
          </a:p>
          <a:p>
            <a:endParaRPr lang="en-GB" sz="3900" b="1" dirty="0">
              <a:solidFill>
                <a:srgbClr val="FFC000"/>
              </a:solidFill>
            </a:endParaRPr>
          </a:p>
          <a:p>
            <a:endParaRPr lang="en-GB" sz="3600" b="1" dirty="0">
              <a:solidFill>
                <a:srgbClr val="FFC000"/>
              </a:solidFill>
            </a:endParaRPr>
          </a:p>
          <a:p>
            <a:r>
              <a:rPr lang="en-GB" sz="4000" b="1" dirty="0">
                <a:solidFill>
                  <a:srgbClr val="FFC000"/>
                </a:solidFill>
              </a:rPr>
              <a:t>Emergency C/S</a:t>
            </a:r>
          </a:p>
          <a:p>
            <a:endParaRPr lang="en-GB" sz="3600" b="1" dirty="0">
              <a:solidFill>
                <a:srgbClr val="FFC000"/>
              </a:solidFill>
            </a:endParaRPr>
          </a:p>
          <a:p>
            <a:endParaRPr lang="en-GB" sz="3600" b="1" dirty="0">
              <a:solidFill>
                <a:srgbClr val="FFC000"/>
              </a:solidFill>
            </a:endParaRPr>
          </a:p>
          <a:p>
            <a:r>
              <a:rPr lang="en-GB" sz="4000" b="1" dirty="0">
                <a:solidFill>
                  <a:srgbClr val="FFC000"/>
                </a:solidFill>
              </a:rPr>
              <a:t>Fetal death</a:t>
            </a:r>
          </a:p>
          <a:p>
            <a:r>
              <a:rPr lang="en-GB" sz="4000" b="1" dirty="0">
                <a:solidFill>
                  <a:srgbClr val="FFC000"/>
                </a:solidFill>
              </a:rPr>
              <a:t>From hypovolaemia</a:t>
            </a:r>
            <a:endParaRPr lang="en-GB" sz="3400" b="1" dirty="0">
              <a:solidFill>
                <a:srgbClr val="FFC000"/>
              </a:solidFill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04107A95-D8F6-4BC2-A349-8C2432F407C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298"/>
    </mc:Choice>
    <mc:Fallback xmlns="">
      <p:transition spd="slow" advTm="242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+mn-lt"/>
              </a:rPr>
              <a:t>Rupture uterus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79512" y="1600200"/>
            <a:ext cx="8964488" cy="4997152"/>
          </a:xfrm>
        </p:spPr>
        <p:txBody>
          <a:bodyPr>
            <a:normAutofit/>
          </a:bodyPr>
          <a:lstStyle/>
          <a:p>
            <a:r>
              <a:rPr lang="en-GB" sz="4000" dirty="0"/>
              <a:t> </a:t>
            </a:r>
            <a:r>
              <a:rPr lang="en-GB" sz="3600" b="1" dirty="0">
                <a:solidFill>
                  <a:srgbClr val="FFC000"/>
                </a:solidFill>
              </a:rPr>
              <a:t>Def. </a:t>
            </a:r>
            <a:r>
              <a:rPr lang="en-GB" sz="3600" dirty="0"/>
              <a:t>full-thickness loss of integrity of the uterine wall and visceral peritoneum</a:t>
            </a:r>
          </a:p>
          <a:p>
            <a:r>
              <a:rPr lang="en-GB" sz="3600" dirty="0"/>
              <a:t>0.5–2.0 / 10,000 unscarred uterus</a:t>
            </a:r>
          </a:p>
          <a:p>
            <a:r>
              <a:rPr lang="en-GB" sz="3600" dirty="0"/>
              <a:t>7/10,000 VBAC</a:t>
            </a:r>
          </a:p>
        </p:txBody>
      </p:sp>
      <p:pic>
        <p:nvPicPr>
          <p:cNvPr id="8" name="Content Placeholder 7" descr="im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rcRect t="8658" b="4207"/>
          <a:stretch>
            <a:fillRect/>
          </a:stretch>
        </p:blipFill>
        <p:spPr>
          <a:xfrm>
            <a:off x="4427984" y="3549797"/>
            <a:ext cx="4497987" cy="3047555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AA19FEAB-09DF-4230-BA70-3E8A060A67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175"/>
    </mc:Choice>
    <mc:Fallback xmlns="">
      <p:transition spd="slow" advTm="431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E7963B5-2829-4218-939F-4BF1A994F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FC000"/>
                </a:solidFill>
                <a:latin typeface="+mj-lt"/>
              </a:rPr>
              <a:t>Risk factors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059C7D-B269-41A5-A866-A8ED927B8F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268760"/>
            <a:ext cx="8964488" cy="5328592"/>
          </a:xfrm>
        </p:spPr>
        <p:txBody>
          <a:bodyPr>
            <a:normAutofit lnSpcReduction="10000"/>
          </a:bodyPr>
          <a:lstStyle/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200" dirty="0"/>
              <a:t>High parity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200" dirty="0"/>
              <a:t>Previous uterine surgery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200" dirty="0"/>
              <a:t>Induction or augmentation of labour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200" dirty="0"/>
              <a:t>Hyperstimulation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200" dirty="0"/>
              <a:t>Malpresentation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200" dirty="0"/>
              <a:t>Macrosomia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200" dirty="0"/>
              <a:t>Uterine abnormalities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200" dirty="0"/>
              <a:t>Trauma including RTA &amp; obstetric manoeuvres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dirty="0"/>
              <a:t>5% risk of recurrence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5A406FF3-5A6E-4A74-A448-968F24731B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237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030"/>
    </mc:Choice>
    <mc:Fallback xmlns="">
      <p:transition spd="slow" advTm="470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D9BCC76-F854-4E38-BF67-F8770BBF3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983C61-1C4C-48B2-995F-8F6DE9F5752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sz="3200" b="1" dirty="0">
                <a:solidFill>
                  <a:srgbClr val="FFC000"/>
                </a:solidFill>
              </a:rPr>
              <a:t>Unscarred uterus </a:t>
            </a:r>
          </a:p>
          <a:p>
            <a:r>
              <a:rPr lang="en-GB" dirty="0"/>
              <a:t>    0.5–2.0 / 10 000</a:t>
            </a:r>
          </a:p>
          <a:p>
            <a:endParaRPr lang="en-GB" b="1" dirty="0">
              <a:solidFill>
                <a:srgbClr val="FFC000"/>
              </a:solidFill>
            </a:endParaRPr>
          </a:p>
          <a:p>
            <a:r>
              <a:rPr lang="en-GB" sz="3200" b="1" dirty="0">
                <a:solidFill>
                  <a:srgbClr val="FFC000"/>
                </a:solidFill>
              </a:rPr>
              <a:t>Classical C/S 5%</a:t>
            </a:r>
          </a:p>
          <a:p>
            <a:endParaRPr lang="en-GB" b="1" dirty="0">
              <a:solidFill>
                <a:srgbClr val="FFC000"/>
              </a:solidFill>
            </a:endParaRPr>
          </a:p>
          <a:p>
            <a:endParaRPr lang="en-GB" b="1" dirty="0">
              <a:solidFill>
                <a:srgbClr val="FFC000"/>
              </a:solidFill>
            </a:endParaRPr>
          </a:p>
          <a:p>
            <a:r>
              <a:rPr lang="en-GB" sz="3200" b="1" dirty="0">
                <a:solidFill>
                  <a:srgbClr val="FFC000"/>
                </a:solidFill>
              </a:rPr>
              <a:t>LUSCS  0.5%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C5F598C-D88C-4855-84E4-DE9513BF469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648200" y="1403648"/>
            <a:ext cx="4062914" cy="4833664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833AFE0B-3D3B-4967-B716-06CF4A92DE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68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550"/>
    </mc:Choice>
    <mc:Fallback xmlns="">
      <p:transition spd="slow" advTm="715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215008"/>
          </a:xfrm>
        </p:spPr>
        <p:txBody>
          <a:bodyPr>
            <a:normAutofit fontScale="90000"/>
          </a:bodyPr>
          <a:lstStyle/>
          <a:p>
            <a:br>
              <a:rPr lang="en-GB" sz="4400" dirty="0">
                <a:solidFill>
                  <a:srgbClr val="FFC000"/>
                </a:solidFill>
              </a:rPr>
            </a:br>
            <a:r>
              <a:rPr lang="en-GB" dirty="0">
                <a:solidFill>
                  <a:srgbClr val="FFC000"/>
                </a:solidFill>
                <a:latin typeface="+mj-lt"/>
              </a:rPr>
              <a:t>Signs and symptoms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5069160"/>
          </a:xfrm>
        </p:spPr>
        <p:txBody>
          <a:bodyPr>
            <a:normAutofit/>
          </a:bodyPr>
          <a:lstStyle/>
          <a:p>
            <a:pPr marL="457200" indent="-4572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200" dirty="0"/>
              <a:t>Symptoms are often non-specific</a:t>
            </a:r>
            <a:endParaRPr lang="en-GB" sz="3200" b="1" dirty="0"/>
          </a:p>
          <a:p>
            <a:pPr marL="457200" indent="-4572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200" dirty="0"/>
              <a:t> Abdominal pain between uterine contractions</a:t>
            </a:r>
          </a:p>
          <a:p>
            <a:pPr marL="457200" indent="-4572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200" dirty="0"/>
              <a:t> +/-  bleeding</a:t>
            </a:r>
          </a:p>
          <a:p>
            <a:pPr marL="457200" indent="-4572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200" dirty="0"/>
              <a:t> Loss of station(fetal head)</a:t>
            </a:r>
          </a:p>
          <a:p>
            <a:pPr marL="457200" indent="-4572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200" dirty="0"/>
              <a:t> Inability to identify uterine contractions</a:t>
            </a:r>
          </a:p>
          <a:p>
            <a:pPr marL="457200" indent="-4572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200" dirty="0"/>
              <a:t> Haematuria and blood-stained liquor</a:t>
            </a:r>
          </a:p>
          <a:p>
            <a:pPr marL="457200" indent="-4572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200" dirty="0"/>
              <a:t> CTG abnormalities/ Lost FHR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511A3FBD-AFB0-4308-B08F-78F11A9F5DD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499"/>
    </mc:Choice>
    <mc:Fallback xmlns="">
      <p:transition spd="slow" advTm="444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FC000"/>
                </a:solidFill>
                <a:latin typeface="+mn-lt"/>
              </a:rPr>
              <a:t>Rupture uterus</a:t>
            </a:r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877574663"/>
              </p:ext>
            </p:extLst>
          </p:nvPr>
        </p:nvGraphicFramePr>
        <p:xfrm>
          <a:off x="457200" y="1600200"/>
          <a:ext cx="403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495800" cy="4525963"/>
          </a:xfrm>
        </p:spPr>
        <p:txBody>
          <a:bodyPr>
            <a:normAutofit/>
          </a:bodyPr>
          <a:lstStyle/>
          <a:p>
            <a:r>
              <a:rPr lang="en-GB" sz="3500" b="1" dirty="0">
                <a:solidFill>
                  <a:srgbClr val="FFC000"/>
                </a:solidFill>
              </a:rPr>
              <a:t>Uterine Repair</a:t>
            </a:r>
          </a:p>
          <a:p>
            <a:r>
              <a:rPr lang="en-GB" sz="3500" b="1" dirty="0">
                <a:solidFill>
                  <a:srgbClr val="FFC000"/>
                </a:solidFill>
              </a:rPr>
              <a:t>(hysterectomy)</a:t>
            </a:r>
          </a:p>
          <a:p>
            <a:endParaRPr lang="en-GB" sz="3500" b="1" dirty="0">
              <a:solidFill>
                <a:srgbClr val="FFC000"/>
              </a:solidFill>
            </a:endParaRPr>
          </a:p>
          <a:p>
            <a:endParaRPr lang="en-GB" sz="3500" b="1" dirty="0">
              <a:solidFill>
                <a:srgbClr val="FFC000"/>
              </a:solidFill>
            </a:endParaRPr>
          </a:p>
          <a:p>
            <a:endParaRPr lang="en-GB" sz="3500" b="1" dirty="0">
              <a:solidFill>
                <a:srgbClr val="FFC000"/>
              </a:solidFill>
            </a:endParaRPr>
          </a:p>
          <a:p>
            <a:r>
              <a:rPr lang="en-GB" sz="3500" b="1" dirty="0">
                <a:solidFill>
                  <a:srgbClr val="FFC000"/>
                </a:solidFill>
              </a:rPr>
              <a:t>Maternal &amp; Fetal death</a:t>
            </a:r>
            <a:endParaRPr lang="en-GB" b="1" dirty="0">
              <a:solidFill>
                <a:srgbClr val="FFC000"/>
              </a:solidFill>
            </a:endParaRP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4CA30B16-73BB-4A62-9BD5-4AE9A514D86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121"/>
    </mc:Choice>
    <mc:Fallback xmlns="">
      <p:transition spd="slow" advTm="331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CE8BB-1144-4181-84CD-6A4FFCCFD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528" y="260648"/>
            <a:ext cx="9324528" cy="1143000"/>
          </a:xfrm>
        </p:spPr>
        <p:txBody>
          <a:bodyPr>
            <a:normAutofit/>
          </a:bodyPr>
          <a:lstStyle/>
          <a:p>
            <a:r>
              <a:rPr lang="en-GB" sz="2800" dirty="0">
                <a:solidFill>
                  <a:srgbClr val="FFC000"/>
                </a:solidFill>
              </a:rPr>
              <a:t>Clinical assessment for patients presenting with APH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2896C-E88A-4AAF-9290-D26437D73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403648"/>
            <a:ext cx="8856984" cy="5193704"/>
          </a:xfrm>
        </p:spPr>
        <p:txBody>
          <a:bodyPr>
            <a:normAutofit/>
          </a:bodyPr>
          <a:lstStyle/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200" dirty="0"/>
              <a:t>Is urgent intervention required to manage maternal or </a:t>
            </a:r>
            <a:r>
              <a:rPr lang="en-GB" sz="3200" dirty="0" err="1"/>
              <a:t>fetal</a:t>
            </a:r>
            <a:r>
              <a:rPr lang="en-GB" sz="3200" dirty="0"/>
              <a:t> compromise?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200" dirty="0"/>
              <a:t>Process of </a:t>
            </a:r>
            <a:r>
              <a:rPr lang="en-GB" sz="3200" dirty="0">
                <a:solidFill>
                  <a:srgbClr val="FFC000"/>
                </a:solidFill>
              </a:rPr>
              <a:t>triage</a:t>
            </a:r>
            <a:r>
              <a:rPr lang="en-GB" sz="3200" dirty="0"/>
              <a:t> includes</a:t>
            </a:r>
          </a:p>
          <a:p>
            <a:pPr marL="571500" indent="-571500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GB" sz="3200" dirty="0"/>
              <a:t>   History of pain</a:t>
            </a:r>
          </a:p>
          <a:p>
            <a:pPr marL="571500" indent="-571500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GB" sz="3200" dirty="0"/>
              <a:t>   Extent of vaginal bleeding</a:t>
            </a:r>
          </a:p>
          <a:p>
            <a:pPr marL="571500" indent="-571500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GB" sz="3200" dirty="0"/>
              <a:t>   Cardiovascular condition of the mother </a:t>
            </a:r>
          </a:p>
          <a:p>
            <a:pPr marL="571500" indent="-571500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GB" sz="3200" dirty="0"/>
              <a:t>   </a:t>
            </a:r>
            <a:r>
              <a:rPr lang="en-GB" sz="3200" dirty="0" err="1"/>
              <a:t>Fetal</a:t>
            </a:r>
            <a:r>
              <a:rPr lang="en-GB" sz="3200" dirty="0"/>
              <a:t> wellbeing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200" dirty="0"/>
              <a:t> Remember bleeding can be concealed!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46A502CE-DA69-459D-AD2B-4CB32D8A63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52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660"/>
    </mc:Choice>
    <mc:Fallback xmlns="">
      <p:transition spd="slow" advTm="1206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080120"/>
          </a:xfrm>
        </p:spPr>
        <p:txBody>
          <a:bodyPr>
            <a:noAutofit/>
          </a:bodyPr>
          <a:lstStyle/>
          <a:p>
            <a:r>
              <a:rPr lang="en-GB" sz="3600" b="1" dirty="0">
                <a:latin typeface="+mn-lt"/>
              </a:rPr>
              <a:t>Assessment of women presenting with APH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340768"/>
            <a:ext cx="9036496" cy="5517232"/>
          </a:xfrm>
        </p:spPr>
        <p:txBody>
          <a:bodyPr>
            <a:normAutofit fontScale="62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en-GB" sz="4500" b="1" dirty="0">
                <a:solidFill>
                  <a:srgbClr val="FFC000"/>
                </a:solidFill>
              </a:rPr>
              <a:t>Rapid assessment of both mother &amp; fetus</a:t>
            </a:r>
          </a:p>
          <a:p>
            <a:pPr>
              <a:buFont typeface="Arial" pitchFamily="34" charset="0"/>
              <a:buChar char="•"/>
            </a:pPr>
            <a:r>
              <a:rPr lang="en-GB" sz="4500" b="1" dirty="0">
                <a:solidFill>
                  <a:srgbClr val="FFC000"/>
                </a:solidFill>
              </a:rPr>
              <a:t>Quick history initially then detailed</a:t>
            </a:r>
          </a:p>
          <a:p>
            <a:pPr>
              <a:buClr>
                <a:srgbClr val="FFC000"/>
              </a:buClr>
              <a:buFont typeface="Courier New" pitchFamily="49" charset="0"/>
              <a:buChar char="o"/>
            </a:pPr>
            <a:r>
              <a:rPr lang="en-GB" dirty="0"/>
              <a:t>Dates by scan/position of placenta</a:t>
            </a:r>
          </a:p>
          <a:p>
            <a:pPr>
              <a:buClr>
                <a:srgbClr val="FFC000"/>
              </a:buClr>
              <a:buFont typeface="Courier New" pitchFamily="49" charset="0"/>
              <a:buChar char="o"/>
            </a:pPr>
            <a:r>
              <a:rPr lang="en-GB" dirty="0"/>
              <a:t>Amount of bleeding</a:t>
            </a:r>
          </a:p>
          <a:p>
            <a:pPr>
              <a:buClr>
                <a:srgbClr val="FFC000"/>
              </a:buClr>
              <a:buFont typeface="Courier New" pitchFamily="49" charset="0"/>
              <a:buChar char="o"/>
            </a:pPr>
            <a:r>
              <a:rPr lang="en-GB" dirty="0"/>
              <a:t>Associated or initiating factors</a:t>
            </a:r>
          </a:p>
          <a:p>
            <a:pPr>
              <a:buClr>
                <a:srgbClr val="FFC000"/>
              </a:buClr>
              <a:buFont typeface="Courier New" pitchFamily="49" charset="0"/>
              <a:buChar char="o"/>
            </a:pPr>
            <a:r>
              <a:rPr lang="en-GB" dirty="0"/>
              <a:t>Abdominal pain</a:t>
            </a:r>
          </a:p>
          <a:p>
            <a:pPr>
              <a:buClr>
                <a:srgbClr val="FFC000"/>
              </a:buClr>
              <a:buFont typeface="Courier New" pitchFamily="49" charset="0"/>
              <a:buChar char="o"/>
            </a:pPr>
            <a:r>
              <a:rPr lang="en-GB" dirty="0"/>
              <a:t>Coitus</a:t>
            </a:r>
          </a:p>
          <a:p>
            <a:pPr>
              <a:buClr>
                <a:srgbClr val="FFC000"/>
              </a:buClr>
              <a:buFont typeface="Courier New" pitchFamily="49" charset="0"/>
              <a:buChar char="o"/>
            </a:pPr>
            <a:r>
              <a:rPr lang="en-GB" dirty="0"/>
              <a:t>Trauma</a:t>
            </a:r>
          </a:p>
          <a:p>
            <a:pPr>
              <a:buClr>
                <a:srgbClr val="FFC000"/>
              </a:buClr>
              <a:buFont typeface="Courier New" pitchFamily="49" charset="0"/>
              <a:buChar char="o"/>
            </a:pPr>
            <a:r>
              <a:rPr lang="en-GB" dirty="0"/>
              <a:t>Leakage of fluid</a:t>
            </a:r>
          </a:p>
          <a:p>
            <a:pPr>
              <a:buClr>
                <a:srgbClr val="FFC000"/>
              </a:buClr>
              <a:buFont typeface="Courier New" pitchFamily="49" charset="0"/>
              <a:buChar char="o"/>
            </a:pPr>
            <a:r>
              <a:rPr lang="en-GB" dirty="0"/>
              <a:t>Previous episodes of bleeding</a:t>
            </a:r>
          </a:p>
          <a:p>
            <a:pPr>
              <a:buClr>
                <a:srgbClr val="FFC000"/>
              </a:buClr>
              <a:buFont typeface="Courier New" pitchFamily="49" charset="0"/>
              <a:buChar char="o"/>
            </a:pPr>
            <a:r>
              <a:rPr lang="en-GB" dirty="0"/>
              <a:t>Previous uterine surgery</a:t>
            </a:r>
          </a:p>
          <a:p>
            <a:pPr>
              <a:buClr>
                <a:srgbClr val="FFC000"/>
              </a:buClr>
              <a:buFont typeface="Courier New" pitchFamily="49" charset="0"/>
              <a:buChar char="o"/>
            </a:pPr>
            <a:r>
              <a:rPr lang="en-GB" dirty="0"/>
              <a:t>Smoking/drugs</a:t>
            </a:r>
          </a:p>
          <a:p>
            <a:pPr>
              <a:buClr>
                <a:srgbClr val="FFC000"/>
              </a:buClr>
              <a:buFont typeface="Courier New" pitchFamily="49" charset="0"/>
              <a:buChar char="o"/>
            </a:pPr>
            <a:r>
              <a:rPr lang="en-GB" dirty="0"/>
              <a:t>Fetal movement</a:t>
            </a:r>
          </a:p>
          <a:p>
            <a:pPr>
              <a:buClr>
                <a:srgbClr val="FFC000"/>
              </a:buClr>
              <a:buFont typeface="Courier New" pitchFamily="49" charset="0"/>
              <a:buChar char="o"/>
            </a:pPr>
            <a:r>
              <a:rPr lang="en-GB" dirty="0" err="1"/>
              <a:t>BG,Rh</a:t>
            </a:r>
            <a:endParaRPr lang="en-GB" dirty="0"/>
          </a:p>
          <a:p>
            <a:pPr>
              <a:buClr>
                <a:srgbClr val="FFC000"/>
              </a:buClr>
              <a:buFont typeface="Courier New" pitchFamily="49" charset="0"/>
              <a:buChar char="o"/>
            </a:pPr>
            <a:r>
              <a:rPr lang="en-GB" dirty="0"/>
              <a:t>Cervical smear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B403376E-2EEA-4835-BF63-31F2990424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460"/>
    </mc:Choice>
    <mc:Fallback xmlns="">
      <p:transition spd="slow" advTm="1004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4300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C000"/>
                </a:solidFill>
                <a:latin typeface="+mn-lt"/>
              </a:rPr>
              <a:t>Maternal &amp; Fetal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8964488" cy="5141168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FFC000"/>
                </a:solidFill>
              </a:rPr>
              <a:t>Maternal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b="1" dirty="0"/>
              <a:t>V/S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b="1" dirty="0"/>
              <a:t>Abd: SFH, tenderness, lie &amp; presentation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b="1" dirty="0">
                <a:solidFill>
                  <a:srgbClr val="FFFF00"/>
                </a:solidFill>
              </a:rPr>
              <a:t>NO Vaginal </a:t>
            </a:r>
            <a:r>
              <a:rPr lang="en-GB" b="1" dirty="0"/>
              <a:t>examination until a placenta previa has been excluded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b="1" dirty="0"/>
              <a:t> Assess bleeding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08E865CC-6147-498D-9008-2546FE69CA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511"/>
    </mc:Choice>
    <mc:Fallback xmlns="">
      <p:transition spd="slow" advTm="365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60648"/>
            <a:ext cx="9144000" cy="1470025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C000"/>
                </a:solidFill>
                <a:latin typeface="+mn-lt"/>
              </a:rPr>
              <a:t>Maternal &amp; Fetal assessment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1988840"/>
            <a:ext cx="8964488" cy="4464496"/>
          </a:xfrm>
        </p:spPr>
        <p:txBody>
          <a:bodyPr/>
          <a:lstStyle/>
          <a:p>
            <a:pPr algn="l"/>
            <a:r>
              <a:rPr lang="en-GB" b="1" dirty="0">
                <a:solidFill>
                  <a:srgbClr val="FFC000"/>
                </a:solidFill>
              </a:rPr>
              <a:t>Fetal</a:t>
            </a:r>
          </a:p>
          <a:p>
            <a:pPr algn="l">
              <a:buClr>
                <a:srgbClr val="FFC000"/>
              </a:buClr>
              <a:buFont typeface="Arial" pitchFamily="34" charset="0"/>
              <a:buChar char="•"/>
            </a:pPr>
            <a:r>
              <a:rPr lang="en-GB" b="1" dirty="0"/>
              <a:t> Establish if fetal heart is present or not</a:t>
            </a:r>
          </a:p>
          <a:p>
            <a:pPr algn="l">
              <a:buClr>
                <a:srgbClr val="FFC000"/>
              </a:buClr>
              <a:buFont typeface="Arial" pitchFamily="34" charset="0"/>
              <a:buChar char="•"/>
            </a:pPr>
            <a:r>
              <a:rPr lang="en-GB" b="1" dirty="0"/>
              <a:t> Make sure what you are hearing is not a  </a:t>
            </a:r>
          </a:p>
          <a:p>
            <a:pPr algn="l">
              <a:buClr>
                <a:srgbClr val="FFC000"/>
              </a:buClr>
            </a:pPr>
            <a:r>
              <a:rPr lang="en-GB" b="1" dirty="0"/>
              <a:t>  maternal heart rate as it can be tachycardic</a:t>
            </a:r>
          </a:p>
          <a:p>
            <a:pPr algn="l">
              <a:buClr>
                <a:srgbClr val="FFC000"/>
              </a:buClr>
              <a:buFont typeface="Arial" pitchFamily="34" charset="0"/>
              <a:buChar char="•"/>
            </a:pPr>
            <a:r>
              <a:rPr lang="en-GB" b="1" dirty="0"/>
              <a:t> If gestational age is&gt; 26 weeks: CTG</a:t>
            </a:r>
          </a:p>
          <a:p>
            <a:pPr algn="l">
              <a:buClr>
                <a:srgbClr val="FFC000"/>
              </a:buClr>
              <a:buFont typeface="Arial" pitchFamily="34" charset="0"/>
              <a:buChar char="•"/>
            </a:pPr>
            <a:endParaRPr lang="en-GB" b="1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F6B723B1-CF66-45FE-BDC3-E1CBE86562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559"/>
    </mc:Choice>
    <mc:Fallback xmlns="">
      <p:transition spd="slow" advTm="205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FFC000"/>
                </a:solidFill>
                <a:latin typeface="+mn-lt"/>
              </a:rPr>
              <a:t>"The APH weakens, the PPH kills"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76" y="1052736"/>
            <a:ext cx="8312767" cy="5544616"/>
          </a:xfrm>
          <a:prstGeom prst="rect">
            <a:avLst/>
          </a:prstGeom>
          <a:ln w="9525">
            <a:solidFill>
              <a:srgbClr val="FFFF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E2CDADB9-5D47-455A-A251-3D78E50107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894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52"/>
    </mc:Choice>
    <mc:Fallback xmlns="">
      <p:transition spd="slow" advTm="118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6632"/>
            <a:ext cx="9144000" cy="2736305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sz="6000" b="1" dirty="0"/>
              <a:t>Post Partum Haemorrhage</a:t>
            </a:r>
            <a:br>
              <a:rPr lang="en-GB" sz="6000" b="1" dirty="0"/>
            </a:br>
            <a:r>
              <a:rPr lang="en-GB" sz="6000" b="1" dirty="0"/>
              <a:t>(PPH)</a:t>
            </a:r>
            <a:br>
              <a:rPr lang="en-GB" sz="4400" dirty="0"/>
            </a:br>
            <a:endParaRPr lang="en-GB" sz="4400" b="1" dirty="0">
              <a:solidFill>
                <a:schemeClr val="bg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3" r="36815"/>
          <a:stretch/>
        </p:blipFill>
        <p:spPr bwMode="auto">
          <a:xfrm>
            <a:off x="251520" y="3068960"/>
            <a:ext cx="8712968" cy="3528392"/>
          </a:xfrm>
          <a:prstGeom prst="rect">
            <a:avLst/>
          </a:prstGeom>
          <a:ln w="2286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6984FDE5-9CE7-4426-B665-395C903371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72"/>
    </mc:Choice>
    <mc:Fallback xmlns="">
      <p:transition spd="slow" advTm="14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A0CD7-0744-4068-A17E-F4416030B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+mj-lt"/>
              </a:rPr>
              <a:t>Definition</a:t>
            </a:r>
            <a:endParaRPr lang="en-GB" dirty="0">
              <a:latin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B31D93-FB92-4449-A8CA-4ED4B67FE3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The traditional definition of primary PPH is the loss of 500 ml or more of blood from the genital tract within 24 hours of the birth of a baby.</a:t>
            </a:r>
          </a:p>
          <a:p>
            <a:endParaRPr lang="en-GB" dirty="0"/>
          </a:p>
          <a:p>
            <a:r>
              <a:rPr lang="en-GB" dirty="0"/>
              <a:t>Primary postpartum haemorrhage (PPH) is either:</a:t>
            </a:r>
          </a:p>
          <a:p>
            <a:endParaRPr lang="en-GB" dirty="0"/>
          </a:p>
          <a:p>
            <a:pPr marL="571500" indent="-571500">
              <a:buClr>
                <a:srgbClr val="FFC000"/>
              </a:buClr>
              <a:buFont typeface="Wingdings" panose="05000000000000000000" pitchFamily="2" charset="2"/>
              <a:buChar char="Ø"/>
            </a:pPr>
            <a:r>
              <a:rPr lang="en-GB" b="1" dirty="0">
                <a:solidFill>
                  <a:srgbClr val="FFC000"/>
                </a:solidFill>
              </a:rPr>
              <a:t>Minor</a:t>
            </a:r>
            <a:r>
              <a:rPr lang="en-GB" dirty="0"/>
              <a:t> – 500 ml to 1000 ml</a:t>
            </a:r>
          </a:p>
          <a:p>
            <a:pPr marL="571500" indent="-571500">
              <a:buClr>
                <a:srgbClr val="FFC000"/>
              </a:buClr>
              <a:buFont typeface="Wingdings" panose="05000000000000000000" pitchFamily="2" charset="2"/>
              <a:buChar char="Ø"/>
            </a:pPr>
            <a:r>
              <a:rPr lang="en-GB" b="1" dirty="0">
                <a:solidFill>
                  <a:srgbClr val="FFC000"/>
                </a:solidFill>
              </a:rPr>
              <a:t>Major</a:t>
            </a:r>
            <a:r>
              <a:rPr lang="en-GB" dirty="0"/>
              <a:t> – more than 1000 ml</a:t>
            </a:r>
          </a:p>
          <a:p>
            <a:pPr marL="571500" indent="-571500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GB" dirty="0"/>
              <a:t>           Moderate (1000–2000 ml)</a:t>
            </a:r>
          </a:p>
          <a:p>
            <a:pPr marL="571500" indent="-571500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GB" dirty="0"/>
              <a:t>           Severe (more than 2000 ml)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E723270-A0FE-4ABA-9098-09C11A6652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668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671"/>
    </mc:Choice>
    <mc:Fallback xmlns="">
      <p:transition spd="slow" advTm="386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07504" y="260648"/>
            <a:ext cx="8928992" cy="1143000"/>
          </a:xfrm>
        </p:spPr>
        <p:txBody>
          <a:bodyPr>
            <a:normAutofit/>
          </a:bodyPr>
          <a:lstStyle/>
          <a:p>
            <a:r>
              <a:rPr lang="en-US" sz="4400" b="1" dirty="0">
                <a:latin typeface="+mn-lt"/>
              </a:rPr>
              <a:t>PPH: Definition?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052736"/>
            <a:ext cx="8568952" cy="5544616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  <a:buClr>
                <a:srgbClr val="FFC000"/>
              </a:buClr>
            </a:pPr>
            <a:r>
              <a:rPr lang="en-US" b="1" dirty="0">
                <a:solidFill>
                  <a:srgbClr val="FFC000"/>
                </a:solidFill>
              </a:rPr>
              <a:t>Blood Loss </a:t>
            </a:r>
          </a:p>
          <a:p>
            <a:pPr>
              <a:lnSpc>
                <a:spcPct val="90000"/>
              </a:lnSpc>
              <a:buClr>
                <a:srgbClr val="FFC000"/>
              </a:buClr>
            </a:pPr>
            <a:r>
              <a:rPr lang="en-US" b="1" dirty="0"/>
              <a:t>   &gt; 500 ml following vaginal delivery       </a:t>
            </a:r>
          </a:p>
          <a:p>
            <a:pPr>
              <a:lnSpc>
                <a:spcPct val="90000"/>
              </a:lnSpc>
              <a:buClr>
                <a:srgbClr val="FFC000"/>
              </a:buClr>
            </a:pPr>
            <a:r>
              <a:rPr lang="en-US" b="1" dirty="0"/>
              <a:t>		</a:t>
            </a:r>
            <a:r>
              <a:rPr lang="en-US" b="1" dirty="0">
                <a:solidFill>
                  <a:srgbClr val="FFC000"/>
                </a:solidFill>
              </a:rPr>
              <a:t>                            OR</a:t>
            </a:r>
          </a:p>
          <a:p>
            <a:pPr>
              <a:lnSpc>
                <a:spcPct val="90000"/>
              </a:lnSpc>
              <a:buClr>
                <a:srgbClr val="FFC000"/>
              </a:buClr>
            </a:pPr>
            <a:r>
              <a:rPr lang="en-US" b="1" dirty="0"/>
              <a:t>   &gt; 1000 ml following C Section</a:t>
            </a:r>
          </a:p>
          <a:p>
            <a:pPr>
              <a:lnSpc>
                <a:spcPct val="90000"/>
              </a:lnSpc>
              <a:buClr>
                <a:srgbClr val="FFC000"/>
              </a:buClr>
            </a:pPr>
            <a:endParaRPr lang="en-US" b="1" dirty="0"/>
          </a:p>
          <a:p>
            <a:pPr>
              <a:lnSpc>
                <a:spcPct val="90000"/>
              </a:lnSpc>
              <a:buClr>
                <a:srgbClr val="FFC000"/>
              </a:buClr>
            </a:pPr>
            <a:r>
              <a:rPr lang="en-US" b="1" dirty="0"/>
              <a:t>    HCT drop of 10 %   </a:t>
            </a:r>
          </a:p>
          <a:p>
            <a:pPr>
              <a:lnSpc>
                <a:spcPct val="90000"/>
              </a:lnSpc>
              <a:buClr>
                <a:srgbClr val="FFC000"/>
              </a:buClr>
            </a:pPr>
            <a:r>
              <a:rPr lang="en-US" b="1" dirty="0"/>
              <a:t>            </a:t>
            </a:r>
            <a:r>
              <a:rPr lang="en-US" b="1" dirty="0">
                <a:solidFill>
                  <a:srgbClr val="FFC000"/>
                </a:solidFill>
              </a:rPr>
              <a:t>or</a:t>
            </a:r>
            <a:r>
              <a:rPr lang="en-US" b="1" dirty="0"/>
              <a:t>      Need for blood transfusion</a:t>
            </a:r>
            <a:endParaRPr lang="en-GB" b="1" dirty="0"/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endParaRPr lang="en-GB" b="1" dirty="0"/>
          </a:p>
          <a:p>
            <a:pPr>
              <a:buClr>
                <a:srgbClr val="FFC000"/>
              </a:buClr>
            </a:pPr>
            <a:r>
              <a:rPr lang="en-GB" b="1" dirty="0">
                <a:solidFill>
                  <a:srgbClr val="FFC000"/>
                </a:solidFill>
              </a:rPr>
              <a:t>Incidence</a:t>
            </a:r>
          </a:p>
          <a:p>
            <a:pPr>
              <a:buClr>
                <a:srgbClr val="FFC000"/>
              </a:buClr>
            </a:pPr>
            <a:r>
              <a:rPr lang="en-GB" b="1" dirty="0"/>
              <a:t>     5 % of all deliveries for primary PPH</a:t>
            </a:r>
          </a:p>
          <a:p>
            <a:pPr>
              <a:buClr>
                <a:srgbClr val="FFC000"/>
              </a:buClr>
            </a:pPr>
            <a:r>
              <a:rPr lang="en-GB" b="1" dirty="0"/>
              <a:t> </a:t>
            </a:r>
          </a:p>
          <a:p>
            <a:pPr>
              <a:lnSpc>
                <a:spcPct val="90000"/>
              </a:lnSpc>
              <a:buClr>
                <a:srgbClr val="FFC000"/>
              </a:buClr>
              <a:buFont typeface="Arial" pitchFamily="34" charset="0"/>
              <a:buChar char="•"/>
            </a:pPr>
            <a:endParaRPr lang="en-US" b="1" dirty="0"/>
          </a:p>
          <a:p>
            <a:pPr>
              <a:lnSpc>
                <a:spcPct val="90000"/>
              </a:lnSpc>
              <a:buClr>
                <a:srgbClr val="FFC000"/>
              </a:buClr>
              <a:buFont typeface="Arial" pitchFamily="34" charset="0"/>
              <a:buChar char="•"/>
            </a:pPr>
            <a:endParaRPr lang="en-US" b="1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ADCAF3EF-E793-4A42-8BDD-CBEF0037BA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180"/>
    </mc:Choice>
    <mc:Fallback xmlns="">
      <p:transition spd="slow" advTm="401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784976" cy="1143000"/>
          </a:xfrm>
        </p:spPr>
        <p:txBody>
          <a:bodyPr>
            <a:normAutofit fontScale="90000"/>
          </a:bodyPr>
          <a:lstStyle/>
          <a:p>
            <a:r>
              <a:rPr lang="en-GB" dirty="0">
                <a:latin typeface="+mn-lt"/>
              </a:rPr>
              <a:t>Definition? 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980728"/>
            <a:ext cx="8784976" cy="5688632"/>
          </a:xfrm>
        </p:spPr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Excessive bleeding that makes patient symptomatic </a:t>
            </a:r>
          </a:p>
          <a:p>
            <a:pPr marL="0" indent="0"/>
            <a:r>
              <a:rPr lang="en-GB" sz="3200" dirty="0"/>
              <a:t>          Light-headedness, vertigo, syncope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Results in signs of hypovolemia </a:t>
            </a:r>
          </a:p>
          <a:p>
            <a:pPr marL="0" indent="0"/>
            <a:r>
              <a:rPr lang="en-GB" dirty="0"/>
              <a:t>         </a:t>
            </a:r>
            <a:r>
              <a:rPr lang="en-GB" sz="3200" dirty="0"/>
              <a:t>Hypotension, tachycardia, or oliguria </a:t>
            </a:r>
          </a:p>
          <a:p>
            <a:endParaRPr lang="en-GB" dirty="0"/>
          </a:p>
          <a:p>
            <a:r>
              <a:rPr lang="en-GB" sz="2800" dirty="0"/>
              <a:t>N.B: These changes will only occur after the patient has lost a significant amount of blood 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4F465DE-17DD-482E-8AC8-190C2F0E52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641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613"/>
    </mc:Choice>
    <mc:Fallback xmlns="">
      <p:transition spd="slow" advTm="306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036496" cy="922114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rgbClr val="FFC000"/>
                </a:solidFill>
                <a:latin typeface="+mn-lt"/>
              </a:rPr>
              <a:t>PPH Classification 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type="tbl"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1" t="2910" r="571" b="4402"/>
          <a:stretch/>
        </p:blipFill>
        <p:spPr bwMode="auto">
          <a:xfrm>
            <a:off x="107504" y="1124744"/>
            <a:ext cx="8928992" cy="5616624"/>
          </a:xfrm>
          <a:prstGeom prst="rect">
            <a:avLst/>
          </a:prstGeom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24A5C68E-95AB-489E-87CA-3C6C1A602D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55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061"/>
    </mc:Choice>
    <mc:Fallback xmlns="">
      <p:transition spd="slow" advTm="570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07504" y="188640"/>
            <a:ext cx="8928992" cy="1143000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+mn-lt"/>
              </a:rPr>
              <a:t>Diagnosis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196752"/>
            <a:ext cx="8928992" cy="5472608"/>
          </a:xfrm>
        </p:spPr>
        <p:txBody>
          <a:bodyPr>
            <a:normAutofit/>
          </a:bodyPr>
          <a:lstStyle/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US" b="1" dirty="0">
                <a:solidFill>
                  <a:srgbClr val="FFC000"/>
                </a:solidFill>
              </a:rPr>
              <a:t>Estimation of blood loss</a:t>
            </a:r>
          </a:p>
          <a:p>
            <a:pPr>
              <a:buClr>
                <a:srgbClr val="FFC000"/>
              </a:buClr>
            </a:pPr>
            <a:r>
              <a:rPr lang="en-US" b="1" dirty="0"/>
              <a:t>   </a:t>
            </a:r>
            <a:r>
              <a:rPr lang="en-US" sz="3200" b="1" dirty="0"/>
              <a:t>1 ml of blood weighs approx one gm</a:t>
            </a:r>
          </a:p>
          <a:p>
            <a:r>
              <a:rPr lang="en-GB" sz="2800" dirty="0"/>
              <a:t>Visual estimates underestimate by 33-50% </a:t>
            </a:r>
          </a:p>
          <a:p>
            <a:r>
              <a:rPr lang="en-GB" dirty="0"/>
              <a:t>     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996952"/>
            <a:ext cx="7848872" cy="3652076"/>
          </a:xfrm>
          <a:prstGeom prst="rect">
            <a:avLst/>
          </a:prstGeom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DDD8ADE9-F061-4A45-8459-1E3658BA25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333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299"/>
    </mc:Choice>
    <mc:Fallback xmlns="">
      <p:transition spd="slow" advTm="532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51520" y="260648"/>
            <a:ext cx="8445624" cy="1143000"/>
          </a:xfrm>
        </p:spPr>
        <p:txBody>
          <a:bodyPr>
            <a:noAutofit/>
          </a:bodyPr>
          <a:lstStyle/>
          <a:p>
            <a:r>
              <a:rPr lang="en-US" sz="4400" dirty="0"/>
              <a:t>Primary vs Secondary PPH</a:t>
            </a:r>
            <a:endParaRPr lang="en-US" sz="2800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600200"/>
            <a:ext cx="8712968" cy="4997152"/>
          </a:xfrm>
        </p:spPr>
        <p:txBody>
          <a:bodyPr>
            <a:normAutofit lnSpcReduction="10000"/>
          </a:bodyPr>
          <a:lstStyle/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US" sz="4400" b="1" dirty="0">
                <a:solidFill>
                  <a:srgbClr val="FFC000"/>
                </a:solidFill>
              </a:rPr>
              <a:t>Primary</a:t>
            </a:r>
          </a:p>
          <a:p>
            <a:pPr>
              <a:buClr>
                <a:srgbClr val="FFC000"/>
              </a:buClr>
            </a:pPr>
            <a:r>
              <a:rPr lang="en-US" sz="4400" b="1" dirty="0"/>
              <a:t>   PPH within 24 hrs</a:t>
            </a:r>
          </a:p>
          <a:p>
            <a:pPr>
              <a:buClr>
                <a:srgbClr val="FFC000"/>
              </a:buClr>
            </a:pPr>
            <a:endParaRPr lang="en-US" sz="4400" b="1" dirty="0"/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US" sz="4400" b="1" dirty="0">
                <a:solidFill>
                  <a:srgbClr val="FFC000"/>
                </a:solidFill>
              </a:rPr>
              <a:t>Secondary</a:t>
            </a:r>
            <a:r>
              <a:rPr lang="en-US" sz="4400" b="1" dirty="0"/>
              <a:t> </a:t>
            </a:r>
          </a:p>
          <a:p>
            <a:pPr>
              <a:buClr>
                <a:srgbClr val="FFC000"/>
              </a:buClr>
            </a:pPr>
            <a:r>
              <a:rPr lang="en-US" sz="4400" b="1" dirty="0"/>
              <a:t>   </a:t>
            </a:r>
            <a:r>
              <a:rPr lang="en-GB" sz="4400" b="1" dirty="0"/>
              <a:t>excessive vaginal bleeding from 24 hours after delivery up to 12 weeks postpartum.</a:t>
            </a:r>
            <a:endParaRPr lang="en-US" b="1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CB43E746-0E50-4D8A-AC75-416D7B793A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2392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260648"/>
            <a:ext cx="8856984" cy="1584176"/>
          </a:xfrm>
        </p:spPr>
        <p:txBody>
          <a:bodyPr>
            <a:noAutofit/>
          </a:bodyPr>
          <a:lstStyle/>
          <a:p>
            <a:r>
              <a:rPr lang="en-US" altLang="zh-CN" sz="4000" b="1" dirty="0">
                <a:latin typeface="+mn-lt"/>
                <a:cs typeface="隶书"/>
              </a:rPr>
              <a:t>PPH: Major causes </a:t>
            </a:r>
            <a:br>
              <a:rPr lang="en-US" altLang="zh-CN" sz="3600" b="1" dirty="0">
                <a:latin typeface="+mn-lt"/>
                <a:cs typeface="隶书"/>
              </a:rPr>
            </a:br>
            <a:r>
              <a:rPr lang="en-GB" sz="3600" b="1" dirty="0">
                <a:latin typeface="+mn-lt"/>
              </a:rPr>
              <a:t>Remember –PPH is not the diagnosis </a:t>
            </a:r>
            <a:endParaRPr lang="en-US" altLang="zh-CN" sz="3600" b="1" dirty="0">
              <a:latin typeface="+mn-lt"/>
              <a:cs typeface="隶书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916832"/>
            <a:ext cx="8712968" cy="4680520"/>
          </a:xfrm>
        </p:spPr>
        <p:txBody>
          <a:bodyPr>
            <a:normAutofit/>
          </a:bodyPr>
          <a:lstStyle/>
          <a:p>
            <a:pPr>
              <a:buClr>
                <a:srgbClr val="FFC000"/>
              </a:buClr>
            </a:pPr>
            <a:r>
              <a:rPr lang="en-US" altLang="zh-CN" sz="4000" b="1" dirty="0">
                <a:solidFill>
                  <a:srgbClr val="FFC000"/>
                </a:solidFill>
              </a:rPr>
              <a:t>4Ts: Tone, Tissue, Trauma,Thrombin</a:t>
            </a:r>
          </a:p>
          <a:p>
            <a:pPr marL="0" indent="0" eaLnBrk="1" hangingPunct="1">
              <a:buClr>
                <a:srgbClr val="FFC000"/>
              </a:buClr>
            </a:pPr>
            <a:endParaRPr lang="en-US" altLang="zh-CN" sz="40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923216"/>
            <a:ext cx="4745630" cy="3170080"/>
          </a:xfrm>
          <a:prstGeom prst="rect">
            <a:avLst/>
          </a:prstGeom>
          <a:ln w="9525">
            <a:solidFill>
              <a:srgbClr val="FFFF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DE9A69AD-F276-4409-B350-9FBE6F2ABA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623"/>
    </mc:Choice>
    <mc:Fallback xmlns="">
      <p:transition spd="slow" advTm="246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C2DFD-3C58-46D3-BE20-FA06D7C1D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C7AD73A-428D-496E-ACAA-9D1E54A1F6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b="57251"/>
          <a:stretch/>
        </p:blipFill>
        <p:spPr>
          <a:xfrm>
            <a:off x="107504" y="141169"/>
            <a:ext cx="8928992" cy="6528191"/>
          </a:xfrm>
          <a:prstGeom prst="rect">
            <a:avLst/>
          </a:prstGeom>
          <a:ln>
            <a:solidFill>
              <a:srgbClr val="FFFF00"/>
            </a:solidFill>
          </a:ln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43D395F4-6B0E-4C10-89FC-85BFEFD9B5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02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445"/>
    </mc:Choice>
    <mc:Fallback xmlns="">
      <p:transition spd="slow" advTm="794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720A9-1CEF-41D1-B640-9F5390350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58F0709-6758-43DA-AAD8-B670A49959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t="43589"/>
          <a:stretch/>
        </p:blipFill>
        <p:spPr>
          <a:xfrm>
            <a:off x="107505" y="116632"/>
            <a:ext cx="8928991" cy="6624736"/>
          </a:xfrm>
          <a:prstGeom prst="rect">
            <a:avLst/>
          </a:prstGeom>
          <a:ln>
            <a:solidFill>
              <a:srgbClr val="FFFF00"/>
            </a:solidFill>
          </a:ln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5360FF61-1F11-4F8E-BCF6-AE1A6DA4F7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592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815"/>
    </mc:Choice>
    <mc:Fallback xmlns="">
      <p:transition spd="slow" advTm="508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4000" b="1" dirty="0">
                <a:solidFill>
                  <a:srgbClr val="FFC000"/>
                </a:solidFill>
                <a:latin typeface="+mn-lt"/>
              </a:rPr>
              <a:t>Secondary PPH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446856" y="1340768"/>
            <a:ext cx="8229600" cy="5256584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Clr>
                <a:srgbClr val="FFC000"/>
              </a:buClr>
              <a:buFont typeface="Arial" pitchFamily="34" charset="0"/>
              <a:buChar char="•"/>
            </a:pPr>
            <a:r>
              <a:rPr lang="en-US" b="1" dirty="0"/>
              <a:t>&gt; 24 hours after delivery</a:t>
            </a:r>
          </a:p>
          <a:p>
            <a:r>
              <a:rPr lang="en-GB" b="1" dirty="0">
                <a:solidFill>
                  <a:srgbClr val="FFC000"/>
                </a:solidFill>
              </a:rPr>
              <a:t>Causes :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dirty="0"/>
              <a:t>Endometritis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dirty="0"/>
              <a:t>Retained placental tissue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dirty="0"/>
              <a:t>Sub-involution of placental site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dirty="0"/>
              <a:t>Pseudo-aneurysms and arteriovenous malformations (rare)</a:t>
            </a:r>
          </a:p>
          <a:p>
            <a:pPr eaLnBrk="1" hangingPunct="1"/>
            <a:endParaRPr 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180DE41C-8A75-4D2D-903E-62CCF99918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154"/>
    </mc:Choice>
    <mc:Fallback xmlns="">
      <p:transition spd="slow" advTm="271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814D3-5538-42B7-BD22-B8565AE99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FFC000"/>
                </a:solidFill>
                <a:latin typeface="+mj-lt"/>
              </a:rPr>
              <a:t>Prevention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E339F-1CC9-4140-B9FA-E48A0FA414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124744"/>
            <a:ext cx="8928992" cy="5472608"/>
          </a:xfrm>
        </p:spPr>
        <p:txBody>
          <a:bodyPr>
            <a:normAutofit/>
          </a:bodyPr>
          <a:lstStyle/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200" dirty="0"/>
              <a:t>Care plans should be modified accordingly.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200" dirty="0"/>
              <a:t>Give birth is in a unit with a blood bank on site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200" dirty="0"/>
              <a:t>Minimise risk in antenatal period</a:t>
            </a:r>
          </a:p>
          <a:p>
            <a:pPr marL="457200" indent="-457200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GB" sz="3200" dirty="0"/>
              <a:t>    screen &amp; manage anaemia 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200" dirty="0"/>
              <a:t>Minimise risk intrapartum </a:t>
            </a:r>
          </a:p>
          <a:p>
            <a:pPr marL="457200" indent="-457200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GB" sz="3200" dirty="0"/>
              <a:t>Active management:  prophylactic uterotonics &amp; controlled cord traction</a:t>
            </a:r>
          </a:p>
          <a:p>
            <a:pPr marL="0" indent="0">
              <a:buClr>
                <a:srgbClr val="FFC000"/>
              </a:buClr>
            </a:pPr>
            <a:r>
              <a:rPr lang="en-GB" sz="3200" dirty="0"/>
              <a:t>       </a:t>
            </a:r>
          </a:p>
          <a:p>
            <a:pPr marL="0" indent="0">
              <a:buClr>
                <a:srgbClr val="FFC000"/>
              </a:buClr>
            </a:pPr>
            <a:endParaRPr lang="en-GB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1DC208-6618-4E8B-A8E1-2759AF2AF4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2280" y="2267744"/>
            <a:ext cx="1800909" cy="1747941"/>
          </a:xfrm>
          <a:prstGeom prst="rect">
            <a:avLst/>
          </a:prstGeom>
          <a:ln>
            <a:solidFill>
              <a:srgbClr val="FFFF00"/>
            </a:solidFill>
          </a:ln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AFCC4968-7C33-4690-8ADB-E8EECE9F81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940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302"/>
    </mc:Choice>
    <mc:Fallback xmlns="">
      <p:transition spd="slow" advTm="513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8856984" cy="1143000"/>
          </a:xfrm>
        </p:spPr>
        <p:txBody>
          <a:bodyPr/>
          <a:lstStyle/>
          <a:p>
            <a:r>
              <a:rPr lang="en-GB" b="1" dirty="0">
                <a:solidFill>
                  <a:srgbClr val="FFC000"/>
                </a:solidFill>
                <a:latin typeface="+mn-lt"/>
              </a:rPr>
              <a:t>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68760"/>
            <a:ext cx="8892480" cy="5400600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FFFF00"/>
                </a:solidFill>
              </a:rPr>
              <a:t>Team Work!</a:t>
            </a:r>
          </a:p>
          <a:p>
            <a:pPr marL="571500" indent="-571500"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en-GB" dirty="0"/>
              <a:t>Multidisciplinary effort</a:t>
            </a:r>
          </a:p>
          <a:p>
            <a:pPr marL="0" indent="0">
              <a:buClr>
                <a:srgbClr val="FFC000"/>
              </a:buClr>
            </a:pPr>
            <a:r>
              <a:rPr lang="en-GB" dirty="0"/>
              <a:t>     OBs, RNs &amp; Anaesthesiologists…..</a:t>
            </a:r>
          </a:p>
          <a:p>
            <a:pPr marL="571500" indent="-571500"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en-GB" dirty="0"/>
              <a:t>Organize early</a:t>
            </a:r>
          </a:p>
          <a:p>
            <a:pPr marL="571500" indent="-571500"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en-GB" dirty="0"/>
              <a:t>Involve other services as necessary</a:t>
            </a:r>
          </a:p>
          <a:p>
            <a:pPr marL="0" indent="0">
              <a:buClr>
                <a:srgbClr val="FFC000"/>
              </a:buClr>
            </a:pPr>
            <a:r>
              <a:rPr lang="en-GB" dirty="0"/>
              <a:t>     Lab, blood bank, ICU…</a:t>
            </a:r>
          </a:p>
          <a:p>
            <a:pPr marL="571500" indent="-571500"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en-GB" dirty="0"/>
              <a:t>Professionals work in their fields of expertise </a:t>
            </a:r>
          </a:p>
          <a:p>
            <a:endParaRPr lang="en-GB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124744"/>
            <a:ext cx="2448272" cy="1595326"/>
          </a:xfrm>
          <a:prstGeom prst="rect">
            <a:avLst/>
          </a:prstGeom>
          <a:ln w="9525">
            <a:solidFill>
              <a:srgbClr val="FFFF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44396F35-1C08-432A-AFCC-47636D0D96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994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183"/>
    </mc:Choice>
    <mc:Fallback xmlns="">
      <p:transition spd="slow" advTm="531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260648"/>
            <a:ext cx="8229600" cy="648072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Management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908720"/>
            <a:ext cx="9036496" cy="576064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Clr>
                <a:srgbClr val="FFC000"/>
              </a:buClr>
              <a:buFont typeface="Arial" pitchFamily="34" charset="0"/>
              <a:buChar char="•"/>
            </a:pPr>
            <a:r>
              <a:rPr lang="en-US" sz="2800" b="1" dirty="0"/>
              <a:t>Call for </a:t>
            </a:r>
            <a:r>
              <a:rPr lang="en-US" sz="2800" b="1" dirty="0">
                <a:solidFill>
                  <a:srgbClr val="FFC000"/>
                </a:solidFill>
              </a:rPr>
              <a:t>HELP</a:t>
            </a:r>
          </a:p>
          <a:p>
            <a:pPr>
              <a:lnSpc>
                <a:spcPct val="90000"/>
              </a:lnSpc>
              <a:buClr>
                <a:srgbClr val="FFC000"/>
              </a:buClr>
              <a:buFont typeface="Arial" pitchFamily="34" charset="0"/>
              <a:buChar char="•"/>
            </a:pPr>
            <a:r>
              <a:rPr lang="en-US" sz="2800" b="1" dirty="0"/>
              <a:t>ABC </a:t>
            </a:r>
          </a:p>
          <a:p>
            <a:pPr>
              <a:lnSpc>
                <a:spcPct val="90000"/>
              </a:lnSpc>
              <a:buClr>
                <a:srgbClr val="FFC000"/>
              </a:buClr>
              <a:buFont typeface="Arial" pitchFamily="34" charset="0"/>
              <a:buChar char="•"/>
            </a:pPr>
            <a:r>
              <a:rPr lang="en-US" sz="2800" b="1" dirty="0"/>
              <a:t>2 IV lines &amp; Replacing blood loss, fluids</a:t>
            </a:r>
          </a:p>
          <a:p>
            <a:pPr>
              <a:lnSpc>
                <a:spcPct val="90000"/>
              </a:lnSpc>
              <a:buClr>
                <a:srgbClr val="FFC000"/>
              </a:buClr>
              <a:buFont typeface="Arial" pitchFamily="34" charset="0"/>
              <a:buChar char="•"/>
            </a:pPr>
            <a:r>
              <a:rPr lang="en-US" sz="2800" b="1" dirty="0"/>
              <a:t>Bloods for CBC, clotting profile,….. </a:t>
            </a:r>
          </a:p>
          <a:p>
            <a:pPr>
              <a:lnSpc>
                <a:spcPct val="90000"/>
              </a:lnSpc>
              <a:buClr>
                <a:srgbClr val="FFC000"/>
              </a:buClr>
              <a:buFont typeface="Arial" pitchFamily="34" charset="0"/>
              <a:buChar char="•"/>
            </a:pPr>
            <a:r>
              <a:rPr lang="en-US" sz="2800" b="1" dirty="0"/>
              <a:t>Cross match 4-6 units of blood</a:t>
            </a:r>
          </a:p>
          <a:p>
            <a:pPr>
              <a:lnSpc>
                <a:spcPct val="90000"/>
              </a:lnSpc>
              <a:buClr>
                <a:srgbClr val="FFC000"/>
              </a:buClr>
              <a:buFont typeface="Arial" pitchFamily="34" charset="0"/>
              <a:buChar char="•"/>
            </a:pPr>
            <a:r>
              <a:rPr lang="en-GB" sz="2800" b="1" dirty="0"/>
              <a:t>Palpate uterine fundus</a:t>
            </a:r>
          </a:p>
          <a:p>
            <a:pPr>
              <a:lnSpc>
                <a:spcPct val="90000"/>
              </a:lnSpc>
              <a:buClr>
                <a:srgbClr val="FFC000"/>
              </a:buClr>
              <a:buFont typeface="Arial" pitchFamily="34" charset="0"/>
              <a:buChar char="•"/>
            </a:pPr>
            <a:r>
              <a:rPr lang="en-GB" sz="2800" b="1" dirty="0"/>
              <a:t>Foley’s catheter</a:t>
            </a:r>
            <a:endParaRPr lang="en-US" sz="2800" b="1" dirty="0"/>
          </a:p>
          <a:p>
            <a:pPr>
              <a:lnSpc>
                <a:spcPct val="90000"/>
              </a:lnSpc>
              <a:buClr>
                <a:srgbClr val="FFC000"/>
              </a:buClr>
              <a:buFont typeface="Arial" pitchFamily="34" charset="0"/>
              <a:buChar char="•"/>
            </a:pPr>
            <a:r>
              <a:rPr lang="en-US" sz="2800" b="1" dirty="0"/>
              <a:t>Uterotonic Medications:</a:t>
            </a:r>
          </a:p>
          <a:p>
            <a:pPr>
              <a:lnSpc>
                <a:spcPct val="90000"/>
              </a:lnSpc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US" sz="2400" b="1" dirty="0"/>
              <a:t>    </a:t>
            </a:r>
            <a:r>
              <a:rPr lang="en-US" sz="2400" b="1" dirty="0" err="1"/>
              <a:t>Syntocinon</a:t>
            </a:r>
            <a:r>
              <a:rPr lang="en-US" sz="2400" b="1" dirty="0"/>
              <a:t>       </a:t>
            </a:r>
          </a:p>
          <a:p>
            <a:pPr>
              <a:lnSpc>
                <a:spcPct val="90000"/>
              </a:lnSpc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US" sz="2400" b="1" dirty="0"/>
              <a:t>    Ergometrine</a:t>
            </a:r>
          </a:p>
          <a:p>
            <a:pPr>
              <a:lnSpc>
                <a:spcPct val="90000"/>
              </a:lnSpc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US" sz="2400" b="1" dirty="0"/>
              <a:t>    </a:t>
            </a:r>
            <a:r>
              <a:rPr lang="en-US" sz="2400" b="1" dirty="0" err="1"/>
              <a:t>Syntometrin</a:t>
            </a:r>
            <a:endParaRPr lang="en-US" sz="2400" b="1" dirty="0"/>
          </a:p>
          <a:p>
            <a:pPr>
              <a:lnSpc>
                <a:spcPct val="90000"/>
              </a:lnSpc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US" sz="2400" b="1" dirty="0"/>
              <a:t>    </a:t>
            </a:r>
            <a:r>
              <a:rPr lang="en-US" sz="2400" b="1" dirty="0" err="1"/>
              <a:t>Haemabate</a:t>
            </a:r>
            <a:r>
              <a:rPr lang="en-US" sz="2400" b="1" dirty="0"/>
              <a:t>  </a:t>
            </a:r>
          </a:p>
          <a:p>
            <a:pPr>
              <a:lnSpc>
                <a:spcPct val="90000"/>
              </a:lnSpc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US" sz="2400" b="1" dirty="0"/>
              <a:t>    Misoprostol</a:t>
            </a:r>
            <a:endParaRPr lang="en-US" sz="2800" b="1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88640"/>
            <a:ext cx="2339752" cy="1754814"/>
          </a:xfrm>
          <a:prstGeom prst="rect">
            <a:avLst/>
          </a:prstGeom>
          <a:ln w="9525">
            <a:solidFill>
              <a:srgbClr val="FFFF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0553" y="3112696"/>
            <a:ext cx="1711077" cy="1711077"/>
          </a:xfrm>
          <a:prstGeom prst="rect">
            <a:avLst/>
          </a:prstGeom>
          <a:ln w="9525">
            <a:solidFill>
              <a:srgbClr val="FFFF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00E029B5-2FC9-4E79-A711-3FB28AFAE5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1283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260648"/>
            <a:ext cx="8712968" cy="788987"/>
          </a:xfrm>
        </p:spPr>
        <p:txBody>
          <a:bodyPr>
            <a:noAutofit/>
          </a:bodyPr>
          <a:lstStyle/>
          <a:p>
            <a:pPr eaLnBrk="1" hangingPunct="1"/>
            <a:r>
              <a:rPr lang="en-GB" sz="4000" b="1" dirty="0">
                <a:solidFill>
                  <a:srgbClr val="FFC000"/>
                </a:solidFill>
                <a:latin typeface="+mn-lt"/>
              </a:rPr>
              <a:t>Surgical Management</a:t>
            </a:r>
            <a:endParaRPr lang="en-US" sz="4000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340768"/>
            <a:ext cx="8892480" cy="5112568"/>
          </a:xfrm>
        </p:spPr>
        <p:txBody>
          <a:bodyPr>
            <a:normAutofit/>
          </a:bodyPr>
          <a:lstStyle/>
          <a:p>
            <a:pPr eaLnBrk="1" hangingPunct="1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2800" b="1" dirty="0">
                <a:latin typeface="Arial" pitchFamily="34" charset="0"/>
                <a:cs typeface="Arial" pitchFamily="34" charset="0"/>
              </a:rPr>
              <a:t>Examination under anaesthesia in theatre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eaLnBrk="1" hangingPunct="1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" pitchFamily="34" charset="0"/>
                <a:cs typeface="Arial" pitchFamily="34" charset="0"/>
              </a:rPr>
              <a:t>Examine the vagina and cervix to rule out lacerations; repair if present</a:t>
            </a:r>
          </a:p>
          <a:p>
            <a:pPr eaLnBrk="1" hangingPunct="1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" pitchFamily="34" charset="0"/>
                <a:cs typeface="Arial" pitchFamily="34" charset="0"/>
              </a:rPr>
              <a:t>Explore the uterus to rule out retained placenta</a:t>
            </a:r>
          </a:p>
          <a:p>
            <a:pPr eaLnBrk="1" hangingPunct="1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2800" b="1" dirty="0">
                <a:latin typeface="Arial" pitchFamily="34" charset="0"/>
                <a:cs typeface="Arial" pitchFamily="34" charset="0"/>
              </a:rPr>
              <a:t>Intrauterine balloon tamponade should be considered as a first-line surgical measure where atony is the main cause of </a:t>
            </a:r>
            <a:r>
              <a:rPr lang="en-GB" sz="2800" b="1" dirty="0" err="1">
                <a:latin typeface="Arial" pitchFamily="34" charset="0"/>
                <a:cs typeface="Arial" pitchFamily="34" charset="0"/>
              </a:rPr>
              <a:t>haemorrhag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-457200" y="0"/>
            <a:ext cx="434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 eaLnBrk="1" hangingPunct="1">
              <a:defRPr/>
            </a:pPr>
            <a:endParaRPr lang="en-US" sz="2000" b="1" dirty="0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4514658B-9681-48A4-8C48-790FCD9DF0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517154"/>
      </p:ext>
    </p:extLst>
  </p:cSld>
  <p:clrMapOvr>
    <a:masterClrMapping/>
  </p:clrMapOvr>
  <p:transition advTm="3176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assage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208229" y="908719"/>
            <a:ext cx="8684251" cy="5423621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37ACB6A9-1EE2-4D9E-8C30-71A204B439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756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77"/>
    </mc:Choice>
    <mc:Fallback xmlns="">
      <p:transition spd="slow" advTm="121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98022"/>
            <a:ext cx="8532440" cy="6399330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9796E147-506D-4101-A3A9-D7BE453C14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2453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02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6024" y="116632"/>
            <a:ext cx="8748464" cy="6561348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57B4F527-F881-4409-A17D-BCACE53218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813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3918925" cy="3072437"/>
          </a:xfrm>
          <a:prstGeom prst="rect">
            <a:avLst/>
          </a:prstGeom>
          <a:ln w="9525">
            <a:solidFill>
              <a:srgbClr val="FFFF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282" y="2708920"/>
            <a:ext cx="5525469" cy="3946764"/>
          </a:xfrm>
          <a:prstGeom prst="rect">
            <a:avLst/>
          </a:prstGeom>
          <a:ln w="9525">
            <a:solidFill>
              <a:srgbClr val="FFFF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D4DFE370-7FAF-4686-B0D0-D2EF876B82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649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116"/>
    </mc:Choice>
    <mc:Fallback xmlns="">
      <p:transition spd="slow" advTm="211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52536" y="260648"/>
            <a:ext cx="9289032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B- lynch suture</a:t>
            </a:r>
            <a:br>
              <a:rPr lang="en-GB" dirty="0"/>
            </a:br>
            <a:endParaRPr lang="en-GB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912" y="1131040"/>
            <a:ext cx="7776864" cy="5726960"/>
          </a:xfrm>
          <a:prstGeom prst="rect">
            <a:avLst/>
          </a:prstGeom>
          <a:ln w="9525">
            <a:solidFill>
              <a:srgbClr val="FFFF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6A6C678A-141F-4C82-96B5-316283B0F4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05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318"/>
    </mc:Choice>
    <mc:Fallback xmlns="">
      <p:transition spd="slow" advTm="213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C7F8C-861C-4CE5-BDA6-FABDAFE42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944216"/>
          </a:xfrm>
        </p:spPr>
        <p:txBody>
          <a:bodyPr>
            <a:normAutofit fontScale="90000"/>
          </a:bodyPr>
          <a:lstStyle/>
          <a:p>
            <a:r>
              <a:rPr lang="en-GB" sz="3600" dirty="0">
                <a:solidFill>
                  <a:srgbClr val="FFC000"/>
                </a:solidFill>
              </a:rPr>
              <a:t>If a compression sutures are ineffective, then vascular ligation can be tried next.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A44D00-A4E6-4521-B1D8-64E553691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/>
          <a:lstStyle/>
          <a:p>
            <a:endParaRPr lang="en-GB" dirty="0"/>
          </a:p>
          <a:p>
            <a:pPr marL="571500" indent="-571500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GB" dirty="0"/>
              <a:t>Stepwise uterine devascularisation</a:t>
            </a:r>
          </a:p>
          <a:p>
            <a:pPr marL="571500" indent="-571500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GB" dirty="0"/>
              <a:t>Bilateral ligation of internal iliac (hypogastric) arteries</a:t>
            </a:r>
          </a:p>
          <a:p>
            <a:endParaRPr lang="en-GB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E619F41A-044F-4A93-8BE2-50F16881A0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29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753"/>
    </mc:Choice>
    <mc:Fallback xmlns="">
      <p:transition spd="slow" advTm="157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81812"/>
            <a:ext cx="8280920" cy="6224760"/>
          </a:xfrm>
          <a:prstGeom prst="rect">
            <a:avLst/>
          </a:prstGeom>
          <a:ln w="9525">
            <a:solidFill>
              <a:srgbClr val="FFFF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21543CD2-98D5-43B7-ADDB-89C77FD81B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75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23"/>
    </mc:Choice>
    <mc:Fallback xmlns="">
      <p:transition spd="slow" advTm="21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F2597-CA7B-4784-9DBB-68A3856B4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sf-CM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D0D3B-754D-4EB5-AC9D-47AA6CCFF2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</a:rPr>
              <a:t>Consideration should be given to the use of tranexamic acid in the management of PPH</a:t>
            </a:r>
            <a:endParaRPr lang="ksf-CM" b="1" dirty="0">
              <a:solidFill>
                <a:srgbClr val="FFC000"/>
              </a:solidFill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3859811F-61A1-43EA-B99A-C233F93E0E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665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40"/>
    </mc:Choice>
    <mc:Fallback xmlns="">
      <p:transition spd="slow" advTm="136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/>
            <a:r>
              <a:rPr lang="en-US" sz="4400" b="1" dirty="0">
                <a:latin typeface="+mn-lt"/>
              </a:rPr>
              <a:t>Arterial embolization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340768"/>
            <a:ext cx="8856983" cy="5285184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If the patient is </a:t>
            </a:r>
            <a:r>
              <a:rPr lang="en-US" b="1" dirty="0">
                <a:solidFill>
                  <a:srgbClr val="FFC000"/>
                </a:solidFill>
              </a:rPr>
              <a:t>stable</a:t>
            </a:r>
            <a:r>
              <a:rPr lang="en-US" dirty="0"/>
              <a:t> and bleeding is </a:t>
            </a:r>
            <a:r>
              <a:rPr lang="en-US" b="1" dirty="0"/>
              <a:t>not </a:t>
            </a:r>
          </a:p>
          <a:p>
            <a:pPr eaLnBrk="1" hangingPunct="1"/>
            <a:r>
              <a:rPr lang="en-US" b="1" dirty="0"/>
              <a:t>“torrential</a:t>
            </a:r>
            <a:r>
              <a:rPr lang="en-US" dirty="0"/>
              <a:t>”, and if </a:t>
            </a:r>
            <a:r>
              <a:rPr lang="en-US" b="1" dirty="0">
                <a:solidFill>
                  <a:srgbClr val="FFC000"/>
                </a:solidFill>
              </a:rPr>
              <a:t>interventional </a:t>
            </a:r>
          </a:p>
          <a:p>
            <a:pPr eaLnBrk="1" hangingPunct="1"/>
            <a:r>
              <a:rPr lang="en-US" b="1" dirty="0">
                <a:solidFill>
                  <a:srgbClr val="FFC000"/>
                </a:solidFill>
              </a:rPr>
              <a:t>radiology</a:t>
            </a:r>
            <a:r>
              <a:rPr lang="en-US" b="1" dirty="0"/>
              <a:t> </a:t>
            </a:r>
            <a:r>
              <a:rPr lang="en-US" dirty="0"/>
              <a:t>is available, then pelvic </a:t>
            </a:r>
          </a:p>
          <a:p>
            <a:pPr eaLnBrk="1" hangingPunct="1"/>
            <a:r>
              <a:rPr lang="en-US" dirty="0"/>
              <a:t>arteriography may show the site of </a:t>
            </a:r>
          </a:p>
          <a:p>
            <a:pPr eaLnBrk="1" hangingPunct="1"/>
            <a:r>
              <a:rPr lang="en-US" dirty="0"/>
              <a:t>bleeding  and therapeutic </a:t>
            </a:r>
            <a:r>
              <a:rPr lang="en-US" b="1" dirty="0"/>
              <a:t>arterial </a:t>
            </a:r>
          </a:p>
          <a:p>
            <a:pPr eaLnBrk="1" hangingPunct="1"/>
            <a:r>
              <a:rPr lang="en-US" b="1" dirty="0"/>
              <a:t>embolization </a:t>
            </a:r>
            <a:r>
              <a:rPr lang="en-US" dirty="0"/>
              <a:t>may  stop bleeding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427771"/>
            <a:ext cx="1800200" cy="1362504"/>
          </a:xfrm>
          <a:prstGeom prst="rect">
            <a:avLst/>
          </a:prstGeom>
          <a:ln w="9525">
            <a:solidFill>
              <a:srgbClr val="FFFF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7ED72FA7-3B42-4256-AF13-B728683F51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858314"/>
      </p:ext>
    </p:extLst>
  </p:cSld>
  <p:clrMapOvr>
    <a:masterClrMapping/>
  </p:clrMapOvr>
  <p:transition advTm="4250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784976" cy="1143000"/>
          </a:xfrm>
        </p:spPr>
        <p:txBody>
          <a:bodyPr>
            <a:normAutofit fontScale="90000"/>
          </a:bodyPr>
          <a:lstStyle/>
          <a:p>
            <a:r>
              <a:rPr lang="en-GB" sz="3600" b="1" dirty="0">
                <a:latin typeface="+mn-lt"/>
              </a:rPr>
              <a:t>Recombinant Activated Factor </a:t>
            </a:r>
            <a:r>
              <a:rPr lang="en-GB" sz="3600" b="1" dirty="0" err="1">
                <a:latin typeface="+mn-lt"/>
              </a:rPr>
              <a:t>VIIa</a:t>
            </a:r>
            <a:r>
              <a:rPr lang="en-GB" sz="3600" b="1" dirty="0">
                <a:latin typeface="+mn-lt"/>
              </a:rPr>
              <a:t> (</a:t>
            </a:r>
            <a:r>
              <a:rPr lang="en-GB" sz="3600" b="1" dirty="0" err="1">
                <a:latin typeface="+mn-lt"/>
              </a:rPr>
              <a:t>Novoseven</a:t>
            </a:r>
            <a:r>
              <a:rPr lang="en-GB" sz="3100" b="1" dirty="0">
                <a:latin typeface="+mn-lt"/>
              </a:rPr>
              <a:t>)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24744"/>
            <a:ext cx="8712968" cy="5472608"/>
          </a:xfrm>
        </p:spPr>
        <p:txBody>
          <a:bodyPr>
            <a:normAutofit/>
          </a:bodyPr>
          <a:lstStyle/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200" dirty="0"/>
              <a:t>Enhances platelet aggregation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200" dirty="0"/>
              <a:t>Promotes clotting through extrinsic pathway (binds to tissue factor) </a:t>
            </a:r>
          </a:p>
          <a:p>
            <a:pPr marL="0" indent="0">
              <a:buClr>
                <a:srgbClr val="FFC000"/>
              </a:buClr>
            </a:pPr>
            <a:r>
              <a:rPr lang="en-GB" sz="2400" dirty="0"/>
              <a:t>Complexes with TF          activates Factor IX &amp; X, &amp; generates thrombin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200" dirty="0"/>
              <a:t>Controls bleeding rapidly –10 minutes!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200" dirty="0"/>
              <a:t>Adverse effects &lt; 1%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200" dirty="0"/>
              <a:t>Short ½ life (2 hours)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200" dirty="0"/>
              <a:t> High cost</a:t>
            </a:r>
          </a:p>
          <a:p>
            <a:endParaRPr lang="en-GB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719031" y="3068960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725144"/>
            <a:ext cx="4248472" cy="1971675"/>
          </a:xfrm>
          <a:prstGeom prst="rect">
            <a:avLst/>
          </a:prstGeom>
          <a:ln w="9525">
            <a:solidFill>
              <a:srgbClr val="FFFF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5247B4F2-E502-423E-BF82-018D69DB15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02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689"/>
    </mc:Choice>
    <mc:Fallback xmlns="">
      <p:transition spd="slow" advTm="266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>
                <a:latin typeface="+mn-lt"/>
              </a:rPr>
              <a:t>Hysterectomy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052736"/>
            <a:ext cx="8712968" cy="5616624"/>
          </a:xfrm>
        </p:spPr>
        <p:txBody>
          <a:bodyPr/>
          <a:lstStyle/>
          <a:p>
            <a:r>
              <a:rPr lang="en-GB" dirty="0"/>
              <a:t>Definitive therapy –don’t delay!</a:t>
            </a:r>
          </a:p>
          <a:p>
            <a:endParaRPr lang="en-GB" dirty="0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GB" dirty="0"/>
              <a:t>Refractory atony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GB" dirty="0"/>
              <a:t>Irreparable uterine rupture/vessel lacerations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GB" dirty="0"/>
              <a:t>Placental invasion</a:t>
            </a:r>
          </a:p>
          <a:p>
            <a:endParaRPr lang="en-GB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38"/>
          <a:stretch/>
        </p:blipFill>
        <p:spPr bwMode="auto">
          <a:xfrm>
            <a:off x="4843842" y="3933056"/>
            <a:ext cx="3810463" cy="2704739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232BCCF8-25AF-492D-B6B1-582FE4C412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20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731"/>
    </mc:Choice>
    <mc:Fallback xmlns="">
      <p:transition spd="slow" advTm="297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0"/>
            <a:ext cx="8445624" cy="864096"/>
          </a:xfrm>
        </p:spPr>
        <p:txBody>
          <a:bodyPr>
            <a:noAutofit/>
          </a:bodyPr>
          <a:lstStyle/>
          <a:p>
            <a:pPr algn="l" eaLnBrk="1" hangingPunct="1"/>
            <a:br>
              <a:rPr lang="en-US" sz="4400" dirty="0"/>
            </a:br>
            <a:r>
              <a:rPr lang="en-US" altLang="zh-CN" sz="4400" dirty="0">
                <a:cs typeface="隶书"/>
              </a:rPr>
              <a:t> </a:t>
            </a:r>
            <a:r>
              <a:rPr lang="en-US" altLang="zh-CN" sz="4400" b="1" dirty="0">
                <a:solidFill>
                  <a:srgbClr val="FFC000"/>
                </a:solidFill>
                <a:latin typeface="+mn-lt"/>
                <a:cs typeface="隶书"/>
              </a:rPr>
              <a:t>Complications of PPH</a:t>
            </a:r>
            <a:r>
              <a:rPr lang="en-US" sz="4400" b="1" dirty="0">
                <a:solidFill>
                  <a:srgbClr val="FFC000"/>
                </a:solidFill>
                <a:latin typeface="+mn-lt"/>
              </a:rPr>
              <a:t> 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124744"/>
            <a:ext cx="8229600" cy="4992960"/>
          </a:xfrm>
        </p:spPr>
        <p:txBody>
          <a:bodyPr>
            <a:noAutofit/>
          </a:bodyPr>
          <a:lstStyle/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US" sz="3200" b="1" dirty="0"/>
              <a:t>Sheehan’s syndrome : Pituitary ischemic injury (necrosis of the anterior lobe of the pituitary gland)</a:t>
            </a:r>
            <a:endParaRPr lang="en-US" altLang="zh-CN" sz="3200" b="1" dirty="0"/>
          </a:p>
          <a:p>
            <a:pPr eaLnBrk="1" hangingPunct="1">
              <a:buClr>
                <a:srgbClr val="FFC000"/>
              </a:buClr>
              <a:buFont typeface="Arial" pitchFamily="34" charset="0"/>
              <a:buChar char="•"/>
            </a:pPr>
            <a:r>
              <a:rPr lang="en-US" altLang="zh-CN" sz="3200" b="1" dirty="0"/>
              <a:t>Postpartum infection </a:t>
            </a:r>
          </a:p>
          <a:p>
            <a:pPr eaLnBrk="1" hangingPunct="1">
              <a:buClr>
                <a:srgbClr val="FFC000"/>
              </a:buClr>
              <a:buFont typeface="Arial" pitchFamily="34" charset="0"/>
              <a:buChar char="•"/>
            </a:pPr>
            <a:r>
              <a:rPr lang="en-US" altLang="zh-CN" sz="3200" b="1" dirty="0"/>
              <a:t>DIC</a:t>
            </a:r>
          </a:p>
          <a:p>
            <a:pPr eaLnBrk="1" hangingPunct="1">
              <a:buClr>
                <a:srgbClr val="FFC000"/>
              </a:buClr>
              <a:buFont typeface="Arial" pitchFamily="34" charset="0"/>
              <a:buChar char="•"/>
            </a:pPr>
            <a:r>
              <a:rPr lang="en-US" altLang="zh-CN" sz="3200" b="1" dirty="0"/>
              <a:t>Anemia</a:t>
            </a:r>
          </a:p>
          <a:p>
            <a:pPr eaLnBrk="1" hangingPunct="1">
              <a:buClr>
                <a:srgbClr val="FFC000"/>
              </a:buClr>
              <a:buFont typeface="Arial" pitchFamily="34" charset="0"/>
              <a:buChar char="•"/>
            </a:pPr>
            <a:r>
              <a:rPr lang="en-US" altLang="zh-CN" sz="3200" b="1" dirty="0"/>
              <a:t>Transfusion hepatitis</a:t>
            </a:r>
          </a:p>
          <a:p>
            <a:pPr eaLnBrk="1" hangingPunct="1">
              <a:buClr>
                <a:srgbClr val="FFC000"/>
              </a:buClr>
              <a:buFont typeface="Arial" pitchFamily="34" charset="0"/>
              <a:buChar char="•"/>
            </a:pPr>
            <a:r>
              <a:rPr lang="en-US" altLang="zh-CN" sz="3200" b="1" dirty="0"/>
              <a:t>Asherman’s  syndrome</a:t>
            </a:r>
            <a:endParaRPr lang="en-US" sz="3200" b="1" dirty="0"/>
          </a:p>
          <a:p>
            <a:pPr eaLnBrk="1" hangingPunct="1">
              <a:lnSpc>
                <a:spcPct val="90000"/>
              </a:lnSpc>
              <a:buClr>
                <a:srgbClr val="FFC000"/>
              </a:buClr>
            </a:pPr>
            <a:r>
              <a:rPr lang="en-US" sz="2800" b="1" dirty="0"/>
              <a:t>   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8DB41B7A-A019-4621-84FD-FB9AFCDB1A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655"/>
    </mc:Choice>
    <mc:Fallback xmlns="">
      <p:transition spd="slow" advTm="336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5D4F7-ADAC-4538-9FBF-25D9E4004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sf-CM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AB41BB-522E-4E7A-82D9-20ED75EEB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900" b="1" dirty="0">
                <a:solidFill>
                  <a:srgbClr val="FFC000"/>
                </a:solidFill>
              </a:rPr>
              <a:t>Documentation</a:t>
            </a:r>
          </a:p>
          <a:p>
            <a:r>
              <a:rPr lang="en-US" sz="3200" dirty="0"/>
              <a:t>Accurate documentation of a delivery with PPH is essential.</a:t>
            </a:r>
          </a:p>
          <a:p>
            <a:endParaRPr lang="en-US" sz="3200" dirty="0"/>
          </a:p>
          <a:p>
            <a:r>
              <a:rPr lang="en-US" sz="3900" b="1" dirty="0">
                <a:solidFill>
                  <a:srgbClr val="FFC000"/>
                </a:solidFill>
              </a:rPr>
              <a:t>Debriefing</a:t>
            </a:r>
          </a:p>
          <a:p>
            <a:r>
              <a:rPr lang="en-US" sz="3000" dirty="0"/>
              <a:t>An opportunity to discuss the events surrounding the obstetric haemorrhage should be offered</a:t>
            </a:r>
          </a:p>
          <a:p>
            <a:r>
              <a:rPr lang="en-US" sz="3000" dirty="0"/>
              <a:t>to the woman (possibly with her birthing partner/s) at a mutually convenient time.</a:t>
            </a:r>
            <a:endParaRPr lang="ksf-CM" sz="3000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46F3B9EC-01B7-4CBB-94C5-0BAC747848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650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330"/>
    </mc:Choice>
    <mc:Fallback xmlns="">
      <p:transition spd="slow" advTm="483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8928992" cy="864096"/>
          </a:xfrm>
        </p:spPr>
        <p:txBody>
          <a:bodyPr>
            <a:normAutofit/>
          </a:bodyPr>
          <a:lstStyle/>
          <a:p>
            <a:r>
              <a:rPr lang="en-GB" sz="4000" b="1" dirty="0">
                <a:latin typeface="+mn-lt"/>
              </a:rPr>
              <a:t>Stages in development of a DIC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9219171"/>
              </p:ext>
            </p:extLst>
          </p:nvPr>
        </p:nvGraphicFramePr>
        <p:xfrm>
          <a:off x="107504" y="1052737"/>
          <a:ext cx="9036496" cy="5697131"/>
        </p:xfrm>
        <a:graphic>
          <a:graphicData uri="http://schemas.openxmlformats.org/drawingml/2006/table">
            <a:tbl>
              <a:tblPr/>
              <a:tblGrid>
                <a:gridCol w="2259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83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9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591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9461">
                <a:tc>
                  <a:txBody>
                    <a:bodyPr/>
                    <a:lstStyle/>
                    <a:p>
                      <a:pPr algn="l" fontAlgn="t"/>
                      <a:r>
                        <a:rPr lang="en-GB" sz="2400" b="1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Stage</a:t>
                      </a:r>
                    </a:p>
                  </a:txBody>
                  <a:tcPr marL="17570" marR="17570" marT="17570" marB="17570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2400" b="1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Pathophysiology</a:t>
                      </a:r>
                    </a:p>
                  </a:txBody>
                  <a:tcPr marL="17570" marR="17570" marT="17570" marB="17570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2400" b="1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Clinical</a:t>
                      </a:r>
                    </a:p>
                  </a:txBody>
                  <a:tcPr marL="17570" marR="17570" marT="17570" marB="17570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2400" b="1" dirty="0" err="1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Labatory</a:t>
                      </a:r>
                      <a:r>
                        <a:rPr lang="en-GB" sz="2400" b="1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test</a:t>
                      </a:r>
                    </a:p>
                  </a:txBody>
                  <a:tcPr marL="17570" marR="17570" marT="17570" marB="17570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4468">
                <a:tc>
                  <a:txBody>
                    <a:bodyPr/>
                    <a:lstStyle/>
                    <a:p>
                      <a:pPr algn="l" fontAlgn="t"/>
                      <a:r>
                        <a:rPr lang="en-GB" sz="2400" b="1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Stage 1 Hypercoagulable state</a:t>
                      </a:r>
                    </a:p>
                  </a:txBody>
                  <a:tcPr marL="17570" marR="17570" marT="17570" marB="17570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2000" b="1" dirty="0">
                          <a:effectLst/>
                          <a:latin typeface="+mn-lt"/>
                        </a:rPr>
                        <a:t>Activation of clotting factors and development of </a:t>
                      </a:r>
                      <a:r>
                        <a:rPr lang="en-GB" sz="2000" b="1" dirty="0" err="1">
                          <a:effectLst/>
                          <a:latin typeface="+mn-lt"/>
                        </a:rPr>
                        <a:t>microthrombi</a:t>
                      </a:r>
                      <a:endParaRPr lang="en-GB" sz="2000" b="1" dirty="0">
                        <a:effectLst/>
                        <a:latin typeface="+mn-lt"/>
                      </a:endParaRPr>
                    </a:p>
                  </a:txBody>
                  <a:tcPr marL="17570" marR="17570" marT="17570" marB="17570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2000" b="1" dirty="0" err="1">
                          <a:effectLst/>
                          <a:latin typeface="+mn-lt"/>
                        </a:rPr>
                        <a:t>Hypercoagulation</a:t>
                      </a:r>
                      <a:endParaRPr lang="en-GB" sz="2000" b="1" dirty="0">
                        <a:effectLst/>
                        <a:latin typeface="+mn-lt"/>
                      </a:endParaRPr>
                    </a:p>
                  </a:txBody>
                  <a:tcPr marL="17570" marR="17570" marT="17570" marB="17570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2000" b="1" dirty="0" err="1">
                          <a:effectLst/>
                          <a:latin typeface="+mn-lt"/>
                        </a:rPr>
                        <a:t>Decresed</a:t>
                      </a:r>
                      <a:r>
                        <a:rPr lang="en-GB" sz="2000" b="1" dirty="0">
                          <a:effectLst/>
                          <a:latin typeface="+mn-lt"/>
                        </a:rPr>
                        <a:t> clotting</a:t>
                      </a:r>
                      <a:br>
                        <a:rPr lang="en-GB" sz="2000" b="1" dirty="0">
                          <a:effectLst/>
                          <a:latin typeface="+mn-lt"/>
                        </a:rPr>
                      </a:br>
                      <a:r>
                        <a:rPr lang="en-GB" sz="2000" b="1" dirty="0" err="1">
                          <a:effectLst/>
                          <a:latin typeface="+mn-lt"/>
                        </a:rPr>
                        <a:t>Inceased</a:t>
                      </a:r>
                      <a:r>
                        <a:rPr lang="en-GB" sz="2000" b="1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2000" b="1" dirty="0" err="1">
                          <a:effectLst/>
                          <a:latin typeface="+mn-lt"/>
                        </a:rPr>
                        <a:t>platlet</a:t>
                      </a:r>
                      <a:r>
                        <a:rPr lang="en-GB" sz="2000" b="1" dirty="0">
                          <a:effectLst/>
                          <a:latin typeface="+mn-lt"/>
                        </a:rPr>
                        <a:t> adherence</a:t>
                      </a:r>
                    </a:p>
                  </a:txBody>
                  <a:tcPr marL="17570" marR="17570" marT="17570" marB="17570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54462">
                <a:tc>
                  <a:txBody>
                    <a:bodyPr/>
                    <a:lstStyle/>
                    <a:p>
                      <a:pPr algn="l" fontAlgn="t"/>
                      <a:r>
                        <a:rPr lang="en-GB" sz="2400" b="1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Stage 2</a:t>
                      </a:r>
                    </a:p>
                    <a:p>
                      <a:pPr algn="l" fontAlgn="t"/>
                      <a:r>
                        <a:rPr lang="en-GB" sz="2400" b="1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Consumptive</a:t>
                      </a:r>
                      <a:br>
                        <a:rPr lang="en-GB" sz="2400" b="1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</a:br>
                      <a:r>
                        <a:rPr lang="en-GB" sz="2400" b="1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hypercoagulable state</a:t>
                      </a:r>
                    </a:p>
                  </a:txBody>
                  <a:tcPr marL="17570" marR="17570" marT="17570" marB="17570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2000" b="1" dirty="0">
                          <a:effectLst/>
                          <a:latin typeface="+mn-lt"/>
                        </a:rPr>
                        <a:t>Increased </a:t>
                      </a:r>
                      <a:r>
                        <a:rPr lang="en-GB" sz="2000" b="1" dirty="0" err="1">
                          <a:effectLst/>
                          <a:latin typeface="+mn-lt"/>
                        </a:rPr>
                        <a:t>comsumption</a:t>
                      </a:r>
                      <a:r>
                        <a:rPr lang="en-GB" sz="2000" b="1" dirty="0">
                          <a:effectLst/>
                          <a:latin typeface="+mn-lt"/>
                        </a:rPr>
                        <a:t> of platelets and clotting factors</a:t>
                      </a:r>
                    </a:p>
                  </a:txBody>
                  <a:tcPr marL="17570" marR="17570" marT="17570" marB="17570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2000" b="1" dirty="0">
                          <a:effectLst/>
                          <a:latin typeface="+mn-lt"/>
                        </a:rPr>
                        <a:t>Bleeding</a:t>
                      </a:r>
                    </a:p>
                  </a:txBody>
                  <a:tcPr marL="17570" marR="17570" marT="17570" marB="17570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2000" b="1" dirty="0">
                          <a:effectLst/>
                          <a:latin typeface="+mn-lt"/>
                        </a:rPr>
                        <a:t>Increased clotting</a:t>
                      </a:r>
                      <a:br>
                        <a:rPr lang="en-GB" sz="2000" b="1" dirty="0">
                          <a:effectLst/>
                          <a:latin typeface="+mn-lt"/>
                        </a:rPr>
                      </a:br>
                      <a:r>
                        <a:rPr lang="en-GB" sz="2000" b="1" dirty="0">
                          <a:effectLst/>
                          <a:latin typeface="+mn-lt"/>
                        </a:rPr>
                        <a:t>Decreased platelets</a:t>
                      </a:r>
                      <a:br>
                        <a:rPr lang="en-GB" sz="2000" b="1" dirty="0">
                          <a:effectLst/>
                          <a:latin typeface="+mn-lt"/>
                        </a:rPr>
                      </a:br>
                      <a:r>
                        <a:rPr lang="en-GB" sz="2000" b="1" dirty="0">
                          <a:effectLst/>
                          <a:latin typeface="+mn-lt"/>
                        </a:rPr>
                        <a:t>Greatly decreased fibrinogen</a:t>
                      </a:r>
                    </a:p>
                  </a:txBody>
                  <a:tcPr marL="17570" marR="17570" marT="17570" marB="17570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4237">
                <a:tc>
                  <a:txBody>
                    <a:bodyPr/>
                    <a:lstStyle/>
                    <a:p>
                      <a:pPr algn="l" fontAlgn="t"/>
                      <a:r>
                        <a:rPr lang="en-GB" sz="2400" b="1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Stage 3</a:t>
                      </a:r>
                    </a:p>
                    <a:p>
                      <a:pPr algn="l" fontAlgn="t"/>
                      <a:r>
                        <a:rPr lang="en-GB" sz="2400" b="1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Secondary</a:t>
                      </a:r>
                      <a:br>
                        <a:rPr lang="en-GB" sz="2400" b="1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</a:br>
                      <a:r>
                        <a:rPr lang="en-GB" sz="2400" b="1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fibrinolytic state</a:t>
                      </a:r>
                    </a:p>
                  </a:txBody>
                  <a:tcPr marL="17570" marR="17570" marT="17570" marB="17570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2000" b="1" dirty="0">
                          <a:effectLst/>
                          <a:latin typeface="+mn-lt"/>
                        </a:rPr>
                        <a:t>Substantial formation of fibrin degradation products and plasmin</a:t>
                      </a:r>
                    </a:p>
                  </a:txBody>
                  <a:tcPr marL="17570" marR="17570" marT="17570" marB="17570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2000" b="1" dirty="0">
                          <a:effectLst/>
                          <a:latin typeface="+mn-lt"/>
                        </a:rPr>
                        <a:t>Marked bleeding</a:t>
                      </a:r>
                    </a:p>
                  </a:txBody>
                  <a:tcPr marL="17570" marR="17570" marT="17570" marB="17570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2000" b="1" dirty="0">
                          <a:effectLst/>
                          <a:latin typeface="+mn-lt"/>
                        </a:rPr>
                        <a:t>Increased thrombin time</a:t>
                      </a:r>
                      <a:br>
                        <a:rPr lang="en-GB" sz="2000" b="1" dirty="0">
                          <a:effectLst/>
                          <a:latin typeface="+mn-lt"/>
                        </a:rPr>
                      </a:br>
                      <a:r>
                        <a:rPr lang="en-GB" sz="2000" b="1" dirty="0">
                          <a:effectLst/>
                          <a:latin typeface="+mn-lt"/>
                        </a:rPr>
                        <a:t>Decreased clot lysis time</a:t>
                      </a:r>
                      <a:br>
                        <a:rPr lang="en-GB" sz="2000" b="1" dirty="0">
                          <a:effectLst/>
                          <a:latin typeface="+mn-lt"/>
                        </a:rPr>
                      </a:br>
                      <a:r>
                        <a:rPr lang="en-GB" sz="2000" b="1" dirty="0">
                          <a:effectLst/>
                          <a:latin typeface="+mn-lt"/>
                        </a:rPr>
                        <a:t>Increased fibrin degradation products</a:t>
                      </a:r>
                    </a:p>
                  </a:txBody>
                  <a:tcPr marL="17570" marR="17570" marT="17570" marB="17570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0F51F05B-71E5-4090-AC1B-DED041A045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085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350"/>
    </mc:Choice>
    <mc:Fallback xmlns="">
      <p:transition spd="slow" advTm="20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784976" cy="864096"/>
          </a:xfrm>
        </p:spPr>
        <p:txBody>
          <a:bodyPr>
            <a:normAutofit/>
          </a:bodyPr>
          <a:lstStyle/>
          <a:p>
            <a:r>
              <a:rPr lang="en-GB" sz="4400" b="1" dirty="0">
                <a:solidFill>
                  <a:srgbClr val="FFC000"/>
                </a:solidFill>
                <a:latin typeface="+mn-lt"/>
              </a:rPr>
              <a:t>PPH: Remember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96752"/>
            <a:ext cx="8712968" cy="5472608"/>
          </a:xfrm>
        </p:spPr>
        <p:txBody>
          <a:bodyPr>
            <a:noAutofit/>
          </a:bodyPr>
          <a:lstStyle/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sz="3200" b="1" dirty="0">
                <a:solidFill>
                  <a:srgbClr val="FFC000"/>
                </a:solidFill>
              </a:rPr>
              <a:t>Active Mx of third stage </a:t>
            </a:r>
            <a:r>
              <a:rPr lang="en-GB" sz="3200" b="1" dirty="0"/>
              <a:t>decreases  risk of  PPH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sz="3200" b="1" dirty="0"/>
              <a:t> </a:t>
            </a:r>
            <a:r>
              <a:rPr lang="en-GB" sz="3200" b="1" dirty="0">
                <a:solidFill>
                  <a:srgbClr val="FFC000"/>
                </a:solidFill>
              </a:rPr>
              <a:t>Anticipate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sz="3200" b="1" dirty="0">
                <a:solidFill>
                  <a:srgbClr val="FFC000"/>
                </a:solidFill>
              </a:rPr>
              <a:t>Early identification </a:t>
            </a:r>
            <a:r>
              <a:rPr lang="en-GB" sz="3200" b="1" dirty="0"/>
              <a:t>of PPH with accurate estimation of blood loss is essential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sz="3200" b="1" dirty="0"/>
              <a:t>Acute management requires a </a:t>
            </a:r>
            <a:r>
              <a:rPr lang="en-GB" sz="3200" b="1" dirty="0">
                <a:solidFill>
                  <a:srgbClr val="FFC000"/>
                </a:solidFill>
              </a:rPr>
              <a:t>multi-disciplinary</a:t>
            </a:r>
            <a:r>
              <a:rPr lang="en-GB" sz="3200" b="1" dirty="0"/>
              <a:t> approach with the involvement of senior clinicians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sz="3200" b="1" dirty="0">
                <a:solidFill>
                  <a:srgbClr val="FFC000"/>
                </a:solidFill>
              </a:rPr>
              <a:t>Early</a:t>
            </a:r>
            <a:r>
              <a:rPr lang="en-GB" sz="3200" b="1" dirty="0"/>
              <a:t> </a:t>
            </a:r>
            <a:r>
              <a:rPr lang="en-GB" sz="3200" b="1" dirty="0">
                <a:solidFill>
                  <a:srgbClr val="FFC000"/>
                </a:solidFill>
              </a:rPr>
              <a:t>transfusion and correction of coagulopathy</a:t>
            </a:r>
            <a:r>
              <a:rPr lang="en-GB" sz="3200" b="1" dirty="0"/>
              <a:t> is fundamental</a:t>
            </a:r>
          </a:p>
          <a:p>
            <a:pPr>
              <a:buClr>
                <a:srgbClr val="FFC000"/>
              </a:buClr>
            </a:pPr>
            <a:r>
              <a:rPr lang="en-GB" sz="3200" b="1" dirty="0"/>
              <a:t>    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DEC74509-12A2-4749-A898-517470F4C3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425"/>
    </mc:Choice>
    <mc:Fallback xmlns="">
      <p:transition spd="slow" advTm="324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6.1|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5|9.2|13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8.1|6.9|1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|4.2|4.4|4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20.5"/>
</p:tagLst>
</file>

<file path=ppt/theme/theme1.xml><?xml version="1.0" encoding="utf-8"?>
<a:theme xmlns:a="http://schemas.openxmlformats.org/drawingml/2006/main" name="Menopause fin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003AFD8DE91347B3F6A54C1D1DF769" ma:contentTypeVersion="4" ma:contentTypeDescription="Create a new document." ma:contentTypeScope="" ma:versionID="182eae0c633676bdaa723a1c18db9dda">
  <xsd:schema xmlns:xsd="http://www.w3.org/2001/XMLSchema" xmlns:xs="http://www.w3.org/2001/XMLSchema" xmlns:p="http://schemas.microsoft.com/office/2006/metadata/properties" xmlns:ns2="5456ca49-4273-4a25-8923-df9fa54471b8" targetNamespace="http://schemas.microsoft.com/office/2006/metadata/properties" ma:root="true" ma:fieldsID="4d3fadcef91924a8e92d494b26779484" ns2:_="">
    <xsd:import namespace="5456ca49-4273-4a25-8923-df9fa54471b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56ca49-4273-4a25-8923-df9fa54471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8626758-2E15-4E83-8A53-0B64D454D1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56ca49-4273-4a25-8923-df9fa54471b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60CD0AD-273E-41EC-BE0E-F369338BF4A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776475F-925E-4CE1-9F09-B9017B3805CC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Menopause final</Template>
  <TotalTime>6277</TotalTime>
  <Words>2413</Words>
  <Application>Microsoft Office PowerPoint</Application>
  <PresentationFormat>On-screen Show (4:3)</PresentationFormat>
  <Paragraphs>496</Paragraphs>
  <Slides>82</Slides>
  <Notes>1</Notes>
  <HiddenSlides>0</HiddenSlides>
  <MMClips>82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83" baseType="lpstr">
      <vt:lpstr>Menopause final</vt:lpstr>
      <vt:lpstr>Obstetric Haemorrhage</vt:lpstr>
      <vt:lpstr>Obstetrics haemorrhage</vt:lpstr>
      <vt:lpstr>Antepartum Haemorrhage (APH)</vt:lpstr>
      <vt:lpstr>  APH: Causes</vt:lpstr>
      <vt:lpstr>NO PV</vt:lpstr>
      <vt:lpstr>Placental Abruption</vt:lpstr>
      <vt:lpstr>Epidemiology</vt:lpstr>
      <vt:lpstr>Pathophysiology of placental abruption </vt:lpstr>
      <vt:lpstr>PowerPoint Presentation</vt:lpstr>
      <vt:lpstr>Clinical presentation of placental abruption </vt:lpstr>
      <vt:lpstr>PowerPoint Presentation</vt:lpstr>
      <vt:lpstr>Examination findings of placental abruption </vt:lpstr>
      <vt:lpstr>Classification is based on clinical presentations﻿:</vt:lpstr>
      <vt:lpstr>Severe abruption</vt:lpstr>
      <vt:lpstr>Abruption: Diagnosis</vt:lpstr>
      <vt:lpstr>Laboratory studies </vt:lpstr>
      <vt:lpstr>Abruption: Risk factors</vt:lpstr>
      <vt:lpstr>Maternal complications </vt:lpstr>
      <vt:lpstr>Fetal complications </vt:lpstr>
      <vt:lpstr>Abruption: Management</vt:lpstr>
      <vt:lpstr>Management</vt:lpstr>
      <vt:lpstr>&amp; if indicated</vt:lpstr>
      <vt:lpstr>Placenta Previa</vt:lpstr>
      <vt:lpstr>Placenta Praevia: grading</vt:lpstr>
      <vt:lpstr>Incidence</vt:lpstr>
      <vt:lpstr>PP: Risk factors</vt:lpstr>
      <vt:lpstr>PowerPoint Presentation</vt:lpstr>
      <vt:lpstr>Symptoms</vt:lpstr>
      <vt:lpstr>Signs </vt:lpstr>
      <vt:lpstr>PP: Diagnosis</vt:lpstr>
      <vt:lpstr>PowerPoint Presentation</vt:lpstr>
      <vt:lpstr>Management in the third trimester</vt:lpstr>
      <vt:lpstr>Management of PP</vt:lpstr>
      <vt:lpstr>Timing of delivery</vt:lpstr>
      <vt:lpstr>Don’t forget</vt:lpstr>
      <vt:lpstr>Morbidly adherent placenta</vt:lpstr>
      <vt:lpstr>Placenta accreta spectrum</vt:lpstr>
      <vt:lpstr>Vasa praevia </vt:lpstr>
      <vt:lpstr>PowerPoint Presentation</vt:lpstr>
      <vt:lpstr>PowerPoint Presentation</vt:lpstr>
      <vt:lpstr>Vasa praevia: Diagnosis</vt:lpstr>
      <vt:lpstr>Vasa Previa</vt:lpstr>
      <vt:lpstr>Rupture uterus</vt:lpstr>
      <vt:lpstr>Risk factors</vt:lpstr>
      <vt:lpstr>PowerPoint Presentation</vt:lpstr>
      <vt:lpstr> Signs and symptoms</vt:lpstr>
      <vt:lpstr>Rupture uterus</vt:lpstr>
      <vt:lpstr>Clinical assessment for patients presenting with APH</vt:lpstr>
      <vt:lpstr>Assessment of women presenting with APH</vt:lpstr>
      <vt:lpstr>Maternal &amp; Fetal assessment</vt:lpstr>
      <vt:lpstr>Maternal &amp; Fetal assessment</vt:lpstr>
      <vt:lpstr>"The APH weakens, the PPH kills" </vt:lpstr>
      <vt:lpstr>Post Partum Haemorrhage (PPH) </vt:lpstr>
      <vt:lpstr>Definition</vt:lpstr>
      <vt:lpstr>PPH: Definition?</vt:lpstr>
      <vt:lpstr>Definition?  </vt:lpstr>
      <vt:lpstr>PPH Classification </vt:lpstr>
      <vt:lpstr>Diagnosis</vt:lpstr>
      <vt:lpstr>Primary vs Secondary PPH</vt:lpstr>
      <vt:lpstr>PPH: Major causes  Remember –PPH is not the diagnosis </vt:lpstr>
      <vt:lpstr>PowerPoint Presentation</vt:lpstr>
      <vt:lpstr>PowerPoint Presentation</vt:lpstr>
      <vt:lpstr>Secondary PPH</vt:lpstr>
      <vt:lpstr>Prevention</vt:lpstr>
      <vt:lpstr>Management</vt:lpstr>
      <vt:lpstr>Management</vt:lpstr>
      <vt:lpstr>Surgical Management</vt:lpstr>
      <vt:lpstr>PowerPoint Presentation</vt:lpstr>
      <vt:lpstr>PowerPoint Presentation</vt:lpstr>
      <vt:lpstr>PowerPoint Presentation</vt:lpstr>
      <vt:lpstr>PowerPoint Presentation</vt:lpstr>
      <vt:lpstr>B- lynch suture </vt:lpstr>
      <vt:lpstr>If a compression sutures are ineffective, then vascular ligation can be tried next. </vt:lpstr>
      <vt:lpstr>PowerPoint Presentation</vt:lpstr>
      <vt:lpstr>PowerPoint Presentation</vt:lpstr>
      <vt:lpstr>Arterial embolization</vt:lpstr>
      <vt:lpstr>Recombinant Activated Factor VIIa (Novoseven) </vt:lpstr>
      <vt:lpstr>Hysterectomy </vt:lpstr>
      <vt:lpstr>  Complications of PPH </vt:lpstr>
      <vt:lpstr>PowerPoint Presentation</vt:lpstr>
      <vt:lpstr>Stages in development of a DIC</vt:lpstr>
      <vt:lpstr>PPH: Remember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Fida</dc:creator>
  <cp:lastModifiedBy>fida_a_99@yahoo.com</cp:lastModifiedBy>
  <cp:revision>797</cp:revision>
  <dcterms:created xsi:type="dcterms:W3CDTF">2012-10-13T07:04:10Z</dcterms:created>
  <dcterms:modified xsi:type="dcterms:W3CDTF">2021-03-22T22:33:03Z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0x01010000003AFD8DE91347B3F6A54C1D1DF769</vt:lpwstr>
  </property>
</Properties>
</file>