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8" r:id="rId3"/>
    <p:sldId id="260" r:id="rId4"/>
    <p:sldId id="261" r:id="rId5"/>
    <p:sldId id="259" r:id="rId6"/>
    <p:sldId id="263" r:id="rId7"/>
    <p:sldId id="485" r:id="rId8"/>
    <p:sldId id="431" r:id="rId9"/>
    <p:sldId id="432" r:id="rId10"/>
    <p:sldId id="433" r:id="rId11"/>
    <p:sldId id="434" r:id="rId12"/>
    <p:sldId id="435" r:id="rId13"/>
    <p:sldId id="438" r:id="rId14"/>
    <p:sldId id="440" r:id="rId15"/>
    <p:sldId id="441" r:id="rId16"/>
    <p:sldId id="443" r:id="rId17"/>
    <p:sldId id="487" r:id="rId18"/>
    <p:sldId id="257" r:id="rId19"/>
    <p:sldId id="488" r:id="rId20"/>
    <p:sldId id="489" r:id="rId21"/>
    <p:sldId id="490" r:id="rId22"/>
    <p:sldId id="491" r:id="rId23"/>
    <p:sldId id="492" r:id="rId24"/>
    <p:sldId id="495" r:id="rId25"/>
    <p:sldId id="493" r:id="rId26"/>
    <p:sldId id="494" r:id="rId27"/>
    <p:sldId id="486"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8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1B4A63-725F-4BF2-A252-9AF7FE5E8C6A}" type="doc">
      <dgm:prSet loTypeId="urn:microsoft.com/office/officeart/2005/8/layout/hierarchy4" loCatId="hierarchy" qsTypeId="urn:microsoft.com/office/officeart/2005/8/quickstyle/simple3" qsCatId="simple" csTypeId="urn:microsoft.com/office/officeart/2005/8/colors/accent0_3" csCatId="mainScheme" phldr="1"/>
      <dgm:spPr/>
      <dgm:t>
        <a:bodyPr/>
        <a:lstStyle/>
        <a:p>
          <a:endParaRPr lang="en-GB"/>
        </a:p>
      </dgm:t>
    </dgm:pt>
    <dgm:pt modelId="{0DCF57B8-0CCA-4976-9577-4C3CEC22090C}">
      <dgm:prSet phldrT="[Text]"/>
      <dgm:spPr>
        <a:solidFill>
          <a:schemeClr val="bg1">
            <a:lumMod val="50000"/>
            <a:lumOff val="50000"/>
          </a:schemeClr>
        </a:solidFill>
        <a:ln>
          <a:solidFill>
            <a:srgbClr val="FFC000"/>
          </a:solidFill>
        </a:ln>
      </dgm:spPr>
      <dgm:t>
        <a:bodyPr/>
        <a:lstStyle/>
        <a:p>
          <a:r>
            <a:rPr lang="en-GB" dirty="0">
              <a:solidFill>
                <a:srgbClr val="FFC000"/>
              </a:solidFill>
            </a:rPr>
            <a:t>Surgical treatment</a:t>
          </a:r>
        </a:p>
      </dgm:t>
    </dgm:pt>
    <dgm:pt modelId="{85F73117-3B45-436B-8798-8D6A31B4E871}" type="parTrans" cxnId="{6B7E77A6-7EFB-4E98-A1D5-F670BA172E1D}">
      <dgm:prSet/>
      <dgm:spPr/>
      <dgm:t>
        <a:bodyPr/>
        <a:lstStyle/>
        <a:p>
          <a:endParaRPr lang="en-GB"/>
        </a:p>
      </dgm:t>
    </dgm:pt>
    <dgm:pt modelId="{A6091536-5BD8-4CCC-9ECC-6BC5A9342216}" type="sibTrans" cxnId="{6B7E77A6-7EFB-4E98-A1D5-F670BA172E1D}">
      <dgm:prSet/>
      <dgm:spPr/>
      <dgm:t>
        <a:bodyPr/>
        <a:lstStyle/>
        <a:p>
          <a:endParaRPr lang="en-GB"/>
        </a:p>
      </dgm:t>
    </dgm:pt>
    <dgm:pt modelId="{CD4EA303-F338-484C-8D89-64BBE059794D}">
      <dgm:prSet phldrT="[Text]"/>
      <dgm:spPr>
        <a:solidFill>
          <a:schemeClr val="bg1">
            <a:lumMod val="50000"/>
            <a:lumOff val="50000"/>
          </a:schemeClr>
        </a:solidFill>
      </dgm:spPr>
      <dgm:t>
        <a:bodyPr/>
        <a:lstStyle/>
        <a:p>
          <a:r>
            <a:rPr lang="en-GB" dirty="0">
              <a:solidFill>
                <a:srgbClr val="FFC000"/>
              </a:solidFill>
            </a:rPr>
            <a:t>Endometrial Ablation</a:t>
          </a:r>
        </a:p>
      </dgm:t>
    </dgm:pt>
    <dgm:pt modelId="{E68CD429-4D7C-4A4A-A3DE-D3B1BBAE0310}" type="parTrans" cxnId="{C47A5BF2-F487-4841-855F-211574E1D6FE}">
      <dgm:prSet/>
      <dgm:spPr/>
      <dgm:t>
        <a:bodyPr/>
        <a:lstStyle/>
        <a:p>
          <a:endParaRPr lang="en-GB"/>
        </a:p>
      </dgm:t>
    </dgm:pt>
    <dgm:pt modelId="{1F507724-100C-495C-942A-33669FB65AD2}" type="sibTrans" cxnId="{C47A5BF2-F487-4841-855F-211574E1D6FE}">
      <dgm:prSet/>
      <dgm:spPr/>
      <dgm:t>
        <a:bodyPr/>
        <a:lstStyle/>
        <a:p>
          <a:endParaRPr lang="en-GB"/>
        </a:p>
      </dgm:t>
    </dgm:pt>
    <dgm:pt modelId="{2255D8EE-9195-4B75-A2FF-8D097248AD56}">
      <dgm:prSet/>
      <dgm:spPr>
        <a:solidFill>
          <a:schemeClr val="bg1">
            <a:lumMod val="50000"/>
            <a:lumOff val="50000"/>
          </a:schemeClr>
        </a:solidFill>
      </dgm:spPr>
      <dgm:t>
        <a:bodyPr/>
        <a:lstStyle/>
        <a:p>
          <a:r>
            <a:rPr lang="en-GB" dirty="0">
              <a:solidFill>
                <a:srgbClr val="FFC000"/>
              </a:solidFill>
            </a:rPr>
            <a:t>Hystrectomy </a:t>
          </a:r>
        </a:p>
      </dgm:t>
    </dgm:pt>
    <dgm:pt modelId="{463350D1-4487-4926-8CDF-62431BC6B0BA}" type="parTrans" cxnId="{81CFD663-EA5A-4603-AB8E-9F4038593779}">
      <dgm:prSet/>
      <dgm:spPr/>
      <dgm:t>
        <a:bodyPr/>
        <a:lstStyle/>
        <a:p>
          <a:endParaRPr lang="en-GB"/>
        </a:p>
      </dgm:t>
    </dgm:pt>
    <dgm:pt modelId="{3F45A235-AA45-4777-8991-440B066BF36D}" type="sibTrans" cxnId="{81CFD663-EA5A-4603-AB8E-9F4038593779}">
      <dgm:prSet/>
      <dgm:spPr/>
      <dgm:t>
        <a:bodyPr/>
        <a:lstStyle/>
        <a:p>
          <a:endParaRPr lang="en-GB"/>
        </a:p>
      </dgm:t>
    </dgm:pt>
    <dgm:pt modelId="{171B5772-019E-4D08-A953-7B781645F9BF}" type="pres">
      <dgm:prSet presAssocID="{011B4A63-725F-4BF2-A252-9AF7FE5E8C6A}" presName="Name0" presStyleCnt="0">
        <dgm:presLayoutVars>
          <dgm:chPref val="1"/>
          <dgm:dir/>
          <dgm:animOne val="branch"/>
          <dgm:animLvl val="lvl"/>
          <dgm:resizeHandles/>
        </dgm:presLayoutVars>
      </dgm:prSet>
      <dgm:spPr/>
    </dgm:pt>
    <dgm:pt modelId="{2A392F0C-B354-4EC4-93F9-787088E2893C}" type="pres">
      <dgm:prSet presAssocID="{0DCF57B8-0CCA-4976-9577-4C3CEC22090C}" presName="vertOne" presStyleCnt="0"/>
      <dgm:spPr/>
    </dgm:pt>
    <dgm:pt modelId="{CF271B05-794C-47A5-9E9F-9D3C4A7EF775}" type="pres">
      <dgm:prSet presAssocID="{0DCF57B8-0CCA-4976-9577-4C3CEC22090C}" presName="txOne" presStyleLbl="node0" presStyleIdx="0" presStyleCnt="1">
        <dgm:presLayoutVars>
          <dgm:chPref val="3"/>
        </dgm:presLayoutVars>
      </dgm:prSet>
      <dgm:spPr/>
    </dgm:pt>
    <dgm:pt modelId="{917DA97A-0B3A-4FE1-B006-FEBD2BD38512}" type="pres">
      <dgm:prSet presAssocID="{0DCF57B8-0CCA-4976-9577-4C3CEC22090C}" presName="parTransOne" presStyleCnt="0"/>
      <dgm:spPr/>
    </dgm:pt>
    <dgm:pt modelId="{4A35513A-61AB-4186-8A5B-B364DB8722CA}" type="pres">
      <dgm:prSet presAssocID="{0DCF57B8-0CCA-4976-9577-4C3CEC22090C}" presName="horzOne" presStyleCnt="0"/>
      <dgm:spPr/>
    </dgm:pt>
    <dgm:pt modelId="{A18DCC13-0532-40D0-8FC5-349C68F6C342}" type="pres">
      <dgm:prSet presAssocID="{CD4EA303-F338-484C-8D89-64BBE059794D}" presName="vertTwo" presStyleCnt="0"/>
      <dgm:spPr/>
    </dgm:pt>
    <dgm:pt modelId="{5C0ED24A-9BF8-4BFB-AB23-5DDF0D03A408}" type="pres">
      <dgm:prSet presAssocID="{CD4EA303-F338-484C-8D89-64BBE059794D}" presName="txTwo" presStyleLbl="node2" presStyleIdx="0" presStyleCnt="2">
        <dgm:presLayoutVars>
          <dgm:chPref val="3"/>
        </dgm:presLayoutVars>
      </dgm:prSet>
      <dgm:spPr/>
    </dgm:pt>
    <dgm:pt modelId="{9E90513D-D31B-4675-A20A-AA77E2EF89F7}" type="pres">
      <dgm:prSet presAssocID="{CD4EA303-F338-484C-8D89-64BBE059794D}" presName="horzTwo" presStyleCnt="0"/>
      <dgm:spPr/>
    </dgm:pt>
    <dgm:pt modelId="{28FA6DED-04A5-457A-81BB-1EB25A751C12}" type="pres">
      <dgm:prSet presAssocID="{1F507724-100C-495C-942A-33669FB65AD2}" presName="sibSpaceTwo" presStyleCnt="0"/>
      <dgm:spPr/>
    </dgm:pt>
    <dgm:pt modelId="{BCE94076-8700-4472-AC7F-F1F659AA08CE}" type="pres">
      <dgm:prSet presAssocID="{2255D8EE-9195-4B75-A2FF-8D097248AD56}" presName="vertTwo" presStyleCnt="0"/>
      <dgm:spPr/>
    </dgm:pt>
    <dgm:pt modelId="{373932E9-09C8-4BE6-A2F4-8E9DD7B63F55}" type="pres">
      <dgm:prSet presAssocID="{2255D8EE-9195-4B75-A2FF-8D097248AD56}" presName="txTwo" presStyleLbl="node2" presStyleIdx="1" presStyleCnt="2">
        <dgm:presLayoutVars>
          <dgm:chPref val="3"/>
        </dgm:presLayoutVars>
      </dgm:prSet>
      <dgm:spPr/>
    </dgm:pt>
    <dgm:pt modelId="{32A5AE1E-E0EB-4EAD-B0A6-6111DAD01D6E}" type="pres">
      <dgm:prSet presAssocID="{2255D8EE-9195-4B75-A2FF-8D097248AD56}" presName="horzTwo" presStyleCnt="0"/>
      <dgm:spPr/>
    </dgm:pt>
  </dgm:ptLst>
  <dgm:cxnLst>
    <dgm:cxn modelId="{81CFD663-EA5A-4603-AB8E-9F4038593779}" srcId="{0DCF57B8-0CCA-4976-9577-4C3CEC22090C}" destId="{2255D8EE-9195-4B75-A2FF-8D097248AD56}" srcOrd="1" destOrd="0" parTransId="{463350D1-4487-4926-8CDF-62431BC6B0BA}" sibTransId="{3F45A235-AA45-4777-8991-440B066BF36D}"/>
    <dgm:cxn modelId="{5252A979-CC5C-41CB-B852-4308A86EDBAE}" type="presOf" srcId="{0DCF57B8-0CCA-4976-9577-4C3CEC22090C}" destId="{CF271B05-794C-47A5-9E9F-9D3C4A7EF775}" srcOrd="0" destOrd="0" presId="urn:microsoft.com/office/officeart/2005/8/layout/hierarchy4"/>
    <dgm:cxn modelId="{6B7E77A6-7EFB-4E98-A1D5-F670BA172E1D}" srcId="{011B4A63-725F-4BF2-A252-9AF7FE5E8C6A}" destId="{0DCF57B8-0CCA-4976-9577-4C3CEC22090C}" srcOrd="0" destOrd="0" parTransId="{85F73117-3B45-436B-8798-8D6A31B4E871}" sibTransId="{A6091536-5BD8-4CCC-9ECC-6BC5A9342216}"/>
    <dgm:cxn modelId="{8F724EA9-4C7A-4361-9E60-9A99CE440AC6}" type="presOf" srcId="{011B4A63-725F-4BF2-A252-9AF7FE5E8C6A}" destId="{171B5772-019E-4D08-A953-7B781645F9BF}" srcOrd="0" destOrd="0" presId="urn:microsoft.com/office/officeart/2005/8/layout/hierarchy4"/>
    <dgm:cxn modelId="{A8F310DB-337D-4826-90DE-A2872523BE54}" type="presOf" srcId="{CD4EA303-F338-484C-8D89-64BBE059794D}" destId="{5C0ED24A-9BF8-4BFB-AB23-5DDF0D03A408}" srcOrd="0" destOrd="0" presId="urn:microsoft.com/office/officeart/2005/8/layout/hierarchy4"/>
    <dgm:cxn modelId="{DBAE76F0-8E71-4DDD-9EE3-C45B0AEA416C}" type="presOf" srcId="{2255D8EE-9195-4B75-A2FF-8D097248AD56}" destId="{373932E9-09C8-4BE6-A2F4-8E9DD7B63F55}" srcOrd="0" destOrd="0" presId="urn:microsoft.com/office/officeart/2005/8/layout/hierarchy4"/>
    <dgm:cxn modelId="{C47A5BF2-F487-4841-855F-211574E1D6FE}" srcId="{0DCF57B8-0CCA-4976-9577-4C3CEC22090C}" destId="{CD4EA303-F338-484C-8D89-64BBE059794D}" srcOrd="0" destOrd="0" parTransId="{E68CD429-4D7C-4A4A-A3DE-D3B1BBAE0310}" sibTransId="{1F507724-100C-495C-942A-33669FB65AD2}"/>
    <dgm:cxn modelId="{DAD19FDF-2A86-4620-807C-35ED5CCBD2D7}" type="presParOf" srcId="{171B5772-019E-4D08-A953-7B781645F9BF}" destId="{2A392F0C-B354-4EC4-93F9-787088E2893C}" srcOrd="0" destOrd="0" presId="urn:microsoft.com/office/officeart/2005/8/layout/hierarchy4"/>
    <dgm:cxn modelId="{77714801-4FE2-452B-B2A6-964F75C6683A}" type="presParOf" srcId="{2A392F0C-B354-4EC4-93F9-787088E2893C}" destId="{CF271B05-794C-47A5-9E9F-9D3C4A7EF775}" srcOrd="0" destOrd="0" presId="urn:microsoft.com/office/officeart/2005/8/layout/hierarchy4"/>
    <dgm:cxn modelId="{EA540451-7D68-45B1-B080-141CE9825C7E}" type="presParOf" srcId="{2A392F0C-B354-4EC4-93F9-787088E2893C}" destId="{917DA97A-0B3A-4FE1-B006-FEBD2BD38512}" srcOrd="1" destOrd="0" presId="urn:microsoft.com/office/officeart/2005/8/layout/hierarchy4"/>
    <dgm:cxn modelId="{DD9B8AE2-F05A-4F22-A128-4566B117A882}" type="presParOf" srcId="{2A392F0C-B354-4EC4-93F9-787088E2893C}" destId="{4A35513A-61AB-4186-8A5B-B364DB8722CA}" srcOrd="2" destOrd="0" presId="urn:microsoft.com/office/officeart/2005/8/layout/hierarchy4"/>
    <dgm:cxn modelId="{70038CFD-3453-4A2E-9B0F-DFD1D38C9887}" type="presParOf" srcId="{4A35513A-61AB-4186-8A5B-B364DB8722CA}" destId="{A18DCC13-0532-40D0-8FC5-349C68F6C342}" srcOrd="0" destOrd="0" presId="urn:microsoft.com/office/officeart/2005/8/layout/hierarchy4"/>
    <dgm:cxn modelId="{8F89E628-BAC7-4EF8-B8D8-52F4784780A0}" type="presParOf" srcId="{A18DCC13-0532-40D0-8FC5-349C68F6C342}" destId="{5C0ED24A-9BF8-4BFB-AB23-5DDF0D03A408}" srcOrd="0" destOrd="0" presId="urn:microsoft.com/office/officeart/2005/8/layout/hierarchy4"/>
    <dgm:cxn modelId="{4C40F19B-10C4-4385-BCF6-D0776540538B}" type="presParOf" srcId="{A18DCC13-0532-40D0-8FC5-349C68F6C342}" destId="{9E90513D-D31B-4675-A20A-AA77E2EF89F7}" srcOrd="1" destOrd="0" presId="urn:microsoft.com/office/officeart/2005/8/layout/hierarchy4"/>
    <dgm:cxn modelId="{EE06B6C8-97DD-4476-9D5D-429D7CED6CDE}" type="presParOf" srcId="{4A35513A-61AB-4186-8A5B-B364DB8722CA}" destId="{28FA6DED-04A5-457A-81BB-1EB25A751C12}" srcOrd="1" destOrd="0" presId="urn:microsoft.com/office/officeart/2005/8/layout/hierarchy4"/>
    <dgm:cxn modelId="{71F633B4-3DFB-44BB-88D3-BE531858548A}" type="presParOf" srcId="{4A35513A-61AB-4186-8A5B-B364DB8722CA}" destId="{BCE94076-8700-4472-AC7F-F1F659AA08CE}" srcOrd="2" destOrd="0" presId="urn:microsoft.com/office/officeart/2005/8/layout/hierarchy4"/>
    <dgm:cxn modelId="{F2D2695A-D958-4CCC-B926-71D4BD9D7F9F}" type="presParOf" srcId="{BCE94076-8700-4472-AC7F-F1F659AA08CE}" destId="{373932E9-09C8-4BE6-A2F4-8E9DD7B63F55}" srcOrd="0" destOrd="0" presId="urn:microsoft.com/office/officeart/2005/8/layout/hierarchy4"/>
    <dgm:cxn modelId="{71B8BDBE-88F0-41C9-8FF9-72DA3518A6B3}" type="presParOf" srcId="{BCE94076-8700-4472-AC7F-F1F659AA08CE}" destId="{32A5AE1E-E0EB-4EAD-B0A6-6111DAD01D6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71B05-794C-47A5-9E9F-9D3C4A7EF775}">
      <dsp:nvSpPr>
        <dsp:cNvPr id="0" name=""/>
        <dsp:cNvSpPr/>
      </dsp:nvSpPr>
      <dsp:spPr>
        <a:xfrm>
          <a:off x="2733" y="181"/>
          <a:ext cx="7400250" cy="2523442"/>
        </a:xfrm>
        <a:prstGeom prst="roundRect">
          <a:avLst>
            <a:gd name="adj" fmla="val 10000"/>
          </a:avLst>
        </a:prstGeom>
        <a:solidFill>
          <a:schemeClr val="bg1">
            <a:lumMod val="50000"/>
            <a:lumOff val="50000"/>
          </a:schemeClr>
        </a:solidFill>
        <a:ln>
          <a:solidFill>
            <a:srgbClr val="FFC000"/>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GB" sz="6500" kern="1200" dirty="0">
              <a:solidFill>
                <a:srgbClr val="FFC000"/>
              </a:solidFill>
            </a:rPr>
            <a:t>Surgical treatment</a:t>
          </a:r>
        </a:p>
      </dsp:txBody>
      <dsp:txXfrm>
        <a:off x="76642" y="74090"/>
        <a:ext cx="7252432" cy="2375624"/>
      </dsp:txXfrm>
    </dsp:sp>
    <dsp:sp modelId="{5C0ED24A-9BF8-4BFB-AB23-5DDF0D03A408}">
      <dsp:nvSpPr>
        <dsp:cNvPr id="0" name=""/>
        <dsp:cNvSpPr/>
      </dsp:nvSpPr>
      <dsp:spPr>
        <a:xfrm>
          <a:off x="2733" y="2723086"/>
          <a:ext cx="3550983" cy="2523442"/>
        </a:xfrm>
        <a:prstGeom prst="roundRect">
          <a:avLst>
            <a:gd name="adj" fmla="val 10000"/>
          </a:avLst>
        </a:prstGeom>
        <a:solidFill>
          <a:schemeClr val="bg1">
            <a:lumMod val="50000"/>
            <a:lumOff val="5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GB" sz="4500" kern="1200" dirty="0">
              <a:solidFill>
                <a:srgbClr val="FFC000"/>
              </a:solidFill>
            </a:rPr>
            <a:t>Endometrial Ablation</a:t>
          </a:r>
        </a:p>
      </dsp:txBody>
      <dsp:txXfrm>
        <a:off x="76642" y="2796995"/>
        <a:ext cx="3403165" cy="2375624"/>
      </dsp:txXfrm>
    </dsp:sp>
    <dsp:sp modelId="{373932E9-09C8-4BE6-A2F4-8E9DD7B63F55}">
      <dsp:nvSpPr>
        <dsp:cNvPr id="0" name=""/>
        <dsp:cNvSpPr/>
      </dsp:nvSpPr>
      <dsp:spPr>
        <a:xfrm>
          <a:off x="3852000" y="2723086"/>
          <a:ext cx="3550983" cy="2523442"/>
        </a:xfrm>
        <a:prstGeom prst="roundRect">
          <a:avLst>
            <a:gd name="adj" fmla="val 10000"/>
          </a:avLst>
        </a:prstGeom>
        <a:solidFill>
          <a:schemeClr val="bg1">
            <a:lumMod val="50000"/>
            <a:lumOff val="5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GB" sz="4500" kern="1200" dirty="0">
              <a:solidFill>
                <a:srgbClr val="FFC000"/>
              </a:solidFill>
            </a:rPr>
            <a:t>Hystrectomy </a:t>
          </a:r>
        </a:p>
      </dsp:txBody>
      <dsp:txXfrm>
        <a:off x="3925909" y="2796995"/>
        <a:ext cx="3403165" cy="237562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492F8B-0AAB-41B5-9D7D-AE36395847DB}" type="datetimeFigureOut">
              <a:rPr lang="en-GB" smtClean="0"/>
              <a:t>22/03/2021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2540A2-AC68-4841-A5C9-B0FCE016ABF9}" type="slidenum">
              <a:rPr lang="en-GB" smtClean="0"/>
              <a:t>‹#›</a:t>
            </a:fld>
            <a:endParaRPr lang="en-GB"/>
          </a:p>
        </p:txBody>
      </p:sp>
    </p:spTree>
    <p:extLst>
      <p:ext uri="{BB962C8B-B14F-4D97-AF65-F5344CB8AC3E}">
        <p14:creationId xmlns:p14="http://schemas.microsoft.com/office/powerpoint/2010/main" val="3831433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DD7E084-B21F-4DB9-8947-4D3619FC31DC}" type="slidenum">
              <a:rPr lang="en-GB" smtClean="0"/>
              <a:pPr/>
              <a:t>12</a:t>
            </a:fld>
            <a:endParaRPr lang="en-GB" dirty="0"/>
          </a:p>
        </p:txBody>
      </p:sp>
    </p:spTree>
    <p:extLst>
      <p:ext uri="{BB962C8B-B14F-4D97-AF65-F5344CB8AC3E}">
        <p14:creationId xmlns:p14="http://schemas.microsoft.com/office/powerpoint/2010/main" val="728686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CD8617-195B-4112-B5ED-9E711E288900}"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7F2941-67D4-4A5F-84B2-6600974A7B61}" type="slidenum">
              <a:rPr lang="en-GB" smtClean="0"/>
              <a:t>‹#›</a:t>
            </a:fld>
            <a:endParaRPr lang="en-GB"/>
          </a:p>
        </p:txBody>
      </p:sp>
    </p:spTree>
    <p:extLst>
      <p:ext uri="{BB962C8B-B14F-4D97-AF65-F5344CB8AC3E}">
        <p14:creationId xmlns:p14="http://schemas.microsoft.com/office/powerpoint/2010/main" val="1970809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CD8617-195B-4112-B5ED-9E711E288900}"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7F2941-67D4-4A5F-84B2-6600974A7B61}" type="slidenum">
              <a:rPr lang="en-GB" smtClean="0"/>
              <a:t>‹#›</a:t>
            </a:fld>
            <a:endParaRPr lang="en-GB"/>
          </a:p>
        </p:txBody>
      </p:sp>
    </p:spTree>
    <p:extLst>
      <p:ext uri="{BB962C8B-B14F-4D97-AF65-F5344CB8AC3E}">
        <p14:creationId xmlns:p14="http://schemas.microsoft.com/office/powerpoint/2010/main" val="1499928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CD8617-195B-4112-B5ED-9E711E288900}"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7F2941-67D4-4A5F-84B2-6600974A7B61}" type="slidenum">
              <a:rPr lang="en-GB" smtClean="0"/>
              <a:t>‹#›</a:t>
            </a:fld>
            <a:endParaRPr lang="en-GB"/>
          </a:p>
        </p:txBody>
      </p:sp>
    </p:spTree>
    <p:extLst>
      <p:ext uri="{BB962C8B-B14F-4D97-AF65-F5344CB8AC3E}">
        <p14:creationId xmlns:p14="http://schemas.microsoft.com/office/powerpoint/2010/main" val="2176709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6CD8617-195B-4112-B5ED-9E711E288900}" type="datetimeFigureOut">
              <a:rPr lang="en-GB" smtClean="0"/>
              <a:t>22/03/2021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7F2941-67D4-4A5F-84B2-6600974A7B61}" type="slidenum">
              <a:rPr lang="en-GB" smtClean="0"/>
              <a:t>‹#›</a:t>
            </a:fld>
            <a:endParaRPr lang="en-GB"/>
          </a:p>
        </p:txBody>
      </p:sp>
    </p:spTree>
    <p:extLst>
      <p:ext uri="{BB962C8B-B14F-4D97-AF65-F5344CB8AC3E}">
        <p14:creationId xmlns:p14="http://schemas.microsoft.com/office/powerpoint/2010/main" val="195440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CD8617-195B-4112-B5ED-9E711E288900}" type="datetimeFigureOut">
              <a:rPr lang="en-GB" smtClean="0"/>
              <a:t>22/03/2021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77F2941-67D4-4A5F-84B2-6600974A7B61}" type="slidenum">
              <a:rPr lang="en-GB" smtClean="0"/>
              <a:t>‹#›</a:t>
            </a:fld>
            <a:endParaRPr lang="en-GB"/>
          </a:p>
        </p:txBody>
      </p:sp>
    </p:spTree>
    <p:extLst>
      <p:ext uri="{BB962C8B-B14F-4D97-AF65-F5344CB8AC3E}">
        <p14:creationId xmlns:p14="http://schemas.microsoft.com/office/powerpoint/2010/main" val="751432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CD8617-195B-4112-B5ED-9E711E288900}" type="datetimeFigureOut">
              <a:rPr lang="en-GB" smtClean="0"/>
              <a:t>22/03/2021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77F2941-67D4-4A5F-84B2-6600974A7B61}" type="slidenum">
              <a:rPr lang="en-GB" smtClean="0"/>
              <a:t>‹#›</a:t>
            </a:fld>
            <a:endParaRPr lang="en-GB"/>
          </a:p>
        </p:txBody>
      </p:sp>
    </p:spTree>
    <p:extLst>
      <p:ext uri="{BB962C8B-B14F-4D97-AF65-F5344CB8AC3E}">
        <p14:creationId xmlns:p14="http://schemas.microsoft.com/office/powerpoint/2010/main" val="404449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CD8617-195B-4112-B5ED-9E711E288900}" type="datetimeFigureOut">
              <a:rPr lang="en-GB" smtClean="0"/>
              <a:t>22/03/2021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77F2941-67D4-4A5F-84B2-6600974A7B61}" type="slidenum">
              <a:rPr lang="en-GB" smtClean="0"/>
              <a:t>‹#›</a:t>
            </a:fld>
            <a:endParaRPr lang="en-GB"/>
          </a:p>
        </p:txBody>
      </p:sp>
    </p:spTree>
    <p:extLst>
      <p:ext uri="{BB962C8B-B14F-4D97-AF65-F5344CB8AC3E}">
        <p14:creationId xmlns:p14="http://schemas.microsoft.com/office/powerpoint/2010/main" val="1450221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CD8617-195B-4112-B5ED-9E711E288900}" type="datetimeFigureOut">
              <a:rPr lang="en-GB" smtClean="0"/>
              <a:t>22/03/2021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7F2941-67D4-4A5F-84B2-6600974A7B61}" type="slidenum">
              <a:rPr lang="en-GB" smtClean="0"/>
              <a:t>‹#›</a:t>
            </a:fld>
            <a:endParaRPr lang="en-GB"/>
          </a:p>
        </p:txBody>
      </p:sp>
    </p:spTree>
    <p:extLst>
      <p:ext uri="{BB962C8B-B14F-4D97-AF65-F5344CB8AC3E}">
        <p14:creationId xmlns:p14="http://schemas.microsoft.com/office/powerpoint/2010/main" val="1309503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CD8617-195B-4112-B5ED-9E711E288900}" type="datetimeFigureOut">
              <a:rPr lang="en-GB" smtClean="0"/>
              <a:t>22/03/2021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7F2941-67D4-4A5F-84B2-6600974A7B61}" type="slidenum">
              <a:rPr lang="en-GB" smtClean="0"/>
              <a:t>‹#›</a:t>
            </a:fld>
            <a:endParaRPr lang="en-GB"/>
          </a:p>
        </p:txBody>
      </p:sp>
    </p:spTree>
    <p:extLst>
      <p:ext uri="{BB962C8B-B14F-4D97-AF65-F5344CB8AC3E}">
        <p14:creationId xmlns:p14="http://schemas.microsoft.com/office/powerpoint/2010/main" val="2958131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CD8617-195B-4112-B5ED-9E711E288900}"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7F2941-67D4-4A5F-84B2-6600974A7B61}" type="slidenum">
              <a:rPr lang="en-GB" smtClean="0"/>
              <a:t>‹#›</a:t>
            </a:fld>
            <a:endParaRPr lang="en-GB"/>
          </a:p>
        </p:txBody>
      </p:sp>
    </p:spTree>
    <p:extLst>
      <p:ext uri="{BB962C8B-B14F-4D97-AF65-F5344CB8AC3E}">
        <p14:creationId xmlns:p14="http://schemas.microsoft.com/office/powerpoint/2010/main" val="3474957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CD8617-195B-4112-B5ED-9E711E288900}"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7F2941-67D4-4A5F-84B2-6600974A7B61}" type="slidenum">
              <a:rPr lang="en-GB" smtClean="0"/>
              <a:t>‹#›</a:t>
            </a:fld>
            <a:endParaRPr lang="en-GB"/>
          </a:p>
        </p:txBody>
      </p:sp>
    </p:spTree>
    <p:extLst>
      <p:ext uri="{BB962C8B-B14F-4D97-AF65-F5344CB8AC3E}">
        <p14:creationId xmlns:p14="http://schemas.microsoft.com/office/powerpoint/2010/main" val="3358181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CD8617-195B-4112-B5ED-9E711E288900}" type="datetimeFigureOut">
              <a:rPr lang="en-GB" smtClean="0"/>
              <a:t>22/03/2021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7F2941-67D4-4A5F-84B2-6600974A7B61}" type="slidenum">
              <a:rPr lang="en-GB" smtClean="0"/>
              <a:t>‹#›</a:t>
            </a:fld>
            <a:endParaRPr lang="en-GB"/>
          </a:p>
        </p:txBody>
      </p:sp>
    </p:spTree>
    <p:extLst>
      <p:ext uri="{BB962C8B-B14F-4D97-AF65-F5344CB8AC3E}">
        <p14:creationId xmlns:p14="http://schemas.microsoft.com/office/powerpoint/2010/main" val="200653462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33B14-AC1F-4C32-A2F2-CBE465A5A4FA}"/>
              </a:ext>
            </a:extLst>
          </p:cNvPr>
          <p:cNvSpPr>
            <a:spLocks noGrp="1"/>
          </p:cNvSpPr>
          <p:nvPr>
            <p:ph type="ctrTitle"/>
          </p:nvPr>
        </p:nvSpPr>
        <p:spPr/>
        <p:txBody>
          <a:bodyPr>
            <a:normAutofit/>
          </a:bodyPr>
          <a:lstStyle/>
          <a:p>
            <a:r>
              <a:rPr lang="en-GB" sz="8000" b="1" dirty="0">
                <a:solidFill>
                  <a:srgbClr val="FFFF00"/>
                </a:solidFill>
              </a:rPr>
              <a:t>AUB discussion</a:t>
            </a:r>
          </a:p>
        </p:txBody>
      </p:sp>
      <p:sp>
        <p:nvSpPr>
          <p:cNvPr id="3" name="Subtitle 2">
            <a:extLst>
              <a:ext uri="{FF2B5EF4-FFF2-40B4-BE49-F238E27FC236}">
                <a16:creationId xmlns:a16="http://schemas.microsoft.com/office/drawing/2014/main" id="{3D3C8E0D-A8E4-43D2-94B6-A8C5563B9905}"/>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247025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68AEC-282F-4F7A-ABC4-3A75BB8ACA97}"/>
              </a:ext>
            </a:extLst>
          </p:cNvPr>
          <p:cNvSpPr>
            <a:spLocks noGrp="1"/>
          </p:cNvSpPr>
          <p:nvPr>
            <p:ph type="title"/>
          </p:nvPr>
        </p:nvSpPr>
        <p:spPr>
          <a:xfrm>
            <a:off x="132522" y="1"/>
            <a:ext cx="11221278" cy="1028699"/>
          </a:xfrm>
        </p:spPr>
        <p:txBody>
          <a:bodyPr/>
          <a:lstStyle/>
          <a:p>
            <a:r>
              <a:rPr lang="en-GB" b="1" dirty="0">
                <a:solidFill>
                  <a:srgbClr val="FFFF00"/>
                </a:solidFill>
                <a:latin typeface="+mn-lt"/>
              </a:rPr>
              <a:t>Normal Menstrual Cycle</a:t>
            </a:r>
          </a:p>
        </p:txBody>
      </p:sp>
      <p:graphicFrame>
        <p:nvGraphicFramePr>
          <p:cNvPr id="5" name="Table 5">
            <a:extLst>
              <a:ext uri="{FF2B5EF4-FFF2-40B4-BE49-F238E27FC236}">
                <a16:creationId xmlns:a16="http://schemas.microsoft.com/office/drawing/2014/main" id="{60DDFFE0-3627-4332-A4B6-C6263F6E0D48}"/>
              </a:ext>
            </a:extLst>
          </p:cNvPr>
          <p:cNvGraphicFramePr>
            <a:graphicFrameLocks noGrp="1"/>
          </p:cNvGraphicFramePr>
          <p:nvPr>
            <p:ph idx="1"/>
          </p:nvPr>
        </p:nvGraphicFramePr>
        <p:xfrm>
          <a:off x="92766" y="863600"/>
          <a:ext cx="11966712" cy="5842000"/>
        </p:xfrm>
        <a:graphic>
          <a:graphicData uri="http://schemas.openxmlformats.org/drawingml/2006/table">
            <a:tbl>
              <a:tblPr firstRow="1" bandRow="1">
                <a:tableStyleId>{5C22544A-7EE6-4342-B048-85BDC9FD1C3A}</a:tableStyleId>
              </a:tblPr>
              <a:tblGrid>
                <a:gridCol w="4225234">
                  <a:extLst>
                    <a:ext uri="{9D8B030D-6E8A-4147-A177-3AD203B41FA5}">
                      <a16:colId xmlns:a16="http://schemas.microsoft.com/office/drawing/2014/main" val="2727484745"/>
                    </a:ext>
                  </a:extLst>
                </a:gridCol>
                <a:gridCol w="7741478">
                  <a:extLst>
                    <a:ext uri="{9D8B030D-6E8A-4147-A177-3AD203B41FA5}">
                      <a16:colId xmlns:a16="http://schemas.microsoft.com/office/drawing/2014/main" val="1253496334"/>
                    </a:ext>
                  </a:extLst>
                </a:gridCol>
              </a:tblGrid>
              <a:tr h="753690">
                <a:tc>
                  <a:txBody>
                    <a:bodyPr/>
                    <a:lstStyle/>
                    <a:p>
                      <a:r>
                        <a:rPr lang="en-GB" sz="2400" dirty="0"/>
                        <a:t>Parameter</a:t>
                      </a:r>
                      <a:endParaRPr lang="en-GB" dirty="0"/>
                    </a:p>
                  </a:txBody>
                  <a:tcPr/>
                </a:tc>
                <a:tc>
                  <a:txBody>
                    <a:bodyPr/>
                    <a:lstStyle/>
                    <a:p>
                      <a:r>
                        <a:rPr lang="en-GB" sz="2400" dirty="0"/>
                        <a:t>Normal Limits (5th to 95th centile)</a:t>
                      </a:r>
                    </a:p>
                    <a:p>
                      <a:endParaRPr lang="en-GB" dirty="0"/>
                    </a:p>
                  </a:txBody>
                  <a:tcPr/>
                </a:tc>
                <a:extLst>
                  <a:ext uri="{0D108BD9-81ED-4DB2-BD59-A6C34878D82A}">
                    <a16:rowId xmlns:a16="http://schemas.microsoft.com/office/drawing/2014/main" val="909389616"/>
                  </a:ext>
                </a:extLst>
              </a:tr>
              <a:tr h="1170254">
                <a:tc>
                  <a:txBody>
                    <a:bodyPr/>
                    <a:lstStyle/>
                    <a:p>
                      <a:r>
                        <a:rPr lang="en-GB" sz="2400" dirty="0"/>
                        <a:t>Frequency of menses </a:t>
                      </a:r>
                    </a:p>
                    <a:p>
                      <a:r>
                        <a:rPr lang="en-GB" sz="2000" dirty="0"/>
                        <a:t>(cycle length)</a:t>
                      </a:r>
                    </a:p>
                    <a:p>
                      <a:endParaRPr lang="en-GB" dirty="0"/>
                    </a:p>
                  </a:txBody>
                  <a:tcPr/>
                </a:tc>
                <a:tc>
                  <a:txBody>
                    <a:bodyPr/>
                    <a:lstStyle/>
                    <a:p>
                      <a:r>
                        <a:rPr lang="en-GB" dirty="0"/>
                        <a:t>24–38 days</a:t>
                      </a:r>
                    </a:p>
                    <a:p>
                      <a:r>
                        <a:rPr lang="en-GB" dirty="0"/>
                        <a:t>Cycle length is the number of days from the first day of bleeding in one menstrual cycle to the first day of bleeding in the next</a:t>
                      </a:r>
                    </a:p>
                  </a:txBody>
                  <a:tcPr/>
                </a:tc>
                <a:extLst>
                  <a:ext uri="{0D108BD9-81ED-4DB2-BD59-A6C34878D82A}">
                    <a16:rowId xmlns:a16="http://schemas.microsoft.com/office/drawing/2014/main" val="1047161895"/>
                  </a:ext>
                </a:extLst>
              </a:tr>
              <a:tr h="1061260">
                <a:tc>
                  <a:txBody>
                    <a:bodyPr/>
                    <a:lstStyle/>
                    <a:p>
                      <a:r>
                        <a:rPr lang="en-GB" sz="2400" dirty="0"/>
                        <a:t>Regularity</a:t>
                      </a:r>
                    </a:p>
                  </a:txBody>
                  <a:tcPr/>
                </a:tc>
                <a:tc>
                  <a:txBody>
                    <a:bodyPr/>
                    <a:lstStyle/>
                    <a:p>
                      <a:r>
                        <a:rPr lang="en-GB" dirty="0"/>
                        <a:t>≤7–9 days</a:t>
                      </a:r>
                    </a:p>
                    <a:p>
                      <a:r>
                        <a:rPr lang="en-GB" dirty="0"/>
                        <a:t>No more than between 7–9 days' difference between the shortest to longest cycles</a:t>
                      </a:r>
                    </a:p>
                  </a:txBody>
                  <a:tcPr/>
                </a:tc>
                <a:extLst>
                  <a:ext uri="{0D108BD9-81ED-4DB2-BD59-A6C34878D82A}">
                    <a16:rowId xmlns:a16="http://schemas.microsoft.com/office/drawing/2014/main" val="1619731092"/>
                  </a:ext>
                </a:extLst>
              </a:tr>
              <a:tr h="1514446">
                <a:tc>
                  <a:txBody>
                    <a:bodyPr/>
                    <a:lstStyle/>
                    <a:p>
                      <a:r>
                        <a:rPr lang="en-GB" sz="2400" dirty="0"/>
                        <a:t>Duration </a:t>
                      </a:r>
                    </a:p>
                    <a:p>
                      <a:r>
                        <a:rPr lang="en-GB" sz="2000" dirty="0"/>
                        <a:t>(days of bleeding in a single menstrual period)</a:t>
                      </a:r>
                    </a:p>
                    <a:p>
                      <a:endParaRPr lang="en-GB" dirty="0"/>
                    </a:p>
                  </a:txBody>
                  <a:tcPr/>
                </a:tc>
                <a:tc>
                  <a:txBody>
                    <a:bodyPr/>
                    <a:lstStyle/>
                    <a:p>
                      <a:endParaRPr lang="en-GB" dirty="0"/>
                    </a:p>
                    <a:p>
                      <a:r>
                        <a:rPr lang="en-GB" dirty="0"/>
                        <a:t>≤8 days</a:t>
                      </a:r>
                    </a:p>
                  </a:txBody>
                  <a:tcPr/>
                </a:tc>
                <a:extLst>
                  <a:ext uri="{0D108BD9-81ED-4DB2-BD59-A6C34878D82A}">
                    <a16:rowId xmlns:a16="http://schemas.microsoft.com/office/drawing/2014/main" val="676535983"/>
                  </a:ext>
                </a:extLst>
              </a:tr>
              <a:tr h="1342350">
                <a:tc>
                  <a:txBody>
                    <a:bodyPr/>
                    <a:lstStyle/>
                    <a:p>
                      <a:r>
                        <a:rPr lang="en-GB" sz="2400" dirty="0"/>
                        <a:t>Volume </a:t>
                      </a:r>
                    </a:p>
                    <a:p>
                      <a:r>
                        <a:rPr lang="en-GB" sz="2000" dirty="0"/>
                        <a:t>(monthly blood loss)</a:t>
                      </a:r>
                      <a:endParaRPr lang="en-GB" sz="2400" dirty="0"/>
                    </a:p>
                  </a:txBody>
                  <a:tcPr/>
                </a:tc>
                <a:tc>
                  <a:txBody>
                    <a:bodyPr/>
                    <a:lstStyle/>
                    <a:p>
                      <a:r>
                        <a:rPr lang="en-GB" dirty="0"/>
                        <a:t>Clinical definition is subjective and defined as a volume of menstrual blood loss that does not interfere with a woman's physical, social, emotional, and/or quality of life</a:t>
                      </a:r>
                    </a:p>
                    <a:p>
                      <a:r>
                        <a:rPr lang="en-GB" dirty="0"/>
                        <a:t>Normal volume is between 5–80 ml.</a:t>
                      </a:r>
                    </a:p>
                  </a:txBody>
                  <a:tcPr/>
                </a:tc>
                <a:extLst>
                  <a:ext uri="{0D108BD9-81ED-4DB2-BD59-A6C34878D82A}">
                    <a16:rowId xmlns:a16="http://schemas.microsoft.com/office/drawing/2014/main" val="2216970561"/>
                  </a:ext>
                </a:extLst>
              </a:tr>
            </a:tbl>
          </a:graphicData>
        </a:graphic>
      </p:graphicFrame>
    </p:spTree>
    <p:extLst>
      <p:ext uri="{BB962C8B-B14F-4D97-AF65-F5344CB8AC3E}">
        <p14:creationId xmlns:p14="http://schemas.microsoft.com/office/powerpoint/2010/main" val="1940697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746E5-B39F-4C0A-A0AF-5BEF740A7824}"/>
              </a:ext>
            </a:extLst>
          </p:cNvPr>
          <p:cNvSpPr>
            <a:spLocks noGrp="1"/>
          </p:cNvSpPr>
          <p:nvPr>
            <p:ph type="title"/>
          </p:nvPr>
        </p:nvSpPr>
        <p:spPr>
          <a:xfrm>
            <a:off x="352288" y="365125"/>
            <a:ext cx="11661912" cy="701675"/>
          </a:xfrm>
        </p:spPr>
        <p:txBody>
          <a:bodyPr/>
          <a:lstStyle/>
          <a:p>
            <a:r>
              <a:rPr lang="en-GB" b="1" dirty="0">
                <a:solidFill>
                  <a:srgbClr val="FFFF00"/>
                </a:solidFill>
                <a:latin typeface="+mn-lt"/>
              </a:rPr>
              <a:t>Abnormal uterine bleeding</a:t>
            </a:r>
          </a:p>
        </p:txBody>
      </p:sp>
      <p:graphicFrame>
        <p:nvGraphicFramePr>
          <p:cNvPr id="4" name="Table 4">
            <a:extLst>
              <a:ext uri="{FF2B5EF4-FFF2-40B4-BE49-F238E27FC236}">
                <a16:creationId xmlns:a16="http://schemas.microsoft.com/office/drawing/2014/main" id="{DCCCBB34-2917-4E11-9376-C4508E449D95}"/>
              </a:ext>
            </a:extLst>
          </p:cNvPr>
          <p:cNvGraphicFramePr>
            <a:graphicFrameLocks noGrp="1"/>
          </p:cNvGraphicFramePr>
          <p:nvPr>
            <p:ph idx="1"/>
          </p:nvPr>
        </p:nvGraphicFramePr>
        <p:xfrm>
          <a:off x="88900" y="1066801"/>
          <a:ext cx="11925300" cy="5618273"/>
        </p:xfrm>
        <a:graphic>
          <a:graphicData uri="http://schemas.openxmlformats.org/drawingml/2006/table">
            <a:tbl>
              <a:tblPr firstRow="1" bandRow="1">
                <a:tableStyleId>{5C22544A-7EE6-4342-B048-85BDC9FD1C3A}</a:tableStyleId>
              </a:tblPr>
              <a:tblGrid>
                <a:gridCol w="3387868">
                  <a:extLst>
                    <a:ext uri="{9D8B030D-6E8A-4147-A177-3AD203B41FA5}">
                      <a16:colId xmlns:a16="http://schemas.microsoft.com/office/drawing/2014/main" val="2579384130"/>
                    </a:ext>
                  </a:extLst>
                </a:gridCol>
                <a:gridCol w="3686003">
                  <a:extLst>
                    <a:ext uri="{9D8B030D-6E8A-4147-A177-3AD203B41FA5}">
                      <a16:colId xmlns:a16="http://schemas.microsoft.com/office/drawing/2014/main" val="2815275289"/>
                    </a:ext>
                  </a:extLst>
                </a:gridCol>
                <a:gridCol w="4851429">
                  <a:extLst>
                    <a:ext uri="{9D8B030D-6E8A-4147-A177-3AD203B41FA5}">
                      <a16:colId xmlns:a16="http://schemas.microsoft.com/office/drawing/2014/main" val="2501302726"/>
                    </a:ext>
                  </a:extLst>
                </a:gridCol>
              </a:tblGrid>
              <a:tr h="432872">
                <a:tc>
                  <a:txBody>
                    <a:bodyPr/>
                    <a:lstStyle/>
                    <a:p>
                      <a:r>
                        <a:rPr lang="en-GB" dirty="0"/>
                        <a:t>Parameters</a:t>
                      </a:r>
                    </a:p>
                  </a:txBody>
                  <a:tcPr/>
                </a:tc>
                <a:tc>
                  <a:txBody>
                    <a:bodyPr/>
                    <a:lstStyle/>
                    <a:p>
                      <a:r>
                        <a:rPr lang="en-GB" dirty="0"/>
                        <a:t>Terminology</a:t>
                      </a:r>
                    </a:p>
                  </a:txBody>
                  <a:tcPr/>
                </a:tc>
                <a:tc>
                  <a:txBody>
                    <a:bodyPr/>
                    <a:lstStyle/>
                    <a:p>
                      <a:r>
                        <a:rPr lang="en-GB" dirty="0"/>
                        <a:t>Out with 5th to 95th centile</a:t>
                      </a:r>
                    </a:p>
                  </a:txBody>
                  <a:tcPr/>
                </a:tc>
                <a:extLst>
                  <a:ext uri="{0D108BD9-81ED-4DB2-BD59-A6C34878D82A}">
                    <a16:rowId xmlns:a16="http://schemas.microsoft.com/office/drawing/2014/main" val="3510988349"/>
                  </a:ext>
                </a:extLst>
              </a:tr>
              <a:tr h="476617">
                <a:tc rowSpan="3">
                  <a:txBody>
                    <a:bodyPr/>
                    <a:lstStyle/>
                    <a:p>
                      <a:r>
                        <a:rPr lang="en-GB" sz="2000" b="1" dirty="0"/>
                        <a:t>Frequency of menses</a:t>
                      </a:r>
                    </a:p>
                    <a:p>
                      <a:r>
                        <a:rPr lang="en-GB" dirty="0"/>
                        <a:t>(cycle length)</a:t>
                      </a:r>
                    </a:p>
                  </a:txBody>
                  <a:tcPr/>
                </a:tc>
                <a:tc>
                  <a:txBody>
                    <a:bodyPr/>
                    <a:lstStyle/>
                    <a:p>
                      <a:r>
                        <a:rPr lang="en-GB" dirty="0"/>
                        <a:t>Absent</a:t>
                      </a:r>
                    </a:p>
                  </a:txBody>
                  <a:tcPr/>
                </a:tc>
                <a:tc>
                  <a:txBody>
                    <a:bodyPr/>
                    <a:lstStyle/>
                    <a:p>
                      <a:r>
                        <a:rPr lang="en-GB" dirty="0"/>
                        <a:t>Amenorrhoea – primary or secondary</a:t>
                      </a:r>
                    </a:p>
                  </a:txBody>
                  <a:tcPr/>
                </a:tc>
                <a:extLst>
                  <a:ext uri="{0D108BD9-81ED-4DB2-BD59-A6C34878D82A}">
                    <a16:rowId xmlns:a16="http://schemas.microsoft.com/office/drawing/2014/main" val="1985864403"/>
                  </a:ext>
                </a:extLst>
              </a:tr>
              <a:tr h="387522">
                <a:tc vMerge="1">
                  <a:txBody>
                    <a:bodyPr/>
                    <a:lstStyle/>
                    <a:p>
                      <a:endParaRPr lang="en-GB"/>
                    </a:p>
                  </a:txBody>
                  <a:tcPr/>
                </a:tc>
                <a:tc>
                  <a:txBody>
                    <a:bodyPr/>
                    <a:lstStyle/>
                    <a:p>
                      <a:r>
                        <a:rPr lang="en-GB" dirty="0"/>
                        <a:t>Infrequent</a:t>
                      </a:r>
                    </a:p>
                  </a:txBody>
                  <a:tcPr/>
                </a:tc>
                <a:tc>
                  <a:txBody>
                    <a:bodyPr/>
                    <a:lstStyle/>
                    <a:p>
                      <a:r>
                        <a:rPr lang="en-GB" dirty="0"/>
                        <a:t>&gt;38 days</a:t>
                      </a:r>
                    </a:p>
                  </a:txBody>
                  <a:tcPr/>
                </a:tc>
                <a:extLst>
                  <a:ext uri="{0D108BD9-81ED-4DB2-BD59-A6C34878D82A}">
                    <a16:rowId xmlns:a16="http://schemas.microsoft.com/office/drawing/2014/main" val="3241409149"/>
                  </a:ext>
                </a:extLst>
              </a:tr>
              <a:tr h="387522">
                <a:tc vMerge="1">
                  <a:txBody>
                    <a:bodyPr/>
                    <a:lstStyle/>
                    <a:p>
                      <a:endParaRPr lang="en-GB"/>
                    </a:p>
                  </a:txBody>
                  <a:tcPr/>
                </a:tc>
                <a:tc>
                  <a:txBody>
                    <a:bodyPr/>
                    <a:lstStyle/>
                    <a:p>
                      <a:r>
                        <a:rPr lang="en-GB" dirty="0"/>
                        <a:t>Frequent</a:t>
                      </a:r>
                    </a:p>
                  </a:txBody>
                  <a:tcPr/>
                </a:tc>
                <a:tc>
                  <a:txBody>
                    <a:bodyPr/>
                    <a:lstStyle/>
                    <a:p>
                      <a:r>
                        <a:rPr lang="en-GB" dirty="0"/>
                        <a:t>&lt;24 days</a:t>
                      </a:r>
                    </a:p>
                  </a:txBody>
                  <a:tcPr/>
                </a:tc>
                <a:extLst>
                  <a:ext uri="{0D108BD9-81ED-4DB2-BD59-A6C34878D82A}">
                    <a16:rowId xmlns:a16="http://schemas.microsoft.com/office/drawing/2014/main" val="3632790782"/>
                  </a:ext>
                </a:extLst>
              </a:tr>
              <a:tr h="590255">
                <a:tc>
                  <a:txBody>
                    <a:bodyPr/>
                    <a:lstStyle/>
                    <a:p>
                      <a:r>
                        <a:rPr lang="en-GB" sz="2000" b="1" dirty="0"/>
                        <a:t>Regularity</a:t>
                      </a:r>
                    </a:p>
                  </a:txBody>
                  <a:tcPr/>
                </a:tc>
                <a:tc>
                  <a:txBody>
                    <a:bodyPr/>
                    <a:lstStyle/>
                    <a:p>
                      <a:r>
                        <a:rPr lang="en-GB" dirty="0"/>
                        <a:t>Irregular</a:t>
                      </a:r>
                    </a:p>
                  </a:txBody>
                  <a:tcPr/>
                </a:tc>
                <a:tc>
                  <a:txBody>
                    <a:bodyPr/>
                    <a:lstStyle/>
                    <a:p>
                      <a:r>
                        <a:rPr lang="en-GB" dirty="0"/>
                        <a:t>Variation 10 days</a:t>
                      </a:r>
                    </a:p>
                  </a:txBody>
                  <a:tcPr/>
                </a:tc>
                <a:extLst>
                  <a:ext uri="{0D108BD9-81ED-4DB2-BD59-A6C34878D82A}">
                    <a16:rowId xmlns:a16="http://schemas.microsoft.com/office/drawing/2014/main" val="134483387"/>
                  </a:ext>
                </a:extLst>
              </a:tr>
              <a:tr h="910526">
                <a:tc>
                  <a:txBody>
                    <a:bodyPr/>
                    <a:lstStyle/>
                    <a:p>
                      <a:r>
                        <a:rPr lang="en-GB" sz="2000" b="1" dirty="0"/>
                        <a:t>Duration</a:t>
                      </a:r>
                      <a:r>
                        <a:rPr lang="en-GB" dirty="0"/>
                        <a:t> (days of bleeding</a:t>
                      </a:r>
                    </a:p>
                    <a:p>
                      <a:r>
                        <a:rPr lang="en-GB" dirty="0"/>
                        <a:t>in a single menstrual period)</a:t>
                      </a:r>
                    </a:p>
                  </a:txBody>
                  <a:tcPr/>
                </a:tc>
                <a:tc>
                  <a:txBody>
                    <a:bodyPr/>
                    <a:lstStyle/>
                    <a:p>
                      <a:r>
                        <a:rPr lang="en-GB" dirty="0"/>
                        <a:t>Prolonged</a:t>
                      </a:r>
                    </a:p>
                  </a:txBody>
                  <a:tcPr/>
                </a:tc>
                <a:tc>
                  <a:txBody>
                    <a:bodyPr/>
                    <a:lstStyle/>
                    <a:p>
                      <a:r>
                        <a:rPr lang="en-GB" dirty="0"/>
                        <a:t>&gt; 8 days</a:t>
                      </a:r>
                    </a:p>
                  </a:txBody>
                  <a:tcPr/>
                </a:tc>
                <a:extLst>
                  <a:ext uri="{0D108BD9-81ED-4DB2-BD59-A6C34878D82A}">
                    <a16:rowId xmlns:a16="http://schemas.microsoft.com/office/drawing/2014/main" val="3611464645"/>
                  </a:ext>
                </a:extLst>
              </a:tr>
              <a:tr h="0">
                <a:tc>
                  <a:txBody>
                    <a:bodyPr/>
                    <a:lstStyle/>
                    <a:p>
                      <a:r>
                        <a:rPr lang="en-GB" sz="2000" b="1" dirty="0"/>
                        <a:t>Volume</a:t>
                      </a:r>
                      <a:r>
                        <a:rPr lang="en-GB" dirty="0"/>
                        <a:t> (monthly blood loss)</a:t>
                      </a:r>
                    </a:p>
                  </a:txBody>
                  <a:tcPr/>
                </a:tc>
                <a:tc>
                  <a:txBody>
                    <a:bodyPr/>
                    <a:lstStyle/>
                    <a:p>
                      <a:r>
                        <a:rPr lang="en-GB" dirty="0"/>
                        <a:t>Heavy or light</a:t>
                      </a:r>
                    </a:p>
                    <a:p>
                      <a:endParaRPr lang="en-GB" dirty="0"/>
                    </a:p>
                    <a:p>
                      <a:endParaRPr lang="en-GB" dirty="0"/>
                    </a:p>
                  </a:txBody>
                  <a:tcPr/>
                </a:tc>
                <a:tc>
                  <a:txBody>
                    <a:bodyPr/>
                    <a:lstStyle/>
                    <a:p>
                      <a:r>
                        <a:rPr lang="en-GB" dirty="0"/>
                        <a:t>Subjectively defined</a:t>
                      </a:r>
                    </a:p>
                  </a:txBody>
                  <a:tcPr/>
                </a:tc>
                <a:extLst>
                  <a:ext uri="{0D108BD9-81ED-4DB2-BD59-A6C34878D82A}">
                    <a16:rowId xmlns:a16="http://schemas.microsoft.com/office/drawing/2014/main" val="2208550748"/>
                  </a:ext>
                </a:extLst>
              </a:tr>
              <a:tr h="618905">
                <a:tc>
                  <a:txBody>
                    <a:bodyPr/>
                    <a:lstStyle/>
                    <a:p>
                      <a:r>
                        <a:rPr lang="en-GB" sz="2000" b="1" dirty="0"/>
                        <a:t>Intermenstrual bleeding(IMB)</a:t>
                      </a:r>
                    </a:p>
                  </a:txBody>
                  <a:tcPr/>
                </a:tc>
                <a:tc gridSpan="2">
                  <a:txBody>
                    <a:bodyPr/>
                    <a:lstStyle/>
                    <a:p>
                      <a:r>
                        <a:rPr lang="en-GB" dirty="0"/>
                        <a:t>AUB occurs between well-defined cyclical menses</a:t>
                      </a:r>
                    </a:p>
                    <a:p>
                      <a:endParaRPr lang="en-GB" dirty="0"/>
                    </a:p>
                  </a:txBody>
                  <a:tcPr/>
                </a:tc>
                <a:tc hMerge="1">
                  <a:txBody>
                    <a:bodyPr/>
                    <a:lstStyle/>
                    <a:p>
                      <a:endParaRPr lang="en-GB" dirty="0"/>
                    </a:p>
                  </a:txBody>
                  <a:tcPr/>
                </a:tc>
                <a:extLst>
                  <a:ext uri="{0D108BD9-81ED-4DB2-BD59-A6C34878D82A}">
                    <a16:rowId xmlns:a16="http://schemas.microsoft.com/office/drawing/2014/main" val="1796736576"/>
                  </a:ext>
                </a:extLst>
              </a:tr>
              <a:tr h="878479">
                <a:tc>
                  <a:txBody>
                    <a:bodyPr/>
                    <a:lstStyle/>
                    <a:p>
                      <a:r>
                        <a:rPr lang="en-GB" sz="2000" b="1" dirty="0"/>
                        <a:t>Postcoital bleeding (PCB)</a:t>
                      </a:r>
                    </a:p>
                  </a:txBody>
                  <a:tcPr/>
                </a:tc>
                <a:tc gridSpan="2">
                  <a:txBody>
                    <a:bodyPr/>
                    <a:lstStyle/>
                    <a:p>
                      <a:r>
                        <a:rPr lang="en-GB" dirty="0"/>
                        <a:t>Non-menstrual genital tract bleeding immediately (or shortly after) intercourse</a:t>
                      </a:r>
                    </a:p>
                  </a:txBody>
                  <a:tcPr/>
                </a:tc>
                <a:tc hMerge="1">
                  <a:txBody>
                    <a:bodyPr/>
                    <a:lstStyle/>
                    <a:p>
                      <a:endParaRPr lang="en-GB" dirty="0"/>
                    </a:p>
                  </a:txBody>
                  <a:tcPr/>
                </a:tc>
                <a:extLst>
                  <a:ext uri="{0D108BD9-81ED-4DB2-BD59-A6C34878D82A}">
                    <a16:rowId xmlns:a16="http://schemas.microsoft.com/office/drawing/2014/main" val="2337959291"/>
                  </a:ext>
                </a:extLst>
              </a:tr>
            </a:tbl>
          </a:graphicData>
        </a:graphic>
      </p:graphicFrame>
    </p:spTree>
    <p:extLst>
      <p:ext uri="{BB962C8B-B14F-4D97-AF65-F5344CB8AC3E}">
        <p14:creationId xmlns:p14="http://schemas.microsoft.com/office/powerpoint/2010/main" val="3340507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979CC-D7A4-4E0F-A44F-032AC2362F65}"/>
              </a:ext>
            </a:extLst>
          </p:cNvPr>
          <p:cNvSpPr>
            <a:spLocks noGrp="1"/>
          </p:cNvSpPr>
          <p:nvPr>
            <p:ph type="title"/>
          </p:nvPr>
        </p:nvSpPr>
        <p:spPr>
          <a:xfrm>
            <a:off x="106017" y="365125"/>
            <a:ext cx="11781183" cy="1325563"/>
          </a:xfrm>
        </p:spPr>
        <p:txBody>
          <a:bodyPr>
            <a:normAutofit/>
          </a:bodyPr>
          <a:lstStyle/>
          <a:p>
            <a:r>
              <a:rPr lang="en-GB" sz="3200" b="1" dirty="0">
                <a:solidFill>
                  <a:srgbClr val="FFC000"/>
                </a:solidFill>
                <a:latin typeface="+mn-lt"/>
              </a:rPr>
              <a:t>FIGO Committee for Menstrual Disorders recommends the following terms should no longer be used</a:t>
            </a:r>
          </a:p>
        </p:txBody>
      </p:sp>
      <p:pic>
        <p:nvPicPr>
          <p:cNvPr id="4" name="Content Placeholder 3">
            <a:extLst>
              <a:ext uri="{FF2B5EF4-FFF2-40B4-BE49-F238E27FC236}">
                <a16:creationId xmlns:a16="http://schemas.microsoft.com/office/drawing/2014/main" id="{FB968F15-58DD-452D-B5A9-4D0357E66F15}"/>
              </a:ext>
            </a:extLst>
          </p:cNvPr>
          <p:cNvPicPr>
            <a:picLocks noGrp="1" noChangeAspect="1"/>
          </p:cNvPicPr>
          <p:nvPr>
            <p:ph idx="1"/>
          </p:nvPr>
        </p:nvPicPr>
        <p:blipFill>
          <a:blip r:embed="rId2"/>
          <a:stretch>
            <a:fillRect/>
          </a:stretch>
        </p:blipFill>
        <p:spPr>
          <a:xfrm>
            <a:off x="0" y="1825625"/>
            <a:ext cx="12065000" cy="4800258"/>
          </a:xfrm>
          <a:prstGeom prst="rect">
            <a:avLst/>
          </a:prstGeom>
        </p:spPr>
      </p:pic>
    </p:spTree>
    <p:extLst>
      <p:ext uri="{BB962C8B-B14F-4D97-AF65-F5344CB8AC3E}">
        <p14:creationId xmlns:p14="http://schemas.microsoft.com/office/powerpoint/2010/main" val="2196927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6F09A-133D-4B7A-8F62-558861A6A123}"/>
              </a:ext>
            </a:extLst>
          </p:cNvPr>
          <p:cNvSpPr>
            <a:spLocks noGrp="1"/>
          </p:cNvSpPr>
          <p:nvPr>
            <p:ph type="title"/>
          </p:nvPr>
        </p:nvSpPr>
        <p:spPr/>
        <p:txBody>
          <a:bodyPr/>
          <a:lstStyle/>
          <a:p>
            <a:r>
              <a:rPr lang="en-GB" b="1" dirty="0">
                <a:solidFill>
                  <a:srgbClr val="FFC000"/>
                </a:solidFill>
                <a:latin typeface="+mn-lt"/>
              </a:rPr>
              <a:t>Prevalence of AUB</a:t>
            </a:r>
          </a:p>
        </p:txBody>
      </p:sp>
      <p:sp>
        <p:nvSpPr>
          <p:cNvPr id="3" name="Content Placeholder 2">
            <a:extLst>
              <a:ext uri="{FF2B5EF4-FFF2-40B4-BE49-F238E27FC236}">
                <a16:creationId xmlns:a16="http://schemas.microsoft.com/office/drawing/2014/main" id="{6CD8CAE2-AE02-479A-9BA7-015BC3C90F3C}"/>
              </a:ext>
            </a:extLst>
          </p:cNvPr>
          <p:cNvSpPr>
            <a:spLocks noGrp="1"/>
          </p:cNvSpPr>
          <p:nvPr>
            <p:ph idx="1"/>
          </p:nvPr>
        </p:nvSpPr>
        <p:spPr/>
        <p:txBody>
          <a:bodyPr/>
          <a:lstStyle/>
          <a:p>
            <a:pPr>
              <a:buClr>
                <a:srgbClr val="FFC000"/>
              </a:buClr>
            </a:pPr>
            <a:r>
              <a:rPr lang="en-GB" dirty="0"/>
              <a:t>Common </a:t>
            </a:r>
          </a:p>
          <a:p>
            <a:pPr>
              <a:buClr>
                <a:srgbClr val="FFC000"/>
              </a:buClr>
            </a:pPr>
            <a:r>
              <a:rPr lang="en-GB" dirty="0"/>
              <a:t>often chronic and debilitating </a:t>
            </a:r>
          </a:p>
          <a:p>
            <a:pPr>
              <a:buClr>
                <a:srgbClr val="FFC000"/>
              </a:buClr>
            </a:pPr>
            <a:r>
              <a:rPr lang="en-GB" dirty="0"/>
              <a:t>14–25% of women of reproductive age </a:t>
            </a:r>
          </a:p>
        </p:txBody>
      </p:sp>
    </p:spTree>
    <p:extLst>
      <p:ext uri="{BB962C8B-B14F-4D97-AF65-F5344CB8AC3E}">
        <p14:creationId xmlns:p14="http://schemas.microsoft.com/office/powerpoint/2010/main" val="3587261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C426B-71AE-4AB6-A49B-B4D669066EFC}"/>
              </a:ext>
            </a:extLst>
          </p:cNvPr>
          <p:cNvSpPr>
            <a:spLocks noGrp="1"/>
          </p:cNvSpPr>
          <p:nvPr>
            <p:ph type="title"/>
          </p:nvPr>
        </p:nvSpPr>
        <p:spPr/>
        <p:txBody>
          <a:bodyPr/>
          <a:lstStyle/>
          <a:p>
            <a:r>
              <a:rPr lang="en-GB" dirty="0">
                <a:solidFill>
                  <a:srgbClr val="FFC000"/>
                </a:solidFill>
                <a:latin typeface="+mn-lt"/>
              </a:rPr>
              <a:t>Causes of AUB</a:t>
            </a:r>
          </a:p>
        </p:txBody>
      </p:sp>
      <p:pic>
        <p:nvPicPr>
          <p:cNvPr id="4" name="Content Placeholder 3">
            <a:extLst>
              <a:ext uri="{FF2B5EF4-FFF2-40B4-BE49-F238E27FC236}">
                <a16:creationId xmlns:a16="http://schemas.microsoft.com/office/drawing/2014/main" id="{F5209465-A311-44D3-ABA4-1E9C34AA8847}"/>
              </a:ext>
            </a:extLst>
          </p:cNvPr>
          <p:cNvPicPr>
            <a:picLocks noGrp="1" noChangeAspect="1"/>
          </p:cNvPicPr>
          <p:nvPr>
            <p:ph idx="1"/>
          </p:nvPr>
        </p:nvPicPr>
        <p:blipFill>
          <a:blip r:embed="rId2"/>
          <a:stretch>
            <a:fillRect/>
          </a:stretch>
        </p:blipFill>
        <p:spPr>
          <a:xfrm>
            <a:off x="241300" y="1346200"/>
            <a:ext cx="11836400" cy="5359400"/>
          </a:xfrm>
          <a:prstGeom prst="rect">
            <a:avLst/>
          </a:prstGeom>
        </p:spPr>
      </p:pic>
    </p:spTree>
    <p:extLst>
      <p:ext uri="{BB962C8B-B14F-4D97-AF65-F5344CB8AC3E}">
        <p14:creationId xmlns:p14="http://schemas.microsoft.com/office/powerpoint/2010/main" val="2122057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C000"/>
                </a:solidFill>
                <a:latin typeface="+mn-lt"/>
              </a:rPr>
              <a:t>Assessment</a:t>
            </a:r>
          </a:p>
        </p:txBody>
      </p:sp>
      <p:sp>
        <p:nvSpPr>
          <p:cNvPr id="3" name="Content Placeholder 2"/>
          <p:cNvSpPr>
            <a:spLocks noGrp="1"/>
          </p:cNvSpPr>
          <p:nvPr>
            <p:ph idx="1"/>
          </p:nvPr>
        </p:nvSpPr>
        <p:spPr/>
        <p:txBody>
          <a:bodyPr>
            <a:normAutofit/>
          </a:bodyPr>
          <a:lstStyle/>
          <a:p>
            <a:pPr>
              <a:buClr>
                <a:srgbClr val="FFC000"/>
              </a:buClr>
            </a:pPr>
            <a:r>
              <a:rPr lang="en-GB" b="1" dirty="0"/>
              <a:t>History</a:t>
            </a:r>
          </a:p>
          <a:p>
            <a:pPr>
              <a:buClr>
                <a:srgbClr val="FFC000"/>
              </a:buClr>
            </a:pPr>
            <a:r>
              <a:rPr lang="en-GB" b="1" dirty="0"/>
              <a:t>P/E</a:t>
            </a:r>
          </a:p>
          <a:p>
            <a:pPr>
              <a:buClr>
                <a:srgbClr val="FFC000"/>
              </a:buClr>
            </a:pPr>
            <a:r>
              <a:rPr lang="en-GB" b="1" dirty="0"/>
              <a:t>Investigations</a:t>
            </a:r>
          </a:p>
          <a:p>
            <a:pPr>
              <a:buClr>
                <a:srgbClr val="FFC000"/>
              </a:buClr>
            </a:pPr>
            <a:r>
              <a:rPr lang="en-GB" b="1" dirty="0"/>
              <a:t>Management</a:t>
            </a:r>
          </a:p>
        </p:txBody>
      </p:sp>
    </p:spTree>
    <p:extLst>
      <p:ext uri="{BB962C8B-B14F-4D97-AF65-F5344CB8AC3E}">
        <p14:creationId xmlns:p14="http://schemas.microsoft.com/office/powerpoint/2010/main" val="2272423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0" y="116632"/>
            <a:ext cx="10312400" cy="720080"/>
          </a:xfrm>
        </p:spPr>
        <p:txBody>
          <a:bodyPr>
            <a:normAutofit/>
          </a:bodyPr>
          <a:lstStyle/>
          <a:p>
            <a:r>
              <a:rPr lang="en-GB" b="1" dirty="0">
                <a:solidFill>
                  <a:srgbClr val="FFFF00"/>
                </a:solidFill>
                <a:latin typeface="+mn-lt"/>
              </a:rPr>
              <a:t>Symptoms</a:t>
            </a:r>
          </a:p>
        </p:txBody>
      </p:sp>
      <p:sp>
        <p:nvSpPr>
          <p:cNvPr id="3" name="Content Placeholder 2"/>
          <p:cNvSpPr>
            <a:spLocks noGrp="1"/>
          </p:cNvSpPr>
          <p:nvPr>
            <p:ph idx="1"/>
          </p:nvPr>
        </p:nvSpPr>
        <p:spPr>
          <a:xfrm>
            <a:off x="241300" y="908720"/>
            <a:ext cx="11696700" cy="5644480"/>
          </a:xfrm>
        </p:spPr>
        <p:txBody>
          <a:bodyPr>
            <a:normAutofit/>
          </a:bodyPr>
          <a:lstStyle/>
          <a:p>
            <a:r>
              <a:rPr lang="en-GB" b="1" dirty="0">
                <a:solidFill>
                  <a:srgbClr val="FFC000"/>
                </a:solidFill>
              </a:rPr>
              <a:t>Heavy menstrual loss</a:t>
            </a:r>
          </a:p>
          <a:p>
            <a:r>
              <a:rPr lang="en-GB" dirty="0"/>
              <a:t>  Detailed history of the menstrual cycles/bleeding</a:t>
            </a:r>
          </a:p>
          <a:p>
            <a:r>
              <a:rPr lang="en-GB" dirty="0"/>
              <a:t>  IMB, PCB</a:t>
            </a:r>
          </a:p>
          <a:p>
            <a:r>
              <a:rPr lang="en-GB" dirty="0"/>
              <a:t>  Tiredness, weakness, or easy fatigability</a:t>
            </a:r>
          </a:p>
          <a:p>
            <a:r>
              <a:rPr lang="en-GB" b="1" dirty="0">
                <a:solidFill>
                  <a:srgbClr val="FFC000"/>
                </a:solidFill>
              </a:rPr>
              <a:t>Associated symptoms</a:t>
            </a:r>
          </a:p>
          <a:p>
            <a:pPr marL="571500" indent="-571500"/>
            <a:r>
              <a:rPr lang="en-GB" dirty="0">
                <a:solidFill>
                  <a:srgbClr val="FFC000"/>
                </a:solidFill>
              </a:rPr>
              <a:t>Dysmenorrhea</a:t>
            </a:r>
            <a:r>
              <a:rPr lang="en-GB" dirty="0"/>
              <a:t> primary vs secondary</a:t>
            </a:r>
          </a:p>
          <a:p>
            <a:pPr marL="571500" indent="-571500"/>
            <a:r>
              <a:rPr lang="en-GB" dirty="0">
                <a:solidFill>
                  <a:srgbClr val="FFC000"/>
                </a:solidFill>
              </a:rPr>
              <a:t>Dyspareunia</a:t>
            </a:r>
            <a:r>
              <a:rPr lang="en-GB" dirty="0"/>
              <a:t> endometriosis or PID</a:t>
            </a:r>
          </a:p>
          <a:p>
            <a:pPr marL="571500" indent="-571500"/>
            <a:r>
              <a:rPr lang="en-GB" b="1" dirty="0">
                <a:solidFill>
                  <a:srgbClr val="FFC000"/>
                </a:solidFill>
              </a:rPr>
              <a:t> </a:t>
            </a:r>
            <a:r>
              <a:rPr lang="en-GB" dirty="0">
                <a:solidFill>
                  <a:srgbClr val="FFC000"/>
                </a:solidFill>
              </a:rPr>
              <a:t>Pressure symptoms</a:t>
            </a:r>
            <a:endParaRPr lang="en-GB" dirty="0"/>
          </a:p>
          <a:p>
            <a:pPr marL="571500" indent="-571500"/>
            <a:r>
              <a:rPr lang="en-GB" dirty="0">
                <a:solidFill>
                  <a:srgbClr val="FFC000"/>
                </a:solidFill>
              </a:rPr>
              <a:t>Offensive vaginal discharge </a:t>
            </a:r>
            <a:r>
              <a:rPr lang="en-GB" dirty="0"/>
              <a:t>may be present in pelvic infections.</a:t>
            </a:r>
          </a:p>
          <a:p>
            <a:pPr marL="571500" indent="-571500"/>
            <a:r>
              <a:rPr lang="en-GB" dirty="0"/>
              <a:t>The </a:t>
            </a:r>
            <a:r>
              <a:rPr lang="en-GB" dirty="0">
                <a:solidFill>
                  <a:srgbClr val="FFC000"/>
                </a:solidFill>
              </a:rPr>
              <a:t>influence</a:t>
            </a:r>
            <a:r>
              <a:rPr lang="en-GB" dirty="0"/>
              <a:t> patients lifestyle</a:t>
            </a:r>
          </a:p>
        </p:txBody>
      </p:sp>
      <p:sp>
        <p:nvSpPr>
          <p:cNvPr id="4" name="Oval 3"/>
          <p:cNvSpPr/>
          <p:nvPr/>
        </p:nvSpPr>
        <p:spPr>
          <a:xfrm>
            <a:off x="8544272" y="404664"/>
            <a:ext cx="2016224" cy="1928180"/>
          </a:xfrm>
          <a:prstGeom prst="ellipse">
            <a:avLst/>
          </a:prstGeom>
          <a:blipFill rotWithShape="0">
            <a:blip r:embed="rId2"/>
            <a:stretch>
              <a:fillRect/>
            </a:stretch>
          </a:blipFill>
        </p:spPr>
        <p:style>
          <a:lnRef idx="1">
            <a:schemeClr val="lt2">
              <a:hueOff val="0"/>
              <a:satOff val="0"/>
              <a:lumOff val="0"/>
              <a:alphaOff val="0"/>
            </a:schemeClr>
          </a:lnRef>
          <a:fillRef idx="1">
            <a:scrgbClr r="0" g="0" b="0"/>
          </a:fillRef>
          <a:effectRef idx="1">
            <a:schemeClr val="dk2">
              <a:tint val="50000"/>
              <a:hueOff val="0"/>
              <a:satOff val="0"/>
              <a:lumOff val="0"/>
              <a:alphaOff val="0"/>
            </a:schemeClr>
          </a:effectRef>
          <a:fontRef idx="minor">
            <a:schemeClr val="lt2">
              <a:hueOff val="0"/>
              <a:satOff val="0"/>
              <a:lumOff val="0"/>
              <a:alphaOff val="0"/>
            </a:schemeClr>
          </a:fontRef>
        </p:style>
      </p:sp>
    </p:spTree>
    <p:extLst>
      <p:ext uri="{BB962C8B-B14F-4D97-AF65-F5344CB8AC3E}">
        <p14:creationId xmlns:p14="http://schemas.microsoft.com/office/powerpoint/2010/main" val="2574890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0" y="419100"/>
            <a:ext cx="11341100" cy="774700"/>
          </a:xfrm>
        </p:spPr>
        <p:txBody>
          <a:bodyPr>
            <a:normAutofit fontScale="90000"/>
          </a:bodyPr>
          <a:lstStyle/>
          <a:p>
            <a:r>
              <a:rPr lang="en-GB" b="1" dirty="0">
                <a:solidFill>
                  <a:srgbClr val="FFFF00"/>
                </a:solidFill>
                <a:latin typeface="+mn-lt"/>
              </a:rPr>
              <a:t>Other relevant history</a:t>
            </a:r>
            <a:br>
              <a:rPr lang="en-GB" dirty="0"/>
            </a:br>
            <a:endParaRPr lang="en-GB" dirty="0"/>
          </a:p>
        </p:txBody>
      </p:sp>
      <p:sp>
        <p:nvSpPr>
          <p:cNvPr id="3" name="Content Placeholder 2"/>
          <p:cNvSpPr>
            <a:spLocks noGrp="1"/>
          </p:cNvSpPr>
          <p:nvPr>
            <p:ph idx="1"/>
          </p:nvPr>
        </p:nvSpPr>
        <p:spPr>
          <a:xfrm>
            <a:off x="203200" y="1193800"/>
            <a:ext cx="11823700" cy="5403552"/>
          </a:xfrm>
        </p:spPr>
        <p:txBody>
          <a:bodyPr>
            <a:normAutofit/>
          </a:bodyPr>
          <a:lstStyle/>
          <a:p>
            <a:pPr marL="571500" indent="-571500"/>
            <a:r>
              <a:rPr lang="en-GB" dirty="0"/>
              <a:t>Detailed past </a:t>
            </a:r>
            <a:r>
              <a:rPr lang="en-GB" dirty="0">
                <a:solidFill>
                  <a:srgbClr val="FFC000"/>
                </a:solidFill>
              </a:rPr>
              <a:t>gynaecological</a:t>
            </a:r>
            <a:r>
              <a:rPr lang="en-GB" dirty="0"/>
              <a:t> history contraception(&amp;fertility plan), pap smear ..</a:t>
            </a:r>
          </a:p>
          <a:p>
            <a:pPr marL="571500" indent="-571500"/>
            <a:r>
              <a:rPr lang="en-GB" dirty="0">
                <a:solidFill>
                  <a:srgbClr val="FFC000"/>
                </a:solidFill>
              </a:rPr>
              <a:t>Obstetric</a:t>
            </a:r>
            <a:r>
              <a:rPr lang="en-GB" dirty="0"/>
              <a:t> history</a:t>
            </a:r>
          </a:p>
          <a:p>
            <a:pPr marL="571500" indent="-571500"/>
            <a:r>
              <a:rPr lang="en-GB" dirty="0"/>
              <a:t>Past </a:t>
            </a:r>
            <a:r>
              <a:rPr lang="en-GB" dirty="0">
                <a:solidFill>
                  <a:srgbClr val="FFC000"/>
                </a:solidFill>
              </a:rPr>
              <a:t>medical</a:t>
            </a:r>
            <a:r>
              <a:rPr lang="en-GB" dirty="0"/>
              <a:t> history </a:t>
            </a:r>
          </a:p>
          <a:p>
            <a:pPr marL="0" indent="0"/>
            <a:r>
              <a:rPr lang="en-GB" dirty="0"/>
              <a:t>            pre-existing bleeding tendencies/FH</a:t>
            </a:r>
          </a:p>
          <a:p>
            <a:pPr marL="571500" indent="-571500"/>
            <a:r>
              <a:rPr lang="en-GB" dirty="0">
                <a:solidFill>
                  <a:srgbClr val="FFC000"/>
                </a:solidFill>
              </a:rPr>
              <a:t>Anticoagulant</a:t>
            </a:r>
            <a:r>
              <a:rPr lang="en-GB" dirty="0"/>
              <a:t> medications/ </a:t>
            </a:r>
            <a:r>
              <a:rPr lang="en-GB" dirty="0">
                <a:solidFill>
                  <a:srgbClr val="FFC000"/>
                </a:solidFill>
              </a:rPr>
              <a:t>Tamoxifen</a:t>
            </a:r>
          </a:p>
          <a:p>
            <a:pPr marL="571500" indent="-571500"/>
            <a:r>
              <a:rPr lang="en-GB" dirty="0"/>
              <a:t>Weight gain, constipation, and hair loss suggest </a:t>
            </a:r>
            <a:r>
              <a:rPr lang="en-GB" dirty="0">
                <a:solidFill>
                  <a:srgbClr val="FFC000"/>
                </a:solidFill>
              </a:rPr>
              <a:t>thyroid</a:t>
            </a:r>
            <a:r>
              <a:rPr lang="en-GB" dirty="0"/>
              <a:t> disorder.</a:t>
            </a:r>
          </a:p>
          <a:p>
            <a:pPr marL="571500" indent="-571500"/>
            <a:r>
              <a:rPr lang="en-GB" dirty="0"/>
              <a:t>Past </a:t>
            </a:r>
            <a:r>
              <a:rPr lang="en-GB" dirty="0">
                <a:solidFill>
                  <a:srgbClr val="FFC000"/>
                </a:solidFill>
              </a:rPr>
              <a:t>surgical</a:t>
            </a:r>
            <a:r>
              <a:rPr lang="en-GB" dirty="0"/>
              <a:t> history may influence the treatment. </a:t>
            </a:r>
          </a:p>
          <a:p>
            <a:pPr marL="571500" indent="-571500"/>
            <a:r>
              <a:rPr lang="en-GB" dirty="0"/>
              <a:t> Risk of </a:t>
            </a:r>
            <a:r>
              <a:rPr lang="en-GB" dirty="0">
                <a:solidFill>
                  <a:srgbClr val="FFC000"/>
                </a:solidFill>
              </a:rPr>
              <a:t>STI</a:t>
            </a:r>
          </a:p>
          <a:p>
            <a:pPr marL="571500" indent="-571500"/>
            <a:r>
              <a:rPr lang="en-GB" dirty="0">
                <a:solidFill>
                  <a:srgbClr val="FFC000"/>
                </a:solidFill>
              </a:rPr>
              <a:t>Family history of gynaecological history</a:t>
            </a:r>
            <a:endParaRPr lang="en-GB" dirty="0"/>
          </a:p>
          <a:p>
            <a:endParaRPr lang="en-GB" dirty="0"/>
          </a:p>
        </p:txBody>
      </p:sp>
    </p:spTree>
    <p:extLst>
      <p:ext uri="{BB962C8B-B14F-4D97-AF65-F5344CB8AC3E}">
        <p14:creationId xmlns:p14="http://schemas.microsoft.com/office/powerpoint/2010/main" val="4101216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300" y="260648"/>
            <a:ext cx="9918700" cy="720080"/>
          </a:xfrm>
        </p:spPr>
        <p:txBody>
          <a:bodyPr>
            <a:normAutofit/>
          </a:bodyPr>
          <a:lstStyle/>
          <a:p>
            <a:r>
              <a:rPr lang="en-GB" b="1" dirty="0">
                <a:solidFill>
                  <a:srgbClr val="FFFF00"/>
                </a:solidFill>
                <a:latin typeface="+mn-lt"/>
              </a:rPr>
              <a:t>Signs</a:t>
            </a:r>
          </a:p>
        </p:txBody>
      </p:sp>
      <p:sp>
        <p:nvSpPr>
          <p:cNvPr id="3" name="Content Placeholder 2"/>
          <p:cNvSpPr>
            <a:spLocks noGrp="1"/>
          </p:cNvSpPr>
          <p:nvPr>
            <p:ph idx="1"/>
          </p:nvPr>
        </p:nvSpPr>
        <p:spPr>
          <a:xfrm>
            <a:off x="431800" y="980728"/>
            <a:ext cx="11404600" cy="5760640"/>
          </a:xfrm>
        </p:spPr>
        <p:txBody>
          <a:bodyPr>
            <a:normAutofit/>
          </a:bodyPr>
          <a:lstStyle/>
          <a:p>
            <a:r>
              <a:rPr lang="en-GB" b="1" dirty="0">
                <a:solidFill>
                  <a:srgbClr val="FFC000"/>
                </a:solidFill>
              </a:rPr>
              <a:t>General examination</a:t>
            </a:r>
          </a:p>
          <a:p>
            <a:r>
              <a:rPr lang="en-GB" dirty="0"/>
              <a:t>  BMI </a:t>
            </a:r>
          </a:p>
          <a:p>
            <a:r>
              <a:rPr lang="en-GB" dirty="0"/>
              <a:t>  look for tachycardia, hypotension, and pallor</a:t>
            </a:r>
          </a:p>
          <a:p>
            <a:r>
              <a:rPr lang="en-GB" dirty="0"/>
              <a:t>  signs of hypothyroidism </a:t>
            </a:r>
          </a:p>
          <a:p>
            <a:r>
              <a:rPr lang="en-GB" dirty="0"/>
              <a:t>  bruises or gum bleeding </a:t>
            </a:r>
          </a:p>
          <a:p>
            <a:r>
              <a:rPr lang="en-GB" b="1" dirty="0">
                <a:solidFill>
                  <a:srgbClr val="FFC000"/>
                </a:solidFill>
              </a:rPr>
              <a:t>Abdominal examination</a:t>
            </a:r>
          </a:p>
          <a:p>
            <a:r>
              <a:rPr lang="en-GB" dirty="0"/>
              <a:t>   look for any tenderness or masses </a:t>
            </a:r>
          </a:p>
          <a:p>
            <a:r>
              <a:rPr lang="en-GB" b="1" dirty="0"/>
              <a:t>• </a:t>
            </a:r>
            <a:r>
              <a:rPr lang="en-GB" dirty="0"/>
              <a:t>Tenderness - endometriosis or pelvic infection</a:t>
            </a:r>
          </a:p>
          <a:p>
            <a:r>
              <a:rPr lang="en-GB" b="1" dirty="0"/>
              <a:t>• </a:t>
            </a:r>
            <a:r>
              <a:rPr lang="en-GB" dirty="0"/>
              <a:t>Large fibroids, endometriotic cysts, and tumours could present as abdominal masses.</a:t>
            </a:r>
          </a:p>
        </p:txBody>
      </p:sp>
    </p:spTree>
    <p:extLst>
      <p:ext uri="{BB962C8B-B14F-4D97-AF65-F5344CB8AC3E}">
        <p14:creationId xmlns:p14="http://schemas.microsoft.com/office/powerpoint/2010/main" val="1720950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700" y="444500"/>
            <a:ext cx="9893300" cy="752252"/>
          </a:xfrm>
        </p:spPr>
        <p:txBody>
          <a:bodyPr>
            <a:normAutofit fontScale="90000"/>
          </a:bodyPr>
          <a:lstStyle/>
          <a:p>
            <a:r>
              <a:rPr lang="en-GB" sz="4000" b="1" dirty="0">
                <a:solidFill>
                  <a:srgbClr val="FFFF00"/>
                </a:solidFill>
                <a:latin typeface="+mn-lt"/>
              </a:rPr>
              <a:t>Speculum examination</a:t>
            </a:r>
            <a:br>
              <a:rPr lang="en-GB" dirty="0"/>
            </a:br>
            <a:endParaRPr lang="en-GB" dirty="0"/>
          </a:p>
        </p:txBody>
      </p:sp>
      <p:sp>
        <p:nvSpPr>
          <p:cNvPr id="3" name="Content Placeholder 2"/>
          <p:cNvSpPr>
            <a:spLocks noGrp="1"/>
          </p:cNvSpPr>
          <p:nvPr>
            <p:ph idx="1"/>
          </p:nvPr>
        </p:nvSpPr>
        <p:spPr>
          <a:xfrm>
            <a:off x="330200" y="1340768"/>
            <a:ext cx="11455400" cy="5328592"/>
          </a:xfrm>
        </p:spPr>
        <p:txBody>
          <a:bodyPr>
            <a:normAutofit/>
          </a:bodyPr>
          <a:lstStyle/>
          <a:p>
            <a:pPr marL="571500" indent="-571500">
              <a:buFont typeface="Wingdings" panose="05000000000000000000" pitchFamily="2" charset="2"/>
              <a:buChar char="Ø"/>
            </a:pPr>
            <a:r>
              <a:rPr lang="en-GB" sz="3200" dirty="0"/>
              <a:t>look for any </a:t>
            </a:r>
            <a:r>
              <a:rPr lang="en-GB" sz="3200" dirty="0">
                <a:solidFill>
                  <a:srgbClr val="FFC000"/>
                </a:solidFill>
              </a:rPr>
              <a:t>local cervical or vaginal </a:t>
            </a:r>
            <a:r>
              <a:rPr lang="en-GB" sz="3200" dirty="0"/>
              <a:t>lesions</a:t>
            </a:r>
          </a:p>
          <a:p>
            <a:pPr marL="571500" indent="-571500">
              <a:buFont typeface="Wingdings" panose="05000000000000000000" pitchFamily="2" charset="2"/>
              <a:buChar char="Ø"/>
            </a:pPr>
            <a:r>
              <a:rPr lang="en-GB" sz="3200" dirty="0"/>
              <a:t>Assess the </a:t>
            </a:r>
            <a:r>
              <a:rPr lang="en-GB" sz="3200" dirty="0">
                <a:solidFill>
                  <a:srgbClr val="FFC000"/>
                </a:solidFill>
              </a:rPr>
              <a:t>severity of the blood loss   </a:t>
            </a:r>
          </a:p>
          <a:p>
            <a:pPr marL="571500" indent="-571500">
              <a:buFont typeface="Wingdings" panose="05000000000000000000" pitchFamily="2" charset="2"/>
              <a:buChar char="Ø"/>
            </a:pPr>
            <a:r>
              <a:rPr lang="en-GB" sz="3200" dirty="0">
                <a:solidFill>
                  <a:srgbClr val="FFC000"/>
                </a:solidFill>
              </a:rPr>
              <a:t>Bimanual examination</a:t>
            </a:r>
          </a:p>
          <a:p>
            <a:r>
              <a:rPr lang="en-GB" sz="3200" dirty="0"/>
              <a:t>     uterine size, shape, tenderness &amp; mobility</a:t>
            </a:r>
          </a:p>
          <a:p>
            <a:pPr marL="0" indent="0">
              <a:buNone/>
            </a:pPr>
            <a:r>
              <a:rPr lang="en-GB" sz="3200" b="1" dirty="0"/>
              <a:t> • </a:t>
            </a:r>
            <a:r>
              <a:rPr lang="en-GB" sz="3200" dirty="0"/>
              <a:t>Enlarged uterus -fibroids / adenomyosis</a:t>
            </a:r>
          </a:p>
          <a:p>
            <a:pPr marL="0" indent="0">
              <a:buNone/>
            </a:pPr>
            <a:r>
              <a:rPr lang="en-GB" sz="3200" b="1" dirty="0"/>
              <a:t> • </a:t>
            </a:r>
            <a:r>
              <a:rPr lang="en-GB" sz="3200" dirty="0"/>
              <a:t>Restricted mobility - endometriosis and pelvic infections</a:t>
            </a:r>
          </a:p>
          <a:p>
            <a:pPr marL="0" indent="0">
              <a:buNone/>
            </a:pPr>
            <a:r>
              <a:rPr lang="en-GB" sz="3200" b="1" dirty="0"/>
              <a:t> • </a:t>
            </a:r>
            <a:r>
              <a:rPr lang="en-GB" sz="3200" dirty="0"/>
              <a:t>Tenderness – adenomyosis/  endometriosis/ PID  </a:t>
            </a: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63791" y="1844825"/>
            <a:ext cx="1455895" cy="1442193"/>
          </a:xfrm>
          <a:prstGeom prst="rect">
            <a:avLst/>
          </a:prstGeom>
          <a:ln w="9525">
            <a:solidFill>
              <a:srgbClr val="FFFF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93686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04646"/>
            <a:ext cx="9459144" cy="1130300"/>
          </a:xfrm>
        </p:spPr>
        <p:txBody>
          <a:bodyPr>
            <a:normAutofit fontScale="90000"/>
          </a:bodyPr>
          <a:lstStyle/>
          <a:p>
            <a:r>
              <a:rPr lang="en-GB" sz="4000" b="1" dirty="0">
                <a:solidFill>
                  <a:srgbClr val="FFFF00"/>
                </a:solidFill>
                <a:latin typeface="+mn-lt"/>
              </a:rPr>
              <a:t>Investigations</a:t>
            </a:r>
            <a:br>
              <a:rPr lang="en-GB" b="1" dirty="0"/>
            </a:br>
            <a:endParaRPr lang="en-GB" dirty="0"/>
          </a:p>
        </p:txBody>
      </p:sp>
      <p:sp>
        <p:nvSpPr>
          <p:cNvPr id="3" name="Content Placeholder 2"/>
          <p:cNvSpPr>
            <a:spLocks noGrp="1"/>
          </p:cNvSpPr>
          <p:nvPr>
            <p:ph idx="1"/>
          </p:nvPr>
        </p:nvSpPr>
        <p:spPr>
          <a:xfrm>
            <a:off x="762000" y="1879600"/>
            <a:ext cx="10795000" cy="4229100"/>
          </a:xfrm>
        </p:spPr>
        <p:txBody>
          <a:bodyPr>
            <a:normAutofit/>
          </a:bodyPr>
          <a:lstStyle/>
          <a:p>
            <a:r>
              <a:rPr lang="en-GB" sz="3200" b="1" dirty="0">
                <a:solidFill>
                  <a:srgbClr val="FFC000"/>
                </a:solidFill>
              </a:rPr>
              <a:t>TVS</a:t>
            </a:r>
            <a:r>
              <a:rPr lang="en-GB" sz="3200" b="1" dirty="0"/>
              <a:t> </a:t>
            </a:r>
            <a:r>
              <a:rPr lang="en-GB" sz="3200" b="1" dirty="0">
                <a:solidFill>
                  <a:srgbClr val="FFC000"/>
                </a:solidFill>
              </a:rPr>
              <a:t>USS</a:t>
            </a:r>
            <a:r>
              <a:rPr lang="en-GB" sz="3200" dirty="0"/>
              <a:t>— good to identify fibroids , polyps, and measuring endometrial thickness</a:t>
            </a:r>
            <a:r>
              <a:rPr lang="en-GB" dirty="0"/>
              <a:t>. </a:t>
            </a:r>
          </a:p>
        </p:txBody>
      </p:sp>
      <p:sp>
        <p:nvSpPr>
          <p:cNvPr id="4" name="Oval 3"/>
          <p:cNvSpPr/>
          <p:nvPr/>
        </p:nvSpPr>
        <p:spPr>
          <a:xfrm>
            <a:off x="6899651" y="2420888"/>
            <a:ext cx="3247371" cy="3932466"/>
          </a:xfrm>
          <a:prstGeom prst="ellipse">
            <a:avLst/>
          </a:prstGeom>
          <a:blipFill rotWithShape="0">
            <a:blip r:embed="rId3"/>
            <a:stretch>
              <a:fillRect/>
            </a:stretch>
          </a:blipFill>
        </p:spPr>
        <p:style>
          <a:lnRef idx="1">
            <a:schemeClr val="lt2">
              <a:hueOff val="0"/>
              <a:satOff val="0"/>
              <a:lumOff val="0"/>
              <a:alphaOff val="0"/>
            </a:schemeClr>
          </a:lnRef>
          <a:fillRef idx="1">
            <a:scrgbClr r="0" g="0" b="0"/>
          </a:fillRef>
          <a:effectRef idx="1">
            <a:schemeClr val="dk2">
              <a:tint val="50000"/>
              <a:hueOff val="0"/>
              <a:satOff val="0"/>
              <a:lumOff val="0"/>
              <a:alphaOff val="0"/>
            </a:schemeClr>
          </a:effectRef>
          <a:fontRef idx="minor">
            <a:schemeClr val="lt2">
              <a:hueOff val="0"/>
              <a:satOff val="0"/>
              <a:lumOff val="0"/>
              <a:alphaOff val="0"/>
            </a:schemeClr>
          </a:fontRef>
        </p:style>
      </p:sp>
    </p:spTree>
    <p:extLst>
      <p:ext uri="{BB962C8B-B14F-4D97-AF65-F5344CB8AC3E}">
        <p14:creationId xmlns:p14="http://schemas.microsoft.com/office/powerpoint/2010/main" val="341833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C000"/>
                </a:solidFill>
                <a:latin typeface="+mn-lt"/>
              </a:rPr>
              <a:t>Endometrial sampling</a:t>
            </a:r>
          </a:p>
        </p:txBody>
      </p:sp>
      <p:sp>
        <p:nvSpPr>
          <p:cNvPr id="3" name="Content Placeholder 2"/>
          <p:cNvSpPr>
            <a:spLocks noGrp="1"/>
          </p:cNvSpPr>
          <p:nvPr>
            <p:ph idx="1"/>
          </p:nvPr>
        </p:nvSpPr>
        <p:spPr>
          <a:xfrm>
            <a:off x="444500" y="1825624"/>
            <a:ext cx="10909300" cy="4776713"/>
          </a:xfrm>
        </p:spPr>
        <p:txBody>
          <a:bodyPr/>
          <a:lstStyle/>
          <a:p>
            <a:pPr>
              <a:buClr>
                <a:srgbClr val="FFC000"/>
              </a:buClr>
            </a:pPr>
            <a:r>
              <a:rPr lang="en-GB" sz="3200" dirty="0"/>
              <a:t>D&amp;C</a:t>
            </a:r>
          </a:p>
          <a:p>
            <a:pPr>
              <a:buClr>
                <a:srgbClr val="FFC000"/>
              </a:buClr>
            </a:pPr>
            <a:r>
              <a:rPr lang="en-GB" sz="3200" dirty="0"/>
              <a:t>Hysteroscopy</a:t>
            </a:r>
          </a:p>
          <a:p>
            <a:pPr>
              <a:buClr>
                <a:srgbClr val="FFC000"/>
              </a:buClr>
            </a:pPr>
            <a:r>
              <a:rPr lang="en-GB" sz="3200" dirty="0"/>
              <a:t>Pipelle</a:t>
            </a:r>
          </a:p>
          <a:p>
            <a:pPr marL="0" indent="0">
              <a:buNone/>
            </a:pPr>
            <a:endParaRPr lang="en-GB"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0954" y="1379218"/>
            <a:ext cx="3003439" cy="1833758"/>
          </a:xfrm>
          <a:prstGeom prst="rect">
            <a:avLst/>
          </a:prstGeom>
          <a:ln w="9525">
            <a:solidFill>
              <a:srgbClr val="FFFF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0654" y="3429000"/>
            <a:ext cx="3363738" cy="3173338"/>
          </a:xfrm>
          <a:prstGeom prst="rect">
            <a:avLst/>
          </a:prstGeom>
          <a:ln w="9525">
            <a:solidFill>
              <a:srgbClr val="FFFF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9952" y="4037644"/>
            <a:ext cx="3905299" cy="1983644"/>
          </a:xfrm>
          <a:prstGeom prst="rect">
            <a:avLst/>
          </a:prstGeom>
          <a:ln>
            <a:solidFill>
              <a:srgbClr val="FFFF00"/>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66334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100" y="332656"/>
            <a:ext cx="10121900" cy="792088"/>
          </a:xfrm>
        </p:spPr>
        <p:txBody>
          <a:bodyPr>
            <a:normAutofit fontScale="90000"/>
          </a:bodyPr>
          <a:lstStyle/>
          <a:p>
            <a:r>
              <a:rPr lang="en-GB" b="1" dirty="0">
                <a:solidFill>
                  <a:srgbClr val="FFFF00"/>
                </a:solidFill>
                <a:latin typeface="+mn-lt"/>
              </a:rPr>
              <a:t>Treatment-</a:t>
            </a:r>
            <a:r>
              <a:rPr lang="en-GB" sz="4000" b="1" dirty="0">
                <a:solidFill>
                  <a:srgbClr val="FFFF00"/>
                </a:solidFill>
                <a:latin typeface="+mn-lt"/>
              </a:rPr>
              <a:t>Medical</a:t>
            </a:r>
            <a:br>
              <a:rPr lang="en-GB" sz="9600" b="1" dirty="0"/>
            </a:br>
            <a:endParaRPr lang="en-GB" dirty="0"/>
          </a:p>
        </p:txBody>
      </p:sp>
      <p:sp>
        <p:nvSpPr>
          <p:cNvPr id="3" name="Content Placeholder 2"/>
          <p:cNvSpPr>
            <a:spLocks noGrp="1"/>
          </p:cNvSpPr>
          <p:nvPr>
            <p:ph idx="1"/>
          </p:nvPr>
        </p:nvSpPr>
        <p:spPr>
          <a:xfrm>
            <a:off x="165100" y="836712"/>
            <a:ext cx="11887200" cy="5830788"/>
          </a:xfrm>
        </p:spPr>
        <p:txBody>
          <a:bodyPr>
            <a:normAutofit fontScale="55000" lnSpcReduction="20000"/>
          </a:bodyPr>
          <a:lstStyle/>
          <a:p>
            <a:r>
              <a:rPr lang="en-GB" sz="8600" b="1" i="1" dirty="0">
                <a:solidFill>
                  <a:srgbClr val="FFC000"/>
                </a:solidFill>
              </a:rPr>
              <a:t>Hormonal</a:t>
            </a:r>
          </a:p>
          <a:p>
            <a:pPr marL="571500" indent="-571500">
              <a:buFont typeface="Wingdings" panose="05000000000000000000" pitchFamily="2" charset="2"/>
              <a:buChar char="v"/>
            </a:pPr>
            <a:r>
              <a:rPr lang="en-GB" sz="7000" b="1" dirty="0">
                <a:solidFill>
                  <a:srgbClr val="FFC000"/>
                </a:solidFill>
              </a:rPr>
              <a:t>Mirena IUS</a:t>
            </a:r>
          </a:p>
          <a:p>
            <a:r>
              <a:rPr lang="en-GB" sz="5100" dirty="0"/>
              <a:t>     </a:t>
            </a:r>
            <a:r>
              <a:rPr lang="en-GB" sz="5000" dirty="0"/>
              <a:t>levonorgestrel                             atrophic endometrium</a:t>
            </a:r>
          </a:p>
          <a:p>
            <a:r>
              <a:rPr lang="en-GB" sz="5000" dirty="0"/>
              <a:t>     Blood loss ↓ by up to 90% and ~ 30% will be amenorrhoeic at 12mths.</a:t>
            </a:r>
          </a:p>
          <a:p>
            <a:r>
              <a:rPr lang="en-GB" sz="5000" b="1" dirty="0"/>
              <a:t>     </a:t>
            </a:r>
            <a:r>
              <a:rPr lang="en-GB" sz="5000" dirty="0"/>
              <a:t>Provides contraception</a:t>
            </a:r>
          </a:p>
          <a:p>
            <a:endParaRPr lang="en-GB" sz="5000" b="1" dirty="0"/>
          </a:p>
          <a:p>
            <a:r>
              <a:rPr lang="en-GB" sz="5000" dirty="0"/>
              <a:t> IUS has resulted in a major ↓ in number of hysterectomies.</a:t>
            </a:r>
          </a:p>
          <a:p>
            <a:endParaRPr lang="en-GB" dirty="0"/>
          </a:p>
          <a:p>
            <a:pPr marL="571500" indent="-571500">
              <a:buClr>
                <a:srgbClr val="FFC000"/>
              </a:buClr>
              <a:buFont typeface="Wingdings" panose="05000000000000000000" pitchFamily="2" charset="2"/>
              <a:buChar char="v"/>
            </a:pPr>
            <a:r>
              <a:rPr lang="en-GB" sz="7000" b="1" dirty="0">
                <a:solidFill>
                  <a:srgbClr val="FFC000"/>
                </a:solidFill>
              </a:rPr>
              <a:t>Progesterone</a:t>
            </a:r>
            <a:r>
              <a:rPr lang="en-GB" sz="6000" b="1" dirty="0"/>
              <a:t> </a:t>
            </a:r>
            <a:r>
              <a:rPr lang="en-GB" dirty="0"/>
              <a:t>  </a:t>
            </a:r>
            <a:r>
              <a:rPr lang="en-GB" sz="5000" dirty="0"/>
              <a:t>from day 5 to 26 in a cyclical manner. </a:t>
            </a:r>
          </a:p>
          <a:p>
            <a:pPr marL="0" indent="0">
              <a:buNone/>
            </a:pPr>
            <a:r>
              <a:rPr lang="en-GB" sz="5000" dirty="0"/>
              <a:t>                                           from day 15 or 19 to day 26 of the cycle </a:t>
            </a:r>
          </a:p>
          <a:p>
            <a:r>
              <a:rPr lang="en-GB" sz="5000" dirty="0"/>
              <a:t> Cyclical progesterone for 21 days of the cycle results in a significant reduction in menstrual blood loss.</a:t>
            </a:r>
          </a:p>
          <a:p>
            <a:pPr marL="571500" indent="-571500">
              <a:buClr>
                <a:srgbClr val="FFC000"/>
              </a:buClr>
              <a:buFont typeface="Wingdings" panose="05000000000000000000" pitchFamily="2" charset="2"/>
              <a:buChar char="v"/>
            </a:pPr>
            <a:r>
              <a:rPr lang="en-GB" sz="7000" b="1" dirty="0">
                <a:solidFill>
                  <a:srgbClr val="FFC000"/>
                </a:solidFill>
              </a:rPr>
              <a:t>Combined oral contraceptive </a:t>
            </a:r>
          </a:p>
          <a:p>
            <a:pPr marL="0" indent="0">
              <a:buClr>
                <a:srgbClr val="FFC000"/>
              </a:buClr>
            </a:pPr>
            <a:endParaRPr lang="en-GB" sz="4400" b="1" dirty="0">
              <a:solidFill>
                <a:srgbClr val="FFC000"/>
              </a:solidFill>
            </a:endParaRPr>
          </a:p>
          <a:p>
            <a:endParaRPr lang="en-GB" b="1" i="1" dirty="0"/>
          </a:p>
        </p:txBody>
      </p:sp>
      <p:sp>
        <p:nvSpPr>
          <p:cNvPr id="5" name="Right Arrow 4"/>
          <p:cNvSpPr/>
          <p:nvPr/>
        </p:nvSpPr>
        <p:spPr>
          <a:xfrm>
            <a:off x="3782802" y="2060848"/>
            <a:ext cx="978408" cy="157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Oval 5"/>
          <p:cNvSpPr/>
          <p:nvPr/>
        </p:nvSpPr>
        <p:spPr>
          <a:xfrm>
            <a:off x="8976320" y="655050"/>
            <a:ext cx="1512168" cy="1405798"/>
          </a:xfrm>
          <a:prstGeom prst="ellipse">
            <a:avLst/>
          </a:prstGeom>
          <a:blipFill rotWithShape="0">
            <a:blip r:embed="rId2"/>
            <a:stretch>
              <a:fillRect/>
            </a:stretch>
          </a:blipFill>
        </p:spPr>
        <p:style>
          <a:lnRef idx="1">
            <a:schemeClr val="lt2">
              <a:hueOff val="0"/>
              <a:satOff val="0"/>
              <a:lumOff val="0"/>
              <a:alphaOff val="0"/>
            </a:schemeClr>
          </a:lnRef>
          <a:fillRef idx="1">
            <a:scrgbClr r="0" g="0" b="0"/>
          </a:fillRef>
          <a:effectRef idx="1">
            <a:schemeClr val="dk2">
              <a:tint val="50000"/>
              <a:hueOff val="0"/>
              <a:satOff val="0"/>
              <a:lumOff val="0"/>
              <a:alphaOff val="0"/>
            </a:schemeClr>
          </a:effectRef>
          <a:fontRef idx="minor">
            <a:schemeClr val="lt2">
              <a:hueOff val="0"/>
              <a:satOff val="0"/>
              <a:lumOff val="0"/>
              <a:alphaOff val="0"/>
            </a:schemeClr>
          </a:fontRef>
        </p:style>
      </p:sp>
    </p:spTree>
    <p:extLst>
      <p:ext uri="{BB962C8B-B14F-4D97-AF65-F5344CB8AC3E}">
        <p14:creationId xmlns:p14="http://schemas.microsoft.com/office/powerpoint/2010/main" val="2264915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800" y="260648"/>
            <a:ext cx="11455400" cy="6216352"/>
          </a:xfrm>
        </p:spPr>
        <p:txBody>
          <a:bodyPr>
            <a:normAutofit/>
          </a:bodyPr>
          <a:lstStyle/>
          <a:p>
            <a:r>
              <a:rPr lang="en-GB" sz="4400" b="1" i="1" dirty="0">
                <a:solidFill>
                  <a:srgbClr val="FFC000"/>
                </a:solidFill>
              </a:rPr>
              <a:t>Non-hormonal</a:t>
            </a:r>
          </a:p>
          <a:p>
            <a:pPr marL="571500" indent="-571500">
              <a:buFont typeface="Wingdings" panose="05000000000000000000" pitchFamily="2" charset="2"/>
              <a:buChar char="v"/>
            </a:pPr>
            <a:r>
              <a:rPr lang="en-GB" b="1" i="1" dirty="0">
                <a:solidFill>
                  <a:srgbClr val="FFC000"/>
                </a:solidFill>
              </a:rPr>
              <a:t>Antifibrinolytics</a:t>
            </a:r>
            <a:r>
              <a:rPr lang="en-GB" i="1" dirty="0"/>
              <a:t>: </a:t>
            </a:r>
            <a:r>
              <a:rPr lang="en-GB" dirty="0"/>
              <a:t>tranexamic acid 1g tds days 1–4 (50%↓ in loss)</a:t>
            </a:r>
          </a:p>
          <a:p>
            <a:endParaRPr lang="en-GB" dirty="0"/>
          </a:p>
          <a:p>
            <a:endParaRPr lang="en-GB" dirty="0"/>
          </a:p>
          <a:p>
            <a:pPr marL="0" indent="0">
              <a:buNone/>
            </a:pPr>
            <a:endParaRPr lang="en-GB" dirty="0"/>
          </a:p>
          <a:p>
            <a:pPr marL="0" indent="0">
              <a:buNone/>
            </a:pPr>
            <a:endParaRPr lang="en-GB" dirty="0"/>
          </a:p>
          <a:p>
            <a:pPr marL="0" indent="0">
              <a:buNone/>
            </a:pPr>
            <a:endParaRPr lang="en-GB" dirty="0"/>
          </a:p>
          <a:p>
            <a:pPr marL="571500" indent="-571500">
              <a:buFont typeface="Wingdings" panose="05000000000000000000" pitchFamily="2" charset="2"/>
              <a:buChar char="v"/>
            </a:pPr>
            <a:r>
              <a:rPr lang="en-GB" b="1" i="1" dirty="0">
                <a:solidFill>
                  <a:srgbClr val="FFC000"/>
                </a:solidFill>
              </a:rPr>
              <a:t>NSAIDS</a:t>
            </a:r>
            <a:r>
              <a:rPr lang="en-GB" i="1" dirty="0"/>
              <a:t>: </a:t>
            </a:r>
            <a:r>
              <a:rPr lang="en-GB" dirty="0"/>
              <a:t>mefenamic acid 500mg tds days 1–5 (30-40 ↓ in loss and significant ↓ in dysmenorrhoea)</a:t>
            </a:r>
          </a:p>
          <a:p>
            <a:endParaRPr lang="en-GB"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262" t="19007" r="22280" b="20233"/>
          <a:stretch/>
        </p:blipFill>
        <p:spPr bwMode="auto">
          <a:xfrm>
            <a:off x="8735864" y="1552724"/>
            <a:ext cx="3024336" cy="1611188"/>
          </a:xfrm>
          <a:prstGeom prst="rect">
            <a:avLst/>
          </a:prstGeom>
          <a:ln w="9525">
            <a:solidFill>
              <a:srgbClr val="FFFF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3676" y="4757836"/>
            <a:ext cx="3384376" cy="1584176"/>
          </a:xfrm>
          <a:prstGeom prst="rect">
            <a:avLst/>
          </a:prstGeom>
          <a:ln w="9525">
            <a:solidFill>
              <a:srgbClr val="FFFF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10792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2"/>
          <p:cNvSpPr>
            <a:spLocks noGrp="1"/>
          </p:cNvSpPr>
          <p:nvPr>
            <p:ph sz="quarter" idx="4294967295"/>
          </p:nvPr>
        </p:nvSpPr>
        <p:spPr>
          <a:xfrm>
            <a:off x="2514600" y="1600200"/>
            <a:ext cx="8153400" cy="4495800"/>
          </a:xfrm>
        </p:spPr>
        <p:txBody>
          <a:bodyPr/>
          <a:lstStyle/>
          <a:p>
            <a:pPr>
              <a:buClrTx/>
              <a:buSzPct val="100000"/>
              <a:buFont typeface="Wingdings" pitchFamily="2" charset="2"/>
              <a:buNone/>
            </a:pPr>
            <a:endParaRPr lang="en-GB" dirty="0"/>
          </a:p>
          <a:p>
            <a:endParaRPr lang="en-GB" dirty="0"/>
          </a:p>
        </p:txBody>
      </p:sp>
      <p:graphicFrame>
        <p:nvGraphicFramePr>
          <p:cNvPr id="4" name="Diagram 3"/>
          <p:cNvGraphicFramePr/>
          <p:nvPr/>
        </p:nvGraphicFramePr>
        <p:xfrm>
          <a:off x="2381224" y="857232"/>
          <a:ext cx="7405718" cy="5246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5140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378B9-7E5B-4120-9BF5-66DBF0EC1F6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6D9D206-72D4-4501-842B-4A65457C3F2D}"/>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687608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D4143-44B6-40EE-932B-C2155D5E57B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866C60A-463F-48D7-8C94-3B8A1F897CE7}"/>
              </a:ext>
            </a:extLst>
          </p:cNvPr>
          <p:cNvSpPr>
            <a:spLocks noGrp="1"/>
          </p:cNvSpPr>
          <p:nvPr>
            <p:ph idx="1"/>
          </p:nvPr>
        </p:nvSpPr>
        <p:spPr/>
        <p:txBody>
          <a:bodyPr>
            <a:normAutofit/>
          </a:bodyPr>
          <a:lstStyle/>
          <a:p>
            <a:r>
              <a:rPr lang="en-GB" sz="3200" b="1" dirty="0">
                <a:solidFill>
                  <a:srgbClr val="FFC000"/>
                </a:solidFill>
              </a:rPr>
              <a:t>A 46-year-old woman has a 3-year history of worsening heavy menstrual bleeding (HMB) with regular cycles and dysmenorrhoea. </a:t>
            </a:r>
          </a:p>
        </p:txBody>
      </p:sp>
    </p:spTree>
    <p:extLst>
      <p:ext uri="{BB962C8B-B14F-4D97-AF65-F5344CB8AC3E}">
        <p14:creationId xmlns:p14="http://schemas.microsoft.com/office/powerpoint/2010/main" val="1152165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0FF70-BE40-4B56-A470-DC3B94C91FDE}"/>
              </a:ext>
            </a:extLst>
          </p:cNvPr>
          <p:cNvSpPr>
            <a:spLocks noGrp="1"/>
          </p:cNvSpPr>
          <p:nvPr>
            <p:ph type="title"/>
          </p:nvPr>
        </p:nvSpPr>
        <p:spPr/>
        <p:txBody>
          <a:bodyPr/>
          <a:lstStyle/>
          <a:p>
            <a:r>
              <a:rPr lang="en-GB" b="1" dirty="0">
                <a:solidFill>
                  <a:srgbClr val="FFC000"/>
                </a:solidFill>
              </a:rPr>
              <a:t>Adenomyosis</a:t>
            </a:r>
          </a:p>
        </p:txBody>
      </p:sp>
      <p:sp>
        <p:nvSpPr>
          <p:cNvPr id="3" name="Content Placeholder 2">
            <a:extLst>
              <a:ext uri="{FF2B5EF4-FFF2-40B4-BE49-F238E27FC236}">
                <a16:creationId xmlns:a16="http://schemas.microsoft.com/office/drawing/2014/main" id="{EF20FE4D-9DBD-4533-8FFB-A7C5373B6596}"/>
              </a:ext>
            </a:extLst>
          </p:cNvPr>
          <p:cNvSpPr>
            <a:spLocks noGrp="1"/>
          </p:cNvSpPr>
          <p:nvPr>
            <p:ph idx="1"/>
          </p:nvPr>
        </p:nvSpPr>
        <p:spPr/>
        <p:txBody>
          <a:bodyPr/>
          <a:lstStyle/>
          <a:p>
            <a:r>
              <a:rPr lang="en-GB" dirty="0"/>
              <a:t>Adenomyosis is a benign, common gynaecological condition causing </a:t>
            </a:r>
            <a:r>
              <a:rPr lang="en-GB" b="1" dirty="0">
                <a:solidFill>
                  <a:srgbClr val="FFC000"/>
                </a:solidFill>
              </a:rPr>
              <a:t>heavy, painful periods </a:t>
            </a:r>
            <a:r>
              <a:rPr lang="en-GB" dirty="0"/>
              <a:t>in premenopausal women who tend to be </a:t>
            </a:r>
            <a:r>
              <a:rPr lang="en-GB" b="1" dirty="0">
                <a:solidFill>
                  <a:srgbClr val="FFC000"/>
                </a:solidFill>
              </a:rPr>
              <a:t>multiparous</a:t>
            </a:r>
            <a:r>
              <a:rPr lang="en-GB" dirty="0"/>
              <a:t> and between 40 and 50 years of age. Overall it is considered to contribute to approximately 10% of all cases of HMB and 30% of all cases of HMB with dysmenorrhoea.</a:t>
            </a:r>
          </a:p>
          <a:p>
            <a:endParaRPr lang="en-GB" dirty="0"/>
          </a:p>
          <a:p>
            <a:r>
              <a:rPr lang="en-GB" dirty="0"/>
              <a:t>It is defined </a:t>
            </a:r>
            <a:r>
              <a:rPr lang="en-GB" b="1" dirty="0">
                <a:solidFill>
                  <a:srgbClr val="FFC000"/>
                </a:solidFill>
              </a:rPr>
              <a:t>histologically</a:t>
            </a:r>
            <a:r>
              <a:rPr lang="en-GB" dirty="0"/>
              <a:t> (usually on a hysterectomy specimen) as the presence of non-neoplastic endometrial glands and stroma in the myometrium. It is often associated with hypertrophy and hyperplasia of the myometrium surrounding the ectopic endometrial tissue.</a:t>
            </a:r>
          </a:p>
        </p:txBody>
      </p:sp>
    </p:spTree>
    <p:extLst>
      <p:ext uri="{BB962C8B-B14F-4D97-AF65-F5344CB8AC3E}">
        <p14:creationId xmlns:p14="http://schemas.microsoft.com/office/powerpoint/2010/main" val="3815784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3BFBDF-6F14-435C-B189-B03AFED6F4FE}"/>
              </a:ext>
            </a:extLst>
          </p:cNvPr>
          <p:cNvSpPr>
            <a:spLocks noGrp="1"/>
          </p:cNvSpPr>
          <p:nvPr>
            <p:ph idx="4294967295"/>
          </p:nvPr>
        </p:nvSpPr>
        <p:spPr>
          <a:xfrm>
            <a:off x="239151" y="295422"/>
            <a:ext cx="11462312" cy="6343917"/>
          </a:xfrm>
        </p:spPr>
        <p:txBody>
          <a:bodyPr>
            <a:normAutofit/>
          </a:bodyPr>
          <a:lstStyle/>
          <a:p>
            <a:r>
              <a:rPr lang="en-GB" sz="3200" dirty="0"/>
              <a:t>On USS it is represented by an </a:t>
            </a:r>
            <a:r>
              <a:rPr lang="en-GB" sz="3200" b="1" dirty="0">
                <a:solidFill>
                  <a:srgbClr val="FFC000"/>
                </a:solidFill>
              </a:rPr>
              <a:t>enlarged globular regular uterus </a:t>
            </a:r>
            <a:r>
              <a:rPr lang="en-GB" sz="3200" dirty="0"/>
              <a:t>with no fibroids, </a:t>
            </a:r>
            <a:r>
              <a:rPr lang="en-GB" sz="3200" b="1" dirty="0">
                <a:solidFill>
                  <a:srgbClr val="FFC000"/>
                </a:solidFill>
              </a:rPr>
              <a:t>myometrial cystic areas and decreased myometrial echogenicity</a:t>
            </a:r>
            <a:r>
              <a:rPr lang="en-GB" sz="3200" dirty="0"/>
              <a:t>.</a:t>
            </a:r>
          </a:p>
          <a:p>
            <a:r>
              <a:rPr lang="en-GB" sz="3200" dirty="0"/>
              <a:t>MRI diagnostic rates are higher than USS.</a:t>
            </a:r>
          </a:p>
          <a:p>
            <a:r>
              <a:rPr lang="en-GB" sz="3200" dirty="0"/>
              <a:t>There are no serum markers available.</a:t>
            </a:r>
          </a:p>
          <a:p>
            <a:r>
              <a:rPr lang="en-GB" sz="3200" dirty="0"/>
              <a:t>Management options include:</a:t>
            </a:r>
          </a:p>
          <a:p>
            <a:r>
              <a:rPr lang="en-GB" sz="3200" b="1" dirty="0">
                <a:solidFill>
                  <a:srgbClr val="FFC000"/>
                </a:solidFill>
              </a:rPr>
              <a:t>medical </a:t>
            </a:r>
            <a:r>
              <a:rPr lang="en-GB" sz="3200" dirty="0"/>
              <a:t>– </a:t>
            </a:r>
            <a:r>
              <a:rPr lang="en-GB" sz="3200" dirty="0" err="1"/>
              <a:t>mefanamic</a:t>
            </a:r>
            <a:r>
              <a:rPr lang="en-GB" sz="3200" dirty="0"/>
              <a:t>, tranexamic acid, COC, high dose continuous </a:t>
            </a:r>
            <a:r>
              <a:rPr lang="en-GB" sz="3200" dirty="0" err="1"/>
              <a:t>progesterones</a:t>
            </a:r>
            <a:r>
              <a:rPr lang="en-GB" sz="3200" dirty="0"/>
              <a:t>, </a:t>
            </a:r>
            <a:r>
              <a:rPr lang="en-GB" sz="3200" dirty="0" err="1"/>
              <a:t>GnRHa</a:t>
            </a:r>
            <a:r>
              <a:rPr lang="en-GB" sz="3200" dirty="0"/>
              <a:t> agonists and the Mirena LNG-IUS</a:t>
            </a:r>
          </a:p>
          <a:p>
            <a:r>
              <a:rPr lang="en-GB" sz="3200" b="1" dirty="0">
                <a:solidFill>
                  <a:srgbClr val="FFC000"/>
                </a:solidFill>
              </a:rPr>
              <a:t>uterus conserving </a:t>
            </a:r>
            <a:r>
              <a:rPr lang="en-GB" sz="3200" dirty="0"/>
              <a:t>– balloon ablation and uterine artery </a:t>
            </a:r>
            <a:r>
              <a:rPr lang="en-GB" sz="3200" dirty="0" err="1"/>
              <a:t>embolisation</a:t>
            </a:r>
            <a:endParaRPr lang="en-GB" sz="3200" dirty="0"/>
          </a:p>
          <a:p>
            <a:r>
              <a:rPr lang="en-GB" sz="3200" b="1" dirty="0">
                <a:solidFill>
                  <a:srgbClr val="FFC000"/>
                </a:solidFill>
              </a:rPr>
              <a:t>Hysterectomy</a:t>
            </a:r>
          </a:p>
        </p:txBody>
      </p:sp>
    </p:spTree>
    <p:extLst>
      <p:ext uri="{BB962C8B-B14F-4D97-AF65-F5344CB8AC3E}">
        <p14:creationId xmlns:p14="http://schemas.microsoft.com/office/powerpoint/2010/main" val="3456913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D36C6-A917-4B83-B79A-9D62D360872F}"/>
              </a:ext>
            </a:extLst>
          </p:cNvPr>
          <p:cNvSpPr>
            <a:spLocks noGrp="1"/>
          </p:cNvSpPr>
          <p:nvPr>
            <p:ph type="title"/>
          </p:nvPr>
        </p:nvSpPr>
        <p:spPr/>
        <p:txBody>
          <a:bodyPr/>
          <a:lstStyle/>
          <a:p>
            <a:r>
              <a:rPr lang="en-GB" b="1" dirty="0">
                <a:solidFill>
                  <a:srgbClr val="FFC000"/>
                </a:solidFill>
              </a:rPr>
              <a:t>Leiomyoma (fibroids)</a:t>
            </a:r>
          </a:p>
        </p:txBody>
      </p:sp>
      <p:sp>
        <p:nvSpPr>
          <p:cNvPr id="3" name="Content Placeholder 2">
            <a:extLst>
              <a:ext uri="{FF2B5EF4-FFF2-40B4-BE49-F238E27FC236}">
                <a16:creationId xmlns:a16="http://schemas.microsoft.com/office/drawing/2014/main" id="{22A9C296-E672-4CAA-B66D-627E0B3E0064}"/>
              </a:ext>
            </a:extLst>
          </p:cNvPr>
          <p:cNvSpPr>
            <a:spLocks noGrp="1"/>
          </p:cNvSpPr>
          <p:nvPr>
            <p:ph idx="1"/>
          </p:nvPr>
        </p:nvSpPr>
        <p:spPr/>
        <p:txBody>
          <a:bodyPr/>
          <a:lstStyle/>
          <a:p>
            <a:r>
              <a:rPr lang="en-GB" dirty="0"/>
              <a:t>Uterine fibroids are smooth muscle tumours of the uterus</a:t>
            </a:r>
          </a:p>
          <a:p>
            <a:r>
              <a:rPr lang="en-GB" dirty="0"/>
              <a:t>Age-related and are a commonly occurring pathology.</a:t>
            </a:r>
          </a:p>
          <a:p>
            <a:r>
              <a:rPr lang="en-GB" dirty="0"/>
              <a:t>Variable size from millimetres to tens of centimetres</a:t>
            </a:r>
          </a:p>
          <a:p>
            <a:r>
              <a:rPr lang="en-GB" dirty="0"/>
              <a:t>Asymptomatic, heavy periods, pressure symptoms and occasionally pain.</a:t>
            </a:r>
          </a:p>
          <a:p>
            <a:r>
              <a:rPr lang="en-GB" dirty="0"/>
              <a:t>Responsive to the female hormones (</a:t>
            </a:r>
            <a:r>
              <a:rPr lang="en-GB" dirty="0" err="1"/>
              <a:t>estrogen</a:t>
            </a:r>
            <a:r>
              <a:rPr lang="en-GB" dirty="0"/>
              <a:t> and progesterone), generally shrinking to a degree at menopause. </a:t>
            </a:r>
          </a:p>
          <a:p>
            <a:r>
              <a:rPr lang="en-GB" dirty="0"/>
              <a:t>Site, size and number of fibroids are linked to the level of MBL.</a:t>
            </a:r>
          </a:p>
        </p:txBody>
      </p:sp>
    </p:spTree>
    <p:extLst>
      <p:ext uri="{BB962C8B-B14F-4D97-AF65-F5344CB8AC3E}">
        <p14:creationId xmlns:p14="http://schemas.microsoft.com/office/powerpoint/2010/main" val="2699747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E59B3-A2C2-46F1-AAD6-8B04258F9D8D}"/>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FBE5FC4D-C555-41AB-8957-C0DDDFA14447}"/>
              </a:ext>
            </a:extLst>
          </p:cNvPr>
          <p:cNvPicPr>
            <a:picLocks noGrp="1" noChangeAspect="1"/>
          </p:cNvPicPr>
          <p:nvPr>
            <p:ph idx="1"/>
          </p:nvPr>
        </p:nvPicPr>
        <p:blipFill>
          <a:blip r:embed="rId2"/>
          <a:stretch>
            <a:fillRect/>
          </a:stretch>
        </p:blipFill>
        <p:spPr>
          <a:xfrm>
            <a:off x="484589" y="492370"/>
            <a:ext cx="5325368" cy="6030980"/>
          </a:xfrm>
          <a:prstGeom prst="rect">
            <a:avLst/>
          </a:prstGeom>
        </p:spPr>
      </p:pic>
      <p:pic>
        <p:nvPicPr>
          <p:cNvPr id="5" name="Picture 4">
            <a:extLst>
              <a:ext uri="{FF2B5EF4-FFF2-40B4-BE49-F238E27FC236}">
                <a16:creationId xmlns:a16="http://schemas.microsoft.com/office/drawing/2014/main" id="{82902011-DC40-4829-A39C-D0A3085A136A}"/>
              </a:ext>
            </a:extLst>
          </p:cNvPr>
          <p:cNvPicPr>
            <a:picLocks noChangeAspect="1"/>
          </p:cNvPicPr>
          <p:nvPr/>
        </p:nvPicPr>
        <p:blipFill>
          <a:blip r:embed="rId3"/>
          <a:stretch>
            <a:fillRect/>
          </a:stretch>
        </p:blipFill>
        <p:spPr>
          <a:xfrm>
            <a:off x="6040762" y="1690688"/>
            <a:ext cx="5806462" cy="3781644"/>
          </a:xfrm>
          <a:prstGeom prst="rect">
            <a:avLst/>
          </a:prstGeom>
        </p:spPr>
      </p:pic>
    </p:spTree>
    <p:extLst>
      <p:ext uri="{BB962C8B-B14F-4D97-AF65-F5344CB8AC3E}">
        <p14:creationId xmlns:p14="http://schemas.microsoft.com/office/powerpoint/2010/main" val="4003750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55C-5267-4A1B-92AA-9D52D4C1531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087FBB0-922A-4C20-BC31-CE65B3D7A5DE}"/>
              </a:ext>
            </a:extLst>
          </p:cNvPr>
          <p:cNvSpPr>
            <a:spLocks noGrp="1"/>
          </p:cNvSpPr>
          <p:nvPr>
            <p:ph idx="1"/>
          </p:nvPr>
        </p:nvSpPr>
        <p:spPr>
          <a:xfrm>
            <a:off x="278296" y="1825625"/>
            <a:ext cx="11741426" cy="4667250"/>
          </a:xfrm>
        </p:spPr>
        <p:txBody>
          <a:bodyPr/>
          <a:lstStyle/>
          <a:p>
            <a:r>
              <a:rPr lang="en-GB" sz="2800" b="1" dirty="0">
                <a:solidFill>
                  <a:srgbClr val="FFC000"/>
                </a:solidFill>
              </a:rPr>
              <a:t>A 42-year-old woman presents with a 2 year history of AUB. She is nulliparous with a history of PCOS.</a:t>
            </a:r>
            <a:endParaRPr lang="en-GB" dirty="0"/>
          </a:p>
        </p:txBody>
      </p:sp>
    </p:spTree>
    <p:extLst>
      <p:ext uri="{BB962C8B-B14F-4D97-AF65-F5344CB8AC3E}">
        <p14:creationId xmlns:p14="http://schemas.microsoft.com/office/powerpoint/2010/main" val="3139265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C3619-50DF-4722-A5FE-3A6E1D9FC78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1532552-C2D9-4C34-B6BA-6E640D7785D4}"/>
              </a:ext>
            </a:extLst>
          </p:cNvPr>
          <p:cNvSpPr>
            <a:spLocks noGrp="1"/>
          </p:cNvSpPr>
          <p:nvPr>
            <p:ph idx="1"/>
          </p:nvPr>
        </p:nvSpPr>
        <p:spPr>
          <a:xfrm>
            <a:off x="198783" y="1825624"/>
            <a:ext cx="11648660" cy="4760705"/>
          </a:xfrm>
        </p:spPr>
        <p:txBody>
          <a:bodyPr/>
          <a:lstStyle/>
          <a:p>
            <a:r>
              <a:rPr lang="en-GB" dirty="0"/>
              <a:t>Ms Green, a </a:t>
            </a:r>
            <a:r>
              <a:rPr lang="en-GB" b="1" dirty="0"/>
              <a:t>43-year</a:t>
            </a:r>
            <a:r>
              <a:rPr lang="en-GB" dirty="0"/>
              <a:t>-old </a:t>
            </a:r>
            <a:r>
              <a:rPr lang="en-GB" b="1" dirty="0"/>
              <a:t>nulliparous</a:t>
            </a:r>
            <a:r>
              <a:rPr lang="en-GB" dirty="0"/>
              <a:t> woman, presented with recent onset </a:t>
            </a:r>
            <a:r>
              <a:rPr lang="en-GB" b="1" dirty="0"/>
              <a:t>irregular menstrual </a:t>
            </a:r>
            <a:r>
              <a:rPr lang="en-GB" dirty="0"/>
              <a:t>bleeding. The bleeding was </a:t>
            </a:r>
            <a:r>
              <a:rPr lang="en-GB" b="1" dirty="0"/>
              <a:t>heavy and erratic </a:t>
            </a:r>
            <a:r>
              <a:rPr lang="en-GB" dirty="0"/>
              <a:t>with a variable cycle length of 24-48 days, with a duration between 4 and 12 days. Prior to this, her cycle had been regular.</a:t>
            </a:r>
          </a:p>
          <a:p>
            <a:endParaRPr lang="en-GB" dirty="0"/>
          </a:p>
          <a:p>
            <a:r>
              <a:rPr lang="en-GB" dirty="0"/>
              <a:t>Her periods were largely </a:t>
            </a:r>
            <a:r>
              <a:rPr lang="en-GB" b="1" dirty="0"/>
              <a:t>pain free</a:t>
            </a:r>
            <a:r>
              <a:rPr lang="en-GB" dirty="0"/>
              <a:t>. She is sexually active and no associated dyspareunia or postcoital bleeding. Her last smear had been normal. She used condoms for contraception. Ms Price herself felt well with no associated mood changes or hot sweats. She was a non-smoker.</a:t>
            </a:r>
          </a:p>
        </p:txBody>
      </p:sp>
    </p:spTree>
    <p:extLst>
      <p:ext uri="{BB962C8B-B14F-4D97-AF65-F5344CB8AC3E}">
        <p14:creationId xmlns:p14="http://schemas.microsoft.com/office/powerpoint/2010/main" val="681589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F490C-72BD-4D23-A924-F495D21C14B8}"/>
              </a:ext>
            </a:extLst>
          </p:cNvPr>
          <p:cNvSpPr>
            <a:spLocks noGrp="1"/>
          </p:cNvSpPr>
          <p:nvPr>
            <p:ph type="title"/>
          </p:nvPr>
        </p:nvSpPr>
        <p:spPr/>
        <p:txBody>
          <a:bodyPr/>
          <a:lstStyle/>
          <a:p>
            <a:r>
              <a:rPr lang="en-GB" b="1" dirty="0">
                <a:solidFill>
                  <a:srgbClr val="FFC000"/>
                </a:solidFill>
              </a:rPr>
              <a:t>Endometrial hyperplasia</a:t>
            </a:r>
          </a:p>
        </p:txBody>
      </p:sp>
      <p:sp>
        <p:nvSpPr>
          <p:cNvPr id="3" name="Content Placeholder 2">
            <a:extLst>
              <a:ext uri="{FF2B5EF4-FFF2-40B4-BE49-F238E27FC236}">
                <a16:creationId xmlns:a16="http://schemas.microsoft.com/office/drawing/2014/main" id="{1AA37054-3996-419F-A026-2DE822E19283}"/>
              </a:ext>
            </a:extLst>
          </p:cNvPr>
          <p:cNvSpPr>
            <a:spLocks noGrp="1"/>
          </p:cNvSpPr>
          <p:nvPr>
            <p:ph idx="1"/>
          </p:nvPr>
        </p:nvSpPr>
        <p:spPr>
          <a:xfrm>
            <a:off x="357809" y="1825624"/>
            <a:ext cx="11489634" cy="4893227"/>
          </a:xfrm>
        </p:spPr>
        <p:txBody>
          <a:bodyPr>
            <a:normAutofit/>
          </a:bodyPr>
          <a:lstStyle/>
          <a:p>
            <a:r>
              <a:rPr lang="en-GB" dirty="0"/>
              <a:t>Defined as a proliferation of glands of irregular size and shape with an increase in the glands/stroma ratio.</a:t>
            </a:r>
          </a:p>
          <a:p>
            <a:r>
              <a:rPr lang="en-GB" b="1" dirty="0">
                <a:solidFill>
                  <a:srgbClr val="FFC000"/>
                </a:solidFill>
              </a:rPr>
              <a:t>simple hyperplasia </a:t>
            </a:r>
            <a:r>
              <a:rPr lang="en-GB" dirty="0"/>
              <a:t>is a proliferative lesion with minimal glandular complexity and crowding with abundant stroma between glands</a:t>
            </a:r>
          </a:p>
          <a:p>
            <a:r>
              <a:rPr lang="en-GB" b="1" dirty="0">
                <a:solidFill>
                  <a:srgbClr val="FFC000"/>
                </a:solidFill>
              </a:rPr>
              <a:t>complex hyperplasia </a:t>
            </a:r>
            <a:r>
              <a:rPr lang="en-GB" dirty="0"/>
              <a:t>represents a proliferative lesion with severe glandular complexity and crowding as well as minimal stroma between glands.</a:t>
            </a:r>
          </a:p>
          <a:p>
            <a:r>
              <a:rPr lang="en-GB" b="1" dirty="0">
                <a:solidFill>
                  <a:srgbClr val="FFC000"/>
                </a:solidFill>
              </a:rPr>
              <a:t>Cytologic atypia </a:t>
            </a:r>
            <a:r>
              <a:rPr lang="en-GB" dirty="0"/>
              <a:t>refers to enlarged epithelial cells that are hyperchromatic with prominent nucleoli and an increased nuclear-to-cytoplasmic ratio. Cytologic atypia is the most important prognostic factor for progression to carcinoma.</a:t>
            </a:r>
          </a:p>
        </p:txBody>
      </p:sp>
    </p:spTree>
    <p:extLst>
      <p:ext uri="{BB962C8B-B14F-4D97-AF65-F5344CB8AC3E}">
        <p14:creationId xmlns:p14="http://schemas.microsoft.com/office/powerpoint/2010/main" val="1758398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760C5-5A6D-4C22-9E7F-9E14872F0F4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469FD20-60CE-4BF1-A61D-5AF6F373C337}"/>
              </a:ext>
            </a:extLst>
          </p:cNvPr>
          <p:cNvSpPr>
            <a:spLocks noGrp="1"/>
          </p:cNvSpPr>
          <p:nvPr>
            <p:ph idx="1"/>
          </p:nvPr>
        </p:nvSpPr>
        <p:spPr/>
        <p:txBody>
          <a:bodyPr/>
          <a:lstStyle/>
          <a:p>
            <a:r>
              <a:rPr lang="en-GB" b="1" dirty="0">
                <a:solidFill>
                  <a:srgbClr val="FFC000"/>
                </a:solidFill>
              </a:rPr>
              <a:t>&lt; 2% of </a:t>
            </a:r>
            <a:r>
              <a:rPr lang="en-GB" b="1" dirty="0" err="1">
                <a:solidFill>
                  <a:srgbClr val="FFC000"/>
                </a:solidFill>
              </a:rPr>
              <a:t>hyperplasias</a:t>
            </a:r>
            <a:r>
              <a:rPr lang="en-GB" b="1" dirty="0">
                <a:solidFill>
                  <a:srgbClr val="FFC000"/>
                </a:solidFill>
              </a:rPr>
              <a:t> without atypia </a:t>
            </a:r>
            <a:r>
              <a:rPr lang="en-GB" dirty="0"/>
              <a:t>progress to carcinoma and the mean duration of progression to carcinoma takes almost 10 years.</a:t>
            </a:r>
          </a:p>
          <a:p>
            <a:r>
              <a:rPr lang="en-GB" b="1" dirty="0">
                <a:solidFill>
                  <a:srgbClr val="FFC000"/>
                </a:solidFill>
              </a:rPr>
              <a:t>Atypical hyperplasia </a:t>
            </a:r>
            <a:r>
              <a:rPr lang="en-GB" dirty="0"/>
              <a:t>progresses to carcinoma in </a:t>
            </a:r>
            <a:r>
              <a:rPr lang="en-GB" b="1" dirty="0">
                <a:solidFill>
                  <a:srgbClr val="FFC000"/>
                </a:solidFill>
              </a:rPr>
              <a:t>23% </a:t>
            </a:r>
            <a:r>
              <a:rPr lang="en-GB" dirty="0"/>
              <a:t>of cases over a mean duration of 4 years.</a:t>
            </a:r>
          </a:p>
          <a:p>
            <a:r>
              <a:rPr lang="en-GB" dirty="0"/>
              <a:t>Importantly, </a:t>
            </a:r>
            <a:r>
              <a:rPr lang="en-GB" b="1" dirty="0">
                <a:solidFill>
                  <a:srgbClr val="FFC000"/>
                </a:solidFill>
              </a:rPr>
              <a:t>endometrial cancer may co-exist in 30–50% of atypical </a:t>
            </a:r>
            <a:r>
              <a:rPr lang="en-GB" dirty="0"/>
              <a:t>endometrial </a:t>
            </a:r>
            <a:r>
              <a:rPr lang="en-GB" dirty="0" err="1"/>
              <a:t>hyperplasias</a:t>
            </a:r>
            <a:r>
              <a:rPr lang="en-GB" dirty="0"/>
              <a:t>.</a:t>
            </a:r>
          </a:p>
        </p:txBody>
      </p:sp>
    </p:spTree>
    <p:extLst>
      <p:ext uri="{BB962C8B-B14F-4D97-AF65-F5344CB8AC3E}">
        <p14:creationId xmlns:p14="http://schemas.microsoft.com/office/powerpoint/2010/main" val="4100370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C39720-86A6-4020-AB60-BE21B99232CA}"/>
              </a:ext>
            </a:extLst>
          </p:cNvPr>
          <p:cNvSpPr>
            <a:spLocks noGrp="1"/>
          </p:cNvSpPr>
          <p:nvPr>
            <p:ph idx="4294967295"/>
          </p:nvPr>
        </p:nvSpPr>
        <p:spPr>
          <a:xfrm>
            <a:off x="337624" y="253218"/>
            <a:ext cx="11662118" cy="6425395"/>
          </a:xfrm>
        </p:spPr>
        <p:txBody>
          <a:bodyPr>
            <a:normAutofit/>
          </a:bodyPr>
          <a:lstStyle/>
          <a:p>
            <a:pPr marL="0" indent="0">
              <a:buNone/>
            </a:pPr>
            <a:r>
              <a:rPr lang="en-GB" dirty="0">
                <a:solidFill>
                  <a:srgbClr val="FFC000"/>
                </a:solidFill>
              </a:rPr>
              <a:t>A </a:t>
            </a:r>
            <a:r>
              <a:rPr lang="en-GB" b="1" dirty="0">
                <a:solidFill>
                  <a:srgbClr val="FFC000"/>
                </a:solidFill>
              </a:rPr>
              <a:t>66-year</a:t>
            </a:r>
            <a:r>
              <a:rPr lang="en-GB" dirty="0">
                <a:solidFill>
                  <a:srgbClr val="FFC000"/>
                </a:solidFill>
              </a:rPr>
              <a:t>-old </a:t>
            </a:r>
            <a:r>
              <a:rPr lang="en-GB" b="1" dirty="0">
                <a:solidFill>
                  <a:srgbClr val="FFC000"/>
                </a:solidFill>
              </a:rPr>
              <a:t>nulliparous</a:t>
            </a:r>
            <a:r>
              <a:rPr lang="en-GB" dirty="0">
                <a:solidFill>
                  <a:srgbClr val="FFC000"/>
                </a:solidFill>
              </a:rPr>
              <a:t> woman who underwent </a:t>
            </a:r>
            <a:r>
              <a:rPr lang="en-GB" b="1" dirty="0">
                <a:solidFill>
                  <a:srgbClr val="FFC000"/>
                </a:solidFill>
              </a:rPr>
              <a:t>menopause</a:t>
            </a:r>
            <a:r>
              <a:rPr lang="en-GB" dirty="0">
                <a:solidFill>
                  <a:srgbClr val="FFC000"/>
                </a:solidFill>
              </a:rPr>
              <a:t> at 55 years complains of a 2-week history of vaginal bleeding. Prior to menopause, she had irregular menses. She denies the use of </a:t>
            </a:r>
            <a:r>
              <a:rPr lang="en-GB" dirty="0" err="1">
                <a:solidFill>
                  <a:srgbClr val="FFC000"/>
                </a:solidFill>
              </a:rPr>
              <a:t>estrogen</a:t>
            </a:r>
            <a:r>
              <a:rPr lang="en-GB" dirty="0">
                <a:solidFill>
                  <a:srgbClr val="FFC000"/>
                </a:solidFill>
              </a:rPr>
              <a:t> replacement therapy.</a:t>
            </a:r>
          </a:p>
          <a:p>
            <a:pPr marL="0" indent="0">
              <a:buNone/>
            </a:pPr>
            <a:r>
              <a:rPr lang="en-GB" dirty="0">
                <a:solidFill>
                  <a:srgbClr val="FFC000"/>
                </a:solidFill>
              </a:rPr>
              <a:t>PMH is significant for </a:t>
            </a:r>
            <a:r>
              <a:rPr lang="en-GB" b="1" dirty="0">
                <a:solidFill>
                  <a:srgbClr val="FFC000"/>
                </a:solidFill>
              </a:rPr>
              <a:t>diabetes</a:t>
            </a:r>
            <a:r>
              <a:rPr lang="en-GB" dirty="0">
                <a:solidFill>
                  <a:srgbClr val="FFC000"/>
                </a:solidFill>
              </a:rPr>
              <a:t> mellitus controlled with an OHD</a:t>
            </a:r>
          </a:p>
          <a:p>
            <a:pPr marL="0" indent="0">
              <a:buNone/>
            </a:pPr>
            <a:r>
              <a:rPr lang="en-GB" dirty="0"/>
              <a:t>O/E BMI 35</a:t>
            </a:r>
          </a:p>
          <a:p>
            <a:pPr marL="0" indent="0">
              <a:buNone/>
            </a:pPr>
            <a:r>
              <a:rPr lang="en-GB" b="1" dirty="0"/>
              <a:t>BP is 150/90 </a:t>
            </a:r>
            <a:r>
              <a:rPr lang="en-GB" dirty="0"/>
              <a:t>mm Hg, Temp  99°F (37.2°C).</a:t>
            </a:r>
          </a:p>
          <a:p>
            <a:pPr marL="0" indent="0">
              <a:buNone/>
            </a:pPr>
            <a:r>
              <a:rPr lang="en-GB" dirty="0"/>
              <a:t>The heart and lung examinations are normal. The abdomen is obese, and no masses are palpated. The external genitalia appear normal, and the uterus seems to be of normal size without adnexal masses.</a:t>
            </a:r>
          </a:p>
          <a:p>
            <a:r>
              <a:rPr lang="en-GB" dirty="0"/>
              <a:t>What do you call this bleeding?</a:t>
            </a:r>
          </a:p>
          <a:p>
            <a:r>
              <a:rPr lang="en-GB" dirty="0"/>
              <a:t>What is your main concern?</a:t>
            </a:r>
          </a:p>
          <a:p>
            <a:r>
              <a:rPr lang="en-GB" dirty="0"/>
              <a:t>What are the risk factors for this patient?</a:t>
            </a:r>
          </a:p>
          <a:p>
            <a:r>
              <a:rPr lang="en-GB" dirty="0"/>
              <a:t>Which investigations will you arrange for?</a:t>
            </a:r>
          </a:p>
          <a:p>
            <a:endParaRPr lang="en-GB" dirty="0"/>
          </a:p>
        </p:txBody>
      </p:sp>
    </p:spTree>
    <p:extLst>
      <p:ext uri="{BB962C8B-B14F-4D97-AF65-F5344CB8AC3E}">
        <p14:creationId xmlns:p14="http://schemas.microsoft.com/office/powerpoint/2010/main" val="208787661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003AFD8DE91347B3F6A54C1D1DF769" ma:contentTypeVersion="4" ma:contentTypeDescription="Create a new document." ma:contentTypeScope="" ma:versionID="182eae0c633676bdaa723a1c18db9dda">
  <xsd:schema xmlns:xsd="http://www.w3.org/2001/XMLSchema" xmlns:xs="http://www.w3.org/2001/XMLSchema" xmlns:p="http://schemas.microsoft.com/office/2006/metadata/properties" xmlns:ns2="5456ca49-4273-4a25-8923-df9fa54471b8" targetNamespace="http://schemas.microsoft.com/office/2006/metadata/properties" ma:root="true" ma:fieldsID="4d3fadcef91924a8e92d494b26779484" ns2:_="">
    <xsd:import namespace="5456ca49-4273-4a25-8923-df9fa54471b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56ca49-4273-4a25-8923-df9fa54471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FD1A3B4-19AD-4D74-AD29-F1740FDADDD9}"/>
</file>

<file path=customXml/itemProps2.xml><?xml version="1.0" encoding="utf-8"?>
<ds:datastoreItem xmlns:ds="http://schemas.openxmlformats.org/officeDocument/2006/customXml" ds:itemID="{54791098-DF0E-4A24-A78A-FA0A65CC419E}"/>
</file>

<file path=customXml/itemProps3.xml><?xml version="1.0" encoding="utf-8"?>
<ds:datastoreItem xmlns:ds="http://schemas.openxmlformats.org/officeDocument/2006/customXml" ds:itemID="{3598026B-A069-4319-8829-9156204943B4}"/>
</file>

<file path=docProps/app.xml><?xml version="1.0" encoding="utf-8"?>
<Properties xmlns="http://schemas.openxmlformats.org/officeDocument/2006/extended-properties" xmlns:vt="http://schemas.openxmlformats.org/officeDocument/2006/docPropsVTypes">
  <Template>Office Theme</Template>
  <TotalTime>62</TotalTime>
  <Words>1297</Words>
  <Application>Microsoft Office PowerPoint</Application>
  <PresentationFormat>Widescreen</PresentationFormat>
  <Paragraphs>166</Paragraphs>
  <Slides>27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Wingdings</vt:lpstr>
      <vt:lpstr>Office Theme</vt:lpstr>
      <vt:lpstr>AUB discussion</vt:lpstr>
      <vt:lpstr>Normal Menstrual Cycle</vt:lpstr>
      <vt:lpstr>Abnormal uterine bleeding</vt:lpstr>
      <vt:lpstr>FIGO Committee for Menstrual Disorders recommends the following terms should no longer be used</vt:lpstr>
      <vt:lpstr>Prevalence of AUB</vt:lpstr>
      <vt:lpstr>Causes of AUB</vt:lpstr>
      <vt:lpstr>Assessment</vt:lpstr>
      <vt:lpstr>Symptoms</vt:lpstr>
      <vt:lpstr>Other relevant history </vt:lpstr>
      <vt:lpstr>Signs</vt:lpstr>
      <vt:lpstr>Speculum examination </vt:lpstr>
      <vt:lpstr>Investigations </vt:lpstr>
      <vt:lpstr>Endometrial sampling</vt:lpstr>
      <vt:lpstr>Treatment-Medical </vt:lpstr>
      <vt:lpstr>PowerPoint Presentation</vt:lpstr>
      <vt:lpstr>PowerPoint Presentation</vt:lpstr>
      <vt:lpstr>PowerPoint Presentation</vt:lpstr>
      <vt:lpstr>PowerPoint Presentation</vt:lpstr>
      <vt:lpstr>Adenomyosis</vt:lpstr>
      <vt:lpstr>PowerPoint Presentation</vt:lpstr>
      <vt:lpstr>Leiomyoma (fibroids)</vt:lpstr>
      <vt:lpstr>PowerPoint Presentation</vt:lpstr>
      <vt:lpstr>PowerPoint Presentation</vt:lpstr>
      <vt:lpstr>PowerPoint Presentation</vt:lpstr>
      <vt:lpstr>Endometrial hyperplasia</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fida_a_99@yahoo.com</dc:creator>
  <cp:lastModifiedBy>fida_a_99@yahoo.com</cp:lastModifiedBy>
  <cp:revision>15</cp:revision>
  <dcterms:created xsi:type="dcterms:W3CDTF">2021-03-22T15:47:35Z</dcterms:created>
  <dcterms:modified xsi:type="dcterms:W3CDTF">2021-03-22T16:50:28Z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0x01010000003AFD8DE91347B3F6A54C1D1DF769</vt:lpwstr>
  </property>
</Properties>
</file>