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A74793-27EC-455E-82EC-1ADFC9FA93D1}"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169732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74793-27EC-455E-82EC-1ADFC9FA93D1}"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368167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A74793-27EC-455E-82EC-1ADFC9FA93D1}"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318812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A74793-27EC-455E-82EC-1ADFC9FA93D1}"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200733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A74793-27EC-455E-82EC-1ADFC9FA93D1}" type="datetimeFigureOut">
              <a:rPr lang="en-GB" smtClean="0"/>
              <a:t>22/03/2021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255986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A74793-27EC-455E-82EC-1ADFC9FA93D1}" type="datetimeFigureOut">
              <a:rPr lang="en-GB" smtClean="0"/>
              <a:t>22/03/2021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504843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74793-27EC-455E-82EC-1ADFC9FA93D1}" type="datetimeFigureOut">
              <a:rPr lang="en-GB" smtClean="0"/>
              <a:t>22/03/2021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2028849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A74793-27EC-455E-82EC-1ADFC9FA93D1}"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2974923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A74793-27EC-455E-82EC-1ADFC9FA93D1}"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358355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74793-27EC-455E-82EC-1ADFC9FA93D1}"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1627646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74793-27EC-455E-82EC-1ADFC9FA93D1}"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40031-26FF-43B0-857A-DCCBE0E17F7C}" type="slidenum">
              <a:rPr lang="en-GB" smtClean="0"/>
              <a:t>‹#›</a:t>
            </a:fld>
            <a:endParaRPr lang="en-GB"/>
          </a:p>
        </p:txBody>
      </p:sp>
    </p:spTree>
    <p:extLst>
      <p:ext uri="{BB962C8B-B14F-4D97-AF65-F5344CB8AC3E}">
        <p14:creationId xmlns:p14="http://schemas.microsoft.com/office/powerpoint/2010/main" val="3548245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74793-27EC-455E-82EC-1ADFC9FA93D1}" type="datetimeFigureOut">
              <a:rPr lang="en-GB" smtClean="0"/>
              <a:t>22/03/2021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40031-26FF-43B0-857A-DCCBE0E17F7C}" type="slidenum">
              <a:rPr lang="en-GB" smtClean="0"/>
              <a:t>‹#›</a:t>
            </a:fld>
            <a:endParaRPr lang="en-GB"/>
          </a:p>
        </p:txBody>
      </p:sp>
    </p:spTree>
    <p:extLst>
      <p:ext uri="{BB962C8B-B14F-4D97-AF65-F5344CB8AC3E}">
        <p14:creationId xmlns:p14="http://schemas.microsoft.com/office/powerpoint/2010/main" val="26439023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3ED25-6033-4DBD-AE3A-B7E6302D73C3}"/>
              </a:ext>
            </a:extLst>
          </p:cNvPr>
          <p:cNvSpPr>
            <a:spLocks noGrp="1"/>
          </p:cNvSpPr>
          <p:nvPr>
            <p:ph type="ctrTitle"/>
          </p:nvPr>
        </p:nvSpPr>
        <p:spPr/>
        <p:txBody>
          <a:bodyPr/>
          <a:lstStyle/>
          <a:p>
            <a:r>
              <a:rPr lang="en-GB" b="1" dirty="0">
                <a:solidFill>
                  <a:srgbClr val="FFC000"/>
                </a:solidFill>
              </a:rPr>
              <a:t>Obstetric haemorrhage</a:t>
            </a:r>
          </a:p>
        </p:txBody>
      </p:sp>
      <p:sp>
        <p:nvSpPr>
          <p:cNvPr id="3" name="Subtitle 2">
            <a:extLst>
              <a:ext uri="{FF2B5EF4-FFF2-40B4-BE49-F238E27FC236}">
                <a16:creationId xmlns:a16="http://schemas.microsoft.com/office/drawing/2014/main" id="{99EC39E5-E794-408D-BC65-06CE4E9C3128}"/>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72200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2338A9-02A3-47A2-9744-2E6970A570BE}"/>
              </a:ext>
            </a:extLst>
          </p:cNvPr>
          <p:cNvSpPr>
            <a:spLocks noGrp="1"/>
          </p:cNvSpPr>
          <p:nvPr>
            <p:ph idx="4294967295"/>
          </p:nvPr>
        </p:nvSpPr>
        <p:spPr>
          <a:xfrm>
            <a:off x="211015" y="295422"/>
            <a:ext cx="11535507" cy="6344529"/>
          </a:xfrm>
        </p:spPr>
        <p:txBody>
          <a:bodyPr/>
          <a:lstStyle/>
          <a:p>
            <a:pPr marL="0" indent="0">
              <a:buNone/>
            </a:pPr>
            <a:r>
              <a:rPr lang="en-GB" sz="3200" b="1" dirty="0">
                <a:solidFill>
                  <a:srgbClr val="FFC000"/>
                </a:solidFill>
              </a:rPr>
              <a:t>You are called to the labour ward to see a lady with heavy vaginal bleeding. She had a NVD 30 minutes ago.</a:t>
            </a:r>
          </a:p>
          <a:p>
            <a:pPr marL="0" indent="0">
              <a:buNone/>
            </a:pPr>
            <a:endParaRPr lang="en-GB" sz="3200" b="1" dirty="0">
              <a:solidFill>
                <a:srgbClr val="FFC000"/>
              </a:solidFill>
            </a:endParaRPr>
          </a:p>
          <a:p>
            <a:pPr marL="0" indent="0">
              <a:buNone/>
            </a:pPr>
            <a:endParaRPr lang="en-GB" sz="3200" b="1" dirty="0">
              <a:solidFill>
                <a:srgbClr val="FFC000"/>
              </a:solidFill>
            </a:endParaRPr>
          </a:p>
          <a:p>
            <a:r>
              <a:rPr lang="en-GB" sz="3200" dirty="0"/>
              <a:t>What is your diagnosis?</a:t>
            </a:r>
          </a:p>
          <a:p>
            <a:r>
              <a:rPr lang="en-GB" sz="3200" dirty="0"/>
              <a:t>How will you approach this patient?</a:t>
            </a:r>
          </a:p>
          <a:p>
            <a:pPr marL="0" indent="0">
              <a:buNone/>
            </a:pPr>
            <a:endParaRPr lang="en-GB" dirty="0"/>
          </a:p>
        </p:txBody>
      </p:sp>
    </p:spTree>
    <p:extLst>
      <p:ext uri="{BB962C8B-B14F-4D97-AF65-F5344CB8AC3E}">
        <p14:creationId xmlns:p14="http://schemas.microsoft.com/office/powerpoint/2010/main" val="187835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3EB70-DDB4-4FC3-A067-FA9880C03E51}"/>
              </a:ext>
            </a:extLst>
          </p:cNvPr>
          <p:cNvSpPr>
            <a:spLocks noGrp="1"/>
          </p:cNvSpPr>
          <p:nvPr>
            <p:ph idx="4294967295"/>
          </p:nvPr>
        </p:nvSpPr>
        <p:spPr>
          <a:xfrm>
            <a:off x="323557" y="379828"/>
            <a:ext cx="11605846" cy="6288258"/>
          </a:xfrm>
        </p:spPr>
        <p:txBody>
          <a:bodyPr/>
          <a:lstStyle/>
          <a:p>
            <a:pPr marL="0" indent="0">
              <a:buNone/>
            </a:pPr>
            <a:r>
              <a:rPr lang="en-GB" sz="3200" b="1" dirty="0">
                <a:solidFill>
                  <a:srgbClr val="FFC000"/>
                </a:solidFill>
              </a:rPr>
              <a:t>Nadia is a 32 year old multigravida at 31 weeks presents to the labour ward after Road Traffic Accident. She c/o sudden onset of moderate vaginal bleeding for the last hour. She has intense, constant uterine pain and frequent uterine contractions. </a:t>
            </a:r>
          </a:p>
          <a:p>
            <a:pPr marL="0" indent="0">
              <a:buNone/>
            </a:pPr>
            <a:endParaRPr lang="en-GB" sz="3200" b="1" dirty="0">
              <a:solidFill>
                <a:srgbClr val="FFC000"/>
              </a:solidFill>
            </a:endParaRPr>
          </a:p>
          <a:p>
            <a:r>
              <a:rPr lang="en-GB" dirty="0"/>
              <a:t>What is your initial impression?</a:t>
            </a:r>
          </a:p>
          <a:p>
            <a:r>
              <a:rPr lang="en-GB" dirty="0"/>
              <a:t>How will you approach this patient?</a:t>
            </a:r>
          </a:p>
          <a:p>
            <a:r>
              <a:rPr lang="en-GB" dirty="0"/>
              <a:t>CTG is normal, Maternal V/S:  BP 125/80, PR 90bpm, RR 17/min, T 37.1⁰C, O2 saturation 98%. Minimal bleeding that is resolving, soft abdomen</a:t>
            </a:r>
          </a:p>
          <a:p>
            <a:pPr marL="0" indent="0">
              <a:buNone/>
            </a:pPr>
            <a:r>
              <a:rPr lang="en-GB" dirty="0"/>
              <a:t>   How will you manage this patient?</a:t>
            </a:r>
          </a:p>
          <a:p>
            <a:pPr marL="0" indent="0">
              <a:buNone/>
            </a:pPr>
            <a:endParaRPr lang="en-GB" dirty="0"/>
          </a:p>
          <a:p>
            <a:endParaRPr lang="en-GB" dirty="0"/>
          </a:p>
        </p:txBody>
      </p:sp>
    </p:spTree>
    <p:extLst>
      <p:ext uri="{BB962C8B-B14F-4D97-AF65-F5344CB8AC3E}">
        <p14:creationId xmlns:p14="http://schemas.microsoft.com/office/powerpoint/2010/main" val="400438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F34E7CF-75D4-4564-B8BA-25A00B337852}"/>
              </a:ext>
            </a:extLst>
          </p:cNvPr>
          <p:cNvSpPr>
            <a:spLocks noGrp="1"/>
          </p:cNvSpPr>
          <p:nvPr>
            <p:ph idx="4294967295"/>
          </p:nvPr>
        </p:nvSpPr>
        <p:spPr>
          <a:xfrm>
            <a:off x="196948" y="154744"/>
            <a:ext cx="11774658" cy="6344529"/>
          </a:xfrm>
        </p:spPr>
        <p:txBody>
          <a:bodyPr>
            <a:normAutofit fontScale="92500" lnSpcReduction="10000"/>
          </a:bodyPr>
          <a:lstStyle/>
          <a:p>
            <a:r>
              <a:rPr lang="en-GB" sz="3200" b="1" dirty="0">
                <a:solidFill>
                  <a:srgbClr val="FFC000"/>
                </a:solidFill>
              </a:rPr>
              <a:t>Mrs Green is 30 years, gravida 5 para 3+1(G5P3+1). She is 32 weeks pregnant. Her second pregnancy ended as an incomplete first trimester miscarriage for which she had surgical evacuation of retained products of conception. She had her last baby by caesarean section due to breech presentation. She presents with vaginal bleeding for 3 hours before admission.</a:t>
            </a:r>
          </a:p>
          <a:p>
            <a:r>
              <a:rPr lang="en-GB" dirty="0"/>
              <a:t>How will you approach this patient?</a:t>
            </a:r>
          </a:p>
          <a:p>
            <a:endParaRPr lang="en-GB" dirty="0"/>
          </a:p>
          <a:p>
            <a:r>
              <a:rPr lang="en-GB" dirty="0"/>
              <a:t>O/E BP 120/70, PR 86, RR 17</a:t>
            </a:r>
          </a:p>
          <a:p>
            <a:pPr marL="0" indent="0" algn="ctr">
              <a:buNone/>
            </a:pPr>
            <a:r>
              <a:rPr lang="en-GB" dirty="0"/>
              <a:t>Abdomen SFH= 31cm, soft, non-tender</a:t>
            </a:r>
          </a:p>
          <a:p>
            <a:pPr marL="0" indent="0" algn="ctr">
              <a:buNone/>
            </a:pPr>
            <a:r>
              <a:rPr lang="en-GB" dirty="0"/>
              <a:t>Minimal bleeding seen</a:t>
            </a:r>
          </a:p>
          <a:p>
            <a:pPr marL="0" indent="0" algn="ctr">
              <a:buNone/>
            </a:pPr>
            <a:r>
              <a:rPr lang="en-GB" dirty="0"/>
              <a:t>CTG normal</a:t>
            </a:r>
          </a:p>
          <a:p>
            <a:pPr marL="0" indent="0" algn="ctr">
              <a:buNone/>
            </a:pPr>
            <a:r>
              <a:rPr lang="en-GB" dirty="0"/>
              <a:t>TA Ultrasound shows minor placenta previa</a:t>
            </a:r>
          </a:p>
          <a:p>
            <a:pPr marL="0" indent="0">
              <a:buNone/>
            </a:pPr>
            <a:r>
              <a:rPr lang="en-GB" dirty="0"/>
              <a:t>How will you manage this patient?</a:t>
            </a:r>
          </a:p>
          <a:p>
            <a:endParaRPr lang="en-GB" dirty="0"/>
          </a:p>
          <a:p>
            <a:endParaRPr lang="en-GB" dirty="0"/>
          </a:p>
        </p:txBody>
      </p:sp>
    </p:spTree>
    <p:extLst>
      <p:ext uri="{BB962C8B-B14F-4D97-AF65-F5344CB8AC3E}">
        <p14:creationId xmlns:p14="http://schemas.microsoft.com/office/powerpoint/2010/main" val="2206692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8DE7-04BF-4187-9B4D-8DA7926D453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74BA6F8-BEEA-42AE-9306-59530E1FF517}"/>
              </a:ext>
            </a:extLst>
          </p:cNvPr>
          <p:cNvSpPr>
            <a:spLocks noGrp="1"/>
          </p:cNvSpPr>
          <p:nvPr>
            <p:ph idx="1"/>
          </p:nvPr>
        </p:nvSpPr>
        <p:spPr/>
        <p:txBody>
          <a:bodyPr>
            <a:normAutofit lnSpcReduction="10000"/>
          </a:bodyPr>
          <a:lstStyle/>
          <a:p>
            <a:pPr marL="0" indent="0">
              <a:buNone/>
            </a:pPr>
            <a:r>
              <a:rPr lang="en-GB" sz="3200" b="1" dirty="0">
                <a:solidFill>
                  <a:srgbClr val="FFC000"/>
                </a:solidFill>
              </a:rPr>
              <a:t>A 43-year-old woman delivered a 4.2 kg baby vaginally 30 minutes ago. She required an episiotomy. She has continued to bleed and is beginning to feel unwell. The midwife has called you in to assess her.</a:t>
            </a:r>
          </a:p>
          <a:p>
            <a:r>
              <a:rPr lang="en-GB" dirty="0"/>
              <a:t>What are her risk factors? </a:t>
            </a:r>
          </a:p>
          <a:p>
            <a:r>
              <a:rPr lang="en-GB" dirty="0"/>
              <a:t>How would you manage this patient?</a:t>
            </a:r>
          </a:p>
          <a:p>
            <a:endParaRPr lang="en-GB" dirty="0"/>
          </a:p>
          <a:p>
            <a:endParaRPr lang="en-GB" dirty="0"/>
          </a:p>
          <a:p>
            <a:r>
              <a:rPr lang="en-GB" dirty="0"/>
              <a:t>…</a:t>
            </a:r>
          </a:p>
        </p:txBody>
      </p:sp>
    </p:spTree>
    <p:extLst>
      <p:ext uri="{BB962C8B-B14F-4D97-AF65-F5344CB8AC3E}">
        <p14:creationId xmlns:p14="http://schemas.microsoft.com/office/powerpoint/2010/main" val="118044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CAAC76-91A7-44D1-9F90-058A2C19142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4A1FA8C-DE28-4797-8A67-207BAA8A0B90}"/>
              </a:ext>
            </a:extLst>
          </p:cNvPr>
          <p:cNvSpPr>
            <a:spLocks noGrp="1"/>
          </p:cNvSpPr>
          <p:nvPr>
            <p:ph sz="half" idx="1"/>
          </p:nvPr>
        </p:nvSpPr>
        <p:spPr/>
        <p:txBody>
          <a:bodyPr>
            <a:normAutofit fontScale="85000" lnSpcReduction="20000"/>
          </a:bodyPr>
          <a:lstStyle/>
          <a:p>
            <a:r>
              <a:rPr lang="en-GB" dirty="0"/>
              <a:t>Call for help</a:t>
            </a:r>
          </a:p>
          <a:p>
            <a:r>
              <a:rPr lang="en-GB" dirty="0"/>
              <a:t>ABC</a:t>
            </a:r>
          </a:p>
          <a:p>
            <a:r>
              <a:rPr lang="en-GB" dirty="0"/>
              <a:t>O2 by facial mask</a:t>
            </a:r>
          </a:p>
          <a:p>
            <a:r>
              <a:rPr lang="en-GB" dirty="0"/>
              <a:t>Monitor BP, HR, O2 sat</a:t>
            </a:r>
          </a:p>
          <a:p>
            <a:r>
              <a:rPr lang="en-GB" dirty="0"/>
              <a:t>2 large bore canulae</a:t>
            </a:r>
          </a:p>
          <a:p>
            <a:r>
              <a:rPr lang="en-GB" dirty="0"/>
              <a:t>Take bloods</a:t>
            </a:r>
          </a:p>
          <a:p>
            <a:r>
              <a:rPr lang="en-GB" dirty="0"/>
              <a:t>Start fluids- warm</a:t>
            </a:r>
          </a:p>
          <a:p>
            <a:r>
              <a:rPr lang="en-GB" dirty="0"/>
              <a:t>Foley’s catheter</a:t>
            </a:r>
          </a:p>
          <a:p>
            <a:r>
              <a:rPr lang="en-GB" dirty="0"/>
              <a:t>Uterine massage- start bimanual compression</a:t>
            </a:r>
          </a:p>
          <a:p>
            <a:r>
              <a:rPr lang="en-GB" dirty="0"/>
              <a:t>Estimate blood loss</a:t>
            </a:r>
          </a:p>
          <a:p>
            <a:endParaRPr lang="en-GB" dirty="0"/>
          </a:p>
        </p:txBody>
      </p:sp>
      <p:sp>
        <p:nvSpPr>
          <p:cNvPr id="5" name="Content Placeholder 4">
            <a:extLst>
              <a:ext uri="{FF2B5EF4-FFF2-40B4-BE49-F238E27FC236}">
                <a16:creationId xmlns:a16="http://schemas.microsoft.com/office/drawing/2014/main" id="{1BD8809A-A023-49BD-A64D-E5D03075A7E2}"/>
              </a:ext>
            </a:extLst>
          </p:cNvPr>
          <p:cNvSpPr>
            <a:spLocks noGrp="1"/>
          </p:cNvSpPr>
          <p:nvPr>
            <p:ph sz="half" idx="2"/>
          </p:nvPr>
        </p:nvSpPr>
        <p:spPr/>
        <p:txBody>
          <a:bodyPr>
            <a:normAutofit fontScale="85000" lnSpcReduction="20000"/>
          </a:bodyPr>
          <a:lstStyle/>
          <a:p>
            <a:r>
              <a:rPr lang="en-GB" dirty="0"/>
              <a:t>Uterotonics</a:t>
            </a:r>
          </a:p>
          <a:p>
            <a:r>
              <a:rPr lang="en-GB" dirty="0" err="1"/>
              <a:t>Syntocinon</a:t>
            </a:r>
            <a:r>
              <a:rPr lang="en-GB" dirty="0"/>
              <a:t> infusion</a:t>
            </a:r>
          </a:p>
          <a:p>
            <a:r>
              <a:rPr lang="en-GB" dirty="0"/>
              <a:t>Ergometrine</a:t>
            </a:r>
          </a:p>
          <a:p>
            <a:r>
              <a:rPr lang="en-GB" dirty="0" err="1"/>
              <a:t>Carboprost</a:t>
            </a:r>
            <a:r>
              <a:rPr lang="en-GB" dirty="0"/>
              <a:t> (</a:t>
            </a:r>
            <a:r>
              <a:rPr lang="en-GB" dirty="0" err="1"/>
              <a:t>hemabate</a:t>
            </a:r>
            <a:r>
              <a:rPr lang="en-GB" dirty="0"/>
              <a:t>)</a:t>
            </a:r>
          </a:p>
          <a:p>
            <a:r>
              <a:rPr lang="en-GB" dirty="0"/>
              <a:t>Misoprostol </a:t>
            </a:r>
          </a:p>
          <a:p>
            <a:r>
              <a:rPr lang="en-GB" dirty="0"/>
              <a:t>Tranexamic acid </a:t>
            </a:r>
          </a:p>
          <a:p>
            <a:endParaRPr lang="en-GB" dirty="0"/>
          </a:p>
          <a:p>
            <a:endParaRPr lang="en-GB" dirty="0"/>
          </a:p>
          <a:p>
            <a:endParaRPr lang="en-GB" dirty="0"/>
          </a:p>
          <a:p>
            <a:endParaRPr lang="en-GB" dirty="0"/>
          </a:p>
          <a:p>
            <a:r>
              <a:rPr lang="en-GB" dirty="0"/>
              <a:t>……</a:t>
            </a:r>
          </a:p>
        </p:txBody>
      </p:sp>
    </p:spTree>
    <p:extLst>
      <p:ext uri="{BB962C8B-B14F-4D97-AF65-F5344CB8AC3E}">
        <p14:creationId xmlns:p14="http://schemas.microsoft.com/office/powerpoint/2010/main" val="4290811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03AFD8DE91347B3F6A54C1D1DF769" ma:contentTypeVersion="4" ma:contentTypeDescription="Create a new document." ma:contentTypeScope="" ma:versionID="182eae0c633676bdaa723a1c18db9dda">
  <xsd:schema xmlns:xsd="http://www.w3.org/2001/XMLSchema" xmlns:xs="http://www.w3.org/2001/XMLSchema" xmlns:p="http://schemas.microsoft.com/office/2006/metadata/properties" xmlns:ns2="5456ca49-4273-4a25-8923-df9fa54471b8" targetNamespace="http://schemas.microsoft.com/office/2006/metadata/properties" ma:root="true" ma:fieldsID="4d3fadcef91924a8e92d494b26779484" ns2:_="">
    <xsd:import namespace="5456ca49-4273-4a25-8923-df9fa54471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6ca49-4273-4a25-8923-df9fa5447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44F3FC-130C-43BC-9BAB-7811013DB794}"/>
</file>

<file path=customXml/itemProps2.xml><?xml version="1.0" encoding="utf-8"?>
<ds:datastoreItem xmlns:ds="http://schemas.openxmlformats.org/officeDocument/2006/customXml" ds:itemID="{22251E44-97AA-475D-ADE0-58B20CE08A18}"/>
</file>

<file path=customXml/itemProps3.xml><?xml version="1.0" encoding="utf-8"?>
<ds:datastoreItem xmlns:ds="http://schemas.openxmlformats.org/officeDocument/2006/customXml" ds:itemID="{048CA377-0813-4985-A517-FD7E30AB0BE9}"/>
</file>

<file path=docProps/app.xml><?xml version="1.0" encoding="utf-8"?>
<Properties xmlns="http://schemas.openxmlformats.org/officeDocument/2006/extended-properties" xmlns:vt="http://schemas.openxmlformats.org/officeDocument/2006/docPropsVTypes">
  <Template>Office Theme</Template>
  <TotalTime>50</TotalTime>
  <Words>352</Words>
  <Application>Microsoft Office PowerPoint</Application>
  <PresentationFormat>Widescreen</PresentationFormat>
  <Paragraphs>48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Obstetric haemorrhage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fida_a_99@yahoo.com</dc:creator>
  <cp:lastModifiedBy>fida_a_99@yahoo.com</cp:lastModifiedBy>
  <cp:revision>10</cp:revision>
  <dcterms:created xsi:type="dcterms:W3CDTF">2021-03-22T16:50:44Z</dcterms:created>
  <dcterms:modified xsi:type="dcterms:W3CDTF">2021-03-22T17:40:46Z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0x01010000003AFD8DE91347B3F6A54C1D1DF769</vt:lpwstr>
  </property>
</Properties>
</file>