
<file path=[Content_Types].xml><?xml version="1.0" encoding="utf-8"?>
<Types xmlns="http://schemas.openxmlformats.org/package/2006/content-types">
  <Default Extension="png" ContentType="image/png"/>
  <Default Extension="jpeg" ContentType="image/jpeg"/>
  <Default Extension="m4a" ContentType="audio/mp4"/>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6.xml" ContentType="application/vnd.openxmlformats-officedocument.presentationml.slide+xml"/>
  <Override PartName="/ppt/slides/slide8.xml" ContentType="application/vnd.openxmlformats-officedocument.presentationml.slide+xml"/>
  <Override PartName="/ppt/slides/slide7.xml" ContentType="application/vnd.openxmlformats-officedocument.presentationml.slide+xml"/>
  <Override PartName="/ppt/slides/slide6.xml" ContentType="application/vnd.openxmlformats-officedocument.presentationml.slide+xml"/>
  <Override PartName="/ppt/slides/slide5.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5.xml" ContentType="application/vnd.openxmlformats-officedocument.presentationml.slide+xml"/>
  <Override PartName="/ppt/slides/slide14.xml" ContentType="application/vnd.openxmlformats-officedocument.presentationml.slide+xml"/>
  <Override PartName="/ppt/slides/slide13.xml" ContentType="application/vnd.openxmlformats-officedocument.presentationml.slide+xml"/>
  <Override PartName="/ppt/slides/slide12.xml" ContentType="application/vnd.openxmlformats-officedocument.presentationml.slide+xml"/>
  <Override PartName="/ppt/slides/slide4.xml" ContentType="application/vnd.openxmlformats-officedocument.presentationml.slide+xml"/>
  <Override PartName="/ppt/slides/slide3.xml" ContentType="application/vnd.openxmlformats-officedocument.presentationml.slide+xml"/>
  <Override PartName="/ppt/slides/slide2.xml" ContentType="application/vnd.openxmlformats-officedocument.presentationml.slide+xml"/>
  <Override PartName="/ppt/slides/slide17.xml" ContentType="application/vnd.openxmlformats-officedocument.presentationml.slide+xml"/>
  <Override PartName="/ppt/slides/slide1.xml" ContentType="application/vnd.openxmlformats-officedocument.presentationml.slide+xml"/>
  <Override PartName="/ppt/slideMasters/slideMaster1.xml" ContentType="application/vnd.openxmlformats-officedocument.presentationml.slideMaster+xml"/>
  <Override PartName="/ppt/slideLayouts/slideLayout11.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6.xml" ContentType="application/vnd.openxmlformats-officedocument.presentationml.slideLayout+xml"/>
  <Override PartName="/ppt/slideLayouts/slideLayout4.xml" ContentType="application/vnd.openxmlformats-officedocument.presentationml.slideLayout+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5.xml" ContentType="application/vnd.openxmlformats-officedocument.presentationml.slideLayout+xml"/>
  <Override PartName="/ppt/theme/theme1.xml" ContentType="application/vnd.openxmlformats-officedocument.theme+xml"/>
  <Override PartName="/ppt/tableStyles.xml" ContentType="application/vnd.openxmlformats-officedocument.presentationml.tableStyles+xml"/>
  <Override PartName="/ppt/viewProps.xml" ContentType="application/vnd.openxmlformats-officedocument.presentationml.viewProps+xml"/>
  <Override PartName="/ppt/presProps.xml" ContentType="application/vnd.openxmlformats-officedocument.presentationml.presProps+xml"/>
  <Override PartName="/docProps/app.xml" ContentType="application/vnd.openxmlformats-officedocument.extended-properties+xml"/>
  <Override PartName="/docProps/core.xml" ContentType="application/vnd.openxmlformats-package.core-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71" r:id="rId2"/>
    <p:sldId id="275" r:id="rId3"/>
    <p:sldId id="273" r:id="rId4"/>
    <p:sldId id="257" r:id="rId5"/>
    <p:sldId id="268" r:id="rId6"/>
    <p:sldId id="258" r:id="rId7"/>
    <p:sldId id="269" r:id="rId8"/>
    <p:sldId id="259" r:id="rId9"/>
    <p:sldId id="260" r:id="rId10"/>
    <p:sldId id="261" r:id="rId11"/>
    <p:sldId id="262" r:id="rId12"/>
    <p:sldId id="263" r:id="rId13"/>
    <p:sldId id="264" r:id="rId14"/>
    <p:sldId id="265" r:id="rId15"/>
    <p:sldId id="266" r:id="rId16"/>
    <p:sldId id="267" r:id="rId17"/>
    <p:sldId id="270" r:id="rId18"/>
  </p:sldIdLst>
  <p:sldSz cx="9144000" cy="6858000" type="screen4x3"/>
  <p:notesSz cx="6858000" cy="9144000"/>
  <p:defaultTextStyle>
    <a:defPPr>
      <a:defRPr lang="ar-JO"/>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68" d="100"/>
          <a:sy n="68" d="100"/>
        </p:scale>
        <p:origin x="1446" y="7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customXml" Target="../customXml/item3.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customXml" Target="../customXml/item2.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customXml" Target="../customXml/item1.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ar-JO"/>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ar-JO"/>
          </a:p>
        </p:txBody>
      </p:sp>
      <p:sp>
        <p:nvSpPr>
          <p:cNvPr id="4" name="Date Placeholder 3"/>
          <p:cNvSpPr>
            <a:spLocks noGrp="1"/>
          </p:cNvSpPr>
          <p:nvPr>
            <p:ph type="dt" sz="half" idx="10"/>
          </p:nvPr>
        </p:nvSpPr>
        <p:spPr/>
        <p:txBody>
          <a:bodyPr/>
          <a:lstStyle/>
          <a:p>
            <a:fld id="{2EEB10B0-F571-4960-B876-808674D056C8}" type="datetimeFigureOut">
              <a:rPr lang="ar-JO" smtClean="0"/>
              <a:pPr/>
              <a:t>08/08/1442</a:t>
            </a:fld>
            <a:endParaRPr lang="ar-JO"/>
          </a:p>
        </p:txBody>
      </p:sp>
      <p:sp>
        <p:nvSpPr>
          <p:cNvPr id="5" name="Footer Placeholder 4"/>
          <p:cNvSpPr>
            <a:spLocks noGrp="1"/>
          </p:cNvSpPr>
          <p:nvPr>
            <p:ph type="ftr" sz="quarter" idx="11"/>
          </p:nvPr>
        </p:nvSpPr>
        <p:spPr/>
        <p:txBody>
          <a:bodyPr/>
          <a:lstStyle/>
          <a:p>
            <a:endParaRPr lang="ar-JO"/>
          </a:p>
        </p:txBody>
      </p:sp>
      <p:sp>
        <p:nvSpPr>
          <p:cNvPr id="6" name="Slide Number Placeholder 5"/>
          <p:cNvSpPr>
            <a:spLocks noGrp="1"/>
          </p:cNvSpPr>
          <p:nvPr>
            <p:ph type="sldNum" sz="quarter" idx="12"/>
          </p:nvPr>
        </p:nvSpPr>
        <p:spPr/>
        <p:txBody>
          <a:bodyPr/>
          <a:lstStyle/>
          <a:p>
            <a:fld id="{C7A2BBBE-16DF-41A0-8781-89003EEE91E7}" type="slidenum">
              <a:rPr lang="ar-JO" smtClean="0"/>
              <a:pPr/>
              <a:t>‹#›</a:t>
            </a:fld>
            <a:endParaRPr lang="ar-JO"/>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ar-JO"/>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JO"/>
          </a:p>
        </p:txBody>
      </p:sp>
      <p:sp>
        <p:nvSpPr>
          <p:cNvPr id="4" name="Date Placeholder 3"/>
          <p:cNvSpPr>
            <a:spLocks noGrp="1"/>
          </p:cNvSpPr>
          <p:nvPr>
            <p:ph type="dt" sz="half" idx="10"/>
          </p:nvPr>
        </p:nvSpPr>
        <p:spPr/>
        <p:txBody>
          <a:bodyPr/>
          <a:lstStyle/>
          <a:p>
            <a:fld id="{2EEB10B0-F571-4960-B876-808674D056C8}" type="datetimeFigureOut">
              <a:rPr lang="ar-JO" smtClean="0"/>
              <a:pPr/>
              <a:t>08/08/1442</a:t>
            </a:fld>
            <a:endParaRPr lang="ar-JO"/>
          </a:p>
        </p:txBody>
      </p:sp>
      <p:sp>
        <p:nvSpPr>
          <p:cNvPr id="5" name="Footer Placeholder 4"/>
          <p:cNvSpPr>
            <a:spLocks noGrp="1"/>
          </p:cNvSpPr>
          <p:nvPr>
            <p:ph type="ftr" sz="quarter" idx="11"/>
          </p:nvPr>
        </p:nvSpPr>
        <p:spPr/>
        <p:txBody>
          <a:bodyPr/>
          <a:lstStyle/>
          <a:p>
            <a:endParaRPr lang="ar-JO"/>
          </a:p>
        </p:txBody>
      </p:sp>
      <p:sp>
        <p:nvSpPr>
          <p:cNvPr id="6" name="Slide Number Placeholder 5"/>
          <p:cNvSpPr>
            <a:spLocks noGrp="1"/>
          </p:cNvSpPr>
          <p:nvPr>
            <p:ph type="sldNum" sz="quarter" idx="12"/>
          </p:nvPr>
        </p:nvSpPr>
        <p:spPr/>
        <p:txBody>
          <a:bodyPr/>
          <a:lstStyle/>
          <a:p>
            <a:fld id="{C7A2BBBE-16DF-41A0-8781-89003EEE91E7}" type="slidenum">
              <a:rPr lang="ar-JO" smtClean="0"/>
              <a:pPr/>
              <a:t>‹#›</a:t>
            </a:fld>
            <a:endParaRPr lang="ar-JO"/>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r">
              <a:defRPr sz="4000" b="1" cap="all"/>
            </a:lvl1pPr>
          </a:lstStyle>
          <a:p>
            <a:r>
              <a:rPr lang="en-US"/>
              <a:t>Click to edit Master title style</a:t>
            </a:r>
            <a:endParaRPr lang="ar-JO"/>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EEB10B0-F571-4960-B876-808674D056C8}" type="datetimeFigureOut">
              <a:rPr lang="ar-JO" smtClean="0"/>
              <a:pPr/>
              <a:t>08/08/1442</a:t>
            </a:fld>
            <a:endParaRPr lang="ar-JO"/>
          </a:p>
        </p:txBody>
      </p:sp>
      <p:sp>
        <p:nvSpPr>
          <p:cNvPr id="5" name="Footer Placeholder 4"/>
          <p:cNvSpPr>
            <a:spLocks noGrp="1"/>
          </p:cNvSpPr>
          <p:nvPr>
            <p:ph type="ftr" sz="quarter" idx="11"/>
          </p:nvPr>
        </p:nvSpPr>
        <p:spPr/>
        <p:txBody>
          <a:bodyPr/>
          <a:lstStyle/>
          <a:p>
            <a:endParaRPr lang="ar-JO"/>
          </a:p>
        </p:txBody>
      </p:sp>
      <p:sp>
        <p:nvSpPr>
          <p:cNvPr id="6" name="Slide Number Placeholder 5"/>
          <p:cNvSpPr>
            <a:spLocks noGrp="1"/>
          </p:cNvSpPr>
          <p:nvPr>
            <p:ph type="sldNum" sz="quarter" idx="12"/>
          </p:nvPr>
        </p:nvSpPr>
        <p:spPr/>
        <p:txBody>
          <a:bodyPr/>
          <a:lstStyle/>
          <a:p>
            <a:fld id="{C7A2BBBE-16DF-41A0-8781-89003EEE91E7}" type="slidenum">
              <a:rPr lang="ar-JO" smtClean="0"/>
              <a:pPr/>
              <a:t>‹#›</a:t>
            </a:fld>
            <a:endParaRPr lang="ar-JO"/>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ar-JO"/>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JO"/>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JO"/>
          </a:p>
        </p:txBody>
      </p:sp>
      <p:sp>
        <p:nvSpPr>
          <p:cNvPr id="5" name="Date Placeholder 4"/>
          <p:cNvSpPr>
            <a:spLocks noGrp="1"/>
          </p:cNvSpPr>
          <p:nvPr>
            <p:ph type="dt" sz="half" idx="10"/>
          </p:nvPr>
        </p:nvSpPr>
        <p:spPr/>
        <p:txBody>
          <a:bodyPr/>
          <a:lstStyle/>
          <a:p>
            <a:fld id="{2EEB10B0-F571-4960-B876-808674D056C8}" type="datetimeFigureOut">
              <a:rPr lang="ar-JO" smtClean="0"/>
              <a:pPr/>
              <a:t>08/08/1442</a:t>
            </a:fld>
            <a:endParaRPr lang="ar-JO"/>
          </a:p>
        </p:txBody>
      </p:sp>
      <p:sp>
        <p:nvSpPr>
          <p:cNvPr id="6" name="Footer Placeholder 5"/>
          <p:cNvSpPr>
            <a:spLocks noGrp="1"/>
          </p:cNvSpPr>
          <p:nvPr>
            <p:ph type="ftr" sz="quarter" idx="11"/>
          </p:nvPr>
        </p:nvSpPr>
        <p:spPr/>
        <p:txBody>
          <a:bodyPr/>
          <a:lstStyle/>
          <a:p>
            <a:endParaRPr lang="ar-JO"/>
          </a:p>
        </p:txBody>
      </p:sp>
      <p:sp>
        <p:nvSpPr>
          <p:cNvPr id="7" name="Slide Number Placeholder 6"/>
          <p:cNvSpPr>
            <a:spLocks noGrp="1"/>
          </p:cNvSpPr>
          <p:nvPr>
            <p:ph type="sldNum" sz="quarter" idx="12"/>
          </p:nvPr>
        </p:nvSpPr>
        <p:spPr/>
        <p:txBody>
          <a:bodyPr/>
          <a:lstStyle/>
          <a:p>
            <a:fld id="{C7A2BBBE-16DF-41A0-8781-89003EEE91E7}" type="slidenum">
              <a:rPr lang="ar-JO" smtClean="0"/>
              <a:pPr/>
              <a:t>‹#›</a:t>
            </a:fld>
            <a:endParaRPr lang="ar-JO"/>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ar-JO"/>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JO"/>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JO"/>
          </a:p>
        </p:txBody>
      </p:sp>
      <p:sp>
        <p:nvSpPr>
          <p:cNvPr id="7" name="Date Placeholder 6"/>
          <p:cNvSpPr>
            <a:spLocks noGrp="1"/>
          </p:cNvSpPr>
          <p:nvPr>
            <p:ph type="dt" sz="half" idx="10"/>
          </p:nvPr>
        </p:nvSpPr>
        <p:spPr/>
        <p:txBody>
          <a:bodyPr/>
          <a:lstStyle/>
          <a:p>
            <a:fld id="{2EEB10B0-F571-4960-B876-808674D056C8}" type="datetimeFigureOut">
              <a:rPr lang="ar-JO" smtClean="0"/>
              <a:pPr/>
              <a:t>08/08/1442</a:t>
            </a:fld>
            <a:endParaRPr lang="ar-JO"/>
          </a:p>
        </p:txBody>
      </p:sp>
      <p:sp>
        <p:nvSpPr>
          <p:cNvPr id="8" name="Footer Placeholder 7"/>
          <p:cNvSpPr>
            <a:spLocks noGrp="1"/>
          </p:cNvSpPr>
          <p:nvPr>
            <p:ph type="ftr" sz="quarter" idx="11"/>
          </p:nvPr>
        </p:nvSpPr>
        <p:spPr/>
        <p:txBody>
          <a:bodyPr/>
          <a:lstStyle/>
          <a:p>
            <a:endParaRPr lang="ar-JO"/>
          </a:p>
        </p:txBody>
      </p:sp>
      <p:sp>
        <p:nvSpPr>
          <p:cNvPr id="9" name="Slide Number Placeholder 8"/>
          <p:cNvSpPr>
            <a:spLocks noGrp="1"/>
          </p:cNvSpPr>
          <p:nvPr>
            <p:ph type="sldNum" sz="quarter" idx="12"/>
          </p:nvPr>
        </p:nvSpPr>
        <p:spPr/>
        <p:txBody>
          <a:bodyPr/>
          <a:lstStyle/>
          <a:p>
            <a:fld id="{C7A2BBBE-16DF-41A0-8781-89003EEE91E7}" type="slidenum">
              <a:rPr lang="ar-JO" smtClean="0"/>
              <a:pPr/>
              <a:t>‹#›</a:t>
            </a:fld>
            <a:endParaRPr lang="ar-JO"/>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ar-JO"/>
          </a:p>
        </p:txBody>
      </p:sp>
      <p:sp>
        <p:nvSpPr>
          <p:cNvPr id="3" name="Date Placeholder 2"/>
          <p:cNvSpPr>
            <a:spLocks noGrp="1"/>
          </p:cNvSpPr>
          <p:nvPr>
            <p:ph type="dt" sz="half" idx="10"/>
          </p:nvPr>
        </p:nvSpPr>
        <p:spPr/>
        <p:txBody>
          <a:bodyPr/>
          <a:lstStyle/>
          <a:p>
            <a:fld id="{2EEB10B0-F571-4960-B876-808674D056C8}" type="datetimeFigureOut">
              <a:rPr lang="ar-JO" smtClean="0"/>
              <a:pPr/>
              <a:t>08/08/1442</a:t>
            </a:fld>
            <a:endParaRPr lang="ar-JO"/>
          </a:p>
        </p:txBody>
      </p:sp>
      <p:sp>
        <p:nvSpPr>
          <p:cNvPr id="4" name="Footer Placeholder 3"/>
          <p:cNvSpPr>
            <a:spLocks noGrp="1"/>
          </p:cNvSpPr>
          <p:nvPr>
            <p:ph type="ftr" sz="quarter" idx="11"/>
          </p:nvPr>
        </p:nvSpPr>
        <p:spPr/>
        <p:txBody>
          <a:bodyPr/>
          <a:lstStyle/>
          <a:p>
            <a:endParaRPr lang="ar-JO"/>
          </a:p>
        </p:txBody>
      </p:sp>
      <p:sp>
        <p:nvSpPr>
          <p:cNvPr id="5" name="Slide Number Placeholder 4"/>
          <p:cNvSpPr>
            <a:spLocks noGrp="1"/>
          </p:cNvSpPr>
          <p:nvPr>
            <p:ph type="sldNum" sz="quarter" idx="12"/>
          </p:nvPr>
        </p:nvSpPr>
        <p:spPr/>
        <p:txBody>
          <a:bodyPr/>
          <a:lstStyle/>
          <a:p>
            <a:fld id="{C7A2BBBE-16DF-41A0-8781-89003EEE91E7}" type="slidenum">
              <a:rPr lang="ar-JO" smtClean="0"/>
              <a:pPr/>
              <a:t>‹#›</a:t>
            </a:fld>
            <a:endParaRPr lang="ar-JO"/>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EEB10B0-F571-4960-B876-808674D056C8}" type="datetimeFigureOut">
              <a:rPr lang="ar-JO" smtClean="0"/>
              <a:pPr/>
              <a:t>08/08/1442</a:t>
            </a:fld>
            <a:endParaRPr lang="ar-JO"/>
          </a:p>
        </p:txBody>
      </p:sp>
      <p:sp>
        <p:nvSpPr>
          <p:cNvPr id="3" name="Footer Placeholder 2"/>
          <p:cNvSpPr>
            <a:spLocks noGrp="1"/>
          </p:cNvSpPr>
          <p:nvPr>
            <p:ph type="ftr" sz="quarter" idx="11"/>
          </p:nvPr>
        </p:nvSpPr>
        <p:spPr/>
        <p:txBody>
          <a:bodyPr/>
          <a:lstStyle/>
          <a:p>
            <a:endParaRPr lang="ar-JO"/>
          </a:p>
        </p:txBody>
      </p:sp>
      <p:sp>
        <p:nvSpPr>
          <p:cNvPr id="4" name="Slide Number Placeholder 3"/>
          <p:cNvSpPr>
            <a:spLocks noGrp="1"/>
          </p:cNvSpPr>
          <p:nvPr>
            <p:ph type="sldNum" sz="quarter" idx="12"/>
          </p:nvPr>
        </p:nvSpPr>
        <p:spPr/>
        <p:txBody>
          <a:bodyPr/>
          <a:lstStyle/>
          <a:p>
            <a:fld id="{C7A2BBBE-16DF-41A0-8781-89003EEE91E7}" type="slidenum">
              <a:rPr lang="ar-JO" smtClean="0"/>
              <a:pPr/>
              <a:t>‹#›</a:t>
            </a:fld>
            <a:endParaRPr lang="ar-JO"/>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r">
              <a:defRPr sz="2000" b="1"/>
            </a:lvl1pPr>
          </a:lstStyle>
          <a:p>
            <a:r>
              <a:rPr lang="en-US"/>
              <a:t>Click to edit Master title style</a:t>
            </a:r>
            <a:endParaRPr lang="ar-JO"/>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JO"/>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EEB10B0-F571-4960-B876-808674D056C8}" type="datetimeFigureOut">
              <a:rPr lang="ar-JO" smtClean="0"/>
              <a:pPr/>
              <a:t>08/08/1442</a:t>
            </a:fld>
            <a:endParaRPr lang="ar-JO"/>
          </a:p>
        </p:txBody>
      </p:sp>
      <p:sp>
        <p:nvSpPr>
          <p:cNvPr id="6" name="Footer Placeholder 5"/>
          <p:cNvSpPr>
            <a:spLocks noGrp="1"/>
          </p:cNvSpPr>
          <p:nvPr>
            <p:ph type="ftr" sz="quarter" idx="11"/>
          </p:nvPr>
        </p:nvSpPr>
        <p:spPr/>
        <p:txBody>
          <a:bodyPr/>
          <a:lstStyle/>
          <a:p>
            <a:endParaRPr lang="ar-JO"/>
          </a:p>
        </p:txBody>
      </p:sp>
      <p:sp>
        <p:nvSpPr>
          <p:cNvPr id="7" name="Slide Number Placeholder 6"/>
          <p:cNvSpPr>
            <a:spLocks noGrp="1"/>
          </p:cNvSpPr>
          <p:nvPr>
            <p:ph type="sldNum" sz="quarter" idx="12"/>
          </p:nvPr>
        </p:nvSpPr>
        <p:spPr/>
        <p:txBody>
          <a:bodyPr/>
          <a:lstStyle/>
          <a:p>
            <a:fld id="{C7A2BBBE-16DF-41A0-8781-89003EEE91E7}" type="slidenum">
              <a:rPr lang="ar-JO" smtClean="0"/>
              <a:pPr/>
              <a:t>‹#›</a:t>
            </a:fld>
            <a:endParaRPr lang="ar-JO"/>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r">
              <a:defRPr sz="2000" b="1"/>
            </a:lvl1pPr>
          </a:lstStyle>
          <a:p>
            <a:r>
              <a:rPr lang="en-US"/>
              <a:t>Click to edit Master title style</a:t>
            </a:r>
            <a:endParaRPr lang="ar-JO"/>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JO"/>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EEB10B0-F571-4960-B876-808674D056C8}" type="datetimeFigureOut">
              <a:rPr lang="ar-JO" smtClean="0"/>
              <a:pPr/>
              <a:t>08/08/1442</a:t>
            </a:fld>
            <a:endParaRPr lang="ar-JO"/>
          </a:p>
        </p:txBody>
      </p:sp>
      <p:sp>
        <p:nvSpPr>
          <p:cNvPr id="6" name="Footer Placeholder 5"/>
          <p:cNvSpPr>
            <a:spLocks noGrp="1"/>
          </p:cNvSpPr>
          <p:nvPr>
            <p:ph type="ftr" sz="quarter" idx="11"/>
          </p:nvPr>
        </p:nvSpPr>
        <p:spPr/>
        <p:txBody>
          <a:bodyPr/>
          <a:lstStyle/>
          <a:p>
            <a:endParaRPr lang="ar-JO"/>
          </a:p>
        </p:txBody>
      </p:sp>
      <p:sp>
        <p:nvSpPr>
          <p:cNvPr id="7" name="Slide Number Placeholder 6"/>
          <p:cNvSpPr>
            <a:spLocks noGrp="1"/>
          </p:cNvSpPr>
          <p:nvPr>
            <p:ph type="sldNum" sz="quarter" idx="12"/>
          </p:nvPr>
        </p:nvSpPr>
        <p:spPr/>
        <p:txBody>
          <a:bodyPr/>
          <a:lstStyle/>
          <a:p>
            <a:fld id="{C7A2BBBE-16DF-41A0-8781-89003EEE91E7}" type="slidenum">
              <a:rPr lang="ar-JO" smtClean="0"/>
              <a:pPr/>
              <a:t>‹#›</a:t>
            </a:fld>
            <a:endParaRPr lang="ar-JO"/>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ar-JO"/>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JO"/>
          </a:p>
        </p:txBody>
      </p:sp>
      <p:sp>
        <p:nvSpPr>
          <p:cNvPr id="4" name="Date Placeholder 3"/>
          <p:cNvSpPr>
            <a:spLocks noGrp="1"/>
          </p:cNvSpPr>
          <p:nvPr>
            <p:ph type="dt" sz="half" idx="10"/>
          </p:nvPr>
        </p:nvSpPr>
        <p:spPr/>
        <p:txBody>
          <a:bodyPr/>
          <a:lstStyle/>
          <a:p>
            <a:fld id="{2EEB10B0-F571-4960-B876-808674D056C8}" type="datetimeFigureOut">
              <a:rPr lang="ar-JO" smtClean="0"/>
              <a:pPr/>
              <a:t>08/08/1442</a:t>
            </a:fld>
            <a:endParaRPr lang="ar-JO"/>
          </a:p>
        </p:txBody>
      </p:sp>
      <p:sp>
        <p:nvSpPr>
          <p:cNvPr id="5" name="Footer Placeholder 4"/>
          <p:cNvSpPr>
            <a:spLocks noGrp="1"/>
          </p:cNvSpPr>
          <p:nvPr>
            <p:ph type="ftr" sz="quarter" idx="11"/>
          </p:nvPr>
        </p:nvSpPr>
        <p:spPr/>
        <p:txBody>
          <a:bodyPr/>
          <a:lstStyle/>
          <a:p>
            <a:endParaRPr lang="ar-JO"/>
          </a:p>
        </p:txBody>
      </p:sp>
      <p:sp>
        <p:nvSpPr>
          <p:cNvPr id="6" name="Slide Number Placeholder 5"/>
          <p:cNvSpPr>
            <a:spLocks noGrp="1"/>
          </p:cNvSpPr>
          <p:nvPr>
            <p:ph type="sldNum" sz="quarter" idx="12"/>
          </p:nvPr>
        </p:nvSpPr>
        <p:spPr/>
        <p:txBody>
          <a:bodyPr/>
          <a:lstStyle/>
          <a:p>
            <a:fld id="{C7A2BBBE-16DF-41A0-8781-89003EEE91E7}" type="slidenum">
              <a:rPr lang="ar-JO" smtClean="0"/>
              <a:pPr/>
              <a:t>‹#›</a:t>
            </a:fld>
            <a:endParaRPr lang="ar-JO"/>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ar-JO"/>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JO"/>
          </a:p>
        </p:txBody>
      </p:sp>
      <p:sp>
        <p:nvSpPr>
          <p:cNvPr id="4" name="Date Placeholder 3"/>
          <p:cNvSpPr>
            <a:spLocks noGrp="1"/>
          </p:cNvSpPr>
          <p:nvPr>
            <p:ph type="dt" sz="half" idx="10"/>
          </p:nvPr>
        </p:nvSpPr>
        <p:spPr/>
        <p:txBody>
          <a:bodyPr/>
          <a:lstStyle/>
          <a:p>
            <a:fld id="{2EEB10B0-F571-4960-B876-808674D056C8}" type="datetimeFigureOut">
              <a:rPr lang="ar-JO" smtClean="0"/>
              <a:pPr/>
              <a:t>08/08/1442</a:t>
            </a:fld>
            <a:endParaRPr lang="ar-JO"/>
          </a:p>
        </p:txBody>
      </p:sp>
      <p:sp>
        <p:nvSpPr>
          <p:cNvPr id="5" name="Footer Placeholder 4"/>
          <p:cNvSpPr>
            <a:spLocks noGrp="1"/>
          </p:cNvSpPr>
          <p:nvPr>
            <p:ph type="ftr" sz="quarter" idx="11"/>
          </p:nvPr>
        </p:nvSpPr>
        <p:spPr/>
        <p:txBody>
          <a:bodyPr/>
          <a:lstStyle/>
          <a:p>
            <a:endParaRPr lang="ar-JO"/>
          </a:p>
        </p:txBody>
      </p:sp>
      <p:sp>
        <p:nvSpPr>
          <p:cNvPr id="6" name="Slide Number Placeholder 5"/>
          <p:cNvSpPr>
            <a:spLocks noGrp="1"/>
          </p:cNvSpPr>
          <p:nvPr>
            <p:ph type="sldNum" sz="quarter" idx="12"/>
          </p:nvPr>
        </p:nvSpPr>
        <p:spPr/>
        <p:txBody>
          <a:bodyPr/>
          <a:lstStyle/>
          <a:p>
            <a:fld id="{C7A2BBBE-16DF-41A0-8781-89003EEE91E7}" type="slidenum">
              <a:rPr lang="ar-JO" smtClean="0"/>
              <a:pPr/>
              <a:t>‹#›</a:t>
            </a:fld>
            <a:endParaRPr lang="ar-JO"/>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en-US"/>
              <a:t>Click to edit Master title style</a:t>
            </a:r>
            <a:endParaRPr lang="ar-JO"/>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JO"/>
          </a:p>
        </p:txBody>
      </p:sp>
      <p:sp>
        <p:nvSpPr>
          <p:cNvPr id="4" name="Date Placeholder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2EEB10B0-F571-4960-B876-808674D056C8}" type="datetimeFigureOut">
              <a:rPr lang="ar-JO" smtClean="0"/>
              <a:pPr/>
              <a:t>08/08/1442</a:t>
            </a:fld>
            <a:endParaRPr lang="ar-JO"/>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JO"/>
          </a:p>
        </p:txBody>
      </p:sp>
      <p:sp>
        <p:nvSpPr>
          <p:cNvPr id="6" name="Slide Number Placeholder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C7A2BBBE-16DF-41A0-8781-89003EEE91E7}" type="slidenum">
              <a:rPr lang="ar-JO" smtClean="0"/>
              <a:pPr/>
              <a:t>‹#›</a:t>
            </a:fld>
            <a:endParaRPr lang="ar-JO"/>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JO"/>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m4a"/><Relationship Id="rId1" Type="http://schemas.microsoft.com/office/2007/relationships/media" Target="../media/media1.m4a"/><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4a"/><Relationship Id="rId1" Type="http://schemas.microsoft.com/office/2007/relationships/media" Target="../media/media2.m4a"/><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m4a"/><Relationship Id="rId1" Type="http://schemas.microsoft.com/office/2007/relationships/media" Target="../media/media3.m4a"/><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m4a"/><Relationship Id="rId1" Type="http://schemas.microsoft.com/office/2007/relationships/media" Target="../media/media4.m4a"/><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m4a"/><Relationship Id="rId1" Type="http://schemas.microsoft.com/office/2007/relationships/media" Target="../media/media5.m4a"/><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m4a"/><Relationship Id="rId1" Type="http://schemas.microsoft.com/office/2007/relationships/media" Target="../media/media6.m4a"/><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7.m4a"/><Relationship Id="rId1" Type="http://schemas.microsoft.com/office/2007/relationships/media" Target="../media/media7.m4a"/><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8" descr="E:\E Book\Contraception picture\the Hashemite Univ..jpeg"/>
          <p:cNvPicPr>
            <a:picLocks noChangeAspect="1" noChangeArrowheads="1"/>
          </p:cNvPicPr>
          <p:nvPr/>
        </p:nvPicPr>
        <p:blipFill>
          <a:blip r:embed="rId2" cstate="print"/>
          <a:srcRect/>
          <a:stretch>
            <a:fillRect/>
          </a:stretch>
        </p:blipFill>
        <p:spPr bwMode="auto">
          <a:xfrm>
            <a:off x="3635896" y="620688"/>
            <a:ext cx="1905000" cy="1895475"/>
          </a:xfrm>
          <a:prstGeom prst="rect">
            <a:avLst/>
          </a:prstGeom>
          <a:noFill/>
          <a:ln w="9525">
            <a:noFill/>
            <a:miter lim="800000"/>
            <a:headEnd/>
            <a:tailEnd/>
          </a:ln>
        </p:spPr>
      </p:pic>
      <p:sp>
        <p:nvSpPr>
          <p:cNvPr id="5" name="Rectangle 4"/>
          <p:cNvSpPr/>
          <p:nvPr/>
        </p:nvSpPr>
        <p:spPr>
          <a:xfrm>
            <a:off x="1547664" y="2780928"/>
            <a:ext cx="5310336" cy="738664"/>
          </a:xfrm>
          <a:prstGeom prst="rect">
            <a:avLst/>
          </a:prstGeom>
        </p:spPr>
        <p:txBody>
          <a:bodyPr wrap="square">
            <a:spAutoFit/>
          </a:bodyPr>
          <a:lstStyle/>
          <a:p>
            <a:br>
              <a:rPr lang="en-US" sz="2400" dirty="0">
                <a:solidFill>
                  <a:prstClr val="black"/>
                </a:solidFill>
              </a:rPr>
            </a:br>
            <a:endParaRPr lang="ar-JO" dirty="0"/>
          </a:p>
        </p:txBody>
      </p:sp>
      <p:sp>
        <p:nvSpPr>
          <p:cNvPr id="6" name="Rectangle 5"/>
          <p:cNvSpPr/>
          <p:nvPr/>
        </p:nvSpPr>
        <p:spPr>
          <a:xfrm>
            <a:off x="1691680" y="3244334"/>
            <a:ext cx="5760639" cy="2031325"/>
          </a:xfrm>
          <a:prstGeom prst="rect">
            <a:avLst/>
          </a:prstGeom>
        </p:spPr>
        <p:txBody>
          <a:bodyPr wrap="square">
            <a:spAutoFit/>
          </a:bodyPr>
          <a:lstStyle/>
          <a:p>
            <a:pPr algn="ctr"/>
            <a:r>
              <a:rPr lang="en-US" i="1" dirty="0" err="1"/>
              <a:t>DR.Firas</a:t>
            </a:r>
            <a:r>
              <a:rPr lang="en-US" i="1" dirty="0"/>
              <a:t> Al-</a:t>
            </a:r>
            <a:r>
              <a:rPr lang="en-US" i="1" dirty="0" err="1"/>
              <a:t>Rshoud</a:t>
            </a:r>
            <a:endParaRPr lang="en-US" i="1" dirty="0"/>
          </a:p>
          <a:p>
            <a:pPr algn="ctr"/>
            <a:endParaRPr lang="en-US" i="1" dirty="0"/>
          </a:p>
          <a:p>
            <a:pPr algn="l"/>
            <a:r>
              <a:rPr lang="en-US" i="1" dirty="0"/>
              <a:t>Assistant Professor of Reproductive Medicine and  Infertility</a:t>
            </a:r>
          </a:p>
          <a:p>
            <a:pPr algn="l"/>
            <a:endParaRPr lang="en-US" i="1" dirty="0"/>
          </a:p>
          <a:p>
            <a:endParaRPr lang="en-US" i="1" dirty="0"/>
          </a:p>
          <a:p>
            <a:pPr algn="l"/>
            <a:endParaRPr lang="en-US" i="1" dirty="0"/>
          </a:p>
          <a:p>
            <a:pPr algn="l"/>
            <a:endParaRPr lang="ar-JO"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467544" y="-2187624"/>
            <a:ext cx="8676456" cy="8402300"/>
          </a:xfrm>
          <a:prstGeom prst="rect">
            <a:avLst/>
          </a:prstGeom>
        </p:spPr>
        <p:txBody>
          <a:bodyPr wrap="square">
            <a:spAutoFit/>
          </a:bodyPr>
          <a:lstStyle/>
          <a:p>
            <a:pPr algn="l"/>
            <a:endParaRPr lang="en-US" dirty="0">
              <a:solidFill>
                <a:srgbClr val="333333"/>
              </a:solidFill>
              <a:latin typeface="arial" panose="020B0604020202020204" pitchFamily="34" charset="0"/>
            </a:endParaRPr>
          </a:p>
          <a:p>
            <a:pPr algn="l"/>
            <a:endParaRPr lang="en-US" dirty="0">
              <a:solidFill>
                <a:srgbClr val="333333"/>
              </a:solidFill>
              <a:latin typeface="arial" panose="020B0604020202020204" pitchFamily="34" charset="0"/>
            </a:endParaRPr>
          </a:p>
          <a:p>
            <a:pPr algn="l"/>
            <a:endParaRPr lang="en-US" dirty="0">
              <a:solidFill>
                <a:srgbClr val="333333"/>
              </a:solidFill>
              <a:latin typeface="arial" panose="020B0604020202020204" pitchFamily="34" charset="0"/>
            </a:endParaRPr>
          </a:p>
          <a:p>
            <a:pPr algn="l"/>
            <a:endParaRPr lang="en-US" dirty="0">
              <a:solidFill>
                <a:srgbClr val="333333"/>
              </a:solidFill>
              <a:latin typeface="arial" panose="020B0604020202020204" pitchFamily="34" charset="0"/>
            </a:endParaRPr>
          </a:p>
          <a:p>
            <a:pPr algn="l"/>
            <a:endParaRPr lang="en-US" dirty="0">
              <a:solidFill>
                <a:srgbClr val="333333"/>
              </a:solidFill>
              <a:latin typeface="arial" panose="020B0604020202020204" pitchFamily="34" charset="0"/>
            </a:endParaRPr>
          </a:p>
          <a:p>
            <a:pPr algn="l"/>
            <a:endParaRPr lang="en-US" dirty="0">
              <a:solidFill>
                <a:srgbClr val="333333"/>
              </a:solidFill>
              <a:latin typeface="arial" panose="020B0604020202020204" pitchFamily="34" charset="0"/>
            </a:endParaRPr>
          </a:p>
          <a:p>
            <a:pPr algn="l"/>
            <a:endParaRPr lang="en-US" dirty="0">
              <a:solidFill>
                <a:srgbClr val="333333"/>
              </a:solidFill>
              <a:latin typeface="arial" panose="020B0604020202020204" pitchFamily="34" charset="0"/>
            </a:endParaRPr>
          </a:p>
          <a:p>
            <a:pPr algn="l"/>
            <a:endParaRPr lang="en-US" dirty="0">
              <a:solidFill>
                <a:srgbClr val="333333"/>
              </a:solidFill>
              <a:latin typeface="arial" panose="020B0604020202020204" pitchFamily="34" charset="0"/>
            </a:endParaRPr>
          </a:p>
          <a:p>
            <a:pPr algn="l"/>
            <a:endParaRPr lang="en-US" dirty="0">
              <a:solidFill>
                <a:srgbClr val="333333"/>
              </a:solidFill>
              <a:latin typeface="arial" panose="020B0604020202020204" pitchFamily="34" charset="0"/>
            </a:endParaRPr>
          </a:p>
          <a:p>
            <a:pPr algn="l"/>
            <a:endParaRPr lang="en-US" dirty="0">
              <a:solidFill>
                <a:srgbClr val="333333"/>
              </a:solidFill>
              <a:latin typeface="arial" panose="020B0604020202020204" pitchFamily="34" charset="0"/>
            </a:endParaRPr>
          </a:p>
          <a:p>
            <a:pPr algn="l"/>
            <a:endParaRPr lang="en-US" dirty="0">
              <a:solidFill>
                <a:srgbClr val="333333"/>
              </a:solidFill>
              <a:latin typeface="arial" panose="020B0604020202020204" pitchFamily="34" charset="0"/>
            </a:endParaRPr>
          </a:p>
          <a:p>
            <a:pPr algn="l"/>
            <a:r>
              <a:rPr lang="en-US" dirty="0">
                <a:solidFill>
                  <a:srgbClr val="333333"/>
                </a:solidFill>
                <a:latin typeface="arial" panose="020B0604020202020204" pitchFamily="34" charset="0"/>
              </a:rPr>
              <a:t>During week 6 of fetal life, the primitive gonads appear on the urogenital ridge, medial to the </a:t>
            </a:r>
            <a:r>
              <a:rPr lang="en-US" dirty="0" err="1">
                <a:solidFill>
                  <a:srgbClr val="333333"/>
                </a:solidFill>
                <a:latin typeface="arial" panose="020B0604020202020204" pitchFamily="34" charset="0"/>
              </a:rPr>
              <a:t>mesonephros</a:t>
            </a:r>
            <a:r>
              <a:rPr lang="en-US" dirty="0">
                <a:solidFill>
                  <a:srgbClr val="333333"/>
                </a:solidFill>
                <a:latin typeface="arial" panose="020B0604020202020204" pitchFamily="34" charset="0"/>
              </a:rPr>
              <a:t>, and the mesonephric (</a:t>
            </a:r>
            <a:r>
              <a:rPr lang="en-US" dirty="0" err="1">
                <a:solidFill>
                  <a:srgbClr val="333333"/>
                </a:solidFill>
                <a:latin typeface="arial" panose="020B0604020202020204" pitchFamily="34" charset="0"/>
              </a:rPr>
              <a:t>Wolffian</a:t>
            </a:r>
            <a:r>
              <a:rPr lang="en-US" dirty="0">
                <a:solidFill>
                  <a:srgbClr val="333333"/>
                </a:solidFill>
                <a:latin typeface="arial" panose="020B0604020202020204" pitchFamily="34" charset="0"/>
              </a:rPr>
              <a:t>) and paramesonephric (Müllerian) ducts develop. It has been suggested that </a:t>
            </a:r>
            <a:r>
              <a:rPr lang="en-US" dirty="0" err="1">
                <a:solidFill>
                  <a:srgbClr val="333333"/>
                </a:solidFill>
                <a:latin typeface="arial" panose="020B0604020202020204" pitchFamily="34" charset="0"/>
              </a:rPr>
              <a:t>Wolffian</a:t>
            </a:r>
            <a:r>
              <a:rPr lang="en-US" dirty="0">
                <a:solidFill>
                  <a:srgbClr val="333333"/>
                </a:solidFill>
                <a:latin typeface="arial" panose="020B0604020202020204" pitchFamily="34" charset="0"/>
              </a:rPr>
              <a:t> ducts act as a precursor/inducer for Müllerian formation or as a guide in the downward growth of the Müllerian ducts . By the seventh week, the </a:t>
            </a:r>
            <a:r>
              <a:rPr lang="en-US" i="1" dirty="0">
                <a:solidFill>
                  <a:srgbClr val="333333"/>
                </a:solidFill>
                <a:latin typeface="arial" panose="020B0604020202020204" pitchFamily="34" charset="0"/>
              </a:rPr>
              <a:t>SRY</a:t>
            </a:r>
            <a:r>
              <a:rPr lang="en-US" dirty="0">
                <a:solidFill>
                  <a:srgbClr val="333333"/>
                </a:solidFill>
                <a:latin typeface="arial" panose="020B0604020202020204" pitchFamily="34" charset="0"/>
              </a:rPr>
              <a:t> gene (the sex-determining region of the Y-chromosome) in male embryos stimulates gonadal differentiation into testes; these produce androgens and anti-Müllerian hormone, which promote the development of male internal genitalia from the </a:t>
            </a:r>
            <a:r>
              <a:rPr lang="en-US" dirty="0" err="1">
                <a:solidFill>
                  <a:srgbClr val="333333"/>
                </a:solidFill>
                <a:latin typeface="arial" panose="020B0604020202020204" pitchFamily="34" charset="0"/>
              </a:rPr>
              <a:t>Wolffian</a:t>
            </a:r>
            <a:r>
              <a:rPr lang="en-US" dirty="0">
                <a:solidFill>
                  <a:srgbClr val="333333"/>
                </a:solidFill>
                <a:latin typeface="arial" panose="020B0604020202020204" pitchFamily="34" charset="0"/>
              </a:rPr>
              <a:t> ducts, cause regression of Müllerian structures and cause </a:t>
            </a:r>
            <a:r>
              <a:rPr lang="en-US" dirty="0" err="1">
                <a:solidFill>
                  <a:srgbClr val="333333"/>
                </a:solidFill>
                <a:latin typeface="arial" panose="020B0604020202020204" pitchFamily="34" charset="0"/>
              </a:rPr>
              <a:t>virilization</a:t>
            </a:r>
            <a:r>
              <a:rPr lang="en-US" dirty="0">
                <a:solidFill>
                  <a:srgbClr val="333333"/>
                </a:solidFill>
                <a:latin typeface="arial" panose="020B0604020202020204" pitchFamily="34" charset="0"/>
              </a:rPr>
              <a:t> of the indifferent external genitalia. Conversely, absence of the </a:t>
            </a:r>
            <a:r>
              <a:rPr lang="en-US" i="1" dirty="0">
                <a:solidFill>
                  <a:srgbClr val="333333"/>
                </a:solidFill>
                <a:latin typeface="arial" panose="020B0604020202020204" pitchFamily="34" charset="0"/>
              </a:rPr>
              <a:t>SRY</a:t>
            </a:r>
            <a:r>
              <a:rPr lang="en-US" dirty="0">
                <a:solidFill>
                  <a:srgbClr val="333333"/>
                </a:solidFill>
                <a:latin typeface="arial" panose="020B0604020202020204" pitchFamily="34" charset="0"/>
              </a:rPr>
              <a:t> gene in female embryos allows the gonads to develop into ovaries. The subsequent lack of anti-Müllerian hormone causes regression of the </a:t>
            </a:r>
            <a:r>
              <a:rPr lang="en-US" dirty="0" err="1">
                <a:solidFill>
                  <a:srgbClr val="333333"/>
                </a:solidFill>
                <a:latin typeface="arial" panose="020B0604020202020204" pitchFamily="34" charset="0"/>
              </a:rPr>
              <a:t>Wolffian</a:t>
            </a:r>
            <a:r>
              <a:rPr lang="en-US" dirty="0">
                <a:solidFill>
                  <a:srgbClr val="333333"/>
                </a:solidFill>
                <a:latin typeface="arial" panose="020B0604020202020204" pitchFamily="34" charset="0"/>
              </a:rPr>
              <a:t> ducts and allows Müllerian ducts to develop into fallopian tubes, the uterus and upper vagina, while the lack of androgens permits differentiation of the indifferent external genitalia into the labia majora, labia minora and the clitoris. Müllerian development occurs separately from gonadal development, and women with Müllerian anomalies usually have normal ovaries and ovarian hormone production . By contrast, Müllerian development occurs in close association with the development of the urinary tract, and renal anomalies are commonly identified in those with Müllerian anomalies</a:t>
            </a:r>
            <a:endParaRPr lang="en-US" dirty="0"/>
          </a:p>
        </p:txBody>
      </p:sp>
    </p:spTree>
    <p:extLst>
      <p:ext uri="{BB962C8B-B14F-4D97-AF65-F5344CB8AC3E}">
        <p14:creationId xmlns:p14="http://schemas.microsoft.com/office/powerpoint/2010/main" val="18691638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sz="3200" dirty="0"/>
              <a:t>Primary Amenorrhea</a:t>
            </a:r>
            <a:br>
              <a:rPr lang="en-US" sz="3200" dirty="0"/>
            </a:br>
            <a:r>
              <a:rPr lang="en-US" sz="2400" dirty="0"/>
              <a:t>3%</a:t>
            </a:r>
            <a:endParaRPr lang="ar-JO" sz="3200" dirty="0"/>
          </a:p>
        </p:txBody>
      </p:sp>
      <p:sp>
        <p:nvSpPr>
          <p:cNvPr id="5" name="Content Placeholder 4"/>
          <p:cNvSpPr>
            <a:spLocks noGrp="1"/>
          </p:cNvSpPr>
          <p:nvPr>
            <p:ph idx="1"/>
          </p:nvPr>
        </p:nvSpPr>
        <p:spPr/>
        <p:txBody>
          <a:bodyPr>
            <a:normAutofit/>
          </a:bodyPr>
          <a:lstStyle/>
          <a:p>
            <a:pPr algn="l">
              <a:buNone/>
            </a:pPr>
            <a:r>
              <a:rPr lang="en-US" sz="2400" dirty="0"/>
              <a:t>Definition</a:t>
            </a:r>
          </a:p>
          <a:p>
            <a:pPr algn="l">
              <a:buNone/>
            </a:pPr>
            <a:r>
              <a:rPr lang="en-US" sz="2000" dirty="0"/>
              <a:t>. Absence of menstruation( never seen menstrual cycle)</a:t>
            </a:r>
          </a:p>
          <a:p>
            <a:pPr algn="l">
              <a:buNone/>
            </a:pPr>
            <a:r>
              <a:rPr lang="en-US" sz="2000" dirty="0"/>
              <a:t>. Investigated at age of 14 years if there are no 2ry sexual characteristics or age of 16 with 2ry sexual char.</a:t>
            </a:r>
          </a:p>
          <a:p>
            <a:pPr algn="l">
              <a:buNone/>
            </a:pPr>
            <a:r>
              <a:rPr lang="en-US" sz="2400" dirty="0"/>
              <a:t>Pathophysiology- </a:t>
            </a:r>
            <a:r>
              <a:rPr lang="en-US" sz="2400" dirty="0" err="1"/>
              <a:t>classifcation</a:t>
            </a:r>
            <a:endParaRPr lang="en-US" sz="2400" dirty="0"/>
          </a:p>
          <a:p>
            <a:pPr algn="l">
              <a:buNone/>
            </a:pPr>
            <a:r>
              <a:rPr lang="en-US" sz="2000" dirty="0"/>
              <a:t>.</a:t>
            </a:r>
            <a:r>
              <a:rPr lang="en-US" sz="2000" dirty="0" err="1"/>
              <a:t>Anovulation</a:t>
            </a:r>
            <a:endParaRPr lang="en-US" sz="2000" dirty="0"/>
          </a:p>
          <a:p>
            <a:pPr algn="l">
              <a:buNone/>
            </a:pPr>
            <a:r>
              <a:rPr lang="en-US" sz="2000" dirty="0"/>
              <a:t>.Ovarian</a:t>
            </a:r>
          </a:p>
          <a:p>
            <a:pPr algn="l">
              <a:buNone/>
            </a:pPr>
            <a:r>
              <a:rPr lang="en-US" sz="2000" dirty="0"/>
              <a:t>.Pituitary</a:t>
            </a:r>
          </a:p>
          <a:p>
            <a:pPr algn="l">
              <a:buNone/>
            </a:pPr>
            <a:r>
              <a:rPr lang="en-US" sz="2000" dirty="0"/>
              <a:t>.Hypothalamic</a:t>
            </a:r>
          </a:p>
          <a:p>
            <a:pPr algn="l">
              <a:buNone/>
            </a:pPr>
            <a:r>
              <a:rPr lang="en-US" sz="2000" dirty="0"/>
              <a:t>.Amenorrhea secondary to systematic disease</a:t>
            </a:r>
          </a:p>
          <a:p>
            <a:pPr algn="l">
              <a:buNone/>
            </a:pPr>
            <a:r>
              <a:rPr lang="en-US" sz="2000" dirty="0"/>
              <a:t>. Anatomical… uterine &amp; outflow obstruction</a:t>
            </a:r>
            <a:endParaRPr lang="ar-JO" sz="2000" dirty="0"/>
          </a:p>
        </p:txBody>
      </p:sp>
      <p:pic>
        <p:nvPicPr>
          <p:cNvPr id="2"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74725"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ar-JO" sz="2400" dirty="0"/>
              <a:t>  </a:t>
            </a:r>
            <a:r>
              <a:rPr lang="en-US" sz="2400" dirty="0"/>
              <a:t>Clinical evaluation</a:t>
            </a:r>
            <a:endParaRPr lang="ar-JO" sz="2400" dirty="0"/>
          </a:p>
        </p:txBody>
      </p:sp>
      <p:sp>
        <p:nvSpPr>
          <p:cNvPr id="3" name="Content Placeholder 2"/>
          <p:cNvSpPr>
            <a:spLocks noGrp="1"/>
          </p:cNvSpPr>
          <p:nvPr>
            <p:ph idx="1"/>
          </p:nvPr>
        </p:nvSpPr>
        <p:spPr/>
        <p:txBody>
          <a:bodyPr>
            <a:normAutofit/>
          </a:bodyPr>
          <a:lstStyle/>
          <a:p>
            <a:pPr algn="l">
              <a:buNone/>
            </a:pPr>
            <a:r>
              <a:rPr lang="en-US" sz="2400" dirty="0"/>
              <a:t>.History</a:t>
            </a:r>
          </a:p>
          <a:p>
            <a:pPr algn="l">
              <a:buNone/>
            </a:pPr>
            <a:r>
              <a:rPr lang="en-US" sz="2000" dirty="0"/>
              <a:t>- chronic systemic illness such as D.M, cystic fibrosis, R.F</a:t>
            </a:r>
          </a:p>
          <a:p>
            <a:pPr algn="l">
              <a:buNone/>
            </a:pPr>
            <a:r>
              <a:rPr lang="en-US" sz="2000" dirty="0"/>
              <a:t>- History of delayed puberty in mother or sibling</a:t>
            </a:r>
          </a:p>
          <a:p>
            <a:pPr algn="l">
              <a:buNone/>
            </a:pPr>
            <a:r>
              <a:rPr lang="en-US" sz="2000" dirty="0"/>
              <a:t>- Anosmia (suggestive of </a:t>
            </a:r>
            <a:r>
              <a:rPr lang="en-US" sz="2000" dirty="0" err="1"/>
              <a:t>Kallman’s</a:t>
            </a:r>
            <a:r>
              <a:rPr lang="en-US" sz="2000" dirty="0"/>
              <a:t>)</a:t>
            </a:r>
          </a:p>
          <a:p>
            <a:pPr algn="l">
              <a:buNone/>
            </a:pPr>
            <a:r>
              <a:rPr lang="en-US" sz="2000" dirty="0"/>
              <a:t>- Excessive exercise or competitive sports</a:t>
            </a:r>
          </a:p>
          <a:p>
            <a:pPr algn="l">
              <a:buNone/>
            </a:pPr>
            <a:r>
              <a:rPr lang="en-US" sz="2000" dirty="0"/>
              <a:t>- Anorexia nervosa</a:t>
            </a:r>
          </a:p>
          <a:p>
            <a:pPr algn="l">
              <a:buNone/>
            </a:pPr>
            <a:r>
              <a:rPr lang="en-US" sz="2000" dirty="0"/>
              <a:t>- Childhood cancer requiring chemotherapy or radiotherapy</a:t>
            </a:r>
          </a:p>
          <a:p>
            <a:pPr algn="l">
              <a:buNone/>
            </a:pPr>
            <a:r>
              <a:rPr lang="en-US" sz="2000" dirty="0"/>
              <a:t>- Cyclical pelvic pain.</a:t>
            </a:r>
          </a:p>
          <a:p>
            <a:pPr algn="l">
              <a:buNone/>
            </a:pPr>
            <a:r>
              <a:rPr lang="en-US" sz="2400" dirty="0"/>
              <a:t>. Examination</a:t>
            </a:r>
          </a:p>
          <a:p>
            <a:pPr algn="l">
              <a:buNone/>
            </a:pPr>
            <a:r>
              <a:rPr lang="en-US" sz="2000" dirty="0"/>
              <a:t>- Stature               - BMI              - Breast development</a:t>
            </a:r>
          </a:p>
          <a:p>
            <a:pPr algn="l">
              <a:buNone/>
            </a:pPr>
            <a:r>
              <a:rPr lang="ar-JO" sz="2000" dirty="0"/>
              <a:t>   </a:t>
            </a:r>
            <a:r>
              <a:rPr lang="en-US" sz="2000" dirty="0"/>
              <a:t>-Presence of pubic and axillary hair            - Inguinal masses    - Hirsutism and evidence of </a:t>
            </a:r>
            <a:r>
              <a:rPr lang="en-US" sz="2000" dirty="0" err="1"/>
              <a:t>virilism</a:t>
            </a:r>
            <a:endParaRPr lang="en-US" sz="2000" dirty="0"/>
          </a:p>
          <a:p>
            <a:pPr algn="l">
              <a:buNone/>
            </a:pPr>
            <a:endParaRPr lang="en-US" sz="2000" dirty="0"/>
          </a:p>
          <a:p>
            <a:pPr algn="l">
              <a:buNone/>
            </a:pPr>
            <a:endParaRPr lang="ar-JO" sz="2000" dirty="0"/>
          </a:p>
        </p:txBody>
      </p:sp>
      <p:pic>
        <p:nvPicPr>
          <p:cNvPr id="5"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79440"/>
            <a:ext cx="609600" cy="6096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74222" fill="hold"/>
                                        <p:tgtEl>
                                          <p:spTgt spid="5"/>
                                        </p:tgtEl>
                                      </p:cBhvr>
                                    </p:cmd>
                                  </p:childTnLst>
                                </p:cTn>
                              </p:par>
                            </p:childTnLst>
                          </p:cTn>
                        </p:par>
                      </p:childTnLst>
                    </p:cTn>
                  </p:par>
                </p:childTnLst>
              </p:cTn>
              <p:nextCondLst>
                <p:cond evt="onClick" delay="0">
                  <p:tgtEl>
                    <p:spTgt spid="5"/>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Investigations</a:t>
            </a:r>
            <a:endParaRPr lang="ar-JO" sz="3200" dirty="0"/>
          </a:p>
        </p:txBody>
      </p:sp>
      <p:sp>
        <p:nvSpPr>
          <p:cNvPr id="3" name="Content Placeholder 2"/>
          <p:cNvSpPr>
            <a:spLocks noGrp="1"/>
          </p:cNvSpPr>
          <p:nvPr>
            <p:ph idx="1"/>
          </p:nvPr>
        </p:nvSpPr>
        <p:spPr/>
        <p:txBody>
          <a:bodyPr>
            <a:normAutofit lnSpcReduction="10000"/>
          </a:bodyPr>
          <a:lstStyle/>
          <a:p>
            <a:pPr algn="l">
              <a:buNone/>
            </a:pPr>
            <a:r>
              <a:rPr lang="en-US" sz="2000" i="1" dirty="0">
                <a:solidFill>
                  <a:srgbClr val="FF0000"/>
                </a:solidFill>
              </a:rPr>
              <a:t>- FSH and LH</a:t>
            </a:r>
          </a:p>
          <a:p>
            <a:pPr algn="l">
              <a:buNone/>
            </a:pPr>
            <a:r>
              <a:rPr lang="en-US" sz="2000" i="1" dirty="0">
                <a:solidFill>
                  <a:srgbClr val="FF0000"/>
                </a:solidFill>
              </a:rPr>
              <a:t>- </a:t>
            </a:r>
            <a:r>
              <a:rPr lang="en-US" sz="2000" i="1" dirty="0" err="1">
                <a:solidFill>
                  <a:srgbClr val="FF0000"/>
                </a:solidFill>
              </a:rPr>
              <a:t>Oestradiol</a:t>
            </a:r>
            <a:r>
              <a:rPr lang="en-US" sz="2000" i="1" dirty="0">
                <a:solidFill>
                  <a:srgbClr val="FF0000"/>
                </a:solidFill>
              </a:rPr>
              <a:t> level</a:t>
            </a:r>
          </a:p>
          <a:p>
            <a:pPr algn="l">
              <a:buNone/>
            </a:pPr>
            <a:r>
              <a:rPr lang="en-US" sz="2000" i="1" dirty="0">
                <a:solidFill>
                  <a:srgbClr val="FF0000"/>
                </a:solidFill>
              </a:rPr>
              <a:t>- Peripheral blood </a:t>
            </a:r>
            <a:r>
              <a:rPr lang="en-US" sz="2000" i="1" dirty="0" err="1">
                <a:solidFill>
                  <a:srgbClr val="FF0000"/>
                </a:solidFill>
              </a:rPr>
              <a:t>karyotype</a:t>
            </a:r>
            <a:endParaRPr lang="en-US" sz="2000" i="1" dirty="0">
              <a:solidFill>
                <a:srgbClr val="FF0000"/>
              </a:solidFill>
            </a:endParaRPr>
          </a:p>
          <a:p>
            <a:pPr algn="l">
              <a:buNone/>
            </a:pPr>
            <a:r>
              <a:rPr lang="en-US" sz="2000" i="1" dirty="0">
                <a:solidFill>
                  <a:srgbClr val="FF0000"/>
                </a:solidFill>
              </a:rPr>
              <a:t>- Pelvic imaging studies (U/S and MRI)</a:t>
            </a:r>
          </a:p>
          <a:p>
            <a:pPr algn="l">
              <a:buNone/>
            </a:pPr>
            <a:r>
              <a:rPr lang="en-US" sz="2400" i="1" dirty="0"/>
              <a:t>- Approach:</a:t>
            </a:r>
          </a:p>
          <a:p>
            <a:pPr algn="l">
              <a:buNone/>
            </a:pPr>
            <a:r>
              <a:rPr lang="en-US" sz="2000" i="1" dirty="0"/>
              <a:t>.</a:t>
            </a:r>
            <a:r>
              <a:rPr lang="en-US" sz="2000" dirty="0"/>
              <a:t>The presence or absence of 2ry sexual </a:t>
            </a:r>
            <a:r>
              <a:rPr lang="en-US" sz="2000" dirty="0" err="1"/>
              <a:t>ch</a:t>
            </a:r>
            <a:r>
              <a:rPr lang="en-US" sz="2000" dirty="0"/>
              <a:t>. Along with gonadotropins(FSSH,LH) levels help make an initial assessment of the possible causes of amenorrhea. Normal breast development usually indicates that there is normal ovarian function, or that there has been at some point.</a:t>
            </a:r>
          </a:p>
          <a:p>
            <a:pPr algn="l">
              <a:buNone/>
            </a:pPr>
            <a:r>
              <a:rPr lang="ar-JO" sz="2000" i="1" dirty="0"/>
              <a:t> </a:t>
            </a:r>
            <a:r>
              <a:rPr lang="en-US" sz="2000" i="1" dirty="0"/>
              <a:t>. Low </a:t>
            </a:r>
            <a:r>
              <a:rPr lang="en-US" sz="2000" i="1" dirty="0" err="1"/>
              <a:t>gonadotropins</a:t>
            </a:r>
            <a:r>
              <a:rPr lang="en-US" sz="2000" i="1" dirty="0"/>
              <a:t> →  Dysfunction of the hypothalamus or pituitary</a:t>
            </a:r>
          </a:p>
          <a:p>
            <a:pPr algn="l">
              <a:buNone/>
            </a:pPr>
            <a:r>
              <a:rPr lang="en-US" sz="2000" i="1" dirty="0"/>
              <a:t>. High </a:t>
            </a:r>
            <a:r>
              <a:rPr lang="en-US" sz="2000" i="1" dirty="0" err="1"/>
              <a:t>gonadotropin</a:t>
            </a:r>
            <a:r>
              <a:rPr lang="en-US" sz="2000" i="1" dirty="0"/>
              <a:t> → Failing gonads</a:t>
            </a:r>
          </a:p>
          <a:p>
            <a:pPr algn="l">
              <a:buNone/>
            </a:pPr>
            <a:r>
              <a:rPr lang="en-US" sz="2000" i="1" dirty="0"/>
              <a:t>. Normal  level → Suggest anatomical defect  </a:t>
            </a:r>
            <a:endParaRPr lang="ar-JO" sz="2000" i="1" dirty="0"/>
          </a:p>
        </p:txBody>
      </p:sp>
      <p:pic>
        <p:nvPicPr>
          <p:cNvPr id="4"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18783"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Cont.</a:t>
            </a:r>
            <a:endParaRPr lang="ar-JO" sz="3200" dirty="0"/>
          </a:p>
        </p:txBody>
      </p:sp>
      <p:sp>
        <p:nvSpPr>
          <p:cNvPr id="3" name="Content Placeholder 2"/>
          <p:cNvSpPr>
            <a:spLocks noGrp="1"/>
          </p:cNvSpPr>
          <p:nvPr>
            <p:ph idx="1"/>
          </p:nvPr>
        </p:nvSpPr>
        <p:spPr/>
        <p:txBody>
          <a:bodyPr/>
          <a:lstStyle/>
          <a:p>
            <a:pPr algn="l">
              <a:buNone/>
            </a:pPr>
            <a:r>
              <a:rPr lang="en-US" i="1" dirty="0"/>
              <a:t>. </a:t>
            </a:r>
            <a:r>
              <a:rPr lang="en-US" sz="2000" i="1" dirty="0"/>
              <a:t>A girl with primary amenorrhea falls into one of four followings:</a:t>
            </a:r>
          </a:p>
          <a:p>
            <a:pPr algn="l">
              <a:buNone/>
            </a:pPr>
            <a:r>
              <a:rPr lang="en-US" sz="2400" i="1" dirty="0"/>
              <a:t>1- Absent breast development and low FSH</a:t>
            </a:r>
          </a:p>
          <a:p>
            <a:pPr algn="l">
              <a:buNone/>
            </a:pPr>
            <a:r>
              <a:rPr lang="en-US" sz="2000" i="1" dirty="0"/>
              <a:t>Central defect or constitutional( family history )</a:t>
            </a:r>
          </a:p>
          <a:p>
            <a:pPr algn="l">
              <a:buNone/>
            </a:pPr>
            <a:r>
              <a:rPr lang="en-US" sz="2400" i="1" dirty="0"/>
              <a:t>2- Absent breast development and high FSH</a:t>
            </a:r>
          </a:p>
          <a:p>
            <a:pPr algn="l">
              <a:buNone/>
            </a:pPr>
            <a:r>
              <a:rPr lang="en-US" sz="2000" i="1" dirty="0"/>
              <a:t>The defect lies in the gonad which has no hormonal or reproductive potential</a:t>
            </a:r>
          </a:p>
          <a:p>
            <a:pPr algn="l">
              <a:buNone/>
            </a:pPr>
            <a:r>
              <a:rPr lang="en-US" sz="2000" i="1" dirty="0"/>
              <a:t>A </a:t>
            </a:r>
            <a:r>
              <a:rPr lang="en-US" sz="2000" i="1" dirty="0" err="1"/>
              <a:t>karyotype</a:t>
            </a:r>
            <a:r>
              <a:rPr lang="en-US" sz="2000" i="1" dirty="0"/>
              <a:t> is required to differentiate :</a:t>
            </a:r>
          </a:p>
          <a:p>
            <a:pPr algn="l">
              <a:buNone/>
            </a:pPr>
            <a:r>
              <a:rPr lang="en-US" sz="2000" i="1" dirty="0"/>
              <a:t>- Turner syndrome( 45 XO )</a:t>
            </a:r>
          </a:p>
          <a:p>
            <a:pPr algn="l">
              <a:buNone/>
            </a:pPr>
            <a:r>
              <a:rPr lang="en-US" sz="2000" i="1" dirty="0"/>
              <a:t>- POF ( 46 XX )</a:t>
            </a:r>
          </a:p>
          <a:p>
            <a:pPr algn="l">
              <a:buNone/>
            </a:pPr>
            <a:r>
              <a:rPr lang="en-US" sz="2000" i="1" dirty="0"/>
              <a:t>- </a:t>
            </a:r>
            <a:r>
              <a:rPr lang="en-US" sz="2000" i="1" dirty="0" err="1"/>
              <a:t>Swyer</a:t>
            </a:r>
            <a:r>
              <a:rPr lang="en-US" sz="2000" i="1" dirty="0"/>
              <a:t> syndrome (46XY)</a:t>
            </a:r>
          </a:p>
          <a:p>
            <a:pPr algn="l">
              <a:buNone/>
            </a:pPr>
            <a:r>
              <a:rPr lang="en-US" sz="2000" i="1" dirty="0"/>
              <a:t>........ She has a uterus that can be missed ( small </a:t>
            </a:r>
            <a:r>
              <a:rPr lang="en-US" sz="2000" i="1" dirty="0" err="1"/>
              <a:t>prepubertal</a:t>
            </a:r>
            <a:r>
              <a:rPr lang="en-US" sz="2000" i="1" dirty="0"/>
              <a:t> size)</a:t>
            </a:r>
            <a:endParaRPr lang="ar-JO" sz="2000" i="1" dirty="0"/>
          </a:p>
        </p:txBody>
      </p:sp>
      <p:pic>
        <p:nvPicPr>
          <p:cNvPr id="4"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43015"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Cont.</a:t>
            </a:r>
            <a:endParaRPr lang="ar-JO" sz="3200" dirty="0"/>
          </a:p>
        </p:txBody>
      </p:sp>
      <p:sp>
        <p:nvSpPr>
          <p:cNvPr id="3" name="Content Placeholder 2"/>
          <p:cNvSpPr>
            <a:spLocks noGrp="1"/>
          </p:cNvSpPr>
          <p:nvPr>
            <p:ph idx="1"/>
          </p:nvPr>
        </p:nvSpPr>
        <p:spPr/>
        <p:txBody>
          <a:bodyPr>
            <a:normAutofit/>
          </a:bodyPr>
          <a:lstStyle/>
          <a:p>
            <a:pPr algn="l">
              <a:buNone/>
            </a:pPr>
            <a:r>
              <a:rPr lang="en-US" sz="2400" i="1" dirty="0"/>
              <a:t>3- Normal breast development and high FSH</a:t>
            </a:r>
          </a:p>
          <a:p>
            <a:pPr algn="l">
              <a:buNone/>
            </a:pPr>
            <a:r>
              <a:rPr lang="en-US" sz="2000" i="1" dirty="0"/>
              <a:t>.......Puberty is arrested, </a:t>
            </a:r>
            <a:r>
              <a:rPr lang="en-US" sz="2000" i="1" dirty="0" err="1"/>
              <a:t>karyotype</a:t>
            </a:r>
            <a:r>
              <a:rPr lang="en-US" sz="2000" i="1" dirty="0"/>
              <a:t> and pelvic imaging study to differentiate:</a:t>
            </a:r>
          </a:p>
          <a:p>
            <a:pPr algn="l">
              <a:buNone/>
            </a:pPr>
            <a:r>
              <a:rPr lang="en-US" sz="2000" i="1" dirty="0"/>
              <a:t>- POF (46XX), uterus present</a:t>
            </a:r>
          </a:p>
          <a:p>
            <a:pPr algn="l">
              <a:buNone/>
            </a:pPr>
            <a:r>
              <a:rPr lang="en-US" sz="2000" i="1" dirty="0"/>
              <a:t>- Complete androgen insensitivity ( CAIS ), 46XY, uterus absent, absence pubic and </a:t>
            </a:r>
            <a:r>
              <a:rPr lang="en-US" sz="2000" i="1" dirty="0" err="1"/>
              <a:t>axillary</a:t>
            </a:r>
            <a:r>
              <a:rPr lang="en-US" sz="2000" i="1" dirty="0"/>
              <a:t> hair which are androgen dependent and short vagina.</a:t>
            </a:r>
          </a:p>
          <a:p>
            <a:pPr algn="l">
              <a:buNone/>
            </a:pPr>
            <a:r>
              <a:rPr lang="en-US" sz="2400" i="1" dirty="0"/>
              <a:t>4- Normal breast development and Normal FSH</a:t>
            </a:r>
          </a:p>
          <a:p>
            <a:pPr algn="l">
              <a:buNone/>
            </a:pPr>
            <a:r>
              <a:rPr lang="en-US" sz="2000" i="1" dirty="0"/>
              <a:t>...... Anatomical defect, pelvic imaging study to classify into:</a:t>
            </a:r>
          </a:p>
          <a:p>
            <a:pPr algn="l">
              <a:buNone/>
            </a:pPr>
            <a:r>
              <a:rPr lang="en-US" sz="2000" i="1" dirty="0"/>
              <a:t>-  Absent uterus ( Mayer- </a:t>
            </a:r>
            <a:r>
              <a:rPr lang="en-US" sz="2000" i="1" dirty="0" err="1"/>
              <a:t>Rokitansky</a:t>
            </a:r>
            <a:r>
              <a:rPr lang="en-US" sz="2000" i="1" dirty="0"/>
              <a:t>-</a:t>
            </a:r>
            <a:r>
              <a:rPr lang="en-US" sz="2000" i="1" dirty="0" err="1"/>
              <a:t>Kuster</a:t>
            </a:r>
            <a:r>
              <a:rPr lang="en-US" sz="2000" i="1" dirty="0"/>
              <a:t>-Hauser syndrome)</a:t>
            </a:r>
          </a:p>
          <a:p>
            <a:pPr algn="l">
              <a:buNone/>
            </a:pPr>
            <a:r>
              <a:rPr lang="en-US" sz="2000" i="1" dirty="0"/>
              <a:t>- Obstructive anomalies( imperforated hymen, vaginal septum, vaginal agenesis and cervical agenesis) </a:t>
            </a:r>
          </a:p>
          <a:p>
            <a:pPr algn="l">
              <a:buNone/>
            </a:pPr>
            <a:r>
              <a:rPr lang="en-US" sz="2000" i="1" dirty="0"/>
              <a:t> </a:t>
            </a:r>
            <a:endParaRPr lang="ar-JO" sz="2000" i="1" dirty="0"/>
          </a:p>
        </p:txBody>
      </p:sp>
      <p:pic>
        <p:nvPicPr>
          <p:cNvPr id="4"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276553"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a:t>Management</a:t>
            </a:r>
            <a:endParaRPr lang="ar-JO" sz="3200" dirty="0"/>
          </a:p>
        </p:txBody>
      </p:sp>
      <p:sp>
        <p:nvSpPr>
          <p:cNvPr id="3" name="Content Placeholder 2"/>
          <p:cNvSpPr>
            <a:spLocks noGrp="1"/>
          </p:cNvSpPr>
          <p:nvPr>
            <p:ph idx="1"/>
          </p:nvPr>
        </p:nvSpPr>
        <p:spPr/>
        <p:txBody>
          <a:bodyPr>
            <a:normAutofit/>
          </a:bodyPr>
          <a:lstStyle/>
          <a:p>
            <a:pPr algn="l">
              <a:buNone/>
            </a:pPr>
            <a:r>
              <a:rPr lang="en-US" sz="2400" dirty="0"/>
              <a:t>The management depend on the cause:</a:t>
            </a:r>
          </a:p>
          <a:p>
            <a:pPr algn="l">
              <a:buNone/>
            </a:pPr>
            <a:r>
              <a:rPr lang="en-US" sz="2000" i="1" dirty="0"/>
              <a:t>- Hormonal replacement may be required for induction of puberty  and to protect against from osteoporosis in long term</a:t>
            </a:r>
          </a:p>
          <a:p>
            <a:pPr algn="l">
              <a:buNone/>
            </a:pPr>
            <a:r>
              <a:rPr lang="en-US" sz="2000" i="1" dirty="0"/>
              <a:t>- Intervention may be required to expand the vagina to allow sexual intercourse( CAIS and MRKH)</a:t>
            </a:r>
          </a:p>
          <a:p>
            <a:pPr algn="l">
              <a:buNone/>
            </a:pPr>
            <a:r>
              <a:rPr lang="en-US" sz="2000" i="1" dirty="0"/>
              <a:t>- Fertility and sexual implications....Psychological support.</a:t>
            </a:r>
          </a:p>
          <a:p>
            <a:pPr algn="l">
              <a:buNone/>
            </a:pPr>
            <a:r>
              <a:rPr lang="en-US" sz="2000" i="1" dirty="0"/>
              <a:t>- Fertility can be achieved by assisted conception...... Ovum donation</a:t>
            </a:r>
          </a:p>
          <a:p>
            <a:pPr algn="l">
              <a:buNone/>
            </a:pPr>
            <a:r>
              <a:rPr lang="en-US" sz="2000" i="1" dirty="0"/>
              <a:t> </a:t>
            </a:r>
            <a:endParaRPr lang="ar-JO" sz="2000" i="1" dirty="0"/>
          </a:p>
        </p:txBody>
      </p:sp>
      <p:pic>
        <p:nvPicPr>
          <p:cNvPr id="4"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91410"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Secondary Amenorrhea</a:t>
            </a:r>
            <a:endParaRPr lang="ar-JO" dirty="0"/>
          </a:p>
        </p:txBody>
      </p:sp>
      <p:sp>
        <p:nvSpPr>
          <p:cNvPr id="3" name="Content Placeholder 2"/>
          <p:cNvSpPr>
            <a:spLocks noGrp="1"/>
          </p:cNvSpPr>
          <p:nvPr>
            <p:ph idx="1"/>
          </p:nvPr>
        </p:nvSpPr>
        <p:spPr/>
        <p:txBody>
          <a:bodyPr>
            <a:normAutofit fontScale="70000" lnSpcReduction="20000"/>
          </a:bodyPr>
          <a:lstStyle/>
          <a:p>
            <a:pPr algn="l">
              <a:buNone/>
            </a:pPr>
            <a:r>
              <a:rPr lang="en-US" sz="3600" dirty="0"/>
              <a:t>.</a:t>
            </a:r>
            <a:r>
              <a:rPr lang="en-US" sz="3600" b="1" dirty="0"/>
              <a:t>Secondary amenorrhea: </a:t>
            </a:r>
            <a:r>
              <a:rPr lang="en-US" dirty="0"/>
              <a:t>is the absence of menstrual periods for 6 months in a woman who had previously been regular, or for 12 months in a woman who had irregular periods</a:t>
            </a:r>
          </a:p>
          <a:p>
            <a:pPr algn="l">
              <a:buNone/>
            </a:pPr>
            <a:r>
              <a:rPr lang="en-US" dirty="0"/>
              <a:t>.This problem is seen in about 1% of women of reproductive age.</a:t>
            </a:r>
          </a:p>
          <a:p>
            <a:pPr algn="l">
              <a:buNone/>
            </a:pPr>
            <a:r>
              <a:rPr lang="en-US" b="1" dirty="0"/>
              <a:t>.Secondary Amenorrhea is a Symptom</a:t>
            </a:r>
          </a:p>
          <a:p>
            <a:pPr algn="l">
              <a:buNone/>
            </a:pPr>
            <a:r>
              <a:rPr lang="en-US" dirty="0"/>
              <a:t>Secondary amenorrhea is a symptom that can be caused by many pathological states. The diagnostic evaluation should lead to the correct diagnosis if the problem is approached in a logical stepwise manner</a:t>
            </a:r>
          </a:p>
          <a:p>
            <a:pPr algn="l">
              <a:buNone/>
            </a:pPr>
            <a:r>
              <a:rPr lang="en-US" b="1" dirty="0"/>
              <a:t> 1 - Patient History</a:t>
            </a:r>
          </a:p>
          <a:p>
            <a:pPr algn="l">
              <a:buNone/>
            </a:pPr>
            <a:r>
              <a:rPr lang="en-US" dirty="0"/>
              <a:t>A good history can reveal the etiologic diagnosis in up to 85% of cases of amenorrhea.</a:t>
            </a:r>
          </a:p>
          <a:p>
            <a:pPr algn="l">
              <a:buNone/>
            </a:pPr>
            <a:r>
              <a:rPr lang="en-US" dirty="0"/>
              <a:t>A detailed menstrual history should be taken.</a:t>
            </a:r>
          </a:p>
          <a:p>
            <a:pPr algn="l">
              <a:buNone/>
            </a:pPr>
            <a:endParaRPr lang="en-US" dirty="0"/>
          </a:p>
          <a:p>
            <a:pPr algn="l">
              <a:buNone/>
            </a:pPr>
            <a:endParaRPr lang="ar-JO" dirty="0"/>
          </a:p>
        </p:txBody>
      </p:sp>
      <p:pic>
        <p:nvPicPr>
          <p:cNvPr id="4"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313068"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Cont.</a:t>
            </a:r>
            <a:endParaRPr lang="ar-JO" sz="3200" dirty="0"/>
          </a:p>
        </p:txBody>
      </p:sp>
      <p:sp>
        <p:nvSpPr>
          <p:cNvPr id="3" name="Content Placeholder 2"/>
          <p:cNvSpPr>
            <a:spLocks noGrp="1"/>
          </p:cNvSpPr>
          <p:nvPr>
            <p:ph idx="1"/>
          </p:nvPr>
        </p:nvSpPr>
        <p:spPr/>
        <p:txBody>
          <a:bodyPr>
            <a:normAutofit fontScale="77500" lnSpcReduction="20000"/>
          </a:bodyPr>
          <a:lstStyle/>
          <a:p>
            <a:pPr algn="l">
              <a:buNone/>
            </a:pPr>
            <a:r>
              <a:rPr lang="en-US" b="1" dirty="0"/>
              <a:t> 2 - Physical Examination</a:t>
            </a:r>
          </a:p>
          <a:p>
            <a:pPr algn="l">
              <a:buNone/>
            </a:pPr>
            <a:r>
              <a:rPr lang="en-US" dirty="0"/>
              <a:t>Signs of androgen excess such as </a:t>
            </a:r>
            <a:r>
              <a:rPr lang="en-US" dirty="0" err="1">
                <a:solidFill>
                  <a:srgbClr val="002060"/>
                </a:solidFill>
              </a:rPr>
              <a:t>hirsutism</a:t>
            </a:r>
            <a:r>
              <a:rPr lang="en-US" dirty="0"/>
              <a:t> (excess hair growth) and </a:t>
            </a:r>
            <a:r>
              <a:rPr lang="en-US" dirty="0" err="1"/>
              <a:t>clitoromegaly</a:t>
            </a:r>
            <a:r>
              <a:rPr lang="en-US" dirty="0"/>
              <a:t> (enlargement of the clitoris).</a:t>
            </a:r>
          </a:p>
          <a:p>
            <a:pPr algn="l">
              <a:buNone/>
            </a:pPr>
            <a:r>
              <a:rPr lang="en-US" dirty="0"/>
              <a:t>The breast exam may reveal </a:t>
            </a:r>
            <a:r>
              <a:rPr lang="en-US" dirty="0" err="1"/>
              <a:t>galactorrhea</a:t>
            </a:r>
            <a:r>
              <a:rPr lang="en-US" dirty="0"/>
              <a:t> (milky discharge from the breasts).</a:t>
            </a:r>
          </a:p>
          <a:p>
            <a:pPr algn="l">
              <a:buNone/>
            </a:pPr>
            <a:r>
              <a:rPr lang="en-US" dirty="0"/>
              <a:t>Estrogen deficiency may be suggested on pelvic exam by a smooth vagina that lacks the normal </a:t>
            </a:r>
            <a:r>
              <a:rPr lang="en-US" dirty="0" err="1"/>
              <a:t>rugae</a:t>
            </a:r>
            <a:r>
              <a:rPr lang="en-US" dirty="0"/>
              <a:t> (wrinkles) and a dry </a:t>
            </a:r>
            <a:r>
              <a:rPr lang="en-US" dirty="0" err="1"/>
              <a:t>endocervix</a:t>
            </a:r>
            <a:r>
              <a:rPr lang="en-US" dirty="0"/>
              <a:t> with no mucous.</a:t>
            </a:r>
          </a:p>
          <a:p>
            <a:pPr algn="l">
              <a:buNone/>
            </a:pPr>
            <a:r>
              <a:rPr lang="en-US" b="1" dirty="0"/>
              <a:t>3 - Suggest Certain Etiologies from History and Exam</a:t>
            </a:r>
          </a:p>
          <a:p>
            <a:pPr algn="l">
              <a:buNone/>
            </a:pPr>
            <a:r>
              <a:rPr lang="en-US" dirty="0"/>
              <a:t>If the history and physical exam are suggestive of a certain etiology then the initial workup can be tailored appropriately.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Cont.</a:t>
            </a:r>
            <a:endParaRPr lang="ar-JO" sz="3200" dirty="0"/>
          </a:p>
        </p:txBody>
      </p:sp>
      <p:sp>
        <p:nvSpPr>
          <p:cNvPr id="3" name="Content Placeholder 2"/>
          <p:cNvSpPr>
            <a:spLocks noGrp="1"/>
          </p:cNvSpPr>
          <p:nvPr>
            <p:ph idx="1"/>
          </p:nvPr>
        </p:nvSpPr>
        <p:spPr/>
        <p:txBody>
          <a:bodyPr>
            <a:normAutofit fontScale="77500" lnSpcReduction="20000"/>
          </a:bodyPr>
          <a:lstStyle/>
          <a:p>
            <a:pPr algn="l">
              <a:buNone/>
            </a:pPr>
            <a:r>
              <a:rPr lang="en-US" b="1" dirty="0"/>
              <a:t> 4 - Perform Diagnostic Evaluations</a:t>
            </a:r>
          </a:p>
          <a:p>
            <a:pPr algn="l">
              <a:buNone/>
            </a:pPr>
            <a:r>
              <a:rPr lang="en-US" dirty="0"/>
              <a:t>Some patients will not demonstrate any obvious etiology for their amenorrhea on history and physical exam. These patients can be worked up in a logical manner using a stepwise approach. </a:t>
            </a:r>
          </a:p>
          <a:p>
            <a:pPr algn="l">
              <a:buNone/>
            </a:pPr>
            <a:r>
              <a:rPr lang="en-US" dirty="0"/>
              <a:t>Diagnostic approaches may vary, however, differences pertain mainly to the order in which tests are performed.</a:t>
            </a:r>
          </a:p>
          <a:p>
            <a:pPr algn="l">
              <a:buNone/>
            </a:pPr>
            <a:r>
              <a:rPr lang="en-US" dirty="0"/>
              <a:t>There are several ways that a workup for secondary amenorrhea can be approached. One reasonable diagnostic approach is described here. If your doctor did things differently, that doesn't mean that he or she was wrong or that this approach is wrong. Every case should be treated individually.</a:t>
            </a:r>
          </a:p>
          <a:p>
            <a:pPr algn="l">
              <a:buNone/>
            </a:pPr>
            <a:endParaRPr lang="ar-JO"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Cont.</a:t>
            </a:r>
            <a:endParaRPr lang="ar-JO" sz="3200" dirty="0"/>
          </a:p>
        </p:txBody>
      </p:sp>
      <p:sp>
        <p:nvSpPr>
          <p:cNvPr id="3" name="Content Placeholder 2"/>
          <p:cNvSpPr>
            <a:spLocks noGrp="1"/>
          </p:cNvSpPr>
          <p:nvPr>
            <p:ph idx="1"/>
          </p:nvPr>
        </p:nvSpPr>
        <p:spPr/>
        <p:txBody>
          <a:bodyPr>
            <a:normAutofit/>
          </a:bodyPr>
          <a:lstStyle/>
          <a:p>
            <a:pPr algn="l">
              <a:buNone/>
            </a:pPr>
            <a:r>
              <a:rPr lang="en-US" sz="2400" dirty="0"/>
              <a:t>Diagnostic Evaluation</a:t>
            </a:r>
          </a:p>
          <a:p>
            <a:pPr algn="l">
              <a:buNone/>
            </a:pPr>
            <a:r>
              <a:rPr lang="en-US" sz="2000" dirty="0"/>
              <a:t>1.</a:t>
            </a:r>
            <a:r>
              <a:rPr lang="en-US" sz="2000" b="1" dirty="0"/>
              <a:t>TFT</a:t>
            </a:r>
            <a:r>
              <a:rPr lang="en-US" sz="2000" dirty="0"/>
              <a:t>: Both hyperthyroidism and </a:t>
            </a:r>
            <a:r>
              <a:rPr lang="en-US" sz="2000" dirty="0" err="1">
                <a:solidFill>
                  <a:schemeClr val="tx1">
                    <a:lumMod val="95000"/>
                    <a:lumOff val="5000"/>
                  </a:schemeClr>
                </a:solidFill>
              </a:rPr>
              <a:t>hyperprolactinaemia</a:t>
            </a:r>
            <a:r>
              <a:rPr lang="en-US" sz="2000" dirty="0"/>
              <a:t> can cause primary or secondary amenorrhea. If present, medication therapy should result in return of regular periods.</a:t>
            </a:r>
          </a:p>
          <a:p>
            <a:pPr algn="l">
              <a:buNone/>
            </a:pPr>
            <a:r>
              <a:rPr lang="en-US" sz="2000" dirty="0"/>
              <a:t>2. </a:t>
            </a:r>
            <a:r>
              <a:rPr lang="en-US" sz="2000" b="1" dirty="0"/>
              <a:t>The </a:t>
            </a:r>
            <a:r>
              <a:rPr lang="en-US" sz="2000" b="1" dirty="0" err="1"/>
              <a:t>progestational</a:t>
            </a:r>
            <a:r>
              <a:rPr lang="en-US" sz="2000" b="1" dirty="0"/>
              <a:t> challenge test </a:t>
            </a:r>
            <a:r>
              <a:rPr lang="en-US" sz="2000" dirty="0"/>
              <a:t>is performed by giving a progestin (medication).</a:t>
            </a:r>
          </a:p>
          <a:p>
            <a:pPr lvl="0" algn="l" rtl="0">
              <a:buNone/>
            </a:pPr>
            <a:r>
              <a:rPr lang="en-US" sz="2000" dirty="0"/>
              <a:t>If the patient experiences withdrawal bleeding after the progestin medication is stopped then she has estrogen present but is not ovulating (</a:t>
            </a:r>
            <a:r>
              <a:rPr lang="en-US" sz="2000" dirty="0" err="1"/>
              <a:t>anovulation</a:t>
            </a:r>
            <a:r>
              <a:rPr lang="en-US" sz="2000" dirty="0"/>
              <a:t>). </a:t>
            </a:r>
          </a:p>
          <a:p>
            <a:pPr lvl="0" algn="l" rtl="0">
              <a:buNone/>
            </a:pPr>
            <a:r>
              <a:rPr lang="en-US" sz="2000" dirty="0"/>
              <a:t>If no withdrawal bleeding occurs, either the patient has very low estrogen levels - or there is a problem with the outflow tract such as uterine</a:t>
            </a:r>
            <a:r>
              <a:rPr lang="en-US" sz="2000" u="sng" dirty="0"/>
              <a:t> </a:t>
            </a:r>
            <a:r>
              <a:rPr lang="en-US" sz="2000" dirty="0" err="1"/>
              <a:t>synechiae</a:t>
            </a:r>
            <a:r>
              <a:rPr lang="en-US" sz="2000" u="sng" dirty="0"/>
              <a:t> (</a:t>
            </a:r>
            <a:r>
              <a:rPr lang="en-US" sz="2000" dirty="0"/>
              <a:t>adhesions</a:t>
            </a:r>
            <a:r>
              <a:rPr lang="en-US" sz="2000" u="sng" dirty="0"/>
              <a:t>)</a:t>
            </a:r>
            <a:r>
              <a:rPr lang="en-US" sz="2000" dirty="0"/>
              <a:t> or cervical </a:t>
            </a:r>
            <a:r>
              <a:rPr lang="en-US" sz="2000" dirty="0" err="1"/>
              <a:t>stenosis</a:t>
            </a:r>
            <a:r>
              <a:rPr lang="en-US" sz="2000" dirty="0"/>
              <a:t> (scarring).</a:t>
            </a:r>
          </a:p>
          <a:p>
            <a:pPr algn="l">
              <a:buNone/>
            </a:pPr>
            <a:r>
              <a:rPr lang="en-US" sz="2000" dirty="0"/>
              <a:t> </a:t>
            </a:r>
          </a:p>
          <a:p>
            <a:pPr algn="l">
              <a:buNone/>
            </a:pPr>
            <a:endParaRPr lang="ar-JO" sz="2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Cont.</a:t>
            </a:r>
            <a:endParaRPr lang="ar-JO" sz="3200" dirty="0"/>
          </a:p>
        </p:txBody>
      </p:sp>
      <p:sp>
        <p:nvSpPr>
          <p:cNvPr id="3" name="Content Placeholder 2"/>
          <p:cNvSpPr>
            <a:spLocks noGrp="1"/>
          </p:cNvSpPr>
          <p:nvPr>
            <p:ph idx="1"/>
          </p:nvPr>
        </p:nvSpPr>
        <p:spPr/>
        <p:txBody>
          <a:bodyPr>
            <a:normAutofit fontScale="70000" lnSpcReduction="20000"/>
          </a:bodyPr>
          <a:lstStyle/>
          <a:p>
            <a:pPr algn="l">
              <a:buNone/>
            </a:pPr>
            <a:r>
              <a:rPr lang="en-US" b="1" dirty="0"/>
              <a:t>Possible Diagnoses for Women with Withdrawal Bleeding</a:t>
            </a:r>
          </a:p>
          <a:p>
            <a:pPr algn="l" rtl="0">
              <a:buNone/>
            </a:pPr>
            <a:r>
              <a:rPr lang="en-US" dirty="0" err="1">
                <a:solidFill>
                  <a:srgbClr val="FF0000"/>
                </a:solidFill>
              </a:rPr>
              <a:t>Anovulation</a:t>
            </a:r>
            <a:endParaRPr lang="en-US" dirty="0">
              <a:solidFill>
                <a:srgbClr val="FF0000"/>
              </a:solidFill>
            </a:endParaRPr>
          </a:p>
          <a:p>
            <a:pPr algn="l" rtl="0">
              <a:buNone/>
            </a:pPr>
            <a:endParaRPr lang="en-US" dirty="0">
              <a:solidFill>
                <a:srgbClr val="FF0000"/>
              </a:solidFill>
            </a:endParaRPr>
          </a:p>
          <a:p>
            <a:pPr lvl="0" algn="l" rtl="0">
              <a:buNone/>
            </a:pPr>
            <a:r>
              <a:rPr lang="en-US" dirty="0">
                <a:solidFill>
                  <a:srgbClr val="FF0000"/>
                </a:solidFill>
              </a:rPr>
              <a:t>Polycystic Ovarian Disease (PCOS)</a:t>
            </a:r>
          </a:p>
          <a:p>
            <a:pPr lvl="0" algn="l" rtl="0">
              <a:buNone/>
            </a:pPr>
            <a:endParaRPr lang="en-US" dirty="0">
              <a:solidFill>
                <a:srgbClr val="FF0000"/>
              </a:solidFill>
            </a:endParaRPr>
          </a:p>
          <a:p>
            <a:pPr algn="l">
              <a:buNone/>
            </a:pPr>
            <a:r>
              <a:rPr lang="en-US" dirty="0"/>
              <a:t>-</a:t>
            </a:r>
            <a:r>
              <a:rPr lang="en-US" i="1" dirty="0"/>
              <a:t>Chronic </a:t>
            </a:r>
            <a:r>
              <a:rPr lang="en-US" i="1" dirty="0" err="1"/>
              <a:t>anovulation</a:t>
            </a:r>
            <a:r>
              <a:rPr lang="en-US" i="1" dirty="0"/>
              <a:t> should be managed by periodic progestin withdrawal, or oral contraceptive pills if the patient does not currently desire pregnancy.</a:t>
            </a:r>
          </a:p>
          <a:p>
            <a:pPr algn="l">
              <a:buNone/>
            </a:pPr>
            <a:r>
              <a:rPr lang="en-US" i="1" dirty="0"/>
              <a:t>If she desires pregnancy, induction</a:t>
            </a:r>
            <a:r>
              <a:rPr lang="en-US" i="1" u="sng" dirty="0"/>
              <a:t> </a:t>
            </a:r>
            <a:r>
              <a:rPr lang="en-US" i="1" dirty="0"/>
              <a:t>of</a:t>
            </a:r>
            <a:r>
              <a:rPr lang="en-US" i="1" u="sng" dirty="0"/>
              <a:t> </a:t>
            </a:r>
            <a:r>
              <a:rPr lang="en-US" i="1" dirty="0"/>
              <a:t>ovulation with </a:t>
            </a:r>
            <a:r>
              <a:rPr lang="en-US" i="1" dirty="0" err="1"/>
              <a:t>clomiphene</a:t>
            </a:r>
            <a:r>
              <a:rPr lang="en-US" i="1" u="sng" dirty="0"/>
              <a:t> </a:t>
            </a:r>
            <a:r>
              <a:rPr lang="en-US" i="1" dirty="0"/>
              <a:t>citrate or </a:t>
            </a:r>
            <a:r>
              <a:rPr lang="en-US" i="1" dirty="0" err="1"/>
              <a:t>injectable</a:t>
            </a:r>
            <a:r>
              <a:rPr lang="en-US" i="1" dirty="0"/>
              <a:t> </a:t>
            </a:r>
            <a:r>
              <a:rPr lang="en-US" i="1" dirty="0" err="1"/>
              <a:t>gonadotropins</a:t>
            </a:r>
            <a:r>
              <a:rPr lang="en-US" i="1" dirty="0"/>
              <a:t> can be considered.</a:t>
            </a:r>
          </a:p>
          <a:p>
            <a:pPr algn="l">
              <a:buNone/>
            </a:pPr>
            <a:r>
              <a:rPr lang="en-US" i="1" dirty="0"/>
              <a:t>If the </a:t>
            </a:r>
            <a:r>
              <a:rPr lang="en-US" i="1" dirty="0" err="1"/>
              <a:t>anovulatory</a:t>
            </a:r>
            <a:r>
              <a:rPr lang="en-US" i="1" dirty="0"/>
              <a:t> state has been longstanding, endometrial biopsy should be considered to rule out significant hyperplasia or carcinoma of the </a:t>
            </a:r>
            <a:r>
              <a:rPr lang="en-US" i="1" dirty="0" err="1"/>
              <a:t>endometrium</a:t>
            </a:r>
            <a:r>
              <a:rPr lang="en-US" i="1" dirty="0"/>
              <a:t>.</a:t>
            </a:r>
          </a:p>
          <a:p>
            <a:pPr algn="l">
              <a:buNone/>
            </a:pPr>
            <a:endParaRPr lang="ar-JO"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Cont.</a:t>
            </a:r>
            <a:endParaRPr lang="ar-JO" dirty="0"/>
          </a:p>
        </p:txBody>
      </p:sp>
      <p:sp>
        <p:nvSpPr>
          <p:cNvPr id="3" name="Content Placeholder 2"/>
          <p:cNvSpPr>
            <a:spLocks noGrp="1"/>
          </p:cNvSpPr>
          <p:nvPr>
            <p:ph idx="1"/>
          </p:nvPr>
        </p:nvSpPr>
        <p:spPr>
          <a:xfrm>
            <a:off x="457200" y="1196752"/>
            <a:ext cx="8229600" cy="5112568"/>
          </a:xfrm>
        </p:spPr>
        <p:txBody>
          <a:bodyPr>
            <a:normAutofit fontScale="55000" lnSpcReduction="20000"/>
          </a:bodyPr>
          <a:lstStyle/>
          <a:p>
            <a:pPr algn="l">
              <a:buNone/>
            </a:pPr>
            <a:r>
              <a:rPr lang="en-US" b="1" dirty="0"/>
              <a:t>Possible Diagnoses for Women without Withdrawal Bleeding</a:t>
            </a:r>
          </a:p>
          <a:p>
            <a:pPr lvl="0" algn="l" rtl="0">
              <a:buNone/>
            </a:pPr>
            <a:r>
              <a:rPr lang="en-US" dirty="0" err="1"/>
              <a:t>Hypoestrogenism</a:t>
            </a:r>
            <a:r>
              <a:rPr lang="en-US" dirty="0"/>
              <a:t> - low estrogen levels</a:t>
            </a:r>
          </a:p>
          <a:p>
            <a:pPr lvl="0" algn="l" rtl="0">
              <a:buNone/>
            </a:pPr>
            <a:r>
              <a:rPr lang="en-US" dirty="0"/>
              <a:t>Compromised outflow tract - either </a:t>
            </a:r>
            <a:r>
              <a:rPr lang="en-US" dirty="0" err="1"/>
              <a:t>Asherman's</a:t>
            </a:r>
            <a:r>
              <a:rPr lang="en-US" dirty="0"/>
              <a:t> syndrome (adhesions) or cervical </a:t>
            </a:r>
            <a:r>
              <a:rPr lang="en-US" dirty="0" err="1"/>
              <a:t>stenosis</a:t>
            </a:r>
            <a:r>
              <a:rPr lang="en-US" dirty="0"/>
              <a:t> (scarring)</a:t>
            </a:r>
          </a:p>
          <a:p>
            <a:pPr algn="l" rtl="0">
              <a:buNone/>
            </a:pPr>
            <a:r>
              <a:rPr lang="en-US" dirty="0"/>
              <a:t>Premature ovarian failure (POF or POI, or "early menopause")</a:t>
            </a:r>
          </a:p>
          <a:p>
            <a:pPr algn="l">
              <a:buNone/>
            </a:pPr>
            <a:r>
              <a:rPr lang="en-US" dirty="0"/>
              <a:t>If adhesions are found, they should be </a:t>
            </a:r>
            <a:r>
              <a:rPr lang="en-US" dirty="0" err="1"/>
              <a:t>hysteroscopically</a:t>
            </a:r>
            <a:r>
              <a:rPr lang="en-US" dirty="0"/>
              <a:t> </a:t>
            </a:r>
            <a:r>
              <a:rPr lang="en-US" dirty="0" err="1"/>
              <a:t>lysed</a:t>
            </a:r>
            <a:r>
              <a:rPr lang="en-US" dirty="0"/>
              <a:t> if the woman wants pregnancy or regular periods.</a:t>
            </a:r>
          </a:p>
          <a:p>
            <a:pPr algn="l">
              <a:buNone/>
            </a:pPr>
            <a:r>
              <a:rPr lang="en-US" b="1" dirty="0"/>
              <a:t>3 - FSH testing</a:t>
            </a:r>
          </a:p>
          <a:p>
            <a:pPr algn="l">
              <a:buNone/>
            </a:pPr>
            <a:r>
              <a:rPr lang="en-US" dirty="0"/>
              <a:t>If the patient did bleed after the combined hormonal regimen (or if that step was skipped) the next test to obtain is an FSH level. This should not be drawn for about 2 weeks after the estrogen-progestin regimen is completed so that the hormone levels are not affected by the medications.</a:t>
            </a:r>
          </a:p>
          <a:p>
            <a:pPr algn="l">
              <a:buNone/>
            </a:pPr>
            <a:r>
              <a:rPr lang="en-US" b="1" dirty="0"/>
              <a:t>FSH Levels Indicating Ovarian Failure</a:t>
            </a:r>
          </a:p>
          <a:p>
            <a:pPr lvl="0" algn="l" rtl="0">
              <a:buNone/>
            </a:pPr>
            <a:r>
              <a:rPr lang="en-US" dirty="0"/>
              <a:t>If the FSH is greater than 30-40 MIU/ml, the patient probably has ovarian failure.</a:t>
            </a:r>
          </a:p>
          <a:p>
            <a:pPr lvl="0" algn="l" rtl="0">
              <a:buNone/>
            </a:pPr>
            <a:r>
              <a:rPr lang="en-US" dirty="0" err="1"/>
              <a:t>Midcycle</a:t>
            </a:r>
            <a:r>
              <a:rPr lang="en-US" dirty="0"/>
              <a:t> FSH peak levels in </a:t>
            </a:r>
            <a:r>
              <a:rPr lang="en-US" dirty="0" err="1"/>
              <a:t>ovulatory</a:t>
            </a:r>
            <a:r>
              <a:rPr lang="en-US" dirty="0"/>
              <a:t> cycles should not be this high.</a:t>
            </a:r>
          </a:p>
          <a:p>
            <a:pPr algn="l">
              <a:buNone/>
            </a:pPr>
            <a:r>
              <a:rPr lang="en-US" dirty="0"/>
              <a:t>FSH levels that are menopausal should be checked again in a few weeks for confirmation</a:t>
            </a:r>
          </a:p>
          <a:p>
            <a:pPr lvl="0" algn="l">
              <a:buNone/>
            </a:pPr>
            <a:r>
              <a:rPr lang="en-US" dirty="0"/>
              <a:t>An </a:t>
            </a:r>
            <a:r>
              <a:rPr lang="en-US" dirty="0" err="1"/>
              <a:t>estradiol</a:t>
            </a:r>
            <a:r>
              <a:rPr lang="en-US" dirty="0"/>
              <a:t> level can also be done. With ovarian failure, estrogen is low (less than 20-40 pg/ml). </a:t>
            </a:r>
          </a:p>
          <a:p>
            <a:pPr algn="l">
              <a:buNone/>
            </a:pPr>
            <a:endParaRPr lang="en-US" dirty="0"/>
          </a:p>
          <a:p>
            <a:pPr algn="l">
              <a:buNone/>
            </a:pPr>
            <a:endParaRPr lang="en-US" dirty="0"/>
          </a:p>
          <a:p>
            <a:pPr algn="l">
              <a:buNone/>
            </a:pPr>
            <a:endParaRPr lang="ar-JO"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Cont.</a:t>
            </a:r>
            <a:endParaRPr lang="ar-JO" sz="3200" dirty="0"/>
          </a:p>
        </p:txBody>
      </p:sp>
      <p:sp>
        <p:nvSpPr>
          <p:cNvPr id="3" name="Content Placeholder 2"/>
          <p:cNvSpPr>
            <a:spLocks noGrp="1"/>
          </p:cNvSpPr>
          <p:nvPr>
            <p:ph idx="1"/>
          </p:nvPr>
        </p:nvSpPr>
        <p:spPr/>
        <p:txBody>
          <a:bodyPr/>
          <a:lstStyle/>
          <a:p>
            <a:pPr algn="l">
              <a:buNone/>
            </a:pPr>
            <a:r>
              <a:rPr lang="en-US" sz="2000" b="1" dirty="0"/>
              <a:t>Ovarian Failure (Premature Menopause)</a:t>
            </a:r>
          </a:p>
          <a:p>
            <a:pPr algn="l">
              <a:buNone/>
            </a:pPr>
            <a:r>
              <a:rPr lang="en-US" sz="2000" dirty="0"/>
              <a:t>Once ovarian failure is confirmed, consideration should be given to 3 possibilities:</a:t>
            </a:r>
          </a:p>
          <a:p>
            <a:pPr lvl="0" algn="l" rtl="0">
              <a:buNone/>
            </a:pPr>
            <a:r>
              <a:rPr lang="en-US" sz="2000" dirty="0"/>
              <a:t>-</a:t>
            </a:r>
            <a:r>
              <a:rPr lang="en-US" sz="2000" dirty="0" err="1"/>
              <a:t>Mosaicism</a:t>
            </a:r>
            <a:r>
              <a:rPr lang="en-US" sz="2000" dirty="0"/>
              <a:t> involving a X chromosome</a:t>
            </a:r>
          </a:p>
          <a:p>
            <a:pPr lvl="0" algn="l" rtl="0">
              <a:buNone/>
            </a:pPr>
            <a:r>
              <a:rPr lang="en-US" sz="2000" dirty="0"/>
              <a:t>-Fragile X syndrome</a:t>
            </a:r>
          </a:p>
          <a:p>
            <a:pPr lvl="0" algn="l" rtl="0">
              <a:buNone/>
            </a:pPr>
            <a:r>
              <a:rPr lang="en-US" sz="2000" dirty="0"/>
              <a:t>-Autoimmune disease</a:t>
            </a:r>
          </a:p>
          <a:p>
            <a:pPr algn="l">
              <a:buNone/>
            </a:pPr>
            <a:endParaRPr lang="ar-JO"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Cont.</a:t>
            </a:r>
            <a:endParaRPr lang="ar-JO" sz="3200" dirty="0"/>
          </a:p>
        </p:txBody>
      </p:sp>
      <p:sp>
        <p:nvSpPr>
          <p:cNvPr id="3" name="Content Placeholder 2"/>
          <p:cNvSpPr>
            <a:spLocks noGrp="1"/>
          </p:cNvSpPr>
          <p:nvPr>
            <p:ph idx="1"/>
          </p:nvPr>
        </p:nvSpPr>
        <p:spPr/>
        <p:txBody>
          <a:bodyPr>
            <a:normAutofit lnSpcReduction="10000"/>
          </a:bodyPr>
          <a:lstStyle/>
          <a:p>
            <a:pPr algn="l">
              <a:buNone/>
            </a:pPr>
            <a:r>
              <a:rPr lang="en-US" sz="2000" b="1" dirty="0"/>
              <a:t>Hypothalamic Amenorrhea</a:t>
            </a:r>
          </a:p>
          <a:p>
            <a:pPr algn="l">
              <a:buNone/>
            </a:pPr>
            <a:r>
              <a:rPr lang="en-US" sz="2000" dirty="0"/>
              <a:t>Patients who do not bleed after the progestin challenge but do bleed after estrogen/progestin and have normal or low FSH and LH levels have hypothalamic amenorrhea.</a:t>
            </a:r>
          </a:p>
          <a:p>
            <a:pPr algn="l">
              <a:buNone/>
            </a:pPr>
            <a:r>
              <a:rPr lang="en-US" sz="2000" dirty="0"/>
              <a:t>Hypothalamic dysfunction results in abnormal release of LH and FSH hormones from the pituitary. The end result is a lack of proper follicle development and ovulation.</a:t>
            </a:r>
          </a:p>
          <a:p>
            <a:pPr algn="l">
              <a:buNone/>
            </a:pPr>
            <a:r>
              <a:rPr lang="en-US" sz="2000" b="1" dirty="0"/>
              <a:t>Possible Causes of Hypothalamic Amenorrhea</a:t>
            </a:r>
          </a:p>
          <a:p>
            <a:pPr lvl="0" algn="l" rtl="0">
              <a:buNone/>
            </a:pPr>
            <a:r>
              <a:rPr lang="en-US" sz="2000" dirty="0"/>
              <a:t>Some medications (e.g. </a:t>
            </a:r>
            <a:r>
              <a:rPr lang="en-US" sz="2000" dirty="0" err="1"/>
              <a:t>phenothiazines</a:t>
            </a:r>
            <a:r>
              <a:rPr lang="en-US" sz="2000" dirty="0"/>
              <a:t>) as well as extremes of weight loss, stress or exercise can cause this type of secondary amenorrhea. </a:t>
            </a:r>
          </a:p>
          <a:p>
            <a:pPr lvl="0" algn="l" rtl="0">
              <a:buNone/>
            </a:pPr>
            <a:r>
              <a:rPr lang="en-US" sz="2000" dirty="0"/>
              <a:t>A pituitary or hypothalamic tumor would be a rare finding in these patients who were all screened with </a:t>
            </a:r>
            <a:r>
              <a:rPr lang="en-US" sz="2000" dirty="0" err="1"/>
              <a:t>prolactin</a:t>
            </a:r>
            <a:r>
              <a:rPr lang="en-US" sz="2000" dirty="0"/>
              <a:t> levels at the beginning of the diagnostic evaluation. However, if there is no cause apparent from the history, it is sometimes suggested to get a baseline CT or MRI scan of the </a:t>
            </a:r>
            <a:r>
              <a:rPr lang="en-US" sz="2000" dirty="0" err="1"/>
              <a:t>sellar</a:t>
            </a:r>
            <a:r>
              <a:rPr lang="en-US" sz="2000" dirty="0"/>
              <a:t> region to rule out a (very rare) tumor.</a:t>
            </a:r>
          </a:p>
          <a:p>
            <a:pPr algn="l">
              <a:buNone/>
            </a:pPr>
            <a:endParaRPr lang="ar-JO" sz="20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Treatment</a:t>
            </a:r>
            <a:endParaRPr lang="ar-JO" sz="3200" dirty="0"/>
          </a:p>
        </p:txBody>
      </p:sp>
      <p:sp>
        <p:nvSpPr>
          <p:cNvPr id="3" name="Content Placeholder 2"/>
          <p:cNvSpPr>
            <a:spLocks noGrp="1"/>
          </p:cNvSpPr>
          <p:nvPr>
            <p:ph idx="1"/>
          </p:nvPr>
        </p:nvSpPr>
        <p:spPr/>
        <p:txBody>
          <a:bodyPr>
            <a:normAutofit/>
          </a:bodyPr>
          <a:lstStyle/>
          <a:p>
            <a:pPr algn="l">
              <a:buNone/>
            </a:pPr>
            <a:r>
              <a:rPr lang="en-US" sz="2000" dirty="0"/>
              <a:t>hypothalamic amenorrhea situations, the patients can be significantly </a:t>
            </a:r>
            <a:r>
              <a:rPr lang="en-US" sz="2000" dirty="0" err="1"/>
              <a:t>hypoestrogenic</a:t>
            </a:r>
            <a:r>
              <a:rPr lang="en-US" sz="2000" dirty="0"/>
              <a:t> (a low estrogen situation similar to menopause). </a:t>
            </a:r>
          </a:p>
          <a:p>
            <a:pPr algn="l">
              <a:buNone/>
            </a:pPr>
            <a:r>
              <a:rPr lang="en-US" sz="2000" b="1" dirty="0"/>
              <a:t>Treatments</a:t>
            </a:r>
          </a:p>
          <a:p>
            <a:pPr algn="l">
              <a:buNone/>
            </a:pPr>
            <a:r>
              <a:rPr lang="en-US" sz="2000" dirty="0"/>
              <a:t>If the state is persistent, hormone replacement therapy should be considered for protection against osteoporosis.</a:t>
            </a:r>
          </a:p>
          <a:p>
            <a:pPr algn="l">
              <a:buNone/>
            </a:pPr>
            <a:r>
              <a:rPr lang="en-US" sz="2000" dirty="0"/>
              <a:t>One approach is to get an </a:t>
            </a:r>
            <a:r>
              <a:rPr lang="en-US" sz="2000" dirty="0" err="1"/>
              <a:t>estradiol</a:t>
            </a:r>
            <a:r>
              <a:rPr lang="en-US" sz="2000" dirty="0"/>
              <a:t> level and if it is less than 30 pg/ml, counsel the patient that hormonal replacement therapy is indicated.</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0003AFD8DE91347B3F6A54C1D1DF769" ma:contentTypeVersion="4" ma:contentTypeDescription="Create a new document." ma:contentTypeScope="" ma:versionID="182eae0c633676bdaa723a1c18db9dda">
  <xsd:schema xmlns:xsd="http://www.w3.org/2001/XMLSchema" xmlns:xs="http://www.w3.org/2001/XMLSchema" xmlns:p="http://schemas.microsoft.com/office/2006/metadata/properties" xmlns:ns2="5456ca49-4273-4a25-8923-df9fa54471b8" targetNamespace="http://schemas.microsoft.com/office/2006/metadata/properties" ma:root="true" ma:fieldsID="4d3fadcef91924a8e92d494b26779484" ns2:_="">
    <xsd:import namespace="5456ca49-4273-4a25-8923-df9fa54471b8"/>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456ca49-4273-4a25-8923-df9fa54471b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0C8728AE-CEF0-4067-8979-4C47CBFBEF19}"/>
</file>

<file path=customXml/itemProps2.xml><?xml version="1.0" encoding="utf-8"?>
<ds:datastoreItem xmlns:ds="http://schemas.openxmlformats.org/officeDocument/2006/customXml" ds:itemID="{5DDD26A8-898D-4EB1-B436-40BC360341A8}"/>
</file>

<file path=customXml/itemProps3.xml><?xml version="1.0" encoding="utf-8"?>
<ds:datastoreItem xmlns:ds="http://schemas.openxmlformats.org/officeDocument/2006/customXml" ds:itemID="{838F2CBA-CF11-4DA4-9E14-5F3E0A109E3B}"/>
</file>

<file path=docProps/app.xml><?xml version="1.0" encoding="utf-8"?>
<Properties xmlns="http://schemas.openxmlformats.org/officeDocument/2006/extended-properties" xmlns:vt="http://schemas.openxmlformats.org/officeDocument/2006/docPropsVTypes">
  <TotalTime>319</TotalTime>
  <Words>1530</Words>
  <Application>Microsoft Office PowerPoint</Application>
  <PresentationFormat>On-screen Show (4:3)</PresentationFormat>
  <Paragraphs>147</Paragraphs>
  <Slides>17</Slides>
  <Notes>0</Notes>
  <HiddenSlides>0</HiddenSlides>
  <MMClips>7</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17</vt:i4>
      </vt:variant>
    </vt:vector>
  </HeadingPairs>
  <TitlesOfParts>
    <vt:vector size="22" baseType="lpstr">
      <vt:lpstr>arial</vt:lpstr>
      <vt:lpstr>arial</vt:lpstr>
      <vt:lpstr>Calibri</vt:lpstr>
      <vt:lpstr>Times New Roman</vt:lpstr>
      <vt:lpstr>Office Theme</vt:lpstr>
      <vt:lpstr>PowerPoint Presentation</vt:lpstr>
      <vt:lpstr>PowerPoint Presentation</vt:lpstr>
      <vt:lpstr>Primary Amenorrhea 3%</vt:lpstr>
      <vt:lpstr>  Clinical evaluation</vt:lpstr>
      <vt:lpstr>Investigations</vt:lpstr>
      <vt:lpstr>Cont.</vt:lpstr>
      <vt:lpstr>Cont.</vt:lpstr>
      <vt:lpstr>Management</vt:lpstr>
      <vt:lpstr>Secondary Amenorrhea</vt:lpstr>
      <vt:lpstr>Cont.</vt:lpstr>
      <vt:lpstr>Cont.</vt:lpstr>
      <vt:lpstr>Cont.</vt:lpstr>
      <vt:lpstr>Cont.</vt:lpstr>
      <vt:lpstr>Cont.</vt:lpstr>
      <vt:lpstr>Cont.</vt:lpstr>
      <vt:lpstr>Cont.</vt:lpstr>
      <vt:lpstr>Treatment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dc:creator>
  <cp:lastModifiedBy>PC</cp:lastModifiedBy>
  <cp:revision>16</cp:revision>
  <dcterms:created xsi:type="dcterms:W3CDTF">2014-09-14T17:57:23Z</dcterms:created>
  <dcterms:modified xsi:type="dcterms:W3CDTF">2021-03-21T21:46:16Z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0x01010000003AFD8DE91347B3F6A54C1D1DF769</vt:lpwstr>
  </property>
</Properties>
</file>