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06" r:id="rId2"/>
    <p:sldId id="283" r:id="rId3"/>
    <p:sldId id="285" r:id="rId4"/>
    <p:sldId id="286" r:id="rId5"/>
    <p:sldId id="287" r:id="rId6"/>
    <p:sldId id="288" r:id="rId7"/>
    <p:sldId id="309" r:id="rId8"/>
    <p:sldId id="292" r:id="rId9"/>
    <p:sldId id="310" r:id="rId10"/>
    <p:sldId id="289" r:id="rId11"/>
    <p:sldId id="290" r:id="rId12"/>
    <p:sldId id="291" r:id="rId13"/>
    <p:sldId id="293" r:id="rId14"/>
    <p:sldId id="297" r:id="rId15"/>
    <p:sldId id="298" r:id="rId16"/>
    <p:sldId id="299" r:id="rId17"/>
    <p:sldId id="296" r:id="rId18"/>
    <p:sldId id="300" r:id="rId19"/>
    <p:sldId id="294" r:id="rId20"/>
    <p:sldId id="301" r:id="rId21"/>
    <p:sldId id="302" r:id="rId22"/>
    <p:sldId id="308" r:id="rId23"/>
    <p:sldId id="305" r:id="rId24"/>
    <p:sldId id="30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84CC0-FCB8-4682-BB26-D1A0812C4CF4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6ED28-824D-4206-8146-AB5C9A62A551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21A3C7-224A-4BEA-AFCD-0E77523E36CC}" type="slidenum">
              <a:rPr lang="en-GB" smtClean="0"/>
              <a:pPr/>
              <a:t>6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>
                <a:solidFill>
                  <a:srgbClr val="FFC000"/>
                </a:solidFill>
              </a:rPr>
              <a:t>45tgfyd6f7gyuf78</a:t>
            </a:r>
          </a:p>
          <a:p>
            <a:pPr lvl="0"/>
            <a:r>
              <a:rPr lang="en-GB" dirty="0" err="1">
                <a:solidFill>
                  <a:schemeClr val="tx1"/>
                </a:solidFill>
              </a:rPr>
              <a:t>sfadsfadsfasDfasf</a:t>
            </a:r>
            <a:endParaRPr lang="en-GB" dirty="0">
              <a:solidFill>
                <a:schemeClr val="tx1"/>
              </a:solidFill>
            </a:endParaRP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D03CC-E001-440D-9AA9-AA7F6C3A2702}" type="datetimeFigureOut">
              <a:rPr lang="en-GB" smtClean="0"/>
              <a:pPr/>
              <a:t>23/03/2021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28BA8-B891-478C-A363-5F7CD935C2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rgbClr val="FFFF00"/>
          </a:solidFill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2924944"/>
            <a:ext cx="7772400" cy="230425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i="1" dirty="0" err="1"/>
              <a:t>DR.Firas</a:t>
            </a:r>
            <a:r>
              <a:rPr lang="en-US" sz="3100" i="1" dirty="0"/>
              <a:t> Al-</a:t>
            </a:r>
            <a:r>
              <a:rPr lang="en-US" sz="3100" i="1" dirty="0" err="1"/>
              <a:t>Rshoud</a:t>
            </a:r>
            <a:br>
              <a:rPr lang="en-US" i="1" dirty="0"/>
            </a:br>
            <a:br>
              <a:rPr lang="ar-JO" dirty="0"/>
            </a:br>
            <a:r>
              <a:rPr lang="en-US" i="1" dirty="0"/>
              <a:t> </a:t>
            </a:r>
            <a:r>
              <a:rPr lang="en-US" sz="2200" i="1" dirty="0"/>
              <a:t>Assistant Professor of Reproductive Medicine and  Infertility </a:t>
            </a:r>
            <a:br>
              <a:rPr lang="ar-JO" dirty="0"/>
            </a:br>
            <a:endParaRPr lang="ar-J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419872" y="476672"/>
            <a:ext cx="2232248" cy="2088231"/>
          </a:xfrm>
        </p:spPr>
        <p:txBody>
          <a:bodyPr/>
          <a:lstStyle/>
          <a:p>
            <a:endParaRPr lang="ar-JO" dirty="0"/>
          </a:p>
        </p:txBody>
      </p:sp>
      <p:pic>
        <p:nvPicPr>
          <p:cNvPr id="6" name="Picture 18" descr="E:\E Book\Contraception picture\the Hashemite Univ.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76672"/>
            <a:ext cx="223224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5400" b="1" dirty="0">
                <a:solidFill>
                  <a:srgbClr val="FFC000"/>
                </a:solidFill>
              </a:rPr>
              <a:t>Polycystic Ovary Syndrome</a:t>
            </a:r>
            <a:endParaRPr lang="en-GB" sz="5400" b="1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135938" cy="4525963"/>
          </a:xfrm>
        </p:spPr>
        <p:txBody>
          <a:bodyPr/>
          <a:lstStyle/>
          <a:p>
            <a:pPr>
              <a:buClr>
                <a:srgbClr val="FFC000"/>
              </a:buClr>
              <a:buSzPct val="125000"/>
              <a:buFont typeface="Arial" pitchFamily="34" charset="0"/>
              <a:buChar char="•"/>
            </a:pPr>
            <a:r>
              <a:rPr lang="en-AU" dirty="0"/>
              <a:t>Stein and Leventhal : 1935</a:t>
            </a:r>
          </a:p>
          <a:p>
            <a:pPr>
              <a:buClr>
                <a:srgbClr val="FFC000"/>
              </a:buClr>
              <a:buSzPct val="125000"/>
              <a:buFont typeface="Arial" pitchFamily="34" charset="0"/>
              <a:buChar char="•"/>
            </a:pPr>
            <a:r>
              <a:rPr lang="en-AU" dirty="0"/>
              <a:t>Since then our understanding of the </a:t>
            </a:r>
          </a:p>
          <a:p>
            <a:pPr>
              <a:buClr>
                <a:srgbClr val="FFC000"/>
              </a:buClr>
              <a:buSzPct val="125000"/>
            </a:pPr>
            <a:r>
              <a:rPr lang="en-AU" dirty="0"/>
              <a:t>   disorders involved in the condition has </a:t>
            </a:r>
          </a:p>
          <a:p>
            <a:pPr>
              <a:buClr>
                <a:srgbClr val="FFC000"/>
              </a:buClr>
              <a:buSzPct val="125000"/>
            </a:pPr>
            <a:r>
              <a:rPr lang="en-AU" dirty="0"/>
              <a:t>   evolved dramatically.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rmAutofit/>
          </a:bodyPr>
          <a:lstStyle/>
          <a:p>
            <a:r>
              <a:rPr lang="en-AU" dirty="0"/>
              <a:t>Significance and genetics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dirty="0"/>
              <a:t> Common endocrine disorder 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dirty="0"/>
              <a:t> A leading cause of infertility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dirty="0"/>
              <a:t> May have a profound adverse impact on the   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defRPr/>
            </a:pPr>
            <a:r>
              <a:rPr lang="en-AU" dirty="0"/>
              <a:t>    health-related quality of life (HRQOL).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dirty="0"/>
              <a:t> Tends to cluster in families, and multiple candidate genes have been implicated.</a:t>
            </a:r>
          </a:p>
          <a:p>
            <a:pPr marL="674370" lvl="1" indent="-274320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AU" dirty="0"/>
              <a:t>   Chromosome 19p13.3 as the likely candidate.</a:t>
            </a:r>
          </a:p>
          <a:p>
            <a:pPr marL="674370" lvl="1" indent="-274320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AU" dirty="0"/>
              <a:t>   The same chromosome responsible for  premature   </a:t>
            </a:r>
          </a:p>
          <a:p>
            <a:pPr marL="674370" lvl="1" indent="-274320">
              <a:buClr>
                <a:srgbClr val="FFC000"/>
              </a:buClr>
              <a:buNone/>
              <a:defRPr/>
            </a:pPr>
            <a:r>
              <a:rPr lang="en-AU" dirty="0"/>
              <a:t>        male bolding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Prevalence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5-10% % of women worldwide, 25% of IVF patients.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 higher in certain ethnic groups, e.g. South Asians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AU" dirty="0"/>
              <a:t>PCOS is higher in those with:</a:t>
            </a:r>
            <a:endParaRPr lang="en-AU" sz="2800" dirty="0"/>
          </a:p>
          <a:p>
            <a:pPr lvl="1">
              <a:buFont typeface="Courier New" pitchFamily="49" charset="0"/>
              <a:buChar char="o"/>
            </a:pPr>
            <a:r>
              <a:rPr lang="en-AU" sz="3200" b="1" dirty="0"/>
              <a:t>gestational diabetes.</a:t>
            </a:r>
          </a:p>
          <a:p>
            <a:pPr lvl="1">
              <a:buFont typeface="Courier New" pitchFamily="49" charset="0"/>
              <a:buChar char="o"/>
            </a:pPr>
            <a:r>
              <a:rPr lang="en-AU" sz="3200" b="1" dirty="0"/>
              <a:t>premature adrenarche </a:t>
            </a:r>
          </a:p>
          <a:p>
            <a:pPr lvl="1">
              <a:buFont typeface="Courier New" pitchFamily="49" charset="0"/>
              <a:buChar char="o"/>
            </a:pPr>
            <a:r>
              <a:rPr lang="en-AU" sz="3200" b="1" dirty="0"/>
              <a:t>in those with first-degree relatives who have PCOS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AU" sz="4000" dirty="0"/>
              <a:t>Criteria for Defining PCOS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964488" cy="5805264"/>
          </a:xfrm>
        </p:spPr>
        <p:txBody>
          <a:bodyPr>
            <a:normAutofit fontScale="3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11200" b="1" dirty="0">
                <a:solidFill>
                  <a:srgbClr val="FFC000"/>
                </a:solidFill>
              </a:rPr>
              <a:t>ESHRE/ASRM (Rotterdam)</a:t>
            </a:r>
            <a:r>
              <a:rPr lang="en-AU" sz="11200" b="1" dirty="0">
                <a:solidFill>
                  <a:srgbClr val="FFFF00"/>
                </a:solidFill>
              </a:rPr>
              <a:t> </a:t>
            </a:r>
            <a:r>
              <a:rPr lang="en-AU" sz="11200" b="1" dirty="0">
                <a:solidFill>
                  <a:srgbClr val="FFC000"/>
                </a:solidFill>
              </a:rPr>
              <a:t>2003</a:t>
            </a:r>
            <a:br>
              <a:rPr lang="en-AU" sz="11200" b="1" dirty="0"/>
            </a:br>
            <a:r>
              <a:rPr lang="en-AU" sz="11200" dirty="0"/>
              <a:t>T</a:t>
            </a:r>
            <a:r>
              <a:rPr lang="en-AU" sz="11200" i="1" dirty="0"/>
              <a:t>wo</a:t>
            </a:r>
            <a:r>
              <a:rPr lang="en-AU" sz="11200" dirty="0"/>
              <a:t> of the following in addition to exclusion of related disorders: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AU" sz="11200" dirty="0" err="1"/>
              <a:t>Oligo</a:t>
            </a:r>
            <a:r>
              <a:rPr lang="en-AU" sz="11200" dirty="0"/>
              <a:t> and/or anovulation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AU" sz="11200" dirty="0"/>
              <a:t>Hyperandrogenism and/or hyperandrogenemia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AU" sz="11200" dirty="0"/>
              <a:t>PCO on U/S</a:t>
            </a:r>
          </a:p>
          <a:p>
            <a:pPr marL="640080" lvl="1" indent="-246888" fontAlgn="auto">
              <a:spcAft>
                <a:spcPts val="0"/>
              </a:spcAft>
              <a:buNone/>
              <a:defRPr/>
            </a:pPr>
            <a:r>
              <a:rPr lang="en-AU" sz="11200" dirty="0"/>
              <a:t>    ≥12 follicles in each ovary, 2-9mm and/or  ovarian volume (&gt;10ml)</a:t>
            </a:r>
            <a:endParaRPr lang="en-AU" sz="9600" dirty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AU" dirty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AU" sz="5500" dirty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AU" sz="5500" b="1" dirty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AU" sz="5500" b="1" dirty="0"/>
              <a:t>NIH, National Institutes of Health; ESHRE, European Society for Human Reproduction and Embryology; ASRM, American Society of Reproductive Medicine;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55576" y="5013176"/>
            <a:ext cx="0" cy="36004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65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eshre/asrm pco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endParaRPr lang="ar-JO" dirty="0"/>
          </a:p>
          <a:p>
            <a:endParaRPr lang="ar-JO" dirty="0"/>
          </a:p>
        </p:txBody>
      </p:sp>
      <p:pic>
        <p:nvPicPr>
          <p:cNvPr id="32772" name="Picture 7" descr="C:\My Documents\My Pictures\PCO.png"/>
          <p:cNvPicPr>
            <a:picLocks noChangeAspect="1" noChangeArrowheads="1"/>
          </p:cNvPicPr>
          <p:nvPr/>
        </p:nvPicPr>
        <p:blipFill>
          <a:blip r:embed="rId4" cstate="print"/>
          <a:srcRect l="10371" r="5175" b="4917"/>
          <a:stretch>
            <a:fillRect/>
          </a:stretch>
        </p:blipFill>
        <p:spPr bwMode="auto">
          <a:xfrm>
            <a:off x="4860032" y="1628800"/>
            <a:ext cx="4104456" cy="373585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0" name="Picture 2" descr=" Polycystic Ovary Syndrome (PCOS), a leading cause of infertility in 10% of women 12-45 years old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56792"/>
            <a:ext cx="4860032" cy="3888432"/>
          </a:xfrm>
          <a:prstGeom prst="rect">
            <a:avLst/>
          </a:prstGeom>
          <a:noFill/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Image result for normal ovari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Aetiology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Unknown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PCOS is a multifactorial and polygenic....... A.D?? 40% family </a:t>
            </a:r>
            <a:r>
              <a:rPr lang="en-GB" dirty="0" err="1"/>
              <a:t>Hx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.....  </a:t>
            </a:r>
            <a:r>
              <a:rPr lang="en-GB" dirty="0" err="1"/>
              <a:t>Hyperinsulinaemia</a:t>
            </a:r>
            <a:r>
              <a:rPr lang="en-GB" dirty="0"/>
              <a:t> and hyperandrogenisim are in the heart of this condition!!!!!!</a:t>
            </a:r>
          </a:p>
          <a:p>
            <a:r>
              <a:rPr lang="en-GB" dirty="0"/>
              <a:t> </a:t>
            </a:r>
          </a:p>
          <a:p>
            <a:r>
              <a:rPr lang="en-GB" dirty="0"/>
              <a:t> 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Pathophysiology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Dysfunction in ovarian function leading to </a:t>
            </a:r>
            <a:r>
              <a:rPr lang="en-GB" dirty="0">
                <a:solidFill>
                  <a:srgbClr val="FFC000"/>
                </a:solidFill>
              </a:rPr>
              <a:t>increase</a:t>
            </a:r>
            <a:r>
              <a:rPr lang="en-GB" dirty="0"/>
              <a:t> </a:t>
            </a:r>
            <a:r>
              <a:rPr lang="en-GB" dirty="0">
                <a:solidFill>
                  <a:srgbClr val="FFC000"/>
                </a:solidFill>
              </a:rPr>
              <a:t>androgen</a:t>
            </a:r>
            <a:r>
              <a:rPr lang="en-GB" dirty="0"/>
              <a:t> production....</a:t>
            </a:r>
            <a:r>
              <a:rPr lang="en-GB" sz="2400" dirty="0"/>
              <a:t>arising from </a:t>
            </a:r>
            <a:r>
              <a:rPr lang="en-GB" sz="2400" dirty="0">
                <a:solidFill>
                  <a:srgbClr val="FF0000"/>
                </a:solidFill>
              </a:rPr>
              <a:t>exaggerated response of LH by theca cell</a:t>
            </a:r>
            <a:r>
              <a:rPr lang="en-GB" sz="2400" dirty="0"/>
              <a:t>s and augmented by the </a:t>
            </a:r>
            <a:r>
              <a:rPr lang="en-GB" sz="2400" dirty="0">
                <a:solidFill>
                  <a:srgbClr val="FF0000"/>
                </a:solidFill>
              </a:rPr>
              <a:t>effect of insulin binding to IGF-1&amp;2</a:t>
            </a:r>
            <a:r>
              <a:rPr lang="en-GB" sz="2400" dirty="0"/>
              <a:t>( important regulator for follicular maturation and steroidogenesis)</a:t>
            </a:r>
            <a:endParaRPr lang="en-GB" dirty="0"/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Dysfunction in hypothalamic function leading to </a:t>
            </a:r>
            <a:r>
              <a:rPr lang="en-GB" dirty="0">
                <a:solidFill>
                  <a:srgbClr val="FFC000"/>
                </a:solidFill>
              </a:rPr>
              <a:t>increased LH </a:t>
            </a:r>
            <a:r>
              <a:rPr lang="en-GB" dirty="0"/>
              <a:t>which stimulates androgen production 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>
                <a:solidFill>
                  <a:srgbClr val="FFC000"/>
                </a:solidFill>
              </a:rPr>
              <a:t>Insulin resistance... </a:t>
            </a:r>
            <a:r>
              <a:rPr lang="en-GB" sz="2400" dirty="0">
                <a:solidFill>
                  <a:srgbClr val="FFC000"/>
                </a:solidFill>
              </a:rPr>
              <a:t>From </a:t>
            </a:r>
            <a:r>
              <a:rPr lang="en-GB" sz="2400" dirty="0" err="1">
                <a:solidFill>
                  <a:srgbClr val="FFC000"/>
                </a:solidFill>
              </a:rPr>
              <a:t>physphorylation</a:t>
            </a:r>
            <a:r>
              <a:rPr lang="en-GB" sz="2400" dirty="0">
                <a:solidFill>
                  <a:srgbClr val="FFC000"/>
                </a:solidFill>
              </a:rPr>
              <a:t> of tyrosine and serine residues on receptors ......leading to compensatory </a:t>
            </a:r>
            <a:r>
              <a:rPr lang="en-GB" sz="2400" dirty="0" err="1">
                <a:solidFill>
                  <a:srgbClr val="FFC000"/>
                </a:solidFill>
              </a:rPr>
              <a:t>hyperinsulinaemia</a:t>
            </a:r>
            <a:r>
              <a:rPr lang="en-GB" sz="2400" dirty="0">
                <a:solidFill>
                  <a:srgbClr val="FFC000"/>
                </a:solidFill>
              </a:rPr>
              <a:t> , that also ↓ hepatic production of IGF-1&amp;2 BP....</a:t>
            </a:r>
          </a:p>
          <a:p>
            <a:pPr>
              <a:buClr>
                <a:srgbClr val="FFC000"/>
              </a:buClr>
            </a:pPr>
            <a:r>
              <a:rPr lang="en-GB" sz="2400" dirty="0">
                <a:solidFill>
                  <a:srgbClr val="FFC000"/>
                </a:solidFill>
              </a:rPr>
              <a:t>      that will ↑ the bioavailability of  IGF-1&amp;2                 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7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Insulin resistance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892480" cy="5373216"/>
          </a:xfrm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3200" dirty="0"/>
              <a:t>Insulin  stimulates </a:t>
            </a:r>
            <a:r>
              <a:rPr lang="en-AU" sz="3200" dirty="0">
                <a:solidFill>
                  <a:srgbClr val="FFC000"/>
                </a:solidFill>
              </a:rPr>
              <a:t>androgen production </a:t>
            </a:r>
            <a:r>
              <a:rPr lang="en-AU" sz="3200" dirty="0"/>
              <a:t>from  ovary and adrenal and may alter gonadotrophin secretion.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3200" dirty="0">
                <a:solidFill>
                  <a:srgbClr val="FFC000"/>
                </a:solidFill>
              </a:rPr>
              <a:t>  SHBG  </a:t>
            </a:r>
            <a:r>
              <a:rPr lang="en-AU" sz="3200" dirty="0"/>
              <a:t>synthesis in the liver thus   free testosterone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3200" dirty="0"/>
              <a:t>In patients with PCOS, there is selective tissue insulin sensitivity (skeletal muscle is resistant but ovary and adrenal are sensitive).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defRPr/>
            </a:pPr>
            <a:r>
              <a:rPr lang="en-AU" sz="3200" dirty="0"/>
              <a:t>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83568" y="306896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6156176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Other manifestations of PCOS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Obesity</a:t>
            </a:r>
          </a:p>
          <a:p>
            <a:r>
              <a:rPr lang="en-GB" dirty="0"/>
              <a:t>  ≥ 50% of PCOS patients</a:t>
            </a: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Metabolic syndrome</a:t>
            </a:r>
          </a:p>
          <a:p>
            <a:r>
              <a:rPr lang="en-GB" dirty="0"/>
              <a:t>  Type 2 Diabetes, HTN, dyslipidaemia, atherosclerosis &amp; IHD</a:t>
            </a: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rgbClr val="FFC000"/>
                </a:solidFill>
              </a:rPr>
              <a:t>Dermatological</a:t>
            </a:r>
          </a:p>
          <a:p>
            <a:r>
              <a:rPr lang="en-GB" dirty="0"/>
              <a:t>  Hirsutism, oily skin, acne, alopecia</a:t>
            </a:r>
          </a:p>
          <a:p>
            <a:r>
              <a:rPr lang="en-GB" dirty="0"/>
              <a:t>  Acanthosis nigricans 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Long term effects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altLang="ar-SA" sz="3600" dirty="0">
                <a:cs typeface="Times New Roman" pitchFamily="18" charset="0"/>
              </a:rPr>
              <a:t>Obesity 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AU" sz="3600" dirty="0">
                <a:cs typeface="Times New Roman" pitchFamily="18" charset="0"/>
              </a:rPr>
              <a:t>DM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AU" sz="3600" dirty="0">
                <a:cs typeface="Times New Roman" pitchFamily="18" charset="0"/>
              </a:rPr>
              <a:t>Cardiovascular diseases.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AU" sz="3600" dirty="0">
                <a:cs typeface="Times New Roman" pitchFamily="18" charset="0"/>
              </a:rPr>
              <a:t>Ca endometrium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AU" sz="3600" dirty="0">
                <a:cs typeface="Times New Roman" pitchFamily="18" charset="0"/>
              </a:rPr>
              <a:t>PCOS and pregnancy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altLang="ar-SA" sz="3600" dirty="0">
                <a:cs typeface="Times New Roman" pitchFamily="18" charset="0"/>
              </a:rPr>
              <a:t>Hirsutism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altLang="ar-SA" sz="3600" dirty="0">
                <a:cs typeface="Times New Roman" pitchFamily="18" charset="0"/>
              </a:rPr>
              <a:t>Infertility</a:t>
            </a:r>
          </a:p>
          <a:p>
            <a:endParaRPr lang="en-AU" sz="3600" dirty="0">
              <a:cs typeface="Times New Roman" pitchFamily="18" charset="0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Obesity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46365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AU" dirty="0"/>
              <a:t>≥ 50% of patients with PCOS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AU" dirty="0"/>
              <a:t>Most often a </a:t>
            </a:r>
            <a:r>
              <a:rPr lang="en-AU" dirty="0">
                <a:solidFill>
                  <a:srgbClr val="FFC000"/>
                </a:solidFill>
              </a:rPr>
              <a:t>central</a:t>
            </a:r>
            <a:r>
              <a:rPr lang="en-AU" dirty="0"/>
              <a:t> obesity with an </a:t>
            </a:r>
            <a:r>
              <a:rPr lang="en-AU" dirty="0">
                <a:solidFill>
                  <a:srgbClr val="FFC000"/>
                </a:solidFill>
              </a:rPr>
              <a:t>android</a:t>
            </a:r>
            <a:r>
              <a:rPr lang="en-AU" dirty="0"/>
              <a:t> appearance and an increased waist-to-hip ratio &gt;0.8 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AU" dirty="0"/>
              <a:t>Related to </a:t>
            </a:r>
            <a:r>
              <a:rPr lang="en-AU" dirty="0">
                <a:solidFill>
                  <a:srgbClr val="FFC000"/>
                </a:solidFill>
              </a:rPr>
              <a:t>insulin resistance</a:t>
            </a:r>
            <a:r>
              <a:rPr lang="en-AU" dirty="0"/>
              <a:t>. 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AU" dirty="0"/>
              <a:t>Women with PCOS find it more difficult to lose weight and appear to gain weight more easily.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AU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Treatment of Obesity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00200"/>
            <a:ext cx="8568952" cy="5257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sz="4000" dirty="0">
                <a:solidFill>
                  <a:srgbClr val="FFC000"/>
                </a:solidFill>
              </a:rPr>
              <a:t>Lifestyle changes</a:t>
            </a:r>
          </a:p>
          <a:p>
            <a:pPr>
              <a:buFont typeface="Arial" pitchFamily="34" charset="0"/>
              <a:buChar char="•"/>
            </a:pPr>
            <a:r>
              <a:rPr lang="en-GB" sz="4000" dirty="0">
                <a:solidFill>
                  <a:srgbClr val="FFC000"/>
                </a:solidFill>
              </a:rPr>
              <a:t>Pharmacological  agents</a:t>
            </a:r>
          </a:p>
          <a:p>
            <a:r>
              <a:rPr lang="en-GB" dirty="0"/>
              <a:t>   1. </a:t>
            </a:r>
            <a:r>
              <a:rPr lang="en-GB" sz="3200" dirty="0"/>
              <a:t>Centrally acting serotonin &amp; norepinephrine   </a:t>
            </a:r>
          </a:p>
          <a:p>
            <a:r>
              <a:rPr lang="en-GB" sz="3200" dirty="0"/>
              <a:t>       uptake inhibitor, </a:t>
            </a:r>
            <a:r>
              <a:rPr lang="en-GB" sz="3200" dirty="0">
                <a:solidFill>
                  <a:srgbClr val="FFC000"/>
                </a:solidFill>
              </a:rPr>
              <a:t>Sibutramine</a:t>
            </a:r>
          </a:p>
          <a:p>
            <a:r>
              <a:rPr lang="en-GB" sz="3200" dirty="0"/>
              <a:t>   2. Peripherally acting lipase inhibitor, </a:t>
            </a:r>
            <a:r>
              <a:rPr lang="en-GB" sz="3200" dirty="0">
                <a:solidFill>
                  <a:srgbClr val="FFC000"/>
                </a:solidFill>
              </a:rPr>
              <a:t>Orlistat</a:t>
            </a:r>
          </a:p>
          <a:p>
            <a:pPr>
              <a:buClr>
                <a:srgbClr val="FFC000"/>
              </a:buClr>
              <a:buSzPct val="116000"/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sz="4000" dirty="0">
                <a:solidFill>
                  <a:srgbClr val="FFC000"/>
                </a:solidFill>
              </a:rPr>
              <a:t>Bariatric surgery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97144" cy="1052736"/>
          </a:xfrm>
        </p:spPr>
        <p:txBody>
          <a:bodyPr/>
          <a:lstStyle/>
          <a:p>
            <a:r>
              <a:rPr lang="en-AU" sz="3600" dirty="0"/>
              <a:t>Work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892480" cy="5805265"/>
          </a:xfrm>
        </p:spPr>
        <p:txBody>
          <a:bodyPr>
            <a:normAutofit/>
          </a:bodyPr>
          <a:lstStyle/>
          <a:p>
            <a:pPr marL="640080" lvl="1" indent="-246888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b="1" dirty="0">
                <a:solidFill>
                  <a:srgbClr val="FFC000"/>
                </a:solidFill>
              </a:rPr>
              <a:t>TSH</a:t>
            </a:r>
          </a:p>
          <a:p>
            <a:pPr marL="640080" lvl="1" indent="-246888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b="1" dirty="0">
                <a:solidFill>
                  <a:srgbClr val="FFC000"/>
                </a:solidFill>
              </a:rPr>
              <a:t>FBS and lipid profile</a:t>
            </a:r>
          </a:p>
          <a:p>
            <a:pPr marL="640080" lvl="1" indent="-246888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b="1" dirty="0"/>
              <a:t> </a:t>
            </a:r>
            <a:r>
              <a:rPr lang="en-AU" b="1" dirty="0">
                <a:solidFill>
                  <a:srgbClr val="FFC000"/>
                </a:solidFill>
              </a:rPr>
              <a:t>PRL</a:t>
            </a:r>
            <a:r>
              <a:rPr lang="en-AU" b="1" dirty="0"/>
              <a:t>  elevated in 40% of patients with PCOS, secondary to stimulation of the prolactin-producing cells by chronic oestrogen and not related to the cause of the disease state</a:t>
            </a:r>
          </a:p>
          <a:p>
            <a:pPr marL="640080" lvl="1" indent="-246888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b="1" dirty="0">
                <a:solidFill>
                  <a:srgbClr val="FFC000"/>
                </a:solidFill>
              </a:rPr>
              <a:t>Free androgen index</a:t>
            </a:r>
          </a:p>
          <a:p>
            <a:pPr marL="640080" lvl="1" indent="-246888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b="1" dirty="0">
                <a:solidFill>
                  <a:srgbClr val="FFC000"/>
                </a:solidFill>
              </a:rPr>
              <a:t>FSH and oestradiol </a:t>
            </a:r>
            <a:r>
              <a:rPr lang="en-AU" b="1" dirty="0"/>
              <a:t>to exclude the possibility of premature ovarian failure</a:t>
            </a:r>
          </a:p>
          <a:p>
            <a:pPr lvl="2" indent="-246888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2400" b="1" dirty="0"/>
              <a:t>FSH should be elevated greater than </a:t>
            </a:r>
            <a:r>
              <a:rPr lang="en-AU" b="1" dirty="0"/>
              <a:t>25</a:t>
            </a:r>
            <a:r>
              <a:rPr lang="en-AU" sz="2400" b="1" dirty="0"/>
              <a:t> pg/mL.</a:t>
            </a:r>
          </a:p>
          <a:p>
            <a:pPr lvl="2" indent="-246888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2400" b="1" dirty="0"/>
              <a:t>Associated with a suppressed oestradiol less than 30 pg/mL</a:t>
            </a:r>
          </a:p>
          <a:p>
            <a:pPr lvl="2" indent="-246888" fontAlgn="auto">
              <a:spcAft>
                <a:spcPts val="0"/>
              </a:spcAft>
              <a:buFont typeface="Wingdings 2"/>
              <a:buNone/>
              <a:defRPr/>
            </a:pPr>
            <a:r>
              <a:rPr lang="en-AU" sz="2400" b="1" dirty="0"/>
              <a:t> 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AU" sz="4000" dirty="0"/>
              <a:t>Management of PCOS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251520" y="1124745"/>
            <a:ext cx="8640960" cy="5518944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US" altLang="ar-SA" sz="3200" b="1" dirty="0"/>
              <a:t>Treatment depends on </a:t>
            </a:r>
            <a:r>
              <a:rPr lang="en-US" altLang="ar-SA" sz="3200" b="1" dirty="0">
                <a:solidFill>
                  <a:srgbClr val="FFC000"/>
                </a:solidFill>
              </a:rPr>
              <a:t>needs</a:t>
            </a:r>
            <a:r>
              <a:rPr lang="en-US" altLang="ar-SA" sz="3200" b="1" dirty="0"/>
              <a:t> of patient and preventing </a:t>
            </a:r>
            <a:r>
              <a:rPr lang="en-US" altLang="ar-SA" sz="3200" b="1" dirty="0">
                <a:solidFill>
                  <a:srgbClr val="FFC000"/>
                </a:solidFill>
              </a:rPr>
              <a:t>long term</a:t>
            </a:r>
            <a:r>
              <a:rPr lang="en-US" altLang="ar-SA" sz="3200" b="1" dirty="0"/>
              <a:t> health problems</a:t>
            </a:r>
          </a:p>
          <a:p>
            <a:pPr>
              <a:buClr>
                <a:srgbClr val="FFC000"/>
              </a:buClr>
            </a:pPr>
            <a:endParaRPr lang="en-US" altLang="ar-SA" sz="3200" b="1" dirty="0">
              <a:solidFill>
                <a:srgbClr val="FFC000"/>
              </a:solidFill>
            </a:endParaRP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AU" sz="3200" b="1" dirty="0">
                <a:solidFill>
                  <a:srgbClr val="FFC000"/>
                </a:solidFill>
              </a:rPr>
              <a:t>Weight reduction </a:t>
            </a:r>
            <a:r>
              <a:rPr lang="en-AU" sz="3200" b="1" dirty="0"/>
              <a:t>results in improvement in all symptoms of  PCOS ...... 10% wt. Loss will restore normal hormones level and spontaneous ovulation in 40% of women.</a:t>
            </a:r>
          </a:p>
          <a:p>
            <a:endParaRPr lang="en-AU" sz="2400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Ovulation induction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rgbClr val="FFC000"/>
              </a:buClr>
            </a:pPr>
            <a:r>
              <a:rPr lang="en-GB" dirty="0"/>
              <a:t>. </a:t>
            </a:r>
            <a:r>
              <a:rPr lang="en-GB" dirty="0" err="1"/>
              <a:t>Metformine</a:t>
            </a:r>
            <a:r>
              <a:rPr lang="en-GB" dirty="0"/>
              <a:t>.... Ovulation rate is 8%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Anti-oestrogens....e.g. </a:t>
            </a:r>
            <a:r>
              <a:rPr lang="en-GB" dirty="0" err="1"/>
              <a:t>Clomiphen</a:t>
            </a:r>
            <a:r>
              <a:rPr lang="en-GB" dirty="0"/>
              <a:t> citrate..</a:t>
            </a:r>
          </a:p>
          <a:p>
            <a:pPr>
              <a:buClr>
                <a:srgbClr val="FFC000"/>
              </a:buClr>
            </a:pPr>
            <a:r>
              <a:rPr lang="en-GB" dirty="0"/>
              <a:t>75% will ovulate within 6 months.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 err="1"/>
              <a:t>Gonadotropins</a:t>
            </a:r>
            <a:r>
              <a:rPr lang="en-GB" dirty="0"/>
              <a:t> ( Risk of M.P &amp;OHSS 15% in PCOS  vs. 0.3-5%  non-PCOS)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 err="1"/>
              <a:t>Aromatase</a:t>
            </a:r>
            <a:r>
              <a:rPr lang="en-GB" dirty="0"/>
              <a:t> inhibitors...for </a:t>
            </a:r>
            <a:r>
              <a:rPr lang="en-GB" dirty="0" err="1"/>
              <a:t>clomid</a:t>
            </a:r>
            <a:r>
              <a:rPr lang="en-GB" dirty="0"/>
              <a:t> ROS             ( 25%)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Pulsatile </a:t>
            </a:r>
            <a:r>
              <a:rPr lang="en-GB" dirty="0" err="1"/>
              <a:t>GnRH</a:t>
            </a:r>
            <a:r>
              <a:rPr lang="en-GB" dirty="0"/>
              <a:t>.....???????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3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Insulin sensitizing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Metformin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 If MBI ≥ 25?????????, life long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Pregnancy rate 8% 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Weight loss- controversial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dirty="0"/>
              <a:t>Safe if continued into the 1</a:t>
            </a:r>
            <a:r>
              <a:rPr lang="en-GB" baseline="30000" dirty="0"/>
              <a:t>st</a:t>
            </a:r>
            <a:r>
              <a:rPr lang="en-GB" dirty="0"/>
              <a:t> trimester, may decrease the risk of miscarriage in obese pts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54360"/>
          </a:xfrm>
        </p:spPr>
        <p:txBody>
          <a:bodyPr>
            <a:normAutofit fontScale="90000"/>
          </a:bodyPr>
          <a:lstStyle/>
          <a:p>
            <a:r>
              <a:rPr lang="en-AU" sz="4400" dirty="0"/>
              <a:t>Laparoscopic ovarian drilling</a:t>
            </a:r>
            <a:br>
              <a:rPr lang="en-AU" sz="4000" dirty="0"/>
            </a:br>
            <a:r>
              <a:rPr lang="en-AU" sz="4000" dirty="0"/>
              <a:t>LOD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96751"/>
            <a:ext cx="8229600" cy="5400601"/>
          </a:xfrm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2800" b="1" dirty="0"/>
              <a:t>When medical Rx.  failed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2800" b="1" dirty="0"/>
              <a:t>4 punctures , 2–4 mm deep in the cortex of each ovary.  40 W for 4 seconds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2800" b="1" dirty="0"/>
              <a:t>Ovulation rate of 80% &amp;  clinical pregnancy  60%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2800" b="1" dirty="0"/>
              <a:t> Mechanism unknown, destruction of luteinized follicles??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buFont typeface="Wingdings 2"/>
              <a:buChar char=""/>
              <a:defRPr/>
            </a:pPr>
            <a:r>
              <a:rPr lang="en-AU" sz="2800" b="1" dirty="0"/>
              <a:t> Thermal damage leads to release of inflammatory int</a:t>
            </a:r>
            <a:r>
              <a:rPr lang="en-AU" sz="3200" b="1" dirty="0"/>
              <a:t>ra-ovarian cytokines</a:t>
            </a:r>
          </a:p>
          <a:p>
            <a:pPr marL="274320" indent="-274320" fontAlgn="auto">
              <a:spcAft>
                <a:spcPts val="0"/>
              </a:spcAft>
              <a:buClr>
                <a:srgbClr val="FFC000"/>
              </a:buClr>
              <a:defRPr/>
            </a:pPr>
            <a:endParaRPr lang="en-AU" sz="2800" b="1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Cont.</a:t>
            </a:r>
            <a:endParaRPr lang="ar-J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. LOD has a similar outcome to </a:t>
            </a:r>
            <a:r>
              <a:rPr lang="en-US" dirty="0" err="1"/>
              <a:t>Gonadptropins</a:t>
            </a:r>
            <a:r>
              <a:rPr lang="en-US" dirty="0"/>
              <a:t> in term of Ovulation and pregnancy rate, but it’s preferred option because it is free of side effects of </a:t>
            </a:r>
            <a:r>
              <a:rPr lang="en-US" dirty="0" err="1"/>
              <a:t>gonadotropins</a:t>
            </a:r>
            <a:r>
              <a:rPr lang="en-US" dirty="0"/>
              <a:t>(MP&amp;OHSS)</a:t>
            </a:r>
          </a:p>
          <a:p>
            <a:r>
              <a:rPr lang="en-US" dirty="0"/>
              <a:t>. Long term consequences......POF, no any evidence.</a:t>
            </a:r>
          </a:p>
          <a:p>
            <a:r>
              <a:rPr lang="en-US" dirty="0"/>
              <a:t>. Cheaper overall </a:t>
            </a:r>
            <a:endParaRPr lang="ar-JO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899592" y="908720"/>
            <a:ext cx="6896100" cy="504190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9552" y="1844823"/>
            <a:ext cx="8136904" cy="2232249"/>
          </a:xfrm>
        </p:spPr>
        <p:txBody>
          <a:bodyPr/>
          <a:lstStyle/>
          <a:p>
            <a:pPr algn="ctr"/>
            <a:r>
              <a:rPr lang="en-GB" dirty="0"/>
              <a:t>          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824" y="2564904"/>
            <a:ext cx="30963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JO" dirty="0"/>
          </a:p>
          <a:p>
            <a:pPr algn="ctr"/>
            <a:r>
              <a:rPr lang="en-GB" sz="3200" b="1" dirty="0">
                <a:solidFill>
                  <a:srgbClr val="FFC000"/>
                </a:solidFill>
              </a:rPr>
              <a:t>Thank you</a:t>
            </a:r>
            <a:endParaRPr lang="ar-JO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3AFD8DE91347B3F6A54C1D1DF769" ma:contentTypeVersion="4" ma:contentTypeDescription="Create a new document." ma:contentTypeScope="" ma:versionID="182eae0c633676bdaa723a1c18db9dda">
  <xsd:schema xmlns:xsd="http://www.w3.org/2001/XMLSchema" xmlns:xs="http://www.w3.org/2001/XMLSchema" xmlns:p="http://schemas.microsoft.com/office/2006/metadata/properties" xmlns:ns2="5456ca49-4273-4a25-8923-df9fa54471b8" targetNamespace="http://schemas.microsoft.com/office/2006/metadata/properties" ma:root="true" ma:fieldsID="4d3fadcef91924a8e92d494b26779484" ns2:_="">
    <xsd:import namespace="5456ca49-4273-4a25-8923-df9fa5447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6ca49-4273-4a25-8923-df9fa5447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FA1B651-7540-433C-9F16-731370779673}"/>
</file>

<file path=customXml/itemProps2.xml><?xml version="1.0" encoding="utf-8"?>
<ds:datastoreItem xmlns:ds="http://schemas.openxmlformats.org/officeDocument/2006/customXml" ds:itemID="{43527BBB-5862-499E-B2A2-180B1AB722B5}"/>
</file>

<file path=customXml/itemProps3.xml><?xml version="1.0" encoding="utf-8"?>
<ds:datastoreItem xmlns:ds="http://schemas.openxmlformats.org/officeDocument/2006/customXml" ds:itemID="{7895E94F-5125-4474-8610-D4EE4FA34080}"/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942</TotalTime>
  <Words>755</Words>
  <Application>Microsoft Office PowerPoint</Application>
  <PresentationFormat>On-screen Show (4:3)</PresentationFormat>
  <Paragraphs>118</Paragraphs>
  <Slides>24</Slides>
  <Notes>1</Notes>
  <HiddenSlides>0</HiddenSlides>
  <MMClips>19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 Black</vt:lpstr>
      <vt:lpstr>Calibri</vt:lpstr>
      <vt:lpstr>Courier New</vt:lpstr>
      <vt:lpstr>Times New Roman</vt:lpstr>
      <vt:lpstr>Wingdings 2</vt:lpstr>
      <vt:lpstr>Theme1</vt:lpstr>
      <vt:lpstr>DR.Firas Al-Rshoud   Assistant Professor of Reproductive Medicine and  Infertility  </vt:lpstr>
      <vt:lpstr>PCOS</vt:lpstr>
      <vt:lpstr>PowerPoint Presentation</vt:lpstr>
      <vt:lpstr>Significance and genetics</vt:lpstr>
      <vt:lpstr>Prevalence</vt:lpstr>
      <vt:lpstr>Criteria for Defining PCOS</vt:lpstr>
      <vt:lpstr>PowerPoint Presentation</vt:lpstr>
      <vt:lpstr>PowerPoint Presentation</vt:lpstr>
      <vt:lpstr>PowerPoint Presentation</vt:lpstr>
      <vt:lpstr>Aetiology</vt:lpstr>
      <vt:lpstr>Pathophysiology</vt:lpstr>
      <vt:lpstr>Insulin resistance</vt:lpstr>
      <vt:lpstr>Other manifestations of PCOS</vt:lpstr>
      <vt:lpstr>Long term effects</vt:lpstr>
      <vt:lpstr>Obesity</vt:lpstr>
      <vt:lpstr>Treatment of Obesity</vt:lpstr>
      <vt:lpstr>Work up</vt:lpstr>
      <vt:lpstr>Management of PCOS</vt:lpstr>
      <vt:lpstr>Ovulation induction</vt:lpstr>
      <vt:lpstr>Insulin sensitizing agents</vt:lpstr>
      <vt:lpstr>Laparoscopic ovarian drilling LOD</vt:lpstr>
      <vt:lpstr>Cont.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Hirsutism &amp; PCOS</dc:title>
  <dc:creator>Fida</dc:creator>
  <cp:lastModifiedBy>PC</cp:lastModifiedBy>
  <cp:revision>99</cp:revision>
  <dcterms:created xsi:type="dcterms:W3CDTF">2013-09-21T05:13:18Z</dcterms:created>
  <dcterms:modified xsi:type="dcterms:W3CDTF">2021-03-23T18:57:58Z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0x01010000003AFD8DE91347B3F6A54C1D1DF769</vt:lpwstr>
  </property>
</Properties>
</file>