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2" r:id="rId3"/>
    <p:sldId id="263" r:id="rId4"/>
    <p:sldId id="257" r:id="rId5"/>
    <p:sldId id="260" r:id="rId6"/>
    <p:sldId id="258" r:id="rId7"/>
    <p:sldId id="261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85" r:id="rId20"/>
    <p:sldId id="284" r:id="rId21"/>
    <p:sldId id="281" r:id="rId22"/>
    <p:sldId id="282" r:id="rId23"/>
    <p:sldId id="277" r:id="rId24"/>
    <p:sldId id="286" r:id="rId25"/>
    <p:sldId id="287" r:id="rId26"/>
    <p:sldId id="288" r:id="rId27"/>
    <p:sldId id="279" r:id="rId28"/>
    <p:sldId id="283" r:id="rId29"/>
    <p:sldId id="278" r:id="rId30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1F31E-40DC-49BE-9445-7509C199343B}" type="datetimeFigureOut">
              <a:rPr lang="ar-JO" smtClean="0"/>
              <a:pPr/>
              <a:t>08/08/1442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EA54D-2611-4F89-9885-5971F5328F5E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hyperlink" Target="http://emedicine.medscape.com/article/104382-overview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i="1" dirty="0" err="1"/>
              <a:t>DR.Firas</a:t>
            </a:r>
            <a:r>
              <a:rPr lang="en-US" i="1" dirty="0"/>
              <a:t> Al-</a:t>
            </a:r>
            <a:r>
              <a:rPr lang="en-US" i="1" dirty="0" err="1"/>
              <a:t>Rshoud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Ass. Professor of Reproductive Medicine and Infertility.</a:t>
            </a:r>
            <a:br>
              <a:rPr lang="en-US" sz="2800" dirty="0"/>
            </a:br>
            <a:r>
              <a:rPr lang="en-US" sz="2800" dirty="0"/>
              <a:t>Medical School of Hashemite University.</a:t>
            </a:r>
            <a:endParaRPr lang="ar-SA" sz="2800" dirty="0"/>
          </a:p>
        </p:txBody>
      </p:sp>
      <p:pic>
        <p:nvPicPr>
          <p:cNvPr id="12" name="Picture 18" descr="E:\E Book\Contraception picture\the Hashemite Univ.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214290"/>
            <a:ext cx="19050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400" b="1" dirty="0"/>
              <a:t>Definition </a:t>
            </a:r>
            <a:r>
              <a:rPr lang="en-US" sz="2400" dirty="0"/>
              <a:t>of early pregnancy : pregnancy until 12 weeks gestation.</a:t>
            </a:r>
          </a:p>
          <a:p>
            <a:pPr algn="l">
              <a:buNone/>
            </a:pPr>
            <a:r>
              <a:rPr lang="en-US" sz="2400" b="1" dirty="0"/>
              <a:t>Symptoms</a:t>
            </a:r>
            <a:r>
              <a:rPr lang="en-US" sz="2400" dirty="0"/>
              <a:t>: amenorrhea, pain, bleeding and vomiting.</a:t>
            </a:r>
          </a:p>
          <a:p>
            <a:pPr algn="l">
              <a:buNone/>
            </a:pPr>
            <a:r>
              <a:rPr lang="ar-JO" sz="2400" b="1" dirty="0"/>
              <a:t> </a:t>
            </a:r>
            <a:r>
              <a:rPr lang="en-US" sz="2400" b="1" dirty="0"/>
              <a:t>Differential Diagnosis</a:t>
            </a:r>
            <a:r>
              <a:rPr lang="en-US" sz="2400" dirty="0"/>
              <a:t>: related to pregnancy or other ass. Conditions.</a:t>
            </a:r>
          </a:p>
          <a:p>
            <a:pPr algn="l">
              <a:buNone/>
            </a:pPr>
            <a:r>
              <a:rPr lang="en-US" sz="2400" dirty="0"/>
              <a:t>I</a:t>
            </a:r>
            <a:r>
              <a:rPr lang="en-US" sz="2400" b="1" dirty="0"/>
              <a:t>nvestigations</a:t>
            </a:r>
            <a:r>
              <a:rPr lang="en-US" sz="2400" dirty="0"/>
              <a:t>: Routine plus US scan ± serum </a:t>
            </a:r>
            <a:r>
              <a:rPr lang="el-GR" sz="2400" dirty="0"/>
              <a:t>β</a:t>
            </a:r>
            <a:r>
              <a:rPr lang="en-US" sz="2400" dirty="0" err="1"/>
              <a:t>hCG</a:t>
            </a:r>
            <a:endParaRPr lang="ar-JO" sz="24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9144000" cy="6945095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4116">
                <a:tc>
                  <a:txBody>
                    <a:bodyPr/>
                    <a:lstStyle/>
                    <a:p>
                      <a:pPr algn="l" rtl="1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Differential Diagnosis</a:t>
                      </a:r>
                      <a:endParaRPr lang="ar-JO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800" dirty="0">
                          <a:solidFill>
                            <a:srgbClr val="002060"/>
                          </a:solidFill>
                        </a:rPr>
                        <a:t>Symptoms</a:t>
                      </a:r>
                      <a:endParaRPr lang="ar-JO" sz="18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307">
                <a:tc>
                  <a:txBody>
                    <a:bodyPr/>
                    <a:lstStyle/>
                    <a:p>
                      <a:pPr algn="l" rtl="1">
                        <a:buFont typeface="Arial" pitchFamily="34" charset="0"/>
                        <a:buNone/>
                      </a:pPr>
                      <a:r>
                        <a:rPr lang="en-US" sz="2000" dirty="0"/>
                        <a:t>.</a:t>
                      </a:r>
                      <a:r>
                        <a:rPr lang="en-US" sz="2000" baseline="0" dirty="0"/>
                        <a:t> Miscarriage</a:t>
                      </a:r>
                    </a:p>
                    <a:p>
                      <a:pPr algn="l" rtl="1">
                        <a:buFont typeface="Arial" pitchFamily="34" charset="0"/>
                        <a:buNone/>
                      </a:pPr>
                      <a:r>
                        <a:rPr lang="en-US" sz="2000" baseline="0" dirty="0"/>
                        <a:t>.Ectopic pregnancy</a:t>
                      </a:r>
                    </a:p>
                    <a:p>
                      <a:pPr algn="l" rtl="1">
                        <a:buFont typeface="Arial" pitchFamily="34" charset="0"/>
                        <a:buNone/>
                      </a:pPr>
                      <a:r>
                        <a:rPr lang="en-US" sz="2000" baseline="0" dirty="0"/>
                        <a:t>.PUL</a:t>
                      </a:r>
                    </a:p>
                    <a:p>
                      <a:pPr algn="l" rtl="1">
                        <a:buFont typeface="Arial" pitchFamily="34" charset="0"/>
                        <a:buNone/>
                      </a:pPr>
                      <a:r>
                        <a:rPr lang="en-US" sz="2000" baseline="0" dirty="0"/>
                        <a:t>.GTD</a:t>
                      </a:r>
                    </a:p>
                    <a:p>
                      <a:pPr algn="l" rtl="1">
                        <a:buFont typeface="Arial" pitchFamily="34" charset="0"/>
                        <a:buNone/>
                      </a:pPr>
                      <a:r>
                        <a:rPr lang="en-US" sz="2000" baseline="0" dirty="0"/>
                        <a:t>.Cervical polyp 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 err="1"/>
                        <a:t>Amenorrhoea</a:t>
                      </a:r>
                      <a:r>
                        <a:rPr lang="en-US" sz="2000" dirty="0"/>
                        <a:t>,</a:t>
                      </a:r>
                      <a:r>
                        <a:rPr lang="en-US" sz="2000" baseline="0" dirty="0"/>
                        <a:t> pain, bleeding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8970"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/>
                        <a:t>. Ectopic</a:t>
                      </a:r>
                      <a:r>
                        <a:rPr lang="en-US" sz="2000" baseline="0" dirty="0"/>
                        <a:t> pregnancy</a:t>
                      </a:r>
                      <a:endParaRPr lang="en-US" sz="2000" dirty="0"/>
                    </a:p>
                    <a:p>
                      <a:pPr algn="l" rtl="1"/>
                      <a:r>
                        <a:rPr lang="en-US" sz="2000" dirty="0"/>
                        <a:t>.PID</a:t>
                      </a:r>
                    </a:p>
                    <a:p>
                      <a:pPr algn="l" rtl="1"/>
                      <a:r>
                        <a:rPr lang="en-US" sz="2000" dirty="0"/>
                        <a:t>.IUD</a:t>
                      </a:r>
                      <a:r>
                        <a:rPr lang="en-US" sz="2000" baseline="0" dirty="0"/>
                        <a:t> in-situ</a:t>
                      </a:r>
                    </a:p>
                    <a:p>
                      <a:pPr algn="l" rtl="1"/>
                      <a:r>
                        <a:rPr lang="en-US" sz="2000" baseline="0" dirty="0"/>
                        <a:t>.Ovarian cyst in pregnancy</a:t>
                      </a:r>
                    </a:p>
                    <a:p>
                      <a:pPr algn="l" rtl="1"/>
                      <a:r>
                        <a:rPr lang="en-US" sz="2000" baseline="0" dirty="0"/>
                        <a:t>.Appendicitis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/>
                        <a:t>Amenorrhea,</a:t>
                      </a:r>
                      <a:r>
                        <a:rPr lang="en-US" sz="2000" baseline="0" dirty="0"/>
                        <a:t> acute pelvic pain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4116"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/>
                        <a:t>Hyperemesis gravidarum</a:t>
                      </a:r>
                      <a:endParaRPr lang="ar-J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/>
                        <a:t>Amenorrhea, vomiting</a:t>
                      </a:r>
                      <a:endParaRPr lang="ar-J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116">
                <a:tc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ar-J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Early Pregnancy Complications</a:t>
            </a:r>
            <a:br>
              <a:rPr lang="en-US" dirty="0"/>
            </a:br>
            <a:r>
              <a:rPr lang="en-US" dirty="0"/>
              <a:t> &amp; Miscarriage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2000" dirty="0"/>
              <a:t>- Gestational sac increases by 1.3mm/day.</a:t>
            </a:r>
          </a:p>
          <a:p>
            <a:pPr algn="l">
              <a:buNone/>
            </a:pPr>
            <a:r>
              <a:rPr lang="en-US" sz="2000" dirty="0"/>
              <a:t>- Yolk sac should be seen next</a:t>
            </a:r>
          </a:p>
          <a:p>
            <a:pPr algn="l">
              <a:buNone/>
            </a:pPr>
            <a:r>
              <a:rPr lang="en-US" sz="2000" dirty="0"/>
              <a:t>(CRL 4-10mm)</a:t>
            </a:r>
            <a:r>
              <a:rPr lang="ar-SA" sz="2000" dirty="0"/>
              <a:t> </a:t>
            </a:r>
            <a:r>
              <a:rPr lang="en-US" sz="2000" dirty="0"/>
              <a:t>- Fetal pole (GS 18mm), FH at 6 weeks</a:t>
            </a:r>
          </a:p>
          <a:p>
            <a:pPr algn="l">
              <a:buNone/>
            </a:pPr>
            <a:r>
              <a:rPr lang="ar-SA" sz="2000" dirty="0"/>
              <a:t> </a:t>
            </a:r>
            <a:r>
              <a:rPr lang="en-US" sz="2000" dirty="0"/>
              <a:t>Scan terminology : first scan report</a:t>
            </a:r>
          </a:p>
          <a:p>
            <a:pPr algn="l">
              <a:buNone/>
            </a:pPr>
            <a:r>
              <a:rPr lang="en-US" sz="2000" dirty="0"/>
              <a:t>1. Viable IUP</a:t>
            </a:r>
          </a:p>
          <a:p>
            <a:pPr algn="l">
              <a:buNone/>
            </a:pPr>
            <a:r>
              <a:rPr lang="en-US" sz="2000" dirty="0"/>
              <a:t>,GS ≤ 25 mm)</a:t>
            </a:r>
            <a:r>
              <a:rPr lang="ar-SA" sz="2000" dirty="0"/>
              <a:t> </a:t>
            </a:r>
            <a:r>
              <a:rPr lang="en-US" sz="2000" dirty="0"/>
              <a:t>2. IUP of uncertain viability 10%(CRL &lt;7mm </a:t>
            </a:r>
          </a:p>
          <a:p>
            <a:pPr algn="l">
              <a:buNone/>
            </a:pPr>
            <a:r>
              <a:rPr lang="en-US" sz="2000" dirty="0"/>
              <a:t>3- Miscarriage </a:t>
            </a:r>
          </a:p>
          <a:p>
            <a:pPr algn="l">
              <a:buNone/>
            </a:pPr>
            <a:r>
              <a:rPr lang="en-US" sz="2000" dirty="0"/>
              <a:t>4- Ectopic </a:t>
            </a:r>
          </a:p>
          <a:p>
            <a:pPr algn="l">
              <a:buNone/>
            </a:pPr>
            <a:r>
              <a:rPr lang="en-US" sz="2000" dirty="0"/>
              <a:t>5- PUL 10%</a:t>
            </a:r>
          </a:p>
          <a:p>
            <a:pPr algn="l">
              <a:buNone/>
            </a:pPr>
            <a:endParaRPr lang="en-US" sz="2000" dirty="0"/>
          </a:p>
          <a:p>
            <a:pPr algn="l">
              <a:buNone/>
            </a:pPr>
            <a:r>
              <a:rPr lang="en-US" sz="2000" dirty="0"/>
              <a:t> </a:t>
            </a:r>
            <a:endParaRPr lang="ar-JO" sz="20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794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9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 </a:t>
            </a:r>
            <a:r>
              <a:rPr lang="en-US" sz="2400" dirty="0"/>
              <a:t>Management based on USS appearances </a:t>
            </a:r>
            <a:endParaRPr lang="ar-J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en-US" sz="2000" dirty="0"/>
          </a:p>
          <a:p>
            <a:pPr algn="l">
              <a:buNone/>
            </a:pPr>
            <a:endParaRPr lang="ar-JO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47664" y="1628800"/>
          <a:ext cx="6096000" cy="426763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408">
                <a:tc>
                  <a:txBody>
                    <a:bodyPr/>
                    <a:lstStyle/>
                    <a:p>
                      <a:pPr algn="l" rtl="1"/>
                      <a:r>
                        <a:rPr lang="en-US" dirty="0"/>
                        <a:t>Plans of management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/>
                        <a:t>Diagnosis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/>
                        <a:t>US appearance</a:t>
                      </a:r>
                      <a:endParaRPr lang="ar-J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197"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Rescan 1 week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IUP of uncertain Viability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GS≤25mm</a:t>
                      </a:r>
                      <a:r>
                        <a:rPr lang="en-US" sz="1600" baseline="0" dirty="0"/>
                        <a:t> or CRL</a:t>
                      </a:r>
                      <a:r>
                        <a:rPr lang="en-US" sz="1600" dirty="0"/>
                        <a:t>≤7mm</a:t>
                      </a:r>
                      <a:r>
                        <a:rPr lang="en-US" sz="1600" baseline="0" dirty="0"/>
                        <a:t> and no FH</a:t>
                      </a:r>
                      <a:r>
                        <a:rPr lang="en-US" baseline="0" dirty="0"/>
                        <a:t> </a:t>
                      </a:r>
                      <a:r>
                        <a:rPr lang="ar-JO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667"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Manage</a:t>
                      </a:r>
                      <a:r>
                        <a:rPr lang="en-US" sz="1600" baseline="0" dirty="0"/>
                        <a:t> as non-viable</a:t>
                      </a:r>
                    </a:p>
                    <a:p>
                      <a:pPr algn="l" rtl="1"/>
                      <a:r>
                        <a:rPr lang="en-US" sz="1600" baseline="0" dirty="0"/>
                        <a:t>???? Rescan 7-10 days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Empty</a:t>
                      </a:r>
                      <a:r>
                        <a:rPr lang="en-US" sz="1600" baseline="0" dirty="0"/>
                        <a:t> sac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GS≥25mm and</a:t>
                      </a:r>
                      <a:r>
                        <a:rPr lang="en-US" sz="1600" baseline="0" dirty="0"/>
                        <a:t> no FH</a:t>
                      </a:r>
                    </a:p>
                    <a:p>
                      <a:pPr algn="l" rtl="1"/>
                      <a:r>
                        <a:rPr lang="en-US" sz="1600" baseline="0" dirty="0"/>
                        <a:t>or CRL</a:t>
                      </a:r>
                      <a:r>
                        <a:rPr lang="en-US" sz="1600" dirty="0"/>
                        <a:t>≥</a:t>
                      </a:r>
                      <a:r>
                        <a:rPr lang="en-US" sz="1600" baseline="0" dirty="0"/>
                        <a:t> 7mm and no FH</a:t>
                      </a:r>
                      <a:endParaRPr lang="ar-J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720"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Manage as discussed later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PUL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Empty</a:t>
                      </a:r>
                      <a:r>
                        <a:rPr lang="en-US" sz="1600" baseline="0" dirty="0"/>
                        <a:t> uterus and no </a:t>
                      </a:r>
                      <a:r>
                        <a:rPr lang="en-US" sz="1600" baseline="0" dirty="0" err="1"/>
                        <a:t>adnexal</a:t>
                      </a:r>
                      <a:r>
                        <a:rPr lang="en-US" sz="1600" baseline="0" dirty="0"/>
                        <a:t> abnormality</a:t>
                      </a:r>
                      <a:endParaRPr lang="ar-J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720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J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Un-ruptured Ectopic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Empty</a:t>
                      </a:r>
                      <a:r>
                        <a:rPr lang="en-US" sz="1600" baseline="0" dirty="0"/>
                        <a:t> uterus, </a:t>
                      </a:r>
                      <a:r>
                        <a:rPr lang="en-US" sz="1600" baseline="0" dirty="0" err="1"/>
                        <a:t>adnexal</a:t>
                      </a:r>
                      <a:r>
                        <a:rPr lang="en-US" sz="1600" baseline="0" dirty="0"/>
                        <a:t> mass and no fluid</a:t>
                      </a:r>
                      <a:endParaRPr lang="ar-J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720"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Admit</a:t>
                      </a:r>
                      <a:r>
                        <a:rPr lang="en-US" sz="1600" baseline="0" dirty="0"/>
                        <a:t> for assessment and surgery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 err="1"/>
                        <a:t>Ruptred</a:t>
                      </a:r>
                      <a:r>
                        <a:rPr lang="en-US" sz="1600" baseline="0" dirty="0"/>
                        <a:t> ectopic</a:t>
                      </a:r>
                      <a:endParaRPr lang="ar-J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dirty="0"/>
                        <a:t>Empty</a:t>
                      </a:r>
                      <a:r>
                        <a:rPr lang="en-US" sz="1600" baseline="0" dirty="0"/>
                        <a:t> uterus, </a:t>
                      </a:r>
                      <a:r>
                        <a:rPr lang="en-US" sz="1600" baseline="0" dirty="0" err="1"/>
                        <a:t>adnexal</a:t>
                      </a:r>
                      <a:r>
                        <a:rPr lang="en-US" sz="1600" baseline="0" dirty="0"/>
                        <a:t> mass and fluid in POD</a:t>
                      </a:r>
                      <a:endParaRPr lang="ar-J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7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Human chorionic </a:t>
            </a:r>
            <a:r>
              <a:rPr lang="en-US" dirty="0" err="1"/>
              <a:t>gonadotrophin</a:t>
            </a:r>
            <a:br>
              <a:rPr lang="ar-JO" dirty="0"/>
            </a:br>
            <a:r>
              <a:rPr lang="el-GR" dirty="0"/>
              <a:t>β</a:t>
            </a:r>
            <a:r>
              <a:rPr lang="en-US" dirty="0" err="1"/>
              <a:t>hCG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400" dirty="0"/>
              <a:t>.Double approximately every 48 hrs up to 8 wks</a:t>
            </a:r>
          </a:p>
          <a:p>
            <a:pPr algn="l">
              <a:buNone/>
            </a:pPr>
            <a:r>
              <a:rPr lang="en-US" sz="2400" dirty="0"/>
              <a:t>.Increases ≤ 66% over 48hr is associated with EP and Miscarriage</a:t>
            </a:r>
          </a:p>
          <a:p>
            <a:pPr algn="l">
              <a:buNone/>
            </a:pPr>
            <a:r>
              <a:rPr lang="en-US" sz="2400" dirty="0"/>
              <a:t>.15% of normal pregnancy will have abnormal doubling time</a:t>
            </a:r>
          </a:p>
          <a:p>
            <a:pPr algn="l">
              <a:buNone/>
            </a:pPr>
            <a:r>
              <a:rPr lang="en-US" sz="2400" dirty="0"/>
              <a:t>.13% of ectopic pregnancy will have a normal doubling time</a:t>
            </a:r>
          </a:p>
          <a:p>
            <a:pPr algn="l">
              <a:buNone/>
            </a:pPr>
            <a:r>
              <a:rPr lang="en-US" sz="2400" dirty="0"/>
              <a:t>.Discriminatory zone 1000-2000IU/L at TVS</a:t>
            </a:r>
          </a:p>
          <a:p>
            <a:pPr algn="l">
              <a:buNone/>
            </a:pPr>
            <a:r>
              <a:rPr lang="en-US" sz="2400" dirty="0"/>
              <a:t>. MOST useful for : diagnosis of asymptomatic ectopic pregnancy</a:t>
            </a:r>
            <a:endParaRPr lang="ar-JO" sz="24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3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Miscarriage</a:t>
            </a:r>
            <a:endParaRPr lang="ar-JO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400" dirty="0"/>
              <a:t>.Vaginal Bleeding and/or Loss of pregnancy before fetal viability 24 weeks gestation(UK)</a:t>
            </a:r>
          </a:p>
          <a:p>
            <a:pPr algn="l">
              <a:buNone/>
            </a:pPr>
            <a:r>
              <a:rPr lang="en-US" sz="2400" dirty="0"/>
              <a:t>. Early miscarriage ≤ 12 weeks</a:t>
            </a:r>
          </a:p>
          <a:p>
            <a:pPr algn="l">
              <a:buNone/>
            </a:pPr>
            <a:r>
              <a:rPr lang="en-US" sz="2400" dirty="0"/>
              <a:t>. Late Miscarriage ≥ 12 weeks</a:t>
            </a:r>
          </a:p>
          <a:p>
            <a:pPr algn="l">
              <a:buNone/>
            </a:pPr>
            <a:r>
              <a:rPr lang="ar-JO" sz="2400" dirty="0"/>
              <a:t> </a:t>
            </a:r>
            <a:r>
              <a:rPr lang="en-US" sz="2400" dirty="0"/>
              <a:t> .Bleeding complicate 21% of clinically detected pregnancies</a:t>
            </a:r>
          </a:p>
          <a:p>
            <a:pPr algn="l">
              <a:buNone/>
            </a:pPr>
            <a:r>
              <a:rPr lang="en-US" sz="2400" dirty="0"/>
              <a:t>.15% of clinically recognized pregnancies spontaneously miscarry</a:t>
            </a:r>
          </a:p>
          <a:p>
            <a:pPr algn="l">
              <a:buNone/>
            </a:pPr>
            <a:endParaRPr lang="ar-JO" sz="24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5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Aetiology</a:t>
            </a:r>
            <a:endParaRPr lang="ar-J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/>
              <a:t>Genetic: </a:t>
            </a:r>
            <a:r>
              <a:rPr lang="en-US" sz="2000" dirty="0"/>
              <a:t>50% of clinically identifiable first trimester miscarriages are chromosomally abnormal. The risk falls with advancing G.A,the most common is Trisomy, followed by </a:t>
            </a:r>
            <a:r>
              <a:rPr lang="en-US" sz="2000" dirty="0" err="1"/>
              <a:t>monosomy</a:t>
            </a:r>
            <a:r>
              <a:rPr lang="en-US" sz="2000" dirty="0"/>
              <a:t> X and </a:t>
            </a:r>
            <a:r>
              <a:rPr lang="en-US" sz="2000" dirty="0" err="1"/>
              <a:t>triploidy</a:t>
            </a:r>
            <a:r>
              <a:rPr lang="en-US" sz="2000" dirty="0"/>
              <a:t>.</a:t>
            </a:r>
          </a:p>
          <a:p>
            <a:pPr algn="l">
              <a:buNone/>
            </a:pPr>
            <a:r>
              <a:rPr lang="en-US" dirty="0"/>
              <a:t>Second Trimester: </a:t>
            </a:r>
            <a:r>
              <a:rPr lang="en-US" sz="2000" dirty="0"/>
              <a:t>Uterine abnormality, </a:t>
            </a:r>
            <a:r>
              <a:rPr lang="en-US" sz="2000" dirty="0" err="1"/>
              <a:t>Cx</a:t>
            </a:r>
            <a:r>
              <a:rPr lang="en-US" sz="2000" dirty="0"/>
              <a:t>. Weakness, bacterial </a:t>
            </a:r>
            <a:r>
              <a:rPr lang="en-US" sz="2000" dirty="0" err="1"/>
              <a:t>vaginosis</a:t>
            </a:r>
            <a:r>
              <a:rPr lang="en-US" sz="2000" dirty="0"/>
              <a:t> and multiple pregnancy.</a:t>
            </a:r>
          </a:p>
          <a:p>
            <a:pPr algn="l">
              <a:buNone/>
            </a:pPr>
            <a:r>
              <a:rPr lang="en-US" dirty="0"/>
              <a:t>Infection</a:t>
            </a:r>
            <a:r>
              <a:rPr lang="en-US" sz="2000" dirty="0"/>
              <a:t> (rare) : </a:t>
            </a:r>
            <a:r>
              <a:rPr lang="en-US" sz="2000" dirty="0" err="1"/>
              <a:t>lesteria</a:t>
            </a:r>
            <a:r>
              <a:rPr lang="en-US" sz="2000" dirty="0"/>
              <a:t> </a:t>
            </a:r>
            <a:r>
              <a:rPr lang="en-US" sz="2000" dirty="0" err="1"/>
              <a:t>monocytogenes</a:t>
            </a:r>
            <a:r>
              <a:rPr lang="en-US" sz="2000" dirty="0"/>
              <a:t>, CMV, rubella </a:t>
            </a:r>
            <a:r>
              <a:rPr lang="en-US" sz="2000" dirty="0" err="1"/>
              <a:t>andmycoblasma</a:t>
            </a:r>
            <a:r>
              <a:rPr lang="en-US" sz="2000" dirty="0"/>
              <a:t> </a:t>
            </a:r>
            <a:r>
              <a:rPr lang="en-US" sz="2000" dirty="0" err="1"/>
              <a:t>hominis</a:t>
            </a:r>
            <a:r>
              <a:rPr lang="en-US" sz="2000" dirty="0"/>
              <a:t>.</a:t>
            </a:r>
          </a:p>
          <a:p>
            <a:pPr algn="l">
              <a:buNone/>
            </a:pPr>
            <a:r>
              <a:rPr lang="en-US" dirty="0"/>
              <a:t>Unexplained: </a:t>
            </a:r>
            <a:r>
              <a:rPr lang="en-US" sz="2000" dirty="0"/>
              <a:t>20% of miscarriages have no identifiable cause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Types of miscarriages</a:t>
            </a:r>
            <a:endParaRPr lang="ar-JO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dirty="0"/>
              <a:t>1- Threatened miscarriage</a:t>
            </a:r>
          </a:p>
          <a:p>
            <a:pPr algn="l">
              <a:buNone/>
            </a:pPr>
            <a:r>
              <a:rPr lang="en-US" dirty="0"/>
              <a:t>2- Missed miscarriage(</a:t>
            </a:r>
            <a:r>
              <a:rPr lang="en-US" sz="2400" i="1" dirty="0"/>
              <a:t>early embryonic demise</a:t>
            </a:r>
            <a:r>
              <a:rPr lang="en-US" dirty="0"/>
              <a:t>)</a:t>
            </a:r>
          </a:p>
          <a:p>
            <a:pPr algn="l">
              <a:buNone/>
            </a:pPr>
            <a:r>
              <a:rPr lang="en-US" dirty="0"/>
              <a:t>3- Incomplete miscarriage</a:t>
            </a:r>
          </a:p>
          <a:p>
            <a:pPr algn="l">
              <a:buNone/>
            </a:pPr>
            <a:r>
              <a:rPr lang="en-US" dirty="0"/>
              <a:t>4- Complete miscarriage</a:t>
            </a:r>
          </a:p>
          <a:p>
            <a:pPr algn="l">
              <a:buNone/>
            </a:pPr>
            <a:r>
              <a:rPr lang="en-US" dirty="0"/>
              <a:t>5- Septic miscarriage</a:t>
            </a:r>
          </a:p>
          <a:p>
            <a:pPr algn="l">
              <a:buNone/>
            </a:pPr>
            <a:r>
              <a:rPr lang="en-US" dirty="0"/>
              <a:t>6- Recurrent miscarriage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Threatened miscarriage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000" dirty="0"/>
              <a:t>Any vaginal bleeding, painful or painless before 24 completed weeks</a:t>
            </a:r>
          </a:p>
          <a:p>
            <a:pPr algn="l">
              <a:buNone/>
            </a:pPr>
            <a:r>
              <a:rPr lang="en-US" sz="2000" dirty="0"/>
              <a:t>Management:</a:t>
            </a:r>
          </a:p>
          <a:p>
            <a:pPr algn="l">
              <a:buNone/>
            </a:pPr>
            <a:r>
              <a:rPr lang="en-US" sz="2000" dirty="0"/>
              <a:t>. U/S : majority will have viable pregnancy</a:t>
            </a:r>
          </a:p>
          <a:p>
            <a:pPr algn="l">
              <a:buNone/>
            </a:pPr>
            <a:r>
              <a:rPr lang="en-US" sz="2000" dirty="0"/>
              <a:t>. BG &amp; </a:t>
            </a:r>
            <a:r>
              <a:rPr lang="en-US" sz="2000" dirty="0" err="1"/>
              <a:t>Rh</a:t>
            </a:r>
            <a:r>
              <a:rPr lang="en-US" sz="2000" dirty="0"/>
              <a:t> , Reassurance</a:t>
            </a:r>
          </a:p>
          <a:p>
            <a:pPr algn="l">
              <a:buNone/>
            </a:pPr>
            <a:r>
              <a:rPr lang="en-US" sz="2000" dirty="0"/>
              <a:t>.Speculum…..R/O local causes, confirm </a:t>
            </a:r>
            <a:r>
              <a:rPr lang="en-US" sz="2000" dirty="0" err="1"/>
              <a:t>Dx</a:t>
            </a:r>
            <a:r>
              <a:rPr lang="en-US" sz="2000" dirty="0"/>
              <a:t>.( closed </a:t>
            </a:r>
            <a:r>
              <a:rPr lang="en-US" sz="2000" dirty="0" err="1"/>
              <a:t>Cx</a:t>
            </a:r>
            <a:r>
              <a:rPr lang="en-US" sz="2000" dirty="0"/>
              <a:t>.)</a:t>
            </a:r>
          </a:p>
          <a:p>
            <a:pPr algn="l">
              <a:buNone/>
            </a:pPr>
            <a:endParaRPr lang="en-US" sz="2000" dirty="0"/>
          </a:p>
          <a:p>
            <a:pPr algn="l">
              <a:buNone/>
            </a:pPr>
            <a:r>
              <a:rPr lang="en-US" sz="2800" dirty="0"/>
              <a:t>Septic miscarriage</a:t>
            </a:r>
          </a:p>
          <a:p>
            <a:pPr algn="l">
              <a:buNone/>
            </a:pPr>
            <a:r>
              <a:rPr lang="en-US" sz="2000" dirty="0"/>
              <a:t>Occasionally, RPOC may become infected. Will present with general malaise, offensive v.discharge and fever</a:t>
            </a:r>
          </a:p>
          <a:p>
            <a:pPr algn="l">
              <a:buNone/>
            </a:pPr>
            <a:r>
              <a:rPr lang="en-US" sz="2000" dirty="0"/>
              <a:t>Management: Admission for IV antibiotics and surgical evacuations of the uterus</a:t>
            </a:r>
          </a:p>
          <a:p>
            <a:pPr algn="l">
              <a:buNone/>
            </a:pPr>
            <a:endParaRPr lang="ar-JO" sz="20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8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Continuo</a:t>
            </a:r>
            <a:endParaRPr lang="ar-J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sz="2000" dirty="0"/>
              <a:t> </a:t>
            </a:r>
            <a:r>
              <a:rPr lang="en-US" sz="2000" b="1" dirty="0"/>
              <a:t>Missed Miscarriage </a:t>
            </a:r>
            <a:r>
              <a:rPr lang="en-US" sz="2000" dirty="0"/>
              <a:t>:This occurs when the embryo has died or has not developed normally.</a:t>
            </a:r>
          </a:p>
          <a:p>
            <a:pPr algn="l">
              <a:buFontTx/>
              <a:buChar char="-"/>
            </a:pPr>
            <a:r>
              <a:rPr lang="en-US" sz="2000" dirty="0"/>
              <a:t>Diagnosis: U/S when the G.S ≥ 25 mm in diameter with no identifiable </a:t>
            </a:r>
            <a:r>
              <a:rPr lang="ar-JO" sz="2000" dirty="0"/>
              <a:t> </a:t>
            </a:r>
            <a:r>
              <a:rPr lang="en-US" sz="2000" dirty="0"/>
              <a:t>embryo</a:t>
            </a:r>
          </a:p>
          <a:p>
            <a:pPr algn="l">
              <a:buNone/>
            </a:pPr>
            <a:r>
              <a:rPr lang="en-US" sz="2000" dirty="0"/>
              <a:t> or there is no FHB when CRL ≥7mm.</a:t>
            </a:r>
          </a:p>
          <a:p>
            <a:pPr algn="l">
              <a:buNone/>
            </a:pPr>
            <a:r>
              <a:rPr lang="en-US" sz="2000" dirty="0"/>
              <a:t>- This may be entirely asymptomatic</a:t>
            </a:r>
          </a:p>
          <a:p>
            <a:pPr algn="l">
              <a:buNone/>
            </a:pPr>
            <a:r>
              <a:rPr lang="en-US" sz="2000" b="1" dirty="0"/>
              <a:t>Incomplete miscarriage : </a:t>
            </a:r>
            <a:r>
              <a:rPr lang="en-US" sz="2000" dirty="0"/>
              <a:t>this occurs when some of the product of the conception have been passed and some are left in the uterine cavity. </a:t>
            </a:r>
          </a:p>
          <a:p>
            <a:pPr algn="l">
              <a:buNone/>
            </a:pPr>
            <a:r>
              <a:rPr lang="en-US" sz="2000" dirty="0"/>
              <a:t>- Diagnosis: clinically if tissue seen passing through open </a:t>
            </a:r>
            <a:r>
              <a:rPr lang="en-US" sz="2000" dirty="0" err="1"/>
              <a:t>Cx</a:t>
            </a:r>
            <a:r>
              <a:rPr lang="en-US" sz="2000" dirty="0"/>
              <a:t>. Os or by U/S</a:t>
            </a:r>
          </a:p>
          <a:p>
            <a:pPr algn="l">
              <a:buNone/>
            </a:pPr>
            <a:r>
              <a:rPr lang="ar-JO" sz="2000" dirty="0"/>
              <a:t>!!!  </a:t>
            </a:r>
            <a:r>
              <a:rPr lang="en-US" sz="2000" dirty="0"/>
              <a:t>.</a:t>
            </a:r>
            <a:r>
              <a:rPr lang="en-US" sz="2000" dirty="0" err="1"/>
              <a:t>Vagal</a:t>
            </a:r>
            <a:r>
              <a:rPr lang="en-US" sz="2000" dirty="0"/>
              <a:t> shock…..removal of tissue from </a:t>
            </a:r>
            <a:r>
              <a:rPr lang="en-US" sz="2000" dirty="0" err="1"/>
              <a:t>Cx</a:t>
            </a:r>
            <a:r>
              <a:rPr lang="en-US" sz="2000" dirty="0"/>
              <a:t>. Os</a:t>
            </a:r>
          </a:p>
          <a:p>
            <a:pPr algn="l">
              <a:buNone/>
            </a:pPr>
            <a:r>
              <a:rPr lang="en-US" sz="2000" b="1" dirty="0"/>
              <a:t>Complete miscarriage : </a:t>
            </a:r>
            <a:r>
              <a:rPr lang="en-US" sz="2000" dirty="0"/>
              <a:t>this is the endpoint of all miscarriages and implies that all product of conception have passed.</a:t>
            </a:r>
          </a:p>
          <a:p>
            <a:pPr algn="l">
              <a:buNone/>
            </a:pPr>
            <a:r>
              <a:rPr lang="en-US" sz="2000" dirty="0"/>
              <a:t>- Diagnosis is made clinically when bleeding stops and pregnancy symptoms disappear or on U/S when the uterine cavity is empty.</a:t>
            </a:r>
          </a:p>
          <a:p>
            <a:pPr algn="l">
              <a:buNone/>
            </a:pPr>
            <a:r>
              <a:rPr lang="en-US" sz="2000" b="1" dirty="0"/>
              <a:t> </a:t>
            </a:r>
            <a:endParaRPr lang="ar-JO" sz="2000" b="1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Management Options</a:t>
            </a:r>
            <a:endParaRPr lang="ar-J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/>
              <a:t>a. Expectant</a:t>
            </a:r>
          </a:p>
          <a:p>
            <a:pPr algn="l">
              <a:buNone/>
            </a:pPr>
            <a:r>
              <a:rPr lang="en-US" dirty="0"/>
              <a:t>b. Medical</a:t>
            </a:r>
          </a:p>
          <a:p>
            <a:pPr algn="l">
              <a:buNone/>
            </a:pPr>
            <a:r>
              <a:rPr lang="en-US" dirty="0"/>
              <a:t>c. Surgical</a:t>
            </a:r>
          </a:p>
          <a:p>
            <a:pPr algn="l">
              <a:buNone/>
            </a:pPr>
            <a:r>
              <a:rPr lang="en-US" dirty="0"/>
              <a:t>        </a:t>
            </a:r>
            <a:r>
              <a:rPr lang="en-US" sz="2400" dirty="0"/>
              <a:t>. Patient makes specific request </a:t>
            </a:r>
          </a:p>
          <a:p>
            <a:pPr algn="l">
              <a:buNone/>
            </a:pPr>
            <a:r>
              <a:rPr lang="en-US" sz="2400" dirty="0"/>
              <a:t>          . Changes mind during conservative management.</a:t>
            </a:r>
          </a:p>
          <a:p>
            <a:pPr algn="l">
              <a:buNone/>
            </a:pPr>
            <a:r>
              <a:rPr lang="en-US" sz="2400" dirty="0"/>
              <a:t>          . Heavy bleeding and/or sever pain</a:t>
            </a:r>
          </a:p>
          <a:p>
            <a:pPr algn="l">
              <a:buNone/>
            </a:pPr>
            <a:r>
              <a:rPr lang="en-US" sz="2400" dirty="0"/>
              <a:t>          . Infected tissue      </a:t>
            </a:r>
          </a:p>
          <a:p>
            <a:pPr algn="l">
              <a:buNone/>
            </a:pPr>
            <a:endParaRPr lang="ar-JO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Expectant</a:t>
            </a:r>
            <a:endParaRPr lang="ar-J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000" b="1" dirty="0"/>
              <a:t>Requirements</a:t>
            </a:r>
          </a:p>
          <a:p>
            <a:pPr algn="l">
              <a:buNone/>
            </a:pPr>
            <a:r>
              <a:rPr lang="en-US" sz="2000" dirty="0"/>
              <a:t>-Motivation and preparation</a:t>
            </a:r>
          </a:p>
          <a:p>
            <a:pPr algn="l">
              <a:buNone/>
            </a:pPr>
            <a:r>
              <a:rPr lang="en-US" sz="2000" dirty="0"/>
              <a:t>-Thorough explanation on what to expect and what to do</a:t>
            </a:r>
          </a:p>
          <a:p>
            <a:pPr algn="l">
              <a:buNone/>
            </a:pPr>
            <a:r>
              <a:rPr lang="en-US" sz="2000" dirty="0">
                <a:solidFill>
                  <a:srgbClr val="FF0000"/>
                </a:solidFill>
              </a:rPr>
              <a:t>-</a:t>
            </a:r>
            <a:r>
              <a:rPr lang="en-US" sz="2000" i="1" dirty="0">
                <a:solidFill>
                  <a:srgbClr val="FF0000"/>
                </a:solidFill>
              </a:rPr>
              <a:t>90% will miscarry within 3 weeks of expectant </a:t>
            </a:r>
            <a:r>
              <a:rPr lang="en-US" sz="2000" i="1" dirty="0" err="1">
                <a:solidFill>
                  <a:srgbClr val="FF0000"/>
                </a:solidFill>
              </a:rPr>
              <a:t>mang</a:t>
            </a:r>
            <a:r>
              <a:rPr lang="en-US" sz="2000" dirty="0">
                <a:solidFill>
                  <a:srgbClr val="FF0000"/>
                </a:solidFill>
              </a:rPr>
              <a:t>.</a:t>
            </a:r>
          </a:p>
          <a:p>
            <a:pPr algn="l">
              <a:buNone/>
            </a:pPr>
            <a:r>
              <a:rPr lang="en-US" sz="2000" dirty="0"/>
              <a:t>-Rescan 2-3 weeks, contact number of EPU.</a:t>
            </a:r>
          </a:p>
          <a:p>
            <a:pPr algn="l">
              <a:buNone/>
            </a:pPr>
            <a:r>
              <a:rPr lang="en-US" sz="2000" b="1" dirty="0"/>
              <a:t>-Complications</a:t>
            </a:r>
          </a:p>
          <a:p>
            <a:pPr algn="l">
              <a:buNone/>
            </a:pPr>
            <a:r>
              <a:rPr lang="en-US" sz="2000" dirty="0"/>
              <a:t>   . Infection 3%( same Med. &amp; surg.)</a:t>
            </a:r>
          </a:p>
          <a:p>
            <a:pPr algn="l">
              <a:buNone/>
            </a:pPr>
            <a:r>
              <a:rPr lang="en-US" sz="2000" dirty="0"/>
              <a:t>   . Hemorrhage 3%</a:t>
            </a:r>
            <a:endParaRPr lang="ar-JO" sz="20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management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sz="2000" dirty="0" err="1"/>
              <a:t>Uterotonic</a:t>
            </a:r>
            <a:r>
              <a:rPr lang="en-US" sz="2000" dirty="0"/>
              <a:t> agent to facilitate the evacuation of the uterus (i.e. </a:t>
            </a:r>
            <a:r>
              <a:rPr lang="en-US" sz="2000" dirty="0" err="1"/>
              <a:t>misoprostol</a:t>
            </a:r>
            <a:r>
              <a:rPr lang="en-US" sz="2000" dirty="0"/>
              <a:t>)</a:t>
            </a:r>
          </a:p>
          <a:p>
            <a:pPr algn="l">
              <a:buNone/>
            </a:pPr>
            <a:r>
              <a:rPr lang="en-US" sz="2000" dirty="0"/>
              <a:t>Associated with pain, bleeding, fever and diarrhea .</a:t>
            </a:r>
          </a:p>
          <a:p>
            <a:pPr algn="l">
              <a:buNone/>
            </a:pPr>
            <a:endParaRPr lang="en-US" sz="2000" dirty="0"/>
          </a:p>
          <a:p>
            <a:pPr algn="l">
              <a:buNone/>
            </a:pPr>
            <a:r>
              <a:rPr lang="en-US" sz="2000" dirty="0"/>
              <a:t>U/S : to confirm completion of miscarriage.</a:t>
            </a:r>
          </a:p>
          <a:p>
            <a:pPr algn="l">
              <a:buNone/>
            </a:pPr>
            <a:r>
              <a:rPr lang="en-US" sz="2000" dirty="0"/>
              <a:t>Efficacy for less than 10 weeks .....92-94%</a:t>
            </a:r>
          </a:p>
          <a:p>
            <a:pPr algn="l">
              <a:buNone/>
            </a:pPr>
            <a:r>
              <a:rPr lang="en-US" sz="2000" dirty="0"/>
              <a:t>C.I ..... Mitral stenosis, hypertension, </a:t>
            </a:r>
            <a:r>
              <a:rPr lang="en-US" sz="2000" dirty="0" err="1"/>
              <a:t>haemogloinopathy</a:t>
            </a:r>
            <a:r>
              <a:rPr lang="en-US" sz="2000" dirty="0"/>
              <a:t>, anticoagulation and asthma.</a:t>
            </a:r>
          </a:p>
          <a:p>
            <a:pPr algn="l">
              <a:buNone/>
            </a:pPr>
            <a:endParaRPr lang="en-US" sz="2000" dirty="0"/>
          </a:p>
          <a:p>
            <a:pPr algn="l">
              <a:buNone/>
            </a:pPr>
            <a:r>
              <a:rPr lang="en-US" sz="2800" dirty="0"/>
              <a:t>SMM</a:t>
            </a:r>
            <a:r>
              <a:rPr lang="en-US" sz="2000" dirty="0"/>
              <a:t>....... Vacuum aspiration, E&amp;C and D&amp;C</a:t>
            </a:r>
          </a:p>
          <a:p>
            <a:pPr algn="l">
              <a:buNone/>
            </a:pPr>
            <a:r>
              <a:rPr lang="en-US" sz="2400" dirty="0"/>
              <a:t>Anti-D </a:t>
            </a:r>
            <a:r>
              <a:rPr lang="en-US" sz="2400" dirty="0" err="1"/>
              <a:t>Ig</a:t>
            </a:r>
            <a:r>
              <a:rPr lang="en-US" sz="2400" dirty="0"/>
              <a:t>....</a:t>
            </a:r>
            <a:r>
              <a:rPr lang="en-US" sz="2000" dirty="0"/>
              <a:t>  For all threatened or spontaneous miscarriages ≥ 12 wks and all the miscarriages where the uterus evacuated surgically.</a:t>
            </a:r>
          </a:p>
          <a:p>
            <a:pPr algn="l">
              <a:buNone/>
            </a:pPr>
            <a:r>
              <a:rPr lang="ar-JO" sz="2000" dirty="0"/>
              <a:t> </a:t>
            </a:r>
            <a:r>
              <a:rPr lang="en-US" sz="2000" dirty="0"/>
              <a:t> </a:t>
            </a:r>
            <a:r>
              <a:rPr lang="en-US" sz="2400" dirty="0"/>
              <a:t>Antibiotics..... </a:t>
            </a:r>
            <a:r>
              <a:rPr lang="en-US" sz="2000" dirty="0"/>
              <a:t>Not for all women , if clinically indicated.</a:t>
            </a:r>
            <a:r>
              <a:rPr lang="ar-JO" dirty="0"/>
              <a:t> 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Pregnancy of unknown location</a:t>
            </a:r>
            <a:br>
              <a:rPr lang="en-US" sz="3200" dirty="0"/>
            </a:br>
            <a:r>
              <a:rPr lang="en-US" sz="3200" dirty="0"/>
              <a:t>PUL</a:t>
            </a:r>
            <a:endParaRPr lang="ar-J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000" dirty="0"/>
              <a:t>Positive pregnancy test but no demonstrable IU or </a:t>
            </a:r>
            <a:r>
              <a:rPr lang="en-US" sz="2000" dirty="0" err="1"/>
              <a:t>extrauterine</a:t>
            </a:r>
            <a:r>
              <a:rPr lang="en-US" sz="2000" dirty="0"/>
              <a:t> pregnancy on TVS</a:t>
            </a:r>
          </a:p>
          <a:p>
            <a:pPr algn="l">
              <a:buNone/>
            </a:pPr>
            <a:r>
              <a:rPr lang="en-US" sz="2000" dirty="0"/>
              <a:t>. Very early IU pregnancy ...27%</a:t>
            </a:r>
          </a:p>
          <a:p>
            <a:pPr algn="l">
              <a:buNone/>
            </a:pPr>
            <a:r>
              <a:rPr lang="en-US" sz="2000" dirty="0"/>
              <a:t>. Complete miscarriage ...9%</a:t>
            </a:r>
          </a:p>
          <a:p>
            <a:pPr algn="l">
              <a:buNone/>
            </a:pPr>
            <a:r>
              <a:rPr lang="en-US" sz="2000" dirty="0"/>
              <a:t>. Early ectopic pregnancy...14%</a:t>
            </a:r>
          </a:p>
          <a:p>
            <a:pPr algn="l">
              <a:buNone/>
            </a:pPr>
            <a:endParaRPr lang="en-US" sz="2000" dirty="0"/>
          </a:p>
          <a:p>
            <a:pPr algn="l">
              <a:buNone/>
            </a:pPr>
            <a:r>
              <a:rPr lang="en-US" sz="2000" b="1" dirty="0"/>
              <a:t>50% likely to be failing pregnancy</a:t>
            </a:r>
          </a:p>
          <a:p>
            <a:pPr algn="l">
              <a:buNone/>
            </a:pPr>
            <a:r>
              <a:rPr lang="en-US" sz="2000" dirty="0"/>
              <a:t>Management: </a:t>
            </a:r>
          </a:p>
          <a:p>
            <a:pPr algn="l">
              <a:buNone/>
            </a:pPr>
            <a:r>
              <a:rPr lang="en-US" sz="2000" dirty="0"/>
              <a:t>   . Serum hCG and repeat in 48 hrs</a:t>
            </a:r>
          </a:p>
          <a:p>
            <a:pPr algn="l">
              <a:buNone/>
            </a:pPr>
            <a:r>
              <a:rPr lang="en-US" sz="2000" dirty="0"/>
              <a:t>   . Repeat TVS when hCG ≥ 1000 IU/L</a:t>
            </a:r>
          </a:p>
          <a:p>
            <a:pPr algn="l">
              <a:buNone/>
            </a:pPr>
            <a:r>
              <a:rPr lang="en-US" sz="2000" dirty="0"/>
              <a:t>   . Follow-up until IUP identified, ectopic diagnosed or hCG spontaneously   falls.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Recurrent pregnancy loss</a:t>
            </a:r>
            <a:endParaRPr lang="ar-JO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000" b="1" dirty="0"/>
              <a:t>Definition</a:t>
            </a:r>
            <a:r>
              <a:rPr lang="en-US" sz="2000" dirty="0"/>
              <a:t>: Tow or more consecutive pregnancy losses ≤ 24 wks gestation.</a:t>
            </a:r>
          </a:p>
          <a:p>
            <a:pPr algn="l">
              <a:buNone/>
            </a:pPr>
            <a:r>
              <a:rPr lang="en-US" sz="2000" dirty="0"/>
              <a:t> </a:t>
            </a:r>
            <a:r>
              <a:rPr lang="en-US" sz="2000" b="1" dirty="0"/>
              <a:t>Incidence</a:t>
            </a:r>
            <a:r>
              <a:rPr lang="en-US" sz="2000" dirty="0"/>
              <a:t>: 1% of women suffer from recurrent miscarriage</a:t>
            </a:r>
          </a:p>
          <a:p>
            <a:pPr algn="l">
              <a:buNone/>
            </a:pPr>
            <a:r>
              <a:rPr lang="ar-JO" sz="2000" b="1" dirty="0"/>
              <a:t>  </a:t>
            </a:r>
            <a:r>
              <a:rPr lang="en-US" sz="2000" b="1" dirty="0" err="1"/>
              <a:t>Aetiology</a:t>
            </a:r>
            <a:r>
              <a:rPr lang="en-US" sz="2000" b="1" dirty="0"/>
              <a:t> : </a:t>
            </a:r>
            <a:endParaRPr lang="en-US" sz="2000" dirty="0"/>
          </a:p>
          <a:p>
            <a:pPr algn="l">
              <a:buNone/>
            </a:pPr>
            <a:r>
              <a:rPr lang="en-US" sz="2000" b="1" dirty="0"/>
              <a:t> . </a:t>
            </a:r>
            <a:r>
              <a:rPr lang="en-US" sz="2000" dirty="0">
                <a:solidFill>
                  <a:srgbClr val="FF0000"/>
                </a:solidFill>
              </a:rPr>
              <a:t>Unexplained</a:t>
            </a:r>
            <a:r>
              <a:rPr lang="en-US" sz="2000" dirty="0"/>
              <a:t>....majority will have no identifiable cause.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Age</a:t>
            </a:r>
            <a:r>
              <a:rPr lang="en-US" sz="2000" dirty="0"/>
              <a:t>..... Chromosomal abnormality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Abnormal </a:t>
            </a:r>
            <a:r>
              <a:rPr lang="en-US" sz="2000" dirty="0" err="1">
                <a:solidFill>
                  <a:srgbClr val="FF0000"/>
                </a:solidFill>
              </a:rPr>
              <a:t>parentral</a:t>
            </a:r>
            <a:r>
              <a:rPr lang="en-US" sz="2000" dirty="0">
                <a:solidFill>
                  <a:srgbClr val="FF0000"/>
                </a:solidFill>
              </a:rPr>
              <a:t> karyotype</a:t>
            </a:r>
            <a:r>
              <a:rPr lang="en-US" sz="2000" dirty="0"/>
              <a:t>...3-5%  ,         balanced translocation in 2/3 and  </a:t>
            </a:r>
            <a:r>
              <a:rPr lang="en-US" sz="2000" dirty="0" err="1"/>
              <a:t>Robortsonian</a:t>
            </a:r>
            <a:r>
              <a:rPr lang="en-US" sz="2000" dirty="0"/>
              <a:t> translocation in 1/3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Antiphospholipid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antibody syndrome</a:t>
            </a:r>
            <a:r>
              <a:rPr lang="en-US" sz="2000" dirty="0"/>
              <a:t>...15% of R.M ..abnormal </a:t>
            </a:r>
            <a:r>
              <a:rPr lang="en-US" sz="2000" dirty="0" err="1"/>
              <a:t>placentation</a:t>
            </a:r>
            <a:r>
              <a:rPr lang="en-US" sz="2000" dirty="0"/>
              <a:t>.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Genetic </a:t>
            </a:r>
            <a:r>
              <a:rPr lang="en-US" sz="2000" dirty="0" err="1">
                <a:solidFill>
                  <a:srgbClr val="FF0000"/>
                </a:solidFill>
              </a:rPr>
              <a:t>thrombophilia</a:t>
            </a:r>
            <a:r>
              <a:rPr lang="en-US" sz="2000" dirty="0"/>
              <a:t>...up to 5%.... Activated </a:t>
            </a:r>
            <a:r>
              <a:rPr lang="en-US" sz="2000" dirty="0" err="1"/>
              <a:t>protien</a:t>
            </a:r>
            <a:r>
              <a:rPr lang="en-US" sz="2000" dirty="0"/>
              <a:t> C resistance, </a:t>
            </a:r>
            <a:r>
              <a:rPr lang="en-US" sz="2000" dirty="0" err="1"/>
              <a:t>antithrombin</a:t>
            </a:r>
            <a:r>
              <a:rPr lang="en-US" sz="2000" dirty="0"/>
              <a:t> ③ deficiency , </a:t>
            </a:r>
            <a:r>
              <a:rPr lang="en-US" sz="2000" dirty="0" err="1"/>
              <a:t>protien</a:t>
            </a:r>
            <a:r>
              <a:rPr lang="en-US" sz="2000" dirty="0"/>
              <a:t> C and S deficiencies.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Uterine anomalies</a:t>
            </a:r>
            <a:r>
              <a:rPr lang="en-US" sz="2000" dirty="0"/>
              <a:t>.....5% in infertility and up to 15% in RPL...... Septate uterus has the worst reproductive outcome</a:t>
            </a:r>
            <a:r>
              <a:rPr lang="en-US" sz="2000" b="1" dirty="0"/>
              <a:t> </a:t>
            </a:r>
            <a:endParaRPr lang="ar-JO" sz="2000" b="1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Clinical assessment</a:t>
            </a:r>
            <a:endParaRPr lang="ar-J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400" dirty="0"/>
              <a:t>Investigation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Karyotype </a:t>
            </a:r>
            <a:r>
              <a:rPr lang="en-US" sz="2000" dirty="0"/>
              <a:t>for both partners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HSG +- Hysteroscopy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Pelvic U/S</a:t>
            </a:r>
          </a:p>
          <a:p>
            <a:pPr algn="l">
              <a:buNone/>
            </a:pP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Antiphospholipid syndrome screen</a:t>
            </a:r>
            <a:r>
              <a:rPr lang="en-US" sz="2000" dirty="0"/>
              <a:t>( </a:t>
            </a:r>
            <a:r>
              <a:rPr lang="en-US" sz="2000" dirty="0" err="1"/>
              <a:t>Anticardiolipn</a:t>
            </a:r>
            <a:r>
              <a:rPr lang="en-US" sz="2000" dirty="0"/>
              <a:t> abs, and lupus anti-coagulant...DRVVT)</a:t>
            </a:r>
          </a:p>
          <a:p>
            <a:pPr algn="l">
              <a:buNone/>
            </a:pPr>
            <a:r>
              <a:rPr lang="en-US" sz="2000" dirty="0"/>
              <a:t>, </a:t>
            </a:r>
            <a:r>
              <a:rPr lang="en-US" sz="2000" dirty="0" err="1"/>
              <a:t>pro.C</a:t>
            </a:r>
            <a:r>
              <a:rPr lang="en-US" sz="2000" dirty="0"/>
              <a:t> &amp; S).</a:t>
            </a:r>
            <a:r>
              <a:rPr lang="ar-JO" sz="2000" dirty="0"/>
              <a:t> </a:t>
            </a:r>
            <a:r>
              <a:rPr lang="en-US" sz="2000" dirty="0"/>
              <a:t>activated </a:t>
            </a:r>
            <a:r>
              <a:rPr lang="en-US" sz="2000" dirty="0" err="1"/>
              <a:t>protien</a:t>
            </a:r>
            <a:r>
              <a:rPr lang="en-US" sz="2000" dirty="0"/>
              <a:t> C resistance, Antith.3</a:t>
            </a:r>
            <a:r>
              <a:rPr lang="ar-JO" sz="2000" dirty="0"/>
              <a:t>)</a:t>
            </a: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Thrombophilia screen</a:t>
            </a:r>
            <a:endParaRPr lang="ar-JO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uterine anomal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2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Image result for uterine sept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Image result for uterine sept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88640"/>
            <a:ext cx="3096344" cy="2635747"/>
          </a:xfrm>
          <a:prstGeom prst="rect">
            <a:avLst/>
          </a:prstGeom>
          <a:noFill/>
        </p:spPr>
      </p:pic>
      <p:pic>
        <p:nvPicPr>
          <p:cNvPr id="1030" name="Picture 6" descr="Image result for uterine sept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88640"/>
            <a:ext cx="3619500" cy="2686051"/>
          </a:xfrm>
          <a:prstGeom prst="rect">
            <a:avLst/>
          </a:prstGeom>
          <a:noFill/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3095624"/>
            <a:ext cx="4495800" cy="3762376"/>
          </a:xfrm>
          <a:prstGeom prst="rect">
            <a:avLst/>
          </a:prstGeo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C:\Users\A\AppData\Local\Microsoft\Windows\Temporary Internet Files\Content.IE5\COVW4V03\new doc 5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A\AppData\Local\Microsoft\Windows\Temporary Internet Files\Content.IE5\UQU25KMS\new doc 6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Management</a:t>
            </a:r>
            <a:r>
              <a:rPr lang="ar-JO" sz="32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/>
              <a:t>- </a:t>
            </a:r>
            <a:r>
              <a:rPr lang="en-US" sz="2400" dirty="0"/>
              <a:t>Parental chromosomal abnormality</a:t>
            </a:r>
          </a:p>
          <a:p>
            <a:pPr algn="l">
              <a:buNone/>
            </a:pPr>
            <a:r>
              <a:rPr lang="en-US" sz="2000" dirty="0"/>
              <a:t>. Refer to genetics for counseling, no Rx., PGD or PGS</a:t>
            </a:r>
          </a:p>
          <a:p>
            <a:pPr algn="l">
              <a:buNone/>
            </a:pPr>
            <a:r>
              <a:rPr lang="en-US" sz="2400" dirty="0"/>
              <a:t>- Antiphospholipid Ab. syndrome</a:t>
            </a:r>
          </a:p>
          <a:p>
            <a:pPr algn="l">
              <a:buNone/>
            </a:pPr>
            <a:r>
              <a:rPr lang="en-US" sz="2000" dirty="0"/>
              <a:t>. LMWT heparin and low dose Aspirin from positive FH (6 weeks)</a:t>
            </a:r>
          </a:p>
          <a:p>
            <a:pPr algn="l">
              <a:buNone/>
            </a:pPr>
            <a:r>
              <a:rPr lang="ar-JO" sz="2000" dirty="0"/>
              <a:t> </a:t>
            </a:r>
            <a:r>
              <a:rPr lang="en-US" sz="2000" dirty="0"/>
              <a:t>    LBR 70% Vs. 10% if untreated ..... S.E of long term heparin</a:t>
            </a:r>
          </a:p>
          <a:p>
            <a:pPr algn="l">
              <a:buNone/>
            </a:pPr>
            <a:r>
              <a:rPr lang="en-US" sz="2400" dirty="0"/>
              <a:t>- Congenital uterine anomalies</a:t>
            </a:r>
          </a:p>
          <a:p>
            <a:pPr algn="l">
              <a:buNone/>
            </a:pPr>
            <a:r>
              <a:rPr lang="en-US" sz="2000" dirty="0"/>
              <a:t>. Hysteroscopic resection of septum</a:t>
            </a:r>
          </a:p>
          <a:p>
            <a:pPr algn="l">
              <a:buNone/>
            </a:pPr>
            <a:r>
              <a:rPr lang="en-US" sz="2400" dirty="0"/>
              <a:t>-Unexplained</a:t>
            </a:r>
          </a:p>
          <a:p>
            <a:pPr algn="l">
              <a:buNone/>
            </a:pPr>
            <a:r>
              <a:rPr lang="en-US" sz="2000" dirty="0"/>
              <a:t>. 75% chance of LB following three consecutive miscarriages with no Rx.</a:t>
            </a:r>
          </a:p>
          <a:p>
            <a:pPr algn="l">
              <a:buNone/>
            </a:pPr>
            <a:r>
              <a:rPr lang="en-US" sz="2000" dirty="0"/>
              <a:t>   </a:t>
            </a:r>
            <a:endParaRPr lang="ar-JO" sz="20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Ectopic pregnancy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algn="l">
              <a:spcBef>
                <a:spcPts val="1200"/>
              </a:spcBef>
            </a:pP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11/1000 of all pregnancies (UK).</a:t>
            </a:r>
          </a:p>
          <a:p>
            <a:pPr algn="l">
              <a:spcBef>
                <a:spcPts val="1200"/>
              </a:spcBef>
            </a:pP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The fallopian tubes (approximately 97.7%)</a:t>
            </a:r>
          </a:p>
          <a:p>
            <a:pPr algn="l">
              <a:spcBef>
                <a:spcPts val="1200"/>
              </a:spcBef>
            </a:pP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 -The </a:t>
            </a:r>
            <a:r>
              <a:rPr lang="en-US" sz="2000" dirty="0" err="1">
                <a:latin typeface="Arial" charset="0"/>
                <a:cs typeface="Arial" charset="0"/>
                <a:sym typeface="Arial" charset="0"/>
              </a:rPr>
              <a:t>ampulla</a:t>
            </a: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 is the most common site of implantation (80%), followed by the isthmus (12%), </a:t>
            </a:r>
            <a:r>
              <a:rPr lang="en-US" sz="2000" dirty="0" err="1">
                <a:latin typeface="Arial" charset="0"/>
                <a:cs typeface="Arial" charset="0"/>
                <a:sym typeface="Arial" charset="0"/>
              </a:rPr>
              <a:t>fimbria</a:t>
            </a: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 (5%), </a:t>
            </a:r>
            <a:r>
              <a:rPr lang="en-US" sz="2000" dirty="0" err="1">
                <a:latin typeface="Arial" charset="0"/>
                <a:cs typeface="Arial" charset="0"/>
                <a:sym typeface="Arial" charset="0"/>
              </a:rPr>
              <a:t>cornua</a:t>
            </a: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 (2%), and </a:t>
            </a:r>
            <a:r>
              <a:rPr lang="en-US" sz="2000" dirty="0" err="1">
                <a:latin typeface="Arial" charset="0"/>
                <a:cs typeface="Arial" charset="0"/>
                <a:sym typeface="Arial" charset="0"/>
              </a:rPr>
              <a:t>interstitia</a:t>
            </a: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 (2-3%). </a:t>
            </a:r>
          </a:p>
          <a:p>
            <a:pPr algn="l">
              <a:spcBef>
                <a:spcPts val="1200"/>
              </a:spcBef>
            </a:pP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-Cervix, ovary, </a:t>
            </a:r>
            <a:r>
              <a:rPr lang="en-US" sz="2000" dirty="0" err="1">
                <a:latin typeface="Arial" charset="0"/>
                <a:cs typeface="Arial" charset="0"/>
                <a:sym typeface="Arial" charset="0"/>
              </a:rPr>
              <a:t>cornual</a:t>
            </a:r>
            <a:r>
              <a:rPr lang="en-US" sz="2000" dirty="0">
                <a:latin typeface="Arial" charset="0"/>
                <a:cs typeface="Arial" charset="0"/>
                <a:sym typeface="Arial" charset="0"/>
              </a:rPr>
              <a:t> region of the uterus, and abdominal cavity.</a:t>
            </a:r>
          </a:p>
          <a:p>
            <a:pPr algn="l">
              <a:buNone/>
            </a:pP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077072"/>
            <a:ext cx="6840760" cy="2592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48680"/>
            <a:ext cx="9144000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Risk Factors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:</a:t>
            </a:r>
            <a:endParaRPr lang="en-US" dirty="0">
              <a:solidFill>
                <a:srgbClr val="000000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  <a:sym typeface="Arial" charset="0"/>
              </a:rPr>
              <a:t>1.</a:t>
            </a:r>
            <a:r>
              <a:rPr lang="en-US" dirty="0">
                <a:solidFill>
                  <a:schemeClr val="tx2"/>
                </a:solidFill>
                <a:latin typeface="Arial Bold" charset="0"/>
                <a:cs typeface="Arial Bold" charset="0"/>
                <a:sym typeface="Arial Bold" charset="0"/>
              </a:rPr>
              <a:t>Tubal damage </a:t>
            </a:r>
            <a:endParaRPr lang="en-US" dirty="0">
              <a:solidFill>
                <a:schemeClr val="tx2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2.</a:t>
            </a:r>
            <a:r>
              <a:rPr lang="en-US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History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 of previous ectopic pregnancy</a:t>
            </a: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3.</a:t>
            </a:r>
            <a:r>
              <a:rPr lang="en-US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Smoking </a:t>
            </a:r>
            <a:endParaRPr lang="en-US" dirty="0">
              <a:solidFill>
                <a:srgbClr val="000000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4.</a:t>
            </a:r>
            <a:r>
              <a:rPr lang="en-US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Altered tubal motility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 </a:t>
            </a: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5.History of 2 or more years of</a:t>
            </a:r>
            <a:r>
              <a:rPr lang="en-US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 infertility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(whether treated or not)</a:t>
            </a:r>
            <a:endParaRPr lang="en-US" dirty="0">
              <a:solidFill>
                <a:srgbClr val="000000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6.History of </a:t>
            </a:r>
            <a:r>
              <a:rPr lang="en-US" dirty="0">
                <a:solidFill>
                  <a:srgbClr val="000000"/>
                </a:solidFill>
                <a:latin typeface="Arial Bold" charset="0"/>
                <a:cs typeface="Arial Bold" charset="0"/>
                <a:sym typeface="Arial Bold" charset="0"/>
              </a:rPr>
              <a:t>multiple sexual partners….. PID</a:t>
            </a: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r>
              <a:rPr lang="en-US" dirty="0">
                <a:latin typeface="Arial" charset="0"/>
                <a:cs typeface="Arial" charset="0"/>
                <a:sym typeface="Arial" charset="0"/>
              </a:rPr>
              <a:t>1 previous ectopic pregnancy … 50-80% IUP</a:t>
            </a:r>
            <a:r>
              <a:rPr lang="en-US" dirty="0">
                <a:solidFill>
                  <a:srgbClr val="000000"/>
                </a:solidFill>
                <a:latin typeface="Arial Bold" charset="0"/>
                <a:ea typeface="ヒラギノ角ゴ ProN W3" charset="0"/>
                <a:cs typeface="Arial Bold" charset="0"/>
                <a:sym typeface="Arial Bold" charset="0"/>
              </a:rPr>
              <a:t>….</a:t>
            </a: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lvl="0" algn="l" rtl="0" fontAlgn="base">
              <a:spcBef>
                <a:spcPts val="1200"/>
              </a:spcBef>
              <a:spcAft>
                <a:spcPct val="0"/>
              </a:spcAft>
            </a:pPr>
            <a:r>
              <a:rPr lang="en-US" sz="1400" b="1" u="sng" dirty="0">
                <a:solidFill>
                  <a:srgbClr val="595650"/>
                </a:solidFill>
                <a:latin typeface="Arial Bold" charset="0"/>
                <a:cs typeface="Arial Bold" charset="0"/>
                <a:sym typeface="Arial Bold" charset="0"/>
              </a:rPr>
              <a:t>only the progesterone IUD has a rate of ectopic pregnancy higher than that for women not using any form of contraception.</a:t>
            </a:r>
            <a:r>
              <a:rPr lang="en-US" sz="1400" b="1" u="sng" dirty="0">
                <a:solidFill>
                  <a:srgbClr val="59565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sz="1400" b="1" u="sng" dirty="0">
                <a:solidFill>
                  <a:srgbClr val="595650"/>
                </a:solidFill>
                <a:latin typeface="Arial Bold" charset="0"/>
                <a:cs typeface="Arial Bold" charset="0"/>
                <a:sym typeface="Arial Bold" charset="0"/>
              </a:rPr>
              <a:t>The modern copper IUD does not increase the risk of ectopic pregnancy</a:t>
            </a:r>
            <a:r>
              <a:rPr lang="en-US" sz="1400" dirty="0">
                <a:solidFill>
                  <a:srgbClr val="000000"/>
                </a:solidFill>
                <a:latin typeface="Arial Bold" charset="0"/>
                <a:ea typeface="ヒラギノ角ゴ ProN W3" charset="0"/>
                <a:cs typeface="Arial Bold" charset="0"/>
                <a:sym typeface="Arial Bold" charset="0"/>
              </a:rPr>
              <a:t> </a:t>
            </a:r>
          </a:p>
          <a:p>
            <a:pPr lvl="0" algn="l" rtl="0" fontAlgn="base">
              <a:spcBef>
                <a:spcPts val="120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 Bold" charset="0"/>
                <a:ea typeface="ヒラギノ角ゴ ProN W3" charset="0"/>
                <a:cs typeface="Arial Bold" charset="0"/>
                <a:sym typeface="Arial Bold" charset="0"/>
              </a:rPr>
              <a:t>IVF increase the risk of EP 4 folds</a:t>
            </a:r>
          </a:p>
          <a:p>
            <a:pPr lvl="0" algn="l" rtl="0" fontAlgn="base">
              <a:spcBef>
                <a:spcPts val="1200"/>
              </a:spcBef>
              <a:spcAft>
                <a:spcPct val="0"/>
              </a:spcAft>
            </a:pPr>
            <a:endParaRPr lang="en-US" sz="1400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 Bold" charset="0"/>
              <a:ea typeface="ヒラギノ角ゴ ProN W3" charset="0"/>
              <a:cs typeface="Arial Bold" charset="0"/>
              <a:sym typeface="Arial Bold" charset="0"/>
            </a:endParaRPr>
          </a:p>
          <a:p>
            <a:pPr marL="876300" algn="l">
              <a:tabLst>
                <a:tab pos="139700" algn="l"/>
                <a:tab pos="457200" algn="l"/>
                <a:tab pos="1524000" algn="l"/>
              </a:tabLst>
            </a:pPr>
            <a:endParaRPr lang="en-US" dirty="0">
              <a:solidFill>
                <a:srgbClr val="000000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2656"/>
            <a:ext cx="8964488" cy="10772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sz="1600" dirty="0">
                <a:solidFill>
                  <a:srgbClr val="002060"/>
                </a:solidFill>
                <a:latin typeface="Arial" charset="0"/>
                <a:cs typeface="Arial" charset="0"/>
                <a:sym typeface="Arial" charset="0"/>
                <a:hlinkClick r:id="rId4"/>
              </a:rPr>
              <a:t>Ectopic pregnancy</a:t>
            </a:r>
            <a:r>
              <a:rPr lang="en-US" sz="1600" dirty="0">
                <a:solidFill>
                  <a:srgbClr val="00206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sz="1600" dirty="0">
                <a:solidFill>
                  <a:srgbClr val="002939"/>
                </a:solidFill>
                <a:latin typeface="Arial" charset="0"/>
                <a:cs typeface="Arial" charset="0"/>
                <a:sym typeface="Arial" charset="0"/>
              </a:rPr>
              <a:t>can lead to 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1.Massive hemorrhage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2.infertility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3.Death</a:t>
            </a: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r>
              <a:rPr lang="en-US" sz="2400" b="1" dirty="0">
                <a:latin typeface="Arial" charset="0"/>
                <a:cs typeface="Arial" charset="0"/>
                <a:sym typeface="Arial" charset="0"/>
              </a:rPr>
              <a:t>Clinical triad </a:t>
            </a:r>
            <a:r>
              <a:rPr lang="en-US" dirty="0">
                <a:latin typeface="Arial" charset="0"/>
                <a:cs typeface="Arial" charset="0"/>
                <a:sym typeface="Arial" charset="0"/>
              </a:rPr>
              <a:t> </a:t>
            </a:r>
          </a:p>
          <a:p>
            <a:pPr algn="l">
              <a:spcBef>
                <a:spcPts val="1200"/>
              </a:spcBef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1. pain</a:t>
            </a:r>
          </a:p>
          <a:p>
            <a:pPr algn="l">
              <a:spcBef>
                <a:spcPts val="1200"/>
              </a:spcBef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2. amenorrhea</a:t>
            </a:r>
          </a:p>
          <a:p>
            <a:pPr algn="l">
              <a:spcBef>
                <a:spcPts val="1200"/>
              </a:spcBef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3.vaginal bleeding</a:t>
            </a:r>
          </a:p>
          <a:p>
            <a:pPr algn="l">
              <a:spcBef>
                <a:spcPts val="1200"/>
              </a:spcBef>
            </a:pPr>
            <a:endParaRPr lang="en-US" b="1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r>
              <a:rPr lang="en-US" b="1" dirty="0">
                <a:latin typeface="Arial" charset="0"/>
                <a:cs typeface="Arial" charset="0"/>
                <a:sym typeface="Arial" charset="0"/>
              </a:rPr>
              <a:t>Management:</a:t>
            </a:r>
          </a:p>
          <a:p>
            <a:pPr algn="l">
              <a:spcBef>
                <a:spcPts val="1200"/>
              </a:spcBef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1- Expectant</a:t>
            </a:r>
          </a:p>
          <a:p>
            <a:pPr algn="l">
              <a:spcBef>
                <a:spcPts val="1200"/>
              </a:spcBef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2- Medical( MTX)</a:t>
            </a:r>
          </a:p>
          <a:p>
            <a:pPr algn="l">
              <a:spcBef>
                <a:spcPts val="1200"/>
              </a:spcBef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3- Surgical</a:t>
            </a: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endParaRPr lang="en-US" dirty="0">
              <a:solidFill>
                <a:srgbClr val="FF00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>
              <a:spcBef>
                <a:spcPts val="1200"/>
              </a:spcBef>
            </a:pP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 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0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ltrasound-images.com/admin/uploads/heterotopic-pregnancy-2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us-mg4.mail.yahoo.com/ya/download?mid=2%5f0%5f0%5f1%5f1%5fAEZ3w0MAaSImWHZpzQfX0DwrNXM&amp;m=YaDownload&amp;pid=2.2&amp;fid=Inbox&amp;inline=1&amp;appid=YahooMailNeo&amp;uploadId=SU1HXzYxNDQuSlBH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s://us-mg4.mail.yahoo.com/ya/download?mid=2%5f0%5f0%5f1%5f1%5fAEZ3w0MAaSImWHZpzQfX0DwrNXM&amp;m=YaDownload&amp;pid=2.2&amp;fid=Inbox&amp;inline=1&amp;appid=YahooMailNeo&amp;uploadId=SU1HXzYxNDQuSlBH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179512"/>
            <a:ext cx="9144000" cy="803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End</a:t>
            </a:r>
            <a:endParaRPr lang="ar-J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Best of luck</a:t>
            </a:r>
            <a:endParaRPr lang="ar-JO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A8840F-D7AC-4C1F-A330-66688C2487D8}"/>
</file>

<file path=customXml/itemProps2.xml><?xml version="1.0" encoding="utf-8"?>
<ds:datastoreItem xmlns:ds="http://schemas.openxmlformats.org/officeDocument/2006/customXml" ds:itemID="{7F6ED1A1-FE8D-421C-A11B-CFDC4D24B19A}"/>
</file>

<file path=customXml/itemProps3.xml><?xml version="1.0" encoding="utf-8"?>
<ds:datastoreItem xmlns:ds="http://schemas.openxmlformats.org/officeDocument/2006/customXml" ds:itemID="{9B1ECA33-71B5-4FFF-A013-A3339D883ADD}"/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1377</Words>
  <Application>Microsoft Office PowerPoint</Application>
  <PresentationFormat>On-screen Show (4:3)</PresentationFormat>
  <Paragraphs>222</Paragraphs>
  <Slides>29</Slides>
  <Notes>0</Notes>
  <HiddenSlides>0</HiddenSlides>
  <MMClips>27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Bold</vt:lpstr>
      <vt:lpstr>Calibri</vt:lpstr>
      <vt:lpstr>Times New Roman</vt:lpstr>
      <vt:lpstr>ヒラギノ角ゴ ProN W3</vt:lpstr>
      <vt:lpstr>Office Theme</vt:lpstr>
      <vt:lpstr>DR.Firas Al-Rshoud  Ass. Professor of Reproductive Medicine and Infertility. Medical School of Hashemite University.</vt:lpstr>
      <vt:lpstr>Introduction</vt:lpstr>
      <vt:lpstr>PowerPoint Presentation</vt:lpstr>
      <vt:lpstr>Early Pregnancy Complications  &amp; Miscarriage</vt:lpstr>
      <vt:lpstr> Management based on USS appearances </vt:lpstr>
      <vt:lpstr>PowerPoint Presentation</vt:lpstr>
      <vt:lpstr>Human chorionic gonadotrophin βhCG</vt:lpstr>
      <vt:lpstr>Miscarriage</vt:lpstr>
      <vt:lpstr>Aetiology</vt:lpstr>
      <vt:lpstr>Types of miscarriages</vt:lpstr>
      <vt:lpstr>Threatened miscarriage</vt:lpstr>
      <vt:lpstr>Continuo</vt:lpstr>
      <vt:lpstr>Management Options</vt:lpstr>
      <vt:lpstr>Expectant</vt:lpstr>
      <vt:lpstr>Medical management</vt:lpstr>
      <vt:lpstr>Pregnancy of unknown location PUL</vt:lpstr>
      <vt:lpstr>Recurrent pregnancy loss</vt:lpstr>
      <vt:lpstr>Clinical assessment</vt:lpstr>
      <vt:lpstr>PowerPoint Presentation</vt:lpstr>
      <vt:lpstr>PowerPoint Presentation</vt:lpstr>
      <vt:lpstr>PowerPoint Presentation</vt:lpstr>
      <vt:lpstr>PowerPoint Presentation</vt:lpstr>
      <vt:lpstr>Management </vt:lpstr>
      <vt:lpstr>Ectopic pregnancy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PC</cp:lastModifiedBy>
  <cp:revision>43</cp:revision>
  <dcterms:created xsi:type="dcterms:W3CDTF">2014-08-26T17:20:10Z</dcterms:created>
  <dcterms:modified xsi:type="dcterms:W3CDTF">2021-03-21T16:58:13Z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0x01010000003AFD8DE91347B3F6A54C1D1DF769</vt:lpwstr>
  </property>
</Properties>
</file>