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1" r:id="rId5"/>
    <p:sldId id="262" r:id="rId6"/>
    <p:sldId id="263" r:id="rId7"/>
    <p:sldId id="264" r:id="rId8"/>
    <p:sldId id="265" r:id="rId9"/>
    <p:sldId id="266" r:id="rId10"/>
    <p:sldId id="267" r:id="rId11"/>
    <p:sldId id="268" r:id="rId12"/>
    <p:sldId id="269" r:id="rId13"/>
    <p:sldId id="270" r:id="rId14"/>
    <p:sldId id="271" r:id="rId15"/>
    <p:sldId id="272" r:id="rId16"/>
    <p:sldId id="275" r:id="rId17"/>
    <p:sldId id="273" r:id="rId18"/>
    <p:sldId id="274" r:id="rId19"/>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J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JO"/>
          </a:p>
        </p:txBody>
      </p:sp>
      <p:sp>
        <p:nvSpPr>
          <p:cNvPr id="4" name="Date Placeholder 3"/>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J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Date Placeholder 4"/>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J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7" name="Date Placeholder 6"/>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Date Placeholder 2"/>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J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J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J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83D0B3F6-C390-47B8-BA4A-50918D8C7969}" type="datetimeFigureOut">
              <a:rPr lang="ar-JO" smtClean="0"/>
              <a:pPr/>
              <a:t>10/06/1442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4982FD9A-4236-4877-B13A-BA3C643547AA}"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J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3D0B3F6-C390-47B8-BA4A-50918D8C7969}" type="datetimeFigureOut">
              <a:rPr lang="ar-JO" smtClean="0"/>
              <a:pPr/>
              <a:t>10/06/1442</a:t>
            </a:fld>
            <a:endParaRPr lang="ar-J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982FD9A-4236-4877-B13A-BA3C643547AA}" type="slidenum">
              <a:rPr lang="ar-JO" smtClean="0"/>
              <a:pPr/>
              <a:t>‹#›</a:t>
            </a:fld>
            <a:endParaRPr lang="ar-J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8" descr="E:\E Book\Contraception picture\the Hashemite Univ..jpeg"/>
          <p:cNvPicPr>
            <a:picLocks noChangeAspect="1" noChangeArrowheads="1"/>
          </p:cNvPicPr>
          <p:nvPr/>
        </p:nvPicPr>
        <p:blipFill>
          <a:blip r:embed="rId2" cstate="print"/>
          <a:srcRect/>
          <a:stretch>
            <a:fillRect/>
          </a:stretch>
        </p:blipFill>
        <p:spPr bwMode="auto">
          <a:xfrm>
            <a:off x="3571868" y="214290"/>
            <a:ext cx="1905000" cy="1895475"/>
          </a:xfrm>
          <a:prstGeom prst="rect">
            <a:avLst/>
          </a:prstGeom>
          <a:noFill/>
          <a:ln w="9525">
            <a:noFill/>
            <a:miter lim="800000"/>
            <a:headEnd/>
            <a:tailEnd/>
          </a:ln>
        </p:spPr>
      </p:pic>
      <p:sp>
        <p:nvSpPr>
          <p:cNvPr id="7" name="Rectangle 6"/>
          <p:cNvSpPr/>
          <p:nvPr/>
        </p:nvSpPr>
        <p:spPr>
          <a:xfrm>
            <a:off x="1259632" y="2690336"/>
            <a:ext cx="6696744" cy="2246769"/>
          </a:xfrm>
          <a:prstGeom prst="rect">
            <a:avLst/>
          </a:prstGeom>
        </p:spPr>
        <p:txBody>
          <a:bodyPr wrap="square">
            <a:spAutoFit/>
          </a:bodyPr>
          <a:lstStyle/>
          <a:p>
            <a:pPr algn="ctr"/>
            <a:r>
              <a:rPr lang="en-US" sz="2800" i="1" dirty="0"/>
              <a:t>DR.Firas Al-Rshoud</a:t>
            </a:r>
            <a:br>
              <a:rPr lang="en-US" sz="2800" i="1" dirty="0"/>
            </a:br>
            <a:br>
              <a:rPr lang="en-US" sz="2800" i="1" dirty="0"/>
            </a:br>
            <a:r>
              <a:rPr lang="en-US" sz="2800" i="1" dirty="0"/>
              <a:t>Ass. Professor of Reproductive Medicine and Infertility.</a:t>
            </a:r>
            <a:br>
              <a:rPr lang="en-US" sz="2800" i="1" dirty="0"/>
            </a:br>
            <a:r>
              <a:rPr lang="en-US" sz="2800" i="1" dirty="0"/>
              <a:t>Medical School of Hashemite University</a:t>
            </a:r>
            <a:endParaRPr lang="ar-JO" sz="28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Puberty</a:t>
            </a:r>
            <a:endParaRPr lang="ar-JO" sz="3200" dirty="0"/>
          </a:p>
        </p:txBody>
      </p:sp>
      <p:sp>
        <p:nvSpPr>
          <p:cNvPr id="3" name="Content Placeholder 2"/>
          <p:cNvSpPr>
            <a:spLocks noGrp="1"/>
          </p:cNvSpPr>
          <p:nvPr>
            <p:ph idx="1"/>
          </p:nvPr>
        </p:nvSpPr>
        <p:spPr/>
        <p:txBody>
          <a:bodyPr>
            <a:normAutofit/>
          </a:bodyPr>
          <a:lstStyle/>
          <a:p>
            <a:pPr algn="l">
              <a:buNone/>
            </a:pPr>
            <a:r>
              <a:rPr lang="en-US" sz="2400" dirty="0"/>
              <a:t>Definition: </a:t>
            </a:r>
            <a:r>
              <a:rPr lang="en-US" sz="2000" dirty="0"/>
              <a:t>is the period between childhood and adulthood when reproductive and sexual development and maturation occurs.</a:t>
            </a:r>
          </a:p>
          <a:p>
            <a:pPr algn="l">
              <a:buNone/>
            </a:pPr>
            <a:r>
              <a:rPr lang="en-US" sz="2000" u="sng" dirty="0">
                <a:solidFill>
                  <a:srgbClr val="FF0000"/>
                </a:solidFill>
              </a:rPr>
              <a:t>Anatomical and Physiological Changes that occurs:</a:t>
            </a:r>
          </a:p>
          <a:p>
            <a:pPr algn="l">
              <a:buNone/>
            </a:pPr>
            <a:r>
              <a:rPr lang="en-US" sz="2000" dirty="0"/>
              <a:t>. Breast development(thelarche)</a:t>
            </a:r>
          </a:p>
          <a:p>
            <a:pPr algn="l">
              <a:buNone/>
            </a:pPr>
            <a:r>
              <a:rPr lang="en-US" sz="2000" dirty="0"/>
              <a:t>.pubic hair development(adrenarche)</a:t>
            </a:r>
          </a:p>
          <a:p>
            <a:pPr algn="l">
              <a:buNone/>
            </a:pPr>
            <a:r>
              <a:rPr lang="en-US" sz="2000" dirty="0"/>
              <a:t>.Axillary hair growth.</a:t>
            </a:r>
          </a:p>
          <a:p>
            <a:pPr algn="l">
              <a:buNone/>
            </a:pPr>
            <a:r>
              <a:rPr lang="en-US" sz="2000" dirty="0"/>
              <a:t>.Growth spurt.</a:t>
            </a:r>
          </a:p>
          <a:p>
            <a:pPr algn="l">
              <a:buNone/>
            </a:pPr>
            <a:r>
              <a:rPr lang="en-US" sz="2000" dirty="0"/>
              <a:t>.Onset of menstruation(menarche)</a:t>
            </a:r>
          </a:p>
          <a:p>
            <a:pPr algn="l">
              <a:buNone/>
            </a:pPr>
            <a:endParaRPr lang="en-US" sz="2000" dirty="0"/>
          </a:p>
          <a:p>
            <a:pPr algn="l">
              <a:buNone/>
            </a:pPr>
            <a:r>
              <a:rPr lang="en-US" sz="2000" b="1" dirty="0"/>
              <a:t>Demographic details</a:t>
            </a:r>
          </a:p>
          <a:p>
            <a:pPr algn="l">
              <a:buNone/>
            </a:pPr>
            <a:r>
              <a:rPr lang="en-US" sz="2000" dirty="0"/>
              <a:t>The average age is 12.3 years in African and 12.8 in Caucasian girls.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3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Physiology</a:t>
            </a:r>
            <a:endParaRPr lang="ar-JO" sz="3200" dirty="0"/>
          </a:p>
        </p:txBody>
      </p:sp>
      <p:sp>
        <p:nvSpPr>
          <p:cNvPr id="5" name="Content Placeholder 4"/>
          <p:cNvSpPr>
            <a:spLocks noGrp="1"/>
          </p:cNvSpPr>
          <p:nvPr>
            <p:ph idx="1"/>
          </p:nvPr>
        </p:nvSpPr>
        <p:spPr/>
        <p:txBody>
          <a:bodyPr/>
          <a:lstStyle/>
          <a:p>
            <a:pPr algn="l">
              <a:buNone/>
            </a:pPr>
            <a:r>
              <a:rPr lang="en-US" dirty="0"/>
              <a:t>-</a:t>
            </a:r>
            <a:r>
              <a:rPr lang="en-US" sz="2000" dirty="0"/>
              <a:t>During childhood the hypothalamic-pituitary- ovarian  axis remains quiescent..... </a:t>
            </a:r>
            <a:r>
              <a:rPr lang="en-US" sz="2000" dirty="0" err="1"/>
              <a:t>GnRH</a:t>
            </a:r>
            <a:r>
              <a:rPr lang="en-US" sz="2000" dirty="0"/>
              <a:t>, FSH and LH undetectable.</a:t>
            </a:r>
          </a:p>
          <a:p>
            <a:pPr algn="l">
              <a:buNone/>
            </a:pPr>
            <a:r>
              <a:rPr lang="en-US" sz="2000" dirty="0"/>
              <a:t>- Puberty initiated by intrinsic and extrinsic factors; heredity, race, ethnicity, gender, body weight, fat mass, nutrition and exercise level.</a:t>
            </a:r>
          </a:p>
          <a:p>
            <a:pPr algn="l">
              <a:buNone/>
            </a:pPr>
            <a:r>
              <a:rPr lang="en-US" sz="2000" dirty="0"/>
              <a:t>- </a:t>
            </a:r>
            <a:r>
              <a:rPr lang="en-US" sz="2000" dirty="0" err="1"/>
              <a:t>Leptin</a:t>
            </a:r>
            <a:r>
              <a:rPr lang="en-US" sz="2000" dirty="0"/>
              <a:t>, metabolic hormone from adipose tissue</a:t>
            </a:r>
          </a:p>
          <a:p>
            <a:pPr algn="l">
              <a:buNone/>
            </a:pPr>
            <a:r>
              <a:rPr lang="en-US" sz="2000" dirty="0"/>
              <a:t>- Breast and Pubic hair......Tanner stages.</a:t>
            </a:r>
          </a:p>
          <a:p>
            <a:pPr algn="l">
              <a:buNone/>
            </a:pPr>
            <a:r>
              <a:rPr lang="en-US" sz="2000" dirty="0"/>
              <a:t>-Between the ages of 7 and 9 years the </a:t>
            </a:r>
            <a:r>
              <a:rPr lang="en-US" sz="2000" dirty="0" err="1"/>
              <a:t>GnRH</a:t>
            </a:r>
            <a:r>
              <a:rPr lang="en-US" sz="2000" dirty="0"/>
              <a:t> secreted in pulsation of higher amplitude and frequency( initially nocturnally) ...FSH &amp;LH secreted by pituitary, so it will , promote follicular growth and steroidogenesis in the ovary, that lead to breast budding, the first sign of puberty, and it precedes menarche by 2-3 years as it is only after the </a:t>
            </a:r>
            <a:r>
              <a:rPr lang="en-US" sz="2000" dirty="0" err="1"/>
              <a:t>GnRH</a:t>
            </a:r>
            <a:r>
              <a:rPr lang="en-US" sz="2000" dirty="0"/>
              <a:t> pulsation extend to daytime.</a:t>
            </a:r>
            <a:endParaRPr lang="ar-JO" sz="20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80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classconnection.s3.amazonaws.com/766/flashcards/182766/png/tanner_stages_girls1329683286819.png"/>
          <p:cNvPicPr>
            <a:picLocks noChangeAspect="1" noChangeArrowheads="1"/>
          </p:cNvPicPr>
          <p:nvPr/>
        </p:nvPicPr>
        <p:blipFill>
          <a:blip r:embed="rId4" cstate="print"/>
          <a:srcRect/>
          <a:stretch>
            <a:fillRect/>
          </a:stretch>
        </p:blipFill>
        <p:spPr bwMode="auto">
          <a:xfrm>
            <a:off x="971600" y="1268760"/>
            <a:ext cx="7344816" cy="5589240"/>
          </a:xfrm>
          <a:prstGeom prst="rect">
            <a:avLst/>
          </a:prstGeom>
          <a:noFill/>
        </p:spPr>
      </p:pic>
      <p:sp>
        <p:nvSpPr>
          <p:cNvPr id="5" name="Title 4"/>
          <p:cNvSpPr>
            <a:spLocks noGrp="1"/>
          </p:cNvSpPr>
          <p:nvPr>
            <p:ph type="title"/>
          </p:nvPr>
        </p:nvSpPr>
        <p:spPr>
          <a:xfrm>
            <a:off x="457200" y="274638"/>
            <a:ext cx="8229600" cy="850106"/>
          </a:xfrm>
        </p:spPr>
        <p:txBody>
          <a:bodyPr>
            <a:normAutofit/>
          </a:bodyPr>
          <a:lstStyle/>
          <a:p>
            <a:r>
              <a:rPr lang="en-US" sz="3200" dirty="0"/>
              <a:t>Tanner stages</a:t>
            </a:r>
            <a:endParaRPr lang="ar-JO" sz="3200" dirty="0"/>
          </a:p>
        </p:txBody>
      </p:sp>
      <p:sp>
        <p:nvSpPr>
          <p:cNvPr id="6" name="Content Placeholder 5"/>
          <p:cNvSpPr>
            <a:spLocks noGrp="1"/>
          </p:cNvSpPr>
          <p:nvPr>
            <p:ph idx="1"/>
          </p:nvPr>
        </p:nvSpPr>
        <p:spPr>
          <a:xfrm>
            <a:off x="457200" y="1268760"/>
            <a:ext cx="8229600" cy="5589240"/>
          </a:xfrm>
        </p:spPr>
        <p:txBody>
          <a:bodyPr/>
          <a:lstStyle/>
          <a:p>
            <a:pPr algn="l">
              <a:buNone/>
            </a:pPr>
            <a:r>
              <a:rPr lang="en-US" dirty="0"/>
              <a:t>-</a:t>
            </a:r>
            <a:endParaRPr lang="ar-JO"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7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a:xfrm>
            <a:off x="457200" y="1268760"/>
            <a:ext cx="8229600" cy="4857403"/>
          </a:xfrm>
        </p:spPr>
        <p:txBody>
          <a:bodyPr>
            <a:normAutofit/>
          </a:bodyPr>
          <a:lstStyle/>
          <a:p>
            <a:pPr algn="l">
              <a:buNone/>
            </a:pPr>
            <a:r>
              <a:rPr lang="en-US" sz="2000" dirty="0"/>
              <a:t>-</a:t>
            </a:r>
            <a:r>
              <a:rPr lang="en-US" sz="2400" dirty="0"/>
              <a:t>Pubic hair in girls is dependent primarily on Adrenal androgen, so it is </a:t>
            </a:r>
            <a:r>
              <a:rPr lang="ar-JO" sz="2400" dirty="0"/>
              <a:t>  </a:t>
            </a:r>
            <a:r>
              <a:rPr lang="en-US" sz="2400" dirty="0"/>
              <a:t>independent from pituitary-ovarian maturation. And usually follow thelarche by few months. The opposite can occur in African girls.</a:t>
            </a:r>
          </a:p>
          <a:p>
            <a:pPr algn="l">
              <a:buNone/>
            </a:pPr>
            <a:r>
              <a:rPr lang="en-US" sz="2400" dirty="0"/>
              <a:t>- During puberty ,and parallel to the adrenal and gonadal maturation, growth hormone production also rises. This leads to pubertal growth spurt.</a:t>
            </a:r>
            <a:endParaRPr lang="ar-JO"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8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rgbClr val="0070C0"/>
                </a:solidFill>
              </a:rPr>
              <a:t>Precocious Puberty</a:t>
            </a:r>
            <a:endParaRPr lang="ar-JO" sz="3200"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pPr algn="l">
              <a:buNone/>
            </a:pPr>
            <a:r>
              <a:rPr lang="en-US" sz="2000" dirty="0"/>
              <a:t>-Precocious puberty is defined as onset of pubertal development before the age of 8 years (girls) and 9 years (boys), incidence 1/10,000</a:t>
            </a:r>
          </a:p>
          <a:p>
            <a:pPr algn="l">
              <a:buNone/>
            </a:pPr>
            <a:r>
              <a:rPr lang="en-US" sz="2000" dirty="0"/>
              <a:t>-F:M ratio = 10:1</a:t>
            </a:r>
          </a:p>
          <a:p>
            <a:pPr algn="l">
              <a:buNone/>
            </a:pPr>
            <a:r>
              <a:rPr lang="en-US" sz="2000" dirty="0"/>
              <a:t>-</a:t>
            </a:r>
            <a:r>
              <a:rPr lang="en-US" sz="2000" dirty="0" err="1"/>
              <a:t>Pathophsiology</a:t>
            </a:r>
            <a:r>
              <a:rPr lang="en-US" sz="2000" dirty="0"/>
              <a:t>: it is classified as the following</a:t>
            </a:r>
          </a:p>
          <a:p>
            <a:pPr algn="l">
              <a:buNone/>
            </a:pPr>
            <a:r>
              <a:rPr lang="en-US" sz="2400" dirty="0">
                <a:solidFill>
                  <a:srgbClr val="FF0000"/>
                </a:solidFill>
              </a:rPr>
              <a:t>1- Central, </a:t>
            </a:r>
            <a:r>
              <a:rPr lang="en-US" sz="2400" dirty="0" err="1">
                <a:solidFill>
                  <a:srgbClr val="FF0000"/>
                </a:solidFill>
              </a:rPr>
              <a:t>gonadotrophin</a:t>
            </a:r>
            <a:r>
              <a:rPr lang="en-US" sz="2400" dirty="0">
                <a:solidFill>
                  <a:srgbClr val="FF0000"/>
                </a:solidFill>
              </a:rPr>
              <a:t>-dependent or true PP</a:t>
            </a:r>
          </a:p>
          <a:p>
            <a:pPr algn="l">
              <a:buNone/>
            </a:pPr>
            <a:r>
              <a:rPr lang="en-US" sz="2000" dirty="0"/>
              <a:t>. 80% of cases</a:t>
            </a:r>
          </a:p>
          <a:p>
            <a:pPr algn="l">
              <a:buNone/>
            </a:pPr>
            <a:r>
              <a:rPr lang="en-US" sz="2000" dirty="0"/>
              <a:t>.may caused by brain </a:t>
            </a:r>
            <a:r>
              <a:rPr lang="en-US" sz="2000" dirty="0" err="1"/>
              <a:t>tumours</a:t>
            </a:r>
            <a:r>
              <a:rPr lang="en-US" sz="2000" dirty="0"/>
              <a:t> or CNS malformation.</a:t>
            </a:r>
          </a:p>
          <a:p>
            <a:pPr algn="l">
              <a:buNone/>
            </a:pPr>
            <a:r>
              <a:rPr lang="en-US" sz="2000" dirty="0"/>
              <a:t>. Majority of cases( 75% )  idiopathic</a:t>
            </a:r>
          </a:p>
          <a:p>
            <a:pPr algn="l">
              <a:buNone/>
            </a:pPr>
            <a:r>
              <a:rPr lang="en-US" sz="2400" dirty="0">
                <a:solidFill>
                  <a:srgbClr val="FF0000"/>
                </a:solidFill>
              </a:rPr>
              <a:t>2- Peripheral precocious puberty or </a:t>
            </a:r>
            <a:r>
              <a:rPr lang="en-US" sz="2400" dirty="0" err="1">
                <a:solidFill>
                  <a:srgbClr val="FF0000"/>
                </a:solidFill>
              </a:rPr>
              <a:t>pesudopuberty</a:t>
            </a:r>
            <a:endParaRPr lang="en-US" sz="2000" dirty="0">
              <a:solidFill>
                <a:srgbClr val="FF0000"/>
              </a:solidFill>
            </a:endParaRPr>
          </a:p>
          <a:p>
            <a:pPr algn="l">
              <a:buNone/>
            </a:pPr>
            <a:r>
              <a:rPr lang="en-US" sz="2000" dirty="0"/>
              <a:t>. 20% of cases.</a:t>
            </a:r>
          </a:p>
          <a:p>
            <a:pPr algn="l">
              <a:buNone/>
            </a:pPr>
            <a:r>
              <a:rPr lang="en-US" sz="2000" dirty="0"/>
              <a:t>. </a:t>
            </a:r>
            <a:r>
              <a:rPr lang="en-US" sz="2000" dirty="0" err="1"/>
              <a:t>Pseudopuberty</a:t>
            </a:r>
            <a:r>
              <a:rPr lang="en-US" sz="2000" dirty="0"/>
              <a:t> is always pathological and is caused by</a:t>
            </a:r>
          </a:p>
          <a:p>
            <a:pPr algn="l">
              <a:buNone/>
            </a:pPr>
            <a:r>
              <a:rPr lang="en-US" sz="2000" dirty="0"/>
              <a:t>A- Hormone-producing ovarian </a:t>
            </a:r>
            <a:r>
              <a:rPr lang="en-US" sz="2000" dirty="0" err="1"/>
              <a:t>tumours</a:t>
            </a:r>
            <a:endParaRPr lang="en-US" sz="2000" dirty="0"/>
          </a:p>
          <a:p>
            <a:pPr algn="l">
              <a:buNone/>
            </a:pPr>
            <a:r>
              <a:rPr lang="en-US" sz="2000" dirty="0"/>
              <a:t>B- Exogenous administration of </a:t>
            </a:r>
            <a:r>
              <a:rPr lang="en-US" sz="2000" dirty="0" err="1"/>
              <a:t>oestrogen</a:t>
            </a:r>
            <a:endParaRPr lang="en-US" sz="2000" dirty="0"/>
          </a:p>
          <a:p>
            <a:pPr algn="l">
              <a:buNone/>
            </a:pPr>
            <a:r>
              <a:rPr lang="en-US" sz="2000" dirty="0"/>
              <a:t>C- McCune Albright syndrome( poloyostotic fibrous dysplasia, café’-au-</a:t>
            </a:r>
            <a:r>
              <a:rPr lang="en-US" sz="2000" dirty="0" err="1"/>
              <a:t>lait</a:t>
            </a:r>
            <a:r>
              <a:rPr lang="en-US" sz="2000" dirty="0"/>
              <a:t> lesions and precocious puberty</a:t>
            </a:r>
            <a:endParaRPr lang="en-US"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83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Clinical evaluation</a:t>
            </a:r>
            <a:endParaRPr lang="ar-JO" sz="3200" dirty="0"/>
          </a:p>
        </p:txBody>
      </p:sp>
      <p:sp>
        <p:nvSpPr>
          <p:cNvPr id="3" name="Content Placeholder 2"/>
          <p:cNvSpPr>
            <a:spLocks noGrp="1"/>
          </p:cNvSpPr>
          <p:nvPr>
            <p:ph idx="1"/>
          </p:nvPr>
        </p:nvSpPr>
        <p:spPr/>
        <p:txBody>
          <a:bodyPr/>
          <a:lstStyle/>
          <a:p>
            <a:pPr algn="l">
              <a:buNone/>
            </a:pPr>
            <a:r>
              <a:rPr lang="en-US" sz="2400" dirty="0"/>
              <a:t>-Investigation</a:t>
            </a:r>
          </a:p>
          <a:p>
            <a:pPr algn="l">
              <a:buNone/>
            </a:pPr>
            <a:r>
              <a:rPr lang="en-US" sz="2000" dirty="0"/>
              <a:t>1- Serum </a:t>
            </a:r>
            <a:r>
              <a:rPr lang="en-US" sz="2000" dirty="0" err="1"/>
              <a:t>gonadotrophin</a:t>
            </a:r>
            <a:r>
              <a:rPr lang="en-US" sz="2000" dirty="0"/>
              <a:t> levels (FSH &amp; LH ); these suppressed in peripheral and elevated in central.</a:t>
            </a:r>
          </a:p>
          <a:p>
            <a:pPr algn="l">
              <a:buNone/>
            </a:pPr>
            <a:endParaRPr lang="en-US" sz="2000" dirty="0"/>
          </a:p>
          <a:p>
            <a:pPr algn="l">
              <a:buNone/>
            </a:pPr>
            <a:r>
              <a:rPr lang="en-US" sz="2000" dirty="0"/>
              <a:t>2- Brain Imaging in case of central puberty, to detect lesion( e.g. a </a:t>
            </a:r>
            <a:r>
              <a:rPr lang="en-US" sz="2000" dirty="0" err="1"/>
              <a:t>tumour</a:t>
            </a:r>
            <a:r>
              <a:rPr lang="en-US" sz="2000" dirty="0"/>
              <a:t> or </a:t>
            </a:r>
            <a:r>
              <a:rPr lang="en-US" sz="2000" dirty="0" err="1"/>
              <a:t>hahartoma</a:t>
            </a:r>
            <a:r>
              <a:rPr lang="en-US" sz="2000" dirty="0"/>
              <a:t>)</a:t>
            </a:r>
          </a:p>
          <a:p>
            <a:pPr algn="l">
              <a:buNone/>
            </a:pPr>
            <a:endParaRPr lang="en-US" sz="2000" dirty="0"/>
          </a:p>
          <a:p>
            <a:pPr algn="l">
              <a:buNone/>
            </a:pPr>
            <a:r>
              <a:rPr lang="en-US" sz="2000" dirty="0"/>
              <a:t>3- Pelvic and abdominal imaging......ovarian or adrenal </a:t>
            </a:r>
            <a:r>
              <a:rPr lang="en-US" sz="2000" dirty="0" err="1"/>
              <a:t>tumours</a:t>
            </a:r>
            <a:r>
              <a:rPr lang="en-US" sz="2000" dirty="0"/>
              <a:t>.</a:t>
            </a:r>
            <a:endParaRPr lang="ar-JO" sz="20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96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	Management</a:t>
            </a:r>
            <a:endParaRPr lang="ar-JO" sz="3200" dirty="0"/>
          </a:p>
        </p:txBody>
      </p:sp>
      <p:sp>
        <p:nvSpPr>
          <p:cNvPr id="3" name="Content Placeholder 2"/>
          <p:cNvSpPr>
            <a:spLocks noGrp="1"/>
          </p:cNvSpPr>
          <p:nvPr>
            <p:ph idx="1"/>
          </p:nvPr>
        </p:nvSpPr>
        <p:spPr/>
        <p:txBody>
          <a:bodyPr/>
          <a:lstStyle/>
          <a:p>
            <a:pPr algn="l">
              <a:buNone/>
            </a:pPr>
            <a:r>
              <a:rPr lang="en-US" dirty="0"/>
              <a:t>-</a:t>
            </a:r>
            <a:r>
              <a:rPr lang="en-US" sz="2000" dirty="0"/>
              <a:t> Treatment is required to slow growth velocity and avoid early skeletal maturation. Furthermore, early development of sexual characteristic is distressing to a young girl.</a:t>
            </a:r>
          </a:p>
          <a:p>
            <a:pPr algn="l">
              <a:buNone/>
            </a:pPr>
            <a:r>
              <a:rPr lang="en-US" dirty="0"/>
              <a:t>- </a:t>
            </a:r>
            <a:r>
              <a:rPr lang="en-US" sz="2000" dirty="0"/>
              <a:t>If it produced by surgical lesion...resection</a:t>
            </a:r>
          </a:p>
          <a:p>
            <a:pPr algn="l">
              <a:buFontTx/>
              <a:buChar char="-"/>
            </a:pPr>
            <a:r>
              <a:rPr lang="en-US" sz="2000" dirty="0"/>
              <a:t>-Pubertal development may be suppressed by </a:t>
            </a:r>
            <a:r>
              <a:rPr lang="en-US" sz="2000" dirty="0" err="1"/>
              <a:t>GnRH</a:t>
            </a:r>
            <a:r>
              <a:rPr lang="en-US" sz="2000" dirty="0"/>
              <a:t> analogues ( longer acting than endogenous </a:t>
            </a:r>
            <a:r>
              <a:rPr lang="en-US" sz="2000" dirty="0" err="1"/>
              <a:t>GnRH</a:t>
            </a:r>
            <a:r>
              <a:rPr lang="en-US" sz="2000" dirty="0"/>
              <a:t>) , when given continuously will lead to down regulation of receptors in pituitary that suppress FSH and LH.</a:t>
            </a:r>
          </a:p>
          <a:p>
            <a:pPr algn="l">
              <a:buNone/>
            </a:pPr>
            <a:endParaRPr lang="ar-JO"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70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puberty</a:t>
            </a:r>
            <a:r>
              <a:rPr lang="ar-JO" sz="3200" dirty="0"/>
              <a:t> </a:t>
            </a:r>
            <a:r>
              <a:rPr lang="en-US" sz="3200" dirty="0"/>
              <a:t> Delayed</a:t>
            </a:r>
            <a:endParaRPr lang="ar-JO" sz="3200" dirty="0"/>
          </a:p>
        </p:txBody>
      </p:sp>
      <p:sp>
        <p:nvSpPr>
          <p:cNvPr id="3" name="Content Placeholder 2"/>
          <p:cNvSpPr>
            <a:spLocks noGrp="1"/>
          </p:cNvSpPr>
          <p:nvPr>
            <p:ph idx="1"/>
          </p:nvPr>
        </p:nvSpPr>
        <p:spPr/>
        <p:txBody>
          <a:bodyPr>
            <a:normAutofit/>
          </a:bodyPr>
          <a:lstStyle/>
          <a:p>
            <a:pPr algn="l">
              <a:buNone/>
            </a:pPr>
            <a:r>
              <a:rPr lang="en-US" sz="2000" dirty="0"/>
              <a:t>Delayed puberty is the absence of all secondary sexual characteristics by the age of 14 years.</a:t>
            </a:r>
          </a:p>
          <a:p>
            <a:pPr algn="l">
              <a:buNone/>
            </a:pPr>
            <a:r>
              <a:rPr lang="en-US" sz="2000" dirty="0"/>
              <a:t>Pathophysiology:</a:t>
            </a:r>
          </a:p>
          <a:p>
            <a:pPr algn="l">
              <a:buNone/>
            </a:pPr>
            <a:r>
              <a:rPr lang="en-US" sz="2000" dirty="0"/>
              <a:t>It is caused either by a central defect or the result of non-functioning gonads. These classified as:</a:t>
            </a:r>
          </a:p>
          <a:p>
            <a:pPr algn="l">
              <a:buNone/>
            </a:pPr>
            <a:r>
              <a:rPr lang="en-US" sz="2000" dirty="0"/>
              <a:t>. Hypogonadotropic hypogonadisim</a:t>
            </a:r>
          </a:p>
          <a:p>
            <a:pPr algn="l">
              <a:buNone/>
            </a:pPr>
            <a:r>
              <a:rPr lang="en-US" sz="2000" dirty="0"/>
              <a:t>. Hypergonadotropic hypogonadisim</a:t>
            </a:r>
          </a:p>
          <a:p>
            <a:pPr algn="l">
              <a:buNone/>
            </a:pPr>
            <a:endParaRPr lang="ar-JO" sz="20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07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Pathophysiology</a:t>
            </a:r>
            <a:endParaRPr lang="ar-JO" sz="3200" dirty="0"/>
          </a:p>
        </p:txBody>
      </p:sp>
      <p:sp>
        <p:nvSpPr>
          <p:cNvPr id="5" name="Content Placeholder 4"/>
          <p:cNvSpPr>
            <a:spLocks noGrp="1"/>
          </p:cNvSpPr>
          <p:nvPr>
            <p:ph idx="1"/>
          </p:nvPr>
        </p:nvSpPr>
        <p:spPr/>
        <p:txBody>
          <a:bodyPr/>
          <a:lstStyle/>
          <a:p>
            <a:pPr algn="l">
              <a:buNone/>
            </a:pPr>
            <a:r>
              <a:rPr lang="en-US" dirty="0"/>
              <a:t>Hypogonadotropic hypogonadisim</a:t>
            </a:r>
          </a:p>
          <a:p>
            <a:pPr algn="l">
              <a:buNone/>
            </a:pPr>
            <a:r>
              <a:rPr lang="en-US" sz="2000" dirty="0"/>
              <a:t>No pituitary or hypothalamic stimulation of the gonad, and low FSH.</a:t>
            </a:r>
          </a:p>
          <a:p>
            <a:pPr algn="l">
              <a:buNone/>
            </a:pPr>
            <a:r>
              <a:rPr lang="en-US" sz="2000" dirty="0"/>
              <a:t>.</a:t>
            </a:r>
            <a:r>
              <a:rPr lang="en-US" sz="2000" dirty="0">
                <a:solidFill>
                  <a:srgbClr val="FF0000"/>
                </a:solidFill>
              </a:rPr>
              <a:t>Constitutional delay</a:t>
            </a:r>
            <a:r>
              <a:rPr lang="en-US" sz="2000" dirty="0"/>
              <a:t>, often following a familial pattern</a:t>
            </a:r>
          </a:p>
          <a:p>
            <a:pPr algn="l">
              <a:buNone/>
            </a:pPr>
            <a:r>
              <a:rPr lang="en-US" sz="2000" dirty="0"/>
              <a:t>.</a:t>
            </a:r>
            <a:r>
              <a:rPr lang="en-US" sz="2000" dirty="0">
                <a:solidFill>
                  <a:srgbClr val="FF0000"/>
                </a:solidFill>
              </a:rPr>
              <a:t>Chronic illness</a:t>
            </a:r>
            <a:r>
              <a:rPr lang="en-US" sz="2000" dirty="0"/>
              <a:t>, such as Diabetes, chronic renal failure or cystic fibrosis. Optimizing the underlying condition usually allows for puberty to progress</a:t>
            </a:r>
          </a:p>
          <a:p>
            <a:pPr algn="l">
              <a:buNone/>
            </a:pPr>
            <a:r>
              <a:rPr lang="en-US" sz="2000" dirty="0">
                <a:solidFill>
                  <a:srgbClr val="FF0000"/>
                </a:solidFill>
              </a:rPr>
              <a:t>.Anorexia nervosa</a:t>
            </a:r>
          </a:p>
          <a:p>
            <a:pPr algn="l">
              <a:buNone/>
            </a:pPr>
            <a:r>
              <a:rPr lang="en-US" sz="2000" dirty="0">
                <a:solidFill>
                  <a:srgbClr val="FF0000"/>
                </a:solidFill>
              </a:rPr>
              <a:t>. Excessive exercise</a:t>
            </a:r>
          </a:p>
          <a:p>
            <a:pPr algn="l">
              <a:buNone/>
            </a:pPr>
            <a:r>
              <a:rPr lang="en-US" sz="2000" dirty="0">
                <a:solidFill>
                  <a:srgbClr val="FF0000"/>
                </a:solidFill>
              </a:rPr>
              <a:t>.</a:t>
            </a:r>
            <a:r>
              <a:rPr lang="en-US" sz="2000" dirty="0" err="1">
                <a:solidFill>
                  <a:srgbClr val="FF0000"/>
                </a:solidFill>
              </a:rPr>
              <a:t>Kallman’s</a:t>
            </a:r>
            <a:r>
              <a:rPr lang="en-US" sz="2000" dirty="0">
                <a:solidFill>
                  <a:srgbClr val="FF0000"/>
                </a:solidFill>
              </a:rPr>
              <a:t> syndrome</a:t>
            </a:r>
          </a:p>
          <a:p>
            <a:pPr algn="l">
              <a:buNone/>
            </a:pPr>
            <a:r>
              <a:rPr lang="en-US" sz="2000" dirty="0">
                <a:solidFill>
                  <a:srgbClr val="FF0000"/>
                </a:solidFill>
              </a:rPr>
              <a:t>.Hydrocephalus </a:t>
            </a:r>
            <a:r>
              <a:rPr lang="en-US" sz="2000" dirty="0"/>
              <a:t>or CNS </a:t>
            </a:r>
            <a:r>
              <a:rPr lang="en-US" sz="2000" dirty="0" err="1"/>
              <a:t>tumour</a:t>
            </a:r>
            <a:r>
              <a:rPr lang="en-US" sz="2000" dirty="0"/>
              <a:t>.</a:t>
            </a:r>
          </a:p>
          <a:p>
            <a:pPr algn="l">
              <a:buNone/>
            </a:pPr>
            <a:r>
              <a:rPr lang="en-US" sz="2000" dirty="0"/>
              <a:t>.</a:t>
            </a:r>
            <a:r>
              <a:rPr lang="en-US" sz="2000" dirty="0">
                <a:solidFill>
                  <a:srgbClr val="FF0000"/>
                </a:solidFill>
              </a:rPr>
              <a:t>Pituitary adenoma</a:t>
            </a:r>
            <a:r>
              <a:rPr lang="en-US" sz="2000" dirty="0"/>
              <a:t>( usually </a:t>
            </a:r>
            <a:r>
              <a:rPr lang="en-US" sz="2000" dirty="0" err="1"/>
              <a:t>prolactinomas</a:t>
            </a:r>
            <a:r>
              <a:rPr lang="en-US" sz="2000" dirty="0"/>
              <a:t>)</a:t>
            </a:r>
          </a:p>
          <a:p>
            <a:pPr algn="l">
              <a:buNone/>
            </a:pPr>
            <a:r>
              <a:rPr lang="en-US" sz="2000" dirty="0"/>
              <a:t>.</a:t>
            </a:r>
            <a:r>
              <a:rPr lang="en-US" sz="2000" dirty="0" err="1">
                <a:solidFill>
                  <a:srgbClr val="FF0000"/>
                </a:solidFill>
              </a:rPr>
              <a:t>Panhypopituitarisim</a:t>
            </a:r>
            <a:r>
              <a:rPr lang="en-US" dirty="0"/>
              <a:t> </a:t>
            </a:r>
            <a:endParaRPr lang="ar-JO"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90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lstStyle/>
          <a:p>
            <a:pPr algn="l">
              <a:buNone/>
            </a:pPr>
            <a:r>
              <a:rPr lang="en-US" dirty="0"/>
              <a:t>Hypergonadotrophic hypogonadisim</a:t>
            </a:r>
          </a:p>
          <a:p>
            <a:pPr algn="l">
              <a:buNone/>
            </a:pPr>
            <a:r>
              <a:rPr lang="en-US" sz="2000" dirty="0"/>
              <a:t>Non-functioning gonad with high FSH</a:t>
            </a:r>
          </a:p>
          <a:p>
            <a:pPr algn="l">
              <a:buNone/>
            </a:pPr>
            <a:r>
              <a:rPr lang="en-US" sz="2000" dirty="0"/>
              <a:t>.</a:t>
            </a:r>
            <a:r>
              <a:rPr lang="en-US" sz="2000" dirty="0">
                <a:solidFill>
                  <a:srgbClr val="FF0000"/>
                </a:solidFill>
              </a:rPr>
              <a:t>Abnormal gonadal development.</a:t>
            </a:r>
          </a:p>
          <a:p>
            <a:pPr algn="l">
              <a:buNone/>
            </a:pPr>
            <a:r>
              <a:rPr lang="en-US" sz="2000" dirty="0">
                <a:solidFill>
                  <a:srgbClr val="FF0000"/>
                </a:solidFill>
              </a:rPr>
              <a:t>.Turner syndrome</a:t>
            </a:r>
          </a:p>
          <a:p>
            <a:pPr algn="l">
              <a:buNone/>
            </a:pPr>
            <a:r>
              <a:rPr lang="en-US" sz="2000" dirty="0">
                <a:solidFill>
                  <a:srgbClr val="FF0000"/>
                </a:solidFill>
              </a:rPr>
              <a:t>.</a:t>
            </a:r>
            <a:r>
              <a:rPr lang="en-US" sz="2000" dirty="0" err="1">
                <a:solidFill>
                  <a:srgbClr val="FF0000"/>
                </a:solidFill>
              </a:rPr>
              <a:t>swyer</a:t>
            </a:r>
            <a:r>
              <a:rPr lang="en-US" sz="2000" dirty="0">
                <a:solidFill>
                  <a:srgbClr val="FF0000"/>
                </a:solidFill>
              </a:rPr>
              <a:t> syndrome</a:t>
            </a:r>
          </a:p>
          <a:p>
            <a:pPr algn="l">
              <a:buNone/>
            </a:pPr>
            <a:r>
              <a:rPr lang="en-US" sz="2000" dirty="0">
                <a:solidFill>
                  <a:srgbClr val="FF0000"/>
                </a:solidFill>
              </a:rPr>
              <a:t>.POF</a:t>
            </a:r>
          </a:p>
          <a:p>
            <a:pPr algn="l">
              <a:buNone/>
            </a:pPr>
            <a:r>
              <a:rPr lang="en-US" sz="2000" dirty="0">
                <a:solidFill>
                  <a:srgbClr val="FF0000"/>
                </a:solidFill>
              </a:rPr>
              <a:t>.Following chemotherapy or radiotherapy.</a:t>
            </a:r>
          </a:p>
          <a:p>
            <a:pPr algn="l">
              <a:buNone/>
            </a:pPr>
            <a:r>
              <a:rPr lang="en-US" sz="2000" dirty="0">
                <a:solidFill>
                  <a:srgbClr val="FF0000"/>
                </a:solidFill>
              </a:rPr>
              <a:t>.Galactosaemia</a:t>
            </a:r>
          </a:p>
          <a:p>
            <a:pPr algn="l">
              <a:buNone/>
            </a:pPr>
            <a:r>
              <a:rPr lang="en-US" sz="2000" dirty="0">
                <a:solidFill>
                  <a:srgbClr val="FF0000"/>
                </a:solidFill>
              </a:rPr>
              <a:t>.Autoimmune</a:t>
            </a:r>
          </a:p>
          <a:p>
            <a:pPr algn="l">
              <a:buNone/>
            </a:pPr>
            <a:r>
              <a:rPr lang="en-US" sz="2000" dirty="0">
                <a:solidFill>
                  <a:srgbClr val="FF0000"/>
                </a:solidFill>
              </a:rPr>
              <a:t>.Infections</a:t>
            </a:r>
            <a:endParaRPr lang="ar-JO" sz="2000" dirty="0">
              <a:solidFill>
                <a:srgbClr val="FF0000"/>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83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Management</a:t>
            </a:r>
            <a:endParaRPr lang="ar-JO" sz="3200" dirty="0"/>
          </a:p>
        </p:txBody>
      </p:sp>
      <p:sp>
        <p:nvSpPr>
          <p:cNvPr id="3" name="Content Placeholder 2"/>
          <p:cNvSpPr>
            <a:spLocks noGrp="1"/>
          </p:cNvSpPr>
          <p:nvPr>
            <p:ph idx="1"/>
          </p:nvPr>
        </p:nvSpPr>
        <p:spPr/>
        <p:txBody>
          <a:bodyPr>
            <a:normAutofit/>
          </a:bodyPr>
          <a:lstStyle/>
          <a:p>
            <a:pPr algn="l">
              <a:buNone/>
            </a:pPr>
            <a:r>
              <a:rPr lang="en-US" sz="2400" dirty="0"/>
              <a:t>Induction of puberty </a:t>
            </a:r>
            <a:r>
              <a:rPr lang="en-US" sz="2000" dirty="0"/>
              <a:t>is usually achieved by administering small doses of </a:t>
            </a:r>
            <a:r>
              <a:rPr lang="en-US" sz="2000" dirty="0" err="1"/>
              <a:t>ethinyal</a:t>
            </a:r>
            <a:r>
              <a:rPr lang="en-US" sz="2000" dirty="0"/>
              <a:t> </a:t>
            </a:r>
            <a:r>
              <a:rPr lang="en-US" sz="2000" dirty="0" err="1"/>
              <a:t>oestradiol</a:t>
            </a:r>
            <a:r>
              <a:rPr lang="en-US" sz="2000" dirty="0"/>
              <a:t> </a:t>
            </a:r>
            <a:r>
              <a:rPr lang="en-US" sz="2000" dirty="0" err="1"/>
              <a:t>i.e</a:t>
            </a:r>
            <a:r>
              <a:rPr lang="en-US" sz="2000" dirty="0"/>
              <a:t> 2 </a:t>
            </a:r>
            <a:r>
              <a:rPr lang="en-US" sz="2000" dirty="0" err="1"/>
              <a:t>microg</a:t>
            </a:r>
            <a:r>
              <a:rPr lang="en-US" sz="2000" dirty="0"/>
              <a:t>.( 1/10 the COCP ), initially at night time. the dose increased at 6-monthly intervals until breakthrough vaginal bleeding occurs. At that point the girl should be started on a standard combined pills( </a:t>
            </a:r>
            <a:r>
              <a:rPr lang="en-US" sz="2000" dirty="0" err="1"/>
              <a:t>oestrogen</a:t>
            </a:r>
            <a:r>
              <a:rPr lang="en-US" sz="2000" dirty="0"/>
              <a:t> and </a:t>
            </a:r>
            <a:r>
              <a:rPr lang="en-US" sz="2000" dirty="0" err="1"/>
              <a:t>progestogen</a:t>
            </a:r>
            <a:r>
              <a:rPr lang="en-US" sz="2000" dirty="0"/>
              <a:t> ).</a:t>
            </a:r>
          </a:p>
          <a:p>
            <a:pPr algn="l">
              <a:buNone/>
            </a:pPr>
            <a:r>
              <a:rPr lang="en-US" sz="2000" dirty="0"/>
              <a:t>Hypogonadotropic hypogonadisim:</a:t>
            </a:r>
          </a:p>
          <a:p>
            <a:pPr algn="l">
              <a:buNone/>
            </a:pPr>
            <a:r>
              <a:rPr lang="en-US" sz="2000" dirty="0"/>
              <a:t>Pulsatile </a:t>
            </a:r>
            <a:r>
              <a:rPr lang="en-US" sz="2000" dirty="0" err="1"/>
              <a:t>gonadotropins</a:t>
            </a:r>
            <a:r>
              <a:rPr lang="en-US" sz="2000" dirty="0"/>
              <a:t> via subcutaneous pump  or FSH and LH.</a:t>
            </a:r>
          </a:p>
          <a:p>
            <a:pPr algn="l">
              <a:buNone/>
            </a:pPr>
            <a:endParaRPr lang="en-US" sz="2000" dirty="0"/>
          </a:p>
          <a:p>
            <a:pPr algn="l">
              <a:buNone/>
            </a:pPr>
            <a:r>
              <a:rPr lang="en-US" sz="2000" dirty="0"/>
              <a:t>Long term hormone replacement is required ( COCP or HRT )</a:t>
            </a:r>
          </a:p>
          <a:p>
            <a:pPr algn="l">
              <a:buNone/>
            </a:pPr>
            <a:endParaRPr lang="ar-JO"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65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a:t>Kallman’s</a:t>
            </a:r>
            <a:r>
              <a:rPr lang="en-US" sz="3200" dirty="0"/>
              <a:t> syndrome</a:t>
            </a:r>
            <a:endParaRPr lang="ar-JO" sz="3200" dirty="0"/>
          </a:p>
        </p:txBody>
      </p:sp>
      <p:sp>
        <p:nvSpPr>
          <p:cNvPr id="3" name="Content Placeholder 2"/>
          <p:cNvSpPr>
            <a:spLocks noGrp="1"/>
          </p:cNvSpPr>
          <p:nvPr>
            <p:ph idx="1"/>
          </p:nvPr>
        </p:nvSpPr>
        <p:spPr/>
        <p:txBody>
          <a:bodyPr>
            <a:normAutofit/>
          </a:bodyPr>
          <a:lstStyle/>
          <a:p>
            <a:pPr algn="l">
              <a:buNone/>
            </a:pPr>
            <a:r>
              <a:rPr lang="en-US" sz="2000" dirty="0"/>
              <a:t>Female 1/7500, F: M 7:1</a:t>
            </a:r>
          </a:p>
          <a:p>
            <a:pPr algn="l">
              <a:buNone/>
            </a:pPr>
            <a:r>
              <a:rPr lang="en-US" sz="2000" dirty="0"/>
              <a:t>. Genetics :  X-linked disorder</a:t>
            </a:r>
          </a:p>
          <a:p>
            <a:pPr algn="l">
              <a:buNone/>
            </a:pPr>
            <a:r>
              <a:rPr lang="en-US" sz="2000" dirty="0"/>
              <a:t>.Pathophysiology : </a:t>
            </a:r>
          </a:p>
          <a:p>
            <a:pPr algn="l">
              <a:buNone/>
            </a:pPr>
            <a:r>
              <a:rPr lang="en-US" sz="2000" dirty="0" err="1"/>
              <a:t>Dysgenesis</a:t>
            </a:r>
            <a:r>
              <a:rPr lang="en-US" sz="2000" dirty="0"/>
              <a:t> of the olfactory bulbs and abnormal development of </a:t>
            </a:r>
            <a:r>
              <a:rPr lang="en-US" sz="2000" dirty="0" err="1"/>
              <a:t>GnRH</a:t>
            </a:r>
            <a:r>
              <a:rPr lang="en-US" sz="2000" dirty="0"/>
              <a:t> neurons, which also originate from the nasal region during embryogenesis.</a:t>
            </a:r>
          </a:p>
          <a:p>
            <a:pPr algn="l">
              <a:buNone/>
            </a:pPr>
            <a:r>
              <a:rPr lang="en-US" sz="2000" dirty="0"/>
              <a:t>Clinical features:</a:t>
            </a:r>
          </a:p>
          <a:p>
            <a:pPr algn="l">
              <a:buNone/>
            </a:pPr>
            <a:r>
              <a:rPr lang="en-US" sz="2000" dirty="0"/>
              <a:t>.Delayed puberty</a:t>
            </a:r>
          </a:p>
          <a:p>
            <a:pPr algn="l">
              <a:buNone/>
            </a:pPr>
            <a:r>
              <a:rPr lang="en-US" sz="2000" dirty="0"/>
              <a:t>.</a:t>
            </a:r>
            <a:r>
              <a:rPr lang="en-US" sz="2000" dirty="0" err="1"/>
              <a:t>Anosmia</a:t>
            </a:r>
            <a:r>
              <a:rPr lang="en-US" sz="2000" dirty="0"/>
              <a:t> or </a:t>
            </a:r>
            <a:r>
              <a:rPr lang="en-US" sz="2000" dirty="0" err="1"/>
              <a:t>hyposmia</a:t>
            </a:r>
            <a:endParaRPr lang="en-US" sz="2000" dirty="0"/>
          </a:p>
          <a:p>
            <a:pPr algn="l">
              <a:buNone/>
            </a:pPr>
            <a:r>
              <a:rPr lang="en-US" sz="2000" dirty="0"/>
              <a:t>.Commonly there are associated midline structural defect </a:t>
            </a:r>
            <a:r>
              <a:rPr lang="en-US" sz="2000" dirty="0" err="1"/>
              <a:t>nd</a:t>
            </a:r>
            <a:r>
              <a:rPr lang="en-US" sz="2000" dirty="0"/>
              <a:t> mental restriction.</a:t>
            </a:r>
            <a:endParaRPr lang="ar-JO" sz="20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37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Turner syndrome</a:t>
            </a:r>
            <a:endParaRPr lang="ar-JO" sz="3200" dirty="0"/>
          </a:p>
        </p:txBody>
      </p:sp>
      <p:sp>
        <p:nvSpPr>
          <p:cNvPr id="3" name="Content Placeholder 2"/>
          <p:cNvSpPr>
            <a:spLocks noGrp="1"/>
          </p:cNvSpPr>
          <p:nvPr>
            <p:ph idx="1"/>
          </p:nvPr>
        </p:nvSpPr>
        <p:spPr/>
        <p:txBody>
          <a:bodyPr>
            <a:normAutofit lnSpcReduction="10000"/>
          </a:bodyPr>
          <a:lstStyle/>
          <a:p>
            <a:pPr algn="l">
              <a:buNone/>
            </a:pPr>
            <a:r>
              <a:rPr lang="en-US" sz="2000" dirty="0"/>
              <a:t>.1/2500 live births, have female gender identity.</a:t>
            </a:r>
          </a:p>
          <a:p>
            <a:pPr algn="l">
              <a:buNone/>
            </a:pPr>
            <a:r>
              <a:rPr lang="en-US" sz="2000" dirty="0"/>
              <a:t>. 45XO, mosiaciasm 46xx,45xo</a:t>
            </a:r>
          </a:p>
          <a:p>
            <a:pPr algn="l">
              <a:buNone/>
            </a:pPr>
            <a:r>
              <a:rPr lang="en-US" sz="2000" dirty="0"/>
              <a:t>.Clinical features:</a:t>
            </a:r>
          </a:p>
          <a:p>
            <a:pPr algn="l">
              <a:buNone/>
            </a:pPr>
            <a:r>
              <a:rPr lang="en-US" sz="2000" dirty="0"/>
              <a:t>. Prenatal: cystic </a:t>
            </a:r>
            <a:r>
              <a:rPr lang="en-US" sz="2000" dirty="0" err="1"/>
              <a:t>hygroma</a:t>
            </a:r>
            <a:r>
              <a:rPr lang="en-US" sz="2000" dirty="0"/>
              <a:t>, non-immune </a:t>
            </a:r>
            <a:r>
              <a:rPr lang="en-US" sz="2000" dirty="0" err="1"/>
              <a:t>hydrops</a:t>
            </a:r>
            <a:r>
              <a:rPr lang="en-US" sz="2000" dirty="0"/>
              <a:t> and IUGR</a:t>
            </a:r>
          </a:p>
          <a:p>
            <a:pPr algn="l">
              <a:buNone/>
            </a:pPr>
            <a:r>
              <a:rPr lang="ar-JO" sz="2000" dirty="0"/>
              <a:t> </a:t>
            </a:r>
            <a:r>
              <a:rPr lang="en-US" sz="2000" dirty="0"/>
              <a:t>.Postnatally: </a:t>
            </a:r>
          </a:p>
          <a:p>
            <a:pPr algn="l">
              <a:buNone/>
            </a:pPr>
            <a:r>
              <a:rPr lang="en-US" sz="2000" dirty="0"/>
              <a:t>1-short stature, 20 cm below the female average</a:t>
            </a:r>
          </a:p>
          <a:p>
            <a:pPr algn="l">
              <a:buNone/>
            </a:pPr>
            <a:r>
              <a:rPr lang="en-US" sz="2000" dirty="0"/>
              <a:t>2- gonadal failure( 1/3 occurs after menarche )</a:t>
            </a:r>
          </a:p>
          <a:p>
            <a:pPr algn="l">
              <a:buNone/>
            </a:pPr>
            <a:r>
              <a:rPr lang="en-US" sz="2000" dirty="0"/>
              <a:t>3-widely spaced nipple( shield chest)</a:t>
            </a:r>
          </a:p>
          <a:p>
            <a:pPr algn="l">
              <a:buNone/>
            </a:pPr>
            <a:r>
              <a:rPr lang="en-US" sz="2000" dirty="0"/>
              <a:t>4-short and webbed neck, low hair line</a:t>
            </a:r>
          </a:p>
          <a:p>
            <a:pPr algn="l">
              <a:buNone/>
            </a:pPr>
            <a:r>
              <a:rPr lang="en-US" sz="2000" dirty="0"/>
              <a:t>5-lymphoedema</a:t>
            </a:r>
          </a:p>
          <a:p>
            <a:pPr algn="l">
              <a:buNone/>
            </a:pPr>
            <a:r>
              <a:rPr lang="en-US" sz="2000" dirty="0"/>
              <a:t>6-Ass. Cardiac and renal anomalies( </a:t>
            </a:r>
            <a:r>
              <a:rPr lang="en-US" sz="2000" dirty="0" err="1"/>
              <a:t>coarctation</a:t>
            </a:r>
            <a:r>
              <a:rPr lang="en-US" sz="2000" dirty="0"/>
              <a:t> of the aorta and horseshoe kidney)</a:t>
            </a:r>
          </a:p>
          <a:p>
            <a:pPr algn="l">
              <a:buNone/>
            </a:pPr>
            <a:r>
              <a:rPr lang="en-US" sz="2000" dirty="0"/>
              <a:t>7-endocrine problems( </a:t>
            </a:r>
            <a:r>
              <a:rPr lang="en-US" sz="2000" dirty="0" err="1"/>
              <a:t>hypothyrodisim</a:t>
            </a:r>
            <a:r>
              <a:rPr lang="en-US" sz="2000" dirty="0"/>
              <a:t> and insulin resistance)</a:t>
            </a:r>
          </a:p>
          <a:p>
            <a:pPr algn="l">
              <a:buNone/>
            </a:pPr>
            <a:endParaRPr lang="en-US" sz="2000" dirty="0"/>
          </a:p>
          <a:p>
            <a:pPr algn="l">
              <a:buNone/>
            </a:pPr>
            <a:endParaRPr lang="ar-JO" sz="20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8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Cont.</a:t>
            </a:r>
            <a:endParaRPr lang="ar-JO" sz="2800" dirty="0"/>
          </a:p>
        </p:txBody>
      </p:sp>
      <p:sp>
        <p:nvSpPr>
          <p:cNvPr id="3" name="Content Placeholder 2"/>
          <p:cNvSpPr>
            <a:spLocks noGrp="1"/>
          </p:cNvSpPr>
          <p:nvPr>
            <p:ph idx="1"/>
          </p:nvPr>
        </p:nvSpPr>
        <p:spPr/>
        <p:txBody>
          <a:bodyPr>
            <a:normAutofit/>
          </a:bodyPr>
          <a:lstStyle/>
          <a:p>
            <a:pPr algn="l">
              <a:buNone/>
            </a:pPr>
            <a:r>
              <a:rPr lang="en-US" sz="2400" dirty="0"/>
              <a:t>Diagnosis</a:t>
            </a:r>
          </a:p>
          <a:p>
            <a:pPr algn="l">
              <a:buNone/>
            </a:pPr>
            <a:r>
              <a:rPr lang="en-US" sz="2000" dirty="0"/>
              <a:t>Karyotype, at least 20 cells should be examined because of likelihood of </a:t>
            </a:r>
            <a:r>
              <a:rPr lang="en-US" sz="2000" dirty="0" err="1"/>
              <a:t>mosaicism</a:t>
            </a:r>
            <a:r>
              <a:rPr lang="en-US" sz="2000" dirty="0"/>
              <a:t>.</a:t>
            </a:r>
          </a:p>
          <a:p>
            <a:pPr algn="l">
              <a:buNone/>
            </a:pPr>
            <a:endParaRPr lang="en-US" sz="2000" dirty="0"/>
          </a:p>
          <a:p>
            <a:pPr algn="l">
              <a:buNone/>
            </a:pPr>
            <a:r>
              <a:rPr lang="en-US" sz="2400" dirty="0"/>
              <a:t>Management :</a:t>
            </a:r>
          </a:p>
          <a:p>
            <a:pPr algn="l">
              <a:buNone/>
            </a:pPr>
            <a:r>
              <a:rPr lang="en-US" sz="2000" dirty="0"/>
              <a:t>1- Growth hormone to improve adult height</a:t>
            </a:r>
          </a:p>
          <a:p>
            <a:pPr algn="l">
              <a:buNone/>
            </a:pPr>
            <a:r>
              <a:rPr lang="en-US" sz="2000" dirty="0"/>
              <a:t>2- Induction of puberty</a:t>
            </a:r>
          </a:p>
          <a:p>
            <a:pPr algn="l">
              <a:buNone/>
            </a:pPr>
            <a:r>
              <a:rPr lang="en-US" sz="2000" dirty="0"/>
              <a:t>3-Long-term hormone replacement</a:t>
            </a:r>
          </a:p>
          <a:p>
            <a:pPr algn="l">
              <a:buNone/>
            </a:pPr>
            <a:r>
              <a:rPr lang="en-US" sz="2000" dirty="0"/>
              <a:t>4-Childbearing is possible with ovum donation</a:t>
            </a:r>
            <a:endParaRPr lang="ar-JO" sz="2000"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81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2187624"/>
            <a:ext cx="8676456" cy="8402300"/>
          </a:xfrm>
          <a:prstGeom prst="rect">
            <a:avLst/>
          </a:prstGeom>
        </p:spPr>
        <p:txBody>
          <a:bodyPr wrap="square">
            <a:spAutoFit/>
          </a:bodyPr>
          <a:lstStyle/>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r>
              <a:rPr lang="en-US" dirty="0">
                <a:solidFill>
                  <a:srgbClr val="333333"/>
                </a:solidFill>
                <a:latin typeface="arial" panose="020B0604020202020204" pitchFamily="34" charset="0"/>
              </a:rPr>
              <a:t>During week 6 of fetal life, the primitive gonads appear on the urogenital ridge, medial to the </a:t>
            </a:r>
            <a:r>
              <a:rPr lang="en-US" dirty="0" err="1">
                <a:solidFill>
                  <a:srgbClr val="333333"/>
                </a:solidFill>
                <a:latin typeface="arial" panose="020B0604020202020204" pitchFamily="34" charset="0"/>
              </a:rPr>
              <a:t>mesonephros</a:t>
            </a:r>
            <a:r>
              <a:rPr lang="en-US" dirty="0">
                <a:solidFill>
                  <a:srgbClr val="333333"/>
                </a:solidFill>
                <a:latin typeface="arial" panose="020B0604020202020204" pitchFamily="34" charset="0"/>
              </a:rPr>
              <a:t>, and the mesonephric (</a:t>
            </a:r>
            <a:r>
              <a:rPr lang="en-US" dirty="0" err="1">
                <a:solidFill>
                  <a:srgbClr val="333333"/>
                </a:solidFill>
                <a:latin typeface="arial" panose="020B0604020202020204" pitchFamily="34" charset="0"/>
              </a:rPr>
              <a:t>Wolffian</a:t>
            </a:r>
            <a:r>
              <a:rPr lang="en-US" dirty="0">
                <a:solidFill>
                  <a:srgbClr val="333333"/>
                </a:solidFill>
                <a:latin typeface="arial" panose="020B0604020202020204" pitchFamily="34" charset="0"/>
              </a:rPr>
              <a:t>) and paramesonephric (Müllerian) ducts develop. It has been suggested that </a:t>
            </a:r>
            <a:r>
              <a:rPr lang="en-US" dirty="0" err="1">
                <a:solidFill>
                  <a:srgbClr val="333333"/>
                </a:solidFill>
                <a:latin typeface="arial" panose="020B0604020202020204" pitchFamily="34" charset="0"/>
              </a:rPr>
              <a:t>Wolffian</a:t>
            </a:r>
            <a:r>
              <a:rPr lang="en-US" dirty="0">
                <a:solidFill>
                  <a:srgbClr val="333333"/>
                </a:solidFill>
                <a:latin typeface="arial" panose="020B0604020202020204" pitchFamily="34" charset="0"/>
              </a:rPr>
              <a:t> ducts act as a precursor/inducer for Müllerian formation or as a guide in the downward growth of the Müllerian ducts . By the seventh week, the </a:t>
            </a:r>
            <a:r>
              <a:rPr lang="en-US" i="1" dirty="0">
                <a:solidFill>
                  <a:srgbClr val="333333"/>
                </a:solidFill>
                <a:latin typeface="arial" panose="020B0604020202020204" pitchFamily="34" charset="0"/>
              </a:rPr>
              <a:t>SRY</a:t>
            </a:r>
            <a:r>
              <a:rPr lang="en-US" dirty="0">
                <a:solidFill>
                  <a:srgbClr val="333333"/>
                </a:solidFill>
                <a:latin typeface="arial" panose="020B0604020202020204" pitchFamily="34" charset="0"/>
              </a:rPr>
              <a:t> gene (the sex-determining region of the Y-chromosome) in male embryos stimulates gonadal differentiation into testes; these produce androgens and anti-Müllerian hormone, which promote the development of male internal genitalia from the </a:t>
            </a:r>
            <a:r>
              <a:rPr lang="en-US" dirty="0" err="1">
                <a:solidFill>
                  <a:srgbClr val="333333"/>
                </a:solidFill>
                <a:latin typeface="arial" panose="020B0604020202020204" pitchFamily="34" charset="0"/>
              </a:rPr>
              <a:t>Wolffian</a:t>
            </a:r>
            <a:r>
              <a:rPr lang="en-US" dirty="0">
                <a:solidFill>
                  <a:srgbClr val="333333"/>
                </a:solidFill>
                <a:latin typeface="arial" panose="020B0604020202020204" pitchFamily="34" charset="0"/>
              </a:rPr>
              <a:t> ducts, cause regression of Müllerian structures and cause </a:t>
            </a:r>
            <a:r>
              <a:rPr lang="en-US" dirty="0" err="1">
                <a:solidFill>
                  <a:srgbClr val="333333"/>
                </a:solidFill>
                <a:latin typeface="arial" panose="020B0604020202020204" pitchFamily="34" charset="0"/>
              </a:rPr>
              <a:t>virilization</a:t>
            </a:r>
            <a:r>
              <a:rPr lang="en-US" dirty="0">
                <a:solidFill>
                  <a:srgbClr val="333333"/>
                </a:solidFill>
                <a:latin typeface="arial" panose="020B0604020202020204" pitchFamily="34" charset="0"/>
              </a:rPr>
              <a:t> of the indifferent external genitalia. Conversely, absence of the </a:t>
            </a:r>
            <a:r>
              <a:rPr lang="en-US" i="1" dirty="0">
                <a:solidFill>
                  <a:srgbClr val="333333"/>
                </a:solidFill>
                <a:latin typeface="arial" panose="020B0604020202020204" pitchFamily="34" charset="0"/>
              </a:rPr>
              <a:t>SRY</a:t>
            </a:r>
            <a:r>
              <a:rPr lang="en-US" dirty="0">
                <a:solidFill>
                  <a:srgbClr val="333333"/>
                </a:solidFill>
                <a:latin typeface="arial" panose="020B0604020202020204" pitchFamily="34" charset="0"/>
              </a:rPr>
              <a:t> gene in female embryos allows the gonads to develop into ovaries. The subsequent lack of anti-Müllerian hormone causes regression of the </a:t>
            </a:r>
            <a:r>
              <a:rPr lang="en-US" dirty="0" err="1">
                <a:solidFill>
                  <a:srgbClr val="333333"/>
                </a:solidFill>
                <a:latin typeface="arial" panose="020B0604020202020204" pitchFamily="34" charset="0"/>
              </a:rPr>
              <a:t>Wolffian</a:t>
            </a:r>
            <a:r>
              <a:rPr lang="en-US" dirty="0">
                <a:solidFill>
                  <a:srgbClr val="333333"/>
                </a:solidFill>
                <a:latin typeface="arial" panose="020B0604020202020204" pitchFamily="34" charset="0"/>
              </a:rPr>
              <a:t> ducts and allows Müllerian ducts to develop into fallopian tubes, the uterus and upper vagina, while the lack of androgens permits differentiation of the indifferent external genitalia into the labia majora, labia minora and the clitoris. Müllerian development occurs separately from gonadal development, and women with Müllerian anomalies usually have normal ovaries and ovarian hormone production . By contrast, Müllerian development occurs in close association with the development of the urinary tract, and renal anomalies are commonly identified in those with Müllerian anomalies</a:t>
            </a:r>
            <a:endParaRPr lang="en-US" dirty="0"/>
          </a:p>
        </p:txBody>
      </p:sp>
    </p:spTree>
    <p:extLst>
      <p:ext uri="{BB962C8B-B14F-4D97-AF65-F5344CB8AC3E}">
        <p14:creationId xmlns:p14="http://schemas.microsoft.com/office/powerpoint/2010/main" val="1975374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Swyer syndrome</a:t>
            </a:r>
            <a:endParaRPr lang="ar-JO" sz="3200" dirty="0"/>
          </a:p>
        </p:txBody>
      </p:sp>
      <p:sp>
        <p:nvSpPr>
          <p:cNvPr id="3" name="Content Placeholder 2"/>
          <p:cNvSpPr>
            <a:spLocks noGrp="1"/>
          </p:cNvSpPr>
          <p:nvPr>
            <p:ph idx="1"/>
          </p:nvPr>
        </p:nvSpPr>
        <p:spPr>
          <a:xfrm>
            <a:off x="457200" y="1412776"/>
            <a:ext cx="8229600" cy="5112568"/>
          </a:xfrm>
        </p:spPr>
        <p:txBody>
          <a:bodyPr>
            <a:normAutofit fontScale="85000" lnSpcReduction="20000"/>
          </a:bodyPr>
          <a:lstStyle/>
          <a:p>
            <a:pPr algn="l">
              <a:buNone/>
            </a:pPr>
            <a:r>
              <a:rPr lang="en-US" sz="2400" b="1" dirty="0"/>
              <a:t>Genetics</a:t>
            </a:r>
            <a:r>
              <a:rPr lang="en-US" sz="2400" dirty="0"/>
              <a:t> : </a:t>
            </a:r>
            <a:r>
              <a:rPr lang="en-US" sz="2000" dirty="0"/>
              <a:t>46 XY, Mutation in Sry gene in 10%, remaining unknown cause.</a:t>
            </a:r>
          </a:p>
          <a:p>
            <a:pPr algn="l">
              <a:buNone/>
            </a:pPr>
            <a:endParaRPr lang="en-US" sz="2000" dirty="0"/>
          </a:p>
          <a:p>
            <a:pPr algn="l">
              <a:buNone/>
            </a:pPr>
            <a:r>
              <a:rPr lang="en-US" sz="2400" b="1" dirty="0"/>
              <a:t>Clinical Features</a:t>
            </a:r>
            <a:r>
              <a:rPr lang="en-US" sz="2400" dirty="0"/>
              <a:t>:</a:t>
            </a:r>
          </a:p>
          <a:p>
            <a:pPr algn="l">
              <a:buNone/>
            </a:pPr>
            <a:r>
              <a:rPr lang="en-US" sz="2000" dirty="0"/>
              <a:t>. Gonadal dysgenesis, failure of testes to develop in embryonic life, no testosterone or AMH is produced.</a:t>
            </a:r>
          </a:p>
          <a:p>
            <a:pPr algn="l">
              <a:buNone/>
            </a:pPr>
            <a:r>
              <a:rPr lang="en-US" sz="2000" dirty="0"/>
              <a:t>. External genitalia of female.</a:t>
            </a:r>
          </a:p>
          <a:p>
            <a:pPr algn="l">
              <a:buNone/>
            </a:pPr>
            <a:r>
              <a:rPr lang="en-US" sz="2000" dirty="0"/>
              <a:t>. Uterus and fallopian tubes are present</a:t>
            </a:r>
          </a:p>
          <a:p>
            <a:pPr algn="l">
              <a:buNone/>
            </a:pPr>
            <a:r>
              <a:rPr lang="en-US" sz="2000" dirty="0"/>
              <a:t>. Absence of pubertal development</a:t>
            </a:r>
          </a:p>
          <a:p>
            <a:pPr algn="l">
              <a:buNone/>
            </a:pPr>
            <a:r>
              <a:rPr lang="en-US" sz="2000" dirty="0"/>
              <a:t>.Tall stature</a:t>
            </a:r>
          </a:p>
          <a:p>
            <a:pPr algn="l">
              <a:buNone/>
            </a:pPr>
            <a:r>
              <a:rPr lang="en-US" sz="2000" dirty="0"/>
              <a:t>. 30% risk of development a gonadal malignancy(Dysgerminoma), at any age</a:t>
            </a:r>
          </a:p>
          <a:p>
            <a:pPr algn="l">
              <a:buNone/>
            </a:pPr>
            <a:endParaRPr lang="en-US" sz="2000" dirty="0"/>
          </a:p>
          <a:p>
            <a:pPr algn="l">
              <a:buNone/>
            </a:pPr>
            <a:r>
              <a:rPr lang="en-US" sz="2400" b="1" dirty="0"/>
              <a:t>Diagnosis</a:t>
            </a:r>
            <a:r>
              <a:rPr lang="en-US" sz="2400" dirty="0"/>
              <a:t>: </a:t>
            </a:r>
            <a:r>
              <a:rPr lang="en-US" sz="2000" dirty="0"/>
              <a:t>Karyotype, assessment of Sry mutation</a:t>
            </a:r>
          </a:p>
          <a:p>
            <a:pPr algn="l">
              <a:buNone/>
            </a:pPr>
            <a:endParaRPr lang="en-US" sz="2000" dirty="0"/>
          </a:p>
          <a:p>
            <a:pPr algn="l">
              <a:buNone/>
            </a:pPr>
            <a:r>
              <a:rPr lang="en-US" sz="2400" b="1" dirty="0"/>
              <a:t>Management</a:t>
            </a:r>
            <a:r>
              <a:rPr lang="en-US" sz="2400" dirty="0"/>
              <a:t> :</a:t>
            </a:r>
          </a:p>
          <a:p>
            <a:pPr algn="l">
              <a:buNone/>
            </a:pPr>
            <a:r>
              <a:rPr lang="en-US" sz="2000" dirty="0"/>
              <a:t>1- Induction of puberty</a:t>
            </a:r>
          </a:p>
          <a:p>
            <a:pPr algn="l">
              <a:buNone/>
            </a:pPr>
            <a:r>
              <a:rPr lang="en-US" sz="2000" dirty="0"/>
              <a:t>2- Gonadectomy as risk of malignancy</a:t>
            </a:r>
          </a:p>
          <a:p>
            <a:pPr algn="l">
              <a:buNone/>
            </a:pPr>
            <a:r>
              <a:rPr lang="en-US" sz="2000" dirty="0"/>
              <a:t>3- Long-term hormone replacement</a:t>
            </a:r>
            <a:endParaRPr lang="en-US" sz="2200" dirty="0"/>
          </a:p>
          <a:p>
            <a:pPr algn="l">
              <a:buNone/>
            </a:pPr>
            <a:r>
              <a:rPr lang="en-US" sz="2000" dirty="0"/>
              <a:t>4-Childbearing is possible with ovum donation</a:t>
            </a:r>
            <a:endParaRPr lang="ar-JO" sz="2000" dirty="0"/>
          </a:p>
          <a:p>
            <a:pPr algn="l">
              <a:buNone/>
            </a:pPr>
            <a:endParaRPr lang="en-US" sz="2400" dirty="0"/>
          </a:p>
          <a:p>
            <a:pPr algn="l">
              <a:buNone/>
            </a:pPr>
            <a:endParaRPr lang="en-US" sz="2400" dirty="0"/>
          </a:p>
          <a:p>
            <a:pPr algn="l">
              <a:buNone/>
            </a:pPr>
            <a:endParaRPr lang="ar-JO" sz="20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292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a:t>The End</a:t>
            </a:r>
            <a:endParaRPr lang="ar-JO" dirty="0"/>
          </a:p>
        </p:txBody>
      </p:sp>
      <p:sp>
        <p:nvSpPr>
          <p:cNvPr id="9" name="Subtitle 8"/>
          <p:cNvSpPr>
            <a:spLocks noGrp="1"/>
          </p:cNvSpPr>
          <p:nvPr>
            <p:ph type="subTitle" idx="1"/>
          </p:nvPr>
        </p:nvSpPr>
        <p:spPr/>
        <p:txBody>
          <a:bodyPr/>
          <a:lstStyle/>
          <a:p>
            <a:r>
              <a:rPr lang="en-US" dirty="0"/>
              <a:t>Keep reading</a:t>
            </a:r>
            <a:endParaRPr lang="ar-JO"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003AFD8DE91347B3F6A54C1D1DF769" ma:contentTypeVersion="4" ma:contentTypeDescription="Create a new document." ma:contentTypeScope="" ma:versionID="182eae0c633676bdaa723a1c18db9dda">
  <xsd:schema xmlns:xsd="http://www.w3.org/2001/XMLSchema" xmlns:xs="http://www.w3.org/2001/XMLSchema" xmlns:p="http://schemas.microsoft.com/office/2006/metadata/properties" xmlns:ns2="5456ca49-4273-4a25-8923-df9fa54471b8" targetNamespace="http://schemas.microsoft.com/office/2006/metadata/properties" ma:root="true" ma:fieldsID="4d3fadcef91924a8e92d494b26779484" ns2:_="">
    <xsd:import namespace="5456ca49-4273-4a25-8923-df9fa54471b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56ca49-4273-4a25-8923-df9fa5447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255471-DA91-4E3D-974F-81D1303F547E}"/>
</file>

<file path=customXml/itemProps2.xml><?xml version="1.0" encoding="utf-8"?>
<ds:datastoreItem xmlns:ds="http://schemas.openxmlformats.org/officeDocument/2006/customXml" ds:itemID="{F3BB1C86-1B0D-45D2-88FD-A7DB9368DBF1}"/>
</file>

<file path=customXml/itemProps3.xml><?xml version="1.0" encoding="utf-8"?>
<ds:datastoreItem xmlns:ds="http://schemas.openxmlformats.org/officeDocument/2006/customXml" ds:itemID="{FE90916E-0BDA-4AA0-9A9A-838CC1A43AD7}"/>
</file>

<file path=docProps/app.xml><?xml version="1.0" encoding="utf-8"?>
<Properties xmlns="http://schemas.openxmlformats.org/officeDocument/2006/extended-properties" xmlns:vt="http://schemas.openxmlformats.org/officeDocument/2006/docPropsVTypes">
  <TotalTime>370</TotalTime>
  <Words>1122</Words>
  <Application>Microsoft Office PowerPoint</Application>
  <PresentationFormat>On-screen Show (4:3)</PresentationFormat>
  <Paragraphs>146</Paragraphs>
  <Slides>18</Slides>
  <Notes>0</Notes>
  <HiddenSlides>0</HiddenSlides>
  <MMClips>15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vt:lpstr>
      <vt:lpstr>Calibri</vt:lpstr>
      <vt:lpstr>Times New Roman</vt:lpstr>
      <vt:lpstr>Office Theme</vt:lpstr>
      <vt:lpstr>PowerPoint Presentation</vt:lpstr>
      <vt:lpstr>Puberty</vt:lpstr>
      <vt:lpstr>Physiology</vt:lpstr>
      <vt:lpstr>Tanner stages</vt:lpstr>
      <vt:lpstr>Cont.</vt:lpstr>
      <vt:lpstr>Precocious Puberty</vt:lpstr>
      <vt:lpstr>Clinical evaluation</vt:lpstr>
      <vt:lpstr> Management</vt:lpstr>
      <vt:lpstr>puberty  Delayed</vt:lpstr>
      <vt:lpstr>Pathophysiology</vt:lpstr>
      <vt:lpstr>Cont.</vt:lpstr>
      <vt:lpstr>Management</vt:lpstr>
      <vt:lpstr>Kallman’s syndrome</vt:lpstr>
      <vt:lpstr>Turner syndrome</vt:lpstr>
      <vt:lpstr>Cont.</vt:lpstr>
      <vt:lpstr>PowerPoint Presentation</vt:lpstr>
      <vt:lpstr>Swyer syndrome</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c:creator>
  <cp:lastModifiedBy>PC</cp:lastModifiedBy>
  <cp:revision>21</cp:revision>
  <dcterms:created xsi:type="dcterms:W3CDTF">2014-09-02T15:30:35Z</dcterms:created>
  <dcterms:modified xsi:type="dcterms:W3CDTF">2021-01-23T17:05:35Z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0x01010000003AFD8DE91347B3F6A54C1D1DF769</vt:lpwstr>
  </property>
</Properties>
</file>