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6.xml" ContentType="application/vnd.openxmlformats-officedocument.presentationml.slide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306" r:id="rId2"/>
    <p:sldId id="307" r:id="rId3"/>
    <p:sldId id="257" r:id="rId4"/>
    <p:sldId id="303" r:id="rId5"/>
    <p:sldId id="273" r:id="rId6"/>
    <p:sldId id="274" r:id="rId7"/>
    <p:sldId id="258" r:id="rId8"/>
    <p:sldId id="259" r:id="rId9"/>
    <p:sldId id="260" r:id="rId10"/>
    <p:sldId id="261" r:id="rId11"/>
    <p:sldId id="262" r:id="rId12"/>
    <p:sldId id="265" r:id="rId13"/>
    <p:sldId id="267" r:id="rId14"/>
    <p:sldId id="266" r:id="rId15"/>
    <p:sldId id="263" r:id="rId16"/>
    <p:sldId id="268" r:id="rId17"/>
    <p:sldId id="269" r:id="rId18"/>
    <p:sldId id="270" r:id="rId19"/>
    <p:sldId id="271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30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84CC0-FCB8-4682-BB26-D1A0812C4CF4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6ED28-824D-4206-8146-AB5C9A62A551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6ED28-824D-4206-8146-AB5C9A62A551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52D6A-C3B0-4867-957E-1AE6050DDE10}" type="slidenum">
              <a:rPr lang="en-GB" smtClean="0"/>
              <a:pPr/>
              <a:t>12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>
                <a:solidFill>
                  <a:srgbClr val="FFC000"/>
                </a:solidFill>
              </a:rPr>
              <a:t>45tgfyd6f7gyuf78</a:t>
            </a:r>
          </a:p>
          <a:p>
            <a:pPr lvl="0"/>
            <a:r>
              <a:rPr lang="en-GB" dirty="0" err="1">
                <a:solidFill>
                  <a:schemeClr val="tx1"/>
                </a:solidFill>
              </a:rPr>
              <a:t>sfadsfadsfasDfasf</a:t>
            </a:r>
            <a:endParaRPr lang="en-GB" dirty="0">
              <a:solidFill>
                <a:schemeClr val="tx1"/>
              </a:solidFill>
            </a:endParaRP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D03CC-E001-440D-9AA9-AA7F6C3A2702}" type="datetimeFigureOut">
              <a:rPr lang="en-GB" smtClean="0"/>
              <a:pPr/>
              <a:t>17/11/2020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rgbClr val="FFFF00"/>
          </a:solidFill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2924944"/>
            <a:ext cx="7772400" cy="230425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i="1" dirty="0" err="1"/>
              <a:t>DR.Firas</a:t>
            </a:r>
            <a:r>
              <a:rPr lang="en-US" sz="3100" i="1" dirty="0"/>
              <a:t> Al-</a:t>
            </a:r>
            <a:r>
              <a:rPr lang="en-US" sz="3100" i="1" dirty="0" err="1"/>
              <a:t>Rshoud</a:t>
            </a:r>
            <a:br>
              <a:rPr lang="en-US" i="1" dirty="0"/>
            </a:br>
            <a:br>
              <a:rPr lang="ar-JO" dirty="0"/>
            </a:br>
            <a:r>
              <a:rPr lang="en-US" i="1" dirty="0"/>
              <a:t> </a:t>
            </a:r>
            <a:r>
              <a:rPr lang="en-US" sz="2200" i="1" dirty="0"/>
              <a:t>Assistant Professor of Reproductive Medicine and  Infertility </a:t>
            </a:r>
            <a:br>
              <a:rPr lang="ar-JO" dirty="0"/>
            </a:br>
            <a:endParaRPr lang="ar-J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419872" y="476672"/>
            <a:ext cx="2232248" cy="2088231"/>
          </a:xfrm>
        </p:spPr>
        <p:txBody>
          <a:bodyPr/>
          <a:lstStyle/>
          <a:p>
            <a:endParaRPr lang="ar-JO" dirty="0"/>
          </a:p>
        </p:txBody>
      </p:sp>
      <p:pic>
        <p:nvPicPr>
          <p:cNvPr id="6" name="Picture 18" descr="E:\E Book\Contraception picture\the Hashemite Univ.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6672"/>
            <a:ext cx="223224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764704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FFFF00"/>
                </a:solidFill>
                <a:latin typeface="Arial Black" pitchFamily="34" charset="0"/>
                <a:ea typeface="+mj-ea"/>
                <a:cs typeface="+mj-cs"/>
              </a:rPr>
              <a:t>       </a:t>
            </a:r>
          </a:p>
          <a:p>
            <a:endParaRPr lang="en-GB" sz="4800" dirty="0">
              <a:solidFill>
                <a:srgbClr val="FFFF00"/>
              </a:solidFill>
              <a:latin typeface="Arial Black" pitchFamily="34" charset="0"/>
              <a:ea typeface="+mj-ea"/>
              <a:cs typeface="+mj-cs"/>
            </a:endParaRPr>
          </a:p>
          <a:p>
            <a:endParaRPr lang="en-GB" sz="4800" dirty="0">
              <a:solidFill>
                <a:srgbClr val="FFFF00"/>
              </a:solidFill>
              <a:latin typeface="Arial Black" pitchFamily="34" charset="0"/>
              <a:ea typeface="+mj-ea"/>
              <a:cs typeface="+mj-cs"/>
            </a:endParaRPr>
          </a:p>
          <a:p>
            <a:pPr algn="ctr"/>
            <a:r>
              <a:rPr lang="en-GB" sz="4800" dirty="0">
                <a:solidFill>
                  <a:srgbClr val="FFFF00"/>
                </a:solidFill>
                <a:latin typeface="Arial Black" pitchFamily="34" charset="0"/>
                <a:ea typeface="+mj-ea"/>
                <a:cs typeface="+mj-cs"/>
              </a:rPr>
              <a:t>Hirsutism </a:t>
            </a:r>
          </a:p>
          <a:p>
            <a:endParaRPr lang="en-GB" sz="4800" dirty="0">
              <a:solidFill>
                <a:srgbClr val="FFFF00"/>
              </a:solidFill>
              <a:latin typeface="Arial Black" pitchFamily="34" charset="0"/>
              <a:ea typeface="+mj-ea"/>
              <a:cs typeface="+mj-cs"/>
            </a:endParaRPr>
          </a:p>
          <a:p>
            <a:r>
              <a:rPr lang="en-GB" sz="4800" dirty="0">
                <a:solidFill>
                  <a:srgbClr val="FFFF00"/>
                </a:solidFill>
                <a:latin typeface="Arial Black" pitchFamily="34" charset="0"/>
                <a:ea typeface="+mj-ea"/>
                <a:cs typeface="+mj-cs"/>
              </a:rPr>
              <a:t>           </a:t>
            </a:r>
          </a:p>
          <a:p>
            <a:endParaRPr lang="en-GB" sz="4800" dirty="0">
              <a:solidFill>
                <a:srgbClr val="FFFF00"/>
              </a:solidFill>
              <a:latin typeface="Arial Black" pitchFamily="34" charset="0"/>
              <a:ea typeface="+mj-ea"/>
              <a:cs typeface="+mj-cs"/>
            </a:endParaRPr>
          </a:p>
          <a:p>
            <a:r>
              <a:rPr lang="en-GB" sz="4800" dirty="0">
                <a:solidFill>
                  <a:srgbClr val="FFFF00"/>
                </a:solidFill>
                <a:latin typeface="Arial Black" pitchFamily="34" charset="0"/>
                <a:ea typeface="+mj-ea"/>
                <a:cs typeface="+mj-cs"/>
              </a:rPr>
              <a:t>      </a:t>
            </a:r>
            <a:endParaRPr lang="ar-JO" dirty="0"/>
          </a:p>
        </p:txBody>
      </p:sp>
      <p:pic>
        <p:nvPicPr>
          <p:cNvPr id="2" name="Firas AL.Rshou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Hirsutism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sz="3900" b="1" dirty="0">
                <a:solidFill>
                  <a:srgbClr val="FFC000"/>
                </a:solidFill>
              </a:rPr>
              <a:t>Definition</a:t>
            </a:r>
            <a:endParaRPr lang="en-GB" b="1" dirty="0">
              <a:solidFill>
                <a:srgbClr val="FFC000"/>
              </a:solidFill>
            </a:endParaRPr>
          </a:p>
          <a:p>
            <a:r>
              <a:rPr lang="en-GB" dirty="0"/>
              <a:t> Male pattern (</a:t>
            </a:r>
            <a:r>
              <a:rPr lang="en-GB" dirty="0">
                <a:solidFill>
                  <a:srgbClr val="FFC000"/>
                </a:solidFill>
              </a:rPr>
              <a:t>terminal</a:t>
            </a:r>
            <a:r>
              <a:rPr lang="en-GB" dirty="0"/>
              <a:t>)hair growth in a female due to </a:t>
            </a:r>
          </a:p>
          <a:p>
            <a:r>
              <a:rPr lang="en-GB" dirty="0"/>
              <a:t>Increased androgen production or increased sensitivity</a:t>
            </a:r>
          </a:p>
          <a:p>
            <a:pPr>
              <a:buFont typeface="Arial" pitchFamily="34" charset="0"/>
              <a:buChar char="•"/>
            </a:pPr>
            <a:r>
              <a:rPr lang="en-GB" sz="3900" b="1" dirty="0">
                <a:solidFill>
                  <a:srgbClr val="FFC000"/>
                </a:solidFill>
              </a:rPr>
              <a:t>Hypertrichosis</a:t>
            </a:r>
            <a:r>
              <a:rPr lang="en-GB" sz="3900" dirty="0">
                <a:solidFill>
                  <a:srgbClr val="FFC000"/>
                </a:solidFill>
              </a:rPr>
              <a:t>:</a:t>
            </a:r>
          </a:p>
          <a:p>
            <a:r>
              <a:rPr lang="en-GB" dirty="0"/>
              <a:t>   </a:t>
            </a:r>
            <a:r>
              <a:rPr lang="en-GB" b="1" dirty="0"/>
              <a:t>Generalised non-sexual (</a:t>
            </a:r>
            <a:r>
              <a:rPr lang="en-GB" b="1" dirty="0">
                <a:solidFill>
                  <a:srgbClr val="FFC000"/>
                </a:solidFill>
              </a:rPr>
              <a:t>vellus</a:t>
            </a:r>
            <a:r>
              <a:rPr lang="en-GB" b="1" dirty="0"/>
              <a:t>) hair growth</a:t>
            </a:r>
          </a:p>
          <a:p>
            <a:pPr lvl="1"/>
            <a:r>
              <a:rPr lang="en-GB" b="1" dirty="0"/>
              <a:t>hereditary</a:t>
            </a:r>
          </a:p>
          <a:p>
            <a:pPr lvl="1"/>
            <a:r>
              <a:rPr lang="en-GB" b="1" dirty="0"/>
              <a:t>medication</a:t>
            </a:r>
          </a:p>
          <a:p>
            <a:pPr lvl="1"/>
            <a:r>
              <a:rPr lang="en-GB" b="1" dirty="0"/>
              <a:t>malignancy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50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Virilism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4857403"/>
          </a:xfrm>
        </p:spPr>
        <p:txBody>
          <a:bodyPr/>
          <a:lstStyle/>
          <a:p>
            <a:r>
              <a:rPr lang="en-GB" sz="4000" b="1" dirty="0">
                <a:solidFill>
                  <a:srgbClr val="FFC000"/>
                </a:solidFill>
              </a:rPr>
              <a:t>Hirsutism and other symptoms of defeminization.</a:t>
            </a:r>
          </a:p>
          <a:p>
            <a:r>
              <a:rPr lang="en-GB" dirty="0"/>
              <a:t>Other S&amp;S include: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2⁰ Amenorrhea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Male pattern baldness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Clitoromegaly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Deepening of voice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Causes of virilism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lvl="1"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3600" b="1" dirty="0"/>
              <a:t>Androgen producing ovarian &amp; adrenal tumours</a:t>
            </a:r>
          </a:p>
          <a:p>
            <a:pPr lvl="1"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3600" b="1" dirty="0"/>
              <a:t>Adult onset CAH  “21-hydroxylase deficiency”</a:t>
            </a:r>
          </a:p>
          <a:p>
            <a:pPr lvl="1"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3600" b="1" dirty="0"/>
              <a:t>Cushing’s syndrome and </a:t>
            </a:r>
            <a:r>
              <a:rPr lang="en-US" sz="3600" b="1" dirty="0" err="1"/>
              <a:t>acromegaly</a:t>
            </a:r>
            <a:endParaRPr lang="en-US" sz="3600" b="1" dirty="0"/>
          </a:p>
          <a:p>
            <a:pPr lvl="1">
              <a:lnSpc>
                <a:spcPct val="90000"/>
              </a:lnSpc>
              <a:buClr>
                <a:srgbClr val="FFC000"/>
              </a:buClr>
              <a:buFont typeface="Arial" pitchFamily="34" charset="0"/>
              <a:buChar char="•"/>
            </a:pPr>
            <a:r>
              <a:rPr lang="en-US" sz="3600" b="1" dirty="0"/>
              <a:t>Iatrogenic</a:t>
            </a:r>
          </a:p>
          <a:p>
            <a:pPr lvl="1">
              <a:lnSpc>
                <a:spcPct val="90000"/>
              </a:lnSpc>
              <a:buClr>
                <a:srgbClr val="FFC000"/>
              </a:buClr>
              <a:buNone/>
            </a:pPr>
            <a:endParaRPr lang="en-US" sz="3600" b="1" dirty="0"/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rmAutofit/>
          </a:bodyPr>
          <a:lstStyle/>
          <a:p>
            <a:r>
              <a:rPr lang="en-GB" sz="6600" dirty="0"/>
              <a:t>Hirsutism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7200" dirty="0">
                <a:solidFill>
                  <a:srgbClr val="FFC000"/>
                </a:solidFill>
              </a:rPr>
              <a:t>NOT</a:t>
            </a:r>
            <a:r>
              <a:rPr lang="en-GB" sz="7200" dirty="0"/>
              <a:t>  a Diagnosis but a manifestation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Physiology of hair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Adult hair 2 types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Hair growth is dynamic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 Anagen - growing phase</a:t>
            </a:r>
          </a:p>
          <a:p>
            <a:pPr>
              <a:buClr>
                <a:srgbClr val="FFC000"/>
              </a:buClr>
            </a:pPr>
            <a:r>
              <a:rPr lang="en-GB" b="1" dirty="0"/>
              <a:t>     active mitoses in basal matrix</a:t>
            </a:r>
          </a:p>
          <a:p>
            <a:pPr>
              <a:buClr>
                <a:srgbClr val="FFC000"/>
              </a:buClr>
            </a:pPr>
            <a:r>
              <a:rPr lang="en-GB" b="1" dirty="0"/>
              <a:t>     e.g. scalp hair, face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Catagen – hair growth ceases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Telogen –Resting phase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Variable-ethnicity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5-10%  of women of reproductive age</a:t>
            </a:r>
          </a:p>
          <a:p>
            <a:endParaRPr lang="en-GB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r>
              <a:rPr lang="en-GB" dirty="0"/>
              <a:t>Female androgens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686800" cy="6093296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pl-PL" sz="3200" b="1" dirty="0">
                <a:solidFill>
                  <a:srgbClr val="FFC000"/>
                </a:solidFill>
              </a:rPr>
              <a:t>Dehydroepiandrosterone (DHEA)</a:t>
            </a:r>
            <a:r>
              <a:rPr lang="pl-PL" sz="3200" dirty="0"/>
              <a:t>-</a:t>
            </a:r>
            <a:r>
              <a:rPr lang="pl-PL" sz="2800" dirty="0"/>
              <a:t> weak carbon-5 androgen secreted principally by </a:t>
            </a:r>
            <a:r>
              <a:rPr lang="pl-PL" sz="2800" dirty="0">
                <a:solidFill>
                  <a:srgbClr val="FFC000"/>
                </a:solidFill>
              </a:rPr>
              <a:t>andrenal </a:t>
            </a:r>
            <a:r>
              <a:rPr lang="pl-PL" sz="2800" dirty="0"/>
              <a:t>gland</a:t>
            </a:r>
            <a:endParaRPr lang="en-GB" sz="3200" dirty="0"/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GB" sz="3200" b="1" dirty="0">
                <a:solidFill>
                  <a:srgbClr val="FFC000"/>
                </a:solidFill>
              </a:rPr>
              <a:t>DHEAS</a:t>
            </a:r>
            <a:r>
              <a:rPr lang="en-GB" sz="3200" dirty="0"/>
              <a:t> almost 100% by </a:t>
            </a:r>
            <a:r>
              <a:rPr lang="en-GB" sz="3200" dirty="0">
                <a:solidFill>
                  <a:srgbClr val="FFC000"/>
                </a:solidFill>
              </a:rPr>
              <a:t>adrenal</a:t>
            </a:r>
            <a:r>
              <a:rPr lang="en-GB" sz="3200" dirty="0"/>
              <a:t> gland</a:t>
            </a:r>
            <a:endParaRPr lang="pl-PL" sz="3200" dirty="0"/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pl-PL" sz="3200" b="1" dirty="0">
                <a:solidFill>
                  <a:srgbClr val="FFC000"/>
                </a:solidFill>
              </a:rPr>
              <a:t>Androstendione (A)</a:t>
            </a:r>
            <a:r>
              <a:rPr lang="pl-PL" sz="3200" b="1" dirty="0"/>
              <a:t> </a:t>
            </a:r>
            <a:r>
              <a:rPr lang="pl-PL" sz="3200" dirty="0"/>
              <a:t>-</a:t>
            </a:r>
            <a:r>
              <a:rPr lang="en-GB" sz="3200" dirty="0"/>
              <a:t> </a:t>
            </a:r>
            <a:r>
              <a:rPr lang="pl-PL" sz="2800" dirty="0"/>
              <a:t>weak carbon-4 androgen secreted in equal amounts by </a:t>
            </a:r>
            <a:r>
              <a:rPr lang="pl-PL" sz="2800" dirty="0">
                <a:solidFill>
                  <a:srgbClr val="FFC000"/>
                </a:solidFill>
              </a:rPr>
              <a:t>adrenal glands and ovaries</a:t>
            </a:r>
            <a:endParaRPr lang="pl-PL" sz="3200" dirty="0">
              <a:solidFill>
                <a:srgbClr val="FFC000"/>
              </a:solidFill>
            </a:endParaRP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pl-PL" sz="3200" b="1" dirty="0">
                <a:solidFill>
                  <a:srgbClr val="FFC000"/>
                </a:solidFill>
              </a:rPr>
              <a:t>Testosterone (T)</a:t>
            </a:r>
            <a:r>
              <a:rPr lang="pl-PL" sz="3200" b="1" dirty="0"/>
              <a:t>- </a:t>
            </a:r>
            <a:r>
              <a:rPr lang="pl-PL" sz="2800" dirty="0"/>
              <a:t> potent carbon-4 androgen secreted by the </a:t>
            </a:r>
            <a:r>
              <a:rPr lang="pl-PL" sz="2800" dirty="0">
                <a:solidFill>
                  <a:srgbClr val="FFC000"/>
                </a:solidFill>
              </a:rPr>
              <a:t>adrenal</a:t>
            </a:r>
            <a:r>
              <a:rPr lang="pl-PL" sz="2800" dirty="0"/>
              <a:t> glands and </a:t>
            </a:r>
            <a:r>
              <a:rPr lang="pl-PL" sz="2800" dirty="0">
                <a:solidFill>
                  <a:srgbClr val="FFC000"/>
                </a:solidFill>
              </a:rPr>
              <a:t>ovaries</a:t>
            </a:r>
            <a:r>
              <a:rPr lang="pl-PL" sz="2800" dirty="0"/>
              <a:t>  and produced in adipose tissue from the </a:t>
            </a:r>
            <a:r>
              <a:rPr lang="pl-PL" sz="2800" dirty="0">
                <a:solidFill>
                  <a:srgbClr val="FFC000"/>
                </a:solidFill>
              </a:rPr>
              <a:t>conversion</a:t>
            </a:r>
            <a:r>
              <a:rPr lang="pl-PL" sz="2800" dirty="0"/>
              <a:t> of androstendione</a:t>
            </a:r>
            <a:endParaRPr lang="pl-PL" sz="3200" dirty="0"/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pl-PL" sz="3200" b="1" dirty="0">
                <a:solidFill>
                  <a:srgbClr val="FFC000"/>
                </a:solidFill>
              </a:rPr>
              <a:t>Dihydrotestosterone (DHT)</a:t>
            </a:r>
            <a:r>
              <a:rPr lang="pl-PL" sz="3200" dirty="0"/>
              <a:t>-</a:t>
            </a:r>
            <a:r>
              <a:rPr lang="pl-PL" sz="2800" dirty="0"/>
              <a:t> more potent than testosterone.The </a:t>
            </a:r>
            <a:r>
              <a:rPr lang="pl-PL" sz="2800" dirty="0">
                <a:solidFill>
                  <a:srgbClr val="FFC000"/>
                </a:solidFill>
              </a:rPr>
              <a:t>conversion</a:t>
            </a:r>
            <a:r>
              <a:rPr lang="pl-PL" sz="2800" dirty="0"/>
              <a:t> from testosterone is the result of action of 5 </a:t>
            </a:r>
            <a:r>
              <a:rPr lang="pl-PL" sz="2800" dirty="0">
                <a:latin typeface="Symbol" pitchFamily="18" charset="2"/>
              </a:rPr>
              <a:t>a-</a:t>
            </a:r>
            <a:r>
              <a:rPr lang="pl-PL" sz="2800" dirty="0"/>
              <a:t>reductase</a:t>
            </a:r>
            <a:endParaRPr lang="pl-PL" sz="3200" dirty="0"/>
          </a:p>
          <a:p>
            <a:endParaRPr lang="en-GB" sz="32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/>
          <a:p>
            <a:endParaRPr lang="en-GB" sz="3600" b="1" dirty="0"/>
          </a:p>
          <a:p>
            <a:r>
              <a:rPr lang="en-GB" sz="3600" b="1" dirty="0">
                <a:solidFill>
                  <a:srgbClr val="FFC000"/>
                </a:solidFill>
              </a:rPr>
              <a:t>  Ovary </a:t>
            </a:r>
            <a:r>
              <a:rPr lang="en-GB" sz="3600" b="1" dirty="0"/>
              <a:t>             T, A</a:t>
            </a:r>
          </a:p>
          <a:p>
            <a:pPr>
              <a:buNone/>
            </a:pPr>
            <a:r>
              <a:rPr lang="en-GB" sz="3600" b="1" dirty="0"/>
              <a:t>   T   Theca cell (LH, insulin/IGF-1)</a:t>
            </a:r>
          </a:p>
          <a:p>
            <a:pPr>
              <a:buNone/>
            </a:pPr>
            <a:r>
              <a:rPr lang="en-GB" sz="3600" b="1" dirty="0"/>
              <a:t>      </a:t>
            </a:r>
          </a:p>
          <a:p>
            <a:pPr>
              <a:buNone/>
            </a:pPr>
            <a:r>
              <a:rPr lang="en-GB" sz="3600" b="1" dirty="0"/>
              <a:t>        Granulosa cell</a:t>
            </a:r>
          </a:p>
          <a:p>
            <a:pPr>
              <a:buNone/>
            </a:pPr>
            <a:r>
              <a:rPr lang="en-GB" sz="3600" b="1" dirty="0"/>
              <a:t>   E</a:t>
            </a:r>
          </a:p>
          <a:p>
            <a:pPr>
              <a:buNone/>
            </a:pPr>
            <a:endParaRPr lang="en-GB" sz="3600" b="1" dirty="0"/>
          </a:p>
          <a:p>
            <a:r>
              <a:rPr lang="en-GB" sz="3600" b="1" dirty="0"/>
              <a:t>  </a:t>
            </a:r>
            <a:r>
              <a:rPr lang="en-GB" sz="3600" b="1" dirty="0">
                <a:solidFill>
                  <a:srgbClr val="FFC000"/>
                </a:solidFill>
              </a:rPr>
              <a:t>Adrenal   </a:t>
            </a:r>
            <a:r>
              <a:rPr lang="en-GB" sz="3600" b="1" dirty="0"/>
              <a:t>         A, DHEA</a:t>
            </a:r>
          </a:p>
          <a:p>
            <a:endParaRPr lang="en-GB" sz="3600" b="1" dirty="0"/>
          </a:p>
          <a:p>
            <a:r>
              <a:rPr lang="en-GB" sz="3600" b="1" dirty="0"/>
              <a:t>   T        5</a:t>
            </a:r>
            <a:r>
              <a:rPr lang="el-GR" sz="3600" b="1" baseline="30000" dirty="0"/>
              <a:t>α</a:t>
            </a:r>
            <a:r>
              <a:rPr lang="en-GB" sz="3600" b="1" dirty="0"/>
              <a:t> reductase                    DHT</a:t>
            </a:r>
          </a:p>
          <a:p>
            <a:pPr>
              <a:buNone/>
            </a:pPr>
            <a:r>
              <a:rPr lang="en-GB" sz="3600" b="1" dirty="0"/>
              <a:t> 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GB" dirty="0"/>
              <a:t>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475656" y="1052736"/>
            <a:ext cx="936104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67544" y="227687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835696" y="4941168"/>
            <a:ext cx="936104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23528" y="6381328"/>
            <a:ext cx="51125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5400" dirty="0">
                <a:solidFill>
                  <a:srgbClr val="FFFF00"/>
                </a:solidFill>
                <a:effectLst/>
              </a:rPr>
              <a:t>Testosteron</a:t>
            </a:r>
            <a:r>
              <a:rPr lang="en-GB" sz="5400" dirty="0">
                <a:solidFill>
                  <a:srgbClr val="FFFF00"/>
                </a:solidFill>
                <a:effectLst/>
              </a:rPr>
              <a:t>e</a:t>
            </a:r>
            <a:r>
              <a:rPr lang="pl-PL" sz="5400" dirty="0">
                <a:solidFill>
                  <a:srgbClr val="FFFF00"/>
                </a:solidFill>
                <a:effectLst/>
              </a:rPr>
              <a:t> </a:t>
            </a:r>
            <a:endParaRPr lang="pl-PL" sz="5400" dirty="0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127125" y="1981200"/>
            <a:ext cx="6651626" cy="4289425"/>
            <a:chOff x="710" y="1248"/>
            <a:chExt cx="4190" cy="2702"/>
          </a:xfrm>
        </p:grpSpPr>
        <p:sp>
          <p:nvSpPr>
            <p:cNvPr id="80900" name="Rectangle 3"/>
            <p:cNvSpPr>
              <a:spLocks noChangeArrowheads="1"/>
            </p:cNvSpPr>
            <p:nvPr/>
          </p:nvSpPr>
          <p:spPr bwMode="auto">
            <a:xfrm>
              <a:off x="710" y="3581"/>
              <a:ext cx="4190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pl-PL" sz="3200" b="1" dirty="0">
                  <a:solidFill>
                    <a:srgbClr val="FFFF00"/>
                  </a:solidFill>
                </a:rPr>
                <a:t>Normal women    </a:t>
              </a:r>
              <a:r>
                <a:rPr lang="en-GB" sz="3200" b="1" dirty="0">
                  <a:solidFill>
                    <a:srgbClr val="FFFF00"/>
                  </a:solidFill>
                </a:rPr>
                <a:t>        </a:t>
              </a:r>
              <a:r>
                <a:rPr lang="pl-PL" sz="3200" b="1" dirty="0">
                  <a:solidFill>
                    <a:srgbClr val="FFFF00"/>
                  </a:solidFill>
                </a:rPr>
                <a:t> Hirsute women</a:t>
              </a:r>
            </a:p>
          </p:txBody>
        </p:sp>
        <p:sp>
          <p:nvSpPr>
            <p:cNvPr id="80901" name="Rectangle 4"/>
            <p:cNvSpPr>
              <a:spLocks noChangeArrowheads="1"/>
            </p:cNvSpPr>
            <p:nvPr/>
          </p:nvSpPr>
          <p:spPr bwMode="auto">
            <a:xfrm>
              <a:off x="832" y="1964"/>
              <a:ext cx="1519" cy="14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80902" name="Rectangle 5"/>
            <p:cNvSpPr>
              <a:spLocks noChangeArrowheads="1"/>
            </p:cNvSpPr>
            <p:nvPr/>
          </p:nvSpPr>
          <p:spPr bwMode="auto">
            <a:xfrm>
              <a:off x="3231" y="2022"/>
              <a:ext cx="1517" cy="143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80903" name="Rectangle 6"/>
            <p:cNvSpPr>
              <a:spLocks noChangeArrowheads="1"/>
            </p:cNvSpPr>
            <p:nvPr/>
          </p:nvSpPr>
          <p:spPr bwMode="auto">
            <a:xfrm>
              <a:off x="832" y="1676"/>
              <a:ext cx="1519" cy="28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80904" name="Rectangle 7"/>
            <p:cNvSpPr>
              <a:spLocks noChangeArrowheads="1"/>
            </p:cNvSpPr>
            <p:nvPr/>
          </p:nvSpPr>
          <p:spPr bwMode="auto">
            <a:xfrm>
              <a:off x="3231" y="1734"/>
              <a:ext cx="1517" cy="28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80905" name="Rectangle 8"/>
            <p:cNvSpPr>
              <a:spLocks noChangeArrowheads="1"/>
            </p:cNvSpPr>
            <p:nvPr/>
          </p:nvSpPr>
          <p:spPr bwMode="auto">
            <a:xfrm>
              <a:off x="832" y="1561"/>
              <a:ext cx="1519" cy="107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80906" name="Rectangle 9"/>
            <p:cNvSpPr>
              <a:spLocks noChangeArrowheads="1"/>
            </p:cNvSpPr>
            <p:nvPr/>
          </p:nvSpPr>
          <p:spPr bwMode="auto">
            <a:xfrm>
              <a:off x="3231" y="1561"/>
              <a:ext cx="1517" cy="165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80907" name="Rectangle 10"/>
            <p:cNvSpPr>
              <a:spLocks noChangeArrowheads="1"/>
            </p:cNvSpPr>
            <p:nvPr/>
          </p:nvSpPr>
          <p:spPr bwMode="auto">
            <a:xfrm>
              <a:off x="1114" y="2523"/>
              <a:ext cx="8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pl-PL" b="1" dirty="0">
                  <a:solidFill>
                    <a:schemeClr val="bg1"/>
                  </a:solidFill>
                </a:rPr>
                <a:t>80% SHBG</a:t>
              </a:r>
            </a:p>
          </p:txBody>
        </p:sp>
        <p:sp>
          <p:nvSpPr>
            <p:cNvPr id="80908" name="Rectangle 11"/>
            <p:cNvSpPr>
              <a:spLocks noChangeArrowheads="1"/>
            </p:cNvSpPr>
            <p:nvPr/>
          </p:nvSpPr>
          <p:spPr bwMode="auto">
            <a:xfrm>
              <a:off x="3431" y="2581"/>
              <a:ext cx="8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pl-PL" b="1" dirty="0">
                  <a:solidFill>
                    <a:schemeClr val="bg1"/>
                  </a:solidFill>
                </a:rPr>
                <a:t>79% SHBG</a:t>
              </a:r>
            </a:p>
          </p:txBody>
        </p:sp>
        <p:sp>
          <p:nvSpPr>
            <p:cNvPr id="80909" name="Rectangle 12"/>
            <p:cNvSpPr>
              <a:spLocks noChangeArrowheads="1"/>
            </p:cNvSpPr>
            <p:nvPr/>
          </p:nvSpPr>
          <p:spPr bwMode="auto">
            <a:xfrm>
              <a:off x="960" y="1708"/>
              <a:ext cx="103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pl-PL" b="1" dirty="0">
                  <a:solidFill>
                    <a:schemeClr val="bg1"/>
                  </a:solidFill>
                </a:rPr>
                <a:t>19% Albumin</a:t>
              </a:r>
            </a:p>
          </p:txBody>
        </p:sp>
        <p:sp>
          <p:nvSpPr>
            <p:cNvPr id="80910" name="Rectangle 13"/>
            <p:cNvSpPr>
              <a:spLocks noChangeArrowheads="1"/>
            </p:cNvSpPr>
            <p:nvPr/>
          </p:nvSpPr>
          <p:spPr bwMode="auto">
            <a:xfrm>
              <a:off x="3362" y="1766"/>
              <a:ext cx="103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pl-PL" b="1" dirty="0">
                  <a:solidFill>
                    <a:schemeClr val="bg1"/>
                  </a:solidFill>
                </a:rPr>
                <a:t>19% Albumin</a:t>
              </a:r>
            </a:p>
          </p:txBody>
        </p:sp>
        <p:sp>
          <p:nvSpPr>
            <p:cNvPr id="80911" name="Rectangle 14"/>
            <p:cNvSpPr>
              <a:spLocks noChangeArrowheads="1"/>
            </p:cNvSpPr>
            <p:nvPr/>
          </p:nvSpPr>
          <p:spPr bwMode="auto">
            <a:xfrm>
              <a:off x="1135" y="1248"/>
              <a:ext cx="7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pl-PL" sz="2000" b="1" dirty="0">
                  <a:solidFill>
                    <a:srgbClr val="FFFF00"/>
                  </a:solidFill>
                </a:rPr>
                <a:t>1% Free</a:t>
              </a:r>
            </a:p>
          </p:txBody>
        </p:sp>
        <p:sp>
          <p:nvSpPr>
            <p:cNvPr id="80912" name="Rectangle 15"/>
            <p:cNvSpPr>
              <a:spLocks noChangeArrowheads="1"/>
            </p:cNvSpPr>
            <p:nvPr/>
          </p:nvSpPr>
          <p:spPr bwMode="auto">
            <a:xfrm>
              <a:off x="3441" y="1296"/>
              <a:ext cx="7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pl-PL" sz="2000" b="1" dirty="0">
                  <a:solidFill>
                    <a:srgbClr val="FFFF00"/>
                  </a:solidFill>
                </a:rPr>
                <a:t>2% Free</a:t>
              </a:r>
            </a:p>
          </p:txBody>
        </p:sp>
      </p:grp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25144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r>
              <a:rPr lang="en-GB" dirty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900" b="1" dirty="0">
                <a:solidFill>
                  <a:srgbClr val="FFC000"/>
                </a:solidFill>
              </a:rPr>
              <a:t>Increased production of androgens</a:t>
            </a:r>
          </a:p>
          <a:p>
            <a:pPr>
              <a:buClr>
                <a:srgbClr val="FFC000"/>
              </a:buClr>
            </a:pPr>
            <a:r>
              <a:rPr lang="en-GB" dirty="0"/>
              <a:t>    Adrenal: Cushing’s, CAH, tumours</a:t>
            </a:r>
          </a:p>
          <a:p>
            <a:pPr>
              <a:buClr>
                <a:srgbClr val="FFC000"/>
              </a:buClr>
            </a:pPr>
            <a:r>
              <a:rPr lang="en-GB" dirty="0"/>
              <a:t>    ovarian: PCOs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900" b="1" dirty="0">
                <a:solidFill>
                  <a:srgbClr val="FFC000"/>
                </a:solidFill>
              </a:rPr>
              <a:t>Increase free testosterone</a:t>
            </a:r>
          </a:p>
          <a:p>
            <a:pPr>
              <a:buClr>
                <a:srgbClr val="FFC000"/>
              </a:buClr>
            </a:pPr>
            <a:r>
              <a:rPr lang="en-GB" dirty="0"/>
              <a:t>    decreased SHBG but normal T</a:t>
            </a:r>
          </a:p>
          <a:p>
            <a:pPr>
              <a:buClr>
                <a:srgbClr val="FFC000"/>
              </a:buClr>
            </a:pPr>
            <a:r>
              <a:rPr lang="en-GB" dirty="0"/>
              <a:t>    increased insulin due to insulin resistance -PCOs 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900" b="1" dirty="0">
                <a:solidFill>
                  <a:srgbClr val="FFC000"/>
                </a:solidFill>
              </a:rPr>
              <a:t>Increase local activity of 5</a:t>
            </a:r>
            <a:r>
              <a:rPr lang="el-GR" sz="3900" b="1" dirty="0">
                <a:solidFill>
                  <a:srgbClr val="FFC000"/>
                </a:solidFill>
              </a:rPr>
              <a:t>α</a:t>
            </a:r>
            <a:r>
              <a:rPr lang="en-GB" sz="3900" b="1" dirty="0">
                <a:solidFill>
                  <a:srgbClr val="FFC000"/>
                </a:solidFill>
              </a:rPr>
              <a:t>reductase</a:t>
            </a:r>
          </a:p>
          <a:p>
            <a:pPr>
              <a:buClr>
                <a:srgbClr val="FFC000"/>
              </a:buClr>
            </a:pPr>
            <a:r>
              <a:rPr lang="en-GB" dirty="0"/>
              <a:t>    Insulin &amp; IGF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3900" b="1" dirty="0">
                <a:solidFill>
                  <a:srgbClr val="FFC000"/>
                </a:solidFill>
              </a:rPr>
              <a:t>Iatrogenic </a:t>
            </a: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40768"/>
            <a:ext cx="8676456" cy="5517232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pl-PL" b="1" dirty="0"/>
              <a:t>PCOS				</a:t>
            </a:r>
            <a:r>
              <a:rPr lang="en-GB" b="1" dirty="0"/>
              <a:t>          </a:t>
            </a:r>
            <a:r>
              <a:rPr lang="pl-PL" b="1" dirty="0"/>
              <a:t>75%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pl-PL" b="1" dirty="0"/>
              <a:t>Idiopatic hirsutism		</a:t>
            </a:r>
            <a:r>
              <a:rPr lang="en-GB" b="1" dirty="0"/>
              <a:t>          </a:t>
            </a:r>
            <a:r>
              <a:rPr lang="pl-PL" b="1" dirty="0"/>
              <a:t>15%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pl-PL" b="1" dirty="0"/>
              <a:t>Adrenal hyperplasia		</a:t>
            </a:r>
            <a:r>
              <a:rPr lang="en-AU" b="1" dirty="0"/>
              <a:t>   </a:t>
            </a:r>
            <a:r>
              <a:rPr lang="pl-PL" b="1" dirty="0"/>
              <a:t>3%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pl-PL" b="1" dirty="0"/>
              <a:t>Cushing’s disease		</a:t>
            </a:r>
            <a:r>
              <a:rPr lang="en-GB" b="1" dirty="0"/>
              <a:t>             </a:t>
            </a:r>
            <a:r>
              <a:rPr lang="pl-PL" b="1" dirty="0"/>
              <a:t>1%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pl-PL" b="1" dirty="0"/>
              <a:t>Hyperprolactinemia		</a:t>
            </a:r>
            <a:r>
              <a:rPr lang="en-AU" b="1" dirty="0"/>
              <a:t>    </a:t>
            </a:r>
            <a:r>
              <a:rPr lang="pl-PL" b="1" dirty="0"/>
              <a:t>1%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pl-PL" b="1" dirty="0"/>
              <a:t>Tumor of the ovary			</a:t>
            </a:r>
            <a:r>
              <a:rPr lang="en-GB" b="1" dirty="0"/>
              <a:t>    </a:t>
            </a:r>
            <a:r>
              <a:rPr lang="pl-PL" b="1" dirty="0"/>
              <a:t>1%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pl-PL" b="1" dirty="0"/>
              <a:t>Tumor of the adrenal</a:t>
            </a:r>
            <a:r>
              <a:rPr lang="en-GB" b="1" dirty="0"/>
              <a:t>                    0</a:t>
            </a:r>
            <a:r>
              <a:rPr lang="pl-PL" b="1" dirty="0"/>
              <a:t>,1%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pl-PL" b="1" dirty="0"/>
              <a:t>After medications			</a:t>
            </a:r>
            <a:r>
              <a:rPr lang="en-GB" b="1" dirty="0"/>
              <a:t>    </a:t>
            </a:r>
            <a:r>
              <a:rPr lang="pl-PL" b="1" dirty="0"/>
              <a:t>1%</a:t>
            </a: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sz="4800" dirty="0"/>
              <a:t>Causes of hyperandrogenism: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6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Drugs, e.g.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Androgens, danazol, anabolic steroids, minoxidil, phenytoin, sodium valporate, diazoxide, cyclosporin</a:t>
            </a:r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Clinical assessment of hirsutism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History-detailed</a:t>
            </a:r>
          </a:p>
          <a:p>
            <a:pPr lvl="1">
              <a:buFont typeface="Arial" pitchFamily="34" charset="0"/>
              <a:buChar char="•"/>
            </a:pPr>
            <a:r>
              <a:rPr lang="en-GB" b="1" dirty="0"/>
              <a:t>    </a:t>
            </a:r>
            <a:r>
              <a:rPr lang="en-GB" sz="3200" b="1" dirty="0"/>
              <a:t>Onset-duration, severity</a:t>
            </a:r>
          </a:p>
          <a:p>
            <a:pPr lvl="1">
              <a:buFont typeface="Arial" pitchFamily="34" charset="0"/>
              <a:buChar char="•"/>
            </a:pPr>
            <a:r>
              <a:rPr lang="en-GB" sz="3200" b="1" dirty="0"/>
              <a:t>    Other symptoms of virilization</a:t>
            </a:r>
          </a:p>
          <a:p>
            <a:pPr lvl="1">
              <a:buFont typeface="Arial" pitchFamily="34" charset="0"/>
              <a:buChar char="•"/>
            </a:pPr>
            <a:r>
              <a:rPr lang="en-GB" sz="3200" b="1" dirty="0"/>
              <a:t>     Menstrual hx</a:t>
            </a:r>
          </a:p>
          <a:p>
            <a:pPr lvl="1">
              <a:buFont typeface="Arial" pitchFamily="34" charset="0"/>
              <a:buChar char="•"/>
            </a:pPr>
            <a:r>
              <a:rPr lang="en-GB" sz="3200" b="1" dirty="0"/>
              <a:t>     Infertility</a:t>
            </a:r>
          </a:p>
          <a:p>
            <a:pPr lvl="1">
              <a:buFont typeface="Arial" pitchFamily="34" charset="0"/>
              <a:buChar char="•"/>
            </a:pPr>
            <a:r>
              <a:rPr lang="en-GB" sz="3200" b="1" dirty="0"/>
              <a:t>     Hx suggestive of other medical conditions ,e.g. Cushing’s syndrome or CAH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 Medications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en-GB" dirty="0"/>
              <a:t>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877272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GB" sz="4000" b="1" dirty="0">
                <a:solidFill>
                  <a:srgbClr val="FFC000"/>
                </a:solidFill>
              </a:rPr>
              <a:t>Evaluate severity using Ferriman-Gallwey scoring system</a:t>
            </a:r>
          </a:p>
          <a:p>
            <a:r>
              <a:rPr lang="en-GB" b="1" dirty="0"/>
              <a:t> 9 androgen sensitive areas</a:t>
            </a:r>
          </a:p>
          <a:p>
            <a:r>
              <a:rPr lang="en-GB" b="1" dirty="0"/>
              <a:t> 0-4 for each area</a:t>
            </a:r>
          </a:p>
          <a:p>
            <a:r>
              <a:rPr lang="en-GB" b="1" dirty="0"/>
              <a:t> ≥ 8 for diagnosis</a:t>
            </a:r>
          </a:p>
          <a:p>
            <a:r>
              <a:rPr lang="en-GB" b="1" dirty="0">
                <a:solidFill>
                  <a:srgbClr val="FFC000"/>
                </a:solidFill>
              </a:rPr>
              <a:t>   Disadvantage</a:t>
            </a:r>
            <a:r>
              <a:rPr lang="en-GB" b="1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GB" b="1" dirty="0"/>
              <a:t>focal hirsutism</a:t>
            </a:r>
          </a:p>
          <a:p>
            <a:pPr>
              <a:buFont typeface="Arial" pitchFamily="34" charset="0"/>
              <a:buChar char="•"/>
            </a:pPr>
            <a:r>
              <a:rPr lang="en-GB" b="1" dirty="0"/>
              <a:t>ignores some androgen </a:t>
            </a:r>
          </a:p>
          <a:p>
            <a:r>
              <a:rPr lang="en-GB" b="1" dirty="0"/>
              <a:t>sensitive areas as buttocks</a:t>
            </a:r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724128" y="2204864"/>
            <a:ext cx="3213320" cy="4353123"/>
          </a:xfrm>
          <a:prstGeom prst="rect">
            <a:avLst/>
          </a:prstGeom>
          <a:ln w="38100" cap="sq" cmpd="sng" algn="ctr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Examination…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Acne&amp; signs of virilization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Acanthosis nigricans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Pelvic exam</a:t>
            </a:r>
          </a:p>
        </p:txBody>
      </p:sp>
      <p:pic>
        <p:nvPicPr>
          <p:cNvPr id="4" name="Picture 3" descr="ac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2564904"/>
            <a:ext cx="3564396" cy="2376264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Acanthosis_Nigricans-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16" y="4293096"/>
            <a:ext cx="3096344" cy="2104007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r>
              <a:rPr lang="en-GB" dirty="0"/>
              <a:t>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949280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GB" sz="3800" b="1" dirty="0">
                <a:solidFill>
                  <a:srgbClr val="FFC000"/>
                </a:solidFill>
              </a:rPr>
              <a:t>Testosterone concentration</a:t>
            </a:r>
          </a:p>
          <a:p>
            <a:r>
              <a:rPr lang="en-GB" dirty="0"/>
              <a:t>    mild isolated hirsutism-debatable</a:t>
            </a:r>
          </a:p>
          <a:p>
            <a:pPr>
              <a:buFont typeface="Arial" pitchFamily="34" charset="0"/>
              <a:buChar char="•"/>
            </a:pPr>
            <a:r>
              <a:rPr lang="en-GB" sz="3800" b="1" dirty="0">
                <a:solidFill>
                  <a:srgbClr val="FFC000"/>
                </a:solidFill>
              </a:rPr>
              <a:t>FAI( Total T*100/ SHBG)</a:t>
            </a:r>
          </a:p>
          <a:p>
            <a:r>
              <a:rPr lang="en-GB" dirty="0"/>
              <a:t>    Reflects SHBG &amp; T</a:t>
            </a:r>
          </a:p>
          <a:p>
            <a:r>
              <a:rPr lang="en-GB" dirty="0"/>
              <a:t>    Obese &amp; PCOS pts-elevated but normal T</a:t>
            </a:r>
          </a:p>
          <a:p>
            <a:pPr>
              <a:buFont typeface="Arial" pitchFamily="34" charset="0"/>
              <a:buChar char="•"/>
            </a:pPr>
            <a:r>
              <a:rPr lang="en-GB" sz="3800" b="1" dirty="0">
                <a:solidFill>
                  <a:srgbClr val="FFC000"/>
                </a:solidFill>
              </a:rPr>
              <a:t>DHEA</a:t>
            </a:r>
          </a:p>
          <a:p>
            <a:pPr>
              <a:buFont typeface="Arial" pitchFamily="34" charset="0"/>
              <a:buChar char="•"/>
            </a:pPr>
            <a:r>
              <a:rPr lang="en-GB" sz="3800" b="1" dirty="0">
                <a:solidFill>
                  <a:srgbClr val="FFC000"/>
                </a:solidFill>
              </a:rPr>
              <a:t>Baseline 17-OH progesterone</a:t>
            </a:r>
          </a:p>
          <a:p>
            <a:pPr>
              <a:buFont typeface="Arial" pitchFamily="34" charset="0"/>
              <a:buChar char="•"/>
            </a:pPr>
            <a:r>
              <a:rPr lang="en-GB" sz="3800" b="1" dirty="0">
                <a:solidFill>
                  <a:srgbClr val="FFC000"/>
                </a:solidFill>
              </a:rPr>
              <a:t>Dexamethasone suppression test/24 hr urinary free cortisol</a:t>
            </a:r>
            <a:endParaRPr lang="en-GB" b="1" dirty="0">
              <a:solidFill>
                <a:srgbClr val="FFC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sz="3800" b="1" dirty="0">
                <a:solidFill>
                  <a:srgbClr val="FFC000"/>
                </a:solidFill>
              </a:rPr>
              <a:t>Pelvic imaging </a:t>
            </a:r>
            <a:endParaRPr lang="en-GB" b="1" dirty="0">
              <a:solidFill>
                <a:srgbClr val="FFC000"/>
              </a:solidFill>
            </a:endParaRPr>
          </a:p>
          <a:p>
            <a:r>
              <a:rPr lang="en-GB" dirty="0">
                <a:solidFill>
                  <a:srgbClr val="FFC000"/>
                </a:solidFill>
              </a:rPr>
              <a:t>     </a:t>
            </a:r>
            <a:r>
              <a:rPr lang="en-GB" dirty="0"/>
              <a:t>US, CT/MRI</a:t>
            </a:r>
          </a:p>
          <a:p>
            <a:endParaRPr lang="en-GB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sz="4000" b="1" dirty="0">
                <a:solidFill>
                  <a:srgbClr val="FFC000"/>
                </a:solidFill>
              </a:rPr>
              <a:t>Manage symptom</a:t>
            </a:r>
          </a:p>
          <a:p>
            <a:r>
              <a:rPr lang="en-GB" dirty="0"/>
              <a:t>   Electrolysis, plucking, waxing, shaving &amp;laser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Treat cause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Pharmacological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5200" b="1" dirty="0">
                <a:solidFill>
                  <a:srgbClr val="FFC000"/>
                </a:solidFill>
              </a:rPr>
              <a:t>OCP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Increase SHBG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Antagonise LH stimulated androgen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Mild decrease in adrenal androgen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Mild blockage of androgen receptors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 Desogestrel, gestodene, norgestimate (estrogen dominant effect)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 levonorgestrel, norethistrone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008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686800" cy="5688632"/>
          </a:xfrm>
        </p:spPr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GB" sz="5100" b="1" dirty="0">
                <a:solidFill>
                  <a:srgbClr val="FFC000"/>
                </a:solidFill>
              </a:rPr>
              <a:t>Androgen antagonists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/>
              <a:t>2</a:t>
            </a:r>
            <a:r>
              <a:rPr lang="en-AU" b="1" baseline="30000" dirty="0"/>
              <a:t>nd</a:t>
            </a:r>
            <a:r>
              <a:rPr lang="en-AU" b="1" dirty="0"/>
              <a:t> line monotherapy or in combination with OCP in severe cases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/>
              <a:t>Competitive inhibition at the level of the testosterone receptor. 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/>
              <a:t>All are equally effective. 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/>
              <a:t>Should be combined with effective contraceptive to avoid feminization of a male fetus.</a:t>
            </a:r>
          </a:p>
          <a:p>
            <a:pPr marL="640080" lvl="1" indent="-246888"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/>
              <a:t> </a:t>
            </a:r>
            <a:r>
              <a:rPr lang="en-AU" sz="3600" b="1" dirty="0"/>
              <a:t>Cyproterone acetate</a:t>
            </a:r>
          </a:p>
          <a:p>
            <a:pPr marL="640080" lvl="1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3600" b="1" dirty="0"/>
              <a:t> Spironolactone</a:t>
            </a:r>
          </a:p>
          <a:p>
            <a:pPr marL="640080" lvl="1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3600" b="1" dirty="0"/>
              <a:t>Flutamide </a:t>
            </a:r>
          </a:p>
          <a:p>
            <a:pPr marL="640080" lvl="1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3600" b="1" dirty="0"/>
              <a:t>Finasteride 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C000"/>
                </a:solidFill>
              </a:rPr>
              <a:t>Cyproterone acetate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507288" cy="5472608"/>
          </a:xfrm>
        </p:spPr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800" b="1" dirty="0"/>
              <a:t>CPA( 2 mg/day) and ethinyl oestradiol (35 µg/day) (Diane) is very effective treatment when given cyclically.</a:t>
            </a:r>
          </a:p>
          <a:p>
            <a:pPr marL="274320" lvl="1" indent="-274320" fontAlgn="auto">
              <a:spcAft>
                <a:spcPts val="0"/>
              </a:spcAft>
              <a:buClr>
                <a:srgbClr val="FFC000"/>
              </a:buClr>
              <a:buSzPct val="95000"/>
              <a:buFont typeface="Wingdings 2"/>
              <a:buChar char=""/>
              <a:defRPr/>
            </a:pPr>
            <a:r>
              <a:rPr lang="en-AU" b="1" dirty="0"/>
              <a:t>The addition of CPA 10–100 mg/day on the first 10 days of the combined medication has proved effective for more severe cases.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800" b="1" dirty="0"/>
              <a:t>Mechanism of action:</a:t>
            </a:r>
          </a:p>
          <a:p>
            <a:pPr marL="1124712" lvl="2" indent="-457200" fontAlgn="auto">
              <a:spcAft>
                <a:spcPts val="0"/>
              </a:spcAft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AU" sz="2800" b="1" dirty="0"/>
              <a:t>suppression of  LH release</a:t>
            </a:r>
          </a:p>
          <a:p>
            <a:pPr marL="1124712" lvl="2" indent="-457200" fontAlgn="auto">
              <a:spcAft>
                <a:spcPts val="0"/>
              </a:spcAft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AU" sz="2800" b="1" dirty="0"/>
              <a:t>Blocks androgen receptors</a:t>
            </a:r>
          </a:p>
          <a:p>
            <a:pPr marL="1124712" lvl="2" indent="-457200" fontAlgn="auto">
              <a:spcAft>
                <a:spcPts val="0"/>
              </a:spcAft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AU" sz="2800" b="1" dirty="0"/>
              <a:t>as a progestogen in suppressing the action of 5</a:t>
            </a:r>
            <a:r>
              <a:rPr lang="el-GR" sz="2800" b="1" dirty="0"/>
              <a:t>α</a:t>
            </a:r>
            <a:r>
              <a:rPr lang="en-AU" sz="2800" b="1" dirty="0"/>
              <a:t> reductase</a:t>
            </a:r>
          </a:p>
          <a:p>
            <a:pPr marL="1124712" lvl="2" indent="-457200" fontAlgn="auto">
              <a:spcAft>
                <a:spcPts val="0"/>
              </a:spcAft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AU" sz="2800" b="1" dirty="0"/>
              <a:t>in combination with ethinyl oestradiol, it increases SHBG concentrations.</a:t>
            </a:r>
          </a:p>
          <a:p>
            <a:pPr marL="1124712" lvl="2" indent="-457200" fontAlgn="auto">
              <a:spcAft>
                <a:spcPts val="0"/>
              </a:spcAft>
              <a:buFont typeface="Wingdings 2"/>
              <a:buNone/>
              <a:defRPr/>
            </a:pPr>
            <a:endParaRPr lang="en-AU" b="1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686800" cy="5472608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Topical antiprotozoal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Acts locally to inhibit hair follicle ornithine decaboxylase enzyme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If no improvement after 12weeks...stop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Regrowth of hair when stopped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S.E obstruction of sebaceous glands and hence worsening of acne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b="1" dirty="0"/>
              <a:t>Enhances effect of laser treatment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Eflornithine(Vaniqa®)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78155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Insulin sensitizing agents</a:t>
            </a:r>
          </a:p>
          <a:p>
            <a:pPr>
              <a:buNone/>
            </a:pPr>
            <a:r>
              <a:rPr lang="en-GB" b="1" dirty="0"/>
              <a:t>     Metformin- Studies controversial 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 GnRH agonists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 Weight loss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Surgical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8640960" cy="6492694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1844823"/>
            <a:ext cx="8136904" cy="2232249"/>
          </a:xfrm>
        </p:spPr>
        <p:txBody>
          <a:bodyPr/>
          <a:lstStyle/>
          <a:p>
            <a:pPr algn="ctr"/>
            <a:r>
              <a:rPr lang="en-GB" dirty="0"/>
              <a:t>          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564904"/>
            <a:ext cx="30963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JO" dirty="0"/>
          </a:p>
          <a:p>
            <a:pPr algn="ctr"/>
            <a:r>
              <a:rPr lang="en-GB" sz="3200" b="1" dirty="0">
                <a:solidFill>
                  <a:srgbClr val="FFC000"/>
                </a:solidFill>
              </a:rPr>
              <a:t>Thank you</a:t>
            </a:r>
            <a:endParaRPr lang="ar-JO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8CDAA9-8EC5-4DFB-814D-7A8C2432D328}"/>
</file>

<file path=customXml/itemProps2.xml><?xml version="1.0" encoding="utf-8"?>
<ds:datastoreItem xmlns:ds="http://schemas.openxmlformats.org/officeDocument/2006/customXml" ds:itemID="{E6B50B87-CBD1-404C-BABC-F0D1280EB922}"/>
</file>

<file path=customXml/itemProps3.xml><?xml version="1.0" encoding="utf-8"?>
<ds:datastoreItem xmlns:ds="http://schemas.openxmlformats.org/officeDocument/2006/customXml" ds:itemID="{8ADF480E-4D82-4F62-9AA0-97D68F026795}"/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967</TotalTime>
  <Words>710</Words>
  <Application>Microsoft Office PowerPoint</Application>
  <PresentationFormat>On-screen Show (4:3)</PresentationFormat>
  <Paragraphs>168</Paragraphs>
  <Slides>27</Slides>
  <Notes>2</Notes>
  <HiddenSlides>0</HiddenSlides>
  <MMClips>25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Calibri</vt:lpstr>
      <vt:lpstr>Symbol</vt:lpstr>
      <vt:lpstr>Times New Roman</vt:lpstr>
      <vt:lpstr>Wingdings 2</vt:lpstr>
      <vt:lpstr>Theme1</vt:lpstr>
      <vt:lpstr>DR.Firas Al-Rshoud   Assistant Professor of Reproductive Medicine and  Infertility  </vt:lpstr>
      <vt:lpstr>PowerPoint Presentation</vt:lpstr>
      <vt:lpstr>Hirsutism</vt:lpstr>
      <vt:lpstr>PowerPoint Presentation</vt:lpstr>
      <vt:lpstr>Virilism</vt:lpstr>
      <vt:lpstr>Causes of virilism</vt:lpstr>
      <vt:lpstr>Hirsutism</vt:lpstr>
      <vt:lpstr>Physiology of hair growth</vt:lpstr>
      <vt:lpstr>Incidence</vt:lpstr>
      <vt:lpstr>Female androgens</vt:lpstr>
      <vt:lpstr> </vt:lpstr>
      <vt:lpstr>Testosterone </vt:lpstr>
      <vt:lpstr>Causes</vt:lpstr>
      <vt:lpstr>Causes of hyperandrogenism:</vt:lpstr>
      <vt:lpstr>Drugs, e.g. </vt:lpstr>
      <vt:lpstr>Clinical assessment of hirsutism</vt:lpstr>
      <vt:lpstr>Examination</vt:lpstr>
      <vt:lpstr>Examination…</vt:lpstr>
      <vt:lpstr>Investigations</vt:lpstr>
      <vt:lpstr>Treatment</vt:lpstr>
      <vt:lpstr>Pharmacological agents</vt:lpstr>
      <vt:lpstr>PowerPoint Presentation</vt:lpstr>
      <vt:lpstr>Cyproterone acetate</vt:lpstr>
      <vt:lpstr>Eflornithine(Vaniqa®)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Hirsutism &amp; PCOS</dc:title>
  <dc:creator>Fida</dc:creator>
  <cp:lastModifiedBy>PC</cp:lastModifiedBy>
  <cp:revision>101</cp:revision>
  <dcterms:created xsi:type="dcterms:W3CDTF">2013-09-21T05:13:18Z</dcterms:created>
  <dcterms:modified xsi:type="dcterms:W3CDTF">2020-11-17T17:29:03Z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0x01010000003AFD8DE91347B3F6A54C1D1DF769</vt:lpwstr>
  </property>
</Properties>
</file>