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99" r:id="rId18"/>
    <p:sldId id="269" r:id="rId19"/>
    <p:sldId id="300" r:id="rId20"/>
    <p:sldId id="270" r:id="rId21"/>
    <p:sldId id="271" r:id="rId22"/>
    <p:sldId id="272" r:id="rId23"/>
    <p:sldId id="273" r:id="rId24"/>
    <p:sldId id="301" r:id="rId25"/>
    <p:sldId id="302" r:id="rId26"/>
    <p:sldId id="274" r:id="rId27"/>
    <p:sldId id="275" r:id="rId28"/>
    <p:sldId id="276" r:id="rId29"/>
    <p:sldId id="278" r:id="rId30"/>
    <p:sldId id="279" r:id="rId31"/>
    <p:sldId id="280" r:id="rId32"/>
    <p:sldId id="281" r:id="rId33"/>
    <p:sldId id="282" r:id="rId34"/>
    <p:sldId id="283" r:id="rId35"/>
    <p:sldId id="30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1pPr>
    <a:lvl2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2pPr>
    <a:lvl3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3pPr>
    <a:lvl4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4pPr>
    <a:lvl5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5pPr>
    <a:lvl6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6pPr>
    <a:lvl7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7pPr>
    <a:lvl8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8pPr>
    <a:lvl9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initials="L" lastIdx="11" clrIdx="0">
    <p:extLst>
      <p:ext uri="{19B8F6BF-5375-455C-9EA6-DF929625EA0E}">
        <p15:presenceInfo xmlns:p15="http://schemas.microsoft.com/office/powerpoint/2012/main" userId="LENOV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858585"/>
        </a:fontRef>
        <a:srgbClr val="858585"/>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wholeTbl>
    <a:band2H>
      <a:tcTxStyle/>
      <a:tcStyle>
        <a:tcBdr/>
        <a:fill>
          <a:solidFill>
            <a:srgbClr val="B9C4C8">
              <a:alpha val="30000"/>
            </a:srgbClr>
          </a:solidFill>
        </a:fill>
      </a:tcStyle>
    </a:band2H>
    <a:firstCol>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Col>
    <a:lastRow>
      <a:tcTxStyle b="off" i="off">
        <a:fontRef idx="minor">
          <a:srgbClr val="45A7DE"/>
        </a:fontRef>
        <a:srgbClr val="45A7DE"/>
      </a:tcTxStyle>
      <a:tcStyle>
        <a:tcBdr>
          <a:left>
            <a:ln w="12700" cap="flat">
              <a:solidFill>
                <a:srgbClr val="4780AA"/>
              </a:solidFill>
              <a:prstDash val="solid"/>
              <a:miter lim="400000"/>
            </a:ln>
          </a:left>
          <a:right>
            <a:ln w="12700" cap="flat">
              <a:solidFill>
                <a:srgbClr val="4780AA"/>
              </a:solidFill>
              <a:prstDash val="solid"/>
              <a:miter lim="400000"/>
            </a:ln>
          </a:right>
          <a:top>
            <a:ln w="254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lastRow>
    <a:firstRow>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Row>
  </a:tblStyle>
  <a:tblStyle styleId="{C7B018BB-80A7-4F77-B60F-C8B233D01FF8}" styleName="">
    <a:tblBg/>
    <a:wholeTbl>
      <a:tcTxStyle b="off" i="off">
        <a:fontRef idx="minor">
          <a:srgbClr val="858585"/>
        </a:fontRef>
        <a:srgbClr val="858585"/>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noFill/>
        </a:fill>
      </a:tcStyle>
    </a:wholeTbl>
    <a:band2H>
      <a:tcTxStyle/>
      <a:tcStyle>
        <a:tcBdr/>
        <a:fill>
          <a:solidFill>
            <a:schemeClr val="accent1">
              <a:hueOff val="-313507"/>
              <a:satOff val="34334"/>
              <a:lumOff val="-8266"/>
              <a:alpha val="10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254308"/>
              <a:satOff val="57261"/>
              <a:lumOff val="12765"/>
              <a:alpha val="62000"/>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firstRow>
  </a:tblStyle>
  <a:tblStyle styleId="{EEE7283C-3CF3-47DC-8721-378D4A62B228}" styleName="">
    <a:tblBg/>
    <a:wholeTbl>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C4C4C4">
              <a:alpha val="30000"/>
            </a:srgbClr>
          </a:solidFill>
        </a:fill>
      </a:tcStyle>
    </a:band2H>
    <a:firstCol>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BABABA">
              <a:alpha val="70000"/>
            </a:srgbClr>
          </a:solidFill>
        </a:fill>
      </a:tcStyle>
    </a:firstCol>
    <a:lastRow>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4B4B4B"/>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lastRow>
    <a:firstRow>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2">
              <a:hueOff val="-739060"/>
              <a:satOff val="51948"/>
              <a:lumOff val="-8454"/>
              <a:alpha val="62000"/>
            </a:schemeClr>
          </a:solidFill>
        </a:fill>
      </a:tcStyle>
    </a:firstRow>
  </a:tblStyle>
  <a:tblStyle styleId="{CF821DB8-F4EB-4A41-A1BA-3FCAFE7338EE}"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D5CBC0">
              <a:alpha val="39000"/>
            </a:srgbClr>
          </a:solidFill>
        </a:fill>
      </a:tcStyle>
    </a:band2H>
    <a:firstCol>
      <a:tcTxStyle b="off" i="off">
        <a:fontRef idx="minor">
          <a:srgbClr val="858585"/>
        </a:fontRef>
        <a:srgbClr val="858585"/>
      </a:tcTxStyle>
      <a:tcStyle>
        <a:tcBdr>
          <a:left>
            <a:ln w="12700" cap="flat">
              <a:solidFill>
                <a:srgbClr val="868685"/>
              </a:solidFill>
              <a:prstDash val="solid"/>
              <a:miter lim="400000"/>
            </a:ln>
          </a:left>
          <a:right>
            <a:ln w="12700" cap="flat">
              <a:solidFill>
                <a:srgbClr val="868685"/>
              </a:solidFill>
              <a:prstDash val="solid"/>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firstRow>
  </a:tblStyle>
  <a:tblStyle styleId="{33BA23B1-9221-436E-865A-0063620EA4FD}" styleName="">
    <a:tblBg/>
    <a:wholeTbl>
      <a:tcTxStyle b="off" i="off">
        <a:fontRef idx="minor">
          <a:srgbClr val="858585"/>
        </a:fontRef>
        <a:srgbClr val="858585"/>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noFill/>
        </a:fill>
      </a:tcStyle>
    </a:wholeTbl>
    <a:band2H>
      <a:tcTxStyle/>
      <a:tcStyle>
        <a:tcBdr/>
        <a:fill>
          <a:solidFill>
            <a:srgbClr val="685948">
              <a:alpha val="15000"/>
            </a:srgbClr>
          </a:solidFill>
        </a:fill>
      </a:tcStyle>
    </a:band2H>
    <a:firstCol>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160F02">
                  <a:alpha val="70000"/>
                </a:srgbClr>
              </a:solidFill>
              <a:prstDash val="solid"/>
              <a:miter lim="400000"/>
            </a:ln>
          </a:top>
          <a:bottom>
            <a:ln w="25400" cap="flat">
              <a:solidFill>
                <a:srgbClr val="160F02">
                  <a:alpha val="70000"/>
                </a:srgbClr>
              </a:solidFill>
              <a:prstDash val="solid"/>
              <a:miter lim="400000"/>
            </a:ln>
          </a:bottom>
          <a:insideH>
            <a:ln w="25400" cap="flat">
              <a:solidFill>
                <a:srgbClr val="160F02">
                  <a:alpha val="70000"/>
                </a:srgbClr>
              </a:solidFill>
              <a:prstDash val="solid"/>
              <a:miter lim="400000"/>
            </a:ln>
          </a:insideH>
          <a:insideV>
            <a:ln w="25400" cap="flat">
              <a:solidFill>
                <a:srgbClr val="160F02">
                  <a:alpha val="70000"/>
                </a:srgbClr>
              </a:solidFill>
              <a:prstDash val="solid"/>
              <a:miter lim="400000"/>
            </a:ln>
          </a:insideV>
        </a:tcBdr>
        <a:fill>
          <a:solidFill>
            <a:srgbClr val="685948">
              <a:alpha val="62000"/>
            </a:srgbClr>
          </a:solidFill>
        </a:fill>
      </a:tcStyle>
    </a:firstCol>
    <a:la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lastRow>
    <a:fir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firstRow>
  </a:tblStyle>
  <a:tblStyle styleId="{2708684C-4D16-4618-839F-0558EEFCDFE6}"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FEFEE0">
              <a:alpha val="55000"/>
            </a:srgbClr>
          </a:solidFill>
        </a:fill>
      </a:tcStyle>
    </a:band2H>
    <a:firstCol>
      <a:tcTxStyle b="off" i="off">
        <a:fontRef idx="minor">
          <a:srgbClr val="45A7DE"/>
        </a:fontRef>
        <a:srgbClr val="45A7DE"/>
      </a:tcTxStyle>
      <a:tcStyle>
        <a:tcBdr>
          <a:left>
            <a:ln w="12700" cap="flat">
              <a:noFill/>
              <a:miter lim="400000"/>
            </a:ln>
          </a:left>
          <a:right>
            <a:ln w="31750" cap="flat">
              <a:solidFill>
                <a:schemeClr val="accent5">
                  <a:hueOff val="61010"/>
                  <a:satOff val="20460"/>
                  <a:lumOff val="-2197"/>
                  <a:alpha val="62000"/>
                </a:schemeClr>
              </a:solidFill>
              <a:prstDash val="solid"/>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45A7DE"/>
        </a:fontRef>
        <a:srgbClr val="45A7DE"/>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12700" cap="flat">
              <a:noFill/>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lastRow>
    <a:firstRow>
      <a:tcTxStyle b="off" i="off">
        <a:fontRef idx="minor">
          <a:srgbClr val="45A7DE"/>
        </a:fontRef>
        <a:srgbClr val="45A7DE"/>
      </a:tcTxStyle>
      <a:tcStyle>
        <a:tcBdr>
          <a:left>
            <a:ln w="12700" cap="flat">
              <a:noFill/>
              <a:miter lim="400000"/>
            </a:ln>
          </a:left>
          <a:right>
            <a:ln w="12700" cap="flat">
              <a:noFill/>
              <a:miter lim="400000"/>
            </a:ln>
          </a:right>
          <a:top>
            <a:ln w="12700" cap="flat">
              <a:noFill/>
              <a:miter lim="400000"/>
            </a:ln>
          </a:top>
          <a:bottom>
            <a:ln w="254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82" autoAdjust="0"/>
  </p:normalViewPr>
  <p:slideViewPr>
    <p:cSldViewPr snapToGrid="0">
      <p:cViewPr varScale="1">
        <p:scale>
          <a:sx n="47" d="100"/>
          <a:sy n="47"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3-24T12:43:57.741" idx="1">
    <p:pos x="6946" y="2854"/>
    <p:text>diagnosis is clinical</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3-24T13:06:05.278" idx="3">
    <p:pos x="10" y="10"/>
    <p:text>Labor is defined as progressive cervical effacement
and dilation resulting from regular uterine contractions
that occur at least every 3 minutes and last 30
to 60 seconds each.</p:text>
    <p:extLst>
      <p:ext uri="{C676402C-5697-4E1C-873F-D02D1690AC5C}">
        <p15:threadingInfo xmlns:p15="http://schemas.microsoft.com/office/powerpoint/2012/main" timeZoneBias="-120"/>
      </p:ext>
    </p:extLst>
  </p:cm>
  <p:cm authorId="1" dt="2021-03-24T13:06:59.162" idx="4">
    <p:pos x="10" y="106"/>
    <p:text>هذا التعريف من الكتاب و الدكتورة بتفضل نعتمد على أرقام الكتاب</p:text>
    <p:extLst>
      <p:ext uri="{C676402C-5697-4E1C-873F-D02D1690AC5C}">
        <p15:threadingInfo xmlns:p15="http://schemas.microsoft.com/office/powerpoint/2012/main" timeZoneBias="-120">
          <p15:parentCm authorId="1" idx="3"/>
        </p15:threadingInfo>
      </p:ext>
    </p:extLst>
  </p:cm>
  <p:cm authorId="1" dt="2021-03-24T13:11:50.879" idx="5">
    <p:pos x="731" y="57"/>
    <p:text>the power of labor depends on 3 things:
1) effective uterine contracture
2) pushing from the mother
3) gravity if mother is in upright position.</p:text>
    <p:extLst>
      <p:ext uri="{C676402C-5697-4E1C-873F-D02D1690AC5C}">
        <p15:threadingInfo xmlns:p15="http://schemas.microsoft.com/office/powerpoint/2012/main" timeZoneBias="-120"/>
      </p:ext>
    </p:extLst>
  </p:cm>
  <p:cm authorId="1" dt="2021-03-24T13:15:12.486" idx="6">
    <p:pos x="4939" y="3542"/>
    <p:text>False Labor
During the last 4 to 8 weeks of pregnancy, the uterus
undergoes irregular contractions that normally are
painless. Such contractions appear unpredictably and
sporadically and can be rhythmic and of mild intensity.
In the last month of pregnancy, these contractions
may occur more frequently, sometimes every 10 to 20
minutes, and with greater intensity. These Braxton
Hicks contractions are considered false labor in that
they are not associated with progressive cervical dilation or effacement. They may serve a physiologic role in preparing the uterus and cervix for true labor.</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3-24T15:21:37.409" idx="9">
    <p:pos x="7685" y="229"/>
    <p:text>in hackers book page 100-101</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03-24T13:47:23.160" idx="7">
    <p:pos x="215" y="343"/>
    <p:text>the baby place the largest diameter of his head (AP diameter) in the largest diameter of pelvic inlet (transverse diameter) so the baby face will be rotated lateraly  
  يعني لاف وجهو عجنب</p:text>
    <p:extLst>
      <p:ext uri="{C676402C-5697-4E1C-873F-D02D1690AC5C}">
        <p15:threadingInfo xmlns:p15="http://schemas.microsoft.com/office/powerpoint/2012/main" timeZoneBias="-120"/>
      </p:ext>
    </p:extLst>
  </p:cm>
  <p:cm authorId="1" dt="2021-03-24T13:51:44.035" idx="8">
    <p:pos x="215" y="439"/>
    <p:text>as the baby descent to reach the pelvic outlet, the baby will place his head in the largest diameter of the pelvic outlet (AP diameter) so the baby will roate medially
كانو بيطلع لقدام</p:text>
    <p:extLst>
      <p:ext uri="{C676402C-5697-4E1C-873F-D02D1690AC5C}">
        <p15:threadingInfo xmlns:p15="http://schemas.microsoft.com/office/powerpoint/2012/main" timeZoneBias="-120">
          <p15:parentCm authorId="1" idx="7"/>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03-24T20:23:49.203" idx="11">
    <p:pos x="420" y="112"/>
    <p:text>احضرو اخر 10 دقايق من المحاضرة و دورو على صور بالجوجل مشان تفهموها</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917700"/>
            <a:ext cx="10464800" cy="2794000"/>
          </a:xfrm>
          <a:prstGeom prst="rect">
            <a:avLst/>
          </a:prstGeom>
        </p:spPr>
        <p:txBody>
          <a:bodyPr anchor="b"/>
          <a:lstStyle>
            <a:lvl1pPr>
              <a:defRPr sz="9500"/>
            </a:lvl1pPr>
          </a:lstStyle>
          <a:p>
            <a:r>
              <a:t>Title Text</a:t>
            </a:r>
          </a:p>
        </p:txBody>
      </p:sp>
      <p:sp>
        <p:nvSpPr>
          <p:cNvPr id="12" name="Body Level One…"/>
          <p:cNvSpPr txBox="1">
            <a:spLocks noGrp="1"/>
          </p:cNvSpPr>
          <p:nvPr>
            <p:ph type="body" sz="quarter" idx="1"/>
          </p:nvPr>
        </p:nvSpPr>
        <p:spPr>
          <a:xfrm>
            <a:off x="1270000" y="50165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6311901" y="9270999"/>
            <a:ext cx="374905" cy="35560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251740" y="186575"/>
            <a:ext cx="11733220" cy="6781801"/>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270000" y="6604000"/>
            <a:ext cx="10464800" cy="1651000"/>
          </a:xfrm>
          <a:prstGeom prst="rect">
            <a:avLst/>
          </a:prstGeom>
        </p:spPr>
        <p:txBody>
          <a:bodyPr anchor="b"/>
          <a:lstStyle>
            <a:lvl1pPr>
              <a:defRPr sz="9500"/>
            </a:lvl1pPr>
          </a:lstStyle>
          <a:p>
            <a:r>
              <a:t>Title Text</a:t>
            </a:r>
          </a:p>
        </p:txBody>
      </p:sp>
      <p:sp>
        <p:nvSpPr>
          <p:cNvPr id="22" name="Body Level One…"/>
          <p:cNvSpPr txBox="1">
            <a:spLocks noGrp="1"/>
          </p:cNvSpPr>
          <p:nvPr>
            <p:ph type="body" sz="quarter" idx="1"/>
          </p:nvPr>
        </p:nvSpPr>
        <p:spPr>
          <a:xfrm>
            <a:off x="1270000" y="83312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2844800"/>
            <a:ext cx="10464800" cy="4064000"/>
          </a:xfrm>
          <a:prstGeom prst="rect">
            <a:avLst/>
          </a:prstGeom>
        </p:spPr>
        <p:txBody>
          <a:bodyPr/>
          <a:lstStyle>
            <a:lvl1pPr>
              <a:defRPr sz="9500"/>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butterfly-and-leaf_3000x1734.jpeg"/>
          <p:cNvSpPr>
            <a:spLocks noGrp="1"/>
          </p:cNvSpPr>
          <p:nvPr>
            <p:ph type="pic" idx="21"/>
          </p:nvPr>
        </p:nvSpPr>
        <p:spPr>
          <a:xfrm>
            <a:off x="3537608" y="526453"/>
            <a:ext cx="14699482" cy="8496301"/>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381000" y="1409700"/>
            <a:ext cx="5867400" cy="3302000"/>
          </a:xfrm>
          <a:prstGeom prst="rect">
            <a:avLst/>
          </a:prstGeom>
        </p:spPr>
        <p:txBody>
          <a:bodyPr anchor="b"/>
          <a:lstStyle/>
          <a:p>
            <a:r>
              <a:t>Title Text</a:t>
            </a:r>
          </a:p>
        </p:txBody>
      </p:sp>
      <p:sp>
        <p:nvSpPr>
          <p:cNvPr id="40" name="Body Level One…"/>
          <p:cNvSpPr txBox="1">
            <a:spLocks noGrp="1"/>
          </p:cNvSpPr>
          <p:nvPr>
            <p:ph type="body" sz="quarter" idx="1"/>
          </p:nvPr>
        </p:nvSpPr>
        <p:spPr>
          <a:xfrm>
            <a:off x="381000" y="4787900"/>
            <a:ext cx="5867400" cy="37211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1270000" y="2768600"/>
            <a:ext cx="10464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butterfly-and-leaf_3000x1734.jpeg"/>
          <p:cNvSpPr>
            <a:spLocks noGrp="1"/>
          </p:cNvSpPr>
          <p:nvPr>
            <p:ph type="pic" idx="21"/>
          </p:nvPr>
        </p:nvSpPr>
        <p:spPr>
          <a:xfrm>
            <a:off x="4885059" y="2174011"/>
            <a:ext cx="11381663" cy="6578601"/>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270000" y="2768600"/>
            <a:ext cx="5461000" cy="5715000"/>
          </a:xfrm>
          <a:prstGeom prst="rect">
            <a:avLst/>
          </a:prstGeom>
        </p:spPr>
        <p:txBody>
          <a:bodyPr/>
          <a:lstStyle>
            <a:lvl1pPr marL="444500" indent="-444500">
              <a:spcBef>
                <a:spcPts val="3800"/>
              </a:spcBef>
              <a:buSzPct val="50000"/>
              <a:buBlip>
                <a:blip r:embed="rId2"/>
              </a:buBlip>
              <a:defRPr sz="3600"/>
            </a:lvl1pPr>
            <a:lvl2pPr marL="889000" indent="-444500">
              <a:spcBef>
                <a:spcPts val="3800"/>
              </a:spcBef>
              <a:buSzPct val="50000"/>
              <a:buBlip>
                <a:blip r:embed="rId2"/>
              </a:buBlip>
              <a:defRPr sz="3600"/>
            </a:lvl2pPr>
            <a:lvl3pPr marL="1333500" indent="-444500">
              <a:spcBef>
                <a:spcPts val="3800"/>
              </a:spcBef>
              <a:buSzPct val="50000"/>
              <a:buBlip>
                <a:blip r:embed="rId2"/>
              </a:buBlip>
              <a:defRPr sz="3600"/>
            </a:lvl3pPr>
            <a:lvl4pPr marL="1778000" indent="-444500">
              <a:spcBef>
                <a:spcPts val="3800"/>
              </a:spcBef>
              <a:buSzPct val="50000"/>
              <a:buBlip>
                <a:blip r:embed="rId2"/>
              </a:buBlip>
              <a:defRPr sz="3600"/>
            </a:lvl4pPr>
            <a:lvl5pPr marL="2222500" indent="-444500">
              <a:spcBef>
                <a:spcPts val="3800"/>
              </a:spcBef>
              <a:buSzPct val="50000"/>
              <a:buBlip>
                <a:blip r:embed="rId2"/>
              </a:buBlip>
              <a:defRPr sz="36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rot="21600000">
            <a:off x="3607274" y="-1552244"/>
            <a:ext cx="10164705" cy="10164677"/>
          </a:xfrm>
          <a:prstGeom prst="rect">
            <a:avLst/>
          </a:prstGeom>
          <a:ln w="9525">
            <a:round/>
          </a:ln>
        </p:spPr>
        <p:txBody>
          <a:bodyPr lIns="91439" tIns="45719" rIns="91439" bIns="45719" anchor="t">
            <a:noAutofit/>
          </a:bodyPr>
          <a:lstStyle/>
          <a:p>
            <a:endParaRPr/>
          </a:p>
        </p:txBody>
      </p:sp>
      <p:sp>
        <p:nvSpPr>
          <p:cNvPr id="84" name="Image"/>
          <p:cNvSpPr>
            <a:spLocks noGrp="1"/>
          </p:cNvSpPr>
          <p:nvPr>
            <p:ph type="pic" idx="22"/>
          </p:nvPr>
        </p:nvSpPr>
        <p:spPr>
          <a:xfrm rot="21600000">
            <a:off x="5129370" y="3826892"/>
            <a:ext cx="9821627" cy="5676901"/>
          </a:xfrm>
          <a:prstGeom prst="rect">
            <a:avLst/>
          </a:prstGeom>
          <a:ln w="9525">
            <a:round/>
          </a:ln>
        </p:spPr>
        <p:txBody>
          <a:bodyPr lIns="91439" tIns="45719" rIns="91439" bIns="45719" anchor="t">
            <a:noAutofit/>
          </a:bodyPr>
          <a:lstStyle/>
          <a:p>
            <a:endParaRPr/>
          </a:p>
        </p:txBody>
      </p:sp>
      <p:sp>
        <p:nvSpPr>
          <p:cNvPr id="85" name="Image"/>
          <p:cNvSpPr>
            <a:spLocks noGrp="1"/>
          </p:cNvSpPr>
          <p:nvPr>
            <p:ph type="pic" idx="23"/>
          </p:nvPr>
        </p:nvSpPr>
        <p:spPr>
          <a:xfrm>
            <a:off x="266700" y="482600"/>
            <a:ext cx="6502400" cy="8674100"/>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Type a quote here.”"/>
          <p:cNvSpPr txBox="1">
            <a:spLocks noGrp="1"/>
          </p:cNvSpPr>
          <p:nvPr>
            <p:ph type="body" sz="quarter" idx="21"/>
          </p:nvPr>
        </p:nvSpPr>
        <p:spPr>
          <a:xfrm>
            <a:off x="1270000" y="4279900"/>
            <a:ext cx="10464800" cy="660400"/>
          </a:xfrm>
          <a:prstGeom prst="rect">
            <a:avLst/>
          </a:prstGeom>
        </p:spPr>
        <p:txBody>
          <a:bodyPr>
            <a:spAutoFit/>
          </a:bodyPr>
          <a:lstStyle>
            <a:lvl1pPr marL="0" indent="0" algn="ctr">
              <a:spcBef>
                <a:spcPts val="0"/>
              </a:spcBef>
              <a:buSzTx/>
              <a:buNone/>
              <a:defRPr sz="4000">
                <a:solidFill>
                  <a:srgbClr val="45A7DE"/>
                </a:solidFill>
              </a:defRPr>
            </a:lvl1pPr>
          </a:lstStyle>
          <a:p>
            <a:r>
              <a:t>“Type a quote here.”</a:t>
            </a:r>
          </a:p>
        </p:txBody>
      </p:sp>
      <p:sp>
        <p:nvSpPr>
          <p:cNvPr id="94" name="–Johnny Appleseed"/>
          <p:cNvSpPr txBox="1">
            <a:spLocks noGrp="1"/>
          </p:cNvSpPr>
          <p:nvPr>
            <p:ph type="body" sz="quarter" idx="22"/>
          </p:nvPr>
        </p:nvSpPr>
        <p:spPr>
          <a:xfrm>
            <a:off x="1270000" y="6362700"/>
            <a:ext cx="10464800" cy="596900"/>
          </a:xfrm>
          <a:prstGeom prst="rect">
            <a:avLst/>
          </a:prstGeom>
        </p:spPr>
        <p:txBody>
          <a:bodyPr anchor="t">
            <a:spAutoFit/>
          </a:bodyPr>
          <a:lstStyle>
            <a:lvl1pPr marL="0" indent="0" algn="ctr">
              <a:spcBef>
                <a:spcPts val="0"/>
              </a:spcBef>
              <a:buSzTx/>
              <a:buNone/>
              <a:defRPr sz="3600"/>
            </a:lvl1pPr>
          </a:lstStyle>
          <a:p>
            <a:r>
              <a:t>–Johnny Appleseed</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3464244" y="-635000"/>
            <a:ext cx="19367501" cy="11194416"/>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311901" y="9271000"/>
            <a:ext cx="374905" cy="355600"/>
          </a:xfrm>
          <a:prstGeom prst="rect">
            <a:avLst/>
          </a:prstGeom>
          <a:ln w="12700">
            <a:miter lim="400000"/>
          </a:ln>
        </p:spPr>
        <p:txBody>
          <a:bodyPr wrap="none" lIns="50800" tIns="50800" rIns="50800" bIns="50800">
            <a:spAutoFit/>
          </a:bodyPr>
          <a:lstStyle>
            <a:lvl1pPr>
              <a:defRPr sz="1800">
                <a:solidFill>
                  <a:srgbClr val="868686"/>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9pPr>
    </p:titleStyle>
    <p:bodyStyle>
      <a:lvl1pPr marL="63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1pPr>
      <a:lvl2pPr marL="127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2pPr>
      <a:lvl3pPr marL="190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3pPr>
      <a:lvl4pPr marL="254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4pPr>
      <a:lvl5pPr marL="317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5pPr>
      <a:lvl6pPr marL="381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6pPr>
      <a:lvl7pPr marL="444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7pPr>
      <a:lvl8pPr marL="508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8pPr>
      <a:lvl9pPr marL="571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itle 5"/>
          <p:cNvSpPr txBox="1">
            <a:spLocks noGrp="1"/>
          </p:cNvSpPr>
          <p:nvPr>
            <p:ph type="ctrTitle"/>
          </p:nvPr>
        </p:nvSpPr>
        <p:spPr>
          <a:xfrm>
            <a:off x="-2468880" y="-1098692"/>
            <a:ext cx="10464801" cy="2794001"/>
          </a:xfrm>
          <a:prstGeom prst="rect">
            <a:avLst/>
          </a:prstGeom>
        </p:spPr>
        <p:txBody>
          <a:bodyPr/>
          <a:lstStyle/>
          <a:p>
            <a:r>
              <a:t> </a:t>
            </a:r>
          </a:p>
        </p:txBody>
      </p:sp>
      <p:sp>
        <p:nvSpPr>
          <p:cNvPr id="120" name="Text Placeholder 6"/>
          <p:cNvSpPr txBox="1">
            <a:spLocks noGrp="1"/>
          </p:cNvSpPr>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defRPr>
                <a:solidFill>
                  <a:srgbClr val="000000"/>
                </a:solidFill>
                <a:latin typeface="Arial"/>
                <a:ea typeface="Arial"/>
                <a:cs typeface="Arial"/>
                <a:sym typeface="Arial"/>
              </a:defRPr>
            </a:pPr>
            <a:r>
              <a:t>Normal labor and delivery:</a:t>
            </a:r>
          </a:p>
          <a:p>
            <a:pPr>
              <a:defRPr>
                <a:solidFill>
                  <a:srgbClr val="000000"/>
                </a:solidFill>
                <a:latin typeface="Arial"/>
                <a:ea typeface="Arial"/>
                <a:cs typeface="Arial"/>
                <a:sym typeface="Arial"/>
              </a:defRPr>
            </a:pPr>
            <a:r>
              <a:t/>
            </a:r>
            <a:b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itle 5"/>
          <p:cNvSpPr txBox="1">
            <a:spLocks noGrp="1"/>
          </p:cNvSpPr>
          <p:nvPr>
            <p:ph type="ctrTitle"/>
          </p:nvPr>
        </p:nvSpPr>
        <p:spPr>
          <a:xfrm>
            <a:off x="-2468880" y="-1098692"/>
            <a:ext cx="10464801" cy="2794001"/>
          </a:xfrm>
          <a:prstGeom prst="rect">
            <a:avLst/>
          </a:prstGeom>
        </p:spPr>
        <p:txBody>
          <a:bodyPr/>
          <a:lstStyle/>
          <a:p>
            <a:r>
              <a:t>Contents: </a:t>
            </a:r>
          </a:p>
        </p:txBody>
      </p:sp>
      <p:sp>
        <p:nvSpPr>
          <p:cNvPr id="123" name="Text Placeholder 6"/>
          <p:cNvSpPr txBox="1">
            <a:spLocks noGrp="1"/>
          </p:cNvSpPr>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t>Introduction.</a:t>
            </a:r>
          </a:p>
          <a:p>
            <a:pPr marL="552173" indent="-552173" algn="l">
              <a:buSzPct val="75000"/>
              <a:buChar char="•"/>
              <a:defRPr>
                <a:solidFill>
                  <a:srgbClr val="000000"/>
                </a:solidFill>
                <a:latin typeface="Arial"/>
                <a:ea typeface="Arial"/>
                <a:cs typeface="Arial"/>
                <a:sym typeface="Arial"/>
              </a:defRPr>
            </a:pPr>
            <a:r>
              <a:t>Mechanical factors of labor.</a:t>
            </a:r>
          </a:p>
          <a:p>
            <a:pPr marL="552173" indent="-552173" algn="l">
              <a:buSzPct val="75000"/>
              <a:buChar char="•"/>
              <a:defRPr>
                <a:solidFill>
                  <a:srgbClr val="000000"/>
                </a:solidFill>
                <a:latin typeface="Arial"/>
                <a:ea typeface="Arial"/>
                <a:cs typeface="Arial"/>
                <a:sym typeface="Arial"/>
              </a:defRPr>
            </a:pPr>
            <a:r>
              <a:t>Stages of labor.</a:t>
            </a:r>
          </a:p>
          <a:p>
            <a:pPr marL="552173" indent="-552173" algn="l">
              <a:buSzPct val="75000"/>
              <a:buChar char="•"/>
              <a:defRPr>
                <a:solidFill>
                  <a:srgbClr val="000000"/>
                </a:solidFill>
                <a:latin typeface="Arial"/>
                <a:ea typeface="Arial"/>
                <a:cs typeface="Arial"/>
                <a:sym typeface="Arial"/>
              </a:defRPr>
            </a:pPr>
            <a:r>
              <a:t>Labor management.</a:t>
            </a: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r>
              <a:t/>
            </a:r>
            <a:b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Labor: the process whereby the fetus and the placenta are expelled from the uterus, normally b\w 37 - 42 weeks.…"/>
          <p:cNvSpPr txBox="1">
            <a:spLocks noGrp="1"/>
          </p:cNvSpPr>
          <p:nvPr>
            <p:ph type="subTitle" idx="1"/>
          </p:nvPr>
        </p:nvSpPr>
        <p:spPr>
          <a:xfrm>
            <a:off x="316512" y="1996792"/>
            <a:ext cx="11418288" cy="5928079"/>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rPr dirty="0"/>
              <a:t>Labor: the process whereby the fetus and the placenta are expelled from the uterus, normally b\w 37 - 42 weeks.</a:t>
            </a:r>
          </a:p>
          <a:p>
            <a:pPr marL="552173" indent="-552173" algn="l">
              <a:buSzPct val="75000"/>
              <a:buChar char="•"/>
              <a:defRPr>
                <a:solidFill>
                  <a:srgbClr val="000000"/>
                </a:solidFill>
                <a:latin typeface="Arial"/>
                <a:ea typeface="Arial"/>
                <a:cs typeface="Arial"/>
                <a:sym typeface="Arial"/>
              </a:defRPr>
            </a:pPr>
            <a:endParaRPr dirty="0"/>
          </a:p>
          <a:p>
            <a:pPr marL="552173" indent="-552173" algn="l">
              <a:buSzPct val="75000"/>
              <a:buChar char="•"/>
              <a:defRPr>
                <a:solidFill>
                  <a:srgbClr val="000000"/>
                </a:solidFill>
                <a:latin typeface="Arial"/>
                <a:ea typeface="Arial"/>
                <a:cs typeface="Arial"/>
                <a:sym typeface="Arial"/>
              </a:defRPr>
            </a:pPr>
            <a:r>
              <a:rPr dirty="0"/>
              <a:t>Diagnosis: when painful uterine contractions </a:t>
            </a:r>
            <a:r>
              <a:rPr b="1" dirty="0"/>
              <a:t>accompany </a:t>
            </a:r>
            <a:r>
              <a:rPr b="1" dirty="0" smtClean="0"/>
              <a:t>dilatation </a:t>
            </a:r>
            <a:r>
              <a:rPr b="1" dirty="0"/>
              <a:t>and effacement of the cervix.</a:t>
            </a:r>
          </a:p>
          <a:p>
            <a:pPr marL="552173" indent="-552173" algn="l">
              <a:buSzPct val="75000"/>
              <a:buChar char="•"/>
              <a:defRPr>
                <a:solidFill>
                  <a:srgbClr val="000000"/>
                </a:solidFill>
                <a:latin typeface="Arial"/>
                <a:ea typeface="Arial"/>
                <a:cs typeface="Arial"/>
                <a:sym typeface="Arial"/>
              </a:defRPr>
            </a:pPr>
            <a:endParaRPr dirty="0"/>
          </a:p>
          <a:p>
            <a:pPr marL="552173" indent="-552173" algn="l">
              <a:buSzPct val="75000"/>
              <a:buChar char="•"/>
              <a:defRPr>
                <a:solidFill>
                  <a:srgbClr val="000000"/>
                </a:solidFill>
                <a:latin typeface="Arial"/>
                <a:ea typeface="Arial"/>
                <a:cs typeface="Arial"/>
                <a:sym typeface="Arial"/>
              </a:defRPr>
            </a:pPr>
            <a:r>
              <a:rPr dirty="0"/>
              <a:t>Divided into stages.</a:t>
            </a:r>
          </a:p>
        </p:txBody>
      </p:sp>
      <p:sp>
        <p:nvSpPr>
          <p:cNvPr id="126" name="Title 2"/>
          <p:cNvSpPr txBox="1">
            <a:spLocks noGrp="1"/>
          </p:cNvSpPr>
          <p:nvPr>
            <p:ph type="ctrTitle"/>
          </p:nvPr>
        </p:nvSpPr>
        <p:spPr>
          <a:xfrm>
            <a:off x="-1746392" y="-1189003"/>
            <a:ext cx="10464801" cy="2794001"/>
          </a:xfrm>
          <a:prstGeom prst="rect">
            <a:avLst/>
          </a:prstGeom>
        </p:spPr>
        <p:txBody>
          <a:bodyPr/>
          <a:lstStyle/>
          <a:p>
            <a:r>
              <a:t>Introduction: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5"/>
          <p:cNvSpPr txBox="1">
            <a:spLocks noGrp="1"/>
          </p:cNvSpPr>
          <p:nvPr>
            <p:ph type="ctrTitle"/>
          </p:nvPr>
        </p:nvSpPr>
        <p:spPr>
          <a:xfrm>
            <a:off x="-2468880" y="-1098692"/>
            <a:ext cx="10464801" cy="2794001"/>
          </a:xfrm>
          <a:prstGeom prst="rect">
            <a:avLst/>
          </a:prstGeom>
        </p:spPr>
        <p:txBody>
          <a:bodyPr/>
          <a:lstStyle/>
          <a:p>
            <a:r>
              <a:t> </a:t>
            </a:r>
          </a:p>
        </p:txBody>
      </p:sp>
      <p:sp>
        <p:nvSpPr>
          <p:cNvPr id="129" name="Text Placeholder 6"/>
          <p:cNvSpPr txBox="1">
            <a:spLocks noGrp="1"/>
          </p:cNvSpPr>
          <p:nvPr>
            <p:ph type="subTitle" idx="1"/>
          </p:nvPr>
        </p:nvSpPr>
        <p:spPr>
          <a:xfrm>
            <a:off x="268323" y="622229"/>
            <a:ext cx="11466477" cy="8088843"/>
          </a:xfrm>
          <a:prstGeom prst="rect">
            <a:avLst/>
          </a:prstGeom>
        </p:spPr>
        <p:txBody>
          <a:bodyPr/>
          <a:lstStyle/>
          <a:p>
            <a:pPr marL="483152" indent="-483152" algn="l" defTabSz="457200">
              <a:buSzPct val="75000"/>
              <a:buChar char="•"/>
              <a:defRPr sz="3500">
                <a:solidFill>
                  <a:srgbClr val="232323"/>
                </a:solidFill>
                <a:latin typeface="Arial"/>
                <a:ea typeface="Arial"/>
                <a:cs typeface="Arial"/>
                <a:sym typeface="Arial"/>
              </a:defRPr>
            </a:pPr>
            <a:endParaRPr dirty="0"/>
          </a:p>
          <a:p>
            <a:pPr algn="l">
              <a:defRPr>
                <a:solidFill>
                  <a:srgbClr val="000000"/>
                </a:solidFill>
                <a:latin typeface="Arial"/>
                <a:ea typeface="Arial"/>
                <a:cs typeface="Arial"/>
                <a:sym typeface="Arial"/>
              </a:defRPr>
            </a:pPr>
            <a:r>
              <a:rPr dirty="0"/>
              <a:t/>
            </a:r>
            <a:br>
              <a:rPr dirty="0"/>
            </a:br>
            <a:r>
              <a:rPr dirty="0"/>
              <a:t>Normal labor:</a:t>
            </a:r>
          </a:p>
          <a:p>
            <a:pPr marL="552173" indent="-552173" algn="l">
              <a:buSzPct val="75000"/>
              <a:buChar char="•"/>
              <a:defRPr>
                <a:solidFill>
                  <a:srgbClr val="000000"/>
                </a:solidFill>
                <a:latin typeface="Arial"/>
                <a:ea typeface="Arial"/>
                <a:cs typeface="Arial"/>
                <a:sym typeface="Arial"/>
              </a:defRPr>
            </a:pPr>
            <a:r>
              <a:rPr dirty="0"/>
              <a:t>Spontaneous on </a:t>
            </a:r>
            <a:r>
              <a:rPr dirty="0" smtClean="0"/>
              <a:t>onset</a:t>
            </a:r>
            <a:r>
              <a:rPr lang="en-US" dirty="0"/>
              <a:t> </a:t>
            </a:r>
            <a:r>
              <a:rPr lang="en-US" dirty="0" smtClean="0"/>
              <a:t>( not induced or augmented).</a:t>
            </a:r>
            <a:endParaRPr dirty="0"/>
          </a:p>
          <a:p>
            <a:pPr marL="552173" indent="-552173" algn="l">
              <a:buSzPct val="75000"/>
              <a:buChar char="•"/>
              <a:defRPr>
                <a:solidFill>
                  <a:srgbClr val="000000"/>
                </a:solidFill>
                <a:latin typeface="Arial"/>
                <a:ea typeface="Arial"/>
                <a:cs typeface="Arial"/>
                <a:sym typeface="Arial"/>
              </a:defRPr>
            </a:pPr>
            <a:r>
              <a:rPr dirty="0"/>
              <a:t>Low risk.</a:t>
            </a:r>
          </a:p>
          <a:p>
            <a:pPr marL="552173" indent="-552173" algn="l">
              <a:buSzPct val="75000"/>
              <a:buChar char="•"/>
              <a:defRPr>
                <a:solidFill>
                  <a:srgbClr val="000000"/>
                </a:solidFill>
                <a:latin typeface="Arial"/>
                <a:ea typeface="Arial"/>
                <a:cs typeface="Arial"/>
                <a:sym typeface="Arial"/>
              </a:defRPr>
            </a:pPr>
            <a:r>
              <a:rPr dirty="0"/>
              <a:t>Infant is born </a:t>
            </a:r>
            <a:r>
              <a:rPr dirty="0" smtClean="0"/>
              <a:t>spontaneously</a:t>
            </a:r>
            <a:r>
              <a:rPr lang="en-US" dirty="0"/>
              <a:t> </a:t>
            </a:r>
            <a:r>
              <a:rPr lang="en-US" dirty="0" smtClean="0"/>
              <a:t>(without instruments or vacuum).</a:t>
            </a:r>
            <a:endParaRPr dirty="0"/>
          </a:p>
          <a:p>
            <a:pPr marL="552173" indent="-552173" algn="l">
              <a:buSzPct val="75000"/>
              <a:buChar char="•"/>
              <a:defRPr>
                <a:solidFill>
                  <a:srgbClr val="000000"/>
                </a:solidFill>
                <a:latin typeface="Arial"/>
                <a:ea typeface="Arial"/>
                <a:cs typeface="Arial"/>
                <a:sym typeface="Arial"/>
              </a:defRPr>
            </a:pPr>
            <a:r>
              <a:rPr dirty="0"/>
              <a:t>In vertex position.</a:t>
            </a:r>
          </a:p>
          <a:p>
            <a:pPr marL="552173" indent="-552173" algn="l">
              <a:buSzPct val="75000"/>
              <a:buChar char="•"/>
              <a:defRPr>
                <a:solidFill>
                  <a:srgbClr val="000000"/>
                </a:solidFill>
                <a:latin typeface="Arial"/>
                <a:ea typeface="Arial"/>
                <a:cs typeface="Arial"/>
                <a:sym typeface="Arial"/>
              </a:defRPr>
            </a:pPr>
            <a:r>
              <a:rPr dirty="0"/>
              <a:t>Between 37 - 42 completed </a:t>
            </a:r>
            <a:r>
              <a:rPr dirty="0" err="1" smtClean="0"/>
              <a:t>weeks</a:t>
            </a:r>
            <a:r>
              <a:rPr lang="en-US" dirty="0" err="1" smtClean="0"/>
              <a:t>+of</a:t>
            </a:r>
            <a:r>
              <a:rPr lang="en-US" dirty="0" smtClean="0"/>
              <a:t> average birth weight (between205kg-4kg).</a:t>
            </a:r>
            <a:endParaRPr dirty="0"/>
          </a:p>
          <a:p>
            <a:pPr marL="552173" indent="-552173" algn="l">
              <a:buSzPct val="75000"/>
              <a:buChar char="•"/>
              <a:defRPr>
                <a:solidFill>
                  <a:srgbClr val="000000"/>
                </a:solidFill>
                <a:latin typeface="Arial"/>
                <a:ea typeface="Arial"/>
                <a:cs typeface="Arial"/>
                <a:sym typeface="Arial"/>
              </a:defRPr>
            </a:pPr>
            <a:r>
              <a:rPr lang="en-US" dirty="0" smtClean="0"/>
              <a:t>With no complications with/without episiotomy.</a:t>
            </a:r>
          </a:p>
          <a:p>
            <a:pPr algn="l">
              <a:buSzPct val="75000"/>
              <a:defRPr>
                <a:solidFill>
                  <a:srgbClr val="000000"/>
                </a:solidFill>
                <a:latin typeface="Arial"/>
                <a:ea typeface="Arial"/>
                <a:cs typeface="Arial"/>
                <a:sym typeface="Arial"/>
              </a:defRPr>
            </a:pPr>
            <a:r>
              <a:rPr lang="en-US" dirty="0" smtClean="0"/>
              <a:t>(episiotomy is not a criteria in normal labor)</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 Placeholder 6"/>
          <p:cNvSpPr txBox="1">
            <a:spLocks noGrp="1"/>
          </p:cNvSpPr>
          <p:nvPr>
            <p:ph type="subTitle" sz="half" idx="1"/>
          </p:nvPr>
        </p:nvSpPr>
        <p:spPr>
          <a:xfrm>
            <a:off x="74294" y="3184595"/>
            <a:ext cx="11660506" cy="3951042"/>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t>Three determine progress:</a:t>
            </a:r>
          </a:p>
          <a:p>
            <a:pPr marL="552173" indent="-552173" algn="l">
              <a:buSzPct val="47000"/>
              <a:buBlip>
                <a:blip r:embed="rId2"/>
              </a:buBlip>
              <a:defRPr>
                <a:solidFill>
                  <a:srgbClr val="000000"/>
                </a:solidFill>
                <a:latin typeface="Arial"/>
                <a:ea typeface="Arial"/>
                <a:cs typeface="Arial"/>
                <a:sym typeface="Arial"/>
              </a:defRPr>
            </a:pPr>
            <a:r>
              <a:t>The power.</a:t>
            </a:r>
          </a:p>
          <a:p>
            <a:pPr marL="552173" indent="-552173" algn="l">
              <a:buSzPct val="47000"/>
              <a:buBlip>
                <a:blip r:embed="rId2"/>
              </a:buBlip>
              <a:defRPr>
                <a:solidFill>
                  <a:srgbClr val="000000"/>
                </a:solidFill>
                <a:latin typeface="Arial"/>
                <a:ea typeface="Arial"/>
                <a:cs typeface="Arial"/>
                <a:sym typeface="Arial"/>
              </a:defRPr>
            </a:pPr>
            <a:r>
              <a:t>The passage.</a:t>
            </a:r>
          </a:p>
          <a:p>
            <a:pPr marL="552173" indent="-552173" algn="l">
              <a:buSzPct val="47000"/>
              <a:buBlip>
                <a:blip r:embed="rId2"/>
              </a:buBlip>
              <a:defRPr>
                <a:solidFill>
                  <a:srgbClr val="000000"/>
                </a:solidFill>
                <a:latin typeface="Arial"/>
                <a:ea typeface="Arial"/>
                <a:cs typeface="Arial"/>
                <a:sym typeface="Arial"/>
              </a:defRPr>
            </a:pPr>
            <a:r>
              <a:t>The passenger.</a:t>
            </a:r>
          </a:p>
        </p:txBody>
      </p:sp>
      <p:sp>
        <p:nvSpPr>
          <p:cNvPr id="132" name="Title 5"/>
          <p:cNvSpPr txBox="1">
            <a:spLocks noGrp="1"/>
          </p:cNvSpPr>
          <p:nvPr>
            <p:ph type="ctrTitle"/>
          </p:nvPr>
        </p:nvSpPr>
        <p:spPr>
          <a:xfrm>
            <a:off x="23706" y="147602"/>
            <a:ext cx="10464801" cy="2794001"/>
          </a:xfrm>
          <a:prstGeom prst="rect">
            <a:avLst/>
          </a:prstGeom>
        </p:spPr>
        <p:txBody>
          <a:bodyPr>
            <a:normAutofit fontScale="90000"/>
          </a:bodyPr>
          <a:lstStyle>
            <a:lvl1pPr algn="l"/>
          </a:lstStyle>
          <a:p>
            <a:r>
              <a:t>Mechanical factors of labor: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itle 5"/>
          <p:cNvSpPr txBox="1">
            <a:spLocks noGrp="1"/>
          </p:cNvSpPr>
          <p:nvPr>
            <p:ph type="ctrTitle"/>
          </p:nvPr>
        </p:nvSpPr>
        <p:spPr>
          <a:xfrm>
            <a:off x="-12418" y="-773572"/>
            <a:ext cx="10464801" cy="2794001"/>
          </a:xfrm>
          <a:prstGeom prst="rect">
            <a:avLst/>
          </a:prstGeom>
        </p:spPr>
        <p:txBody>
          <a:bodyPr/>
          <a:lstStyle>
            <a:lvl1pPr algn="l"/>
          </a:lstStyle>
          <a:p>
            <a:r>
              <a:t>The powers:</a:t>
            </a:r>
          </a:p>
        </p:txBody>
      </p:sp>
      <p:sp>
        <p:nvSpPr>
          <p:cNvPr id="135" name="Text Placeholder 6"/>
          <p:cNvSpPr txBox="1">
            <a:spLocks noGrp="1"/>
          </p:cNvSpPr>
          <p:nvPr>
            <p:ph type="subTitle" sz="half" idx="1"/>
          </p:nvPr>
        </p:nvSpPr>
        <p:spPr>
          <a:xfrm>
            <a:off x="131798" y="2579299"/>
            <a:ext cx="11603002" cy="3707201"/>
          </a:xfrm>
          <a:prstGeom prst="rect">
            <a:avLst/>
          </a:prstGeom>
        </p:spPr>
        <p:txBody>
          <a:bodyPr/>
          <a:lstStyle/>
          <a:p>
            <a:pPr marL="331304" indent="-331304" algn="l">
              <a:lnSpc>
                <a:spcPct val="80000"/>
              </a:lnSpc>
              <a:buSzPct val="75000"/>
              <a:buChar char="•"/>
              <a:defRPr sz="3300">
                <a:solidFill>
                  <a:srgbClr val="000000"/>
                </a:solidFill>
                <a:latin typeface="Arial"/>
                <a:ea typeface="Arial"/>
                <a:cs typeface="Arial"/>
                <a:sym typeface="Arial"/>
              </a:defRPr>
            </a:pPr>
            <a:r>
              <a:rPr dirty="0"/>
              <a:t>Once labor established, </a:t>
            </a:r>
            <a:r>
              <a:rPr b="1" dirty="0"/>
              <a:t>the uterus contracts for 45–60 seconds about every 2–4 minutes</a:t>
            </a:r>
            <a:r>
              <a:rPr b="1" dirty="0" smtClean="0"/>
              <a:t>.</a:t>
            </a:r>
            <a:r>
              <a:rPr lang="en-US" b="1" dirty="0" smtClean="0">
                <a:solidFill>
                  <a:srgbClr val="FF0000"/>
                </a:solidFill>
              </a:rPr>
              <a:t>(this the definition of effective uterine contraction)</a:t>
            </a:r>
            <a:endParaRPr b="1" dirty="0">
              <a:solidFill>
                <a:srgbClr val="FF0000"/>
              </a:solidFill>
            </a:endParaRPr>
          </a:p>
          <a:p>
            <a:pPr marL="469347" indent="-469347" algn="l">
              <a:lnSpc>
                <a:spcPct val="90000"/>
              </a:lnSpc>
              <a:buSzPct val="75000"/>
              <a:buChar char="•"/>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dirty="0"/>
              <a:t>Irregular, painless, of mild intensity contractions of uterine smooth muscle occur throughout the third trimester and are often felt as</a:t>
            </a:r>
            <a:r>
              <a:rPr b="1" dirty="0"/>
              <a:t> </a:t>
            </a:r>
            <a:r>
              <a:rPr b="1" i="1" dirty="0"/>
              <a:t>Braxton Hicks contractions</a:t>
            </a:r>
            <a:r>
              <a:rPr b="1" dirty="0"/>
              <a:t>, </a:t>
            </a:r>
            <a:r>
              <a:rPr dirty="0"/>
              <a:t>not result in cervical changes.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itle 5"/>
          <p:cNvSpPr txBox="1">
            <a:spLocks noGrp="1"/>
          </p:cNvSpPr>
          <p:nvPr>
            <p:ph type="ctrTitle"/>
          </p:nvPr>
        </p:nvSpPr>
        <p:spPr>
          <a:xfrm>
            <a:off x="150142" y="-1008381"/>
            <a:ext cx="10464801" cy="2794001"/>
          </a:xfrm>
          <a:prstGeom prst="rect">
            <a:avLst/>
          </a:prstGeom>
        </p:spPr>
        <p:txBody>
          <a:bodyPr/>
          <a:lstStyle>
            <a:lvl1pPr algn="l"/>
          </a:lstStyle>
          <a:p>
            <a:r>
              <a:t>The passage:</a:t>
            </a:r>
          </a:p>
        </p:txBody>
      </p:sp>
      <p:sp>
        <p:nvSpPr>
          <p:cNvPr id="138" name="Text Placeholder 6"/>
          <p:cNvSpPr txBox="1">
            <a:spLocks noGrp="1"/>
          </p:cNvSpPr>
          <p:nvPr>
            <p:ph type="subTitle" idx="1"/>
          </p:nvPr>
        </p:nvSpPr>
        <p:spPr>
          <a:xfrm>
            <a:off x="454934" y="2369279"/>
            <a:ext cx="11668972" cy="6129022"/>
          </a:xfrm>
          <a:prstGeom prst="rect">
            <a:avLst/>
          </a:prstGeom>
        </p:spPr>
        <p:txBody>
          <a:bodyPr>
            <a:normAutofit fontScale="77500" lnSpcReduction="20000"/>
          </a:bodyPr>
          <a:lstStyle/>
          <a:p>
            <a:pPr marL="291268" indent="-291268" algn="l" defTabSz="338835">
              <a:buSzPct val="47000"/>
              <a:buBlip>
                <a:blip r:embed="rId2"/>
              </a:buBlip>
              <a:defRPr sz="3712">
                <a:solidFill>
                  <a:srgbClr val="000000"/>
                </a:solidFill>
                <a:latin typeface="Arial"/>
                <a:ea typeface="Arial"/>
                <a:cs typeface="Arial"/>
                <a:sym typeface="Arial"/>
              </a:defRPr>
            </a:pPr>
            <a:r>
              <a:rPr dirty="0"/>
              <a:t>The bony </a:t>
            </a:r>
            <a:r>
              <a:rPr dirty="0" smtClean="0"/>
              <a:t>pelvis</a:t>
            </a:r>
            <a:r>
              <a:rPr lang="en-US" dirty="0" smtClean="0"/>
              <a:t>(true pelvis)</a:t>
            </a:r>
            <a:r>
              <a:rPr dirty="0" smtClean="0"/>
              <a:t>:</a:t>
            </a:r>
            <a:endParaRPr dirty="0"/>
          </a:p>
          <a:p>
            <a:pPr marL="400326" indent="-400326" algn="l" defTabSz="338835">
              <a:buSzPct val="75000"/>
              <a:buChar char="•"/>
              <a:defRPr sz="2900">
                <a:solidFill>
                  <a:srgbClr val="000000"/>
                </a:solidFill>
                <a:latin typeface="Arial"/>
                <a:ea typeface="Arial"/>
                <a:cs typeface="Arial"/>
                <a:sym typeface="Arial"/>
              </a:defRPr>
            </a:pPr>
            <a:endParaRPr lang="en-US" dirty="0" smtClean="0"/>
          </a:p>
          <a:p>
            <a:pPr marL="400326" indent="-400326" algn="l" defTabSz="338835">
              <a:buSzPct val="75000"/>
              <a:buChar char="•"/>
              <a:defRPr sz="2900">
                <a:solidFill>
                  <a:srgbClr val="000000"/>
                </a:solidFill>
                <a:latin typeface="Arial"/>
                <a:ea typeface="Arial"/>
                <a:cs typeface="Arial"/>
                <a:sym typeface="Arial"/>
              </a:defRPr>
            </a:pPr>
            <a:r>
              <a:rPr dirty="0" smtClean="0"/>
              <a:t>Three </a:t>
            </a:r>
            <a:r>
              <a:rPr dirty="0"/>
              <a:t>planes: </a:t>
            </a:r>
            <a:endParaRPr lang="en-US" dirty="0" smtClean="0"/>
          </a:p>
          <a:p>
            <a:pPr marL="400326" indent="-400326" algn="l" defTabSz="338835">
              <a:buSzPct val="75000"/>
              <a:buChar char="•"/>
              <a:defRPr sz="2900">
                <a:solidFill>
                  <a:srgbClr val="000000"/>
                </a:solidFill>
                <a:latin typeface="Arial"/>
                <a:ea typeface="Arial"/>
                <a:cs typeface="Arial"/>
                <a:sym typeface="Arial"/>
              </a:defRPr>
            </a:pPr>
            <a:endParaRPr lang="en-US" dirty="0" smtClean="0"/>
          </a:p>
          <a:p>
            <a:pPr marL="400326" indent="-400326" algn="l" defTabSz="338835">
              <a:buSzPct val="75000"/>
              <a:buChar char="•"/>
              <a:defRPr sz="2900">
                <a:solidFill>
                  <a:srgbClr val="000000"/>
                </a:solidFill>
                <a:latin typeface="Arial"/>
                <a:ea typeface="Arial"/>
                <a:cs typeface="Arial"/>
                <a:sym typeface="Arial"/>
              </a:defRPr>
            </a:pPr>
            <a:r>
              <a:rPr lang="en-US" dirty="0" smtClean="0"/>
              <a:t>1</a:t>
            </a:r>
            <a:r>
              <a:rPr dirty="0" smtClean="0"/>
              <a:t> </a:t>
            </a:r>
            <a:r>
              <a:rPr dirty="0"/>
              <a:t>- Inlet: </a:t>
            </a:r>
            <a:endParaRPr lang="en-US" dirty="0" smtClean="0"/>
          </a:p>
          <a:p>
            <a:pPr marL="400326" indent="-400326" algn="l" defTabSz="338835">
              <a:buSzPct val="75000"/>
              <a:buChar char="•"/>
              <a:defRPr sz="2900">
                <a:solidFill>
                  <a:srgbClr val="000000"/>
                </a:solidFill>
                <a:latin typeface="Arial"/>
                <a:ea typeface="Arial"/>
                <a:cs typeface="Arial"/>
                <a:sym typeface="Arial"/>
              </a:defRPr>
            </a:pPr>
            <a:r>
              <a:rPr dirty="0" smtClean="0"/>
              <a:t>the </a:t>
            </a:r>
            <a:r>
              <a:rPr dirty="0"/>
              <a:t>transverse diameter is about 13 cm, </a:t>
            </a:r>
            <a:r>
              <a:rPr dirty="0" err="1"/>
              <a:t>antero</a:t>
            </a:r>
            <a:r>
              <a:rPr dirty="0"/>
              <a:t>-posterior (AP) </a:t>
            </a:r>
            <a:r>
              <a:rPr lang="en-US" dirty="0" smtClean="0"/>
              <a:t> </a:t>
            </a:r>
            <a:r>
              <a:rPr dirty="0" smtClean="0"/>
              <a:t>diameter </a:t>
            </a:r>
            <a:r>
              <a:rPr dirty="0"/>
              <a:t>11 </a:t>
            </a:r>
            <a:r>
              <a:rPr dirty="0" smtClean="0"/>
              <a:t>cm</a:t>
            </a:r>
            <a:r>
              <a:rPr lang="en-US" dirty="0"/>
              <a:t> </a:t>
            </a:r>
            <a:r>
              <a:rPr lang="en-US" u="sng" dirty="0" smtClean="0"/>
              <a:t>(transverse is larger than AP)</a:t>
            </a:r>
          </a:p>
          <a:p>
            <a:pPr marL="400326" indent="-400326" algn="l" defTabSz="338835">
              <a:buSzPct val="75000"/>
              <a:buChar char="•"/>
              <a:defRPr sz="2900">
                <a:solidFill>
                  <a:srgbClr val="000000"/>
                </a:solidFill>
                <a:latin typeface="Arial"/>
                <a:ea typeface="Arial"/>
                <a:cs typeface="Arial"/>
                <a:sym typeface="Arial"/>
              </a:defRPr>
            </a:pPr>
            <a:endParaRPr dirty="0"/>
          </a:p>
          <a:p>
            <a:pPr algn="l" defTabSz="338835">
              <a:defRPr sz="2900">
                <a:solidFill>
                  <a:srgbClr val="000000"/>
                </a:solidFill>
                <a:latin typeface="Arial"/>
                <a:ea typeface="Arial"/>
                <a:cs typeface="Arial"/>
                <a:sym typeface="Arial"/>
              </a:defRPr>
            </a:pPr>
            <a:r>
              <a:rPr dirty="0"/>
              <a:t> </a:t>
            </a:r>
            <a:r>
              <a:rPr lang="en-US" dirty="0" smtClean="0"/>
              <a:t>   2</a:t>
            </a:r>
            <a:r>
              <a:rPr dirty="0" smtClean="0"/>
              <a:t> </a:t>
            </a:r>
            <a:r>
              <a:rPr dirty="0"/>
              <a:t>-The </a:t>
            </a:r>
            <a:r>
              <a:rPr dirty="0" err="1" smtClean="0"/>
              <a:t>midcavity</a:t>
            </a:r>
            <a:r>
              <a:rPr lang="en-US" dirty="0" smtClean="0"/>
              <a:t>:</a:t>
            </a:r>
          </a:p>
          <a:p>
            <a:pPr algn="l" defTabSz="338835">
              <a:defRPr sz="2900">
                <a:solidFill>
                  <a:srgbClr val="000000"/>
                </a:solidFill>
                <a:latin typeface="Arial"/>
                <a:ea typeface="Arial"/>
                <a:cs typeface="Arial"/>
                <a:sym typeface="Arial"/>
              </a:defRPr>
            </a:pPr>
            <a:r>
              <a:rPr dirty="0" smtClean="0"/>
              <a:t> </a:t>
            </a:r>
            <a:r>
              <a:rPr dirty="0"/>
              <a:t>is almost round, </a:t>
            </a:r>
            <a:r>
              <a:rPr u="sng" dirty="0"/>
              <a:t>the transverse and AP diameters are similar</a:t>
            </a:r>
            <a:r>
              <a:rPr dirty="0"/>
              <a:t>. </a:t>
            </a:r>
            <a:r>
              <a:rPr lang="en-US" dirty="0" smtClean="0"/>
              <a:t>(area of smallest diameter, and we feel ischial spine in this area. Also it’s the area where  most of arrest of progress happens and the area where in which we can say the fetal head is engaged or not.)</a:t>
            </a:r>
          </a:p>
          <a:p>
            <a:pPr algn="l" defTabSz="338835">
              <a:defRPr sz="2900">
                <a:solidFill>
                  <a:srgbClr val="000000"/>
                </a:solidFill>
                <a:latin typeface="Arial"/>
                <a:ea typeface="Arial"/>
                <a:cs typeface="Arial"/>
                <a:sym typeface="Arial"/>
              </a:defRPr>
            </a:pPr>
            <a:r>
              <a:rPr dirty="0" smtClean="0"/>
              <a:t>                                          </a:t>
            </a:r>
            <a:endParaRPr dirty="0"/>
          </a:p>
          <a:p>
            <a:pPr algn="l" defTabSz="338835">
              <a:defRPr sz="2900">
                <a:solidFill>
                  <a:srgbClr val="000000"/>
                </a:solidFill>
                <a:latin typeface="Arial"/>
                <a:ea typeface="Arial"/>
                <a:cs typeface="Arial"/>
                <a:sym typeface="Arial"/>
              </a:defRPr>
            </a:pPr>
            <a:r>
              <a:rPr dirty="0"/>
              <a:t>   </a:t>
            </a:r>
            <a:r>
              <a:rPr dirty="0" smtClean="0"/>
              <a:t> </a:t>
            </a:r>
            <a:r>
              <a:rPr lang="en-US" dirty="0" smtClean="0"/>
              <a:t>3</a:t>
            </a:r>
            <a:r>
              <a:rPr dirty="0" smtClean="0"/>
              <a:t> - </a:t>
            </a:r>
            <a:r>
              <a:rPr dirty="0"/>
              <a:t>The outlet</a:t>
            </a:r>
            <a:r>
              <a:rPr dirty="0" smtClean="0"/>
              <a:t>:</a:t>
            </a:r>
            <a:endParaRPr lang="en-US" dirty="0" smtClean="0"/>
          </a:p>
          <a:p>
            <a:pPr algn="l" defTabSz="338835">
              <a:defRPr sz="2900">
                <a:solidFill>
                  <a:srgbClr val="000000"/>
                </a:solidFill>
                <a:latin typeface="Arial"/>
                <a:ea typeface="Arial"/>
                <a:cs typeface="Arial"/>
                <a:sym typeface="Arial"/>
              </a:defRPr>
            </a:pPr>
            <a:r>
              <a:rPr dirty="0" smtClean="0"/>
              <a:t> </a:t>
            </a:r>
            <a:r>
              <a:rPr dirty="0"/>
              <a:t>the AP diameter (12.5 cm), transverse diameter (11 cm</a:t>
            </a:r>
            <a:r>
              <a:rPr u="sng" dirty="0"/>
              <a:t>). </a:t>
            </a:r>
            <a:r>
              <a:rPr lang="en-US" u="sng" dirty="0" smtClean="0"/>
              <a:t>(AP larger than transverse</a:t>
            </a:r>
            <a:r>
              <a:rPr lang="en-US" dirty="0" smtClean="0"/>
              <a:t>)</a:t>
            </a:r>
            <a:endParaRPr dirty="0"/>
          </a:p>
          <a:p>
            <a:pPr marL="400326" indent="-400326" algn="l" defTabSz="338835">
              <a:buSzPct val="75000"/>
              <a:buChar char="•"/>
              <a:defRPr sz="2900">
                <a:solidFill>
                  <a:srgbClr val="000000"/>
                </a:solidFill>
                <a:latin typeface="Arial"/>
                <a:ea typeface="Arial"/>
                <a:cs typeface="Arial"/>
                <a:sym typeface="Arial"/>
              </a:defRPr>
            </a:pPr>
            <a:endParaRPr lang="en-US" dirty="0" smtClean="0"/>
          </a:p>
          <a:p>
            <a:pPr algn="l" defTabSz="338835">
              <a:buSzPct val="75000"/>
              <a:defRPr sz="2900">
                <a:solidFill>
                  <a:srgbClr val="000000"/>
                </a:solidFill>
                <a:latin typeface="Arial"/>
                <a:ea typeface="Arial"/>
                <a:cs typeface="Arial"/>
                <a:sym typeface="Arial"/>
              </a:defRPr>
            </a:pPr>
            <a:endParaRPr lang="en-US" b="1" dirty="0" smtClean="0"/>
          </a:p>
          <a:p>
            <a:pPr algn="l" defTabSz="338835">
              <a:buSzPct val="75000"/>
              <a:defRPr sz="2900">
                <a:solidFill>
                  <a:srgbClr val="000000"/>
                </a:solidFill>
                <a:latin typeface="Arial"/>
                <a:ea typeface="Arial"/>
                <a:cs typeface="Arial"/>
                <a:sym typeface="Arial"/>
              </a:defRPr>
            </a:pPr>
            <a:endParaRPr lang="en-US" b="1" dirty="0"/>
          </a:p>
          <a:p>
            <a:pPr algn="l" defTabSz="338835">
              <a:buSzPct val="75000"/>
              <a:defRPr sz="2900">
                <a:solidFill>
                  <a:srgbClr val="000000"/>
                </a:solidFill>
                <a:latin typeface="Arial"/>
                <a:ea typeface="Arial"/>
                <a:cs typeface="Arial"/>
                <a:sym typeface="Arial"/>
              </a:defRPr>
            </a:pPr>
            <a:r>
              <a:rPr b="1" dirty="0" smtClean="0"/>
              <a:t>In </a:t>
            </a:r>
            <a:r>
              <a:rPr b="1" dirty="0"/>
              <a:t>the lateral wall of the mid-pelvis, ischial spines are palpable vaginally. Used as landmarks to assess the descent of the head on vaginal examination, STATION.</a:t>
            </a:r>
          </a:p>
          <a:p>
            <a:pPr algn="l" defTabSz="338835">
              <a:buSzPct val="75000"/>
              <a:defRPr sz="2900">
                <a:solidFill>
                  <a:srgbClr val="000000"/>
                </a:solidFill>
                <a:latin typeface="Arial"/>
                <a:ea typeface="Arial"/>
                <a:cs typeface="Arial"/>
                <a:sym typeface="Arial"/>
              </a:defRPr>
            </a:pPr>
            <a:r>
              <a:rPr b="1" dirty="0"/>
              <a:t> Measured in </a:t>
            </a:r>
            <a:r>
              <a:rPr b="1" dirty="0" err="1"/>
              <a:t>centimetres</a:t>
            </a:r>
            <a:r>
              <a:rPr b="1" dirty="0"/>
              <a:t> in relation to the spines. </a:t>
            </a:r>
          </a:p>
          <a:p>
            <a:pPr algn="l" defTabSz="338835">
              <a:buSzPct val="75000"/>
              <a:defRPr sz="2900">
                <a:solidFill>
                  <a:srgbClr val="000000"/>
                </a:solidFill>
                <a:latin typeface="Arial"/>
                <a:ea typeface="Arial"/>
                <a:cs typeface="Arial"/>
                <a:sym typeface="Arial"/>
              </a:defRPr>
            </a:pPr>
            <a:r>
              <a:rPr b="1" dirty="0" smtClean="0"/>
              <a:t>variety </a:t>
            </a:r>
            <a:r>
              <a:rPr b="1" dirty="0"/>
              <a:t>of pelvic shapes have been described.</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Double-click to edit"/>
          <p:cNvSpPr txBox="1">
            <a:spLocks noGrp="1"/>
          </p:cNvSpPr>
          <p:nvPr>
            <p:ph type="body" idx="1"/>
          </p:nvPr>
        </p:nvSpPr>
        <p:spPr>
          <a:prstGeom prst="rect">
            <a:avLst/>
          </a:prstGeom>
        </p:spPr>
        <p:txBody>
          <a:bodyPr/>
          <a:lstStyle/>
          <a:p>
            <a:pPr>
              <a:buBlip>
                <a:blip r:embed="rId2"/>
              </a:buBlip>
            </a:pPr>
            <a:endParaRPr/>
          </a:p>
        </p:txBody>
      </p:sp>
      <p:pic>
        <p:nvPicPr>
          <p:cNvPr id="142" name="bony-pelvis-5-638.jpg" descr="bony-pelvis-5-638.jpg"/>
          <p:cNvPicPr>
            <a:picLocks noChangeAspect="1"/>
          </p:cNvPicPr>
          <p:nvPr/>
        </p:nvPicPr>
        <p:blipFill>
          <a:blip r:embed="rId3">
            <a:extLst/>
          </a:blip>
          <a:stretch>
            <a:fillRect/>
          </a:stretch>
        </p:blipFill>
        <p:spPr>
          <a:xfrm>
            <a:off x="628861" y="527484"/>
            <a:ext cx="11586070" cy="8698632"/>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c28f002.jpg" descr="c28f002.jpg"/>
          <p:cNvPicPr>
            <a:picLocks noChangeAspect="1"/>
          </p:cNvPicPr>
          <p:nvPr/>
        </p:nvPicPr>
        <p:blipFill>
          <a:blip r:embed="rId2">
            <a:extLst/>
          </a:blip>
          <a:stretch>
            <a:fillRect/>
          </a:stretch>
        </p:blipFill>
        <p:spPr>
          <a:xfrm>
            <a:off x="1607679" y="266176"/>
            <a:ext cx="9789442" cy="8831781"/>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Unknown.jpeg" descr="Unknown.jpeg"/>
          <p:cNvPicPr>
            <a:picLocks noChangeAspect="1"/>
          </p:cNvPicPr>
          <p:nvPr/>
        </p:nvPicPr>
        <p:blipFill>
          <a:blip r:embed="rId2">
            <a:extLst/>
          </a:blip>
          <a:stretch>
            <a:fillRect/>
          </a:stretch>
        </p:blipFill>
        <p:spPr>
          <a:xfrm>
            <a:off x="2351942" y="66916"/>
            <a:ext cx="8300916" cy="7394093"/>
          </a:xfrm>
          <a:prstGeom prst="rect">
            <a:avLst/>
          </a:prstGeom>
          <a:ln w="12700">
            <a:miter lim="400000"/>
          </a:ln>
        </p:spPr>
      </p:pic>
      <p:sp>
        <p:nvSpPr>
          <p:cNvPr id="147" name="Text Placeholder 5"/>
          <p:cNvSpPr txBox="1">
            <a:spLocks noGrp="1"/>
          </p:cNvSpPr>
          <p:nvPr>
            <p:ph type="body" idx="4294967295"/>
          </p:nvPr>
        </p:nvSpPr>
        <p:spPr>
          <a:xfrm>
            <a:off x="511386" y="5658555"/>
            <a:ext cx="10464801" cy="5715001"/>
          </a:xfrm>
          <a:prstGeom prst="rect">
            <a:avLst/>
          </a:prstGeom>
        </p:spPr>
        <p:txBody>
          <a:bodyPr/>
          <a:lstStyle/>
          <a:p>
            <a:pPr marL="635000" indent="-635000">
              <a:spcBef>
                <a:spcPts val="0"/>
              </a:spcBef>
              <a:buSzPct val="75000"/>
              <a:buChar char="•"/>
              <a:defRPr sz="3000">
                <a:solidFill>
                  <a:srgbClr val="000000"/>
                </a:solidFill>
                <a:latin typeface="Arial"/>
                <a:ea typeface="Arial"/>
                <a:cs typeface="Arial"/>
                <a:sym typeface="Arial"/>
              </a:defRPr>
            </a:pPr>
            <a:r>
              <a:t>Station: the level of the presenting part above or below the plane of the ischial spine.</a:t>
            </a:r>
          </a:p>
          <a:p>
            <a:pPr marL="635000" indent="-635000">
              <a:spcBef>
                <a:spcPts val="0"/>
              </a:spcBef>
              <a:buSzPct val="75000"/>
              <a:buChar char="•"/>
              <a:defRPr sz="3000">
                <a:solidFill>
                  <a:srgbClr val="000000"/>
                </a:solidFill>
                <a:latin typeface="Arial"/>
                <a:ea typeface="Arial"/>
                <a:cs typeface="Arial"/>
                <a:sym typeface="Arial"/>
              </a:defRPr>
            </a:pPr>
            <a:r>
              <a:t>Engagement: when the widest diameter of the fetal presenting part has passed through the pelvic inlet.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royrehab4_ch10_uf001.png" descr="royrehab4_ch10_uf001.png"/>
          <p:cNvPicPr>
            <a:picLocks noChangeAspect="1"/>
          </p:cNvPicPr>
          <p:nvPr/>
        </p:nvPicPr>
        <p:blipFill>
          <a:blip r:embed="rId2">
            <a:extLst/>
          </a:blip>
          <a:stretch>
            <a:fillRect/>
          </a:stretch>
        </p:blipFill>
        <p:spPr>
          <a:xfrm>
            <a:off x="334905" y="363995"/>
            <a:ext cx="11865373" cy="902561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5"/>
          <p:cNvSpPr txBox="1">
            <a:spLocks noGrp="1"/>
          </p:cNvSpPr>
          <p:nvPr>
            <p:ph type="ctrTitle"/>
          </p:nvPr>
        </p:nvSpPr>
        <p:spPr>
          <a:xfrm>
            <a:off x="-48543" y="-936132"/>
            <a:ext cx="10464801" cy="2794001"/>
          </a:xfrm>
          <a:prstGeom prst="rect">
            <a:avLst/>
          </a:prstGeom>
        </p:spPr>
        <p:txBody>
          <a:bodyPr/>
          <a:lstStyle>
            <a:lvl1pPr algn="l"/>
          </a:lstStyle>
          <a:p>
            <a:r>
              <a:t>The passage:</a:t>
            </a:r>
          </a:p>
        </p:txBody>
      </p:sp>
      <p:sp>
        <p:nvSpPr>
          <p:cNvPr id="152" name="Text Placeholder 6"/>
          <p:cNvSpPr txBox="1">
            <a:spLocks noGrp="1"/>
          </p:cNvSpPr>
          <p:nvPr>
            <p:ph type="subTitle" idx="1"/>
          </p:nvPr>
        </p:nvSpPr>
        <p:spPr>
          <a:xfrm>
            <a:off x="-14324" y="2447572"/>
            <a:ext cx="11749124" cy="4767510"/>
          </a:xfrm>
          <a:prstGeom prst="rect">
            <a:avLst/>
          </a:prstGeom>
        </p:spPr>
        <p:txBody>
          <a:bodyPr/>
          <a:lstStyle/>
          <a:p>
            <a:pPr marL="552173" indent="-552173" algn="l">
              <a:buSzPct val="47000"/>
              <a:buBlip>
                <a:blip r:embed="rId2"/>
              </a:buBlip>
              <a:defRPr>
                <a:solidFill>
                  <a:srgbClr val="000000"/>
                </a:solidFill>
                <a:latin typeface="Arial"/>
                <a:ea typeface="Arial"/>
                <a:cs typeface="Arial"/>
                <a:sym typeface="Arial"/>
              </a:defRPr>
            </a:pPr>
            <a:r>
              <a:t>Soft tissue:</a:t>
            </a:r>
          </a:p>
          <a:p>
            <a:pPr marL="552173" indent="-552173" algn="l">
              <a:buSzPct val="75000"/>
              <a:buChar char="•"/>
              <a:defRPr>
                <a:solidFill>
                  <a:srgbClr val="000000"/>
                </a:solidFill>
                <a:latin typeface="Arial"/>
                <a:ea typeface="Arial"/>
                <a:cs typeface="Arial"/>
                <a:sym typeface="Arial"/>
              </a:defRPr>
            </a:pPr>
            <a:r>
              <a:t>The soft tissues of the vagina and perineum in the second stage.        </a:t>
            </a:r>
          </a:p>
          <a:p>
            <a:pPr marL="552173" indent="-552173" algn="l">
              <a:buSzPct val="75000"/>
              <a:buChar char="•"/>
              <a:defRPr>
                <a:solidFill>
                  <a:srgbClr val="000000"/>
                </a:solidFill>
                <a:latin typeface="Arial"/>
                <a:ea typeface="Arial"/>
                <a:cs typeface="Arial"/>
                <a:sym typeface="Arial"/>
              </a:defRPr>
            </a:pPr>
            <a:r>
              <a:t>The perineum often tears or is cut (episiotomy) to allow the head to deliver.</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he passenger:"/>
          <p:cNvSpPr txBox="1">
            <a:spLocks noGrp="1"/>
          </p:cNvSpPr>
          <p:nvPr>
            <p:ph type="ctrTitle"/>
          </p:nvPr>
        </p:nvSpPr>
        <p:spPr>
          <a:xfrm>
            <a:off x="1092693" y="-990318"/>
            <a:ext cx="10464801" cy="2794001"/>
          </a:xfrm>
          <a:prstGeom prst="rect">
            <a:avLst/>
          </a:prstGeom>
        </p:spPr>
        <p:txBody>
          <a:bodyPr/>
          <a:lstStyle>
            <a:lvl1pPr algn="l"/>
          </a:lstStyle>
          <a:p>
            <a:r>
              <a:rPr dirty="0"/>
              <a:t>The passenger:</a:t>
            </a:r>
          </a:p>
        </p:txBody>
      </p:sp>
      <p:sp>
        <p:nvSpPr>
          <p:cNvPr id="155" name="The fetal head is the largest and least compressible part of the fetus."/>
          <p:cNvSpPr txBox="1">
            <a:spLocks noGrp="1"/>
          </p:cNvSpPr>
          <p:nvPr>
            <p:ph type="subTitle" sz="quarter" idx="1"/>
          </p:nvPr>
        </p:nvSpPr>
        <p:spPr>
          <a:xfrm>
            <a:off x="222391" y="1880376"/>
            <a:ext cx="12560018" cy="1728823"/>
          </a:xfrm>
          <a:prstGeom prst="rect">
            <a:avLst/>
          </a:prstGeom>
        </p:spPr>
        <p:txBody>
          <a:bodyPr/>
          <a:lstStyle/>
          <a:p>
            <a:pPr marL="552173" indent="-552173" algn="l">
              <a:buSzPct val="75000"/>
              <a:buChar char="•"/>
            </a:pPr>
            <a:r>
              <a:rPr>
                <a:solidFill>
                  <a:srgbClr val="000000"/>
                </a:solidFill>
                <a:latin typeface="Arial"/>
                <a:ea typeface="Arial"/>
                <a:cs typeface="Arial"/>
                <a:sym typeface="Arial"/>
              </a:rPr>
              <a:t>The fetal head is the largest and least compressible part of the fetus</a:t>
            </a:r>
            <a:r>
              <a:t>.</a:t>
            </a:r>
          </a:p>
        </p:txBody>
      </p:sp>
      <p:pic>
        <p:nvPicPr>
          <p:cNvPr id="156" name="5anatomic-characteristics-of-the-fetal-head-and-maternal-13-728.jpg" descr="5anatomic-characteristics-of-the-fetal-head-and-maternal-13-728.jpg"/>
          <p:cNvPicPr>
            <a:picLocks noChangeAspect="1"/>
          </p:cNvPicPr>
          <p:nvPr/>
        </p:nvPicPr>
        <p:blipFill>
          <a:blip r:embed="rId2">
            <a:extLst/>
          </a:blip>
          <a:stretch>
            <a:fillRect/>
          </a:stretch>
        </p:blipFill>
        <p:spPr>
          <a:xfrm>
            <a:off x="7244997" y="10550101"/>
            <a:ext cx="9245601" cy="6934201"/>
          </a:xfrm>
          <a:prstGeom prst="rect">
            <a:avLst/>
          </a:prstGeom>
          <a:ln w="12700">
            <a:miter lim="400000"/>
          </a:ln>
        </p:spPr>
      </p:pic>
      <p:pic>
        <p:nvPicPr>
          <p:cNvPr id="157" name="Unknown-1.jpeg" descr="Unknown-1.jpeg"/>
          <p:cNvPicPr>
            <a:picLocks noChangeAspect="1"/>
          </p:cNvPicPr>
          <p:nvPr/>
        </p:nvPicPr>
        <p:blipFill>
          <a:blip r:embed="rId3">
            <a:extLst/>
          </a:blip>
          <a:stretch>
            <a:fillRect/>
          </a:stretch>
        </p:blipFill>
        <p:spPr>
          <a:xfrm>
            <a:off x="357829" y="4190645"/>
            <a:ext cx="12289141" cy="4128136"/>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5642" y="345480"/>
            <a:ext cx="12849157" cy="92127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4000" b="0" i="0" u="none" strike="noStrike" cap="none" spc="0" normalizeH="0" baseline="0" dirty="0" smtClean="0">
                <a:ln>
                  <a:noFill/>
                </a:ln>
                <a:solidFill>
                  <a:schemeClr val="accent6">
                    <a:lumMod val="50000"/>
                  </a:schemeClr>
                </a:solidFill>
                <a:effectLst/>
                <a:uFillTx/>
                <a:latin typeface="+mn-lt"/>
                <a:ea typeface="+mn-ea"/>
                <a:cs typeface="+mn-cs"/>
                <a:sym typeface="Marker Felt"/>
              </a:rPr>
              <a:t>Notes:</a:t>
            </a:r>
          </a:p>
          <a:p>
            <a:pPr algn="l"/>
            <a:r>
              <a:rPr lang="en-US" sz="3200" dirty="0">
                <a:solidFill>
                  <a:schemeClr val="accent6">
                    <a:lumMod val="50000"/>
                  </a:schemeClr>
                </a:solidFill>
              </a:rPr>
              <a:t>1)</a:t>
            </a:r>
            <a:r>
              <a:rPr lang="en-US" dirty="0">
                <a:solidFill>
                  <a:schemeClr val="accent6">
                    <a:lumMod val="50000"/>
                  </a:schemeClr>
                </a:solidFill>
              </a:rPr>
              <a:t> </a:t>
            </a:r>
            <a:r>
              <a:rPr lang="en-US" sz="3200" dirty="0">
                <a:solidFill>
                  <a:schemeClr val="accent6">
                    <a:lumMod val="50000"/>
                  </a:schemeClr>
                </a:solidFill>
              </a:rPr>
              <a:t>The cranial bones </a:t>
            </a:r>
            <a:r>
              <a:rPr lang="en-US" sz="3200" dirty="0" smtClean="0">
                <a:solidFill>
                  <a:schemeClr val="accent6">
                    <a:lumMod val="50000"/>
                  </a:schemeClr>
                </a:solidFill>
              </a:rPr>
              <a:t>at birth </a:t>
            </a:r>
            <a:r>
              <a:rPr lang="en-US" sz="3200" dirty="0">
                <a:solidFill>
                  <a:schemeClr val="accent6">
                    <a:lumMod val="50000"/>
                  </a:schemeClr>
                </a:solidFill>
              </a:rPr>
              <a:t>are thin, weakly ossified, easily compressible, </a:t>
            </a:r>
            <a:r>
              <a:rPr lang="en-US" sz="3200" dirty="0" smtClean="0">
                <a:solidFill>
                  <a:schemeClr val="accent6">
                    <a:lumMod val="50000"/>
                  </a:schemeClr>
                </a:solidFill>
              </a:rPr>
              <a:t>and interconnected </a:t>
            </a:r>
            <a:r>
              <a:rPr lang="en-US" sz="3200" dirty="0">
                <a:solidFill>
                  <a:schemeClr val="accent6">
                    <a:lumMod val="50000"/>
                  </a:schemeClr>
                </a:solidFill>
              </a:rPr>
              <a:t>only by membranes. These </a:t>
            </a:r>
            <a:r>
              <a:rPr lang="en-US" sz="3200" dirty="0" smtClean="0">
                <a:solidFill>
                  <a:schemeClr val="accent6">
                    <a:lumMod val="50000"/>
                  </a:schemeClr>
                </a:solidFill>
              </a:rPr>
              <a:t>features allow </a:t>
            </a:r>
            <a:r>
              <a:rPr lang="en-US" sz="3200" dirty="0">
                <a:solidFill>
                  <a:schemeClr val="accent6">
                    <a:lumMod val="50000"/>
                  </a:schemeClr>
                </a:solidFill>
              </a:rPr>
              <a:t>them to overlap under pressure and to change</a:t>
            </a:r>
          </a:p>
          <a:p>
            <a:pPr algn="l"/>
            <a:r>
              <a:rPr lang="en-US" sz="3200" dirty="0">
                <a:solidFill>
                  <a:schemeClr val="accent6">
                    <a:lumMod val="50000"/>
                  </a:schemeClr>
                </a:solidFill>
              </a:rPr>
              <a:t>shape to conform to the maternal pelvis, a </a:t>
            </a:r>
            <a:r>
              <a:rPr lang="en-US" sz="3200" dirty="0" smtClean="0">
                <a:solidFill>
                  <a:schemeClr val="accent6">
                    <a:lumMod val="50000"/>
                  </a:schemeClr>
                </a:solidFill>
              </a:rPr>
              <a:t>process known </a:t>
            </a:r>
            <a:r>
              <a:rPr lang="en-US" sz="3200" dirty="0">
                <a:solidFill>
                  <a:schemeClr val="accent6">
                    <a:lumMod val="50000"/>
                  </a:schemeClr>
                </a:solidFill>
              </a:rPr>
              <a:t>as </a:t>
            </a:r>
            <a:r>
              <a:rPr lang="en-US" sz="3200" b="1" u="sng" dirty="0">
                <a:solidFill>
                  <a:schemeClr val="accent6">
                    <a:lumMod val="50000"/>
                  </a:schemeClr>
                </a:solidFill>
              </a:rPr>
              <a:t>molding</a:t>
            </a:r>
            <a:r>
              <a:rPr lang="en-US" sz="3200" b="1" u="sng" dirty="0" smtClean="0">
                <a:solidFill>
                  <a:schemeClr val="accent6">
                    <a:lumMod val="50000"/>
                  </a:schemeClr>
                </a:solidFill>
              </a:rPr>
              <a:t>.</a:t>
            </a:r>
          </a:p>
          <a:p>
            <a:pPr algn="l"/>
            <a:endParaRPr kumimoji="0" lang="en-US" sz="3200" b="1" i="0" u="sng" strike="noStrike" cap="none" spc="0" normalizeH="0" baseline="0" dirty="0">
              <a:ln>
                <a:noFill/>
              </a:ln>
              <a:solidFill>
                <a:schemeClr val="accent6">
                  <a:lumMod val="50000"/>
                </a:schemeClr>
              </a:solidFill>
              <a:effectLst/>
              <a:uFillTx/>
              <a:sym typeface="Marker Felt"/>
            </a:endParaRPr>
          </a:p>
          <a:p>
            <a:pPr algn="l"/>
            <a:r>
              <a:rPr lang="en-US" sz="3200" dirty="0" smtClean="0">
                <a:solidFill>
                  <a:schemeClr val="accent6">
                    <a:lumMod val="50000"/>
                  </a:schemeClr>
                </a:solidFill>
              </a:rPr>
              <a:t>2) Minimal molding is normal, but excessive molding is a sign of </a:t>
            </a:r>
            <a:r>
              <a:rPr lang="en-US" sz="3200" b="1" dirty="0" smtClean="0">
                <a:solidFill>
                  <a:schemeClr val="accent6">
                    <a:lumMod val="50000"/>
                  </a:schemeClr>
                </a:solidFill>
              </a:rPr>
              <a:t>obstruction.</a:t>
            </a:r>
          </a:p>
          <a:p>
            <a:pPr algn="l"/>
            <a:endParaRPr lang="en-US" sz="3200" b="1" dirty="0" smtClean="0">
              <a:solidFill>
                <a:schemeClr val="accent6">
                  <a:lumMod val="50000"/>
                </a:schemeClr>
              </a:solidFill>
            </a:endParaRPr>
          </a:p>
          <a:p>
            <a:pPr algn="l"/>
            <a:r>
              <a:rPr lang="en-US" sz="3200" dirty="0" smtClean="0">
                <a:solidFill>
                  <a:schemeClr val="accent6">
                    <a:lumMod val="50000"/>
                  </a:schemeClr>
                </a:solidFill>
              </a:rPr>
              <a:t>3</a:t>
            </a:r>
            <a:r>
              <a:rPr lang="en-US" sz="3200" b="1" dirty="0">
                <a:solidFill>
                  <a:schemeClr val="accent6">
                    <a:lumMod val="50000"/>
                  </a:schemeClr>
                </a:solidFill>
              </a:rPr>
              <a:t>) The posterior fontanelle </a:t>
            </a:r>
            <a:r>
              <a:rPr lang="en-US" sz="3200" dirty="0">
                <a:solidFill>
                  <a:schemeClr val="accent6">
                    <a:lumMod val="50000"/>
                  </a:schemeClr>
                </a:solidFill>
              </a:rPr>
              <a:t>closes at 6 to 8 weeks </a:t>
            </a:r>
            <a:r>
              <a:rPr lang="en-US" sz="3200" dirty="0" smtClean="0">
                <a:solidFill>
                  <a:schemeClr val="accent6">
                    <a:lumMod val="50000"/>
                  </a:schemeClr>
                </a:solidFill>
              </a:rPr>
              <a:t>of life and its </a:t>
            </a:r>
            <a:r>
              <a:rPr lang="en-US" sz="3200" u="sng" dirty="0">
                <a:solidFill>
                  <a:schemeClr val="accent6">
                    <a:lumMod val="50000"/>
                  </a:schemeClr>
                </a:solidFill>
              </a:rPr>
              <a:t>Y- or T-shaped</a:t>
            </a:r>
            <a:r>
              <a:rPr lang="en-US" sz="3200" dirty="0">
                <a:solidFill>
                  <a:schemeClr val="accent6">
                    <a:lumMod val="50000"/>
                  </a:schemeClr>
                </a:solidFill>
              </a:rPr>
              <a:t> and </a:t>
            </a:r>
            <a:r>
              <a:rPr lang="en-US" sz="3200" dirty="0" smtClean="0">
                <a:solidFill>
                  <a:schemeClr val="accent6">
                    <a:lumMod val="50000"/>
                  </a:schemeClr>
                </a:solidFill>
              </a:rPr>
              <a:t>found </a:t>
            </a:r>
            <a:r>
              <a:rPr lang="en-US" sz="3200" dirty="0">
                <a:solidFill>
                  <a:schemeClr val="accent6">
                    <a:lumMod val="50000"/>
                  </a:schemeClr>
                </a:solidFill>
              </a:rPr>
              <a:t>at  the junction of the sagittal and lambdoid sutures.</a:t>
            </a:r>
          </a:p>
          <a:p>
            <a:pPr algn="l"/>
            <a:r>
              <a:rPr lang="en-US" sz="3200" dirty="0" smtClean="0">
                <a:solidFill>
                  <a:schemeClr val="accent6">
                    <a:lumMod val="50000"/>
                  </a:schemeClr>
                </a:solidFill>
              </a:rPr>
              <a:t>whereas </a:t>
            </a:r>
            <a:r>
              <a:rPr lang="en-US" sz="3200" dirty="0">
                <a:solidFill>
                  <a:schemeClr val="accent6">
                    <a:lumMod val="50000"/>
                  </a:schemeClr>
                </a:solidFill>
              </a:rPr>
              <a:t>the </a:t>
            </a:r>
            <a:r>
              <a:rPr lang="en-US" sz="3200" b="1" dirty="0">
                <a:solidFill>
                  <a:schemeClr val="accent6">
                    <a:lumMod val="50000"/>
                  </a:schemeClr>
                </a:solidFill>
              </a:rPr>
              <a:t>anterior </a:t>
            </a:r>
            <a:r>
              <a:rPr lang="en-US" sz="3200" b="1" dirty="0" smtClean="0">
                <a:solidFill>
                  <a:schemeClr val="accent6">
                    <a:lumMod val="50000"/>
                  </a:schemeClr>
                </a:solidFill>
              </a:rPr>
              <a:t>fontanelle(</a:t>
            </a:r>
            <a:r>
              <a:rPr lang="en-US" sz="3200" b="1" dirty="0" err="1" smtClean="0">
                <a:solidFill>
                  <a:schemeClr val="accent6">
                    <a:lumMod val="50000"/>
                  </a:schemeClr>
                </a:solidFill>
              </a:rPr>
              <a:t>bregma</a:t>
            </a:r>
            <a:r>
              <a:rPr lang="en-US" sz="3200" b="1" dirty="0" smtClean="0">
                <a:solidFill>
                  <a:schemeClr val="accent6">
                    <a:lumMod val="50000"/>
                  </a:schemeClr>
                </a:solidFill>
              </a:rPr>
              <a:t>) </a:t>
            </a:r>
            <a:r>
              <a:rPr lang="en-US" sz="3200" dirty="0">
                <a:solidFill>
                  <a:schemeClr val="accent6">
                    <a:lumMod val="50000"/>
                  </a:schemeClr>
                </a:solidFill>
              </a:rPr>
              <a:t>does not </a:t>
            </a:r>
            <a:r>
              <a:rPr lang="en-US" sz="3200" dirty="0" smtClean="0">
                <a:solidFill>
                  <a:schemeClr val="accent6">
                    <a:lumMod val="50000"/>
                  </a:schemeClr>
                </a:solidFill>
              </a:rPr>
              <a:t>become ossified </a:t>
            </a:r>
            <a:r>
              <a:rPr lang="en-US" sz="3200" dirty="0">
                <a:solidFill>
                  <a:schemeClr val="accent6">
                    <a:lumMod val="50000"/>
                  </a:schemeClr>
                </a:solidFill>
              </a:rPr>
              <a:t>until approximately 18 months. This allows </a:t>
            </a:r>
            <a:r>
              <a:rPr lang="en-US" sz="3200" dirty="0" smtClean="0">
                <a:solidFill>
                  <a:schemeClr val="accent6">
                    <a:lumMod val="50000"/>
                  </a:schemeClr>
                </a:solidFill>
              </a:rPr>
              <a:t>the skull </a:t>
            </a:r>
            <a:r>
              <a:rPr lang="en-US" sz="3200" dirty="0">
                <a:solidFill>
                  <a:schemeClr val="accent6">
                    <a:lumMod val="50000"/>
                  </a:schemeClr>
                </a:solidFill>
              </a:rPr>
              <a:t>to accommodate the tremendous growth of </a:t>
            </a:r>
            <a:r>
              <a:rPr lang="en-US" sz="3200" dirty="0" smtClean="0">
                <a:solidFill>
                  <a:schemeClr val="accent6">
                    <a:lumMod val="50000"/>
                  </a:schemeClr>
                </a:solidFill>
              </a:rPr>
              <a:t>the infant’s </a:t>
            </a:r>
            <a:r>
              <a:rPr lang="en-US" sz="3200" dirty="0">
                <a:solidFill>
                  <a:schemeClr val="accent6">
                    <a:lumMod val="50000"/>
                  </a:schemeClr>
                </a:solidFill>
              </a:rPr>
              <a:t>brain after birth.</a:t>
            </a:r>
          </a:p>
          <a:p>
            <a:pPr algn="l"/>
            <a:r>
              <a:rPr lang="en-US" sz="3200" dirty="0" err="1" smtClean="0">
                <a:solidFill>
                  <a:schemeClr val="accent6">
                    <a:lumMod val="50000"/>
                  </a:schemeClr>
                </a:solidFill>
              </a:rPr>
              <a:t>Bregma</a:t>
            </a:r>
            <a:r>
              <a:rPr lang="en-US" sz="3200" dirty="0" smtClean="0">
                <a:solidFill>
                  <a:schemeClr val="accent6">
                    <a:lumMod val="50000"/>
                  </a:schemeClr>
                </a:solidFill>
              </a:rPr>
              <a:t> is </a:t>
            </a:r>
            <a:r>
              <a:rPr lang="en-US" sz="3200" dirty="0">
                <a:solidFill>
                  <a:schemeClr val="accent6">
                    <a:lumMod val="50000"/>
                  </a:schemeClr>
                </a:solidFill>
              </a:rPr>
              <a:t>found at </a:t>
            </a:r>
            <a:r>
              <a:rPr lang="en-US" sz="3200" dirty="0" smtClean="0">
                <a:solidFill>
                  <a:schemeClr val="accent6">
                    <a:lumMod val="50000"/>
                  </a:schemeClr>
                </a:solidFill>
              </a:rPr>
              <a:t>the intersection </a:t>
            </a:r>
            <a:r>
              <a:rPr lang="en-US" sz="3200" dirty="0">
                <a:solidFill>
                  <a:schemeClr val="accent6">
                    <a:lumMod val="50000"/>
                  </a:schemeClr>
                </a:solidFill>
              </a:rPr>
              <a:t>of the sagittal, frontal, and coronal sutures</a:t>
            </a:r>
            <a:r>
              <a:rPr lang="en-US" sz="3200" dirty="0" smtClean="0">
                <a:solidFill>
                  <a:schemeClr val="accent6">
                    <a:lumMod val="50000"/>
                  </a:schemeClr>
                </a:solidFill>
              </a:rPr>
              <a:t>. It </a:t>
            </a:r>
            <a:r>
              <a:rPr lang="en-US" sz="3200" dirty="0">
                <a:solidFill>
                  <a:schemeClr val="accent6">
                    <a:lumMod val="50000"/>
                  </a:schemeClr>
                </a:solidFill>
              </a:rPr>
              <a:t>is </a:t>
            </a:r>
            <a:r>
              <a:rPr lang="en-US" sz="3200" u="sng" dirty="0">
                <a:solidFill>
                  <a:schemeClr val="accent6">
                    <a:lumMod val="50000"/>
                  </a:schemeClr>
                </a:solidFill>
              </a:rPr>
              <a:t>diamond-shaped</a:t>
            </a:r>
            <a:r>
              <a:rPr lang="en-US" sz="3200" dirty="0">
                <a:solidFill>
                  <a:schemeClr val="accent6">
                    <a:lumMod val="50000"/>
                  </a:schemeClr>
                </a:solidFill>
              </a:rPr>
              <a:t>, measures approximately 2 </a:t>
            </a:r>
            <a:r>
              <a:rPr lang="en-US" sz="3200" dirty="0" smtClean="0">
                <a:solidFill>
                  <a:schemeClr val="accent6">
                    <a:lumMod val="50000"/>
                  </a:schemeClr>
                </a:solidFill>
              </a:rPr>
              <a:t>×3 </a:t>
            </a:r>
            <a:r>
              <a:rPr lang="en-US" sz="3200" dirty="0">
                <a:solidFill>
                  <a:schemeClr val="accent6">
                    <a:lumMod val="50000"/>
                  </a:schemeClr>
                </a:solidFill>
              </a:rPr>
              <a:t>cm, and is much larger than the posterior fontanelle</a:t>
            </a:r>
            <a:r>
              <a:rPr lang="en-US" sz="3200" dirty="0" smtClean="0">
                <a:solidFill>
                  <a:schemeClr val="accent6">
                    <a:lumMod val="50000"/>
                  </a:schemeClr>
                </a:solidFill>
              </a:rPr>
              <a:t>. The </a:t>
            </a:r>
            <a:r>
              <a:rPr lang="en-US" sz="3200" dirty="0">
                <a:solidFill>
                  <a:schemeClr val="accent6">
                    <a:lumMod val="50000"/>
                  </a:schemeClr>
                </a:solidFill>
              </a:rPr>
              <a:t>posterior </a:t>
            </a:r>
            <a:r>
              <a:rPr lang="en-US" sz="3200" dirty="0" smtClean="0">
                <a:solidFill>
                  <a:schemeClr val="accent6">
                    <a:lumMod val="50000"/>
                  </a:schemeClr>
                </a:solidFill>
              </a:rPr>
              <a:t>fontanelle</a:t>
            </a:r>
            <a:endParaRPr kumimoji="0" lang="en-US" sz="3200" i="0" strike="noStrike" cap="none" spc="0" normalizeH="0" baseline="0" dirty="0">
              <a:ln>
                <a:noFill/>
              </a:ln>
              <a:solidFill>
                <a:schemeClr val="accent6">
                  <a:lumMod val="50000"/>
                </a:schemeClr>
              </a:solidFill>
              <a:effectLst/>
              <a:uFillTx/>
              <a:sym typeface="Marker Felt"/>
            </a:endParaRPr>
          </a:p>
        </p:txBody>
      </p:sp>
    </p:spTree>
    <p:extLst>
      <p:ext uri="{BB962C8B-B14F-4D97-AF65-F5344CB8AC3E}">
        <p14:creationId xmlns:p14="http://schemas.microsoft.com/office/powerpoint/2010/main" val="177610629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Double-click to edit"/>
          <p:cNvSpPr txBox="1">
            <a:spLocks noGrp="1"/>
          </p:cNvSpPr>
          <p:nvPr>
            <p:ph type="title"/>
          </p:nvPr>
        </p:nvSpPr>
        <p:spPr>
          <a:prstGeom prst="rect">
            <a:avLst/>
          </a:prstGeom>
        </p:spPr>
        <p:txBody>
          <a:bodyPr/>
          <a:lstStyle/>
          <a:p>
            <a:endParaRPr/>
          </a:p>
        </p:txBody>
      </p:sp>
      <p:sp>
        <p:nvSpPr>
          <p:cNvPr id="160" name="Double-click to edit"/>
          <p:cNvSpPr txBox="1">
            <a:spLocks noGrp="1"/>
          </p:cNvSpPr>
          <p:nvPr>
            <p:ph type="body" idx="1"/>
          </p:nvPr>
        </p:nvSpPr>
        <p:spPr>
          <a:prstGeom prst="rect">
            <a:avLst/>
          </a:prstGeom>
        </p:spPr>
        <p:txBody>
          <a:bodyPr/>
          <a:lstStyle/>
          <a:p>
            <a:pPr>
              <a:buBlip>
                <a:blip r:embed="rId2"/>
              </a:buBlip>
            </a:pPr>
            <a:endParaRPr/>
          </a:p>
        </p:txBody>
      </p:sp>
      <p:pic>
        <p:nvPicPr>
          <p:cNvPr id="161" name="5anatomic-characteristics-of-the-fetal-head-and-maternal-13-728.jpg" descr="5anatomic-characteristics-of-the-fetal-head-and-maternal-13-728.jpg"/>
          <p:cNvPicPr>
            <a:picLocks noChangeAspect="1"/>
          </p:cNvPicPr>
          <p:nvPr/>
        </p:nvPicPr>
        <p:blipFill>
          <a:blip r:embed="rId3">
            <a:extLst/>
          </a:blip>
          <a:stretch>
            <a:fillRect/>
          </a:stretch>
        </p:blipFill>
        <p:spPr>
          <a:xfrm>
            <a:off x="618513" y="188868"/>
            <a:ext cx="11171509" cy="8378632"/>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7472" y="1524866"/>
            <a:ext cx="11751014" cy="5632311"/>
          </a:xfrm>
          <a:prstGeom prst="rect">
            <a:avLst/>
          </a:prstGeom>
        </p:spPr>
        <p:txBody>
          <a:bodyPr wrap="square">
            <a:spAutoFit/>
          </a:bodyPr>
          <a:lstStyle/>
          <a:p>
            <a:pPr algn="just"/>
            <a:r>
              <a:rPr lang="en-US" sz="3600" dirty="0">
                <a:solidFill>
                  <a:srgbClr val="000000"/>
                </a:solidFill>
                <a:latin typeface="Utopia-Regular"/>
              </a:rPr>
              <a:t>1. </a:t>
            </a:r>
            <a:r>
              <a:rPr lang="en-US" sz="3600" b="1" dirty="0" err="1">
                <a:solidFill>
                  <a:srgbClr val="000000"/>
                </a:solidFill>
                <a:latin typeface="Utopia-Bold"/>
              </a:rPr>
              <a:t>Nasion</a:t>
            </a:r>
            <a:r>
              <a:rPr lang="en-US" sz="3600" b="1" dirty="0">
                <a:solidFill>
                  <a:srgbClr val="000000"/>
                </a:solidFill>
                <a:latin typeface="Utopia-Bold"/>
              </a:rPr>
              <a:t>: </a:t>
            </a:r>
            <a:r>
              <a:rPr lang="en-US" sz="3600" dirty="0">
                <a:solidFill>
                  <a:srgbClr val="000000"/>
                </a:solidFill>
                <a:latin typeface="Utopia-Regular"/>
              </a:rPr>
              <a:t>the root of the nose </a:t>
            </a:r>
          </a:p>
          <a:p>
            <a:pPr algn="just"/>
            <a:r>
              <a:rPr lang="en-US" sz="3600" dirty="0">
                <a:solidFill>
                  <a:srgbClr val="000000"/>
                </a:solidFill>
                <a:latin typeface="Utopia-Regular"/>
              </a:rPr>
              <a:t>2. </a:t>
            </a:r>
            <a:r>
              <a:rPr lang="en-US" sz="3600" b="1" dirty="0">
                <a:solidFill>
                  <a:srgbClr val="000000"/>
                </a:solidFill>
                <a:latin typeface="Utopia-Bold"/>
              </a:rPr>
              <a:t>Glabella: </a:t>
            </a:r>
            <a:r>
              <a:rPr lang="en-US" sz="3600" dirty="0">
                <a:solidFill>
                  <a:srgbClr val="000000"/>
                </a:solidFill>
                <a:latin typeface="Utopia-Regular"/>
              </a:rPr>
              <a:t>the elevated area between the orbital ridges </a:t>
            </a:r>
          </a:p>
          <a:p>
            <a:pPr algn="just"/>
            <a:r>
              <a:rPr lang="en-US" sz="3600" dirty="0" smtClean="0">
                <a:solidFill>
                  <a:srgbClr val="000000"/>
                </a:solidFill>
                <a:latin typeface="Utopia-Regular"/>
              </a:rPr>
              <a:t>3.</a:t>
            </a:r>
            <a:r>
              <a:rPr lang="en-US" sz="3600" b="1" dirty="0" smtClean="0">
                <a:solidFill>
                  <a:srgbClr val="000000"/>
                </a:solidFill>
                <a:latin typeface="Utopia-Bold"/>
              </a:rPr>
              <a:t>Sinciput </a:t>
            </a:r>
            <a:r>
              <a:rPr lang="en-US" sz="3600" b="1" dirty="0">
                <a:solidFill>
                  <a:srgbClr val="000000"/>
                </a:solidFill>
                <a:latin typeface="Utopia-Bold"/>
              </a:rPr>
              <a:t>(brow): </a:t>
            </a:r>
            <a:r>
              <a:rPr lang="en-US" sz="3600" dirty="0">
                <a:solidFill>
                  <a:srgbClr val="000000"/>
                </a:solidFill>
                <a:latin typeface="Utopia-Regular"/>
              </a:rPr>
              <a:t>the area between the anterior fontanelle and the glabella </a:t>
            </a:r>
          </a:p>
          <a:p>
            <a:pPr algn="just"/>
            <a:r>
              <a:rPr lang="it-IT" sz="3600" dirty="0">
                <a:solidFill>
                  <a:srgbClr val="000000"/>
                </a:solidFill>
                <a:latin typeface="Utopia-Regular"/>
              </a:rPr>
              <a:t>4. </a:t>
            </a:r>
            <a:r>
              <a:rPr lang="it-IT" sz="3600" b="1" dirty="0">
                <a:solidFill>
                  <a:srgbClr val="000000"/>
                </a:solidFill>
                <a:latin typeface="Utopia-Bold"/>
              </a:rPr>
              <a:t>Anterior fontanelle (bregma): </a:t>
            </a:r>
            <a:r>
              <a:rPr lang="it-IT" sz="3600" dirty="0">
                <a:solidFill>
                  <a:srgbClr val="000000"/>
                </a:solidFill>
                <a:latin typeface="Utopia-Regular"/>
              </a:rPr>
              <a:t>diamond-shaped </a:t>
            </a:r>
          </a:p>
          <a:p>
            <a:pPr algn="just"/>
            <a:r>
              <a:rPr lang="en-US" sz="3600" dirty="0">
                <a:solidFill>
                  <a:srgbClr val="000000"/>
                </a:solidFill>
                <a:latin typeface="Utopia-Regular"/>
              </a:rPr>
              <a:t>5. </a:t>
            </a:r>
            <a:r>
              <a:rPr lang="en-US" sz="3600" b="1" dirty="0">
                <a:solidFill>
                  <a:srgbClr val="000000"/>
                </a:solidFill>
                <a:latin typeface="Utopia-Bold"/>
              </a:rPr>
              <a:t>Vertex: </a:t>
            </a:r>
            <a:r>
              <a:rPr lang="en-US" sz="3600" dirty="0">
                <a:solidFill>
                  <a:srgbClr val="000000"/>
                </a:solidFill>
                <a:latin typeface="Utopia-Regular"/>
              </a:rPr>
              <a:t>the area between the fontanelles and bounded laterally by the parietal eminences </a:t>
            </a:r>
          </a:p>
          <a:p>
            <a:pPr algn="just"/>
            <a:r>
              <a:rPr lang="en-US" sz="3600" dirty="0">
                <a:solidFill>
                  <a:srgbClr val="000000"/>
                </a:solidFill>
                <a:latin typeface="Utopia-Regular"/>
              </a:rPr>
              <a:t>6. </a:t>
            </a:r>
            <a:r>
              <a:rPr lang="en-US" sz="3600" b="1" dirty="0">
                <a:solidFill>
                  <a:srgbClr val="000000"/>
                </a:solidFill>
                <a:latin typeface="Utopia-Bold"/>
              </a:rPr>
              <a:t>Posterior fontanelle (lambda): </a:t>
            </a:r>
            <a:r>
              <a:rPr lang="en-US" sz="3600" dirty="0">
                <a:solidFill>
                  <a:srgbClr val="000000"/>
                </a:solidFill>
                <a:latin typeface="Utopia-Regular"/>
              </a:rPr>
              <a:t>Y- or T-shaped </a:t>
            </a:r>
          </a:p>
          <a:p>
            <a:pPr algn="just"/>
            <a:r>
              <a:rPr lang="en-US" sz="3600" dirty="0">
                <a:solidFill>
                  <a:srgbClr val="000000"/>
                </a:solidFill>
                <a:latin typeface="Utopia-Regular"/>
              </a:rPr>
              <a:t>7. </a:t>
            </a:r>
            <a:r>
              <a:rPr lang="en-US" sz="3600" b="1" dirty="0">
                <a:solidFill>
                  <a:srgbClr val="000000"/>
                </a:solidFill>
                <a:latin typeface="Utopia-Bold"/>
              </a:rPr>
              <a:t>Occiput: </a:t>
            </a:r>
            <a:r>
              <a:rPr lang="en-US" sz="3600" dirty="0">
                <a:solidFill>
                  <a:srgbClr val="000000"/>
                </a:solidFill>
                <a:latin typeface="Utopia-Regular"/>
              </a:rPr>
              <a:t>the area behind and inferior to the posterior fontanelle and lambdoid sutures </a:t>
            </a:r>
            <a:endParaRPr lang="en-US" sz="3600" dirty="0"/>
          </a:p>
        </p:txBody>
      </p:sp>
    </p:spTree>
    <p:extLst>
      <p:ext uri="{BB962C8B-B14F-4D97-AF65-F5344CB8AC3E}">
        <p14:creationId xmlns:p14="http://schemas.microsoft.com/office/powerpoint/2010/main" val="393381975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5"/>
          <p:cNvSpPr txBox="1">
            <a:spLocks noGrp="1"/>
          </p:cNvSpPr>
          <p:nvPr>
            <p:ph type="ctrTitle"/>
          </p:nvPr>
        </p:nvSpPr>
        <p:spPr>
          <a:xfrm>
            <a:off x="59831" y="-1333500"/>
            <a:ext cx="10464801" cy="2794000"/>
          </a:xfrm>
          <a:prstGeom prst="rect">
            <a:avLst/>
          </a:prstGeom>
        </p:spPr>
        <p:txBody>
          <a:bodyPr/>
          <a:lstStyle>
            <a:lvl1pPr>
              <a:defRPr sz="6200">
                <a:solidFill>
                  <a:srgbClr val="000000"/>
                </a:solidFill>
              </a:defRPr>
            </a:lvl1pPr>
          </a:lstStyle>
          <a:p>
            <a:r>
              <a:rPr sz="4000" dirty="0"/>
              <a:t>Terms describing the fetal head:</a:t>
            </a:r>
          </a:p>
        </p:txBody>
      </p:sp>
      <p:sp>
        <p:nvSpPr>
          <p:cNvPr id="164" name="Text Placeholder 6"/>
          <p:cNvSpPr txBox="1">
            <a:spLocks noGrp="1"/>
          </p:cNvSpPr>
          <p:nvPr>
            <p:ph type="subTitle" idx="1"/>
          </p:nvPr>
        </p:nvSpPr>
        <p:spPr>
          <a:xfrm>
            <a:off x="151765" y="1806222"/>
            <a:ext cx="11583035" cy="7061130"/>
          </a:xfrm>
          <a:prstGeom prst="rect">
            <a:avLst/>
          </a:prstGeom>
        </p:spPr>
        <p:txBody>
          <a:bodyPr>
            <a:normAutofit lnSpcReduction="10000"/>
          </a:bodyPr>
          <a:lstStyle/>
          <a:p>
            <a:pPr marL="469347" indent="-469347" algn="l">
              <a:lnSpc>
                <a:spcPct val="90000"/>
              </a:lnSpc>
              <a:buSzPct val="75000"/>
              <a:buChar char="•"/>
              <a:defRPr sz="3400">
                <a:solidFill>
                  <a:srgbClr val="000000"/>
                </a:solidFill>
                <a:latin typeface="Arial"/>
                <a:ea typeface="Arial"/>
                <a:cs typeface="Arial"/>
                <a:sym typeface="Arial"/>
              </a:defRPr>
            </a:pPr>
            <a:r>
              <a:rPr b="1" dirty="0"/>
              <a:t>Presentation: </a:t>
            </a:r>
            <a:r>
              <a:rPr dirty="0"/>
              <a:t>the part of the fetus that occupies the lower segment or pelvis, i.e. head (cephalic) or buttocks (breech)</a:t>
            </a:r>
          </a:p>
          <a:p>
            <a:pPr marL="520191" indent="-520191" algn="l">
              <a:lnSpc>
                <a:spcPct val="90000"/>
              </a:lnSpc>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b="1" dirty="0"/>
              <a:t>Presenting part: </a:t>
            </a:r>
            <a:r>
              <a:rPr dirty="0"/>
              <a:t>the lowest part of the fetus palpable on vaginal examination: For a cephalic presentation, this can be the vertex, the brow or the face, depending on the </a:t>
            </a:r>
            <a:r>
              <a:rPr u="sng" dirty="0"/>
              <a:t>attitude</a:t>
            </a:r>
            <a:r>
              <a:rPr dirty="0"/>
              <a:t>.</a:t>
            </a:r>
          </a:p>
          <a:p>
            <a:pPr marL="520191" indent="-520191" algn="l">
              <a:lnSpc>
                <a:spcPct val="90000"/>
              </a:lnSpc>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b="1" dirty="0"/>
              <a:t>Position : </a:t>
            </a:r>
            <a:r>
              <a:rPr dirty="0"/>
              <a:t>the degree of rotation of the head on the neck.  </a:t>
            </a:r>
            <a:r>
              <a:rPr dirty="0" err="1"/>
              <a:t>occipito</a:t>
            </a:r>
            <a:r>
              <a:rPr dirty="0"/>
              <a:t>-transverse (OT), </a:t>
            </a:r>
            <a:r>
              <a:rPr dirty="0" err="1"/>
              <a:t>occipito</a:t>
            </a:r>
            <a:r>
              <a:rPr dirty="0"/>
              <a:t>-posterior (OP) or </a:t>
            </a:r>
            <a:r>
              <a:rPr dirty="0" err="1"/>
              <a:t>occipito</a:t>
            </a:r>
            <a:r>
              <a:rPr dirty="0"/>
              <a:t>-anterior (OA)</a:t>
            </a:r>
          </a:p>
          <a:p>
            <a:pPr marL="520191" indent="-520191" algn="l">
              <a:lnSpc>
                <a:spcPct val="90000"/>
              </a:lnSpc>
              <a:defRPr sz="3400">
                <a:solidFill>
                  <a:srgbClr val="000000"/>
                </a:solidFill>
                <a:latin typeface="Arial"/>
                <a:ea typeface="Arial"/>
                <a:cs typeface="Arial"/>
                <a:sym typeface="Arial"/>
              </a:defRPr>
            </a:pPr>
            <a:endParaRPr dirty="0" smtClean="0"/>
          </a:p>
          <a:p>
            <a:pPr marL="469347" indent="-469347" algn="l">
              <a:lnSpc>
                <a:spcPct val="90000"/>
              </a:lnSpc>
              <a:buSzPct val="75000"/>
              <a:buChar char="•"/>
              <a:defRPr sz="3400">
                <a:solidFill>
                  <a:srgbClr val="000000"/>
                </a:solidFill>
                <a:latin typeface="Arial"/>
                <a:ea typeface="Arial"/>
                <a:cs typeface="Arial"/>
                <a:sym typeface="Arial"/>
              </a:defRPr>
            </a:pPr>
            <a:r>
              <a:rPr b="1" u="sng" dirty="0" smtClean="0"/>
              <a:t>Attitude</a:t>
            </a:r>
            <a:r>
              <a:rPr u="sng" dirty="0" smtClean="0"/>
              <a:t> of the head describes the </a:t>
            </a:r>
            <a:r>
              <a:rPr b="1" u="sng" dirty="0" smtClean="0"/>
              <a:t>degree of flexion:</a:t>
            </a:r>
          </a:p>
          <a:p>
            <a:pPr marL="520191" indent="-520191" algn="l">
              <a:lnSpc>
                <a:spcPct val="90000"/>
              </a:lnSpc>
              <a:defRPr sz="3400">
                <a:solidFill>
                  <a:srgbClr val="000000"/>
                </a:solidFill>
                <a:latin typeface="Arial"/>
                <a:ea typeface="Arial"/>
                <a:cs typeface="Arial"/>
                <a:sym typeface="Arial"/>
              </a:defRPr>
            </a:pPr>
            <a:r>
              <a:rPr lang="en-US" dirty="0" smtClean="0"/>
              <a:t>   (</a:t>
            </a:r>
            <a:r>
              <a:rPr dirty="0" smtClean="0"/>
              <a:t>vertex</a:t>
            </a:r>
            <a:r>
              <a:rPr dirty="0"/>
              <a:t>, brow or face</a:t>
            </a:r>
            <a:r>
              <a:rPr dirty="0" smtClean="0"/>
              <a:t>.</a:t>
            </a:r>
            <a:r>
              <a:rPr lang="en-US" dirty="0"/>
              <a:t>)</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A)-+Anteroposterior+diameters+of+the+fetal+skull.jpg" descr="(A)-+Anteroposterior+diameters+of+the+fetal+skull.jpg"/>
          <p:cNvPicPr>
            <a:picLocks noChangeAspect="1"/>
          </p:cNvPicPr>
          <p:nvPr/>
        </p:nvPicPr>
        <p:blipFill>
          <a:blip r:embed="rId2">
            <a:extLst/>
          </a:blip>
          <a:stretch>
            <a:fillRect/>
          </a:stretch>
        </p:blipFill>
        <p:spPr>
          <a:xfrm>
            <a:off x="78070" y="234658"/>
            <a:ext cx="12379043" cy="928428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ext Placeholder 6"/>
          <p:cNvSpPr txBox="1">
            <a:spLocks noGrp="1"/>
          </p:cNvSpPr>
          <p:nvPr>
            <p:ph type="subTitle" idx="1"/>
          </p:nvPr>
        </p:nvSpPr>
        <p:spPr>
          <a:xfrm>
            <a:off x="274249" y="1462334"/>
            <a:ext cx="11460551" cy="6352400"/>
          </a:xfrm>
          <a:prstGeom prst="rect">
            <a:avLst/>
          </a:prstGeom>
        </p:spPr>
        <p:txBody>
          <a:bodyPr/>
          <a:lstStyle/>
          <a:p>
            <a:pPr marL="552173" indent="-552173" algn="l">
              <a:buSzPct val="47000"/>
              <a:buBlip>
                <a:blip r:embed="rId2"/>
              </a:buBlip>
              <a:defRPr b="1">
                <a:solidFill>
                  <a:srgbClr val="000000"/>
                </a:solidFill>
                <a:latin typeface="Arial"/>
                <a:ea typeface="Arial"/>
                <a:cs typeface="Arial"/>
                <a:sym typeface="Arial"/>
              </a:defRPr>
            </a:pPr>
            <a:r>
              <a:rPr dirty="0"/>
              <a:t>Movements of the head:</a:t>
            </a:r>
          </a:p>
          <a:p>
            <a:pPr marL="552173" indent="-552173" algn="l">
              <a:buSzPct val="75000"/>
              <a:buChar char="•"/>
              <a:defRPr>
                <a:solidFill>
                  <a:srgbClr val="000000"/>
                </a:solidFill>
                <a:latin typeface="Arial"/>
                <a:ea typeface="Arial"/>
                <a:cs typeface="Arial"/>
                <a:sym typeface="Arial"/>
              </a:defRPr>
            </a:pPr>
            <a:r>
              <a:rPr dirty="0"/>
              <a:t>Engagement in </a:t>
            </a:r>
            <a:r>
              <a:rPr dirty="0" err="1"/>
              <a:t>occipito</a:t>
            </a:r>
            <a:r>
              <a:rPr dirty="0"/>
              <a:t>-transverse (OT</a:t>
            </a:r>
            <a:r>
              <a:rPr dirty="0" smtClean="0"/>
              <a:t>)</a:t>
            </a:r>
            <a:r>
              <a:rPr lang="en-US" dirty="0" smtClean="0"/>
              <a:t> (the baby rotates his head laterally)</a:t>
            </a:r>
            <a:endParaRPr dirty="0"/>
          </a:p>
          <a:p>
            <a:pPr marL="552173" indent="-552173" algn="l">
              <a:buSzPct val="75000"/>
              <a:buChar char="•"/>
              <a:defRPr>
                <a:solidFill>
                  <a:srgbClr val="000000"/>
                </a:solidFill>
                <a:latin typeface="Arial"/>
                <a:ea typeface="Arial"/>
                <a:cs typeface="Arial"/>
                <a:sym typeface="Arial"/>
              </a:defRPr>
            </a:pPr>
            <a:r>
              <a:rPr dirty="0"/>
              <a:t>Descent and flexion</a:t>
            </a:r>
          </a:p>
          <a:p>
            <a:pPr marL="552173" indent="-552173" algn="l">
              <a:buSzPct val="75000"/>
              <a:buChar char="•"/>
              <a:defRPr>
                <a:solidFill>
                  <a:srgbClr val="000000"/>
                </a:solidFill>
                <a:latin typeface="Arial"/>
                <a:ea typeface="Arial"/>
                <a:cs typeface="Arial"/>
                <a:sym typeface="Arial"/>
              </a:defRPr>
            </a:pPr>
            <a:r>
              <a:rPr dirty="0"/>
              <a:t>Rotation 90° to </a:t>
            </a:r>
            <a:r>
              <a:rPr dirty="0" err="1"/>
              <a:t>occipito</a:t>
            </a:r>
            <a:r>
              <a:rPr dirty="0"/>
              <a:t>-anterior (OA</a:t>
            </a:r>
            <a:r>
              <a:rPr dirty="0" smtClean="0"/>
              <a:t>)</a:t>
            </a:r>
            <a:r>
              <a:rPr lang="en-US" dirty="0" smtClean="0"/>
              <a:t> (the baby rotates his head medially)</a:t>
            </a:r>
            <a:endParaRPr dirty="0"/>
          </a:p>
          <a:p>
            <a:pPr marL="552173" indent="-552173" algn="l">
              <a:buSzPct val="75000"/>
              <a:buChar char="•"/>
              <a:defRPr>
                <a:solidFill>
                  <a:srgbClr val="000000"/>
                </a:solidFill>
                <a:latin typeface="Arial"/>
                <a:ea typeface="Arial"/>
                <a:cs typeface="Arial"/>
                <a:sym typeface="Arial"/>
              </a:defRPr>
            </a:pPr>
            <a:r>
              <a:rPr dirty="0"/>
              <a:t>Descent</a:t>
            </a:r>
          </a:p>
          <a:p>
            <a:pPr marL="552173" indent="-552173" algn="l">
              <a:buSzPct val="75000"/>
              <a:buChar char="•"/>
              <a:defRPr>
                <a:solidFill>
                  <a:srgbClr val="000000"/>
                </a:solidFill>
                <a:latin typeface="Arial"/>
                <a:ea typeface="Arial"/>
                <a:cs typeface="Arial"/>
                <a:sym typeface="Arial"/>
              </a:defRPr>
            </a:pPr>
            <a:r>
              <a:rPr dirty="0"/>
              <a:t>Extension to deliver</a:t>
            </a:r>
          </a:p>
          <a:p>
            <a:pPr marL="552173" indent="-552173" algn="l">
              <a:buSzPct val="75000"/>
              <a:buChar char="•"/>
              <a:defRPr>
                <a:solidFill>
                  <a:srgbClr val="000000"/>
                </a:solidFill>
                <a:latin typeface="Arial"/>
                <a:ea typeface="Arial"/>
                <a:cs typeface="Arial"/>
                <a:sym typeface="Arial"/>
              </a:defRPr>
            </a:pPr>
            <a:r>
              <a:rPr dirty="0"/>
              <a:t>Restitution and delivery of shoulders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Double-click to edit"/>
          <p:cNvSpPr txBox="1">
            <a:spLocks noGrp="1"/>
          </p:cNvSpPr>
          <p:nvPr>
            <p:ph type="title"/>
          </p:nvPr>
        </p:nvSpPr>
        <p:spPr>
          <a:prstGeom prst="rect">
            <a:avLst/>
          </a:prstGeom>
        </p:spPr>
        <p:txBody>
          <a:bodyPr/>
          <a:lstStyle/>
          <a:p>
            <a:endParaRPr/>
          </a:p>
        </p:txBody>
      </p:sp>
      <p:sp>
        <p:nvSpPr>
          <p:cNvPr id="175" name="Double-click to edit"/>
          <p:cNvSpPr txBox="1">
            <a:spLocks noGrp="1"/>
          </p:cNvSpPr>
          <p:nvPr>
            <p:ph type="body" idx="1"/>
          </p:nvPr>
        </p:nvSpPr>
        <p:spPr>
          <a:prstGeom prst="rect">
            <a:avLst/>
          </a:prstGeom>
        </p:spPr>
        <p:txBody>
          <a:bodyPr/>
          <a:lstStyle/>
          <a:p>
            <a:pPr>
              <a:buBlip>
                <a:blip r:embed="rId2"/>
              </a:buBlip>
            </a:pPr>
            <a:endParaRPr/>
          </a:p>
        </p:txBody>
      </p:sp>
      <p:pic>
        <p:nvPicPr>
          <p:cNvPr id="176" name="Cardinal+movements+Mechanism+of+labor.+Engagement.+Descent.+Flexion.+Internal+Rotation.+Extension..jpg" descr="Cardinal+movements+Mechanism+of+labor.+Engagement.+Descent.+Flexion.+Internal+Rotation.+Extension..jpg"/>
          <p:cNvPicPr>
            <a:picLocks noChangeAspect="1"/>
          </p:cNvPicPr>
          <p:nvPr/>
        </p:nvPicPr>
        <p:blipFill>
          <a:blip r:embed="rId3">
            <a:extLst/>
          </a:blip>
          <a:stretch>
            <a:fillRect/>
          </a:stretch>
        </p:blipFill>
        <p:spPr>
          <a:xfrm>
            <a:off x="172331" y="254000"/>
            <a:ext cx="12192001" cy="91440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840" y="439897"/>
            <a:ext cx="12192000" cy="8586966"/>
          </a:xfrm>
          <a:prstGeom prst="rect">
            <a:avLst/>
          </a:prstGeom>
        </p:spPr>
        <p:txBody>
          <a:bodyPr wrap="square">
            <a:spAutoFit/>
          </a:bodyPr>
          <a:lstStyle/>
          <a:p>
            <a:pPr algn="just"/>
            <a:r>
              <a:rPr lang="en-US" sz="2400" b="1" dirty="0">
                <a:solidFill>
                  <a:srgbClr val="000000"/>
                </a:solidFill>
                <a:latin typeface="Utopia-Bold"/>
              </a:rPr>
              <a:t>Descent. </a:t>
            </a:r>
            <a:r>
              <a:rPr lang="en-US" sz="2400" dirty="0">
                <a:solidFill>
                  <a:srgbClr val="000000"/>
                </a:solidFill>
                <a:latin typeface="Utopia-Regular"/>
              </a:rPr>
              <a:t>Descent is brought about by the force of the </a:t>
            </a:r>
            <a:r>
              <a:rPr lang="en-US" sz="2400" u="sng" dirty="0">
                <a:solidFill>
                  <a:srgbClr val="000000"/>
                </a:solidFill>
                <a:latin typeface="Utopia-Regular"/>
              </a:rPr>
              <a:t>uterine contractions, maternal bearing-down (Valsalva) efforts, and, if the patient is upright, gravity</a:t>
            </a:r>
            <a:r>
              <a:rPr lang="en-US" sz="2400" dirty="0" smtClean="0">
                <a:solidFill>
                  <a:srgbClr val="000000"/>
                </a:solidFill>
                <a:latin typeface="Utopia-Regular"/>
              </a:rPr>
              <a:t>.</a:t>
            </a:r>
          </a:p>
          <a:p>
            <a:pPr algn="just"/>
            <a:endParaRPr lang="en-US" sz="2400" dirty="0">
              <a:solidFill>
                <a:srgbClr val="000000"/>
              </a:solidFill>
              <a:latin typeface="Utopia-Regular"/>
            </a:endParaRPr>
          </a:p>
          <a:p>
            <a:pPr algn="just"/>
            <a:r>
              <a:rPr lang="en-US" sz="2400" b="1" dirty="0">
                <a:solidFill>
                  <a:srgbClr val="000000"/>
                </a:solidFill>
                <a:latin typeface="Utopia-Bold"/>
              </a:rPr>
              <a:t>Flexion. </a:t>
            </a:r>
            <a:r>
              <a:rPr lang="en-US" sz="2400" dirty="0">
                <a:solidFill>
                  <a:srgbClr val="000000"/>
                </a:solidFill>
                <a:latin typeface="Utopia-Regular"/>
              </a:rPr>
              <a:t>Partial flexion exists before labor as a result of the natural muscle tone of the fetus. During descent, resistance from the cervix, walls of the pelvis, and pelvic floor causes further flexion of the cervical spine, with the baby’s chin approaching its chest. </a:t>
            </a:r>
            <a:r>
              <a:rPr lang="en-US" sz="2400" b="1" dirty="0">
                <a:solidFill>
                  <a:srgbClr val="000000"/>
                </a:solidFill>
                <a:latin typeface="Utopia-Bold"/>
              </a:rPr>
              <a:t>In the </a:t>
            </a:r>
            <a:r>
              <a:rPr lang="en-US" sz="2400" b="1" dirty="0" err="1">
                <a:solidFill>
                  <a:srgbClr val="000000"/>
                </a:solidFill>
                <a:latin typeface="Utopia-Bold"/>
              </a:rPr>
              <a:t>occipitoanterior</a:t>
            </a:r>
            <a:r>
              <a:rPr lang="en-US" sz="2400" b="1" dirty="0">
                <a:solidFill>
                  <a:srgbClr val="000000"/>
                </a:solidFill>
                <a:latin typeface="Utopia-Bold"/>
              </a:rPr>
              <a:t> position, the effect of flexion is to change the presenting diameter from the </a:t>
            </a:r>
            <a:r>
              <a:rPr lang="en-US" sz="2400" b="1" dirty="0" err="1">
                <a:solidFill>
                  <a:srgbClr val="000000"/>
                </a:solidFill>
                <a:latin typeface="Utopia-Bold"/>
              </a:rPr>
              <a:t>occipitofrontal</a:t>
            </a:r>
            <a:r>
              <a:rPr lang="en-US" sz="2400" b="1" dirty="0">
                <a:solidFill>
                  <a:srgbClr val="000000"/>
                </a:solidFill>
                <a:latin typeface="Utopia-Bold"/>
              </a:rPr>
              <a:t> to the smaller </a:t>
            </a:r>
            <a:r>
              <a:rPr lang="en-US" sz="2400" b="1" dirty="0" err="1" smtClean="0">
                <a:solidFill>
                  <a:srgbClr val="000000"/>
                </a:solidFill>
                <a:latin typeface="Utopia-Bold"/>
              </a:rPr>
              <a:t>suboccipitobregmatic</a:t>
            </a:r>
            <a:r>
              <a:rPr lang="en-US" sz="2400" b="1" dirty="0">
                <a:solidFill>
                  <a:srgbClr val="000000"/>
                </a:solidFill>
                <a:latin typeface="Utopia-Bold"/>
              </a:rPr>
              <a:t> </a:t>
            </a:r>
            <a:r>
              <a:rPr lang="en-US" sz="2400" dirty="0" smtClean="0">
                <a:solidFill>
                  <a:srgbClr val="000000"/>
                </a:solidFill>
                <a:latin typeface="Utopia-Regular"/>
              </a:rPr>
              <a:t>In </a:t>
            </a:r>
            <a:r>
              <a:rPr lang="en-US" sz="2400" dirty="0">
                <a:solidFill>
                  <a:srgbClr val="000000"/>
                </a:solidFill>
                <a:latin typeface="Utopia-Regular"/>
              </a:rPr>
              <a:t>the </a:t>
            </a:r>
            <a:r>
              <a:rPr lang="en-US" sz="2400" dirty="0" err="1">
                <a:solidFill>
                  <a:srgbClr val="000000"/>
                </a:solidFill>
                <a:latin typeface="Utopia-Regular"/>
              </a:rPr>
              <a:t>occipitoposterior</a:t>
            </a:r>
            <a:r>
              <a:rPr lang="en-US" sz="2400" dirty="0">
                <a:solidFill>
                  <a:srgbClr val="000000"/>
                </a:solidFill>
                <a:latin typeface="Utopia-Regular"/>
              </a:rPr>
              <a:t> position, complete flexion may not occur, resulting in a larger presenting diameter, which may contribute to a longer labor</a:t>
            </a:r>
            <a:r>
              <a:rPr lang="en-US" sz="2400" dirty="0" smtClean="0">
                <a:solidFill>
                  <a:srgbClr val="000000"/>
                </a:solidFill>
                <a:latin typeface="Utopia-Regular"/>
              </a:rPr>
              <a:t>.</a:t>
            </a:r>
          </a:p>
          <a:p>
            <a:pPr algn="just"/>
            <a:endParaRPr lang="en-US" sz="2400" dirty="0">
              <a:solidFill>
                <a:srgbClr val="000000"/>
              </a:solidFill>
              <a:latin typeface="Utopia-Regular"/>
            </a:endParaRPr>
          </a:p>
          <a:p>
            <a:pPr algn="just"/>
            <a:r>
              <a:rPr lang="en-US" sz="2400" b="1" dirty="0">
                <a:solidFill>
                  <a:srgbClr val="000000"/>
                </a:solidFill>
                <a:latin typeface="Utopia-Bold"/>
              </a:rPr>
              <a:t>Internal Rotation. </a:t>
            </a:r>
            <a:r>
              <a:rPr lang="en-US" sz="2400" dirty="0">
                <a:solidFill>
                  <a:srgbClr val="000000"/>
                </a:solidFill>
                <a:latin typeface="Utopia-Regular"/>
              </a:rPr>
              <a:t>In the </a:t>
            </a:r>
            <a:r>
              <a:rPr lang="en-US" sz="2400" dirty="0" err="1">
                <a:solidFill>
                  <a:srgbClr val="000000"/>
                </a:solidFill>
                <a:latin typeface="Utopia-Regular"/>
              </a:rPr>
              <a:t>occipitoanterior</a:t>
            </a:r>
            <a:r>
              <a:rPr lang="en-US" sz="2400" dirty="0">
                <a:solidFill>
                  <a:srgbClr val="000000"/>
                </a:solidFill>
                <a:latin typeface="Utopia-Regular"/>
              </a:rPr>
              <a:t> position, the fetal head, which enters the pelvis in a </a:t>
            </a:r>
            <a:r>
              <a:rPr lang="en-US" sz="2400" dirty="0" smtClean="0">
                <a:solidFill>
                  <a:srgbClr val="000000"/>
                </a:solidFill>
                <a:latin typeface="Utopia-Regular"/>
              </a:rPr>
              <a:t>transverse diameter</a:t>
            </a:r>
            <a:r>
              <a:rPr lang="en-US" sz="2400" dirty="0">
                <a:solidFill>
                  <a:srgbClr val="000000"/>
                </a:solidFill>
                <a:latin typeface="Utopia-Regular"/>
              </a:rPr>
              <a:t>, rotates so that the occiput turns anteriorly toward the symphysis </a:t>
            </a:r>
            <a:r>
              <a:rPr lang="en-US" sz="2400" dirty="0" smtClean="0">
                <a:solidFill>
                  <a:srgbClr val="000000"/>
                </a:solidFill>
                <a:latin typeface="Utopia-Regular"/>
              </a:rPr>
              <a:t>pubis. It </a:t>
            </a:r>
            <a:r>
              <a:rPr lang="en-US" sz="2400" dirty="0">
                <a:solidFill>
                  <a:srgbClr val="000000"/>
                </a:solidFill>
                <a:latin typeface="Utopia-Regular"/>
              </a:rPr>
              <a:t>is often not accomplished until the presenting part has reached the level of the ischial spines (zero station) and therefore is engaged</a:t>
            </a:r>
            <a:r>
              <a:rPr lang="en-US" sz="2400" dirty="0" smtClean="0">
                <a:solidFill>
                  <a:srgbClr val="000000"/>
                </a:solidFill>
                <a:latin typeface="Utopia-Regular"/>
              </a:rPr>
              <a:t>.</a:t>
            </a:r>
          </a:p>
          <a:p>
            <a:pPr algn="just"/>
            <a:endParaRPr lang="en-US" sz="2400" dirty="0">
              <a:solidFill>
                <a:srgbClr val="000000"/>
              </a:solidFill>
              <a:latin typeface="Utopia-Regular"/>
            </a:endParaRPr>
          </a:p>
          <a:p>
            <a:pPr algn="just"/>
            <a:r>
              <a:rPr lang="en-US" sz="2400" dirty="0" smtClean="0">
                <a:solidFill>
                  <a:srgbClr val="000000"/>
                </a:solidFill>
                <a:latin typeface="Utopia-Regular"/>
              </a:rPr>
              <a:t> </a:t>
            </a:r>
            <a:r>
              <a:rPr lang="en-US" sz="2400" b="1" dirty="0" smtClean="0">
                <a:solidFill>
                  <a:srgbClr val="000000"/>
                </a:solidFill>
                <a:latin typeface="Utopia-Regular"/>
              </a:rPr>
              <a:t>Extension</a:t>
            </a:r>
            <a:r>
              <a:rPr lang="en-US" sz="2400" b="1" dirty="0">
                <a:solidFill>
                  <a:srgbClr val="000000"/>
                </a:solidFill>
                <a:latin typeface="Utopia-Regular"/>
              </a:rPr>
              <a:t>. </a:t>
            </a:r>
            <a:r>
              <a:rPr lang="en-US" sz="2400" dirty="0">
                <a:solidFill>
                  <a:srgbClr val="000000"/>
                </a:solidFill>
                <a:latin typeface="Utopia-Regular"/>
              </a:rPr>
              <a:t>The flexed head in an </a:t>
            </a:r>
            <a:r>
              <a:rPr lang="en-US" sz="2400" dirty="0" err="1" smtClean="0">
                <a:solidFill>
                  <a:srgbClr val="000000"/>
                </a:solidFill>
                <a:latin typeface="Utopia-Regular"/>
              </a:rPr>
              <a:t>occipitoanterior</a:t>
            </a:r>
            <a:r>
              <a:rPr lang="en-US" sz="2400" dirty="0" smtClean="0">
                <a:solidFill>
                  <a:srgbClr val="000000"/>
                </a:solidFill>
                <a:latin typeface="Utopia-Regular"/>
              </a:rPr>
              <a:t> position </a:t>
            </a:r>
            <a:r>
              <a:rPr lang="en-US" sz="2400" dirty="0">
                <a:solidFill>
                  <a:srgbClr val="000000"/>
                </a:solidFill>
                <a:latin typeface="Utopia-Regular"/>
              </a:rPr>
              <a:t>continues to descend within the pelvis</a:t>
            </a:r>
            <a:r>
              <a:rPr lang="en-US" sz="2400" dirty="0" smtClean="0">
                <a:solidFill>
                  <a:srgbClr val="000000"/>
                </a:solidFill>
                <a:latin typeface="Utopia-Regular"/>
              </a:rPr>
              <a:t>. Because </a:t>
            </a:r>
            <a:r>
              <a:rPr lang="en-US" sz="2400" dirty="0">
                <a:solidFill>
                  <a:srgbClr val="000000"/>
                </a:solidFill>
                <a:latin typeface="Utopia-Regular"/>
              </a:rPr>
              <a:t>the vaginal outlet is directed upward </a:t>
            </a:r>
            <a:r>
              <a:rPr lang="en-US" sz="2400" dirty="0" smtClean="0">
                <a:solidFill>
                  <a:srgbClr val="000000"/>
                </a:solidFill>
                <a:latin typeface="Utopia-Regular"/>
              </a:rPr>
              <a:t>and forward</a:t>
            </a:r>
            <a:r>
              <a:rPr lang="en-US" sz="2400" dirty="0">
                <a:solidFill>
                  <a:srgbClr val="000000"/>
                </a:solidFill>
                <a:latin typeface="Utopia-Regular"/>
              </a:rPr>
              <a:t>, extension must occur before the head </a:t>
            </a:r>
            <a:r>
              <a:rPr lang="en-US" sz="2400" dirty="0" smtClean="0">
                <a:solidFill>
                  <a:srgbClr val="000000"/>
                </a:solidFill>
                <a:latin typeface="Utopia-Regular"/>
              </a:rPr>
              <a:t>can pass </a:t>
            </a:r>
            <a:r>
              <a:rPr lang="en-US" sz="2400" dirty="0">
                <a:solidFill>
                  <a:srgbClr val="000000"/>
                </a:solidFill>
                <a:latin typeface="Utopia-Regular"/>
              </a:rPr>
              <a:t>through it. As the head continues its </a:t>
            </a:r>
            <a:r>
              <a:rPr lang="en-US" sz="2400" dirty="0" smtClean="0">
                <a:solidFill>
                  <a:srgbClr val="000000"/>
                </a:solidFill>
                <a:latin typeface="Utopia-Regular"/>
              </a:rPr>
              <a:t>descent, there </a:t>
            </a:r>
            <a:r>
              <a:rPr lang="en-US" sz="2400" dirty="0">
                <a:solidFill>
                  <a:srgbClr val="000000"/>
                </a:solidFill>
                <a:latin typeface="Utopia-Regular"/>
              </a:rPr>
              <a:t>is bulging of the perineum followed </a:t>
            </a:r>
            <a:r>
              <a:rPr lang="en-US" sz="2400" u="sng" dirty="0">
                <a:solidFill>
                  <a:srgbClr val="000000"/>
                </a:solidFill>
                <a:latin typeface="Utopia-Regular"/>
              </a:rPr>
              <a:t>by crowning</a:t>
            </a:r>
          </a:p>
          <a:p>
            <a:pPr algn="just"/>
            <a:r>
              <a:rPr lang="en-US" sz="2400" b="1" dirty="0" smtClean="0">
                <a:solidFill>
                  <a:srgbClr val="000000"/>
                </a:solidFill>
                <a:latin typeface="Utopia-Regular"/>
              </a:rPr>
              <a:t>Crowning</a:t>
            </a:r>
            <a:r>
              <a:rPr lang="en-US" sz="2400" dirty="0" smtClean="0">
                <a:solidFill>
                  <a:srgbClr val="000000"/>
                </a:solidFill>
                <a:latin typeface="Utopia-Regular"/>
              </a:rPr>
              <a:t> </a:t>
            </a:r>
            <a:r>
              <a:rPr lang="en-US" sz="2400" dirty="0">
                <a:solidFill>
                  <a:srgbClr val="000000"/>
                </a:solidFill>
                <a:latin typeface="Utopia-Regular"/>
              </a:rPr>
              <a:t>occurs when the </a:t>
            </a:r>
            <a:r>
              <a:rPr lang="en-US" sz="2400" dirty="0" smtClean="0">
                <a:solidFill>
                  <a:srgbClr val="000000"/>
                </a:solidFill>
                <a:latin typeface="Utopia-Regular"/>
              </a:rPr>
              <a:t>largest diameter </a:t>
            </a:r>
            <a:r>
              <a:rPr lang="en-US" sz="2400" dirty="0">
                <a:solidFill>
                  <a:srgbClr val="000000"/>
                </a:solidFill>
                <a:latin typeface="Utopia-Regular"/>
              </a:rPr>
              <a:t>of the fetal head is encircled by the </a:t>
            </a:r>
            <a:r>
              <a:rPr lang="en-US" sz="2400" dirty="0" smtClean="0">
                <a:solidFill>
                  <a:srgbClr val="000000"/>
                </a:solidFill>
                <a:latin typeface="Utopia-Regular"/>
              </a:rPr>
              <a:t>vulvar ring</a:t>
            </a:r>
            <a:r>
              <a:rPr lang="en-US" sz="2400" dirty="0">
                <a:solidFill>
                  <a:srgbClr val="000000"/>
                </a:solidFill>
                <a:latin typeface="Utopia-Regular"/>
              </a:rPr>
              <a:t>. At this time, the vertex has reached station +5</a:t>
            </a:r>
            <a:r>
              <a:rPr lang="en-US" sz="2400" dirty="0" smtClean="0">
                <a:solidFill>
                  <a:srgbClr val="000000"/>
                </a:solidFill>
                <a:latin typeface="Utopia-Regular"/>
              </a:rPr>
              <a:t>. When </a:t>
            </a:r>
            <a:r>
              <a:rPr lang="en-US" sz="2400" dirty="0">
                <a:solidFill>
                  <a:srgbClr val="000000"/>
                </a:solidFill>
                <a:latin typeface="Utopia-Regular"/>
              </a:rPr>
              <a:t>indicated, an </a:t>
            </a:r>
            <a:r>
              <a:rPr lang="en-US" sz="2400" u="sng" dirty="0">
                <a:solidFill>
                  <a:srgbClr val="000000"/>
                </a:solidFill>
                <a:latin typeface="Utopia-Regular"/>
              </a:rPr>
              <a:t>incision in the perineum (episiotomy</a:t>
            </a:r>
            <a:r>
              <a:rPr lang="en-US" sz="2400" u="sng" dirty="0" smtClean="0">
                <a:solidFill>
                  <a:srgbClr val="000000"/>
                </a:solidFill>
                <a:latin typeface="Utopia-Regular"/>
              </a:rPr>
              <a:t>) may </a:t>
            </a:r>
            <a:r>
              <a:rPr lang="en-US" sz="2400" u="sng" dirty="0">
                <a:solidFill>
                  <a:srgbClr val="000000"/>
                </a:solidFill>
                <a:latin typeface="Utopia-Regular"/>
              </a:rPr>
              <a:t>aid in reducing perineal resistance.</a:t>
            </a:r>
            <a:endParaRPr lang="en-US" sz="2400" u="sng" dirty="0"/>
          </a:p>
        </p:txBody>
      </p:sp>
    </p:spTree>
    <p:extLst>
      <p:ext uri="{BB962C8B-B14F-4D97-AF65-F5344CB8AC3E}">
        <p14:creationId xmlns:p14="http://schemas.microsoft.com/office/powerpoint/2010/main" val="104037287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6930390" cy="4620260"/>
          </a:xfrm>
          <a:prstGeom prst="rect">
            <a:avLst/>
          </a:prstGeom>
        </p:spPr>
      </p:pic>
      <p:pic>
        <p:nvPicPr>
          <p:cNvPr id="4" name="Picture 3"/>
          <p:cNvPicPr>
            <a:picLocks noChangeAspect="1"/>
          </p:cNvPicPr>
          <p:nvPr/>
        </p:nvPicPr>
        <p:blipFill>
          <a:blip r:embed="rId3"/>
          <a:stretch>
            <a:fillRect/>
          </a:stretch>
        </p:blipFill>
        <p:spPr>
          <a:xfrm>
            <a:off x="-30480" y="4620260"/>
            <a:ext cx="6960870" cy="5133340"/>
          </a:xfrm>
          <a:prstGeom prst="rect">
            <a:avLst/>
          </a:prstGeom>
        </p:spPr>
      </p:pic>
      <p:pic>
        <p:nvPicPr>
          <p:cNvPr id="5" name="Picture 4"/>
          <p:cNvPicPr>
            <a:picLocks noChangeAspect="1"/>
          </p:cNvPicPr>
          <p:nvPr/>
        </p:nvPicPr>
        <p:blipFill>
          <a:blip r:embed="rId4"/>
          <a:stretch>
            <a:fillRect/>
          </a:stretch>
        </p:blipFill>
        <p:spPr>
          <a:xfrm>
            <a:off x="6592570" y="0"/>
            <a:ext cx="6412230" cy="4620260"/>
          </a:xfrm>
          <a:prstGeom prst="rect">
            <a:avLst/>
          </a:prstGeom>
        </p:spPr>
      </p:pic>
    </p:spTree>
    <p:extLst>
      <p:ext uri="{BB962C8B-B14F-4D97-AF65-F5344CB8AC3E}">
        <p14:creationId xmlns:p14="http://schemas.microsoft.com/office/powerpoint/2010/main" val="321665163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ext Placeholder 6"/>
          <p:cNvSpPr txBox="1">
            <a:spLocks noGrp="1"/>
          </p:cNvSpPr>
          <p:nvPr>
            <p:ph type="subTitle" idx="1"/>
          </p:nvPr>
        </p:nvSpPr>
        <p:spPr>
          <a:xfrm>
            <a:off x="390031" y="1200996"/>
            <a:ext cx="11665374" cy="5951786"/>
          </a:xfrm>
          <a:prstGeom prst="rect">
            <a:avLst/>
          </a:prstGeom>
        </p:spPr>
        <p:txBody>
          <a:bodyPr>
            <a:normAutofit fontScale="92500" lnSpcReduction="20000"/>
          </a:bodyPr>
          <a:lstStyle/>
          <a:p>
            <a:pPr marL="520191" indent="-520191" algn="l">
              <a:lnSpc>
                <a:spcPct val="90000"/>
              </a:lnSpc>
              <a:defRPr sz="4400" b="1">
                <a:solidFill>
                  <a:srgbClr val="000000"/>
                </a:solidFill>
                <a:latin typeface="Arial"/>
                <a:ea typeface="Arial"/>
                <a:cs typeface="Arial"/>
                <a:sym typeface="Arial"/>
              </a:defRPr>
            </a:pPr>
            <a:r>
              <a:rPr dirty="0"/>
              <a:t>Initiation of labor: </a:t>
            </a:r>
            <a:endParaRPr lang="en-US" dirty="0" smtClean="0"/>
          </a:p>
          <a:p>
            <a:pPr marL="520191" indent="-520191" algn="l">
              <a:lnSpc>
                <a:spcPct val="90000"/>
              </a:lnSpc>
              <a:defRPr sz="4400" b="1">
                <a:solidFill>
                  <a:srgbClr val="000000"/>
                </a:solidFill>
                <a:latin typeface="Arial"/>
                <a:ea typeface="Arial"/>
                <a:cs typeface="Arial"/>
                <a:sym typeface="Arial"/>
              </a:defRPr>
            </a:pPr>
            <a:endParaRPr lang="en-US" dirty="0"/>
          </a:p>
          <a:p>
            <a:pPr marL="520191" indent="-520191" algn="l">
              <a:lnSpc>
                <a:spcPct val="90000"/>
              </a:lnSpc>
              <a:defRPr sz="4400" b="1">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dirty="0"/>
              <a:t>Labor is a release from the state of functional quiescence maintained during pregnancy.</a:t>
            </a:r>
          </a:p>
          <a:p>
            <a:pPr marL="469347" indent="-469347" algn="l">
              <a:lnSpc>
                <a:spcPct val="90000"/>
              </a:lnSpc>
              <a:buSzPct val="75000"/>
              <a:buChar char="•"/>
              <a:defRPr sz="3400">
                <a:solidFill>
                  <a:srgbClr val="000000"/>
                </a:solidFill>
                <a:latin typeface="Arial"/>
                <a:ea typeface="Arial"/>
                <a:cs typeface="Arial"/>
                <a:sym typeface="Arial"/>
              </a:defRPr>
            </a:pPr>
            <a:endParaRPr lang="en-US" b="1" dirty="0" smtClean="0"/>
          </a:p>
          <a:p>
            <a:pPr marL="469347" indent="-469347" algn="l">
              <a:lnSpc>
                <a:spcPct val="90000"/>
              </a:lnSpc>
              <a:buSzPct val="75000"/>
              <a:buChar char="•"/>
              <a:defRPr sz="3400">
                <a:solidFill>
                  <a:srgbClr val="000000"/>
                </a:solidFill>
                <a:latin typeface="Arial"/>
                <a:ea typeface="Arial"/>
                <a:cs typeface="Arial"/>
                <a:sym typeface="Arial"/>
              </a:defRPr>
            </a:pPr>
            <a:r>
              <a:rPr b="1" dirty="0" smtClean="0"/>
              <a:t>Decreased </a:t>
            </a:r>
            <a:r>
              <a:rPr dirty="0" err="1"/>
              <a:t>myometrial</a:t>
            </a:r>
            <a:r>
              <a:rPr dirty="0"/>
              <a:t> responsiveness </a:t>
            </a:r>
            <a:r>
              <a:rPr u="sng" dirty="0"/>
              <a:t>to progesterone </a:t>
            </a:r>
            <a:r>
              <a:rPr dirty="0"/>
              <a:t>due to increased PRA. </a:t>
            </a:r>
            <a:endParaRPr lang="en-US" dirty="0" smtClean="0"/>
          </a:p>
          <a:p>
            <a:pPr marL="469347" indent="-469347" algn="l">
              <a:lnSpc>
                <a:spcPct val="90000"/>
              </a:lnSpc>
              <a:buSzPct val="75000"/>
              <a:buChar char="•"/>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b="1" dirty="0"/>
              <a:t>Increased</a:t>
            </a:r>
            <a:r>
              <a:rPr dirty="0"/>
              <a:t> responsiveness to </a:t>
            </a:r>
            <a:r>
              <a:rPr u="sng" dirty="0"/>
              <a:t>estrogen </a:t>
            </a:r>
            <a:r>
              <a:rPr dirty="0"/>
              <a:t>due to increased </a:t>
            </a:r>
            <a:r>
              <a:rPr dirty="0" err="1"/>
              <a:t>ERalpha</a:t>
            </a:r>
            <a:r>
              <a:rPr dirty="0"/>
              <a:t>.</a:t>
            </a:r>
          </a:p>
          <a:p>
            <a:pPr marL="469347" indent="-469347" algn="l">
              <a:lnSpc>
                <a:spcPct val="90000"/>
              </a:lnSpc>
              <a:buSzPct val="75000"/>
              <a:buChar char="•"/>
              <a:defRPr sz="3400">
                <a:solidFill>
                  <a:srgbClr val="000000"/>
                </a:solidFill>
                <a:latin typeface="Arial"/>
                <a:ea typeface="Arial"/>
                <a:cs typeface="Arial"/>
                <a:sym typeface="Arial"/>
              </a:defRPr>
            </a:pPr>
            <a:endParaRPr lang="en-US" dirty="0" smtClean="0"/>
          </a:p>
          <a:p>
            <a:pPr marL="469347" indent="-469347" algn="l">
              <a:lnSpc>
                <a:spcPct val="90000"/>
              </a:lnSpc>
              <a:buSzPct val="75000"/>
              <a:buChar char="•"/>
              <a:defRPr sz="3400">
                <a:solidFill>
                  <a:srgbClr val="000000"/>
                </a:solidFill>
                <a:latin typeface="Arial"/>
                <a:ea typeface="Arial"/>
                <a:cs typeface="Arial"/>
                <a:sym typeface="Arial"/>
              </a:defRPr>
            </a:pPr>
            <a:r>
              <a:rPr dirty="0" smtClean="0"/>
              <a:t>Activation </a:t>
            </a:r>
            <a:r>
              <a:rPr dirty="0"/>
              <a:t>of the fetal hypothalamic pituitary axis, results in increased release of </a:t>
            </a:r>
            <a:r>
              <a:rPr u="sng" dirty="0"/>
              <a:t>cortisol,</a:t>
            </a:r>
            <a:r>
              <a:rPr dirty="0"/>
              <a:t> increasing the synthesis and release of </a:t>
            </a:r>
            <a:r>
              <a:rPr u="sng" dirty="0"/>
              <a:t>prostaglandins,</a:t>
            </a:r>
            <a:r>
              <a:rPr dirty="0"/>
              <a:t> and formation of </a:t>
            </a:r>
            <a:r>
              <a:rPr u="sng" dirty="0" err="1"/>
              <a:t>myometrial</a:t>
            </a:r>
            <a:r>
              <a:rPr u="sng" dirty="0"/>
              <a:t> gap junctions </a:t>
            </a:r>
            <a:r>
              <a:rPr dirty="0"/>
              <a:t>and </a:t>
            </a:r>
            <a:r>
              <a:rPr u="sng" dirty="0"/>
              <a:t>activation of oxytocin receptors.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reparation for labor:…"/>
          <p:cNvSpPr txBox="1">
            <a:spLocks noGrp="1"/>
          </p:cNvSpPr>
          <p:nvPr>
            <p:ph type="body" idx="1"/>
          </p:nvPr>
        </p:nvSpPr>
        <p:spPr>
          <a:xfrm>
            <a:off x="1087120" y="1366520"/>
            <a:ext cx="10464800" cy="5715000"/>
          </a:xfrm>
          <a:prstGeom prst="rect">
            <a:avLst/>
          </a:prstGeom>
        </p:spPr>
        <p:txBody>
          <a:bodyPr>
            <a:normAutofit fontScale="55000" lnSpcReduction="20000"/>
          </a:bodyPr>
          <a:lstStyle/>
          <a:p>
            <a:pPr algn="ctr">
              <a:buSzPct val="75000"/>
              <a:buChar char="•"/>
              <a:defRPr b="1">
                <a:solidFill>
                  <a:srgbClr val="000000"/>
                </a:solidFill>
                <a:latin typeface="Arial"/>
                <a:ea typeface="Arial"/>
                <a:cs typeface="Arial"/>
                <a:sym typeface="Arial"/>
              </a:defRPr>
            </a:pPr>
            <a:r>
              <a:rPr dirty="0"/>
              <a:t>Preparation for labor:</a:t>
            </a:r>
          </a:p>
          <a:p>
            <a:r>
              <a:rPr b="1" dirty="0" smtClean="0">
                <a:solidFill>
                  <a:schemeClr val="accent6">
                    <a:lumMod val="50000"/>
                  </a:schemeClr>
                </a:solidFill>
              </a:rPr>
              <a:t>Lightening:</a:t>
            </a:r>
            <a:endParaRPr lang="en-US" b="1" dirty="0" smtClean="0">
              <a:solidFill>
                <a:schemeClr val="accent6">
                  <a:lumMod val="50000"/>
                </a:schemeClr>
              </a:solidFill>
            </a:endParaRPr>
          </a:p>
          <a:p>
            <a:r>
              <a:rPr lang="en-US" b="1" dirty="0" smtClean="0">
                <a:solidFill>
                  <a:schemeClr val="accent6">
                    <a:lumMod val="50000"/>
                  </a:schemeClr>
                </a:solidFill>
              </a:rPr>
              <a:t>Two </a:t>
            </a:r>
            <a:r>
              <a:rPr lang="en-US" b="1" dirty="0">
                <a:solidFill>
                  <a:schemeClr val="accent6">
                    <a:lumMod val="50000"/>
                  </a:schemeClr>
                </a:solidFill>
              </a:rPr>
              <a:t>or more weeks before labor, the fetal head in most </a:t>
            </a:r>
            <a:r>
              <a:rPr lang="en-US" b="1" dirty="0" err="1">
                <a:solidFill>
                  <a:schemeClr val="accent6">
                    <a:lumMod val="50000"/>
                  </a:schemeClr>
                </a:solidFill>
              </a:rPr>
              <a:t>primigravid</a:t>
            </a:r>
            <a:r>
              <a:rPr lang="en-US" b="1" dirty="0">
                <a:solidFill>
                  <a:schemeClr val="accent6">
                    <a:lumMod val="50000"/>
                  </a:schemeClr>
                </a:solidFill>
              </a:rPr>
              <a:t> women settles into the brim of the pelvis. </a:t>
            </a:r>
            <a:r>
              <a:rPr lang="en-US" dirty="0" smtClean="0">
                <a:solidFill>
                  <a:schemeClr val="accent6">
                    <a:lumMod val="50000"/>
                  </a:schemeClr>
                </a:solidFill>
              </a:rPr>
              <a:t>In </a:t>
            </a:r>
            <a:r>
              <a:rPr lang="en-US" dirty="0">
                <a:solidFill>
                  <a:schemeClr val="accent6">
                    <a:lumMod val="50000"/>
                  </a:schemeClr>
                </a:solidFill>
              </a:rPr>
              <a:t>multigravida, this often does not occur until early in labor. </a:t>
            </a:r>
            <a:r>
              <a:rPr lang="en-US" b="1" dirty="0">
                <a:solidFill>
                  <a:schemeClr val="accent6">
                    <a:lumMod val="50000"/>
                  </a:schemeClr>
                </a:solidFill>
              </a:rPr>
              <a:t>Lightening </a:t>
            </a:r>
            <a:r>
              <a:rPr lang="en-US" dirty="0">
                <a:solidFill>
                  <a:schemeClr val="accent6">
                    <a:lumMod val="50000"/>
                  </a:schemeClr>
                </a:solidFill>
              </a:rPr>
              <a:t>may be noted by the mother as a flattening of the upper abdomen and an increased prominence of the lower abdomen. </a:t>
            </a:r>
            <a:endParaRPr dirty="0">
              <a:solidFill>
                <a:schemeClr val="accent6">
                  <a:lumMod val="50000"/>
                </a:schemeClr>
              </a:solidFill>
            </a:endParaRPr>
          </a:p>
          <a:p>
            <a:pPr>
              <a:buSzPct val="75000"/>
              <a:buChar char="•"/>
              <a:defRPr>
                <a:solidFill>
                  <a:srgbClr val="000000"/>
                </a:solidFill>
                <a:latin typeface="Arial"/>
                <a:ea typeface="Arial"/>
                <a:cs typeface="Arial"/>
                <a:sym typeface="Arial"/>
              </a:defRPr>
            </a:pPr>
            <a:r>
              <a:rPr b="1" dirty="0">
                <a:solidFill>
                  <a:schemeClr val="accent6">
                    <a:lumMod val="50000"/>
                  </a:schemeClr>
                </a:solidFill>
              </a:rPr>
              <a:t>False labor:</a:t>
            </a:r>
          </a:p>
          <a:p>
            <a:pPr>
              <a:buSzPct val="75000"/>
              <a:buChar char="•"/>
              <a:defRPr>
                <a:solidFill>
                  <a:srgbClr val="000000"/>
                </a:solidFill>
                <a:latin typeface="Arial"/>
                <a:ea typeface="Arial"/>
                <a:cs typeface="Arial"/>
                <a:sym typeface="Arial"/>
              </a:defRPr>
            </a:pPr>
            <a:r>
              <a:rPr b="1" dirty="0">
                <a:solidFill>
                  <a:schemeClr val="accent6">
                    <a:lumMod val="50000"/>
                  </a:schemeClr>
                </a:solidFill>
              </a:rPr>
              <a:t>Cervical effacement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ext Placeholder 6"/>
          <p:cNvSpPr txBox="1">
            <a:spLocks noGrp="1"/>
          </p:cNvSpPr>
          <p:nvPr>
            <p:ph type="subTitle" idx="1"/>
          </p:nvPr>
        </p:nvSpPr>
        <p:spPr>
          <a:xfrm>
            <a:off x="532412" y="871713"/>
            <a:ext cx="11649428" cy="6279446"/>
          </a:xfrm>
          <a:prstGeom prst="rect">
            <a:avLst/>
          </a:prstGeom>
        </p:spPr>
        <p:txBody>
          <a:bodyPr>
            <a:normAutofit fontScale="77500" lnSpcReduction="20000"/>
          </a:bodyPr>
          <a:lstStyle/>
          <a:p>
            <a:pPr marL="520191" indent="-520191" algn="l">
              <a:lnSpc>
                <a:spcPct val="90000"/>
              </a:lnSpc>
              <a:defRPr sz="3900" b="1">
                <a:solidFill>
                  <a:srgbClr val="000000"/>
                </a:solidFill>
                <a:latin typeface="Arial"/>
                <a:ea typeface="Arial"/>
                <a:cs typeface="Arial"/>
                <a:sym typeface="Arial"/>
              </a:defRPr>
            </a:pPr>
            <a:r>
              <a:rPr dirty="0"/>
              <a:t>Diagnosis of </a:t>
            </a:r>
            <a:r>
              <a:rPr dirty="0" err="1"/>
              <a:t>labour</a:t>
            </a:r>
            <a:r>
              <a:rPr dirty="0"/>
              <a:t>:</a:t>
            </a:r>
          </a:p>
          <a:p>
            <a:pPr marL="520191" indent="-520191" algn="l">
              <a:lnSpc>
                <a:spcPct val="90000"/>
              </a:lnSpc>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dirty="0" err="1"/>
              <a:t>Labour</a:t>
            </a:r>
            <a:r>
              <a:rPr dirty="0"/>
              <a:t> is diagnosed when painful regular contractions lead to effacement and dilatation of the cervix.</a:t>
            </a:r>
          </a:p>
          <a:p>
            <a:pPr marL="469347" indent="-469347" algn="l">
              <a:lnSpc>
                <a:spcPct val="90000"/>
              </a:lnSpc>
              <a:buSzPct val="75000"/>
              <a:buChar char="•"/>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dirty="0"/>
              <a:t>This is commonly accompanied by a ‘show’ ( pink/white mucus plug) from the cervix and/or rupture of the membranes, causing release of liquor.</a:t>
            </a:r>
          </a:p>
          <a:p>
            <a:pPr marL="520191" indent="-520191" algn="l">
              <a:lnSpc>
                <a:spcPct val="90000"/>
              </a:lnSpc>
              <a:defRPr sz="3400">
                <a:solidFill>
                  <a:srgbClr val="000000"/>
                </a:solidFill>
                <a:latin typeface="Arial"/>
                <a:ea typeface="Arial"/>
                <a:cs typeface="Arial"/>
                <a:sym typeface="Arial"/>
              </a:defRPr>
            </a:pPr>
            <a:endParaRPr dirty="0"/>
          </a:p>
          <a:p>
            <a:pPr marL="469347" indent="-469347" algn="l">
              <a:lnSpc>
                <a:spcPct val="90000"/>
              </a:lnSpc>
              <a:buSzPct val="75000"/>
              <a:buChar char="•"/>
              <a:defRPr sz="3400">
                <a:solidFill>
                  <a:srgbClr val="000000"/>
                </a:solidFill>
                <a:latin typeface="Arial"/>
                <a:ea typeface="Arial"/>
                <a:cs typeface="Arial"/>
                <a:sym typeface="Arial"/>
              </a:defRPr>
            </a:pPr>
            <a:r>
              <a:rPr lang="en-US" b="1" dirty="0" smtClean="0"/>
              <a:t>Cervical </a:t>
            </a:r>
            <a:r>
              <a:rPr b="1" dirty="0" smtClean="0"/>
              <a:t>Effacement:</a:t>
            </a:r>
            <a:endParaRPr lang="en-US" b="1" dirty="0" smtClean="0"/>
          </a:p>
          <a:p>
            <a:pPr marL="469347" indent="-469347" algn="l">
              <a:lnSpc>
                <a:spcPct val="90000"/>
              </a:lnSpc>
              <a:buSzPct val="75000"/>
              <a:buChar char="•"/>
              <a:defRPr sz="3400">
                <a:solidFill>
                  <a:srgbClr val="000000"/>
                </a:solidFill>
                <a:latin typeface="Arial"/>
                <a:ea typeface="Arial"/>
                <a:cs typeface="Arial"/>
                <a:sym typeface="Arial"/>
              </a:defRPr>
            </a:pPr>
            <a:endParaRPr lang="en-US" b="1" dirty="0" smtClean="0"/>
          </a:p>
          <a:p>
            <a:pPr marL="469347" indent="-469347" algn="l">
              <a:lnSpc>
                <a:spcPct val="90000"/>
              </a:lnSpc>
              <a:buSzPct val="75000"/>
              <a:buChar char="•"/>
              <a:defRPr sz="3400">
                <a:solidFill>
                  <a:srgbClr val="000000"/>
                </a:solidFill>
                <a:latin typeface="Arial"/>
                <a:ea typeface="Arial"/>
                <a:cs typeface="Arial"/>
                <a:sym typeface="Arial"/>
              </a:defRPr>
            </a:pPr>
            <a:r>
              <a:rPr lang="en-US" dirty="0" smtClean="0"/>
              <a:t>Before </a:t>
            </a:r>
            <a:r>
              <a:rPr lang="en-US" dirty="0"/>
              <a:t>the onset of parturition, the cervix is frequently noted to soften as a result of increased water content and collagen lysis. Simultaneous effacement, or thinning of the cervix, occurs as the internal </a:t>
            </a:r>
            <a:r>
              <a:rPr lang="en-US" dirty="0" err="1"/>
              <a:t>os</a:t>
            </a:r>
            <a:r>
              <a:rPr lang="en-US" dirty="0"/>
              <a:t> of the cervix is taken up into the lower uterine </a:t>
            </a:r>
            <a:r>
              <a:rPr lang="en-US" dirty="0" smtClean="0"/>
              <a:t>segment. Consequently</a:t>
            </a:r>
            <a:r>
              <a:rPr lang="en-US" dirty="0"/>
              <a:t>, patients often present in early labor with a cervix that is already partially effaced. As a result of cervical effacement, the mucous plug within the cervical canal may be released. The onset of labor may thus be heralded by the passage of a small amount of blood-tinged mucus from the vagina (“bloody show”).</a:t>
            </a:r>
            <a:endParaRPr dirty="0"/>
          </a:p>
        </p:txBody>
      </p:sp>
      <p:pic>
        <p:nvPicPr>
          <p:cNvPr id="2" name="Picture 1"/>
          <p:cNvPicPr>
            <a:picLocks noChangeAspect="1"/>
          </p:cNvPicPr>
          <p:nvPr/>
        </p:nvPicPr>
        <p:blipFill>
          <a:blip r:embed="rId2"/>
          <a:stretch>
            <a:fillRect/>
          </a:stretch>
        </p:blipFill>
        <p:spPr>
          <a:xfrm>
            <a:off x="6790690" y="6051814"/>
            <a:ext cx="6214110" cy="3801905"/>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ext Placeholder 2"/>
          <p:cNvSpPr txBox="1">
            <a:spLocks noGrp="1"/>
          </p:cNvSpPr>
          <p:nvPr>
            <p:ph type="subTitle" idx="1"/>
          </p:nvPr>
        </p:nvSpPr>
        <p:spPr>
          <a:xfrm>
            <a:off x="452895" y="1218282"/>
            <a:ext cx="11505425" cy="7507324"/>
          </a:xfrm>
          <a:prstGeom prst="rect">
            <a:avLst/>
          </a:prstGeom>
        </p:spPr>
        <p:txBody>
          <a:bodyPr>
            <a:normAutofit fontScale="92500"/>
          </a:bodyPr>
          <a:lstStyle/>
          <a:p>
            <a:pPr algn="l" defTabSz="438150">
              <a:defRPr sz="3000" b="1">
                <a:solidFill>
                  <a:srgbClr val="000000"/>
                </a:solidFill>
                <a:latin typeface="Arial"/>
                <a:ea typeface="Arial"/>
                <a:cs typeface="Arial"/>
                <a:sym typeface="Arial"/>
              </a:defRPr>
            </a:pPr>
            <a:r>
              <a:rPr dirty="0"/>
              <a:t>The first stage</a:t>
            </a:r>
            <a:r>
              <a:rPr dirty="0" smtClean="0"/>
              <a:t>:</a:t>
            </a:r>
            <a:endParaRPr lang="en-US" dirty="0" smtClean="0"/>
          </a:p>
          <a:p>
            <a:pPr algn="l" defTabSz="438150">
              <a:defRPr sz="3000" b="1">
                <a:solidFill>
                  <a:srgbClr val="000000"/>
                </a:solidFill>
                <a:latin typeface="Arial"/>
                <a:ea typeface="Arial"/>
                <a:cs typeface="Arial"/>
                <a:sym typeface="Arial"/>
              </a:defRPr>
            </a:pPr>
            <a:endParaRPr dirty="0"/>
          </a:p>
          <a:p>
            <a:pPr marL="414130" indent="-414130" algn="l" defTabSz="438150">
              <a:buSzPct val="75000"/>
              <a:buChar char="•"/>
              <a:defRPr sz="3000">
                <a:solidFill>
                  <a:srgbClr val="000000"/>
                </a:solidFill>
                <a:latin typeface="Arial"/>
                <a:ea typeface="Arial"/>
                <a:cs typeface="Arial"/>
                <a:sym typeface="Arial"/>
              </a:defRPr>
            </a:pPr>
            <a:r>
              <a:rPr dirty="0"/>
              <a:t>From the diagnosis of </a:t>
            </a:r>
            <a:r>
              <a:rPr dirty="0" smtClean="0"/>
              <a:t>labor </a:t>
            </a:r>
            <a:r>
              <a:rPr dirty="0"/>
              <a:t>until the cervix is dilated by 10 cm (fully dilated). </a:t>
            </a:r>
          </a:p>
          <a:p>
            <a:pPr marL="414130" indent="-414130" algn="l" defTabSz="438150">
              <a:buSzPct val="75000"/>
              <a:buChar char="•"/>
              <a:defRPr sz="3000">
                <a:solidFill>
                  <a:srgbClr val="000000"/>
                </a:solidFill>
                <a:latin typeface="Arial"/>
                <a:ea typeface="Arial"/>
                <a:cs typeface="Arial"/>
                <a:sym typeface="Arial"/>
              </a:defRPr>
            </a:pPr>
            <a:endParaRPr dirty="0"/>
          </a:p>
          <a:p>
            <a:pPr marL="414130" indent="-414130" algn="l" defTabSz="438150">
              <a:buSzPct val="75000"/>
              <a:buChar char="•"/>
              <a:defRPr sz="3000">
                <a:solidFill>
                  <a:srgbClr val="000000"/>
                </a:solidFill>
                <a:latin typeface="Arial"/>
                <a:ea typeface="Arial"/>
                <a:cs typeface="Arial"/>
                <a:sym typeface="Arial"/>
              </a:defRPr>
            </a:pPr>
            <a:r>
              <a:rPr dirty="0"/>
              <a:t>The descent, flexion and internal rotation described occur to varying degrees.</a:t>
            </a:r>
          </a:p>
          <a:p>
            <a:pPr marL="414130" indent="-414130" algn="l" defTabSz="438150">
              <a:buSzPct val="75000"/>
              <a:buChar char="•"/>
              <a:defRPr sz="3000">
                <a:solidFill>
                  <a:srgbClr val="000000"/>
                </a:solidFill>
                <a:latin typeface="Arial"/>
                <a:ea typeface="Arial"/>
                <a:cs typeface="Arial"/>
                <a:sym typeface="Arial"/>
              </a:defRPr>
            </a:pPr>
            <a:endParaRPr dirty="0"/>
          </a:p>
          <a:p>
            <a:pPr marL="414130" indent="-414130" algn="l" defTabSz="438150">
              <a:buSzPct val="75000"/>
              <a:buChar char="•"/>
              <a:defRPr sz="3000">
                <a:solidFill>
                  <a:srgbClr val="000000"/>
                </a:solidFill>
                <a:latin typeface="Arial"/>
                <a:ea typeface="Arial"/>
                <a:cs typeface="Arial"/>
                <a:sym typeface="Arial"/>
              </a:defRPr>
            </a:pPr>
            <a:r>
              <a:rPr b="1" dirty="0"/>
              <a:t>The latent phase</a:t>
            </a:r>
            <a:r>
              <a:rPr dirty="0"/>
              <a:t>: where the cervix usually dilates slowly for the first 4 cm.</a:t>
            </a:r>
          </a:p>
          <a:p>
            <a:pPr marL="414130" indent="-414130" algn="l" defTabSz="438150">
              <a:buSzPct val="75000"/>
              <a:buChar char="•"/>
              <a:defRPr sz="3000">
                <a:solidFill>
                  <a:srgbClr val="000000"/>
                </a:solidFill>
                <a:latin typeface="Arial"/>
                <a:ea typeface="Arial"/>
                <a:cs typeface="Arial"/>
                <a:sym typeface="Arial"/>
              </a:defRPr>
            </a:pPr>
            <a:endParaRPr dirty="0"/>
          </a:p>
          <a:p>
            <a:pPr marL="414130" indent="-414130" algn="l" defTabSz="438150">
              <a:buSzPct val="75000"/>
              <a:buChar char="•"/>
              <a:defRPr sz="3000">
                <a:solidFill>
                  <a:srgbClr val="000000"/>
                </a:solidFill>
                <a:latin typeface="Arial"/>
                <a:ea typeface="Arial"/>
                <a:cs typeface="Arial"/>
                <a:sym typeface="Arial"/>
              </a:defRPr>
            </a:pPr>
            <a:r>
              <a:rPr b="1" dirty="0"/>
              <a:t>The active phase </a:t>
            </a:r>
            <a:r>
              <a:rPr dirty="0"/>
              <a:t>follows. </a:t>
            </a:r>
          </a:p>
          <a:p>
            <a:pPr marL="414130" indent="-414130" algn="l" defTabSz="438150">
              <a:buSzPct val="75000"/>
              <a:buChar char="•"/>
              <a:defRPr sz="3000">
                <a:solidFill>
                  <a:srgbClr val="000000"/>
                </a:solidFill>
                <a:latin typeface="Arial"/>
                <a:ea typeface="Arial"/>
                <a:cs typeface="Arial"/>
                <a:sym typeface="Arial"/>
              </a:defRPr>
            </a:pPr>
            <a:endParaRPr dirty="0"/>
          </a:p>
          <a:p>
            <a:pPr marL="414130" indent="-414130" algn="l" defTabSz="438150">
              <a:buSzPct val="75000"/>
              <a:buChar char="•"/>
              <a:defRPr sz="3000">
                <a:solidFill>
                  <a:srgbClr val="000000"/>
                </a:solidFill>
                <a:latin typeface="Arial"/>
                <a:ea typeface="Arial"/>
                <a:cs typeface="Arial"/>
                <a:sym typeface="Arial"/>
              </a:defRPr>
            </a:pPr>
            <a:r>
              <a:rPr dirty="0"/>
              <a:t>Average cervical dilatation is at the rate of 1 cm/h in nulliparous women and about 2 cm/hour in multiparous women. With an average duration of 6-18 </a:t>
            </a:r>
            <a:r>
              <a:rPr dirty="0" err="1"/>
              <a:t>hrs</a:t>
            </a:r>
            <a:r>
              <a:rPr dirty="0"/>
              <a:t> in </a:t>
            </a:r>
            <a:r>
              <a:rPr dirty="0" err="1"/>
              <a:t>primipara</a:t>
            </a:r>
            <a:r>
              <a:rPr dirty="0"/>
              <a:t> and 2-10 </a:t>
            </a:r>
            <a:r>
              <a:rPr dirty="0" err="1"/>
              <a:t>hrs</a:t>
            </a:r>
            <a:r>
              <a:rPr dirty="0"/>
              <a:t> in multipara. </a:t>
            </a:r>
            <a:r>
              <a:rPr dirty="0">
                <a:latin typeface="Calibri"/>
                <a:ea typeface="Calibri"/>
                <a:cs typeface="Calibri"/>
                <a:sym typeface="Calibri"/>
              </a:rPr>
              <a:t/>
            </a:r>
            <a:br>
              <a:rPr dirty="0">
                <a:latin typeface="Calibri"/>
                <a:ea typeface="Calibri"/>
                <a:cs typeface="Calibri"/>
                <a:sym typeface="Calibri"/>
              </a:rPr>
            </a:br>
            <a:endParaRPr dirty="0">
              <a:latin typeface="Calibri"/>
              <a:ea typeface="Calibri"/>
              <a:cs typeface="Calibri"/>
              <a:sym typeface="Calibri"/>
            </a:endParaRPr>
          </a:p>
        </p:txBody>
      </p:sp>
      <p:sp>
        <p:nvSpPr>
          <p:cNvPr id="2" name="Rectangle 1"/>
          <p:cNvSpPr/>
          <p:nvPr/>
        </p:nvSpPr>
        <p:spPr>
          <a:xfrm>
            <a:off x="3095638" y="534015"/>
            <a:ext cx="5513048" cy="923330"/>
          </a:xfrm>
          <a:prstGeom prst="rect">
            <a:avLst/>
          </a:prstGeom>
          <a:noFill/>
        </p:spPr>
        <p:txBody>
          <a:bodyPr wrap="non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Stages of Labor</a:t>
            </a:r>
            <a:endParaRPr lang="en-US" sz="5400" b="1" cap="none" spc="50" dirty="0">
              <a:ln w="0"/>
              <a:solidFill>
                <a:schemeClr val="bg2"/>
              </a:solidFill>
              <a:effectLst>
                <a:innerShdw blurRad="63500" dist="50800" dir="13500000">
                  <a:srgbClr val="000000">
                    <a:alpha val="50000"/>
                  </a:srgbClr>
                </a:innerShdw>
              </a:effectLst>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 Placeholder 2"/>
          <p:cNvSpPr txBox="1">
            <a:spLocks noGrp="1"/>
          </p:cNvSpPr>
          <p:nvPr>
            <p:ph type="subTitle" idx="1"/>
          </p:nvPr>
        </p:nvSpPr>
        <p:spPr>
          <a:xfrm>
            <a:off x="242076" y="825782"/>
            <a:ext cx="11980404" cy="6343862"/>
          </a:xfrm>
          <a:prstGeom prst="rect">
            <a:avLst/>
          </a:prstGeom>
        </p:spPr>
        <p:txBody>
          <a:bodyPr/>
          <a:lstStyle/>
          <a:p>
            <a:pPr marL="552173" indent="-552173" algn="l">
              <a:buSzPct val="75000"/>
              <a:buChar char="•"/>
            </a:pPr>
            <a:r>
              <a:t/>
            </a:r>
            <a:br/>
            <a:r>
              <a:rPr b="1">
                <a:solidFill>
                  <a:srgbClr val="000000"/>
                </a:solidFill>
                <a:latin typeface="Arial"/>
                <a:ea typeface="Arial"/>
                <a:cs typeface="Arial"/>
                <a:sym typeface="Arial"/>
              </a:rPr>
              <a:t>The second stage:</a:t>
            </a:r>
            <a:endParaRPr>
              <a:solidFill>
                <a:srgbClr val="000000"/>
              </a:solidFill>
              <a:latin typeface="Arial"/>
              <a:ea typeface="Arial"/>
              <a:cs typeface="Arial"/>
              <a:sym typeface="Arial"/>
            </a:endParaRPr>
          </a:p>
          <a:p>
            <a:pPr marL="552173" indent="-552173" algn="l">
              <a:buSzPct val="75000"/>
              <a:buChar char="•"/>
              <a:defRPr>
                <a:solidFill>
                  <a:srgbClr val="000000"/>
                </a:solidFill>
                <a:latin typeface="Arial"/>
                <a:ea typeface="Arial"/>
                <a:cs typeface="Arial"/>
                <a:sym typeface="Arial"/>
              </a:defRPr>
            </a:pPr>
            <a:endParaRPr>
              <a:solidFill>
                <a:srgbClr val="000000"/>
              </a:solidFill>
              <a:latin typeface="Arial"/>
              <a:ea typeface="Arial"/>
              <a:cs typeface="Arial"/>
              <a:sym typeface="Arial"/>
            </a:endParaRPr>
          </a:p>
          <a:p>
            <a:pPr marL="552173" indent="-552173" algn="l">
              <a:buSzPct val="75000"/>
              <a:buChar char="•"/>
              <a:defRPr>
                <a:solidFill>
                  <a:srgbClr val="000000"/>
                </a:solidFill>
                <a:latin typeface="Arial"/>
                <a:ea typeface="Arial"/>
                <a:cs typeface="Arial"/>
                <a:sym typeface="Arial"/>
              </a:defRPr>
            </a:pPr>
            <a:r>
              <a:t>Lasts from full dilatation of the cervix to delivery.</a:t>
            </a:r>
          </a:p>
          <a:p>
            <a:pPr marL="552173" indent="-552173" algn="l">
              <a:buSzPct val="75000"/>
              <a:buChar char="•"/>
              <a:defRPr>
                <a:solidFill>
                  <a:srgbClr val="000000"/>
                </a:solidFill>
                <a:latin typeface="Arial"/>
                <a:ea typeface="Arial"/>
                <a:cs typeface="Arial"/>
                <a:sym typeface="Arial"/>
              </a:defRPr>
            </a:pPr>
            <a:endParaRPr/>
          </a:p>
          <a:p>
            <a:pPr marL="552173" indent="-552173" algn="l">
              <a:buSzPct val="75000"/>
              <a:buChar char="•"/>
              <a:defRPr>
                <a:solidFill>
                  <a:srgbClr val="000000"/>
                </a:solidFill>
                <a:latin typeface="Arial"/>
                <a:ea typeface="Arial"/>
                <a:cs typeface="Arial"/>
                <a:sym typeface="Arial"/>
              </a:defRPr>
            </a:pPr>
            <a:r>
              <a:t>Descent, flexion and rotation are completed and followed by extension as the head delivers.</a:t>
            </a:r>
          </a:p>
          <a:p>
            <a:pPr marL="552173" indent="-552173" algn="l">
              <a:buSzPct val="75000"/>
              <a:buChar char="•"/>
              <a:defRPr>
                <a:solidFill>
                  <a:srgbClr val="000000"/>
                </a:solidFill>
                <a:latin typeface="Arial"/>
                <a:ea typeface="Arial"/>
                <a:cs typeface="Arial"/>
                <a:sym typeface="Arial"/>
              </a:defRPr>
            </a:pPr>
            <a:r>
              <a:t>Duration 30-3 hrs in primipara and 5-30 mins in multipara.</a:t>
            </a:r>
          </a:p>
        </p:txBody>
      </p:sp>
      <p:sp>
        <p:nvSpPr>
          <p:cNvPr id="193" name="TextBox 6"/>
          <p:cNvSpPr txBox="1"/>
          <p:nvPr/>
        </p:nvSpPr>
        <p:spPr>
          <a:xfrm>
            <a:off x="7579321" y="1200180"/>
            <a:ext cx="127001" cy="1953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1900"/>
              </a:spcBef>
              <a:defRPr sz="2800" b="1">
                <a:latin typeface="Trebuchet MS"/>
                <a:ea typeface="Trebuchet MS"/>
                <a:cs typeface="Trebuchet MS"/>
                <a:sym typeface="Trebuchet MS"/>
              </a:defRPr>
            </a:pPr>
            <a:endParaRPr/>
          </a:p>
          <a:p>
            <a:pPr>
              <a:spcBef>
                <a:spcPts val="1900"/>
              </a:spcBef>
              <a:defRPr sz="2800"/>
            </a:pPr>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Double-click to edit"/>
          <p:cNvSpPr txBox="1">
            <a:spLocks noGrp="1"/>
          </p:cNvSpPr>
          <p:nvPr>
            <p:ph type="title"/>
          </p:nvPr>
        </p:nvSpPr>
        <p:spPr>
          <a:prstGeom prst="rect">
            <a:avLst/>
          </a:prstGeom>
        </p:spPr>
        <p:txBody>
          <a:bodyPr/>
          <a:lstStyle/>
          <a:p>
            <a:endParaRPr/>
          </a:p>
        </p:txBody>
      </p:sp>
      <p:sp>
        <p:nvSpPr>
          <p:cNvPr id="196" name="Crowning: when the largest diameter of the fetal head is encircled by the vulvar ring."/>
          <p:cNvSpPr txBox="1">
            <a:spLocks noGrp="1"/>
          </p:cNvSpPr>
          <p:nvPr>
            <p:ph type="body" sz="half" idx="1"/>
          </p:nvPr>
        </p:nvSpPr>
        <p:spPr>
          <a:xfrm>
            <a:off x="312702" y="6863150"/>
            <a:ext cx="10464801" cy="3011242"/>
          </a:xfrm>
          <a:prstGeom prst="rect">
            <a:avLst/>
          </a:prstGeom>
        </p:spPr>
        <p:txBody>
          <a:bodyPr/>
          <a:lstStyle>
            <a:lvl1pPr marL="552173" indent="-552173">
              <a:buSzPct val="75000"/>
              <a:buChar char="•"/>
              <a:defRPr sz="4000">
                <a:solidFill>
                  <a:srgbClr val="000000"/>
                </a:solidFill>
                <a:latin typeface="Arial"/>
                <a:ea typeface="Arial"/>
                <a:cs typeface="Arial"/>
                <a:sym typeface="Arial"/>
              </a:defRPr>
            </a:lvl1pPr>
          </a:lstStyle>
          <a:p>
            <a:r>
              <a:t>Crowning: when the largest diameter of the fetal head is encircled by the vulvar ring.</a:t>
            </a:r>
          </a:p>
        </p:txBody>
      </p:sp>
      <p:pic>
        <p:nvPicPr>
          <p:cNvPr id="197" name="00450.jpeg" descr="00450.jpeg"/>
          <p:cNvPicPr>
            <a:picLocks noChangeAspect="1"/>
          </p:cNvPicPr>
          <p:nvPr/>
        </p:nvPicPr>
        <p:blipFill>
          <a:blip r:embed="rId2">
            <a:extLst/>
          </a:blip>
          <a:stretch>
            <a:fillRect/>
          </a:stretch>
        </p:blipFill>
        <p:spPr>
          <a:xfrm>
            <a:off x="1703449" y="-440026"/>
            <a:ext cx="9157283" cy="7995651"/>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Double-click to edit"/>
          <p:cNvSpPr txBox="1">
            <a:spLocks noGrp="1"/>
          </p:cNvSpPr>
          <p:nvPr>
            <p:ph type="title"/>
          </p:nvPr>
        </p:nvSpPr>
        <p:spPr>
          <a:prstGeom prst="rect">
            <a:avLst/>
          </a:prstGeom>
        </p:spPr>
        <p:txBody>
          <a:bodyPr/>
          <a:lstStyle/>
          <a:p>
            <a:endParaRPr/>
          </a:p>
        </p:txBody>
      </p:sp>
      <p:sp>
        <p:nvSpPr>
          <p:cNvPr id="200" name="Double-click to edit"/>
          <p:cNvSpPr txBox="1">
            <a:spLocks noGrp="1"/>
          </p:cNvSpPr>
          <p:nvPr>
            <p:ph type="body" idx="1"/>
          </p:nvPr>
        </p:nvSpPr>
        <p:spPr>
          <a:prstGeom prst="rect">
            <a:avLst/>
          </a:prstGeom>
        </p:spPr>
        <p:txBody>
          <a:bodyPr/>
          <a:lstStyle/>
          <a:p>
            <a:pPr>
              <a:buBlip>
                <a:blip r:embed="rId2"/>
              </a:buBlip>
            </a:pPr>
            <a:endParaRPr/>
          </a:p>
        </p:txBody>
      </p:sp>
      <p:pic>
        <p:nvPicPr>
          <p:cNvPr id="201" name="Unknown-4.jpeg" descr="Unknown-4.jpeg"/>
          <p:cNvPicPr>
            <a:picLocks noChangeAspect="1"/>
          </p:cNvPicPr>
          <p:nvPr/>
        </p:nvPicPr>
        <p:blipFill>
          <a:blip r:embed="rId3">
            <a:extLst/>
          </a:blip>
          <a:stretch>
            <a:fillRect/>
          </a:stretch>
        </p:blipFill>
        <p:spPr>
          <a:xfrm>
            <a:off x="1431808" y="1176866"/>
            <a:ext cx="9423352" cy="7692532"/>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he third stage:…"/>
          <p:cNvSpPr txBox="1">
            <a:spLocks noGrp="1"/>
          </p:cNvSpPr>
          <p:nvPr>
            <p:ph type="body" idx="1"/>
          </p:nvPr>
        </p:nvSpPr>
        <p:spPr>
          <a:xfrm>
            <a:off x="294357" y="363855"/>
            <a:ext cx="12144870" cy="8549570"/>
          </a:xfrm>
          <a:prstGeom prst="rect">
            <a:avLst/>
          </a:prstGeom>
        </p:spPr>
        <p:txBody>
          <a:bodyPr/>
          <a:lstStyle/>
          <a:p>
            <a:pPr marL="0" indent="0" defTabSz="426466">
              <a:spcBef>
                <a:spcPts val="3000"/>
              </a:spcBef>
              <a:buSzTx/>
              <a:buNone/>
              <a:defRPr sz="3358" b="1">
                <a:solidFill>
                  <a:srgbClr val="000000"/>
                </a:solidFill>
                <a:latin typeface="Arial"/>
                <a:ea typeface="Arial"/>
                <a:cs typeface="Arial"/>
                <a:sym typeface="Arial"/>
              </a:defRPr>
            </a:pPr>
            <a:r>
              <a:rPr dirty="0"/>
              <a:t>The third stage:</a:t>
            </a:r>
          </a:p>
          <a:p>
            <a:pPr marL="463550" indent="-463550" defTabSz="426466">
              <a:spcBef>
                <a:spcPts val="3000"/>
              </a:spcBef>
              <a:buSzPct val="75000"/>
              <a:buChar char="•"/>
              <a:defRPr sz="3358">
                <a:solidFill>
                  <a:srgbClr val="000000"/>
                </a:solidFill>
                <a:latin typeface="Arial"/>
                <a:ea typeface="Arial"/>
                <a:cs typeface="Arial"/>
                <a:sym typeface="Arial"/>
              </a:defRPr>
            </a:pPr>
            <a:r>
              <a:rPr dirty="0"/>
              <a:t> From delivery of the fetus to delivery of the placenta. </a:t>
            </a:r>
          </a:p>
          <a:p>
            <a:pPr marL="463550" indent="-463550" defTabSz="426466">
              <a:spcBef>
                <a:spcPts val="3000"/>
              </a:spcBef>
              <a:buSzPct val="75000"/>
              <a:buChar char="•"/>
              <a:defRPr sz="3358">
                <a:solidFill>
                  <a:srgbClr val="000000"/>
                </a:solidFill>
                <a:latin typeface="Arial"/>
                <a:ea typeface="Arial"/>
                <a:cs typeface="Arial"/>
                <a:sym typeface="Arial"/>
              </a:defRPr>
            </a:pPr>
            <a:r>
              <a:rPr dirty="0"/>
              <a:t>It normally lasts about 15 minutes. (0-30 </a:t>
            </a:r>
            <a:r>
              <a:rPr dirty="0" err="1"/>
              <a:t>mins</a:t>
            </a:r>
            <a:r>
              <a:rPr dirty="0"/>
              <a:t>).</a:t>
            </a:r>
          </a:p>
          <a:p>
            <a:pPr marL="463550" indent="-463550" defTabSz="426466">
              <a:spcBef>
                <a:spcPts val="3000"/>
              </a:spcBef>
              <a:buSzPct val="75000"/>
              <a:buChar char="•"/>
              <a:defRPr sz="3358">
                <a:solidFill>
                  <a:srgbClr val="000000"/>
                </a:solidFill>
                <a:latin typeface="Arial"/>
                <a:ea typeface="Arial"/>
                <a:cs typeface="Arial"/>
                <a:sym typeface="Arial"/>
              </a:defRPr>
            </a:pPr>
            <a:r>
              <a:rPr dirty="0"/>
              <a:t>Normal blood loss is up to 500mL. </a:t>
            </a:r>
          </a:p>
          <a:p>
            <a:pPr marL="463550" indent="-463550" defTabSz="426466">
              <a:spcBef>
                <a:spcPts val="3000"/>
              </a:spcBef>
              <a:buSzPct val="75000"/>
              <a:buChar char="•"/>
              <a:defRPr sz="3358">
                <a:solidFill>
                  <a:srgbClr val="000000"/>
                </a:solidFill>
                <a:latin typeface="Arial"/>
                <a:ea typeface="Arial"/>
                <a:cs typeface="Arial"/>
                <a:sym typeface="Arial"/>
              </a:defRPr>
            </a:pPr>
            <a:r>
              <a:rPr dirty="0"/>
              <a:t>Signs of placental separation:</a:t>
            </a:r>
          </a:p>
          <a:p>
            <a:pPr marL="0" indent="0" defTabSz="426466">
              <a:spcBef>
                <a:spcPts val="3000"/>
              </a:spcBef>
              <a:buSzTx/>
              <a:buNone/>
              <a:defRPr sz="3358">
                <a:solidFill>
                  <a:srgbClr val="000000"/>
                </a:solidFill>
                <a:latin typeface="Arial"/>
                <a:ea typeface="Arial"/>
                <a:cs typeface="Arial"/>
                <a:sym typeface="Arial"/>
              </a:defRPr>
            </a:pPr>
            <a:r>
              <a:rPr dirty="0"/>
              <a:t>      - fresh show of blood from the vagina.</a:t>
            </a:r>
          </a:p>
          <a:p>
            <a:pPr marL="0" indent="0" defTabSz="426466">
              <a:spcBef>
                <a:spcPts val="3000"/>
              </a:spcBef>
              <a:buSzTx/>
              <a:buNone/>
              <a:defRPr sz="3358">
                <a:solidFill>
                  <a:srgbClr val="000000"/>
                </a:solidFill>
                <a:latin typeface="Arial"/>
                <a:ea typeface="Arial"/>
                <a:cs typeface="Arial"/>
                <a:sym typeface="Arial"/>
              </a:defRPr>
            </a:pPr>
            <a:r>
              <a:rPr dirty="0"/>
              <a:t>      - the umbilical cord lengthens outside the vagina.</a:t>
            </a:r>
          </a:p>
          <a:p>
            <a:pPr marL="0" indent="0" defTabSz="426466">
              <a:spcBef>
                <a:spcPts val="3000"/>
              </a:spcBef>
              <a:buSzTx/>
              <a:buNone/>
              <a:defRPr sz="3358">
                <a:solidFill>
                  <a:srgbClr val="000000"/>
                </a:solidFill>
                <a:latin typeface="Arial"/>
                <a:ea typeface="Arial"/>
                <a:cs typeface="Arial"/>
                <a:sym typeface="Arial"/>
              </a:defRPr>
            </a:pPr>
            <a:r>
              <a:rPr dirty="0"/>
              <a:t>     - the fundus rises up.</a:t>
            </a:r>
          </a:p>
          <a:p>
            <a:pPr marL="0" indent="0" defTabSz="426466">
              <a:spcBef>
                <a:spcPts val="3000"/>
              </a:spcBef>
              <a:buSzTx/>
              <a:buNone/>
              <a:defRPr sz="3358">
                <a:solidFill>
                  <a:srgbClr val="000000"/>
                </a:solidFill>
                <a:latin typeface="Arial"/>
                <a:ea typeface="Arial"/>
                <a:cs typeface="Arial"/>
                <a:sym typeface="Arial"/>
              </a:defRPr>
            </a:pPr>
            <a:r>
              <a:rPr dirty="0"/>
              <a:t>     - the uterus become firm and globular.</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ext Placeholder 5"/>
          <p:cNvSpPr txBox="1">
            <a:spLocks noGrp="1"/>
          </p:cNvSpPr>
          <p:nvPr>
            <p:ph type="body" idx="4294967295"/>
          </p:nvPr>
        </p:nvSpPr>
        <p:spPr>
          <a:xfrm>
            <a:off x="168204" y="583071"/>
            <a:ext cx="12364297" cy="7686111"/>
          </a:xfrm>
          <a:prstGeom prst="rect">
            <a:avLst/>
          </a:prstGeom>
        </p:spPr>
        <p:txBody>
          <a:bodyPr/>
          <a:lstStyle/>
          <a:p>
            <a:pPr>
              <a:spcBef>
                <a:spcPts val="0"/>
              </a:spcBef>
              <a:buSzPct val="75000"/>
              <a:buChar char="•"/>
              <a:defRPr>
                <a:solidFill>
                  <a:srgbClr val="000000"/>
                </a:solidFill>
                <a:latin typeface="Arial"/>
                <a:ea typeface="Arial"/>
                <a:cs typeface="Arial"/>
                <a:sym typeface="Arial"/>
              </a:defRPr>
            </a:pPr>
            <a:r>
              <a:rPr dirty="0"/>
              <a:t>Active management of the third stage of </a:t>
            </a:r>
            <a:r>
              <a:rPr dirty="0" smtClean="0"/>
              <a:t>labor</a:t>
            </a:r>
            <a:r>
              <a:rPr lang="en-US" dirty="0" smtClean="0">
                <a:sym typeface="Wingdings" panose="05000000000000000000" pitchFamily="2" charset="2"/>
              </a:rPr>
              <a:t>(to prevent post partum hemorrhage):</a:t>
            </a:r>
            <a:endParaRPr dirty="0"/>
          </a:p>
          <a:p>
            <a:pPr marL="0" indent="0">
              <a:spcBef>
                <a:spcPts val="0"/>
              </a:spcBef>
              <a:buSzTx/>
              <a:buNone/>
              <a:defRPr>
                <a:solidFill>
                  <a:srgbClr val="000000"/>
                </a:solidFill>
                <a:latin typeface="Arial"/>
                <a:ea typeface="Arial"/>
                <a:cs typeface="Arial"/>
                <a:sym typeface="Arial"/>
              </a:defRPr>
            </a:pPr>
            <a:r>
              <a:rPr dirty="0"/>
              <a:t>       - administration of </a:t>
            </a:r>
            <a:r>
              <a:rPr dirty="0" err="1"/>
              <a:t>uterotonics</a:t>
            </a:r>
            <a:r>
              <a:rPr dirty="0"/>
              <a:t>.</a:t>
            </a:r>
          </a:p>
          <a:p>
            <a:pPr marL="0" indent="0">
              <a:spcBef>
                <a:spcPts val="0"/>
              </a:spcBef>
              <a:buSzTx/>
              <a:buNone/>
              <a:defRPr>
                <a:solidFill>
                  <a:srgbClr val="000000"/>
                </a:solidFill>
                <a:latin typeface="Arial"/>
                <a:ea typeface="Arial"/>
                <a:cs typeface="Arial"/>
                <a:sym typeface="Arial"/>
              </a:defRPr>
            </a:pPr>
            <a:r>
              <a:rPr dirty="0"/>
              <a:t>       - controlled cord traction.</a:t>
            </a:r>
          </a:p>
          <a:p>
            <a:pPr marL="0" indent="0">
              <a:spcBef>
                <a:spcPts val="0"/>
              </a:spcBef>
              <a:buSzTx/>
              <a:buNone/>
              <a:defRPr>
                <a:solidFill>
                  <a:srgbClr val="000000"/>
                </a:solidFill>
                <a:latin typeface="Arial"/>
                <a:ea typeface="Arial"/>
                <a:cs typeface="Arial"/>
                <a:sym typeface="Arial"/>
              </a:defRPr>
            </a:pPr>
            <a:r>
              <a:rPr dirty="0"/>
              <a:t>       - early clamping of the cord.</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7497020" cy="5628640"/>
          </a:xfrm>
          <a:prstGeom prst="rect">
            <a:avLst/>
          </a:prstGeom>
        </p:spPr>
      </p:pic>
      <p:pic>
        <p:nvPicPr>
          <p:cNvPr id="6" name="Picture 5"/>
          <p:cNvPicPr>
            <a:picLocks noChangeAspect="1"/>
          </p:cNvPicPr>
          <p:nvPr/>
        </p:nvPicPr>
        <p:blipFill>
          <a:blip r:embed="rId3"/>
          <a:stretch>
            <a:fillRect/>
          </a:stretch>
        </p:blipFill>
        <p:spPr>
          <a:xfrm>
            <a:off x="5608320" y="4200443"/>
            <a:ext cx="7396480" cy="5553157"/>
          </a:xfrm>
          <a:prstGeom prst="rect">
            <a:avLst/>
          </a:prstGeom>
        </p:spPr>
      </p:pic>
    </p:spTree>
    <p:extLst>
      <p:ext uri="{BB962C8B-B14F-4D97-AF65-F5344CB8AC3E}">
        <p14:creationId xmlns:p14="http://schemas.microsoft.com/office/powerpoint/2010/main" val="59914471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Text Placeholder 6"/>
          <p:cNvSpPr txBox="1">
            <a:spLocks noGrp="1"/>
          </p:cNvSpPr>
          <p:nvPr>
            <p:ph type="subTitle" idx="1"/>
          </p:nvPr>
        </p:nvSpPr>
        <p:spPr>
          <a:xfrm>
            <a:off x="418817" y="1523717"/>
            <a:ext cx="12376292" cy="8006646"/>
          </a:xfrm>
          <a:prstGeom prst="rect">
            <a:avLst/>
          </a:prstGeom>
        </p:spPr>
        <p:txBody>
          <a:bodyPr/>
          <a:lstStyle/>
          <a:p>
            <a:pPr algn="l"/>
            <a:r>
              <a:rPr b="1" dirty="0">
                <a:solidFill>
                  <a:srgbClr val="000000"/>
                </a:solidFill>
                <a:latin typeface="Arial"/>
                <a:ea typeface="Arial"/>
                <a:cs typeface="Arial"/>
                <a:sym typeface="Arial"/>
              </a:rPr>
              <a:t>Perineal lacerations:</a:t>
            </a:r>
          </a:p>
          <a:p>
            <a:pPr marL="552173" indent="-552173" algn="l">
              <a:buSzPct val="75000"/>
              <a:buChar char="•"/>
            </a:pPr>
            <a:r>
              <a:rPr dirty="0">
                <a:solidFill>
                  <a:srgbClr val="000000"/>
                </a:solidFill>
                <a:latin typeface="Arial"/>
                <a:ea typeface="Arial"/>
                <a:cs typeface="Arial"/>
                <a:sym typeface="Arial"/>
              </a:rPr>
              <a:t>First degree: vaginal epithelium or perineal skin.</a:t>
            </a:r>
          </a:p>
          <a:p>
            <a:pPr marL="552173" indent="-552173" algn="l">
              <a:buSzPct val="75000"/>
              <a:buChar char="•"/>
            </a:pPr>
            <a:r>
              <a:rPr dirty="0">
                <a:solidFill>
                  <a:srgbClr val="000000"/>
                </a:solidFill>
                <a:latin typeface="Arial"/>
                <a:ea typeface="Arial"/>
                <a:cs typeface="Arial"/>
                <a:sym typeface="Arial"/>
              </a:rPr>
              <a:t>Second degree: sub epithelial tissue.</a:t>
            </a:r>
          </a:p>
          <a:p>
            <a:pPr marL="552173" indent="-552173" algn="l">
              <a:buSzPct val="75000"/>
              <a:buChar char="•"/>
            </a:pPr>
            <a:r>
              <a:rPr dirty="0">
                <a:solidFill>
                  <a:srgbClr val="000000"/>
                </a:solidFill>
                <a:latin typeface="Arial"/>
                <a:ea typeface="Arial"/>
                <a:cs typeface="Arial"/>
                <a:sym typeface="Arial"/>
              </a:rPr>
              <a:t>Third degree: anal sphincter.</a:t>
            </a:r>
          </a:p>
          <a:p>
            <a:pPr marL="552173" indent="-552173" algn="l">
              <a:buSzPct val="75000"/>
              <a:buChar char="•"/>
            </a:pPr>
            <a:r>
              <a:rPr dirty="0">
                <a:solidFill>
                  <a:srgbClr val="000000"/>
                </a:solidFill>
                <a:latin typeface="Arial"/>
                <a:ea typeface="Arial"/>
                <a:cs typeface="Arial"/>
                <a:sym typeface="Arial"/>
              </a:rPr>
              <a:t>Fourth degree: rectal mucosa.</a:t>
            </a:r>
            <a:endParaRPr b="1" dirty="0">
              <a:solidFill>
                <a:srgbClr val="000000"/>
              </a:solidFill>
              <a:latin typeface="Arial"/>
              <a:ea typeface="Arial"/>
              <a:cs typeface="Arial"/>
              <a:sym typeface="Arial"/>
            </a:endParaRPr>
          </a:p>
          <a:p>
            <a:pPr algn="l"/>
            <a:endParaRPr b="1" dirty="0">
              <a:solidFill>
                <a:srgbClr val="000000"/>
              </a:solidFill>
              <a:latin typeface="Arial"/>
              <a:ea typeface="Arial"/>
              <a:cs typeface="Arial"/>
              <a:sym typeface="Arial"/>
            </a:endParaRPr>
          </a:p>
          <a:p>
            <a:pPr algn="l"/>
            <a:r>
              <a:rPr dirty="0"/>
              <a:t/>
            </a:r>
            <a:br>
              <a:rPr dirty="0"/>
            </a:br>
            <a:endParaRPr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General care of the woman in labour:…"/>
          <p:cNvSpPr txBox="1">
            <a:spLocks noGrp="1"/>
          </p:cNvSpPr>
          <p:nvPr>
            <p:ph type="body" idx="4294967295"/>
          </p:nvPr>
        </p:nvSpPr>
        <p:spPr>
          <a:xfrm>
            <a:off x="86641" y="956027"/>
            <a:ext cx="11648159" cy="7578373"/>
          </a:xfrm>
          <a:prstGeom prst="rect">
            <a:avLst/>
          </a:prstGeom>
        </p:spPr>
        <p:txBody>
          <a:bodyPr anchor="t">
            <a:normAutofit fontScale="92500" lnSpcReduction="10000"/>
          </a:bodyPr>
          <a:lstStyle/>
          <a:p>
            <a:pPr marL="0" indent="0" defTabSz="432308">
              <a:spcBef>
                <a:spcPts val="0"/>
              </a:spcBef>
              <a:buSzTx/>
              <a:buNone/>
              <a:defRPr sz="2960">
                <a:solidFill>
                  <a:srgbClr val="000000"/>
                </a:solidFill>
                <a:latin typeface="Arial"/>
                <a:ea typeface="Arial"/>
                <a:cs typeface="Arial"/>
                <a:sym typeface="Arial"/>
              </a:defRPr>
            </a:pPr>
            <a:r>
              <a:rPr dirty="0"/>
              <a:t>General care of the woman in </a:t>
            </a:r>
            <a:r>
              <a:rPr dirty="0" smtClean="0"/>
              <a:t>labor:</a:t>
            </a:r>
            <a:endParaRPr dirty="0"/>
          </a:p>
          <a:p>
            <a:pPr marL="0" indent="0" defTabSz="432308">
              <a:spcBef>
                <a:spcPts val="0"/>
              </a:spcBef>
              <a:buSzTx/>
              <a:buNone/>
              <a:defRPr sz="2960">
                <a:solidFill>
                  <a:srgbClr val="000000"/>
                </a:solidFill>
                <a:latin typeface="Arial"/>
                <a:ea typeface="Arial"/>
                <a:cs typeface="Arial"/>
                <a:sym typeface="Arial"/>
              </a:defRPr>
            </a:pPr>
            <a:endParaRPr dirty="0"/>
          </a:p>
          <a:p>
            <a:pPr marL="0" indent="0" defTabSz="432308">
              <a:spcBef>
                <a:spcPts val="0"/>
              </a:spcBef>
              <a:buSzTx/>
              <a:buNone/>
              <a:defRPr sz="2960">
                <a:solidFill>
                  <a:srgbClr val="000000"/>
                </a:solidFill>
                <a:latin typeface="Arial"/>
                <a:ea typeface="Arial"/>
                <a:cs typeface="Arial"/>
                <a:sym typeface="Arial"/>
              </a:defRPr>
            </a:pPr>
            <a:r>
              <a:rPr dirty="0"/>
              <a:t>Physical health in </a:t>
            </a:r>
            <a:r>
              <a:rPr dirty="0" smtClean="0"/>
              <a:t>labor </a:t>
            </a:r>
            <a:r>
              <a:rPr dirty="0"/>
              <a:t>observations: </a:t>
            </a:r>
          </a:p>
          <a:p>
            <a:pPr marL="408608" indent="-408608" defTabSz="432308">
              <a:spcBef>
                <a:spcPts val="0"/>
              </a:spcBef>
              <a:buSzPct val="75000"/>
              <a:buChar char="•"/>
              <a:defRPr sz="2960">
                <a:solidFill>
                  <a:srgbClr val="000000"/>
                </a:solidFill>
                <a:latin typeface="Arial"/>
                <a:ea typeface="Arial"/>
                <a:cs typeface="Arial"/>
                <a:sym typeface="Arial"/>
              </a:defRPr>
            </a:pPr>
            <a:endParaRPr dirty="0"/>
          </a:p>
          <a:p>
            <a:pPr marL="408608" indent="-408608" defTabSz="432308">
              <a:spcBef>
                <a:spcPts val="0"/>
              </a:spcBef>
              <a:buSzPct val="75000"/>
              <a:buChar char="•"/>
              <a:defRPr sz="2960">
                <a:solidFill>
                  <a:srgbClr val="000000"/>
                </a:solidFill>
                <a:latin typeface="Arial"/>
                <a:ea typeface="Arial"/>
                <a:cs typeface="Arial"/>
                <a:sym typeface="Arial"/>
              </a:defRPr>
            </a:pPr>
            <a:r>
              <a:rPr dirty="0"/>
              <a:t>The temperature and blood pressure  every 4 hours, the pulse every hour (first stage) and then every 15 minutes (second stage).</a:t>
            </a:r>
          </a:p>
          <a:p>
            <a:pPr marL="408608" indent="-408608" defTabSz="432308">
              <a:spcBef>
                <a:spcPts val="0"/>
              </a:spcBef>
              <a:buSzPct val="75000"/>
              <a:buChar char="•"/>
              <a:defRPr sz="2960">
                <a:solidFill>
                  <a:srgbClr val="000000"/>
                </a:solidFill>
                <a:latin typeface="Arial"/>
                <a:ea typeface="Arial"/>
                <a:cs typeface="Arial"/>
                <a:sym typeface="Arial"/>
              </a:defRPr>
            </a:pPr>
            <a:r>
              <a:rPr dirty="0"/>
              <a:t>Contraction frequency recorded every 30 minutes.</a:t>
            </a:r>
          </a:p>
          <a:p>
            <a:pPr marL="0" indent="0" defTabSz="432308">
              <a:spcBef>
                <a:spcPts val="0"/>
              </a:spcBef>
              <a:buSzTx/>
              <a:buNone/>
              <a:defRPr sz="2960">
                <a:solidFill>
                  <a:srgbClr val="000000"/>
                </a:solidFill>
                <a:latin typeface="Arial"/>
                <a:ea typeface="Arial"/>
                <a:cs typeface="Arial"/>
                <a:sym typeface="Arial"/>
              </a:defRPr>
            </a:pPr>
            <a:endParaRPr dirty="0"/>
          </a:p>
          <a:p>
            <a:pPr marL="408608" indent="-408608" defTabSz="432308">
              <a:spcBef>
                <a:spcPts val="0"/>
              </a:spcBef>
              <a:buSzPct val="75000"/>
              <a:buChar char="•"/>
              <a:defRPr sz="2960">
                <a:solidFill>
                  <a:srgbClr val="000000"/>
                </a:solidFill>
                <a:latin typeface="Arial"/>
                <a:ea typeface="Arial"/>
                <a:cs typeface="Arial"/>
                <a:sym typeface="Arial"/>
              </a:defRPr>
            </a:pPr>
            <a:r>
              <a:rPr dirty="0"/>
              <a:t>Mobility and delivery positions</a:t>
            </a:r>
            <a:r>
              <a:rPr dirty="0" smtClean="0"/>
              <a:t>:</a:t>
            </a:r>
            <a:endParaRPr lang="en-US" dirty="0" smtClean="0"/>
          </a:p>
          <a:p>
            <a:pPr marL="0" indent="0" defTabSz="432308">
              <a:spcBef>
                <a:spcPts val="0"/>
              </a:spcBef>
              <a:buSzPct val="75000"/>
              <a:buNone/>
              <a:defRPr sz="2960">
                <a:solidFill>
                  <a:srgbClr val="000000"/>
                </a:solidFill>
                <a:latin typeface="Arial"/>
                <a:ea typeface="Arial"/>
                <a:cs typeface="Arial"/>
                <a:sym typeface="Arial"/>
              </a:defRPr>
            </a:pPr>
            <a:r>
              <a:rPr dirty="0" smtClean="0"/>
              <a:t> </a:t>
            </a:r>
            <a:r>
              <a:rPr dirty="0"/>
              <a:t>Freedom of movement is encouraged. </a:t>
            </a:r>
            <a:endParaRPr lang="en-US" dirty="0" smtClean="0"/>
          </a:p>
          <a:p>
            <a:pPr marL="0" indent="0" defTabSz="432308">
              <a:spcBef>
                <a:spcPts val="0"/>
              </a:spcBef>
              <a:buSzPct val="75000"/>
              <a:buNone/>
              <a:defRPr sz="2960">
                <a:solidFill>
                  <a:srgbClr val="000000"/>
                </a:solidFill>
                <a:latin typeface="Arial"/>
                <a:ea typeface="Arial"/>
                <a:cs typeface="Arial"/>
                <a:sym typeface="Arial"/>
              </a:defRPr>
            </a:pPr>
            <a:endParaRPr dirty="0"/>
          </a:p>
          <a:p>
            <a:pPr marL="408608" indent="-408608" defTabSz="432308">
              <a:spcBef>
                <a:spcPts val="0"/>
              </a:spcBef>
              <a:buSzPct val="75000"/>
              <a:buChar char="•"/>
              <a:defRPr sz="2960">
                <a:solidFill>
                  <a:srgbClr val="000000"/>
                </a:solidFill>
                <a:latin typeface="Arial"/>
                <a:ea typeface="Arial"/>
                <a:cs typeface="Arial"/>
                <a:sym typeface="Arial"/>
              </a:defRPr>
            </a:pPr>
            <a:r>
              <a:rPr dirty="0"/>
              <a:t>Most women deliver semi-recumbent:</a:t>
            </a:r>
          </a:p>
          <a:p>
            <a:pPr marL="0" indent="0" defTabSz="432308">
              <a:spcBef>
                <a:spcPts val="0"/>
              </a:spcBef>
              <a:buSzPct val="75000"/>
              <a:buNone/>
              <a:defRPr sz="2960">
                <a:solidFill>
                  <a:srgbClr val="000000"/>
                </a:solidFill>
                <a:latin typeface="Arial"/>
                <a:ea typeface="Arial"/>
                <a:cs typeface="Arial"/>
                <a:sym typeface="Arial"/>
              </a:defRPr>
            </a:pPr>
            <a:r>
              <a:rPr dirty="0"/>
              <a:t>squatting, kneeling or the left-lateral position all probably increase the dimensions of the pelvis. </a:t>
            </a:r>
            <a:endParaRPr lang="en-US" dirty="0" smtClean="0"/>
          </a:p>
          <a:p>
            <a:pPr marL="0" indent="0" defTabSz="432308">
              <a:spcBef>
                <a:spcPts val="0"/>
              </a:spcBef>
              <a:buSzPct val="75000"/>
              <a:buNone/>
              <a:defRPr sz="2960">
                <a:solidFill>
                  <a:srgbClr val="000000"/>
                </a:solidFill>
                <a:latin typeface="Arial"/>
                <a:ea typeface="Arial"/>
                <a:cs typeface="Arial"/>
                <a:sym typeface="Arial"/>
              </a:defRPr>
            </a:pPr>
            <a:endParaRPr dirty="0"/>
          </a:p>
          <a:p>
            <a:pPr marL="408608" indent="-408608" defTabSz="432308">
              <a:spcBef>
                <a:spcPts val="0"/>
              </a:spcBef>
              <a:buSzPct val="75000"/>
              <a:buChar char="•"/>
              <a:defRPr sz="2960">
                <a:solidFill>
                  <a:srgbClr val="000000"/>
                </a:solidFill>
                <a:latin typeface="Arial"/>
                <a:ea typeface="Arial"/>
                <a:cs typeface="Arial"/>
                <a:sym typeface="Arial"/>
              </a:defRPr>
            </a:pPr>
            <a:r>
              <a:rPr dirty="0"/>
              <a:t>The supine position avoided: the gravid uterus compresses the main blood vessels, reducing cardiac output and causing hypotension, and often fetal distress. </a:t>
            </a:r>
            <a:r>
              <a:rPr b="1" dirty="0" err="1"/>
              <a:t>Aortocaval</a:t>
            </a:r>
            <a:r>
              <a:rPr b="1" dirty="0"/>
              <a:t> compression,</a:t>
            </a:r>
            <a:r>
              <a:rPr dirty="0"/>
              <a:t> prevented by maintaining at </a:t>
            </a:r>
            <a:r>
              <a:rPr u="sng" dirty="0"/>
              <a:t>least 15° of left lateral tilt.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Text Placeholder 5"/>
          <p:cNvSpPr txBox="1">
            <a:spLocks noGrp="1"/>
          </p:cNvSpPr>
          <p:nvPr>
            <p:ph type="body" idx="4294967295"/>
          </p:nvPr>
        </p:nvSpPr>
        <p:spPr>
          <a:xfrm>
            <a:off x="654543" y="279964"/>
            <a:ext cx="12015683" cy="8021462"/>
          </a:xfrm>
          <a:prstGeom prst="rect">
            <a:avLst/>
          </a:prstGeom>
        </p:spPr>
        <p:txBody>
          <a:bodyPr/>
          <a:lstStyle/>
          <a:p>
            <a:pPr marL="0" indent="0">
              <a:spcBef>
                <a:spcPts val="0"/>
              </a:spcBef>
              <a:buSzTx/>
              <a:buNone/>
              <a:defRPr sz="4000">
                <a:solidFill>
                  <a:srgbClr val="000000"/>
                </a:solidFill>
                <a:latin typeface="Arial"/>
                <a:ea typeface="Arial"/>
                <a:cs typeface="Arial"/>
                <a:sym typeface="Arial"/>
              </a:defRPr>
            </a:pPr>
            <a:endParaRPr/>
          </a:p>
          <a:p>
            <a:pPr marL="552173" indent="-552173">
              <a:spcBef>
                <a:spcPts val="0"/>
              </a:spcBef>
              <a:buSzPct val="75000"/>
              <a:buChar char="•"/>
              <a:defRPr sz="4000">
                <a:solidFill>
                  <a:srgbClr val="000000"/>
                </a:solidFill>
                <a:latin typeface="Arial"/>
                <a:ea typeface="Arial"/>
                <a:cs typeface="Arial"/>
                <a:sym typeface="Arial"/>
              </a:defRPr>
            </a:pPr>
            <a:r>
              <a:t>Hydration: encouraged to drink isotonic drinks or water. Intravenous fluid may be necesary if labour is prolonged.</a:t>
            </a:r>
          </a:p>
          <a:p>
            <a:pPr marL="0" indent="0">
              <a:spcBef>
                <a:spcPts val="0"/>
              </a:spcBef>
              <a:buSzTx/>
              <a:buNone/>
              <a:defRPr sz="4000">
                <a:solidFill>
                  <a:srgbClr val="000000"/>
                </a:solidFill>
                <a:latin typeface="Arial"/>
                <a:ea typeface="Arial"/>
                <a:cs typeface="Arial"/>
                <a:sym typeface="Arial"/>
              </a:defRPr>
            </a:pPr>
            <a:endParaRPr/>
          </a:p>
          <a:p>
            <a:pPr marL="552173" indent="-552173">
              <a:spcBef>
                <a:spcPts val="0"/>
              </a:spcBef>
              <a:buSzPct val="75000"/>
              <a:buChar char="•"/>
              <a:defRPr sz="4000">
                <a:solidFill>
                  <a:srgbClr val="000000"/>
                </a:solidFill>
                <a:latin typeface="Arial"/>
                <a:ea typeface="Arial"/>
                <a:cs typeface="Arial"/>
                <a:sym typeface="Arial"/>
              </a:defRPr>
            </a:pPr>
            <a:r>
              <a:t>Stomach and food: Eating is appropriate during labour, although only small amounts are usually eaten. Eating is often discouraged if the labour is high risk, and ranitidine is often given to reduce the stomach acidity.</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The urinary tract: Neglected retention of urine can irreversibly damage the detrusor muscle. The woman must be encouraged to micturate frequently in labour; if she has an epidural, catheterization may be needed, routine catheterization is unnecessary."/>
          <p:cNvSpPr txBox="1"/>
          <p:nvPr/>
        </p:nvSpPr>
        <p:spPr>
          <a:xfrm>
            <a:off x="829661" y="1614182"/>
            <a:ext cx="10683224" cy="5027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L="552173" indent="-552173" algn="l">
              <a:buSzPct val="75000"/>
              <a:buChar char="•"/>
              <a:defRPr>
                <a:solidFill>
                  <a:srgbClr val="000000"/>
                </a:solidFill>
                <a:latin typeface="Arial"/>
                <a:ea typeface="Arial"/>
                <a:cs typeface="Arial"/>
                <a:sym typeface="Arial"/>
              </a:defRPr>
            </a:lvl1pPr>
          </a:lstStyle>
          <a:p>
            <a:r>
              <a:rPr dirty="0"/>
              <a:t>The urinary tract: </a:t>
            </a:r>
            <a:endParaRPr lang="en-US" dirty="0" smtClean="0"/>
          </a:p>
          <a:p>
            <a:r>
              <a:rPr dirty="0" smtClean="0"/>
              <a:t>Neglected </a:t>
            </a:r>
            <a:r>
              <a:rPr dirty="0"/>
              <a:t>retention of urine can irreversibly damage the detrusor muscle</a:t>
            </a:r>
            <a:r>
              <a:rPr dirty="0" smtClean="0"/>
              <a:t>.</a:t>
            </a:r>
            <a:endParaRPr lang="en-US" dirty="0" smtClean="0"/>
          </a:p>
          <a:p>
            <a:r>
              <a:rPr dirty="0" smtClean="0"/>
              <a:t> </a:t>
            </a:r>
            <a:r>
              <a:rPr dirty="0"/>
              <a:t>The woman must be encouraged to </a:t>
            </a:r>
            <a:r>
              <a:rPr dirty="0" err="1"/>
              <a:t>micturate</a:t>
            </a:r>
            <a:r>
              <a:rPr dirty="0"/>
              <a:t> frequently in </a:t>
            </a:r>
            <a:r>
              <a:rPr dirty="0" err="1" smtClean="0"/>
              <a:t>labour</a:t>
            </a:r>
            <a:r>
              <a:rPr lang="en-US" dirty="0"/>
              <a:t>;</a:t>
            </a:r>
            <a:endParaRPr lang="en-US" dirty="0" smtClean="0"/>
          </a:p>
          <a:p>
            <a:r>
              <a:rPr dirty="0" smtClean="0"/>
              <a:t> </a:t>
            </a:r>
            <a:r>
              <a:rPr dirty="0"/>
              <a:t>if she has an epidural, catheterization may be needed, routine catheterization is unnecessary.</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Text Placeholder 5"/>
          <p:cNvSpPr txBox="1">
            <a:spLocks noGrp="1"/>
          </p:cNvSpPr>
          <p:nvPr>
            <p:ph type="body" idx="4294967295"/>
          </p:nvPr>
        </p:nvSpPr>
        <p:spPr>
          <a:xfrm>
            <a:off x="513785" y="697653"/>
            <a:ext cx="11977230" cy="7785947"/>
          </a:xfrm>
          <a:prstGeom prst="rect">
            <a:avLst/>
          </a:prstGeom>
        </p:spPr>
        <p:txBody>
          <a:bodyPr/>
          <a:lstStyle/>
          <a:p>
            <a:pPr marL="0" indent="0" defTabSz="531622">
              <a:spcBef>
                <a:spcPts val="0"/>
              </a:spcBef>
              <a:buSzPct val="75000"/>
              <a:buNone/>
              <a:defRPr sz="4186">
                <a:solidFill>
                  <a:srgbClr val="000000"/>
                </a:solidFill>
                <a:latin typeface="Arial"/>
                <a:ea typeface="Arial"/>
                <a:cs typeface="Arial"/>
                <a:sym typeface="Arial"/>
              </a:defRPr>
            </a:pPr>
            <a:r>
              <a:rPr dirty="0" smtClean="0"/>
              <a:t>Monitoring progress</a:t>
            </a:r>
            <a:r>
              <a:rPr lang="en-US" dirty="0"/>
              <a:t> </a:t>
            </a:r>
            <a:r>
              <a:rPr lang="en-US" dirty="0" smtClean="0"/>
              <a:t>in labor</a:t>
            </a:r>
            <a:r>
              <a:rPr dirty="0" smtClean="0"/>
              <a:t>: </a:t>
            </a:r>
            <a:r>
              <a:rPr b="1" dirty="0"/>
              <a:t>the </a:t>
            </a:r>
            <a:r>
              <a:rPr b="1" dirty="0" err="1"/>
              <a:t>partogram</a:t>
            </a:r>
            <a:r>
              <a:rPr b="1" dirty="0"/>
              <a:t>: </a:t>
            </a:r>
          </a:p>
          <a:p>
            <a:pPr marL="577850" indent="-577850" defTabSz="531622">
              <a:spcBef>
                <a:spcPts val="0"/>
              </a:spcBef>
              <a:buSzPct val="75000"/>
              <a:buChar char="•"/>
              <a:defRPr sz="4186">
                <a:solidFill>
                  <a:srgbClr val="000000"/>
                </a:solidFill>
                <a:latin typeface="Arial"/>
                <a:ea typeface="Arial"/>
                <a:cs typeface="Arial"/>
                <a:sym typeface="Arial"/>
              </a:defRPr>
            </a:pPr>
            <a:endParaRPr dirty="0"/>
          </a:p>
          <a:p>
            <a:pPr marL="0" indent="0" defTabSz="531622">
              <a:spcBef>
                <a:spcPts val="0"/>
              </a:spcBef>
              <a:buSzPct val="75000"/>
              <a:buNone/>
              <a:defRPr sz="4186">
                <a:solidFill>
                  <a:srgbClr val="000000"/>
                </a:solidFill>
                <a:latin typeface="Arial"/>
                <a:ea typeface="Arial"/>
                <a:cs typeface="Arial"/>
                <a:sym typeface="Arial"/>
              </a:defRPr>
            </a:pPr>
            <a:r>
              <a:rPr dirty="0"/>
              <a:t>Used to record progress in dilatation of the cervix and descent of the head. This is assessed on vaginal examination and plotted against time</a:t>
            </a:r>
            <a:r>
              <a:rPr dirty="0" smtClean="0"/>
              <a:t>.</a:t>
            </a:r>
            <a:endParaRPr lang="en-US" dirty="0" smtClean="0"/>
          </a:p>
          <a:p>
            <a:pPr marL="0" indent="0" defTabSz="531622">
              <a:spcBef>
                <a:spcPts val="0"/>
              </a:spcBef>
              <a:buSzPct val="75000"/>
              <a:buNone/>
              <a:defRPr sz="4186">
                <a:solidFill>
                  <a:srgbClr val="000000"/>
                </a:solidFill>
                <a:latin typeface="Arial"/>
                <a:ea typeface="Arial"/>
                <a:cs typeface="Arial"/>
                <a:sym typeface="Arial"/>
              </a:defRPr>
            </a:pPr>
            <a:r>
              <a:rPr dirty="0" smtClean="0"/>
              <a:t> </a:t>
            </a:r>
            <a:endParaRPr dirty="0"/>
          </a:p>
          <a:p>
            <a:pPr marL="577850" indent="-577850" defTabSz="531622">
              <a:spcBef>
                <a:spcPts val="0"/>
              </a:spcBef>
              <a:buSzPct val="75000"/>
              <a:buChar char="•"/>
              <a:defRPr sz="4186">
                <a:solidFill>
                  <a:srgbClr val="000000"/>
                </a:solidFill>
                <a:latin typeface="Arial"/>
                <a:ea typeface="Arial"/>
                <a:cs typeface="Arial"/>
                <a:sym typeface="Arial"/>
              </a:defRPr>
            </a:pPr>
            <a:r>
              <a:rPr dirty="0"/>
              <a:t>‘alert’ and ‘action’ lines on the </a:t>
            </a:r>
            <a:r>
              <a:rPr dirty="0" err="1"/>
              <a:t>partogram</a:t>
            </a:r>
            <a:r>
              <a:rPr dirty="0"/>
              <a:t> indicate slow progress.</a:t>
            </a:r>
          </a:p>
          <a:p>
            <a:pPr marL="577850" indent="-577850" defTabSz="531622">
              <a:spcBef>
                <a:spcPts val="0"/>
              </a:spcBef>
              <a:buSzPct val="75000"/>
              <a:buChar char="•"/>
              <a:defRPr sz="4186">
                <a:solidFill>
                  <a:srgbClr val="000000"/>
                </a:solidFill>
                <a:latin typeface="Arial"/>
                <a:ea typeface="Arial"/>
                <a:cs typeface="Arial"/>
                <a:sym typeface="Arial"/>
              </a:defRPr>
            </a:pPr>
            <a:r>
              <a:rPr dirty="0"/>
              <a:t>NICE recommends that slow progress is diagnosed if there is &lt;2 cm dilatation in 4 hours.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 name="partograph-17-638.jpg" descr="partograph-17-638.jpg"/>
          <p:cNvPicPr>
            <a:picLocks noChangeAspect="1"/>
          </p:cNvPicPr>
          <p:nvPr/>
        </p:nvPicPr>
        <p:blipFill>
          <a:blip r:embed="rId2">
            <a:extLst/>
          </a:blip>
          <a:stretch>
            <a:fillRect/>
          </a:stretch>
        </p:blipFill>
        <p:spPr>
          <a:xfrm>
            <a:off x="315754" y="97753"/>
            <a:ext cx="12483288" cy="9372251"/>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 Placeholder 5"/>
          <p:cNvSpPr txBox="1">
            <a:spLocks noGrp="1"/>
          </p:cNvSpPr>
          <p:nvPr>
            <p:ph type="body" idx="4294967295"/>
          </p:nvPr>
        </p:nvSpPr>
        <p:spPr>
          <a:xfrm>
            <a:off x="315735" y="1006475"/>
            <a:ext cx="12373330" cy="8063584"/>
          </a:xfrm>
          <a:prstGeom prst="rect">
            <a:avLst/>
          </a:prstGeom>
        </p:spPr>
        <p:txBody>
          <a:bodyPr/>
          <a:lstStyle/>
          <a:p>
            <a:pPr marL="571500" indent="-571500" defTabSz="525779">
              <a:spcBef>
                <a:spcPts val="0"/>
              </a:spcBef>
              <a:buSzPct val="75000"/>
              <a:buChar char="•"/>
              <a:defRPr sz="3600" b="1">
                <a:solidFill>
                  <a:srgbClr val="000000"/>
                </a:solidFill>
                <a:latin typeface="Arial"/>
                <a:ea typeface="Arial"/>
                <a:cs typeface="Arial"/>
                <a:sym typeface="Arial"/>
              </a:defRPr>
            </a:pPr>
            <a:r>
              <a:t>Fetal heart monitoring: </a:t>
            </a:r>
          </a:p>
          <a:p>
            <a:pPr marL="571500" indent="-571500" defTabSz="525779">
              <a:spcBef>
                <a:spcPts val="0"/>
              </a:spcBef>
              <a:buSzPct val="75000"/>
              <a:buChar char="•"/>
              <a:defRPr sz="3600">
                <a:solidFill>
                  <a:srgbClr val="000000"/>
                </a:solidFill>
                <a:latin typeface="Arial"/>
                <a:ea typeface="Arial"/>
                <a:cs typeface="Arial"/>
                <a:sym typeface="Arial"/>
              </a:defRPr>
            </a:pPr>
            <a:endParaRPr/>
          </a:p>
          <a:p>
            <a:pPr marL="571500" indent="-571500" defTabSz="525779">
              <a:spcBef>
                <a:spcPts val="0"/>
              </a:spcBef>
              <a:buSzPct val="75000"/>
              <a:buChar char="•"/>
              <a:defRPr sz="3600">
                <a:solidFill>
                  <a:srgbClr val="000000"/>
                </a:solidFill>
                <a:latin typeface="Arial"/>
                <a:ea typeface="Arial"/>
                <a:cs typeface="Arial"/>
                <a:sym typeface="Arial"/>
              </a:defRPr>
            </a:pPr>
            <a:r>
              <a:t>Fetal heart rate auscultation:</a:t>
            </a:r>
          </a:p>
          <a:p>
            <a:pPr marL="0" indent="0" defTabSz="525779">
              <a:spcBef>
                <a:spcPts val="0"/>
              </a:spcBef>
              <a:buSzTx/>
              <a:buNone/>
              <a:defRPr sz="3600">
                <a:solidFill>
                  <a:srgbClr val="000000"/>
                </a:solidFill>
                <a:latin typeface="Arial"/>
                <a:ea typeface="Arial"/>
                <a:cs typeface="Arial"/>
                <a:sym typeface="Arial"/>
              </a:defRPr>
            </a:pPr>
            <a:r>
              <a:t>            - For low risk pregnancies.</a:t>
            </a:r>
          </a:p>
          <a:p>
            <a:pPr marL="0" indent="0" defTabSz="525779">
              <a:spcBef>
                <a:spcPts val="0"/>
              </a:spcBef>
              <a:buSzTx/>
              <a:buNone/>
              <a:defRPr sz="3600">
                <a:solidFill>
                  <a:srgbClr val="000000"/>
                </a:solidFill>
                <a:latin typeface="Arial"/>
                <a:ea typeface="Arial"/>
                <a:cs typeface="Arial"/>
                <a:sym typeface="Arial"/>
              </a:defRPr>
            </a:pPr>
            <a:r>
              <a:t>            - every 15 minutes during the first stage, and every 5 minutes in the second, with a Pinard’s stethoscope or a hand-held Doppler for 60 seconds after a contraction. </a:t>
            </a:r>
          </a:p>
          <a:p>
            <a:pPr marL="571500" indent="-571500" defTabSz="525779">
              <a:spcBef>
                <a:spcPts val="0"/>
              </a:spcBef>
              <a:buSzPct val="75000"/>
              <a:buChar char="•"/>
              <a:defRPr sz="3600">
                <a:solidFill>
                  <a:srgbClr val="000000"/>
                </a:solidFill>
                <a:latin typeface="Arial"/>
                <a:ea typeface="Arial"/>
                <a:cs typeface="Arial"/>
                <a:sym typeface="Arial"/>
              </a:defRPr>
            </a:pPr>
            <a:endParaRPr/>
          </a:p>
          <a:p>
            <a:pPr marL="571500" indent="-571500" defTabSz="525779">
              <a:spcBef>
                <a:spcPts val="0"/>
              </a:spcBef>
              <a:buSzPct val="75000"/>
              <a:buChar char="•"/>
              <a:defRPr sz="3600">
                <a:solidFill>
                  <a:srgbClr val="000000"/>
                </a:solidFill>
                <a:latin typeface="Arial"/>
                <a:ea typeface="Arial"/>
                <a:cs typeface="Arial"/>
                <a:sym typeface="Arial"/>
              </a:defRPr>
            </a:pPr>
            <a:r>
              <a:t>Cardiotocography ( CTG) </a:t>
            </a:r>
          </a:p>
          <a:p>
            <a:pPr marL="0" indent="0" defTabSz="525779">
              <a:spcBef>
                <a:spcPts val="0"/>
              </a:spcBef>
              <a:buSzTx/>
              <a:buNone/>
              <a:defRPr sz="3600">
                <a:solidFill>
                  <a:srgbClr val="000000"/>
                </a:solidFill>
                <a:latin typeface="Arial"/>
                <a:ea typeface="Arial"/>
                <a:cs typeface="Arial"/>
                <a:sym typeface="Arial"/>
              </a:defRPr>
            </a:pPr>
            <a:r>
              <a:t>           - if abnormalities are detected or risk factors develop. </a:t>
            </a:r>
          </a:p>
          <a:p>
            <a:pPr marL="0" indent="0" defTabSz="525779">
              <a:spcBef>
                <a:spcPts val="0"/>
              </a:spcBef>
              <a:buSzTx/>
              <a:buNone/>
              <a:defRPr sz="3600">
                <a:solidFill>
                  <a:srgbClr val="000000"/>
                </a:solidFill>
                <a:latin typeface="Arial"/>
                <a:ea typeface="Arial"/>
                <a:cs typeface="Arial"/>
                <a:sym typeface="Arial"/>
              </a:defRPr>
            </a:pPr>
            <a:r>
              <a:t>           - records the FHR on paper and electronically, either from a transducer placed on the abdomen or from a probe in the vagina attached to the fetal scalp.Another transducer synchronously records the uterine contractions.</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Text Placeholder 5"/>
          <p:cNvSpPr txBox="1">
            <a:spLocks noGrp="1"/>
          </p:cNvSpPr>
          <p:nvPr>
            <p:ph type="body" idx="4294967295"/>
          </p:nvPr>
        </p:nvSpPr>
        <p:spPr>
          <a:xfrm>
            <a:off x="329706" y="266488"/>
            <a:ext cx="11405094" cy="8809214"/>
          </a:xfrm>
          <a:prstGeom prst="rect">
            <a:avLst/>
          </a:prstGeom>
        </p:spPr>
        <p:txBody>
          <a:bodyPr>
            <a:normAutofit fontScale="92500"/>
          </a:bodyPr>
          <a:lstStyle/>
          <a:p>
            <a:pPr marL="495300" indent="-495300" defTabSz="455675">
              <a:spcBef>
                <a:spcPts val="0"/>
              </a:spcBef>
              <a:buSzPct val="75000"/>
              <a:buChar char="•"/>
              <a:defRPr sz="3587">
                <a:solidFill>
                  <a:srgbClr val="000000"/>
                </a:solidFill>
                <a:latin typeface="Arial"/>
                <a:ea typeface="Arial"/>
                <a:cs typeface="Arial"/>
                <a:sym typeface="Arial"/>
              </a:defRPr>
            </a:pPr>
            <a:r>
              <a:rPr dirty="0"/>
              <a:t>CTGs are classified as normal, suspicious or pathological, according to four key features: </a:t>
            </a:r>
          </a:p>
          <a:p>
            <a:pPr marL="495300" indent="-495300" defTabSz="455675">
              <a:spcBef>
                <a:spcPts val="0"/>
              </a:spcBef>
              <a:buSzPct val="75000"/>
              <a:buChar char="•"/>
              <a:defRPr sz="3587">
                <a:solidFill>
                  <a:srgbClr val="000000"/>
                </a:solidFill>
                <a:latin typeface="Arial"/>
                <a:ea typeface="Arial"/>
                <a:cs typeface="Arial"/>
                <a:sym typeface="Arial"/>
              </a:defRPr>
            </a:pPr>
            <a:endParaRPr dirty="0"/>
          </a:p>
          <a:p>
            <a:pPr marL="0" indent="0" defTabSz="455675">
              <a:spcBef>
                <a:spcPts val="0"/>
              </a:spcBef>
              <a:buSzTx/>
              <a:buNone/>
              <a:defRPr sz="3587">
                <a:solidFill>
                  <a:srgbClr val="000000"/>
                </a:solidFill>
                <a:latin typeface="Arial"/>
                <a:ea typeface="Arial"/>
                <a:cs typeface="Arial"/>
                <a:sym typeface="Arial"/>
              </a:defRPr>
            </a:pPr>
            <a:r>
              <a:rPr dirty="0" smtClean="0"/>
              <a:t>1- </a:t>
            </a:r>
            <a:r>
              <a:rPr dirty="0"/>
              <a:t>Baseline rate: </a:t>
            </a:r>
            <a:r>
              <a:rPr lang="en-US" dirty="0" smtClean="0"/>
              <a:t>normally its </a:t>
            </a:r>
            <a:r>
              <a:rPr dirty="0" smtClean="0"/>
              <a:t>110–160 </a:t>
            </a:r>
            <a:r>
              <a:rPr dirty="0"/>
              <a:t>beats/minute</a:t>
            </a:r>
            <a:r>
              <a:rPr dirty="0" smtClean="0"/>
              <a:t>.</a:t>
            </a:r>
            <a:r>
              <a:rPr lang="en-US" dirty="0" smtClean="0"/>
              <a:t>(above    160 is tachycardia and below 110 is bradycardia)</a:t>
            </a:r>
            <a:r>
              <a:rPr dirty="0" smtClean="0"/>
              <a:t> Tachycardia's </a:t>
            </a:r>
            <a:r>
              <a:rPr dirty="0"/>
              <a:t>are associated with fever, fetal infection</a:t>
            </a:r>
          </a:p>
          <a:p>
            <a:pPr marL="495300" indent="-495300" defTabSz="455675">
              <a:spcBef>
                <a:spcPts val="0"/>
              </a:spcBef>
              <a:buSzPct val="75000"/>
              <a:buChar char="•"/>
              <a:defRPr sz="3587">
                <a:solidFill>
                  <a:srgbClr val="000000"/>
                </a:solidFill>
                <a:latin typeface="Arial"/>
                <a:ea typeface="Arial"/>
                <a:cs typeface="Arial"/>
                <a:sym typeface="Arial"/>
              </a:defRPr>
            </a:pPr>
            <a:r>
              <a:rPr dirty="0"/>
              <a:t>and, if in conjunction with other abnormalities, fetal</a:t>
            </a:r>
          </a:p>
          <a:p>
            <a:pPr marL="495300" indent="-495300" defTabSz="455675">
              <a:spcBef>
                <a:spcPts val="0"/>
              </a:spcBef>
              <a:buSzPct val="75000"/>
              <a:buChar char="•"/>
              <a:defRPr sz="3587">
                <a:solidFill>
                  <a:srgbClr val="000000"/>
                </a:solidFill>
                <a:latin typeface="Arial"/>
                <a:ea typeface="Arial"/>
                <a:cs typeface="Arial"/>
                <a:sym typeface="Arial"/>
              </a:defRPr>
            </a:pPr>
            <a:r>
              <a:rPr dirty="0"/>
              <a:t>hypoxia. </a:t>
            </a:r>
          </a:p>
          <a:p>
            <a:pPr marL="0" indent="0" defTabSz="455675">
              <a:spcBef>
                <a:spcPts val="0"/>
              </a:spcBef>
              <a:buSzTx/>
              <a:buNone/>
              <a:defRPr sz="3587">
                <a:solidFill>
                  <a:srgbClr val="000000"/>
                </a:solidFill>
                <a:latin typeface="Arial"/>
                <a:ea typeface="Arial"/>
                <a:cs typeface="Arial"/>
                <a:sym typeface="Arial"/>
              </a:defRPr>
            </a:pPr>
            <a:r>
              <a:rPr dirty="0"/>
              <a:t>   </a:t>
            </a:r>
            <a:endParaRPr lang="en-US" dirty="0" smtClean="0"/>
          </a:p>
          <a:p>
            <a:pPr marL="0" indent="0" defTabSz="455675">
              <a:spcBef>
                <a:spcPts val="0"/>
              </a:spcBef>
              <a:buSzTx/>
              <a:buNone/>
              <a:defRPr sz="3587">
                <a:solidFill>
                  <a:srgbClr val="000000"/>
                </a:solidFill>
                <a:latin typeface="Arial"/>
                <a:ea typeface="Arial"/>
                <a:cs typeface="Arial"/>
                <a:sym typeface="Arial"/>
              </a:defRPr>
            </a:pPr>
            <a:r>
              <a:rPr dirty="0" smtClean="0"/>
              <a:t> </a:t>
            </a:r>
            <a:r>
              <a:rPr dirty="0"/>
              <a:t>2- Baseline variability: the short-term variation in FHR</a:t>
            </a:r>
          </a:p>
          <a:p>
            <a:pPr marL="0" indent="0" defTabSz="455675">
              <a:spcBef>
                <a:spcPts val="0"/>
              </a:spcBef>
              <a:buSzTx/>
              <a:buNone/>
              <a:defRPr sz="3587">
                <a:solidFill>
                  <a:srgbClr val="000000"/>
                </a:solidFill>
                <a:latin typeface="Arial"/>
                <a:ea typeface="Arial"/>
                <a:cs typeface="Arial"/>
                <a:sym typeface="Arial"/>
              </a:defRPr>
            </a:pPr>
            <a:r>
              <a:rPr dirty="0"/>
              <a:t>should be &gt;5 beats/minute, </a:t>
            </a:r>
            <a:r>
              <a:rPr dirty="0" smtClean="0"/>
              <a:t>except</a:t>
            </a:r>
            <a:r>
              <a:rPr lang="en-US" dirty="0" smtClean="0"/>
              <a:t> </a:t>
            </a:r>
            <a:r>
              <a:rPr dirty="0" smtClean="0"/>
              <a:t>during </a:t>
            </a:r>
            <a:r>
              <a:rPr dirty="0"/>
              <a:t>episodes of fetal sleep, usually last </a:t>
            </a:r>
            <a:r>
              <a:rPr dirty="0" smtClean="0"/>
              <a:t>less</a:t>
            </a:r>
            <a:r>
              <a:rPr lang="en-US" dirty="0" smtClean="0"/>
              <a:t> </a:t>
            </a:r>
            <a:r>
              <a:rPr dirty="0" smtClean="0"/>
              <a:t>than </a:t>
            </a:r>
            <a:r>
              <a:rPr dirty="0"/>
              <a:t>45 minutes. Prolonged reduced variability, with other abnormal features, suggests hypoxia.</a:t>
            </a:r>
          </a:p>
          <a:p>
            <a:pPr marL="0" indent="0" defTabSz="455675">
              <a:spcBef>
                <a:spcPts val="0"/>
              </a:spcBef>
              <a:buSzTx/>
              <a:buNone/>
              <a:defRPr sz="3587">
                <a:solidFill>
                  <a:srgbClr val="000000"/>
                </a:solidFill>
                <a:latin typeface="Arial"/>
                <a:ea typeface="Arial"/>
                <a:cs typeface="Arial"/>
                <a:sym typeface="Arial"/>
              </a:defRPr>
            </a:pPr>
            <a:endParaRPr dirty="0"/>
          </a:p>
          <a:p>
            <a:pPr marL="0" indent="0" defTabSz="455675">
              <a:spcBef>
                <a:spcPts val="0"/>
              </a:spcBef>
              <a:buSzTx/>
              <a:buNone/>
              <a:defRPr sz="3587">
                <a:solidFill>
                  <a:srgbClr val="000000"/>
                </a:solidFill>
                <a:latin typeface="Arial"/>
                <a:ea typeface="Arial"/>
                <a:cs typeface="Arial"/>
                <a:sym typeface="Arial"/>
              </a:defRPr>
            </a:pPr>
            <a:r>
              <a:rPr dirty="0" smtClean="0"/>
              <a:t>3- </a:t>
            </a:r>
            <a:r>
              <a:rPr dirty="0"/>
              <a:t>Accelerations of the fetal heart with movements or</a:t>
            </a:r>
          </a:p>
          <a:p>
            <a:pPr marL="0" indent="0" defTabSz="455675">
              <a:spcBef>
                <a:spcPts val="0"/>
              </a:spcBef>
              <a:buSzTx/>
              <a:buNone/>
              <a:defRPr sz="3587">
                <a:solidFill>
                  <a:srgbClr val="000000"/>
                </a:solidFill>
                <a:latin typeface="Arial"/>
                <a:ea typeface="Arial"/>
                <a:cs typeface="Arial"/>
                <a:sym typeface="Arial"/>
              </a:defRPr>
            </a:pPr>
            <a:r>
              <a:rPr dirty="0"/>
              <a:t>contractions are reassuring</a:t>
            </a:r>
            <a:r>
              <a:rPr dirty="0" smtClean="0"/>
              <a:t>.</a:t>
            </a:r>
            <a:r>
              <a:rPr lang="en-US" dirty="0" smtClean="0"/>
              <a:t>( 2 accelerations every 20min)</a:t>
            </a:r>
            <a:endParaRPr dirty="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ext Placeholder 5"/>
          <p:cNvSpPr txBox="1">
            <a:spLocks noGrp="1"/>
          </p:cNvSpPr>
          <p:nvPr>
            <p:ph type="body" idx="4294967295"/>
          </p:nvPr>
        </p:nvSpPr>
        <p:spPr>
          <a:xfrm>
            <a:off x="295345" y="0"/>
            <a:ext cx="12495390" cy="8524805"/>
          </a:xfrm>
          <a:prstGeom prst="rect">
            <a:avLst/>
          </a:prstGeom>
        </p:spPr>
        <p:txBody>
          <a:bodyPr>
            <a:normAutofit/>
          </a:bodyPr>
          <a:lstStyle/>
          <a:p>
            <a:pPr marL="0" indent="0">
              <a:spcBef>
                <a:spcPts val="0"/>
              </a:spcBef>
              <a:buSzTx/>
              <a:buNone/>
              <a:defRPr>
                <a:solidFill>
                  <a:srgbClr val="000000"/>
                </a:solidFill>
                <a:latin typeface="Arial"/>
                <a:ea typeface="Arial"/>
                <a:cs typeface="Arial"/>
                <a:sym typeface="Arial"/>
              </a:defRPr>
            </a:pPr>
            <a:r>
              <a:rPr lang="en-US" sz="3200" dirty="0" smtClean="0"/>
              <a:t>4-) decelerations:</a:t>
            </a:r>
          </a:p>
          <a:p>
            <a:pPr marL="0" indent="0">
              <a:spcBef>
                <a:spcPts val="0"/>
              </a:spcBef>
              <a:buSzTx/>
              <a:buNone/>
              <a:defRPr>
                <a:solidFill>
                  <a:srgbClr val="000000"/>
                </a:solidFill>
                <a:latin typeface="Arial"/>
                <a:ea typeface="Arial"/>
                <a:cs typeface="Arial"/>
                <a:sym typeface="Arial"/>
              </a:defRPr>
            </a:pPr>
            <a:endParaRPr lang="en-US" sz="3200" dirty="0" smtClean="0"/>
          </a:p>
          <a:p>
            <a:pPr marL="0" indent="0">
              <a:spcBef>
                <a:spcPts val="0"/>
              </a:spcBef>
              <a:buSzTx/>
              <a:buNone/>
              <a:defRPr>
                <a:solidFill>
                  <a:srgbClr val="000000"/>
                </a:solidFill>
                <a:latin typeface="Arial"/>
                <a:ea typeface="Arial"/>
                <a:cs typeface="Arial"/>
                <a:sym typeface="Arial"/>
              </a:defRPr>
            </a:pPr>
            <a:r>
              <a:rPr sz="3200" dirty="0" smtClean="0"/>
              <a:t>• </a:t>
            </a:r>
            <a:r>
              <a:rPr sz="3200" b="1" dirty="0"/>
              <a:t>Early decelerations</a:t>
            </a:r>
            <a:r>
              <a:rPr sz="3200" dirty="0"/>
              <a:t> are synchronous with a contraction as a normal response to </a:t>
            </a:r>
            <a:r>
              <a:rPr sz="3200" b="1" dirty="0"/>
              <a:t>head </a:t>
            </a:r>
            <a:r>
              <a:rPr sz="3200" b="1" dirty="0" smtClean="0"/>
              <a:t>compression</a:t>
            </a:r>
            <a:r>
              <a:rPr lang="en-US" sz="3200" b="1" dirty="0" smtClean="0"/>
              <a:t> during fetal descent which cause vagal stimulation</a:t>
            </a:r>
            <a:r>
              <a:rPr sz="3200" dirty="0" smtClean="0"/>
              <a:t>, </a:t>
            </a:r>
            <a:r>
              <a:rPr sz="3200" dirty="0"/>
              <a:t>usually benign</a:t>
            </a:r>
            <a:r>
              <a:rPr sz="3200" dirty="0" smtClean="0"/>
              <a:t>.</a:t>
            </a:r>
            <a:endParaRPr lang="en-US" sz="3200" dirty="0" smtClean="0"/>
          </a:p>
          <a:p>
            <a:pPr marL="0" indent="0">
              <a:spcBef>
                <a:spcPts val="0"/>
              </a:spcBef>
              <a:buSzTx/>
              <a:buNone/>
              <a:defRPr>
                <a:solidFill>
                  <a:srgbClr val="000000"/>
                </a:solidFill>
                <a:latin typeface="Arial"/>
                <a:ea typeface="Arial"/>
                <a:cs typeface="Arial"/>
                <a:sym typeface="Arial"/>
              </a:defRPr>
            </a:pPr>
            <a:endParaRPr sz="3200" dirty="0"/>
          </a:p>
          <a:p>
            <a:pPr marL="0" indent="0">
              <a:spcBef>
                <a:spcPts val="0"/>
              </a:spcBef>
              <a:buSzTx/>
              <a:buNone/>
              <a:defRPr>
                <a:solidFill>
                  <a:srgbClr val="000000"/>
                </a:solidFill>
                <a:latin typeface="Arial"/>
                <a:ea typeface="Arial"/>
                <a:cs typeface="Arial"/>
                <a:sym typeface="Arial"/>
              </a:defRPr>
            </a:pPr>
            <a:r>
              <a:rPr sz="3200" dirty="0"/>
              <a:t>•</a:t>
            </a:r>
            <a:r>
              <a:rPr sz="3200" b="1" dirty="0"/>
              <a:t> Variable decelerations</a:t>
            </a:r>
            <a:r>
              <a:rPr sz="3200" dirty="0" smtClean="0"/>
              <a:t>’</a:t>
            </a:r>
            <a:r>
              <a:rPr lang="en-US" sz="3200" dirty="0" smtClean="0"/>
              <a:t> </a:t>
            </a:r>
            <a:r>
              <a:rPr sz="3200" dirty="0" smtClean="0"/>
              <a:t>vary </a:t>
            </a:r>
            <a:r>
              <a:rPr sz="3200" dirty="0"/>
              <a:t>in timing and classically reflect </a:t>
            </a:r>
            <a:r>
              <a:rPr sz="3200" b="1" dirty="0"/>
              <a:t>cord compression</a:t>
            </a:r>
            <a:r>
              <a:rPr sz="3200" dirty="0"/>
              <a:t>, which can ultimately cause hypoxia</a:t>
            </a:r>
            <a:r>
              <a:rPr sz="3200" dirty="0" smtClean="0"/>
              <a:t>.</a:t>
            </a:r>
            <a:endParaRPr lang="en-US" sz="3200" dirty="0" smtClean="0"/>
          </a:p>
          <a:p>
            <a:pPr marL="0" indent="0">
              <a:spcBef>
                <a:spcPts val="0"/>
              </a:spcBef>
              <a:buSzTx/>
              <a:buNone/>
              <a:defRPr>
                <a:solidFill>
                  <a:srgbClr val="000000"/>
                </a:solidFill>
                <a:latin typeface="Arial"/>
                <a:ea typeface="Arial"/>
                <a:cs typeface="Arial"/>
                <a:sym typeface="Arial"/>
              </a:defRPr>
            </a:pPr>
            <a:endParaRPr sz="3200" dirty="0"/>
          </a:p>
          <a:p>
            <a:pPr marL="0" indent="0">
              <a:spcBef>
                <a:spcPts val="0"/>
              </a:spcBef>
              <a:buSzTx/>
              <a:buNone/>
              <a:defRPr>
                <a:solidFill>
                  <a:srgbClr val="000000"/>
                </a:solidFill>
                <a:latin typeface="Arial"/>
                <a:ea typeface="Arial"/>
                <a:cs typeface="Arial"/>
                <a:sym typeface="Arial"/>
              </a:defRPr>
            </a:pPr>
            <a:r>
              <a:rPr sz="3200" dirty="0"/>
              <a:t>• </a:t>
            </a:r>
            <a:r>
              <a:rPr sz="3200" b="1" dirty="0"/>
              <a:t>Late decelerations</a:t>
            </a:r>
            <a:r>
              <a:rPr sz="3200" dirty="0"/>
              <a:t> persist after the contraction is completed and are suggestive </a:t>
            </a:r>
            <a:r>
              <a:rPr sz="3200" dirty="0" smtClean="0"/>
              <a:t>of</a:t>
            </a:r>
            <a:r>
              <a:rPr lang="en-US" sz="3200" dirty="0" smtClean="0"/>
              <a:t> placental insufficiency or</a:t>
            </a:r>
            <a:r>
              <a:rPr sz="3200" dirty="0" smtClean="0"/>
              <a:t> </a:t>
            </a:r>
            <a:r>
              <a:rPr sz="3200" b="1" dirty="0"/>
              <a:t>fetal hypoxia</a:t>
            </a:r>
            <a:r>
              <a:rPr sz="4000" dirty="0"/>
              <a:t>.</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itle 5"/>
          <p:cNvSpPr txBox="1">
            <a:spLocks noGrp="1"/>
          </p:cNvSpPr>
          <p:nvPr>
            <p:ph type="ctrTitle"/>
          </p:nvPr>
        </p:nvSpPr>
        <p:spPr>
          <a:xfrm>
            <a:off x="-2468880" y="-1098692"/>
            <a:ext cx="10464801" cy="2794001"/>
          </a:xfrm>
          <a:prstGeom prst="rect">
            <a:avLst/>
          </a:prstGeom>
        </p:spPr>
        <p:txBody>
          <a:bodyPr/>
          <a:lstStyle/>
          <a:p>
            <a:r>
              <a:t> </a:t>
            </a:r>
          </a:p>
        </p:txBody>
      </p:sp>
      <p:sp>
        <p:nvSpPr>
          <p:cNvPr id="228" name="Text Placeholder 6"/>
          <p:cNvSpPr txBox="1">
            <a:spLocks noGrp="1"/>
          </p:cNvSpPr>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r>
              <a:t/>
            </a:r>
            <a:br/>
            <a:endParaRPr/>
          </a:p>
        </p:txBody>
      </p:sp>
      <p:pic>
        <p:nvPicPr>
          <p:cNvPr id="229" name="ctg-interpretation-and-management-8-638.jpg" descr="ctg-interpretation-and-management-8-638.jpg"/>
          <p:cNvPicPr>
            <a:picLocks noChangeAspect="1"/>
          </p:cNvPicPr>
          <p:nvPr/>
        </p:nvPicPr>
        <p:blipFill>
          <a:blip r:embed="rId2">
            <a:extLst/>
          </a:blip>
          <a:stretch>
            <a:fillRect/>
          </a:stretch>
        </p:blipFill>
        <p:spPr>
          <a:xfrm>
            <a:off x="710776" y="0"/>
            <a:ext cx="11775018" cy="8840491"/>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Unknown-5.jpeg" descr="Unknown-5.jpeg"/>
          <p:cNvPicPr>
            <a:picLocks noChangeAspect="1"/>
          </p:cNvPicPr>
          <p:nvPr/>
        </p:nvPicPr>
        <p:blipFill>
          <a:blip r:embed="rId2">
            <a:extLst/>
          </a:blip>
          <a:stretch>
            <a:fillRect/>
          </a:stretch>
        </p:blipFill>
        <p:spPr>
          <a:xfrm>
            <a:off x="960700" y="769979"/>
            <a:ext cx="11244830" cy="8422768"/>
          </a:xfrm>
          <a:prstGeom prst="rect">
            <a:avLst/>
          </a:prstGeom>
          <a:ln w="12700">
            <a:miter lim="400000"/>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Double-click to edit"/>
          <p:cNvSpPr txBox="1">
            <a:spLocks noGrp="1"/>
          </p:cNvSpPr>
          <p:nvPr>
            <p:ph type="title"/>
          </p:nvPr>
        </p:nvSpPr>
        <p:spPr>
          <a:prstGeom prst="rect">
            <a:avLst/>
          </a:prstGeom>
        </p:spPr>
        <p:txBody>
          <a:bodyPr/>
          <a:lstStyle/>
          <a:p>
            <a:endParaRPr/>
          </a:p>
        </p:txBody>
      </p:sp>
      <p:sp>
        <p:nvSpPr>
          <p:cNvPr id="234" name="Double-click to edit"/>
          <p:cNvSpPr txBox="1">
            <a:spLocks noGrp="1"/>
          </p:cNvSpPr>
          <p:nvPr>
            <p:ph type="body" idx="1"/>
          </p:nvPr>
        </p:nvSpPr>
        <p:spPr>
          <a:prstGeom prst="rect">
            <a:avLst/>
          </a:prstGeom>
        </p:spPr>
        <p:txBody>
          <a:bodyPr/>
          <a:lstStyle/>
          <a:p>
            <a:pPr>
              <a:buBlip>
                <a:blip r:embed="rId2"/>
              </a:buBlip>
            </a:pPr>
            <a:endParaRPr/>
          </a:p>
        </p:txBody>
      </p:sp>
      <p:pic>
        <p:nvPicPr>
          <p:cNvPr id="235" name="Unknown-6.jpeg" descr="Unknown-6.jpeg"/>
          <p:cNvPicPr>
            <a:picLocks noChangeAspect="1"/>
          </p:cNvPicPr>
          <p:nvPr/>
        </p:nvPicPr>
        <p:blipFill>
          <a:blip r:embed="rId3">
            <a:extLst/>
          </a:blip>
          <a:stretch>
            <a:fillRect/>
          </a:stretch>
        </p:blipFill>
        <p:spPr>
          <a:xfrm>
            <a:off x="168063" y="194681"/>
            <a:ext cx="12501739" cy="9364238"/>
          </a:xfrm>
          <a:prstGeom prst="rect">
            <a:avLst/>
          </a:prstGeom>
          <a:ln w="12700">
            <a:miter lim="400000"/>
          </a:ln>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Title 5"/>
          <p:cNvSpPr txBox="1">
            <a:spLocks noGrp="1"/>
          </p:cNvSpPr>
          <p:nvPr>
            <p:ph type="ctrTitle"/>
          </p:nvPr>
        </p:nvSpPr>
        <p:spPr>
          <a:xfrm>
            <a:off x="-2468880" y="-1098692"/>
            <a:ext cx="10464801" cy="2794001"/>
          </a:xfrm>
          <a:prstGeom prst="rect">
            <a:avLst/>
          </a:prstGeom>
        </p:spPr>
        <p:txBody>
          <a:bodyPr/>
          <a:lstStyle/>
          <a:p>
            <a:r>
              <a:t> </a:t>
            </a:r>
          </a:p>
        </p:txBody>
      </p:sp>
      <p:sp>
        <p:nvSpPr>
          <p:cNvPr id="238" name="Text Placeholder 6"/>
          <p:cNvSpPr txBox="1">
            <a:spLocks noGrp="1"/>
          </p:cNvSpPr>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r>
              <a:t/>
            </a:r>
            <a:br/>
            <a:endParaRPr/>
          </a:p>
        </p:txBody>
      </p:sp>
      <p:pic>
        <p:nvPicPr>
          <p:cNvPr id="239" name="Unknown-6.jpeg" descr="Unknown-6.jpeg"/>
          <p:cNvPicPr>
            <a:picLocks noChangeAspect="1"/>
          </p:cNvPicPr>
          <p:nvPr/>
        </p:nvPicPr>
        <p:blipFill>
          <a:blip r:embed="rId2">
            <a:extLst/>
          </a:blip>
          <a:stretch>
            <a:fillRect/>
          </a:stretch>
        </p:blipFill>
        <p:spPr>
          <a:xfrm>
            <a:off x="19176505" y="9858375"/>
            <a:ext cx="3289301" cy="2463800"/>
          </a:xfrm>
          <a:prstGeom prst="rect">
            <a:avLst/>
          </a:prstGeom>
          <a:ln w="12700">
            <a:miter lim="400000"/>
          </a:ln>
        </p:spPr>
      </p:pic>
      <p:pic>
        <p:nvPicPr>
          <p:cNvPr id="240" name="images.jpeg" descr="images.jpeg"/>
          <p:cNvPicPr>
            <a:picLocks noChangeAspect="1"/>
          </p:cNvPicPr>
          <p:nvPr/>
        </p:nvPicPr>
        <p:blipFill>
          <a:blip r:embed="rId3">
            <a:extLst/>
          </a:blip>
          <a:stretch>
            <a:fillRect/>
          </a:stretch>
        </p:blipFill>
        <p:spPr>
          <a:xfrm>
            <a:off x="422662" y="698011"/>
            <a:ext cx="11157799" cy="8357578"/>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ext Placeholder 5"/>
          <p:cNvSpPr txBox="1">
            <a:spLocks noGrp="1"/>
          </p:cNvSpPr>
          <p:nvPr>
            <p:ph type="body" idx="4294967295"/>
          </p:nvPr>
        </p:nvSpPr>
        <p:spPr>
          <a:xfrm>
            <a:off x="170744" y="0"/>
            <a:ext cx="12488475" cy="9276574"/>
          </a:xfrm>
          <a:prstGeom prst="rect">
            <a:avLst/>
          </a:prstGeom>
        </p:spPr>
        <p:txBody>
          <a:bodyPr>
            <a:normAutofit/>
          </a:bodyPr>
          <a:lstStyle/>
          <a:p>
            <a:pPr marL="0" indent="0" defTabSz="443991">
              <a:spcBef>
                <a:spcPts val="0"/>
              </a:spcBef>
              <a:buSzTx/>
              <a:buNone/>
              <a:defRPr sz="3496" b="1">
                <a:solidFill>
                  <a:srgbClr val="000000"/>
                </a:solidFill>
                <a:latin typeface="Arial"/>
                <a:ea typeface="Arial"/>
                <a:cs typeface="Arial"/>
                <a:sym typeface="Arial"/>
              </a:defRPr>
            </a:pPr>
            <a:r>
              <a:rPr dirty="0"/>
              <a:t>Management of fetal distress</a:t>
            </a:r>
          </a:p>
          <a:p>
            <a:pPr marL="482600" indent="-482600" defTabSz="443991">
              <a:spcBef>
                <a:spcPts val="0"/>
              </a:spcBef>
              <a:buSzPct val="75000"/>
              <a:buChar char="•"/>
              <a:defRPr sz="3496">
                <a:solidFill>
                  <a:srgbClr val="000000"/>
                </a:solidFill>
                <a:latin typeface="Arial"/>
                <a:ea typeface="Arial"/>
                <a:cs typeface="Arial"/>
                <a:sym typeface="Arial"/>
              </a:defRPr>
            </a:pPr>
            <a:endParaRPr dirty="0"/>
          </a:p>
          <a:p>
            <a:pPr marL="482600" indent="-482600" defTabSz="443991">
              <a:spcBef>
                <a:spcPts val="0"/>
              </a:spcBef>
              <a:buSzPct val="75000"/>
              <a:buChar char="•"/>
              <a:defRPr sz="3496">
                <a:solidFill>
                  <a:srgbClr val="000000"/>
                </a:solidFill>
                <a:latin typeface="Arial"/>
                <a:ea typeface="Arial"/>
                <a:cs typeface="Arial"/>
                <a:sym typeface="Arial"/>
              </a:defRPr>
            </a:pPr>
            <a:r>
              <a:rPr dirty="0"/>
              <a:t>Improve placental blood supply: </a:t>
            </a:r>
          </a:p>
          <a:p>
            <a:pPr marL="0" indent="0" defTabSz="443991">
              <a:spcBef>
                <a:spcPts val="0"/>
              </a:spcBef>
              <a:buSzTx/>
              <a:buNone/>
              <a:defRPr sz="3496">
                <a:solidFill>
                  <a:srgbClr val="000000"/>
                </a:solidFill>
                <a:latin typeface="Arial"/>
                <a:ea typeface="Arial"/>
                <a:cs typeface="Arial"/>
                <a:sym typeface="Arial"/>
              </a:defRPr>
            </a:pPr>
            <a:r>
              <a:rPr dirty="0" smtClean="0"/>
              <a:t>- </a:t>
            </a:r>
            <a:r>
              <a:rPr dirty="0"/>
              <a:t>correct hypovolemia and/or hypotension: left lateral</a:t>
            </a:r>
          </a:p>
          <a:p>
            <a:pPr marL="0" indent="0" defTabSz="443991">
              <a:spcBef>
                <a:spcPts val="0"/>
              </a:spcBef>
              <a:buSzTx/>
              <a:buNone/>
              <a:defRPr sz="3496">
                <a:solidFill>
                  <a:srgbClr val="000000"/>
                </a:solidFill>
                <a:latin typeface="Arial"/>
                <a:ea typeface="Arial"/>
                <a:cs typeface="Arial"/>
                <a:sym typeface="Arial"/>
              </a:defRPr>
            </a:pPr>
            <a:r>
              <a:rPr dirty="0"/>
              <a:t>position to avoid </a:t>
            </a:r>
            <a:r>
              <a:rPr dirty="0" err="1"/>
              <a:t>aortocaval</a:t>
            </a:r>
            <a:r>
              <a:rPr dirty="0"/>
              <a:t> </a:t>
            </a:r>
            <a:r>
              <a:rPr dirty="0" smtClean="0"/>
              <a:t>compression</a:t>
            </a:r>
            <a:r>
              <a:rPr lang="en-US" dirty="0" smtClean="0"/>
              <a:t>, </a:t>
            </a:r>
            <a:r>
              <a:rPr dirty="0" smtClean="0"/>
              <a:t>intravenous </a:t>
            </a:r>
            <a:r>
              <a:rPr dirty="0"/>
              <a:t>fluid and </a:t>
            </a:r>
            <a:r>
              <a:rPr dirty="0" smtClean="0"/>
              <a:t>vasoconstrictors</a:t>
            </a:r>
            <a:r>
              <a:rPr lang="en-US" dirty="0" smtClean="0"/>
              <a:t>.</a:t>
            </a:r>
            <a:endParaRPr dirty="0"/>
          </a:p>
          <a:p>
            <a:pPr marL="0" indent="0" defTabSz="443991">
              <a:spcBef>
                <a:spcPts val="0"/>
              </a:spcBef>
              <a:buSzTx/>
              <a:buNone/>
              <a:defRPr sz="3496">
                <a:solidFill>
                  <a:srgbClr val="000000"/>
                </a:solidFill>
                <a:latin typeface="Arial"/>
                <a:ea typeface="Arial"/>
                <a:cs typeface="Arial"/>
                <a:sym typeface="Arial"/>
              </a:defRPr>
            </a:pPr>
            <a:r>
              <a:rPr dirty="0" smtClean="0"/>
              <a:t>- </a:t>
            </a:r>
            <a:r>
              <a:rPr dirty="0"/>
              <a:t>diminish uterine activity:  </a:t>
            </a:r>
            <a:r>
              <a:rPr lang="en-US" dirty="0" smtClean="0"/>
              <a:t>stop oxytocin and </a:t>
            </a:r>
            <a:r>
              <a:rPr dirty="0" smtClean="0"/>
              <a:t>use </a:t>
            </a:r>
            <a:r>
              <a:rPr dirty="0"/>
              <a:t>bolus </a:t>
            </a:r>
            <a:r>
              <a:rPr dirty="0" err="1" smtClean="0"/>
              <a:t>tocolyti</a:t>
            </a:r>
            <a:r>
              <a:rPr lang="en-US" dirty="0" err="1" smtClean="0"/>
              <a:t>cs</a:t>
            </a:r>
            <a:r>
              <a:rPr lang="en-US" dirty="0" smtClean="0"/>
              <a:t>.</a:t>
            </a:r>
          </a:p>
          <a:p>
            <a:pPr marL="0" indent="0" defTabSz="443991">
              <a:spcBef>
                <a:spcPts val="0"/>
              </a:spcBef>
              <a:buSzTx/>
              <a:buNone/>
              <a:defRPr sz="3496">
                <a:solidFill>
                  <a:srgbClr val="000000"/>
                </a:solidFill>
                <a:latin typeface="Arial"/>
                <a:ea typeface="Arial"/>
                <a:cs typeface="Arial"/>
                <a:sym typeface="Arial"/>
              </a:defRPr>
            </a:pPr>
            <a:r>
              <a:rPr dirty="0" smtClean="0"/>
              <a:t>-  </a:t>
            </a:r>
            <a:r>
              <a:rPr dirty="0"/>
              <a:t>A vaginal examination: to exclude cord prolapse or very rapid progress.</a:t>
            </a:r>
          </a:p>
          <a:p>
            <a:pPr marL="0" indent="0" defTabSz="443991">
              <a:spcBef>
                <a:spcPts val="0"/>
              </a:spcBef>
              <a:buSzTx/>
              <a:buNone/>
              <a:defRPr sz="3496">
                <a:solidFill>
                  <a:srgbClr val="000000"/>
                </a:solidFill>
                <a:latin typeface="Arial"/>
                <a:ea typeface="Arial"/>
                <a:cs typeface="Arial"/>
                <a:sym typeface="Arial"/>
              </a:defRPr>
            </a:pPr>
            <a:endParaRPr dirty="0"/>
          </a:p>
          <a:p>
            <a:pPr marL="0" indent="0" defTabSz="443991">
              <a:spcBef>
                <a:spcPts val="0"/>
              </a:spcBef>
              <a:buSzPct val="75000"/>
              <a:buNone/>
              <a:defRPr sz="3496">
                <a:solidFill>
                  <a:srgbClr val="000000"/>
                </a:solidFill>
                <a:latin typeface="Arial"/>
                <a:ea typeface="Arial"/>
                <a:cs typeface="Arial"/>
                <a:sym typeface="Arial"/>
              </a:defRPr>
            </a:pPr>
            <a:r>
              <a:rPr dirty="0"/>
              <a:t>Confirmation of distress and delivery: If simple measures fail, fetal blood sampling is performed: </a:t>
            </a:r>
          </a:p>
          <a:p>
            <a:pPr marL="0" indent="0" defTabSz="443991">
              <a:spcBef>
                <a:spcPts val="0"/>
              </a:spcBef>
              <a:buSzTx/>
              <a:buNone/>
              <a:defRPr sz="3496">
                <a:solidFill>
                  <a:srgbClr val="000000"/>
                </a:solidFill>
                <a:latin typeface="Arial"/>
                <a:ea typeface="Arial"/>
                <a:cs typeface="Arial"/>
                <a:sym typeface="Arial"/>
              </a:defRPr>
            </a:pPr>
            <a:r>
              <a:rPr dirty="0" smtClean="0"/>
              <a:t>- </a:t>
            </a:r>
            <a:r>
              <a:rPr dirty="0"/>
              <a:t>delivery if the </a:t>
            </a:r>
            <a:r>
              <a:rPr b="1" dirty="0"/>
              <a:t>pH is &lt;</a:t>
            </a:r>
            <a:r>
              <a:rPr b="1" dirty="0" smtClean="0"/>
              <a:t>7.20</a:t>
            </a:r>
            <a:r>
              <a:rPr lang="en-US" dirty="0" smtClean="0"/>
              <a:t>(acidosis).</a:t>
            </a:r>
          </a:p>
          <a:p>
            <a:pPr marL="0" indent="0" defTabSz="443991">
              <a:spcBef>
                <a:spcPts val="0"/>
              </a:spcBef>
              <a:buSzTx/>
              <a:buNone/>
              <a:defRPr sz="3496">
                <a:solidFill>
                  <a:srgbClr val="000000"/>
                </a:solidFill>
                <a:latin typeface="Arial"/>
                <a:ea typeface="Arial"/>
                <a:cs typeface="Arial"/>
                <a:sym typeface="Arial"/>
              </a:defRPr>
            </a:pPr>
            <a:endParaRPr lang="en-US" dirty="0" smtClean="0"/>
          </a:p>
          <a:p>
            <a:pPr marL="0" indent="0" defTabSz="443991">
              <a:spcBef>
                <a:spcPts val="0"/>
              </a:spcBef>
              <a:buSzTx/>
              <a:buNone/>
              <a:defRPr sz="3496">
                <a:solidFill>
                  <a:srgbClr val="000000"/>
                </a:solidFill>
                <a:latin typeface="Arial"/>
                <a:ea typeface="Arial"/>
                <a:cs typeface="Arial"/>
                <a:sym typeface="Arial"/>
              </a:defRPr>
            </a:pPr>
            <a:r>
              <a:rPr dirty="0" smtClean="0"/>
              <a:t>. </a:t>
            </a:r>
            <a:r>
              <a:rPr dirty="0"/>
              <a:t>If the </a:t>
            </a:r>
            <a:r>
              <a:rPr b="1" dirty="0"/>
              <a:t>pH is &gt;7.20 </a:t>
            </a:r>
            <a:r>
              <a:rPr dirty="0" smtClean="0"/>
              <a:t>but</a:t>
            </a:r>
            <a:r>
              <a:rPr lang="en-US" dirty="0" smtClean="0"/>
              <a:t> </a:t>
            </a:r>
            <a:r>
              <a:rPr dirty="0" smtClean="0"/>
              <a:t>the </a:t>
            </a:r>
            <a:r>
              <a:rPr dirty="0"/>
              <a:t>abnormal FHR pattern continues or deteriorates, a second sample in about 30 minutes.</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Title 5"/>
          <p:cNvSpPr txBox="1">
            <a:spLocks noGrp="1"/>
          </p:cNvSpPr>
          <p:nvPr>
            <p:ph type="ctrTitle"/>
          </p:nvPr>
        </p:nvSpPr>
        <p:spPr>
          <a:xfrm>
            <a:off x="-2468880" y="-1098692"/>
            <a:ext cx="10464801" cy="2794001"/>
          </a:xfrm>
          <a:prstGeom prst="rect">
            <a:avLst/>
          </a:prstGeom>
        </p:spPr>
        <p:txBody>
          <a:bodyPr/>
          <a:lstStyle/>
          <a:p>
            <a:r>
              <a:t> </a:t>
            </a:r>
          </a:p>
        </p:txBody>
      </p:sp>
      <p:sp>
        <p:nvSpPr>
          <p:cNvPr id="245" name="Text Placeholder 6"/>
          <p:cNvSpPr txBox="1">
            <a:spLocks noGrp="1"/>
          </p:cNvSpPr>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lgn="l">
              <a:defRPr>
                <a:solidFill>
                  <a:srgbClr val="000000"/>
                </a:solidFill>
                <a:latin typeface="Arial"/>
                <a:ea typeface="Arial"/>
                <a:cs typeface="Arial"/>
                <a:sym typeface="Arial"/>
              </a:defRPr>
            </a:pPr>
            <a:endParaRPr/>
          </a:p>
          <a:p>
            <a:pPr>
              <a:defRPr>
                <a:solidFill>
                  <a:srgbClr val="000000"/>
                </a:solidFill>
                <a:latin typeface="Arial"/>
                <a:ea typeface="Arial"/>
                <a:cs typeface="Arial"/>
                <a:sym typeface="Arial"/>
              </a:defRPr>
            </a:pPr>
            <a:r>
              <a:t>THANK YOU</a:t>
            </a:r>
            <a:br/>
            <a:endParaRPr/>
          </a:p>
        </p:txBody>
      </p:sp>
    </p:spTree>
  </p:cSld>
  <p:clrMapOvr>
    <a:masterClrMapping/>
  </p:clrMapOvr>
  <p:transition spd="med"/>
</p:sld>
</file>

<file path=ppt/theme/theme1.xml><?xml version="1.0" encoding="utf-8"?>
<a:theme xmlns:a="http://schemas.openxmlformats.org/drawingml/2006/main" name="GraphPaper">
  <a:themeElements>
    <a:clrScheme name="GraphPaper">
      <a:dk1>
        <a:srgbClr val="008585"/>
      </a:dk1>
      <a:lt1>
        <a:srgbClr val="858585"/>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GraphPaper">
  <a:themeElements>
    <a:clrScheme name="GraphPaper">
      <a:dk1>
        <a:srgbClr val="000000"/>
      </a:dk1>
      <a:lt1>
        <a:srgbClr val="FFFFFF"/>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45A2C3EA143B94CBF91E80CA0F4158B" ma:contentTypeVersion="4" ma:contentTypeDescription="Create a new document." ma:contentTypeScope="" ma:versionID="d71da94461fea723b847ba4e62cfacc6">
  <xsd:schema xmlns:xsd="http://www.w3.org/2001/XMLSchema" xmlns:xs="http://www.w3.org/2001/XMLSchema" xmlns:p="http://schemas.microsoft.com/office/2006/metadata/properties" xmlns:ns2="00519882-8408-4ea6-8e43-94a0a53f4e3e" targetNamespace="http://schemas.microsoft.com/office/2006/metadata/properties" ma:root="true" ma:fieldsID="bebc08fc265cb28f2a51fe02920763e7" ns2:_="">
    <xsd:import namespace="00519882-8408-4ea6-8e43-94a0a53f4e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519882-8408-4ea6-8e43-94a0a53f4e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3E1455-F25D-4637-B93F-DC5F2F3CE350}">
  <ds:schemaRefs>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purl.org/dc/dcmitype/"/>
    <ds:schemaRef ds:uri="http://www.w3.org/XML/1998/namespace"/>
    <ds:schemaRef ds:uri="00519882-8408-4ea6-8e43-94a0a53f4e3e"/>
    <ds:schemaRef ds:uri="http://schemas.microsoft.com/office/2006/metadata/properties"/>
  </ds:schemaRefs>
</ds:datastoreItem>
</file>

<file path=customXml/itemProps2.xml><?xml version="1.0" encoding="utf-8"?>
<ds:datastoreItem xmlns:ds="http://schemas.openxmlformats.org/officeDocument/2006/customXml" ds:itemID="{EADC9B92-0132-4ACA-96B7-B3567349108C}">
  <ds:schemaRefs>
    <ds:schemaRef ds:uri="http://schemas.microsoft.com/sharepoint/v3/contenttype/forms"/>
  </ds:schemaRefs>
</ds:datastoreItem>
</file>

<file path=customXml/itemProps3.xml><?xml version="1.0" encoding="utf-8"?>
<ds:datastoreItem xmlns:ds="http://schemas.openxmlformats.org/officeDocument/2006/customXml" ds:itemID="{4397C2CB-BC50-4F01-8C40-359E201B76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519882-8408-4ea6-8e43-94a0a53f4e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481</TotalTime>
  <Words>2350</Words>
  <Application>Microsoft Office PowerPoint</Application>
  <PresentationFormat>Custom</PresentationFormat>
  <Paragraphs>256</Paragraphs>
  <Slides>47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Calibri</vt:lpstr>
      <vt:lpstr>Helvetica Neue</vt:lpstr>
      <vt:lpstr>Marker Felt</vt:lpstr>
      <vt:lpstr>Trebuchet MS</vt:lpstr>
      <vt:lpstr>Utopia-Bold</vt:lpstr>
      <vt:lpstr>Utopia-Regular</vt:lpstr>
      <vt:lpstr>Wingdings</vt:lpstr>
      <vt:lpstr>GraphPaper</vt:lpstr>
      <vt:lpstr> </vt:lpstr>
      <vt:lpstr>Contents: </vt:lpstr>
      <vt:lpstr>Introduction:</vt:lpstr>
      <vt:lpstr> </vt:lpstr>
      <vt:lpstr>Mechanical factors of labor: </vt:lpstr>
      <vt:lpstr>The powers:</vt:lpstr>
      <vt:lpstr>The passage:</vt:lpstr>
      <vt:lpstr>PowerPoint Presentation</vt:lpstr>
      <vt:lpstr>PowerPoint Presentation</vt:lpstr>
      <vt:lpstr>PowerPoint Presentation</vt:lpstr>
      <vt:lpstr>PowerPoint Presentation</vt:lpstr>
      <vt:lpstr>The passage:</vt:lpstr>
      <vt:lpstr>The passenger:</vt:lpstr>
      <vt:lpstr>PowerPoint Presentation</vt:lpstr>
      <vt:lpstr>PowerPoint Presentation</vt:lpstr>
      <vt:lpstr>PowerPoint Presentation</vt:lpstr>
      <vt:lpstr>Terms describing the fetal head: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 </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cp:lastModifiedBy>LENOVO</cp:lastModifiedBy>
  <cp:revision>22</cp:revision>
  <dcterms:modified xsi:type="dcterms:W3CDTF">2021-03-24T18:45:04Z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0x010100345A2C3EA143B94CBF91E80CA0F4158B</vt:lpwstr>
  </property>
</Properties>
</file>