
<file path=[Content_Types].xml><?xml version="1.0" encoding="utf-8"?>
<Types xmlns="http://schemas.openxmlformats.org/package/2006/content-types">
  <Default Extension="jpg" ContentType="image/jp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314" r:id="rId25"/>
    <p:sldId id="279" r:id="rId26"/>
    <p:sldId id="283" r:id="rId27"/>
    <p:sldId id="285" r:id="rId28"/>
    <p:sldId id="315" r:id="rId29"/>
    <p:sldId id="316" r:id="rId30"/>
    <p:sldId id="289" r:id="rId31"/>
    <p:sldId id="290" r:id="rId32"/>
    <p:sldId id="293" r:id="rId33"/>
    <p:sldId id="294" r:id="rId34"/>
    <p:sldId id="295" r:id="rId35"/>
    <p:sldId id="296" r:id="rId36"/>
    <p:sldId id="298" r:id="rId37"/>
    <p:sldId id="299" r:id="rId38"/>
    <p:sldId id="300" r:id="rId39"/>
    <p:sldId id="313" r:id="rId4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02" d="100"/>
          <a:sy n="302" d="100"/>
        </p:scale>
        <p:origin x="306" y="27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0:59:20.15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6686 310,'-346'-55,"171"29,-895-106,1020 127,-1835-87,610 156,1003-39,1 12,2 11,-347 110,560-140,1 3,-98 51,138-65,1 2,0 0,1 0,0 1,0 1,1 0,1 1,0 0,0 1,1 0,1 1,0-1,1 2,1-1,-7 19,12-25,0 0,0 0,1 1,0-1,1 0,0 0,0 0,1 1,0-1,0 0,4 13,0-8,0 0,1 0,0-1,1 1,0-2,12 16,12 8,1-2,2 0,42 31,-54-47,34 27,2-2,2-3,1-3,2-2,128 48,-98-52,1-3,2-5,172 17,473-10,-399-23,1067 70,192-28,-1447-55,219-37,-313 32,-1-2,0-3,-1-3,-1-2,-1-2,86-51,-100 48,0-2,-3-1,0-2,-2-2,-1-1,-2-2,-2-1,53-82,-36 38,40-89,-75 141,-2 0,-2-1,0-1,-3 1,0-2,4-57,-11 83,0 0,-1 0,0 0,0 0,0 1,-1-1,0 0,0 1,0-1,-1 1,0-1,-1 1,1 0,-7-7,2 4,0 0,-1 0,0 1,-1 1,0-1,0 1,-17-8,-7-1,-2 2,0 1,0 1,-44-6,29 7,9 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0:59:25.78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109 162,'-1'30,"-2"0,-9 38,6-34,-3 45,-14 344,21-398,1-28,1-44,0 16,-4-22,-18-88,13 100,2-1,2 0,1-75,6 97,1 1,0-1,2 1,0 0,2 1,0-1,0 1,2 0,11-17,-14 25,0 1,1-1,0 1,1 0,0 1,0-1,1 2,0-1,0 1,1 1,0 0,0 0,0 1,1 0,0 0,17-3,-21 7,0 1,-1 0,1 0,0 1,0 0,0 0,0 1,0 0,-1 0,1 0,-1 1,0 0,1 0,-1 1,-1-1,1 1,0 1,-1-1,0 1,0 0,0 0,5 8,3 4,0 1,0 0,-2 1,0 0,14 38,-19-40,-2-1,0 1,0 0,-2 1,0-1,-1 0,-1 1,-1-1,0 0,-1 0,-1 1,-1-1,0-1,-8 20,0-7,0-1,-2 0,-1-1,-2-1,0 0,-2-2,-25 28,33-40,-2 0,1-1,-2 0,1-1,-2 0,1-1,-1-1,0 0,-1-1,0-1,0-1,0 0,-1-1,1 0,-31 1,36-4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0:59:26.35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79 1,'-3'33,"-1"0,-1 0,-2 0,-1-1,-1 0,-2-1,-19 39,29-69,1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0:59:26.68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0:59:27.65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331 143,'0'-8,"0"1,0-1,-1 1,0 0,0-1,-1 1,0 0,0 0,0 0,-6-10,5 13,0 0,-1 0,1 0,-1 1,1-1,-1 1,0 0,-1 0,1 0,0 1,-1-1,0 1,1 0,-1 1,0-1,-8-1,9 2,0 1,0-1,-1 1,1 0,0 0,-1 0,1 0,0 1,-1 0,1 0,0 0,0 0,0 1,-7 2,4 1,-1-1,1 1,0 1,0-1,1 1,-11 12,3-1,2 1,0 0,1 1,1 0,-9 22,14-28,0 0,1 0,1 0,0 0,0 0,1 1,0 21,3-34,-1 1,1-1,0 0,-1 0,1 1,0-1,-1 0,1 0,0 0,0 0,0 0,0 0,0 0,0-1,0 1,1 0,-1-1,0 1,0 0,1-1,-1 1,0-1,1 0,-1 1,0-1,1 0,-1 0,0 0,1 0,-1 0,0 0,1 0,-1-1,0 1,3-1,49-11,-42 7,-1 0,0-1,0 0,0-1,-1 0,0 0,-1-1,0 0,0-1,0 0,-1 0,11-19,-5 3,0 1,-1-2,-2 1,10-36,-45 113,16-37,2 1,-11 28,15-34,0 1,1-1,0 1,1-1,0 1,1-1,0 1,1-1,0 1,3 12,-3-19,1 0,-1 0,1 0,0 0,0-1,0 1,0-1,1 1,-1-1,1 0,0 0,0 0,0 0,1 0,-1-1,1 1,-1-1,1 0,0 0,-1-1,1 1,0-1,0 0,1 0,-1 0,0 0,0-1,6 1,0-1,0-1,0 0,0 0,0-1,-1 0,15-5,-1-1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0:59:28.58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244 49,'0'-1,"0"0,0-1,0 1,-1 0,1-1,0 1,-1 0,1-1,0 1,-1 0,0-1,1 1,-1 0,0 0,1 0,-1 0,0 0,0 0,0 0,0 0,0 0,0 0,0 0,-1 1,1-1,0 0,0 1,0-1,-1 1,1 0,0-1,-1 1,1 0,0 0,-1-1,1 1,0 0,-1 0,1 1,-1-1,1 0,0 0,-2 1,-3 0,1 0,-1 1,1-1,0 1,-1 0,1 1,0-1,0 1,-6 4,3 0,1 1,0 0,0 0,1 0,-1 0,2 1,0 0,0 1,0-1,1 1,-3 13,2-5,1 0,0 0,2 1,0-1,2 29,0-46,0 0,0 1,1-1,-1 0,1 0,-1 1,1-1,-1 0,1 0,-1 0,1 0,0 0,0 0,0 0,0 0,-1 0,1 0,0 0,1-1,-1 1,0 0,0-1,0 1,0-1,0 1,1-1,-1 1,0-1,0 0,1 0,-1 0,0 1,1-1,-1 0,0-1,0 1,1 0,-1 0,0 0,0-1,1 1,1-2,4 1,0-1,0 0,0-1,0 0,-1 0,9-5,-3-2,0 0,0-1,-2 0,1-1,-2-1,1 1,-2-1,0-1,7-14,0-4,-1-1,17-66,-31 105,-1 0,1 0,1 0,-1 0,1 0,0 0,2 6,2 13,-2 12,-2-1,-2 0,-1 0,-2 0,-13 54,-60 174,66-231,8-25,1 0,-2 1,1-1,-1 0,0-1,-1 1,1-1,-2 0,1 0,-9 9,10-14,1 1,-1-1,0 0,0 0,0 0,0 0,0-1,-1 1,1-1,0 0,-1-1,1 1,-1-1,1 0,-1 0,1 0,0-1,-1 1,1-1,-1 0,1 0,-4-2,-40-16,30 10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0:59:29.70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64 201,'6'-7,"0"-1,-1 0,0 0,-1-1,0 1,0-1,0 0,-1 0,-1 0,0-1,0 1,-1-1,0 1,0-1,-2-17,-17 42,1 24,3 1,-18 80,17-62,-1-13,15-43,12-26,17-35,42-64,-60 107,1 1,0 0,1 0,1 1,0 1,1 0,1 1,-1 1,18-10,-30 20,0-1,0 1,0 0,0 0,0 0,1 1,-1-1,0 0,1 1,-1 0,0-1,1 1,-1 0,0 0,1 0,-1 0,0 1,1-1,-1 1,0-1,1 1,-1 0,0 0,0 0,0 0,0 0,0 1,0-1,0 1,0-1,-1 1,1 0,0-1,-1 1,1 0,-1 0,0 0,0 0,0 0,2 5,0 0,0 1,0 1,-1-1,0 0,-1 1,1-1,-2 1,1-1,-1 1,-1 10,-5 7,0 0,-2 0,-1-1,-18 37,-9 26,35-84,1-4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0:59:30.37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215 1,'-23'18,"0"2,1 0,-36 46,46-51,0 1,2 0,0 0,1 1,0 1,1 0,-5 20,12-35,0 0,0 0,0 0,1 0,-1 1,1-1,0 0,0 0,0 0,0 0,1 0,-1 0,1 0,0 1,-1-2,2 1,-1 0,0 0,1 0,-1 0,1-1,0 1,-1-1,4 4,-2-4,0-1,0 1,0 0,0-1,0 0,1 0,-1 0,0 0,1 0,-1-1,1 0,-1 1,1-1,-1 0,0-1,1 1,-1-1,1 1,-1-1,0 0,1 0,2-2,4-1,-1 1,-1-2,1 1,-1-1,1-1,-1 1,-1-1,1-1,-1 1,0-1,-1-1,0 1,0-1,0 0,-1 0,6-13,-8 14,-1 0,0 1,0-1,0 0,-1 0,0-1,0 1,0 0,-1 0,-1 0,1-1,-1 1,0 0,0 0,-1 0,0 0,-1 0,1 1,-1-1,-1 1,1-1,-8-8,-3-3,9 12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0:59:30.99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361 0,'-67'28,"30"-13,0 1,-68 42,104-57,0 0,0-1,0 1,0 0,0 0,0 0,0 0,1 0,-1 0,0 0,1 0,-1 0,0 0,1 0,0 0,-1 0,1 1,0-1,-1 0,1 0,0 0,0 1,0 1,1 0,-1 0,1 0,0 0,0 0,0-1,1 1,-1 0,1 0,2 3,7 7,0 0,25 21,-23-21,-9-10,-1-1,0 2,0-1,0 0,0 1,-1-1,1 1,-1 0,0 0,0 0,-1 0,1 0,-1 0,0 0,0 0,1 8,-3-9,1 1,-1-1,0 0,0 1,-1-1,1 0,-1 0,1 0,-1 0,0 0,0 0,0-1,-1 1,1-1,-1 1,1-1,-1 0,0 0,0 0,0 0,-4 1,-7 4,1-1,-1-1,0 0,0-1,0-1,-1 0,1-1,-1 0,-19-1,18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0:59:31.80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187 0,'-3'100,"-4"0,-21 98,-60 193,84-374,3-10,0 0,-1 1,0-1,0 0,-1 0,0 0,0 0,-1 0,1-1,-6 7,-4-46,10 23,0-1,1 0,1 0,0 0,1 0,0-1,0 1,1 0,1 0,0 0,0 1,1-1,6-14,-5 17,0 0,0 0,1 1,0-1,0 1,0 1,1-1,0 1,1 0,-1 0,1 1,0-1,1 2,-1-1,1 1,0 0,11-3,-4 2,0 0,-1 2,2 0,14-1,-26 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0:59:32.14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46 1,'-2'19,"0"1,-1 0,-1-1,-9 26,-8 43,21-81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0:59:32.47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0:59:32.80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253 0,'-22'0,"0"1,0 1,1 1,-25 7,37-8,1 1,0 0,0 0,0 0,0 1,0 1,1-1,-1 1,1 1,1-1,-1 1,1 0,-7 9,12-13,-1 0,1 0,0 0,0 1,1-1,-1 0,0 1,1-1,0 0,-1 1,1-1,0 1,0-1,0 1,1-1,-1 0,1 1,-1-1,1 0,0 1,0-1,-1 0,2 0,-1 0,0 1,0-1,1-1,-1 1,1 0,0 0,-1 0,5 2,4 5,0 0,1-1,0 0,17 8,-4-3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01:36.99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2600 0,'-1'15,"0"-1,0 1,-2-1,1 0,-2 1,0-2,-1 1,0 0,-1-1,-1 0,0 0,0-1,-14 18,-307 420,232-334,-187 178,-551 427,518-480,-3 0,228-165,-110 117,192-183,-26 29,34-37,-1 0,1-1,0 1,0 0,0 0,0 0,0 0,0 0,0 0,1 0,-1 0,1 0,-1 0,1 0,0 1,0-1,0 0,0 3,2-5,-1 1,0-1,1 1,-1-1,1 0,-1 1,1-1,-1 0,1 0,-1 0,1 0,-1 0,1-1,-1 1,1 0,2-1,0 0,86-18,130-44,-99 26,-14 6,893-228,-691 203,3 14,554-5,-818 48,-10 1,-1-2,73-9,-109 8,0 0,-1 0,1 0,-1 0,1-1,-1 1,1 0,-1 0,0 0,1 0,-1-1,0 1,0 0,0 0,0-1,0 1,0 0,0 0,-1 0,1-1,0 1,-1 0,1 0,-1 0,1 0,-1 0,0-2,-6-6,-1 1,0-1,0 1,-1 1,0-1,0 1,-1 1,-15-8,-3-4,-928-534,545 328,272 145,3-6,4-6,4-5,5-6,-119-126,179 160,7 6,-120-102,176 163,0 1,-1-1,1 1,-1-1,1 1,0-1,-1 1,1-1,-1 1,1-1,-1 1,0 0,1-1,-1 1,1 0,-1-1,0 1,1 0,-1 0,0-1,1 1,-1 0,0 0,1 0,-1 0,0 0,1 0,-1 0,0 0,1 1,-1-1,0 0,1 0,-1 0,0 1,1-1,-1 1,-2 28,3-15,2 19,1 1,2 0,2-1,13 46,57 135,-50-143,131 312,322 565,-369-737,116 306,26 246,-247-743,21 63,-25-77,1 0,0 1,0-1,1 0,-1-1,1 1,1-1,-1 0,10 9,-12-13,-1 0,0 0,0-1,0 1,1 0,-1-1,0 1,1-1,-1 0,0 1,1-1,-1 0,1 0,-1 0,0 0,1 0,-1 0,1 0,-1-1,0 1,1 0,-1-1,0 1,1-1,-1 1,0-1,0 0,1 0,-1 1,0-1,0 0,0 0,1-2,31-42,-27 36,40-71,-3-1,-4-3,-3 0,-4-3,-5 0,-2-2,23-180,7-687,-17 148,-11 549,26-344,-51 558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02:31.85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4026 148,'-1'10,"0"0,0-1,-1 1,-1 0,1-1,-2 0,1 0,-1 0,-10 17,-7 6,-29 35,44-60,-44 52,-2-4,-3-1,-1-3,-3-2,-87 54,-348 175,167-102,-105 82,-311 171,-329 164,756-414,204-118,125-67,1 1,0 0,0 1,16-2,19-6,905-205,-607 146,488-91,10 58,970 64,-1759 41,61-2,-116 1,-1 0,0 0,1 0,-1 0,1 0,-1 0,0 0,1 0,-1 0,1 0,-1 0,1 0,-1 0,0-1,1 1,-1 0,0 0,1 0,-1-1,0 1,1 0,-1 0,0-1,1 1,-1 0,0-1,0 1,1 0,-1-1,0 1,0-1,0 1,1 0,-1-1,0 1,0-1,0 1,0 0,0-1,0 1,0-1,0 1,0-1,0 1,0 0,0-1,0 1,-1-1,1 1,0 0,0-1,0 1,0-1,-1 1,1 0,0-1,0 1,-1 0,1-1,0 1,-1 0,1 0,-1-1,-23-21,-60-26,-3 3,-1 4,-120-39,153 60,-728-254,223 81,-287-122,21-49,-283-267,1059 605,53 46,8 1,1-1,1 0,1-1,0 0,26 25,-10-11,630 633,-206-224,174 275,-548-608,-5 4,-5 3,-5 3,-5 3,44 131,-65-140,71 192,-81-236,3-2,53 83,-78-138,22 26,-29-37,1 0,0-1,-1 1,1-1,0 1,0-1,0 1,-1-1,1 1,0-1,0 0,0 0,0 1,0-1,0 0,0 0,-1 0,1 0,0 0,0 0,0 0,0 0,0-1,0 1,0 0,0 0,0-1,-1 1,1 0,0-1,0 1,0-1,-1 0,1 1,0-1,-1 1,1-1,0 0,-1 1,1-1,-1 0,1 0,0-1,11-17,0-1,-1 0,-1-1,12-34,21-94,-31 103,273-1327,-282 1353,163-844,-115 652,10 4,92-210,-100 291,-35 82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03:35.36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354 13,'-1'11,"-1"0,1-1,-2 1,1 0,-2-1,1 1,-1-1,-1 0,0-1,0 1,-9 10,-13 17,-43 46,34-42,-2 6,17-20,-1-1,-1-1,-44 37,81-69,1 0,0 2,29-8,6-2,165-44,-58 18,-138 33,-17-1,-28-9,14 12,-184-102,112 61,62 37,1 0,0-2,1-1,1 0,0-1,1-1,0-1,-27-33,55 94,79 108,9 16,-80-135,2-1,1 0,2-2,42 46,-65-77,0 1,0-1,0 0,1 0,-1 0,0 0,0 0,0 0,0 0,1 0,-1 0,0 0,0 0,0 0,1 0,-1 0,0 0,0 0,0 0,1 0,-1 0,0 0,0 0,0 0,0 0,1 0,-1 0,0-1,0 1,0 0,0 0,0 0,1 0,-1 0,0 0,0-1,0 1,0 0,0 0,0 0,0 0,1-1,-1 1,0 0,0 0,0 0,0-1,6-16,1-15,7-143,-10 102,17-93,-17 148,-1 6,0 0,-1 0,-1 0,0-23,-1 34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03:37.64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236 1,'-2'20,"0"-1,-1 1,-1-1,0 0,-2 0,0 0,-1 0,-18 31,22-44,-102 186,40-80,65-111,-1-1,1 0,0 0,0 1,-1-1,1 0,0 1,0-1,-1 0,1 1,0-1,0 1,0-1,0 0,-1 1,1-1,0 1,0-1,0 0,0 1,0-1,0 1,0-1,0 0,0 1,0-1,1 1,-1-1,0 0,0 1,0-1,0 1,1-1,-1 0,0 1,0-1,1 0,-1 1,1-1,20-3,44-26,-43 18,9-3,0 1,1 1,0 2,1 2,0 0,1 3,61-4,-127-18,-82-34,-18-11,117 62,2 1,-1-2,2 0,-1 0,1-1,-16-22,20 21,-5-6,10 20,5 14,4 9,2 0,0 0,2-1,13 22,9 25,4 7,48 78,-25-50,-59-105,1 0,-1 0,0 0,0 0,0 0,0 0,0 0,0 0,0 1,0-1,0 0,0 0,0 0,1 0,-1 0,0 0,0 0,0 0,0 0,0 0,0 0,0 0,1 0,-1 0,0 0,0 0,0 0,0 0,0 0,0 0,0 0,1 0,-1 0,0 0,0 0,0 0,0 0,0 0,0 0,0 0,1 0,-1 0,0 0,0 0,0-1,0 1,0 0,0 0,0 0,0 0,0 0,0 0,0 0,0 0,0-1,1 1,-1 0,0 0,0 0,0 0,0 0,5-14,1-15,-4 4,-2-1,0 0,-2 0,-1 0,-1 1,-7-26,2-1,2-1,2 1,4-95,2 74,-1 65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09:18.36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906 261,'0'-189,"0"186,1-1,-1 1,1 0,0 0,0 0,0 0,0 0,1 0,-1 0,1 1,0-1,-1 0,1 1,1-1,-1 1,0 0,0 0,1 0,-1 0,1 0,0 0,0 1,0-1,-1 1,1 0,0 0,1 0,5-1,-5 1,0 0,1 0,-1 0,0 1,1-1,-1 1,1 0,-1 1,0-1,1 1,-1 0,0 0,1 0,-1 0,0 1,0 0,0 0,0 0,0 0,5 5,-6-5,-1 0,0 1,0-1,0 0,0 1,0 0,0-1,-1 1,1 0,-1 0,0 0,0 0,0 0,0 0,0 0,-1 0,1 0,-1 1,0-1,0 0,0 0,-1 0,1 0,-1 1,1-1,-3 5,0-2,0 0,-1-1,0 1,0-1,-1 1,1-1,-1 0,0-1,0 1,-1-1,-6 4,-151 85,104-62,-70 48,122-74,1 1,0 0,0 0,0 0,1 1,0 0,0 0,1 0,-1 1,2 0,-1-1,1 1,1 0,-1 1,1-1,-1 12,0 11,1 0,1-1,4 35,-1-34,-5-66,-3 1,-12-47,-5-30,22 107,0-15,-2 0,-1 0,0 0,-1 0,-14-31,17 46,0 1,0-1,-1 0,1 1,-1-1,0 1,0 0,0 0,0 0,-1 1,1-1,-1 1,1-1,-1 1,0 0,0 1,0-1,0 1,0-1,-1 1,1 1,0-1,-1 1,1-1,0 1,-1 0,1 1,0-1,-1 1,1 0,0 0,-4 1,-3 1,0 1,0 0,0 1,1 0,0 0,0 1,0 0,-12 12,17-14,1 0,-1 0,1 0,0 0,1 1,-1 0,1 0,0 0,0 0,0 0,1 1,0-1,0 1,0 0,1-1,0 1,0 0,0 7,2-11,-1 1,1-1,0 0,0 0,0 0,1 0,-1 0,0 0,1 0,-1-1,1 1,0-1,0 1,-1-1,1 1,0-1,0 0,0 0,0 0,1 0,2 1,53 18,-51-18,40 8,13 3,-59-8,-9 0,-9 1,-5-1,-25 6,0 2,-63 27,73-25,23-10,0 1,0 1,0 0,-17 12,27-15,1-1,-1 1,0-1,1 1,0 0,0 0,0 0,0 1,1-1,-1 1,1 0,0-1,1 1,-1 0,1 0,0 0,-1 7,-1 36,5 61,0-75,-2 1,-1 0,-1 0,-9 41,8-67,3-7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09:20.03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470 367,'0'-14,"-1"0,0 0,-1 0,-1 1,0-1,0 1,-2-1,-7-17,2 10,2-1,1 1,0-1,2 0,0-1,1 1,0-32,4 53,1 0,-1 0,1 0,-1 0,1 1,-1-1,1 0,-1 0,1 1,0-1,0 0,-1 1,1-1,0 1,0-1,-1 1,1-1,0 1,0 0,0-1,0 1,0 0,0 0,0 0,0-1,1 1,30-3,-27 3,48 0,0 3,-1 3,1 1,-1 3,78 25,-127-34,-1-1,1 1,0 0,-1 0,1 0,-1 0,0 0,1 1,-1-1,0 1,0-1,0 1,0 0,0 0,0 0,0 0,-1 0,1 0,-1 0,2 4,-2-3,-1-1,0 0,0 0,0 0,-1 1,1-1,0 0,-1 0,1 0,-1 1,0-1,0 0,0 0,0 0,0 0,0-1,0 1,-1 0,1 0,-1-1,1 1,-1-1,0 1,-3 1,-19 16,-1-2,0 0,-2-2,1-1,-37 13,-147 43,203-68,-10 3,1-1,-1-1,0 0,0-2,-1 1,1-2,-30-3,43 2,-1-1,1 1,0-1,-1 0,1 0,0-1,0 1,1-1,-1 0,-5-6,-36-40,29 31,9 10,6 5,-1 1,0-1,0 1,0-1,0 1,0 0,0 0,-1 0,1 0,-1 0,1 1,-1-1,0 1,-3-2,11 35,12 10,-10-27,-1-1,0 1,-1 0,0 0,-2 1,0-1,0 1,-1 0,-1 0,-1 0,-1 17,-2-26,1 0,-1-1,0 1,0-1,-1 1,0-1,0 0,-1-1,1 1,-1-1,-1 0,-10 9,4-5,0 0,0 0,-1-2,0 1,-20 6,-6-2,39-12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09:20.57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1,'62'93,"-5"4,56 128,-41-29,-17-39,-51-149,0 0,0 0,1 0,8 11,-5-10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09:21.09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115 1,'-2'15,"0"0,-2 0,1 0,-2 0,0 0,-1-1,0 0,-9 14,-12 31,-7 24,29-72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09:21.44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50 0,'-2'39,"-2"0,-18 74,1-10,20-94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09:21.87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09:22.66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2226 1,'-77'35,"-1"-3,-2-3,-116 25,55-16,73-18,-689 213,530-155,-292 60,503-135,9-1,0 0,-1-1,1 0,0 0,-1-1,1 0,-8-1,32-9,-8 4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09:23.32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1860 1,'0'2,"-1"1,0 0,0 0,0-1,0 1,0 0,-1-1,1 1,-1-1,1 0,-1 1,0-1,0 0,0 0,0 0,0-1,-1 1,-3 2,-50 28,49-28,-54 25,-126 40,-73 2,56-18,-286 78,-8-45,484-84,9-1,1 0,0 0,0 0,-1-1,1 0,0 0,-1 0,1-1,-7-1,12 2,-1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09:25.27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584 0,'-36'67,"-28"75,36-78,-55 96,32-87,-4-2,-2-3,-3-2,-90 75,154-143,0 1,0 0,-1 0,1 1,0-1,0 1,0 0,5 0,7 0,141-18,0 7,301 17,-377-1,-46-4,-1 1,54 11,-122-39,-46-21,-1 3,-91-34,-109-60,63-16,46 29,172 131,0-1,1 1,-1 0,1 0,1-1,-1 1,4 8,82 192,-43-107,55 180,-74-174,-14-51,3 0,2-1,26 59,-42-112,0 0,0 0,0 0,0 0,0 0,0 1,0-1,0 0,0 0,0 0,1 0,-1 0,0 0,0 0,0 0,0 0,0 0,0 0,0 1,0-1,1 0,-1 0,0 0,0 0,0 0,0 0,0 0,0 0,0 0,1 0,-1 0,0 0,0 0,0 0,0 0,0 0,0 0,0 0,1 0,-1 0,0-1,0 1,0 0,0 0,0 0,0 0,0 0,0 0,0 0,1 0,-1 0,0 0,0 0,0-1,0 1,0 0,0 0,0 0,0 0,0 0,0 0,6-14,2-15,67-366,-34 162,-20 106,-12 61,3 1,29-93,-17 111,-19 40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565F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565F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565F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763761" y="761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9"/>
                </a:lnTo>
              </a:path>
            </a:pathLst>
          </a:custGeom>
          <a:ln w="38100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7783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7"/>
                </a:lnTo>
              </a:path>
            </a:pathLst>
          </a:custGeom>
          <a:ln w="34748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53035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7"/>
                </a:lnTo>
              </a:path>
            </a:pathLst>
          </a:custGeom>
          <a:ln w="11583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839200" y="0"/>
            <a:ext cx="304800" cy="6858000"/>
          </a:xfrm>
          <a:custGeom>
            <a:avLst/>
            <a:gdLst/>
            <a:ahLst/>
            <a:cxnLst/>
            <a:rect l="l" t="t" r="r" b="b"/>
            <a:pathLst>
              <a:path w="304800" h="6858000">
                <a:moveTo>
                  <a:pt x="0" y="6858000"/>
                </a:moveTo>
                <a:lnTo>
                  <a:pt x="304800" y="6858000"/>
                </a:lnTo>
                <a:lnTo>
                  <a:pt x="3048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DC3AD">
              <a:alpha val="8705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9154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9"/>
                </a:lnTo>
              </a:path>
            </a:pathLst>
          </a:custGeom>
          <a:ln w="9144">
            <a:solidFill>
              <a:srgbClr val="FD85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156447" y="57150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39">
                <a:moveTo>
                  <a:pt x="274320" y="0"/>
                </a:moveTo>
                <a:lnTo>
                  <a:pt x="225008" y="4419"/>
                </a:lnTo>
                <a:lnTo>
                  <a:pt x="178597" y="17162"/>
                </a:lnTo>
                <a:lnTo>
                  <a:pt x="135861" y="37453"/>
                </a:lnTo>
                <a:lnTo>
                  <a:pt x="97575" y="64518"/>
                </a:lnTo>
                <a:lnTo>
                  <a:pt x="64513" y="97580"/>
                </a:lnTo>
                <a:lnTo>
                  <a:pt x="37450" y="135867"/>
                </a:lnTo>
                <a:lnTo>
                  <a:pt x="17161" y="178602"/>
                </a:lnTo>
                <a:lnTo>
                  <a:pt x="4419" y="225011"/>
                </a:lnTo>
                <a:lnTo>
                  <a:pt x="0" y="274319"/>
                </a:lnTo>
                <a:lnTo>
                  <a:pt x="4419" y="323628"/>
                </a:lnTo>
                <a:lnTo>
                  <a:pt x="17161" y="370037"/>
                </a:lnTo>
                <a:lnTo>
                  <a:pt x="37450" y="412772"/>
                </a:lnTo>
                <a:lnTo>
                  <a:pt x="64513" y="451059"/>
                </a:lnTo>
                <a:lnTo>
                  <a:pt x="97575" y="484121"/>
                </a:lnTo>
                <a:lnTo>
                  <a:pt x="135861" y="511186"/>
                </a:lnTo>
                <a:lnTo>
                  <a:pt x="178597" y="531477"/>
                </a:lnTo>
                <a:lnTo>
                  <a:pt x="225008" y="544220"/>
                </a:lnTo>
                <a:lnTo>
                  <a:pt x="274320" y="548640"/>
                </a:lnTo>
                <a:lnTo>
                  <a:pt x="323631" y="544220"/>
                </a:lnTo>
                <a:lnTo>
                  <a:pt x="370042" y="531477"/>
                </a:lnTo>
                <a:lnTo>
                  <a:pt x="412778" y="511186"/>
                </a:lnTo>
                <a:lnTo>
                  <a:pt x="451064" y="484121"/>
                </a:lnTo>
                <a:lnTo>
                  <a:pt x="484126" y="451059"/>
                </a:lnTo>
                <a:lnTo>
                  <a:pt x="511189" y="412772"/>
                </a:lnTo>
                <a:lnTo>
                  <a:pt x="531478" y="370037"/>
                </a:lnTo>
                <a:lnTo>
                  <a:pt x="544220" y="323628"/>
                </a:lnTo>
                <a:lnTo>
                  <a:pt x="548640" y="274319"/>
                </a:lnTo>
                <a:lnTo>
                  <a:pt x="544220" y="225011"/>
                </a:lnTo>
                <a:lnTo>
                  <a:pt x="531478" y="178602"/>
                </a:lnTo>
                <a:lnTo>
                  <a:pt x="511189" y="135867"/>
                </a:lnTo>
                <a:lnTo>
                  <a:pt x="484126" y="97580"/>
                </a:lnTo>
                <a:lnTo>
                  <a:pt x="451064" y="64518"/>
                </a:lnTo>
                <a:lnTo>
                  <a:pt x="412778" y="37453"/>
                </a:lnTo>
                <a:lnTo>
                  <a:pt x="370042" y="17162"/>
                </a:lnTo>
                <a:lnTo>
                  <a:pt x="323631" y="4419"/>
                </a:lnTo>
                <a:lnTo>
                  <a:pt x="274320" y="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339216"/>
            <a:ext cx="8072119" cy="1019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565F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0259" y="2284602"/>
            <a:ext cx="7023100" cy="341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ustomXml" Target="../ink/ink5.xml"/><Relationship Id="rId18" Type="http://schemas.openxmlformats.org/officeDocument/2006/relationships/image" Target="../media/image10.png"/><Relationship Id="rId26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21" Type="http://schemas.openxmlformats.org/officeDocument/2006/relationships/customXml" Target="../ink/ink9.xml"/><Relationship Id="rId7" Type="http://schemas.openxmlformats.org/officeDocument/2006/relationships/customXml" Target="../ink/ink2.xml"/><Relationship Id="rId12" Type="http://schemas.openxmlformats.org/officeDocument/2006/relationships/image" Target="../media/image7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2" Type="http://schemas.openxmlformats.org/officeDocument/2006/relationships/audio" Target="../media/media15.m4a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29" Type="http://schemas.openxmlformats.org/officeDocument/2006/relationships/image" Target="../media/image15.png"/><Relationship Id="rId1" Type="http://schemas.microsoft.com/office/2007/relationships/media" Target="../media/media15.m4a"/><Relationship Id="rId6" Type="http://schemas.openxmlformats.org/officeDocument/2006/relationships/image" Target="../media/image4.png"/><Relationship Id="rId11" Type="http://schemas.openxmlformats.org/officeDocument/2006/relationships/customXml" Target="../ink/ink4.xml"/><Relationship Id="rId24" Type="http://schemas.openxmlformats.org/officeDocument/2006/relationships/image" Target="../media/image13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customXml" Target="../ink/ink13.xml"/><Relationship Id="rId10" Type="http://schemas.openxmlformats.org/officeDocument/2006/relationships/image" Target="../media/image6.png"/><Relationship Id="rId19" Type="http://schemas.openxmlformats.org/officeDocument/2006/relationships/customXml" Target="../ink/ink8.xml"/><Relationship Id="rId4" Type="http://schemas.openxmlformats.org/officeDocument/2006/relationships/image" Target="../media/image2.png"/><Relationship Id="rId9" Type="http://schemas.openxmlformats.org/officeDocument/2006/relationships/customXml" Target="../ink/ink3.xml"/><Relationship Id="rId14" Type="http://schemas.openxmlformats.org/officeDocument/2006/relationships/image" Target="../media/image8.png"/><Relationship Id="rId22" Type="http://schemas.openxmlformats.org/officeDocument/2006/relationships/image" Target="../media/image12.png"/><Relationship Id="rId27" Type="http://schemas.openxmlformats.org/officeDocument/2006/relationships/customXml" Target="../ink/ink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17.png"/><Relationship Id="rId5" Type="http://schemas.openxmlformats.org/officeDocument/2006/relationships/customXml" Target="../ink/ink14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16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18.png"/><Relationship Id="rId5" Type="http://schemas.openxmlformats.org/officeDocument/2006/relationships/customXml" Target="../ink/ink15.xml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customXml" Target="../ink/ink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2.png"/><Relationship Id="rId4" Type="http://schemas.openxmlformats.org/officeDocument/2006/relationships/image" Target="../media/image2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2.png"/><Relationship Id="rId4" Type="http://schemas.openxmlformats.org/officeDocument/2006/relationships/image" Target="../media/image2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2.png"/><Relationship Id="rId4" Type="http://schemas.openxmlformats.org/officeDocument/2006/relationships/image" Target="../media/image2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customXml" Target="../ink/ink22.xml"/><Relationship Id="rId18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21" Type="http://schemas.openxmlformats.org/officeDocument/2006/relationships/customXml" Target="../ink/ink26.xml"/><Relationship Id="rId7" Type="http://schemas.openxmlformats.org/officeDocument/2006/relationships/customXml" Target="../ink/ink19.xml"/><Relationship Id="rId12" Type="http://schemas.openxmlformats.org/officeDocument/2006/relationships/image" Target="../media/image30.png"/><Relationship Id="rId17" Type="http://schemas.openxmlformats.org/officeDocument/2006/relationships/customXml" Target="../ink/ink24.xml"/><Relationship Id="rId2" Type="http://schemas.openxmlformats.org/officeDocument/2006/relationships/audio" Target="../media/media35.m4a"/><Relationship Id="rId16" Type="http://schemas.openxmlformats.org/officeDocument/2006/relationships/image" Target="../media/image7.png"/><Relationship Id="rId20" Type="http://schemas.openxmlformats.org/officeDocument/2006/relationships/image" Target="../media/image33.png"/><Relationship Id="rId1" Type="http://schemas.microsoft.com/office/2007/relationships/media" Target="../media/media35.m4a"/><Relationship Id="rId6" Type="http://schemas.openxmlformats.org/officeDocument/2006/relationships/image" Target="../media/image27.png"/><Relationship Id="rId11" Type="http://schemas.openxmlformats.org/officeDocument/2006/relationships/customXml" Target="../ink/ink21.xml"/><Relationship Id="rId5" Type="http://schemas.openxmlformats.org/officeDocument/2006/relationships/customXml" Target="../ink/ink18.xml"/><Relationship Id="rId15" Type="http://schemas.openxmlformats.org/officeDocument/2006/relationships/customXml" Target="../ink/ink23.xml"/><Relationship Id="rId10" Type="http://schemas.openxmlformats.org/officeDocument/2006/relationships/image" Target="../media/image29.png"/><Relationship Id="rId19" Type="http://schemas.openxmlformats.org/officeDocument/2006/relationships/customXml" Target="../ink/ink25.xml"/><Relationship Id="rId4" Type="http://schemas.openxmlformats.org/officeDocument/2006/relationships/image" Target="../media/image2.png"/><Relationship Id="rId9" Type="http://schemas.openxmlformats.org/officeDocument/2006/relationships/customXml" Target="../ink/ink20.xml"/><Relationship Id="rId14" Type="http://schemas.openxmlformats.org/officeDocument/2006/relationships/image" Target="../media/image31.png"/><Relationship Id="rId22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5" Type="http://schemas.openxmlformats.org/officeDocument/2006/relationships/image" Target="../media/image2.png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3355" y="0"/>
            <a:ext cx="47625" cy="6858000"/>
          </a:xfrm>
          <a:custGeom>
            <a:avLst/>
            <a:gdLst/>
            <a:ahLst/>
            <a:cxnLst/>
            <a:rect l="l" t="t" r="r" b="b"/>
            <a:pathLst>
              <a:path w="47625" h="6858000">
                <a:moveTo>
                  <a:pt x="0" y="6858000"/>
                </a:moveTo>
                <a:lnTo>
                  <a:pt x="47243" y="6858000"/>
                </a:lnTo>
                <a:lnTo>
                  <a:pt x="47243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DC3AD">
              <a:alpha val="5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2396" y="0"/>
            <a:ext cx="3175" cy="6858000"/>
          </a:xfrm>
          <a:custGeom>
            <a:avLst/>
            <a:gdLst/>
            <a:ahLst/>
            <a:cxnLst/>
            <a:rect l="l" t="t" r="r" b="b"/>
            <a:pathLst>
              <a:path w="3175" h="6858000">
                <a:moveTo>
                  <a:pt x="0" y="6858000"/>
                </a:moveTo>
                <a:lnTo>
                  <a:pt x="3047" y="6858000"/>
                </a:lnTo>
                <a:lnTo>
                  <a:pt x="3047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DC3AD">
              <a:alpha val="5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000" y="0"/>
            <a:ext cx="443865" cy="6858000"/>
          </a:xfrm>
          <a:custGeom>
            <a:avLst/>
            <a:gdLst/>
            <a:ahLst/>
            <a:cxnLst/>
            <a:rect l="l" t="t" r="r" b="b"/>
            <a:pathLst>
              <a:path w="443865" h="6858000">
                <a:moveTo>
                  <a:pt x="0" y="6858000"/>
                </a:moveTo>
                <a:lnTo>
                  <a:pt x="443484" y="6858000"/>
                </a:lnTo>
                <a:lnTo>
                  <a:pt x="44348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DC3AD">
              <a:alpha val="5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5843" y="0"/>
            <a:ext cx="105410" cy="6858000"/>
          </a:xfrm>
          <a:custGeom>
            <a:avLst/>
            <a:gdLst/>
            <a:ahLst/>
            <a:cxnLst/>
            <a:rect l="l" t="t" r="r" b="b"/>
            <a:pathLst>
              <a:path w="105410" h="6858000">
                <a:moveTo>
                  <a:pt x="0" y="6858000"/>
                </a:moveTo>
                <a:lnTo>
                  <a:pt x="105156" y="6858000"/>
                </a:lnTo>
                <a:lnTo>
                  <a:pt x="10515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D9CE">
              <a:alpha val="3607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600" y="0"/>
            <a:ext cx="151130" cy="6858000"/>
          </a:xfrm>
          <a:custGeom>
            <a:avLst/>
            <a:gdLst/>
            <a:ahLst/>
            <a:cxnLst/>
            <a:rect l="l" t="t" r="r" b="b"/>
            <a:pathLst>
              <a:path w="151130" h="6858000">
                <a:moveTo>
                  <a:pt x="0" y="6858000"/>
                </a:moveTo>
                <a:lnTo>
                  <a:pt x="150875" y="6858000"/>
                </a:lnTo>
                <a:lnTo>
                  <a:pt x="150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D9CE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95400" y="0"/>
            <a:ext cx="76200" cy="6858000"/>
          </a:xfrm>
          <a:custGeom>
            <a:avLst/>
            <a:gdLst/>
            <a:ahLst/>
            <a:cxnLst/>
            <a:rect l="l" t="t" r="r" b="b"/>
            <a:pathLst>
              <a:path w="76200" h="6858000">
                <a:moveTo>
                  <a:pt x="0" y="6858000"/>
                </a:moveTo>
                <a:lnTo>
                  <a:pt x="76200" y="6858000"/>
                </a:lnTo>
                <a:lnTo>
                  <a:pt x="76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ECE8">
              <a:alpha val="7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41475" y="0"/>
            <a:ext cx="78105" cy="6858000"/>
          </a:xfrm>
          <a:custGeom>
            <a:avLst/>
            <a:gdLst/>
            <a:ahLst/>
            <a:cxnLst/>
            <a:rect l="l" t="t" r="r" b="b"/>
            <a:pathLst>
              <a:path w="78105" h="6858000">
                <a:moveTo>
                  <a:pt x="0" y="6858000"/>
                </a:moveTo>
                <a:lnTo>
                  <a:pt x="77724" y="6858000"/>
                </a:lnTo>
                <a:lnTo>
                  <a:pt x="7772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ECE8">
              <a:alpha val="7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679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1" y="6857999"/>
                </a:lnTo>
              </a:path>
            </a:pathLst>
          </a:custGeom>
          <a:ln w="57912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85444" y="0"/>
            <a:ext cx="58419" cy="6858000"/>
          </a:xfrm>
          <a:custGeom>
            <a:avLst/>
            <a:gdLst/>
            <a:ahLst/>
            <a:cxnLst/>
            <a:rect l="l" t="t" r="r" b="b"/>
            <a:pathLst>
              <a:path w="58419" h="6858000">
                <a:moveTo>
                  <a:pt x="0" y="6857999"/>
                </a:moveTo>
                <a:lnTo>
                  <a:pt x="57912" y="6857999"/>
                </a:lnTo>
                <a:lnTo>
                  <a:pt x="57912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483" y="0"/>
            <a:ext cx="58419" cy="6858000"/>
          </a:xfrm>
          <a:custGeom>
            <a:avLst/>
            <a:gdLst/>
            <a:ahLst/>
            <a:cxnLst/>
            <a:rect l="l" t="t" r="r" b="b"/>
            <a:pathLst>
              <a:path w="58419" h="6858000">
                <a:moveTo>
                  <a:pt x="0" y="6857999"/>
                </a:moveTo>
                <a:lnTo>
                  <a:pt x="57912" y="6857999"/>
                </a:lnTo>
                <a:lnTo>
                  <a:pt x="57912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DC3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27454" y="761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9"/>
                </a:lnTo>
              </a:path>
            </a:pathLst>
          </a:custGeom>
          <a:ln w="28956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668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9"/>
                </a:lnTo>
              </a:path>
            </a:pathLst>
          </a:custGeom>
          <a:ln w="9144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125077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7"/>
                </a:lnTo>
              </a:path>
            </a:pathLst>
          </a:custGeom>
          <a:ln w="34798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090342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7"/>
                </a:lnTo>
              </a:path>
            </a:pathLst>
          </a:custGeom>
          <a:ln w="11556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573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6200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9600" y="3429000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647700" y="0"/>
                </a:moveTo>
                <a:lnTo>
                  <a:pt x="599360" y="1776"/>
                </a:lnTo>
                <a:lnTo>
                  <a:pt x="551986" y="7021"/>
                </a:lnTo>
                <a:lnTo>
                  <a:pt x="505702" y="15611"/>
                </a:lnTo>
                <a:lnTo>
                  <a:pt x="460633" y="27419"/>
                </a:lnTo>
                <a:lnTo>
                  <a:pt x="416905" y="42321"/>
                </a:lnTo>
                <a:lnTo>
                  <a:pt x="374643" y="60191"/>
                </a:lnTo>
                <a:lnTo>
                  <a:pt x="333972" y="80905"/>
                </a:lnTo>
                <a:lnTo>
                  <a:pt x="295017" y="104337"/>
                </a:lnTo>
                <a:lnTo>
                  <a:pt x="257904" y="130362"/>
                </a:lnTo>
                <a:lnTo>
                  <a:pt x="222758" y="158854"/>
                </a:lnTo>
                <a:lnTo>
                  <a:pt x="189704" y="189690"/>
                </a:lnTo>
                <a:lnTo>
                  <a:pt x="158867" y="222743"/>
                </a:lnTo>
                <a:lnTo>
                  <a:pt x="130373" y="257888"/>
                </a:lnTo>
                <a:lnTo>
                  <a:pt x="104346" y="295001"/>
                </a:lnTo>
                <a:lnTo>
                  <a:pt x="80913" y="333955"/>
                </a:lnTo>
                <a:lnTo>
                  <a:pt x="60197" y="374626"/>
                </a:lnTo>
                <a:lnTo>
                  <a:pt x="42325" y="416889"/>
                </a:lnTo>
                <a:lnTo>
                  <a:pt x="27422" y="460619"/>
                </a:lnTo>
                <a:lnTo>
                  <a:pt x="15612" y="505690"/>
                </a:lnTo>
                <a:lnTo>
                  <a:pt x="7022" y="551977"/>
                </a:lnTo>
                <a:lnTo>
                  <a:pt x="1776" y="599355"/>
                </a:lnTo>
                <a:lnTo>
                  <a:pt x="0" y="647700"/>
                </a:lnTo>
                <a:lnTo>
                  <a:pt x="1776" y="696044"/>
                </a:lnTo>
                <a:lnTo>
                  <a:pt x="7022" y="743422"/>
                </a:lnTo>
                <a:lnTo>
                  <a:pt x="15612" y="789709"/>
                </a:lnTo>
                <a:lnTo>
                  <a:pt x="27422" y="834780"/>
                </a:lnTo>
                <a:lnTo>
                  <a:pt x="42325" y="878510"/>
                </a:lnTo>
                <a:lnTo>
                  <a:pt x="60197" y="920773"/>
                </a:lnTo>
                <a:lnTo>
                  <a:pt x="80913" y="961444"/>
                </a:lnTo>
                <a:lnTo>
                  <a:pt x="104346" y="1000398"/>
                </a:lnTo>
                <a:lnTo>
                  <a:pt x="130373" y="1037511"/>
                </a:lnTo>
                <a:lnTo>
                  <a:pt x="158867" y="1072656"/>
                </a:lnTo>
                <a:lnTo>
                  <a:pt x="189704" y="1105709"/>
                </a:lnTo>
                <a:lnTo>
                  <a:pt x="222758" y="1136545"/>
                </a:lnTo>
                <a:lnTo>
                  <a:pt x="257904" y="1165037"/>
                </a:lnTo>
                <a:lnTo>
                  <a:pt x="295017" y="1191062"/>
                </a:lnTo>
                <a:lnTo>
                  <a:pt x="333972" y="1214494"/>
                </a:lnTo>
                <a:lnTo>
                  <a:pt x="374643" y="1235208"/>
                </a:lnTo>
                <a:lnTo>
                  <a:pt x="416905" y="1253078"/>
                </a:lnTo>
                <a:lnTo>
                  <a:pt x="460633" y="1267980"/>
                </a:lnTo>
                <a:lnTo>
                  <a:pt x="505702" y="1279788"/>
                </a:lnTo>
                <a:lnTo>
                  <a:pt x="551986" y="1288378"/>
                </a:lnTo>
                <a:lnTo>
                  <a:pt x="599360" y="1293623"/>
                </a:lnTo>
                <a:lnTo>
                  <a:pt x="647700" y="1295400"/>
                </a:lnTo>
                <a:lnTo>
                  <a:pt x="696044" y="1293623"/>
                </a:lnTo>
                <a:lnTo>
                  <a:pt x="743422" y="1288378"/>
                </a:lnTo>
                <a:lnTo>
                  <a:pt x="789709" y="1279788"/>
                </a:lnTo>
                <a:lnTo>
                  <a:pt x="834780" y="1267980"/>
                </a:lnTo>
                <a:lnTo>
                  <a:pt x="878510" y="1253078"/>
                </a:lnTo>
                <a:lnTo>
                  <a:pt x="920773" y="1235208"/>
                </a:lnTo>
                <a:lnTo>
                  <a:pt x="961444" y="1214494"/>
                </a:lnTo>
                <a:lnTo>
                  <a:pt x="1000398" y="1191062"/>
                </a:lnTo>
                <a:lnTo>
                  <a:pt x="1037511" y="1165037"/>
                </a:lnTo>
                <a:lnTo>
                  <a:pt x="1072656" y="1136545"/>
                </a:lnTo>
                <a:lnTo>
                  <a:pt x="1105709" y="1105709"/>
                </a:lnTo>
                <a:lnTo>
                  <a:pt x="1136545" y="1072656"/>
                </a:lnTo>
                <a:lnTo>
                  <a:pt x="1165037" y="1037511"/>
                </a:lnTo>
                <a:lnTo>
                  <a:pt x="1191062" y="1000398"/>
                </a:lnTo>
                <a:lnTo>
                  <a:pt x="1214494" y="961444"/>
                </a:lnTo>
                <a:lnTo>
                  <a:pt x="1235208" y="920773"/>
                </a:lnTo>
                <a:lnTo>
                  <a:pt x="1253078" y="878510"/>
                </a:lnTo>
                <a:lnTo>
                  <a:pt x="1267980" y="834780"/>
                </a:lnTo>
                <a:lnTo>
                  <a:pt x="1279788" y="789709"/>
                </a:lnTo>
                <a:lnTo>
                  <a:pt x="1288378" y="743422"/>
                </a:lnTo>
                <a:lnTo>
                  <a:pt x="1293623" y="696044"/>
                </a:lnTo>
                <a:lnTo>
                  <a:pt x="1295400" y="647700"/>
                </a:lnTo>
                <a:lnTo>
                  <a:pt x="1293623" y="599355"/>
                </a:lnTo>
                <a:lnTo>
                  <a:pt x="1288378" y="551977"/>
                </a:lnTo>
                <a:lnTo>
                  <a:pt x="1279788" y="505690"/>
                </a:lnTo>
                <a:lnTo>
                  <a:pt x="1267980" y="460619"/>
                </a:lnTo>
                <a:lnTo>
                  <a:pt x="1253078" y="416889"/>
                </a:lnTo>
                <a:lnTo>
                  <a:pt x="1235208" y="374626"/>
                </a:lnTo>
                <a:lnTo>
                  <a:pt x="1214494" y="333955"/>
                </a:lnTo>
                <a:lnTo>
                  <a:pt x="1191062" y="295001"/>
                </a:lnTo>
                <a:lnTo>
                  <a:pt x="1165037" y="257888"/>
                </a:lnTo>
                <a:lnTo>
                  <a:pt x="1136545" y="222743"/>
                </a:lnTo>
                <a:lnTo>
                  <a:pt x="1105709" y="189690"/>
                </a:lnTo>
                <a:lnTo>
                  <a:pt x="1072656" y="158854"/>
                </a:lnTo>
                <a:lnTo>
                  <a:pt x="1037511" y="130362"/>
                </a:lnTo>
                <a:lnTo>
                  <a:pt x="1000398" y="104337"/>
                </a:lnTo>
                <a:lnTo>
                  <a:pt x="961444" y="80905"/>
                </a:lnTo>
                <a:lnTo>
                  <a:pt x="920773" y="60191"/>
                </a:lnTo>
                <a:lnTo>
                  <a:pt x="878510" y="42321"/>
                </a:lnTo>
                <a:lnTo>
                  <a:pt x="834780" y="27419"/>
                </a:lnTo>
                <a:lnTo>
                  <a:pt x="789709" y="15611"/>
                </a:lnTo>
                <a:lnTo>
                  <a:pt x="743422" y="7021"/>
                </a:lnTo>
                <a:lnTo>
                  <a:pt x="696044" y="1776"/>
                </a:lnTo>
                <a:lnTo>
                  <a:pt x="647700" y="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09116" y="4866132"/>
            <a:ext cx="641985" cy="641985"/>
          </a:xfrm>
          <a:custGeom>
            <a:avLst/>
            <a:gdLst/>
            <a:ahLst/>
            <a:cxnLst/>
            <a:rect l="l" t="t" r="r" b="b"/>
            <a:pathLst>
              <a:path w="641985" h="641985">
                <a:moveTo>
                  <a:pt x="320802" y="0"/>
                </a:moveTo>
                <a:lnTo>
                  <a:pt x="273398" y="3478"/>
                </a:lnTo>
                <a:lnTo>
                  <a:pt x="228153" y="13583"/>
                </a:lnTo>
                <a:lnTo>
                  <a:pt x="185563" y="29817"/>
                </a:lnTo>
                <a:lnTo>
                  <a:pt x="146125" y="51685"/>
                </a:lnTo>
                <a:lnTo>
                  <a:pt x="110335" y="78690"/>
                </a:lnTo>
                <a:lnTo>
                  <a:pt x="78690" y="110335"/>
                </a:lnTo>
                <a:lnTo>
                  <a:pt x="51685" y="146125"/>
                </a:lnTo>
                <a:lnTo>
                  <a:pt x="29817" y="185563"/>
                </a:lnTo>
                <a:lnTo>
                  <a:pt x="13583" y="228153"/>
                </a:lnTo>
                <a:lnTo>
                  <a:pt x="3478" y="273398"/>
                </a:lnTo>
                <a:lnTo>
                  <a:pt x="0" y="320802"/>
                </a:lnTo>
                <a:lnTo>
                  <a:pt x="3478" y="368205"/>
                </a:lnTo>
                <a:lnTo>
                  <a:pt x="13583" y="413450"/>
                </a:lnTo>
                <a:lnTo>
                  <a:pt x="29817" y="456040"/>
                </a:lnTo>
                <a:lnTo>
                  <a:pt x="51685" y="495478"/>
                </a:lnTo>
                <a:lnTo>
                  <a:pt x="78690" y="531268"/>
                </a:lnTo>
                <a:lnTo>
                  <a:pt x="110335" y="562913"/>
                </a:lnTo>
                <a:lnTo>
                  <a:pt x="146125" y="589918"/>
                </a:lnTo>
                <a:lnTo>
                  <a:pt x="185563" y="611786"/>
                </a:lnTo>
                <a:lnTo>
                  <a:pt x="228153" y="628020"/>
                </a:lnTo>
                <a:lnTo>
                  <a:pt x="273398" y="638125"/>
                </a:lnTo>
                <a:lnTo>
                  <a:pt x="320802" y="641604"/>
                </a:lnTo>
                <a:lnTo>
                  <a:pt x="368205" y="638125"/>
                </a:lnTo>
                <a:lnTo>
                  <a:pt x="413450" y="628020"/>
                </a:lnTo>
                <a:lnTo>
                  <a:pt x="456040" y="611786"/>
                </a:lnTo>
                <a:lnTo>
                  <a:pt x="495478" y="589918"/>
                </a:lnTo>
                <a:lnTo>
                  <a:pt x="531268" y="562913"/>
                </a:lnTo>
                <a:lnTo>
                  <a:pt x="562913" y="531268"/>
                </a:lnTo>
                <a:lnTo>
                  <a:pt x="589918" y="495478"/>
                </a:lnTo>
                <a:lnTo>
                  <a:pt x="611786" y="456040"/>
                </a:lnTo>
                <a:lnTo>
                  <a:pt x="628020" y="413450"/>
                </a:lnTo>
                <a:lnTo>
                  <a:pt x="638125" y="368205"/>
                </a:lnTo>
                <a:lnTo>
                  <a:pt x="641604" y="320802"/>
                </a:lnTo>
                <a:lnTo>
                  <a:pt x="638125" y="273398"/>
                </a:lnTo>
                <a:lnTo>
                  <a:pt x="628020" y="228153"/>
                </a:lnTo>
                <a:lnTo>
                  <a:pt x="611786" y="185563"/>
                </a:lnTo>
                <a:lnTo>
                  <a:pt x="589918" y="146125"/>
                </a:lnTo>
                <a:lnTo>
                  <a:pt x="562913" y="110335"/>
                </a:lnTo>
                <a:lnTo>
                  <a:pt x="531268" y="78690"/>
                </a:lnTo>
                <a:lnTo>
                  <a:pt x="495478" y="51685"/>
                </a:lnTo>
                <a:lnTo>
                  <a:pt x="456040" y="29817"/>
                </a:lnTo>
                <a:lnTo>
                  <a:pt x="413450" y="13583"/>
                </a:lnTo>
                <a:lnTo>
                  <a:pt x="368205" y="3478"/>
                </a:lnTo>
                <a:lnTo>
                  <a:pt x="320802" y="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91183" y="5500115"/>
            <a:ext cx="137159" cy="1371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64207" y="578815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19" h="274320">
                <a:moveTo>
                  <a:pt x="137160" y="0"/>
                </a:moveTo>
                <a:lnTo>
                  <a:pt x="93829" y="6992"/>
                </a:lnTo>
                <a:lnTo>
                  <a:pt x="56180" y="26462"/>
                </a:lnTo>
                <a:lnTo>
                  <a:pt x="26481" y="56153"/>
                </a:lnTo>
                <a:lnTo>
                  <a:pt x="6998" y="93805"/>
                </a:lnTo>
                <a:lnTo>
                  <a:pt x="0" y="137160"/>
                </a:lnTo>
                <a:lnTo>
                  <a:pt x="6998" y="180514"/>
                </a:lnTo>
                <a:lnTo>
                  <a:pt x="26481" y="218166"/>
                </a:lnTo>
                <a:lnTo>
                  <a:pt x="56180" y="247857"/>
                </a:lnTo>
                <a:lnTo>
                  <a:pt x="93829" y="267327"/>
                </a:lnTo>
                <a:lnTo>
                  <a:pt x="137160" y="274320"/>
                </a:lnTo>
                <a:lnTo>
                  <a:pt x="180490" y="267327"/>
                </a:lnTo>
                <a:lnTo>
                  <a:pt x="218139" y="247857"/>
                </a:lnTo>
                <a:lnTo>
                  <a:pt x="247838" y="218166"/>
                </a:lnTo>
                <a:lnTo>
                  <a:pt x="267321" y="180514"/>
                </a:lnTo>
                <a:lnTo>
                  <a:pt x="274319" y="137160"/>
                </a:lnTo>
                <a:lnTo>
                  <a:pt x="267321" y="93805"/>
                </a:lnTo>
                <a:lnTo>
                  <a:pt x="247838" y="56153"/>
                </a:lnTo>
                <a:lnTo>
                  <a:pt x="218139" y="26462"/>
                </a:lnTo>
                <a:lnTo>
                  <a:pt x="180490" y="6992"/>
                </a:lnTo>
                <a:lnTo>
                  <a:pt x="137160" y="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05000" y="44958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lnTo>
                  <a:pt x="134276" y="6535"/>
                </a:lnTo>
                <a:lnTo>
                  <a:pt x="90593" y="24976"/>
                </a:lnTo>
                <a:lnTo>
                  <a:pt x="53578" y="53578"/>
                </a:lnTo>
                <a:lnTo>
                  <a:pt x="24976" y="90593"/>
                </a:lnTo>
                <a:lnTo>
                  <a:pt x="6535" y="134276"/>
                </a:lnTo>
                <a:lnTo>
                  <a:pt x="0" y="182880"/>
                </a:lnTo>
                <a:lnTo>
                  <a:pt x="6535" y="231483"/>
                </a:lnTo>
                <a:lnTo>
                  <a:pt x="24976" y="275166"/>
                </a:lnTo>
                <a:lnTo>
                  <a:pt x="53578" y="312181"/>
                </a:lnTo>
                <a:lnTo>
                  <a:pt x="90593" y="340783"/>
                </a:lnTo>
                <a:lnTo>
                  <a:pt x="134276" y="359224"/>
                </a:lnTo>
                <a:lnTo>
                  <a:pt x="182880" y="365760"/>
                </a:lnTo>
                <a:lnTo>
                  <a:pt x="231483" y="359224"/>
                </a:lnTo>
                <a:lnTo>
                  <a:pt x="275166" y="340783"/>
                </a:lnTo>
                <a:lnTo>
                  <a:pt x="312181" y="312181"/>
                </a:lnTo>
                <a:lnTo>
                  <a:pt x="340783" y="275166"/>
                </a:lnTo>
                <a:lnTo>
                  <a:pt x="359224" y="231483"/>
                </a:lnTo>
                <a:lnTo>
                  <a:pt x="365760" y="182880"/>
                </a:lnTo>
                <a:lnTo>
                  <a:pt x="359224" y="134276"/>
                </a:lnTo>
                <a:lnTo>
                  <a:pt x="340783" y="90593"/>
                </a:lnTo>
                <a:lnTo>
                  <a:pt x="312181" y="53578"/>
                </a:lnTo>
                <a:lnTo>
                  <a:pt x="275166" y="24976"/>
                </a:lnTo>
                <a:lnTo>
                  <a:pt x="231483" y="6535"/>
                </a:lnTo>
                <a:lnTo>
                  <a:pt x="182880" y="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2898394" y="2046096"/>
            <a:ext cx="3705860" cy="10198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076325" marR="5080" indent="-1064260">
              <a:lnSpc>
                <a:spcPct val="116700"/>
              </a:lnSpc>
              <a:spcBef>
                <a:spcPts val="245"/>
              </a:spcBef>
            </a:pPr>
            <a:r>
              <a:rPr sz="3000" b="1" spc="-5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2400" b="1" spc="-50" dirty="0">
                <a:solidFill>
                  <a:srgbClr val="000000"/>
                </a:solidFill>
                <a:latin typeface="Arial"/>
                <a:cs typeface="Arial"/>
              </a:rPr>
              <a:t>RENATAL 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DIAGNOSTIC  TECHNIQUES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23" name="Audio 2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6626AC9-6A0E-4A95-A794-25CFD9206EE1}"/>
              </a:ext>
            </a:extLst>
          </p:cNvPr>
          <p:cNvSpPr txBox="1"/>
          <p:nvPr/>
        </p:nvSpPr>
        <p:spPr>
          <a:xfrm>
            <a:off x="2898393" y="3657600"/>
            <a:ext cx="4746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Assessing chromosomal abnormalities in 1</a:t>
            </a:r>
            <a:r>
              <a:rPr lang="en-GB" sz="1400" baseline="30000" dirty="0"/>
              <a:t>st</a:t>
            </a:r>
            <a:r>
              <a:rPr lang="en-GB" sz="1400" dirty="0"/>
              <a:t> &amp; 2</a:t>
            </a:r>
            <a:r>
              <a:rPr lang="en-GB" sz="1400" baseline="30000" dirty="0"/>
              <a:t>nd</a:t>
            </a:r>
            <a:r>
              <a:rPr lang="en-GB" sz="1400" dirty="0"/>
              <a:t> trimesters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72"/>
    </mc:Choice>
    <mc:Fallback xmlns="">
      <p:transition spd="slow" advTm="307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59663"/>
            <a:ext cx="50514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F</a:t>
            </a:r>
            <a:r>
              <a:rPr sz="2550" b="1" dirty="0">
                <a:latin typeface="Arial"/>
                <a:cs typeface="Arial"/>
              </a:rPr>
              <a:t>IRST TRIMESTER</a:t>
            </a:r>
            <a:r>
              <a:rPr sz="2550" b="1" spc="385" dirty="0">
                <a:latin typeface="Arial"/>
                <a:cs typeface="Arial"/>
              </a:rPr>
              <a:t> </a:t>
            </a:r>
            <a:r>
              <a:rPr sz="2550" b="1" dirty="0">
                <a:latin typeface="Arial"/>
                <a:cs typeface="Arial"/>
              </a:rPr>
              <a:t>SCREENING</a:t>
            </a:r>
            <a:endParaRPr sz="2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49272"/>
            <a:ext cx="2778760" cy="91059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65" dirty="0">
                <a:latin typeface="Arial"/>
                <a:cs typeface="Arial"/>
              </a:rPr>
              <a:t>11- </a:t>
            </a:r>
            <a:r>
              <a:rPr sz="2400" spc="-5" dirty="0">
                <a:latin typeface="Arial"/>
                <a:cs typeface="Arial"/>
              </a:rPr>
              <a:t>13+6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weeks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CRL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10" dirty="0">
                <a:latin typeface="Arial"/>
                <a:cs typeface="Arial"/>
              </a:rPr>
              <a:t>45-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84mm.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27050" y="2889250"/>
          <a:ext cx="4114800" cy="24383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6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Maternal age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D85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Nuchal</a:t>
                      </a:r>
                      <a:r>
                        <a:rPr sz="1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translucency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Maternal serum beta</a:t>
                      </a:r>
                      <a:r>
                        <a:rPr sz="18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hCG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Maternal serum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PAPP-A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level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Additional ultrasound</a:t>
                      </a:r>
                      <a:r>
                        <a:rPr sz="1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markers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899"/>
    </mc:Choice>
    <mc:Fallback xmlns="">
      <p:transition spd="slow" advTm="43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473909"/>
            <a:ext cx="7113270" cy="3262816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29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Maternal age</a:t>
            </a:r>
            <a:endParaRPr sz="2400" dirty="0">
              <a:latin typeface="Arial"/>
              <a:cs typeface="Arial"/>
            </a:endParaRPr>
          </a:p>
          <a:p>
            <a:pPr marL="1339850" marR="599440" indent="-66040">
              <a:lnSpc>
                <a:spcPct val="128499"/>
              </a:lnSpc>
              <a:spcBef>
                <a:spcPts val="320"/>
              </a:spcBef>
            </a:pPr>
            <a:r>
              <a:rPr sz="2000" spc="-10" dirty="0">
                <a:latin typeface="Arial"/>
                <a:cs typeface="Arial"/>
              </a:rPr>
              <a:t>Trisomy </a:t>
            </a:r>
            <a:r>
              <a:rPr sz="2000" dirty="0">
                <a:latin typeface="Arial"/>
                <a:cs typeface="Arial"/>
              </a:rPr>
              <a:t>13,18 ,21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 ↑with maternal age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detection </a:t>
            </a:r>
            <a:r>
              <a:rPr sz="2000" dirty="0">
                <a:latin typeface="Arial"/>
                <a:cs typeface="Arial"/>
              </a:rPr>
              <a:t>rate ↑ to </a:t>
            </a:r>
            <a:r>
              <a:rPr sz="2000" spc="-5" dirty="0">
                <a:latin typeface="Arial"/>
                <a:cs typeface="Arial"/>
              </a:rPr>
              <a:t>75-80%(maternal </a:t>
            </a:r>
            <a:r>
              <a:rPr sz="2000" dirty="0">
                <a:latin typeface="Arial"/>
                <a:cs typeface="Arial"/>
              </a:rPr>
              <a:t>age+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NT)</a:t>
            </a:r>
          </a:p>
          <a:p>
            <a:pPr marL="287020" indent="-274320">
              <a:lnSpc>
                <a:spcPct val="100000"/>
              </a:lnSpc>
              <a:spcBef>
                <a:spcPts val="59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Nuchal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translucency</a:t>
            </a:r>
            <a:endParaRPr sz="2400" dirty="0">
              <a:latin typeface="Arial"/>
              <a:cs typeface="Arial"/>
            </a:endParaRPr>
          </a:p>
          <a:p>
            <a:pPr marL="286385" marR="5080" indent="399415">
              <a:lnSpc>
                <a:spcPct val="101800"/>
              </a:lnSpc>
              <a:spcBef>
                <a:spcPts val="955"/>
              </a:spcBef>
            </a:pPr>
            <a:r>
              <a:rPr sz="2000" dirty="0">
                <a:latin typeface="Arial"/>
                <a:cs typeface="Arial"/>
              </a:rPr>
              <a:t>maximum thickness of subcutaneous translucent area  between skin and soft tissue overlying </a:t>
            </a:r>
            <a:r>
              <a:rPr sz="2000" spc="-5" dirty="0">
                <a:latin typeface="Arial"/>
                <a:cs typeface="Arial"/>
              </a:rPr>
              <a:t>fetal </a:t>
            </a:r>
            <a:r>
              <a:rPr sz="2000" dirty="0">
                <a:latin typeface="Arial"/>
                <a:cs typeface="Arial"/>
              </a:rPr>
              <a:t>spine at the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back  of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neck.</a:t>
            </a:r>
          </a:p>
          <a:p>
            <a:pPr marL="640715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latin typeface="Arial"/>
                <a:cs typeface="Arial"/>
              </a:rPr>
              <a:t>CRL 38-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84mm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230"/>
    </mc:Choice>
    <mc:Fallback xmlns="">
      <p:transition spd="slow" advTm="522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38449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5" dirty="0"/>
              <a:t>N</a:t>
            </a:r>
            <a:r>
              <a:rPr sz="2400" spc="-15" dirty="0"/>
              <a:t>UCHAL</a:t>
            </a:r>
            <a:r>
              <a:rPr sz="3000" spc="-15" dirty="0"/>
              <a:t>T</a:t>
            </a:r>
            <a:r>
              <a:rPr sz="2400" spc="-15" dirty="0"/>
              <a:t>RANSLUCENCY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228600" y="2133600"/>
            <a:ext cx="4343400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08828" y="1550658"/>
            <a:ext cx="3346450" cy="34550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69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7020" algn="l"/>
              </a:tabLst>
            </a:pPr>
            <a:r>
              <a:rPr sz="2000" dirty="0">
                <a:latin typeface="Arial"/>
                <a:cs typeface="Arial"/>
              </a:rPr>
              <a:t>Mid sagittal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view</a:t>
            </a:r>
            <a:endParaRPr sz="20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7020" algn="l"/>
              </a:tabLst>
            </a:pPr>
            <a:r>
              <a:rPr sz="2000" dirty="0">
                <a:latin typeface="Arial"/>
                <a:cs typeface="Arial"/>
              </a:rPr>
              <a:t>Head in neutral position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endParaRPr sz="20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line with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spine</a:t>
            </a:r>
            <a:endParaRPr sz="2000">
              <a:latin typeface="Arial"/>
              <a:cs typeface="Arial"/>
            </a:endParaRPr>
          </a:p>
          <a:p>
            <a:pPr marL="287020" marR="1092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7020" algn="l"/>
              </a:tabLst>
            </a:pPr>
            <a:r>
              <a:rPr sz="2000" dirty="0">
                <a:latin typeface="Arial"/>
                <a:cs typeface="Arial"/>
              </a:rPr>
              <a:t>Fetal neck skin  </a:t>
            </a:r>
            <a:r>
              <a:rPr sz="2000" spc="-5" dirty="0">
                <a:latin typeface="Arial"/>
                <a:cs typeface="Arial"/>
              </a:rPr>
              <a:t>differentiated </a:t>
            </a:r>
            <a:r>
              <a:rPr sz="2000" dirty="0">
                <a:latin typeface="Arial"/>
                <a:cs typeface="Arial"/>
              </a:rPr>
              <a:t>from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amnion  by </a:t>
            </a:r>
            <a:r>
              <a:rPr sz="2000" spc="-5" dirty="0">
                <a:latin typeface="Arial"/>
                <a:cs typeface="Arial"/>
              </a:rPr>
              <a:t>fetal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movt</a:t>
            </a:r>
            <a:endParaRPr sz="2000">
              <a:latin typeface="Arial"/>
              <a:cs typeface="Arial"/>
            </a:endParaRPr>
          </a:p>
          <a:p>
            <a:pPr marL="287020" marR="597535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7020" algn="l"/>
              </a:tabLst>
            </a:pPr>
            <a:r>
              <a:rPr sz="2000" dirty="0">
                <a:latin typeface="Arial"/>
                <a:cs typeface="Arial"/>
              </a:rPr>
              <a:t>Widest part should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  measured</a:t>
            </a:r>
            <a:endParaRPr sz="2000">
              <a:latin typeface="Arial"/>
              <a:cs typeface="Arial"/>
            </a:endParaRPr>
          </a:p>
          <a:p>
            <a:pPr marL="287020" marR="508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7020" algn="l"/>
              </a:tabLst>
            </a:pPr>
            <a:r>
              <a:rPr sz="2000" dirty="0">
                <a:latin typeface="Arial"/>
                <a:cs typeface="Arial"/>
              </a:rPr>
              <a:t>Callipers should be placed  in inner border of white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line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05CC5A-2711-4C39-9DC5-45AE4035E5E2}"/>
              </a:ext>
            </a:extLst>
          </p:cNvPr>
          <p:cNvSpPr txBox="1"/>
          <p:nvPr/>
        </p:nvSpPr>
        <p:spPr>
          <a:xfrm>
            <a:off x="535940" y="306462"/>
            <a:ext cx="4746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Details not imp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92"/>
    </mc:Choice>
    <mc:Fallback xmlns="">
      <p:transition spd="slow" advTm="13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923671"/>
            <a:ext cx="66598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>
                <a:latin typeface="Arial"/>
                <a:cs typeface="Arial"/>
              </a:rPr>
              <a:t>B</a:t>
            </a:r>
            <a:r>
              <a:rPr sz="2250" b="1" spc="-5" dirty="0">
                <a:latin typeface="Arial"/>
                <a:cs typeface="Arial"/>
              </a:rPr>
              <a:t>IOCHEMICAL MARKERS IN FIRST</a:t>
            </a:r>
            <a:r>
              <a:rPr sz="2250" b="1" spc="405" dirty="0">
                <a:latin typeface="Arial"/>
                <a:cs typeface="Arial"/>
              </a:rPr>
              <a:t> </a:t>
            </a:r>
            <a:r>
              <a:rPr sz="2250" b="1" spc="-5" dirty="0">
                <a:latin typeface="Arial"/>
                <a:cs typeface="Arial"/>
              </a:rPr>
              <a:t>TRIMESTER</a:t>
            </a:r>
            <a:endParaRPr sz="22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625853"/>
            <a:ext cx="33769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beta hCG and</a:t>
            </a:r>
            <a:r>
              <a:rPr sz="2400" spc="-35" dirty="0">
                <a:latin typeface="Arial"/>
                <a:cs typeface="Arial"/>
              </a:rPr>
              <a:t> PAPP-A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201007"/>
              </p:ext>
            </p:extLst>
          </p:nvPr>
        </p:nvGraphicFramePr>
        <p:xfrm>
          <a:off x="527050" y="2279650"/>
          <a:ext cx="3048000" cy="29971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94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Beta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hCG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D853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MoM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D85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4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normal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4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Trisomy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21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C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800" dirty="0">
                          <a:latin typeface="Arial"/>
                          <a:cs typeface="Arial"/>
                        </a:rPr>
                        <a:t> (increased)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4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Trisomy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18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0.2</a:t>
                      </a:r>
                      <a:r>
                        <a:rPr lang="en-US" sz="1800" spc="-5" dirty="0">
                          <a:latin typeface="Arial"/>
                          <a:cs typeface="Arial"/>
                        </a:rPr>
                        <a:t> (decreased)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4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Trisomy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13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C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0.5</a:t>
                      </a:r>
                      <a:r>
                        <a:rPr lang="en-US" sz="1800" spc="-5" dirty="0">
                          <a:latin typeface="Arial"/>
                          <a:cs typeface="Arial"/>
                        </a:rPr>
                        <a:t> (decreased)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888569"/>
              </p:ext>
            </p:extLst>
          </p:nvPr>
        </p:nvGraphicFramePr>
        <p:xfrm>
          <a:off x="4870450" y="2279650"/>
          <a:ext cx="3048000" cy="2971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PAPP-A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D853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MoM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D85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Normal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5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Trisomy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21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CE8"/>
                    </a:solidFill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0.5</a:t>
                      </a:r>
                      <a:r>
                        <a:rPr lang="en-US" sz="1800" spc="-5" dirty="0">
                          <a:latin typeface="Arial"/>
                          <a:cs typeface="Arial"/>
                        </a:rPr>
                        <a:t> (decreased)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5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Trisomy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18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0.2</a:t>
                      </a:r>
                      <a:r>
                        <a:rPr lang="en-US" sz="1800" spc="-5" dirty="0">
                          <a:latin typeface="Arial"/>
                          <a:cs typeface="Arial"/>
                        </a:rPr>
                        <a:t> (decreased)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Trisomy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13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CE8"/>
                    </a:solidFill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0.3</a:t>
                      </a:r>
                      <a:r>
                        <a:rPr lang="en-US" sz="1800" spc="0" baseline="0" dirty="0">
                          <a:latin typeface="Arial"/>
                          <a:cs typeface="Arial"/>
                        </a:rPr>
                        <a:t> (decreased)</a:t>
                      </a:r>
                      <a:endParaRPr lang="en-US" sz="1800" spc="-5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764540" y="5971743"/>
            <a:ext cx="5066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Beta hCG is </a:t>
            </a:r>
            <a:r>
              <a:rPr sz="1800" spc="-15" dirty="0">
                <a:latin typeface="Arial"/>
                <a:cs typeface="Arial"/>
              </a:rPr>
              <a:t>lower </a:t>
            </a:r>
            <a:r>
              <a:rPr sz="1800" spc="-5" dirty="0">
                <a:latin typeface="Arial"/>
                <a:cs typeface="Arial"/>
              </a:rPr>
              <a:t>in </a:t>
            </a:r>
            <a:r>
              <a:rPr sz="1800" spc="-15" dirty="0">
                <a:latin typeface="Arial"/>
                <a:cs typeface="Arial"/>
              </a:rPr>
              <a:t>women who </a:t>
            </a:r>
            <a:r>
              <a:rPr sz="1800" spc="-5" dirty="0">
                <a:latin typeface="Arial"/>
                <a:cs typeface="Arial"/>
              </a:rPr>
              <a:t>are </a:t>
            </a:r>
            <a:r>
              <a:rPr sz="1800" dirty="0">
                <a:latin typeface="Arial"/>
                <a:cs typeface="Arial"/>
              </a:rPr>
              <a:t>HIV</a:t>
            </a:r>
            <a:r>
              <a:rPr sz="1800" spc="2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positive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41B591-2F4D-44AF-B47F-9D725A8AC790}"/>
              </a:ext>
            </a:extLst>
          </p:cNvPr>
          <p:cNvSpPr txBox="1"/>
          <p:nvPr/>
        </p:nvSpPr>
        <p:spPr>
          <a:xfrm>
            <a:off x="535940" y="306462"/>
            <a:ext cx="4746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Numbers not imp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32"/>
    </mc:Choice>
    <mc:Fallback xmlns="">
      <p:transition spd="slow" advTm="456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64789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C</a:t>
            </a:r>
            <a:r>
              <a:rPr sz="2400" dirty="0"/>
              <a:t>OMBINED </a:t>
            </a:r>
            <a:r>
              <a:rPr sz="2400" spc="-5" dirty="0"/>
              <a:t>FIRST TRIMESTER</a:t>
            </a:r>
            <a:r>
              <a:rPr sz="2400" spc="375" dirty="0"/>
              <a:t> </a:t>
            </a:r>
            <a:r>
              <a:rPr sz="2400" spc="-5" dirty="0"/>
              <a:t>SCREENING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5940" y="1549272"/>
            <a:ext cx="7141209" cy="22364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NT+ β </a:t>
            </a:r>
            <a:r>
              <a:rPr sz="2400" spc="-5" dirty="0">
                <a:latin typeface="Arial"/>
                <a:cs typeface="Arial"/>
              </a:rPr>
              <a:t>Hcg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+PAPP-A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79-87%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Maternal age </a:t>
            </a:r>
            <a:r>
              <a:rPr sz="2400" spc="-10" dirty="0">
                <a:latin typeface="Arial"/>
                <a:cs typeface="Arial"/>
              </a:rPr>
              <a:t>affects </a:t>
            </a:r>
            <a:r>
              <a:rPr sz="2400" dirty="0">
                <a:latin typeface="Arial"/>
                <a:cs typeface="Arial"/>
              </a:rPr>
              <a:t>first trimestic </a:t>
            </a:r>
            <a:r>
              <a:rPr sz="2400" spc="-5" dirty="0">
                <a:latin typeface="Arial"/>
                <a:cs typeface="Arial"/>
              </a:rPr>
              <a:t>aneuploidy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scan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&lt;35years </a:t>
            </a:r>
            <a:r>
              <a:rPr sz="2400" dirty="0">
                <a:latin typeface="Arial"/>
                <a:cs typeface="Arial"/>
              </a:rPr>
              <a:t>:-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67-75%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&gt;35years </a:t>
            </a:r>
            <a:r>
              <a:rPr sz="2400" spc="5" dirty="0">
                <a:latin typeface="Arial"/>
                <a:cs typeface="Arial"/>
              </a:rPr>
              <a:t>:-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90-95%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993"/>
    </mc:Choice>
    <mc:Fallback xmlns="">
      <p:transition spd="slow" advTm="44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51568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/>
              <a:t>S</a:t>
            </a:r>
            <a:r>
              <a:rPr sz="2400" spc="-5" dirty="0"/>
              <a:t>ECOND TRIMESTER</a:t>
            </a:r>
            <a:r>
              <a:rPr sz="2400" spc="275" dirty="0"/>
              <a:t> </a:t>
            </a:r>
            <a:r>
              <a:rPr sz="2400" spc="-5" dirty="0"/>
              <a:t>SCREENING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5940" y="1625853"/>
            <a:ext cx="54533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Between15 and 2</a:t>
            </a:r>
            <a:r>
              <a:rPr lang="en-US" sz="2400" spc="-5" dirty="0">
                <a:latin typeface="Arial"/>
                <a:cs typeface="Arial"/>
              </a:rPr>
              <a:t>0</a:t>
            </a:r>
            <a:r>
              <a:rPr sz="2400" spc="-5" dirty="0">
                <a:latin typeface="Arial"/>
                <a:cs typeface="Arial"/>
              </a:rPr>
              <a:t> weeks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gestation</a:t>
            </a:r>
            <a:endParaRPr sz="2400" dirty="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50850" y="2432050"/>
          <a:ext cx="3886200" cy="2387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75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Detailed ultrasound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scan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D85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5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Maternal serum beta</a:t>
                      </a:r>
                      <a:r>
                        <a:rPr sz="18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hCG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5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Maternal serum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AFP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5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Maternal serum uE3</a:t>
                      </a:r>
                      <a:r>
                        <a:rPr sz="1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level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5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Maternal serum inhibin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level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41"/>
    </mc:Choice>
    <mc:Fallback xmlns="">
      <p:transition spd="slow" advTm="148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34139"/>
            <a:ext cx="6807834" cy="307530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87020" marR="5080" indent="-287020">
              <a:lnSpc>
                <a:spcPct val="121100"/>
              </a:lnSpc>
              <a:spcBef>
                <a:spcPts val="21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b="1" spc="-5" dirty="0">
                <a:latin typeface="Arial"/>
                <a:cs typeface="Arial"/>
              </a:rPr>
              <a:t>Beta </a:t>
            </a:r>
            <a:r>
              <a:rPr sz="2000" b="1" dirty="0">
                <a:latin typeface="Arial"/>
                <a:cs typeface="Arial"/>
              </a:rPr>
              <a:t>hCG- </a:t>
            </a:r>
            <a:r>
              <a:rPr sz="2000" dirty="0">
                <a:latin typeface="Arial"/>
                <a:cs typeface="Arial"/>
              </a:rPr>
              <a:t>peaks </a:t>
            </a:r>
            <a:r>
              <a:rPr sz="2000" spc="-5" dirty="0">
                <a:latin typeface="Arial"/>
                <a:cs typeface="Arial"/>
              </a:rPr>
              <a:t>at 15 </a:t>
            </a:r>
            <a:r>
              <a:rPr sz="2000" dirty="0">
                <a:latin typeface="Arial"/>
                <a:cs typeface="Arial"/>
              </a:rPr>
              <a:t>wks→ </a:t>
            </a:r>
            <a:r>
              <a:rPr sz="2000" spc="-5" dirty="0">
                <a:latin typeface="Arial"/>
                <a:cs typeface="Arial"/>
              </a:rPr>
              <a:t>gradually </a:t>
            </a:r>
            <a:r>
              <a:rPr sz="2000" dirty="0">
                <a:latin typeface="Arial"/>
                <a:cs typeface="Arial"/>
              </a:rPr>
              <a:t>falls at17-22wks  </a:t>
            </a:r>
            <a:r>
              <a:rPr sz="2000" spc="-10" dirty="0">
                <a:latin typeface="Arial"/>
                <a:cs typeface="Arial"/>
              </a:rPr>
              <a:t>Trisomy </a:t>
            </a:r>
            <a:r>
              <a:rPr sz="2000" dirty="0">
                <a:latin typeface="Arial"/>
                <a:cs typeface="Arial"/>
              </a:rPr>
              <a:t>21- increased in both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trimesters</a:t>
            </a:r>
          </a:p>
          <a:p>
            <a:pPr marL="286385" marR="4826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7020" algn="l"/>
              </a:tabLst>
            </a:pPr>
            <a:r>
              <a:rPr sz="2000" b="1" dirty="0">
                <a:latin typeface="Arial"/>
                <a:cs typeface="Arial"/>
              </a:rPr>
              <a:t>Alpha fetoprotein- </a:t>
            </a:r>
            <a:r>
              <a:rPr sz="2000" dirty="0">
                <a:latin typeface="Arial"/>
                <a:cs typeface="Arial"/>
              </a:rPr>
              <a:t>produced by </a:t>
            </a:r>
            <a:r>
              <a:rPr sz="2000" spc="-5" dirty="0">
                <a:latin typeface="Arial"/>
                <a:cs typeface="Arial"/>
              </a:rPr>
              <a:t>liver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gastrointestinal  tract of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fetus</a:t>
            </a:r>
            <a:endParaRPr sz="2000" dirty="0">
              <a:latin typeface="Arial"/>
              <a:cs typeface="Arial"/>
            </a:endParaRPr>
          </a:p>
          <a:p>
            <a:pPr marL="2457450">
              <a:lnSpc>
                <a:spcPct val="100000"/>
              </a:lnSpc>
              <a:spcBef>
                <a:spcPts val="600"/>
              </a:spcBef>
            </a:pPr>
            <a:r>
              <a:rPr sz="2000" b="1" dirty="0">
                <a:latin typeface="Arial"/>
                <a:cs typeface="Arial"/>
              </a:rPr>
              <a:t>- </a:t>
            </a:r>
            <a:r>
              <a:rPr sz="2000" dirty="0">
                <a:latin typeface="Arial"/>
                <a:cs typeface="Arial"/>
              </a:rPr>
              <a:t>marker of open spina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bifida</a:t>
            </a:r>
          </a:p>
          <a:p>
            <a:pPr marL="2527935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latin typeface="Arial"/>
                <a:cs typeface="Arial"/>
              </a:rPr>
              <a:t>- </a:t>
            </a:r>
            <a:r>
              <a:rPr sz="2000" spc="-10" dirty="0">
                <a:latin typeface="Arial"/>
                <a:cs typeface="Arial"/>
              </a:rPr>
              <a:t>Trisomy </a:t>
            </a:r>
            <a:r>
              <a:rPr sz="2000" dirty="0">
                <a:latin typeface="Arial"/>
                <a:cs typeface="Arial"/>
              </a:rPr>
              <a:t>21 ↓ by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25%</a:t>
            </a:r>
            <a:endParaRPr sz="2000" dirty="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7020" algn="l"/>
              </a:tabLst>
            </a:pPr>
            <a:r>
              <a:rPr sz="2000" b="1" dirty="0">
                <a:latin typeface="Arial"/>
                <a:cs typeface="Arial"/>
              </a:rPr>
              <a:t>Free Estriol- </a:t>
            </a:r>
            <a:r>
              <a:rPr sz="2000" spc="-10" dirty="0">
                <a:latin typeface="Arial"/>
                <a:cs typeface="Arial"/>
              </a:rPr>
              <a:t>Trisomy </a:t>
            </a:r>
            <a:r>
              <a:rPr sz="2000" spc="-5" dirty="0">
                <a:latin typeface="Arial"/>
                <a:cs typeface="Arial"/>
              </a:rPr>
              <a:t>21 </a:t>
            </a:r>
            <a:r>
              <a:rPr sz="2000" dirty="0">
                <a:latin typeface="Arial"/>
                <a:cs typeface="Arial"/>
              </a:rPr>
              <a:t>↓ </a:t>
            </a:r>
            <a:r>
              <a:rPr sz="2000" spc="-5" dirty="0">
                <a:latin typeface="Arial"/>
                <a:cs typeface="Arial"/>
              </a:rPr>
              <a:t>by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25%</a:t>
            </a:r>
            <a:endParaRPr sz="2000" dirty="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7020" algn="l"/>
                <a:tab pos="3261995" algn="l"/>
              </a:tabLst>
            </a:pPr>
            <a:r>
              <a:rPr sz="2000" b="1" spc="-5" dirty="0">
                <a:latin typeface="Arial"/>
                <a:cs typeface="Arial"/>
              </a:rPr>
              <a:t>Inhibin </a:t>
            </a:r>
            <a:r>
              <a:rPr sz="2000" b="1" dirty="0">
                <a:latin typeface="Arial"/>
                <a:cs typeface="Arial"/>
              </a:rPr>
              <a:t>A- </a:t>
            </a:r>
            <a:r>
              <a:rPr lang="en-US" sz="2000" dirty="0">
                <a:latin typeface="Arial"/>
                <a:cs typeface="Arial"/>
              </a:rPr>
              <a:t>increased </a:t>
            </a:r>
            <a:r>
              <a:rPr sz="2000" dirty="0">
                <a:latin typeface="Arial"/>
                <a:cs typeface="Arial"/>
              </a:rPr>
              <a:t>in trisomy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21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17A6A4-073C-4A2B-B194-133EF8B807F1}"/>
              </a:ext>
            </a:extLst>
          </p:cNvPr>
          <p:cNvSpPr txBox="1"/>
          <p:nvPr/>
        </p:nvSpPr>
        <p:spPr>
          <a:xfrm>
            <a:off x="6324600" y="2997157"/>
            <a:ext cx="24492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US provides higher detection rate than AFP (lemon sign &amp; banana sign) – AFP is no longer used for spina bifida Dx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438"/>
    </mc:Choice>
    <mc:Fallback xmlns="">
      <p:transition spd="slow" advTm="1354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245"/>
              </a:spcBef>
            </a:pPr>
            <a:r>
              <a:rPr sz="3000" dirty="0"/>
              <a:t>C</a:t>
            </a:r>
            <a:r>
              <a:rPr sz="2400" dirty="0"/>
              <a:t>OMBINED </a:t>
            </a:r>
            <a:r>
              <a:rPr sz="2400" spc="-5" dirty="0"/>
              <a:t>FIRST AND SECOND TRIMESTER  SCREENING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5940" y="2743200"/>
            <a:ext cx="6601459" cy="1858842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69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7020" algn="l"/>
              </a:tabLst>
            </a:pPr>
            <a:r>
              <a:rPr sz="2000" b="1" i="1" dirty="0">
                <a:latin typeface="Arial"/>
                <a:cs typeface="Arial"/>
              </a:rPr>
              <a:t>Integrated</a:t>
            </a:r>
            <a:r>
              <a:rPr sz="2000" b="1" i="1" spc="-4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screening</a:t>
            </a:r>
            <a:endParaRPr sz="2000" dirty="0">
              <a:latin typeface="Arial"/>
              <a:cs typeface="Arial"/>
            </a:endParaRPr>
          </a:p>
          <a:p>
            <a:pPr marL="920750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latin typeface="Arial"/>
                <a:cs typeface="Arial"/>
              </a:rPr>
              <a:t>NT+ serum analy</a:t>
            </a:r>
            <a:r>
              <a:rPr lang="en-US" sz="2000" dirty="0">
                <a:latin typeface="Arial"/>
                <a:cs typeface="Arial"/>
              </a:rPr>
              <a:t>si</a:t>
            </a:r>
            <a:r>
              <a:rPr sz="2000" dirty="0">
                <a:latin typeface="Arial"/>
                <a:cs typeface="Arial"/>
              </a:rPr>
              <a:t>s at </a:t>
            </a:r>
            <a:r>
              <a:rPr sz="2000" spc="-70" dirty="0">
                <a:latin typeface="Arial"/>
                <a:cs typeface="Arial"/>
              </a:rPr>
              <a:t>11 </a:t>
            </a:r>
            <a:r>
              <a:rPr sz="2000" dirty="0">
                <a:latin typeface="Arial"/>
                <a:cs typeface="Arial"/>
              </a:rPr>
              <a:t>to 14 weeks+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quadruple</a:t>
            </a: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markers at 15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20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weeks</a:t>
            </a:r>
          </a:p>
          <a:p>
            <a:pPr marL="850900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latin typeface="Arial"/>
                <a:cs typeface="Arial"/>
              </a:rPr>
              <a:t>Highest Down syndrome detection rate(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94-96%)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70000"/>
              <a:tabLst>
                <a:tab pos="287020" algn="l"/>
              </a:tabLst>
            </a:pPr>
            <a:endParaRPr sz="2000" dirty="0">
              <a:latin typeface="Arial"/>
              <a:cs typeface="Aria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70"/>
    </mc:Choice>
    <mc:Fallback xmlns="">
      <p:transition spd="slow" advTm="27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54209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/>
              <a:t>C</a:t>
            </a:r>
            <a:r>
              <a:rPr sz="2400" spc="-5" dirty="0"/>
              <a:t>ELL FREE </a:t>
            </a:r>
            <a:r>
              <a:rPr sz="2400" spc="-40" dirty="0"/>
              <a:t>FETAL </a:t>
            </a:r>
            <a:r>
              <a:rPr sz="2400" spc="-5" dirty="0"/>
              <a:t>DNA</a:t>
            </a:r>
            <a:r>
              <a:rPr sz="2400" spc="405" dirty="0"/>
              <a:t> </a:t>
            </a:r>
            <a:r>
              <a:rPr sz="2400" spc="-5" dirty="0"/>
              <a:t>SCREENING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5940" y="1900970"/>
            <a:ext cx="7148195" cy="3456304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5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6385" algn="l"/>
                <a:tab pos="287020" algn="l"/>
              </a:tabLst>
            </a:pPr>
            <a:r>
              <a:rPr sz="1800" spc="-5" dirty="0">
                <a:latin typeface="Arial"/>
                <a:cs typeface="Arial"/>
              </a:rPr>
              <a:t>Non invasive prenatal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screening</a:t>
            </a:r>
            <a:endParaRPr sz="1800" dirty="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6385" algn="l"/>
                <a:tab pos="287020" algn="l"/>
              </a:tabLst>
            </a:pPr>
            <a:r>
              <a:rPr sz="1800" spc="-5" dirty="0">
                <a:latin typeface="Arial"/>
                <a:cs typeface="Arial"/>
              </a:rPr>
              <a:t>Not recommended </a:t>
            </a:r>
            <a:r>
              <a:rPr sz="1800" dirty="0">
                <a:latin typeface="Arial"/>
                <a:cs typeface="Arial"/>
              </a:rPr>
              <a:t>for </a:t>
            </a:r>
            <a:r>
              <a:rPr sz="1800" spc="-5" dirty="0">
                <a:latin typeface="Arial"/>
                <a:cs typeface="Arial"/>
              </a:rPr>
              <a:t>multiple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gestation</a:t>
            </a:r>
            <a:endParaRPr sz="1800" dirty="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6385" algn="l"/>
                <a:tab pos="287020" algn="l"/>
              </a:tabLst>
            </a:pPr>
            <a:r>
              <a:rPr sz="1800" spc="-5" dirty="0">
                <a:latin typeface="Arial"/>
                <a:cs typeface="Arial"/>
              </a:rPr>
              <a:t>High specificity and sensitivity </a:t>
            </a:r>
            <a:r>
              <a:rPr sz="1800" dirty="0">
                <a:latin typeface="Arial"/>
                <a:cs typeface="Arial"/>
              </a:rPr>
              <a:t>for trisomy </a:t>
            </a:r>
            <a:r>
              <a:rPr sz="1800" spc="-5" dirty="0">
                <a:latin typeface="Arial"/>
                <a:cs typeface="Arial"/>
              </a:rPr>
              <a:t>18 and</a:t>
            </a:r>
            <a:r>
              <a:rPr sz="1800" spc="7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21</a:t>
            </a:r>
            <a:endParaRPr sz="1800" dirty="0">
              <a:latin typeface="Arial"/>
              <a:cs typeface="Arial"/>
            </a:endParaRPr>
          </a:p>
          <a:p>
            <a:pPr marL="286385" marR="9779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6385" algn="l"/>
                <a:tab pos="287020" algn="l"/>
              </a:tabLst>
            </a:pPr>
            <a:r>
              <a:rPr sz="1800" spc="-5" dirty="0">
                <a:latin typeface="Arial"/>
                <a:cs typeface="Arial"/>
              </a:rPr>
              <a:t>Does</a:t>
            </a:r>
            <a:r>
              <a:rPr lang="en-US" sz="1800" spc="-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not assess risk </a:t>
            </a:r>
            <a:r>
              <a:rPr sz="1800" dirty="0">
                <a:latin typeface="Arial"/>
                <a:cs typeface="Arial"/>
              </a:rPr>
              <a:t>of fetal </a:t>
            </a:r>
            <a:r>
              <a:rPr sz="1800" spc="-5" dirty="0">
                <a:latin typeface="Arial"/>
                <a:cs typeface="Arial"/>
              </a:rPr>
              <a:t>anomalies such as neural tube defects or ventral </a:t>
            </a:r>
            <a:r>
              <a:rPr sz="1800" spc="-15" dirty="0">
                <a:latin typeface="Arial"/>
                <a:cs typeface="Arial"/>
              </a:rPr>
              <a:t>wall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defects</a:t>
            </a:r>
            <a:endParaRPr sz="1800" dirty="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5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6385" algn="l"/>
                <a:tab pos="287020" algn="l"/>
              </a:tabLst>
            </a:pPr>
            <a:r>
              <a:rPr sz="1800" spc="-5" dirty="0">
                <a:latin typeface="Arial"/>
                <a:cs typeface="Arial"/>
              </a:rPr>
              <a:t>Recommended </a:t>
            </a:r>
            <a:r>
              <a:rPr sz="1800" dirty="0">
                <a:latin typeface="Arial"/>
                <a:cs typeface="Arial"/>
              </a:rPr>
              <a:t>for </a:t>
            </a:r>
            <a:r>
              <a:rPr sz="1800" spc="-15" dirty="0">
                <a:latin typeface="Arial"/>
                <a:cs typeface="Arial"/>
              </a:rPr>
              <a:t>women </a:t>
            </a:r>
            <a:r>
              <a:rPr sz="1800" spc="-5" dirty="0">
                <a:latin typeface="Arial"/>
                <a:cs typeface="Arial"/>
              </a:rPr>
              <a:t>&gt;35</a:t>
            </a:r>
            <a:r>
              <a:rPr sz="1800" spc="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yrs</a:t>
            </a:r>
            <a:endParaRPr sz="1800" dirty="0">
              <a:latin typeface="Arial"/>
              <a:cs typeface="Arial"/>
            </a:endParaRPr>
          </a:p>
          <a:p>
            <a:pPr marL="2234565" marR="539115">
              <a:lnSpc>
                <a:spcPct val="127800"/>
              </a:lnSpc>
            </a:pPr>
            <a:r>
              <a:rPr sz="1800" spc="-5" dirty="0">
                <a:latin typeface="Arial"/>
                <a:cs typeface="Arial"/>
              </a:rPr>
              <a:t>usg findings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increased risk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aneuploidy  </a:t>
            </a:r>
            <a:r>
              <a:rPr sz="1800" dirty="0">
                <a:latin typeface="Arial"/>
                <a:cs typeface="Arial"/>
              </a:rPr>
              <a:t>H/O trisomy </a:t>
            </a:r>
            <a:r>
              <a:rPr sz="1800" spc="-5" dirty="0">
                <a:latin typeface="Arial"/>
                <a:cs typeface="Arial"/>
              </a:rPr>
              <a:t>affected</a:t>
            </a:r>
            <a:r>
              <a:rPr sz="1800" spc="-10" dirty="0">
                <a:latin typeface="Arial"/>
                <a:cs typeface="Arial"/>
              </a:rPr>
              <a:t> offspring</a:t>
            </a:r>
            <a:endParaRPr sz="1800" dirty="0">
              <a:latin typeface="Arial"/>
              <a:cs typeface="Arial"/>
            </a:endParaRPr>
          </a:p>
          <a:p>
            <a:pPr marL="2234565">
              <a:lnSpc>
                <a:spcPct val="100000"/>
              </a:lnSpc>
              <a:spcBef>
                <a:spcPts val="600"/>
              </a:spcBef>
            </a:pPr>
            <a:r>
              <a:rPr sz="1800" spc="-5" dirty="0">
                <a:latin typeface="Arial"/>
                <a:cs typeface="Arial"/>
              </a:rPr>
              <a:t>positive </a:t>
            </a:r>
            <a:r>
              <a:rPr sz="1800" dirty="0">
                <a:latin typeface="Arial"/>
                <a:cs typeface="Arial"/>
              </a:rPr>
              <a:t>first </a:t>
            </a:r>
            <a:r>
              <a:rPr sz="1800" spc="-5" dirty="0">
                <a:latin typeface="Arial"/>
                <a:cs typeface="Arial"/>
              </a:rPr>
              <a:t>or second </a:t>
            </a:r>
            <a:r>
              <a:rPr sz="1800" dirty="0">
                <a:latin typeface="Arial"/>
                <a:cs typeface="Arial"/>
              </a:rPr>
              <a:t>trimester </a:t>
            </a:r>
            <a:r>
              <a:rPr sz="1800" spc="-5" dirty="0">
                <a:latin typeface="Arial"/>
                <a:cs typeface="Arial"/>
              </a:rPr>
              <a:t>screening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result</a:t>
            </a:r>
            <a:endParaRPr sz="1800" dirty="0">
              <a:latin typeface="Arial"/>
              <a:cs typeface="Arial"/>
            </a:endParaRPr>
          </a:p>
          <a:p>
            <a:pPr marL="2234565">
              <a:lnSpc>
                <a:spcPct val="100000"/>
              </a:lnSpc>
              <a:spcBef>
                <a:spcPts val="600"/>
              </a:spcBef>
            </a:pPr>
            <a:r>
              <a:rPr sz="1800" spc="-10" dirty="0">
                <a:latin typeface="Arial"/>
                <a:cs typeface="Arial"/>
              </a:rPr>
              <a:t>parent </a:t>
            </a:r>
            <a:r>
              <a:rPr sz="1800" spc="-15" dirty="0">
                <a:latin typeface="Arial"/>
                <a:cs typeface="Arial"/>
              </a:rPr>
              <a:t>w</a:t>
            </a:r>
            <a:r>
              <a:rPr lang="en-US" sz="1800" spc="-15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th </a:t>
            </a:r>
            <a:r>
              <a:rPr sz="1800" spc="-10" dirty="0">
                <a:latin typeface="Arial"/>
                <a:cs typeface="Arial"/>
              </a:rPr>
              <a:t>balanced</a:t>
            </a:r>
            <a:r>
              <a:rPr sz="1800" spc="1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translocation</a:t>
            </a:r>
            <a:r>
              <a:rPr lang="en-US" sz="1800" spc="-5" dirty="0">
                <a:latin typeface="Arial"/>
                <a:cs typeface="Arial"/>
              </a:rPr>
              <a:t>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46575" y="6352743"/>
            <a:ext cx="1268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ACOG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2015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A42324-E497-4015-9F81-1BC5C46EE246}"/>
              </a:ext>
            </a:extLst>
          </p:cNvPr>
          <p:cNvSpPr txBox="1"/>
          <p:nvPr/>
        </p:nvSpPr>
        <p:spPr>
          <a:xfrm>
            <a:off x="535940" y="306462"/>
            <a:ext cx="4746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not imp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970"/>
    </mc:Choice>
    <mc:Fallback xmlns="">
      <p:transition spd="slow" advTm="88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43459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GENETIC</a:t>
            </a:r>
            <a:r>
              <a:rPr sz="3000" spc="-85" dirty="0"/>
              <a:t> </a:t>
            </a:r>
            <a:r>
              <a:rPr sz="3000" dirty="0"/>
              <a:t>COUNSELING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535940" y="1549272"/>
            <a:ext cx="7112634" cy="304419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3%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newborns have </a:t>
            </a:r>
            <a:r>
              <a:rPr sz="2400" dirty="0">
                <a:latin typeface="Arial"/>
                <a:cs typeface="Arial"/>
              </a:rPr>
              <a:t>major </a:t>
            </a:r>
            <a:r>
              <a:rPr sz="2400" spc="-5" dirty="0">
                <a:latin typeface="Arial"/>
                <a:cs typeface="Arial"/>
              </a:rPr>
              <a:t>congenital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anomalies.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Etiologic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factors:</a:t>
            </a:r>
            <a:endParaRPr sz="24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>
                <a:latin typeface="Arial"/>
                <a:cs typeface="Arial"/>
              </a:rPr>
              <a:t>Chromosomal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abnormalities</a:t>
            </a:r>
            <a:endParaRPr sz="24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>
                <a:latin typeface="Arial"/>
                <a:cs typeface="Arial"/>
              </a:rPr>
              <a:t>Single gene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disorders</a:t>
            </a:r>
            <a:endParaRPr sz="24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>
                <a:latin typeface="Arial"/>
                <a:cs typeface="Arial"/>
              </a:rPr>
              <a:t>Polygenic </a:t>
            </a:r>
            <a:r>
              <a:rPr sz="2400" dirty="0">
                <a:latin typeface="Arial"/>
                <a:cs typeface="Arial"/>
              </a:rPr>
              <a:t>or multifactorial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disorders</a:t>
            </a:r>
            <a:endParaRPr sz="2400">
              <a:latin typeface="Arial"/>
              <a:cs typeface="Arial"/>
            </a:endParaRPr>
          </a:p>
          <a:p>
            <a:pPr marL="527685" marR="1050290" indent="-5156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AutoNum type="arabicPeriod"/>
              <a:tabLst>
                <a:tab pos="527685" algn="l"/>
                <a:tab pos="528320" algn="l"/>
              </a:tabLst>
            </a:pPr>
            <a:r>
              <a:rPr sz="2400" spc="-30" dirty="0">
                <a:latin typeface="Arial"/>
                <a:cs typeface="Arial"/>
              </a:rPr>
              <a:t>Teratogenic </a:t>
            </a:r>
            <a:r>
              <a:rPr sz="2400" spc="-5" dirty="0">
                <a:latin typeface="Arial"/>
                <a:cs typeface="Arial"/>
              </a:rPr>
              <a:t>disorders due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exposure </a:t>
            </a:r>
            <a:r>
              <a:rPr sz="2400" dirty="0">
                <a:latin typeface="Arial"/>
                <a:cs typeface="Arial"/>
              </a:rPr>
              <a:t>of  </a:t>
            </a:r>
            <a:r>
              <a:rPr sz="2400" spc="-5" dirty="0">
                <a:latin typeface="Arial"/>
                <a:cs typeface="Arial"/>
              </a:rPr>
              <a:t>exogenous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factors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83"/>
    </mc:Choice>
    <mc:Fallback xmlns="">
      <p:transition spd="slow" advTm="32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59663"/>
            <a:ext cx="52806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0" dirty="0"/>
              <a:t>MATERNAL </a:t>
            </a:r>
            <a:r>
              <a:rPr sz="3200" dirty="0"/>
              <a:t>RISK</a:t>
            </a:r>
            <a:r>
              <a:rPr sz="3200" spc="-175" dirty="0"/>
              <a:t> </a:t>
            </a:r>
            <a:r>
              <a:rPr sz="3200" spc="-35" dirty="0"/>
              <a:t>FACTORS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549272"/>
            <a:ext cx="6503034" cy="385191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Maternal age </a:t>
            </a:r>
            <a:r>
              <a:rPr sz="2400" dirty="0">
                <a:latin typeface="Arial"/>
                <a:cs typeface="Arial"/>
              </a:rPr>
              <a:t>&gt; </a:t>
            </a:r>
            <a:r>
              <a:rPr sz="2400" spc="-10" dirty="0">
                <a:latin typeface="Arial"/>
                <a:cs typeface="Arial"/>
              </a:rPr>
              <a:t>35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years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Family history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neural tube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defects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Previous baby born with neural tube</a:t>
            </a:r>
            <a:r>
              <a:rPr sz="2400" spc="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defect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Previous child with chromosomal</a:t>
            </a:r>
            <a:r>
              <a:rPr sz="2400" spc="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anomaly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One or both </a:t>
            </a:r>
            <a:r>
              <a:rPr sz="2400" spc="-5" dirty="0">
                <a:latin typeface="Arial"/>
                <a:cs typeface="Arial"/>
              </a:rPr>
              <a:t>parents </a:t>
            </a:r>
            <a:r>
              <a:rPr sz="2400" dirty="0">
                <a:latin typeface="Arial"/>
                <a:cs typeface="Arial"/>
              </a:rPr>
              <a:t>– carriers of </a:t>
            </a:r>
            <a:r>
              <a:rPr sz="2400" spc="-5" dirty="0">
                <a:latin typeface="Arial"/>
                <a:cs typeface="Arial"/>
              </a:rPr>
              <a:t>sex linked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or</a:t>
            </a:r>
            <a:endParaRPr sz="24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autosomal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traits</a:t>
            </a:r>
            <a:endParaRPr sz="2400">
              <a:latin typeface="Arial"/>
              <a:cs typeface="Arial"/>
            </a:endParaRPr>
          </a:p>
          <a:p>
            <a:pPr marL="286385" marR="73787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One </a:t>
            </a:r>
            <a:r>
              <a:rPr sz="2400" spc="-5" dirty="0">
                <a:latin typeface="Arial"/>
                <a:cs typeface="Arial"/>
              </a:rPr>
              <a:t>parent is known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carry a balanced  translocation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History </a:t>
            </a:r>
            <a:r>
              <a:rPr sz="2400" dirty="0">
                <a:latin typeface="Arial"/>
                <a:cs typeface="Arial"/>
              </a:rPr>
              <a:t>of recurrent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miscarriage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4"/>
    </mc:Choice>
    <mc:Fallback xmlns="">
      <p:transition spd="slow" advTm="55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59663"/>
            <a:ext cx="51854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60" dirty="0"/>
              <a:t>PRENATAL </a:t>
            </a:r>
            <a:r>
              <a:rPr sz="3200" dirty="0"/>
              <a:t>RISK</a:t>
            </a:r>
            <a:r>
              <a:rPr sz="3200" spc="-130" dirty="0"/>
              <a:t> </a:t>
            </a:r>
            <a:r>
              <a:rPr sz="3200" spc="-35" dirty="0"/>
              <a:t>FACTORS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625853"/>
            <a:ext cx="3825875" cy="35035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Oligohydramnios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D8537"/>
              </a:buClr>
              <a:buFont typeface="Wingdings"/>
              <a:buChar char=""/>
            </a:pPr>
            <a:endParaRPr sz="355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Polyhydramnios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D8537"/>
              </a:buClr>
              <a:buFont typeface="Wingdings"/>
              <a:buChar char=""/>
            </a:pPr>
            <a:endParaRPr sz="350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Severe </a:t>
            </a:r>
            <a:r>
              <a:rPr lang="en-US" sz="2400" spc="-5" dirty="0">
                <a:latin typeface="Arial"/>
                <a:cs typeface="Arial"/>
              </a:rPr>
              <a:t>early onset </a:t>
            </a:r>
            <a:r>
              <a:rPr sz="2400" dirty="0">
                <a:latin typeface="Arial"/>
                <a:cs typeface="Arial"/>
              </a:rPr>
              <a:t>symmetrical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IUGR</a:t>
            </a:r>
          </a:p>
          <a:p>
            <a:pPr>
              <a:lnSpc>
                <a:spcPct val="100000"/>
              </a:lnSpc>
              <a:buClr>
                <a:srgbClr val="FD8537"/>
              </a:buClr>
              <a:buFont typeface="Wingdings"/>
              <a:buChar char=""/>
            </a:pPr>
            <a:endParaRPr sz="355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Abnormal </a:t>
            </a:r>
            <a:r>
              <a:rPr sz="2400" dirty="0">
                <a:latin typeface="Arial"/>
                <a:cs typeface="Arial"/>
              </a:rPr>
              <a:t>USG </a:t>
            </a:r>
            <a:r>
              <a:rPr sz="2400" spc="-5" dirty="0">
                <a:latin typeface="Arial"/>
                <a:cs typeface="Arial"/>
              </a:rPr>
              <a:t>findings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81F230-654B-4F88-A1AB-CD78A9B27C20}"/>
              </a:ext>
            </a:extLst>
          </p:cNvPr>
          <p:cNvSpPr txBox="1"/>
          <p:nvPr/>
        </p:nvSpPr>
        <p:spPr>
          <a:xfrm>
            <a:off x="4226813" y="4821599"/>
            <a:ext cx="47460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= soft tissue markers</a:t>
            </a:r>
          </a:p>
          <a:p>
            <a:r>
              <a:rPr lang="en-GB" sz="1400" dirty="0"/>
              <a:t>Not v imp but any abnormality is suggestive of chromosomal abnormality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49"/>
    </mc:Choice>
    <mc:Fallback xmlns="">
      <p:transition spd="slow" advTm="37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25853"/>
            <a:ext cx="5213350" cy="3409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1651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Uncontrolled diabetes mellitus in </a:t>
            </a:r>
            <a:r>
              <a:rPr sz="2400" dirty="0">
                <a:latin typeface="Arial"/>
                <a:cs typeface="Arial"/>
              </a:rPr>
              <a:t>the  </a:t>
            </a:r>
            <a:r>
              <a:rPr sz="2400" spc="-5" dirty="0">
                <a:latin typeface="Arial"/>
                <a:cs typeface="Arial"/>
              </a:rPr>
              <a:t>periconceptional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period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D8537"/>
              </a:buClr>
              <a:buFont typeface="Wingdings"/>
              <a:buChar char=""/>
            </a:pPr>
            <a:endParaRPr sz="355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Contact </a:t>
            </a:r>
            <a:r>
              <a:rPr sz="2400" spc="-5" dirty="0">
                <a:latin typeface="Arial"/>
                <a:cs typeface="Arial"/>
              </a:rPr>
              <a:t>with infection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D8537"/>
              </a:buClr>
              <a:buFont typeface="Wingdings"/>
              <a:buChar char=""/>
            </a:pPr>
            <a:endParaRPr sz="355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Presence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soft tissue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markers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D8537"/>
              </a:buClr>
              <a:buFont typeface="Wingdings"/>
              <a:buChar char=""/>
            </a:pPr>
            <a:endParaRPr sz="35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Abnormal maternal serum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screening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7B11AD-A311-46F1-BD2E-416810C97ECF}"/>
              </a:ext>
            </a:extLst>
          </p:cNvPr>
          <p:cNvSpPr txBox="1"/>
          <p:nvPr/>
        </p:nvSpPr>
        <p:spPr>
          <a:xfrm>
            <a:off x="5105401" y="3886201"/>
            <a:ext cx="30480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Abnormal anatomic finding on 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664"/>
    </mc:Choice>
    <mc:Fallback xmlns="">
      <p:transition spd="slow" advTm="286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9799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INVASIVE </a:t>
            </a:r>
            <a:r>
              <a:rPr spc="-10" dirty="0"/>
              <a:t>PROCEDURE </a:t>
            </a:r>
            <a:r>
              <a:rPr spc="-5" dirty="0"/>
              <a:t>FOR </a:t>
            </a:r>
            <a:r>
              <a:rPr spc="-60" dirty="0"/>
              <a:t>PRENATAL  </a:t>
            </a:r>
            <a:r>
              <a:rPr spc="-5" dirty="0"/>
              <a:t>DIAGNOSIS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5853"/>
            <a:ext cx="6642100" cy="2525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Chorionic villus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sampling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D8537"/>
              </a:buClr>
              <a:buFont typeface="Wingdings"/>
              <a:buChar char=""/>
            </a:pPr>
            <a:endParaRPr sz="355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Amniocentesis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D8537"/>
              </a:buClr>
              <a:buFont typeface="Wingdings"/>
              <a:buChar char=""/>
            </a:pPr>
            <a:endParaRPr sz="35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Cordocentesis </a:t>
            </a:r>
            <a:r>
              <a:rPr sz="2400" dirty="0">
                <a:latin typeface="Arial"/>
                <a:cs typeface="Arial"/>
              </a:rPr>
              <a:t>or </a:t>
            </a:r>
            <a:r>
              <a:rPr sz="2400" spc="-5" dirty="0">
                <a:latin typeface="Arial"/>
                <a:cs typeface="Arial"/>
              </a:rPr>
              <a:t>percutaneous umbilical</a:t>
            </a:r>
            <a:r>
              <a:rPr sz="2400" spc="1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blood</a:t>
            </a:r>
            <a:endParaRPr sz="24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sampling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46A5D52-9D7C-481D-B889-16C61B115B93}"/>
                  </a:ext>
                </a:extLst>
              </p14:cNvPr>
              <p14:cNvContentPartPr/>
              <p14:nvPr/>
            </p14:nvContentPartPr>
            <p14:xfrm>
              <a:off x="268020" y="871815"/>
              <a:ext cx="2521800" cy="5752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46A5D52-9D7C-481D-B889-16C61B115B9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9380" y="862815"/>
                <a:ext cx="2539440" cy="59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206867D0-99DA-4B9E-8CC3-F82329774EBD}"/>
              </a:ext>
            </a:extLst>
          </p:cNvPr>
          <p:cNvGrpSpPr/>
          <p:nvPr/>
        </p:nvGrpSpPr>
        <p:grpSpPr>
          <a:xfrm>
            <a:off x="3112433" y="1011023"/>
            <a:ext cx="1171440" cy="469800"/>
            <a:chOff x="3112433" y="1011023"/>
            <a:chExt cx="1171440" cy="46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904AF6C-B648-43E4-AE25-2B8B6F503481}"/>
                    </a:ext>
                  </a:extLst>
                </p14:cNvPr>
                <p14:cNvContentPartPr/>
                <p14:nvPr/>
              </p14:nvContentPartPr>
              <p14:xfrm>
                <a:off x="3112433" y="1011023"/>
                <a:ext cx="177120" cy="3096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904AF6C-B648-43E4-AE25-2B8B6F50348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03793" y="1002383"/>
                  <a:ext cx="19476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AE869B7-D40E-4E43-AC1B-07038D0D5CD2}"/>
                    </a:ext>
                  </a:extLst>
                </p14:cNvPr>
                <p14:cNvContentPartPr/>
                <p14:nvPr/>
              </p14:nvContentPartPr>
              <p14:xfrm>
                <a:off x="3310073" y="1199303"/>
                <a:ext cx="28440" cy="1080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AE869B7-D40E-4E43-AC1B-07038D0D5CD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301433" y="1190663"/>
                  <a:ext cx="460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ADF4E47-619B-4D4C-A8BD-399E97022262}"/>
                    </a:ext>
                  </a:extLst>
                </p14:cNvPr>
                <p14:cNvContentPartPr/>
                <p14:nvPr/>
              </p14:nvContentPartPr>
              <p14:xfrm>
                <a:off x="3340673" y="1172663"/>
                <a:ext cx="360" cy="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ADF4E47-619B-4D4C-A8BD-399E9702226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31673" y="116402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479931A-B5FF-48CD-AB0A-4063C44F5599}"/>
                    </a:ext>
                  </a:extLst>
                </p14:cNvPr>
                <p14:cNvContentPartPr/>
                <p14:nvPr/>
              </p14:nvContentPartPr>
              <p14:xfrm>
                <a:off x="3342473" y="1194263"/>
                <a:ext cx="153000" cy="1368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479931A-B5FF-48CD-AB0A-4063C44F559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333473" y="1185623"/>
                  <a:ext cx="1706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E7C3797-B91C-41BA-A4EB-33A699CBC210}"/>
                    </a:ext>
                  </a:extLst>
                </p14:cNvPr>
                <p14:cNvContentPartPr/>
                <p14:nvPr/>
              </p14:nvContentPartPr>
              <p14:xfrm>
                <a:off x="3489713" y="1206503"/>
                <a:ext cx="119880" cy="2743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E7C3797-B91C-41BA-A4EB-33A699CBC21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480713" y="1197503"/>
                  <a:ext cx="13752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B057400-ACD0-44B6-80F5-0895A253E838}"/>
                    </a:ext>
                  </a:extLst>
                </p14:cNvPr>
                <p14:cNvContentPartPr/>
                <p14:nvPr/>
              </p14:nvContentPartPr>
              <p14:xfrm>
                <a:off x="3652793" y="1219103"/>
                <a:ext cx="127800" cy="1432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B057400-ACD0-44B6-80F5-0895A253E83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643793" y="1210103"/>
                  <a:ext cx="1454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1C6E08E-9FD8-45AE-AF35-5FFDF46DFDE7}"/>
                    </a:ext>
                  </a:extLst>
                </p14:cNvPr>
                <p14:cNvContentPartPr/>
                <p14:nvPr/>
              </p14:nvContentPartPr>
              <p14:xfrm>
                <a:off x="3802553" y="1211903"/>
                <a:ext cx="88200" cy="1332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1C6E08E-9FD8-45AE-AF35-5FFDF46DFDE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793913" y="1203263"/>
                  <a:ext cx="1058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4D8F700-E8B8-494D-AC56-353498909EB2}"/>
                    </a:ext>
                  </a:extLst>
                </p14:cNvPr>
                <p14:cNvContentPartPr/>
                <p14:nvPr/>
              </p14:nvContentPartPr>
              <p14:xfrm>
                <a:off x="3901913" y="1228103"/>
                <a:ext cx="129960" cy="1508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4D8F700-E8B8-494D-AC56-353498909EB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892913" y="1219103"/>
                  <a:ext cx="1476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67217B9-26A1-49FE-808E-5116246598C6}"/>
                    </a:ext>
                  </a:extLst>
                </p14:cNvPr>
                <p14:cNvContentPartPr/>
                <p14:nvPr/>
              </p14:nvContentPartPr>
              <p14:xfrm>
                <a:off x="4047713" y="1071863"/>
                <a:ext cx="84600" cy="3200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67217B9-26A1-49FE-808E-5116246598C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039073" y="1062863"/>
                  <a:ext cx="10224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3F5825F-A59A-45F5-B31A-DDDEBC816132}"/>
                    </a:ext>
                  </a:extLst>
                </p14:cNvPr>
                <p14:cNvContentPartPr/>
                <p14:nvPr/>
              </p14:nvContentPartPr>
              <p14:xfrm>
                <a:off x="4170113" y="1263743"/>
                <a:ext cx="16560" cy="78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3F5825F-A59A-45F5-B31A-DDDEBC81613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161473" y="1255103"/>
                  <a:ext cx="342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FE93C40-6165-4B64-A102-DC5C16F9E90B}"/>
                    </a:ext>
                  </a:extLst>
                </p14:cNvPr>
                <p14:cNvContentPartPr/>
                <p14:nvPr/>
              </p14:nvContentPartPr>
              <p14:xfrm>
                <a:off x="4185593" y="1231343"/>
                <a:ext cx="360" cy="3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FE93C40-6165-4B64-A102-DC5C16F9E90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176593" y="122234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CB622BB-828D-49F2-AB5B-27F58FF49E20}"/>
                    </a:ext>
                  </a:extLst>
                </p14:cNvPr>
                <p14:cNvContentPartPr/>
                <p14:nvPr/>
              </p14:nvContentPartPr>
              <p14:xfrm>
                <a:off x="4192433" y="1274183"/>
                <a:ext cx="91440" cy="810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CB622BB-828D-49F2-AB5B-27F58FF49E2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183433" y="1265183"/>
                  <a:ext cx="109080" cy="986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43"/>
    </mc:Choice>
    <mc:Fallback xmlns="">
      <p:transition spd="slow" advTm="86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59663"/>
            <a:ext cx="60782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CHORIONIC </a:t>
            </a:r>
            <a:r>
              <a:rPr sz="3200" spc="-5" dirty="0"/>
              <a:t>VILLUS</a:t>
            </a:r>
            <a:r>
              <a:rPr sz="3200" spc="-85" dirty="0"/>
              <a:t> </a:t>
            </a:r>
            <a:r>
              <a:rPr sz="3200" dirty="0"/>
              <a:t>SAMPLING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625853"/>
            <a:ext cx="6695440" cy="34310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Diagnosed by italian biologist Giuseppe simoni,  </a:t>
            </a:r>
            <a:r>
              <a:rPr sz="2400" spc="-10" dirty="0">
                <a:latin typeface="Arial"/>
                <a:cs typeface="Arial"/>
              </a:rPr>
              <a:t>1983</a:t>
            </a:r>
            <a:endParaRPr sz="2400" dirty="0">
              <a:latin typeface="Arial"/>
              <a:cs typeface="Arial"/>
            </a:endParaRPr>
          </a:p>
          <a:p>
            <a:pPr marL="287020" marR="2316480" indent="-287020">
              <a:lnSpc>
                <a:spcPct val="1208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Diagnosis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genetic disorders  </a:t>
            </a:r>
            <a:endParaRPr lang="en-US" sz="2400" spc="-5" dirty="0">
              <a:latin typeface="Arial"/>
              <a:cs typeface="Arial"/>
            </a:endParaRPr>
          </a:p>
          <a:p>
            <a:pPr marL="287020" marR="2316480" indent="-287020">
              <a:lnSpc>
                <a:spcPct val="1208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lang="en-US" sz="2400" spc="-5" dirty="0">
                <a:latin typeface="Arial"/>
                <a:cs typeface="Arial"/>
              </a:rPr>
              <a:t>10-14 </a:t>
            </a:r>
            <a:r>
              <a:rPr lang="en-US" sz="2400" spc="-5" dirty="0" err="1">
                <a:latin typeface="Arial"/>
                <a:cs typeface="Arial"/>
              </a:rPr>
              <a:t>wks</a:t>
            </a:r>
            <a:endParaRPr lang="en-US" sz="2400" spc="-5" dirty="0">
              <a:latin typeface="Arial"/>
              <a:cs typeface="Arial"/>
            </a:endParaRPr>
          </a:p>
          <a:p>
            <a:pPr marL="287020" marR="2316480" indent="-287020">
              <a:lnSpc>
                <a:spcPct val="1208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lang="en-US" sz="2400" spc="-5" dirty="0">
                <a:latin typeface="Arial"/>
                <a:cs typeface="Arial"/>
              </a:rPr>
              <a:t>2</a:t>
            </a:r>
            <a:r>
              <a:rPr sz="2400" spc="-5" dirty="0">
                <a:latin typeface="Arial"/>
                <a:cs typeface="Arial"/>
              </a:rPr>
              <a:t> approaches:</a:t>
            </a:r>
            <a:endParaRPr sz="2400" dirty="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 err="1">
                <a:latin typeface="Arial"/>
                <a:cs typeface="Arial"/>
              </a:rPr>
              <a:t>Transcervically</a:t>
            </a:r>
            <a:endParaRPr sz="2400" dirty="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10" dirty="0" err="1">
                <a:latin typeface="Arial"/>
                <a:cs typeface="Arial"/>
              </a:rPr>
              <a:t>Transabdominally</a:t>
            </a:r>
            <a:endParaRPr sz="2400" dirty="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5000" y="3733800"/>
            <a:ext cx="2590800" cy="289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75"/>
    </mc:Choice>
    <mc:Fallback xmlns="">
      <p:transition spd="slow" advTm="190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34466"/>
            <a:ext cx="649859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-45" dirty="0"/>
              <a:t>ADVANTAGES </a:t>
            </a:r>
            <a:r>
              <a:rPr sz="3000" dirty="0"/>
              <a:t>OF</a:t>
            </a:r>
            <a:r>
              <a:rPr sz="3000" spc="-90" dirty="0"/>
              <a:t> </a:t>
            </a:r>
            <a:r>
              <a:rPr sz="3000" dirty="0"/>
              <a:t>CVS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5853"/>
            <a:ext cx="5842635" cy="1667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Genetic </a:t>
            </a:r>
            <a:r>
              <a:rPr sz="2400" spc="-5" dirty="0">
                <a:latin typeface="Arial"/>
                <a:cs typeface="Arial"/>
              </a:rPr>
              <a:t>diagnosis is achieved </a:t>
            </a:r>
            <a:r>
              <a:rPr sz="2400" dirty="0">
                <a:latin typeface="Arial"/>
                <a:cs typeface="Arial"/>
              </a:rPr>
              <a:t>at </a:t>
            </a:r>
            <a:r>
              <a:rPr sz="2400" spc="-10" dirty="0">
                <a:latin typeface="Arial"/>
                <a:cs typeface="Arial"/>
              </a:rPr>
              <a:t>an </a:t>
            </a:r>
            <a:r>
              <a:rPr sz="2400" spc="-5" dirty="0">
                <a:latin typeface="Arial"/>
                <a:cs typeface="Arial"/>
              </a:rPr>
              <a:t>early  gestational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age.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D8537"/>
              </a:buClr>
              <a:buFont typeface="Wingdings"/>
              <a:buChar char=""/>
            </a:pPr>
            <a:endParaRPr sz="35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Clr>
                <a:srgbClr val="FD8537"/>
              </a:buClr>
              <a:buSzPct val="68750"/>
              <a:tabLst>
                <a:tab pos="287020" algn="l"/>
              </a:tabLst>
            </a:pPr>
            <a:endParaRPr sz="2400" dirty="0">
              <a:latin typeface="Arial"/>
              <a:cs typeface="Aria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38F937-448C-479B-ABAE-1E3B9009CC9E}"/>
              </a:ext>
            </a:extLst>
          </p:cNvPr>
          <p:cNvSpPr txBox="1"/>
          <p:nvPr/>
        </p:nvSpPr>
        <p:spPr>
          <a:xfrm>
            <a:off x="1600200" y="2480650"/>
            <a:ext cx="5301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Early = Can terminate pregnancy if anomaly is incompatible with life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78"/>
    </mc:Choice>
    <mc:Fallback xmlns="">
      <p:transition spd="slow" advTm="25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32099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/>
              <a:t>DISA</a:t>
            </a:r>
            <a:r>
              <a:rPr sz="3000" dirty="0"/>
              <a:t>D</a:t>
            </a:r>
            <a:r>
              <a:rPr sz="3000" spc="-229" dirty="0"/>
              <a:t>V</a:t>
            </a:r>
            <a:r>
              <a:rPr sz="3000" spc="-5" dirty="0"/>
              <a:t>A</a:t>
            </a:r>
            <a:r>
              <a:rPr sz="3000" dirty="0"/>
              <a:t>N</a:t>
            </a:r>
            <a:r>
              <a:rPr sz="3000" spc="-225" dirty="0"/>
              <a:t>T</a:t>
            </a:r>
            <a:r>
              <a:rPr sz="3000" dirty="0"/>
              <a:t>AGES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535940" y="1625853"/>
            <a:ext cx="7229475" cy="25827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High risk </a:t>
            </a:r>
            <a:r>
              <a:rPr sz="2400" dirty="0">
                <a:latin typeface="Arial"/>
                <a:cs typeface="Arial"/>
              </a:rPr>
              <a:t>of fetal </a:t>
            </a:r>
            <a:r>
              <a:rPr sz="2400" spc="-5" dirty="0">
                <a:latin typeface="Arial"/>
                <a:cs typeface="Arial"/>
              </a:rPr>
              <a:t>loss than traditional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amniocentesis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D8537"/>
              </a:buClr>
              <a:buFont typeface="Wingdings"/>
              <a:buChar char=""/>
            </a:pPr>
            <a:endParaRPr sz="3550" dirty="0">
              <a:latin typeface="Times New Roman"/>
              <a:cs typeface="Times New Roman"/>
            </a:endParaRPr>
          </a:p>
          <a:p>
            <a:pPr marL="286385" marR="174625" indent="-274320" algn="just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Chromosome composition </a:t>
            </a:r>
            <a:r>
              <a:rPr sz="2400" dirty="0">
                <a:latin typeface="Arial"/>
                <a:cs typeface="Arial"/>
              </a:rPr>
              <a:t>&amp; </a:t>
            </a:r>
            <a:r>
              <a:rPr sz="2400" spc="-5" dirty="0">
                <a:latin typeface="Arial"/>
                <a:cs typeface="Arial"/>
              </a:rPr>
              <a:t>enzyme composition 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the chorionic villus is </a:t>
            </a:r>
            <a:r>
              <a:rPr sz="2400" spc="-5" dirty="0" err="1">
                <a:latin typeface="Arial"/>
                <a:cs typeface="Arial"/>
              </a:rPr>
              <a:t>ocas</a:t>
            </a:r>
            <a:r>
              <a:rPr lang="en-US" sz="2400" spc="-5" dirty="0" err="1">
                <a:latin typeface="Arial"/>
                <a:cs typeface="Arial"/>
              </a:rPr>
              <a:t>s</a:t>
            </a:r>
            <a:r>
              <a:rPr sz="2400" spc="-5" dirty="0" err="1">
                <a:latin typeface="Arial"/>
                <a:cs typeface="Arial"/>
              </a:rPr>
              <a:t>ionally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different </a:t>
            </a:r>
            <a:r>
              <a:rPr sz="2400" dirty="0">
                <a:latin typeface="Arial"/>
                <a:cs typeface="Arial"/>
              </a:rPr>
              <a:t>from  the fetal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cells</a:t>
            </a:r>
            <a:r>
              <a:rPr lang="en-US" sz="2400" spc="-5" dirty="0">
                <a:latin typeface="Arial"/>
                <a:cs typeface="Arial"/>
              </a:rPr>
              <a:t> ( placenta mosaicism ) 2-3%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D8537"/>
              </a:buClr>
            </a:pPr>
            <a:endParaRPr sz="3550" dirty="0">
              <a:latin typeface="Times New Roman"/>
              <a:cs typeface="Times New Roman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6ED212D-9A78-4AD6-90D7-2CE21CB78841}"/>
                  </a:ext>
                </a:extLst>
              </p14:cNvPr>
              <p14:cNvContentPartPr/>
              <p14:nvPr/>
            </p14:nvContentPartPr>
            <p14:xfrm>
              <a:off x="6996287" y="159238"/>
              <a:ext cx="1186920" cy="1341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6ED212D-9A78-4AD6-90D7-2CE21CB788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87647" y="150238"/>
                <a:ext cx="1204560" cy="1359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78"/>
    </mc:Choice>
    <mc:Fallback xmlns="">
      <p:transition spd="slow" advTm="47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40620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5" dirty="0"/>
              <a:t>CONTRAINDICATIONS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535940" y="1549272"/>
            <a:ext cx="6875145" cy="3059812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400" spc="-5" dirty="0">
                <a:latin typeface="Arial"/>
                <a:cs typeface="Arial"/>
              </a:rPr>
              <a:t>-Positive </a:t>
            </a:r>
            <a:r>
              <a:rPr lang="en-US" sz="2400" spc="-5" dirty="0" err="1">
                <a:latin typeface="Arial"/>
                <a:cs typeface="Arial"/>
              </a:rPr>
              <a:t>N.</a:t>
            </a:r>
            <a:r>
              <a:rPr sz="2400" spc="-5" dirty="0" err="1">
                <a:latin typeface="Arial"/>
                <a:cs typeface="Arial"/>
              </a:rPr>
              <a:t>gonorrhoea</a:t>
            </a:r>
            <a:r>
              <a:rPr sz="2400" spc="-5" dirty="0">
                <a:latin typeface="Arial"/>
                <a:cs typeface="Arial"/>
              </a:rPr>
              <a:t> culture </a:t>
            </a:r>
            <a:r>
              <a:rPr sz="2400" dirty="0">
                <a:latin typeface="Arial"/>
                <a:cs typeface="Arial"/>
              </a:rPr>
              <a:t>of the</a:t>
            </a:r>
            <a:r>
              <a:rPr sz="2400" spc="1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cervix</a:t>
            </a:r>
            <a:r>
              <a:rPr lang="en-US" sz="2400" spc="-5" dirty="0">
                <a:latin typeface="Arial"/>
                <a:cs typeface="Arial"/>
              </a:rPr>
              <a:t> (transvaginal)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2400" dirty="0">
                <a:latin typeface="Arial"/>
                <a:cs typeface="Arial"/>
              </a:rPr>
              <a:t>-Active </a:t>
            </a:r>
            <a:r>
              <a:rPr sz="2400" spc="-5" dirty="0">
                <a:latin typeface="Arial"/>
                <a:cs typeface="Arial"/>
              </a:rPr>
              <a:t>genital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herpes</a:t>
            </a:r>
            <a:r>
              <a:rPr lang="en-US" sz="2400" spc="-5" dirty="0">
                <a:latin typeface="Arial"/>
                <a:cs typeface="Arial"/>
              </a:rPr>
              <a:t> (transvaginal)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Arial"/>
                <a:cs typeface="Arial"/>
              </a:rPr>
              <a:t>-Active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bleeding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spc="-5" dirty="0">
                <a:latin typeface="Arial"/>
                <a:cs typeface="Arial"/>
              </a:rPr>
              <a:t>-Maternal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coagulopathy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spc="-5" dirty="0">
                <a:latin typeface="Arial"/>
                <a:cs typeface="Arial"/>
              </a:rPr>
              <a:t>-Cervical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stenosis</a:t>
            </a:r>
            <a:r>
              <a:rPr lang="en-US" sz="2400" spc="-5" dirty="0">
                <a:latin typeface="Arial"/>
                <a:cs typeface="Arial"/>
              </a:rPr>
              <a:t> (transvaginal)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spc="-5" dirty="0">
                <a:latin typeface="Arial"/>
                <a:cs typeface="Arial"/>
              </a:rPr>
              <a:t>-Severe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cervicitis</a:t>
            </a:r>
            <a:r>
              <a:rPr lang="en-US" sz="2400" spc="-5" dirty="0">
                <a:latin typeface="Arial"/>
                <a:cs typeface="Arial"/>
              </a:rPr>
              <a:t> (transvaginal)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15"/>
    </mc:Choice>
    <mc:Fallback xmlns="">
      <p:transition spd="slow" advTm="250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8320" y="762000"/>
            <a:ext cx="443357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000" spc="-5" dirty="0"/>
              <a:t>Transvaginal vs Transabdominal </a:t>
            </a:r>
            <a:r>
              <a:rPr sz="3000" spc="-170" dirty="0"/>
              <a:t> </a:t>
            </a:r>
            <a:r>
              <a:rPr sz="3000" dirty="0"/>
              <a:t>CVS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600" y="2286000"/>
            <a:ext cx="6958330" cy="51065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tabLst>
                <a:tab pos="287020" algn="l"/>
              </a:tabLst>
            </a:pPr>
            <a:r>
              <a:rPr lang="en-US" sz="2400" dirty="0">
                <a:latin typeface="Arial"/>
                <a:cs typeface="Arial"/>
              </a:rPr>
              <a:t>Technically easier if placenta is low or posterior</a:t>
            </a:r>
          </a:p>
          <a:p>
            <a:pPr marL="12065" marR="508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tabLst>
                <a:tab pos="2870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12065" marR="508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tabLst>
                <a:tab pos="287020" algn="l"/>
              </a:tabLst>
            </a:pPr>
            <a:r>
              <a:rPr lang="en-US" sz="2400" dirty="0">
                <a:latin typeface="Arial"/>
                <a:cs typeface="Arial"/>
              </a:rPr>
              <a:t>More infection if there is evidence of lower genital tract infection</a:t>
            </a:r>
          </a:p>
          <a:p>
            <a:pPr marL="12065" marR="508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tabLst>
                <a:tab pos="2870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12065" marR="508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tabLst>
                <a:tab pos="287020" algn="l"/>
              </a:tabLst>
            </a:pPr>
            <a:r>
              <a:rPr lang="en-US" sz="2400" dirty="0">
                <a:latin typeface="Arial"/>
                <a:cs typeface="Arial"/>
              </a:rPr>
              <a:t>More tissues can be gathered</a:t>
            </a:r>
          </a:p>
          <a:p>
            <a:pPr marL="12065" marR="508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tabLst>
                <a:tab pos="2870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12065" marR="508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tabLst>
                <a:tab pos="287020" algn="l"/>
              </a:tabLst>
            </a:pPr>
            <a:r>
              <a:rPr lang="en-US" sz="2400" dirty="0">
                <a:latin typeface="Arial"/>
                <a:cs typeface="Arial"/>
              </a:rPr>
              <a:t>Less discomfort to the patient</a:t>
            </a:r>
          </a:p>
          <a:p>
            <a:pPr marL="12065" marR="508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tabLst>
                <a:tab pos="2870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12065" marR="508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tabLst>
                <a:tab pos="2870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12065" marR="508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tabLst>
                <a:tab pos="287020" algn="l"/>
              </a:tabLst>
            </a:pP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D8537"/>
              </a:buClr>
              <a:buFont typeface="Wingdings"/>
              <a:buChar char=""/>
            </a:pPr>
            <a:endParaRPr sz="355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endParaRPr sz="2400" dirty="0">
              <a:latin typeface="Arial"/>
              <a:cs typeface="Aria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9F4C33-C61E-4722-8A21-8382E9E52F3D}"/>
              </a:ext>
            </a:extLst>
          </p:cNvPr>
          <p:cNvSpPr txBox="1"/>
          <p:nvPr/>
        </p:nvSpPr>
        <p:spPr>
          <a:xfrm>
            <a:off x="11243" y="1993213"/>
            <a:ext cx="4746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The transvaginal….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1850162-9144-4932-9E57-C29D17AB7620}"/>
                  </a:ext>
                </a:extLst>
              </p14:cNvPr>
              <p14:cNvContentPartPr/>
              <p14:nvPr/>
            </p14:nvContentPartPr>
            <p14:xfrm>
              <a:off x="6457727" y="314599"/>
              <a:ext cx="1841760" cy="130140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1850162-9144-4932-9E57-C29D17AB762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48727" y="305959"/>
                <a:ext cx="1859400" cy="1319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C38E158B-CDAF-4415-B2FC-639D89AB94B3}"/>
              </a:ext>
            </a:extLst>
          </p:cNvPr>
          <p:cNvGrpSpPr/>
          <p:nvPr/>
        </p:nvGrpSpPr>
        <p:grpSpPr>
          <a:xfrm>
            <a:off x="110522" y="4984243"/>
            <a:ext cx="393480" cy="294840"/>
            <a:chOff x="110522" y="4984243"/>
            <a:chExt cx="393480" cy="29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6D7D2BC-3357-48F1-BBBB-030E1090D88A}"/>
                    </a:ext>
                  </a:extLst>
                </p14:cNvPr>
                <p14:cNvContentPartPr/>
                <p14:nvPr/>
              </p14:nvContentPartPr>
              <p14:xfrm>
                <a:off x="312122" y="4984243"/>
                <a:ext cx="191880" cy="2077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6D7D2BC-3357-48F1-BBBB-030E1090D88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3482" y="4975243"/>
                  <a:ext cx="20952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6CF2D05-0BFE-4A89-B56B-0C7BE3494549}"/>
                    </a:ext>
                  </a:extLst>
                </p14:cNvPr>
                <p14:cNvContentPartPr/>
                <p14:nvPr/>
              </p14:nvContentPartPr>
              <p14:xfrm>
                <a:off x="110522" y="5033563"/>
                <a:ext cx="156240" cy="2455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6CF2D05-0BFE-4A89-B56B-0C7BE349454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1522" y="5024923"/>
                  <a:ext cx="173880" cy="2631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39"/>
    </mc:Choice>
    <mc:Fallback xmlns="">
      <p:transition spd="slow" advTm="347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52006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/>
              <a:t>P</a:t>
            </a:r>
            <a:r>
              <a:rPr sz="2400" spc="-5" dirty="0"/>
              <a:t>ROCEDURE </a:t>
            </a:r>
            <a:r>
              <a:rPr sz="2400" dirty="0"/>
              <a:t>OF</a:t>
            </a:r>
            <a:r>
              <a:rPr sz="2400" spc="265" dirty="0"/>
              <a:t> </a:t>
            </a:r>
            <a:r>
              <a:rPr sz="2400" spc="-10" dirty="0"/>
              <a:t>TRANSCERVICAL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76200" y="1447800"/>
            <a:ext cx="8077200" cy="5181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9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33"/>
    </mc:Choice>
    <mc:Fallback xmlns="">
      <p:transition spd="slow" advTm="13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24612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/>
              <a:t>P</a:t>
            </a:r>
            <a:r>
              <a:rPr sz="3000" dirty="0"/>
              <a:t>R</a:t>
            </a:r>
            <a:r>
              <a:rPr sz="3000" spc="-5" dirty="0"/>
              <a:t>OCE</a:t>
            </a:r>
            <a:r>
              <a:rPr sz="3000" dirty="0"/>
              <a:t>D</a:t>
            </a:r>
            <a:r>
              <a:rPr sz="3000" spc="-5" dirty="0"/>
              <a:t>URE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304800" y="1524000"/>
            <a:ext cx="7620000" cy="502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99"/>
    </mc:Choice>
    <mc:Fallback xmlns="">
      <p:transition spd="slow" advTm="112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25853"/>
            <a:ext cx="65900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Chorionic villus is obtained by transvaginal  aspiration under guidance with an endovaginal  probe.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62200" y="3276600"/>
            <a:ext cx="4343400" cy="3200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14"/>
    </mc:Choice>
    <mc:Fallback xmlns="">
      <p:transition spd="slow" advTm="18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59663"/>
            <a:ext cx="33629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/>
              <a:t>COMPLICATIONS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625853"/>
            <a:ext cx="7846060" cy="3872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Fetal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loss(1-2%)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D8537"/>
              </a:buClr>
              <a:buFont typeface="Wingdings"/>
              <a:buChar char=""/>
            </a:pPr>
            <a:endParaRPr sz="355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Oromandibular limb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deformities</a:t>
            </a:r>
            <a:r>
              <a:rPr lang="en-US" sz="2400" dirty="0">
                <a:latin typeface="Arial"/>
                <a:cs typeface="Arial"/>
              </a:rPr>
              <a:t> ( early CVS ) 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D8537"/>
              </a:buClr>
              <a:buFont typeface="Wingdings"/>
              <a:buChar char=""/>
            </a:pPr>
            <a:endParaRPr sz="350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30" dirty="0">
                <a:latin typeface="Arial"/>
                <a:cs typeface="Arial"/>
              </a:rPr>
              <a:t>Vaginal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bleeding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D8537"/>
              </a:buClr>
              <a:buFont typeface="Wingdings"/>
              <a:buChar char=""/>
            </a:pPr>
            <a:endParaRPr sz="355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Limb reduction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deformity</a:t>
            </a:r>
            <a:endParaRPr lang="en-US" sz="2400" dirty="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lang="en-US" sz="2400" dirty="0">
                <a:latin typeface="Arial"/>
                <a:cs typeface="Arial"/>
              </a:rPr>
              <a:t>ANTI-D 500 IU should be given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674CAA-CB56-40A2-8808-2B7A956F3133}"/>
              </a:ext>
            </a:extLst>
          </p:cNvPr>
          <p:cNvSpPr txBox="1"/>
          <p:nvPr/>
        </p:nvSpPr>
        <p:spPr>
          <a:xfrm>
            <a:off x="3895152" y="490331"/>
            <a:ext cx="3801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Earlier (&lt;10 weeks) should be avoided due to higher risk of complications</a:t>
            </a:r>
          </a:p>
          <a:p>
            <a:r>
              <a:rPr lang="en-GB" sz="1400" dirty="0"/>
              <a:t>Absolutely CI before 9 weeks, be very cautious between 9-10 weeks, okay after 10 weeks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513"/>
    </mc:Choice>
    <mc:Fallback xmlns="">
      <p:transition spd="slow" advTm="335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78739" y="621276"/>
            <a:ext cx="8745855" cy="514032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4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b="1" i="1" u="heavy" spc="-10" dirty="0">
                <a:solidFill>
                  <a:srgbClr val="205868"/>
                </a:solidFill>
                <a:uFill>
                  <a:solidFill>
                    <a:srgbClr val="205868"/>
                  </a:solidFill>
                </a:uFill>
                <a:latin typeface="Calibri"/>
                <a:cs typeface="Calibri"/>
              </a:rPr>
              <a:t>Amniocentesis</a:t>
            </a:r>
            <a:r>
              <a:rPr sz="3200" b="1" i="1" spc="-30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3200" b="1" i="1" dirty="0">
                <a:solidFill>
                  <a:srgbClr val="205868"/>
                </a:solidFill>
                <a:latin typeface="Calibri"/>
                <a:cs typeface="Calibri"/>
              </a:rPr>
              <a:t>:</a:t>
            </a:r>
            <a:endParaRPr sz="3200" dirty="0">
              <a:latin typeface="Calibri"/>
              <a:cs typeface="Calibri"/>
            </a:endParaRPr>
          </a:p>
          <a:p>
            <a:pPr marL="355600" marR="131445" indent="-342900">
              <a:lnSpc>
                <a:spcPct val="100000"/>
              </a:lnSpc>
              <a:spcBef>
                <a:spcPts val="690"/>
              </a:spcBef>
              <a:buFont typeface="Wingdings"/>
              <a:buChar char=""/>
              <a:tabLst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Amniocentesis can </a:t>
            </a:r>
            <a:r>
              <a:rPr sz="2800" spc="-5" dirty="0">
                <a:latin typeface="Calibri"/>
                <a:cs typeface="Calibri"/>
              </a:rPr>
              <a:t>be </a:t>
            </a:r>
            <a:r>
              <a:rPr sz="2800" spc="-15" dirty="0">
                <a:latin typeface="Calibri"/>
                <a:cs typeface="Calibri"/>
              </a:rPr>
              <a:t>performed </a:t>
            </a:r>
            <a:r>
              <a:rPr lang="en-US" sz="2800" spc="-15" dirty="0">
                <a:latin typeface="Calibri"/>
                <a:cs typeface="Calibri"/>
              </a:rPr>
              <a:t>after 10 </a:t>
            </a:r>
            <a:r>
              <a:rPr sz="2800" spc="-15" dirty="0">
                <a:latin typeface="Calibri"/>
                <a:cs typeface="Calibri"/>
              </a:rPr>
              <a:t>weeks </a:t>
            </a:r>
            <a:r>
              <a:rPr sz="2800" spc="-10" dirty="0">
                <a:latin typeface="Calibri"/>
                <a:cs typeface="Calibri"/>
              </a:rPr>
              <a:t>of  </a:t>
            </a:r>
            <a:r>
              <a:rPr sz="2800" spc="-15" dirty="0">
                <a:latin typeface="Calibri"/>
                <a:cs typeface="Calibri"/>
              </a:rPr>
              <a:t>gestation </a:t>
            </a:r>
            <a:r>
              <a:rPr sz="2800" spc="-5" dirty="0">
                <a:latin typeface="Calibri"/>
                <a:cs typeface="Calibri"/>
              </a:rPr>
              <a:t>(early </a:t>
            </a:r>
            <a:r>
              <a:rPr sz="2800" spc="-10" dirty="0">
                <a:latin typeface="Calibri"/>
                <a:cs typeface="Calibri"/>
              </a:rPr>
              <a:t>amniocentesis) but</a:t>
            </a:r>
            <a:r>
              <a:rPr lang="en-US" sz="2800" spc="-10" dirty="0">
                <a:latin typeface="Calibri"/>
                <a:cs typeface="Calibri"/>
              </a:rPr>
              <a:t> should be avoided.</a:t>
            </a:r>
            <a:r>
              <a:rPr sz="2800" spc="-10" dirty="0">
                <a:latin typeface="Calibri"/>
                <a:cs typeface="Calibri"/>
              </a:rPr>
              <a:t> usually </a:t>
            </a:r>
            <a:r>
              <a:rPr lang="en-US" sz="2800" spc="-10" dirty="0">
                <a:latin typeface="Calibri"/>
                <a:cs typeface="Calibri"/>
              </a:rPr>
              <a:t>should be </a:t>
            </a:r>
            <a:r>
              <a:rPr sz="2800" spc="-10" dirty="0">
                <a:latin typeface="Calibri"/>
                <a:cs typeface="Calibri"/>
              </a:rPr>
              <a:t>done </a:t>
            </a:r>
            <a:r>
              <a:rPr lang="en-US" sz="2800" spc="-15" dirty="0">
                <a:latin typeface="Calibri"/>
                <a:cs typeface="Calibri"/>
              </a:rPr>
              <a:t>after 15</a:t>
            </a:r>
            <a:r>
              <a:rPr sz="2800" dirty="0">
                <a:latin typeface="Calibri"/>
                <a:cs typeface="Calibri"/>
              </a:rPr>
              <a:t>  </a:t>
            </a:r>
            <a:r>
              <a:rPr sz="2800" spc="-15" dirty="0">
                <a:latin typeface="Calibri"/>
                <a:cs typeface="Calibri"/>
              </a:rPr>
              <a:t>weeks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gestation.</a:t>
            </a:r>
            <a:endParaRPr sz="28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Font typeface="Wingdings"/>
              <a:buChar char=""/>
              <a:tabLst>
                <a:tab pos="355600" algn="l"/>
              </a:tabLst>
            </a:pPr>
            <a:r>
              <a:rPr lang="en-US" sz="2800" spc="-5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arly </a:t>
            </a:r>
            <a:r>
              <a:rPr sz="2800" spc="-10" dirty="0">
                <a:latin typeface="Calibri"/>
                <a:cs typeface="Calibri"/>
              </a:rPr>
              <a:t>amniocentesis </a:t>
            </a:r>
            <a:r>
              <a:rPr sz="2800" spc="-5" dirty="0">
                <a:latin typeface="Calibri"/>
                <a:cs typeface="Calibri"/>
              </a:rPr>
              <a:t>is ass. with a </a:t>
            </a:r>
            <a:r>
              <a:rPr sz="2800" spc="-10" dirty="0">
                <a:latin typeface="Calibri"/>
                <a:cs typeface="Calibri"/>
              </a:rPr>
              <a:t>pregnancy </a:t>
            </a:r>
            <a:r>
              <a:rPr sz="2800" spc="-5" dirty="0">
                <a:latin typeface="Calibri"/>
                <a:cs typeface="Calibri"/>
              </a:rPr>
              <a:t>loss  </a:t>
            </a:r>
            <a:r>
              <a:rPr sz="2800" spc="-35" dirty="0">
                <a:latin typeface="Calibri"/>
                <a:cs typeface="Calibri"/>
              </a:rPr>
              <a:t>rate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lang="en-US" sz="2800" spc="-5" dirty="0">
                <a:latin typeface="Calibri"/>
                <a:cs typeface="Calibri"/>
              </a:rPr>
              <a:t>  </a:t>
            </a:r>
            <a:r>
              <a:rPr sz="2800" spc="-5" dirty="0">
                <a:latin typeface="Calibri"/>
                <a:cs typeface="Calibri"/>
              </a:rPr>
              <a:t>1 – 2 % &amp; an </a:t>
            </a:r>
            <a:r>
              <a:rPr sz="2800" spc="-10" dirty="0">
                <a:latin typeface="Calibri"/>
                <a:cs typeface="Calibri"/>
              </a:rPr>
              <a:t>increased </a:t>
            </a:r>
            <a:r>
              <a:rPr sz="2800" spc="-5" dirty="0">
                <a:latin typeface="Calibri"/>
                <a:cs typeface="Calibri"/>
              </a:rPr>
              <a:t>incidence of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clubfoot.</a:t>
            </a:r>
            <a:endParaRPr sz="2800" dirty="0">
              <a:latin typeface="Calibri"/>
              <a:cs typeface="Calibri"/>
            </a:endParaRPr>
          </a:p>
          <a:p>
            <a:pPr marL="355600" marR="64769" indent="-342900">
              <a:lnSpc>
                <a:spcPct val="100000"/>
              </a:lnSpc>
              <a:spcBef>
                <a:spcPts val="675"/>
              </a:spcBef>
              <a:buFont typeface="Wingdings"/>
              <a:buChar char=""/>
              <a:tabLst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15" dirty="0">
                <a:latin typeface="Calibri"/>
                <a:cs typeface="Calibri"/>
              </a:rPr>
              <a:t>22-gauge </a:t>
            </a:r>
            <a:r>
              <a:rPr sz="2800" spc="-10" dirty="0">
                <a:latin typeface="Calibri"/>
                <a:cs typeface="Calibri"/>
              </a:rPr>
              <a:t>needle </a:t>
            </a:r>
            <a:r>
              <a:rPr sz="2800" spc="-5" dirty="0">
                <a:latin typeface="Calibri"/>
                <a:cs typeface="Calibri"/>
              </a:rPr>
              <a:t>is passed </a:t>
            </a:r>
            <a:r>
              <a:rPr sz="2800" spc="-15" dirty="0">
                <a:latin typeface="Calibri"/>
                <a:cs typeface="Calibri"/>
              </a:rPr>
              <a:t>through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mother's lower  </a:t>
            </a:r>
            <a:r>
              <a:rPr sz="2800" spc="-5" dirty="0">
                <a:latin typeface="Calibri"/>
                <a:cs typeface="Calibri"/>
              </a:rPr>
              <a:t>abdomen </a:t>
            </a:r>
            <a:r>
              <a:rPr sz="2800" spc="-20" dirty="0">
                <a:latin typeface="Calibri"/>
                <a:cs typeface="Calibri"/>
              </a:rPr>
              <a:t>into </a:t>
            </a:r>
            <a:r>
              <a:rPr sz="2800" spc="-5" dirty="0">
                <a:latin typeface="Calibri"/>
                <a:cs typeface="Calibri"/>
              </a:rPr>
              <a:t>the amniotic </a:t>
            </a:r>
            <a:r>
              <a:rPr sz="2800" spc="-15" dirty="0">
                <a:latin typeface="Calibri"/>
                <a:cs typeface="Calibri"/>
              </a:rPr>
              <a:t>cavity </a:t>
            </a:r>
            <a:r>
              <a:rPr sz="2800" spc="-10" dirty="0">
                <a:latin typeface="Calibri"/>
                <a:cs typeface="Calibri"/>
              </a:rPr>
              <a:t>inside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uterus, </a:t>
            </a:r>
            <a:r>
              <a:rPr sz="2800" spc="-5" dirty="0">
                <a:latin typeface="Calibri"/>
                <a:cs typeface="Calibri"/>
              </a:rPr>
              <a:t>&amp; </a:t>
            </a:r>
            <a:r>
              <a:rPr sz="2800" dirty="0">
                <a:latin typeface="Calibri"/>
                <a:cs typeface="Calibri"/>
              </a:rPr>
              <a:t>10-  </a:t>
            </a:r>
            <a:r>
              <a:rPr sz="2800" spc="-5" dirty="0">
                <a:latin typeface="Calibri"/>
                <a:cs typeface="Calibri"/>
              </a:rPr>
              <a:t>20 mL of amniotic </a:t>
            </a:r>
            <a:r>
              <a:rPr sz="2800" spc="-10" dirty="0">
                <a:latin typeface="Calibri"/>
                <a:cs typeface="Calibri"/>
              </a:rPr>
              <a:t>fluid </a:t>
            </a:r>
            <a:r>
              <a:rPr sz="2800" spc="-5" dirty="0">
                <a:latin typeface="Calibri"/>
                <a:cs typeface="Calibri"/>
              </a:rPr>
              <a:t>( </a:t>
            </a:r>
            <a:r>
              <a:rPr sz="2800" spc="-10" dirty="0">
                <a:latin typeface="Calibri"/>
                <a:cs typeface="Calibri"/>
              </a:rPr>
              <a:t>that </a:t>
            </a:r>
            <a:r>
              <a:rPr sz="2800" spc="-5" dirty="0">
                <a:latin typeface="Calibri"/>
                <a:cs typeface="Calibri"/>
              </a:rPr>
              <a:t>is </a:t>
            </a:r>
            <a:r>
              <a:rPr sz="2800" spc="-10" dirty="0">
                <a:latin typeface="Calibri"/>
                <a:cs typeface="Calibri"/>
              </a:rPr>
              <a:t>replaced </a:t>
            </a:r>
            <a:r>
              <a:rPr sz="2800" spc="-15" dirty="0">
                <a:latin typeface="Calibri"/>
                <a:cs typeface="Calibri"/>
              </a:rPr>
              <a:t>by </a:t>
            </a:r>
            <a:r>
              <a:rPr sz="2800" spc="-20" dirty="0">
                <a:latin typeface="Calibri"/>
                <a:cs typeface="Calibri"/>
              </a:rPr>
              <a:t>fetus </a:t>
            </a:r>
            <a:r>
              <a:rPr sz="2800" spc="-5" dirty="0">
                <a:latin typeface="Calibri"/>
                <a:cs typeface="Calibri"/>
              </a:rPr>
              <a:t>within  </a:t>
            </a:r>
            <a:r>
              <a:rPr sz="2800" spc="-15" dirty="0">
                <a:latin typeface="Calibri"/>
                <a:cs typeface="Calibri"/>
              </a:rPr>
              <a:t>24hrs </a:t>
            </a:r>
            <a:r>
              <a:rPr sz="2800" spc="-5" dirty="0">
                <a:latin typeface="Calibri"/>
                <a:cs typeface="Calibri"/>
              </a:rPr>
              <a:t>) </a:t>
            </a:r>
            <a:r>
              <a:rPr sz="2800" spc="-10" dirty="0">
                <a:latin typeface="Calibri"/>
                <a:cs typeface="Calibri"/>
              </a:rPr>
              <a:t>that </a:t>
            </a:r>
            <a:r>
              <a:rPr sz="2800" spc="-15" dirty="0">
                <a:latin typeface="Calibri"/>
                <a:cs typeface="Calibri"/>
              </a:rPr>
              <a:t>contains </a:t>
            </a:r>
            <a:r>
              <a:rPr sz="2800" spc="-5" dirty="0">
                <a:latin typeface="Calibri"/>
                <a:cs typeface="Calibri"/>
              </a:rPr>
              <a:t>cells </a:t>
            </a:r>
            <a:r>
              <a:rPr sz="2800" spc="-20" dirty="0">
                <a:latin typeface="Calibri"/>
                <a:cs typeface="Calibri"/>
              </a:rPr>
              <a:t>from </a:t>
            </a:r>
            <a:r>
              <a:rPr sz="2800" spc="-5" dirty="0">
                <a:latin typeface="Calibri"/>
                <a:cs typeface="Calibri"/>
              </a:rPr>
              <a:t>amnion, </a:t>
            </a:r>
            <a:r>
              <a:rPr sz="2800" spc="-30" dirty="0">
                <a:latin typeface="Calibri"/>
                <a:cs typeface="Calibri"/>
              </a:rPr>
              <a:t>fetal </a:t>
            </a:r>
            <a:r>
              <a:rPr sz="2800" spc="-10" dirty="0">
                <a:latin typeface="Calibri"/>
                <a:cs typeface="Calibri"/>
              </a:rPr>
              <a:t>skin, </a:t>
            </a:r>
            <a:r>
              <a:rPr sz="2800" spc="-30" dirty="0">
                <a:latin typeface="Calibri"/>
                <a:cs typeface="Calibri"/>
              </a:rPr>
              <a:t>fetal  </a:t>
            </a:r>
            <a:r>
              <a:rPr sz="2800" spc="-10" dirty="0">
                <a:latin typeface="Calibri"/>
                <a:cs typeface="Calibri"/>
              </a:rPr>
              <a:t>lungs,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urinary </a:t>
            </a:r>
            <a:r>
              <a:rPr sz="2800" spc="-15" dirty="0">
                <a:latin typeface="Calibri"/>
                <a:cs typeface="Calibri"/>
              </a:rPr>
              <a:t>tract </a:t>
            </a:r>
            <a:r>
              <a:rPr sz="2800" spc="-10" dirty="0">
                <a:latin typeface="Calibri"/>
                <a:cs typeface="Calibri"/>
              </a:rPr>
              <a:t>epithelium </a:t>
            </a:r>
            <a:r>
              <a:rPr sz="2800" spc="-20" dirty="0">
                <a:latin typeface="Calibri"/>
                <a:cs typeface="Calibri"/>
              </a:rPr>
              <a:t>are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collected.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EF10B2-07CD-4F05-8A29-4402C87D5963}"/>
              </a:ext>
            </a:extLst>
          </p:cNvPr>
          <p:cNvSpPr txBox="1"/>
          <p:nvPr/>
        </p:nvSpPr>
        <p:spPr>
          <a:xfrm>
            <a:off x="78739" y="2514600"/>
            <a:ext cx="7693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Amount of amniotic fluid at this age is already very little – similar to early onset oligohydramnios</a:t>
            </a:r>
          </a:p>
        </p:txBody>
      </p:sp>
    </p:spTree>
    <p:extLst>
      <p:ext uri="{BB962C8B-B14F-4D97-AF65-F5344CB8AC3E}">
        <p14:creationId xmlns:p14="http://schemas.microsoft.com/office/powerpoint/2010/main" val="247921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57"/>
    </mc:Choice>
    <mc:Fallback xmlns="">
      <p:transition spd="slow" advTm="69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78739" y="622491"/>
            <a:ext cx="8943340" cy="596138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0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b="1" i="1" u="heavy" spc="-10" dirty="0">
                <a:solidFill>
                  <a:srgbClr val="205868"/>
                </a:solidFill>
                <a:uFill>
                  <a:solidFill>
                    <a:srgbClr val="205868"/>
                  </a:solidFill>
                </a:uFill>
                <a:latin typeface="Calibri"/>
                <a:cs typeface="Calibri"/>
              </a:rPr>
              <a:t>Amniocentesis</a:t>
            </a:r>
            <a:r>
              <a:rPr sz="3200" b="1" i="1" spc="-30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3000" b="1" i="1" dirty="0">
                <a:solidFill>
                  <a:srgbClr val="205868"/>
                </a:solidFill>
                <a:latin typeface="Calibri"/>
                <a:cs typeface="Calibri"/>
              </a:rPr>
              <a:t>:</a:t>
            </a:r>
            <a:endParaRPr sz="3000">
              <a:latin typeface="Calibri"/>
              <a:cs typeface="Calibri"/>
            </a:endParaRPr>
          </a:p>
          <a:p>
            <a:pPr marL="527685" marR="993140" indent="-515620">
              <a:lnSpc>
                <a:spcPts val="3240"/>
              </a:lnSpc>
              <a:spcBef>
                <a:spcPts val="7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spc="-5" dirty="0">
                <a:latin typeface="Calibri"/>
                <a:cs typeface="Calibri"/>
              </a:rPr>
              <a:t>The </a:t>
            </a:r>
            <a:r>
              <a:rPr sz="3000" b="1" i="1" dirty="0">
                <a:solidFill>
                  <a:srgbClr val="038A27"/>
                </a:solidFill>
                <a:latin typeface="Calibri"/>
                <a:cs typeface="Calibri"/>
              </a:rPr>
              <a:t>Cells </a:t>
            </a:r>
            <a:r>
              <a:rPr sz="3000" spc="-15" dirty="0">
                <a:latin typeface="Calibri"/>
                <a:cs typeface="Calibri"/>
              </a:rPr>
              <a:t>are grown </a:t>
            </a:r>
            <a:r>
              <a:rPr sz="3000" dirty="0">
                <a:latin typeface="Calibri"/>
                <a:cs typeface="Calibri"/>
              </a:rPr>
              <a:t>in </a:t>
            </a:r>
            <a:r>
              <a:rPr sz="3000" spc="-10" dirty="0">
                <a:latin typeface="Calibri"/>
                <a:cs typeface="Calibri"/>
              </a:rPr>
              <a:t>culture </a:t>
            </a:r>
            <a:r>
              <a:rPr sz="3000" spc="-25" dirty="0">
                <a:latin typeface="Calibri"/>
                <a:cs typeface="Calibri"/>
              </a:rPr>
              <a:t>for </a:t>
            </a:r>
            <a:r>
              <a:rPr sz="3000" spc="-5" dirty="0">
                <a:latin typeface="Calibri"/>
                <a:cs typeface="Calibri"/>
              </a:rPr>
              <a:t>chromosomal,  </a:t>
            </a:r>
            <a:r>
              <a:rPr sz="3000" spc="-10" dirty="0">
                <a:latin typeface="Calibri"/>
                <a:cs typeface="Calibri"/>
              </a:rPr>
              <a:t>biochemical, </a:t>
            </a:r>
            <a:r>
              <a:rPr sz="3000" dirty="0">
                <a:latin typeface="Calibri"/>
                <a:cs typeface="Calibri"/>
              </a:rPr>
              <a:t>&amp; </a:t>
            </a:r>
            <a:r>
              <a:rPr sz="3000" spc="-5" dirty="0">
                <a:latin typeface="Calibri"/>
                <a:cs typeface="Calibri"/>
              </a:rPr>
              <a:t>molecular biologic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analyses.</a:t>
            </a:r>
            <a:endParaRPr sz="3000">
              <a:latin typeface="Calibri"/>
              <a:cs typeface="Calibri"/>
            </a:endParaRPr>
          </a:p>
          <a:p>
            <a:pPr marL="527685" marR="1148715" indent="-515620">
              <a:lnSpc>
                <a:spcPct val="90000"/>
              </a:lnSpc>
              <a:spcBef>
                <a:spcPts val="675"/>
              </a:spcBef>
              <a:buAutoNum type="arabicPeriod"/>
              <a:tabLst>
                <a:tab pos="527685" algn="l"/>
                <a:tab pos="528320" algn="l"/>
                <a:tab pos="5594350" algn="l"/>
              </a:tabLst>
            </a:pPr>
            <a:r>
              <a:rPr sz="3000" spc="-5" dirty="0">
                <a:latin typeface="Calibri"/>
                <a:cs typeface="Calibri"/>
              </a:rPr>
              <a:t>The </a:t>
            </a:r>
            <a:r>
              <a:rPr sz="3000" b="1" i="1" spc="-10" dirty="0">
                <a:solidFill>
                  <a:srgbClr val="038A27"/>
                </a:solidFill>
                <a:latin typeface="Calibri"/>
                <a:cs typeface="Calibri"/>
              </a:rPr>
              <a:t>Supernatant</a:t>
            </a:r>
            <a:r>
              <a:rPr sz="3000" b="1" i="1" spc="20" dirty="0">
                <a:solidFill>
                  <a:srgbClr val="038A27"/>
                </a:solidFill>
                <a:latin typeface="Calibri"/>
                <a:cs typeface="Calibri"/>
              </a:rPr>
              <a:t> </a:t>
            </a:r>
            <a:r>
              <a:rPr sz="3000" b="1" i="1" dirty="0">
                <a:solidFill>
                  <a:srgbClr val="038A27"/>
                </a:solidFill>
                <a:latin typeface="Calibri"/>
                <a:cs typeface="Calibri"/>
              </a:rPr>
              <a:t>amniotic</a:t>
            </a:r>
            <a:r>
              <a:rPr sz="3000" b="1" i="1" spc="25" dirty="0">
                <a:solidFill>
                  <a:srgbClr val="038A27"/>
                </a:solidFill>
                <a:latin typeface="Calibri"/>
                <a:cs typeface="Calibri"/>
              </a:rPr>
              <a:t> </a:t>
            </a:r>
            <a:r>
              <a:rPr sz="3000" b="1" i="1" spc="-10" dirty="0">
                <a:solidFill>
                  <a:srgbClr val="038A27"/>
                </a:solidFill>
                <a:latin typeface="Calibri"/>
                <a:cs typeface="Calibri"/>
              </a:rPr>
              <a:t>fluid	</a:t>
            </a:r>
            <a:r>
              <a:rPr sz="3000" dirty="0">
                <a:latin typeface="Calibri"/>
                <a:cs typeface="Calibri"/>
              </a:rPr>
              <a:t>is </a:t>
            </a:r>
            <a:r>
              <a:rPr sz="3000" spc="-10" dirty="0">
                <a:latin typeface="Calibri"/>
                <a:cs typeface="Calibri"/>
              </a:rPr>
              <a:t>used </a:t>
            </a:r>
            <a:r>
              <a:rPr sz="3000" spc="-25" dirty="0">
                <a:latin typeface="Calibri"/>
                <a:cs typeface="Calibri"/>
              </a:rPr>
              <a:t>for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  </a:t>
            </a:r>
            <a:r>
              <a:rPr sz="3000" spc="-10" dirty="0">
                <a:latin typeface="Calibri"/>
                <a:cs typeface="Calibri"/>
              </a:rPr>
              <a:t>measurement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spc="-10" dirty="0">
                <a:latin typeface="Calibri"/>
                <a:cs typeface="Calibri"/>
              </a:rPr>
              <a:t>substances </a:t>
            </a:r>
            <a:r>
              <a:rPr sz="3000" spc="-5" dirty="0">
                <a:latin typeface="Calibri"/>
                <a:cs typeface="Calibri"/>
              </a:rPr>
              <a:t>such </a:t>
            </a:r>
            <a:r>
              <a:rPr sz="3000" dirty="0">
                <a:latin typeface="Calibri"/>
                <a:cs typeface="Calibri"/>
              </a:rPr>
              <a:t>as </a:t>
            </a:r>
            <a:r>
              <a:rPr sz="3000" spc="-95" dirty="0">
                <a:latin typeface="Calibri"/>
                <a:cs typeface="Calibri"/>
              </a:rPr>
              <a:t>AFP,  </a:t>
            </a:r>
            <a:r>
              <a:rPr sz="3000" spc="-10" dirty="0">
                <a:latin typeface="Calibri"/>
                <a:cs typeface="Calibri"/>
              </a:rPr>
              <a:t>AChE,bilirubin </a:t>
            </a:r>
            <a:r>
              <a:rPr sz="3000" dirty="0">
                <a:latin typeface="Calibri"/>
                <a:cs typeface="Calibri"/>
              </a:rPr>
              <a:t>&amp; </a:t>
            </a:r>
            <a:r>
              <a:rPr sz="3000" spc="-5" dirty="0">
                <a:latin typeface="Calibri"/>
                <a:cs typeface="Calibri"/>
              </a:rPr>
              <a:t>pulmonary</a:t>
            </a:r>
            <a:r>
              <a:rPr sz="3000" spc="4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surfactant</a:t>
            </a:r>
            <a:endParaRPr sz="3000">
              <a:latin typeface="Calibri"/>
              <a:cs typeface="Calibri"/>
            </a:endParaRPr>
          </a:p>
          <a:p>
            <a:pPr marL="527685" marR="173355" indent="-515620">
              <a:lnSpc>
                <a:spcPct val="90000"/>
              </a:lnSpc>
              <a:spcBef>
                <a:spcPts val="7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dirty="0">
                <a:latin typeface="Calibri"/>
                <a:cs typeface="Calibri"/>
              </a:rPr>
              <a:t>In the </a:t>
            </a:r>
            <a:r>
              <a:rPr sz="3000" spc="-15" dirty="0">
                <a:latin typeface="Calibri"/>
                <a:cs typeface="Calibri"/>
              </a:rPr>
              <a:t>third </a:t>
            </a:r>
            <a:r>
              <a:rPr sz="3000" spc="-10" dirty="0">
                <a:latin typeface="Calibri"/>
                <a:cs typeface="Calibri"/>
              </a:rPr>
              <a:t>trimester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spc="-30" dirty="0">
                <a:latin typeface="Calibri"/>
                <a:cs typeface="Calibri"/>
              </a:rPr>
              <a:t>pregnancy, </a:t>
            </a:r>
            <a:r>
              <a:rPr sz="3000" dirty="0">
                <a:latin typeface="Calibri"/>
                <a:cs typeface="Calibri"/>
              </a:rPr>
              <a:t>the amniotic </a:t>
            </a:r>
            <a:r>
              <a:rPr sz="3000" spc="-5" dirty="0">
                <a:latin typeface="Calibri"/>
                <a:cs typeface="Calibri"/>
              </a:rPr>
              <a:t>fluid  </a:t>
            </a:r>
            <a:r>
              <a:rPr sz="3000" spc="-10" dirty="0">
                <a:latin typeface="Calibri"/>
                <a:cs typeface="Calibri"/>
              </a:rPr>
              <a:t>can </a:t>
            </a:r>
            <a:r>
              <a:rPr sz="3000" spc="-5" dirty="0">
                <a:latin typeface="Calibri"/>
                <a:cs typeface="Calibri"/>
              </a:rPr>
              <a:t>be </a:t>
            </a:r>
            <a:r>
              <a:rPr sz="3000" spc="-15" dirty="0">
                <a:latin typeface="Calibri"/>
                <a:cs typeface="Calibri"/>
              </a:rPr>
              <a:t>analyzed </a:t>
            </a:r>
            <a:r>
              <a:rPr sz="3000" spc="-25" dirty="0">
                <a:latin typeface="Calibri"/>
                <a:cs typeface="Calibri"/>
              </a:rPr>
              <a:t>for </a:t>
            </a:r>
            <a:r>
              <a:rPr sz="3000" spc="-10" dirty="0">
                <a:latin typeface="Calibri"/>
                <a:cs typeface="Calibri"/>
              </a:rPr>
              <a:t>determination </a:t>
            </a:r>
            <a:r>
              <a:rPr sz="3000" dirty="0">
                <a:latin typeface="Calibri"/>
                <a:cs typeface="Calibri"/>
              </a:rPr>
              <a:t>of </a:t>
            </a:r>
            <a:r>
              <a:rPr sz="3000" spc="-30" dirty="0">
                <a:latin typeface="Calibri"/>
                <a:cs typeface="Calibri"/>
              </a:rPr>
              <a:t>fetal </a:t>
            </a:r>
            <a:r>
              <a:rPr sz="3000" spc="-5" dirty="0">
                <a:latin typeface="Calibri"/>
                <a:cs typeface="Calibri"/>
              </a:rPr>
              <a:t>lung  </a:t>
            </a:r>
            <a:r>
              <a:rPr sz="3000" spc="-25" dirty="0">
                <a:latin typeface="Calibri"/>
                <a:cs typeface="Calibri"/>
              </a:rPr>
              <a:t>maturity.</a:t>
            </a:r>
            <a:endParaRPr sz="3000">
              <a:latin typeface="Calibri"/>
              <a:cs typeface="Calibri"/>
            </a:endParaRPr>
          </a:p>
          <a:p>
            <a:pPr marL="527685" marR="153670" indent="-515620">
              <a:lnSpc>
                <a:spcPts val="3240"/>
              </a:lnSpc>
              <a:spcBef>
                <a:spcPts val="765"/>
              </a:spcBef>
              <a:buFont typeface="Wingdings"/>
              <a:buChar char=""/>
              <a:tabLst>
                <a:tab pos="527685" algn="l"/>
                <a:tab pos="528320" algn="l"/>
              </a:tabLst>
            </a:pPr>
            <a:r>
              <a:rPr sz="3000" spc="-5" dirty="0">
                <a:latin typeface="Calibri"/>
                <a:cs typeface="Calibri"/>
              </a:rPr>
              <a:t>The </a:t>
            </a:r>
            <a:r>
              <a:rPr sz="3000" spc="-10" dirty="0">
                <a:latin typeface="Calibri"/>
                <a:cs typeface="Calibri"/>
              </a:rPr>
              <a:t>results </a:t>
            </a:r>
            <a:r>
              <a:rPr sz="3000" spc="-5" dirty="0">
                <a:latin typeface="Calibri"/>
                <a:cs typeface="Calibri"/>
              </a:rPr>
              <a:t>of cytogenetic </a:t>
            </a:r>
            <a:r>
              <a:rPr sz="3000" dirty="0">
                <a:latin typeface="Calibri"/>
                <a:cs typeface="Calibri"/>
              </a:rPr>
              <a:t>and </a:t>
            </a:r>
            <a:r>
              <a:rPr sz="3000" spc="-10" dirty="0">
                <a:latin typeface="Calibri"/>
                <a:cs typeface="Calibri"/>
              </a:rPr>
              <a:t>biochemical studies </a:t>
            </a:r>
            <a:r>
              <a:rPr sz="3000" dirty="0">
                <a:latin typeface="Calibri"/>
                <a:cs typeface="Calibri"/>
              </a:rPr>
              <a:t>on  </a:t>
            </a:r>
            <a:r>
              <a:rPr sz="3000" spc="-5" dirty="0">
                <a:latin typeface="Calibri"/>
                <a:cs typeface="Calibri"/>
              </a:rPr>
              <a:t>amniotic cell cultures </a:t>
            </a:r>
            <a:r>
              <a:rPr sz="3000" spc="-15" dirty="0">
                <a:latin typeface="Calibri"/>
                <a:cs typeface="Calibri"/>
              </a:rPr>
              <a:t>are </a:t>
            </a:r>
            <a:r>
              <a:rPr sz="3000" spc="-10" dirty="0">
                <a:latin typeface="Calibri"/>
                <a:cs typeface="Calibri"/>
              </a:rPr>
              <a:t>more </a:t>
            </a:r>
            <a:r>
              <a:rPr sz="3000" dirty="0">
                <a:latin typeface="Calibri"/>
                <a:cs typeface="Calibri"/>
              </a:rPr>
              <a:t>than 90%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accurate.</a:t>
            </a:r>
            <a:endParaRPr sz="3000">
              <a:latin typeface="Calibri"/>
              <a:cs typeface="Calibri"/>
            </a:endParaRPr>
          </a:p>
          <a:p>
            <a:pPr marL="527685" marR="5080" indent="-515620">
              <a:lnSpc>
                <a:spcPts val="3240"/>
              </a:lnSpc>
              <a:spcBef>
                <a:spcPts val="725"/>
              </a:spcBef>
              <a:buFont typeface="Wingdings"/>
              <a:buChar char=""/>
              <a:tabLst>
                <a:tab pos="527685" algn="l"/>
                <a:tab pos="528320" algn="l"/>
              </a:tabLst>
            </a:pPr>
            <a:r>
              <a:rPr sz="3000" spc="-5" dirty="0">
                <a:latin typeface="Calibri"/>
                <a:cs typeface="Calibri"/>
              </a:rPr>
              <a:t>Risks </a:t>
            </a:r>
            <a:r>
              <a:rPr sz="3000" dirty="0">
                <a:latin typeface="Calibri"/>
                <a:cs typeface="Calibri"/>
              </a:rPr>
              <a:t>with </a:t>
            </a:r>
            <a:r>
              <a:rPr sz="3000" spc="-5" dirty="0">
                <a:latin typeface="Calibri"/>
                <a:cs typeface="Calibri"/>
              </a:rPr>
              <a:t>amniocentesis </a:t>
            </a:r>
            <a:r>
              <a:rPr sz="3000" spc="-15" dirty="0">
                <a:latin typeface="Calibri"/>
                <a:cs typeface="Calibri"/>
              </a:rPr>
              <a:t>are </a:t>
            </a:r>
            <a:r>
              <a:rPr sz="3000" spc="-25" dirty="0">
                <a:latin typeface="Calibri"/>
                <a:cs typeface="Calibri"/>
              </a:rPr>
              <a:t>rare </a:t>
            </a:r>
            <a:r>
              <a:rPr sz="3000" spc="-5" dirty="0">
                <a:latin typeface="Calibri"/>
                <a:cs typeface="Calibri"/>
              </a:rPr>
              <a:t>but include 0.5-1.0%  </a:t>
            </a:r>
            <a:r>
              <a:rPr sz="3000" spc="-30" dirty="0">
                <a:latin typeface="Calibri"/>
                <a:cs typeface="Calibri"/>
              </a:rPr>
              <a:t>fetal </a:t>
            </a:r>
            <a:r>
              <a:rPr sz="3000" dirty="0">
                <a:latin typeface="Calibri"/>
                <a:cs typeface="Calibri"/>
              </a:rPr>
              <a:t>loss and </a:t>
            </a:r>
            <a:r>
              <a:rPr sz="3000" spc="-10" dirty="0">
                <a:latin typeface="Calibri"/>
                <a:cs typeface="Calibri"/>
              </a:rPr>
              <a:t>maternal </a:t>
            </a:r>
            <a:r>
              <a:rPr sz="3000" dirty="0">
                <a:latin typeface="Calibri"/>
                <a:cs typeface="Calibri"/>
              </a:rPr>
              <a:t>Rh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sensitization.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535DA2-9F23-4B0B-9D12-A79F5C0E328F}"/>
              </a:ext>
            </a:extLst>
          </p:cNvPr>
          <p:cNvSpPr txBox="1"/>
          <p:nvPr/>
        </p:nvSpPr>
        <p:spPr>
          <a:xfrm>
            <a:off x="6581182" y="5984187"/>
            <a:ext cx="1580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If done &gt;15 weeks</a:t>
            </a:r>
          </a:p>
        </p:txBody>
      </p:sp>
    </p:spTree>
    <p:extLst>
      <p:ext uri="{BB962C8B-B14F-4D97-AF65-F5344CB8AC3E}">
        <p14:creationId xmlns:p14="http://schemas.microsoft.com/office/powerpoint/2010/main" val="89706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23"/>
    </mc:Choice>
    <mc:Fallback xmlns="">
      <p:transition spd="slow" advTm="57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600200"/>
            <a:ext cx="7467600" cy="4953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4"/>
    </mc:Choice>
    <mc:Fallback xmlns="">
      <p:transition spd="slow" advTm="27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49272"/>
            <a:ext cx="6349365" cy="2272417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Main risk</a:t>
            </a:r>
            <a:r>
              <a:rPr sz="2400" dirty="0">
                <a:latin typeface="Arial"/>
                <a:cs typeface="Arial"/>
              </a:rPr>
              <a:t> factors:</a:t>
            </a:r>
          </a:p>
          <a:p>
            <a:pPr marL="265430">
              <a:lnSpc>
                <a:spcPct val="100000"/>
              </a:lnSpc>
              <a:spcBef>
                <a:spcPts val="605"/>
              </a:spcBef>
            </a:pPr>
            <a:endParaRPr lang="en-US" sz="2400" spc="-5" dirty="0">
              <a:latin typeface="Arial"/>
              <a:cs typeface="Arial"/>
            </a:endParaRPr>
          </a:p>
          <a:p>
            <a:pPr marL="265430">
              <a:lnSpc>
                <a:spcPct val="100000"/>
              </a:lnSpc>
              <a:spcBef>
                <a:spcPts val="605"/>
              </a:spcBef>
            </a:pPr>
            <a:r>
              <a:rPr sz="2400" spc="-5" dirty="0">
                <a:latin typeface="Arial"/>
                <a:cs typeface="Arial"/>
              </a:rPr>
              <a:t>-Rh isoimmunization in Rh negative</a:t>
            </a:r>
            <a:r>
              <a:rPr sz="2400" spc="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mothers.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-Infection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68"/>
    </mc:Choice>
    <mc:Fallback xmlns="">
      <p:transition spd="slow" advTm="117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25853"/>
            <a:ext cx="3260725" cy="31341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Disadvantages: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550" dirty="0">
              <a:latin typeface="Times New Roman"/>
              <a:cs typeface="Times New Roman"/>
            </a:endParaRPr>
          </a:p>
          <a:p>
            <a:pPr marL="18161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-Pregnancy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loss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18161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-Amniotic fluid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le</a:t>
            </a:r>
            <a:r>
              <a:rPr lang="en-US" sz="2400" spc="-5" dirty="0">
                <a:latin typeface="Arial"/>
                <a:cs typeface="Arial"/>
              </a:rPr>
              <a:t>a</a:t>
            </a:r>
            <a:r>
              <a:rPr sz="2400" spc="-5" dirty="0">
                <a:latin typeface="Arial"/>
                <a:cs typeface="Arial"/>
              </a:rPr>
              <a:t>kage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550" dirty="0">
              <a:latin typeface="Times New Roman"/>
              <a:cs typeface="Times New Roman"/>
            </a:endParaRPr>
          </a:p>
          <a:p>
            <a:pPr marL="18161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-Fetal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trauma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25"/>
    </mc:Choice>
    <mc:Fallback xmlns="">
      <p:transition spd="slow" advTm="190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941959"/>
            <a:ext cx="2370455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dirty="0"/>
              <a:t>PRECAUTIONS</a:t>
            </a:r>
            <a:endParaRPr sz="2550"/>
          </a:p>
        </p:txBody>
      </p:sp>
      <p:sp>
        <p:nvSpPr>
          <p:cNvPr id="3" name="object 3"/>
          <p:cNvSpPr txBox="1"/>
          <p:nvPr/>
        </p:nvSpPr>
        <p:spPr>
          <a:xfrm>
            <a:off x="535940" y="1625853"/>
            <a:ext cx="68453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Prior sonographic localisation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placenta is  desirable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prevent bloody </a:t>
            </a:r>
            <a:r>
              <a:rPr sz="2400" dirty="0">
                <a:latin typeface="Arial"/>
                <a:cs typeface="Arial"/>
              </a:rPr>
              <a:t>tap </a:t>
            </a:r>
            <a:r>
              <a:rPr sz="2400" spc="-5" dirty="0">
                <a:latin typeface="Arial"/>
                <a:cs typeface="Arial"/>
              </a:rPr>
              <a:t>and fetomaternal  bleeding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3683889"/>
            <a:ext cx="65582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Prophylatic administration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lang="en-US" sz="2400" spc="-5" dirty="0">
                <a:latin typeface="Arial"/>
                <a:cs typeface="Arial"/>
              </a:rPr>
              <a:t>500 IU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 anti-D  </a:t>
            </a:r>
            <a:r>
              <a:rPr sz="2400" spc="-5" dirty="0">
                <a:latin typeface="Arial"/>
                <a:cs typeface="Arial"/>
              </a:rPr>
              <a:t>immunoglobulin in Rh-negative nonimmunized  </a:t>
            </a:r>
            <a:r>
              <a:rPr sz="2400" spc="-20" dirty="0">
                <a:latin typeface="Arial"/>
                <a:cs typeface="Arial"/>
              </a:rPr>
              <a:t>mother.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95"/>
    </mc:Choice>
    <mc:Fallback xmlns="">
      <p:transition spd="slow" advTm="363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335152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/>
              <a:t>COR</a:t>
            </a:r>
            <a:r>
              <a:rPr sz="3000" dirty="0"/>
              <a:t>D</a:t>
            </a:r>
            <a:r>
              <a:rPr sz="3000" spc="-5" dirty="0"/>
              <a:t>OCE</a:t>
            </a:r>
            <a:r>
              <a:rPr sz="3000" dirty="0"/>
              <a:t>NTE</a:t>
            </a:r>
            <a:r>
              <a:rPr sz="3000" spc="5" dirty="0"/>
              <a:t>S</a:t>
            </a:r>
            <a:r>
              <a:rPr sz="3000" dirty="0"/>
              <a:t>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9272"/>
            <a:ext cx="7846060" cy="53168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Described in 1983 by Fernand</a:t>
            </a:r>
            <a:r>
              <a:rPr sz="2400" spc="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Daffos.</a:t>
            </a:r>
            <a:endParaRPr sz="2400" dirty="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Procedure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obtain fetal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blood.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20" dirty="0">
                <a:latin typeface="Arial"/>
                <a:cs typeface="Arial"/>
              </a:rPr>
              <a:t>INDICATIONS: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550" dirty="0">
              <a:latin typeface="Times New Roman"/>
              <a:cs typeface="Times New Roman"/>
            </a:endParaRPr>
          </a:p>
          <a:p>
            <a:pPr marL="35052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-Fetal </a:t>
            </a:r>
            <a:r>
              <a:rPr sz="2400" spc="-5" dirty="0">
                <a:latin typeface="Arial"/>
                <a:cs typeface="Arial"/>
              </a:rPr>
              <a:t>transmission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toxoplasmosis</a:t>
            </a:r>
            <a:endParaRPr lang="en-US" sz="2400" spc="-5" dirty="0">
              <a:latin typeface="Arial"/>
              <a:cs typeface="Arial"/>
            </a:endParaRPr>
          </a:p>
          <a:p>
            <a:pPr marL="350520">
              <a:lnSpc>
                <a:spcPct val="100000"/>
              </a:lnSpc>
            </a:pPr>
            <a:r>
              <a:rPr lang="en-US" sz="2400" spc="-5" dirty="0" err="1">
                <a:latin typeface="Arial"/>
                <a:cs typeface="Arial"/>
              </a:rPr>
              <a:t>T.Gondii</a:t>
            </a:r>
            <a:r>
              <a:rPr lang="en-US" sz="2400" spc="-5" dirty="0">
                <a:latin typeface="Arial"/>
                <a:cs typeface="Arial"/>
              </a:rPr>
              <a:t> IgM specific AB. 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12700" marR="5080" indent="33782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-Rapid karyotype </a:t>
            </a:r>
            <a:r>
              <a:rPr sz="2400" dirty="0">
                <a:latin typeface="Arial"/>
                <a:cs typeface="Arial"/>
              </a:rPr>
              <a:t>of the fetus </a:t>
            </a:r>
            <a:r>
              <a:rPr sz="2400" spc="-5" dirty="0">
                <a:latin typeface="Arial"/>
                <a:cs typeface="Arial"/>
              </a:rPr>
              <a:t>with anatomic  </a:t>
            </a:r>
            <a:r>
              <a:rPr lang="en-US" sz="2400" spc="-5" dirty="0">
                <a:latin typeface="Arial"/>
                <a:cs typeface="Arial"/>
              </a:rPr>
              <a:t>    </a:t>
            </a:r>
            <a:r>
              <a:rPr sz="2400" spc="-5" dirty="0">
                <a:latin typeface="Arial"/>
                <a:cs typeface="Arial"/>
              </a:rPr>
              <a:t>deformities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550" dirty="0">
              <a:latin typeface="Times New Roman"/>
              <a:cs typeface="Times New Roman"/>
            </a:endParaRPr>
          </a:p>
          <a:p>
            <a:pPr marL="35052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-Chromosomal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abnormalities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77000" y="2057400"/>
            <a:ext cx="2362200" cy="26045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01FDF4-5237-40DC-8798-87BEA80F297C}"/>
              </a:ext>
            </a:extLst>
          </p:cNvPr>
          <p:cNvSpPr txBox="1"/>
          <p:nvPr/>
        </p:nvSpPr>
        <p:spPr>
          <a:xfrm>
            <a:off x="535940" y="306462"/>
            <a:ext cx="4746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Requires high expertise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44"/>
    </mc:Choice>
    <mc:Fallback xmlns="">
      <p:transition spd="slow" advTm="35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59663"/>
            <a:ext cx="35763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CORDOCENTESIS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533400" y="1600200"/>
            <a:ext cx="7391400" cy="4876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95"/>
    </mc:Choice>
    <mc:Fallback xmlns="">
      <p:transition spd="slow" advTm="41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59663"/>
            <a:ext cx="27457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/>
              <a:t>ADVANTAGES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625853"/>
            <a:ext cx="708088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High quality karyotype in 48-72 hrs rather than 10-  14 days </a:t>
            </a:r>
            <a:r>
              <a:rPr sz="2400" dirty="0">
                <a:latin typeface="Arial"/>
                <a:cs typeface="Arial"/>
              </a:rPr>
              <a:t>that </a:t>
            </a:r>
            <a:r>
              <a:rPr sz="2400" spc="-5" dirty="0">
                <a:latin typeface="Arial"/>
                <a:cs typeface="Arial"/>
              </a:rPr>
              <a:t>is needed </a:t>
            </a:r>
            <a:r>
              <a:rPr sz="2400" dirty="0">
                <a:latin typeface="Arial"/>
                <a:cs typeface="Arial"/>
              </a:rPr>
              <a:t>for </a:t>
            </a:r>
            <a:r>
              <a:rPr sz="2400" spc="-5" dirty="0">
                <a:latin typeface="Arial"/>
                <a:cs typeface="Arial"/>
              </a:rPr>
              <a:t>amniotic tissue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culture.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64"/>
    </mc:Choice>
    <mc:Fallback xmlns="">
      <p:transition spd="slow" advTm="186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25838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5" dirty="0"/>
              <a:t>C</a:t>
            </a:r>
            <a:r>
              <a:rPr sz="2400" spc="-15" dirty="0"/>
              <a:t>OMPLICATIONS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5940" y="1625853"/>
            <a:ext cx="5332730" cy="1275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Bleeding </a:t>
            </a:r>
            <a:r>
              <a:rPr sz="2400" dirty="0">
                <a:latin typeface="Arial"/>
                <a:cs typeface="Arial"/>
              </a:rPr>
              <a:t>from the </a:t>
            </a:r>
            <a:r>
              <a:rPr sz="2400" spc="-5" dirty="0">
                <a:latin typeface="Arial"/>
                <a:cs typeface="Arial"/>
              </a:rPr>
              <a:t>puncture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site(30%)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D8537"/>
              </a:buClr>
              <a:buFont typeface="Wingdings"/>
              <a:buChar char=""/>
            </a:pPr>
            <a:endParaRPr sz="355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Fetal</a:t>
            </a:r>
            <a:r>
              <a:rPr sz="2400" spc="-5" dirty="0">
                <a:latin typeface="Arial"/>
                <a:cs typeface="Arial"/>
              </a:rPr>
              <a:t> bradycardia(5%)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78"/>
    </mc:Choice>
    <mc:Fallback xmlns="">
      <p:transition spd="slow" advTm="83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56447" y="57150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39">
                <a:moveTo>
                  <a:pt x="274320" y="0"/>
                </a:moveTo>
                <a:lnTo>
                  <a:pt x="225008" y="4419"/>
                </a:lnTo>
                <a:lnTo>
                  <a:pt x="178597" y="17162"/>
                </a:lnTo>
                <a:lnTo>
                  <a:pt x="135861" y="37453"/>
                </a:lnTo>
                <a:lnTo>
                  <a:pt x="97575" y="64518"/>
                </a:lnTo>
                <a:lnTo>
                  <a:pt x="64513" y="97580"/>
                </a:lnTo>
                <a:lnTo>
                  <a:pt x="37450" y="135867"/>
                </a:lnTo>
                <a:lnTo>
                  <a:pt x="17161" y="178602"/>
                </a:lnTo>
                <a:lnTo>
                  <a:pt x="4419" y="225011"/>
                </a:lnTo>
                <a:lnTo>
                  <a:pt x="0" y="274319"/>
                </a:lnTo>
                <a:lnTo>
                  <a:pt x="4419" y="323628"/>
                </a:lnTo>
                <a:lnTo>
                  <a:pt x="17161" y="370037"/>
                </a:lnTo>
                <a:lnTo>
                  <a:pt x="37450" y="412772"/>
                </a:lnTo>
                <a:lnTo>
                  <a:pt x="64513" y="451059"/>
                </a:lnTo>
                <a:lnTo>
                  <a:pt x="97575" y="484121"/>
                </a:lnTo>
                <a:lnTo>
                  <a:pt x="135861" y="511186"/>
                </a:lnTo>
                <a:lnTo>
                  <a:pt x="178597" y="531477"/>
                </a:lnTo>
                <a:lnTo>
                  <a:pt x="225008" y="544220"/>
                </a:lnTo>
                <a:lnTo>
                  <a:pt x="274320" y="548640"/>
                </a:lnTo>
                <a:lnTo>
                  <a:pt x="323631" y="544220"/>
                </a:lnTo>
                <a:lnTo>
                  <a:pt x="370042" y="531477"/>
                </a:lnTo>
                <a:lnTo>
                  <a:pt x="412778" y="511186"/>
                </a:lnTo>
                <a:lnTo>
                  <a:pt x="451064" y="484121"/>
                </a:lnTo>
                <a:lnTo>
                  <a:pt x="484126" y="451059"/>
                </a:lnTo>
                <a:lnTo>
                  <a:pt x="511189" y="412772"/>
                </a:lnTo>
                <a:lnTo>
                  <a:pt x="531478" y="370037"/>
                </a:lnTo>
                <a:lnTo>
                  <a:pt x="544220" y="323628"/>
                </a:lnTo>
                <a:lnTo>
                  <a:pt x="548640" y="274319"/>
                </a:lnTo>
                <a:lnTo>
                  <a:pt x="544220" y="225011"/>
                </a:lnTo>
                <a:lnTo>
                  <a:pt x="531478" y="178602"/>
                </a:lnTo>
                <a:lnTo>
                  <a:pt x="511189" y="135867"/>
                </a:lnTo>
                <a:lnTo>
                  <a:pt x="484126" y="97580"/>
                </a:lnTo>
                <a:lnTo>
                  <a:pt x="451064" y="64518"/>
                </a:lnTo>
                <a:lnTo>
                  <a:pt x="412778" y="37453"/>
                </a:lnTo>
                <a:lnTo>
                  <a:pt x="370042" y="17162"/>
                </a:lnTo>
                <a:lnTo>
                  <a:pt x="323631" y="4419"/>
                </a:lnTo>
                <a:lnTo>
                  <a:pt x="274320" y="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2165985" cy="895350"/>
          </a:xfrm>
          <a:custGeom>
            <a:avLst/>
            <a:gdLst/>
            <a:ahLst/>
            <a:cxnLst/>
            <a:rect l="l" t="t" r="r" b="b"/>
            <a:pathLst>
              <a:path w="2165985" h="895350">
                <a:moveTo>
                  <a:pt x="0" y="895350"/>
                </a:moveTo>
                <a:lnTo>
                  <a:pt x="2165731" y="895350"/>
                </a:lnTo>
                <a:lnTo>
                  <a:pt x="2165731" y="0"/>
                </a:lnTo>
                <a:lnTo>
                  <a:pt x="0" y="0"/>
                </a:lnTo>
                <a:lnTo>
                  <a:pt x="0" y="89535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65730" y="0"/>
            <a:ext cx="2165985" cy="895350"/>
          </a:xfrm>
          <a:custGeom>
            <a:avLst/>
            <a:gdLst/>
            <a:ahLst/>
            <a:cxnLst/>
            <a:rect l="l" t="t" r="r" b="b"/>
            <a:pathLst>
              <a:path w="2165985" h="895350">
                <a:moveTo>
                  <a:pt x="0" y="895350"/>
                </a:moveTo>
                <a:lnTo>
                  <a:pt x="2165731" y="895350"/>
                </a:lnTo>
                <a:lnTo>
                  <a:pt x="2165731" y="0"/>
                </a:lnTo>
                <a:lnTo>
                  <a:pt x="0" y="0"/>
                </a:lnTo>
                <a:lnTo>
                  <a:pt x="0" y="89535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31334" y="0"/>
            <a:ext cx="2165985" cy="895350"/>
          </a:xfrm>
          <a:custGeom>
            <a:avLst/>
            <a:gdLst/>
            <a:ahLst/>
            <a:cxnLst/>
            <a:rect l="l" t="t" r="r" b="b"/>
            <a:pathLst>
              <a:path w="2165985" h="895350">
                <a:moveTo>
                  <a:pt x="0" y="895350"/>
                </a:moveTo>
                <a:lnTo>
                  <a:pt x="2165731" y="895350"/>
                </a:lnTo>
                <a:lnTo>
                  <a:pt x="2165731" y="0"/>
                </a:lnTo>
                <a:lnTo>
                  <a:pt x="0" y="0"/>
                </a:lnTo>
                <a:lnTo>
                  <a:pt x="0" y="89535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97065" y="0"/>
            <a:ext cx="2647315" cy="895350"/>
          </a:xfrm>
          <a:custGeom>
            <a:avLst/>
            <a:gdLst/>
            <a:ahLst/>
            <a:cxnLst/>
            <a:rect l="l" t="t" r="r" b="b"/>
            <a:pathLst>
              <a:path w="2647315" h="895350">
                <a:moveTo>
                  <a:pt x="0" y="895350"/>
                </a:moveTo>
                <a:lnTo>
                  <a:pt x="2646934" y="895350"/>
                </a:lnTo>
                <a:lnTo>
                  <a:pt x="2646934" y="0"/>
                </a:lnTo>
                <a:lnTo>
                  <a:pt x="0" y="0"/>
                </a:lnTo>
                <a:lnTo>
                  <a:pt x="0" y="89535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933450"/>
            <a:ext cx="2165985" cy="1486535"/>
          </a:xfrm>
          <a:custGeom>
            <a:avLst/>
            <a:gdLst/>
            <a:ahLst/>
            <a:cxnLst/>
            <a:rect l="l" t="t" r="r" b="b"/>
            <a:pathLst>
              <a:path w="2165985" h="1486535">
                <a:moveTo>
                  <a:pt x="0" y="1486408"/>
                </a:moveTo>
                <a:lnTo>
                  <a:pt x="2165731" y="1486408"/>
                </a:lnTo>
                <a:lnTo>
                  <a:pt x="2165731" y="0"/>
                </a:lnTo>
                <a:lnTo>
                  <a:pt x="0" y="0"/>
                </a:lnTo>
                <a:lnTo>
                  <a:pt x="0" y="1486408"/>
                </a:lnTo>
                <a:close/>
              </a:path>
            </a:pathLst>
          </a:custGeom>
          <a:solidFill>
            <a:srgbClr val="FFD9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65730" y="933450"/>
            <a:ext cx="2165985" cy="1486535"/>
          </a:xfrm>
          <a:custGeom>
            <a:avLst/>
            <a:gdLst/>
            <a:ahLst/>
            <a:cxnLst/>
            <a:rect l="l" t="t" r="r" b="b"/>
            <a:pathLst>
              <a:path w="2165985" h="1486535">
                <a:moveTo>
                  <a:pt x="0" y="1486408"/>
                </a:moveTo>
                <a:lnTo>
                  <a:pt x="2165731" y="1486408"/>
                </a:lnTo>
                <a:lnTo>
                  <a:pt x="2165731" y="0"/>
                </a:lnTo>
                <a:lnTo>
                  <a:pt x="0" y="0"/>
                </a:lnTo>
                <a:lnTo>
                  <a:pt x="0" y="1486408"/>
                </a:lnTo>
                <a:close/>
              </a:path>
            </a:pathLst>
          </a:custGeom>
          <a:solidFill>
            <a:srgbClr val="FFD9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31334" y="933450"/>
            <a:ext cx="2165985" cy="1486535"/>
          </a:xfrm>
          <a:custGeom>
            <a:avLst/>
            <a:gdLst/>
            <a:ahLst/>
            <a:cxnLst/>
            <a:rect l="l" t="t" r="r" b="b"/>
            <a:pathLst>
              <a:path w="2165985" h="1486535">
                <a:moveTo>
                  <a:pt x="0" y="1486408"/>
                </a:moveTo>
                <a:lnTo>
                  <a:pt x="2165731" y="1486408"/>
                </a:lnTo>
                <a:lnTo>
                  <a:pt x="2165731" y="0"/>
                </a:lnTo>
                <a:lnTo>
                  <a:pt x="0" y="0"/>
                </a:lnTo>
                <a:lnTo>
                  <a:pt x="0" y="1486408"/>
                </a:lnTo>
                <a:close/>
              </a:path>
            </a:pathLst>
          </a:custGeom>
          <a:solidFill>
            <a:srgbClr val="FFD9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97065" y="933450"/>
            <a:ext cx="2647315" cy="1486535"/>
          </a:xfrm>
          <a:custGeom>
            <a:avLst/>
            <a:gdLst/>
            <a:ahLst/>
            <a:cxnLst/>
            <a:rect l="l" t="t" r="r" b="b"/>
            <a:pathLst>
              <a:path w="2647315" h="1486535">
                <a:moveTo>
                  <a:pt x="0" y="1486408"/>
                </a:moveTo>
                <a:lnTo>
                  <a:pt x="2646934" y="1486408"/>
                </a:lnTo>
                <a:lnTo>
                  <a:pt x="2646934" y="0"/>
                </a:lnTo>
                <a:lnTo>
                  <a:pt x="0" y="0"/>
                </a:lnTo>
                <a:lnTo>
                  <a:pt x="0" y="1486408"/>
                </a:lnTo>
                <a:close/>
              </a:path>
            </a:pathLst>
          </a:custGeom>
          <a:solidFill>
            <a:srgbClr val="FFD9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2419730"/>
            <a:ext cx="2165985" cy="1505585"/>
          </a:xfrm>
          <a:custGeom>
            <a:avLst/>
            <a:gdLst/>
            <a:ahLst/>
            <a:cxnLst/>
            <a:rect l="l" t="t" r="r" b="b"/>
            <a:pathLst>
              <a:path w="2165985" h="1505585">
                <a:moveTo>
                  <a:pt x="0" y="1505458"/>
                </a:moveTo>
                <a:lnTo>
                  <a:pt x="2165731" y="1505458"/>
                </a:lnTo>
                <a:lnTo>
                  <a:pt x="2165731" y="0"/>
                </a:lnTo>
                <a:lnTo>
                  <a:pt x="0" y="0"/>
                </a:lnTo>
                <a:lnTo>
                  <a:pt x="0" y="1505458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65730" y="2419730"/>
            <a:ext cx="2165985" cy="1505585"/>
          </a:xfrm>
          <a:custGeom>
            <a:avLst/>
            <a:gdLst/>
            <a:ahLst/>
            <a:cxnLst/>
            <a:rect l="l" t="t" r="r" b="b"/>
            <a:pathLst>
              <a:path w="2165985" h="1505585">
                <a:moveTo>
                  <a:pt x="0" y="1505458"/>
                </a:moveTo>
                <a:lnTo>
                  <a:pt x="2165731" y="1505458"/>
                </a:lnTo>
                <a:lnTo>
                  <a:pt x="2165731" y="0"/>
                </a:lnTo>
                <a:lnTo>
                  <a:pt x="0" y="0"/>
                </a:lnTo>
                <a:lnTo>
                  <a:pt x="0" y="1505458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31334" y="2419730"/>
            <a:ext cx="2165985" cy="1505585"/>
          </a:xfrm>
          <a:custGeom>
            <a:avLst/>
            <a:gdLst/>
            <a:ahLst/>
            <a:cxnLst/>
            <a:rect l="l" t="t" r="r" b="b"/>
            <a:pathLst>
              <a:path w="2165985" h="1505585">
                <a:moveTo>
                  <a:pt x="0" y="1505458"/>
                </a:moveTo>
                <a:lnTo>
                  <a:pt x="2165731" y="1505458"/>
                </a:lnTo>
                <a:lnTo>
                  <a:pt x="2165731" y="0"/>
                </a:lnTo>
                <a:lnTo>
                  <a:pt x="0" y="0"/>
                </a:lnTo>
                <a:lnTo>
                  <a:pt x="0" y="1505458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97065" y="2419730"/>
            <a:ext cx="2647315" cy="1505585"/>
          </a:xfrm>
          <a:custGeom>
            <a:avLst/>
            <a:gdLst/>
            <a:ahLst/>
            <a:cxnLst/>
            <a:rect l="l" t="t" r="r" b="b"/>
            <a:pathLst>
              <a:path w="2647315" h="1505585">
                <a:moveTo>
                  <a:pt x="0" y="1505458"/>
                </a:moveTo>
                <a:lnTo>
                  <a:pt x="2646934" y="1505458"/>
                </a:lnTo>
                <a:lnTo>
                  <a:pt x="2646934" y="0"/>
                </a:lnTo>
                <a:lnTo>
                  <a:pt x="0" y="0"/>
                </a:lnTo>
                <a:lnTo>
                  <a:pt x="0" y="1505458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3925189"/>
            <a:ext cx="2165985" cy="1188720"/>
          </a:xfrm>
          <a:custGeom>
            <a:avLst/>
            <a:gdLst/>
            <a:ahLst/>
            <a:cxnLst/>
            <a:rect l="l" t="t" r="r" b="b"/>
            <a:pathLst>
              <a:path w="2165985" h="1188720">
                <a:moveTo>
                  <a:pt x="0" y="1188720"/>
                </a:moveTo>
                <a:lnTo>
                  <a:pt x="2165731" y="1188720"/>
                </a:lnTo>
                <a:lnTo>
                  <a:pt x="2165731" y="0"/>
                </a:lnTo>
                <a:lnTo>
                  <a:pt x="0" y="0"/>
                </a:lnTo>
                <a:lnTo>
                  <a:pt x="0" y="1188720"/>
                </a:lnTo>
                <a:close/>
              </a:path>
            </a:pathLst>
          </a:custGeom>
          <a:solidFill>
            <a:srgbClr val="FFD9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65730" y="3925189"/>
            <a:ext cx="2165985" cy="1188720"/>
          </a:xfrm>
          <a:custGeom>
            <a:avLst/>
            <a:gdLst/>
            <a:ahLst/>
            <a:cxnLst/>
            <a:rect l="l" t="t" r="r" b="b"/>
            <a:pathLst>
              <a:path w="2165985" h="1188720">
                <a:moveTo>
                  <a:pt x="0" y="1188720"/>
                </a:moveTo>
                <a:lnTo>
                  <a:pt x="2165731" y="1188720"/>
                </a:lnTo>
                <a:lnTo>
                  <a:pt x="2165731" y="0"/>
                </a:lnTo>
                <a:lnTo>
                  <a:pt x="0" y="0"/>
                </a:lnTo>
                <a:lnTo>
                  <a:pt x="0" y="1188720"/>
                </a:lnTo>
                <a:close/>
              </a:path>
            </a:pathLst>
          </a:custGeom>
          <a:solidFill>
            <a:srgbClr val="FFD9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31334" y="3925189"/>
            <a:ext cx="2165985" cy="1188720"/>
          </a:xfrm>
          <a:custGeom>
            <a:avLst/>
            <a:gdLst/>
            <a:ahLst/>
            <a:cxnLst/>
            <a:rect l="l" t="t" r="r" b="b"/>
            <a:pathLst>
              <a:path w="2165985" h="1188720">
                <a:moveTo>
                  <a:pt x="0" y="1188720"/>
                </a:moveTo>
                <a:lnTo>
                  <a:pt x="2165731" y="1188720"/>
                </a:lnTo>
                <a:lnTo>
                  <a:pt x="2165731" y="0"/>
                </a:lnTo>
                <a:lnTo>
                  <a:pt x="0" y="0"/>
                </a:lnTo>
                <a:lnTo>
                  <a:pt x="0" y="1188720"/>
                </a:lnTo>
                <a:close/>
              </a:path>
            </a:pathLst>
          </a:custGeom>
          <a:solidFill>
            <a:srgbClr val="FFD9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97065" y="3925189"/>
            <a:ext cx="2647315" cy="1188720"/>
          </a:xfrm>
          <a:custGeom>
            <a:avLst/>
            <a:gdLst/>
            <a:ahLst/>
            <a:cxnLst/>
            <a:rect l="l" t="t" r="r" b="b"/>
            <a:pathLst>
              <a:path w="2647315" h="1188720">
                <a:moveTo>
                  <a:pt x="0" y="1188720"/>
                </a:moveTo>
                <a:lnTo>
                  <a:pt x="2646934" y="1188720"/>
                </a:lnTo>
                <a:lnTo>
                  <a:pt x="2646934" y="0"/>
                </a:lnTo>
                <a:lnTo>
                  <a:pt x="0" y="0"/>
                </a:lnTo>
                <a:lnTo>
                  <a:pt x="0" y="1188720"/>
                </a:lnTo>
                <a:close/>
              </a:path>
            </a:pathLst>
          </a:custGeom>
          <a:solidFill>
            <a:srgbClr val="FFD9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5113921"/>
            <a:ext cx="2165985" cy="469900"/>
          </a:xfrm>
          <a:custGeom>
            <a:avLst/>
            <a:gdLst/>
            <a:ahLst/>
            <a:cxnLst/>
            <a:rect l="l" t="t" r="r" b="b"/>
            <a:pathLst>
              <a:path w="2165985" h="469900">
                <a:moveTo>
                  <a:pt x="0" y="469633"/>
                </a:moveTo>
                <a:lnTo>
                  <a:pt x="2165731" y="469633"/>
                </a:lnTo>
                <a:lnTo>
                  <a:pt x="2165731" y="0"/>
                </a:lnTo>
                <a:lnTo>
                  <a:pt x="0" y="0"/>
                </a:lnTo>
                <a:lnTo>
                  <a:pt x="0" y="469633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65730" y="5113921"/>
            <a:ext cx="2165985" cy="469900"/>
          </a:xfrm>
          <a:custGeom>
            <a:avLst/>
            <a:gdLst/>
            <a:ahLst/>
            <a:cxnLst/>
            <a:rect l="l" t="t" r="r" b="b"/>
            <a:pathLst>
              <a:path w="2165985" h="469900">
                <a:moveTo>
                  <a:pt x="0" y="469633"/>
                </a:moveTo>
                <a:lnTo>
                  <a:pt x="2165731" y="469633"/>
                </a:lnTo>
                <a:lnTo>
                  <a:pt x="2165731" y="0"/>
                </a:lnTo>
                <a:lnTo>
                  <a:pt x="0" y="0"/>
                </a:lnTo>
                <a:lnTo>
                  <a:pt x="0" y="469633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31334" y="5113921"/>
            <a:ext cx="2165985" cy="469900"/>
          </a:xfrm>
          <a:custGeom>
            <a:avLst/>
            <a:gdLst/>
            <a:ahLst/>
            <a:cxnLst/>
            <a:rect l="l" t="t" r="r" b="b"/>
            <a:pathLst>
              <a:path w="2165985" h="469900">
                <a:moveTo>
                  <a:pt x="0" y="469633"/>
                </a:moveTo>
                <a:lnTo>
                  <a:pt x="2165731" y="469633"/>
                </a:lnTo>
                <a:lnTo>
                  <a:pt x="2165731" y="0"/>
                </a:lnTo>
                <a:lnTo>
                  <a:pt x="0" y="0"/>
                </a:lnTo>
                <a:lnTo>
                  <a:pt x="0" y="469633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97065" y="5113921"/>
            <a:ext cx="2647315" cy="469900"/>
          </a:xfrm>
          <a:custGeom>
            <a:avLst/>
            <a:gdLst/>
            <a:ahLst/>
            <a:cxnLst/>
            <a:rect l="l" t="t" r="r" b="b"/>
            <a:pathLst>
              <a:path w="2647315" h="469900">
                <a:moveTo>
                  <a:pt x="0" y="469633"/>
                </a:moveTo>
                <a:lnTo>
                  <a:pt x="2646934" y="469633"/>
                </a:lnTo>
                <a:lnTo>
                  <a:pt x="2646934" y="0"/>
                </a:lnTo>
                <a:lnTo>
                  <a:pt x="0" y="0"/>
                </a:lnTo>
                <a:lnTo>
                  <a:pt x="0" y="469633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5583593"/>
            <a:ext cx="2165985" cy="469900"/>
          </a:xfrm>
          <a:custGeom>
            <a:avLst/>
            <a:gdLst/>
            <a:ahLst/>
            <a:cxnLst/>
            <a:rect l="l" t="t" r="r" b="b"/>
            <a:pathLst>
              <a:path w="2165985" h="469900">
                <a:moveTo>
                  <a:pt x="0" y="469633"/>
                </a:moveTo>
                <a:lnTo>
                  <a:pt x="2165731" y="469633"/>
                </a:lnTo>
                <a:lnTo>
                  <a:pt x="2165731" y="0"/>
                </a:lnTo>
                <a:lnTo>
                  <a:pt x="0" y="0"/>
                </a:lnTo>
                <a:lnTo>
                  <a:pt x="0" y="469633"/>
                </a:lnTo>
                <a:close/>
              </a:path>
            </a:pathLst>
          </a:custGeom>
          <a:solidFill>
            <a:srgbClr val="FFD9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65730" y="5583593"/>
            <a:ext cx="2165985" cy="469900"/>
          </a:xfrm>
          <a:custGeom>
            <a:avLst/>
            <a:gdLst/>
            <a:ahLst/>
            <a:cxnLst/>
            <a:rect l="l" t="t" r="r" b="b"/>
            <a:pathLst>
              <a:path w="2165985" h="469900">
                <a:moveTo>
                  <a:pt x="0" y="469633"/>
                </a:moveTo>
                <a:lnTo>
                  <a:pt x="2165731" y="469633"/>
                </a:lnTo>
                <a:lnTo>
                  <a:pt x="2165731" y="0"/>
                </a:lnTo>
                <a:lnTo>
                  <a:pt x="0" y="0"/>
                </a:lnTo>
                <a:lnTo>
                  <a:pt x="0" y="469633"/>
                </a:lnTo>
                <a:close/>
              </a:path>
            </a:pathLst>
          </a:custGeom>
          <a:solidFill>
            <a:srgbClr val="FFD9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331334" y="5583593"/>
            <a:ext cx="2165985" cy="469900"/>
          </a:xfrm>
          <a:custGeom>
            <a:avLst/>
            <a:gdLst/>
            <a:ahLst/>
            <a:cxnLst/>
            <a:rect l="l" t="t" r="r" b="b"/>
            <a:pathLst>
              <a:path w="2165985" h="469900">
                <a:moveTo>
                  <a:pt x="0" y="469633"/>
                </a:moveTo>
                <a:lnTo>
                  <a:pt x="2165731" y="469633"/>
                </a:lnTo>
                <a:lnTo>
                  <a:pt x="2165731" y="0"/>
                </a:lnTo>
                <a:lnTo>
                  <a:pt x="0" y="0"/>
                </a:lnTo>
                <a:lnTo>
                  <a:pt x="0" y="469633"/>
                </a:lnTo>
                <a:close/>
              </a:path>
            </a:pathLst>
          </a:custGeom>
          <a:solidFill>
            <a:srgbClr val="FFD9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97065" y="5583593"/>
            <a:ext cx="2647315" cy="469900"/>
          </a:xfrm>
          <a:custGeom>
            <a:avLst/>
            <a:gdLst/>
            <a:ahLst/>
            <a:cxnLst/>
            <a:rect l="l" t="t" r="r" b="b"/>
            <a:pathLst>
              <a:path w="2647315" h="469900">
                <a:moveTo>
                  <a:pt x="0" y="469633"/>
                </a:moveTo>
                <a:lnTo>
                  <a:pt x="2646934" y="469633"/>
                </a:lnTo>
                <a:lnTo>
                  <a:pt x="2646934" y="0"/>
                </a:lnTo>
                <a:lnTo>
                  <a:pt x="0" y="0"/>
                </a:lnTo>
                <a:lnTo>
                  <a:pt x="0" y="469633"/>
                </a:lnTo>
                <a:close/>
              </a:path>
            </a:pathLst>
          </a:custGeom>
          <a:solidFill>
            <a:srgbClr val="FFD9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6053228"/>
            <a:ext cx="2165985" cy="805180"/>
          </a:xfrm>
          <a:custGeom>
            <a:avLst/>
            <a:gdLst/>
            <a:ahLst/>
            <a:cxnLst/>
            <a:rect l="l" t="t" r="r" b="b"/>
            <a:pathLst>
              <a:path w="2165985" h="805179">
                <a:moveTo>
                  <a:pt x="2165731" y="804769"/>
                </a:moveTo>
                <a:lnTo>
                  <a:pt x="2165731" y="0"/>
                </a:lnTo>
                <a:lnTo>
                  <a:pt x="0" y="0"/>
                </a:lnTo>
                <a:lnTo>
                  <a:pt x="0" y="804769"/>
                </a:lnTo>
                <a:lnTo>
                  <a:pt x="2165731" y="804769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65730" y="6053228"/>
            <a:ext cx="2165985" cy="805180"/>
          </a:xfrm>
          <a:custGeom>
            <a:avLst/>
            <a:gdLst/>
            <a:ahLst/>
            <a:cxnLst/>
            <a:rect l="l" t="t" r="r" b="b"/>
            <a:pathLst>
              <a:path w="2165985" h="805179">
                <a:moveTo>
                  <a:pt x="2165731" y="804769"/>
                </a:moveTo>
                <a:lnTo>
                  <a:pt x="2165731" y="0"/>
                </a:lnTo>
                <a:lnTo>
                  <a:pt x="0" y="0"/>
                </a:lnTo>
                <a:lnTo>
                  <a:pt x="0" y="804769"/>
                </a:lnTo>
                <a:lnTo>
                  <a:pt x="2165731" y="804769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31334" y="6053228"/>
            <a:ext cx="2165985" cy="805180"/>
          </a:xfrm>
          <a:custGeom>
            <a:avLst/>
            <a:gdLst/>
            <a:ahLst/>
            <a:cxnLst/>
            <a:rect l="l" t="t" r="r" b="b"/>
            <a:pathLst>
              <a:path w="2165985" h="805179">
                <a:moveTo>
                  <a:pt x="2165731" y="804769"/>
                </a:moveTo>
                <a:lnTo>
                  <a:pt x="2165731" y="0"/>
                </a:lnTo>
                <a:lnTo>
                  <a:pt x="0" y="0"/>
                </a:lnTo>
                <a:lnTo>
                  <a:pt x="0" y="804769"/>
                </a:lnTo>
                <a:lnTo>
                  <a:pt x="2165731" y="804769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97065" y="6053228"/>
            <a:ext cx="2647315" cy="805180"/>
          </a:xfrm>
          <a:custGeom>
            <a:avLst/>
            <a:gdLst/>
            <a:ahLst/>
            <a:cxnLst/>
            <a:rect l="l" t="t" r="r" b="b"/>
            <a:pathLst>
              <a:path w="2647315" h="805179">
                <a:moveTo>
                  <a:pt x="2646934" y="804769"/>
                </a:moveTo>
                <a:lnTo>
                  <a:pt x="2646934" y="0"/>
                </a:lnTo>
                <a:lnTo>
                  <a:pt x="0" y="0"/>
                </a:lnTo>
                <a:lnTo>
                  <a:pt x="0" y="804769"/>
                </a:lnTo>
                <a:lnTo>
                  <a:pt x="2646934" y="804769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65730" y="0"/>
            <a:ext cx="0" cy="895350"/>
          </a:xfrm>
          <a:custGeom>
            <a:avLst/>
            <a:gdLst/>
            <a:ahLst/>
            <a:cxnLst/>
            <a:rect l="l" t="t" r="r" b="b"/>
            <a:pathLst>
              <a:path h="895350">
                <a:moveTo>
                  <a:pt x="0" y="0"/>
                </a:moveTo>
                <a:lnTo>
                  <a:pt x="0" y="89535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165730" y="933450"/>
            <a:ext cx="0" cy="5924550"/>
          </a:xfrm>
          <a:custGeom>
            <a:avLst/>
            <a:gdLst/>
            <a:ahLst/>
            <a:cxnLst/>
            <a:rect l="l" t="t" r="r" b="b"/>
            <a:pathLst>
              <a:path h="5924550">
                <a:moveTo>
                  <a:pt x="0" y="0"/>
                </a:moveTo>
                <a:lnTo>
                  <a:pt x="0" y="592454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31334" y="0"/>
            <a:ext cx="0" cy="895350"/>
          </a:xfrm>
          <a:custGeom>
            <a:avLst/>
            <a:gdLst/>
            <a:ahLst/>
            <a:cxnLst/>
            <a:rect l="l" t="t" r="r" b="b"/>
            <a:pathLst>
              <a:path h="895350">
                <a:moveTo>
                  <a:pt x="0" y="0"/>
                </a:moveTo>
                <a:lnTo>
                  <a:pt x="0" y="89535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331334" y="933450"/>
            <a:ext cx="0" cy="5924550"/>
          </a:xfrm>
          <a:custGeom>
            <a:avLst/>
            <a:gdLst/>
            <a:ahLst/>
            <a:cxnLst/>
            <a:rect l="l" t="t" r="r" b="b"/>
            <a:pathLst>
              <a:path h="5924550">
                <a:moveTo>
                  <a:pt x="0" y="0"/>
                </a:moveTo>
                <a:lnTo>
                  <a:pt x="0" y="592454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97065" y="0"/>
            <a:ext cx="0" cy="895350"/>
          </a:xfrm>
          <a:custGeom>
            <a:avLst/>
            <a:gdLst/>
            <a:ahLst/>
            <a:cxnLst/>
            <a:rect l="l" t="t" r="r" b="b"/>
            <a:pathLst>
              <a:path h="895350">
                <a:moveTo>
                  <a:pt x="0" y="0"/>
                </a:moveTo>
                <a:lnTo>
                  <a:pt x="0" y="895350"/>
                </a:lnTo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497065" y="933450"/>
            <a:ext cx="0" cy="5924550"/>
          </a:xfrm>
          <a:custGeom>
            <a:avLst/>
            <a:gdLst/>
            <a:ahLst/>
            <a:cxnLst/>
            <a:rect l="l" t="t" r="r" b="b"/>
            <a:pathLst>
              <a:path h="5924550">
                <a:moveTo>
                  <a:pt x="0" y="0"/>
                </a:moveTo>
                <a:lnTo>
                  <a:pt x="0" y="5924548"/>
                </a:lnTo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241985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0" y="392518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511390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0" y="558355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0" y="60532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75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140825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0" y="3175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2942970" y="26923"/>
            <a:ext cx="4959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CVS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410836" y="300939"/>
            <a:ext cx="19246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IOCE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ETESI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6703314" y="26923"/>
            <a:ext cx="20186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CORDOCENTESIS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8739" y="941578"/>
            <a:ext cx="573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latin typeface="Arial"/>
                <a:cs typeface="Arial"/>
              </a:rPr>
              <a:t>T</a:t>
            </a:r>
            <a:r>
              <a:rPr sz="1800" dirty="0">
                <a:latin typeface="Arial"/>
                <a:cs typeface="Arial"/>
              </a:rPr>
              <a:t>IME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244598" y="941578"/>
            <a:ext cx="184594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pc="-10" dirty="0">
                <a:latin typeface="Arial"/>
                <a:cs typeface="Arial"/>
              </a:rPr>
              <a:t>10-14 weeks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410836" y="941578"/>
            <a:ext cx="189166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After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15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weeks(early </a:t>
            </a:r>
            <a:r>
              <a:rPr sz="1800" spc="-5" dirty="0">
                <a:latin typeface="Arial"/>
                <a:cs typeface="Arial"/>
              </a:rPr>
              <a:t>12-14  </a:t>
            </a:r>
            <a:r>
              <a:rPr sz="1800" spc="-10" dirty="0">
                <a:latin typeface="Arial"/>
                <a:cs typeface="Arial"/>
              </a:rPr>
              <a:t>weeks)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576821" y="941578"/>
            <a:ext cx="1315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18-20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weeks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8739" y="2447290"/>
            <a:ext cx="18516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Arial"/>
                <a:cs typeface="Arial"/>
              </a:rPr>
              <a:t>MATERIALS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  </a:t>
            </a:r>
            <a:r>
              <a:rPr sz="1800" spc="-5" dirty="0">
                <a:latin typeface="Arial"/>
                <a:cs typeface="Arial"/>
              </a:rPr>
              <a:t>STUDY</a:t>
            </a:r>
            <a:endParaRPr sz="1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244598" y="2447290"/>
            <a:ext cx="1743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Trophoblast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cells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410836" y="2447290"/>
            <a:ext cx="184086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Fetal </a:t>
            </a:r>
            <a:r>
              <a:rPr sz="1800" spc="-5" dirty="0">
                <a:latin typeface="Arial"/>
                <a:cs typeface="Arial"/>
              </a:rPr>
              <a:t>fibroblasts  Fluid </a:t>
            </a:r>
            <a:r>
              <a:rPr sz="1800" dirty="0">
                <a:latin typeface="Arial"/>
                <a:cs typeface="Arial"/>
              </a:rPr>
              <a:t>for  </a:t>
            </a:r>
            <a:r>
              <a:rPr sz="1800" spc="-5" dirty="0">
                <a:latin typeface="Arial"/>
                <a:cs typeface="Arial"/>
              </a:rPr>
              <a:t>biochemical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study</a:t>
            </a:r>
            <a:endParaRPr sz="18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576821" y="2447290"/>
            <a:ext cx="23583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Fetal </a:t>
            </a:r>
            <a:r>
              <a:rPr sz="1800" spc="-15" dirty="0">
                <a:latin typeface="Arial"/>
                <a:cs typeface="Arial"/>
              </a:rPr>
              <a:t>white </a:t>
            </a:r>
            <a:r>
              <a:rPr sz="1800" spc="-5" dirty="0">
                <a:latin typeface="Arial"/>
                <a:cs typeface="Arial"/>
              </a:rPr>
              <a:t>blood  cells(others-infection  and biochemical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study)</a:t>
            </a:r>
            <a:endParaRPr sz="18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8739" y="3953002"/>
            <a:ext cx="1419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KA</a:t>
            </a:r>
            <a:r>
              <a:rPr sz="1800" spc="-50" dirty="0">
                <a:latin typeface="Arial"/>
                <a:cs typeface="Arial"/>
              </a:rPr>
              <a:t>R</a:t>
            </a:r>
            <a:r>
              <a:rPr sz="1800" dirty="0">
                <a:latin typeface="Arial"/>
                <a:cs typeface="Arial"/>
              </a:rPr>
              <a:t>YO</a:t>
            </a:r>
            <a:r>
              <a:rPr sz="1800" spc="15" dirty="0">
                <a:latin typeface="Arial"/>
                <a:cs typeface="Arial"/>
              </a:rPr>
              <a:t>T</a:t>
            </a:r>
            <a:r>
              <a:rPr sz="1800" dirty="0">
                <a:latin typeface="Arial"/>
                <a:cs typeface="Arial"/>
              </a:rPr>
              <a:t>YPE  </a:t>
            </a:r>
            <a:r>
              <a:rPr sz="1800" spc="-30" dirty="0">
                <a:latin typeface="Arial"/>
                <a:cs typeface="Arial"/>
              </a:rPr>
              <a:t>RESULT</a:t>
            </a:r>
            <a:endParaRPr sz="18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244598" y="3953002"/>
            <a:ext cx="19024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Direct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preparation:  24-48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hrs</a:t>
            </a:r>
            <a:endParaRPr sz="1800">
              <a:latin typeface="Arial"/>
              <a:cs typeface="Arial"/>
            </a:endParaRPr>
          </a:p>
          <a:p>
            <a:pPr marL="12700" marR="434975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Culture: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10-14  </a:t>
            </a:r>
            <a:r>
              <a:rPr sz="1800" spc="-10" dirty="0">
                <a:latin typeface="Arial"/>
                <a:cs typeface="Arial"/>
              </a:rPr>
              <a:t>days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410836" y="3953002"/>
            <a:ext cx="179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</a:t>
            </a:r>
            <a:r>
              <a:rPr sz="1800" spc="-15" dirty="0">
                <a:latin typeface="Arial"/>
                <a:cs typeface="Arial"/>
              </a:rPr>
              <a:t>u</a:t>
            </a:r>
            <a:r>
              <a:rPr sz="1800" spc="-5" dirty="0">
                <a:latin typeface="Arial"/>
                <a:cs typeface="Arial"/>
              </a:rPr>
              <a:t>ltur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-5" dirty="0">
                <a:latin typeface="Arial"/>
                <a:cs typeface="Arial"/>
              </a:rPr>
              <a:t>3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-5" dirty="0">
                <a:latin typeface="Arial"/>
                <a:cs typeface="Arial"/>
              </a:rPr>
              <a:t>4</a:t>
            </a:r>
            <a:r>
              <a:rPr sz="1800" spc="-50" dirty="0">
                <a:latin typeface="Arial"/>
                <a:cs typeface="Arial"/>
              </a:rPr>
              <a:t>w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eks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576821" y="3953002"/>
            <a:ext cx="9251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24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-5" dirty="0">
                <a:latin typeface="Arial"/>
                <a:cs typeface="Arial"/>
              </a:rPr>
              <a:t>4</a:t>
            </a:r>
            <a:r>
              <a:rPr sz="1800" spc="-15" dirty="0">
                <a:latin typeface="Arial"/>
                <a:cs typeface="Arial"/>
              </a:rPr>
              <a:t>8</a:t>
            </a:r>
            <a:r>
              <a:rPr sz="1800" spc="-5" dirty="0">
                <a:latin typeface="Arial"/>
                <a:cs typeface="Arial"/>
              </a:rPr>
              <a:t>hrs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8739" y="5142103"/>
            <a:ext cx="1385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FETAL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LOSS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244598" y="5142103"/>
            <a:ext cx="748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0.</a:t>
            </a:r>
            <a:r>
              <a:rPr sz="1800" spc="-10" dirty="0">
                <a:latin typeface="Arial"/>
                <a:cs typeface="Arial"/>
              </a:rPr>
              <a:t>5</a:t>
            </a:r>
            <a:r>
              <a:rPr sz="1800" spc="-5" dirty="0">
                <a:latin typeface="Arial"/>
                <a:cs typeface="Arial"/>
              </a:rPr>
              <a:t>-</a:t>
            </a:r>
            <a:r>
              <a:rPr sz="1800" spc="-10" dirty="0">
                <a:latin typeface="Arial"/>
                <a:cs typeface="Arial"/>
              </a:rPr>
              <a:t>1%</a:t>
            </a:r>
            <a:endParaRPr sz="18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410836" y="5142103"/>
            <a:ext cx="546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0.</a:t>
            </a:r>
            <a:r>
              <a:rPr sz="1800" spc="-15" dirty="0">
                <a:latin typeface="Arial"/>
                <a:cs typeface="Arial"/>
              </a:rPr>
              <a:t>5</a:t>
            </a:r>
            <a:r>
              <a:rPr sz="1800" spc="-5" dirty="0">
                <a:latin typeface="Arial"/>
                <a:cs typeface="Arial"/>
              </a:rPr>
              <a:t>%</a:t>
            </a:r>
            <a:endParaRPr sz="18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576821" y="5142103"/>
            <a:ext cx="557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1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-10" dirty="0">
                <a:latin typeface="Arial"/>
                <a:cs typeface="Arial"/>
              </a:rPr>
              <a:t>2%</a:t>
            </a:r>
            <a:endParaRPr sz="18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8739" y="5611774"/>
            <a:ext cx="1306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AC</a:t>
            </a:r>
            <a:r>
              <a:rPr sz="1800" spc="-15" dirty="0">
                <a:latin typeface="Arial"/>
                <a:cs typeface="Arial"/>
              </a:rPr>
              <a:t>C</a:t>
            </a:r>
            <a:r>
              <a:rPr sz="1800" spc="-5" dirty="0">
                <a:latin typeface="Arial"/>
                <a:cs typeface="Arial"/>
              </a:rPr>
              <a:t>U</a:t>
            </a:r>
            <a:r>
              <a:rPr sz="1800" spc="-15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ACY</a:t>
            </a:r>
            <a:endParaRPr sz="18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244598" y="5611774"/>
            <a:ext cx="927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Accurate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410836" y="5611774"/>
            <a:ext cx="1598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Highly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accurate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576821" y="5611774"/>
            <a:ext cx="1598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Highly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accurate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8739" y="6081471"/>
            <a:ext cx="1964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Arial"/>
                <a:cs typeface="Arial"/>
              </a:rPr>
              <a:t>TERMINATION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  </a:t>
            </a:r>
            <a:r>
              <a:rPr sz="1800" spc="-5" dirty="0">
                <a:latin typeface="Arial"/>
                <a:cs typeface="Arial"/>
              </a:rPr>
              <a:t>PREGNANCY</a:t>
            </a:r>
            <a:endParaRPr sz="18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219198" y="6081471"/>
            <a:ext cx="1783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</a:t>
            </a:r>
            <a:r>
              <a:rPr sz="1800" spc="-7" baseline="25462" dirty="0">
                <a:latin typeface="Arial"/>
                <a:cs typeface="Arial"/>
              </a:rPr>
              <a:t>st</a:t>
            </a:r>
            <a:r>
              <a:rPr sz="1800" spc="232" baseline="25462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trimester-safe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385436" y="6081471"/>
            <a:ext cx="1868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</a:t>
            </a:r>
            <a:r>
              <a:rPr sz="1800" spc="-7" baseline="25462" dirty="0">
                <a:latin typeface="Arial"/>
                <a:cs typeface="Arial"/>
              </a:rPr>
              <a:t>nd</a:t>
            </a:r>
            <a:r>
              <a:rPr sz="1800" spc="202" baseline="25462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trimester-risky</a:t>
            </a:r>
            <a:endParaRPr sz="18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551421" y="6081471"/>
            <a:ext cx="18694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</a:t>
            </a:r>
            <a:r>
              <a:rPr sz="1800" spc="-7" baseline="25462" dirty="0">
                <a:latin typeface="Arial"/>
                <a:cs typeface="Arial"/>
              </a:rPr>
              <a:t>nd</a:t>
            </a:r>
            <a:r>
              <a:rPr sz="1800" spc="202" baseline="25462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trimester-risky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2" name="Audio 7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C96DB18D-E4B6-40DE-88B6-573225807476}"/>
              </a:ext>
            </a:extLst>
          </p:cNvPr>
          <p:cNvGrpSpPr/>
          <p:nvPr/>
        </p:nvGrpSpPr>
        <p:grpSpPr>
          <a:xfrm>
            <a:off x="860315" y="137699"/>
            <a:ext cx="1192320" cy="657000"/>
            <a:chOff x="860315" y="137699"/>
            <a:chExt cx="1192320" cy="65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A17C8B8-0164-4F84-A2FE-D489509E60AF}"/>
                    </a:ext>
                  </a:extLst>
                </p14:cNvPr>
                <p14:cNvContentPartPr/>
                <p14:nvPr/>
              </p14:nvContentPartPr>
              <p14:xfrm>
                <a:off x="1564115" y="137699"/>
                <a:ext cx="392400" cy="3913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A17C8B8-0164-4F84-A2FE-D489509E60A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55475" y="128699"/>
                  <a:ext cx="41004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C2BFC264-59DE-4222-9461-F87D82820993}"/>
                    </a:ext>
                  </a:extLst>
                </p14:cNvPr>
                <p14:cNvContentPartPr/>
                <p14:nvPr/>
              </p14:nvContentPartPr>
              <p14:xfrm>
                <a:off x="1114475" y="365939"/>
                <a:ext cx="319680" cy="22968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C2BFC264-59DE-4222-9461-F87D8282099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05835" y="357299"/>
                  <a:ext cx="33732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DE91F283-4DB1-4CB0-AD97-12250B261802}"/>
                    </a:ext>
                  </a:extLst>
                </p14:cNvPr>
                <p14:cNvContentPartPr/>
                <p14:nvPr/>
              </p14:nvContentPartPr>
              <p14:xfrm>
                <a:off x="860315" y="367379"/>
                <a:ext cx="142920" cy="29880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DE91F283-4DB1-4CB0-AD97-12250B26180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51315" y="358739"/>
                  <a:ext cx="16056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0EDE6198-1789-442B-89AB-583ADC087F72}"/>
                    </a:ext>
                  </a:extLst>
                </p14:cNvPr>
                <p14:cNvContentPartPr/>
                <p14:nvPr/>
              </p14:nvContentPartPr>
              <p14:xfrm>
                <a:off x="1056515" y="346499"/>
                <a:ext cx="41400" cy="10800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0EDE6198-1789-442B-89AB-583ADC087F7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47875" y="337859"/>
                  <a:ext cx="590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2AC8C4D8-B729-4872-BE93-53135D6B4180}"/>
                    </a:ext>
                  </a:extLst>
                </p14:cNvPr>
                <p14:cNvContentPartPr/>
                <p14:nvPr/>
              </p14:nvContentPartPr>
              <p14:xfrm>
                <a:off x="995315" y="356939"/>
                <a:ext cx="18360" cy="1094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2AC8C4D8-B729-4872-BE93-53135D6B418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86315" y="347939"/>
                  <a:ext cx="360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6303613E-9C94-4C58-A7D8-D3B47CB51A4F}"/>
                    </a:ext>
                  </a:extLst>
                </p14:cNvPr>
                <p14:cNvContentPartPr/>
                <p14:nvPr/>
              </p14:nvContentPartPr>
              <p14:xfrm>
                <a:off x="1359275" y="599219"/>
                <a:ext cx="360" cy="36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6303613E-9C94-4C58-A7D8-D3B47CB51A4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50635" y="590579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2AE61A65-51BD-4DB4-9366-CA4CB77D1B67}"/>
                    </a:ext>
                  </a:extLst>
                </p14:cNvPr>
                <p14:cNvContentPartPr/>
                <p14:nvPr/>
              </p14:nvContentPartPr>
              <p14:xfrm>
                <a:off x="1251275" y="498419"/>
                <a:ext cx="801360" cy="24048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2AE61A65-51BD-4DB4-9366-CA4CB77D1B6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242635" y="489779"/>
                  <a:ext cx="8190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5E71F3AC-111A-4571-8BC0-AEBD5394C0B2}"/>
                    </a:ext>
                  </a:extLst>
                </p14:cNvPr>
                <p14:cNvContentPartPr/>
                <p14:nvPr/>
              </p14:nvContentPartPr>
              <p14:xfrm>
                <a:off x="1260635" y="604619"/>
                <a:ext cx="669960" cy="19008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5E71F3AC-111A-4571-8BC0-AEBD5394C0B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251635" y="595979"/>
                  <a:ext cx="687600" cy="20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5BDEF592-E35B-42A1-91B2-3FC938B99382}"/>
                  </a:ext>
                </a:extLst>
              </p14:cNvPr>
              <p14:cNvContentPartPr/>
              <p14:nvPr/>
            </p14:nvContentPartPr>
            <p14:xfrm>
              <a:off x="171995" y="282779"/>
              <a:ext cx="383760" cy="45036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5BDEF592-E35B-42A1-91B2-3FC938B9938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62995" y="273779"/>
                <a:ext cx="401400" cy="46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08"/>
    </mc:Choice>
    <mc:Fallback xmlns="">
      <p:transition spd="slow" advTm="11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9200" y="457198"/>
            <a:ext cx="5562600" cy="64007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84"/>
    </mc:Choice>
    <mc:Fallback xmlns="">
      <p:transition spd="slow" advTm="47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003AFD8DE91347B3F6A54C1D1DF769" ma:contentTypeVersion="4" ma:contentTypeDescription="Create a new document." ma:contentTypeScope="" ma:versionID="182eae0c633676bdaa723a1c18db9dda">
  <xsd:schema xmlns:xsd="http://www.w3.org/2001/XMLSchema" xmlns:xs="http://www.w3.org/2001/XMLSchema" xmlns:p="http://schemas.microsoft.com/office/2006/metadata/properties" xmlns:ns2="5456ca49-4273-4a25-8923-df9fa54471b8" targetNamespace="http://schemas.microsoft.com/office/2006/metadata/properties" ma:root="true" ma:fieldsID="4d3fadcef91924a8e92d494b26779484" ns2:_="">
    <xsd:import namespace="5456ca49-4273-4a25-8923-df9fa54471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6ca49-4273-4a25-8923-df9fa54471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368592-9926-4ED4-9DC0-4D8834DB7C6E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5456ca49-4273-4a25-8923-df9fa54471b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F77E928-2D63-470D-A13D-C283C7797C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722A4F-3080-4232-806A-E2BD455232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56ca49-4273-4a25-8923-df9fa54471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</TotalTime>
  <Words>1245</Words>
  <Application>Microsoft Office PowerPoint</Application>
  <PresentationFormat>On-screen Show (4:3)</PresentationFormat>
  <Paragraphs>251</Paragraphs>
  <Slides>36</Slides>
  <Notes>0</Notes>
  <HiddenSlides>0</HiddenSlides>
  <MMClips>36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Times New Roman</vt:lpstr>
      <vt:lpstr>Wingdings</vt:lpstr>
      <vt:lpstr>Office Theme</vt:lpstr>
      <vt:lpstr>PRENATAL DIAGNOSTIC  TECHNIQUES</vt:lpstr>
      <vt:lpstr>FIRST TRIMESTER SCREENING</vt:lpstr>
      <vt:lpstr>PowerPoint Presentation</vt:lpstr>
      <vt:lpstr>NUCHALTRANSLUCENCY</vt:lpstr>
      <vt:lpstr>BIOCHEMICAL MARKERS IN FIRST TRIMESTER</vt:lpstr>
      <vt:lpstr>COMBINED FIRST TRIMESTER SCREENING</vt:lpstr>
      <vt:lpstr>SECOND TRIMESTER SCREENING</vt:lpstr>
      <vt:lpstr>PowerPoint Presentation</vt:lpstr>
      <vt:lpstr>COMBINED FIRST AND SECOND TRIMESTER  SCREENING</vt:lpstr>
      <vt:lpstr>CELL FREE FETAL DNA SCREENING</vt:lpstr>
      <vt:lpstr>GENETIC COUNSELING</vt:lpstr>
      <vt:lpstr>MATERNAL RISK FACTORS</vt:lpstr>
      <vt:lpstr>PRENATAL RISK FACTORS</vt:lpstr>
      <vt:lpstr>PowerPoint Presentation</vt:lpstr>
      <vt:lpstr>INVASIVE PROCEDURE FOR PRENATAL  DIAGNOSIS</vt:lpstr>
      <vt:lpstr>CHORIONIC VILLUS SAMPLING</vt:lpstr>
      <vt:lpstr>ADVANTAGES OF CVS</vt:lpstr>
      <vt:lpstr>DISADVANTAGES</vt:lpstr>
      <vt:lpstr>CONTRAINDICATIONS</vt:lpstr>
      <vt:lpstr>Transvaginal vs Transabdominal  CVS</vt:lpstr>
      <vt:lpstr>PROCEDURE OF TRANSCERVICAL</vt:lpstr>
      <vt:lpstr>PROCEDURE</vt:lpstr>
      <vt:lpstr>PowerPoint Presentation</vt:lpstr>
      <vt:lpstr>COMPLICATIONS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PRECAUTIONS</vt:lpstr>
      <vt:lpstr>CORDOCENTESIS</vt:lpstr>
      <vt:lpstr>CORDOCENTESIS</vt:lpstr>
      <vt:lpstr>ADVANTAGES</vt:lpstr>
      <vt:lpstr>COMPLICATIONS</vt:lpstr>
      <vt:lpstr>CORDOCENTESIS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PRENATAL DIAGNOSTIC  TECHNIQUES</dc:title>
  <dc:creator>Eman Humaidat</dc:creator>
  <cp:lastModifiedBy>Eman Humaidat</cp:lastModifiedBy>
  <cp:revision>21</cp:revision>
  <dcterms:created xsi:type="dcterms:W3CDTF">2020-11-14T13:30:38Z</dcterms:created>
  <dcterms:modified xsi:type="dcterms:W3CDTF">2021-03-25T11:09:31Z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2016-06-02T00:00:00Z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2020-11-14T00:00:00Z</vt:filetime>
  </property>
  <property fmtid="{D5CDD505-2E9C-101B-9397-08002B2CF9AE}" pid="5" name="ContentTypeId">
    <vt:lpwstr>0x01010000003AFD8DE91347B3F6A54C1D1DF769</vt:lpwstr>
  </property>
</Properties>
</file>