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3.jpg" ContentType="image/jpg"/>
  <Override PartName="/ppt/notesSlides/notesSlide1.xml" ContentType="application/vnd.openxmlformats-officedocument.presentationml.notesSlide+xml"/>
  <Override PartName="/ppt/media/image4.jpg" ContentType="image/jpg"/>
  <Override PartName="/ppt/media/image5.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26"/>
  </p:notesMasterIdLst>
  <p:sldIdLst>
    <p:sldId id="256" r:id="rId5"/>
    <p:sldId id="257" r:id="rId6"/>
    <p:sldId id="258" r:id="rId7"/>
    <p:sldId id="259" r:id="rId8"/>
    <p:sldId id="260" r:id="rId9"/>
    <p:sldId id="261" r:id="rId10"/>
    <p:sldId id="263" r:id="rId11"/>
    <p:sldId id="269" r:id="rId12"/>
    <p:sldId id="270" r:id="rId13"/>
    <p:sldId id="273" r:id="rId14"/>
    <p:sldId id="274" r:id="rId15"/>
    <p:sldId id="275" r:id="rId16"/>
    <p:sldId id="314" r:id="rId17"/>
    <p:sldId id="315" r:id="rId18"/>
    <p:sldId id="318" r:id="rId19"/>
    <p:sldId id="319" r:id="rId20"/>
    <p:sldId id="307" r:id="rId21"/>
    <p:sldId id="309" r:id="rId22"/>
    <p:sldId id="311" r:id="rId23"/>
    <p:sldId id="310" r:id="rId24"/>
    <p:sldId id="313" r:id="rId2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26" autoAdjust="0"/>
  </p:normalViewPr>
  <p:slideViewPr>
    <p:cSldViewPr>
      <p:cViewPr varScale="1">
        <p:scale>
          <a:sx n="56" d="100"/>
          <a:sy n="56" d="100"/>
        </p:scale>
        <p:origin x="180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8DB09CC6-81D9-403C-8B63-74B685A4C9C2}" type="datetimeFigureOut">
              <a:rPr lang="en-US" smtClean="0"/>
              <a:t>3/25/2021</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47F5DF6-C1B0-46DF-AB6F-79B99EAD3547}" type="slidenum">
              <a:rPr lang="en-US" smtClean="0"/>
              <a:t>‹#›</a:t>
            </a:fld>
            <a:endParaRPr lang="en-US"/>
          </a:p>
        </p:txBody>
      </p:sp>
    </p:spTree>
    <p:extLst>
      <p:ext uri="{BB962C8B-B14F-4D97-AF65-F5344CB8AC3E}">
        <p14:creationId xmlns:p14="http://schemas.microsoft.com/office/powerpoint/2010/main" val="3343668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indent="-343535">
              <a:lnSpc>
                <a:spcPct val="100000"/>
              </a:lnSpc>
              <a:spcBef>
                <a:spcPts val="660"/>
              </a:spcBef>
              <a:buChar char="•"/>
              <a:tabLst>
                <a:tab pos="355600" algn="l"/>
                <a:tab pos="356235" algn="l"/>
              </a:tabLst>
            </a:pPr>
            <a:r>
              <a:rPr lang="en-GB" sz="2400" spc="-5" dirty="0">
                <a:latin typeface="Arial"/>
                <a:cs typeface="Arial"/>
              </a:rPr>
              <a:t>Palpating </a:t>
            </a:r>
            <a:r>
              <a:rPr lang="en-GB" sz="2400" dirty="0">
                <a:latin typeface="Arial"/>
                <a:cs typeface="Arial"/>
              </a:rPr>
              <a:t>the </a:t>
            </a:r>
            <a:r>
              <a:rPr lang="en-GB" sz="2400" spc="-5" dirty="0">
                <a:latin typeface="Arial"/>
                <a:cs typeface="Arial"/>
              </a:rPr>
              <a:t>uterine</a:t>
            </a:r>
            <a:r>
              <a:rPr lang="en-GB" sz="2400" spc="20" dirty="0">
                <a:latin typeface="Arial"/>
                <a:cs typeface="Arial"/>
              </a:rPr>
              <a:t> </a:t>
            </a:r>
            <a:r>
              <a:rPr lang="en-GB" sz="2400" spc="-5" dirty="0">
                <a:latin typeface="Arial"/>
                <a:cs typeface="Arial"/>
              </a:rPr>
              <a:t>fundus</a:t>
            </a:r>
            <a:endParaRPr lang="en-GB" sz="2400" dirty="0">
              <a:latin typeface="Arial"/>
              <a:cs typeface="Arial"/>
            </a:endParaRPr>
          </a:p>
          <a:p>
            <a:pPr marL="1155700" lvl="1" indent="-229235">
              <a:lnSpc>
                <a:spcPct val="100000"/>
              </a:lnSpc>
              <a:spcBef>
                <a:spcPts val="470"/>
              </a:spcBef>
              <a:buChar char="•"/>
              <a:tabLst>
                <a:tab pos="1155700" algn="l"/>
                <a:tab pos="1156335" algn="l"/>
                <a:tab pos="2097405" algn="l"/>
              </a:tabLst>
            </a:pPr>
            <a:r>
              <a:rPr lang="en-GB" sz="2000" dirty="0">
                <a:latin typeface="Arial"/>
                <a:cs typeface="Arial"/>
              </a:rPr>
              <a:t>Firm</a:t>
            </a:r>
            <a:r>
              <a:rPr lang="en-GB" sz="2000" spc="-15" dirty="0">
                <a:latin typeface="Arial"/>
                <a:cs typeface="Arial"/>
              </a:rPr>
              <a:t> </a:t>
            </a:r>
            <a:r>
              <a:rPr lang="en-GB" sz="2000" dirty="0">
                <a:latin typeface="Arial"/>
                <a:cs typeface="Arial"/>
              </a:rPr>
              <a:t>or	</a:t>
            </a:r>
            <a:r>
              <a:rPr lang="en-GB" sz="2000" dirty="0">
                <a:latin typeface="Times New Roman"/>
                <a:cs typeface="Times New Roman"/>
              </a:rPr>
              <a:t>“</a:t>
            </a:r>
            <a:r>
              <a:rPr lang="en-GB" sz="2000" spc="45" dirty="0">
                <a:latin typeface="Times New Roman"/>
                <a:cs typeface="Times New Roman"/>
              </a:rPr>
              <a:t> </a:t>
            </a:r>
            <a:r>
              <a:rPr lang="en-GB" sz="2000" dirty="0">
                <a:latin typeface="Arial"/>
                <a:cs typeface="Arial"/>
              </a:rPr>
              <a:t>*Boggy</a:t>
            </a:r>
            <a:r>
              <a:rPr lang="en-GB" sz="2000" dirty="0">
                <a:latin typeface="Times New Roman"/>
                <a:cs typeface="Times New Roman"/>
              </a:rPr>
              <a:t>”</a:t>
            </a:r>
          </a:p>
          <a:p>
            <a:pPr marL="1384300">
              <a:lnSpc>
                <a:spcPct val="100000"/>
              </a:lnSpc>
              <a:spcBef>
                <a:spcPts val="455"/>
              </a:spcBef>
            </a:pPr>
            <a:r>
              <a:rPr lang="en-GB" sz="1800" dirty="0">
                <a:latin typeface="Arial"/>
                <a:cs typeface="Arial"/>
              </a:rPr>
              <a:t>– </a:t>
            </a:r>
            <a:r>
              <a:rPr lang="en-GB" sz="1800" spc="-5" dirty="0">
                <a:latin typeface="Arial"/>
                <a:cs typeface="Arial"/>
              </a:rPr>
              <a:t>not </a:t>
            </a:r>
            <a:r>
              <a:rPr lang="en-GB" sz="1800" spc="-10" dirty="0">
                <a:latin typeface="Arial"/>
                <a:cs typeface="Arial"/>
              </a:rPr>
              <a:t>palpable </a:t>
            </a:r>
            <a:r>
              <a:rPr lang="en-GB" sz="1800" spc="-5" dirty="0">
                <a:latin typeface="Arial"/>
                <a:cs typeface="Arial"/>
              </a:rPr>
              <a:t>by 10 </a:t>
            </a:r>
            <a:r>
              <a:rPr lang="en-GB" sz="1800" spc="-10" dirty="0">
                <a:latin typeface="Arial"/>
                <a:cs typeface="Arial"/>
              </a:rPr>
              <a:t>days</a:t>
            </a:r>
            <a:r>
              <a:rPr lang="en-GB" sz="1800" spc="-135" dirty="0">
                <a:latin typeface="Arial"/>
                <a:cs typeface="Arial"/>
              </a:rPr>
              <a:t> </a:t>
            </a:r>
            <a:r>
              <a:rPr lang="en-GB" sz="1800" dirty="0">
                <a:latin typeface="Arial"/>
                <a:cs typeface="Arial"/>
              </a:rPr>
              <a:t>PP</a:t>
            </a:r>
          </a:p>
          <a:p>
            <a:endParaRPr lang="en-US" dirty="0"/>
          </a:p>
        </p:txBody>
      </p:sp>
      <p:sp>
        <p:nvSpPr>
          <p:cNvPr id="4" name="Slide Number Placeholder 3"/>
          <p:cNvSpPr>
            <a:spLocks noGrp="1"/>
          </p:cNvSpPr>
          <p:nvPr>
            <p:ph type="sldNum" sz="quarter" idx="10"/>
          </p:nvPr>
        </p:nvSpPr>
        <p:spPr/>
        <p:txBody>
          <a:bodyPr/>
          <a:lstStyle/>
          <a:p>
            <a:fld id="{947F5DF6-C1B0-46DF-AB6F-79B99EAD3547}" type="slidenum">
              <a:rPr lang="en-US" smtClean="0"/>
              <a:t>9</a:t>
            </a:fld>
            <a:endParaRPr lang="en-US"/>
          </a:p>
        </p:txBody>
      </p:sp>
    </p:spTree>
    <p:extLst>
      <p:ext uri="{BB962C8B-B14F-4D97-AF65-F5344CB8AC3E}">
        <p14:creationId xmlns:p14="http://schemas.microsoft.com/office/powerpoint/2010/main" val="105541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41400"/>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solidFill>
                  <a:schemeClr val="accent3">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6011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2688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1244" y="1709738"/>
            <a:ext cx="7579343" cy="2862262"/>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931244" y="4589464"/>
            <a:ext cx="7579343"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5008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7275" y="1825625"/>
            <a:ext cx="3566160" cy="435133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3994" y="1825625"/>
            <a:ext cx="3566160" cy="435133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28102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43075" y="274638"/>
            <a:ext cx="6767513" cy="1143000"/>
          </a:xfrm>
        </p:spPr>
        <p:txBody>
          <a:bodyPr/>
          <a:lstStyle/>
          <a:p>
            <a:r>
              <a:rPr lang="en-US"/>
              <a:t>Click to edit Master title style</a:t>
            </a:r>
          </a:p>
        </p:txBody>
      </p:sp>
      <p:sp>
        <p:nvSpPr>
          <p:cNvPr id="3" name="Text Placeholder 2"/>
          <p:cNvSpPr>
            <a:spLocks noGrp="1"/>
          </p:cNvSpPr>
          <p:nvPr>
            <p:ph type="body" idx="1"/>
          </p:nvPr>
        </p:nvSpPr>
        <p:spPr>
          <a:xfrm>
            <a:off x="1171575" y="1489075"/>
            <a:ext cx="3566160" cy="641350"/>
          </a:xfrm>
          <a:noFill/>
          <a:ln>
            <a:noFill/>
          </a:ln>
        </p:spPr>
        <p:txBody>
          <a:bodyPr anchor="b"/>
          <a:lstStyle>
            <a:lvl1pPr marL="0" indent="0">
              <a:buNone/>
              <a:defRPr sz="1800" b="0">
                <a:solidFill>
                  <a:schemeClr val="accent3">
                    <a:lumMod val="5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71575" y="2193926"/>
            <a:ext cx="3566160" cy="3978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49190" y="1489075"/>
            <a:ext cx="3566160" cy="641350"/>
          </a:xfrm>
          <a:noFill/>
          <a:ln>
            <a:noFill/>
          </a:ln>
        </p:spPr>
        <p:txBody>
          <a:bodyPr anchor="b"/>
          <a:lstStyle>
            <a:lvl1pPr marL="0" indent="0">
              <a:buNone/>
              <a:defRPr sz="1800" b="0">
                <a:solidFill>
                  <a:schemeClr val="accent3">
                    <a:lumMod val="5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49190" y="2193926"/>
            <a:ext cx="3566160" cy="3978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3/25/2021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39969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3/25/2021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01992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9691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1575"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4259179" y="987426"/>
            <a:ext cx="4257362"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1575" y="2101850"/>
            <a:ext cx="2949178"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7872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171575" y="457200"/>
            <a:ext cx="2949178" cy="1600200"/>
          </a:xfrm>
        </p:spPr>
        <p:txBody>
          <a:bodyPr anchor="b"/>
          <a:lstStyle>
            <a:lvl1pPr>
              <a:defRPr sz="2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259178" y="987426"/>
            <a:ext cx="4258818"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p:cNvSpPr>
            <a:spLocks noGrp="1"/>
          </p:cNvSpPr>
          <p:nvPr>
            <p:ph type="body" sz="half" idx="2"/>
          </p:nvPr>
        </p:nvSpPr>
        <p:spPr>
          <a:xfrm>
            <a:off x="1171575" y="2101850"/>
            <a:ext cx="2949178"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13980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171575" y="1825625"/>
            <a:ext cx="7343775" cy="43513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3192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1575" y="365125"/>
            <a:ext cx="52578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26076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171575" y="457200"/>
            <a:ext cx="2949178" cy="1600200"/>
          </a:xfrm>
        </p:spPr>
        <p:txBody>
          <a:bodyPr anchor="b"/>
          <a:lstStyle>
            <a:lvl1pPr>
              <a:defRPr sz="2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259178" y="987426"/>
            <a:ext cx="4258818"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p:cNvSpPr>
            <a:spLocks noGrp="1"/>
          </p:cNvSpPr>
          <p:nvPr>
            <p:ph type="body" sz="half" idx="2"/>
          </p:nvPr>
        </p:nvSpPr>
        <p:spPr>
          <a:xfrm>
            <a:off x="1171575" y="2101850"/>
            <a:ext cx="2949178"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7790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3075" y="365126"/>
            <a:ext cx="677227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1575" y="1825625"/>
            <a:ext cx="734377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71575" y="6356351"/>
            <a:ext cx="1914525" cy="365125"/>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1D8BD707-D9CF-40AE-B4C6-C98DA3205C09}" type="datetimeFigureOut">
              <a:rPr lang="en-US" smtClean="0"/>
              <a:t>3/25/2021</a:t>
            </a:fld>
            <a:endParaRPr lang="en-US"/>
          </a:p>
        </p:txBody>
      </p:sp>
      <p:sp>
        <p:nvSpPr>
          <p:cNvPr id="5" name="Footer Placeholder 4"/>
          <p:cNvSpPr>
            <a:spLocks noGrp="1"/>
          </p:cNvSpPr>
          <p:nvPr>
            <p:ph type="ftr" sz="quarter" idx="3"/>
          </p:nvPr>
        </p:nvSpPr>
        <p:spPr>
          <a:xfrm>
            <a:off x="3486150" y="6356351"/>
            <a:ext cx="2171700" cy="365125"/>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057900" y="6356351"/>
            <a:ext cx="2457450" cy="365125"/>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93731092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spcBef>
          <a:spcPct val="0"/>
        </a:spcBef>
        <a:buNone/>
        <a:defRPr sz="3300"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ct val="30000"/>
        </a:spcBef>
        <a:buClr>
          <a:schemeClr val="accent3"/>
        </a:buClr>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ct val="30000"/>
        </a:spcBef>
        <a:buClr>
          <a:schemeClr val="accent3"/>
        </a:buClr>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ct val="30000"/>
        </a:spcBef>
        <a:buClr>
          <a:schemeClr val="accent3"/>
        </a:buClr>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ct val="30000"/>
        </a:spcBef>
        <a:buClr>
          <a:schemeClr val="accent3"/>
        </a:buClr>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464">
          <p15:clr>
            <a:srgbClr val="F26B43"/>
          </p15:clr>
        </p15:guide>
        <p15:guide id="4" pos="7152">
          <p15:clr>
            <a:srgbClr val="F26B43"/>
          </p15:clr>
        </p15:guide>
        <p15:guide id="5" pos="984">
          <p15:clr>
            <a:srgbClr val="F26B43"/>
          </p15:clr>
        </p15:guide>
        <p15:guide id="6"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5766" y="2199214"/>
            <a:ext cx="7193280" cy="689291"/>
          </a:xfrm>
          <a:prstGeom prst="rect">
            <a:avLst/>
          </a:prstGeom>
        </p:spPr>
        <p:txBody>
          <a:bodyPr vert="horz" wrap="square" lIns="0" tIns="12065" rIns="0" bIns="0" rtlCol="0">
            <a:spAutoFit/>
          </a:bodyPr>
          <a:lstStyle/>
          <a:p>
            <a:pPr marL="1324610" marR="5080" indent="-1312545">
              <a:lnSpc>
                <a:spcPct val="100000"/>
              </a:lnSpc>
              <a:spcBef>
                <a:spcPts val="95"/>
              </a:spcBef>
            </a:pPr>
            <a:r>
              <a:rPr sz="4400" b="1" spc="-5" dirty="0">
                <a:solidFill>
                  <a:srgbClr val="002060"/>
                </a:solidFill>
                <a:latin typeface="Baskerville Old Face" panose="02020602080505020303" pitchFamily="18" charset="0"/>
                <a:cs typeface="Arial"/>
              </a:rPr>
              <a:t>Postpartum</a:t>
            </a:r>
            <a:r>
              <a:rPr sz="4400" b="1" spc="30" dirty="0">
                <a:solidFill>
                  <a:srgbClr val="002060"/>
                </a:solidFill>
                <a:latin typeface="Baskerville Old Face" panose="02020602080505020303" pitchFamily="18" charset="0"/>
                <a:cs typeface="Arial"/>
              </a:rPr>
              <a:t> </a:t>
            </a:r>
            <a:r>
              <a:rPr lang="en-US" sz="4400" b="1" spc="-5" dirty="0">
                <a:solidFill>
                  <a:srgbClr val="002060"/>
                </a:solidFill>
                <a:latin typeface="Baskerville Old Face" panose="02020602080505020303" pitchFamily="18" charset="0"/>
              </a:rPr>
              <a:t>Care</a:t>
            </a:r>
            <a:endParaRPr sz="4400" b="1" spc="-5" dirty="0">
              <a:solidFill>
                <a:srgbClr val="002060"/>
              </a:solidFill>
              <a:latin typeface="Baskerville Old Face" panose="02020602080505020303" pitchFamily="18" charset="0"/>
              <a:cs typeface="Aria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758">
        <p:fade/>
      </p:transition>
    </mc:Choice>
    <mc:Fallback xmlns="">
      <p:transition spd="med" advTm="37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 y="1123121"/>
            <a:ext cx="8229600" cy="685444"/>
          </a:xfrm>
          <a:prstGeom prst="rect">
            <a:avLst/>
          </a:prstGeom>
          <a:ln w="12700">
            <a:solidFill>
              <a:srgbClr val="4F81BC"/>
            </a:solidFill>
          </a:ln>
        </p:spPr>
        <p:txBody>
          <a:bodyPr vert="horz" wrap="square" lIns="0" tIns="221615" rIns="0" bIns="0" rtlCol="0">
            <a:spAutoFit/>
          </a:bodyPr>
          <a:lstStyle/>
          <a:p>
            <a:pPr marL="116841" lvl="1">
              <a:lnSpc>
                <a:spcPct val="100000"/>
              </a:lnSpc>
              <a:tabLst>
                <a:tab pos="351155" algn="l"/>
              </a:tabLst>
            </a:pPr>
            <a:r>
              <a:rPr lang="en-US" sz="3000" b="1" spc="-5" dirty="0">
                <a:solidFill>
                  <a:srgbClr val="660066"/>
                </a:solidFill>
                <a:latin typeface="Arial"/>
                <a:cs typeface="Arial"/>
              </a:rPr>
              <a:t>Puerperal</a:t>
            </a:r>
            <a:r>
              <a:rPr lang="en-US" sz="3000" b="1" spc="-40" dirty="0">
                <a:solidFill>
                  <a:srgbClr val="660066"/>
                </a:solidFill>
                <a:latin typeface="Arial"/>
                <a:cs typeface="Arial"/>
              </a:rPr>
              <a:t> </a:t>
            </a:r>
            <a:r>
              <a:rPr lang="en-US" sz="3000" b="1" spc="-5" dirty="0">
                <a:solidFill>
                  <a:srgbClr val="660066"/>
                </a:solidFill>
                <a:latin typeface="Arial"/>
                <a:cs typeface="Arial"/>
              </a:rPr>
              <a:t>women</a:t>
            </a:r>
            <a:endParaRPr lang="en-US" sz="3000" b="1" dirty="0">
              <a:solidFill>
                <a:srgbClr val="660066"/>
              </a:solidFill>
              <a:latin typeface="Arial"/>
              <a:cs typeface="Arial"/>
            </a:endParaRPr>
          </a:p>
        </p:txBody>
      </p:sp>
      <p:sp>
        <p:nvSpPr>
          <p:cNvPr id="3" name="object 3"/>
          <p:cNvSpPr txBox="1">
            <a:spLocks noGrp="1"/>
          </p:cNvSpPr>
          <p:nvPr>
            <p:ph idx="1"/>
          </p:nvPr>
        </p:nvSpPr>
        <p:spPr>
          <a:xfrm>
            <a:off x="1171575" y="1825625"/>
            <a:ext cx="7343775" cy="2667397"/>
          </a:xfrm>
          <a:prstGeom prst="rect">
            <a:avLst/>
          </a:prstGeom>
        </p:spPr>
        <p:txBody>
          <a:bodyPr vert="horz" wrap="square" lIns="0" tIns="12700" rIns="0" bIns="0" rtlCol="0">
            <a:spAutoFit/>
          </a:bodyPr>
          <a:lstStyle/>
          <a:p>
            <a:pPr marL="342900" lvl="1" indent="0">
              <a:lnSpc>
                <a:spcPct val="100000"/>
              </a:lnSpc>
              <a:spcBef>
                <a:spcPts val="10"/>
              </a:spcBef>
              <a:buNone/>
            </a:pPr>
            <a:endParaRPr sz="3750" dirty="0">
              <a:latin typeface="Times New Roman"/>
              <a:cs typeface="Times New Roman"/>
            </a:endParaRPr>
          </a:p>
          <a:p>
            <a:pPr marL="355600" marR="5080" indent="-342900">
              <a:lnSpc>
                <a:spcPct val="80000"/>
              </a:lnSpc>
              <a:buChar char="•"/>
              <a:tabLst>
                <a:tab pos="354965" algn="l"/>
                <a:tab pos="355600" algn="l"/>
              </a:tabLst>
            </a:pPr>
            <a:r>
              <a:rPr sz="3000" dirty="0"/>
              <a:t>The </a:t>
            </a:r>
            <a:r>
              <a:rPr sz="3000" b="1" spc="-5" dirty="0">
                <a:latin typeface="Arial"/>
                <a:cs typeface="Arial"/>
              </a:rPr>
              <a:t>puerperium </a:t>
            </a:r>
            <a:r>
              <a:rPr sz="3000" spc="-5" dirty="0"/>
              <a:t>is </a:t>
            </a:r>
            <a:r>
              <a:rPr sz="3000" dirty="0"/>
              <a:t>the </a:t>
            </a:r>
            <a:r>
              <a:rPr sz="3000" spc="-5" dirty="0"/>
              <a:t>period </a:t>
            </a:r>
            <a:r>
              <a:rPr sz="3000" dirty="0"/>
              <a:t>beginning</a:t>
            </a:r>
            <a:r>
              <a:rPr sz="3000" spc="-40" dirty="0"/>
              <a:t> </a:t>
            </a:r>
            <a:r>
              <a:rPr sz="3000" spc="-5" dirty="0">
                <a:solidFill>
                  <a:srgbClr val="FF0000"/>
                </a:solidFill>
              </a:rPr>
              <a:t>after  </a:t>
            </a:r>
            <a:r>
              <a:rPr sz="3000" dirty="0">
                <a:solidFill>
                  <a:srgbClr val="FF0000"/>
                </a:solidFill>
              </a:rPr>
              <a:t>delivery </a:t>
            </a:r>
            <a:r>
              <a:rPr sz="3000" spc="-5" dirty="0"/>
              <a:t>and ending when the </a:t>
            </a:r>
            <a:r>
              <a:rPr sz="3000" spc="-10" dirty="0"/>
              <a:t>woman’s body  </a:t>
            </a:r>
            <a:r>
              <a:rPr sz="3000" spc="-5" dirty="0"/>
              <a:t>has returned as closely as </a:t>
            </a:r>
            <a:r>
              <a:rPr sz="3000" dirty="0"/>
              <a:t>possible to its  </a:t>
            </a:r>
            <a:r>
              <a:rPr sz="3000" spc="-5" dirty="0"/>
              <a:t>prepregnant</a:t>
            </a:r>
            <a:r>
              <a:rPr sz="3000" spc="-45" dirty="0"/>
              <a:t> </a:t>
            </a:r>
            <a:r>
              <a:rPr sz="3000" spc="-5" dirty="0"/>
              <a:t>state.</a:t>
            </a:r>
            <a:endParaRPr sz="3000" dirty="0">
              <a:latin typeface="Arial"/>
              <a:cs typeface="Arial"/>
            </a:endParaRPr>
          </a:p>
          <a:p>
            <a:pPr marL="355600" indent="-342900">
              <a:lnSpc>
                <a:spcPct val="100000"/>
              </a:lnSpc>
              <a:spcBef>
                <a:spcPts val="5"/>
              </a:spcBef>
              <a:buChar char="•"/>
              <a:tabLst>
                <a:tab pos="354965" algn="l"/>
                <a:tab pos="355600" algn="l"/>
              </a:tabLst>
            </a:pPr>
            <a:r>
              <a:rPr sz="3000" dirty="0"/>
              <a:t>The </a:t>
            </a:r>
            <a:r>
              <a:rPr sz="3000" spc="-5" dirty="0"/>
              <a:t>period </a:t>
            </a:r>
            <a:r>
              <a:rPr sz="3000" dirty="0"/>
              <a:t>lasts </a:t>
            </a:r>
            <a:r>
              <a:rPr sz="3000" spc="-5" dirty="0"/>
              <a:t>approximately </a:t>
            </a:r>
            <a:r>
              <a:rPr sz="3000" spc="-5" dirty="0">
                <a:solidFill>
                  <a:srgbClr val="FF0000"/>
                </a:solidFill>
              </a:rPr>
              <a:t>6</a:t>
            </a:r>
            <a:r>
              <a:rPr sz="3000" spc="-60" dirty="0">
                <a:solidFill>
                  <a:srgbClr val="FF0000"/>
                </a:solidFill>
              </a:rPr>
              <a:t> </a:t>
            </a:r>
            <a:r>
              <a:rPr sz="3000" dirty="0">
                <a:solidFill>
                  <a:srgbClr val="FF0000"/>
                </a:solidFill>
              </a:rPr>
              <a:t>weeks</a:t>
            </a:r>
            <a:r>
              <a:rPr sz="3000" dirty="0"/>
              <a:t>.</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15644">
        <p:fade/>
      </p:transition>
    </mc:Choice>
    <mc:Fallback xmlns="">
      <p:transition spd="med" advTm="1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2431415" marR="5080" indent="-1932939">
              <a:lnSpc>
                <a:spcPct val="100000"/>
              </a:lnSpc>
              <a:spcBef>
                <a:spcPts val="95"/>
              </a:spcBef>
            </a:pPr>
            <a:r>
              <a:rPr b="1" spc="-5" dirty="0">
                <a:solidFill>
                  <a:srgbClr val="000000"/>
                </a:solidFill>
                <a:latin typeface="Arial"/>
                <a:cs typeface="Arial"/>
              </a:rPr>
              <a:t>Physiologic Changes of the  puerperium</a:t>
            </a:r>
          </a:p>
        </p:txBody>
      </p:sp>
      <p:sp>
        <p:nvSpPr>
          <p:cNvPr id="3" name="object 3"/>
          <p:cNvSpPr txBox="1"/>
          <p:nvPr/>
        </p:nvSpPr>
        <p:spPr>
          <a:xfrm>
            <a:off x="535940" y="1531365"/>
            <a:ext cx="7720330" cy="4916731"/>
          </a:xfrm>
          <a:prstGeom prst="rect">
            <a:avLst/>
          </a:prstGeom>
        </p:spPr>
        <p:txBody>
          <a:bodyPr vert="horz" wrap="square" lIns="0" tIns="12700" rIns="0" bIns="0" rtlCol="0">
            <a:spAutoFit/>
          </a:bodyPr>
          <a:lstStyle/>
          <a:p>
            <a:pPr marL="12065">
              <a:lnSpc>
                <a:spcPct val="100000"/>
              </a:lnSpc>
              <a:spcBef>
                <a:spcPts val="100"/>
              </a:spcBef>
              <a:tabLst>
                <a:tab pos="434975" algn="l"/>
              </a:tabLst>
            </a:pPr>
            <a:r>
              <a:rPr lang="en-US" sz="3000" b="1" spc="-5" dirty="0">
                <a:solidFill>
                  <a:srgbClr val="1F487C"/>
                </a:solidFill>
                <a:latin typeface="Arial"/>
                <a:cs typeface="Arial"/>
              </a:rPr>
              <a:t>   </a:t>
            </a:r>
            <a:r>
              <a:rPr sz="3000" b="1" spc="-5" dirty="0">
                <a:solidFill>
                  <a:srgbClr val="1F487C"/>
                </a:solidFill>
                <a:latin typeface="Arial"/>
                <a:cs typeface="Arial"/>
              </a:rPr>
              <a:t>Uterine</a:t>
            </a:r>
            <a:r>
              <a:rPr sz="3000" b="1" spc="-15" dirty="0">
                <a:solidFill>
                  <a:srgbClr val="1F487C"/>
                </a:solidFill>
                <a:latin typeface="Arial"/>
                <a:cs typeface="Arial"/>
              </a:rPr>
              <a:t> </a:t>
            </a:r>
            <a:r>
              <a:rPr sz="3000" b="1" spc="-5" dirty="0">
                <a:solidFill>
                  <a:srgbClr val="1F487C"/>
                </a:solidFill>
                <a:latin typeface="Arial"/>
                <a:cs typeface="Arial"/>
              </a:rPr>
              <a:t>changes</a:t>
            </a:r>
            <a:endParaRPr sz="3000" dirty="0">
              <a:latin typeface="Arial"/>
              <a:cs typeface="Arial"/>
            </a:endParaRPr>
          </a:p>
          <a:p>
            <a:pPr marL="355600" marR="72390" indent="-238125">
              <a:lnSpc>
                <a:spcPts val="2880"/>
              </a:lnSpc>
              <a:spcBef>
                <a:spcPts val="695"/>
              </a:spcBef>
            </a:pPr>
            <a:r>
              <a:rPr lang="en-US" sz="3000" spc="-5" dirty="0">
                <a:latin typeface="Arial"/>
                <a:cs typeface="Arial"/>
              </a:rPr>
              <a:t>  </a:t>
            </a:r>
          </a:p>
          <a:p>
            <a:pPr marL="355600" marR="72390" indent="-238125">
              <a:lnSpc>
                <a:spcPts val="2880"/>
              </a:lnSpc>
              <a:spcBef>
                <a:spcPts val="695"/>
              </a:spcBef>
            </a:pPr>
            <a:r>
              <a:rPr lang="en-US" sz="3000" spc="-5" dirty="0">
                <a:latin typeface="Arial"/>
                <a:cs typeface="Arial"/>
              </a:rPr>
              <a:t>  </a:t>
            </a:r>
            <a:r>
              <a:rPr sz="3000" dirty="0">
                <a:latin typeface="Arial"/>
                <a:cs typeface="Arial"/>
              </a:rPr>
              <a:t>The </a:t>
            </a:r>
            <a:r>
              <a:rPr sz="3000" spc="-5" dirty="0">
                <a:solidFill>
                  <a:srgbClr val="C00000"/>
                </a:solidFill>
                <a:latin typeface="Arial"/>
                <a:cs typeface="Arial"/>
              </a:rPr>
              <a:t>fundus </a:t>
            </a:r>
            <a:r>
              <a:rPr sz="3000" dirty="0">
                <a:latin typeface="Arial"/>
                <a:cs typeface="Arial"/>
              </a:rPr>
              <a:t>is usually midline and about</a:t>
            </a:r>
            <a:r>
              <a:rPr sz="3000" spc="-215" dirty="0">
                <a:latin typeface="Arial"/>
                <a:cs typeface="Arial"/>
              </a:rPr>
              <a:t> </a:t>
            </a:r>
            <a:r>
              <a:rPr sz="3000" dirty="0">
                <a:latin typeface="Arial"/>
                <a:cs typeface="Arial"/>
              </a:rPr>
              <a:t>at  </a:t>
            </a:r>
            <a:r>
              <a:rPr sz="3000" spc="-5" dirty="0">
                <a:latin typeface="Arial"/>
                <a:cs typeface="Arial"/>
              </a:rPr>
              <a:t>the </a:t>
            </a:r>
            <a:r>
              <a:rPr sz="3000" spc="-5" dirty="0">
                <a:solidFill>
                  <a:srgbClr val="C00000"/>
                </a:solidFill>
                <a:latin typeface="Arial"/>
                <a:cs typeface="Arial"/>
              </a:rPr>
              <a:t>level of </a:t>
            </a:r>
            <a:r>
              <a:rPr sz="3000" dirty="0">
                <a:solidFill>
                  <a:srgbClr val="C00000"/>
                </a:solidFill>
                <a:latin typeface="Arial"/>
                <a:cs typeface="Arial"/>
              </a:rPr>
              <a:t>the </a:t>
            </a:r>
            <a:r>
              <a:rPr sz="3000" spc="-10" dirty="0">
                <a:solidFill>
                  <a:srgbClr val="C00000"/>
                </a:solidFill>
                <a:latin typeface="Arial"/>
                <a:cs typeface="Arial"/>
              </a:rPr>
              <a:t>woman’s </a:t>
            </a:r>
            <a:r>
              <a:rPr sz="3000" spc="-5" dirty="0">
                <a:solidFill>
                  <a:srgbClr val="C00000"/>
                </a:solidFill>
                <a:latin typeface="Arial"/>
                <a:cs typeface="Arial"/>
              </a:rPr>
              <a:t>umbilicus </a:t>
            </a:r>
            <a:r>
              <a:rPr sz="3000" spc="-5" dirty="0">
                <a:latin typeface="Arial"/>
                <a:cs typeface="Arial"/>
              </a:rPr>
              <a:t>after  </a:t>
            </a:r>
            <a:r>
              <a:rPr sz="3000" spc="-30" dirty="0">
                <a:latin typeface="Arial"/>
                <a:cs typeface="Arial"/>
              </a:rPr>
              <a:t>delivery.</a:t>
            </a:r>
            <a:endParaRPr sz="3000" dirty="0">
              <a:latin typeface="Arial"/>
              <a:cs typeface="Arial"/>
            </a:endParaRPr>
          </a:p>
          <a:p>
            <a:pPr marL="355600" marR="5080" indent="80645">
              <a:lnSpc>
                <a:spcPts val="2880"/>
              </a:lnSpc>
              <a:spcBef>
                <a:spcPts val="725"/>
              </a:spcBef>
            </a:pPr>
            <a:r>
              <a:rPr sz="3000" spc="-5" dirty="0">
                <a:solidFill>
                  <a:srgbClr val="C00000"/>
                </a:solidFill>
                <a:latin typeface="Arial"/>
                <a:cs typeface="Arial"/>
              </a:rPr>
              <a:t>Within 12 hours </a:t>
            </a:r>
            <a:r>
              <a:rPr sz="3000" dirty="0">
                <a:latin typeface="Arial"/>
                <a:cs typeface="Arial"/>
              </a:rPr>
              <a:t>of </a:t>
            </a:r>
            <a:r>
              <a:rPr sz="3000" spc="-30" dirty="0">
                <a:latin typeface="Arial"/>
                <a:cs typeface="Arial"/>
              </a:rPr>
              <a:t>delivery, </a:t>
            </a:r>
            <a:r>
              <a:rPr sz="3000" dirty="0">
                <a:latin typeface="Arial"/>
                <a:cs typeface="Arial"/>
              </a:rPr>
              <a:t>the </a:t>
            </a:r>
            <a:r>
              <a:rPr sz="3000" spc="-5" dirty="0">
                <a:latin typeface="Arial"/>
                <a:cs typeface="Arial"/>
              </a:rPr>
              <a:t>fundus </a:t>
            </a:r>
            <a:r>
              <a:rPr sz="3000" dirty="0">
                <a:latin typeface="Arial"/>
                <a:cs typeface="Arial"/>
              </a:rPr>
              <a:t>may  </a:t>
            </a:r>
            <a:r>
              <a:rPr sz="3000" spc="-5" dirty="0">
                <a:latin typeface="Arial"/>
                <a:cs typeface="Arial"/>
              </a:rPr>
              <a:t>be </a:t>
            </a:r>
            <a:r>
              <a:rPr sz="3000" spc="-5" dirty="0">
                <a:solidFill>
                  <a:srgbClr val="C00000"/>
                </a:solidFill>
                <a:latin typeface="Arial"/>
                <a:cs typeface="Arial"/>
              </a:rPr>
              <a:t>1cm </a:t>
            </a:r>
            <a:r>
              <a:rPr lang="en-US" sz="3000" dirty="0">
                <a:solidFill>
                  <a:srgbClr val="C00000"/>
                </a:solidFill>
                <a:latin typeface="Arial"/>
                <a:cs typeface="Arial"/>
              </a:rPr>
              <a:t>below</a:t>
            </a:r>
            <a:r>
              <a:rPr sz="3000" dirty="0">
                <a:solidFill>
                  <a:srgbClr val="C00000"/>
                </a:solidFill>
                <a:latin typeface="Arial"/>
                <a:cs typeface="Arial"/>
              </a:rPr>
              <a:t> the</a:t>
            </a:r>
            <a:r>
              <a:rPr sz="3000" spc="-60" dirty="0">
                <a:solidFill>
                  <a:srgbClr val="C00000"/>
                </a:solidFill>
                <a:latin typeface="Arial"/>
                <a:cs typeface="Arial"/>
              </a:rPr>
              <a:t> </a:t>
            </a:r>
            <a:r>
              <a:rPr sz="3000" dirty="0">
                <a:solidFill>
                  <a:srgbClr val="C00000"/>
                </a:solidFill>
                <a:latin typeface="Arial"/>
                <a:cs typeface="Arial"/>
              </a:rPr>
              <a:t>umbilicus</a:t>
            </a:r>
            <a:r>
              <a:rPr sz="3000" dirty="0">
                <a:latin typeface="Arial"/>
                <a:cs typeface="Arial"/>
              </a:rPr>
              <a:t>.</a:t>
            </a:r>
          </a:p>
          <a:p>
            <a:pPr marL="355600" marR="120014" indent="59055">
              <a:lnSpc>
                <a:spcPts val="2880"/>
              </a:lnSpc>
              <a:spcBef>
                <a:spcPts val="720"/>
              </a:spcBef>
            </a:pPr>
            <a:r>
              <a:rPr sz="3000" spc="-5" dirty="0">
                <a:latin typeface="Arial"/>
                <a:cs typeface="Arial"/>
              </a:rPr>
              <a:t>After </a:t>
            </a:r>
            <a:r>
              <a:rPr sz="3000" dirty="0">
                <a:latin typeface="Arial"/>
                <a:cs typeface="Arial"/>
              </a:rPr>
              <a:t>this, the </a:t>
            </a:r>
            <a:r>
              <a:rPr sz="3000" spc="-5" dirty="0">
                <a:latin typeface="Arial"/>
                <a:cs typeface="Arial"/>
              </a:rPr>
              <a:t>level </a:t>
            </a:r>
            <a:r>
              <a:rPr sz="3000" dirty="0">
                <a:latin typeface="Arial"/>
                <a:cs typeface="Arial"/>
              </a:rPr>
              <a:t>of the </a:t>
            </a:r>
            <a:r>
              <a:rPr sz="3000" spc="-5" dirty="0">
                <a:latin typeface="Arial"/>
                <a:cs typeface="Arial"/>
              </a:rPr>
              <a:t>fundus </a:t>
            </a:r>
            <a:r>
              <a:rPr sz="3000" spc="-5" dirty="0">
                <a:solidFill>
                  <a:srgbClr val="C00000"/>
                </a:solidFill>
                <a:latin typeface="Arial"/>
                <a:cs typeface="Arial"/>
              </a:rPr>
              <a:t>descends  about 1 finger </a:t>
            </a:r>
            <a:r>
              <a:rPr sz="3000" spc="-5" dirty="0">
                <a:latin typeface="Arial"/>
                <a:cs typeface="Arial"/>
              </a:rPr>
              <a:t>breadth (or 1 </a:t>
            </a:r>
            <a:r>
              <a:rPr sz="3000" dirty="0">
                <a:latin typeface="Arial"/>
                <a:cs typeface="Arial"/>
              </a:rPr>
              <a:t>cm)</a:t>
            </a:r>
            <a:r>
              <a:rPr sz="3000" spc="-25" dirty="0">
                <a:latin typeface="Arial"/>
                <a:cs typeface="Arial"/>
              </a:rPr>
              <a:t> </a:t>
            </a:r>
            <a:r>
              <a:rPr sz="3000" spc="-5" dirty="0">
                <a:latin typeface="Arial"/>
                <a:cs typeface="Arial"/>
              </a:rPr>
              <a:t>each</a:t>
            </a:r>
            <a:endParaRPr sz="3000" dirty="0">
              <a:latin typeface="Arial"/>
              <a:cs typeface="Arial"/>
            </a:endParaRPr>
          </a:p>
          <a:p>
            <a:pPr marL="355600" marR="91440">
              <a:lnSpc>
                <a:spcPct val="80000"/>
              </a:lnSpc>
              <a:spcBef>
                <a:spcPts val="25"/>
              </a:spcBef>
            </a:pPr>
            <a:r>
              <a:rPr sz="3000" spc="-60" dirty="0">
                <a:latin typeface="Arial"/>
                <a:cs typeface="Arial"/>
              </a:rPr>
              <a:t>day, </a:t>
            </a:r>
            <a:r>
              <a:rPr sz="3000" spc="-5" dirty="0">
                <a:latin typeface="Arial"/>
                <a:cs typeface="Arial"/>
              </a:rPr>
              <a:t>until by </a:t>
            </a:r>
            <a:r>
              <a:rPr sz="3000" dirty="0">
                <a:latin typeface="Arial"/>
                <a:cs typeface="Arial"/>
              </a:rPr>
              <a:t>the </a:t>
            </a:r>
            <a:r>
              <a:rPr sz="3000" spc="-5" dirty="0">
                <a:latin typeface="Arial"/>
                <a:cs typeface="Arial"/>
              </a:rPr>
              <a:t>10th </a:t>
            </a:r>
            <a:r>
              <a:rPr sz="3000" spc="-60" dirty="0">
                <a:latin typeface="Arial"/>
                <a:cs typeface="Arial"/>
              </a:rPr>
              <a:t>day, </a:t>
            </a:r>
            <a:r>
              <a:rPr sz="3000" dirty="0">
                <a:latin typeface="Arial"/>
                <a:cs typeface="Arial"/>
              </a:rPr>
              <a:t>it </a:t>
            </a:r>
            <a:r>
              <a:rPr sz="3000" spc="-5" dirty="0">
                <a:latin typeface="Arial"/>
                <a:cs typeface="Arial"/>
              </a:rPr>
              <a:t>has descended  </a:t>
            </a:r>
            <a:r>
              <a:rPr sz="3000" dirty="0">
                <a:latin typeface="Arial"/>
                <a:cs typeface="Arial"/>
              </a:rPr>
              <a:t>into the pelvic cavity and can no longer be  </a:t>
            </a:r>
            <a:r>
              <a:rPr sz="3000" spc="-5" dirty="0">
                <a:latin typeface="Arial"/>
                <a:cs typeface="Arial"/>
              </a:rPr>
              <a:t>palpated.</a:t>
            </a:r>
            <a:endParaRPr sz="3000" dirty="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8764">
        <p:fade/>
      </p:transition>
    </mc:Choice>
    <mc:Fallback xmlns="">
      <p:transition spd="med" advTm="387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74672" y="450926"/>
            <a:ext cx="5997575" cy="757555"/>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000000"/>
                </a:solidFill>
              </a:rPr>
              <a:t>Level of </a:t>
            </a:r>
            <a:r>
              <a:rPr sz="4800" spc="-5" dirty="0">
                <a:solidFill>
                  <a:srgbClr val="000000"/>
                </a:solidFill>
              </a:rPr>
              <a:t>fundus</a:t>
            </a:r>
            <a:r>
              <a:rPr sz="4800" spc="-30" dirty="0">
                <a:solidFill>
                  <a:srgbClr val="000000"/>
                </a:solidFill>
              </a:rPr>
              <a:t> </a:t>
            </a:r>
            <a:r>
              <a:rPr sz="4800" dirty="0">
                <a:solidFill>
                  <a:srgbClr val="000000"/>
                </a:solidFill>
              </a:rPr>
              <a:t>height</a:t>
            </a:r>
            <a:endParaRPr sz="4800"/>
          </a:p>
        </p:txBody>
      </p:sp>
      <p:sp>
        <p:nvSpPr>
          <p:cNvPr id="3" name="object 3"/>
          <p:cNvSpPr/>
          <p:nvPr/>
        </p:nvSpPr>
        <p:spPr>
          <a:xfrm>
            <a:off x="2071623" y="1571599"/>
            <a:ext cx="4500626" cy="5121021"/>
          </a:xfrm>
          <a:prstGeom prst="rect">
            <a:avLst/>
          </a:prstGeom>
          <a:blipFill>
            <a:blip r:embed="rId4" cstate="print"/>
            <a:stretch>
              <a:fillRect/>
            </a:stretch>
          </a:blipFill>
        </p:spPr>
        <p:txBody>
          <a:bodyPr wrap="square" lIns="0" tIns="0" rIns="0" bIns="0" rtlCol="0"/>
          <a:lstStyle/>
          <a:p>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4344">
        <p:fade/>
      </p:transition>
    </mc:Choice>
    <mc:Fallback xmlns="">
      <p:transition spd="med" advTm="43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34561" y="482930"/>
            <a:ext cx="1675764" cy="697230"/>
          </a:xfrm>
          <a:prstGeom prst="rect">
            <a:avLst/>
          </a:prstGeom>
        </p:spPr>
        <p:txBody>
          <a:bodyPr vert="horz" wrap="square" lIns="0" tIns="13335" rIns="0" bIns="0" rtlCol="0">
            <a:spAutoFit/>
          </a:bodyPr>
          <a:lstStyle/>
          <a:p>
            <a:pPr marL="12700">
              <a:lnSpc>
                <a:spcPct val="100000"/>
              </a:lnSpc>
              <a:spcBef>
                <a:spcPts val="105"/>
              </a:spcBef>
            </a:pPr>
            <a:r>
              <a:rPr sz="4400" dirty="0">
                <a:solidFill>
                  <a:srgbClr val="000000"/>
                </a:solidFill>
              </a:rPr>
              <a:t>Loch</a:t>
            </a:r>
            <a:r>
              <a:rPr sz="4400" spc="5" dirty="0">
                <a:solidFill>
                  <a:srgbClr val="000000"/>
                </a:solidFill>
              </a:rPr>
              <a:t>i</a:t>
            </a:r>
            <a:r>
              <a:rPr sz="4400" dirty="0">
                <a:solidFill>
                  <a:srgbClr val="000000"/>
                </a:solidFill>
              </a:rPr>
              <a:t>a</a:t>
            </a:r>
            <a:endParaRPr sz="4400"/>
          </a:p>
        </p:txBody>
      </p:sp>
      <p:sp>
        <p:nvSpPr>
          <p:cNvPr id="3" name="object 3"/>
          <p:cNvSpPr txBox="1">
            <a:spLocks noGrp="1"/>
          </p:cNvSpPr>
          <p:nvPr>
            <p:ph idx="1"/>
          </p:nvPr>
        </p:nvSpPr>
        <p:spPr>
          <a:prstGeom prst="rect">
            <a:avLst/>
          </a:prstGeom>
        </p:spPr>
        <p:txBody>
          <a:bodyPr vert="horz" wrap="square" lIns="0" tIns="104140" rIns="0" bIns="0" rtlCol="0">
            <a:spAutoFit/>
          </a:bodyPr>
          <a:lstStyle/>
          <a:p>
            <a:pPr marL="354965" marR="238125" indent="-238125">
              <a:lnSpc>
                <a:spcPct val="80000"/>
              </a:lnSpc>
              <a:spcBef>
                <a:spcPts val="820"/>
              </a:spcBef>
            </a:pPr>
            <a:r>
              <a:rPr lang="en-US" sz="3000" spc="-5" dirty="0"/>
              <a:t>V</a:t>
            </a:r>
            <a:r>
              <a:rPr sz="3000" spc="-5" dirty="0"/>
              <a:t>aginal discharge  </a:t>
            </a:r>
            <a:r>
              <a:rPr sz="3000" dirty="0"/>
              <a:t>consisting of </a:t>
            </a:r>
            <a:r>
              <a:rPr sz="3000" spc="-5" dirty="0"/>
              <a:t>fatty </a:t>
            </a:r>
            <a:r>
              <a:rPr sz="3000" dirty="0"/>
              <a:t>epithelial cells, shreds of  </a:t>
            </a:r>
            <a:r>
              <a:rPr sz="3000" spc="-5" dirty="0"/>
              <a:t>membrane, </a:t>
            </a:r>
            <a:r>
              <a:rPr sz="3000" dirty="0"/>
              <a:t>decidua, </a:t>
            </a:r>
            <a:r>
              <a:rPr sz="3000" spc="-5" dirty="0"/>
              <a:t>and blood, is </a:t>
            </a:r>
            <a:r>
              <a:rPr sz="3000" spc="-5" dirty="0">
                <a:solidFill>
                  <a:srgbClr val="C00000"/>
                </a:solidFill>
              </a:rPr>
              <a:t>red</a:t>
            </a:r>
            <a:r>
              <a:rPr sz="3000" spc="-60" dirty="0">
                <a:solidFill>
                  <a:srgbClr val="C00000"/>
                </a:solidFill>
              </a:rPr>
              <a:t> </a:t>
            </a:r>
            <a:r>
              <a:rPr sz="3000" spc="-5" dirty="0">
                <a:solidFill>
                  <a:srgbClr val="C00000"/>
                </a:solidFill>
              </a:rPr>
              <a:t>color  (lochia rubra</a:t>
            </a:r>
            <a:r>
              <a:rPr sz="3000" spc="-5" dirty="0"/>
              <a:t>) </a:t>
            </a:r>
            <a:r>
              <a:rPr sz="3000" dirty="0"/>
              <a:t>for </a:t>
            </a:r>
            <a:r>
              <a:rPr sz="3000" spc="-5" dirty="0"/>
              <a:t>about 2 or 3</a:t>
            </a:r>
            <a:r>
              <a:rPr sz="3000" spc="-45" dirty="0"/>
              <a:t> </a:t>
            </a:r>
            <a:r>
              <a:rPr sz="3000" dirty="0"/>
              <a:t>days.</a:t>
            </a:r>
          </a:p>
          <a:p>
            <a:pPr marL="354965" marR="69850" indent="80645">
              <a:lnSpc>
                <a:spcPct val="80000"/>
              </a:lnSpc>
              <a:spcBef>
                <a:spcPts val="720"/>
              </a:spcBef>
            </a:pPr>
            <a:r>
              <a:rPr sz="3000" dirty="0"/>
              <a:t>It </a:t>
            </a:r>
            <a:r>
              <a:rPr sz="3000" spc="-5" dirty="0"/>
              <a:t>then progresses </a:t>
            </a:r>
            <a:r>
              <a:rPr sz="3000" dirty="0"/>
              <a:t>to </a:t>
            </a:r>
            <a:r>
              <a:rPr sz="3000" spc="-5" dirty="0"/>
              <a:t>a pale or </a:t>
            </a:r>
            <a:r>
              <a:rPr sz="3000" dirty="0">
                <a:solidFill>
                  <a:srgbClr val="C00000"/>
                </a:solidFill>
              </a:rPr>
              <a:t>brownish color (lochia </a:t>
            </a:r>
            <a:r>
              <a:rPr sz="3000" spc="-5" dirty="0">
                <a:solidFill>
                  <a:srgbClr val="C00000"/>
                </a:solidFill>
              </a:rPr>
              <a:t>serosa)</a:t>
            </a:r>
            <a:r>
              <a:rPr sz="3000" spc="-5" dirty="0"/>
              <a:t>, </a:t>
            </a:r>
            <a:r>
              <a:rPr sz="3000" dirty="0"/>
              <a:t>followed by</a:t>
            </a:r>
            <a:r>
              <a:rPr sz="3000" spc="-175" dirty="0"/>
              <a:t> </a:t>
            </a:r>
            <a:r>
              <a:rPr sz="3000" dirty="0"/>
              <a:t>a  </a:t>
            </a:r>
            <a:r>
              <a:rPr sz="3000" dirty="0">
                <a:solidFill>
                  <a:srgbClr val="C00000"/>
                </a:solidFill>
              </a:rPr>
              <a:t>whitish </a:t>
            </a:r>
            <a:r>
              <a:rPr sz="3000" spc="-5" dirty="0">
                <a:solidFill>
                  <a:srgbClr val="C00000"/>
                </a:solidFill>
              </a:rPr>
              <a:t>or </a:t>
            </a:r>
            <a:r>
              <a:rPr sz="3000" dirty="0">
                <a:solidFill>
                  <a:srgbClr val="C00000"/>
                </a:solidFill>
              </a:rPr>
              <a:t>yellowish </a:t>
            </a:r>
            <a:r>
              <a:rPr sz="3000" spc="-5" dirty="0">
                <a:solidFill>
                  <a:srgbClr val="C00000"/>
                </a:solidFill>
              </a:rPr>
              <a:t>color </a:t>
            </a:r>
            <a:r>
              <a:rPr sz="3000" dirty="0">
                <a:solidFill>
                  <a:srgbClr val="C00000"/>
                </a:solidFill>
              </a:rPr>
              <a:t>(lochia </a:t>
            </a:r>
            <a:r>
              <a:rPr sz="3000" spc="-5" dirty="0">
                <a:solidFill>
                  <a:srgbClr val="C00000"/>
                </a:solidFill>
              </a:rPr>
              <a:t>alba) </a:t>
            </a:r>
            <a:r>
              <a:rPr sz="3000" spc="-5" dirty="0"/>
              <a:t>in </a:t>
            </a:r>
            <a:r>
              <a:rPr sz="3000" dirty="0"/>
              <a:t>the  </a:t>
            </a:r>
            <a:r>
              <a:rPr sz="3000" spc="-5" dirty="0"/>
              <a:t>7th </a:t>
            </a:r>
            <a:r>
              <a:rPr sz="3000" dirty="0"/>
              <a:t>to </a:t>
            </a:r>
            <a:r>
              <a:rPr sz="3000" spc="-5" dirty="0"/>
              <a:t>10th</a:t>
            </a:r>
            <a:r>
              <a:rPr sz="3000" spc="-30" dirty="0"/>
              <a:t> </a:t>
            </a:r>
            <a:r>
              <a:rPr sz="3000" spc="-60" dirty="0"/>
              <a:t>day.</a:t>
            </a:r>
            <a:endParaRPr sz="3000" dirty="0"/>
          </a:p>
          <a:p>
            <a:pPr marL="354965" marR="5080" indent="80645">
              <a:lnSpc>
                <a:spcPct val="80000"/>
              </a:lnSpc>
              <a:spcBef>
                <a:spcPts val="720"/>
              </a:spcBef>
            </a:pPr>
            <a:r>
              <a:rPr sz="3000" spc="-5" dirty="0"/>
              <a:t>Lochia </a:t>
            </a:r>
            <a:r>
              <a:rPr sz="3000" dirty="0"/>
              <a:t>usually </a:t>
            </a:r>
            <a:r>
              <a:rPr sz="3000" spc="-5" dirty="0"/>
              <a:t>ceases by 3 </a:t>
            </a:r>
            <a:r>
              <a:rPr sz="3000" dirty="0"/>
              <a:t>weeks, </a:t>
            </a:r>
            <a:r>
              <a:rPr sz="3000" spc="-5" dirty="0"/>
              <a:t>and </a:t>
            </a:r>
            <a:r>
              <a:rPr sz="3000" dirty="0"/>
              <a:t>the  </a:t>
            </a:r>
            <a:r>
              <a:rPr sz="3000" spc="-5" dirty="0"/>
              <a:t>placental </a:t>
            </a:r>
            <a:r>
              <a:rPr sz="3000" dirty="0"/>
              <a:t>site is </a:t>
            </a:r>
            <a:r>
              <a:rPr sz="3000" spc="-5" dirty="0"/>
              <a:t>completely </a:t>
            </a:r>
            <a:r>
              <a:rPr sz="3000" dirty="0"/>
              <a:t>healed by the</a:t>
            </a:r>
            <a:r>
              <a:rPr sz="3000" spc="-90" dirty="0"/>
              <a:t> </a:t>
            </a:r>
            <a:r>
              <a:rPr sz="3000" spc="-5" dirty="0"/>
              <a:t>6th  week</a:t>
            </a:r>
            <a:endParaRPr sz="30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49912">
        <p:fade/>
      </p:transition>
    </mc:Choice>
    <mc:Fallback xmlns="">
      <p:transition spd="med" advTm="499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08653" y="482930"/>
            <a:ext cx="1727200" cy="697230"/>
          </a:xfrm>
          <a:prstGeom prst="rect">
            <a:avLst/>
          </a:prstGeom>
        </p:spPr>
        <p:txBody>
          <a:bodyPr vert="horz" wrap="square" lIns="0" tIns="13335" rIns="0" bIns="0" rtlCol="0">
            <a:spAutoFit/>
          </a:bodyPr>
          <a:lstStyle/>
          <a:p>
            <a:pPr marL="12700">
              <a:lnSpc>
                <a:spcPct val="100000"/>
              </a:lnSpc>
              <a:spcBef>
                <a:spcPts val="105"/>
              </a:spcBef>
            </a:pPr>
            <a:r>
              <a:rPr sz="4400" spc="-325" dirty="0">
                <a:solidFill>
                  <a:srgbClr val="000000"/>
                </a:solidFill>
              </a:rPr>
              <a:t>V</a:t>
            </a:r>
            <a:r>
              <a:rPr sz="4400" dirty="0">
                <a:solidFill>
                  <a:srgbClr val="000000"/>
                </a:solidFill>
              </a:rPr>
              <a:t>agina</a:t>
            </a:r>
            <a:endParaRPr sz="4400"/>
          </a:p>
        </p:txBody>
      </p:sp>
      <p:sp>
        <p:nvSpPr>
          <p:cNvPr id="3" name="object 3"/>
          <p:cNvSpPr txBox="1">
            <a:spLocks noGrp="1"/>
          </p:cNvSpPr>
          <p:nvPr>
            <p:ph idx="1"/>
          </p:nvPr>
        </p:nvSpPr>
        <p:spPr>
          <a:xfrm>
            <a:off x="1171575" y="1825625"/>
            <a:ext cx="7343775" cy="1073755"/>
          </a:xfrm>
          <a:prstGeom prst="rect">
            <a:avLst/>
          </a:prstGeom>
        </p:spPr>
        <p:txBody>
          <a:bodyPr vert="horz" wrap="square" lIns="0" tIns="103251" rIns="0" bIns="0" rtlCol="0">
            <a:spAutoFit/>
          </a:bodyPr>
          <a:lstStyle/>
          <a:p>
            <a:pPr marL="355600" marR="5080" indent="-342900">
              <a:lnSpc>
                <a:spcPct val="100000"/>
              </a:lnSpc>
              <a:spcBef>
                <a:spcPts val="105"/>
              </a:spcBef>
            </a:pPr>
            <a:r>
              <a:rPr dirty="0"/>
              <a:t>The </a:t>
            </a:r>
            <a:r>
              <a:rPr spc="-5" dirty="0">
                <a:solidFill>
                  <a:srgbClr val="C00000"/>
                </a:solidFill>
              </a:rPr>
              <a:t>vaginal </a:t>
            </a:r>
            <a:r>
              <a:rPr dirty="0">
                <a:solidFill>
                  <a:srgbClr val="C00000"/>
                </a:solidFill>
              </a:rPr>
              <a:t>walls, </a:t>
            </a:r>
            <a:r>
              <a:rPr spc="-5" dirty="0">
                <a:solidFill>
                  <a:srgbClr val="C00000"/>
                </a:solidFill>
              </a:rPr>
              <a:t>uterine ligaments,</a:t>
            </a:r>
            <a:r>
              <a:rPr spc="-140" dirty="0">
                <a:solidFill>
                  <a:srgbClr val="C00000"/>
                </a:solidFill>
              </a:rPr>
              <a:t> </a:t>
            </a:r>
            <a:r>
              <a:rPr spc="-5" dirty="0">
                <a:solidFill>
                  <a:srgbClr val="C00000"/>
                </a:solidFill>
              </a:rPr>
              <a:t>and  </a:t>
            </a:r>
            <a:r>
              <a:rPr dirty="0">
                <a:solidFill>
                  <a:srgbClr val="C00000"/>
                </a:solidFill>
              </a:rPr>
              <a:t>muscles </a:t>
            </a:r>
            <a:r>
              <a:rPr dirty="0"/>
              <a:t>of </a:t>
            </a:r>
            <a:r>
              <a:rPr spc="-5" dirty="0"/>
              <a:t>the pelvic floor and</a:t>
            </a:r>
            <a:r>
              <a:rPr spc="-95" dirty="0"/>
              <a:t> </a:t>
            </a:r>
            <a:r>
              <a:rPr spc="-5" dirty="0"/>
              <a:t>abdominal  </a:t>
            </a:r>
            <a:r>
              <a:rPr dirty="0"/>
              <a:t>wall </a:t>
            </a:r>
            <a:r>
              <a:rPr spc="-5" dirty="0"/>
              <a:t>regain most </a:t>
            </a:r>
            <a:r>
              <a:rPr dirty="0"/>
              <a:t>of </a:t>
            </a:r>
            <a:r>
              <a:rPr spc="-5" dirty="0"/>
              <a:t>their tone during the  puerperium.</a:t>
            </a:r>
          </a:p>
        </p:txBody>
      </p:sp>
      <p:sp>
        <p:nvSpPr>
          <p:cNvPr id="4" name="object 3"/>
          <p:cNvSpPr txBox="1"/>
          <p:nvPr/>
        </p:nvSpPr>
        <p:spPr>
          <a:xfrm>
            <a:off x="1371600" y="3886200"/>
            <a:ext cx="5964555" cy="2578270"/>
          </a:xfrm>
          <a:prstGeom prst="rect">
            <a:avLst/>
          </a:prstGeom>
        </p:spPr>
        <p:txBody>
          <a:bodyPr vert="horz" wrap="square" lIns="0" tIns="13335" rIns="0" bIns="0" rtlCol="0">
            <a:spAutoFit/>
          </a:bodyPr>
          <a:lstStyle/>
          <a:p>
            <a:pPr marL="355600" marR="5080" indent="-342900">
              <a:lnSpc>
                <a:spcPct val="100000"/>
              </a:lnSpc>
              <a:spcBef>
                <a:spcPts val="105"/>
              </a:spcBef>
            </a:pPr>
            <a:r>
              <a:rPr lang="en-US" sz="2000" spc="-5" dirty="0">
                <a:latin typeface="Arial"/>
                <a:cs typeface="Arial"/>
              </a:rPr>
              <a:t>    </a:t>
            </a:r>
            <a:r>
              <a:rPr sz="2000" spc="-5" dirty="0">
                <a:latin typeface="Arial"/>
                <a:cs typeface="Arial"/>
              </a:rPr>
              <a:t> </a:t>
            </a:r>
            <a:r>
              <a:rPr sz="2000" dirty="0">
                <a:solidFill>
                  <a:srgbClr val="C00000"/>
                </a:solidFill>
                <a:latin typeface="Arial"/>
                <a:cs typeface="Arial"/>
              </a:rPr>
              <a:t>Postpartum </a:t>
            </a:r>
            <a:r>
              <a:rPr sz="2000" spc="-5" dirty="0">
                <a:solidFill>
                  <a:srgbClr val="C00000"/>
                </a:solidFill>
                <a:latin typeface="Arial"/>
                <a:cs typeface="Arial"/>
              </a:rPr>
              <a:t>diuresis </a:t>
            </a:r>
            <a:r>
              <a:rPr sz="2000" dirty="0">
                <a:latin typeface="Arial"/>
                <a:cs typeface="Arial"/>
              </a:rPr>
              <a:t>occurs </a:t>
            </a:r>
            <a:r>
              <a:rPr sz="2000" spc="-5" dirty="0">
                <a:latin typeface="Arial"/>
                <a:cs typeface="Arial"/>
              </a:rPr>
              <a:t>between </a:t>
            </a:r>
            <a:r>
              <a:rPr sz="2000" dirty="0">
                <a:latin typeface="Arial"/>
                <a:cs typeface="Arial"/>
              </a:rPr>
              <a:t>the  2nd </a:t>
            </a:r>
            <a:r>
              <a:rPr sz="2000" spc="-5" dirty="0">
                <a:latin typeface="Arial"/>
                <a:cs typeface="Arial"/>
              </a:rPr>
              <a:t>and 5th postpartum </a:t>
            </a:r>
            <a:r>
              <a:rPr sz="2000" dirty="0">
                <a:latin typeface="Arial"/>
                <a:cs typeface="Arial"/>
              </a:rPr>
              <a:t>days, </a:t>
            </a:r>
            <a:r>
              <a:rPr sz="2000" spc="-10" dirty="0">
                <a:latin typeface="Arial"/>
                <a:cs typeface="Arial"/>
              </a:rPr>
              <a:t>as  </a:t>
            </a:r>
            <a:r>
              <a:rPr sz="2000" spc="-5" dirty="0">
                <a:latin typeface="Arial"/>
                <a:cs typeface="Arial"/>
              </a:rPr>
              <a:t>extracellular water accumulated during  pregnancy begins </a:t>
            </a:r>
            <a:r>
              <a:rPr sz="2000" spc="-10" dirty="0">
                <a:latin typeface="Arial"/>
                <a:cs typeface="Arial"/>
              </a:rPr>
              <a:t>to be </a:t>
            </a:r>
            <a:r>
              <a:rPr sz="2000" spc="-5" dirty="0">
                <a:latin typeface="Arial"/>
                <a:cs typeface="Arial"/>
              </a:rPr>
              <a:t>excreted.</a:t>
            </a:r>
            <a:r>
              <a:rPr sz="2000" spc="-45" dirty="0">
                <a:latin typeface="Arial"/>
                <a:cs typeface="Arial"/>
              </a:rPr>
              <a:t> </a:t>
            </a:r>
            <a:r>
              <a:rPr sz="2000" dirty="0">
                <a:latin typeface="Arial"/>
                <a:cs typeface="Arial"/>
              </a:rPr>
              <a:t>Diuresis  </a:t>
            </a:r>
            <a:r>
              <a:rPr sz="2000" spc="-5" dirty="0">
                <a:latin typeface="Arial"/>
                <a:cs typeface="Arial"/>
              </a:rPr>
              <a:t>may </a:t>
            </a:r>
            <a:r>
              <a:rPr sz="2000" dirty="0">
                <a:latin typeface="Arial"/>
                <a:cs typeface="Arial"/>
              </a:rPr>
              <a:t>also </a:t>
            </a:r>
            <a:r>
              <a:rPr sz="2000" spc="-5" dirty="0">
                <a:latin typeface="Arial"/>
                <a:cs typeface="Arial"/>
              </a:rPr>
              <a:t>occur </a:t>
            </a:r>
            <a:r>
              <a:rPr sz="2000" dirty="0">
                <a:latin typeface="Arial"/>
                <a:cs typeface="Arial"/>
              </a:rPr>
              <a:t>shortly </a:t>
            </a:r>
            <a:r>
              <a:rPr sz="2000" spc="-5" dirty="0">
                <a:latin typeface="Arial"/>
                <a:cs typeface="Arial"/>
              </a:rPr>
              <a:t>after</a:t>
            </a:r>
            <a:r>
              <a:rPr sz="2000" spc="-95" dirty="0">
                <a:latin typeface="Arial"/>
                <a:cs typeface="Arial"/>
              </a:rPr>
              <a:t> </a:t>
            </a:r>
            <a:r>
              <a:rPr sz="2000" dirty="0">
                <a:latin typeface="Arial"/>
                <a:cs typeface="Arial"/>
              </a:rPr>
              <a:t>delivery</a:t>
            </a:r>
          </a:p>
          <a:p>
            <a:pPr marL="355600" marR="72390" indent="-6350">
              <a:lnSpc>
                <a:spcPct val="100000"/>
              </a:lnSpc>
              <a:spcBef>
                <a:spcPts val="770"/>
              </a:spcBef>
            </a:pPr>
            <a:r>
              <a:rPr sz="2000" spc="-5" dirty="0">
                <a:latin typeface="Arial"/>
                <a:cs typeface="Arial"/>
              </a:rPr>
              <a:t>if urinary output </a:t>
            </a:r>
            <a:r>
              <a:rPr sz="2000" dirty="0">
                <a:latin typeface="Arial"/>
                <a:cs typeface="Arial"/>
              </a:rPr>
              <a:t>was obstructed because  of the pressure of the </a:t>
            </a:r>
            <a:r>
              <a:rPr sz="2000" spc="-5" dirty="0">
                <a:latin typeface="Arial"/>
                <a:cs typeface="Arial"/>
              </a:rPr>
              <a:t>presenting</a:t>
            </a:r>
            <a:r>
              <a:rPr sz="2000" spc="-185" dirty="0">
                <a:latin typeface="Arial"/>
                <a:cs typeface="Arial"/>
              </a:rPr>
              <a:t> </a:t>
            </a:r>
            <a:r>
              <a:rPr sz="2000" dirty="0">
                <a:latin typeface="Arial"/>
                <a:cs typeface="Arial"/>
              </a:rPr>
              <a:t>part(less  sensitive of</a:t>
            </a:r>
            <a:r>
              <a:rPr sz="2000" spc="-60" dirty="0">
                <a:latin typeface="Arial"/>
                <a:cs typeface="Arial"/>
              </a:rPr>
              <a:t> </a:t>
            </a:r>
            <a:r>
              <a:rPr sz="2000" spc="-5" dirty="0">
                <a:latin typeface="Arial"/>
                <a:cs typeface="Arial"/>
              </a:rPr>
              <a:t>bladder)</a:t>
            </a:r>
            <a:endParaRPr sz="2000" dirty="0">
              <a:latin typeface="Arial"/>
              <a:cs typeface="Arial"/>
            </a:endParaRPr>
          </a:p>
        </p:txBody>
      </p:sp>
      <p:sp>
        <p:nvSpPr>
          <p:cNvPr id="5" name="object 2"/>
          <p:cNvSpPr txBox="1">
            <a:spLocks/>
          </p:cNvSpPr>
          <p:nvPr/>
        </p:nvSpPr>
        <p:spPr>
          <a:xfrm>
            <a:off x="3391153" y="3048000"/>
            <a:ext cx="2362200" cy="697230"/>
          </a:xfrm>
          <a:prstGeom prst="rect">
            <a:avLst/>
          </a:prstGeom>
        </p:spPr>
        <p:txBody>
          <a:bodyPr vert="horz" wrap="square" lIns="0" tIns="13335" rIns="0" bIns="0" rtlCol="0" anchor="ctr">
            <a:spAutoFit/>
          </a:bodyPr>
          <a:lstStyle>
            <a:lvl1pPr algn="l" defTabSz="685800" rtl="0" eaLnBrk="1" latinLnBrk="0" hangingPunct="1">
              <a:spcBef>
                <a:spcPct val="0"/>
              </a:spcBef>
              <a:buNone/>
              <a:defRPr sz="3300" kern="1200">
                <a:solidFill>
                  <a:schemeClr val="accent1">
                    <a:lumMod val="75000"/>
                  </a:schemeClr>
                </a:solidFill>
                <a:latin typeface="+mj-lt"/>
                <a:ea typeface="+mj-ea"/>
                <a:cs typeface="+mj-cs"/>
              </a:defRPr>
            </a:lvl1pPr>
          </a:lstStyle>
          <a:p>
            <a:pPr marL="12700">
              <a:spcBef>
                <a:spcPts val="105"/>
              </a:spcBef>
            </a:pPr>
            <a:r>
              <a:rPr lang="en-US" sz="4400">
                <a:solidFill>
                  <a:srgbClr val="000000"/>
                </a:solidFill>
              </a:rPr>
              <a:t>Urinat</a:t>
            </a:r>
            <a:r>
              <a:rPr lang="en-US" sz="4400" spc="5">
                <a:solidFill>
                  <a:srgbClr val="000000"/>
                </a:solidFill>
              </a:rPr>
              <a:t>i</a:t>
            </a:r>
            <a:r>
              <a:rPr lang="en-US" sz="4400">
                <a:solidFill>
                  <a:srgbClr val="000000"/>
                </a:solidFill>
              </a:rPr>
              <a:t>on</a:t>
            </a:r>
            <a:endParaRPr lang="en-US" sz="44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3866">
        <p:fade/>
      </p:transition>
    </mc:Choice>
    <mc:Fallback xmlns="">
      <p:transition spd="med" advTm="338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16046" y="572427"/>
            <a:ext cx="2312670" cy="520014"/>
          </a:xfrm>
          <a:prstGeom prst="rect">
            <a:avLst/>
          </a:prstGeom>
        </p:spPr>
        <p:txBody>
          <a:bodyPr vert="horz" wrap="square" lIns="0" tIns="12065" rIns="0" bIns="0" rtlCol="0">
            <a:spAutoFit/>
          </a:bodyPr>
          <a:lstStyle/>
          <a:p>
            <a:pPr marL="12700">
              <a:lnSpc>
                <a:spcPct val="100000"/>
              </a:lnSpc>
              <a:spcBef>
                <a:spcPts val="95"/>
              </a:spcBef>
            </a:pPr>
            <a:r>
              <a:rPr dirty="0">
                <a:solidFill>
                  <a:srgbClr val="000000"/>
                </a:solidFill>
              </a:rPr>
              <a:t>Breasts</a:t>
            </a:r>
          </a:p>
        </p:txBody>
      </p:sp>
      <p:sp>
        <p:nvSpPr>
          <p:cNvPr id="3" name="object 3"/>
          <p:cNvSpPr txBox="1"/>
          <p:nvPr/>
        </p:nvSpPr>
        <p:spPr>
          <a:xfrm>
            <a:off x="535940" y="1558798"/>
            <a:ext cx="8004809" cy="4807983"/>
          </a:xfrm>
          <a:prstGeom prst="rect">
            <a:avLst/>
          </a:prstGeom>
        </p:spPr>
        <p:txBody>
          <a:bodyPr vert="horz" wrap="square" lIns="0" tIns="78740" rIns="0" bIns="0" rtlCol="0">
            <a:spAutoFit/>
          </a:bodyPr>
          <a:lstStyle/>
          <a:p>
            <a:pPr marR="400050">
              <a:lnSpc>
                <a:spcPct val="80000"/>
              </a:lnSpc>
              <a:spcBef>
                <a:spcPts val="620"/>
              </a:spcBef>
              <a:tabLst>
                <a:tab pos="322580" algn="l"/>
              </a:tabLst>
            </a:pPr>
            <a:r>
              <a:rPr sz="2200" spc="-5" dirty="0">
                <a:latin typeface="Arial"/>
                <a:cs typeface="Arial"/>
              </a:rPr>
              <a:t>With </a:t>
            </a:r>
            <a:r>
              <a:rPr sz="2200" dirty="0">
                <a:latin typeface="Arial"/>
                <a:cs typeface="Arial"/>
              </a:rPr>
              <a:t>loss </a:t>
            </a:r>
            <a:r>
              <a:rPr sz="2200" spc="-5" dirty="0">
                <a:latin typeface="Arial"/>
                <a:cs typeface="Arial"/>
              </a:rPr>
              <a:t>of the placenta, circulating levels of </a:t>
            </a:r>
            <a:r>
              <a:rPr sz="2200" spc="-5" dirty="0">
                <a:solidFill>
                  <a:srgbClr val="C00000"/>
                </a:solidFill>
                <a:latin typeface="Arial"/>
                <a:cs typeface="Arial"/>
              </a:rPr>
              <a:t>estrogen and  progesterone decrease </a:t>
            </a:r>
            <a:r>
              <a:rPr sz="2200" spc="-5" dirty="0">
                <a:latin typeface="Arial"/>
                <a:cs typeface="Arial"/>
              </a:rPr>
              <a:t>while levels of</a:t>
            </a:r>
            <a:r>
              <a:rPr sz="2200" spc="70" dirty="0">
                <a:latin typeface="Arial"/>
                <a:cs typeface="Arial"/>
              </a:rPr>
              <a:t> </a:t>
            </a:r>
            <a:r>
              <a:rPr sz="2200" b="1" spc="-5" dirty="0">
                <a:solidFill>
                  <a:srgbClr val="C00000"/>
                </a:solidFill>
                <a:latin typeface="Arial"/>
                <a:cs typeface="Arial"/>
              </a:rPr>
              <a:t>prolactin</a:t>
            </a:r>
            <a:endParaRPr sz="2200" dirty="0">
              <a:latin typeface="Arial"/>
              <a:cs typeface="Arial"/>
            </a:endParaRPr>
          </a:p>
          <a:p>
            <a:pPr marL="355600">
              <a:lnSpc>
                <a:spcPts val="2115"/>
              </a:lnSpc>
            </a:pPr>
            <a:r>
              <a:rPr sz="2200" b="1" spc="-5" dirty="0">
                <a:solidFill>
                  <a:srgbClr val="C00000"/>
                </a:solidFill>
                <a:latin typeface="Arial"/>
                <a:cs typeface="Arial"/>
              </a:rPr>
              <a:t>increase</a:t>
            </a:r>
            <a:r>
              <a:rPr sz="2200" spc="-5" dirty="0">
                <a:latin typeface="Arial"/>
                <a:cs typeface="Arial"/>
              </a:rPr>
              <a:t>, thus </a:t>
            </a:r>
            <a:r>
              <a:rPr sz="2200" spc="-5" dirty="0">
                <a:solidFill>
                  <a:srgbClr val="C00000"/>
                </a:solidFill>
                <a:latin typeface="Arial"/>
                <a:cs typeface="Arial"/>
              </a:rPr>
              <a:t>initiating lactation </a:t>
            </a:r>
            <a:r>
              <a:rPr sz="2200" spc="-5" dirty="0">
                <a:latin typeface="Arial"/>
                <a:cs typeface="Arial"/>
              </a:rPr>
              <a:t>in the postpartum</a:t>
            </a:r>
            <a:r>
              <a:rPr sz="2200" spc="110" dirty="0">
                <a:latin typeface="Arial"/>
                <a:cs typeface="Arial"/>
              </a:rPr>
              <a:t> </a:t>
            </a:r>
            <a:r>
              <a:rPr sz="2200" spc="-5" dirty="0">
                <a:latin typeface="Arial"/>
                <a:cs typeface="Arial"/>
              </a:rPr>
              <a:t>woman.</a:t>
            </a:r>
            <a:endParaRPr sz="2200" dirty="0">
              <a:latin typeface="Arial"/>
              <a:cs typeface="Arial"/>
            </a:endParaRPr>
          </a:p>
          <a:p>
            <a:pPr marR="12065">
              <a:lnSpc>
                <a:spcPts val="2110"/>
              </a:lnSpc>
              <a:spcBef>
                <a:spcPts val="515"/>
              </a:spcBef>
              <a:buClr>
                <a:srgbClr val="000000"/>
              </a:buClr>
              <a:tabLst>
                <a:tab pos="322580" algn="l"/>
              </a:tabLst>
            </a:pPr>
            <a:endParaRPr lang="en-US" sz="2200" b="1" spc="-5" dirty="0">
              <a:solidFill>
                <a:srgbClr val="C00000"/>
              </a:solidFill>
              <a:latin typeface="Arial"/>
              <a:cs typeface="Arial"/>
            </a:endParaRPr>
          </a:p>
          <a:p>
            <a:pPr marR="12065">
              <a:lnSpc>
                <a:spcPts val="2110"/>
              </a:lnSpc>
              <a:spcBef>
                <a:spcPts val="515"/>
              </a:spcBef>
              <a:buClr>
                <a:srgbClr val="000000"/>
              </a:buClr>
              <a:tabLst>
                <a:tab pos="322580" algn="l"/>
              </a:tabLst>
            </a:pPr>
            <a:r>
              <a:rPr sz="2200" b="1" spc="-5" dirty="0">
                <a:solidFill>
                  <a:srgbClr val="C00000"/>
                </a:solidFill>
                <a:latin typeface="Arial"/>
                <a:cs typeface="Arial"/>
              </a:rPr>
              <a:t>Colostrum</a:t>
            </a:r>
            <a:r>
              <a:rPr sz="2200" spc="-5" dirty="0">
                <a:solidFill>
                  <a:srgbClr val="C00000"/>
                </a:solidFill>
                <a:latin typeface="Arial"/>
                <a:cs typeface="Arial"/>
              </a:rPr>
              <a:t>, </a:t>
            </a:r>
            <a:r>
              <a:rPr sz="2200" spc="-5" dirty="0">
                <a:latin typeface="Arial"/>
                <a:cs typeface="Arial"/>
              </a:rPr>
              <a:t>a yellowish fluid containing more minerals and  protein and </a:t>
            </a:r>
            <a:r>
              <a:rPr sz="2200" spc="-5" dirty="0">
                <a:solidFill>
                  <a:srgbClr val="C00000"/>
                </a:solidFill>
                <a:latin typeface="Arial"/>
                <a:cs typeface="Arial"/>
              </a:rPr>
              <a:t>immunologic component(IgA) </a:t>
            </a:r>
            <a:r>
              <a:rPr sz="2200" spc="-5" dirty="0">
                <a:latin typeface="Arial"/>
                <a:cs typeface="Arial"/>
              </a:rPr>
              <a:t>but less sugar and  fat than mature breast milk and having a </a:t>
            </a:r>
            <a:r>
              <a:rPr sz="2200" spc="-5" dirty="0">
                <a:solidFill>
                  <a:srgbClr val="FF0000"/>
                </a:solidFill>
                <a:latin typeface="Arial"/>
                <a:cs typeface="Arial"/>
              </a:rPr>
              <a:t>laxative </a:t>
            </a:r>
            <a:r>
              <a:rPr sz="2200" spc="-10" dirty="0">
                <a:solidFill>
                  <a:srgbClr val="FF0000"/>
                </a:solidFill>
                <a:latin typeface="Arial"/>
                <a:cs typeface="Arial"/>
              </a:rPr>
              <a:t>effect </a:t>
            </a:r>
            <a:r>
              <a:rPr sz="2200" spc="-5" dirty="0">
                <a:latin typeface="Arial"/>
                <a:cs typeface="Arial"/>
              </a:rPr>
              <a:t>on the  infant, is secreted for the first 2 days</a:t>
            </a:r>
            <a:r>
              <a:rPr sz="2200" spc="90" dirty="0">
                <a:latin typeface="Arial"/>
                <a:cs typeface="Arial"/>
              </a:rPr>
              <a:t> </a:t>
            </a:r>
            <a:r>
              <a:rPr sz="2200" spc="-5" dirty="0">
                <a:latin typeface="Arial"/>
                <a:cs typeface="Arial"/>
              </a:rPr>
              <a:t>postpartum.</a:t>
            </a:r>
            <a:endParaRPr sz="2200" dirty="0">
              <a:latin typeface="Arial"/>
              <a:cs typeface="Arial"/>
            </a:endParaRPr>
          </a:p>
          <a:p>
            <a:pPr marR="5080">
              <a:lnSpc>
                <a:spcPct val="80000"/>
              </a:lnSpc>
              <a:spcBef>
                <a:spcPts val="550"/>
              </a:spcBef>
              <a:tabLst>
                <a:tab pos="306705" algn="l"/>
              </a:tabLst>
            </a:pPr>
            <a:endParaRPr lang="en-US" sz="2200" spc="-5" dirty="0">
              <a:latin typeface="Arial"/>
              <a:cs typeface="Arial"/>
            </a:endParaRPr>
          </a:p>
          <a:p>
            <a:pPr marR="5080">
              <a:lnSpc>
                <a:spcPct val="80000"/>
              </a:lnSpc>
              <a:spcBef>
                <a:spcPts val="550"/>
              </a:spcBef>
              <a:tabLst>
                <a:tab pos="306705" algn="l"/>
              </a:tabLst>
            </a:pPr>
            <a:r>
              <a:rPr sz="2200" spc="-5" dirty="0">
                <a:latin typeface="Arial"/>
                <a:cs typeface="Arial"/>
              </a:rPr>
              <a:t>Mature milk secretion is usually present </a:t>
            </a:r>
            <a:r>
              <a:rPr sz="2200" dirty="0">
                <a:latin typeface="Arial"/>
                <a:cs typeface="Arial"/>
              </a:rPr>
              <a:t>by </a:t>
            </a:r>
            <a:r>
              <a:rPr sz="2200" spc="-5" dirty="0">
                <a:latin typeface="Arial"/>
                <a:cs typeface="Arial"/>
              </a:rPr>
              <a:t>the third  postpartum day but may be present earlier </a:t>
            </a:r>
            <a:r>
              <a:rPr sz="2200" dirty="0">
                <a:latin typeface="Arial"/>
                <a:cs typeface="Arial"/>
              </a:rPr>
              <a:t>if </a:t>
            </a:r>
            <a:r>
              <a:rPr sz="2200" spc="-5" dirty="0">
                <a:latin typeface="Arial"/>
                <a:cs typeface="Arial"/>
              </a:rPr>
              <a:t>a woman </a:t>
            </a:r>
            <a:r>
              <a:rPr sz="2200" spc="-5" dirty="0">
                <a:solidFill>
                  <a:srgbClr val="FF0000"/>
                </a:solidFill>
                <a:latin typeface="Arial"/>
                <a:cs typeface="Arial"/>
              </a:rPr>
              <a:t>breast-  feeds immediately after</a:t>
            </a:r>
            <a:r>
              <a:rPr sz="2200" spc="20" dirty="0">
                <a:solidFill>
                  <a:srgbClr val="FF0000"/>
                </a:solidFill>
                <a:latin typeface="Arial"/>
                <a:cs typeface="Arial"/>
              </a:rPr>
              <a:t> </a:t>
            </a:r>
            <a:r>
              <a:rPr sz="2200" spc="-20" dirty="0">
                <a:solidFill>
                  <a:srgbClr val="FF0000"/>
                </a:solidFill>
                <a:latin typeface="Arial"/>
                <a:cs typeface="Arial"/>
              </a:rPr>
              <a:t>delivery</a:t>
            </a:r>
            <a:r>
              <a:rPr sz="2200" spc="-20" dirty="0">
                <a:latin typeface="Arial"/>
                <a:cs typeface="Arial"/>
              </a:rPr>
              <a:t>.</a:t>
            </a:r>
            <a:endParaRPr sz="2200" dirty="0">
              <a:latin typeface="Arial"/>
              <a:cs typeface="Arial"/>
            </a:endParaRPr>
          </a:p>
          <a:p>
            <a:pPr marR="699770">
              <a:lnSpc>
                <a:spcPts val="2110"/>
              </a:lnSpc>
              <a:spcBef>
                <a:spcPts val="515"/>
              </a:spcBef>
              <a:buClr>
                <a:srgbClr val="000000"/>
              </a:buClr>
              <a:tabLst>
                <a:tab pos="322580" algn="l"/>
              </a:tabLst>
            </a:pPr>
            <a:endParaRPr lang="en-US" sz="2200" b="1" spc="-5" dirty="0">
              <a:solidFill>
                <a:srgbClr val="FF0000"/>
              </a:solidFill>
              <a:latin typeface="Arial"/>
              <a:cs typeface="Arial"/>
            </a:endParaRPr>
          </a:p>
          <a:p>
            <a:pPr marR="699770">
              <a:lnSpc>
                <a:spcPts val="2110"/>
              </a:lnSpc>
              <a:spcBef>
                <a:spcPts val="515"/>
              </a:spcBef>
              <a:buClr>
                <a:srgbClr val="000000"/>
              </a:buClr>
              <a:tabLst>
                <a:tab pos="322580" algn="l"/>
              </a:tabLst>
            </a:pPr>
            <a:r>
              <a:rPr sz="2200" b="1" spc="-5" dirty="0">
                <a:solidFill>
                  <a:srgbClr val="FF0000"/>
                </a:solidFill>
                <a:latin typeface="Arial"/>
                <a:cs typeface="Arial"/>
              </a:rPr>
              <a:t>Breast engorgement </a:t>
            </a:r>
            <a:r>
              <a:rPr sz="2200" spc="-5" dirty="0">
                <a:latin typeface="Arial"/>
                <a:cs typeface="Arial"/>
              </a:rPr>
              <a:t>with milk, venous and lymphatic  stasis, and swollen, tense, and tender breast tissue may  </a:t>
            </a:r>
            <a:r>
              <a:rPr sz="2200" dirty="0">
                <a:latin typeface="Arial"/>
                <a:cs typeface="Arial"/>
              </a:rPr>
              <a:t>occur </a:t>
            </a:r>
            <a:r>
              <a:rPr sz="2200" spc="-5" dirty="0">
                <a:latin typeface="Arial"/>
                <a:cs typeface="Arial"/>
              </a:rPr>
              <a:t>between days 3 and 5</a:t>
            </a:r>
            <a:r>
              <a:rPr sz="2200" spc="50" dirty="0">
                <a:latin typeface="Arial"/>
                <a:cs typeface="Arial"/>
              </a:rPr>
              <a:t> </a:t>
            </a:r>
            <a:r>
              <a:rPr sz="2200" spc="-5" dirty="0">
                <a:latin typeface="Arial"/>
                <a:cs typeface="Arial"/>
              </a:rPr>
              <a:t>postpartum.</a:t>
            </a:r>
            <a:endParaRPr sz="2200" dirty="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68915">
        <p:fade/>
      </p:transition>
    </mc:Choice>
    <mc:Fallback xmlns="">
      <p:transition spd="med" advTm="68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80769" y="514934"/>
            <a:ext cx="5986780" cy="635000"/>
          </a:xfrm>
          <a:prstGeom prst="rect">
            <a:avLst/>
          </a:prstGeom>
        </p:spPr>
        <p:txBody>
          <a:bodyPr vert="horz" wrap="square" lIns="0" tIns="12065" rIns="0" bIns="0" rtlCol="0">
            <a:spAutoFit/>
          </a:bodyPr>
          <a:lstStyle/>
          <a:p>
            <a:pPr marL="12700">
              <a:lnSpc>
                <a:spcPct val="100000"/>
              </a:lnSpc>
              <a:spcBef>
                <a:spcPts val="95"/>
              </a:spcBef>
            </a:pPr>
            <a:r>
              <a:rPr b="1" spc="-5" dirty="0">
                <a:solidFill>
                  <a:srgbClr val="000000"/>
                </a:solidFill>
                <a:latin typeface="Arial"/>
                <a:cs typeface="Arial"/>
              </a:rPr>
              <a:t>NURSING</a:t>
            </a:r>
            <a:r>
              <a:rPr b="1" spc="-200" dirty="0">
                <a:solidFill>
                  <a:srgbClr val="000000"/>
                </a:solidFill>
                <a:latin typeface="Arial"/>
                <a:cs typeface="Arial"/>
              </a:rPr>
              <a:t> </a:t>
            </a:r>
            <a:r>
              <a:rPr b="1" spc="-5" dirty="0">
                <a:solidFill>
                  <a:srgbClr val="000000"/>
                </a:solidFill>
                <a:latin typeface="Arial"/>
                <a:cs typeface="Arial"/>
              </a:rPr>
              <a:t>ASSESSMENT</a:t>
            </a:r>
          </a:p>
        </p:txBody>
      </p:sp>
      <p:sp>
        <p:nvSpPr>
          <p:cNvPr id="3" name="object 3"/>
          <p:cNvSpPr txBox="1"/>
          <p:nvPr/>
        </p:nvSpPr>
        <p:spPr>
          <a:xfrm>
            <a:off x="535940" y="1524352"/>
            <a:ext cx="7900670" cy="2660015"/>
          </a:xfrm>
          <a:prstGeom prst="rect">
            <a:avLst/>
          </a:prstGeom>
        </p:spPr>
        <p:txBody>
          <a:bodyPr vert="horz" wrap="square" lIns="0" tIns="109855" rIns="0" bIns="0" rtlCol="0">
            <a:spAutoFit/>
          </a:bodyPr>
          <a:lstStyle/>
          <a:p>
            <a:pPr marL="12700">
              <a:lnSpc>
                <a:spcPct val="100000"/>
              </a:lnSpc>
              <a:spcBef>
                <a:spcPts val="865"/>
              </a:spcBef>
            </a:pPr>
            <a:r>
              <a:rPr sz="3200" b="1" spc="-5" dirty="0">
                <a:latin typeface="Arial"/>
                <a:cs typeface="Arial"/>
              </a:rPr>
              <a:t>Immediate </a:t>
            </a:r>
            <a:r>
              <a:rPr sz="3200" b="1" dirty="0">
                <a:latin typeface="Arial"/>
                <a:cs typeface="Arial"/>
              </a:rPr>
              <a:t>Postpartum</a:t>
            </a:r>
            <a:r>
              <a:rPr sz="3200" b="1" spc="-170" dirty="0">
                <a:latin typeface="Arial"/>
                <a:cs typeface="Arial"/>
              </a:rPr>
              <a:t> </a:t>
            </a:r>
            <a:r>
              <a:rPr sz="3200" b="1" spc="-5" dirty="0">
                <a:latin typeface="Arial"/>
                <a:cs typeface="Arial"/>
              </a:rPr>
              <a:t>Assessment</a:t>
            </a:r>
            <a:endParaRPr sz="3200">
              <a:latin typeface="Arial"/>
              <a:cs typeface="Arial"/>
            </a:endParaRPr>
          </a:p>
          <a:p>
            <a:pPr marL="355600" marR="5080" indent="-342900">
              <a:lnSpc>
                <a:spcPct val="100000"/>
              </a:lnSpc>
              <a:spcBef>
                <a:spcPts val="770"/>
              </a:spcBef>
              <a:buChar char="•"/>
              <a:tabLst>
                <a:tab pos="354965" algn="l"/>
                <a:tab pos="355600" algn="l"/>
                <a:tab pos="2044064" algn="l"/>
              </a:tabLst>
            </a:pPr>
            <a:r>
              <a:rPr sz="3200" dirty="0">
                <a:latin typeface="Arial"/>
                <a:cs typeface="Arial"/>
              </a:rPr>
              <a:t>The</a:t>
            </a:r>
            <a:r>
              <a:rPr sz="3200" spc="-35" dirty="0">
                <a:latin typeface="Arial"/>
                <a:cs typeface="Arial"/>
              </a:rPr>
              <a:t> </a:t>
            </a:r>
            <a:r>
              <a:rPr sz="3200" dirty="0">
                <a:latin typeface="Arial"/>
                <a:cs typeface="Arial"/>
              </a:rPr>
              <a:t>first	</a:t>
            </a:r>
            <a:r>
              <a:rPr sz="3200" dirty="0">
                <a:solidFill>
                  <a:srgbClr val="C00000"/>
                </a:solidFill>
                <a:latin typeface="Arial"/>
                <a:cs typeface="Arial"/>
              </a:rPr>
              <a:t>1 </a:t>
            </a:r>
            <a:r>
              <a:rPr sz="3200" spc="-5" dirty="0">
                <a:solidFill>
                  <a:srgbClr val="C00000"/>
                </a:solidFill>
                <a:latin typeface="Arial"/>
                <a:cs typeface="Arial"/>
              </a:rPr>
              <a:t>hour </a:t>
            </a:r>
            <a:r>
              <a:rPr sz="3200" spc="-5" dirty="0">
                <a:latin typeface="Arial"/>
                <a:cs typeface="Arial"/>
              </a:rPr>
              <a:t>after </a:t>
            </a:r>
            <a:r>
              <a:rPr sz="3200" dirty="0">
                <a:latin typeface="Arial"/>
                <a:cs typeface="Arial"/>
              </a:rPr>
              <a:t>delivery of </a:t>
            </a:r>
            <a:r>
              <a:rPr sz="3200" spc="-5" dirty="0">
                <a:latin typeface="Arial"/>
                <a:cs typeface="Arial"/>
              </a:rPr>
              <a:t>the  placenta (</a:t>
            </a:r>
            <a:r>
              <a:rPr sz="3200" spc="-5" dirty="0">
                <a:solidFill>
                  <a:srgbClr val="C00000"/>
                </a:solidFill>
                <a:latin typeface="Arial"/>
                <a:cs typeface="Arial"/>
              </a:rPr>
              <a:t>fourth </a:t>
            </a:r>
            <a:r>
              <a:rPr sz="3200" dirty="0">
                <a:solidFill>
                  <a:srgbClr val="C00000"/>
                </a:solidFill>
                <a:latin typeface="Arial"/>
                <a:cs typeface="Arial"/>
              </a:rPr>
              <a:t>stage of </a:t>
            </a:r>
            <a:r>
              <a:rPr sz="3200" spc="-5" dirty="0">
                <a:solidFill>
                  <a:srgbClr val="C00000"/>
                </a:solidFill>
                <a:latin typeface="Arial"/>
                <a:cs typeface="Arial"/>
              </a:rPr>
              <a:t>labor</a:t>
            </a:r>
            <a:r>
              <a:rPr sz="3200" spc="-5" dirty="0">
                <a:latin typeface="Arial"/>
                <a:cs typeface="Arial"/>
              </a:rPr>
              <a:t>) </a:t>
            </a:r>
            <a:r>
              <a:rPr sz="3200" dirty="0">
                <a:latin typeface="Arial"/>
                <a:cs typeface="Arial"/>
              </a:rPr>
              <a:t>is a</a:t>
            </a:r>
            <a:r>
              <a:rPr sz="3200" spc="-114" dirty="0">
                <a:latin typeface="Arial"/>
                <a:cs typeface="Arial"/>
              </a:rPr>
              <a:t> </a:t>
            </a:r>
            <a:r>
              <a:rPr sz="3200" dirty="0">
                <a:latin typeface="Arial"/>
                <a:cs typeface="Arial"/>
              </a:rPr>
              <a:t>critical  </a:t>
            </a:r>
            <a:r>
              <a:rPr sz="3200" spc="-5" dirty="0">
                <a:latin typeface="Arial"/>
                <a:cs typeface="Arial"/>
              </a:rPr>
              <a:t>period; post </a:t>
            </a:r>
            <a:r>
              <a:rPr sz="3200" dirty="0">
                <a:latin typeface="Arial"/>
                <a:cs typeface="Arial"/>
              </a:rPr>
              <a:t>partum </a:t>
            </a:r>
            <a:r>
              <a:rPr sz="3200" b="1" dirty="0">
                <a:solidFill>
                  <a:srgbClr val="FF0000"/>
                </a:solidFill>
                <a:latin typeface="Arial"/>
                <a:cs typeface="Arial"/>
              </a:rPr>
              <a:t>hemorrhage </a:t>
            </a:r>
            <a:r>
              <a:rPr sz="3200" dirty="0">
                <a:latin typeface="Arial"/>
                <a:cs typeface="Arial"/>
              </a:rPr>
              <a:t>is </a:t>
            </a:r>
            <a:r>
              <a:rPr sz="3200" spc="-5" dirty="0">
                <a:latin typeface="Arial"/>
                <a:cs typeface="Arial"/>
              </a:rPr>
              <a:t>most  likely </a:t>
            </a:r>
            <a:r>
              <a:rPr sz="3200" dirty="0">
                <a:latin typeface="Arial"/>
                <a:cs typeface="Arial"/>
              </a:rPr>
              <a:t>to occur at </a:t>
            </a:r>
            <a:r>
              <a:rPr sz="3200" spc="-5" dirty="0">
                <a:latin typeface="Arial"/>
                <a:cs typeface="Arial"/>
              </a:rPr>
              <a:t>this</a:t>
            </a:r>
            <a:r>
              <a:rPr sz="3200" spc="-80" dirty="0">
                <a:latin typeface="Arial"/>
                <a:cs typeface="Arial"/>
              </a:rPr>
              <a:t> </a:t>
            </a:r>
            <a:r>
              <a:rPr sz="3200" spc="-5" dirty="0">
                <a:latin typeface="Arial"/>
                <a:cs typeface="Arial"/>
              </a:rPr>
              <a:t>time.</a:t>
            </a:r>
            <a:endParaRPr sz="320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15196">
        <p:fade/>
      </p:transition>
    </mc:Choice>
    <mc:Fallback xmlns="">
      <p:transition spd="med" advTm="151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2332355" marR="5080" indent="-1437640">
              <a:lnSpc>
                <a:spcPct val="100000"/>
              </a:lnSpc>
              <a:spcBef>
                <a:spcPts val="95"/>
              </a:spcBef>
            </a:pPr>
            <a:r>
              <a:rPr b="1" spc="-5" dirty="0">
                <a:solidFill>
                  <a:srgbClr val="000000"/>
                </a:solidFill>
                <a:latin typeface="Arial"/>
                <a:cs typeface="Arial"/>
              </a:rPr>
              <a:t>Subsequent</a:t>
            </a:r>
            <a:r>
              <a:rPr b="1" spc="-45" dirty="0">
                <a:solidFill>
                  <a:srgbClr val="000000"/>
                </a:solidFill>
                <a:latin typeface="Arial"/>
                <a:cs typeface="Arial"/>
              </a:rPr>
              <a:t> </a:t>
            </a:r>
            <a:r>
              <a:rPr b="1" spc="-5" dirty="0">
                <a:solidFill>
                  <a:srgbClr val="000000"/>
                </a:solidFill>
                <a:latin typeface="Arial"/>
                <a:cs typeface="Arial"/>
              </a:rPr>
              <a:t>Postpartum  Assessment</a:t>
            </a:r>
          </a:p>
        </p:txBody>
      </p:sp>
      <p:sp>
        <p:nvSpPr>
          <p:cNvPr id="3" name="object 3"/>
          <p:cNvSpPr txBox="1"/>
          <p:nvPr/>
        </p:nvSpPr>
        <p:spPr>
          <a:xfrm>
            <a:off x="535940" y="1577085"/>
            <a:ext cx="8054340" cy="4141470"/>
          </a:xfrm>
          <a:prstGeom prst="rect">
            <a:avLst/>
          </a:prstGeom>
        </p:spPr>
        <p:txBody>
          <a:bodyPr vert="horz" wrap="square" lIns="0" tIns="64135" rIns="0" bIns="0" rtlCol="0">
            <a:spAutoFit/>
          </a:bodyPr>
          <a:lstStyle/>
          <a:p>
            <a:pPr marL="355600" marR="835025" indent="-342900">
              <a:lnSpc>
                <a:spcPts val="3240"/>
              </a:lnSpc>
              <a:spcBef>
                <a:spcPts val="505"/>
              </a:spcBef>
              <a:buAutoNum type="arabicPeriod"/>
              <a:tabLst>
                <a:tab pos="434975" algn="l"/>
              </a:tabLst>
            </a:pPr>
            <a:r>
              <a:rPr sz="3000" spc="-5" dirty="0">
                <a:latin typeface="Arial"/>
                <a:cs typeface="Arial"/>
              </a:rPr>
              <a:t>Check </a:t>
            </a:r>
            <a:r>
              <a:rPr sz="3000" dirty="0">
                <a:latin typeface="Arial"/>
                <a:cs typeface="Arial"/>
              </a:rPr>
              <a:t>firmness of the </a:t>
            </a:r>
            <a:r>
              <a:rPr sz="3000" b="1" dirty="0">
                <a:solidFill>
                  <a:srgbClr val="C00000"/>
                </a:solidFill>
                <a:latin typeface="Arial"/>
                <a:cs typeface="Arial"/>
              </a:rPr>
              <a:t>fundus </a:t>
            </a:r>
            <a:r>
              <a:rPr sz="3000" dirty="0">
                <a:latin typeface="Arial"/>
                <a:cs typeface="Arial"/>
              </a:rPr>
              <a:t>at</a:t>
            </a:r>
            <a:r>
              <a:rPr sz="3000" spc="-35" dirty="0">
                <a:latin typeface="Arial"/>
                <a:cs typeface="Arial"/>
              </a:rPr>
              <a:t> </a:t>
            </a:r>
            <a:r>
              <a:rPr sz="3000" spc="-5" dirty="0">
                <a:latin typeface="Arial"/>
                <a:cs typeface="Arial"/>
              </a:rPr>
              <a:t>regular  intervals.</a:t>
            </a:r>
            <a:endParaRPr sz="3000">
              <a:latin typeface="Arial"/>
              <a:cs typeface="Arial"/>
            </a:endParaRPr>
          </a:p>
          <a:p>
            <a:pPr marL="434340" indent="-422275">
              <a:lnSpc>
                <a:spcPts val="3420"/>
              </a:lnSpc>
              <a:spcBef>
                <a:spcPts val="315"/>
              </a:spcBef>
              <a:buAutoNum type="arabicPeriod"/>
              <a:tabLst>
                <a:tab pos="434975" algn="l"/>
              </a:tabLst>
            </a:pPr>
            <a:r>
              <a:rPr sz="3000" dirty="0">
                <a:latin typeface="Arial"/>
                <a:cs typeface="Arial"/>
              </a:rPr>
              <a:t>Inspect </a:t>
            </a:r>
            <a:r>
              <a:rPr sz="3000" spc="-5" dirty="0">
                <a:latin typeface="Arial"/>
                <a:cs typeface="Arial"/>
              </a:rPr>
              <a:t>the </a:t>
            </a:r>
            <a:r>
              <a:rPr sz="3000" dirty="0">
                <a:latin typeface="Arial"/>
                <a:cs typeface="Arial"/>
              </a:rPr>
              <a:t>perineum </a:t>
            </a:r>
            <a:r>
              <a:rPr sz="3000" spc="-5" dirty="0">
                <a:latin typeface="Arial"/>
                <a:cs typeface="Arial"/>
              </a:rPr>
              <a:t>regularly </a:t>
            </a:r>
            <a:r>
              <a:rPr sz="3000" dirty="0">
                <a:latin typeface="Arial"/>
                <a:cs typeface="Arial"/>
              </a:rPr>
              <a:t>for</a:t>
            </a:r>
            <a:r>
              <a:rPr sz="3000" spc="-70" dirty="0">
                <a:latin typeface="Arial"/>
                <a:cs typeface="Arial"/>
              </a:rPr>
              <a:t> </a:t>
            </a:r>
            <a:r>
              <a:rPr sz="3000" spc="-5" dirty="0">
                <a:latin typeface="Arial"/>
                <a:cs typeface="Arial"/>
              </a:rPr>
              <a:t>frank</a:t>
            </a:r>
            <a:endParaRPr sz="3000">
              <a:latin typeface="Arial"/>
              <a:cs typeface="Arial"/>
            </a:endParaRPr>
          </a:p>
          <a:p>
            <a:pPr marL="355600">
              <a:lnSpc>
                <a:spcPts val="3420"/>
              </a:lnSpc>
            </a:pPr>
            <a:r>
              <a:rPr sz="3000" b="1" dirty="0">
                <a:solidFill>
                  <a:srgbClr val="C00000"/>
                </a:solidFill>
                <a:latin typeface="Arial"/>
                <a:cs typeface="Arial"/>
              </a:rPr>
              <a:t>bleeding</a:t>
            </a:r>
            <a:r>
              <a:rPr sz="3000" dirty="0">
                <a:latin typeface="Arial"/>
                <a:cs typeface="Arial"/>
              </a:rPr>
              <a:t>.</a:t>
            </a:r>
            <a:endParaRPr sz="3000">
              <a:latin typeface="Arial"/>
              <a:cs typeface="Arial"/>
            </a:endParaRPr>
          </a:p>
          <a:p>
            <a:pPr marL="541020" lvl="1" indent="-424180">
              <a:lnSpc>
                <a:spcPct val="100000"/>
              </a:lnSpc>
              <a:spcBef>
                <a:spcPts val="360"/>
              </a:spcBef>
              <a:buAutoNum type="alphaLcPeriod"/>
              <a:tabLst>
                <a:tab pos="541655" algn="l"/>
              </a:tabLst>
            </a:pPr>
            <a:r>
              <a:rPr sz="3000" spc="-5" dirty="0">
                <a:latin typeface="Arial"/>
                <a:cs typeface="Arial"/>
              </a:rPr>
              <a:t>Note </a:t>
            </a:r>
            <a:r>
              <a:rPr sz="3000" b="1" spc="-5" dirty="0">
                <a:latin typeface="Arial"/>
                <a:cs typeface="Arial"/>
              </a:rPr>
              <a:t>color</a:t>
            </a:r>
            <a:r>
              <a:rPr sz="3000" spc="-5" dirty="0">
                <a:latin typeface="Arial"/>
                <a:cs typeface="Arial"/>
              </a:rPr>
              <a:t>, </a:t>
            </a:r>
            <a:r>
              <a:rPr sz="3000" b="1" dirty="0">
                <a:latin typeface="Arial"/>
                <a:cs typeface="Arial"/>
              </a:rPr>
              <a:t>amount</a:t>
            </a:r>
            <a:r>
              <a:rPr sz="3000" dirty="0">
                <a:latin typeface="Arial"/>
                <a:cs typeface="Arial"/>
              </a:rPr>
              <a:t>, </a:t>
            </a:r>
            <a:r>
              <a:rPr sz="3000" spc="-5" dirty="0">
                <a:latin typeface="Arial"/>
                <a:cs typeface="Arial"/>
              </a:rPr>
              <a:t>and </a:t>
            </a:r>
            <a:r>
              <a:rPr sz="3000" b="1" dirty="0">
                <a:latin typeface="Arial"/>
                <a:cs typeface="Arial"/>
              </a:rPr>
              <a:t>odor </a:t>
            </a:r>
            <a:r>
              <a:rPr sz="3000" dirty="0">
                <a:latin typeface="Arial"/>
                <a:cs typeface="Arial"/>
              </a:rPr>
              <a:t>of the</a:t>
            </a:r>
            <a:r>
              <a:rPr sz="3000" spc="-25" dirty="0">
                <a:latin typeface="Arial"/>
                <a:cs typeface="Arial"/>
              </a:rPr>
              <a:t> </a:t>
            </a:r>
            <a:r>
              <a:rPr sz="3000" dirty="0">
                <a:latin typeface="Arial"/>
                <a:cs typeface="Arial"/>
              </a:rPr>
              <a:t>lochia.</a:t>
            </a:r>
            <a:endParaRPr sz="3000">
              <a:latin typeface="Arial"/>
              <a:cs typeface="Arial"/>
            </a:endParaRPr>
          </a:p>
          <a:p>
            <a:pPr marL="355600" marR="249554" lvl="1" indent="-238125">
              <a:lnSpc>
                <a:spcPts val="3240"/>
              </a:lnSpc>
              <a:spcBef>
                <a:spcPts val="770"/>
              </a:spcBef>
              <a:buAutoNum type="alphaLcPeriod"/>
              <a:tabLst>
                <a:tab pos="541655" algn="l"/>
              </a:tabLst>
            </a:pPr>
            <a:r>
              <a:rPr sz="3000" spc="-5" dirty="0">
                <a:latin typeface="Arial"/>
                <a:cs typeface="Arial"/>
              </a:rPr>
              <a:t>Count </a:t>
            </a:r>
            <a:r>
              <a:rPr sz="3000" dirty="0">
                <a:latin typeface="Arial"/>
                <a:cs typeface="Arial"/>
              </a:rPr>
              <a:t>the </a:t>
            </a:r>
            <a:r>
              <a:rPr sz="3000" spc="-5" dirty="0">
                <a:latin typeface="Arial"/>
                <a:cs typeface="Arial"/>
              </a:rPr>
              <a:t>number </a:t>
            </a:r>
            <a:r>
              <a:rPr sz="3000" dirty="0">
                <a:latin typeface="Arial"/>
                <a:cs typeface="Arial"/>
              </a:rPr>
              <a:t>of </a:t>
            </a:r>
            <a:r>
              <a:rPr sz="3000" spc="-5" dirty="0">
                <a:latin typeface="Arial"/>
                <a:cs typeface="Arial"/>
              </a:rPr>
              <a:t>perineal pads </a:t>
            </a:r>
            <a:r>
              <a:rPr sz="3000" dirty="0">
                <a:latin typeface="Arial"/>
                <a:cs typeface="Arial"/>
              </a:rPr>
              <a:t>that</a:t>
            </a:r>
            <a:r>
              <a:rPr sz="3000" spc="-45" dirty="0">
                <a:latin typeface="Arial"/>
                <a:cs typeface="Arial"/>
              </a:rPr>
              <a:t> </a:t>
            </a:r>
            <a:r>
              <a:rPr sz="3000" spc="-5" dirty="0">
                <a:latin typeface="Arial"/>
                <a:cs typeface="Arial"/>
              </a:rPr>
              <a:t>are  saturated in each 8 hour</a:t>
            </a:r>
            <a:r>
              <a:rPr sz="3000" spc="-40" dirty="0">
                <a:latin typeface="Arial"/>
                <a:cs typeface="Arial"/>
              </a:rPr>
              <a:t> </a:t>
            </a:r>
            <a:r>
              <a:rPr sz="3000" spc="-5" dirty="0">
                <a:latin typeface="Arial"/>
                <a:cs typeface="Arial"/>
              </a:rPr>
              <a:t>period.</a:t>
            </a:r>
            <a:endParaRPr sz="3000">
              <a:latin typeface="Arial"/>
              <a:cs typeface="Arial"/>
            </a:endParaRPr>
          </a:p>
          <a:p>
            <a:pPr marL="355600" marR="692785" indent="-342900">
              <a:lnSpc>
                <a:spcPts val="3240"/>
              </a:lnSpc>
              <a:spcBef>
                <a:spcPts val="720"/>
              </a:spcBef>
              <a:buAutoNum type="arabicPeriod" startAt="3"/>
              <a:tabLst>
                <a:tab pos="414020" algn="l"/>
              </a:tabLst>
            </a:pPr>
            <a:r>
              <a:rPr sz="3000" dirty="0">
                <a:latin typeface="Arial"/>
                <a:cs typeface="Arial"/>
              </a:rPr>
              <a:t>Assess </a:t>
            </a:r>
            <a:r>
              <a:rPr sz="3000" spc="-5" dirty="0">
                <a:latin typeface="Arial"/>
                <a:cs typeface="Arial"/>
              </a:rPr>
              <a:t>vital signs </a:t>
            </a:r>
            <a:r>
              <a:rPr sz="3000" dirty="0">
                <a:latin typeface="Arial"/>
                <a:cs typeface="Arial"/>
              </a:rPr>
              <a:t>at </a:t>
            </a:r>
            <a:r>
              <a:rPr sz="3000" spc="-5" dirty="0">
                <a:latin typeface="Arial"/>
                <a:cs typeface="Arial"/>
              </a:rPr>
              <a:t>least twice daily and  more frequently </a:t>
            </a:r>
            <a:r>
              <a:rPr sz="3000" dirty="0">
                <a:latin typeface="Arial"/>
                <a:cs typeface="Arial"/>
              </a:rPr>
              <a:t>if</a:t>
            </a:r>
            <a:r>
              <a:rPr sz="3000" spc="-20" dirty="0">
                <a:latin typeface="Arial"/>
                <a:cs typeface="Arial"/>
              </a:rPr>
              <a:t> </a:t>
            </a:r>
            <a:r>
              <a:rPr sz="3000" dirty="0">
                <a:latin typeface="Arial"/>
                <a:cs typeface="Arial"/>
              </a:rPr>
              <a:t>indicated.</a:t>
            </a:r>
            <a:endParaRPr sz="300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2075">
        <p:fade/>
      </p:transition>
    </mc:Choice>
    <mc:Fallback xmlns="">
      <p:transition spd="med" advTm="320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2332355" marR="5080" indent="-1437640">
              <a:lnSpc>
                <a:spcPct val="100000"/>
              </a:lnSpc>
              <a:spcBef>
                <a:spcPts val="95"/>
              </a:spcBef>
            </a:pPr>
            <a:r>
              <a:rPr b="1" spc="-5" dirty="0">
                <a:solidFill>
                  <a:srgbClr val="000000"/>
                </a:solidFill>
                <a:latin typeface="Arial"/>
                <a:cs typeface="Arial"/>
              </a:rPr>
              <a:t>Subsequent</a:t>
            </a:r>
            <a:r>
              <a:rPr b="1" spc="-45" dirty="0">
                <a:solidFill>
                  <a:srgbClr val="000000"/>
                </a:solidFill>
                <a:latin typeface="Arial"/>
                <a:cs typeface="Arial"/>
              </a:rPr>
              <a:t> </a:t>
            </a:r>
            <a:r>
              <a:rPr b="1" spc="-5" dirty="0">
                <a:solidFill>
                  <a:srgbClr val="000000"/>
                </a:solidFill>
                <a:latin typeface="Arial"/>
                <a:cs typeface="Arial"/>
              </a:rPr>
              <a:t>Postpartum  Assessment</a:t>
            </a:r>
          </a:p>
        </p:txBody>
      </p:sp>
      <p:sp>
        <p:nvSpPr>
          <p:cNvPr id="3" name="object 3"/>
          <p:cNvSpPr txBox="1"/>
          <p:nvPr/>
        </p:nvSpPr>
        <p:spPr>
          <a:xfrm>
            <a:off x="535940" y="1531326"/>
            <a:ext cx="7687309" cy="4187190"/>
          </a:xfrm>
          <a:prstGeom prst="rect">
            <a:avLst/>
          </a:prstGeom>
        </p:spPr>
        <p:txBody>
          <a:bodyPr vert="horz" wrap="square" lIns="0" tIns="58419" rIns="0" bIns="0" rtlCol="0">
            <a:spAutoFit/>
          </a:bodyPr>
          <a:lstStyle/>
          <a:p>
            <a:pPr marL="413384" indent="-401320">
              <a:lnSpc>
                <a:spcPct val="100000"/>
              </a:lnSpc>
              <a:spcBef>
                <a:spcPts val="459"/>
              </a:spcBef>
              <a:buAutoNum type="arabicPeriod" startAt="4"/>
              <a:tabLst>
                <a:tab pos="414020" algn="l"/>
              </a:tabLst>
            </a:pPr>
            <a:r>
              <a:rPr sz="3000" dirty="0">
                <a:latin typeface="Arial"/>
                <a:cs typeface="Arial"/>
              </a:rPr>
              <a:t>Assess for </a:t>
            </a:r>
            <a:r>
              <a:rPr sz="3000" spc="-5" dirty="0">
                <a:solidFill>
                  <a:srgbClr val="C00000"/>
                </a:solidFill>
                <a:latin typeface="Arial"/>
                <a:cs typeface="Arial"/>
              </a:rPr>
              <a:t>bowel and bladder</a:t>
            </a:r>
            <a:r>
              <a:rPr sz="3000" spc="-70" dirty="0">
                <a:solidFill>
                  <a:srgbClr val="C00000"/>
                </a:solidFill>
                <a:latin typeface="Arial"/>
                <a:cs typeface="Arial"/>
              </a:rPr>
              <a:t> </a:t>
            </a:r>
            <a:r>
              <a:rPr sz="3000" dirty="0">
                <a:latin typeface="Arial"/>
                <a:cs typeface="Arial"/>
              </a:rPr>
              <a:t>elimination.</a:t>
            </a:r>
            <a:endParaRPr sz="3000">
              <a:latin typeface="Arial"/>
              <a:cs typeface="Arial"/>
            </a:endParaRPr>
          </a:p>
          <a:p>
            <a:pPr marL="355600" marR="1127760" indent="-342900">
              <a:lnSpc>
                <a:spcPts val="3240"/>
              </a:lnSpc>
              <a:spcBef>
                <a:spcPts val="770"/>
              </a:spcBef>
              <a:buAutoNum type="arabicPeriod" startAt="4"/>
              <a:tabLst>
                <a:tab pos="414020" algn="l"/>
              </a:tabLst>
            </a:pPr>
            <a:r>
              <a:rPr sz="3000" dirty="0">
                <a:latin typeface="Arial"/>
                <a:cs typeface="Arial"/>
              </a:rPr>
              <a:t>Assess for </a:t>
            </a:r>
            <a:r>
              <a:rPr sz="3000" dirty="0">
                <a:solidFill>
                  <a:srgbClr val="C00000"/>
                </a:solidFill>
                <a:latin typeface="Arial"/>
                <a:cs typeface="Arial"/>
              </a:rPr>
              <a:t>breast </a:t>
            </a:r>
            <a:r>
              <a:rPr sz="3000" spc="-5" dirty="0">
                <a:solidFill>
                  <a:srgbClr val="C00000"/>
                </a:solidFill>
                <a:latin typeface="Arial"/>
                <a:cs typeface="Arial"/>
              </a:rPr>
              <a:t>engorgement </a:t>
            </a:r>
            <a:r>
              <a:rPr sz="3000" spc="-5" dirty="0">
                <a:latin typeface="Arial"/>
                <a:cs typeface="Arial"/>
              </a:rPr>
              <a:t>and  condition </a:t>
            </a:r>
            <a:r>
              <a:rPr sz="3000" dirty="0">
                <a:latin typeface="Arial"/>
                <a:cs typeface="Arial"/>
              </a:rPr>
              <a:t>of nipples if</a:t>
            </a:r>
            <a:r>
              <a:rPr sz="3000" spc="-65" dirty="0">
                <a:latin typeface="Arial"/>
                <a:cs typeface="Arial"/>
              </a:rPr>
              <a:t> </a:t>
            </a:r>
            <a:r>
              <a:rPr sz="3000" spc="-5" dirty="0">
                <a:latin typeface="Arial"/>
                <a:cs typeface="Arial"/>
              </a:rPr>
              <a:t>breast-feeding.</a:t>
            </a:r>
            <a:endParaRPr sz="3000">
              <a:latin typeface="Arial"/>
              <a:cs typeface="Arial"/>
            </a:endParaRPr>
          </a:p>
          <a:p>
            <a:pPr marL="355600" marR="295910" indent="-342900">
              <a:lnSpc>
                <a:spcPts val="3240"/>
              </a:lnSpc>
              <a:spcBef>
                <a:spcPts val="720"/>
              </a:spcBef>
              <a:buAutoNum type="arabicPeriod" startAt="4"/>
              <a:tabLst>
                <a:tab pos="414020" algn="l"/>
              </a:tabLst>
            </a:pPr>
            <a:r>
              <a:rPr sz="3000" dirty="0">
                <a:latin typeface="Arial"/>
                <a:cs typeface="Arial"/>
              </a:rPr>
              <a:t>Assess </a:t>
            </a:r>
            <a:r>
              <a:rPr sz="3000" b="1" spc="-5" dirty="0">
                <a:latin typeface="Arial"/>
                <a:cs typeface="Arial"/>
              </a:rPr>
              <a:t>perineal incisions(episiotomy  </a:t>
            </a:r>
            <a:r>
              <a:rPr sz="3000" b="1" dirty="0">
                <a:latin typeface="Arial"/>
                <a:cs typeface="Arial"/>
              </a:rPr>
              <a:t>wound</a:t>
            </a:r>
            <a:r>
              <a:rPr sz="3000" dirty="0">
                <a:latin typeface="Arial"/>
                <a:cs typeface="Arial"/>
              </a:rPr>
              <a:t>) for </a:t>
            </a:r>
            <a:r>
              <a:rPr sz="3000" spc="-5" dirty="0">
                <a:latin typeface="Arial"/>
                <a:cs typeface="Arial"/>
              </a:rPr>
              <a:t>signs </a:t>
            </a:r>
            <a:r>
              <a:rPr sz="3000" dirty="0">
                <a:latin typeface="Arial"/>
                <a:cs typeface="Arial"/>
              </a:rPr>
              <a:t>of </a:t>
            </a:r>
            <a:r>
              <a:rPr sz="3000" spc="-5" dirty="0">
                <a:latin typeface="Arial"/>
                <a:cs typeface="Arial"/>
              </a:rPr>
              <a:t>infection and</a:t>
            </a:r>
            <a:r>
              <a:rPr sz="3000" spc="-55" dirty="0">
                <a:latin typeface="Arial"/>
                <a:cs typeface="Arial"/>
              </a:rPr>
              <a:t> </a:t>
            </a:r>
            <a:r>
              <a:rPr sz="3000" dirty="0">
                <a:latin typeface="Arial"/>
                <a:cs typeface="Arial"/>
              </a:rPr>
              <a:t>healing.</a:t>
            </a:r>
            <a:endParaRPr sz="3000">
              <a:latin typeface="Arial"/>
              <a:cs typeface="Arial"/>
            </a:endParaRPr>
          </a:p>
          <a:p>
            <a:pPr marL="355600" marR="5080" indent="-342900">
              <a:lnSpc>
                <a:spcPts val="3240"/>
              </a:lnSpc>
              <a:spcBef>
                <a:spcPts val="720"/>
              </a:spcBef>
              <a:buAutoNum type="arabicPeriod" startAt="4"/>
              <a:tabLst>
                <a:tab pos="434975" algn="l"/>
              </a:tabLst>
            </a:pPr>
            <a:r>
              <a:rPr sz="3000" dirty="0">
                <a:latin typeface="Arial"/>
                <a:cs typeface="Arial"/>
              </a:rPr>
              <a:t>Inspect </a:t>
            </a:r>
            <a:r>
              <a:rPr sz="3000" spc="-5" dirty="0">
                <a:solidFill>
                  <a:srgbClr val="C00000"/>
                </a:solidFill>
                <a:latin typeface="Arial"/>
                <a:cs typeface="Arial"/>
              </a:rPr>
              <a:t>legs </a:t>
            </a:r>
            <a:r>
              <a:rPr sz="3000" dirty="0">
                <a:solidFill>
                  <a:srgbClr val="C00000"/>
                </a:solidFill>
                <a:latin typeface="Arial"/>
                <a:cs typeface="Arial"/>
              </a:rPr>
              <a:t>for </a:t>
            </a:r>
            <a:r>
              <a:rPr sz="3000" spc="-5" dirty="0">
                <a:solidFill>
                  <a:srgbClr val="C00000"/>
                </a:solidFill>
                <a:latin typeface="Arial"/>
                <a:cs typeface="Arial"/>
              </a:rPr>
              <a:t>signs </a:t>
            </a:r>
            <a:r>
              <a:rPr sz="3000" dirty="0">
                <a:solidFill>
                  <a:srgbClr val="C00000"/>
                </a:solidFill>
                <a:latin typeface="Arial"/>
                <a:cs typeface="Arial"/>
              </a:rPr>
              <a:t>of </a:t>
            </a:r>
            <a:r>
              <a:rPr sz="3000" spc="-5" dirty="0">
                <a:solidFill>
                  <a:srgbClr val="C00000"/>
                </a:solidFill>
                <a:latin typeface="Arial"/>
                <a:cs typeface="Arial"/>
              </a:rPr>
              <a:t>thromboembolism,  and </a:t>
            </a:r>
            <a:r>
              <a:rPr sz="3000" dirty="0">
                <a:solidFill>
                  <a:srgbClr val="C00000"/>
                </a:solidFill>
                <a:latin typeface="Arial"/>
                <a:cs typeface="Arial"/>
              </a:rPr>
              <a:t>assess </a:t>
            </a:r>
            <a:r>
              <a:rPr sz="3000" b="1" spc="-20" dirty="0">
                <a:solidFill>
                  <a:srgbClr val="C00000"/>
                </a:solidFill>
                <a:latin typeface="Arial"/>
                <a:cs typeface="Arial"/>
              </a:rPr>
              <a:t>Homan’s</a:t>
            </a:r>
            <a:r>
              <a:rPr sz="3000" b="1" spc="-45" dirty="0">
                <a:solidFill>
                  <a:srgbClr val="C00000"/>
                </a:solidFill>
                <a:latin typeface="Arial"/>
                <a:cs typeface="Arial"/>
              </a:rPr>
              <a:t> </a:t>
            </a:r>
            <a:r>
              <a:rPr sz="3000" b="1" spc="-5" dirty="0">
                <a:solidFill>
                  <a:srgbClr val="C00000"/>
                </a:solidFill>
                <a:latin typeface="Arial"/>
                <a:cs typeface="Arial"/>
              </a:rPr>
              <a:t>sign</a:t>
            </a:r>
            <a:r>
              <a:rPr sz="3000" spc="-5" dirty="0">
                <a:solidFill>
                  <a:srgbClr val="C00000"/>
                </a:solidFill>
                <a:latin typeface="Arial"/>
                <a:cs typeface="Arial"/>
              </a:rPr>
              <a:t>.</a:t>
            </a:r>
            <a:endParaRPr sz="3000">
              <a:latin typeface="Arial"/>
              <a:cs typeface="Arial"/>
            </a:endParaRPr>
          </a:p>
          <a:p>
            <a:pPr marL="355600" marR="793115" indent="-342900">
              <a:lnSpc>
                <a:spcPts val="3240"/>
              </a:lnSpc>
              <a:spcBef>
                <a:spcPts val="720"/>
              </a:spcBef>
              <a:buAutoNum type="arabicPeriod" startAt="4"/>
              <a:tabLst>
                <a:tab pos="434975" algn="l"/>
              </a:tabLst>
            </a:pPr>
            <a:r>
              <a:rPr sz="3000" dirty="0">
                <a:latin typeface="Arial"/>
                <a:cs typeface="Arial"/>
              </a:rPr>
              <a:t>Evaluate </a:t>
            </a:r>
            <a:r>
              <a:rPr sz="3000" spc="-5" dirty="0">
                <a:latin typeface="Arial"/>
                <a:cs typeface="Arial"/>
              </a:rPr>
              <a:t>interaction and </a:t>
            </a:r>
            <a:r>
              <a:rPr sz="3000" b="1" spc="-5" dirty="0">
                <a:latin typeface="Arial"/>
                <a:cs typeface="Arial"/>
              </a:rPr>
              <a:t>care skills</a:t>
            </a:r>
            <a:r>
              <a:rPr sz="3000" b="1" spc="-55" dirty="0">
                <a:latin typeface="Arial"/>
                <a:cs typeface="Arial"/>
              </a:rPr>
              <a:t> </a:t>
            </a:r>
            <a:r>
              <a:rPr sz="3000" dirty="0">
                <a:latin typeface="Arial"/>
                <a:cs typeface="Arial"/>
              </a:rPr>
              <a:t>of  </a:t>
            </a:r>
            <a:r>
              <a:rPr sz="3000" spc="-5" dirty="0">
                <a:latin typeface="Arial"/>
                <a:cs typeface="Arial"/>
              </a:rPr>
              <a:t>mother </a:t>
            </a:r>
            <a:r>
              <a:rPr sz="3000" dirty="0">
                <a:latin typeface="Arial"/>
                <a:cs typeface="Arial"/>
              </a:rPr>
              <a:t>and </a:t>
            </a:r>
            <a:r>
              <a:rPr sz="3000" spc="-5" dirty="0">
                <a:latin typeface="Arial"/>
                <a:cs typeface="Arial"/>
              </a:rPr>
              <a:t>family </a:t>
            </a:r>
            <a:r>
              <a:rPr sz="3000" dirty="0">
                <a:latin typeface="Arial"/>
                <a:cs typeface="Arial"/>
              </a:rPr>
              <a:t>with</a:t>
            </a:r>
            <a:r>
              <a:rPr sz="3000" spc="-50" dirty="0">
                <a:latin typeface="Arial"/>
                <a:cs typeface="Arial"/>
              </a:rPr>
              <a:t> </a:t>
            </a:r>
            <a:r>
              <a:rPr sz="3000" spc="-5" dirty="0">
                <a:latin typeface="Arial"/>
                <a:cs typeface="Arial"/>
              </a:rPr>
              <a:t>infant.</a:t>
            </a:r>
            <a:endParaRPr sz="300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29903">
        <p:fade/>
      </p:transition>
    </mc:Choice>
    <mc:Fallback xmlns="">
      <p:transition spd="med" advTm="299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7750" y="514934"/>
            <a:ext cx="7451090" cy="635000"/>
          </a:xfrm>
          <a:prstGeom prst="rect">
            <a:avLst/>
          </a:prstGeom>
        </p:spPr>
        <p:txBody>
          <a:bodyPr vert="horz" wrap="square" lIns="0" tIns="12065" rIns="0" bIns="0" rtlCol="0">
            <a:spAutoFit/>
          </a:bodyPr>
          <a:lstStyle/>
          <a:p>
            <a:pPr marL="12700">
              <a:lnSpc>
                <a:spcPct val="100000"/>
              </a:lnSpc>
              <a:spcBef>
                <a:spcPts val="95"/>
              </a:spcBef>
            </a:pPr>
            <a:r>
              <a:rPr spc="-5" dirty="0">
                <a:solidFill>
                  <a:srgbClr val="000000"/>
                </a:solidFill>
              </a:rPr>
              <a:t>Common site of</a:t>
            </a:r>
            <a:r>
              <a:rPr spc="30" dirty="0">
                <a:solidFill>
                  <a:srgbClr val="000000"/>
                </a:solidFill>
              </a:rPr>
              <a:t> </a:t>
            </a:r>
            <a:r>
              <a:rPr spc="-5" dirty="0">
                <a:solidFill>
                  <a:srgbClr val="000000"/>
                </a:solidFill>
              </a:rPr>
              <a:t>thrombophlebitis</a:t>
            </a:r>
          </a:p>
        </p:txBody>
      </p:sp>
      <p:sp>
        <p:nvSpPr>
          <p:cNvPr id="3" name="object 3"/>
          <p:cNvSpPr/>
          <p:nvPr/>
        </p:nvSpPr>
        <p:spPr>
          <a:xfrm>
            <a:off x="2785998" y="1571650"/>
            <a:ext cx="3116072" cy="5000625"/>
          </a:xfrm>
          <a:prstGeom prst="rect">
            <a:avLst/>
          </a:prstGeom>
          <a:blipFill>
            <a:blip r:embed="rId4" cstate="print"/>
            <a:stretch>
              <a:fillRect/>
            </a:stretch>
          </a:blipFill>
        </p:spPr>
        <p:txBody>
          <a:bodyPr wrap="square" lIns="0" tIns="0" rIns="0" bIns="0" rtlCol="0"/>
          <a:lstStyle/>
          <a:p>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1774">
        <p:fade/>
      </p:transition>
    </mc:Choice>
    <mc:Fallback xmlns="">
      <p:transition spd="med" advTm="17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71977" y="482930"/>
            <a:ext cx="3403600" cy="697230"/>
          </a:xfrm>
          <a:prstGeom prst="rect">
            <a:avLst/>
          </a:prstGeom>
        </p:spPr>
        <p:txBody>
          <a:bodyPr vert="horz" wrap="square" lIns="0" tIns="13335" rIns="0" bIns="0" rtlCol="0">
            <a:spAutoFit/>
          </a:bodyPr>
          <a:lstStyle/>
          <a:p>
            <a:pPr marL="12700">
              <a:lnSpc>
                <a:spcPct val="100000"/>
              </a:lnSpc>
              <a:spcBef>
                <a:spcPts val="105"/>
              </a:spcBef>
            </a:pPr>
            <a:r>
              <a:rPr sz="4400" spc="-15" dirty="0">
                <a:solidFill>
                  <a:srgbClr val="000000"/>
                </a:solidFill>
              </a:rPr>
              <a:t>Homan’s</a:t>
            </a:r>
            <a:r>
              <a:rPr sz="4400" spc="-80" dirty="0">
                <a:solidFill>
                  <a:srgbClr val="000000"/>
                </a:solidFill>
              </a:rPr>
              <a:t> </a:t>
            </a:r>
            <a:r>
              <a:rPr sz="4400" dirty="0">
                <a:solidFill>
                  <a:srgbClr val="000000"/>
                </a:solidFill>
              </a:rPr>
              <a:t>sign</a:t>
            </a:r>
            <a:endParaRPr sz="4400"/>
          </a:p>
        </p:txBody>
      </p:sp>
      <p:sp>
        <p:nvSpPr>
          <p:cNvPr id="3" name="object 3"/>
          <p:cNvSpPr/>
          <p:nvPr/>
        </p:nvSpPr>
        <p:spPr>
          <a:xfrm>
            <a:off x="515150" y="2071700"/>
            <a:ext cx="8412099" cy="3714750"/>
          </a:xfrm>
          <a:prstGeom prst="rect">
            <a:avLst/>
          </a:prstGeom>
          <a:blipFill>
            <a:blip r:embed="rId4" cstate="print"/>
            <a:stretch>
              <a:fillRect/>
            </a:stretch>
          </a:blipFill>
        </p:spPr>
        <p:txBody>
          <a:bodyPr wrap="square" lIns="0" tIns="0" rIns="0" bIns="0" rtlCol="0"/>
          <a:lstStyle/>
          <a:p>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15745">
        <p:fade/>
      </p:transition>
    </mc:Choice>
    <mc:Fallback xmlns="">
      <p:transition spd="med" advTm="157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8537" y="0"/>
            <a:ext cx="6992620" cy="1367682"/>
          </a:xfrm>
          <a:prstGeom prst="rect">
            <a:avLst/>
          </a:prstGeom>
        </p:spPr>
        <p:txBody>
          <a:bodyPr vert="horz" wrap="square" lIns="0" tIns="13335" rIns="0" bIns="0" rtlCol="0">
            <a:spAutoFit/>
          </a:bodyPr>
          <a:lstStyle/>
          <a:p>
            <a:pPr marL="12700">
              <a:lnSpc>
                <a:spcPct val="100000"/>
              </a:lnSpc>
              <a:spcBef>
                <a:spcPts val="105"/>
              </a:spcBef>
            </a:pPr>
            <a:br>
              <a:rPr lang="en-US" sz="4400" dirty="0">
                <a:solidFill>
                  <a:srgbClr val="000000"/>
                </a:solidFill>
              </a:rPr>
            </a:br>
            <a:r>
              <a:rPr sz="4400" dirty="0">
                <a:solidFill>
                  <a:srgbClr val="000000"/>
                </a:solidFill>
              </a:rPr>
              <a:t>Postpartum</a:t>
            </a:r>
            <a:r>
              <a:rPr sz="4400" spc="-35" dirty="0">
                <a:solidFill>
                  <a:srgbClr val="000000"/>
                </a:solidFill>
              </a:rPr>
              <a:t> </a:t>
            </a:r>
            <a:r>
              <a:rPr sz="4400" dirty="0">
                <a:solidFill>
                  <a:srgbClr val="000000"/>
                </a:solidFill>
              </a:rPr>
              <a:t>blue/depression</a:t>
            </a:r>
            <a:endParaRPr sz="4400" dirty="0"/>
          </a:p>
        </p:txBody>
      </p:sp>
      <p:sp>
        <p:nvSpPr>
          <p:cNvPr id="3" name="object 3"/>
          <p:cNvSpPr txBox="1"/>
          <p:nvPr/>
        </p:nvSpPr>
        <p:spPr>
          <a:xfrm>
            <a:off x="535940" y="1531365"/>
            <a:ext cx="7917815" cy="3714350"/>
          </a:xfrm>
          <a:prstGeom prst="rect">
            <a:avLst/>
          </a:prstGeom>
        </p:spPr>
        <p:txBody>
          <a:bodyPr vert="horz" wrap="square" lIns="0" tIns="104140" rIns="0" bIns="0" rtlCol="0">
            <a:spAutoFit/>
          </a:bodyPr>
          <a:lstStyle/>
          <a:p>
            <a:pPr marL="12700" marR="5080">
              <a:lnSpc>
                <a:spcPct val="80000"/>
              </a:lnSpc>
              <a:spcBef>
                <a:spcPts val="820"/>
              </a:spcBef>
              <a:tabLst>
                <a:tab pos="434975" algn="l"/>
              </a:tabLst>
            </a:pPr>
            <a:r>
              <a:rPr sz="2400" spc="-5" dirty="0">
                <a:latin typeface="Arial"/>
                <a:cs typeface="Arial"/>
              </a:rPr>
              <a:t>Many women </a:t>
            </a:r>
            <a:r>
              <a:rPr sz="2400" dirty="0">
                <a:latin typeface="Arial"/>
                <a:cs typeface="Arial"/>
              </a:rPr>
              <a:t>may </a:t>
            </a:r>
            <a:r>
              <a:rPr sz="2400" spc="-5" dirty="0">
                <a:latin typeface="Arial"/>
                <a:cs typeface="Arial"/>
              </a:rPr>
              <a:t>experience </a:t>
            </a:r>
            <a:r>
              <a:rPr sz="2400" spc="-5" dirty="0">
                <a:solidFill>
                  <a:srgbClr val="C00000"/>
                </a:solidFill>
                <a:latin typeface="Arial"/>
                <a:cs typeface="Arial"/>
              </a:rPr>
              <a:t>temporary  </a:t>
            </a:r>
            <a:r>
              <a:rPr sz="2400" dirty="0">
                <a:solidFill>
                  <a:srgbClr val="C00000"/>
                </a:solidFill>
                <a:latin typeface="Arial"/>
                <a:cs typeface="Arial"/>
              </a:rPr>
              <a:t>mood swings </a:t>
            </a:r>
            <a:r>
              <a:rPr sz="2400" dirty="0">
                <a:latin typeface="Arial"/>
                <a:cs typeface="Arial"/>
              </a:rPr>
              <a:t>during this period because of  </a:t>
            </a:r>
            <a:r>
              <a:rPr sz="2400" spc="-5" dirty="0">
                <a:latin typeface="Arial"/>
                <a:cs typeface="Arial"/>
              </a:rPr>
              <a:t>the discomfort, </a:t>
            </a:r>
            <a:r>
              <a:rPr sz="2400" b="1" spc="-5" dirty="0">
                <a:latin typeface="Arial"/>
                <a:cs typeface="Arial"/>
              </a:rPr>
              <a:t>fatigue</a:t>
            </a:r>
            <a:r>
              <a:rPr sz="2400" spc="-5" dirty="0">
                <a:latin typeface="Arial"/>
                <a:cs typeface="Arial"/>
              </a:rPr>
              <a:t>, and exhaustion after  labor and </a:t>
            </a:r>
            <a:r>
              <a:rPr sz="2400" dirty="0">
                <a:latin typeface="Arial"/>
                <a:cs typeface="Arial"/>
              </a:rPr>
              <a:t>delivery </a:t>
            </a:r>
            <a:r>
              <a:rPr sz="2400" spc="-5" dirty="0">
                <a:latin typeface="Arial"/>
                <a:cs typeface="Arial"/>
              </a:rPr>
              <a:t>and because </a:t>
            </a:r>
            <a:r>
              <a:rPr sz="2400" dirty="0">
                <a:latin typeface="Arial"/>
                <a:cs typeface="Arial"/>
              </a:rPr>
              <a:t>of</a:t>
            </a:r>
            <a:r>
              <a:rPr sz="2400" spc="-65" dirty="0">
                <a:latin typeface="Arial"/>
                <a:cs typeface="Arial"/>
              </a:rPr>
              <a:t> </a:t>
            </a:r>
            <a:r>
              <a:rPr sz="2400" b="1" spc="-5" dirty="0">
                <a:latin typeface="Arial"/>
                <a:cs typeface="Arial"/>
              </a:rPr>
              <a:t>hormonal  changes </a:t>
            </a:r>
            <a:r>
              <a:rPr sz="2400" spc="-5" dirty="0">
                <a:latin typeface="Arial"/>
                <a:cs typeface="Arial"/>
              </a:rPr>
              <a:t>after </a:t>
            </a:r>
            <a:r>
              <a:rPr sz="2400" dirty="0">
                <a:latin typeface="Arial"/>
                <a:cs typeface="Arial"/>
              </a:rPr>
              <a:t>delivery</a:t>
            </a:r>
            <a:r>
              <a:rPr sz="2400" dirty="0">
                <a:solidFill>
                  <a:srgbClr val="C00000"/>
                </a:solidFill>
                <a:latin typeface="Arial"/>
                <a:cs typeface="Arial"/>
              </a:rPr>
              <a:t>(decrease </a:t>
            </a:r>
            <a:r>
              <a:rPr sz="2400" spc="-5" dirty="0">
                <a:solidFill>
                  <a:srgbClr val="C00000"/>
                </a:solidFill>
                <a:latin typeface="Arial"/>
                <a:cs typeface="Arial"/>
              </a:rPr>
              <a:t>of  Estrogen).</a:t>
            </a:r>
            <a:endParaRPr sz="2400" dirty="0">
              <a:latin typeface="Arial"/>
              <a:cs typeface="Arial"/>
            </a:endParaRPr>
          </a:p>
          <a:p>
            <a:pPr marL="12700" marR="71120" algn="just">
              <a:lnSpc>
                <a:spcPct val="80000"/>
              </a:lnSpc>
              <a:spcBef>
                <a:spcPts val="720"/>
              </a:spcBef>
              <a:tabLst>
                <a:tab pos="434975" algn="l"/>
              </a:tabLst>
            </a:pPr>
            <a:endParaRPr lang="en-US" sz="2400" dirty="0">
              <a:latin typeface="Arial"/>
              <a:cs typeface="Arial"/>
            </a:endParaRPr>
          </a:p>
          <a:p>
            <a:pPr marL="12700" marR="71120" algn="just">
              <a:lnSpc>
                <a:spcPct val="80000"/>
              </a:lnSpc>
              <a:spcBef>
                <a:spcPts val="720"/>
              </a:spcBef>
              <a:tabLst>
                <a:tab pos="434975" algn="l"/>
              </a:tabLst>
            </a:pPr>
            <a:r>
              <a:rPr sz="2400" dirty="0">
                <a:latin typeface="Arial"/>
                <a:cs typeface="Arial"/>
              </a:rPr>
              <a:t>Some </a:t>
            </a:r>
            <a:r>
              <a:rPr sz="2400" spc="-5" dirty="0">
                <a:latin typeface="Arial"/>
                <a:cs typeface="Arial"/>
              </a:rPr>
              <a:t>mothers </a:t>
            </a:r>
            <a:r>
              <a:rPr sz="2400" dirty="0">
                <a:latin typeface="Arial"/>
                <a:cs typeface="Arial"/>
              </a:rPr>
              <a:t>may </a:t>
            </a:r>
            <a:r>
              <a:rPr sz="2400" spc="-5" dirty="0">
                <a:latin typeface="Arial"/>
                <a:cs typeface="Arial"/>
              </a:rPr>
              <a:t>experience</a:t>
            </a:r>
            <a:r>
              <a:rPr sz="2400" spc="-75" dirty="0">
                <a:latin typeface="Arial"/>
                <a:cs typeface="Arial"/>
              </a:rPr>
              <a:t> </a:t>
            </a:r>
            <a:r>
              <a:rPr sz="2400" spc="-5" dirty="0">
                <a:latin typeface="Arial"/>
                <a:cs typeface="Arial"/>
              </a:rPr>
              <a:t>“</a:t>
            </a:r>
            <a:r>
              <a:rPr sz="2400" spc="-5" dirty="0">
                <a:solidFill>
                  <a:srgbClr val="C00000"/>
                </a:solidFill>
                <a:latin typeface="Arial"/>
                <a:cs typeface="Arial"/>
              </a:rPr>
              <a:t>postpartum  blues” at about </a:t>
            </a:r>
            <a:r>
              <a:rPr sz="2400" dirty="0">
                <a:solidFill>
                  <a:srgbClr val="C00000"/>
                </a:solidFill>
                <a:latin typeface="Arial"/>
                <a:cs typeface="Arial"/>
              </a:rPr>
              <a:t>the third </a:t>
            </a:r>
            <a:r>
              <a:rPr sz="2400" spc="-10" dirty="0">
                <a:solidFill>
                  <a:srgbClr val="C00000"/>
                </a:solidFill>
                <a:latin typeface="Arial"/>
                <a:cs typeface="Arial"/>
              </a:rPr>
              <a:t>postpartum </a:t>
            </a:r>
            <a:r>
              <a:rPr sz="2400" spc="-5" dirty="0">
                <a:solidFill>
                  <a:srgbClr val="C00000"/>
                </a:solidFill>
                <a:latin typeface="Arial"/>
                <a:cs typeface="Arial"/>
              </a:rPr>
              <a:t>day </a:t>
            </a:r>
            <a:r>
              <a:rPr sz="2400" spc="-5" dirty="0">
                <a:latin typeface="Arial"/>
                <a:cs typeface="Arial"/>
              </a:rPr>
              <a:t>and  </a:t>
            </a:r>
            <a:r>
              <a:rPr sz="2400" dirty="0">
                <a:latin typeface="Arial"/>
                <a:cs typeface="Arial"/>
              </a:rPr>
              <a:t>exhibit </a:t>
            </a:r>
            <a:r>
              <a:rPr sz="2400" spc="-20" dirty="0">
                <a:latin typeface="Arial"/>
                <a:cs typeface="Arial"/>
              </a:rPr>
              <a:t>irritability,</a:t>
            </a:r>
            <a:r>
              <a:rPr sz="2400" spc="-70" dirty="0">
                <a:latin typeface="Arial"/>
                <a:cs typeface="Arial"/>
              </a:rPr>
              <a:t> </a:t>
            </a:r>
            <a:r>
              <a:rPr sz="2400" spc="-5" dirty="0">
                <a:latin typeface="Arial"/>
                <a:cs typeface="Arial"/>
              </a:rPr>
              <a:t>poor</a:t>
            </a:r>
            <a:r>
              <a:rPr lang="en-US" sz="2400" dirty="0">
                <a:latin typeface="Arial"/>
                <a:cs typeface="Arial"/>
              </a:rPr>
              <a:t> </a:t>
            </a:r>
            <a:r>
              <a:rPr sz="2400" spc="-5" dirty="0">
                <a:latin typeface="Arial"/>
                <a:cs typeface="Arial"/>
              </a:rPr>
              <a:t>appetite, insomnia, tearfulness, or</a:t>
            </a:r>
            <a:r>
              <a:rPr sz="2400" spc="-15" dirty="0">
                <a:latin typeface="Arial"/>
                <a:cs typeface="Arial"/>
              </a:rPr>
              <a:t> </a:t>
            </a:r>
            <a:r>
              <a:rPr sz="2400" spc="-5" dirty="0">
                <a:latin typeface="Arial"/>
                <a:cs typeface="Arial"/>
              </a:rPr>
              <a:t>crying.</a:t>
            </a:r>
            <a:endParaRPr lang="en-US" sz="2400" dirty="0">
              <a:latin typeface="Arial"/>
              <a:cs typeface="Arial"/>
            </a:endParaRPr>
          </a:p>
          <a:p>
            <a:pPr marL="12700" marR="71120" algn="just">
              <a:lnSpc>
                <a:spcPct val="80000"/>
              </a:lnSpc>
              <a:spcBef>
                <a:spcPts val="720"/>
              </a:spcBef>
              <a:tabLst>
                <a:tab pos="434975" algn="l"/>
              </a:tabLst>
            </a:pPr>
            <a:endParaRPr lang="en-US" sz="2400" dirty="0">
              <a:latin typeface="Arial"/>
              <a:cs typeface="Arial"/>
            </a:endParaRPr>
          </a:p>
          <a:p>
            <a:pPr marL="12700" marR="71120" algn="just">
              <a:lnSpc>
                <a:spcPct val="80000"/>
              </a:lnSpc>
              <a:spcBef>
                <a:spcPts val="720"/>
              </a:spcBef>
              <a:tabLst>
                <a:tab pos="434975" algn="l"/>
              </a:tabLst>
            </a:pPr>
            <a:r>
              <a:rPr sz="2400" dirty="0">
                <a:latin typeface="Arial"/>
                <a:cs typeface="Arial"/>
              </a:rPr>
              <a:t>This </a:t>
            </a:r>
            <a:r>
              <a:rPr sz="2400" spc="-5" dirty="0">
                <a:latin typeface="Arial"/>
                <a:cs typeface="Arial"/>
              </a:rPr>
              <a:t>is a temporary situation. Severe or</a:t>
            </a:r>
            <a:r>
              <a:rPr lang="en-US" sz="2400" spc="-5" dirty="0">
                <a:latin typeface="Arial"/>
                <a:cs typeface="Arial"/>
              </a:rPr>
              <a:t> </a:t>
            </a:r>
            <a:r>
              <a:rPr sz="2400" spc="-5" dirty="0">
                <a:latin typeface="Arial"/>
                <a:cs typeface="Arial"/>
              </a:rPr>
              <a:t>prolonged </a:t>
            </a:r>
            <a:r>
              <a:rPr sz="2400" b="1" spc="-5" dirty="0">
                <a:solidFill>
                  <a:srgbClr val="C00000"/>
                </a:solidFill>
                <a:latin typeface="Arial"/>
                <a:cs typeface="Arial"/>
              </a:rPr>
              <a:t>depression </a:t>
            </a:r>
            <a:r>
              <a:rPr sz="2400" spc="-5" dirty="0">
                <a:latin typeface="Arial"/>
                <a:cs typeface="Arial"/>
              </a:rPr>
              <a:t>is </a:t>
            </a:r>
            <a:r>
              <a:rPr sz="2400" dirty="0">
                <a:latin typeface="Arial"/>
                <a:cs typeface="Arial"/>
              </a:rPr>
              <a:t>usually </a:t>
            </a:r>
            <a:r>
              <a:rPr sz="2400" spc="-5" dirty="0">
                <a:latin typeface="Arial"/>
                <a:cs typeface="Arial"/>
              </a:rPr>
              <a:t>a sign </a:t>
            </a:r>
            <a:r>
              <a:rPr sz="2400" dirty="0">
                <a:latin typeface="Arial"/>
                <a:cs typeface="Arial"/>
              </a:rPr>
              <a:t>of</a:t>
            </a:r>
            <a:r>
              <a:rPr sz="2400" spc="-45" dirty="0">
                <a:latin typeface="Arial"/>
                <a:cs typeface="Arial"/>
              </a:rPr>
              <a:t> </a:t>
            </a:r>
            <a:r>
              <a:rPr sz="2400" spc="-5" dirty="0">
                <a:latin typeface="Arial"/>
                <a:cs typeface="Arial"/>
              </a:rPr>
              <a:t>a  more serious</a:t>
            </a:r>
            <a:r>
              <a:rPr sz="2400" spc="-30" dirty="0">
                <a:latin typeface="Arial"/>
                <a:cs typeface="Arial"/>
              </a:rPr>
              <a:t> </a:t>
            </a:r>
            <a:r>
              <a:rPr sz="2400" spc="-5" dirty="0">
                <a:latin typeface="Arial"/>
                <a:cs typeface="Arial"/>
              </a:rPr>
              <a:t>condition</a:t>
            </a:r>
            <a:endParaRPr sz="2400" dirty="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31965453"/>
      </p:ext>
    </p:extLst>
  </p:cSld>
  <p:clrMapOvr>
    <a:masterClrMapping/>
  </p:clrMapOvr>
  <mc:AlternateContent xmlns:mc="http://schemas.openxmlformats.org/markup-compatibility/2006" xmlns:p14="http://schemas.microsoft.com/office/powerpoint/2010/main">
    <mc:Choice Requires="p14">
      <p:transition spd="med" p14:dur="700" advTm="58614">
        <p:fade/>
      </p:transition>
    </mc:Choice>
    <mc:Fallback xmlns="">
      <p:transition spd="med" advTm="586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274700"/>
            <a:ext cx="8229600" cy="1143000"/>
          </a:xfrm>
          <a:prstGeom prst="rect">
            <a:avLst/>
          </a:prstGeom>
          <a:ln w="12700">
            <a:solidFill>
              <a:srgbClr val="4F81BC"/>
            </a:solidFill>
          </a:ln>
        </p:spPr>
        <p:txBody>
          <a:bodyPr vert="horz" wrap="square" lIns="0" tIns="0" rIns="0" bIns="0" rtlCol="0">
            <a:spAutoFit/>
          </a:bodyPr>
          <a:lstStyle/>
          <a:p>
            <a:pPr marL="6350" algn="ctr">
              <a:lnSpc>
                <a:spcPts val="4390"/>
              </a:lnSpc>
            </a:pPr>
            <a:r>
              <a:rPr sz="4000" spc="-5" dirty="0">
                <a:latin typeface="Arial"/>
                <a:cs typeface="Arial"/>
              </a:rPr>
              <a:t>Contributing </a:t>
            </a:r>
            <a:r>
              <a:rPr sz="4000" dirty="0">
                <a:latin typeface="Arial"/>
                <a:cs typeface="Arial"/>
              </a:rPr>
              <a:t>factors </a:t>
            </a:r>
            <a:r>
              <a:rPr sz="4000" spc="-5" dirty="0">
                <a:latin typeface="Arial"/>
                <a:cs typeface="Arial"/>
              </a:rPr>
              <a:t>of</a:t>
            </a:r>
            <a:r>
              <a:rPr sz="4000" spc="25" dirty="0">
                <a:latin typeface="Arial"/>
                <a:cs typeface="Arial"/>
              </a:rPr>
              <a:t> </a:t>
            </a:r>
            <a:r>
              <a:rPr sz="4000" dirty="0">
                <a:latin typeface="Arial"/>
                <a:cs typeface="Arial"/>
              </a:rPr>
              <a:t>postpartum</a:t>
            </a:r>
            <a:endParaRPr sz="4000">
              <a:latin typeface="Arial"/>
              <a:cs typeface="Arial"/>
            </a:endParaRPr>
          </a:p>
          <a:p>
            <a:pPr marL="1905" algn="ctr">
              <a:lnSpc>
                <a:spcPts val="4610"/>
              </a:lnSpc>
            </a:pPr>
            <a:r>
              <a:rPr sz="4000" spc="-5" dirty="0">
                <a:latin typeface="Arial"/>
                <a:cs typeface="Arial"/>
              </a:rPr>
              <a:t>blue/depression</a:t>
            </a:r>
            <a:endParaRPr sz="4000">
              <a:latin typeface="Arial"/>
              <a:cs typeface="Arial"/>
            </a:endParaRPr>
          </a:p>
        </p:txBody>
      </p:sp>
      <p:sp>
        <p:nvSpPr>
          <p:cNvPr id="3" name="object 3"/>
          <p:cNvSpPr txBox="1"/>
          <p:nvPr/>
        </p:nvSpPr>
        <p:spPr>
          <a:xfrm>
            <a:off x="535940" y="1541994"/>
            <a:ext cx="7986395" cy="3770629"/>
          </a:xfrm>
          <a:prstGeom prst="rect">
            <a:avLst/>
          </a:prstGeom>
        </p:spPr>
        <p:txBody>
          <a:bodyPr vert="horz" wrap="square" lIns="0" tIns="53975" rIns="0" bIns="0" rtlCol="0">
            <a:spAutoFit/>
          </a:bodyPr>
          <a:lstStyle/>
          <a:p>
            <a:pPr marL="105410">
              <a:lnSpc>
                <a:spcPct val="100000"/>
              </a:lnSpc>
              <a:spcBef>
                <a:spcPts val="425"/>
              </a:spcBef>
            </a:pPr>
            <a:r>
              <a:rPr sz="2700" spc="-10" dirty="0">
                <a:latin typeface="Arial"/>
                <a:cs typeface="Arial"/>
              </a:rPr>
              <a:t>Difficult </a:t>
            </a:r>
            <a:r>
              <a:rPr sz="2700" dirty="0">
                <a:latin typeface="Arial"/>
                <a:cs typeface="Arial"/>
              </a:rPr>
              <a:t>of </a:t>
            </a:r>
            <a:r>
              <a:rPr sz="2700" spc="-5" dirty="0">
                <a:latin typeface="Arial"/>
                <a:cs typeface="Arial"/>
              </a:rPr>
              <a:t>Coping</a:t>
            </a:r>
            <a:r>
              <a:rPr sz="2700" dirty="0">
                <a:latin typeface="Arial"/>
                <a:cs typeface="Arial"/>
              </a:rPr>
              <a:t> with:</a:t>
            </a:r>
            <a:endParaRPr sz="2700">
              <a:latin typeface="Arial"/>
              <a:cs typeface="Arial"/>
            </a:endParaRPr>
          </a:p>
          <a:p>
            <a:pPr marL="355600" marR="809625" indent="-342900">
              <a:lnSpc>
                <a:spcPts val="2920"/>
              </a:lnSpc>
              <a:spcBef>
                <a:spcPts val="690"/>
              </a:spcBef>
              <a:buFont typeface="Arial"/>
              <a:buAutoNum type="alphaLcPeriod"/>
              <a:tabLst>
                <a:tab pos="386715" algn="l"/>
              </a:tabLst>
            </a:pPr>
            <a:r>
              <a:rPr dirty="0"/>
              <a:t>	</a:t>
            </a:r>
            <a:r>
              <a:rPr sz="2700" spc="-5" dirty="0">
                <a:latin typeface="Arial"/>
                <a:cs typeface="Arial"/>
              </a:rPr>
              <a:t>The </a:t>
            </a:r>
            <a:r>
              <a:rPr sz="2700" dirty="0">
                <a:latin typeface="Arial"/>
                <a:cs typeface="Arial"/>
              </a:rPr>
              <a:t>physical changes and discomforts of</a:t>
            </a:r>
            <a:r>
              <a:rPr sz="2700" spc="-130" dirty="0">
                <a:latin typeface="Arial"/>
                <a:cs typeface="Arial"/>
              </a:rPr>
              <a:t> </a:t>
            </a:r>
            <a:r>
              <a:rPr sz="2700" dirty="0">
                <a:latin typeface="Arial"/>
                <a:cs typeface="Arial"/>
              </a:rPr>
              <a:t>the  </a:t>
            </a:r>
            <a:r>
              <a:rPr sz="2700" spc="-5" dirty="0">
                <a:latin typeface="Arial"/>
                <a:cs typeface="Arial"/>
              </a:rPr>
              <a:t>puerperum, including a need </a:t>
            </a:r>
            <a:r>
              <a:rPr sz="2700" dirty="0">
                <a:latin typeface="Arial"/>
                <a:cs typeface="Arial"/>
              </a:rPr>
              <a:t>to </a:t>
            </a:r>
            <a:r>
              <a:rPr sz="2700" spc="-5" dirty="0">
                <a:latin typeface="Arial"/>
                <a:cs typeface="Arial"/>
              </a:rPr>
              <a:t>regain their  prepregnancy</a:t>
            </a:r>
            <a:r>
              <a:rPr sz="2700" spc="-20" dirty="0">
                <a:latin typeface="Arial"/>
                <a:cs typeface="Arial"/>
              </a:rPr>
              <a:t> </a:t>
            </a:r>
            <a:r>
              <a:rPr sz="2700" spc="-5" dirty="0">
                <a:latin typeface="Arial"/>
                <a:cs typeface="Arial"/>
              </a:rPr>
              <a:t>figure.</a:t>
            </a:r>
            <a:endParaRPr sz="2700">
              <a:latin typeface="Arial"/>
              <a:cs typeface="Arial"/>
            </a:endParaRPr>
          </a:p>
          <a:p>
            <a:pPr marL="355600" marR="556260" indent="-342900">
              <a:lnSpc>
                <a:spcPts val="2920"/>
              </a:lnSpc>
              <a:spcBef>
                <a:spcPts val="635"/>
              </a:spcBef>
              <a:buFont typeface="Arial"/>
              <a:buAutoNum type="alphaLcPeriod"/>
              <a:tabLst>
                <a:tab pos="392430" algn="l"/>
              </a:tabLst>
            </a:pPr>
            <a:r>
              <a:rPr dirty="0"/>
              <a:t>	</a:t>
            </a:r>
            <a:r>
              <a:rPr sz="2700" spc="-5" dirty="0">
                <a:latin typeface="Arial"/>
                <a:cs typeface="Arial"/>
              </a:rPr>
              <a:t>Changing family relationships and meeting </a:t>
            </a:r>
            <a:r>
              <a:rPr sz="2700" dirty="0">
                <a:latin typeface="Arial"/>
                <a:cs typeface="Arial"/>
              </a:rPr>
              <a:t>the  </a:t>
            </a:r>
            <a:r>
              <a:rPr sz="2700" spc="-5" dirty="0">
                <a:latin typeface="Arial"/>
                <a:cs typeface="Arial"/>
              </a:rPr>
              <a:t>needs </a:t>
            </a:r>
            <a:r>
              <a:rPr sz="2700" dirty="0">
                <a:latin typeface="Arial"/>
                <a:cs typeface="Arial"/>
              </a:rPr>
              <a:t>of </a:t>
            </a:r>
            <a:r>
              <a:rPr sz="2700" spc="-5" dirty="0">
                <a:latin typeface="Arial"/>
                <a:cs typeface="Arial"/>
              </a:rPr>
              <a:t>family members, </a:t>
            </a:r>
            <a:r>
              <a:rPr sz="2700" dirty="0">
                <a:latin typeface="Arial"/>
                <a:cs typeface="Arial"/>
              </a:rPr>
              <a:t>including the</a:t>
            </a:r>
            <a:r>
              <a:rPr sz="2700" spc="-20" dirty="0">
                <a:latin typeface="Arial"/>
                <a:cs typeface="Arial"/>
              </a:rPr>
              <a:t> </a:t>
            </a:r>
            <a:r>
              <a:rPr sz="2700" spc="-5" dirty="0">
                <a:latin typeface="Arial"/>
                <a:cs typeface="Arial"/>
              </a:rPr>
              <a:t>infant.</a:t>
            </a:r>
            <a:endParaRPr sz="2700">
              <a:latin typeface="Arial"/>
              <a:cs typeface="Arial"/>
            </a:endParaRPr>
          </a:p>
          <a:p>
            <a:pPr marL="355600" marR="5080" indent="-342900">
              <a:lnSpc>
                <a:spcPts val="2920"/>
              </a:lnSpc>
              <a:spcBef>
                <a:spcPts val="640"/>
              </a:spcBef>
              <a:buAutoNum type="alphaLcPeriod"/>
              <a:tabLst>
                <a:tab pos="372110" algn="l"/>
              </a:tabLst>
            </a:pPr>
            <a:r>
              <a:rPr sz="2700" spc="-5" dirty="0">
                <a:latin typeface="Arial"/>
                <a:cs typeface="Arial"/>
              </a:rPr>
              <a:t>Fatigue emotional </a:t>
            </a:r>
            <a:r>
              <a:rPr sz="2700" dirty="0">
                <a:latin typeface="Arial"/>
                <a:cs typeface="Arial"/>
              </a:rPr>
              <a:t>stress, </a:t>
            </a:r>
            <a:r>
              <a:rPr sz="2700" spc="-5" dirty="0">
                <a:latin typeface="Arial"/>
                <a:cs typeface="Arial"/>
              </a:rPr>
              <a:t>feelings </a:t>
            </a:r>
            <a:r>
              <a:rPr sz="2700" dirty="0">
                <a:latin typeface="Arial"/>
                <a:cs typeface="Arial"/>
              </a:rPr>
              <a:t>of isolation, </a:t>
            </a:r>
            <a:r>
              <a:rPr sz="2700" spc="-5" dirty="0">
                <a:latin typeface="Arial"/>
                <a:cs typeface="Arial"/>
              </a:rPr>
              <a:t>and  being </a:t>
            </a:r>
            <a:r>
              <a:rPr sz="2700" dirty="0">
                <a:latin typeface="Arial"/>
                <a:cs typeface="Arial"/>
              </a:rPr>
              <a:t>“tied</a:t>
            </a:r>
            <a:r>
              <a:rPr sz="2700" spc="-20" dirty="0">
                <a:latin typeface="Arial"/>
                <a:cs typeface="Arial"/>
              </a:rPr>
              <a:t> </a:t>
            </a:r>
            <a:r>
              <a:rPr sz="2700" spc="-5" dirty="0">
                <a:latin typeface="Arial"/>
                <a:cs typeface="Arial"/>
              </a:rPr>
              <a:t>down.”</a:t>
            </a:r>
            <a:endParaRPr sz="2700">
              <a:latin typeface="Arial"/>
              <a:cs typeface="Arial"/>
            </a:endParaRPr>
          </a:p>
          <a:p>
            <a:pPr marL="373380" indent="-361315">
              <a:lnSpc>
                <a:spcPct val="100000"/>
              </a:lnSpc>
              <a:spcBef>
                <a:spcPts val="280"/>
              </a:spcBef>
              <a:buAutoNum type="alphaLcPeriod"/>
              <a:tabLst>
                <a:tab pos="374015" algn="l"/>
              </a:tabLst>
            </a:pPr>
            <a:r>
              <a:rPr sz="2700" dirty="0">
                <a:latin typeface="Arial"/>
                <a:cs typeface="Arial"/>
              </a:rPr>
              <a:t>A </a:t>
            </a:r>
            <a:r>
              <a:rPr sz="2700" spc="-5" dirty="0">
                <a:latin typeface="Arial"/>
                <a:cs typeface="Arial"/>
              </a:rPr>
              <a:t>lack </a:t>
            </a:r>
            <a:r>
              <a:rPr sz="2700" dirty="0">
                <a:latin typeface="Arial"/>
                <a:cs typeface="Arial"/>
              </a:rPr>
              <a:t>of time for </a:t>
            </a:r>
            <a:r>
              <a:rPr sz="2700" spc="-5" dirty="0">
                <a:latin typeface="Arial"/>
                <a:cs typeface="Arial"/>
              </a:rPr>
              <a:t>personal needs and</a:t>
            </a:r>
            <a:r>
              <a:rPr sz="2700" spc="-175" dirty="0">
                <a:latin typeface="Arial"/>
                <a:cs typeface="Arial"/>
              </a:rPr>
              <a:t> </a:t>
            </a:r>
            <a:r>
              <a:rPr sz="2700" dirty="0">
                <a:latin typeface="Arial"/>
                <a:cs typeface="Arial"/>
              </a:rPr>
              <a:t>interests.</a:t>
            </a:r>
            <a:endParaRPr sz="2700">
              <a:latin typeface="Arial"/>
              <a:cs typeface="Aria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812553553"/>
      </p:ext>
    </p:extLst>
  </p:cSld>
  <p:clrMapOvr>
    <a:masterClrMapping/>
  </p:clrMapOvr>
  <mc:AlternateContent xmlns:mc="http://schemas.openxmlformats.org/markup-compatibility/2006" xmlns:p14="http://schemas.microsoft.com/office/powerpoint/2010/main">
    <mc:Choice Requires="p14">
      <p:transition spd="med" p14:dur="700" advTm="36454">
        <p:fade/>
      </p:transition>
    </mc:Choice>
    <mc:Fallback xmlns="">
      <p:transition spd="med" advTm="364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l="26087" t="62500" r="8213" b="20982"/>
          <a:stretch/>
        </p:blipFill>
        <p:spPr>
          <a:xfrm>
            <a:off x="0" y="0"/>
            <a:ext cx="9144000" cy="3938868"/>
          </a:xfrm>
          <a:prstGeom prst="rect">
            <a:avLst/>
          </a:prstGeom>
        </p:spPr>
      </p:pic>
      <p:pic>
        <p:nvPicPr>
          <p:cNvPr id="3" name="Picture 2"/>
          <p:cNvPicPr>
            <a:picLocks noChangeAspect="1"/>
          </p:cNvPicPr>
          <p:nvPr/>
        </p:nvPicPr>
        <p:blipFill rotWithShape="1">
          <a:blip r:embed="rId5"/>
          <a:srcRect l="7005" t="30804" r="26329" b="48456"/>
          <a:stretch/>
        </p:blipFill>
        <p:spPr>
          <a:xfrm>
            <a:off x="0" y="3205027"/>
            <a:ext cx="9144000" cy="3652973"/>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74677992"/>
      </p:ext>
    </p:extLst>
  </p:cSld>
  <p:clrMapOvr>
    <a:masterClrMapping/>
  </p:clrMapOvr>
  <mc:AlternateContent xmlns:mc="http://schemas.openxmlformats.org/markup-compatibility/2006" xmlns:p14="http://schemas.microsoft.com/office/powerpoint/2010/main">
    <mc:Choice Requires="p14">
      <p:transition spd="med" p14:dur="700" advTm="129391">
        <p:fade/>
      </p:transition>
    </mc:Choice>
    <mc:Fallback xmlns="">
      <p:transition spd="med" advTm="1293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t="41548"/>
          <a:stretch/>
        </p:blipFill>
        <p:spPr>
          <a:xfrm>
            <a:off x="7883" y="0"/>
            <a:ext cx="9208076"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15608740"/>
      </p:ext>
    </p:extLst>
  </p:cSld>
  <p:clrMapOvr>
    <a:masterClrMapping/>
  </p:clrMapOvr>
  <mc:AlternateContent xmlns:mc="http://schemas.openxmlformats.org/markup-compatibility/2006" xmlns:p14="http://schemas.microsoft.com/office/powerpoint/2010/main">
    <mc:Choice Requires="p14">
      <p:transition spd="med" p14:dur="700" advTm="129797">
        <p:fade/>
      </p:transition>
    </mc:Choice>
    <mc:Fallback xmlns="">
      <p:transition spd="med" advTm="1297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Postpartum </a:t>
            </a:r>
            <a:r>
              <a:rPr lang="en-US" dirty="0" err="1"/>
              <a:t>Endometritis</a:t>
            </a:r>
            <a:r>
              <a:rPr lang="en-US" dirty="0"/>
              <a:t>.</a:t>
            </a:r>
            <a:br>
              <a:rPr lang="en-US" dirty="0"/>
            </a:br>
            <a:endParaRPr lang="en-US" dirty="0"/>
          </a:p>
        </p:txBody>
      </p:sp>
      <p:sp>
        <p:nvSpPr>
          <p:cNvPr id="3" name="Content Placeholder 2"/>
          <p:cNvSpPr>
            <a:spLocks noGrp="1"/>
          </p:cNvSpPr>
          <p:nvPr>
            <p:ph idx="1"/>
          </p:nvPr>
        </p:nvSpPr>
        <p:spPr>
          <a:xfrm>
            <a:off x="1066801" y="1295400"/>
            <a:ext cx="7448550" cy="4881563"/>
          </a:xfrm>
        </p:spPr>
        <p:txBody>
          <a:bodyPr>
            <a:normAutofit lnSpcReduction="10000"/>
          </a:bodyPr>
          <a:lstStyle/>
          <a:p>
            <a:r>
              <a:rPr lang="en-GB" dirty="0"/>
              <a:t>Postpartum infection of the uterus</a:t>
            </a:r>
            <a:r>
              <a:rPr lang="en-GB" dirty="0">
                <a:solidFill>
                  <a:srgbClr val="FF0000"/>
                </a:solidFill>
              </a:rPr>
              <a:t>, the most common </a:t>
            </a:r>
            <a:r>
              <a:rPr lang="en-GB" dirty="0"/>
              <a:t>cause of puerperal sepsis</a:t>
            </a:r>
          </a:p>
          <a:p>
            <a:r>
              <a:rPr lang="en-GB" dirty="0" err="1"/>
              <a:t>Cesarean</a:t>
            </a:r>
            <a:r>
              <a:rPr lang="en-GB" dirty="0"/>
              <a:t> delivery, particularly after labour or rupture of the membranes of any duration, is the most accurate predictor of postpartum </a:t>
            </a:r>
            <a:r>
              <a:rPr lang="en-GB" dirty="0" err="1"/>
              <a:t>endometritis</a:t>
            </a:r>
            <a:r>
              <a:rPr lang="en-GB" dirty="0"/>
              <a:t> (PPE)</a:t>
            </a:r>
          </a:p>
          <a:p>
            <a:endParaRPr lang="en-GB" dirty="0"/>
          </a:p>
          <a:p>
            <a:endParaRPr lang="en-GB" dirty="0"/>
          </a:p>
          <a:p>
            <a:r>
              <a:rPr lang="en-GB" dirty="0"/>
              <a:t>The pathogenesis of this infection involves inoculation of the amniotic fluid after membrane rupture or during labour with vaginal microorganisms. The myometrium, leaves of the broad ligament, and the peritoneal cavity are then exposed to this contaminated fluid during </a:t>
            </a:r>
            <a:r>
              <a:rPr lang="en-GB" dirty="0" err="1"/>
              <a:t>cesarean</a:t>
            </a:r>
            <a:r>
              <a:rPr lang="en-GB" dirty="0"/>
              <a:t> surgery. </a:t>
            </a:r>
          </a:p>
          <a:p>
            <a:endParaRPr lang="en-GB" dirty="0"/>
          </a:p>
          <a:p>
            <a:r>
              <a:rPr lang="en-GB" dirty="0"/>
              <a:t>The reported </a:t>
            </a:r>
            <a:r>
              <a:rPr lang="en-GB" dirty="0">
                <a:solidFill>
                  <a:srgbClr val="FF0000"/>
                </a:solidFill>
              </a:rPr>
              <a:t>incidence</a:t>
            </a:r>
            <a:r>
              <a:rPr lang="en-GB" dirty="0"/>
              <a:t> of PPE after </a:t>
            </a:r>
            <a:r>
              <a:rPr lang="en-GB" dirty="0" err="1"/>
              <a:t>cesarean</a:t>
            </a:r>
            <a:r>
              <a:rPr lang="en-GB" dirty="0"/>
              <a:t> delivery is less than 10% in patients receiving appropriate antibiotic prophylaxis.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85752099"/>
      </p:ext>
    </p:extLst>
  </p:cSld>
  <p:clrMapOvr>
    <a:masterClrMapping/>
  </p:clrMapOvr>
  <mc:AlternateContent xmlns:mc="http://schemas.openxmlformats.org/markup-compatibility/2006" xmlns:p14="http://schemas.microsoft.com/office/powerpoint/2010/main">
    <mc:Choice Requires="p14">
      <p:transition spd="med" p14:dur="700" advTm="53989">
        <p:fade/>
      </p:transition>
    </mc:Choice>
    <mc:Fallback xmlns="">
      <p:transition spd="med" advTm="539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Risk factors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GB" dirty="0"/>
              <a:t>prolonged </a:t>
            </a:r>
            <a:r>
              <a:rPr lang="en-GB" dirty="0" err="1"/>
              <a:t>labor</a:t>
            </a:r>
            <a:r>
              <a:rPr lang="en-GB" dirty="0"/>
              <a:t> </a:t>
            </a:r>
          </a:p>
          <a:p>
            <a:pPr marL="457200" indent="-457200">
              <a:buFont typeface="+mj-lt"/>
              <a:buAutoNum type="arabicPeriod"/>
            </a:pPr>
            <a:r>
              <a:rPr lang="en-GB" dirty="0"/>
              <a:t>rupture of the membranes</a:t>
            </a:r>
          </a:p>
          <a:p>
            <a:pPr marL="457200" indent="-457200">
              <a:buFont typeface="+mj-lt"/>
              <a:buAutoNum type="arabicPeriod"/>
            </a:pPr>
            <a:r>
              <a:rPr lang="en-GB" dirty="0"/>
              <a:t>presence of bacterial </a:t>
            </a:r>
            <a:r>
              <a:rPr lang="en-GB" dirty="0" err="1"/>
              <a:t>vaginosis</a:t>
            </a:r>
            <a:endParaRPr lang="en-GB" dirty="0"/>
          </a:p>
          <a:p>
            <a:pPr marL="457200" indent="-457200">
              <a:buFont typeface="+mj-lt"/>
              <a:buAutoNum type="arabicPeriod"/>
            </a:pPr>
            <a:r>
              <a:rPr lang="en-GB" dirty="0"/>
              <a:t>frequent vaginal examinations</a:t>
            </a:r>
          </a:p>
          <a:p>
            <a:pPr marL="457200" indent="-457200">
              <a:buFont typeface="+mj-lt"/>
              <a:buAutoNum type="arabicPeriod"/>
            </a:pPr>
            <a:r>
              <a:rPr lang="en-GB" dirty="0"/>
              <a:t>use of internal </a:t>
            </a:r>
            <a:r>
              <a:rPr lang="en-GB" dirty="0" err="1"/>
              <a:t>fetal</a:t>
            </a:r>
            <a:r>
              <a:rPr lang="en-GB" dirty="0"/>
              <a:t> monitoring</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44643546"/>
      </p:ext>
    </p:extLst>
  </p:cSld>
  <p:clrMapOvr>
    <a:masterClrMapping/>
  </p:clrMapOvr>
  <mc:AlternateContent xmlns:mc="http://schemas.openxmlformats.org/markup-compatibility/2006" xmlns:p14="http://schemas.microsoft.com/office/powerpoint/2010/main">
    <mc:Choice Requires="p14">
      <p:transition spd="med" p14:dur="700" advTm="5008">
        <p:fade/>
      </p:transition>
    </mc:Choice>
    <mc:Fallback xmlns="">
      <p:transition spd="med" advTm="50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SYMPTOMS</a:t>
            </a:r>
          </a:p>
        </p:txBody>
      </p:sp>
      <p:sp>
        <p:nvSpPr>
          <p:cNvPr id="3" name="Content Placeholder 2"/>
          <p:cNvSpPr>
            <a:spLocks noGrp="1"/>
          </p:cNvSpPr>
          <p:nvPr>
            <p:ph idx="1"/>
          </p:nvPr>
        </p:nvSpPr>
        <p:spPr/>
        <p:txBody>
          <a:bodyPr>
            <a:normAutofit/>
          </a:bodyPr>
          <a:lstStyle/>
          <a:p>
            <a:pPr marL="393700" marR="43180" indent="-342900">
              <a:lnSpc>
                <a:spcPts val="3460"/>
              </a:lnSpc>
              <a:spcBef>
                <a:spcPts val="840"/>
              </a:spcBef>
              <a:buClr>
                <a:srgbClr val="00CCFF"/>
              </a:buClr>
              <a:buSzPct val="64062"/>
              <a:buFont typeface="Courier New" panose="02070309020205020404" pitchFamily="49" charset="0"/>
              <a:buChar char="o"/>
              <a:tabLst>
                <a:tab pos="393065" algn="l"/>
                <a:tab pos="393700" algn="l"/>
              </a:tabLst>
            </a:pPr>
            <a:r>
              <a:rPr lang="en-GB" sz="2400" dirty="0">
                <a:cs typeface="Arial Black"/>
              </a:rPr>
              <a:t>Temperature elevation › 38° on 2-5th day  following delivery.</a:t>
            </a:r>
          </a:p>
          <a:p>
            <a:pPr marL="393700" indent="-342900">
              <a:lnSpc>
                <a:spcPct val="100000"/>
              </a:lnSpc>
              <a:spcBef>
                <a:spcPts val="360"/>
              </a:spcBef>
              <a:buClr>
                <a:srgbClr val="00CCFF"/>
              </a:buClr>
              <a:buSzPct val="64062"/>
              <a:buFont typeface="Courier New" panose="02070309020205020404" pitchFamily="49" charset="0"/>
              <a:buChar char="o"/>
              <a:tabLst>
                <a:tab pos="393065" algn="l"/>
                <a:tab pos="393700" algn="l"/>
              </a:tabLst>
            </a:pPr>
            <a:r>
              <a:rPr lang="en-GB" sz="2400" dirty="0">
                <a:cs typeface="Arial Black"/>
              </a:rPr>
              <a:t>Chills.</a:t>
            </a:r>
          </a:p>
          <a:p>
            <a:pPr marL="393700" indent="-342900">
              <a:lnSpc>
                <a:spcPct val="100000"/>
              </a:lnSpc>
              <a:spcBef>
                <a:spcPts val="409"/>
              </a:spcBef>
              <a:buClr>
                <a:srgbClr val="00CCFF"/>
              </a:buClr>
              <a:buSzPct val="64062"/>
              <a:buFont typeface="Courier New" panose="02070309020205020404" pitchFamily="49" charset="0"/>
              <a:buChar char="o"/>
              <a:tabLst>
                <a:tab pos="393065" algn="l"/>
                <a:tab pos="393700" algn="l"/>
              </a:tabLst>
            </a:pPr>
            <a:r>
              <a:rPr lang="en-GB" sz="2400" dirty="0">
                <a:cs typeface="Arial Black"/>
              </a:rPr>
              <a:t>Abdominal pain.</a:t>
            </a:r>
          </a:p>
          <a:p>
            <a:pPr marL="393700" indent="-342900">
              <a:lnSpc>
                <a:spcPct val="100000"/>
              </a:lnSpc>
              <a:spcBef>
                <a:spcPts val="409"/>
              </a:spcBef>
              <a:buClr>
                <a:srgbClr val="00CCFF"/>
              </a:buClr>
              <a:buSzPct val="64062"/>
              <a:buFont typeface="Courier New" panose="02070309020205020404" pitchFamily="49" charset="0"/>
              <a:buChar char="o"/>
              <a:tabLst>
                <a:tab pos="393065" algn="l"/>
                <a:tab pos="393700" algn="l"/>
              </a:tabLst>
            </a:pPr>
            <a:r>
              <a:rPr lang="en-GB" sz="2400" dirty="0">
                <a:cs typeface="Arial Black"/>
              </a:rPr>
              <a:t>Foul-smelling, pus-containing lochia.</a:t>
            </a:r>
          </a:p>
          <a:p>
            <a:pPr marL="393700" indent="-342900">
              <a:lnSpc>
                <a:spcPct val="100000"/>
              </a:lnSpc>
              <a:spcBef>
                <a:spcPts val="409"/>
              </a:spcBef>
              <a:buClr>
                <a:srgbClr val="00CCFF"/>
              </a:buClr>
              <a:buSzPct val="64062"/>
              <a:buFont typeface="Courier New" panose="02070309020205020404" pitchFamily="49" charset="0"/>
              <a:buChar char="o"/>
              <a:tabLst>
                <a:tab pos="393065" algn="l"/>
                <a:tab pos="393700" algn="l"/>
              </a:tabLst>
            </a:pPr>
            <a:r>
              <a:rPr lang="en-GB" sz="2400" dirty="0">
                <a:cs typeface="Arial Black"/>
              </a:rPr>
              <a:t>Headache.</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57598097"/>
      </p:ext>
    </p:extLst>
  </p:cSld>
  <p:clrMapOvr>
    <a:masterClrMapping/>
  </p:clrMapOvr>
  <mc:AlternateContent xmlns:mc="http://schemas.openxmlformats.org/markup-compatibility/2006" xmlns:p14="http://schemas.microsoft.com/office/powerpoint/2010/main">
    <mc:Choice Requires="p14">
      <p:transition spd="med" p14:dur="700" advTm="10687">
        <p:fade/>
      </p:transition>
    </mc:Choice>
    <mc:Fallback xmlns="">
      <p:transition spd="med" advTm="106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381000"/>
            <a:ext cx="7343775" cy="5875338"/>
          </a:xfrm>
        </p:spPr>
        <p:txBody>
          <a:bodyPr>
            <a:normAutofit/>
          </a:bodyPr>
          <a:lstStyle/>
          <a:p>
            <a:r>
              <a:rPr lang="en-GB" dirty="0"/>
              <a:t>Antimicrobial prophylaxis is associated with a 50% reduction in infection in all populations studied. All patients undergoing </a:t>
            </a:r>
            <a:r>
              <a:rPr lang="en-GB" dirty="0" err="1"/>
              <a:t>cesarean</a:t>
            </a:r>
            <a:r>
              <a:rPr lang="en-GB" dirty="0"/>
              <a:t> delivery, either elective or emergent, are candidates for antibiotic prophylaxis. When given before the skin incision rather than after cord clamping, the incidence of </a:t>
            </a:r>
            <a:r>
              <a:rPr lang="en-GB" dirty="0" err="1"/>
              <a:t>postcesarean</a:t>
            </a:r>
            <a:r>
              <a:rPr lang="en-GB" dirty="0"/>
              <a:t> infectious morbidities are decreased, without adversely affecting neonatal outcome.</a:t>
            </a:r>
          </a:p>
          <a:p>
            <a:endParaRPr lang="en-GB" dirty="0"/>
          </a:p>
          <a:p>
            <a:r>
              <a:rPr lang="en-US" dirty="0"/>
              <a:t>PPE is a </a:t>
            </a:r>
            <a:r>
              <a:rPr lang="en-US" dirty="0" err="1"/>
              <a:t>polymicrobial</a:t>
            </a:r>
            <a:r>
              <a:rPr lang="en-US" dirty="0"/>
              <a:t> infection caused by a wide variety of bacteria: </a:t>
            </a:r>
          </a:p>
          <a:p>
            <a:pPr marL="0" indent="0">
              <a:buNone/>
            </a:pPr>
            <a:r>
              <a:rPr lang="en-US" dirty="0"/>
              <a:t> Group B streptococci, enterococci, other aerobic streptococci, </a:t>
            </a:r>
            <a:r>
              <a:rPr lang="en-US" dirty="0" err="1"/>
              <a:t>G.vaginalis</a:t>
            </a:r>
            <a:r>
              <a:rPr lang="en-US" dirty="0"/>
              <a:t>, E. coli, </a:t>
            </a:r>
            <a:r>
              <a:rPr lang="en-US" dirty="0" err="1"/>
              <a:t>Bacteroides</a:t>
            </a:r>
            <a:r>
              <a:rPr lang="en-US" dirty="0"/>
              <a:t> spp., and are the most common endometrial isolates, with group B streptococci and G. </a:t>
            </a:r>
            <a:r>
              <a:rPr lang="en-US" dirty="0" err="1"/>
              <a:t>vaginalis</a:t>
            </a:r>
            <a:r>
              <a:rPr lang="en-US" dirty="0"/>
              <a:t> the most common isolates from the blood.</a:t>
            </a:r>
          </a:p>
          <a:p>
            <a:pPr marL="0" indent="0">
              <a:buNone/>
            </a:pPr>
            <a:endParaRPr lang="en-US" dirty="0"/>
          </a:p>
          <a:p>
            <a:pPr marL="0" indent="0">
              <a:buNone/>
            </a:pPr>
            <a:r>
              <a:rPr lang="en-GB" dirty="0"/>
              <a:t>Clindamycin plus gentamicin has proved to be the most effective regimen in treating PPE, especially if PPE occurs after </a:t>
            </a:r>
            <a:r>
              <a:rPr lang="en-GB" dirty="0" err="1"/>
              <a:t>cesarean</a:t>
            </a:r>
            <a:r>
              <a:rPr lang="en-GB" dirty="0"/>
              <a:t> delivery.</a:t>
            </a:r>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95283597"/>
      </p:ext>
    </p:extLst>
  </p:cSld>
  <p:clrMapOvr>
    <a:masterClrMapping/>
  </p:clrMapOvr>
  <mc:AlternateContent xmlns:mc="http://schemas.openxmlformats.org/markup-compatibility/2006" xmlns:p14="http://schemas.microsoft.com/office/powerpoint/2010/main">
    <mc:Choice Requires="p14">
      <p:transition spd="med" p14:dur="700" advTm="80089">
        <p:fade/>
      </p:transition>
    </mc:Choice>
    <mc:Fallback xmlns="">
      <p:transition spd="med" advTm="800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5386" t="13333" r="8175" b="60000"/>
          <a:stretch/>
        </p:blipFill>
        <p:spPr>
          <a:xfrm>
            <a:off x="228600" y="762000"/>
            <a:ext cx="8582025" cy="41148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68644543"/>
      </p:ext>
    </p:extLst>
  </p:cSld>
  <p:clrMapOvr>
    <a:masterClrMapping/>
  </p:clrMapOvr>
  <mc:AlternateContent xmlns:mc="http://schemas.openxmlformats.org/markup-compatibility/2006" xmlns:p14="http://schemas.microsoft.com/office/powerpoint/2010/main">
    <mc:Choice Requires="p14">
      <p:transition spd="med" p14:dur="700" advTm="41622">
        <p:fade/>
      </p:transition>
    </mc:Choice>
    <mc:Fallback xmlns="">
      <p:transition spd="med" advTm="416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Theme1" id="{57CA2F7D-019F-4BF2-8059-5B10298229A7}" vid="{6A6F52BE-F20B-4030-B09C-AEBBA009E9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003AFD8DE91347B3F6A54C1D1DF769" ma:contentTypeVersion="4" ma:contentTypeDescription="Create a new document." ma:contentTypeScope="" ma:versionID="182eae0c633676bdaa723a1c18db9dda">
  <xsd:schema xmlns:xsd="http://www.w3.org/2001/XMLSchema" xmlns:xs="http://www.w3.org/2001/XMLSchema" xmlns:p="http://schemas.microsoft.com/office/2006/metadata/properties" xmlns:ns2="5456ca49-4273-4a25-8923-df9fa54471b8" targetNamespace="http://schemas.microsoft.com/office/2006/metadata/properties" ma:root="true" ma:fieldsID="4d3fadcef91924a8e92d494b26779484" ns2:_="">
    <xsd:import namespace="5456ca49-4273-4a25-8923-df9fa54471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56ca49-4273-4a25-8923-df9fa5447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76520A8-B157-4DD9-B6B5-8592F6B75F11}">
  <ds:schemaRefs>
    <ds:schemaRef ds:uri="http://schemas.microsoft.com/sharepoint/v3/contenttype/forms"/>
  </ds:schemaRefs>
</ds:datastoreItem>
</file>

<file path=customXml/itemProps2.xml><?xml version="1.0" encoding="utf-8"?>
<ds:datastoreItem xmlns:ds="http://schemas.openxmlformats.org/officeDocument/2006/customXml" ds:itemID="{EC0499B0-9CC1-4121-B516-BD5E651D7D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56ca49-4273-4a25-8923-df9fa54471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90FF5F-B345-46CC-BCF4-D3CF54D0254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Theme1</Template>
  <TotalTime>476</TotalTime>
  <Words>1040</Words>
  <Application>Microsoft Office PowerPoint</Application>
  <PresentationFormat>On-screen Show (4:3)</PresentationFormat>
  <Paragraphs>92</Paragraphs>
  <Slides>21</Slides>
  <Notes>1</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Baskerville Old Face</vt:lpstr>
      <vt:lpstr>Calibri</vt:lpstr>
      <vt:lpstr>Cambria</vt:lpstr>
      <vt:lpstr>Courier New</vt:lpstr>
      <vt:lpstr>Times New Roman</vt:lpstr>
      <vt:lpstr>Theme1</vt:lpstr>
      <vt:lpstr>Postpartum Care</vt:lpstr>
      <vt:lpstr>Puerperal women</vt:lpstr>
      <vt:lpstr>Physiologic Changes of the  puerperium</vt:lpstr>
      <vt:lpstr>Level of fundus height</vt:lpstr>
      <vt:lpstr>Lochia</vt:lpstr>
      <vt:lpstr>Vagina</vt:lpstr>
      <vt:lpstr>Breasts</vt:lpstr>
      <vt:lpstr>NURSING ASSESSMENT</vt:lpstr>
      <vt:lpstr>Subsequent Postpartum  Assessment</vt:lpstr>
      <vt:lpstr>Subsequent Postpartum  Assessment</vt:lpstr>
      <vt:lpstr>Common site of thrombophlebitis</vt:lpstr>
      <vt:lpstr>Homan’s sign</vt:lpstr>
      <vt:lpstr> Postpartum blue/depression</vt:lpstr>
      <vt:lpstr>PowerPoint Presentation</vt:lpstr>
      <vt:lpstr>PowerPoint Presentation</vt:lpstr>
      <vt:lpstr>PowerPoint Presentation</vt:lpstr>
      <vt:lpstr>Postpartum Endometritis. </vt:lpstr>
      <vt:lpstr>Risk factors</vt:lpstr>
      <vt:lpstr>CLINICAL SYMPTOMS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Postpartum Care</dc:title>
  <dc:creator>Mais</dc:creator>
  <cp:lastModifiedBy>Eman Humaidat</cp:lastModifiedBy>
  <cp:revision>20</cp:revision>
  <dcterms:created xsi:type="dcterms:W3CDTF">2020-09-13T17:32:30Z</dcterms:created>
  <dcterms:modified xsi:type="dcterms:W3CDTF">2021-03-25T12:04:06Z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2013-10-20T00:00:00Z</vt:filetime>
  </property>
  <property fmtid="{D5CDD505-2E9C-101B-9397-08002B2CF9AE}" pid="3" name="Creator">
    <vt:lpwstr>Microsoft® Office PowerPoint® 2007</vt:lpwstr>
  </property>
  <property fmtid="{D5CDD505-2E9C-101B-9397-08002B2CF9AE}" pid="4" name="LastSaved">
    <vt:filetime>2020-09-13T00:00:00Z</vt:filetime>
  </property>
  <property fmtid="{D5CDD505-2E9C-101B-9397-08002B2CF9AE}" pid="5" name="ContentTypeId">
    <vt:lpwstr>0x01010000003AFD8DE91347B3F6A54C1D1DF769</vt:lpwstr>
  </property>
</Properties>
</file>