
<file path=[Content_Types].xml><?xml version="1.0" encoding="utf-8"?>
<Types xmlns="http://schemas.openxmlformats.org/package/2006/content-types">
  <Default Extension="jpg" ContentType="image/jp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4"/>
  </p:sldMasterIdLst>
  <p:sldIdLst>
    <p:sldId id="256" r:id="rId5"/>
    <p:sldId id="257" r:id="rId6"/>
    <p:sldId id="303" r:id="rId7"/>
    <p:sldId id="304" r:id="rId8"/>
    <p:sldId id="305" r:id="rId9"/>
    <p:sldId id="306" r:id="rId10"/>
    <p:sldId id="258" r:id="rId11"/>
    <p:sldId id="259" r:id="rId12"/>
    <p:sldId id="298" r:id="rId13"/>
    <p:sldId id="301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8" r:id="rId22"/>
    <p:sldId id="269" r:id="rId23"/>
    <p:sldId id="270" r:id="rId24"/>
    <p:sldId id="274" r:id="rId25"/>
    <p:sldId id="275" r:id="rId26"/>
    <p:sldId id="276" r:id="rId27"/>
    <p:sldId id="278" r:id="rId28"/>
    <p:sldId id="279" r:id="rId29"/>
    <p:sldId id="299" r:id="rId30"/>
    <p:sldId id="302" r:id="rId31"/>
    <p:sldId id="297" r:id="rId3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4:49.27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1 694,'33'-48,"-2"-2,-3-2,-1 0,20-60,-17 24,36-167,-61 236,-3 21,-1 32,0-16,-10 256,0-46,9-227,0 0,0 0,0 0,0 0,0 0,0 0,1 0,-1 0,0 0,1 0,-1 0,0 0,1 0,-1-1,1 1,-1 0,1 0,0 0,-1-1,1 1,0 0,0-1,-1 1,1 0,0-1,0 1,0-1,0 0,0 1,0-1,0 0,0 1,0-1,-1 0,1 0,0 0,0 0,0 0,0 0,0 0,0 0,0 0,0 0,0-1,0 1,0 0,0-1,0 1,0-1,1 0,6-2,-1 0,1-1,-1 0,12-7,6-9,-1-1,-1-1,-1-2,-1 0,-1-1,19-30,89-172,-123 216,2-1,0-1,-1 1,-1-2,0 1,-1-1,0 1,-1-1,2-22,-6 71,-2-1,-1 0,-2-1,-12 39,6-22,-26 99,-12 50,43-162,2 0,2 1,0 51,3-88,1 0,-1-1,0 1,0 0,0 0,0-1,0 1,1 0,-1-1,0 1,1 0,-1-1,1 1,-1 0,0-1,1 1,-1-1,1 1,0-1,-1 1,1-1,-1 1,1-1,0 0,-1 1,1-1,1 1,4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4:49.91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74 0,'-2'12,"0"0,0 0,-1 0,0-1,-1 0,-8 17,-7 21,14-34,0-1,1 0,0 1,1-1,0 1,1-1,1 1,1 26,0-40,0 1,1-1,-1 0,0 0,1 1,-1-1,1 0,-1 0,1 1,-1-1,1 0,0 0,0 0,0 0,-1 0,1 0,0 0,0 0,0-1,1 1,-1 0,0 0,0-1,2 2,0-2,0 1,0-1,-1 0,1 1,0-1,0 0,0-1,0 1,0 0,5-3,1 1,0-2,0 1,-1-1,1-1,14-10,-15 9,0-1,-1-1,0 1,0-1,0 0,-1-1,-1 0,1 0,-2 0,1 0,-1-1,0 1,-1-1,-1 0,1 0,-1-1,-1 1,0 0,0-1,-2-17,0 27,1-1,-1 1,0 0,1-1,-1 1,0 0,0-1,0 1,0 0,0 0,0 0,0 0,0 0,0 0,-1 0,1 0,0 1,-1-1,1 0,0 1,-1-1,1 1,-1-1,-1 1,1-1,-6-2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4:50.47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5 120,'-2'62,"0"-31,2 0,4 37,12-30,-15-34,-8-18,7 13,-4-8,2 1,-1-1,1 1,1-1,0 0,0 0,0 0,1 0,1 0,-1 0,2 1,-1-1,1 0,0 1,1-1,0 1,0-1,1 1,0 0,8-12,-4 7,1 0,-1 1,2 0,0 0,0 1,1 0,1 1,0 1,0-1,0 2,20-11,-31 19,1-1,-1 0,0 1,1-1,-1 1,0-1,1 1,-1-1,1 1,-1 0,1 0,-1 0,1 0,-1 0,1 0,-1 0,1 1,-1-1,0 0,1 1,-1-1,1 1,-1 0,2 0,0 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4:51.16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30 82,'0'3,"1"0,-1 0,1 0,-1 0,1 0,0 0,0 0,1 0,-1 0,0-1,1 1,0-1,0 1,-1-1,2 0,-1 1,0-1,0 0,1 0,-1-1,1 1,-1 0,1-1,0 0,-1 1,1-1,0 0,0-1,0 1,0 0,0-1,0 1,0-1,0 0,0 0,0-1,0 1,0 0,0-1,0 0,0 0,4-1,1-4,0 1,0-1,0-1,-1 1,0-1,6-9,-11 14,1 0,-1-1,0 1,-1-1,1 0,0 0,-1 1,1-1,-1 0,0 0,0-1,0 1,-1 0,1 0,-1 0,0 0,1-1,-1 1,-1 0,1 0,0 0,-2-5,1 6,0 1,-1-1,1 1,0 0,-1 0,1-1,-1 1,1 0,-1 1,0-1,1 0,-1 0,0 1,1-1,-1 1,0-1,0 1,0 0,0-1,1 1,-1 0,0 0,-3 1,-1-1,1 1,-1-1,0 1,0 1,1-1,-8 4,4 0,1 0,0 1,0 0,0 0,1 1,0 0,0 1,1-1,0 1,0 0,1 1,0-1,0 1,1 0,0 0,1 1,0-1,0 1,1 0,1 0,-1-1,1 1,1 0,1 12,-1-14,1 0,0 0,0 1,1-1,0 0,1-1,-1 1,2 0,-1-1,1 1,0-1,10 13,-9-15,-1 0,1-1,0 1,1-1,-1 0,1-1,0 1,0-1,0 0,0-1,0 1,1-1,-1-1,1 1,0-1,-1 0,12 0,-7-1,0-1,0 0,0-1,1 0,-1 0,13-6,-1-1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4:51.61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0,'0'249,"0"-248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4:53.10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2 45,'1'14,"0"0,1-1,5 18,4 33,-9-44,-1-13,0 0,-1 1,0-1,0 1,0-1,-1 0,-2 11,3-18,0 0,-1-1,1 1,0 0,0-1,0 1,0 0,0-1,0 1,-1 0,1 0,0-1,0 1,0 0,-1-1,1 1,0 0,-1 0,1 0,0-1,0 1,-1 0,1 0,0 0,-1 0,1 0,0-1,-1 1,1 0,0 0,-1 0,1 0,0 0,-1 0,1 0,-1 0,1 0,0 0,-1 0,1 1,0-1,-1 0,1 0,0 0,0 0,-1 0,1 1,0-1,-1 0,1 0,0 1,0-1,-1 0,1 0,0 1,0-1,0 0,-1 1,1-1,0 0,0 1,0-1,0 0,0 1,0-1,0 0,0 1,0-1,0 1,-8-27,9 13,0 1,0-1,1 1,0-1,1 1,1-1,0 1,1 0,0 1,1-1,0 1,1 0,0 1,0 0,1 0,1 0,0 1,0 0,0 1,12-8,-20 15,0 1,0-1,1 0,-1 0,1 1,-1-1,0 1,1-1,-1 1,1 0,-1-1,1 1,-1 0,1 0,-1 0,1 0,-1 0,1 1,-1-1,1 0,-1 1,1-1,-1 1,0-1,1 1,-1 0,3 1,-2 1,1-1,-1 1,0 0,0 0,0 0,-1 0,1 0,-1 0,1 0,-1 1,1 5,0 2,0 0,0 0,-1 0,-1 0,0 0,0 0,-3 13,-24 39,31-73,1-1,1 1,0 0,0 0,1 0,11-10,-1-3,-16 22,0 0,-1 0,1 0,0 0,-1 0,1 0,0 0,0 0,0 1,0-1,0 0,0 0,0 1,0-1,0 1,0-1,0 1,0-1,1 1,-1 0,0-1,0 1,0 0,1 0,-1 0,0 0,0 0,0 0,1 1,-1-1,2 1,1 1,0 0,0 1,-1 0,1 0,-1 0,1 0,2 4,1 0,3 3,-1 0,0 1,-1 0,0 0,9 19,-14-24,0 0,-1 0,0 1,0-1,0 0,-1 1,0 0,0-1,0 1,-1 0,0-1,-1 1,-1 10,2-17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4:53.89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66 175,'1'10,"0"0,1 1,1-1,0 0,6 15,4 15,-4 2,-3 0,-1 1,-2 43,1 1,-5-90,-1 0,0-1,0 1,0 0,0 0,0 1,-1-1,-3-3,-4-5,-2-8,1 1,0-2,1 0,1 0,1 0,1-1,1 0,0-1,2 0,1 1,-2-37,5 47,0 0,1 0,0 0,1 0,0 0,1 0,0 1,0-1,2 1,-1 0,1 0,0 0,1 1,0-1,1 1,0 1,0 0,1 0,0 0,0 1,1 0,0 0,0 1,0 0,12-4,-11 5,0 1,0 0,1 1,-1 0,1 1,0 0,0 0,0 1,0 1,20 1,-27-1,1 1,0 0,-1 0,1 0,-1 1,0 0,1-1,-1 2,0-1,0 0,0 1,0 0,-1-1,1 2,-1-1,0 0,0 1,0-1,0 1,0 0,-1 0,0 0,1 0,-2 0,1 1,0-1,1 8,-2-5,0-1,0 1,0 0,-1 0,0 0,-1 0,1 0,-1-1,0 1,-1 0,0 0,0-1,-5 11,2-7,-1-1,1 1,-2-1,0-1,0 1,0-1,-1 0,-9 7,3-5,0 0,0 0,-1-2,0 0,-1 0,1-2,-1 0,-1-1,1 0,-1-1,-18 1,25-4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4:54.25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4:59.36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290 102,'0'-9,"0"0,1 0,0 0,1 0,-1 0,2 0,-1 0,1 1,7-13,-7 139,-3-61,-3 0,-3 0,-2 0,-3 0,-2-1,-2-1,-3-1,-2 0,-49 92,67-143,-42 62,41-61,0 0,0 0,-1 0,0-1,0 0,0 1,0-2,0 1,0 0,-1-1,0 1,-8 2,12-5,-1 0,1 0,0 0,0 0,0 0,0 0,0 0,0 0,0 0,0 0,0-1,0 1,0 0,0-1,0 1,0-1,0 1,0-1,0 0,0 1,0-1,0 0,1 0,-2-1,-12-29,12 23,0-1,1 0,0 0,1 1,0-15,3 9,1 0,0 1,1-1,0 1,1 0,1 0,0 1,1 0,0 0,0 1,1 0,1 0,0 1,16-12,-2 2,2 1,0 2,0 1,2 0,44-17,-12 19,-51 13,0 0,0-1,0-1,0 1,12-7,-18 8,-1-1,1 0,-1 1,0-1,1 0,-1 0,0-1,0 1,-1 0,1-1,0 1,-1-1,1 1,-1-1,0 0,0 0,0 0,0 1,-1-1,1 0,0-4,0-9,0 3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5:01.47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98 1,'5'12,"-1"0,0 1,0-1,-1 1,-1 0,-1 0,1 0,-2 20,-13 108,9-116,-10 92,-5-1,-53 177,84-336,12-28,26-21,-46 84,1 1,0 0,1 0,0 0,0 1,0 0,1 0,0 1,13-9,-19 14,1 0,-1-1,0 1,1 0,-1 0,1 0,-1 1,0-1,1 0,-1 0,0 1,1-1,-1 1,0-1,0 1,1 0,-1-1,0 1,0 0,0 0,0 0,0 0,0 0,0 0,0 0,0 0,0 0,-1 0,1 0,0 1,-1-1,1 0,-1 2,20 44,-16-28,-1 1,0 0,-1 30,-2-30,1-1,1 0,8 35,-9-53,-1 0,1 1,0-1,-1 0,1 0,0 0,0 0,0 0,0 1,0-2,0 1,0 0,0 0,0 0,0 0,1-1,-1 1,0 0,1-1,-1 0,0 1,1-1,-1 0,1 1,-1-1,0 0,1 0,-1 0,1 0,-1 0,0-1,1 1,-1 0,1-1,-1 1,0-1,0 1,1-1,1-1,7-2,-1 0,0-1,0 0,9-8,1 0,-1-2,-1 0,0-2,-2 1,1-2,12-20,-21 27,0 1,-1-1,-1 0,0 0,0-1,-1 0,-1 1,0-1,-1 0,0-1,0 1,-1-25,-2 37,1-1,0 1,0-1,-1 1,1-1,0 1,0-1,-1 1,1-1,-1 1,1-1,0 1,-1 0,1-1,-1 1,1 0,-1-1,1 1,-1 0,1 0,-1-1,0 1,1 0,-1 0,1 0,-1 0,1 0,-1 0,0 0,1 0,-1 0,1 0,-1 0,1 0,-1 0,0 0,1 1,-1-1,1 0,-1 0,1 1,-1-1,1 0,-2 1,-24 13,13-3,1 0,0 0,1 1,0 1,1 0,0 0,1 1,-10 20,9-13,0-1,2 1,0 1,2 0,-7 36,13-58,0 0,0 0,0 1,0-1,0 0,0 0,0 0,0 1,0-1,0 0,0 0,0 1,0-1,0 0,0 0,1 0,-1 1,0-1,0 0,0 0,0 0,0 1,0-1,1 0,-1 0,0 0,0 0,0 0,0 0,1 1,-1-1,0 0,0 0,0 0,1 0,-1 0,0 0,0 0,1 0,-1 0,0 0,0 0,0 0,1 0,-1 0,0 0,0 0,1 0,-1 0,0 0,0 0,1 0,18-9,16-14,-16 4,-1-1,-1 0,0-1,-2-1,-1-1,0 0,-2 0,-1-2,9-24,-29 73,2 2,1-1,1 1,1 0,1 1,0 30,4-56,-1-1,0 1,1-1,-1 1,0-1,1 1,-1 0,0-1,1 1,-1-1,1 0,-1 1,1-1,-1 1,1-1,-1 0,1 1,0-1,-1 0,1 0,0 1,-1-1,1 0,-1 0,1 0,0 0,-1 0,1 0,0 0,-1 0,1 0,0 0,-1 0,1 0,0 0,-1-1,1 1,0 0,-1-1,1 1,-1 0,1-1,0 0,29-13,-20 6,0-1,-1-1,0 1,0-2,-1 1,0-1,-1 0,0-1,-1 1,0-1,6-22,27-46,-39 80,0 0,0-1,0 1,0 0,0-1,0 1,1 0,-1-1,0 1,0 0,0 0,0-1,1 1,-1 0,0 0,0-1,1 1,-1 0,0 0,0 0,1 0,-1-1,0 1,0 0,1 0,-1 0,0 0,1 0,-1 0,0 0,1 0,-1 0,0 0,1 0,-1 0,0 0,1 0,-1 0,0 0,1 0,-1 0,0 0,0 0,1 0,-1 1,0-1,0 0,1 0,-1 0,0 1,1-1,9 24,0 31,-8-35,-1 0,-2 28,1-43,-1 1,0 0,0 0,0-1,-1 1,0 0,0-1,0 0,-1 1,1-1,-1 0,-1 0,-3 4,5-57,5 32,1 0,0 0,2 0,-1 0,2 1,0 0,1 0,1 1,0 0,1 1,0 0,1 0,1 1,-1 1,2 0,16-12,-28 23,0-1,0 0,0 1,0-1,0 1,0 0,0-1,0 1,0 0,0-1,0 1,1 0,-1 0,0 0,0 0,0 0,0 0,0 0,1 1,-1-1,0 0,0 0,0 1,0-1,0 1,0-1,1 2,0 0,0 0,0 0,0 0,0 1,-1-1,0 1,1-1,-1 1,0-1,0 1,1 3,2 12,-1 0,2 34,-4-41,6 191,-7-201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5:03.28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45 66,'1'47,"0"-18,-3 50,1-72,0 1,-1 0,0-1,0 1,0-1,-1 0,0 0,0 0,-1 0,0 0,-6 8,8-20,1 1,0-1,0 0,0 1,0-1,1 0,0 0,0-5,3-4,0 0,0 1,2-1,0 1,0-1,1 1,0 1,2-1,12-16,-7 11,1 0,1 2,1-1,0 2,24-18,-40 33,1 0,-1-1,0 1,1 0,-1 0,0 0,1 0,-1 0,0 0,1 0,-1 0,0-1,1 1,-1 0,1 0,-1 1,0-1,1 0,-1 0,0 0,1 0,-1 0,0 0,1 0,-1 0,0 1,1-1,-1 0,0 0,0 1,1-1,-1 0,0 0,0 1,1-1,-1 1,10 18,3 29,-12-42,4 12,-2 0,0 0,0 0,-2 0,0 0,-1 1,-1-1,-1 0,0 0,-1 0,-1 0,-1-1,-1 1,-10 23,14-35,2-6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5:03.87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124 0,'-15'15,"1"1,0 0,1 1,1 0,-11 22,18-29,0 0,1 0,0 0,0 0,1 1,1-1,0 1,0 0,1 0,0 0,2 18,-1-29,0 1,0-1,0 0,0 1,0-1,0 0,1 1,-1-1,0 0,0 0,0 1,0-1,1 0,-1 1,0-1,0 0,1 0,-1 1,0-1,0 0,1 0,-1 0,0 0,1 1,-1-1,0 0,1 0,-1 0,0 0,1 0,-1 0,0 0,1 0,-1 0,0 0,1 0,-1 0,19-6,12-13,-24 12,0 0,-1 0,0 0,0-1,-1 0,0-1,0 1,5-16,21-77,-31 98,0 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5:04.5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0,'5'4,"0"0,0 0,-1 0,1 1,-1 0,0-1,0 1,-1 1,0-1,1 0,-2 1,1 0,-1 0,3 9,-2 3,0-1,-2 1,0 31,-1-27,1-32,0 1,1-1,0 1,0 0,1 0,0 0,1 0,0 0,0 1,10-14,-7 11,1 0,0 0,1 1,0 0,1 1,0 0,13-8,-23 16,1 1,0-1,-1 1,1 0,0 0,-1-1,1 1,0 0,0 0,-1 0,1 0,0 0,0-1,0 2,-1-1,1 0,0 0,0 0,-1 0,1 0,0 1,0-1,-1 0,1 1,0-1,-1 0,1 1,0-1,-1 1,1 0,18 26,2 33,-17-42,0-1,-1 1,-1-1,-1 1,-1 0,-1 18,1-36,0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5:04.88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0,'22'7,"0"-1,1-2,-1 0,1-1,0-1,43-3,-65-3,-1 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5:05.3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0,'0'208,"0"-210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5:05.69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0,'0'0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5:06.52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0,'1'16,"1"0,0 0,10 30,-8-28,1-1,2 35,-6 29,-2-48,1-28,0-10,-7-62,4 52,1 0,1-1,0 1,2-22,-1 33,1-1,0 1,0-1,1 0,-1 1,1 0,0-1,0 1,0 0,1 0,-1 0,1 1,0-1,0 0,1 1,-1 0,1 0,7-5,-9 6,1 1,-1 0,1 0,0 0,-1 0,1 0,0 1,0-1,-1 1,1 0,0 0,0 0,0 0,0 0,-1 0,1 1,0-1,0 1,-1 0,1 0,0 0,-1 0,1 1,-1-1,0 1,1-1,-1 1,0 0,0 0,0 0,0 0,0 0,0 0,1 3,1 1,1 0,-1 0,0 0,-1 0,1 1,-1-1,-1 1,1 0,-1 0,-1 0,1 0,0 9,-4 12,2-25,2-13,-1 3,18-74,-17 75,0 1,0 0,0 0,1 0,0 0,0 0,0 0,0 1,1-1,-1 1,1 0,8-6,-11 9,0 1,0-1,0 1,0 0,-1-1,1 1,0 0,0 0,0-1,0 1,0 0,0 0,0 0,-1 0,1 0,0 0,0 0,0 1,0-1,0 0,0 0,0 1,-1-1,1 1,0-1,1 2,19 23,1 33,-18-40,-1 0,0 1,-2-1,0 1,-1-1,-4 36,4-54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5:07.52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42 0,'0'14,"-5"115,3-114,0 0,-2 0,1 0,-2 0,0-1,-11 20,40-106,-23 70,32-54,-30 51,0 1,0-1,0 1,1 0,0 1,0-1,0 0,0 1,0 0,6-3,-9 6,0 0,1 0,-1 0,0 0,1 1,-1-1,0 0,0 1,0-1,1 1,-1-1,0 1,0-1,0 1,0 0,0-1,0 1,0 0,0 0,0 0,0 0,0 0,-1 0,1 0,0 0,-1 0,1 0,-1 1,1-1,-1 0,1 2,14 39,-9 36,-3-90,0 0,0 1,1-1,1 1,0 0,0 0,1 1,1-1,-1 1,2 1,-1-1,1 1,11-9,-18 18,-1-1,1 1,0-1,-1 1,1-1,0 1,0 0,-1-1,1 1,0 0,0 0,0-1,-1 1,1 0,0 0,0 0,0 0,0 0,-1 0,1 1,0-1,0 0,0 0,-1 1,1-1,0 0,0 1,1 0,15 23,0 33,-12 22,-4-23,0-56,-1 0,0 1,1-1,-1 0,1 0,-1 0,0 0,1 0,-1 0,1 0,-1 0,0 0,1 0,-1 0,1 0,-1 0,0 0,1 0,-1 0,0-1,1 1,-1 0,1 0,-1 0,0-1,1 1,-1 0,0 0,0-1,1 1,-1-1,4-2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5:08.1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1,'0'213,"4"-215,0 1,-1 0,1-1,-1 1,1-1,-1 0,0 0,3-3,5-7,-1 0,-1-1,0 0,-1 0,-1 0,0-1,0-1,-2 1,1-1,3-21,3 108,-11 31,-1-96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5:08.86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1,'1'7,"0"-1,0 1,1 0,0 0,0-1,3 8,10 36,-16-29,1-17,0 1,-1-1,2 1,-1 0,0-1,1 1,2 6,20-48,-16 25,0 0,1 1,0 0,1 0,0 1,16-14,-23 22,0 1,0 0,0-1,1 1,-1 0,0 0,0 0,1 0,-1 0,1 1,-1-1,0 1,1-1,-1 1,1 0,-1 0,5 1,-4 0,-1 0,1 0,0 1,-1-1,1 1,-1 0,1-1,-1 1,0 0,0 1,0-1,0 0,0 0,0 1,-1-1,1 1,-1 0,2 4,2 4,-1 0,-1 0,0 1,0-1,1 21,9 36,-13-67,1 0,-1 0,1 0,-1-1,0 1,1 0,0 0,-1 0,1-1,-1 1,1 0,0-1,0 1,-1 0,1-1,0 1,0-1,0 0,-1 1,1-1,0 1,0-1,0 0,0 0,0 0,0 1,0-1,0 0,0 0,0 0,0 0,0-1,1 1,30-11,-20 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5:09.39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49 108,'0'2,"0"0,0-1,0 1,0 0,0 0,1 0,-1 0,1-1,-1 1,1 0,0-1,0 1,0 0,0-1,0 1,0-1,0 1,0-1,0 0,1 1,-1-1,1 0,-1 0,1 0,-1 0,1 0,-1 0,1-1,0 1,0 0,-1-1,1 0,0 1,0-1,0 0,-1 0,1 0,0 0,0 0,0 0,1-1,3 1,0-1,0 0,0-1,-1 1,1-1,-1 0,1 0,-1-1,0 0,0 0,9-7,-9 6,-1-1,0 0,0 0,0 0,0-1,-1 1,0-1,0 0,-1 0,0 0,0 0,0 0,0 0,-1-1,0 1,-1-1,1-9,-2 15,1 1,0-1,0 1,-1-1,1 1,0 0,-1-1,1 1,-1-1,1 1,-1-1,1 1,0 0,-1-1,1 1,-1 0,0 0,1-1,-1 1,1 0,-1 0,1 0,-1 0,1 0,-1 0,0 0,1 0,-1 0,1 0,-1 0,0 0,1 0,-1 0,1 0,-1 1,1-1,-1 0,1 0,-2 1,-23 8,12-2,1 0,0 2,0-1,1 1,0 1,0 0,1 0,1 1,0 0,0 1,-11 20,15-23,0 0,1 0,0 0,0 0,1 1,0-1,1 1,0 0,0 0,1 0,0 0,1 0,0 0,1 0,0 0,0-1,5 16,0-11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35:22.99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672 1,'-68'93,"-142"149,-107 55,299-281,9-8,-1 1,0-2,-20 14,71-40,0 2,1 2,0 2,47-8,181-18,32 30,-186 8,-131 0,1-1,0-1,0 0,0-1,-15-6,-19-4,7 3,-241-69,248 67,1-1,1-2,0-1,1-2,1-1,-32-28,-43-52,108 134,13 5,2 0,2-2,44 66,-34-57,39 77,-38-52,22 75,-36-178,29-78,35-135,0-2,-74 227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48:52.69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161 0,'0'8,"-1"0,-1-1,1 1,-1-1,0 1,-1-1,0 0,0 0,-5 8,-44 64,22-36,19-26,5-11,1 1,1 0,0 0,0 0,0 0,1 1,-1-1,2 1,-1 0,0 9,30-22,25-15,-1-2,-1-3,-1-2,-1-2,66-52,-162 118,-41 38,73-59,7-8,-1 0,2 1,-1 0,1 1,1-1,0 1,0 1,-9 19,18-29,1-1,-1 0,0 0,1 0,-1 0,1 0,-1 0,0-1,1 1,-1-1,4-1,38-14,79-41,3-1,-125 57,-1 1,0 0,1-1,-1 1,1 0,-1-1,1 1,-1 0,1 0,-1-1,1 1,0 0,-1 0,1 0,-1 0,1 0,-1 0,1 0,0 0,-1 0,1 0,-1 0,1 0,-1 1,1-1,-1 0,1 0,-1 0,1 1,-1-1,1 0,-1 1,1-1,-1 0,1 1,-1-1,0 1,1 0,-6 24,-27 27,-16 4,34-41,0 1,1 1,-12 19,25-36,0 1,1-1,-1 0,0 1,1-1,-1 0,1 0,-1 1,1-1,-1 0,1 0,-1 0,1 0,-1 1,0-1,1 0,-1 0,1 0,-1 0,1 0,-1 0,1 0,-1-1,1 1,-1 0,1 0,-1 0,1 0,-1-1,1 1,-1 0,0 0,1-1,0 1,24-8,50-25,-1-4,72-49,-46 26,-115 94,-30 23,34-46,1 1,0 0,1 0,1 1,-13 26,21-39,0 0,0 0,0 0,0 1,0-1,0 0,0 0,0 0,0 1,0-1,0 0,0 0,0 0,0 1,0-1,0 0,0 0,1 0,-1 1,0-1,0 0,0 0,0 0,0 0,1 1,-1-1,0 0,0 0,0 0,0 0,1 0,-1 0,0 0,0 1,0-1,1 0,-1 0,0 0,0 0,0 0,1 0,-1 0,0 0,1 0,17 0,15-6,88-38,-30 10,-91 37,1 0,-1 0,0 0,-1 0,1 1,0-1,-1 0,-1 5,-79 181,75-177,2-3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48:54.41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92 1,'-22'16,"14"-11,-1 0,2 1,-1 0,1 1,-1-1,2 1,-10 13,16-20,0 1,1-1,-1 1,1-1,-1 1,0-1,1 0,-1 1,1-1,-1 0,1 1,-1-1,1 0,0 0,-1 1,1-1,-1 0,1 0,-1 0,1 0,0 0,-1 0,1 0,-1 0,1 0,0 0,-1 0,2 0,20 0,21-4,79-16,-80 11,81-7,-122 16,0 0,-1 0,1 0,0 0,-1 0,1 0,0 0,-1 0,1 0,-1 0,1 1,0-1,-1 0,1 0,-1 1,1-1,0 0,-1 1,1-1,-1 1,1-1,-1 0,1 1,-1-1,0 1,1-1,-1 1,0 0,1-1,-1 1,1 0,-4 24,-20 23,-5-16,21-26,0 1,1 0,0 0,0 0,1 1,0 0,1 0,-5 9,10-16,-1-1,1 1,0-1,-1 1,1 0,0-1,-1 0,1 1,0-1,0 1,0-1,-1 0,1 1,0-1,0 0,0 0,0 0,-1 0,1 0,0 0,0 0,0 0,0 0,0 0,0 0,-1-1,1 1,1-1,30-3,8-6,66-28,-67 22,67-16,-106 32,0 0,1 0,-1 0,0 0,0 0,0 0,1 0,-1 0,0 0,0 0,0 0,1 0,-1 0,0 0,0 0,0 0,0 1,1-1,-1 0,0 0,0 0,0 0,0 0,0 0,0 1,1-1,-1 0,0 0,0 0,0 0,0 1,0-1,0 0,0 0,0 0,0 1,0-1,0 0,0 0,0 0,0 1,0-1,0 0,0 0,0 0,0 0,0 1,0-1,0 0,0 0,0 0,-1 0,1 1,0-1,-8 20,-12 17,-4-6,18-23,0 0,0 0,0 0,1 1,0 0,1 0,-5 12,10-20,-1 0,0-1,0 1,1 0,-1 0,1-1,-1 1,1 0,-1-1,1 1,-1-1,1 1,-1-1,1 1,0-1,-1 1,1-1,0 1,0-1,-1 0,1 1,0-1,0 0,-1 0,1 0,0 0,0 0,0 1,-1-1,2-1,30 5,-29-4,34-1,18 3,-54-2,-1 1,1-1,-1 1,1 0,-1-1,0 1,1 0,-1 0,0-1,1 1,-1 0,0 0,0-1,0 1,0 0,0 0,0 0,0-1,0 1,0 0,0 0,0 0,-1-1,1 1,0 0,0 0,-1-1,1 1,-1 0,-9 24,-12 9,-6 12,26-40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46:53.0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713 0,'-2'7,"0"0,-1 0,1-1,-1 1,-1-1,1 0,-1 0,0 0,-1 0,1-1,-1 0,-6 6,-1 2,-105 109,-4-4,-192 141,293-243,10-7,1-1,-1-1,-1 0,0 0,-16 7,43-18,0 0,1 2,-1-1,19 1,10-1,512-35,-535 38,-14 1,0 0,0-1,0 0,0-1,0 0,0 0,-1-1,1 0,10-4,-18 5,0 0,-1 0,0 0,1 1,-1-1,1 0,-1 0,0 0,1 0,-1 1,0-1,0 0,0 1,0-1,0 0,0 1,0-1,0 1,0 0,-1-1,-25-14,-20-7,-2 0,2-2,0-2,2-2,-68-55,72 45,2-1,2-2,-55-78,101 163,16 38,-4 2,-3 1,11 144,-17-122,-10-89,-2-11,0 0,1 0,0 0,0 0,1 0,0 0,0 0,6 9,-7-16,0 0,-1 0,1-1,0 1,0-1,0 1,0-1,0 1,0-1,-1 1,1-1,0 0,0 1,-1-1,1 0,0 1,-1-1,1 0,-1 0,1 0,0-1,15-22,54-107,55-143,-102 219,5-16,19-43,-42 102,2 1,0-1,0 1,1 0,0 0,16-14,-16 19,-6 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46:58.3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717 0,'-1'10,"-2"-1,1 0,-1 0,0 0,-1-1,0 1,0-1,-11 15,-1 3,-16 31,-3-2,-3-1,-55 62,-146 130,65-72,164-164,6-6,0-1,0 1,0 0,0 0,1 1,0-1,-1 1,2 0,-1 0,-2 6,42-21,589-223,-601 224,-11 5,-1-1,1 0,-1-1,0 0,-1-1,0-1,17-13,-29 21,1-1,0 0,-1 0,1 0,-1 0,0 0,1 0,-1 0,0 0,1 0,-1 0,0 0,0 0,0 0,0 0,0 0,0 0,0 0,0 0,-1 0,1 0,0 0,0 0,-1 0,1 0,-1 0,1 0,-1 0,1 1,-1-1,0 0,1 0,-1 0,0 1,0-1,1 0,-1 1,0-1,-2 0,-38-26,37 25,-61-30,-103-36,121 53,1-3,0-2,2-2,0-1,-60-44,102 67,3 5,10 18,15 24,23 28,-4 2,-3 1,44 117,-66-135,-9-25,2-1,26 50,-36-89,-1 1,0-1,0 1,0-1,0 0,1-7,11-69,7-148,-19 165,3 1,2-1,4 1,23-81,-20 106,1 0,1 0,26-40,-37 70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47:41.61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564 129,'0'7,"-1"-1,0 1,-1-1,1 1,-2-1,1 1,0-1,-8 11,-33 51,23-39,-143 217,-152 249,371-531,14-9,2 2,134-57,171-31,-287 106,1 4,154-16,-226 35,-19-2,-31-4,11 4,-377-85,12 4,269 54,-142-59,258 90,0 0,0 0,0 1,0-1,0 0,0 0,0 0,0 1,0-1,0 0,0 0,0 0,0 0,0 1,0-1,0 0,0 0,0 0,0 0,-1 1,1-1,0 0,0 0,0 0,0 0,0 0,0 1,-1-1,1 0,0 0,0 0,0 0,0 0,-1 0,1 0,0 0,0 0,0 0,0 0,-1 0,1 0,0 0,0 0,0 0,-1 0,1 0,0 0,0 0,0 0,0 0,-1 0,1 0,22 26,36 32,22 20,123 158,41 110,-92-108,-150-250,0-1,-1 1,-1-21,-4-40,-25-138,4 51,-9-570,34 702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25T11:47:16.21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1296 45,'-1'7,"0"-1,0 0,0 0,-1 0,0 0,-1 0,1 0,-1 0,0-1,-6 9,-45 56,35-47,-76 89,-201 183,-139 67,115-101,310-252,-22 18,26-20,15-12,74-45,2 5,1 3,3 4,104-30,-55 30,0 7,166-17,2 21,55-7,-344 32,-11 2,0 0,0-1,0 0,0 0,0-1,-1 0,7-2,-11 3,-1 1,0 0,1-1,-1 1,0-1,1 1,-1-1,0 1,0-1,0 1,1-1,-1 1,0-1,0 0,0 1,0-1,0 1,0-1,0 1,0-1,0 1,0-1,0 0,0 1,-1-1,1 1,0-1,0 1,-1-1,1 1,0-1,0 1,-1-1,1 1,-1 0,1-1,0 1,-1-1,1 1,-1 0,1-1,-1 1,1 0,-1 0,0-1,-22-15,-50-20,-2 3,-2 4,-79-20,123 39,20 6,-288-93,219 66,-125-68,-38-44,245 143,1 0,-1 1,0-1,0 0,0 0,0 1,0-1,0 0,0 0,0 1,0-1,0 0,0 0,0 1,0-1,0 0,0 0,-1 0,1 1,0-1,0 0,0 0,0 1,0-1,0 0,-1 0,1 0,0 0,0 1,0-1,-1 0,1 0,0 0,0 0,0 0,-1 0,1 1,0-1,0 0,-1 0,1 0,0 0,0 0,0 0,-1 0,1 0,0 0,0 0,-1 0,1 0,0 0,0 0,-1 0,1-1,0 1,0 0,0 0,-1 0,11 20,48 71,-3 1,-5 4,39 102,27 169,-32-91,-79-262,-4-8,1 1,0-1,0 0,0 0,1 0,0 0,0 0,1-1,5 7,-8-13,0-1,0 1,1-1,-1 1,0-1,0 0,0 1,-1-1,1 0,0 0,-1 0,1 1,-1-4,1 4,21-82,20-151,-12-91,-19 173,49-250,-30 298,-16 59,14-83,-28 125,0 3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lang="en-US"/>
              <a:t>Hale </a:t>
            </a:r>
            <a:r>
              <a:rPr lang="en-US" spc="-50"/>
              <a:t>T., </a:t>
            </a:r>
            <a:r>
              <a:rPr lang="en-US" spc="-20"/>
              <a:t>M.D., </a:t>
            </a:r>
            <a:r>
              <a:rPr lang="en-US" spc="-10"/>
              <a:t>Resident</a:t>
            </a:r>
            <a:r>
              <a:rPr lang="en-US" spc="25"/>
              <a:t> </a:t>
            </a:r>
            <a:r>
              <a:rPr lang="en-US" spc="-5"/>
              <a:t>Physician</a:t>
            </a:r>
            <a:endParaRPr lang="en-US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793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lang="en-US"/>
              <a:t>Hale </a:t>
            </a:r>
            <a:r>
              <a:rPr lang="en-US" spc="-50"/>
              <a:t>T., </a:t>
            </a:r>
            <a:r>
              <a:rPr lang="en-US" spc="-20"/>
              <a:t>M.D., </a:t>
            </a:r>
            <a:r>
              <a:rPr lang="en-US" spc="-10"/>
              <a:t>Resident</a:t>
            </a:r>
            <a:r>
              <a:rPr lang="en-US" spc="25"/>
              <a:t> </a:t>
            </a:r>
            <a:r>
              <a:rPr lang="en-US" spc="-5"/>
              <a:t>Physician</a:t>
            </a:r>
            <a:endParaRPr lang="en-US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050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lang="en-US"/>
              <a:t>Hale </a:t>
            </a:r>
            <a:r>
              <a:rPr lang="en-US" spc="-50"/>
              <a:t>T., </a:t>
            </a:r>
            <a:r>
              <a:rPr lang="en-US" spc="-20"/>
              <a:t>M.D., </a:t>
            </a:r>
            <a:r>
              <a:rPr lang="en-US" spc="-10"/>
              <a:t>Resident</a:t>
            </a:r>
            <a:r>
              <a:rPr lang="en-US" spc="25"/>
              <a:t> </a:t>
            </a:r>
            <a:r>
              <a:rPr lang="en-US" spc="-5"/>
              <a:t>Physician</a:t>
            </a:r>
            <a:endParaRPr lang="en-US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943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lang="en-US"/>
              <a:t>Hale </a:t>
            </a:r>
            <a:r>
              <a:rPr lang="en-US" spc="-50"/>
              <a:t>T., </a:t>
            </a:r>
            <a:r>
              <a:rPr lang="en-US" spc="-20"/>
              <a:t>M.D., </a:t>
            </a:r>
            <a:r>
              <a:rPr lang="en-US" spc="-10"/>
              <a:t>Resident</a:t>
            </a:r>
            <a:r>
              <a:rPr lang="en-US" spc="25"/>
              <a:t> </a:t>
            </a:r>
            <a:r>
              <a:rPr lang="en-US" spc="-5"/>
              <a:t>Physician</a:t>
            </a:r>
            <a:endParaRPr lang="en-US" spc="-5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19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lang="en-US"/>
              <a:t>Hale </a:t>
            </a:r>
            <a:r>
              <a:rPr lang="en-US" spc="-50"/>
              <a:t>T., </a:t>
            </a:r>
            <a:r>
              <a:rPr lang="en-US" spc="-20"/>
              <a:t>M.D., </a:t>
            </a:r>
            <a:r>
              <a:rPr lang="en-US" spc="-10"/>
              <a:t>Resident</a:t>
            </a:r>
            <a:r>
              <a:rPr lang="en-US" spc="25"/>
              <a:t> </a:t>
            </a:r>
            <a:r>
              <a:rPr lang="en-US" spc="-5"/>
              <a:t>Physician</a:t>
            </a:r>
            <a:endParaRPr lang="en-US" spc="-5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405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lang="en-US"/>
              <a:t>Hale </a:t>
            </a:r>
            <a:r>
              <a:rPr lang="en-US" spc="-50"/>
              <a:t>T., </a:t>
            </a:r>
            <a:r>
              <a:rPr lang="en-US" spc="-20"/>
              <a:t>M.D., </a:t>
            </a:r>
            <a:r>
              <a:rPr lang="en-US" spc="-10"/>
              <a:t>Resident</a:t>
            </a:r>
            <a:r>
              <a:rPr lang="en-US" spc="25"/>
              <a:t> </a:t>
            </a:r>
            <a:r>
              <a:rPr lang="en-US" spc="-5"/>
              <a:t>Physician</a:t>
            </a:r>
            <a:endParaRPr lang="en-US" spc="-5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785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lang="en-US"/>
              <a:t>Hale </a:t>
            </a:r>
            <a:r>
              <a:rPr lang="en-US" spc="-50"/>
              <a:t>T., </a:t>
            </a:r>
            <a:r>
              <a:rPr lang="en-US" spc="-20"/>
              <a:t>M.D., </a:t>
            </a:r>
            <a:r>
              <a:rPr lang="en-US" spc="-10"/>
              <a:t>Resident</a:t>
            </a:r>
            <a:r>
              <a:rPr lang="en-US" spc="25"/>
              <a:t> </a:t>
            </a:r>
            <a:r>
              <a:rPr lang="en-US" spc="-5"/>
              <a:t>Physician</a:t>
            </a:r>
            <a:endParaRPr lang="en-US" spc="-5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869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lang="en-US"/>
              <a:t>Hale </a:t>
            </a:r>
            <a:r>
              <a:rPr lang="en-US" spc="-50"/>
              <a:t>T., </a:t>
            </a:r>
            <a:r>
              <a:rPr lang="en-US" spc="-20"/>
              <a:t>M.D., </a:t>
            </a:r>
            <a:r>
              <a:rPr lang="en-US" spc="-10"/>
              <a:t>Resident</a:t>
            </a:r>
            <a:r>
              <a:rPr lang="en-US" spc="25"/>
              <a:t> </a:t>
            </a:r>
            <a:r>
              <a:rPr lang="en-US" spc="-5"/>
              <a:t>Physician</a:t>
            </a:r>
            <a:endParaRPr lang="en-US" spc="-5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956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lang="en-US"/>
              <a:t>Hale </a:t>
            </a:r>
            <a:r>
              <a:rPr lang="en-US" spc="-50"/>
              <a:t>T., </a:t>
            </a:r>
            <a:r>
              <a:rPr lang="en-US" spc="-20"/>
              <a:t>M.D., </a:t>
            </a:r>
            <a:r>
              <a:rPr lang="en-US" spc="-10"/>
              <a:t>Resident</a:t>
            </a:r>
            <a:r>
              <a:rPr lang="en-US" spc="25"/>
              <a:t> </a:t>
            </a:r>
            <a:r>
              <a:rPr lang="en-US" spc="-5"/>
              <a:t>Physician</a:t>
            </a:r>
            <a:endParaRPr lang="en-US" spc="-5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659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lang="en-US"/>
              <a:t>Hale </a:t>
            </a:r>
            <a:r>
              <a:rPr lang="en-US" spc="-50"/>
              <a:t>T., </a:t>
            </a:r>
            <a:r>
              <a:rPr lang="en-US" spc="-20"/>
              <a:t>M.D., </a:t>
            </a:r>
            <a:r>
              <a:rPr lang="en-US" spc="-10"/>
              <a:t>Resident</a:t>
            </a:r>
            <a:r>
              <a:rPr lang="en-US" spc="25"/>
              <a:t> </a:t>
            </a:r>
            <a:r>
              <a:rPr lang="en-US" spc="-5"/>
              <a:t>Physician</a:t>
            </a:r>
            <a:endParaRPr lang="en-US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374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lang="en-US"/>
              <a:t>Hale </a:t>
            </a:r>
            <a:r>
              <a:rPr lang="en-US" spc="-50"/>
              <a:t>T., </a:t>
            </a:r>
            <a:r>
              <a:rPr lang="en-US" spc="-20"/>
              <a:t>M.D., </a:t>
            </a:r>
            <a:r>
              <a:rPr lang="en-US" spc="-10"/>
              <a:t>Resident</a:t>
            </a:r>
            <a:r>
              <a:rPr lang="en-US" spc="25"/>
              <a:t> </a:t>
            </a:r>
            <a:r>
              <a:rPr lang="en-US" spc="-5"/>
              <a:t>Physician</a:t>
            </a:r>
            <a:endParaRPr lang="en-US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16268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lang="en-US"/>
              <a:t>Hale </a:t>
            </a:r>
            <a:r>
              <a:rPr lang="en-US" spc="-50"/>
              <a:t>T., </a:t>
            </a:r>
            <a:r>
              <a:rPr lang="en-US" spc="-20"/>
              <a:t>M.D., </a:t>
            </a:r>
            <a:r>
              <a:rPr lang="en-US" spc="-10"/>
              <a:t>Resident</a:t>
            </a:r>
            <a:r>
              <a:rPr lang="en-US" spc="25"/>
              <a:t> </a:t>
            </a:r>
            <a:r>
              <a:rPr lang="en-US" spc="-5"/>
              <a:t>Physician</a:t>
            </a:r>
            <a:endParaRPr lang="en-US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719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lang="en-US"/>
              <a:t>Hale </a:t>
            </a:r>
            <a:r>
              <a:rPr lang="en-US" spc="-50"/>
              <a:t>T., </a:t>
            </a:r>
            <a:r>
              <a:rPr lang="en-US" spc="-20"/>
              <a:t>M.D., </a:t>
            </a:r>
            <a:r>
              <a:rPr lang="en-US" spc="-10"/>
              <a:t>Resident</a:t>
            </a:r>
            <a:r>
              <a:rPr lang="en-US" spc="25"/>
              <a:t> </a:t>
            </a:r>
            <a:r>
              <a:rPr lang="en-US" spc="-5"/>
              <a:t>Physician</a:t>
            </a:r>
            <a:endParaRPr lang="en-US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2223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lang="en-US"/>
              <a:t>Hale </a:t>
            </a:r>
            <a:r>
              <a:rPr lang="en-US" spc="-50"/>
              <a:t>T., </a:t>
            </a:r>
            <a:r>
              <a:rPr lang="en-US" spc="-20"/>
              <a:t>M.D., </a:t>
            </a:r>
            <a:r>
              <a:rPr lang="en-US" spc="-10"/>
              <a:t>Resident</a:t>
            </a:r>
            <a:r>
              <a:rPr lang="en-US" spc="25"/>
              <a:t> </a:t>
            </a:r>
            <a:r>
              <a:rPr lang="en-US" spc="-5"/>
              <a:t>Physician</a:t>
            </a:r>
            <a:endParaRPr lang="en-US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1047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lang="en-US"/>
              <a:t>Hale </a:t>
            </a:r>
            <a:r>
              <a:rPr lang="en-US" spc="-50"/>
              <a:t>T., </a:t>
            </a:r>
            <a:r>
              <a:rPr lang="en-US" spc="-20"/>
              <a:t>M.D., </a:t>
            </a:r>
            <a:r>
              <a:rPr lang="en-US" spc="-10"/>
              <a:t>Resident</a:t>
            </a:r>
            <a:r>
              <a:rPr lang="en-US" spc="25"/>
              <a:t> </a:t>
            </a:r>
            <a:r>
              <a:rPr lang="en-US" spc="-5"/>
              <a:t>Physician</a:t>
            </a:r>
            <a:endParaRPr lang="en-US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5149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lang="en-US"/>
              <a:t>Hale </a:t>
            </a:r>
            <a:r>
              <a:rPr lang="en-US" spc="-50"/>
              <a:t>T., </a:t>
            </a:r>
            <a:r>
              <a:rPr lang="en-US" spc="-20"/>
              <a:t>M.D., </a:t>
            </a:r>
            <a:r>
              <a:rPr lang="en-US" spc="-10"/>
              <a:t>Resident</a:t>
            </a:r>
            <a:r>
              <a:rPr lang="en-US" spc="25"/>
              <a:t> </a:t>
            </a:r>
            <a:r>
              <a:rPr lang="en-US" spc="-5"/>
              <a:t>Physician</a:t>
            </a:r>
            <a:endParaRPr lang="en-US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158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lang="en-US"/>
              <a:t>Hale </a:t>
            </a:r>
            <a:r>
              <a:rPr lang="en-US" spc="-50"/>
              <a:t>T., </a:t>
            </a:r>
            <a:r>
              <a:rPr lang="en-US" spc="-20"/>
              <a:t>M.D., </a:t>
            </a:r>
            <a:r>
              <a:rPr lang="en-US" spc="-10"/>
              <a:t>Resident</a:t>
            </a:r>
            <a:r>
              <a:rPr lang="en-US" spc="25"/>
              <a:t> </a:t>
            </a:r>
            <a:r>
              <a:rPr lang="en-US" spc="-5"/>
              <a:t>Physician</a:t>
            </a:r>
            <a:endParaRPr lang="en-US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858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customXml" Target="../ink/ink5.xml"/><Relationship Id="rId18" Type="http://schemas.openxmlformats.org/officeDocument/2006/relationships/image" Target="../media/image13.png"/><Relationship Id="rId26" Type="http://schemas.openxmlformats.org/officeDocument/2006/relationships/image" Target="../media/image17.png"/><Relationship Id="rId39" Type="http://schemas.openxmlformats.org/officeDocument/2006/relationships/image" Target="../media/image23.png"/><Relationship Id="rId3" Type="http://schemas.openxmlformats.org/officeDocument/2006/relationships/slideLayout" Target="../slideLayouts/slideLayout2.xml"/><Relationship Id="rId21" Type="http://schemas.openxmlformats.org/officeDocument/2006/relationships/customXml" Target="../ink/ink9.xml"/><Relationship Id="rId34" Type="http://schemas.openxmlformats.org/officeDocument/2006/relationships/image" Target="../media/image21.png"/><Relationship Id="rId42" Type="http://schemas.openxmlformats.org/officeDocument/2006/relationships/customXml" Target="../ink/ink20.xml"/><Relationship Id="rId47" Type="http://schemas.openxmlformats.org/officeDocument/2006/relationships/image" Target="../media/image27.png"/><Relationship Id="rId7" Type="http://schemas.openxmlformats.org/officeDocument/2006/relationships/customXml" Target="../ink/ink2.xml"/><Relationship Id="rId12" Type="http://schemas.openxmlformats.org/officeDocument/2006/relationships/image" Target="../media/image10.png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33" Type="http://schemas.openxmlformats.org/officeDocument/2006/relationships/customXml" Target="../ink/ink15.xml"/><Relationship Id="rId38" Type="http://schemas.openxmlformats.org/officeDocument/2006/relationships/customXml" Target="../ink/ink18.xml"/><Relationship Id="rId46" Type="http://schemas.openxmlformats.org/officeDocument/2006/relationships/customXml" Target="../ink/ink22.xml"/><Relationship Id="rId2" Type="http://schemas.openxmlformats.org/officeDocument/2006/relationships/audio" Target="../media/media7.m4a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29" Type="http://schemas.openxmlformats.org/officeDocument/2006/relationships/customXml" Target="../ink/ink13.xml"/><Relationship Id="rId41" Type="http://schemas.openxmlformats.org/officeDocument/2006/relationships/image" Target="../media/image24.png"/><Relationship Id="rId1" Type="http://schemas.microsoft.com/office/2007/relationships/media" Target="../media/media7.m4a"/><Relationship Id="rId6" Type="http://schemas.openxmlformats.org/officeDocument/2006/relationships/image" Target="../media/image7.png"/><Relationship Id="rId11" Type="http://schemas.openxmlformats.org/officeDocument/2006/relationships/customXml" Target="../ink/ink4.xml"/><Relationship Id="rId24" Type="http://schemas.openxmlformats.org/officeDocument/2006/relationships/image" Target="../media/image16.png"/><Relationship Id="rId32" Type="http://schemas.openxmlformats.org/officeDocument/2006/relationships/image" Target="../media/image20.png"/><Relationship Id="rId37" Type="http://schemas.openxmlformats.org/officeDocument/2006/relationships/image" Target="../media/image22.png"/><Relationship Id="rId40" Type="http://schemas.openxmlformats.org/officeDocument/2006/relationships/customXml" Target="../ink/ink19.xml"/><Relationship Id="rId45" Type="http://schemas.openxmlformats.org/officeDocument/2006/relationships/image" Target="../media/image26.png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image" Target="../media/image18.png"/><Relationship Id="rId36" Type="http://schemas.openxmlformats.org/officeDocument/2006/relationships/customXml" Target="../ink/ink17.xml"/><Relationship Id="rId10" Type="http://schemas.openxmlformats.org/officeDocument/2006/relationships/image" Target="../media/image9.png"/><Relationship Id="rId19" Type="http://schemas.openxmlformats.org/officeDocument/2006/relationships/customXml" Target="../ink/ink8.xml"/><Relationship Id="rId31" Type="http://schemas.openxmlformats.org/officeDocument/2006/relationships/customXml" Target="../ink/ink14.xml"/><Relationship Id="rId44" Type="http://schemas.openxmlformats.org/officeDocument/2006/relationships/customXml" Target="../ink/ink21.xml"/><Relationship Id="rId4" Type="http://schemas.openxmlformats.org/officeDocument/2006/relationships/image" Target="../media/image6.png"/><Relationship Id="rId9" Type="http://schemas.openxmlformats.org/officeDocument/2006/relationships/customXml" Target="../ink/ink3.xml"/><Relationship Id="rId14" Type="http://schemas.openxmlformats.org/officeDocument/2006/relationships/image" Target="../media/image11.png"/><Relationship Id="rId22" Type="http://schemas.openxmlformats.org/officeDocument/2006/relationships/image" Target="../media/image15.png"/><Relationship Id="rId27" Type="http://schemas.openxmlformats.org/officeDocument/2006/relationships/customXml" Target="../ink/ink12.xml"/><Relationship Id="rId30" Type="http://schemas.openxmlformats.org/officeDocument/2006/relationships/image" Target="../media/image19.png"/><Relationship Id="rId35" Type="http://schemas.openxmlformats.org/officeDocument/2006/relationships/customXml" Target="../ink/ink16.xml"/><Relationship Id="rId43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jp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6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6.png"/><Relationship Id="rId4" Type="http://schemas.openxmlformats.org/officeDocument/2006/relationships/image" Target="../media/image3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6.png"/><Relationship Id="rId4" Type="http://schemas.openxmlformats.org/officeDocument/2006/relationships/image" Target="../media/image3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6.png"/><Relationship Id="rId4" Type="http://schemas.openxmlformats.org/officeDocument/2006/relationships/image" Target="../media/image3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4.xml"/><Relationship Id="rId7" Type="http://schemas.openxmlformats.org/officeDocument/2006/relationships/customXml" Target="../ink/ink24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36.png"/><Relationship Id="rId5" Type="http://schemas.openxmlformats.org/officeDocument/2006/relationships/customXml" Target="../ink/ink23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2.xml"/><Relationship Id="rId7" Type="http://schemas.openxmlformats.org/officeDocument/2006/relationships/customXml" Target="../ink/ink26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38.png"/><Relationship Id="rId5" Type="http://schemas.openxmlformats.org/officeDocument/2006/relationships/customXml" Target="../ink/ink25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.xml"/><Relationship Id="rId7" Type="http://schemas.openxmlformats.org/officeDocument/2006/relationships/customXml" Target="../ink/ink27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6.png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43.png"/><Relationship Id="rId5" Type="http://schemas.openxmlformats.org/officeDocument/2006/relationships/customXml" Target="../ink/ink28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4372" y="342900"/>
            <a:ext cx="8015605" cy="1714500"/>
          </a:xfrm>
          <a:custGeom>
            <a:avLst/>
            <a:gdLst/>
            <a:ahLst/>
            <a:cxnLst/>
            <a:rect l="l" t="t" r="r" b="b"/>
            <a:pathLst>
              <a:path w="8015605" h="1714500">
                <a:moveTo>
                  <a:pt x="0" y="1714500"/>
                </a:moveTo>
                <a:lnTo>
                  <a:pt x="8015351" y="1714500"/>
                </a:lnTo>
                <a:lnTo>
                  <a:pt x="8015351" y="0"/>
                </a:lnTo>
                <a:lnTo>
                  <a:pt x="0" y="0"/>
                </a:lnTo>
                <a:lnTo>
                  <a:pt x="0" y="1714500"/>
                </a:lnTo>
                <a:close/>
              </a:path>
            </a:pathLst>
          </a:custGeom>
          <a:ln w="9525">
            <a:solidFill>
              <a:srgbClr val="7CB6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59196" y="341375"/>
            <a:ext cx="387096" cy="3931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56759" y="600455"/>
            <a:ext cx="387096" cy="3931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83452" y="859536"/>
            <a:ext cx="387096" cy="3931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3364" y="1118616"/>
            <a:ext cx="387096" cy="3931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56759" y="1377696"/>
            <a:ext cx="387096" cy="3931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231380" y="1636776"/>
            <a:ext cx="387096" cy="3931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21893" y="2358161"/>
            <a:ext cx="8037195" cy="1059180"/>
          </a:xfrm>
          <a:custGeom>
            <a:avLst/>
            <a:gdLst/>
            <a:ahLst/>
            <a:cxnLst/>
            <a:rect l="l" t="t" r="r" b="b"/>
            <a:pathLst>
              <a:path w="8037195" h="1059179">
                <a:moveTo>
                  <a:pt x="0" y="1058773"/>
                </a:moveTo>
                <a:lnTo>
                  <a:pt x="8037068" y="1058773"/>
                </a:lnTo>
                <a:lnTo>
                  <a:pt x="8037068" y="0"/>
                </a:lnTo>
                <a:lnTo>
                  <a:pt x="0" y="0"/>
                </a:lnTo>
                <a:lnTo>
                  <a:pt x="0" y="105877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21893" y="2358161"/>
            <a:ext cx="8037195" cy="1059180"/>
          </a:xfrm>
          <a:custGeom>
            <a:avLst/>
            <a:gdLst/>
            <a:ahLst/>
            <a:cxnLst/>
            <a:rect l="l" t="t" r="r" b="b"/>
            <a:pathLst>
              <a:path w="8037195" h="1059179">
                <a:moveTo>
                  <a:pt x="0" y="1058773"/>
                </a:moveTo>
                <a:lnTo>
                  <a:pt x="8037068" y="1058773"/>
                </a:lnTo>
                <a:lnTo>
                  <a:pt x="8037068" y="0"/>
                </a:lnTo>
                <a:lnTo>
                  <a:pt x="0" y="0"/>
                </a:lnTo>
                <a:lnTo>
                  <a:pt x="0" y="1058773"/>
                </a:lnTo>
                <a:close/>
              </a:path>
            </a:pathLst>
          </a:custGeom>
          <a:ln w="9524">
            <a:solidFill>
              <a:srgbClr val="7CB6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985516" y="2772155"/>
            <a:ext cx="3543300" cy="6217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28944" y="2772155"/>
            <a:ext cx="612648" cy="6217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242182" y="2980944"/>
            <a:ext cx="3006979" cy="3891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817745" y="4337012"/>
            <a:ext cx="3817620" cy="975994"/>
          </a:xfrm>
          <a:custGeom>
            <a:avLst/>
            <a:gdLst/>
            <a:ahLst/>
            <a:cxnLst/>
            <a:rect l="l" t="t" r="r" b="b"/>
            <a:pathLst>
              <a:path w="3817620" h="975995">
                <a:moveTo>
                  <a:pt x="0" y="975906"/>
                </a:moveTo>
                <a:lnTo>
                  <a:pt x="3817493" y="975906"/>
                </a:lnTo>
                <a:lnTo>
                  <a:pt x="3817493" y="0"/>
                </a:lnTo>
                <a:lnTo>
                  <a:pt x="0" y="0"/>
                </a:lnTo>
                <a:lnTo>
                  <a:pt x="0" y="975906"/>
                </a:lnTo>
                <a:close/>
              </a:path>
            </a:pathLst>
          </a:custGeom>
          <a:ln w="9525">
            <a:solidFill>
              <a:srgbClr val="C0D6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68868" y="4312920"/>
            <a:ext cx="341375" cy="3459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06"/>
    </mc:Choice>
    <mc:Fallback xmlns="">
      <p:transition spd="slow" advTm="55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43254"/>
            <a:ext cx="1804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1E62BC"/>
                </a:solidFill>
                <a:latin typeface="Arial"/>
                <a:cs typeface="Arial"/>
              </a:rPr>
              <a:t>Introduction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609599" y="6140248"/>
            <a:ext cx="4622973" cy="167354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endParaRPr spc="-5" dirty="0"/>
          </a:p>
        </p:txBody>
      </p:sp>
      <p:sp>
        <p:nvSpPr>
          <p:cNvPr id="5" name="object 5"/>
          <p:cNvSpPr txBox="1"/>
          <p:nvPr/>
        </p:nvSpPr>
        <p:spPr>
          <a:xfrm>
            <a:off x="8374633" y="6260784"/>
            <a:ext cx="247015" cy="26289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z="1400" dirty="0">
                <a:latin typeface="Malgun Gothic"/>
                <a:cs typeface="Malgun Gothic"/>
              </a:rPr>
              <a:t>2</a:t>
            </a:fld>
            <a:endParaRPr sz="1400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65503"/>
            <a:ext cx="6596380" cy="252603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i="1" dirty="0">
                <a:solidFill>
                  <a:srgbClr val="C00000"/>
                </a:solidFill>
                <a:latin typeface="Arial"/>
                <a:cs typeface="Arial"/>
              </a:rPr>
              <a:t>Hydrops fetalis (Latin) = Edema of the</a:t>
            </a:r>
            <a:r>
              <a:rPr sz="2000" b="1" i="1" spc="-1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C00000"/>
                </a:solidFill>
                <a:latin typeface="Arial"/>
                <a:cs typeface="Arial"/>
              </a:rPr>
              <a:t>Fetus</a:t>
            </a:r>
            <a:endParaRPr sz="2000">
              <a:latin typeface="Arial"/>
              <a:cs typeface="Arial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Defined as a collection of fluid in at least two</a:t>
            </a:r>
            <a:r>
              <a:rPr sz="2000" spc="-1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serous  compartments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Is of 2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types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Immune hydrops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Nonimmune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hydrops</a:t>
            </a:r>
            <a:endParaRPr sz="20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484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More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common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83"/>
    </mc:Choice>
    <mc:Fallback xmlns="">
      <p:transition spd="slow" advTm="203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43254"/>
            <a:ext cx="31000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1D41D4"/>
                </a:solidFill>
                <a:latin typeface="Arial"/>
                <a:cs typeface="Arial"/>
              </a:rPr>
              <a:t>Nonimmune</a:t>
            </a:r>
            <a:r>
              <a:rPr sz="2400" spc="-50" dirty="0">
                <a:solidFill>
                  <a:srgbClr val="1D41D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1D41D4"/>
                </a:solidFill>
                <a:latin typeface="Arial"/>
                <a:cs typeface="Arial"/>
              </a:rPr>
              <a:t>Hydrops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609599" y="6140248"/>
            <a:ext cx="4622973" cy="167354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endParaRPr spc="-5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dirty="0"/>
              <a:t>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565503"/>
            <a:ext cx="7245350" cy="179387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Nonimmune</a:t>
            </a:r>
            <a:r>
              <a:rPr sz="2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Hydrops</a:t>
            </a:r>
            <a:endParaRPr sz="2000">
              <a:latin typeface="Arial"/>
              <a:cs typeface="Arial"/>
            </a:endParaRPr>
          </a:p>
          <a:p>
            <a:pPr marL="927100" marR="5080" lvl="1" indent="-457834">
              <a:lnSpc>
                <a:spcPct val="100000"/>
              </a:lnSpc>
              <a:spcBef>
                <a:spcPts val="480"/>
              </a:spcBef>
              <a:buChar char="–"/>
              <a:tabLst>
                <a:tab pos="927100" algn="l"/>
                <a:tab pos="927735" algn="l"/>
              </a:tabLst>
            </a:pPr>
            <a:r>
              <a:rPr sz="2000" dirty="0">
                <a:latin typeface="Arial"/>
                <a:cs typeface="Arial"/>
              </a:rPr>
              <a:t>Heterogeneous disorder with a large number of</a:t>
            </a:r>
            <a:r>
              <a:rPr sz="2000" spc="-1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possible  causes and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associations</a:t>
            </a:r>
            <a:endParaRPr sz="2000">
              <a:latin typeface="Arial"/>
              <a:cs typeface="Arial"/>
            </a:endParaRPr>
          </a:p>
          <a:p>
            <a:pPr marL="927100" lvl="1" indent="-457834">
              <a:lnSpc>
                <a:spcPct val="100000"/>
              </a:lnSpc>
              <a:spcBef>
                <a:spcPts val="480"/>
              </a:spcBef>
              <a:buChar char="–"/>
              <a:tabLst>
                <a:tab pos="927100" algn="l"/>
                <a:tab pos="927735" algn="l"/>
              </a:tabLst>
            </a:pPr>
            <a:r>
              <a:rPr sz="2000" dirty="0">
                <a:latin typeface="Arial"/>
                <a:cs typeface="Arial"/>
              </a:rPr>
              <a:t>Elucidation of the cause is of primary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importance,</a:t>
            </a:r>
            <a:endParaRPr sz="2000">
              <a:latin typeface="Arial"/>
              <a:cs typeface="Arial"/>
            </a:endParaRPr>
          </a:p>
          <a:p>
            <a:pPr marL="927100" lvl="1" indent="-457834">
              <a:lnSpc>
                <a:spcPct val="100000"/>
              </a:lnSpc>
              <a:spcBef>
                <a:spcPts val="480"/>
              </a:spcBef>
              <a:buChar char="–"/>
              <a:tabLst>
                <a:tab pos="927100" algn="l"/>
                <a:tab pos="927735" algn="l"/>
              </a:tabLst>
            </a:pPr>
            <a:r>
              <a:rPr sz="2000" dirty="0">
                <a:latin typeface="Arial"/>
                <a:cs typeface="Arial"/>
              </a:rPr>
              <a:t>Perinatal mortality rate of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52% to 98% </a:t>
            </a:r>
            <a:r>
              <a:rPr sz="2000" dirty="0">
                <a:latin typeface="Arial"/>
                <a:cs typeface="Arial"/>
              </a:rPr>
              <a:t>is</a:t>
            </a:r>
            <a:r>
              <a:rPr sz="2000" spc="-16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typical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05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83"/>
    </mc:Choice>
    <mc:Fallback xmlns="">
      <p:transition spd="slow" advTm="212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43254"/>
            <a:ext cx="1228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D41D4"/>
                </a:solidFill>
                <a:latin typeface="Arial"/>
                <a:cs typeface="Arial"/>
              </a:rPr>
              <a:t>Etiology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609599" y="6140248"/>
            <a:ext cx="4622973" cy="167354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endParaRPr spc="-5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57200" y="1171549"/>
            <a:ext cx="5525770" cy="4485843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Challenging</a:t>
            </a: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Causes are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many</a:t>
            </a:r>
          </a:p>
          <a:p>
            <a:pPr marL="469265" lvl="1">
              <a:lnSpc>
                <a:spcPct val="100000"/>
              </a:lnSpc>
              <a:spcBef>
                <a:spcPts val="480"/>
              </a:spcBef>
              <a:tabLst>
                <a:tab pos="756285" algn="l"/>
                <a:tab pos="756920" algn="l"/>
              </a:tabLst>
            </a:pPr>
            <a:r>
              <a:rPr lang="en-US" sz="2000" dirty="0">
                <a:latin typeface="Arial"/>
                <a:cs typeface="Arial"/>
              </a:rPr>
              <a:t>- </a:t>
            </a:r>
            <a:r>
              <a:rPr sz="2000" dirty="0">
                <a:latin typeface="Arial"/>
                <a:cs typeface="Arial"/>
              </a:rPr>
              <a:t>Cardiovascular</a:t>
            </a:r>
          </a:p>
          <a:p>
            <a:pPr marL="1155700" lvl="2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Functional Vs Structural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abnormalities</a:t>
            </a:r>
          </a:p>
          <a:p>
            <a:pPr marL="469265" lvl="1">
              <a:lnSpc>
                <a:spcPct val="100000"/>
              </a:lnSpc>
              <a:spcBef>
                <a:spcPts val="480"/>
              </a:spcBef>
              <a:tabLst>
                <a:tab pos="756285" algn="l"/>
                <a:tab pos="756920" algn="l"/>
              </a:tabLst>
            </a:pPr>
            <a:r>
              <a:rPr lang="en-US" sz="2000" dirty="0">
                <a:latin typeface="Arial"/>
                <a:cs typeface="Arial"/>
              </a:rPr>
              <a:t>- </a:t>
            </a:r>
            <a:r>
              <a:rPr sz="2000" dirty="0">
                <a:latin typeface="Arial"/>
                <a:cs typeface="Arial"/>
              </a:rPr>
              <a:t>Chromosomal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abnormalities</a:t>
            </a:r>
          </a:p>
          <a:p>
            <a:pPr marL="1155700" lvl="2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7-45%</a:t>
            </a:r>
          </a:p>
          <a:p>
            <a:pPr marL="469265" lvl="1">
              <a:lnSpc>
                <a:spcPct val="100000"/>
              </a:lnSpc>
              <a:spcBef>
                <a:spcPts val="484"/>
              </a:spcBef>
              <a:tabLst>
                <a:tab pos="756285" algn="l"/>
                <a:tab pos="756920" algn="l"/>
              </a:tabLst>
            </a:pPr>
            <a:r>
              <a:rPr lang="en-US" sz="2000" dirty="0">
                <a:latin typeface="Arial"/>
                <a:cs typeface="Arial"/>
              </a:rPr>
              <a:t>- </a:t>
            </a:r>
            <a:r>
              <a:rPr sz="2000" dirty="0">
                <a:latin typeface="Arial"/>
                <a:cs typeface="Arial"/>
              </a:rPr>
              <a:t>Thoracic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compression</a:t>
            </a:r>
          </a:p>
          <a:p>
            <a:pPr marL="1155700" lvl="2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Cystic </a:t>
            </a:r>
            <a:r>
              <a:rPr sz="2000" dirty="0" err="1">
                <a:latin typeface="Arial"/>
                <a:cs typeface="Arial"/>
              </a:rPr>
              <a:t>adenomatoid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malformation</a:t>
            </a:r>
            <a:endParaRPr lang="en-US" sz="2000" dirty="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endParaRPr lang="en-US" sz="2000" dirty="0">
              <a:latin typeface="Arial"/>
              <a:cs typeface="Arial"/>
            </a:endParaRPr>
          </a:p>
          <a:p>
            <a:pPr marL="12065">
              <a:lnSpc>
                <a:spcPct val="100000"/>
              </a:lnSpc>
              <a:spcBef>
                <a:spcPts val="580"/>
              </a:spcBef>
              <a:tabLst>
                <a:tab pos="299085" algn="l"/>
                <a:tab pos="299720" algn="l"/>
              </a:tabLst>
            </a:pPr>
            <a:r>
              <a:rPr lang="en-US" sz="2000" spc="-15" dirty="0">
                <a:latin typeface="Arial"/>
                <a:cs typeface="Arial"/>
              </a:rPr>
              <a:t>       - Twining</a:t>
            </a:r>
            <a:endParaRPr lang="en-US" sz="2000" dirty="0">
              <a:latin typeface="Arial"/>
              <a:cs typeface="Arial"/>
            </a:endParaRPr>
          </a:p>
          <a:p>
            <a:pPr marL="469265" lvl="1">
              <a:lnSpc>
                <a:spcPct val="100000"/>
              </a:lnSpc>
              <a:spcBef>
                <a:spcPts val="480"/>
              </a:spcBef>
              <a:tabLst>
                <a:tab pos="698500" algn="l"/>
                <a:tab pos="699135" algn="l"/>
              </a:tabLst>
            </a:pPr>
            <a:r>
              <a:rPr lang="en-US" sz="2000" spc="-20" dirty="0">
                <a:latin typeface="Arial"/>
                <a:cs typeface="Arial"/>
              </a:rPr>
              <a:t>       . Twin-to-Twin-</a:t>
            </a:r>
            <a:r>
              <a:rPr lang="en-US" sz="2000" spc="-20" dirty="0" err="1">
                <a:latin typeface="Arial"/>
                <a:cs typeface="Arial"/>
              </a:rPr>
              <a:t>Tansfusion</a:t>
            </a:r>
            <a:r>
              <a:rPr lang="en-US" sz="2000" spc="-95" dirty="0">
                <a:latin typeface="Arial"/>
                <a:cs typeface="Arial"/>
              </a:rPr>
              <a:t> </a:t>
            </a:r>
            <a:r>
              <a:rPr lang="en-US" sz="2000" dirty="0">
                <a:latin typeface="Arial"/>
                <a:cs typeface="Arial"/>
              </a:rPr>
              <a:t>Syndrome</a:t>
            </a:r>
          </a:p>
          <a:p>
            <a:pPr marL="1155700" lvl="2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endParaRPr sz="2000" dirty="0">
              <a:latin typeface="Arial"/>
              <a:cs typeface="Arial"/>
            </a:endParaRP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51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57"/>
    </mc:Choice>
    <mc:Fallback xmlns="">
      <p:transition spd="slow" advTm="154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xfrm>
            <a:off x="609599" y="6140248"/>
            <a:ext cx="4622973" cy="167354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endParaRPr spc="-5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93139" y="1565503"/>
            <a:ext cx="3907154" cy="3357329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580"/>
              </a:spcBef>
              <a:buChar char="–"/>
              <a:tabLst>
                <a:tab pos="299085" algn="l"/>
                <a:tab pos="299720" algn="l"/>
              </a:tabLst>
            </a:pPr>
            <a:r>
              <a:rPr sz="2000" dirty="0">
                <a:latin typeface="Arial"/>
                <a:cs typeface="Arial"/>
              </a:rPr>
              <a:t>Metabolic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Diseases</a:t>
            </a:r>
          </a:p>
          <a:p>
            <a:pPr marL="698500" lvl="1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698500" algn="l"/>
                <a:tab pos="699135" algn="l"/>
              </a:tabLst>
            </a:pPr>
            <a:r>
              <a:rPr sz="2000" spc="-10" dirty="0">
                <a:latin typeface="Arial"/>
                <a:cs typeface="Arial"/>
              </a:rPr>
              <a:t>Lysosomal </a:t>
            </a:r>
            <a:r>
              <a:rPr sz="2000" dirty="0">
                <a:latin typeface="Arial"/>
                <a:cs typeface="Arial"/>
              </a:rPr>
              <a:t>storage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diseases</a:t>
            </a:r>
          </a:p>
          <a:p>
            <a:pPr marL="698500" lvl="1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698500" algn="l"/>
                <a:tab pos="699135" algn="l"/>
              </a:tabLst>
            </a:pPr>
            <a:r>
              <a:rPr sz="2000" spc="5" dirty="0">
                <a:latin typeface="Arial"/>
                <a:cs typeface="Arial"/>
              </a:rPr>
              <a:t>DM</a:t>
            </a:r>
            <a:endParaRPr sz="20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299085" algn="l"/>
                <a:tab pos="299720" algn="l"/>
              </a:tabLst>
            </a:pPr>
            <a:r>
              <a:rPr sz="2000" dirty="0">
                <a:latin typeface="Arial"/>
                <a:cs typeface="Arial"/>
              </a:rPr>
              <a:t>Infection</a:t>
            </a:r>
          </a:p>
          <a:p>
            <a:pPr marL="698500" lvl="1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698500" algn="l"/>
                <a:tab pos="699135" algn="l"/>
              </a:tabLst>
            </a:pPr>
            <a:r>
              <a:rPr sz="2000" spc="-5" dirty="0">
                <a:latin typeface="Arial"/>
                <a:cs typeface="Arial"/>
              </a:rPr>
              <a:t>TORCH</a:t>
            </a:r>
            <a:endParaRPr sz="2000" dirty="0">
              <a:latin typeface="Arial"/>
              <a:cs typeface="Arial"/>
            </a:endParaRPr>
          </a:p>
          <a:p>
            <a:pPr marL="698500" lvl="1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698500" algn="l"/>
                <a:tab pos="699135" algn="l"/>
              </a:tabLst>
            </a:pPr>
            <a:r>
              <a:rPr sz="2000" dirty="0">
                <a:latin typeface="Arial"/>
                <a:cs typeface="Arial"/>
              </a:rPr>
              <a:t>Parvovirus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B19</a:t>
            </a:r>
          </a:p>
          <a:p>
            <a:pPr marL="299085" indent="-287020">
              <a:lnSpc>
                <a:spcPct val="100000"/>
              </a:lnSpc>
              <a:spcBef>
                <a:spcPts val="484"/>
              </a:spcBef>
              <a:buChar char="–"/>
              <a:tabLst>
                <a:tab pos="299085" algn="l"/>
                <a:tab pos="299720" algn="l"/>
              </a:tabLst>
            </a:pPr>
            <a:r>
              <a:rPr sz="2000" dirty="0">
                <a:latin typeface="Arial"/>
                <a:cs typeface="Arial"/>
              </a:rPr>
              <a:t>Other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malformations</a:t>
            </a:r>
          </a:p>
          <a:p>
            <a:pPr marL="698500" lvl="1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698500" algn="l"/>
                <a:tab pos="699135" algn="l"/>
              </a:tabLst>
            </a:pPr>
            <a:r>
              <a:rPr sz="2000" dirty="0">
                <a:latin typeface="Arial"/>
                <a:cs typeface="Arial"/>
              </a:rPr>
              <a:t>Chondrodysplasias</a:t>
            </a:r>
          </a:p>
          <a:p>
            <a:pPr marL="698500" lvl="1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698500" algn="l"/>
                <a:tab pos="699135" algn="l"/>
              </a:tabLst>
            </a:pPr>
            <a:r>
              <a:rPr sz="2000" dirty="0">
                <a:latin typeface="Arial"/>
                <a:cs typeface="Arial"/>
              </a:rPr>
              <a:t>Fatal dwarfing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syndromes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8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76"/>
    </mc:Choice>
    <mc:Fallback xmlns="">
      <p:transition spd="slow" advTm="171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xfrm>
            <a:off x="609599" y="6140248"/>
            <a:ext cx="4622973" cy="167354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endParaRPr spc="-5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1565503"/>
            <a:ext cx="8016240" cy="1741502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Management</a:t>
            </a:r>
          </a:p>
          <a:p>
            <a:pPr marL="824865" lvl="1" indent="-355600">
              <a:lnSpc>
                <a:spcPct val="100000"/>
              </a:lnSpc>
              <a:spcBef>
                <a:spcPts val="480"/>
              </a:spcBef>
              <a:buChar char="–"/>
              <a:tabLst>
                <a:tab pos="824865" algn="l"/>
                <a:tab pos="825500" algn="l"/>
                <a:tab pos="2332990" algn="l"/>
              </a:tabLst>
            </a:pPr>
            <a:r>
              <a:rPr sz="2000" dirty="0">
                <a:latin typeface="Arial"/>
                <a:cs typeface="Arial"/>
              </a:rPr>
              <a:t>Depends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on	</a:t>
            </a:r>
            <a:r>
              <a:rPr sz="2000" spc="-20" dirty="0">
                <a:latin typeface="Arial"/>
                <a:cs typeface="Arial"/>
              </a:rPr>
              <a:t>etiology, </a:t>
            </a:r>
            <a:r>
              <a:rPr sz="2000" dirty="0">
                <a:latin typeface="Arial"/>
                <a:cs typeface="Arial"/>
              </a:rPr>
              <a:t>gestational age, and signs and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symptoms</a:t>
            </a:r>
          </a:p>
          <a:p>
            <a:pPr marL="756285" marR="4762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Maternal compromise, such as preeclampsia or antenatal  hemorrhage - terminate the pregnancy regardles</a:t>
            </a:r>
            <a:r>
              <a:rPr lang="en-US" sz="2000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 of the</a:t>
            </a:r>
            <a:r>
              <a:rPr sz="2000" spc="-229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outocme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51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332"/>
    </mc:Choice>
    <mc:Fallback xmlns="">
      <p:transition spd="slow" advTm="343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43254"/>
            <a:ext cx="25088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D41D4"/>
                </a:solidFill>
                <a:latin typeface="Arial"/>
                <a:cs typeface="Arial"/>
              </a:rPr>
              <a:t>Immune</a:t>
            </a:r>
            <a:r>
              <a:rPr sz="2400" spc="-80" dirty="0">
                <a:solidFill>
                  <a:srgbClr val="1D41D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1D41D4"/>
                </a:solidFill>
                <a:latin typeface="Arial"/>
                <a:cs typeface="Arial"/>
              </a:rPr>
              <a:t>Hydrops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609599" y="6140248"/>
            <a:ext cx="4622973" cy="167354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endParaRPr spc="-5" dirty="0"/>
          </a:p>
        </p:txBody>
      </p:sp>
      <p:sp>
        <p:nvSpPr>
          <p:cNvPr id="5" name="object 5"/>
          <p:cNvSpPr txBox="1"/>
          <p:nvPr/>
        </p:nvSpPr>
        <p:spPr>
          <a:xfrm>
            <a:off x="8374633" y="6260784"/>
            <a:ext cx="247015" cy="26289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z="1400" dirty="0">
                <a:latin typeface="Malgun Gothic"/>
                <a:cs typeface="Malgun Gothic"/>
              </a:rPr>
              <a:t>7</a:t>
            </a:fld>
            <a:endParaRPr sz="1400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65503"/>
            <a:ext cx="5704840" cy="185483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Red Cell</a:t>
            </a:r>
            <a:r>
              <a:rPr sz="2000" b="1" spc="-1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Alloimmunization</a:t>
            </a:r>
            <a:endParaRPr sz="2000" dirty="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Formation of antibodies for red cell</a:t>
            </a:r>
            <a:r>
              <a:rPr sz="2000" spc="-1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antigens</a:t>
            </a: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Perinatal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consequence</a:t>
            </a:r>
          </a:p>
          <a:p>
            <a:pPr marL="1155700" lvl="2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Hemolysis</a:t>
            </a:r>
          </a:p>
          <a:p>
            <a:pPr marL="1155700" lvl="2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Anemia</a:t>
            </a: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F36223C-71D8-4308-8D9B-80ED905989B5}"/>
              </a:ext>
            </a:extLst>
          </p:cNvPr>
          <p:cNvGrpSpPr/>
          <p:nvPr/>
        </p:nvGrpSpPr>
        <p:grpSpPr>
          <a:xfrm>
            <a:off x="3240525" y="661140"/>
            <a:ext cx="1028880" cy="324720"/>
            <a:chOff x="3240525" y="661140"/>
            <a:chExt cx="1028880" cy="32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C2E33F2E-84EA-41C3-8ED4-F5A8CFD98107}"/>
                    </a:ext>
                  </a:extLst>
                </p14:cNvPr>
                <p14:cNvContentPartPr/>
                <p14:nvPr/>
              </p14:nvContentPartPr>
              <p14:xfrm>
                <a:off x="3240525" y="661140"/>
                <a:ext cx="249480" cy="29772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C2E33F2E-84EA-41C3-8ED4-F5A8CFD9810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231885" y="652140"/>
                  <a:ext cx="26712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D49993E1-9191-486E-803B-5411931668E6}"/>
                    </a:ext>
                  </a:extLst>
                </p14:cNvPr>
                <p14:cNvContentPartPr/>
                <p14:nvPr/>
              </p14:nvContentPartPr>
              <p14:xfrm>
                <a:off x="3479565" y="825660"/>
                <a:ext cx="77760" cy="11988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D49993E1-9191-486E-803B-5411931668E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470565" y="816660"/>
                  <a:ext cx="9540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21161D8-6AC2-4608-929E-1B5430550592}"/>
                    </a:ext>
                  </a:extLst>
                </p14:cNvPr>
                <p14:cNvContentPartPr/>
                <p14:nvPr/>
              </p14:nvContentPartPr>
              <p14:xfrm>
                <a:off x="3585405" y="788940"/>
                <a:ext cx="80640" cy="1274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21161D8-6AC2-4608-929E-1B543055059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576405" y="780300"/>
                  <a:ext cx="982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0B67A4F-E25A-4555-AD5E-2E67AF0AEA6E}"/>
                    </a:ext>
                  </a:extLst>
                </p14:cNvPr>
                <p14:cNvContentPartPr/>
                <p14:nvPr/>
              </p14:nvContentPartPr>
              <p14:xfrm>
                <a:off x="3662805" y="805140"/>
                <a:ext cx="98640" cy="1425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0B67A4F-E25A-4555-AD5E-2E67AF0AEA6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653805" y="796140"/>
                  <a:ext cx="11628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9BB21BE-4D0B-4275-8A2E-6F3ADC91D06D}"/>
                    </a:ext>
                  </a:extLst>
                </p14:cNvPr>
                <p14:cNvContentPartPr/>
                <p14:nvPr/>
              </p14:nvContentPartPr>
              <p14:xfrm>
                <a:off x="3922725" y="836100"/>
                <a:ext cx="360" cy="9036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9BB21BE-4D0B-4275-8A2E-6F3ADC91D06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914085" y="827100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7002D99-DD4B-40B5-9296-971A0A20554E}"/>
                    </a:ext>
                  </a:extLst>
                </p14:cNvPr>
                <p14:cNvContentPartPr/>
                <p14:nvPr/>
              </p14:nvContentPartPr>
              <p14:xfrm>
                <a:off x="3961965" y="823860"/>
                <a:ext cx="140400" cy="1126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7002D99-DD4B-40B5-9296-971A0A20554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952965" y="814860"/>
                  <a:ext cx="1580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3478E84-C0E7-46AC-8FA9-F4EF5FA80CEF}"/>
                    </a:ext>
                  </a:extLst>
                </p14:cNvPr>
                <p14:cNvContentPartPr/>
                <p14:nvPr/>
              </p14:nvContentPartPr>
              <p14:xfrm>
                <a:off x="4130445" y="772740"/>
                <a:ext cx="138960" cy="21312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3478E84-C0E7-46AC-8FA9-F4EF5FA80CE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121805" y="764100"/>
                  <a:ext cx="15660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4ADE07A-55BD-4042-BAA9-519CBE8BFC3A}"/>
                    </a:ext>
                  </a:extLst>
                </p14:cNvPr>
                <p14:cNvContentPartPr/>
                <p14:nvPr/>
              </p14:nvContentPartPr>
              <p14:xfrm>
                <a:off x="3880605" y="785340"/>
                <a:ext cx="360" cy="3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4ADE07A-55BD-4042-BAA9-519CBE8BFC3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871965" y="7767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61E9188-EF0D-497B-A126-EB9654375A7B}"/>
              </a:ext>
            </a:extLst>
          </p:cNvPr>
          <p:cNvGrpSpPr/>
          <p:nvPr/>
        </p:nvGrpSpPr>
        <p:grpSpPr>
          <a:xfrm>
            <a:off x="4454678" y="677168"/>
            <a:ext cx="489600" cy="337680"/>
            <a:chOff x="4454678" y="677168"/>
            <a:chExt cx="489600" cy="33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5E0B9CE8-CC21-4868-8F76-E8E5358FE7FD}"/>
                    </a:ext>
                  </a:extLst>
                </p14:cNvPr>
                <p14:cNvContentPartPr/>
                <p14:nvPr/>
              </p14:nvContentPartPr>
              <p14:xfrm>
                <a:off x="4454678" y="697328"/>
                <a:ext cx="175680" cy="31752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5E0B9CE8-CC21-4868-8F76-E8E5358FE7F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446038" y="688688"/>
                  <a:ext cx="19332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8D052F2-F528-49FD-BF7A-C55C5B825129}"/>
                    </a:ext>
                  </a:extLst>
                </p14:cNvPr>
                <p14:cNvContentPartPr/>
                <p14:nvPr/>
              </p14:nvContentPartPr>
              <p14:xfrm>
                <a:off x="4611998" y="677168"/>
                <a:ext cx="332280" cy="3096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8D052F2-F528-49FD-BF7A-C55C5B82512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603358" y="668528"/>
                  <a:ext cx="349920" cy="32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FB609F0-BD29-4E4B-996A-BE0E8C3245D3}"/>
              </a:ext>
            </a:extLst>
          </p:cNvPr>
          <p:cNvGrpSpPr/>
          <p:nvPr/>
        </p:nvGrpSpPr>
        <p:grpSpPr>
          <a:xfrm>
            <a:off x="5174318" y="808568"/>
            <a:ext cx="1089360" cy="187560"/>
            <a:chOff x="5174318" y="808568"/>
            <a:chExt cx="1089360" cy="18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E122F7D-7729-4786-9C53-728353AC4526}"/>
                    </a:ext>
                  </a:extLst>
                </p14:cNvPr>
                <p14:cNvContentPartPr/>
                <p14:nvPr/>
              </p14:nvContentPartPr>
              <p14:xfrm>
                <a:off x="5174318" y="825488"/>
                <a:ext cx="83160" cy="1360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E122F7D-7729-4786-9C53-728353AC452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165678" y="816488"/>
                  <a:ext cx="10080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C7612E68-B912-43C6-B848-6E31FD87482B}"/>
                    </a:ext>
                  </a:extLst>
                </p14:cNvPr>
                <p14:cNvContentPartPr/>
                <p14:nvPr/>
              </p14:nvContentPartPr>
              <p14:xfrm>
                <a:off x="5283398" y="840608"/>
                <a:ext cx="53640" cy="979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C7612E68-B912-43C6-B848-6E31FD87482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274398" y="831608"/>
                  <a:ext cx="7128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76048857-D9C2-4DE2-938E-755C1D06DF71}"/>
                    </a:ext>
                  </a:extLst>
                </p14:cNvPr>
                <p14:cNvContentPartPr/>
                <p14:nvPr/>
              </p14:nvContentPartPr>
              <p14:xfrm>
                <a:off x="5372318" y="849608"/>
                <a:ext cx="96120" cy="8604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76048857-D9C2-4DE2-938E-755C1D06DF7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363318" y="840608"/>
                  <a:ext cx="1137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DF9371A5-1635-48E4-8A1E-399008FB39BA}"/>
                    </a:ext>
                  </a:extLst>
                </p14:cNvPr>
                <p14:cNvContentPartPr/>
                <p14:nvPr/>
              </p14:nvContentPartPr>
              <p14:xfrm>
                <a:off x="5527838" y="888848"/>
                <a:ext cx="72720" cy="936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DF9371A5-1635-48E4-8A1E-399008FB39B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518838" y="879848"/>
                  <a:ext cx="903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D2EA126-86F4-4C8F-BAF5-11F4CE159B0C}"/>
                    </a:ext>
                  </a:extLst>
                </p14:cNvPr>
                <p14:cNvContentPartPr/>
                <p14:nvPr/>
              </p14:nvContentPartPr>
              <p14:xfrm>
                <a:off x="5656358" y="851408"/>
                <a:ext cx="360" cy="7524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D2EA126-86F4-4C8F-BAF5-11F4CE159B0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647718" y="842408"/>
                  <a:ext cx="1800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7366133-C3F3-4303-BE0F-625F1A9BD7DD}"/>
                    </a:ext>
                  </a:extLst>
                </p14:cNvPr>
                <p14:cNvContentPartPr/>
                <p14:nvPr/>
              </p14:nvContentPartPr>
              <p14:xfrm>
                <a:off x="5652398" y="808568"/>
                <a:ext cx="360" cy="3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7366133-C3F3-4303-BE0F-625F1A9BD7D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643758" y="79956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4243FC24-E4F7-4DC2-8162-679473F6A690}"/>
                    </a:ext>
                  </a:extLst>
                </p14:cNvPr>
                <p14:cNvContentPartPr/>
                <p14:nvPr/>
              </p14:nvContentPartPr>
              <p14:xfrm>
                <a:off x="5688038" y="840608"/>
                <a:ext cx="124200" cy="10836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4243FC24-E4F7-4DC2-8162-679473F6A69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679398" y="831608"/>
                  <a:ext cx="1418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AB2DD04B-2504-49B0-8B08-DD3EFF164CE9}"/>
                    </a:ext>
                  </a:extLst>
                </p14:cNvPr>
                <p14:cNvContentPartPr/>
                <p14:nvPr/>
              </p14:nvContentPartPr>
              <p14:xfrm>
                <a:off x="5840678" y="848168"/>
                <a:ext cx="117000" cy="1062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AB2DD04B-2504-49B0-8B08-DD3EFF164CE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831678" y="839168"/>
                  <a:ext cx="1346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8DE0AB9F-A5B4-4D67-B148-CFECAA974675}"/>
                    </a:ext>
                  </a:extLst>
                </p14:cNvPr>
                <p14:cNvContentPartPr/>
                <p14:nvPr/>
              </p14:nvContentPartPr>
              <p14:xfrm>
                <a:off x="5990798" y="856088"/>
                <a:ext cx="48960" cy="7704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8DE0AB9F-A5B4-4D67-B148-CFECAA97467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981798" y="847448"/>
                  <a:ext cx="666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8B276AA4-13E9-49FB-A771-0A4F9CBBFA48}"/>
                    </a:ext>
                  </a:extLst>
                </p14:cNvPr>
                <p14:cNvContentPartPr/>
                <p14:nvPr/>
              </p14:nvContentPartPr>
              <p14:xfrm>
                <a:off x="6078998" y="866888"/>
                <a:ext cx="116280" cy="8712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8B276AA4-13E9-49FB-A771-0A4F9CBBFA4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069998" y="858248"/>
                  <a:ext cx="13392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D2AF8463-AF7D-46A3-B42E-639BFB070123}"/>
                    </a:ext>
                  </a:extLst>
                </p14:cNvPr>
                <p14:cNvContentPartPr/>
                <p14:nvPr/>
              </p14:nvContentPartPr>
              <p14:xfrm>
                <a:off x="6183758" y="870128"/>
                <a:ext cx="79920" cy="12600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D2AF8463-AF7D-46A3-B42E-639BFB07012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175118" y="861488"/>
                  <a:ext cx="97560" cy="143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ACEBB616-5861-41AF-83AA-2C8F43964A55}"/>
                  </a:ext>
                </a:extLst>
              </p14:cNvPr>
              <p14:cNvContentPartPr/>
              <p14:nvPr/>
            </p14:nvContentPartPr>
            <p14:xfrm>
              <a:off x="84780" y="616654"/>
              <a:ext cx="339480" cy="29628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ACEBB616-5861-41AF-83AA-2C8F43964A55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5780" y="608014"/>
                <a:ext cx="357120" cy="313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64"/>
    </mc:Choice>
    <mc:Fallback xmlns="">
      <p:transition spd="slow" advTm="195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43254"/>
            <a:ext cx="29190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1D41D4"/>
                </a:solidFill>
                <a:latin typeface="Arial"/>
                <a:cs typeface="Arial"/>
              </a:rPr>
              <a:t>Diagnostic</a:t>
            </a:r>
            <a:r>
              <a:rPr sz="2400" spc="-75" dirty="0">
                <a:solidFill>
                  <a:srgbClr val="1D41D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D41D4"/>
                </a:solidFill>
                <a:latin typeface="Arial"/>
                <a:cs typeface="Arial"/>
              </a:rPr>
              <a:t>Methods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74633" y="6260784"/>
            <a:ext cx="247015" cy="26289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z="1400" dirty="0">
                <a:latin typeface="Malgun Gothic"/>
                <a:cs typeface="Malgun Gothic"/>
              </a:rPr>
              <a:t>8</a:t>
            </a:fld>
            <a:endParaRPr sz="1400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65503"/>
            <a:ext cx="5560695" cy="4780796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dirty="0">
                <a:latin typeface="Arial"/>
                <a:cs typeface="Arial"/>
              </a:rPr>
              <a:t>Maternal antibody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determination</a:t>
            </a:r>
            <a:r>
              <a:rPr lang="en-US" sz="2000" dirty="0">
                <a:latin typeface="Arial"/>
                <a:cs typeface="Arial"/>
              </a:rPr>
              <a:t> ( indirect coombs test ) +- </a:t>
            </a:r>
            <a:r>
              <a:rPr lang="en-US" sz="2000" dirty="0" err="1">
                <a:latin typeface="Arial"/>
                <a:cs typeface="Arial"/>
              </a:rPr>
              <a:t>titre</a:t>
            </a:r>
            <a:endParaRPr sz="2000" dirty="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lang="en-US" sz="2000" dirty="0">
                <a:latin typeface="Arial"/>
                <a:cs typeface="Arial"/>
              </a:rPr>
              <a:t>Paternal homozygosity study</a:t>
            </a:r>
          </a:p>
          <a:p>
            <a:pPr marL="469900" indent="-45720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dirty="0">
                <a:latin typeface="Arial"/>
                <a:cs typeface="Arial"/>
              </a:rPr>
              <a:t>Fetal blood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typing</a:t>
            </a:r>
            <a:r>
              <a:rPr lang="en-US" sz="2000" spc="-5" dirty="0">
                <a:latin typeface="Arial"/>
                <a:cs typeface="Arial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469265" algn="l"/>
                <a:tab pos="469900" algn="l"/>
              </a:tabLst>
            </a:pPr>
            <a:r>
              <a:rPr lang="en-US" sz="2000" spc="-5" dirty="0">
                <a:latin typeface="Arial"/>
                <a:cs typeface="Arial"/>
              </a:rPr>
              <a:t>       non-invasive = </a:t>
            </a:r>
            <a:r>
              <a:rPr lang="en-US" sz="2000" spc="-5" dirty="0" err="1">
                <a:latin typeface="Arial"/>
                <a:cs typeface="Arial"/>
              </a:rPr>
              <a:t>cffDNA</a:t>
            </a:r>
            <a:endParaRPr lang="en-US" sz="2000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469265" algn="l"/>
                <a:tab pos="469900" algn="l"/>
              </a:tabLst>
            </a:pPr>
            <a:r>
              <a:rPr lang="en-US" sz="2000" spc="-5" dirty="0">
                <a:latin typeface="Arial"/>
                <a:cs typeface="Arial"/>
              </a:rPr>
              <a:t>       invasive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469265" algn="l"/>
                <a:tab pos="469900" algn="l"/>
              </a:tabLst>
            </a:pPr>
            <a:endParaRPr lang="en-US"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469265" algn="l"/>
                <a:tab pos="469900" algn="l"/>
              </a:tabLst>
            </a:pPr>
            <a:r>
              <a:rPr lang="en-US" sz="2000" dirty="0">
                <a:latin typeface="Arial"/>
                <a:cs typeface="Arial"/>
              </a:rPr>
              <a:t>Follow up :</a:t>
            </a: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469265" algn="l"/>
                <a:tab pos="469900" algn="l"/>
              </a:tabLst>
            </a:pPr>
            <a:endParaRPr sz="2000" dirty="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lang="en-US" sz="2000" dirty="0" err="1">
                <a:latin typeface="Arial"/>
                <a:cs typeface="Arial"/>
              </a:rPr>
              <a:t>Titre</a:t>
            </a:r>
            <a:r>
              <a:rPr lang="en-US" sz="2000" dirty="0">
                <a:latin typeface="Arial"/>
                <a:cs typeface="Arial"/>
              </a:rPr>
              <a:t> level</a:t>
            </a:r>
            <a:endParaRPr sz="2000" dirty="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dirty="0">
                <a:latin typeface="Arial"/>
                <a:cs typeface="Arial"/>
              </a:rPr>
              <a:t>Ultrasound</a:t>
            </a:r>
            <a:r>
              <a:rPr lang="en-US" sz="2000" dirty="0">
                <a:latin typeface="Arial"/>
                <a:cs typeface="Arial"/>
              </a:rPr>
              <a:t> signs of hydrops</a:t>
            </a:r>
          </a:p>
          <a:p>
            <a:pPr marL="469900" indent="-45720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lang="en-US" sz="2000" dirty="0">
                <a:latin typeface="Arial"/>
                <a:cs typeface="Arial"/>
              </a:rPr>
              <a:t>MCA-PSV to detect fetal anemia</a:t>
            </a:r>
          </a:p>
          <a:p>
            <a:pPr marL="469900" indent="-45720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lang="en-US" sz="2000" dirty="0">
                <a:latin typeface="Arial"/>
                <a:cs typeface="Arial"/>
              </a:rPr>
              <a:t>PUBS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87DE12-732A-40AB-90F5-8F1D23946257}"/>
              </a:ext>
            </a:extLst>
          </p:cNvPr>
          <p:cNvSpPr txBox="1"/>
          <p:nvPr/>
        </p:nvSpPr>
        <p:spPr>
          <a:xfrm>
            <a:off x="4340867" y="2211477"/>
            <a:ext cx="4215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If the father is homozygotic, the child is 100% with Rh+ and we can skin foetal blood sampling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B000C9-FCBF-488E-9C67-8D57F724DDD5}"/>
              </a:ext>
            </a:extLst>
          </p:cNvPr>
          <p:cNvSpPr txBox="1"/>
          <p:nvPr/>
        </p:nvSpPr>
        <p:spPr>
          <a:xfrm>
            <a:off x="3797826" y="3078699"/>
            <a:ext cx="48238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Cell-free foetal DNA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B515F0-21C2-4BB7-A3FE-ED167D100BAA}"/>
              </a:ext>
            </a:extLst>
          </p:cNvPr>
          <p:cNvSpPr txBox="1"/>
          <p:nvPr/>
        </p:nvSpPr>
        <p:spPr>
          <a:xfrm>
            <a:off x="2160089" y="3429000"/>
            <a:ext cx="48238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Like chorionic villi sampling / amniocentesis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B4F335-844F-4FA9-AD8C-1E659EA0C198}"/>
              </a:ext>
            </a:extLst>
          </p:cNvPr>
          <p:cNvSpPr txBox="1"/>
          <p:nvPr/>
        </p:nvSpPr>
        <p:spPr>
          <a:xfrm>
            <a:off x="2160089" y="4676902"/>
            <a:ext cx="4823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If below critical value &gt;&gt; follow up every 4 weeks until 28 GA and every 2 weeks after 28 GA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FB4CDB-7194-4DF5-B5F0-BB95214C9922}"/>
              </a:ext>
            </a:extLst>
          </p:cNvPr>
          <p:cNvSpPr txBox="1"/>
          <p:nvPr/>
        </p:nvSpPr>
        <p:spPr>
          <a:xfrm>
            <a:off x="4784072" y="5650545"/>
            <a:ext cx="4167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Middle cerebral artery peak systolic velocity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71D709-D6B3-4B83-843A-3C2C56F92A68}"/>
              </a:ext>
            </a:extLst>
          </p:cNvPr>
          <p:cNvSpPr txBox="1"/>
          <p:nvPr/>
        </p:nvSpPr>
        <p:spPr>
          <a:xfrm>
            <a:off x="2195066" y="6000064"/>
            <a:ext cx="48238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Per-cutaneous umbilical blood sampling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730"/>
    </mc:Choice>
    <mc:Fallback xmlns="">
      <p:transition spd="slow" advTm="1277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U/S 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550" y="1600200"/>
            <a:ext cx="6347714" cy="388077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Hydrops </a:t>
            </a:r>
            <a:r>
              <a:rPr lang="en-US" dirty="0" err="1"/>
              <a:t>fetalis</a:t>
            </a:r>
            <a:r>
              <a:rPr lang="en-US" dirty="0"/>
              <a:t> : </a:t>
            </a:r>
          </a:p>
          <a:p>
            <a:pPr marL="0" indent="0">
              <a:buNone/>
            </a:pPr>
            <a:r>
              <a:rPr lang="en-US" dirty="0"/>
              <a:t>            2 serous compartments : ascites</a:t>
            </a:r>
          </a:p>
          <a:p>
            <a:pPr marL="0" indent="0">
              <a:buNone/>
            </a:pPr>
            <a:r>
              <a:rPr lang="en-US" dirty="0"/>
              <a:t>                                                  pericardial</a:t>
            </a:r>
          </a:p>
          <a:p>
            <a:pPr marL="0" indent="0">
              <a:buNone/>
            </a:pPr>
            <a:r>
              <a:rPr lang="en-US" dirty="0"/>
              <a:t>                                                  pleural</a:t>
            </a:r>
          </a:p>
          <a:p>
            <a:pPr marL="0" indent="0">
              <a:buNone/>
            </a:pPr>
            <a:r>
              <a:rPr lang="en-US" dirty="0"/>
              <a:t>                                                  skin</a:t>
            </a:r>
          </a:p>
          <a:p>
            <a:pPr marL="0" indent="0">
              <a:buNone/>
            </a:pPr>
            <a:r>
              <a:rPr lang="en-US" dirty="0"/>
              <a:t>Hepatomegaly</a:t>
            </a:r>
          </a:p>
          <a:p>
            <a:pPr marL="0" indent="0">
              <a:buNone/>
            </a:pPr>
            <a:r>
              <a:rPr lang="en-US" dirty="0" err="1"/>
              <a:t>Placentomegaly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Abberant</a:t>
            </a:r>
            <a:r>
              <a:rPr lang="en-US" dirty="0"/>
              <a:t> liquor volume</a:t>
            </a:r>
          </a:p>
          <a:p>
            <a:pPr marL="0" indent="0">
              <a:buNone/>
            </a:pPr>
            <a:r>
              <a:rPr lang="en-US" dirty="0"/>
              <a:t>                                                  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98C983-EA7F-4BA2-ABD2-08A6BFE76EC5}"/>
              </a:ext>
            </a:extLst>
          </p:cNvPr>
          <p:cNvSpPr txBox="1"/>
          <p:nvPr/>
        </p:nvSpPr>
        <p:spPr>
          <a:xfrm>
            <a:off x="3429000" y="4419600"/>
            <a:ext cx="48238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Oligo or poly-</a:t>
            </a:r>
            <a:r>
              <a:rPr lang="en-GB" sz="1400" dirty="0" err="1"/>
              <a:t>hydramneous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57676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772"/>
    </mc:Choice>
    <mc:Fallback xmlns="">
      <p:transition spd="slow" advTm="277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8787" y="274700"/>
            <a:ext cx="4440174" cy="27097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99025" y="276097"/>
            <a:ext cx="4244975" cy="26399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9105" y="2984500"/>
            <a:ext cx="4486275" cy="27654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899025" y="3003550"/>
            <a:ext cx="4244974" cy="27463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dirty="0"/>
              <a:t>Hale </a:t>
            </a:r>
            <a:r>
              <a:rPr spc="-50" dirty="0"/>
              <a:t>T., </a:t>
            </a:r>
            <a:r>
              <a:rPr spc="-20" dirty="0"/>
              <a:t>M.D., </a:t>
            </a:r>
            <a:r>
              <a:rPr spc="-10" dirty="0"/>
              <a:t>Resident</a:t>
            </a:r>
            <a:r>
              <a:rPr spc="25" dirty="0"/>
              <a:t> </a:t>
            </a:r>
            <a:r>
              <a:rPr spc="-5" dirty="0"/>
              <a:t>Physician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8D34FD6-998D-4C7B-85F4-E69C839036D3}"/>
              </a:ext>
            </a:extLst>
          </p:cNvPr>
          <p:cNvSpPr txBox="1"/>
          <p:nvPr/>
        </p:nvSpPr>
        <p:spPr>
          <a:xfrm>
            <a:off x="5970089" y="5714437"/>
            <a:ext cx="2564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Pericardial effusion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281748-231F-4C2B-9F78-74C864B55145}"/>
              </a:ext>
            </a:extLst>
          </p:cNvPr>
          <p:cNvSpPr txBox="1"/>
          <p:nvPr/>
        </p:nvSpPr>
        <p:spPr>
          <a:xfrm>
            <a:off x="4572000" y="0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ascites</a:t>
            </a:r>
          </a:p>
        </p:txBody>
      </p:sp>
    </p:spTree>
    <p:extLst>
      <p:ext uri="{BB962C8B-B14F-4D97-AF65-F5344CB8AC3E}">
        <p14:creationId xmlns:p14="http://schemas.microsoft.com/office/powerpoint/2010/main" val="238249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892"/>
    </mc:Choice>
    <mc:Fallback xmlns="">
      <p:transition spd="slow" advTm="188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25854"/>
            <a:ext cx="39160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Rh-ve </a:t>
            </a:r>
            <a:r>
              <a:rPr sz="2000" b="1" spc="-15" dirty="0">
                <a:solidFill>
                  <a:srgbClr val="6F2F9F"/>
                </a:solidFill>
                <a:latin typeface="Arial"/>
                <a:cs typeface="Arial"/>
              </a:rPr>
              <a:t>Mother, 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Rh </a:t>
            </a: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+ve</a:t>
            </a:r>
            <a:r>
              <a:rPr sz="2000" b="1" spc="-9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Partner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4818" y="2200657"/>
            <a:ext cx="8520686" cy="34533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609599" y="6140248"/>
            <a:ext cx="4622973" cy="167354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endParaRPr spc="-5" dirty="0"/>
          </a:p>
        </p:txBody>
      </p:sp>
      <p:sp>
        <p:nvSpPr>
          <p:cNvPr id="5" name="object 5"/>
          <p:cNvSpPr txBox="1"/>
          <p:nvPr/>
        </p:nvSpPr>
        <p:spPr>
          <a:xfrm>
            <a:off x="8374633" y="6260784"/>
            <a:ext cx="247015" cy="26289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z="1400" dirty="0">
                <a:latin typeface="Malgun Gothic"/>
                <a:cs typeface="Malgun Gothic"/>
              </a:rPr>
              <a:t>11</a:t>
            </a:fld>
            <a:endParaRPr sz="1400">
              <a:latin typeface="Malgun Gothic"/>
              <a:cs typeface="Malgun Gothic"/>
            </a:endParaRP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14"/>
    </mc:Choice>
    <mc:Fallback xmlns="">
      <p:transition spd="slow" advTm="208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xfrm>
            <a:off x="609599" y="6140248"/>
            <a:ext cx="4622973" cy="167354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8374633" y="6260784"/>
            <a:ext cx="247015" cy="26289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z="1400" dirty="0">
                <a:latin typeface="Malgun Gothic"/>
                <a:cs typeface="Malgun Gothic"/>
              </a:rPr>
              <a:t>12</a:t>
            </a:fld>
            <a:endParaRPr sz="1400">
              <a:latin typeface="Malgun Gothic"/>
              <a:cs typeface="Malgun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35940" y="746226"/>
            <a:ext cx="8031480" cy="4344779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Epidemilogy</a:t>
            </a: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15% of world population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Rh</a:t>
            </a:r>
            <a:r>
              <a:rPr sz="20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negative</a:t>
            </a:r>
            <a:endParaRPr sz="2000" dirty="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Sensitization declining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cur</a:t>
            </a:r>
            <a:r>
              <a:rPr lang="en-US" sz="2000" dirty="0">
                <a:latin typeface="Arial"/>
                <a:cs typeface="Arial"/>
              </a:rPr>
              <a:t>rently</a:t>
            </a:r>
            <a:endParaRPr sz="2000" dirty="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Antental and Postpartum administration of</a:t>
            </a:r>
            <a:r>
              <a:rPr sz="2000" spc="-1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RhIG</a:t>
            </a: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Why do cases still continue to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occur?</a:t>
            </a:r>
          </a:p>
          <a:p>
            <a:pPr marL="1155700" lvl="2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Maternal sensitization in </a:t>
            </a:r>
            <a:r>
              <a:rPr sz="2000" spc="-5" dirty="0">
                <a:latin typeface="Arial"/>
                <a:cs typeface="Arial"/>
              </a:rPr>
              <a:t>the </a:t>
            </a:r>
            <a:r>
              <a:rPr sz="2000" dirty="0">
                <a:latin typeface="Arial"/>
                <a:cs typeface="Arial"/>
              </a:rPr>
              <a:t>first two trimesters of</a:t>
            </a:r>
            <a:r>
              <a:rPr sz="2000" spc="-18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pregnancy</a:t>
            </a:r>
            <a:r>
              <a:rPr lang="en-US" sz="2000" spc="-15" dirty="0">
                <a:latin typeface="Arial"/>
                <a:cs typeface="Arial"/>
              </a:rPr>
              <a:t> and it could be silent (asymptomatic) = RAADP</a:t>
            </a:r>
            <a:endParaRPr sz="2000" dirty="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484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Inadvertent omission of </a:t>
            </a:r>
            <a:r>
              <a:rPr sz="2000" dirty="0" err="1">
                <a:latin typeface="Arial"/>
                <a:cs typeface="Arial"/>
              </a:rPr>
              <a:t>RhIG</a:t>
            </a:r>
            <a:endParaRPr sz="2000" dirty="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Inadequate dosing </a:t>
            </a:r>
            <a:r>
              <a:rPr sz="2000" spc="-5" dirty="0">
                <a:latin typeface="Arial"/>
                <a:cs typeface="Arial"/>
              </a:rPr>
              <a:t>after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delivery</a:t>
            </a:r>
          </a:p>
          <a:p>
            <a:pPr marL="1155700" lvl="2" indent="-22923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700" algn="l"/>
                <a:tab pos="1156335" algn="l"/>
                <a:tab pos="3684904" algn="l"/>
              </a:tabLst>
            </a:pP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Low</a:t>
            </a:r>
            <a:r>
              <a:rPr sz="20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ANC</a:t>
            </a:r>
            <a:r>
              <a:rPr sz="2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 err="1">
                <a:solidFill>
                  <a:srgbClr val="C00000"/>
                </a:solidFill>
                <a:latin typeface="Arial"/>
                <a:cs typeface="Arial"/>
              </a:rPr>
              <a:t>attendane</a:t>
            </a:r>
            <a:r>
              <a:rPr lang="en-US" sz="20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and Low socioeconomic</a:t>
            </a:r>
            <a:r>
              <a:rPr sz="20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status</a:t>
            </a:r>
            <a:endParaRPr sz="2000" dirty="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No immune globulins to prevent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alloimmunization to</a:t>
            </a:r>
            <a:r>
              <a:rPr sz="2000" b="1" spc="-1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other</a:t>
            </a:r>
            <a:endParaRPr sz="2000" dirty="0">
              <a:latin typeface="Arial"/>
              <a:cs typeface="Arial"/>
            </a:endParaRPr>
          </a:p>
          <a:p>
            <a:pPr marL="1155700">
              <a:lnSpc>
                <a:spcPct val="100000"/>
              </a:lnSpc>
            </a:pP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red cell</a:t>
            </a:r>
            <a:r>
              <a:rPr sz="20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antigens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53E419-C8F5-4F6F-877D-37AFEB1B8C5B}"/>
              </a:ext>
            </a:extLst>
          </p:cNvPr>
          <p:cNvSpPr txBox="1"/>
          <p:nvPr/>
        </p:nvSpPr>
        <p:spPr>
          <a:xfrm>
            <a:off x="7010400" y="2905780"/>
            <a:ext cx="1779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Routine antenatal anti-D prophylaxis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582D0E-CD8C-41DA-AB93-3E8DBC2EC4F2}"/>
              </a:ext>
            </a:extLst>
          </p:cNvPr>
          <p:cNvSpPr txBox="1"/>
          <p:nvPr/>
        </p:nvSpPr>
        <p:spPr>
          <a:xfrm>
            <a:off x="5334000" y="3706112"/>
            <a:ext cx="3456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In massive bleeding – abruption / previa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270"/>
    </mc:Choice>
    <mc:Fallback xmlns="">
      <p:transition spd="slow" advTm="992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374633" y="6260784"/>
            <a:ext cx="247015" cy="26289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z="1400" dirty="0">
                <a:latin typeface="Malgun Gothic"/>
                <a:cs typeface="Malgun Gothic"/>
              </a:rPr>
              <a:t>13</a:t>
            </a:fld>
            <a:endParaRPr sz="1400">
              <a:latin typeface="Malgun Gothic"/>
              <a:cs typeface="Malgun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35940" y="1565503"/>
            <a:ext cx="7830184" cy="307403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Pathogenesis</a:t>
            </a: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Fetal-maternal interface is not an absolute</a:t>
            </a:r>
            <a:r>
              <a:rPr sz="2000" spc="-1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barrier</a:t>
            </a:r>
          </a:p>
          <a:p>
            <a:pPr marL="1155700" lvl="2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Considerable cell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trafficking</a:t>
            </a:r>
            <a:endParaRPr sz="2000" dirty="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Fetomaternal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Hemorhage</a:t>
            </a:r>
          </a:p>
          <a:p>
            <a:pPr marL="1155700" marR="5080" lvl="2" indent="-228600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Adequate dose of </a:t>
            </a:r>
            <a:r>
              <a:rPr sz="2000" spc="-5" dirty="0">
                <a:latin typeface="Arial"/>
                <a:cs typeface="Arial"/>
              </a:rPr>
              <a:t>putative </a:t>
            </a:r>
            <a:r>
              <a:rPr sz="2000" dirty="0" err="1">
                <a:latin typeface="Arial"/>
                <a:cs typeface="Arial"/>
              </a:rPr>
              <a:t>antignes</a:t>
            </a:r>
            <a:r>
              <a:rPr sz="2000" dirty="0">
                <a:latin typeface="Arial"/>
                <a:cs typeface="Arial"/>
              </a:rPr>
              <a:t> (</a:t>
            </a:r>
            <a:r>
              <a:rPr lang="en-US" sz="2000" dirty="0">
                <a:latin typeface="Arial"/>
                <a:cs typeface="Arial"/>
              </a:rPr>
              <a:t>f</a:t>
            </a:r>
            <a:r>
              <a:rPr sz="2000" b="1" dirty="0">
                <a:solidFill>
                  <a:srgbClr val="C8091E"/>
                </a:solidFill>
                <a:latin typeface="Arial"/>
                <a:cs typeface="Arial"/>
              </a:rPr>
              <a:t>oreign fetal red cell  antigens</a:t>
            </a:r>
            <a:r>
              <a:rPr sz="2000" dirty="0">
                <a:latin typeface="Arial"/>
                <a:cs typeface="Arial"/>
              </a:rPr>
              <a:t>) → </a:t>
            </a:r>
            <a:r>
              <a:rPr sz="2000" spc="-5" dirty="0">
                <a:latin typeface="Arial"/>
                <a:cs typeface="Arial"/>
              </a:rPr>
              <a:t>Stimulate the </a:t>
            </a:r>
            <a:r>
              <a:rPr sz="2000" dirty="0">
                <a:latin typeface="Arial"/>
                <a:cs typeface="Arial"/>
              </a:rPr>
              <a:t>maternal </a:t>
            </a:r>
            <a:r>
              <a:rPr sz="2000" spc="-5" dirty="0">
                <a:latin typeface="Arial"/>
                <a:cs typeface="Arial"/>
              </a:rPr>
              <a:t>immune </a:t>
            </a:r>
            <a:r>
              <a:rPr sz="2000" dirty="0">
                <a:latin typeface="Arial"/>
                <a:cs typeface="Arial"/>
              </a:rPr>
              <a:t>system → </a:t>
            </a:r>
            <a:r>
              <a:rPr sz="2000" b="1" dirty="0">
                <a:solidFill>
                  <a:srgbClr val="C8091E"/>
                </a:solidFill>
                <a:latin typeface="Arial"/>
                <a:cs typeface="Arial"/>
              </a:rPr>
              <a:t>B-  </a:t>
            </a:r>
            <a:r>
              <a:rPr sz="2000" b="1" spc="-15" dirty="0">
                <a:solidFill>
                  <a:srgbClr val="C8091E"/>
                </a:solidFill>
                <a:latin typeface="Arial"/>
                <a:cs typeface="Arial"/>
              </a:rPr>
              <a:t>Lymphocyte </a:t>
            </a:r>
            <a:r>
              <a:rPr sz="2000" dirty="0">
                <a:latin typeface="Arial"/>
                <a:cs typeface="Arial"/>
              </a:rPr>
              <a:t>clones that recognize the foreign </a:t>
            </a:r>
            <a:r>
              <a:rPr sz="2000" spc="-5" dirty="0">
                <a:latin typeface="Arial"/>
                <a:cs typeface="Arial"/>
              </a:rPr>
              <a:t>fetal </a:t>
            </a:r>
            <a:r>
              <a:rPr sz="2000" dirty="0">
                <a:latin typeface="Arial"/>
                <a:cs typeface="Arial"/>
              </a:rPr>
              <a:t>red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cell  </a:t>
            </a:r>
            <a:r>
              <a:rPr sz="2000" spc="-5" dirty="0">
                <a:latin typeface="Arial"/>
                <a:cs typeface="Arial"/>
              </a:rPr>
              <a:t>antigens </a:t>
            </a:r>
            <a:r>
              <a:rPr sz="2000" dirty="0">
                <a:latin typeface="Arial"/>
                <a:cs typeface="Arial"/>
              </a:rPr>
              <a:t>established → </a:t>
            </a:r>
            <a:r>
              <a:rPr lang="en-US" sz="2000" spc="-5" dirty="0">
                <a:latin typeface="Arial"/>
                <a:cs typeface="Arial"/>
              </a:rPr>
              <a:t>antibodies were</a:t>
            </a:r>
            <a:r>
              <a:rPr sz="2000" spc="-5" dirty="0">
                <a:latin typeface="Arial"/>
                <a:cs typeface="Arial"/>
              </a:rPr>
              <a:t> produced </a:t>
            </a:r>
            <a:r>
              <a:rPr sz="2000" dirty="0">
                <a:latin typeface="Arial"/>
                <a:cs typeface="Arial"/>
              </a:rPr>
              <a:t>→ </a:t>
            </a:r>
            <a:r>
              <a:rPr sz="2000" spc="-5" dirty="0">
                <a:latin typeface="Arial"/>
                <a:cs typeface="Arial"/>
              </a:rPr>
              <a:t>titer  </a:t>
            </a:r>
            <a:r>
              <a:rPr sz="2000" dirty="0">
                <a:latin typeface="Arial"/>
                <a:cs typeface="Arial"/>
              </a:rPr>
              <a:t>detected 5 </a:t>
            </a:r>
            <a:r>
              <a:rPr sz="2000" spc="-5" dirty="0">
                <a:latin typeface="Arial"/>
                <a:cs typeface="Arial"/>
              </a:rPr>
              <a:t>to </a:t>
            </a:r>
            <a:r>
              <a:rPr sz="2000" dirty="0">
                <a:latin typeface="Arial"/>
                <a:cs typeface="Arial"/>
              </a:rPr>
              <a:t>16 weeks </a:t>
            </a:r>
            <a:r>
              <a:rPr sz="2000" spc="-5" dirty="0">
                <a:latin typeface="Arial"/>
                <a:cs typeface="Arial"/>
              </a:rPr>
              <a:t>after </a:t>
            </a:r>
            <a:r>
              <a:rPr sz="2000" dirty="0">
                <a:latin typeface="Arial"/>
                <a:cs typeface="Arial"/>
              </a:rPr>
              <a:t>the sensitizing</a:t>
            </a:r>
            <a:r>
              <a:rPr sz="2000" spc="-1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event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777"/>
    </mc:Choice>
    <mc:Fallback xmlns="">
      <p:transition spd="slow" advTm="427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xfrm>
            <a:off x="609599" y="6140248"/>
            <a:ext cx="4622973" cy="167354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8374633" y="6260784"/>
            <a:ext cx="247015" cy="26289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z="1400" dirty="0">
                <a:latin typeface="Malgun Gothic"/>
                <a:cs typeface="Malgun Gothic"/>
              </a:rPr>
              <a:t>14</a:t>
            </a:fld>
            <a:endParaRPr sz="1400">
              <a:latin typeface="Malgun Gothic"/>
              <a:cs typeface="Malgun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35940" y="1565503"/>
            <a:ext cx="7951470" cy="228155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In subsequent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pregnancies</a:t>
            </a:r>
          </a:p>
          <a:p>
            <a:pPr marL="756285" marR="5080" indent="-287020">
              <a:lnSpc>
                <a:spcPct val="100000"/>
              </a:lnSpc>
              <a:spcBef>
                <a:spcPts val="480"/>
              </a:spcBef>
              <a:tabLst>
                <a:tab pos="756285" algn="l"/>
              </a:tabLst>
            </a:pPr>
            <a:r>
              <a:rPr sz="2000" dirty="0">
                <a:solidFill>
                  <a:srgbClr val="AC4644"/>
                </a:solidFill>
                <a:latin typeface="Arial"/>
                <a:cs typeface="Arial"/>
              </a:rPr>
              <a:t>–	</a:t>
            </a:r>
            <a:r>
              <a:rPr sz="2000" b="1" spc="-5" dirty="0">
                <a:solidFill>
                  <a:srgbClr val="AC4644"/>
                </a:solidFill>
                <a:latin typeface="Arial"/>
                <a:cs typeface="Arial"/>
              </a:rPr>
              <a:t>B-lymphocytes </a:t>
            </a:r>
            <a:r>
              <a:rPr sz="2000" dirty="0">
                <a:latin typeface="Arial"/>
                <a:cs typeface="Arial"/>
              </a:rPr>
              <a:t>will have the </a:t>
            </a:r>
            <a:r>
              <a:rPr sz="2000" b="1" dirty="0">
                <a:latin typeface="Arial"/>
                <a:cs typeface="Arial"/>
              </a:rPr>
              <a:t>memory </a:t>
            </a:r>
            <a:r>
              <a:rPr sz="2000" dirty="0">
                <a:latin typeface="Arial"/>
                <a:cs typeface="Arial"/>
              </a:rPr>
              <a:t>of foreign invasion (by  foreign </a:t>
            </a:r>
            <a:r>
              <a:rPr sz="2000" spc="-5" dirty="0">
                <a:latin typeface="Arial"/>
                <a:cs typeface="Arial"/>
              </a:rPr>
              <a:t>fetal </a:t>
            </a:r>
            <a:r>
              <a:rPr sz="2000" dirty="0">
                <a:latin typeface="Arial"/>
                <a:cs typeface="Arial"/>
              </a:rPr>
              <a:t>antigens) → </a:t>
            </a:r>
            <a:r>
              <a:rPr sz="2000" spc="-5" dirty="0">
                <a:latin typeface="Arial"/>
                <a:cs typeface="Arial"/>
              </a:rPr>
              <a:t>Upon </a:t>
            </a:r>
            <a:r>
              <a:rPr sz="2000" dirty="0">
                <a:latin typeface="Arial"/>
                <a:cs typeface="Arial"/>
              </a:rPr>
              <a:t>second </a:t>
            </a:r>
            <a:r>
              <a:rPr sz="2000" spc="-5" dirty="0">
                <a:latin typeface="Arial"/>
                <a:cs typeface="Arial"/>
              </a:rPr>
              <a:t>exposure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B-lymphocytes  will be transformed into 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Plasma </a:t>
            </a: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Cells </a:t>
            </a:r>
            <a:r>
              <a:rPr sz="2000" dirty="0">
                <a:latin typeface="Arial"/>
                <a:cs typeface="Arial"/>
              </a:rPr>
              <a:t>→ </a:t>
            </a:r>
            <a:r>
              <a:rPr sz="2000" spc="-5" dirty="0">
                <a:latin typeface="Arial"/>
                <a:cs typeface="Arial"/>
              </a:rPr>
              <a:t>Proliferate rapidly and  </a:t>
            </a:r>
            <a:r>
              <a:rPr sz="2000" dirty="0">
                <a:latin typeface="Arial"/>
                <a:cs typeface="Arial"/>
              </a:rPr>
              <a:t>a large mass of </a:t>
            </a:r>
            <a:r>
              <a:rPr sz="2000" b="1" dirty="0">
                <a:solidFill>
                  <a:srgbClr val="C8091E"/>
                </a:solidFill>
                <a:latin typeface="Arial"/>
                <a:cs typeface="Arial"/>
              </a:rPr>
              <a:t>IgG </a:t>
            </a:r>
            <a:r>
              <a:rPr sz="2000" spc="-5" dirty="0">
                <a:latin typeface="Arial"/>
                <a:cs typeface="Arial"/>
              </a:rPr>
              <a:t>is produced →Readily </a:t>
            </a:r>
            <a:r>
              <a:rPr sz="2000" dirty="0">
                <a:latin typeface="Arial"/>
                <a:cs typeface="Arial"/>
              </a:rPr>
              <a:t>crossess the  </a:t>
            </a:r>
            <a:r>
              <a:rPr sz="2000" spc="-5" dirty="0">
                <a:latin typeface="Arial"/>
                <a:cs typeface="Arial"/>
              </a:rPr>
              <a:t>placenta </a:t>
            </a:r>
            <a:r>
              <a:rPr sz="2000" dirty="0">
                <a:latin typeface="Arial"/>
                <a:cs typeface="Arial"/>
              </a:rPr>
              <a:t>→Attaches to </a:t>
            </a:r>
            <a:r>
              <a:rPr sz="2000" spc="-5" dirty="0">
                <a:latin typeface="Arial"/>
                <a:cs typeface="Arial"/>
              </a:rPr>
              <a:t>fetal erythrocytes </a:t>
            </a:r>
            <a:r>
              <a:rPr sz="2000" dirty="0">
                <a:latin typeface="Arial"/>
                <a:cs typeface="Arial"/>
              </a:rPr>
              <a:t>→ Sequestered </a:t>
            </a:r>
            <a:r>
              <a:rPr sz="2000" spc="-5" dirty="0">
                <a:latin typeface="Arial"/>
                <a:cs typeface="Arial"/>
              </a:rPr>
              <a:t>by fetal </a:t>
            </a:r>
            <a:r>
              <a:rPr sz="2000" dirty="0">
                <a:latin typeface="Arial"/>
                <a:cs typeface="Arial"/>
              </a:rPr>
              <a:t>spleen → </a:t>
            </a:r>
            <a:r>
              <a:rPr sz="2000" spc="-5" dirty="0">
                <a:latin typeface="Arial"/>
                <a:cs typeface="Arial"/>
              </a:rPr>
              <a:t>Extravascular hemolysis </a:t>
            </a:r>
            <a:r>
              <a:rPr sz="2000" dirty="0">
                <a:latin typeface="Arial"/>
                <a:cs typeface="Arial"/>
              </a:rPr>
              <a:t>→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Anemia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335"/>
    </mc:Choice>
    <mc:Fallback xmlns="">
      <p:transition spd="slow" advTm="363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xfrm>
            <a:off x="609599" y="6140248"/>
            <a:ext cx="4622973" cy="167354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8374633" y="6260784"/>
            <a:ext cx="247015" cy="26289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z="1400" dirty="0">
                <a:latin typeface="Malgun Gothic"/>
                <a:cs typeface="Malgun Gothic"/>
              </a:rPr>
              <a:t>15</a:t>
            </a:fld>
            <a:endParaRPr sz="1400">
              <a:latin typeface="Malgun Gothic"/>
              <a:cs typeface="Malgun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35940" y="1565503"/>
            <a:ext cx="6196965" cy="2241639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Anemia - hallmark of red cell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alloimmunization</a:t>
            </a: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Enhanced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hematopoiesis</a:t>
            </a:r>
          </a:p>
          <a:p>
            <a:pPr marL="1155700" lvl="2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Bone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marrow</a:t>
            </a:r>
          </a:p>
          <a:p>
            <a:pPr marL="1155700" lvl="2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Liver</a:t>
            </a:r>
          </a:p>
          <a:p>
            <a:pPr marL="1383665" lvl="3">
              <a:lnSpc>
                <a:spcPct val="100000"/>
              </a:lnSpc>
              <a:spcBef>
                <a:spcPts val="480"/>
              </a:spcBef>
              <a:tabLst>
                <a:tab pos="1613535" algn="l"/>
              </a:tabLst>
            </a:pPr>
            <a:endParaRPr sz="2000" dirty="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84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Cardiac output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increases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788"/>
    </mc:Choice>
    <mc:Fallback xmlns="">
      <p:transition spd="slow" advTm="287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xfrm>
            <a:off x="609599" y="6140248"/>
            <a:ext cx="4622973" cy="167354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8374633" y="6260784"/>
            <a:ext cx="247015" cy="26289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z="1400" dirty="0">
                <a:latin typeface="Malgun Gothic"/>
                <a:cs typeface="Malgun Gothic"/>
              </a:rPr>
              <a:t>16</a:t>
            </a:fld>
            <a:endParaRPr sz="1400">
              <a:latin typeface="Malgun Gothic"/>
              <a:cs typeface="Malgun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35940" y="1383004"/>
            <a:ext cx="6539230" cy="3729226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Why hydrops fetalis in red cell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alloimmunization?</a:t>
            </a: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Proposed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mechanisims</a:t>
            </a:r>
          </a:p>
          <a:p>
            <a:pPr marL="1384300" lvl="2" indent="-457834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1384300" algn="l"/>
                <a:tab pos="1384935" algn="l"/>
              </a:tabLst>
            </a:pPr>
            <a:r>
              <a:rPr sz="2000" dirty="0">
                <a:latin typeface="Arial"/>
                <a:cs typeface="Arial"/>
              </a:rPr>
              <a:t>Liver shifted to erythrocyte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production</a:t>
            </a:r>
          </a:p>
          <a:p>
            <a:pPr marL="1612900" lvl="3" indent="-229235">
              <a:lnSpc>
                <a:spcPct val="100000"/>
              </a:lnSpc>
              <a:spcBef>
                <a:spcPts val="480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Decreased plasma colloid osmotic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pressure</a:t>
            </a:r>
          </a:p>
          <a:p>
            <a:pPr marL="1384300" lvl="2" indent="-457834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1384300" algn="l"/>
                <a:tab pos="1384935" algn="l"/>
              </a:tabLst>
            </a:pPr>
            <a:r>
              <a:rPr sz="2000" spc="-10" dirty="0">
                <a:latin typeface="Arial"/>
                <a:cs typeface="Arial"/>
              </a:rPr>
              <a:t>Tissue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hypoxia</a:t>
            </a:r>
          </a:p>
          <a:p>
            <a:pPr marL="1612900" lvl="3" indent="-229235">
              <a:lnSpc>
                <a:spcPct val="100000"/>
              </a:lnSpc>
              <a:spcBef>
                <a:spcPts val="480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Increased capil</a:t>
            </a:r>
            <a:r>
              <a:rPr lang="en-US" sz="2000" dirty="0">
                <a:latin typeface="Arial"/>
                <a:cs typeface="Arial"/>
              </a:rPr>
              <a:t>l</a:t>
            </a:r>
            <a:r>
              <a:rPr sz="2000" dirty="0">
                <a:latin typeface="Arial"/>
                <a:cs typeface="Arial"/>
              </a:rPr>
              <a:t>ary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permeability</a:t>
            </a:r>
          </a:p>
          <a:p>
            <a:pPr marL="1384300" lvl="2" indent="-457834">
              <a:lnSpc>
                <a:spcPct val="100000"/>
              </a:lnSpc>
              <a:spcBef>
                <a:spcPts val="484"/>
              </a:spcBef>
              <a:buAutoNum type="arabicPeriod"/>
              <a:tabLst>
                <a:tab pos="1384300" algn="l"/>
                <a:tab pos="1384935" algn="l"/>
              </a:tabLst>
            </a:pPr>
            <a:r>
              <a:rPr sz="2000" dirty="0">
                <a:latin typeface="Arial"/>
                <a:cs typeface="Arial"/>
              </a:rPr>
              <a:t>Iron overload from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hemolysis</a:t>
            </a:r>
          </a:p>
          <a:p>
            <a:pPr marL="1612900" lvl="3" indent="-229235">
              <a:lnSpc>
                <a:spcPct val="100000"/>
              </a:lnSpc>
              <a:spcBef>
                <a:spcPts val="480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Free radical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formation</a:t>
            </a:r>
          </a:p>
          <a:p>
            <a:pPr marL="1384300" lvl="2" indent="-457834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1384300" algn="l"/>
                <a:tab pos="1384935" algn="l"/>
              </a:tabLst>
            </a:pPr>
            <a:r>
              <a:rPr sz="2000" dirty="0">
                <a:latin typeface="Arial"/>
                <a:cs typeface="Arial"/>
              </a:rPr>
              <a:t>Increased central venous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pressure</a:t>
            </a:r>
          </a:p>
          <a:p>
            <a:pPr marL="1612900" lvl="3" indent="-229235">
              <a:lnSpc>
                <a:spcPct val="100000"/>
              </a:lnSpc>
              <a:spcBef>
                <a:spcPts val="480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Impaired lymphatic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drainage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449"/>
    </mc:Choice>
    <mc:Fallback xmlns="">
      <p:transition spd="slow" advTm="214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xfrm>
            <a:off x="609599" y="6140248"/>
            <a:ext cx="4622973" cy="167354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8374633" y="6260784"/>
            <a:ext cx="247015" cy="26289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z="1400" dirty="0">
                <a:latin typeface="Malgun Gothic"/>
                <a:cs typeface="Malgun Gothic"/>
              </a:rPr>
              <a:t>17</a:t>
            </a:fld>
            <a:endParaRPr sz="1400">
              <a:latin typeface="Malgun Gothic"/>
              <a:cs typeface="Malgun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93139" y="1565503"/>
            <a:ext cx="6061075" cy="148907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Male</a:t>
            </a:r>
            <a:r>
              <a:rPr sz="2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fetus</a:t>
            </a:r>
            <a:endParaRPr sz="2000">
              <a:latin typeface="Arial"/>
              <a:cs typeface="Arial"/>
            </a:endParaRPr>
          </a:p>
          <a:p>
            <a:pPr marL="698500" lvl="1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698500" algn="l"/>
                <a:tab pos="699135" algn="l"/>
              </a:tabLst>
            </a:pPr>
            <a:r>
              <a:rPr sz="2000" dirty="0">
                <a:latin typeface="Arial"/>
                <a:cs typeface="Arial"/>
              </a:rPr>
              <a:t>Bad prognositic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factor</a:t>
            </a:r>
            <a:endParaRPr sz="20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480"/>
              </a:spcBef>
              <a:buChar char="–"/>
              <a:tabLst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13 fold increased risk of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hydrops</a:t>
            </a:r>
            <a:endParaRPr sz="2000">
              <a:latin typeface="Arial"/>
              <a:cs typeface="Arial"/>
            </a:endParaRPr>
          </a:p>
          <a:p>
            <a:pPr marL="1224280" lvl="2" indent="-297815">
              <a:lnSpc>
                <a:spcPct val="100000"/>
              </a:lnSpc>
              <a:spcBef>
                <a:spcPts val="480"/>
              </a:spcBef>
              <a:buChar char="–"/>
              <a:tabLst>
                <a:tab pos="1224280" algn="l"/>
                <a:tab pos="1224915" algn="l"/>
              </a:tabLst>
            </a:pPr>
            <a:r>
              <a:rPr sz="2000" dirty="0">
                <a:latin typeface="Arial"/>
                <a:cs typeface="Arial"/>
              </a:rPr>
              <a:t>3.38 fold increased risk of perintal</a:t>
            </a:r>
            <a:r>
              <a:rPr sz="2000" spc="-1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mortality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89"/>
    </mc:Choice>
    <mc:Fallback xmlns="">
      <p:transition spd="slow" advTm="143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77870" y="6273484"/>
            <a:ext cx="2586355" cy="2374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400" dirty="0">
                <a:latin typeface="Malgun Gothic"/>
                <a:cs typeface="Malgun Gothic"/>
              </a:rPr>
              <a:t>Hale </a:t>
            </a:r>
            <a:r>
              <a:rPr sz="1400" spc="-50" dirty="0">
                <a:latin typeface="Malgun Gothic"/>
                <a:cs typeface="Malgun Gothic"/>
              </a:rPr>
              <a:t>T., </a:t>
            </a:r>
            <a:r>
              <a:rPr sz="1400" spc="-20" dirty="0">
                <a:latin typeface="Malgun Gothic"/>
                <a:cs typeface="Malgun Gothic"/>
              </a:rPr>
              <a:t>M.D., </a:t>
            </a:r>
            <a:r>
              <a:rPr sz="1400" spc="-10" dirty="0">
                <a:latin typeface="Malgun Gothic"/>
                <a:cs typeface="Malgun Gothic"/>
              </a:rPr>
              <a:t>Resident</a:t>
            </a:r>
            <a:r>
              <a:rPr sz="1400" spc="25" dirty="0">
                <a:latin typeface="Malgun Gothic"/>
                <a:cs typeface="Malgun Gothic"/>
              </a:rPr>
              <a:t> </a:t>
            </a:r>
            <a:r>
              <a:rPr sz="1400" spc="-5" dirty="0">
                <a:latin typeface="Malgun Gothic"/>
                <a:cs typeface="Malgun Gothic"/>
              </a:rPr>
              <a:t>Physician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87333" y="6276543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Malgun Gothic"/>
                <a:cs typeface="Malgun Gothic"/>
              </a:rPr>
              <a:t>13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" y="274624"/>
            <a:ext cx="7534656" cy="62421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15"/>
    </mc:Choice>
    <mc:Fallback xmlns="">
      <p:transition spd="slow" advTm="122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417637"/>
            <a:ext cx="6651625" cy="5124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dirty="0"/>
              <a:t>Hale </a:t>
            </a:r>
            <a:r>
              <a:rPr spc="-50" dirty="0"/>
              <a:t>T., </a:t>
            </a:r>
            <a:r>
              <a:rPr spc="-20" dirty="0"/>
              <a:t>M.D., </a:t>
            </a:r>
            <a:r>
              <a:rPr spc="-10" dirty="0"/>
              <a:t>Resident</a:t>
            </a:r>
            <a:r>
              <a:rPr spc="25" dirty="0"/>
              <a:t> </a:t>
            </a:r>
            <a:r>
              <a:rPr spc="-5" dirty="0"/>
              <a:t>Physician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dirty="0"/>
              <a:t>19</a:t>
            </a:fld>
            <a:endParaRPr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81"/>
    </mc:Choice>
    <mc:Fallback xmlns="">
      <p:transition spd="slow" advTm="60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0613" y="1551171"/>
            <a:ext cx="7126125" cy="49784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dirty="0"/>
              <a:t>Hale </a:t>
            </a:r>
            <a:r>
              <a:rPr spc="-50" dirty="0"/>
              <a:t>T., </a:t>
            </a:r>
            <a:r>
              <a:rPr spc="-20" dirty="0"/>
              <a:t>M.D., </a:t>
            </a:r>
            <a:r>
              <a:rPr spc="-10" dirty="0"/>
              <a:t>Resident</a:t>
            </a:r>
            <a:r>
              <a:rPr spc="25" dirty="0"/>
              <a:t> </a:t>
            </a:r>
            <a:r>
              <a:rPr spc="-5" dirty="0"/>
              <a:t>Physician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dirty="0"/>
              <a:t>20</a:t>
            </a:fld>
            <a:endParaRPr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A6CDD4-4C58-4304-A676-29A18EC1EEAF}"/>
              </a:ext>
            </a:extLst>
          </p:cNvPr>
          <p:cNvSpPr txBox="1"/>
          <p:nvPr/>
        </p:nvSpPr>
        <p:spPr>
          <a:xfrm>
            <a:off x="1066800" y="914400"/>
            <a:ext cx="5377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If MCA-PSV increased 1.5 MoM &gt;&gt; 100% foetal anaemia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38"/>
    </mc:Choice>
    <mc:Fallback xmlns="">
      <p:transition spd="slow" advTm="203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xfrm>
            <a:off x="609599" y="6140248"/>
            <a:ext cx="4622973" cy="167354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endParaRPr spc="-5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1565503"/>
            <a:ext cx="7950834" cy="270827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First Sensitized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Pregnancy</a:t>
            </a:r>
          </a:p>
          <a:p>
            <a:pPr marL="756285" marR="5080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Sesitized </a:t>
            </a:r>
            <a:r>
              <a:rPr sz="2000" dirty="0">
                <a:latin typeface="Wingdings"/>
                <a:cs typeface="Wingdings"/>
              </a:rPr>
              <a:t>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follow </a:t>
            </a:r>
            <a:r>
              <a:rPr sz="2000" spc="-5" dirty="0">
                <a:latin typeface="Arial"/>
                <a:cs typeface="Arial"/>
              </a:rPr>
              <a:t>titer till </a:t>
            </a:r>
            <a:r>
              <a:rPr sz="2000" dirty="0">
                <a:latin typeface="Arial"/>
                <a:cs typeface="Arial"/>
              </a:rPr>
              <a:t>it reaches critical </a:t>
            </a:r>
            <a:r>
              <a:rPr sz="2000" spc="-5" dirty="0">
                <a:latin typeface="Arial"/>
                <a:cs typeface="Arial"/>
              </a:rPr>
              <a:t>titer </a:t>
            </a:r>
            <a:r>
              <a:rPr sz="2000" dirty="0">
                <a:latin typeface="Wingdings"/>
                <a:cs typeface="Wingdings"/>
              </a:rPr>
              <a:t>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Once critical  </a:t>
            </a:r>
            <a:r>
              <a:rPr sz="2000" spc="-5" dirty="0">
                <a:latin typeface="Arial"/>
                <a:cs typeface="Arial"/>
              </a:rPr>
              <a:t>titer </a:t>
            </a:r>
            <a:r>
              <a:rPr sz="2000" dirty="0">
                <a:latin typeface="Arial"/>
                <a:cs typeface="Arial"/>
              </a:rPr>
              <a:t>is reached start follow up with MCA </a:t>
            </a:r>
            <a:r>
              <a:rPr sz="2000" spc="-5" dirty="0">
                <a:latin typeface="Arial"/>
                <a:cs typeface="Arial"/>
              </a:rPr>
              <a:t>PSV </a:t>
            </a:r>
            <a:r>
              <a:rPr sz="2000" dirty="0">
                <a:latin typeface="Wingdings"/>
                <a:cs typeface="Wingdings"/>
              </a:rPr>
              <a:t>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If </a:t>
            </a:r>
            <a:r>
              <a:rPr sz="2000" spc="-5" dirty="0">
                <a:latin typeface="Arial"/>
                <a:cs typeface="Arial"/>
              </a:rPr>
              <a:t>PSV </a:t>
            </a:r>
            <a:r>
              <a:rPr sz="2000" dirty="0">
                <a:latin typeface="Arial"/>
                <a:cs typeface="Arial"/>
              </a:rPr>
              <a:t>&gt; 1.5  MoM take cord blood (cordocentesis) for hct determination </a:t>
            </a:r>
            <a:r>
              <a:rPr sz="2000" dirty="0">
                <a:latin typeface="Wingdings"/>
                <a:cs typeface="Wingdings"/>
              </a:rPr>
              <a:t>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Arial"/>
                <a:cs typeface="Arial"/>
              </a:rPr>
              <a:t>If  </a:t>
            </a:r>
            <a:r>
              <a:rPr sz="2000" dirty="0">
                <a:latin typeface="Arial"/>
                <a:cs typeface="Arial"/>
              </a:rPr>
              <a:t>cord blood hct &lt; 30 start intrauterine transfusion </a:t>
            </a:r>
            <a:r>
              <a:rPr sz="2000" dirty="0">
                <a:latin typeface="Wingdings"/>
                <a:cs typeface="Wingdings"/>
              </a:rPr>
              <a:t>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Then</a:t>
            </a:r>
            <a:r>
              <a:rPr sz="2000" spc="-20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deliver  at </a:t>
            </a:r>
            <a:r>
              <a:rPr lang="en-US" sz="2000" dirty="0">
                <a:latin typeface="Arial"/>
                <a:cs typeface="Arial"/>
              </a:rPr>
              <a:t>35</a:t>
            </a:r>
            <a:r>
              <a:rPr sz="2000" dirty="0">
                <a:latin typeface="Arial"/>
                <a:cs typeface="Arial"/>
              </a:rPr>
              <a:t> weeks of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gestation</a:t>
            </a:r>
            <a:r>
              <a:rPr lang="en-US" sz="2000" dirty="0"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Previsouly sensitized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pregnancy</a:t>
            </a:r>
          </a:p>
          <a:p>
            <a:pPr marL="756285" lvl="1" indent="-287020">
              <a:lnSpc>
                <a:spcPct val="100000"/>
              </a:lnSpc>
              <a:spcBef>
                <a:spcPts val="484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Arial"/>
                <a:cs typeface="Arial"/>
              </a:rPr>
              <a:t>Start </a:t>
            </a:r>
            <a:r>
              <a:rPr sz="2000" dirty="0">
                <a:latin typeface="Arial"/>
                <a:cs typeface="Arial"/>
              </a:rPr>
              <a:t>MCA </a:t>
            </a:r>
            <a:r>
              <a:rPr sz="2000" spc="-5" dirty="0">
                <a:latin typeface="Arial"/>
                <a:cs typeface="Arial"/>
              </a:rPr>
              <a:t>PSV </a:t>
            </a:r>
            <a:r>
              <a:rPr sz="2000" dirty="0">
                <a:latin typeface="Arial"/>
                <a:cs typeface="Arial"/>
              </a:rPr>
              <a:t>at 18 weeks of</a:t>
            </a:r>
            <a:r>
              <a:rPr sz="2000" spc="-2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gestation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590"/>
    </mc:Choice>
    <mc:Fallback xmlns="">
      <p:transition spd="slow" advTm="865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43254"/>
            <a:ext cx="35109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C00000"/>
                </a:solidFill>
                <a:latin typeface="Arial"/>
                <a:cs typeface="Arial"/>
              </a:rPr>
              <a:t>Intrauterine</a:t>
            </a:r>
            <a:r>
              <a:rPr sz="2400" spc="-1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C00000"/>
                </a:solidFill>
                <a:latin typeface="Arial"/>
                <a:cs typeface="Arial"/>
              </a:rPr>
              <a:t>Transfusion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xfrm>
            <a:off x="609599" y="6140248"/>
            <a:ext cx="4622973" cy="167354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endParaRPr spc="-5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dirty="0"/>
              <a:t>22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83237" y="1609413"/>
            <a:ext cx="4032885" cy="1462580"/>
          </a:xfrm>
          <a:prstGeom prst="rect">
            <a:avLst/>
          </a:prstGeom>
          <a:ln w="9525">
            <a:solidFill>
              <a:srgbClr val="7CB6EE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434340" indent="-342900">
              <a:lnSpc>
                <a:spcPct val="100000"/>
              </a:lnSpc>
              <a:spcBef>
                <a:spcPts val="305"/>
              </a:spcBef>
              <a:buFont typeface="Arial"/>
              <a:buChar char="•"/>
              <a:tabLst>
                <a:tab pos="433705" algn="l"/>
                <a:tab pos="434340" algn="l"/>
              </a:tabLst>
            </a:pPr>
            <a:r>
              <a:rPr sz="2000" b="1" dirty="0">
                <a:solidFill>
                  <a:srgbClr val="0945A4"/>
                </a:solidFill>
                <a:latin typeface="Arial"/>
                <a:cs typeface="Arial"/>
              </a:rPr>
              <a:t>Intravascular</a:t>
            </a:r>
            <a:endParaRPr sz="2000" dirty="0">
              <a:latin typeface="Arial"/>
              <a:cs typeface="Arial"/>
            </a:endParaRPr>
          </a:p>
          <a:p>
            <a:pPr marL="548005" lvl="1">
              <a:lnSpc>
                <a:spcPct val="100000"/>
              </a:lnSpc>
              <a:spcBef>
                <a:spcPts val="480"/>
              </a:spcBef>
              <a:tabLst>
                <a:tab pos="835025" algn="l"/>
                <a:tab pos="835660" algn="l"/>
              </a:tabLst>
            </a:pPr>
            <a:r>
              <a:rPr lang="en-US" sz="2000" dirty="0">
                <a:latin typeface="Arial"/>
                <a:cs typeface="Arial"/>
              </a:rPr>
              <a:t>Umbilical cord</a:t>
            </a:r>
          </a:p>
          <a:p>
            <a:pPr marL="548005" lvl="1">
              <a:lnSpc>
                <a:spcPct val="100000"/>
              </a:lnSpc>
              <a:spcBef>
                <a:spcPts val="480"/>
              </a:spcBef>
              <a:tabLst>
                <a:tab pos="835025" algn="l"/>
                <a:tab pos="835660" algn="l"/>
              </a:tabLst>
            </a:pPr>
            <a:r>
              <a:rPr lang="en-US" sz="2000" dirty="0">
                <a:latin typeface="Arial"/>
                <a:cs typeface="Arial"/>
              </a:rPr>
              <a:t>Intrahepatic</a:t>
            </a:r>
          </a:p>
          <a:p>
            <a:pPr marL="548005" lvl="1">
              <a:lnSpc>
                <a:spcPct val="100000"/>
              </a:lnSpc>
              <a:spcBef>
                <a:spcPts val="480"/>
              </a:spcBef>
              <a:tabLst>
                <a:tab pos="835025" algn="l"/>
                <a:tab pos="835660" algn="l"/>
              </a:tabLst>
            </a:pPr>
            <a:r>
              <a:rPr lang="en-US" sz="2000" dirty="0" err="1">
                <a:latin typeface="Arial"/>
                <a:cs typeface="Arial"/>
              </a:rPr>
              <a:t>intracardiac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54296" y="1600136"/>
            <a:ext cx="4032885" cy="2821926"/>
          </a:xfrm>
          <a:prstGeom prst="rect">
            <a:avLst/>
          </a:prstGeom>
          <a:ln w="9525">
            <a:solidFill>
              <a:srgbClr val="7CB6EE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434975" indent="-342900">
              <a:lnSpc>
                <a:spcPct val="100000"/>
              </a:lnSpc>
              <a:spcBef>
                <a:spcPts val="305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sz="2000" b="1" dirty="0">
                <a:solidFill>
                  <a:srgbClr val="0945A4"/>
                </a:solidFill>
                <a:latin typeface="Arial"/>
                <a:cs typeface="Arial"/>
              </a:rPr>
              <a:t>Intraperitoneal</a:t>
            </a:r>
            <a:endParaRPr sz="2000" dirty="0">
              <a:latin typeface="Arial"/>
              <a:cs typeface="Arial"/>
            </a:endParaRPr>
          </a:p>
          <a:p>
            <a:pPr marL="835660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835660" algn="l"/>
                <a:tab pos="836294" algn="l"/>
              </a:tabLst>
            </a:pPr>
            <a:r>
              <a:rPr sz="2000" dirty="0">
                <a:latin typeface="Arial"/>
                <a:cs typeface="Arial"/>
              </a:rPr>
              <a:t>In nonhydropic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fetuses</a:t>
            </a:r>
          </a:p>
          <a:p>
            <a:pPr marL="835660" marR="633730" lvl="1" indent="-287020">
              <a:lnSpc>
                <a:spcPct val="100000"/>
              </a:lnSpc>
              <a:spcBef>
                <a:spcPts val="484"/>
              </a:spcBef>
              <a:buChar char="–"/>
              <a:tabLst>
                <a:tab pos="835660" algn="l"/>
                <a:tab pos="836294" algn="l"/>
              </a:tabLst>
            </a:pPr>
            <a:r>
              <a:rPr sz="2000" dirty="0">
                <a:latin typeface="Arial"/>
                <a:cs typeface="Arial"/>
              </a:rPr>
              <a:t>Gestational age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earlier  than 22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wks</a:t>
            </a:r>
            <a:endParaRPr sz="2000" dirty="0">
              <a:latin typeface="Arial"/>
              <a:cs typeface="Arial"/>
            </a:endParaRPr>
          </a:p>
          <a:p>
            <a:pPr marL="835660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835660" algn="l"/>
                <a:tab pos="836294" algn="l"/>
              </a:tabLst>
            </a:pPr>
            <a:r>
              <a:rPr sz="2000" dirty="0">
                <a:latin typeface="Arial"/>
                <a:cs typeface="Arial"/>
              </a:rPr>
              <a:t>Slow and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stable</a:t>
            </a:r>
          </a:p>
          <a:p>
            <a:pPr marL="1235075" lvl="2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1235075" algn="l"/>
                <a:tab pos="1235710" algn="l"/>
              </a:tabLst>
            </a:pPr>
            <a:r>
              <a:rPr sz="2000" dirty="0">
                <a:latin typeface="Arial"/>
                <a:cs typeface="Arial"/>
              </a:rPr>
              <a:t>Absroved 7-10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Days</a:t>
            </a:r>
          </a:p>
          <a:p>
            <a:pPr marL="1235075" lvl="2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1235075" algn="l"/>
                <a:tab pos="1235710" algn="l"/>
              </a:tabLst>
            </a:pPr>
            <a:r>
              <a:rPr sz="2000" dirty="0">
                <a:latin typeface="Arial"/>
                <a:cs typeface="Arial"/>
              </a:rPr>
              <a:t>Serves as a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reservior</a:t>
            </a:r>
          </a:p>
          <a:p>
            <a:pPr marL="1235075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between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transfusions</a:t>
            </a: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377E93A-A30A-4A01-9149-CB82E04581AD}"/>
              </a:ext>
            </a:extLst>
          </p:cNvPr>
          <p:cNvGrpSpPr/>
          <p:nvPr/>
        </p:nvGrpSpPr>
        <p:grpSpPr>
          <a:xfrm>
            <a:off x="5775401" y="2102498"/>
            <a:ext cx="362160" cy="198360"/>
            <a:chOff x="5775401" y="2102498"/>
            <a:chExt cx="362160" cy="19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79A85B7D-8250-49F8-A26F-6AD5B9C92E66}"/>
                    </a:ext>
                  </a:extLst>
                </p14:cNvPr>
                <p14:cNvContentPartPr/>
                <p14:nvPr/>
              </p14:nvContentPartPr>
              <p14:xfrm>
                <a:off x="5775401" y="2102498"/>
                <a:ext cx="334440" cy="1983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79A85B7D-8250-49F8-A26F-6AD5B9C92E6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766761" y="2093498"/>
                  <a:ext cx="35208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C7903D12-A1F6-4AC6-AFBC-9AA761C99ED1}"/>
                    </a:ext>
                  </a:extLst>
                </p14:cNvPr>
                <p14:cNvContentPartPr/>
                <p14:nvPr/>
              </p14:nvContentPartPr>
              <p14:xfrm>
                <a:off x="5891681" y="2105738"/>
                <a:ext cx="245880" cy="1645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C7903D12-A1F6-4AC6-AFBC-9AA761C99ED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883041" y="2097098"/>
                  <a:ext cx="263520" cy="1821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366"/>
    </mc:Choice>
    <mc:Fallback xmlns="">
      <p:transition spd="slow" advTm="453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43254"/>
            <a:ext cx="3069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1D41D4"/>
                </a:solidFill>
                <a:latin typeface="Arial"/>
                <a:cs typeface="Arial"/>
              </a:rPr>
              <a:t>Complications </a:t>
            </a:r>
            <a:r>
              <a:rPr sz="2400" dirty="0">
                <a:solidFill>
                  <a:srgbClr val="1D41D4"/>
                </a:solidFill>
                <a:latin typeface="Arial"/>
                <a:cs typeface="Arial"/>
              </a:rPr>
              <a:t>of</a:t>
            </a:r>
            <a:r>
              <a:rPr sz="2400" spc="-60" dirty="0">
                <a:solidFill>
                  <a:srgbClr val="1D41D4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D41D4"/>
                </a:solidFill>
                <a:latin typeface="Arial"/>
                <a:cs typeface="Arial"/>
              </a:rPr>
              <a:t>IUT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xfrm>
            <a:off x="609599" y="6140248"/>
            <a:ext cx="4622973" cy="167354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endParaRPr spc="-5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dirty="0"/>
              <a:t>23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565503"/>
            <a:ext cx="3517265" cy="215963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Perinatal loss </a:t>
            </a:r>
            <a:r>
              <a:rPr sz="2000" dirty="0">
                <a:latin typeface="Wingdings"/>
                <a:cs typeface="Wingdings"/>
              </a:rPr>
              <a:t>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1.2 –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3.8%</a:t>
            </a:r>
            <a:endParaRPr sz="2000">
              <a:latin typeface="Arial"/>
              <a:cs typeface="Arial"/>
            </a:endParaRPr>
          </a:p>
          <a:p>
            <a:pPr marL="355600" marR="356870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Fetal distress needing  emergent delivery </a:t>
            </a:r>
            <a:r>
              <a:rPr sz="2000" dirty="0">
                <a:latin typeface="Wingdings"/>
                <a:cs typeface="Wingdings"/>
              </a:rPr>
              <a:t>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5%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Rare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PPROM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Chorioamnionitis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33671" y="1625854"/>
            <a:ext cx="3557270" cy="2282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The need for neonatal  transfusion because of  bone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marrow suppression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by  donor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antibodies</a:t>
            </a:r>
          </a:p>
          <a:p>
            <a:pPr marL="355600" marR="807085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Neurodevelopmental  impairement </a:t>
            </a:r>
            <a:r>
              <a:rPr sz="2000" dirty="0">
                <a:latin typeface="Wingdings"/>
                <a:cs typeface="Wingdings"/>
              </a:rPr>
              <a:t>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4.8%</a:t>
            </a: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Hearing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loss</a:t>
            </a: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156"/>
    </mc:Choice>
    <mc:Fallback xmlns="">
      <p:transition spd="slow" advTm="251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43254"/>
            <a:ext cx="37484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945A4"/>
                </a:solidFill>
                <a:latin typeface="Arial"/>
                <a:cs typeface="Arial"/>
              </a:rPr>
              <a:t>Prevention </a:t>
            </a:r>
            <a:r>
              <a:rPr sz="2400" spc="-10" dirty="0">
                <a:solidFill>
                  <a:srgbClr val="0945A4"/>
                </a:solidFill>
                <a:latin typeface="Arial"/>
                <a:cs typeface="Arial"/>
              </a:rPr>
              <a:t>of </a:t>
            </a:r>
            <a:r>
              <a:rPr sz="2400" spc="-5" dirty="0">
                <a:solidFill>
                  <a:srgbClr val="0945A4"/>
                </a:solidFill>
                <a:latin typeface="Arial"/>
                <a:cs typeface="Arial"/>
              </a:rPr>
              <a:t>Sesitization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609599" y="6140248"/>
            <a:ext cx="4622973" cy="167354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endParaRPr spc="-5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dirty="0"/>
              <a:t>24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565503"/>
            <a:ext cx="4970780" cy="3908762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O neg universal donor during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emergency</a:t>
            </a:r>
            <a:r>
              <a:rPr lang="en-US" sz="2000" dirty="0">
                <a:latin typeface="Arial"/>
                <a:cs typeface="Arial"/>
              </a:rPr>
              <a:t> for blood transfusion</a:t>
            </a:r>
            <a:endParaRPr sz="20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RhIG</a:t>
            </a: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Blunt abdominal trauma in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pregnncy</a:t>
            </a: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Early pregnancy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complications</a:t>
            </a:r>
            <a:endParaRPr lang="en-US" sz="2000" dirty="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lang="en-US" sz="2000" dirty="0">
                <a:latin typeface="Arial"/>
                <a:cs typeface="Arial"/>
              </a:rPr>
              <a:t>Obstetric </a:t>
            </a:r>
            <a:r>
              <a:rPr lang="en-US" sz="2000" dirty="0" err="1">
                <a:latin typeface="Arial"/>
                <a:cs typeface="Arial"/>
              </a:rPr>
              <a:t>prcedures</a:t>
            </a:r>
            <a:endParaRPr sz="2000" dirty="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lang="en-US" sz="2000" dirty="0">
                <a:latin typeface="Arial"/>
                <a:cs typeface="Arial"/>
              </a:rPr>
              <a:t>Routine : RAADP</a:t>
            </a:r>
            <a:endParaRPr sz="2000" dirty="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484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at 28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weeks</a:t>
            </a:r>
            <a:r>
              <a:rPr lang="en-US" sz="2000" dirty="0">
                <a:latin typeface="Arial"/>
                <a:cs typeface="Arial"/>
              </a:rPr>
              <a:t> and 34 weeks or once at 28-30 weeks</a:t>
            </a:r>
            <a:endParaRPr sz="2000" dirty="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spc="-5" dirty="0">
                <a:latin typeface="Arial"/>
                <a:cs typeface="Arial"/>
              </a:rPr>
              <a:t>after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delivery</a:t>
            </a:r>
            <a:r>
              <a:rPr lang="en-US" sz="2000" dirty="0">
                <a:latin typeface="Arial"/>
                <a:cs typeface="Arial"/>
              </a:rPr>
              <a:t> if baby blood group is confirmed to be positive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E09D34F-FC09-4EFD-B83A-049228595B70}"/>
              </a:ext>
            </a:extLst>
          </p:cNvPr>
          <p:cNvSpPr txBox="1"/>
          <p:nvPr/>
        </p:nvSpPr>
        <p:spPr>
          <a:xfrm>
            <a:off x="5506720" y="490893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RAADP must be given as usual + for any sensitising event you  must give anti-D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F849730-FF31-4D61-84D6-67C1638F5652}"/>
                  </a:ext>
                </a:extLst>
              </p14:cNvPr>
              <p14:cNvContentPartPr/>
              <p14:nvPr/>
            </p14:nvContentPartPr>
            <p14:xfrm>
              <a:off x="8750636" y="5020579"/>
              <a:ext cx="293040" cy="30528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F849730-FF31-4D61-84D6-67C1638F565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741636" y="5011579"/>
                <a:ext cx="310680" cy="32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4EFF476-EFD6-409C-BFFF-48ECEC5B4393}"/>
                  </a:ext>
                </a:extLst>
              </p14:cNvPr>
              <p14:cNvContentPartPr/>
              <p14:nvPr/>
            </p14:nvContentPartPr>
            <p14:xfrm>
              <a:off x="5232405" y="4977814"/>
              <a:ext cx="293040" cy="34380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4EFF476-EFD6-409C-BFFF-48ECEC5B439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23765" y="4968814"/>
                <a:ext cx="310680" cy="361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845"/>
    </mc:Choice>
    <mc:Fallback xmlns="">
      <p:transition spd="slow" advTm="918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74624"/>
            <a:ext cx="6528816" cy="59441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96240" y="233172"/>
            <a:ext cx="1456943" cy="4922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" y="274688"/>
            <a:ext cx="1335405" cy="369570"/>
          </a:xfrm>
          <a:custGeom>
            <a:avLst/>
            <a:gdLst/>
            <a:ahLst/>
            <a:cxnLst/>
            <a:rect l="l" t="t" r="r" b="b"/>
            <a:pathLst>
              <a:path w="1335405" h="369570">
                <a:moveTo>
                  <a:pt x="0" y="369328"/>
                </a:moveTo>
                <a:lnTo>
                  <a:pt x="1335024" y="369328"/>
                </a:lnTo>
                <a:lnTo>
                  <a:pt x="1335024" y="0"/>
                </a:lnTo>
                <a:lnTo>
                  <a:pt x="0" y="0"/>
                </a:lnTo>
                <a:lnTo>
                  <a:pt x="0" y="369328"/>
                </a:lnTo>
                <a:close/>
              </a:path>
            </a:pathLst>
          </a:custGeom>
          <a:solidFill>
            <a:srgbClr val="C0D6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274688"/>
            <a:ext cx="1335405" cy="369570"/>
          </a:xfrm>
          <a:custGeom>
            <a:avLst/>
            <a:gdLst/>
            <a:ahLst/>
            <a:cxnLst/>
            <a:rect l="l" t="t" r="r" b="b"/>
            <a:pathLst>
              <a:path w="1335405" h="369570">
                <a:moveTo>
                  <a:pt x="0" y="369328"/>
                </a:moveTo>
                <a:lnTo>
                  <a:pt x="1335024" y="369328"/>
                </a:lnTo>
                <a:lnTo>
                  <a:pt x="1335024" y="0"/>
                </a:lnTo>
                <a:lnTo>
                  <a:pt x="0" y="0"/>
                </a:lnTo>
                <a:lnTo>
                  <a:pt x="0" y="369328"/>
                </a:lnTo>
                <a:close/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xfrm>
            <a:off x="609599" y="6140248"/>
            <a:ext cx="4622973" cy="167354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endParaRPr spc="-5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dirty="0"/>
              <a:t>25</a:t>
            </a:fld>
            <a:endParaRPr dirty="0"/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8635E4E-5AAC-445E-BCAC-038C4601C8F0}"/>
                  </a:ext>
                </a:extLst>
              </p14:cNvPr>
              <p14:cNvContentPartPr/>
              <p14:nvPr/>
            </p14:nvContentPartPr>
            <p14:xfrm>
              <a:off x="60336" y="1008075"/>
              <a:ext cx="441720" cy="45828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8635E4E-5AAC-445E-BCAC-038C4601C8F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696" y="999075"/>
                <a:ext cx="459360" cy="475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97"/>
    </mc:Choice>
    <mc:Fallback xmlns="">
      <p:transition spd="slow" advTm="64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xfrm>
            <a:off x="609599" y="6140248"/>
            <a:ext cx="4622973" cy="167354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endParaRPr spc="-5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dirty="0"/>
              <a:t>26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879094"/>
            <a:ext cx="8042275" cy="36041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Maternal complications</a:t>
            </a:r>
            <a:r>
              <a:rPr lang="en-US" sz="2000" b="1" dirty="0">
                <a:solidFill>
                  <a:srgbClr val="C00000"/>
                </a:solidFill>
                <a:latin typeface="Arial"/>
                <a:cs typeface="Arial"/>
              </a:rPr>
              <a:t> :</a:t>
            </a:r>
            <a:endParaRPr sz="2000" dirty="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75"/>
              </a:spcBef>
              <a:buChar char="–"/>
              <a:tabLst>
                <a:tab pos="756285" algn="l"/>
                <a:tab pos="756920" algn="l"/>
              </a:tabLst>
            </a:pPr>
            <a:r>
              <a:rPr lang="en-US" sz="2000" dirty="0" err="1">
                <a:latin typeface="Arial"/>
                <a:cs typeface="Arial"/>
              </a:rPr>
              <a:t>Abberant</a:t>
            </a:r>
            <a:r>
              <a:rPr lang="en-US" sz="2000" dirty="0">
                <a:latin typeface="Arial"/>
                <a:cs typeface="Arial"/>
              </a:rPr>
              <a:t> liquor volume</a:t>
            </a:r>
            <a:r>
              <a:rPr sz="2000" dirty="0">
                <a:latin typeface="Arial"/>
                <a:cs typeface="Arial"/>
              </a:rPr>
              <a:t>,</a:t>
            </a: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Pregnancy-induced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hypertension,</a:t>
            </a:r>
          </a:p>
          <a:p>
            <a:pPr marL="756285" lvl="1" indent="-287020">
              <a:lnSpc>
                <a:spcPct val="100000"/>
              </a:lnSpc>
              <a:spcBef>
                <a:spcPts val="484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Arial"/>
                <a:cs typeface="Arial"/>
              </a:rPr>
              <a:t>Severe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anemia</a:t>
            </a:r>
            <a:r>
              <a:rPr lang="en-US" sz="2000" dirty="0">
                <a:latin typeface="Arial"/>
                <a:cs typeface="Arial"/>
              </a:rPr>
              <a:t> and IUFD</a:t>
            </a:r>
            <a:endParaRPr sz="2000" dirty="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Postpartum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hemorrhage,</a:t>
            </a: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Preterm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labor,</a:t>
            </a:r>
            <a:endParaRPr sz="2000" dirty="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Birth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trauma,</a:t>
            </a: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Gestational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diabetes,</a:t>
            </a:r>
          </a:p>
          <a:p>
            <a:pPr marL="756285" marR="445134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A retained placenta, or </a:t>
            </a:r>
            <a:r>
              <a:rPr sz="2000" spc="-5" dirty="0">
                <a:latin typeface="Arial"/>
                <a:cs typeface="Arial"/>
              </a:rPr>
              <a:t>difficult </a:t>
            </a:r>
            <a:r>
              <a:rPr sz="2000" dirty="0">
                <a:latin typeface="Arial"/>
                <a:cs typeface="Arial"/>
              </a:rPr>
              <a:t>delivery of the placenta are</a:t>
            </a:r>
            <a:r>
              <a:rPr sz="2000" spc="-3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all  frequently mentioned in large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series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5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41"/>
    </mc:Choice>
    <mc:Fallback xmlns="">
      <p:transition spd="slow" advTm="500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xfrm>
            <a:off x="609599" y="6140248"/>
            <a:ext cx="4622973" cy="167354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endParaRPr spc="-5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dirty="0"/>
              <a:t>27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760577"/>
            <a:ext cx="7976870" cy="283019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Mirror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syndrome</a:t>
            </a:r>
            <a:r>
              <a:rPr sz="2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(Pseudotoxemia)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Rare</a:t>
            </a:r>
            <a:endParaRPr sz="2000">
              <a:latin typeface="Arial"/>
              <a:cs typeface="Arial"/>
            </a:endParaRPr>
          </a:p>
          <a:p>
            <a:pPr marL="824865" lvl="1" indent="-355600">
              <a:lnSpc>
                <a:spcPct val="100000"/>
              </a:lnSpc>
              <a:spcBef>
                <a:spcPts val="480"/>
              </a:spcBef>
              <a:buChar char="–"/>
              <a:tabLst>
                <a:tab pos="824865" algn="l"/>
                <a:tab pos="825500" algn="l"/>
              </a:tabLst>
            </a:pPr>
            <a:r>
              <a:rPr sz="2000" dirty="0">
                <a:latin typeface="Arial"/>
                <a:cs typeface="Arial"/>
              </a:rPr>
              <a:t>Patients generally experience edema or pulmonary edema,</a:t>
            </a:r>
            <a:r>
              <a:rPr sz="2000" spc="-1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</a:t>
            </a:r>
            <a:endParaRPr sz="2000">
              <a:latin typeface="Arial"/>
              <a:cs typeface="Arial"/>
            </a:endParaRPr>
          </a:p>
          <a:p>
            <a:pPr marL="756285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they may have hypertension and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proteinuria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The patients may be gravely </a:t>
            </a:r>
            <a:r>
              <a:rPr sz="2000" spc="-5" dirty="0">
                <a:latin typeface="Arial"/>
                <a:cs typeface="Arial"/>
              </a:rPr>
              <a:t>ill </a:t>
            </a:r>
            <a:r>
              <a:rPr sz="2000" dirty="0">
                <a:latin typeface="Arial"/>
                <a:cs typeface="Arial"/>
              </a:rPr>
              <a:t>but recover </a:t>
            </a:r>
            <a:r>
              <a:rPr sz="2000" spc="-5" dirty="0">
                <a:latin typeface="Arial"/>
                <a:cs typeface="Arial"/>
              </a:rPr>
              <a:t>after</a:t>
            </a:r>
            <a:r>
              <a:rPr sz="2000" spc="-1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delivery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The syndrome may also develop </a:t>
            </a:r>
            <a:r>
              <a:rPr sz="2000" spc="-5" dirty="0">
                <a:latin typeface="Arial"/>
                <a:cs typeface="Arial"/>
              </a:rPr>
              <a:t>after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birth</a:t>
            </a:r>
            <a:endParaRPr sz="2000">
              <a:latin typeface="Arial"/>
              <a:cs typeface="Arial"/>
            </a:endParaRPr>
          </a:p>
          <a:p>
            <a:pPr marL="756285" marR="53975" lvl="1" indent="-287020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810895" algn="l"/>
                <a:tab pos="811530" algn="l"/>
              </a:tabLst>
            </a:pPr>
            <a:r>
              <a:rPr dirty="0"/>
              <a:t>	</a:t>
            </a:r>
            <a:r>
              <a:rPr sz="2000" dirty="0">
                <a:latin typeface="Arial"/>
                <a:cs typeface="Arial"/>
              </a:rPr>
              <a:t>As the </a:t>
            </a:r>
            <a:r>
              <a:rPr sz="2000" spc="-5" dirty="0">
                <a:latin typeface="Arial"/>
                <a:cs typeface="Arial"/>
              </a:rPr>
              <a:t>fetal </a:t>
            </a:r>
            <a:r>
              <a:rPr sz="2000" dirty="0">
                <a:latin typeface="Arial"/>
                <a:cs typeface="Arial"/>
              </a:rPr>
              <a:t>hydrops reversed,so did maternal symptoms, and</a:t>
            </a:r>
            <a:r>
              <a:rPr sz="2000" spc="-20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  term delivery subsequently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occurred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42C43B-8C18-415F-89D1-A02C9C0BCAE4}"/>
              </a:ext>
            </a:extLst>
          </p:cNvPr>
          <p:cNvSpPr txBox="1"/>
          <p:nvPr/>
        </p:nvSpPr>
        <p:spPr>
          <a:xfrm>
            <a:off x="1066800" y="533400"/>
            <a:ext cx="48238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Pre-eclampsia on top of </a:t>
            </a:r>
            <a:r>
              <a:rPr lang="en-GB" sz="1400" dirty="0" err="1"/>
              <a:t>hydropic</a:t>
            </a:r>
            <a:r>
              <a:rPr lang="en-GB" sz="1400" dirty="0"/>
              <a:t> baby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66AB94-BC90-447B-AE5D-E9B99260851D}"/>
              </a:ext>
            </a:extLst>
          </p:cNvPr>
          <p:cNvSpPr txBox="1"/>
          <p:nvPr/>
        </p:nvSpPr>
        <p:spPr>
          <a:xfrm>
            <a:off x="1888416" y="3587024"/>
            <a:ext cx="48238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If we treat hydrops with intra-uterine infusions, symptoms of pre-eclampsia resolve</a:t>
            </a:r>
          </a:p>
          <a:p>
            <a:r>
              <a:rPr lang="en-GB" sz="1400" dirty="0"/>
              <a:t>So, we can prevent early delivery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F6AC5D6-EA4E-4769-85EA-49EBD97C2FEC}"/>
                  </a:ext>
                </a:extLst>
              </p14:cNvPr>
              <p14:cNvContentPartPr/>
              <p14:nvPr/>
            </p14:nvContentPartPr>
            <p14:xfrm>
              <a:off x="65474" y="689156"/>
              <a:ext cx="672480" cy="54180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F6AC5D6-EA4E-4769-85EA-49EBD97C2FE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834" y="680516"/>
                <a:ext cx="690120" cy="55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0673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097"/>
    </mc:Choice>
    <mc:Fallback xmlns="">
      <p:transition spd="slow" advTm="470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43254"/>
            <a:ext cx="16681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1D41D4"/>
                </a:solidFill>
                <a:latin typeface="Arial"/>
                <a:cs typeface="Arial"/>
              </a:rPr>
              <a:t>References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609599" y="6140248"/>
            <a:ext cx="4622973" cy="167354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endParaRPr spc="-5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dirty="0"/>
              <a:t>28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625854"/>
            <a:ext cx="7945755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5080" indent="-457200" algn="just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469900" algn="l"/>
              </a:tabLst>
            </a:pPr>
            <a:r>
              <a:rPr sz="2000" dirty="0">
                <a:latin typeface="Arial"/>
                <a:cs typeface="Arial"/>
              </a:rPr>
              <a:t>Robert K. Creas, et al., </a:t>
            </a:r>
            <a:r>
              <a:rPr sz="2000" i="1" dirty="0">
                <a:latin typeface="Arial"/>
                <a:cs typeface="Arial"/>
              </a:rPr>
              <a:t>CREASY &amp; RESNIK'S</a:t>
            </a:r>
            <a:r>
              <a:rPr sz="2000" i="1" spc="-175" dirty="0">
                <a:latin typeface="Arial"/>
                <a:cs typeface="Arial"/>
              </a:rPr>
              <a:t> </a:t>
            </a:r>
            <a:r>
              <a:rPr sz="2000" i="1" spc="-20" dirty="0">
                <a:latin typeface="Arial"/>
                <a:cs typeface="Arial"/>
              </a:rPr>
              <a:t>MATERNAL-FETAL  </a:t>
            </a:r>
            <a:r>
              <a:rPr sz="2000" i="1" dirty="0">
                <a:latin typeface="Arial"/>
                <a:cs typeface="Arial"/>
              </a:rPr>
              <a:t>MEDICINE Principles and Practice 7ed2014: Saunders, an </a:t>
            </a:r>
            <a:r>
              <a:rPr sz="2000" i="1" spc="-5" dirty="0">
                <a:latin typeface="Arial"/>
                <a:cs typeface="Arial"/>
              </a:rPr>
              <a:t>imprint  </a:t>
            </a:r>
            <a:r>
              <a:rPr sz="2000" i="1" dirty="0">
                <a:latin typeface="Arial"/>
                <a:cs typeface="Arial"/>
              </a:rPr>
              <a:t>of Elsevier</a:t>
            </a:r>
            <a:r>
              <a:rPr sz="2000" i="1" spc="-5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Inc.</a:t>
            </a:r>
            <a:endParaRPr sz="2000" dirty="0">
              <a:latin typeface="Arial"/>
              <a:cs typeface="Arial"/>
            </a:endParaRPr>
          </a:p>
          <a:p>
            <a:pPr marL="469900" marR="783590" indent="-45720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dirty="0">
                <a:latin typeface="Arial"/>
                <a:cs typeface="Arial"/>
              </a:rPr>
              <a:t>Gabbe, et al., </a:t>
            </a:r>
            <a:r>
              <a:rPr sz="2000" i="1" dirty="0">
                <a:latin typeface="Arial"/>
                <a:cs typeface="Arial"/>
              </a:rPr>
              <a:t>Obstetrics: Normal and Problem</a:t>
            </a:r>
            <a:r>
              <a:rPr sz="2000" i="1" spc="-19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Pregnancies  7ed2017: </a:t>
            </a:r>
            <a:r>
              <a:rPr sz="2000" i="1" spc="-15" dirty="0">
                <a:latin typeface="Arial"/>
                <a:cs typeface="Arial"/>
              </a:rPr>
              <a:t>Elsevier,</a:t>
            </a:r>
            <a:r>
              <a:rPr sz="2000" i="1" spc="-8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Inc.</a:t>
            </a:r>
            <a:endParaRPr sz="2000" dirty="0">
              <a:latin typeface="Arial"/>
              <a:cs typeface="Arial"/>
            </a:endParaRPr>
          </a:p>
          <a:p>
            <a:pPr marL="469900" marR="848994" indent="-45720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spc="-25" dirty="0">
                <a:latin typeface="Arial"/>
                <a:cs typeface="Arial"/>
              </a:rPr>
              <a:t>DUTTA, </a:t>
            </a:r>
            <a:r>
              <a:rPr sz="2000" dirty="0">
                <a:latin typeface="Arial"/>
                <a:cs typeface="Arial"/>
              </a:rPr>
              <a:t>D., </a:t>
            </a:r>
            <a:r>
              <a:rPr sz="2000" i="1" spc="5" dirty="0">
                <a:latin typeface="Arial"/>
                <a:cs typeface="Arial"/>
              </a:rPr>
              <a:t>DC </a:t>
            </a:r>
            <a:r>
              <a:rPr sz="2000" i="1" dirty="0">
                <a:latin typeface="Arial"/>
                <a:cs typeface="Arial"/>
              </a:rPr>
              <a:t>Dutta's </a:t>
            </a:r>
            <a:r>
              <a:rPr sz="2000" i="1" spc="-25" dirty="0">
                <a:latin typeface="Arial"/>
                <a:cs typeface="Arial"/>
              </a:rPr>
              <a:t>Textbook </a:t>
            </a:r>
            <a:r>
              <a:rPr sz="2000" i="1" dirty="0">
                <a:latin typeface="Arial"/>
                <a:cs typeface="Arial"/>
              </a:rPr>
              <a:t>of Obstetrics including  Perinatology and Contraception. 7th ed2013, India:</a:t>
            </a:r>
            <a:r>
              <a:rPr sz="2000" i="1" spc="-16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Jaypee  Brothers Medical Publishers (P)</a:t>
            </a:r>
            <a:r>
              <a:rPr sz="2000" i="1" spc="-10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Ltd.</a:t>
            </a:r>
            <a:endParaRPr sz="2000" dirty="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i="1" spc="-25" dirty="0">
                <a:latin typeface="Arial"/>
                <a:cs typeface="Arial"/>
              </a:rPr>
              <a:t>UpToDate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21.2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11"/>
    </mc:Choice>
    <mc:Fallback xmlns="">
      <p:transition spd="slow" advTm="65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003AFD8DE91347B3F6A54C1D1DF769" ma:contentTypeVersion="4" ma:contentTypeDescription="Create a new document." ma:contentTypeScope="" ma:versionID="182eae0c633676bdaa723a1c18db9dda">
  <xsd:schema xmlns:xsd="http://www.w3.org/2001/XMLSchema" xmlns:xs="http://www.w3.org/2001/XMLSchema" xmlns:p="http://schemas.microsoft.com/office/2006/metadata/properties" xmlns:ns2="5456ca49-4273-4a25-8923-df9fa54471b8" targetNamespace="http://schemas.microsoft.com/office/2006/metadata/properties" ma:root="true" ma:fieldsID="4d3fadcef91924a8e92d494b26779484" ns2:_="">
    <xsd:import namespace="5456ca49-4273-4a25-8923-df9fa54471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6ca49-4273-4a25-8923-df9fa54471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66A63E9-A425-4EC8-8EEA-CC27D60482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3FDABA6-9912-4F6F-889E-19732A4F80B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0602028-C8D8-4625-8EBD-1DB45DD2C6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56ca49-4273-4a25-8923-df9fa54471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274</TotalTime>
  <Words>1049</Words>
  <Application>Microsoft Office PowerPoint</Application>
  <PresentationFormat>On-screen Show (4:3)</PresentationFormat>
  <Paragraphs>205</Paragraphs>
  <Slides>28</Slides>
  <Notes>0</Notes>
  <HiddenSlides>0</HiddenSlides>
  <MMClips>28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Malgun Gothic</vt:lpstr>
      <vt:lpstr>Arial</vt:lpstr>
      <vt:lpstr>Times New Roman</vt:lpstr>
      <vt:lpstr>Trebuchet MS</vt:lpstr>
      <vt:lpstr>Wingdings</vt:lpstr>
      <vt:lpstr>Wingdings 3</vt:lpstr>
      <vt:lpstr>Facet</vt:lpstr>
      <vt:lpstr>PowerPoint Presentation</vt:lpstr>
      <vt:lpstr>Introduction</vt:lpstr>
      <vt:lpstr>Nonimmune Hydrops</vt:lpstr>
      <vt:lpstr>Etiology</vt:lpstr>
      <vt:lpstr>PowerPoint Presentation</vt:lpstr>
      <vt:lpstr>PowerPoint Presentation</vt:lpstr>
      <vt:lpstr>Immune Hydrops</vt:lpstr>
      <vt:lpstr>Diagnostic Methods</vt:lpstr>
      <vt:lpstr>U/S 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Intrauterine Transfusion</vt:lpstr>
      <vt:lpstr>Complications of IUT</vt:lpstr>
      <vt:lpstr>Prevention of Sesitization</vt:lpstr>
      <vt:lpstr>PowerPoint Presentation</vt:lpstr>
      <vt:lpstr>PowerPoint Presentation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Presentation On:                        Hydrops Fetalis</dc:title>
  <dc:creator>user</dc:creator>
  <cp:lastModifiedBy>Eman Humaidat</cp:lastModifiedBy>
  <cp:revision>21</cp:revision>
  <dcterms:created xsi:type="dcterms:W3CDTF">2020-09-22T09:16:39Z</dcterms:created>
  <dcterms:modified xsi:type="dcterms:W3CDTF">2021-03-25T11:50:49Z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2018-05-13T00:00:00Z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2020-09-22T00:00:00Z</vt:filetime>
  </property>
  <property fmtid="{D5CDD505-2E9C-101B-9397-08002B2CF9AE}" pid="5" name="ContentTypeId">
    <vt:lpwstr>0x01010000003AFD8DE91347B3F6A54C1D1DF769</vt:lpwstr>
  </property>
</Properties>
</file>