
<file path=[Content_Types].xml><?xml version="1.0" encoding="utf-8"?>
<Types xmlns="http://schemas.openxmlformats.org/package/2006/content-types">
  <Default Extension="jpeg" ContentType="image/jpeg"/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sldIdLst>
    <p:sldId id="256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307" r:id="rId3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04" autoAdjust="0"/>
  </p:normalViewPr>
  <p:slideViewPr>
    <p:cSldViewPr>
      <p:cViewPr>
        <p:scale>
          <a:sx n="310" d="100"/>
          <a:sy n="310" d="100"/>
        </p:scale>
        <p:origin x="450" y="-81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1:24.9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1999 149,'-37'23,"2"1,1 1,-33 31,-88 98,69-66,-61 59,-27 29,-220 171,-456 244,831-576,41-14,-12-2,348-37,-132 10,1311-82,-1361 100,-97 6,39-2,128-23,-246 29,0 0,1 0,-1 0,0 0,1 0,-1 0,0 0,1 0,-1 0,1 0,-1 0,0 0,1 0,-1 0,0 0,1 0,-1 0,0-1,1 1,-1 0,0 0,1 0,-1-1,0 1,0 0,1 0,-1-1,0 1,0 0,1 0,-1-1,0 1,0 0,0-1,0 1,0 0,1-1,-1 1,0-1,0 1,0 0,0-1,0 0,-17-10,-35-9,49 19,-288-87,-197-72,368 107,3-6,-115-77,-198-174,360 256,2-4,4-3,-110-132,162 182,16 28,17 30,70 139,132 393,-171-397,35 221,-29-113,10-73,-48-293,221-757,-129 486,62-150,-139 413,4 3,4 0,93-131,-97 164,-32 41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3:30.5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613 5,'0'10,"-2"1,0 0,0 0,-1-1,0 1,0-1,-1 0,-11 19,-51 73,60-93,-297 352,123-157,167-184,13-19,0-1,0 0,0 0,0 0,0 1,0-1,0 0,0 0,1 0,-1 1,0-1,0 0,0 0,0 0,0 0,0 1,1-1,-1 0,0 0,0 0,0 0,0 0,1 0,-1 1,0-1,0 0,0 0,1 0,-1 0,0 0,0 0,0 0,1 0,-1 0,0 0,0 0,0 0,1 0,-1 0,0 0,0 0,0 0,1 0,-1 0,0-1,1 1,41-16,-26 8,119-41,2 5,256-46,-351 83,-13 3,1-1,-1-1,-1-1,1-2,37-17,-65 26,1-1,-1 1,0-1,1 0,-1 0,0 0,0 1,1-1,-1 0,0 0,0-1,0 1,0 0,0 0,0 0,-1-1,1 1,0 0,0-1,-1 1,1-1,-1 1,0-1,1 1,-1-1,0 1,0-1,0-2,-1 1,0 0,0 0,-1 0,1 0,-1 0,1 1,-1-1,0 1,0-1,-1 1,1-1,-5-3,-8-5,-1-1,-1 2,-23-12,-36-10,-1 3,-1 3,-87-15,-94-31,218 57,1-1,1-2,1-1,-47-32,85 51,0 0,0 0,0 0,0 0,0 1,0-1,0 0,0 0,0 0,0 0,0 0,0 1,0-1,0 0,0 0,0 0,0 0,0 0,0 0,0 1,-1-1,1 0,0 0,0 0,0 0,0 0,0 0,0 0,0 0,-1 0,1 0,0 1,0-1,0 0,0 0,0 0,-1 0,1 0,0 0,0 0,0 0,0 0,0 0,-1 0,1 0,0 0,0 0,0-1,0 1,0 0,0 0,-1 0,1 0,0 0,0 0,0 0,0 0,0 0,0-1,9 23,18 26,87 116,-45-68,64 120,-78-101,-36-69,3-1,2-2,32 45,-55-86,0-1,0 1,0-1,0 1,0-1,0 1,1-1,-1 0,0 0,1 0,-1 0,1 0,0 0,-1 0,1 0,0 0,-1-1,1 1,0-1,0 0,2 1,-3-1,1-1,-1 1,1-1,-1 0,0 1,1-1,-1 0,0 0,0 0,0 0,0 0,0 0,0 0,0 0,0 0,0-1,0 1,0 0,0-3,4-8,-1 1,0 0,-1-1,-1 0,2-12,0-38,-3 0,-3 0,-2 1,-15-74,6 48,-1-98,15 156,2 0,0 0,2 1,2-1,0 1,19-46,-25 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3:41.53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868 64,'-2'8,"0"0,-1 0,0 0,0 0,-1-1,0 1,0-1,-1 0,0 0,0-1,-9 9,1 1,-35 43,-109 103,-73 34,-62 59,282-245,-32 34,39-42,1 1,0-1,0 1,1 0,-1-1,1 1,-1 0,1 0,0 0,0 0,0 0,0 0,1 0,-1 7,1-9,1 0,-1 0,1 1,0-1,-1 0,1 0,0 0,0 0,0 0,0 0,0 0,0 0,0 0,0-1,0 1,0 0,1-1,-1 1,0-1,0 1,1-1,-1 1,0-1,3 0,34 6,-38-6,27 0,0-1,0-1,-1-1,44-10,107-40,-86 24,460-110,-246 67,-283 63,-22 9,0-1,0 1,0 0,1 0,-1 0,0-1,0 1,0 0,0 0,0-1,0 1,0 0,0-1,0 1,0 0,0 0,0-1,0 1,0 0,0 0,0-1,0 1,0 0,0-1,0 1,0 0,0 0,0-1,0 1,-1 0,1 0,0 0,0-1,0 1,-1 0,1 0,0 0,0-1,-1 1,-37-18,29 14,-417-135,81 30,282 87,-151-59,175 64,1-2,1-2,-47-34,105 94,163 218,134 200,-198-245,-97-169,-23-42,0-1,0 1,0 0,1-1,-1 1,0-1,0 1,1-1,-1 1,0-1,1 1,-1-1,1 1,-1-1,0 1,1-1,-1 0,1 1,-1-1,1 0,-1 1,1-1,0 0,-1 0,1 1,-1-1,1 0,0 0,-1 0,1 0,-1 0,1 0,0 0,0 0,13-20,2-45,-15 58,13-92,-5 0,-4-1,-9-110,1 43,2 75,4 0,20-130,-21 213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5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2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9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7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6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43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4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7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3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52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5172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35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43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52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10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6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10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16.png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3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17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5750" y="2802889"/>
            <a:ext cx="0" cy="3036570"/>
          </a:xfrm>
          <a:custGeom>
            <a:avLst/>
            <a:gdLst/>
            <a:ahLst/>
            <a:cxnLst/>
            <a:rect l="l" t="t" r="r" b="b"/>
            <a:pathLst>
              <a:path h="3036570">
                <a:moveTo>
                  <a:pt x="0" y="0"/>
                </a:moveTo>
                <a:lnTo>
                  <a:pt x="0" y="3036569"/>
                </a:lnTo>
              </a:path>
            </a:pathLst>
          </a:custGeom>
          <a:ln w="3175">
            <a:solidFill>
              <a:srgbClr val="6AB9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" y="2105659"/>
            <a:ext cx="75844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680" dirty="0"/>
              <a:t>Antenatal </a:t>
            </a:r>
            <a:r>
              <a:rPr sz="5400" spc="-675" dirty="0"/>
              <a:t>Assessment</a:t>
            </a:r>
            <a:r>
              <a:rPr sz="5400" spc="-1115" dirty="0"/>
              <a:t> </a:t>
            </a:r>
            <a:r>
              <a:rPr sz="5400" spc="-605" dirty="0"/>
              <a:t>of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1625066" y="2928620"/>
            <a:ext cx="47351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610" dirty="0">
                <a:solidFill>
                  <a:srgbClr val="FFFFFF"/>
                </a:solidFill>
                <a:latin typeface="Arial Black"/>
                <a:cs typeface="Arial Black"/>
              </a:rPr>
              <a:t>Fetal</a:t>
            </a:r>
            <a:r>
              <a:rPr sz="5400" spc="-3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400" spc="-580" dirty="0">
                <a:solidFill>
                  <a:srgbClr val="FFFFFF"/>
                </a:solidFill>
                <a:latin typeface="Arial Black"/>
                <a:cs typeface="Arial Black"/>
              </a:rPr>
              <a:t>Wellbeing</a:t>
            </a:r>
            <a:endParaRPr sz="5400">
              <a:latin typeface="Arial Black"/>
              <a:cs typeface="Arial Black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985851-3A29-45A2-819B-54541C457D01}"/>
              </a:ext>
            </a:extLst>
          </p:cNvPr>
          <p:cNvSpPr txBox="1"/>
          <p:nvPr/>
        </p:nvSpPr>
        <p:spPr>
          <a:xfrm>
            <a:off x="2057400" y="3805711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3</a:t>
            </a:r>
            <a:r>
              <a:rPr lang="en-GB" sz="1400" baseline="30000" dirty="0"/>
              <a:t>rd</a:t>
            </a:r>
            <a:r>
              <a:rPr lang="en-GB" sz="1400" dirty="0"/>
              <a:t> trimester</a:t>
            </a:r>
          </a:p>
        </p:txBody>
      </p:sp>
    </p:spTree>
  </p:cSld>
  <p:clrMapOvr>
    <a:masterClrMapping/>
  </p:clrMapOvr>
  <p:transition advTm="2936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070" y="34290"/>
            <a:ext cx="8220709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4400" spc="-465" dirty="0">
                <a:solidFill>
                  <a:srgbClr val="FFFFFF"/>
                </a:solidFill>
                <a:latin typeface="Arial Black"/>
                <a:cs typeface="Arial Black"/>
              </a:rPr>
              <a:t>ANTENATAL </a:t>
            </a:r>
            <a:r>
              <a:rPr sz="4400" spc="-345" dirty="0">
                <a:solidFill>
                  <a:srgbClr val="FFFFFF"/>
                </a:solidFill>
                <a:latin typeface="Arial Black"/>
                <a:cs typeface="Arial Black"/>
              </a:rPr>
              <a:t>ASSESSMENT</a:t>
            </a:r>
            <a:r>
              <a:rPr sz="44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400" spc="-254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endParaRPr sz="4400">
              <a:latin typeface="Arial Black"/>
              <a:cs typeface="Arial Black"/>
            </a:endParaRPr>
          </a:p>
          <a:p>
            <a:pPr marR="149860" algn="r">
              <a:lnSpc>
                <a:spcPct val="100000"/>
              </a:lnSpc>
            </a:pPr>
            <a:r>
              <a:rPr sz="4400" spc="-39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4400" spc="-370" dirty="0">
                <a:solidFill>
                  <a:srgbClr val="FFFFFF"/>
                </a:solidFill>
                <a:latin typeface="Arial Black"/>
                <a:cs typeface="Arial Black"/>
              </a:rPr>
              <a:t>WELL</a:t>
            </a:r>
            <a:r>
              <a:rPr sz="4400" spc="-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400" spc="-395" dirty="0">
                <a:solidFill>
                  <a:srgbClr val="FFFFFF"/>
                </a:solidFill>
                <a:latin typeface="Arial Black"/>
                <a:cs typeface="Arial Black"/>
              </a:rPr>
              <a:t>BEING</a:t>
            </a:r>
            <a:endParaRPr sz="4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070" y="2319020"/>
            <a:ext cx="807593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4000" spc="-450" dirty="0">
                <a:solidFill>
                  <a:srgbClr val="FFFFFF"/>
                </a:solidFill>
                <a:latin typeface="Arial Black"/>
                <a:cs typeface="Arial Black"/>
              </a:rPr>
              <a:t>Prenatal </a:t>
            </a:r>
            <a:r>
              <a:rPr sz="4000" spc="-505" dirty="0">
                <a:solidFill>
                  <a:srgbClr val="FFFFFF"/>
                </a:solidFill>
                <a:latin typeface="Arial Black"/>
                <a:cs typeface="Arial Black"/>
              </a:rPr>
              <a:t>care </a:t>
            </a:r>
            <a:r>
              <a:rPr sz="4000" spc="-450" dirty="0">
                <a:solidFill>
                  <a:srgbClr val="FFFFFF"/>
                </a:solidFill>
                <a:latin typeface="Arial Black"/>
                <a:cs typeface="Arial Black"/>
              </a:rPr>
              <a:t>is designed </a:t>
            </a:r>
            <a:r>
              <a:rPr sz="4000" spc="-555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4000" spc="-450" dirty="0">
                <a:solidFill>
                  <a:srgbClr val="FFFFFF"/>
                </a:solidFill>
                <a:latin typeface="Arial Black"/>
                <a:cs typeface="Arial Black"/>
              </a:rPr>
              <a:t>ensure  </a:t>
            </a:r>
            <a:r>
              <a:rPr sz="4000" spc="-52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4000" spc="-560" dirty="0">
                <a:solidFill>
                  <a:srgbClr val="FFFFFF"/>
                </a:solidFill>
                <a:latin typeface="Arial Black"/>
                <a:cs typeface="Arial Black"/>
              </a:rPr>
              <a:t>well </a:t>
            </a:r>
            <a:r>
              <a:rPr sz="4000" spc="-450" dirty="0">
                <a:solidFill>
                  <a:srgbClr val="FFFFFF"/>
                </a:solidFill>
                <a:latin typeface="Arial Black"/>
                <a:cs typeface="Arial Black"/>
              </a:rPr>
              <a:t>being of </a:t>
            </a:r>
            <a:r>
              <a:rPr sz="4000" spc="-505" dirty="0">
                <a:solidFill>
                  <a:srgbClr val="FFFFFF"/>
                </a:solidFill>
                <a:latin typeface="Arial Black"/>
                <a:cs typeface="Arial Black"/>
              </a:rPr>
              <a:t>both </a:t>
            </a:r>
            <a:r>
              <a:rPr sz="4000" spc="-52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lang="en-US" sz="4000" spc="-5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525" dirty="0">
                <a:solidFill>
                  <a:srgbClr val="FFFFFF"/>
                </a:solidFill>
                <a:latin typeface="Arial Black"/>
                <a:cs typeface="Arial Black"/>
              </a:rPr>
              <a:t>mother </a:t>
            </a:r>
            <a:r>
              <a:rPr sz="4000" spc="-45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4000" spc="-52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4000" spc="-5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495" dirty="0">
                <a:solidFill>
                  <a:srgbClr val="FFFFFF"/>
                </a:solidFill>
                <a:latin typeface="Arial Black"/>
                <a:cs typeface="Arial Black"/>
              </a:rPr>
              <a:t>fetus</a:t>
            </a:r>
            <a:endParaRPr sz="40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781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6270"/>
            <a:ext cx="15335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solidFill>
                  <a:srgbClr val="37FF37"/>
                </a:solidFill>
                <a:latin typeface="Arial"/>
                <a:cs typeface="Arial"/>
              </a:rPr>
              <a:t>A</a:t>
            </a:r>
            <a:r>
              <a:rPr b="1" spc="370" dirty="0">
                <a:solidFill>
                  <a:srgbClr val="37FF37"/>
                </a:solidFill>
                <a:latin typeface="Arial"/>
                <a:cs typeface="Arial"/>
              </a:rPr>
              <a:t>I</a:t>
            </a:r>
            <a:r>
              <a:rPr b="1" spc="365" dirty="0">
                <a:solidFill>
                  <a:srgbClr val="37FF37"/>
                </a:solidFill>
                <a:latin typeface="Arial"/>
                <a:cs typeface="Arial"/>
              </a:rPr>
              <a:t>M</a:t>
            </a:r>
            <a:r>
              <a:rPr b="1" dirty="0">
                <a:solidFill>
                  <a:srgbClr val="37FF37"/>
                </a:solidFill>
                <a:latin typeface="Arial"/>
                <a:cs typeface="Arial"/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38020"/>
            <a:ext cx="7557134" cy="402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2235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5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identify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fetuses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risk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intrauterine 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hypoxia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so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that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permanent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injury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or 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death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can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be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prevented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by </a:t>
            </a:r>
            <a:r>
              <a:rPr sz="3200" spc="-420" dirty="0">
                <a:solidFill>
                  <a:srgbClr val="FFFFFF"/>
                </a:solidFill>
                <a:latin typeface="Arial Black"/>
                <a:cs typeface="Arial Black"/>
              </a:rPr>
              <a:t>timely  </a:t>
            </a:r>
            <a:r>
              <a:rPr sz="3200" spc="-370" dirty="0">
                <a:solidFill>
                  <a:srgbClr val="FFFFFF"/>
                </a:solidFill>
                <a:latin typeface="Arial Black"/>
                <a:cs typeface="Arial Black"/>
              </a:rPr>
              <a:t>intervention.</a:t>
            </a:r>
            <a:endParaRPr sz="3200">
              <a:latin typeface="Arial Black"/>
              <a:cs typeface="Arial Black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5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identify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healthy fetuses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among those 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suspected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be </a:t>
            </a:r>
            <a:r>
              <a:rPr sz="3200" spc="-36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problem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on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clinical 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evaluation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so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that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an </a:t>
            </a:r>
            <a:r>
              <a:rPr sz="3200" spc="-370" dirty="0">
                <a:solidFill>
                  <a:srgbClr val="FFFFFF"/>
                </a:solidFill>
                <a:latin typeface="Arial Black"/>
                <a:cs typeface="Arial Black"/>
              </a:rPr>
              <a:t>unnecessary 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intervention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may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be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35" dirty="0">
                <a:solidFill>
                  <a:srgbClr val="FFFFFF"/>
                </a:solidFill>
                <a:latin typeface="Arial Black"/>
                <a:cs typeface="Arial Black"/>
              </a:rPr>
              <a:t>avoided.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7357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050" y="407670"/>
            <a:ext cx="14833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75" dirty="0"/>
              <a:t>Who?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150620"/>
            <a:ext cx="8091170" cy="467050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Conditions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placing </a:t>
            </a:r>
            <a:r>
              <a:rPr sz="3200" spc="-420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fetus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risk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lang="en-US" sz="3200" spc="-155" dirty="0">
                <a:solidFill>
                  <a:srgbClr val="FFFFFF"/>
                </a:solidFill>
                <a:latin typeface="Arial Black"/>
                <a:cs typeface="Arial Black"/>
              </a:rPr>
              <a:t> intrauterine hypoxia :</a:t>
            </a:r>
            <a:endParaRPr sz="3200" dirty="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lang="en-US" sz="3200" spc="-360" dirty="0">
                <a:solidFill>
                  <a:srgbClr val="FFFFFF"/>
                </a:solidFill>
                <a:latin typeface="Arial Black"/>
                <a:cs typeface="Arial Black"/>
              </a:rPr>
              <a:t>Hypertensive disorders</a:t>
            </a:r>
            <a:endParaRPr sz="3200" dirty="0">
              <a:latin typeface="Arial Black"/>
              <a:cs typeface="Arial Black"/>
            </a:endParaRPr>
          </a:p>
          <a:p>
            <a:pPr marL="755650" marR="810895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lang="en-US" sz="3200" spc="-335" dirty="0">
                <a:solidFill>
                  <a:srgbClr val="FFFFFF"/>
                </a:solidFill>
                <a:latin typeface="Arial Black"/>
                <a:cs typeface="Arial Black"/>
              </a:rPr>
              <a:t>DM</a:t>
            </a:r>
            <a:endParaRPr sz="3200" dirty="0">
              <a:latin typeface="Arial Black"/>
              <a:cs typeface="Arial Black"/>
            </a:endParaRPr>
          </a:p>
          <a:p>
            <a:pPr marL="755650" marR="434975" lvl="1" indent="-285750">
              <a:lnSpc>
                <a:spcPct val="100000"/>
              </a:lnSpc>
              <a:spcBef>
                <a:spcPts val="790"/>
              </a:spcBef>
              <a:buChar char="–"/>
              <a:tabLst>
                <a:tab pos="755650" algn="l"/>
              </a:tabLst>
            </a:pPr>
            <a:r>
              <a:rPr lang="en-US" sz="3200" spc="-360" dirty="0">
                <a:solidFill>
                  <a:srgbClr val="FFFFFF"/>
                </a:solidFill>
                <a:latin typeface="Arial Black"/>
                <a:cs typeface="Arial Black"/>
              </a:rPr>
              <a:t>Chronic renal disease</a:t>
            </a:r>
            <a:endParaRPr sz="3200" dirty="0">
              <a:latin typeface="Arial Black"/>
              <a:cs typeface="Arial Black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lang="en-US" sz="3200" spc="-370" dirty="0">
                <a:solidFill>
                  <a:srgbClr val="FFFFFF"/>
                </a:solidFill>
                <a:latin typeface="Arial Black"/>
                <a:cs typeface="Arial Black"/>
              </a:rPr>
              <a:t>Thrombophilia</a:t>
            </a:r>
            <a:endParaRPr sz="3200" dirty="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790"/>
              </a:spcBef>
              <a:buChar char="–"/>
              <a:tabLst>
                <a:tab pos="755650" algn="l"/>
              </a:tabLst>
            </a:pP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Postdate</a:t>
            </a:r>
            <a:r>
              <a:rPr lang="en-US" sz="3200" spc="-380" dirty="0">
                <a:solidFill>
                  <a:srgbClr val="FFFFFF"/>
                </a:solidFill>
                <a:latin typeface="Arial Black"/>
                <a:cs typeface="Arial Black"/>
              </a:rPr>
              <a:t> and post-term</a:t>
            </a:r>
            <a:r>
              <a:rPr sz="32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pregnancy</a:t>
            </a:r>
            <a:endParaRPr sz="3200" dirty="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growth</a:t>
            </a:r>
            <a:r>
              <a:rPr sz="32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09" dirty="0">
                <a:solidFill>
                  <a:srgbClr val="FFFFFF"/>
                </a:solidFill>
                <a:latin typeface="Arial Black"/>
                <a:cs typeface="Arial Black"/>
              </a:rPr>
              <a:t>restriction</a:t>
            </a:r>
            <a:endParaRPr sz="32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730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4159"/>
            <a:ext cx="7332980" cy="720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90370" algn="l"/>
                <a:tab pos="4878070" algn="l"/>
              </a:tabLst>
            </a:pPr>
            <a:r>
              <a:rPr sz="4550" b="1" i="1" spc="120" dirty="0">
                <a:solidFill>
                  <a:srgbClr val="37FF37"/>
                </a:solidFill>
                <a:latin typeface="Arial"/>
                <a:cs typeface="Arial"/>
              </a:rPr>
              <a:t>Fetal	</a:t>
            </a:r>
            <a:r>
              <a:rPr sz="4550" b="1" i="1" spc="40" dirty="0">
                <a:solidFill>
                  <a:srgbClr val="37FF37"/>
                </a:solidFill>
                <a:latin typeface="Arial"/>
                <a:cs typeface="Arial"/>
              </a:rPr>
              <a:t>movement	</a:t>
            </a:r>
            <a:r>
              <a:rPr sz="4550" b="1" i="1" spc="-5" dirty="0">
                <a:solidFill>
                  <a:srgbClr val="37FF37"/>
                </a:solidFill>
                <a:latin typeface="Arial"/>
                <a:cs typeface="Arial"/>
              </a:rPr>
              <a:t>counting</a:t>
            </a:r>
            <a:endParaRPr sz="4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87829"/>
            <a:ext cx="8072755" cy="40739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454"/>
              </a:lnSpc>
              <a:spcBef>
                <a:spcPts val="1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presence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lang="en-US" sz="3200" spc="-395" dirty="0">
                <a:solidFill>
                  <a:srgbClr val="FFFFFF"/>
                </a:solidFill>
                <a:latin typeface="Arial Black"/>
                <a:cs typeface="Arial Black"/>
              </a:rPr>
              <a:t>hypoxia :</a:t>
            </a:r>
            <a:endParaRPr sz="3200" dirty="0">
              <a:latin typeface="Arial Black"/>
              <a:cs typeface="Arial Black"/>
            </a:endParaRPr>
          </a:p>
          <a:p>
            <a:pPr marL="355600">
              <a:lnSpc>
                <a:spcPts val="3070"/>
              </a:lnSpc>
            </a:pPr>
            <a:r>
              <a:rPr sz="3200" spc="-275" dirty="0">
                <a:solidFill>
                  <a:srgbClr val="FFFFFF"/>
                </a:solidFill>
                <a:latin typeface="Arial Black"/>
                <a:cs typeface="Arial Black"/>
              </a:rPr>
              <a:t>FM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decrease</a:t>
            </a:r>
            <a:r>
              <a:rPr lang="en-US" sz="3200" spc="-375" dirty="0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several days and</a:t>
            </a:r>
            <a:r>
              <a:rPr sz="32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stop</a:t>
            </a:r>
            <a:endParaRPr sz="3200" dirty="0">
              <a:latin typeface="Arial Black"/>
              <a:cs typeface="Arial Black"/>
            </a:endParaRPr>
          </a:p>
          <a:p>
            <a:pPr marL="355600">
              <a:lnSpc>
                <a:spcPts val="3070"/>
              </a:lnSpc>
            </a:pP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approx </a:t>
            </a:r>
            <a:r>
              <a:rPr sz="3200" spc="-285" dirty="0">
                <a:solidFill>
                  <a:srgbClr val="FFFFFF"/>
                </a:solidFill>
                <a:latin typeface="Arial Black"/>
                <a:cs typeface="Arial Black"/>
              </a:rPr>
              <a:t>24-48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hrs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prior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fetal</a:t>
            </a:r>
            <a:r>
              <a:rPr sz="3200" spc="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demise</a:t>
            </a:r>
            <a:endParaRPr sz="3200" dirty="0">
              <a:latin typeface="Arial Black"/>
              <a:cs typeface="Arial Black"/>
            </a:endParaRPr>
          </a:p>
          <a:p>
            <a:pPr marL="355600" marR="908685">
              <a:lnSpc>
                <a:spcPct val="79900"/>
              </a:lnSpc>
              <a:spcBef>
                <a:spcPts val="385"/>
              </a:spcBef>
            </a:pPr>
            <a:r>
              <a:rPr sz="3200" spc="-425" dirty="0">
                <a:solidFill>
                  <a:srgbClr val="FFFFFF"/>
                </a:solidFill>
                <a:latin typeface="Arial Black"/>
                <a:cs typeface="Arial Black"/>
              </a:rPr>
              <a:t>(attempt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save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oxygen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3200" spc="-405" dirty="0">
                <a:solidFill>
                  <a:srgbClr val="FFFFFF"/>
                </a:solidFill>
                <a:latin typeface="Arial Black"/>
                <a:cs typeface="Arial Black"/>
              </a:rPr>
              <a:t>more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vital 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functions)</a:t>
            </a:r>
            <a:r>
              <a:rPr lang="en-US" sz="3200" spc="-375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3200" dirty="0">
              <a:latin typeface="Arial Black"/>
              <a:cs typeface="Arial Black"/>
            </a:endParaRPr>
          </a:p>
          <a:p>
            <a:pPr marL="355600" marR="5080" indent="-342900">
              <a:lnSpc>
                <a:spcPct val="799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endParaRPr lang="en-US" sz="3200" spc="-35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355600" marR="5080" indent="-342900">
              <a:lnSpc>
                <a:spcPct val="799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lang="en-US" sz="3200" spc="-355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0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movements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lang="en-US" sz="3200" spc="-355" dirty="0">
                <a:solidFill>
                  <a:srgbClr val="FFFFFF"/>
                </a:solidFill>
                <a:latin typeface="Arial Black"/>
                <a:cs typeface="Arial Black"/>
              </a:rPr>
              <a:t>24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25" dirty="0">
                <a:solidFill>
                  <a:srgbClr val="FFFFFF"/>
                </a:solidFill>
                <a:latin typeface="Arial Black"/>
                <a:cs typeface="Arial Black"/>
              </a:rPr>
              <a:t>hours.</a:t>
            </a:r>
            <a:endParaRPr sz="3200" dirty="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endParaRPr lang="en-US" sz="3200" spc="-49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495" dirty="0">
                <a:solidFill>
                  <a:srgbClr val="FFFFFF"/>
                </a:solidFill>
                <a:latin typeface="Arial Black"/>
                <a:cs typeface="Arial Black"/>
              </a:rPr>
              <a:t>Kick</a:t>
            </a:r>
            <a:r>
              <a:rPr sz="3200" spc="-1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charts</a:t>
            </a:r>
            <a:endParaRPr sz="32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77BDD8-8ECF-439A-86BA-9FE64377C459}"/>
              </a:ext>
            </a:extLst>
          </p:cNvPr>
          <p:cNvSpPr txBox="1"/>
          <p:nvPr/>
        </p:nvSpPr>
        <p:spPr>
          <a:xfrm>
            <a:off x="5867400" y="4419600"/>
            <a:ext cx="274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 reassuring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3BA3DF-D02D-411D-8086-D63CEBDA6E19}"/>
              </a:ext>
            </a:extLst>
          </p:cNvPr>
          <p:cNvSpPr txBox="1"/>
          <p:nvPr/>
        </p:nvSpPr>
        <p:spPr>
          <a:xfrm>
            <a:off x="3935636" y="3401631"/>
            <a:ext cx="386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occurs in 50% of cases of foetal demise but not all of them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DB9F1-BD4B-4333-9508-5FC53ACCA716}"/>
              </a:ext>
            </a:extLst>
          </p:cNvPr>
          <p:cNvSpPr txBox="1"/>
          <p:nvPr/>
        </p:nvSpPr>
        <p:spPr>
          <a:xfrm>
            <a:off x="3125369" y="5292512"/>
            <a:ext cx="4746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any significant change compared to previous number? Even if still &gt;10 movements per day</a:t>
            </a:r>
          </a:p>
        </p:txBody>
      </p:sp>
    </p:spTree>
  </p:cSld>
  <p:clrMapOvr>
    <a:masterClrMapping/>
  </p:clrMapOvr>
  <p:transition advTm="5113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3870"/>
            <a:ext cx="24790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8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3200" b="1" spc="90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3200" b="1" spc="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3200" b="1" spc="27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3200" b="1" spc="9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3200" b="1" spc="7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3200" b="1" spc="26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3200" b="1" spc="90" dirty="0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sz="3200" b="1" spc="27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3200" b="1" spc="-18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023620"/>
            <a:ext cx="8217534" cy="44499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34719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  <a:tab pos="4467225" algn="l"/>
              </a:tabLst>
            </a:pPr>
            <a:r>
              <a:rPr sz="2800" spc="-265" dirty="0">
                <a:solidFill>
                  <a:srgbClr val="FFFFFF"/>
                </a:solidFill>
                <a:latin typeface="Arial Black"/>
                <a:cs typeface="Arial Black"/>
              </a:rPr>
              <a:t>Cheap</a:t>
            </a:r>
            <a:r>
              <a:rPr lang="en-US" sz="2800" spc="-265" dirty="0">
                <a:solidFill>
                  <a:srgbClr val="FFFFFF"/>
                </a:solidFill>
                <a:latin typeface="Arial Black"/>
                <a:cs typeface="Arial Black"/>
              </a:rPr>
              <a:t> , good as a screening test </a:t>
            </a:r>
          </a:p>
          <a:p>
            <a:pPr marL="355600" marR="934719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  <a:tab pos="4467225" algn="l"/>
              </a:tabLst>
            </a:pPr>
            <a:r>
              <a:rPr lang="en-US" sz="2800" spc="-265" dirty="0">
                <a:solidFill>
                  <a:srgbClr val="FFFFFF"/>
                </a:solidFill>
                <a:latin typeface="Arial Black"/>
                <a:cs typeface="Arial Black"/>
              </a:rPr>
              <a:t>If FM is good </a:t>
            </a:r>
            <a:r>
              <a:rPr lang="en-US" sz="2800" spc="-265" dirty="0">
                <a:solidFill>
                  <a:srgbClr val="FFFFFF"/>
                </a:solidFill>
                <a:latin typeface="Arial Black"/>
                <a:cs typeface="Arial Black"/>
                <a:sym typeface="Wingdings" panose="05000000000000000000" pitchFamily="2" charset="2"/>
              </a:rPr>
              <a:t> hypoxia is very unlikely</a:t>
            </a:r>
            <a:endParaRPr sz="2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CC00"/>
              </a:buClr>
              <a:buFont typeface="Arial Black"/>
              <a:buChar char="•"/>
            </a:pPr>
            <a:endParaRPr sz="4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135" dirty="0">
                <a:solidFill>
                  <a:srgbClr val="FFFF00"/>
                </a:solidFill>
                <a:latin typeface="Arial"/>
                <a:cs typeface="Arial"/>
              </a:rPr>
              <a:t>Disadvantages</a:t>
            </a:r>
            <a:endParaRPr sz="3200" dirty="0">
              <a:latin typeface="Arial"/>
              <a:cs typeface="Arial"/>
            </a:endParaRPr>
          </a:p>
          <a:p>
            <a:pPr marL="355600" marR="82550" indent="-34290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  <a:tab pos="5417185" algn="l"/>
              </a:tabLst>
            </a:pPr>
            <a:r>
              <a:rPr lang="en-US" sz="2800" spc="-315" dirty="0">
                <a:solidFill>
                  <a:srgbClr val="FFFFFF"/>
                </a:solidFill>
                <a:latin typeface="Arial Black"/>
                <a:cs typeface="Arial Black"/>
              </a:rPr>
              <a:t>If used alone it may lead to unnecessary interventions : early </a:t>
            </a:r>
            <a:r>
              <a:rPr lang="en-US" sz="2800" spc="-315" dirty="0" err="1">
                <a:solidFill>
                  <a:srgbClr val="FFFFFF"/>
                </a:solidFill>
                <a:latin typeface="Arial Black"/>
                <a:cs typeface="Arial Black"/>
              </a:rPr>
              <a:t>iol</a:t>
            </a:r>
            <a:r>
              <a:rPr lang="en-US" sz="2800" spc="-315" dirty="0">
                <a:solidFill>
                  <a:srgbClr val="FFFFFF"/>
                </a:solidFill>
                <a:latin typeface="Arial Black"/>
                <a:cs typeface="Arial Black"/>
              </a:rPr>
              <a:t> , hospital admissions</a:t>
            </a:r>
            <a:endParaRPr sz="2800" dirty="0">
              <a:latin typeface="Arial Black"/>
              <a:cs typeface="Arial Black"/>
            </a:endParaRPr>
          </a:p>
          <a:p>
            <a:pPr marL="12700" marR="2540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SzPct val="119642"/>
              <a:tabLst>
                <a:tab pos="355600" algn="l"/>
              </a:tabLst>
            </a:pPr>
            <a:endParaRPr sz="2800" dirty="0">
              <a:latin typeface="Arial Black"/>
              <a:cs typeface="Arial Black"/>
            </a:endParaRPr>
          </a:p>
          <a:p>
            <a:pPr marL="355600" marR="5080" indent="-34290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Still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births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continue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800" spc="-380" dirty="0">
                <a:solidFill>
                  <a:srgbClr val="FFFFFF"/>
                </a:solidFill>
                <a:latin typeface="Arial Black"/>
                <a:cs typeface="Arial Black"/>
              </a:rPr>
              <a:t>occur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patients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failing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report absence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noticeable</a:t>
            </a:r>
            <a:r>
              <a:rPr sz="2800" spc="-229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FM</a:t>
            </a:r>
            <a:r>
              <a:rPr lang="en-US" sz="2800" spc="-215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383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6932"/>
            <a:ext cx="5941060" cy="5854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224655" algn="l"/>
              </a:tabLst>
            </a:pPr>
            <a:r>
              <a:rPr sz="3700" b="1" i="1" spc="225" dirty="0">
                <a:solidFill>
                  <a:srgbClr val="37FF37"/>
                </a:solidFill>
                <a:latin typeface="Arial"/>
                <a:cs typeface="Arial"/>
              </a:rPr>
              <a:t>S</a:t>
            </a:r>
            <a:r>
              <a:rPr sz="3700" b="1" i="1" spc="35" dirty="0">
                <a:solidFill>
                  <a:srgbClr val="37FF37"/>
                </a:solidFill>
                <a:latin typeface="Arial"/>
                <a:cs typeface="Arial"/>
              </a:rPr>
              <a:t>y</a:t>
            </a:r>
            <a:r>
              <a:rPr sz="3700" b="1" i="1" spc="-10" dirty="0">
                <a:solidFill>
                  <a:srgbClr val="37FF37"/>
                </a:solidFill>
                <a:latin typeface="Arial"/>
                <a:cs typeface="Arial"/>
              </a:rPr>
              <a:t>m</a:t>
            </a:r>
            <a:r>
              <a:rPr sz="3700" b="1" i="1" spc="30" dirty="0">
                <a:solidFill>
                  <a:srgbClr val="37FF37"/>
                </a:solidFill>
                <a:latin typeface="Arial"/>
                <a:cs typeface="Arial"/>
              </a:rPr>
              <a:t>p</a:t>
            </a:r>
            <a:r>
              <a:rPr sz="3700" b="1" i="1" spc="45" dirty="0">
                <a:solidFill>
                  <a:srgbClr val="37FF37"/>
                </a:solidFill>
                <a:latin typeface="Arial"/>
                <a:cs typeface="Arial"/>
              </a:rPr>
              <a:t>h</a:t>
            </a:r>
            <a:r>
              <a:rPr sz="3700" b="1" i="1" spc="35" dirty="0">
                <a:solidFill>
                  <a:srgbClr val="37FF37"/>
                </a:solidFill>
                <a:latin typeface="Arial"/>
                <a:cs typeface="Arial"/>
              </a:rPr>
              <a:t>ys</a:t>
            </a:r>
            <a:r>
              <a:rPr lang="en-US" sz="3700" b="1" i="1" spc="65" dirty="0">
                <a:solidFill>
                  <a:srgbClr val="37FF37"/>
                </a:solidFill>
                <a:latin typeface="Arial"/>
                <a:cs typeface="Arial"/>
              </a:rPr>
              <a:t>is </a:t>
            </a:r>
            <a:r>
              <a:rPr sz="3700" b="1" i="1" spc="50" dirty="0">
                <a:solidFill>
                  <a:srgbClr val="37FF37"/>
                </a:solidFill>
                <a:latin typeface="Arial"/>
                <a:cs typeface="Arial"/>
              </a:rPr>
              <a:t>f</a:t>
            </a:r>
            <a:r>
              <a:rPr sz="3700" b="1" i="1" spc="45" dirty="0">
                <a:solidFill>
                  <a:srgbClr val="37FF37"/>
                </a:solidFill>
                <a:latin typeface="Arial"/>
                <a:cs typeface="Arial"/>
              </a:rPr>
              <a:t>u</a:t>
            </a:r>
            <a:r>
              <a:rPr sz="3700" b="1" i="1" spc="30" dirty="0">
                <a:solidFill>
                  <a:srgbClr val="37FF37"/>
                </a:solidFill>
                <a:latin typeface="Arial"/>
                <a:cs typeface="Arial"/>
              </a:rPr>
              <a:t>n</a:t>
            </a:r>
            <a:r>
              <a:rPr sz="3700" b="1" i="1" spc="45" dirty="0">
                <a:solidFill>
                  <a:srgbClr val="37FF37"/>
                </a:solidFill>
                <a:latin typeface="Arial"/>
                <a:cs typeface="Arial"/>
              </a:rPr>
              <a:t>d</a:t>
            </a:r>
            <a:r>
              <a:rPr sz="3700" b="1" i="1" spc="229" dirty="0">
                <a:solidFill>
                  <a:srgbClr val="37FF37"/>
                </a:solidFill>
                <a:latin typeface="Arial"/>
                <a:cs typeface="Arial"/>
              </a:rPr>
              <a:t>a</a:t>
            </a:r>
            <a:r>
              <a:rPr sz="3700" b="1" i="1" spc="-229" dirty="0">
                <a:solidFill>
                  <a:srgbClr val="37FF37"/>
                </a:solidFill>
                <a:latin typeface="Arial"/>
                <a:cs typeface="Arial"/>
              </a:rPr>
              <a:t>l</a:t>
            </a:r>
            <a:r>
              <a:rPr sz="3700" b="1" i="1" dirty="0">
                <a:solidFill>
                  <a:srgbClr val="37FF37"/>
                </a:solidFill>
                <a:latin typeface="Arial"/>
                <a:cs typeface="Arial"/>
              </a:rPr>
              <a:t>	</a:t>
            </a:r>
            <a:r>
              <a:rPr lang="en-US" sz="3700" b="1" i="1" dirty="0">
                <a:solidFill>
                  <a:srgbClr val="37FF37"/>
                </a:solidFill>
                <a:latin typeface="Arial"/>
                <a:cs typeface="Arial"/>
              </a:rPr>
              <a:t> </a:t>
            </a:r>
            <a:r>
              <a:rPr sz="3700" b="1" i="1" spc="30" dirty="0">
                <a:solidFill>
                  <a:srgbClr val="37FF37"/>
                </a:solidFill>
                <a:latin typeface="Arial"/>
                <a:cs typeface="Arial"/>
              </a:rPr>
              <a:t>h</a:t>
            </a:r>
            <a:r>
              <a:rPr sz="3700" b="1" i="1" spc="245" dirty="0">
                <a:solidFill>
                  <a:srgbClr val="37FF37"/>
                </a:solidFill>
                <a:latin typeface="Arial"/>
                <a:cs typeface="Arial"/>
              </a:rPr>
              <a:t>e</a:t>
            </a:r>
            <a:r>
              <a:rPr sz="3700" b="1" i="1" spc="65" dirty="0">
                <a:solidFill>
                  <a:srgbClr val="37FF37"/>
                </a:solidFill>
                <a:latin typeface="Arial"/>
                <a:cs typeface="Arial"/>
              </a:rPr>
              <a:t>i</a:t>
            </a:r>
            <a:r>
              <a:rPr sz="3700" b="1" i="1" spc="30" dirty="0">
                <a:solidFill>
                  <a:srgbClr val="37FF37"/>
                </a:solidFill>
                <a:latin typeface="Arial"/>
                <a:cs typeface="Arial"/>
              </a:rPr>
              <a:t>g</a:t>
            </a:r>
            <a:r>
              <a:rPr sz="3700" b="1" i="1" spc="45" dirty="0">
                <a:solidFill>
                  <a:srgbClr val="37FF37"/>
                </a:solidFill>
                <a:latin typeface="Arial"/>
                <a:cs typeface="Arial"/>
              </a:rPr>
              <a:t>h</a:t>
            </a:r>
            <a:r>
              <a:rPr sz="3700" b="1" i="1" spc="-235" dirty="0">
                <a:solidFill>
                  <a:srgbClr val="37FF37"/>
                </a:solidFill>
                <a:latin typeface="Arial"/>
                <a:cs typeface="Arial"/>
              </a:rPr>
              <a:t>t</a:t>
            </a:r>
            <a:endParaRPr sz="3700" dirty="0">
              <a:latin typeface="Arial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/>
              <p:cNvSpPr txBox="1"/>
              <p:nvPr/>
            </p:nvSpPr>
            <p:spPr>
              <a:xfrm>
                <a:off x="294640" y="1252220"/>
                <a:ext cx="7922895" cy="4770537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368300" marR="448945" indent="-342900">
                  <a:lnSpc>
                    <a:spcPct val="100000"/>
                  </a:lnSpc>
                  <a:spcBef>
                    <a:spcPts val="100"/>
                  </a:spcBef>
                  <a:buClr>
                    <a:srgbClr val="FFCC00"/>
                  </a:buClr>
                  <a:buSzPct val="119642"/>
                  <a:buChar char="•"/>
                  <a:tabLst>
                    <a:tab pos="368300" algn="l"/>
                  </a:tabLst>
                </a:pPr>
                <a:r>
                  <a:rPr sz="2800" spc="-2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Serial </a:t>
                </a:r>
                <a:r>
                  <a:rPr sz="2800" spc="-35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measurements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are </a:t>
                </a:r>
                <a:r>
                  <a:rPr sz="2800" spc="-35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more </a:t>
                </a:r>
                <a:r>
                  <a:rPr sz="2800" spc="-35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effective than  </a:t>
                </a:r>
                <a:r>
                  <a:rPr sz="2800" spc="-29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single.</a:t>
                </a:r>
                <a:endParaRPr sz="2800" dirty="0">
                  <a:latin typeface="Arial Black"/>
                  <a:cs typeface="Arial Black"/>
                </a:endParaRPr>
              </a:p>
              <a:p>
                <a:pPr marL="368300" marR="17780" indent="-342900">
                  <a:lnSpc>
                    <a:spcPct val="100000"/>
                  </a:lnSpc>
                  <a:spcBef>
                    <a:spcPts val="700"/>
                  </a:spcBef>
                  <a:buClr>
                    <a:srgbClr val="FFCC00"/>
                  </a:buClr>
                  <a:buSzPct val="119642"/>
                  <a:buChar char="•"/>
                  <a:tabLst>
                    <a:tab pos="368300" algn="l"/>
                  </a:tabLst>
                </a:pPr>
                <a:endParaRPr lang="en-US" sz="2800" spc="-220" dirty="0">
                  <a:solidFill>
                    <a:srgbClr val="FFFFFF"/>
                  </a:solidFill>
                  <a:latin typeface="Arial Black"/>
                  <a:cs typeface="Arial Black"/>
                </a:endParaRPr>
              </a:p>
              <a:p>
                <a:pPr marL="368300" marR="17780" indent="-342900">
                  <a:lnSpc>
                    <a:spcPct val="100000"/>
                  </a:lnSpc>
                  <a:spcBef>
                    <a:spcPts val="700"/>
                  </a:spcBef>
                  <a:buClr>
                    <a:srgbClr val="FFCC00"/>
                  </a:buClr>
                  <a:buSzPct val="119642"/>
                  <a:buChar char="•"/>
                  <a:tabLst>
                    <a:tab pos="368300" algn="l"/>
                  </a:tabLst>
                </a:pPr>
                <a:r>
                  <a:rPr sz="2800" spc="-22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SFH </a:t>
                </a:r>
                <a:r>
                  <a:rPr sz="2800" spc="-36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measurement </a:t>
                </a:r>
                <a:r>
                  <a:rPr sz="2800" spc="-34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after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24 </a:t>
                </a:r>
                <a:r>
                  <a:rPr sz="2800" spc="-47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wks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has been </a:t>
                </a:r>
                <a:r>
                  <a:rPr sz="2800" spc="-38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taken  </a:t>
                </a:r>
                <a:r>
                  <a:rPr sz="2800" spc="-3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to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be equal </a:t>
                </a:r>
                <a:r>
                  <a:rPr sz="2800" spc="-31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in </a:t>
                </a:r>
                <a:r>
                  <a:rPr sz="2800" spc="-42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cms </a:t>
                </a:r>
                <a:r>
                  <a:rPr sz="2800" spc="-3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to </a:t>
                </a:r>
                <a:r>
                  <a:rPr sz="2800" spc="-36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the </a:t>
                </a:r>
                <a:r>
                  <a:rPr sz="2800" spc="-434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week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of</a:t>
                </a:r>
                <a:r>
                  <a:rPr sz="2800" spc="-61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 </a:t>
                </a:r>
                <a:r>
                  <a:rPr sz="2800" spc="-35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gestation</a:t>
                </a:r>
                <a:endParaRPr sz="2800" dirty="0">
                  <a:latin typeface="Arial Black"/>
                  <a:cs typeface="Arial Black"/>
                </a:endParaRPr>
              </a:p>
              <a:p>
                <a:pPr marL="368300">
                  <a:lnSpc>
                    <a:spcPct val="100000"/>
                  </a:lnSpc>
                  <a:spcBef>
                    <a:spcPts val="690"/>
                  </a:spcBef>
                </a:pPr>
                <a14:m>
                  <m:oMath xmlns:m="http://schemas.openxmlformats.org/officeDocument/2006/math">
                    <m:r>
                      <a:rPr lang="en-GB" sz="2800" spc="-370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sz="2800" spc="-37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2cm </a:t>
                </a:r>
                <a:r>
                  <a:rPr sz="2800" spc="-3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to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36 </a:t>
                </a:r>
                <a:r>
                  <a:rPr sz="2800" spc="-3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wks,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and </a:t>
                </a:r>
                <a:r>
                  <a:rPr sz="2800" spc="-39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3cms </a:t>
                </a:r>
                <a:r>
                  <a:rPr sz="2800" spc="-35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from </a:t>
                </a:r>
                <a:r>
                  <a:rPr sz="2800" spc="-254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36-42</a:t>
                </a:r>
                <a:r>
                  <a:rPr sz="2800" spc="-409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 </a:t>
                </a:r>
                <a:r>
                  <a:rPr sz="2800" spc="-39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wks.</a:t>
                </a:r>
                <a:endParaRPr sz="2800" dirty="0">
                  <a:latin typeface="Arial Black"/>
                  <a:cs typeface="Arial Black"/>
                </a:endParaRPr>
              </a:p>
              <a:p>
                <a:pPr marL="368300" marR="153670" indent="-342900">
                  <a:lnSpc>
                    <a:spcPct val="100000"/>
                  </a:lnSpc>
                  <a:spcBef>
                    <a:spcPts val="700"/>
                  </a:spcBef>
                  <a:buClr>
                    <a:srgbClr val="FFCC00"/>
                  </a:buClr>
                  <a:buSzPct val="119642"/>
                  <a:buChar char="•"/>
                  <a:tabLst>
                    <a:tab pos="368300" algn="l"/>
                  </a:tabLst>
                </a:pPr>
                <a:endParaRPr lang="en-US" sz="2800" spc="-315" dirty="0">
                  <a:solidFill>
                    <a:srgbClr val="FFFFFF"/>
                  </a:solidFill>
                  <a:latin typeface="Arial Black"/>
                  <a:cs typeface="Arial Black"/>
                </a:endParaRPr>
              </a:p>
              <a:p>
                <a:pPr marL="368300" marR="153670" indent="-342900">
                  <a:lnSpc>
                    <a:spcPct val="100000"/>
                  </a:lnSpc>
                  <a:spcBef>
                    <a:spcPts val="700"/>
                  </a:spcBef>
                  <a:buClr>
                    <a:srgbClr val="FFCC00"/>
                  </a:buClr>
                  <a:buSzPct val="119642"/>
                  <a:buChar char="•"/>
                  <a:tabLst>
                    <a:tab pos="368300" algn="l"/>
                  </a:tabLst>
                </a:pP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Reduced </a:t>
                </a:r>
                <a:r>
                  <a:rPr sz="2800" spc="-22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SFH </a:t>
                </a:r>
                <a:r>
                  <a:rPr sz="2800" spc="-35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measurements </a:t>
                </a:r>
                <a:r>
                  <a:rPr sz="2800" spc="-36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correctly </a:t>
                </a:r>
                <a:r>
                  <a:rPr sz="2800" spc="-33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identify 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only </a:t>
                </a:r>
                <a:r>
                  <a:rPr sz="2800" spc="-26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25-50% </a:t>
                </a:r>
                <a:r>
                  <a:rPr sz="2800" spc="-31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of </a:t>
                </a:r>
                <a:r>
                  <a:rPr sz="2800" spc="-34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fetuses </a:t>
                </a:r>
                <a:r>
                  <a:rPr sz="2800" spc="-38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whose </a:t>
                </a:r>
                <a:r>
                  <a:rPr sz="2800" spc="-34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birth </a:t>
                </a:r>
                <a:r>
                  <a:rPr sz="2800" spc="-39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weight</a:t>
                </a:r>
                <a:r>
                  <a:rPr sz="2800" spc="-20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 </a:t>
                </a:r>
                <a:r>
                  <a:rPr sz="2800" spc="-42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was</a:t>
                </a:r>
                <a:endParaRPr sz="2800" dirty="0">
                  <a:latin typeface="Arial Black"/>
                  <a:cs typeface="Arial Black"/>
                </a:endParaRPr>
              </a:p>
              <a:p>
                <a:pPr marL="368300">
                  <a:lnSpc>
                    <a:spcPct val="100000"/>
                  </a:lnSpc>
                </a:pPr>
                <a:r>
                  <a:rPr sz="2800" spc="-370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&lt;10</a:t>
                </a:r>
                <a:r>
                  <a:rPr sz="2400" spc="-555" baseline="29513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th</a:t>
                </a:r>
                <a:r>
                  <a:rPr sz="2400" spc="-382" baseline="29513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 </a:t>
                </a:r>
                <a:r>
                  <a:rPr sz="2800" spc="-335" dirty="0">
                    <a:solidFill>
                      <a:srgbClr val="FFFFFF"/>
                    </a:solidFill>
                    <a:latin typeface="Arial Black"/>
                    <a:cs typeface="Arial Black"/>
                  </a:rPr>
                  <a:t>centile.</a:t>
                </a:r>
                <a:endParaRPr sz="2800" dirty="0">
                  <a:latin typeface="Arial Black"/>
                  <a:cs typeface="Arial Black"/>
                </a:endParaRPr>
              </a:p>
            </p:txBody>
          </p:sp>
        </mc:Choice>
        <mc:Fallback xmlns="">
          <p:sp>
            <p:nvSpPr>
              <p:cNvPr id="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40" y="1252220"/>
                <a:ext cx="7922895" cy="4770537"/>
              </a:xfrm>
              <a:prstGeom prst="rect">
                <a:avLst/>
              </a:prstGeom>
              <a:blipFill>
                <a:blip r:embed="rId4"/>
                <a:stretch>
                  <a:fillRect l="-3538" t="-5747" r="-1615" b="-3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5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47320"/>
            <a:ext cx="39306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7620" algn="l"/>
              </a:tabLst>
            </a:pPr>
            <a:r>
              <a:rPr b="1" spc="135" dirty="0">
                <a:solidFill>
                  <a:srgbClr val="37FF37"/>
                </a:solidFill>
                <a:latin typeface="Arial"/>
                <a:cs typeface="Arial"/>
              </a:rPr>
              <a:t>Specific	</a:t>
            </a:r>
            <a:r>
              <a:rPr b="1" spc="95" dirty="0">
                <a:solidFill>
                  <a:srgbClr val="37FF37"/>
                </a:solidFill>
                <a:latin typeface="Arial"/>
                <a:cs typeface="Arial"/>
              </a:rPr>
              <a:t>tests</a:t>
            </a:r>
          </a:p>
        </p:txBody>
      </p:sp>
      <p:sp>
        <p:nvSpPr>
          <p:cNvPr id="3" name="object 3"/>
          <p:cNvSpPr/>
          <p:nvPr/>
        </p:nvSpPr>
        <p:spPr>
          <a:xfrm>
            <a:off x="6511290" y="5866129"/>
            <a:ext cx="2555240" cy="0"/>
          </a:xfrm>
          <a:custGeom>
            <a:avLst/>
            <a:gdLst/>
            <a:ahLst/>
            <a:cxnLst/>
            <a:rect l="l" t="t" r="r" b="b"/>
            <a:pathLst>
              <a:path w="2555240">
                <a:moveTo>
                  <a:pt x="0" y="0"/>
                </a:moveTo>
                <a:lnTo>
                  <a:pt x="255524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92240" y="5847079"/>
            <a:ext cx="2555240" cy="0"/>
          </a:xfrm>
          <a:custGeom>
            <a:avLst/>
            <a:gdLst/>
            <a:ahLst/>
            <a:cxnLst/>
            <a:rect l="l" t="t" r="r" b="b"/>
            <a:pathLst>
              <a:path w="2555240">
                <a:moveTo>
                  <a:pt x="0" y="0"/>
                </a:moveTo>
                <a:lnTo>
                  <a:pt x="2555240" y="0"/>
                </a:lnTo>
              </a:path>
            </a:pathLst>
          </a:custGeom>
          <a:ln w="241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08220" y="6292850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431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89170" y="6273800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4310" y="0"/>
                </a:lnTo>
              </a:path>
            </a:pathLst>
          </a:custGeom>
          <a:ln w="241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895081"/>
            <a:ext cx="8978265" cy="2532745"/>
          </a:xfrm>
          <a:prstGeom prst="rect">
            <a:avLst/>
          </a:prstGeom>
        </p:spPr>
        <p:txBody>
          <a:bodyPr vert="horz" wrap="square" lIns="0" tIns="280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10"/>
              </a:spcBef>
              <a:tabLst>
                <a:tab pos="755015" algn="l"/>
              </a:tabLst>
            </a:pPr>
            <a:r>
              <a:rPr sz="4300" b="1" spc="180" dirty="0">
                <a:solidFill>
                  <a:srgbClr val="FFCC00"/>
                </a:solidFill>
                <a:latin typeface="Arial"/>
                <a:cs typeface="Arial"/>
              </a:rPr>
              <a:t>1.	</a:t>
            </a:r>
            <a:r>
              <a:rPr sz="3600" b="1" spc="250" dirty="0">
                <a:solidFill>
                  <a:srgbClr val="FFBF00"/>
                </a:solidFill>
                <a:latin typeface="Arial"/>
                <a:cs typeface="Arial"/>
              </a:rPr>
              <a:t>CARDIOTOCOGRAPHY</a:t>
            </a:r>
            <a:endParaRPr sz="3600" dirty="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1360"/>
              </a:spcBef>
            </a:pPr>
            <a:r>
              <a:rPr sz="2800" spc="-280" dirty="0">
                <a:solidFill>
                  <a:srgbClr val="FFFFFF"/>
                </a:solidFill>
                <a:latin typeface="Arial Black"/>
                <a:cs typeface="Arial Black"/>
              </a:rPr>
              <a:t>(non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stress</a:t>
            </a:r>
            <a:r>
              <a:rPr sz="28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test)</a:t>
            </a:r>
            <a:endParaRPr sz="2800" dirty="0">
              <a:latin typeface="Arial Black"/>
              <a:cs typeface="Arial Black"/>
            </a:endParaRPr>
          </a:p>
          <a:p>
            <a:pPr marL="755650" marR="350520">
              <a:lnSpc>
                <a:spcPct val="100000"/>
              </a:lnSpc>
              <a:spcBef>
                <a:spcPts val="850"/>
              </a:spcBef>
              <a:tabLst>
                <a:tab pos="3403600" algn="l"/>
                <a:tab pos="5184140" algn="l"/>
              </a:tabLst>
            </a:pP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Antenatal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CTG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employs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external(indirect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methods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monitoring</a:t>
            </a: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	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</a:t>
            </a:r>
            <a:r>
              <a:rPr sz="28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heart	</a:t>
            </a:r>
            <a:r>
              <a:rPr sz="2800" spc="-290" dirty="0">
                <a:solidFill>
                  <a:srgbClr val="FFFFFF"/>
                </a:solidFill>
                <a:latin typeface="Arial Black"/>
                <a:cs typeface="Arial Black"/>
              </a:rPr>
              <a:t>rate).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868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999489"/>
            <a:ext cx="8077200" cy="509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067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16840"/>
            <a:ext cx="34905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90" dirty="0">
                <a:latin typeface="Arial"/>
                <a:cs typeface="Arial"/>
              </a:rPr>
              <a:t>INTERPRETATION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617220"/>
            <a:ext cx="8326755" cy="96269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20"/>
              </a:spcBef>
            </a:pP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280" dirty="0">
                <a:solidFill>
                  <a:srgbClr val="FFFFFF"/>
                </a:solidFill>
                <a:latin typeface="Arial Black"/>
                <a:cs typeface="Arial Black"/>
              </a:rPr>
              <a:t>Four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variables of</a:t>
            </a:r>
            <a:r>
              <a:rPr sz="2800" spc="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04" dirty="0">
                <a:solidFill>
                  <a:srgbClr val="FFFFFF"/>
                </a:solidFill>
                <a:latin typeface="Arial Black"/>
                <a:cs typeface="Arial Black"/>
              </a:rPr>
              <a:t>CTG: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998979"/>
            <a:ext cx="365760" cy="20834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50" spc="285" dirty="0">
                <a:solidFill>
                  <a:srgbClr val="FFCC00"/>
                </a:solidFill>
                <a:latin typeface="Symbol"/>
                <a:cs typeface="Symbol"/>
              </a:rPr>
              <a:t></a:t>
            </a:r>
            <a:endParaRPr sz="33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3350" spc="285" dirty="0">
                <a:solidFill>
                  <a:srgbClr val="FFCC00"/>
                </a:solidFill>
                <a:latin typeface="Symbol"/>
                <a:cs typeface="Symbol"/>
              </a:rPr>
              <a:t></a:t>
            </a:r>
            <a:endParaRPr sz="33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3350" spc="285" dirty="0">
                <a:solidFill>
                  <a:srgbClr val="FFCC00"/>
                </a:solidFill>
                <a:latin typeface="Symbol"/>
                <a:cs typeface="Symbol"/>
              </a:rPr>
              <a:t></a:t>
            </a:r>
            <a:endParaRPr sz="33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3350" spc="285" dirty="0">
                <a:solidFill>
                  <a:srgbClr val="FFCC00"/>
                </a:solidFill>
                <a:latin typeface="Symbol"/>
                <a:cs typeface="Symbol"/>
              </a:rPr>
              <a:t>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995170"/>
            <a:ext cx="2358390" cy="2086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" marR="5080" indent="-22860">
              <a:lnSpc>
                <a:spcPct val="120700"/>
              </a:lnSpc>
              <a:spcBef>
                <a:spcPts val="105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 FHR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variability 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Acceleration 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Deceleration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4145279"/>
            <a:ext cx="845058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02335" algn="l"/>
              </a:tabLst>
            </a:pP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All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4 variables are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affected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by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oxygen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deficiency, 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making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it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 useful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tool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diagnosis of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antepartum 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hypoxia.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cardiac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activity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controlled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by 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both	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sympathetic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parasympathetic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nervous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system  </a:t>
            </a:r>
            <a:r>
              <a:rPr sz="2800" spc="-409" dirty="0">
                <a:solidFill>
                  <a:srgbClr val="FFFFFF"/>
                </a:solidFill>
                <a:latin typeface="Arial Black"/>
                <a:cs typeface="Arial Black"/>
              </a:rPr>
              <a:t>which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accelerates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lowers </a:t>
            </a:r>
            <a:r>
              <a:rPr sz="2800" spc="-395" dirty="0">
                <a:solidFill>
                  <a:srgbClr val="FFFFFF"/>
                </a:solidFill>
                <a:latin typeface="Arial Black"/>
                <a:cs typeface="Arial Black"/>
              </a:rPr>
              <a:t>it</a:t>
            </a:r>
            <a:r>
              <a:rPr sz="28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respectively.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791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1000" y="5562600"/>
            <a:ext cx="2908300" cy="0"/>
          </a:xfrm>
          <a:custGeom>
            <a:avLst/>
            <a:gdLst/>
            <a:ahLst/>
            <a:cxnLst/>
            <a:rect l="l" t="t" r="r" b="b"/>
            <a:pathLst>
              <a:path w="2908300">
                <a:moveTo>
                  <a:pt x="0" y="0"/>
                </a:moveTo>
                <a:lnTo>
                  <a:pt x="290830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0" y="-76200"/>
            <a:ext cx="9296400" cy="6155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800" spc="-320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nervous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system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matures </a:t>
            </a:r>
            <a:r>
              <a:rPr sz="2800" spc="-385" dirty="0">
                <a:solidFill>
                  <a:srgbClr val="FFFFFF"/>
                </a:solidFill>
                <a:latin typeface="Arial Black"/>
                <a:cs typeface="Arial Black"/>
              </a:rPr>
              <a:t>between </a:t>
            </a:r>
            <a:r>
              <a:rPr sz="2800" spc="-254" dirty="0">
                <a:solidFill>
                  <a:srgbClr val="FFFFFF"/>
                </a:solidFill>
                <a:latin typeface="Arial Black"/>
                <a:cs typeface="Arial Black"/>
              </a:rPr>
              <a:t>28-32</a:t>
            </a:r>
            <a:r>
              <a:rPr sz="2800" spc="-2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470" dirty="0">
                <a:solidFill>
                  <a:srgbClr val="FFFFFF"/>
                </a:solidFill>
                <a:latin typeface="Arial Black"/>
                <a:cs typeface="Arial Black"/>
              </a:rPr>
              <a:t>wks</a:t>
            </a:r>
            <a:endParaRPr sz="2800" dirty="0">
              <a:latin typeface="Arial Black"/>
              <a:cs typeface="Arial Black"/>
            </a:endParaRPr>
          </a:p>
          <a:p>
            <a:pPr marL="355600" marR="8890" indent="-342900">
              <a:lnSpc>
                <a:spcPct val="100000"/>
              </a:lnSpc>
              <a:spcBef>
                <a:spcPts val="54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Before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28 </a:t>
            </a:r>
            <a:r>
              <a:rPr sz="2800" spc="-475" dirty="0">
                <a:solidFill>
                  <a:srgbClr val="FFFFFF"/>
                </a:solidFill>
                <a:latin typeface="Arial Black"/>
                <a:cs typeface="Arial Black"/>
              </a:rPr>
              <a:t>wks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CTG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relatively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featureless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has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high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reduced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variability. With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advancing 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gestation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375" dirty="0">
                <a:solidFill>
                  <a:srgbClr val="FFFFFF"/>
                </a:solidFill>
                <a:latin typeface="Arial Black"/>
                <a:cs typeface="Arial Black"/>
              </a:rPr>
              <a:t>slows </a:t>
            </a:r>
            <a:r>
              <a:rPr sz="2800" spc="-395" dirty="0">
                <a:solidFill>
                  <a:srgbClr val="FFFFFF"/>
                </a:solidFill>
                <a:latin typeface="Arial Black"/>
                <a:cs typeface="Arial Black"/>
              </a:rPr>
              <a:t>down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variability</a:t>
            </a:r>
            <a:r>
              <a:rPr sz="2800" spc="-2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increases.</a:t>
            </a:r>
            <a:endParaRPr sz="2800" dirty="0">
              <a:latin typeface="Arial Black"/>
              <a:cs typeface="Arial Black"/>
            </a:endParaRPr>
          </a:p>
          <a:p>
            <a:pPr marL="355600" marR="5080" indent="-34290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After 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28 </a:t>
            </a:r>
            <a:r>
              <a:rPr sz="2800" spc="-470" dirty="0">
                <a:solidFill>
                  <a:srgbClr val="FFFFFF"/>
                </a:solidFill>
                <a:latin typeface="Arial Black"/>
                <a:cs typeface="Arial Black"/>
              </a:rPr>
              <a:t>wks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fetus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develops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cycles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quiet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–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active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sleep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lasting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2800" spc="-250" dirty="0">
                <a:solidFill>
                  <a:srgbClr val="FFFFFF"/>
                </a:solidFill>
                <a:latin typeface="Arial Black"/>
                <a:cs typeface="Arial Black"/>
              </a:rPr>
              <a:t>60-70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min. Quiet sleep phase usually 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lasts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2800" spc="-254" dirty="0">
                <a:solidFill>
                  <a:srgbClr val="FFFFFF"/>
                </a:solidFill>
                <a:latin typeface="Arial Black"/>
                <a:cs typeface="Arial Black"/>
              </a:rPr>
              <a:t>20-30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min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characterized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by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absence 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 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movements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CTG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exhibits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absence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accelerations  </a:t>
            </a:r>
            <a:endParaRPr lang="en-US" sz="2800" spc="-350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tabLst>
                <a:tab pos="35560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420" dirty="0">
                <a:solidFill>
                  <a:srgbClr val="FFFFFF"/>
                </a:solidFill>
                <a:latin typeface="Arial Black"/>
                <a:cs typeface="Arial Black"/>
              </a:rPr>
              <a:t>low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</a:t>
            </a:r>
            <a:r>
              <a:rPr sz="2800" spc="-2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variability.</a:t>
            </a:r>
            <a:endParaRPr sz="2800" dirty="0">
              <a:latin typeface="Arial Black"/>
              <a:cs typeface="Arial Black"/>
            </a:endParaRPr>
          </a:p>
          <a:p>
            <a:pPr marL="2755900">
              <a:lnSpc>
                <a:spcPct val="100000"/>
              </a:lnSpc>
              <a:tabLst>
                <a:tab pos="3996690" algn="l"/>
              </a:tabLst>
            </a:pPr>
            <a:r>
              <a:rPr sz="3600" b="1" spc="195" dirty="0">
                <a:solidFill>
                  <a:srgbClr val="37FF37"/>
                </a:solidFill>
                <a:latin typeface="Arial"/>
                <a:cs typeface="Arial"/>
              </a:rPr>
              <a:t>CTG	</a:t>
            </a:r>
            <a:r>
              <a:rPr sz="3600" b="1" spc="170" dirty="0">
                <a:solidFill>
                  <a:srgbClr val="37FF37"/>
                </a:solidFill>
                <a:latin typeface="Arial"/>
                <a:cs typeface="Arial"/>
              </a:rPr>
              <a:t>VARIABLES</a:t>
            </a:r>
            <a:endParaRPr sz="3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529840" algn="l"/>
              </a:tabLst>
            </a:pPr>
            <a:r>
              <a:rPr lang="en-US" sz="3350" b="1" spc="160" dirty="0">
                <a:solidFill>
                  <a:srgbClr val="FFCC00"/>
                </a:solidFill>
                <a:latin typeface="Arial"/>
                <a:cs typeface="Arial"/>
              </a:rPr>
              <a:t>   </a:t>
            </a:r>
            <a:r>
              <a:rPr sz="2800" b="1" spc="160" dirty="0">
                <a:solidFill>
                  <a:srgbClr val="FFBF00"/>
                </a:solidFill>
                <a:latin typeface="Arial"/>
                <a:cs typeface="Arial"/>
              </a:rPr>
              <a:t>BASELINE	</a:t>
            </a:r>
            <a:r>
              <a:rPr sz="2800" b="1" spc="140" dirty="0">
                <a:solidFill>
                  <a:srgbClr val="FFBF00"/>
                </a:solidFill>
                <a:latin typeface="Arial"/>
                <a:cs typeface="Arial"/>
              </a:rPr>
              <a:t>FHR</a:t>
            </a:r>
            <a:r>
              <a:rPr sz="2800" b="1" spc="-530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2800" spc="-155" dirty="0">
                <a:solidFill>
                  <a:srgbClr val="FFBF00"/>
                </a:solidFill>
                <a:latin typeface="Arial Black"/>
                <a:cs typeface="Arial Black"/>
              </a:rPr>
              <a:t>:</a:t>
            </a:r>
            <a:endParaRPr sz="2800" dirty="0">
              <a:latin typeface="Arial Black"/>
              <a:cs typeface="Arial Black"/>
            </a:endParaRPr>
          </a:p>
          <a:p>
            <a:pPr marL="2755900">
              <a:lnSpc>
                <a:spcPct val="100000"/>
              </a:lnSpc>
              <a:spcBef>
                <a:spcPts val="59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late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pregnancy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b/w 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110-150</a:t>
            </a:r>
            <a:r>
              <a:rPr sz="2800" spc="-6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bpm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837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3090" y="497840"/>
            <a:ext cx="3539490" cy="0"/>
          </a:xfrm>
          <a:custGeom>
            <a:avLst/>
            <a:gdLst/>
            <a:ahLst/>
            <a:cxnLst/>
            <a:rect l="l" t="t" r="r" b="b"/>
            <a:pathLst>
              <a:path w="3539490">
                <a:moveTo>
                  <a:pt x="0" y="0"/>
                </a:moveTo>
                <a:lnTo>
                  <a:pt x="353949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4040" y="478790"/>
            <a:ext cx="3539490" cy="0"/>
          </a:xfrm>
          <a:custGeom>
            <a:avLst/>
            <a:gdLst/>
            <a:ahLst/>
            <a:cxnLst/>
            <a:rect l="l" t="t" r="r" b="b"/>
            <a:pathLst>
              <a:path w="3539490">
                <a:moveTo>
                  <a:pt x="0" y="0"/>
                </a:moveTo>
                <a:lnTo>
                  <a:pt x="353949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489" y="924560"/>
            <a:ext cx="5595620" cy="0"/>
          </a:xfrm>
          <a:custGeom>
            <a:avLst/>
            <a:gdLst/>
            <a:ahLst/>
            <a:cxnLst/>
            <a:rect l="l" t="t" r="r" b="b"/>
            <a:pathLst>
              <a:path w="5595620">
                <a:moveTo>
                  <a:pt x="0" y="0"/>
                </a:moveTo>
                <a:lnTo>
                  <a:pt x="559562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39" y="905510"/>
            <a:ext cx="5595620" cy="0"/>
          </a:xfrm>
          <a:custGeom>
            <a:avLst/>
            <a:gdLst/>
            <a:ahLst/>
            <a:cxnLst/>
            <a:rect l="l" t="t" r="r" b="b"/>
            <a:pathLst>
              <a:path w="5595620">
                <a:moveTo>
                  <a:pt x="0" y="0"/>
                </a:moveTo>
                <a:lnTo>
                  <a:pt x="5595620" y="0"/>
                </a:lnTo>
              </a:path>
            </a:pathLst>
          </a:custGeom>
          <a:ln w="24130">
            <a:solidFill>
              <a:srgbClr val="43FF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489" y="1776729"/>
            <a:ext cx="3362960" cy="0"/>
          </a:xfrm>
          <a:custGeom>
            <a:avLst/>
            <a:gdLst/>
            <a:ahLst/>
            <a:cxnLst/>
            <a:rect l="l" t="t" r="r" b="b"/>
            <a:pathLst>
              <a:path w="3362960">
                <a:moveTo>
                  <a:pt x="0" y="0"/>
                </a:moveTo>
                <a:lnTo>
                  <a:pt x="336296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39" y="1757679"/>
            <a:ext cx="3362960" cy="0"/>
          </a:xfrm>
          <a:custGeom>
            <a:avLst/>
            <a:gdLst/>
            <a:ahLst/>
            <a:cxnLst/>
            <a:rect l="l" t="t" r="r" b="b"/>
            <a:pathLst>
              <a:path w="3362960">
                <a:moveTo>
                  <a:pt x="0" y="0"/>
                </a:moveTo>
                <a:lnTo>
                  <a:pt x="3362960" y="0"/>
                </a:lnTo>
              </a:path>
            </a:pathLst>
          </a:custGeom>
          <a:ln w="24130">
            <a:solidFill>
              <a:srgbClr val="43FF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739" y="72390"/>
            <a:ext cx="8730615" cy="49167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4665" algn="l"/>
                <a:tab pos="1437005" algn="l"/>
                <a:tab pos="4034154" algn="l"/>
              </a:tabLst>
            </a:pPr>
            <a:r>
              <a:rPr sz="2800" b="1" spc="35" dirty="0">
                <a:solidFill>
                  <a:srgbClr val="FFBF00"/>
                </a:solidFill>
                <a:latin typeface="Arial"/>
                <a:cs typeface="Arial"/>
              </a:rPr>
              <a:t>	</a:t>
            </a:r>
            <a:r>
              <a:rPr sz="2800" b="1" spc="145" dirty="0">
                <a:solidFill>
                  <a:srgbClr val="FFBF00"/>
                </a:solidFill>
                <a:latin typeface="Arial"/>
                <a:cs typeface="Arial"/>
              </a:rPr>
              <a:t>FHR	</a:t>
            </a:r>
            <a:r>
              <a:rPr sz="2800" b="1" spc="140" dirty="0">
                <a:solidFill>
                  <a:srgbClr val="FFBF00"/>
                </a:solidFill>
                <a:latin typeface="Arial"/>
                <a:cs typeface="Arial"/>
              </a:rPr>
              <a:t>VARIABILITY	</a:t>
            </a:r>
            <a:r>
              <a:rPr sz="2800" b="1" spc="-15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lang="en-US" sz="2800" spc="-315" dirty="0">
              <a:solidFill>
                <a:srgbClr val="43FF43"/>
              </a:solidFill>
              <a:latin typeface="Arial Black"/>
              <a:cs typeface="Arial Black"/>
            </a:endParaRPr>
          </a:p>
          <a:p>
            <a:pPr marL="12700" marR="265430">
              <a:lnSpc>
                <a:spcPts val="3350"/>
              </a:lnSpc>
              <a:spcBef>
                <a:spcPts val="120"/>
              </a:spcBef>
            </a:pP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variation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heart 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rate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successive</a:t>
            </a:r>
            <a:r>
              <a:rPr sz="2800" spc="-4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beats.</a:t>
            </a:r>
            <a:endParaRPr sz="2800" dirty="0">
              <a:latin typeface="Arial Black"/>
              <a:cs typeface="Arial Black"/>
            </a:endParaRPr>
          </a:p>
          <a:p>
            <a:pPr marL="12700" marR="384175">
              <a:lnSpc>
                <a:spcPts val="3360"/>
              </a:lnSpc>
              <a:tabLst>
                <a:tab pos="2583180" algn="l"/>
                <a:tab pos="3672204" algn="l"/>
              </a:tabLst>
            </a:pPr>
            <a:endParaRPr lang="en-US" sz="2800" spc="-315" dirty="0">
              <a:solidFill>
                <a:srgbClr val="43FF43"/>
              </a:solidFill>
              <a:latin typeface="Arial Black"/>
              <a:cs typeface="Arial Black"/>
            </a:endParaRPr>
          </a:p>
          <a:p>
            <a:pPr marL="12700" marR="384175">
              <a:lnSpc>
                <a:spcPts val="3360"/>
              </a:lnSpc>
              <a:tabLst>
                <a:tab pos="2583180" algn="l"/>
                <a:tab pos="3672204" algn="l"/>
              </a:tabLst>
            </a:pP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5-25</a:t>
            </a:r>
            <a:r>
              <a:rPr lang="en-US" sz="2800" spc="-2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bpm. </a:t>
            </a:r>
            <a:endParaRPr lang="en-US" sz="2800" spc="-27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 marR="384175">
              <a:lnSpc>
                <a:spcPts val="3360"/>
              </a:lnSpc>
              <a:tabLst>
                <a:tab pos="2583180" algn="l"/>
                <a:tab pos="3672204" algn="l"/>
              </a:tabLst>
            </a:pPr>
            <a:endParaRPr lang="en-US" sz="2800" spc="-31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 marR="384175">
              <a:lnSpc>
                <a:spcPts val="3360"/>
              </a:lnSpc>
              <a:tabLst>
                <a:tab pos="2583180" algn="l"/>
                <a:tab pos="3672204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Reduced during 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hypoxia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quiet </a:t>
            </a:r>
            <a:r>
              <a:rPr sz="2800" spc="-260" dirty="0">
                <a:solidFill>
                  <a:srgbClr val="FFFFFF"/>
                </a:solidFill>
                <a:latin typeface="Arial Black"/>
                <a:cs typeface="Arial Black"/>
              </a:rPr>
              <a:t>–sleep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phase of </a:t>
            </a:r>
            <a:r>
              <a:rPr sz="2800" spc="-285" dirty="0">
                <a:solidFill>
                  <a:srgbClr val="FFFFFF"/>
                </a:solidFill>
                <a:latin typeface="Arial Black"/>
                <a:cs typeface="Arial Black"/>
              </a:rPr>
              <a:t>baby,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prematurity, 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maternal</a:t>
            </a:r>
            <a:r>
              <a:rPr sz="28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drugs	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like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pethidine,diazepam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local 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anesthetics.</a:t>
            </a: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endParaRPr lang="en-US" sz="2800" spc="-31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Reduced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variability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decelerations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should be</a:t>
            </a:r>
            <a:r>
              <a:rPr sz="2800" spc="2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75" dirty="0">
                <a:solidFill>
                  <a:srgbClr val="FFFFFF"/>
                </a:solidFill>
                <a:latin typeface="Arial Black"/>
                <a:cs typeface="Arial Black"/>
              </a:rPr>
              <a:t>taken</a:t>
            </a: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295" dirty="0">
                <a:solidFill>
                  <a:srgbClr val="FFFFFF"/>
                </a:solidFill>
                <a:latin typeface="Arial Black"/>
                <a:cs typeface="Arial Black"/>
              </a:rPr>
              <a:t>seriously.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529424-2DBB-4548-9A09-270218FEE584}"/>
              </a:ext>
            </a:extLst>
          </p:cNvPr>
          <p:cNvSpPr txBox="1"/>
          <p:nvPr/>
        </p:nvSpPr>
        <p:spPr>
          <a:xfrm>
            <a:off x="2362835" y="4444648"/>
            <a:ext cx="274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 hypoxia</a:t>
            </a:r>
          </a:p>
        </p:txBody>
      </p:sp>
    </p:spTree>
  </p:cSld>
  <p:clrMapOvr>
    <a:masterClrMapping/>
  </p:clrMapOvr>
  <p:transition advTm="5969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040" y="467359"/>
            <a:ext cx="2562860" cy="0"/>
          </a:xfrm>
          <a:custGeom>
            <a:avLst/>
            <a:gdLst/>
            <a:ahLst/>
            <a:cxnLst/>
            <a:rect l="l" t="t" r="r" b="b"/>
            <a:pathLst>
              <a:path w="2562860">
                <a:moveTo>
                  <a:pt x="0" y="0"/>
                </a:moveTo>
                <a:lnTo>
                  <a:pt x="256286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4990" y="448309"/>
            <a:ext cx="2562860" cy="0"/>
          </a:xfrm>
          <a:custGeom>
            <a:avLst/>
            <a:gdLst/>
            <a:ahLst/>
            <a:cxnLst/>
            <a:rect l="l" t="t" r="r" b="b"/>
            <a:pathLst>
              <a:path w="2562860">
                <a:moveTo>
                  <a:pt x="0" y="0"/>
                </a:moveTo>
                <a:lnTo>
                  <a:pt x="256286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3090" y="2599689"/>
            <a:ext cx="2603500" cy="0"/>
          </a:xfrm>
          <a:custGeom>
            <a:avLst/>
            <a:gdLst/>
            <a:ahLst/>
            <a:cxnLst/>
            <a:rect l="l" t="t" r="r" b="b"/>
            <a:pathLst>
              <a:path w="2603500">
                <a:moveTo>
                  <a:pt x="0" y="0"/>
                </a:moveTo>
                <a:lnTo>
                  <a:pt x="260350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4040" y="2580639"/>
            <a:ext cx="2603500" cy="0"/>
          </a:xfrm>
          <a:custGeom>
            <a:avLst/>
            <a:gdLst/>
            <a:ahLst/>
            <a:cxnLst/>
            <a:rect l="l" t="t" r="r" b="b"/>
            <a:pathLst>
              <a:path w="2603500">
                <a:moveTo>
                  <a:pt x="0" y="0"/>
                </a:moveTo>
                <a:lnTo>
                  <a:pt x="260350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41909"/>
            <a:ext cx="8746490" cy="6702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5915" algn="just">
              <a:lnSpc>
                <a:spcPct val="99900"/>
              </a:lnSpc>
              <a:spcBef>
                <a:spcPts val="100"/>
              </a:spcBef>
              <a:buClr>
                <a:srgbClr val="000000"/>
              </a:buClr>
              <a:tabLst>
                <a:tab pos="476250" algn="l"/>
              </a:tabLst>
            </a:pPr>
            <a:r>
              <a:rPr lang="en-US" sz="2800" b="1" spc="85" dirty="0">
                <a:solidFill>
                  <a:srgbClr val="FFBF00"/>
                </a:solidFill>
                <a:latin typeface="Arial"/>
                <a:cs typeface="Arial"/>
              </a:rPr>
              <a:t>     </a:t>
            </a:r>
            <a:r>
              <a:rPr sz="2800" b="1" spc="85" dirty="0">
                <a:solidFill>
                  <a:srgbClr val="FFBF00"/>
                </a:solidFill>
                <a:latin typeface="Arial"/>
                <a:cs typeface="Arial"/>
              </a:rPr>
              <a:t>Acceleration:</a:t>
            </a:r>
            <a:r>
              <a:rPr sz="28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Increase 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&gt;15bpm </a:t>
            </a:r>
            <a:r>
              <a:rPr sz="2800" spc="-405" dirty="0">
                <a:solidFill>
                  <a:srgbClr val="FFFFFF"/>
                </a:solidFill>
                <a:latin typeface="Arial Black"/>
                <a:cs typeface="Arial Black"/>
              </a:rPr>
              <a:t>which 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persists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&gt;15sec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associated </a:t>
            </a:r>
            <a:r>
              <a:rPr sz="2800" spc="-434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movements, 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external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stimuli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or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uterine</a:t>
            </a:r>
            <a:r>
              <a:rPr sz="28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contract</a:t>
            </a:r>
            <a:r>
              <a:rPr lang="en-US" sz="2800" spc="-350" dirty="0">
                <a:solidFill>
                  <a:srgbClr val="FFFFFF"/>
                </a:solidFill>
                <a:latin typeface="Arial Black"/>
                <a:cs typeface="Arial Black"/>
              </a:rPr>
              <a:t>ions</a:t>
            </a:r>
            <a:endParaRPr sz="2800" dirty="0">
              <a:latin typeface="Arial Black"/>
              <a:cs typeface="Arial Black"/>
            </a:endParaRPr>
          </a:p>
          <a:p>
            <a:pPr marL="12700" marR="81280" algn="just">
              <a:lnSpc>
                <a:spcPct val="100000"/>
              </a:lnSpc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Loss of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accelerations 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usually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first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sign of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hypoxia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but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also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absent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quite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sleep phase of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fetus.</a:t>
            </a:r>
            <a:endParaRPr sz="2800" dirty="0">
              <a:latin typeface="Arial Black"/>
              <a:cs typeface="Arial Black"/>
            </a:endParaRPr>
          </a:p>
          <a:p>
            <a:pPr marL="12700" algn="just">
              <a:lnSpc>
                <a:spcPct val="100000"/>
              </a:lnSpc>
              <a:buClr>
                <a:srgbClr val="000000"/>
              </a:buClr>
              <a:tabLst>
                <a:tab pos="495300" algn="l"/>
              </a:tabLst>
            </a:pPr>
            <a:r>
              <a:rPr lang="en-US" sz="2800" b="1" spc="110" dirty="0">
                <a:solidFill>
                  <a:srgbClr val="FFBF00"/>
                </a:solidFill>
                <a:latin typeface="Arial"/>
                <a:cs typeface="Arial"/>
              </a:rPr>
              <a:t>     </a:t>
            </a:r>
            <a:r>
              <a:rPr sz="2800" b="1" spc="110" dirty="0">
                <a:solidFill>
                  <a:srgbClr val="FFBF00"/>
                </a:solidFill>
                <a:latin typeface="Arial"/>
                <a:cs typeface="Arial"/>
              </a:rPr>
              <a:t>Deceleration: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 drop in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&gt;</a:t>
            </a:r>
            <a:r>
              <a:rPr lang="en-US" sz="2800" spc="-3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15bpm </a:t>
            </a:r>
            <a:r>
              <a:rPr sz="2800" spc="-409" dirty="0">
                <a:solidFill>
                  <a:srgbClr val="FFFFFF"/>
                </a:solidFill>
                <a:latin typeface="Arial Black"/>
                <a:cs typeface="Arial Black"/>
              </a:rPr>
              <a:t>which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persists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2800" spc="25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r>
              <a:rPr lang="en-US" sz="2800" spc="-350" dirty="0">
                <a:solidFill>
                  <a:srgbClr val="FFFFFF"/>
                </a:solidFill>
                <a:latin typeface="Arial Black"/>
                <a:cs typeface="Arial Black"/>
              </a:rPr>
              <a:t>5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sec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more.</a:t>
            </a: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It’s a sign of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hypoxia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but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also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associated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maternal</a:t>
            </a:r>
            <a:endParaRPr sz="2800" dirty="0">
              <a:latin typeface="Arial Black"/>
              <a:cs typeface="Arial Black"/>
            </a:endParaRPr>
          </a:p>
          <a:p>
            <a:pPr marL="12700" marR="5080">
              <a:lnSpc>
                <a:spcPct val="120700"/>
              </a:lnSpc>
              <a:spcBef>
                <a:spcPts val="5"/>
              </a:spcBef>
              <a:tabLst>
                <a:tab pos="129794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supine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hypotension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syndrome.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An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isolated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deceleration  </a:t>
            </a:r>
            <a:r>
              <a:rPr sz="2800" spc="-395" dirty="0">
                <a:solidFill>
                  <a:srgbClr val="FFFFFF"/>
                </a:solidFill>
                <a:latin typeface="Arial Black"/>
                <a:cs typeface="Arial Black"/>
              </a:rPr>
              <a:t>when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transient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has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little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clinical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significance </a:t>
            </a:r>
            <a:r>
              <a:rPr sz="2800" spc="-375" dirty="0">
                <a:solidFill>
                  <a:srgbClr val="FFFFFF"/>
                </a:solidFill>
                <a:latin typeface="Arial Black"/>
                <a:cs typeface="Arial Black"/>
              </a:rPr>
              <a:t>while 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recurrent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decelerations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specially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absence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uterine 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activity	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&amp;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loss of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variability 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sign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of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poor</a:t>
            </a:r>
            <a:r>
              <a:rPr sz="2800" spc="-1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00" dirty="0">
                <a:solidFill>
                  <a:srgbClr val="FFFFFF"/>
                </a:solidFill>
                <a:latin typeface="Arial Black"/>
                <a:cs typeface="Arial Black"/>
              </a:rPr>
              <a:t>prognosis.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085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489" y="429259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99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39" y="410209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99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489" y="2989579"/>
            <a:ext cx="7193280" cy="0"/>
          </a:xfrm>
          <a:custGeom>
            <a:avLst/>
            <a:gdLst/>
            <a:ahLst/>
            <a:cxnLst/>
            <a:rect l="l" t="t" r="r" b="b"/>
            <a:pathLst>
              <a:path w="7193280">
                <a:moveTo>
                  <a:pt x="0" y="0"/>
                </a:moveTo>
                <a:lnTo>
                  <a:pt x="719328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39" y="2970529"/>
            <a:ext cx="7193280" cy="0"/>
          </a:xfrm>
          <a:custGeom>
            <a:avLst/>
            <a:gdLst/>
            <a:ahLst/>
            <a:cxnLst/>
            <a:rect l="l" t="t" r="r" b="b"/>
            <a:pathLst>
              <a:path w="7193280">
                <a:moveTo>
                  <a:pt x="0" y="0"/>
                </a:moveTo>
                <a:lnTo>
                  <a:pt x="7193280" y="0"/>
                </a:lnTo>
              </a:path>
            </a:pathLst>
          </a:custGeom>
          <a:ln w="2413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489" y="4695190"/>
            <a:ext cx="2867660" cy="0"/>
          </a:xfrm>
          <a:custGeom>
            <a:avLst/>
            <a:gdLst/>
            <a:ahLst/>
            <a:cxnLst/>
            <a:rect l="l" t="t" r="r" b="b"/>
            <a:pathLst>
              <a:path w="2867660">
                <a:moveTo>
                  <a:pt x="0" y="0"/>
                </a:moveTo>
                <a:lnTo>
                  <a:pt x="2867660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739" y="3809"/>
            <a:ext cx="7836534" cy="3934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1855" algn="l"/>
              </a:tabLst>
            </a:pPr>
            <a:r>
              <a:rPr sz="2800" b="1" spc="170" dirty="0">
                <a:solidFill>
                  <a:srgbClr val="FFBF00"/>
                </a:solidFill>
                <a:latin typeface="Arial"/>
                <a:cs typeface="Arial"/>
              </a:rPr>
              <a:t>REACTIVE	</a:t>
            </a:r>
            <a:r>
              <a:rPr sz="2800" b="1" spc="120" dirty="0">
                <a:solidFill>
                  <a:srgbClr val="FFBF00"/>
                </a:solidFill>
                <a:latin typeface="Arial"/>
                <a:cs typeface="Arial"/>
              </a:rPr>
              <a:t>CTG:</a:t>
            </a:r>
            <a:endParaRPr sz="2800" dirty="0">
              <a:latin typeface="Arial"/>
              <a:cs typeface="Arial"/>
            </a:endParaRPr>
          </a:p>
          <a:p>
            <a:pPr marL="427990" indent="-415925">
              <a:lnSpc>
                <a:spcPct val="100000"/>
              </a:lnSpc>
              <a:buClr>
                <a:srgbClr val="000000"/>
              </a:buClr>
              <a:buAutoNum type="arabicPlain"/>
              <a:tabLst>
                <a:tab pos="428625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FFFF"/>
                </a:solidFill>
                <a:latin typeface="Arial Black"/>
                <a:cs typeface="Arial Black"/>
              </a:rPr>
              <a:t>110-150,</a:t>
            </a:r>
            <a:endParaRPr sz="2800" dirty="0">
              <a:latin typeface="Arial Black"/>
              <a:cs typeface="Arial Black"/>
            </a:endParaRPr>
          </a:p>
          <a:p>
            <a:pPr marL="427990" indent="-415925">
              <a:lnSpc>
                <a:spcPct val="100000"/>
              </a:lnSpc>
              <a:buClr>
                <a:srgbClr val="000000"/>
              </a:buClr>
              <a:buAutoNum type="arabicPlain"/>
              <a:tabLst>
                <a:tab pos="428625" algn="l"/>
              </a:tabLst>
            </a:pP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variability</a:t>
            </a:r>
            <a:r>
              <a:rPr sz="2800" spc="-1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5-25bpm,</a:t>
            </a:r>
            <a:endParaRPr sz="2800" dirty="0">
              <a:latin typeface="Arial Black"/>
              <a:cs typeface="Arial Black"/>
            </a:endParaRPr>
          </a:p>
          <a:p>
            <a:pPr marL="427990" indent="-415925">
              <a:lnSpc>
                <a:spcPct val="100000"/>
              </a:lnSpc>
              <a:buClr>
                <a:srgbClr val="000000"/>
              </a:buClr>
              <a:buAutoNum type="arabicPlain"/>
              <a:tabLst>
                <a:tab pos="428625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sz="2800" spc="-1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accelerations</a:t>
            </a:r>
            <a:r>
              <a:rPr lang="en-US" sz="2800" spc="-350" dirty="0">
                <a:solidFill>
                  <a:srgbClr val="FFFFFF"/>
                </a:solidFill>
                <a:latin typeface="Arial Black"/>
                <a:cs typeface="Arial Black"/>
              </a:rPr>
              <a:t> in 30 </a:t>
            </a:r>
            <a:r>
              <a:rPr lang="en-US" sz="2800" spc="-350" dirty="0" err="1">
                <a:solidFill>
                  <a:srgbClr val="FFFFFF"/>
                </a:solidFill>
                <a:latin typeface="Arial Black"/>
                <a:cs typeface="Arial Black"/>
              </a:rPr>
              <a:t>mins</a:t>
            </a:r>
            <a:endParaRPr sz="2800" dirty="0">
              <a:latin typeface="Arial Black"/>
              <a:cs typeface="Arial Black"/>
            </a:endParaRPr>
          </a:p>
          <a:p>
            <a:pPr marL="427990" indent="-415925">
              <a:lnSpc>
                <a:spcPct val="100000"/>
              </a:lnSpc>
              <a:buClr>
                <a:srgbClr val="000000"/>
              </a:buClr>
              <a:buAutoNum type="arabicPlain"/>
              <a:tabLst>
                <a:tab pos="428625" algn="l"/>
              </a:tabLst>
            </a:pP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No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decelerations</a:t>
            </a:r>
            <a:r>
              <a:rPr lang="en-US" sz="2800" spc="-340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2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ts val="3354"/>
              </a:lnSpc>
              <a:tabLst>
                <a:tab pos="2356485" algn="l"/>
                <a:tab pos="3034030" algn="l"/>
                <a:tab pos="4750435" algn="l"/>
                <a:tab pos="5290185" algn="l"/>
              </a:tabLst>
            </a:pPr>
            <a:r>
              <a:rPr sz="2800" b="1" spc="185" dirty="0">
                <a:solidFill>
                  <a:srgbClr val="FFBF00"/>
                </a:solidFill>
                <a:latin typeface="Arial"/>
                <a:cs typeface="Arial"/>
              </a:rPr>
              <a:t>SEQUENCE	</a:t>
            </a:r>
            <a:r>
              <a:rPr sz="2800" b="1" spc="105" dirty="0">
                <a:solidFill>
                  <a:srgbClr val="FFBF00"/>
                </a:solidFill>
                <a:latin typeface="Arial"/>
                <a:cs typeface="Arial"/>
              </a:rPr>
              <a:t>OF	</a:t>
            </a:r>
            <a:r>
              <a:rPr sz="2800" b="1" spc="175" dirty="0">
                <a:solidFill>
                  <a:srgbClr val="FFBF00"/>
                </a:solidFill>
                <a:latin typeface="Arial"/>
                <a:cs typeface="Arial"/>
              </a:rPr>
              <a:t>EVENTS	</a:t>
            </a:r>
            <a:r>
              <a:rPr sz="2800" b="1" spc="114" dirty="0">
                <a:solidFill>
                  <a:srgbClr val="FFBF00"/>
                </a:solidFill>
                <a:latin typeface="Arial"/>
                <a:cs typeface="Arial"/>
              </a:rPr>
              <a:t>IN	</a:t>
            </a:r>
            <a:r>
              <a:rPr sz="2800" b="1" spc="145" dirty="0">
                <a:solidFill>
                  <a:srgbClr val="FFBF00"/>
                </a:solidFill>
                <a:latin typeface="Arial"/>
                <a:cs typeface="Arial"/>
              </a:rPr>
              <a:t>HYPOXIA:</a:t>
            </a:r>
            <a:endParaRPr sz="2800" dirty="0">
              <a:latin typeface="Arial"/>
              <a:cs typeface="Arial"/>
            </a:endParaRPr>
          </a:p>
          <a:p>
            <a:pPr marL="12700" marR="5080">
              <a:lnSpc>
                <a:spcPts val="3360"/>
              </a:lnSpc>
              <a:spcBef>
                <a:spcPts val="105"/>
              </a:spcBef>
              <a:tabLst>
                <a:tab pos="2287270" algn="l"/>
                <a:tab pos="4698365" algn="l"/>
              </a:tabLst>
            </a:pP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Absence</a:t>
            </a:r>
            <a:r>
              <a:rPr sz="28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8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acceleration	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Loss of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 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variability	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appearance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deceleratio</a:t>
            </a:r>
            <a:r>
              <a:rPr lang="en-US" sz="2800" spc="-325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86200" y="3124200"/>
            <a:ext cx="685800" cy="152400"/>
          </a:xfrm>
          <a:custGeom>
            <a:avLst/>
            <a:gdLst/>
            <a:ahLst/>
            <a:cxnLst/>
            <a:rect l="l" t="t" r="r" b="b"/>
            <a:pathLst>
              <a:path w="685800" h="152400">
                <a:moveTo>
                  <a:pt x="609600" y="0"/>
                </a:moveTo>
                <a:lnTo>
                  <a:pt x="6096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609600" y="114300"/>
                </a:lnTo>
                <a:lnTo>
                  <a:pt x="609600" y="152400"/>
                </a:lnTo>
                <a:lnTo>
                  <a:pt x="685800" y="76200"/>
                </a:lnTo>
                <a:lnTo>
                  <a:pt x="609600" y="0"/>
                </a:lnTo>
                <a:close/>
              </a:path>
            </a:pathLst>
          </a:custGeom>
          <a:solidFill>
            <a:srgbClr val="33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86200" y="3124200"/>
            <a:ext cx="685800" cy="152400"/>
          </a:xfrm>
          <a:custGeom>
            <a:avLst/>
            <a:gdLst/>
            <a:ahLst/>
            <a:cxnLst/>
            <a:rect l="l" t="t" r="r" b="b"/>
            <a:pathLst>
              <a:path w="685800" h="152400">
                <a:moveTo>
                  <a:pt x="0" y="38100"/>
                </a:moveTo>
                <a:lnTo>
                  <a:pt x="609600" y="38100"/>
                </a:lnTo>
                <a:lnTo>
                  <a:pt x="609600" y="0"/>
                </a:lnTo>
                <a:lnTo>
                  <a:pt x="685800" y="76200"/>
                </a:lnTo>
                <a:lnTo>
                  <a:pt x="609600" y="152400"/>
                </a:lnTo>
                <a:lnTo>
                  <a:pt x="6096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93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0200" y="3657600"/>
            <a:ext cx="685800" cy="152400"/>
          </a:xfrm>
          <a:custGeom>
            <a:avLst/>
            <a:gdLst/>
            <a:ahLst/>
            <a:cxnLst/>
            <a:rect l="l" t="t" r="r" b="b"/>
            <a:pathLst>
              <a:path w="685800" h="152400">
                <a:moveTo>
                  <a:pt x="609600" y="0"/>
                </a:moveTo>
                <a:lnTo>
                  <a:pt x="6096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609600" y="114300"/>
                </a:lnTo>
                <a:lnTo>
                  <a:pt x="609600" y="152400"/>
                </a:lnTo>
                <a:lnTo>
                  <a:pt x="685800" y="76200"/>
                </a:lnTo>
                <a:lnTo>
                  <a:pt x="609600" y="0"/>
                </a:lnTo>
                <a:close/>
              </a:path>
            </a:pathLst>
          </a:custGeom>
          <a:solidFill>
            <a:srgbClr val="33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0200" y="3657600"/>
            <a:ext cx="685800" cy="152400"/>
          </a:xfrm>
          <a:custGeom>
            <a:avLst/>
            <a:gdLst/>
            <a:ahLst/>
            <a:cxnLst/>
            <a:rect l="l" t="t" r="r" b="b"/>
            <a:pathLst>
              <a:path w="685800" h="152400">
                <a:moveTo>
                  <a:pt x="0" y="38100"/>
                </a:moveTo>
                <a:lnTo>
                  <a:pt x="609600" y="38100"/>
                </a:lnTo>
                <a:lnTo>
                  <a:pt x="609600" y="0"/>
                </a:lnTo>
                <a:lnTo>
                  <a:pt x="685800" y="76200"/>
                </a:lnTo>
                <a:lnTo>
                  <a:pt x="609600" y="152400"/>
                </a:lnTo>
                <a:lnTo>
                  <a:pt x="6096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93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738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152400"/>
            <a:ext cx="8686800" cy="6610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561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6810" y="5984240"/>
            <a:ext cx="33070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</a:t>
            </a:r>
            <a:r>
              <a:rPr sz="2800" spc="-2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tachycardia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459" y="260350"/>
            <a:ext cx="8497570" cy="575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460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629" y="6084570"/>
            <a:ext cx="33477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</a:t>
            </a:r>
            <a:r>
              <a:rPr sz="2800" spc="-20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bradycardia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459" y="260350"/>
            <a:ext cx="8568690" cy="575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082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3300" y="6054090"/>
            <a:ext cx="46729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normal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beat</a:t>
            </a:r>
            <a:r>
              <a:rPr sz="28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variability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964930" cy="52285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141979"/>
            <a:ext cx="8964930" cy="2954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263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629" y="5984240"/>
            <a:ext cx="39395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80" dirty="0">
                <a:solidFill>
                  <a:srgbClr val="FFFFFF"/>
                </a:solidFill>
                <a:latin typeface="Arial Black"/>
                <a:cs typeface="Arial Black"/>
              </a:rPr>
              <a:t>Poor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or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absent</a:t>
            </a:r>
            <a:r>
              <a:rPr sz="2800" spc="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variability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459" y="2707639"/>
            <a:ext cx="8568690" cy="3026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459" y="187960"/>
            <a:ext cx="8568690" cy="2448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59" y="2781300"/>
            <a:ext cx="8713470" cy="3239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656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9519" y="5607050"/>
            <a:ext cx="6051550" cy="9702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normal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accelerations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sz="2800" spc="-2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uterine</a:t>
            </a:r>
            <a:endParaRPr sz="2800">
              <a:latin typeface="Arial Black"/>
              <a:cs typeface="Arial Black"/>
            </a:endParaRPr>
          </a:p>
          <a:p>
            <a:pPr marR="334645" algn="ctr">
              <a:lnSpc>
                <a:spcPct val="100000"/>
              </a:lnSpc>
              <a:spcBef>
                <a:spcPts val="360"/>
              </a:spcBef>
            </a:pP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contractions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070" y="260350"/>
            <a:ext cx="8785860" cy="52565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656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622300"/>
            <a:ext cx="34423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15" dirty="0"/>
              <a:t>Decelerations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772920"/>
            <a:ext cx="3412490" cy="3632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20700"/>
              </a:lnSpc>
              <a:spcBef>
                <a:spcPts val="105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05" dirty="0">
                <a:solidFill>
                  <a:srgbClr val="FFFFFF"/>
                </a:solidFill>
                <a:latin typeface="Arial Black"/>
                <a:cs typeface="Arial Black"/>
              </a:rPr>
              <a:t>Decelerations- 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transient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slowing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of  </a:t>
            </a:r>
            <a:r>
              <a:rPr sz="2800" spc="-220" dirty="0">
                <a:solidFill>
                  <a:srgbClr val="FFFFFF"/>
                </a:solidFill>
                <a:latin typeface="Arial Black"/>
                <a:cs typeface="Arial Black"/>
              </a:rPr>
              <a:t>FHR </a:t>
            </a:r>
            <a:r>
              <a:rPr sz="2800" spc="-375" dirty="0">
                <a:solidFill>
                  <a:srgbClr val="FFFFFF"/>
                </a:solidFill>
                <a:latin typeface="Arial Black"/>
                <a:cs typeface="Arial Black"/>
              </a:rPr>
              <a:t>below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the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baseline level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of 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more than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15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bpm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lasting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15 s 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more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6200" y="304800"/>
            <a:ext cx="5257800" cy="6306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5AED3-C84C-489E-ADC6-3526E89F1ECC}"/>
              </a:ext>
            </a:extLst>
          </p:cNvPr>
          <p:cNvSpPr txBox="1"/>
          <p:nvPr/>
        </p:nvSpPr>
        <p:spPr>
          <a:xfrm>
            <a:off x="2971800" y="0"/>
            <a:ext cx="3657599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Early deceleration = start of deceleration with start of uterine contraction (mirror image)</a:t>
            </a:r>
          </a:p>
          <a:p>
            <a:r>
              <a:rPr lang="en-GB" sz="1200" dirty="0">
                <a:solidFill>
                  <a:schemeClr val="bg1"/>
                </a:solidFill>
              </a:rPr>
              <a:t>Normal in 2</a:t>
            </a:r>
            <a:r>
              <a:rPr lang="en-GB" sz="1200" baseline="30000" dirty="0">
                <a:solidFill>
                  <a:schemeClr val="bg1"/>
                </a:solidFill>
              </a:rPr>
              <a:t>nd</a:t>
            </a:r>
            <a:r>
              <a:rPr lang="en-GB" sz="1200" dirty="0">
                <a:solidFill>
                  <a:schemeClr val="bg1"/>
                </a:solidFill>
              </a:rPr>
              <a:t> stage of labour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9BACA9-99A9-41A4-8930-A1ACE0B880E1}"/>
              </a:ext>
            </a:extLst>
          </p:cNvPr>
          <p:cNvSpPr txBox="1"/>
          <p:nvPr/>
        </p:nvSpPr>
        <p:spPr>
          <a:xfrm>
            <a:off x="3517944" y="2133600"/>
            <a:ext cx="3812456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Variable = may be with or without contraction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5313A-EE11-4AB1-997F-E3925A14130B}"/>
              </a:ext>
            </a:extLst>
          </p:cNvPr>
          <p:cNvSpPr txBox="1"/>
          <p:nvPr/>
        </p:nvSpPr>
        <p:spPr>
          <a:xfrm>
            <a:off x="6100997" y="5939135"/>
            <a:ext cx="29718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Late = after the peak of contraction</a:t>
            </a:r>
          </a:p>
          <a:p>
            <a:r>
              <a:rPr lang="en-GB" sz="1200" dirty="0">
                <a:solidFill>
                  <a:schemeClr val="bg1"/>
                </a:solidFill>
              </a:rPr>
              <a:t>Most serious,, poor outcome</a:t>
            </a:r>
          </a:p>
        </p:txBody>
      </p:sp>
    </p:spTree>
  </p:cSld>
  <p:clrMapOvr>
    <a:masterClrMapping/>
  </p:clrMapOvr>
  <p:transition advTm="11022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6270"/>
            <a:ext cx="37211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45" dirty="0"/>
              <a:t>Antenatal</a:t>
            </a:r>
            <a:r>
              <a:rPr spc="-320" dirty="0"/>
              <a:t> </a:t>
            </a:r>
            <a:r>
              <a:rPr spc="-335" dirty="0"/>
              <a:t>CTG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38020"/>
            <a:ext cx="5861050" cy="170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Perinatal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mortality:</a:t>
            </a:r>
            <a:r>
              <a:rPr sz="320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90" dirty="0">
                <a:solidFill>
                  <a:srgbClr val="FFFFFF"/>
                </a:solidFill>
                <a:latin typeface="Arial Black"/>
                <a:cs typeface="Arial Black"/>
              </a:rPr>
              <a:t>6.2/1000</a:t>
            </a:r>
            <a:endParaRPr sz="32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25" dirty="0">
                <a:solidFill>
                  <a:srgbClr val="FFFFFF"/>
                </a:solidFill>
                <a:latin typeface="Arial Black"/>
                <a:cs typeface="Arial Black"/>
              </a:rPr>
              <a:t>False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positive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rate:</a:t>
            </a:r>
            <a:r>
              <a:rPr sz="3200" spc="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50%</a:t>
            </a:r>
            <a:endParaRPr sz="32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25" dirty="0">
                <a:solidFill>
                  <a:srgbClr val="FFFFFF"/>
                </a:solidFill>
                <a:latin typeface="Arial Black"/>
                <a:cs typeface="Arial Black"/>
              </a:rPr>
              <a:t>False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negative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rate: </a:t>
            </a:r>
            <a:r>
              <a:rPr sz="3200" spc="-300" dirty="0">
                <a:solidFill>
                  <a:srgbClr val="FFFFFF"/>
                </a:solidFill>
                <a:latin typeface="Arial Black"/>
                <a:cs typeface="Arial Black"/>
              </a:rPr>
              <a:t>3.2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/</a:t>
            </a:r>
            <a:r>
              <a:rPr sz="3200" spc="4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1000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791764-2599-4725-9BBB-BB2649FAC27E}"/>
              </a:ext>
            </a:extLst>
          </p:cNvPr>
          <p:cNvSpPr txBox="1"/>
          <p:nvPr/>
        </p:nvSpPr>
        <p:spPr>
          <a:xfrm>
            <a:off x="3382770" y="3886200"/>
            <a:ext cx="4264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If hypoxia is present, we will most probably find abnormal CTG</a:t>
            </a:r>
          </a:p>
          <a:p>
            <a:r>
              <a:rPr lang="en-GB" sz="1600" dirty="0"/>
              <a:t>Normal CTG almost always no hypoxia</a:t>
            </a:r>
          </a:p>
          <a:p>
            <a:r>
              <a:rPr lang="en-GB" sz="1600" dirty="0"/>
              <a:t>If CTG is abnormal, only 50% actually have hypoxia</a:t>
            </a:r>
          </a:p>
        </p:txBody>
      </p:sp>
    </p:spTree>
  </p:cSld>
  <p:clrMapOvr>
    <a:masterClrMapping/>
  </p:clrMapOvr>
  <p:transition advTm="6928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77470"/>
            <a:ext cx="50907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3910" algn="l"/>
              </a:tabLst>
            </a:pPr>
            <a:r>
              <a:rPr b="1" spc="180" dirty="0">
                <a:solidFill>
                  <a:srgbClr val="FFBF00"/>
                </a:solidFill>
                <a:latin typeface="Arial"/>
                <a:cs typeface="Arial"/>
              </a:rPr>
              <a:t>2-	</a:t>
            </a:r>
            <a:r>
              <a:rPr b="1" spc="280" dirty="0">
                <a:solidFill>
                  <a:srgbClr val="FFBF00"/>
                </a:solidFill>
                <a:latin typeface="Arial"/>
                <a:cs typeface="Arial"/>
              </a:rPr>
              <a:t>ULTRASOUND</a:t>
            </a:r>
          </a:p>
        </p:txBody>
      </p:sp>
      <p:sp>
        <p:nvSpPr>
          <p:cNvPr id="3" name="object 3"/>
          <p:cNvSpPr/>
          <p:nvPr/>
        </p:nvSpPr>
        <p:spPr>
          <a:xfrm>
            <a:off x="1042669" y="1196339"/>
            <a:ext cx="6913880" cy="5229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88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41070"/>
            <a:ext cx="8573135" cy="4919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1626870" indent="-342900">
              <a:lnSpc>
                <a:spcPts val="3829"/>
              </a:lnSpc>
              <a:spcBef>
                <a:spcPts val="235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Quick, </a:t>
            </a:r>
            <a:r>
              <a:rPr sz="3200" spc="-325" dirty="0">
                <a:solidFill>
                  <a:srgbClr val="FFFFFF"/>
                </a:solidFill>
                <a:latin typeface="Arial Black"/>
                <a:cs typeface="Arial Black"/>
              </a:rPr>
              <a:t>non-invasive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procedure, easy 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interpretation</a:t>
            </a:r>
            <a:endParaRPr sz="32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Customised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growth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charts </a:t>
            </a:r>
            <a:r>
              <a:rPr sz="3200" spc="-335" dirty="0">
                <a:solidFill>
                  <a:srgbClr val="FFFFFF"/>
                </a:solidFill>
                <a:latin typeface="Arial Black"/>
                <a:cs typeface="Arial Black"/>
              </a:rPr>
              <a:t>(serial</a:t>
            </a:r>
            <a:r>
              <a:rPr sz="3200" spc="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scans)</a:t>
            </a:r>
            <a:endParaRPr sz="32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Liquor</a:t>
            </a:r>
            <a:r>
              <a:rPr sz="3200" spc="-1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volume</a:t>
            </a:r>
            <a:endParaRPr sz="32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Placental</a:t>
            </a:r>
            <a:r>
              <a:rPr sz="3200" spc="-1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function</a:t>
            </a:r>
            <a:endParaRPr sz="3200">
              <a:latin typeface="Arial Black"/>
              <a:cs typeface="Arial Black"/>
            </a:endParaRPr>
          </a:p>
          <a:p>
            <a:pPr marL="469900" algn="just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– </a:t>
            </a:r>
            <a:r>
              <a:rPr sz="3200" spc="-330" dirty="0">
                <a:solidFill>
                  <a:srgbClr val="FFFFFF"/>
                </a:solidFill>
                <a:latin typeface="Arial Black"/>
                <a:cs typeface="Arial Black"/>
              </a:rPr>
              <a:t>Doppler</a:t>
            </a:r>
            <a:r>
              <a:rPr sz="3200" spc="-6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study</a:t>
            </a:r>
            <a:endParaRPr sz="3200">
              <a:latin typeface="Arial Black"/>
              <a:cs typeface="Arial Black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Abnormal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results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correlate </a:t>
            </a:r>
            <a:r>
              <a:rPr sz="3200" spc="-495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increased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risk 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stillbirth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neonatal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morbidity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selected 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pregnancies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00D93-6EAC-463F-9A2B-6D757686092D}"/>
              </a:ext>
            </a:extLst>
          </p:cNvPr>
          <p:cNvSpPr txBox="1"/>
          <p:nvPr/>
        </p:nvSpPr>
        <p:spPr>
          <a:xfrm>
            <a:off x="4333407" y="16002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To differentiate small for gestational age which is constitutional vs which is restricted growth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65FC51-9E70-4327-A299-CD46BD15E2A5}"/>
              </a:ext>
            </a:extLst>
          </p:cNvPr>
          <p:cNvSpPr txBox="1"/>
          <p:nvPr/>
        </p:nvSpPr>
        <p:spPr>
          <a:xfrm>
            <a:off x="2819400" y="5470694"/>
            <a:ext cx="533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high risk pregnancies, foetal growth &amp; wellbeing assessment for the baby must be done on every antenatal visit – foetal biometry – starting from 26 GA</a:t>
            </a:r>
          </a:p>
        </p:txBody>
      </p:sp>
    </p:spTree>
  </p:cSld>
  <p:clrMapOvr>
    <a:masterClrMapping/>
  </p:clrMapOvr>
  <p:transition advTm="14178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6270"/>
            <a:ext cx="79362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3910" algn="l"/>
                <a:tab pos="5249545" algn="l"/>
              </a:tabLst>
            </a:pP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3</a:t>
            </a:r>
            <a:r>
              <a:rPr b="1" dirty="0">
                <a:solidFill>
                  <a:srgbClr val="FFBF00"/>
                </a:solidFill>
                <a:latin typeface="Arial"/>
                <a:cs typeface="Arial"/>
              </a:rPr>
              <a:t>-	</a:t>
            </a:r>
            <a:r>
              <a:rPr b="1" spc="120" dirty="0">
                <a:solidFill>
                  <a:srgbClr val="FFBF00"/>
                </a:solidFill>
                <a:latin typeface="Arial"/>
                <a:cs typeface="Arial"/>
              </a:rPr>
              <a:t>B</a:t>
            </a:r>
            <a:r>
              <a:rPr b="1" spc="370" dirty="0">
                <a:solidFill>
                  <a:srgbClr val="FFBF00"/>
                </a:solidFill>
                <a:latin typeface="Arial"/>
                <a:cs typeface="Arial"/>
              </a:rPr>
              <a:t>I</a:t>
            </a:r>
            <a:r>
              <a:rPr b="1" spc="360" dirty="0">
                <a:solidFill>
                  <a:srgbClr val="FFBF00"/>
                </a:solidFill>
                <a:latin typeface="Arial"/>
                <a:cs typeface="Arial"/>
              </a:rPr>
              <a:t>O</a:t>
            </a: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P</a:t>
            </a:r>
            <a:r>
              <a:rPr b="1" spc="375" dirty="0">
                <a:solidFill>
                  <a:srgbClr val="FFBF00"/>
                </a:solidFill>
                <a:latin typeface="Arial"/>
                <a:cs typeface="Arial"/>
              </a:rPr>
              <a:t>H</a:t>
            </a: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YS</a:t>
            </a:r>
            <a:r>
              <a:rPr b="1" spc="370" dirty="0">
                <a:solidFill>
                  <a:srgbClr val="FFBF00"/>
                </a:solidFill>
                <a:latin typeface="Arial"/>
                <a:cs typeface="Arial"/>
              </a:rPr>
              <a:t>I</a:t>
            </a: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C</a:t>
            </a:r>
            <a:r>
              <a:rPr b="1" spc="120" dirty="0">
                <a:solidFill>
                  <a:srgbClr val="FFBF00"/>
                </a:solidFill>
                <a:latin typeface="Arial"/>
                <a:cs typeface="Arial"/>
              </a:rPr>
              <a:t>A</a:t>
            </a:r>
            <a:r>
              <a:rPr b="1" spc="-245" dirty="0">
                <a:solidFill>
                  <a:srgbClr val="FFBF00"/>
                </a:solidFill>
                <a:latin typeface="Arial"/>
                <a:cs typeface="Arial"/>
              </a:rPr>
              <a:t>L</a:t>
            </a:r>
            <a:r>
              <a:rPr b="1" dirty="0">
                <a:solidFill>
                  <a:srgbClr val="FFBF00"/>
                </a:solidFill>
                <a:latin typeface="Arial"/>
                <a:cs typeface="Arial"/>
              </a:rPr>
              <a:t>	</a:t>
            </a:r>
            <a:r>
              <a:rPr b="1" spc="380" dirty="0">
                <a:solidFill>
                  <a:srgbClr val="FFBF00"/>
                </a:solidFill>
                <a:latin typeface="Arial"/>
                <a:cs typeface="Arial"/>
              </a:rPr>
              <a:t>P</a:t>
            </a: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R</a:t>
            </a:r>
            <a:r>
              <a:rPr b="1" spc="360" dirty="0">
                <a:solidFill>
                  <a:srgbClr val="FFBF00"/>
                </a:solidFill>
                <a:latin typeface="Arial"/>
                <a:cs typeface="Arial"/>
              </a:rPr>
              <a:t>O</a:t>
            </a:r>
            <a:r>
              <a:rPr b="1" spc="365" dirty="0">
                <a:solidFill>
                  <a:srgbClr val="FFBF00"/>
                </a:solidFill>
                <a:latin typeface="Arial"/>
                <a:cs typeface="Arial"/>
              </a:rPr>
              <a:t>F</a:t>
            </a:r>
            <a:r>
              <a:rPr b="1" spc="370" dirty="0">
                <a:solidFill>
                  <a:srgbClr val="FFBF00"/>
                </a:solidFill>
                <a:latin typeface="Arial"/>
                <a:cs typeface="Arial"/>
              </a:rPr>
              <a:t>I</a:t>
            </a:r>
            <a:r>
              <a:rPr b="1" spc="120" dirty="0">
                <a:solidFill>
                  <a:srgbClr val="FFBF00"/>
                </a:solidFill>
                <a:latin typeface="Arial"/>
                <a:cs typeface="Arial"/>
              </a:rPr>
              <a:t>L</a:t>
            </a:r>
            <a:r>
              <a:rPr b="1" dirty="0">
                <a:solidFill>
                  <a:srgbClr val="FFBF00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89759"/>
            <a:ext cx="8010525" cy="408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Described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by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Manning</a:t>
            </a:r>
            <a:r>
              <a:rPr sz="3200" spc="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95" dirty="0">
                <a:solidFill>
                  <a:srgbClr val="FFFFFF"/>
                </a:solidFill>
                <a:latin typeface="Arial Black"/>
                <a:cs typeface="Arial Black"/>
              </a:rPr>
              <a:t>(1980)</a:t>
            </a:r>
            <a:endParaRPr sz="3200">
              <a:latin typeface="Arial Black"/>
              <a:cs typeface="Arial Black"/>
            </a:endParaRPr>
          </a:p>
          <a:p>
            <a:pPr marL="355600" marR="5080" indent="-342900">
              <a:lnSpc>
                <a:spcPts val="3450"/>
              </a:lnSpc>
              <a:spcBef>
                <a:spcPts val="85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number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biophysical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activities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that 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could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be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recorded increased </a:t>
            </a:r>
            <a:r>
              <a:rPr sz="3200" spc="-49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real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time 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ultrasound: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360"/>
              </a:spcBef>
              <a:buChar char="–"/>
              <a:tabLst>
                <a:tab pos="75565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3200" spc="-420" dirty="0">
                <a:solidFill>
                  <a:srgbClr val="FFFFFF"/>
                </a:solidFill>
                <a:latin typeface="Arial Black"/>
                <a:cs typeface="Arial Black"/>
              </a:rPr>
              <a:t>movement</a:t>
            </a:r>
            <a:r>
              <a:rPr sz="32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25" dirty="0">
                <a:solidFill>
                  <a:srgbClr val="FFFFFF"/>
                </a:solidFill>
                <a:latin typeface="Arial Black"/>
                <a:cs typeface="Arial Black"/>
              </a:rPr>
              <a:t>(FM)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420"/>
              </a:spcBef>
              <a:buChar char="–"/>
              <a:tabLst>
                <a:tab pos="75565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tone</a:t>
            </a:r>
            <a:r>
              <a:rPr sz="32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25" dirty="0">
                <a:solidFill>
                  <a:srgbClr val="FFFFFF"/>
                </a:solidFill>
                <a:latin typeface="Arial Black"/>
                <a:cs typeface="Arial Black"/>
              </a:rPr>
              <a:t>(FT)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409"/>
              </a:spcBef>
              <a:buChar char="–"/>
              <a:tabLst>
                <a:tab pos="75565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breathing </a:t>
            </a:r>
            <a:r>
              <a:rPr sz="3200" spc="-415" dirty="0">
                <a:solidFill>
                  <a:srgbClr val="FFFFFF"/>
                </a:solidFill>
                <a:latin typeface="Arial Black"/>
                <a:cs typeface="Arial Black"/>
              </a:rPr>
              <a:t>movements</a:t>
            </a:r>
            <a:r>
              <a:rPr sz="3200" spc="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29" dirty="0">
                <a:solidFill>
                  <a:srgbClr val="FFFFFF"/>
                </a:solidFill>
                <a:latin typeface="Arial Black"/>
                <a:cs typeface="Arial Black"/>
              </a:rPr>
              <a:t>(FB)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409"/>
              </a:spcBef>
              <a:buChar char="–"/>
              <a:tabLst>
                <a:tab pos="755650" algn="l"/>
              </a:tabLst>
            </a:pPr>
            <a:r>
              <a:rPr sz="3200" spc="-425" dirty="0">
                <a:solidFill>
                  <a:srgbClr val="FFFFFF"/>
                </a:solidFill>
                <a:latin typeface="Arial Black"/>
                <a:cs typeface="Arial Black"/>
              </a:rPr>
              <a:t>Amniotic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fluid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volume</a:t>
            </a:r>
            <a:r>
              <a:rPr sz="3200" spc="-4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54" dirty="0">
                <a:solidFill>
                  <a:srgbClr val="FFFFFF"/>
                </a:solidFill>
                <a:latin typeface="Arial Black"/>
                <a:cs typeface="Arial Black"/>
              </a:rPr>
              <a:t>(AFV)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367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69570"/>
            <a:ext cx="49955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95" dirty="0"/>
              <a:t>Variables</a:t>
            </a:r>
            <a:r>
              <a:rPr spc="-300" dirty="0"/>
              <a:t> </a:t>
            </a:r>
            <a:r>
              <a:rPr spc="-520" dirty="0"/>
              <a:t>measured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28420"/>
            <a:ext cx="8210550" cy="5306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20312"/>
              <a:buFont typeface="Arial Black"/>
              <a:buChar char="•"/>
              <a:tabLst>
                <a:tab pos="355600" algn="l"/>
                <a:tab pos="1607185" algn="l"/>
              </a:tabLst>
            </a:pPr>
            <a:r>
              <a:rPr sz="3200" b="1" spc="150" dirty="0">
                <a:solidFill>
                  <a:srgbClr val="37FF37"/>
                </a:solidFill>
                <a:latin typeface="Arial"/>
                <a:cs typeface="Arial"/>
              </a:rPr>
              <a:t>CTG:	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reactive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–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as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described</a:t>
            </a:r>
            <a:r>
              <a:rPr sz="3200" spc="-6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35" dirty="0">
                <a:solidFill>
                  <a:srgbClr val="FFFFFF"/>
                </a:solidFill>
                <a:latin typeface="Arial Black"/>
                <a:cs typeface="Arial Black"/>
              </a:rPr>
              <a:t>earlier.</a:t>
            </a:r>
            <a:endParaRPr sz="3200" dirty="0">
              <a:latin typeface="Arial Black"/>
              <a:cs typeface="Arial Black"/>
            </a:endParaRPr>
          </a:p>
          <a:p>
            <a:pPr marL="355600" marR="363220" indent="-342900">
              <a:lnSpc>
                <a:spcPct val="100000"/>
              </a:lnSpc>
              <a:spcBef>
                <a:spcPts val="790"/>
              </a:spcBef>
              <a:buClr>
                <a:srgbClr val="FFCC00"/>
              </a:buClr>
              <a:buSzPct val="120312"/>
              <a:buFont typeface="Arial Black"/>
              <a:buChar char="•"/>
              <a:tabLst>
                <a:tab pos="355600" algn="l"/>
                <a:tab pos="1605915" algn="l"/>
              </a:tabLst>
            </a:pPr>
            <a:r>
              <a:rPr sz="3200" b="1" spc="100" dirty="0">
                <a:solidFill>
                  <a:srgbClr val="37FF37"/>
                </a:solidFill>
                <a:latin typeface="Arial"/>
                <a:cs typeface="Arial"/>
              </a:rPr>
              <a:t>FBM:	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present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-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least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1 episode of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at 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least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60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seconds duration </a:t>
            </a:r>
            <a:r>
              <a:rPr sz="3200" spc="-409" dirty="0">
                <a:solidFill>
                  <a:srgbClr val="FFFFFF"/>
                </a:solidFill>
                <a:latin typeface="Arial Black"/>
                <a:cs typeface="Arial Black"/>
              </a:rPr>
              <a:t>(within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30min  </a:t>
            </a:r>
            <a:r>
              <a:rPr sz="3200" spc="-315" dirty="0">
                <a:solidFill>
                  <a:srgbClr val="FFFFFF"/>
                </a:solidFill>
                <a:latin typeface="Arial Black"/>
                <a:cs typeface="Arial Black"/>
              </a:rPr>
              <a:t>period).</a:t>
            </a:r>
            <a:endParaRPr sz="3200" dirty="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Font typeface="Arial Black"/>
              <a:buChar char="•"/>
              <a:tabLst>
                <a:tab pos="355600" algn="l"/>
                <a:tab pos="1301115" algn="l"/>
              </a:tabLst>
            </a:pPr>
            <a:r>
              <a:rPr sz="3200" b="1" spc="110" dirty="0">
                <a:solidFill>
                  <a:srgbClr val="37FF37"/>
                </a:solidFill>
                <a:latin typeface="Arial"/>
                <a:cs typeface="Arial"/>
              </a:rPr>
              <a:t>FM:	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present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-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least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3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discrete</a:t>
            </a:r>
            <a:r>
              <a:rPr sz="32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35" dirty="0">
                <a:solidFill>
                  <a:srgbClr val="FFFFFF"/>
                </a:solidFill>
                <a:latin typeface="Arial Black"/>
                <a:cs typeface="Arial Black"/>
              </a:rPr>
              <a:t>episodes.</a:t>
            </a:r>
            <a:endParaRPr sz="3200" dirty="0">
              <a:latin typeface="Arial Black"/>
              <a:cs typeface="Arial Black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Clr>
                <a:srgbClr val="FFCC00"/>
              </a:buClr>
              <a:buSzPct val="120312"/>
              <a:buFont typeface="Arial Black"/>
              <a:buChar char="•"/>
              <a:tabLst>
                <a:tab pos="355600" algn="l"/>
                <a:tab pos="1210945" algn="l"/>
              </a:tabLst>
            </a:pPr>
            <a:r>
              <a:rPr sz="3200" b="1" spc="110" dirty="0">
                <a:solidFill>
                  <a:srgbClr val="37FF37"/>
                </a:solidFill>
                <a:latin typeface="Arial"/>
                <a:cs typeface="Arial"/>
              </a:rPr>
              <a:t>FT:	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normal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-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least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1 episode of 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extension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200" spc="-425" dirty="0">
                <a:solidFill>
                  <a:srgbClr val="FFFFFF"/>
                </a:solidFill>
                <a:latin typeface="Arial Black"/>
                <a:cs typeface="Arial Black"/>
              </a:rPr>
              <a:t>extremities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or spine </a:t>
            </a:r>
            <a:r>
              <a:rPr sz="3200" spc="-490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return  </a:t>
            </a:r>
            <a:r>
              <a:rPr sz="3200" spc="-4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32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flexion.</a:t>
            </a:r>
            <a:endParaRPr sz="3200" dirty="0">
              <a:latin typeface="Arial Black"/>
              <a:cs typeface="Arial Black"/>
            </a:endParaRPr>
          </a:p>
          <a:p>
            <a:pPr marL="355600" marR="1024890" indent="-342900">
              <a:lnSpc>
                <a:spcPct val="100000"/>
              </a:lnSpc>
              <a:spcBef>
                <a:spcPts val="790"/>
              </a:spcBef>
              <a:buClr>
                <a:srgbClr val="FFCC00"/>
              </a:buClr>
              <a:buSzPct val="120312"/>
              <a:buFont typeface="Arial Black"/>
              <a:buChar char="•"/>
              <a:tabLst>
                <a:tab pos="355600" algn="l"/>
                <a:tab pos="1538605" algn="l"/>
              </a:tabLst>
            </a:pPr>
            <a:r>
              <a:rPr sz="3200" b="1" spc="105" dirty="0">
                <a:solidFill>
                  <a:srgbClr val="37FF37"/>
                </a:solidFill>
                <a:latin typeface="Arial"/>
                <a:cs typeface="Arial"/>
              </a:rPr>
              <a:t>AFV:	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normal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–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largest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pocket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of fluid 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greater </a:t>
            </a:r>
            <a:r>
              <a:rPr sz="3200" spc="-405" dirty="0">
                <a:solidFill>
                  <a:srgbClr val="FFFFFF"/>
                </a:solidFill>
                <a:latin typeface="Arial Black"/>
                <a:cs typeface="Arial Black"/>
              </a:rPr>
              <a:t>than </a:t>
            </a:r>
            <a:r>
              <a:rPr lang="en-US" sz="3200" spc="-355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535" dirty="0">
                <a:solidFill>
                  <a:srgbClr val="FFFFFF"/>
                </a:solidFill>
                <a:latin typeface="Arial Black"/>
                <a:cs typeface="Arial Black"/>
              </a:rPr>
              <a:t>cm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vertical</a:t>
            </a:r>
            <a:r>
              <a:rPr sz="3200" spc="-2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diameter.</a:t>
            </a:r>
            <a:endParaRPr sz="32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7993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6270"/>
            <a:ext cx="192023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95" dirty="0">
                <a:solidFill>
                  <a:srgbClr val="37FF37"/>
                </a:solidFill>
              </a:rPr>
              <a:t>Scoring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36420"/>
            <a:ext cx="7417434" cy="46355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FFCC00"/>
              </a:buClr>
              <a:buSzPct val="120312"/>
              <a:buChar char="•"/>
              <a:tabLst>
                <a:tab pos="355600" algn="l"/>
              </a:tabLst>
            </a:pP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Biophysical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profile</a:t>
            </a:r>
            <a:r>
              <a:rPr sz="32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20" dirty="0">
                <a:solidFill>
                  <a:srgbClr val="FFFFFF"/>
                </a:solidFill>
                <a:latin typeface="Arial Black"/>
                <a:cs typeface="Arial Black"/>
              </a:rPr>
              <a:t>(BPP)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Each</a:t>
            </a:r>
            <a:r>
              <a:rPr sz="32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variable</a:t>
            </a:r>
            <a:endParaRPr sz="3200">
              <a:latin typeface="Arial Black"/>
              <a:cs typeface="Arial Black"/>
            </a:endParaRPr>
          </a:p>
          <a:p>
            <a:pPr marL="1155700" lvl="2" indent="-228600">
              <a:lnSpc>
                <a:spcPct val="100000"/>
              </a:lnSpc>
              <a:spcBef>
                <a:spcPts val="150"/>
              </a:spcBef>
              <a:buClr>
                <a:srgbClr val="FFCC00"/>
              </a:buClr>
              <a:buSzPct val="120312"/>
              <a:buChar char="•"/>
              <a:tabLst>
                <a:tab pos="1155700" algn="l"/>
              </a:tabLst>
            </a:pPr>
            <a:r>
              <a:rPr sz="3200" spc="-315" dirty="0">
                <a:solidFill>
                  <a:srgbClr val="FFFFFF"/>
                </a:solidFill>
                <a:latin typeface="Arial Black"/>
                <a:cs typeface="Arial Black"/>
              </a:rPr>
              <a:t>When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normal:</a:t>
            </a:r>
            <a:r>
              <a:rPr sz="3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3200">
              <a:latin typeface="Arial Black"/>
              <a:cs typeface="Arial Black"/>
            </a:endParaRPr>
          </a:p>
          <a:p>
            <a:pPr marL="1155700" lvl="2" indent="-228600">
              <a:lnSpc>
                <a:spcPct val="100000"/>
              </a:lnSpc>
              <a:spcBef>
                <a:spcPts val="10"/>
              </a:spcBef>
              <a:buClr>
                <a:srgbClr val="FFCC00"/>
              </a:buClr>
              <a:buSzPct val="120312"/>
              <a:buChar char="•"/>
              <a:tabLst>
                <a:tab pos="1155700" algn="l"/>
              </a:tabLst>
            </a:pPr>
            <a:r>
              <a:rPr sz="3200" spc="-315" dirty="0">
                <a:solidFill>
                  <a:srgbClr val="FFFFFF"/>
                </a:solidFill>
                <a:latin typeface="Arial Black"/>
                <a:cs typeface="Arial Black"/>
              </a:rPr>
              <a:t>When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abnormal:</a:t>
            </a:r>
            <a:r>
              <a:rPr sz="3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Highest </a:t>
            </a:r>
            <a:r>
              <a:rPr sz="3200" spc="-325" dirty="0">
                <a:solidFill>
                  <a:srgbClr val="FFFFFF"/>
                </a:solidFill>
                <a:latin typeface="Arial Black"/>
                <a:cs typeface="Arial Black"/>
              </a:rPr>
              <a:t>Score: </a:t>
            </a:r>
            <a:r>
              <a:rPr sz="3200" spc="-300" dirty="0">
                <a:solidFill>
                  <a:srgbClr val="FFFFFF"/>
                </a:solidFill>
                <a:latin typeface="Arial Black"/>
                <a:cs typeface="Arial Black"/>
              </a:rPr>
              <a:t>10,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Lowest </a:t>
            </a:r>
            <a:r>
              <a:rPr sz="3200" spc="-330" dirty="0">
                <a:solidFill>
                  <a:srgbClr val="FFFFFF"/>
                </a:solidFill>
                <a:latin typeface="Arial Black"/>
                <a:cs typeface="Arial Black"/>
              </a:rPr>
              <a:t>Score:</a:t>
            </a:r>
            <a:r>
              <a:rPr sz="32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endParaRPr sz="3200">
              <a:latin typeface="Arial Black"/>
              <a:cs typeface="Arial Black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800"/>
              </a:spcBef>
              <a:buChar char="–"/>
              <a:tabLst>
                <a:tab pos="755650" algn="l"/>
              </a:tabLst>
            </a:pPr>
            <a:r>
              <a:rPr sz="3200" spc="-425" dirty="0">
                <a:solidFill>
                  <a:srgbClr val="FFFFFF"/>
                </a:solidFill>
                <a:latin typeface="Arial Black"/>
                <a:cs typeface="Arial Black"/>
              </a:rPr>
              <a:t>Accuracy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improved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by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increasing </a:t>
            </a:r>
            <a:r>
              <a:rPr sz="3200" spc="-420" dirty="0">
                <a:solidFill>
                  <a:srgbClr val="FFFFFF"/>
                </a:solidFill>
                <a:latin typeface="Arial Black"/>
                <a:cs typeface="Arial Black"/>
              </a:rPr>
              <a:t>the  </a:t>
            </a:r>
            <a:r>
              <a:rPr sz="3200" spc="-385" dirty="0">
                <a:solidFill>
                  <a:srgbClr val="FFFFFF"/>
                </a:solidFill>
                <a:latin typeface="Arial Black"/>
                <a:cs typeface="Arial Black"/>
              </a:rPr>
              <a:t>number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of variables</a:t>
            </a:r>
            <a:r>
              <a:rPr sz="3200" spc="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35" dirty="0">
                <a:solidFill>
                  <a:srgbClr val="FFFFFF"/>
                </a:solidFill>
                <a:latin typeface="Arial Black"/>
                <a:cs typeface="Arial Black"/>
              </a:rPr>
              <a:t>assessed.</a:t>
            </a:r>
            <a:endParaRPr sz="3200">
              <a:latin typeface="Arial Black"/>
              <a:cs typeface="Arial Black"/>
            </a:endParaRPr>
          </a:p>
          <a:p>
            <a:pPr marL="755650" lvl="1" indent="-285750">
              <a:lnSpc>
                <a:spcPct val="100000"/>
              </a:lnSpc>
              <a:spcBef>
                <a:spcPts val="790"/>
              </a:spcBef>
              <a:buChar char="–"/>
              <a:tabLst>
                <a:tab pos="755650" algn="l"/>
              </a:tabLst>
            </a:pPr>
            <a:r>
              <a:rPr sz="3200" spc="-330" dirty="0">
                <a:solidFill>
                  <a:srgbClr val="FFFFFF"/>
                </a:solidFill>
                <a:latin typeface="Arial Black"/>
                <a:cs typeface="Arial Black"/>
              </a:rPr>
              <a:t>Overall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false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negative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rate:</a:t>
            </a:r>
            <a:r>
              <a:rPr sz="3200" spc="2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90" dirty="0">
                <a:solidFill>
                  <a:srgbClr val="FFFFFF"/>
                </a:solidFill>
                <a:latin typeface="Arial Black"/>
                <a:cs typeface="Arial Black"/>
              </a:rPr>
              <a:t>0.6/1000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707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45109"/>
            <a:ext cx="80968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7005" algn="l"/>
                <a:tab pos="3484879" algn="l"/>
                <a:tab pos="5457825" algn="l"/>
                <a:tab pos="6076315" algn="l"/>
              </a:tabLst>
            </a:pPr>
            <a:r>
              <a:rPr sz="3200" b="1" spc="229" dirty="0">
                <a:solidFill>
                  <a:srgbClr val="37FF37"/>
                </a:solidFill>
                <a:latin typeface="Arial"/>
                <a:cs typeface="Arial"/>
              </a:rPr>
              <a:t>SEQUENCE	</a:t>
            </a:r>
            <a:r>
              <a:rPr sz="3200" b="1" spc="130" dirty="0">
                <a:solidFill>
                  <a:srgbClr val="37FF37"/>
                </a:solidFill>
                <a:latin typeface="Arial"/>
                <a:cs typeface="Arial"/>
              </a:rPr>
              <a:t>OF	</a:t>
            </a:r>
            <a:r>
              <a:rPr sz="3200" b="1" spc="215" dirty="0">
                <a:solidFill>
                  <a:srgbClr val="37FF37"/>
                </a:solidFill>
                <a:latin typeface="Arial"/>
                <a:cs typeface="Arial"/>
              </a:rPr>
              <a:t>EVENTS	</a:t>
            </a:r>
            <a:r>
              <a:rPr sz="3200" b="1" spc="125" dirty="0">
                <a:solidFill>
                  <a:srgbClr val="37FF37"/>
                </a:solidFill>
                <a:latin typeface="Arial"/>
                <a:cs typeface="Arial"/>
              </a:rPr>
              <a:t>IN	</a:t>
            </a:r>
            <a:r>
              <a:rPr sz="3200" b="1" spc="195" dirty="0">
                <a:solidFill>
                  <a:srgbClr val="37FF37"/>
                </a:solidFill>
                <a:latin typeface="Arial"/>
                <a:cs typeface="Arial"/>
              </a:rPr>
              <a:t>HYPOXIA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795020"/>
            <a:ext cx="6258560" cy="3665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Non-reactive</a:t>
            </a:r>
            <a:r>
              <a:rPr sz="2800" spc="-1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CTG</a:t>
            </a:r>
            <a:endParaRPr sz="2800" dirty="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Absence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breathing</a:t>
            </a:r>
            <a:r>
              <a:rPr sz="2800" spc="-2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75" dirty="0">
                <a:solidFill>
                  <a:srgbClr val="FFFFFF"/>
                </a:solidFill>
                <a:latin typeface="Arial Black"/>
                <a:cs typeface="Arial Black"/>
              </a:rPr>
              <a:t>movement</a:t>
            </a:r>
            <a:endParaRPr sz="2800" dirty="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Reduction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or loss of</a:t>
            </a:r>
            <a:r>
              <a:rPr sz="2800" spc="-2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45" dirty="0">
                <a:solidFill>
                  <a:srgbClr val="FFFFFF"/>
                </a:solidFill>
                <a:latin typeface="Arial Black"/>
                <a:cs typeface="Arial Black"/>
              </a:rPr>
              <a:t>FM</a:t>
            </a:r>
            <a:endParaRPr sz="2800" dirty="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SzPct val="119642"/>
              <a:buChar char="•"/>
              <a:tabLst>
                <a:tab pos="35560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Loss of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fetal</a:t>
            </a:r>
            <a:r>
              <a:rPr sz="2800" spc="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tone</a:t>
            </a:r>
            <a:endParaRPr sz="2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CC00"/>
              </a:buClr>
              <a:buFont typeface="Arial Black"/>
              <a:buChar char="•"/>
            </a:pPr>
            <a:endParaRPr sz="4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220" dirty="0">
                <a:solidFill>
                  <a:srgbClr val="37FF37"/>
                </a:solidFill>
                <a:latin typeface="Arial"/>
                <a:cs typeface="Arial"/>
              </a:rPr>
              <a:t>MODIFICATION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  <a:buClr>
                <a:srgbClr val="FFCC00"/>
              </a:buClr>
              <a:buSzPct val="119642"/>
              <a:tabLst>
                <a:tab pos="355600" algn="l"/>
              </a:tabLst>
            </a:pPr>
            <a:r>
              <a:rPr sz="2800" spc="-215" dirty="0">
                <a:solidFill>
                  <a:srgbClr val="FFFFFF"/>
                </a:solidFill>
                <a:latin typeface="Arial Black"/>
                <a:cs typeface="Arial Black"/>
              </a:rPr>
              <a:t>CTG </a:t>
            </a:r>
            <a:r>
              <a:rPr sz="2800" spc="-430" dirty="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sz="28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AFV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B8D5848-FB51-485F-BBDB-E4C881ABD004}"/>
                  </a:ext>
                </a:extLst>
              </p14:cNvPr>
              <p14:cNvContentPartPr/>
              <p14:nvPr/>
            </p14:nvContentPartPr>
            <p14:xfrm>
              <a:off x="3322750" y="3553510"/>
              <a:ext cx="1002240" cy="816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B8D5848-FB51-485F-BBDB-E4C881ABD0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14110" y="3544870"/>
                <a:ext cx="1019880" cy="83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3931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481329"/>
            <a:ext cx="67754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8495" algn="l"/>
                <a:tab pos="3272154" algn="l"/>
              </a:tabLst>
            </a:pPr>
            <a:r>
              <a:rPr sz="3600" b="1" spc="305" dirty="0">
                <a:solidFill>
                  <a:srgbClr val="FFBF00"/>
                </a:solidFill>
                <a:latin typeface="Arial"/>
                <a:cs typeface="Arial"/>
              </a:rPr>
              <a:t>4</a:t>
            </a:r>
            <a:r>
              <a:rPr sz="3600" b="1" dirty="0">
                <a:solidFill>
                  <a:srgbClr val="FFBF00"/>
                </a:solidFill>
                <a:latin typeface="Arial"/>
                <a:cs typeface="Arial"/>
              </a:rPr>
              <a:t>-	</a:t>
            </a:r>
            <a:r>
              <a:rPr sz="3600" b="1" spc="305" dirty="0">
                <a:solidFill>
                  <a:srgbClr val="FFBF00"/>
                </a:solidFill>
                <a:latin typeface="Arial"/>
                <a:cs typeface="Arial"/>
              </a:rPr>
              <a:t>D</a:t>
            </a:r>
            <a:r>
              <a:rPr sz="3600" b="1" spc="285" dirty="0">
                <a:solidFill>
                  <a:srgbClr val="FFBF00"/>
                </a:solidFill>
                <a:latin typeface="Arial"/>
                <a:cs typeface="Arial"/>
              </a:rPr>
              <a:t>O</a:t>
            </a:r>
            <a:r>
              <a:rPr sz="3600" b="1" spc="295" dirty="0">
                <a:solidFill>
                  <a:srgbClr val="FFBF00"/>
                </a:solidFill>
                <a:latin typeface="Arial"/>
                <a:cs typeface="Arial"/>
              </a:rPr>
              <a:t>PP</a:t>
            </a:r>
            <a:r>
              <a:rPr sz="3600" b="1" spc="105" dirty="0">
                <a:solidFill>
                  <a:srgbClr val="FFBF00"/>
                </a:solidFill>
                <a:latin typeface="Arial"/>
                <a:cs typeface="Arial"/>
              </a:rPr>
              <a:t>L</a:t>
            </a:r>
            <a:r>
              <a:rPr sz="3600" b="1" spc="280" dirty="0">
                <a:solidFill>
                  <a:srgbClr val="FFBF00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FFBF00"/>
                </a:solidFill>
                <a:latin typeface="Arial"/>
                <a:cs typeface="Arial"/>
              </a:rPr>
              <a:t>R	</a:t>
            </a:r>
            <a:r>
              <a:rPr sz="3600" b="1" spc="295" dirty="0">
                <a:solidFill>
                  <a:srgbClr val="FFBF00"/>
                </a:solidFill>
                <a:latin typeface="Arial"/>
                <a:cs typeface="Arial"/>
              </a:rPr>
              <a:t>U</a:t>
            </a:r>
            <a:r>
              <a:rPr sz="3600" b="1" spc="90" dirty="0">
                <a:solidFill>
                  <a:srgbClr val="FFBF00"/>
                </a:solidFill>
                <a:latin typeface="Arial"/>
                <a:cs typeface="Arial"/>
              </a:rPr>
              <a:t>L</a:t>
            </a:r>
            <a:r>
              <a:rPr sz="3600" b="1" spc="295" dirty="0">
                <a:solidFill>
                  <a:srgbClr val="FFBF00"/>
                </a:solidFill>
                <a:latin typeface="Arial"/>
                <a:cs typeface="Arial"/>
              </a:rPr>
              <a:t>TR</a:t>
            </a:r>
            <a:r>
              <a:rPr sz="3600" b="1" spc="95" dirty="0">
                <a:solidFill>
                  <a:srgbClr val="FFBF00"/>
                </a:solidFill>
                <a:latin typeface="Arial"/>
                <a:cs typeface="Arial"/>
              </a:rPr>
              <a:t>A</a:t>
            </a:r>
            <a:r>
              <a:rPr sz="3600" b="1" spc="295" dirty="0">
                <a:solidFill>
                  <a:srgbClr val="FFBF00"/>
                </a:solidFill>
                <a:latin typeface="Arial"/>
                <a:cs typeface="Arial"/>
              </a:rPr>
              <a:t>SOU</a:t>
            </a:r>
            <a:r>
              <a:rPr sz="3600" b="1" spc="305" dirty="0">
                <a:solidFill>
                  <a:srgbClr val="FFBF00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FFBF00"/>
                </a:solidFill>
                <a:latin typeface="Arial"/>
                <a:cs typeface="Arial"/>
              </a:rPr>
              <a:t>D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7739" y="1733550"/>
            <a:ext cx="6610350" cy="3837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3850" algn="l"/>
              </a:tabLst>
            </a:pPr>
            <a:r>
              <a:rPr lang="en-GB" sz="2800" dirty="0">
                <a:latin typeface="Arial Black"/>
                <a:cs typeface="Arial Black"/>
              </a:rPr>
              <a:t>Arteries used:</a:t>
            </a:r>
            <a:endParaRPr sz="2800" dirty="0"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sz="4200" spc="-434" baseline="5952" dirty="0">
                <a:solidFill>
                  <a:srgbClr val="FFFFFF"/>
                </a:solidFill>
                <a:latin typeface="Symbol"/>
                <a:cs typeface="Symbol"/>
              </a:rPr>
              <a:t></a:t>
            </a:r>
            <a:r>
              <a:rPr sz="2800" spc="-290" dirty="0">
                <a:solidFill>
                  <a:srgbClr val="FFFFFF"/>
                </a:solidFill>
                <a:latin typeface="Arial Black"/>
                <a:cs typeface="Arial Black"/>
              </a:rPr>
              <a:t>Umbilical </a:t>
            </a:r>
            <a:r>
              <a:rPr lang="en-US" sz="2800" spc="-290" dirty="0">
                <a:solidFill>
                  <a:srgbClr val="FFFFFF"/>
                </a:solidFill>
                <a:latin typeface="Arial Black"/>
                <a:cs typeface="Arial Black"/>
              </a:rPr>
              <a:t>artery</a:t>
            </a: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- </a:t>
            </a:r>
            <a:r>
              <a:rPr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  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middle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cerebral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artery</a:t>
            </a:r>
            <a:endParaRPr sz="2800" dirty="0"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sz="4200" spc="-434" baseline="5952" dirty="0">
                <a:solidFill>
                  <a:srgbClr val="FFFFFF"/>
                </a:solidFill>
                <a:latin typeface="Symbol"/>
                <a:cs typeface="Symbol"/>
              </a:rPr>
              <a:t></a:t>
            </a:r>
            <a:r>
              <a:rPr lang="en-US" sz="2800" spc="-6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ductus</a:t>
            </a:r>
            <a:r>
              <a:rPr sz="2800" spc="-6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venosus</a:t>
            </a:r>
            <a:endParaRPr lang="en-GB" sz="2800" spc="-31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lang="en-GB" sz="2800" spc="-315" dirty="0">
                <a:solidFill>
                  <a:srgbClr val="FFFFFF"/>
                </a:solidFill>
                <a:latin typeface="Arial Black"/>
                <a:cs typeface="Arial Black"/>
              </a:rPr>
              <a:t>- Or maternal uterine artery (for risk pre-eclampsia or growth restriction)</a:t>
            </a:r>
            <a:endParaRPr sz="2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323850" marR="30480" indent="-285750">
              <a:lnSpc>
                <a:spcPts val="2690"/>
              </a:lnSpc>
              <a:buChar char="–"/>
              <a:tabLst>
                <a:tab pos="323850" algn="l"/>
              </a:tabLst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In high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risk </a:t>
            </a: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pregnancies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umbilical </a:t>
            </a:r>
            <a:r>
              <a:rPr sz="2800" spc="-340" dirty="0">
                <a:solidFill>
                  <a:srgbClr val="FFFFFF"/>
                </a:solidFill>
                <a:latin typeface="Arial Black"/>
                <a:cs typeface="Arial Black"/>
              </a:rPr>
              <a:t>artery 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doppler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improves perinatal</a:t>
            </a:r>
            <a:r>
              <a:rPr sz="2800" spc="-4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outcome.</a:t>
            </a:r>
            <a:endParaRPr sz="2800" dirty="0">
              <a:latin typeface="Arial Black"/>
              <a:cs typeface="Arial Black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4FD18-545F-4423-8075-74126416FF90}"/>
              </a:ext>
            </a:extLst>
          </p:cNvPr>
          <p:cNvSpPr txBox="1"/>
          <p:nvPr/>
        </p:nvSpPr>
        <p:spPr>
          <a:xfrm>
            <a:off x="2790506" y="5570883"/>
            <a:ext cx="296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low-risk pregnancies, it increases the false +</a:t>
            </a:r>
            <a:r>
              <a:rPr lang="en-GB" sz="1600" dirty="0" err="1"/>
              <a:t>ve</a:t>
            </a:r>
            <a:r>
              <a:rPr lang="en-GB" sz="1600" dirty="0"/>
              <a:t> rates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756E28-BD3F-4D73-9A01-C92F2DB1EBB3}"/>
              </a:ext>
            </a:extLst>
          </p:cNvPr>
          <p:cNvSpPr txBox="1"/>
          <p:nvPr/>
        </p:nvSpPr>
        <p:spPr>
          <a:xfrm>
            <a:off x="4800600" y="1802629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Requires foetal cardiologist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D03A686-09A2-4C42-A45F-08AB8BC6EAB8}"/>
                  </a:ext>
                </a:extLst>
              </p14:cNvPr>
              <p14:cNvContentPartPr/>
              <p14:nvPr/>
            </p14:nvContentPartPr>
            <p14:xfrm>
              <a:off x="469699" y="1807984"/>
              <a:ext cx="367200" cy="3625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D03A686-09A2-4C42-A45F-08AB8BC6EA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1059" y="1798984"/>
                <a:ext cx="38484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F13CBD6-344E-4A83-B4E5-256A66AFC8A2}"/>
                  </a:ext>
                </a:extLst>
              </p14:cNvPr>
              <p14:cNvContentPartPr/>
              <p14:nvPr/>
            </p14:nvContentPartPr>
            <p14:xfrm>
              <a:off x="306211" y="4798120"/>
              <a:ext cx="500760" cy="4258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F13CBD6-344E-4A83-B4E5-256A66AFC8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7571" y="4789120"/>
                <a:ext cx="518400" cy="443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4344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9979" y="2709971"/>
            <a:ext cx="4616450" cy="972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50540" algn="l"/>
              </a:tabLst>
            </a:pPr>
            <a:r>
              <a:rPr sz="6200" b="1" i="1" spc="380" dirty="0">
                <a:solidFill>
                  <a:srgbClr val="FFFF00"/>
                </a:solidFill>
                <a:latin typeface="Algerian"/>
                <a:cs typeface="Algerian"/>
              </a:rPr>
              <a:t>T</a:t>
            </a:r>
            <a:r>
              <a:rPr sz="6200" b="1" i="1" spc="365" dirty="0">
                <a:solidFill>
                  <a:srgbClr val="FFFF00"/>
                </a:solidFill>
                <a:latin typeface="Algerian"/>
                <a:cs typeface="Algerian"/>
              </a:rPr>
              <a:t>H</a:t>
            </a:r>
            <a:r>
              <a:rPr sz="6200" b="1" i="1" spc="335" dirty="0">
                <a:solidFill>
                  <a:srgbClr val="FFFF00"/>
                </a:solidFill>
                <a:latin typeface="Algerian"/>
                <a:cs typeface="Algerian"/>
              </a:rPr>
              <a:t>A</a:t>
            </a:r>
            <a:r>
              <a:rPr sz="6200" b="1" i="1" spc="360" dirty="0">
                <a:solidFill>
                  <a:srgbClr val="FFFF00"/>
                </a:solidFill>
                <a:latin typeface="Algerian"/>
                <a:cs typeface="Algerian"/>
              </a:rPr>
              <a:t>N</a:t>
            </a:r>
            <a:r>
              <a:rPr sz="6200" b="1" i="1" spc="-140" dirty="0">
                <a:solidFill>
                  <a:srgbClr val="FFFF00"/>
                </a:solidFill>
                <a:latin typeface="Algerian"/>
                <a:cs typeface="Algerian"/>
              </a:rPr>
              <a:t>K</a:t>
            </a:r>
            <a:r>
              <a:rPr sz="6200" b="1" i="1" dirty="0">
                <a:solidFill>
                  <a:srgbClr val="FFFF00"/>
                </a:solidFill>
                <a:latin typeface="Algerian"/>
                <a:cs typeface="Algerian"/>
              </a:rPr>
              <a:t>	</a:t>
            </a:r>
            <a:r>
              <a:rPr sz="6200" b="1" i="1" spc="360" dirty="0">
                <a:solidFill>
                  <a:srgbClr val="FFFF00"/>
                </a:solidFill>
                <a:latin typeface="Algerian"/>
                <a:cs typeface="Algerian"/>
              </a:rPr>
              <a:t>YO</a:t>
            </a:r>
            <a:r>
              <a:rPr sz="6200" b="1" i="1" spc="-125" dirty="0">
                <a:solidFill>
                  <a:srgbClr val="FFFF00"/>
                </a:solidFill>
                <a:latin typeface="Algerian"/>
                <a:cs typeface="Algerian"/>
              </a:rPr>
              <a:t>U</a:t>
            </a:r>
            <a:endParaRPr sz="6200">
              <a:latin typeface="Algerian"/>
              <a:cs typeface="Algerian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25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C72EDB-EA2F-484F-BC82-FEB25A9088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2457E1-3045-4723-86D3-755998B364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56ca49-4273-4a25-8923-df9fa5447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0303C0-ED6A-4EF8-A586-4A30A25C600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5456ca49-4273-4a25-8923-df9fa54471b8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384</TotalTime>
  <Words>1141</Words>
  <Application>Microsoft Office PowerPoint</Application>
  <PresentationFormat>On-screen Show (4:3)</PresentationFormat>
  <Paragraphs>160</Paragraphs>
  <Slides>30</Slides>
  <Notes>0</Notes>
  <HiddenSlides>0</HiddenSlides>
  <MMClips>30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Algerian</vt:lpstr>
      <vt:lpstr>Arial</vt:lpstr>
      <vt:lpstr>Arial Black</vt:lpstr>
      <vt:lpstr>Cambria Math</vt:lpstr>
      <vt:lpstr>Century Gothic</vt:lpstr>
      <vt:lpstr>Symbol</vt:lpstr>
      <vt:lpstr>Times New Roman</vt:lpstr>
      <vt:lpstr>Wingdings 3</vt:lpstr>
      <vt:lpstr>Ion</vt:lpstr>
      <vt:lpstr>Antenatal Assessment of</vt:lpstr>
      <vt:lpstr>PowerPoint Presentation</vt:lpstr>
      <vt:lpstr>AIMS</vt:lpstr>
      <vt:lpstr>Who?</vt:lpstr>
      <vt:lpstr>Fetal movement counting</vt:lpstr>
      <vt:lpstr>Advantages</vt:lpstr>
      <vt:lpstr>Symphysis fundal  height</vt:lpstr>
      <vt:lpstr>Specific tests</vt:lpstr>
      <vt:lpstr>PowerPoint Presentation</vt:lpstr>
      <vt:lpstr>INTERPRETATION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Decelerations</vt:lpstr>
      <vt:lpstr>Antenatal CTG</vt:lpstr>
      <vt:lpstr>2- ULTRASOUND</vt:lpstr>
      <vt:lpstr>PowerPoint Presentation</vt:lpstr>
      <vt:lpstr>3- BIOPHYSICAL PROFILE</vt:lpstr>
      <vt:lpstr>Variables measured</vt:lpstr>
      <vt:lpstr>Scoring</vt:lpstr>
      <vt:lpstr>SEQUENCE OF EVENTS IN HYPOXIA</vt:lpstr>
      <vt:lpstr>4- DOPPLER ULTRASOUND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Antenatal Assessment of</dc:title>
  <dc:creator>Eman Humaidat</dc:creator>
  <cp:lastModifiedBy>Eman Humaidat</cp:lastModifiedBy>
  <cp:revision>25</cp:revision>
  <dcterms:created xsi:type="dcterms:W3CDTF">2020-09-22T09:37:55Z</dcterms:created>
  <dcterms:modified xsi:type="dcterms:W3CDTF">2021-03-25T11:33:45Z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2014-10-22T00:00:00Z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2020-09-22T00:00:00Z</vt:filetime>
  </property>
  <property fmtid="{D5CDD505-2E9C-101B-9397-08002B2CF9AE}" pid="5" name="ContentTypeId">
    <vt:lpwstr>0x01010000003AFD8DE91347B3F6A54C1D1DF769</vt:lpwstr>
  </property>
</Properties>
</file>