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8" r:id="rId4"/>
    <p:sldId id="259" r:id="rId5"/>
    <p:sldId id="260" r:id="rId6"/>
    <p:sldId id="261" r:id="rId7"/>
    <p:sldId id="281" r:id="rId8"/>
    <p:sldId id="282" r:id="rId9"/>
    <p:sldId id="284" r:id="rId10"/>
    <p:sldId id="262" r:id="rId11"/>
    <p:sldId id="265" r:id="rId12"/>
    <p:sldId id="266" r:id="rId13"/>
    <p:sldId id="276" r:id="rId14"/>
    <p:sldId id="285" r:id="rId15"/>
    <p:sldId id="278" r:id="rId16"/>
    <p:sldId id="267" r:id="rId17"/>
    <p:sldId id="268" r:id="rId18"/>
    <p:sldId id="269" r:id="rId19"/>
    <p:sldId id="270" r:id="rId20"/>
    <p:sldId id="271" r:id="rId21"/>
    <p:sldId id="273" r:id="rId22"/>
    <p:sldId id="272" r:id="rId23"/>
    <p:sldId id="274" r:id="rId24"/>
    <p:sldId id="286" r:id="rId25"/>
    <p:sldId id="279" r:id="rId26"/>
    <p:sldId id="280" r:id="rId27"/>
    <p:sldId id="257" r:id="rId28"/>
    <p:sldId id="27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9" d="100"/>
          <a:sy n="89" d="100"/>
        </p:scale>
        <p:origin x="43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slide" Target="slides/slide53.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E36748D-EEE7-490D-847C-6CE496589391}" type="datetimeFigureOut">
              <a:rPr lang="en-US" smtClean="0"/>
              <a:t>7/17/2021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1986455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36748D-EEE7-490D-847C-6CE496589391}" type="datetimeFigureOut">
              <a:rPr lang="en-US" smtClean="0"/>
              <a:t>7/17/2021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3034120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36748D-EEE7-490D-847C-6CE496589391}" type="datetimeFigureOut">
              <a:rPr lang="en-US" smtClean="0"/>
              <a:t>7/17/2021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1628151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36748D-EEE7-490D-847C-6CE496589391}" type="datetimeFigureOut">
              <a:rPr lang="en-US" smtClean="0"/>
              <a:t>7/17/2021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3024757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36748D-EEE7-490D-847C-6CE496589391}" type="datetimeFigureOut">
              <a:rPr lang="en-US" smtClean="0"/>
              <a:t>7/17/2021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400039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36748D-EEE7-490D-847C-6CE496589391}" type="datetimeFigureOut">
              <a:rPr lang="en-US" smtClean="0"/>
              <a:t>7/17/2021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1263400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36748D-EEE7-490D-847C-6CE496589391}" type="datetimeFigureOut">
              <a:rPr lang="en-US" smtClean="0"/>
              <a:t>7/17/2021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2547861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36748D-EEE7-490D-847C-6CE496589391}" type="datetimeFigureOut">
              <a:rPr lang="en-US" smtClean="0"/>
              <a:t>7/17/2021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2465142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36748D-EEE7-490D-847C-6CE496589391}" type="datetimeFigureOut">
              <a:rPr lang="en-US" smtClean="0"/>
              <a:t>7/17/2021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2435007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36748D-EEE7-490D-847C-6CE496589391}" type="datetimeFigureOut">
              <a:rPr lang="en-US" smtClean="0"/>
              <a:t>7/17/2021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239229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36748D-EEE7-490D-847C-6CE496589391}" type="datetimeFigureOut">
              <a:rPr lang="en-US" smtClean="0"/>
              <a:t>7/17/2021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D6200-F2BC-4851-9E94-1D9AAF266AD2}" type="slidenum">
              <a:rPr lang="en-US" smtClean="0"/>
              <a:t>‹#›</a:t>
            </a:fld>
            <a:endParaRPr lang="en-US"/>
          </a:p>
        </p:txBody>
      </p:sp>
    </p:spTree>
    <p:extLst>
      <p:ext uri="{BB962C8B-B14F-4D97-AF65-F5344CB8AC3E}">
        <p14:creationId xmlns:p14="http://schemas.microsoft.com/office/powerpoint/2010/main" val="2464073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36748D-EEE7-490D-847C-6CE496589391}" type="datetimeFigureOut">
              <a:rPr lang="en-US" smtClean="0"/>
              <a:t>7/17/2021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D6200-F2BC-4851-9E94-1D9AAF266AD2}" type="slidenum">
              <a:rPr lang="en-US" smtClean="0"/>
              <a:t>‹#›</a:t>
            </a:fld>
            <a:endParaRPr lang="en-US"/>
          </a:p>
        </p:txBody>
      </p:sp>
    </p:spTree>
    <p:extLst>
      <p:ext uri="{BB962C8B-B14F-4D97-AF65-F5344CB8AC3E}">
        <p14:creationId xmlns:p14="http://schemas.microsoft.com/office/powerpoint/2010/main" val="40570143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Systemic Response To Injury ​</a:t>
            </a:r>
            <a:endParaRPr lang="en-US" b="1" dirty="0"/>
          </a:p>
        </p:txBody>
      </p:sp>
      <p:sp>
        <p:nvSpPr>
          <p:cNvPr id="5" name="Subtitle 4">
            <a:extLst>
              <a:ext uri="{FF2B5EF4-FFF2-40B4-BE49-F238E27FC236}">
                <a16:creationId xmlns:a16="http://schemas.microsoft.com/office/drawing/2014/main" id="{58257792-A7C7-F142-A12E-34B4B3EA7A66}"/>
              </a:ext>
            </a:extLst>
          </p:cNvPr>
          <p:cNvSpPr>
            <a:spLocks noGrp="1"/>
          </p:cNvSpPr>
          <p:nvPr>
            <p:ph type="subTitle" idx="1"/>
          </p:nvPr>
        </p:nvSpPr>
        <p:spPr/>
        <p:txBody>
          <a:bodyPr/>
          <a:lstStyle/>
          <a:p>
            <a:r>
              <a:rPr lang="en-US"/>
              <a:t>Shahem Alboni</a:t>
            </a:r>
          </a:p>
          <a:p>
            <a:r>
              <a:rPr lang="en-US"/>
              <a:t>Laith Abu Ghoush</a:t>
            </a:r>
          </a:p>
          <a:p>
            <a:r>
              <a:rPr lang="en-US"/>
              <a:t>Emad Boaneh</a:t>
            </a:r>
          </a:p>
          <a:p>
            <a:endParaRPr lang="en-US"/>
          </a:p>
        </p:txBody>
      </p:sp>
    </p:spTree>
    <p:extLst>
      <p:ext uri="{BB962C8B-B14F-4D97-AF65-F5344CB8AC3E}">
        <p14:creationId xmlns:p14="http://schemas.microsoft.com/office/powerpoint/2010/main" val="3079705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Regarding post operative Hyperglycemic state of the patient, All are true except ? </a:t>
            </a:r>
          </a:p>
          <a:p>
            <a:pPr marL="514350" indent="-514350">
              <a:buAutoNum type="alphaUcPeriod"/>
            </a:pPr>
            <a:r>
              <a:rPr lang="en-US" dirty="0"/>
              <a:t>Cytokines play a critical role in decrease insulin sensitivity</a:t>
            </a:r>
          </a:p>
          <a:p>
            <a:pPr marL="514350" indent="-514350">
              <a:buAutoNum type="alphaUcPeriod" startAt="2"/>
            </a:pPr>
            <a:r>
              <a:rPr lang="en-US" dirty="0"/>
              <a:t>May develop as a result of decreased glucose uptake peripherally  </a:t>
            </a:r>
          </a:p>
          <a:p>
            <a:pPr marL="0" indent="0">
              <a:buNone/>
            </a:pPr>
            <a:r>
              <a:rPr lang="en-US" dirty="0"/>
              <a:t>C.   Insulin infusion is a vital modality of management </a:t>
            </a:r>
          </a:p>
          <a:p>
            <a:pPr marL="514350" indent="-514350">
              <a:buAutoNum type="alphaUcPeriod" startAt="4"/>
            </a:pPr>
            <a:r>
              <a:rPr lang="en-US" dirty="0"/>
              <a:t>Intensive Insulin infusion generally not preferable especially in ICU pt.</a:t>
            </a:r>
          </a:p>
          <a:p>
            <a:pPr marL="514350" indent="-514350">
              <a:buAutoNum type="alphaUcPeriod" startAt="5"/>
            </a:pPr>
            <a:r>
              <a:rPr lang="en-US" dirty="0"/>
              <a:t>Conservative therapy means insulin administration when the blood glucose level exceeds a defined limit and discontinued when the level falls</a:t>
            </a:r>
          </a:p>
          <a:p>
            <a:pPr marL="514350" indent="-514350">
              <a:buAutoNum type="alphaUcPeriod" startAt="5"/>
            </a:pPr>
            <a:endParaRPr lang="en-US" dirty="0"/>
          </a:p>
          <a:p>
            <a:r>
              <a:rPr lang="en-US" dirty="0"/>
              <a:t>All are avoidable factors that compound the response to injury, except? </a:t>
            </a:r>
          </a:p>
          <a:p>
            <a:pPr marL="0" indent="0">
              <a:buNone/>
            </a:pPr>
            <a:r>
              <a:rPr lang="en-US" dirty="0"/>
              <a:t>A. Hyperthermia   b. </a:t>
            </a:r>
            <a:r>
              <a:rPr lang="en-US" dirty="0" err="1"/>
              <a:t>Heamorrage</a:t>
            </a:r>
            <a:r>
              <a:rPr lang="en-US" dirty="0"/>
              <a:t>   c. oedema   d. Immobility   e. starvation</a:t>
            </a:r>
          </a:p>
        </p:txBody>
      </p:sp>
    </p:spTree>
    <p:extLst>
      <p:ext uri="{BB962C8B-B14F-4D97-AF65-F5344CB8AC3E}">
        <p14:creationId xmlns:p14="http://schemas.microsoft.com/office/powerpoint/2010/main" val="588720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BASIC CONCEPTS IN HOMEOSTASIS</a:t>
            </a:r>
            <a:endParaRPr lang="en-US" dirty="0"/>
          </a:p>
        </p:txBody>
      </p:sp>
      <p:sp>
        <p:nvSpPr>
          <p:cNvPr id="3" name="Content Placeholder 2"/>
          <p:cNvSpPr>
            <a:spLocks noGrp="1"/>
          </p:cNvSpPr>
          <p:nvPr>
            <p:ph idx="1"/>
          </p:nvPr>
        </p:nvSpPr>
        <p:spPr/>
        <p:txBody>
          <a:bodyPr>
            <a:normAutofit/>
          </a:bodyPr>
          <a:lstStyle/>
          <a:p>
            <a:r>
              <a:rPr lang="en-US" dirty="0"/>
              <a:t>The classical concepts of homeostasis and the response to injury are:</a:t>
            </a:r>
          </a:p>
          <a:p>
            <a:pPr marL="0" indent="0">
              <a:buNone/>
            </a:pPr>
            <a:r>
              <a:rPr lang="en-US" dirty="0"/>
              <a:t>1- body systems act to maintain internal constancy.</a:t>
            </a:r>
          </a:p>
          <a:p>
            <a:pPr marL="0" indent="0">
              <a:buNone/>
            </a:pPr>
            <a:endParaRPr lang="en-US" dirty="0"/>
          </a:p>
          <a:p>
            <a:pPr marL="0" indent="0">
              <a:buNone/>
            </a:pPr>
            <a:r>
              <a:rPr lang="en-US" dirty="0"/>
              <a:t>2- </a:t>
            </a:r>
            <a:r>
              <a:rPr lang="en-US" dirty="0">
                <a:solidFill>
                  <a:srgbClr val="FF0000"/>
                </a:solidFill>
              </a:rPr>
              <a:t>Homeostasis</a:t>
            </a:r>
            <a:r>
              <a:rPr lang="en-US" dirty="0"/>
              <a:t>: the </a:t>
            </a:r>
            <a:r>
              <a:rPr lang="en-US" dirty="0" err="1"/>
              <a:t>co-ordinated</a:t>
            </a:r>
            <a:r>
              <a:rPr lang="en-US" dirty="0"/>
              <a:t> physiological process which maintains most of the steady states of the organism’ (Walter Cannon)</a:t>
            </a:r>
          </a:p>
          <a:p>
            <a:pPr marL="0" indent="0">
              <a:buNone/>
            </a:pPr>
            <a:endParaRPr lang="en-US" dirty="0"/>
          </a:p>
          <a:p>
            <a:pPr marL="0" indent="0">
              <a:buNone/>
            </a:pPr>
            <a:r>
              <a:rPr lang="en-US" dirty="0"/>
              <a:t>3- responses to injury are, in general, beneficial to the host and allow healing/survival.</a:t>
            </a:r>
          </a:p>
        </p:txBody>
      </p:sp>
    </p:spTree>
    <p:extLst>
      <p:ext uri="{BB962C8B-B14F-4D97-AF65-F5344CB8AC3E}">
        <p14:creationId xmlns:p14="http://schemas.microsoft.com/office/powerpoint/2010/main" val="1764772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As a consequence of modern understanding of the metabolic response to injury, elective surgical practice seeks to reduce the need for a homeostatic response by </a:t>
            </a:r>
            <a:r>
              <a:rPr lang="en-US" dirty="0">
                <a:solidFill>
                  <a:srgbClr val="FF0000"/>
                </a:solidFill>
              </a:rPr>
              <a:t>minimising the primary insult</a:t>
            </a:r>
          </a:p>
        </p:txBody>
      </p:sp>
    </p:spTree>
    <p:extLst>
      <p:ext uri="{BB962C8B-B14F-4D97-AF65-F5344CB8AC3E}">
        <p14:creationId xmlns:p14="http://schemas.microsoft.com/office/powerpoint/2010/main" val="2130189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GRADED NATURE OF THE INJURY</a:t>
            </a:r>
            <a:br>
              <a:rPr lang="en-US" b="1" dirty="0"/>
            </a:br>
            <a:r>
              <a:rPr lang="en-US" b="1" dirty="0"/>
              <a:t>RESPONSE</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response to injury is </a:t>
            </a:r>
            <a:r>
              <a:rPr lang="en-US" dirty="0">
                <a:solidFill>
                  <a:srgbClr val="FF0000"/>
                </a:solidFill>
              </a:rPr>
              <a:t>graded</a:t>
            </a:r>
            <a:r>
              <a:rPr lang="en-US" dirty="0"/>
              <a:t>, the more severe the injury, the greater the response . </a:t>
            </a:r>
          </a:p>
          <a:p>
            <a:endParaRPr lang="en-US" dirty="0"/>
          </a:p>
          <a:p>
            <a:r>
              <a:rPr lang="en-US" dirty="0"/>
              <a:t>Thus, following elective surgery of intermediate severity, there may be a </a:t>
            </a:r>
            <a:r>
              <a:rPr lang="en-US" dirty="0">
                <a:solidFill>
                  <a:srgbClr val="FF0000"/>
                </a:solidFill>
              </a:rPr>
              <a:t>transient and modest rise in T, HR, RR, energy expenditure and peripheral WBC</a:t>
            </a:r>
            <a:r>
              <a:rPr lang="en-US" dirty="0"/>
              <a:t> . Following major trauma/sepsis, these changes are accentuated, resulting in a </a:t>
            </a:r>
            <a:r>
              <a:rPr lang="en-US" dirty="0">
                <a:solidFill>
                  <a:srgbClr val="FF0000"/>
                </a:solidFill>
              </a:rPr>
              <a:t>systemic inflammatory response syndrome (SIRS), </a:t>
            </a:r>
            <a:r>
              <a:rPr lang="en-US" dirty="0" err="1">
                <a:solidFill>
                  <a:srgbClr val="FF0000"/>
                </a:solidFill>
              </a:rPr>
              <a:t>hypermetabolism</a:t>
            </a:r>
            <a:r>
              <a:rPr lang="en-US" dirty="0">
                <a:solidFill>
                  <a:srgbClr val="FF0000"/>
                </a:solidFill>
              </a:rPr>
              <a:t>, marked catabolism, shock and even multiple organ dysfunction (MODS)</a:t>
            </a:r>
            <a:r>
              <a:rPr lang="en-US" dirty="0"/>
              <a:t>. </a:t>
            </a:r>
          </a:p>
          <a:p>
            <a:endParaRPr lang="en-US" dirty="0"/>
          </a:p>
          <a:p>
            <a:r>
              <a:rPr lang="en-US" dirty="0">
                <a:solidFill>
                  <a:srgbClr val="FF0000"/>
                </a:solidFill>
              </a:rPr>
              <a:t>Genetic variability </a:t>
            </a:r>
            <a:r>
              <a:rPr lang="en-US" dirty="0"/>
              <a:t>plays a key role in determining the intensity of the inflammatory response.</a:t>
            </a:r>
          </a:p>
        </p:txBody>
      </p:sp>
    </p:spTree>
    <p:extLst>
      <p:ext uri="{BB962C8B-B14F-4D97-AF65-F5344CB8AC3E}">
        <p14:creationId xmlns:p14="http://schemas.microsoft.com/office/powerpoint/2010/main" val="1537939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Not only is the metabolic response graded, but it also </a:t>
            </a:r>
            <a:r>
              <a:rPr lang="en-US" dirty="0">
                <a:solidFill>
                  <a:srgbClr val="FF0000"/>
                </a:solidFill>
              </a:rPr>
              <a:t>evolves with time</a:t>
            </a:r>
            <a:r>
              <a:rPr lang="en-US" dirty="0"/>
              <a:t> (In particular, the immunological </a:t>
            </a:r>
            <a:r>
              <a:rPr lang="en-US" dirty="0" err="1"/>
              <a:t>sequelae</a:t>
            </a:r>
            <a:r>
              <a:rPr lang="en-US" dirty="0"/>
              <a:t> of major injury evolve from a </a:t>
            </a:r>
            <a:r>
              <a:rPr lang="en-US" dirty="0" err="1"/>
              <a:t>proinflammatory</a:t>
            </a:r>
            <a:r>
              <a:rPr lang="en-US" dirty="0"/>
              <a:t> state driven primarily by </a:t>
            </a:r>
            <a:r>
              <a:rPr lang="de-DE" dirty="0"/>
              <a:t>the innate immune system (macrophages, neutrophils, dendritic </a:t>
            </a:r>
            <a:r>
              <a:rPr lang="en-US" dirty="0"/>
              <a:t>cells) into a compensatory anti-inflammatory response syndrome (CARS) </a:t>
            </a:r>
            <a:r>
              <a:rPr lang="en-US" dirty="0" err="1"/>
              <a:t>characterised</a:t>
            </a:r>
            <a:r>
              <a:rPr lang="en-US" dirty="0"/>
              <a:t> by suppressed immunity and diminished resistance to infection. </a:t>
            </a:r>
          </a:p>
        </p:txBody>
      </p:sp>
    </p:spTree>
    <p:extLst>
      <p:ext uri="{BB962C8B-B14F-4D97-AF65-F5344CB8AC3E}">
        <p14:creationId xmlns:p14="http://schemas.microsoft.com/office/powerpoint/2010/main" val="391257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MEDIATORS OF THE METABOLIC</a:t>
            </a:r>
            <a:br>
              <a:rPr lang="en-US" b="1" dirty="0"/>
            </a:br>
            <a:r>
              <a:rPr lang="en-US" b="1" dirty="0"/>
              <a:t>RESPONSE TO INJURY</a:t>
            </a:r>
            <a:endParaRPr lang="en-US" dirty="0"/>
          </a:p>
        </p:txBody>
      </p:sp>
      <p:sp>
        <p:nvSpPr>
          <p:cNvPr id="3" name="Content Placeholder 2"/>
          <p:cNvSpPr>
            <a:spLocks noGrp="1"/>
          </p:cNvSpPr>
          <p:nvPr>
            <p:ph idx="1"/>
          </p:nvPr>
        </p:nvSpPr>
        <p:spPr/>
        <p:txBody>
          <a:bodyPr/>
          <a:lstStyle/>
          <a:p>
            <a:pPr marL="0" indent="0">
              <a:buNone/>
            </a:pPr>
            <a:r>
              <a:rPr lang="en-US" dirty="0">
                <a:solidFill>
                  <a:srgbClr val="FF0000"/>
                </a:solidFill>
              </a:rPr>
              <a:t>(CRH) </a:t>
            </a:r>
            <a:r>
              <a:rPr lang="en-US" dirty="0"/>
              <a:t>from the hypothalamus increases (</a:t>
            </a:r>
            <a:r>
              <a:rPr lang="en-US" dirty="0">
                <a:solidFill>
                  <a:srgbClr val="FF0000"/>
                </a:solidFill>
              </a:rPr>
              <a:t>ACTH</a:t>
            </a:r>
            <a:r>
              <a:rPr lang="en-US" dirty="0"/>
              <a:t>) release from the anterior pituitary, ACTH then acts on the adrenal to increase the secretion of cortisol </a:t>
            </a:r>
          </a:p>
          <a:p>
            <a:pPr>
              <a:buFontTx/>
              <a:buChar char="-"/>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578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Cortisol effects : </a:t>
            </a:r>
          </a:p>
          <a:p>
            <a:pPr marL="0" indent="0">
              <a:buNone/>
            </a:pPr>
            <a:r>
              <a:rPr lang="en-US" dirty="0"/>
              <a:t>Liver ----- </a:t>
            </a:r>
            <a:r>
              <a:rPr lang="en-US" dirty="0" err="1">
                <a:solidFill>
                  <a:srgbClr val="FF0000"/>
                </a:solidFill>
              </a:rPr>
              <a:t>Gluconeogensis</a:t>
            </a:r>
            <a:r>
              <a:rPr lang="en-US" dirty="0">
                <a:solidFill>
                  <a:srgbClr val="FF0000"/>
                </a:solidFill>
              </a:rPr>
              <a:t> </a:t>
            </a:r>
            <a:r>
              <a:rPr lang="en-US" dirty="0"/>
              <a:t>( increase in glucose level and decrease in the sensitivity of peripheral tissue to insulin </a:t>
            </a:r>
            <a:r>
              <a:rPr lang="en-US" dirty="0" err="1">
                <a:solidFill>
                  <a:srgbClr val="FF0000"/>
                </a:solidFill>
              </a:rPr>
              <a:t>Insulin</a:t>
            </a:r>
            <a:r>
              <a:rPr lang="en-US" dirty="0">
                <a:solidFill>
                  <a:srgbClr val="FF0000"/>
                </a:solidFill>
              </a:rPr>
              <a:t> resistance</a:t>
            </a:r>
            <a:r>
              <a:rPr lang="en-US" dirty="0"/>
              <a:t> )</a:t>
            </a:r>
          </a:p>
          <a:p>
            <a:pPr marL="0" indent="0">
              <a:buNone/>
            </a:pPr>
            <a:endParaRPr lang="en-US" dirty="0"/>
          </a:p>
          <a:p>
            <a:pPr marL="0" indent="0">
              <a:buNone/>
            </a:pPr>
            <a:r>
              <a:rPr lang="en-US" dirty="0"/>
              <a:t>Muscles ----- Proteolysis and muscle wasting, to provide the relevant tissue with 'building blocks' for gluconeogenesis </a:t>
            </a:r>
          </a:p>
          <a:p>
            <a:pPr marL="0" indent="0">
              <a:buNone/>
            </a:pPr>
            <a:endParaRPr lang="en-US" dirty="0"/>
          </a:p>
          <a:p>
            <a:pPr marL="0" indent="0">
              <a:buNone/>
            </a:pPr>
            <a:r>
              <a:rPr lang="en-US" dirty="0"/>
              <a:t>Immunity ----- suppression</a:t>
            </a:r>
            <a:endParaRPr lang="en-US" sz="2200" dirty="0"/>
          </a:p>
        </p:txBody>
      </p:sp>
    </p:spTree>
    <p:extLst>
      <p:ext uri="{BB962C8B-B14F-4D97-AF65-F5344CB8AC3E}">
        <p14:creationId xmlns:p14="http://schemas.microsoft.com/office/powerpoint/2010/main" val="1386851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Circulating Factors critical in body’s response to injury : </a:t>
            </a:r>
          </a:p>
          <a:p>
            <a:pPr marL="0" indent="0">
              <a:buNone/>
            </a:pPr>
            <a:r>
              <a:rPr lang="en-US" dirty="0">
                <a:solidFill>
                  <a:srgbClr val="FF0000"/>
                </a:solidFill>
              </a:rPr>
              <a:t>Hormones</a:t>
            </a:r>
            <a:r>
              <a:rPr lang="en-US" dirty="0"/>
              <a:t> : CRH, ACTH, cortisol &amp; vasopressin . </a:t>
            </a:r>
          </a:p>
          <a:p>
            <a:pPr marL="0" indent="0">
              <a:buNone/>
            </a:pPr>
            <a:r>
              <a:rPr lang="en-US" dirty="0"/>
              <a:t>Other hormones : GH, IGF-1, prolactin &amp; TSH . </a:t>
            </a:r>
          </a:p>
          <a:p>
            <a:pPr marL="0" indent="0">
              <a:buNone/>
            </a:pPr>
            <a:endParaRPr lang="en-US" dirty="0"/>
          </a:p>
          <a:p>
            <a:r>
              <a:rPr lang="en-US" dirty="0">
                <a:solidFill>
                  <a:srgbClr val="FF0000"/>
                </a:solidFill>
              </a:rPr>
              <a:t>Cytokines</a:t>
            </a:r>
            <a:r>
              <a:rPr lang="en-US" dirty="0"/>
              <a:t> : </a:t>
            </a:r>
            <a:r>
              <a:rPr lang="fr-FR" dirty="0"/>
              <a:t>(IL-1), </a:t>
            </a:r>
            <a:r>
              <a:rPr lang="fr-FR" dirty="0" err="1"/>
              <a:t>tumour</a:t>
            </a:r>
            <a:r>
              <a:rPr lang="fr-FR" dirty="0"/>
              <a:t> </a:t>
            </a:r>
            <a:r>
              <a:rPr lang="fr-FR" dirty="0" err="1"/>
              <a:t>necrosis</a:t>
            </a:r>
            <a:r>
              <a:rPr lang="fr-FR" dirty="0"/>
              <a:t> factor alpha (TNF), IL-6 and IL-8 </a:t>
            </a:r>
            <a:r>
              <a:rPr lang="en-US" dirty="0"/>
              <a:t>are produced within the first 24 hours and act directly on the hypothalamus to cause pyrexia.</a:t>
            </a:r>
          </a:p>
          <a:p>
            <a:r>
              <a:rPr lang="en-US" dirty="0"/>
              <a:t>Such cytokines also augment the hypothalamic stress response and act directly on skeletal muscle to induce proteolysis while inducing acute phase protein production in the liver.</a:t>
            </a:r>
          </a:p>
          <a:p>
            <a:pPr marL="0" indent="0">
              <a:buNone/>
            </a:pPr>
            <a:endParaRPr lang="en-US" dirty="0"/>
          </a:p>
        </p:txBody>
      </p:sp>
    </p:spTree>
    <p:extLst>
      <p:ext uri="{BB962C8B-B14F-4D97-AF65-F5344CB8AC3E}">
        <p14:creationId xmlns:p14="http://schemas.microsoft.com/office/powerpoint/2010/main" val="519048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MEDIATORS OF THE METABOLIC</a:t>
            </a:r>
            <a:br>
              <a:rPr lang="en-US" b="1" dirty="0"/>
            </a:br>
            <a:r>
              <a:rPr lang="en-US" b="1" dirty="0"/>
              <a:t>RESPONSE TO INJURY</a:t>
            </a:r>
            <a:endParaRPr lang="en-US" dirty="0"/>
          </a:p>
        </p:txBody>
      </p:sp>
      <p:sp>
        <p:nvSpPr>
          <p:cNvPr id="3" name="Content Placeholder 2"/>
          <p:cNvSpPr>
            <a:spLocks noGrp="1"/>
          </p:cNvSpPr>
          <p:nvPr>
            <p:ph idx="1"/>
          </p:nvPr>
        </p:nvSpPr>
        <p:spPr/>
        <p:txBody>
          <a:bodyPr>
            <a:normAutofit lnSpcReduction="10000"/>
          </a:bodyPr>
          <a:lstStyle/>
          <a:p>
            <a:r>
              <a:rPr lang="en-US" dirty="0"/>
              <a:t>Hypothalamic </a:t>
            </a:r>
            <a:r>
              <a:rPr lang="en-US" dirty="0">
                <a:solidFill>
                  <a:srgbClr val="FF0000"/>
                </a:solidFill>
              </a:rPr>
              <a:t>activation of the sympathetic nervous system </a:t>
            </a:r>
            <a:r>
              <a:rPr lang="en-US" dirty="0"/>
              <a:t>causes release of </a:t>
            </a:r>
            <a:r>
              <a:rPr lang="en-US" dirty="0">
                <a:solidFill>
                  <a:srgbClr val="FF0000"/>
                </a:solidFill>
              </a:rPr>
              <a:t>adrenalin</a:t>
            </a:r>
            <a:r>
              <a:rPr lang="en-US" dirty="0"/>
              <a:t> and also stimulates release of </a:t>
            </a:r>
            <a:r>
              <a:rPr lang="en-US" dirty="0">
                <a:solidFill>
                  <a:srgbClr val="FF0000"/>
                </a:solidFill>
              </a:rPr>
              <a:t>glucagon</a:t>
            </a:r>
            <a:r>
              <a:rPr lang="en-US" dirty="0"/>
              <a:t>.</a:t>
            </a:r>
          </a:p>
          <a:p>
            <a:endParaRPr lang="en-US" dirty="0"/>
          </a:p>
          <a:p>
            <a:r>
              <a:rPr lang="en-US" dirty="0"/>
              <a:t>Intravenous infusion of a cocktail of these ‘counter-regulatory’ hormones (glucagon, glucocorticoids and </a:t>
            </a:r>
            <a:r>
              <a:rPr lang="en-US" dirty="0" err="1"/>
              <a:t>catecholamines</a:t>
            </a:r>
            <a:r>
              <a:rPr lang="en-US" dirty="0"/>
              <a:t>) reproduces many aspects of the metabolic response to injury.</a:t>
            </a:r>
          </a:p>
          <a:p>
            <a:endParaRPr lang="en-US" dirty="0"/>
          </a:p>
          <a:p>
            <a:r>
              <a:rPr lang="en-US" dirty="0"/>
              <a:t>The innate immune system (principally </a:t>
            </a:r>
            <a:r>
              <a:rPr lang="en-US" dirty="0">
                <a:solidFill>
                  <a:srgbClr val="FF0000"/>
                </a:solidFill>
              </a:rPr>
              <a:t>macrophages</a:t>
            </a:r>
            <a:r>
              <a:rPr lang="en-US" dirty="0"/>
              <a:t>) interacts in a complex manner with the adaptive immune system (</a:t>
            </a:r>
            <a:r>
              <a:rPr lang="en-US" dirty="0">
                <a:solidFill>
                  <a:srgbClr val="FF0000"/>
                </a:solidFill>
              </a:rPr>
              <a:t>T cells, B cells</a:t>
            </a:r>
            <a:r>
              <a:rPr lang="en-US" dirty="0"/>
              <a:t>) in co-generating the metabolic response to injury . </a:t>
            </a:r>
          </a:p>
          <a:p>
            <a:endParaRPr lang="en-US" dirty="0"/>
          </a:p>
          <a:p>
            <a:endParaRPr lang="en-US" dirty="0"/>
          </a:p>
          <a:p>
            <a:endParaRPr lang="en-US" dirty="0"/>
          </a:p>
        </p:txBody>
      </p:sp>
    </p:spTree>
    <p:extLst>
      <p:ext uri="{BB962C8B-B14F-4D97-AF65-F5344CB8AC3E}">
        <p14:creationId xmlns:p14="http://schemas.microsoft.com/office/powerpoint/2010/main" val="1055072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Proinflammatory cytokines also play a complex role in the </a:t>
            </a:r>
            <a:r>
              <a:rPr lang="en-US" dirty="0">
                <a:solidFill>
                  <a:srgbClr val="FF0000"/>
                </a:solidFill>
              </a:rPr>
              <a:t>development of peripheral insulin resistance</a:t>
            </a:r>
          </a:p>
          <a:p>
            <a:endParaRPr lang="en-US" dirty="0"/>
          </a:p>
          <a:p>
            <a:r>
              <a:rPr lang="en-US" dirty="0"/>
              <a:t>Other important </a:t>
            </a:r>
            <a:r>
              <a:rPr lang="en-US" dirty="0" err="1"/>
              <a:t>proinflammatory</a:t>
            </a:r>
            <a:r>
              <a:rPr lang="en-US" dirty="0"/>
              <a:t> mediators include (NO) via inducible nitric oxide </a:t>
            </a:r>
            <a:r>
              <a:rPr lang="en-US" dirty="0" err="1"/>
              <a:t>synthetase</a:t>
            </a:r>
            <a:r>
              <a:rPr lang="en-US" dirty="0"/>
              <a:t> (</a:t>
            </a:r>
            <a:r>
              <a:rPr lang="en-US" dirty="0" err="1"/>
              <a:t>iNOS</a:t>
            </a:r>
            <a:r>
              <a:rPr lang="en-US" dirty="0"/>
              <a:t>)) and a variety of </a:t>
            </a:r>
            <a:r>
              <a:rPr lang="en-US" dirty="0" err="1"/>
              <a:t>prostanoids</a:t>
            </a:r>
            <a:r>
              <a:rPr lang="en-US" dirty="0"/>
              <a:t> (via cyclo-oxygenase-2 (Cox-2)). </a:t>
            </a:r>
          </a:p>
          <a:p>
            <a:r>
              <a:rPr lang="en-US" dirty="0"/>
              <a:t>Changes in organ function (e.g. renal </a:t>
            </a:r>
            <a:r>
              <a:rPr lang="en-US" dirty="0" err="1"/>
              <a:t>hypoperfusion</a:t>
            </a:r>
            <a:r>
              <a:rPr lang="en-US" dirty="0"/>
              <a:t>/impairment) may be induced by excessive vasoconstriction via endogenous factors such as </a:t>
            </a:r>
            <a:r>
              <a:rPr lang="en-US" dirty="0">
                <a:solidFill>
                  <a:srgbClr val="FF0000"/>
                </a:solidFill>
              </a:rPr>
              <a:t>endothelin-1.</a:t>
            </a:r>
          </a:p>
        </p:txBody>
      </p:sp>
    </p:spTree>
    <p:extLst>
      <p:ext uri="{BB962C8B-B14F-4D97-AF65-F5344CB8AC3E}">
        <p14:creationId xmlns:p14="http://schemas.microsoft.com/office/powerpoint/2010/main" val="960565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Within inflamed tissue the duration and magnitude of acute inflammation as well as the return to homeostasis are influenced by a group of local mediators known as </a:t>
            </a:r>
            <a:r>
              <a:rPr lang="en-US" dirty="0" err="1">
                <a:solidFill>
                  <a:srgbClr val="FF0000"/>
                </a:solidFill>
              </a:rPr>
              <a:t>specialised</a:t>
            </a:r>
            <a:r>
              <a:rPr lang="en-US" dirty="0">
                <a:solidFill>
                  <a:srgbClr val="FF0000"/>
                </a:solidFill>
              </a:rPr>
              <a:t> pro-resolving mediators (SPM)</a:t>
            </a:r>
            <a:r>
              <a:rPr lang="en-US" dirty="0"/>
              <a:t> that include essential fatty acid-derived </a:t>
            </a:r>
            <a:r>
              <a:rPr lang="en-US" dirty="0" err="1"/>
              <a:t>lipoxins</a:t>
            </a:r>
            <a:r>
              <a:rPr lang="en-US" dirty="0"/>
              <a:t>, </a:t>
            </a:r>
            <a:r>
              <a:rPr lang="en-US" dirty="0" err="1"/>
              <a:t>resolvins</a:t>
            </a:r>
            <a:r>
              <a:rPr lang="en-US" dirty="0"/>
              <a:t>, </a:t>
            </a:r>
            <a:r>
              <a:rPr lang="en-US" dirty="0" err="1"/>
              <a:t>protectins</a:t>
            </a:r>
            <a:r>
              <a:rPr lang="en-US" dirty="0"/>
              <a:t> and </a:t>
            </a:r>
            <a:r>
              <a:rPr lang="en-US" dirty="0" err="1"/>
              <a:t>maresins</a:t>
            </a:r>
            <a:r>
              <a:rPr lang="en-US" dirty="0"/>
              <a:t> </a:t>
            </a:r>
          </a:p>
        </p:txBody>
      </p:sp>
    </p:spTree>
    <p:extLst>
      <p:ext uri="{BB962C8B-B14F-4D97-AF65-F5344CB8AC3E}">
        <p14:creationId xmlns:p14="http://schemas.microsoft.com/office/powerpoint/2010/main" val="3627327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solidFill>
                  <a:srgbClr val="FF0000"/>
                </a:solidFill>
              </a:rPr>
              <a:t>The integrated response to surgical injury (first 24–48 hours</a:t>
            </a:r>
            <a:r>
              <a:rPr lang="en-US" sz="1800" dirty="0"/>
              <a:t>): there is a complex interplay between the neuroendocrine stress response and the </a:t>
            </a:r>
            <a:r>
              <a:rPr lang="en-US" sz="1800" dirty="0" err="1"/>
              <a:t>proinflammatory</a:t>
            </a:r>
            <a:r>
              <a:rPr lang="en-US" sz="1800" dirty="0"/>
              <a:t> cytokine response of the innate immune system.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643" y="365125"/>
            <a:ext cx="10196714" cy="5170519"/>
          </a:xfrm>
          <a:prstGeom prst="rect">
            <a:avLst/>
          </a:prstGeom>
        </p:spPr>
      </p:pic>
    </p:spTree>
    <p:extLst>
      <p:ext uri="{BB962C8B-B14F-4D97-AF65-F5344CB8AC3E}">
        <p14:creationId xmlns:p14="http://schemas.microsoft.com/office/powerpoint/2010/main" val="3036532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Within hours of the </a:t>
            </a:r>
            <a:r>
              <a:rPr lang="en-US" dirty="0" err="1"/>
              <a:t>upregulation</a:t>
            </a:r>
            <a:r>
              <a:rPr lang="en-US" dirty="0"/>
              <a:t> of Proinflammatory cytokines, endogenous cytokine antagonists enter the circulation (e.g. (IL-1Ra) and </a:t>
            </a:r>
            <a:r>
              <a:rPr lang="en-US" dirty="0" err="1"/>
              <a:t>TNFsoluble</a:t>
            </a:r>
            <a:r>
              <a:rPr lang="en-US" dirty="0"/>
              <a:t> receptors (TNF-sR-55 and 75)) and act to control the </a:t>
            </a:r>
            <a:r>
              <a:rPr lang="en-US" dirty="0" err="1"/>
              <a:t>proinflammatory</a:t>
            </a:r>
            <a:r>
              <a:rPr lang="en-US" dirty="0"/>
              <a:t> response. </a:t>
            </a:r>
          </a:p>
          <a:p>
            <a:r>
              <a:rPr lang="en-US" dirty="0"/>
              <a:t>A complex further series of adaptive changes includes the </a:t>
            </a:r>
            <a:r>
              <a:rPr lang="en-US" dirty="0">
                <a:solidFill>
                  <a:srgbClr val="FF0000"/>
                </a:solidFill>
              </a:rPr>
              <a:t>development of a Th2-type counter inflammatory response </a:t>
            </a:r>
            <a:r>
              <a:rPr lang="en-US" dirty="0"/>
              <a:t>(regulated by IL-4, -5, -9 and -13 and transforming growth factor beta (TGF)) which, if accentuated and prolonged in critical illness, is </a:t>
            </a:r>
            <a:r>
              <a:rPr lang="en-US" dirty="0" err="1"/>
              <a:t>characterised</a:t>
            </a:r>
            <a:r>
              <a:rPr lang="en-US" dirty="0"/>
              <a:t> as the CARS and results in immunosuppression and an increased susceptibility to opportunistic (nosocomial) infection</a:t>
            </a:r>
          </a:p>
        </p:txBody>
      </p:sp>
    </p:spTree>
    <p:extLst>
      <p:ext uri="{BB962C8B-B14F-4D97-AF65-F5344CB8AC3E}">
        <p14:creationId xmlns:p14="http://schemas.microsoft.com/office/powerpoint/2010/main" val="1910761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METABOLIC STRESS RESPONSE TO SURGERY AND TRAUMA: </a:t>
            </a:r>
            <a:r>
              <a:rPr lang="en-US" b="1" dirty="0">
                <a:solidFill>
                  <a:srgbClr val="FF0000"/>
                </a:solidFill>
              </a:rPr>
              <a:t>THE ‘EBB AND FLOW’ MODEL</a:t>
            </a:r>
            <a:endParaRPr lang="en-US" dirty="0"/>
          </a:p>
        </p:txBody>
      </p:sp>
      <p:sp>
        <p:nvSpPr>
          <p:cNvPr id="3" name="Content Placeholder 2"/>
          <p:cNvSpPr>
            <a:spLocks noGrp="1"/>
          </p:cNvSpPr>
          <p:nvPr>
            <p:ph idx="1"/>
          </p:nvPr>
        </p:nvSpPr>
        <p:spPr/>
        <p:txBody>
          <a:bodyPr/>
          <a:lstStyle/>
          <a:p>
            <a:r>
              <a:rPr lang="en-US" dirty="0"/>
              <a:t>In 1930, Sir David </a:t>
            </a:r>
            <a:r>
              <a:rPr lang="en-US" dirty="0" err="1"/>
              <a:t>Cuthbertson</a:t>
            </a:r>
            <a:r>
              <a:rPr lang="en-US" dirty="0"/>
              <a:t> divided the metabolic response to injury in humans into ‘ebb’ and ‘flow’ phases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4346" y="2780330"/>
            <a:ext cx="7783871" cy="3531570"/>
          </a:xfrm>
          <a:prstGeom prst="rect">
            <a:avLst/>
          </a:prstGeom>
        </p:spPr>
      </p:pic>
    </p:spTree>
    <p:extLst>
      <p:ext uri="{BB962C8B-B14F-4D97-AF65-F5344CB8AC3E}">
        <p14:creationId xmlns:p14="http://schemas.microsoft.com/office/powerpoint/2010/main" val="3496116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endParaRPr lang="en-US" dirty="0"/>
          </a:p>
          <a:p>
            <a:r>
              <a:rPr lang="en-US" dirty="0">
                <a:solidFill>
                  <a:srgbClr val="FF0000"/>
                </a:solidFill>
              </a:rPr>
              <a:t>Ebb phase </a:t>
            </a:r>
            <a:r>
              <a:rPr lang="en-US" dirty="0"/>
              <a:t>begins at the time of injury and lasts for approximately 24–48 hours, </a:t>
            </a:r>
            <a:r>
              <a:rPr lang="en-US" dirty="0" err="1"/>
              <a:t>characterised</a:t>
            </a:r>
            <a:r>
              <a:rPr lang="en-US" dirty="0"/>
              <a:t> by </a:t>
            </a:r>
            <a:r>
              <a:rPr lang="en-US" dirty="0" err="1"/>
              <a:t>hypovolaemia</a:t>
            </a:r>
            <a:r>
              <a:rPr lang="en-US" dirty="0"/>
              <a:t>, decreased basal metabolic rate, reduced cardiac output, hypothermia and lactic acidosis</a:t>
            </a:r>
          </a:p>
          <a:p>
            <a:endParaRPr lang="en-US" dirty="0"/>
          </a:p>
          <a:p>
            <a:r>
              <a:rPr lang="en-US" dirty="0"/>
              <a:t>The </a:t>
            </a:r>
            <a:r>
              <a:rPr lang="en-US" dirty="0">
                <a:solidFill>
                  <a:srgbClr val="FF0000"/>
                </a:solidFill>
              </a:rPr>
              <a:t>predominant hormones regulating the ebb phase</a:t>
            </a:r>
            <a:r>
              <a:rPr lang="en-US" dirty="0"/>
              <a:t> are </a:t>
            </a:r>
            <a:r>
              <a:rPr lang="en-US" dirty="0" err="1"/>
              <a:t>catecholamines</a:t>
            </a:r>
            <a:r>
              <a:rPr lang="en-US" dirty="0"/>
              <a:t>, cortisol and aldosterone (following activation of the renin–angiotensin system)</a:t>
            </a:r>
          </a:p>
          <a:p>
            <a:endParaRPr lang="en-US" dirty="0"/>
          </a:p>
          <a:p>
            <a:r>
              <a:rPr lang="en-US" dirty="0"/>
              <a:t>The main physiological role of the ebb phase is to </a:t>
            </a:r>
            <a:r>
              <a:rPr lang="en-US" dirty="0">
                <a:solidFill>
                  <a:srgbClr val="FF0000"/>
                </a:solidFill>
              </a:rPr>
              <a:t>conserve both circulating volume and energy stores for recovery and repair.</a:t>
            </a:r>
          </a:p>
        </p:txBody>
      </p:sp>
    </p:spTree>
    <p:extLst>
      <p:ext uri="{BB962C8B-B14F-4D97-AF65-F5344CB8AC3E}">
        <p14:creationId xmlns:p14="http://schemas.microsoft.com/office/powerpoint/2010/main" val="2027502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Following resuscitation, the ebb phase evolves into a </a:t>
            </a:r>
            <a:r>
              <a:rPr lang="en-US" dirty="0" err="1">
                <a:solidFill>
                  <a:srgbClr val="FF0000"/>
                </a:solidFill>
              </a:rPr>
              <a:t>hypermetabolic</a:t>
            </a:r>
            <a:r>
              <a:rPr lang="en-US" dirty="0">
                <a:solidFill>
                  <a:srgbClr val="FF0000"/>
                </a:solidFill>
              </a:rPr>
              <a:t> flow phase</a:t>
            </a:r>
            <a:r>
              <a:rPr lang="en-US" dirty="0"/>
              <a:t>, which corresponds to SIRS. This phase involves the </a:t>
            </a:r>
            <a:r>
              <a:rPr lang="en-US" dirty="0" err="1">
                <a:solidFill>
                  <a:srgbClr val="FF0000"/>
                </a:solidFill>
              </a:rPr>
              <a:t>mobilisation</a:t>
            </a:r>
            <a:r>
              <a:rPr lang="en-US" dirty="0">
                <a:solidFill>
                  <a:srgbClr val="FF0000"/>
                </a:solidFill>
              </a:rPr>
              <a:t> of body energy stores </a:t>
            </a:r>
            <a:r>
              <a:rPr lang="en-US" dirty="0"/>
              <a:t>for recovery and repair, and the subsequent replacement of lost or damaged tissue, </a:t>
            </a:r>
            <a:r>
              <a:rPr lang="en-US" dirty="0" err="1"/>
              <a:t>characterised</a:t>
            </a:r>
            <a:r>
              <a:rPr lang="en-US" dirty="0"/>
              <a:t> by tissue </a:t>
            </a:r>
            <a:r>
              <a:rPr lang="en-US" dirty="0">
                <a:solidFill>
                  <a:srgbClr val="FF0000"/>
                </a:solidFill>
              </a:rPr>
              <a:t>oedema </a:t>
            </a:r>
            <a:r>
              <a:rPr lang="en-US" dirty="0"/>
              <a:t>(from vasodilatation and increased capillary leakage), increased basal metabolic rate (</a:t>
            </a:r>
            <a:r>
              <a:rPr lang="en-US" dirty="0" err="1">
                <a:solidFill>
                  <a:srgbClr val="FF0000"/>
                </a:solidFill>
              </a:rPr>
              <a:t>hypermetabolism</a:t>
            </a:r>
            <a:r>
              <a:rPr lang="en-US" dirty="0"/>
              <a:t>), </a:t>
            </a:r>
            <a:r>
              <a:rPr lang="en-US" dirty="0">
                <a:solidFill>
                  <a:srgbClr val="FF0000"/>
                </a:solidFill>
              </a:rPr>
              <a:t>increased cardiac output</a:t>
            </a:r>
            <a:r>
              <a:rPr lang="en-US" dirty="0"/>
              <a:t>, </a:t>
            </a:r>
            <a:r>
              <a:rPr lang="en-US" dirty="0">
                <a:solidFill>
                  <a:srgbClr val="FF0000"/>
                </a:solidFill>
              </a:rPr>
              <a:t>raised body temperature</a:t>
            </a:r>
            <a:r>
              <a:rPr lang="en-US" dirty="0"/>
              <a:t>, </a:t>
            </a:r>
            <a:r>
              <a:rPr lang="en-US" dirty="0">
                <a:solidFill>
                  <a:srgbClr val="FF0000"/>
                </a:solidFill>
              </a:rPr>
              <a:t>leukocytosis</a:t>
            </a:r>
            <a:r>
              <a:rPr lang="en-US" dirty="0"/>
              <a:t>, </a:t>
            </a:r>
            <a:r>
              <a:rPr lang="en-US" dirty="0">
                <a:solidFill>
                  <a:srgbClr val="FF0000"/>
                </a:solidFill>
              </a:rPr>
              <a:t>increased oxygen consumption</a:t>
            </a:r>
            <a:r>
              <a:rPr lang="en-US" dirty="0"/>
              <a:t> and </a:t>
            </a:r>
            <a:r>
              <a:rPr lang="en-US" dirty="0">
                <a:solidFill>
                  <a:srgbClr val="FF0000"/>
                </a:solidFill>
              </a:rPr>
              <a:t>increased gluconeogenesis</a:t>
            </a:r>
            <a:r>
              <a:rPr lang="en-US" dirty="0"/>
              <a:t>.</a:t>
            </a:r>
          </a:p>
        </p:txBody>
      </p:sp>
    </p:spTree>
    <p:extLst>
      <p:ext uri="{BB962C8B-B14F-4D97-AF65-F5344CB8AC3E}">
        <p14:creationId xmlns:p14="http://schemas.microsoft.com/office/powerpoint/2010/main" val="2676838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 flow phase may be subdivided into an initial </a:t>
            </a:r>
            <a:r>
              <a:rPr lang="en-US" dirty="0">
                <a:solidFill>
                  <a:srgbClr val="FF0000"/>
                </a:solidFill>
              </a:rPr>
              <a:t>catabolic phase</a:t>
            </a:r>
            <a:r>
              <a:rPr lang="en-US" dirty="0"/>
              <a:t>, lasting approximately 3–10 days, followed by an </a:t>
            </a:r>
            <a:r>
              <a:rPr lang="en-US" dirty="0">
                <a:solidFill>
                  <a:srgbClr val="FF0000"/>
                </a:solidFill>
              </a:rPr>
              <a:t>anabolic phase</a:t>
            </a:r>
            <a:r>
              <a:rPr lang="en-US" dirty="0"/>
              <a:t>, which may last for weeks if extensive recovery and repair are required following serious injury </a:t>
            </a:r>
          </a:p>
          <a:p>
            <a:endParaRPr lang="en-US" dirty="0"/>
          </a:p>
          <a:p>
            <a:r>
              <a:rPr lang="en-US" dirty="0">
                <a:solidFill>
                  <a:srgbClr val="FF0000"/>
                </a:solidFill>
              </a:rPr>
              <a:t>During the catabolic phase</a:t>
            </a:r>
            <a:r>
              <a:rPr lang="en-US" dirty="0"/>
              <a:t>, the increased production of counter-regulatory hormones (including </a:t>
            </a:r>
            <a:r>
              <a:rPr lang="en-US" dirty="0" err="1"/>
              <a:t>catecholamines</a:t>
            </a:r>
            <a:r>
              <a:rPr lang="en-US" dirty="0"/>
              <a:t>, cortisol, insulin and glucagon) and inflammatory cytokines (e.g. IL-1, IL-6 and TNF) results in significant fat and protein </a:t>
            </a:r>
            <a:r>
              <a:rPr lang="en-US" dirty="0" err="1"/>
              <a:t>mobilisation</a:t>
            </a:r>
            <a:r>
              <a:rPr lang="en-US" dirty="0"/>
              <a:t>, leading to </a:t>
            </a:r>
            <a:r>
              <a:rPr lang="en-US" dirty="0">
                <a:solidFill>
                  <a:srgbClr val="FF0000"/>
                </a:solidFill>
              </a:rPr>
              <a:t>significant weight loss and increased urinary nitrogen excretion</a:t>
            </a:r>
            <a:r>
              <a:rPr lang="en-US" dirty="0"/>
              <a:t>. The increased production of insulin at this time is associated with </a:t>
            </a:r>
            <a:r>
              <a:rPr lang="en-US" dirty="0">
                <a:solidFill>
                  <a:srgbClr val="FF0000"/>
                </a:solidFill>
              </a:rPr>
              <a:t>significant insulin resistance </a:t>
            </a:r>
            <a:r>
              <a:rPr lang="en-US" dirty="0"/>
              <a:t>and, therefore, injured patients often exhibit poor </a:t>
            </a:r>
            <a:r>
              <a:rPr lang="en-US" dirty="0" err="1"/>
              <a:t>glycaemic</a:t>
            </a:r>
            <a:r>
              <a:rPr lang="en-US" dirty="0"/>
              <a:t> control.</a:t>
            </a:r>
          </a:p>
        </p:txBody>
      </p:sp>
    </p:spTree>
    <p:extLst>
      <p:ext uri="{BB962C8B-B14F-4D97-AF65-F5344CB8AC3E}">
        <p14:creationId xmlns:p14="http://schemas.microsoft.com/office/powerpoint/2010/main" val="2582935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KEY CATABOLIC ELEMENTS OF THE FLOW PHASE</a:t>
            </a:r>
            <a:endParaRPr lang="en-US" dirty="0"/>
          </a:p>
        </p:txBody>
      </p:sp>
      <p:sp>
        <p:nvSpPr>
          <p:cNvPr id="3" name="Content Placeholder 2"/>
          <p:cNvSpPr>
            <a:spLocks noGrp="1"/>
          </p:cNvSpPr>
          <p:nvPr>
            <p:ph idx="1"/>
          </p:nvPr>
        </p:nvSpPr>
        <p:spPr/>
        <p:txBody>
          <a:bodyPr/>
          <a:lstStyle/>
          <a:p>
            <a:r>
              <a:rPr lang="en-US" b="1" dirty="0">
                <a:solidFill>
                  <a:srgbClr val="FF0000"/>
                </a:solidFill>
              </a:rPr>
              <a:t>Hypermetabolism</a:t>
            </a:r>
          </a:p>
          <a:p>
            <a:pPr marL="0" indent="0">
              <a:buNone/>
            </a:pPr>
            <a:r>
              <a:rPr lang="en-US" dirty="0"/>
              <a:t>The predominant cause appears to be a complex interaction between the central control of metabolic rate and peripheral energy utilization</a:t>
            </a:r>
          </a:p>
          <a:p>
            <a:pPr marL="0" indent="0">
              <a:buNone/>
            </a:pPr>
            <a:endParaRPr lang="en-US" dirty="0"/>
          </a:p>
          <a:p>
            <a:r>
              <a:rPr lang="en-US" dirty="0"/>
              <a:t>several features of standard intensive care (including bed rest, paralysis, ventilation and external temperature regulation) counteract the </a:t>
            </a:r>
            <a:r>
              <a:rPr lang="en-US" dirty="0" err="1"/>
              <a:t>hypermetabolic</a:t>
            </a:r>
            <a:r>
              <a:rPr lang="en-US" dirty="0"/>
              <a:t> driving forces of the stress response</a:t>
            </a:r>
          </a:p>
        </p:txBody>
      </p:sp>
    </p:spTree>
    <p:extLst>
      <p:ext uri="{BB962C8B-B14F-4D97-AF65-F5344CB8AC3E}">
        <p14:creationId xmlns:p14="http://schemas.microsoft.com/office/powerpoint/2010/main" val="2843305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solidFill>
                  <a:srgbClr val="FF0000"/>
                </a:solidFill>
              </a:rPr>
              <a:t>Alterations in skeletal muscle protein metabolism </a:t>
            </a:r>
          </a:p>
          <a:p>
            <a:r>
              <a:rPr lang="en-US" dirty="0"/>
              <a:t>During the </a:t>
            </a:r>
            <a:r>
              <a:rPr lang="en-US" dirty="0">
                <a:solidFill>
                  <a:srgbClr val="FF0000"/>
                </a:solidFill>
              </a:rPr>
              <a:t>catabolic phase </a:t>
            </a:r>
            <a:r>
              <a:rPr lang="en-US" dirty="0"/>
              <a:t>of the stress response, muscle wasting occurs as a result of an </a:t>
            </a:r>
            <a:r>
              <a:rPr lang="en-US" dirty="0">
                <a:solidFill>
                  <a:srgbClr val="FF0000"/>
                </a:solidFill>
              </a:rPr>
              <a:t>increase in muscle protein degradation </a:t>
            </a:r>
            <a:r>
              <a:rPr lang="en-US" dirty="0"/>
              <a:t>(via enzymatic pathways), coupled with a decrease in muscle protein synthesis. The major site of protein loss is peripheral skeletal muscle, and in the gut (reducing gut motility). Cardiac muscle appears to be mostly spared, </a:t>
            </a:r>
            <a:r>
              <a:rPr lang="en-US" dirty="0">
                <a:solidFill>
                  <a:srgbClr val="FF0000"/>
                </a:solidFill>
              </a:rPr>
              <a:t>Clinically</a:t>
            </a:r>
            <a:r>
              <a:rPr lang="en-US" dirty="0"/>
              <a:t>, a patient with skeletal muscle wasting will experience </a:t>
            </a:r>
            <a:r>
              <a:rPr lang="en-US" dirty="0">
                <a:solidFill>
                  <a:srgbClr val="FF0000"/>
                </a:solidFill>
              </a:rPr>
              <a:t>asthenia, increased fatigue, reduced functional ability, decreased quality of life and an increased risk of morbidity and mortality</a:t>
            </a:r>
          </a:p>
        </p:txBody>
      </p:sp>
    </p:spTree>
    <p:extLst>
      <p:ext uri="{BB962C8B-B14F-4D97-AF65-F5344CB8AC3E}">
        <p14:creationId xmlns:p14="http://schemas.microsoft.com/office/powerpoint/2010/main" val="2563843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The predominant mechanism involved in the wasting of skeletal muscle is the </a:t>
            </a:r>
            <a:r>
              <a:rPr lang="en-US" sz="2400" dirty="0">
                <a:solidFill>
                  <a:srgbClr val="FF0000"/>
                </a:solidFill>
              </a:rPr>
              <a:t>ATP-dependent ubiquitin–proteasome pathway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1533" y="167425"/>
            <a:ext cx="6238088" cy="5280614"/>
          </a:xfrm>
          <a:prstGeom prst="rect">
            <a:avLst/>
          </a:prstGeom>
        </p:spPr>
      </p:pic>
    </p:spTree>
    <p:extLst>
      <p:ext uri="{BB962C8B-B14F-4D97-AF65-F5344CB8AC3E}">
        <p14:creationId xmlns:p14="http://schemas.microsoft.com/office/powerpoint/2010/main" val="2293620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a:solidFill>
                  <a:srgbClr val="FF0000"/>
                </a:solidFill>
              </a:rPr>
              <a:t>Alterations in hepatic protein metabolism: the acute phase protein response </a:t>
            </a:r>
          </a:p>
          <a:p>
            <a:pPr marL="0" indent="0">
              <a:buNone/>
            </a:pPr>
            <a:r>
              <a:rPr lang="en-US" dirty="0"/>
              <a:t>In response to inflammatory conditions, including surgery, trauma, sepsis, cancer or autoimmune conditions, circulating </a:t>
            </a:r>
            <a:r>
              <a:rPr lang="en-US" dirty="0" err="1"/>
              <a:t>peipheral</a:t>
            </a:r>
            <a:r>
              <a:rPr lang="en-US" dirty="0"/>
              <a:t> blood </a:t>
            </a:r>
            <a:r>
              <a:rPr lang="en-US" dirty="0">
                <a:solidFill>
                  <a:srgbClr val="FF0000"/>
                </a:solidFill>
              </a:rPr>
              <a:t>mononuclear cells secrete a range of Proinflammatory cytokines</a:t>
            </a:r>
            <a:r>
              <a:rPr lang="en-US" dirty="0"/>
              <a:t>, including IL-1, IL-6 and TNF. These cytokines, in particular IL-6, promote the hepatic synthesis of </a:t>
            </a:r>
            <a:r>
              <a:rPr lang="en-US" dirty="0" err="1">
                <a:solidFill>
                  <a:srgbClr val="FF0000"/>
                </a:solidFill>
              </a:rPr>
              <a:t>postive</a:t>
            </a:r>
            <a:r>
              <a:rPr lang="en-US" dirty="0">
                <a:solidFill>
                  <a:srgbClr val="FF0000"/>
                </a:solidFill>
              </a:rPr>
              <a:t> acute phase proteins</a:t>
            </a:r>
            <a:r>
              <a:rPr lang="en-US" dirty="0"/>
              <a:t>, e.g. fibrinogen and C-reactive protein (CRP). The acute phase protein response provides proteins important for recovery and repair, but only at the expense of valuable lean tissue and energy reserves.</a:t>
            </a:r>
          </a:p>
          <a:p>
            <a:pPr marL="0" indent="0">
              <a:buNone/>
            </a:pPr>
            <a:r>
              <a:rPr lang="en-US" dirty="0"/>
              <a:t>In contrast to the positive acute phase reactants, the plasma concentrations of other liver export proteins (</a:t>
            </a:r>
            <a:r>
              <a:rPr lang="en-US" dirty="0">
                <a:solidFill>
                  <a:srgbClr val="FF0000"/>
                </a:solidFill>
              </a:rPr>
              <a:t>the negative acute phase reactants</a:t>
            </a:r>
            <a:r>
              <a:rPr lang="en-US" dirty="0"/>
              <a:t>) fall acutely following injury, e.g. albumin. However, rather than represent a reduced hepatic synthesis rate, the fall in plasma concentration of negative acute phase reactants is thought principally to reflect increased </a:t>
            </a:r>
            <a:r>
              <a:rPr lang="en-US" dirty="0" err="1"/>
              <a:t>transcapillary</a:t>
            </a:r>
            <a:r>
              <a:rPr lang="en-US" dirty="0"/>
              <a:t> </a:t>
            </a:r>
            <a:r>
              <a:rPr lang="en-US" dirty="0" err="1"/>
              <a:t>esape</a:t>
            </a:r>
            <a:r>
              <a:rPr lang="en-US" dirty="0"/>
              <a:t>, secondary to an </a:t>
            </a:r>
            <a:r>
              <a:rPr lang="en-US" dirty="0">
                <a:solidFill>
                  <a:srgbClr val="FF0000"/>
                </a:solidFill>
              </a:rPr>
              <a:t>increase in </a:t>
            </a:r>
            <a:r>
              <a:rPr lang="en-US" dirty="0" err="1">
                <a:solidFill>
                  <a:srgbClr val="FF0000"/>
                </a:solidFill>
              </a:rPr>
              <a:t>microvascular</a:t>
            </a:r>
            <a:r>
              <a:rPr lang="en-US" dirty="0">
                <a:solidFill>
                  <a:srgbClr val="FF0000"/>
                </a:solidFill>
              </a:rPr>
              <a:t> permeability</a:t>
            </a:r>
          </a:p>
        </p:txBody>
      </p:sp>
    </p:spTree>
    <p:extLst>
      <p:ext uri="{BB962C8B-B14F-4D97-AF65-F5344CB8AC3E}">
        <p14:creationId xmlns:p14="http://schemas.microsoft.com/office/powerpoint/2010/main" val="3546847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a:solidFill>
                  <a:srgbClr val="FF0000"/>
                </a:solidFill>
              </a:rPr>
              <a:t>Insulin resistance</a:t>
            </a:r>
          </a:p>
          <a:p>
            <a:r>
              <a:rPr lang="en-US" dirty="0"/>
              <a:t>Following surgery or trauma, </a:t>
            </a:r>
            <a:r>
              <a:rPr lang="en-US" dirty="0">
                <a:solidFill>
                  <a:srgbClr val="FF0000"/>
                </a:solidFill>
              </a:rPr>
              <a:t>postoperative hyperglycaemia </a:t>
            </a:r>
            <a:r>
              <a:rPr lang="en-US" dirty="0"/>
              <a:t>develops as a result of increased glucose production combined with decreased glucose uptake in peripheral tissues. Decreased glucose uptake is a result of insulin resistance which is transiently induced within the stressed patient. Suggested </a:t>
            </a:r>
            <a:r>
              <a:rPr lang="en-US" dirty="0">
                <a:solidFill>
                  <a:srgbClr val="FF0000"/>
                </a:solidFill>
              </a:rPr>
              <a:t>mechanisms</a:t>
            </a:r>
            <a:r>
              <a:rPr lang="en-US" dirty="0"/>
              <a:t> for this phenomenon include the action of </a:t>
            </a:r>
            <a:r>
              <a:rPr lang="en-US" dirty="0">
                <a:solidFill>
                  <a:srgbClr val="FF0000"/>
                </a:solidFill>
              </a:rPr>
              <a:t>Proinflammatory cytokines and the decreased responsiveness of insulin-regulated glucose transporter proteins</a:t>
            </a:r>
            <a:r>
              <a:rPr lang="en-US" dirty="0"/>
              <a:t>. The degree of insulin resistance is proportional to the magnitude of the injurious process. Following routine upper abdominal surgery, insulin resistance may persist for approximately 2 weeks.</a:t>
            </a:r>
          </a:p>
          <a:p>
            <a:r>
              <a:rPr lang="en-US" dirty="0"/>
              <a:t>The mainstay of management of insulin resistance is </a:t>
            </a:r>
            <a:r>
              <a:rPr lang="en-US" dirty="0">
                <a:solidFill>
                  <a:srgbClr val="FF0000"/>
                </a:solidFill>
              </a:rPr>
              <a:t>intravenous insulin infusion</a:t>
            </a:r>
          </a:p>
        </p:txBody>
      </p:sp>
    </p:spTree>
    <p:extLst>
      <p:ext uri="{BB962C8B-B14F-4D97-AF65-F5344CB8AC3E}">
        <p14:creationId xmlns:p14="http://schemas.microsoft.com/office/powerpoint/2010/main" val="480465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solidFill>
                  <a:srgbClr val="FF0000"/>
                </a:solidFill>
              </a:rPr>
              <a:t>Postoperative patients with insulin resistance</a:t>
            </a:r>
            <a:r>
              <a:rPr lang="en-US" dirty="0"/>
              <a:t> behave in a similar manner to individuals with </a:t>
            </a:r>
            <a:r>
              <a:rPr lang="en-US" dirty="0">
                <a:solidFill>
                  <a:srgbClr val="FF0000"/>
                </a:solidFill>
              </a:rPr>
              <a:t>type II diabetes mellitus</a:t>
            </a:r>
            <a:r>
              <a:rPr lang="en-US" dirty="0"/>
              <a:t>. </a:t>
            </a:r>
          </a:p>
          <a:p>
            <a:endParaRPr lang="en-US" dirty="0"/>
          </a:p>
          <a:p>
            <a:r>
              <a:rPr lang="en-US" dirty="0">
                <a:solidFill>
                  <a:srgbClr val="FF0000"/>
                </a:solidFill>
              </a:rPr>
              <a:t>Insulin infusions </a:t>
            </a:r>
            <a:r>
              <a:rPr lang="en-US" dirty="0"/>
              <a:t>may be used in either an </a:t>
            </a:r>
            <a:r>
              <a:rPr lang="en-US" dirty="0">
                <a:solidFill>
                  <a:srgbClr val="FF0000"/>
                </a:solidFill>
              </a:rPr>
              <a:t>intensive approach </a:t>
            </a:r>
            <a:r>
              <a:rPr lang="en-US" dirty="0"/>
              <a:t>(i.e. sliding scales are manipulated to normalize the blood glucose level) or a </a:t>
            </a:r>
            <a:r>
              <a:rPr lang="en-US" dirty="0">
                <a:solidFill>
                  <a:srgbClr val="FF0000"/>
                </a:solidFill>
              </a:rPr>
              <a:t>conservative approach </a:t>
            </a:r>
            <a:r>
              <a:rPr lang="en-US" dirty="0"/>
              <a:t>(i.e. insulin is administered when the blood glucose level exceeds a defined limit and discontinued when the level falls). Studies of postoperatively ventilated patients in the intensive care unit (ICU) have suggested that maintenance of normal glucose levels using intensive insulin therapy can significantly reduce both morbidity and mortality .</a:t>
            </a:r>
          </a:p>
        </p:txBody>
      </p:sp>
    </p:spTree>
    <p:extLst>
      <p:ext uri="{BB962C8B-B14F-4D97-AF65-F5344CB8AC3E}">
        <p14:creationId xmlns:p14="http://schemas.microsoft.com/office/powerpoint/2010/main" val="2569739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CHANGES IN BODY COMPOSITION FOLLOWING INJURY</a:t>
            </a:r>
            <a:endParaRPr lang="en-US" dirty="0"/>
          </a:p>
        </p:txBody>
      </p:sp>
      <p:sp>
        <p:nvSpPr>
          <p:cNvPr id="3" name="Content Placeholder 2"/>
          <p:cNvSpPr>
            <a:spLocks noGrp="1"/>
          </p:cNvSpPr>
          <p:nvPr>
            <p:ph idx="1"/>
          </p:nvPr>
        </p:nvSpPr>
        <p:spPr/>
        <p:txBody>
          <a:bodyPr>
            <a:normAutofit/>
          </a:bodyPr>
          <a:lstStyle/>
          <a:p>
            <a:r>
              <a:rPr lang="en-US" dirty="0"/>
              <a:t>The main labile energy reserve in the body is fat, and the main labile protein reserve is skeletal muscle. While fat mass can be reduced without major detriment to function, loss of protein mass results not only in skeletal muscle wasting, but also depletion of visceral protein status .</a:t>
            </a:r>
          </a:p>
          <a:p>
            <a:r>
              <a:rPr lang="en-US" dirty="0"/>
              <a:t>Each 1 g of nitrogen is contained within 6.25 g of protein, which is contained in approximately 36 g of wet weight tissue. Thus, the </a:t>
            </a:r>
            <a:r>
              <a:rPr lang="en-US" dirty="0">
                <a:solidFill>
                  <a:srgbClr val="FF0000"/>
                </a:solidFill>
              </a:rPr>
              <a:t>loss of 1 g of nitrogen in urine is equivalent to the breakdown of 36 g of wet weight lean tissue.</a:t>
            </a:r>
          </a:p>
        </p:txBody>
      </p:sp>
    </p:spTree>
    <p:extLst>
      <p:ext uri="{BB962C8B-B14F-4D97-AF65-F5344CB8AC3E}">
        <p14:creationId xmlns:p14="http://schemas.microsoft.com/office/powerpoint/2010/main" val="2494423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A normal human ingests about 70–100 g protein per day, which is metabolized and excreted in urine as ammonia and urea (i.e. approximately 14 g N/day).</a:t>
            </a:r>
          </a:p>
          <a:p>
            <a:endParaRPr lang="en-US" dirty="0"/>
          </a:p>
          <a:p>
            <a:r>
              <a:rPr lang="en-US" dirty="0">
                <a:solidFill>
                  <a:srgbClr val="FF0000"/>
                </a:solidFill>
              </a:rPr>
              <a:t>Body weight increases immediately on resuscitation </a:t>
            </a:r>
            <a:r>
              <a:rPr lang="en-US" dirty="0"/>
              <a:t>with an expansion of extracellular water by 6–10 </a:t>
            </a:r>
            <a:r>
              <a:rPr lang="en-US" dirty="0" err="1"/>
              <a:t>litres</a:t>
            </a:r>
            <a:r>
              <a:rPr lang="en-US" dirty="0"/>
              <a:t> within 24 hours </a:t>
            </a:r>
          </a:p>
          <a:p>
            <a:endParaRPr lang="en-US" dirty="0"/>
          </a:p>
          <a:p>
            <a:r>
              <a:rPr lang="en-US" dirty="0"/>
              <a:t>This can be achieved by blocking the neuroendocrine stress response with epidural analgesia and providing early enteral feeding.</a:t>
            </a:r>
          </a:p>
          <a:p>
            <a:endParaRPr lang="en-US" dirty="0"/>
          </a:p>
          <a:p>
            <a:pPr marL="0" indent="0">
              <a:buNone/>
            </a:pPr>
            <a:r>
              <a:rPr lang="en-US" dirty="0"/>
              <a:t>Moreover, the early fluid retention phase can be avoided by </a:t>
            </a:r>
            <a:r>
              <a:rPr lang="en-US" dirty="0">
                <a:solidFill>
                  <a:srgbClr val="FF0000"/>
                </a:solidFill>
              </a:rPr>
              <a:t>careful intraoperative management of fluid balance</a:t>
            </a:r>
            <a:r>
              <a:rPr lang="en-US" dirty="0"/>
              <a:t>, with avoidance of excessive administration of intravenous saline</a:t>
            </a:r>
          </a:p>
        </p:txBody>
      </p:sp>
    </p:spTree>
    <p:extLst>
      <p:ext uri="{BB962C8B-B14F-4D97-AF65-F5344CB8AC3E}">
        <p14:creationId xmlns:p14="http://schemas.microsoft.com/office/powerpoint/2010/main" val="3772005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Avoidable factors that compound the response</a:t>
            </a:r>
            <a:br>
              <a:rPr lang="en-US" b="1" dirty="0"/>
            </a:br>
            <a:r>
              <a:rPr lang="en-US" b="1" dirty="0"/>
              <a:t>to injury</a:t>
            </a:r>
            <a:endParaRPr lang="en-US" dirty="0"/>
          </a:p>
        </p:txBody>
      </p:sp>
      <p:sp>
        <p:nvSpPr>
          <p:cNvPr id="3" name="Content Placeholder 2"/>
          <p:cNvSpPr>
            <a:spLocks noGrp="1"/>
          </p:cNvSpPr>
          <p:nvPr>
            <p:ph idx="1"/>
          </p:nvPr>
        </p:nvSpPr>
        <p:spPr/>
        <p:txBody>
          <a:bodyPr/>
          <a:lstStyle/>
          <a:p>
            <a:r>
              <a:rPr lang="en-US" dirty="0"/>
              <a:t>Continuing </a:t>
            </a:r>
            <a:r>
              <a:rPr lang="en-US" dirty="0" err="1"/>
              <a:t>haemorrhage</a:t>
            </a:r>
            <a:endParaRPr lang="en-US" dirty="0"/>
          </a:p>
          <a:p>
            <a:r>
              <a:rPr lang="en-US" dirty="0"/>
              <a:t> Hypothermia</a:t>
            </a:r>
          </a:p>
          <a:p>
            <a:r>
              <a:rPr lang="en-US" dirty="0"/>
              <a:t> Tissue oedema</a:t>
            </a:r>
          </a:p>
          <a:p>
            <a:r>
              <a:rPr lang="en-US" dirty="0"/>
              <a:t> Tissue </a:t>
            </a:r>
            <a:r>
              <a:rPr lang="en-US" dirty="0" err="1"/>
              <a:t>underperfusion</a:t>
            </a:r>
            <a:endParaRPr lang="en-US" dirty="0"/>
          </a:p>
          <a:p>
            <a:r>
              <a:rPr lang="en-US" dirty="0"/>
              <a:t> Starvation</a:t>
            </a:r>
          </a:p>
          <a:p>
            <a:r>
              <a:rPr lang="en-US" dirty="0"/>
              <a:t> Immobility</a:t>
            </a:r>
          </a:p>
        </p:txBody>
      </p:sp>
    </p:spTree>
    <p:extLst>
      <p:ext uri="{BB962C8B-B14F-4D97-AF65-F5344CB8AC3E}">
        <p14:creationId xmlns:p14="http://schemas.microsoft.com/office/powerpoint/2010/main" val="2297924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Factors that exacerbate the metabolic response to surgical injury</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51" y="365124"/>
            <a:ext cx="10649628" cy="4915213"/>
          </a:xfrm>
          <a:prstGeom prst="rect">
            <a:avLst/>
          </a:prstGeom>
        </p:spPr>
      </p:pic>
    </p:spTree>
    <p:extLst>
      <p:ext uri="{BB962C8B-B14F-4D97-AF65-F5344CB8AC3E}">
        <p14:creationId xmlns:p14="http://schemas.microsoft.com/office/powerpoint/2010/main" val="3104588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BLOOD </a:t>
            </a:r>
            <a:br>
              <a:rPr lang="en-US" dirty="0"/>
            </a:br>
            <a:r>
              <a:rPr lang="en-US" dirty="0"/>
              <a:t>TRANSFUSION</a:t>
            </a:r>
          </a:p>
        </p:txBody>
      </p:sp>
    </p:spTree>
    <p:extLst>
      <p:ext uri="{BB962C8B-B14F-4D97-AF65-F5344CB8AC3E}">
        <p14:creationId xmlns:p14="http://schemas.microsoft.com/office/powerpoint/2010/main" val="160674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Q 1 What are the Indications for blood transfusion ?</a:t>
            </a:r>
          </a:p>
          <a:p>
            <a:r>
              <a:rPr lang="en-US" dirty="0"/>
              <a:t>Q 2 What are the Complications of blood transfusion ?</a:t>
            </a:r>
          </a:p>
        </p:txBody>
      </p:sp>
    </p:spTree>
    <p:extLst>
      <p:ext uri="{BB962C8B-B14F-4D97-AF65-F5344CB8AC3E}">
        <p14:creationId xmlns:p14="http://schemas.microsoft.com/office/powerpoint/2010/main" val="3059252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Blood transfusion is the process of transferring blood or blood products into one's circulation intravenously.</a:t>
            </a:r>
          </a:p>
        </p:txBody>
      </p:sp>
    </p:spTree>
    <p:extLst>
      <p:ext uri="{BB962C8B-B14F-4D97-AF65-F5344CB8AC3E}">
        <p14:creationId xmlns:p14="http://schemas.microsoft.com/office/powerpoint/2010/main" val="214775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lood-centrifugation-scheme.jpg"/>
          <p:cNvPicPr>
            <a:picLocks noGrp="1" noChangeAspect="1"/>
          </p:cNvPicPr>
          <p:nvPr>
            <p:ph idx="1"/>
          </p:nvPr>
        </p:nvPicPr>
        <p:blipFill>
          <a:blip r:embed="rId2"/>
          <a:stretch>
            <a:fillRect/>
          </a:stretch>
        </p:blipFill>
        <p:spPr>
          <a:xfrm>
            <a:off x="3429000" y="228600"/>
            <a:ext cx="4648200" cy="6205406"/>
          </a:xfrm>
        </p:spPr>
      </p:pic>
    </p:spTree>
    <p:extLst>
      <p:ext uri="{BB962C8B-B14F-4D97-AF65-F5344CB8AC3E}">
        <p14:creationId xmlns:p14="http://schemas.microsoft.com/office/powerpoint/2010/main" val="1657722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Blood is collected from donors who have been previously screened before donating, to exclude any donor whose blood may have the potential to harm the patient. </a:t>
            </a:r>
          </a:p>
          <a:p>
            <a:r>
              <a:rPr lang="en-US" dirty="0"/>
              <a:t>Each unit is tested for evidence of hepatitis B, hepatitis C, HIV and syphilis.</a:t>
            </a:r>
          </a:p>
          <a:p>
            <a:r>
              <a:rPr lang="en-US" dirty="0"/>
              <a:t>The blood is then processed into subcomponents.</a:t>
            </a:r>
          </a:p>
        </p:txBody>
      </p:sp>
    </p:spTree>
    <p:extLst>
      <p:ext uri="{BB962C8B-B14F-4D97-AF65-F5344CB8AC3E}">
        <p14:creationId xmlns:p14="http://schemas.microsoft.com/office/powerpoint/2010/main" val="1496112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Blood and blood products</a:t>
            </a:r>
          </a:p>
        </p:txBody>
      </p:sp>
      <p:sp>
        <p:nvSpPr>
          <p:cNvPr id="3" name="Content Placeholder 2"/>
          <p:cNvSpPr>
            <a:spLocks noGrp="1"/>
          </p:cNvSpPr>
          <p:nvPr>
            <p:ph idx="1"/>
          </p:nvPr>
        </p:nvSpPr>
        <p:spPr>
          <a:xfrm>
            <a:off x="1981200" y="1600200"/>
            <a:ext cx="8229600" cy="4572000"/>
          </a:xfrm>
        </p:spPr>
        <p:txBody>
          <a:bodyPr>
            <a:normAutofit/>
          </a:bodyPr>
          <a:lstStyle/>
          <a:p>
            <a:r>
              <a:rPr lang="en-US" dirty="0"/>
              <a:t>Whole blood</a:t>
            </a:r>
          </a:p>
          <a:p>
            <a:r>
              <a:rPr lang="en-US" dirty="0"/>
              <a:t>Packed red cells</a:t>
            </a:r>
          </a:p>
          <a:p>
            <a:r>
              <a:rPr lang="en-US" dirty="0"/>
              <a:t>Fresh-frozen plasma (FFP)</a:t>
            </a:r>
          </a:p>
          <a:p>
            <a:r>
              <a:rPr lang="en-US" dirty="0"/>
              <a:t>Cryoprecipitate</a:t>
            </a:r>
          </a:p>
          <a:p>
            <a:r>
              <a:rPr lang="en-US" dirty="0"/>
              <a:t>Platelets</a:t>
            </a:r>
          </a:p>
          <a:p>
            <a:r>
              <a:rPr lang="en-US" dirty="0" err="1"/>
              <a:t>Prothrombin</a:t>
            </a:r>
            <a:r>
              <a:rPr lang="en-US" dirty="0"/>
              <a:t> complex concentrates (PCC)</a:t>
            </a:r>
          </a:p>
        </p:txBody>
      </p:sp>
    </p:spTree>
    <p:extLst>
      <p:ext uri="{BB962C8B-B14F-4D97-AF65-F5344CB8AC3E}">
        <p14:creationId xmlns:p14="http://schemas.microsoft.com/office/powerpoint/2010/main" val="593596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Whole blood</a:t>
            </a:r>
          </a:p>
        </p:txBody>
      </p:sp>
      <p:sp>
        <p:nvSpPr>
          <p:cNvPr id="3" name="Content Placeholder 2"/>
          <p:cNvSpPr>
            <a:spLocks noGrp="1"/>
          </p:cNvSpPr>
          <p:nvPr>
            <p:ph idx="1"/>
          </p:nvPr>
        </p:nvSpPr>
        <p:spPr>
          <a:xfrm>
            <a:off x="1981200" y="1600201"/>
            <a:ext cx="8229600" cy="1219200"/>
          </a:xfrm>
        </p:spPr>
        <p:txBody>
          <a:bodyPr>
            <a:normAutofit/>
          </a:bodyPr>
          <a:lstStyle/>
          <a:p>
            <a:r>
              <a:rPr lang="en-US" dirty="0"/>
              <a:t>Whole blood is now </a:t>
            </a:r>
            <a:r>
              <a:rPr lang="en-US" u="sng" dirty="0"/>
              <a:t>rarely</a:t>
            </a:r>
            <a:r>
              <a:rPr lang="en-US" dirty="0"/>
              <a:t> available in civilian practice as it is an inefficient use of the limited resource. </a:t>
            </a:r>
          </a:p>
        </p:txBody>
      </p:sp>
      <p:sp>
        <p:nvSpPr>
          <p:cNvPr id="4" name="Title 1"/>
          <p:cNvSpPr txBox="1">
            <a:spLocks/>
          </p:cNvSpPr>
          <p:nvPr/>
        </p:nvSpPr>
        <p:spPr>
          <a:xfrm>
            <a:off x="1981200" y="2819400"/>
            <a:ext cx="8229600" cy="1143000"/>
          </a:xfrm>
          <a:prstGeom prst="rect">
            <a:avLst/>
          </a:prstGeom>
        </p:spPr>
        <p:txBody>
          <a:bodyPr vert="horz" lIns="91440" tIns="45720" rIns="91440" bIns="45720" rtlCol="0" anchor="ctr">
            <a:normAutofit/>
          </a:bodyPr>
          <a:lstStyle/>
          <a:p>
            <a:pPr lvl="0" algn="ctr">
              <a:spcBef>
                <a:spcPct val="0"/>
              </a:spcBef>
            </a:pPr>
            <a:r>
              <a:rPr lang="en-US" sz="4400" dirty="0"/>
              <a:t>Packed red cells</a:t>
            </a:r>
            <a:endParaRPr lang="en-US" sz="4400" dirty="0">
              <a:latin typeface="+mj-lt"/>
              <a:ea typeface="+mj-ea"/>
              <a:cs typeface="+mj-cs"/>
            </a:endParaRPr>
          </a:p>
        </p:txBody>
      </p:sp>
      <p:sp>
        <p:nvSpPr>
          <p:cNvPr id="5" name="Content Placeholder 2"/>
          <p:cNvSpPr txBox="1">
            <a:spLocks/>
          </p:cNvSpPr>
          <p:nvPr/>
        </p:nvSpPr>
        <p:spPr>
          <a:xfrm>
            <a:off x="1981200" y="3733800"/>
            <a:ext cx="8229600" cy="2514600"/>
          </a:xfrm>
          <a:prstGeom prst="rect">
            <a:avLst/>
          </a:prstGeom>
        </p:spPr>
        <p:txBody>
          <a:bodyPr vert="horz" lIns="91440" tIns="45720" rIns="91440" bIns="45720" rtlCol="0">
            <a:noAutofit/>
          </a:bodyPr>
          <a:lstStyle/>
          <a:p>
            <a:pPr marL="342900" indent="-342900">
              <a:spcBef>
                <a:spcPct val="20000"/>
              </a:spcBef>
              <a:buFont typeface="Arial" pitchFamily="34" charset="0"/>
              <a:buChar char="•"/>
            </a:pPr>
            <a:r>
              <a:rPr lang="en-US" sz="3000" dirty="0"/>
              <a:t>Packed red blood cells are spun-down (Centrifugation) and concentrated packs of red blood cells.</a:t>
            </a:r>
          </a:p>
          <a:p>
            <a:pPr marL="342900" indent="-342900">
              <a:spcBef>
                <a:spcPct val="20000"/>
              </a:spcBef>
              <a:buFont typeface="Arial" pitchFamily="34" charset="0"/>
              <a:buChar char="•"/>
            </a:pPr>
            <a:r>
              <a:rPr lang="en-US" sz="3000" dirty="0">
                <a:solidFill>
                  <a:srgbClr val="FF0000"/>
                </a:solidFill>
              </a:rPr>
              <a:t>1 unit </a:t>
            </a:r>
            <a:r>
              <a:rPr lang="en-US" sz="3000" dirty="0"/>
              <a:t>brings up hemoglobin levels by about </a:t>
            </a:r>
          </a:p>
          <a:p>
            <a:pPr marL="342900" indent="-342900" algn="ctr">
              <a:spcBef>
                <a:spcPct val="20000"/>
              </a:spcBef>
            </a:pPr>
            <a:r>
              <a:rPr lang="en-US" sz="3000" dirty="0">
                <a:solidFill>
                  <a:srgbClr val="FF0000"/>
                </a:solidFill>
              </a:rPr>
              <a:t>1 g/</a:t>
            </a:r>
            <a:r>
              <a:rPr lang="en-US" sz="3000" dirty="0" err="1">
                <a:solidFill>
                  <a:srgbClr val="FF0000"/>
                </a:solidFill>
              </a:rPr>
              <a:t>dL</a:t>
            </a:r>
            <a:endParaRPr lang="en-US" sz="3000" dirty="0">
              <a:solidFill>
                <a:srgbClr val="FF0000"/>
              </a:solidFill>
            </a:endParaRPr>
          </a:p>
        </p:txBody>
      </p:sp>
    </p:spTree>
    <p:extLst>
      <p:ext uri="{BB962C8B-B14F-4D97-AF65-F5344CB8AC3E}">
        <p14:creationId xmlns:p14="http://schemas.microsoft.com/office/powerpoint/2010/main" val="4125029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Fresh-frozen plasma (FFP)</a:t>
            </a:r>
          </a:p>
        </p:txBody>
      </p:sp>
      <p:sp>
        <p:nvSpPr>
          <p:cNvPr id="3" name="Content Placeholder 2"/>
          <p:cNvSpPr>
            <a:spLocks noGrp="1"/>
          </p:cNvSpPr>
          <p:nvPr>
            <p:ph idx="1"/>
          </p:nvPr>
        </p:nvSpPr>
        <p:spPr>
          <a:xfrm>
            <a:off x="1981200" y="1600201"/>
            <a:ext cx="8229600" cy="1752599"/>
          </a:xfrm>
        </p:spPr>
        <p:txBody>
          <a:bodyPr>
            <a:normAutofit/>
          </a:bodyPr>
          <a:lstStyle/>
          <a:p>
            <a:r>
              <a:rPr lang="en-US" dirty="0"/>
              <a:t>rich in coagulation factors and is removed from fresh blood and stored. It is the first-line therapy in the treatment of </a:t>
            </a:r>
            <a:r>
              <a:rPr lang="en-US" dirty="0" err="1"/>
              <a:t>coagulopathic</a:t>
            </a:r>
            <a:r>
              <a:rPr lang="en-US" dirty="0"/>
              <a:t> </a:t>
            </a:r>
            <a:r>
              <a:rPr lang="en-US" dirty="0" err="1"/>
              <a:t>haemorrhage</a:t>
            </a:r>
            <a:r>
              <a:rPr lang="en-US" dirty="0"/>
              <a:t> .</a:t>
            </a:r>
          </a:p>
        </p:txBody>
      </p:sp>
      <p:sp>
        <p:nvSpPr>
          <p:cNvPr id="4" name="Rectangle 3"/>
          <p:cNvSpPr/>
          <p:nvPr/>
        </p:nvSpPr>
        <p:spPr>
          <a:xfrm>
            <a:off x="2895601" y="3244335"/>
            <a:ext cx="6093724" cy="769441"/>
          </a:xfrm>
          <a:prstGeom prst="rect">
            <a:avLst/>
          </a:prstGeom>
        </p:spPr>
        <p:txBody>
          <a:bodyPr wrap="square">
            <a:spAutoFit/>
          </a:bodyPr>
          <a:lstStyle/>
          <a:p>
            <a:pPr algn="ctr"/>
            <a:r>
              <a:rPr lang="en-US" sz="4400" dirty="0">
                <a:latin typeface="+mj-lt"/>
                <a:ea typeface="+mj-ea"/>
                <a:cs typeface="+mj-cs"/>
              </a:rPr>
              <a:t>Cryoprecipitate</a:t>
            </a:r>
          </a:p>
        </p:txBody>
      </p:sp>
      <p:sp>
        <p:nvSpPr>
          <p:cNvPr id="5" name="Rectangle 4"/>
          <p:cNvSpPr/>
          <p:nvPr/>
        </p:nvSpPr>
        <p:spPr>
          <a:xfrm>
            <a:off x="2133600" y="4267201"/>
            <a:ext cx="7620000" cy="2215991"/>
          </a:xfrm>
          <a:prstGeom prst="rect">
            <a:avLst/>
          </a:prstGeom>
        </p:spPr>
        <p:txBody>
          <a:bodyPr wrap="square">
            <a:spAutoFit/>
          </a:bodyPr>
          <a:lstStyle/>
          <a:p>
            <a:pPr>
              <a:buFont typeface="Arial" pitchFamily="34" charset="0"/>
              <a:buChar char="•"/>
            </a:pPr>
            <a:r>
              <a:rPr lang="en-US" sz="3000" dirty="0"/>
              <a:t>is a supernatant precipitate of FFP and is rich in factor VIII and fibrinogen.</a:t>
            </a:r>
            <a:endParaRPr lang="en-US" dirty="0"/>
          </a:p>
          <a:p>
            <a:pPr>
              <a:buFont typeface="Arial" pitchFamily="34" charset="0"/>
              <a:buChar char="•"/>
            </a:pPr>
            <a:r>
              <a:rPr lang="en-US" sz="3000" dirty="0"/>
              <a:t>It is given in low fibrinogen states or factor VIII deficiency.</a:t>
            </a:r>
          </a:p>
          <a:p>
            <a:endParaRPr lang="en-US" dirty="0"/>
          </a:p>
        </p:txBody>
      </p:sp>
    </p:spTree>
    <p:extLst>
      <p:ext uri="{BB962C8B-B14F-4D97-AF65-F5344CB8AC3E}">
        <p14:creationId xmlns:p14="http://schemas.microsoft.com/office/powerpoint/2010/main" val="2168222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Platelets</a:t>
            </a:r>
          </a:p>
        </p:txBody>
      </p:sp>
      <p:sp>
        <p:nvSpPr>
          <p:cNvPr id="3" name="Content Placeholder 2"/>
          <p:cNvSpPr>
            <a:spLocks noGrp="1"/>
          </p:cNvSpPr>
          <p:nvPr>
            <p:ph idx="1"/>
          </p:nvPr>
        </p:nvSpPr>
        <p:spPr/>
        <p:txBody>
          <a:bodyPr/>
          <a:lstStyle/>
          <a:p>
            <a:r>
              <a:rPr lang="en-US" dirty="0"/>
              <a:t>Platelets are supplied as a pooled platelet concentrate .</a:t>
            </a:r>
          </a:p>
          <a:p>
            <a:r>
              <a:rPr lang="en-US" dirty="0"/>
              <a:t>Platelet transfusions are given to patients with thrombocytopenia or with platelet dysfunction who are bleeding or undergoing surgery.</a:t>
            </a:r>
          </a:p>
        </p:txBody>
      </p:sp>
    </p:spTree>
    <p:extLst>
      <p:ext uri="{BB962C8B-B14F-4D97-AF65-F5344CB8AC3E}">
        <p14:creationId xmlns:p14="http://schemas.microsoft.com/office/powerpoint/2010/main" val="4242939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Prothrombin</a:t>
            </a:r>
            <a:r>
              <a:rPr lang="en-US" dirty="0"/>
              <a:t> complex concentrates</a:t>
            </a:r>
          </a:p>
        </p:txBody>
      </p:sp>
      <p:sp>
        <p:nvSpPr>
          <p:cNvPr id="3" name="Content Placeholder 2"/>
          <p:cNvSpPr>
            <a:spLocks noGrp="1"/>
          </p:cNvSpPr>
          <p:nvPr>
            <p:ph idx="1"/>
          </p:nvPr>
        </p:nvSpPr>
        <p:spPr/>
        <p:txBody>
          <a:bodyPr/>
          <a:lstStyle/>
          <a:p>
            <a:r>
              <a:rPr lang="en-US" dirty="0"/>
              <a:t>(PCC) are highly purified concentrates prepared from pooled plasma. They contain factors II, IX and X. Factor VII may be included or produced separately. </a:t>
            </a:r>
          </a:p>
          <a:p>
            <a:r>
              <a:rPr lang="en-US" dirty="0"/>
              <a:t>It is indicated for the emergency reversal of anticoagulant </a:t>
            </a:r>
            <a:r>
              <a:rPr lang="en-US" dirty="0">
                <a:solidFill>
                  <a:srgbClr val="FF0000"/>
                </a:solidFill>
              </a:rPr>
              <a:t>(</a:t>
            </a:r>
            <a:r>
              <a:rPr lang="en-US" dirty="0" err="1">
                <a:solidFill>
                  <a:srgbClr val="FF0000"/>
                </a:solidFill>
              </a:rPr>
              <a:t>warfarin</a:t>
            </a:r>
            <a:r>
              <a:rPr lang="en-US" dirty="0">
                <a:solidFill>
                  <a:srgbClr val="FF0000"/>
                </a:solidFill>
              </a:rPr>
              <a:t>) </a:t>
            </a:r>
            <a:r>
              <a:rPr lang="en-US" dirty="0"/>
              <a:t>therapy in uncontrolled </a:t>
            </a:r>
            <a:r>
              <a:rPr lang="en-US" dirty="0" err="1"/>
              <a:t>haemorrhage</a:t>
            </a:r>
            <a:r>
              <a:rPr lang="en-US" dirty="0"/>
              <a:t>.</a:t>
            </a:r>
          </a:p>
        </p:txBody>
      </p:sp>
    </p:spTree>
    <p:extLst>
      <p:ext uri="{BB962C8B-B14F-4D97-AF65-F5344CB8AC3E}">
        <p14:creationId xmlns:p14="http://schemas.microsoft.com/office/powerpoint/2010/main" val="4238555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Autologous</a:t>
            </a:r>
            <a:r>
              <a:rPr lang="en-US" dirty="0"/>
              <a:t> blood</a:t>
            </a:r>
          </a:p>
        </p:txBody>
      </p:sp>
      <p:sp>
        <p:nvSpPr>
          <p:cNvPr id="3" name="Content Placeholder 2"/>
          <p:cNvSpPr>
            <a:spLocks noGrp="1"/>
          </p:cNvSpPr>
          <p:nvPr>
            <p:ph idx="1"/>
          </p:nvPr>
        </p:nvSpPr>
        <p:spPr/>
        <p:txBody>
          <a:bodyPr/>
          <a:lstStyle/>
          <a:p>
            <a:r>
              <a:rPr lang="en-US" dirty="0"/>
              <a:t>It is possible for patients undergoing elective surgery to pre-donate their own blood up to 3 weeks before surgery for </a:t>
            </a:r>
            <a:r>
              <a:rPr lang="en-US" dirty="0" err="1"/>
              <a:t>retransfusion</a:t>
            </a:r>
            <a:r>
              <a:rPr lang="en-US" dirty="0"/>
              <a:t> during the operation. </a:t>
            </a:r>
          </a:p>
        </p:txBody>
      </p:sp>
    </p:spTree>
    <p:extLst>
      <p:ext uri="{BB962C8B-B14F-4D97-AF65-F5344CB8AC3E}">
        <p14:creationId xmlns:p14="http://schemas.microsoft.com/office/powerpoint/2010/main" val="3126306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Indications for blood transfusion</a:t>
            </a:r>
          </a:p>
        </p:txBody>
      </p:sp>
      <p:sp>
        <p:nvSpPr>
          <p:cNvPr id="3" name="Content Placeholder 2"/>
          <p:cNvSpPr>
            <a:spLocks noGrp="1"/>
          </p:cNvSpPr>
          <p:nvPr>
            <p:ph idx="1"/>
          </p:nvPr>
        </p:nvSpPr>
        <p:spPr/>
        <p:txBody>
          <a:bodyPr/>
          <a:lstStyle/>
          <a:p>
            <a:r>
              <a:rPr lang="en-US" dirty="0">
                <a:solidFill>
                  <a:srgbClr val="FF0000"/>
                </a:solidFill>
              </a:rPr>
              <a:t>acute blood loss ; </a:t>
            </a:r>
            <a:r>
              <a:rPr lang="en-US" dirty="0"/>
              <a:t>to replace circulating volume and maintain oxygen delivery</a:t>
            </a:r>
          </a:p>
          <a:p>
            <a:r>
              <a:rPr lang="en-US" dirty="0" err="1">
                <a:solidFill>
                  <a:srgbClr val="FF0000"/>
                </a:solidFill>
              </a:rPr>
              <a:t>perioperative</a:t>
            </a:r>
            <a:r>
              <a:rPr lang="en-US" dirty="0">
                <a:solidFill>
                  <a:srgbClr val="FF0000"/>
                </a:solidFill>
              </a:rPr>
              <a:t> </a:t>
            </a:r>
            <a:r>
              <a:rPr lang="en-US" dirty="0" err="1">
                <a:solidFill>
                  <a:srgbClr val="FF0000"/>
                </a:solidFill>
              </a:rPr>
              <a:t>anaemia</a:t>
            </a:r>
            <a:r>
              <a:rPr lang="en-US" dirty="0">
                <a:solidFill>
                  <a:srgbClr val="FF0000"/>
                </a:solidFill>
              </a:rPr>
              <a:t> ; </a:t>
            </a:r>
            <a:r>
              <a:rPr lang="en-US" dirty="0"/>
              <a:t>to ensure adequate oxygen delivery during the </a:t>
            </a:r>
            <a:r>
              <a:rPr lang="en-US" dirty="0" err="1"/>
              <a:t>perioperative</a:t>
            </a:r>
            <a:r>
              <a:rPr lang="en-US" dirty="0"/>
              <a:t> phase</a:t>
            </a:r>
          </a:p>
          <a:p>
            <a:r>
              <a:rPr lang="en-US" dirty="0">
                <a:solidFill>
                  <a:srgbClr val="FF0000"/>
                </a:solidFill>
              </a:rPr>
              <a:t>symptomatic chronic </a:t>
            </a:r>
            <a:r>
              <a:rPr lang="en-US" dirty="0" err="1">
                <a:solidFill>
                  <a:srgbClr val="FF0000"/>
                </a:solidFill>
              </a:rPr>
              <a:t>anaemia</a:t>
            </a:r>
            <a:endParaRPr lang="en-US" dirty="0">
              <a:solidFill>
                <a:srgbClr val="FF0000"/>
              </a:solidFill>
            </a:endParaRPr>
          </a:p>
        </p:txBody>
      </p:sp>
    </p:spTree>
    <p:extLst>
      <p:ext uri="{BB962C8B-B14F-4D97-AF65-F5344CB8AC3E}">
        <p14:creationId xmlns:p14="http://schemas.microsoft.com/office/powerpoint/2010/main" val="3529259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Transfusion trigger</a:t>
            </a:r>
          </a:p>
        </p:txBody>
      </p:sp>
      <p:pic>
        <p:nvPicPr>
          <p:cNvPr id="6" name="Content Placeholder 5" descr="Screenshot (157).png"/>
          <p:cNvPicPr>
            <a:picLocks noGrp="1" noChangeAspect="1"/>
          </p:cNvPicPr>
          <p:nvPr>
            <p:ph idx="1"/>
          </p:nvPr>
        </p:nvPicPr>
        <p:blipFill>
          <a:blip r:embed="rId2"/>
          <a:stretch>
            <a:fillRect/>
          </a:stretch>
        </p:blipFill>
        <p:spPr>
          <a:xfrm>
            <a:off x="1981200" y="1781122"/>
            <a:ext cx="8229600" cy="4164121"/>
          </a:xfrm>
        </p:spPr>
      </p:pic>
    </p:spTree>
    <p:extLst>
      <p:ext uri="{BB962C8B-B14F-4D97-AF65-F5344CB8AC3E}">
        <p14:creationId xmlns:p14="http://schemas.microsoft.com/office/powerpoint/2010/main" val="1922071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Blood groups</a:t>
            </a:r>
          </a:p>
        </p:txBody>
      </p:sp>
      <p:sp>
        <p:nvSpPr>
          <p:cNvPr id="3" name="Content Placeholder 2"/>
          <p:cNvSpPr>
            <a:spLocks noGrp="1"/>
          </p:cNvSpPr>
          <p:nvPr>
            <p:ph idx="1"/>
          </p:nvPr>
        </p:nvSpPr>
        <p:spPr/>
        <p:txBody>
          <a:bodyPr/>
          <a:lstStyle/>
          <a:p>
            <a:r>
              <a:rPr lang="en-US" dirty="0"/>
              <a:t>Human red cells have on their cell surface many different antigens. Two groups of antigens are of major importance in surgical practice – the </a:t>
            </a:r>
            <a:r>
              <a:rPr lang="en-US" u="sng" dirty="0"/>
              <a:t>ABO</a:t>
            </a:r>
            <a:r>
              <a:rPr lang="en-US" dirty="0"/>
              <a:t> and </a:t>
            </a:r>
            <a:r>
              <a:rPr lang="en-US" u="sng" dirty="0"/>
              <a:t>rhesus</a:t>
            </a:r>
            <a:r>
              <a:rPr lang="en-US" dirty="0"/>
              <a:t> systems.</a:t>
            </a:r>
          </a:p>
        </p:txBody>
      </p:sp>
    </p:spTree>
    <p:extLst>
      <p:ext uri="{BB962C8B-B14F-4D97-AF65-F5344CB8AC3E}">
        <p14:creationId xmlns:p14="http://schemas.microsoft.com/office/powerpoint/2010/main" val="10531921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 system</a:t>
            </a:r>
          </a:p>
        </p:txBody>
      </p:sp>
      <p:sp>
        <p:nvSpPr>
          <p:cNvPr id="3" name="Content Placeholder 2"/>
          <p:cNvSpPr>
            <a:spLocks noGrp="1"/>
          </p:cNvSpPr>
          <p:nvPr>
            <p:ph idx="1"/>
          </p:nvPr>
        </p:nvSpPr>
        <p:spPr/>
        <p:txBody>
          <a:bodyPr>
            <a:normAutofit/>
          </a:bodyPr>
          <a:lstStyle/>
          <a:p>
            <a:r>
              <a:rPr lang="en-US" dirty="0"/>
              <a:t>These are strongly antigenic and are associated with naturally occurring antibodies in the serum.</a:t>
            </a:r>
          </a:p>
          <a:p>
            <a:r>
              <a:rPr lang="en-US" dirty="0"/>
              <a:t> The system consists of three allelic genes – A, B and O which control synthesis of enzymes that add carbohydrate residues to cell surface </a:t>
            </a:r>
            <a:r>
              <a:rPr lang="en-US" dirty="0" err="1"/>
              <a:t>glycoproteins</a:t>
            </a:r>
            <a:r>
              <a:rPr lang="en-US" dirty="0"/>
              <a:t>. </a:t>
            </a:r>
          </a:p>
          <a:p>
            <a:r>
              <a:rPr lang="en-US" dirty="0"/>
              <a:t>A and B genes add specific residues while O gene is an </a:t>
            </a:r>
            <a:r>
              <a:rPr lang="en-US" dirty="0" err="1"/>
              <a:t>amorph</a:t>
            </a:r>
            <a:r>
              <a:rPr lang="en-US" dirty="0"/>
              <a:t> and does not transform the glycoprotein.</a:t>
            </a:r>
          </a:p>
        </p:txBody>
      </p:sp>
    </p:spTree>
    <p:extLst>
      <p:ext uri="{BB962C8B-B14F-4D97-AF65-F5344CB8AC3E}">
        <p14:creationId xmlns:p14="http://schemas.microsoft.com/office/powerpoint/2010/main" val="1691302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bo-blood-group-system-illustration-antibodies-antigens-36572498-152AE1E59B76BB26E8F.jpg"/>
          <p:cNvPicPr>
            <a:picLocks noGrp="1" noChangeAspect="1"/>
          </p:cNvPicPr>
          <p:nvPr>
            <p:ph idx="1"/>
          </p:nvPr>
        </p:nvPicPr>
        <p:blipFill>
          <a:blip r:embed="rId2"/>
          <a:stretch>
            <a:fillRect/>
          </a:stretch>
        </p:blipFill>
        <p:spPr>
          <a:xfrm>
            <a:off x="2438401" y="457200"/>
            <a:ext cx="7277433" cy="6129838"/>
          </a:xfrm>
        </p:spPr>
      </p:pic>
    </p:spTree>
    <p:extLst>
      <p:ext uri="{BB962C8B-B14F-4D97-AF65-F5344CB8AC3E}">
        <p14:creationId xmlns:p14="http://schemas.microsoft.com/office/powerpoint/2010/main" val="28505391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Blood group O is the </a:t>
            </a:r>
            <a:r>
              <a:rPr lang="en-US" u="sng" dirty="0"/>
              <a:t>universal donor</a:t>
            </a:r>
            <a:r>
              <a:rPr lang="en-US" dirty="0"/>
              <a:t> type as it contains no antigens to provoke a reaction. Conversely, group AB individuals are ‘</a:t>
            </a:r>
            <a:r>
              <a:rPr lang="en-US" u="sng" dirty="0"/>
              <a:t>universal recipients</a:t>
            </a:r>
            <a:r>
              <a:rPr lang="en-US" dirty="0"/>
              <a:t>’ and can receive any ABO blood type as they have no circulating antibodies.</a:t>
            </a:r>
          </a:p>
        </p:txBody>
      </p:sp>
    </p:spTree>
    <p:extLst>
      <p:ext uri="{BB962C8B-B14F-4D97-AF65-F5344CB8AC3E}">
        <p14:creationId xmlns:p14="http://schemas.microsoft.com/office/powerpoint/2010/main" val="2468094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Rhesus system</a:t>
            </a:r>
          </a:p>
        </p:txBody>
      </p:sp>
      <p:sp>
        <p:nvSpPr>
          <p:cNvPr id="3" name="Content Placeholder 2"/>
          <p:cNvSpPr>
            <a:spLocks noGrp="1"/>
          </p:cNvSpPr>
          <p:nvPr>
            <p:ph idx="1"/>
          </p:nvPr>
        </p:nvSpPr>
        <p:spPr>
          <a:xfrm>
            <a:off x="1981200" y="1371601"/>
            <a:ext cx="8229600" cy="4525963"/>
          </a:xfrm>
        </p:spPr>
        <p:txBody>
          <a:bodyPr>
            <a:noAutofit/>
          </a:bodyPr>
          <a:lstStyle/>
          <a:p>
            <a:r>
              <a:rPr lang="en-US" sz="2600" dirty="0"/>
              <a:t>The rhesus D [</a:t>
            </a:r>
            <a:r>
              <a:rPr lang="en-US" sz="2600" dirty="0" err="1"/>
              <a:t>Rh</a:t>
            </a:r>
            <a:r>
              <a:rPr lang="en-US" sz="2600" dirty="0"/>
              <a:t>(D)] antigen is strongly antigenic and is present in approximately 85% of the population in the UK.</a:t>
            </a:r>
          </a:p>
          <a:p>
            <a:r>
              <a:rPr lang="en-US" sz="2600" dirty="0"/>
              <a:t> Antibodies to the D antigen are not naturally present in the serum of the remaining 15% of individuals, but their formation may be stimulated by the transfusion of </a:t>
            </a:r>
            <a:r>
              <a:rPr lang="en-US" sz="2600" dirty="0" err="1"/>
              <a:t>Rh</a:t>
            </a:r>
            <a:r>
              <a:rPr lang="en-US" sz="2600" dirty="0"/>
              <a:t> positive red cells, or acquired during delivery of a </a:t>
            </a:r>
            <a:r>
              <a:rPr lang="en-US" sz="2600" dirty="0" err="1"/>
              <a:t>Rh</a:t>
            </a:r>
            <a:r>
              <a:rPr lang="en-US" sz="2600" dirty="0"/>
              <a:t>(D) positive baby.</a:t>
            </a:r>
          </a:p>
          <a:p>
            <a:r>
              <a:rPr lang="en-US" sz="2600" dirty="0"/>
              <a:t>Acquired antibodies are capable, during pregnancy, of crossing the placenta and, if present in a </a:t>
            </a:r>
            <a:r>
              <a:rPr lang="en-US" sz="2600" dirty="0" err="1"/>
              <a:t>Rh</a:t>
            </a:r>
            <a:r>
              <a:rPr lang="en-US" sz="2600" dirty="0"/>
              <a:t>(D)-negative mother, may cause severe </a:t>
            </a:r>
            <a:r>
              <a:rPr lang="en-US" sz="2600" dirty="0" err="1"/>
              <a:t>haemolytic</a:t>
            </a:r>
            <a:r>
              <a:rPr lang="en-US" sz="2600" dirty="0"/>
              <a:t> </a:t>
            </a:r>
            <a:r>
              <a:rPr lang="en-US" sz="2600" dirty="0" err="1"/>
              <a:t>anaemia</a:t>
            </a:r>
            <a:r>
              <a:rPr lang="en-US" sz="2600" dirty="0"/>
              <a:t> and even death (</a:t>
            </a:r>
            <a:r>
              <a:rPr lang="en-US" sz="2600" dirty="0" err="1"/>
              <a:t>hydrops</a:t>
            </a:r>
            <a:r>
              <a:rPr lang="en-US" sz="2600" dirty="0"/>
              <a:t> </a:t>
            </a:r>
            <a:r>
              <a:rPr lang="en-US" sz="2600" dirty="0" err="1"/>
              <a:t>fetalis</a:t>
            </a:r>
            <a:r>
              <a:rPr lang="en-US" sz="2600" dirty="0"/>
              <a:t>) in a </a:t>
            </a:r>
            <a:r>
              <a:rPr lang="en-US" sz="2600" dirty="0" err="1"/>
              <a:t>Rh</a:t>
            </a:r>
            <a:r>
              <a:rPr lang="en-US" sz="2600" dirty="0"/>
              <a:t>(D)+positive fetus in </a:t>
            </a:r>
            <a:r>
              <a:rPr lang="en-US" sz="2600" dirty="0" err="1"/>
              <a:t>utero</a:t>
            </a:r>
            <a:r>
              <a:rPr lang="en-US" sz="2600" dirty="0"/>
              <a:t>.</a:t>
            </a:r>
          </a:p>
        </p:txBody>
      </p:sp>
    </p:spTree>
    <p:extLst>
      <p:ext uri="{BB962C8B-B14F-4D97-AF65-F5344CB8AC3E}">
        <p14:creationId xmlns:p14="http://schemas.microsoft.com/office/powerpoint/2010/main" val="1697703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Transfusion reactions</a:t>
            </a:r>
          </a:p>
        </p:txBody>
      </p:sp>
      <p:sp>
        <p:nvSpPr>
          <p:cNvPr id="3" name="Content Placeholder 2"/>
          <p:cNvSpPr>
            <a:spLocks noGrp="1"/>
          </p:cNvSpPr>
          <p:nvPr>
            <p:ph idx="1"/>
          </p:nvPr>
        </p:nvSpPr>
        <p:spPr/>
        <p:txBody>
          <a:bodyPr>
            <a:normAutofit/>
          </a:bodyPr>
          <a:lstStyle/>
          <a:p>
            <a:r>
              <a:rPr lang="en-US" u="sng" dirty="0"/>
              <a:t>Incompatibility Hemolytic Transfusion reactions</a:t>
            </a:r>
          </a:p>
          <a:p>
            <a:r>
              <a:rPr lang="en-US" dirty="0"/>
              <a:t>If antibodies present in the recipient’s serum are incompatible with the donor’s cells, a transfusion reaction will result. This usually takes the form of an acute </a:t>
            </a:r>
            <a:r>
              <a:rPr lang="en-US" dirty="0" err="1"/>
              <a:t>haemolytic</a:t>
            </a:r>
            <a:r>
              <a:rPr lang="en-US" dirty="0"/>
              <a:t> reaction. Severe immune-related transfusion reactions due to ABO incompatibility result in potentially fatal complement-mediated intravascular </a:t>
            </a:r>
            <a:r>
              <a:rPr lang="en-US" dirty="0" err="1"/>
              <a:t>haemolysis</a:t>
            </a:r>
            <a:r>
              <a:rPr lang="en-US" dirty="0"/>
              <a:t> and multiple organ failure.</a:t>
            </a:r>
          </a:p>
        </p:txBody>
      </p:sp>
    </p:spTree>
    <p:extLst>
      <p:ext uri="{BB962C8B-B14F-4D97-AF65-F5344CB8AC3E}">
        <p14:creationId xmlns:p14="http://schemas.microsoft.com/office/powerpoint/2010/main" val="39179605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AHTR</a:t>
            </a:r>
          </a:p>
        </p:txBody>
      </p:sp>
      <p:sp>
        <p:nvSpPr>
          <p:cNvPr id="3" name="Text Placeholder 2"/>
          <p:cNvSpPr>
            <a:spLocks noGrp="1"/>
          </p:cNvSpPr>
          <p:nvPr>
            <p:ph type="body" idx="1"/>
          </p:nvPr>
        </p:nvSpPr>
        <p:spPr>
          <a:xfrm>
            <a:off x="1981200" y="1535113"/>
            <a:ext cx="7162800" cy="639762"/>
          </a:xfrm>
        </p:spPr>
        <p:txBody>
          <a:bodyPr/>
          <a:lstStyle/>
          <a:p>
            <a:r>
              <a:rPr lang="en-US" b="0" dirty="0"/>
              <a:t>Acute (Immediate) </a:t>
            </a:r>
          </a:p>
        </p:txBody>
      </p:sp>
      <p:sp>
        <p:nvSpPr>
          <p:cNvPr id="4" name="Content Placeholder 3"/>
          <p:cNvSpPr>
            <a:spLocks noGrp="1"/>
          </p:cNvSpPr>
          <p:nvPr>
            <p:ph sz="half" idx="2"/>
          </p:nvPr>
        </p:nvSpPr>
        <p:spPr>
          <a:xfrm>
            <a:off x="1981200" y="2174875"/>
            <a:ext cx="8382000" cy="3951288"/>
          </a:xfrm>
        </p:spPr>
        <p:txBody>
          <a:bodyPr>
            <a:noAutofit/>
          </a:bodyPr>
          <a:lstStyle/>
          <a:p>
            <a:r>
              <a:rPr lang="en-US" sz="2000" dirty="0"/>
              <a:t>occur within 24 hours of the transfusion</a:t>
            </a:r>
          </a:p>
          <a:p>
            <a:r>
              <a:rPr lang="en-US" sz="2000" dirty="0"/>
              <a:t>S&amp;S : </a:t>
            </a:r>
          </a:p>
          <a:p>
            <a:pPr lvl="1"/>
            <a:r>
              <a:rPr lang="en-US" dirty="0"/>
              <a:t>fever , rigors , </a:t>
            </a:r>
          </a:p>
          <a:p>
            <a:pPr lvl="1"/>
            <a:r>
              <a:rPr lang="en-US" dirty="0"/>
              <a:t>abdominal, back, flank, or chest pain</a:t>
            </a:r>
          </a:p>
          <a:p>
            <a:r>
              <a:rPr lang="en-US" sz="2000" dirty="0" err="1"/>
              <a:t>Intravscular</a:t>
            </a:r>
            <a:r>
              <a:rPr lang="en-US" sz="2000" dirty="0"/>
              <a:t> </a:t>
            </a:r>
            <a:r>
              <a:rPr lang="en-US" sz="2000" dirty="0" err="1"/>
              <a:t>hemolysis</a:t>
            </a:r>
            <a:endParaRPr lang="en-US" sz="2000" dirty="0"/>
          </a:p>
          <a:p>
            <a:r>
              <a:rPr lang="en-US" sz="2000" dirty="0"/>
              <a:t>activate the coagulation cascade via factor XII .</a:t>
            </a:r>
          </a:p>
          <a:p>
            <a:r>
              <a:rPr lang="en-US" sz="2000" dirty="0"/>
              <a:t>can lead to DIC and kidney damage.</a:t>
            </a:r>
          </a:p>
          <a:p>
            <a:r>
              <a:rPr lang="en-US" sz="2000" dirty="0"/>
              <a:t>Treatment</a:t>
            </a:r>
          </a:p>
          <a:p>
            <a:pPr lvl="1"/>
            <a:r>
              <a:rPr lang="en-US" dirty="0"/>
              <a:t>discontinuation of the transfusion</a:t>
            </a:r>
          </a:p>
          <a:p>
            <a:pPr lvl="1"/>
            <a:r>
              <a:rPr lang="en-US" dirty="0"/>
              <a:t>IV Fluid </a:t>
            </a:r>
          </a:p>
          <a:p>
            <a:pPr lvl="1"/>
            <a:r>
              <a:rPr lang="en-US" dirty="0"/>
              <a:t>supportive care</a:t>
            </a:r>
          </a:p>
          <a:p>
            <a:endParaRPr lang="en-US" sz="2000" dirty="0"/>
          </a:p>
        </p:txBody>
      </p:sp>
    </p:spTree>
    <p:extLst>
      <p:ext uri="{BB962C8B-B14F-4D97-AF65-F5344CB8AC3E}">
        <p14:creationId xmlns:p14="http://schemas.microsoft.com/office/powerpoint/2010/main" val="1030125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Cross-matching</a:t>
            </a:r>
          </a:p>
        </p:txBody>
      </p:sp>
      <p:sp>
        <p:nvSpPr>
          <p:cNvPr id="3" name="Content Placeholder 2"/>
          <p:cNvSpPr>
            <a:spLocks noGrp="1"/>
          </p:cNvSpPr>
          <p:nvPr>
            <p:ph idx="1"/>
          </p:nvPr>
        </p:nvSpPr>
        <p:spPr/>
        <p:txBody>
          <a:bodyPr>
            <a:normAutofit/>
          </a:bodyPr>
          <a:lstStyle/>
          <a:p>
            <a:r>
              <a:rPr lang="en-US" dirty="0"/>
              <a:t>To prevent transfusion reactions, all transfusions are preceded by ABO and rhesus typing of both donor and recipient blood to ensure compatibility. </a:t>
            </a:r>
          </a:p>
          <a:p>
            <a:r>
              <a:rPr lang="en-US" dirty="0"/>
              <a:t>The recipient’s serum is then mixed with the donor’s cells to confirm ABO compatibility and to test for rhesus and any other blood group antigen–antibody reaction.</a:t>
            </a:r>
          </a:p>
          <a:p>
            <a:r>
              <a:rPr lang="en-US" dirty="0"/>
              <a:t>Where blood must be given emergently, group O (universal donor) blood is given (O− to females, O+ to males).</a:t>
            </a:r>
          </a:p>
        </p:txBody>
      </p:sp>
    </p:spTree>
    <p:extLst>
      <p:ext uri="{BB962C8B-B14F-4D97-AF65-F5344CB8AC3E}">
        <p14:creationId xmlns:p14="http://schemas.microsoft.com/office/powerpoint/2010/main" val="3210665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You should check the patient details against the prescription and the label of the donor blood. </a:t>
            </a:r>
          </a:p>
          <a:p>
            <a:r>
              <a:rPr lang="en-US" dirty="0"/>
              <a:t>In addition, the donor blood serial number should also be checked against the issue slip for that patient.</a:t>
            </a:r>
          </a:p>
        </p:txBody>
      </p:sp>
    </p:spTree>
    <p:extLst>
      <p:ext uri="{BB962C8B-B14F-4D97-AF65-F5344CB8AC3E}">
        <p14:creationId xmlns:p14="http://schemas.microsoft.com/office/powerpoint/2010/main" val="2931209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 of blood transfusion</a:t>
            </a:r>
          </a:p>
        </p:txBody>
      </p:sp>
      <p:sp>
        <p:nvSpPr>
          <p:cNvPr id="3" name="Content Placeholder 2"/>
          <p:cNvSpPr>
            <a:spLocks noGrp="1"/>
          </p:cNvSpPr>
          <p:nvPr>
            <p:ph idx="1"/>
          </p:nvPr>
        </p:nvSpPr>
        <p:spPr/>
        <p:txBody>
          <a:bodyPr/>
          <a:lstStyle/>
          <a:p>
            <a:r>
              <a:rPr lang="en-US" dirty="0"/>
              <a:t>Complications from blood transfusion can be </a:t>
            </a:r>
            <a:r>
              <a:rPr lang="en-US" dirty="0" err="1"/>
              <a:t>categorised</a:t>
            </a:r>
            <a:r>
              <a:rPr lang="en-US" dirty="0"/>
              <a:t> as those arising from : </a:t>
            </a:r>
          </a:p>
          <a:p>
            <a:pPr>
              <a:buFont typeface="Wingdings" pitchFamily="2" charset="2"/>
              <a:buChar char="Ø"/>
            </a:pPr>
            <a:r>
              <a:rPr lang="en-US" dirty="0"/>
              <a:t>a single transfusion </a:t>
            </a:r>
          </a:p>
          <a:p>
            <a:pPr>
              <a:buFont typeface="Wingdings" pitchFamily="2" charset="2"/>
              <a:buChar char="Ø"/>
            </a:pPr>
            <a:r>
              <a:rPr lang="en-US" dirty="0"/>
              <a:t>massive transfusion</a:t>
            </a:r>
          </a:p>
        </p:txBody>
      </p:sp>
    </p:spTree>
    <p:extLst>
      <p:ext uri="{BB962C8B-B14F-4D97-AF65-F5344CB8AC3E}">
        <p14:creationId xmlns:p14="http://schemas.microsoft.com/office/powerpoint/2010/main" val="42191782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Complications from a single transfusion</a:t>
            </a:r>
          </a:p>
        </p:txBody>
      </p:sp>
      <p:sp>
        <p:nvSpPr>
          <p:cNvPr id="3" name="Content Placeholder 2"/>
          <p:cNvSpPr>
            <a:spLocks noGrp="1"/>
          </p:cNvSpPr>
          <p:nvPr>
            <p:ph idx="1"/>
          </p:nvPr>
        </p:nvSpPr>
        <p:spPr/>
        <p:txBody>
          <a:bodyPr>
            <a:normAutofit/>
          </a:bodyPr>
          <a:lstStyle/>
          <a:p>
            <a:pPr>
              <a:buNone/>
            </a:pPr>
            <a:r>
              <a:rPr lang="en-US" dirty="0"/>
              <a:t>• incompatibility </a:t>
            </a:r>
            <a:r>
              <a:rPr lang="en-US" dirty="0" err="1"/>
              <a:t>haemolytic</a:t>
            </a:r>
            <a:r>
              <a:rPr lang="en-US" dirty="0"/>
              <a:t> transfusion reaction</a:t>
            </a:r>
          </a:p>
          <a:p>
            <a:pPr>
              <a:buNone/>
            </a:pPr>
            <a:r>
              <a:rPr lang="en-US" dirty="0"/>
              <a:t>• febrile transfusion reaction</a:t>
            </a:r>
          </a:p>
          <a:p>
            <a:pPr>
              <a:buNone/>
            </a:pPr>
            <a:r>
              <a:rPr lang="en-US" dirty="0"/>
              <a:t>• allergic reaction</a:t>
            </a:r>
          </a:p>
          <a:p>
            <a:pPr>
              <a:buNone/>
            </a:pPr>
            <a:r>
              <a:rPr lang="en-US" dirty="0"/>
              <a:t>• infection– bacterial infection (usually due to faulty storage)– hepatitis– HIV– malaria</a:t>
            </a:r>
          </a:p>
          <a:p>
            <a:pPr>
              <a:buNone/>
            </a:pPr>
            <a:r>
              <a:rPr lang="en-US" dirty="0"/>
              <a:t>• air embolism</a:t>
            </a:r>
          </a:p>
          <a:p>
            <a:pPr>
              <a:buNone/>
            </a:pPr>
            <a:r>
              <a:rPr lang="en-US" dirty="0"/>
              <a:t>• </a:t>
            </a:r>
            <a:r>
              <a:rPr lang="en-US" dirty="0" err="1"/>
              <a:t>thrombophlebitis</a:t>
            </a:r>
            <a:endParaRPr lang="en-US" dirty="0"/>
          </a:p>
          <a:p>
            <a:pPr>
              <a:buNone/>
            </a:pPr>
            <a:r>
              <a:rPr lang="en-US" dirty="0"/>
              <a:t>• transfusion-related acute lung injury </a:t>
            </a:r>
            <a:r>
              <a:rPr lang="en-US" sz="2600" dirty="0"/>
              <a:t>(usually from FFP)</a:t>
            </a:r>
          </a:p>
        </p:txBody>
      </p:sp>
    </p:spTree>
    <p:extLst>
      <p:ext uri="{BB962C8B-B14F-4D97-AF65-F5344CB8AC3E}">
        <p14:creationId xmlns:p14="http://schemas.microsoft.com/office/powerpoint/2010/main" val="15015635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u="sng" dirty="0"/>
              <a:t>Febrile transfusion reactions </a:t>
            </a:r>
          </a:p>
          <a:p>
            <a:r>
              <a:rPr lang="en-US" dirty="0"/>
              <a:t>are non-</a:t>
            </a:r>
            <a:r>
              <a:rPr lang="en-US" dirty="0" err="1"/>
              <a:t>haemolytic</a:t>
            </a:r>
            <a:r>
              <a:rPr lang="en-US" dirty="0"/>
              <a:t> and are usually caused by a graft-versus-host response from leukocytes in transfused components. </a:t>
            </a:r>
          </a:p>
          <a:p>
            <a:r>
              <a:rPr lang="en-US" dirty="0"/>
              <a:t>Such reactions are associated with fever, chills or rigors.</a:t>
            </a:r>
          </a:p>
          <a:p>
            <a:r>
              <a:rPr lang="en-US" dirty="0"/>
              <a:t>The blood transfusion should be stopped immediately. </a:t>
            </a:r>
          </a:p>
          <a:p>
            <a:r>
              <a:rPr lang="en-US" dirty="0"/>
              <a:t>This form of transfusion reaction is rare with </a:t>
            </a:r>
            <a:r>
              <a:rPr lang="en-US" dirty="0" err="1"/>
              <a:t>leukodepleted</a:t>
            </a:r>
            <a:r>
              <a:rPr lang="en-US" dirty="0"/>
              <a:t> blood.</a:t>
            </a:r>
          </a:p>
        </p:txBody>
      </p:sp>
    </p:spTree>
    <p:extLst>
      <p:ext uri="{BB962C8B-B14F-4D97-AF65-F5344CB8AC3E}">
        <p14:creationId xmlns:p14="http://schemas.microsoft.com/office/powerpoint/2010/main" val="1756355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transfusion-related acute lung injury (TRALI)</a:t>
            </a:r>
          </a:p>
        </p:txBody>
      </p:sp>
      <p:sp>
        <p:nvSpPr>
          <p:cNvPr id="3" name="Content Placeholder 2"/>
          <p:cNvSpPr>
            <a:spLocks noGrp="1"/>
          </p:cNvSpPr>
          <p:nvPr>
            <p:ph idx="1"/>
          </p:nvPr>
        </p:nvSpPr>
        <p:spPr/>
        <p:txBody>
          <a:bodyPr>
            <a:normAutofit/>
          </a:bodyPr>
          <a:lstStyle/>
          <a:p>
            <a:r>
              <a:rPr lang="en-US" dirty="0"/>
              <a:t>characterized by the acute onset of </a:t>
            </a:r>
            <a:r>
              <a:rPr lang="en-US" u="sng" dirty="0"/>
              <a:t>non-</a:t>
            </a:r>
            <a:r>
              <a:rPr lang="en-US" u="sng" dirty="0" err="1"/>
              <a:t>cardiogenic</a:t>
            </a:r>
            <a:r>
              <a:rPr lang="en-US" dirty="0"/>
              <a:t> pulmonary edema following transfusion of blood products.</a:t>
            </a:r>
          </a:p>
          <a:p>
            <a:r>
              <a:rPr lang="en-US" dirty="0"/>
              <a:t>The typical presentation is :</a:t>
            </a:r>
          </a:p>
          <a:p>
            <a:pPr>
              <a:buFont typeface="Wingdings" pitchFamily="2" charset="2"/>
              <a:buChar char="Ø"/>
            </a:pPr>
            <a:r>
              <a:rPr lang="en-US" dirty="0" err="1"/>
              <a:t>dyspnea</a:t>
            </a:r>
            <a:r>
              <a:rPr lang="en-US" dirty="0"/>
              <a:t>, severe hypoxemia, hypotension, and fever that develop within 6 hours after transfusion.</a:t>
            </a:r>
          </a:p>
          <a:p>
            <a:r>
              <a:rPr lang="en-US" dirty="0"/>
              <a:t>Supportive care is the mainstay of therapy in TRALI.</a:t>
            </a:r>
          </a:p>
        </p:txBody>
      </p:sp>
    </p:spTree>
    <p:extLst>
      <p:ext uri="{BB962C8B-B14F-4D97-AF65-F5344CB8AC3E}">
        <p14:creationId xmlns:p14="http://schemas.microsoft.com/office/powerpoint/2010/main" val="4858334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Complications from massive transfusion</a:t>
            </a:r>
          </a:p>
        </p:txBody>
      </p:sp>
      <p:sp>
        <p:nvSpPr>
          <p:cNvPr id="3" name="Content Placeholder 2"/>
          <p:cNvSpPr>
            <a:spLocks noGrp="1"/>
          </p:cNvSpPr>
          <p:nvPr>
            <p:ph idx="1"/>
          </p:nvPr>
        </p:nvSpPr>
        <p:spPr/>
        <p:txBody>
          <a:bodyPr/>
          <a:lstStyle/>
          <a:p>
            <a:pPr>
              <a:buNone/>
            </a:pPr>
            <a:r>
              <a:rPr lang="en-US" dirty="0"/>
              <a:t>• </a:t>
            </a:r>
            <a:r>
              <a:rPr lang="en-US" dirty="0" err="1"/>
              <a:t>coagulopathy</a:t>
            </a:r>
            <a:endParaRPr lang="en-US" dirty="0"/>
          </a:p>
          <a:p>
            <a:pPr>
              <a:buNone/>
            </a:pPr>
            <a:r>
              <a:rPr lang="en-US" dirty="0"/>
              <a:t>• hypocalcaemia</a:t>
            </a:r>
          </a:p>
          <a:p>
            <a:pPr>
              <a:buNone/>
            </a:pPr>
            <a:r>
              <a:rPr lang="en-US" dirty="0"/>
              <a:t>• hyper / </a:t>
            </a:r>
            <a:r>
              <a:rPr lang="en-US" dirty="0" err="1"/>
              <a:t>hypokalaemia</a:t>
            </a:r>
            <a:endParaRPr lang="en-US" dirty="0"/>
          </a:p>
          <a:p>
            <a:pPr>
              <a:buNone/>
            </a:pPr>
            <a:r>
              <a:rPr lang="en-US" dirty="0"/>
              <a:t>• hypothermia</a:t>
            </a:r>
          </a:p>
          <a:p>
            <a:pPr>
              <a:buNone/>
            </a:pPr>
            <a:r>
              <a:rPr lang="en-US" dirty="0"/>
              <a:t>• iron overload</a:t>
            </a:r>
          </a:p>
        </p:txBody>
      </p:sp>
    </p:spTree>
    <p:extLst>
      <p:ext uri="{BB962C8B-B14F-4D97-AF65-F5344CB8AC3E}">
        <p14:creationId xmlns:p14="http://schemas.microsoft.com/office/powerpoint/2010/main" val="2124242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TotalTime>
  <Words>2990</Words>
  <Application>Microsoft Office PowerPoint</Application>
  <PresentationFormat>Widescreen</PresentationFormat>
  <Paragraphs>233</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Systemic Response To Injury ​</vt:lpstr>
      <vt:lpstr>PowerPoint Presentation</vt:lpstr>
      <vt:lpstr>BASIC CONCEPTS IN HOMEOSTASIS</vt:lpstr>
      <vt:lpstr>PowerPoint Presentation</vt:lpstr>
      <vt:lpstr>THE GRADED NATURE OF THE INJURY RESPONSE</vt:lpstr>
      <vt:lpstr>PowerPoint Presentation</vt:lpstr>
      <vt:lpstr>MEDIATORS OF THE METABOLIC RESPONSE TO INJURY</vt:lpstr>
      <vt:lpstr>PowerPoint Presentation</vt:lpstr>
      <vt:lpstr>PowerPoint Presentation</vt:lpstr>
      <vt:lpstr>MEDIATORS OF THE METABOLIC RESPONSE TO INJURY</vt:lpstr>
      <vt:lpstr>PowerPoint Presentation</vt:lpstr>
      <vt:lpstr>PowerPoint Presentation</vt:lpstr>
      <vt:lpstr>PowerPoint Presentation</vt:lpstr>
      <vt:lpstr>PowerPoint Presentation</vt:lpstr>
      <vt:lpstr>THE METABOLIC STRESS RESPONSE TO SURGERY AND TRAUMA: THE ‘EBB AND FLOW’ MODEL</vt:lpstr>
      <vt:lpstr>PowerPoint Presentation</vt:lpstr>
      <vt:lpstr>PowerPoint Presentation</vt:lpstr>
      <vt:lpstr>PowerPoint Presentation</vt:lpstr>
      <vt:lpstr>KEY CATABOLIC ELEMENTS OF THE FLOW PHASE</vt:lpstr>
      <vt:lpstr>PowerPoint Presentation</vt:lpstr>
      <vt:lpstr>PowerPoint Presentation</vt:lpstr>
      <vt:lpstr>PowerPoint Presentation</vt:lpstr>
      <vt:lpstr>PowerPoint Presentation</vt:lpstr>
      <vt:lpstr>PowerPoint Presentation</vt:lpstr>
      <vt:lpstr>CHANGES IN BODY COMPOSITION FOLLOWING INJURY</vt:lpstr>
      <vt:lpstr>PowerPoint Presentation</vt:lpstr>
      <vt:lpstr>Avoidable factors that compound the response to injury</vt:lpstr>
      <vt:lpstr>PowerPoint Presentation</vt:lpstr>
      <vt:lpstr>BLOOD  TRANSFUSION</vt:lpstr>
      <vt:lpstr>PowerPoint Presentation</vt:lpstr>
      <vt:lpstr>PowerPoint Presentation</vt:lpstr>
      <vt:lpstr>PowerPoint Presentation</vt:lpstr>
      <vt:lpstr>PowerPoint Presentation</vt:lpstr>
      <vt:lpstr>Blood and blood products</vt:lpstr>
      <vt:lpstr>Whole blood</vt:lpstr>
      <vt:lpstr>Fresh-frozen plasma (FFP)</vt:lpstr>
      <vt:lpstr>Platelets</vt:lpstr>
      <vt:lpstr>Prothrombin complex concentrates</vt:lpstr>
      <vt:lpstr>Autologous blood</vt:lpstr>
      <vt:lpstr>Indications for blood transfusion</vt:lpstr>
      <vt:lpstr>Transfusion trigger</vt:lpstr>
      <vt:lpstr>Blood groups</vt:lpstr>
      <vt:lpstr>ABO system</vt:lpstr>
      <vt:lpstr>PowerPoint Presentation</vt:lpstr>
      <vt:lpstr>PowerPoint Presentation</vt:lpstr>
      <vt:lpstr>Rhesus system</vt:lpstr>
      <vt:lpstr>Transfusion reactions</vt:lpstr>
      <vt:lpstr>AHTR</vt:lpstr>
      <vt:lpstr>Cross-matching</vt:lpstr>
      <vt:lpstr>PowerPoint Presentation</vt:lpstr>
      <vt:lpstr>Complications of blood transfusion</vt:lpstr>
      <vt:lpstr>Complications from a single transfusion</vt:lpstr>
      <vt:lpstr>PowerPoint Presentation</vt:lpstr>
      <vt:lpstr>transfusion-related acute lung injury (TRALI)</vt:lpstr>
      <vt:lpstr>Complications from massive transfusion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Systemic Response To Injury</dc:title>
  <dc:creator>user</dc:creator>
  <cp:lastModifiedBy>�Shahm ayman alboni</cp:lastModifiedBy>
  <cp:revision>44</cp:revision>
  <dcterms:created xsi:type="dcterms:W3CDTF">2020-09-07T18:01:29Z</dcterms:created>
  <dcterms:modified xsi:type="dcterms:W3CDTF">2021-07-17T18:36:00Z</dcterms:modified>
</cp:coreProperties>
</file>