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sldIdLst>
    <p:sldId id="257" r:id="rId2"/>
    <p:sldId id="258" r:id="rId3"/>
    <p:sldId id="259" r:id="rId4"/>
    <p:sldId id="260" r:id="rId5"/>
    <p:sldId id="261" r:id="rId6"/>
    <p:sldId id="262" r:id="rId7"/>
    <p:sldId id="263" r:id="rId8"/>
    <p:sldId id="264" r:id="rId9"/>
    <p:sldId id="275" r:id="rId10"/>
    <p:sldId id="265" r:id="rId11"/>
    <p:sldId id="288" r:id="rId12"/>
    <p:sldId id="266" r:id="rId13"/>
    <p:sldId id="276" r:id="rId14"/>
    <p:sldId id="274" r:id="rId15"/>
    <p:sldId id="278" r:id="rId16"/>
    <p:sldId id="281" r:id="rId17"/>
    <p:sldId id="280" r:id="rId18"/>
    <p:sldId id="267" r:id="rId19"/>
    <p:sldId id="268" r:id="rId20"/>
    <p:sldId id="277" r:id="rId21"/>
    <p:sldId id="269" r:id="rId22"/>
    <p:sldId id="270" r:id="rId23"/>
    <p:sldId id="287" r:id="rId24"/>
    <p:sldId id="271" r:id="rId25"/>
    <p:sldId id="272" r:id="rId26"/>
    <p:sldId id="279" r:id="rId27"/>
    <p:sldId id="282" r:id="rId28"/>
    <p:sldId id="283" r:id="rId29"/>
    <p:sldId id="284" r:id="rId30"/>
    <p:sldId id="285" r:id="rId31"/>
    <p:sldId id="286"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Lst>
  <p:sldSz cx="12192000" cy="6858000"/>
  <p:notesSz cx="6858000" cy="9144000"/>
  <p:defaultText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0"/>
  </p:normalViewPr>
  <p:slideViewPr>
    <p:cSldViewPr snapToGrid="0" snapToObjects="1">
      <p:cViewPr varScale="1">
        <p:scale>
          <a:sx n="90" d="100"/>
          <a:sy n="90" d="100"/>
        </p:scale>
        <p:origin x="232"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207EB8-4605-4498-8B10-1CBEAD0D0ADA}" type="doc">
      <dgm:prSet loTypeId="urn:microsoft.com/office/officeart/2005/8/layout/hChevron3" loCatId="process" qsTypeId="urn:microsoft.com/office/officeart/2005/8/quickstyle/simple1" qsCatId="simple" csTypeId="urn:microsoft.com/office/officeart/2005/8/colors/accent1_3" csCatId="accent1" phldr="1"/>
      <dgm:spPr/>
    </dgm:pt>
    <dgm:pt modelId="{B9240091-52C1-4C13-ADD5-94A5CF0D9791}">
      <dgm:prSet phldrT="[Text]">
        <dgm:style>
          <a:lnRef idx="0">
            <a:scrgbClr r="0" g="0" b="0"/>
          </a:lnRef>
          <a:fillRef idx="0">
            <a:scrgbClr r="0" g="0" b="0"/>
          </a:fillRef>
          <a:effectRef idx="0">
            <a:scrgbClr r="0" g="0" b="0"/>
          </a:effectRef>
          <a:fontRef idx="minor">
            <a:schemeClr val="lt1"/>
          </a:fontRef>
        </dgm:style>
      </dgm:prSet>
      <dgm:spPr>
        <a:solidFill>
          <a:srgbClr val="FF9933">
            <a:alpha val="50000"/>
          </a:srgbClr>
        </a:solidFill>
        <a:ln>
          <a:noFill/>
        </a:ln>
      </dgm:spPr>
      <dgm:t>
        <a:bodyPr/>
        <a:lstStyle/>
        <a:p>
          <a:r>
            <a:rPr lang="en-US" dirty="0"/>
            <a:t>sepsis</a:t>
          </a:r>
        </a:p>
      </dgm:t>
    </dgm:pt>
    <dgm:pt modelId="{51F2FA61-5784-4B1E-9E0B-9C98E7561912}" type="parTrans" cxnId="{F458524D-6D88-414B-BD1C-9C8FE1FABC99}">
      <dgm:prSet/>
      <dgm:spPr/>
      <dgm:t>
        <a:bodyPr/>
        <a:lstStyle/>
        <a:p>
          <a:endParaRPr lang="en-US"/>
        </a:p>
      </dgm:t>
    </dgm:pt>
    <dgm:pt modelId="{2EBC1981-A63A-4DFC-A919-32F35F00F228}" type="sibTrans" cxnId="{F458524D-6D88-414B-BD1C-9C8FE1FABC99}">
      <dgm:prSet/>
      <dgm:spPr/>
      <dgm:t>
        <a:bodyPr/>
        <a:lstStyle/>
        <a:p>
          <a:endParaRPr lang="en-US"/>
        </a:p>
      </dgm:t>
    </dgm:pt>
    <dgm:pt modelId="{60F2131C-10D9-4C3F-9F94-359CBEF33AC2}">
      <dgm:prSet>
        <dgm:style>
          <a:lnRef idx="0">
            <a:scrgbClr r="0" g="0" b="0"/>
          </a:lnRef>
          <a:fillRef idx="0">
            <a:scrgbClr r="0" g="0" b="0"/>
          </a:fillRef>
          <a:effectRef idx="0">
            <a:scrgbClr r="0" g="0" b="0"/>
          </a:effectRef>
          <a:fontRef idx="minor">
            <a:schemeClr val="lt1"/>
          </a:fontRef>
        </dgm:style>
      </dgm:prSet>
      <dgm:spPr>
        <a:solidFill>
          <a:srgbClr val="FF0000">
            <a:alpha val="50000"/>
          </a:srgbClr>
        </a:solidFill>
        <a:ln>
          <a:noFill/>
        </a:ln>
      </dgm:spPr>
      <dgm:t>
        <a:bodyPr/>
        <a:lstStyle/>
        <a:p>
          <a:r>
            <a:rPr lang="en-US" dirty="0"/>
            <a:t>Septic shock</a:t>
          </a:r>
        </a:p>
      </dgm:t>
    </dgm:pt>
    <dgm:pt modelId="{73C0B10C-32DF-4461-95E4-B53025632000}" type="parTrans" cxnId="{E608CCDD-1F1A-4044-B615-8F1D47DAD8B9}">
      <dgm:prSet/>
      <dgm:spPr/>
      <dgm:t>
        <a:bodyPr/>
        <a:lstStyle/>
        <a:p>
          <a:endParaRPr lang="en-US"/>
        </a:p>
      </dgm:t>
    </dgm:pt>
    <dgm:pt modelId="{F51BD784-609E-4E87-A458-09612A219975}" type="sibTrans" cxnId="{E608CCDD-1F1A-4044-B615-8F1D47DAD8B9}">
      <dgm:prSet/>
      <dgm:spPr/>
      <dgm:t>
        <a:bodyPr/>
        <a:lstStyle/>
        <a:p>
          <a:endParaRPr lang="en-US"/>
        </a:p>
      </dgm:t>
    </dgm:pt>
    <dgm:pt modelId="{D89A8109-8AE8-4C4B-AE9C-3BFC0C6D7C94}">
      <dgm:prSet>
        <dgm:style>
          <a:lnRef idx="0">
            <a:scrgbClr r="0" g="0" b="0"/>
          </a:lnRef>
          <a:fillRef idx="0">
            <a:scrgbClr r="0" g="0" b="0"/>
          </a:fillRef>
          <a:effectRef idx="0">
            <a:scrgbClr r="0" g="0" b="0"/>
          </a:effectRef>
          <a:fontRef idx="minor">
            <a:schemeClr val="lt1"/>
          </a:fontRef>
        </dgm:style>
      </dgm:prSet>
      <dgm:spPr>
        <a:solidFill>
          <a:srgbClr val="FFFF00">
            <a:alpha val="50000"/>
          </a:srgbClr>
        </a:solidFill>
        <a:ln>
          <a:noFill/>
        </a:ln>
      </dgm:spPr>
      <dgm:t>
        <a:bodyPr/>
        <a:lstStyle/>
        <a:p>
          <a:r>
            <a:rPr lang="en-US" dirty="0"/>
            <a:t>Infection</a:t>
          </a:r>
        </a:p>
      </dgm:t>
    </dgm:pt>
    <dgm:pt modelId="{7E0FBFFB-2354-4C7D-BF3B-4AF4AAFFC1B5}" type="parTrans" cxnId="{4ADC4A75-7DA2-45F3-8E90-2E6325BDA0CA}">
      <dgm:prSet/>
      <dgm:spPr/>
      <dgm:t>
        <a:bodyPr/>
        <a:lstStyle/>
        <a:p>
          <a:endParaRPr lang="en-US"/>
        </a:p>
      </dgm:t>
    </dgm:pt>
    <dgm:pt modelId="{52A48B72-E8CA-4F58-854B-985DC237B3B2}" type="sibTrans" cxnId="{4ADC4A75-7DA2-45F3-8E90-2E6325BDA0CA}">
      <dgm:prSet/>
      <dgm:spPr/>
      <dgm:t>
        <a:bodyPr/>
        <a:lstStyle/>
        <a:p>
          <a:endParaRPr lang="en-US"/>
        </a:p>
      </dgm:t>
    </dgm:pt>
    <dgm:pt modelId="{3CAA4875-0EFB-4C3C-A4D4-1BB7D4F2A654}">
      <dgm:prSet custT="1">
        <dgm:style>
          <a:lnRef idx="1">
            <a:schemeClr val="dk1"/>
          </a:lnRef>
          <a:fillRef idx="2">
            <a:schemeClr val="dk1"/>
          </a:fillRef>
          <a:effectRef idx="1">
            <a:schemeClr val="dk1"/>
          </a:effectRef>
          <a:fontRef idx="minor">
            <a:schemeClr val="dk1"/>
          </a:fontRef>
        </dgm:style>
      </dgm:prSet>
      <dgm:spPr>
        <a:ln/>
      </dgm:spPr>
      <dgm:t>
        <a:bodyPr/>
        <a:lstStyle/>
        <a:p>
          <a:r>
            <a:rPr lang="en-US" sz="4800" dirty="0"/>
            <a:t>SIRS</a:t>
          </a:r>
        </a:p>
      </dgm:t>
    </dgm:pt>
    <dgm:pt modelId="{EAA11454-1C71-4B10-9F04-B047423A080C}" type="parTrans" cxnId="{250A3698-057D-483D-A5B4-6AC8594A1480}">
      <dgm:prSet/>
      <dgm:spPr/>
      <dgm:t>
        <a:bodyPr/>
        <a:lstStyle/>
        <a:p>
          <a:endParaRPr lang="en-US"/>
        </a:p>
      </dgm:t>
    </dgm:pt>
    <dgm:pt modelId="{4ADEF3CE-53CF-4A4F-8155-1C29FA9629AB}" type="sibTrans" cxnId="{250A3698-057D-483D-A5B4-6AC8594A1480}">
      <dgm:prSet/>
      <dgm:spPr/>
      <dgm:t>
        <a:bodyPr/>
        <a:lstStyle/>
        <a:p>
          <a:endParaRPr lang="en-US"/>
        </a:p>
      </dgm:t>
    </dgm:pt>
    <dgm:pt modelId="{23203EBE-C571-4EB6-9F51-9A8CC82DC4C1}" type="pres">
      <dgm:prSet presAssocID="{10207EB8-4605-4498-8B10-1CBEAD0D0ADA}" presName="Name0" presStyleCnt="0">
        <dgm:presLayoutVars>
          <dgm:dir/>
          <dgm:resizeHandles val="exact"/>
        </dgm:presLayoutVars>
      </dgm:prSet>
      <dgm:spPr/>
    </dgm:pt>
    <dgm:pt modelId="{731F3EAE-F513-4B56-B8CE-6344A9607927}" type="pres">
      <dgm:prSet presAssocID="{D89A8109-8AE8-4C4B-AE9C-3BFC0C6D7C94}" presName="parTxOnly" presStyleLbl="node1" presStyleIdx="0" presStyleCnt="4" custLinFactNeighborX="68962" custLinFactNeighborY="2324">
        <dgm:presLayoutVars>
          <dgm:bulletEnabled val="1"/>
        </dgm:presLayoutVars>
      </dgm:prSet>
      <dgm:spPr/>
    </dgm:pt>
    <dgm:pt modelId="{06F3AF1F-13BC-4FDB-8A3F-57C93F8BD52B}" type="pres">
      <dgm:prSet presAssocID="{52A48B72-E8CA-4F58-854B-985DC237B3B2}" presName="parSpace" presStyleCnt="0"/>
      <dgm:spPr/>
    </dgm:pt>
    <dgm:pt modelId="{BE8BF6E7-1AB3-4639-944D-7D8D23CDDD15}" type="pres">
      <dgm:prSet presAssocID="{3CAA4875-0EFB-4C3C-A4D4-1BB7D4F2A654}" presName="parTxOnly" presStyleLbl="node1" presStyleIdx="1" presStyleCnt="4" custLinFactNeighborX="56394">
        <dgm:presLayoutVars>
          <dgm:bulletEnabled val="1"/>
        </dgm:presLayoutVars>
      </dgm:prSet>
      <dgm:spPr/>
    </dgm:pt>
    <dgm:pt modelId="{3BF539ED-CF70-40E6-AADB-681971D4E822}" type="pres">
      <dgm:prSet presAssocID="{4ADEF3CE-53CF-4A4F-8155-1C29FA9629AB}" presName="parSpace" presStyleCnt="0"/>
      <dgm:spPr/>
    </dgm:pt>
    <dgm:pt modelId="{E7D9ED38-6E47-4E8B-B1C5-0293160729C7}" type="pres">
      <dgm:prSet presAssocID="{B9240091-52C1-4C13-ADD5-94A5CF0D9791}" presName="parTxOnly" presStyleLbl="node1" presStyleIdx="2" presStyleCnt="4" custLinFactNeighborX="60175" custLinFactNeighborY="2789">
        <dgm:presLayoutVars>
          <dgm:bulletEnabled val="1"/>
        </dgm:presLayoutVars>
      </dgm:prSet>
      <dgm:spPr/>
    </dgm:pt>
    <dgm:pt modelId="{A2307A4B-A950-4932-A5FF-A3FC6AC1105F}" type="pres">
      <dgm:prSet presAssocID="{2EBC1981-A63A-4DFC-A919-32F35F00F228}" presName="parSpace" presStyleCnt="0"/>
      <dgm:spPr/>
    </dgm:pt>
    <dgm:pt modelId="{50CC7A10-B014-4038-AA7D-ACD062D5438C}" type="pres">
      <dgm:prSet presAssocID="{60F2131C-10D9-4C3F-9F94-359CBEF33AC2}" presName="parTxOnly" presStyleLbl="node1" presStyleIdx="3" presStyleCnt="4" custLinFactNeighborX="-385">
        <dgm:presLayoutVars>
          <dgm:bulletEnabled val="1"/>
        </dgm:presLayoutVars>
      </dgm:prSet>
      <dgm:spPr/>
    </dgm:pt>
  </dgm:ptLst>
  <dgm:cxnLst>
    <dgm:cxn modelId="{DF478537-B5F5-4B60-AE65-29C7E50BF5E9}" type="presOf" srcId="{3CAA4875-0EFB-4C3C-A4D4-1BB7D4F2A654}" destId="{BE8BF6E7-1AB3-4639-944D-7D8D23CDDD15}" srcOrd="0" destOrd="0" presId="urn:microsoft.com/office/officeart/2005/8/layout/hChevron3"/>
    <dgm:cxn modelId="{F458524D-6D88-414B-BD1C-9C8FE1FABC99}" srcId="{10207EB8-4605-4498-8B10-1CBEAD0D0ADA}" destId="{B9240091-52C1-4C13-ADD5-94A5CF0D9791}" srcOrd="2" destOrd="0" parTransId="{51F2FA61-5784-4B1E-9E0B-9C98E7561912}" sibTransId="{2EBC1981-A63A-4DFC-A919-32F35F00F228}"/>
    <dgm:cxn modelId="{039CED4E-B751-4F2C-BF8E-778563E92178}" type="presOf" srcId="{B9240091-52C1-4C13-ADD5-94A5CF0D9791}" destId="{E7D9ED38-6E47-4E8B-B1C5-0293160729C7}" srcOrd="0" destOrd="0" presId="urn:microsoft.com/office/officeart/2005/8/layout/hChevron3"/>
    <dgm:cxn modelId="{4ADC4A75-7DA2-45F3-8E90-2E6325BDA0CA}" srcId="{10207EB8-4605-4498-8B10-1CBEAD0D0ADA}" destId="{D89A8109-8AE8-4C4B-AE9C-3BFC0C6D7C94}" srcOrd="0" destOrd="0" parTransId="{7E0FBFFB-2354-4C7D-BF3B-4AF4AAFFC1B5}" sibTransId="{52A48B72-E8CA-4F58-854B-985DC237B3B2}"/>
    <dgm:cxn modelId="{250A3698-057D-483D-A5B4-6AC8594A1480}" srcId="{10207EB8-4605-4498-8B10-1CBEAD0D0ADA}" destId="{3CAA4875-0EFB-4C3C-A4D4-1BB7D4F2A654}" srcOrd="1" destOrd="0" parTransId="{EAA11454-1C71-4B10-9F04-B047423A080C}" sibTransId="{4ADEF3CE-53CF-4A4F-8155-1C29FA9629AB}"/>
    <dgm:cxn modelId="{143AB9A6-9338-487D-87FD-B0BB63DD16BD}" type="presOf" srcId="{60F2131C-10D9-4C3F-9F94-359CBEF33AC2}" destId="{50CC7A10-B014-4038-AA7D-ACD062D5438C}" srcOrd="0" destOrd="0" presId="urn:microsoft.com/office/officeart/2005/8/layout/hChevron3"/>
    <dgm:cxn modelId="{E608CCDD-1F1A-4044-B615-8F1D47DAD8B9}" srcId="{10207EB8-4605-4498-8B10-1CBEAD0D0ADA}" destId="{60F2131C-10D9-4C3F-9F94-359CBEF33AC2}" srcOrd="3" destOrd="0" parTransId="{73C0B10C-32DF-4461-95E4-B53025632000}" sibTransId="{F51BD784-609E-4E87-A458-09612A219975}"/>
    <dgm:cxn modelId="{2809ADED-30D1-4E31-B9E7-0E808CA13199}" type="presOf" srcId="{10207EB8-4605-4498-8B10-1CBEAD0D0ADA}" destId="{23203EBE-C571-4EB6-9F51-9A8CC82DC4C1}" srcOrd="0" destOrd="0" presId="urn:microsoft.com/office/officeart/2005/8/layout/hChevron3"/>
    <dgm:cxn modelId="{3C9C55FB-E3F5-481D-8DC9-21ACC243674C}" type="presOf" srcId="{D89A8109-8AE8-4C4B-AE9C-3BFC0C6D7C94}" destId="{731F3EAE-F513-4B56-B8CE-6344A9607927}" srcOrd="0" destOrd="0" presId="urn:microsoft.com/office/officeart/2005/8/layout/hChevron3"/>
    <dgm:cxn modelId="{4FDE4340-0972-4329-9DAC-22519B17ADB1}" type="presParOf" srcId="{23203EBE-C571-4EB6-9F51-9A8CC82DC4C1}" destId="{731F3EAE-F513-4B56-B8CE-6344A9607927}" srcOrd="0" destOrd="0" presId="urn:microsoft.com/office/officeart/2005/8/layout/hChevron3"/>
    <dgm:cxn modelId="{C51B54E8-AC20-43B4-81D7-3016198E86B1}" type="presParOf" srcId="{23203EBE-C571-4EB6-9F51-9A8CC82DC4C1}" destId="{06F3AF1F-13BC-4FDB-8A3F-57C93F8BD52B}" srcOrd="1" destOrd="0" presId="urn:microsoft.com/office/officeart/2005/8/layout/hChevron3"/>
    <dgm:cxn modelId="{17A40316-5D0D-4AB7-8204-ADD1648E8FBA}" type="presParOf" srcId="{23203EBE-C571-4EB6-9F51-9A8CC82DC4C1}" destId="{BE8BF6E7-1AB3-4639-944D-7D8D23CDDD15}" srcOrd="2" destOrd="0" presId="urn:microsoft.com/office/officeart/2005/8/layout/hChevron3"/>
    <dgm:cxn modelId="{59CCBEB5-8571-4542-9AA3-E3F55E3B4EAB}" type="presParOf" srcId="{23203EBE-C571-4EB6-9F51-9A8CC82DC4C1}" destId="{3BF539ED-CF70-40E6-AADB-681971D4E822}" srcOrd="3" destOrd="0" presId="urn:microsoft.com/office/officeart/2005/8/layout/hChevron3"/>
    <dgm:cxn modelId="{F0B68A3C-7D07-428E-8C08-0FDD62A3465F}" type="presParOf" srcId="{23203EBE-C571-4EB6-9F51-9A8CC82DC4C1}" destId="{E7D9ED38-6E47-4E8B-B1C5-0293160729C7}" srcOrd="4" destOrd="0" presId="urn:microsoft.com/office/officeart/2005/8/layout/hChevron3"/>
    <dgm:cxn modelId="{C5C6ABEB-34BF-4CD7-B853-E7FB2BB33987}" type="presParOf" srcId="{23203EBE-C571-4EB6-9F51-9A8CC82DC4C1}" destId="{A2307A4B-A950-4932-A5FF-A3FC6AC1105F}" srcOrd="5" destOrd="0" presId="urn:microsoft.com/office/officeart/2005/8/layout/hChevron3"/>
    <dgm:cxn modelId="{44EC7862-7309-4868-9BBB-A8582E5D3768}" type="presParOf" srcId="{23203EBE-C571-4EB6-9F51-9A8CC82DC4C1}" destId="{50CC7A10-B014-4038-AA7D-ACD062D5438C}" srcOrd="6" destOrd="0" presId="urn:microsoft.com/office/officeart/2005/8/layout/hChevron3"/>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F3EAE-F513-4B56-B8CE-6344A9607927}">
      <dsp:nvSpPr>
        <dsp:cNvPr id="0" name=""/>
        <dsp:cNvSpPr/>
      </dsp:nvSpPr>
      <dsp:spPr>
        <a:xfrm>
          <a:off x="370704" y="0"/>
          <a:ext cx="2668463" cy="990600"/>
        </a:xfrm>
        <a:prstGeom prst="homePlate">
          <a:avLst/>
        </a:prstGeom>
        <a:solidFill>
          <a:srgbClr val="FFFF00">
            <a:alpha val="50000"/>
          </a:srgb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65354" tIns="82677" rIns="41339" bIns="82677" numCol="1" spcCol="1270" anchor="ctr" anchorCtr="0">
          <a:noAutofit/>
        </a:bodyPr>
        <a:lstStyle/>
        <a:p>
          <a:pPr marL="0" lvl="0" indent="0" algn="ctr" defTabSz="1377950">
            <a:lnSpc>
              <a:spcPct val="90000"/>
            </a:lnSpc>
            <a:spcBef>
              <a:spcPct val="0"/>
            </a:spcBef>
            <a:spcAft>
              <a:spcPct val="35000"/>
            </a:spcAft>
            <a:buNone/>
          </a:pPr>
          <a:r>
            <a:rPr lang="en-US" sz="3100" kern="1200" dirty="0"/>
            <a:t>Infection</a:t>
          </a:r>
        </a:p>
      </dsp:txBody>
      <dsp:txXfrm>
        <a:off x="370704" y="0"/>
        <a:ext cx="2420813" cy="990600"/>
      </dsp:txXfrm>
    </dsp:sp>
    <dsp:sp modelId="{BE8BF6E7-1AB3-4639-944D-7D8D23CDDD15}">
      <dsp:nvSpPr>
        <dsp:cNvPr id="0" name=""/>
        <dsp:cNvSpPr/>
      </dsp:nvSpPr>
      <dsp:spPr>
        <a:xfrm>
          <a:off x="2438401" y="0"/>
          <a:ext cx="2668463" cy="990600"/>
        </a:xfrm>
        <a:prstGeom prst="chevron">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chemeClr val="dk1"/>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92024" tIns="128016" rIns="64008" bIns="128016" numCol="1" spcCol="1270" anchor="ctr" anchorCtr="0">
          <a:noAutofit/>
        </a:bodyPr>
        <a:lstStyle/>
        <a:p>
          <a:pPr marL="0" lvl="0" indent="0" algn="ctr" defTabSz="2133600">
            <a:lnSpc>
              <a:spcPct val="90000"/>
            </a:lnSpc>
            <a:spcBef>
              <a:spcPct val="0"/>
            </a:spcBef>
            <a:spcAft>
              <a:spcPct val="35000"/>
            </a:spcAft>
            <a:buNone/>
          </a:pPr>
          <a:r>
            <a:rPr lang="en-US" sz="4800" kern="1200" dirty="0"/>
            <a:t>SIRS</a:t>
          </a:r>
        </a:p>
      </dsp:txBody>
      <dsp:txXfrm>
        <a:off x="2933701" y="0"/>
        <a:ext cx="1677863" cy="990600"/>
      </dsp:txXfrm>
    </dsp:sp>
    <dsp:sp modelId="{E7D9ED38-6E47-4E8B-B1C5-0293160729C7}">
      <dsp:nvSpPr>
        <dsp:cNvPr id="0" name=""/>
        <dsp:cNvSpPr/>
      </dsp:nvSpPr>
      <dsp:spPr>
        <a:xfrm>
          <a:off x="4593351" y="0"/>
          <a:ext cx="2668463" cy="990600"/>
        </a:xfrm>
        <a:prstGeom prst="chevron">
          <a:avLst/>
        </a:prstGeom>
        <a:solidFill>
          <a:srgbClr val="FF9933">
            <a:alpha val="50000"/>
          </a:srgb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24016" tIns="82677" rIns="41339" bIns="82677" numCol="1" spcCol="1270" anchor="ctr" anchorCtr="0">
          <a:noAutofit/>
        </a:bodyPr>
        <a:lstStyle/>
        <a:p>
          <a:pPr marL="0" lvl="0" indent="0" algn="ctr" defTabSz="1377950">
            <a:lnSpc>
              <a:spcPct val="90000"/>
            </a:lnSpc>
            <a:spcBef>
              <a:spcPct val="0"/>
            </a:spcBef>
            <a:spcAft>
              <a:spcPct val="35000"/>
            </a:spcAft>
            <a:buNone/>
          </a:pPr>
          <a:r>
            <a:rPr lang="en-US" sz="3100" kern="1200" dirty="0"/>
            <a:t>sepsis</a:t>
          </a:r>
        </a:p>
      </dsp:txBody>
      <dsp:txXfrm>
        <a:off x="5088651" y="0"/>
        <a:ext cx="1677863" cy="990600"/>
      </dsp:txXfrm>
    </dsp:sp>
    <dsp:sp modelId="{50CC7A10-B014-4038-AA7D-ACD062D5438C}">
      <dsp:nvSpPr>
        <dsp:cNvPr id="0" name=""/>
        <dsp:cNvSpPr/>
      </dsp:nvSpPr>
      <dsp:spPr>
        <a:xfrm>
          <a:off x="6404917" y="0"/>
          <a:ext cx="2668463" cy="990600"/>
        </a:xfrm>
        <a:prstGeom prst="chevron">
          <a:avLst/>
        </a:prstGeom>
        <a:solidFill>
          <a:srgbClr val="FF0000">
            <a:alpha val="50000"/>
          </a:srgb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24016" tIns="82677" rIns="41339" bIns="82677" numCol="1" spcCol="1270" anchor="ctr" anchorCtr="0">
          <a:noAutofit/>
        </a:bodyPr>
        <a:lstStyle/>
        <a:p>
          <a:pPr marL="0" lvl="0" indent="0" algn="ctr" defTabSz="1377950">
            <a:lnSpc>
              <a:spcPct val="90000"/>
            </a:lnSpc>
            <a:spcBef>
              <a:spcPct val="0"/>
            </a:spcBef>
            <a:spcAft>
              <a:spcPct val="35000"/>
            </a:spcAft>
            <a:buNone/>
          </a:pPr>
          <a:r>
            <a:rPr lang="en-US" sz="3100" kern="1200" dirty="0"/>
            <a:t>Septic shock</a:t>
          </a:r>
        </a:p>
      </dsp:txBody>
      <dsp:txXfrm>
        <a:off x="6900217" y="0"/>
        <a:ext cx="1677863" cy="99060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6922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203821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11156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519460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25589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4122769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21556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19345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30152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53589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918899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7/10/21</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560085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9" r:id="rId6"/>
    <p:sldLayoutId id="2147483694" r:id="rId7"/>
    <p:sldLayoutId id="2147483695" r:id="rId8"/>
    <p:sldLayoutId id="2147483696" r:id="rId9"/>
    <p:sldLayoutId id="2147483698" r:id="rId10"/>
    <p:sldLayoutId id="2147483697"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hyperlink" Target="https://en.wikipedia.org/wiki/Vasodilation" TargetMode="External"/><Relationship Id="rId7" Type="http://schemas.openxmlformats.org/officeDocument/2006/relationships/hyperlink" Target="https://en.wikipedia.org/wiki/Parasites" TargetMode="External"/><Relationship Id="rId12" Type="http://schemas.microsoft.com/office/2007/relationships/diagramDrawing" Target="../diagrams/drawing1.xml"/><Relationship Id="rId2" Type="http://schemas.openxmlformats.org/officeDocument/2006/relationships/hyperlink" Target="https://en.wikipedia.org/wiki/Septic_shock" TargetMode="External"/><Relationship Id="rId1" Type="http://schemas.openxmlformats.org/officeDocument/2006/relationships/slideLayout" Target="../slideLayouts/slideLayout2.xml"/><Relationship Id="rId6" Type="http://schemas.openxmlformats.org/officeDocument/2006/relationships/hyperlink" Target="https://en.wikipedia.org/wiki/Viruses" TargetMode="External"/><Relationship Id="rId11" Type="http://schemas.openxmlformats.org/officeDocument/2006/relationships/diagramColors" Target="../diagrams/colors1.xml"/><Relationship Id="rId5" Type="http://schemas.openxmlformats.org/officeDocument/2006/relationships/hyperlink" Target="https://en.wikipedia.org/wiki/Fungi" TargetMode="External"/><Relationship Id="rId10" Type="http://schemas.openxmlformats.org/officeDocument/2006/relationships/diagramQuickStyle" Target="../diagrams/quickStyle1.xml"/><Relationship Id="rId4" Type="http://schemas.openxmlformats.org/officeDocument/2006/relationships/hyperlink" Target="https://en.wikipedia.org/wiki/Bacteria" TargetMode="External"/><Relationship Id="rId9"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n.wikipedia.org/wiki/Intensive_care_unit"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en.wikipedia.org/wiki/Vagus_nerve" TargetMode="External"/><Relationship Id="rId3" Type="http://schemas.openxmlformats.org/officeDocument/2006/relationships/hyperlink" Target="https://en.wikipedia.org/wiki/Sympathetic_nervous_system" TargetMode="External"/><Relationship Id="rId7" Type="http://schemas.openxmlformats.org/officeDocument/2006/relationships/hyperlink" Target="https://en.wikipedia.org/wiki/Heart_rate" TargetMode="External"/><Relationship Id="rId2" Type="http://schemas.openxmlformats.org/officeDocument/2006/relationships/hyperlink" Target="https://en.wikipedia.org/wiki/Bradycardia" TargetMode="External"/><Relationship Id="rId1" Type="http://schemas.openxmlformats.org/officeDocument/2006/relationships/slideLayout" Target="../slideLayouts/slideLayout2.xml"/><Relationship Id="rId6" Type="http://schemas.openxmlformats.org/officeDocument/2006/relationships/hyperlink" Target="https://en.wikipedia.org/wiki/Limb_(anatomy)" TargetMode="External"/><Relationship Id="rId5" Type="http://schemas.openxmlformats.org/officeDocument/2006/relationships/hyperlink" Target="https://en.wikipedia.org/wiki/Sympathetic_tone" TargetMode="External"/><Relationship Id="rId4" Type="http://schemas.openxmlformats.org/officeDocument/2006/relationships/hyperlink" Target="https://en.wikipedia.org/wiki/Systemic_vascular_resistance"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D3B3C7E-BC2D-4436-8B03-AC421FA6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79B5D0C1-066E-4C02-A6B8-59FAE4A197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37" name="Rectangle 36">
              <a:extLst>
                <a:ext uri="{FF2B5EF4-FFF2-40B4-BE49-F238E27FC236}">
                  <a16:creationId xmlns:a16="http://schemas.microsoft.com/office/drawing/2014/main" id="{D4386904-AFDC-449E-8D1B-906B305EB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38" name="Straight Connector 37">
              <a:extLst>
                <a:ext uri="{FF2B5EF4-FFF2-40B4-BE49-F238E27FC236}">
                  <a16:creationId xmlns:a16="http://schemas.microsoft.com/office/drawing/2014/main" id="{F70778F2-11E8-428C-8324-479CA9D6F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A0BE89E-CB2D-48BA-A8D2-533FAAAA72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useBgFill="1">
        <p:nvSpPr>
          <p:cNvPr id="41" name="Rectangle 40">
            <a:extLst>
              <a:ext uri="{FF2B5EF4-FFF2-40B4-BE49-F238E27FC236}">
                <a16:creationId xmlns:a16="http://schemas.microsoft.com/office/drawing/2014/main" id="{4905C695-F54E-4EF8-8AEF-811D460E7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85CD2A3-2099-476E-9A85-55DC735FA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705" y="15902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D888C0-572B-8545-A4D6-4EEB4B359276}"/>
              </a:ext>
            </a:extLst>
          </p:cNvPr>
          <p:cNvSpPr>
            <a:spLocks noGrp="1"/>
          </p:cNvSpPr>
          <p:nvPr>
            <p:ph type="title"/>
          </p:nvPr>
        </p:nvSpPr>
        <p:spPr>
          <a:xfrm>
            <a:off x="2342270" y="1188720"/>
            <a:ext cx="7512147" cy="1955405"/>
          </a:xfrm>
        </p:spPr>
        <p:txBody>
          <a:bodyPr vert="horz" lIns="91440" tIns="45720" rIns="91440" bIns="45720" rtlCol="0" anchor="b">
            <a:normAutofit/>
          </a:bodyPr>
          <a:lstStyle/>
          <a:p>
            <a:pPr algn="ctr"/>
            <a:r>
              <a:rPr lang="en-US" sz="2800" cap="all" spc="390" dirty="0"/>
              <a:t>SHOCK </a:t>
            </a:r>
            <a:endParaRPr lang="en-US" sz="2800" kern="1200" cap="all" spc="390" baseline="0" dirty="0">
              <a:solidFill>
                <a:schemeClr val="tx2"/>
              </a:solidFill>
              <a:latin typeface="+mj-lt"/>
              <a:ea typeface="+mj-ea"/>
              <a:cs typeface="+mj-cs"/>
            </a:endParaRPr>
          </a:p>
        </p:txBody>
      </p:sp>
      <p:grpSp>
        <p:nvGrpSpPr>
          <p:cNvPr id="45" name="Group 44">
            <a:extLst>
              <a:ext uri="{FF2B5EF4-FFF2-40B4-BE49-F238E27FC236}">
                <a16:creationId xmlns:a16="http://schemas.microsoft.com/office/drawing/2014/main" id="{E92979E8-2E86-433E-A7E4-5F102E45A8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1463"/>
            <a:ext cx="867485" cy="115439"/>
            <a:chOff x="8910933" y="1861308"/>
            <a:chExt cx="867485" cy="115439"/>
          </a:xfrm>
        </p:grpSpPr>
        <p:sp>
          <p:nvSpPr>
            <p:cNvPr id="46" name="Rectangle 45">
              <a:extLst>
                <a:ext uri="{FF2B5EF4-FFF2-40B4-BE49-F238E27FC236}">
                  <a16:creationId xmlns:a16="http://schemas.microsoft.com/office/drawing/2014/main" id="{CDDEF0D5-EF9F-43D4-BF40-27A3121E0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47" name="Straight Connector 46">
              <a:extLst>
                <a:ext uri="{FF2B5EF4-FFF2-40B4-BE49-F238E27FC236}">
                  <a16:creationId xmlns:a16="http://schemas.microsoft.com/office/drawing/2014/main" id="{71438B34-2B34-4614-B3B4-D099271503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C691BDB-93D3-4721-903C-45DD9590F1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57023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7DE0-01DE-0F41-AB13-B2FBCEA84767}"/>
              </a:ext>
            </a:extLst>
          </p:cNvPr>
          <p:cNvSpPr>
            <a:spLocks noGrp="1"/>
          </p:cNvSpPr>
          <p:nvPr>
            <p:ph type="title"/>
          </p:nvPr>
        </p:nvSpPr>
        <p:spPr/>
        <p:txBody>
          <a:bodyPr/>
          <a:lstStyle/>
          <a:p>
            <a:r>
              <a:rPr lang="en-JO" dirty="0"/>
              <a:t>DEFINITION </a:t>
            </a:r>
          </a:p>
        </p:txBody>
      </p:sp>
      <p:sp>
        <p:nvSpPr>
          <p:cNvPr id="3" name="Content Placeholder 2">
            <a:extLst>
              <a:ext uri="{FF2B5EF4-FFF2-40B4-BE49-F238E27FC236}">
                <a16:creationId xmlns:a16="http://schemas.microsoft.com/office/drawing/2014/main" id="{C5515E6A-7DAD-5F46-AA2C-65F491D25AB1}"/>
              </a:ext>
            </a:extLst>
          </p:cNvPr>
          <p:cNvSpPr>
            <a:spLocks noGrp="1"/>
          </p:cNvSpPr>
          <p:nvPr>
            <p:ph idx="1"/>
          </p:nvPr>
        </p:nvSpPr>
        <p:spPr/>
        <p:txBody>
          <a:bodyPr>
            <a:normAutofit/>
          </a:bodyPr>
          <a:lstStyle/>
          <a:p>
            <a:r>
              <a:rPr lang="en-US" sz="4000" dirty="0"/>
              <a:t>Shock is a systemic state of low tissue perfusion which is inadequate for normal cellular respiration.</a:t>
            </a:r>
          </a:p>
          <a:p>
            <a:endParaRPr lang="en-JO" dirty="0"/>
          </a:p>
        </p:txBody>
      </p:sp>
    </p:spTree>
    <p:extLst>
      <p:ext uri="{BB962C8B-B14F-4D97-AF65-F5344CB8AC3E}">
        <p14:creationId xmlns:p14="http://schemas.microsoft.com/office/powerpoint/2010/main" val="104340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F246B98-2A61-A44F-B45A-2FBC9CB952BC}"/>
              </a:ext>
            </a:extLst>
          </p:cNvPr>
          <p:cNvSpPr/>
          <p:nvPr/>
        </p:nvSpPr>
        <p:spPr>
          <a:xfrm>
            <a:off x="4192772" y="1190846"/>
            <a:ext cx="268649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O" dirty="0"/>
          </a:p>
        </p:txBody>
      </p:sp>
      <p:sp>
        <p:nvSpPr>
          <p:cNvPr id="5" name="TextBox 4">
            <a:extLst>
              <a:ext uri="{FF2B5EF4-FFF2-40B4-BE49-F238E27FC236}">
                <a16:creationId xmlns:a16="http://schemas.microsoft.com/office/drawing/2014/main" id="{DEC57B9E-6F8D-CF48-A35F-49D128C39235}"/>
              </a:ext>
            </a:extLst>
          </p:cNvPr>
          <p:cNvSpPr txBox="1"/>
          <p:nvPr/>
        </p:nvSpPr>
        <p:spPr>
          <a:xfrm>
            <a:off x="4922874" y="1520456"/>
            <a:ext cx="1173126" cy="369332"/>
          </a:xfrm>
          <a:prstGeom prst="rect">
            <a:avLst/>
          </a:prstGeom>
          <a:noFill/>
        </p:spPr>
        <p:txBody>
          <a:bodyPr wrap="square" rtlCol="0">
            <a:spAutoFit/>
          </a:bodyPr>
          <a:lstStyle/>
          <a:p>
            <a:r>
              <a:rPr lang="en-JO" dirty="0"/>
              <a:t>SHOCK </a:t>
            </a:r>
          </a:p>
        </p:txBody>
      </p:sp>
      <p:cxnSp>
        <p:nvCxnSpPr>
          <p:cNvPr id="7" name="Straight Arrow Connector 6">
            <a:extLst>
              <a:ext uri="{FF2B5EF4-FFF2-40B4-BE49-F238E27FC236}">
                <a16:creationId xmlns:a16="http://schemas.microsoft.com/office/drawing/2014/main" id="{06CDABC8-D233-2B49-9382-10D1AEA898C7}"/>
              </a:ext>
            </a:extLst>
          </p:cNvPr>
          <p:cNvCxnSpPr/>
          <p:nvPr/>
        </p:nvCxnSpPr>
        <p:spPr>
          <a:xfrm>
            <a:off x="6262577" y="2328530"/>
            <a:ext cx="1148316" cy="871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02F3715-A0D6-C948-8CBF-46FF06295831}"/>
              </a:ext>
            </a:extLst>
          </p:cNvPr>
          <p:cNvCxnSpPr>
            <a:cxnSpLocks/>
          </p:cNvCxnSpPr>
          <p:nvPr/>
        </p:nvCxnSpPr>
        <p:spPr>
          <a:xfrm flipH="1">
            <a:off x="3742660" y="2264734"/>
            <a:ext cx="1052623" cy="999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DFD0D291-DB99-3B45-AF80-AE4B65CC2D8C}"/>
              </a:ext>
            </a:extLst>
          </p:cNvPr>
          <p:cNvSpPr/>
          <p:nvPr/>
        </p:nvSpPr>
        <p:spPr>
          <a:xfrm>
            <a:off x="1982970" y="3423683"/>
            <a:ext cx="2686493" cy="999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HYPOPERFUSION</a:t>
            </a:r>
          </a:p>
        </p:txBody>
      </p:sp>
      <p:sp>
        <p:nvSpPr>
          <p:cNvPr id="14" name="Oval 13">
            <a:extLst>
              <a:ext uri="{FF2B5EF4-FFF2-40B4-BE49-F238E27FC236}">
                <a16:creationId xmlns:a16="http://schemas.microsoft.com/office/drawing/2014/main" id="{401A515B-E572-0348-B638-60075F5362E9}"/>
              </a:ext>
            </a:extLst>
          </p:cNvPr>
          <p:cNvSpPr/>
          <p:nvPr/>
        </p:nvSpPr>
        <p:spPr>
          <a:xfrm>
            <a:off x="6262577" y="3423683"/>
            <a:ext cx="2686493" cy="999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ORGAN ISCHEMIA AND REPERFUSION</a:t>
            </a:r>
          </a:p>
        </p:txBody>
      </p:sp>
      <p:cxnSp>
        <p:nvCxnSpPr>
          <p:cNvPr id="16" name="Straight Arrow Connector 15">
            <a:extLst>
              <a:ext uri="{FF2B5EF4-FFF2-40B4-BE49-F238E27FC236}">
                <a16:creationId xmlns:a16="http://schemas.microsoft.com/office/drawing/2014/main" id="{04E07C83-63B8-0248-A80D-A856B6AF24D8}"/>
              </a:ext>
            </a:extLst>
          </p:cNvPr>
          <p:cNvCxnSpPr/>
          <p:nvPr/>
        </p:nvCxnSpPr>
        <p:spPr>
          <a:xfrm>
            <a:off x="3561907" y="4561367"/>
            <a:ext cx="1107556" cy="691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0180390-3A8E-6A4B-96D0-AABBC3DF9A83}"/>
              </a:ext>
            </a:extLst>
          </p:cNvPr>
          <p:cNvCxnSpPr>
            <a:cxnSpLocks/>
          </p:cNvCxnSpPr>
          <p:nvPr/>
        </p:nvCxnSpPr>
        <p:spPr>
          <a:xfrm flipH="1">
            <a:off x="5924106" y="4561367"/>
            <a:ext cx="116781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966B5F5C-3EA5-744A-9A93-DEDF5ACB7B1D}"/>
              </a:ext>
            </a:extLst>
          </p:cNvPr>
          <p:cNvSpPr/>
          <p:nvPr/>
        </p:nvSpPr>
        <p:spPr>
          <a:xfrm>
            <a:off x="3876452" y="5385391"/>
            <a:ext cx="268649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DEATH </a:t>
            </a:r>
          </a:p>
        </p:txBody>
      </p:sp>
      <p:sp>
        <p:nvSpPr>
          <p:cNvPr id="24" name="TextBox 23">
            <a:extLst>
              <a:ext uri="{FF2B5EF4-FFF2-40B4-BE49-F238E27FC236}">
                <a16:creationId xmlns:a16="http://schemas.microsoft.com/office/drawing/2014/main" id="{4B37E522-BE9F-1D4A-9CBD-2C4A24054B0A}"/>
              </a:ext>
            </a:extLst>
          </p:cNvPr>
          <p:cNvSpPr txBox="1"/>
          <p:nvPr/>
        </p:nvSpPr>
        <p:spPr>
          <a:xfrm>
            <a:off x="3326216" y="2509284"/>
            <a:ext cx="1052623" cy="369332"/>
          </a:xfrm>
          <a:prstGeom prst="rect">
            <a:avLst/>
          </a:prstGeom>
          <a:noFill/>
        </p:spPr>
        <p:txBody>
          <a:bodyPr wrap="square" rtlCol="0">
            <a:spAutoFit/>
          </a:bodyPr>
          <a:lstStyle/>
          <a:p>
            <a:r>
              <a:rPr lang="en-JO" dirty="0"/>
              <a:t>EARLY </a:t>
            </a:r>
          </a:p>
        </p:txBody>
      </p:sp>
      <p:sp>
        <p:nvSpPr>
          <p:cNvPr id="25" name="TextBox 24">
            <a:extLst>
              <a:ext uri="{FF2B5EF4-FFF2-40B4-BE49-F238E27FC236}">
                <a16:creationId xmlns:a16="http://schemas.microsoft.com/office/drawing/2014/main" id="{1459BE8E-F289-954D-A86C-52A6C3B230C9}"/>
              </a:ext>
            </a:extLst>
          </p:cNvPr>
          <p:cNvSpPr txBox="1"/>
          <p:nvPr/>
        </p:nvSpPr>
        <p:spPr>
          <a:xfrm>
            <a:off x="6996223" y="2509284"/>
            <a:ext cx="925033" cy="369332"/>
          </a:xfrm>
          <a:prstGeom prst="rect">
            <a:avLst/>
          </a:prstGeom>
          <a:noFill/>
        </p:spPr>
        <p:txBody>
          <a:bodyPr wrap="square" rtlCol="0">
            <a:spAutoFit/>
          </a:bodyPr>
          <a:lstStyle/>
          <a:p>
            <a:r>
              <a:rPr lang="en-JO" dirty="0"/>
              <a:t>LATE</a:t>
            </a:r>
          </a:p>
        </p:txBody>
      </p:sp>
    </p:spTree>
    <p:extLst>
      <p:ext uri="{BB962C8B-B14F-4D97-AF65-F5344CB8AC3E}">
        <p14:creationId xmlns:p14="http://schemas.microsoft.com/office/powerpoint/2010/main" val="236998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6FF9-42DE-DE4E-BCC0-13C869DA1946}"/>
              </a:ext>
            </a:extLst>
          </p:cNvPr>
          <p:cNvSpPr>
            <a:spLocks noGrp="1"/>
          </p:cNvSpPr>
          <p:nvPr>
            <p:ph type="title"/>
          </p:nvPr>
        </p:nvSpPr>
        <p:spPr/>
        <p:txBody>
          <a:bodyPr/>
          <a:lstStyle/>
          <a:p>
            <a:r>
              <a:rPr lang="en-JO" dirty="0"/>
              <a:t>PATHOPHYSIOLOGY </a:t>
            </a:r>
          </a:p>
        </p:txBody>
      </p:sp>
      <p:sp>
        <p:nvSpPr>
          <p:cNvPr id="3" name="Content Placeholder 2">
            <a:extLst>
              <a:ext uri="{FF2B5EF4-FFF2-40B4-BE49-F238E27FC236}">
                <a16:creationId xmlns:a16="http://schemas.microsoft.com/office/drawing/2014/main" id="{CE766597-698A-154D-99C3-D4C3715AFDCF}"/>
              </a:ext>
            </a:extLst>
          </p:cNvPr>
          <p:cNvSpPr>
            <a:spLocks noGrp="1"/>
          </p:cNvSpPr>
          <p:nvPr>
            <p:ph idx="1"/>
          </p:nvPr>
        </p:nvSpPr>
        <p:spPr/>
        <p:txBody>
          <a:bodyPr/>
          <a:lstStyle/>
          <a:p>
            <a:r>
              <a:rPr lang="en-JO" dirty="0"/>
              <a:t>1- cellular </a:t>
            </a:r>
          </a:p>
          <a:p>
            <a:r>
              <a:rPr lang="en-US" dirty="0"/>
              <a:t>With insufficient delivery of oxygen and glucose, cells switch from aerobic to anaerobic metabolism. A</a:t>
            </a:r>
            <a:r>
              <a:rPr lang="en-JO" dirty="0"/>
              <a:t>naerobic respiration increases lactic acid .</a:t>
            </a:r>
          </a:p>
          <a:p>
            <a:r>
              <a:rPr lang="en-US" dirty="0"/>
              <a:t>A</a:t>
            </a:r>
            <a:r>
              <a:rPr lang="en-JO" dirty="0"/>
              <a:t>fter cell exhaustion failure of anaerobic respiration and cell death ensues by autodigestive enzymes and cell contents are released into the circulation leading to hyperkalemia </a:t>
            </a:r>
          </a:p>
          <a:p>
            <a:endParaRPr lang="en-JO" dirty="0"/>
          </a:p>
        </p:txBody>
      </p:sp>
    </p:spTree>
    <p:extLst>
      <p:ext uri="{BB962C8B-B14F-4D97-AF65-F5344CB8AC3E}">
        <p14:creationId xmlns:p14="http://schemas.microsoft.com/office/powerpoint/2010/main" val="2939603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0055-2FE9-A14B-A609-2B6BF0851330}"/>
              </a:ext>
            </a:extLst>
          </p:cNvPr>
          <p:cNvSpPr>
            <a:spLocks noGrp="1"/>
          </p:cNvSpPr>
          <p:nvPr>
            <p:ph type="title"/>
          </p:nvPr>
        </p:nvSpPr>
        <p:spPr/>
        <p:txBody>
          <a:bodyPr/>
          <a:lstStyle/>
          <a:p>
            <a:r>
              <a:rPr lang="en-JO" dirty="0"/>
              <a:t>…</a:t>
            </a:r>
          </a:p>
        </p:txBody>
      </p:sp>
      <p:sp>
        <p:nvSpPr>
          <p:cNvPr id="3" name="Content Placeholder 2">
            <a:extLst>
              <a:ext uri="{FF2B5EF4-FFF2-40B4-BE49-F238E27FC236}">
                <a16:creationId xmlns:a16="http://schemas.microsoft.com/office/drawing/2014/main" id="{6115CAEC-0D8C-BE40-ABE6-CB2FCE18B6E9}"/>
              </a:ext>
            </a:extLst>
          </p:cNvPr>
          <p:cNvSpPr>
            <a:spLocks noGrp="1"/>
          </p:cNvSpPr>
          <p:nvPr>
            <p:ph idx="1"/>
          </p:nvPr>
        </p:nvSpPr>
        <p:spPr/>
        <p:txBody>
          <a:bodyPr/>
          <a:lstStyle/>
          <a:p>
            <a:r>
              <a:rPr lang="en-JO" dirty="0"/>
              <a:t>2- microvascular </a:t>
            </a:r>
          </a:p>
          <a:p>
            <a:endParaRPr lang="en-JO" dirty="0"/>
          </a:p>
        </p:txBody>
      </p:sp>
      <p:sp>
        <p:nvSpPr>
          <p:cNvPr id="4" name="Oval 3">
            <a:extLst>
              <a:ext uri="{FF2B5EF4-FFF2-40B4-BE49-F238E27FC236}">
                <a16:creationId xmlns:a16="http://schemas.microsoft.com/office/drawing/2014/main" id="{ABEFFBF8-16EA-1940-AB52-A252D2AC04B7}"/>
              </a:ext>
            </a:extLst>
          </p:cNvPr>
          <p:cNvSpPr/>
          <p:nvPr/>
        </p:nvSpPr>
        <p:spPr>
          <a:xfrm>
            <a:off x="4607442" y="235095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hypoxia</a:t>
            </a:r>
          </a:p>
        </p:txBody>
      </p:sp>
      <p:sp>
        <p:nvSpPr>
          <p:cNvPr id="5" name="Oval 4">
            <a:extLst>
              <a:ext uri="{FF2B5EF4-FFF2-40B4-BE49-F238E27FC236}">
                <a16:creationId xmlns:a16="http://schemas.microsoft.com/office/drawing/2014/main" id="{482B700F-E1B7-BB43-86B7-B341E0195F86}"/>
              </a:ext>
            </a:extLst>
          </p:cNvPr>
          <p:cNvSpPr/>
          <p:nvPr/>
        </p:nvSpPr>
        <p:spPr>
          <a:xfrm>
            <a:off x="6392105" y="4146574"/>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complement and neutrophiles</a:t>
            </a:r>
            <a:endParaRPr lang="en-JO" sz="1200" dirty="0"/>
          </a:p>
        </p:txBody>
      </p:sp>
      <p:sp>
        <p:nvSpPr>
          <p:cNvPr id="6" name="Oval 5">
            <a:extLst>
              <a:ext uri="{FF2B5EF4-FFF2-40B4-BE49-F238E27FC236}">
                <a16:creationId xmlns:a16="http://schemas.microsoft.com/office/drawing/2014/main" id="{FCB49726-759C-F54F-89E2-4214CC0E40EB}"/>
              </a:ext>
            </a:extLst>
          </p:cNvPr>
          <p:cNvSpPr/>
          <p:nvPr/>
        </p:nvSpPr>
        <p:spPr>
          <a:xfrm>
            <a:off x="5979042" y="288351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r>
              <a:rPr lang="en-JO" dirty="0"/>
              <a:t>cidosis </a:t>
            </a:r>
          </a:p>
        </p:txBody>
      </p:sp>
      <p:sp>
        <p:nvSpPr>
          <p:cNvPr id="7" name="Oval 6">
            <a:extLst>
              <a:ext uri="{FF2B5EF4-FFF2-40B4-BE49-F238E27FC236}">
                <a16:creationId xmlns:a16="http://schemas.microsoft.com/office/drawing/2014/main" id="{0CB36FC3-50E6-E041-AA54-4B27705B408A}"/>
              </a:ext>
            </a:extLst>
          </p:cNvPr>
          <p:cNvSpPr/>
          <p:nvPr/>
        </p:nvSpPr>
        <p:spPr>
          <a:xfrm>
            <a:off x="3239386" y="2940366"/>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edema</a:t>
            </a:r>
            <a:endParaRPr lang="en-JO" sz="1400" dirty="0"/>
          </a:p>
        </p:txBody>
      </p:sp>
      <p:sp>
        <p:nvSpPr>
          <p:cNvPr id="8" name="Oval 7">
            <a:extLst>
              <a:ext uri="{FF2B5EF4-FFF2-40B4-BE49-F238E27FC236}">
                <a16:creationId xmlns:a16="http://schemas.microsoft.com/office/drawing/2014/main" id="{2E83606C-17C7-7445-BF34-8BD9284033CA}"/>
              </a:ext>
            </a:extLst>
          </p:cNvPr>
          <p:cNvSpPr/>
          <p:nvPr/>
        </p:nvSpPr>
        <p:spPr>
          <a:xfrm>
            <a:off x="2985617" y="4216335"/>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a:t>
            </a:r>
            <a:r>
              <a:rPr lang="en-JO" sz="1200" dirty="0"/>
              <a:t>eaky endothelium </a:t>
            </a:r>
          </a:p>
        </p:txBody>
      </p:sp>
      <p:sp>
        <p:nvSpPr>
          <p:cNvPr id="9" name="Oval 8">
            <a:extLst>
              <a:ext uri="{FF2B5EF4-FFF2-40B4-BE49-F238E27FC236}">
                <a16:creationId xmlns:a16="http://schemas.microsoft.com/office/drawing/2014/main" id="{1C792CF5-808E-1946-9C3A-955F39B8C5F5}"/>
              </a:ext>
            </a:extLst>
          </p:cNvPr>
          <p:cNvSpPr/>
          <p:nvPr/>
        </p:nvSpPr>
        <p:spPr>
          <a:xfrm>
            <a:off x="3693042" y="5358573"/>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a:t>
            </a:r>
            <a:r>
              <a:rPr lang="en-JO" sz="1200" dirty="0"/>
              <a:t>mmune and coagulation</a:t>
            </a:r>
          </a:p>
        </p:txBody>
      </p:sp>
      <p:sp>
        <p:nvSpPr>
          <p:cNvPr id="10" name="Oval 9">
            <a:extLst>
              <a:ext uri="{FF2B5EF4-FFF2-40B4-BE49-F238E27FC236}">
                <a16:creationId xmlns:a16="http://schemas.microsoft.com/office/drawing/2014/main" id="{30ED5141-1DED-794F-BA59-4F5F7BD5864C}"/>
              </a:ext>
            </a:extLst>
          </p:cNvPr>
          <p:cNvSpPr/>
          <p:nvPr/>
        </p:nvSpPr>
        <p:spPr>
          <a:xfrm>
            <a:off x="5521842" y="543393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ORS  &amp; cytokines </a:t>
            </a:r>
            <a:endParaRPr lang="en-JO" sz="1100" dirty="0"/>
          </a:p>
        </p:txBody>
      </p:sp>
    </p:spTree>
    <p:extLst>
      <p:ext uri="{BB962C8B-B14F-4D97-AF65-F5344CB8AC3E}">
        <p14:creationId xmlns:p14="http://schemas.microsoft.com/office/powerpoint/2010/main" val="76498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85DD-3C1B-CB48-AC19-58F7C73099D0}"/>
              </a:ext>
            </a:extLst>
          </p:cNvPr>
          <p:cNvSpPr>
            <a:spLocks noGrp="1"/>
          </p:cNvSpPr>
          <p:nvPr>
            <p:ph type="title"/>
          </p:nvPr>
        </p:nvSpPr>
        <p:spPr/>
        <p:txBody>
          <a:bodyPr/>
          <a:lstStyle/>
          <a:p>
            <a:r>
              <a:rPr lang="en-JO" dirty="0"/>
              <a:t>…</a:t>
            </a:r>
          </a:p>
        </p:txBody>
      </p:sp>
      <p:sp>
        <p:nvSpPr>
          <p:cNvPr id="3" name="Content Placeholder 2">
            <a:extLst>
              <a:ext uri="{FF2B5EF4-FFF2-40B4-BE49-F238E27FC236}">
                <a16:creationId xmlns:a16="http://schemas.microsoft.com/office/drawing/2014/main" id="{E4F15D7C-7D2F-3F42-8E53-184576435A99}"/>
              </a:ext>
            </a:extLst>
          </p:cNvPr>
          <p:cNvSpPr>
            <a:spLocks noGrp="1"/>
          </p:cNvSpPr>
          <p:nvPr>
            <p:ph idx="1"/>
          </p:nvPr>
        </p:nvSpPr>
        <p:spPr/>
        <p:txBody>
          <a:bodyPr>
            <a:normAutofit lnSpcReduction="10000"/>
          </a:bodyPr>
          <a:lstStyle/>
          <a:p>
            <a:r>
              <a:rPr lang="en-JO" dirty="0"/>
              <a:t>3- systematic </a:t>
            </a:r>
          </a:p>
          <a:p>
            <a:pPr marL="342900" indent="-342900">
              <a:buFont typeface="Arial" panose="020B0604020202020204" pitchFamily="34" charset="0"/>
              <a:buChar char="•"/>
            </a:pPr>
            <a:r>
              <a:rPr lang="en-US" dirty="0"/>
              <a:t>C</a:t>
            </a:r>
            <a:r>
              <a:rPr lang="en-JO" dirty="0"/>
              <a:t>VS : decrease in preload and afterload lead to activation of baroreceptors and increased catecholamines (tachycardia and systematic vasoconstriction)</a:t>
            </a:r>
          </a:p>
          <a:p>
            <a:pPr marL="342900" indent="-342900">
              <a:buFont typeface="Arial" panose="020B0604020202020204" pitchFamily="34" charset="0"/>
              <a:buChar char="•"/>
            </a:pPr>
            <a:r>
              <a:rPr lang="en-JO" dirty="0"/>
              <a:t>RS : compensatory respiratory alkalosis by increasing respiratory rate and minute ventilation </a:t>
            </a:r>
          </a:p>
          <a:p>
            <a:pPr marL="342900" indent="-342900">
              <a:buFont typeface="Arial" panose="020B0604020202020204" pitchFamily="34" charset="0"/>
              <a:buChar char="•"/>
            </a:pPr>
            <a:r>
              <a:rPr lang="en-JO" dirty="0"/>
              <a:t>Renal : low perfusion – low filtration (GFR) – low urine output </a:t>
            </a:r>
            <a:br>
              <a:rPr lang="en-JO" dirty="0"/>
            </a:br>
            <a:r>
              <a:rPr lang="en-JO" dirty="0"/>
              <a:t>           low blood pressure – activation of RAAS – sodium and water retention </a:t>
            </a:r>
          </a:p>
          <a:p>
            <a:pPr marL="342900" indent="-342900">
              <a:buFont typeface="Arial" panose="020B0604020202020204" pitchFamily="34" charset="0"/>
              <a:buChar char="•"/>
            </a:pPr>
            <a:r>
              <a:rPr lang="en-JO" dirty="0"/>
              <a:t>Endocrine : ADH release –vasoconstriction and reabsorption of water </a:t>
            </a:r>
            <a:br>
              <a:rPr lang="en-JO" dirty="0"/>
            </a:br>
            <a:r>
              <a:rPr lang="en-JO" dirty="0"/>
              <a:t>                 cortisol release from adrenal cortex contributing to sodium and water reabsorption</a:t>
            </a:r>
            <a:br>
              <a:rPr lang="en-JO" dirty="0"/>
            </a:br>
            <a:r>
              <a:rPr lang="en-JO" dirty="0"/>
              <a:t>                 and sensitizes the cells to catecholamines </a:t>
            </a:r>
          </a:p>
          <a:p>
            <a:pPr marL="342900" indent="-342900">
              <a:buFont typeface="Arial" panose="020B0604020202020204" pitchFamily="34" charset="0"/>
              <a:buChar char="•"/>
            </a:pPr>
            <a:r>
              <a:rPr lang="en-JO" dirty="0"/>
              <a:t>GI. : decreased blood flow hypoactive bowel sounds</a:t>
            </a:r>
          </a:p>
        </p:txBody>
      </p:sp>
    </p:spTree>
    <p:extLst>
      <p:ext uri="{BB962C8B-B14F-4D97-AF65-F5344CB8AC3E}">
        <p14:creationId xmlns:p14="http://schemas.microsoft.com/office/powerpoint/2010/main" val="34608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D6F6-FF5D-8D43-B35D-E3E766D8CFFB}"/>
              </a:ext>
            </a:extLst>
          </p:cNvPr>
          <p:cNvSpPr>
            <a:spLocks noGrp="1"/>
          </p:cNvSpPr>
          <p:nvPr>
            <p:ph type="title"/>
          </p:nvPr>
        </p:nvSpPr>
        <p:spPr/>
        <p:txBody>
          <a:bodyPr/>
          <a:lstStyle/>
          <a:p>
            <a:r>
              <a:rPr lang="en-JO" dirty="0"/>
              <a:t>….</a:t>
            </a:r>
          </a:p>
        </p:txBody>
      </p:sp>
      <p:sp>
        <p:nvSpPr>
          <p:cNvPr id="3" name="Content Placeholder 2">
            <a:extLst>
              <a:ext uri="{FF2B5EF4-FFF2-40B4-BE49-F238E27FC236}">
                <a16:creationId xmlns:a16="http://schemas.microsoft.com/office/drawing/2014/main" id="{A937F8C9-3503-7D4A-BC46-84BADBC9F1B8}"/>
              </a:ext>
            </a:extLst>
          </p:cNvPr>
          <p:cNvSpPr>
            <a:spLocks noGrp="1"/>
          </p:cNvSpPr>
          <p:nvPr>
            <p:ph idx="1"/>
          </p:nvPr>
        </p:nvSpPr>
        <p:spPr/>
        <p:txBody>
          <a:bodyPr/>
          <a:lstStyle/>
          <a:p>
            <a:r>
              <a:rPr lang="en-JO" dirty="0"/>
              <a:t>4- reperfusion injury </a:t>
            </a:r>
          </a:p>
          <a:p>
            <a:r>
              <a:rPr lang="en-US" dirty="0"/>
              <a:t>A</a:t>
            </a:r>
            <a:r>
              <a:rPr lang="en-JO" dirty="0"/>
              <a:t>cid and pottasium load that has built up can lead to myocardial depression and hypotension </a:t>
            </a:r>
            <a:br>
              <a:rPr lang="en-JO" dirty="0"/>
            </a:br>
            <a:r>
              <a:rPr lang="en-JO" dirty="0"/>
              <a:t>and further injury due to flushing of cellular and humeral response elements ( complement and neutrophiles )</a:t>
            </a:r>
          </a:p>
        </p:txBody>
      </p:sp>
    </p:spTree>
    <p:extLst>
      <p:ext uri="{BB962C8B-B14F-4D97-AF65-F5344CB8AC3E}">
        <p14:creationId xmlns:p14="http://schemas.microsoft.com/office/powerpoint/2010/main" val="223208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1875-2D29-0C44-9D63-25225BC32F03}"/>
              </a:ext>
            </a:extLst>
          </p:cNvPr>
          <p:cNvSpPr>
            <a:spLocks noGrp="1"/>
          </p:cNvSpPr>
          <p:nvPr>
            <p:ph type="title"/>
          </p:nvPr>
        </p:nvSpPr>
        <p:spPr>
          <a:xfrm>
            <a:off x="1028700" y="723901"/>
            <a:ext cx="10134600" cy="73542"/>
          </a:xfrm>
        </p:spPr>
        <p:txBody>
          <a:bodyPr>
            <a:normAutofit fontScale="90000"/>
          </a:bodyPr>
          <a:lstStyle/>
          <a:p>
            <a:r>
              <a:rPr lang="en-US" dirty="0"/>
              <a:t>S</a:t>
            </a:r>
            <a:r>
              <a:rPr lang="en-JO" dirty="0"/>
              <a:t>everity of </a:t>
            </a:r>
            <a:r>
              <a:rPr lang="en-US" dirty="0"/>
              <a:t>S</a:t>
            </a:r>
            <a:r>
              <a:rPr lang="en-JO" dirty="0"/>
              <a:t>hock </a:t>
            </a:r>
          </a:p>
        </p:txBody>
      </p:sp>
      <p:graphicFrame>
        <p:nvGraphicFramePr>
          <p:cNvPr id="4" name="Table 4">
            <a:extLst>
              <a:ext uri="{FF2B5EF4-FFF2-40B4-BE49-F238E27FC236}">
                <a16:creationId xmlns:a16="http://schemas.microsoft.com/office/drawing/2014/main" id="{1DC0C326-7620-B44C-8815-62551907B88C}"/>
              </a:ext>
            </a:extLst>
          </p:cNvPr>
          <p:cNvGraphicFramePr>
            <a:graphicFrameLocks noGrp="1"/>
          </p:cNvGraphicFramePr>
          <p:nvPr>
            <p:ph idx="1"/>
            <p:extLst>
              <p:ext uri="{D42A27DB-BD31-4B8C-83A1-F6EECF244321}">
                <p14:modId xmlns:p14="http://schemas.microsoft.com/office/powerpoint/2010/main" val="3122716631"/>
              </p:ext>
            </p:extLst>
          </p:nvPr>
        </p:nvGraphicFramePr>
        <p:xfrm>
          <a:off x="692139" y="797443"/>
          <a:ext cx="10297360" cy="5562600"/>
        </p:xfrm>
        <a:graphic>
          <a:graphicData uri="http://schemas.openxmlformats.org/drawingml/2006/table">
            <a:tbl>
              <a:tblPr firstRow="1" bandRow="1">
                <a:tableStyleId>{5C22544A-7EE6-4342-B048-85BDC9FD1C3A}</a:tableStyleId>
              </a:tblPr>
              <a:tblGrid>
                <a:gridCol w="1284232">
                  <a:extLst>
                    <a:ext uri="{9D8B030D-6E8A-4147-A177-3AD203B41FA5}">
                      <a16:colId xmlns:a16="http://schemas.microsoft.com/office/drawing/2014/main" val="1645323341"/>
                    </a:ext>
                  </a:extLst>
                </a:gridCol>
                <a:gridCol w="2259578">
                  <a:extLst>
                    <a:ext uri="{9D8B030D-6E8A-4147-A177-3AD203B41FA5}">
                      <a16:colId xmlns:a16="http://schemas.microsoft.com/office/drawing/2014/main" val="3024595129"/>
                    </a:ext>
                  </a:extLst>
                </a:gridCol>
                <a:gridCol w="1672867">
                  <a:extLst>
                    <a:ext uri="{9D8B030D-6E8A-4147-A177-3AD203B41FA5}">
                      <a16:colId xmlns:a16="http://schemas.microsoft.com/office/drawing/2014/main" val="4107764112"/>
                    </a:ext>
                  </a:extLst>
                </a:gridCol>
                <a:gridCol w="1693561">
                  <a:extLst>
                    <a:ext uri="{9D8B030D-6E8A-4147-A177-3AD203B41FA5}">
                      <a16:colId xmlns:a16="http://schemas.microsoft.com/office/drawing/2014/main" val="2200469907"/>
                    </a:ext>
                  </a:extLst>
                </a:gridCol>
                <a:gridCol w="1693561">
                  <a:extLst>
                    <a:ext uri="{9D8B030D-6E8A-4147-A177-3AD203B41FA5}">
                      <a16:colId xmlns:a16="http://schemas.microsoft.com/office/drawing/2014/main" val="898924060"/>
                    </a:ext>
                  </a:extLst>
                </a:gridCol>
                <a:gridCol w="1693561">
                  <a:extLst>
                    <a:ext uri="{9D8B030D-6E8A-4147-A177-3AD203B41FA5}">
                      <a16:colId xmlns:a16="http://schemas.microsoft.com/office/drawing/2014/main" val="3129125209"/>
                    </a:ext>
                  </a:extLst>
                </a:gridCol>
              </a:tblGrid>
              <a:tr h="370840">
                <a:tc>
                  <a:txBody>
                    <a:bodyPr/>
                    <a:lstStyle/>
                    <a:p>
                      <a:endParaRPr lang="en-JO" dirty="0"/>
                    </a:p>
                  </a:txBody>
                  <a:tcPr/>
                </a:tc>
                <a:tc>
                  <a:txBody>
                    <a:bodyPr/>
                    <a:lstStyle/>
                    <a:p>
                      <a:r>
                        <a:rPr lang="en-US" dirty="0"/>
                        <a:t>C</a:t>
                      </a:r>
                      <a:r>
                        <a:rPr lang="en-JO" dirty="0"/>
                        <a:t>ompensated </a:t>
                      </a:r>
                      <a:br>
                        <a:rPr lang="en-JO" dirty="0"/>
                      </a:br>
                      <a:r>
                        <a:rPr lang="en-JO" sz="1100" dirty="0"/>
                        <a:t>compensatory mechanisms are effective and homeostais is maintained </a:t>
                      </a:r>
                    </a:p>
                  </a:txBody>
                  <a:tcPr/>
                </a:tc>
                <a:tc gridSpan="3">
                  <a:txBody>
                    <a:bodyPr/>
                    <a:lstStyle/>
                    <a:p>
                      <a:r>
                        <a:rPr lang="en-US" dirty="0"/>
                        <a:t>                                D</a:t>
                      </a:r>
                      <a:r>
                        <a:rPr lang="en-JO" dirty="0"/>
                        <a:t>ecompensated</a:t>
                      </a:r>
                    </a:p>
                    <a:p>
                      <a:r>
                        <a:rPr lang="en-US" sz="1100" dirty="0"/>
                        <a:t>C</a:t>
                      </a:r>
                      <a:r>
                        <a:rPr lang="en-JO" sz="1100" dirty="0"/>
                        <a:t>ompensatory mechanisms start to fail continued decreased cellular perfusion and altered capillary permeability are the hallmarks of this. stage</a:t>
                      </a:r>
                    </a:p>
                  </a:txBody>
                  <a:tcPr/>
                </a:tc>
                <a:tc hMerge="1">
                  <a:txBody>
                    <a:bodyPr/>
                    <a:lstStyle/>
                    <a:p>
                      <a:endParaRPr lang="en-JO" dirty="0"/>
                    </a:p>
                  </a:txBody>
                  <a:tcPr/>
                </a:tc>
                <a:tc hMerge="1">
                  <a:txBody>
                    <a:bodyPr/>
                    <a:lstStyle/>
                    <a:p>
                      <a:endParaRPr lang="en-JO" dirty="0"/>
                    </a:p>
                  </a:txBody>
                  <a:tcPr/>
                </a:tc>
                <a:tc>
                  <a:txBody>
                    <a:bodyPr/>
                    <a:lstStyle/>
                    <a:p>
                      <a:r>
                        <a:rPr lang="en-US" dirty="0"/>
                        <a:t>I</a:t>
                      </a:r>
                      <a:r>
                        <a:rPr lang="en-JO" dirty="0"/>
                        <a:t>rreversable </a:t>
                      </a:r>
                    </a:p>
                    <a:p>
                      <a:r>
                        <a:rPr lang="en-US" sz="1100" dirty="0"/>
                        <a:t>D</a:t>
                      </a:r>
                      <a:r>
                        <a:rPr lang="en-JO" sz="1100" dirty="0"/>
                        <a:t>eath is. </a:t>
                      </a:r>
                      <a:r>
                        <a:rPr lang="en-US" sz="1100" dirty="0"/>
                        <a:t>I</a:t>
                      </a:r>
                      <a:r>
                        <a:rPr lang="en-JO" sz="1100" dirty="0"/>
                        <a:t>nevitable  </a:t>
                      </a:r>
                    </a:p>
                  </a:txBody>
                  <a:tcPr/>
                </a:tc>
                <a:extLst>
                  <a:ext uri="{0D108BD9-81ED-4DB2-BD59-A6C34878D82A}">
                    <a16:rowId xmlns:a16="http://schemas.microsoft.com/office/drawing/2014/main" val="4127364286"/>
                  </a:ext>
                </a:extLst>
              </a:tr>
              <a:tr h="370840">
                <a:tc>
                  <a:txBody>
                    <a:bodyPr/>
                    <a:lstStyle/>
                    <a:p>
                      <a:endParaRPr lang="en-JO" dirty="0"/>
                    </a:p>
                  </a:txBody>
                  <a:tcPr/>
                </a:tc>
                <a:tc>
                  <a:txBody>
                    <a:bodyPr/>
                    <a:lstStyle/>
                    <a:p>
                      <a:pPr algn="ctr"/>
                      <a:endParaRPr lang="en-JO" dirty="0"/>
                    </a:p>
                  </a:txBody>
                  <a:tcPr/>
                </a:tc>
                <a:tc>
                  <a:txBody>
                    <a:bodyPr/>
                    <a:lstStyle/>
                    <a:p>
                      <a:pPr algn="ctr"/>
                      <a:r>
                        <a:rPr lang="en-US" dirty="0"/>
                        <a:t>M</a:t>
                      </a:r>
                      <a:r>
                        <a:rPr lang="en-JO" dirty="0"/>
                        <a:t>ild </a:t>
                      </a:r>
                    </a:p>
                  </a:txBody>
                  <a:tcPr/>
                </a:tc>
                <a:tc>
                  <a:txBody>
                    <a:bodyPr/>
                    <a:lstStyle/>
                    <a:p>
                      <a:pPr algn="ctr"/>
                      <a:r>
                        <a:rPr lang="en-US" dirty="0"/>
                        <a:t>M</a:t>
                      </a:r>
                      <a:r>
                        <a:rPr lang="en-JO" dirty="0"/>
                        <a:t>oderate </a:t>
                      </a:r>
                    </a:p>
                  </a:txBody>
                  <a:tcPr/>
                </a:tc>
                <a:tc>
                  <a:txBody>
                    <a:bodyPr/>
                    <a:lstStyle/>
                    <a:p>
                      <a:pPr algn="ctr"/>
                      <a:r>
                        <a:rPr lang="en-US" dirty="0"/>
                        <a:t>S</a:t>
                      </a:r>
                      <a:r>
                        <a:rPr lang="en-JO" dirty="0"/>
                        <a:t>evere </a:t>
                      </a:r>
                    </a:p>
                  </a:txBody>
                  <a:tcPr/>
                </a:tc>
                <a:tc rowSpan="7">
                  <a:txBody>
                    <a:bodyPr/>
                    <a:lstStyle/>
                    <a:p>
                      <a:pPr marL="285750" indent="-285750" algn="ctr">
                        <a:buFontTx/>
                        <a:buChar char="-"/>
                      </a:pPr>
                      <a:r>
                        <a:rPr lang="en-US" dirty="0"/>
                        <a:t>No response to vasopressors </a:t>
                      </a:r>
                    </a:p>
                    <a:p>
                      <a:pPr marL="285750" indent="-285750" algn="ctr">
                        <a:buFontTx/>
                        <a:buChar char="-"/>
                      </a:pPr>
                      <a:r>
                        <a:rPr lang="en-US" dirty="0"/>
                        <a:t>Myocardial depression and loss of responsiveness</a:t>
                      </a:r>
                    </a:p>
                    <a:p>
                      <a:pPr marL="285750" indent="-285750" algn="ctr">
                        <a:buFontTx/>
                        <a:buChar char="-"/>
                      </a:pPr>
                      <a:r>
                        <a:rPr lang="en-US" dirty="0"/>
                        <a:t>Due to improper resuscitation or severe shock </a:t>
                      </a:r>
                    </a:p>
                  </a:txBody>
                  <a:tcPr/>
                </a:tc>
                <a:extLst>
                  <a:ext uri="{0D108BD9-81ED-4DB2-BD59-A6C34878D82A}">
                    <a16:rowId xmlns:a16="http://schemas.microsoft.com/office/drawing/2014/main" val="4271795704"/>
                  </a:ext>
                </a:extLst>
              </a:tr>
              <a:tr h="370840">
                <a:tc>
                  <a:txBody>
                    <a:bodyPr/>
                    <a:lstStyle/>
                    <a:p>
                      <a:r>
                        <a:rPr lang="en-US" dirty="0"/>
                        <a:t>L</a:t>
                      </a:r>
                      <a:r>
                        <a:rPr lang="en-JO" dirty="0"/>
                        <a:t>actic acidosis</a:t>
                      </a:r>
                    </a:p>
                  </a:txBody>
                  <a:tcPr/>
                </a:tc>
                <a:tc>
                  <a:txBody>
                    <a:bodyPr/>
                    <a:lstStyle/>
                    <a:p>
                      <a:pPr algn="ctr"/>
                      <a:r>
                        <a:rPr lang="en-JO" dirty="0"/>
                        <a:t>+</a:t>
                      </a:r>
                    </a:p>
                  </a:txBody>
                  <a:tcPr/>
                </a:tc>
                <a:tc>
                  <a:txBody>
                    <a:bodyPr/>
                    <a:lstStyle/>
                    <a:p>
                      <a:pPr algn="ctr"/>
                      <a:r>
                        <a:rPr lang="en-JO" dirty="0"/>
                        <a:t>++</a:t>
                      </a:r>
                    </a:p>
                  </a:txBody>
                  <a:tcPr/>
                </a:tc>
                <a:tc>
                  <a:txBody>
                    <a:bodyPr/>
                    <a:lstStyle/>
                    <a:p>
                      <a:pPr algn="ctr"/>
                      <a:r>
                        <a:rPr lang="en-JO" dirty="0"/>
                        <a:t>++</a:t>
                      </a:r>
                    </a:p>
                  </a:txBody>
                  <a:tcPr/>
                </a:tc>
                <a:tc>
                  <a:txBody>
                    <a:bodyPr/>
                    <a:lstStyle/>
                    <a:p>
                      <a:pPr algn="ctr"/>
                      <a:r>
                        <a:rPr lang="en-JO" dirty="0"/>
                        <a:t>+++</a:t>
                      </a:r>
                    </a:p>
                  </a:txBody>
                  <a:tcPr/>
                </a:tc>
                <a:tc vMerge="1">
                  <a:txBody>
                    <a:bodyPr/>
                    <a:lstStyle/>
                    <a:p>
                      <a:pPr algn="ctr"/>
                      <a:endParaRPr lang="en-JO" dirty="0"/>
                    </a:p>
                  </a:txBody>
                  <a:tcPr/>
                </a:tc>
                <a:extLst>
                  <a:ext uri="{0D108BD9-81ED-4DB2-BD59-A6C34878D82A}">
                    <a16:rowId xmlns:a16="http://schemas.microsoft.com/office/drawing/2014/main" val="1584769009"/>
                  </a:ext>
                </a:extLst>
              </a:tr>
              <a:tr h="370840">
                <a:tc>
                  <a:txBody>
                    <a:bodyPr/>
                    <a:lstStyle/>
                    <a:p>
                      <a:r>
                        <a:rPr lang="en-JO" dirty="0"/>
                        <a:t>UOP</a:t>
                      </a:r>
                    </a:p>
                  </a:txBody>
                  <a:tcPr/>
                </a:tc>
                <a:tc>
                  <a:txBody>
                    <a:bodyPr/>
                    <a:lstStyle/>
                    <a:p>
                      <a:pPr algn="ctr"/>
                      <a:r>
                        <a:rPr lang="en-JO" dirty="0"/>
                        <a:t>normal</a:t>
                      </a:r>
                    </a:p>
                  </a:txBody>
                  <a:tcPr/>
                </a:tc>
                <a:tc>
                  <a:txBody>
                    <a:bodyPr/>
                    <a:lstStyle/>
                    <a:p>
                      <a:pPr algn="ctr"/>
                      <a:r>
                        <a:rPr lang="en-US" dirty="0"/>
                        <a:t>N</a:t>
                      </a:r>
                      <a:r>
                        <a:rPr lang="en-JO" dirty="0"/>
                        <a:t>ormal </a:t>
                      </a:r>
                    </a:p>
                  </a:txBody>
                  <a:tcPr/>
                </a:tc>
                <a:tc>
                  <a:txBody>
                    <a:bodyPr/>
                    <a:lstStyle/>
                    <a:p>
                      <a:pPr algn="ctr"/>
                      <a:r>
                        <a:rPr lang="en-JO" dirty="0"/>
                        <a:t>- ( &lt;.5 ml/kg/hr)</a:t>
                      </a:r>
                    </a:p>
                  </a:txBody>
                  <a:tcPr/>
                </a:tc>
                <a:tc>
                  <a:txBody>
                    <a:bodyPr/>
                    <a:lstStyle/>
                    <a:p>
                      <a:pPr algn="ctr"/>
                      <a:r>
                        <a:rPr lang="en-JO" dirty="0"/>
                        <a:t>--  ( 0 ml/kg/hr)</a:t>
                      </a:r>
                    </a:p>
                  </a:txBody>
                  <a:tcPr/>
                </a:tc>
                <a:tc vMerge="1">
                  <a:txBody>
                    <a:bodyPr/>
                    <a:lstStyle/>
                    <a:p>
                      <a:pPr algn="ctr"/>
                      <a:endParaRPr lang="en-JO" dirty="0"/>
                    </a:p>
                  </a:txBody>
                  <a:tcPr/>
                </a:tc>
                <a:extLst>
                  <a:ext uri="{0D108BD9-81ED-4DB2-BD59-A6C34878D82A}">
                    <a16:rowId xmlns:a16="http://schemas.microsoft.com/office/drawing/2014/main" val="1806160717"/>
                  </a:ext>
                </a:extLst>
              </a:tr>
              <a:tr h="370840">
                <a:tc>
                  <a:txBody>
                    <a:bodyPr/>
                    <a:lstStyle/>
                    <a:p>
                      <a:r>
                        <a:rPr lang="en-JO" dirty="0"/>
                        <a:t>consciousnous</a:t>
                      </a:r>
                    </a:p>
                  </a:txBody>
                  <a:tcPr/>
                </a:tc>
                <a:tc>
                  <a:txBody>
                    <a:bodyPr/>
                    <a:lstStyle/>
                    <a:p>
                      <a:pPr algn="ctr"/>
                      <a:r>
                        <a:rPr lang="en-JO" dirty="0"/>
                        <a:t>normal</a:t>
                      </a:r>
                    </a:p>
                  </a:txBody>
                  <a:tcPr/>
                </a:tc>
                <a:tc>
                  <a:txBody>
                    <a:bodyPr/>
                    <a:lstStyle/>
                    <a:p>
                      <a:pPr algn="ctr"/>
                      <a:r>
                        <a:rPr lang="en-US" dirty="0"/>
                        <a:t>Mild anxiety. </a:t>
                      </a:r>
                      <a:endParaRPr lang="en-JO" dirty="0"/>
                    </a:p>
                  </a:txBody>
                  <a:tcPr/>
                </a:tc>
                <a:tc>
                  <a:txBody>
                    <a:bodyPr/>
                    <a:lstStyle/>
                    <a:p>
                      <a:pPr algn="ctr"/>
                      <a:r>
                        <a:rPr lang="en-US" dirty="0"/>
                        <a:t>D</a:t>
                      </a:r>
                      <a:r>
                        <a:rPr lang="en-JO" dirty="0"/>
                        <a:t>rowsy </a:t>
                      </a:r>
                    </a:p>
                  </a:txBody>
                  <a:tcPr/>
                </a:tc>
                <a:tc>
                  <a:txBody>
                    <a:bodyPr/>
                    <a:lstStyle/>
                    <a:p>
                      <a:pPr algn="ctr"/>
                      <a:r>
                        <a:rPr lang="en-JO" dirty="0"/>
                        <a:t>comatose</a:t>
                      </a:r>
                    </a:p>
                  </a:txBody>
                  <a:tcPr/>
                </a:tc>
                <a:tc vMerge="1">
                  <a:txBody>
                    <a:bodyPr/>
                    <a:lstStyle/>
                    <a:p>
                      <a:pPr algn="ctr"/>
                      <a:endParaRPr lang="en-JO" dirty="0"/>
                    </a:p>
                  </a:txBody>
                  <a:tcPr/>
                </a:tc>
                <a:extLst>
                  <a:ext uri="{0D108BD9-81ED-4DB2-BD59-A6C34878D82A}">
                    <a16:rowId xmlns:a16="http://schemas.microsoft.com/office/drawing/2014/main" val="729075367"/>
                  </a:ext>
                </a:extLst>
              </a:tr>
              <a:tr h="370840">
                <a:tc>
                  <a:txBody>
                    <a:bodyPr/>
                    <a:lstStyle/>
                    <a:p>
                      <a:r>
                        <a:rPr lang="en-JO" dirty="0"/>
                        <a:t>RR</a:t>
                      </a:r>
                    </a:p>
                  </a:txBody>
                  <a:tcPr/>
                </a:tc>
                <a:tc>
                  <a:txBody>
                    <a:bodyPr/>
                    <a:lstStyle/>
                    <a:p>
                      <a:pPr algn="ctr"/>
                      <a:r>
                        <a:rPr lang="en-JO" dirty="0"/>
                        <a:t>normal</a:t>
                      </a:r>
                    </a:p>
                  </a:txBody>
                  <a:tcPr/>
                </a:tc>
                <a:tc>
                  <a:txBody>
                    <a:bodyPr/>
                    <a:lstStyle/>
                    <a:p>
                      <a:pPr algn="ctr"/>
                      <a:r>
                        <a:rPr lang="en-US" dirty="0"/>
                        <a:t>I</a:t>
                      </a:r>
                      <a:r>
                        <a:rPr lang="en-JO" dirty="0"/>
                        <a:t>ncreased </a:t>
                      </a:r>
                    </a:p>
                  </a:txBody>
                  <a:tcPr/>
                </a:tc>
                <a:tc>
                  <a:txBody>
                    <a:bodyPr/>
                    <a:lstStyle/>
                    <a:p>
                      <a:pPr algn="ctr"/>
                      <a:r>
                        <a:rPr lang="en-US" dirty="0"/>
                        <a:t>I</a:t>
                      </a:r>
                      <a:r>
                        <a:rPr lang="en-JO" dirty="0"/>
                        <a:t>ncreased </a:t>
                      </a:r>
                    </a:p>
                  </a:txBody>
                  <a:tcPr/>
                </a:tc>
                <a:tc>
                  <a:txBody>
                    <a:bodyPr/>
                    <a:lstStyle/>
                    <a:p>
                      <a:pPr algn="ctr"/>
                      <a:r>
                        <a:rPr lang="en-JO" dirty="0"/>
                        <a:t>labored</a:t>
                      </a:r>
                    </a:p>
                  </a:txBody>
                  <a:tcPr/>
                </a:tc>
                <a:tc vMerge="1">
                  <a:txBody>
                    <a:bodyPr/>
                    <a:lstStyle/>
                    <a:p>
                      <a:pPr algn="ctr"/>
                      <a:endParaRPr lang="en-JO" dirty="0"/>
                    </a:p>
                  </a:txBody>
                  <a:tcPr/>
                </a:tc>
                <a:extLst>
                  <a:ext uri="{0D108BD9-81ED-4DB2-BD59-A6C34878D82A}">
                    <a16:rowId xmlns:a16="http://schemas.microsoft.com/office/drawing/2014/main" val="3625641193"/>
                  </a:ext>
                </a:extLst>
              </a:tr>
              <a:tr h="370840">
                <a:tc>
                  <a:txBody>
                    <a:bodyPr/>
                    <a:lstStyle/>
                    <a:p>
                      <a:r>
                        <a:rPr lang="en-JO" dirty="0"/>
                        <a:t>PR</a:t>
                      </a:r>
                    </a:p>
                  </a:txBody>
                  <a:tcPr/>
                </a:tc>
                <a:tc>
                  <a:txBody>
                    <a:bodyPr/>
                    <a:lstStyle/>
                    <a:p>
                      <a:pPr algn="ctr"/>
                      <a:r>
                        <a:rPr lang="en-US" dirty="0"/>
                        <a:t>M</a:t>
                      </a:r>
                      <a:r>
                        <a:rPr lang="en-JO" dirty="0"/>
                        <a:t>ild increase</a:t>
                      </a:r>
                    </a:p>
                  </a:txBody>
                  <a:tcPr/>
                </a:tc>
                <a:tc>
                  <a:txBody>
                    <a:bodyPr/>
                    <a:lstStyle/>
                    <a:p>
                      <a:pPr algn="ctr"/>
                      <a:r>
                        <a:rPr lang="en-US" dirty="0"/>
                        <a:t>I</a:t>
                      </a:r>
                      <a:r>
                        <a:rPr lang="en-JO" dirty="0"/>
                        <a:t>ncreased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a:t>
                      </a:r>
                      <a:r>
                        <a:rPr lang="en-JO" dirty="0"/>
                        <a:t>ncreased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a:t>
                      </a:r>
                      <a:r>
                        <a:rPr lang="en-JO" dirty="0"/>
                        <a:t>ncreased </a:t>
                      </a: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JO" dirty="0"/>
                    </a:p>
                  </a:txBody>
                  <a:tcPr/>
                </a:tc>
                <a:extLst>
                  <a:ext uri="{0D108BD9-81ED-4DB2-BD59-A6C34878D82A}">
                    <a16:rowId xmlns:a16="http://schemas.microsoft.com/office/drawing/2014/main" val="1435681928"/>
                  </a:ext>
                </a:extLst>
              </a:tr>
              <a:tr h="370840">
                <a:tc>
                  <a:txBody>
                    <a:bodyPr/>
                    <a:lstStyle/>
                    <a:p>
                      <a:r>
                        <a:rPr lang="en-JO" dirty="0"/>
                        <a:t>BP </a:t>
                      </a:r>
                    </a:p>
                  </a:txBody>
                  <a:tcPr/>
                </a:tc>
                <a:tc>
                  <a:txBody>
                    <a:bodyPr/>
                    <a:lstStyle/>
                    <a:p>
                      <a:pPr algn="ctr"/>
                      <a:r>
                        <a:rPr lang="en-US" dirty="0"/>
                        <a:t>N</a:t>
                      </a:r>
                      <a:r>
                        <a:rPr lang="en-JO" dirty="0"/>
                        <a:t>ormal </a:t>
                      </a:r>
                    </a:p>
                  </a:txBody>
                  <a:tcPr/>
                </a:tc>
                <a:tc>
                  <a:txBody>
                    <a:bodyPr/>
                    <a:lstStyle/>
                    <a:p>
                      <a:pPr algn="ctr"/>
                      <a:r>
                        <a:rPr lang="en-US" dirty="0"/>
                        <a:t>N</a:t>
                      </a:r>
                      <a:r>
                        <a:rPr lang="en-JO" dirty="0"/>
                        <a:t>ormal </a:t>
                      </a:r>
                    </a:p>
                    <a:p>
                      <a:pPr algn="ctr"/>
                      <a:r>
                        <a:rPr lang="en-US" dirty="0"/>
                        <a:t>B</a:t>
                      </a:r>
                      <a:r>
                        <a:rPr lang="en-JO" dirty="0"/>
                        <a:t>ut decreased pulse pressure </a:t>
                      </a:r>
                    </a:p>
                  </a:txBody>
                  <a:tcPr/>
                </a:tc>
                <a:tc>
                  <a:txBody>
                    <a:bodyPr/>
                    <a:lstStyle/>
                    <a:p>
                      <a:pPr algn="ctr"/>
                      <a:r>
                        <a:rPr lang="en-US" dirty="0"/>
                        <a:t>M</a:t>
                      </a:r>
                      <a:r>
                        <a:rPr lang="en-JO" dirty="0"/>
                        <a:t>ild decrease </a:t>
                      </a:r>
                    </a:p>
                  </a:txBody>
                  <a:tcPr/>
                </a:tc>
                <a:tc>
                  <a:txBody>
                    <a:bodyPr/>
                    <a:lstStyle/>
                    <a:p>
                      <a:pPr algn="ctr"/>
                      <a:r>
                        <a:rPr lang="en-US" dirty="0"/>
                        <a:t>Hypotensive </a:t>
                      </a:r>
                      <a:endParaRPr lang="en-JO" dirty="0"/>
                    </a:p>
                  </a:txBody>
                  <a:tcPr/>
                </a:tc>
                <a:tc vMerge="1">
                  <a:txBody>
                    <a:bodyPr/>
                    <a:lstStyle/>
                    <a:p>
                      <a:pPr algn="ctr"/>
                      <a:endParaRPr lang="en-JO" dirty="0"/>
                    </a:p>
                  </a:txBody>
                  <a:tcPr/>
                </a:tc>
                <a:extLst>
                  <a:ext uri="{0D108BD9-81ED-4DB2-BD59-A6C34878D82A}">
                    <a16:rowId xmlns:a16="http://schemas.microsoft.com/office/drawing/2014/main" val="3106687443"/>
                  </a:ext>
                </a:extLst>
              </a:tr>
              <a:tr h="370840">
                <a:tc>
                  <a:txBody>
                    <a:bodyPr/>
                    <a:lstStyle/>
                    <a:p>
                      <a:r>
                        <a:rPr lang="en-US" dirty="0"/>
                        <a:t>K</a:t>
                      </a:r>
                      <a:r>
                        <a:rPr lang="en-JO" dirty="0"/>
                        <a:t>ey labs</a:t>
                      </a:r>
                    </a:p>
                  </a:txBody>
                  <a:tcPr/>
                </a:tc>
                <a:tc>
                  <a:txBody>
                    <a:bodyPr/>
                    <a:lstStyle/>
                    <a:p>
                      <a:pPr algn="ctr"/>
                      <a:r>
                        <a:rPr lang="en-US" dirty="0"/>
                        <a:t>G</a:t>
                      </a:r>
                      <a:r>
                        <a:rPr lang="en-JO" dirty="0"/>
                        <a:t>lu (I) PH (I) PaO2(D) PaCO2 (D)</a:t>
                      </a:r>
                    </a:p>
                  </a:txBody>
                  <a:tcPr/>
                </a:tc>
                <a:tc gridSpan="3">
                  <a:txBody>
                    <a:bodyPr/>
                    <a:lstStyle/>
                    <a:p>
                      <a:pPr algn="ctr"/>
                      <a:r>
                        <a:rPr lang="en-US" dirty="0"/>
                        <a:t>L</a:t>
                      </a:r>
                      <a:r>
                        <a:rPr lang="en-JO" dirty="0"/>
                        <a:t>iver enzymes (I) thrombocytopenia </a:t>
                      </a:r>
                      <a:br>
                        <a:rPr lang="en-JO" dirty="0"/>
                      </a:br>
                      <a:r>
                        <a:rPr lang="en-JO" dirty="0"/>
                        <a:t>bleeding times (I)</a:t>
                      </a:r>
                    </a:p>
                  </a:txBody>
                  <a:tcPr/>
                </a:tc>
                <a:tc hMerge="1">
                  <a:txBody>
                    <a:bodyPr/>
                    <a:lstStyle/>
                    <a:p>
                      <a:pPr algn="ctr"/>
                      <a:endParaRPr lang="en-JO" dirty="0"/>
                    </a:p>
                  </a:txBody>
                  <a:tcPr/>
                </a:tc>
                <a:tc hMerge="1">
                  <a:txBody>
                    <a:bodyPr/>
                    <a:lstStyle/>
                    <a:p>
                      <a:pPr algn="ctr"/>
                      <a:endParaRPr lang="en-JO" dirty="0"/>
                    </a:p>
                  </a:txBody>
                  <a:tcPr/>
                </a:tc>
                <a:tc>
                  <a:txBody>
                    <a:bodyPr/>
                    <a:lstStyle/>
                    <a:p>
                      <a:pPr algn="ctr"/>
                      <a:r>
                        <a:rPr lang="en-US" dirty="0"/>
                        <a:t>G</a:t>
                      </a:r>
                      <a:r>
                        <a:rPr lang="en-JO" dirty="0"/>
                        <a:t>lu (D), ammonia (I), K(I), PH (D)</a:t>
                      </a:r>
                    </a:p>
                  </a:txBody>
                  <a:tcPr/>
                </a:tc>
                <a:extLst>
                  <a:ext uri="{0D108BD9-81ED-4DB2-BD59-A6C34878D82A}">
                    <a16:rowId xmlns:a16="http://schemas.microsoft.com/office/drawing/2014/main" val="1475716508"/>
                  </a:ext>
                </a:extLst>
              </a:tr>
            </a:tbl>
          </a:graphicData>
        </a:graphic>
      </p:graphicFrame>
    </p:spTree>
    <p:extLst>
      <p:ext uri="{BB962C8B-B14F-4D97-AF65-F5344CB8AC3E}">
        <p14:creationId xmlns:p14="http://schemas.microsoft.com/office/powerpoint/2010/main" val="3425680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5B2F1A-ECE5-C24F-BE02-B00BC750483D}"/>
              </a:ext>
            </a:extLst>
          </p:cNvPr>
          <p:cNvSpPr>
            <a:spLocks noGrp="1"/>
          </p:cNvSpPr>
          <p:nvPr>
            <p:ph idx="1"/>
          </p:nvPr>
        </p:nvSpPr>
        <p:spPr/>
        <p:txBody>
          <a:bodyPr/>
          <a:lstStyle/>
          <a:p>
            <a:r>
              <a:rPr lang="en-US" dirty="0"/>
              <a:t>L</a:t>
            </a:r>
            <a:r>
              <a:rPr lang="en-JO" dirty="0"/>
              <a:t>imitations to accuracy : </a:t>
            </a:r>
          </a:p>
          <a:p>
            <a:r>
              <a:rPr lang="en-JO" dirty="0"/>
              <a:t>1- BP:  young people may have a normal BP despite profound shock due to vasoconstriction and stroke volume also elderly who are hypertensive may be normotensive relative to normal readings </a:t>
            </a:r>
          </a:p>
          <a:p>
            <a:r>
              <a:rPr lang="en-JO" dirty="0"/>
              <a:t>2- PR : affected by beta blockers use and in patients with penetrating trauma where there is hemorrhage with little tissue damage may have paradoxical tachycardia </a:t>
            </a:r>
          </a:p>
          <a:p>
            <a:r>
              <a:rPr lang="en-JO" dirty="0"/>
              <a:t>3- cool extremeties and poor CR are not found in septic shock</a:t>
            </a:r>
          </a:p>
          <a:p>
            <a:endParaRPr lang="en-JO" dirty="0"/>
          </a:p>
        </p:txBody>
      </p:sp>
    </p:spTree>
    <p:extLst>
      <p:ext uri="{BB962C8B-B14F-4D97-AF65-F5344CB8AC3E}">
        <p14:creationId xmlns:p14="http://schemas.microsoft.com/office/powerpoint/2010/main" val="3830114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22053-CC05-1649-8E12-46527491AF08}"/>
              </a:ext>
            </a:extLst>
          </p:cNvPr>
          <p:cNvSpPr>
            <a:spLocks noGrp="1"/>
          </p:cNvSpPr>
          <p:nvPr>
            <p:ph type="title"/>
          </p:nvPr>
        </p:nvSpPr>
        <p:spPr/>
        <p:txBody>
          <a:bodyPr/>
          <a:lstStyle/>
          <a:p>
            <a:r>
              <a:rPr lang="en-US" dirty="0"/>
              <a:t>T</a:t>
            </a:r>
            <a:r>
              <a:rPr lang="en-JO" dirty="0"/>
              <a:t>ypes of shock </a:t>
            </a:r>
          </a:p>
        </p:txBody>
      </p:sp>
      <p:sp>
        <p:nvSpPr>
          <p:cNvPr id="3" name="Content Placeholder 2">
            <a:extLst>
              <a:ext uri="{FF2B5EF4-FFF2-40B4-BE49-F238E27FC236}">
                <a16:creationId xmlns:a16="http://schemas.microsoft.com/office/drawing/2014/main" id="{96D73A23-CFA8-4341-90A3-6D5B9F5CA9E4}"/>
              </a:ext>
            </a:extLst>
          </p:cNvPr>
          <p:cNvSpPr>
            <a:spLocks noGrp="1"/>
          </p:cNvSpPr>
          <p:nvPr>
            <p:ph idx="1"/>
          </p:nvPr>
        </p:nvSpPr>
        <p:spPr/>
        <p:txBody>
          <a:bodyPr/>
          <a:lstStyle/>
          <a:p>
            <a:r>
              <a:rPr lang="en-JO" dirty="0"/>
              <a:t>1- hypovolemic shock : most common type of shock ( decreased intravascular volume)</a:t>
            </a:r>
          </a:p>
          <a:p>
            <a:endParaRPr lang="en-JO" dirty="0"/>
          </a:p>
        </p:txBody>
      </p:sp>
      <p:graphicFrame>
        <p:nvGraphicFramePr>
          <p:cNvPr id="4" name="Table 4">
            <a:extLst>
              <a:ext uri="{FF2B5EF4-FFF2-40B4-BE49-F238E27FC236}">
                <a16:creationId xmlns:a16="http://schemas.microsoft.com/office/drawing/2014/main" id="{A540F461-7BB4-064E-B58B-C86724BB9817}"/>
              </a:ext>
            </a:extLst>
          </p:cNvPr>
          <p:cNvGraphicFramePr>
            <a:graphicFrameLocks noGrp="1"/>
          </p:cNvGraphicFramePr>
          <p:nvPr>
            <p:extLst>
              <p:ext uri="{D42A27DB-BD31-4B8C-83A1-F6EECF244321}">
                <p14:modId xmlns:p14="http://schemas.microsoft.com/office/powerpoint/2010/main" val="2891121961"/>
              </p:ext>
            </p:extLst>
          </p:nvPr>
        </p:nvGraphicFramePr>
        <p:xfrm>
          <a:off x="1020726" y="2697322"/>
          <a:ext cx="9238920" cy="2763520"/>
        </p:xfrm>
        <a:graphic>
          <a:graphicData uri="http://schemas.openxmlformats.org/drawingml/2006/table">
            <a:tbl>
              <a:tblPr firstRow="1" bandRow="1">
                <a:tableStyleId>{5C22544A-7EE6-4342-B048-85BDC9FD1C3A}</a:tableStyleId>
              </a:tblPr>
              <a:tblGrid>
                <a:gridCol w="1946820">
                  <a:extLst>
                    <a:ext uri="{9D8B030D-6E8A-4147-A177-3AD203B41FA5}">
                      <a16:colId xmlns:a16="http://schemas.microsoft.com/office/drawing/2014/main" val="2958032820"/>
                    </a:ext>
                  </a:extLst>
                </a:gridCol>
                <a:gridCol w="7292100">
                  <a:extLst>
                    <a:ext uri="{9D8B030D-6E8A-4147-A177-3AD203B41FA5}">
                      <a16:colId xmlns:a16="http://schemas.microsoft.com/office/drawing/2014/main" val="1379949574"/>
                    </a:ext>
                  </a:extLst>
                </a:gridCol>
              </a:tblGrid>
              <a:tr h="370840">
                <a:tc>
                  <a:txBody>
                    <a:bodyPr/>
                    <a:lstStyle/>
                    <a:p>
                      <a:endParaRPr lang="en-JO" dirty="0"/>
                    </a:p>
                  </a:txBody>
                  <a:tcPr/>
                </a:tc>
                <a:tc>
                  <a:txBody>
                    <a:bodyPr/>
                    <a:lstStyle/>
                    <a:p>
                      <a:endParaRPr lang="en-JO" dirty="0"/>
                    </a:p>
                  </a:txBody>
                  <a:tcPr/>
                </a:tc>
                <a:extLst>
                  <a:ext uri="{0D108BD9-81ED-4DB2-BD59-A6C34878D82A}">
                    <a16:rowId xmlns:a16="http://schemas.microsoft.com/office/drawing/2014/main" val="4149759363"/>
                  </a:ext>
                </a:extLst>
              </a:tr>
              <a:tr h="370840">
                <a:tc>
                  <a:txBody>
                    <a:bodyPr/>
                    <a:lstStyle/>
                    <a:p>
                      <a:r>
                        <a:rPr lang="en-JO" dirty="0"/>
                        <a:t>COP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txBody>
                  <a:tcPr/>
                </a:tc>
                <a:extLst>
                  <a:ext uri="{0D108BD9-81ED-4DB2-BD59-A6C34878D82A}">
                    <a16:rowId xmlns:a16="http://schemas.microsoft.com/office/drawing/2014/main" val="2634311730"/>
                  </a:ext>
                </a:extLst>
              </a:tr>
              <a:tr h="370840">
                <a:tc>
                  <a:txBody>
                    <a:bodyPr/>
                    <a:lstStyle/>
                    <a:p>
                      <a:r>
                        <a:rPr lang="en-US" dirty="0"/>
                        <a:t>V</a:t>
                      </a:r>
                      <a:r>
                        <a:rPr lang="en-JO" dirty="0"/>
                        <a:t>ascular resistance </a:t>
                      </a:r>
                    </a:p>
                  </a:txBody>
                  <a:tcPr/>
                </a:tc>
                <a:tc>
                  <a:txBody>
                    <a:bodyPr/>
                    <a:lstStyle/>
                    <a:p>
                      <a:r>
                        <a:rPr lang="en-US" dirty="0"/>
                        <a:t>Increased </a:t>
                      </a:r>
                      <a:endParaRPr lang="en-JO" dirty="0"/>
                    </a:p>
                  </a:txBody>
                  <a:tcPr/>
                </a:tc>
                <a:extLst>
                  <a:ext uri="{0D108BD9-81ED-4DB2-BD59-A6C34878D82A}">
                    <a16:rowId xmlns:a16="http://schemas.microsoft.com/office/drawing/2014/main" val="1324467681"/>
                  </a:ext>
                </a:extLst>
              </a:tr>
              <a:tr h="370840">
                <a:tc>
                  <a:txBody>
                    <a:bodyPr/>
                    <a:lstStyle/>
                    <a:p>
                      <a:r>
                        <a:rPr lang="en-US" dirty="0"/>
                        <a:t>V</a:t>
                      </a:r>
                      <a:r>
                        <a:rPr lang="en-JO" dirty="0"/>
                        <a:t>enous 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p>
                      <a:endParaRPr lang="en-JO" dirty="0"/>
                    </a:p>
                  </a:txBody>
                  <a:tcPr/>
                </a:tc>
                <a:extLst>
                  <a:ext uri="{0D108BD9-81ED-4DB2-BD59-A6C34878D82A}">
                    <a16:rowId xmlns:a16="http://schemas.microsoft.com/office/drawing/2014/main" val="2570360125"/>
                  </a:ext>
                </a:extLst>
              </a:tr>
              <a:tr h="370840">
                <a:tc>
                  <a:txBody>
                    <a:bodyPr/>
                    <a:lstStyle/>
                    <a:p>
                      <a:r>
                        <a:rPr lang="en-JO" sz="1800" dirty="0"/>
                        <a:t>Mixed venous saturation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 increased oxygen extraction by the cells </a:t>
                      </a:r>
                    </a:p>
                    <a:p>
                      <a:endParaRPr lang="en-JO" dirty="0"/>
                    </a:p>
                  </a:txBody>
                  <a:tcPr/>
                </a:tc>
                <a:extLst>
                  <a:ext uri="{0D108BD9-81ED-4DB2-BD59-A6C34878D82A}">
                    <a16:rowId xmlns:a16="http://schemas.microsoft.com/office/drawing/2014/main" val="408928794"/>
                  </a:ext>
                </a:extLst>
              </a:tr>
              <a:tr h="370840">
                <a:tc>
                  <a:txBody>
                    <a:bodyPr/>
                    <a:lstStyle/>
                    <a:p>
                      <a:r>
                        <a:rPr lang="en-US" dirty="0"/>
                        <a:t>B</a:t>
                      </a:r>
                      <a:r>
                        <a:rPr lang="en-JO" dirty="0"/>
                        <a:t>ase deficit</a:t>
                      </a:r>
                    </a:p>
                  </a:txBody>
                  <a:tcPr/>
                </a:tc>
                <a:tc>
                  <a:txBody>
                    <a:bodyPr/>
                    <a:lstStyle/>
                    <a:p>
                      <a:r>
                        <a:rPr lang="en-US" dirty="0"/>
                        <a:t>I</a:t>
                      </a:r>
                      <a:r>
                        <a:rPr lang="en-JO" dirty="0"/>
                        <a:t>ncreased </a:t>
                      </a:r>
                    </a:p>
                  </a:txBody>
                  <a:tcPr/>
                </a:tc>
                <a:extLst>
                  <a:ext uri="{0D108BD9-81ED-4DB2-BD59-A6C34878D82A}">
                    <a16:rowId xmlns:a16="http://schemas.microsoft.com/office/drawing/2014/main" val="3344601793"/>
                  </a:ext>
                </a:extLst>
              </a:tr>
            </a:tbl>
          </a:graphicData>
        </a:graphic>
      </p:graphicFrame>
    </p:spTree>
    <p:extLst>
      <p:ext uri="{BB962C8B-B14F-4D97-AF65-F5344CB8AC3E}">
        <p14:creationId xmlns:p14="http://schemas.microsoft.com/office/powerpoint/2010/main" val="630215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C67BA-0DF6-0B4E-8C40-8A124CB9AC3F}"/>
              </a:ext>
            </a:extLst>
          </p:cNvPr>
          <p:cNvSpPr>
            <a:spLocks noGrp="1"/>
          </p:cNvSpPr>
          <p:nvPr>
            <p:ph type="title"/>
          </p:nvPr>
        </p:nvSpPr>
        <p:spPr>
          <a:xfrm>
            <a:off x="1028700" y="723901"/>
            <a:ext cx="6486525" cy="533400"/>
          </a:xfrm>
        </p:spPr>
        <p:txBody>
          <a:bodyPr>
            <a:normAutofit fontScale="90000"/>
          </a:bodyPr>
          <a:lstStyle/>
          <a:p>
            <a:r>
              <a:rPr lang="en-US" dirty="0"/>
              <a:t>S</a:t>
            </a:r>
            <a:r>
              <a:rPr lang="en-JO" dirty="0"/>
              <a:t>tages of hypovolemic shock</a:t>
            </a:r>
          </a:p>
        </p:txBody>
      </p:sp>
      <p:pic>
        <p:nvPicPr>
          <p:cNvPr id="1026" name="Picture 2" descr="Stages of hypovolaemic shock | Download Table">
            <a:extLst>
              <a:ext uri="{FF2B5EF4-FFF2-40B4-BE49-F238E27FC236}">
                <a16:creationId xmlns:a16="http://schemas.microsoft.com/office/drawing/2014/main" id="{9C463465-6CF0-E54C-BD1C-15D5DE1CEE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3025" y="1565275"/>
            <a:ext cx="8483564" cy="403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00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CA394A-9D5B-924E-93B2-16D4CC091B3E}"/>
              </a:ext>
            </a:extLst>
          </p:cNvPr>
          <p:cNvSpPr>
            <a:spLocks noGrp="1"/>
          </p:cNvSpPr>
          <p:nvPr>
            <p:ph idx="1"/>
          </p:nvPr>
        </p:nvSpPr>
        <p:spPr>
          <a:xfrm>
            <a:off x="550235" y="598917"/>
            <a:ext cx="10134600" cy="3969342"/>
          </a:xfrm>
        </p:spPr>
        <p:txBody>
          <a:bodyPr>
            <a:normAutofit fontScale="92500" lnSpcReduction="20000"/>
          </a:bodyPr>
          <a:lstStyle/>
          <a:p>
            <a:r>
              <a:rPr lang="en-US" dirty="0"/>
              <a:t>C</a:t>
            </a:r>
            <a:r>
              <a:rPr lang="en-JO" dirty="0"/>
              <a:t>auses :</a:t>
            </a:r>
          </a:p>
          <a:p>
            <a:r>
              <a:rPr lang="en-JO" dirty="0"/>
              <a:t>1- hemorrhagic </a:t>
            </a:r>
          </a:p>
          <a:p>
            <a:r>
              <a:rPr lang="en-US" dirty="0"/>
              <a:t>A</a:t>
            </a:r>
            <a:r>
              <a:rPr lang="en-JO" dirty="0"/>
              <a:t>- external bleeding ( wounds)</a:t>
            </a:r>
          </a:p>
          <a:p>
            <a:r>
              <a:rPr lang="en-JO" dirty="0"/>
              <a:t>B- internal bleeding ( hemothorax, hemoperitoneum)</a:t>
            </a:r>
          </a:p>
          <a:p>
            <a:r>
              <a:rPr lang="en-US" dirty="0"/>
              <a:t>C</a:t>
            </a:r>
            <a:r>
              <a:rPr lang="en-JO" dirty="0"/>
              <a:t>- exteriorization of internal bleeding ( melena, hematemesis, hemoptysis)</a:t>
            </a:r>
          </a:p>
          <a:p>
            <a:r>
              <a:rPr lang="en-JO" dirty="0"/>
              <a:t>2- non haemorrhagic :</a:t>
            </a:r>
          </a:p>
          <a:p>
            <a:r>
              <a:rPr lang="en-US" dirty="0"/>
              <a:t>A</a:t>
            </a:r>
            <a:r>
              <a:rPr lang="en-JO" dirty="0"/>
              <a:t>- poor fluid intake (dehydration)</a:t>
            </a:r>
          </a:p>
          <a:p>
            <a:r>
              <a:rPr lang="en-JO" dirty="0"/>
              <a:t>B- more fluid loss (diarrhea, vomiting, renal losses)</a:t>
            </a:r>
          </a:p>
          <a:p>
            <a:r>
              <a:rPr lang="en-JO" dirty="0"/>
              <a:t>C- increased evaporation (overheated enviroment, burns)</a:t>
            </a:r>
          </a:p>
          <a:p>
            <a:r>
              <a:rPr lang="en-JO" dirty="0"/>
              <a:t>D- third spacing : in bowel obstruction and pancreatitis </a:t>
            </a:r>
          </a:p>
        </p:txBody>
      </p:sp>
    </p:spTree>
    <p:extLst>
      <p:ext uri="{BB962C8B-B14F-4D97-AF65-F5344CB8AC3E}">
        <p14:creationId xmlns:p14="http://schemas.microsoft.com/office/powerpoint/2010/main" val="2591637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DE0741-B4B4-5746-A8E3-7B4008858BD7}"/>
              </a:ext>
            </a:extLst>
          </p:cNvPr>
          <p:cNvSpPr>
            <a:spLocks noGrp="1"/>
          </p:cNvSpPr>
          <p:nvPr>
            <p:ph idx="1"/>
          </p:nvPr>
        </p:nvSpPr>
        <p:spPr>
          <a:xfrm>
            <a:off x="1028700" y="552893"/>
            <a:ext cx="10134600" cy="5578352"/>
          </a:xfrm>
        </p:spPr>
        <p:txBody>
          <a:bodyPr>
            <a:normAutofit/>
          </a:bodyPr>
          <a:lstStyle/>
          <a:p>
            <a:r>
              <a:rPr lang="en-US" dirty="0"/>
              <a:t>M</a:t>
            </a:r>
            <a:r>
              <a:rPr lang="en-JO" dirty="0"/>
              <a:t>anagement</a:t>
            </a:r>
          </a:p>
          <a:p>
            <a:pPr marL="342900" indent="-342900">
              <a:buFontTx/>
              <a:buChar char="-"/>
            </a:pPr>
            <a:r>
              <a:rPr lang="en-US" dirty="0"/>
              <a:t>C</a:t>
            </a:r>
            <a:r>
              <a:rPr lang="en-JO" dirty="0"/>
              <a:t>orrect underlying cause : in patients who are actively bleeding it’s counterproductive to start fluid therapy </a:t>
            </a:r>
            <a:r>
              <a:rPr lang="en-US" dirty="0"/>
              <a:t>without controlling the site of hemorrhage. Increasing blood pressure merely increases bleeding from the site while fluid therapy cools the patient and dilutes available coagulation factors </a:t>
            </a:r>
            <a:endParaRPr lang="en-JO" dirty="0"/>
          </a:p>
          <a:p>
            <a:pPr marL="342900" indent="-342900">
              <a:buFontTx/>
              <a:buChar char="-"/>
            </a:pPr>
            <a:r>
              <a:rPr lang="en-US" dirty="0"/>
              <a:t>W</a:t>
            </a:r>
            <a:r>
              <a:rPr lang="en-JO" dirty="0"/>
              <a:t>arm fluids </a:t>
            </a:r>
          </a:p>
          <a:p>
            <a:pPr marL="342900" indent="-342900">
              <a:buFontTx/>
              <a:buChar char="-"/>
            </a:pPr>
            <a:r>
              <a:rPr lang="en-US" dirty="0"/>
              <a:t>S</a:t>
            </a:r>
            <a:r>
              <a:rPr lang="en-JO" dirty="0"/>
              <a:t>upportive therapy with vasopressors</a:t>
            </a:r>
          </a:p>
          <a:p>
            <a:pPr marL="342900" indent="-342900">
              <a:buFontTx/>
              <a:buChar char="-"/>
            </a:pPr>
            <a:r>
              <a:rPr lang="en-US" dirty="0"/>
              <a:t>N</a:t>
            </a:r>
            <a:r>
              <a:rPr lang="en-JO" dirty="0"/>
              <a:t>ursing care :</a:t>
            </a:r>
            <a:br>
              <a:rPr lang="en-JO" dirty="0"/>
            </a:br>
            <a:r>
              <a:rPr lang="en-JO" dirty="0"/>
              <a:t>ensure a patent airway </a:t>
            </a:r>
            <a:br>
              <a:rPr lang="en-JO" dirty="0"/>
            </a:br>
            <a:r>
              <a:rPr lang="en-JO" dirty="0"/>
              <a:t>IV access  </a:t>
            </a:r>
            <a:r>
              <a:rPr lang="en-US" dirty="0"/>
              <a:t>Access should be through short, wide-bore catheters that allow rapid infusion of fluids as necessary. </a:t>
            </a:r>
            <a:br>
              <a:rPr lang="en-JO" dirty="0"/>
            </a:br>
            <a:r>
              <a:rPr lang="en-JO" dirty="0"/>
              <a:t>O2 </a:t>
            </a:r>
            <a:br>
              <a:rPr lang="en-JO" dirty="0"/>
            </a:br>
            <a:r>
              <a:rPr lang="en-JO" dirty="0"/>
              <a:t>modified trendelenberg position </a:t>
            </a:r>
            <a:br>
              <a:rPr lang="en-JO" dirty="0"/>
            </a:br>
            <a:r>
              <a:rPr lang="en-JO" dirty="0"/>
              <a:t>vitals every 5 minutes</a:t>
            </a:r>
          </a:p>
        </p:txBody>
      </p:sp>
    </p:spTree>
    <p:extLst>
      <p:ext uri="{BB962C8B-B14F-4D97-AF65-F5344CB8AC3E}">
        <p14:creationId xmlns:p14="http://schemas.microsoft.com/office/powerpoint/2010/main" val="858414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F8017-4930-FF43-99C6-9A284F51F26F}"/>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D1C0FDF9-88F1-B44C-B1A9-D1A67EEF4477}"/>
              </a:ext>
            </a:extLst>
          </p:cNvPr>
          <p:cNvSpPr>
            <a:spLocks noGrp="1"/>
          </p:cNvSpPr>
          <p:nvPr>
            <p:ph idx="1"/>
          </p:nvPr>
        </p:nvSpPr>
        <p:spPr/>
        <p:txBody>
          <a:bodyPr>
            <a:normAutofit/>
          </a:bodyPr>
          <a:lstStyle/>
          <a:p>
            <a:r>
              <a:rPr lang="en-US" dirty="0"/>
              <a:t>FLUID THERAPY :  </a:t>
            </a:r>
            <a:br>
              <a:rPr lang="en-US" dirty="0"/>
            </a:br>
            <a:r>
              <a:rPr lang="en-US" dirty="0"/>
              <a:t>there’s no ideal resuscitation fluid.</a:t>
            </a:r>
            <a:br>
              <a:rPr lang="en-US" dirty="0"/>
            </a:br>
            <a:r>
              <a:rPr lang="en-US" dirty="0"/>
              <a:t>there’s no overt difference between crystalloids and colloids which are more expensive with worse side effect profiles.</a:t>
            </a:r>
            <a:br>
              <a:rPr lang="en-US" dirty="0"/>
            </a:br>
            <a:r>
              <a:rPr lang="en-US" dirty="0"/>
              <a:t>Moreover there’s no oxygen carrying capacity of crystalloids and colloids so if the patient is bleeding the ideal replacement is blood </a:t>
            </a:r>
            <a:br>
              <a:rPr lang="en-US" dirty="0"/>
            </a:br>
            <a:r>
              <a:rPr lang="en-US" dirty="0"/>
              <a:t>Hypotonic solutions (dextrose etc.) are poor volume expanders and should not be used in the treatment of shock unless the deficit is free water loss (</a:t>
            </a:r>
            <a:r>
              <a:rPr lang="en-US" dirty="0" err="1"/>
              <a:t>eg.</a:t>
            </a:r>
            <a:r>
              <a:rPr lang="en-US" dirty="0"/>
              <a:t> diabetes insipidus) or patients are sodium overloaded (</a:t>
            </a:r>
            <a:r>
              <a:rPr lang="en-US" dirty="0" err="1"/>
              <a:t>eg.</a:t>
            </a:r>
            <a:r>
              <a:rPr lang="en-US" dirty="0"/>
              <a:t> cirrhosis) </a:t>
            </a:r>
          </a:p>
          <a:p>
            <a:br>
              <a:rPr lang="en-US" dirty="0"/>
            </a:br>
            <a:endParaRPr lang="en-US" dirty="0"/>
          </a:p>
          <a:p>
            <a:endParaRPr lang="en-JO" dirty="0"/>
          </a:p>
        </p:txBody>
      </p:sp>
    </p:spTree>
    <p:extLst>
      <p:ext uri="{BB962C8B-B14F-4D97-AF65-F5344CB8AC3E}">
        <p14:creationId xmlns:p14="http://schemas.microsoft.com/office/powerpoint/2010/main" val="857191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BD55-AF64-1F44-8B55-97085582FDAE}"/>
              </a:ext>
            </a:extLst>
          </p:cNvPr>
          <p:cNvSpPr>
            <a:spLocks noGrp="1"/>
          </p:cNvSpPr>
          <p:nvPr>
            <p:ph idx="1"/>
          </p:nvPr>
        </p:nvSpPr>
        <p:spPr/>
        <p:txBody>
          <a:bodyPr/>
          <a:lstStyle/>
          <a:p>
            <a:r>
              <a:rPr lang="en-US" dirty="0"/>
              <a:t>D</a:t>
            </a:r>
            <a:r>
              <a:rPr lang="en-JO" dirty="0"/>
              <a:t>ynamic fluid response :</a:t>
            </a:r>
          </a:p>
          <a:p>
            <a:r>
              <a:rPr lang="en-US" dirty="0"/>
              <a:t>A</a:t>
            </a:r>
            <a:r>
              <a:rPr lang="en-JO" dirty="0"/>
              <a:t>fter initial bolus of fluid ( 250-500ml/5-10 mins) the cardiovascular response is assessed through BP, CVP, HR. </a:t>
            </a:r>
            <a:br>
              <a:rPr lang="en-JO" dirty="0"/>
            </a:br>
            <a:r>
              <a:rPr lang="en-US" b="1" dirty="0"/>
              <a:t>Responders </a:t>
            </a:r>
            <a:r>
              <a:rPr lang="en-US" dirty="0"/>
              <a:t>have an improvement in their cardiovascular status which is sustained. These patients are not actively losing fluid but require filling to a normal volume status. </a:t>
            </a:r>
          </a:p>
          <a:p>
            <a:r>
              <a:rPr lang="en-US" b="1" dirty="0"/>
              <a:t>Transient responders </a:t>
            </a:r>
            <a:r>
              <a:rPr lang="en-US" dirty="0"/>
              <a:t>have an improvement which then reverts to the previous state over the next 10–20 minutes. These patients have moderate ongoing fluid losses (either overt hemorrhage or further fluid shifts reducing intravascular volume). </a:t>
            </a:r>
          </a:p>
          <a:p>
            <a:r>
              <a:rPr lang="en-US" b="1" dirty="0"/>
              <a:t>Non-responders </a:t>
            </a:r>
            <a:r>
              <a:rPr lang="en-US" dirty="0"/>
              <a:t>are severely volume depleted and are likely to have major ongoing loss of intravascular volume, usually through persistent uncontrolled hemorrhage. </a:t>
            </a:r>
          </a:p>
          <a:p>
            <a:endParaRPr lang="en-JO" dirty="0"/>
          </a:p>
        </p:txBody>
      </p:sp>
    </p:spTree>
    <p:extLst>
      <p:ext uri="{BB962C8B-B14F-4D97-AF65-F5344CB8AC3E}">
        <p14:creationId xmlns:p14="http://schemas.microsoft.com/office/powerpoint/2010/main" val="1520911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F37F-BBCD-E640-85F9-40B0AEFDB8A2}"/>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B1BB32BF-B30B-5847-A963-12B1DD628450}"/>
              </a:ext>
            </a:extLst>
          </p:cNvPr>
          <p:cNvSpPr>
            <a:spLocks noGrp="1"/>
          </p:cNvSpPr>
          <p:nvPr>
            <p:ph idx="1"/>
          </p:nvPr>
        </p:nvSpPr>
        <p:spPr/>
        <p:txBody>
          <a:bodyPr/>
          <a:lstStyle/>
          <a:p>
            <a:r>
              <a:rPr lang="en-US" dirty="0"/>
              <a:t>E</a:t>
            </a:r>
            <a:r>
              <a:rPr lang="en-JO" dirty="0"/>
              <a:t>nd point of ressucitation:</a:t>
            </a:r>
          </a:p>
          <a:p>
            <a:r>
              <a:rPr lang="en-US" dirty="0"/>
              <a:t>U</a:t>
            </a:r>
            <a:r>
              <a:rPr lang="en-JO" dirty="0"/>
              <a:t>sing normal pulse, bp and UOP as an indicator to stop reessucitation may lead to occult hypoperfusion (</a:t>
            </a:r>
            <a:r>
              <a:rPr lang="en-US" dirty="0"/>
              <a:t>state of normal vital signs and continued under perfusion) it is manifested only by a persistent lactic acidosis and low mixed venous oxygen saturation so …</a:t>
            </a:r>
          </a:p>
          <a:p>
            <a:r>
              <a:rPr lang="en-US" dirty="0"/>
              <a:t>Resuscitation algorithms directed at correcting global perfusion end points (base deficit, lactate, mixed venous oxygen saturation) rather than traditional end points have been shown to improve mortality and morbidity in high-risk surgical patients </a:t>
            </a:r>
          </a:p>
          <a:p>
            <a:endParaRPr lang="en-US" dirty="0"/>
          </a:p>
        </p:txBody>
      </p:sp>
    </p:spTree>
    <p:extLst>
      <p:ext uri="{BB962C8B-B14F-4D97-AF65-F5344CB8AC3E}">
        <p14:creationId xmlns:p14="http://schemas.microsoft.com/office/powerpoint/2010/main" val="4290672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F1F95-A420-B343-B634-B47E72669CAE}"/>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09CB9600-AD1E-774A-969B-F654DEFF15C2}"/>
              </a:ext>
            </a:extLst>
          </p:cNvPr>
          <p:cNvSpPr>
            <a:spLocks noGrp="1"/>
          </p:cNvSpPr>
          <p:nvPr>
            <p:ph idx="1"/>
          </p:nvPr>
        </p:nvSpPr>
        <p:spPr/>
        <p:txBody>
          <a:bodyPr/>
          <a:lstStyle/>
          <a:p>
            <a:r>
              <a:rPr lang="en-US" dirty="0"/>
              <a:t>V</a:t>
            </a:r>
            <a:r>
              <a:rPr lang="en-JO" dirty="0"/>
              <a:t>asopressors and ionotropic support:</a:t>
            </a:r>
            <a:br>
              <a:rPr lang="en-JO" dirty="0"/>
            </a:br>
            <a:r>
              <a:rPr lang="en-US" dirty="0"/>
              <a:t>Vasopressor or inotropic therapy is not indicated as first-line therapy in hypovolemia </a:t>
            </a:r>
            <a:endParaRPr lang="en-JO" dirty="0"/>
          </a:p>
          <a:p>
            <a:r>
              <a:rPr lang="en-US" dirty="0"/>
              <a:t>administration of these agents in the absence of adequate preload rapidly leads to decreased coronary perfusion and depletion of myocardial oxygen reserves. Administration of inotropic or chronotropic agents to an empty heart will rapidly and permanently deplete the myocardium of oxygen stores and dramatically reduce diastolic filling and therefore coronary perfusion. Patients will enter the </a:t>
            </a:r>
            <a:r>
              <a:rPr lang="en-US" dirty="0" err="1"/>
              <a:t>unresuscitatable</a:t>
            </a:r>
            <a:r>
              <a:rPr lang="en-US" dirty="0"/>
              <a:t> stage of shock as the myocardium becomes progressively more </a:t>
            </a:r>
            <a:r>
              <a:rPr lang="en-US" dirty="0" err="1"/>
              <a:t>ischaemic</a:t>
            </a:r>
            <a:r>
              <a:rPr lang="en-US" dirty="0"/>
              <a:t> and unresponsive to resuscitative attempts. </a:t>
            </a:r>
          </a:p>
          <a:p>
            <a:endParaRPr lang="en-US" dirty="0"/>
          </a:p>
          <a:p>
            <a:endParaRPr lang="en-US" dirty="0"/>
          </a:p>
        </p:txBody>
      </p:sp>
    </p:spTree>
    <p:extLst>
      <p:ext uri="{BB962C8B-B14F-4D97-AF65-F5344CB8AC3E}">
        <p14:creationId xmlns:p14="http://schemas.microsoft.com/office/powerpoint/2010/main" val="1118303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422-CAFF-2B4C-B475-5347B32EA227}"/>
              </a:ext>
            </a:extLst>
          </p:cNvPr>
          <p:cNvSpPr>
            <a:spLocks noGrp="1"/>
          </p:cNvSpPr>
          <p:nvPr>
            <p:ph type="title"/>
          </p:nvPr>
        </p:nvSpPr>
        <p:spPr/>
        <p:txBody>
          <a:bodyPr/>
          <a:lstStyle/>
          <a:p>
            <a:endParaRPr lang="en-JO" dirty="0"/>
          </a:p>
        </p:txBody>
      </p:sp>
      <p:sp>
        <p:nvSpPr>
          <p:cNvPr id="3" name="Content Placeholder 2">
            <a:extLst>
              <a:ext uri="{FF2B5EF4-FFF2-40B4-BE49-F238E27FC236}">
                <a16:creationId xmlns:a16="http://schemas.microsoft.com/office/drawing/2014/main" id="{F88FEBA3-AB79-B44C-9A3D-984B20F6ACE7}"/>
              </a:ext>
            </a:extLst>
          </p:cNvPr>
          <p:cNvSpPr>
            <a:spLocks noGrp="1"/>
          </p:cNvSpPr>
          <p:nvPr>
            <p:ph idx="1"/>
          </p:nvPr>
        </p:nvSpPr>
        <p:spPr/>
        <p:txBody>
          <a:bodyPr/>
          <a:lstStyle/>
          <a:p>
            <a:r>
              <a:rPr lang="en-JO" dirty="0"/>
              <a:t>2-cardiogenic shock : primary failure of heart to pump blood</a:t>
            </a:r>
          </a:p>
        </p:txBody>
      </p:sp>
      <p:graphicFrame>
        <p:nvGraphicFramePr>
          <p:cNvPr id="6" name="Table 5">
            <a:extLst>
              <a:ext uri="{FF2B5EF4-FFF2-40B4-BE49-F238E27FC236}">
                <a16:creationId xmlns:a16="http://schemas.microsoft.com/office/drawing/2014/main" id="{B6BF3D2E-71B9-DE47-AB0F-AE3D742E1817}"/>
              </a:ext>
            </a:extLst>
          </p:cNvPr>
          <p:cNvGraphicFramePr>
            <a:graphicFrameLocks noGrp="1"/>
          </p:cNvGraphicFramePr>
          <p:nvPr>
            <p:extLst>
              <p:ext uri="{D42A27DB-BD31-4B8C-83A1-F6EECF244321}">
                <p14:modId xmlns:p14="http://schemas.microsoft.com/office/powerpoint/2010/main" val="3583676947"/>
              </p:ext>
            </p:extLst>
          </p:nvPr>
        </p:nvGraphicFramePr>
        <p:xfrm>
          <a:off x="1028700" y="2764814"/>
          <a:ext cx="9238920" cy="2763520"/>
        </p:xfrm>
        <a:graphic>
          <a:graphicData uri="http://schemas.openxmlformats.org/drawingml/2006/table">
            <a:tbl>
              <a:tblPr firstRow="1" bandRow="1">
                <a:tableStyleId>{5C22544A-7EE6-4342-B048-85BDC9FD1C3A}</a:tableStyleId>
              </a:tblPr>
              <a:tblGrid>
                <a:gridCol w="1946820">
                  <a:extLst>
                    <a:ext uri="{9D8B030D-6E8A-4147-A177-3AD203B41FA5}">
                      <a16:colId xmlns:a16="http://schemas.microsoft.com/office/drawing/2014/main" val="2873780872"/>
                    </a:ext>
                  </a:extLst>
                </a:gridCol>
                <a:gridCol w="7292100">
                  <a:extLst>
                    <a:ext uri="{9D8B030D-6E8A-4147-A177-3AD203B41FA5}">
                      <a16:colId xmlns:a16="http://schemas.microsoft.com/office/drawing/2014/main" val="2797118748"/>
                    </a:ext>
                  </a:extLst>
                </a:gridCol>
              </a:tblGrid>
              <a:tr h="370840">
                <a:tc>
                  <a:txBody>
                    <a:bodyPr/>
                    <a:lstStyle/>
                    <a:p>
                      <a:endParaRPr lang="en-JO" dirty="0"/>
                    </a:p>
                  </a:txBody>
                  <a:tcPr/>
                </a:tc>
                <a:tc>
                  <a:txBody>
                    <a:bodyPr/>
                    <a:lstStyle/>
                    <a:p>
                      <a:endParaRPr lang="en-JO" dirty="0"/>
                    </a:p>
                  </a:txBody>
                  <a:tcPr/>
                </a:tc>
                <a:extLst>
                  <a:ext uri="{0D108BD9-81ED-4DB2-BD59-A6C34878D82A}">
                    <a16:rowId xmlns:a16="http://schemas.microsoft.com/office/drawing/2014/main" val="2161868662"/>
                  </a:ext>
                </a:extLst>
              </a:tr>
              <a:tr h="370840">
                <a:tc>
                  <a:txBody>
                    <a:bodyPr/>
                    <a:lstStyle/>
                    <a:p>
                      <a:r>
                        <a:rPr lang="en-JO" dirty="0"/>
                        <a:t>COP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txBody>
                  <a:tcPr/>
                </a:tc>
                <a:extLst>
                  <a:ext uri="{0D108BD9-81ED-4DB2-BD59-A6C34878D82A}">
                    <a16:rowId xmlns:a16="http://schemas.microsoft.com/office/drawing/2014/main" val="2547347293"/>
                  </a:ext>
                </a:extLst>
              </a:tr>
              <a:tr h="370840">
                <a:tc>
                  <a:txBody>
                    <a:bodyPr/>
                    <a:lstStyle/>
                    <a:p>
                      <a:r>
                        <a:rPr lang="en-US" dirty="0"/>
                        <a:t>V</a:t>
                      </a:r>
                      <a:r>
                        <a:rPr lang="en-JO" dirty="0"/>
                        <a:t>ascular resistance </a:t>
                      </a:r>
                    </a:p>
                  </a:txBody>
                  <a:tcPr/>
                </a:tc>
                <a:tc>
                  <a:txBody>
                    <a:bodyPr/>
                    <a:lstStyle/>
                    <a:p>
                      <a:r>
                        <a:rPr lang="en-US" dirty="0"/>
                        <a:t>Increased </a:t>
                      </a:r>
                      <a:endParaRPr lang="en-JO" dirty="0"/>
                    </a:p>
                  </a:txBody>
                  <a:tcPr/>
                </a:tc>
                <a:extLst>
                  <a:ext uri="{0D108BD9-81ED-4DB2-BD59-A6C34878D82A}">
                    <a16:rowId xmlns:a16="http://schemas.microsoft.com/office/drawing/2014/main" val="2717649584"/>
                  </a:ext>
                </a:extLst>
              </a:tr>
              <a:tr h="370840">
                <a:tc>
                  <a:txBody>
                    <a:bodyPr/>
                    <a:lstStyle/>
                    <a:p>
                      <a:r>
                        <a:rPr lang="en-US" dirty="0"/>
                        <a:t>V</a:t>
                      </a:r>
                      <a:r>
                        <a:rPr lang="en-JO" dirty="0"/>
                        <a:t>enous 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Increased ( associated with pulmonary and systemic edema)</a:t>
                      </a:r>
                      <a:endParaRPr lang="en-JO" dirty="0"/>
                    </a:p>
                    <a:p>
                      <a:endParaRPr lang="en-JO" dirty="0"/>
                    </a:p>
                  </a:txBody>
                  <a:tcPr/>
                </a:tc>
                <a:extLst>
                  <a:ext uri="{0D108BD9-81ED-4DB2-BD59-A6C34878D82A}">
                    <a16:rowId xmlns:a16="http://schemas.microsoft.com/office/drawing/2014/main" val="2833710090"/>
                  </a:ext>
                </a:extLst>
              </a:tr>
              <a:tr h="370840">
                <a:tc>
                  <a:txBody>
                    <a:bodyPr/>
                    <a:lstStyle/>
                    <a:p>
                      <a:r>
                        <a:rPr lang="en-JO" sz="1800" dirty="0"/>
                        <a:t>Mixed venous saturation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p>
                      <a:endParaRPr lang="en-JO" dirty="0"/>
                    </a:p>
                  </a:txBody>
                  <a:tcPr/>
                </a:tc>
                <a:extLst>
                  <a:ext uri="{0D108BD9-81ED-4DB2-BD59-A6C34878D82A}">
                    <a16:rowId xmlns:a16="http://schemas.microsoft.com/office/drawing/2014/main" val="3657950177"/>
                  </a:ext>
                </a:extLst>
              </a:tr>
              <a:tr h="370840">
                <a:tc>
                  <a:txBody>
                    <a:bodyPr/>
                    <a:lstStyle/>
                    <a:p>
                      <a:r>
                        <a:rPr lang="en-US" dirty="0"/>
                        <a:t>B</a:t>
                      </a:r>
                      <a:r>
                        <a:rPr lang="en-JO" dirty="0"/>
                        <a:t>ase deficit</a:t>
                      </a:r>
                    </a:p>
                  </a:txBody>
                  <a:tcPr/>
                </a:tc>
                <a:tc>
                  <a:txBody>
                    <a:bodyPr/>
                    <a:lstStyle/>
                    <a:p>
                      <a:r>
                        <a:rPr lang="en-US" dirty="0"/>
                        <a:t>I</a:t>
                      </a:r>
                      <a:r>
                        <a:rPr lang="en-JO" dirty="0"/>
                        <a:t>ncreased </a:t>
                      </a:r>
                    </a:p>
                  </a:txBody>
                  <a:tcPr/>
                </a:tc>
                <a:extLst>
                  <a:ext uri="{0D108BD9-81ED-4DB2-BD59-A6C34878D82A}">
                    <a16:rowId xmlns:a16="http://schemas.microsoft.com/office/drawing/2014/main" val="1372760294"/>
                  </a:ext>
                </a:extLst>
              </a:tr>
            </a:tbl>
          </a:graphicData>
        </a:graphic>
      </p:graphicFrame>
    </p:spTree>
    <p:extLst>
      <p:ext uri="{BB962C8B-B14F-4D97-AF65-F5344CB8AC3E}">
        <p14:creationId xmlns:p14="http://schemas.microsoft.com/office/powerpoint/2010/main" val="183468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C6D35-5686-8A41-8466-2C4920843C42}"/>
              </a:ext>
            </a:extLst>
          </p:cNvPr>
          <p:cNvSpPr>
            <a:spLocks noGrp="1"/>
          </p:cNvSpPr>
          <p:nvPr>
            <p:ph idx="1"/>
          </p:nvPr>
        </p:nvSpPr>
        <p:spPr/>
        <p:txBody>
          <a:bodyPr/>
          <a:lstStyle/>
          <a:p>
            <a:r>
              <a:rPr lang="en-US" dirty="0"/>
              <a:t>C</a:t>
            </a:r>
            <a:r>
              <a:rPr lang="en-JO" dirty="0"/>
              <a:t>auses :</a:t>
            </a:r>
          </a:p>
          <a:p>
            <a:r>
              <a:rPr lang="en-JO" dirty="0"/>
              <a:t>1- MI, dysrythmias, vulvar heart disease,  cardiomyopathy</a:t>
            </a:r>
          </a:p>
          <a:p>
            <a:r>
              <a:rPr lang="en-JO" dirty="0"/>
              <a:t>2- myocardial depression : </a:t>
            </a:r>
            <a:br>
              <a:rPr lang="en-JO" dirty="0"/>
            </a:br>
            <a:r>
              <a:rPr lang="en-JO" dirty="0"/>
              <a:t>A- endogenous : most likely due to endotoxins from bacteria </a:t>
            </a:r>
          </a:p>
          <a:p>
            <a:r>
              <a:rPr lang="en-JO" dirty="0"/>
              <a:t>B- exogenous : drug abuse and pharmaceutical agents </a:t>
            </a:r>
          </a:p>
        </p:txBody>
      </p:sp>
    </p:spTree>
    <p:extLst>
      <p:ext uri="{BB962C8B-B14F-4D97-AF65-F5344CB8AC3E}">
        <p14:creationId xmlns:p14="http://schemas.microsoft.com/office/powerpoint/2010/main" val="2276946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40BCE1-2267-8C43-B431-B7C2E07E2106}"/>
              </a:ext>
            </a:extLst>
          </p:cNvPr>
          <p:cNvSpPr>
            <a:spLocks noGrp="1"/>
          </p:cNvSpPr>
          <p:nvPr>
            <p:ph idx="1"/>
          </p:nvPr>
        </p:nvSpPr>
        <p:spPr/>
        <p:txBody>
          <a:bodyPr>
            <a:normAutofit/>
          </a:bodyPr>
          <a:lstStyle/>
          <a:p>
            <a:r>
              <a:rPr lang="en-US" dirty="0"/>
              <a:t>M</a:t>
            </a:r>
            <a:r>
              <a:rPr lang="en-JO" dirty="0"/>
              <a:t>anagement:</a:t>
            </a:r>
          </a:p>
          <a:p>
            <a:pPr marL="342900" indent="-342900">
              <a:buFontTx/>
              <a:buChar char="-"/>
            </a:pPr>
            <a:r>
              <a:rPr lang="en-US" dirty="0"/>
              <a:t>C</a:t>
            </a:r>
            <a:r>
              <a:rPr lang="en-JO" dirty="0"/>
              <a:t>orrect dysrythmias </a:t>
            </a:r>
          </a:p>
          <a:p>
            <a:pPr marL="342900" indent="-342900">
              <a:buFontTx/>
              <a:buChar char="-"/>
            </a:pPr>
            <a:r>
              <a:rPr lang="en-US" dirty="0"/>
              <a:t>D</a:t>
            </a:r>
            <a:r>
              <a:rPr lang="en-JO" dirty="0"/>
              <a:t>rug therapy </a:t>
            </a:r>
            <a:br>
              <a:rPr lang="en-JO" dirty="0"/>
            </a:br>
            <a:r>
              <a:rPr lang="en-JO" dirty="0"/>
              <a:t>nitrates </a:t>
            </a:r>
            <a:br>
              <a:rPr lang="en-JO" dirty="0"/>
            </a:br>
            <a:r>
              <a:rPr lang="en-JO" dirty="0"/>
              <a:t>ionotropes </a:t>
            </a:r>
            <a:r>
              <a:rPr lang="en-US" dirty="0"/>
              <a:t>In cardiogenic shock, or where myocardial depression com- plicated a shock state (e.g. severe septic shock with low cardiac output), inotropic therapy may be required to increase cardiac output and therefore oxygen delivery. The </a:t>
            </a:r>
            <a:r>
              <a:rPr lang="en-US" dirty="0" err="1"/>
              <a:t>inodilator</a:t>
            </a:r>
            <a:r>
              <a:rPr lang="en-US" dirty="0"/>
              <a:t> dobutamine is the agent of choice. </a:t>
            </a:r>
            <a:br>
              <a:rPr lang="en-JO" dirty="0"/>
            </a:br>
            <a:r>
              <a:rPr lang="en-JO" dirty="0"/>
              <a:t>diuretics </a:t>
            </a:r>
            <a:br>
              <a:rPr lang="en-JO" dirty="0"/>
            </a:br>
            <a:r>
              <a:rPr lang="en-JO" dirty="0"/>
              <a:t>beta blockers </a:t>
            </a:r>
          </a:p>
        </p:txBody>
      </p:sp>
    </p:spTree>
    <p:extLst>
      <p:ext uri="{BB962C8B-B14F-4D97-AF65-F5344CB8AC3E}">
        <p14:creationId xmlns:p14="http://schemas.microsoft.com/office/powerpoint/2010/main" val="2535884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D609-A2E7-BE4F-814D-73C451DB94C5}"/>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87E1EFD2-DD84-4741-8FE2-3F97AE26FE1C}"/>
              </a:ext>
            </a:extLst>
          </p:cNvPr>
          <p:cNvSpPr>
            <a:spLocks noGrp="1"/>
          </p:cNvSpPr>
          <p:nvPr>
            <p:ph idx="1"/>
          </p:nvPr>
        </p:nvSpPr>
        <p:spPr/>
        <p:txBody>
          <a:bodyPr/>
          <a:lstStyle/>
          <a:p>
            <a:r>
              <a:rPr lang="en-JO" dirty="0"/>
              <a:t>3- obstructive : decreased preload due to mechanical obstruction of filling </a:t>
            </a:r>
          </a:p>
          <a:p>
            <a:endParaRPr lang="en-JO" dirty="0"/>
          </a:p>
        </p:txBody>
      </p:sp>
      <p:graphicFrame>
        <p:nvGraphicFramePr>
          <p:cNvPr id="4" name="Table 3">
            <a:extLst>
              <a:ext uri="{FF2B5EF4-FFF2-40B4-BE49-F238E27FC236}">
                <a16:creationId xmlns:a16="http://schemas.microsoft.com/office/drawing/2014/main" id="{C44235D1-E365-5A4C-9653-126BDD57E8C1}"/>
              </a:ext>
            </a:extLst>
          </p:cNvPr>
          <p:cNvGraphicFramePr>
            <a:graphicFrameLocks noGrp="1"/>
          </p:cNvGraphicFramePr>
          <p:nvPr>
            <p:extLst>
              <p:ext uri="{D42A27DB-BD31-4B8C-83A1-F6EECF244321}">
                <p14:modId xmlns:p14="http://schemas.microsoft.com/office/powerpoint/2010/main" val="1842501362"/>
              </p:ext>
            </p:extLst>
          </p:nvPr>
        </p:nvGraphicFramePr>
        <p:xfrm>
          <a:off x="928687" y="2633663"/>
          <a:ext cx="9238920" cy="2763520"/>
        </p:xfrm>
        <a:graphic>
          <a:graphicData uri="http://schemas.openxmlformats.org/drawingml/2006/table">
            <a:tbl>
              <a:tblPr firstRow="1" bandRow="1">
                <a:tableStyleId>{5C22544A-7EE6-4342-B048-85BDC9FD1C3A}</a:tableStyleId>
              </a:tblPr>
              <a:tblGrid>
                <a:gridCol w="1946820">
                  <a:extLst>
                    <a:ext uri="{9D8B030D-6E8A-4147-A177-3AD203B41FA5}">
                      <a16:colId xmlns:a16="http://schemas.microsoft.com/office/drawing/2014/main" val="2873780872"/>
                    </a:ext>
                  </a:extLst>
                </a:gridCol>
                <a:gridCol w="7292100">
                  <a:extLst>
                    <a:ext uri="{9D8B030D-6E8A-4147-A177-3AD203B41FA5}">
                      <a16:colId xmlns:a16="http://schemas.microsoft.com/office/drawing/2014/main" val="2797118748"/>
                    </a:ext>
                  </a:extLst>
                </a:gridCol>
              </a:tblGrid>
              <a:tr h="370840">
                <a:tc>
                  <a:txBody>
                    <a:bodyPr/>
                    <a:lstStyle/>
                    <a:p>
                      <a:endParaRPr lang="en-JO" dirty="0"/>
                    </a:p>
                  </a:txBody>
                  <a:tcPr/>
                </a:tc>
                <a:tc>
                  <a:txBody>
                    <a:bodyPr/>
                    <a:lstStyle/>
                    <a:p>
                      <a:endParaRPr lang="en-JO" dirty="0"/>
                    </a:p>
                  </a:txBody>
                  <a:tcPr/>
                </a:tc>
                <a:extLst>
                  <a:ext uri="{0D108BD9-81ED-4DB2-BD59-A6C34878D82A}">
                    <a16:rowId xmlns:a16="http://schemas.microsoft.com/office/drawing/2014/main" val="2161868662"/>
                  </a:ext>
                </a:extLst>
              </a:tr>
              <a:tr h="370840">
                <a:tc>
                  <a:txBody>
                    <a:bodyPr/>
                    <a:lstStyle/>
                    <a:p>
                      <a:r>
                        <a:rPr lang="en-JO" dirty="0"/>
                        <a:t>COP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txBody>
                  <a:tcPr/>
                </a:tc>
                <a:extLst>
                  <a:ext uri="{0D108BD9-81ED-4DB2-BD59-A6C34878D82A}">
                    <a16:rowId xmlns:a16="http://schemas.microsoft.com/office/drawing/2014/main" val="2547347293"/>
                  </a:ext>
                </a:extLst>
              </a:tr>
              <a:tr h="370840">
                <a:tc>
                  <a:txBody>
                    <a:bodyPr/>
                    <a:lstStyle/>
                    <a:p>
                      <a:r>
                        <a:rPr lang="en-US" dirty="0"/>
                        <a:t>V</a:t>
                      </a:r>
                      <a:r>
                        <a:rPr lang="en-JO" dirty="0"/>
                        <a:t>ascular resistance </a:t>
                      </a:r>
                    </a:p>
                  </a:txBody>
                  <a:tcPr/>
                </a:tc>
                <a:tc>
                  <a:txBody>
                    <a:bodyPr/>
                    <a:lstStyle/>
                    <a:p>
                      <a:r>
                        <a:rPr lang="en-US" dirty="0"/>
                        <a:t>Increased </a:t>
                      </a:r>
                      <a:endParaRPr lang="en-JO" dirty="0"/>
                    </a:p>
                  </a:txBody>
                  <a:tcPr/>
                </a:tc>
                <a:extLst>
                  <a:ext uri="{0D108BD9-81ED-4DB2-BD59-A6C34878D82A}">
                    <a16:rowId xmlns:a16="http://schemas.microsoft.com/office/drawing/2014/main" val="2717649584"/>
                  </a:ext>
                </a:extLst>
              </a:tr>
              <a:tr h="370840">
                <a:tc>
                  <a:txBody>
                    <a:bodyPr/>
                    <a:lstStyle/>
                    <a:p>
                      <a:r>
                        <a:rPr lang="en-US" dirty="0"/>
                        <a:t>V</a:t>
                      </a:r>
                      <a:r>
                        <a:rPr lang="en-JO" dirty="0"/>
                        <a:t>enous 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Increased </a:t>
                      </a:r>
                      <a:endParaRPr lang="en-JO" dirty="0"/>
                    </a:p>
                    <a:p>
                      <a:endParaRPr lang="en-JO" dirty="0"/>
                    </a:p>
                  </a:txBody>
                  <a:tcPr/>
                </a:tc>
                <a:extLst>
                  <a:ext uri="{0D108BD9-81ED-4DB2-BD59-A6C34878D82A}">
                    <a16:rowId xmlns:a16="http://schemas.microsoft.com/office/drawing/2014/main" val="2833710090"/>
                  </a:ext>
                </a:extLst>
              </a:tr>
              <a:tr h="370840">
                <a:tc>
                  <a:txBody>
                    <a:bodyPr/>
                    <a:lstStyle/>
                    <a:p>
                      <a:r>
                        <a:rPr lang="en-JO" sz="1800" dirty="0"/>
                        <a:t>Mixed venous saturation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en-JO" dirty="0"/>
                        <a:t>ecreased </a:t>
                      </a:r>
                    </a:p>
                    <a:p>
                      <a:endParaRPr lang="en-JO" dirty="0"/>
                    </a:p>
                  </a:txBody>
                  <a:tcPr/>
                </a:tc>
                <a:extLst>
                  <a:ext uri="{0D108BD9-81ED-4DB2-BD59-A6C34878D82A}">
                    <a16:rowId xmlns:a16="http://schemas.microsoft.com/office/drawing/2014/main" val="3657950177"/>
                  </a:ext>
                </a:extLst>
              </a:tr>
              <a:tr h="370840">
                <a:tc>
                  <a:txBody>
                    <a:bodyPr/>
                    <a:lstStyle/>
                    <a:p>
                      <a:r>
                        <a:rPr lang="en-US" dirty="0"/>
                        <a:t>B</a:t>
                      </a:r>
                      <a:r>
                        <a:rPr lang="en-JO" dirty="0"/>
                        <a:t>ase deficit</a:t>
                      </a:r>
                    </a:p>
                  </a:txBody>
                  <a:tcPr/>
                </a:tc>
                <a:tc>
                  <a:txBody>
                    <a:bodyPr/>
                    <a:lstStyle/>
                    <a:p>
                      <a:r>
                        <a:rPr lang="en-US" dirty="0"/>
                        <a:t>I</a:t>
                      </a:r>
                      <a:r>
                        <a:rPr lang="en-JO" dirty="0"/>
                        <a:t>ncreased </a:t>
                      </a:r>
                    </a:p>
                  </a:txBody>
                  <a:tcPr/>
                </a:tc>
                <a:extLst>
                  <a:ext uri="{0D108BD9-81ED-4DB2-BD59-A6C34878D82A}">
                    <a16:rowId xmlns:a16="http://schemas.microsoft.com/office/drawing/2014/main" val="1372760294"/>
                  </a:ext>
                </a:extLst>
              </a:tr>
            </a:tbl>
          </a:graphicData>
        </a:graphic>
      </p:graphicFrame>
    </p:spTree>
    <p:extLst>
      <p:ext uri="{BB962C8B-B14F-4D97-AF65-F5344CB8AC3E}">
        <p14:creationId xmlns:p14="http://schemas.microsoft.com/office/powerpoint/2010/main" val="2920447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66D1-F034-9D46-AF79-F4CCD0F73239}"/>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5325AEDC-B1D2-DA46-8D3A-0A8454AFE5EC}"/>
              </a:ext>
            </a:extLst>
          </p:cNvPr>
          <p:cNvSpPr>
            <a:spLocks noGrp="1"/>
          </p:cNvSpPr>
          <p:nvPr>
            <p:ph idx="1"/>
          </p:nvPr>
        </p:nvSpPr>
        <p:spPr/>
        <p:txBody>
          <a:bodyPr/>
          <a:lstStyle/>
          <a:p>
            <a:r>
              <a:rPr lang="en-US" dirty="0"/>
              <a:t>C</a:t>
            </a:r>
            <a:r>
              <a:rPr lang="en-JO" dirty="0"/>
              <a:t>auses :</a:t>
            </a:r>
          </a:p>
          <a:p>
            <a:r>
              <a:rPr lang="en-JO" dirty="0"/>
              <a:t>1- cardiac temponade</a:t>
            </a:r>
          </a:p>
          <a:p>
            <a:r>
              <a:rPr lang="en-JO" dirty="0"/>
              <a:t>2- pneumothorax</a:t>
            </a:r>
          </a:p>
          <a:p>
            <a:r>
              <a:rPr lang="en-JO" dirty="0"/>
              <a:t>3- massive pulmonary embolus </a:t>
            </a:r>
          </a:p>
          <a:p>
            <a:r>
              <a:rPr lang="en-JO" dirty="0"/>
              <a:t>4- air emboli </a:t>
            </a:r>
          </a:p>
        </p:txBody>
      </p:sp>
    </p:spTree>
    <p:extLst>
      <p:ext uri="{BB962C8B-B14F-4D97-AF65-F5344CB8AC3E}">
        <p14:creationId xmlns:p14="http://schemas.microsoft.com/office/powerpoint/2010/main" val="3216367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4907C-1374-0040-877C-EA8D2F487675}"/>
              </a:ext>
            </a:extLst>
          </p:cNvPr>
          <p:cNvSpPr>
            <a:spLocks noGrp="1"/>
          </p:cNvSpPr>
          <p:nvPr>
            <p:ph type="title"/>
          </p:nvPr>
        </p:nvSpPr>
        <p:spPr/>
        <p:txBody>
          <a:bodyPr/>
          <a:lstStyle/>
          <a:p>
            <a:endParaRPr lang="en-JO" dirty="0"/>
          </a:p>
        </p:txBody>
      </p:sp>
      <p:sp>
        <p:nvSpPr>
          <p:cNvPr id="3" name="Content Placeholder 2">
            <a:extLst>
              <a:ext uri="{FF2B5EF4-FFF2-40B4-BE49-F238E27FC236}">
                <a16:creationId xmlns:a16="http://schemas.microsoft.com/office/drawing/2014/main" id="{2239FD8C-339D-0B4B-B9B9-D81B53C87A7E}"/>
              </a:ext>
            </a:extLst>
          </p:cNvPr>
          <p:cNvSpPr>
            <a:spLocks noGrp="1"/>
          </p:cNvSpPr>
          <p:nvPr>
            <p:ph idx="1"/>
          </p:nvPr>
        </p:nvSpPr>
        <p:spPr/>
        <p:txBody>
          <a:bodyPr>
            <a:normAutofit lnSpcReduction="10000"/>
          </a:bodyPr>
          <a:lstStyle/>
          <a:p>
            <a:r>
              <a:rPr lang="en-US" dirty="0"/>
              <a:t>M</a:t>
            </a:r>
            <a:r>
              <a:rPr lang="en-JO" dirty="0"/>
              <a:t>anagement :</a:t>
            </a:r>
          </a:p>
          <a:p>
            <a:pPr marL="342900" indent="-342900">
              <a:buFontTx/>
              <a:buChar char="-"/>
            </a:pPr>
            <a:r>
              <a:rPr lang="en-US" dirty="0"/>
              <a:t>P</a:t>
            </a:r>
            <a:r>
              <a:rPr lang="en-JO" dirty="0"/>
              <a:t>ain relief and referral to CCU </a:t>
            </a:r>
          </a:p>
          <a:p>
            <a:pPr marL="342900" indent="-342900">
              <a:buFontTx/>
              <a:buChar char="-"/>
            </a:pPr>
            <a:r>
              <a:rPr lang="en-US" dirty="0"/>
              <a:t>B</a:t>
            </a:r>
            <a:r>
              <a:rPr lang="en-JO" dirty="0"/>
              <a:t>ed rest and O2 adminestration </a:t>
            </a:r>
          </a:p>
          <a:p>
            <a:pPr marL="342900" indent="-342900">
              <a:buFontTx/>
              <a:buChar char="-"/>
            </a:pPr>
            <a:r>
              <a:rPr lang="en-JO" dirty="0"/>
              <a:t>ECG monitoring </a:t>
            </a:r>
          </a:p>
          <a:p>
            <a:pPr marL="342900" indent="-342900">
              <a:buFontTx/>
              <a:buChar char="-"/>
            </a:pPr>
            <a:r>
              <a:rPr lang="en-US" dirty="0"/>
              <a:t>D</a:t>
            </a:r>
            <a:r>
              <a:rPr lang="en-JO" dirty="0"/>
              <a:t>rugs like ionotropic vasodialators</a:t>
            </a:r>
          </a:p>
          <a:p>
            <a:pPr marL="342900" indent="-342900">
              <a:buFontTx/>
              <a:buChar char="-"/>
            </a:pPr>
            <a:r>
              <a:rPr lang="en-US" dirty="0"/>
              <a:t>S</a:t>
            </a:r>
            <a:r>
              <a:rPr lang="en-JO" dirty="0"/>
              <a:t>pecific </a:t>
            </a:r>
            <a:br>
              <a:rPr lang="en-JO" dirty="0"/>
            </a:br>
            <a:r>
              <a:rPr lang="en-JO" dirty="0"/>
              <a:t>tension pneumothorax : needle aspiration at 2nd intercostal space along midclavicular line </a:t>
            </a:r>
            <a:br>
              <a:rPr lang="en-JO" dirty="0"/>
            </a:br>
            <a:r>
              <a:rPr lang="en-JO" dirty="0"/>
              <a:t>pulmonary embolism : high flow oxygen intubation</a:t>
            </a:r>
            <a:br>
              <a:rPr lang="en-JO" dirty="0"/>
            </a:br>
            <a:r>
              <a:rPr lang="en-JO" dirty="0"/>
              <a:t>temponade : pericordiocentesis </a:t>
            </a:r>
            <a:br>
              <a:rPr lang="en-JO" dirty="0"/>
            </a:br>
            <a:r>
              <a:rPr lang="en-JO" dirty="0"/>
              <a:t> </a:t>
            </a:r>
          </a:p>
        </p:txBody>
      </p:sp>
    </p:spTree>
    <p:extLst>
      <p:ext uri="{BB962C8B-B14F-4D97-AF65-F5344CB8AC3E}">
        <p14:creationId xmlns:p14="http://schemas.microsoft.com/office/powerpoint/2010/main" val="4056084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2168-FA3B-0848-B8F4-550B8F8C873D}"/>
              </a:ext>
            </a:extLst>
          </p:cNvPr>
          <p:cNvSpPr>
            <a:spLocks noGrp="1"/>
          </p:cNvSpPr>
          <p:nvPr>
            <p:ph type="title"/>
          </p:nvPr>
        </p:nvSpPr>
        <p:spPr/>
        <p:txBody>
          <a:bodyPr/>
          <a:lstStyle/>
          <a:p>
            <a:r>
              <a:rPr lang="en-US" dirty="0"/>
              <a:t>M</a:t>
            </a:r>
            <a:r>
              <a:rPr lang="en-JO" dirty="0"/>
              <a:t>anagement</a:t>
            </a:r>
          </a:p>
        </p:txBody>
      </p:sp>
      <p:sp>
        <p:nvSpPr>
          <p:cNvPr id="3" name="Content Placeholder 2">
            <a:extLst>
              <a:ext uri="{FF2B5EF4-FFF2-40B4-BE49-F238E27FC236}">
                <a16:creationId xmlns:a16="http://schemas.microsoft.com/office/drawing/2014/main" id="{9AC4ADC1-E8D3-4240-A6E4-37096E6028FE}"/>
              </a:ext>
            </a:extLst>
          </p:cNvPr>
          <p:cNvSpPr>
            <a:spLocks noGrp="1"/>
          </p:cNvSpPr>
          <p:nvPr>
            <p:ph idx="1"/>
          </p:nvPr>
        </p:nvSpPr>
        <p:spPr/>
        <p:txBody>
          <a:bodyPr>
            <a:normAutofit/>
          </a:bodyPr>
          <a:lstStyle/>
          <a:p>
            <a:r>
              <a:rPr lang="en-US" dirty="0"/>
              <a:t>G</a:t>
            </a:r>
            <a:r>
              <a:rPr lang="en-JO" dirty="0"/>
              <a:t>eneral strategy :</a:t>
            </a:r>
          </a:p>
          <a:p>
            <a:pPr marL="342900" indent="-342900">
              <a:buFontTx/>
              <a:buChar char="-"/>
            </a:pPr>
            <a:r>
              <a:rPr lang="en-US" dirty="0"/>
              <a:t>A</a:t>
            </a:r>
            <a:r>
              <a:rPr lang="en-JO" dirty="0"/>
              <a:t>ssessment </a:t>
            </a:r>
          </a:p>
          <a:p>
            <a:pPr marL="342900" indent="-342900">
              <a:buFontTx/>
              <a:buChar char="-"/>
            </a:pPr>
            <a:r>
              <a:rPr lang="en-US" dirty="0"/>
              <a:t>A</a:t>
            </a:r>
            <a:r>
              <a:rPr lang="en-JO" dirty="0"/>
              <a:t>nalysis</a:t>
            </a:r>
          </a:p>
          <a:p>
            <a:pPr marL="342900" indent="-342900">
              <a:buFontTx/>
              <a:buChar char="-"/>
            </a:pPr>
            <a:r>
              <a:rPr lang="en-US" dirty="0"/>
              <a:t>P</a:t>
            </a:r>
            <a:r>
              <a:rPr lang="en-JO" dirty="0"/>
              <a:t>lanning/implentation of intervention : </a:t>
            </a:r>
            <a:r>
              <a:rPr lang="en-US" dirty="0"/>
              <a:t>If there is initial doubt about the cause of shock, it is safer to assume the cause is hypovolemia and begin with fluid resuscitation, and then assess the response.</a:t>
            </a:r>
            <a:r>
              <a:rPr lang="en-JO" dirty="0"/>
              <a:t> </a:t>
            </a:r>
          </a:p>
          <a:p>
            <a:pPr marL="342900" indent="-342900">
              <a:buFontTx/>
              <a:buChar char="-"/>
            </a:pPr>
            <a:r>
              <a:rPr lang="en-US" dirty="0"/>
              <a:t>E</a:t>
            </a:r>
            <a:r>
              <a:rPr lang="en-JO" dirty="0"/>
              <a:t>valuation and ngoing monitoring </a:t>
            </a:r>
          </a:p>
          <a:p>
            <a:pPr marL="342900" indent="-342900">
              <a:buFontTx/>
              <a:buChar char="-"/>
            </a:pPr>
            <a:r>
              <a:rPr lang="en-US" dirty="0"/>
              <a:t>D</a:t>
            </a:r>
            <a:r>
              <a:rPr lang="en-JO" dirty="0"/>
              <a:t>ocumentation of interventions</a:t>
            </a:r>
          </a:p>
          <a:p>
            <a:pPr marL="342900" indent="-342900">
              <a:buFontTx/>
              <a:buChar char="-"/>
            </a:pPr>
            <a:r>
              <a:rPr lang="en-US" dirty="0"/>
              <a:t>Age related considerations </a:t>
            </a:r>
            <a:endParaRPr lang="en-JO" dirty="0"/>
          </a:p>
        </p:txBody>
      </p:sp>
    </p:spTree>
    <p:extLst>
      <p:ext uri="{BB962C8B-B14F-4D97-AF65-F5344CB8AC3E}">
        <p14:creationId xmlns:p14="http://schemas.microsoft.com/office/powerpoint/2010/main" val="250263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116E40-7994-814F-9C06-3344313BF154}"/>
              </a:ext>
            </a:extLst>
          </p:cNvPr>
          <p:cNvSpPr>
            <a:spLocks noGrp="1"/>
          </p:cNvSpPr>
          <p:nvPr>
            <p:ph idx="1"/>
          </p:nvPr>
        </p:nvSpPr>
        <p:spPr/>
        <p:txBody>
          <a:bodyPr>
            <a:normAutofit lnSpcReduction="10000"/>
          </a:bodyPr>
          <a:lstStyle/>
          <a:p>
            <a:r>
              <a:rPr lang="en-JO" dirty="0"/>
              <a:t>assessment and analysis</a:t>
            </a:r>
          </a:p>
          <a:p>
            <a:pPr marL="342900" indent="-342900">
              <a:buFontTx/>
              <a:buChar char="-"/>
            </a:pPr>
            <a:r>
              <a:rPr lang="en-US" dirty="0"/>
              <a:t>M</a:t>
            </a:r>
            <a:r>
              <a:rPr lang="en-JO" dirty="0"/>
              <a:t>onitor vitals                                                            - ECG </a:t>
            </a:r>
          </a:p>
          <a:p>
            <a:pPr marL="342900" indent="-342900">
              <a:buFontTx/>
              <a:buChar char="-"/>
            </a:pPr>
            <a:r>
              <a:rPr lang="en-US" dirty="0"/>
              <a:t>Monitor mental status                                                - chest Xray. </a:t>
            </a:r>
          </a:p>
          <a:p>
            <a:pPr marL="342900" indent="-342900">
              <a:buFontTx/>
              <a:buChar char="-"/>
            </a:pPr>
            <a:r>
              <a:rPr lang="en-US" dirty="0"/>
              <a:t>Monitor lab values                                                     - continuous pulse oximetry. </a:t>
            </a:r>
          </a:p>
          <a:p>
            <a:pPr marL="342900" indent="-342900">
              <a:buFont typeface="Arial" panose="020B0604020202020204" pitchFamily="34" charset="0"/>
              <a:buChar char="•"/>
            </a:pPr>
            <a:r>
              <a:rPr lang="en-US" dirty="0"/>
              <a:t>ABGs and lactate </a:t>
            </a:r>
          </a:p>
          <a:p>
            <a:pPr marL="342900" indent="-342900">
              <a:buFont typeface="Arial" panose="020B0604020202020204" pitchFamily="34" charset="0"/>
              <a:buChar char="•"/>
            </a:pPr>
            <a:r>
              <a:rPr lang="en-US" dirty="0"/>
              <a:t>CBC : RBC normal HCT decrease HGB increase </a:t>
            </a:r>
          </a:p>
          <a:p>
            <a:pPr marL="342900" indent="-342900">
              <a:buFont typeface="Arial" panose="020B0604020202020204" pitchFamily="34" charset="0"/>
              <a:buChar char="•"/>
            </a:pPr>
            <a:r>
              <a:rPr lang="en-US" dirty="0"/>
              <a:t>Coagulation panel : PTT/PT/INR/ D-dimer </a:t>
            </a:r>
          </a:p>
          <a:p>
            <a:pPr marL="342900" indent="-342900">
              <a:buFont typeface="Arial" panose="020B0604020202020204" pitchFamily="34" charset="0"/>
              <a:buChar char="•"/>
            </a:pPr>
            <a:r>
              <a:rPr lang="en-US" dirty="0"/>
              <a:t>Troponin/ CKMB / BUN / TCK </a:t>
            </a:r>
          </a:p>
          <a:p>
            <a:pPr marL="342900" indent="-342900">
              <a:buFont typeface="Arial" panose="020B0604020202020204" pitchFamily="34" charset="0"/>
              <a:buChar char="•"/>
            </a:pPr>
            <a:r>
              <a:rPr lang="en-US" dirty="0"/>
              <a:t>Glucose initially elevated then decrease after glycogen depletion </a:t>
            </a:r>
            <a:endParaRPr lang="en-JO" dirty="0"/>
          </a:p>
        </p:txBody>
      </p:sp>
    </p:spTree>
    <p:extLst>
      <p:ext uri="{BB962C8B-B14F-4D97-AF65-F5344CB8AC3E}">
        <p14:creationId xmlns:p14="http://schemas.microsoft.com/office/powerpoint/2010/main" val="2030293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C5A4A-D0FB-8740-851D-BFB76A98E5FC}"/>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AB284427-9868-C64B-A2A5-50EAA06BD40B}"/>
              </a:ext>
            </a:extLst>
          </p:cNvPr>
          <p:cNvSpPr>
            <a:spLocks noGrp="1"/>
          </p:cNvSpPr>
          <p:nvPr>
            <p:ph idx="1"/>
          </p:nvPr>
        </p:nvSpPr>
        <p:spPr/>
        <p:txBody>
          <a:bodyPr/>
          <a:lstStyle/>
          <a:p>
            <a:r>
              <a:rPr lang="en-US" dirty="0"/>
              <a:t>E</a:t>
            </a:r>
            <a:r>
              <a:rPr lang="en-JO" dirty="0"/>
              <a:t>valuation and ongoing monitoring</a:t>
            </a:r>
          </a:p>
          <a:p>
            <a:r>
              <a:rPr lang="en-US" dirty="0"/>
              <a:t>The </a:t>
            </a:r>
            <a:r>
              <a:rPr lang="en-US" b="1" dirty="0"/>
              <a:t>minimum </a:t>
            </a:r>
            <a:r>
              <a:rPr lang="en-US" dirty="0"/>
              <a:t>standard for monitoring of the patient in shock is continuous heart rate and oxygen saturation monitoring, frequent non-invasive blood pressure monitoring and hourly urine output measurements. Most patients will need more aggressive invasive monitoring, including central venous pressure and invasive blood pressure monitoring </a:t>
            </a:r>
          </a:p>
          <a:p>
            <a:endParaRPr lang="en-US" dirty="0"/>
          </a:p>
          <a:p>
            <a:r>
              <a:rPr lang="en-JO" dirty="0"/>
              <a:t> </a:t>
            </a:r>
          </a:p>
          <a:p>
            <a:endParaRPr lang="en-JO" dirty="0"/>
          </a:p>
        </p:txBody>
      </p:sp>
      <p:sp>
        <p:nvSpPr>
          <p:cNvPr id="4" name="Oval 3">
            <a:extLst>
              <a:ext uri="{FF2B5EF4-FFF2-40B4-BE49-F238E27FC236}">
                <a16:creationId xmlns:a16="http://schemas.microsoft.com/office/drawing/2014/main" id="{1A618FBF-7859-0749-91B0-DBCC1B3A625F}"/>
              </a:ext>
            </a:extLst>
          </p:cNvPr>
          <p:cNvSpPr/>
          <p:nvPr/>
        </p:nvSpPr>
        <p:spPr>
          <a:xfrm>
            <a:off x="4189227" y="4146574"/>
            <a:ext cx="190677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monitoring</a:t>
            </a:r>
          </a:p>
        </p:txBody>
      </p:sp>
      <p:sp>
        <p:nvSpPr>
          <p:cNvPr id="5" name="Oval 4">
            <a:extLst>
              <a:ext uri="{FF2B5EF4-FFF2-40B4-BE49-F238E27FC236}">
                <a16:creationId xmlns:a16="http://schemas.microsoft.com/office/drawing/2014/main" id="{61A68AFE-2FD0-A644-9702-E69933CCD2B8}"/>
              </a:ext>
            </a:extLst>
          </p:cNvPr>
          <p:cNvSpPr/>
          <p:nvPr/>
        </p:nvSpPr>
        <p:spPr>
          <a:xfrm>
            <a:off x="5915246" y="4862499"/>
            <a:ext cx="190677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r>
              <a:rPr lang="en-JO" dirty="0"/>
              <a:t>ystemic and organs perfusion</a:t>
            </a:r>
          </a:p>
        </p:txBody>
      </p:sp>
      <p:sp>
        <p:nvSpPr>
          <p:cNvPr id="6" name="Oval 5">
            <a:extLst>
              <a:ext uri="{FF2B5EF4-FFF2-40B4-BE49-F238E27FC236}">
                <a16:creationId xmlns:a16="http://schemas.microsoft.com/office/drawing/2014/main" id="{90FCB459-9F02-DC4D-B24C-5D0B7C1039CD}"/>
              </a:ext>
            </a:extLst>
          </p:cNvPr>
          <p:cNvSpPr/>
          <p:nvPr/>
        </p:nvSpPr>
        <p:spPr>
          <a:xfrm>
            <a:off x="2573965" y="4862499"/>
            <a:ext cx="190677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O" dirty="0"/>
              <a:t>cardiovascular</a:t>
            </a:r>
          </a:p>
        </p:txBody>
      </p:sp>
    </p:spTree>
    <p:extLst>
      <p:ext uri="{BB962C8B-B14F-4D97-AF65-F5344CB8AC3E}">
        <p14:creationId xmlns:p14="http://schemas.microsoft.com/office/powerpoint/2010/main" val="3149210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B38EB-EEAA-8740-83A7-DFD45DB9C52B}"/>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286E589A-14CF-8346-BDA5-CDD445116272}"/>
              </a:ext>
            </a:extLst>
          </p:cNvPr>
          <p:cNvSpPr>
            <a:spLocks noGrp="1"/>
          </p:cNvSpPr>
          <p:nvPr>
            <p:ph idx="1"/>
          </p:nvPr>
        </p:nvSpPr>
        <p:spPr/>
        <p:txBody>
          <a:bodyPr>
            <a:normAutofit lnSpcReduction="10000"/>
          </a:bodyPr>
          <a:lstStyle/>
          <a:p>
            <a:r>
              <a:rPr lang="en-JO" dirty="0"/>
              <a:t>CARDIOVASCULAR:</a:t>
            </a:r>
          </a:p>
          <a:p>
            <a:r>
              <a:rPr lang="en-US" dirty="0"/>
              <a:t>Cardiovascular monitoring at a minimum should include continuous heart rate (ECG), oxygen saturation and pulse waveform and non-invasive blood pressure. Patients whose state of shock is not rapidly corrected with a small amount of fluid should have central venous pressure monitoring and continuous blood pressure monitoring through an arterial line </a:t>
            </a:r>
          </a:p>
          <a:p>
            <a:r>
              <a:rPr lang="en-JO" dirty="0"/>
              <a:t>1- CVP </a:t>
            </a:r>
            <a:br>
              <a:rPr lang="en-JO" dirty="0"/>
            </a:br>
            <a:r>
              <a:rPr lang="en-JO" dirty="0"/>
              <a:t>There’s no normal cvp we monitor the response after fluid bolus for 10-20 mins </a:t>
            </a:r>
            <a:br>
              <a:rPr lang="en-JO" dirty="0"/>
            </a:br>
            <a:r>
              <a:rPr lang="en-US" dirty="0"/>
              <a:t>The normal CVP response is a rise of 2–5 cmH2O which gradually drifts back to the original level over 10–20 minutes. Patients with no change in their CVP are empty and require further fluid resuscitation. Patients with a large, sustained rise in CVP have high preload and an element of cardiac insufficiency or volume overload. </a:t>
            </a:r>
          </a:p>
          <a:p>
            <a:endParaRPr lang="en-JO" dirty="0"/>
          </a:p>
        </p:txBody>
      </p:sp>
    </p:spTree>
    <p:extLst>
      <p:ext uri="{BB962C8B-B14F-4D97-AF65-F5344CB8AC3E}">
        <p14:creationId xmlns:p14="http://schemas.microsoft.com/office/powerpoint/2010/main" val="4099206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CC137-E5EB-4448-9BEA-3415759062EB}"/>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FB6633CB-F678-084B-9E0D-94DC78374B2B}"/>
              </a:ext>
            </a:extLst>
          </p:cNvPr>
          <p:cNvSpPr>
            <a:spLocks noGrp="1"/>
          </p:cNvSpPr>
          <p:nvPr>
            <p:ph idx="1"/>
          </p:nvPr>
        </p:nvSpPr>
        <p:spPr/>
        <p:txBody>
          <a:bodyPr/>
          <a:lstStyle/>
          <a:p>
            <a:r>
              <a:rPr lang="en-JO" dirty="0"/>
              <a:t>2- COP </a:t>
            </a:r>
          </a:p>
          <a:p>
            <a:r>
              <a:rPr lang="en-US" dirty="0"/>
              <a:t>A</a:t>
            </a:r>
            <a:r>
              <a:rPr lang="en-JO" dirty="0"/>
              <a:t>- invasive : pulmonary artery catheter </a:t>
            </a:r>
            <a:br>
              <a:rPr lang="en-JO" dirty="0"/>
            </a:br>
            <a:r>
              <a:rPr lang="en-JO" dirty="0"/>
              <a:t>B- </a:t>
            </a:r>
            <a:r>
              <a:rPr lang="en-US" dirty="0"/>
              <a:t>noninvasive</a:t>
            </a:r>
            <a:r>
              <a:rPr lang="en-JO" dirty="0"/>
              <a:t>: </a:t>
            </a:r>
            <a:r>
              <a:rPr lang="en-US" dirty="0"/>
              <a:t>Doppler ultra- sound, pulse waveform analysis and indicator dilution methods </a:t>
            </a:r>
          </a:p>
          <a:p>
            <a:r>
              <a:rPr lang="en-US" dirty="0"/>
              <a:t>allows not only assessment of the cardiac output but also the systemic vascular resistance and, depending on the technique used, end diastolic volume (preload) and blood volume. Early consideration should be given to instituting cardiac output monitoring on patients who require vasopressor or inotropic support. </a:t>
            </a:r>
          </a:p>
          <a:p>
            <a:endParaRPr lang="en-US" dirty="0"/>
          </a:p>
        </p:txBody>
      </p:sp>
    </p:spTree>
    <p:extLst>
      <p:ext uri="{BB962C8B-B14F-4D97-AF65-F5344CB8AC3E}">
        <p14:creationId xmlns:p14="http://schemas.microsoft.com/office/powerpoint/2010/main" val="2883191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B5D7-0DF8-2045-877F-F80BBB028962}"/>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427D5EEC-0CD8-8C44-A1C5-96EB62A1C5DB}"/>
              </a:ext>
            </a:extLst>
          </p:cNvPr>
          <p:cNvSpPr>
            <a:spLocks noGrp="1"/>
          </p:cNvSpPr>
          <p:nvPr>
            <p:ph idx="1"/>
          </p:nvPr>
        </p:nvSpPr>
        <p:spPr/>
        <p:txBody>
          <a:bodyPr/>
          <a:lstStyle/>
          <a:p>
            <a:r>
              <a:rPr lang="en-US" dirty="0"/>
              <a:t>S</a:t>
            </a:r>
            <a:r>
              <a:rPr lang="en-JO" dirty="0"/>
              <a:t>ystemic and organ perfusion </a:t>
            </a:r>
          </a:p>
          <a:p>
            <a:r>
              <a:rPr lang="en-US" dirty="0"/>
              <a:t>S</a:t>
            </a:r>
            <a:r>
              <a:rPr lang="en-JO" dirty="0"/>
              <a:t>ystemic perfusion :</a:t>
            </a:r>
            <a:br>
              <a:rPr lang="en-JO" dirty="0"/>
            </a:br>
            <a:r>
              <a:rPr lang="en-JO" dirty="0"/>
              <a:t>- base deficit and lactate </a:t>
            </a:r>
            <a:br>
              <a:rPr lang="en-JO" dirty="0"/>
            </a:br>
            <a:r>
              <a:rPr lang="en-JO" dirty="0"/>
              <a:t>importance :  diagnosis, monitoring, prognosis (</a:t>
            </a:r>
            <a:r>
              <a:rPr lang="en-US" dirty="0"/>
              <a:t>Patients with a base deficit over 6 mmol/L have a much higher morbidity and mortality than those with no metabolic acidosis.), end point of resuscitation </a:t>
            </a:r>
            <a:br>
              <a:rPr lang="en-JO" dirty="0"/>
            </a:br>
            <a:r>
              <a:rPr lang="en-JO" dirty="0"/>
              <a:t>how ? :  </a:t>
            </a:r>
            <a:r>
              <a:rPr lang="en-US" dirty="0"/>
              <a:t>measured from arterial blood gas analyses (the frequency of measurements is limited, and they do not provide minute-to-minute data )</a:t>
            </a:r>
          </a:p>
          <a:p>
            <a:endParaRPr lang="en-US" dirty="0"/>
          </a:p>
        </p:txBody>
      </p:sp>
    </p:spTree>
    <p:extLst>
      <p:ext uri="{BB962C8B-B14F-4D97-AF65-F5344CB8AC3E}">
        <p14:creationId xmlns:p14="http://schemas.microsoft.com/office/powerpoint/2010/main" val="4167857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2839-AC4F-F648-A7E7-C93B0ED96952}"/>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DE8F8D21-561B-2841-B9FA-273F135F48A0}"/>
              </a:ext>
            </a:extLst>
          </p:cNvPr>
          <p:cNvSpPr>
            <a:spLocks noGrp="1"/>
          </p:cNvSpPr>
          <p:nvPr>
            <p:ph idx="1"/>
          </p:nvPr>
        </p:nvSpPr>
        <p:spPr/>
        <p:txBody>
          <a:bodyPr/>
          <a:lstStyle/>
          <a:p>
            <a:r>
              <a:rPr lang="en-US" dirty="0"/>
              <a:t>M</a:t>
            </a:r>
            <a:r>
              <a:rPr lang="en-JO" dirty="0"/>
              <a:t>ixed venous oxygen saturation: normal = 50-70 percent</a:t>
            </a:r>
          </a:p>
          <a:p>
            <a:r>
              <a:rPr lang="en-US" dirty="0"/>
              <a:t>H</a:t>
            </a:r>
            <a:r>
              <a:rPr lang="en-JO" dirty="0"/>
              <a:t>ow ? : </a:t>
            </a:r>
            <a:r>
              <a:rPr lang="en-US" dirty="0"/>
              <a:t>Accurate measurement is via analysis of blood drawn from a long central line placed in the right atrium </a:t>
            </a:r>
            <a:r>
              <a:rPr lang="en-JO" dirty="0"/>
              <a:t>, </a:t>
            </a:r>
            <a:r>
              <a:rPr lang="en-US" dirty="0"/>
              <a:t>Estimations can be made from blood drawn from lines in the superior vena cava, but these values will be slightly higher </a:t>
            </a:r>
          </a:p>
          <a:p>
            <a:endParaRPr lang="en-US" dirty="0"/>
          </a:p>
        </p:txBody>
      </p:sp>
    </p:spTree>
    <p:extLst>
      <p:ext uri="{BB962C8B-B14F-4D97-AF65-F5344CB8AC3E}">
        <p14:creationId xmlns:p14="http://schemas.microsoft.com/office/powerpoint/2010/main" val="2577511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DEED4-34C4-ED43-9B24-32B379557F42}"/>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E6AB95CF-1A4F-FD4D-94F6-7CF833A3B37C}"/>
              </a:ext>
            </a:extLst>
          </p:cNvPr>
          <p:cNvSpPr>
            <a:spLocks noGrp="1"/>
          </p:cNvSpPr>
          <p:nvPr>
            <p:ph idx="1"/>
          </p:nvPr>
        </p:nvSpPr>
        <p:spPr/>
        <p:txBody>
          <a:bodyPr>
            <a:normAutofit fontScale="92500" lnSpcReduction="20000"/>
          </a:bodyPr>
          <a:lstStyle/>
          <a:p>
            <a:r>
              <a:rPr lang="en-US" dirty="0"/>
              <a:t>techniques that provide information regarding perfusion of specific tissue beds :</a:t>
            </a:r>
          </a:p>
          <a:p>
            <a:r>
              <a:rPr lang="en-US" dirty="0"/>
              <a:t>Muscles : near infrared spectroscopy</a:t>
            </a:r>
            <a:br>
              <a:rPr lang="en-US" dirty="0"/>
            </a:br>
            <a:r>
              <a:rPr lang="en-US" dirty="0"/>
              <a:t>              tissue oxygenation electrode </a:t>
            </a:r>
          </a:p>
          <a:p>
            <a:r>
              <a:rPr lang="en-US" dirty="0"/>
              <a:t>Gut : sublingual capnometry</a:t>
            </a:r>
            <a:br>
              <a:rPr lang="en-US" dirty="0"/>
            </a:br>
            <a:r>
              <a:rPr lang="en-US" dirty="0"/>
              <a:t>        gut mucosal PH </a:t>
            </a:r>
            <a:br>
              <a:rPr lang="en-US" dirty="0"/>
            </a:br>
            <a:r>
              <a:rPr lang="en-US" dirty="0"/>
              <a:t>        laser doppler flowmetry </a:t>
            </a:r>
          </a:p>
          <a:p>
            <a:r>
              <a:rPr lang="en-US" dirty="0"/>
              <a:t>kidney : UOP </a:t>
            </a:r>
          </a:p>
          <a:p>
            <a:r>
              <a:rPr lang="en-US" dirty="0"/>
              <a:t>Brain : consciousness </a:t>
            </a:r>
            <a:br>
              <a:rPr lang="en-US" dirty="0"/>
            </a:br>
            <a:r>
              <a:rPr lang="en-US" dirty="0"/>
              <a:t>          Tissue oxygen electrode</a:t>
            </a:r>
            <a:br>
              <a:rPr lang="en-US" dirty="0"/>
            </a:br>
            <a:r>
              <a:rPr lang="en-US" dirty="0"/>
              <a:t>          Near-infrared spectroscopy </a:t>
            </a:r>
          </a:p>
          <a:p>
            <a:br>
              <a:rPr lang="en-US" dirty="0"/>
            </a:br>
            <a:r>
              <a:rPr lang="en-US" dirty="0"/>
              <a:t>         </a:t>
            </a:r>
          </a:p>
          <a:p>
            <a:endParaRPr lang="en-JO" dirty="0"/>
          </a:p>
        </p:txBody>
      </p:sp>
    </p:spTree>
    <p:extLst>
      <p:ext uri="{BB962C8B-B14F-4D97-AF65-F5344CB8AC3E}">
        <p14:creationId xmlns:p14="http://schemas.microsoft.com/office/powerpoint/2010/main" val="3483481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48D4-D7CE-F94B-A788-AAE19893DFD1}"/>
              </a:ext>
            </a:extLst>
          </p:cNvPr>
          <p:cNvSpPr>
            <a:spLocks noGrp="1"/>
          </p:cNvSpPr>
          <p:nvPr>
            <p:ph type="title"/>
          </p:nvPr>
        </p:nvSpPr>
        <p:spPr/>
        <p:txBody>
          <a:bodyPr/>
          <a:lstStyle/>
          <a:p>
            <a:r>
              <a:rPr lang="en-GB" dirty="0"/>
              <a:t>Distributive shock </a:t>
            </a:r>
            <a:endParaRPr lang="en-JO" dirty="0"/>
          </a:p>
        </p:txBody>
      </p:sp>
      <p:sp>
        <p:nvSpPr>
          <p:cNvPr id="3" name="Content Placeholder 2">
            <a:extLst>
              <a:ext uri="{FF2B5EF4-FFF2-40B4-BE49-F238E27FC236}">
                <a16:creationId xmlns:a16="http://schemas.microsoft.com/office/drawing/2014/main" id="{174C53BD-F68F-1542-B449-C2E55101A0B3}"/>
              </a:ext>
            </a:extLst>
          </p:cNvPr>
          <p:cNvSpPr>
            <a:spLocks noGrp="1"/>
          </p:cNvSpPr>
          <p:nvPr>
            <p:ph idx="1"/>
          </p:nvPr>
        </p:nvSpPr>
        <p:spPr/>
        <p:txBody>
          <a:bodyPr/>
          <a:lstStyle/>
          <a:p>
            <a:r>
              <a:rPr lang="en-GB" dirty="0"/>
              <a:t>A type of shock in which </a:t>
            </a:r>
            <a:r>
              <a:rPr lang="en-US" dirty="0"/>
              <a:t>Inadequate organ perfusion is accompanied by vascular dilatation with hypotension, low systemic vascular resistance, inadequate afterload and a resulting abnormally high cardiac output.</a:t>
            </a:r>
          </a:p>
          <a:p>
            <a:r>
              <a:rPr lang="en-GB" dirty="0"/>
              <a:t>Includes : </a:t>
            </a:r>
          </a:p>
          <a:p>
            <a:r>
              <a:rPr lang="en-GB" dirty="0"/>
              <a:t>1- anaphylactic shock </a:t>
            </a:r>
          </a:p>
          <a:p>
            <a:r>
              <a:rPr lang="en-GB" dirty="0"/>
              <a:t>2 - septic shock </a:t>
            </a:r>
          </a:p>
          <a:p>
            <a:r>
              <a:rPr lang="en-GB" dirty="0"/>
              <a:t>3- neurogenic shock</a:t>
            </a:r>
            <a:endParaRPr lang="en-JO" dirty="0"/>
          </a:p>
        </p:txBody>
      </p:sp>
    </p:spTree>
    <p:extLst>
      <p:ext uri="{BB962C8B-B14F-4D97-AF65-F5344CB8AC3E}">
        <p14:creationId xmlns:p14="http://schemas.microsoft.com/office/powerpoint/2010/main" val="2833464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8">
            <a:extLst>
              <a:ext uri="{FF2B5EF4-FFF2-40B4-BE49-F238E27FC236}">
                <a16:creationId xmlns:a16="http://schemas.microsoft.com/office/drawing/2014/main" id="{51A01047-632B-4F57-9CDB-AA680D5BB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E38AE-7038-F841-8178-D13920A4BC4A}"/>
              </a:ext>
            </a:extLst>
          </p:cNvPr>
          <p:cNvSpPr>
            <a:spLocks noGrp="1"/>
          </p:cNvSpPr>
          <p:nvPr>
            <p:ph type="title"/>
          </p:nvPr>
        </p:nvSpPr>
        <p:spPr>
          <a:xfrm>
            <a:off x="7150882" y="1000366"/>
            <a:ext cx="3995397" cy="1239627"/>
          </a:xfrm>
        </p:spPr>
        <p:txBody>
          <a:bodyPr anchor="b">
            <a:normAutofit/>
          </a:bodyPr>
          <a:lstStyle/>
          <a:p>
            <a:pPr algn="ctr"/>
            <a:r>
              <a:rPr lang="en-US"/>
              <a:t>Anaphylactic Shock</a:t>
            </a:r>
            <a:endParaRPr lang="en-JO"/>
          </a:p>
        </p:txBody>
      </p:sp>
      <p:pic>
        <p:nvPicPr>
          <p:cNvPr id="4" name="Picture 3" descr="A picture containing food&#10;&#10;Description automatically generated">
            <a:extLst>
              <a:ext uri="{FF2B5EF4-FFF2-40B4-BE49-F238E27FC236}">
                <a16:creationId xmlns:a16="http://schemas.microsoft.com/office/drawing/2014/main" id="{8A893169-A37A-4A4D-8A1E-C69E6F55C9F6}"/>
              </a:ext>
            </a:extLst>
          </p:cNvPr>
          <p:cNvPicPr>
            <a:picLocks noChangeAspect="1"/>
          </p:cNvPicPr>
          <p:nvPr/>
        </p:nvPicPr>
        <p:blipFill rotWithShape="1">
          <a:blip r:embed="rId2">
            <a:extLst>
              <a:ext uri="{28A0092B-C50C-407E-A947-70E740481C1C}">
                <a14:useLocalDpi xmlns:a14="http://schemas.microsoft.com/office/drawing/2010/main" val="0"/>
              </a:ext>
            </a:extLst>
          </a:blip>
          <a:srcRect l="-1" t="34969" r="362" b="11126"/>
          <a:stretch/>
        </p:blipFill>
        <p:spPr>
          <a:xfrm>
            <a:off x="723901" y="2381376"/>
            <a:ext cx="5372100" cy="2179741"/>
          </a:xfrm>
          <a:prstGeom prst="rect">
            <a:avLst/>
          </a:prstGeom>
        </p:spPr>
      </p:pic>
      <p:grpSp>
        <p:nvGrpSpPr>
          <p:cNvPr id="28" name="Group 12">
            <a:extLst>
              <a:ext uri="{FF2B5EF4-FFF2-40B4-BE49-F238E27FC236}">
                <a16:creationId xmlns:a16="http://schemas.microsoft.com/office/drawing/2014/main" id="{D5ADB088-C125-457F-9C61-DFE21DCEF4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4" name="Rectangle 13">
              <a:extLst>
                <a:ext uri="{FF2B5EF4-FFF2-40B4-BE49-F238E27FC236}">
                  <a16:creationId xmlns:a16="http://schemas.microsoft.com/office/drawing/2014/main" id="{6DE177E3-7A50-4A27-B466-79375BA19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F53D207-3550-41FA-BBC0-A5220E7346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EF5A581-4EC8-4E1B-BF64-8A1FE8530F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C3B31B12-1321-9F4B-9C23-686D2EA6A2D5}"/>
              </a:ext>
            </a:extLst>
          </p:cNvPr>
          <p:cNvSpPr>
            <a:spLocks noGrp="1"/>
          </p:cNvSpPr>
          <p:nvPr>
            <p:ph idx="1"/>
          </p:nvPr>
        </p:nvSpPr>
        <p:spPr>
          <a:xfrm>
            <a:off x="7279965" y="2884395"/>
            <a:ext cx="3766670" cy="2469140"/>
          </a:xfrm>
        </p:spPr>
        <p:txBody>
          <a:bodyPr>
            <a:normAutofit fontScale="77500" lnSpcReduction="20000"/>
          </a:bodyPr>
          <a:lstStyle/>
          <a:p>
            <a:pPr algn="ctr">
              <a:lnSpc>
                <a:spcPct val="100000"/>
              </a:lnSpc>
            </a:pPr>
            <a:r>
              <a:rPr lang="en-US" sz="1600" dirty="0"/>
              <a:t>Exposure to previous sensitized antigen     diffuse hypersensitivity reaction    </a:t>
            </a:r>
          </a:p>
          <a:p>
            <a:pPr algn="ctr">
              <a:lnSpc>
                <a:spcPct val="100000"/>
              </a:lnSpc>
            </a:pPr>
            <a:r>
              <a:rPr lang="en-US" sz="1600" dirty="0"/>
              <a:t> histamine production          vasodilatation , bronchospasm and edema . </a:t>
            </a:r>
          </a:p>
          <a:p>
            <a:pPr algn="ctr">
              <a:lnSpc>
                <a:spcPct val="100000"/>
              </a:lnSpc>
            </a:pPr>
            <a:r>
              <a:rPr lang="en-GB" sz="1600" dirty="0"/>
              <a:t>Antigen examples : 1- food 2-</a:t>
            </a:r>
            <a:r>
              <a:rPr lang="en-US" sz="1600" dirty="0"/>
              <a:t>Insect stings 3- drugs : Penicillin </a:t>
            </a:r>
          </a:p>
          <a:p>
            <a:pPr algn="ctr">
              <a:lnSpc>
                <a:spcPct val="100000"/>
              </a:lnSpc>
            </a:pPr>
            <a:r>
              <a:rPr lang="en-US" sz="1600" dirty="0"/>
              <a:t>Specific sign:</a:t>
            </a:r>
            <a:endParaRPr lang="en-GB" sz="1600" b="1" dirty="0"/>
          </a:p>
          <a:p>
            <a:pPr algn="ctr">
              <a:lnSpc>
                <a:spcPct val="100000"/>
              </a:lnSpc>
            </a:pPr>
            <a:r>
              <a:rPr lang="en-GB" sz="1600" dirty="0"/>
              <a:t>– circulatory: Significant and sudden drop in BP and  Tachycardia</a:t>
            </a:r>
            <a:br>
              <a:rPr lang="en-GB" sz="1600" dirty="0"/>
            </a:br>
            <a:r>
              <a:rPr lang="en-GB" sz="1600" dirty="0"/>
              <a:t>– </a:t>
            </a:r>
            <a:r>
              <a:rPr lang="en-GB" sz="1600" dirty="0" err="1"/>
              <a:t>cautanous</a:t>
            </a:r>
            <a:r>
              <a:rPr lang="en-GB" sz="1600" dirty="0"/>
              <a:t> :Frequent coetaneous signs: </a:t>
            </a:r>
            <a:r>
              <a:rPr lang="en-GB" sz="1600" dirty="0" err="1"/>
              <a:t>rash,erythema,itching</a:t>
            </a:r>
            <a:r>
              <a:rPr lang="en-GB" sz="1600" dirty="0"/>
              <a:t>, urticaria, angioedema</a:t>
            </a:r>
            <a:br>
              <a:rPr lang="en-GB" sz="1600" dirty="0"/>
            </a:br>
            <a:r>
              <a:rPr lang="en-GB" sz="1600" dirty="0"/>
              <a:t>– Respiratory signs: dyspnoea, stridor ,wheezing </a:t>
            </a:r>
          </a:p>
          <a:p>
            <a:pPr algn="ctr">
              <a:lnSpc>
                <a:spcPct val="100000"/>
              </a:lnSpc>
            </a:pPr>
            <a:endParaRPr lang="en-US" sz="1100" dirty="0"/>
          </a:p>
          <a:p>
            <a:pPr algn="ctr">
              <a:lnSpc>
                <a:spcPct val="100000"/>
              </a:lnSpc>
            </a:pPr>
            <a:endParaRPr lang="en-JO" sz="1100" dirty="0"/>
          </a:p>
        </p:txBody>
      </p:sp>
    </p:spTree>
    <p:extLst>
      <p:ext uri="{BB962C8B-B14F-4D97-AF65-F5344CB8AC3E}">
        <p14:creationId xmlns:p14="http://schemas.microsoft.com/office/powerpoint/2010/main" val="2723852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D619-BAA5-EB44-9134-9BC02B20C7DA}"/>
              </a:ext>
            </a:extLst>
          </p:cNvPr>
          <p:cNvSpPr>
            <a:spLocks noGrp="1"/>
          </p:cNvSpPr>
          <p:nvPr>
            <p:ph type="title"/>
          </p:nvPr>
        </p:nvSpPr>
        <p:spPr/>
        <p:txBody>
          <a:bodyPr/>
          <a:lstStyle/>
          <a:p>
            <a:r>
              <a:rPr lang="en-US" dirty="0"/>
              <a:t>Treatment</a:t>
            </a:r>
            <a:endParaRPr lang="en-JO" dirty="0"/>
          </a:p>
        </p:txBody>
      </p:sp>
      <p:sp>
        <p:nvSpPr>
          <p:cNvPr id="3" name="Content Placeholder 2">
            <a:extLst>
              <a:ext uri="{FF2B5EF4-FFF2-40B4-BE49-F238E27FC236}">
                <a16:creationId xmlns:a16="http://schemas.microsoft.com/office/drawing/2014/main" id="{FF89E8BE-45AA-AE40-9E54-915D81D18D41}"/>
              </a:ext>
            </a:extLst>
          </p:cNvPr>
          <p:cNvSpPr>
            <a:spLocks noGrp="1"/>
          </p:cNvSpPr>
          <p:nvPr>
            <p:ph idx="1"/>
          </p:nvPr>
        </p:nvSpPr>
        <p:spPr/>
        <p:txBody>
          <a:bodyPr>
            <a:normAutofit fontScale="70000" lnSpcReduction="20000"/>
          </a:bodyPr>
          <a:lstStyle/>
          <a:p>
            <a:r>
              <a:rPr lang="en-US" dirty="0"/>
              <a:t>1- Ensure adequate airway and </a:t>
            </a:r>
            <a:r>
              <a:rPr lang="en-US" dirty="0">
                <a:solidFill>
                  <a:srgbClr val="FF0000"/>
                </a:solidFill>
              </a:rPr>
              <a:t>maintain O2</a:t>
            </a:r>
          </a:p>
          <a:p>
            <a:r>
              <a:rPr lang="en-US" dirty="0"/>
              <a:t>2-Remove the source of allergy</a:t>
            </a:r>
          </a:p>
          <a:p>
            <a:r>
              <a:rPr lang="en-US" dirty="0"/>
              <a:t>3- drug therapy </a:t>
            </a:r>
          </a:p>
          <a:p>
            <a:pPr>
              <a:buFont typeface="Wingdings" panose="05000000000000000000" pitchFamily="2" charset="2"/>
              <a:buChar char="v"/>
            </a:pPr>
            <a:r>
              <a:rPr lang="en-US" dirty="0"/>
              <a:t>Epinephrine 0.3-1 ml of 1:1000 concentration immediately intramuscular This can reduce the severity of the allergic reaction.</a:t>
            </a:r>
          </a:p>
          <a:p>
            <a:r>
              <a:rPr lang="en-US" dirty="0"/>
              <a:t>Repeat at 5–10-min intervals if initial response is inadequate</a:t>
            </a:r>
          </a:p>
          <a:p>
            <a:pPr>
              <a:buFont typeface="Wingdings" panose="05000000000000000000" pitchFamily="2" charset="2"/>
              <a:buChar char="v"/>
            </a:pPr>
            <a:r>
              <a:rPr lang="en-US" dirty="0"/>
              <a:t>May need anti histamine</a:t>
            </a:r>
            <a:r>
              <a:rPr lang="ar-JO" dirty="0"/>
              <a:t> </a:t>
            </a:r>
            <a:r>
              <a:rPr lang="en-US" dirty="0"/>
              <a:t>intravenously</a:t>
            </a:r>
          </a:p>
          <a:p>
            <a:pPr>
              <a:buFont typeface="Wingdings" panose="05000000000000000000" pitchFamily="2" charset="2"/>
              <a:buChar char="v"/>
            </a:pPr>
            <a:r>
              <a:rPr lang="en-US" dirty="0"/>
              <a:t>Steroids</a:t>
            </a:r>
            <a:r>
              <a:rPr lang="ar-JO" dirty="0"/>
              <a:t>   </a:t>
            </a:r>
            <a:endParaRPr lang="en-US" dirty="0"/>
          </a:p>
          <a:p>
            <a:pPr>
              <a:buFont typeface="Wingdings" panose="05000000000000000000" pitchFamily="2" charset="2"/>
              <a:buChar char="v"/>
            </a:pPr>
            <a:r>
              <a:rPr lang="en-US" dirty="0"/>
              <a:t> supportive care : </a:t>
            </a:r>
          </a:p>
          <a:p>
            <a:r>
              <a:rPr lang="en-US" dirty="0"/>
              <a:t>1- </a:t>
            </a:r>
            <a:r>
              <a:rPr lang="en-US" dirty="0" err="1"/>
              <a:t>Nebulised</a:t>
            </a:r>
            <a:r>
              <a:rPr lang="en-US" dirty="0"/>
              <a:t> </a:t>
            </a:r>
            <a:r>
              <a:rPr lang="el-GR" dirty="0"/>
              <a:t>β2-</a:t>
            </a:r>
            <a:r>
              <a:rPr lang="en-US" dirty="0"/>
              <a:t>agonists</a:t>
            </a:r>
          </a:p>
          <a:p>
            <a:r>
              <a:rPr lang="en-US" dirty="0"/>
              <a:t>IV fluids</a:t>
            </a:r>
          </a:p>
          <a:p>
            <a:r>
              <a:rPr lang="en-US" dirty="0"/>
              <a:t>Oxygen</a:t>
            </a:r>
            <a:r>
              <a:rPr lang="ar-JO" dirty="0"/>
              <a:t> </a:t>
            </a:r>
            <a:endParaRPr lang="en-US" dirty="0"/>
          </a:p>
          <a:p>
            <a:endParaRPr lang="en-JO" dirty="0"/>
          </a:p>
        </p:txBody>
      </p:sp>
    </p:spTree>
    <p:extLst>
      <p:ext uri="{BB962C8B-B14F-4D97-AF65-F5344CB8AC3E}">
        <p14:creationId xmlns:p14="http://schemas.microsoft.com/office/powerpoint/2010/main" val="2834039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1E26D-5613-D943-BFBA-D30B68E1677A}"/>
              </a:ext>
            </a:extLst>
          </p:cNvPr>
          <p:cNvSpPr>
            <a:spLocks noGrp="1"/>
          </p:cNvSpPr>
          <p:nvPr>
            <p:ph type="title"/>
          </p:nvPr>
        </p:nvSpPr>
        <p:spPr>
          <a:xfrm>
            <a:off x="1028700" y="401484"/>
            <a:ext cx="10134600" cy="1288489"/>
          </a:xfrm>
        </p:spPr>
        <p:txBody>
          <a:bodyPr/>
          <a:lstStyle/>
          <a:p>
            <a:r>
              <a:rPr lang="en-GB" dirty="0"/>
              <a:t>Septic shock </a:t>
            </a:r>
            <a:endParaRPr lang="en-JO" dirty="0"/>
          </a:p>
        </p:txBody>
      </p:sp>
      <p:sp>
        <p:nvSpPr>
          <p:cNvPr id="3" name="Content Placeholder 2">
            <a:extLst>
              <a:ext uri="{FF2B5EF4-FFF2-40B4-BE49-F238E27FC236}">
                <a16:creationId xmlns:a16="http://schemas.microsoft.com/office/drawing/2014/main" id="{53BAE18E-5876-E442-B721-0D81698029B9}"/>
              </a:ext>
            </a:extLst>
          </p:cNvPr>
          <p:cNvSpPr>
            <a:spLocks noGrp="1"/>
          </p:cNvSpPr>
          <p:nvPr>
            <p:ph idx="1"/>
          </p:nvPr>
        </p:nvSpPr>
        <p:spPr>
          <a:xfrm>
            <a:off x="1028700" y="1917355"/>
            <a:ext cx="10134600" cy="3969342"/>
          </a:xfrm>
        </p:spPr>
        <p:txBody>
          <a:bodyPr/>
          <a:lstStyle/>
          <a:p>
            <a:r>
              <a:rPr lang="en-GB" dirty="0">
                <a:hlinkClick r:id="rId2" tooltip="Septic shock"/>
              </a:rPr>
              <a:t>Septic shock</a:t>
            </a:r>
            <a:r>
              <a:rPr lang="en-GB" dirty="0"/>
              <a:t> is the most common cause of distributive shock. Caused by an overwhelming systemic infection resulting in </a:t>
            </a:r>
            <a:r>
              <a:rPr lang="en-GB" dirty="0">
                <a:hlinkClick r:id="rId3" tooltip="Vasodilation"/>
              </a:rPr>
              <a:t>vasodilation</a:t>
            </a:r>
            <a:r>
              <a:rPr lang="en-GB" dirty="0"/>
              <a:t> leading to hypotension. The primary infection is most commonly caused by </a:t>
            </a:r>
            <a:r>
              <a:rPr lang="en-GB" dirty="0">
                <a:hlinkClick r:id="rId4" tooltip="Bacteria"/>
              </a:rPr>
              <a:t>bacteria</a:t>
            </a:r>
            <a:r>
              <a:rPr lang="en-GB" dirty="0"/>
              <a:t>, but also may be by </a:t>
            </a:r>
            <a:r>
              <a:rPr lang="en-GB" dirty="0">
                <a:hlinkClick r:id="rId5" tooltip="Fungi"/>
              </a:rPr>
              <a:t>fungi</a:t>
            </a:r>
            <a:r>
              <a:rPr lang="en-GB" dirty="0"/>
              <a:t>, </a:t>
            </a:r>
            <a:r>
              <a:rPr lang="en-GB" dirty="0">
                <a:hlinkClick r:id="rId6" tooltip="Viruses"/>
              </a:rPr>
              <a:t>viruses</a:t>
            </a:r>
            <a:r>
              <a:rPr lang="en-GB" dirty="0"/>
              <a:t> or </a:t>
            </a:r>
            <a:r>
              <a:rPr lang="en-GB" dirty="0">
                <a:hlinkClick r:id="rId7" tooltip="Parasites"/>
              </a:rPr>
              <a:t>parasites</a:t>
            </a:r>
            <a:r>
              <a:rPr lang="en-GB" dirty="0"/>
              <a:t>. </a:t>
            </a:r>
          </a:p>
          <a:p>
            <a:r>
              <a:rPr lang="en-GB" dirty="0"/>
              <a:t>Sepsis can  </a:t>
            </a:r>
            <a:r>
              <a:rPr lang="en-US" dirty="0"/>
              <a:t>rang from infection and bacteremia to sepsis and septic shock, which can lead to multiple organ dysfunction syndrome (MODS) and death.</a:t>
            </a:r>
          </a:p>
          <a:p>
            <a:r>
              <a:rPr lang="en-US" dirty="0">
                <a:latin typeface="Noto Sans"/>
              </a:rPr>
              <a:t>The systemic inflammatory response syndrome (SIRS) is no longer included in the definition since it is not always caused by infection . </a:t>
            </a:r>
          </a:p>
          <a:p>
            <a:endParaRPr lang="en-US" dirty="0"/>
          </a:p>
          <a:p>
            <a:endParaRPr lang="en-JO" dirty="0"/>
          </a:p>
        </p:txBody>
      </p:sp>
      <p:graphicFrame>
        <p:nvGraphicFramePr>
          <p:cNvPr id="4" name="Diagram 3">
            <a:extLst>
              <a:ext uri="{FF2B5EF4-FFF2-40B4-BE49-F238E27FC236}">
                <a16:creationId xmlns:a16="http://schemas.microsoft.com/office/drawing/2014/main" id="{4E9EA12F-04D8-E248-A8DA-89DD124C4ECD}"/>
              </a:ext>
            </a:extLst>
          </p:cNvPr>
          <p:cNvGraphicFramePr/>
          <p:nvPr/>
        </p:nvGraphicFramePr>
        <p:xfrm>
          <a:off x="1084384" y="4668715"/>
          <a:ext cx="9078096" cy="99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01902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814D9-6AC7-4349-84F6-A6F4AE222742}"/>
              </a:ext>
            </a:extLst>
          </p:cNvPr>
          <p:cNvSpPr>
            <a:spLocks noGrp="1"/>
          </p:cNvSpPr>
          <p:nvPr>
            <p:ph type="title"/>
          </p:nvPr>
        </p:nvSpPr>
        <p:spPr/>
        <p:txBody>
          <a:bodyPr/>
          <a:lstStyle/>
          <a:p>
            <a:r>
              <a:rPr lang="en-US" b="1" dirty="0">
                <a:latin typeface="Noto Sans"/>
              </a:rPr>
              <a:t>Early sepsis</a:t>
            </a:r>
            <a:endParaRPr lang="en-JO" dirty="0"/>
          </a:p>
        </p:txBody>
      </p:sp>
      <p:sp>
        <p:nvSpPr>
          <p:cNvPr id="3" name="Content Placeholder 2">
            <a:extLst>
              <a:ext uri="{FF2B5EF4-FFF2-40B4-BE49-F238E27FC236}">
                <a16:creationId xmlns:a16="http://schemas.microsoft.com/office/drawing/2014/main" id="{22B54C62-8CE6-414A-B7AC-AFF993286364}"/>
              </a:ext>
            </a:extLst>
          </p:cNvPr>
          <p:cNvSpPr>
            <a:spLocks noGrp="1"/>
          </p:cNvSpPr>
          <p:nvPr>
            <p:ph idx="1"/>
          </p:nvPr>
        </p:nvSpPr>
        <p:spPr/>
        <p:txBody>
          <a:bodyPr>
            <a:normAutofit lnSpcReduction="10000"/>
          </a:bodyPr>
          <a:lstStyle/>
          <a:p>
            <a:r>
              <a:rPr lang="en-US" dirty="0">
                <a:latin typeface="Noto Sans"/>
              </a:rPr>
              <a:t>there is no formal definition of early sepsis ,However, </a:t>
            </a:r>
            <a:r>
              <a:rPr lang="en-US" sz="2400" b="1" dirty="0">
                <a:solidFill>
                  <a:srgbClr val="00B0F0"/>
                </a:solidFill>
                <a:latin typeface="Noto Sans"/>
              </a:rPr>
              <a:t>Infection and bacteremia </a:t>
            </a:r>
            <a:r>
              <a:rPr lang="en-US" dirty="0">
                <a:latin typeface="Noto Sans"/>
              </a:rPr>
              <a:t>may be early forms of infection that can progress to sepsis </a:t>
            </a:r>
          </a:p>
          <a:p>
            <a:endParaRPr lang="en-US" dirty="0">
              <a:latin typeface="Noto Sans"/>
            </a:endParaRPr>
          </a:p>
          <a:p>
            <a:r>
              <a:rPr lang="en-US" b="1" u="sng" dirty="0">
                <a:latin typeface="Noto Sans"/>
              </a:rPr>
              <a:t> Infection and bacteremia </a:t>
            </a:r>
            <a:r>
              <a:rPr lang="en-US" dirty="0">
                <a:latin typeface="Noto Sans"/>
              </a:rPr>
              <a:t>— All patients with infection or bacteremia are </a:t>
            </a:r>
            <a:r>
              <a:rPr lang="en-US" b="1" dirty="0">
                <a:latin typeface="Noto Sans"/>
              </a:rPr>
              <a:t>at risk of </a:t>
            </a:r>
            <a:r>
              <a:rPr lang="en-US" dirty="0">
                <a:latin typeface="Noto Sans"/>
              </a:rPr>
              <a:t>developing sepsis and represent early phases in the continuum of sepsis severity:</a:t>
            </a:r>
          </a:p>
          <a:p>
            <a:endParaRPr lang="en-US" dirty="0">
              <a:latin typeface="Noto Sans"/>
            </a:endParaRPr>
          </a:p>
          <a:p>
            <a:r>
              <a:rPr lang="en-US" dirty="0">
                <a:latin typeface="Noto Sans"/>
              </a:rPr>
              <a:t>●</a:t>
            </a:r>
            <a:r>
              <a:rPr lang="en-US" b="1" dirty="0">
                <a:solidFill>
                  <a:srgbClr val="00B0F0"/>
                </a:solidFill>
                <a:latin typeface="Noto Sans"/>
              </a:rPr>
              <a:t>Infection</a:t>
            </a:r>
            <a:r>
              <a:rPr lang="en-US" dirty="0">
                <a:latin typeface="Noto Sans"/>
              </a:rPr>
              <a:t> is defined as the invasion of normally sterile tissue by organisms resulting in infectious pathology.</a:t>
            </a:r>
          </a:p>
          <a:p>
            <a:endParaRPr lang="en-US" dirty="0">
              <a:latin typeface="Noto Sans"/>
            </a:endParaRPr>
          </a:p>
          <a:p>
            <a:r>
              <a:rPr lang="en-US" dirty="0">
                <a:latin typeface="Noto Sans"/>
              </a:rPr>
              <a:t>●</a:t>
            </a:r>
            <a:r>
              <a:rPr lang="en-US" b="1" dirty="0">
                <a:solidFill>
                  <a:srgbClr val="00B0F0"/>
                </a:solidFill>
                <a:latin typeface="Noto Sans"/>
              </a:rPr>
              <a:t>Bacteremia</a:t>
            </a:r>
            <a:r>
              <a:rPr lang="en-US" dirty="0">
                <a:latin typeface="Noto Sans"/>
              </a:rPr>
              <a:t> is the presence of viable bacteria in the blood.</a:t>
            </a:r>
            <a:endParaRPr lang="en-US" dirty="0"/>
          </a:p>
          <a:p>
            <a:endParaRPr lang="en-JO" dirty="0"/>
          </a:p>
        </p:txBody>
      </p:sp>
    </p:spTree>
    <p:extLst>
      <p:ext uri="{BB962C8B-B14F-4D97-AF65-F5344CB8AC3E}">
        <p14:creationId xmlns:p14="http://schemas.microsoft.com/office/powerpoint/2010/main" val="3691431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355D4C-156D-6542-BF55-6D8B7C070969}"/>
              </a:ext>
            </a:extLst>
          </p:cNvPr>
          <p:cNvPicPr>
            <a:picLocks noChangeAspect="1"/>
          </p:cNvPicPr>
          <p:nvPr/>
        </p:nvPicPr>
        <p:blipFill>
          <a:blip r:embed="rId2"/>
          <a:stretch>
            <a:fillRect/>
          </a:stretch>
        </p:blipFill>
        <p:spPr>
          <a:xfrm>
            <a:off x="1519881" y="460550"/>
            <a:ext cx="9144000" cy="1212501"/>
          </a:xfrm>
          <a:prstGeom prst="rect">
            <a:avLst/>
          </a:prstGeom>
        </p:spPr>
      </p:pic>
      <p:pic>
        <p:nvPicPr>
          <p:cNvPr id="5" name="Picture 4">
            <a:extLst>
              <a:ext uri="{FF2B5EF4-FFF2-40B4-BE49-F238E27FC236}">
                <a16:creationId xmlns:a16="http://schemas.microsoft.com/office/drawing/2014/main" id="{0970878D-DBD2-D043-88BE-660D02A9DD53}"/>
              </a:ext>
            </a:extLst>
          </p:cNvPr>
          <p:cNvPicPr>
            <a:picLocks noChangeAspect="1"/>
          </p:cNvPicPr>
          <p:nvPr/>
        </p:nvPicPr>
        <p:blipFill>
          <a:blip r:embed="rId3"/>
          <a:stretch>
            <a:fillRect/>
          </a:stretch>
        </p:blipFill>
        <p:spPr>
          <a:xfrm>
            <a:off x="1519881" y="1719219"/>
            <a:ext cx="9144000" cy="1532088"/>
          </a:xfrm>
          <a:prstGeom prst="rect">
            <a:avLst/>
          </a:prstGeom>
        </p:spPr>
      </p:pic>
      <p:pic>
        <p:nvPicPr>
          <p:cNvPr id="6" name="Picture 5">
            <a:extLst>
              <a:ext uri="{FF2B5EF4-FFF2-40B4-BE49-F238E27FC236}">
                <a16:creationId xmlns:a16="http://schemas.microsoft.com/office/drawing/2014/main" id="{648A2FED-1BCB-6946-9852-A37CC2209857}"/>
              </a:ext>
            </a:extLst>
          </p:cNvPr>
          <p:cNvPicPr>
            <a:picLocks noChangeAspect="1"/>
          </p:cNvPicPr>
          <p:nvPr/>
        </p:nvPicPr>
        <p:blipFill>
          <a:blip r:embed="rId4"/>
          <a:stretch>
            <a:fillRect/>
          </a:stretch>
        </p:blipFill>
        <p:spPr>
          <a:xfrm>
            <a:off x="1524000" y="3419284"/>
            <a:ext cx="9144000" cy="3039795"/>
          </a:xfrm>
          <a:prstGeom prst="rect">
            <a:avLst/>
          </a:prstGeom>
        </p:spPr>
      </p:pic>
    </p:spTree>
    <p:extLst>
      <p:ext uri="{BB962C8B-B14F-4D97-AF65-F5344CB8AC3E}">
        <p14:creationId xmlns:p14="http://schemas.microsoft.com/office/powerpoint/2010/main" val="3381241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3F4502-6A3A-AB4B-ADE3-3F44805320AF}"/>
              </a:ext>
            </a:extLst>
          </p:cNvPr>
          <p:cNvPicPr>
            <a:picLocks noChangeAspect="1"/>
          </p:cNvPicPr>
          <p:nvPr/>
        </p:nvPicPr>
        <p:blipFill>
          <a:blip r:embed="rId2"/>
          <a:stretch>
            <a:fillRect/>
          </a:stretch>
        </p:blipFill>
        <p:spPr>
          <a:xfrm>
            <a:off x="342958" y="3043270"/>
            <a:ext cx="9201031" cy="3683796"/>
          </a:xfrm>
          <a:prstGeom prst="rect">
            <a:avLst/>
          </a:prstGeom>
        </p:spPr>
      </p:pic>
      <p:pic>
        <p:nvPicPr>
          <p:cNvPr id="3" name="Content Placeholder 10">
            <a:extLst>
              <a:ext uri="{FF2B5EF4-FFF2-40B4-BE49-F238E27FC236}">
                <a16:creationId xmlns:a16="http://schemas.microsoft.com/office/drawing/2014/main" id="{6973FE4C-9FA3-0546-9FA3-B91EDD04B069}"/>
              </a:ext>
            </a:extLst>
          </p:cNvPr>
          <p:cNvPicPr>
            <a:picLocks noChangeAspect="1"/>
          </p:cNvPicPr>
          <p:nvPr/>
        </p:nvPicPr>
        <p:blipFill>
          <a:blip r:embed="rId3"/>
          <a:stretch>
            <a:fillRect/>
          </a:stretch>
        </p:blipFill>
        <p:spPr>
          <a:xfrm>
            <a:off x="7117433" y="130934"/>
            <a:ext cx="4853112" cy="3298066"/>
          </a:xfrm>
          <a:prstGeom prst="rect">
            <a:avLst/>
          </a:prstGeom>
        </p:spPr>
      </p:pic>
    </p:spTree>
    <p:extLst>
      <p:ext uri="{BB962C8B-B14F-4D97-AF65-F5344CB8AC3E}">
        <p14:creationId xmlns:p14="http://schemas.microsoft.com/office/powerpoint/2010/main" val="3421253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0B9C49-EF9F-2B48-BCC3-CDD2BD31EBAE}"/>
              </a:ext>
            </a:extLst>
          </p:cNvPr>
          <p:cNvSpPr/>
          <p:nvPr/>
        </p:nvSpPr>
        <p:spPr>
          <a:xfrm>
            <a:off x="233362" y="241638"/>
            <a:ext cx="6096000" cy="2031325"/>
          </a:xfrm>
          <a:prstGeom prst="rect">
            <a:avLst/>
          </a:prstGeom>
        </p:spPr>
        <p:txBody>
          <a:bodyPr>
            <a:spAutoFit/>
          </a:bodyPr>
          <a:lstStyle/>
          <a:p>
            <a:r>
              <a:rPr lang="en-US" dirty="0">
                <a:solidFill>
                  <a:srgbClr val="00B0F0"/>
                </a:solidFill>
                <a:latin typeface="Noto Sans"/>
              </a:rPr>
              <a:t>SIRS</a:t>
            </a:r>
            <a:r>
              <a:rPr lang="en-US" dirty="0">
                <a:latin typeface="Noto Sans"/>
              </a:rPr>
              <a:t>: form of dysregulated inflammation</a:t>
            </a:r>
          </a:p>
          <a:p>
            <a:endParaRPr lang="en-US" dirty="0">
              <a:latin typeface="Noto Sans"/>
            </a:endParaRPr>
          </a:p>
          <a:p>
            <a:r>
              <a:rPr lang="en-US" dirty="0">
                <a:latin typeface="Noto Sans"/>
              </a:rPr>
              <a:t>-SIRS may occur in several conditions related, or not, to infection</a:t>
            </a:r>
          </a:p>
          <a:p>
            <a:r>
              <a:rPr lang="en-US" dirty="0">
                <a:latin typeface="Noto Sans"/>
              </a:rPr>
              <a:t>-Noninfectious conditions classically associated with SIRS include autoimmune disorders, pancreatitis, vasculitis, thromboembolism, burns, or surgery.</a:t>
            </a:r>
          </a:p>
        </p:txBody>
      </p:sp>
      <p:pic>
        <p:nvPicPr>
          <p:cNvPr id="4" name="Picture 2" descr="C:\Users\TOSHIBA\Downloads\46443424_601590780298891_2181378980144218112_n.jpg">
            <a:extLst>
              <a:ext uri="{FF2B5EF4-FFF2-40B4-BE49-F238E27FC236}">
                <a16:creationId xmlns:a16="http://schemas.microsoft.com/office/drawing/2014/main" id="{049B9F6E-276F-E348-B32B-6BCA7D4EF5A1}"/>
              </a:ext>
            </a:extLst>
          </p:cNvPr>
          <p:cNvPicPr>
            <a:picLocks noChangeAspect="1" noChangeArrowheads="1"/>
          </p:cNvPicPr>
          <p:nvPr/>
        </p:nvPicPr>
        <p:blipFill rotWithShape="1">
          <a:blip r:embed="rId2" cstate="print"/>
          <a:srcRect r="778" b="11475"/>
          <a:stretch/>
        </p:blipFill>
        <p:spPr bwMode="auto">
          <a:xfrm>
            <a:off x="4595555" y="2272963"/>
            <a:ext cx="7168662" cy="4114800"/>
          </a:xfrm>
          <a:prstGeom prst="rect">
            <a:avLst/>
          </a:prstGeom>
          <a:noFill/>
        </p:spPr>
      </p:pic>
      <p:pic>
        <p:nvPicPr>
          <p:cNvPr id="5" name="Picture 4">
            <a:extLst>
              <a:ext uri="{FF2B5EF4-FFF2-40B4-BE49-F238E27FC236}">
                <a16:creationId xmlns:a16="http://schemas.microsoft.com/office/drawing/2014/main" id="{5C39F35E-C586-4C44-B21C-CFC8CD97E6F2}"/>
              </a:ext>
            </a:extLst>
          </p:cNvPr>
          <p:cNvPicPr>
            <a:picLocks noChangeAspect="1"/>
          </p:cNvPicPr>
          <p:nvPr/>
        </p:nvPicPr>
        <p:blipFill rotWithShape="1">
          <a:blip r:embed="rId3"/>
          <a:srcRect l="1124" t="-4407" r="4422" b="18214"/>
          <a:stretch/>
        </p:blipFill>
        <p:spPr>
          <a:xfrm>
            <a:off x="6096000" y="241638"/>
            <a:ext cx="5291395" cy="1924465"/>
          </a:xfrm>
          <a:prstGeom prst="rect">
            <a:avLst/>
          </a:prstGeom>
        </p:spPr>
      </p:pic>
    </p:spTree>
    <p:extLst>
      <p:ext uri="{BB962C8B-B14F-4D97-AF65-F5344CB8AC3E}">
        <p14:creationId xmlns:p14="http://schemas.microsoft.com/office/powerpoint/2010/main" val="2091770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E4B7A-CB7D-0748-93F4-15FEC691413B}"/>
              </a:ext>
            </a:extLst>
          </p:cNvPr>
          <p:cNvSpPr>
            <a:spLocks noGrp="1"/>
          </p:cNvSpPr>
          <p:nvPr>
            <p:ph idx="1"/>
          </p:nvPr>
        </p:nvSpPr>
        <p:spPr>
          <a:xfrm>
            <a:off x="1028700" y="485776"/>
            <a:ext cx="10134600" cy="5645470"/>
          </a:xfrm>
        </p:spPr>
        <p:txBody>
          <a:bodyPr>
            <a:normAutofit/>
          </a:bodyPr>
          <a:lstStyle/>
          <a:p>
            <a:r>
              <a:rPr lang="en-US" b="1" dirty="0"/>
              <a:t>Third International Consensus Definitions for Sepsis and Septic Shock </a:t>
            </a:r>
          </a:p>
          <a:p>
            <a:r>
              <a:rPr lang="en-GB" dirty="0"/>
              <a:t>Sepsis : </a:t>
            </a:r>
            <a:r>
              <a:rPr lang="en-US" dirty="0"/>
              <a:t>Patients with suspected infection who have 2 or more of:</a:t>
            </a:r>
          </a:p>
          <a:p>
            <a:r>
              <a:rPr lang="en-US" dirty="0"/>
              <a:t>• </a:t>
            </a:r>
            <a:r>
              <a:rPr lang="en-US" i="1" dirty="0"/>
              <a:t>Hypotension – systolic blood pressure &lt; 100 mmHg</a:t>
            </a:r>
          </a:p>
          <a:p>
            <a:r>
              <a:rPr lang="en-US" dirty="0"/>
              <a:t>• </a:t>
            </a:r>
            <a:r>
              <a:rPr lang="en-US" i="1" dirty="0"/>
              <a:t>Altered mental status – Glasgow Coma Scale score ≤ 14</a:t>
            </a:r>
          </a:p>
          <a:p>
            <a:r>
              <a:rPr lang="en-US" dirty="0"/>
              <a:t>• </a:t>
            </a:r>
            <a:r>
              <a:rPr lang="en-US" i="1" dirty="0"/>
              <a:t>Tachypnoea – respiratory rate ≥ 22 breaths/min</a:t>
            </a:r>
          </a:p>
          <a:p>
            <a:r>
              <a:rPr lang="en-US" dirty="0"/>
              <a:t>Sepsis can also be diagnosed by suspected infection and an increase</a:t>
            </a:r>
          </a:p>
          <a:p>
            <a:r>
              <a:rPr lang="en-US" dirty="0"/>
              <a:t>of ≥ 2 points on the Sequential Organ Failure Assessment (SOFA) score</a:t>
            </a:r>
          </a:p>
          <a:p>
            <a:r>
              <a:rPr lang="en-GB" dirty="0"/>
              <a:t>Septic shock : </a:t>
            </a:r>
            <a:r>
              <a:rPr lang="en-US" dirty="0"/>
              <a:t>Sepsis and both of (after fluid resuscitation):</a:t>
            </a:r>
          </a:p>
          <a:p>
            <a:r>
              <a:rPr lang="en-US" dirty="0"/>
              <a:t>1. Persistent hypotension requiring vasopressors to maintain a MAP</a:t>
            </a:r>
          </a:p>
          <a:p>
            <a:r>
              <a:rPr lang="en-US" dirty="0"/>
              <a:t>&gt; 65 mmHg</a:t>
            </a:r>
          </a:p>
          <a:p>
            <a:r>
              <a:rPr lang="pt-BR" dirty="0"/>
              <a:t>2. </a:t>
            </a:r>
            <a:r>
              <a:rPr lang="pt-BR" dirty="0" err="1"/>
              <a:t>Serum</a:t>
            </a:r>
            <a:r>
              <a:rPr lang="pt-BR" dirty="0"/>
              <a:t> </a:t>
            </a:r>
            <a:r>
              <a:rPr lang="pt-BR" dirty="0" err="1"/>
              <a:t>lactate</a:t>
            </a:r>
            <a:r>
              <a:rPr lang="pt-BR" dirty="0"/>
              <a:t> &gt; 2 </a:t>
            </a:r>
            <a:r>
              <a:rPr lang="pt-BR" dirty="0" err="1"/>
              <a:t>mmol</a:t>
            </a:r>
            <a:r>
              <a:rPr lang="pt-BR" dirty="0"/>
              <a:t>/L (18 mg/</a:t>
            </a:r>
            <a:r>
              <a:rPr lang="pt-BR" dirty="0" err="1"/>
              <a:t>dL</a:t>
            </a:r>
            <a:r>
              <a:rPr lang="pt-BR" dirty="0"/>
              <a:t>)</a:t>
            </a:r>
            <a:endParaRPr lang="en-JO" dirty="0"/>
          </a:p>
        </p:txBody>
      </p:sp>
    </p:spTree>
    <p:extLst>
      <p:ext uri="{BB962C8B-B14F-4D97-AF65-F5344CB8AC3E}">
        <p14:creationId xmlns:p14="http://schemas.microsoft.com/office/powerpoint/2010/main" val="1936631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A38662-295C-E64B-B449-96D8FB65C8C3}"/>
              </a:ext>
            </a:extLst>
          </p:cNvPr>
          <p:cNvSpPr>
            <a:spLocks noGrp="1"/>
          </p:cNvSpPr>
          <p:nvPr>
            <p:ph idx="1"/>
          </p:nvPr>
        </p:nvSpPr>
        <p:spPr>
          <a:xfrm>
            <a:off x="571500" y="390253"/>
            <a:ext cx="10134600" cy="3969342"/>
          </a:xfrm>
        </p:spPr>
        <p:txBody>
          <a:bodyPr/>
          <a:lstStyle/>
          <a:p>
            <a:pPr algn="ctr"/>
            <a:r>
              <a:rPr lang="en-US" b="1" dirty="0"/>
              <a:t>SOFA score</a:t>
            </a:r>
          </a:p>
          <a:p>
            <a:r>
              <a:rPr lang="en-GB" dirty="0"/>
              <a:t>The </a:t>
            </a:r>
            <a:r>
              <a:rPr lang="en-GB" b="1" dirty="0"/>
              <a:t>sequential organ failure assessment score</a:t>
            </a:r>
            <a:r>
              <a:rPr lang="en-GB" dirty="0"/>
              <a:t> (</a:t>
            </a:r>
            <a:r>
              <a:rPr lang="en-GB" b="1" dirty="0"/>
              <a:t>SOFA score</a:t>
            </a:r>
            <a:r>
              <a:rPr lang="en-GB" dirty="0"/>
              <a:t>), previously known as the </a:t>
            </a:r>
            <a:r>
              <a:rPr lang="en-GB" b="1" dirty="0"/>
              <a:t>sepsis-related organ failure assessment score</a:t>
            </a:r>
            <a:r>
              <a:rPr lang="en-GB" dirty="0"/>
              <a:t>, is used to track a person's status during the stay in an </a:t>
            </a:r>
            <a:r>
              <a:rPr lang="en-GB" dirty="0">
                <a:hlinkClick r:id="rId2" tooltip="Intensive care unit"/>
              </a:rPr>
              <a:t>intensive care unit</a:t>
            </a:r>
            <a:r>
              <a:rPr lang="en-GB" dirty="0"/>
              <a:t> (ICU) to determine the extent of a person's organ function or rate of failure.</a:t>
            </a:r>
          </a:p>
          <a:p>
            <a:r>
              <a:rPr lang="en-GB" dirty="0"/>
              <a:t>- The score is based on six different scores one each for the respiratory(PaO2) ,CV(MAP) , hepatic(bilirubin) , coagulation (</a:t>
            </a:r>
            <a:r>
              <a:rPr lang="en-GB" dirty="0" err="1"/>
              <a:t>platlets</a:t>
            </a:r>
            <a:r>
              <a:rPr lang="en-GB" dirty="0"/>
              <a:t>),renal (creatinine)  and </a:t>
            </a:r>
            <a:r>
              <a:rPr lang="en-GB" dirty="0" err="1"/>
              <a:t>nuerological</a:t>
            </a:r>
            <a:r>
              <a:rPr lang="en-GB" dirty="0"/>
              <a:t> system(GCS</a:t>
            </a:r>
            <a:endParaRPr lang="en-US" b="1" dirty="0"/>
          </a:p>
          <a:p>
            <a:endParaRPr lang="en-JO" dirty="0"/>
          </a:p>
        </p:txBody>
      </p:sp>
      <p:pic>
        <p:nvPicPr>
          <p:cNvPr id="4" name="Content Placeholder 8">
            <a:extLst>
              <a:ext uri="{FF2B5EF4-FFF2-40B4-BE49-F238E27FC236}">
                <a16:creationId xmlns:a16="http://schemas.microsoft.com/office/drawing/2014/main" id="{904DF169-C400-C648-92AD-EDBCCE46E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7449" y="2837558"/>
            <a:ext cx="5885352" cy="3630189"/>
          </a:xfrm>
          <a:prstGeom prst="rect">
            <a:avLst/>
          </a:prstGeom>
        </p:spPr>
      </p:pic>
    </p:spTree>
    <p:extLst>
      <p:ext uri="{BB962C8B-B14F-4D97-AF65-F5344CB8AC3E}">
        <p14:creationId xmlns:p14="http://schemas.microsoft.com/office/powerpoint/2010/main" val="2031528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6C6C2-A68F-E84F-9820-CDF82F9CDC90}"/>
              </a:ext>
            </a:extLst>
          </p:cNvPr>
          <p:cNvSpPr>
            <a:spLocks noGrp="1"/>
          </p:cNvSpPr>
          <p:nvPr>
            <p:ph type="title"/>
          </p:nvPr>
        </p:nvSpPr>
        <p:spPr/>
        <p:txBody>
          <a:bodyPr/>
          <a:lstStyle/>
          <a:p>
            <a:r>
              <a:rPr lang="en-US" dirty="0"/>
              <a:t>S</a:t>
            </a:r>
            <a:r>
              <a:rPr lang="en-JO" dirty="0"/>
              <a:t>ymptoms and signs </a:t>
            </a:r>
          </a:p>
        </p:txBody>
      </p:sp>
      <p:sp>
        <p:nvSpPr>
          <p:cNvPr id="3" name="Content Placeholder 2">
            <a:extLst>
              <a:ext uri="{FF2B5EF4-FFF2-40B4-BE49-F238E27FC236}">
                <a16:creationId xmlns:a16="http://schemas.microsoft.com/office/drawing/2014/main" id="{9385605C-D5DF-D845-BFE3-73A253F79140}"/>
              </a:ext>
            </a:extLst>
          </p:cNvPr>
          <p:cNvSpPr>
            <a:spLocks noGrp="1"/>
          </p:cNvSpPr>
          <p:nvPr>
            <p:ph idx="1"/>
          </p:nvPr>
        </p:nvSpPr>
        <p:spPr/>
        <p:txBody>
          <a:bodyPr>
            <a:normAutofit lnSpcReduction="10000"/>
          </a:bodyPr>
          <a:lstStyle/>
          <a:p>
            <a:r>
              <a:rPr lang="en-US" dirty="0"/>
              <a:t>Symptoms and signs specific to an infectious source (</a:t>
            </a:r>
            <a:r>
              <a:rPr lang="en-US" dirty="0" err="1"/>
              <a:t>eg</a:t>
            </a:r>
            <a:r>
              <a:rPr lang="en-US" dirty="0"/>
              <a:t>, cough and dyspnea may suggest pneumonia, pain and purulent exudate in a surgical wound may suggest an underlying abscess).</a:t>
            </a:r>
          </a:p>
          <a:p>
            <a:endParaRPr lang="en-US" dirty="0"/>
          </a:p>
          <a:p>
            <a:r>
              <a:rPr lang="en-US" dirty="0"/>
              <a:t>●Arterial hypotension (</a:t>
            </a:r>
            <a:r>
              <a:rPr lang="en-US" dirty="0" err="1"/>
              <a:t>eg</a:t>
            </a:r>
            <a:r>
              <a:rPr lang="en-US" dirty="0"/>
              <a:t>, systolic blood pressure [SBP] &lt;90 mmHg, mean arterial pressure [MAP] &lt;70 mmHg, an SBP decrease &gt;40 mmHg, or less than two standard deviations below normal for age). Because a sphygmomanometer may be unreliable in hypotensive patients, an arterial catheter may be needed</a:t>
            </a:r>
          </a:p>
          <a:p>
            <a:r>
              <a:rPr lang="en-US" dirty="0"/>
              <a:t>●Temperature &gt;38.3 or &lt;36ºC.</a:t>
            </a:r>
          </a:p>
          <a:p>
            <a:r>
              <a:rPr lang="en-US" dirty="0"/>
              <a:t>●Heart rate &gt;90 beats/min or more than two standard deviations above the normal value for age.</a:t>
            </a:r>
          </a:p>
          <a:p>
            <a:r>
              <a:rPr lang="en-US" dirty="0"/>
              <a:t>Tachypnea, respiratory rate &gt;20 breaths/minute.</a:t>
            </a:r>
          </a:p>
          <a:p>
            <a:endParaRPr lang="en-US" dirty="0"/>
          </a:p>
          <a:p>
            <a:endParaRPr lang="en-JO" dirty="0"/>
          </a:p>
        </p:txBody>
      </p:sp>
    </p:spTree>
    <p:extLst>
      <p:ext uri="{BB962C8B-B14F-4D97-AF65-F5344CB8AC3E}">
        <p14:creationId xmlns:p14="http://schemas.microsoft.com/office/powerpoint/2010/main" val="3631338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EBB23-7B93-AC41-82D3-BA21416DD467}"/>
              </a:ext>
            </a:extLst>
          </p:cNvPr>
          <p:cNvSpPr>
            <a:spLocks noGrp="1"/>
          </p:cNvSpPr>
          <p:nvPr>
            <p:ph idx="1"/>
          </p:nvPr>
        </p:nvSpPr>
        <p:spPr>
          <a:xfrm>
            <a:off x="1028700" y="500063"/>
            <a:ext cx="10134600" cy="5631182"/>
          </a:xfrm>
        </p:spPr>
        <p:txBody>
          <a:bodyPr>
            <a:normAutofit/>
          </a:bodyPr>
          <a:lstStyle/>
          <a:p>
            <a:endParaRPr lang="en-US" dirty="0"/>
          </a:p>
          <a:p>
            <a:r>
              <a:rPr lang="en-US" sz="3200" b="1" dirty="0">
                <a:solidFill>
                  <a:srgbClr val="00B0F0"/>
                </a:solidFill>
              </a:rPr>
              <a:t>●Signs of end-organ perfusion:</a:t>
            </a:r>
          </a:p>
          <a:p>
            <a:r>
              <a:rPr lang="en-US" dirty="0"/>
              <a:t>•Warm, flushed skin may be present in the early phases of sepsis. As sepsis progresses to shock, the skin may become cool due to redirection of blood flow to core organs. Decreased capillary refill, cyanosis, or mottling may indicate shock.</a:t>
            </a:r>
          </a:p>
          <a:p>
            <a:r>
              <a:rPr lang="en-US" dirty="0"/>
              <a:t>•Additional signs of hypoperfusion include altered mental status, obtundation or restlessness, and oliguria or anuria.</a:t>
            </a:r>
          </a:p>
          <a:p>
            <a:r>
              <a:rPr lang="en-US" dirty="0"/>
              <a:t>•Ileus or absent bowel sounds are often an end-stage sign of hypoperfusion</a:t>
            </a:r>
          </a:p>
          <a:p>
            <a:endParaRPr lang="en-JO" dirty="0"/>
          </a:p>
        </p:txBody>
      </p:sp>
    </p:spTree>
    <p:extLst>
      <p:ext uri="{BB962C8B-B14F-4D97-AF65-F5344CB8AC3E}">
        <p14:creationId xmlns:p14="http://schemas.microsoft.com/office/powerpoint/2010/main" val="3221949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3D5D9-30FE-3B4A-9386-F7750E724C62}"/>
              </a:ext>
            </a:extLst>
          </p:cNvPr>
          <p:cNvSpPr>
            <a:spLocks noGrp="1"/>
          </p:cNvSpPr>
          <p:nvPr>
            <p:ph type="title"/>
          </p:nvPr>
        </p:nvSpPr>
        <p:spPr>
          <a:xfrm>
            <a:off x="1028700" y="0"/>
            <a:ext cx="10134600" cy="1288489"/>
          </a:xfrm>
        </p:spPr>
        <p:txBody>
          <a:bodyPr/>
          <a:lstStyle/>
          <a:p>
            <a:r>
              <a:rPr lang="en-US" dirty="0" err="1"/>
              <a:t>Labo</a:t>
            </a:r>
            <a:r>
              <a:rPr lang="en-JO" dirty="0"/>
              <a:t>ratory signs </a:t>
            </a:r>
          </a:p>
        </p:txBody>
      </p:sp>
      <p:sp>
        <p:nvSpPr>
          <p:cNvPr id="3" name="Content Placeholder 2">
            <a:extLst>
              <a:ext uri="{FF2B5EF4-FFF2-40B4-BE49-F238E27FC236}">
                <a16:creationId xmlns:a16="http://schemas.microsoft.com/office/drawing/2014/main" id="{BA67B036-D5CF-114A-A94B-DE04D2E44D45}"/>
              </a:ext>
            </a:extLst>
          </p:cNvPr>
          <p:cNvSpPr>
            <a:spLocks noGrp="1"/>
          </p:cNvSpPr>
          <p:nvPr>
            <p:ph idx="1"/>
          </p:nvPr>
        </p:nvSpPr>
        <p:spPr>
          <a:xfrm>
            <a:off x="1028700" y="1446028"/>
            <a:ext cx="10134600" cy="4685217"/>
          </a:xfrm>
        </p:spPr>
        <p:txBody>
          <a:bodyPr>
            <a:normAutofit fontScale="55000" lnSpcReduction="20000"/>
          </a:bodyPr>
          <a:lstStyle/>
          <a:p>
            <a:r>
              <a:rPr lang="en-US" dirty="0"/>
              <a:t>— Similarly, laboratory features are nonspecific and may be associated with abnormalities due to the underlying cause of sepsis or to tissue hypoperfusion or organ dysfunction from sepsis. They include the following:</a:t>
            </a:r>
          </a:p>
          <a:p>
            <a:endParaRPr lang="en-US" dirty="0"/>
          </a:p>
          <a:p>
            <a:r>
              <a:rPr lang="en-US" dirty="0"/>
              <a:t>Leukocytosis (white blood cell [WBC] count &gt;12,000 </a:t>
            </a:r>
            <a:r>
              <a:rPr lang="en-US" dirty="0" err="1"/>
              <a:t>microL</a:t>
            </a:r>
            <a:r>
              <a:rPr lang="en-US" dirty="0"/>
              <a:t>–1) or leukopenia (WBC count &lt;4000 </a:t>
            </a:r>
            <a:r>
              <a:rPr lang="en-US" dirty="0" err="1"/>
              <a:t>microL</a:t>
            </a:r>
            <a:r>
              <a:rPr lang="en-US" dirty="0"/>
              <a:t>–1) </a:t>
            </a:r>
          </a:p>
          <a:p>
            <a:endParaRPr lang="en-US" dirty="0"/>
          </a:p>
          <a:p>
            <a:r>
              <a:rPr lang="en-US" dirty="0"/>
              <a:t>Normal WBC count with greater than 10 percent immature forms.</a:t>
            </a:r>
          </a:p>
          <a:p>
            <a:endParaRPr lang="en-US" dirty="0"/>
          </a:p>
          <a:p>
            <a:r>
              <a:rPr lang="en-US" dirty="0"/>
              <a:t>Hyperglycemia (plasma glucose &gt;140 mg/dL or 7.7 mmol/L) in the absence of diabetes.</a:t>
            </a:r>
          </a:p>
          <a:p>
            <a:endParaRPr lang="en-US" dirty="0"/>
          </a:p>
          <a:p>
            <a:r>
              <a:rPr lang="en-US" dirty="0"/>
              <a:t>Plasma C-reactive protein more than two standard deviations above the normal value.</a:t>
            </a:r>
          </a:p>
          <a:p>
            <a:endParaRPr lang="en-US" dirty="0"/>
          </a:p>
          <a:p>
            <a:r>
              <a:rPr lang="en-US" dirty="0"/>
              <a:t>Arterial hypoxemia (arterial oxygen tension [PaO2]/fraction of inspired oxygen [FiO2] &lt;300).</a:t>
            </a:r>
          </a:p>
          <a:p>
            <a:endParaRPr lang="en-US" dirty="0"/>
          </a:p>
          <a:p>
            <a:r>
              <a:rPr lang="en-US" dirty="0"/>
              <a:t>Acute oliguria (urine output &lt;0.5 mL/kg/hour for at least two hours despite adequate fluid resuscitation).</a:t>
            </a:r>
          </a:p>
          <a:p>
            <a:endParaRPr lang="en-US" dirty="0"/>
          </a:p>
          <a:p>
            <a:r>
              <a:rPr lang="en-US" dirty="0"/>
              <a:t>Creatinine increase &gt;0.5 mg/dL or 44.2 </a:t>
            </a:r>
            <a:r>
              <a:rPr lang="en-US" dirty="0" err="1"/>
              <a:t>micromol</a:t>
            </a:r>
            <a:r>
              <a:rPr lang="en-US" dirty="0"/>
              <a:t>/L.</a:t>
            </a:r>
          </a:p>
          <a:p>
            <a:endParaRPr lang="en-JO" dirty="0"/>
          </a:p>
        </p:txBody>
      </p:sp>
    </p:spTree>
    <p:extLst>
      <p:ext uri="{BB962C8B-B14F-4D97-AF65-F5344CB8AC3E}">
        <p14:creationId xmlns:p14="http://schemas.microsoft.com/office/powerpoint/2010/main" val="2163532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B295B2-A62D-0E41-BD25-AC6F21CF326A}"/>
              </a:ext>
            </a:extLst>
          </p:cNvPr>
          <p:cNvSpPr>
            <a:spLocks noGrp="1"/>
          </p:cNvSpPr>
          <p:nvPr>
            <p:ph idx="1"/>
          </p:nvPr>
        </p:nvSpPr>
        <p:spPr>
          <a:xfrm>
            <a:off x="1028700" y="414670"/>
            <a:ext cx="10134600" cy="5716575"/>
          </a:xfrm>
        </p:spPr>
        <p:txBody>
          <a:bodyPr>
            <a:normAutofit fontScale="85000" lnSpcReduction="20000"/>
          </a:bodyPr>
          <a:lstStyle/>
          <a:p>
            <a:r>
              <a:rPr lang="en-US" dirty="0"/>
              <a:t>Coagulation abnormalities (international normalized ratio [INR] &gt;1.5 or activated partial thromboplastin time [</a:t>
            </a:r>
            <a:r>
              <a:rPr lang="en-US" dirty="0" err="1"/>
              <a:t>aPTT</a:t>
            </a:r>
            <a:r>
              <a:rPr lang="en-US" dirty="0"/>
              <a:t>] &gt;60 seconds).</a:t>
            </a:r>
          </a:p>
          <a:p>
            <a:endParaRPr lang="en-US" dirty="0"/>
          </a:p>
          <a:p>
            <a:r>
              <a:rPr lang="en-US" dirty="0"/>
              <a:t>●Thrombocytopenia (platelet count &lt;100,000 </a:t>
            </a:r>
            <a:r>
              <a:rPr lang="en-US" dirty="0" err="1"/>
              <a:t>microL</a:t>
            </a:r>
            <a:r>
              <a:rPr lang="en-US" dirty="0"/>
              <a:t>–1).</a:t>
            </a:r>
          </a:p>
          <a:p>
            <a:endParaRPr lang="en-US" dirty="0"/>
          </a:p>
          <a:p>
            <a:r>
              <a:rPr lang="en-US" dirty="0"/>
              <a:t>●Hyperbilirubinemia (plasma total bilirubin &gt;4 mg/dL or 70 </a:t>
            </a:r>
            <a:r>
              <a:rPr lang="en-US" dirty="0" err="1"/>
              <a:t>micromol</a:t>
            </a:r>
            <a:r>
              <a:rPr lang="en-US" dirty="0"/>
              <a:t>/L).</a:t>
            </a:r>
          </a:p>
          <a:p>
            <a:endParaRPr lang="en-US" dirty="0"/>
          </a:p>
          <a:p>
            <a:r>
              <a:rPr lang="en-US" dirty="0"/>
              <a:t>●Adrenal insufficiency (</a:t>
            </a:r>
            <a:r>
              <a:rPr lang="en-US" dirty="0" err="1"/>
              <a:t>eg</a:t>
            </a:r>
            <a:r>
              <a:rPr lang="en-US" dirty="0"/>
              <a:t>, hyponatremia, hyperkalemia), and the euthyroid sick syndrome can also be found in sepsis.</a:t>
            </a:r>
          </a:p>
          <a:p>
            <a:endParaRPr lang="en-US" dirty="0"/>
          </a:p>
          <a:p>
            <a:r>
              <a:rPr lang="en-US" dirty="0"/>
              <a:t>●Hyperlactatemia (higher than the laboratory upper limit of normal) – An elevated serum lactate (</a:t>
            </a:r>
            <a:r>
              <a:rPr lang="en-US" dirty="0" err="1"/>
              <a:t>eg</a:t>
            </a:r>
            <a:r>
              <a:rPr lang="en-US" dirty="0"/>
              <a:t>, &gt;2 mmol/L) can be a manifestation of organ hypoperfusion in the presence or absence of hypotension and is an important component of the initial evaluation, since elevated lactate is associated with poor prognosis . A serum lactate level ≥4 mmol/L is consistent with, but not diagnostic of, septic shock.</a:t>
            </a:r>
          </a:p>
          <a:p>
            <a:endParaRPr lang="en-US" dirty="0"/>
          </a:p>
          <a:p>
            <a:r>
              <a:rPr lang="en-US" b="1" dirty="0"/>
              <a:t>Additional laboratory studies </a:t>
            </a:r>
            <a:r>
              <a:rPr lang="en-US" dirty="0"/>
              <a:t>that help characterize the severity of sepsis include a </a:t>
            </a:r>
            <a:r>
              <a:rPr lang="en-US" u="sng" dirty="0"/>
              <a:t>low platelet count</a:t>
            </a:r>
            <a:r>
              <a:rPr lang="en-US" dirty="0"/>
              <a:t>, and </a:t>
            </a:r>
            <a:r>
              <a:rPr lang="en-US" u="sng" dirty="0"/>
              <a:t>elevated international normalized ratio, creatinine, and bilirubin</a:t>
            </a:r>
            <a:r>
              <a:rPr lang="en-US" dirty="0"/>
              <a:t>. Although arterial and venous lactate correlate, arterial lactate measurements are more accurate and preferred.</a:t>
            </a:r>
          </a:p>
          <a:p>
            <a:endParaRPr lang="en-US" dirty="0"/>
          </a:p>
          <a:p>
            <a:endParaRPr lang="en-JO" dirty="0"/>
          </a:p>
        </p:txBody>
      </p:sp>
    </p:spTree>
    <p:extLst>
      <p:ext uri="{BB962C8B-B14F-4D97-AF65-F5344CB8AC3E}">
        <p14:creationId xmlns:p14="http://schemas.microsoft.com/office/powerpoint/2010/main" val="1559389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6774B1-A9EA-0645-8ACC-CA5B83C2129D}"/>
              </a:ext>
            </a:extLst>
          </p:cNvPr>
          <p:cNvSpPr>
            <a:spLocks noGrp="1"/>
          </p:cNvSpPr>
          <p:nvPr>
            <p:ph idx="1"/>
          </p:nvPr>
        </p:nvSpPr>
        <p:spPr>
          <a:xfrm>
            <a:off x="1028700" y="308344"/>
            <a:ext cx="10134600" cy="5822901"/>
          </a:xfrm>
        </p:spPr>
        <p:txBody>
          <a:bodyPr/>
          <a:lstStyle/>
          <a:p>
            <a:r>
              <a:rPr lang="en-US" b="1" dirty="0">
                <a:solidFill>
                  <a:srgbClr val="00B0F0"/>
                </a:solidFill>
              </a:rPr>
              <a:t>Imaging </a:t>
            </a:r>
            <a:r>
              <a:rPr lang="en-US" dirty="0"/>
              <a:t>— There are no radiologic signs that are specific to the identification of sepsis other than those associated with infection in a specific site (</a:t>
            </a:r>
            <a:r>
              <a:rPr lang="en-US" dirty="0" err="1"/>
              <a:t>eg</a:t>
            </a:r>
            <a:r>
              <a:rPr lang="en-US" dirty="0"/>
              <a:t>, pneumonia on chest radiography, fluid collection on computed tomography of the abdomen).</a:t>
            </a:r>
          </a:p>
          <a:p>
            <a:endParaRPr lang="en-US" dirty="0"/>
          </a:p>
          <a:p>
            <a:r>
              <a:rPr lang="en-US" b="1" dirty="0">
                <a:solidFill>
                  <a:srgbClr val="00B0F0"/>
                </a:solidFill>
              </a:rPr>
              <a:t>Microbiology</a:t>
            </a:r>
            <a:r>
              <a:rPr lang="en-US" dirty="0"/>
              <a:t> — The identification of an organism in culture in a patient who fulfills the definition of sepsis (see 'Sepsis' above) is highly supportive of the diagnosis of sepsis but </a:t>
            </a:r>
            <a:r>
              <a:rPr lang="en-US" b="1" dirty="0">
                <a:solidFill>
                  <a:srgbClr val="00B0F0"/>
                </a:solidFill>
              </a:rPr>
              <a:t>is not necessary</a:t>
            </a:r>
            <a:r>
              <a:rPr lang="en-US" dirty="0"/>
              <a:t>. The rationale behind its lack of inclusion in the diagnostic criteria for sepsis is that </a:t>
            </a:r>
            <a:r>
              <a:rPr lang="en-US" b="1" dirty="0">
                <a:solidFill>
                  <a:srgbClr val="00B0F0"/>
                </a:solidFill>
              </a:rPr>
              <a:t>a culprit organism is frequently not identified in up to 50 percent of patients who present with sepsis </a:t>
            </a:r>
            <a:r>
              <a:rPr lang="en-US" dirty="0"/>
              <a:t>.Blood cultures are also frequently negative with one study reporting positive blood cultures in 31.4 percent of patients prior to the administration of antimicrobials</a:t>
            </a:r>
            <a:endParaRPr lang="en-JO" dirty="0"/>
          </a:p>
        </p:txBody>
      </p:sp>
    </p:spTree>
    <p:extLst>
      <p:ext uri="{BB962C8B-B14F-4D97-AF65-F5344CB8AC3E}">
        <p14:creationId xmlns:p14="http://schemas.microsoft.com/office/powerpoint/2010/main" val="187488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8FF12-9092-0340-BCC6-4C4FF52917F3}"/>
              </a:ext>
            </a:extLst>
          </p:cNvPr>
          <p:cNvSpPr>
            <a:spLocks noGrp="1"/>
          </p:cNvSpPr>
          <p:nvPr>
            <p:ph type="title"/>
          </p:nvPr>
        </p:nvSpPr>
        <p:spPr/>
        <p:txBody>
          <a:bodyPr/>
          <a:lstStyle/>
          <a:p>
            <a:r>
              <a:rPr lang="en-US" dirty="0"/>
              <a:t>IMMEDIATE EVALUATION AND MANAGEMENT </a:t>
            </a:r>
            <a:endParaRPr lang="en-JO" dirty="0"/>
          </a:p>
        </p:txBody>
      </p:sp>
      <p:sp>
        <p:nvSpPr>
          <p:cNvPr id="3" name="Content Placeholder 2">
            <a:extLst>
              <a:ext uri="{FF2B5EF4-FFF2-40B4-BE49-F238E27FC236}">
                <a16:creationId xmlns:a16="http://schemas.microsoft.com/office/drawing/2014/main" id="{8FC8E5AE-2A21-0E42-9D1A-0BFA17B883E6}"/>
              </a:ext>
            </a:extLst>
          </p:cNvPr>
          <p:cNvSpPr>
            <a:spLocks noGrp="1"/>
          </p:cNvSpPr>
          <p:nvPr>
            <p:ph idx="1"/>
          </p:nvPr>
        </p:nvSpPr>
        <p:spPr/>
        <p:txBody>
          <a:bodyPr/>
          <a:lstStyle/>
          <a:p>
            <a:r>
              <a:rPr lang="en-GB" dirty="0"/>
              <a:t>The sepsis six : </a:t>
            </a:r>
          </a:p>
          <a:p>
            <a:r>
              <a:rPr lang="en-US" dirty="0"/>
              <a:t>1. Deliver high-flow oxygen</a:t>
            </a:r>
          </a:p>
          <a:p>
            <a:r>
              <a:rPr lang="en-US" dirty="0"/>
              <a:t>2. Take blood cultures</a:t>
            </a:r>
          </a:p>
          <a:p>
            <a:r>
              <a:rPr lang="en-US" dirty="0"/>
              <a:t>3. Administer intravenous antibiotics</a:t>
            </a:r>
          </a:p>
          <a:p>
            <a:r>
              <a:rPr lang="en-US" dirty="0"/>
              <a:t>4. Measure serum lactate and send full blood count</a:t>
            </a:r>
          </a:p>
          <a:p>
            <a:r>
              <a:rPr lang="en-US" dirty="0"/>
              <a:t>5. Start intravenous fluid replacement</a:t>
            </a:r>
          </a:p>
          <a:p>
            <a:r>
              <a:rPr lang="en-US" dirty="0"/>
              <a:t>6. Commence accurate measurement of urine output</a:t>
            </a:r>
          </a:p>
          <a:p>
            <a:endParaRPr lang="en-JO" dirty="0"/>
          </a:p>
        </p:txBody>
      </p:sp>
    </p:spTree>
    <p:extLst>
      <p:ext uri="{BB962C8B-B14F-4D97-AF65-F5344CB8AC3E}">
        <p14:creationId xmlns:p14="http://schemas.microsoft.com/office/powerpoint/2010/main" val="3659609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78A675-87DC-274D-A62F-35035ADBA30A}"/>
              </a:ext>
            </a:extLst>
          </p:cNvPr>
          <p:cNvSpPr>
            <a:spLocks noGrp="1"/>
          </p:cNvSpPr>
          <p:nvPr>
            <p:ph idx="1"/>
          </p:nvPr>
        </p:nvSpPr>
        <p:spPr>
          <a:xfrm>
            <a:off x="1028700" y="1286540"/>
            <a:ext cx="10134600" cy="4844705"/>
          </a:xfrm>
        </p:spPr>
        <p:txBody>
          <a:bodyPr/>
          <a:lstStyle/>
          <a:p>
            <a:r>
              <a:rPr lang="en-US" sz="3600" dirty="0">
                <a:solidFill>
                  <a:srgbClr val="00B0F0"/>
                </a:solidFill>
              </a:rPr>
              <a:t>Stabilize respiration</a:t>
            </a:r>
          </a:p>
          <a:p>
            <a:r>
              <a:rPr lang="en-US" sz="3600" dirty="0">
                <a:solidFill>
                  <a:srgbClr val="00B0F0"/>
                </a:solidFill>
              </a:rPr>
              <a:t>-</a:t>
            </a:r>
            <a:r>
              <a:rPr lang="en-US" dirty="0"/>
              <a:t>Securing the airway (if indicated) and correcting hypoxemia</a:t>
            </a:r>
          </a:p>
          <a:p>
            <a:pPr>
              <a:buFontTx/>
              <a:buChar char="-"/>
            </a:pPr>
            <a:r>
              <a:rPr lang="en-US" dirty="0"/>
              <a:t>Supplemental oxygen should be supplied to all patients with sepsis and oxygenation should be monitored continuously with pulse oximetry</a:t>
            </a:r>
          </a:p>
          <a:p>
            <a:pPr>
              <a:buFontTx/>
              <a:buChar char="-"/>
            </a:pPr>
            <a:r>
              <a:rPr lang="en-US" dirty="0"/>
              <a:t>-Intubation and mechanical ventilation may be required to support the increased work of breathing that typically accompanies sepsis, or for airway protection since encephalopathy and a depressed level of consciousness frequently complicate sepsis</a:t>
            </a:r>
          </a:p>
          <a:p>
            <a:endParaRPr lang="en-JO" dirty="0"/>
          </a:p>
        </p:txBody>
      </p:sp>
    </p:spTree>
    <p:extLst>
      <p:ext uri="{BB962C8B-B14F-4D97-AF65-F5344CB8AC3E}">
        <p14:creationId xmlns:p14="http://schemas.microsoft.com/office/powerpoint/2010/main" val="2456966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7F2ACA-639F-704C-A3CE-98CF54A75C2C}"/>
              </a:ext>
            </a:extLst>
          </p:cNvPr>
          <p:cNvSpPr>
            <a:spLocks noGrp="1"/>
          </p:cNvSpPr>
          <p:nvPr>
            <p:ph idx="1"/>
          </p:nvPr>
        </p:nvSpPr>
        <p:spPr>
          <a:xfrm>
            <a:off x="1028700" y="637953"/>
            <a:ext cx="10134600" cy="5493292"/>
          </a:xfrm>
        </p:spPr>
        <p:txBody>
          <a:bodyPr>
            <a:normAutofit lnSpcReduction="10000"/>
          </a:bodyPr>
          <a:lstStyle/>
          <a:p>
            <a:r>
              <a:rPr lang="en-US" sz="4400" dirty="0">
                <a:solidFill>
                  <a:srgbClr val="00B0F0"/>
                </a:solidFill>
              </a:rPr>
              <a:t>Establish venous access </a:t>
            </a:r>
          </a:p>
          <a:p>
            <a:pPr>
              <a:buFontTx/>
              <a:buChar char="-"/>
            </a:pPr>
            <a:r>
              <a:rPr lang="en-US" dirty="0"/>
              <a:t>Venous access should be established as soon as possible in patients with suspected sepsis. </a:t>
            </a:r>
          </a:p>
          <a:p>
            <a:endParaRPr lang="en-US" dirty="0"/>
          </a:p>
          <a:p>
            <a:pPr>
              <a:buFontTx/>
              <a:buChar char="-"/>
            </a:pPr>
            <a:r>
              <a:rPr lang="en-US" dirty="0"/>
              <a:t>While peripheral venous access may be sufficient in some patients, particularly for initial resuscitation, the majority will require central venous access at some point during their course.</a:t>
            </a:r>
          </a:p>
          <a:p>
            <a:endParaRPr lang="en-US" dirty="0"/>
          </a:p>
          <a:p>
            <a:pPr>
              <a:buFontTx/>
              <a:buChar char="-"/>
            </a:pPr>
            <a:r>
              <a:rPr lang="en-US" dirty="0"/>
              <a:t> However, the insertion of a central line should not delay the administration of resuscitative fluids and antibiotics. </a:t>
            </a:r>
          </a:p>
          <a:p>
            <a:endParaRPr lang="en-US" dirty="0"/>
          </a:p>
          <a:p>
            <a:pPr>
              <a:buFontTx/>
              <a:buChar char="-"/>
            </a:pPr>
            <a:r>
              <a:rPr lang="en-US" dirty="0"/>
              <a:t>A central venous catheter (CVC) can be used to infuse intravenous fluids, medications (particularly vasopressors), and blood products, as well as to draw blood for frequent laboratory studies. While a CVC can be used to monitor the therapeutic response by measuring the central venous pressure (CVP) and the central venous oxyhemoglobin saturation (ScvO2)</a:t>
            </a:r>
          </a:p>
          <a:p>
            <a:endParaRPr lang="en-JO" dirty="0"/>
          </a:p>
        </p:txBody>
      </p:sp>
    </p:spTree>
    <p:extLst>
      <p:ext uri="{BB962C8B-B14F-4D97-AF65-F5344CB8AC3E}">
        <p14:creationId xmlns:p14="http://schemas.microsoft.com/office/powerpoint/2010/main" val="3567194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A1095F-1EC1-D74A-82F0-7F6285D65D87}"/>
              </a:ext>
            </a:extLst>
          </p:cNvPr>
          <p:cNvSpPr>
            <a:spLocks noGrp="1"/>
          </p:cNvSpPr>
          <p:nvPr>
            <p:ph idx="1"/>
          </p:nvPr>
        </p:nvSpPr>
        <p:spPr>
          <a:xfrm>
            <a:off x="1028700" y="574158"/>
            <a:ext cx="10134600" cy="5557087"/>
          </a:xfrm>
        </p:spPr>
        <p:txBody>
          <a:bodyPr>
            <a:normAutofit fontScale="85000" lnSpcReduction="20000"/>
          </a:bodyPr>
          <a:lstStyle/>
          <a:p>
            <a:r>
              <a:rPr lang="en-US" sz="4800" dirty="0">
                <a:solidFill>
                  <a:srgbClr val="00B0F0"/>
                </a:solidFill>
              </a:rPr>
              <a:t>Initial investigations </a:t>
            </a:r>
          </a:p>
          <a:p>
            <a:endParaRPr lang="en-US" dirty="0"/>
          </a:p>
          <a:p>
            <a:r>
              <a:rPr lang="en-US" dirty="0"/>
              <a:t>Quickly obtaining the following is preferable (within 45 minutes of presentation) but should not delay the administration of fluids and antibiotics:</a:t>
            </a:r>
          </a:p>
          <a:p>
            <a:endParaRPr lang="en-US" dirty="0"/>
          </a:p>
          <a:p>
            <a:r>
              <a:rPr lang="en-US" dirty="0"/>
              <a:t>-</a:t>
            </a:r>
            <a:r>
              <a:rPr lang="en-US" b="1" dirty="0"/>
              <a:t>Complete blood counts</a:t>
            </a:r>
            <a:r>
              <a:rPr lang="en-US" dirty="0"/>
              <a:t> with differential, chemistries, liver function tests, and coagulation studies including D-dimer level. Results from these studies may support the diagnosis, indicate the severity of sepsis, and provide baseline to follow the therapeutic response.</a:t>
            </a:r>
          </a:p>
          <a:p>
            <a:endParaRPr lang="en-US" dirty="0"/>
          </a:p>
          <a:p>
            <a:r>
              <a:rPr lang="en-US" b="1" dirty="0"/>
              <a:t>-Serum lactate </a:t>
            </a:r>
            <a:r>
              <a:rPr lang="en-US" dirty="0"/>
              <a:t>– An elevated serum lactate (</a:t>
            </a:r>
            <a:r>
              <a:rPr lang="en-US" dirty="0" err="1"/>
              <a:t>eg</a:t>
            </a:r>
            <a:r>
              <a:rPr lang="en-US" dirty="0"/>
              <a:t>, &gt;2 mmol/L or greater than the laboratory upper limit of normal) may indicate the severity of sepsis and is used to follow the therapeutic response </a:t>
            </a:r>
          </a:p>
          <a:p>
            <a:r>
              <a:rPr lang="en-US" dirty="0"/>
              <a:t>-</a:t>
            </a:r>
            <a:r>
              <a:rPr lang="en-US" b="1" dirty="0"/>
              <a:t>Peripheral blood cultures </a:t>
            </a:r>
            <a:r>
              <a:rPr lang="en-US" dirty="0"/>
              <a:t>(aerobic and anaerobic cultures from at least two different sites), urinalysis, and microbiologic cultures from suspected sources (</a:t>
            </a:r>
            <a:r>
              <a:rPr lang="en-US" dirty="0" err="1"/>
              <a:t>eg</a:t>
            </a:r>
            <a:r>
              <a:rPr lang="en-US" dirty="0"/>
              <a:t>, sputum, urine, intravascular catheter, wound or surgical site, body fluids) from readily accessible sites. Drawing blood for cultures through an indwelling or central intravascular catheter should be avoided whenever possible, since ports are frequently colonized with skin flora, thereby increasing the likelihood of a false-positive blood culture. If blood cultures are drawn from an intravenous line, a second specimen should be drawn from a peripheral venipuncture site.</a:t>
            </a:r>
          </a:p>
          <a:p>
            <a:endParaRPr lang="en-JO" dirty="0"/>
          </a:p>
        </p:txBody>
      </p:sp>
    </p:spTree>
    <p:extLst>
      <p:ext uri="{BB962C8B-B14F-4D97-AF65-F5344CB8AC3E}">
        <p14:creationId xmlns:p14="http://schemas.microsoft.com/office/powerpoint/2010/main" val="891893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763134-E45F-AC42-864B-51A56589F7BE}"/>
              </a:ext>
            </a:extLst>
          </p:cNvPr>
          <p:cNvSpPr>
            <a:spLocks noGrp="1"/>
          </p:cNvSpPr>
          <p:nvPr>
            <p:ph idx="1"/>
          </p:nvPr>
        </p:nvSpPr>
        <p:spPr/>
        <p:txBody>
          <a:bodyPr/>
          <a:lstStyle/>
          <a:p>
            <a:r>
              <a:rPr lang="en-US" dirty="0"/>
              <a:t>-Arterial blood gas (ABG) analysis – ABGs may reveal acidosis, hypoxemia, or hypercapnia.</a:t>
            </a:r>
          </a:p>
          <a:p>
            <a:endParaRPr lang="en-US" dirty="0"/>
          </a:p>
          <a:p>
            <a:r>
              <a:rPr lang="en-US" b="1" dirty="0"/>
              <a:t>-Imaging </a:t>
            </a:r>
            <a:r>
              <a:rPr lang="en-US" dirty="0"/>
              <a:t>targeted at the suspected site of infection is warranted (</a:t>
            </a:r>
            <a:r>
              <a:rPr lang="en-US" dirty="0" err="1"/>
              <a:t>eg</a:t>
            </a:r>
            <a:r>
              <a:rPr lang="en-US" dirty="0"/>
              <a:t>, chest radiography, computed tomography of chest and/or abdomen).</a:t>
            </a:r>
          </a:p>
          <a:p>
            <a:endParaRPr lang="en-US" dirty="0"/>
          </a:p>
          <a:p>
            <a:endParaRPr lang="en-JO" dirty="0"/>
          </a:p>
        </p:txBody>
      </p:sp>
    </p:spTree>
    <p:extLst>
      <p:ext uri="{BB962C8B-B14F-4D97-AF65-F5344CB8AC3E}">
        <p14:creationId xmlns:p14="http://schemas.microsoft.com/office/powerpoint/2010/main" val="3845358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8A54-28DB-4644-A356-18CA389ED789}"/>
              </a:ext>
            </a:extLst>
          </p:cNvPr>
          <p:cNvSpPr>
            <a:spLocks noGrp="1"/>
          </p:cNvSpPr>
          <p:nvPr>
            <p:ph type="title"/>
          </p:nvPr>
        </p:nvSpPr>
        <p:spPr/>
        <p:txBody>
          <a:bodyPr/>
          <a:lstStyle/>
          <a:p>
            <a:r>
              <a:rPr lang="en-US" dirty="0"/>
              <a:t>INITIAL RESUSCITATIVE THERAPY</a:t>
            </a:r>
            <a:endParaRPr lang="en-JO" dirty="0"/>
          </a:p>
        </p:txBody>
      </p:sp>
      <p:sp>
        <p:nvSpPr>
          <p:cNvPr id="3" name="Content Placeholder 2">
            <a:extLst>
              <a:ext uri="{FF2B5EF4-FFF2-40B4-BE49-F238E27FC236}">
                <a16:creationId xmlns:a16="http://schemas.microsoft.com/office/drawing/2014/main" id="{F1E7FE71-FD97-E140-B62A-ED10AA493969}"/>
              </a:ext>
            </a:extLst>
          </p:cNvPr>
          <p:cNvSpPr>
            <a:spLocks noGrp="1"/>
          </p:cNvSpPr>
          <p:nvPr>
            <p:ph idx="1"/>
          </p:nvPr>
        </p:nvSpPr>
        <p:spPr/>
        <p:txBody>
          <a:bodyPr/>
          <a:lstStyle/>
          <a:p>
            <a:pPr algn="ctr"/>
            <a:r>
              <a:rPr lang="en-US" b="1" dirty="0">
                <a:solidFill>
                  <a:srgbClr val="00B0F0"/>
                </a:solidFill>
              </a:rPr>
              <a:t>The cornerstone of initial resuscitation is the rapid restoration of perfusion and the early administration of antibiotics</a:t>
            </a:r>
          </a:p>
          <a:p>
            <a:r>
              <a:rPr lang="en-US" dirty="0"/>
              <a:t>Tissue perfusion is predominantly achieved by the aggressive administration of intravenous fluids (IVF), usually crystalloids (balanced crystalloids or normal saline) given at 30 mL/kg (actual body weight), started by one hour and completed within the first three hours following presentation</a:t>
            </a:r>
          </a:p>
          <a:p>
            <a:r>
              <a:rPr lang="en-US" dirty="0"/>
              <a:t>Empiric antibiotic therapy is targeted at the suspected organism(s) and site(s) of infection and preferably administered within the first hour.</a:t>
            </a:r>
          </a:p>
          <a:p>
            <a:endParaRPr lang="en-JO" dirty="0"/>
          </a:p>
        </p:txBody>
      </p:sp>
    </p:spTree>
    <p:extLst>
      <p:ext uri="{BB962C8B-B14F-4D97-AF65-F5344CB8AC3E}">
        <p14:creationId xmlns:p14="http://schemas.microsoft.com/office/powerpoint/2010/main" val="4147167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812BC-51F7-264B-A2B0-C26ECEA82C40}"/>
              </a:ext>
            </a:extLst>
          </p:cNvPr>
          <p:cNvSpPr>
            <a:spLocks noGrp="1"/>
          </p:cNvSpPr>
          <p:nvPr>
            <p:ph type="title"/>
          </p:nvPr>
        </p:nvSpPr>
        <p:spPr/>
        <p:txBody>
          <a:bodyPr/>
          <a:lstStyle/>
          <a:p>
            <a:r>
              <a:rPr lang="en-US" dirty="0"/>
              <a:t>Intravenous fluids (first three hours) </a:t>
            </a:r>
            <a:endParaRPr lang="en-JO" dirty="0"/>
          </a:p>
        </p:txBody>
      </p:sp>
      <p:sp>
        <p:nvSpPr>
          <p:cNvPr id="3" name="Content Placeholder 2">
            <a:extLst>
              <a:ext uri="{FF2B5EF4-FFF2-40B4-BE49-F238E27FC236}">
                <a16:creationId xmlns:a16="http://schemas.microsoft.com/office/drawing/2014/main" id="{3E9E2162-3CF5-DE42-87C9-509039A81CEC}"/>
              </a:ext>
            </a:extLst>
          </p:cNvPr>
          <p:cNvSpPr>
            <a:spLocks noGrp="1"/>
          </p:cNvSpPr>
          <p:nvPr>
            <p:ph idx="1"/>
          </p:nvPr>
        </p:nvSpPr>
        <p:spPr/>
        <p:txBody>
          <a:bodyPr/>
          <a:lstStyle/>
          <a:p>
            <a:r>
              <a:rPr lang="en-US" b="1" dirty="0">
                <a:solidFill>
                  <a:srgbClr val="00B0F0"/>
                </a:solidFill>
              </a:rPr>
              <a:t>Volume</a:t>
            </a:r>
            <a:r>
              <a:rPr lang="en-US" dirty="0"/>
              <a:t> — Intravascular hypovolemia is typical and may be severe in sepsis. Rapid, large volume infusions of IVF (30 mL/kg) are indicated as initial therapy for severe sepsis or septic shock, unless there is convincing evidence of significant pulmonary edema.</a:t>
            </a:r>
          </a:p>
          <a:p>
            <a:r>
              <a:rPr lang="en-US" b="1" dirty="0">
                <a:solidFill>
                  <a:srgbClr val="00B0F0"/>
                </a:solidFill>
              </a:rPr>
              <a:t>Choice of fluid </a:t>
            </a:r>
            <a:r>
              <a:rPr lang="en-US" dirty="0"/>
              <a:t>— Evidence from randomized trials and meta-analyses have found no convincing difference between using albumin solutions and crystalloid solutions (</a:t>
            </a:r>
            <a:r>
              <a:rPr lang="en-US" dirty="0" err="1"/>
              <a:t>eg</a:t>
            </a:r>
            <a:r>
              <a:rPr lang="en-US" dirty="0"/>
              <a:t>, normal saline, Ringer's lactate) in the treatment of sepsis or septic shock</a:t>
            </a:r>
          </a:p>
          <a:p>
            <a:r>
              <a:rPr lang="en-US" dirty="0"/>
              <a:t>In our practice, we generally use a crystalloid solution instead of albumin solution because of the lack of clear benefit and higher cost of albumin.</a:t>
            </a:r>
          </a:p>
          <a:p>
            <a:endParaRPr lang="en-JO" dirty="0"/>
          </a:p>
        </p:txBody>
      </p:sp>
    </p:spTree>
    <p:extLst>
      <p:ext uri="{BB962C8B-B14F-4D97-AF65-F5344CB8AC3E}">
        <p14:creationId xmlns:p14="http://schemas.microsoft.com/office/powerpoint/2010/main" val="382054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E7E34-6CC2-794D-AA53-5B1342FF691D}"/>
              </a:ext>
            </a:extLst>
          </p:cNvPr>
          <p:cNvSpPr>
            <a:spLocks noGrp="1"/>
          </p:cNvSpPr>
          <p:nvPr>
            <p:ph idx="1"/>
          </p:nvPr>
        </p:nvSpPr>
        <p:spPr/>
        <p:txBody>
          <a:bodyPr/>
          <a:lstStyle/>
          <a:p>
            <a:r>
              <a:rPr lang="en-US" b="1" dirty="0">
                <a:solidFill>
                  <a:srgbClr val="00B0F0"/>
                </a:solidFill>
              </a:rPr>
              <a:t>Treating metabolic acidosis </a:t>
            </a:r>
          </a:p>
          <a:p>
            <a:r>
              <a:rPr lang="en-US" dirty="0"/>
              <a:t>-The role of exogenous bicarbonate therapy in patients with lactic acidosis is controversial. Most experts believe that it is appropriate to use bicarbonate in acutely ill patients with profound lactic acidosis that has generated an arterial pH less than 7.1 and a serum bicarbonate of 6 </a:t>
            </a:r>
            <a:r>
              <a:rPr lang="en-US" dirty="0" err="1"/>
              <a:t>mEq</a:t>
            </a:r>
            <a:r>
              <a:rPr lang="en-US" dirty="0"/>
              <a:t>/L or less. Such severe acidemia may produce hemodynamic instability as a result of reduced left ventricular contractility, arterial vasodilation, and impaired responsiveness to catecholamines</a:t>
            </a:r>
          </a:p>
          <a:p>
            <a:endParaRPr lang="en-JO" dirty="0"/>
          </a:p>
        </p:txBody>
      </p:sp>
    </p:spTree>
    <p:extLst>
      <p:ext uri="{BB962C8B-B14F-4D97-AF65-F5344CB8AC3E}">
        <p14:creationId xmlns:p14="http://schemas.microsoft.com/office/powerpoint/2010/main" val="2833354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14550-3A95-584B-AD1F-6E7DB66E3100}"/>
              </a:ext>
            </a:extLst>
          </p:cNvPr>
          <p:cNvSpPr>
            <a:spLocks noGrp="1"/>
          </p:cNvSpPr>
          <p:nvPr>
            <p:ph type="title"/>
          </p:nvPr>
        </p:nvSpPr>
        <p:spPr/>
        <p:txBody>
          <a:bodyPr/>
          <a:lstStyle/>
          <a:p>
            <a:r>
              <a:rPr lang="en-US" dirty="0"/>
              <a:t>Empiric antibiotic therapy (first hour) </a:t>
            </a:r>
            <a:endParaRPr lang="en-JO" dirty="0"/>
          </a:p>
        </p:txBody>
      </p:sp>
      <p:pic>
        <p:nvPicPr>
          <p:cNvPr id="4" name="Content Placeholder 3">
            <a:extLst>
              <a:ext uri="{FF2B5EF4-FFF2-40B4-BE49-F238E27FC236}">
                <a16:creationId xmlns:a16="http://schemas.microsoft.com/office/drawing/2014/main" id="{E35EC4CC-D125-0742-B78C-E05235A57F7F}"/>
              </a:ext>
            </a:extLst>
          </p:cNvPr>
          <p:cNvPicPr>
            <a:picLocks noGrp="1" noChangeAspect="1"/>
          </p:cNvPicPr>
          <p:nvPr>
            <p:ph idx="1"/>
          </p:nvPr>
        </p:nvPicPr>
        <p:blipFill>
          <a:blip r:embed="rId2"/>
          <a:stretch>
            <a:fillRect/>
          </a:stretch>
        </p:blipFill>
        <p:spPr>
          <a:xfrm>
            <a:off x="1028700" y="2234966"/>
            <a:ext cx="10134600" cy="3823168"/>
          </a:xfrm>
          <a:prstGeom prst="rect">
            <a:avLst/>
          </a:prstGeom>
        </p:spPr>
      </p:pic>
    </p:spTree>
    <p:extLst>
      <p:ext uri="{BB962C8B-B14F-4D97-AF65-F5344CB8AC3E}">
        <p14:creationId xmlns:p14="http://schemas.microsoft.com/office/powerpoint/2010/main" val="5732142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87E37D-F0F5-9349-90CA-DA6A67C191BD}"/>
              </a:ext>
            </a:extLst>
          </p:cNvPr>
          <p:cNvPicPr>
            <a:picLocks noChangeAspect="1"/>
          </p:cNvPicPr>
          <p:nvPr/>
        </p:nvPicPr>
        <p:blipFill>
          <a:blip r:embed="rId2"/>
          <a:stretch>
            <a:fillRect/>
          </a:stretch>
        </p:blipFill>
        <p:spPr>
          <a:xfrm>
            <a:off x="1576388" y="154496"/>
            <a:ext cx="8353425" cy="6269484"/>
          </a:xfrm>
          <a:prstGeom prst="rect">
            <a:avLst/>
          </a:prstGeom>
        </p:spPr>
      </p:pic>
    </p:spTree>
    <p:extLst>
      <p:ext uri="{BB962C8B-B14F-4D97-AF65-F5344CB8AC3E}">
        <p14:creationId xmlns:p14="http://schemas.microsoft.com/office/powerpoint/2010/main" val="3478893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4D7DBE-E0DB-5949-BCD3-4B4B1834A57C}"/>
              </a:ext>
            </a:extLst>
          </p:cNvPr>
          <p:cNvSpPr/>
          <p:nvPr/>
        </p:nvSpPr>
        <p:spPr>
          <a:xfrm>
            <a:off x="1271588" y="1571625"/>
            <a:ext cx="8958262" cy="2862322"/>
          </a:xfrm>
          <a:prstGeom prst="rect">
            <a:avLst/>
          </a:prstGeom>
        </p:spPr>
        <p:txBody>
          <a:bodyPr wrap="square">
            <a:spAutoFit/>
          </a:bodyPr>
          <a:lstStyle/>
          <a:p>
            <a:r>
              <a:rPr lang="en-US" b="1" dirty="0">
                <a:solidFill>
                  <a:srgbClr val="00B0F0"/>
                </a:solidFill>
              </a:rPr>
              <a:t>Choosing a regimen</a:t>
            </a:r>
          </a:p>
          <a:p>
            <a:r>
              <a:rPr lang="en-US" b="1" dirty="0">
                <a:solidFill>
                  <a:srgbClr val="00B0F0"/>
                </a:solidFill>
                <a:latin typeface="Noto Sans"/>
              </a:rPr>
              <a:t>-</a:t>
            </a:r>
            <a:r>
              <a:rPr lang="en-US" dirty="0">
                <a:solidFill>
                  <a:srgbClr val="232323"/>
                </a:solidFill>
                <a:latin typeface="Noto Sans"/>
              </a:rPr>
              <a:t> </a:t>
            </a:r>
            <a:r>
              <a:rPr lang="en-US" dirty="0">
                <a:latin typeface="Noto Sans"/>
              </a:rPr>
              <a:t>most patients with sepsis without shock, we recommend empiric broad spectrum therapy with one or more antimicrobials to cover all likely pathogens</a:t>
            </a:r>
          </a:p>
          <a:p>
            <a:endParaRPr lang="en-US" b="1" dirty="0">
              <a:latin typeface="Noto Sans"/>
            </a:endParaRPr>
          </a:p>
          <a:p>
            <a:r>
              <a:rPr lang="en-US" dirty="0"/>
              <a:t>-Many patients with septic shock, particularly those suspected to have gram negative sepsis, should receive combination therapy with at least two antimicrobials from two different classes (</a:t>
            </a:r>
            <a:r>
              <a:rPr lang="en-US" dirty="0" err="1"/>
              <a:t>ie</a:t>
            </a:r>
            <a:r>
              <a:rPr lang="en-US" dirty="0"/>
              <a:t>, combination therapy) depending on the organisms that are considered likely pathogens </a:t>
            </a:r>
          </a:p>
          <a:p>
            <a:endParaRPr lang="en-US" dirty="0"/>
          </a:p>
          <a:p>
            <a:r>
              <a:rPr lang="en-US" b="1" dirty="0">
                <a:solidFill>
                  <a:srgbClr val="00B0F0"/>
                </a:solidFill>
              </a:rPr>
              <a:t>Duration</a:t>
            </a:r>
            <a:r>
              <a:rPr lang="en-US" dirty="0"/>
              <a:t> – The duration of antibiotics should be individualized. For most patients, the duration of therapy is typically 7 to 10 days</a:t>
            </a:r>
          </a:p>
        </p:txBody>
      </p:sp>
    </p:spTree>
    <p:extLst>
      <p:ext uri="{BB962C8B-B14F-4D97-AF65-F5344CB8AC3E}">
        <p14:creationId xmlns:p14="http://schemas.microsoft.com/office/powerpoint/2010/main" val="1983535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AE35-001B-7043-93F4-2CCAD1D7E4BA}"/>
              </a:ext>
            </a:extLst>
          </p:cNvPr>
          <p:cNvSpPr>
            <a:spLocks noGrp="1"/>
          </p:cNvSpPr>
          <p:nvPr>
            <p:ph type="title"/>
          </p:nvPr>
        </p:nvSpPr>
        <p:spPr/>
        <p:txBody>
          <a:bodyPr/>
          <a:lstStyle/>
          <a:p>
            <a:r>
              <a:rPr lang="en-US" dirty="0"/>
              <a:t>PATIENTS WHO FAIL INITIAL THERAPY</a:t>
            </a:r>
            <a:endParaRPr lang="en-JO" dirty="0"/>
          </a:p>
        </p:txBody>
      </p:sp>
      <p:sp>
        <p:nvSpPr>
          <p:cNvPr id="3" name="Content Placeholder 2">
            <a:extLst>
              <a:ext uri="{FF2B5EF4-FFF2-40B4-BE49-F238E27FC236}">
                <a16:creationId xmlns:a16="http://schemas.microsoft.com/office/drawing/2014/main" id="{50416309-FE36-8849-88A1-3ED45930A028}"/>
              </a:ext>
            </a:extLst>
          </p:cNvPr>
          <p:cNvSpPr>
            <a:spLocks noGrp="1"/>
          </p:cNvSpPr>
          <p:nvPr>
            <p:ph idx="1"/>
          </p:nvPr>
        </p:nvSpPr>
        <p:spPr/>
        <p:txBody>
          <a:bodyPr/>
          <a:lstStyle/>
          <a:p>
            <a:r>
              <a:rPr lang="en-US" dirty="0"/>
              <a:t>Patients having persistent hypoperfusion despite adequate fluid resuscitation and antimicrobial treatment should be reassessed for fluid responsiveness, adequacy of the antimicrobial regimen and septic focus , as well as the accuracy of the diagnosis of sepsis and/or its source and the possibility that unexpected complications or coexisting problems have occurred (</a:t>
            </a:r>
            <a:r>
              <a:rPr lang="en-US" dirty="0" err="1"/>
              <a:t>eg</a:t>
            </a:r>
            <a:r>
              <a:rPr lang="en-US" dirty="0"/>
              <a:t>, pneumothorax following CVC insertion) </a:t>
            </a:r>
          </a:p>
          <a:p>
            <a:endParaRPr lang="en-US" dirty="0"/>
          </a:p>
          <a:p>
            <a:r>
              <a:rPr lang="en-US" dirty="0"/>
              <a:t>Other options for treatment of persistent hypoperfusion such as the use of vasopressors, glucocorticoids, inotropic therapy, and blood transfusion</a:t>
            </a:r>
          </a:p>
          <a:p>
            <a:endParaRPr lang="en-JO" dirty="0"/>
          </a:p>
        </p:txBody>
      </p:sp>
    </p:spTree>
    <p:extLst>
      <p:ext uri="{BB962C8B-B14F-4D97-AF65-F5344CB8AC3E}">
        <p14:creationId xmlns:p14="http://schemas.microsoft.com/office/powerpoint/2010/main" val="18896553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4CE9-519A-FB41-851A-C3FA7EF93972}"/>
              </a:ext>
            </a:extLst>
          </p:cNvPr>
          <p:cNvSpPr>
            <a:spLocks noGrp="1"/>
          </p:cNvSpPr>
          <p:nvPr>
            <p:ph type="title"/>
          </p:nvPr>
        </p:nvSpPr>
        <p:spPr/>
        <p:txBody>
          <a:bodyPr/>
          <a:lstStyle/>
          <a:p>
            <a:r>
              <a:rPr kumimoji="1" lang="en-US" altLang="zh-TW" b="1" kern="0" dirty="0">
                <a:solidFill>
                  <a:schemeClr val="tx1"/>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Vasopressors</a:t>
            </a:r>
            <a:r>
              <a:rPr kumimoji="1" lang="zh-TW" altLang="en-US" b="1" kern="0" dirty="0">
                <a:solidFill>
                  <a:schemeClr val="tx1"/>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 </a:t>
            </a:r>
            <a:endParaRPr lang="en-JO" dirty="0"/>
          </a:p>
        </p:txBody>
      </p:sp>
      <p:sp>
        <p:nvSpPr>
          <p:cNvPr id="3" name="Content Placeholder 2">
            <a:extLst>
              <a:ext uri="{FF2B5EF4-FFF2-40B4-BE49-F238E27FC236}">
                <a16:creationId xmlns:a16="http://schemas.microsoft.com/office/drawing/2014/main" id="{4BE9963B-D369-6149-8B64-AA08BD57F525}"/>
              </a:ext>
            </a:extLst>
          </p:cNvPr>
          <p:cNvSpPr>
            <a:spLocks noGrp="1"/>
          </p:cNvSpPr>
          <p:nvPr>
            <p:ph idx="1"/>
          </p:nvPr>
        </p:nvSpPr>
        <p:spPr/>
        <p:txBody>
          <a:bodyPr/>
          <a:lstStyle/>
          <a:p>
            <a:r>
              <a:rPr lang="en-US" altLang="zh-TW" dirty="0">
                <a:effectLst>
                  <a:outerShdw blurRad="38100" dist="38100" dir="2700000" algn="tl">
                    <a:srgbClr val="000000">
                      <a:alpha val="43137"/>
                    </a:srgbClr>
                  </a:outerShdw>
                </a:effectLst>
                <a:latin typeface="Arial" pitchFamily="34" charset="0"/>
                <a:cs typeface="Arial" pitchFamily="34" charset="0"/>
              </a:rPr>
              <a:t>Maintain MAP ≥ 65 mm Hg.</a:t>
            </a:r>
          </a:p>
          <a:p>
            <a:r>
              <a:rPr lang="en-US" altLang="zh-TW" dirty="0">
                <a:solidFill>
                  <a:srgbClr val="00B0F0"/>
                </a:solidFill>
                <a:effectLst>
                  <a:outerShdw blurRad="38100" dist="38100" dir="2700000" algn="tl">
                    <a:srgbClr val="000000">
                      <a:alpha val="43137"/>
                    </a:srgbClr>
                  </a:outerShdw>
                </a:effectLst>
                <a:latin typeface="Arial" pitchFamily="34" charset="0"/>
                <a:cs typeface="Arial" pitchFamily="34" charset="0"/>
              </a:rPr>
              <a:t>Norepinephrine</a:t>
            </a:r>
            <a:r>
              <a:rPr lang="en-US" altLang="zh-TW" dirty="0">
                <a:effectLst>
                  <a:outerShdw blurRad="38100" dist="38100" dir="2700000" algn="tl">
                    <a:srgbClr val="000000">
                      <a:alpha val="43137"/>
                    </a:srgbClr>
                  </a:outerShdw>
                </a:effectLst>
                <a:latin typeface="Arial" pitchFamily="34" charset="0"/>
                <a:cs typeface="Arial" pitchFamily="34" charset="0"/>
              </a:rPr>
              <a:t> or </a:t>
            </a:r>
            <a:r>
              <a:rPr lang="en-US" altLang="zh-TW" dirty="0">
                <a:solidFill>
                  <a:srgbClr val="00B0F0"/>
                </a:solidFill>
                <a:effectLst>
                  <a:outerShdw blurRad="38100" dist="38100" dir="2700000" algn="tl">
                    <a:srgbClr val="000000">
                      <a:alpha val="43137"/>
                    </a:srgbClr>
                  </a:outerShdw>
                </a:effectLst>
                <a:latin typeface="Arial" pitchFamily="34" charset="0"/>
                <a:cs typeface="Arial" pitchFamily="34" charset="0"/>
              </a:rPr>
              <a:t>dopamine</a:t>
            </a:r>
            <a:r>
              <a:rPr lang="en-US" altLang="zh-TW" dirty="0">
                <a:effectLst>
                  <a:outerShdw blurRad="38100" dist="38100" dir="2700000" algn="tl">
                    <a:srgbClr val="000000">
                      <a:alpha val="43137"/>
                    </a:srgbClr>
                  </a:outerShdw>
                </a:effectLst>
                <a:latin typeface="Arial" pitchFamily="34" charset="0"/>
                <a:cs typeface="Arial" pitchFamily="34" charset="0"/>
              </a:rPr>
              <a:t> centrally administered are the initial vasopressors of choice. </a:t>
            </a:r>
          </a:p>
          <a:p>
            <a:r>
              <a:rPr lang="en-US" altLang="zh-TW" dirty="0">
                <a:effectLst>
                  <a:outerShdw blurRad="38100" dist="38100" dir="2700000" algn="tl">
                    <a:srgbClr val="000000">
                      <a:alpha val="43137"/>
                    </a:srgbClr>
                  </a:outerShdw>
                </a:effectLst>
                <a:latin typeface="Arial" pitchFamily="34" charset="0"/>
                <a:cs typeface="Arial" pitchFamily="34" charset="0"/>
              </a:rPr>
              <a:t>Use </a:t>
            </a:r>
            <a:r>
              <a:rPr lang="en-US" altLang="zh-TW" dirty="0">
                <a:solidFill>
                  <a:srgbClr val="00B0F0"/>
                </a:solidFill>
                <a:effectLst>
                  <a:outerShdw blurRad="38100" dist="38100" dir="2700000" algn="tl">
                    <a:srgbClr val="000000">
                      <a:alpha val="43137"/>
                    </a:srgbClr>
                  </a:outerShdw>
                </a:effectLst>
                <a:latin typeface="Arial" pitchFamily="34" charset="0"/>
                <a:cs typeface="Arial" pitchFamily="34" charset="0"/>
              </a:rPr>
              <a:t>epinephrine</a:t>
            </a:r>
            <a:r>
              <a:rPr lang="en-US" altLang="zh-TW" dirty="0">
                <a:effectLst>
                  <a:outerShdw blurRad="38100" dist="38100" dir="2700000" algn="tl">
                    <a:srgbClr val="000000">
                      <a:alpha val="43137"/>
                    </a:srgbClr>
                  </a:outerShdw>
                </a:effectLst>
                <a:latin typeface="Arial" pitchFamily="34" charset="0"/>
                <a:cs typeface="Arial" pitchFamily="34" charset="0"/>
              </a:rPr>
              <a:t> as the first alternative agent in septic shock when BP is poorly responsive to norepinephrine or dopamine. </a:t>
            </a:r>
          </a:p>
          <a:p>
            <a:r>
              <a:rPr lang="en-US" altLang="zh-TW" dirty="0">
                <a:effectLst>
                  <a:outerShdw blurRad="38100" dist="38100" dir="2700000" algn="tl">
                    <a:srgbClr val="000000">
                      <a:alpha val="43137"/>
                    </a:srgbClr>
                  </a:outerShdw>
                </a:effectLst>
                <a:latin typeface="Arial" pitchFamily="34" charset="0"/>
                <a:cs typeface="Arial" pitchFamily="34" charset="0"/>
              </a:rPr>
              <a:t>In patients requiring vasopressors, insert an arterial catheter as soon as practical.</a:t>
            </a:r>
          </a:p>
          <a:p>
            <a:endParaRPr lang="en-JO" dirty="0"/>
          </a:p>
        </p:txBody>
      </p:sp>
    </p:spTree>
    <p:extLst>
      <p:ext uri="{BB962C8B-B14F-4D97-AF65-F5344CB8AC3E}">
        <p14:creationId xmlns:p14="http://schemas.microsoft.com/office/powerpoint/2010/main" val="12808784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BF03FA-3407-0E4C-87CA-2FBDC01A1295}"/>
              </a:ext>
            </a:extLst>
          </p:cNvPr>
          <p:cNvSpPr>
            <a:spLocks noGrp="1"/>
          </p:cNvSpPr>
          <p:nvPr>
            <p:ph idx="1"/>
          </p:nvPr>
        </p:nvSpPr>
        <p:spPr/>
        <p:txBody>
          <a:bodyPr/>
          <a:lstStyle/>
          <a:p>
            <a:r>
              <a:rPr lang="en-US" dirty="0">
                <a:solidFill>
                  <a:srgbClr val="00B0F0"/>
                </a:solidFill>
              </a:rPr>
              <a:t>Glucocorticoids </a:t>
            </a:r>
            <a:r>
              <a:rPr lang="en-US" dirty="0"/>
              <a:t>— Guidelines recommend against the routine use of glucocorticoids in patients with sepsis. However, corticosteroid therapy is appropriate in patients with septic shock that is refractory to adequate fluid resuscitation and vasopressor administration</a:t>
            </a:r>
          </a:p>
          <a:p>
            <a:r>
              <a:rPr lang="en-US" dirty="0">
                <a:solidFill>
                  <a:srgbClr val="00B0F0"/>
                </a:solidFill>
              </a:rPr>
              <a:t>Inotropic therapy </a:t>
            </a:r>
            <a:r>
              <a:rPr lang="en-US" dirty="0"/>
              <a:t>— A trial of inotropic therapy may be warranted in patients who fail to respond to adequate fluids and vasopressors, particularly those who also have diminished cardiac output</a:t>
            </a:r>
          </a:p>
          <a:p>
            <a:endParaRPr lang="en-JO" dirty="0"/>
          </a:p>
        </p:txBody>
      </p:sp>
    </p:spTree>
    <p:extLst>
      <p:ext uri="{BB962C8B-B14F-4D97-AF65-F5344CB8AC3E}">
        <p14:creationId xmlns:p14="http://schemas.microsoft.com/office/powerpoint/2010/main" val="37522970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40EBC-9891-EB44-B62F-DAD38D450B23}"/>
              </a:ext>
            </a:extLst>
          </p:cNvPr>
          <p:cNvSpPr>
            <a:spLocks noGrp="1"/>
          </p:cNvSpPr>
          <p:nvPr>
            <p:ph type="title"/>
          </p:nvPr>
        </p:nvSpPr>
        <p:spPr/>
        <p:txBody>
          <a:bodyPr/>
          <a:lstStyle/>
          <a:p>
            <a:r>
              <a:rPr lang="en-US" dirty="0"/>
              <a:t>Red blood cell transfusions</a:t>
            </a:r>
            <a:endParaRPr lang="en-JO" dirty="0"/>
          </a:p>
        </p:txBody>
      </p:sp>
      <p:sp>
        <p:nvSpPr>
          <p:cNvPr id="3" name="Content Placeholder 2">
            <a:extLst>
              <a:ext uri="{FF2B5EF4-FFF2-40B4-BE49-F238E27FC236}">
                <a16:creationId xmlns:a16="http://schemas.microsoft.com/office/drawing/2014/main" id="{221A88E4-5D78-F440-8EA5-C2495630C66C}"/>
              </a:ext>
            </a:extLst>
          </p:cNvPr>
          <p:cNvSpPr>
            <a:spLocks noGrp="1"/>
          </p:cNvSpPr>
          <p:nvPr>
            <p:ph idx="1"/>
          </p:nvPr>
        </p:nvSpPr>
        <p:spPr/>
        <p:txBody>
          <a:bodyPr/>
          <a:lstStyle/>
          <a:p>
            <a:pPr fontAlgn="t"/>
            <a:r>
              <a:rPr lang="en-US" altLang="zh-TW" b="1" dirty="0">
                <a:solidFill>
                  <a:srgbClr val="00B0F0"/>
                </a:solidFill>
                <a:latin typeface="Arial" pitchFamily="34" charset="0"/>
                <a:cs typeface="Arial" pitchFamily="34" charset="0"/>
              </a:rPr>
              <a:t>Give RBC when Hb &lt; 7.0 g/dl </a:t>
            </a:r>
            <a:r>
              <a:rPr lang="en-US" altLang="zh-TW" b="1" dirty="0">
                <a:latin typeface="Arial" pitchFamily="34" charset="0"/>
                <a:cs typeface="Arial" pitchFamily="34" charset="0"/>
              </a:rPr>
              <a:t>to target HB 7.0–9.0 g/dl in adults.</a:t>
            </a:r>
          </a:p>
          <a:p>
            <a:pPr fontAlgn="t"/>
            <a:endParaRPr lang="en-US" altLang="zh-TW" b="1" dirty="0">
              <a:solidFill>
                <a:srgbClr val="C00000"/>
              </a:solidFill>
              <a:latin typeface="Arial" pitchFamily="34" charset="0"/>
              <a:cs typeface="Arial" pitchFamily="34" charset="0"/>
            </a:endParaRPr>
          </a:p>
          <a:p>
            <a:r>
              <a:rPr lang="en-US" dirty="0"/>
              <a:t>-Exceptions include suspicion of concurrent hemorrhagic shock or active myocardial</a:t>
            </a:r>
            <a:endParaRPr lang="en-JO" dirty="0"/>
          </a:p>
        </p:txBody>
      </p:sp>
      <p:pic>
        <p:nvPicPr>
          <p:cNvPr id="4" name="Picture 3">
            <a:extLst>
              <a:ext uri="{FF2B5EF4-FFF2-40B4-BE49-F238E27FC236}">
                <a16:creationId xmlns:a16="http://schemas.microsoft.com/office/drawing/2014/main" id="{E63754E8-926C-9E4E-B3D5-CD4C05FBD2AD}"/>
              </a:ext>
            </a:extLst>
          </p:cNvPr>
          <p:cNvPicPr>
            <a:picLocks noChangeAspect="1" noChangeArrowheads="1"/>
          </p:cNvPicPr>
          <p:nvPr/>
        </p:nvPicPr>
        <p:blipFill>
          <a:blip r:embed="rId2" cstate="print"/>
          <a:srcRect/>
          <a:stretch>
            <a:fillRect/>
          </a:stretch>
        </p:blipFill>
        <p:spPr bwMode="auto">
          <a:xfrm>
            <a:off x="9844087" y="3429000"/>
            <a:ext cx="2043597" cy="30956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26393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40225-047A-8C42-A0A3-0B174781357E}"/>
              </a:ext>
            </a:extLst>
          </p:cNvPr>
          <p:cNvSpPr>
            <a:spLocks noGrp="1"/>
          </p:cNvSpPr>
          <p:nvPr>
            <p:ph type="title"/>
          </p:nvPr>
        </p:nvSpPr>
        <p:spPr/>
        <p:txBody>
          <a:bodyPr/>
          <a:lstStyle/>
          <a:p>
            <a:r>
              <a:rPr lang="en-US" dirty="0"/>
              <a:t>SUPPORTIVE THERAPIES</a:t>
            </a:r>
            <a:endParaRPr lang="en-JO" dirty="0"/>
          </a:p>
        </p:txBody>
      </p:sp>
      <p:sp>
        <p:nvSpPr>
          <p:cNvPr id="3" name="Content Placeholder 2">
            <a:extLst>
              <a:ext uri="{FF2B5EF4-FFF2-40B4-BE49-F238E27FC236}">
                <a16:creationId xmlns:a16="http://schemas.microsoft.com/office/drawing/2014/main" id="{669BCCC0-5311-5D45-8A39-3CB2931310FF}"/>
              </a:ext>
            </a:extLst>
          </p:cNvPr>
          <p:cNvSpPr>
            <a:spLocks noGrp="1"/>
          </p:cNvSpPr>
          <p:nvPr>
            <p:ph idx="1"/>
          </p:nvPr>
        </p:nvSpPr>
        <p:spPr/>
        <p:txBody>
          <a:bodyPr/>
          <a:lstStyle/>
          <a:p>
            <a:r>
              <a:rPr lang="en-US" dirty="0"/>
              <a:t> </a:t>
            </a:r>
            <a:r>
              <a:rPr lang="en-US" dirty="0">
                <a:latin typeface="Arial" pitchFamily="34" charset="0"/>
                <a:cs typeface="Arial" pitchFamily="34" charset="0"/>
              </a:rPr>
              <a:t>Nutrition </a:t>
            </a:r>
          </a:p>
          <a:p>
            <a:r>
              <a:rPr lang="en-US" dirty="0">
                <a:latin typeface="Arial" pitchFamily="34" charset="0"/>
                <a:cs typeface="Arial" pitchFamily="34" charset="0"/>
              </a:rPr>
              <a:t>Stress ulcer prophylaxis</a:t>
            </a:r>
          </a:p>
          <a:p>
            <a:r>
              <a:rPr lang="en-US" dirty="0">
                <a:latin typeface="Arial" pitchFamily="34" charset="0"/>
                <a:cs typeface="Arial" pitchFamily="34" charset="0"/>
              </a:rPr>
              <a:t>Neuromuscular blocking agents</a:t>
            </a:r>
          </a:p>
          <a:p>
            <a:r>
              <a:rPr lang="en-US" dirty="0">
                <a:latin typeface="Arial" pitchFamily="34" charset="0"/>
                <a:cs typeface="Arial" pitchFamily="34" charset="0"/>
              </a:rPr>
              <a:t>Venous thromboembolism prophylaxis </a:t>
            </a:r>
          </a:p>
          <a:p>
            <a:r>
              <a:rPr lang="en-US" dirty="0">
                <a:latin typeface="Arial" pitchFamily="34" charset="0"/>
                <a:cs typeface="Arial" pitchFamily="34" charset="0"/>
              </a:rPr>
              <a:t>Intensive insulin therapy =</a:t>
            </a:r>
            <a:r>
              <a:rPr lang="en-US" altLang="zh-TW" b="1" dirty="0">
                <a:latin typeface="Arial" pitchFamily="34" charset="0"/>
                <a:cs typeface="Arial" pitchFamily="34" charset="0"/>
              </a:rPr>
              <a:t>Keep blood glucose &lt; 150 mg/dl</a:t>
            </a:r>
            <a:endParaRPr lang="en-US" dirty="0">
              <a:latin typeface="Arial" pitchFamily="34" charset="0"/>
              <a:cs typeface="Arial" pitchFamily="34" charset="0"/>
            </a:endParaRPr>
          </a:p>
          <a:p>
            <a:r>
              <a:rPr lang="en-US" dirty="0">
                <a:latin typeface="Arial" pitchFamily="34" charset="0"/>
                <a:cs typeface="Arial" pitchFamily="34" charset="0"/>
              </a:rPr>
              <a:t>External cooling or antipyretics</a:t>
            </a:r>
          </a:p>
          <a:p>
            <a:endParaRPr lang="en-JO" dirty="0"/>
          </a:p>
        </p:txBody>
      </p:sp>
    </p:spTree>
    <p:extLst>
      <p:ext uri="{BB962C8B-B14F-4D97-AF65-F5344CB8AC3E}">
        <p14:creationId xmlns:p14="http://schemas.microsoft.com/office/powerpoint/2010/main" val="1843813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6D53-704A-EA4C-9C21-5ABEE019FC27}"/>
              </a:ext>
            </a:extLst>
          </p:cNvPr>
          <p:cNvSpPr>
            <a:spLocks noGrp="1"/>
          </p:cNvSpPr>
          <p:nvPr>
            <p:ph type="title"/>
          </p:nvPr>
        </p:nvSpPr>
        <p:spPr/>
        <p:txBody>
          <a:bodyPr>
            <a:normAutofit fontScale="90000"/>
          </a:bodyPr>
          <a:lstStyle/>
          <a:p>
            <a:r>
              <a:rPr lang="en-US" sz="4800" b="1" dirty="0"/>
              <a:t>Neurogenic Shock</a:t>
            </a:r>
            <a:br>
              <a:rPr lang="en-US" sz="4800" dirty="0"/>
            </a:br>
            <a:endParaRPr lang="en-JO" dirty="0"/>
          </a:p>
        </p:txBody>
      </p:sp>
      <p:sp>
        <p:nvSpPr>
          <p:cNvPr id="3" name="Content Placeholder 2">
            <a:extLst>
              <a:ext uri="{FF2B5EF4-FFF2-40B4-BE49-F238E27FC236}">
                <a16:creationId xmlns:a16="http://schemas.microsoft.com/office/drawing/2014/main" id="{D998218E-D1E6-184D-87AC-2B69E44AD3D1}"/>
              </a:ext>
            </a:extLst>
          </p:cNvPr>
          <p:cNvSpPr>
            <a:spLocks noGrp="1"/>
          </p:cNvSpPr>
          <p:nvPr>
            <p:ph idx="1"/>
          </p:nvPr>
        </p:nvSpPr>
        <p:spPr/>
        <p:txBody>
          <a:bodyPr/>
          <a:lstStyle/>
          <a:p>
            <a:r>
              <a:rPr lang="en-US" dirty="0" err="1">
                <a:solidFill>
                  <a:srgbClr val="00B0F0"/>
                </a:solidFill>
              </a:rPr>
              <a:t>Occure</a:t>
            </a:r>
            <a:r>
              <a:rPr lang="en-US" dirty="0">
                <a:solidFill>
                  <a:srgbClr val="00B0F0"/>
                </a:solidFill>
              </a:rPr>
              <a:t> secondary to spinal cord injuries from vertebral body fractures </a:t>
            </a:r>
            <a:r>
              <a:rPr lang="en-US" dirty="0"/>
              <a:t>of the </a:t>
            </a:r>
            <a:r>
              <a:rPr lang="en-US" dirty="0">
                <a:solidFill>
                  <a:srgbClr val="00B0F0"/>
                </a:solidFill>
              </a:rPr>
              <a:t>cervical or high thoracic region </a:t>
            </a:r>
            <a:r>
              <a:rPr lang="en-US" dirty="0"/>
              <a:t>that disrupt sympathetic regulation of peripheral vascular tone (there is failure of sympathetic outflow and adequate vascular tone)</a:t>
            </a:r>
          </a:p>
          <a:p>
            <a:r>
              <a:rPr lang="en-GB" dirty="0"/>
              <a:t>The classic symptoms include </a:t>
            </a:r>
            <a:r>
              <a:rPr lang="en-GB" dirty="0">
                <a:hlinkClick r:id="rId2" tooltip="Bradycardia"/>
              </a:rPr>
              <a:t>a slow heart rate</a:t>
            </a:r>
            <a:r>
              <a:rPr lang="en-GB" dirty="0"/>
              <a:t> due to loss of cardiac </a:t>
            </a:r>
            <a:r>
              <a:rPr lang="en-GB" dirty="0">
                <a:hlinkClick r:id="rId3" tooltip="Sympathetic nervous system"/>
              </a:rPr>
              <a:t>sympathetic tone</a:t>
            </a:r>
            <a:r>
              <a:rPr lang="en-GB" dirty="0"/>
              <a:t> and warm skin due to dilation of the peripheral blood vessels.</a:t>
            </a:r>
          </a:p>
          <a:p>
            <a:r>
              <a:rPr lang="en-GB" dirty="0"/>
              <a:t> Low blood pressure occurs due to decreased </a:t>
            </a:r>
            <a:r>
              <a:rPr lang="en-GB" dirty="0">
                <a:hlinkClick r:id="rId4" tooltip="Systemic vascular resistance"/>
              </a:rPr>
              <a:t>systemic vascular resistance</a:t>
            </a:r>
            <a:r>
              <a:rPr lang="en-GB" dirty="0"/>
              <a:t> as a result of lacking </a:t>
            </a:r>
            <a:r>
              <a:rPr lang="en-GB" dirty="0">
                <a:hlinkClick r:id="rId5" tooltip="Sympathetic tone"/>
              </a:rPr>
              <a:t>sympathetic tone</a:t>
            </a:r>
            <a:r>
              <a:rPr lang="en-GB" dirty="0"/>
              <a:t> which in turn causes pools of blood staying within the </a:t>
            </a:r>
            <a:r>
              <a:rPr lang="en-GB" dirty="0">
                <a:hlinkClick r:id="rId6" tooltip="Limb (anatomy)"/>
              </a:rPr>
              <a:t>extremities</a:t>
            </a:r>
            <a:r>
              <a:rPr lang="en-GB" dirty="0"/>
              <a:t> and not being redirected to the core body. The slowed </a:t>
            </a:r>
            <a:r>
              <a:rPr lang="en-GB" dirty="0">
                <a:hlinkClick r:id="rId7" tooltip="Heart rate"/>
              </a:rPr>
              <a:t>heart rate</a:t>
            </a:r>
            <a:r>
              <a:rPr lang="en-GB" dirty="0"/>
              <a:t> results from unopposed </a:t>
            </a:r>
            <a:r>
              <a:rPr lang="en-GB" dirty="0">
                <a:hlinkClick r:id="rId8" tooltip="Vagus nerve"/>
              </a:rPr>
              <a:t>vagal tone</a:t>
            </a:r>
            <a:r>
              <a:rPr lang="en-GB" dirty="0"/>
              <a:t> activity.</a:t>
            </a:r>
            <a:endParaRPr lang="en-GB" b="1" dirty="0"/>
          </a:p>
          <a:p>
            <a:endParaRPr lang="en-JO" dirty="0"/>
          </a:p>
        </p:txBody>
      </p:sp>
    </p:spTree>
    <p:extLst>
      <p:ext uri="{BB962C8B-B14F-4D97-AF65-F5344CB8AC3E}">
        <p14:creationId xmlns:p14="http://schemas.microsoft.com/office/powerpoint/2010/main" val="20539027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eurogenic Shock Diagram on Meducation">
            <a:extLst>
              <a:ext uri="{FF2B5EF4-FFF2-40B4-BE49-F238E27FC236}">
                <a16:creationId xmlns:a16="http://schemas.microsoft.com/office/drawing/2014/main" id="{C28EE51D-AC37-AC41-A69E-634BE29ED6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41376"/>
            <a:ext cx="4657725" cy="6064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9527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7B1A13-8D7E-E34B-9563-D9183B543571}"/>
              </a:ext>
            </a:extLst>
          </p:cNvPr>
          <p:cNvSpPr>
            <a:spLocks noGrp="1"/>
          </p:cNvSpPr>
          <p:nvPr>
            <p:ph idx="1"/>
          </p:nvPr>
        </p:nvSpPr>
        <p:spPr/>
        <p:txBody>
          <a:bodyPr/>
          <a:lstStyle/>
          <a:p>
            <a:r>
              <a:rPr lang="en-US" dirty="0"/>
              <a:t>result in </a:t>
            </a:r>
            <a:r>
              <a:rPr lang="en-US" dirty="0">
                <a:solidFill>
                  <a:srgbClr val="00B0F0"/>
                </a:solidFill>
              </a:rPr>
              <a:t>bradycardia, hypotension, cardiac dysrhythmias, reduced cardiac output, and decreased peripheral vascular resistance.</a:t>
            </a:r>
          </a:p>
          <a:p>
            <a:endParaRPr lang="en-US" dirty="0"/>
          </a:p>
          <a:p>
            <a:r>
              <a:rPr lang="en-US" dirty="0"/>
              <a:t>The classic description of neurogenic shock consists of </a:t>
            </a:r>
            <a:r>
              <a:rPr lang="en-US" dirty="0">
                <a:solidFill>
                  <a:srgbClr val="00B0F0"/>
                </a:solidFill>
              </a:rPr>
              <a:t>decreased blood pressure </a:t>
            </a:r>
            <a:r>
              <a:rPr lang="en-US" dirty="0"/>
              <a:t>associated with </a:t>
            </a:r>
            <a:r>
              <a:rPr lang="en-US" dirty="0">
                <a:solidFill>
                  <a:srgbClr val="00B0F0"/>
                </a:solidFill>
              </a:rPr>
              <a:t>bradycardia</a:t>
            </a:r>
            <a:r>
              <a:rPr lang="en-US" dirty="0"/>
              <a:t> (absence of reflexive tachycardia due to disrupted sympathetic discharge), </a:t>
            </a:r>
            <a:r>
              <a:rPr lang="en-US" dirty="0">
                <a:solidFill>
                  <a:srgbClr val="00B0F0"/>
                </a:solidFill>
              </a:rPr>
              <a:t>warm extremities</a:t>
            </a:r>
            <a:r>
              <a:rPr lang="en-US" dirty="0"/>
              <a:t> (loss of peripheral vasoconstriction), </a:t>
            </a:r>
            <a:r>
              <a:rPr lang="en-US" dirty="0">
                <a:solidFill>
                  <a:srgbClr val="00B0F0"/>
                </a:solidFill>
              </a:rPr>
              <a:t>motor and sensory deficits </a:t>
            </a:r>
            <a:r>
              <a:rPr lang="en-US" dirty="0"/>
              <a:t>indicative of a spinal cord injury, and radiographic evidence of </a:t>
            </a:r>
            <a:r>
              <a:rPr lang="en-US" dirty="0">
                <a:solidFill>
                  <a:srgbClr val="00B0F0"/>
                </a:solidFill>
              </a:rPr>
              <a:t>a vertebral column fracture</a:t>
            </a:r>
            <a:r>
              <a:rPr lang="en-US" dirty="0">
                <a:solidFill>
                  <a:srgbClr val="FF0000"/>
                </a:solidFill>
              </a:rPr>
              <a:t>.</a:t>
            </a:r>
          </a:p>
          <a:p>
            <a:endParaRPr lang="en-JO" dirty="0"/>
          </a:p>
        </p:txBody>
      </p:sp>
    </p:spTree>
    <p:extLst>
      <p:ext uri="{BB962C8B-B14F-4D97-AF65-F5344CB8AC3E}">
        <p14:creationId xmlns:p14="http://schemas.microsoft.com/office/powerpoint/2010/main" val="29202483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6DBCC98-A707-174A-B6A9-EF5A8D3AC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369" y="1192579"/>
            <a:ext cx="8512935" cy="4351338"/>
          </a:xfrm>
          <a:prstGeom prst="rect">
            <a:avLst/>
          </a:prstGeom>
        </p:spPr>
      </p:pic>
    </p:spTree>
    <p:extLst>
      <p:ext uri="{BB962C8B-B14F-4D97-AF65-F5344CB8AC3E}">
        <p14:creationId xmlns:p14="http://schemas.microsoft.com/office/powerpoint/2010/main" val="1234262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05E16A-34BA-704E-AE4B-F4A05CFD6C3C}"/>
              </a:ext>
            </a:extLst>
          </p:cNvPr>
          <p:cNvPicPr>
            <a:picLocks noChangeAspect="1"/>
          </p:cNvPicPr>
          <p:nvPr/>
        </p:nvPicPr>
        <p:blipFill>
          <a:blip r:embed="rId2"/>
          <a:stretch>
            <a:fillRect/>
          </a:stretch>
        </p:blipFill>
        <p:spPr>
          <a:xfrm>
            <a:off x="1752600" y="2200275"/>
            <a:ext cx="8686800" cy="2457450"/>
          </a:xfrm>
          <a:prstGeom prst="rect">
            <a:avLst/>
          </a:prstGeom>
        </p:spPr>
      </p:pic>
    </p:spTree>
    <p:extLst>
      <p:ext uri="{BB962C8B-B14F-4D97-AF65-F5344CB8AC3E}">
        <p14:creationId xmlns:p14="http://schemas.microsoft.com/office/powerpoint/2010/main" val="28904965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2F051-EC9A-0C43-9BDC-A86ACCE48496}"/>
              </a:ext>
            </a:extLst>
          </p:cNvPr>
          <p:cNvSpPr>
            <a:spLocks noGrp="1"/>
          </p:cNvSpPr>
          <p:nvPr>
            <p:ph idx="1"/>
          </p:nvPr>
        </p:nvSpPr>
        <p:spPr/>
        <p:txBody>
          <a:bodyPr/>
          <a:lstStyle/>
          <a:p>
            <a:r>
              <a:rPr lang="en-US" b="1" i="1" dirty="0">
                <a:solidFill>
                  <a:srgbClr val="00B0F0"/>
                </a:solidFill>
              </a:rPr>
              <a:t>Management: </a:t>
            </a:r>
          </a:p>
          <a:p>
            <a:r>
              <a:rPr lang="en-US" dirty="0"/>
              <a:t>1. Hypotension ;  </a:t>
            </a:r>
          </a:p>
          <a:p>
            <a:r>
              <a:rPr lang="en-US" dirty="0"/>
              <a:t>1. crystalloid (250mL boluses) and IVI – may not improve BP despite massive infusion (beware fluid overload and pulmonary oedema) </a:t>
            </a:r>
          </a:p>
          <a:p>
            <a:r>
              <a:rPr lang="en-US" dirty="0"/>
              <a:t>2. vasopressors </a:t>
            </a:r>
            <a:r>
              <a:rPr lang="en-US" dirty="0" err="1"/>
              <a:t>eg</a:t>
            </a:r>
            <a:r>
              <a:rPr lang="en-US" dirty="0"/>
              <a:t> noradrenaline, dopamine - after trial of volume replacement to Maintain organ perfusion.</a:t>
            </a:r>
          </a:p>
          <a:p>
            <a:r>
              <a:rPr lang="en-US" dirty="0"/>
              <a:t>Consider CVP monitoring</a:t>
            </a:r>
          </a:p>
          <a:p>
            <a:endParaRPr lang="en-JO" dirty="0"/>
          </a:p>
        </p:txBody>
      </p:sp>
    </p:spTree>
    <p:extLst>
      <p:ext uri="{BB962C8B-B14F-4D97-AF65-F5344CB8AC3E}">
        <p14:creationId xmlns:p14="http://schemas.microsoft.com/office/powerpoint/2010/main" val="42296131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5F45E-08BE-E848-9A79-6F1E72433D65}"/>
              </a:ext>
            </a:extLst>
          </p:cNvPr>
          <p:cNvSpPr>
            <a:spLocks noGrp="1"/>
          </p:cNvSpPr>
          <p:nvPr>
            <p:ph idx="1"/>
          </p:nvPr>
        </p:nvSpPr>
        <p:spPr/>
        <p:txBody>
          <a:bodyPr/>
          <a:lstStyle/>
          <a:p>
            <a:r>
              <a:rPr lang="en-US" b="1" dirty="0">
                <a:solidFill>
                  <a:srgbClr val="00B0F0"/>
                </a:solidFill>
              </a:rPr>
              <a:t>2. Bradycardia</a:t>
            </a:r>
          </a:p>
          <a:p>
            <a:r>
              <a:rPr lang="en-US" dirty="0"/>
              <a:t> 1. atropine </a:t>
            </a:r>
          </a:p>
          <a:p>
            <a:r>
              <a:rPr lang="en-US" dirty="0"/>
              <a:t>2. avoid over vagal stimulation with suction/NGT and ETT placement</a:t>
            </a:r>
          </a:p>
          <a:p>
            <a:endParaRPr lang="en-JO" dirty="0"/>
          </a:p>
        </p:txBody>
      </p:sp>
    </p:spTree>
    <p:extLst>
      <p:ext uri="{BB962C8B-B14F-4D97-AF65-F5344CB8AC3E}">
        <p14:creationId xmlns:p14="http://schemas.microsoft.com/office/powerpoint/2010/main" val="28218636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3B3C7E-BC2D-4436-8B03-AC421FA6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9B5D0C1-066E-4C02-A6B8-59FAE4A197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11" name="Rectangle 10">
              <a:extLst>
                <a:ext uri="{FF2B5EF4-FFF2-40B4-BE49-F238E27FC236}">
                  <a16:creationId xmlns:a16="http://schemas.microsoft.com/office/drawing/2014/main" id="{D4386904-AFDC-449E-8D1B-906B305EB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2" name="Straight Connector 11">
              <a:extLst>
                <a:ext uri="{FF2B5EF4-FFF2-40B4-BE49-F238E27FC236}">
                  <a16:creationId xmlns:a16="http://schemas.microsoft.com/office/drawing/2014/main" id="{F70778F2-11E8-428C-8324-479CA9D6F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0BE89E-CB2D-48BA-A8D2-533FAAAA72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useBgFill="1">
        <p:nvSpPr>
          <p:cNvPr id="15" name="Rectangle 14">
            <a:extLst>
              <a:ext uri="{FF2B5EF4-FFF2-40B4-BE49-F238E27FC236}">
                <a16:creationId xmlns:a16="http://schemas.microsoft.com/office/drawing/2014/main" id="{4905C695-F54E-4EF8-8AEF-811D460E7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5CD2A3-2099-476E-9A85-55DC735FA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705" y="15902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908F9F-628C-4C42-93AE-143FCC1DA59F}"/>
              </a:ext>
            </a:extLst>
          </p:cNvPr>
          <p:cNvSpPr>
            <a:spLocks noGrp="1"/>
          </p:cNvSpPr>
          <p:nvPr>
            <p:ph type="title"/>
          </p:nvPr>
        </p:nvSpPr>
        <p:spPr>
          <a:xfrm>
            <a:off x="2342270" y="1188720"/>
            <a:ext cx="7512147" cy="1955405"/>
          </a:xfrm>
        </p:spPr>
        <p:txBody>
          <a:bodyPr vert="horz" lIns="91440" tIns="45720" rIns="91440" bIns="45720" rtlCol="0" anchor="b">
            <a:normAutofit/>
          </a:bodyPr>
          <a:lstStyle/>
          <a:p>
            <a:pPr algn="ctr"/>
            <a:r>
              <a:rPr lang="en-US" sz="2800" kern="1200" cap="all" spc="390" baseline="0" dirty="0">
                <a:solidFill>
                  <a:schemeClr val="tx2"/>
                </a:solidFill>
                <a:latin typeface="+mj-lt"/>
                <a:ea typeface="+mj-ea"/>
                <a:cs typeface="+mj-cs"/>
              </a:rPr>
              <a:t>Done by :</a:t>
            </a:r>
            <a:br>
              <a:rPr lang="en-US" sz="2800" kern="1200" cap="all" spc="390" baseline="0" dirty="0">
                <a:solidFill>
                  <a:schemeClr val="tx2"/>
                </a:solidFill>
                <a:latin typeface="+mj-lt"/>
                <a:ea typeface="+mj-ea"/>
                <a:cs typeface="+mj-cs"/>
              </a:rPr>
            </a:br>
            <a:r>
              <a:rPr lang="en-US" sz="2800" kern="1200" cap="all" spc="390" baseline="0" dirty="0" err="1">
                <a:solidFill>
                  <a:schemeClr val="tx2"/>
                </a:solidFill>
                <a:latin typeface="+mj-lt"/>
                <a:ea typeface="+mj-ea"/>
                <a:cs typeface="+mj-cs"/>
              </a:rPr>
              <a:t>toleen</a:t>
            </a:r>
            <a:r>
              <a:rPr lang="en-US" sz="2800" kern="1200" cap="all" spc="390" baseline="0" dirty="0">
                <a:solidFill>
                  <a:schemeClr val="tx2"/>
                </a:solidFill>
                <a:latin typeface="+mj-lt"/>
                <a:ea typeface="+mj-ea"/>
                <a:cs typeface="+mj-cs"/>
              </a:rPr>
              <a:t> </a:t>
            </a:r>
            <a:r>
              <a:rPr lang="en-US" sz="2800" kern="1200" cap="all" spc="390" baseline="0" dirty="0" err="1">
                <a:solidFill>
                  <a:schemeClr val="tx2"/>
                </a:solidFill>
                <a:latin typeface="+mj-lt"/>
                <a:ea typeface="+mj-ea"/>
                <a:cs typeface="+mj-cs"/>
              </a:rPr>
              <a:t>jaber</a:t>
            </a:r>
            <a:br>
              <a:rPr lang="en-US" sz="2800" kern="1200" cap="all" spc="390" baseline="0" dirty="0">
                <a:solidFill>
                  <a:schemeClr val="tx2"/>
                </a:solidFill>
                <a:latin typeface="+mj-lt"/>
                <a:ea typeface="+mj-ea"/>
                <a:cs typeface="+mj-cs"/>
              </a:rPr>
            </a:br>
            <a:r>
              <a:rPr lang="en-US" sz="2800" kern="1200" cap="all" spc="390" baseline="0" dirty="0" err="1">
                <a:solidFill>
                  <a:schemeClr val="tx2"/>
                </a:solidFill>
                <a:latin typeface="+mj-lt"/>
                <a:ea typeface="+mj-ea"/>
                <a:cs typeface="+mj-cs"/>
              </a:rPr>
              <a:t>yazeed</a:t>
            </a:r>
            <a:r>
              <a:rPr lang="en-US" sz="2800" kern="1200" cap="all" spc="390" baseline="0" dirty="0">
                <a:solidFill>
                  <a:schemeClr val="tx2"/>
                </a:solidFill>
                <a:latin typeface="+mj-lt"/>
                <a:ea typeface="+mj-ea"/>
                <a:cs typeface="+mj-cs"/>
              </a:rPr>
              <a:t> </a:t>
            </a:r>
            <a:r>
              <a:rPr lang="en-US" sz="2800" kern="1200" cap="all" spc="390" baseline="0" dirty="0" err="1">
                <a:solidFill>
                  <a:schemeClr val="tx2"/>
                </a:solidFill>
                <a:latin typeface="+mj-lt"/>
                <a:ea typeface="+mj-ea"/>
                <a:cs typeface="+mj-cs"/>
              </a:rPr>
              <a:t>hussein</a:t>
            </a:r>
            <a:endParaRPr lang="en-US" sz="2800" kern="1200" cap="all" spc="390" baseline="0" dirty="0">
              <a:solidFill>
                <a:schemeClr val="tx2"/>
              </a:solidFill>
              <a:latin typeface="+mj-lt"/>
              <a:ea typeface="+mj-ea"/>
              <a:cs typeface="+mj-cs"/>
            </a:endParaRPr>
          </a:p>
        </p:txBody>
      </p:sp>
      <p:grpSp>
        <p:nvGrpSpPr>
          <p:cNvPr id="19" name="Group 18">
            <a:extLst>
              <a:ext uri="{FF2B5EF4-FFF2-40B4-BE49-F238E27FC236}">
                <a16:creationId xmlns:a16="http://schemas.microsoft.com/office/drawing/2014/main" id="{E92979E8-2E86-433E-A7E4-5F102E45A8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1463"/>
            <a:ext cx="867485" cy="115439"/>
            <a:chOff x="8910933" y="1861308"/>
            <a:chExt cx="867485" cy="115439"/>
          </a:xfrm>
        </p:grpSpPr>
        <p:sp>
          <p:nvSpPr>
            <p:cNvPr id="20" name="Rectangle 19">
              <a:extLst>
                <a:ext uri="{FF2B5EF4-FFF2-40B4-BE49-F238E27FC236}">
                  <a16:creationId xmlns:a16="http://schemas.microsoft.com/office/drawing/2014/main" id="{CDDEF0D5-EF9F-43D4-BF40-27A3121E0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21" name="Straight Connector 20">
              <a:extLst>
                <a:ext uri="{FF2B5EF4-FFF2-40B4-BE49-F238E27FC236}">
                  <a16:creationId xmlns:a16="http://schemas.microsoft.com/office/drawing/2014/main" id="{71438B34-2B34-4614-B3B4-D099271503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C691BDB-93D3-4721-903C-45DD9590F1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4357835"/>
      </p:ext>
    </p:extLst>
  </p:cSld>
  <p:clrMapOvr>
    <a:masterClrMapping/>
  </p:clrMapOvr>
</p:sld>
</file>

<file path=ppt/theme/theme1.xml><?xml version="1.0" encoding="utf-8"?>
<a:theme xmlns:a="http://schemas.openxmlformats.org/drawingml/2006/main" name="AdornVTI">
  <a:themeElements>
    <a:clrScheme name="AnalogousFromLightSeedLeftStep">
      <a:dk1>
        <a:srgbClr val="000000"/>
      </a:dk1>
      <a:lt1>
        <a:srgbClr val="FFFFFF"/>
      </a:lt1>
      <a:dk2>
        <a:srgbClr val="243341"/>
      </a:dk2>
      <a:lt2>
        <a:srgbClr val="E8E5E2"/>
      </a:lt2>
      <a:accent1>
        <a:srgbClr val="88A4BF"/>
      </a:accent1>
      <a:accent2>
        <a:srgbClr val="77ABAE"/>
      </a:accent2>
      <a:accent3>
        <a:srgbClr val="81AA9B"/>
      </a:accent3>
      <a:accent4>
        <a:srgbClr val="78AF84"/>
      </a:accent4>
      <a:accent5>
        <a:srgbClr val="89AA81"/>
      </a:accent5>
      <a:accent6>
        <a:srgbClr val="93A973"/>
      </a:accent6>
      <a:hlink>
        <a:srgbClr val="9E7D5E"/>
      </a:hlink>
      <a:folHlink>
        <a:srgbClr val="7F7F7F"/>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otalTime>1652</TotalTime>
  <Words>4722</Words>
  <Application>Microsoft Macintosh PowerPoint</Application>
  <PresentationFormat>Widescreen</PresentationFormat>
  <Paragraphs>388</Paragraphs>
  <Slides>70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Arial</vt:lpstr>
      <vt:lpstr>Bembo</vt:lpstr>
      <vt:lpstr>Noto Sans</vt:lpstr>
      <vt:lpstr>Wingdings</vt:lpstr>
      <vt:lpstr>AdornVTI</vt:lpstr>
      <vt:lpstr>SHOCK </vt:lpstr>
      <vt:lpstr>DEFINITION </vt:lpstr>
      <vt:lpstr>PowerPoint Presentation</vt:lpstr>
      <vt:lpstr>PATHOPHYSIOLOGY </vt:lpstr>
      <vt:lpstr>…</vt:lpstr>
      <vt:lpstr>…</vt:lpstr>
      <vt:lpstr>….</vt:lpstr>
      <vt:lpstr>Severity of Shock </vt:lpstr>
      <vt:lpstr>PowerPoint Presentation</vt:lpstr>
      <vt:lpstr>Types of shock </vt:lpstr>
      <vt:lpstr>Stages of hypovolemic shock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Distributive shock </vt:lpstr>
      <vt:lpstr>Anaphylactic Shock</vt:lpstr>
      <vt:lpstr>Treatment</vt:lpstr>
      <vt:lpstr>Septic shock </vt:lpstr>
      <vt:lpstr>Early sepsis</vt:lpstr>
      <vt:lpstr>PowerPoint Presentation</vt:lpstr>
      <vt:lpstr>PowerPoint Presentation</vt:lpstr>
      <vt:lpstr>PowerPoint Presentation</vt:lpstr>
      <vt:lpstr>PowerPoint Presentation</vt:lpstr>
      <vt:lpstr>PowerPoint Presentation</vt:lpstr>
      <vt:lpstr>Symptoms and signs </vt:lpstr>
      <vt:lpstr>PowerPoint Presentation</vt:lpstr>
      <vt:lpstr>Laboratory signs </vt:lpstr>
      <vt:lpstr>PowerPoint Presentation</vt:lpstr>
      <vt:lpstr>PowerPoint Presentation</vt:lpstr>
      <vt:lpstr>IMMEDIATE EVALUATION AND MANAGEMENT </vt:lpstr>
      <vt:lpstr>PowerPoint Presentation</vt:lpstr>
      <vt:lpstr>PowerPoint Presentation</vt:lpstr>
      <vt:lpstr>PowerPoint Presentation</vt:lpstr>
      <vt:lpstr>PowerPoint Presentation</vt:lpstr>
      <vt:lpstr>INITIAL RESUSCITATIVE THERAPY</vt:lpstr>
      <vt:lpstr>Intravenous fluids (first three hours) </vt:lpstr>
      <vt:lpstr>PowerPoint Presentation</vt:lpstr>
      <vt:lpstr>Empiric antibiotic therapy (first hour) </vt:lpstr>
      <vt:lpstr>PowerPoint Presentation</vt:lpstr>
      <vt:lpstr>PowerPoint Presentation</vt:lpstr>
      <vt:lpstr>PATIENTS WHO FAIL INITIAL THERAPY</vt:lpstr>
      <vt:lpstr>Vasopressors </vt:lpstr>
      <vt:lpstr>PowerPoint Presentation</vt:lpstr>
      <vt:lpstr>Red blood cell transfusions</vt:lpstr>
      <vt:lpstr>SUPPORTIVE THERAPIES</vt:lpstr>
      <vt:lpstr>Neurogenic Shock </vt:lpstr>
      <vt:lpstr>PowerPoint Presentation</vt:lpstr>
      <vt:lpstr>PowerPoint Presentation</vt:lpstr>
      <vt:lpstr>PowerPoint Presentation</vt:lpstr>
      <vt:lpstr>PowerPoint Presentation</vt:lpstr>
      <vt:lpstr>PowerPoint Presentation</vt:lpstr>
      <vt:lpstr>PowerPoint Presentation</vt:lpstr>
      <vt:lpstr>Done by : toleen jaber yazeed hussein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SHOCK </dc:title>
  <dc:creator>toleen jaber</dc:creator>
  <cp:lastModifiedBy>toleen jaber</cp:lastModifiedBy>
  <cp:revision>33</cp:revision>
  <dcterms:created xsi:type="dcterms:W3CDTF">2021-07-07T13:52:26Z</dcterms:created>
  <dcterms:modified xsi:type="dcterms:W3CDTF">2021-07-10T13:13:52Z</dcterms:modified>
</cp:coreProperties>
</file>