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82" r:id="rId4"/>
    <p:sldId id="268" r:id="rId5"/>
    <p:sldId id="258" r:id="rId6"/>
    <p:sldId id="259" r:id="rId7"/>
    <p:sldId id="260" r:id="rId8"/>
    <p:sldId id="261" r:id="rId9"/>
    <p:sldId id="262" r:id="rId10"/>
    <p:sldId id="263" r:id="rId11"/>
    <p:sldId id="274" r:id="rId12"/>
    <p:sldId id="275" r:id="rId13"/>
    <p:sldId id="277" r:id="rId14"/>
    <p:sldId id="276" r:id="rId15"/>
    <p:sldId id="278" r:id="rId16"/>
    <p:sldId id="279" r:id="rId17"/>
    <p:sldId id="280" r:id="rId18"/>
    <p:sldId id="281" r:id="rId19"/>
    <p:sldId id="264" r:id="rId20"/>
    <p:sldId id="283" r:id="rId21"/>
    <p:sldId id="265" r:id="rId22"/>
    <p:sldId id="284" r:id="rId23"/>
    <p:sldId id="269" r:id="rId24"/>
    <p:sldId id="266" r:id="rId25"/>
    <p:sldId id="285" r:id="rId26"/>
    <p:sldId id="286" r:id="rId27"/>
    <p:sldId id="287" r:id="rId28"/>
    <p:sldId id="270" r:id="rId29"/>
    <p:sldId id="267" r:id="rId30"/>
    <p:sldId id="27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1" autoAdjust="0"/>
    <p:restoredTop sz="98925" autoAdjust="0"/>
  </p:normalViewPr>
  <p:slideViewPr>
    <p:cSldViewPr>
      <p:cViewPr varScale="1">
        <p:scale>
          <a:sx n="72" d="100"/>
          <a:sy n="72" d="100"/>
        </p:scale>
        <p:origin x="-133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7/14/2021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7/14/2021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7/14/2021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7/14/2021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7/14/2021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7/14/2021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8305800" cy="839161"/>
          </a:xfrm>
        </p:spPr>
        <p:txBody>
          <a:bodyPr/>
          <a:lstStyle/>
          <a:p>
            <a:pPr algn="l"/>
            <a:r>
              <a:rPr lang="en-US" sz="6000" dirty="0" smtClean="0"/>
              <a:t>Wound healing</a:t>
            </a:r>
            <a:endParaRPr lang="ar-JO" sz="6000" dirty="0"/>
          </a:p>
        </p:txBody>
      </p:sp>
      <p:sp>
        <p:nvSpPr>
          <p:cNvPr id="3" name="Subtitle 2"/>
          <p:cNvSpPr>
            <a:spLocks noGrp="1"/>
          </p:cNvSpPr>
          <p:nvPr>
            <p:ph type="subTitle" idx="1"/>
          </p:nvPr>
        </p:nvSpPr>
        <p:spPr>
          <a:xfrm>
            <a:off x="457200" y="2895601"/>
            <a:ext cx="3505200" cy="1066800"/>
          </a:xfrm>
        </p:spPr>
        <p:txBody>
          <a:bodyPr/>
          <a:lstStyle/>
          <a:p>
            <a:pPr algn="l">
              <a:buFont typeface="Arial" pitchFamily="34" charset="0"/>
              <a:buChar char="•"/>
            </a:pPr>
            <a:r>
              <a:rPr lang="en-US" dirty="0" smtClean="0">
                <a:solidFill>
                  <a:schemeClr val="tx1"/>
                </a:solidFill>
              </a:rPr>
              <a:t>Razan Rahahleh</a:t>
            </a:r>
            <a:br>
              <a:rPr lang="en-US" dirty="0" smtClean="0">
                <a:solidFill>
                  <a:schemeClr val="tx1"/>
                </a:solidFill>
              </a:rPr>
            </a:br>
            <a:r>
              <a:rPr lang="en-US" dirty="0" smtClean="0">
                <a:solidFill>
                  <a:schemeClr val="tx1"/>
                </a:solidFill>
              </a:rPr>
              <a:t>Aya </a:t>
            </a:r>
            <a:r>
              <a:rPr lang="en-US" dirty="0" smtClean="0">
                <a:solidFill>
                  <a:schemeClr val="tx1"/>
                </a:solidFill>
              </a:rPr>
              <a:t>Abdullah</a:t>
            </a:r>
            <a:endParaRPr lang="ar-JO"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Introduction</a:t>
            </a:r>
            <a:endParaRPr lang="ar-JO" dirty="0"/>
          </a:p>
        </p:txBody>
      </p:sp>
      <p:sp>
        <p:nvSpPr>
          <p:cNvPr id="2" name="Content Placeholder 1"/>
          <p:cNvSpPr>
            <a:spLocks noGrp="1"/>
          </p:cNvSpPr>
          <p:nvPr>
            <p:ph idx="1"/>
          </p:nvPr>
        </p:nvSpPr>
        <p:spPr/>
        <p:txBody>
          <a:bodyPr>
            <a:normAutofit/>
          </a:bodyPr>
          <a:lstStyle/>
          <a:p>
            <a:pPr algn="l" rtl="0"/>
            <a:r>
              <a:rPr lang="en-US" dirty="0" smtClean="0"/>
              <a:t>Wound healing is </a:t>
            </a:r>
            <a:r>
              <a:rPr lang="en-US" u="sng" dirty="0" smtClean="0"/>
              <a:t>defined as a mechanism where the body attempts to restore the integrity of the injured </a:t>
            </a:r>
            <a:r>
              <a:rPr lang="en-US" u="sng" dirty="0" smtClean="0"/>
              <a:t>part .</a:t>
            </a:r>
            <a:endParaRPr lang="en-US" u="sng" dirty="0" smtClean="0"/>
          </a:p>
          <a:p>
            <a:pPr algn="l" rtl="0"/>
            <a:r>
              <a:rPr lang="en-US" dirty="0" smtClean="0"/>
              <a:t>Filling the gap that is caused by injury and tissue destruction followed by reconstruction of the tissue continuity.</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Wound healing</a:t>
            </a:r>
            <a:endParaRPr lang="en-US" dirty="0"/>
          </a:p>
        </p:txBody>
      </p:sp>
      <p:sp>
        <p:nvSpPr>
          <p:cNvPr id="2" name="Content Placeholder 1"/>
          <p:cNvSpPr>
            <a:spLocks noGrp="1"/>
          </p:cNvSpPr>
          <p:nvPr>
            <p:ph idx="1"/>
          </p:nvPr>
        </p:nvSpPr>
        <p:spPr/>
        <p:txBody>
          <a:bodyPr>
            <a:normAutofit lnSpcReduction="10000"/>
          </a:bodyPr>
          <a:lstStyle/>
          <a:p>
            <a:r>
              <a:rPr lang="en-US" dirty="0">
                <a:solidFill>
                  <a:schemeClr val="tx2">
                    <a:lumMod val="75000"/>
                  </a:schemeClr>
                </a:solidFill>
              </a:rPr>
              <a:t>The wound-healing process consists of four highly integrated and overlapping phases: </a:t>
            </a:r>
            <a:r>
              <a:rPr lang="en-US" dirty="0"/>
              <a:t>hemostasis, inflammation, proliferation, and tissue remodeling or </a:t>
            </a:r>
            <a:r>
              <a:rPr lang="en-US" dirty="0" smtClean="0"/>
              <a:t>resolution</a:t>
            </a:r>
            <a:r>
              <a:rPr lang="en-US" dirty="0" smtClean="0"/>
              <a:t>.</a:t>
            </a:r>
          </a:p>
          <a:p>
            <a:r>
              <a:rPr lang="en-US" dirty="0" smtClean="0"/>
              <a:t>These </a:t>
            </a:r>
            <a:r>
              <a:rPr lang="en-US" dirty="0"/>
              <a:t>phases and their </a:t>
            </a:r>
            <a:r>
              <a:rPr lang="en-US" dirty="0" smtClean="0"/>
              <a:t>bio physiological </a:t>
            </a:r>
            <a:r>
              <a:rPr lang="en-US" dirty="0"/>
              <a:t>functions must occur in the proper sequence, at a specific time, and continue for a specific duration at an optimal intensity </a:t>
            </a:r>
            <a:r>
              <a:rPr lang="en-US" dirty="0" smtClean="0"/>
              <a:t>.</a:t>
            </a:r>
          </a:p>
          <a:p>
            <a:r>
              <a:rPr lang="en-US" dirty="0" smtClean="0"/>
              <a:t>There </a:t>
            </a:r>
            <a:r>
              <a:rPr lang="en-US" dirty="0"/>
              <a:t>are many factors that can affect wound healing which interfere with one or more phases in this process, thus causing improper or impaired tissue repair.</a:t>
            </a:r>
          </a:p>
          <a:p>
            <a:endParaRPr lang="en-US" dirty="0"/>
          </a:p>
          <a:p>
            <a:endParaRPr lang="en-US" dirty="0"/>
          </a:p>
        </p:txBody>
      </p:sp>
    </p:spTree>
    <p:extLst>
      <p:ext uri="{BB962C8B-B14F-4D97-AF65-F5344CB8AC3E}">
        <p14:creationId xmlns:p14="http://schemas.microsoft.com/office/powerpoint/2010/main" xmlns="" val="12861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medium-figure3.gif"/>
          <p:cNvPicPr>
            <a:picLocks noGrp="1" noChangeAspect="1"/>
          </p:cNvPicPr>
          <p:nvPr>
            <p:ph idx="1"/>
          </p:nvPr>
        </p:nvPicPr>
        <p:blipFill>
          <a:blip r:embed="rId2"/>
          <a:stretch>
            <a:fillRect/>
          </a:stretch>
        </p:blipFill>
        <p:spPr>
          <a:xfrm>
            <a:off x="152400" y="762000"/>
            <a:ext cx="7848600" cy="5713781"/>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Normal wound healing</a:t>
            </a:r>
            <a:endParaRPr lang="ar-JO" dirty="0"/>
          </a:p>
        </p:txBody>
      </p:sp>
      <p:sp>
        <p:nvSpPr>
          <p:cNvPr id="2" name="Content Placeholder 1"/>
          <p:cNvSpPr>
            <a:spLocks noGrp="1"/>
          </p:cNvSpPr>
          <p:nvPr>
            <p:ph idx="1"/>
          </p:nvPr>
        </p:nvSpPr>
        <p:spPr/>
        <p:txBody>
          <a:bodyPr/>
          <a:lstStyle/>
          <a:p>
            <a:pPr algn="l" rtl="0"/>
            <a:r>
              <a:rPr lang="en-US" dirty="0" smtClean="0"/>
              <a:t>Wound healing is mainly divided into three phases that can overlap</a:t>
            </a:r>
            <a:r>
              <a:rPr lang="en-US" dirty="0" smtClean="0"/>
              <a:t>:</a:t>
            </a:r>
          </a:p>
          <a:p>
            <a:pPr algn="l" rtl="0"/>
            <a:endParaRPr lang="en-US" dirty="0" smtClean="0"/>
          </a:p>
          <a:p>
            <a:pPr algn="l" rtl="0">
              <a:buNone/>
            </a:pPr>
            <a:r>
              <a:rPr lang="en-US" dirty="0" smtClean="0"/>
              <a:t>1: the inflammatory phase</a:t>
            </a:r>
          </a:p>
          <a:p>
            <a:pPr algn="l" rtl="0">
              <a:buNone/>
            </a:pPr>
            <a:r>
              <a:rPr lang="en-US" dirty="0" smtClean="0"/>
              <a:t>2: the proliferative phase</a:t>
            </a:r>
          </a:p>
          <a:p>
            <a:pPr algn="l" rtl="0">
              <a:buNone/>
            </a:pPr>
            <a:r>
              <a:rPr lang="en-US" dirty="0" smtClean="0"/>
              <a:t>3: the remodeling phase</a:t>
            </a:r>
          </a:p>
          <a:p>
            <a:pPr algn="l" rtl="0">
              <a:buNone/>
            </a:pPr>
            <a:endParaRPr lang="en-US" dirty="0" smtClean="0"/>
          </a:p>
          <a:p>
            <a:pPr algn="l" rtl="0"/>
            <a:r>
              <a:rPr lang="en-US" dirty="0" smtClean="0"/>
              <a:t>In addition some classifications include </a:t>
            </a:r>
            <a:r>
              <a:rPr lang="en-US" dirty="0" smtClean="0">
                <a:solidFill>
                  <a:schemeClr val="tx2">
                    <a:lumMod val="75000"/>
                  </a:schemeClr>
                </a:solidFill>
              </a:rPr>
              <a:t>haemostatic</a:t>
            </a:r>
            <a:r>
              <a:rPr lang="en-US" dirty="0" smtClean="0"/>
              <a:t> phase which occurs before the inflammatory </a:t>
            </a:r>
            <a:r>
              <a:rPr lang="en-US" dirty="0" smtClean="0"/>
              <a:t>phase .</a:t>
            </a:r>
            <a:endParaRPr lang="ar-JO"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Inflammatory phase</a:t>
            </a:r>
            <a:endParaRPr lang="ar-JO" dirty="0"/>
          </a:p>
        </p:txBody>
      </p:sp>
      <p:sp>
        <p:nvSpPr>
          <p:cNvPr id="2" name="Content Placeholder 1"/>
          <p:cNvSpPr>
            <a:spLocks noGrp="1"/>
          </p:cNvSpPr>
          <p:nvPr>
            <p:ph idx="1"/>
          </p:nvPr>
        </p:nvSpPr>
        <p:spPr/>
        <p:txBody>
          <a:bodyPr/>
          <a:lstStyle/>
          <a:p>
            <a:pPr algn="l" rtl="0"/>
            <a:r>
              <a:rPr lang="en-US" dirty="0" smtClean="0"/>
              <a:t>for 2-3 days</a:t>
            </a:r>
          </a:p>
          <a:p>
            <a:pPr algn="l" rtl="0"/>
            <a:endParaRPr lang="en-US" dirty="0" smtClean="0"/>
          </a:p>
          <a:p>
            <a:pPr algn="l" rtl="0"/>
            <a:r>
              <a:rPr lang="en-US" dirty="0" smtClean="0"/>
              <a:t>The body reacts to bleeding by vasoconstriction and thrombus formation to limit the blood </a:t>
            </a:r>
            <a:r>
              <a:rPr lang="en-US" dirty="0" smtClean="0"/>
              <a:t>loss .</a:t>
            </a:r>
            <a:endParaRPr lang="en-US" dirty="0" smtClean="0"/>
          </a:p>
          <a:p>
            <a:pPr algn="l" rtl="0"/>
            <a:endParaRPr lang="en-US" dirty="0" smtClean="0"/>
          </a:p>
          <a:p>
            <a:pPr algn="l" rtl="0"/>
            <a:r>
              <a:rPr lang="en-US" dirty="0" smtClean="0"/>
              <a:t>Macrophages remove the destroyed tissue and microorganisms, and they regulate the fibroblast activity in the proliferative </a:t>
            </a:r>
            <a:r>
              <a:rPr lang="en-US" dirty="0" smtClean="0"/>
              <a:t>phase .</a:t>
            </a:r>
            <a:endParaRPr lang="ar-J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Inflammatory phase (Cont.)</a:t>
            </a:r>
            <a:endParaRPr lang="ar-JO" dirty="0"/>
          </a:p>
        </p:txBody>
      </p:sp>
      <p:sp>
        <p:nvSpPr>
          <p:cNvPr id="2" name="Content Placeholder 1"/>
          <p:cNvSpPr>
            <a:spLocks noGrp="1"/>
          </p:cNvSpPr>
          <p:nvPr>
            <p:ph idx="1"/>
          </p:nvPr>
        </p:nvSpPr>
        <p:spPr/>
        <p:txBody>
          <a:bodyPr>
            <a:normAutofit fontScale="85000" lnSpcReduction="20000"/>
          </a:bodyPr>
          <a:lstStyle/>
          <a:p>
            <a:pPr algn="l" rtl="0"/>
            <a:r>
              <a:rPr lang="en-US" dirty="0" smtClean="0"/>
              <a:t>The platelets stick to the damaged epithelial lining of vessels, they release adenosine diphosphate (ADP) which cause thrombocytic aggregates to fill the </a:t>
            </a:r>
            <a:r>
              <a:rPr lang="en-US" dirty="0" smtClean="0"/>
              <a:t>wound .</a:t>
            </a:r>
            <a:endParaRPr lang="en-US" dirty="0" smtClean="0"/>
          </a:p>
          <a:p>
            <a:pPr algn="l" rtl="0"/>
            <a:endParaRPr lang="en-US" dirty="0" smtClean="0"/>
          </a:p>
          <a:p>
            <a:pPr algn="l" rtl="0"/>
            <a:r>
              <a:rPr lang="en-US" dirty="0" smtClean="0"/>
              <a:t>After the bleeding stops, the platelets then release platelet derived growth factor, platelet factor IV, and transforming growth factor beta, which attract inflammatory cells like polymorphonuclear lymphocytes (PMN) and </a:t>
            </a:r>
            <a:r>
              <a:rPr lang="en-US" dirty="0" smtClean="0"/>
              <a:t>macrophages .</a:t>
            </a:r>
            <a:endParaRPr lang="en-US" dirty="0" smtClean="0"/>
          </a:p>
          <a:p>
            <a:pPr algn="l" rtl="0"/>
            <a:endParaRPr lang="en-US" dirty="0" smtClean="0"/>
          </a:p>
          <a:p>
            <a:pPr algn="l" rtl="0"/>
            <a:r>
              <a:rPr lang="en-US" dirty="0" smtClean="0"/>
              <a:t>Platelets and the local injured tissue also release vasoactive amines, such as histamine and prostaglandins, to increase vascular permeability and aid the infiltration of the inflammatory </a:t>
            </a:r>
            <a:r>
              <a:rPr lang="en-US" dirty="0" smtClean="0"/>
              <a:t>cells .</a:t>
            </a:r>
            <a:endParaRPr lang="en-US" dirty="0" smtClean="0"/>
          </a:p>
          <a:p>
            <a:pPr algn="l" rtl="0"/>
            <a:endParaRPr lang="en-US" dirty="0" smtClean="0"/>
          </a:p>
          <a:p>
            <a:pPr algn="l" rtl="0"/>
            <a:endParaRPr lang="ar-JO"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Proliferative phase</a:t>
            </a:r>
            <a:endParaRPr lang="ar-JO" dirty="0"/>
          </a:p>
        </p:txBody>
      </p:sp>
      <p:sp>
        <p:nvSpPr>
          <p:cNvPr id="2" name="Content Placeholder 1"/>
          <p:cNvSpPr>
            <a:spLocks noGrp="1"/>
          </p:cNvSpPr>
          <p:nvPr>
            <p:ph idx="1"/>
          </p:nvPr>
        </p:nvSpPr>
        <p:spPr/>
        <p:txBody>
          <a:bodyPr/>
          <a:lstStyle/>
          <a:p>
            <a:pPr algn="l" rtl="0"/>
            <a:r>
              <a:rPr lang="en-US" dirty="0" smtClean="0"/>
              <a:t>Lasts from the third day to the third week</a:t>
            </a:r>
          </a:p>
          <a:p>
            <a:pPr algn="l" rtl="0"/>
            <a:endParaRPr lang="en-US" dirty="0" smtClean="0"/>
          </a:p>
          <a:p>
            <a:pPr algn="l" rtl="0"/>
            <a:r>
              <a:rPr lang="en-US" dirty="0" smtClean="0"/>
              <a:t>Consists mainly of fibroblast activity with the production of collagen and ground substance (glycosaminoglycans and proteoglycans</a:t>
            </a:r>
            <a:r>
              <a:rPr lang="en-US" dirty="0" smtClean="0"/>
              <a:t>) .</a:t>
            </a:r>
            <a:endParaRPr lang="en-US" dirty="0" smtClean="0"/>
          </a:p>
          <a:p>
            <a:pPr algn="l" rtl="0"/>
            <a:endParaRPr lang="en-US" dirty="0" smtClean="0"/>
          </a:p>
          <a:p>
            <a:pPr algn="l" rtl="0"/>
            <a:r>
              <a:rPr lang="en-US" dirty="0" smtClean="0"/>
              <a:t>Involves the growth of new blood vessels (angioneogenesis</a:t>
            </a:r>
            <a:r>
              <a:rPr lang="en-US" dirty="0" smtClean="0"/>
              <a:t>) .</a:t>
            </a:r>
            <a:endParaRPr lang="en-US" dirty="0" smtClean="0"/>
          </a:p>
          <a:p>
            <a:pPr algn="l" rtl="0"/>
            <a:endParaRPr lang="en-US" dirty="0" smtClean="0"/>
          </a:p>
          <a:p>
            <a:pPr algn="l" rtl="0"/>
            <a:r>
              <a:rPr lang="en-US" dirty="0" smtClean="0"/>
              <a:t>Re-</a:t>
            </a:r>
            <a:r>
              <a:rPr lang="en-US" dirty="0" err="1" smtClean="0"/>
              <a:t>epithelialisation</a:t>
            </a:r>
            <a:r>
              <a:rPr lang="en-US" dirty="0" smtClean="0"/>
              <a:t> of the wound </a:t>
            </a:r>
            <a:r>
              <a:rPr lang="en-US" dirty="0" smtClean="0"/>
              <a:t>surface .</a:t>
            </a:r>
            <a:endParaRPr lang="ar-J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Proliferative phase (Cont.)</a:t>
            </a:r>
            <a:endParaRPr lang="ar-JO" dirty="0"/>
          </a:p>
        </p:txBody>
      </p:sp>
      <p:sp>
        <p:nvSpPr>
          <p:cNvPr id="2" name="Content Placeholder 1"/>
          <p:cNvSpPr>
            <a:spLocks noGrp="1"/>
          </p:cNvSpPr>
          <p:nvPr>
            <p:ph idx="1"/>
          </p:nvPr>
        </p:nvSpPr>
        <p:spPr/>
        <p:txBody>
          <a:bodyPr/>
          <a:lstStyle/>
          <a:p>
            <a:pPr algn="l" rtl="0"/>
            <a:r>
              <a:rPr lang="en-US" dirty="0" smtClean="0"/>
              <a:t>In the early part of this phase the wound tissue formed is called granulation </a:t>
            </a:r>
            <a:r>
              <a:rPr lang="en-US" dirty="0" smtClean="0"/>
              <a:t>tissue .</a:t>
            </a:r>
            <a:endParaRPr lang="en-US" dirty="0" smtClean="0"/>
          </a:p>
          <a:p>
            <a:pPr algn="l" rtl="0"/>
            <a:endParaRPr lang="en-US" dirty="0" smtClean="0"/>
          </a:p>
          <a:p>
            <a:pPr algn="l" rtl="0"/>
            <a:r>
              <a:rPr lang="en-US" dirty="0" smtClean="0"/>
              <a:t>In the later part due to increased collagen, there is an increase in the tensile strength of  the </a:t>
            </a:r>
            <a:r>
              <a:rPr lang="en-US" dirty="0" smtClean="0"/>
              <a:t>wound .</a:t>
            </a:r>
            <a:endParaRPr lang="en-US" dirty="0" smtClean="0"/>
          </a:p>
          <a:p>
            <a:pPr algn="l" rtl="0"/>
            <a:endParaRPr lang="en-US" dirty="0" smtClean="0"/>
          </a:p>
          <a:p>
            <a:pPr algn="l" rtl="0"/>
            <a:r>
              <a:rPr lang="en-US" dirty="0" smtClean="0"/>
              <a:t>At this phase the collagen is mostly deposited at a random fashion and consists of </a:t>
            </a:r>
            <a:r>
              <a:rPr lang="en-US" dirty="0" smtClean="0">
                <a:solidFill>
                  <a:schemeClr val="tx2">
                    <a:lumMod val="75000"/>
                  </a:schemeClr>
                </a:solidFill>
              </a:rPr>
              <a:t>type III </a:t>
            </a:r>
            <a:r>
              <a:rPr lang="en-US" dirty="0" smtClean="0"/>
              <a:t>collagen .</a:t>
            </a:r>
            <a:endParaRPr lang="ar-JO"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Remodeling phase</a:t>
            </a:r>
            <a:endParaRPr lang="ar-JO" dirty="0"/>
          </a:p>
        </p:txBody>
      </p:sp>
      <p:sp>
        <p:nvSpPr>
          <p:cNvPr id="2" name="Content Placeholder 1"/>
          <p:cNvSpPr>
            <a:spLocks noGrp="1"/>
          </p:cNvSpPr>
          <p:nvPr>
            <p:ph idx="1"/>
          </p:nvPr>
        </p:nvSpPr>
        <p:spPr/>
        <p:txBody>
          <a:bodyPr/>
          <a:lstStyle/>
          <a:p>
            <a:pPr algn="l" rtl="0"/>
            <a:r>
              <a:rPr lang="en-US" dirty="0" smtClean="0"/>
              <a:t>Characterized by maturation of the collagen </a:t>
            </a:r>
            <a:r>
              <a:rPr lang="en-US" dirty="0" smtClean="0">
                <a:solidFill>
                  <a:schemeClr val="tx2">
                    <a:lumMod val="75000"/>
                  </a:schemeClr>
                </a:solidFill>
              </a:rPr>
              <a:t>type III </a:t>
            </a:r>
            <a:r>
              <a:rPr lang="en-US" dirty="0" smtClean="0"/>
              <a:t>where it is replaced with collagen </a:t>
            </a:r>
            <a:r>
              <a:rPr lang="en-US" dirty="0" smtClean="0">
                <a:solidFill>
                  <a:schemeClr val="tx2">
                    <a:lumMod val="75000"/>
                  </a:schemeClr>
                </a:solidFill>
              </a:rPr>
              <a:t>type I </a:t>
            </a:r>
            <a:r>
              <a:rPr lang="en-US" dirty="0" smtClean="0"/>
              <a:t>until a ratio of </a:t>
            </a:r>
            <a:r>
              <a:rPr lang="en-US" b="1" dirty="0" smtClean="0"/>
              <a:t>4:1</a:t>
            </a:r>
            <a:r>
              <a:rPr lang="en-US" dirty="0" smtClean="0"/>
              <a:t> is </a:t>
            </a:r>
            <a:r>
              <a:rPr lang="en-US" dirty="0" smtClean="0"/>
              <a:t>achieved .</a:t>
            </a:r>
            <a:endParaRPr lang="en-US" dirty="0" smtClean="0"/>
          </a:p>
          <a:p>
            <a:pPr algn="l" rtl="0"/>
            <a:endParaRPr lang="en-US" dirty="0" smtClean="0"/>
          </a:p>
          <a:p>
            <a:pPr algn="l" rtl="0"/>
            <a:r>
              <a:rPr lang="en-US" dirty="0" smtClean="0"/>
              <a:t>There is realignment of collagen fibers, and decreased wound vascularity and wound </a:t>
            </a:r>
            <a:r>
              <a:rPr lang="en-US" dirty="0" smtClean="0"/>
              <a:t>contraction .</a:t>
            </a:r>
            <a:endParaRPr lang="en-US" dirty="0" smtClean="0"/>
          </a:p>
          <a:p>
            <a:pPr algn="l" rtl="0"/>
            <a:endParaRPr lang="ar-JO"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0"/>
            <a:ext cx="8263719" cy="1325562"/>
          </a:xfrm>
        </p:spPr>
        <p:txBody>
          <a:bodyPr>
            <a:normAutofit fontScale="90000"/>
          </a:bodyPr>
          <a:lstStyle/>
          <a:p>
            <a:r>
              <a:rPr lang="en-US" dirty="0"/>
              <a:t>FACTORS AFFECTING WOUND HEALING</a:t>
            </a:r>
            <a:br>
              <a:rPr lang="en-US" dirty="0"/>
            </a:br>
            <a:endParaRPr lang="en-US" dirty="0"/>
          </a:p>
        </p:txBody>
      </p:sp>
      <p:sp>
        <p:nvSpPr>
          <p:cNvPr id="2" name="Content Placeholder 1"/>
          <p:cNvSpPr>
            <a:spLocks noGrp="1"/>
          </p:cNvSpPr>
          <p:nvPr>
            <p:ph idx="1"/>
          </p:nvPr>
        </p:nvSpPr>
        <p:spPr>
          <a:xfrm>
            <a:off x="228600" y="1752600"/>
            <a:ext cx="8229600" cy="4525963"/>
          </a:xfrm>
        </p:spPr>
        <p:txBody>
          <a:bodyPr/>
          <a:lstStyle/>
          <a:p>
            <a:r>
              <a:rPr lang="en-US" dirty="0"/>
              <a:t>Multiple factors can lead to impaired wound healing. In general terms, the factors that influence repair can be categorized into local and systemic. Local factors are those that directly influence the characteristics of the wound itself, while systemic factors are the overall health or disease state of the individual that affect his or her ability to </a:t>
            </a:r>
            <a:r>
              <a:rPr lang="en-US" dirty="0" smtClean="0"/>
              <a:t>heal.</a:t>
            </a:r>
            <a:endParaRPr lang="en-US" dirty="0"/>
          </a:p>
        </p:txBody>
      </p:sp>
    </p:spTree>
    <p:extLst>
      <p:ext uri="{BB962C8B-B14F-4D97-AF65-F5344CB8AC3E}">
        <p14:creationId xmlns:p14="http://schemas.microsoft.com/office/powerpoint/2010/main" xmlns="" val="2105299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Local factors:</a:t>
            </a:r>
            <a:endParaRPr lang="en-US" dirty="0"/>
          </a:p>
        </p:txBody>
      </p:sp>
      <p:sp>
        <p:nvSpPr>
          <p:cNvPr id="7" name="Content Placeholder 6"/>
          <p:cNvSpPr>
            <a:spLocks noGrp="1"/>
          </p:cNvSpPr>
          <p:nvPr>
            <p:ph idx="1"/>
          </p:nvPr>
        </p:nvSpPr>
        <p:spPr/>
        <p:txBody>
          <a:bodyPr/>
          <a:lstStyle/>
          <a:p>
            <a:r>
              <a:rPr lang="en-US" sz="4400" dirty="0">
                <a:solidFill>
                  <a:schemeClr val="accent2">
                    <a:lumMod val="40000"/>
                    <a:lumOff val="60000"/>
                  </a:schemeClr>
                </a:solidFill>
              </a:rPr>
              <a:t>Oxygenation</a:t>
            </a:r>
          </a:p>
          <a:p>
            <a:r>
              <a:rPr lang="en-US" dirty="0"/>
              <a:t>Oxygen is important for cell metabolism, especially energy production by means of ATP, and is critical for nearly all wound-healing processes. It prevents wounds from infection, induces angiogenesis, increases keratinocyte differentiation, migration, and re-epithelialization, enhances fibroblast proliferation and collagen synthesis, and promotes wound </a:t>
            </a:r>
            <a:r>
              <a:rPr lang="en-US" dirty="0" smtClean="0"/>
              <a:t>contraction .</a:t>
            </a:r>
            <a:endParaRPr lang="en-US" dirty="0"/>
          </a:p>
        </p:txBody>
      </p:sp>
    </p:spTree>
    <p:extLst>
      <p:ext uri="{BB962C8B-B14F-4D97-AF65-F5344CB8AC3E}">
        <p14:creationId xmlns:p14="http://schemas.microsoft.com/office/powerpoint/2010/main" xmlns="" val="3297213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oxygenation</a:t>
            </a:r>
            <a:endParaRPr lang="en-US" dirty="0"/>
          </a:p>
        </p:txBody>
      </p:sp>
      <p:sp>
        <p:nvSpPr>
          <p:cNvPr id="2" name="Content Placeholder 1"/>
          <p:cNvSpPr>
            <a:spLocks noGrp="1"/>
          </p:cNvSpPr>
          <p:nvPr>
            <p:ph idx="1"/>
          </p:nvPr>
        </p:nvSpPr>
        <p:spPr/>
        <p:txBody>
          <a:bodyPr>
            <a:normAutofit/>
          </a:bodyPr>
          <a:lstStyle/>
          <a:p>
            <a:r>
              <a:rPr lang="en-US" dirty="0"/>
              <a:t>In normal wound after the initial hypoxia  progressive </a:t>
            </a:r>
            <a:r>
              <a:rPr lang="en-US" dirty="0" smtClean="0"/>
              <a:t>microcapillary neovascularization  </a:t>
            </a:r>
            <a:r>
              <a:rPr lang="en-US" dirty="0"/>
              <a:t>takes place and oxygen supply is </a:t>
            </a:r>
            <a:r>
              <a:rPr lang="en-US" dirty="0" smtClean="0"/>
              <a:t>restored .</a:t>
            </a:r>
            <a:endParaRPr lang="en-US" dirty="0"/>
          </a:p>
          <a:p>
            <a:r>
              <a:rPr lang="en-US" dirty="0"/>
              <a:t>But in case of injury or any systemic </a:t>
            </a:r>
            <a:r>
              <a:rPr lang="en-US" dirty="0" smtClean="0"/>
              <a:t>condition </a:t>
            </a:r>
            <a:r>
              <a:rPr lang="en-US" dirty="0"/>
              <a:t>including advancing age and diabetics can  create impaired vascular </a:t>
            </a:r>
            <a:r>
              <a:rPr lang="en-US" dirty="0" smtClean="0"/>
              <a:t>flow, </a:t>
            </a:r>
            <a:r>
              <a:rPr lang="en-US" dirty="0"/>
              <a:t>thus setting the  stage for poor tissue oxygenation resulting in  impaired </a:t>
            </a:r>
            <a:r>
              <a:rPr lang="en-US" dirty="0" smtClean="0"/>
              <a:t>healing</a:t>
            </a:r>
            <a:endParaRPr lang="en-US" dirty="0"/>
          </a:p>
          <a:p>
            <a:r>
              <a:rPr lang="en-US" dirty="0"/>
              <a:t>Due to this prolonged hypoxia delays healing  process chronic wounds are </a:t>
            </a:r>
            <a:r>
              <a:rPr lang="en-US" dirty="0" smtClean="0"/>
              <a:t>formed</a:t>
            </a:r>
            <a:r>
              <a:rPr lang="en-US" dirty="0"/>
              <a:t>.</a:t>
            </a:r>
          </a:p>
        </p:txBody>
      </p:sp>
    </p:spTree>
    <p:extLst>
      <p:ext uri="{BB962C8B-B14F-4D97-AF65-F5344CB8AC3E}">
        <p14:creationId xmlns:p14="http://schemas.microsoft.com/office/powerpoint/2010/main" xmlns="" val="2413517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solidFill>
                  <a:schemeClr val="accent2">
                    <a:lumMod val="40000"/>
                    <a:lumOff val="60000"/>
                  </a:schemeClr>
                </a:solidFill>
              </a:rPr>
              <a:t>Infection</a:t>
            </a:r>
            <a:endParaRPr lang="en-US" dirty="0"/>
          </a:p>
        </p:txBody>
      </p:sp>
      <p:sp>
        <p:nvSpPr>
          <p:cNvPr id="2" name="Content Placeholder 1"/>
          <p:cNvSpPr>
            <a:spLocks noGrp="1"/>
          </p:cNvSpPr>
          <p:nvPr>
            <p:ph idx="1"/>
          </p:nvPr>
        </p:nvSpPr>
        <p:spPr/>
        <p:txBody>
          <a:bodyPr>
            <a:normAutofit fontScale="77500" lnSpcReduction="20000"/>
          </a:bodyPr>
          <a:lstStyle/>
          <a:p>
            <a:pPr>
              <a:buNone/>
            </a:pPr>
            <a:r>
              <a:rPr lang="en-US" sz="3500" dirty="0" smtClean="0"/>
              <a:t> Once </a:t>
            </a:r>
            <a:r>
              <a:rPr lang="en-US" sz="3500" dirty="0"/>
              <a:t>skin is injured microorganisms that are</a:t>
            </a:r>
          </a:p>
          <a:p>
            <a:pPr>
              <a:buNone/>
            </a:pPr>
            <a:r>
              <a:rPr lang="en-US" sz="3500" dirty="0"/>
              <a:t>normally sequestered at the skin surface</a:t>
            </a:r>
          </a:p>
          <a:p>
            <a:pPr>
              <a:buNone/>
            </a:pPr>
            <a:r>
              <a:rPr lang="en-US" sz="3500" dirty="0"/>
              <a:t>obtain access to the underlying </a:t>
            </a:r>
            <a:r>
              <a:rPr lang="en-US" sz="3500" dirty="0" smtClean="0"/>
              <a:t>tissues .</a:t>
            </a:r>
          </a:p>
          <a:p>
            <a:pPr>
              <a:buNone/>
            </a:pPr>
            <a:endParaRPr lang="en-US" sz="3500" dirty="0"/>
          </a:p>
          <a:p>
            <a:pPr>
              <a:buNone/>
            </a:pPr>
            <a:r>
              <a:rPr lang="en-US" sz="3500" dirty="0"/>
              <a:t>• Inflammation is normal part of </a:t>
            </a:r>
            <a:r>
              <a:rPr lang="en-US" sz="3500" dirty="0" smtClean="0"/>
              <a:t>wound</a:t>
            </a:r>
          </a:p>
          <a:p>
            <a:pPr>
              <a:buNone/>
            </a:pPr>
            <a:r>
              <a:rPr lang="en-US" sz="3500" dirty="0" smtClean="0"/>
              <a:t>healing and  </a:t>
            </a:r>
            <a:r>
              <a:rPr lang="en-US" sz="3500" dirty="0"/>
              <a:t>is important to removal </a:t>
            </a:r>
            <a:r>
              <a:rPr lang="en-US" sz="3500" dirty="0" smtClean="0"/>
              <a:t>of</a:t>
            </a:r>
          </a:p>
          <a:p>
            <a:pPr>
              <a:buNone/>
            </a:pPr>
            <a:r>
              <a:rPr lang="en-US" sz="3500" dirty="0" smtClean="0"/>
              <a:t>Contaminating</a:t>
            </a:r>
            <a:r>
              <a:rPr lang="en-US" sz="3500" dirty="0" smtClean="0"/>
              <a:t> </a:t>
            </a:r>
            <a:r>
              <a:rPr lang="en-US" sz="3500" dirty="0" smtClean="0"/>
              <a:t>microorganisms .</a:t>
            </a:r>
          </a:p>
          <a:p>
            <a:pPr>
              <a:buNone/>
            </a:pPr>
            <a:endParaRPr lang="en-US" sz="3500" dirty="0"/>
          </a:p>
          <a:p>
            <a:pPr>
              <a:buNone/>
            </a:pPr>
            <a:r>
              <a:rPr lang="en-US" sz="3500" dirty="0"/>
              <a:t>• In absence of effective decontamination</a:t>
            </a:r>
          </a:p>
          <a:p>
            <a:pPr>
              <a:buNone/>
            </a:pPr>
            <a:r>
              <a:rPr lang="en-US" sz="3500" dirty="0"/>
              <a:t>inflammation is </a:t>
            </a:r>
            <a:r>
              <a:rPr lang="en-US" sz="3500" dirty="0" smtClean="0"/>
              <a:t>prolonged , since </a:t>
            </a:r>
            <a:r>
              <a:rPr lang="en-US" sz="3500" dirty="0"/>
              <a:t>microbial</a:t>
            </a:r>
          </a:p>
          <a:p>
            <a:pPr>
              <a:buNone/>
            </a:pPr>
            <a:r>
              <a:rPr lang="en-US" sz="3500" dirty="0"/>
              <a:t>clearance is incomplete </a:t>
            </a:r>
            <a:r>
              <a:rPr lang="en-US" sz="3500" dirty="0" smtClean="0"/>
              <a:t> .</a:t>
            </a:r>
            <a:endParaRPr lang="en-US" sz="3500" dirty="0"/>
          </a:p>
        </p:txBody>
      </p:sp>
    </p:spTree>
    <p:extLst>
      <p:ext uri="{BB962C8B-B14F-4D97-AF65-F5344CB8AC3E}">
        <p14:creationId xmlns:p14="http://schemas.microsoft.com/office/powerpoint/2010/main" xmlns="" val="172213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Systemic factors</a:t>
            </a:r>
            <a:endParaRPr lang="en-US" dirty="0"/>
          </a:p>
        </p:txBody>
      </p:sp>
      <p:sp>
        <p:nvSpPr>
          <p:cNvPr id="2" name="Content Placeholder 1"/>
          <p:cNvSpPr>
            <a:spLocks noGrp="1"/>
          </p:cNvSpPr>
          <p:nvPr>
            <p:ph idx="1"/>
          </p:nvPr>
        </p:nvSpPr>
        <p:spPr/>
        <p:txBody>
          <a:bodyPr>
            <a:normAutofit/>
          </a:bodyPr>
          <a:lstStyle/>
          <a:p>
            <a:r>
              <a:rPr lang="en-US" dirty="0" smtClean="0"/>
              <a:t>Age .</a:t>
            </a:r>
            <a:endParaRPr lang="en-US" dirty="0" smtClean="0"/>
          </a:p>
          <a:p>
            <a:r>
              <a:rPr lang="en-US" dirty="0" smtClean="0"/>
              <a:t>The </a:t>
            </a:r>
            <a:r>
              <a:rPr lang="en-US" dirty="0"/>
              <a:t>elderly population (people over 60 years of age) is growing faster than any other age </a:t>
            </a:r>
            <a:r>
              <a:rPr lang="en-US" dirty="0" smtClean="0"/>
              <a:t>group. </a:t>
            </a:r>
            <a:r>
              <a:rPr lang="en-US" dirty="0"/>
              <a:t>and increased age is a major risk </a:t>
            </a:r>
            <a:r>
              <a:rPr lang="en-US" dirty="0" smtClean="0"/>
              <a:t>factor </a:t>
            </a:r>
            <a:r>
              <a:rPr lang="en-US" dirty="0"/>
              <a:t>for impaired wound </a:t>
            </a:r>
            <a:r>
              <a:rPr lang="en-US" dirty="0" smtClean="0"/>
              <a:t>healing.</a:t>
            </a:r>
          </a:p>
          <a:p>
            <a:r>
              <a:rPr lang="en-US" dirty="0"/>
              <a:t>Delayed wound healing in the aged is associated with an altered inflammatory response, such as delayed T-cell infiltration into the wound area with alterations in chemokine production and reduced macrophage </a:t>
            </a:r>
            <a:r>
              <a:rPr lang="en-US" dirty="0" err="1"/>
              <a:t>phagocytic</a:t>
            </a:r>
            <a:r>
              <a:rPr lang="en-US" dirty="0"/>
              <a:t> </a:t>
            </a:r>
            <a:r>
              <a:rPr lang="en-US" dirty="0" smtClean="0"/>
              <a:t>capacity .</a:t>
            </a:r>
            <a:endParaRPr lang="en-US" dirty="0"/>
          </a:p>
        </p:txBody>
      </p:sp>
    </p:spTree>
    <p:extLst>
      <p:ext uri="{BB962C8B-B14F-4D97-AF65-F5344CB8AC3E}">
        <p14:creationId xmlns:p14="http://schemas.microsoft.com/office/powerpoint/2010/main" xmlns="" val="3514057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Systemic factors</a:t>
            </a:r>
            <a:endParaRPr lang="en-US" dirty="0"/>
          </a:p>
        </p:txBody>
      </p:sp>
      <p:sp>
        <p:nvSpPr>
          <p:cNvPr id="2" name="Content Placeholder 1"/>
          <p:cNvSpPr>
            <a:spLocks noGrp="1"/>
          </p:cNvSpPr>
          <p:nvPr>
            <p:ph idx="1"/>
          </p:nvPr>
        </p:nvSpPr>
        <p:spPr/>
        <p:txBody>
          <a:bodyPr>
            <a:normAutofit lnSpcReduction="10000"/>
          </a:bodyPr>
          <a:lstStyle/>
          <a:p>
            <a:r>
              <a:rPr lang="en-US" dirty="0"/>
              <a:t>Sex Hormones in Aged </a:t>
            </a:r>
            <a:r>
              <a:rPr lang="en-US" dirty="0" smtClean="0"/>
              <a:t>Individuals .</a:t>
            </a:r>
            <a:endParaRPr lang="en-US" dirty="0"/>
          </a:p>
          <a:p>
            <a:r>
              <a:rPr lang="en-US" dirty="0"/>
              <a:t>Sex hormones play a role in age-related wound-healing deficits. Compared with aged females, aged males have been shown to have delayed healing of acute wounds. A partial explanation for this is that the female estrogens (estrone and 17β-estradiol), male androgens (testosterone and 5α-dihydrotestosterone, DHT), and their steroid precursor dehydroepiandrosterone (DHEA) appear to have significant effects on the wound-healing </a:t>
            </a:r>
            <a:r>
              <a:rPr lang="en-US" dirty="0" smtClean="0"/>
              <a:t>process .</a:t>
            </a:r>
            <a:endParaRPr lang="en-US" dirty="0"/>
          </a:p>
        </p:txBody>
      </p:sp>
    </p:spTree>
    <p:extLst>
      <p:ext uri="{BB962C8B-B14F-4D97-AF65-F5344CB8AC3E}">
        <p14:creationId xmlns:p14="http://schemas.microsoft.com/office/powerpoint/2010/main" xmlns="" val="1266988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Systemic factors</a:t>
            </a:r>
            <a:endParaRPr lang="en-US" dirty="0"/>
          </a:p>
        </p:txBody>
      </p:sp>
      <p:sp>
        <p:nvSpPr>
          <p:cNvPr id="2" name="Content Placeholder 1"/>
          <p:cNvSpPr>
            <a:spLocks noGrp="1"/>
          </p:cNvSpPr>
          <p:nvPr>
            <p:ph idx="1"/>
          </p:nvPr>
        </p:nvSpPr>
        <p:spPr/>
        <p:txBody>
          <a:bodyPr>
            <a:normAutofit fontScale="92500"/>
          </a:bodyPr>
          <a:lstStyle/>
          <a:p>
            <a:r>
              <a:rPr lang="en-US" dirty="0" smtClean="0"/>
              <a:t>Diabetes .</a:t>
            </a:r>
            <a:endParaRPr lang="en-US" dirty="0" smtClean="0"/>
          </a:p>
          <a:p>
            <a:r>
              <a:rPr lang="en-US" dirty="0"/>
              <a:t>Several dysregulated cellular functions are involved in diabetic wounds, such as defective T-cell immunity, defects in leukocyte chemotaxis, phagocytosis, and bactericidal capacity, and dysfunctions of fibroblasts and epidermal cells. These defects are responsible for inadequate bacterial clearance and delayed or impaired repair in individuals with </a:t>
            </a:r>
            <a:r>
              <a:rPr lang="en-US" dirty="0" smtClean="0"/>
              <a:t>diabetes.</a:t>
            </a:r>
            <a:endParaRPr lang="en-US" dirty="0"/>
          </a:p>
          <a:p>
            <a:r>
              <a:rPr lang="en-US" dirty="0"/>
              <a:t>The neuropathy that occurs in diabetic individuals probably also contributes to impaired wound healing.</a:t>
            </a:r>
          </a:p>
          <a:p>
            <a:endParaRPr lang="en-US" dirty="0"/>
          </a:p>
        </p:txBody>
      </p:sp>
    </p:spTree>
    <p:extLst>
      <p:ext uri="{BB962C8B-B14F-4D97-AF65-F5344CB8AC3E}">
        <p14:creationId xmlns:p14="http://schemas.microsoft.com/office/powerpoint/2010/main" xmlns="" val="1911616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Systemic factors</a:t>
            </a:r>
            <a:endParaRPr lang="en-US" dirty="0"/>
          </a:p>
        </p:txBody>
      </p:sp>
      <p:sp>
        <p:nvSpPr>
          <p:cNvPr id="2" name="Content Placeholder 1"/>
          <p:cNvSpPr>
            <a:spLocks noGrp="1"/>
          </p:cNvSpPr>
          <p:nvPr>
            <p:ph idx="1"/>
          </p:nvPr>
        </p:nvSpPr>
        <p:spPr/>
        <p:txBody>
          <a:bodyPr/>
          <a:lstStyle/>
          <a:p>
            <a:r>
              <a:rPr lang="en-US" dirty="0" smtClean="0"/>
              <a:t>Medications .</a:t>
            </a:r>
          </a:p>
          <a:p>
            <a:endParaRPr lang="en-US" dirty="0" smtClean="0"/>
          </a:p>
          <a:p>
            <a:r>
              <a:rPr lang="en-US" dirty="0"/>
              <a:t>Alcoholism and </a:t>
            </a:r>
            <a:r>
              <a:rPr lang="en-US" dirty="0" smtClean="0"/>
              <a:t>smoking .</a:t>
            </a:r>
          </a:p>
          <a:p>
            <a:endParaRPr lang="en-US" dirty="0"/>
          </a:p>
          <a:p>
            <a:r>
              <a:rPr lang="en-US" dirty="0"/>
              <a:t>Immunocompromised conditions: cancer, radiation therapy, </a:t>
            </a:r>
            <a:r>
              <a:rPr lang="en-US" dirty="0" smtClean="0"/>
              <a:t>AIDS .</a:t>
            </a:r>
          </a:p>
          <a:p>
            <a:endParaRPr lang="en-US" dirty="0"/>
          </a:p>
          <a:p>
            <a:r>
              <a:rPr lang="en-US" dirty="0" smtClean="0"/>
              <a:t>Stress</a:t>
            </a:r>
          </a:p>
          <a:p>
            <a:pPr>
              <a:buNone/>
            </a:pPr>
            <a:endParaRPr lang="en-US" dirty="0"/>
          </a:p>
        </p:txBody>
      </p:sp>
    </p:spTree>
    <p:extLst>
      <p:ext uri="{BB962C8B-B14F-4D97-AF65-F5344CB8AC3E}">
        <p14:creationId xmlns:p14="http://schemas.microsoft.com/office/powerpoint/2010/main" xmlns="" val="177280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JO" dirty="0" smtClean="0"/>
              <a:t>  </a:t>
            </a:r>
            <a:r>
              <a:rPr lang="en-US" dirty="0" smtClean="0"/>
              <a:t>Healing process</a:t>
            </a:r>
            <a:endParaRPr lang="ar-JO" dirty="0"/>
          </a:p>
        </p:txBody>
      </p:sp>
      <p:sp>
        <p:nvSpPr>
          <p:cNvPr id="2" name="Content Placeholder 1"/>
          <p:cNvSpPr>
            <a:spLocks noGrp="1"/>
          </p:cNvSpPr>
          <p:nvPr>
            <p:ph idx="1"/>
          </p:nvPr>
        </p:nvSpPr>
        <p:spPr/>
        <p:txBody>
          <a:bodyPr/>
          <a:lstStyle/>
          <a:p>
            <a:pPr algn="l" rtl="0">
              <a:buNone/>
            </a:pPr>
            <a:endParaRPr lang="en-US" dirty="0" smtClean="0"/>
          </a:p>
          <a:p>
            <a:pPr algn="l" rtl="0"/>
            <a:r>
              <a:rPr lang="en-US" dirty="0" smtClean="0"/>
              <a:t>Wound closure and healing is classified into primary, secondary, and tertiary </a:t>
            </a:r>
            <a:r>
              <a:rPr lang="en-US" dirty="0" smtClean="0"/>
              <a:t>intention .</a:t>
            </a:r>
            <a:endParaRPr lang="en-US" dirty="0" smtClean="0"/>
          </a:p>
          <a:p>
            <a:pPr algn="l" rtl="0"/>
            <a:endParaRPr lang="en-US" dirty="0" smtClean="0"/>
          </a:p>
          <a:p>
            <a:pPr algn="l" rtl="0"/>
            <a:r>
              <a:rPr lang="en-US" dirty="0" smtClean="0"/>
              <a:t>In the treatment </a:t>
            </a:r>
            <a:r>
              <a:rPr lang="en-US" dirty="0" smtClean="0">
                <a:solidFill>
                  <a:schemeClr val="tx2">
                    <a:lumMod val="75000"/>
                  </a:schemeClr>
                </a:solidFill>
              </a:rPr>
              <a:t>we aim to achieve healing by primary intention </a:t>
            </a:r>
            <a:r>
              <a:rPr lang="en-US" dirty="0" smtClean="0"/>
              <a:t>and so reduce the inflammatory and proliferative </a:t>
            </a:r>
            <a:r>
              <a:rPr lang="en-US" dirty="0" smtClean="0"/>
              <a:t>responses .</a:t>
            </a:r>
            <a:endParaRPr lang="ar-JO"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wound healing </a:t>
            </a:r>
            <a:endParaRPr lang="en-US" dirty="0"/>
          </a:p>
        </p:txBody>
      </p:sp>
      <p:sp>
        <p:nvSpPr>
          <p:cNvPr id="2" name="Content Placeholder 1"/>
          <p:cNvSpPr>
            <a:spLocks noGrp="1"/>
          </p:cNvSpPr>
          <p:nvPr>
            <p:ph idx="1"/>
          </p:nvPr>
        </p:nvSpPr>
        <p:spPr>
          <a:xfrm>
            <a:off x="457200" y="2011680"/>
            <a:ext cx="7239000" cy="3627120"/>
          </a:xfrm>
        </p:spPr>
        <p:txBody>
          <a:bodyPr/>
          <a:lstStyle/>
          <a:p>
            <a:pPr algn="l">
              <a:buNone/>
            </a:pPr>
            <a:r>
              <a:rPr lang="en-US" dirty="0" smtClean="0"/>
              <a:t>1. healing by primary intention (wounds with </a:t>
            </a:r>
          </a:p>
          <a:p>
            <a:pPr algn="l">
              <a:buNone/>
            </a:pPr>
            <a:r>
              <a:rPr lang="en-US" dirty="0" smtClean="0"/>
              <a:t>opposed edges )</a:t>
            </a:r>
          </a:p>
          <a:p>
            <a:pPr algn="l">
              <a:buNone/>
            </a:pPr>
            <a:endParaRPr lang="en-US" dirty="0" smtClean="0"/>
          </a:p>
          <a:p>
            <a:pPr algn="l">
              <a:buNone/>
            </a:pPr>
            <a:r>
              <a:rPr lang="en-US" dirty="0" smtClean="0"/>
              <a:t>2. healing by secondary intention (wounds with separated edges )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Primary intention</a:t>
            </a:r>
            <a:endParaRPr lang="ar-JO" dirty="0"/>
          </a:p>
        </p:txBody>
      </p:sp>
      <p:sp>
        <p:nvSpPr>
          <p:cNvPr id="2" name="Content Placeholder 1"/>
          <p:cNvSpPr>
            <a:spLocks noGrp="1"/>
          </p:cNvSpPr>
          <p:nvPr>
            <p:ph idx="1"/>
          </p:nvPr>
        </p:nvSpPr>
        <p:spPr/>
        <p:txBody>
          <a:bodyPr/>
          <a:lstStyle/>
          <a:p>
            <a:pPr algn="l" rtl="0"/>
            <a:r>
              <a:rPr lang="en-US" dirty="0" smtClean="0"/>
              <a:t>Healing by primary intention occurs when there is apposition of the wound edges and minimal surrounding tissue </a:t>
            </a:r>
            <a:r>
              <a:rPr lang="en-US" dirty="0" smtClean="0"/>
              <a:t>trauma .</a:t>
            </a:r>
            <a:endParaRPr lang="en-US" dirty="0" smtClean="0"/>
          </a:p>
          <a:p>
            <a:pPr algn="l" rtl="0"/>
            <a:endParaRPr lang="en-US" dirty="0" smtClean="0"/>
          </a:p>
          <a:p>
            <a:pPr algn="l" rtl="0"/>
            <a:r>
              <a:rPr lang="en-US" dirty="0" smtClean="0"/>
              <a:t>This type cause the least inflammation and leave minimal </a:t>
            </a:r>
            <a:r>
              <a:rPr lang="en-US" dirty="0" smtClean="0"/>
              <a:t>scar . </a:t>
            </a:r>
            <a:endParaRPr lang="en-US" dirty="0" smtClean="0"/>
          </a:p>
          <a:p>
            <a:pPr algn="l" rtl="0"/>
            <a:endParaRPr lang="en-US" dirty="0" smtClean="0"/>
          </a:p>
          <a:p>
            <a:pPr algn="l" rtl="0"/>
            <a:endParaRPr lang="ar-JO"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9144000" cy="5791200"/>
          </a:xfrm>
        </p:spPr>
        <p:txBody>
          <a:bodyPr/>
          <a:lstStyle/>
          <a:p>
            <a:pPr algn="l">
              <a:buNone/>
            </a:pPr>
            <a:r>
              <a:rPr lang="en-US" sz="3200" b="1" dirty="0" smtClean="0"/>
              <a:t>Healing of wound with following characteristics</a:t>
            </a:r>
            <a:r>
              <a:rPr lang="en-US" sz="3200" dirty="0" smtClean="0"/>
              <a:t>: </a:t>
            </a:r>
            <a:endParaRPr lang="en-US" sz="3200" dirty="0" smtClean="0"/>
          </a:p>
          <a:p>
            <a:pPr algn="l">
              <a:buFont typeface="Wingdings" pitchFamily="2" charset="2"/>
              <a:buChar char="q"/>
            </a:pPr>
            <a:endParaRPr lang="en-US" dirty="0" smtClean="0"/>
          </a:p>
          <a:p>
            <a:pPr marL="624078" indent="-514350" algn="l" rtl="0">
              <a:buFont typeface="Wingdings" pitchFamily="2" charset="2"/>
              <a:buChar char="q"/>
            </a:pPr>
            <a:r>
              <a:rPr lang="en-US" dirty="0" smtClean="0"/>
              <a:t>Clean and uninfected </a:t>
            </a:r>
            <a:r>
              <a:rPr lang="en-US" dirty="0" smtClean="0"/>
              <a:t>.</a:t>
            </a:r>
            <a:endParaRPr lang="en-US" dirty="0" smtClean="0"/>
          </a:p>
          <a:p>
            <a:pPr marL="624078" indent="-514350" algn="l" rtl="0">
              <a:buFont typeface="Wingdings" pitchFamily="2" charset="2"/>
              <a:buChar char="q"/>
            </a:pPr>
            <a:r>
              <a:rPr lang="en-US" dirty="0" smtClean="0"/>
              <a:t> Surgically incised </a:t>
            </a:r>
            <a:r>
              <a:rPr lang="en-US" dirty="0" smtClean="0"/>
              <a:t>.</a:t>
            </a:r>
            <a:endParaRPr lang="en-US" dirty="0" smtClean="0"/>
          </a:p>
          <a:p>
            <a:pPr marL="624078" indent="-514350" algn="l" rtl="0">
              <a:buFont typeface="Wingdings" pitchFamily="2" charset="2"/>
              <a:buChar char="q"/>
            </a:pPr>
            <a:r>
              <a:rPr lang="en-US" dirty="0" smtClean="0"/>
              <a:t>Without much loss of cells and tissue </a:t>
            </a:r>
            <a:r>
              <a:rPr lang="en-US" dirty="0" smtClean="0"/>
              <a:t> .</a:t>
            </a:r>
            <a:endParaRPr lang="en-US" dirty="0" smtClean="0"/>
          </a:p>
          <a:p>
            <a:pPr marL="624078" indent="-514350" algn="l" rtl="0">
              <a:buFont typeface="Wingdings" pitchFamily="2" charset="2"/>
              <a:buChar char="q"/>
            </a:pPr>
            <a:r>
              <a:rPr lang="en-US" dirty="0" smtClean="0"/>
              <a:t>Wounds with opposed </a:t>
            </a:r>
            <a:r>
              <a:rPr lang="en-US" dirty="0" smtClean="0"/>
              <a:t>edges .</a:t>
            </a:r>
            <a:endParaRPr lang="en-US" dirty="0" smtClean="0"/>
          </a:p>
          <a:p>
            <a:pPr marL="624078" indent="-514350" algn="l" rtl="0">
              <a:buFont typeface="Wingdings" pitchFamily="2" charset="2"/>
              <a:buChar char="q"/>
            </a:pPr>
            <a:r>
              <a:rPr lang="en-US" dirty="0" smtClean="0"/>
              <a:t> Edges of wound are approximated by surgical sutures.</a:t>
            </a:r>
          </a:p>
          <a:p>
            <a:pPr marL="624078" indent="-514350" algn="l" rtl="0">
              <a:buFont typeface="Wingdings" pitchFamily="2" charset="2"/>
              <a:buChar char="q"/>
            </a:pPr>
            <a:r>
              <a:rPr lang="en-US" dirty="0" smtClean="0"/>
              <a:t>Primary </a:t>
            </a:r>
            <a:r>
              <a:rPr lang="en-US" dirty="0" smtClean="0"/>
              <a:t>union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mary.jpg"/>
          <p:cNvPicPr>
            <a:picLocks noGrp="1" noChangeAspect="1"/>
          </p:cNvPicPr>
          <p:nvPr>
            <p:ph idx="1"/>
          </p:nvPr>
        </p:nvPicPr>
        <p:blipFill>
          <a:blip r:embed="rId2"/>
          <a:stretch>
            <a:fillRect/>
          </a:stretch>
        </p:blipFill>
        <p:spPr>
          <a:xfrm>
            <a:off x="1219200" y="1905000"/>
            <a:ext cx="6642970" cy="28194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Secondary intention</a:t>
            </a:r>
            <a:endParaRPr lang="ar-JO" dirty="0"/>
          </a:p>
        </p:txBody>
      </p:sp>
      <p:sp>
        <p:nvSpPr>
          <p:cNvPr id="2" name="Content Placeholder 1"/>
          <p:cNvSpPr>
            <a:spLocks noGrp="1"/>
          </p:cNvSpPr>
          <p:nvPr>
            <p:ph idx="1"/>
          </p:nvPr>
        </p:nvSpPr>
        <p:spPr/>
        <p:txBody>
          <a:bodyPr/>
          <a:lstStyle/>
          <a:p>
            <a:pPr algn="l" rtl="0"/>
            <a:r>
              <a:rPr lang="en-US" dirty="0" smtClean="0"/>
              <a:t>Healing by secondary intention has increased inflammation and proliferation, and it leaves a poor </a:t>
            </a:r>
            <a:r>
              <a:rPr lang="en-US" dirty="0" smtClean="0"/>
              <a:t>scar .</a:t>
            </a:r>
            <a:endParaRPr lang="en-US" dirty="0" smtClean="0"/>
          </a:p>
          <a:p>
            <a:pPr algn="l" rtl="0"/>
            <a:endParaRPr lang="en-US" dirty="0" smtClean="0"/>
          </a:p>
          <a:p>
            <a:pPr algn="l" rtl="0"/>
            <a:r>
              <a:rPr lang="en-US" dirty="0" smtClean="0"/>
              <a:t>In this type wounds are left open and allowed to heal by granulation, contraction, and </a:t>
            </a:r>
            <a:r>
              <a:rPr lang="en-US" dirty="0" smtClean="0"/>
              <a:t>epithelialisation .</a:t>
            </a:r>
            <a:endParaRPr lang="ar-JO"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Healing by secondary intension :</a:t>
            </a:r>
            <a:endParaRPr lang="en-US" dirty="0"/>
          </a:p>
        </p:txBody>
      </p:sp>
      <p:sp>
        <p:nvSpPr>
          <p:cNvPr id="2" name="Content Placeholder 1"/>
          <p:cNvSpPr>
            <a:spLocks noGrp="1"/>
          </p:cNvSpPr>
          <p:nvPr>
            <p:ph idx="1"/>
          </p:nvPr>
        </p:nvSpPr>
        <p:spPr>
          <a:xfrm>
            <a:off x="304800" y="1676400"/>
            <a:ext cx="7239000" cy="4846320"/>
          </a:xfrm>
        </p:spPr>
        <p:txBody>
          <a:bodyPr/>
          <a:lstStyle/>
          <a:p>
            <a:pPr marL="624078" indent="-514350" algn="l" rtl="0">
              <a:buFont typeface="+mj-lt"/>
              <a:buAutoNum type="arabicPeriod"/>
            </a:pPr>
            <a:r>
              <a:rPr lang="en-US" dirty="0" smtClean="0"/>
              <a:t>Wounds with separated </a:t>
            </a:r>
            <a:r>
              <a:rPr lang="en-US" dirty="0" smtClean="0"/>
              <a:t>edges .</a:t>
            </a:r>
            <a:endParaRPr lang="en-US" dirty="0" smtClean="0"/>
          </a:p>
          <a:p>
            <a:pPr marL="624078" indent="-514350" algn="l" rtl="0">
              <a:buFont typeface="+mj-lt"/>
              <a:buAutoNum type="arabicPeriod"/>
            </a:pPr>
            <a:r>
              <a:rPr lang="en-US" dirty="0" smtClean="0"/>
              <a:t> Secondary union </a:t>
            </a:r>
            <a:r>
              <a:rPr lang="en-US" dirty="0" smtClean="0"/>
              <a:t> .</a:t>
            </a:r>
            <a:endParaRPr lang="en-US" dirty="0" smtClean="0"/>
          </a:p>
          <a:p>
            <a:pPr marL="624078" indent="-514350" algn="l" rtl="0">
              <a:buFont typeface="+mj-lt"/>
              <a:buAutoNum type="arabicPeriod"/>
            </a:pPr>
            <a:r>
              <a:rPr lang="en-US" dirty="0" smtClean="0"/>
              <a:t>When there is more extensive loss of </a:t>
            </a:r>
            <a:r>
              <a:rPr lang="en-US" dirty="0" smtClean="0"/>
              <a:t>cells </a:t>
            </a:r>
            <a:endParaRPr lang="en-US" dirty="0" smtClean="0"/>
          </a:p>
          <a:p>
            <a:pPr marL="624078" indent="-514350" algn="l" rtl="0">
              <a:buFont typeface="+mj-lt"/>
              <a:buAutoNum type="arabicPeriod"/>
            </a:pPr>
            <a:r>
              <a:rPr lang="en-US" dirty="0" smtClean="0"/>
              <a:t>tissue Regeneration of parenchymal cells </a:t>
            </a:r>
            <a:r>
              <a:rPr lang="en-US" dirty="0" smtClean="0"/>
              <a:t>can’t </a:t>
            </a:r>
            <a:r>
              <a:rPr lang="en-US" dirty="0" smtClean="0"/>
              <a:t>completely reconstitute the original architecture. </a:t>
            </a:r>
          </a:p>
          <a:p>
            <a:pPr marL="624078" indent="-514350" algn="l" rtl="0">
              <a:buFont typeface="+mj-lt"/>
              <a:buAutoNum type="arabicPeriod"/>
            </a:pPr>
            <a:r>
              <a:rPr lang="en-US" dirty="0" smtClean="0"/>
              <a:t>Abundant granulation tissue grows in from the margin to complete the </a:t>
            </a:r>
            <a:r>
              <a:rPr lang="en-US" dirty="0" smtClean="0"/>
              <a:t>repair .</a:t>
            </a:r>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0"/>
            <a:ext cx="8458200" cy="1036638"/>
          </a:xfrm>
        </p:spPr>
        <p:txBody>
          <a:bodyPr>
            <a:noAutofit/>
          </a:bodyPr>
          <a:lstStyle/>
          <a:p>
            <a:r>
              <a:rPr lang="en-US" sz="2800" dirty="0" smtClean="0"/>
              <a:t>DEFFERANCE BETWEEN HEALING BY PRIMARY AND SEONDARY INTENTION Secondary</a:t>
            </a:r>
            <a:endParaRPr lang="en-US" sz="2800" dirty="0"/>
          </a:p>
        </p:txBody>
      </p:sp>
      <p:sp>
        <p:nvSpPr>
          <p:cNvPr id="2" name="Content Placeholder 1"/>
          <p:cNvSpPr>
            <a:spLocks noGrp="1"/>
          </p:cNvSpPr>
          <p:nvPr>
            <p:ph idx="1"/>
          </p:nvPr>
        </p:nvSpPr>
        <p:spPr/>
        <p:txBody>
          <a:bodyPr/>
          <a:lstStyle/>
          <a:p>
            <a:pPr marL="624078" indent="-514350" algn="l" rtl="0">
              <a:buNone/>
            </a:pPr>
            <a:r>
              <a:rPr lang="en-US" dirty="0" smtClean="0"/>
              <a:t>healing differs from primary healing in </a:t>
            </a:r>
            <a:r>
              <a:rPr lang="en-US" dirty="0" smtClean="0"/>
              <a:t>several</a:t>
            </a:r>
          </a:p>
          <a:p>
            <a:pPr marL="624078" indent="-514350" algn="l" rtl="0">
              <a:buNone/>
            </a:pPr>
            <a:r>
              <a:rPr lang="en-US" dirty="0" smtClean="0"/>
              <a:t>respects</a:t>
            </a:r>
            <a:r>
              <a:rPr lang="en-US" dirty="0" smtClean="0"/>
              <a:t>: </a:t>
            </a:r>
          </a:p>
          <a:p>
            <a:pPr marL="624078" indent="-514350" algn="l" rtl="0">
              <a:buNone/>
            </a:pPr>
            <a:endParaRPr lang="en-US" dirty="0" smtClean="0"/>
          </a:p>
          <a:p>
            <a:pPr marL="624078" indent="-514350" algn="l" rtl="0">
              <a:buFont typeface="+mj-lt"/>
              <a:buAutoNum type="arabicPeriod"/>
            </a:pPr>
            <a:r>
              <a:rPr lang="en-US" dirty="0" smtClean="0"/>
              <a:t>Inflammatory reaction is more intense .</a:t>
            </a:r>
          </a:p>
          <a:p>
            <a:pPr marL="624078" indent="-514350" algn="l" rtl="0">
              <a:buFont typeface="+mj-lt"/>
              <a:buAutoNum type="arabicPeriod"/>
            </a:pPr>
            <a:r>
              <a:rPr lang="en-US" dirty="0" smtClean="0"/>
              <a:t>Much larger amounts of granulation tissue are formed .</a:t>
            </a:r>
          </a:p>
          <a:p>
            <a:pPr marL="624078" indent="-514350" algn="l" rtl="0">
              <a:buFont typeface="+mj-lt"/>
              <a:buAutoNum type="arabicPeriod"/>
            </a:pPr>
            <a:r>
              <a:rPr lang="en-US" dirty="0" smtClean="0"/>
              <a:t> Wound contraction occurs in large surface.</a:t>
            </a:r>
          </a:p>
          <a:p>
            <a:pPr marL="624078" indent="-514350" algn="l" rtl="0">
              <a:buFont typeface="+mj-lt"/>
              <a:buAutoNum type="arabicPeriod"/>
            </a:pPr>
            <a:r>
              <a:rPr lang="en-US" dirty="0" smtClean="0"/>
              <a:t> wounds Substantial scar formation and thinning of the epidermis occurs.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229600" cy="1143000"/>
          </a:xfrm>
        </p:spPr>
        <p:txBody>
          <a:bodyPr>
            <a:normAutofit/>
          </a:bodyPr>
          <a:lstStyle/>
          <a:p>
            <a:r>
              <a:rPr lang="en-US" sz="2800" dirty="0" smtClean="0"/>
              <a:t>DEFFERANCE BETWEEN HEALING BY PRIMARY AND SEONDARY INTENTION </a:t>
            </a:r>
            <a:r>
              <a:rPr lang="en-US" sz="2800" dirty="0" smtClean="0"/>
              <a:t>Secondary :</a:t>
            </a:r>
            <a:endParaRPr lang="en-US" sz="2800" dirty="0"/>
          </a:p>
        </p:txBody>
      </p:sp>
      <p:pic>
        <p:nvPicPr>
          <p:cNvPr id="1026" name="Picture 2"/>
          <p:cNvPicPr>
            <a:picLocks noGrp="1" noChangeAspect="1" noChangeArrowheads="1"/>
          </p:cNvPicPr>
          <p:nvPr>
            <p:ph idx="1"/>
          </p:nvPr>
        </p:nvPicPr>
        <p:blipFill>
          <a:blip r:embed="rId2"/>
          <a:stretch>
            <a:fillRect/>
          </a:stretch>
        </p:blipFill>
        <p:spPr bwMode="auto">
          <a:xfrm>
            <a:off x="457200" y="2207278"/>
            <a:ext cx="7239000" cy="3651531"/>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cond.jpg"/>
          <p:cNvPicPr>
            <a:picLocks noGrp="1" noChangeAspect="1"/>
          </p:cNvPicPr>
          <p:nvPr>
            <p:ph idx="1"/>
          </p:nvPr>
        </p:nvPicPr>
        <p:blipFill>
          <a:blip r:embed="rId2"/>
          <a:stretch>
            <a:fillRect/>
          </a:stretch>
        </p:blipFill>
        <p:spPr>
          <a:xfrm>
            <a:off x="228600" y="1676400"/>
            <a:ext cx="7755245" cy="3613944"/>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Tertiary intention</a:t>
            </a:r>
            <a:endParaRPr lang="ar-JO" dirty="0"/>
          </a:p>
        </p:txBody>
      </p:sp>
      <p:sp>
        <p:nvSpPr>
          <p:cNvPr id="2" name="Content Placeholder 1"/>
          <p:cNvSpPr>
            <a:spLocks noGrp="1"/>
          </p:cNvSpPr>
          <p:nvPr>
            <p:ph idx="1"/>
          </p:nvPr>
        </p:nvSpPr>
        <p:spPr/>
        <p:txBody>
          <a:bodyPr/>
          <a:lstStyle/>
          <a:p>
            <a:pPr algn="l" rtl="0"/>
            <a:r>
              <a:rPr lang="en-US" dirty="0" smtClean="0"/>
              <a:t>Also called </a:t>
            </a:r>
            <a:r>
              <a:rPr lang="en-US" b="1" dirty="0" smtClean="0">
                <a:solidFill>
                  <a:schemeClr val="tx2">
                    <a:lumMod val="75000"/>
                  </a:schemeClr>
                </a:solidFill>
              </a:rPr>
              <a:t>delayed primary intention</a:t>
            </a:r>
            <a:r>
              <a:rPr lang="en-US" dirty="0" smtClean="0"/>
              <a:t>, the wound is initially left open and the edges are not opposed </a:t>
            </a:r>
            <a:r>
              <a:rPr lang="en-US" dirty="0" smtClean="0"/>
              <a:t>immediately .</a:t>
            </a:r>
            <a:endParaRPr lang="en-US" dirty="0" smtClean="0"/>
          </a:p>
          <a:p>
            <a:pPr algn="l" rtl="0"/>
            <a:endParaRPr lang="en-US" dirty="0" smtClean="0"/>
          </a:p>
          <a:p>
            <a:pPr algn="l" rtl="0"/>
            <a:r>
              <a:rPr lang="en-US" dirty="0" smtClean="0"/>
              <a:t> can be necessary in contaminated </a:t>
            </a:r>
            <a:r>
              <a:rPr lang="en-US" dirty="0" smtClean="0"/>
              <a:t>wounds .</a:t>
            </a:r>
            <a:endParaRPr lang="en-US" dirty="0" smtClean="0"/>
          </a:p>
          <a:p>
            <a:pPr algn="l" rtl="0">
              <a:buNone/>
            </a:pPr>
            <a:endParaRPr lang="en-US" dirty="0" smtClean="0"/>
          </a:p>
          <a:p>
            <a:pPr algn="l" rtl="0"/>
            <a:r>
              <a:rPr lang="en-US" dirty="0" smtClean="0"/>
              <a:t>Result in a scar that is less satisfactory than scars that result from primary </a:t>
            </a:r>
            <a:r>
              <a:rPr lang="en-US" dirty="0" smtClean="0"/>
              <a:t>intention .</a:t>
            </a:r>
            <a:endParaRPr lang="ar-JO"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r.jpg"/>
          <p:cNvPicPr>
            <a:picLocks noGrp="1" noChangeAspect="1"/>
          </p:cNvPicPr>
          <p:nvPr>
            <p:ph idx="1"/>
          </p:nvPr>
        </p:nvPicPr>
        <p:blipFill>
          <a:blip r:embed="rId2"/>
          <a:stretch>
            <a:fillRect/>
          </a:stretch>
        </p:blipFill>
        <p:spPr>
          <a:xfrm>
            <a:off x="685800" y="2209800"/>
            <a:ext cx="7549065" cy="3028156"/>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278</TotalTime>
  <Words>1277</Words>
  <Application>Microsoft Office PowerPoint</Application>
  <PresentationFormat>On-screen Show (4:3)</PresentationFormat>
  <Paragraphs>134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Opulent</vt:lpstr>
      <vt:lpstr>Wound healing</vt:lpstr>
      <vt:lpstr>Introduction</vt:lpstr>
      <vt:lpstr>Wound healing</vt:lpstr>
      <vt:lpstr>Slide 4</vt:lpstr>
      <vt:lpstr>Normal wound healing</vt:lpstr>
      <vt:lpstr>Inflammatory phase</vt:lpstr>
      <vt:lpstr>Inflammatory phase (Cont.)</vt:lpstr>
      <vt:lpstr>Proliferative phase</vt:lpstr>
      <vt:lpstr>Proliferative phase (Cont.)</vt:lpstr>
      <vt:lpstr>Remodeling phase</vt:lpstr>
      <vt:lpstr>FACTORS AFFECTING WOUND HEALING </vt:lpstr>
      <vt:lpstr>Local factors:</vt:lpstr>
      <vt:lpstr>oxygenation</vt:lpstr>
      <vt:lpstr>Infection</vt:lpstr>
      <vt:lpstr>Systemic factors</vt:lpstr>
      <vt:lpstr>Systemic factors</vt:lpstr>
      <vt:lpstr>Systemic factors</vt:lpstr>
      <vt:lpstr>Systemic factors</vt:lpstr>
      <vt:lpstr>  Healing process</vt:lpstr>
      <vt:lpstr>Types of wound healing </vt:lpstr>
      <vt:lpstr>Primary intention</vt:lpstr>
      <vt:lpstr>Slide 22</vt:lpstr>
      <vt:lpstr>Slide 23</vt:lpstr>
      <vt:lpstr>Secondary intention</vt:lpstr>
      <vt:lpstr>Healing by secondary intension :</vt:lpstr>
      <vt:lpstr>DEFFERANCE BETWEEN HEALING BY PRIMARY AND SEONDARY INTENTION Secondary</vt:lpstr>
      <vt:lpstr>DEFFERANCE BETWEEN HEALING BY PRIMARY AND SEONDARY INTENTION Secondary :</vt:lpstr>
      <vt:lpstr>Slide 28</vt:lpstr>
      <vt:lpstr>Tertiary intention</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Wound healing</dc:title>
  <dc:creator>user</dc:creator>
  <cp:lastModifiedBy>jordan</cp:lastModifiedBy>
  <cp:revision>14</cp:revision>
  <dcterms:created xsi:type="dcterms:W3CDTF">2006-08-16T00:00:00Z</dcterms:created>
  <dcterms:modified xsi:type="dcterms:W3CDTF">2021-07-14T19:14:43Z</dcterms:modified>
</cp:coreProperties>
</file>