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9"/>
  </p:notesMasterIdLst>
  <p:sldIdLst>
    <p:sldId id="310" r:id="rId2"/>
    <p:sldId id="311" r:id="rId3"/>
    <p:sldId id="312" r:id="rId4"/>
    <p:sldId id="313" r:id="rId5"/>
    <p:sldId id="315" r:id="rId6"/>
    <p:sldId id="294" r:id="rId7"/>
    <p:sldId id="327" r:id="rId8"/>
    <p:sldId id="299" r:id="rId9"/>
    <p:sldId id="328" r:id="rId10"/>
    <p:sldId id="377" r:id="rId11"/>
    <p:sldId id="316" r:id="rId12"/>
    <p:sldId id="317" r:id="rId13"/>
    <p:sldId id="363" r:id="rId14"/>
    <p:sldId id="318" r:id="rId15"/>
    <p:sldId id="266" r:id="rId16"/>
    <p:sldId id="364" r:id="rId17"/>
    <p:sldId id="326" r:id="rId18"/>
    <p:sldId id="325" r:id="rId19"/>
    <p:sldId id="301" r:id="rId20"/>
    <p:sldId id="295" r:id="rId21"/>
    <p:sldId id="354" r:id="rId22"/>
    <p:sldId id="355" r:id="rId23"/>
    <p:sldId id="356" r:id="rId24"/>
    <p:sldId id="357" r:id="rId25"/>
    <p:sldId id="321" r:id="rId26"/>
    <p:sldId id="323" r:id="rId27"/>
    <p:sldId id="322" r:id="rId28"/>
    <p:sldId id="324" r:id="rId29"/>
    <p:sldId id="358" r:id="rId30"/>
    <p:sldId id="359" r:id="rId31"/>
    <p:sldId id="332" r:id="rId32"/>
    <p:sldId id="333" r:id="rId33"/>
    <p:sldId id="360" r:id="rId34"/>
    <p:sldId id="361" r:id="rId35"/>
    <p:sldId id="365" r:id="rId36"/>
    <p:sldId id="379" r:id="rId37"/>
    <p:sldId id="366" r:id="rId38"/>
    <p:sldId id="367" r:id="rId39"/>
    <p:sldId id="368" r:id="rId40"/>
    <p:sldId id="369" r:id="rId41"/>
    <p:sldId id="370" r:id="rId42"/>
    <p:sldId id="371" r:id="rId43"/>
    <p:sldId id="372" r:id="rId44"/>
    <p:sldId id="373" r:id="rId45"/>
    <p:sldId id="374" r:id="rId46"/>
    <p:sldId id="375" r:id="rId47"/>
    <p:sldId id="376" r:id="rId48"/>
  </p:sldIdLst>
  <p:sldSz cx="9144000" cy="6858000" type="screen4x3"/>
  <p:notesSz cx="6858000" cy="9144000"/>
  <p:defaultTextStyle>
    <a:defPPr>
      <a:defRPr lang="ar-J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020" autoAdjust="0"/>
    <p:restoredTop sz="94660" autoAdjust="0"/>
  </p:normalViewPr>
  <p:slideViewPr>
    <p:cSldViewPr>
      <p:cViewPr varScale="1">
        <p:scale>
          <a:sx n="68" d="100"/>
          <a:sy n="68" d="100"/>
        </p:scale>
        <p:origin x="-1120" y="-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D122F-09A9-4001-859F-C9D25529208C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28556-5605-490F-B30C-47669EA0B9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7267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28556-5605-490F-B30C-47669EA0B99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01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BB943A-52CD-4EA2-B976-3BEE21B528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3E1519E-A1C4-4FEE-9CBB-8FE111880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ar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FDF721-1CBC-43A2-B381-612F273F2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958-A134-4CBA-97B1-32AC358ECB31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D7FC74-AC72-4E2C-B691-8EA4135C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AF8D1F-CA2D-490D-B1D7-F20A7DCA7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277-BE40-4804-85A9-45CF65662B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523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7B34DD-17F3-4E48-9786-682510588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384229-815F-4215-B16C-9557E377D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9F1F6-C84D-4468-B0A6-6FD2A3DBD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958-A134-4CBA-97B1-32AC358ECB31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5C69630-7FF7-416E-B14A-D99D00CC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123A19-1A42-4AA7-8F02-520B32CF0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277-BE40-4804-85A9-45CF65662B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256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7A9BAA-A0B3-437F-B8AD-315EE4D75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D90DE25-BD0B-4F00-BDDD-9C2BC2C72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93E694-194C-4C1D-ACC2-2BBA9D29B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958-A134-4CBA-97B1-32AC358ECB31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F8FC2E-3C91-4F5C-B03C-87DB395F2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7FD3FA-1607-4B05-AE3D-09C4AF1E1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277-BE40-4804-85A9-45CF65662B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1098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62D1AC-76B7-4F63-BA82-B7FB729D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5B05C2-83AE-45CF-8B6C-7A720538C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0B00E1D-676D-4AE1-A4DE-E61EDBFA9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A622EA-0DA4-4104-A750-1AE9E37F8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958-A134-4CBA-97B1-32AC358ECB31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2172A0A-A215-4BB7-B927-20C3DC2BC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73DEE5A-A756-4EE9-B254-BB09CBB3D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277-BE40-4804-85A9-45CF65662B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8686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D5ADBD-B863-40B2-A66B-49E8A4856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425020F-4666-430D-92AD-03D706FB4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1113E78-6493-4D03-AB40-3C051C173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4065B1C-3DE2-4941-A944-C100CEC2C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70023D2-14DE-40AC-9882-DC6D2714C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45A8E26-1D45-4A63-B551-E5A66A487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958-A134-4CBA-97B1-32AC358ECB31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C1DF362-CC45-4FC3-B3AD-F0479EA6F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E8BF643-34E1-4121-BB89-C5CE21783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277-BE40-4804-85A9-45CF65662B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259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50E9E0-B974-4082-81FE-8394C25FB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3EBAD02-B496-4026-881C-8E8CA73A2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958-A134-4CBA-97B1-32AC358ECB31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F1FC735-C858-4FB7-A60A-3C4FAA602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F3A0372-151B-40DA-9D57-E8E2FBDB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277-BE40-4804-85A9-45CF65662B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493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5970805-9D36-41DB-B604-B479BE0C0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958-A134-4CBA-97B1-32AC358ECB31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F9EFB30-9A6A-45DC-BB9C-CDE40FC77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84CD9BD-2EF0-4462-A6AB-31512AE66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277-BE40-4804-85A9-45CF65662B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6789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91B949-0795-4408-91A8-47B0B8F21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6DB59D-FB69-4D5D-8467-0C8604CC4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4EE47B4-3D6A-42DB-B8AD-15E2ADD4A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A0438E0-B7E9-40A0-B3E1-0929E70AB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958-A134-4CBA-97B1-32AC358ECB31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35431A9-FA48-4632-A4E0-400893E2A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A403088-A591-47FA-BFA9-7845AC013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277-BE40-4804-85A9-45CF65662B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002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B69980-42A4-43CD-882A-952D21D65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0CE866B-8537-4FF6-8B65-5F430A61D3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J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20FA8ED-41E2-4007-A0D3-7358B8C09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FD84700-8EAF-4999-937E-4E90CCF5C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958-A134-4CBA-97B1-32AC358ECB31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AD338F8-C042-42CA-8E01-7D6C8BA58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2C6911F-1F97-4BB2-8F80-047702CA7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277-BE40-4804-85A9-45CF65662B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591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7E2C11-CC37-43D1-B592-7C87E2ADD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F676B3A-BC37-45A3-B979-1D2AE2F349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EADE32C-F8BD-483A-AD53-F3C27914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958-A134-4CBA-97B1-32AC358ECB31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A2F7CD-3969-405B-990A-2919AE72A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6D9C577-8F49-47D6-9F32-C49D867C4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277-BE40-4804-85A9-45CF65662B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4903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B3672C6-0B8E-4A96-BCEA-106282B6D5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EF2F30A-3362-4CEA-A256-500717469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7D217AB-69A0-4B71-937A-7C78C8B30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958-A134-4CBA-97B1-32AC358ECB31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01D1BC8-5FD2-4D77-86E9-84C939292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F4900D-4A46-4D29-B8EA-2014E478C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277-BE40-4804-85A9-45CF65662B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1008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464D708-B274-4583-ABFB-11AC4765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F6EFD20-CD63-4308-8820-84954DC2A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34C3C48-1A03-4C7F-A995-D63A718CFC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DD958-A134-4CBA-97B1-32AC358ECB31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A02E215-89B3-4E7C-876C-D54A34E712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E37BF09-623C-4A03-8188-EA06D8F008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42277-BE40-4804-85A9-45CF65662B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655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J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43E8DA-C8AC-4FB3-8E05-C22234F8DA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Management of Burn </a:t>
            </a:r>
            <a:endParaRPr lang="ar-J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Wasan Al-Dalabeeh</a:t>
            </a:r>
          </a:p>
          <a:p>
            <a:pPr algn="l"/>
            <a:r>
              <a:rPr lang="en-US" dirty="0" err="1" smtClean="0"/>
              <a:t>Aamal</a:t>
            </a:r>
            <a:r>
              <a:rPr lang="en-US" dirty="0" smtClean="0"/>
              <a:t> </a:t>
            </a:r>
            <a:r>
              <a:rPr lang="en-US" dirty="0" err="1" smtClean="0"/>
              <a:t>AlHami</a:t>
            </a:r>
            <a:endParaRPr lang="en-US" dirty="0" smtClean="0"/>
          </a:p>
          <a:p>
            <a:pPr algn="l"/>
            <a:r>
              <a:rPr lang="en-US" dirty="0" smtClean="0"/>
              <a:t>Saba’ </a:t>
            </a:r>
            <a:r>
              <a:rPr lang="en-US" dirty="0" err="1" smtClean="0"/>
              <a:t>AbuShamma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859251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E5F94F7-74E4-43ED-89A3-2F685B23E0EE}"/>
              </a:ext>
            </a:extLst>
          </p:cNvPr>
          <p:cNvSpPr txBox="1"/>
          <p:nvPr/>
        </p:nvSpPr>
        <p:spPr>
          <a:xfrm>
            <a:off x="457200" y="838200"/>
            <a:ext cx="79248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i="0" u="none" strike="noStrike" baseline="0" dirty="0">
                <a:solidFill>
                  <a:srgbClr val="000000"/>
                </a:solidFill>
                <a:latin typeface="Arial"/>
              </a:rPr>
              <a:t>Skin is the largest organ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1A2E07C-E7A5-4F2C-895C-F8FBD6069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743200"/>
            <a:ext cx="6553200" cy="36843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8112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24DCB20-FC6B-4D04-BD0A-47EDF89619F8}"/>
              </a:ext>
            </a:extLst>
          </p:cNvPr>
          <p:cNvSpPr txBox="1"/>
          <p:nvPr/>
        </p:nvSpPr>
        <p:spPr>
          <a:xfrm>
            <a:off x="990600" y="914400"/>
            <a:ext cx="6019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7200" dirty="0"/>
              <a:t>Burn </a:t>
            </a:r>
            <a:r>
              <a:rPr lang="en-US" sz="7200" b="0" i="0" dirty="0">
                <a:solidFill>
                  <a:srgbClr val="222222"/>
                </a:solidFill>
                <a:effectLst/>
                <a:latin typeface="Noto Naskh Arabic UI"/>
              </a:rPr>
              <a:t>      </a:t>
            </a:r>
            <a:r>
              <a:rPr lang="en-US" sz="3200" b="0" i="0" dirty="0">
                <a:solidFill>
                  <a:srgbClr val="222222"/>
                </a:solidFill>
                <a:effectLst/>
                <a:latin typeface="Noto Naskh Arabic UI"/>
              </a:rPr>
              <a:t>injury to skin</a:t>
            </a:r>
            <a:endParaRPr lang="ar-JO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33E9AB9-86B1-4E9B-9048-B01FE644D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38171"/>
            <a:ext cx="8489155" cy="1752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FDC9956-9A24-4106-B875-A79F829408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17" r="28443"/>
          <a:stretch/>
        </p:blipFill>
        <p:spPr>
          <a:xfrm>
            <a:off x="228600" y="3886200"/>
            <a:ext cx="1981200" cy="2319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9D4433F-F187-4B45-90DF-C19780848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4023954"/>
            <a:ext cx="2666430" cy="1781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F6FB127-A1BB-417E-B220-C0C798EFBC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5172" y="3960019"/>
            <a:ext cx="3290455" cy="21717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7907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96A0CCC-B8BF-4163-94FE-96CB4D97B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2" y="1371600"/>
            <a:ext cx="7915275" cy="33327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35757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342D69E-FBDB-40A2-BC3C-B86CAD5E74B3}"/>
              </a:ext>
            </a:extLst>
          </p:cNvPr>
          <p:cNvSpPr txBox="1"/>
          <p:nvPr/>
        </p:nvSpPr>
        <p:spPr>
          <a:xfrm>
            <a:off x="1600200" y="609600"/>
            <a:ext cx="548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dirty="0" smtClean="0"/>
              <a:t>Burn</a:t>
            </a:r>
            <a:r>
              <a:rPr lang="ar-JO" sz="4800" dirty="0" smtClean="0"/>
              <a:t> </a:t>
            </a:r>
            <a:r>
              <a:rPr lang="en-US" sz="4800" dirty="0" smtClean="0"/>
              <a:t>complications </a:t>
            </a:r>
            <a:endParaRPr lang="ar-JO" sz="4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CBFF9F2-57BB-40AD-BECC-C27981E44CC5}"/>
              </a:ext>
            </a:extLst>
          </p:cNvPr>
          <p:cNvSpPr txBox="1"/>
          <p:nvPr/>
        </p:nvSpPr>
        <p:spPr>
          <a:xfrm>
            <a:off x="762000" y="2286000"/>
            <a:ext cx="6019800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/>
              <a:t>Airway </a:t>
            </a:r>
            <a:r>
              <a:rPr lang="en-US" sz="2000" b="1" dirty="0" smtClean="0"/>
              <a:t>obstruction</a:t>
            </a:r>
          </a:p>
          <a:p>
            <a:r>
              <a:rPr lang="en-US" sz="2000" dirty="0" smtClean="0">
                <a:latin typeface="Aileron-Bold"/>
              </a:rPr>
              <a:t>Inhalation injuries</a:t>
            </a:r>
            <a:endParaRPr lang="en-US" sz="2000" dirty="0">
              <a:latin typeface="Aileron-Bold"/>
            </a:endParaRPr>
          </a:p>
          <a:p>
            <a:r>
              <a:rPr lang="en-US" sz="2000" dirty="0" smtClean="0"/>
              <a:t>Fluid loss</a:t>
            </a:r>
          </a:p>
          <a:p>
            <a:r>
              <a:rPr lang="en-US" sz="2000" b="1" dirty="0" err="1" smtClean="0"/>
              <a:t>H</a:t>
            </a:r>
            <a:r>
              <a:rPr lang="en-US" sz="2000" b="1" dirty="0" err="1" smtClean="0"/>
              <a:t>ypovolemic</a:t>
            </a:r>
            <a:r>
              <a:rPr lang="en-US" sz="2000" b="1" dirty="0" smtClean="0"/>
              <a:t> </a:t>
            </a:r>
            <a:r>
              <a:rPr lang="en-US" sz="2000" b="1" dirty="0"/>
              <a:t>shock </a:t>
            </a:r>
            <a:endParaRPr lang="en-US" sz="2000" b="1" dirty="0" smtClean="0"/>
          </a:p>
          <a:p>
            <a:r>
              <a:rPr lang="en-US" sz="2000" dirty="0" smtClean="0">
                <a:latin typeface="Aileron-Bold"/>
              </a:rPr>
              <a:t>C</a:t>
            </a:r>
            <a:r>
              <a:rPr lang="en-US" sz="2000" dirty="0" smtClean="0">
                <a:latin typeface="Aileron-Bold"/>
              </a:rPr>
              <a:t>ompartment syndrome</a:t>
            </a:r>
          </a:p>
          <a:p>
            <a:r>
              <a:rPr lang="en-US" sz="2000" dirty="0" smtClean="0">
                <a:latin typeface="Aileron-Bold"/>
              </a:rPr>
              <a:t>L</a:t>
            </a:r>
            <a:r>
              <a:rPr lang="en-US" sz="2000" dirty="0" smtClean="0">
                <a:latin typeface="Aileron-Bold"/>
              </a:rPr>
              <a:t>imb </a:t>
            </a:r>
            <a:r>
              <a:rPr lang="en-US" sz="2000" dirty="0">
                <a:latin typeface="Aileron-Bold"/>
              </a:rPr>
              <a:t>ischemia </a:t>
            </a:r>
            <a:endParaRPr lang="en-US" sz="2000" dirty="0"/>
          </a:p>
          <a:p>
            <a:pPr algn="l"/>
            <a:r>
              <a:rPr lang="en-US" sz="2000" b="1" dirty="0" smtClean="0">
                <a:latin typeface="Aileron-Bold"/>
              </a:rPr>
              <a:t>I</a:t>
            </a:r>
            <a:r>
              <a:rPr lang="en-US" sz="2000" b="1" i="0" u="none" strike="noStrike" baseline="0" dirty="0" smtClean="0">
                <a:latin typeface="Aileron-Bold"/>
              </a:rPr>
              <a:t>nfection</a:t>
            </a:r>
            <a:r>
              <a:rPr lang="en-US" sz="2000" i="0" u="none" strike="noStrike" baseline="0" dirty="0">
                <a:latin typeface="Aileron-Bold"/>
              </a:rPr>
              <a:t>.</a:t>
            </a:r>
            <a:endParaRPr lang="en-US" sz="2000" dirty="0">
              <a:latin typeface="Aileron-Bold"/>
            </a:endParaRPr>
          </a:p>
          <a:p>
            <a:pPr algn="l"/>
            <a:r>
              <a:rPr lang="en-US" sz="2000" dirty="0" smtClean="0">
                <a:latin typeface="Aileron-Bold"/>
              </a:rPr>
              <a:t>Intestinal </a:t>
            </a:r>
            <a:r>
              <a:rPr lang="en-US" sz="2000" dirty="0">
                <a:latin typeface="Aileron-Bold"/>
              </a:rPr>
              <a:t>changes </a:t>
            </a:r>
            <a:r>
              <a:rPr lang="en-US" sz="2000" dirty="0" smtClean="0">
                <a:latin typeface="Aileron-Bold"/>
              </a:rPr>
              <a:t>.</a:t>
            </a:r>
            <a:endParaRPr lang="en-US" sz="2000" dirty="0">
              <a:latin typeface="Aileron-Bold"/>
            </a:endParaRPr>
          </a:p>
          <a:p>
            <a:pPr algn="l"/>
            <a:r>
              <a:rPr lang="en-US" sz="2000" b="1" dirty="0">
                <a:latin typeface="Aileron-Bold"/>
              </a:rPr>
              <a:t>Bad </a:t>
            </a:r>
            <a:r>
              <a:rPr lang="en-US" sz="2000" b="1" dirty="0" smtClean="0">
                <a:latin typeface="Aileron-Bold"/>
              </a:rPr>
              <a:t>scar </a:t>
            </a:r>
            <a:r>
              <a:rPr lang="en-US" sz="2000" dirty="0">
                <a:latin typeface="Aileron-Bold"/>
              </a:rPr>
              <a:t>.</a:t>
            </a:r>
          </a:p>
          <a:p>
            <a:pPr algn="l"/>
            <a:endParaRPr lang="en-US" sz="2000" dirty="0">
              <a:latin typeface="Aileron-Bold"/>
            </a:endParaRPr>
          </a:p>
          <a:p>
            <a:pPr algn="l"/>
            <a:endParaRPr lang="ar-JO" sz="2000" dirty="0"/>
          </a:p>
        </p:txBody>
      </p:sp>
      <p:pic>
        <p:nvPicPr>
          <p:cNvPr id="5122" name="Picture 2" descr="Burn Scar Images, Stock Photos &amp; Vectors | Shutterstock">
            <a:extLst>
              <a:ext uri="{FF2B5EF4-FFF2-40B4-BE49-F238E27FC236}">
                <a16:creationId xmlns:a16="http://schemas.microsoft.com/office/drawing/2014/main" xmlns="" id="{02FBBCB4-CB0F-46BA-906B-C4A153B1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258732"/>
            <a:ext cx="3657600" cy="23706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0247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743200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Burn </a:t>
            </a:r>
            <a:r>
              <a:rPr lang="en-US" sz="36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care requires a specialized </a:t>
            </a:r>
            <a:r>
              <a:rPr lang="en-US" sz="3600" dirty="0" smtClean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multi-disciplinary</a:t>
            </a:r>
            <a:r>
              <a:rPr lang="en-US" sz="36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team</a:t>
            </a:r>
            <a:endParaRPr lang="en-US" sz="3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7FFA4A6-359E-4272-B4C3-EE13E0C1D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15" y="304800"/>
            <a:ext cx="2057400" cy="22193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7E944EF-CE07-4CAF-960E-F24789BFE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48000"/>
            <a:ext cx="3139712" cy="145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4A79B5D-BF47-4007-AA77-7F835324FD7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3922" y="4648200"/>
            <a:ext cx="3488267" cy="1962150"/>
          </a:xfrm>
          <a:prstGeom prst="rect">
            <a:avLst/>
          </a:prstGeom>
        </p:spPr>
      </p:pic>
      <p:pic>
        <p:nvPicPr>
          <p:cNvPr id="3074" name="Picture 2" descr="First Aid – SafeTea">
            <a:extLst>
              <a:ext uri="{FF2B5EF4-FFF2-40B4-BE49-F238E27FC236}">
                <a16:creationId xmlns:a16="http://schemas.microsoft.com/office/drawing/2014/main" xmlns="" id="{55E18F6E-D667-4454-BD1C-57A7F2A48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8600"/>
            <a:ext cx="3139712" cy="31528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AED8839-6DAF-4DF2-AD29-643455CC4A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400" y="3657600"/>
            <a:ext cx="4080933" cy="22955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64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81000"/>
            <a:ext cx="8153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pre-hospital care</a:t>
            </a:r>
          </a:p>
          <a:p>
            <a:pPr algn="ctr"/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• Ensure rescuer </a:t>
            </a:r>
            <a:r>
              <a:rPr lang="en-US" sz="2000" b="1" dirty="0">
                <a:latin typeface="+mj-lt"/>
              </a:rPr>
              <a:t>safety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.</a:t>
            </a: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• 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Stop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the burning process 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. Stop, drop and roll </a:t>
            </a: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• Check for 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other injuries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,        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ABC + rapid secondary survey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Pain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relief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  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Cool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the burn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wound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pPr algn="l"/>
            <a:r>
              <a:rPr lang="en-US" sz="1200" i="0" u="none" strike="noStrike" baseline="0" dirty="0">
                <a:latin typeface="GoudyStd"/>
              </a:rPr>
              <a:t>should occur for a minimum of 10 minutes and is effective up to 1 hour after the burn injury.</a:t>
            </a:r>
            <a:endParaRPr lang="en-US" sz="1200" i="0" u="none" strike="noStrike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pPr algn="l"/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oxygen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   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Anyone involved in a fire in an 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enclosed space 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should receive oxygen, especially if there is an altered </a:t>
            </a: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level of consciousness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• 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Elevate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Sitting a patient up </a:t>
            </a:r>
          </a:p>
          <a:p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                     Elevation of burned limbs will reduce swelling and discomfort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B9ECE39-4C47-4A44-9EA1-453B638CE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4876800"/>
            <a:ext cx="3143250" cy="14573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DED0010-2780-422A-BFFE-3F7770E8176F}"/>
              </a:ext>
            </a:extLst>
          </p:cNvPr>
          <p:cNvSpPr txBox="1"/>
          <p:nvPr/>
        </p:nvSpPr>
        <p:spPr>
          <a:xfrm>
            <a:off x="685800" y="685800"/>
            <a:ext cx="48006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5400" dirty="0"/>
              <a:t>At </a:t>
            </a:r>
            <a:r>
              <a:rPr lang="en-US" sz="5400" dirty="0" err="1" smtClean="0"/>
              <a:t>theHospital</a:t>
            </a:r>
            <a:r>
              <a:rPr lang="en-US" sz="5400" dirty="0" smtClean="0"/>
              <a:t> </a:t>
            </a:r>
            <a:endParaRPr lang="ar-JO" sz="5400" dirty="0"/>
          </a:p>
        </p:txBody>
      </p:sp>
      <p:pic>
        <p:nvPicPr>
          <p:cNvPr id="4098" name="Picture 2" descr="Major ambulance service shuts down without notice in six states">
            <a:extLst>
              <a:ext uri="{FF2B5EF4-FFF2-40B4-BE49-F238E27FC236}">
                <a16:creationId xmlns:a16="http://schemas.microsoft.com/office/drawing/2014/main" xmlns="" id="{A5CF0C2C-B296-40CE-80C9-F893D089C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971800"/>
            <a:ext cx="5370702" cy="3581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78100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Initial Assessment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371600"/>
            <a:ext cx="8001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800" dirty="0" smtClean="0"/>
              <a:t>1. Mechanism of Injury</a:t>
            </a:r>
          </a:p>
          <a:p>
            <a:pPr marL="342900" indent="-342900"/>
            <a:endParaRPr lang="en-US" sz="2800" dirty="0" smtClean="0"/>
          </a:p>
          <a:p>
            <a:pPr marL="342900" indent="-342900"/>
            <a:r>
              <a:rPr lang="en-US" sz="2800" dirty="0" smtClean="0"/>
              <a:t>2. Associated Injuries</a:t>
            </a:r>
          </a:p>
          <a:p>
            <a:pPr marL="342900" indent="-342900"/>
            <a:endParaRPr lang="en-US" sz="2800" dirty="0" smtClean="0"/>
          </a:p>
          <a:p>
            <a:pPr marL="342900" indent="-342900"/>
            <a:r>
              <a:rPr lang="en-US" sz="2800" dirty="0" smtClean="0"/>
              <a:t>3. Patient Age</a:t>
            </a:r>
          </a:p>
          <a:p>
            <a:pPr marL="342900" indent="-342900"/>
            <a:endParaRPr lang="en-US" sz="2800" dirty="0" smtClean="0"/>
          </a:p>
          <a:p>
            <a:pPr marL="342900" indent="-342900"/>
            <a:r>
              <a:rPr lang="en-US" sz="2800" dirty="0" smtClean="0"/>
              <a:t>4. State of Health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85F7000-1600-4E9B-A120-DD5EBCF4FD75}"/>
              </a:ext>
            </a:extLst>
          </p:cNvPr>
          <p:cNvSpPr txBox="1"/>
          <p:nvPr/>
        </p:nvSpPr>
        <p:spPr>
          <a:xfrm>
            <a:off x="3810000" y="533400"/>
            <a:ext cx="6248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b="1" dirty="0"/>
              <a:t>Airway </a:t>
            </a:r>
            <a:endParaRPr lang="ar-JO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1D9176F-71FF-4EE8-BC41-BB30781B80DD}"/>
              </a:ext>
            </a:extLst>
          </p:cNvPr>
          <p:cNvSpPr txBox="1"/>
          <p:nvPr/>
        </p:nvSpPr>
        <p:spPr>
          <a:xfrm>
            <a:off x="1066800" y="1828800"/>
            <a:ext cx="7086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b="1" dirty="0" err="1" smtClean="0"/>
              <a:t>Endotracheal</a:t>
            </a:r>
            <a:r>
              <a:rPr lang="en-US" sz="3200" b="1" dirty="0" smtClean="0"/>
              <a:t> </a:t>
            </a:r>
            <a:r>
              <a:rPr lang="en-US" sz="3200" b="1" dirty="0"/>
              <a:t>tube  </a:t>
            </a:r>
            <a:r>
              <a:rPr lang="en-US" dirty="0"/>
              <a:t>until the swelling subside &lt;&lt; 48 </a:t>
            </a:r>
            <a:r>
              <a:rPr lang="en-US" dirty="0" smtClean="0"/>
              <a:t>h </a:t>
            </a:r>
            <a:endParaRPr lang="ar-JO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6778D9-E23D-4A5A-9133-DB114608624B}"/>
              </a:ext>
            </a:extLst>
          </p:cNvPr>
          <p:cNvSpPr txBox="1"/>
          <p:nvPr/>
        </p:nvSpPr>
        <p:spPr>
          <a:xfrm>
            <a:off x="1066800" y="2514600"/>
            <a:ext cx="7239000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charset="0"/>
              <a:buChar char="•"/>
            </a:pPr>
            <a:r>
              <a:rPr lang="en-US" dirty="0" err="1" smtClean="0"/>
              <a:t>Supraglottic</a:t>
            </a:r>
            <a:r>
              <a:rPr lang="en-US" dirty="0" smtClean="0"/>
              <a:t> </a:t>
            </a:r>
            <a:r>
              <a:rPr lang="en-US" dirty="0" smtClean="0"/>
              <a:t>tissue edema progresses over the </a:t>
            </a:r>
            <a:r>
              <a:rPr lang="en-US" dirty="0" err="1" smtClean="0"/>
              <a:t>fi</a:t>
            </a:r>
            <a:r>
              <a:rPr lang="en-US" dirty="0" smtClean="0"/>
              <a:t> </a:t>
            </a:r>
            <a:r>
              <a:rPr lang="en-US" dirty="0" err="1" smtClean="0"/>
              <a:t>rst</a:t>
            </a:r>
            <a:r>
              <a:rPr lang="en-US" dirty="0" smtClean="0"/>
              <a:t> 12 hours and can obstruct the airway </a:t>
            </a:r>
            <a:r>
              <a:rPr lang="en-US" dirty="0" smtClean="0"/>
              <a:t>rapidly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The larynx protects </a:t>
            </a:r>
            <a:r>
              <a:rPr lang="en-US" dirty="0" err="1" smtClean="0"/>
              <a:t>subglottic</a:t>
            </a:r>
            <a:r>
              <a:rPr lang="en-US" dirty="0" smtClean="0"/>
              <a:t> tissue from direct thermal injury but not from injury due to inhaled toxic gases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Physical signs include hoarseness, </a:t>
            </a:r>
            <a:r>
              <a:rPr lang="en-US" dirty="0" err="1" smtClean="0"/>
              <a:t>stridor</a:t>
            </a:r>
            <a:r>
              <a:rPr lang="en-US" dirty="0" smtClean="0"/>
              <a:t>, facial burns, singed facial hair, expectoration of carbonaceous sputum, and presence of carbon in the </a:t>
            </a:r>
            <a:r>
              <a:rPr lang="en-US" dirty="0" err="1" smtClean="0"/>
              <a:t>oropharynx</a:t>
            </a:r>
            <a:r>
              <a:rPr lang="en-US" dirty="0" smtClean="0"/>
              <a:t>.</a:t>
            </a:r>
            <a:endParaRPr lang="en-US" sz="1800" b="0" i="0" u="none" strike="noStrike" baseline="0" dirty="0" smtClean="0">
              <a:latin typeface="GoudyStd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71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9F433D-14D5-4ACF-A9A3-698F1E439EF1}"/>
              </a:ext>
            </a:extLst>
          </p:cNvPr>
          <p:cNvSpPr txBox="1"/>
          <p:nvPr/>
        </p:nvSpPr>
        <p:spPr>
          <a:xfrm>
            <a:off x="685800" y="1143000"/>
            <a:ext cx="647700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800" b="1" dirty="0">
                <a:latin typeface="GoudyStd"/>
              </a:rPr>
              <a:t>HISTORY &amp; EARLY SIGNS </a:t>
            </a:r>
            <a:r>
              <a:rPr lang="en-US" sz="2800" dirty="0">
                <a:latin typeface="GoudyStd"/>
              </a:rPr>
              <a:t>: </a:t>
            </a:r>
          </a:p>
          <a:p>
            <a:pPr algn="l"/>
            <a:endParaRPr lang="en-US" sz="2800" b="0" i="0" u="none" strike="noStrike" baseline="0" dirty="0">
              <a:latin typeface="GoudyStd"/>
            </a:endParaRPr>
          </a:p>
          <a:p>
            <a:pPr algn="l"/>
            <a:endParaRPr lang="en-US" sz="2800" b="0" i="0" u="none" strike="noStrike" baseline="0" dirty="0">
              <a:latin typeface="GoudyStd"/>
            </a:endParaRPr>
          </a:p>
          <a:p>
            <a:pPr algn="l"/>
            <a:r>
              <a:rPr lang="en-US" sz="1800" b="1" i="0" u="none" strike="noStrike" baseline="0" dirty="0">
                <a:latin typeface="GoudyStd"/>
              </a:rPr>
              <a:t>HX </a:t>
            </a:r>
            <a:r>
              <a:rPr lang="en-US" sz="1800" b="0" i="0" u="none" strike="noStrike" baseline="0" dirty="0">
                <a:latin typeface="GoudyStd"/>
              </a:rPr>
              <a:t>of </a:t>
            </a:r>
            <a:r>
              <a:rPr lang="en-US" dirty="0">
                <a:latin typeface="GoudyStd"/>
              </a:rPr>
              <a:t> </a:t>
            </a:r>
            <a:r>
              <a:rPr lang="en-US" sz="1800" b="0" i="0" u="none" strike="noStrike" baseline="0" dirty="0">
                <a:latin typeface="GoudyStd"/>
              </a:rPr>
              <a:t>inhalation of hot gases such as in a house or car </a:t>
            </a:r>
            <a:r>
              <a:rPr lang="en-US" sz="1800" b="0" i="0" u="none" strike="noStrike" baseline="0" dirty="0" smtClean="0">
                <a:latin typeface="GoudyStd"/>
              </a:rPr>
              <a:t>fire (enclosed spaces).</a:t>
            </a:r>
            <a:endParaRPr lang="en-US" sz="1800" b="0" i="0" u="none" strike="noStrike" baseline="0" dirty="0">
              <a:latin typeface="GoudyStd"/>
            </a:endParaRPr>
          </a:p>
          <a:p>
            <a:pPr algn="l"/>
            <a:endParaRPr lang="en-US" sz="1800" b="0" i="0" u="none" strike="noStrike" baseline="0" dirty="0">
              <a:latin typeface="GoudyStd"/>
            </a:endParaRPr>
          </a:p>
          <a:p>
            <a:pPr algn="l"/>
            <a:r>
              <a:rPr lang="en-US" sz="1800" b="1" i="0" u="none" strike="noStrike" baseline="0" dirty="0">
                <a:latin typeface="GoudyStd"/>
              </a:rPr>
              <a:t>PE</a:t>
            </a:r>
            <a:r>
              <a:rPr lang="en-US" sz="1800" b="0" i="0" u="none" strike="noStrike" baseline="0" dirty="0">
                <a:latin typeface="GoudyStd"/>
              </a:rPr>
              <a:t>     - blisters on the hard palate</a:t>
            </a:r>
          </a:p>
          <a:p>
            <a:pPr algn="l"/>
            <a:r>
              <a:rPr lang="en-US" sz="1800" b="0" i="0" u="none" strike="noStrike" baseline="0" dirty="0">
                <a:latin typeface="GoudyStd"/>
              </a:rPr>
              <a:t>          - burned nasal mucosa and loss of all the hair in the nose .</a:t>
            </a:r>
          </a:p>
          <a:p>
            <a:pPr algn="l"/>
            <a:r>
              <a:rPr lang="en-US" sz="1800" b="0" i="0" u="none" strike="noStrike" baseline="0" dirty="0">
                <a:latin typeface="GoudyStd"/>
              </a:rPr>
              <a:t>           </a:t>
            </a:r>
          </a:p>
          <a:p>
            <a:pPr algn="l"/>
            <a:r>
              <a:rPr lang="en-US" dirty="0">
                <a:latin typeface="GoudyStd"/>
              </a:rPr>
              <a:t>                 </a:t>
            </a:r>
            <a:r>
              <a:rPr lang="en-US" sz="1800" b="0" i="0" u="none" strike="noStrike" baseline="0" dirty="0">
                <a:latin typeface="GoudyStd"/>
              </a:rPr>
              <a:t>the most valuable signs are the</a:t>
            </a:r>
          </a:p>
          <a:p>
            <a:pPr algn="l"/>
            <a:r>
              <a:rPr lang="en-US" sz="1800" b="0" i="0" u="none" strike="noStrike" baseline="0" dirty="0">
                <a:latin typeface="GoudyStd"/>
              </a:rPr>
              <a:t>          - presence of deep burns around the mouth and in the neck.</a:t>
            </a:r>
            <a:endParaRPr lang="ar-JO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EF9264D-C1F0-4A2D-AFB8-D861B7187D61}"/>
              </a:ext>
            </a:extLst>
          </p:cNvPr>
          <p:cNvSpPr txBox="1"/>
          <p:nvPr/>
        </p:nvSpPr>
        <p:spPr>
          <a:xfrm>
            <a:off x="914400" y="5334000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/>
              <a:t>Acute </a:t>
            </a:r>
            <a:r>
              <a:rPr lang="en-US" sz="2800" b="1" dirty="0" err="1" smtClean="0"/>
              <a:t>cricothyroidotomy</a:t>
            </a:r>
            <a:r>
              <a:rPr lang="en-US" sz="2800" b="1" dirty="0" smtClean="0"/>
              <a:t> </a:t>
            </a:r>
            <a:endParaRPr lang="ar-JO" sz="2800" b="1" dirty="0"/>
          </a:p>
        </p:txBody>
      </p:sp>
    </p:spTree>
    <p:extLst>
      <p:ext uri="{BB962C8B-B14F-4D97-AF65-F5344CB8AC3E}">
        <p14:creationId xmlns="" xmlns:p14="http://schemas.microsoft.com/office/powerpoint/2010/main" val="246289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33400"/>
            <a:ext cx="784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Breathing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153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800" dirty="0" smtClean="0"/>
              <a:t>Effort</a:t>
            </a:r>
          </a:p>
          <a:p>
            <a:endParaRPr lang="en-US" sz="2800" dirty="0" smtClean="0"/>
          </a:p>
          <a:p>
            <a:pPr>
              <a:buFont typeface="Arial" charset="0"/>
              <a:buChar char="•"/>
            </a:pPr>
            <a:r>
              <a:rPr lang="en-US" sz="2800" dirty="0" smtClean="0"/>
              <a:t>Depth of respiration </a:t>
            </a:r>
          </a:p>
          <a:p>
            <a:endParaRPr lang="en-US" sz="2800" dirty="0" smtClean="0"/>
          </a:p>
          <a:p>
            <a:pPr>
              <a:buFont typeface="Arial" charset="0"/>
              <a:buChar char="•"/>
            </a:pPr>
            <a:r>
              <a:rPr lang="en-US" sz="2800" dirty="0" smtClean="0"/>
              <a:t>Auscultation of breath sounds</a:t>
            </a:r>
          </a:p>
          <a:p>
            <a:r>
              <a:rPr lang="en-US" sz="2800" dirty="0" smtClean="0"/>
              <a:t>Wheezing </a:t>
            </a:r>
            <a:r>
              <a:rPr lang="en-US" sz="2800" dirty="0" smtClean="0">
                <a:sym typeface="Wingdings" pitchFamily="2" charset="2"/>
              </a:rPr>
              <a:t> - Inhalation Injury – Aspiration of gastric contents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X-ray findings and morphologic changes in lungs after thermal injury">
            <a:extLst>
              <a:ext uri="{FF2B5EF4-FFF2-40B4-BE49-F238E27FC236}">
                <a16:creationId xmlns:a16="http://schemas.microsoft.com/office/drawing/2014/main" xmlns="" id="{07E0F97C-383D-4CCC-8560-A8371309E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192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52D2DB0-C7D2-4D55-AB8E-A64AA54CA553}"/>
              </a:ext>
            </a:extLst>
          </p:cNvPr>
          <p:cNvSpPr txBox="1"/>
          <p:nvPr/>
        </p:nvSpPr>
        <p:spPr>
          <a:xfrm>
            <a:off x="304800" y="1828800"/>
            <a:ext cx="60960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/>
              <a:t>1- Inhalation injuries </a:t>
            </a:r>
          </a:p>
          <a:p>
            <a:r>
              <a:rPr lang="en-US" sz="1600" dirty="0"/>
              <a:t>Physiotherapy , nebulizers and warm humidified oxygen</a:t>
            </a:r>
          </a:p>
          <a:p>
            <a:r>
              <a:rPr lang="en-US" dirty="0">
                <a:solidFill>
                  <a:srgbClr val="FF0000"/>
                </a:solidFill>
              </a:rPr>
              <a:t>Monitor respiratory rate , blood gases</a:t>
            </a:r>
          </a:p>
          <a:p>
            <a:r>
              <a:rPr lang="en-US" dirty="0"/>
              <a:t>Deteriorate !!      positive pressure , ICU .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EAAF3CF-FA1D-4CBD-B2F2-4BFDA0A3709E}"/>
              </a:ext>
            </a:extLst>
          </p:cNvPr>
          <p:cNvSpPr txBox="1"/>
          <p:nvPr/>
        </p:nvSpPr>
        <p:spPr>
          <a:xfrm>
            <a:off x="632534" y="838200"/>
            <a:ext cx="2590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b="1" dirty="0"/>
              <a:t>Breathing </a:t>
            </a:r>
            <a:endParaRPr lang="ar-JO" sz="4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96E2483-2895-4BE1-8BF2-4D3F4259D588}"/>
              </a:ext>
            </a:extLst>
          </p:cNvPr>
          <p:cNvSpPr txBox="1"/>
          <p:nvPr/>
        </p:nvSpPr>
        <p:spPr>
          <a:xfrm>
            <a:off x="316637" y="3747857"/>
            <a:ext cx="7239000" cy="11387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/>
              <a:t>2- thermal injuries to the lower airway  </a:t>
            </a:r>
            <a:r>
              <a:rPr lang="en-US" dirty="0"/>
              <a:t>steam </a:t>
            </a:r>
          </a:p>
          <a:p>
            <a:endParaRPr lang="ar-JO" dirty="0"/>
          </a:p>
        </p:txBody>
      </p:sp>
    </p:spTree>
    <p:extLst>
      <p:ext uri="{BB962C8B-B14F-4D97-AF65-F5344CB8AC3E}">
        <p14:creationId xmlns="" xmlns:p14="http://schemas.microsoft.com/office/powerpoint/2010/main" val="144207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0CA823F-D4DA-4328-81F2-0A3D27351AFC}"/>
              </a:ext>
            </a:extLst>
          </p:cNvPr>
          <p:cNvSpPr txBox="1"/>
          <p:nvPr/>
        </p:nvSpPr>
        <p:spPr>
          <a:xfrm>
            <a:off x="381000" y="1066800"/>
            <a:ext cx="6172200" cy="33855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/>
              <a:t>3- metabolic poisoning  </a:t>
            </a:r>
          </a:p>
          <a:p>
            <a:r>
              <a:rPr lang="en-US" dirty="0" err="1"/>
              <a:t>Carboxyhaemoglobin</a:t>
            </a:r>
            <a:r>
              <a:rPr lang="en-US" dirty="0"/>
              <a:t> levels raised</a:t>
            </a:r>
          </a:p>
          <a:p>
            <a:r>
              <a:rPr lang="en-US" dirty="0"/>
              <a:t>above 10% must be treated with high inspired oxygen for 24</a:t>
            </a:r>
          </a:p>
          <a:p>
            <a:r>
              <a:rPr lang="en-US" dirty="0"/>
              <a:t>hours to speed its displacement from </a:t>
            </a:r>
            <a:r>
              <a:rPr lang="en-US" dirty="0" err="1"/>
              <a:t>haemoglobin</a:t>
            </a:r>
            <a:endParaRPr lang="en-US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61B65397-35B6-4690-9E71-76A08AC56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57600"/>
            <a:ext cx="3778811" cy="25003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B437EA1-68F1-4DBF-A8D1-774C36DE2FE0}"/>
              </a:ext>
            </a:extLst>
          </p:cNvPr>
          <p:cNvSpPr txBox="1"/>
          <p:nvPr/>
        </p:nvSpPr>
        <p:spPr>
          <a:xfrm>
            <a:off x="838200" y="3733800"/>
            <a:ext cx="3352800" cy="13542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/>
              <a:t>4- Mechanical block </a:t>
            </a:r>
          </a:p>
          <a:p>
            <a:endParaRPr lang="ar-JO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3375755-2C79-415E-8984-53006C722EDE}"/>
              </a:ext>
            </a:extLst>
          </p:cNvPr>
          <p:cNvSpPr txBox="1"/>
          <p:nvPr/>
        </p:nvSpPr>
        <p:spPr>
          <a:xfrm>
            <a:off x="838200" y="4907756"/>
            <a:ext cx="2971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/>
              <a:t>Escharatomy</a:t>
            </a: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  <a:p>
            <a:endParaRPr lang="ar-JO" dirty="0"/>
          </a:p>
        </p:txBody>
      </p:sp>
    </p:spTree>
    <p:extLst>
      <p:ext uri="{BB962C8B-B14F-4D97-AF65-F5344CB8AC3E}">
        <p14:creationId xmlns="" xmlns:p14="http://schemas.microsoft.com/office/powerpoint/2010/main" val="177941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33400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Circulation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** Aggressive and prompt fluid resuscitation **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Risk of </a:t>
            </a:r>
            <a:r>
              <a:rPr lang="en-US" dirty="0" err="1" smtClean="0"/>
              <a:t>hypovolemic</a:t>
            </a:r>
            <a:r>
              <a:rPr lang="en-US" dirty="0" smtClean="0"/>
              <a:t> shock due </a:t>
            </a:r>
            <a:r>
              <a:rPr lang="en-US" dirty="0" smtClean="0"/>
              <a:t>to dynamic </a:t>
            </a:r>
            <a:r>
              <a:rPr lang="en-US" dirty="0" smtClean="0"/>
              <a:t>fl </a:t>
            </a:r>
            <a:r>
              <a:rPr lang="en-US" dirty="0" err="1" smtClean="0"/>
              <a:t>uid</a:t>
            </a:r>
            <a:r>
              <a:rPr lang="en-US" dirty="0" smtClean="0"/>
              <a:t> shifts from the intravascular compartment to the </a:t>
            </a:r>
            <a:r>
              <a:rPr lang="en-US" dirty="0" err="1" smtClean="0"/>
              <a:t>interstitium</a:t>
            </a:r>
            <a:r>
              <a:rPr lang="en-US" dirty="0" smtClean="0"/>
              <a:t>, and </a:t>
            </a:r>
            <a:r>
              <a:rPr lang="en-US" dirty="0" err="1" smtClean="0"/>
              <a:t>exudative</a:t>
            </a:r>
            <a:r>
              <a:rPr lang="en-US" dirty="0" smtClean="0"/>
              <a:t> and evaporative water loss from the burn </a:t>
            </a:r>
            <a:r>
              <a:rPr lang="en-US" dirty="0" smtClean="0"/>
              <a:t>injury.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3276600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Exposure</a:t>
            </a:r>
            <a:endParaRPr lang="en-US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41910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Remove all clothing and jewelry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077C1A3-7B3E-41CD-88AF-4B6079FFC1CB}"/>
              </a:ext>
            </a:extLst>
          </p:cNvPr>
          <p:cNvSpPr txBox="1"/>
          <p:nvPr/>
        </p:nvSpPr>
        <p:spPr>
          <a:xfrm>
            <a:off x="2362200" y="1981200"/>
            <a:ext cx="617220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6000" dirty="0"/>
              <a:t>CRITERIA ?? </a:t>
            </a:r>
            <a:endParaRPr lang="ar-JO" sz="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D263727-3383-4F17-8FE4-47EC5BBC5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276600"/>
            <a:ext cx="5819775" cy="26860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9643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3FCC244-1DCE-4FDD-9F64-2EE4AECCA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905000"/>
            <a:ext cx="7086600" cy="42541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CBC4B87-F225-4773-BD81-42019FB1964A}"/>
              </a:ext>
            </a:extLst>
          </p:cNvPr>
          <p:cNvSpPr txBox="1"/>
          <p:nvPr/>
        </p:nvSpPr>
        <p:spPr>
          <a:xfrm>
            <a:off x="2286000" y="533400"/>
            <a:ext cx="57912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b="0" i="0" u="none" strike="noStrike" baseline="0" dirty="0">
                <a:latin typeface="HelveticaNeueLTStd-Roman"/>
              </a:rPr>
              <a:t>The criteria for acute admission to a burns unit.</a:t>
            </a:r>
            <a:endParaRPr lang="ar-JO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6270B8B-517F-47D3-A50E-7D334C13CF07}"/>
              </a:ext>
            </a:extLst>
          </p:cNvPr>
          <p:cNvSpPr/>
          <p:nvPr/>
        </p:nvSpPr>
        <p:spPr>
          <a:xfrm>
            <a:off x="1143000" y="1981200"/>
            <a:ext cx="1143000" cy="3048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6522F68-8895-4FEC-91AE-F91A2528EC3E}"/>
              </a:ext>
            </a:extLst>
          </p:cNvPr>
          <p:cNvSpPr/>
          <p:nvPr/>
        </p:nvSpPr>
        <p:spPr>
          <a:xfrm>
            <a:off x="3657600" y="2362200"/>
            <a:ext cx="1905000" cy="3048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2ACBEF2-0A6B-4D49-8E07-66C13652688D}"/>
              </a:ext>
            </a:extLst>
          </p:cNvPr>
          <p:cNvSpPr/>
          <p:nvPr/>
        </p:nvSpPr>
        <p:spPr>
          <a:xfrm>
            <a:off x="3733800" y="2743200"/>
            <a:ext cx="838200" cy="3048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5FC38CC-B179-4D38-9232-036897F14D32}"/>
              </a:ext>
            </a:extLst>
          </p:cNvPr>
          <p:cNvSpPr/>
          <p:nvPr/>
        </p:nvSpPr>
        <p:spPr>
          <a:xfrm>
            <a:off x="3886200" y="3124200"/>
            <a:ext cx="1219200" cy="3048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66C6AAB-B144-42DE-A623-5A8475C6582C}"/>
              </a:ext>
            </a:extLst>
          </p:cNvPr>
          <p:cNvSpPr/>
          <p:nvPr/>
        </p:nvSpPr>
        <p:spPr>
          <a:xfrm>
            <a:off x="1143000" y="3440837"/>
            <a:ext cx="990600" cy="3048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D7134516-3279-4346-A108-B707F546A519}"/>
              </a:ext>
            </a:extLst>
          </p:cNvPr>
          <p:cNvSpPr/>
          <p:nvPr/>
        </p:nvSpPr>
        <p:spPr>
          <a:xfrm>
            <a:off x="2933700" y="4451173"/>
            <a:ext cx="2171700" cy="3048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</p:spTree>
    <p:extLst>
      <p:ext uri="{BB962C8B-B14F-4D97-AF65-F5344CB8AC3E}">
        <p14:creationId xmlns="" xmlns:p14="http://schemas.microsoft.com/office/powerpoint/2010/main" val="1048591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133600"/>
            <a:ext cx="811280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ASSESSMENT OF THE BURN </a:t>
            </a:r>
            <a:r>
              <a:rPr lang="en-US" sz="5400" b="1" dirty="0" smtClean="0"/>
              <a:t>WOUND </a:t>
            </a:r>
            <a:endParaRPr lang="en-US" sz="54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42" y="2514600"/>
            <a:ext cx="8606058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7518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4200" y="2252662"/>
            <a:ext cx="1533525" cy="299085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2819400"/>
            <a:ext cx="5867400" cy="1857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TBSA= total body surface areas</a:t>
            </a:r>
          </a:p>
          <a:p>
            <a:r>
              <a:rPr lang="en-US" dirty="0">
                <a:solidFill>
                  <a:schemeClr val="tx1"/>
                </a:solidFill>
              </a:rPr>
              <a:t>The palm rule =  the patients palm accounts for approximately 1% of TBSA, used for estimating </a:t>
            </a:r>
            <a:r>
              <a:rPr lang="en-US" b="1" dirty="0">
                <a:solidFill>
                  <a:schemeClr val="tx1"/>
                </a:solidFill>
              </a:rPr>
              <a:t>small burns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524000"/>
            <a:ext cx="917437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1- the </a:t>
            </a:r>
            <a:r>
              <a:rPr lang="en-US" sz="3200" dirty="0"/>
              <a:t>size of the patient’s whole hand </a:t>
            </a:r>
            <a:r>
              <a:rPr lang="en-US" sz="3200" dirty="0" smtClean="0"/>
              <a:t>for small areas </a:t>
            </a:r>
          </a:p>
          <a:p>
            <a:r>
              <a:rPr lang="en-US" sz="3200" dirty="0" smtClean="0"/>
              <a:t>Equals 1% of BSA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3048000" y="304800"/>
            <a:ext cx="31951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/>
              <a:t>Assessing size</a:t>
            </a:r>
          </a:p>
        </p:txBody>
      </p:sp>
    </p:spTree>
    <p:extLst>
      <p:ext uri="{BB962C8B-B14F-4D97-AF65-F5344CB8AC3E}">
        <p14:creationId xmlns:p14="http://schemas.microsoft.com/office/powerpoint/2010/main" xmlns="" val="3956415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5443" y="457200"/>
            <a:ext cx="6900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2-Draw the burn on a Lund and Browder chart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524000"/>
            <a:ext cx="2438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which maps out the percentage TBSA of sections of our anatomy.</a:t>
            </a:r>
          </a:p>
          <a:p>
            <a:r>
              <a:rPr lang="en-US" sz="1600" dirty="0"/>
              <a:t> It also takes into account different proportional body surface </a:t>
            </a:r>
            <a:r>
              <a:rPr lang="en-US" sz="1600" dirty="0">
                <a:solidFill>
                  <a:srgbClr val="FF0000"/>
                </a:solidFill>
              </a:rPr>
              <a:t>area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FF0000"/>
                </a:solidFill>
              </a:rPr>
              <a:t>in children according to age</a:t>
            </a:r>
          </a:p>
        </p:txBody>
      </p:sp>
      <p:pic>
        <p:nvPicPr>
          <p:cNvPr id="5" name="Picture 2" descr="https://scontent.famm3-1.fna.fbcdn.net/v/t34.0-12/22361317_1486727668070197_1750689610_n.jpg?_nc_eui2=v1%3AAeF6GGU4xp0WaejUWkFMyz7MpENxQevGOTXHRR779gkQPWGINFcpQhqMCyj_4Ykx2LDw66puKOBeVVu5k2v_g0gF3YDf22AHvltUVKJcDQBj2g&amp;oh=81df74ef73ef79f03dc45c1cf9ab767a&amp;oe=59DAFD0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1143000"/>
            <a:ext cx="4187269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752600"/>
            <a:ext cx="7696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3-The rule of nines </a:t>
            </a:r>
            <a:r>
              <a:rPr lang="en-US" sz="2400" b="1" dirty="0" smtClean="0">
                <a:solidFill>
                  <a:srgbClr val="C00000"/>
                </a:solidFill>
              </a:rPr>
              <a:t>:</a:t>
            </a:r>
            <a:endParaRPr lang="en-US" sz="2400" b="1" dirty="0" smtClean="0"/>
          </a:p>
          <a:p>
            <a:r>
              <a:rPr lang="en-US" sz="2400" dirty="0" smtClean="0"/>
              <a:t>- each </a:t>
            </a:r>
            <a:r>
              <a:rPr lang="en-US" sz="2400" dirty="0"/>
              <a:t>upper limb is 9</a:t>
            </a:r>
          </a:p>
          <a:p>
            <a:r>
              <a:rPr lang="en-US" sz="2400" dirty="0" smtClean="0"/>
              <a:t>- each </a:t>
            </a:r>
            <a:r>
              <a:rPr lang="en-US" sz="2400" dirty="0"/>
              <a:t>lower limb 18</a:t>
            </a:r>
          </a:p>
          <a:p>
            <a:r>
              <a:rPr lang="en-US" sz="2400" dirty="0" smtClean="0"/>
              <a:t>- The </a:t>
            </a:r>
            <a:r>
              <a:rPr lang="en-US" sz="2400" dirty="0"/>
              <a:t>torso 18 each side </a:t>
            </a:r>
          </a:p>
          <a:p>
            <a:r>
              <a:rPr lang="en-US" sz="2400" dirty="0" smtClean="0"/>
              <a:t>- head </a:t>
            </a:r>
            <a:r>
              <a:rPr lang="en-US" sz="2400" dirty="0"/>
              <a:t>and neck 9</a:t>
            </a:r>
          </a:p>
        </p:txBody>
      </p:sp>
      <p:pic>
        <p:nvPicPr>
          <p:cNvPr id="4" name="Picture 3" descr="rule-of-ni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371600"/>
            <a:ext cx="529590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https://scontent.famm3-1.fna.fbcdn.net/v/t35.0-12/22345131_1486727631403534_1621974111_o.jpg?_nc_eui2=v1%3AAeFMDWGcbJNPuBuKeOCDR9yVWr7z6c-o3qPIL2YBUr-UxuXiqj6OGRAdPD4u_oDCKvhYFN0IXLuSMlitibBR55P3h4h7oHJJoBy8-vjAfP0Pbw&amp;oh=f556210fe6684a4f0832e6f6cf7dcb13&amp;oe=59DBDC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8590209" cy="44196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457200"/>
            <a:ext cx="8941487" cy="15388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Assessing depth</a:t>
            </a:r>
            <a:r>
              <a:rPr lang="en-US" sz="5400" b="1" dirty="0" smtClean="0"/>
              <a:t>: </a:t>
            </a:r>
          </a:p>
          <a:p>
            <a:r>
              <a:rPr lang="en-US" sz="2000" dirty="0" smtClean="0"/>
              <a:t>Burns should be classified and managed based on which layer of skin to which they</a:t>
            </a:r>
          </a:p>
          <a:p>
            <a:r>
              <a:rPr lang="en-US" sz="2000" b="1" dirty="0" smtClean="0"/>
              <a:t> </a:t>
            </a:r>
            <a:r>
              <a:rPr lang="en-US" sz="2000" dirty="0" smtClean="0"/>
              <a:t>extend 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EE1DE95-F1F6-4EE4-9863-175A4745B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286000"/>
            <a:ext cx="6286500" cy="33813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7207FDE-AF31-48BC-B970-EA3B9E12C457}"/>
              </a:ext>
            </a:extLst>
          </p:cNvPr>
          <p:cNvSpPr txBox="1"/>
          <p:nvPr/>
        </p:nvSpPr>
        <p:spPr>
          <a:xfrm>
            <a:off x="2590800" y="990600"/>
            <a:ext cx="5105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b="1" dirty="0"/>
              <a:t>DEPTH </a:t>
            </a:r>
            <a:r>
              <a:rPr lang="en-US" sz="3200" dirty="0"/>
              <a:t>VS</a:t>
            </a:r>
            <a:r>
              <a:rPr lang="en-US" sz="3200" b="1" dirty="0"/>
              <a:t> CAUSE </a:t>
            </a:r>
            <a:endParaRPr lang="ar-JO" sz="3200" b="1" dirty="0"/>
          </a:p>
        </p:txBody>
      </p:sp>
    </p:spTree>
    <p:extLst>
      <p:ext uri="{BB962C8B-B14F-4D97-AF65-F5344CB8AC3E}">
        <p14:creationId xmlns="" xmlns:p14="http://schemas.microsoft.com/office/powerpoint/2010/main" val="1493903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o You Know the 4 Degrees of Burns? • First Aid Supplies Online">
            <a:extLst>
              <a:ext uri="{FF2B5EF4-FFF2-40B4-BE49-F238E27FC236}">
                <a16:creationId xmlns:a16="http://schemas.microsoft.com/office/drawing/2014/main" xmlns="" id="{FCD693AD-6773-42D7-964A-60C946E3B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5288"/>
            <a:ext cx="9144000" cy="60658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482142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rmal Injuries: First, Second, and Third Degree Burns">
            <a:extLst>
              <a:ext uri="{FF2B5EF4-FFF2-40B4-BE49-F238E27FC236}">
                <a16:creationId xmlns:a16="http://schemas.microsoft.com/office/drawing/2014/main" xmlns="" id="{6909AC3D-7A64-412A-AC97-7ABB8FFDD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8991600" cy="4876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15353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nam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143000"/>
            <a:ext cx="4572000" cy="4800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17375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8200"/>
            <a:ext cx="89154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MANAGEMENT </a:t>
            </a:r>
          </a:p>
          <a:p>
            <a:pPr marL="342900" indent="-342900">
              <a:buAutoNum type="alphaUcPeriod"/>
            </a:pPr>
            <a:r>
              <a:rPr lang="en-US" dirty="0" smtClean="0"/>
              <a:t>Resuscitation  </a:t>
            </a:r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Oxygen. should be provided to patients with all but the most minor injuries. A 100% oxygen high-humidity facemask for those with possible inhalation injury assists the patient’s expectoration from dry airways and treats carbon monoxide poisoning. </a:t>
            </a:r>
            <a:br>
              <a:rPr lang="en-US" dirty="0" smtClean="0"/>
            </a:b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2. Intravenous access.</a:t>
            </a:r>
          </a:p>
          <a:p>
            <a:pPr lvl="0"/>
            <a:r>
              <a:rPr lang="en-US" dirty="0" smtClean="0"/>
              <a:t> All adult patients with burns of 15% or greater  or </a:t>
            </a:r>
            <a:r>
              <a:rPr lang="en-US" b="1" dirty="0" smtClean="0"/>
              <a:t>children</a:t>
            </a:r>
            <a:r>
              <a:rPr lang="en-US" dirty="0" smtClean="0"/>
              <a:t> with burns over </a:t>
            </a:r>
            <a:r>
              <a:rPr lang="en-US" b="1" dirty="0" smtClean="0"/>
              <a:t>10%</a:t>
            </a:r>
            <a:r>
              <a:rPr lang="en-US" dirty="0" smtClean="0"/>
              <a:t> TBSA </a:t>
            </a:r>
          </a:p>
          <a:p>
            <a:r>
              <a:rPr lang="en-US" dirty="0" smtClean="0"/>
              <a:t> require intravenous fluids. Two large peripheral venous catheters should be started immediately to provide circulatory volume support. </a:t>
            </a:r>
          </a:p>
          <a:p>
            <a:endParaRPr lang="en-US" dirty="0" smtClean="0"/>
          </a:p>
          <a:p>
            <a:r>
              <a:rPr lang="en-US" dirty="0" smtClean="0"/>
              <a:t>3. Fluid . Improved survival in the era of modern burn care is largely attributable to early and aggressive volume resuscitation. Fluid resuscitation based on standard formula.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846A6BC-E0B4-4570-B609-F290D5DCF2FC}"/>
              </a:ext>
            </a:extLst>
          </p:cNvPr>
          <p:cNvSpPr txBox="1"/>
          <p:nvPr/>
        </p:nvSpPr>
        <p:spPr>
          <a:xfrm>
            <a:off x="152400" y="640080"/>
            <a:ext cx="8991600" cy="55788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dirty="0" smtClean="0"/>
              <a:t>Parkland Formula :-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dirty="0" smtClean="0"/>
              <a:t>The estimated </a:t>
            </a:r>
            <a:r>
              <a:rPr lang="en-US" sz="2400" dirty="0" smtClean="0">
                <a:solidFill>
                  <a:srgbClr val="FF0000"/>
                </a:solidFill>
              </a:rPr>
              <a:t>crystalloid</a:t>
            </a:r>
            <a:r>
              <a:rPr lang="en-US" sz="2400" dirty="0" smtClean="0"/>
              <a:t> requirement for the first 24 hours after injury is calculated on the basis of patient weight (determined early after the burn as a baseline) and BSA burn percentage.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dirty="0" smtClean="0">
                <a:solidFill>
                  <a:srgbClr val="FF0000"/>
                </a:solidFill>
              </a:rPr>
              <a:t>Lactated Ringer </a:t>
            </a:r>
            <a:r>
              <a:rPr lang="en-US" sz="2400" dirty="0" smtClean="0"/>
              <a:t>solution volume in the first 24 hours =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FF0000"/>
                </a:solidFill>
              </a:rPr>
              <a:t>4 </a:t>
            </a:r>
            <a:r>
              <a:rPr lang="en-US" sz="2400" b="1" dirty="0" err="1" smtClean="0">
                <a:solidFill>
                  <a:srgbClr val="FF0000"/>
                </a:solidFill>
              </a:rPr>
              <a:t>mL</a:t>
            </a:r>
            <a:r>
              <a:rPr lang="en-US" sz="2400" b="1" dirty="0" smtClean="0">
                <a:solidFill>
                  <a:srgbClr val="FF0000"/>
                </a:solidFill>
              </a:rPr>
              <a:t> × %BSA (second-, third-, and fourth-degree burns only) × body weight (kg).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dirty="0" smtClean="0">
                <a:solidFill>
                  <a:srgbClr val="FF0000"/>
                </a:solidFill>
              </a:rPr>
              <a:t>One-half</a:t>
            </a:r>
            <a:r>
              <a:rPr lang="en-US" sz="2400" dirty="0" smtClean="0"/>
              <a:t> of the </a:t>
            </a:r>
            <a:r>
              <a:rPr lang="en-US" sz="2400" dirty="0" smtClean="0">
                <a:solidFill>
                  <a:srgbClr val="FF0000"/>
                </a:solidFill>
              </a:rPr>
              <a:t>calculated volume </a:t>
            </a:r>
            <a:r>
              <a:rPr lang="en-US" sz="2400" dirty="0" smtClean="0"/>
              <a:t>is given </a:t>
            </a:r>
            <a:r>
              <a:rPr lang="en-US" sz="2400" dirty="0" smtClean="0">
                <a:solidFill>
                  <a:srgbClr val="FF0000"/>
                </a:solidFill>
              </a:rPr>
              <a:t>in the first 8 hours </a:t>
            </a:r>
            <a:r>
              <a:rPr lang="en-US" sz="2400" dirty="0" smtClean="0"/>
              <a:t>after injury, and </a:t>
            </a:r>
            <a:r>
              <a:rPr lang="en-US" sz="2400" dirty="0" smtClean="0">
                <a:solidFill>
                  <a:srgbClr val="FF0000"/>
                </a:solidFill>
              </a:rPr>
              <a:t>the remaining volume </a:t>
            </a:r>
            <a:r>
              <a:rPr lang="en-US" sz="2400" dirty="0" smtClean="0"/>
              <a:t>is </a:t>
            </a:r>
            <a:r>
              <a:rPr lang="en-US" sz="2400" dirty="0" smtClean="0">
                <a:solidFill>
                  <a:srgbClr val="FF0000"/>
                </a:solidFill>
              </a:rPr>
              <a:t>infused over the next 16 hours </a:t>
            </a:r>
            <a:r>
              <a:rPr lang="en-US" sz="2400" dirty="0" smtClean="0"/>
              <a:t>with adjustments being made as clinical conditions and size/depth of burns evolve. </a:t>
            </a:r>
            <a:endParaRPr lang="en-US"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3389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846A6BC-E0B4-4570-B609-F290D5DCF2FC}"/>
              </a:ext>
            </a:extLst>
          </p:cNvPr>
          <p:cNvSpPr txBox="1"/>
          <p:nvPr/>
        </p:nvSpPr>
        <p:spPr>
          <a:xfrm>
            <a:off x="466221" y="640080"/>
            <a:ext cx="3168968" cy="55788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cap="none" spc="0" dirty="0">
                <a:ln/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How?</a:t>
            </a:r>
            <a:endParaRPr lang="en-US" sz="4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Content Placeholder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xmlns="" id="{C0DD8A8E-75DE-497F-AC57-010413301C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83" r="3052" b="-2"/>
          <a:stretch/>
        </p:blipFill>
        <p:spPr>
          <a:xfrm>
            <a:off x="2438400" y="609600"/>
            <a:ext cx="4094602" cy="55788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43389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0" y="1600200"/>
            <a:ext cx="6521450" cy="16383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Example ; adult 100kg , has 20% of his body surface are burn , how much fluid he need ? </a:t>
            </a:r>
            <a:br>
              <a:rPr lang="en-US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6">
                    <a:lumMod val="75000"/>
                  </a:schemeClr>
                </a:solidFill>
              </a:rPr>
            </a:b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259500"/>
            <a:ext cx="5873750" cy="16002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4*100*20 = 8000ml</a:t>
            </a:r>
            <a:br>
              <a:rPr lang="en-US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/>
              <a:t>gives him 4 liter in first 8 hour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797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609600"/>
            <a:ext cx="9144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TYPES OF FLUID USED</a:t>
            </a:r>
          </a:p>
          <a:p>
            <a:pPr algn="ctr"/>
            <a:endParaRPr lang="en-US" sz="2000" dirty="0" smtClean="0"/>
          </a:p>
          <a:p>
            <a:r>
              <a:rPr lang="en-US" sz="2000" b="1" dirty="0" smtClean="0"/>
              <a:t>1-Crystalloid resuscitation:</a:t>
            </a:r>
          </a:p>
          <a:p>
            <a:r>
              <a:rPr lang="en-US" sz="2000" dirty="0" smtClean="0"/>
              <a:t>Ringer’s lactate is the most commonly used crystalloid. </a:t>
            </a:r>
          </a:p>
          <a:p>
            <a:endParaRPr lang="en-US" sz="2000" dirty="0" smtClean="0"/>
          </a:p>
          <a:p>
            <a:r>
              <a:rPr lang="en-US" sz="2000" b="1" dirty="0" smtClean="0"/>
              <a:t>2-Hypertonic saline</a:t>
            </a:r>
            <a:endParaRPr lang="en-US" sz="2000" dirty="0" smtClean="0"/>
          </a:p>
          <a:p>
            <a:r>
              <a:rPr lang="en-US" sz="2000" dirty="0" smtClean="0"/>
              <a:t>*Hypertonic saline has been effective in treating burns shock. </a:t>
            </a:r>
          </a:p>
          <a:p>
            <a:r>
              <a:rPr lang="en-US" sz="2000" dirty="0" smtClean="0"/>
              <a:t>*It produces </a:t>
            </a:r>
            <a:r>
              <a:rPr lang="en-US" sz="2000" dirty="0" err="1" smtClean="0"/>
              <a:t>hyperosmolarity</a:t>
            </a:r>
            <a:r>
              <a:rPr lang="en-US" sz="2000" dirty="0" smtClean="0"/>
              <a:t> and </a:t>
            </a:r>
            <a:r>
              <a:rPr lang="en-US" sz="2000" dirty="0" err="1" smtClean="0"/>
              <a:t>hypernatraemia</a:t>
            </a:r>
            <a:r>
              <a:rPr lang="en-US" sz="2000" dirty="0" smtClean="0"/>
              <a:t>. This reduces the shift of intracellular water to the extracellular space. </a:t>
            </a:r>
          </a:p>
          <a:p>
            <a:r>
              <a:rPr lang="en-US" sz="2000" dirty="0" smtClean="0"/>
              <a:t>*Advantages include less tissue </a:t>
            </a:r>
            <a:r>
              <a:rPr lang="en-US" sz="2000" dirty="0" err="1" smtClean="0"/>
              <a:t>oedema</a:t>
            </a:r>
            <a:r>
              <a:rPr lang="en-US" sz="2000" dirty="0" smtClean="0"/>
              <a:t> and a resultant decrease in </a:t>
            </a:r>
            <a:r>
              <a:rPr lang="en-US" sz="2000" dirty="0" err="1" smtClean="0"/>
              <a:t>escharotomies</a:t>
            </a:r>
            <a:r>
              <a:rPr lang="en-US" sz="2000" dirty="0" smtClean="0"/>
              <a:t> and intubations</a:t>
            </a:r>
          </a:p>
          <a:p>
            <a:endParaRPr lang="en-US" sz="2000" dirty="0" smtClean="0"/>
          </a:p>
          <a:p>
            <a:r>
              <a:rPr lang="en-US" sz="2000" b="1" dirty="0" smtClean="0"/>
              <a:t>3-Colloid resuscitation:</a:t>
            </a:r>
          </a:p>
          <a:p>
            <a:r>
              <a:rPr lang="en-US" sz="2000" dirty="0" smtClean="0"/>
              <a:t>Some studies show they should be avoided as an intravenous therapy until after the first 24 hours </a:t>
            </a:r>
            <a:r>
              <a:rPr lang="en-US" sz="2000" dirty="0" err="1" smtClean="0"/>
              <a:t>postburn</a:t>
            </a:r>
            <a:r>
              <a:rPr lang="en-US" sz="2000" dirty="0" smtClean="0"/>
              <a:t>, at which time capillary leak diminishes.</a:t>
            </a:r>
          </a:p>
          <a:p>
            <a:r>
              <a:rPr lang="en-US" sz="20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Next 24 hours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 Begin colloid infusion of 5% albumin 0.3–1 ml/kg/% burn/16 per hour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lang="en-US" sz="2000" dirty="0" smtClean="0"/>
          </a:p>
          <a:p>
            <a:endParaRPr lang="en-US" sz="2000" b="1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1811135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E5FDDD9-8588-4148-8FF0-05D3AE55A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1600"/>
            <a:ext cx="7886700" cy="4351338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</a:rPr>
              <a:t>In children, maintenance ﬂuid must also be </a:t>
            </a:r>
            <a:r>
              <a:rPr lang="en-US" sz="2000" dirty="0" smtClean="0">
                <a:solidFill>
                  <a:schemeClr val="tx1"/>
                </a:solidFill>
              </a:rPr>
              <a:t>given </a:t>
            </a:r>
            <a:r>
              <a:rPr lang="en-US" sz="2000" dirty="0" smtClean="0"/>
              <a:t>to compensate for ongoing evaporative losses and quickly depleted glycogen stores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This is normally </a:t>
            </a:r>
            <a:r>
              <a:rPr lang="en-US" sz="2000" dirty="0">
                <a:solidFill>
                  <a:srgbClr val="FF0000"/>
                </a:solidFill>
              </a:rPr>
              <a:t>dextrose–saline</a:t>
            </a:r>
            <a:r>
              <a:rPr lang="en-US" sz="2000" dirty="0">
                <a:solidFill>
                  <a:schemeClr val="tx1"/>
                </a:solidFill>
              </a:rPr>
              <a:t> given as follows (maintenance  in children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• </a:t>
            </a:r>
            <a:r>
              <a:rPr lang="en-US" sz="2000" dirty="0">
                <a:solidFill>
                  <a:schemeClr val="tx1"/>
                </a:solidFill>
              </a:rPr>
              <a:t>100 ml/kg for 24 hours for the first 10 kg;</a:t>
            </a:r>
          </a:p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• 50 ml/kg  for the next 10 kg;</a:t>
            </a:r>
          </a:p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• 20 ml/kg  for 24 hours for each kilogram over 20 kg    body weight.</a:t>
            </a:r>
          </a:p>
          <a:p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xmlns="" val="2490272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57200" y="381000"/>
            <a:ext cx="8001000" cy="58674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Monitoring of resuscitation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1-The key to monitoring of resuscitation is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urine output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. </a:t>
            </a:r>
          </a:p>
          <a:p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should be between :  0.5-1  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</a:rPr>
              <a:t>ml/kg/</a:t>
            </a:r>
            <a:r>
              <a:rPr lang="en-US" sz="2000" dirty="0" err="1" smtClean="0">
                <a:solidFill>
                  <a:srgbClr val="002060"/>
                </a:solidFill>
                <a:latin typeface="Comic Sans MS" pitchFamily="66" charset="0"/>
              </a:rPr>
              <a:t>hr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</a:rPr>
              <a:t>  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Adults</a:t>
            </a:r>
          </a:p>
          <a:p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                                 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</a:rPr>
              <a:t>1-1.5 ml/kg/</a:t>
            </a:r>
            <a:r>
              <a:rPr lang="en-US" sz="2000" dirty="0" err="1" smtClean="0">
                <a:solidFill>
                  <a:srgbClr val="002060"/>
                </a:solidFill>
                <a:latin typeface="Comic Sans MS" pitchFamily="66" charset="0"/>
              </a:rPr>
              <a:t>hr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</a:rPr>
              <a:t>  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Children</a:t>
            </a:r>
          </a:p>
          <a:p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2-Normal pulse rate</a:t>
            </a:r>
          </a:p>
          <a:p>
            <a:endParaRPr lang="en-US" sz="2000" dirty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3-Normal Blood Pressure</a:t>
            </a:r>
          </a:p>
          <a:p>
            <a:endParaRPr lang="en-US" sz="2000" dirty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If the urine output is 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</a:rPr>
              <a:t>inadequate and 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the patient is showing signs </a:t>
            </a:r>
            <a:r>
              <a:rPr lang="en-US" sz="2000" dirty="0">
                <a:solidFill>
                  <a:srgbClr val="002060"/>
                </a:solidFill>
                <a:highlight>
                  <a:srgbClr val="FFFF00"/>
                </a:highlight>
                <a:latin typeface="Comic Sans MS" pitchFamily="66" charset="0"/>
              </a:rPr>
              <a:t>of hypoperfusion 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(restlessness with tachycardia, cool peripheries and a high hematocrit), then a bolus of 10 ml /kg should be given. </a:t>
            </a:r>
          </a:p>
          <a:p>
            <a:endParaRPr lang="en-US" sz="2000" dirty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*It is important that patients are not over resuscitated, and urine output in excess of 2 ml/kg/ hour should signal a decrease in the rate of infusion.</a:t>
            </a:r>
          </a:p>
        </p:txBody>
      </p:sp>
    </p:spTree>
    <p:extLst>
      <p:ext uri="{BB962C8B-B14F-4D97-AF65-F5344CB8AC3E}">
        <p14:creationId xmlns:p14="http://schemas.microsoft.com/office/powerpoint/2010/main" xmlns="" val="173792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Treatment depending on the degree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degree burns: keep clean + </a:t>
            </a:r>
            <a:r>
              <a:rPr lang="en-US" smtClean="0"/>
              <a:t>topical antibiotic(neomycin) </a:t>
            </a:r>
            <a:r>
              <a:rPr lang="en-US" dirty="0" smtClean="0"/>
              <a:t>+ pain meds.</a:t>
            </a:r>
          </a:p>
          <a:p>
            <a:r>
              <a:rPr lang="en-US" dirty="0"/>
              <a:t>Second degree </a:t>
            </a:r>
            <a:r>
              <a:rPr lang="en-US" dirty="0" smtClean="0"/>
              <a:t>burns: </a:t>
            </a:r>
            <a:r>
              <a:rPr lang="en-US" dirty="0"/>
              <a:t>Remove </a:t>
            </a:r>
            <a:r>
              <a:rPr lang="en-US" dirty="0" smtClean="0"/>
              <a:t>blisters, </a:t>
            </a:r>
            <a:r>
              <a:rPr lang="en-US" dirty="0"/>
              <a:t>apply antibiotic ointment (usually </a:t>
            </a:r>
            <a:r>
              <a:rPr lang="en-US" dirty="0" err="1"/>
              <a:t>Silvadene</a:t>
            </a:r>
            <a:r>
              <a:rPr lang="en-US" dirty="0"/>
              <a:t>®) and </a:t>
            </a:r>
            <a:r>
              <a:rPr lang="en-US" dirty="0" smtClean="0"/>
              <a:t>dressing, pain meds, </a:t>
            </a:r>
            <a:r>
              <a:rPr lang="en-US" dirty="0"/>
              <a:t>Most second-degree burns do not require skin </a:t>
            </a:r>
            <a:r>
              <a:rPr lang="en-US" dirty="0" smtClean="0"/>
              <a:t>grafting </a:t>
            </a:r>
            <a:r>
              <a:rPr lang="en-US" dirty="0"/>
              <a:t>(epidermis grows from hair follicles and from margins) </a:t>
            </a:r>
            <a:r>
              <a:rPr lang="en-US" dirty="0" smtClean="0"/>
              <a:t>. Newer </a:t>
            </a:r>
            <a:r>
              <a:rPr lang="en-US" dirty="0"/>
              <a:t>treatment can be used as well: </a:t>
            </a:r>
            <a:endParaRPr lang="en-US" dirty="0" smtClean="0"/>
          </a:p>
          <a:p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en-US" dirty="0" err="1"/>
              <a:t>Biobrane</a:t>
            </a:r>
            <a:r>
              <a:rPr lang="en-US" dirty="0"/>
              <a:t>® (silicone </a:t>
            </a:r>
            <a:r>
              <a:rPr lang="en-US" dirty="0" smtClean="0"/>
              <a:t>artificial </a:t>
            </a:r>
            <a:r>
              <a:rPr lang="en-US" dirty="0"/>
              <a:t>epidermis—temporary)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err="1"/>
              <a:t>Silverlon</a:t>
            </a:r>
            <a:r>
              <a:rPr lang="en-US" dirty="0"/>
              <a:t>® (silver ion dressings)</a:t>
            </a:r>
            <a:endParaRPr lang="en-US" dirty="0" smtClean="0"/>
          </a:p>
          <a:p>
            <a:r>
              <a:rPr lang="en-US" dirty="0" smtClean="0"/>
              <a:t>Third degree burns</a:t>
            </a:r>
            <a:r>
              <a:rPr lang="en-US" dirty="0"/>
              <a:t>: Early excision of </a:t>
            </a:r>
            <a:r>
              <a:rPr lang="en-US" dirty="0" err="1"/>
              <a:t>eschar</a:t>
            </a:r>
            <a:r>
              <a:rPr lang="en-US" dirty="0"/>
              <a:t> (within </a:t>
            </a:r>
            <a:r>
              <a:rPr lang="en-US" dirty="0" smtClean="0"/>
              <a:t>first week </a:t>
            </a:r>
            <a:r>
              <a:rPr lang="en-US" dirty="0" err="1" smtClean="0"/>
              <a:t>postburn</a:t>
            </a:r>
            <a:r>
              <a:rPr lang="en-US" dirty="0"/>
              <a:t>) and </a:t>
            </a:r>
            <a:r>
              <a:rPr lang="en-US" dirty="0" smtClean="0"/>
              <a:t>STSG.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93478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1498411"/>
            <a:ext cx="7620000" cy="4800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1) Early </a:t>
            </a:r>
            <a:r>
              <a:rPr lang="en-US" sz="2400" b="1" u="sng" dirty="0">
                <a:solidFill>
                  <a:srgbClr val="FF0000"/>
                </a:solidFill>
                <a:latin typeface="Comic Sans MS" pitchFamily="66" charset="0"/>
              </a:rPr>
              <a:t>irrigation</a:t>
            </a: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 and </a:t>
            </a:r>
            <a:r>
              <a:rPr lang="en-US" sz="2400" b="1" u="sng" dirty="0" smtClean="0">
                <a:solidFill>
                  <a:srgbClr val="FF0000"/>
                </a:solidFill>
                <a:latin typeface="Comic Sans MS" pitchFamily="66" charset="0"/>
              </a:rPr>
              <a:t>Debridement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Comic Sans MS" pitchFamily="66" charset="0"/>
              </a:rPr>
              <a:t>with </a:t>
            </a: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N.S and sterile instrument .</a:t>
            </a:r>
          </a:p>
          <a:p>
            <a:pPr marL="514350" indent="-514350">
              <a:defRPr/>
            </a:pPr>
            <a:endParaRPr lang="en-US" sz="2400" dirty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2) </a:t>
            </a:r>
            <a:r>
              <a:rPr lang="en-US" sz="2400" b="1" u="sng" dirty="0">
                <a:solidFill>
                  <a:srgbClr val="FF0000"/>
                </a:solidFill>
                <a:latin typeface="Comic Sans MS" pitchFamily="66" charset="0"/>
              </a:rPr>
              <a:t>Analgesia</a:t>
            </a: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 : All burn patients need good analgesia (IV morphine). Apply cold saline soaks for analgesia if burns are &lt; 25% BSA (watch for hypothermia).</a:t>
            </a:r>
          </a:p>
          <a:p>
            <a:pPr marL="514350" indent="-514350">
              <a:defRPr/>
            </a:pPr>
            <a:endParaRPr lang="en-US" sz="2400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defRPr/>
            </a:pP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3) </a:t>
            </a:r>
            <a:r>
              <a:rPr lang="en-US" sz="2400" b="1" u="sng" dirty="0">
                <a:solidFill>
                  <a:srgbClr val="FF0000"/>
                </a:solidFill>
                <a:latin typeface="Comic Sans MS" pitchFamily="66" charset="0"/>
              </a:rPr>
              <a:t>Topical antimicrobial agent </a:t>
            </a:r>
          </a:p>
          <a:p>
            <a:pPr marL="514350" indent="-514350">
              <a:defRPr/>
            </a:pPr>
            <a:endParaRPr lang="en-US" sz="2400" b="1" dirty="0">
              <a:solidFill>
                <a:srgbClr val="FF0000"/>
              </a:solidFill>
              <a:latin typeface="Comic Sans MS" pitchFamily="66" charset="0"/>
            </a:endParaRPr>
          </a:p>
          <a:p>
            <a:pPr marL="514350" indent="-514350">
              <a:defRPr/>
            </a:pP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4) </a:t>
            </a:r>
            <a:r>
              <a:rPr lang="en-US" sz="2400" b="1" u="sng" dirty="0" smtClean="0">
                <a:solidFill>
                  <a:srgbClr val="FF0000"/>
                </a:solidFill>
                <a:latin typeface="Comic Sans MS" pitchFamily="66" charset="0"/>
              </a:rPr>
              <a:t>Dressing</a:t>
            </a:r>
            <a:endParaRPr lang="en-US" sz="2400" b="1" u="sng" dirty="0">
              <a:solidFill>
                <a:srgbClr val="FF0000"/>
              </a:solidFill>
              <a:latin typeface="Comic Sans MS" pitchFamily="66" charset="0"/>
            </a:endParaRPr>
          </a:p>
          <a:p>
            <a:pPr marL="514350" indent="-514350">
              <a:defRPr/>
            </a:pPr>
            <a:endParaRPr lang="en-US" sz="2400" u="sng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defRPr/>
            </a:pPr>
            <a:r>
              <a:rPr lang="en-US" sz="2400" u="sng" dirty="0">
                <a:solidFill>
                  <a:srgbClr val="002060"/>
                </a:solidFill>
                <a:latin typeface="Comic Sans MS" pitchFamily="66" charset="0"/>
              </a:rPr>
              <a:t>5</a:t>
            </a:r>
            <a:r>
              <a:rPr lang="en-US" sz="2400" b="1" u="sng" dirty="0">
                <a:solidFill>
                  <a:srgbClr val="FF0000"/>
                </a:solidFill>
                <a:latin typeface="Comic Sans MS" pitchFamily="66" charset="0"/>
              </a:rPr>
              <a:t>) +/- tetanus +/- H2 blocker </a:t>
            </a:r>
            <a:r>
              <a:rPr lang="en-US" sz="2000" b="1" u="sng" dirty="0">
                <a:solidFill>
                  <a:srgbClr val="FF0000"/>
                </a:solidFill>
                <a:latin typeface="Comic Sans MS" pitchFamily="66" charset="0"/>
              </a:rPr>
              <a:t>(curling’s ulcer)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609600"/>
            <a:ext cx="6781800" cy="838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7030A0"/>
                </a:solidFill>
              </a:rPr>
              <a:t>Management of the Burn Wound</a:t>
            </a:r>
          </a:p>
        </p:txBody>
      </p:sp>
    </p:spTree>
    <p:extLst>
      <p:ext uri="{BB962C8B-B14F-4D97-AF65-F5344CB8AC3E}">
        <p14:creationId xmlns:p14="http://schemas.microsoft.com/office/powerpoint/2010/main" xmlns="" val="265085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2705100"/>
            <a:ext cx="7391400" cy="20574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The most common organisms causing burn wound infection are : staph </a:t>
            </a:r>
            <a:r>
              <a:rPr lang="en-US" sz="2400" dirty="0" err="1">
                <a:solidFill>
                  <a:srgbClr val="002060"/>
                </a:solidFill>
                <a:latin typeface="Comic Sans MS" pitchFamily="66" charset="0"/>
              </a:rPr>
              <a:t>aureus</a:t>
            </a: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 , strep group A , Pseudomonas a. and Fungi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52600" y="644288"/>
            <a:ext cx="5943600" cy="838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7030A0"/>
                </a:solidFill>
              </a:rPr>
              <a:t>Topical antimicrobial agent</a:t>
            </a:r>
          </a:p>
        </p:txBody>
      </p:sp>
    </p:spTree>
    <p:extLst>
      <p:ext uri="{BB962C8B-B14F-4D97-AF65-F5344CB8AC3E}">
        <p14:creationId xmlns:p14="http://schemas.microsoft.com/office/powerpoint/2010/main" xmlns="" val="219044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73200"/>
            <a:ext cx="7620000" cy="391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5904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762000"/>
            <a:ext cx="7848600" cy="5181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7030A0"/>
                </a:solidFill>
              </a:rPr>
              <a:t>Nutrition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Any adult with a burn greater than 15% (10% in children) of TBSA has an increased nutritional requirement.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All Patients with burns of </a:t>
            </a:r>
            <a:r>
              <a:rPr lang="en-US" sz="2400" dirty="0">
                <a:solidFill>
                  <a:srgbClr val="FF0000"/>
                </a:solidFill>
                <a:latin typeface="Comic Sans MS" pitchFamily="66" charset="0"/>
              </a:rPr>
              <a:t>20% </a:t>
            </a: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of TBSA or greater should receive a Nasogastric tube.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(early feeding should start within 6 hours of the Injury to reduce gut mucosal damage.)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(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to prevent aspiration pneumonia caused by paralytic ileus and vomiting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)</a:t>
            </a:r>
          </a:p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78891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4857" y="394648"/>
            <a:ext cx="7848600" cy="585375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7030A0"/>
                </a:solidFill>
                <a:latin typeface="Arial Rounded MT Bold" pitchFamily="34" charset="0"/>
              </a:rPr>
              <a:t>6) Monitoring and control of infection</a:t>
            </a:r>
          </a:p>
          <a:p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Burns patients are </a:t>
            </a:r>
            <a:r>
              <a:rPr lang="en-US" sz="2000" dirty="0" err="1">
                <a:solidFill>
                  <a:srgbClr val="002060"/>
                </a:solidFill>
                <a:latin typeface="Comic Sans MS" pitchFamily="66" charset="0"/>
              </a:rPr>
              <a:t>immunocompromised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</a:rPr>
              <a:t>.</a:t>
            </a:r>
            <a:endParaRPr lang="en-US" sz="2000" dirty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Swabs should be taken regularly</a:t>
            </a:r>
          </a:p>
          <a:p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A rise in WBC count, thrombocytosis and increased catabolism are warnings of infection , most common </a:t>
            </a:r>
            <a:r>
              <a:rPr lang="en-US" sz="2000" dirty="0">
                <a:solidFill>
                  <a:srgbClr val="FF0000"/>
                </a:solidFill>
                <a:latin typeface="Comic Sans MS" pitchFamily="66" charset="0"/>
              </a:rPr>
              <a:t>discoloration of burn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</a:rPr>
              <a:t>eschar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60686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sz="3200" b="1" dirty="0" err="1">
                <a:solidFill>
                  <a:srgbClr val="7030A0"/>
                </a:solidFill>
                <a:latin typeface="Arial Rounded MT Bold" pitchFamily="34" charset="0"/>
              </a:rPr>
              <a:t>Escharotomy</a:t>
            </a:r>
            <a:r>
              <a:rPr lang="en-US" sz="3200" b="1" dirty="0">
                <a:solidFill>
                  <a:srgbClr val="7030A0"/>
                </a:solidFill>
                <a:latin typeface="Arial Rounded MT Bold" pitchFamily="34" charset="0"/>
              </a:rPr>
              <a:t> if needed </a:t>
            </a:r>
            <a:r>
              <a:rPr lang="en-US" sz="2000" dirty="0" smtClean="0">
                <a:solidFill>
                  <a:schemeClr val="tx1"/>
                </a:solidFill>
                <a:latin typeface="Arial Rounded MT Bold" pitchFamily="34" charset="0"/>
              </a:rPr>
              <a:t>: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Arial Rounded MT Bold" pitchFamily="34" charset="0"/>
              </a:rPr>
              <a:t>It is a surgical </a:t>
            </a:r>
            <a:r>
              <a:rPr lang="en-US" sz="2000" dirty="0">
                <a:solidFill>
                  <a:schemeClr val="tx1"/>
                </a:solidFill>
                <a:latin typeface="Arial Rounded MT Bold" pitchFamily="34" charset="0"/>
              </a:rPr>
              <a:t>incision through the </a:t>
            </a:r>
            <a:r>
              <a:rPr lang="en-US" sz="2000" dirty="0" err="1">
                <a:solidFill>
                  <a:schemeClr val="tx1"/>
                </a:solidFill>
                <a:latin typeface="Arial Rounded MT Bold" pitchFamily="34" charset="0"/>
              </a:rPr>
              <a:t>eschar</a:t>
            </a:r>
            <a:r>
              <a:rPr lang="en-US" sz="2000" dirty="0">
                <a:solidFill>
                  <a:schemeClr val="tx1"/>
                </a:solidFill>
                <a:latin typeface="Arial Rounded MT Bold" pitchFamily="34" charset="0"/>
              </a:rPr>
              <a:t> into the subcutaneous tissues to allow the extremity to continue to swell without compressing the underlying blood vessels.</a:t>
            </a:r>
          </a:p>
          <a:p>
            <a:r>
              <a:rPr lang="en-US" sz="2000" dirty="0">
                <a:solidFill>
                  <a:srgbClr val="FF0000"/>
                </a:solidFill>
                <a:latin typeface="Comic Sans MS" pitchFamily="66" charset="0"/>
              </a:rPr>
              <a:t>Areas of concern</a:t>
            </a:r>
            <a:r>
              <a:rPr lang="en-US" sz="2000" dirty="0">
                <a:solidFill>
                  <a:schemeClr val="tx1"/>
                </a:solidFill>
                <a:latin typeface="Comic Sans MS" pitchFamily="66" charset="0"/>
              </a:rPr>
              <a:t>: Circumferential burns of extremities or thorax .</a:t>
            </a:r>
          </a:p>
          <a:p>
            <a:r>
              <a:rPr lang="en-US" sz="2000" dirty="0">
                <a:solidFill>
                  <a:srgbClr val="FF0000"/>
                </a:solidFill>
                <a:latin typeface="Comic Sans MS" pitchFamily="66" charset="0"/>
              </a:rPr>
              <a:t>Indications: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Impending or established vascular compromise of the extremities or digits.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Impending or established respiratory compromise due to circumferential torso burns</a:t>
            </a:r>
          </a:p>
          <a:p>
            <a:pPr marL="68580" indent="0">
              <a:buNone/>
            </a:pPr>
            <a:endParaRPr lang="en-US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264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914400"/>
            <a:ext cx="8153400" cy="52117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sz="3200" b="1" dirty="0" err="1">
                <a:solidFill>
                  <a:srgbClr val="7030A0"/>
                </a:solidFill>
                <a:latin typeface="Arial Rounded MT Bold" pitchFamily="34" charset="0"/>
              </a:rPr>
              <a:t>Fasciotomy</a:t>
            </a:r>
            <a:endParaRPr lang="en-US" sz="3200" b="1" dirty="0">
              <a:solidFill>
                <a:srgbClr val="7030A0"/>
              </a:solidFill>
              <a:latin typeface="Arial Rounded MT Bold" pitchFamily="34" charset="0"/>
            </a:endParaRPr>
          </a:p>
          <a:p>
            <a:r>
              <a:rPr lang="en-US" sz="2000" dirty="0" err="1">
                <a:solidFill>
                  <a:srgbClr val="002060"/>
                </a:solidFill>
                <a:latin typeface="Comic Sans MS" pitchFamily="66" charset="0"/>
              </a:rPr>
              <a:t>Escharotomy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 may fail, especially when the burn is from high-voltage electrical injury or is associated with soft tissue, bone, or vascular injury.</a:t>
            </a:r>
          </a:p>
          <a:p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If </a:t>
            </a:r>
            <a:r>
              <a:rPr lang="en-US" sz="2000" b="1" dirty="0">
                <a:solidFill>
                  <a:srgbClr val="002060"/>
                </a:solidFill>
                <a:latin typeface="Comic Sans MS" pitchFamily="66" charset="0"/>
              </a:rPr>
              <a:t>compartment syndrome 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persists after </a:t>
            </a:r>
            <a:r>
              <a:rPr lang="en-US" sz="2000" dirty="0" err="1">
                <a:solidFill>
                  <a:srgbClr val="002060"/>
                </a:solidFill>
                <a:latin typeface="Comic Sans MS" pitchFamily="66" charset="0"/>
              </a:rPr>
              <a:t>escharotomy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, incision of the fascia is also required.</a:t>
            </a:r>
          </a:p>
          <a:p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General anesthesia is required</a:t>
            </a:r>
            <a:r>
              <a:rPr lang="en-US" sz="2000" dirty="0">
                <a:solidFill>
                  <a:srgbClr val="002060"/>
                </a:solidFill>
                <a:latin typeface="Arial Rounded MT Bold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55651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28700" y="1752600"/>
            <a:ext cx="6781800" cy="4419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-Any deep partial-thickness and full-thickness burns, except those that are less than about 4 cm2</a:t>
            </a:r>
          </a:p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, need surgery.</a:t>
            </a:r>
          </a:p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■ 1-The </a:t>
            </a:r>
            <a:r>
              <a:rPr lang="en-US" sz="2400" dirty="0" err="1">
                <a:solidFill>
                  <a:srgbClr val="002060"/>
                </a:solidFill>
                <a:latin typeface="Comic Sans MS" pitchFamily="66" charset="0"/>
              </a:rPr>
              <a:t>anaesthetist</a:t>
            </a: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 needs to be ready for significant blood loss</a:t>
            </a:r>
          </a:p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 ■ 2-Topical adrenaline reduces bleeding </a:t>
            </a:r>
          </a:p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■3- All burnt tissue needs to be excised</a:t>
            </a:r>
          </a:p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4-Stable cover, permanent (</a:t>
            </a:r>
            <a:r>
              <a:rPr lang="en-US" sz="2400" dirty="0" err="1">
                <a:solidFill>
                  <a:srgbClr val="002060"/>
                </a:solidFill>
                <a:latin typeface="Comic Sans MS" pitchFamily="66" charset="0"/>
              </a:rPr>
              <a:t>stsg</a:t>
            </a: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)or temporary, should be applied at once to reduce burn load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400300" y="533400"/>
            <a:ext cx="4038600" cy="9144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Operative Treatment</a:t>
            </a:r>
          </a:p>
        </p:txBody>
      </p:sp>
    </p:spTree>
    <p:extLst>
      <p:ext uri="{BB962C8B-B14F-4D97-AF65-F5344CB8AC3E}">
        <p14:creationId xmlns:p14="http://schemas.microsoft.com/office/powerpoint/2010/main" xmlns="" val="87161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295400" y="1752600"/>
            <a:ext cx="6858000" cy="4572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Don’t become the next victim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Wounds are greater than surface burn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ABC’s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highlight>
                  <a:srgbClr val="FFFF00"/>
                </a:highlight>
                <a:latin typeface="Comic Sans MS" pitchFamily="66" charset="0"/>
              </a:rPr>
              <a:t>Arrhythmias</a:t>
            </a: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 &gt;&gt;</a:t>
            </a:r>
          </a:p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{cardiac monitoring if history of LOC or ECG abnormalities}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highlight>
                  <a:srgbClr val="FFFF00"/>
                </a:highlight>
                <a:latin typeface="Comic Sans MS" pitchFamily="66" charset="0"/>
              </a:rPr>
              <a:t>Rhabdomyolysis &gt;</a:t>
            </a:r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&gt; ARF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81200" y="540327"/>
            <a:ext cx="5486400" cy="10668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MANAGEMENT OF ELECTRICAL INJURY</a:t>
            </a:r>
          </a:p>
        </p:txBody>
      </p:sp>
    </p:spTree>
    <p:extLst>
      <p:ext uri="{BB962C8B-B14F-4D97-AF65-F5344CB8AC3E}">
        <p14:creationId xmlns:p14="http://schemas.microsoft.com/office/powerpoint/2010/main" xmlns="" val="196426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90600" y="2286000"/>
            <a:ext cx="6781800" cy="4038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Wear gloves and protective clothing</a:t>
            </a:r>
          </a:p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Remove saturated clothing</a:t>
            </a:r>
          </a:p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Brush skin if agent is a powder</a:t>
            </a:r>
          </a:p>
          <a:p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Irrigate, irrigate, irrigate!</a:t>
            </a:r>
          </a:p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copious lavage with water</a:t>
            </a:r>
          </a:p>
          <a:p>
            <a:r>
              <a:rPr lang="en-US" sz="2400" dirty="0">
                <a:solidFill>
                  <a:srgbClr val="002060"/>
                </a:solidFill>
                <a:latin typeface="Comic Sans MS" pitchFamily="66" charset="0"/>
              </a:rPr>
              <a:t>*Then identify the chemical and assess the risks of absorption</a:t>
            </a:r>
          </a:p>
          <a:p>
            <a:endParaRPr lang="en-US" sz="2400" dirty="0">
              <a:solidFill>
                <a:srgbClr val="002060"/>
              </a:solidFill>
              <a:latin typeface="Comic Sans MS" pitchFamily="66" charset="0"/>
            </a:endParaRPr>
          </a:p>
          <a:p>
            <a:endParaRPr lang="en-US" sz="24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057400" y="609600"/>
            <a:ext cx="5029200" cy="12954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7030A0"/>
                </a:solidFill>
              </a:rPr>
              <a:t>TREATMENT OF CHEMICAL BURNS</a:t>
            </a:r>
          </a:p>
        </p:txBody>
      </p:sp>
    </p:spTree>
    <p:extLst>
      <p:ext uri="{BB962C8B-B14F-4D97-AF65-F5344CB8AC3E}">
        <p14:creationId xmlns:p14="http://schemas.microsoft.com/office/powerpoint/2010/main" xmlns="" val="184817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18FAA2-5890-498A-AB24-2B229817B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</a:t>
            </a:r>
            <a:endParaRPr lang="ar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2A2220-DCB9-45FC-891F-E4E269849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Abcd</a:t>
            </a:r>
            <a:r>
              <a:rPr lang="en-US" dirty="0"/>
              <a:t> </a:t>
            </a:r>
          </a:p>
          <a:p>
            <a:r>
              <a:rPr lang="en-US" dirty="0"/>
              <a:t>Fluid  </a:t>
            </a:r>
          </a:p>
          <a:p>
            <a:r>
              <a:rPr lang="en-US" dirty="0"/>
              <a:t>Tetanus</a:t>
            </a:r>
          </a:p>
          <a:p>
            <a:r>
              <a:rPr lang="en-US" dirty="0"/>
              <a:t>H blocker</a:t>
            </a:r>
          </a:p>
          <a:p>
            <a:r>
              <a:rPr lang="en-US" dirty="0"/>
              <a:t>Wound care1- dressing 2- topical antibiotic 3- assessment for compartment or infection .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xmlns="" val="112636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1560</TotalTime>
  <Words>1605</Words>
  <Application>Microsoft Office PowerPoint</Application>
  <PresentationFormat>On-screen Show (4:3)</PresentationFormat>
  <Paragraphs>221</Paragraphs>
  <Slides>47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Management of Burn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Example ; adult 100kg , has 20% of his body surface are burn , how much fluid he need ?    </vt:lpstr>
      <vt:lpstr>Slide 33</vt:lpstr>
      <vt:lpstr>Slide 34</vt:lpstr>
      <vt:lpstr>Slide 35</vt:lpstr>
      <vt:lpstr>Treatment depending on the degree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So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</dc:title>
  <dc:creator>DELL</dc:creator>
  <cp:lastModifiedBy>Windows User</cp:lastModifiedBy>
  <cp:revision>101</cp:revision>
  <dcterms:created xsi:type="dcterms:W3CDTF">2016-06-14T16:25:47Z</dcterms:created>
  <dcterms:modified xsi:type="dcterms:W3CDTF">2021-07-15T10:41:58Z</dcterms:modified>
</cp:coreProperties>
</file>