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0" r:id="rId2"/>
  </p:sldMasterIdLst>
  <p:notesMasterIdLst>
    <p:notesMasterId r:id="rId65"/>
  </p:notesMasterIdLst>
  <p:sldIdLst>
    <p:sldId id="256" r:id="rId3"/>
    <p:sldId id="257" r:id="rId4"/>
    <p:sldId id="258" r:id="rId5"/>
    <p:sldId id="371" r:id="rId6"/>
    <p:sldId id="373" r:id="rId7"/>
    <p:sldId id="272" r:id="rId8"/>
    <p:sldId id="275" r:id="rId9"/>
    <p:sldId id="273" r:id="rId10"/>
    <p:sldId id="375" r:id="rId11"/>
    <p:sldId id="276" r:id="rId12"/>
    <p:sldId id="374" r:id="rId13"/>
    <p:sldId id="364" r:id="rId14"/>
    <p:sldId id="376" r:id="rId15"/>
    <p:sldId id="282" r:id="rId16"/>
    <p:sldId id="363" r:id="rId17"/>
    <p:sldId id="283" r:id="rId18"/>
    <p:sldId id="368" r:id="rId19"/>
    <p:sldId id="326" r:id="rId20"/>
    <p:sldId id="286" r:id="rId21"/>
    <p:sldId id="288" r:id="rId22"/>
    <p:sldId id="377" r:id="rId23"/>
    <p:sldId id="383" r:id="rId24"/>
    <p:sldId id="327" r:id="rId25"/>
    <p:sldId id="385" r:id="rId26"/>
    <p:sldId id="384" r:id="rId27"/>
    <p:sldId id="330" r:id="rId28"/>
    <p:sldId id="386" r:id="rId29"/>
    <p:sldId id="331" r:id="rId30"/>
    <p:sldId id="387" r:id="rId31"/>
    <p:sldId id="333" r:id="rId32"/>
    <p:sldId id="388" r:id="rId33"/>
    <p:sldId id="442" r:id="rId34"/>
    <p:sldId id="443" r:id="rId35"/>
    <p:sldId id="444" r:id="rId36"/>
    <p:sldId id="445" r:id="rId37"/>
    <p:sldId id="446" r:id="rId38"/>
    <p:sldId id="447" r:id="rId39"/>
    <p:sldId id="405" r:id="rId40"/>
    <p:sldId id="406" r:id="rId41"/>
    <p:sldId id="407" r:id="rId42"/>
    <p:sldId id="408" r:id="rId43"/>
    <p:sldId id="409" r:id="rId44"/>
    <p:sldId id="410" r:id="rId45"/>
    <p:sldId id="411" r:id="rId46"/>
    <p:sldId id="412" r:id="rId47"/>
    <p:sldId id="413" r:id="rId48"/>
    <p:sldId id="414" r:id="rId49"/>
    <p:sldId id="415" r:id="rId50"/>
    <p:sldId id="416" r:id="rId51"/>
    <p:sldId id="417" r:id="rId52"/>
    <p:sldId id="418" r:id="rId53"/>
    <p:sldId id="419" r:id="rId54"/>
    <p:sldId id="420" r:id="rId55"/>
    <p:sldId id="421" r:id="rId56"/>
    <p:sldId id="422" r:id="rId57"/>
    <p:sldId id="423" r:id="rId58"/>
    <p:sldId id="424" r:id="rId59"/>
    <p:sldId id="425" r:id="rId60"/>
    <p:sldId id="426" r:id="rId61"/>
    <p:sldId id="427" r:id="rId62"/>
    <p:sldId id="428" r:id="rId63"/>
    <p:sldId id="441"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91" autoAdjust="0"/>
  </p:normalViewPr>
  <p:slideViewPr>
    <p:cSldViewPr>
      <p:cViewPr varScale="1">
        <p:scale>
          <a:sx n="77" d="100"/>
          <a:sy n="77" d="100"/>
        </p:scale>
        <p:origin x="1618"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228899-95F9-4F7E-A395-443F85AB72C9}"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pPr rtl="1"/>
          <a:endParaRPr lang="ar-JO"/>
        </a:p>
      </dgm:t>
    </dgm:pt>
    <dgm:pt modelId="{C0613809-EE46-40E8-BDED-72909AEAA969}">
      <dgm:prSet phldrT="[Text]" custT="1"/>
      <dgm:spPr/>
      <dgm:t>
        <a:bodyPr/>
        <a:lstStyle/>
        <a:p>
          <a:pPr rtl="1"/>
          <a:r>
            <a:rPr lang="en-US" sz="3200" dirty="0"/>
            <a:t>TBW</a:t>
          </a:r>
          <a:endParaRPr lang="ar-JO" sz="3200" dirty="0"/>
        </a:p>
      </dgm:t>
    </dgm:pt>
    <dgm:pt modelId="{9592CEDF-12CF-4941-8A04-43D0F7136417}" type="parTrans" cxnId="{16875B48-8E18-46B6-814E-8042EB57CEF4}">
      <dgm:prSet/>
      <dgm:spPr/>
      <dgm:t>
        <a:bodyPr/>
        <a:lstStyle/>
        <a:p>
          <a:pPr rtl="1"/>
          <a:endParaRPr lang="ar-JO" sz="2400"/>
        </a:p>
      </dgm:t>
    </dgm:pt>
    <dgm:pt modelId="{6B3358EA-1D93-490B-83BC-906808F8CFDE}" type="sibTrans" cxnId="{16875B48-8E18-46B6-814E-8042EB57CEF4}">
      <dgm:prSet/>
      <dgm:spPr/>
      <dgm:t>
        <a:bodyPr/>
        <a:lstStyle/>
        <a:p>
          <a:pPr rtl="1"/>
          <a:endParaRPr lang="ar-JO" sz="2400"/>
        </a:p>
      </dgm:t>
    </dgm:pt>
    <dgm:pt modelId="{A5E4CE9C-E5B0-4547-A329-FAE8C0009EF9}">
      <dgm:prSet phldrT="[Text]" custT="1"/>
      <dgm:spPr/>
      <dgm:t>
        <a:bodyPr/>
        <a:lstStyle/>
        <a:p>
          <a:pPr rtl="1"/>
          <a:r>
            <a:rPr lang="en-US" sz="3200" dirty="0"/>
            <a:t>ECF</a:t>
          </a:r>
          <a:endParaRPr lang="ar-JO" sz="3200" dirty="0"/>
        </a:p>
      </dgm:t>
    </dgm:pt>
    <dgm:pt modelId="{5A86837F-C30E-4947-A27E-14204D8835B9}" type="parTrans" cxnId="{BC573984-54F4-422E-8E3E-C194699778EB}">
      <dgm:prSet custT="1"/>
      <dgm:spPr/>
      <dgm:t>
        <a:bodyPr/>
        <a:lstStyle/>
        <a:p>
          <a:pPr rtl="1"/>
          <a:endParaRPr lang="ar-JO" sz="700"/>
        </a:p>
      </dgm:t>
    </dgm:pt>
    <dgm:pt modelId="{CDBE17AB-2D74-4898-8A76-8B6079FA4BA3}" type="sibTrans" cxnId="{BC573984-54F4-422E-8E3E-C194699778EB}">
      <dgm:prSet/>
      <dgm:spPr/>
      <dgm:t>
        <a:bodyPr/>
        <a:lstStyle/>
        <a:p>
          <a:pPr rtl="1"/>
          <a:endParaRPr lang="ar-JO" sz="2400"/>
        </a:p>
      </dgm:t>
    </dgm:pt>
    <dgm:pt modelId="{98A51F0E-D81B-4532-876E-74584C0B1454}">
      <dgm:prSet phldrT="[Text]" custT="1"/>
      <dgm:spPr/>
      <dgm:t>
        <a:bodyPr/>
        <a:lstStyle/>
        <a:p>
          <a:pPr rtl="1"/>
          <a:r>
            <a:rPr lang="en-US" sz="2800" dirty="0"/>
            <a:t>Interstitial fluid</a:t>
          </a:r>
          <a:endParaRPr lang="ar-JO" sz="2800" dirty="0"/>
        </a:p>
      </dgm:t>
    </dgm:pt>
    <dgm:pt modelId="{89BAA55C-82F0-4119-9017-0929DD2EEB41}" type="parTrans" cxnId="{CA566510-3DD0-49F0-8BFF-49BE46651557}">
      <dgm:prSet custT="1"/>
      <dgm:spPr/>
      <dgm:t>
        <a:bodyPr/>
        <a:lstStyle/>
        <a:p>
          <a:pPr rtl="1"/>
          <a:endParaRPr lang="ar-JO" sz="700"/>
        </a:p>
      </dgm:t>
    </dgm:pt>
    <dgm:pt modelId="{C903A146-A5E0-46F2-8991-DD009384CBF0}" type="sibTrans" cxnId="{CA566510-3DD0-49F0-8BFF-49BE46651557}">
      <dgm:prSet/>
      <dgm:spPr/>
      <dgm:t>
        <a:bodyPr/>
        <a:lstStyle/>
        <a:p>
          <a:pPr rtl="1"/>
          <a:endParaRPr lang="ar-JO" sz="2400"/>
        </a:p>
      </dgm:t>
    </dgm:pt>
    <dgm:pt modelId="{31300F73-EED6-45B6-B226-2273D3EF4A45}">
      <dgm:prSet phldrT="[Text]" custT="1"/>
      <dgm:spPr/>
      <dgm:t>
        <a:bodyPr/>
        <a:lstStyle/>
        <a:p>
          <a:pPr rtl="1"/>
          <a:r>
            <a:rPr lang="en-US" sz="2400" dirty="0"/>
            <a:t>Plasma</a:t>
          </a:r>
          <a:br>
            <a:rPr lang="ar-JO" sz="2400" dirty="0"/>
          </a:br>
          <a:r>
            <a:rPr lang="en-US" sz="2400" dirty="0"/>
            <a:t>(intravascular)</a:t>
          </a:r>
          <a:endParaRPr lang="ar-JO" sz="2400" dirty="0"/>
        </a:p>
      </dgm:t>
    </dgm:pt>
    <dgm:pt modelId="{BEB89929-6E9C-46EC-8945-7830C3E9FC2B}" type="parTrans" cxnId="{B5FEC0A0-11A4-4CFF-A6E2-2B5951FE13EE}">
      <dgm:prSet custT="1"/>
      <dgm:spPr/>
      <dgm:t>
        <a:bodyPr/>
        <a:lstStyle/>
        <a:p>
          <a:pPr rtl="1"/>
          <a:endParaRPr lang="ar-JO" sz="700"/>
        </a:p>
      </dgm:t>
    </dgm:pt>
    <dgm:pt modelId="{47E52CD8-1B19-4B7F-90BF-9B7E52014D03}" type="sibTrans" cxnId="{B5FEC0A0-11A4-4CFF-A6E2-2B5951FE13EE}">
      <dgm:prSet/>
      <dgm:spPr/>
      <dgm:t>
        <a:bodyPr/>
        <a:lstStyle/>
        <a:p>
          <a:pPr rtl="1"/>
          <a:endParaRPr lang="ar-JO" sz="2400"/>
        </a:p>
      </dgm:t>
    </dgm:pt>
    <dgm:pt modelId="{5026ED62-03AA-40E4-BDE9-A6827838398E}">
      <dgm:prSet phldrT="[Text]" custT="1"/>
      <dgm:spPr/>
      <dgm:t>
        <a:bodyPr/>
        <a:lstStyle/>
        <a:p>
          <a:pPr rtl="1"/>
          <a:r>
            <a:rPr lang="en-US" sz="3200" dirty="0"/>
            <a:t>ICF</a:t>
          </a:r>
          <a:endParaRPr lang="ar-JO" sz="3200" dirty="0"/>
        </a:p>
      </dgm:t>
    </dgm:pt>
    <dgm:pt modelId="{2325B26E-804E-4692-88E9-955D13A25F47}" type="parTrans" cxnId="{7FC5D4A2-BCDA-4B6D-B761-F2E59211A67B}">
      <dgm:prSet custT="1"/>
      <dgm:spPr/>
      <dgm:t>
        <a:bodyPr/>
        <a:lstStyle/>
        <a:p>
          <a:pPr rtl="1"/>
          <a:endParaRPr lang="ar-JO" sz="700"/>
        </a:p>
      </dgm:t>
    </dgm:pt>
    <dgm:pt modelId="{1F8DC953-CB4C-4A25-A743-B5B08231B013}" type="sibTrans" cxnId="{7FC5D4A2-BCDA-4B6D-B761-F2E59211A67B}">
      <dgm:prSet/>
      <dgm:spPr/>
      <dgm:t>
        <a:bodyPr/>
        <a:lstStyle/>
        <a:p>
          <a:pPr rtl="1"/>
          <a:endParaRPr lang="ar-JO" sz="2400"/>
        </a:p>
      </dgm:t>
    </dgm:pt>
    <dgm:pt modelId="{8E2DDF60-9E62-4FD3-AEC9-E7B07E675593}" type="pres">
      <dgm:prSet presAssocID="{97228899-95F9-4F7E-A395-443F85AB72C9}" presName="diagram" presStyleCnt="0">
        <dgm:presLayoutVars>
          <dgm:chPref val="1"/>
          <dgm:dir/>
          <dgm:animOne val="branch"/>
          <dgm:animLvl val="lvl"/>
          <dgm:resizeHandles val="exact"/>
        </dgm:presLayoutVars>
      </dgm:prSet>
      <dgm:spPr/>
    </dgm:pt>
    <dgm:pt modelId="{127C92BB-784A-428D-A470-2F10DCEDA781}" type="pres">
      <dgm:prSet presAssocID="{C0613809-EE46-40E8-BDED-72909AEAA969}" presName="root1" presStyleCnt="0"/>
      <dgm:spPr/>
    </dgm:pt>
    <dgm:pt modelId="{6267F541-33FA-4AC0-9F7E-C4C07A2BA6F4}" type="pres">
      <dgm:prSet presAssocID="{C0613809-EE46-40E8-BDED-72909AEAA969}" presName="LevelOneTextNode" presStyleLbl="node0" presStyleIdx="0" presStyleCnt="1">
        <dgm:presLayoutVars>
          <dgm:chPref val="3"/>
        </dgm:presLayoutVars>
      </dgm:prSet>
      <dgm:spPr/>
    </dgm:pt>
    <dgm:pt modelId="{47F34F04-B2DC-4437-BC54-F854FE17112D}" type="pres">
      <dgm:prSet presAssocID="{C0613809-EE46-40E8-BDED-72909AEAA969}" presName="level2hierChild" presStyleCnt="0"/>
      <dgm:spPr/>
    </dgm:pt>
    <dgm:pt modelId="{BDE5F50B-8B83-4D0F-8009-0DB987B02BED}" type="pres">
      <dgm:prSet presAssocID="{5A86837F-C30E-4947-A27E-14204D8835B9}" presName="conn2-1" presStyleLbl="parChTrans1D2" presStyleIdx="0" presStyleCnt="2"/>
      <dgm:spPr/>
    </dgm:pt>
    <dgm:pt modelId="{46102D8B-BE37-429F-9F5D-4A3D50757CE1}" type="pres">
      <dgm:prSet presAssocID="{5A86837F-C30E-4947-A27E-14204D8835B9}" presName="connTx" presStyleLbl="parChTrans1D2" presStyleIdx="0" presStyleCnt="2"/>
      <dgm:spPr/>
    </dgm:pt>
    <dgm:pt modelId="{4D96DF07-32DE-4172-BB9C-27C98F3396DC}" type="pres">
      <dgm:prSet presAssocID="{A5E4CE9C-E5B0-4547-A329-FAE8C0009EF9}" presName="root2" presStyleCnt="0"/>
      <dgm:spPr/>
    </dgm:pt>
    <dgm:pt modelId="{6FE8C8DC-280C-483E-938D-E507477F5337}" type="pres">
      <dgm:prSet presAssocID="{A5E4CE9C-E5B0-4547-A329-FAE8C0009EF9}" presName="LevelTwoTextNode" presStyleLbl="node2" presStyleIdx="0" presStyleCnt="2">
        <dgm:presLayoutVars>
          <dgm:chPref val="3"/>
        </dgm:presLayoutVars>
      </dgm:prSet>
      <dgm:spPr/>
    </dgm:pt>
    <dgm:pt modelId="{11791530-7FF6-4D95-B9F9-67B7AE42E167}" type="pres">
      <dgm:prSet presAssocID="{A5E4CE9C-E5B0-4547-A329-FAE8C0009EF9}" presName="level3hierChild" presStyleCnt="0"/>
      <dgm:spPr/>
    </dgm:pt>
    <dgm:pt modelId="{ED6F8C27-B3C6-4E47-9CF3-0BF9411813DC}" type="pres">
      <dgm:prSet presAssocID="{89BAA55C-82F0-4119-9017-0929DD2EEB41}" presName="conn2-1" presStyleLbl="parChTrans1D3" presStyleIdx="0" presStyleCnt="2"/>
      <dgm:spPr/>
    </dgm:pt>
    <dgm:pt modelId="{EBF7C787-F7D2-4CF9-94ED-18524A32AB1C}" type="pres">
      <dgm:prSet presAssocID="{89BAA55C-82F0-4119-9017-0929DD2EEB41}" presName="connTx" presStyleLbl="parChTrans1D3" presStyleIdx="0" presStyleCnt="2"/>
      <dgm:spPr/>
    </dgm:pt>
    <dgm:pt modelId="{A1AAE7F8-3DB7-4DC2-B285-C7E564389888}" type="pres">
      <dgm:prSet presAssocID="{98A51F0E-D81B-4532-876E-74584C0B1454}" presName="root2" presStyleCnt="0"/>
      <dgm:spPr/>
    </dgm:pt>
    <dgm:pt modelId="{0EAF1674-74B7-46E9-9812-0A54B8A1FD4E}" type="pres">
      <dgm:prSet presAssocID="{98A51F0E-D81B-4532-876E-74584C0B1454}" presName="LevelTwoTextNode" presStyleLbl="node3" presStyleIdx="0" presStyleCnt="2">
        <dgm:presLayoutVars>
          <dgm:chPref val="3"/>
        </dgm:presLayoutVars>
      </dgm:prSet>
      <dgm:spPr/>
    </dgm:pt>
    <dgm:pt modelId="{CFD3CA91-A9AB-40CC-81B2-64FD28944DCC}" type="pres">
      <dgm:prSet presAssocID="{98A51F0E-D81B-4532-876E-74584C0B1454}" presName="level3hierChild" presStyleCnt="0"/>
      <dgm:spPr/>
    </dgm:pt>
    <dgm:pt modelId="{EFEB422C-12F5-4002-8DA6-4A8E72F81FE7}" type="pres">
      <dgm:prSet presAssocID="{BEB89929-6E9C-46EC-8945-7830C3E9FC2B}" presName="conn2-1" presStyleLbl="parChTrans1D3" presStyleIdx="1" presStyleCnt="2"/>
      <dgm:spPr/>
    </dgm:pt>
    <dgm:pt modelId="{5D2CD919-033B-4568-BC2C-5AF20EB3C715}" type="pres">
      <dgm:prSet presAssocID="{BEB89929-6E9C-46EC-8945-7830C3E9FC2B}" presName="connTx" presStyleLbl="parChTrans1D3" presStyleIdx="1" presStyleCnt="2"/>
      <dgm:spPr/>
    </dgm:pt>
    <dgm:pt modelId="{627EF76F-D335-478F-9EF7-E949BE4455CE}" type="pres">
      <dgm:prSet presAssocID="{31300F73-EED6-45B6-B226-2273D3EF4A45}" presName="root2" presStyleCnt="0"/>
      <dgm:spPr/>
    </dgm:pt>
    <dgm:pt modelId="{87E3DC1D-C1F7-4194-8545-1C96D078ECF5}" type="pres">
      <dgm:prSet presAssocID="{31300F73-EED6-45B6-B226-2273D3EF4A45}" presName="LevelTwoTextNode" presStyleLbl="node3" presStyleIdx="1" presStyleCnt="2" custScaleY="177231">
        <dgm:presLayoutVars>
          <dgm:chPref val="3"/>
        </dgm:presLayoutVars>
      </dgm:prSet>
      <dgm:spPr/>
    </dgm:pt>
    <dgm:pt modelId="{59982B23-0A11-422D-983F-CA3150A5CDDE}" type="pres">
      <dgm:prSet presAssocID="{31300F73-EED6-45B6-B226-2273D3EF4A45}" presName="level3hierChild" presStyleCnt="0"/>
      <dgm:spPr/>
    </dgm:pt>
    <dgm:pt modelId="{31809DCF-C636-43EA-AF3C-AFA85703E869}" type="pres">
      <dgm:prSet presAssocID="{2325B26E-804E-4692-88E9-955D13A25F47}" presName="conn2-1" presStyleLbl="parChTrans1D2" presStyleIdx="1" presStyleCnt="2"/>
      <dgm:spPr/>
    </dgm:pt>
    <dgm:pt modelId="{DFA13949-3324-4F87-AE9A-FA4C78FF4BF5}" type="pres">
      <dgm:prSet presAssocID="{2325B26E-804E-4692-88E9-955D13A25F47}" presName="connTx" presStyleLbl="parChTrans1D2" presStyleIdx="1" presStyleCnt="2"/>
      <dgm:spPr/>
    </dgm:pt>
    <dgm:pt modelId="{A8413E60-0123-4FBE-BD87-0C25A1B519AF}" type="pres">
      <dgm:prSet presAssocID="{5026ED62-03AA-40E4-BDE9-A6827838398E}" presName="root2" presStyleCnt="0"/>
      <dgm:spPr/>
    </dgm:pt>
    <dgm:pt modelId="{14F97CCB-00FE-42C0-A381-45311754B50C}" type="pres">
      <dgm:prSet presAssocID="{5026ED62-03AA-40E4-BDE9-A6827838398E}" presName="LevelTwoTextNode" presStyleLbl="node2" presStyleIdx="1" presStyleCnt="2">
        <dgm:presLayoutVars>
          <dgm:chPref val="3"/>
        </dgm:presLayoutVars>
      </dgm:prSet>
      <dgm:spPr/>
    </dgm:pt>
    <dgm:pt modelId="{A38F2253-5748-4103-8F4A-9CFB4397EA22}" type="pres">
      <dgm:prSet presAssocID="{5026ED62-03AA-40E4-BDE9-A6827838398E}" presName="level3hierChild" presStyleCnt="0"/>
      <dgm:spPr/>
    </dgm:pt>
  </dgm:ptLst>
  <dgm:cxnLst>
    <dgm:cxn modelId="{B7BB0501-B90D-4CE3-B702-F345BF8CF8A9}" type="presOf" srcId="{BEB89929-6E9C-46EC-8945-7830C3E9FC2B}" destId="{5D2CD919-033B-4568-BC2C-5AF20EB3C715}" srcOrd="1" destOrd="0" presId="urn:microsoft.com/office/officeart/2005/8/layout/hierarchy2"/>
    <dgm:cxn modelId="{CA566510-3DD0-49F0-8BFF-49BE46651557}" srcId="{A5E4CE9C-E5B0-4547-A329-FAE8C0009EF9}" destId="{98A51F0E-D81B-4532-876E-74584C0B1454}" srcOrd="0" destOrd="0" parTransId="{89BAA55C-82F0-4119-9017-0929DD2EEB41}" sibTransId="{C903A146-A5E0-46F2-8991-DD009384CBF0}"/>
    <dgm:cxn modelId="{45543914-7C43-4213-AA51-C90E29800945}" type="presOf" srcId="{5A86837F-C30E-4947-A27E-14204D8835B9}" destId="{46102D8B-BE37-429F-9F5D-4A3D50757CE1}" srcOrd="1" destOrd="0" presId="urn:microsoft.com/office/officeart/2005/8/layout/hierarchy2"/>
    <dgm:cxn modelId="{ADEF4E2E-38E1-414C-9473-D696512313F9}" type="presOf" srcId="{C0613809-EE46-40E8-BDED-72909AEAA969}" destId="{6267F541-33FA-4AC0-9F7E-C4C07A2BA6F4}" srcOrd="0" destOrd="0" presId="urn:microsoft.com/office/officeart/2005/8/layout/hierarchy2"/>
    <dgm:cxn modelId="{79879163-9F6A-496E-B1FC-9C8502B30067}" type="presOf" srcId="{89BAA55C-82F0-4119-9017-0929DD2EEB41}" destId="{ED6F8C27-B3C6-4E47-9CF3-0BF9411813DC}" srcOrd="0" destOrd="0" presId="urn:microsoft.com/office/officeart/2005/8/layout/hierarchy2"/>
    <dgm:cxn modelId="{16875B48-8E18-46B6-814E-8042EB57CEF4}" srcId="{97228899-95F9-4F7E-A395-443F85AB72C9}" destId="{C0613809-EE46-40E8-BDED-72909AEAA969}" srcOrd="0" destOrd="0" parTransId="{9592CEDF-12CF-4941-8A04-43D0F7136417}" sibTransId="{6B3358EA-1D93-490B-83BC-906808F8CFDE}"/>
    <dgm:cxn modelId="{37D7524E-DD16-4A09-8E51-19693890F747}" type="presOf" srcId="{5A86837F-C30E-4947-A27E-14204D8835B9}" destId="{BDE5F50B-8B83-4D0F-8009-0DB987B02BED}" srcOrd="0" destOrd="0" presId="urn:microsoft.com/office/officeart/2005/8/layout/hierarchy2"/>
    <dgm:cxn modelId="{38AB6B7F-F8EA-4637-A763-844344ED145A}" type="presOf" srcId="{97228899-95F9-4F7E-A395-443F85AB72C9}" destId="{8E2DDF60-9E62-4FD3-AEC9-E7B07E675593}" srcOrd="0" destOrd="0" presId="urn:microsoft.com/office/officeart/2005/8/layout/hierarchy2"/>
    <dgm:cxn modelId="{EEBA9D7F-F75F-4A80-84D9-74711CE76C5F}" type="presOf" srcId="{2325B26E-804E-4692-88E9-955D13A25F47}" destId="{31809DCF-C636-43EA-AF3C-AFA85703E869}" srcOrd="0" destOrd="0" presId="urn:microsoft.com/office/officeart/2005/8/layout/hierarchy2"/>
    <dgm:cxn modelId="{BA122D81-B3B4-4198-9D78-28B4FBADF180}" type="presOf" srcId="{98A51F0E-D81B-4532-876E-74584C0B1454}" destId="{0EAF1674-74B7-46E9-9812-0A54B8A1FD4E}" srcOrd="0" destOrd="0" presId="urn:microsoft.com/office/officeart/2005/8/layout/hierarchy2"/>
    <dgm:cxn modelId="{BC573984-54F4-422E-8E3E-C194699778EB}" srcId="{C0613809-EE46-40E8-BDED-72909AEAA969}" destId="{A5E4CE9C-E5B0-4547-A329-FAE8C0009EF9}" srcOrd="0" destOrd="0" parTransId="{5A86837F-C30E-4947-A27E-14204D8835B9}" sibTransId="{CDBE17AB-2D74-4898-8A76-8B6079FA4BA3}"/>
    <dgm:cxn modelId="{63606A93-F4DF-49DB-B4C6-80E40D9D2B43}" type="presOf" srcId="{5026ED62-03AA-40E4-BDE9-A6827838398E}" destId="{14F97CCB-00FE-42C0-A381-45311754B50C}" srcOrd="0" destOrd="0" presId="urn:microsoft.com/office/officeart/2005/8/layout/hierarchy2"/>
    <dgm:cxn modelId="{A4D28496-0C8D-4FFF-B6C8-C422B1BB03F7}" type="presOf" srcId="{89BAA55C-82F0-4119-9017-0929DD2EEB41}" destId="{EBF7C787-F7D2-4CF9-94ED-18524A32AB1C}" srcOrd="1" destOrd="0" presId="urn:microsoft.com/office/officeart/2005/8/layout/hierarchy2"/>
    <dgm:cxn modelId="{B5FEC0A0-11A4-4CFF-A6E2-2B5951FE13EE}" srcId="{A5E4CE9C-E5B0-4547-A329-FAE8C0009EF9}" destId="{31300F73-EED6-45B6-B226-2273D3EF4A45}" srcOrd="1" destOrd="0" parTransId="{BEB89929-6E9C-46EC-8945-7830C3E9FC2B}" sibTransId="{47E52CD8-1B19-4B7F-90BF-9B7E52014D03}"/>
    <dgm:cxn modelId="{7FC5D4A2-BCDA-4B6D-B761-F2E59211A67B}" srcId="{C0613809-EE46-40E8-BDED-72909AEAA969}" destId="{5026ED62-03AA-40E4-BDE9-A6827838398E}" srcOrd="1" destOrd="0" parTransId="{2325B26E-804E-4692-88E9-955D13A25F47}" sibTransId="{1F8DC953-CB4C-4A25-A743-B5B08231B013}"/>
    <dgm:cxn modelId="{E8232AB3-B621-479C-B008-897CF92B86EF}" type="presOf" srcId="{A5E4CE9C-E5B0-4547-A329-FAE8C0009EF9}" destId="{6FE8C8DC-280C-483E-938D-E507477F5337}" srcOrd="0" destOrd="0" presId="urn:microsoft.com/office/officeart/2005/8/layout/hierarchy2"/>
    <dgm:cxn modelId="{3BAC4CB5-32D0-411E-BEAD-0E5ED417B0F6}" type="presOf" srcId="{BEB89929-6E9C-46EC-8945-7830C3E9FC2B}" destId="{EFEB422C-12F5-4002-8DA6-4A8E72F81FE7}" srcOrd="0" destOrd="0" presId="urn:microsoft.com/office/officeart/2005/8/layout/hierarchy2"/>
    <dgm:cxn modelId="{8733F8D4-90D8-4DF8-8C05-679D254EF87B}" type="presOf" srcId="{31300F73-EED6-45B6-B226-2273D3EF4A45}" destId="{87E3DC1D-C1F7-4194-8545-1C96D078ECF5}" srcOrd="0" destOrd="0" presId="urn:microsoft.com/office/officeart/2005/8/layout/hierarchy2"/>
    <dgm:cxn modelId="{77683EF0-2E1C-4BAB-9281-15E666F1A17C}" type="presOf" srcId="{2325B26E-804E-4692-88E9-955D13A25F47}" destId="{DFA13949-3324-4F87-AE9A-FA4C78FF4BF5}" srcOrd="1" destOrd="0" presId="urn:microsoft.com/office/officeart/2005/8/layout/hierarchy2"/>
    <dgm:cxn modelId="{E27C9E1A-403C-4776-93A9-D1B2B15388E4}" type="presParOf" srcId="{8E2DDF60-9E62-4FD3-AEC9-E7B07E675593}" destId="{127C92BB-784A-428D-A470-2F10DCEDA781}" srcOrd="0" destOrd="0" presId="urn:microsoft.com/office/officeart/2005/8/layout/hierarchy2"/>
    <dgm:cxn modelId="{B326EAB3-CCA5-492A-8FE7-199FC974587F}" type="presParOf" srcId="{127C92BB-784A-428D-A470-2F10DCEDA781}" destId="{6267F541-33FA-4AC0-9F7E-C4C07A2BA6F4}" srcOrd="0" destOrd="0" presId="urn:microsoft.com/office/officeart/2005/8/layout/hierarchy2"/>
    <dgm:cxn modelId="{319BDF5F-6130-4122-A76E-35BB46302895}" type="presParOf" srcId="{127C92BB-784A-428D-A470-2F10DCEDA781}" destId="{47F34F04-B2DC-4437-BC54-F854FE17112D}" srcOrd="1" destOrd="0" presId="urn:microsoft.com/office/officeart/2005/8/layout/hierarchy2"/>
    <dgm:cxn modelId="{BB021AB3-E89E-46E6-81EA-F6CA3842B809}" type="presParOf" srcId="{47F34F04-B2DC-4437-BC54-F854FE17112D}" destId="{BDE5F50B-8B83-4D0F-8009-0DB987B02BED}" srcOrd="0" destOrd="0" presId="urn:microsoft.com/office/officeart/2005/8/layout/hierarchy2"/>
    <dgm:cxn modelId="{25E813B1-7742-4B54-B076-A09A182F34E9}" type="presParOf" srcId="{BDE5F50B-8B83-4D0F-8009-0DB987B02BED}" destId="{46102D8B-BE37-429F-9F5D-4A3D50757CE1}" srcOrd="0" destOrd="0" presId="urn:microsoft.com/office/officeart/2005/8/layout/hierarchy2"/>
    <dgm:cxn modelId="{BBF4369B-B607-415D-B628-7AB380BBFCAF}" type="presParOf" srcId="{47F34F04-B2DC-4437-BC54-F854FE17112D}" destId="{4D96DF07-32DE-4172-BB9C-27C98F3396DC}" srcOrd="1" destOrd="0" presId="urn:microsoft.com/office/officeart/2005/8/layout/hierarchy2"/>
    <dgm:cxn modelId="{35E3038A-53C1-49EF-9B96-B236FC2105CD}" type="presParOf" srcId="{4D96DF07-32DE-4172-BB9C-27C98F3396DC}" destId="{6FE8C8DC-280C-483E-938D-E507477F5337}" srcOrd="0" destOrd="0" presId="urn:microsoft.com/office/officeart/2005/8/layout/hierarchy2"/>
    <dgm:cxn modelId="{113086AB-E083-4261-8EC1-34DE339E6B58}" type="presParOf" srcId="{4D96DF07-32DE-4172-BB9C-27C98F3396DC}" destId="{11791530-7FF6-4D95-B9F9-67B7AE42E167}" srcOrd="1" destOrd="0" presId="urn:microsoft.com/office/officeart/2005/8/layout/hierarchy2"/>
    <dgm:cxn modelId="{8908EBAD-1418-4118-84FC-7DC27DCDD38F}" type="presParOf" srcId="{11791530-7FF6-4D95-B9F9-67B7AE42E167}" destId="{ED6F8C27-B3C6-4E47-9CF3-0BF9411813DC}" srcOrd="0" destOrd="0" presId="urn:microsoft.com/office/officeart/2005/8/layout/hierarchy2"/>
    <dgm:cxn modelId="{B54B8166-1C70-4E94-B26F-2C2A3321C595}" type="presParOf" srcId="{ED6F8C27-B3C6-4E47-9CF3-0BF9411813DC}" destId="{EBF7C787-F7D2-4CF9-94ED-18524A32AB1C}" srcOrd="0" destOrd="0" presId="urn:microsoft.com/office/officeart/2005/8/layout/hierarchy2"/>
    <dgm:cxn modelId="{433722D9-91F4-4F8E-A5E8-C481D96FBF09}" type="presParOf" srcId="{11791530-7FF6-4D95-B9F9-67B7AE42E167}" destId="{A1AAE7F8-3DB7-4DC2-B285-C7E564389888}" srcOrd="1" destOrd="0" presId="urn:microsoft.com/office/officeart/2005/8/layout/hierarchy2"/>
    <dgm:cxn modelId="{5FE468CE-8A1F-4342-A110-9EC384234C8B}" type="presParOf" srcId="{A1AAE7F8-3DB7-4DC2-B285-C7E564389888}" destId="{0EAF1674-74B7-46E9-9812-0A54B8A1FD4E}" srcOrd="0" destOrd="0" presId="urn:microsoft.com/office/officeart/2005/8/layout/hierarchy2"/>
    <dgm:cxn modelId="{5A1B12BE-6B7A-4CEB-A77B-DF37BC4AE74E}" type="presParOf" srcId="{A1AAE7F8-3DB7-4DC2-B285-C7E564389888}" destId="{CFD3CA91-A9AB-40CC-81B2-64FD28944DCC}" srcOrd="1" destOrd="0" presId="urn:microsoft.com/office/officeart/2005/8/layout/hierarchy2"/>
    <dgm:cxn modelId="{55C48966-1480-4F67-A427-0DFD709B5CB0}" type="presParOf" srcId="{11791530-7FF6-4D95-B9F9-67B7AE42E167}" destId="{EFEB422C-12F5-4002-8DA6-4A8E72F81FE7}" srcOrd="2" destOrd="0" presId="urn:microsoft.com/office/officeart/2005/8/layout/hierarchy2"/>
    <dgm:cxn modelId="{D76ED8A0-7614-4ED5-960F-D6A9291566B2}" type="presParOf" srcId="{EFEB422C-12F5-4002-8DA6-4A8E72F81FE7}" destId="{5D2CD919-033B-4568-BC2C-5AF20EB3C715}" srcOrd="0" destOrd="0" presId="urn:microsoft.com/office/officeart/2005/8/layout/hierarchy2"/>
    <dgm:cxn modelId="{680FE5C3-2C98-4FA2-8127-9C6A98C4D4D5}" type="presParOf" srcId="{11791530-7FF6-4D95-B9F9-67B7AE42E167}" destId="{627EF76F-D335-478F-9EF7-E949BE4455CE}" srcOrd="3" destOrd="0" presId="urn:microsoft.com/office/officeart/2005/8/layout/hierarchy2"/>
    <dgm:cxn modelId="{37060228-B87C-4FD1-B48B-A3FC13739384}" type="presParOf" srcId="{627EF76F-D335-478F-9EF7-E949BE4455CE}" destId="{87E3DC1D-C1F7-4194-8545-1C96D078ECF5}" srcOrd="0" destOrd="0" presId="urn:microsoft.com/office/officeart/2005/8/layout/hierarchy2"/>
    <dgm:cxn modelId="{F5EA1E9F-68CF-4525-8A5C-AC585DF92087}" type="presParOf" srcId="{627EF76F-D335-478F-9EF7-E949BE4455CE}" destId="{59982B23-0A11-422D-983F-CA3150A5CDDE}" srcOrd="1" destOrd="0" presId="urn:microsoft.com/office/officeart/2005/8/layout/hierarchy2"/>
    <dgm:cxn modelId="{CF5A6A78-3CF8-41EC-BE1E-C05BBC668545}" type="presParOf" srcId="{47F34F04-B2DC-4437-BC54-F854FE17112D}" destId="{31809DCF-C636-43EA-AF3C-AFA85703E869}" srcOrd="2" destOrd="0" presId="urn:microsoft.com/office/officeart/2005/8/layout/hierarchy2"/>
    <dgm:cxn modelId="{F70DC486-3554-45DE-86BC-DDFC8CC9B5C8}" type="presParOf" srcId="{31809DCF-C636-43EA-AF3C-AFA85703E869}" destId="{DFA13949-3324-4F87-AE9A-FA4C78FF4BF5}" srcOrd="0" destOrd="0" presId="urn:microsoft.com/office/officeart/2005/8/layout/hierarchy2"/>
    <dgm:cxn modelId="{0F5A72D6-41F0-4E32-98F4-338DA63B797B}" type="presParOf" srcId="{47F34F04-B2DC-4437-BC54-F854FE17112D}" destId="{A8413E60-0123-4FBE-BD87-0C25A1B519AF}" srcOrd="3" destOrd="0" presId="urn:microsoft.com/office/officeart/2005/8/layout/hierarchy2"/>
    <dgm:cxn modelId="{F4764625-5523-4965-A691-52F17F841C1F}" type="presParOf" srcId="{A8413E60-0123-4FBE-BD87-0C25A1B519AF}" destId="{14F97CCB-00FE-42C0-A381-45311754B50C}" srcOrd="0" destOrd="0" presId="urn:microsoft.com/office/officeart/2005/8/layout/hierarchy2"/>
    <dgm:cxn modelId="{B7267BEA-A9F5-4CBD-B92C-DEA481F48979}" type="presParOf" srcId="{A8413E60-0123-4FBE-BD87-0C25A1B519AF}" destId="{A38F2253-5748-4103-8F4A-9CFB4397EA2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67F541-33FA-4AC0-9F7E-C4C07A2BA6F4}">
      <dsp:nvSpPr>
        <dsp:cNvPr id="0" name=""/>
        <dsp:cNvSpPr/>
      </dsp:nvSpPr>
      <dsp:spPr>
        <a:xfrm>
          <a:off x="644" y="2013172"/>
          <a:ext cx="1938734" cy="969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rtl="1">
            <a:lnSpc>
              <a:spcPct val="90000"/>
            </a:lnSpc>
            <a:spcBef>
              <a:spcPct val="0"/>
            </a:spcBef>
            <a:spcAft>
              <a:spcPct val="35000"/>
            </a:spcAft>
            <a:buNone/>
          </a:pPr>
          <a:r>
            <a:rPr lang="en-US" sz="3200" kern="1200" dirty="0"/>
            <a:t>TBW</a:t>
          </a:r>
          <a:endParaRPr lang="ar-JO" sz="3200" kern="1200" dirty="0"/>
        </a:p>
      </dsp:txBody>
      <dsp:txXfrm>
        <a:off x="29036" y="2041564"/>
        <a:ext cx="1881950" cy="912583"/>
      </dsp:txXfrm>
    </dsp:sp>
    <dsp:sp modelId="{BDE5F50B-8B83-4D0F-8009-0DB987B02BED}">
      <dsp:nvSpPr>
        <dsp:cNvPr id="0" name=""/>
        <dsp:cNvSpPr/>
      </dsp:nvSpPr>
      <dsp:spPr>
        <a:xfrm rot="19457599">
          <a:off x="1849614" y="2197695"/>
          <a:ext cx="955023" cy="42934"/>
        </a:xfrm>
        <a:custGeom>
          <a:avLst/>
          <a:gdLst/>
          <a:ahLst/>
          <a:cxnLst/>
          <a:rect l="0" t="0" r="0" b="0"/>
          <a:pathLst>
            <a:path>
              <a:moveTo>
                <a:pt x="0" y="21467"/>
              </a:moveTo>
              <a:lnTo>
                <a:pt x="955023" y="2146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rtl="1">
            <a:lnSpc>
              <a:spcPct val="90000"/>
            </a:lnSpc>
            <a:spcBef>
              <a:spcPct val="0"/>
            </a:spcBef>
            <a:spcAft>
              <a:spcPct val="35000"/>
            </a:spcAft>
            <a:buNone/>
          </a:pPr>
          <a:endParaRPr lang="ar-JO" sz="700" kern="1200"/>
        </a:p>
      </dsp:txBody>
      <dsp:txXfrm>
        <a:off x="2303250" y="2195287"/>
        <a:ext cx="47751" cy="47751"/>
      </dsp:txXfrm>
    </dsp:sp>
    <dsp:sp modelId="{6FE8C8DC-280C-483E-938D-E507477F5337}">
      <dsp:nvSpPr>
        <dsp:cNvPr id="0" name=""/>
        <dsp:cNvSpPr/>
      </dsp:nvSpPr>
      <dsp:spPr>
        <a:xfrm>
          <a:off x="2714872" y="1455786"/>
          <a:ext cx="1938734" cy="96936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rtl="1">
            <a:lnSpc>
              <a:spcPct val="90000"/>
            </a:lnSpc>
            <a:spcBef>
              <a:spcPct val="0"/>
            </a:spcBef>
            <a:spcAft>
              <a:spcPct val="35000"/>
            </a:spcAft>
            <a:buNone/>
          </a:pPr>
          <a:r>
            <a:rPr lang="en-US" sz="3200" kern="1200" dirty="0"/>
            <a:t>ECF</a:t>
          </a:r>
          <a:endParaRPr lang="ar-JO" sz="3200" kern="1200" dirty="0"/>
        </a:p>
      </dsp:txBody>
      <dsp:txXfrm>
        <a:off x="2743264" y="1484178"/>
        <a:ext cx="1881950" cy="912583"/>
      </dsp:txXfrm>
    </dsp:sp>
    <dsp:sp modelId="{ED6F8C27-B3C6-4E47-9CF3-0BF9411813DC}">
      <dsp:nvSpPr>
        <dsp:cNvPr id="0" name=""/>
        <dsp:cNvSpPr/>
      </dsp:nvSpPr>
      <dsp:spPr>
        <a:xfrm rot="18586302">
          <a:off x="4435243" y="1453146"/>
          <a:ext cx="1212220" cy="42934"/>
        </a:xfrm>
        <a:custGeom>
          <a:avLst/>
          <a:gdLst/>
          <a:ahLst/>
          <a:cxnLst/>
          <a:rect l="0" t="0" r="0" b="0"/>
          <a:pathLst>
            <a:path>
              <a:moveTo>
                <a:pt x="0" y="21467"/>
              </a:moveTo>
              <a:lnTo>
                <a:pt x="1212220" y="2146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rtl="1">
            <a:lnSpc>
              <a:spcPct val="90000"/>
            </a:lnSpc>
            <a:spcBef>
              <a:spcPct val="0"/>
            </a:spcBef>
            <a:spcAft>
              <a:spcPct val="35000"/>
            </a:spcAft>
            <a:buNone/>
          </a:pPr>
          <a:endParaRPr lang="ar-JO" sz="700" kern="1200"/>
        </a:p>
      </dsp:txBody>
      <dsp:txXfrm>
        <a:off x="5011048" y="1444308"/>
        <a:ext cx="60611" cy="60611"/>
      </dsp:txXfrm>
    </dsp:sp>
    <dsp:sp modelId="{0EAF1674-74B7-46E9-9812-0A54B8A1FD4E}">
      <dsp:nvSpPr>
        <dsp:cNvPr id="0" name=""/>
        <dsp:cNvSpPr/>
      </dsp:nvSpPr>
      <dsp:spPr>
        <a:xfrm>
          <a:off x="5429100" y="524074"/>
          <a:ext cx="1938734" cy="96936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1">
            <a:lnSpc>
              <a:spcPct val="90000"/>
            </a:lnSpc>
            <a:spcBef>
              <a:spcPct val="0"/>
            </a:spcBef>
            <a:spcAft>
              <a:spcPct val="35000"/>
            </a:spcAft>
            <a:buNone/>
          </a:pPr>
          <a:r>
            <a:rPr lang="en-US" sz="2800" kern="1200" dirty="0"/>
            <a:t>Interstitial fluid</a:t>
          </a:r>
          <a:endParaRPr lang="ar-JO" sz="2800" kern="1200" dirty="0"/>
        </a:p>
      </dsp:txBody>
      <dsp:txXfrm>
        <a:off x="5457492" y="552466"/>
        <a:ext cx="1881950" cy="912583"/>
      </dsp:txXfrm>
    </dsp:sp>
    <dsp:sp modelId="{EFEB422C-12F5-4002-8DA6-4A8E72F81FE7}">
      <dsp:nvSpPr>
        <dsp:cNvPr id="0" name=""/>
        <dsp:cNvSpPr/>
      </dsp:nvSpPr>
      <dsp:spPr>
        <a:xfrm rot="2142401">
          <a:off x="4563842" y="2197695"/>
          <a:ext cx="955023" cy="42934"/>
        </a:xfrm>
        <a:custGeom>
          <a:avLst/>
          <a:gdLst/>
          <a:ahLst/>
          <a:cxnLst/>
          <a:rect l="0" t="0" r="0" b="0"/>
          <a:pathLst>
            <a:path>
              <a:moveTo>
                <a:pt x="0" y="21467"/>
              </a:moveTo>
              <a:lnTo>
                <a:pt x="955023" y="2146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rtl="1">
            <a:lnSpc>
              <a:spcPct val="90000"/>
            </a:lnSpc>
            <a:spcBef>
              <a:spcPct val="0"/>
            </a:spcBef>
            <a:spcAft>
              <a:spcPct val="35000"/>
            </a:spcAft>
            <a:buNone/>
          </a:pPr>
          <a:endParaRPr lang="ar-JO" sz="700" kern="1200"/>
        </a:p>
      </dsp:txBody>
      <dsp:txXfrm>
        <a:off x="5017478" y="2195287"/>
        <a:ext cx="47751" cy="47751"/>
      </dsp:txXfrm>
    </dsp:sp>
    <dsp:sp modelId="{87E3DC1D-C1F7-4194-8545-1C96D078ECF5}">
      <dsp:nvSpPr>
        <dsp:cNvPr id="0" name=""/>
        <dsp:cNvSpPr/>
      </dsp:nvSpPr>
      <dsp:spPr>
        <a:xfrm>
          <a:off x="5429100" y="1638846"/>
          <a:ext cx="1938734" cy="171801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en-US" sz="2400" kern="1200" dirty="0"/>
            <a:t>Plasma</a:t>
          </a:r>
          <a:br>
            <a:rPr lang="ar-JO" sz="2400" kern="1200" dirty="0"/>
          </a:br>
          <a:r>
            <a:rPr lang="en-US" sz="2400" kern="1200" dirty="0"/>
            <a:t>(intravascular)</a:t>
          </a:r>
          <a:endParaRPr lang="ar-JO" sz="2400" kern="1200" dirty="0"/>
        </a:p>
      </dsp:txBody>
      <dsp:txXfrm>
        <a:off x="5479419" y="1689165"/>
        <a:ext cx="1838096" cy="1617381"/>
      </dsp:txXfrm>
    </dsp:sp>
    <dsp:sp modelId="{31809DCF-C636-43EA-AF3C-AFA85703E869}">
      <dsp:nvSpPr>
        <dsp:cNvPr id="0" name=""/>
        <dsp:cNvSpPr/>
      </dsp:nvSpPr>
      <dsp:spPr>
        <a:xfrm rot="2142401">
          <a:off x="1849614" y="2755081"/>
          <a:ext cx="955023" cy="42934"/>
        </a:xfrm>
        <a:custGeom>
          <a:avLst/>
          <a:gdLst/>
          <a:ahLst/>
          <a:cxnLst/>
          <a:rect l="0" t="0" r="0" b="0"/>
          <a:pathLst>
            <a:path>
              <a:moveTo>
                <a:pt x="0" y="21467"/>
              </a:moveTo>
              <a:lnTo>
                <a:pt x="955023" y="2146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rtl="1">
            <a:lnSpc>
              <a:spcPct val="90000"/>
            </a:lnSpc>
            <a:spcBef>
              <a:spcPct val="0"/>
            </a:spcBef>
            <a:spcAft>
              <a:spcPct val="35000"/>
            </a:spcAft>
            <a:buNone/>
          </a:pPr>
          <a:endParaRPr lang="ar-JO" sz="700" kern="1200"/>
        </a:p>
      </dsp:txBody>
      <dsp:txXfrm>
        <a:off x="2303250" y="2752673"/>
        <a:ext cx="47751" cy="47751"/>
      </dsp:txXfrm>
    </dsp:sp>
    <dsp:sp modelId="{14F97CCB-00FE-42C0-A381-45311754B50C}">
      <dsp:nvSpPr>
        <dsp:cNvPr id="0" name=""/>
        <dsp:cNvSpPr/>
      </dsp:nvSpPr>
      <dsp:spPr>
        <a:xfrm>
          <a:off x="2714872" y="2570558"/>
          <a:ext cx="1938734" cy="96936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rtl="1">
            <a:lnSpc>
              <a:spcPct val="90000"/>
            </a:lnSpc>
            <a:spcBef>
              <a:spcPct val="0"/>
            </a:spcBef>
            <a:spcAft>
              <a:spcPct val="35000"/>
            </a:spcAft>
            <a:buNone/>
          </a:pPr>
          <a:r>
            <a:rPr lang="en-US" sz="3200" kern="1200" dirty="0"/>
            <a:t>ICF</a:t>
          </a:r>
          <a:endParaRPr lang="ar-JO" sz="3200" kern="1200" dirty="0"/>
        </a:p>
      </dsp:txBody>
      <dsp:txXfrm>
        <a:off x="2743264" y="2598950"/>
        <a:ext cx="1881950" cy="91258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JO"/>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C600CA9-6961-4440-9C83-890406068D6D}" type="datetimeFigureOut">
              <a:rPr lang="ar-JO" smtClean="0"/>
              <a:pPr/>
              <a:t>02/12/1442</a:t>
            </a:fld>
            <a:endParaRPr lang="ar-J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J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JO"/>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C88DD25-F51B-419B-910E-DB1FB95A5132}" type="slidenum">
              <a:rPr lang="ar-JO" smtClean="0"/>
              <a:pPr/>
              <a:t>‹#›</a:t>
            </a:fld>
            <a:endParaRPr lang="ar-JO"/>
          </a:p>
        </p:txBody>
      </p:sp>
    </p:spTree>
    <p:extLst>
      <p:ext uri="{BB962C8B-B14F-4D97-AF65-F5344CB8AC3E}">
        <p14:creationId xmlns:p14="http://schemas.microsoft.com/office/powerpoint/2010/main" val="7141119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8DD25-F51B-419B-910E-DB1FB95A5132}" type="slidenum">
              <a:rPr lang="ar-JO" smtClean="0"/>
              <a:pPr/>
              <a:t>1</a:t>
            </a:fld>
            <a:endParaRPr lang="ar-JO"/>
          </a:p>
        </p:txBody>
      </p:sp>
    </p:spTree>
    <p:extLst>
      <p:ext uri="{BB962C8B-B14F-4D97-AF65-F5344CB8AC3E}">
        <p14:creationId xmlns:p14="http://schemas.microsoft.com/office/powerpoint/2010/main" val="1099610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dirty="0" err="1"/>
              <a:t>Hydroxyethyl</a:t>
            </a:r>
            <a:r>
              <a:rPr lang="en-US" dirty="0"/>
              <a:t> starch</a:t>
            </a:r>
            <a:endParaRPr lang="ar-JO" dirty="0"/>
          </a:p>
        </p:txBody>
      </p:sp>
      <p:sp>
        <p:nvSpPr>
          <p:cNvPr id="4" name="Slide Number Placeholder 3"/>
          <p:cNvSpPr>
            <a:spLocks noGrp="1"/>
          </p:cNvSpPr>
          <p:nvPr>
            <p:ph type="sldNum" sz="quarter" idx="10"/>
          </p:nvPr>
        </p:nvSpPr>
        <p:spPr/>
        <p:txBody>
          <a:bodyPr/>
          <a:lstStyle/>
          <a:p>
            <a:fld id="{1C88DD25-F51B-419B-910E-DB1FB95A5132}" type="slidenum">
              <a:rPr lang="ar-JO" smtClean="0"/>
              <a:pPr/>
              <a:t>16</a:t>
            </a:fld>
            <a:endParaRPr lang="ar-JO"/>
          </a:p>
        </p:txBody>
      </p:sp>
    </p:spTree>
    <p:extLst>
      <p:ext uri="{BB962C8B-B14F-4D97-AF65-F5344CB8AC3E}">
        <p14:creationId xmlns:p14="http://schemas.microsoft.com/office/powerpoint/2010/main" val="421674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932135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ar-JO" dirty="0"/>
              <a:t>فعليًا</a:t>
            </a:r>
            <a:r>
              <a:rPr lang="ar-JO" baseline="0" dirty="0"/>
              <a:t> </a:t>
            </a:r>
          </a:p>
          <a:p>
            <a:pPr algn="l"/>
            <a:r>
              <a:rPr lang="en-US" baseline="0" dirty="0"/>
              <a:t>The first step is to calculate the </a:t>
            </a:r>
            <a:r>
              <a:rPr lang="en-US" baseline="0" dirty="0" err="1"/>
              <a:t>osmolality</a:t>
            </a:r>
            <a:r>
              <a:rPr lang="en-US" baseline="0" dirty="0"/>
              <a:t> to determine if it is:</a:t>
            </a:r>
          </a:p>
          <a:p>
            <a:pPr algn="l"/>
            <a:r>
              <a:rPr lang="en-US" baseline="0" dirty="0"/>
              <a:t>1-hypertonic </a:t>
            </a:r>
            <a:r>
              <a:rPr lang="en-US" baseline="0" dirty="0" err="1"/>
              <a:t>hypoNa</a:t>
            </a:r>
            <a:r>
              <a:rPr lang="en-US" baseline="0" dirty="0"/>
              <a:t> : as in hyperglycemia </a:t>
            </a:r>
          </a:p>
          <a:p>
            <a:pPr algn="l"/>
            <a:r>
              <a:rPr lang="en-US" baseline="0" dirty="0"/>
              <a:t>2- isotonic </a:t>
            </a:r>
            <a:r>
              <a:rPr lang="en-US" baseline="0" dirty="0" err="1"/>
              <a:t>hypoNa</a:t>
            </a:r>
            <a:r>
              <a:rPr lang="en-US" baseline="0" dirty="0"/>
              <a:t> : as in </a:t>
            </a:r>
            <a:r>
              <a:rPr lang="en-US" baseline="0" dirty="0" err="1"/>
              <a:t>hyperlipidemia</a:t>
            </a:r>
            <a:r>
              <a:rPr lang="en-US" baseline="0" dirty="0"/>
              <a:t> pr increased proteins in the serum </a:t>
            </a:r>
          </a:p>
          <a:p>
            <a:pPr algn="l"/>
            <a:r>
              <a:rPr lang="en-US" baseline="0" dirty="0"/>
              <a:t>3- hypotonic </a:t>
            </a:r>
            <a:r>
              <a:rPr lang="en-US" baseline="0" dirty="0" err="1"/>
              <a:t>hypoNa</a:t>
            </a:r>
            <a:r>
              <a:rPr lang="en-US" baseline="0" dirty="0"/>
              <a:t> : in which you have to assess volume status </a:t>
            </a:r>
            <a:r>
              <a:rPr lang="en-US" baseline="0" dirty="0" err="1"/>
              <a:t>bz</a:t>
            </a:r>
            <a:r>
              <a:rPr lang="en-US" baseline="0" dirty="0"/>
              <a:t> it is classified according to the ECV … etc.</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2FEF59-01AF-4887-8E16-44CE4E250D1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3205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err="1"/>
              <a:t>Una</a:t>
            </a:r>
            <a:r>
              <a:rPr lang="en-US" dirty="0"/>
              <a:t> =</a:t>
            </a:r>
            <a:r>
              <a:rPr lang="en-US" baseline="0" dirty="0"/>
              <a:t> urinary sodium </a:t>
            </a:r>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530696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In edematous state &gt; there is retention for both water</a:t>
            </a:r>
            <a:r>
              <a:rPr lang="en-US" baseline="0" dirty="0"/>
              <a:t> and Na &gt; but disproportionate accumulation of water results in </a:t>
            </a:r>
            <a:r>
              <a:rPr lang="en-US" baseline="0" dirty="0" err="1"/>
              <a:t>hypoNa</a:t>
            </a:r>
            <a:r>
              <a:rPr lang="en-US" baseline="0" dirty="0"/>
              <a:t>.</a:t>
            </a:r>
          </a:p>
          <a:p>
            <a:pPr algn="l"/>
            <a:r>
              <a:rPr lang="en-US" dirty="0" err="1">
                <a:solidFill>
                  <a:schemeClr val="tx2">
                    <a:lumMod val="60000"/>
                    <a:lumOff val="40000"/>
                  </a:schemeClr>
                </a:solidFill>
              </a:rPr>
              <a:t>Pseudohyponatremia</a:t>
            </a:r>
            <a:r>
              <a:rPr lang="en-US" dirty="0">
                <a:solidFill>
                  <a:schemeClr val="tx2">
                    <a:lumMod val="60000"/>
                    <a:lumOff val="40000"/>
                  </a:schemeClr>
                </a:solidFill>
              </a:rPr>
              <a:t> : Normal TBW and Total body Sodium Are not changed ,mostly secondary to hyperglycemia</a:t>
            </a:r>
            <a:r>
              <a:rPr lang="en-US" baseline="0" dirty="0">
                <a:solidFill>
                  <a:schemeClr val="tx2">
                    <a:lumMod val="60000"/>
                    <a:lumOff val="40000"/>
                  </a:schemeClr>
                </a:solidFill>
              </a:rPr>
              <a:t> or increased plasma lipids and proteins.</a:t>
            </a:r>
            <a:r>
              <a:rPr lang="en-US" dirty="0">
                <a:solidFill>
                  <a:schemeClr val="tx2">
                    <a:lumMod val="60000"/>
                    <a:lumOff val="40000"/>
                  </a:schemeClr>
                </a:solidFill>
              </a:rPr>
              <a:t> </a:t>
            </a:r>
            <a:endParaRPr lang="en-US" baseline="0" dirty="0"/>
          </a:p>
          <a:p>
            <a:pPr algn="l"/>
            <a:r>
              <a:rPr lang="en-US" baseline="0" dirty="0"/>
              <a:t>Hypokalemia can result in </a:t>
            </a:r>
            <a:r>
              <a:rPr lang="en-US" baseline="0" dirty="0" err="1"/>
              <a:t>hypoNa</a:t>
            </a:r>
            <a:r>
              <a:rPr lang="en-US" baseline="0" dirty="0"/>
              <a:t>  due to cellular exchange of Na and K .</a:t>
            </a:r>
          </a:p>
          <a:p>
            <a:pPr algn="l"/>
            <a:r>
              <a:rPr lang="en-US" baseline="0" dirty="0"/>
              <a:t>SIADH :characterized by </a:t>
            </a:r>
            <a:r>
              <a:rPr lang="en-US" baseline="0" dirty="0" err="1"/>
              <a:t>hypoosmolality</a:t>
            </a:r>
            <a:r>
              <a:rPr lang="en-US" baseline="0" dirty="0"/>
              <a:t> , </a:t>
            </a:r>
            <a:r>
              <a:rPr lang="en-US" baseline="0" dirty="0" err="1"/>
              <a:t>hypoNa</a:t>
            </a:r>
            <a:r>
              <a:rPr lang="en-US" baseline="0" dirty="0"/>
              <a:t> , low urine output w/ increased urinary Na , and </a:t>
            </a:r>
            <a:r>
              <a:rPr lang="en-US" baseline="0" dirty="0" err="1"/>
              <a:t>euvolemia</a:t>
            </a:r>
            <a:r>
              <a:rPr lang="en-US" baseline="0" dirty="0"/>
              <a:t> .. As seen in RS and CNS disorders. </a:t>
            </a:r>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029021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a:t>The symptoms predominantly neurological.</a:t>
            </a:r>
          </a:p>
          <a:p>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15887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 adaptation : free </a:t>
            </a:r>
            <a:r>
              <a:rPr lang="en-US" dirty="0" err="1"/>
              <a:t>osmoles</a:t>
            </a:r>
            <a:r>
              <a:rPr lang="en-US" dirty="0"/>
              <a:t> </a:t>
            </a:r>
            <a:r>
              <a:rPr lang="en-US" dirty="0" err="1"/>
              <a:t>e.g</a:t>
            </a:r>
            <a:r>
              <a:rPr lang="en-US" dirty="0"/>
              <a:t> </a:t>
            </a:r>
            <a:r>
              <a:rPr lang="en-US" dirty="0" err="1"/>
              <a:t>inisetol</a:t>
            </a:r>
            <a:r>
              <a:rPr lang="en-US" dirty="0"/>
              <a:t> , </a:t>
            </a:r>
            <a:r>
              <a:rPr lang="en-US" dirty="0" err="1"/>
              <a:t>osmolarity</a:t>
            </a:r>
            <a:r>
              <a:rPr lang="en-US" dirty="0"/>
              <a:t> normal in brain &gt;rapid correction &gt; </a:t>
            </a:r>
            <a:r>
              <a:rPr lang="en-US" dirty="0" err="1"/>
              <a:t>hyperosmolarity</a:t>
            </a:r>
            <a:r>
              <a:rPr lang="en-US" baseline="0" dirty="0"/>
              <a:t> &gt; shrinkage of cells </a:t>
            </a:r>
            <a:r>
              <a:rPr lang="en-US" baseline="0" dirty="0" err="1"/>
              <a:t>esp</a:t>
            </a:r>
            <a:r>
              <a:rPr lang="en-US" baseline="0" dirty="0"/>
              <a:t> myelin sheath</a:t>
            </a:r>
            <a:br>
              <a:rPr lang="en-US" dirty="0"/>
            </a:br>
            <a:r>
              <a:rPr lang="en-US" dirty="0"/>
              <a:t>signs :dysphagia</a:t>
            </a:r>
            <a:r>
              <a:rPr lang="en-US" baseline="0" dirty="0"/>
              <a:t> , dysarthria , acute paralysis</a:t>
            </a:r>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2FEF59-01AF-4887-8E16-44CE4E250D1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2093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49308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People with </a:t>
            </a:r>
            <a:r>
              <a:rPr lang="en-US" dirty="0" err="1"/>
              <a:t>hypervolemic</a:t>
            </a:r>
            <a:r>
              <a:rPr lang="en-US" dirty="0"/>
              <a:t> </a:t>
            </a:r>
            <a:r>
              <a:rPr lang="en-US" dirty="0" err="1"/>
              <a:t>hyperNa</a:t>
            </a:r>
            <a:r>
              <a:rPr lang="en-US" dirty="0"/>
              <a:t> : present with bradycardia and</a:t>
            </a:r>
            <a:r>
              <a:rPr lang="en-US" baseline="0" dirty="0"/>
              <a:t> HTN</a:t>
            </a:r>
          </a:p>
          <a:p>
            <a:pPr algn="l"/>
            <a:r>
              <a:rPr lang="en-US" baseline="0" dirty="0"/>
              <a:t>While those with Hypovolemic </a:t>
            </a:r>
            <a:r>
              <a:rPr lang="en-US" baseline="0" dirty="0" err="1"/>
              <a:t>hyperNa</a:t>
            </a:r>
            <a:r>
              <a:rPr lang="en-US" baseline="0" dirty="0"/>
              <a:t> : Hypotension and tachycardia .</a:t>
            </a:r>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746808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Mostly it is neurological manifestations .</a:t>
            </a:r>
          </a:p>
          <a:p>
            <a:pPr marL="0" marR="0" indent="0" algn="l" defTabSz="914400" rtl="1" eaLnBrk="1" fontAlgn="auto" latinLnBrk="0" hangingPunct="1">
              <a:lnSpc>
                <a:spcPct val="100000"/>
              </a:lnSpc>
              <a:spcBef>
                <a:spcPts val="0"/>
              </a:spcBef>
              <a:spcAft>
                <a:spcPts val="0"/>
              </a:spcAft>
              <a:buClrTx/>
              <a:buSzTx/>
              <a:buFontTx/>
              <a:buNone/>
              <a:tabLst/>
              <a:defRPr/>
            </a:pPr>
            <a:r>
              <a:rPr lang="en-US" dirty="0"/>
              <a:t>Symptoms are related to </a:t>
            </a:r>
            <a:r>
              <a:rPr lang="en-US" dirty="0" err="1"/>
              <a:t>hyperosmolarity</a:t>
            </a:r>
            <a:r>
              <a:rPr lang="en-US" dirty="0"/>
              <a:t> resulting in cellular dehydration</a:t>
            </a:r>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64133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a:t>WD = water deficit </a:t>
            </a:r>
          </a:p>
          <a:p>
            <a:r>
              <a:rPr lang="en-US" dirty="0"/>
              <a:t>One half of WD is corrected over the first 24h and the rest over the following 2-3 days.</a:t>
            </a:r>
          </a:p>
          <a:p>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172654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Adults</a:t>
            </a:r>
            <a:r>
              <a:rPr lang="en-US" baseline="0" dirty="0"/>
              <a:t> consume 800-1000g of phosphorus daily .</a:t>
            </a:r>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381452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(refeeding syndrome) as a result of the incorporation of phosphorus into rapidly dividing cells.</a:t>
            </a:r>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290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No ATP &gt; decreased</a:t>
            </a:r>
            <a:r>
              <a:rPr lang="en-US" baseline="0" dirty="0"/>
              <a:t> metabolic processes &gt; no energy .</a:t>
            </a:r>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893394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Risks of intravenous phosphate therapy include hyperphosphatemia, hypocalcemia, hypotension, hyperkalemia (with potassium phosphate), hypomagnesemia, hyperosmolality, metastatic calcification, and renal failure.</a:t>
            </a:r>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569507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 test that shows active GI bleeding --- BUN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2FEF59-01AF-4887-8E16-44CE4E250D1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2639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226811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*K &gt; 7 </a:t>
            </a:r>
            <a:r>
              <a:rPr lang="en-US" dirty="0" err="1"/>
              <a:t>meq</a:t>
            </a:r>
            <a:r>
              <a:rPr lang="en-US" dirty="0"/>
              <a:t> , ECG changes ---- calcium gluconate .</a:t>
            </a:r>
          </a:p>
          <a:p>
            <a:pPr algn="l"/>
            <a:r>
              <a:rPr lang="en-US" dirty="0"/>
              <a:t>*Ca gluconate </a:t>
            </a:r>
            <a:r>
              <a:rPr lang="en-US" dirty="0" err="1"/>
              <a:t>antagonises</a:t>
            </a:r>
            <a:r>
              <a:rPr lang="en-US" dirty="0"/>
              <a:t> the effect of K on cardiac cells.</a:t>
            </a:r>
          </a:p>
          <a:p>
            <a:pPr algn="l"/>
            <a:r>
              <a:rPr lang="en-US" dirty="0"/>
              <a:t>*</a:t>
            </a:r>
            <a:r>
              <a:rPr lang="en-US" dirty="0" err="1"/>
              <a:t>Salbutamol</a:t>
            </a:r>
            <a:r>
              <a:rPr lang="en-US" dirty="0"/>
              <a:t> : Beta agonist .</a:t>
            </a:r>
          </a:p>
          <a:p>
            <a:pPr algn="l"/>
            <a:r>
              <a:rPr lang="en-US" dirty="0"/>
              <a:t>*</a:t>
            </a:r>
            <a:r>
              <a:rPr lang="en-US" dirty="0" err="1"/>
              <a:t>Kayexalate</a:t>
            </a:r>
            <a:r>
              <a:rPr lang="en-US" dirty="0"/>
              <a:t> ( Na </a:t>
            </a:r>
            <a:r>
              <a:rPr lang="en-US" dirty="0" err="1"/>
              <a:t>polysterene</a:t>
            </a:r>
            <a:r>
              <a:rPr lang="en-US" dirty="0"/>
              <a:t> </a:t>
            </a:r>
            <a:r>
              <a:rPr lang="en-US" dirty="0" err="1"/>
              <a:t>sulphate</a:t>
            </a:r>
            <a:r>
              <a:rPr lang="en-US" dirty="0"/>
              <a:t> plus </a:t>
            </a:r>
            <a:r>
              <a:rPr lang="en-US" dirty="0" err="1"/>
              <a:t>sorbitol</a:t>
            </a:r>
            <a:r>
              <a:rPr lang="en-US" dirty="0"/>
              <a:t> ) &gt; exchange between Na and K then bind</a:t>
            </a:r>
            <a:r>
              <a:rPr lang="en-US" baseline="0" dirty="0"/>
              <a:t> to </a:t>
            </a:r>
            <a:r>
              <a:rPr lang="en-US" baseline="0" dirty="0" err="1"/>
              <a:t>sorbitol</a:t>
            </a:r>
            <a:r>
              <a:rPr lang="en-US" baseline="0" dirty="0"/>
              <a:t> and excreted through feces.</a:t>
            </a:r>
          </a:p>
          <a:p>
            <a:pPr algn="l"/>
            <a:r>
              <a:rPr lang="en-US" baseline="0" dirty="0"/>
              <a:t>*Dialysis : in case of sever not resolving </a:t>
            </a:r>
            <a:r>
              <a:rPr lang="en-US" baseline="0" dirty="0" err="1"/>
              <a:t>hyperK</a:t>
            </a:r>
            <a:r>
              <a:rPr lang="en-US" baseline="0" dirty="0"/>
              <a:t> or in the presence of renal failure .</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2FEF59-01AF-4887-8E16-44CE4E250D1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1095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dirty="0"/>
              <a:t> </a:t>
            </a:r>
            <a:r>
              <a:rPr lang="en-US" dirty="0" err="1"/>
              <a:t>persistant</a:t>
            </a:r>
            <a:r>
              <a:rPr lang="en-US" dirty="0"/>
              <a:t> </a:t>
            </a:r>
            <a:r>
              <a:rPr lang="en-US" dirty="0" err="1"/>
              <a:t>vomitting</a:t>
            </a:r>
            <a:r>
              <a:rPr lang="en-US" dirty="0"/>
              <a:t> ---- 1) direct loss</a:t>
            </a:r>
            <a:r>
              <a:rPr lang="en-US" baseline="0" dirty="0"/>
              <a:t> of K , 2) volume depletion ---- renal ( Na and water retention , k excretion ) , 3) metabolic alkalosis ( H+ out , K in )</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2FEF59-01AF-4887-8E16-44CE4E250D1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5326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Symptoms mostly Cardiovascular </a:t>
            </a:r>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03294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a:t>IV </a:t>
            </a:r>
            <a:r>
              <a:rPr lang="en-US" dirty="0" err="1"/>
              <a:t>Potasium</a:t>
            </a:r>
            <a:r>
              <a:rPr lang="en-US" dirty="0"/>
              <a:t> is very irritant .</a:t>
            </a:r>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795257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Daily Ca intake 500-1000 mg daily</a:t>
            </a:r>
            <a:r>
              <a:rPr lang="en-US" baseline="0" dirty="0"/>
              <a:t> .</a:t>
            </a:r>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288333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PTH promotes calcium </a:t>
            </a:r>
            <a:r>
              <a:rPr lang="en-US" dirty="0" err="1"/>
              <a:t>resorption</a:t>
            </a:r>
            <a:r>
              <a:rPr lang="en-US" dirty="0"/>
              <a:t> from bone and reclamation of calcium from the </a:t>
            </a:r>
            <a:r>
              <a:rPr lang="en-US" dirty="0" err="1"/>
              <a:t>glomerular</a:t>
            </a:r>
            <a:r>
              <a:rPr lang="en-US" dirty="0"/>
              <a:t> </a:t>
            </a:r>
            <a:r>
              <a:rPr lang="en-US" dirty="0" err="1"/>
              <a:t>fi</a:t>
            </a:r>
            <a:r>
              <a:rPr lang="en-US" dirty="0"/>
              <a:t> </a:t>
            </a:r>
            <a:r>
              <a:rPr lang="en-US" dirty="0" err="1"/>
              <a:t>ltrate</a:t>
            </a:r>
            <a:r>
              <a:rPr lang="en-US" dirty="0"/>
              <a:t>. Vitamin D increases calcium absorption from the intestinal tract.</a:t>
            </a:r>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40773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09859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HTN</a:t>
            </a:r>
            <a:r>
              <a:rPr lang="en-US" baseline="0" dirty="0"/>
              <a:t> : </a:t>
            </a:r>
            <a:r>
              <a:rPr lang="en-US" baseline="0" dirty="0" err="1"/>
              <a:t>bz</a:t>
            </a:r>
            <a:r>
              <a:rPr lang="en-US" baseline="0" dirty="0"/>
              <a:t> Ca work on Vascular Smooth muscle causing increase in peripheral resistance .</a:t>
            </a:r>
          </a:p>
          <a:p>
            <a:pPr algn="l"/>
            <a:r>
              <a:rPr lang="en-US" baseline="0" dirty="0"/>
              <a:t>Short QT : due to decreased activity of depolarization ( decrease the time for Ca entry – plateau-) .</a:t>
            </a:r>
          </a:p>
          <a:p>
            <a:pPr algn="l"/>
            <a:r>
              <a:rPr lang="en-US" baseline="0" dirty="0"/>
              <a:t> </a:t>
            </a:r>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363317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Mg depletion</a:t>
            </a:r>
            <a:r>
              <a:rPr lang="en-US" baseline="0" dirty="0"/>
              <a:t> impairs PTH secretion and function .</a:t>
            </a:r>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43526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Hypocalcemia is the primary cause of tetany. Low ionized calcium levels in the extracellular fluid increase the permeability of neuronal membranes to sodium ion, causing a progressive depolarization, which increases the possibility of action </a:t>
            </a:r>
            <a:r>
              <a:rPr lang="en-US" sz="1200" b="0" i="0" kern="1200" dirty="0" err="1">
                <a:solidFill>
                  <a:schemeClr val="tx1"/>
                </a:solidFill>
                <a:latin typeface="+mn-lt"/>
                <a:ea typeface="+mn-ea"/>
                <a:cs typeface="+mn-cs"/>
              </a:rPr>
              <a:t>potentials.This</a:t>
            </a:r>
            <a:r>
              <a:rPr lang="en-US" sz="1200" b="0" i="0" kern="1200" dirty="0">
                <a:solidFill>
                  <a:schemeClr val="tx1"/>
                </a:solidFill>
                <a:latin typeface="+mn-lt"/>
                <a:ea typeface="+mn-ea"/>
                <a:cs typeface="+mn-cs"/>
              </a:rPr>
              <a:t> occurs because calcium ions interact with the exterior surface of sodium channels in the plasma membrane of nerve cells. When calcium ions are absent the voltage level required to open voltage gated sodium channels is significantly altered (less excitation is required).[7] If the plasma Ca2+ decreases to less than 50% of the normal value of 9.4 mg/dl, action potentials may be spontaneously generated, causing contraction of peripheral skeletal muscles</a:t>
            </a:r>
            <a:endParaRPr lang="en-US" dirty="0"/>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82769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sz="1200" dirty="0">
                <a:solidFill>
                  <a:srgbClr val="008000"/>
                </a:solidFill>
              </a:rPr>
              <a:t>Trousseau’s  results in :</a:t>
            </a:r>
          </a:p>
          <a:p>
            <a:pPr algn="l"/>
            <a:r>
              <a:rPr lang="en-US" sz="1200" dirty="0">
                <a:solidFill>
                  <a:srgbClr val="008000"/>
                </a:solidFill>
              </a:rPr>
              <a:t>1- adduction of the thumb </a:t>
            </a:r>
          </a:p>
          <a:p>
            <a:pPr algn="l"/>
            <a:r>
              <a:rPr lang="en-US" sz="1200" dirty="0">
                <a:solidFill>
                  <a:srgbClr val="008000"/>
                </a:solidFill>
              </a:rPr>
              <a:t>2- Flexion at MCP</a:t>
            </a:r>
            <a:r>
              <a:rPr lang="en-US" sz="1200" baseline="0" dirty="0">
                <a:solidFill>
                  <a:srgbClr val="008000"/>
                </a:solidFill>
              </a:rPr>
              <a:t> joint </a:t>
            </a:r>
          </a:p>
          <a:p>
            <a:pPr algn="l"/>
            <a:r>
              <a:rPr lang="en-US" sz="1200" baseline="0" dirty="0">
                <a:solidFill>
                  <a:srgbClr val="008000"/>
                </a:solidFill>
              </a:rPr>
              <a:t>3- Extension at </a:t>
            </a:r>
            <a:r>
              <a:rPr lang="en-US" sz="1200" baseline="0" dirty="0" err="1">
                <a:solidFill>
                  <a:srgbClr val="008000"/>
                </a:solidFill>
              </a:rPr>
              <a:t>interphalengeal</a:t>
            </a:r>
            <a:r>
              <a:rPr lang="en-US" sz="1200" baseline="0" dirty="0">
                <a:solidFill>
                  <a:srgbClr val="008000"/>
                </a:solidFill>
              </a:rPr>
              <a:t> joint </a:t>
            </a:r>
          </a:p>
          <a:p>
            <a:pPr algn="l"/>
            <a:r>
              <a:rPr lang="en-US" sz="1200" baseline="0" dirty="0">
                <a:solidFill>
                  <a:srgbClr val="008000"/>
                </a:solidFill>
              </a:rPr>
              <a:t>4- Wrist flexion </a:t>
            </a:r>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57775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NS= Normal saline </a:t>
            </a:r>
          </a:p>
          <a:p>
            <a:pPr algn="l"/>
            <a:r>
              <a:rPr lang="en-US" dirty="0"/>
              <a:t>#Other lines</a:t>
            </a:r>
            <a:r>
              <a:rPr lang="en-US" baseline="0" dirty="0"/>
              <a:t> of ttt for </a:t>
            </a:r>
            <a:r>
              <a:rPr lang="en-US" baseline="0" dirty="0" err="1"/>
              <a:t>hyperCa</a:t>
            </a:r>
            <a:r>
              <a:rPr lang="en-US" baseline="0" dirty="0"/>
              <a:t>  is calcitonin &gt; in malignancy or primary hyperparathyroidism.</a:t>
            </a:r>
          </a:p>
          <a:p>
            <a:pPr algn="l"/>
            <a:r>
              <a:rPr lang="en-US" baseline="0" dirty="0"/>
              <a:t># Calcium ttt for </a:t>
            </a:r>
            <a:r>
              <a:rPr lang="en-US" baseline="0" dirty="0" err="1"/>
              <a:t>hypOcalcemia</a:t>
            </a:r>
            <a:r>
              <a:rPr lang="en-US" baseline="0" dirty="0"/>
              <a:t> : </a:t>
            </a:r>
          </a:p>
          <a:p>
            <a:pPr algn="l"/>
            <a:r>
              <a:rPr lang="en-US" baseline="0" dirty="0"/>
              <a:t>ORAL: you have Ca carbonate and Ca gluconate </a:t>
            </a:r>
          </a:p>
          <a:p>
            <a:pPr algn="l"/>
            <a:r>
              <a:rPr lang="en-US" baseline="0" dirty="0"/>
              <a:t>IV: Ca chloride have contains three times more of elemental calcium than Ca gluconate.</a:t>
            </a:r>
          </a:p>
          <a:p>
            <a:pPr algn="l"/>
            <a:endParaRPr lang="en-US" baseline="0" dirty="0"/>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6658946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sz="1200" dirty="0"/>
              <a:t>Normal dietary intake is approximately 20 mEq (240) daily and is excreted in both feces and urine.</a:t>
            </a:r>
          </a:p>
          <a:p>
            <a:pPr algn="l"/>
            <a:endParaRPr lang="en-US" sz="1200" dirty="0"/>
          </a:p>
          <a:p>
            <a:pPr algn="l"/>
            <a:r>
              <a:rPr lang="en-US" sz="1200" dirty="0"/>
              <a:t>To prevent </a:t>
            </a:r>
            <a:r>
              <a:rPr lang="en-US" sz="1200" dirty="0" err="1"/>
              <a:t>hypomg</a:t>
            </a:r>
            <a:r>
              <a:rPr lang="en-US" sz="1200" dirty="0"/>
              <a:t> in a hospitalized</a:t>
            </a:r>
            <a:r>
              <a:rPr lang="en-US" sz="1200" baseline="0" dirty="0"/>
              <a:t> pt</a:t>
            </a:r>
            <a:r>
              <a:rPr lang="en-US" sz="1200" dirty="0"/>
              <a:t> : give 0.35-0.45 mEq/L/Kg</a:t>
            </a:r>
            <a:r>
              <a:rPr lang="en-US" sz="1200" baseline="0" dirty="0"/>
              <a:t> of Mg daily.</a:t>
            </a:r>
          </a:p>
          <a:p>
            <a:pPr algn="l"/>
            <a:endParaRPr lang="en-US" sz="1200" dirty="0"/>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700873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200" dirty="0"/>
              <a:t>**Common problem in hospitalized patients ( ICU) .</a:t>
            </a:r>
            <a:endParaRPr lang="en-US" dirty="0"/>
          </a:p>
          <a:p>
            <a:pPr algn="l"/>
            <a:r>
              <a:rPr lang="en-US" dirty="0"/>
              <a:t>**Most cases</a:t>
            </a:r>
            <a:r>
              <a:rPr lang="en-US" baseline="0" dirty="0"/>
              <a:t> are due to renal or GI losses.</a:t>
            </a:r>
          </a:p>
          <a:p>
            <a:pPr algn="l"/>
            <a:r>
              <a:rPr lang="en-US" baseline="0" dirty="0"/>
              <a:t>**After parathyroidectomy for hyperparathyroidism, the redeposition of calcium and Mg 2 + in bone may cause dramatic hypocalcemia and hypomagnesemia</a:t>
            </a:r>
          </a:p>
          <a:p>
            <a:pPr algn="l"/>
            <a:endParaRPr lang="en-US" baseline="0" dirty="0"/>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0382089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Symptoms of hypomagnesemia are predominantly neuromuscular and cardiovascular</a:t>
            </a:r>
          </a:p>
          <a:p>
            <a:pPr algn="l"/>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997553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a:t>*</a:t>
            </a:r>
            <a:r>
              <a:rPr lang="en-US" dirty="0" err="1"/>
              <a:t>HyperMg</a:t>
            </a:r>
            <a:r>
              <a:rPr lang="en-US" dirty="0"/>
              <a:t>:</a:t>
            </a:r>
          </a:p>
          <a:p>
            <a:pPr algn="l"/>
            <a:r>
              <a:rPr lang="en-US" dirty="0"/>
              <a:t> Ca Gluconate : </a:t>
            </a:r>
            <a:r>
              <a:rPr lang="en-US" sz="1200" dirty="0"/>
              <a:t>(10-20ml over 5-10 min IV) in the presence of </a:t>
            </a:r>
            <a:r>
              <a:rPr lang="en-US" sz="1200" dirty="0" err="1"/>
              <a:t>lifethreatining</a:t>
            </a:r>
            <a:r>
              <a:rPr lang="en-US" sz="1200" dirty="0"/>
              <a:t> symptoms</a:t>
            </a:r>
            <a:r>
              <a:rPr lang="en-US" sz="1200" baseline="0" dirty="0"/>
              <a:t> t</a:t>
            </a:r>
            <a:r>
              <a:rPr lang="en-US" sz="1200" dirty="0"/>
              <a:t>o antagonize the effects of Mg 2 + .</a:t>
            </a:r>
          </a:p>
          <a:p>
            <a:pPr algn="l"/>
            <a:r>
              <a:rPr lang="en-US" sz="1200" dirty="0"/>
              <a:t>*A 0.9% </a:t>
            </a:r>
            <a:r>
              <a:rPr lang="en-US" sz="1200" dirty="0" err="1"/>
              <a:t>NaCl</a:t>
            </a:r>
            <a:r>
              <a:rPr lang="en-US" sz="1200" dirty="0"/>
              <a:t> (250 to 500 </a:t>
            </a:r>
            <a:r>
              <a:rPr lang="en-US" sz="1200" dirty="0" err="1"/>
              <a:t>mL</a:t>
            </a:r>
            <a:r>
              <a:rPr lang="en-US" sz="1200" dirty="0"/>
              <a:t>/hour) infusion with loop diuretic (</a:t>
            </a:r>
            <a:r>
              <a:rPr lang="en-US" sz="1200" dirty="0" err="1"/>
              <a:t>furosemide</a:t>
            </a:r>
            <a:r>
              <a:rPr lang="en-US" sz="1200" dirty="0"/>
              <a:t>, 20 mg intravenously every 4 to 6 hours) in the patient with intact renal function promotes renal elimination</a:t>
            </a:r>
          </a:p>
          <a:p>
            <a:pPr algn="l"/>
            <a:r>
              <a:rPr lang="en-US" sz="1200" dirty="0"/>
              <a:t>*Dialysis is the definitive therapy in the presence of intractable symptomatic </a:t>
            </a:r>
            <a:r>
              <a:rPr lang="en-US" sz="1200" dirty="0" err="1"/>
              <a:t>hypermagnesemia</a:t>
            </a:r>
            <a:r>
              <a:rPr lang="en-US" sz="1200" dirty="0"/>
              <a:t>.</a:t>
            </a:r>
          </a:p>
          <a:p>
            <a:pPr algn="l"/>
            <a:r>
              <a:rPr lang="en-US" sz="1200" dirty="0"/>
              <a:t> </a:t>
            </a:r>
          </a:p>
          <a:p>
            <a:pPr algn="l"/>
            <a:r>
              <a:rPr lang="en-US" dirty="0"/>
              <a:t># </a:t>
            </a:r>
            <a:r>
              <a:rPr lang="en-US" dirty="0" err="1"/>
              <a:t>HypoMg</a:t>
            </a:r>
            <a:r>
              <a:rPr lang="en-US" dirty="0"/>
              <a:t> :</a:t>
            </a:r>
          </a:p>
          <a:p>
            <a:pPr algn="l"/>
            <a:r>
              <a:rPr lang="en-US" dirty="0"/>
              <a:t>In cases of life-threatening arrhythmias, 1 to 2 g (8 to 16 mEq) of </a:t>
            </a:r>
            <a:r>
              <a:rPr lang="en-US" dirty="0" err="1"/>
              <a:t>MgSO</a:t>
            </a:r>
            <a:r>
              <a:rPr lang="en-US" dirty="0"/>
              <a:t> 4 can be administered over 5 minutes, followed by a continuous infusion of 1 to 2 g/ hour for the next several hours. The infusion subsequently can be reduced to 0.5 to 1 g/hour for maintenance.</a:t>
            </a:r>
          </a:p>
          <a:p>
            <a:pPr algn="l"/>
            <a:r>
              <a:rPr lang="en-US" dirty="0">
                <a:sym typeface="Wingdings" pitchFamily="2" charset="2"/>
              </a:rPr>
              <a:t> In case of oral ttt</a:t>
            </a:r>
            <a:r>
              <a:rPr lang="en-US" baseline="0" dirty="0">
                <a:sym typeface="Wingdings" pitchFamily="2" charset="2"/>
              </a:rPr>
              <a:t> &gt; Magnesium oxide / magnesium gluconate / magnesium chloride.  </a:t>
            </a:r>
            <a:endParaRPr lang="en-US" dirty="0"/>
          </a:p>
        </p:txBody>
      </p:sp>
      <p:sp>
        <p:nvSpPr>
          <p:cNvPr id="4" name="عنصر نائب لرقم الشريحة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8DD25-F51B-419B-910E-DB1FB95A5132}" type="slidenum">
              <a:rPr kumimoji="0" lang="ar-JO"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ar-JO"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494825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EC660-F127-468B-827A-C5DAEA84773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5AAB519-7D8B-4FA3-A07C-83EE3A2A11B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FAE14A9-32DE-4957-BE8F-0B76EFAD7351}"/>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a:extLst>
              <a:ext uri="{FF2B5EF4-FFF2-40B4-BE49-F238E27FC236}">
                <a16:creationId xmlns:a16="http://schemas.microsoft.com/office/drawing/2014/main" id="{38BD8457-EE07-443C-B605-1B2F17549A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60CF4D-A840-4625-90B0-3CAE9C074496}"/>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85463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F15F9-D5D0-449D-A5BD-EF0F8E74AC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79161-5FD0-4D4E-9A92-DA17F95869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05A39E-A6CB-4741-A48B-29C8D17ECFC7}"/>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a:extLst>
              <a:ext uri="{FF2B5EF4-FFF2-40B4-BE49-F238E27FC236}">
                <a16:creationId xmlns:a16="http://schemas.microsoft.com/office/drawing/2014/main" id="{F33D55AA-32FB-47A6-8460-8D4B333526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83F526-BE60-4F2B-B7AB-2B6549A22DD0}"/>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05376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B8349-90E5-4EBB-93B7-66DC7AAB86E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4C23163-C073-4F1E-B11C-774D246A862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2529F4-E82E-47F2-B1B8-49719CEA9D99}"/>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a:extLst>
              <a:ext uri="{FF2B5EF4-FFF2-40B4-BE49-F238E27FC236}">
                <a16:creationId xmlns:a16="http://schemas.microsoft.com/office/drawing/2014/main" id="{4568BC0A-6098-42FE-BDCC-D2C6B0D38F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EDFD64-BE88-4CFA-846A-78DBA6E61762}"/>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26958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D7C2A-414A-4F9D-8532-6BCCC70DE3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BD652D-1865-454B-ACFD-E99DCE1ED79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56020D-D130-4A0F-9BF6-6E2CA0F6310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633F04-D2D9-4922-838E-2F1DC47AB65B}"/>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6" name="Footer Placeholder 5">
            <a:extLst>
              <a:ext uri="{FF2B5EF4-FFF2-40B4-BE49-F238E27FC236}">
                <a16:creationId xmlns:a16="http://schemas.microsoft.com/office/drawing/2014/main" id="{27CB6D3F-4B33-4524-8001-FE32B2DFFB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AED6476-ACE3-4EAD-AC20-9A0886B260C5}"/>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331531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1976A-3571-49ED-A952-CB7DD229019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DC5612-67EF-45AE-AC81-7C95D27170F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C20820B-A8D1-43BE-AC47-5D6C93B43FD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4AA859-FACD-49C5-BF7D-FA7D67C77F2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AE7357D-CC26-47FA-BC15-4BD1FD762E5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957941-1645-4383-9768-0478393DF267}"/>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8" name="Footer Placeholder 7">
            <a:extLst>
              <a:ext uri="{FF2B5EF4-FFF2-40B4-BE49-F238E27FC236}">
                <a16:creationId xmlns:a16="http://schemas.microsoft.com/office/drawing/2014/main" id="{DAB6D63E-77AA-4651-9386-35C4C573036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6C1120-9461-41E1-9D66-2D473C89D99B}"/>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365089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966E-ABC4-42B0-8043-32DA403C79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2ACC8D-04CB-44C0-A958-8DF5BDEA8EFD}"/>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4" name="Footer Placeholder 3">
            <a:extLst>
              <a:ext uri="{FF2B5EF4-FFF2-40B4-BE49-F238E27FC236}">
                <a16:creationId xmlns:a16="http://schemas.microsoft.com/office/drawing/2014/main" id="{9667EC6A-5E54-430F-824E-B6321A8C81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69632E-81F5-4DFF-B916-C9C3F497E311}"/>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145539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C8E4B5-593E-4B28-B0AD-30DF280CA55A}"/>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3" name="Footer Placeholder 2">
            <a:extLst>
              <a:ext uri="{FF2B5EF4-FFF2-40B4-BE49-F238E27FC236}">
                <a16:creationId xmlns:a16="http://schemas.microsoft.com/office/drawing/2014/main" id="{CD1F0DC7-2500-4429-9DD4-5057F0E923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3AA29DE-3802-4335-B81E-B8C2488F4521}"/>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650523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6410C-643D-410D-AF53-9DBF6B2C1B5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FD7FC-F28C-4362-B278-95AC61916AD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84C298-3622-4FC6-B0B8-B696747AD92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D95DA09-0435-4B1B-A402-1292CADA1A71}"/>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6" name="Footer Placeholder 5">
            <a:extLst>
              <a:ext uri="{FF2B5EF4-FFF2-40B4-BE49-F238E27FC236}">
                <a16:creationId xmlns:a16="http://schemas.microsoft.com/office/drawing/2014/main" id="{8066AC07-43AA-4C86-B3C1-C0F497A874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EB65FF-6B3C-4B59-A1D5-0782A261E6B7}"/>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185513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0F3E2-AA59-4930-80C6-12976DB05D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DFEA406-BE25-4468-95E9-D2332FFE169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3BA7227-0491-481D-B0D1-B528D373CE0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DC83125-20DF-48B7-AF93-81042A905399}"/>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6" name="Footer Placeholder 5">
            <a:extLst>
              <a:ext uri="{FF2B5EF4-FFF2-40B4-BE49-F238E27FC236}">
                <a16:creationId xmlns:a16="http://schemas.microsoft.com/office/drawing/2014/main" id="{C2A19B0E-C222-4E1A-AFCE-EBC9AD682D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A49723-714A-492B-BC9A-7657916990A6}"/>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66511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E2BF1-88F7-4815-B0CC-DD9A59E58E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E229CD-378B-4D11-8B73-0738D0A679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CF4542-59C3-4768-8019-9B36D2108E9A}"/>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a:extLst>
              <a:ext uri="{FF2B5EF4-FFF2-40B4-BE49-F238E27FC236}">
                <a16:creationId xmlns:a16="http://schemas.microsoft.com/office/drawing/2014/main" id="{097B04E7-0D0B-43C9-8DDF-6B830C0766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0319BF-923D-4B88-BE06-76645C438312}"/>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266458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2DD439-1D57-4334-AA7B-B66C07943F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FB9388-DA8D-48E2-964E-EF49B1609FC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81C54-9B8E-4672-B2B6-D320E8AC3DF7}"/>
              </a:ext>
            </a:extLst>
          </p:cNvPr>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a:extLst>
              <a:ext uri="{FF2B5EF4-FFF2-40B4-BE49-F238E27FC236}">
                <a16:creationId xmlns:a16="http://schemas.microsoft.com/office/drawing/2014/main" id="{C9D22473-E96F-4AF6-B760-446B122F2A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008E21-48D9-494B-BB47-546276C54111}"/>
              </a:ext>
            </a:extLst>
          </p:cNvPr>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319734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275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2533231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538760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691304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555208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500358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4005633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883410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297481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578697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22104E-8A37-4561-90C1-E2A2FA2C4A6E}" type="datetimeFigureOut">
              <a:rPr lang="en-GB" smtClean="0"/>
              <a:pPr/>
              <a:t>11/07/2021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243339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515AB6-3553-4F1B-976B-336BC1F815B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01B61A-1E1B-44F2-90A6-C35EA755B2F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73D8D6-BB81-44F3-8660-586751DC794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C22104E-8A37-4561-90C1-E2A2FA2C4A6E}" type="datetimeFigureOut">
              <a:rPr lang="en-GB" smtClean="0"/>
              <a:pPr/>
              <a:t>11/07/2021</a:t>
            </a:fld>
            <a:endParaRPr lang="en-GB"/>
          </a:p>
        </p:txBody>
      </p:sp>
      <p:sp>
        <p:nvSpPr>
          <p:cNvPr id="5" name="Footer Placeholder 4">
            <a:extLst>
              <a:ext uri="{FF2B5EF4-FFF2-40B4-BE49-F238E27FC236}">
                <a16:creationId xmlns:a16="http://schemas.microsoft.com/office/drawing/2014/main" id="{72ED57C8-ED3E-497A-AC42-7B3B19DEA51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D9B74B-1271-496F-BDC8-E34599BD2A1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FF700D2-071F-440E-A3FF-180D34BA4EC8}" type="slidenum">
              <a:rPr lang="en-GB" smtClean="0"/>
              <a:pPr/>
              <a:t>‹#›</a:t>
            </a:fld>
            <a:endParaRPr lang="en-GB"/>
          </a:p>
        </p:txBody>
      </p:sp>
    </p:spTree>
    <p:extLst>
      <p:ext uri="{BB962C8B-B14F-4D97-AF65-F5344CB8AC3E}">
        <p14:creationId xmlns:p14="http://schemas.microsoft.com/office/powerpoint/2010/main" val="351610820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22104E-8A37-4561-90C1-E2A2FA2C4A6E}" type="datetimeFigureOut">
              <a:rPr lang="en-GB" smtClean="0"/>
              <a:pPr/>
              <a:t>11/07/2021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700D2-071F-440E-A3FF-180D34BA4EC8}" type="slidenum">
              <a:rPr lang="en-GB" smtClean="0"/>
              <a:pPr/>
              <a:t>‹#›</a:t>
            </a:fld>
            <a:endParaRPr lang="en-GB"/>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925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78000" y="2187743"/>
            <a:ext cx="3970087" cy="2482515"/>
          </a:xfrm>
        </p:spPr>
        <p:txBody>
          <a:bodyPr anchor="ctr">
            <a:noAutofit/>
          </a:bodyPr>
          <a:lstStyle/>
          <a:p>
            <a:pPr algn="l"/>
            <a:r>
              <a:rPr lang="en-US" sz="4800" dirty="0"/>
              <a:t>Fluid and Electrolytes Management in a Surgical Patient</a:t>
            </a:r>
            <a:endParaRPr lang="en-GB" sz="4800" dirty="0"/>
          </a:p>
        </p:txBody>
      </p:sp>
      <p:pic>
        <p:nvPicPr>
          <p:cNvPr id="6" name="Graphic 5" descr="IV">
            <a:extLst>
              <a:ext uri="{FF2B5EF4-FFF2-40B4-BE49-F238E27FC236}">
                <a16:creationId xmlns:a16="http://schemas.microsoft.com/office/drawing/2014/main" id="{3CB4318A-23F6-4FBC-9169-CCD14F0935F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8650" y="2914651"/>
            <a:ext cx="1028700" cy="1028700"/>
          </a:xfrm>
          <a:prstGeom prst="rect">
            <a:avLst/>
          </a:prstGeom>
        </p:spPr>
      </p:pic>
      <p:pic>
        <p:nvPicPr>
          <p:cNvPr id="8" name="Graphic 7">
            <a:extLst>
              <a:ext uri="{FF2B5EF4-FFF2-40B4-BE49-F238E27FC236}">
                <a16:creationId xmlns:a16="http://schemas.microsoft.com/office/drawing/2014/main" id="{00A6F5DC-6FB6-414B-9CD9-E41C1EFFFB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81073" y="1469503"/>
            <a:ext cx="3918995" cy="3918995"/>
          </a:xfrm>
          <a:prstGeom prst="rect">
            <a:avLst/>
          </a:prstGeom>
        </p:spPr>
      </p:pic>
    </p:spTree>
    <p:extLst>
      <p:ext uri="{BB962C8B-B14F-4D97-AF65-F5344CB8AC3E}">
        <p14:creationId xmlns:p14="http://schemas.microsoft.com/office/powerpoint/2010/main" val="561222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a:solidFill>
                  <a:schemeClr val="accent1">
                    <a:lumMod val="50000"/>
                  </a:schemeClr>
                </a:solidFill>
              </a:rPr>
              <a:t>Normal fluid distribution</a:t>
            </a:r>
            <a:endParaRPr lang="ar-JO" sz="4400" b="1" dirty="0">
              <a:solidFill>
                <a:schemeClr val="accent1">
                  <a:lumMod val="50000"/>
                </a:schemeClr>
              </a:solidFill>
            </a:endParaRPr>
          </a:p>
        </p:txBody>
      </p:sp>
      <p:sp>
        <p:nvSpPr>
          <p:cNvPr id="3" name="Content Placeholder 2"/>
          <p:cNvSpPr>
            <a:spLocks noGrp="1"/>
          </p:cNvSpPr>
          <p:nvPr>
            <p:ph idx="1"/>
          </p:nvPr>
        </p:nvSpPr>
        <p:spPr>
          <a:xfrm>
            <a:off x="395536" y="1844824"/>
            <a:ext cx="7886700" cy="4351338"/>
          </a:xfrm>
        </p:spPr>
        <p:txBody>
          <a:bodyPr>
            <a:normAutofit fontScale="92500" lnSpcReduction="10000"/>
          </a:bodyPr>
          <a:lstStyle/>
          <a:p>
            <a:pPr>
              <a:buNone/>
            </a:pPr>
            <a:r>
              <a:rPr lang="en-US" sz="2800" dirty="0"/>
              <a:t>*Water forms about </a:t>
            </a:r>
            <a:r>
              <a:rPr lang="en-US" sz="2800" dirty="0">
                <a:solidFill>
                  <a:srgbClr val="FF0000"/>
                </a:solidFill>
              </a:rPr>
              <a:t>60%</a:t>
            </a:r>
            <a:r>
              <a:rPr lang="en-US" sz="2800" dirty="0"/>
              <a:t> of total body weight in men and 55% in women. (Females have greater % of adipose tissue)  </a:t>
            </a:r>
          </a:p>
          <a:p>
            <a:pPr>
              <a:buNone/>
            </a:pPr>
            <a:endParaRPr lang="en-US" sz="2800" dirty="0"/>
          </a:p>
          <a:p>
            <a:pPr>
              <a:buNone/>
            </a:pPr>
            <a:r>
              <a:rPr lang="en-US" sz="2800" dirty="0"/>
              <a:t>*Approximately for a 70 kg male (60% of TBW):</a:t>
            </a:r>
          </a:p>
          <a:p>
            <a:pPr>
              <a:buNone/>
            </a:pPr>
            <a:r>
              <a:rPr lang="en-US" sz="2800" dirty="0"/>
              <a:t>• 2/3  is intracellular (40%) </a:t>
            </a:r>
          </a:p>
          <a:p>
            <a:pPr>
              <a:buNone/>
            </a:pPr>
            <a:r>
              <a:rPr lang="en-US" sz="2800" dirty="0"/>
              <a:t>• 1/3 extracellular (20%)</a:t>
            </a:r>
          </a:p>
          <a:p>
            <a:pPr>
              <a:buNone/>
            </a:pPr>
            <a:r>
              <a:rPr lang="en-US" sz="2800" dirty="0"/>
              <a:t> ( 5% plasma + 15% interstitial space or extravascular ) </a:t>
            </a:r>
          </a:p>
          <a:p>
            <a:pPr>
              <a:buNone/>
            </a:pPr>
            <a:endParaRPr lang="en-US" sz="2800" dirty="0"/>
          </a:p>
          <a:p>
            <a:pPr>
              <a:buNone/>
            </a:pPr>
            <a:r>
              <a:rPr lang="en-US" sz="2800" dirty="0"/>
              <a:t>*Proteins constitute 15% of the body weight </a:t>
            </a:r>
            <a:br>
              <a:rPr lang="en-US" sz="2800" dirty="0"/>
            </a:br>
            <a:r>
              <a:rPr lang="en-US" sz="2800" dirty="0"/>
              <a:t>( 50% intracellular , 50% </a:t>
            </a:r>
            <a:r>
              <a:rPr lang="en-US" sz="2800" dirty="0" err="1"/>
              <a:t>extracellular”plasma</a:t>
            </a:r>
            <a:r>
              <a:rPr lang="en-US" sz="2800" dirty="0"/>
              <a:t>” )</a:t>
            </a:r>
            <a:endParaRPr lang="ar-JO"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404787829"/>
              </p:ext>
            </p:extLst>
          </p:nvPr>
        </p:nvGraphicFramePr>
        <p:xfrm>
          <a:off x="1524000" y="1268760"/>
          <a:ext cx="736848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C3F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3">
            <a:extLst>
              <a:ext uri="{FF2B5EF4-FFF2-40B4-BE49-F238E27FC236}">
                <a16:creationId xmlns:a16="http://schemas.microsoft.com/office/drawing/2014/main" id="{497F425F-9631-4D07-B86B-993163584756}"/>
              </a:ext>
            </a:extLst>
          </p:cNvPr>
          <p:cNvPicPr>
            <a:picLocks noChangeAspect="1"/>
          </p:cNvPicPr>
          <p:nvPr/>
        </p:nvPicPr>
        <p:blipFill>
          <a:blip r:embed="rId2"/>
          <a:stretch>
            <a:fillRect/>
          </a:stretch>
        </p:blipFill>
        <p:spPr>
          <a:xfrm>
            <a:off x="357760" y="1268760"/>
            <a:ext cx="8428482" cy="4176464"/>
          </a:xfrm>
          <a:prstGeom prst="rect">
            <a:avLst/>
          </a:prstGeom>
        </p:spPr>
      </p:pic>
    </p:spTree>
    <p:extLst>
      <p:ext uri="{BB962C8B-B14F-4D97-AF65-F5344CB8AC3E}">
        <p14:creationId xmlns:p14="http://schemas.microsoft.com/office/powerpoint/2010/main" val="1686601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357298"/>
            <a:ext cx="8229600" cy="4525963"/>
          </a:xfrm>
        </p:spPr>
        <p:txBody>
          <a:bodyPr>
            <a:normAutofit/>
          </a:bodyPr>
          <a:lstStyle/>
          <a:p>
            <a:r>
              <a:rPr lang="en-US" sz="2800" dirty="0">
                <a:highlight>
                  <a:srgbClr val="FFFF00"/>
                </a:highlight>
                <a:ea typeface="Tahoma" panose="020B0604030504040204" pitchFamily="34" charset="0"/>
                <a:cs typeface="Tahoma" panose="020B0604030504040204" pitchFamily="34" charset="0"/>
              </a:rPr>
              <a:t>Extracellular volume deficit </a:t>
            </a:r>
            <a:r>
              <a:rPr lang="en-US" sz="2800" dirty="0">
                <a:ea typeface="Tahoma" panose="020B0604030504040204" pitchFamily="34" charset="0"/>
                <a:cs typeface="Tahoma" panose="020B0604030504040204" pitchFamily="34" charset="0"/>
              </a:rPr>
              <a:t>is the most common fluid disorder in surgical patients.</a:t>
            </a:r>
          </a:p>
          <a:p>
            <a:endParaRPr lang="en-US" sz="2800" dirty="0">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Acute or chronic</a:t>
            </a:r>
          </a:p>
          <a:p>
            <a:r>
              <a:rPr lang="en-US" sz="2800" u="sng" dirty="0">
                <a:ea typeface="Tahoma" panose="020B0604030504040204" pitchFamily="34" charset="0"/>
                <a:cs typeface="Tahoma" panose="020B0604030504040204" pitchFamily="34" charset="0"/>
              </a:rPr>
              <a:t>Acute</a:t>
            </a:r>
            <a:r>
              <a:rPr lang="en-US" sz="2800" dirty="0">
                <a:ea typeface="Tahoma" panose="020B0604030504040204" pitchFamily="34" charset="0"/>
                <a:cs typeface="Tahoma" panose="020B0604030504040204" pitchFamily="34" charset="0"/>
              </a:rPr>
              <a:t> volume deficit is associated with cardiovascular and central nervous system signs</a:t>
            </a:r>
          </a:p>
          <a:p>
            <a:endParaRPr lang="en-US" sz="2800" dirty="0">
              <a:ea typeface="Tahoma" panose="020B0604030504040204" pitchFamily="34" charset="0"/>
              <a:cs typeface="Tahoma" panose="020B0604030504040204" pitchFamily="34" charset="0"/>
            </a:endParaRPr>
          </a:p>
          <a:p>
            <a:r>
              <a:rPr lang="en-US" sz="2800" u="sng" dirty="0">
                <a:ea typeface="Tahoma" panose="020B0604030504040204" pitchFamily="34" charset="0"/>
                <a:cs typeface="Tahoma" panose="020B0604030504040204" pitchFamily="34" charset="0"/>
              </a:rPr>
              <a:t>chronic</a:t>
            </a:r>
            <a:r>
              <a:rPr lang="en-US" sz="2800" dirty="0">
                <a:ea typeface="Tahoma" panose="020B0604030504040204" pitchFamily="34" charset="0"/>
                <a:cs typeface="Tahoma" panose="020B0604030504040204" pitchFamily="34" charset="0"/>
              </a:rPr>
              <a:t> deficits display tissue signs, such as a decrease in skin </a:t>
            </a:r>
            <a:r>
              <a:rPr lang="en-US" sz="2800" dirty="0" err="1">
                <a:ea typeface="Tahoma" panose="020B0604030504040204" pitchFamily="34" charset="0"/>
                <a:cs typeface="Tahoma" panose="020B0604030504040204" pitchFamily="34" charset="0"/>
              </a:rPr>
              <a:t>turgor</a:t>
            </a:r>
            <a:r>
              <a:rPr lang="en-US" sz="2800" dirty="0">
                <a:ea typeface="Tahoma" panose="020B0604030504040204" pitchFamily="34" charset="0"/>
                <a:cs typeface="Tahoma" panose="020B0604030504040204" pitchFamily="34" charset="0"/>
              </a:rPr>
              <a:t> and sunken eyes</a:t>
            </a:r>
          </a:p>
          <a:p>
            <a:pPr>
              <a:buNone/>
            </a:pPr>
            <a:endParaRPr lang="ar-JO" sz="2000" dirty="0"/>
          </a:p>
        </p:txBody>
      </p:sp>
      <p:sp>
        <p:nvSpPr>
          <p:cNvPr id="9" name="TextBox 8"/>
          <p:cNvSpPr txBox="1"/>
          <p:nvPr/>
        </p:nvSpPr>
        <p:spPr>
          <a:xfrm>
            <a:off x="785786" y="357166"/>
            <a:ext cx="6929486" cy="646331"/>
          </a:xfrm>
          <a:prstGeom prst="rect">
            <a:avLst/>
          </a:prstGeom>
          <a:noFill/>
        </p:spPr>
        <p:txBody>
          <a:bodyPr wrap="square" rtlCol="1">
            <a:spAutoFit/>
          </a:bodyPr>
          <a:lstStyle/>
          <a:p>
            <a:pPr algn="ctr"/>
            <a:r>
              <a:rPr lang="en-US" sz="3600" b="1" dirty="0">
                <a:solidFill>
                  <a:schemeClr val="accent1">
                    <a:lumMod val="50000"/>
                  </a:schemeClr>
                </a:solidFill>
              </a:rPr>
              <a:t>Emphasis on Surgical Patients</a:t>
            </a:r>
            <a:endParaRPr lang="ar-JO" sz="3600" b="1" dirty="0">
              <a:solidFill>
                <a:schemeClr val="accent1">
                  <a:lumMod val="5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268760"/>
            <a:ext cx="7467600" cy="3773016"/>
          </a:xfrm>
        </p:spPr>
        <p:txBody>
          <a:bodyPr>
            <a:normAutofit/>
          </a:bodyPr>
          <a:lstStyle/>
          <a:p>
            <a:pPr algn="ctr">
              <a:buNone/>
            </a:pPr>
            <a:br>
              <a:rPr lang="en-US" sz="4400" dirty="0">
                <a:solidFill>
                  <a:schemeClr val="accent1">
                    <a:lumMod val="50000"/>
                  </a:schemeClr>
                </a:solidFill>
              </a:rPr>
            </a:br>
            <a:r>
              <a:rPr lang="en-US" sz="4400" dirty="0">
                <a:solidFill>
                  <a:schemeClr val="accent1">
                    <a:lumMod val="50000"/>
                  </a:schemeClr>
                </a:solidFill>
              </a:rPr>
              <a:t>Crystalloids </a:t>
            </a:r>
            <a:br>
              <a:rPr lang="en-US" sz="4400" dirty="0">
                <a:solidFill>
                  <a:schemeClr val="accent1">
                    <a:lumMod val="50000"/>
                  </a:schemeClr>
                </a:solidFill>
              </a:rPr>
            </a:br>
            <a:r>
              <a:rPr lang="en-US" sz="4400" dirty="0">
                <a:solidFill>
                  <a:schemeClr val="accent1">
                    <a:lumMod val="50000"/>
                  </a:schemeClr>
                </a:solidFill>
              </a:rPr>
              <a:t>Vs.</a:t>
            </a:r>
            <a:br>
              <a:rPr lang="en-US" sz="4400" dirty="0">
                <a:solidFill>
                  <a:schemeClr val="accent1">
                    <a:lumMod val="50000"/>
                  </a:schemeClr>
                </a:solidFill>
              </a:rPr>
            </a:br>
            <a:r>
              <a:rPr lang="en-US" sz="4400" dirty="0">
                <a:solidFill>
                  <a:schemeClr val="accent1">
                    <a:lumMod val="50000"/>
                  </a:schemeClr>
                </a:solidFill>
              </a:rPr>
              <a:t>Colloids</a:t>
            </a:r>
          </a:p>
          <a:p>
            <a:pPr algn="ctr">
              <a:buNone/>
            </a:pPr>
            <a:r>
              <a:rPr lang="en-US" sz="4400" dirty="0">
                <a:solidFill>
                  <a:schemeClr val="accent1">
                    <a:lumMod val="50000"/>
                  </a:schemeClr>
                </a:solidFill>
              </a:rPr>
              <a:t>??!</a:t>
            </a:r>
            <a:endParaRPr lang="ar-JO" sz="4400" dirty="0">
              <a:solidFill>
                <a:schemeClr val="accent1">
                  <a:lumMod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srcRect r="6737"/>
          <a:stretch/>
        </p:blipFill>
        <p:spPr bwMode="auto">
          <a:xfrm>
            <a:off x="4515" y="260648"/>
            <a:ext cx="8959973" cy="619268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21497"/>
            <a:ext cx="3312368" cy="903634"/>
          </a:xfrm>
        </p:spPr>
        <p:txBody>
          <a:bodyPr>
            <a:normAutofit/>
          </a:bodyPr>
          <a:lstStyle/>
          <a:p>
            <a:pPr algn="ctr"/>
            <a:r>
              <a:rPr lang="en-US" sz="4000" b="1" dirty="0">
                <a:solidFill>
                  <a:schemeClr val="accent1">
                    <a:lumMod val="50000"/>
                  </a:schemeClr>
                </a:solidFill>
              </a:rPr>
              <a:t>Crystalloid</a:t>
            </a:r>
            <a:endParaRPr lang="ar-JO" sz="4000" b="1" dirty="0">
              <a:solidFill>
                <a:schemeClr val="accent1">
                  <a:lumMod val="50000"/>
                </a:schemeClr>
              </a:solidFill>
            </a:endParaRPr>
          </a:p>
        </p:txBody>
      </p:sp>
      <p:sp>
        <p:nvSpPr>
          <p:cNvPr id="3" name="Content Placeholder 2"/>
          <p:cNvSpPr>
            <a:spLocks noGrp="1"/>
          </p:cNvSpPr>
          <p:nvPr>
            <p:ph idx="1"/>
          </p:nvPr>
        </p:nvSpPr>
        <p:spPr>
          <a:xfrm>
            <a:off x="107504" y="1052736"/>
            <a:ext cx="8568952" cy="5544616"/>
          </a:xfrm>
        </p:spPr>
        <p:txBody>
          <a:bodyPr>
            <a:normAutofit fontScale="92500" lnSpcReduction="20000"/>
          </a:bodyPr>
          <a:lstStyle/>
          <a:p>
            <a:pPr>
              <a:buNone/>
            </a:pPr>
            <a:r>
              <a:rPr lang="en-US" sz="2800" dirty="0"/>
              <a:t>=Solutions of inorganic ions and small organic molecules dissolved in water </a:t>
            </a:r>
          </a:p>
          <a:p>
            <a:pPr>
              <a:buNone/>
            </a:pPr>
            <a:endParaRPr lang="en-US" sz="2800" dirty="0"/>
          </a:p>
          <a:p>
            <a:pPr>
              <a:buNone/>
            </a:pPr>
            <a:r>
              <a:rPr lang="en-US" sz="2800" dirty="0"/>
              <a:t>-The main solute is either </a:t>
            </a:r>
            <a:r>
              <a:rPr lang="en-US" sz="2800" u="sng" dirty="0"/>
              <a:t>glucose</a:t>
            </a:r>
            <a:r>
              <a:rPr lang="en-US" sz="2800" dirty="0"/>
              <a:t> or </a:t>
            </a:r>
            <a:r>
              <a:rPr lang="en-US" sz="2800" u="sng" dirty="0"/>
              <a:t>sodium </a:t>
            </a:r>
          </a:p>
          <a:p>
            <a:pPr>
              <a:buNone/>
            </a:pPr>
            <a:r>
              <a:rPr lang="en-US" sz="2800" u="sng" dirty="0"/>
              <a:t>chloride </a:t>
            </a:r>
            <a:r>
              <a:rPr lang="en-US" sz="2800" dirty="0"/>
              <a:t>(saline) and the solutions may be </a:t>
            </a:r>
            <a:r>
              <a:rPr lang="en-US" sz="2800" u="sng" dirty="0">
                <a:solidFill>
                  <a:schemeClr val="accent1">
                    <a:lumMod val="50000"/>
                  </a:schemeClr>
                </a:solidFill>
              </a:rPr>
              <a:t>isotonic, </a:t>
            </a:r>
          </a:p>
          <a:p>
            <a:pPr>
              <a:buNone/>
            </a:pPr>
            <a:r>
              <a:rPr lang="en-US" sz="2800" u="sng" dirty="0">
                <a:solidFill>
                  <a:schemeClr val="accent1">
                    <a:lumMod val="50000"/>
                  </a:schemeClr>
                </a:solidFill>
              </a:rPr>
              <a:t>hypotonic or hypertonic</a:t>
            </a:r>
            <a:r>
              <a:rPr lang="en-US" sz="2800" dirty="0"/>
              <a:t> with respect to plasma</a:t>
            </a:r>
          </a:p>
          <a:p>
            <a:pPr>
              <a:buNone/>
            </a:pPr>
            <a:endParaRPr lang="en-US" sz="2800" dirty="0"/>
          </a:p>
          <a:p>
            <a:pPr>
              <a:buNone/>
            </a:pPr>
            <a:r>
              <a:rPr lang="en-US" sz="2800" dirty="0"/>
              <a:t>-</a:t>
            </a:r>
            <a:r>
              <a:rPr lang="en-US" sz="2800" dirty="0">
                <a:solidFill>
                  <a:srgbClr val="FF0000"/>
                </a:solidFill>
              </a:rPr>
              <a:t>Used for volume expansion, maintenance infusion and correction of electrolyte disturbances.</a:t>
            </a:r>
            <a:br>
              <a:rPr lang="en-US" sz="2800" dirty="0">
                <a:solidFill>
                  <a:srgbClr val="FF0000"/>
                </a:solidFill>
              </a:rPr>
            </a:br>
            <a:endParaRPr lang="en-US" sz="2800" dirty="0">
              <a:solidFill>
                <a:srgbClr val="FF0000"/>
              </a:solidFill>
            </a:endParaRPr>
          </a:p>
          <a:p>
            <a:pPr>
              <a:buNone/>
            </a:pPr>
            <a:endParaRPr lang="en-US" sz="2800" dirty="0"/>
          </a:p>
          <a:p>
            <a:pPr>
              <a:buNone/>
            </a:pPr>
            <a:r>
              <a:rPr lang="en-US" sz="2800" dirty="0"/>
              <a:t>#Crystalloids with an ionic  composition close to</a:t>
            </a:r>
          </a:p>
          <a:p>
            <a:pPr>
              <a:buNone/>
            </a:pPr>
            <a:r>
              <a:rPr lang="en-US" sz="2800" dirty="0"/>
              <a:t>that of plasma may be referred to  as “balanced” or</a:t>
            </a:r>
          </a:p>
          <a:p>
            <a:pPr>
              <a:buNone/>
            </a:pPr>
            <a:r>
              <a:rPr lang="en-US" sz="2800" dirty="0"/>
              <a:t>“physiological”. </a:t>
            </a:r>
          </a:p>
          <a:p>
            <a:pPr>
              <a:buNone/>
            </a:pPr>
            <a:endParaRPr lang="en-US" sz="2800" dirty="0"/>
          </a:p>
          <a:p>
            <a:endParaRPr lang="ar-JO"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2ECBB5-B6F7-4803-B874-5800DADD245C}"/>
              </a:ext>
            </a:extLst>
          </p:cNvPr>
          <p:cNvPicPr>
            <a:picLocks noChangeAspect="1"/>
          </p:cNvPicPr>
          <p:nvPr/>
        </p:nvPicPr>
        <p:blipFill>
          <a:blip r:embed="rId2"/>
          <a:stretch>
            <a:fillRect/>
          </a:stretch>
        </p:blipFill>
        <p:spPr>
          <a:xfrm>
            <a:off x="35969" y="548680"/>
            <a:ext cx="9108031" cy="5400600"/>
          </a:xfrm>
          <a:prstGeom prst="rect">
            <a:avLst/>
          </a:prstGeom>
        </p:spPr>
      </p:pic>
    </p:spTree>
    <p:extLst>
      <p:ext uri="{BB962C8B-B14F-4D97-AF65-F5344CB8AC3E}">
        <p14:creationId xmlns:p14="http://schemas.microsoft.com/office/powerpoint/2010/main" val="2306450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txBox="1">
            <a:spLocks/>
          </p:cNvSpPr>
          <p:nvPr/>
        </p:nvSpPr>
        <p:spPr>
          <a:xfrm>
            <a:off x="323528" y="15997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50000"/>
                  </a:schemeClr>
                </a:solidFill>
                <a:effectLst/>
                <a:uLnTx/>
                <a:uFillTx/>
                <a:latin typeface="+mj-lt"/>
                <a:ea typeface="+mj-ea"/>
                <a:cs typeface="+mj-cs"/>
              </a:rPr>
              <a:t>1) Hypotonic solutions</a:t>
            </a:r>
            <a:endParaRPr kumimoji="0" lang="ar-JO" sz="4400" b="1" i="0" u="none" strike="noStrike" kern="1200" cap="none" spc="0" normalizeH="0" baseline="0" noProof="0" dirty="0">
              <a:ln>
                <a:noFill/>
              </a:ln>
              <a:solidFill>
                <a:schemeClr val="accent1">
                  <a:lumMod val="50000"/>
                </a:schemeClr>
              </a:solidFill>
              <a:effectLst/>
              <a:uLnTx/>
              <a:uFillTx/>
              <a:latin typeface="+mj-lt"/>
              <a:ea typeface="+mj-ea"/>
              <a:cs typeface="+mj-cs"/>
            </a:endParaRPr>
          </a:p>
        </p:txBody>
      </p:sp>
      <p:sp>
        <p:nvSpPr>
          <p:cNvPr id="3" name="Rectangle 2"/>
          <p:cNvSpPr/>
          <p:nvPr/>
        </p:nvSpPr>
        <p:spPr>
          <a:xfrm>
            <a:off x="178772" y="980728"/>
            <a:ext cx="8640960" cy="5632311"/>
          </a:xfrm>
          <a:prstGeom prst="rect">
            <a:avLst/>
          </a:prstGeom>
        </p:spPr>
        <p:txBody>
          <a:bodyPr wrap="square">
            <a:spAutoFit/>
          </a:bodyPr>
          <a:lstStyle/>
          <a:p>
            <a:r>
              <a:rPr lang="en-US" sz="2400" b="1" i="1" dirty="0">
                <a:solidFill>
                  <a:schemeClr val="accent5">
                    <a:lumMod val="50000"/>
                  </a:schemeClr>
                </a:solidFill>
              </a:rPr>
              <a:t>Dextrose 5%</a:t>
            </a:r>
            <a:r>
              <a:rPr lang="en-US" sz="2400" b="1" i="1" dirty="0"/>
              <a:t> </a:t>
            </a:r>
            <a:r>
              <a:rPr lang="en-US" sz="2400" i="1" dirty="0"/>
              <a:t>contains 5 g of dextrose (d-glucose) per 100 ml of</a:t>
            </a:r>
          </a:p>
          <a:p>
            <a:r>
              <a:rPr lang="en-US" sz="2400" dirty="0"/>
              <a:t>water. </a:t>
            </a:r>
          </a:p>
          <a:p>
            <a:r>
              <a:rPr lang="en-US" sz="2400" dirty="0"/>
              <a:t>-This glucose is rapidly metabolized and the remaining free water distributes rapidly and evenly throughout the body's fluid compartments.</a:t>
            </a:r>
          </a:p>
          <a:p>
            <a:endParaRPr lang="en-US" sz="2400" dirty="0"/>
          </a:p>
          <a:p>
            <a:r>
              <a:rPr lang="en-US" sz="2400" dirty="0"/>
              <a:t>-So, shortly after the intravenous administration of </a:t>
            </a:r>
            <a:r>
              <a:rPr lang="en-US" sz="2400" dirty="0">
                <a:solidFill>
                  <a:srgbClr val="FF0000"/>
                </a:solidFill>
              </a:rPr>
              <a:t>1000 ml 5% dextrose solution:</a:t>
            </a:r>
            <a:br>
              <a:rPr lang="en-US" sz="2400" dirty="0">
                <a:solidFill>
                  <a:srgbClr val="FF0000"/>
                </a:solidFill>
              </a:rPr>
            </a:br>
            <a:r>
              <a:rPr lang="en-US" sz="2400" dirty="0">
                <a:highlight>
                  <a:srgbClr val="FFFF00"/>
                </a:highlight>
              </a:rPr>
              <a:t>about </a:t>
            </a:r>
            <a:r>
              <a:rPr lang="en-US" sz="2400" dirty="0">
                <a:solidFill>
                  <a:srgbClr val="FF0000"/>
                </a:solidFill>
                <a:highlight>
                  <a:srgbClr val="FFFF00"/>
                </a:highlight>
              </a:rPr>
              <a:t>670</a:t>
            </a:r>
            <a:r>
              <a:rPr lang="en-US" sz="2400" dirty="0">
                <a:highlight>
                  <a:srgbClr val="FFFF00"/>
                </a:highlight>
              </a:rPr>
              <a:t> ml of water will be added to the </a:t>
            </a:r>
            <a:r>
              <a:rPr lang="en-US" sz="2400" dirty="0">
                <a:solidFill>
                  <a:srgbClr val="FF0000"/>
                </a:solidFill>
                <a:highlight>
                  <a:srgbClr val="FFFF00"/>
                </a:highlight>
              </a:rPr>
              <a:t>intracellular</a:t>
            </a:r>
            <a:r>
              <a:rPr lang="en-US" sz="2400" dirty="0">
                <a:highlight>
                  <a:srgbClr val="FFFF00"/>
                </a:highlight>
              </a:rPr>
              <a:t> fluid compartment (IFC) </a:t>
            </a:r>
            <a:br>
              <a:rPr lang="en-US" sz="2400" dirty="0">
                <a:highlight>
                  <a:srgbClr val="FFFF00"/>
                </a:highlight>
              </a:rPr>
            </a:br>
            <a:r>
              <a:rPr lang="en-US" sz="2400" dirty="0">
                <a:highlight>
                  <a:srgbClr val="FFFF00"/>
                </a:highlight>
              </a:rPr>
              <a:t>and about </a:t>
            </a:r>
            <a:r>
              <a:rPr lang="en-US" sz="2400" dirty="0">
                <a:solidFill>
                  <a:srgbClr val="FF0000"/>
                </a:solidFill>
                <a:highlight>
                  <a:srgbClr val="FFFF00"/>
                </a:highlight>
              </a:rPr>
              <a:t>330</a:t>
            </a:r>
            <a:r>
              <a:rPr lang="en-US" sz="2400" dirty="0">
                <a:highlight>
                  <a:srgbClr val="FFFF00"/>
                </a:highlight>
              </a:rPr>
              <a:t> ml of water to the </a:t>
            </a:r>
            <a:r>
              <a:rPr lang="en-US" sz="2400" dirty="0">
                <a:solidFill>
                  <a:srgbClr val="FF0000"/>
                </a:solidFill>
                <a:highlight>
                  <a:srgbClr val="FFFF00"/>
                </a:highlight>
              </a:rPr>
              <a:t>extracellular</a:t>
            </a:r>
            <a:r>
              <a:rPr lang="en-US" sz="2400" dirty="0">
                <a:highlight>
                  <a:srgbClr val="FFFF00"/>
                </a:highlight>
              </a:rPr>
              <a:t> fluid compartment (EFC), of which about 70 ml will be intravascular(10%)</a:t>
            </a:r>
            <a:r>
              <a:rPr lang="en-US" sz="2400" dirty="0"/>
              <a:t> </a:t>
            </a:r>
          </a:p>
          <a:p>
            <a:endParaRPr lang="en-US" sz="2400" dirty="0"/>
          </a:p>
          <a:p>
            <a:r>
              <a:rPr lang="en-US" sz="2400" dirty="0"/>
              <a:t>Dextrose solutions are therefore have a </a:t>
            </a:r>
            <a:r>
              <a:rPr lang="en-US" sz="2400" u="sng" dirty="0">
                <a:solidFill>
                  <a:srgbClr val="FF0000"/>
                </a:solidFill>
              </a:rPr>
              <a:t>little value as resuscitation fluids to expand intravascular volume.</a:t>
            </a:r>
            <a:endParaRPr lang="ar-JO" sz="2400" u="sng"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B3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C5BFD560-0ADD-4377-A2B6-173CFE3D8D19}"/>
              </a:ext>
            </a:extLst>
          </p:cNvPr>
          <p:cNvPicPr>
            <a:picLocks noChangeAspect="1" noChangeArrowheads="1"/>
          </p:cNvPicPr>
          <p:nvPr/>
        </p:nvPicPr>
        <p:blipFill>
          <a:blip r:embed="rId2"/>
          <a:stretch>
            <a:fillRect/>
          </a:stretch>
        </p:blipFill>
        <p:spPr bwMode="auto">
          <a:xfrm>
            <a:off x="1475656" y="643467"/>
            <a:ext cx="5688632" cy="5571066"/>
          </a:xfrm>
          <a:prstGeom prst="rect">
            <a:avLst/>
          </a:prstGeom>
          <a:noFill/>
        </p:spPr>
      </p:pic>
    </p:spTree>
    <p:extLst>
      <p:ext uri="{BB962C8B-B14F-4D97-AF65-F5344CB8AC3E}">
        <p14:creationId xmlns:p14="http://schemas.microsoft.com/office/powerpoint/2010/main" val="1311577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942" y="1124744"/>
            <a:ext cx="8660530" cy="6480720"/>
          </a:xfrm>
        </p:spPr>
        <p:txBody>
          <a:bodyPr>
            <a:normAutofit/>
          </a:bodyPr>
          <a:lstStyle/>
          <a:p>
            <a:pPr marL="0" indent="0">
              <a:buNone/>
            </a:pPr>
            <a:r>
              <a:rPr lang="en-US" sz="2400" b="1" dirty="0">
                <a:solidFill>
                  <a:schemeClr val="accent5">
                    <a:lumMod val="50000"/>
                  </a:schemeClr>
                </a:solidFill>
              </a:rPr>
              <a:t>Sodium chloride 0.9%</a:t>
            </a:r>
            <a:r>
              <a:rPr lang="en-US" sz="2400" b="1" dirty="0"/>
              <a:t> </a:t>
            </a:r>
            <a:r>
              <a:rPr lang="en-US" sz="2400" dirty="0"/>
              <a:t>and </a:t>
            </a:r>
            <a:r>
              <a:rPr lang="en-US" sz="2400" b="1" dirty="0">
                <a:solidFill>
                  <a:schemeClr val="accent5">
                    <a:lumMod val="50000"/>
                  </a:schemeClr>
                </a:solidFill>
              </a:rPr>
              <a:t>Hartmann's solution :</a:t>
            </a:r>
          </a:p>
          <a:p>
            <a:pPr marL="0" indent="0">
              <a:buNone/>
            </a:pPr>
            <a:r>
              <a:rPr lang="en-US" sz="2400" dirty="0"/>
              <a:t>are isotonic solutions of electrolytes in water. </a:t>
            </a:r>
          </a:p>
          <a:p>
            <a:pPr marL="0" indent="0">
              <a:buNone/>
            </a:pPr>
            <a:endParaRPr lang="en-US" sz="2400" dirty="0"/>
          </a:p>
          <a:p>
            <a:pPr marL="0" indent="0">
              <a:buNone/>
            </a:pPr>
            <a:r>
              <a:rPr lang="en-US" sz="2400" dirty="0">
                <a:highlight>
                  <a:srgbClr val="FFFF00"/>
                </a:highlight>
              </a:rPr>
              <a:t>-Sodium chloride 0.9% </a:t>
            </a:r>
            <a:r>
              <a:rPr lang="en-US" sz="2400" dirty="0"/>
              <a:t>(also known as normal saline) contains 9 g of sodium chloride dissolved in 1000 ml of water</a:t>
            </a:r>
          </a:p>
          <a:p>
            <a:pPr marL="0" indent="0">
              <a:buNone/>
            </a:pPr>
            <a:endParaRPr lang="en-US" sz="2400" dirty="0"/>
          </a:p>
          <a:p>
            <a:pPr marL="0" indent="0">
              <a:buNone/>
            </a:pPr>
            <a:r>
              <a:rPr lang="en-US" sz="2400" dirty="0">
                <a:highlight>
                  <a:srgbClr val="FFFF00"/>
                </a:highlight>
              </a:rPr>
              <a:t>-Hartmann's solution  </a:t>
            </a:r>
            <a:r>
              <a:rPr lang="en-US" sz="2800" dirty="0"/>
              <a:t>(Ringer lactate) </a:t>
            </a:r>
            <a:r>
              <a:rPr lang="en-US" sz="2400" dirty="0"/>
              <a:t>has a </a:t>
            </a:r>
            <a:r>
              <a:rPr lang="en-US" sz="2400" dirty="0">
                <a:solidFill>
                  <a:srgbClr val="FF0000"/>
                </a:solidFill>
              </a:rPr>
              <a:t>more physiological composition</a:t>
            </a:r>
            <a:r>
              <a:rPr lang="en-US" sz="2400" dirty="0"/>
              <a:t>, containing lactate, </a:t>
            </a:r>
            <a:r>
              <a:rPr lang="en-US" sz="2400" dirty="0">
                <a:solidFill>
                  <a:srgbClr val="FF0000"/>
                </a:solidFill>
              </a:rPr>
              <a:t>potassium</a:t>
            </a:r>
            <a:r>
              <a:rPr lang="en-US" sz="2400" dirty="0"/>
              <a:t> and calcium in addition to sodium and chloride ions. </a:t>
            </a:r>
          </a:p>
          <a:p>
            <a:pPr marL="0" indent="0">
              <a:buNone/>
            </a:pPr>
            <a:r>
              <a:rPr lang="en-US" sz="2400" dirty="0"/>
              <a:t>-Both normal saline and Hartmann's solution have an </a:t>
            </a:r>
            <a:r>
              <a:rPr lang="en-US" sz="2400" dirty="0">
                <a:solidFill>
                  <a:srgbClr val="FF0000"/>
                </a:solidFill>
              </a:rPr>
              <a:t>osmolality</a:t>
            </a:r>
            <a:r>
              <a:rPr lang="en-US" sz="2400" dirty="0"/>
              <a:t> similar to that of extracellular fluid (about 300 </a:t>
            </a:r>
            <a:r>
              <a:rPr lang="en-US" sz="2400" dirty="0" err="1"/>
              <a:t>mOsm</a:t>
            </a:r>
            <a:r>
              <a:rPr lang="en-US" sz="2400" dirty="0"/>
              <a:t>/l) and after intravenous administration they distribute rapidly throughout the ECF compartment.</a:t>
            </a:r>
          </a:p>
          <a:p>
            <a:pPr marL="0" indent="0">
              <a:buNone/>
            </a:pPr>
            <a:r>
              <a:rPr lang="en-US" sz="2400" dirty="0"/>
              <a:t>-</a:t>
            </a:r>
            <a:r>
              <a:rPr lang="en-US" sz="2400" dirty="0">
                <a:solidFill>
                  <a:srgbClr val="FF0000"/>
                </a:solidFill>
              </a:rPr>
              <a:t>Only 25% remain intravascular</a:t>
            </a:r>
            <a:r>
              <a:rPr lang="en-US" sz="2400" dirty="0"/>
              <a:t>.  -No change in ICF volume</a:t>
            </a:r>
            <a:endParaRPr lang="ar-JO" sz="2400" dirty="0"/>
          </a:p>
          <a:p>
            <a:pPr marL="0" indent="0">
              <a:buNone/>
            </a:pPr>
            <a:endParaRPr lang="en-US" sz="2400" dirty="0"/>
          </a:p>
        </p:txBody>
      </p:sp>
      <p:sp>
        <p:nvSpPr>
          <p:cNvPr id="5" name="Title 1">
            <a:extLst>
              <a:ext uri="{FF2B5EF4-FFF2-40B4-BE49-F238E27FC236}">
                <a16:creationId xmlns:a16="http://schemas.microsoft.com/office/drawing/2014/main" id="{F2D3205F-7E9A-4E3F-930D-EF6C3ED42BB3}"/>
              </a:ext>
            </a:extLst>
          </p:cNvPr>
          <p:cNvSpPr txBox="1">
            <a:spLocks/>
          </p:cNvSpPr>
          <p:nvPr/>
        </p:nvSpPr>
        <p:spPr>
          <a:xfrm>
            <a:off x="323528" y="15997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4400" b="1" dirty="0">
                <a:solidFill>
                  <a:schemeClr val="accent1">
                    <a:lumMod val="50000"/>
                  </a:schemeClr>
                </a:solidFill>
                <a:latin typeface="+mj-lt"/>
                <a:ea typeface="+mj-ea"/>
                <a:cs typeface="+mj-cs"/>
              </a:rPr>
              <a:t>2</a:t>
            </a:r>
            <a:r>
              <a:rPr kumimoji="0" lang="en-US" sz="4400" b="1" i="0" u="none" strike="noStrike" kern="1200" cap="none" spc="0" normalizeH="0" baseline="0" noProof="0" dirty="0">
                <a:ln>
                  <a:noFill/>
                </a:ln>
                <a:solidFill>
                  <a:schemeClr val="accent1">
                    <a:lumMod val="50000"/>
                  </a:schemeClr>
                </a:solidFill>
                <a:effectLst/>
                <a:uLnTx/>
                <a:uFillTx/>
                <a:latin typeface="+mj-lt"/>
                <a:ea typeface="+mj-ea"/>
                <a:cs typeface="+mj-cs"/>
              </a:rPr>
              <a:t>) Isotonic solutions</a:t>
            </a:r>
            <a:endParaRPr kumimoji="0" lang="ar-JO" sz="4400" b="1" i="0" u="none" strike="noStrike" kern="1200" cap="none" spc="0" normalizeH="0" baseline="0" noProof="0" dirty="0">
              <a:ln>
                <a:noFill/>
              </a:ln>
              <a:solidFill>
                <a:schemeClr val="accent1">
                  <a:lumMod val="50000"/>
                </a:schemeClr>
              </a:solidFill>
              <a:effectLst/>
              <a:uLnTx/>
              <a:uFillTx/>
              <a:latin typeface="+mj-lt"/>
              <a:ea typeface="+mj-ea"/>
              <a:cs typeface="+mj-cs"/>
            </a:endParaRPr>
          </a:p>
        </p:txBody>
      </p:sp>
    </p:spTree>
    <p:extLst>
      <p:ext uri="{BB962C8B-B14F-4D97-AF65-F5344CB8AC3E}">
        <p14:creationId xmlns:p14="http://schemas.microsoft.com/office/powerpoint/2010/main" val="753810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1F70D7-D0FB-4B76-96F5-BE92BD9594E2}"/>
              </a:ext>
            </a:extLst>
          </p:cNvPr>
          <p:cNvSpPr/>
          <p:nvPr/>
        </p:nvSpPr>
        <p:spPr>
          <a:xfrm>
            <a:off x="125760" y="383257"/>
            <a:ext cx="8892480" cy="3539430"/>
          </a:xfrm>
          <a:prstGeom prst="rect">
            <a:avLst/>
          </a:prstGeom>
        </p:spPr>
        <p:txBody>
          <a:bodyPr wrap="square">
            <a:spAutoFit/>
          </a:bodyPr>
          <a:lstStyle/>
          <a:p>
            <a:r>
              <a:rPr lang="en-US" sz="3200" dirty="0">
                <a:sym typeface="Wingdings" panose="05000000000000000000" pitchFamily="2" charset="2"/>
              </a:rPr>
              <a:t> </a:t>
            </a:r>
            <a:r>
              <a:rPr lang="en-US" sz="3200" dirty="0"/>
              <a:t>Isotonic crystalloids are appropriate for correcting </a:t>
            </a:r>
            <a:r>
              <a:rPr lang="en-US" sz="3200" u="sng" dirty="0">
                <a:solidFill>
                  <a:srgbClr val="FF0000"/>
                </a:solidFill>
              </a:rPr>
              <a:t>EFC</a:t>
            </a:r>
            <a:r>
              <a:rPr lang="en-US" sz="3200" u="sng" dirty="0"/>
              <a:t> losses </a:t>
            </a:r>
            <a:r>
              <a:rPr lang="en-US" sz="3200" dirty="0"/>
              <a:t>(e.g. gastrointestinal tract or sweating)</a:t>
            </a:r>
          </a:p>
          <a:p>
            <a:r>
              <a:rPr lang="en-US" sz="3200" dirty="0"/>
              <a:t>and for the </a:t>
            </a:r>
            <a:r>
              <a:rPr lang="en-US" sz="3200" u="sng" dirty="0"/>
              <a:t>initial resuscitation of </a:t>
            </a:r>
            <a:r>
              <a:rPr lang="en-US" sz="3200" u="sng" dirty="0">
                <a:solidFill>
                  <a:srgbClr val="FF0000"/>
                </a:solidFill>
              </a:rPr>
              <a:t>intravascular volume</a:t>
            </a:r>
            <a:r>
              <a:rPr lang="en-US" sz="3200" dirty="0"/>
              <a:t>, although only about </a:t>
            </a:r>
            <a:r>
              <a:rPr lang="en-US" sz="3200" dirty="0">
                <a:solidFill>
                  <a:srgbClr val="FF0000"/>
                </a:solidFill>
              </a:rPr>
              <a:t>25</a:t>
            </a:r>
            <a:r>
              <a:rPr lang="en-US" sz="3200" dirty="0"/>
              <a:t>% remains in the intravascular space after redistribution (often less than 30–60 minutes).</a:t>
            </a:r>
            <a:endParaRPr lang="ar-JO" sz="3200" dirty="0"/>
          </a:p>
        </p:txBody>
      </p:sp>
    </p:spTree>
    <p:extLst>
      <p:ext uri="{BB962C8B-B14F-4D97-AF65-F5344CB8AC3E}">
        <p14:creationId xmlns:p14="http://schemas.microsoft.com/office/powerpoint/2010/main" val="4139991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1268760"/>
            <a:ext cx="8964488" cy="4401205"/>
          </a:xfrm>
          <a:prstGeom prst="rect">
            <a:avLst/>
          </a:prstGeom>
        </p:spPr>
        <p:txBody>
          <a:bodyPr wrap="square">
            <a:spAutoFit/>
          </a:bodyPr>
          <a:lstStyle/>
          <a:p>
            <a:r>
              <a:rPr lang="en-US" sz="2800" dirty="0">
                <a:solidFill>
                  <a:schemeClr val="accent1">
                    <a:lumMod val="50000"/>
                  </a:schemeClr>
                </a:solidFill>
              </a:rPr>
              <a:t>-</a:t>
            </a:r>
            <a:r>
              <a:rPr lang="en-US" sz="2800" dirty="0" err="1">
                <a:solidFill>
                  <a:schemeClr val="accent1">
                    <a:lumMod val="50000"/>
                  </a:schemeClr>
                </a:solidFill>
              </a:rPr>
              <a:t>eg</a:t>
            </a:r>
            <a:r>
              <a:rPr lang="en-US" sz="2800" dirty="0">
                <a:solidFill>
                  <a:schemeClr val="accent1">
                    <a:lumMod val="50000"/>
                  </a:schemeClr>
                </a:solidFill>
              </a:rPr>
              <a:t>: 3% NS (normal saline)</a:t>
            </a:r>
          </a:p>
          <a:p>
            <a:endParaRPr lang="en-US" sz="2800" b="1" dirty="0"/>
          </a:p>
          <a:p>
            <a:r>
              <a:rPr lang="en-US" sz="2800" dirty="0"/>
              <a:t>-Hypertonic saline solutions induce a </a:t>
            </a:r>
            <a:r>
              <a:rPr lang="en-US" sz="2800" u="sng" dirty="0">
                <a:solidFill>
                  <a:schemeClr val="accent1">
                    <a:lumMod val="50000"/>
                  </a:schemeClr>
                </a:solidFill>
              </a:rPr>
              <a:t>shift of fluid from the IFC to the EFC</a:t>
            </a:r>
            <a:r>
              <a:rPr lang="en-US" sz="2800" dirty="0"/>
              <a:t> so reducing tissues fluid and increasing intravascular volume and serum sodium concentration. </a:t>
            </a:r>
          </a:p>
          <a:p>
            <a:endParaRPr lang="en-US" sz="2800" dirty="0"/>
          </a:p>
          <a:p>
            <a:r>
              <a:rPr lang="en-US" sz="2800" dirty="0"/>
              <a:t>-Potential indications include the </a:t>
            </a:r>
            <a:r>
              <a:rPr lang="en-US" sz="2800" dirty="0">
                <a:solidFill>
                  <a:srgbClr val="FF0000"/>
                </a:solidFill>
              </a:rPr>
              <a:t>treatment of cerebral </a:t>
            </a:r>
            <a:r>
              <a:rPr lang="en-US" sz="2800" dirty="0" err="1">
                <a:solidFill>
                  <a:srgbClr val="FF0000"/>
                </a:solidFill>
              </a:rPr>
              <a:t>oedema</a:t>
            </a:r>
            <a:r>
              <a:rPr lang="en-US" sz="2800" dirty="0"/>
              <a:t> and </a:t>
            </a:r>
            <a:r>
              <a:rPr lang="en-US" sz="2800" dirty="0">
                <a:solidFill>
                  <a:srgbClr val="FF0000"/>
                </a:solidFill>
              </a:rPr>
              <a:t>raised intracranial pressure</a:t>
            </a:r>
            <a:r>
              <a:rPr lang="en-US" sz="2800" dirty="0"/>
              <a:t>, </a:t>
            </a:r>
            <a:r>
              <a:rPr lang="en-US" sz="2800" dirty="0" err="1"/>
              <a:t>hyponatraemic</a:t>
            </a:r>
            <a:r>
              <a:rPr lang="en-US" sz="2800" dirty="0"/>
              <a:t> seizures and ‘small volume’ resuscitation of </a:t>
            </a:r>
            <a:r>
              <a:rPr lang="en-US" sz="2800" dirty="0" err="1"/>
              <a:t>hypovolaemic</a:t>
            </a:r>
            <a:r>
              <a:rPr lang="en-US" sz="2800" dirty="0"/>
              <a:t> shock or burns</a:t>
            </a:r>
            <a:endParaRPr lang="ar-JO" sz="2800" dirty="0"/>
          </a:p>
        </p:txBody>
      </p:sp>
      <p:sp>
        <p:nvSpPr>
          <p:cNvPr id="3" name="Rectangle 2">
            <a:extLst>
              <a:ext uri="{FF2B5EF4-FFF2-40B4-BE49-F238E27FC236}">
                <a16:creationId xmlns:a16="http://schemas.microsoft.com/office/drawing/2014/main" id="{0905C017-B37F-4C1B-A45D-A71AA461AC8A}"/>
              </a:ext>
            </a:extLst>
          </p:cNvPr>
          <p:cNvSpPr/>
          <p:nvPr/>
        </p:nvSpPr>
        <p:spPr>
          <a:xfrm>
            <a:off x="218792" y="188640"/>
            <a:ext cx="6153407" cy="769441"/>
          </a:xfrm>
          <a:prstGeom prst="rect">
            <a:avLst/>
          </a:prstGeom>
        </p:spPr>
        <p:txBody>
          <a:bodyPr wrap="square">
            <a:spAutoFit/>
          </a:bodyPr>
          <a:lstStyle/>
          <a:p>
            <a:pPr lvl="0">
              <a:spcBef>
                <a:spcPct val="0"/>
              </a:spcBef>
              <a:defRPr/>
            </a:pPr>
            <a:r>
              <a:rPr lang="en-US" sz="4400" b="1" dirty="0">
                <a:solidFill>
                  <a:srgbClr val="4472C4">
                    <a:lumMod val="50000"/>
                  </a:srgbClr>
                </a:solidFill>
                <a:latin typeface="Calibri Light" panose="020F0302020204030204"/>
              </a:rPr>
              <a:t>3) Hypertonic solutions</a:t>
            </a:r>
            <a:endParaRPr lang="ar-JO" sz="4400" b="1" dirty="0">
              <a:solidFill>
                <a:srgbClr val="4472C4">
                  <a:lumMod val="50000"/>
                </a:srgbClr>
              </a:solidFill>
              <a:latin typeface="Calibri Light" panose="020F0302020204030204"/>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467600" cy="882352"/>
          </a:xfrm>
        </p:spPr>
        <p:txBody>
          <a:bodyPr/>
          <a:lstStyle/>
          <a:p>
            <a:pPr algn="ctr" rtl="1">
              <a:lnSpc>
                <a:spcPct val="150000"/>
              </a:lnSpc>
            </a:pPr>
            <a:r>
              <a:rPr lang="en-US" b="1" dirty="0">
                <a:solidFill>
                  <a:schemeClr val="accent1">
                    <a:lumMod val="50000"/>
                  </a:schemeClr>
                </a:solidFill>
              </a:rPr>
              <a:t>Colloids</a:t>
            </a:r>
            <a:endParaRPr lang="ar-JO" b="1" dirty="0">
              <a:solidFill>
                <a:schemeClr val="accent1">
                  <a:lumMod val="50000"/>
                </a:schemeClr>
              </a:solidFill>
            </a:endParaRPr>
          </a:p>
        </p:txBody>
      </p:sp>
      <p:sp>
        <p:nvSpPr>
          <p:cNvPr id="3" name="Content Placeholder 2"/>
          <p:cNvSpPr>
            <a:spLocks noGrp="1"/>
          </p:cNvSpPr>
          <p:nvPr>
            <p:ph idx="1"/>
          </p:nvPr>
        </p:nvSpPr>
        <p:spPr>
          <a:xfrm>
            <a:off x="395536" y="1012380"/>
            <a:ext cx="8640960" cy="5616624"/>
          </a:xfrm>
        </p:spPr>
        <p:txBody>
          <a:bodyPr>
            <a:normAutofit fontScale="92500" lnSpcReduction="20000"/>
          </a:bodyPr>
          <a:lstStyle/>
          <a:p>
            <a:pPr marL="0" indent="0">
              <a:lnSpc>
                <a:spcPct val="90000"/>
              </a:lnSpc>
              <a:buClr>
                <a:srgbClr val="4D4D4D"/>
              </a:buClr>
              <a:buNone/>
            </a:pPr>
            <a:r>
              <a:rPr lang="en-US" altLang="en-US" sz="2400" dirty="0">
                <a:latin typeface="Calibri" pitchFamily="34" charset="0"/>
                <a:cs typeface="Calibri" pitchFamily="34" charset="0"/>
              </a:rPr>
              <a:t>=</a:t>
            </a:r>
            <a:r>
              <a:rPr lang="en-US" altLang="en-US" sz="2400" dirty="0">
                <a:solidFill>
                  <a:srgbClr val="FF0000"/>
                </a:solidFill>
                <a:latin typeface="Calibri" pitchFamily="34" charset="0"/>
                <a:cs typeface="Calibri" pitchFamily="34" charset="0"/>
              </a:rPr>
              <a:t>High Molecular Weight substances</a:t>
            </a:r>
            <a:r>
              <a:rPr lang="en-US" altLang="en-US" sz="2400" dirty="0">
                <a:latin typeface="Calibri" pitchFamily="34" charset="0"/>
                <a:cs typeface="Calibri" pitchFamily="34" charset="0"/>
              </a:rPr>
              <a:t>, unable to pass through  semi permeable membrane </a:t>
            </a:r>
            <a:r>
              <a:rPr lang="en-US" altLang="en-US" sz="2400" dirty="0">
                <a:latin typeface="Calibri" pitchFamily="34" charset="0"/>
                <a:cs typeface="Calibri" pitchFamily="34" charset="0"/>
                <a:sym typeface="Wingdings" panose="05000000000000000000" pitchFamily="2" charset="2"/>
              </a:rPr>
              <a:t> </a:t>
            </a:r>
            <a:r>
              <a:rPr lang="en-US" altLang="en-US" sz="2400" dirty="0">
                <a:solidFill>
                  <a:srgbClr val="FF0000"/>
                </a:solidFill>
                <a:latin typeface="Calibri" pitchFamily="34" charset="0"/>
                <a:cs typeface="Calibri" pitchFamily="34" charset="0"/>
              </a:rPr>
              <a:t>Remains confined to intra-vascular compartment and thus generating oncotic pressure </a:t>
            </a:r>
          </a:p>
          <a:p>
            <a:pPr marL="0" indent="0">
              <a:buClr>
                <a:srgbClr val="4D4D4D"/>
              </a:buClr>
              <a:buNone/>
            </a:pPr>
            <a:endParaRPr lang="en-US" sz="2400" dirty="0">
              <a:latin typeface="Calibri" pitchFamily="34" charset="0"/>
              <a:cs typeface="Calibri" pitchFamily="34" charset="0"/>
            </a:endParaRPr>
          </a:p>
          <a:p>
            <a:pPr marL="0" indent="0">
              <a:buClr>
                <a:srgbClr val="4D4D4D"/>
              </a:buClr>
              <a:buNone/>
            </a:pPr>
            <a:r>
              <a:rPr lang="en-US" sz="2400" dirty="0">
                <a:latin typeface="Calibri" pitchFamily="34" charset="0"/>
                <a:cs typeface="Calibri" pitchFamily="34" charset="0"/>
              </a:rPr>
              <a:t>-Colloid solutions  used in clinical practice for fluid therapy are divided  into :</a:t>
            </a:r>
          </a:p>
          <a:p>
            <a:pPr marL="0" indent="0">
              <a:lnSpc>
                <a:spcPct val="90000"/>
              </a:lnSpc>
              <a:buClr>
                <a:srgbClr val="4D4D4D"/>
              </a:buClr>
              <a:buNone/>
            </a:pPr>
            <a:endParaRPr lang="en-US" sz="2400" dirty="0">
              <a:latin typeface="Calibri" pitchFamily="34" charset="0"/>
              <a:cs typeface="Calibri" pitchFamily="34" charset="0"/>
            </a:endParaRPr>
          </a:p>
          <a:p>
            <a:pPr marL="0" indent="0">
              <a:lnSpc>
                <a:spcPct val="90000"/>
              </a:lnSpc>
              <a:buClr>
                <a:srgbClr val="4D4D4D"/>
              </a:buClr>
              <a:buNone/>
            </a:pPr>
            <a:r>
              <a:rPr lang="en-US" sz="2400" dirty="0">
                <a:latin typeface="Calibri" pitchFamily="34" charset="0"/>
                <a:cs typeface="Calibri" pitchFamily="34" charset="0"/>
              </a:rPr>
              <a:t>1) the semi-synthetic colloids :gelatins, </a:t>
            </a:r>
            <a:r>
              <a:rPr lang="en-US" sz="2400" dirty="0" err="1">
                <a:latin typeface="Calibri" pitchFamily="34" charset="0"/>
                <a:cs typeface="Calibri" pitchFamily="34" charset="0"/>
              </a:rPr>
              <a:t>dextrans</a:t>
            </a:r>
            <a:r>
              <a:rPr lang="en-US" sz="2400" dirty="0">
                <a:latin typeface="Calibri" pitchFamily="34" charset="0"/>
                <a:cs typeface="Calibri" pitchFamily="34" charset="0"/>
              </a:rPr>
              <a:t> and  hydroxyethyl starches</a:t>
            </a:r>
          </a:p>
          <a:p>
            <a:pPr marL="0" indent="0">
              <a:lnSpc>
                <a:spcPct val="90000"/>
              </a:lnSpc>
              <a:buClr>
                <a:srgbClr val="4D4D4D"/>
              </a:buClr>
              <a:buNone/>
            </a:pPr>
            <a:endParaRPr lang="en-US" sz="2400" dirty="0">
              <a:latin typeface="Calibri" pitchFamily="34" charset="0"/>
              <a:cs typeface="Calibri" pitchFamily="34" charset="0"/>
            </a:endParaRPr>
          </a:p>
          <a:p>
            <a:pPr marL="0" indent="0">
              <a:lnSpc>
                <a:spcPct val="90000"/>
              </a:lnSpc>
              <a:buClr>
                <a:srgbClr val="4D4D4D"/>
              </a:buClr>
              <a:buNone/>
            </a:pPr>
            <a:r>
              <a:rPr lang="en-US" sz="2400" dirty="0">
                <a:latin typeface="Calibri" pitchFamily="34" charset="0"/>
                <a:cs typeface="Calibri" pitchFamily="34" charset="0"/>
              </a:rPr>
              <a:t>2) the naturally occurring  human plasma derivatives : human albumin solutions, fresh frozen plasma, and immunoglobulin solution.</a:t>
            </a:r>
          </a:p>
          <a:p>
            <a:pPr marL="0" indent="0">
              <a:buNone/>
            </a:pPr>
            <a:endParaRPr lang="en-US" sz="2400" dirty="0">
              <a:latin typeface="Calibri" pitchFamily="34" charset="0"/>
              <a:cs typeface="Calibri" pitchFamily="34" charset="0"/>
            </a:endParaRPr>
          </a:p>
          <a:p>
            <a:pPr marL="0" indent="0">
              <a:buNone/>
            </a:pPr>
            <a:r>
              <a:rPr lang="en-US" sz="2400" dirty="0">
                <a:latin typeface="Calibri" pitchFamily="34" charset="0"/>
                <a:cs typeface="Calibri" pitchFamily="34" charset="0"/>
              </a:rPr>
              <a:t>*Most colloid solutions  are presented with the colloid molecules dissolved in isotonic saline or isotonic glucose, hypertonic saline  and isotonic balanced or “physiological” electrolyte  solutions are also used.</a:t>
            </a:r>
          </a:p>
          <a:p>
            <a:pPr marL="0" indent="0">
              <a:buNone/>
            </a:pPr>
            <a:endParaRPr lang="en-US" sz="2400" dirty="0">
              <a:latin typeface="Calibri" pitchFamily="34" charset="0"/>
              <a:cs typeface="Calibri" pitchFamily="34" charset="0"/>
            </a:endParaRPr>
          </a:p>
          <a:p>
            <a:pPr>
              <a:buFont typeface="Wingdings" panose="05000000000000000000" pitchFamily="2" charset="2"/>
              <a:buChar char="ü"/>
            </a:pPr>
            <a:r>
              <a:rPr lang="en-US" sz="2400" dirty="0">
                <a:solidFill>
                  <a:srgbClr val="FF0000"/>
                </a:solidFill>
                <a:latin typeface="Calibri" pitchFamily="34" charset="0"/>
                <a:cs typeface="Calibri" pitchFamily="34" charset="0"/>
              </a:rPr>
              <a:t>Decrease tissue edema. </a:t>
            </a:r>
          </a:p>
          <a:p>
            <a:pPr marL="0" indent="0">
              <a:buNone/>
            </a:pPr>
            <a:endParaRPr lang="ar-JO" sz="1600" dirty="0"/>
          </a:p>
        </p:txBody>
      </p:sp>
    </p:spTree>
    <p:extLst>
      <p:ext uri="{BB962C8B-B14F-4D97-AF65-F5344CB8AC3E}">
        <p14:creationId xmlns:p14="http://schemas.microsoft.com/office/powerpoint/2010/main" val="552058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txBox="1">
            <a:spLocks/>
          </p:cNvSpPr>
          <p:nvPr/>
        </p:nvSpPr>
        <p:spPr>
          <a:xfrm>
            <a:off x="345062" y="55669"/>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50000"/>
                  </a:schemeClr>
                </a:solidFill>
                <a:effectLst/>
                <a:uLnTx/>
                <a:uFillTx/>
                <a:latin typeface="+mj-lt"/>
                <a:ea typeface="+mj-ea"/>
                <a:cs typeface="+mj-cs"/>
              </a:rPr>
              <a:t>Colloids</a:t>
            </a:r>
            <a:endParaRPr kumimoji="0" lang="ar-JO" sz="4400" b="1" i="0" u="none" strike="noStrike" kern="1200" cap="none" spc="0" normalizeH="0" baseline="0" noProof="0" dirty="0">
              <a:ln>
                <a:noFill/>
              </a:ln>
              <a:solidFill>
                <a:schemeClr val="accent1">
                  <a:lumMod val="50000"/>
                </a:schemeClr>
              </a:solidFill>
              <a:effectLst/>
              <a:uLnTx/>
              <a:uFillTx/>
              <a:latin typeface="+mj-lt"/>
              <a:ea typeface="+mj-ea"/>
              <a:cs typeface="+mj-cs"/>
            </a:endParaRPr>
          </a:p>
        </p:txBody>
      </p:sp>
      <p:sp>
        <p:nvSpPr>
          <p:cNvPr id="3" name="Rectangle 2"/>
          <p:cNvSpPr/>
          <p:nvPr/>
        </p:nvSpPr>
        <p:spPr>
          <a:xfrm>
            <a:off x="60393" y="627169"/>
            <a:ext cx="8798938" cy="6370975"/>
          </a:xfrm>
          <a:prstGeom prst="rect">
            <a:avLst/>
          </a:prstGeom>
        </p:spPr>
        <p:txBody>
          <a:bodyPr wrap="square">
            <a:spAutoFit/>
          </a:bodyPr>
          <a:lstStyle/>
          <a:p>
            <a:r>
              <a:rPr lang="en-US" sz="2400" dirty="0"/>
              <a:t>-When administered, colloid remains largely within the intravascular space until the colloid particles are removed by the reticuloendothelial system. </a:t>
            </a:r>
          </a:p>
          <a:p>
            <a:endParaRPr lang="en-US" sz="2400" dirty="0"/>
          </a:p>
          <a:p>
            <a:r>
              <a:rPr lang="en-US" sz="2400" dirty="0"/>
              <a:t>-The </a:t>
            </a:r>
            <a:r>
              <a:rPr lang="en-US" sz="2400" dirty="0">
                <a:solidFill>
                  <a:srgbClr val="FF0000"/>
                </a:solidFill>
              </a:rPr>
              <a:t>intravascular half-life is usually between 6 and 24 hours </a:t>
            </a:r>
            <a:r>
              <a:rPr lang="en-US" sz="2400" dirty="0"/>
              <a:t>and such solutions are therefore appropriate for </a:t>
            </a:r>
            <a:r>
              <a:rPr lang="en-US" sz="2400" dirty="0">
                <a:solidFill>
                  <a:srgbClr val="FF0000"/>
                </a:solidFill>
              </a:rPr>
              <a:t>fluid resuscitation. </a:t>
            </a:r>
            <a:r>
              <a:rPr lang="en-US" sz="2400" dirty="0"/>
              <a:t>Thereafter, the electrolyte-containing solution distributes throughout the EFC.</a:t>
            </a:r>
          </a:p>
          <a:p>
            <a:endParaRPr lang="en-US" sz="2400" dirty="0"/>
          </a:p>
          <a:p>
            <a:r>
              <a:rPr lang="en-US" sz="2400" dirty="0"/>
              <a:t>-Synthetic colloids are more expensive than crystalloids</a:t>
            </a:r>
          </a:p>
          <a:p>
            <a:r>
              <a:rPr lang="en-US" sz="2400" dirty="0"/>
              <a:t>and have variable side effect profiles. </a:t>
            </a:r>
          </a:p>
          <a:p>
            <a:r>
              <a:rPr lang="en-US" sz="2400" dirty="0"/>
              <a:t>-Recognized risks include </a:t>
            </a:r>
            <a:r>
              <a:rPr lang="en-US" sz="2400" dirty="0">
                <a:solidFill>
                  <a:srgbClr val="FF0000"/>
                </a:solidFill>
              </a:rPr>
              <a:t>coagulopathy (used in surgeries) , reticuloendothelial system dysfunction, pruritus and anaphylactic reactions. </a:t>
            </a:r>
          </a:p>
          <a:p>
            <a:r>
              <a:rPr lang="en-US" sz="2400" dirty="0"/>
              <a:t>HES (Hydroxyethyl starch) in particular appears associated with a risk of </a:t>
            </a:r>
            <a:r>
              <a:rPr lang="en-US" sz="2400" dirty="0">
                <a:solidFill>
                  <a:srgbClr val="FF0000"/>
                </a:solidFill>
              </a:rPr>
              <a:t>renal failure </a:t>
            </a:r>
            <a:r>
              <a:rPr lang="en-US" sz="2400" dirty="0"/>
              <a:t>when used for resuscitation in patients with septic shock.</a:t>
            </a:r>
            <a:endParaRPr lang="ar-JO"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51147"/>
            <a:ext cx="8136904" cy="2952328"/>
          </a:xfrm>
        </p:spPr>
        <p:txBody>
          <a:bodyPr>
            <a:normAutofit/>
          </a:bodyPr>
          <a:lstStyle/>
          <a:p>
            <a:pPr marL="0" indent="0">
              <a:buNone/>
            </a:pPr>
            <a:r>
              <a:rPr lang="en-US" sz="2400" dirty="0"/>
              <a:t>-The </a:t>
            </a:r>
            <a:r>
              <a:rPr lang="en-US" sz="2400" dirty="0">
                <a:solidFill>
                  <a:srgbClr val="FF0000"/>
                </a:solidFill>
              </a:rPr>
              <a:t>theoretical</a:t>
            </a:r>
            <a:r>
              <a:rPr lang="en-US" sz="2400" dirty="0"/>
              <a:t> </a:t>
            </a:r>
            <a:r>
              <a:rPr lang="en-US" sz="2400" dirty="0">
                <a:solidFill>
                  <a:srgbClr val="FF0000"/>
                </a:solidFill>
              </a:rPr>
              <a:t>advantage</a:t>
            </a:r>
            <a:r>
              <a:rPr lang="en-US" sz="2400" dirty="0"/>
              <a:t> of colloids over crystalloids is that, as they remain in the intravascular space for several hours </a:t>
            </a:r>
            <a:r>
              <a:rPr lang="en-US" sz="2400" dirty="0">
                <a:sym typeface="Wingdings" panose="05000000000000000000" pitchFamily="2" charset="2"/>
              </a:rPr>
              <a:t> more prompt restoration of tissue perfusion  </a:t>
            </a:r>
            <a:r>
              <a:rPr lang="en-US" sz="2400" u="sng" dirty="0"/>
              <a:t>smaller volumes are required. </a:t>
            </a:r>
          </a:p>
          <a:p>
            <a:pPr marL="0" indent="0">
              <a:buNone/>
            </a:pPr>
            <a:endParaRPr lang="en-US" sz="2400" dirty="0"/>
          </a:p>
          <a:p>
            <a:pPr marL="0" indent="0">
              <a:buNone/>
            </a:pPr>
            <a:r>
              <a:rPr lang="en-US" sz="2400" b="1" dirty="0">
                <a:sym typeface="Wingdings" panose="05000000000000000000" pitchFamily="2" charset="2"/>
              </a:rPr>
              <a:t> </a:t>
            </a:r>
            <a:r>
              <a:rPr lang="en-US" sz="2400" b="1" dirty="0"/>
              <a:t>However,</a:t>
            </a:r>
            <a:r>
              <a:rPr lang="en-US" sz="2400" dirty="0"/>
              <a:t> overall, current evidence suggests that crystalloid and colloid are </a:t>
            </a:r>
            <a:r>
              <a:rPr lang="en-US" sz="2400" dirty="0">
                <a:solidFill>
                  <a:srgbClr val="FF0000"/>
                </a:solidFill>
              </a:rPr>
              <a:t>equally effective </a:t>
            </a:r>
            <a:r>
              <a:rPr lang="en-US" sz="2400" dirty="0"/>
              <a:t>for the correction of </a:t>
            </a:r>
            <a:r>
              <a:rPr lang="en-US" sz="2400" dirty="0" err="1"/>
              <a:t>hypovolaemia</a:t>
            </a:r>
            <a:r>
              <a:rPr lang="en-US" sz="2400" dirty="0"/>
              <a:t> (EBM 1.1).</a:t>
            </a:r>
            <a:endParaRPr lang="ar-JO" sz="2400" dirty="0"/>
          </a:p>
          <a:p>
            <a:pPr marL="0" indent="0">
              <a:buNone/>
            </a:pP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284984"/>
            <a:ext cx="8150423" cy="3399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3161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62108" y="1026836"/>
            <a:ext cx="8534744" cy="1938992"/>
          </a:xfrm>
          <a:prstGeom prst="rect">
            <a:avLst/>
          </a:prstGeom>
        </p:spPr>
        <p:txBody>
          <a:bodyPr wrap="square">
            <a:spAutoFit/>
          </a:bodyPr>
          <a:lstStyle/>
          <a:p>
            <a:r>
              <a:rPr lang="en-US" sz="2400" dirty="0"/>
              <a:t>Maintenance fluids can be calculated using the following formula:</a:t>
            </a:r>
          </a:p>
          <a:p>
            <a:endParaRPr lang="en-US" sz="2400" dirty="0"/>
          </a:p>
          <a:p>
            <a:r>
              <a:rPr lang="en-US" sz="2400" dirty="0"/>
              <a:t>For the first 0 to 10 kg </a:t>
            </a:r>
            <a:r>
              <a:rPr lang="en-US" sz="2400" dirty="0">
                <a:sym typeface="Wingdings" panose="05000000000000000000" pitchFamily="2" charset="2"/>
              </a:rPr>
              <a:t> </a:t>
            </a:r>
            <a:r>
              <a:rPr lang="en-US" sz="2400" dirty="0"/>
              <a:t> Give 100 mL/kg per day</a:t>
            </a:r>
          </a:p>
          <a:p>
            <a:r>
              <a:rPr lang="en-US" sz="2400" dirty="0"/>
              <a:t>For the next 10 to 20 kg </a:t>
            </a:r>
            <a:r>
              <a:rPr lang="en-US" sz="2400" dirty="0">
                <a:sym typeface="Wingdings" panose="05000000000000000000" pitchFamily="2" charset="2"/>
              </a:rPr>
              <a:t> </a:t>
            </a:r>
            <a:r>
              <a:rPr lang="en-US" sz="2400" dirty="0"/>
              <a:t>Give an additional 50 mL/kg per day</a:t>
            </a:r>
          </a:p>
          <a:p>
            <a:r>
              <a:rPr lang="en-US" sz="2400" dirty="0"/>
              <a:t>For weight </a:t>
            </a:r>
            <a:r>
              <a:rPr lang="en-US" sz="2400" i="1" dirty="0"/>
              <a:t>&gt; </a:t>
            </a:r>
            <a:r>
              <a:rPr lang="en-US" sz="2400" dirty="0"/>
              <a:t>20 kg </a:t>
            </a:r>
            <a:r>
              <a:rPr lang="en-US" sz="2400" dirty="0">
                <a:sym typeface="Wingdings" panose="05000000000000000000" pitchFamily="2" charset="2"/>
              </a:rPr>
              <a:t> </a:t>
            </a:r>
            <a:r>
              <a:rPr lang="en-US" sz="2400" dirty="0"/>
              <a:t> Give 20 mL/kg per day</a:t>
            </a:r>
          </a:p>
        </p:txBody>
      </p:sp>
      <p:sp>
        <p:nvSpPr>
          <p:cNvPr id="3" name="Title 2"/>
          <p:cNvSpPr>
            <a:spLocks noGrp="1"/>
          </p:cNvSpPr>
          <p:nvPr>
            <p:ph type="title"/>
          </p:nvPr>
        </p:nvSpPr>
        <p:spPr>
          <a:xfrm>
            <a:off x="567252" y="47478"/>
            <a:ext cx="8229600" cy="1143000"/>
          </a:xfrm>
        </p:spPr>
        <p:txBody>
          <a:bodyPr>
            <a:normAutofit/>
          </a:bodyPr>
          <a:lstStyle/>
          <a:p>
            <a:pPr algn="ctr"/>
            <a:r>
              <a:rPr lang="en-US" b="1" dirty="0">
                <a:solidFill>
                  <a:schemeClr val="accent1">
                    <a:lumMod val="50000"/>
                  </a:schemeClr>
                </a:solidFill>
              </a:rPr>
              <a:t>Maintenance fluid requirements</a:t>
            </a:r>
            <a:br>
              <a:rPr lang="ar-JO" b="1" dirty="0">
                <a:solidFill>
                  <a:schemeClr val="accent1">
                    <a:lumMod val="50000"/>
                  </a:schemeClr>
                </a:solidFill>
              </a:rPr>
            </a:br>
            <a:endParaRPr lang="ar-JO" dirty="0">
              <a:solidFill>
                <a:schemeClr val="accent1">
                  <a:lumMod val="50000"/>
                </a:schemeClr>
              </a:solidFill>
            </a:endParaRPr>
          </a:p>
        </p:txBody>
      </p:sp>
      <p:sp>
        <p:nvSpPr>
          <p:cNvPr id="5" name="Content Placeholder 4"/>
          <p:cNvSpPr>
            <a:spLocks noGrp="1"/>
          </p:cNvSpPr>
          <p:nvPr>
            <p:ph idx="1"/>
          </p:nvPr>
        </p:nvSpPr>
        <p:spPr>
          <a:xfrm>
            <a:off x="262108" y="3586708"/>
            <a:ext cx="7694268" cy="3140968"/>
          </a:xfrm>
        </p:spPr>
        <p:txBody>
          <a:bodyPr>
            <a:normAutofit/>
          </a:bodyPr>
          <a:lstStyle/>
          <a:p>
            <a:pPr marL="0" indent="0">
              <a:buNone/>
            </a:pPr>
            <a:r>
              <a:rPr lang="en-US" sz="2800" dirty="0">
                <a:solidFill>
                  <a:srgbClr val="FF0000"/>
                </a:solidFill>
              </a:rPr>
              <a:t>E.g.:  70 Kg patient </a:t>
            </a:r>
          </a:p>
          <a:p>
            <a:pPr marL="0" indent="0">
              <a:buNone/>
            </a:pPr>
            <a:r>
              <a:rPr lang="en-US" sz="2400" dirty="0"/>
              <a:t>1</a:t>
            </a:r>
            <a:r>
              <a:rPr lang="en-US" sz="2400" baseline="30000" dirty="0"/>
              <a:t>st</a:t>
            </a:r>
            <a:r>
              <a:rPr lang="en-US" sz="2400" dirty="0"/>
              <a:t>  10 Kg             1000 ml</a:t>
            </a:r>
          </a:p>
          <a:p>
            <a:pPr marL="0" indent="0">
              <a:buNone/>
            </a:pPr>
            <a:r>
              <a:rPr lang="en-US" sz="2400" dirty="0"/>
              <a:t>2</a:t>
            </a:r>
            <a:r>
              <a:rPr lang="en-US" sz="2400" baseline="30000" dirty="0"/>
              <a:t>nd </a:t>
            </a:r>
            <a:r>
              <a:rPr lang="en-US" sz="2400" dirty="0"/>
              <a:t> 10 Kg             500 ml </a:t>
            </a:r>
          </a:p>
          <a:p>
            <a:pPr marL="0" indent="0">
              <a:buNone/>
            </a:pPr>
            <a:r>
              <a:rPr lang="en-US" sz="2400" dirty="0"/>
              <a:t>All the rest             1000 ml </a:t>
            </a:r>
          </a:p>
          <a:p>
            <a:pPr marL="0" indent="0">
              <a:buNone/>
            </a:pPr>
            <a:r>
              <a:rPr lang="en-US" sz="2400" dirty="0"/>
              <a:t> Total Maintenance fluid requirements per day = 2500 ml</a:t>
            </a:r>
            <a:endParaRPr lang="ar-JO" sz="2400" dirty="0"/>
          </a:p>
          <a:p>
            <a:pPr marL="0" indent="0">
              <a:buNone/>
            </a:pPr>
            <a:r>
              <a:rPr lang="en-US" sz="2400" dirty="0"/>
              <a:t>( 2500/24= 104 ml/hour)</a:t>
            </a:r>
            <a:endParaRPr lang="ar-JO" sz="2400" dirty="0"/>
          </a:p>
        </p:txBody>
      </p:sp>
      <p:sp>
        <p:nvSpPr>
          <p:cNvPr id="8" name="Right Arrow 7"/>
          <p:cNvSpPr/>
          <p:nvPr/>
        </p:nvSpPr>
        <p:spPr>
          <a:xfrm>
            <a:off x="1523778" y="4149080"/>
            <a:ext cx="714380" cy="21431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JO" dirty="0">
              <a:solidFill>
                <a:schemeClr val="tx1"/>
              </a:solidFill>
            </a:endParaRPr>
          </a:p>
        </p:txBody>
      </p:sp>
      <p:sp>
        <p:nvSpPr>
          <p:cNvPr id="9" name="Right Arrow 8"/>
          <p:cNvSpPr/>
          <p:nvPr/>
        </p:nvSpPr>
        <p:spPr>
          <a:xfrm>
            <a:off x="1544342" y="4509120"/>
            <a:ext cx="785818" cy="21431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JO"/>
          </a:p>
        </p:txBody>
      </p:sp>
      <p:sp>
        <p:nvSpPr>
          <p:cNvPr id="12" name="Right Arrow 11"/>
          <p:cNvSpPr/>
          <p:nvPr/>
        </p:nvSpPr>
        <p:spPr>
          <a:xfrm>
            <a:off x="1803058" y="4925766"/>
            <a:ext cx="714380" cy="21431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JO"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226577" y="238586"/>
            <a:ext cx="7892380" cy="646331"/>
          </a:xfrm>
          <a:prstGeom prst="rect">
            <a:avLst/>
          </a:prstGeom>
        </p:spPr>
        <p:txBody>
          <a:bodyPr wrap="square">
            <a:spAutoFit/>
          </a:bodyPr>
          <a:lstStyle/>
          <a:p>
            <a:r>
              <a:rPr lang="en-US" sz="3600" b="1" dirty="0">
                <a:solidFill>
                  <a:schemeClr val="accent1">
                    <a:lumMod val="50000"/>
                  </a:schemeClr>
                </a:solidFill>
              </a:rPr>
              <a:t>Maintenance fluid requirements</a:t>
            </a:r>
            <a:endParaRPr lang="ar-JO" sz="3600" b="1" dirty="0">
              <a:solidFill>
                <a:schemeClr val="accent1">
                  <a:lumMod val="50000"/>
                </a:schemeClr>
              </a:solidFill>
            </a:endParaRPr>
          </a:p>
        </p:txBody>
      </p:sp>
      <p:sp>
        <p:nvSpPr>
          <p:cNvPr id="3" name="Rectangle 2"/>
          <p:cNvSpPr/>
          <p:nvPr/>
        </p:nvSpPr>
        <p:spPr>
          <a:xfrm>
            <a:off x="251520" y="1052736"/>
            <a:ext cx="8215370" cy="5262979"/>
          </a:xfrm>
          <a:prstGeom prst="rect">
            <a:avLst/>
          </a:prstGeom>
        </p:spPr>
        <p:txBody>
          <a:bodyPr wrap="square">
            <a:spAutoFit/>
          </a:bodyPr>
          <a:lstStyle/>
          <a:p>
            <a:pPr marL="342900" indent="-342900">
              <a:buFont typeface="Arial" panose="020B0604020202020204" pitchFamily="34" charset="0"/>
              <a:buChar char="•"/>
            </a:pPr>
            <a:r>
              <a:rPr lang="en-US" sz="2400" dirty="0"/>
              <a:t>Under normal conditions, adult daily sodium requirements (80 </a:t>
            </a:r>
            <a:r>
              <a:rPr lang="en-US" sz="2400" dirty="0" err="1"/>
              <a:t>mmol</a:t>
            </a:r>
            <a:r>
              <a:rPr lang="en-US" sz="2400" dirty="0"/>
              <a:t>) may be provided by the administration of </a:t>
            </a:r>
            <a:r>
              <a:rPr lang="en-US" sz="2400" b="1" dirty="0">
                <a:solidFill>
                  <a:schemeClr val="accent1">
                    <a:lumMod val="50000"/>
                  </a:schemeClr>
                </a:solidFill>
              </a:rPr>
              <a:t>500–1000 ml of 0.9% sodium chloride</a:t>
            </a:r>
            <a:r>
              <a:rPr lang="en-US" sz="2400" dirty="0">
                <a:solidFill>
                  <a:schemeClr val="accent1">
                    <a:lumMod val="50000"/>
                  </a:schemeClr>
                </a:solidFill>
              </a:rPr>
              <a:t>.</a:t>
            </a:r>
          </a:p>
          <a:p>
            <a:endParaRPr lang="en-US" sz="2400" dirty="0"/>
          </a:p>
          <a:p>
            <a:pPr marL="342900" indent="-342900">
              <a:buFont typeface="Arial" panose="020B0604020202020204" pitchFamily="34" charset="0"/>
              <a:buChar char="•"/>
            </a:pPr>
            <a:r>
              <a:rPr lang="en-US" sz="2400" dirty="0"/>
              <a:t> The remaining water requirement to maintain fluid balance is typically provided as </a:t>
            </a:r>
            <a:r>
              <a:rPr lang="en-US" sz="2400" dirty="0">
                <a:solidFill>
                  <a:schemeClr val="accent1">
                    <a:lumMod val="50000"/>
                  </a:schemeClr>
                </a:solidFill>
              </a:rPr>
              <a:t>5% dextrose</a:t>
            </a:r>
            <a:r>
              <a:rPr lang="en-US" sz="2400" dirty="0"/>
              <a:t>.</a:t>
            </a:r>
          </a:p>
          <a:p>
            <a:endParaRPr lang="en-US" sz="2400" dirty="0"/>
          </a:p>
          <a:p>
            <a:pPr marL="342900" indent="-342900">
              <a:buFont typeface="Arial" panose="020B0604020202020204" pitchFamily="34" charset="0"/>
              <a:buChar char="•"/>
            </a:pPr>
            <a:r>
              <a:rPr lang="en-US" sz="2400" dirty="0"/>
              <a:t> </a:t>
            </a:r>
            <a:r>
              <a:rPr lang="en-US" sz="2400" dirty="0">
                <a:solidFill>
                  <a:srgbClr val="FF0000"/>
                </a:solidFill>
              </a:rPr>
              <a:t>Daily potassium requirements (60–80 mmol)</a:t>
            </a:r>
            <a:r>
              <a:rPr lang="en-US" sz="2400" dirty="0"/>
              <a:t> are usually met by adding potassium chloride </a:t>
            </a:r>
            <a:r>
              <a:rPr lang="en-US" sz="2400" dirty="0" err="1"/>
              <a:t>KCl</a:t>
            </a:r>
            <a:r>
              <a:rPr lang="en-US" sz="2400" dirty="0"/>
              <a:t> to maintenance fluids, but the amount added can be titrated to measured plasma concentrations.</a:t>
            </a:r>
          </a:p>
          <a:p>
            <a:pPr marL="342900" indent="-342900">
              <a:buFont typeface="Arial" panose="020B0604020202020204" pitchFamily="34" charset="0"/>
              <a:buChar char="•"/>
            </a:pPr>
            <a:r>
              <a:rPr lang="en-US" sz="2400" dirty="0">
                <a:solidFill>
                  <a:srgbClr val="FF0000"/>
                </a:solidFill>
              </a:rPr>
              <a:t>Potassium should </a:t>
            </a:r>
            <a:r>
              <a:rPr lang="en-US" sz="2400" u="sng" dirty="0">
                <a:solidFill>
                  <a:srgbClr val="FF0000"/>
                </a:solidFill>
              </a:rPr>
              <a:t>not be </a:t>
            </a:r>
            <a:r>
              <a:rPr lang="en-US" sz="2400" dirty="0">
                <a:solidFill>
                  <a:srgbClr val="FF0000"/>
                </a:solidFill>
              </a:rPr>
              <a:t>administered at a rate greater than 10–20 mmol/h </a:t>
            </a:r>
            <a:r>
              <a:rPr lang="en-US" sz="2400" dirty="0"/>
              <a:t>except in </a:t>
            </a:r>
            <a:r>
              <a:rPr lang="en-US" sz="2400" dirty="0">
                <a:solidFill>
                  <a:srgbClr val="FF0000"/>
                </a:solidFill>
              </a:rPr>
              <a:t>severe potassium deficiency </a:t>
            </a:r>
            <a:r>
              <a:rPr lang="en-US" sz="2400" dirty="0"/>
              <a:t>and, in practice, 20 mmol are added to alternate 500 ml bags of fluid</a:t>
            </a:r>
            <a:endParaRPr lang="ar-JO"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785786" y="188640"/>
            <a:ext cx="7715304" cy="1077218"/>
          </a:xfrm>
          <a:prstGeom prst="rect">
            <a:avLst/>
          </a:prstGeom>
        </p:spPr>
        <p:txBody>
          <a:bodyPr wrap="square">
            <a:spAutoFit/>
          </a:bodyPr>
          <a:lstStyle/>
          <a:p>
            <a:pPr algn="ctr"/>
            <a:r>
              <a:rPr lang="en-US" sz="3200" b="1" dirty="0">
                <a:solidFill>
                  <a:schemeClr val="accent1">
                    <a:lumMod val="50000"/>
                  </a:schemeClr>
                </a:solidFill>
              </a:rPr>
              <a:t>Treatment of postoperative</a:t>
            </a:r>
          </a:p>
          <a:p>
            <a:pPr algn="ctr"/>
            <a:r>
              <a:rPr lang="en-US" sz="3200" b="1" dirty="0">
                <a:solidFill>
                  <a:schemeClr val="accent1">
                    <a:lumMod val="50000"/>
                  </a:schemeClr>
                </a:solidFill>
              </a:rPr>
              <a:t>hypovolaemia and/or hypotension</a:t>
            </a:r>
            <a:endParaRPr lang="ar-JO" sz="3200" b="1" dirty="0">
              <a:solidFill>
                <a:schemeClr val="accent1">
                  <a:lumMod val="50000"/>
                </a:schemeClr>
              </a:solidFill>
            </a:endParaRPr>
          </a:p>
        </p:txBody>
      </p:sp>
      <p:sp>
        <p:nvSpPr>
          <p:cNvPr id="3" name="Rectangle 2"/>
          <p:cNvSpPr/>
          <p:nvPr/>
        </p:nvSpPr>
        <p:spPr>
          <a:xfrm>
            <a:off x="571472" y="1484784"/>
            <a:ext cx="7929618" cy="4524315"/>
          </a:xfrm>
          <a:prstGeom prst="rect">
            <a:avLst/>
          </a:prstGeom>
        </p:spPr>
        <p:txBody>
          <a:bodyPr wrap="square">
            <a:spAutoFit/>
          </a:bodyPr>
          <a:lstStyle/>
          <a:p>
            <a:r>
              <a:rPr lang="en-US" sz="2400" dirty="0"/>
              <a:t>-</a:t>
            </a:r>
            <a:r>
              <a:rPr lang="en-US" sz="2400" dirty="0" err="1">
                <a:solidFill>
                  <a:srgbClr val="FF0000"/>
                </a:solidFill>
              </a:rPr>
              <a:t>Hypovolaemia</a:t>
            </a:r>
            <a:r>
              <a:rPr lang="en-US" sz="2400" dirty="0"/>
              <a:t> is common in the postoperative period and may present with one or more of the following: </a:t>
            </a:r>
          </a:p>
          <a:p>
            <a:r>
              <a:rPr lang="en-US" sz="2400" b="1" dirty="0">
                <a:solidFill>
                  <a:schemeClr val="accent1">
                    <a:lumMod val="50000"/>
                  </a:schemeClr>
                </a:solidFill>
              </a:rPr>
              <a:t>tachycardia</a:t>
            </a:r>
            <a:r>
              <a:rPr lang="en-US" sz="2400" dirty="0">
                <a:solidFill>
                  <a:schemeClr val="accent1">
                    <a:lumMod val="50000"/>
                  </a:schemeClr>
                </a:solidFill>
              </a:rPr>
              <a:t>, cold extremities, pallor, clammy skin, collapsed peripheral veins, oliguria and/or hypotension. </a:t>
            </a:r>
          </a:p>
          <a:p>
            <a:endParaRPr lang="en-US" sz="2400" dirty="0">
              <a:solidFill>
                <a:schemeClr val="accent1">
                  <a:lumMod val="50000"/>
                </a:schemeClr>
              </a:solidFill>
            </a:endParaRPr>
          </a:p>
          <a:p>
            <a:r>
              <a:rPr lang="en-US" sz="2400" dirty="0"/>
              <a:t>-Hypotension is more likely in </a:t>
            </a:r>
            <a:r>
              <a:rPr lang="en-US" sz="2400" dirty="0" err="1"/>
              <a:t>hypovolaemic</a:t>
            </a:r>
            <a:r>
              <a:rPr lang="en-US" sz="2400" dirty="0"/>
              <a:t> patients receiving </a:t>
            </a:r>
            <a:r>
              <a:rPr lang="en-US" sz="2400" dirty="0">
                <a:solidFill>
                  <a:srgbClr val="FF0000"/>
                </a:solidFill>
              </a:rPr>
              <a:t>epidural analgesia </a:t>
            </a:r>
            <a:r>
              <a:rPr lang="en-US" sz="2400" dirty="0"/>
              <a:t>as the associated sympathetic blockade disrupts compensatory vasoconstriction. </a:t>
            </a:r>
          </a:p>
          <a:p>
            <a:endParaRPr lang="en-US" sz="2400" dirty="0"/>
          </a:p>
          <a:p>
            <a:r>
              <a:rPr lang="en-US" sz="2400" dirty="0"/>
              <a:t>-Intravascular volume should be rapidly restored with a series of fluid boluses (e.g. 250– 500 ml) with the clinical response being assessed after each bolus .</a:t>
            </a:r>
            <a:endParaRPr lang="ar-JO"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68962"/>
          </a:xfrm>
        </p:spPr>
        <p:txBody>
          <a:bodyPr>
            <a:noAutofit/>
          </a:bodyPr>
          <a:lstStyle/>
          <a:p>
            <a:r>
              <a:rPr lang="en-US" sz="6000" dirty="0">
                <a:latin typeface="Book Antiqua" pitchFamily="18" charset="0"/>
              </a:rPr>
              <a:t>Electrolyte Abnormalities</a:t>
            </a:r>
            <a:br>
              <a:rPr lang="en-US" sz="6000" dirty="0">
                <a:latin typeface="Book Antiqua" pitchFamily="18" charset="0"/>
              </a:rPr>
            </a:br>
            <a:r>
              <a:rPr lang="en-US" sz="6000" dirty="0">
                <a:latin typeface="Book Antiqua" pitchFamily="18" charset="0"/>
              </a:rPr>
              <a:t>And Correction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en-US" sz="2800" dirty="0"/>
              <a:t>Normal person consumes 3-5g of </a:t>
            </a:r>
            <a:r>
              <a:rPr lang="en-US" sz="2800" dirty="0" err="1"/>
              <a:t>NaCl</a:t>
            </a:r>
            <a:r>
              <a:rPr lang="en-US" sz="2800" dirty="0"/>
              <a:t> daily </a:t>
            </a:r>
          </a:p>
          <a:p>
            <a:r>
              <a:rPr lang="en-US" sz="2800" dirty="0"/>
              <a:t>Sodium balance is maintained mainly by the </a:t>
            </a:r>
            <a:r>
              <a:rPr lang="en-US" sz="2800" b="1" dirty="0"/>
              <a:t>kidneys</a:t>
            </a:r>
            <a:r>
              <a:rPr lang="en-US" sz="2800" dirty="0"/>
              <a:t> </a:t>
            </a:r>
          </a:p>
          <a:p>
            <a:r>
              <a:rPr lang="en-US" sz="2800" dirty="0"/>
              <a:t>Normal Na Concentration: </a:t>
            </a:r>
            <a:r>
              <a:rPr lang="en-US" sz="2800" b="1" dirty="0"/>
              <a:t>135 – 145 </a:t>
            </a:r>
            <a:r>
              <a:rPr lang="en-US" sz="2800" b="1" dirty="0" err="1"/>
              <a:t>mmol</a:t>
            </a:r>
            <a:r>
              <a:rPr lang="en-US" sz="2800" b="1" dirty="0"/>
              <a:t>/L.</a:t>
            </a:r>
          </a:p>
          <a:p>
            <a:endParaRPr lang="en-US" sz="2800" b="1" dirty="0"/>
          </a:p>
          <a:p>
            <a:r>
              <a:rPr lang="en-US" sz="2800" dirty="0"/>
              <a:t>Serum Na concentration is </a:t>
            </a:r>
            <a:r>
              <a:rPr lang="en-US" sz="2800" b="1" dirty="0"/>
              <a:t>inversely proportional to total body water</a:t>
            </a:r>
            <a:r>
              <a:rPr lang="en-US" sz="2800" dirty="0"/>
              <a:t> .Therefore, abnormalities in TBW are reflected by abnormalities in serum Na.</a:t>
            </a:r>
          </a:p>
          <a:p>
            <a:pPr>
              <a:buNone/>
            </a:pPr>
            <a:endParaRPr lang="en-US" sz="2800" dirty="0"/>
          </a:p>
        </p:txBody>
      </p:sp>
      <p:sp>
        <p:nvSpPr>
          <p:cNvPr id="4" name="Title 1"/>
          <p:cNvSpPr>
            <a:spLocks noGrp="1"/>
          </p:cNvSpPr>
          <p:nvPr>
            <p:ph type="title"/>
          </p:nvPr>
        </p:nvSpPr>
        <p:spPr>
          <a:xfrm>
            <a:off x="457200" y="274638"/>
            <a:ext cx="8229600" cy="1143000"/>
          </a:xfrm>
        </p:spPr>
        <p:txBody>
          <a:bodyPr>
            <a:normAutofit/>
          </a:bodyPr>
          <a:lstStyle/>
          <a:p>
            <a:r>
              <a:rPr lang="en-US" sz="3600" b="1" u="sng" dirty="0">
                <a:solidFill>
                  <a:srgbClr val="008000"/>
                </a:solidFill>
                <a:latin typeface="Book Antiqua" pitchFamily="18" charset="0"/>
              </a:rPr>
              <a:t>Sodium Abnormalities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6632"/>
            <a:ext cx="8229600" cy="6436568"/>
          </a:xfrm>
        </p:spPr>
        <p:txBody>
          <a:bodyPr>
            <a:normAutofit fontScale="92500" lnSpcReduction="20000"/>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natremia</a:t>
            </a:r>
          </a:p>
          <a:p>
            <a:pPr algn="ctr">
              <a:buNone/>
            </a:pPr>
            <a:endParaRPr lang="en-US" sz="1600" b="1" dirty="0">
              <a:latin typeface="Book Antiqua" pitchFamily="18" charset="0"/>
            </a:endParaRPr>
          </a:p>
          <a:p>
            <a:r>
              <a:rPr lang="en-US" sz="2800" dirty="0"/>
              <a:t>A low serum Na occurs when there is excess of extracellular water relative to Na .</a:t>
            </a:r>
          </a:p>
          <a:p>
            <a:pPr>
              <a:buNone/>
            </a:pPr>
            <a:endParaRPr lang="en-US" sz="2800" dirty="0"/>
          </a:p>
          <a:p>
            <a:r>
              <a:rPr lang="en-US" sz="2800" dirty="0"/>
              <a:t>In acute drop : 120-130 may produce symptoms </a:t>
            </a:r>
          </a:p>
          <a:p>
            <a:r>
              <a:rPr lang="en-US" sz="2800" dirty="0"/>
              <a:t>In chronic </a:t>
            </a:r>
            <a:r>
              <a:rPr lang="en-US" sz="2800" dirty="0" err="1"/>
              <a:t>hypoNa</a:t>
            </a:r>
            <a:r>
              <a:rPr lang="en-US" sz="2800" dirty="0"/>
              <a:t> : symptomatic 110-120 </a:t>
            </a:r>
            <a:r>
              <a:rPr lang="en-US" sz="2800" dirty="0" err="1"/>
              <a:t>mEq</a:t>
            </a:r>
            <a:r>
              <a:rPr lang="en-US" sz="2800" dirty="0"/>
              <a:t>/L.</a:t>
            </a:r>
            <a:endParaRPr lang="ar-JO" sz="2800" dirty="0"/>
          </a:p>
          <a:p>
            <a:endParaRPr lang="en-US" sz="2800" dirty="0"/>
          </a:p>
          <a:p>
            <a:r>
              <a:rPr lang="en-US" sz="2800" dirty="0"/>
              <a:t>The first step is to </a:t>
            </a:r>
            <a:r>
              <a:rPr lang="en-US" sz="2800" dirty="0">
                <a:solidFill>
                  <a:srgbClr val="FF0000"/>
                </a:solidFill>
              </a:rPr>
              <a:t>repeat the test to exclude lab error </a:t>
            </a:r>
            <a:r>
              <a:rPr lang="en-US" sz="2800" dirty="0"/>
              <a:t>then calculate the</a:t>
            </a:r>
            <a:r>
              <a:rPr lang="ar-JO" sz="2800" dirty="0"/>
              <a:t> </a:t>
            </a:r>
            <a:r>
              <a:rPr lang="en-US" sz="2800" dirty="0">
                <a:solidFill>
                  <a:srgbClr val="FF0000"/>
                </a:solidFill>
              </a:rPr>
              <a:t>Plasma osmolality </a:t>
            </a:r>
            <a:r>
              <a:rPr lang="en-US" sz="2800" dirty="0"/>
              <a:t>to determine if it is:</a:t>
            </a:r>
          </a:p>
          <a:p>
            <a:pPr marL="0" indent="0">
              <a:buNone/>
            </a:pPr>
            <a:r>
              <a:rPr lang="en-US" sz="2800" dirty="0"/>
              <a:t>1-hypertonic </a:t>
            </a:r>
            <a:r>
              <a:rPr lang="en-US" sz="2800" dirty="0" err="1"/>
              <a:t>hypoNa</a:t>
            </a:r>
            <a:r>
              <a:rPr lang="en-US" sz="2800" dirty="0"/>
              <a:t> : as in hyperglycemia  (osmotic substance)</a:t>
            </a:r>
          </a:p>
          <a:p>
            <a:pPr marL="0" indent="0">
              <a:buNone/>
            </a:pPr>
            <a:r>
              <a:rPr lang="en-US" sz="2800" dirty="0"/>
              <a:t>2- isotonic </a:t>
            </a:r>
            <a:r>
              <a:rPr lang="en-US" sz="2800" dirty="0" err="1"/>
              <a:t>hypoNa</a:t>
            </a:r>
            <a:r>
              <a:rPr lang="en-US" sz="2800" dirty="0"/>
              <a:t> (</a:t>
            </a:r>
            <a:r>
              <a:rPr lang="en-US" sz="2800" dirty="0" err="1"/>
              <a:t>pseudohyponatremia</a:t>
            </a:r>
            <a:r>
              <a:rPr lang="en-US" sz="2800" dirty="0"/>
              <a:t>) : as in hyperlipidemia or increased proteins in the serum </a:t>
            </a:r>
          </a:p>
          <a:p>
            <a:pPr marL="0" indent="0">
              <a:buNone/>
            </a:pPr>
            <a:r>
              <a:rPr lang="en-US" sz="2800" dirty="0"/>
              <a:t>3- hypotonic </a:t>
            </a:r>
            <a:r>
              <a:rPr lang="en-US" sz="2800" dirty="0" err="1"/>
              <a:t>hypoNa</a:t>
            </a:r>
            <a:r>
              <a:rPr lang="en-US" sz="2800" dirty="0"/>
              <a:t> : in which you have to assess volume status because it is classified according to the ECV.</a:t>
            </a:r>
          </a:p>
          <a:p>
            <a:pPr algn="ctr">
              <a:buNone/>
            </a:pPr>
            <a:endParaRPr lang="en-US" sz="2800" u="sng" dirty="0">
              <a:solidFill>
                <a:srgbClr val="FF0000"/>
              </a:solidFill>
            </a:endParaRPr>
          </a:p>
          <a:p>
            <a:pPr>
              <a:buNone/>
            </a:pPr>
            <a:endParaRPr lang="en-US" dirty="0"/>
          </a:p>
          <a:p>
            <a:pPr>
              <a:buNone/>
            </a:pPr>
            <a:endParaRPr lang="en-US" dirty="0"/>
          </a:p>
        </p:txBody>
      </p:sp>
    </p:spTree>
    <p:extLst>
      <p:ext uri="{BB962C8B-B14F-4D97-AF65-F5344CB8AC3E}">
        <p14:creationId xmlns:p14="http://schemas.microsoft.com/office/powerpoint/2010/main" val="3135131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7664" y="44624"/>
            <a:ext cx="6408712" cy="6634311"/>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صورة1.png"/>
          <p:cNvPicPr>
            <a:picLocks noGrp="1" noChangeAspect="1"/>
          </p:cNvPicPr>
          <p:nvPr>
            <p:ph idx="1"/>
          </p:nvPr>
        </p:nvPicPr>
        <p:blipFill>
          <a:blip r:embed="rId3" cstate="print"/>
          <a:stretch>
            <a:fillRect/>
          </a:stretch>
        </p:blipFill>
        <p:spPr>
          <a:xfrm>
            <a:off x="-4771" y="381000"/>
            <a:ext cx="9148771" cy="6047287"/>
          </a:xfrm>
        </p:spPr>
      </p:pic>
      <p:sp>
        <p:nvSpPr>
          <p:cNvPr id="5" name="مربع نص 4"/>
          <p:cNvSpPr txBox="1"/>
          <p:nvPr/>
        </p:nvSpPr>
        <p:spPr>
          <a:xfrm>
            <a:off x="7010400" y="1676400"/>
            <a:ext cx="1295400" cy="381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Depletional</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مربع نص 5"/>
          <p:cNvSpPr txBox="1"/>
          <p:nvPr/>
        </p:nvSpPr>
        <p:spPr>
          <a:xfrm>
            <a:off x="1143000" y="1676400"/>
            <a:ext cx="1295400" cy="381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Dilutional</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مربع نص 6"/>
          <p:cNvSpPr txBox="1"/>
          <p:nvPr/>
        </p:nvSpPr>
        <p:spPr>
          <a:xfrm>
            <a:off x="381000" y="4876800"/>
            <a:ext cx="2819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Edematous state : CHF, LF, RF</a:t>
            </a:r>
          </a:p>
        </p:txBody>
      </p:sp>
      <p:sp>
        <p:nvSpPr>
          <p:cNvPr id="8" name="مربع نص 7"/>
          <p:cNvSpPr txBox="1"/>
          <p:nvPr/>
        </p:nvSpPr>
        <p:spPr>
          <a:xfrm>
            <a:off x="3810000" y="5257800"/>
            <a:ext cx="2362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(Primary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Polydipsia</a:t>
            </a: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 name="مربع نص 8"/>
          <p:cNvSpPr txBox="1"/>
          <p:nvPr/>
        </p:nvSpPr>
        <p:spPr>
          <a:xfrm>
            <a:off x="4038600" y="6096000"/>
            <a:ext cx="1676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libri"/>
                <a:ea typeface="+mn-ea"/>
                <a:cs typeface="+mn-cs"/>
              </a:rPr>
              <a:t>HypoKalemia</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itchFamily="18" charset="0"/>
              </a:rPr>
              <a:t>Signs and Symptoms</a:t>
            </a:r>
          </a:p>
        </p:txBody>
      </p:sp>
      <p:sp>
        <p:nvSpPr>
          <p:cNvPr id="3" name="Content Placeholder 2"/>
          <p:cNvSpPr>
            <a:spLocks noGrp="1"/>
          </p:cNvSpPr>
          <p:nvPr>
            <p:ph idx="1"/>
          </p:nvPr>
        </p:nvSpPr>
        <p:spPr/>
        <p:txBody>
          <a:bodyPr/>
          <a:lstStyle/>
          <a:p>
            <a:pPr>
              <a:buNone/>
            </a:pPr>
            <a:r>
              <a:rPr lang="en-US" dirty="0"/>
              <a:t> </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625580311"/>
              </p:ext>
            </p:extLst>
          </p:nvPr>
        </p:nvGraphicFramePr>
        <p:xfrm>
          <a:off x="762000" y="1523999"/>
          <a:ext cx="7924800" cy="4880611"/>
        </p:xfrm>
        <a:graphic>
          <a:graphicData uri="http://schemas.openxmlformats.org/drawingml/2006/table">
            <a:tbl>
              <a:tblPr firstRow="1" bandRow="1">
                <a:tableStyleId>{F5AB1C69-6EDB-4FF4-983F-18BD219EF322}</a:tableStyleId>
              </a:tblPr>
              <a:tblGrid>
                <a:gridCol w="1719532">
                  <a:extLst>
                    <a:ext uri="{9D8B030D-6E8A-4147-A177-3AD203B41FA5}">
                      <a16:colId xmlns:a16="http://schemas.microsoft.com/office/drawing/2014/main" val="20000"/>
                    </a:ext>
                  </a:extLst>
                </a:gridCol>
                <a:gridCol w="6205268">
                  <a:extLst>
                    <a:ext uri="{9D8B030D-6E8A-4147-A177-3AD203B41FA5}">
                      <a16:colId xmlns:a16="http://schemas.microsoft.com/office/drawing/2014/main" val="20001"/>
                    </a:ext>
                  </a:extLst>
                </a:gridCol>
              </a:tblGrid>
              <a:tr h="634835">
                <a:tc>
                  <a:txBody>
                    <a:bodyPr/>
                    <a:lstStyle/>
                    <a:p>
                      <a:r>
                        <a:rPr lang="en-US" dirty="0"/>
                        <a:t>Body System</a:t>
                      </a:r>
                    </a:p>
                  </a:txBody>
                  <a:tcPr/>
                </a:tc>
                <a:tc>
                  <a:txBody>
                    <a:bodyPr/>
                    <a:lstStyle/>
                    <a:p>
                      <a:r>
                        <a:rPr lang="en-US" dirty="0"/>
                        <a:t>Hyponatremia</a:t>
                      </a:r>
                    </a:p>
                  </a:txBody>
                  <a:tcPr/>
                </a:tc>
                <a:extLst>
                  <a:ext uri="{0D108BD9-81ED-4DB2-BD59-A6C34878D82A}">
                    <a16:rowId xmlns:a16="http://schemas.microsoft.com/office/drawing/2014/main" val="10000"/>
                  </a:ext>
                </a:extLst>
              </a:tr>
              <a:tr h="853218">
                <a:tc>
                  <a:txBody>
                    <a:bodyPr/>
                    <a:lstStyle/>
                    <a:p>
                      <a:r>
                        <a:rPr lang="en-US" b="1" dirty="0">
                          <a:solidFill>
                            <a:srgbClr val="FF0000"/>
                          </a:solidFill>
                        </a:rPr>
                        <a:t>CNS</a:t>
                      </a:r>
                    </a:p>
                  </a:txBody>
                  <a:tcPr/>
                </a:tc>
                <a:tc>
                  <a:txBody>
                    <a:bodyPr/>
                    <a:lstStyle/>
                    <a:p>
                      <a:r>
                        <a:rPr lang="en-US" dirty="0"/>
                        <a:t>Headache, confusion,</a:t>
                      </a:r>
                      <a:r>
                        <a:rPr lang="en-US" baseline="0" dirty="0"/>
                        <a:t> hyper/ hypoactive deep tendon reflexes, seizures, coma, increased intracranial pressure</a:t>
                      </a:r>
                      <a:endParaRPr lang="en-US" dirty="0"/>
                    </a:p>
                  </a:txBody>
                  <a:tcPr/>
                </a:tc>
                <a:extLst>
                  <a:ext uri="{0D108BD9-81ED-4DB2-BD59-A6C34878D82A}">
                    <a16:rowId xmlns:a16="http://schemas.microsoft.com/office/drawing/2014/main" val="10001"/>
                  </a:ext>
                </a:extLst>
              </a:tr>
              <a:tr h="634835">
                <a:tc>
                  <a:txBody>
                    <a:bodyPr/>
                    <a:lstStyle/>
                    <a:p>
                      <a:r>
                        <a:rPr lang="en-US" dirty="0"/>
                        <a:t>Musculoskeletal</a:t>
                      </a:r>
                    </a:p>
                  </a:txBody>
                  <a:tcPr/>
                </a:tc>
                <a:tc>
                  <a:txBody>
                    <a:bodyPr/>
                    <a:lstStyle/>
                    <a:p>
                      <a:r>
                        <a:rPr lang="en-US" dirty="0"/>
                        <a:t>Weakness, fatigue, muscle cramps, twitching</a:t>
                      </a:r>
                    </a:p>
                  </a:txBody>
                  <a:tcPr/>
                </a:tc>
                <a:extLst>
                  <a:ext uri="{0D108BD9-81ED-4DB2-BD59-A6C34878D82A}">
                    <a16:rowId xmlns:a16="http://schemas.microsoft.com/office/drawing/2014/main" val="10002"/>
                  </a:ext>
                </a:extLst>
              </a:tr>
              <a:tr h="634835">
                <a:tc>
                  <a:txBody>
                    <a:bodyPr/>
                    <a:lstStyle/>
                    <a:p>
                      <a:r>
                        <a:rPr lang="en-US" dirty="0"/>
                        <a:t>GIT</a:t>
                      </a:r>
                    </a:p>
                  </a:txBody>
                  <a:tcPr/>
                </a:tc>
                <a:tc>
                  <a:txBody>
                    <a:bodyPr/>
                    <a:lstStyle/>
                    <a:p>
                      <a:r>
                        <a:rPr lang="en-US" dirty="0"/>
                        <a:t>Anorexia, nausea, vomiting, watery</a:t>
                      </a:r>
                      <a:r>
                        <a:rPr lang="en-US" baseline="0" dirty="0"/>
                        <a:t> diarrhea</a:t>
                      </a:r>
                      <a:endParaRPr lang="en-US" dirty="0"/>
                    </a:p>
                  </a:txBody>
                  <a:tcPr/>
                </a:tc>
                <a:extLst>
                  <a:ext uri="{0D108BD9-81ED-4DB2-BD59-A6C34878D82A}">
                    <a16:rowId xmlns:a16="http://schemas.microsoft.com/office/drawing/2014/main" val="10003"/>
                  </a:ext>
                </a:extLst>
              </a:tr>
              <a:tr h="853218">
                <a:tc>
                  <a:txBody>
                    <a:bodyPr/>
                    <a:lstStyle/>
                    <a:p>
                      <a:r>
                        <a:rPr lang="en-US" dirty="0"/>
                        <a:t>CVS</a:t>
                      </a:r>
                    </a:p>
                  </a:txBody>
                  <a:tcPr/>
                </a:tc>
                <a:tc>
                  <a:txBody>
                    <a:bodyPr/>
                    <a:lstStyle/>
                    <a:p>
                      <a:r>
                        <a:rPr lang="en-US" dirty="0"/>
                        <a:t>Hypertension &amp; bradycardia if significant increase in intracranial pressure</a:t>
                      </a:r>
                    </a:p>
                  </a:txBody>
                  <a:tcPr/>
                </a:tc>
                <a:extLst>
                  <a:ext uri="{0D108BD9-81ED-4DB2-BD59-A6C34878D82A}">
                    <a16:rowId xmlns:a16="http://schemas.microsoft.com/office/drawing/2014/main" val="10004"/>
                  </a:ext>
                </a:extLst>
              </a:tr>
              <a:tr h="634835">
                <a:tc>
                  <a:txBody>
                    <a:bodyPr/>
                    <a:lstStyle/>
                    <a:p>
                      <a:r>
                        <a:rPr lang="en-US" dirty="0"/>
                        <a:t>Tissue</a:t>
                      </a:r>
                    </a:p>
                  </a:txBody>
                  <a:tcPr/>
                </a:tc>
                <a:tc>
                  <a:txBody>
                    <a:bodyPr/>
                    <a:lstStyle/>
                    <a:p>
                      <a:r>
                        <a:rPr lang="en-US" dirty="0"/>
                        <a:t>Lacrimation, salivation</a:t>
                      </a:r>
                    </a:p>
                  </a:txBody>
                  <a:tcPr/>
                </a:tc>
                <a:extLst>
                  <a:ext uri="{0D108BD9-81ED-4DB2-BD59-A6C34878D82A}">
                    <a16:rowId xmlns:a16="http://schemas.microsoft.com/office/drawing/2014/main" val="10005"/>
                  </a:ext>
                </a:extLst>
              </a:tr>
              <a:tr h="634835">
                <a:tc>
                  <a:txBody>
                    <a:bodyPr/>
                    <a:lstStyle/>
                    <a:p>
                      <a:r>
                        <a:rPr lang="en-US" dirty="0"/>
                        <a:t>Renal</a:t>
                      </a:r>
                    </a:p>
                  </a:txBody>
                  <a:tcPr/>
                </a:tc>
                <a:tc>
                  <a:txBody>
                    <a:bodyPr/>
                    <a:lstStyle/>
                    <a:p>
                      <a:r>
                        <a:rPr lang="en-US" dirty="0"/>
                        <a:t>Oliguria</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58897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382000" cy="6248400"/>
          </a:xfrm>
        </p:spPr>
        <p:txBody>
          <a:bodyPr>
            <a:norm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natremia Correction</a:t>
            </a:r>
          </a:p>
          <a:p>
            <a:pPr>
              <a:buNone/>
            </a:pPr>
            <a:r>
              <a:rPr lang="en-US" sz="2800" dirty="0"/>
              <a:t>1- If Hypovolemic </a:t>
            </a:r>
            <a:r>
              <a:rPr lang="en-US" sz="2800" dirty="0" err="1"/>
              <a:t>HypoNa</a:t>
            </a:r>
            <a:r>
              <a:rPr lang="en-US" sz="2800" dirty="0"/>
              <a:t>: give 0.9%NS .</a:t>
            </a:r>
          </a:p>
          <a:p>
            <a:pPr>
              <a:buNone/>
            </a:pPr>
            <a:r>
              <a:rPr lang="en-US" sz="2800" dirty="0"/>
              <a:t>2- Other types: mostly treated by </a:t>
            </a:r>
            <a:r>
              <a:rPr lang="en-US" sz="2800" b="1" dirty="0"/>
              <a:t>water restriction</a:t>
            </a:r>
            <a:r>
              <a:rPr lang="en-US" sz="2800" dirty="0"/>
              <a:t>.</a:t>
            </a:r>
          </a:p>
          <a:p>
            <a:pPr>
              <a:buNone/>
            </a:pPr>
            <a:r>
              <a:rPr lang="en-US" sz="2800" dirty="0"/>
              <a:t>3- If severe(&lt;110) or neurologic symptoms : 3% NS (hypertonic saline)</a:t>
            </a:r>
          </a:p>
          <a:p>
            <a:pPr>
              <a:buNone/>
            </a:pPr>
            <a:endParaRPr lang="en-US" sz="2000" dirty="0"/>
          </a:p>
          <a:p>
            <a:pPr algn="ctr">
              <a:buNone/>
            </a:pPr>
            <a:r>
              <a:rPr lang="en-US" sz="2800" b="1" dirty="0">
                <a:solidFill>
                  <a:srgbClr val="FF0000"/>
                </a:solidFill>
              </a:rPr>
              <a:t>Correction should be slowly</a:t>
            </a:r>
          </a:p>
          <a:p>
            <a:pPr algn="ctr">
              <a:buNone/>
            </a:pPr>
            <a:r>
              <a:rPr lang="en-US" sz="2800" dirty="0"/>
              <a:t>(The rate of correction shouldn’t exceed 12meq/L /day  OR 0.5mEq/l/h )</a:t>
            </a:r>
            <a:endParaRPr lang="en-US" sz="2800" dirty="0">
              <a:solidFill>
                <a:srgbClr val="FF0000"/>
              </a:solidFill>
            </a:endParaRPr>
          </a:p>
          <a:p>
            <a:pPr algn="ctr">
              <a:buNone/>
            </a:pPr>
            <a:endParaRPr lang="en-US" sz="2000" dirty="0">
              <a:sym typeface="Wingdings" pitchFamily="2" charset="2"/>
            </a:endParaRPr>
          </a:p>
          <a:p>
            <a:pPr>
              <a:buNone/>
            </a:pPr>
            <a:r>
              <a:rPr lang="en-US" sz="2800" dirty="0">
                <a:sym typeface="Wingdings" pitchFamily="2" charset="2"/>
              </a:rPr>
              <a:t></a:t>
            </a:r>
            <a:r>
              <a:rPr lang="en-US" sz="2800" dirty="0"/>
              <a:t>Rapid correction can result in</a:t>
            </a:r>
            <a:r>
              <a:rPr lang="en-US" sz="2800" dirty="0">
                <a:solidFill>
                  <a:srgbClr val="009900"/>
                </a:solidFill>
              </a:rPr>
              <a:t> </a:t>
            </a:r>
            <a:r>
              <a:rPr lang="en-US" sz="2800" b="1" dirty="0">
                <a:solidFill>
                  <a:srgbClr val="009900"/>
                </a:solidFill>
              </a:rPr>
              <a:t>Central </a:t>
            </a:r>
            <a:r>
              <a:rPr lang="en-US" sz="2800" b="1" dirty="0" err="1">
                <a:solidFill>
                  <a:srgbClr val="009900"/>
                </a:solidFill>
              </a:rPr>
              <a:t>pontine</a:t>
            </a:r>
            <a:r>
              <a:rPr lang="en-US" sz="2800" b="1" dirty="0">
                <a:solidFill>
                  <a:srgbClr val="009900"/>
                </a:solidFill>
              </a:rPr>
              <a:t> </a:t>
            </a:r>
            <a:r>
              <a:rPr lang="en-US" sz="2800" b="1" dirty="0" err="1">
                <a:solidFill>
                  <a:srgbClr val="009900"/>
                </a:solidFill>
              </a:rPr>
              <a:t>demyelination</a:t>
            </a:r>
            <a:r>
              <a:rPr lang="en-US" sz="2800" b="1" dirty="0">
                <a:solidFill>
                  <a:srgbClr val="009900"/>
                </a:solidFill>
              </a:rPr>
              <a:t>. </a:t>
            </a:r>
            <a:r>
              <a:rPr lang="en-US" sz="2800" b="1" dirty="0"/>
              <a:t>(Locked-in syndrome)</a:t>
            </a:r>
            <a:endParaRPr lang="en-US" sz="2800" dirty="0"/>
          </a:p>
          <a:p>
            <a:pPr>
              <a:buNone/>
            </a:pPr>
            <a:endParaRPr lang="ar-JO" sz="2800" dirty="0"/>
          </a:p>
        </p:txBody>
      </p:sp>
    </p:spTree>
    <p:extLst>
      <p:ext uri="{BB962C8B-B14F-4D97-AF65-F5344CB8AC3E}">
        <p14:creationId xmlns:p14="http://schemas.microsoft.com/office/powerpoint/2010/main" val="4205589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381000"/>
            <a:ext cx="8229600" cy="5216509"/>
          </a:xfrm>
        </p:spPr>
        <p:txBody>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er</a:t>
            </a:r>
            <a:r>
              <a:rPr lang="en-US" sz="3600" b="1" dirty="0">
                <a:latin typeface="Book Antiqua" pitchFamily="18" charset="0"/>
              </a:rPr>
              <a:t>natremia </a:t>
            </a:r>
          </a:p>
          <a:p>
            <a:pPr algn="ctr">
              <a:buNone/>
            </a:pPr>
            <a:endParaRPr lang="en-US" sz="3600" b="1" dirty="0">
              <a:latin typeface="Book Antiqua" pitchFamily="18" charset="0"/>
            </a:endParaRPr>
          </a:p>
          <a:p>
            <a:r>
              <a:rPr lang="en-US" sz="2800" dirty="0"/>
              <a:t>Hypernatremia (Na+ &gt; 145 </a:t>
            </a:r>
            <a:r>
              <a:rPr lang="en-US" sz="2800" dirty="0" err="1"/>
              <a:t>mmol</a:t>
            </a:r>
            <a:r>
              <a:rPr lang="en-US" sz="2800" dirty="0"/>
              <a:t>/l)</a:t>
            </a:r>
            <a:br>
              <a:rPr lang="en-US" sz="2800" dirty="0"/>
            </a:br>
            <a:r>
              <a:rPr lang="en-US" sz="2800" dirty="0"/>
              <a:t> results from either </a:t>
            </a:r>
          </a:p>
          <a:p>
            <a:pPr>
              <a:buNone/>
            </a:pPr>
            <a:r>
              <a:rPr lang="en-US" sz="2800" dirty="0"/>
              <a:t>1- </a:t>
            </a:r>
            <a:r>
              <a:rPr lang="en-US" sz="2800" u="sng" dirty="0"/>
              <a:t>loss of free water</a:t>
            </a:r>
            <a:r>
              <a:rPr lang="en-US" sz="2800" dirty="0"/>
              <a:t> or </a:t>
            </a:r>
          </a:p>
          <a:p>
            <a:pPr>
              <a:buNone/>
            </a:pPr>
            <a:r>
              <a:rPr lang="en-US" sz="2800" dirty="0"/>
              <a:t>2- </a:t>
            </a:r>
            <a:r>
              <a:rPr lang="en-US" sz="2800" u="sng" dirty="0"/>
              <a:t>gain of sodium in excess of water</a:t>
            </a:r>
          </a:p>
        </p:txBody>
      </p:sp>
    </p:spTree>
    <p:extLst>
      <p:ext uri="{BB962C8B-B14F-4D97-AF65-F5344CB8AC3E}">
        <p14:creationId xmlns:p14="http://schemas.microsoft.com/office/powerpoint/2010/main" val="2409995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صورة2.png"/>
          <p:cNvPicPr>
            <a:picLocks noGrp="1" noChangeAspect="1"/>
          </p:cNvPicPr>
          <p:nvPr>
            <p:ph idx="1"/>
          </p:nvPr>
        </p:nvPicPr>
        <p:blipFill>
          <a:blip r:embed="rId3" cstate="print"/>
          <a:srcRect t="21111" r="61947"/>
          <a:stretch>
            <a:fillRect/>
          </a:stretch>
        </p:blipFill>
        <p:spPr>
          <a:xfrm>
            <a:off x="1295400" y="1447800"/>
            <a:ext cx="3276600" cy="5410200"/>
          </a:xfrm>
        </p:spPr>
      </p:pic>
      <p:pic>
        <p:nvPicPr>
          <p:cNvPr id="5" name="صورة 4" descr="صورة2.png"/>
          <p:cNvPicPr>
            <a:picLocks noChangeAspect="1"/>
          </p:cNvPicPr>
          <p:nvPr/>
        </p:nvPicPr>
        <p:blipFill>
          <a:blip r:embed="rId3" cstate="print"/>
          <a:srcRect l="66667" t="22014"/>
          <a:stretch>
            <a:fillRect/>
          </a:stretch>
        </p:blipFill>
        <p:spPr>
          <a:xfrm>
            <a:off x="4724400" y="1524000"/>
            <a:ext cx="3048000" cy="5334000"/>
          </a:xfrm>
          <a:prstGeom prst="rect">
            <a:avLst/>
          </a:prstGeom>
        </p:spPr>
      </p:pic>
      <p:pic>
        <p:nvPicPr>
          <p:cNvPr id="6" name="صورة 5" descr="صورة2.png"/>
          <p:cNvPicPr>
            <a:picLocks noChangeAspect="1"/>
          </p:cNvPicPr>
          <p:nvPr/>
        </p:nvPicPr>
        <p:blipFill>
          <a:blip r:embed="rId3" cstate="print"/>
          <a:srcRect l="41667" r="35000" b="79226"/>
          <a:stretch>
            <a:fillRect/>
          </a:stretch>
        </p:blipFill>
        <p:spPr>
          <a:xfrm>
            <a:off x="3581400" y="228600"/>
            <a:ext cx="2133600" cy="1354117"/>
          </a:xfrm>
          <a:prstGeom prst="rect">
            <a:avLst/>
          </a:prstGeom>
        </p:spPr>
      </p:pic>
      <p:sp>
        <p:nvSpPr>
          <p:cNvPr id="7" name="مربع نص 6"/>
          <p:cNvSpPr txBox="1"/>
          <p:nvPr/>
        </p:nvSpPr>
        <p:spPr>
          <a:xfrm>
            <a:off x="1752600" y="2590800"/>
            <a:ext cx="2514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(Hypertonic saline)</a:t>
            </a:r>
          </a:p>
        </p:txBody>
      </p:sp>
      <p:sp>
        <p:nvSpPr>
          <p:cNvPr id="8" name="مربع نص 7"/>
          <p:cNvSpPr txBox="1"/>
          <p:nvPr/>
        </p:nvSpPr>
        <p:spPr>
          <a:xfrm>
            <a:off x="5105400" y="3200400"/>
            <a:ext cx="2209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(Sweating and burns )</a:t>
            </a:r>
          </a:p>
        </p:txBody>
      </p:sp>
      <p:sp>
        <p:nvSpPr>
          <p:cNvPr id="9" name="مربع نص 8"/>
          <p:cNvSpPr txBox="1"/>
          <p:nvPr/>
        </p:nvSpPr>
        <p:spPr>
          <a:xfrm>
            <a:off x="2286000" y="3733800"/>
            <a:ext cx="1371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838200" y="1524001"/>
          <a:ext cx="7696200" cy="5062522"/>
        </p:xfrm>
        <a:graphic>
          <a:graphicData uri="http://schemas.openxmlformats.org/drawingml/2006/table">
            <a:tbl>
              <a:tblPr rtl="1" firstRow="1" bandRow="1">
                <a:tableStyleId>{F5AB1C69-6EDB-4FF4-983F-18BD219EF322}</a:tableStyleId>
              </a:tblPr>
              <a:tblGrid>
                <a:gridCol w="5920154">
                  <a:extLst>
                    <a:ext uri="{9D8B030D-6E8A-4147-A177-3AD203B41FA5}">
                      <a16:colId xmlns:a16="http://schemas.microsoft.com/office/drawing/2014/main" val="20000"/>
                    </a:ext>
                  </a:extLst>
                </a:gridCol>
                <a:gridCol w="1776046">
                  <a:extLst>
                    <a:ext uri="{9D8B030D-6E8A-4147-A177-3AD203B41FA5}">
                      <a16:colId xmlns:a16="http://schemas.microsoft.com/office/drawing/2014/main" val="20001"/>
                    </a:ext>
                  </a:extLst>
                </a:gridCol>
              </a:tblGrid>
              <a:tr h="789636">
                <a:tc>
                  <a:txBody>
                    <a:bodyPr/>
                    <a:lstStyle/>
                    <a:p>
                      <a:pPr rtl="1"/>
                      <a:r>
                        <a:rPr lang="en-US" sz="2400" dirty="0"/>
                        <a:t>Hypernatremia</a:t>
                      </a:r>
                      <a:endParaRPr lang="ar-JO" sz="2400" dirty="0"/>
                    </a:p>
                  </a:txBody>
                  <a:tcPr/>
                </a:tc>
                <a:tc>
                  <a:txBody>
                    <a:bodyPr/>
                    <a:lstStyle/>
                    <a:p>
                      <a:pPr rtl="1"/>
                      <a:r>
                        <a:rPr lang="en-US" sz="2400" dirty="0"/>
                        <a:t>Body System</a:t>
                      </a:r>
                      <a:endParaRPr lang="ar-JO" sz="2400" dirty="0"/>
                    </a:p>
                  </a:txBody>
                  <a:tcPr/>
                </a:tc>
                <a:extLst>
                  <a:ext uri="{0D108BD9-81ED-4DB2-BD59-A6C34878D82A}">
                    <a16:rowId xmlns:a16="http://schemas.microsoft.com/office/drawing/2014/main" val="10000"/>
                  </a:ext>
                </a:extLst>
              </a:tr>
              <a:tr h="747261">
                <a:tc>
                  <a:txBody>
                    <a:bodyPr/>
                    <a:lstStyle/>
                    <a:p>
                      <a:pPr algn="l" rtl="0"/>
                      <a:r>
                        <a:rPr lang="en-US" dirty="0"/>
                        <a:t>Restlessness, lethargy, ataxia, irritability, tonic spasm, </a:t>
                      </a:r>
                      <a:r>
                        <a:rPr lang="ar-JO" dirty="0"/>
                        <a:t> </a:t>
                      </a:r>
                      <a:r>
                        <a:rPr lang="en-US" dirty="0"/>
                        <a:t>delirium, seizures, coma </a:t>
                      </a:r>
                      <a:endParaRPr lang="ar-JO" dirty="0"/>
                    </a:p>
                  </a:txBody>
                  <a:tcPr/>
                </a:tc>
                <a:tc>
                  <a:txBody>
                    <a:bodyPr/>
                    <a:lstStyle/>
                    <a:p>
                      <a:pPr rtl="1"/>
                      <a:r>
                        <a:rPr lang="en-US" dirty="0"/>
                        <a:t>CNS</a:t>
                      </a:r>
                      <a:endParaRPr lang="ar-JO" dirty="0"/>
                    </a:p>
                  </a:txBody>
                  <a:tcPr/>
                </a:tc>
                <a:extLst>
                  <a:ext uri="{0D108BD9-81ED-4DB2-BD59-A6C34878D82A}">
                    <a16:rowId xmlns:a16="http://schemas.microsoft.com/office/drawing/2014/main" val="10001"/>
                  </a:ext>
                </a:extLst>
              </a:tr>
              <a:tr h="686260">
                <a:tc>
                  <a:txBody>
                    <a:bodyPr/>
                    <a:lstStyle/>
                    <a:p>
                      <a:pPr rtl="1"/>
                      <a:r>
                        <a:rPr lang="en-US" dirty="0"/>
                        <a:t>Weakness</a:t>
                      </a:r>
                      <a:endParaRPr lang="ar-JO" dirty="0"/>
                    </a:p>
                  </a:txBody>
                  <a:tcPr/>
                </a:tc>
                <a:tc>
                  <a:txBody>
                    <a:bodyPr/>
                    <a:lstStyle/>
                    <a:p>
                      <a:pPr rtl="1"/>
                      <a:r>
                        <a:rPr lang="en-US" dirty="0"/>
                        <a:t>Musculoskeletal </a:t>
                      </a:r>
                      <a:endParaRPr lang="ar-JO" dirty="0"/>
                    </a:p>
                  </a:txBody>
                  <a:tcPr/>
                </a:tc>
                <a:extLst>
                  <a:ext uri="{0D108BD9-81ED-4DB2-BD59-A6C34878D82A}">
                    <a16:rowId xmlns:a16="http://schemas.microsoft.com/office/drawing/2014/main" val="10002"/>
                  </a:ext>
                </a:extLst>
              </a:tr>
              <a:tr h="686260">
                <a:tc>
                  <a:txBody>
                    <a:bodyPr/>
                    <a:lstStyle/>
                    <a:p>
                      <a:pPr rtl="1"/>
                      <a:r>
                        <a:rPr lang="en-US" dirty="0"/>
                        <a:t>Tachycardia, hypotension, syncope</a:t>
                      </a:r>
                      <a:endParaRPr lang="ar-JO" dirty="0"/>
                    </a:p>
                  </a:txBody>
                  <a:tcPr/>
                </a:tc>
                <a:tc>
                  <a:txBody>
                    <a:bodyPr/>
                    <a:lstStyle/>
                    <a:p>
                      <a:pPr rtl="1"/>
                      <a:r>
                        <a:rPr lang="en-US" dirty="0"/>
                        <a:t>Cardiovascular</a:t>
                      </a:r>
                      <a:endParaRPr lang="ar-JO" dirty="0"/>
                    </a:p>
                  </a:txBody>
                  <a:tcPr/>
                </a:tc>
                <a:extLst>
                  <a:ext uri="{0D108BD9-81ED-4DB2-BD59-A6C34878D82A}">
                    <a16:rowId xmlns:a16="http://schemas.microsoft.com/office/drawing/2014/main" val="10003"/>
                  </a:ext>
                </a:extLst>
              </a:tr>
              <a:tr h="747261">
                <a:tc>
                  <a:txBody>
                    <a:bodyPr/>
                    <a:lstStyle/>
                    <a:p>
                      <a:pPr algn="l" rtl="0"/>
                      <a:r>
                        <a:rPr lang="en-US" dirty="0"/>
                        <a:t>Dry sticky mucus membranes,</a:t>
                      </a:r>
                      <a:r>
                        <a:rPr lang="en-US" baseline="0" dirty="0"/>
                        <a:t> red swollen tongue, decreased saliva and tears</a:t>
                      </a:r>
                      <a:endParaRPr lang="ar-JO" dirty="0"/>
                    </a:p>
                  </a:txBody>
                  <a:tcPr/>
                </a:tc>
                <a:tc>
                  <a:txBody>
                    <a:bodyPr/>
                    <a:lstStyle/>
                    <a:p>
                      <a:pPr rtl="1"/>
                      <a:r>
                        <a:rPr lang="en-US" dirty="0"/>
                        <a:t>Tissue</a:t>
                      </a:r>
                      <a:endParaRPr lang="ar-JO" dirty="0"/>
                    </a:p>
                  </a:txBody>
                  <a:tcPr/>
                </a:tc>
                <a:extLst>
                  <a:ext uri="{0D108BD9-81ED-4DB2-BD59-A6C34878D82A}">
                    <a16:rowId xmlns:a16="http://schemas.microsoft.com/office/drawing/2014/main" val="10004"/>
                  </a:ext>
                </a:extLst>
              </a:tr>
              <a:tr h="686260">
                <a:tc>
                  <a:txBody>
                    <a:bodyPr/>
                    <a:lstStyle/>
                    <a:p>
                      <a:pPr algn="l" rtl="0"/>
                      <a:r>
                        <a:rPr lang="en-US" dirty="0"/>
                        <a:t>Oliguria </a:t>
                      </a:r>
                      <a:endParaRPr lang="ar-JO" dirty="0"/>
                    </a:p>
                  </a:txBody>
                  <a:tcPr/>
                </a:tc>
                <a:tc>
                  <a:txBody>
                    <a:bodyPr/>
                    <a:lstStyle/>
                    <a:p>
                      <a:pPr rtl="1"/>
                      <a:r>
                        <a:rPr lang="en-US" dirty="0"/>
                        <a:t>Renal </a:t>
                      </a:r>
                      <a:endParaRPr lang="ar-JO" dirty="0"/>
                    </a:p>
                  </a:txBody>
                  <a:tcPr/>
                </a:tc>
                <a:extLst>
                  <a:ext uri="{0D108BD9-81ED-4DB2-BD59-A6C34878D82A}">
                    <a16:rowId xmlns:a16="http://schemas.microsoft.com/office/drawing/2014/main" val="10005"/>
                  </a:ext>
                </a:extLst>
              </a:tr>
              <a:tr h="686260">
                <a:tc>
                  <a:txBody>
                    <a:bodyPr/>
                    <a:lstStyle/>
                    <a:p>
                      <a:pPr rtl="1"/>
                      <a:r>
                        <a:rPr lang="en-US" dirty="0"/>
                        <a:t>Fever</a:t>
                      </a:r>
                      <a:endParaRPr lang="ar-JO" dirty="0"/>
                    </a:p>
                  </a:txBody>
                  <a:tcPr/>
                </a:tc>
                <a:tc>
                  <a:txBody>
                    <a:bodyPr/>
                    <a:lstStyle/>
                    <a:p>
                      <a:pPr rtl="1"/>
                      <a:r>
                        <a:rPr lang="en-US" dirty="0"/>
                        <a:t>Metabolic</a:t>
                      </a:r>
                      <a:endParaRPr lang="ar-JO" dirty="0"/>
                    </a:p>
                  </a:txBody>
                  <a:tcPr/>
                </a:tc>
                <a:extLst>
                  <a:ext uri="{0D108BD9-81ED-4DB2-BD59-A6C34878D82A}">
                    <a16:rowId xmlns:a16="http://schemas.microsoft.com/office/drawing/2014/main" val="10006"/>
                  </a:ext>
                </a:extLst>
              </a:tr>
            </a:tbl>
          </a:graphicData>
        </a:graphic>
      </p:graphicFrame>
      <p:sp>
        <p:nvSpPr>
          <p:cNvPr id="6" name="Title 1"/>
          <p:cNvSpPr>
            <a:spLocks noGrp="1"/>
          </p:cNvSpPr>
          <p:nvPr>
            <p:ph type="title"/>
          </p:nvPr>
        </p:nvSpPr>
        <p:spPr>
          <a:xfrm>
            <a:off x="457200" y="274638"/>
            <a:ext cx="8229600" cy="1143000"/>
          </a:xfrm>
        </p:spPr>
        <p:txBody>
          <a:bodyPr>
            <a:normAutofit/>
          </a:bodyPr>
          <a:lstStyle/>
          <a:p>
            <a:r>
              <a:rPr lang="en-US" b="1" dirty="0">
                <a:latin typeface="Book Antiqua" pitchFamily="18" charset="0"/>
              </a:rPr>
              <a:t>Signs and Symptoms</a:t>
            </a:r>
          </a:p>
        </p:txBody>
      </p:sp>
    </p:spTree>
    <p:extLst>
      <p:ext uri="{BB962C8B-B14F-4D97-AF65-F5344CB8AC3E}">
        <p14:creationId xmlns:p14="http://schemas.microsoft.com/office/powerpoint/2010/main" val="1090512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382000" cy="6324600"/>
          </a:xfrm>
        </p:spPr>
        <p:txBody>
          <a:bodyPr>
            <a:normAutofit lnSpcReduction="10000"/>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er</a:t>
            </a:r>
            <a:r>
              <a:rPr lang="en-US" sz="3600" b="1" dirty="0">
                <a:latin typeface="Book Antiqua" pitchFamily="18" charset="0"/>
              </a:rPr>
              <a:t>natremia Correction </a:t>
            </a:r>
          </a:p>
          <a:p>
            <a:r>
              <a:rPr lang="en-US" sz="2400" dirty="0"/>
              <a:t>Treat associated water deficit first.</a:t>
            </a:r>
          </a:p>
          <a:p>
            <a:pPr>
              <a:buFont typeface="Wingdings"/>
              <a:buChar char="à"/>
            </a:pPr>
            <a:r>
              <a:rPr lang="en-US" sz="2400" dirty="0">
                <a:sym typeface="Wingdings" pitchFamily="2" charset="2"/>
              </a:rPr>
              <a:t>In </a:t>
            </a:r>
            <a:r>
              <a:rPr lang="en-US" sz="2400" b="1" u="sng" dirty="0">
                <a:sym typeface="Wingdings" pitchFamily="2" charset="2"/>
              </a:rPr>
              <a:t>Hypovolemic Hypernatremic </a:t>
            </a:r>
            <a:r>
              <a:rPr lang="en-US" sz="2400" dirty="0">
                <a:sym typeface="Wingdings" pitchFamily="2" charset="2"/>
              </a:rPr>
              <a:t>patients:</a:t>
            </a:r>
          </a:p>
          <a:p>
            <a:pPr>
              <a:buNone/>
            </a:pPr>
            <a:r>
              <a:rPr lang="en-US" sz="2400" dirty="0">
                <a:sym typeface="Wingdings" pitchFamily="2" charset="2"/>
              </a:rPr>
              <a:t>1- Restore the volume with normal saline. </a:t>
            </a:r>
          </a:p>
          <a:p>
            <a:pPr>
              <a:buNone/>
            </a:pPr>
            <a:r>
              <a:rPr lang="en-US" sz="2400" dirty="0">
                <a:sym typeface="Wingdings" pitchFamily="2" charset="2"/>
              </a:rPr>
              <a:t>2- Once adequate volume achieved (hemodynamic stable)</a:t>
            </a:r>
            <a:br>
              <a:rPr lang="en-US" sz="2400" dirty="0">
                <a:sym typeface="Wingdings" pitchFamily="2" charset="2"/>
              </a:rPr>
            </a:br>
            <a:r>
              <a:rPr lang="en-US" sz="2400" dirty="0">
                <a:sym typeface="Wingdings" pitchFamily="2" charset="2"/>
              </a:rPr>
              <a:t>&gt; Replacement of free water (WD) using a hypotonic fluid .</a:t>
            </a:r>
          </a:p>
          <a:p>
            <a:pPr>
              <a:buNone/>
            </a:pPr>
            <a:endParaRPr lang="en-US" sz="2600" dirty="0">
              <a:solidFill>
                <a:srgbClr val="FF0000"/>
              </a:solidFill>
              <a:sym typeface="Wingdings" pitchFamily="2" charset="2"/>
            </a:endParaRPr>
          </a:p>
          <a:p>
            <a:pPr>
              <a:buNone/>
            </a:pPr>
            <a:endParaRPr lang="en-US" sz="2600" dirty="0">
              <a:solidFill>
                <a:srgbClr val="FF0000"/>
              </a:solidFill>
              <a:sym typeface="Wingdings" pitchFamily="2" charset="2"/>
            </a:endParaRPr>
          </a:p>
          <a:p>
            <a:pPr>
              <a:buNone/>
            </a:pPr>
            <a:endParaRPr lang="en-US" sz="1200" dirty="0">
              <a:solidFill>
                <a:srgbClr val="FF0000"/>
              </a:solidFill>
              <a:sym typeface="Wingdings" pitchFamily="2" charset="2"/>
            </a:endParaRPr>
          </a:p>
          <a:p>
            <a:pPr algn="ctr">
              <a:buNone/>
            </a:pPr>
            <a:r>
              <a:rPr lang="en-US" sz="2400" dirty="0"/>
              <a:t>    (TBW = 60% × body </a:t>
            </a:r>
            <a:r>
              <a:rPr lang="en-US" sz="2400" dirty="0" err="1"/>
              <a:t>wt</a:t>
            </a:r>
            <a:r>
              <a:rPr lang="en-US" sz="2400" dirty="0"/>
              <a:t>)</a:t>
            </a:r>
            <a:br>
              <a:rPr lang="en-US" sz="2400" dirty="0"/>
            </a:br>
            <a:r>
              <a:rPr lang="en-US" sz="2400" b="1" dirty="0">
                <a:solidFill>
                  <a:srgbClr val="FF0000"/>
                </a:solidFill>
                <a:sym typeface="Wingdings" pitchFamily="2" charset="2"/>
              </a:rPr>
              <a:t>*RAPID correction can lead to brain edema and herniation*</a:t>
            </a:r>
          </a:p>
          <a:p>
            <a:pPr algn="ctr">
              <a:buNone/>
            </a:pPr>
            <a:endParaRPr lang="en-US" sz="2400" dirty="0"/>
          </a:p>
          <a:p>
            <a:pPr>
              <a:buFont typeface="Wingdings"/>
              <a:buChar char="à"/>
            </a:pPr>
            <a:r>
              <a:rPr lang="en-US" sz="2400" dirty="0">
                <a:sym typeface="Wingdings" pitchFamily="2" charset="2"/>
              </a:rPr>
              <a:t>In </a:t>
            </a:r>
            <a:r>
              <a:rPr lang="en-US" sz="2400" b="1" dirty="0">
                <a:sym typeface="Wingdings" pitchFamily="2" charset="2"/>
              </a:rPr>
              <a:t>Hypervolemic Hypernatremic </a:t>
            </a:r>
            <a:r>
              <a:rPr lang="en-US" sz="2400" dirty="0">
                <a:sym typeface="Wingdings" pitchFamily="2" charset="2"/>
              </a:rPr>
              <a:t>: </a:t>
            </a:r>
          </a:p>
          <a:p>
            <a:pPr>
              <a:buNone/>
            </a:pPr>
            <a:r>
              <a:rPr lang="en-US" sz="2400" dirty="0">
                <a:sym typeface="Wingdings" pitchFamily="2" charset="2"/>
              </a:rPr>
              <a:t>Give loop diuretic.</a:t>
            </a:r>
            <a:endParaRPr lang="en-US" sz="2400" dirty="0"/>
          </a:p>
          <a:p>
            <a:pPr algn="ctr">
              <a:buNone/>
            </a:pPr>
            <a:r>
              <a:rPr lang="en-US" sz="2400" dirty="0"/>
              <a:t>    </a:t>
            </a:r>
            <a:endParaRPr lang="en-US" sz="2600" dirty="0">
              <a:solidFill>
                <a:srgbClr val="FF0000"/>
              </a:solidFill>
            </a:endParaRPr>
          </a:p>
        </p:txBody>
      </p:sp>
      <p:sp>
        <p:nvSpPr>
          <p:cNvPr id="4" name="مربع نص 3"/>
          <p:cNvSpPr txBox="1"/>
          <p:nvPr/>
        </p:nvSpPr>
        <p:spPr>
          <a:xfrm>
            <a:off x="683568" y="2924944"/>
            <a:ext cx="7271331"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Water deficit</a:t>
            </a:r>
            <a:r>
              <a:rPr kumimoji="0" lang="en-US" sz="2800" b="0" i="0" u="none" strike="noStrike" kern="1200" cap="none" spc="0" normalizeH="0" baseline="0" noProof="0" dirty="0">
                <a:ln>
                  <a:noFill/>
                </a:ln>
                <a:solidFill>
                  <a:srgbClr val="006600"/>
                </a:solidFill>
                <a:effectLst/>
                <a:uLnTx/>
                <a:uFillTx/>
                <a:latin typeface="Calibri"/>
                <a:ea typeface="+mn-ea"/>
                <a:cs typeface="+mn-cs"/>
              </a:rPr>
              <a:t> (L)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6600"/>
                </a:solidFill>
                <a:effectLst/>
                <a:uLnTx/>
                <a:uFillTx/>
                <a:latin typeface="Calibri"/>
                <a:ea typeface="+mn-ea"/>
                <a:cs typeface="+mn-cs"/>
              </a:rPr>
              <a:t>              (Serum Na – 140)/140 x TBW </a:t>
            </a:r>
          </a:p>
        </p:txBody>
      </p:sp>
    </p:spTree>
    <p:extLst>
      <p:ext uri="{BB962C8B-B14F-4D97-AF65-F5344CB8AC3E}">
        <p14:creationId xmlns:p14="http://schemas.microsoft.com/office/powerpoint/2010/main" val="214546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a:solidFill>
                  <a:srgbClr val="008000"/>
                </a:solidFill>
                <a:latin typeface="Book Antiqua" pitchFamily="18" charset="0"/>
              </a:rPr>
              <a:t>Phosphorus Abnormalities</a:t>
            </a:r>
          </a:p>
        </p:txBody>
      </p:sp>
      <p:sp>
        <p:nvSpPr>
          <p:cNvPr id="3" name="Content Placeholder 2"/>
          <p:cNvSpPr>
            <a:spLocks noGrp="1"/>
          </p:cNvSpPr>
          <p:nvPr>
            <p:ph idx="1"/>
          </p:nvPr>
        </p:nvSpPr>
        <p:spPr/>
        <p:txBody>
          <a:bodyPr>
            <a:normAutofit/>
          </a:bodyPr>
          <a:lstStyle/>
          <a:p>
            <a:r>
              <a:rPr lang="en-US" sz="2800" dirty="0"/>
              <a:t>Phosphorus is the primary </a:t>
            </a:r>
            <a:r>
              <a:rPr lang="en-US" sz="2800" b="1" dirty="0"/>
              <a:t>intracellular</a:t>
            </a:r>
            <a:r>
              <a:rPr lang="en-US" sz="2800" dirty="0"/>
              <a:t> divalent anion and is abundant in metabolically active cells</a:t>
            </a:r>
          </a:p>
          <a:p>
            <a:r>
              <a:rPr lang="en-US" sz="2800" dirty="0"/>
              <a:t>ECF contains less than 1% of total body stores.</a:t>
            </a:r>
          </a:p>
          <a:p>
            <a:r>
              <a:rPr lang="en-US" sz="2800" dirty="0"/>
              <a:t>Normal level : </a:t>
            </a:r>
            <a:r>
              <a:rPr lang="en-US" sz="2800" b="1" dirty="0"/>
              <a:t>2.5 - 4.5 mg/dL</a:t>
            </a:r>
          </a:p>
          <a:p>
            <a:r>
              <a:rPr lang="en-US" sz="2800" dirty="0"/>
              <a:t>Phosphorus balance is regulated by a number of </a:t>
            </a:r>
            <a:r>
              <a:rPr lang="en-US" sz="2800" u="sng" dirty="0"/>
              <a:t>hormones</a:t>
            </a:r>
            <a:r>
              <a:rPr lang="en-US" sz="2800" dirty="0"/>
              <a:t> that also control calcium metabolism.</a:t>
            </a:r>
          </a:p>
          <a:p>
            <a:r>
              <a:rPr lang="en-US" sz="2800" dirty="0"/>
              <a:t>It is necessary to produce </a:t>
            </a:r>
            <a:r>
              <a:rPr lang="en-US" sz="2800" b="1" u="sng" dirty="0"/>
              <a:t>(ATP) </a:t>
            </a:r>
          </a:p>
          <a:p>
            <a:r>
              <a:rPr lang="en-US" sz="2800" dirty="0"/>
              <a:t>Predominantly excreted through the </a:t>
            </a:r>
            <a:r>
              <a:rPr lang="en-US" sz="2800" b="1" dirty="0"/>
              <a:t>kidneys.</a:t>
            </a:r>
            <a:endParaRPr lang="ar-JO" sz="2800" b="1" u="sng" dirty="0"/>
          </a:p>
        </p:txBody>
      </p:sp>
    </p:spTree>
    <p:extLst>
      <p:ext uri="{BB962C8B-B14F-4D97-AF65-F5344CB8AC3E}">
        <p14:creationId xmlns:p14="http://schemas.microsoft.com/office/powerpoint/2010/main" val="763886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er</a:t>
            </a:r>
            <a:r>
              <a:rPr lang="en-US" sz="3600" b="1" dirty="0">
                <a:latin typeface="Book Antiqua" pitchFamily="18" charset="0"/>
              </a:rPr>
              <a:t>phosphatemia</a:t>
            </a:r>
            <a:r>
              <a:rPr lang="en-US" sz="3600" dirty="0">
                <a:latin typeface="Book Antiqua" pitchFamily="18" charset="0"/>
              </a:rPr>
              <a:t> </a:t>
            </a:r>
          </a:p>
          <a:p>
            <a:pPr>
              <a:buNone/>
            </a:pPr>
            <a:r>
              <a:rPr lang="en-US" sz="2800" b="1" u="sng" dirty="0">
                <a:latin typeface="Book Antiqua" pitchFamily="18" charset="0"/>
              </a:rPr>
              <a:t>#Etiology :</a:t>
            </a:r>
          </a:p>
          <a:p>
            <a:pPr>
              <a:buNone/>
            </a:pPr>
            <a:r>
              <a:rPr lang="en-US" sz="2400" b="1" dirty="0"/>
              <a:t>1- Decreased urinary excretion : </a:t>
            </a:r>
          </a:p>
          <a:p>
            <a:r>
              <a:rPr lang="en-US" sz="2400" dirty="0"/>
              <a:t>Renal impairment </a:t>
            </a:r>
            <a:r>
              <a:rPr lang="en-US" sz="2400" b="1" dirty="0"/>
              <a:t> </a:t>
            </a:r>
          </a:p>
          <a:p>
            <a:r>
              <a:rPr lang="en-US" sz="2400" dirty="0"/>
              <a:t>Hypoparathyroidism or hyperthyroidism also can decrease urinary excretion of phosphorus .</a:t>
            </a:r>
          </a:p>
          <a:p>
            <a:pPr>
              <a:buNone/>
            </a:pPr>
            <a:r>
              <a:rPr lang="en-US" sz="2400" b="1" dirty="0"/>
              <a:t>2- Increased intake </a:t>
            </a:r>
          </a:p>
          <a:p>
            <a:r>
              <a:rPr lang="en-US" sz="2400" dirty="0"/>
              <a:t>Excessive phosphate administration (phosphorus-containing laxatives)</a:t>
            </a:r>
          </a:p>
          <a:p>
            <a:pPr>
              <a:buNone/>
            </a:pPr>
            <a:r>
              <a:rPr lang="en-US" sz="2400" b="1" dirty="0"/>
              <a:t>3-  Increased release of endogenous phosphorus.</a:t>
            </a:r>
          </a:p>
          <a:p>
            <a:r>
              <a:rPr lang="en-US" sz="2400" b="1" dirty="0"/>
              <a:t>With cell destruction </a:t>
            </a:r>
            <a:r>
              <a:rPr lang="en-US" sz="2400" dirty="0"/>
              <a:t>(</a:t>
            </a:r>
            <a:r>
              <a:rPr lang="en-US" sz="2400" dirty="0" err="1"/>
              <a:t>rhabdomyolysis</a:t>
            </a:r>
            <a:r>
              <a:rPr lang="en-US" sz="2400" dirty="0"/>
              <a:t>, tumor lysis syndrome, hemolysis, sepsis, etc) , Acidosis , Insulin deficiency .</a:t>
            </a:r>
          </a:p>
          <a:p>
            <a:pPr>
              <a:buNone/>
            </a:pPr>
            <a:r>
              <a:rPr lang="en-US" sz="2400" b="1" dirty="0"/>
              <a:t>4- Post operative hypoparathyroidism.</a:t>
            </a:r>
          </a:p>
        </p:txBody>
      </p:sp>
    </p:spTree>
    <p:extLst>
      <p:ext uri="{BB962C8B-B14F-4D97-AF65-F5344CB8AC3E}">
        <p14:creationId xmlns:p14="http://schemas.microsoft.com/office/powerpoint/2010/main" val="486700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229600" cy="5059363"/>
          </a:xfrm>
        </p:spPr>
        <p:txBody>
          <a:bodyPr/>
          <a:lstStyle/>
          <a:p>
            <a:pPr>
              <a:buNone/>
            </a:pPr>
            <a:r>
              <a:rPr lang="en-US" b="1" u="sng" dirty="0">
                <a:latin typeface="Book Antiqua" pitchFamily="18" charset="0"/>
              </a:rPr>
              <a:t>#Signs and Symptoms :</a:t>
            </a:r>
            <a:r>
              <a:rPr lang="en-US" b="1" dirty="0">
                <a:latin typeface="Book Antiqua" pitchFamily="18" charset="0"/>
              </a:rPr>
              <a:t> </a:t>
            </a:r>
          </a:p>
          <a:p>
            <a:pPr>
              <a:buNone/>
            </a:pPr>
            <a:endParaRPr lang="en-US" b="1" dirty="0">
              <a:latin typeface="Book Antiqua" pitchFamily="18" charset="0"/>
            </a:endParaRPr>
          </a:p>
          <a:p>
            <a:r>
              <a:rPr lang="en-US" sz="2800" dirty="0"/>
              <a:t>Most cases are </a:t>
            </a:r>
            <a:r>
              <a:rPr lang="en-US" sz="2800" u="sng" dirty="0"/>
              <a:t>asymptomatic.</a:t>
            </a:r>
          </a:p>
          <a:p>
            <a:r>
              <a:rPr lang="en-US" sz="2800" dirty="0"/>
              <a:t>In the short term, include </a:t>
            </a:r>
            <a:r>
              <a:rPr lang="en-US" sz="2800" u="sng" dirty="0"/>
              <a:t>hypocalcemia</a:t>
            </a:r>
            <a:r>
              <a:rPr lang="en-US" sz="2800" dirty="0"/>
              <a:t> and tetany.</a:t>
            </a:r>
          </a:p>
          <a:p>
            <a:r>
              <a:rPr lang="en-US" sz="2800" dirty="0"/>
              <a:t>In contrast, </a:t>
            </a:r>
            <a:r>
              <a:rPr lang="en-US" sz="2800" u="sng" dirty="0"/>
              <a:t>soft tissue calcification </a:t>
            </a:r>
            <a:r>
              <a:rPr lang="en-US" sz="2800" dirty="0"/>
              <a:t>and secondary </a:t>
            </a:r>
            <a:r>
              <a:rPr lang="en-US" sz="2800" u="sng" dirty="0"/>
              <a:t>hyperparathyroidism</a:t>
            </a:r>
            <a:r>
              <a:rPr lang="en-US" sz="2800" dirty="0"/>
              <a:t> occur with chronicity .</a:t>
            </a:r>
            <a:endParaRPr lang="ar-JO" sz="2800" dirty="0"/>
          </a:p>
          <a:p>
            <a:endParaRPr lang="en-US" dirty="0"/>
          </a:p>
        </p:txBody>
      </p:sp>
    </p:spTree>
    <p:extLst>
      <p:ext uri="{BB962C8B-B14F-4D97-AF65-F5344CB8AC3E}">
        <p14:creationId xmlns:p14="http://schemas.microsoft.com/office/powerpoint/2010/main" val="4207156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686800" cy="6553200"/>
          </a:xfrm>
        </p:spPr>
        <p:txBody>
          <a:bodyPr>
            <a:norm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phosphatemia</a:t>
            </a:r>
          </a:p>
          <a:p>
            <a:pPr algn="ctr">
              <a:buNone/>
            </a:pPr>
            <a:endParaRPr lang="en-US" sz="1800" b="1" dirty="0">
              <a:latin typeface="Book Antiqua" pitchFamily="18" charset="0"/>
            </a:endParaRPr>
          </a:p>
          <a:p>
            <a:pPr>
              <a:buNone/>
            </a:pPr>
            <a:r>
              <a:rPr lang="en-US" b="1" u="sng" dirty="0">
                <a:latin typeface="Book Antiqua" pitchFamily="18" charset="0"/>
              </a:rPr>
              <a:t>#Etiology: </a:t>
            </a:r>
          </a:p>
          <a:p>
            <a:pPr>
              <a:buNone/>
            </a:pPr>
            <a:r>
              <a:rPr lang="en-US" sz="2800" b="1" dirty="0"/>
              <a:t>1- Decrease phosphorus intake</a:t>
            </a:r>
          </a:p>
          <a:p>
            <a:r>
              <a:rPr lang="en-US" sz="2400" dirty="0"/>
              <a:t>Malnutrition or malabsorption.</a:t>
            </a:r>
          </a:p>
          <a:p>
            <a:pPr>
              <a:buNone/>
            </a:pPr>
            <a:r>
              <a:rPr lang="en-US" sz="2800" b="1" dirty="0"/>
              <a:t>2- Intracellular shift of phosphorus</a:t>
            </a:r>
            <a:endParaRPr lang="en-US" sz="2800" dirty="0"/>
          </a:p>
          <a:p>
            <a:r>
              <a:rPr lang="en-US" sz="2400" dirty="0"/>
              <a:t>Respiratory alkalosis, insulin therapy, refeeding syndrome*</a:t>
            </a:r>
          </a:p>
          <a:p>
            <a:pPr>
              <a:buNone/>
            </a:pPr>
            <a:r>
              <a:rPr lang="en-US" sz="2800" b="1" dirty="0"/>
              <a:t>3- Increase urinary excretion</a:t>
            </a:r>
          </a:p>
          <a:p>
            <a:r>
              <a:rPr lang="en-US" sz="2400" dirty="0"/>
              <a:t>Acidosis , alkalosis , acetazolamide .</a:t>
            </a:r>
          </a:p>
          <a:p>
            <a:pPr>
              <a:buNone/>
            </a:pPr>
            <a:r>
              <a:rPr lang="en-US" sz="2800" b="1" dirty="0"/>
              <a:t>4- Decrease intestinal phosphate absorption </a:t>
            </a:r>
          </a:p>
          <a:p>
            <a:r>
              <a:rPr lang="en-US" sz="2400" dirty="0"/>
              <a:t>Vit D deficiency , malabsorption, use of phosphate binders .</a:t>
            </a:r>
          </a:p>
          <a:p>
            <a:pPr>
              <a:buNone/>
            </a:pPr>
            <a:endParaRPr lang="en-US" sz="2400" b="1" dirty="0"/>
          </a:p>
          <a:p>
            <a:pPr>
              <a:buNone/>
            </a:pPr>
            <a:endParaRPr lang="ar-JO" sz="2400" b="1" dirty="0"/>
          </a:p>
        </p:txBody>
      </p:sp>
    </p:spTree>
    <p:extLst>
      <p:ext uri="{BB962C8B-B14F-4D97-AF65-F5344CB8AC3E}">
        <p14:creationId xmlns:p14="http://schemas.microsoft.com/office/powerpoint/2010/main" val="3709817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229600" cy="5059363"/>
          </a:xfrm>
        </p:spPr>
        <p:txBody>
          <a:bodyPr/>
          <a:lstStyle/>
          <a:p>
            <a:pPr>
              <a:buNone/>
            </a:pPr>
            <a:r>
              <a:rPr lang="en-US" b="1" u="sng" dirty="0">
                <a:latin typeface="Book Antiqua" pitchFamily="18" charset="0"/>
              </a:rPr>
              <a:t>#Signs and Symptoms :</a:t>
            </a:r>
          </a:p>
          <a:p>
            <a:pPr>
              <a:buNone/>
            </a:pPr>
            <a:endParaRPr lang="en-US" sz="1400" b="1" u="sng" dirty="0">
              <a:latin typeface="Book Antiqua" pitchFamily="18" charset="0"/>
            </a:endParaRPr>
          </a:p>
          <a:p>
            <a:r>
              <a:rPr lang="en-US" sz="2800" b="1" dirty="0"/>
              <a:t>Mild to Moderate </a:t>
            </a:r>
            <a:r>
              <a:rPr lang="en-US" sz="2800" dirty="0" err="1"/>
              <a:t>hypophatemia</a:t>
            </a:r>
            <a:r>
              <a:rPr lang="en-US" sz="2800" dirty="0"/>
              <a:t> : Asymptomatic </a:t>
            </a:r>
          </a:p>
          <a:p>
            <a:r>
              <a:rPr lang="en-US" sz="2800" b="1" dirty="0"/>
              <a:t>Sever</a:t>
            </a:r>
            <a:r>
              <a:rPr lang="en-US" sz="2800" dirty="0"/>
              <a:t> ( &lt; 1 mg/dL) </a:t>
            </a:r>
          </a:p>
          <a:p>
            <a:pPr lvl="1">
              <a:buFontTx/>
              <a:buChar char="-"/>
            </a:pPr>
            <a:r>
              <a:rPr lang="en-US" dirty="0"/>
              <a:t>Respiratory muscle dysfunction </a:t>
            </a:r>
          </a:p>
          <a:p>
            <a:pPr lvl="1">
              <a:buFontTx/>
              <a:buChar char="-"/>
            </a:pPr>
            <a:r>
              <a:rPr lang="en-US" dirty="0"/>
              <a:t>Muscle weakness and paralysis </a:t>
            </a:r>
          </a:p>
          <a:p>
            <a:pPr lvl="1">
              <a:buFontTx/>
              <a:buChar char="-"/>
            </a:pPr>
            <a:r>
              <a:rPr lang="en-US" dirty="0"/>
              <a:t>Cardiac dysfunction</a:t>
            </a:r>
          </a:p>
          <a:p>
            <a:pPr lvl="1">
              <a:buFontTx/>
              <a:buChar char="-"/>
            </a:pPr>
            <a:endParaRPr lang="en-US" dirty="0"/>
          </a:p>
          <a:p>
            <a:pPr>
              <a:buNone/>
            </a:pPr>
            <a:endParaRPr lang="en-US" sz="2800" dirty="0"/>
          </a:p>
        </p:txBody>
      </p:sp>
    </p:spTree>
    <p:extLst>
      <p:ext uri="{BB962C8B-B14F-4D97-AF65-F5344CB8AC3E}">
        <p14:creationId xmlns:p14="http://schemas.microsoft.com/office/powerpoint/2010/main" val="2771415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381000"/>
            <a:ext cx="8229600" cy="6172200"/>
          </a:xfrm>
        </p:spPr>
        <p:txBody>
          <a:bodyPr>
            <a:norm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er</a:t>
            </a:r>
            <a:r>
              <a:rPr lang="en-US" sz="3600" b="1" dirty="0">
                <a:latin typeface="Book Antiqua" pitchFamily="18" charset="0"/>
              </a:rPr>
              <a:t>phosphatemia Correction </a:t>
            </a:r>
          </a:p>
          <a:p>
            <a:r>
              <a:rPr lang="en-US" sz="2800" dirty="0"/>
              <a:t>Eliminate the phosphorus source</a:t>
            </a:r>
          </a:p>
          <a:p>
            <a:r>
              <a:rPr lang="en-US" sz="2800" dirty="0"/>
              <a:t>Remove phosphorus from the circulation:</a:t>
            </a:r>
          </a:p>
          <a:p>
            <a:pPr lvl="1">
              <a:buFontTx/>
              <a:buChar char="-"/>
            </a:pPr>
            <a:r>
              <a:rPr lang="en-US" sz="2400" dirty="0"/>
              <a:t>hydration and diuresis (acetazolamide)</a:t>
            </a:r>
          </a:p>
          <a:p>
            <a:pPr lvl="1">
              <a:buFontTx/>
              <a:buChar char="-"/>
            </a:pPr>
            <a:r>
              <a:rPr lang="en-US" sz="2400" dirty="0"/>
              <a:t>Phosphate binders (aluminum hydroxide)</a:t>
            </a:r>
          </a:p>
          <a:p>
            <a:r>
              <a:rPr lang="en-US" sz="2800" dirty="0"/>
              <a:t>Correct any coexisting hypocalcemia.</a:t>
            </a:r>
          </a:p>
          <a:p>
            <a:r>
              <a:rPr lang="en-US" sz="2800" dirty="0"/>
              <a:t>Dialysis : in extreme conditions</a:t>
            </a:r>
          </a:p>
          <a:p>
            <a:pPr>
              <a:buNone/>
            </a:pPr>
            <a:endParaRPr lang="en-US" sz="2400" dirty="0"/>
          </a:p>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phosphatemia Correction</a:t>
            </a:r>
          </a:p>
          <a:p>
            <a:r>
              <a:rPr lang="en-US" sz="2800" b="1" dirty="0"/>
              <a:t> In Moderate to sever : </a:t>
            </a:r>
            <a:r>
              <a:rPr lang="en-US" sz="2800" dirty="0"/>
              <a:t>Replace with I.V. potassium phosphorus or sodium phosphorus .</a:t>
            </a:r>
          </a:p>
        </p:txBody>
      </p:sp>
    </p:spTree>
    <p:extLst>
      <p:ext uri="{BB962C8B-B14F-4D97-AF65-F5344CB8AC3E}">
        <p14:creationId xmlns:p14="http://schemas.microsoft.com/office/powerpoint/2010/main" val="25383342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en-US" sz="2800" dirty="0"/>
              <a:t>It’s the major </a:t>
            </a:r>
            <a:r>
              <a:rPr lang="en-US" sz="2800" b="1" dirty="0"/>
              <a:t>Intracellular</a:t>
            </a:r>
            <a:r>
              <a:rPr lang="en-US" sz="2800" dirty="0"/>
              <a:t> cation </a:t>
            </a:r>
          </a:p>
          <a:p>
            <a:r>
              <a:rPr lang="en-US" sz="2800" dirty="0"/>
              <a:t>Only 2% of total body K located in ECF.</a:t>
            </a:r>
          </a:p>
          <a:p>
            <a:r>
              <a:rPr lang="en-US" sz="2800" dirty="0"/>
              <a:t>Normal serum concentration : </a:t>
            </a:r>
            <a:r>
              <a:rPr lang="en-US" sz="2800" b="1" dirty="0"/>
              <a:t>3.5 – 5.3 mmol/L</a:t>
            </a:r>
          </a:p>
          <a:p>
            <a:endParaRPr lang="en-US" sz="2800" dirty="0"/>
          </a:p>
          <a:p>
            <a:r>
              <a:rPr lang="en-US" sz="2800" dirty="0"/>
              <a:t>90% of K is </a:t>
            </a:r>
            <a:r>
              <a:rPr lang="en-US" sz="2800" b="1" dirty="0"/>
              <a:t>Renally</a:t>
            </a:r>
            <a:r>
              <a:rPr lang="en-US" sz="2800" dirty="0"/>
              <a:t> excreted .</a:t>
            </a:r>
          </a:p>
          <a:p>
            <a:r>
              <a:rPr lang="en-US" sz="2800" dirty="0"/>
              <a:t>10% In stool .</a:t>
            </a:r>
          </a:p>
        </p:txBody>
      </p:sp>
      <p:sp>
        <p:nvSpPr>
          <p:cNvPr id="4" name="Title 1"/>
          <p:cNvSpPr>
            <a:spLocks noGrp="1"/>
          </p:cNvSpPr>
          <p:nvPr>
            <p:ph type="title"/>
          </p:nvPr>
        </p:nvSpPr>
        <p:spPr>
          <a:xfrm>
            <a:off x="457200" y="274638"/>
            <a:ext cx="8229600" cy="1143000"/>
          </a:xfrm>
        </p:spPr>
        <p:txBody>
          <a:bodyPr>
            <a:normAutofit/>
          </a:bodyPr>
          <a:lstStyle/>
          <a:p>
            <a:r>
              <a:rPr lang="en-US" sz="3600" b="1" u="sng" dirty="0">
                <a:solidFill>
                  <a:srgbClr val="008000"/>
                </a:solidFill>
                <a:latin typeface="Book Antiqua" pitchFamily="18" charset="0"/>
              </a:rPr>
              <a:t>Potassium Abnormalities</a:t>
            </a:r>
          </a:p>
        </p:txBody>
      </p:sp>
    </p:spTree>
    <p:extLst>
      <p:ext uri="{BB962C8B-B14F-4D97-AF65-F5344CB8AC3E}">
        <p14:creationId xmlns:p14="http://schemas.microsoft.com/office/powerpoint/2010/main" val="1686872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a:bodyPr>
          <a:lstStyle/>
          <a:p>
            <a:pPr algn="ctr">
              <a:buNone/>
            </a:pPr>
            <a:r>
              <a:rPr lang="en-US" sz="3600" b="1" dirty="0"/>
              <a:t>Hyp</a:t>
            </a:r>
            <a:r>
              <a:rPr lang="en-US" sz="3600" b="1" dirty="0">
                <a:solidFill>
                  <a:srgbClr val="FF0000"/>
                </a:solidFill>
              </a:rPr>
              <a:t>er</a:t>
            </a:r>
            <a:r>
              <a:rPr lang="en-US" sz="3600" b="1" dirty="0"/>
              <a:t>kalemia</a:t>
            </a:r>
          </a:p>
          <a:p>
            <a:pPr>
              <a:buNone/>
            </a:pPr>
            <a:r>
              <a:rPr lang="en-US" b="1" u="sng" dirty="0"/>
              <a:t># Etiology :</a:t>
            </a:r>
          </a:p>
          <a:p>
            <a:pPr>
              <a:buNone/>
            </a:pPr>
            <a:r>
              <a:rPr lang="en-US" sz="2000" b="1" dirty="0"/>
              <a:t>(</a:t>
            </a:r>
            <a:r>
              <a:rPr lang="en-US" sz="2800" b="1" dirty="0"/>
              <a:t>1) Increased intake</a:t>
            </a:r>
          </a:p>
          <a:p>
            <a:r>
              <a:rPr lang="en-US" sz="2400" dirty="0"/>
              <a:t>K+ supplementation</a:t>
            </a:r>
          </a:p>
          <a:p>
            <a:r>
              <a:rPr lang="en-US" sz="2400" dirty="0"/>
              <a:t>Blood transfusion</a:t>
            </a:r>
          </a:p>
          <a:p>
            <a:pPr>
              <a:buNone/>
            </a:pPr>
            <a:r>
              <a:rPr lang="en-US" sz="2400" b="1" dirty="0"/>
              <a:t>(2) Shift from IC to EC space </a:t>
            </a:r>
          </a:p>
          <a:p>
            <a:r>
              <a:rPr lang="en-US" sz="2400" dirty="0"/>
              <a:t>Acidosis</a:t>
            </a:r>
          </a:p>
          <a:p>
            <a:r>
              <a:rPr lang="en-US" sz="2400" dirty="0"/>
              <a:t>Rapid rise of EC osmolality (hyperglycemia or </a:t>
            </a:r>
            <a:r>
              <a:rPr lang="en-US" sz="2400" dirty="0" err="1"/>
              <a:t>manitol</a:t>
            </a:r>
            <a:r>
              <a:rPr lang="en-US" sz="2400" dirty="0"/>
              <a:t>)</a:t>
            </a:r>
          </a:p>
          <a:p>
            <a:r>
              <a:rPr lang="en-US" sz="2400" dirty="0"/>
              <a:t>Endogenous load / destruction: </a:t>
            </a:r>
            <a:r>
              <a:rPr lang="en-US" sz="2400" dirty="0" err="1"/>
              <a:t>hemolysis</a:t>
            </a:r>
            <a:r>
              <a:rPr lang="en-US" sz="2400" dirty="0"/>
              <a:t>, </a:t>
            </a:r>
            <a:r>
              <a:rPr lang="en-US" sz="2400" dirty="0" err="1"/>
              <a:t>rhabdomyolysis</a:t>
            </a:r>
            <a:r>
              <a:rPr lang="en-US" sz="2400" dirty="0"/>
              <a:t>, crush injury, GIT hemorrhage</a:t>
            </a:r>
          </a:p>
          <a:p>
            <a:r>
              <a:rPr lang="en-US" sz="2400" dirty="0"/>
              <a:t>Beta-Blocker  * Digitalis </a:t>
            </a:r>
          </a:p>
          <a:p>
            <a:pPr>
              <a:buNone/>
            </a:pPr>
            <a:r>
              <a:rPr lang="en-US" sz="2800" b="1" dirty="0"/>
              <a:t>(3) Impaired excretion</a:t>
            </a:r>
          </a:p>
          <a:p>
            <a:r>
              <a:rPr lang="en-US" sz="2400" dirty="0"/>
              <a:t>K+ sparing diuretics</a:t>
            </a:r>
          </a:p>
          <a:p>
            <a:r>
              <a:rPr lang="en-US" sz="2400" dirty="0"/>
              <a:t>Renal insufficiency / failure  </a:t>
            </a:r>
            <a:endParaRPr lang="ar-JO" sz="2400" dirty="0"/>
          </a:p>
        </p:txBody>
      </p:sp>
    </p:spTree>
    <p:extLst>
      <p:ext uri="{BB962C8B-B14F-4D97-AF65-F5344CB8AC3E}">
        <p14:creationId xmlns:p14="http://schemas.microsoft.com/office/powerpoint/2010/main" val="306846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08" y="1673424"/>
            <a:ext cx="8856984" cy="5184576"/>
          </a:xfrm>
        </p:spPr>
        <p:txBody>
          <a:bodyPr>
            <a:normAutofit lnSpcReduction="10000"/>
          </a:bodyPr>
          <a:lstStyle/>
          <a:p>
            <a:pPr>
              <a:buNone/>
            </a:pPr>
            <a:r>
              <a:rPr lang="en-US" b="1" u="sng" dirty="0">
                <a:latin typeface="Book Antiqua" pitchFamily="18" charset="0"/>
              </a:rPr>
              <a:t>Symptoms of Hyp</a:t>
            </a:r>
            <a:r>
              <a:rPr lang="en-US" b="1" u="sng" dirty="0">
                <a:solidFill>
                  <a:srgbClr val="FF0000"/>
                </a:solidFill>
                <a:latin typeface="Book Antiqua" pitchFamily="18" charset="0"/>
              </a:rPr>
              <a:t>er</a:t>
            </a:r>
            <a:r>
              <a:rPr lang="en-US" b="1" u="sng" dirty="0">
                <a:latin typeface="Book Antiqua" pitchFamily="18" charset="0"/>
              </a:rPr>
              <a:t>kalemia</a:t>
            </a:r>
          </a:p>
          <a:p>
            <a:pPr algn="ctr">
              <a:buNone/>
            </a:pPr>
            <a:endParaRPr lang="en-US" sz="1800" b="1" dirty="0">
              <a:latin typeface="Book Antiqua" pitchFamily="18" charset="0"/>
            </a:endParaRPr>
          </a:p>
          <a:p>
            <a:pPr>
              <a:buNone/>
            </a:pPr>
            <a:r>
              <a:rPr lang="en-US" sz="2400" b="1" dirty="0">
                <a:sym typeface="Wingdings" pitchFamily="2" charset="2"/>
              </a:rPr>
              <a:t></a:t>
            </a:r>
            <a:r>
              <a:rPr lang="en-US" sz="2400" b="1" dirty="0"/>
              <a:t>Mild : </a:t>
            </a:r>
            <a:r>
              <a:rPr lang="en-US" sz="2400" dirty="0"/>
              <a:t>Asymptomatic .</a:t>
            </a:r>
            <a:r>
              <a:rPr lang="ar-JO" sz="2400" dirty="0"/>
              <a:t> </a:t>
            </a:r>
            <a:r>
              <a:rPr lang="en-US" sz="2400" dirty="0"/>
              <a:t>(K+ &lt; 6 </a:t>
            </a:r>
            <a:r>
              <a:rPr lang="en-US" sz="2400" dirty="0" err="1"/>
              <a:t>mmol</a:t>
            </a:r>
            <a:r>
              <a:rPr lang="en-US" sz="2400" dirty="0"/>
              <a:t>/l)</a:t>
            </a:r>
          </a:p>
          <a:p>
            <a:pPr>
              <a:buNone/>
            </a:pPr>
            <a:r>
              <a:rPr lang="en-US" sz="2400" dirty="0">
                <a:sym typeface="Wingdings" pitchFamily="2" charset="2"/>
              </a:rPr>
              <a:t></a:t>
            </a:r>
            <a:r>
              <a:rPr lang="en-US" sz="2400" b="1" dirty="0">
                <a:sym typeface="Wingdings" pitchFamily="2" charset="2"/>
              </a:rPr>
              <a:t>Sever : </a:t>
            </a:r>
            <a:r>
              <a:rPr lang="en-US" sz="2400" dirty="0">
                <a:sym typeface="Wingdings" pitchFamily="2" charset="2"/>
              </a:rPr>
              <a:t>&gt;6.5 </a:t>
            </a:r>
            <a:r>
              <a:rPr lang="en-US" sz="2400" dirty="0" err="1">
                <a:sym typeface="Wingdings" pitchFamily="2" charset="2"/>
              </a:rPr>
              <a:t>mmol</a:t>
            </a:r>
            <a:r>
              <a:rPr lang="en-US" sz="2400" dirty="0">
                <a:sym typeface="Wingdings" pitchFamily="2" charset="2"/>
              </a:rPr>
              <a:t>/L</a:t>
            </a:r>
            <a:endParaRPr lang="en-US" sz="2400" dirty="0"/>
          </a:p>
          <a:p>
            <a:pPr>
              <a:buNone/>
            </a:pPr>
            <a:r>
              <a:rPr lang="en-US" sz="2400" b="1" dirty="0"/>
              <a:t>(1) Gastrointestinal</a:t>
            </a:r>
          </a:p>
          <a:p>
            <a:r>
              <a:rPr lang="en-US" sz="2400" dirty="0"/>
              <a:t>Nausea , vomiting , colic , diarrhea.</a:t>
            </a:r>
          </a:p>
          <a:p>
            <a:pPr>
              <a:buNone/>
            </a:pPr>
            <a:r>
              <a:rPr lang="en-US" sz="2400" b="1" dirty="0"/>
              <a:t>(2) Neuromuscular</a:t>
            </a:r>
          </a:p>
          <a:p>
            <a:r>
              <a:rPr lang="en-US" sz="2400" dirty="0"/>
              <a:t>Hyper/</a:t>
            </a:r>
            <a:r>
              <a:rPr lang="en-US" sz="2400" dirty="0" err="1"/>
              <a:t>HypoReflexia</a:t>
            </a:r>
            <a:r>
              <a:rPr lang="en-US" sz="2400" dirty="0"/>
              <a:t>, weakness, </a:t>
            </a:r>
            <a:r>
              <a:rPr lang="en-US" sz="2400" dirty="0">
                <a:solidFill>
                  <a:srgbClr val="FF0000"/>
                </a:solidFill>
              </a:rPr>
              <a:t>paralysis</a:t>
            </a:r>
            <a:r>
              <a:rPr lang="en-US" sz="2400" dirty="0"/>
              <a:t> , </a:t>
            </a:r>
            <a:r>
              <a:rPr lang="en-US" sz="2400" dirty="0">
                <a:solidFill>
                  <a:srgbClr val="FF0000"/>
                </a:solidFill>
              </a:rPr>
              <a:t>Respiratory failure</a:t>
            </a:r>
            <a:r>
              <a:rPr lang="en-US" sz="2400" dirty="0"/>
              <a:t>.</a:t>
            </a:r>
          </a:p>
          <a:p>
            <a:pPr>
              <a:buNone/>
            </a:pPr>
            <a:r>
              <a:rPr lang="en-US" sz="2400" b="1" dirty="0"/>
              <a:t>(3) Cardiovascular</a:t>
            </a:r>
          </a:p>
          <a:p>
            <a:r>
              <a:rPr lang="en-US" sz="2400" dirty="0">
                <a:solidFill>
                  <a:srgbClr val="FF0000"/>
                </a:solidFill>
              </a:rPr>
              <a:t>Arrhythmias , Arrest</a:t>
            </a:r>
            <a:r>
              <a:rPr lang="en-US" sz="2400" dirty="0"/>
              <a:t>.</a:t>
            </a:r>
            <a:endParaRPr lang="en-US" sz="2600" u="sng" dirty="0">
              <a:solidFill>
                <a:schemeClr val="tx2">
                  <a:lumMod val="60000"/>
                  <a:lumOff val="40000"/>
                </a:schemeClr>
              </a:solidFill>
            </a:endParaRPr>
          </a:p>
          <a:p>
            <a:r>
              <a:rPr lang="en-US" sz="2800" u="sng" dirty="0">
                <a:solidFill>
                  <a:srgbClr val="008000"/>
                </a:solidFill>
              </a:rPr>
              <a:t>ECG changes </a:t>
            </a:r>
            <a:r>
              <a:rPr lang="en-US" sz="2400" dirty="0"/>
              <a:t>(peaked T wave, flattened P wave, prolonged PR interval, </a:t>
            </a:r>
            <a:r>
              <a:rPr lang="en-US" sz="2400" dirty="0">
                <a:solidFill>
                  <a:srgbClr val="FF0000"/>
                </a:solidFill>
              </a:rPr>
              <a:t>widened QRS complex</a:t>
            </a:r>
            <a:r>
              <a:rPr lang="en-US" sz="2400" dirty="0"/>
              <a:t>, ventricular fibrillation)</a:t>
            </a:r>
            <a:endParaRPr lang="ar-JO" sz="2400" dirty="0"/>
          </a:p>
        </p:txBody>
      </p:sp>
      <p:pic>
        <p:nvPicPr>
          <p:cNvPr id="2" name="Picture 1">
            <a:extLst>
              <a:ext uri="{FF2B5EF4-FFF2-40B4-BE49-F238E27FC236}">
                <a16:creationId xmlns:a16="http://schemas.microsoft.com/office/drawing/2014/main" id="{C8C4EDEE-2876-4AF9-B4B9-3256EEFB1D28}"/>
              </a:ext>
            </a:extLst>
          </p:cNvPr>
          <p:cNvPicPr>
            <a:picLocks noChangeAspect="1"/>
          </p:cNvPicPr>
          <p:nvPr/>
        </p:nvPicPr>
        <p:blipFill rotWithShape="1">
          <a:blip r:embed="rId3"/>
          <a:srcRect b="23182"/>
          <a:stretch/>
        </p:blipFill>
        <p:spPr>
          <a:xfrm>
            <a:off x="15010" y="0"/>
            <a:ext cx="9144000" cy="1556792"/>
          </a:xfrm>
          <a:prstGeom prst="rect">
            <a:avLst/>
          </a:prstGeom>
        </p:spPr>
      </p:pic>
    </p:spTree>
    <p:extLst>
      <p:ext uri="{BB962C8B-B14F-4D97-AF65-F5344CB8AC3E}">
        <p14:creationId xmlns:p14="http://schemas.microsoft.com/office/powerpoint/2010/main" val="23132419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04800"/>
            <a:ext cx="8229600" cy="5821363"/>
          </a:xfrm>
        </p:spPr>
        <p:txBody>
          <a:bodyPr/>
          <a:lstStyle/>
          <a:p>
            <a:pPr algn="ctr">
              <a:buNone/>
            </a:pPr>
            <a:r>
              <a:rPr lang="en-US" b="1" dirty="0">
                <a:latin typeface="Book Antiqua" pitchFamily="18" charset="0"/>
              </a:rPr>
              <a:t>Hyp</a:t>
            </a:r>
            <a:r>
              <a:rPr lang="en-US" b="1" dirty="0">
                <a:solidFill>
                  <a:srgbClr val="FF0000"/>
                </a:solidFill>
                <a:latin typeface="Book Antiqua" pitchFamily="18" charset="0"/>
              </a:rPr>
              <a:t>er</a:t>
            </a:r>
            <a:r>
              <a:rPr lang="en-US" b="1" dirty="0">
                <a:latin typeface="Book Antiqua" pitchFamily="18" charset="0"/>
              </a:rPr>
              <a:t>kalemia Correction:</a:t>
            </a:r>
          </a:p>
          <a:p>
            <a:pPr algn="ctr">
              <a:buNone/>
            </a:pPr>
            <a:endParaRPr lang="en-US" b="1" dirty="0">
              <a:latin typeface="Book Antiqua" pitchFamily="18" charset="0"/>
            </a:endParaRPr>
          </a:p>
          <a:p>
            <a:pPr>
              <a:buNone/>
            </a:pPr>
            <a:r>
              <a:rPr lang="en-US" b="1" dirty="0">
                <a:sym typeface="Wingdings" pitchFamily="2" charset="2"/>
              </a:rPr>
              <a:t></a:t>
            </a:r>
            <a:r>
              <a:rPr lang="en-US" b="1" dirty="0"/>
              <a:t>Mild :</a:t>
            </a:r>
          </a:p>
          <a:p>
            <a:pPr>
              <a:buNone/>
            </a:pPr>
            <a:r>
              <a:rPr lang="en-US" sz="2800" dirty="0"/>
              <a:t>Treated with </a:t>
            </a:r>
            <a:r>
              <a:rPr lang="en-US" sz="2800" u="sng" dirty="0"/>
              <a:t>reduction</a:t>
            </a:r>
            <a:r>
              <a:rPr lang="en-US" sz="2800" dirty="0"/>
              <a:t> K intake </a:t>
            </a:r>
          </a:p>
          <a:p>
            <a:pPr>
              <a:buNone/>
            </a:pPr>
            <a:r>
              <a:rPr lang="en-US" sz="2800" dirty="0"/>
              <a:t>You can add </a:t>
            </a:r>
            <a:r>
              <a:rPr lang="en-US" sz="2800" u="sng" dirty="0"/>
              <a:t>loop diuretic </a:t>
            </a:r>
            <a:r>
              <a:rPr lang="en-US" sz="2800" dirty="0"/>
              <a:t>and </a:t>
            </a:r>
          </a:p>
          <a:p>
            <a:pPr>
              <a:buNone/>
            </a:pPr>
            <a:r>
              <a:rPr lang="en-US" sz="2800" u="sng" dirty="0"/>
              <a:t>Stop any medication </a:t>
            </a:r>
            <a:r>
              <a:rPr lang="en-US" sz="2800" dirty="0"/>
              <a:t>that may cause </a:t>
            </a:r>
            <a:r>
              <a:rPr lang="en-US" sz="2800" dirty="0" err="1"/>
              <a:t>hyperKalemia</a:t>
            </a:r>
            <a:r>
              <a:rPr lang="en-US" sz="2800" dirty="0"/>
              <a:t> .</a:t>
            </a:r>
          </a:p>
          <a:p>
            <a:pPr>
              <a:buNone/>
            </a:pPr>
            <a:endParaRPr lang="en-US" sz="2800" dirty="0"/>
          </a:p>
          <a:p>
            <a:pPr>
              <a:buNone/>
            </a:pPr>
            <a:r>
              <a:rPr lang="en-US" sz="2800" b="1" dirty="0">
                <a:sym typeface="Wingdings" pitchFamily="2" charset="2"/>
              </a:rPr>
              <a:t>Sever :  ……</a:t>
            </a:r>
            <a:endParaRPr lang="en-US" sz="2800" b="1" dirty="0"/>
          </a:p>
          <a:p>
            <a:pPr>
              <a:buNone/>
            </a:pPr>
            <a:endParaRPr lang="en-US" b="1" dirty="0">
              <a:latin typeface="Book Antiqua" pitchFamily="18" charset="0"/>
            </a:endParaRPr>
          </a:p>
          <a:p>
            <a:pPr>
              <a:buNone/>
            </a:pPr>
            <a:endParaRPr lang="en-US" dirty="0"/>
          </a:p>
        </p:txBody>
      </p:sp>
    </p:spTree>
    <p:extLst>
      <p:ext uri="{BB962C8B-B14F-4D97-AF65-F5344CB8AC3E}">
        <p14:creationId xmlns:p14="http://schemas.microsoft.com/office/powerpoint/2010/main" val="536257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a:bodyPr>
          <a:lstStyle/>
          <a:p>
            <a:pPr>
              <a:buFont typeface="Wingdings" pitchFamily="2" charset="2"/>
              <a:buChar char="§"/>
            </a:pPr>
            <a:r>
              <a:rPr lang="en-US" sz="2400" b="1" u="sng" dirty="0"/>
              <a:t>The Goals Of The Therapy : </a:t>
            </a:r>
          </a:p>
          <a:p>
            <a:pPr>
              <a:buNone/>
            </a:pPr>
            <a:r>
              <a:rPr lang="en-US" sz="2400" b="1" dirty="0"/>
              <a:t>1- Protect the cells from the effects of ↑ K+ </a:t>
            </a:r>
            <a:r>
              <a:rPr lang="en-US" sz="2400" b="1" dirty="0">
                <a:solidFill>
                  <a:srgbClr val="FF0000"/>
                </a:solidFill>
              </a:rPr>
              <a:t>( </a:t>
            </a:r>
            <a:r>
              <a:rPr lang="en-US" sz="2400" b="1" u="sng" dirty="0">
                <a:solidFill>
                  <a:srgbClr val="FF0000"/>
                </a:solidFill>
              </a:rPr>
              <a:t>Counteract cardiac effect )</a:t>
            </a:r>
            <a:r>
              <a:rPr lang="en-US" sz="2400" b="1" dirty="0"/>
              <a:t> :</a:t>
            </a:r>
            <a:endParaRPr lang="en-US" sz="2400" b="1" u="sng" dirty="0">
              <a:solidFill>
                <a:srgbClr val="FF0000"/>
              </a:solidFill>
            </a:endParaRPr>
          </a:p>
          <a:p>
            <a:r>
              <a:rPr lang="en-US" sz="2400" u="sng" dirty="0"/>
              <a:t>Calcium gluconate </a:t>
            </a:r>
            <a:r>
              <a:rPr lang="en-US" sz="2400" dirty="0"/>
              <a:t>5 – 10 ml of 10% solution</a:t>
            </a:r>
          </a:p>
          <a:p>
            <a:pPr>
              <a:buNone/>
            </a:pPr>
            <a:r>
              <a:rPr lang="en-US" sz="2400" b="1" dirty="0"/>
              <a:t>2- Shifting K+ from EC to IC space : </a:t>
            </a:r>
          </a:p>
          <a:p>
            <a:r>
              <a:rPr lang="en-US" sz="2400" dirty="0"/>
              <a:t>Glucose 1 ampule of 50% </a:t>
            </a:r>
            <a:r>
              <a:rPr lang="en-US" sz="2400" u="sng" dirty="0"/>
              <a:t>dextrose</a:t>
            </a:r>
            <a:r>
              <a:rPr lang="en-US" sz="2400" dirty="0"/>
              <a:t> and </a:t>
            </a:r>
            <a:r>
              <a:rPr lang="en-US" sz="2400" u="sng" dirty="0"/>
              <a:t>regular insulin </a:t>
            </a:r>
            <a:r>
              <a:rPr lang="en-US" sz="2400" dirty="0"/>
              <a:t>5 – 10 units I.V. </a:t>
            </a:r>
          </a:p>
          <a:p>
            <a:r>
              <a:rPr lang="en-US" sz="2400" u="sng" dirty="0" err="1"/>
              <a:t>Salbutamol</a:t>
            </a:r>
            <a:r>
              <a:rPr lang="en-US" sz="2400" dirty="0"/>
              <a:t> inhaler .</a:t>
            </a:r>
          </a:p>
          <a:p>
            <a:r>
              <a:rPr lang="en-US" sz="2400" u="sng" dirty="0"/>
              <a:t>Bicarbonate</a:t>
            </a:r>
            <a:r>
              <a:rPr lang="en-US" sz="2400" dirty="0"/>
              <a:t> 1 ampule I.V. </a:t>
            </a:r>
          </a:p>
          <a:p>
            <a:pPr>
              <a:buNone/>
            </a:pPr>
            <a:r>
              <a:rPr lang="en-US" sz="2400" b="1" dirty="0"/>
              <a:t>3- Reducing total body Potassium ( </a:t>
            </a:r>
            <a:r>
              <a:rPr lang="en-US" sz="2400" b="1" dirty="0">
                <a:solidFill>
                  <a:srgbClr val="FF0000"/>
                </a:solidFill>
              </a:rPr>
              <a:t>K+ Removal </a:t>
            </a:r>
            <a:r>
              <a:rPr lang="en-US" sz="2400" b="1" dirty="0"/>
              <a:t>) : </a:t>
            </a:r>
          </a:p>
          <a:p>
            <a:r>
              <a:rPr lang="en-US" sz="2400" u="sng" dirty="0"/>
              <a:t>Kayexalate</a:t>
            </a:r>
            <a:r>
              <a:rPr lang="en-US" sz="2400" dirty="0"/>
              <a:t> </a:t>
            </a:r>
          </a:p>
          <a:p>
            <a:pPr>
              <a:buNone/>
            </a:pPr>
            <a:r>
              <a:rPr lang="en-US" sz="2400" dirty="0"/>
              <a:t>Oral administration is 15 – 30 g in 50 – 100 ml of 20% sorbitol</a:t>
            </a:r>
          </a:p>
          <a:p>
            <a:pPr>
              <a:buNone/>
            </a:pPr>
            <a:r>
              <a:rPr lang="en-US" sz="2400" dirty="0"/>
              <a:t>Rectal administration is 50 g in 200 ml 20% </a:t>
            </a:r>
            <a:r>
              <a:rPr lang="en-US" sz="2400" dirty="0" err="1"/>
              <a:t>sorbitol</a:t>
            </a:r>
            <a:endParaRPr lang="en-US" sz="2400" dirty="0"/>
          </a:p>
          <a:p>
            <a:r>
              <a:rPr lang="en-US" sz="2400" u="sng" dirty="0"/>
              <a:t>Hydration</a:t>
            </a:r>
            <a:r>
              <a:rPr lang="en-US" sz="2400" dirty="0"/>
              <a:t> with </a:t>
            </a:r>
            <a:r>
              <a:rPr lang="en-US" sz="2400" u="sng" dirty="0"/>
              <a:t>normal saline </a:t>
            </a:r>
            <a:r>
              <a:rPr lang="en-US" sz="2400" dirty="0"/>
              <a:t>and </a:t>
            </a:r>
            <a:r>
              <a:rPr lang="en-US" sz="2400" u="sng" dirty="0" err="1"/>
              <a:t>loopdiuretic</a:t>
            </a:r>
            <a:r>
              <a:rPr lang="en-US" sz="2400" dirty="0"/>
              <a:t> </a:t>
            </a:r>
          </a:p>
          <a:p>
            <a:r>
              <a:rPr lang="en-US" sz="2400" u="sng" dirty="0"/>
              <a:t>Dialysis</a:t>
            </a:r>
          </a:p>
        </p:txBody>
      </p:sp>
    </p:spTree>
    <p:extLst>
      <p:ext uri="{BB962C8B-B14F-4D97-AF65-F5344CB8AC3E}">
        <p14:creationId xmlns:p14="http://schemas.microsoft.com/office/powerpoint/2010/main" val="18558452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458200" cy="7086600"/>
          </a:xfrm>
        </p:spPr>
        <p:txBody>
          <a:bodyPr>
            <a:normAutofit/>
          </a:bodyPr>
          <a:lstStyle/>
          <a:p>
            <a:pPr algn="ctr">
              <a:buNone/>
            </a:pPr>
            <a:r>
              <a:rPr lang="en-US" sz="3900" b="1" dirty="0"/>
              <a:t>Hyp</a:t>
            </a:r>
            <a:r>
              <a:rPr lang="en-US" sz="3900" b="1" dirty="0">
                <a:solidFill>
                  <a:srgbClr val="FF0000"/>
                </a:solidFill>
              </a:rPr>
              <a:t>o</a:t>
            </a:r>
            <a:r>
              <a:rPr lang="en-US" sz="3900" b="1" dirty="0"/>
              <a:t>kalemia</a:t>
            </a:r>
            <a:endParaRPr lang="en-US" sz="3900" b="1" dirty="0">
              <a:solidFill>
                <a:srgbClr val="FF0000"/>
              </a:solidFill>
            </a:endParaRPr>
          </a:p>
          <a:p>
            <a:pPr>
              <a:buNone/>
            </a:pPr>
            <a:endParaRPr lang="en-US" sz="1200" b="1" dirty="0"/>
          </a:p>
          <a:p>
            <a:pPr>
              <a:buNone/>
            </a:pPr>
            <a:r>
              <a:rPr lang="en-US" b="1" u="sng" dirty="0"/>
              <a:t>Etiology of Hypokalemia</a:t>
            </a:r>
          </a:p>
          <a:p>
            <a:pPr>
              <a:buNone/>
            </a:pPr>
            <a:r>
              <a:rPr lang="en-US" sz="2800" b="1" dirty="0"/>
              <a:t>(1) Inadequate intake </a:t>
            </a:r>
            <a:r>
              <a:rPr lang="en-US" sz="2800" dirty="0"/>
              <a:t>(rare)</a:t>
            </a:r>
          </a:p>
          <a:p>
            <a:r>
              <a:rPr lang="en-US" sz="2400" dirty="0"/>
              <a:t>Dietary, potassium free i.v. fluids, potassium-deficit TPN</a:t>
            </a:r>
          </a:p>
          <a:p>
            <a:pPr>
              <a:buNone/>
            </a:pPr>
            <a:r>
              <a:rPr lang="en-US" sz="2800" b="1" dirty="0"/>
              <a:t>(2) Excessive potassium Excretion</a:t>
            </a:r>
          </a:p>
          <a:p>
            <a:r>
              <a:rPr lang="en-US" sz="2400" dirty="0"/>
              <a:t>Hyperaldosteronisn</a:t>
            </a:r>
          </a:p>
          <a:p>
            <a:r>
              <a:rPr lang="en-US" sz="2400" dirty="0"/>
              <a:t>Medications (loop diuretics)</a:t>
            </a:r>
          </a:p>
          <a:p>
            <a:pPr>
              <a:buNone/>
            </a:pPr>
            <a:r>
              <a:rPr lang="en-US" sz="2800" b="1" dirty="0"/>
              <a:t>(3) Losses</a:t>
            </a:r>
          </a:p>
          <a:p>
            <a:r>
              <a:rPr lang="en-US" sz="2400" dirty="0"/>
              <a:t>GIT (diarrhea, vomiting, NGT)</a:t>
            </a:r>
          </a:p>
          <a:p>
            <a:r>
              <a:rPr lang="en-US" sz="2400" dirty="0"/>
              <a:t>Renal loss</a:t>
            </a:r>
          </a:p>
          <a:p>
            <a:r>
              <a:rPr lang="en-US" sz="2400" dirty="0"/>
              <a:t>Burns </a:t>
            </a:r>
          </a:p>
          <a:p>
            <a:pPr>
              <a:buNone/>
            </a:pPr>
            <a:r>
              <a:rPr lang="en-US" sz="2800" b="1" dirty="0"/>
              <a:t>(4) Intracellular shift </a:t>
            </a:r>
          </a:p>
          <a:p>
            <a:r>
              <a:rPr lang="en-US" sz="2400" dirty="0"/>
              <a:t>Metabolic alkalosis,  insulin therapy, Refeeding syndrome </a:t>
            </a:r>
            <a:endParaRPr lang="ar-JO" sz="2400" dirty="0"/>
          </a:p>
        </p:txBody>
      </p:sp>
    </p:spTree>
    <p:extLst>
      <p:ext uri="{BB962C8B-B14F-4D97-AF65-F5344CB8AC3E}">
        <p14:creationId xmlns:p14="http://schemas.microsoft.com/office/powerpoint/2010/main" val="15513803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400800"/>
          </a:xfrm>
        </p:spPr>
        <p:txBody>
          <a:bodyPr>
            <a:normAutofit/>
          </a:bodyPr>
          <a:lstStyle/>
          <a:p>
            <a:pPr algn="ctr">
              <a:buNone/>
            </a:pPr>
            <a:r>
              <a:rPr lang="en-US" sz="4000" b="1" dirty="0">
                <a:latin typeface="Book Antiqua" pitchFamily="18" charset="0"/>
              </a:rPr>
              <a:t>Symptoms of Hyp</a:t>
            </a:r>
            <a:r>
              <a:rPr lang="en-US" sz="4000" b="1" dirty="0">
                <a:solidFill>
                  <a:srgbClr val="FF0000"/>
                </a:solidFill>
                <a:latin typeface="Book Antiqua" pitchFamily="18" charset="0"/>
              </a:rPr>
              <a:t>o</a:t>
            </a:r>
            <a:r>
              <a:rPr lang="en-US" sz="4000" b="1" dirty="0">
                <a:latin typeface="Book Antiqua" pitchFamily="18" charset="0"/>
              </a:rPr>
              <a:t>kalemia</a:t>
            </a:r>
          </a:p>
          <a:p>
            <a:pPr>
              <a:buFont typeface="Wingdings"/>
              <a:buChar char="à"/>
            </a:pPr>
            <a:r>
              <a:rPr lang="en-US" sz="2800" b="1" dirty="0">
                <a:latin typeface="Book Antiqua" pitchFamily="18" charset="0"/>
                <a:sym typeface="Wingdings" pitchFamily="2" charset="2"/>
              </a:rPr>
              <a:t>Mild : </a:t>
            </a:r>
            <a:r>
              <a:rPr lang="en-US" sz="2800" dirty="0">
                <a:latin typeface="Book Antiqua" pitchFamily="18" charset="0"/>
                <a:sym typeface="Wingdings" pitchFamily="2" charset="2"/>
              </a:rPr>
              <a:t>Asymptomatic</a:t>
            </a:r>
            <a:r>
              <a:rPr lang="en-US" sz="2800" b="1" dirty="0">
                <a:latin typeface="Book Antiqua" pitchFamily="18" charset="0"/>
                <a:sym typeface="Wingdings" pitchFamily="2" charset="2"/>
              </a:rPr>
              <a:t> </a:t>
            </a:r>
          </a:p>
          <a:p>
            <a:pPr>
              <a:buFont typeface="Wingdings"/>
              <a:buChar char="à"/>
            </a:pPr>
            <a:r>
              <a:rPr lang="en-US" sz="2800" b="1" dirty="0">
                <a:latin typeface="Book Antiqua" pitchFamily="18" charset="0"/>
                <a:sym typeface="Wingdings" pitchFamily="2" charset="2"/>
              </a:rPr>
              <a:t> Sever : </a:t>
            </a:r>
            <a:r>
              <a:rPr lang="en-US" sz="2800" dirty="0">
                <a:latin typeface="Book Antiqua" pitchFamily="18" charset="0"/>
                <a:sym typeface="Wingdings" pitchFamily="2" charset="2"/>
              </a:rPr>
              <a:t>&lt; 3mmol/L</a:t>
            </a:r>
            <a:endParaRPr lang="en-US" sz="2800" dirty="0">
              <a:latin typeface="Book Antiqua" pitchFamily="18" charset="0"/>
            </a:endParaRPr>
          </a:p>
          <a:p>
            <a:pPr>
              <a:buNone/>
            </a:pPr>
            <a:r>
              <a:rPr lang="en-US" sz="2800" b="1" dirty="0"/>
              <a:t>(1) Gastrointestinal</a:t>
            </a:r>
          </a:p>
          <a:p>
            <a:r>
              <a:rPr lang="en-US" sz="2400" u="sng" dirty="0"/>
              <a:t>Ileus &amp; constipation</a:t>
            </a:r>
          </a:p>
          <a:p>
            <a:pPr>
              <a:buNone/>
            </a:pPr>
            <a:r>
              <a:rPr lang="en-US" sz="2800" b="1" dirty="0"/>
              <a:t>(2) Neuromuscular</a:t>
            </a:r>
          </a:p>
          <a:p>
            <a:r>
              <a:rPr lang="en-US" sz="2400" dirty="0"/>
              <a:t>Decreased reflexes, fatigue, weakness, </a:t>
            </a:r>
            <a:r>
              <a:rPr lang="en-US" sz="2400" dirty="0">
                <a:solidFill>
                  <a:srgbClr val="FF0000"/>
                </a:solidFill>
              </a:rPr>
              <a:t>paralysis</a:t>
            </a:r>
          </a:p>
          <a:p>
            <a:pPr>
              <a:buNone/>
            </a:pPr>
            <a:r>
              <a:rPr lang="en-US" sz="2800" b="1" dirty="0"/>
              <a:t>(3) Cardiovascular</a:t>
            </a:r>
          </a:p>
          <a:p>
            <a:r>
              <a:rPr lang="en-US" sz="2400" dirty="0">
                <a:solidFill>
                  <a:srgbClr val="FF0000"/>
                </a:solidFill>
              </a:rPr>
              <a:t>Arrest</a:t>
            </a:r>
          </a:p>
          <a:p>
            <a:r>
              <a:rPr lang="en-US" sz="2800" b="1" u="sng" dirty="0">
                <a:solidFill>
                  <a:srgbClr val="008000"/>
                </a:solidFill>
              </a:rPr>
              <a:t>ECG changes</a:t>
            </a:r>
            <a:r>
              <a:rPr lang="en-US" sz="2800" b="1" dirty="0">
                <a:solidFill>
                  <a:schemeClr val="tx2">
                    <a:lumMod val="60000"/>
                    <a:lumOff val="40000"/>
                  </a:schemeClr>
                </a:solidFill>
              </a:rPr>
              <a:t> </a:t>
            </a:r>
            <a:r>
              <a:rPr lang="en-US" sz="2800" dirty="0"/>
              <a:t>(Ectopy , T wave depression ,U wave)</a:t>
            </a:r>
            <a:endParaRPr lang="ar-JO" sz="2800" dirty="0"/>
          </a:p>
          <a:p>
            <a:endParaRPr lang="ar-JO" dirty="0"/>
          </a:p>
        </p:txBody>
      </p:sp>
    </p:spTree>
    <p:extLst>
      <p:ext uri="{BB962C8B-B14F-4D97-AF65-F5344CB8AC3E}">
        <p14:creationId xmlns:p14="http://schemas.microsoft.com/office/powerpoint/2010/main" val="7982625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09600"/>
            <a:ext cx="8229600" cy="6019800"/>
          </a:xfrm>
        </p:spPr>
        <p:txBody>
          <a:bodyPr>
            <a:norm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kalemia Correction :</a:t>
            </a:r>
          </a:p>
          <a:p>
            <a:pPr algn="ctr">
              <a:buNone/>
            </a:pPr>
            <a:endParaRPr lang="en-US" sz="1400" b="1" dirty="0">
              <a:latin typeface="Book Antiqua" pitchFamily="18" charset="0"/>
            </a:endParaRPr>
          </a:p>
          <a:p>
            <a:pPr>
              <a:buNone/>
            </a:pPr>
            <a:r>
              <a:rPr lang="en-US" sz="2800" dirty="0"/>
              <a:t>1- Mild or asymptomatic : ORAL repletion with </a:t>
            </a:r>
            <a:r>
              <a:rPr lang="en-US" sz="2800" u="sng" dirty="0"/>
              <a:t>potassium chloride </a:t>
            </a:r>
          </a:p>
          <a:p>
            <a:pPr>
              <a:buNone/>
            </a:pPr>
            <a:r>
              <a:rPr lang="en-US" sz="2800" dirty="0"/>
              <a:t>2- I.V repletion : </a:t>
            </a:r>
          </a:p>
          <a:p>
            <a:r>
              <a:rPr lang="en-US" sz="2800" dirty="0"/>
              <a:t>If required , not more than </a:t>
            </a:r>
            <a:r>
              <a:rPr lang="en-US" sz="2800" b="1" dirty="0"/>
              <a:t>10</a:t>
            </a:r>
            <a:r>
              <a:rPr lang="en-US" sz="2800" dirty="0"/>
              <a:t> </a:t>
            </a:r>
            <a:r>
              <a:rPr lang="en-US" sz="2800" dirty="0" err="1"/>
              <a:t>mEq</a:t>
            </a:r>
            <a:r>
              <a:rPr lang="en-US" sz="2800" dirty="0"/>
              <a:t>/h in unmonitored setting .</a:t>
            </a:r>
          </a:p>
          <a:p>
            <a:r>
              <a:rPr lang="en-US" sz="2800" dirty="0"/>
              <a:t>Can be increased to </a:t>
            </a:r>
            <a:r>
              <a:rPr lang="en-US" sz="2800" b="1" dirty="0">
                <a:solidFill>
                  <a:srgbClr val="FF0000"/>
                </a:solidFill>
              </a:rPr>
              <a:t>40 </a:t>
            </a:r>
            <a:r>
              <a:rPr lang="en-US" sz="2800" dirty="0" err="1">
                <a:solidFill>
                  <a:srgbClr val="FF0000"/>
                </a:solidFill>
              </a:rPr>
              <a:t>mEq</a:t>
            </a:r>
            <a:r>
              <a:rPr lang="en-US" sz="2800" dirty="0">
                <a:solidFill>
                  <a:srgbClr val="FF0000"/>
                </a:solidFill>
              </a:rPr>
              <a:t>/h </a:t>
            </a:r>
            <a:r>
              <a:rPr lang="en-US" sz="2800" dirty="0"/>
              <a:t>when accompanied by continuous </a:t>
            </a:r>
            <a:r>
              <a:rPr lang="en-US" sz="2800" dirty="0">
                <a:solidFill>
                  <a:srgbClr val="FF0000"/>
                </a:solidFill>
              </a:rPr>
              <a:t>ECG monitoring </a:t>
            </a:r>
            <a:r>
              <a:rPr lang="en-US" sz="2800" dirty="0"/>
              <a:t>.</a:t>
            </a:r>
          </a:p>
          <a:p>
            <a:pPr>
              <a:buNone/>
            </a:pPr>
            <a:br>
              <a:rPr lang="en-US" sz="2800" dirty="0"/>
            </a:br>
            <a:r>
              <a:rPr lang="en-US" sz="2800" dirty="0">
                <a:solidFill>
                  <a:srgbClr val="FF0000"/>
                </a:solidFill>
              </a:rPr>
              <a:t>*Remember to correct </a:t>
            </a:r>
            <a:r>
              <a:rPr lang="en-US" sz="2800" u="sng" dirty="0">
                <a:solidFill>
                  <a:srgbClr val="FF0000"/>
                </a:solidFill>
              </a:rPr>
              <a:t>hypomagnesemia</a:t>
            </a:r>
            <a:r>
              <a:rPr lang="en-US" sz="2800" dirty="0">
                <a:solidFill>
                  <a:srgbClr val="FF0000"/>
                </a:solidFill>
              </a:rPr>
              <a:t> first if present*</a:t>
            </a:r>
          </a:p>
          <a:p>
            <a:endParaRPr lang="en-US" dirty="0"/>
          </a:p>
        </p:txBody>
      </p:sp>
    </p:spTree>
    <p:extLst>
      <p:ext uri="{BB962C8B-B14F-4D97-AF65-F5344CB8AC3E}">
        <p14:creationId xmlns:p14="http://schemas.microsoft.com/office/powerpoint/2010/main" val="12250896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3600" b="1" u="sng" dirty="0">
                <a:solidFill>
                  <a:srgbClr val="006600"/>
                </a:solidFill>
                <a:latin typeface="Book Antiqua" pitchFamily="18" charset="0"/>
              </a:rPr>
              <a:t>Calcium Abnormalities</a:t>
            </a:r>
            <a:endParaRPr lang="ar-JO" sz="3600" u="sng" dirty="0">
              <a:solidFill>
                <a:srgbClr val="006600"/>
              </a:solidFill>
              <a:latin typeface="Book Antiqua" pitchFamily="18" charset="0"/>
            </a:endParaRPr>
          </a:p>
        </p:txBody>
      </p:sp>
      <p:sp>
        <p:nvSpPr>
          <p:cNvPr id="3" name="Content Placeholder 2"/>
          <p:cNvSpPr>
            <a:spLocks noGrp="1"/>
          </p:cNvSpPr>
          <p:nvPr>
            <p:ph idx="1"/>
          </p:nvPr>
        </p:nvSpPr>
        <p:spPr>
          <a:xfrm>
            <a:off x="304800" y="1143000"/>
            <a:ext cx="8610600" cy="5410200"/>
          </a:xfrm>
        </p:spPr>
        <p:txBody>
          <a:bodyPr>
            <a:normAutofit/>
          </a:bodyPr>
          <a:lstStyle/>
          <a:p>
            <a:r>
              <a:rPr lang="en-US" sz="2800" dirty="0"/>
              <a:t>99% of Ca</a:t>
            </a:r>
            <a:r>
              <a:rPr lang="en-US" sz="1800" dirty="0"/>
              <a:t> </a:t>
            </a:r>
            <a:r>
              <a:rPr lang="en-US" sz="2800" dirty="0"/>
              <a:t>is stored in bones and 1% circulates in blood</a:t>
            </a:r>
          </a:p>
          <a:p>
            <a:r>
              <a:rPr lang="en-US" sz="2800" u="sng" dirty="0"/>
              <a:t>Normal Serum Calcium </a:t>
            </a:r>
            <a:r>
              <a:rPr lang="en-US" sz="2800" dirty="0"/>
              <a:t>: </a:t>
            </a:r>
            <a:r>
              <a:rPr lang="en-US" sz="2800" b="1" dirty="0"/>
              <a:t>8.5 – 10.5 mg/dL</a:t>
            </a:r>
          </a:p>
          <a:p>
            <a:pPr>
              <a:buNone/>
            </a:pPr>
            <a:endParaRPr lang="en-US" sz="1400" b="1" dirty="0"/>
          </a:p>
          <a:p>
            <a:r>
              <a:rPr lang="en-US" sz="2800" dirty="0"/>
              <a:t>Serum Calcium </a:t>
            </a:r>
            <a:r>
              <a:rPr lang="en-US" sz="2800" b="1" dirty="0"/>
              <a:t>exists in 3 forms</a:t>
            </a:r>
            <a:r>
              <a:rPr lang="en-US" sz="2800" dirty="0"/>
              <a:t>:</a:t>
            </a:r>
          </a:p>
          <a:p>
            <a:pPr>
              <a:buNone/>
            </a:pPr>
            <a:r>
              <a:rPr lang="en-US" sz="2800" dirty="0"/>
              <a:t>    (1)- Ionized </a:t>
            </a:r>
            <a:r>
              <a:rPr lang="en-US" sz="2800" b="1" dirty="0">
                <a:solidFill>
                  <a:srgbClr val="008000"/>
                </a:solidFill>
              </a:rPr>
              <a:t>(50%) </a:t>
            </a:r>
          </a:p>
          <a:p>
            <a:pPr>
              <a:buNone/>
            </a:pPr>
            <a:r>
              <a:rPr lang="en-US" sz="2800" dirty="0"/>
              <a:t>    (2)- Protein bound </a:t>
            </a:r>
            <a:r>
              <a:rPr lang="en-US" sz="2800" b="1" dirty="0">
                <a:solidFill>
                  <a:srgbClr val="008000"/>
                </a:solidFill>
              </a:rPr>
              <a:t>(40%)</a:t>
            </a:r>
          </a:p>
          <a:p>
            <a:pPr>
              <a:buNone/>
            </a:pPr>
            <a:r>
              <a:rPr lang="en-US" sz="2800" dirty="0"/>
              <a:t>    (3)- Complex with phosphate and other anions </a:t>
            </a:r>
            <a:r>
              <a:rPr lang="en-US" sz="2800" b="1" dirty="0">
                <a:solidFill>
                  <a:srgbClr val="008000"/>
                </a:solidFill>
              </a:rPr>
              <a:t>(10%)</a:t>
            </a:r>
          </a:p>
          <a:p>
            <a:pPr>
              <a:buNone/>
            </a:pPr>
            <a:endParaRPr lang="en-US" sz="1400" b="1" dirty="0">
              <a:solidFill>
                <a:srgbClr val="008000"/>
              </a:solidFill>
            </a:endParaRPr>
          </a:p>
          <a:p>
            <a:r>
              <a:rPr lang="en-US" sz="2800" dirty="0"/>
              <a:t>Only </a:t>
            </a:r>
            <a:r>
              <a:rPr lang="en-US" sz="2800" b="1" dirty="0"/>
              <a:t>free ionized Ca </a:t>
            </a:r>
            <a:r>
              <a:rPr lang="en-US" sz="2800" dirty="0"/>
              <a:t>is physiologically active </a:t>
            </a:r>
          </a:p>
          <a:p>
            <a:r>
              <a:rPr lang="en-US" sz="2800" u="sng" dirty="0"/>
              <a:t>Normal Ionized Ca level </a:t>
            </a:r>
            <a:r>
              <a:rPr lang="en-US" sz="2800" dirty="0"/>
              <a:t>: </a:t>
            </a:r>
            <a:r>
              <a:rPr lang="en-US" sz="2800" b="1" dirty="0"/>
              <a:t>4.6 – 5.1 mg/dL</a:t>
            </a:r>
          </a:p>
          <a:p>
            <a:pPr>
              <a:buNone/>
            </a:pPr>
            <a:endParaRPr lang="en-US" sz="2800" b="1" dirty="0">
              <a:solidFill>
                <a:srgbClr val="008000"/>
              </a:solidFill>
            </a:endParaRPr>
          </a:p>
          <a:p>
            <a:pPr>
              <a:buNone/>
            </a:pPr>
            <a:endParaRPr lang="ar-JO" sz="2800" b="1" dirty="0">
              <a:solidFill>
                <a:srgbClr val="008000"/>
              </a:solidFill>
            </a:endParaRPr>
          </a:p>
        </p:txBody>
      </p:sp>
    </p:spTree>
    <p:extLst>
      <p:ext uri="{BB962C8B-B14F-4D97-AF65-F5344CB8AC3E}">
        <p14:creationId xmlns:p14="http://schemas.microsoft.com/office/powerpoint/2010/main" val="1886880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a:bodyPr>
          <a:lstStyle/>
          <a:p>
            <a:r>
              <a:rPr lang="en-US" sz="2800" dirty="0"/>
              <a:t>Normal Ca </a:t>
            </a:r>
            <a:r>
              <a:rPr lang="en-US" sz="2800" u="sng" dirty="0"/>
              <a:t>metabolism</a:t>
            </a:r>
            <a:r>
              <a:rPr lang="en-US" sz="2800" dirty="0"/>
              <a:t> is under the influence of </a:t>
            </a:r>
            <a:r>
              <a:rPr lang="en-US" sz="2800" b="1" dirty="0"/>
              <a:t>PTH and Vit D</a:t>
            </a:r>
            <a:r>
              <a:rPr lang="en-US" sz="2800" dirty="0"/>
              <a:t> .</a:t>
            </a:r>
          </a:p>
          <a:p>
            <a:pPr>
              <a:buNone/>
            </a:pPr>
            <a:endParaRPr lang="en-US" sz="2000" dirty="0"/>
          </a:p>
          <a:p>
            <a:r>
              <a:rPr lang="en-US" sz="2800" dirty="0"/>
              <a:t>When measuring the </a:t>
            </a:r>
            <a:r>
              <a:rPr lang="en-US" sz="2800" u="sng" dirty="0"/>
              <a:t>total serum Ca</a:t>
            </a:r>
            <a:r>
              <a:rPr lang="en-US" sz="2800" dirty="0"/>
              <a:t>, the </a:t>
            </a:r>
            <a:r>
              <a:rPr lang="en-US" sz="2800" u="sng" dirty="0"/>
              <a:t>albumin concentration </a:t>
            </a:r>
            <a:r>
              <a:rPr lang="en-US" sz="2800" dirty="0"/>
              <a:t>should be taken in consideration.</a:t>
            </a:r>
          </a:p>
          <a:p>
            <a:pPr>
              <a:buNone/>
            </a:pPr>
            <a:r>
              <a:rPr lang="en-US" sz="2400" dirty="0">
                <a:solidFill>
                  <a:srgbClr val="FF0000"/>
                </a:solidFill>
              </a:rPr>
              <a:t>((Each 1 g/dL reduction in serum albumin will lower the total serum Ca by 0.8 mg/dL , w/o affecting the ionized Ca conc. ))</a:t>
            </a:r>
          </a:p>
          <a:p>
            <a:pPr>
              <a:buNone/>
            </a:pPr>
            <a:endParaRPr lang="en-US" sz="2000" dirty="0">
              <a:solidFill>
                <a:schemeClr val="tx1">
                  <a:lumMod val="75000"/>
                  <a:lumOff val="25000"/>
                </a:schemeClr>
              </a:solidFill>
            </a:endParaRPr>
          </a:p>
          <a:p>
            <a:r>
              <a:rPr lang="en-US" sz="2800" dirty="0"/>
              <a:t>Unlike changes in albumin, changes in </a:t>
            </a:r>
            <a:r>
              <a:rPr lang="en-US" sz="2800" u="sng" dirty="0"/>
              <a:t>pH affect </a:t>
            </a:r>
            <a:r>
              <a:rPr lang="en-US" sz="2800" dirty="0"/>
              <a:t>the </a:t>
            </a:r>
            <a:r>
              <a:rPr lang="en-US" sz="2800" u="sng" dirty="0"/>
              <a:t>ionized Ca </a:t>
            </a:r>
            <a:r>
              <a:rPr lang="en-US" sz="2800" dirty="0"/>
              <a:t>concentration.</a:t>
            </a:r>
            <a:endParaRPr lang="en-US" sz="2800" dirty="0">
              <a:solidFill>
                <a:schemeClr val="tx2">
                  <a:lumMod val="60000"/>
                  <a:lumOff val="40000"/>
                </a:schemeClr>
              </a:solidFill>
            </a:endParaRPr>
          </a:p>
          <a:p>
            <a:pPr>
              <a:buNone/>
            </a:pPr>
            <a:r>
              <a:rPr lang="en-US" sz="2400" dirty="0">
                <a:solidFill>
                  <a:srgbClr val="FF0000"/>
                </a:solidFill>
              </a:rPr>
              <a:t>(( Acidosis decreases protein binding, thereby increasing the ionized Ca .</a:t>
            </a:r>
          </a:p>
          <a:p>
            <a:pPr>
              <a:buNone/>
            </a:pPr>
            <a:r>
              <a:rPr lang="en-US" sz="2400" dirty="0">
                <a:solidFill>
                  <a:srgbClr val="FF0000"/>
                </a:solidFill>
              </a:rPr>
              <a:t>While alkalosis increases protein binding , which decreases ionized Ca levels. ))</a:t>
            </a:r>
          </a:p>
          <a:p>
            <a:endParaRPr lang="ar-JO" dirty="0">
              <a:solidFill>
                <a:schemeClr val="tx2">
                  <a:lumMod val="60000"/>
                  <a:lumOff val="40000"/>
                </a:schemeClr>
              </a:solidFill>
            </a:endParaRPr>
          </a:p>
        </p:txBody>
      </p:sp>
    </p:spTree>
    <p:extLst>
      <p:ext uri="{BB962C8B-B14F-4D97-AF65-F5344CB8AC3E}">
        <p14:creationId xmlns:p14="http://schemas.microsoft.com/office/powerpoint/2010/main" val="34652578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a:latin typeface="Book Antiqua" pitchFamily="18" charset="0"/>
              </a:rPr>
              <a:t>Hyp</a:t>
            </a:r>
            <a:r>
              <a:rPr lang="en-US" sz="3600" b="1" dirty="0">
                <a:solidFill>
                  <a:srgbClr val="FF0000"/>
                </a:solidFill>
                <a:latin typeface="Book Antiqua" pitchFamily="18" charset="0"/>
              </a:rPr>
              <a:t>er</a:t>
            </a:r>
            <a:r>
              <a:rPr lang="en-US" sz="3600" b="1" dirty="0">
                <a:latin typeface="Book Antiqua" pitchFamily="18" charset="0"/>
              </a:rPr>
              <a:t>calcemia</a:t>
            </a:r>
            <a:endParaRPr lang="ar-JO" sz="3600" dirty="0">
              <a:latin typeface="Book Antiqua" pitchFamily="18" charset="0"/>
            </a:endParaRPr>
          </a:p>
        </p:txBody>
      </p:sp>
      <p:sp>
        <p:nvSpPr>
          <p:cNvPr id="3" name="Content Placeholder 2"/>
          <p:cNvSpPr>
            <a:spLocks noGrp="1"/>
          </p:cNvSpPr>
          <p:nvPr>
            <p:ph idx="1"/>
          </p:nvPr>
        </p:nvSpPr>
        <p:spPr>
          <a:xfrm>
            <a:off x="457200" y="1143000"/>
            <a:ext cx="8229600" cy="5486400"/>
          </a:xfrm>
        </p:spPr>
        <p:txBody>
          <a:bodyPr>
            <a:normAutofit/>
          </a:bodyPr>
          <a:lstStyle/>
          <a:p>
            <a:r>
              <a:rPr lang="en-US" sz="2800" dirty="0"/>
              <a:t>Increase in Ionized Ca or Total Serum Ca.</a:t>
            </a:r>
          </a:p>
          <a:p>
            <a:r>
              <a:rPr lang="en-US" sz="2800" dirty="0"/>
              <a:t>The </a:t>
            </a:r>
            <a:r>
              <a:rPr lang="en-US" sz="2800" b="1" u="sng" dirty="0">
                <a:solidFill>
                  <a:srgbClr val="009900"/>
                </a:solidFill>
              </a:rPr>
              <a:t>Ionized Ca </a:t>
            </a:r>
            <a:r>
              <a:rPr lang="en-US" sz="2800" dirty="0"/>
              <a:t>fraction is responsible for the </a:t>
            </a:r>
            <a:r>
              <a:rPr lang="en-US" sz="2800" dirty="0">
                <a:solidFill>
                  <a:srgbClr val="009900"/>
                </a:solidFill>
              </a:rPr>
              <a:t>neuromuscular stability </a:t>
            </a:r>
            <a:r>
              <a:rPr lang="en-US" sz="2800" dirty="0"/>
              <a:t>and can be measured directly.</a:t>
            </a:r>
          </a:p>
          <a:p>
            <a:pPr>
              <a:buNone/>
            </a:pPr>
            <a:endParaRPr lang="en-US" sz="2000" dirty="0"/>
          </a:p>
          <a:p>
            <a:r>
              <a:rPr lang="en-US" sz="2800" b="1" dirty="0"/>
              <a:t>Hypercalcemia Etiology :</a:t>
            </a:r>
          </a:p>
          <a:p>
            <a:pPr>
              <a:buFont typeface="Wingdings" pitchFamily="2" charset="2"/>
              <a:buChar char="Ø"/>
            </a:pPr>
            <a:r>
              <a:rPr lang="en-US" sz="2800" dirty="0"/>
              <a:t>Primary hyperparathyroidism </a:t>
            </a:r>
            <a:r>
              <a:rPr lang="en-US" sz="2800" dirty="0">
                <a:solidFill>
                  <a:srgbClr val="008000"/>
                </a:solidFill>
              </a:rPr>
              <a:t>(outpatient)</a:t>
            </a:r>
          </a:p>
          <a:p>
            <a:pPr>
              <a:buFont typeface="Wingdings" pitchFamily="2" charset="2"/>
              <a:buChar char="Ø"/>
            </a:pPr>
            <a:r>
              <a:rPr lang="en-US" sz="2800" dirty="0"/>
              <a:t>Malignancy (associated bony metastasis or due to secretion of parathyroid hormone-related protein) </a:t>
            </a:r>
            <a:r>
              <a:rPr lang="en-US" sz="2800" dirty="0">
                <a:solidFill>
                  <a:srgbClr val="008000"/>
                </a:solidFill>
              </a:rPr>
              <a:t>(hospitalized patients)</a:t>
            </a:r>
            <a:endParaRPr lang="ar-JO" sz="2800" dirty="0">
              <a:solidFill>
                <a:srgbClr val="008000"/>
              </a:solidFill>
            </a:endParaRPr>
          </a:p>
        </p:txBody>
      </p:sp>
    </p:spTree>
    <p:extLst>
      <p:ext uri="{BB962C8B-B14F-4D97-AF65-F5344CB8AC3E}">
        <p14:creationId xmlns:p14="http://schemas.microsoft.com/office/powerpoint/2010/main" val="5606889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Medical-Mnemonics-Board-Review-Hypercalcemia-Chimpanzees.png"/>
          <p:cNvPicPr>
            <a:picLocks noGrp="1" noChangeAspect="1"/>
          </p:cNvPicPr>
          <p:nvPr>
            <p:ph idx="1"/>
          </p:nvPr>
        </p:nvPicPr>
        <p:blipFill>
          <a:blip r:embed="rId3" cstate="print"/>
          <a:stretch>
            <a:fillRect/>
          </a:stretch>
        </p:blipFill>
        <p:spPr>
          <a:xfrm>
            <a:off x="252067" y="304800"/>
            <a:ext cx="8663333" cy="6472792"/>
          </a:xfrm>
        </p:spPr>
      </p:pic>
      <p:sp>
        <p:nvSpPr>
          <p:cNvPr id="5" name="مربع نص 4"/>
          <p:cNvSpPr txBox="1"/>
          <p:nvPr/>
        </p:nvSpPr>
        <p:spPr>
          <a:xfrm>
            <a:off x="4419600" y="3352800"/>
            <a:ext cx="838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Mets</a:t>
            </a:r>
          </a:p>
        </p:txBody>
      </p:sp>
      <p:sp>
        <p:nvSpPr>
          <p:cNvPr id="6" name="مربع نص 5"/>
          <p:cNvSpPr txBox="1"/>
          <p:nvPr/>
        </p:nvSpPr>
        <p:spPr>
          <a:xfrm>
            <a:off x="4343400" y="2743200"/>
            <a:ext cx="1066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Thiazide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074EF6E2-FC3D-4B19-B3BE-6137FA0C6FA1}"/>
              </a:ext>
            </a:extLst>
          </p:cNvPr>
          <p:cNvPicPr>
            <a:picLocks noChangeAspect="1"/>
          </p:cNvPicPr>
          <p:nvPr/>
        </p:nvPicPr>
        <p:blipFill>
          <a:blip r:embed="rId4"/>
          <a:stretch>
            <a:fillRect/>
          </a:stretch>
        </p:blipFill>
        <p:spPr>
          <a:xfrm>
            <a:off x="3995936" y="1188352"/>
            <a:ext cx="5040560" cy="5589240"/>
          </a:xfrm>
          <a:prstGeom prst="rect">
            <a:avLst/>
          </a:prstGeom>
        </p:spPr>
      </p:pic>
      <p:pic>
        <p:nvPicPr>
          <p:cNvPr id="3" name="Picture 2">
            <a:extLst>
              <a:ext uri="{FF2B5EF4-FFF2-40B4-BE49-F238E27FC236}">
                <a16:creationId xmlns:a16="http://schemas.microsoft.com/office/drawing/2014/main" id="{560008FE-AFE8-4885-9EE1-C08B154CB050}"/>
              </a:ext>
            </a:extLst>
          </p:cNvPr>
          <p:cNvPicPr>
            <a:picLocks noChangeAspect="1"/>
          </p:cNvPicPr>
          <p:nvPr/>
        </p:nvPicPr>
        <p:blipFill>
          <a:blip r:embed="rId5"/>
          <a:stretch>
            <a:fillRect/>
          </a:stretch>
        </p:blipFill>
        <p:spPr>
          <a:xfrm>
            <a:off x="1166739" y="1630491"/>
            <a:ext cx="2829197" cy="4708749"/>
          </a:xfrm>
          <a:prstGeom prst="rect">
            <a:avLst/>
          </a:prstGeom>
        </p:spPr>
      </p:pic>
    </p:spTree>
    <p:extLst>
      <p:ext uri="{BB962C8B-B14F-4D97-AF65-F5344CB8AC3E}">
        <p14:creationId xmlns:p14="http://schemas.microsoft.com/office/powerpoint/2010/main" val="22008922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57200"/>
            <a:ext cx="8229600" cy="5668963"/>
          </a:xfrm>
        </p:spPr>
        <p:txBody>
          <a:bodyPr/>
          <a:lstStyle/>
          <a:p>
            <a:pPr>
              <a:buNone/>
            </a:pPr>
            <a:r>
              <a:rPr lang="en-US" b="1" u="sng" dirty="0"/>
              <a:t>Signs And Symptoms : </a:t>
            </a:r>
          </a:p>
          <a:p>
            <a:pPr>
              <a:buNone/>
            </a:pPr>
            <a:endParaRPr lang="en-US" sz="1050" u="sng" dirty="0"/>
          </a:p>
          <a:p>
            <a:r>
              <a:rPr lang="en-US" sz="2800" dirty="0"/>
              <a:t>Mild : Asymptomatic </a:t>
            </a:r>
          </a:p>
          <a:p>
            <a:endParaRPr lang="en-US" sz="2800" dirty="0"/>
          </a:p>
          <a:p>
            <a:r>
              <a:rPr lang="en-US" sz="2800" dirty="0"/>
              <a:t>Sever : </a:t>
            </a:r>
          </a:p>
          <a:p>
            <a:endParaRPr lang="en-US" sz="2800" dirty="0"/>
          </a:p>
          <a:p>
            <a:pPr>
              <a:buNone/>
            </a:pPr>
            <a:r>
              <a:rPr lang="en-US" sz="2400" dirty="0"/>
              <a:t>-</a:t>
            </a:r>
            <a:r>
              <a:rPr lang="en-US" sz="2400" b="1" dirty="0"/>
              <a:t>Cardiac Effect:</a:t>
            </a:r>
          </a:p>
          <a:p>
            <a:pPr>
              <a:buNone/>
            </a:pPr>
            <a:r>
              <a:rPr lang="en-US" sz="2400" dirty="0">
                <a:solidFill>
                  <a:srgbClr val="FF0000"/>
                </a:solidFill>
              </a:rPr>
              <a:t>HTN</a:t>
            </a:r>
            <a:r>
              <a:rPr lang="en-US" sz="2400" dirty="0"/>
              <a:t> and</a:t>
            </a:r>
          </a:p>
          <a:p>
            <a:pPr>
              <a:buNone/>
            </a:pPr>
            <a:r>
              <a:rPr lang="en-US" sz="2400" dirty="0">
                <a:solidFill>
                  <a:srgbClr val="FF0000"/>
                </a:solidFill>
              </a:rPr>
              <a:t>QT interval</a:t>
            </a:r>
          </a:p>
          <a:p>
            <a:pPr>
              <a:buNone/>
            </a:pPr>
            <a:r>
              <a:rPr lang="en-US" sz="2400" dirty="0">
                <a:solidFill>
                  <a:srgbClr val="FF0000"/>
                </a:solidFill>
              </a:rPr>
              <a:t>Shortening.</a:t>
            </a:r>
          </a:p>
        </p:txBody>
      </p:sp>
      <p:pic>
        <p:nvPicPr>
          <p:cNvPr id="2" name="Picture 1">
            <a:extLst>
              <a:ext uri="{FF2B5EF4-FFF2-40B4-BE49-F238E27FC236}">
                <a16:creationId xmlns:a16="http://schemas.microsoft.com/office/drawing/2014/main" id="{7344F078-AC95-45AB-A068-A8AB2EFF706A}"/>
              </a:ext>
            </a:extLst>
          </p:cNvPr>
          <p:cNvPicPr>
            <a:picLocks noChangeAspect="1"/>
          </p:cNvPicPr>
          <p:nvPr/>
        </p:nvPicPr>
        <p:blipFill rotWithShape="1">
          <a:blip r:embed="rId3"/>
          <a:srcRect l="7910"/>
          <a:stretch/>
        </p:blipFill>
        <p:spPr>
          <a:xfrm>
            <a:off x="3275856" y="1700808"/>
            <a:ext cx="5868144" cy="4968552"/>
          </a:xfrm>
          <a:prstGeom prst="rect">
            <a:avLst/>
          </a:prstGeom>
        </p:spPr>
      </p:pic>
    </p:spTree>
    <p:extLst>
      <p:ext uri="{BB962C8B-B14F-4D97-AF65-F5344CB8AC3E}">
        <p14:creationId xmlns:p14="http://schemas.microsoft.com/office/powerpoint/2010/main" val="1754818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52400"/>
            <a:ext cx="8229600" cy="6705600"/>
          </a:xfrm>
        </p:spPr>
        <p:txBody>
          <a:bodyPr>
            <a:norm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calcemia</a:t>
            </a:r>
          </a:p>
          <a:p>
            <a:pPr>
              <a:buNone/>
            </a:pPr>
            <a:r>
              <a:rPr lang="en-US" b="1" u="sng" dirty="0">
                <a:latin typeface="Book Antiqua" pitchFamily="18" charset="0"/>
              </a:rPr>
              <a:t>Etiology:</a:t>
            </a:r>
          </a:p>
          <a:p>
            <a:pPr>
              <a:buNone/>
            </a:pPr>
            <a:r>
              <a:rPr lang="en-US" sz="2800" b="1" dirty="0"/>
              <a:t>1- Calcium Sequestration:</a:t>
            </a:r>
          </a:p>
          <a:p>
            <a:pPr>
              <a:buNone/>
            </a:pPr>
            <a:r>
              <a:rPr lang="en-US" sz="2600" dirty="0"/>
              <a:t>-Pancreatitis   </a:t>
            </a:r>
          </a:p>
          <a:p>
            <a:pPr>
              <a:buNone/>
            </a:pPr>
            <a:r>
              <a:rPr lang="en-US" sz="2600" dirty="0"/>
              <a:t>-Massive Blood transfusion with citrate binding.   </a:t>
            </a:r>
          </a:p>
          <a:p>
            <a:pPr>
              <a:buNone/>
            </a:pPr>
            <a:r>
              <a:rPr lang="en-US" sz="2600" dirty="0"/>
              <a:t>-Rhabdomyolysis  and </a:t>
            </a:r>
            <a:r>
              <a:rPr lang="en-US" sz="2400" dirty="0"/>
              <a:t>Tumor-</a:t>
            </a:r>
            <a:r>
              <a:rPr lang="en-US" sz="2400" dirty="0" err="1"/>
              <a:t>lysis</a:t>
            </a:r>
            <a:r>
              <a:rPr lang="en-US" sz="2400" dirty="0"/>
              <a:t> syndrome</a:t>
            </a:r>
            <a:endParaRPr lang="en-US" sz="2600" dirty="0"/>
          </a:p>
          <a:p>
            <a:pPr>
              <a:buNone/>
            </a:pPr>
            <a:r>
              <a:rPr lang="en-US" sz="2600" dirty="0"/>
              <a:t>-Massive soft tissue infections (necrotizing fasciitis) </a:t>
            </a:r>
          </a:p>
          <a:p>
            <a:pPr>
              <a:buNone/>
            </a:pPr>
            <a:r>
              <a:rPr lang="en-US" sz="2600" dirty="0"/>
              <a:t>-Increased osteoblastic activity as in prostate or breast ca.</a:t>
            </a:r>
            <a:endParaRPr lang="ar-JO" sz="2600" dirty="0"/>
          </a:p>
          <a:p>
            <a:pPr>
              <a:buNone/>
            </a:pPr>
            <a:r>
              <a:rPr lang="en-US" sz="2800" b="1" dirty="0"/>
              <a:t>2- Vit D deficiency </a:t>
            </a:r>
          </a:p>
          <a:p>
            <a:pPr>
              <a:buNone/>
            </a:pPr>
            <a:r>
              <a:rPr lang="en-US" sz="2400" dirty="0"/>
              <a:t>-Renal failure</a:t>
            </a:r>
          </a:p>
          <a:p>
            <a:pPr>
              <a:buNone/>
            </a:pPr>
            <a:r>
              <a:rPr lang="en-US" sz="2800" b="1" dirty="0"/>
              <a:t>3- Hypoparathyroidism</a:t>
            </a:r>
          </a:p>
          <a:p>
            <a:pPr>
              <a:buNone/>
            </a:pPr>
            <a:r>
              <a:rPr lang="en-US" sz="2800" b="1" dirty="0"/>
              <a:t>4-Post parathyroidectomy or thyroidectomy .</a:t>
            </a:r>
          </a:p>
          <a:p>
            <a:pPr>
              <a:buNone/>
            </a:pPr>
            <a:r>
              <a:rPr lang="en-US" sz="2800" b="1" dirty="0"/>
              <a:t>5-Abnormalities in Mg</a:t>
            </a:r>
          </a:p>
        </p:txBody>
      </p:sp>
    </p:spTree>
    <p:extLst>
      <p:ext uri="{BB962C8B-B14F-4D97-AF65-F5344CB8AC3E}">
        <p14:creationId xmlns:p14="http://schemas.microsoft.com/office/powerpoint/2010/main" val="11875719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Autofit/>
          </a:bodyPr>
          <a:lstStyle/>
          <a:p>
            <a:pPr algn="l"/>
            <a:r>
              <a:rPr lang="en-US" sz="3600" b="1" u="sng" dirty="0">
                <a:latin typeface="Book Antiqua" pitchFamily="18" charset="0"/>
              </a:rPr>
              <a:t>Signs and Symptoms</a:t>
            </a:r>
            <a:endParaRPr lang="ar-JO" sz="3600" u="sng" dirty="0">
              <a:latin typeface="Book Antiqua" pitchFamily="18" charset="0"/>
            </a:endParaRPr>
          </a:p>
        </p:txBody>
      </p:sp>
      <p:sp>
        <p:nvSpPr>
          <p:cNvPr id="3" name="Content Placeholder 2"/>
          <p:cNvSpPr>
            <a:spLocks noGrp="1"/>
          </p:cNvSpPr>
          <p:nvPr>
            <p:ph idx="1"/>
          </p:nvPr>
        </p:nvSpPr>
        <p:spPr>
          <a:xfrm>
            <a:off x="457200" y="914400"/>
            <a:ext cx="8229600" cy="5943600"/>
          </a:xfrm>
        </p:spPr>
        <p:txBody>
          <a:bodyPr>
            <a:normAutofit/>
          </a:bodyPr>
          <a:lstStyle/>
          <a:p>
            <a:pPr>
              <a:buFont typeface="Wingdings"/>
              <a:buChar char="à"/>
            </a:pPr>
            <a:r>
              <a:rPr lang="en-US" sz="2800" dirty="0"/>
              <a:t>Symptoms don’t occur until ionized fraction falls below 2.5 mg/dL .</a:t>
            </a:r>
          </a:p>
          <a:p>
            <a:pPr>
              <a:buNone/>
            </a:pPr>
            <a:endParaRPr lang="en-US" sz="1600" dirty="0"/>
          </a:p>
          <a:p>
            <a:pPr>
              <a:buNone/>
            </a:pPr>
            <a:r>
              <a:rPr lang="en-US" sz="2800" b="1" dirty="0"/>
              <a:t>(1) Neuromuscular</a:t>
            </a:r>
          </a:p>
          <a:p>
            <a:r>
              <a:rPr lang="en-US" sz="2800" dirty="0"/>
              <a:t>Hyperactive reflexes, Stridor , </a:t>
            </a:r>
            <a:r>
              <a:rPr lang="en-US" sz="2800" dirty="0">
                <a:solidFill>
                  <a:srgbClr val="FF0000"/>
                </a:solidFill>
              </a:rPr>
              <a:t>Tetany</a:t>
            </a:r>
            <a:r>
              <a:rPr lang="en-US" sz="2800" dirty="0"/>
              <a:t>, Parasthesia, </a:t>
            </a:r>
            <a:r>
              <a:rPr lang="en-US" sz="2800" dirty="0">
                <a:solidFill>
                  <a:srgbClr val="FF0000"/>
                </a:solidFill>
              </a:rPr>
              <a:t>carpopedal spasm</a:t>
            </a:r>
            <a:r>
              <a:rPr lang="en-US" sz="2800" dirty="0"/>
              <a:t>, seizures . </a:t>
            </a:r>
          </a:p>
          <a:p>
            <a:pPr>
              <a:buNone/>
            </a:pPr>
            <a:r>
              <a:rPr lang="en-US" sz="2800" b="1" dirty="0"/>
              <a:t>(2) Cardiovascular</a:t>
            </a:r>
          </a:p>
          <a:p>
            <a:r>
              <a:rPr lang="en-US" sz="2800" dirty="0">
                <a:solidFill>
                  <a:srgbClr val="FF0000"/>
                </a:solidFill>
              </a:rPr>
              <a:t>Arrhythmias</a:t>
            </a:r>
            <a:r>
              <a:rPr lang="en-US" sz="2800" dirty="0"/>
              <a:t> , </a:t>
            </a:r>
            <a:r>
              <a:rPr lang="en-US" sz="2800" dirty="0">
                <a:solidFill>
                  <a:srgbClr val="FF0000"/>
                </a:solidFill>
              </a:rPr>
              <a:t>Heart failure </a:t>
            </a:r>
            <a:r>
              <a:rPr lang="en-US" sz="2800" dirty="0"/>
              <a:t>due to decreased cardiac contractility.</a:t>
            </a:r>
          </a:p>
          <a:p>
            <a:pPr>
              <a:buNone/>
            </a:pPr>
            <a:r>
              <a:rPr lang="en-US" sz="2800" b="1" dirty="0"/>
              <a:t>(3) ECG changes </a:t>
            </a:r>
          </a:p>
          <a:p>
            <a:r>
              <a:rPr lang="en-US" sz="2800" dirty="0"/>
              <a:t>Prolonged QT interval, T-wave inversion, heart block, ventricular fibrillation. </a:t>
            </a:r>
          </a:p>
        </p:txBody>
      </p:sp>
    </p:spTree>
    <p:extLst>
      <p:ext uri="{BB962C8B-B14F-4D97-AF65-F5344CB8AC3E}">
        <p14:creationId xmlns:p14="http://schemas.microsoft.com/office/powerpoint/2010/main" val="5024576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2352" y="188640"/>
            <a:ext cx="8579296" cy="2730624"/>
          </a:xfrm>
        </p:spPr>
        <p:txBody>
          <a:bodyPr>
            <a:normAutofit lnSpcReduction="10000"/>
          </a:bodyPr>
          <a:lstStyle/>
          <a:p>
            <a:r>
              <a:rPr lang="en-US" sz="2800" dirty="0">
                <a:solidFill>
                  <a:srgbClr val="FF0000"/>
                </a:solidFill>
              </a:rPr>
              <a:t>Chevostek’s sign: </a:t>
            </a:r>
            <a:r>
              <a:rPr lang="en-US" sz="2800" dirty="0"/>
              <a:t>Twitching resulting from taping over the facial nerve</a:t>
            </a:r>
          </a:p>
          <a:p>
            <a:pPr>
              <a:buNone/>
            </a:pPr>
            <a:endParaRPr lang="en-US" sz="2800" dirty="0"/>
          </a:p>
          <a:p>
            <a:r>
              <a:rPr lang="en-US" sz="2800" dirty="0">
                <a:solidFill>
                  <a:srgbClr val="FF0000"/>
                </a:solidFill>
              </a:rPr>
              <a:t>Trousseau’s sign: </a:t>
            </a:r>
            <a:r>
              <a:rPr lang="en-US" sz="2800" dirty="0"/>
              <a:t>Spasm resulting from pressure applied to the nerves and vessels of the upper extremity, as when obtaining BP)</a:t>
            </a:r>
          </a:p>
          <a:p>
            <a:endParaRPr lang="en-US" sz="2800" dirty="0"/>
          </a:p>
        </p:txBody>
      </p:sp>
      <p:pic>
        <p:nvPicPr>
          <p:cNvPr id="7" name="Picture 6">
            <a:extLst>
              <a:ext uri="{FF2B5EF4-FFF2-40B4-BE49-F238E27FC236}">
                <a16:creationId xmlns:a16="http://schemas.microsoft.com/office/drawing/2014/main" id="{1ACE5AD6-87CB-4383-A649-BF90F36955FA}"/>
              </a:ext>
            </a:extLst>
          </p:cNvPr>
          <p:cNvPicPr>
            <a:picLocks noChangeAspect="1"/>
          </p:cNvPicPr>
          <p:nvPr/>
        </p:nvPicPr>
        <p:blipFill>
          <a:blip r:embed="rId3"/>
          <a:stretch>
            <a:fillRect/>
          </a:stretch>
        </p:blipFill>
        <p:spPr>
          <a:xfrm>
            <a:off x="179513" y="2780928"/>
            <a:ext cx="8784976" cy="4077071"/>
          </a:xfrm>
          <a:prstGeom prst="rect">
            <a:avLst/>
          </a:prstGeom>
        </p:spPr>
      </p:pic>
    </p:spTree>
    <p:extLst>
      <p:ext uri="{BB962C8B-B14F-4D97-AF65-F5344CB8AC3E}">
        <p14:creationId xmlns:p14="http://schemas.microsoft.com/office/powerpoint/2010/main" val="5293519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lnSpcReduction="10000"/>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er</a:t>
            </a:r>
            <a:r>
              <a:rPr lang="en-US" sz="3600" b="1" dirty="0">
                <a:latin typeface="Book Antiqua" pitchFamily="18" charset="0"/>
              </a:rPr>
              <a:t>calcemia Correction</a:t>
            </a:r>
          </a:p>
          <a:p>
            <a:r>
              <a:rPr lang="en-US" sz="2800" dirty="0"/>
              <a:t>If </a:t>
            </a:r>
            <a:r>
              <a:rPr lang="en-US" sz="2800" b="1" dirty="0"/>
              <a:t>mild</a:t>
            </a:r>
            <a:r>
              <a:rPr lang="en-US" sz="2800" dirty="0"/>
              <a:t> ( &lt;12 ) : </a:t>
            </a:r>
            <a:r>
              <a:rPr lang="en-US" sz="2800" u="sng" dirty="0"/>
              <a:t>Calcium restriction </a:t>
            </a:r>
            <a:r>
              <a:rPr lang="en-US" sz="2800" dirty="0"/>
              <a:t>and treat the underlying disorder.</a:t>
            </a:r>
          </a:p>
          <a:p>
            <a:r>
              <a:rPr lang="en-US" sz="2800" dirty="0"/>
              <a:t>If more sever: </a:t>
            </a:r>
          </a:p>
          <a:p>
            <a:pPr lvl="1">
              <a:buFontTx/>
              <a:buChar char="-"/>
            </a:pPr>
            <a:r>
              <a:rPr lang="en-US" sz="2400" dirty="0">
                <a:solidFill>
                  <a:srgbClr val="FF0000"/>
                </a:solidFill>
              </a:rPr>
              <a:t>NS</a:t>
            </a:r>
            <a:r>
              <a:rPr lang="en-US" sz="2400" dirty="0"/>
              <a:t> with</a:t>
            </a:r>
            <a:r>
              <a:rPr lang="en-US" sz="2400" u="sng" dirty="0"/>
              <a:t> Loop Diuretics</a:t>
            </a:r>
          </a:p>
          <a:p>
            <a:pPr lvl="1">
              <a:buFontTx/>
              <a:buChar char="-"/>
            </a:pPr>
            <a:r>
              <a:rPr lang="en-US" sz="2400" dirty="0"/>
              <a:t>Salmon </a:t>
            </a:r>
            <a:r>
              <a:rPr lang="en-US" sz="2400" dirty="0">
                <a:solidFill>
                  <a:srgbClr val="FF0000"/>
                </a:solidFill>
              </a:rPr>
              <a:t>calcitonin</a:t>
            </a:r>
            <a:r>
              <a:rPr lang="en-US" sz="2400" dirty="0"/>
              <a:t> .</a:t>
            </a:r>
          </a:p>
          <a:p>
            <a:pPr>
              <a:buNone/>
            </a:pPr>
            <a:endParaRPr lang="en-US" sz="1600" dirty="0"/>
          </a:p>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calcemia Correction </a:t>
            </a:r>
          </a:p>
          <a:p>
            <a:r>
              <a:rPr lang="en-US" sz="2800" dirty="0"/>
              <a:t>Asymptomatic: can be treated with oral or I.V. Ca</a:t>
            </a:r>
            <a:r>
              <a:rPr lang="ar-JO" sz="2800" dirty="0"/>
              <a:t> </a:t>
            </a:r>
            <a:r>
              <a:rPr lang="en-US" sz="2800" dirty="0"/>
              <a:t>Ca </a:t>
            </a:r>
            <a:r>
              <a:rPr lang="en-US" sz="2200" dirty="0">
                <a:solidFill>
                  <a:srgbClr val="FF0000"/>
                </a:solidFill>
              </a:rPr>
              <a:t>carbonate and Ca gluconate </a:t>
            </a:r>
            <a:endParaRPr lang="en-US" sz="2800" dirty="0"/>
          </a:p>
          <a:p>
            <a:r>
              <a:rPr lang="en-US" sz="2800" dirty="0"/>
              <a:t>Symptomatic: should be treated by I.V. Ca</a:t>
            </a:r>
            <a:r>
              <a:rPr lang="ar-JO" sz="2800" dirty="0"/>
              <a:t> </a:t>
            </a:r>
            <a:r>
              <a:rPr lang="en-US" sz="2000" dirty="0">
                <a:solidFill>
                  <a:srgbClr val="FF0000"/>
                </a:solidFill>
              </a:rPr>
              <a:t>Ca chloride </a:t>
            </a:r>
            <a:r>
              <a:rPr lang="en-US" sz="2800" dirty="0"/>
              <a:t>(10 ml calcium of 10% calcium gluconate within first 10 min then maintenance with 1-2 ml/h)   .</a:t>
            </a:r>
          </a:p>
          <a:p>
            <a:r>
              <a:rPr lang="en-US" sz="2800" dirty="0"/>
              <a:t>Don’t forget to check the levels of Mg, Phosphorus, K</a:t>
            </a:r>
            <a:endParaRPr lang="ar-JO" sz="2800" dirty="0"/>
          </a:p>
        </p:txBody>
      </p:sp>
    </p:spTree>
    <p:extLst>
      <p:ext uri="{BB962C8B-B14F-4D97-AF65-F5344CB8AC3E}">
        <p14:creationId xmlns:p14="http://schemas.microsoft.com/office/powerpoint/2010/main" val="4156679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a:bodyPr>
          <a:lstStyle/>
          <a:p>
            <a:r>
              <a:rPr lang="en-US" sz="4000" b="1" u="sng" dirty="0">
                <a:solidFill>
                  <a:srgbClr val="008000"/>
                </a:solidFill>
                <a:latin typeface="Book Antiqua" pitchFamily="18" charset="0"/>
              </a:rPr>
              <a:t>Magnesium Abnormalities</a:t>
            </a:r>
          </a:p>
        </p:txBody>
      </p:sp>
      <p:sp>
        <p:nvSpPr>
          <p:cNvPr id="3" name="Content Placeholder 2"/>
          <p:cNvSpPr>
            <a:spLocks noGrp="1"/>
          </p:cNvSpPr>
          <p:nvPr>
            <p:ph idx="1"/>
          </p:nvPr>
        </p:nvSpPr>
        <p:spPr>
          <a:xfrm>
            <a:off x="457200" y="1600200"/>
            <a:ext cx="8229600" cy="5257800"/>
          </a:xfrm>
        </p:spPr>
        <p:txBody>
          <a:bodyPr>
            <a:normAutofit/>
          </a:bodyPr>
          <a:lstStyle/>
          <a:p>
            <a:r>
              <a:rPr lang="en-US" sz="2800" dirty="0"/>
              <a:t>Mg is the 4</a:t>
            </a:r>
            <a:r>
              <a:rPr lang="en-US" sz="2800" baseline="30000" dirty="0"/>
              <a:t>th</a:t>
            </a:r>
            <a:r>
              <a:rPr lang="en-US" sz="2800" dirty="0"/>
              <a:t> most common mineral in the body and is found primarily in the </a:t>
            </a:r>
            <a:r>
              <a:rPr lang="en-US" sz="2800" b="1" dirty="0"/>
              <a:t>intracellular </a:t>
            </a:r>
            <a:r>
              <a:rPr lang="en-US" sz="2800" dirty="0"/>
              <a:t>compartment </a:t>
            </a:r>
          </a:p>
          <a:p>
            <a:r>
              <a:rPr lang="en-US" sz="2800" dirty="0"/>
              <a:t>Normal Range : </a:t>
            </a:r>
            <a:r>
              <a:rPr lang="en-US" sz="2800" b="1" dirty="0"/>
              <a:t>1.3 – 2.2 </a:t>
            </a:r>
            <a:r>
              <a:rPr lang="en-US" sz="2800" b="1" dirty="0" err="1"/>
              <a:t>mEq</a:t>
            </a:r>
            <a:r>
              <a:rPr lang="en-US" sz="2800" b="1" dirty="0"/>
              <a:t>/L.</a:t>
            </a:r>
          </a:p>
          <a:p>
            <a:r>
              <a:rPr lang="en-US" sz="2800" dirty="0"/>
              <a:t>Of the fraction found in the EC space, 1/3</a:t>
            </a:r>
            <a:r>
              <a:rPr lang="en-US" sz="2800" baseline="30000" dirty="0"/>
              <a:t>rd</a:t>
            </a:r>
            <a:r>
              <a:rPr lang="en-US" sz="2800" dirty="0"/>
              <a:t> is </a:t>
            </a:r>
            <a:r>
              <a:rPr lang="en-US" sz="2800" b="1" dirty="0"/>
              <a:t>bound to serum albumin</a:t>
            </a:r>
            <a:r>
              <a:rPr lang="en-US" sz="2800" dirty="0"/>
              <a:t>, therefore, serum Mg is poor indicator of total body stores in the presence of hypoalbuminemia </a:t>
            </a:r>
          </a:p>
          <a:p>
            <a:r>
              <a:rPr lang="en-US" sz="2800" b="1" dirty="0"/>
              <a:t>The kidneys </a:t>
            </a:r>
            <a:r>
              <a:rPr lang="en-US" sz="2800" dirty="0"/>
              <a:t>play the major role in regulating Mg .</a:t>
            </a:r>
          </a:p>
          <a:p>
            <a:r>
              <a:rPr lang="en-US" sz="2800" dirty="0">
                <a:solidFill>
                  <a:srgbClr val="FF0000"/>
                </a:solidFill>
              </a:rPr>
              <a:t>Mg should be maintained at the upper limit of normal &gt; to prevent QT interval prolongation and </a:t>
            </a:r>
            <a:r>
              <a:rPr lang="en-US" sz="2800" dirty="0" err="1">
                <a:solidFill>
                  <a:srgbClr val="FF0000"/>
                </a:solidFill>
              </a:rPr>
              <a:t>arrythmias</a:t>
            </a:r>
            <a:r>
              <a:rPr lang="en-US" sz="2800" dirty="0">
                <a:solidFill>
                  <a:srgbClr val="FF0000"/>
                </a:solidFill>
              </a:rPr>
              <a:t>.</a:t>
            </a:r>
          </a:p>
        </p:txBody>
      </p:sp>
    </p:spTree>
    <p:extLst>
      <p:ext uri="{BB962C8B-B14F-4D97-AF65-F5344CB8AC3E}">
        <p14:creationId xmlns:p14="http://schemas.microsoft.com/office/powerpoint/2010/main" val="31870456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400800"/>
          </a:xfrm>
        </p:spPr>
        <p:txBody>
          <a:bodyPr/>
          <a:lstStyle/>
          <a:p>
            <a:pPr algn="ctr">
              <a:buNone/>
            </a:pPr>
            <a:r>
              <a:rPr lang="en-US" sz="4000" b="1" dirty="0">
                <a:latin typeface="Book Antiqua" pitchFamily="18" charset="0"/>
              </a:rPr>
              <a:t>Hyp</a:t>
            </a:r>
            <a:r>
              <a:rPr lang="en-US" sz="4000" b="1" dirty="0">
                <a:solidFill>
                  <a:srgbClr val="FF0000"/>
                </a:solidFill>
                <a:latin typeface="Book Antiqua" pitchFamily="18" charset="0"/>
              </a:rPr>
              <a:t>er</a:t>
            </a:r>
            <a:r>
              <a:rPr lang="en-US" sz="4000" b="1" dirty="0">
                <a:latin typeface="Book Antiqua" pitchFamily="18" charset="0"/>
              </a:rPr>
              <a:t>magnesemia</a:t>
            </a:r>
            <a:r>
              <a:rPr lang="en-US" sz="4000" dirty="0">
                <a:latin typeface="Book Antiqua" pitchFamily="18" charset="0"/>
              </a:rPr>
              <a:t> </a:t>
            </a:r>
          </a:p>
          <a:p>
            <a:r>
              <a:rPr lang="en-US" sz="2800" dirty="0"/>
              <a:t>Rare, </a:t>
            </a:r>
          </a:p>
          <a:p>
            <a:r>
              <a:rPr lang="en-US" sz="2800" dirty="0"/>
              <a:t>Can be seen with </a:t>
            </a:r>
            <a:r>
              <a:rPr lang="en-US" sz="2800" u="sng" dirty="0"/>
              <a:t>impaired renal function</a:t>
            </a:r>
          </a:p>
          <a:p>
            <a:pPr>
              <a:buNone/>
            </a:pPr>
            <a:endParaRPr lang="en-US" sz="2000" dirty="0"/>
          </a:p>
          <a:p>
            <a:r>
              <a:rPr lang="en-US" b="1" u="sng" dirty="0"/>
              <a:t>Causes</a:t>
            </a:r>
            <a:r>
              <a:rPr lang="en-US" u="sng" dirty="0"/>
              <a:t>: </a:t>
            </a:r>
          </a:p>
          <a:p>
            <a:pPr>
              <a:buNone/>
            </a:pPr>
            <a:r>
              <a:rPr lang="en-US" sz="2800" dirty="0"/>
              <a:t>1- </a:t>
            </a:r>
            <a:r>
              <a:rPr lang="en-US" sz="2800" b="1" dirty="0"/>
              <a:t>Iatrogenic : Excess intake </a:t>
            </a:r>
            <a:r>
              <a:rPr lang="en-US" sz="2800" dirty="0"/>
              <a:t>(TPN, Mg containing laxatives &amp; antacids).</a:t>
            </a:r>
          </a:p>
          <a:p>
            <a:pPr>
              <a:buNone/>
            </a:pPr>
            <a:r>
              <a:rPr lang="en-US" sz="2800" dirty="0"/>
              <a:t>2- </a:t>
            </a:r>
            <a:r>
              <a:rPr lang="en-US" sz="2800" b="1" dirty="0"/>
              <a:t>Renal failure </a:t>
            </a:r>
            <a:r>
              <a:rPr lang="en-US" sz="2800" dirty="0"/>
              <a:t>.</a:t>
            </a:r>
          </a:p>
          <a:p>
            <a:pPr>
              <a:buNone/>
            </a:pPr>
            <a:endParaRPr lang="en-US" dirty="0"/>
          </a:p>
          <a:p>
            <a:r>
              <a:rPr lang="en-US" sz="2800" b="1" dirty="0">
                <a:sym typeface="Wingdings" pitchFamily="2" charset="2"/>
              </a:rPr>
              <a:t>Mild </a:t>
            </a:r>
            <a:r>
              <a:rPr lang="en-US" sz="2800" dirty="0">
                <a:sym typeface="Wingdings" pitchFamily="2" charset="2"/>
              </a:rPr>
              <a:t>Hypermagnesemia : Asymptomatic </a:t>
            </a:r>
          </a:p>
          <a:p>
            <a:pPr>
              <a:buNone/>
            </a:pPr>
            <a:endParaRPr lang="en-US" dirty="0"/>
          </a:p>
        </p:txBody>
      </p:sp>
    </p:spTree>
    <p:extLst>
      <p:ext uri="{BB962C8B-B14F-4D97-AF65-F5344CB8AC3E}">
        <p14:creationId xmlns:p14="http://schemas.microsoft.com/office/powerpoint/2010/main" val="18808155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a:bodyPr>
          <a:lstStyle/>
          <a:p>
            <a:pPr algn="ctr">
              <a:buNone/>
            </a:pPr>
            <a:r>
              <a:rPr lang="en-US" sz="3600" b="1" dirty="0">
                <a:latin typeface="Book Antiqua" pitchFamily="18" charset="0"/>
              </a:rPr>
              <a:t>Symptoms of Hyp</a:t>
            </a:r>
            <a:r>
              <a:rPr lang="en-US" sz="3600" b="1" dirty="0">
                <a:solidFill>
                  <a:srgbClr val="FF0000"/>
                </a:solidFill>
                <a:latin typeface="Book Antiqua" pitchFamily="18" charset="0"/>
              </a:rPr>
              <a:t>er</a:t>
            </a:r>
            <a:r>
              <a:rPr lang="en-US" sz="3600" b="1" dirty="0">
                <a:latin typeface="Book Antiqua" pitchFamily="18" charset="0"/>
              </a:rPr>
              <a:t>magnesemia </a:t>
            </a:r>
          </a:p>
          <a:p>
            <a:pPr algn="ctr">
              <a:buNone/>
            </a:pPr>
            <a:r>
              <a:rPr lang="en-US" sz="2800" b="1" dirty="0">
                <a:latin typeface="Book Antiqua" pitchFamily="18" charset="0"/>
              </a:rPr>
              <a:t>(Sever &gt;8mEq/L)</a:t>
            </a:r>
          </a:p>
          <a:p>
            <a:pPr>
              <a:buNone/>
            </a:pPr>
            <a:r>
              <a:rPr lang="en-US" sz="2800" b="1" dirty="0"/>
              <a:t>(1) Gastrointestinal</a:t>
            </a:r>
          </a:p>
          <a:p>
            <a:r>
              <a:rPr lang="en-US" sz="2800" dirty="0"/>
              <a:t>Nausea &amp; vomiting</a:t>
            </a:r>
          </a:p>
          <a:p>
            <a:pPr>
              <a:buNone/>
            </a:pPr>
            <a:r>
              <a:rPr lang="en-US" sz="2800" b="1" dirty="0"/>
              <a:t>(2) Neuromuscular</a:t>
            </a:r>
          </a:p>
          <a:p>
            <a:r>
              <a:rPr lang="en-US" sz="2800" dirty="0"/>
              <a:t>Decreased reflexes, Weakness of muscles, lethargy</a:t>
            </a:r>
          </a:p>
          <a:p>
            <a:pPr>
              <a:buNone/>
            </a:pPr>
            <a:r>
              <a:rPr lang="en-US" sz="2800" b="1" dirty="0"/>
              <a:t>(3) Cardiovascular</a:t>
            </a:r>
          </a:p>
          <a:p>
            <a:r>
              <a:rPr lang="en-US" sz="2800" dirty="0">
                <a:solidFill>
                  <a:srgbClr val="FF0000"/>
                </a:solidFill>
              </a:rPr>
              <a:t>Hypotension</a:t>
            </a:r>
            <a:r>
              <a:rPr lang="en-US" sz="2800" dirty="0"/>
              <a:t> &amp; </a:t>
            </a:r>
            <a:r>
              <a:rPr lang="en-US" sz="2800" dirty="0">
                <a:solidFill>
                  <a:srgbClr val="FF0000"/>
                </a:solidFill>
              </a:rPr>
              <a:t>sinus bradycardia ,Arrest</a:t>
            </a:r>
          </a:p>
          <a:p>
            <a:pPr>
              <a:buNone/>
            </a:pPr>
            <a:r>
              <a:rPr lang="en-US" sz="2800" b="1" dirty="0"/>
              <a:t>(4) ECG changes </a:t>
            </a:r>
          </a:p>
          <a:p>
            <a:r>
              <a:rPr lang="en-US" sz="2800" dirty="0"/>
              <a:t>Similar to those seen in </a:t>
            </a:r>
            <a:r>
              <a:rPr lang="en-US" sz="2800" b="1" u="sng" dirty="0"/>
              <a:t>hyperkalemia.</a:t>
            </a:r>
          </a:p>
          <a:p>
            <a:pPr>
              <a:buNone/>
            </a:pPr>
            <a:r>
              <a:rPr lang="en-US" sz="2800" dirty="0"/>
              <a:t>(</a:t>
            </a:r>
            <a:r>
              <a:rPr lang="en-US" sz="2800" dirty="0">
                <a:solidFill>
                  <a:srgbClr val="FF0000"/>
                </a:solidFill>
              </a:rPr>
              <a:t>Prolonged PR</a:t>
            </a:r>
            <a:r>
              <a:rPr lang="en-US" sz="2800" dirty="0"/>
              <a:t>, QRS, QT intervals).</a:t>
            </a:r>
          </a:p>
        </p:txBody>
      </p:sp>
    </p:spTree>
    <p:extLst>
      <p:ext uri="{BB962C8B-B14F-4D97-AF65-F5344CB8AC3E}">
        <p14:creationId xmlns:p14="http://schemas.microsoft.com/office/powerpoint/2010/main" val="17072503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magnesemia</a:t>
            </a:r>
            <a:endParaRPr lang="en-US" sz="2800" b="1" dirty="0">
              <a:latin typeface="Book Antiqua" pitchFamily="18" charset="0"/>
            </a:endParaRPr>
          </a:p>
          <a:p>
            <a:r>
              <a:rPr lang="en-US" sz="2800" b="1" u="sng" dirty="0"/>
              <a:t>Causes:</a:t>
            </a:r>
          </a:p>
          <a:p>
            <a:pPr>
              <a:buNone/>
            </a:pPr>
            <a:r>
              <a:rPr lang="en-US" sz="2400" b="1" dirty="0"/>
              <a:t>(1) Poor intake (Rare) </a:t>
            </a:r>
          </a:p>
          <a:p>
            <a:pPr>
              <a:buNone/>
            </a:pPr>
            <a:r>
              <a:rPr lang="en-US" sz="2400" dirty="0"/>
              <a:t>Starvation, alcoholism, prolonged use of I.V. fluid &amp; TPN with inadequate supplementation of Mg.</a:t>
            </a:r>
          </a:p>
          <a:p>
            <a:pPr>
              <a:buNone/>
            </a:pPr>
            <a:r>
              <a:rPr lang="en-US" sz="2400" b="1" dirty="0"/>
              <a:t>(2) Increased renal excretion </a:t>
            </a:r>
          </a:p>
          <a:p>
            <a:pPr>
              <a:buNone/>
            </a:pPr>
            <a:r>
              <a:rPr lang="en-US" sz="2400" dirty="0"/>
              <a:t>(alcohol, most diuretics as loop , primary hyperaldosteronism , Drugs as amphoterecin B, aminoglycosides or cyclosporine )</a:t>
            </a:r>
          </a:p>
          <a:p>
            <a:pPr>
              <a:buNone/>
            </a:pPr>
            <a:r>
              <a:rPr lang="en-US" sz="2400" b="1" dirty="0"/>
              <a:t>(3) GIT losses </a:t>
            </a:r>
            <a:r>
              <a:rPr lang="en-US" sz="2400" dirty="0"/>
              <a:t>(diarrhea)</a:t>
            </a:r>
          </a:p>
          <a:p>
            <a:pPr>
              <a:buNone/>
            </a:pPr>
            <a:r>
              <a:rPr lang="en-US" sz="2400" dirty="0"/>
              <a:t>Malabsorption, acute pancreatitis, diabetic ketoacidosis.</a:t>
            </a:r>
          </a:p>
          <a:p>
            <a:pPr>
              <a:buNone/>
            </a:pPr>
            <a:r>
              <a:rPr lang="en-US" sz="2400" b="1" dirty="0"/>
              <a:t>(4) Shift from EC to IC space</a:t>
            </a:r>
          </a:p>
          <a:p>
            <a:pPr>
              <a:buNone/>
            </a:pPr>
            <a:r>
              <a:rPr lang="en-US" sz="2400" dirty="0"/>
              <a:t>With MI , alcohol withdrawal, or after receiving glucose saline .</a:t>
            </a:r>
          </a:p>
          <a:p>
            <a:pPr>
              <a:buNone/>
            </a:pPr>
            <a:r>
              <a:rPr lang="en-US" sz="2400" b="1" dirty="0"/>
              <a:t>(5) Post parathyroidectomy .</a:t>
            </a:r>
            <a:endParaRPr lang="ar-JO" sz="2400" b="1" dirty="0"/>
          </a:p>
          <a:p>
            <a:pPr>
              <a:buNone/>
            </a:pPr>
            <a:endParaRPr lang="ar-JO" sz="3000" dirty="0"/>
          </a:p>
        </p:txBody>
      </p:sp>
    </p:spTree>
    <p:extLst>
      <p:ext uri="{BB962C8B-B14F-4D97-AF65-F5344CB8AC3E}">
        <p14:creationId xmlns:p14="http://schemas.microsoft.com/office/powerpoint/2010/main" val="4363121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pPr algn="ctr">
              <a:buNone/>
            </a:pPr>
            <a:r>
              <a:rPr lang="en-US" sz="3600" b="1" dirty="0">
                <a:latin typeface="Book Antiqua" pitchFamily="18" charset="0"/>
              </a:rPr>
              <a:t>Symptoms of Hyp</a:t>
            </a:r>
            <a:r>
              <a:rPr lang="en-US" sz="3600" b="1" dirty="0">
                <a:solidFill>
                  <a:srgbClr val="FF0000"/>
                </a:solidFill>
                <a:latin typeface="Book Antiqua" pitchFamily="18" charset="0"/>
              </a:rPr>
              <a:t>o</a:t>
            </a:r>
            <a:r>
              <a:rPr lang="en-US" sz="3600" b="1" dirty="0">
                <a:latin typeface="Book Antiqua" pitchFamily="18" charset="0"/>
              </a:rPr>
              <a:t>magnesemia </a:t>
            </a:r>
          </a:p>
          <a:p>
            <a:pPr algn="ctr">
              <a:buNone/>
            </a:pPr>
            <a:endParaRPr lang="en-US" sz="3600" b="1" dirty="0">
              <a:latin typeface="Book Antiqua" pitchFamily="18" charset="0"/>
            </a:endParaRPr>
          </a:p>
          <a:p>
            <a:pPr>
              <a:buNone/>
            </a:pPr>
            <a:r>
              <a:rPr lang="en-US" sz="2800" b="1" dirty="0"/>
              <a:t>(1) Neuromuscular</a:t>
            </a:r>
          </a:p>
          <a:p>
            <a:r>
              <a:rPr lang="en-US" sz="2800" dirty="0">
                <a:solidFill>
                  <a:srgbClr val="FF0000"/>
                </a:solidFill>
              </a:rPr>
              <a:t>Neuromuscular</a:t>
            </a:r>
            <a:r>
              <a:rPr lang="en-US" sz="2800" dirty="0"/>
              <a:t> and </a:t>
            </a:r>
            <a:r>
              <a:rPr lang="en-US" sz="2800" dirty="0">
                <a:solidFill>
                  <a:srgbClr val="FF0000"/>
                </a:solidFill>
              </a:rPr>
              <a:t>nervous system hyperactivity </a:t>
            </a:r>
            <a:r>
              <a:rPr lang="en-US" sz="2800" dirty="0"/>
              <a:t>&amp; symptoms similar to those </a:t>
            </a:r>
            <a:r>
              <a:rPr lang="en-US" sz="2800" b="1" dirty="0"/>
              <a:t>Hypocalcemia.</a:t>
            </a:r>
          </a:p>
          <a:p>
            <a:pPr>
              <a:buNone/>
            </a:pPr>
            <a:r>
              <a:rPr lang="en-US" sz="2800" b="1" dirty="0"/>
              <a:t>(2) Cardiovascular</a:t>
            </a:r>
          </a:p>
          <a:p>
            <a:r>
              <a:rPr lang="en-US" sz="2800" dirty="0">
                <a:solidFill>
                  <a:srgbClr val="FF0000"/>
                </a:solidFill>
              </a:rPr>
              <a:t>Arrhythmias</a:t>
            </a:r>
            <a:r>
              <a:rPr lang="en-US" sz="2800" dirty="0"/>
              <a:t> (As </a:t>
            </a:r>
            <a:r>
              <a:rPr lang="en-US" sz="2800" b="1" u="sng" dirty="0"/>
              <a:t>Hypokalemia</a:t>
            </a:r>
            <a:r>
              <a:rPr lang="en-US" sz="2800" dirty="0"/>
              <a:t>)</a:t>
            </a:r>
          </a:p>
          <a:p>
            <a:pPr>
              <a:buNone/>
            </a:pPr>
            <a:r>
              <a:rPr lang="en-US" sz="2800" b="1" dirty="0"/>
              <a:t>(3) ECG changes </a:t>
            </a:r>
          </a:p>
          <a:p>
            <a:r>
              <a:rPr lang="en-US" sz="2800" dirty="0"/>
              <a:t>Prolonged QT &amp; PR intervals, ST segment depression, flattening or inversion of P waves.</a:t>
            </a:r>
            <a:endParaRPr lang="en-US" sz="2800" b="1" dirty="0"/>
          </a:p>
          <a:p>
            <a:endParaRPr lang="ar-JO" dirty="0"/>
          </a:p>
        </p:txBody>
      </p:sp>
    </p:spTree>
    <p:extLst>
      <p:ext uri="{BB962C8B-B14F-4D97-AF65-F5344CB8AC3E}">
        <p14:creationId xmlns:p14="http://schemas.microsoft.com/office/powerpoint/2010/main" val="29147576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762000"/>
            <a:ext cx="8229600" cy="5364163"/>
          </a:xfrm>
        </p:spPr>
        <p:txBody>
          <a:bodyPr/>
          <a:lstStyle/>
          <a:p>
            <a:r>
              <a:rPr lang="en-US" sz="2800" b="1" dirty="0"/>
              <a:t>Hypomagnesemia</a:t>
            </a:r>
            <a:r>
              <a:rPr lang="en-US" sz="2800" dirty="0"/>
              <a:t> is usually accompanied by </a:t>
            </a:r>
            <a:r>
              <a:rPr lang="en-US" sz="2800" u="sng" dirty="0"/>
              <a:t>hypokalemia</a:t>
            </a:r>
            <a:r>
              <a:rPr lang="en-US" sz="2800" dirty="0"/>
              <a:t> and </a:t>
            </a:r>
            <a:r>
              <a:rPr lang="en-US" sz="2800" u="sng" dirty="0"/>
              <a:t>hypophosphatemia.</a:t>
            </a:r>
          </a:p>
          <a:p>
            <a:r>
              <a:rPr lang="en-US" sz="2800" b="1" dirty="0"/>
              <a:t>Hypomagnesemia</a:t>
            </a:r>
            <a:r>
              <a:rPr lang="en-US" sz="2800" dirty="0"/>
              <a:t> is important not only for its direct effects on the nervous system but also because it can produce </a:t>
            </a:r>
            <a:r>
              <a:rPr lang="en-US" sz="2800" u="sng" dirty="0"/>
              <a:t>hypocalcemia</a:t>
            </a:r>
            <a:r>
              <a:rPr lang="en-US" sz="2800" dirty="0"/>
              <a:t> and leads to </a:t>
            </a:r>
            <a:r>
              <a:rPr lang="en-US" sz="2800" u="sng" dirty="0"/>
              <a:t>persistent hypokalemia.</a:t>
            </a:r>
          </a:p>
          <a:p>
            <a:r>
              <a:rPr lang="en-US" sz="2800" dirty="0"/>
              <a:t>When hypokalemia or hypocalcemia </a:t>
            </a:r>
            <a:r>
              <a:rPr lang="en-US" sz="2800" b="1" dirty="0"/>
              <a:t>coexist</a:t>
            </a:r>
            <a:r>
              <a:rPr lang="en-US" sz="2800" dirty="0"/>
              <a:t> with hypomagnesemia, </a:t>
            </a:r>
            <a:r>
              <a:rPr lang="en-US" sz="2800" b="1" dirty="0"/>
              <a:t>Mg should be aggressively replaced</a:t>
            </a:r>
            <a:r>
              <a:rPr lang="en-US" sz="2800" dirty="0"/>
              <a:t> to assist in restoring K or Ca homeostasis.</a:t>
            </a:r>
            <a:endParaRPr lang="ar-JO" sz="2800" dirty="0"/>
          </a:p>
          <a:p>
            <a:endParaRPr lang="en-US" dirty="0"/>
          </a:p>
        </p:txBody>
      </p:sp>
    </p:spTree>
    <p:extLst>
      <p:ext uri="{BB962C8B-B14F-4D97-AF65-F5344CB8AC3E}">
        <p14:creationId xmlns:p14="http://schemas.microsoft.com/office/powerpoint/2010/main" val="42496408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ctr">
              <a:buNone/>
            </a:pPr>
            <a:r>
              <a:rPr lang="en-US" sz="3600" b="1" dirty="0">
                <a:latin typeface="Book Antiqua" pitchFamily="18" charset="0"/>
              </a:rPr>
              <a:t>Hyp</a:t>
            </a:r>
            <a:r>
              <a:rPr lang="en-US" sz="3600" b="1" dirty="0">
                <a:solidFill>
                  <a:srgbClr val="FF0000"/>
                </a:solidFill>
                <a:latin typeface="Book Antiqua" pitchFamily="18" charset="0"/>
              </a:rPr>
              <a:t>er</a:t>
            </a:r>
            <a:r>
              <a:rPr lang="en-US" sz="3600" b="1" dirty="0">
                <a:latin typeface="Book Antiqua" pitchFamily="18" charset="0"/>
              </a:rPr>
              <a:t>magnesemia Correction</a:t>
            </a:r>
          </a:p>
          <a:p>
            <a:r>
              <a:rPr lang="en-US" sz="2800" dirty="0"/>
              <a:t>prevent exogenous sources</a:t>
            </a:r>
          </a:p>
          <a:p>
            <a:r>
              <a:rPr lang="en-US" sz="2800" dirty="0"/>
              <a:t>Calcium gluconate 10%</a:t>
            </a:r>
          </a:p>
          <a:p>
            <a:r>
              <a:rPr lang="en-US" sz="2800" dirty="0"/>
              <a:t>Normal saline with loop diuretics </a:t>
            </a:r>
          </a:p>
          <a:p>
            <a:r>
              <a:rPr lang="en-US" sz="2800" dirty="0"/>
              <a:t>Dialysis</a:t>
            </a:r>
          </a:p>
          <a:p>
            <a:pPr>
              <a:buNone/>
            </a:pPr>
            <a:endParaRPr lang="en-US" sz="2800" dirty="0"/>
          </a:p>
          <a:p>
            <a:pPr algn="ctr">
              <a:buNone/>
            </a:pPr>
            <a:r>
              <a:rPr lang="en-US" sz="3600" b="1" dirty="0">
                <a:latin typeface="Book Antiqua" pitchFamily="18" charset="0"/>
              </a:rPr>
              <a:t>Hyp</a:t>
            </a:r>
            <a:r>
              <a:rPr lang="en-US" sz="3600" b="1" dirty="0">
                <a:solidFill>
                  <a:srgbClr val="FF0000"/>
                </a:solidFill>
                <a:latin typeface="Book Antiqua" pitchFamily="18" charset="0"/>
              </a:rPr>
              <a:t>o</a:t>
            </a:r>
            <a:r>
              <a:rPr lang="en-US" sz="3600" b="1" dirty="0">
                <a:latin typeface="Book Antiqua" pitchFamily="18" charset="0"/>
              </a:rPr>
              <a:t>magnesemia Correction </a:t>
            </a:r>
          </a:p>
          <a:p>
            <a:r>
              <a:rPr lang="en-US" sz="2800" dirty="0"/>
              <a:t>Mild/Asymptomatic : Oral supplement. </a:t>
            </a:r>
          </a:p>
          <a:p>
            <a:r>
              <a:rPr lang="en-US" sz="2800" dirty="0"/>
              <a:t>Sever ( &lt;1 mEq/L) / Symptomatic: IV MgSO</a:t>
            </a:r>
            <a:r>
              <a:rPr lang="en-US" sz="2000" dirty="0"/>
              <a:t>4</a:t>
            </a:r>
            <a:endParaRPr lang="ar-JO" sz="2800" dirty="0"/>
          </a:p>
        </p:txBody>
      </p:sp>
    </p:spTree>
    <p:extLst>
      <p:ext uri="{BB962C8B-B14F-4D97-AF65-F5344CB8AC3E}">
        <p14:creationId xmlns:p14="http://schemas.microsoft.com/office/powerpoint/2010/main" val="33417460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973762"/>
          </a:xfrm>
        </p:spPr>
        <p:txBody>
          <a:bodyPr>
            <a:noAutofit/>
          </a:bodyPr>
          <a:lstStyle/>
          <a:p>
            <a:r>
              <a:rPr lang="en-US" sz="9600" dirty="0">
                <a:latin typeface="Book Antiqua" pitchFamily="18" charset="0"/>
              </a:rPr>
              <a:t>Thank You ! </a:t>
            </a:r>
          </a:p>
        </p:txBody>
      </p:sp>
    </p:spTree>
    <p:extLst>
      <p:ext uri="{BB962C8B-B14F-4D97-AF65-F5344CB8AC3E}">
        <p14:creationId xmlns:p14="http://schemas.microsoft.com/office/powerpoint/2010/main" val="2711643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1050</TotalTime>
  <Words>4424</Words>
  <Application>Microsoft Office PowerPoint</Application>
  <PresentationFormat>On-screen Show (4:3)</PresentationFormat>
  <Paragraphs>561</Paragraphs>
  <Slides>62</Slides>
  <Notes>34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62</vt:i4>
      </vt:variant>
    </vt:vector>
  </HeadingPairs>
  <TitlesOfParts>
    <vt:vector size="69" baseType="lpstr">
      <vt:lpstr>Arial</vt:lpstr>
      <vt:lpstr>Book Antiqua</vt:lpstr>
      <vt:lpstr>Calibri</vt:lpstr>
      <vt:lpstr>Calibri Light</vt:lpstr>
      <vt:lpstr>Wingdings</vt:lpstr>
      <vt:lpstr>Office Theme</vt:lpstr>
      <vt:lpstr>1_Office Theme</vt:lpstr>
      <vt:lpstr>Fluid and Electrolytes Management in a Surgical Patient</vt:lpstr>
      <vt:lpstr>Normal fluid distribution</vt:lpstr>
      <vt:lpstr>PowerPoint Presentation</vt:lpstr>
      <vt:lpstr>PowerPoint Presentation</vt:lpstr>
      <vt:lpstr>PowerPoint Presentation</vt:lpstr>
      <vt:lpstr>PowerPoint Presentation</vt:lpstr>
      <vt:lpstr>PowerPoint Presentation</vt:lpstr>
      <vt:lpstr>Crystalloid</vt:lpstr>
      <vt:lpstr>PowerPoint Presentation</vt:lpstr>
      <vt:lpstr>PowerPoint Presentation</vt:lpstr>
      <vt:lpstr>PowerPoint Presentation</vt:lpstr>
      <vt:lpstr>PowerPoint Presentation</vt:lpstr>
      <vt:lpstr>PowerPoint Presentation</vt:lpstr>
      <vt:lpstr>PowerPoint Presentation</vt:lpstr>
      <vt:lpstr>Colloids</vt:lpstr>
      <vt:lpstr>PowerPoint Presentation</vt:lpstr>
      <vt:lpstr>PowerPoint Presentation</vt:lpstr>
      <vt:lpstr>Maintenance fluid requirements </vt:lpstr>
      <vt:lpstr>PowerPoint Presentation</vt:lpstr>
      <vt:lpstr>PowerPoint Presentation</vt:lpstr>
      <vt:lpstr>Electrolyte Abnormalities And Correction  </vt:lpstr>
      <vt:lpstr>Sodium Abnormalities</vt:lpstr>
      <vt:lpstr>PowerPoint Presentation</vt:lpstr>
      <vt:lpstr>PowerPoint Presentation</vt:lpstr>
      <vt:lpstr>PowerPoint Presentation</vt:lpstr>
      <vt:lpstr>Signs and Symptoms</vt:lpstr>
      <vt:lpstr>PowerPoint Presentation</vt:lpstr>
      <vt:lpstr>PowerPoint Presentation</vt:lpstr>
      <vt:lpstr>PowerPoint Presentation</vt:lpstr>
      <vt:lpstr>Signs and Symptoms</vt:lpstr>
      <vt:lpstr>PowerPoint Presentation</vt:lpstr>
      <vt:lpstr>Phosphorus Abnormalities</vt:lpstr>
      <vt:lpstr>PowerPoint Presentation</vt:lpstr>
      <vt:lpstr>PowerPoint Presentation</vt:lpstr>
      <vt:lpstr>PowerPoint Presentation</vt:lpstr>
      <vt:lpstr>PowerPoint Presentation</vt:lpstr>
      <vt:lpstr>PowerPoint Presentation</vt:lpstr>
      <vt:lpstr>Potassium Abnormalities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Calcium Abnormalities</vt:lpstr>
      <vt:lpstr>PowerPoint Presentation</vt:lpstr>
      <vt:lpstr>Hypercalcemia</vt:lpstr>
      <vt:lpstr>PowerPoint Presentation</vt:lpstr>
      <vt:lpstr>PowerPoint Presentation</vt:lpstr>
      <vt:lpstr>PowerPoint Presentation</vt:lpstr>
      <vt:lpstr>Signs and Symptoms</vt:lpstr>
      <vt:lpstr>PowerPoint Presentation</vt:lpstr>
      <vt:lpstr>PowerPoint Presentation</vt:lpstr>
      <vt:lpstr>Magnesium Abnormalities</vt:lpstr>
      <vt:lpstr>PowerPoint Presentation</vt:lpstr>
      <vt:lpstr>PowerPoint Presentation</vt:lpstr>
      <vt:lpstr>PowerPoint Presentation</vt:lpstr>
      <vt:lpstr>PowerPoint Presentation</vt:lpstr>
      <vt:lpstr>PowerPoint Presentation</vt:lpstr>
      <vt:lpstr>PowerPoint Presentation</vt:lpstr>
      <vt:lpstr>Thank You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Fluid and Electrolytes Management in a Surgical Patient</dc:title>
  <dc:creator>1435744</dc:creator>
  <cp:lastModifiedBy>DELL</cp:lastModifiedBy>
  <cp:revision>42</cp:revision>
  <dcterms:created xsi:type="dcterms:W3CDTF">2019-10-08T06:58:54Z</dcterms:created>
  <dcterms:modified xsi:type="dcterms:W3CDTF">2021-07-11T13:50:10Z</dcterms:modified>
</cp:coreProperties>
</file>