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72" r:id="rId14"/>
    <p:sldId id="274" r:id="rId15"/>
    <p:sldId id="275" r:id="rId16"/>
    <p:sldId id="276" r:id="rId17"/>
    <p:sldId id="278" r:id="rId18"/>
    <p:sldId id="279" r:id="rId19"/>
    <p:sldId id="282" r:id="rId20"/>
    <p:sldId id="283" r:id="rId21"/>
    <p:sldId id="284" r:id="rId22"/>
    <p:sldId id="285" r:id="rId23"/>
    <p:sldId id="286" r:id="rId24"/>
    <p:sldId id="287" r:id="rId25"/>
  </p:sldIdLst>
  <p:sldSz cx="12192000" cy="9144000"/>
  <p:notesSz cx="12192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118" autoAdjust="0"/>
  </p:normalViewPr>
  <p:slideViewPr>
    <p:cSldViewPr>
      <p:cViewPr varScale="1">
        <p:scale>
          <a:sx n="61" d="100"/>
          <a:sy n="61" d="100"/>
        </p:scale>
        <p:origin x="1074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834640"/>
            <a:ext cx="10363200" cy="19202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5120640"/>
            <a:ext cx="8534400" cy="2286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7/29/2021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45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7/29/2021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45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2103120"/>
            <a:ext cx="5303520" cy="6035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2103120"/>
            <a:ext cx="5303520" cy="6035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7/29/2021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45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7/29/2021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7/29/2021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487680" y="0"/>
            <a:ext cx="11704320" cy="9144000"/>
          </a:xfrm>
          <a:custGeom>
            <a:avLst/>
            <a:gdLst/>
            <a:ahLst/>
            <a:cxnLst/>
            <a:rect l="l" t="t" r="r" b="b"/>
            <a:pathLst>
              <a:path w="11704320" h="9144000">
                <a:moveTo>
                  <a:pt x="0" y="9144000"/>
                </a:moveTo>
                <a:lnTo>
                  <a:pt x="11704320" y="9144000"/>
                </a:lnTo>
                <a:lnTo>
                  <a:pt x="11704320" y="0"/>
                </a:lnTo>
                <a:lnTo>
                  <a:pt x="0" y="0"/>
                </a:lnTo>
                <a:lnTo>
                  <a:pt x="0" y="9144000"/>
                </a:lnTo>
                <a:close/>
              </a:path>
            </a:pathLst>
          </a:custGeom>
          <a:solidFill>
            <a:srgbClr val="D6EC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0"/>
            <a:ext cx="487680" cy="9138920"/>
          </a:xfrm>
          <a:custGeom>
            <a:avLst/>
            <a:gdLst/>
            <a:ahLst/>
            <a:cxnLst/>
            <a:rect l="l" t="t" r="r" b="b"/>
            <a:pathLst>
              <a:path w="487680" h="9138920">
                <a:moveTo>
                  <a:pt x="487680" y="0"/>
                </a:moveTo>
                <a:lnTo>
                  <a:pt x="0" y="0"/>
                </a:lnTo>
                <a:lnTo>
                  <a:pt x="0" y="9138920"/>
                </a:lnTo>
                <a:lnTo>
                  <a:pt x="487680" y="9138920"/>
                </a:lnTo>
                <a:lnTo>
                  <a:pt x="48768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340387" y="6729858"/>
            <a:ext cx="97790" cy="2255520"/>
          </a:xfrm>
          <a:custGeom>
            <a:avLst/>
            <a:gdLst/>
            <a:ahLst/>
            <a:cxnLst/>
            <a:rect l="l" t="t" r="r" b="b"/>
            <a:pathLst>
              <a:path w="97790" h="2255520">
                <a:moveTo>
                  <a:pt x="97366" y="0"/>
                </a:moveTo>
                <a:lnTo>
                  <a:pt x="0" y="0"/>
                </a:lnTo>
                <a:lnTo>
                  <a:pt x="0" y="2255520"/>
                </a:lnTo>
                <a:lnTo>
                  <a:pt x="97366" y="2255520"/>
                </a:lnTo>
                <a:lnTo>
                  <a:pt x="97366" y="0"/>
                </a:lnTo>
                <a:close/>
              </a:path>
            </a:pathLst>
          </a:custGeom>
          <a:solidFill>
            <a:srgbClr val="EA157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340387" y="6395758"/>
            <a:ext cx="97790" cy="304800"/>
          </a:xfrm>
          <a:custGeom>
            <a:avLst/>
            <a:gdLst/>
            <a:ahLst/>
            <a:cxnLst/>
            <a:rect l="l" t="t" r="r" b="b"/>
            <a:pathLst>
              <a:path w="97790" h="304800">
                <a:moveTo>
                  <a:pt x="97366" y="0"/>
                </a:moveTo>
                <a:lnTo>
                  <a:pt x="0" y="0"/>
                </a:lnTo>
                <a:lnTo>
                  <a:pt x="0" y="304800"/>
                </a:lnTo>
                <a:lnTo>
                  <a:pt x="97366" y="304800"/>
                </a:lnTo>
                <a:lnTo>
                  <a:pt x="97366" y="0"/>
                </a:lnTo>
                <a:close/>
              </a:path>
            </a:pathLst>
          </a:custGeom>
          <a:solidFill>
            <a:srgbClr val="FEB80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340387" y="6183580"/>
            <a:ext cx="97790" cy="182880"/>
          </a:xfrm>
          <a:custGeom>
            <a:avLst/>
            <a:gdLst/>
            <a:ahLst/>
            <a:cxnLst/>
            <a:rect l="l" t="t" r="r" b="b"/>
            <a:pathLst>
              <a:path w="97790" h="182879">
                <a:moveTo>
                  <a:pt x="97366" y="0"/>
                </a:moveTo>
                <a:lnTo>
                  <a:pt x="0" y="0"/>
                </a:lnTo>
                <a:lnTo>
                  <a:pt x="0" y="182880"/>
                </a:lnTo>
                <a:lnTo>
                  <a:pt x="97366" y="182880"/>
                </a:lnTo>
                <a:lnTo>
                  <a:pt x="97366" y="0"/>
                </a:lnTo>
                <a:close/>
              </a:path>
            </a:pathLst>
          </a:custGeom>
          <a:solidFill>
            <a:srgbClr val="D6EC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340387" y="6056744"/>
            <a:ext cx="97790" cy="97790"/>
          </a:xfrm>
          <a:custGeom>
            <a:avLst/>
            <a:gdLst/>
            <a:ahLst/>
            <a:cxnLst/>
            <a:rect l="l" t="t" r="r" b="b"/>
            <a:pathLst>
              <a:path w="97790" h="97789">
                <a:moveTo>
                  <a:pt x="97366" y="0"/>
                </a:moveTo>
                <a:lnTo>
                  <a:pt x="0" y="0"/>
                </a:lnTo>
                <a:lnTo>
                  <a:pt x="0" y="97366"/>
                </a:lnTo>
                <a:lnTo>
                  <a:pt x="97366" y="97366"/>
                </a:lnTo>
                <a:lnTo>
                  <a:pt x="97366" y="0"/>
                </a:lnTo>
                <a:close/>
              </a:path>
            </a:pathLst>
          </a:custGeom>
          <a:solidFill>
            <a:srgbClr val="EA157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295681" y="907313"/>
            <a:ext cx="178435" cy="487680"/>
          </a:xfrm>
          <a:custGeom>
            <a:avLst/>
            <a:gdLst/>
            <a:ahLst/>
            <a:cxnLst/>
            <a:rect l="l" t="t" r="r" b="b"/>
            <a:pathLst>
              <a:path w="178434" h="487680">
                <a:moveTo>
                  <a:pt x="11861" y="0"/>
                </a:moveTo>
                <a:lnTo>
                  <a:pt x="0" y="0"/>
                </a:lnTo>
                <a:lnTo>
                  <a:pt x="0" y="487680"/>
                </a:lnTo>
                <a:lnTo>
                  <a:pt x="11861" y="487680"/>
                </a:lnTo>
                <a:lnTo>
                  <a:pt x="11861" y="0"/>
                </a:lnTo>
                <a:close/>
              </a:path>
              <a:path w="178434" h="487680">
                <a:moveTo>
                  <a:pt x="49530" y="0"/>
                </a:moveTo>
                <a:lnTo>
                  <a:pt x="37668" y="0"/>
                </a:lnTo>
                <a:lnTo>
                  <a:pt x="37668" y="487680"/>
                </a:lnTo>
                <a:lnTo>
                  <a:pt x="49530" y="487680"/>
                </a:lnTo>
                <a:lnTo>
                  <a:pt x="49530" y="0"/>
                </a:lnTo>
                <a:close/>
              </a:path>
              <a:path w="178434" h="487680">
                <a:moveTo>
                  <a:pt x="99479" y="0"/>
                </a:moveTo>
                <a:lnTo>
                  <a:pt x="63080" y="0"/>
                </a:lnTo>
                <a:lnTo>
                  <a:pt x="63080" y="487680"/>
                </a:lnTo>
                <a:lnTo>
                  <a:pt x="99479" y="487680"/>
                </a:lnTo>
                <a:lnTo>
                  <a:pt x="99479" y="0"/>
                </a:lnTo>
                <a:close/>
              </a:path>
              <a:path w="178434" h="487680">
                <a:moveTo>
                  <a:pt x="178015" y="0"/>
                </a:moveTo>
                <a:lnTo>
                  <a:pt x="117055" y="0"/>
                </a:lnTo>
                <a:lnTo>
                  <a:pt x="117055" y="487680"/>
                </a:lnTo>
                <a:lnTo>
                  <a:pt x="178015" y="487680"/>
                </a:lnTo>
                <a:lnTo>
                  <a:pt x="17801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877060" y="2295106"/>
            <a:ext cx="2837815" cy="5537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45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328419" y="2374693"/>
            <a:ext cx="9700260" cy="4852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8503920"/>
            <a:ext cx="3901440" cy="457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8503920"/>
            <a:ext cx="2804160" cy="457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7/29/2021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8503920"/>
            <a:ext cx="2804160" cy="457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87680" y="0"/>
            <a:ext cx="11704320" cy="9144000"/>
          </a:xfrm>
          <a:custGeom>
            <a:avLst/>
            <a:gdLst/>
            <a:ahLst/>
            <a:cxnLst/>
            <a:rect l="l" t="t" r="r" b="b"/>
            <a:pathLst>
              <a:path w="11704320" h="9144000">
                <a:moveTo>
                  <a:pt x="0" y="9144000"/>
                </a:moveTo>
                <a:lnTo>
                  <a:pt x="11704320" y="9144000"/>
                </a:lnTo>
                <a:lnTo>
                  <a:pt x="11704320" y="0"/>
                </a:lnTo>
                <a:lnTo>
                  <a:pt x="0" y="0"/>
                </a:lnTo>
                <a:lnTo>
                  <a:pt x="0" y="9144000"/>
                </a:lnTo>
                <a:close/>
              </a:path>
            </a:pathLst>
          </a:custGeom>
          <a:solidFill>
            <a:srgbClr val="D6EC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487680" cy="9138920"/>
            <a:chOff x="0" y="0"/>
            <a:chExt cx="487680" cy="9138920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487680" cy="9138920"/>
            </a:xfrm>
            <a:custGeom>
              <a:avLst/>
              <a:gdLst/>
              <a:ahLst/>
              <a:cxnLst/>
              <a:rect l="l" t="t" r="r" b="b"/>
              <a:pathLst>
                <a:path w="487680" h="9138920">
                  <a:moveTo>
                    <a:pt x="487680" y="0"/>
                  </a:moveTo>
                  <a:lnTo>
                    <a:pt x="0" y="0"/>
                  </a:lnTo>
                  <a:lnTo>
                    <a:pt x="0" y="9138920"/>
                  </a:lnTo>
                  <a:lnTo>
                    <a:pt x="487680" y="9138920"/>
                  </a:lnTo>
                  <a:lnTo>
                    <a:pt x="48768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95681" y="907313"/>
              <a:ext cx="178435" cy="487680"/>
            </a:xfrm>
            <a:custGeom>
              <a:avLst/>
              <a:gdLst/>
              <a:ahLst/>
              <a:cxnLst/>
              <a:rect l="l" t="t" r="r" b="b"/>
              <a:pathLst>
                <a:path w="178434" h="487680">
                  <a:moveTo>
                    <a:pt x="11861" y="0"/>
                  </a:moveTo>
                  <a:lnTo>
                    <a:pt x="0" y="0"/>
                  </a:lnTo>
                  <a:lnTo>
                    <a:pt x="0" y="487680"/>
                  </a:lnTo>
                  <a:lnTo>
                    <a:pt x="11861" y="487680"/>
                  </a:lnTo>
                  <a:lnTo>
                    <a:pt x="11861" y="0"/>
                  </a:lnTo>
                  <a:close/>
                </a:path>
                <a:path w="178434" h="487680">
                  <a:moveTo>
                    <a:pt x="49530" y="0"/>
                  </a:moveTo>
                  <a:lnTo>
                    <a:pt x="37668" y="0"/>
                  </a:lnTo>
                  <a:lnTo>
                    <a:pt x="37668" y="487680"/>
                  </a:lnTo>
                  <a:lnTo>
                    <a:pt x="49530" y="487680"/>
                  </a:lnTo>
                  <a:lnTo>
                    <a:pt x="49530" y="0"/>
                  </a:lnTo>
                  <a:close/>
                </a:path>
                <a:path w="178434" h="487680">
                  <a:moveTo>
                    <a:pt x="99479" y="0"/>
                  </a:moveTo>
                  <a:lnTo>
                    <a:pt x="63080" y="0"/>
                  </a:lnTo>
                  <a:lnTo>
                    <a:pt x="63080" y="487680"/>
                  </a:lnTo>
                  <a:lnTo>
                    <a:pt x="99479" y="487680"/>
                  </a:lnTo>
                  <a:lnTo>
                    <a:pt x="99479" y="0"/>
                  </a:lnTo>
                  <a:close/>
                </a:path>
                <a:path w="178434" h="487680">
                  <a:moveTo>
                    <a:pt x="178015" y="0"/>
                  </a:moveTo>
                  <a:lnTo>
                    <a:pt x="117055" y="0"/>
                  </a:lnTo>
                  <a:lnTo>
                    <a:pt x="117055" y="487680"/>
                  </a:lnTo>
                  <a:lnTo>
                    <a:pt x="178015" y="487680"/>
                  </a:lnTo>
                  <a:lnTo>
                    <a:pt x="17801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40387" y="6729858"/>
              <a:ext cx="97790" cy="2255520"/>
            </a:xfrm>
            <a:custGeom>
              <a:avLst/>
              <a:gdLst/>
              <a:ahLst/>
              <a:cxnLst/>
              <a:rect l="l" t="t" r="r" b="b"/>
              <a:pathLst>
                <a:path w="97790" h="2255520">
                  <a:moveTo>
                    <a:pt x="97366" y="0"/>
                  </a:moveTo>
                  <a:lnTo>
                    <a:pt x="0" y="0"/>
                  </a:lnTo>
                  <a:lnTo>
                    <a:pt x="0" y="2255520"/>
                  </a:lnTo>
                  <a:lnTo>
                    <a:pt x="97366" y="2255520"/>
                  </a:lnTo>
                  <a:lnTo>
                    <a:pt x="97366" y="0"/>
                  </a:lnTo>
                  <a:close/>
                </a:path>
              </a:pathLst>
            </a:custGeom>
            <a:solidFill>
              <a:srgbClr val="EA157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40387" y="6395758"/>
              <a:ext cx="97790" cy="304800"/>
            </a:xfrm>
            <a:custGeom>
              <a:avLst/>
              <a:gdLst/>
              <a:ahLst/>
              <a:cxnLst/>
              <a:rect l="l" t="t" r="r" b="b"/>
              <a:pathLst>
                <a:path w="97790" h="304800">
                  <a:moveTo>
                    <a:pt x="97366" y="0"/>
                  </a:moveTo>
                  <a:lnTo>
                    <a:pt x="0" y="0"/>
                  </a:lnTo>
                  <a:lnTo>
                    <a:pt x="0" y="304800"/>
                  </a:lnTo>
                  <a:lnTo>
                    <a:pt x="97366" y="304800"/>
                  </a:lnTo>
                  <a:lnTo>
                    <a:pt x="97366" y="0"/>
                  </a:lnTo>
                  <a:close/>
                </a:path>
              </a:pathLst>
            </a:custGeom>
            <a:solidFill>
              <a:srgbClr val="FEB80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40387" y="6183580"/>
              <a:ext cx="97790" cy="182880"/>
            </a:xfrm>
            <a:custGeom>
              <a:avLst/>
              <a:gdLst/>
              <a:ahLst/>
              <a:cxnLst/>
              <a:rect l="l" t="t" r="r" b="b"/>
              <a:pathLst>
                <a:path w="97790" h="182879">
                  <a:moveTo>
                    <a:pt x="97366" y="0"/>
                  </a:moveTo>
                  <a:lnTo>
                    <a:pt x="0" y="0"/>
                  </a:lnTo>
                  <a:lnTo>
                    <a:pt x="0" y="182880"/>
                  </a:lnTo>
                  <a:lnTo>
                    <a:pt x="97366" y="182880"/>
                  </a:lnTo>
                  <a:lnTo>
                    <a:pt x="97366" y="0"/>
                  </a:lnTo>
                  <a:close/>
                </a:path>
              </a:pathLst>
            </a:custGeom>
            <a:solidFill>
              <a:srgbClr val="D6EC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40387" y="6056744"/>
              <a:ext cx="97790" cy="97790"/>
            </a:xfrm>
            <a:custGeom>
              <a:avLst/>
              <a:gdLst/>
              <a:ahLst/>
              <a:cxnLst/>
              <a:rect l="l" t="t" r="r" b="b"/>
              <a:pathLst>
                <a:path w="97790" h="97789">
                  <a:moveTo>
                    <a:pt x="97366" y="0"/>
                  </a:moveTo>
                  <a:lnTo>
                    <a:pt x="0" y="0"/>
                  </a:lnTo>
                  <a:lnTo>
                    <a:pt x="0" y="97366"/>
                  </a:lnTo>
                  <a:lnTo>
                    <a:pt x="97366" y="97366"/>
                  </a:lnTo>
                  <a:lnTo>
                    <a:pt x="97366" y="0"/>
                  </a:lnTo>
                  <a:close/>
                </a:path>
              </a:pathLst>
            </a:custGeom>
            <a:solidFill>
              <a:srgbClr val="EA157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1125219" y="2519679"/>
            <a:ext cx="7586980" cy="1651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600"/>
              </a:lnSpc>
              <a:spcBef>
                <a:spcPts val="95"/>
              </a:spcBef>
              <a:tabLst>
                <a:tab pos="3513454" algn="l"/>
              </a:tabLst>
            </a:pPr>
            <a:r>
              <a:rPr sz="5300" b="1" spc="20" dirty="0">
                <a:solidFill>
                  <a:srgbClr val="3E5880"/>
                </a:solidFill>
                <a:latin typeface="Arial"/>
                <a:cs typeface="Arial"/>
              </a:rPr>
              <a:t>COMMON</a:t>
            </a:r>
            <a:r>
              <a:rPr sz="5300" b="1" dirty="0">
                <a:solidFill>
                  <a:srgbClr val="3E5880"/>
                </a:solidFill>
                <a:latin typeface="Arial"/>
                <a:cs typeface="Arial"/>
              </a:rPr>
              <a:t>	</a:t>
            </a:r>
            <a:r>
              <a:rPr sz="5300" b="1" spc="15" dirty="0">
                <a:solidFill>
                  <a:srgbClr val="3E5880"/>
                </a:solidFill>
                <a:latin typeface="Arial"/>
                <a:cs typeface="Arial"/>
              </a:rPr>
              <a:t>ENDOCRIN</a:t>
            </a:r>
            <a:r>
              <a:rPr sz="5300" b="1" spc="10" dirty="0">
                <a:solidFill>
                  <a:srgbClr val="3E5880"/>
                </a:solidFill>
                <a:latin typeface="Arial"/>
                <a:cs typeface="Arial"/>
              </a:rPr>
              <a:t>E  </a:t>
            </a:r>
            <a:r>
              <a:rPr sz="5300" b="1" spc="15" dirty="0">
                <a:solidFill>
                  <a:srgbClr val="3E5880"/>
                </a:solidFill>
                <a:latin typeface="Arial"/>
                <a:cs typeface="Arial"/>
              </a:rPr>
              <a:t>PTHOLOGIES</a:t>
            </a:r>
            <a:endParaRPr sz="53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340272" y="7492153"/>
            <a:ext cx="8382000" cy="422551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06680">
              <a:lnSpc>
                <a:spcPct val="100000"/>
              </a:lnSpc>
              <a:spcBef>
                <a:spcPts val="114"/>
              </a:spcBef>
            </a:pPr>
            <a:endParaRPr sz="2650" dirty="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57859" y="809413"/>
            <a:ext cx="10561955" cy="8051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20700" marR="424815" indent="-457200">
              <a:lnSpc>
                <a:spcPct val="100000"/>
              </a:lnSpc>
              <a:spcBef>
                <a:spcPts val="100"/>
              </a:spcBef>
              <a:buClr>
                <a:srgbClr val="4E5B6F"/>
              </a:buClr>
              <a:buSzPct val="95000"/>
              <a:buFont typeface="Wingdings"/>
              <a:buChar char=""/>
              <a:tabLst>
                <a:tab pos="520065" algn="l"/>
                <a:tab pos="520700" algn="l"/>
              </a:tabLst>
            </a:pPr>
            <a:r>
              <a:rPr sz="4000" spc="-5" dirty="0">
                <a:latin typeface="Arial MT"/>
                <a:cs typeface="Arial MT"/>
              </a:rPr>
              <a:t>The</a:t>
            </a:r>
            <a:r>
              <a:rPr sz="4000" spc="-20" dirty="0">
                <a:latin typeface="Arial MT"/>
                <a:cs typeface="Arial MT"/>
              </a:rPr>
              <a:t> </a:t>
            </a:r>
            <a:r>
              <a:rPr sz="4000" spc="-10" dirty="0">
                <a:latin typeface="Arial MT"/>
                <a:cs typeface="Arial MT"/>
              </a:rPr>
              <a:t>normal</a:t>
            </a:r>
            <a:r>
              <a:rPr sz="4000" spc="-20" dirty="0">
                <a:latin typeface="Arial MT"/>
                <a:cs typeface="Arial MT"/>
              </a:rPr>
              <a:t> </a:t>
            </a:r>
            <a:r>
              <a:rPr sz="4000" spc="-5" dirty="0">
                <a:latin typeface="Arial MT"/>
                <a:cs typeface="Arial MT"/>
              </a:rPr>
              <a:t>parathyroid</a:t>
            </a:r>
            <a:r>
              <a:rPr sz="4000" spc="-15" dirty="0">
                <a:latin typeface="Arial MT"/>
                <a:cs typeface="Arial MT"/>
              </a:rPr>
              <a:t> </a:t>
            </a:r>
            <a:r>
              <a:rPr sz="4000" spc="-5" dirty="0">
                <a:latin typeface="Arial MT"/>
                <a:cs typeface="Arial MT"/>
              </a:rPr>
              <a:t>gland</a:t>
            </a:r>
            <a:r>
              <a:rPr sz="4000" spc="-20" dirty="0">
                <a:latin typeface="Arial MT"/>
                <a:cs typeface="Arial MT"/>
              </a:rPr>
              <a:t> </a:t>
            </a:r>
            <a:r>
              <a:rPr sz="4000" spc="-5" dirty="0">
                <a:latin typeface="Arial MT"/>
                <a:cs typeface="Arial MT"/>
              </a:rPr>
              <a:t>weighs</a:t>
            </a:r>
            <a:r>
              <a:rPr sz="4000" spc="-15" dirty="0">
                <a:latin typeface="Arial MT"/>
                <a:cs typeface="Arial MT"/>
              </a:rPr>
              <a:t> </a:t>
            </a:r>
            <a:r>
              <a:rPr sz="4000" spc="-5" dirty="0">
                <a:latin typeface="Arial MT"/>
                <a:cs typeface="Arial MT"/>
              </a:rPr>
              <a:t>up</a:t>
            </a:r>
            <a:r>
              <a:rPr sz="4000" spc="-15" dirty="0">
                <a:latin typeface="Arial MT"/>
                <a:cs typeface="Arial MT"/>
              </a:rPr>
              <a:t> </a:t>
            </a:r>
            <a:r>
              <a:rPr sz="4000" spc="-5" dirty="0">
                <a:latin typeface="Arial MT"/>
                <a:cs typeface="Arial MT"/>
              </a:rPr>
              <a:t>to </a:t>
            </a:r>
            <a:r>
              <a:rPr sz="4000" spc="-1100" dirty="0">
                <a:latin typeface="Arial MT"/>
                <a:cs typeface="Arial MT"/>
              </a:rPr>
              <a:t> </a:t>
            </a:r>
            <a:r>
              <a:rPr sz="4000" spc="-45" dirty="0">
                <a:latin typeface="Arial MT"/>
                <a:cs typeface="Arial MT"/>
              </a:rPr>
              <a:t>50 </a:t>
            </a:r>
            <a:r>
              <a:rPr sz="4000" spc="-5" dirty="0">
                <a:latin typeface="Arial MT"/>
                <a:cs typeface="Arial MT"/>
              </a:rPr>
              <a:t>mg with </a:t>
            </a:r>
            <a:r>
              <a:rPr sz="4000" dirty="0">
                <a:latin typeface="Arial MT"/>
                <a:cs typeface="Arial MT"/>
              </a:rPr>
              <a:t>a </a:t>
            </a:r>
            <a:r>
              <a:rPr sz="4000" spc="-5" dirty="0">
                <a:latin typeface="Arial MT"/>
                <a:cs typeface="Arial MT"/>
              </a:rPr>
              <a:t>characteristic </a:t>
            </a:r>
            <a:r>
              <a:rPr sz="4000" spc="-10" dirty="0">
                <a:latin typeface="Arial MT"/>
                <a:cs typeface="Arial MT"/>
              </a:rPr>
              <a:t>orange/brown </a:t>
            </a:r>
            <a:r>
              <a:rPr sz="4000" spc="-5" dirty="0">
                <a:latin typeface="Arial MT"/>
                <a:cs typeface="Arial MT"/>
              </a:rPr>
              <a:t> </a:t>
            </a:r>
            <a:r>
              <a:rPr sz="4000" spc="-45" dirty="0">
                <a:latin typeface="Arial MT"/>
                <a:cs typeface="Arial MT"/>
              </a:rPr>
              <a:t>color.</a:t>
            </a:r>
            <a:endParaRPr sz="40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4E5B6F"/>
              </a:buClr>
              <a:buFont typeface="Wingdings"/>
              <a:buChar char=""/>
            </a:pPr>
            <a:endParaRPr sz="5750">
              <a:latin typeface="Arial MT"/>
              <a:cs typeface="Arial MT"/>
            </a:endParaRPr>
          </a:p>
          <a:p>
            <a:pPr marL="520700" marR="30480" indent="-457200">
              <a:lnSpc>
                <a:spcPct val="100000"/>
              </a:lnSpc>
              <a:spcBef>
                <a:spcPts val="5"/>
              </a:spcBef>
              <a:buClr>
                <a:srgbClr val="4E5B6F"/>
              </a:buClr>
              <a:buSzPct val="95000"/>
              <a:buFont typeface="Wingdings"/>
              <a:buChar char=""/>
              <a:tabLst>
                <a:tab pos="520065" algn="l"/>
                <a:tab pos="520700" algn="l"/>
              </a:tabLst>
            </a:pPr>
            <a:r>
              <a:rPr sz="4000" spc="-5" dirty="0">
                <a:latin typeface="Arial MT"/>
                <a:cs typeface="Arial MT"/>
              </a:rPr>
              <a:t>Most</a:t>
            </a:r>
            <a:r>
              <a:rPr sz="4000" spc="-25" dirty="0">
                <a:latin typeface="Arial MT"/>
                <a:cs typeface="Arial MT"/>
              </a:rPr>
              <a:t> </a:t>
            </a:r>
            <a:r>
              <a:rPr sz="4000" spc="-5" dirty="0">
                <a:latin typeface="Arial MT"/>
                <a:cs typeface="Arial MT"/>
              </a:rPr>
              <a:t>adults</a:t>
            </a:r>
            <a:r>
              <a:rPr sz="4000" spc="-15" dirty="0">
                <a:latin typeface="Arial MT"/>
                <a:cs typeface="Arial MT"/>
              </a:rPr>
              <a:t> </a:t>
            </a:r>
            <a:r>
              <a:rPr sz="4000" spc="-5" dirty="0">
                <a:latin typeface="Arial MT"/>
                <a:cs typeface="Arial MT"/>
              </a:rPr>
              <a:t>have</a:t>
            </a:r>
            <a:r>
              <a:rPr sz="4000" spc="-20" dirty="0">
                <a:latin typeface="Arial MT"/>
                <a:cs typeface="Arial MT"/>
              </a:rPr>
              <a:t> </a:t>
            </a:r>
            <a:r>
              <a:rPr sz="4000" spc="-5" dirty="0">
                <a:latin typeface="Arial MT"/>
                <a:cs typeface="Arial MT"/>
              </a:rPr>
              <a:t>four</a:t>
            </a:r>
            <a:r>
              <a:rPr sz="4000" spc="-20" dirty="0">
                <a:latin typeface="Arial MT"/>
                <a:cs typeface="Arial MT"/>
              </a:rPr>
              <a:t> </a:t>
            </a:r>
            <a:r>
              <a:rPr sz="4000" spc="-5" dirty="0">
                <a:latin typeface="Arial MT"/>
                <a:cs typeface="Arial MT"/>
              </a:rPr>
              <a:t>parathyroid</a:t>
            </a:r>
            <a:r>
              <a:rPr sz="4000" spc="-20" dirty="0">
                <a:latin typeface="Arial MT"/>
                <a:cs typeface="Arial MT"/>
              </a:rPr>
              <a:t> </a:t>
            </a:r>
            <a:r>
              <a:rPr sz="4000" spc="-5" dirty="0">
                <a:latin typeface="Arial MT"/>
                <a:cs typeface="Arial MT"/>
              </a:rPr>
              <a:t>glands</a:t>
            </a:r>
            <a:r>
              <a:rPr sz="4000" spc="-15" dirty="0">
                <a:latin typeface="Arial MT"/>
                <a:cs typeface="Arial MT"/>
              </a:rPr>
              <a:t> </a:t>
            </a:r>
            <a:r>
              <a:rPr sz="4000" spc="-5" dirty="0">
                <a:latin typeface="Arial MT"/>
                <a:cs typeface="Arial MT"/>
              </a:rPr>
              <a:t>but </a:t>
            </a:r>
            <a:r>
              <a:rPr sz="4000" spc="-1100" dirty="0">
                <a:latin typeface="Arial MT"/>
                <a:cs typeface="Arial MT"/>
              </a:rPr>
              <a:t> </a:t>
            </a:r>
            <a:r>
              <a:rPr sz="4000" spc="-10" dirty="0">
                <a:latin typeface="Arial MT"/>
                <a:cs typeface="Arial MT"/>
              </a:rPr>
              <a:t>supernumerary </a:t>
            </a:r>
            <a:r>
              <a:rPr sz="4000" spc="-5" dirty="0">
                <a:latin typeface="Arial MT"/>
                <a:cs typeface="Arial MT"/>
              </a:rPr>
              <a:t>glands </a:t>
            </a:r>
            <a:r>
              <a:rPr sz="4000" spc="-50" dirty="0">
                <a:latin typeface="Arial MT"/>
                <a:cs typeface="Arial MT"/>
              </a:rPr>
              <a:t>occur.</a:t>
            </a:r>
            <a:endParaRPr sz="40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4E5B6F"/>
              </a:buClr>
              <a:buFont typeface="Wingdings"/>
              <a:buChar char=""/>
            </a:pPr>
            <a:endParaRPr sz="5750">
              <a:latin typeface="Arial MT"/>
              <a:cs typeface="Arial MT"/>
            </a:endParaRPr>
          </a:p>
          <a:p>
            <a:pPr marL="520700" marR="564515" indent="-457200">
              <a:lnSpc>
                <a:spcPct val="100000"/>
              </a:lnSpc>
              <a:spcBef>
                <a:spcPts val="5"/>
              </a:spcBef>
              <a:buClr>
                <a:srgbClr val="4E5B6F"/>
              </a:buClr>
              <a:buSzPct val="95000"/>
              <a:buFont typeface="Wingdings"/>
              <a:buChar char=""/>
              <a:tabLst>
                <a:tab pos="520065" algn="l"/>
                <a:tab pos="520700" algn="l"/>
                <a:tab pos="7479665" algn="l"/>
              </a:tabLst>
            </a:pPr>
            <a:r>
              <a:rPr sz="4000" spc="-5" dirty="0">
                <a:latin typeface="Arial MT"/>
                <a:cs typeface="Arial MT"/>
              </a:rPr>
              <a:t>Supe</a:t>
            </a:r>
            <a:r>
              <a:rPr sz="4000" spc="-10" dirty="0">
                <a:latin typeface="Arial MT"/>
                <a:cs typeface="Arial MT"/>
              </a:rPr>
              <a:t>r</a:t>
            </a:r>
            <a:r>
              <a:rPr sz="4000" spc="-5" dirty="0">
                <a:latin typeface="Arial MT"/>
                <a:cs typeface="Arial MT"/>
              </a:rPr>
              <a:t>io</a:t>
            </a:r>
            <a:r>
              <a:rPr sz="4000" dirty="0">
                <a:latin typeface="Arial MT"/>
                <a:cs typeface="Arial MT"/>
              </a:rPr>
              <a:t>r</a:t>
            </a:r>
            <a:r>
              <a:rPr sz="4000" spc="-10" dirty="0">
                <a:latin typeface="Arial MT"/>
                <a:cs typeface="Arial MT"/>
              </a:rPr>
              <a:t> </a:t>
            </a:r>
            <a:r>
              <a:rPr sz="4000" spc="-5" dirty="0">
                <a:latin typeface="Arial MT"/>
                <a:cs typeface="Arial MT"/>
              </a:rPr>
              <a:t>glan</a:t>
            </a:r>
            <a:r>
              <a:rPr sz="4000" dirty="0">
                <a:latin typeface="Arial MT"/>
                <a:cs typeface="Arial MT"/>
              </a:rPr>
              <a:t>d</a:t>
            </a:r>
            <a:r>
              <a:rPr sz="4000" spc="-10" dirty="0">
                <a:latin typeface="Arial MT"/>
                <a:cs typeface="Arial MT"/>
              </a:rPr>
              <a:t> </a:t>
            </a:r>
            <a:r>
              <a:rPr sz="4000" dirty="0">
                <a:latin typeface="Arial MT"/>
                <a:cs typeface="Arial MT"/>
              </a:rPr>
              <a:t>c</a:t>
            </a:r>
            <a:r>
              <a:rPr sz="4000" spc="-5" dirty="0">
                <a:latin typeface="Arial MT"/>
                <a:cs typeface="Arial MT"/>
              </a:rPr>
              <a:t>o</a:t>
            </a:r>
            <a:r>
              <a:rPr sz="4000" spc="-10" dirty="0">
                <a:latin typeface="Arial MT"/>
                <a:cs typeface="Arial MT"/>
              </a:rPr>
              <a:t>m</a:t>
            </a:r>
            <a:r>
              <a:rPr sz="4000" spc="-5" dirty="0">
                <a:latin typeface="Arial MT"/>
                <a:cs typeface="Arial MT"/>
              </a:rPr>
              <a:t>e</a:t>
            </a:r>
            <a:r>
              <a:rPr sz="4000" dirty="0">
                <a:latin typeface="Arial MT"/>
                <a:cs typeface="Arial MT"/>
              </a:rPr>
              <a:t>s</a:t>
            </a:r>
            <a:r>
              <a:rPr sz="4000" spc="-5" dirty="0">
                <a:latin typeface="Arial MT"/>
                <a:cs typeface="Arial MT"/>
              </a:rPr>
              <a:t> f</a:t>
            </a:r>
            <a:r>
              <a:rPr sz="4000" spc="-10" dirty="0">
                <a:latin typeface="Arial MT"/>
                <a:cs typeface="Arial MT"/>
              </a:rPr>
              <a:t>r</a:t>
            </a:r>
            <a:r>
              <a:rPr sz="4000" spc="-5" dirty="0">
                <a:latin typeface="Arial MT"/>
                <a:cs typeface="Arial MT"/>
              </a:rPr>
              <a:t>o</a:t>
            </a:r>
            <a:r>
              <a:rPr sz="4000" dirty="0">
                <a:latin typeface="Arial MT"/>
                <a:cs typeface="Arial MT"/>
              </a:rPr>
              <a:t>m</a:t>
            </a:r>
            <a:r>
              <a:rPr sz="4000" spc="-10" dirty="0">
                <a:latin typeface="Arial MT"/>
                <a:cs typeface="Arial MT"/>
              </a:rPr>
              <a:t> </a:t>
            </a:r>
            <a:r>
              <a:rPr sz="4000" b="1" spc="-5" dirty="0">
                <a:latin typeface="Arial"/>
                <a:cs typeface="Arial"/>
              </a:rPr>
              <a:t>4</a:t>
            </a:r>
            <a:r>
              <a:rPr sz="3900" b="1" spc="-15" baseline="18162" dirty="0">
                <a:latin typeface="Arial"/>
                <a:cs typeface="Arial"/>
              </a:rPr>
              <a:t>t</a:t>
            </a:r>
            <a:r>
              <a:rPr sz="3900" b="1" baseline="18162" dirty="0">
                <a:latin typeface="Arial"/>
                <a:cs typeface="Arial"/>
              </a:rPr>
              <a:t>h	</a:t>
            </a:r>
            <a:r>
              <a:rPr sz="4000" spc="-5" dirty="0">
                <a:latin typeface="Arial MT"/>
                <a:cs typeface="Arial MT"/>
              </a:rPr>
              <a:t>pha</a:t>
            </a:r>
            <a:r>
              <a:rPr sz="4000" spc="-10" dirty="0">
                <a:latin typeface="Arial MT"/>
                <a:cs typeface="Arial MT"/>
              </a:rPr>
              <a:t>r</a:t>
            </a:r>
            <a:r>
              <a:rPr sz="4000" dirty="0">
                <a:latin typeface="Arial MT"/>
                <a:cs typeface="Arial MT"/>
              </a:rPr>
              <a:t>y</a:t>
            </a:r>
            <a:r>
              <a:rPr sz="4000" spc="-5" dirty="0">
                <a:latin typeface="Arial MT"/>
                <a:cs typeface="Arial MT"/>
              </a:rPr>
              <a:t>ngea</a:t>
            </a:r>
            <a:r>
              <a:rPr sz="4000" dirty="0">
                <a:latin typeface="Arial MT"/>
                <a:cs typeface="Arial MT"/>
              </a:rPr>
              <a:t>l  </a:t>
            </a:r>
            <a:r>
              <a:rPr sz="4000" spc="-5" dirty="0">
                <a:latin typeface="Arial MT"/>
                <a:cs typeface="Arial MT"/>
              </a:rPr>
              <a:t>pouch.</a:t>
            </a:r>
            <a:endParaRPr sz="40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4E5B6F"/>
              </a:buClr>
              <a:buFont typeface="Wingdings"/>
              <a:buChar char=""/>
            </a:pPr>
            <a:endParaRPr sz="5750">
              <a:latin typeface="Arial MT"/>
              <a:cs typeface="Arial MT"/>
            </a:endParaRPr>
          </a:p>
          <a:p>
            <a:pPr marL="520700" marR="885825" indent="-457200">
              <a:lnSpc>
                <a:spcPct val="100000"/>
              </a:lnSpc>
              <a:spcBef>
                <a:spcPts val="5"/>
              </a:spcBef>
              <a:buClr>
                <a:srgbClr val="4E5B6F"/>
              </a:buClr>
              <a:buSzPct val="95000"/>
              <a:buFont typeface="Wingdings"/>
              <a:buChar char=""/>
              <a:tabLst>
                <a:tab pos="520065" algn="l"/>
                <a:tab pos="520700" algn="l"/>
                <a:tab pos="7158990" algn="l"/>
              </a:tabLst>
            </a:pPr>
            <a:r>
              <a:rPr sz="4000" spc="-5" dirty="0">
                <a:latin typeface="Arial MT"/>
                <a:cs typeface="Arial MT"/>
              </a:rPr>
              <a:t>Infe</a:t>
            </a:r>
            <a:r>
              <a:rPr sz="4000" spc="-10" dirty="0">
                <a:latin typeface="Arial MT"/>
                <a:cs typeface="Arial MT"/>
              </a:rPr>
              <a:t>r</a:t>
            </a:r>
            <a:r>
              <a:rPr sz="4000" spc="-5" dirty="0">
                <a:latin typeface="Arial MT"/>
                <a:cs typeface="Arial MT"/>
              </a:rPr>
              <a:t>io</a:t>
            </a:r>
            <a:r>
              <a:rPr sz="4000" dirty="0">
                <a:latin typeface="Arial MT"/>
                <a:cs typeface="Arial MT"/>
              </a:rPr>
              <a:t>r</a:t>
            </a:r>
            <a:r>
              <a:rPr sz="4000" spc="-10" dirty="0">
                <a:latin typeface="Arial MT"/>
                <a:cs typeface="Arial MT"/>
              </a:rPr>
              <a:t> </a:t>
            </a:r>
            <a:r>
              <a:rPr sz="4000" spc="-5" dirty="0">
                <a:latin typeface="Arial MT"/>
                <a:cs typeface="Arial MT"/>
              </a:rPr>
              <a:t>glan</a:t>
            </a:r>
            <a:r>
              <a:rPr sz="4000" dirty="0">
                <a:latin typeface="Arial MT"/>
                <a:cs typeface="Arial MT"/>
              </a:rPr>
              <a:t>d</a:t>
            </a:r>
            <a:r>
              <a:rPr sz="4000" spc="-10" dirty="0">
                <a:latin typeface="Arial MT"/>
                <a:cs typeface="Arial MT"/>
              </a:rPr>
              <a:t> </a:t>
            </a:r>
            <a:r>
              <a:rPr sz="4000" dirty="0">
                <a:latin typeface="Arial MT"/>
                <a:cs typeface="Arial MT"/>
              </a:rPr>
              <a:t>c</a:t>
            </a:r>
            <a:r>
              <a:rPr sz="4000" spc="-5" dirty="0">
                <a:latin typeface="Arial MT"/>
                <a:cs typeface="Arial MT"/>
              </a:rPr>
              <a:t>o</a:t>
            </a:r>
            <a:r>
              <a:rPr sz="4000" spc="-10" dirty="0">
                <a:latin typeface="Arial MT"/>
                <a:cs typeface="Arial MT"/>
              </a:rPr>
              <a:t>m</a:t>
            </a:r>
            <a:r>
              <a:rPr sz="4000" spc="-5" dirty="0">
                <a:latin typeface="Arial MT"/>
                <a:cs typeface="Arial MT"/>
              </a:rPr>
              <a:t>e</a:t>
            </a:r>
            <a:r>
              <a:rPr sz="4000" dirty="0">
                <a:latin typeface="Arial MT"/>
                <a:cs typeface="Arial MT"/>
              </a:rPr>
              <a:t>s</a:t>
            </a:r>
            <a:r>
              <a:rPr sz="4000" spc="-5" dirty="0">
                <a:latin typeface="Arial MT"/>
                <a:cs typeface="Arial MT"/>
              </a:rPr>
              <a:t> f</a:t>
            </a:r>
            <a:r>
              <a:rPr sz="4000" spc="-10" dirty="0">
                <a:latin typeface="Arial MT"/>
                <a:cs typeface="Arial MT"/>
              </a:rPr>
              <a:t>r</a:t>
            </a:r>
            <a:r>
              <a:rPr sz="4000" spc="-5" dirty="0">
                <a:latin typeface="Arial MT"/>
                <a:cs typeface="Arial MT"/>
              </a:rPr>
              <a:t>o</a:t>
            </a:r>
            <a:r>
              <a:rPr sz="4000" dirty="0">
                <a:latin typeface="Arial MT"/>
                <a:cs typeface="Arial MT"/>
              </a:rPr>
              <a:t>m</a:t>
            </a:r>
            <a:r>
              <a:rPr sz="4000" spc="-10" dirty="0">
                <a:latin typeface="Arial MT"/>
                <a:cs typeface="Arial MT"/>
              </a:rPr>
              <a:t> </a:t>
            </a:r>
            <a:r>
              <a:rPr sz="4000" b="1" spc="-5" dirty="0">
                <a:latin typeface="Arial"/>
                <a:cs typeface="Arial"/>
              </a:rPr>
              <a:t>3</a:t>
            </a:r>
            <a:r>
              <a:rPr sz="3900" b="1" spc="-15" baseline="18162" dirty="0">
                <a:latin typeface="Arial"/>
                <a:cs typeface="Arial"/>
              </a:rPr>
              <a:t>r</a:t>
            </a:r>
            <a:r>
              <a:rPr sz="3900" b="1" baseline="18162" dirty="0">
                <a:latin typeface="Arial"/>
                <a:cs typeface="Arial"/>
              </a:rPr>
              <a:t>d	</a:t>
            </a:r>
            <a:r>
              <a:rPr sz="4000" spc="-5" dirty="0">
                <a:latin typeface="Arial MT"/>
                <a:cs typeface="Arial MT"/>
              </a:rPr>
              <a:t>pha</a:t>
            </a:r>
            <a:r>
              <a:rPr sz="4000" spc="-10" dirty="0">
                <a:latin typeface="Arial MT"/>
                <a:cs typeface="Arial MT"/>
              </a:rPr>
              <a:t>r</a:t>
            </a:r>
            <a:r>
              <a:rPr sz="4000" dirty="0">
                <a:latin typeface="Arial MT"/>
                <a:cs typeface="Arial MT"/>
              </a:rPr>
              <a:t>y</a:t>
            </a:r>
            <a:r>
              <a:rPr sz="4000" spc="-5" dirty="0">
                <a:latin typeface="Arial MT"/>
                <a:cs typeface="Arial MT"/>
              </a:rPr>
              <a:t>ngea</a:t>
            </a:r>
            <a:r>
              <a:rPr sz="4000" dirty="0">
                <a:latin typeface="Arial MT"/>
                <a:cs typeface="Arial MT"/>
              </a:rPr>
              <a:t>l  </a:t>
            </a:r>
            <a:r>
              <a:rPr sz="4000" spc="-5" dirty="0">
                <a:latin typeface="Arial MT"/>
                <a:cs typeface="Arial MT"/>
              </a:rPr>
              <a:t>pouch.</a:t>
            </a:r>
            <a:endParaRPr sz="4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13460" y="403013"/>
            <a:ext cx="10626725" cy="72053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900" marR="1075055" indent="-457200">
              <a:lnSpc>
                <a:spcPct val="100000"/>
              </a:lnSpc>
              <a:spcBef>
                <a:spcPts val="100"/>
              </a:spcBef>
              <a:buClr>
                <a:srgbClr val="4E5B6F"/>
              </a:buClr>
              <a:buSzPct val="95000"/>
              <a:buFont typeface="Wingdings"/>
              <a:buChar char=""/>
              <a:tabLst>
                <a:tab pos="469265" algn="l"/>
                <a:tab pos="469900" algn="l"/>
              </a:tabLst>
            </a:pPr>
            <a:r>
              <a:rPr sz="4000" spc="-5" dirty="0">
                <a:latin typeface="Arial MT"/>
                <a:cs typeface="Arial MT"/>
              </a:rPr>
              <a:t>Usually</a:t>
            </a:r>
            <a:r>
              <a:rPr sz="4000" spc="-15" dirty="0">
                <a:latin typeface="Arial MT"/>
                <a:cs typeface="Arial MT"/>
              </a:rPr>
              <a:t> </a:t>
            </a:r>
            <a:r>
              <a:rPr sz="4000" spc="-5" dirty="0">
                <a:latin typeface="Arial MT"/>
                <a:cs typeface="Arial MT"/>
              </a:rPr>
              <a:t>these</a:t>
            </a:r>
            <a:r>
              <a:rPr sz="4000" spc="-20" dirty="0">
                <a:latin typeface="Arial MT"/>
                <a:cs typeface="Arial MT"/>
              </a:rPr>
              <a:t> </a:t>
            </a:r>
            <a:r>
              <a:rPr sz="4000" spc="-5" dirty="0">
                <a:latin typeface="Arial MT"/>
                <a:cs typeface="Arial MT"/>
              </a:rPr>
              <a:t>glands</a:t>
            </a:r>
            <a:r>
              <a:rPr sz="4000" spc="-15" dirty="0">
                <a:latin typeface="Arial MT"/>
                <a:cs typeface="Arial MT"/>
              </a:rPr>
              <a:t> </a:t>
            </a:r>
            <a:r>
              <a:rPr sz="4000" spc="-5" dirty="0">
                <a:latin typeface="Arial MT"/>
                <a:cs typeface="Arial MT"/>
              </a:rPr>
              <a:t>are</a:t>
            </a:r>
            <a:r>
              <a:rPr sz="4000" spc="-20" dirty="0">
                <a:latin typeface="Arial MT"/>
                <a:cs typeface="Arial MT"/>
              </a:rPr>
              <a:t> </a:t>
            </a:r>
            <a:r>
              <a:rPr sz="4000" spc="-5" dirty="0">
                <a:latin typeface="Arial MT"/>
                <a:cs typeface="Arial MT"/>
              </a:rPr>
              <a:t>posterior</a:t>
            </a:r>
            <a:r>
              <a:rPr sz="4000" spc="-20" dirty="0">
                <a:latin typeface="Arial MT"/>
                <a:cs typeface="Arial MT"/>
              </a:rPr>
              <a:t> </a:t>
            </a:r>
            <a:r>
              <a:rPr sz="4000" spc="-5" dirty="0">
                <a:latin typeface="Arial MT"/>
                <a:cs typeface="Arial MT"/>
              </a:rPr>
              <a:t>to</a:t>
            </a:r>
            <a:r>
              <a:rPr sz="4000" spc="-20" dirty="0">
                <a:latin typeface="Arial MT"/>
                <a:cs typeface="Arial MT"/>
              </a:rPr>
              <a:t> </a:t>
            </a:r>
            <a:r>
              <a:rPr sz="4000" spc="-5" dirty="0">
                <a:latin typeface="Arial MT"/>
                <a:cs typeface="Arial MT"/>
              </a:rPr>
              <a:t>the </a:t>
            </a:r>
            <a:r>
              <a:rPr sz="4000" spc="-1100" dirty="0">
                <a:latin typeface="Arial MT"/>
                <a:cs typeface="Arial MT"/>
              </a:rPr>
              <a:t> </a:t>
            </a:r>
            <a:r>
              <a:rPr sz="4000" spc="-5" dirty="0">
                <a:latin typeface="Arial MT"/>
                <a:cs typeface="Arial MT"/>
              </a:rPr>
              <a:t>thyroid</a:t>
            </a:r>
            <a:r>
              <a:rPr sz="4000" spc="-20" dirty="0">
                <a:latin typeface="Arial MT"/>
                <a:cs typeface="Arial MT"/>
              </a:rPr>
              <a:t> </a:t>
            </a:r>
            <a:r>
              <a:rPr sz="4000" spc="-5" dirty="0">
                <a:latin typeface="Arial MT"/>
                <a:cs typeface="Arial MT"/>
              </a:rPr>
              <a:t>glands</a:t>
            </a:r>
            <a:r>
              <a:rPr sz="4000" spc="-10" dirty="0">
                <a:latin typeface="Arial MT"/>
                <a:cs typeface="Arial MT"/>
              </a:rPr>
              <a:t> </a:t>
            </a:r>
            <a:r>
              <a:rPr sz="4000" spc="-5" dirty="0">
                <a:latin typeface="Arial MT"/>
                <a:cs typeface="Arial MT"/>
              </a:rPr>
              <a:t>but</a:t>
            </a:r>
            <a:r>
              <a:rPr sz="4000" spc="-20" dirty="0">
                <a:latin typeface="Arial MT"/>
                <a:cs typeface="Arial MT"/>
              </a:rPr>
              <a:t> </a:t>
            </a:r>
            <a:r>
              <a:rPr sz="4000" spc="-5" dirty="0">
                <a:latin typeface="Arial MT"/>
                <a:cs typeface="Arial MT"/>
              </a:rPr>
              <a:t>are</a:t>
            </a:r>
            <a:r>
              <a:rPr sz="4000" spc="-15" dirty="0">
                <a:latin typeface="Arial MT"/>
                <a:cs typeface="Arial MT"/>
              </a:rPr>
              <a:t> </a:t>
            </a:r>
            <a:r>
              <a:rPr sz="4000" spc="-5" dirty="0">
                <a:latin typeface="Arial MT"/>
                <a:cs typeface="Arial MT"/>
              </a:rPr>
              <a:t>not</a:t>
            </a:r>
            <a:r>
              <a:rPr sz="4000" spc="-20" dirty="0">
                <a:latin typeface="Arial MT"/>
                <a:cs typeface="Arial MT"/>
              </a:rPr>
              <a:t> </a:t>
            </a:r>
            <a:r>
              <a:rPr sz="4000" spc="-5" dirty="0">
                <a:latin typeface="Arial MT"/>
                <a:cs typeface="Arial MT"/>
              </a:rPr>
              <a:t>attached</a:t>
            </a:r>
            <a:r>
              <a:rPr sz="4000" spc="-15" dirty="0">
                <a:latin typeface="Arial MT"/>
                <a:cs typeface="Arial MT"/>
              </a:rPr>
              <a:t> </a:t>
            </a:r>
            <a:r>
              <a:rPr sz="4000" spc="-5" dirty="0">
                <a:latin typeface="Arial MT"/>
                <a:cs typeface="Arial MT"/>
              </a:rPr>
              <a:t>to</a:t>
            </a:r>
            <a:r>
              <a:rPr sz="4000" spc="-20" dirty="0">
                <a:latin typeface="Arial MT"/>
                <a:cs typeface="Arial MT"/>
              </a:rPr>
              <a:t> </a:t>
            </a:r>
            <a:r>
              <a:rPr sz="4000" spc="-5" dirty="0">
                <a:latin typeface="Arial MT"/>
                <a:cs typeface="Arial MT"/>
              </a:rPr>
              <a:t>it.</a:t>
            </a:r>
            <a:endParaRPr sz="40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4E5B6F"/>
              </a:buClr>
              <a:buFont typeface="Wingdings"/>
              <a:buChar char=""/>
            </a:pPr>
            <a:endParaRPr sz="5750">
              <a:latin typeface="Arial MT"/>
              <a:cs typeface="Arial MT"/>
            </a:endParaRPr>
          </a:p>
          <a:p>
            <a:pPr marL="469900" marR="5080" indent="-457200">
              <a:lnSpc>
                <a:spcPct val="100000"/>
              </a:lnSpc>
              <a:spcBef>
                <a:spcPts val="5"/>
              </a:spcBef>
              <a:buClr>
                <a:srgbClr val="4E5B6F"/>
              </a:buClr>
              <a:buSzPct val="95000"/>
              <a:buFont typeface="Wingdings"/>
              <a:buChar char=""/>
              <a:tabLst>
                <a:tab pos="469265" algn="l"/>
                <a:tab pos="469900" algn="l"/>
              </a:tabLst>
            </a:pPr>
            <a:r>
              <a:rPr sz="4000" spc="-5" dirty="0">
                <a:latin typeface="Arial MT"/>
                <a:cs typeface="Arial MT"/>
              </a:rPr>
              <a:t>Superior parathyroid glands have </a:t>
            </a:r>
            <a:r>
              <a:rPr sz="4000" spc="-10" dirty="0">
                <a:latin typeface="Arial MT"/>
                <a:cs typeface="Arial MT"/>
              </a:rPr>
              <a:t>more </a:t>
            </a:r>
            <a:r>
              <a:rPr sz="4000" spc="-5" dirty="0">
                <a:latin typeface="Arial MT"/>
                <a:cs typeface="Arial MT"/>
              </a:rPr>
              <a:t> constant location because of their </a:t>
            </a:r>
            <a:r>
              <a:rPr sz="4000" dirty="0">
                <a:latin typeface="Arial MT"/>
                <a:cs typeface="Arial MT"/>
              </a:rPr>
              <a:t> </a:t>
            </a:r>
            <a:r>
              <a:rPr sz="4000" spc="-5" dirty="0">
                <a:latin typeface="Arial MT"/>
                <a:cs typeface="Arial MT"/>
              </a:rPr>
              <a:t>embryological</a:t>
            </a:r>
            <a:r>
              <a:rPr sz="4000" spc="-30" dirty="0">
                <a:latin typeface="Arial MT"/>
                <a:cs typeface="Arial MT"/>
              </a:rPr>
              <a:t> </a:t>
            </a:r>
            <a:r>
              <a:rPr sz="4000" spc="-5" dirty="0">
                <a:latin typeface="Arial MT"/>
                <a:cs typeface="Arial MT"/>
              </a:rPr>
              <a:t>origin</a:t>
            </a:r>
            <a:r>
              <a:rPr sz="4000" spc="-25" dirty="0">
                <a:latin typeface="Arial MT"/>
                <a:cs typeface="Arial MT"/>
              </a:rPr>
              <a:t> </a:t>
            </a:r>
            <a:r>
              <a:rPr sz="4000" spc="-5" dirty="0">
                <a:latin typeface="Arial MT"/>
                <a:cs typeface="Arial MT"/>
              </a:rPr>
              <a:t>(4th</a:t>
            </a:r>
            <a:r>
              <a:rPr sz="4000" spc="-25" dirty="0">
                <a:latin typeface="Arial MT"/>
                <a:cs typeface="Arial MT"/>
              </a:rPr>
              <a:t> </a:t>
            </a:r>
            <a:r>
              <a:rPr sz="4000" spc="-5" dirty="0">
                <a:latin typeface="Arial MT"/>
                <a:cs typeface="Arial MT"/>
              </a:rPr>
              <a:t>pharyngeal</a:t>
            </a:r>
            <a:r>
              <a:rPr sz="4000" spc="-25" dirty="0">
                <a:latin typeface="Arial MT"/>
                <a:cs typeface="Arial MT"/>
              </a:rPr>
              <a:t> </a:t>
            </a:r>
            <a:r>
              <a:rPr sz="4000" spc="-5" dirty="0">
                <a:latin typeface="Arial MT"/>
                <a:cs typeface="Arial MT"/>
              </a:rPr>
              <a:t>pouch</a:t>
            </a:r>
            <a:r>
              <a:rPr sz="4000" spc="-25" dirty="0">
                <a:latin typeface="Arial MT"/>
                <a:cs typeface="Arial MT"/>
              </a:rPr>
              <a:t> </a:t>
            </a:r>
            <a:r>
              <a:rPr sz="4000" spc="-5" dirty="0">
                <a:latin typeface="Arial MT"/>
                <a:cs typeface="Arial MT"/>
              </a:rPr>
              <a:t>).</a:t>
            </a:r>
            <a:endParaRPr sz="40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4E5B6F"/>
              </a:buClr>
              <a:buFont typeface="Wingdings"/>
              <a:buChar char=""/>
            </a:pPr>
            <a:endParaRPr sz="5750">
              <a:latin typeface="Arial MT"/>
              <a:cs typeface="Arial MT"/>
            </a:endParaRPr>
          </a:p>
          <a:p>
            <a:pPr marL="469900" marR="127635" indent="-457200">
              <a:lnSpc>
                <a:spcPct val="100000"/>
              </a:lnSpc>
              <a:spcBef>
                <a:spcPts val="5"/>
              </a:spcBef>
              <a:buClr>
                <a:srgbClr val="4E5B6F"/>
              </a:buClr>
              <a:buSzPct val="95000"/>
              <a:buFont typeface="Wingdings"/>
              <a:buChar char=""/>
              <a:tabLst>
                <a:tab pos="469265" algn="l"/>
                <a:tab pos="469900" algn="l"/>
                <a:tab pos="6160135" algn="l"/>
              </a:tabLst>
            </a:pPr>
            <a:r>
              <a:rPr sz="4000" spc="-5" dirty="0">
                <a:latin typeface="Arial MT"/>
                <a:cs typeface="Arial MT"/>
              </a:rPr>
              <a:t>The inferior parathyroid glands have </a:t>
            </a:r>
            <a:r>
              <a:rPr sz="4000" spc="-10" dirty="0">
                <a:latin typeface="Arial MT"/>
                <a:cs typeface="Arial MT"/>
              </a:rPr>
              <a:t>more </a:t>
            </a:r>
            <a:r>
              <a:rPr sz="4000" spc="-5" dirty="0">
                <a:latin typeface="Arial MT"/>
                <a:cs typeface="Arial MT"/>
              </a:rPr>
              <a:t> risk of </a:t>
            </a:r>
            <a:r>
              <a:rPr sz="4000" spc="-10" dirty="0">
                <a:latin typeface="Arial MT"/>
                <a:cs typeface="Arial MT"/>
              </a:rPr>
              <a:t>developing </a:t>
            </a:r>
            <a:r>
              <a:rPr sz="4000" spc="-5" dirty="0">
                <a:latin typeface="Arial MT"/>
                <a:cs typeface="Arial MT"/>
              </a:rPr>
              <a:t>ectopic location because </a:t>
            </a:r>
            <a:r>
              <a:rPr sz="4000" dirty="0">
                <a:latin typeface="Arial MT"/>
                <a:cs typeface="Arial MT"/>
              </a:rPr>
              <a:t> </a:t>
            </a:r>
            <a:r>
              <a:rPr sz="4000" spc="-5" dirty="0">
                <a:latin typeface="Arial MT"/>
                <a:cs typeface="Arial MT"/>
              </a:rPr>
              <a:t>of</a:t>
            </a:r>
            <a:r>
              <a:rPr sz="4000" spc="-10" dirty="0">
                <a:latin typeface="Arial MT"/>
                <a:cs typeface="Arial MT"/>
              </a:rPr>
              <a:t> </a:t>
            </a:r>
            <a:r>
              <a:rPr sz="4000" spc="-5" dirty="0">
                <a:latin typeface="Arial MT"/>
                <a:cs typeface="Arial MT"/>
              </a:rPr>
              <a:t>the longer pathway</a:t>
            </a:r>
            <a:r>
              <a:rPr sz="4000" dirty="0">
                <a:latin typeface="Arial MT"/>
                <a:cs typeface="Arial MT"/>
              </a:rPr>
              <a:t> </a:t>
            </a:r>
            <a:r>
              <a:rPr sz="4000" spc="-5" dirty="0">
                <a:latin typeface="Arial MT"/>
                <a:cs typeface="Arial MT"/>
              </a:rPr>
              <a:t>of	</a:t>
            </a:r>
            <a:r>
              <a:rPr sz="4000" spc="-10" dirty="0">
                <a:latin typeface="Arial MT"/>
                <a:cs typeface="Arial MT"/>
              </a:rPr>
              <a:t>migration </a:t>
            </a:r>
            <a:r>
              <a:rPr sz="4000" spc="-5" dirty="0">
                <a:latin typeface="Arial MT"/>
                <a:cs typeface="Arial MT"/>
              </a:rPr>
              <a:t>from its </a:t>
            </a:r>
            <a:r>
              <a:rPr sz="4000" dirty="0">
                <a:latin typeface="Arial MT"/>
                <a:cs typeface="Arial MT"/>
              </a:rPr>
              <a:t> </a:t>
            </a:r>
            <a:r>
              <a:rPr sz="4000" spc="-5" dirty="0">
                <a:latin typeface="Arial MT"/>
                <a:cs typeface="Arial MT"/>
              </a:rPr>
              <a:t>embryological</a:t>
            </a:r>
            <a:r>
              <a:rPr sz="4000" spc="-25" dirty="0">
                <a:latin typeface="Arial MT"/>
                <a:cs typeface="Arial MT"/>
              </a:rPr>
              <a:t> </a:t>
            </a:r>
            <a:r>
              <a:rPr sz="4000" spc="-5" dirty="0">
                <a:latin typeface="Arial MT"/>
                <a:cs typeface="Arial MT"/>
              </a:rPr>
              <a:t>origin</a:t>
            </a:r>
            <a:r>
              <a:rPr sz="4000" spc="-20" dirty="0">
                <a:latin typeface="Arial MT"/>
                <a:cs typeface="Arial MT"/>
              </a:rPr>
              <a:t> </a:t>
            </a:r>
            <a:r>
              <a:rPr sz="4000" spc="-10" dirty="0">
                <a:latin typeface="Arial MT"/>
                <a:cs typeface="Arial MT"/>
              </a:rPr>
              <a:t>(3rd</a:t>
            </a:r>
            <a:r>
              <a:rPr sz="4000" spc="-20" dirty="0">
                <a:latin typeface="Arial MT"/>
                <a:cs typeface="Arial MT"/>
              </a:rPr>
              <a:t> </a:t>
            </a:r>
            <a:r>
              <a:rPr sz="4000" spc="-5" dirty="0">
                <a:latin typeface="Arial MT"/>
                <a:cs typeface="Arial MT"/>
              </a:rPr>
              <a:t>pharyngeal</a:t>
            </a:r>
            <a:r>
              <a:rPr sz="4000" spc="-20" dirty="0">
                <a:latin typeface="Arial MT"/>
                <a:cs typeface="Arial MT"/>
              </a:rPr>
              <a:t> pouch).</a:t>
            </a:r>
            <a:endParaRPr sz="4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11860" y="1532466"/>
            <a:ext cx="4904740" cy="6959600"/>
          </a:xfrm>
          <a:prstGeom prst="rect">
            <a:avLst/>
          </a:prstGeom>
        </p:spPr>
        <p:txBody>
          <a:bodyPr vert="horz" wrap="square" lIns="0" tIns="123190" rIns="0" bIns="0" rtlCol="0">
            <a:spAutoFit/>
          </a:bodyPr>
          <a:lstStyle/>
          <a:p>
            <a:pPr marL="469900" marR="5080" indent="-457200">
              <a:lnSpc>
                <a:spcPts val="3579"/>
              </a:lnSpc>
              <a:spcBef>
                <a:spcPts val="970"/>
              </a:spcBef>
              <a:buClr>
                <a:srgbClr val="4E5B6F"/>
              </a:buClr>
              <a:buSzPct val="93243"/>
              <a:buFont typeface="Wingdings"/>
              <a:buChar char=""/>
              <a:tabLst>
                <a:tab pos="469265" algn="l"/>
                <a:tab pos="469900" algn="l"/>
              </a:tabLst>
            </a:pPr>
            <a:r>
              <a:rPr sz="3700" spc="10" dirty="0">
                <a:latin typeface="Arial MT"/>
                <a:cs typeface="Arial MT"/>
              </a:rPr>
              <a:t>usually</a:t>
            </a:r>
            <a:r>
              <a:rPr sz="3700" spc="40" dirty="0">
                <a:latin typeface="Arial MT"/>
                <a:cs typeface="Arial MT"/>
              </a:rPr>
              <a:t> </a:t>
            </a:r>
            <a:r>
              <a:rPr sz="3700" spc="10" dirty="0">
                <a:latin typeface="Arial MT"/>
                <a:cs typeface="Arial MT"/>
              </a:rPr>
              <a:t>the</a:t>
            </a:r>
            <a:r>
              <a:rPr sz="3700" spc="35" dirty="0">
                <a:latin typeface="Arial MT"/>
                <a:cs typeface="Arial MT"/>
              </a:rPr>
              <a:t> </a:t>
            </a:r>
            <a:r>
              <a:rPr sz="3700" spc="10" dirty="0">
                <a:latin typeface="Arial MT"/>
                <a:cs typeface="Arial MT"/>
              </a:rPr>
              <a:t>location </a:t>
            </a:r>
            <a:r>
              <a:rPr sz="3700" spc="15" dirty="0">
                <a:latin typeface="Arial MT"/>
                <a:cs typeface="Arial MT"/>
              </a:rPr>
              <a:t> </a:t>
            </a:r>
            <a:r>
              <a:rPr sz="3700" spc="10" dirty="0">
                <a:latin typeface="Arial MT"/>
                <a:cs typeface="Arial MT"/>
              </a:rPr>
              <a:t>of the parathyroid </a:t>
            </a:r>
            <a:r>
              <a:rPr sz="3700" spc="15" dirty="0">
                <a:latin typeface="Arial MT"/>
                <a:cs typeface="Arial MT"/>
              </a:rPr>
              <a:t> </a:t>
            </a:r>
            <a:r>
              <a:rPr sz="3700" spc="10" dirty="0">
                <a:latin typeface="Arial MT"/>
                <a:cs typeface="Arial MT"/>
              </a:rPr>
              <a:t>glands </a:t>
            </a:r>
            <a:r>
              <a:rPr sz="3700" spc="5" dirty="0">
                <a:latin typeface="Arial MT"/>
                <a:cs typeface="Arial MT"/>
              </a:rPr>
              <a:t>is </a:t>
            </a:r>
            <a:r>
              <a:rPr sz="3700" spc="10" dirty="0">
                <a:latin typeface="Arial MT"/>
                <a:cs typeface="Arial MT"/>
              </a:rPr>
              <a:t>at the </a:t>
            </a:r>
            <a:r>
              <a:rPr sz="3700" spc="15" dirty="0">
                <a:latin typeface="Arial MT"/>
                <a:cs typeface="Arial MT"/>
              </a:rPr>
              <a:t> </a:t>
            </a:r>
            <a:r>
              <a:rPr sz="3700" spc="10" dirty="0">
                <a:latin typeface="Arial MT"/>
                <a:cs typeface="Arial MT"/>
              </a:rPr>
              <a:t>intersection between </a:t>
            </a:r>
            <a:r>
              <a:rPr sz="3700" spc="-1015" dirty="0">
                <a:latin typeface="Arial MT"/>
                <a:cs typeface="Arial MT"/>
              </a:rPr>
              <a:t> </a:t>
            </a:r>
            <a:r>
              <a:rPr sz="3700" spc="10" dirty="0">
                <a:latin typeface="Arial MT"/>
                <a:cs typeface="Arial MT"/>
              </a:rPr>
              <a:t>the recurrent </a:t>
            </a:r>
            <a:r>
              <a:rPr sz="3700" spc="15" dirty="0">
                <a:latin typeface="Arial MT"/>
                <a:cs typeface="Arial MT"/>
              </a:rPr>
              <a:t> </a:t>
            </a:r>
            <a:r>
              <a:rPr sz="3700" spc="10" dirty="0">
                <a:latin typeface="Arial MT"/>
                <a:cs typeface="Arial MT"/>
              </a:rPr>
              <a:t>laryngeal nerve </a:t>
            </a:r>
            <a:r>
              <a:rPr sz="3700" spc="15" dirty="0">
                <a:latin typeface="Arial MT"/>
                <a:cs typeface="Arial MT"/>
              </a:rPr>
              <a:t>and </a:t>
            </a:r>
            <a:r>
              <a:rPr sz="3700" spc="20" dirty="0">
                <a:latin typeface="Arial MT"/>
                <a:cs typeface="Arial MT"/>
              </a:rPr>
              <a:t> </a:t>
            </a:r>
            <a:r>
              <a:rPr sz="3700" spc="10" dirty="0">
                <a:latin typeface="Arial MT"/>
                <a:cs typeface="Arial MT"/>
              </a:rPr>
              <a:t>the </a:t>
            </a:r>
            <a:r>
              <a:rPr sz="3700" spc="5" dirty="0">
                <a:latin typeface="Arial MT"/>
                <a:cs typeface="Arial MT"/>
              </a:rPr>
              <a:t>inferior </a:t>
            </a:r>
            <a:r>
              <a:rPr sz="3700" spc="10" dirty="0">
                <a:latin typeface="Arial MT"/>
                <a:cs typeface="Arial MT"/>
              </a:rPr>
              <a:t>thyroid </a:t>
            </a:r>
            <a:r>
              <a:rPr sz="3700" spc="15" dirty="0">
                <a:latin typeface="Arial MT"/>
                <a:cs typeface="Arial MT"/>
              </a:rPr>
              <a:t> </a:t>
            </a:r>
            <a:r>
              <a:rPr sz="3700" spc="10" dirty="0">
                <a:latin typeface="Arial MT"/>
                <a:cs typeface="Arial MT"/>
              </a:rPr>
              <a:t>artery </a:t>
            </a:r>
            <a:r>
              <a:rPr sz="3700" spc="5" dirty="0">
                <a:latin typeface="Arial MT"/>
                <a:cs typeface="Arial MT"/>
              </a:rPr>
              <a:t>, </a:t>
            </a:r>
            <a:r>
              <a:rPr sz="3700" spc="10" dirty="0">
                <a:latin typeface="Arial MT"/>
                <a:cs typeface="Arial MT"/>
              </a:rPr>
              <a:t>the superior </a:t>
            </a:r>
            <a:r>
              <a:rPr sz="3700" spc="15" dirty="0">
                <a:latin typeface="Arial MT"/>
                <a:cs typeface="Arial MT"/>
              </a:rPr>
              <a:t> </a:t>
            </a:r>
            <a:r>
              <a:rPr sz="3700" spc="10" dirty="0">
                <a:latin typeface="Arial MT"/>
                <a:cs typeface="Arial MT"/>
              </a:rPr>
              <a:t>ones</a:t>
            </a:r>
            <a:r>
              <a:rPr sz="3700" spc="-15" dirty="0">
                <a:latin typeface="Arial MT"/>
                <a:cs typeface="Arial MT"/>
              </a:rPr>
              <a:t> </a:t>
            </a:r>
            <a:r>
              <a:rPr sz="3700" spc="10" dirty="0">
                <a:latin typeface="Arial MT"/>
                <a:cs typeface="Arial MT"/>
              </a:rPr>
              <a:t>are</a:t>
            </a:r>
            <a:r>
              <a:rPr sz="3700" spc="-15" dirty="0">
                <a:latin typeface="Arial MT"/>
                <a:cs typeface="Arial MT"/>
              </a:rPr>
              <a:t> </a:t>
            </a:r>
            <a:r>
              <a:rPr sz="3700" spc="15" dirty="0">
                <a:latin typeface="Arial MT"/>
                <a:cs typeface="Arial MT"/>
              </a:rPr>
              <a:t>1</a:t>
            </a:r>
            <a:r>
              <a:rPr sz="3700" spc="-15" dirty="0">
                <a:latin typeface="Arial MT"/>
                <a:cs typeface="Arial MT"/>
              </a:rPr>
              <a:t> </a:t>
            </a:r>
            <a:r>
              <a:rPr sz="3700" spc="20" dirty="0">
                <a:latin typeface="Arial MT"/>
                <a:cs typeface="Arial MT"/>
              </a:rPr>
              <a:t>cm</a:t>
            </a:r>
            <a:r>
              <a:rPr sz="3700" spc="-20" dirty="0">
                <a:latin typeface="Arial MT"/>
                <a:cs typeface="Arial MT"/>
              </a:rPr>
              <a:t> </a:t>
            </a:r>
            <a:r>
              <a:rPr sz="3700" spc="15" dirty="0">
                <a:latin typeface="Arial MT"/>
                <a:cs typeface="Arial MT"/>
              </a:rPr>
              <a:t>above </a:t>
            </a:r>
            <a:r>
              <a:rPr sz="3700" spc="-1010" dirty="0">
                <a:latin typeface="Arial MT"/>
                <a:cs typeface="Arial MT"/>
              </a:rPr>
              <a:t> </a:t>
            </a:r>
            <a:r>
              <a:rPr sz="3700" spc="5" dirty="0">
                <a:latin typeface="Arial MT"/>
                <a:cs typeface="Arial MT"/>
              </a:rPr>
              <a:t>this point, </a:t>
            </a:r>
            <a:r>
              <a:rPr sz="3700" spc="10" dirty="0">
                <a:latin typeface="Arial MT"/>
                <a:cs typeface="Arial MT"/>
              </a:rPr>
              <a:t>dorsal to </a:t>
            </a:r>
            <a:r>
              <a:rPr sz="3700" spc="15" dirty="0">
                <a:latin typeface="Arial MT"/>
                <a:cs typeface="Arial MT"/>
              </a:rPr>
              <a:t> </a:t>
            </a:r>
            <a:r>
              <a:rPr sz="3700" spc="10" dirty="0">
                <a:latin typeface="Arial MT"/>
                <a:cs typeface="Arial MT"/>
              </a:rPr>
              <a:t>the nerve </a:t>
            </a:r>
            <a:r>
              <a:rPr sz="3700" spc="5" dirty="0">
                <a:latin typeface="Arial MT"/>
                <a:cs typeface="Arial MT"/>
              </a:rPr>
              <a:t>, </a:t>
            </a:r>
            <a:r>
              <a:rPr sz="3700" spc="10" dirty="0">
                <a:latin typeface="Arial MT"/>
                <a:cs typeface="Arial MT"/>
              </a:rPr>
              <a:t>the </a:t>
            </a:r>
            <a:r>
              <a:rPr sz="3700" spc="15" dirty="0">
                <a:latin typeface="Arial MT"/>
                <a:cs typeface="Arial MT"/>
              </a:rPr>
              <a:t> </a:t>
            </a:r>
            <a:r>
              <a:rPr sz="3700" spc="5" dirty="0">
                <a:latin typeface="Arial MT"/>
                <a:cs typeface="Arial MT"/>
              </a:rPr>
              <a:t>inferior </a:t>
            </a:r>
            <a:r>
              <a:rPr sz="3700" spc="10" dirty="0">
                <a:latin typeface="Arial MT"/>
                <a:cs typeface="Arial MT"/>
              </a:rPr>
              <a:t>ones </a:t>
            </a:r>
            <a:r>
              <a:rPr sz="3700" spc="15" dirty="0">
                <a:latin typeface="Arial MT"/>
                <a:cs typeface="Arial MT"/>
              </a:rPr>
              <a:t>on </a:t>
            </a:r>
            <a:r>
              <a:rPr sz="3700" spc="10" dirty="0">
                <a:latin typeface="Arial MT"/>
                <a:cs typeface="Arial MT"/>
              </a:rPr>
              <a:t>the </a:t>
            </a:r>
            <a:r>
              <a:rPr sz="3700" spc="15" dirty="0">
                <a:latin typeface="Arial MT"/>
                <a:cs typeface="Arial MT"/>
              </a:rPr>
              <a:t> </a:t>
            </a:r>
            <a:r>
              <a:rPr sz="3700" spc="10" dirty="0">
                <a:latin typeface="Arial MT"/>
                <a:cs typeface="Arial MT"/>
              </a:rPr>
              <a:t>other hand </a:t>
            </a:r>
            <a:r>
              <a:rPr sz="3700" spc="5" dirty="0">
                <a:latin typeface="Arial MT"/>
                <a:cs typeface="Arial MT"/>
              </a:rPr>
              <a:t>is </a:t>
            </a:r>
            <a:r>
              <a:rPr sz="3700" spc="15" dirty="0">
                <a:latin typeface="Arial MT"/>
                <a:cs typeface="Arial MT"/>
              </a:rPr>
              <a:t>1 com </a:t>
            </a:r>
            <a:r>
              <a:rPr sz="3700" spc="20" dirty="0">
                <a:latin typeface="Arial MT"/>
                <a:cs typeface="Arial MT"/>
              </a:rPr>
              <a:t> </a:t>
            </a:r>
            <a:r>
              <a:rPr sz="3700" spc="10" dirty="0">
                <a:latin typeface="Arial MT"/>
                <a:cs typeface="Arial MT"/>
              </a:rPr>
              <a:t>below </a:t>
            </a:r>
            <a:r>
              <a:rPr sz="3700" spc="5" dirty="0">
                <a:latin typeface="Arial MT"/>
                <a:cs typeface="Arial MT"/>
              </a:rPr>
              <a:t>this </a:t>
            </a:r>
            <a:r>
              <a:rPr sz="3700" spc="10" dirty="0">
                <a:latin typeface="Arial MT"/>
                <a:cs typeface="Arial MT"/>
              </a:rPr>
              <a:t>point </a:t>
            </a:r>
            <a:r>
              <a:rPr sz="3700" spc="15" dirty="0">
                <a:latin typeface="Arial MT"/>
                <a:cs typeface="Arial MT"/>
              </a:rPr>
              <a:t>and </a:t>
            </a:r>
            <a:r>
              <a:rPr sz="3700" spc="20" dirty="0">
                <a:latin typeface="Arial MT"/>
                <a:cs typeface="Arial MT"/>
              </a:rPr>
              <a:t> </a:t>
            </a:r>
            <a:r>
              <a:rPr sz="3700" spc="10" dirty="0">
                <a:latin typeface="Arial MT"/>
                <a:cs typeface="Arial MT"/>
              </a:rPr>
              <a:t>ventral</a:t>
            </a:r>
            <a:r>
              <a:rPr sz="3700" spc="-15" dirty="0">
                <a:latin typeface="Arial MT"/>
                <a:cs typeface="Arial MT"/>
              </a:rPr>
              <a:t> </a:t>
            </a:r>
            <a:r>
              <a:rPr sz="3700" spc="10" dirty="0">
                <a:latin typeface="Arial MT"/>
                <a:cs typeface="Arial MT"/>
              </a:rPr>
              <a:t>to</a:t>
            </a:r>
            <a:r>
              <a:rPr sz="3700" spc="-15" dirty="0">
                <a:latin typeface="Arial MT"/>
                <a:cs typeface="Arial MT"/>
              </a:rPr>
              <a:t> </a:t>
            </a:r>
            <a:r>
              <a:rPr sz="3700" spc="10" dirty="0">
                <a:latin typeface="Arial MT"/>
                <a:cs typeface="Arial MT"/>
              </a:rPr>
              <a:t>the</a:t>
            </a:r>
            <a:r>
              <a:rPr sz="3700" spc="-20" dirty="0">
                <a:latin typeface="Arial MT"/>
                <a:cs typeface="Arial MT"/>
              </a:rPr>
              <a:t> </a:t>
            </a:r>
            <a:r>
              <a:rPr sz="3700" spc="10" dirty="0">
                <a:latin typeface="Arial MT"/>
                <a:cs typeface="Arial MT"/>
              </a:rPr>
              <a:t>nerve.</a:t>
            </a:r>
            <a:endParaRPr sz="3700">
              <a:latin typeface="Arial MT"/>
              <a:cs typeface="Arial M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02400" y="0"/>
            <a:ext cx="56896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28419" y="662432"/>
            <a:ext cx="3978910" cy="8382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1982470" algn="l"/>
              </a:tabLst>
            </a:pPr>
            <a:r>
              <a:rPr sz="5300" spc="-125" dirty="0">
                <a:solidFill>
                  <a:srgbClr val="3E5880"/>
                </a:solidFill>
              </a:rPr>
              <a:t>Bloo</a:t>
            </a:r>
            <a:r>
              <a:rPr sz="5300" spc="15" dirty="0">
                <a:solidFill>
                  <a:srgbClr val="3E5880"/>
                </a:solidFill>
              </a:rPr>
              <a:t>d</a:t>
            </a:r>
            <a:r>
              <a:rPr sz="5300" dirty="0">
                <a:solidFill>
                  <a:srgbClr val="3E5880"/>
                </a:solidFill>
              </a:rPr>
              <a:t>	</a:t>
            </a:r>
            <a:r>
              <a:rPr sz="5300" spc="-125" dirty="0">
                <a:solidFill>
                  <a:srgbClr val="3E5880"/>
                </a:solidFill>
              </a:rPr>
              <a:t>Suppl</a:t>
            </a:r>
            <a:r>
              <a:rPr sz="5300" spc="15" dirty="0">
                <a:solidFill>
                  <a:srgbClr val="3E5880"/>
                </a:solidFill>
              </a:rPr>
              <a:t>y</a:t>
            </a:r>
            <a:endParaRPr sz="5300"/>
          </a:p>
        </p:txBody>
      </p:sp>
      <p:sp>
        <p:nvSpPr>
          <p:cNvPr id="3" name="object 3"/>
          <p:cNvSpPr txBox="1"/>
          <p:nvPr/>
        </p:nvSpPr>
        <p:spPr>
          <a:xfrm>
            <a:off x="505459" y="1825413"/>
            <a:ext cx="4655185" cy="75780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900" marR="286385" indent="-457200">
              <a:lnSpc>
                <a:spcPct val="100000"/>
              </a:lnSpc>
              <a:spcBef>
                <a:spcPts val="100"/>
              </a:spcBef>
              <a:buClr>
                <a:srgbClr val="4E5B6F"/>
              </a:buClr>
              <a:buSzPct val="95000"/>
              <a:buFont typeface="Wingdings"/>
              <a:buChar char=""/>
              <a:tabLst>
                <a:tab pos="469265" algn="l"/>
                <a:tab pos="469900" algn="l"/>
              </a:tabLst>
            </a:pPr>
            <a:r>
              <a:rPr sz="4000" spc="-5" dirty="0">
                <a:latin typeface="Arial MT"/>
                <a:cs typeface="Arial MT"/>
              </a:rPr>
              <a:t>Shares the same </a:t>
            </a:r>
            <a:r>
              <a:rPr sz="4000" spc="-1100" dirty="0">
                <a:latin typeface="Arial MT"/>
                <a:cs typeface="Arial MT"/>
              </a:rPr>
              <a:t> </a:t>
            </a:r>
            <a:r>
              <a:rPr sz="4000" spc="-5" dirty="0">
                <a:latin typeface="Arial MT"/>
                <a:cs typeface="Arial MT"/>
              </a:rPr>
              <a:t>blood </a:t>
            </a:r>
            <a:r>
              <a:rPr sz="4000" spc="-25" dirty="0">
                <a:latin typeface="Arial MT"/>
                <a:cs typeface="Arial MT"/>
              </a:rPr>
              <a:t>supply, </a:t>
            </a:r>
            <a:r>
              <a:rPr sz="4000" spc="-20" dirty="0">
                <a:latin typeface="Arial MT"/>
                <a:cs typeface="Arial MT"/>
              </a:rPr>
              <a:t> </a:t>
            </a:r>
            <a:r>
              <a:rPr sz="4000" spc="-5" dirty="0">
                <a:latin typeface="Arial MT"/>
                <a:cs typeface="Arial MT"/>
              </a:rPr>
              <a:t>venous</a:t>
            </a:r>
            <a:r>
              <a:rPr sz="4000" spc="-95" dirty="0">
                <a:latin typeface="Arial MT"/>
                <a:cs typeface="Arial MT"/>
              </a:rPr>
              <a:t> </a:t>
            </a:r>
            <a:r>
              <a:rPr sz="4000" spc="-5" dirty="0">
                <a:latin typeface="Arial MT"/>
                <a:cs typeface="Arial MT"/>
              </a:rPr>
              <a:t>drainage, </a:t>
            </a:r>
            <a:r>
              <a:rPr sz="4000" spc="-1095" dirty="0">
                <a:latin typeface="Arial MT"/>
                <a:cs typeface="Arial MT"/>
              </a:rPr>
              <a:t> </a:t>
            </a:r>
            <a:r>
              <a:rPr sz="4000" spc="-5" dirty="0">
                <a:latin typeface="Arial MT"/>
                <a:cs typeface="Arial MT"/>
              </a:rPr>
              <a:t>and lymphatic </a:t>
            </a:r>
            <a:r>
              <a:rPr sz="4000" dirty="0">
                <a:latin typeface="Arial MT"/>
                <a:cs typeface="Arial MT"/>
              </a:rPr>
              <a:t> </a:t>
            </a:r>
            <a:r>
              <a:rPr sz="4000" spc="-5" dirty="0">
                <a:latin typeface="Arial MT"/>
                <a:cs typeface="Arial MT"/>
              </a:rPr>
              <a:t>drainage as the </a:t>
            </a:r>
            <a:r>
              <a:rPr sz="4000" dirty="0">
                <a:latin typeface="Arial MT"/>
                <a:cs typeface="Arial MT"/>
              </a:rPr>
              <a:t> </a:t>
            </a:r>
            <a:r>
              <a:rPr sz="4000" spc="-5" dirty="0">
                <a:latin typeface="Arial MT"/>
                <a:cs typeface="Arial MT"/>
              </a:rPr>
              <a:t>thyroid</a:t>
            </a:r>
            <a:r>
              <a:rPr sz="4000" spc="-25" dirty="0">
                <a:latin typeface="Arial MT"/>
                <a:cs typeface="Arial MT"/>
              </a:rPr>
              <a:t> </a:t>
            </a:r>
            <a:r>
              <a:rPr sz="4000" spc="-5" dirty="0">
                <a:latin typeface="Arial MT"/>
                <a:cs typeface="Arial MT"/>
              </a:rPr>
              <a:t>gland</a:t>
            </a:r>
            <a:endParaRPr sz="4000">
              <a:latin typeface="Arial MT"/>
              <a:cs typeface="Arial MT"/>
            </a:endParaRPr>
          </a:p>
          <a:p>
            <a:pPr marL="469900" marR="937894" indent="-457200">
              <a:lnSpc>
                <a:spcPct val="100000"/>
              </a:lnSpc>
              <a:spcBef>
                <a:spcPts val="930"/>
              </a:spcBef>
              <a:buClr>
                <a:srgbClr val="4E5B6F"/>
              </a:buClr>
              <a:buSzPct val="95000"/>
              <a:buFont typeface="Wingdings"/>
              <a:buChar char=""/>
              <a:tabLst>
                <a:tab pos="469265" algn="l"/>
                <a:tab pos="469900" algn="l"/>
              </a:tabLst>
            </a:pPr>
            <a:r>
              <a:rPr sz="4000" spc="-5" dirty="0">
                <a:solidFill>
                  <a:srgbClr val="C00000"/>
                </a:solidFill>
                <a:latin typeface="Arial MT"/>
                <a:cs typeface="Arial MT"/>
              </a:rPr>
              <a:t>Inferior</a:t>
            </a:r>
            <a:r>
              <a:rPr sz="4000" spc="-105" dirty="0">
                <a:solidFill>
                  <a:srgbClr val="C00000"/>
                </a:solidFill>
                <a:latin typeface="Arial MT"/>
                <a:cs typeface="Arial MT"/>
              </a:rPr>
              <a:t> </a:t>
            </a:r>
            <a:r>
              <a:rPr sz="4000" spc="-5" dirty="0">
                <a:solidFill>
                  <a:srgbClr val="C00000"/>
                </a:solidFill>
                <a:latin typeface="Arial MT"/>
                <a:cs typeface="Arial MT"/>
              </a:rPr>
              <a:t>thyroid </a:t>
            </a:r>
            <a:r>
              <a:rPr sz="4000" spc="-1095" dirty="0">
                <a:solidFill>
                  <a:srgbClr val="C00000"/>
                </a:solidFill>
                <a:latin typeface="Arial MT"/>
                <a:cs typeface="Arial MT"/>
              </a:rPr>
              <a:t> </a:t>
            </a:r>
            <a:r>
              <a:rPr sz="4000" spc="-10" dirty="0">
                <a:solidFill>
                  <a:srgbClr val="C00000"/>
                </a:solidFill>
                <a:latin typeface="Arial MT"/>
                <a:cs typeface="Arial MT"/>
              </a:rPr>
              <a:t>artery</a:t>
            </a:r>
            <a:endParaRPr sz="4000">
              <a:latin typeface="Arial MT"/>
              <a:cs typeface="Arial MT"/>
            </a:endParaRPr>
          </a:p>
          <a:p>
            <a:pPr marL="469900" marR="5080" indent="-457200">
              <a:lnSpc>
                <a:spcPct val="100000"/>
              </a:lnSpc>
              <a:spcBef>
                <a:spcPts val="935"/>
              </a:spcBef>
              <a:buClr>
                <a:srgbClr val="4E5B6F"/>
              </a:buClr>
              <a:buSzPct val="95000"/>
              <a:buFont typeface="Wingdings"/>
              <a:buChar char=""/>
              <a:tabLst>
                <a:tab pos="469265" algn="l"/>
                <a:tab pos="469900" algn="l"/>
              </a:tabLst>
            </a:pPr>
            <a:r>
              <a:rPr sz="4000" spc="-5" dirty="0">
                <a:latin typeface="Arial MT"/>
                <a:cs typeface="Arial MT"/>
              </a:rPr>
              <a:t>Collateral blood </a:t>
            </a:r>
            <a:r>
              <a:rPr sz="4000" dirty="0">
                <a:latin typeface="Arial MT"/>
                <a:cs typeface="Arial MT"/>
              </a:rPr>
              <a:t> </a:t>
            </a:r>
            <a:r>
              <a:rPr sz="4000" spc="-5" dirty="0">
                <a:latin typeface="Arial MT"/>
                <a:cs typeface="Arial MT"/>
              </a:rPr>
              <a:t>supply</a:t>
            </a:r>
            <a:r>
              <a:rPr sz="4000" spc="-45" dirty="0">
                <a:latin typeface="Arial MT"/>
                <a:cs typeface="Arial MT"/>
              </a:rPr>
              <a:t> </a:t>
            </a:r>
            <a:r>
              <a:rPr sz="4000" spc="-5" dirty="0">
                <a:latin typeface="Arial MT"/>
                <a:cs typeface="Arial MT"/>
              </a:rPr>
              <a:t>is</a:t>
            </a:r>
            <a:r>
              <a:rPr sz="4000" spc="-45" dirty="0">
                <a:latin typeface="Arial MT"/>
                <a:cs typeface="Arial MT"/>
              </a:rPr>
              <a:t> </a:t>
            </a:r>
            <a:r>
              <a:rPr sz="4000" spc="-5" dirty="0">
                <a:latin typeface="Arial MT"/>
                <a:cs typeface="Arial MT"/>
              </a:rPr>
              <a:t>delivered </a:t>
            </a:r>
            <a:r>
              <a:rPr sz="4000" spc="-1100" dirty="0">
                <a:latin typeface="Arial MT"/>
                <a:cs typeface="Arial MT"/>
              </a:rPr>
              <a:t> </a:t>
            </a:r>
            <a:r>
              <a:rPr sz="4000" spc="-5" dirty="0">
                <a:latin typeface="Arial MT"/>
                <a:cs typeface="Arial MT"/>
              </a:rPr>
              <a:t>by</a:t>
            </a:r>
            <a:r>
              <a:rPr sz="4000" spc="-50" dirty="0">
                <a:latin typeface="Arial MT"/>
                <a:cs typeface="Arial MT"/>
              </a:rPr>
              <a:t> </a:t>
            </a:r>
            <a:r>
              <a:rPr sz="4000" spc="-5" dirty="0">
                <a:latin typeface="Arial MT"/>
                <a:cs typeface="Arial MT"/>
              </a:rPr>
              <a:t>superior</a:t>
            </a:r>
            <a:r>
              <a:rPr sz="4000" spc="-50" dirty="0">
                <a:latin typeface="Arial MT"/>
                <a:cs typeface="Arial MT"/>
              </a:rPr>
              <a:t> </a:t>
            </a:r>
            <a:r>
              <a:rPr sz="4000" spc="-5" dirty="0">
                <a:latin typeface="Arial MT"/>
                <a:cs typeface="Arial MT"/>
              </a:rPr>
              <a:t>thyroid </a:t>
            </a:r>
            <a:r>
              <a:rPr sz="4000" spc="-1095" dirty="0">
                <a:latin typeface="Arial MT"/>
                <a:cs typeface="Arial MT"/>
              </a:rPr>
              <a:t> </a:t>
            </a:r>
            <a:r>
              <a:rPr sz="4000" spc="-10" dirty="0">
                <a:latin typeface="Arial MT"/>
                <a:cs typeface="Arial MT"/>
              </a:rPr>
              <a:t>artery</a:t>
            </a:r>
            <a:endParaRPr sz="400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15200" y="0"/>
            <a:ext cx="48768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18819" y="284480"/>
            <a:ext cx="3481704" cy="8382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5300" b="1" spc="-110" dirty="0">
                <a:solidFill>
                  <a:srgbClr val="FF0000"/>
                </a:solidFill>
                <a:latin typeface="Arial"/>
                <a:cs typeface="Arial"/>
              </a:rPr>
              <a:t>Physiology</a:t>
            </a:r>
            <a:endParaRPr sz="53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16660" y="1520613"/>
            <a:ext cx="3415029" cy="1244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900" marR="5080" indent="-457200">
              <a:lnSpc>
                <a:spcPct val="100000"/>
              </a:lnSpc>
              <a:spcBef>
                <a:spcPts val="100"/>
              </a:spcBef>
              <a:buClr>
                <a:srgbClr val="4E5B6F"/>
              </a:buClr>
              <a:buSzPct val="95000"/>
              <a:buFont typeface="Wingdings"/>
              <a:buChar char=""/>
              <a:tabLst>
                <a:tab pos="469265" algn="l"/>
                <a:tab pos="469900" algn="l"/>
              </a:tabLst>
            </a:pPr>
            <a:r>
              <a:rPr sz="4000" spc="-5" dirty="0">
                <a:latin typeface="Arial MT"/>
                <a:cs typeface="Arial MT"/>
              </a:rPr>
              <a:t>Calcium </a:t>
            </a:r>
            <a:r>
              <a:rPr sz="4000" dirty="0">
                <a:latin typeface="Arial MT"/>
                <a:cs typeface="Arial MT"/>
              </a:rPr>
              <a:t> </a:t>
            </a:r>
            <a:r>
              <a:rPr sz="4000" spc="-5" dirty="0">
                <a:latin typeface="Arial MT"/>
                <a:cs typeface="Arial MT"/>
              </a:rPr>
              <a:t>Ho</a:t>
            </a:r>
            <a:r>
              <a:rPr sz="4000" spc="-10" dirty="0">
                <a:latin typeface="Arial MT"/>
                <a:cs typeface="Arial MT"/>
              </a:rPr>
              <a:t>m</a:t>
            </a:r>
            <a:r>
              <a:rPr sz="4000" spc="-5" dirty="0">
                <a:latin typeface="Arial MT"/>
                <a:cs typeface="Arial MT"/>
              </a:rPr>
              <a:t>eo</a:t>
            </a:r>
            <a:r>
              <a:rPr sz="4000" dirty="0">
                <a:latin typeface="Arial MT"/>
                <a:cs typeface="Arial MT"/>
              </a:rPr>
              <a:t>s</a:t>
            </a:r>
            <a:r>
              <a:rPr sz="4000" spc="-5" dirty="0">
                <a:latin typeface="Arial MT"/>
                <a:cs typeface="Arial MT"/>
              </a:rPr>
              <a:t>ta</a:t>
            </a:r>
            <a:r>
              <a:rPr sz="4000" dirty="0">
                <a:latin typeface="Arial MT"/>
                <a:cs typeface="Arial MT"/>
              </a:rPr>
              <a:t>s</a:t>
            </a:r>
            <a:r>
              <a:rPr sz="4000" spc="-5" dirty="0">
                <a:latin typeface="Arial MT"/>
                <a:cs typeface="Arial MT"/>
              </a:rPr>
              <a:t>i</a:t>
            </a:r>
            <a:r>
              <a:rPr sz="4000" dirty="0">
                <a:latin typeface="Arial MT"/>
                <a:cs typeface="Arial MT"/>
              </a:rPr>
              <a:t>s</a:t>
            </a:r>
            <a:endParaRPr sz="40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16660" y="2784686"/>
            <a:ext cx="172720" cy="1600200"/>
          </a:xfrm>
          <a:prstGeom prst="rect">
            <a:avLst/>
          </a:prstGeom>
        </p:spPr>
        <p:txBody>
          <a:bodyPr vert="horz" wrap="square" lIns="0" tIns="1555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25"/>
              </a:spcBef>
            </a:pPr>
            <a:r>
              <a:rPr sz="2500" spc="15" dirty="0">
                <a:solidFill>
                  <a:srgbClr val="4E5B6F"/>
                </a:solidFill>
                <a:latin typeface="Wingdings"/>
                <a:cs typeface="Wingdings"/>
              </a:rPr>
              <a:t></a:t>
            </a:r>
            <a:endParaRPr sz="2500">
              <a:latin typeface="Wingdings"/>
              <a:cs typeface="Wingdings"/>
            </a:endParaRPr>
          </a:p>
          <a:p>
            <a:pPr marL="12700">
              <a:lnSpc>
                <a:spcPct val="100000"/>
              </a:lnSpc>
              <a:spcBef>
                <a:spcPts val="1135"/>
              </a:spcBef>
            </a:pPr>
            <a:r>
              <a:rPr sz="2500" spc="15" dirty="0">
                <a:solidFill>
                  <a:srgbClr val="4E5B6F"/>
                </a:solidFill>
                <a:latin typeface="Wingdings"/>
                <a:cs typeface="Wingdings"/>
              </a:rPr>
              <a:t></a:t>
            </a:r>
            <a:endParaRPr sz="2500">
              <a:latin typeface="Wingdings"/>
              <a:cs typeface="Wingdings"/>
            </a:endParaRPr>
          </a:p>
          <a:p>
            <a:pPr marL="12700">
              <a:lnSpc>
                <a:spcPct val="100000"/>
              </a:lnSpc>
              <a:spcBef>
                <a:spcPts val="1130"/>
              </a:spcBef>
            </a:pPr>
            <a:r>
              <a:rPr sz="2500" spc="15" dirty="0">
                <a:solidFill>
                  <a:srgbClr val="4E5B6F"/>
                </a:solidFill>
                <a:latin typeface="Wingdings"/>
                <a:cs typeface="Wingdings"/>
              </a:rPr>
              <a:t></a:t>
            </a:r>
            <a:endParaRPr sz="2500">
              <a:latin typeface="Wingdings"/>
              <a:cs typeface="Wingding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673860" y="2757593"/>
            <a:ext cx="3707129" cy="160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30000"/>
              </a:lnSpc>
              <a:spcBef>
                <a:spcPts val="95"/>
              </a:spcBef>
            </a:pPr>
            <a:r>
              <a:rPr sz="2650" dirty="0">
                <a:latin typeface="Arial MT"/>
                <a:cs typeface="Arial MT"/>
              </a:rPr>
              <a:t>mainly parathyroid gland </a:t>
            </a:r>
            <a:r>
              <a:rPr sz="2650" spc="-725" dirty="0">
                <a:latin typeface="Arial MT"/>
                <a:cs typeface="Arial MT"/>
              </a:rPr>
              <a:t> </a:t>
            </a:r>
            <a:r>
              <a:rPr sz="2650" dirty="0">
                <a:latin typeface="Arial MT"/>
                <a:cs typeface="Arial MT"/>
              </a:rPr>
              <a:t>vitamin</a:t>
            </a:r>
            <a:r>
              <a:rPr sz="2650" spc="-5" dirty="0">
                <a:latin typeface="Arial MT"/>
                <a:cs typeface="Arial MT"/>
              </a:rPr>
              <a:t> </a:t>
            </a:r>
            <a:r>
              <a:rPr sz="2650" spc="10" dirty="0">
                <a:latin typeface="Arial MT"/>
                <a:cs typeface="Arial MT"/>
              </a:rPr>
              <a:t>D</a:t>
            </a:r>
            <a:endParaRPr sz="26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955"/>
              </a:spcBef>
            </a:pPr>
            <a:r>
              <a:rPr sz="2650" dirty="0">
                <a:latin typeface="Arial MT"/>
                <a:cs typeface="Arial MT"/>
              </a:rPr>
              <a:t>calcitonin</a:t>
            </a:r>
            <a:endParaRPr sz="265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07059" y="5267113"/>
            <a:ext cx="196215" cy="4724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900" spc="15" dirty="0">
                <a:solidFill>
                  <a:srgbClr val="4E5B6F"/>
                </a:solidFill>
                <a:latin typeface="Wingdings"/>
                <a:cs typeface="Wingdings"/>
              </a:rPr>
              <a:t></a:t>
            </a:r>
            <a:endParaRPr sz="2900">
              <a:latin typeface="Wingdings"/>
              <a:cs typeface="Wingding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07059" y="6505786"/>
            <a:ext cx="196215" cy="4724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900" spc="15" dirty="0">
                <a:solidFill>
                  <a:srgbClr val="4E5B6F"/>
                </a:solidFill>
                <a:latin typeface="Wingdings"/>
                <a:cs typeface="Wingdings"/>
              </a:rPr>
              <a:t></a:t>
            </a:r>
            <a:endParaRPr sz="2900">
              <a:latin typeface="Wingdings"/>
              <a:cs typeface="Wingding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07059" y="7744459"/>
            <a:ext cx="196215" cy="4724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900" spc="15" dirty="0">
                <a:solidFill>
                  <a:srgbClr val="4E5B6F"/>
                </a:solidFill>
                <a:latin typeface="Wingdings"/>
                <a:cs typeface="Wingdings"/>
              </a:rPr>
              <a:t></a:t>
            </a:r>
            <a:endParaRPr sz="2900">
              <a:latin typeface="Wingdings"/>
              <a:cs typeface="Wingding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64260" y="5216313"/>
            <a:ext cx="4801870" cy="409067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ts val="3300"/>
              </a:lnSpc>
              <a:spcBef>
                <a:spcPts val="114"/>
              </a:spcBef>
            </a:pPr>
            <a:r>
              <a:rPr sz="3050" dirty="0">
                <a:latin typeface="Arial MT"/>
                <a:cs typeface="Arial MT"/>
              </a:rPr>
              <a:t>Ionized</a:t>
            </a:r>
            <a:r>
              <a:rPr sz="3050" spc="-50" dirty="0">
                <a:latin typeface="Arial MT"/>
                <a:cs typeface="Arial MT"/>
              </a:rPr>
              <a:t> </a:t>
            </a:r>
            <a:r>
              <a:rPr sz="3050" spc="-20" dirty="0">
                <a:latin typeface="Arial MT"/>
                <a:cs typeface="Arial MT"/>
              </a:rPr>
              <a:t>50%</a:t>
            </a:r>
            <a:endParaRPr sz="3050">
              <a:latin typeface="Arial MT"/>
              <a:cs typeface="Arial MT"/>
            </a:endParaRPr>
          </a:p>
          <a:p>
            <a:pPr marL="12700" marR="873125">
              <a:lnSpc>
                <a:spcPts val="2940"/>
              </a:lnSpc>
              <a:spcBef>
                <a:spcPts val="340"/>
              </a:spcBef>
            </a:pPr>
            <a:r>
              <a:rPr sz="3050" dirty="0">
                <a:latin typeface="Arial MT"/>
                <a:cs typeface="Arial MT"/>
              </a:rPr>
              <a:t>Bound</a:t>
            </a:r>
            <a:r>
              <a:rPr sz="3050" spc="-30" dirty="0">
                <a:latin typeface="Arial MT"/>
                <a:cs typeface="Arial MT"/>
              </a:rPr>
              <a:t> </a:t>
            </a:r>
            <a:r>
              <a:rPr sz="3050" dirty="0">
                <a:latin typeface="Arial MT"/>
                <a:cs typeface="Arial MT"/>
              </a:rPr>
              <a:t>to</a:t>
            </a:r>
            <a:r>
              <a:rPr sz="3050" spc="-30" dirty="0">
                <a:latin typeface="Arial MT"/>
                <a:cs typeface="Arial MT"/>
              </a:rPr>
              <a:t> </a:t>
            </a:r>
            <a:r>
              <a:rPr sz="3050" dirty="0">
                <a:latin typeface="Arial MT"/>
                <a:cs typeface="Arial MT"/>
              </a:rPr>
              <a:t>albumin</a:t>
            </a:r>
            <a:r>
              <a:rPr sz="3050" spc="-30" dirty="0">
                <a:latin typeface="Arial MT"/>
                <a:cs typeface="Arial MT"/>
              </a:rPr>
              <a:t> </a:t>
            </a:r>
            <a:r>
              <a:rPr sz="3050" dirty="0">
                <a:latin typeface="Arial MT"/>
                <a:cs typeface="Arial MT"/>
              </a:rPr>
              <a:t>40% </a:t>
            </a:r>
            <a:r>
              <a:rPr sz="3050" spc="-835" dirty="0">
                <a:latin typeface="Arial MT"/>
                <a:cs typeface="Arial MT"/>
              </a:rPr>
              <a:t> </a:t>
            </a:r>
            <a:r>
              <a:rPr sz="3050" dirty="0">
                <a:latin typeface="Arial MT"/>
                <a:cs typeface="Arial MT"/>
              </a:rPr>
              <a:t>Bound</a:t>
            </a:r>
            <a:r>
              <a:rPr sz="3050" spc="-25" dirty="0">
                <a:latin typeface="Arial MT"/>
                <a:cs typeface="Arial MT"/>
              </a:rPr>
              <a:t> </a:t>
            </a:r>
            <a:r>
              <a:rPr sz="3050" dirty="0">
                <a:latin typeface="Arial MT"/>
                <a:cs typeface="Arial MT"/>
              </a:rPr>
              <a:t>to</a:t>
            </a:r>
            <a:r>
              <a:rPr sz="3050" spc="-25" dirty="0">
                <a:latin typeface="Arial MT"/>
                <a:cs typeface="Arial MT"/>
              </a:rPr>
              <a:t> </a:t>
            </a:r>
            <a:r>
              <a:rPr sz="3050" dirty="0">
                <a:latin typeface="Arial MT"/>
                <a:cs typeface="Arial MT"/>
              </a:rPr>
              <a:t>anions</a:t>
            </a:r>
            <a:r>
              <a:rPr sz="3050" spc="-20" dirty="0">
                <a:latin typeface="Arial MT"/>
                <a:cs typeface="Arial MT"/>
              </a:rPr>
              <a:t> </a:t>
            </a:r>
            <a:r>
              <a:rPr sz="3050" dirty="0">
                <a:latin typeface="Arial MT"/>
                <a:cs typeface="Arial MT"/>
              </a:rPr>
              <a:t>10%</a:t>
            </a:r>
            <a:endParaRPr sz="3050">
              <a:latin typeface="Arial MT"/>
              <a:cs typeface="Arial MT"/>
            </a:endParaRPr>
          </a:p>
          <a:p>
            <a:pPr marL="12700" marR="5080">
              <a:lnSpc>
                <a:spcPts val="2940"/>
              </a:lnSpc>
              <a:spcBef>
                <a:spcPts val="930"/>
              </a:spcBef>
            </a:pPr>
            <a:r>
              <a:rPr sz="3050" dirty="0">
                <a:latin typeface="Arial MT"/>
                <a:cs typeface="Arial MT"/>
              </a:rPr>
              <a:t>Parathyroid glands </a:t>
            </a:r>
            <a:r>
              <a:rPr sz="3050" spc="15" dirty="0">
                <a:latin typeface="Wingdings"/>
                <a:cs typeface="Wingdings"/>
              </a:rPr>
              <a:t></a:t>
            </a:r>
            <a:r>
              <a:rPr sz="3050" spc="15" dirty="0">
                <a:latin typeface="Times New Roman"/>
                <a:cs typeface="Times New Roman"/>
              </a:rPr>
              <a:t> </a:t>
            </a:r>
            <a:r>
              <a:rPr sz="3050" dirty="0">
                <a:solidFill>
                  <a:srgbClr val="0000FF"/>
                </a:solidFill>
                <a:latin typeface="Arial MT"/>
                <a:cs typeface="Arial MT"/>
              </a:rPr>
              <a:t>Chief </a:t>
            </a:r>
            <a:r>
              <a:rPr sz="3050" spc="-835" dirty="0">
                <a:solidFill>
                  <a:srgbClr val="0000FF"/>
                </a:solidFill>
                <a:latin typeface="Arial MT"/>
                <a:cs typeface="Arial MT"/>
              </a:rPr>
              <a:t> </a:t>
            </a:r>
            <a:r>
              <a:rPr sz="3050" dirty="0">
                <a:solidFill>
                  <a:srgbClr val="0000FF"/>
                </a:solidFill>
                <a:latin typeface="Arial MT"/>
                <a:cs typeface="Arial MT"/>
              </a:rPr>
              <a:t>cells</a:t>
            </a:r>
            <a:r>
              <a:rPr sz="3050" spc="-10" dirty="0">
                <a:solidFill>
                  <a:srgbClr val="0000FF"/>
                </a:solidFill>
                <a:latin typeface="Arial MT"/>
                <a:cs typeface="Arial MT"/>
              </a:rPr>
              <a:t> </a:t>
            </a:r>
            <a:r>
              <a:rPr sz="3050" spc="15" dirty="0">
                <a:latin typeface="Wingdings"/>
                <a:cs typeface="Wingdings"/>
              </a:rPr>
              <a:t></a:t>
            </a:r>
            <a:r>
              <a:rPr sz="3050" spc="70" dirty="0">
                <a:latin typeface="Times New Roman"/>
                <a:cs typeface="Times New Roman"/>
              </a:rPr>
              <a:t> </a:t>
            </a:r>
            <a:r>
              <a:rPr sz="3050" dirty="0">
                <a:latin typeface="Arial MT"/>
                <a:cs typeface="Arial MT"/>
              </a:rPr>
              <a:t>Parathyroid </a:t>
            </a:r>
            <a:r>
              <a:rPr sz="3050" spc="5" dirty="0">
                <a:latin typeface="Arial MT"/>
                <a:cs typeface="Arial MT"/>
              </a:rPr>
              <a:t> </a:t>
            </a:r>
            <a:r>
              <a:rPr sz="3050" dirty="0">
                <a:latin typeface="Arial MT"/>
                <a:cs typeface="Arial MT"/>
              </a:rPr>
              <a:t>hormone</a:t>
            </a:r>
            <a:r>
              <a:rPr sz="3050" spc="-15" dirty="0">
                <a:latin typeface="Arial MT"/>
                <a:cs typeface="Arial MT"/>
              </a:rPr>
              <a:t> </a:t>
            </a:r>
            <a:r>
              <a:rPr sz="3050" dirty="0">
                <a:latin typeface="Arial MT"/>
                <a:cs typeface="Arial MT"/>
              </a:rPr>
              <a:t>(</a:t>
            </a:r>
            <a:r>
              <a:rPr sz="3050" b="1" dirty="0">
                <a:latin typeface="Arial"/>
                <a:cs typeface="Arial"/>
              </a:rPr>
              <a:t>PTH</a:t>
            </a:r>
            <a:r>
              <a:rPr sz="3050" dirty="0">
                <a:latin typeface="Arial MT"/>
                <a:cs typeface="Arial MT"/>
              </a:rPr>
              <a:t>)</a:t>
            </a:r>
            <a:endParaRPr sz="3050">
              <a:latin typeface="Arial MT"/>
              <a:cs typeface="Arial MT"/>
            </a:endParaRPr>
          </a:p>
          <a:p>
            <a:pPr marL="12700" marR="73025">
              <a:lnSpc>
                <a:spcPts val="2940"/>
              </a:lnSpc>
              <a:spcBef>
                <a:spcPts val="935"/>
              </a:spcBef>
            </a:pPr>
            <a:r>
              <a:rPr sz="3050" dirty="0">
                <a:latin typeface="Arial MT"/>
                <a:cs typeface="Arial MT"/>
              </a:rPr>
              <a:t>Calcitonin secreted by the </a:t>
            </a:r>
            <a:r>
              <a:rPr sz="3050" spc="5" dirty="0">
                <a:latin typeface="Arial MT"/>
                <a:cs typeface="Arial MT"/>
              </a:rPr>
              <a:t> </a:t>
            </a:r>
            <a:r>
              <a:rPr sz="3050" dirty="0">
                <a:latin typeface="Arial MT"/>
                <a:cs typeface="Arial MT"/>
              </a:rPr>
              <a:t>thyroid gland is responsible </a:t>
            </a:r>
            <a:r>
              <a:rPr sz="3050" spc="-835" dirty="0">
                <a:latin typeface="Arial MT"/>
                <a:cs typeface="Arial MT"/>
              </a:rPr>
              <a:t> </a:t>
            </a:r>
            <a:r>
              <a:rPr sz="3050" spc="-5" dirty="0">
                <a:latin typeface="Arial MT"/>
                <a:cs typeface="Arial MT"/>
              </a:rPr>
              <a:t>for </a:t>
            </a:r>
            <a:r>
              <a:rPr sz="3050" dirty="0">
                <a:latin typeface="Arial MT"/>
                <a:cs typeface="Arial MT"/>
              </a:rPr>
              <a:t>lowering serum </a:t>
            </a:r>
            <a:r>
              <a:rPr sz="3050" spc="5" dirty="0">
                <a:latin typeface="Arial MT"/>
                <a:cs typeface="Arial MT"/>
              </a:rPr>
              <a:t>Ca++ </a:t>
            </a:r>
            <a:r>
              <a:rPr sz="3050" spc="10" dirty="0">
                <a:latin typeface="Arial MT"/>
                <a:cs typeface="Arial MT"/>
              </a:rPr>
              <a:t> </a:t>
            </a:r>
            <a:r>
              <a:rPr sz="3050" spc="-5" dirty="0">
                <a:latin typeface="Arial MT"/>
                <a:cs typeface="Arial MT"/>
              </a:rPr>
              <a:t>level</a:t>
            </a:r>
            <a:endParaRPr sz="3050">
              <a:latin typeface="Arial MT"/>
              <a:cs typeface="Arial MT"/>
            </a:endParaRPr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97600" y="0"/>
            <a:ext cx="59944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18819" y="182880"/>
            <a:ext cx="3159760" cy="8382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5300" b="1" spc="-110" dirty="0">
                <a:solidFill>
                  <a:srgbClr val="FF0000"/>
                </a:solidFill>
                <a:latin typeface="Arial"/>
                <a:cs typeface="Arial"/>
              </a:rPr>
              <a:t>Pathology</a:t>
            </a:r>
            <a:endParaRPr sz="53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419860" y="2374693"/>
            <a:ext cx="9098280" cy="4399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900" marR="5080" indent="-457200">
              <a:lnSpc>
                <a:spcPct val="100000"/>
              </a:lnSpc>
              <a:spcBef>
                <a:spcPts val="100"/>
              </a:spcBef>
              <a:buSzPct val="97500"/>
              <a:buFont typeface="Arial MT"/>
              <a:buAutoNum type="arabicPlain"/>
              <a:tabLst>
                <a:tab pos="464820" algn="l"/>
              </a:tabLst>
            </a:pPr>
            <a:r>
              <a:rPr sz="4000" b="1" spc="-5" dirty="0">
                <a:latin typeface="Arial"/>
                <a:cs typeface="Arial"/>
              </a:rPr>
              <a:t>Hypo</a:t>
            </a:r>
            <a:r>
              <a:rPr sz="4000" spc="-5" dirty="0">
                <a:latin typeface="Arial MT"/>
                <a:cs typeface="Arial MT"/>
              </a:rPr>
              <a:t>-parathyroidism</a:t>
            </a:r>
            <a:r>
              <a:rPr sz="4000" spc="-60" dirty="0">
                <a:latin typeface="Arial MT"/>
                <a:cs typeface="Arial MT"/>
              </a:rPr>
              <a:t> </a:t>
            </a:r>
            <a:r>
              <a:rPr sz="4000" spc="-5" dirty="0">
                <a:latin typeface="Arial MT"/>
                <a:cs typeface="Arial MT"/>
              </a:rPr>
              <a:t>&gt;&gt;</a:t>
            </a:r>
            <a:r>
              <a:rPr sz="4000" spc="-55" dirty="0">
                <a:latin typeface="Arial MT"/>
                <a:cs typeface="Arial MT"/>
              </a:rPr>
              <a:t> </a:t>
            </a:r>
            <a:r>
              <a:rPr sz="4000" spc="-5" dirty="0">
                <a:latin typeface="Arial MT"/>
                <a:cs typeface="Arial MT"/>
              </a:rPr>
              <a:t>(post-Thyroid </a:t>
            </a:r>
            <a:r>
              <a:rPr sz="4000" spc="-1095" dirty="0">
                <a:latin typeface="Arial MT"/>
                <a:cs typeface="Arial MT"/>
              </a:rPr>
              <a:t> </a:t>
            </a:r>
            <a:r>
              <a:rPr sz="4000" spc="-25" dirty="0">
                <a:latin typeface="Arial MT"/>
                <a:cs typeface="Arial MT"/>
              </a:rPr>
              <a:t>surgery,</a:t>
            </a:r>
            <a:r>
              <a:rPr sz="4000" spc="-175" dirty="0">
                <a:latin typeface="Arial MT"/>
                <a:cs typeface="Arial MT"/>
              </a:rPr>
              <a:t> </a:t>
            </a:r>
            <a:r>
              <a:rPr sz="4000" spc="-5" dirty="0">
                <a:latin typeface="Arial MT"/>
                <a:cs typeface="Arial MT"/>
              </a:rPr>
              <a:t>Congenital).</a:t>
            </a:r>
            <a:endParaRPr sz="4000">
              <a:latin typeface="Arial MT"/>
              <a:cs typeface="Arial MT"/>
            </a:endParaRPr>
          </a:p>
          <a:p>
            <a:pPr marL="554990" indent="-542925">
              <a:lnSpc>
                <a:spcPct val="100000"/>
              </a:lnSpc>
              <a:spcBef>
                <a:spcPts val="860"/>
              </a:spcBef>
              <a:buSzPct val="97916"/>
              <a:buFont typeface="Arial MT"/>
              <a:buAutoNum type="arabicPlain"/>
              <a:tabLst>
                <a:tab pos="555625" algn="l"/>
              </a:tabLst>
            </a:pPr>
            <a:r>
              <a:rPr sz="4800" b="1" spc="-10" dirty="0">
                <a:latin typeface="Arial"/>
                <a:cs typeface="Arial"/>
              </a:rPr>
              <a:t>hyper</a:t>
            </a:r>
            <a:r>
              <a:rPr sz="4800" spc="-10" dirty="0">
                <a:latin typeface="Arial MT"/>
                <a:cs typeface="Arial MT"/>
              </a:rPr>
              <a:t>-parathyroidism.</a:t>
            </a:r>
            <a:endParaRPr sz="4800">
              <a:latin typeface="Arial MT"/>
              <a:cs typeface="Arial MT"/>
            </a:endParaRPr>
          </a:p>
          <a:p>
            <a:pPr marL="12700" marR="5682615">
              <a:lnSpc>
                <a:spcPct val="118700"/>
              </a:lnSpc>
              <a:spcBef>
                <a:spcPts val="55"/>
              </a:spcBef>
            </a:pPr>
            <a:r>
              <a:rPr sz="4250" b="1" dirty="0">
                <a:latin typeface="Arial"/>
                <a:cs typeface="Arial"/>
              </a:rPr>
              <a:t>a.Primary. </a:t>
            </a:r>
            <a:r>
              <a:rPr sz="4250" b="1" spc="5" dirty="0">
                <a:latin typeface="Arial"/>
                <a:cs typeface="Arial"/>
              </a:rPr>
              <a:t> </a:t>
            </a:r>
            <a:r>
              <a:rPr sz="4250" b="1" spc="-5" dirty="0">
                <a:latin typeface="Arial"/>
                <a:cs typeface="Arial"/>
              </a:rPr>
              <a:t>b.Seconda</a:t>
            </a:r>
            <a:r>
              <a:rPr sz="4250" b="1" dirty="0">
                <a:latin typeface="Arial"/>
                <a:cs typeface="Arial"/>
              </a:rPr>
              <a:t>r</a:t>
            </a:r>
            <a:r>
              <a:rPr sz="4250" b="1" spc="-5" dirty="0">
                <a:latin typeface="Arial"/>
                <a:cs typeface="Arial"/>
              </a:rPr>
              <a:t>y</a:t>
            </a:r>
            <a:r>
              <a:rPr sz="4250" b="1" dirty="0">
                <a:latin typeface="Arial"/>
                <a:cs typeface="Arial"/>
              </a:rPr>
              <a:t>.  </a:t>
            </a:r>
            <a:r>
              <a:rPr sz="4250" b="1" spc="-55" dirty="0">
                <a:latin typeface="Arial"/>
                <a:cs typeface="Arial"/>
              </a:rPr>
              <a:t>c.Tertiary.</a:t>
            </a:r>
            <a:endParaRPr sz="42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28419" y="662432"/>
            <a:ext cx="5751830" cy="8382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5300" spc="-120" dirty="0">
                <a:solidFill>
                  <a:srgbClr val="3E5880"/>
                </a:solidFill>
              </a:rPr>
              <a:t>Hy</a:t>
            </a:r>
            <a:r>
              <a:rPr sz="5300" spc="-125" dirty="0">
                <a:solidFill>
                  <a:srgbClr val="3E5880"/>
                </a:solidFill>
              </a:rPr>
              <a:t>poparath</a:t>
            </a:r>
            <a:r>
              <a:rPr sz="5300" spc="-120" dirty="0">
                <a:solidFill>
                  <a:srgbClr val="3E5880"/>
                </a:solidFill>
              </a:rPr>
              <a:t>y</a:t>
            </a:r>
            <a:r>
              <a:rPr sz="5300" spc="-130" dirty="0">
                <a:solidFill>
                  <a:srgbClr val="3E5880"/>
                </a:solidFill>
              </a:rPr>
              <a:t>roidi</a:t>
            </a:r>
            <a:r>
              <a:rPr sz="5300" spc="-120" dirty="0">
                <a:solidFill>
                  <a:srgbClr val="3E5880"/>
                </a:solidFill>
              </a:rPr>
              <a:t>s</a:t>
            </a:r>
            <a:r>
              <a:rPr sz="5300" spc="25" dirty="0">
                <a:solidFill>
                  <a:srgbClr val="3E5880"/>
                </a:solidFill>
              </a:rPr>
              <a:t>m</a:t>
            </a:r>
            <a:endParaRPr sz="5300"/>
          </a:p>
        </p:txBody>
      </p:sp>
      <p:sp>
        <p:nvSpPr>
          <p:cNvPr id="3" name="object 3"/>
          <p:cNvSpPr txBox="1"/>
          <p:nvPr/>
        </p:nvSpPr>
        <p:spPr>
          <a:xfrm>
            <a:off x="1023619" y="2435013"/>
            <a:ext cx="8864600" cy="62649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62940" indent="-457200">
              <a:lnSpc>
                <a:spcPct val="100000"/>
              </a:lnSpc>
              <a:spcBef>
                <a:spcPts val="100"/>
              </a:spcBef>
              <a:buClr>
                <a:srgbClr val="4E5B6F"/>
              </a:buClr>
              <a:buSzPct val="95000"/>
              <a:buFont typeface="Wingdings"/>
              <a:buChar char=""/>
              <a:tabLst>
                <a:tab pos="662305" algn="l"/>
                <a:tab pos="662940" algn="l"/>
              </a:tabLst>
            </a:pPr>
            <a:r>
              <a:rPr sz="4000" spc="-5" dirty="0">
                <a:latin typeface="Arial MT"/>
                <a:cs typeface="Arial MT"/>
              </a:rPr>
              <a:t>Hypoparathyroidism</a:t>
            </a:r>
            <a:r>
              <a:rPr sz="4000" spc="-50" dirty="0">
                <a:latin typeface="Arial MT"/>
                <a:cs typeface="Arial MT"/>
              </a:rPr>
              <a:t> </a:t>
            </a:r>
            <a:r>
              <a:rPr sz="4000" dirty="0">
                <a:latin typeface="Arial MT"/>
                <a:cs typeface="Arial MT"/>
              </a:rPr>
              <a:t>=</a:t>
            </a:r>
            <a:r>
              <a:rPr sz="4000" spc="-45" dirty="0">
                <a:latin typeface="Arial MT"/>
                <a:cs typeface="Arial MT"/>
              </a:rPr>
              <a:t> </a:t>
            </a:r>
            <a:r>
              <a:rPr sz="4000" spc="-5" dirty="0">
                <a:latin typeface="Arial MT"/>
                <a:cs typeface="Arial MT"/>
              </a:rPr>
              <a:t>hypocalcemia</a:t>
            </a:r>
            <a:endParaRPr sz="40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4550">
              <a:latin typeface="Arial MT"/>
              <a:cs typeface="Arial MT"/>
            </a:endParaRPr>
          </a:p>
          <a:p>
            <a:pPr marL="469900" marR="3168650">
              <a:lnSpc>
                <a:spcPct val="100000"/>
              </a:lnSpc>
            </a:pPr>
            <a:r>
              <a:rPr sz="3200" b="1" spc="-85" dirty="0">
                <a:solidFill>
                  <a:srgbClr val="4E5B6F"/>
                </a:solidFill>
                <a:latin typeface="Arial"/>
                <a:cs typeface="Arial"/>
              </a:rPr>
              <a:t>Q</a:t>
            </a:r>
            <a:r>
              <a:rPr sz="3200" b="1" dirty="0">
                <a:solidFill>
                  <a:srgbClr val="4E5B6F"/>
                </a:solidFill>
                <a:latin typeface="Arial"/>
                <a:cs typeface="Arial"/>
              </a:rPr>
              <a:t>)</a:t>
            </a:r>
            <a:r>
              <a:rPr sz="3200" b="1" spc="-185" dirty="0">
                <a:solidFill>
                  <a:srgbClr val="4E5B6F"/>
                </a:solidFill>
                <a:latin typeface="Arial"/>
                <a:cs typeface="Arial"/>
              </a:rPr>
              <a:t> </a:t>
            </a:r>
            <a:r>
              <a:rPr sz="3200" spc="-5" dirty="0">
                <a:solidFill>
                  <a:srgbClr val="4E5B6F"/>
                </a:solidFill>
                <a:latin typeface="Arial MT"/>
                <a:cs typeface="Arial MT"/>
              </a:rPr>
              <a:t>W</a:t>
            </a:r>
            <a:r>
              <a:rPr sz="3200" spc="-10" dirty="0">
                <a:solidFill>
                  <a:srgbClr val="4E5B6F"/>
                </a:solidFill>
                <a:latin typeface="Arial MT"/>
                <a:cs typeface="Arial MT"/>
              </a:rPr>
              <a:t>ha</a:t>
            </a:r>
            <a:r>
              <a:rPr sz="3200" dirty="0">
                <a:solidFill>
                  <a:srgbClr val="4E5B6F"/>
                </a:solidFill>
                <a:latin typeface="Arial MT"/>
                <a:cs typeface="Arial MT"/>
              </a:rPr>
              <a:t>t</a:t>
            </a:r>
            <a:r>
              <a:rPr sz="3200" spc="-5" dirty="0">
                <a:solidFill>
                  <a:srgbClr val="4E5B6F"/>
                </a:solidFill>
                <a:latin typeface="Arial MT"/>
                <a:cs typeface="Arial MT"/>
              </a:rPr>
              <a:t> i</a:t>
            </a:r>
            <a:r>
              <a:rPr sz="3200" dirty="0">
                <a:solidFill>
                  <a:srgbClr val="4E5B6F"/>
                </a:solidFill>
                <a:latin typeface="Arial MT"/>
                <a:cs typeface="Arial MT"/>
              </a:rPr>
              <a:t>s</a:t>
            </a:r>
            <a:r>
              <a:rPr sz="3200" spc="-5" dirty="0">
                <a:solidFill>
                  <a:srgbClr val="4E5B6F"/>
                </a:solidFill>
                <a:latin typeface="Arial MT"/>
                <a:cs typeface="Arial MT"/>
              </a:rPr>
              <a:t> t</a:t>
            </a:r>
            <a:r>
              <a:rPr sz="3200" spc="-10" dirty="0">
                <a:solidFill>
                  <a:srgbClr val="4E5B6F"/>
                </a:solidFill>
                <a:latin typeface="Arial MT"/>
                <a:cs typeface="Arial MT"/>
              </a:rPr>
              <a:t>h</a:t>
            </a:r>
            <a:r>
              <a:rPr sz="3200" dirty="0">
                <a:solidFill>
                  <a:srgbClr val="4E5B6F"/>
                </a:solidFill>
                <a:latin typeface="Arial MT"/>
                <a:cs typeface="Arial MT"/>
              </a:rPr>
              <a:t>e</a:t>
            </a:r>
            <a:r>
              <a:rPr sz="3200" spc="-10" dirty="0">
                <a:solidFill>
                  <a:srgbClr val="4E5B6F"/>
                </a:solidFill>
                <a:latin typeface="Arial MT"/>
                <a:cs typeface="Arial MT"/>
              </a:rPr>
              <a:t> mo</a:t>
            </a:r>
            <a:r>
              <a:rPr sz="3200" dirty="0">
                <a:solidFill>
                  <a:srgbClr val="4E5B6F"/>
                </a:solidFill>
                <a:latin typeface="Arial MT"/>
                <a:cs typeface="Arial MT"/>
              </a:rPr>
              <a:t>st</a:t>
            </a:r>
            <a:r>
              <a:rPr sz="3200" spc="-5" dirty="0">
                <a:solidFill>
                  <a:srgbClr val="4E5B6F"/>
                </a:solidFill>
                <a:latin typeface="Arial MT"/>
                <a:cs typeface="Arial MT"/>
              </a:rPr>
              <a:t> </a:t>
            </a:r>
            <a:r>
              <a:rPr sz="3200" dirty="0">
                <a:solidFill>
                  <a:srgbClr val="4E5B6F"/>
                </a:solidFill>
                <a:latin typeface="Arial MT"/>
                <a:cs typeface="Arial MT"/>
              </a:rPr>
              <a:t>c</a:t>
            </a:r>
            <a:r>
              <a:rPr sz="3200" spc="-10" dirty="0">
                <a:solidFill>
                  <a:srgbClr val="4E5B6F"/>
                </a:solidFill>
                <a:latin typeface="Arial MT"/>
                <a:cs typeface="Arial MT"/>
              </a:rPr>
              <a:t>ommo</a:t>
            </a:r>
            <a:r>
              <a:rPr sz="3200" dirty="0">
                <a:solidFill>
                  <a:srgbClr val="4E5B6F"/>
                </a:solidFill>
                <a:latin typeface="Arial MT"/>
                <a:cs typeface="Arial MT"/>
              </a:rPr>
              <a:t>n  </a:t>
            </a:r>
            <a:r>
              <a:rPr sz="3200" spc="-5" dirty="0">
                <a:solidFill>
                  <a:srgbClr val="4E5B6F"/>
                </a:solidFill>
                <a:latin typeface="Arial MT"/>
                <a:cs typeface="Arial MT"/>
              </a:rPr>
              <a:t>cause?</a:t>
            </a:r>
            <a:endParaRPr sz="3200">
              <a:latin typeface="Arial MT"/>
              <a:cs typeface="Arial MT"/>
            </a:endParaRPr>
          </a:p>
          <a:p>
            <a:pPr marR="617855" algn="ctr">
              <a:lnSpc>
                <a:spcPct val="100000"/>
              </a:lnSpc>
              <a:spcBef>
                <a:spcPts val="2380"/>
              </a:spcBef>
            </a:pPr>
            <a:r>
              <a:rPr sz="3200" spc="-10" dirty="0">
                <a:latin typeface="Arial MT"/>
                <a:cs typeface="Arial MT"/>
              </a:rPr>
              <a:t>Iatrogenic!</a:t>
            </a:r>
            <a:endParaRPr sz="32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4350">
              <a:latin typeface="Arial MT"/>
              <a:cs typeface="Arial MT"/>
            </a:endParaRPr>
          </a:p>
          <a:p>
            <a:pPr marL="241300" marR="3535679" indent="-228600">
              <a:lnSpc>
                <a:spcPct val="100000"/>
              </a:lnSpc>
              <a:buChar char="-"/>
              <a:tabLst>
                <a:tab pos="240665" algn="l"/>
                <a:tab pos="241300" algn="l"/>
              </a:tabLst>
            </a:pPr>
            <a:r>
              <a:rPr sz="2400" spc="-5" dirty="0">
                <a:latin typeface="Arial MT"/>
                <a:cs typeface="Arial MT"/>
              </a:rPr>
              <a:t>Mostly </a:t>
            </a:r>
            <a:r>
              <a:rPr sz="2400" spc="-10" dirty="0">
                <a:latin typeface="Arial MT"/>
                <a:cs typeface="Arial MT"/>
              </a:rPr>
              <a:t>iatrogenic;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post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15" dirty="0">
                <a:latin typeface="Arial MT"/>
                <a:cs typeface="Arial MT"/>
              </a:rPr>
              <a:t>thyroidectomy, </a:t>
            </a:r>
            <a:r>
              <a:rPr sz="2400" spc="-65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usually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total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thyroidectomy</a:t>
            </a:r>
            <a:endParaRPr sz="2400">
              <a:latin typeface="Arial MT"/>
              <a:cs typeface="Arial MT"/>
            </a:endParaRPr>
          </a:p>
          <a:p>
            <a:pPr marL="241300" marR="3282315" indent="-228600">
              <a:lnSpc>
                <a:spcPct val="100000"/>
              </a:lnSpc>
              <a:buChar char="-"/>
              <a:tabLst>
                <a:tab pos="240665" algn="l"/>
                <a:tab pos="241300" algn="l"/>
              </a:tabLst>
            </a:pPr>
            <a:r>
              <a:rPr sz="2400" spc="-5" dirty="0">
                <a:latin typeface="Arial MT"/>
                <a:cs typeface="Arial MT"/>
              </a:rPr>
              <a:t>It is either due to an </a:t>
            </a:r>
            <a:r>
              <a:rPr sz="2400" spc="-10" dirty="0">
                <a:latin typeface="Arial MT"/>
                <a:cs typeface="Arial MT"/>
              </a:rPr>
              <a:t>injury </a:t>
            </a:r>
            <a:r>
              <a:rPr sz="2400" spc="-5" dirty="0">
                <a:latin typeface="Arial MT"/>
                <a:cs typeface="Arial MT"/>
              </a:rPr>
              <a:t>to the glands </a:t>
            </a:r>
            <a:r>
              <a:rPr sz="2400" spc="-655" dirty="0">
                <a:latin typeface="Arial MT"/>
                <a:cs typeface="Arial MT"/>
              </a:rPr>
              <a:t> </a:t>
            </a:r>
            <a:r>
              <a:rPr sz="2400" spc="-15" dirty="0">
                <a:latin typeface="Arial MT"/>
                <a:cs typeface="Arial MT"/>
              </a:rPr>
              <a:t>itself, </a:t>
            </a:r>
            <a:r>
              <a:rPr sz="2400" spc="-5" dirty="0">
                <a:latin typeface="Arial MT"/>
                <a:cs typeface="Arial MT"/>
              </a:rPr>
              <a:t>an </a:t>
            </a:r>
            <a:r>
              <a:rPr sz="2400" spc="-10" dirty="0">
                <a:latin typeface="Arial MT"/>
                <a:cs typeface="Arial MT"/>
              </a:rPr>
              <a:t>injury </a:t>
            </a:r>
            <a:r>
              <a:rPr sz="2400" spc="-5" dirty="0">
                <a:latin typeface="Arial MT"/>
                <a:cs typeface="Arial MT"/>
              </a:rPr>
              <a:t>to the superior or </a:t>
            </a:r>
            <a:r>
              <a:rPr sz="2400" spc="-10" dirty="0">
                <a:latin typeface="Arial MT"/>
                <a:cs typeface="Arial MT"/>
              </a:rPr>
              <a:t>inferior </a:t>
            </a:r>
            <a:r>
              <a:rPr sz="2400" spc="-65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thyroid </a:t>
            </a:r>
            <a:r>
              <a:rPr sz="2400" spc="-10" dirty="0">
                <a:latin typeface="Arial MT"/>
                <a:cs typeface="Arial MT"/>
              </a:rPr>
              <a:t>artery leading </a:t>
            </a:r>
            <a:r>
              <a:rPr sz="2400" spc="-5" dirty="0">
                <a:latin typeface="Arial MT"/>
                <a:cs typeface="Arial MT"/>
              </a:rPr>
              <a:t>to an ischemic 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20" dirty="0">
                <a:latin typeface="Arial MT"/>
                <a:cs typeface="Arial MT"/>
              </a:rPr>
              <a:t>injury, </a:t>
            </a:r>
            <a:r>
              <a:rPr sz="2400" spc="-5" dirty="0">
                <a:latin typeface="Arial MT"/>
                <a:cs typeface="Arial MT"/>
              </a:rPr>
              <a:t>or </a:t>
            </a:r>
            <a:r>
              <a:rPr sz="2400" spc="-10" dirty="0">
                <a:latin typeface="Arial MT"/>
                <a:cs typeface="Arial MT"/>
              </a:rPr>
              <a:t>accidental </a:t>
            </a:r>
            <a:r>
              <a:rPr sz="2400" spc="-5" dirty="0">
                <a:latin typeface="Arial MT"/>
                <a:cs typeface="Arial MT"/>
              </a:rPr>
              <a:t>removal when the 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gland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is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adherent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to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the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thyroid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capsule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19860" y="2445813"/>
            <a:ext cx="246379" cy="604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800" dirty="0">
                <a:solidFill>
                  <a:srgbClr val="4E5B6F"/>
                </a:solidFill>
                <a:latin typeface="Wingdings"/>
                <a:cs typeface="Wingdings"/>
              </a:rPr>
              <a:t></a:t>
            </a:r>
            <a:endParaRPr sz="3800">
              <a:latin typeface="Wingdings"/>
              <a:cs typeface="Wingding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982046" y="2374693"/>
            <a:ext cx="695261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-55" dirty="0"/>
              <a:t>Types</a:t>
            </a:r>
            <a:r>
              <a:rPr sz="4000" spc="-35" dirty="0"/>
              <a:t> </a:t>
            </a:r>
            <a:r>
              <a:rPr sz="4000" spc="-5" dirty="0"/>
              <a:t>of</a:t>
            </a:r>
            <a:r>
              <a:rPr sz="4000" spc="-40" dirty="0"/>
              <a:t> </a:t>
            </a:r>
            <a:r>
              <a:rPr sz="4000" spc="-5" dirty="0"/>
              <a:t>hyperparathyroidism</a:t>
            </a:r>
            <a:r>
              <a:rPr sz="4000" spc="-40" dirty="0"/>
              <a:t> </a:t>
            </a:r>
            <a:r>
              <a:rPr sz="4000" dirty="0"/>
              <a:t>:</a:t>
            </a:r>
            <a:endParaRPr sz="4000"/>
          </a:p>
        </p:txBody>
      </p:sp>
      <p:sp>
        <p:nvSpPr>
          <p:cNvPr id="4" name="object 4"/>
          <p:cNvSpPr txBox="1"/>
          <p:nvPr/>
        </p:nvSpPr>
        <p:spPr>
          <a:xfrm>
            <a:off x="1419860" y="3712427"/>
            <a:ext cx="7782559" cy="2209800"/>
          </a:xfrm>
          <a:prstGeom prst="rect">
            <a:avLst/>
          </a:prstGeom>
        </p:spPr>
        <p:txBody>
          <a:bodyPr vert="horz" wrap="square" lIns="0" tIns="130810" rIns="0" bIns="0" rtlCol="0">
            <a:spAutoFit/>
          </a:bodyPr>
          <a:lstStyle/>
          <a:p>
            <a:pPr marL="610235" indent="-598170">
              <a:lnSpc>
                <a:spcPct val="100000"/>
              </a:lnSpc>
              <a:spcBef>
                <a:spcPts val="1030"/>
              </a:spcBef>
              <a:buClr>
                <a:srgbClr val="4E5B6F"/>
              </a:buClr>
              <a:buSzPct val="95000"/>
              <a:buFont typeface="Wingdings"/>
              <a:buChar char=""/>
              <a:tabLst>
                <a:tab pos="610235" algn="l"/>
                <a:tab pos="610870" algn="l"/>
              </a:tabLst>
            </a:pPr>
            <a:r>
              <a:rPr sz="4000" spc="-10" dirty="0">
                <a:latin typeface="Arial MT"/>
                <a:cs typeface="Arial MT"/>
              </a:rPr>
              <a:t>Primary</a:t>
            </a:r>
            <a:r>
              <a:rPr sz="4000" spc="-40" dirty="0">
                <a:latin typeface="Arial MT"/>
                <a:cs typeface="Arial MT"/>
              </a:rPr>
              <a:t> </a:t>
            </a:r>
            <a:r>
              <a:rPr sz="4000" spc="-5" dirty="0">
                <a:latin typeface="Arial MT"/>
                <a:cs typeface="Arial MT"/>
              </a:rPr>
              <a:t>hyperparathyroidism.</a:t>
            </a:r>
            <a:endParaRPr sz="4000">
              <a:latin typeface="Arial MT"/>
              <a:cs typeface="Arial MT"/>
            </a:endParaRPr>
          </a:p>
          <a:p>
            <a:pPr marL="469900" indent="-457200">
              <a:lnSpc>
                <a:spcPct val="100000"/>
              </a:lnSpc>
              <a:spcBef>
                <a:spcPts val="935"/>
              </a:spcBef>
              <a:buClr>
                <a:srgbClr val="4E5B6F"/>
              </a:buClr>
              <a:buSzPct val="95000"/>
              <a:buFont typeface="Wingdings"/>
              <a:buChar char=""/>
              <a:tabLst>
                <a:tab pos="469265" algn="l"/>
                <a:tab pos="469900" algn="l"/>
              </a:tabLst>
            </a:pPr>
            <a:r>
              <a:rPr sz="4000" spc="-5" dirty="0">
                <a:latin typeface="Arial MT"/>
                <a:cs typeface="Arial MT"/>
              </a:rPr>
              <a:t>Secondary</a:t>
            </a:r>
            <a:r>
              <a:rPr sz="4000" spc="-90" dirty="0">
                <a:latin typeface="Arial MT"/>
                <a:cs typeface="Arial MT"/>
              </a:rPr>
              <a:t> </a:t>
            </a:r>
            <a:r>
              <a:rPr sz="4000" spc="-5" dirty="0">
                <a:latin typeface="Arial MT"/>
                <a:cs typeface="Arial MT"/>
              </a:rPr>
              <a:t>hyperparathyroidism.</a:t>
            </a:r>
            <a:endParaRPr sz="4000">
              <a:latin typeface="Arial MT"/>
              <a:cs typeface="Arial MT"/>
            </a:endParaRPr>
          </a:p>
          <a:p>
            <a:pPr marL="574675" indent="-562610">
              <a:lnSpc>
                <a:spcPct val="100000"/>
              </a:lnSpc>
              <a:spcBef>
                <a:spcPts val="935"/>
              </a:spcBef>
              <a:buClr>
                <a:srgbClr val="4E5B6F"/>
              </a:buClr>
              <a:buSzPct val="95000"/>
              <a:buFont typeface="Wingdings"/>
              <a:buChar char=""/>
              <a:tabLst>
                <a:tab pos="574675" algn="l"/>
                <a:tab pos="575310" algn="l"/>
              </a:tabLst>
            </a:pPr>
            <a:r>
              <a:rPr sz="4000" spc="-40" dirty="0">
                <a:latin typeface="Arial MT"/>
                <a:cs typeface="Arial MT"/>
              </a:rPr>
              <a:t>Tertiary</a:t>
            </a:r>
            <a:r>
              <a:rPr sz="4000" spc="-45" dirty="0">
                <a:latin typeface="Arial MT"/>
                <a:cs typeface="Arial MT"/>
              </a:rPr>
              <a:t> </a:t>
            </a:r>
            <a:r>
              <a:rPr sz="4000" spc="-5" dirty="0">
                <a:latin typeface="Arial MT"/>
                <a:cs typeface="Arial MT"/>
              </a:rPr>
              <a:t>hyperparathyroidism.</a:t>
            </a:r>
            <a:endParaRPr sz="4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28419" y="662432"/>
            <a:ext cx="8497570" cy="8382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2549525" algn="l"/>
              </a:tabLst>
            </a:pPr>
            <a:r>
              <a:rPr sz="5300" spc="-105" dirty="0">
                <a:solidFill>
                  <a:srgbClr val="3E5880"/>
                </a:solidFill>
              </a:rPr>
              <a:t>Primary	</a:t>
            </a:r>
            <a:r>
              <a:rPr sz="5300" spc="-120" dirty="0">
                <a:solidFill>
                  <a:srgbClr val="3E5880"/>
                </a:solidFill>
              </a:rPr>
              <a:t>Hyperparathyroidism</a:t>
            </a:r>
            <a:endParaRPr sz="5300"/>
          </a:p>
        </p:txBody>
      </p:sp>
      <p:sp>
        <p:nvSpPr>
          <p:cNvPr id="3" name="object 3"/>
          <p:cNvSpPr txBox="1"/>
          <p:nvPr/>
        </p:nvSpPr>
        <p:spPr>
          <a:xfrm>
            <a:off x="1125219" y="2028613"/>
            <a:ext cx="10189845" cy="67284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64540" marR="5080" indent="-457200">
              <a:lnSpc>
                <a:spcPct val="100000"/>
              </a:lnSpc>
              <a:spcBef>
                <a:spcPts val="100"/>
              </a:spcBef>
              <a:buClr>
                <a:srgbClr val="4E5B6F"/>
              </a:buClr>
              <a:buSzPct val="95000"/>
              <a:buFont typeface="Wingdings"/>
              <a:buChar char=""/>
              <a:tabLst>
                <a:tab pos="763905" algn="l"/>
                <a:tab pos="764540" algn="l"/>
              </a:tabLst>
            </a:pPr>
            <a:r>
              <a:rPr sz="4000" spc="-10" dirty="0">
                <a:latin typeface="Arial MT"/>
                <a:cs typeface="Arial MT"/>
              </a:rPr>
              <a:t>Primary </a:t>
            </a:r>
            <a:r>
              <a:rPr sz="4000" spc="-5" dirty="0">
                <a:latin typeface="Arial MT"/>
                <a:cs typeface="Arial MT"/>
              </a:rPr>
              <a:t>lesion leading to hyperfunctioning </a:t>
            </a:r>
            <a:r>
              <a:rPr sz="4000" spc="-1105" dirty="0">
                <a:latin typeface="Arial MT"/>
                <a:cs typeface="Arial MT"/>
              </a:rPr>
              <a:t> </a:t>
            </a:r>
            <a:r>
              <a:rPr sz="4000" spc="-5" dirty="0">
                <a:latin typeface="Arial MT"/>
                <a:cs typeface="Arial MT"/>
              </a:rPr>
              <a:t>and</a:t>
            </a:r>
            <a:r>
              <a:rPr sz="4000" spc="-15" dirty="0">
                <a:latin typeface="Arial MT"/>
                <a:cs typeface="Arial MT"/>
              </a:rPr>
              <a:t> </a:t>
            </a:r>
            <a:r>
              <a:rPr sz="4000" spc="-5" dirty="0">
                <a:latin typeface="Arial MT"/>
                <a:cs typeface="Arial MT"/>
              </a:rPr>
              <a:t>thus</a:t>
            </a:r>
            <a:r>
              <a:rPr sz="4000" spc="-10" dirty="0">
                <a:latin typeface="Arial MT"/>
                <a:cs typeface="Arial MT"/>
              </a:rPr>
              <a:t> </a:t>
            </a:r>
            <a:r>
              <a:rPr sz="4000" spc="-5" dirty="0">
                <a:latin typeface="Arial MT"/>
                <a:cs typeface="Arial MT"/>
              </a:rPr>
              <a:t>hypercalcemia</a:t>
            </a:r>
            <a:endParaRPr sz="4000">
              <a:latin typeface="Arial MT"/>
              <a:cs typeface="Arial MT"/>
            </a:endParaRPr>
          </a:p>
          <a:p>
            <a:pPr marL="764540" marR="177800" indent="-457200">
              <a:lnSpc>
                <a:spcPct val="100000"/>
              </a:lnSpc>
              <a:spcBef>
                <a:spcPts val="1025"/>
              </a:spcBef>
              <a:buClr>
                <a:srgbClr val="4E5B6F"/>
              </a:buClr>
              <a:buSzPct val="95312"/>
              <a:buFont typeface="Wingdings"/>
              <a:buChar char=""/>
              <a:tabLst>
                <a:tab pos="763905" algn="l"/>
                <a:tab pos="764540" algn="l"/>
                <a:tab pos="2116455" algn="l"/>
                <a:tab pos="3323590" algn="l"/>
              </a:tabLst>
            </a:pPr>
            <a:r>
              <a:rPr sz="3200" spc="-5" dirty="0">
                <a:latin typeface="Arial MT"/>
                <a:cs typeface="Arial MT"/>
              </a:rPr>
              <a:t>1) </a:t>
            </a:r>
            <a:r>
              <a:rPr sz="3200" spc="-10" dirty="0">
                <a:solidFill>
                  <a:srgbClr val="29AD13"/>
                </a:solidFill>
                <a:latin typeface="Arial MT"/>
                <a:cs typeface="Arial MT"/>
              </a:rPr>
              <a:t>Single gland adenoma</a:t>
            </a:r>
            <a:r>
              <a:rPr sz="3200" spc="-10" dirty="0">
                <a:latin typeface="Arial MT"/>
                <a:cs typeface="Arial MT"/>
              </a:rPr>
              <a:t>, </a:t>
            </a:r>
            <a:r>
              <a:rPr sz="3200"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the most </a:t>
            </a:r>
            <a:r>
              <a:rPr sz="3200" u="heavy" spc="-1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common </a:t>
            </a:r>
            <a:r>
              <a:rPr sz="3200" spc="-5" dirty="0">
                <a:latin typeface="Arial MT"/>
                <a:cs typeface="Arial MT"/>
              </a:rPr>
              <a:t> </a:t>
            </a:r>
            <a:r>
              <a:rPr sz="3200" spc="-10" dirty="0">
                <a:latin typeface="Arial MT"/>
                <a:cs typeface="Arial MT"/>
              </a:rPr>
              <a:t>2)parathyroid gland hyperplasia, </a:t>
            </a:r>
            <a:r>
              <a:rPr sz="3200" spc="-5" dirty="0">
                <a:latin typeface="Arial MT"/>
                <a:cs typeface="Arial MT"/>
              </a:rPr>
              <a:t>this is seen in </a:t>
            </a:r>
            <a:r>
              <a:rPr sz="3200" dirty="0">
                <a:latin typeface="Arial MT"/>
                <a:cs typeface="Arial MT"/>
              </a:rPr>
              <a:t> </a:t>
            </a:r>
            <a:r>
              <a:rPr sz="3200" spc="-5" dirty="0">
                <a:latin typeface="Arial MT"/>
                <a:cs typeface="Arial MT"/>
              </a:rPr>
              <a:t>MEN1	</a:t>
            </a:r>
            <a:r>
              <a:rPr sz="3200" spc="-10" dirty="0">
                <a:latin typeface="Arial MT"/>
                <a:cs typeface="Arial MT"/>
              </a:rPr>
              <a:t>and</a:t>
            </a:r>
            <a:r>
              <a:rPr sz="3200" spc="-15" dirty="0">
                <a:latin typeface="Arial MT"/>
                <a:cs typeface="Arial MT"/>
              </a:rPr>
              <a:t> </a:t>
            </a:r>
            <a:r>
              <a:rPr sz="3200" spc="-5" dirty="0">
                <a:latin typeface="Arial MT"/>
                <a:cs typeface="Arial MT"/>
              </a:rPr>
              <a:t>MEN</a:t>
            </a:r>
            <a:r>
              <a:rPr sz="3200" spc="-10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2</a:t>
            </a:r>
            <a:r>
              <a:rPr sz="3200" spc="-160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A</a:t>
            </a:r>
            <a:r>
              <a:rPr sz="3200" spc="-5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(</a:t>
            </a:r>
            <a:r>
              <a:rPr sz="3200" spc="-10" dirty="0">
                <a:latin typeface="Arial MT"/>
                <a:cs typeface="Arial MT"/>
              </a:rPr>
              <a:t> multiple endocrine neoplasia </a:t>
            </a:r>
            <a:r>
              <a:rPr sz="3200" spc="-875" dirty="0">
                <a:latin typeface="Arial MT"/>
                <a:cs typeface="Arial MT"/>
              </a:rPr>
              <a:t> </a:t>
            </a:r>
            <a:r>
              <a:rPr sz="3200" spc="-15" dirty="0">
                <a:latin typeface="Arial MT"/>
                <a:cs typeface="Arial MT"/>
              </a:rPr>
              <a:t>syndrome)</a:t>
            </a:r>
            <a:r>
              <a:rPr sz="3200" spc="-10" dirty="0">
                <a:latin typeface="Arial MT"/>
                <a:cs typeface="Arial MT"/>
              </a:rPr>
              <a:t> </a:t>
            </a:r>
            <a:r>
              <a:rPr sz="3200" dirty="0">
                <a:latin typeface="Symbol"/>
                <a:cs typeface="Symbol"/>
              </a:rPr>
              <a:t></a:t>
            </a:r>
            <a:r>
              <a:rPr sz="3200" dirty="0">
                <a:latin typeface="Times New Roman"/>
                <a:cs typeface="Times New Roman"/>
              </a:rPr>
              <a:t>	</a:t>
            </a:r>
            <a:r>
              <a:rPr sz="3200" spc="-10" dirty="0">
                <a:latin typeface="Arial MT"/>
                <a:cs typeface="Arial MT"/>
              </a:rPr>
              <a:t>Least common </a:t>
            </a:r>
            <a:r>
              <a:rPr sz="3200" spc="-5" dirty="0">
                <a:latin typeface="Arial MT"/>
                <a:cs typeface="Arial MT"/>
              </a:rPr>
              <a:t>cause is </a:t>
            </a:r>
            <a:r>
              <a:rPr sz="3200" dirty="0">
                <a:latin typeface="Arial MT"/>
                <a:cs typeface="Arial MT"/>
              </a:rPr>
              <a:t>ca </a:t>
            </a:r>
            <a:r>
              <a:rPr sz="3200" spc="-5" dirty="0">
                <a:latin typeface="Arial MT"/>
                <a:cs typeface="Arial MT"/>
              </a:rPr>
              <a:t>of the </a:t>
            </a:r>
            <a:r>
              <a:rPr sz="3200" dirty="0">
                <a:latin typeface="Arial MT"/>
                <a:cs typeface="Arial MT"/>
              </a:rPr>
              <a:t> </a:t>
            </a:r>
            <a:r>
              <a:rPr sz="3200" spc="-10" dirty="0">
                <a:latin typeface="Arial MT"/>
                <a:cs typeface="Arial MT"/>
              </a:rPr>
              <a:t>gland.</a:t>
            </a:r>
            <a:endParaRPr sz="3200">
              <a:latin typeface="Arial MT"/>
              <a:cs typeface="Arial MT"/>
            </a:endParaRPr>
          </a:p>
          <a:p>
            <a:pPr marL="764540">
              <a:lnSpc>
                <a:spcPts val="3454"/>
              </a:lnSpc>
            </a:pPr>
            <a:r>
              <a:rPr sz="3200" spc="-5" dirty="0">
                <a:latin typeface="Arial MT"/>
                <a:cs typeface="Arial MT"/>
              </a:rPr>
              <a:t>4)</a:t>
            </a:r>
            <a:r>
              <a:rPr sz="3200" spc="-10" dirty="0">
                <a:latin typeface="Arial MT"/>
                <a:cs typeface="Arial MT"/>
              </a:rPr>
              <a:t> </a:t>
            </a:r>
            <a:r>
              <a:rPr sz="3200" spc="-10" dirty="0">
                <a:solidFill>
                  <a:srgbClr val="FF0000"/>
                </a:solidFill>
                <a:latin typeface="Arial MT"/>
                <a:cs typeface="Arial MT"/>
              </a:rPr>
              <a:t>Parathyroid gland carcinoma</a:t>
            </a:r>
            <a:r>
              <a:rPr sz="3200" spc="-10" dirty="0">
                <a:latin typeface="Arial MT"/>
                <a:cs typeface="Arial MT"/>
              </a:rPr>
              <a:t>,</a:t>
            </a:r>
            <a:r>
              <a:rPr sz="3200" spc="-5" dirty="0">
                <a:latin typeface="Arial MT"/>
                <a:cs typeface="Arial MT"/>
              </a:rPr>
              <a:t> </a:t>
            </a:r>
            <a:r>
              <a:rPr sz="3200"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the</a:t>
            </a:r>
            <a:r>
              <a:rPr sz="3200" u="heavy" spc="-1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3200"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least </a:t>
            </a:r>
            <a:r>
              <a:rPr sz="3200" u="heavy" spc="-1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common</a:t>
            </a:r>
            <a:endParaRPr sz="3200">
              <a:latin typeface="Arial MT"/>
              <a:cs typeface="Arial MT"/>
            </a:endParaRPr>
          </a:p>
          <a:p>
            <a:pPr marL="565150" indent="-553085">
              <a:lnSpc>
                <a:spcPts val="3454"/>
              </a:lnSpc>
              <a:buFont typeface="Arial"/>
              <a:buAutoNum type="alphaUcParenR" startAt="17"/>
              <a:tabLst>
                <a:tab pos="565785" algn="l"/>
              </a:tabLst>
            </a:pPr>
            <a:r>
              <a:rPr sz="3200" spc="-5" dirty="0">
                <a:solidFill>
                  <a:srgbClr val="4E5B6F"/>
                </a:solidFill>
                <a:latin typeface="Arial MT"/>
                <a:cs typeface="Arial MT"/>
              </a:rPr>
              <a:t>If</a:t>
            </a:r>
            <a:r>
              <a:rPr sz="3200" spc="-10" dirty="0">
                <a:solidFill>
                  <a:srgbClr val="4E5B6F"/>
                </a:solidFill>
                <a:latin typeface="Arial MT"/>
                <a:cs typeface="Arial MT"/>
              </a:rPr>
              <a:t> </a:t>
            </a:r>
            <a:r>
              <a:rPr sz="3200" spc="-5" dirty="0">
                <a:solidFill>
                  <a:srgbClr val="4E5B6F"/>
                </a:solidFill>
                <a:latin typeface="Arial MT"/>
                <a:cs typeface="Arial MT"/>
              </a:rPr>
              <a:t>we</a:t>
            </a:r>
            <a:r>
              <a:rPr sz="3200" spc="-10" dirty="0">
                <a:solidFill>
                  <a:srgbClr val="4E5B6F"/>
                </a:solidFill>
                <a:latin typeface="Arial MT"/>
                <a:cs typeface="Arial MT"/>
              </a:rPr>
              <a:t> measure</a:t>
            </a:r>
            <a:r>
              <a:rPr sz="3200" spc="-15" dirty="0">
                <a:solidFill>
                  <a:srgbClr val="4E5B6F"/>
                </a:solidFill>
                <a:latin typeface="Arial MT"/>
                <a:cs typeface="Arial MT"/>
              </a:rPr>
              <a:t> </a:t>
            </a:r>
            <a:r>
              <a:rPr sz="3200" spc="-5" dirty="0">
                <a:solidFill>
                  <a:srgbClr val="4E5B6F"/>
                </a:solidFill>
                <a:latin typeface="Arial MT"/>
                <a:cs typeface="Arial MT"/>
              </a:rPr>
              <a:t>the</a:t>
            </a:r>
            <a:r>
              <a:rPr sz="3200" spc="-10" dirty="0">
                <a:solidFill>
                  <a:srgbClr val="4E5B6F"/>
                </a:solidFill>
                <a:latin typeface="Arial MT"/>
                <a:cs typeface="Arial MT"/>
              </a:rPr>
              <a:t> </a:t>
            </a:r>
            <a:r>
              <a:rPr sz="3200" spc="-5" dirty="0">
                <a:solidFill>
                  <a:srgbClr val="4E5B6F"/>
                </a:solidFill>
                <a:latin typeface="Arial MT"/>
                <a:cs typeface="Arial MT"/>
              </a:rPr>
              <a:t>PTH</a:t>
            </a:r>
            <a:r>
              <a:rPr sz="3200" spc="-15" dirty="0">
                <a:solidFill>
                  <a:srgbClr val="4E5B6F"/>
                </a:solidFill>
                <a:latin typeface="Arial MT"/>
                <a:cs typeface="Arial MT"/>
              </a:rPr>
              <a:t> </a:t>
            </a:r>
            <a:r>
              <a:rPr sz="3200" spc="-10" dirty="0">
                <a:solidFill>
                  <a:srgbClr val="4E5B6F"/>
                </a:solidFill>
                <a:latin typeface="Arial MT"/>
                <a:cs typeface="Arial MT"/>
              </a:rPr>
              <a:t>and serum</a:t>
            </a:r>
            <a:r>
              <a:rPr sz="3200" spc="-140" dirty="0">
                <a:solidFill>
                  <a:srgbClr val="4E5B6F"/>
                </a:solidFill>
                <a:latin typeface="Arial MT"/>
                <a:cs typeface="Arial MT"/>
              </a:rPr>
              <a:t> </a:t>
            </a:r>
            <a:r>
              <a:rPr sz="3200" spc="-5" dirty="0">
                <a:solidFill>
                  <a:srgbClr val="4E5B6F"/>
                </a:solidFill>
                <a:latin typeface="Arial MT"/>
                <a:cs typeface="Arial MT"/>
              </a:rPr>
              <a:t>Ca++, </a:t>
            </a:r>
            <a:r>
              <a:rPr sz="3200" spc="-10" dirty="0">
                <a:solidFill>
                  <a:srgbClr val="4E5B6F"/>
                </a:solidFill>
                <a:latin typeface="Arial MT"/>
                <a:cs typeface="Arial MT"/>
              </a:rPr>
              <a:t>what</a:t>
            </a:r>
            <a:endParaRPr sz="32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sz="3200" spc="-10" dirty="0">
                <a:solidFill>
                  <a:srgbClr val="4E5B6F"/>
                </a:solidFill>
                <a:latin typeface="Arial MT"/>
                <a:cs typeface="Arial MT"/>
              </a:rPr>
              <a:t>would</a:t>
            </a:r>
            <a:r>
              <a:rPr sz="3200" spc="-25" dirty="0">
                <a:solidFill>
                  <a:srgbClr val="4E5B6F"/>
                </a:solidFill>
                <a:latin typeface="Arial MT"/>
                <a:cs typeface="Arial MT"/>
              </a:rPr>
              <a:t> </a:t>
            </a:r>
            <a:r>
              <a:rPr sz="3200" spc="-5" dirty="0">
                <a:solidFill>
                  <a:srgbClr val="4E5B6F"/>
                </a:solidFill>
                <a:latin typeface="Arial MT"/>
                <a:cs typeface="Arial MT"/>
              </a:rPr>
              <a:t>the</a:t>
            </a:r>
            <a:r>
              <a:rPr sz="3200" spc="-20" dirty="0">
                <a:solidFill>
                  <a:srgbClr val="4E5B6F"/>
                </a:solidFill>
                <a:latin typeface="Arial MT"/>
                <a:cs typeface="Arial MT"/>
              </a:rPr>
              <a:t> </a:t>
            </a:r>
            <a:r>
              <a:rPr sz="3200" spc="-10" dirty="0">
                <a:solidFill>
                  <a:srgbClr val="4E5B6F"/>
                </a:solidFill>
                <a:latin typeface="Arial MT"/>
                <a:cs typeface="Arial MT"/>
              </a:rPr>
              <a:t>result</a:t>
            </a:r>
            <a:r>
              <a:rPr sz="3200" spc="-15" dirty="0">
                <a:solidFill>
                  <a:srgbClr val="4E5B6F"/>
                </a:solidFill>
                <a:latin typeface="Arial MT"/>
                <a:cs typeface="Arial MT"/>
              </a:rPr>
              <a:t> </a:t>
            </a:r>
            <a:r>
              <a:rPr sz="3200" spc="-10" dirty="0">
                <a:solidFill>
                  <a:srgbClr val="4E5B6F"/>
                </a:solidFill>
                <a:latin typeface="Arial MT"/>
                <a:cs typeface="Arial MT"/>
              </a:rPr>
              <a:t>be?</a:t>
            </a:r>
            <a:endParaRPr sz="3200">
              <a:latin typeface="Arial MT"/>
              <a:cs typeface="Arial MT"/>
            </a:endParaRPr>
          </a:p>
          <a:p>
            <a:pPr marL="1162050" lvl="1" indent="-540385">
              <a:lnSpc>
                <a:spcPct val="100000"/>
              </a:lnSpc>
              <a:spcBef>
                <a:spcPts val="1920"/>
              </a:spcBef>
              <a:buFont typeface="Arial"/>
              <a:buAutoNum type="alphaUcParenR"/>
              <a:tabLst>
                <a:tab pos="1162685" algn="l"/>
              </a:tabLst>
            </a:pPr>
            <a:r>
              <a:rPr sz="3200" spc="-5" dirty="0">
                <a:latin typeface="Arial MT"/>
                <a:cs typeface="Arial MT"/>
              </a:rPr>
              <a:t>High</a:t>
            </a:r>
            <a:r>
              <a:rPr sz="3200" spc="-20" dirty="0">
                <a:latin typeface="Arial MT"/>
                <a:cs typeface="Arial MT"/>
              </a:rPr>
              <a:t> </a:t>
            </a:r>
            <a:r>
              <a:rPr sz="3200" spc="-5" dirty="0">
                <a:latin typeface="Arial MT"/>
                <a:cs typeface="Arial MT"/>
              </a:rPr>
              <a:t>PTH</a:t>
            </a:r>
            <a:r>
              <a:rPr sz="3200" spc="-20" dirty="0">
                <a:latin typeface="Arial MT"/>
                <a:cs typeface="Arial MT"/>
              </a:rPr>
              <a:t> </a:t>
            </a:r>
            <a:r>
              <a:rPr sz="3200" spc="-10" dirty="0">
                <a:latin typeface="Arial MT"/>
                <a:cs typeface="Arial MT"/>
              </a:rPr>
              <a:t>and</a:t>
            </a:r>
            <a:r>
              <a:rPr sz="3200" spc="-15" dirty="0">
                <a:latin typeface="Arial MT"/>
                <a:cs typeface="Arial MT"/>
              </a:rPr>
              <a:t> </a:t>
            </a:r>
            <a:r>
              <a:rPr sz="3200" spc="-10" dirty="0">
                <a:latin typeface="Arial MT"/>
                <a:cs typeface="Arial MT"/>
              </a:rPr>
              <a:t>high</a:t>
            </a:r>
            <a:r>
              <a:rPr sz="3200" spc="-20" dirty="0">
                <a:latin typeface="Arial MT"/>
                <a:cs typeface="Arial MT"/>
              </a:rPr>
              <a:t> </a:t>
            </a:r>
            <a:r>
              <a:rPr sz="3200" spc="-10" dirty="0">
                <a:latin typeface="Arial MT"/>
                <a:cs typeface="Arial MT"/>
              </a:rPr>
              <a:t>serum</a:t>
            </a:r>
            <a:r>
              <a:rPr sz="3200" spc="-140" dirty="0">
                <a:latin typeface="Arial MT"/>
                <a:cs typeface="Arial MT"/>
              </a:rPr>
              <a:t> </a:t>
            </a:r>
            <a:r>
              <a:rPr sz="3200" spc="-5" dirty="0">
                <a:latin typeface="Arial MT"/>
                <a:cs typeface="Arial MT"/>
              </a:rPr>
              <a:t>Ca++</a:t>
            </a:r>
            <a:endParaRPr sz="3200">
              <a:latin typeface="Arial MT"/>
              <a:cs typeface="Arial MT"/>
            </a:endParaRPr>
          </a:p>
          <a:p>
            <a:pPr marL="622300" marR="581660">
              <a:lnSpc>
                <a:spcPct val="100600"/>
              </a:lnSpc>
              <a:spcBef>
                <a:spcPts val="45"/>
              </a:spcBef>
            </a:pPr>
            <a:r>
              <a:rPr sz="2650" dirty="0">
                <a:latin typeface="Arial MT"/>
                <a:cs typeface="Arial MT"/>
              </a:rPr>
              <a:t>(normal</a:t>
            </a:r>
            <a:r>
              <a:rPr sz="2650" spc="-5" dirty="0">
                <a:latin typeface="Arial MT"/>
                <a:cs typeface="Arial MT"/>
              </a:rPr>
              <a:t> </a:t>
            </a:r>
            <a:r>
              <a:rPr sz="2650" spc="5" dirty="0">
                <a:latin typeface="Arial MT"/>
                <a:cs typeface="Arial MT"/>
              </a:rPr>
              <a:t>PTH</a:t>
            </a:r>
            <a:r>
              <a:rPr sz="2650" spc="-5" dirty="0">
                <a:latin typeface="Arial MT"/>
                <a:cs typeface="Arial MT"/>
              </a:rPr>
              <a:t> </a:t>
            </a:r>
            <a:r>
              <a:rPr sz="2650" spc="5" dirty="0">
                <a:latin typeface="Arial MT"/>
                <a:cs typeface="Arial MT"/>
              </a:rPr>
              <a:t>=</a:t>
            </a:r>
            <a:r>
              <a:rPr sz="2650" spc="-5" dirty="0">
                <a:latin typeface="Arial MT"/>
                <a:cs typeface="Arial MT"/>
              </a:rPr>
              <a:t> 10-65</a:t>
            </a:r>
            <a:r>
              <a:rPr sz="2650" dirty="0">
                <a:latin typeface="Arial MT"/>
                <a:cs typeface="Arial MT"/>
              </a:rPr>
              <a:t> pg/mL, normal</a:t>
            </a:r>
            <a:r>
              <a:rPr sz="2650" spc="-5" dirty="0">
                <a:latin typeface="Arial MT"/>
                <a:cs typeface="Arial MT"/>
              </a:rPr>
              <a:t> </a:t>
            </a:r>
            <a:r>
              <a:rPr sz="2650" spc="5" dirty="0">
                <a:latin typeface="Arial MT"/>
                <a:cs typeface="Arial MT"/>
              </a:rPr>
              <a:t>serum</a:t>
            </a:r>
            <a:r>
              <a:rPr sz="2650" spc="-100" dirty="0">
                <a:latin typeface="Arial MT"/>
                <a:cs typeface="Arial MT"/>
              </a:rPr>
              <a:t> </a:t>
            </a:r>
            <a:r>
              <a:rPr sz="2650" spc="5" dirty="0">
                <a:latin typeface="Arial MT"/>
                <a:cs typeface="Arial MT"/>
              </a:rPr>
              <a:t>Ca++</a:t>
            </a:r>
            <a:r>
              <a:rPr sz="2650" spc="-5" dirty="0">
                <a:latin typeface="Arial MT"/>
                <a:cs typeface="Arial MT"/>
              </a:rPr>
              <a:t> </a:t>
            </a:r>
            <a:r>
              <a:rPr sz="2650" spc="5" dirty="0">
                <a:latin typeface="Arial MT"/>
                <a:cs typeface="Arial MT"/>
              </a:rPr>
              <a:t>=</a:t>
            </a:r>
            <a:r>
              <a:rPr sz="2650" spc="-5" dirty="0">
                <a:latin typeface="Arial MT"/>
                <a:cs typeface="Arial MT"/>
              </a:rPr>
              <a:t> </a:t>
            </a:r>
            <a:r>
              <a:rPr sz="2650" dirty="0">
                <a:latin typeface="Arial MT"/>
                <a:cs typeface="Arial MT"/>
              </a:rPr>
              <a:t>8.5-10.2 </a:t>
            </a:r>
            <a:r>
              <a:rPr sz="2650" spc="-720" dirty="0">
                <a:latin typeface="Arial MT"/>
                <a:cs typeface="Arial MT"/>
              </a:rPr>
              <a:t> </a:t>
            </a:r>
            <a:r>
              <a:rPr sz="2650" dirty="0">
                <a:latin typeface="Arial MT"/>
                <a:cs typeface="Arial MT"/>
              </a:rPr>
              <a:t>mg/dL)</a:t>
            </a:r>
            <a:endParaRPr sz="26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19860" y="2361993"/>
            <a:ext cx="196215" cy="4724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900" spc="15" dirty="0">
                <a:solidFill>
                  <a:srgbClr val="4E5B6F"/>
                </a:solidFill>
                <a:latin typeface="Wingdings"/>
                <a:cs typeface="Wingdings"/>
              </a:rPr>
              <a:t></a:t>
            </a:r>
            <a:endParaRPr sz="2900">
              <a:latin typeface="Wingdings"/>
              <a:cs typeface="Wingding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877060" y="2311193"/>
            <a:ext cx="9585960" cy="1239520"/>
          </a:xfrm>
          <a:prstGeom prst="rect">
            <a:avLst/>
          </a:prstGeom>
        </p:spPr>
        <p:txBody>
          <a:bodyPr vert="horz" wrap="square" lIns="0" tIns="103505" rIns="0" bIns="0" rtlCol="0">
            <a:spAutoFit/>
          </a:bodyPr>
          <a:lstStyle/>
          <a:p>
            <a:pPr marL="12700" marR="5080">
              <a:lnSpc>
                <a:spcPts val="2940"/>
              </a:lnSpc>
              <a:spcBef>
                <a:spcPts val="815"/>
              </a:spcBef>
              <a:tabLst>
                <a:tab pos="917575" algn="l"/>
              </a:tabLst>
            </a:pPr>
            <a:r>
              <a:rPr sz="3050" spc="10" dirty="0"/>
              <a:t>A</a:t>
            </a:r>
            <a:r>
              <a:rPr sz="3050" spc="-10" dirty="0"/>
              <a:t> </a:t>
            </a:r>
            <a:r>
              <a:rPr sz="3050" dirty="0"/>
              <a:t>pt	has 12mg/dl calcium </a:t>
            </a:r>
            <a:r>
              <a:rPr sz="3050" spc="-5" dirty="0"/>
              <a:t>levels </a:t>
            </a:r>
            <a:r>
              <a:rPr sz="3050" dirty="0"/>
              <a:t>and 300 mg/dl PTH </a:t>
            </a:r>
            <a:r>
              <a:rPr sz="3050" spc="5" dirty="0"/>
              <a:t>&gt;&gt; </a:t>
            </a:r>
            <a:r>
              <a:rPr sz="3050" spc="-835" dirty="0"/>
              <a:t> </a:t>
            </a:r>
            <a:r>
              <a:rPr sz="3050" dirty="0"/>
              <a:t>primary</a:t>
            </a:r>
            <a:r>
              <a:rPr sz="3050" spc="-10" dirty="0"/>
              <a:t> </a:t>
            </a:r>
            <a:r>
              <a:rPr sz="3050" dirty="0"/>
              <a:t>hyperparathyroidism</a:t>
            </a:r>
            <a:r>
              <a:rPr sz="3050" spc="-5" dirty="0"/>
              <a:t> </a:t>
            </a:r>
            <a:r>
              <a:rPr sz="3050" dirty="0"/>
              <a:t>,</a:t>
            </a:r>
            <a:r>
              <a:rPr sz="3050" spc="-10" dirty="0"/>
              <a:t> </a:t>
            </a:r>
            <a:r>
              <a:rPr sz="3050" dirty="0"/>
              <a:t>what</a:t>
            </a:r>
            <a:r>
              <a:rPr sz="3050" spc="-10" dirty="0"/>
              <a:t> </a:t>
            </a:r>
            <a:r>
              <a:rPr sz="3050" dirty="0"/>
              <a:t>is</a:t>
            </a:r>
            <a:r>
              <a:rPr sz="3050" spc="-10" dirty="0"/>
              <a:t> </a:t>
            </a:r>
            <a:r>
              <a:rPr sz="3050" dirty="0"/>
              <a:t>the</a:t>
            </a:r>
            <a:endParaRPr sz="3050"/>
          </a:p>
          <a:p>
            <a:pPr marL="12700">
              <a:lnSpc>
                <a:spcPts val="2960"/>
              </a:lnSpc>
            </a:pPr>
            <a:r>
              <a:rPr sz="3050" dirty="0"/>
              <a:t>management</a:t>
            </a:r>
            <a:r>
              <a:rPr sz="3050" spc="-50" dirty="0"/>
              <a:t> </a:t>
            </a:r>
            <a:r>
              <a:rPr sz="3050" spc="5" dirty="0"/>
              <a:t>?</a:t>
            </a:r>
            <a:endParaRPr sz="3050"/>
          </a:p>
        </p:txBody>
      </p:sp>
      <p:sp>
        <p:nvSpPr>
          <p:cNvPr id="4" name="object 4"/>
          <p:cNvSpPr txBox="1"/>
          <p:nvPr/>
        </p:nvSpPr>
        <p:spPr>
          <a:xfrm>
            <a:off x="1419860" y="3600666"/>
            <a:ext cx="196215" cy="4724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900" spc="15" dirty="0">
                <a:solidFill>
                  <a:srgbClr val="4E5B6F"/>
                </a:solidFill>
                <a:latin typeface="Wingdings"/>
                <a:cs typeface="Wingdings"/>
              </a:rPr>
              <a:t></a:t>
            </a:r>
            <a:endParaRPr sz="2900">
              <a:latin typeface="Wingdings"/>
              <a:cs typeface="Wingding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77060" y="3549867"/>
            <a:ext cx="9413240" cy="1850389"/>
          </a:xfrm>
          <a:prstGeom prst="rect">
            <a:avLst/>
          </a:prstGeom>
        </p:spPr>
        <p:txBody>
          <a:bodyPr vert="horz" wrap="square" lIns="0" tIns="103505" rIns="0" bIns="0" rtlCol="0">
            <a:spAutoFit/>
          </a:bodyPr>
          <a:lstStyle/>
          <a:p>
            <a:pPr marL="12700" marR="5080" indent="107314">
              <a:lnSpc>
                <a:spcPts val="2940"/>
              </a:lnSpc>
              <a:spcBef>
                <a:spcPts val="815"/>
              </a:spcBef>
            </a:pPr>
            <a:r>
              <a:rPr sz="3050" dirty="0">
                <a:latin typeface="Arial MT"/>
                <a:cs typeface="Arial MT"/>
              </a:rPr>
              <a:t>I need to determine the cause and localize the lesion , </a:t>
            </a:r>
            <a:r>
              <a:rPr sz="3050" spc="-835" dirty="0">
                <a:latin typeface="Arial MT"/>
                <a:cs typeface="Arial MT"/>
              </a:rPr>
              <a:t> </a:t>
            </a:r>
            <a:r>
              <a:rPr sz="3050" spc="5" dirty="0">
                <a:latin typeface="Arial MT"/>
                <a:cs typeface="Arial MT"/>
              </a:rPr>
              <a:t>so</a:t>
            </a:r>
            <a:r>
              <a:rPr sz="3050" spc="-15" dirty="0">
                <a:latin typeface="Arial MT"/>
                <a:cs typeface="Arial MT"/>
              </a:rPr>
              <a:t> </a:t>
            </a:r>
            <a:r>
              <a:rPr sz="3050" dirty="0">
                <a:latin typeface="Arial MT"/>
                <a:cs typeface="Arial MT"/>
              </a:rPr>
              <a:t>I</a:t>
            </a:r>
            <a:r>
              <a:rPr sz="3050" spc="-10" dirty="0">
                <a:latin typeface="Arial MT"/>
                <a:cs typeface="Arial MT"/>
              </a:rPr>
              <a:t> </a:t>
            </a:r>
            <a:r>
              <a:rPr sz="3050" dirty="0">
                <a:latin typeface="Arial MT"/>
                <a:cs typeface="Arial MT"/>
              </a:rPr>
              <a:t>do</a:t>
            </a:r>
            <a:r>
              <a:rPr sz="3050" spc="-10" dirty="0">
                <a:latin typeface="Arial MT"/>
                <a:cs typeface="Arial MT"/>
              </a:rPr>
              <a:t> </a:t>
            </a:r>
            <a:r>
              <a:rPr sz="3050" dirty="0">
                <a:latin typeface="Arial MT"/>
                <a:cs typeface="Arial MT"/>
              </a:rPr>
              <a:t>two</a:t>
            </a:r>
            <a:r>
              <a:rPr sz="3050" spc="-10" dirty="0">
                <a:latin typeface="Arial MT"/>
                <a:cs typeface="Arial MT"/>
              </a:rPr>
              <a:t> </a:t>
            </a:r>
            <a:r>
              <a:rPr sz="3050" spc="-5" dirty="0">
                <a:latin typeface="Arial MT"/>
                <a:cs typeface="Arial MT"/>
              </a:rPr>
              <a:t>things </a:t>
            </a:r>
            <a:r>
              <a:rPr sz="3050" dirty="0">
                <a:latin typeface="Arial MT"/>
                <a:cs typeface="Arial MT"/>
              </a:rPr>
              <a:t>:</a:t>
            </a:r>
            <a:endParaRPr sz="3050">
              <a:latin typeface="Arial MT"/>
              <a:cs typeface="Arial MT"/>
            </a:endParaRPr>
          </a:p>
          <a:p>
            <a:pPr marL="107950">
              <a:lnSpc>
                <a:spcPct val="100000"/>
              </a:lnSpc>
              <a:spcBef>
                <a:spcPts val="234"/>
              </a:spcBef>
            </a:pPr>
            <a:r>
              <a:rPr sz="3050" dirty="0">
                <a:latin typeface="Arial MT"/>
                <a:cs typeface="Arial MT"/>
              </a:rPr>
              <a:t>Ultrasonography</a:t>
            </a:r>
            <a:endParaRPr sz="3050">
              <a:latin typeface="Arial MT"/>
              <a:cs typeface="Arial MT"/>
            </a:endParaRPr>
          </a:p>
          <a:p>
            <a:pPr marL="109855">
              <a:lnSpc>
                <a:spcPct val="100000"/>
              </a:lnSpc>
              <a:spcBef>
                <a:spcPts val="210"/>
              </a:spcBef>
            </a:pPr>
            <a:r>
              <a:rPr sz="3050" dirty="0">
                <a:latin typeface="Arial MT"/>
                <a:cs typeface="Arial MT"/>
              </a:rPr>
              <a:t>Sestamibi</a:t>
            </a:r>
            <a:r>
              <a:rPr sz="3050" spc="-10" dirty="0">
                <a:latin typeface="Arial MT"/>
                <a:cs typeface="Arial MT"/>
              </a:rPr>
              <a:t> </a:t>
            </a:r>
            <a:r>
              <a:rPr sz="3050" spc="5" dirty="0">
                <a:latin typeface="Arial MT"/>
                <a:cs typeface="Arial MT"/>
              </a:rPr>
              <a:t>scan</a:t>
            </a:r>
            <a:r>
              <a:rPr sz="3050" spc="-15" dirty="0">
                <a:latin typeface="Arial MT"/>
                <a:cs typeface="Arial MT"/>
              </a:rPr>
              <a:t> </a:t>
            </a:r>
            <a:r>
              <a:rPr sz="3050" dirty="0">
                <a:latin typeface="Arial MT"/>
                <a:cs typeface="Arial MT"/>
              </a:rPr>
              <a:t>:</a:t>
            </a:r>
            <a:r>
              <a:rPr sz="3050" spc="-15" dirty="0">
                <a:latin typeface="Arial MT"/>
                <a:cs typeface="Arial MT"/>
              </a:rPr>
              <a:t> </a:t>
            </a:r>
            <a:r>
              <a:rPr sz="3050" dirty="0">
                <a:latin typeface="Arial MT"/>
                <a:cs typeface="Arial MT"/>
              </a:rPr>
              <a:t>nuclear</a:t>
            </a:r>
            <a:r>
              <a:rPr sz="3050" spc="-5" dirty="0">
                <a:latin typeface="Arial MT"/>
                <a:cs typeface="Arial MT"/>
              </a:rPr>
              <a:t> </a:t>
            </a:r>
            <a:r>
              <a:rPr sz="3050" dirty="0">
                <a:latin typeface="Arial MT"/>
                <a:cs typeface="Arial MT"/>
              </a:rPr>
              <a:t>scanning</a:t>
            </a:r>
            <a:r>
              <a:rPr sz="3050" spc="-15" dirty="0">
                <a:latin typeface="Arial MT"/>
                <a:cs typeface="Arial MT"/>
              </a:rPr>
              <a:t> </a:t>
            </a:r>
            <a:r>
              <a:rPr sz="3050" dirty="0">
                <a:latin typeface="Arial MT"/>
                <a:cs typeface="Arial MT"/>
              </a:rPr>
              <a:t>of</a:t>
            </a:r>
            <a:r>
              <a:rPr sz="3050" spc="-15" dirty="0">
                <a:latin typeface="Arial MT"/>
                <a:cs typeface="Arial MT"/>
              </a:rPr>
              <a:t> </a:t>
            </a:r>
            <a:r>
              <a:rPr sz="3050" dirty="0">
                <a:latin typeface="Arial MT"/>
                <a:cs typeface="Arial MT"/>
              </a:rPr>
              <a:t>the</a:t>
            </a:r>
            <a:r>
              <a:rPr sz="3050" spc="-15" dirty="0">
                <a:latin typeface="Arial MT"/>
                <a:cs typeface="Arial MT"/>
              </a:rPr>
              <a:t> </a:t>
            </a:r>
            <a:r>
              <a:rPr sz="3050" dirty="0">
                <a:latin typeface="Arial MT"/>
                <a:cs typeface="Arial MT"/>
              </a:rPr>
              <a:t>parathyroid</a:t>
            </a:r>
            <a:endParaRPr sz="305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419860" y="4421086"/>
            <a:ext cx="196215" cy="1993264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84"/>
              </a:spcBef>
            </a:pPr>
            <a:r>
              <a:rPr sz="2900" spc="15" dirty="0">
                <a:solidFill>
                  <a:srgbClr val="4E5B6F"/>
                </a:solidFill>
                <a:latin typeface="Wingdings"/>
                <a:cs typeface="Wingdings"/>
              </a:rPr>
              <a:t></a:t>
            </a:r>
            <a:endParaRPr sz="2900">
              <a:latin typeface="Wingdings"/>
              <a:cs typeface="Wingdings"/>
            </a:endParaRPr>
          </a:p>
          <a:p>
            <a:pPr marL="12700">
              <a:lnSpc>
                <a:spcPct val="100000"/>
              </a:lnSpc>
              <a:spcBef>
                <a:spcPts val="395"/>
              </a:spcBef>
            </a:pPr>
            <a:r>
              <a:rPr sz="2900" spc="15" dirty="0">
                <a:solidFill>
                  <a:srgbClr val="4E5B6F"/>
                </a:solidFill>
                <a:latin typeface="Wingdings"/>
                <a:cs typeface="Wingdings"/>
              </a:rPr>
              <a:t></a:t>
            </a:r>
            <a:endParaRPr sz="2900">
              <a:latin typeface="Wingdings"/>
              <a:cs typeface="Wingdings"/>
            </a:endParaRPr>
          </a:p>
          <a:p>
            <a:pPr marL="12700">
              <a:lnSpc>
                <a:spcPct val="100000"/>
              </a:lnSpc>
              <a:spcBef>
                <a:spcPts val="390"/>
              </a:spcBef>
            </a:pPr>
            <a:r>
              <a:rPr sz="2900" spc="15" dirty="0">
                <a:solidFill>
                  <a:srgbClr val="4E5B6F"/>
                </a:solidFill>
                <a:latin typeface="Wingdings"/>
                <a:cs typeface="Wingdings"/>
              </a:rPr>
              <a:t></a:t>
            </a:r>
            <a:endParaRPr sz="2900">
              <a:latin typeface="Wingdings"/>
              <a:cs typeface="Wingdings"/>
            </a:endParaRPr>
          </a:p>
          <a:p>
            <a:pPr marL="12700">
              <a:lnSpc>
                <a:spcPct val="100000"/>
              </a:lnSpc>
              <a:spcBef>
                <a:spcPts val="395"/>
              </a:spcBef>
            </a:pPr>
            <a:r>
              <a:rPr sz="2900" spc="15" dirty="0">
                <a:solidFill>
                  <a:srgbClr val="4E5B6F"/>
                </a:solidFill>
                <a:latin typeface="Wingdings"/>
                <a:cs typeface="Wingdings"/>
              </a:rPr>
              <a:t></a:t>
            </a:r>
            <a:endParaRPr sz="2900">
              <a:latin typeface="Wingdings"/>
              <a:cs typeface="Wingding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419860" y="7553753"/>
            <a:ext cx="196215" cy="4724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900" spc="15" dirty="0">
                <a:solidFill>
                  <a:srgbClr val="4E5B6F"/>
                </a:solidFill>
                <a:latin typeface="Wingdings"/>
                <a:cs typeface="Wingdings"/>
              </a:rPr>
              <a:t></a:t>
            </a:r>
            <a:endParaRPr sz="2900">
              <a:latin typeface="Wingdings"/>
              <a:cs typeface="Wingding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77060" y="5890900"/>
            <a:ext cx="9541510" cy="2478405"/>
          </a:xfrm>
          <a:prstGeom prst="rect">
            <a:avLst/>
          </a:prstGeom>
        </p:spPr>
        <p:txBody>
          <a:bodyPr vert="horz" wrap="square" lIns="0" tIns="103505" rIns="0" bIns="0" rtlCol="0">
            <a:spAutoFit/>
          </a:bodyPr>
          <a:lstStyle/>
          <a:p>
            <a:pPr marL="12700" marR="274320">
              <a:lnSpc>
                <a:spcPts val="2940"/>
              </a:lnSpc>
              <a:spcBef>
                <a:spcPts val="815"/>
              </a:spcBef>
              <a:tabLst>
                <a:tab pos="6335395" algn="l"/>
              </a:tabLst>
            </a:pPr>
            <a:r>
              <a:rPr sz="3050" dirty="0">
                <a:latin typeface="Arial MT"/>
                <a:cs typeface="Arial MT"/>
              </a:rPr>
              <a:t>The diseased parathyroid gland will have increased </a:t>
            </a:r>
            <a:r>
              <a:rPr sz="3050" spc="5" dirty="0">
                <a:latin typeface="Arial MT"/>
                <a:cs typeface="Arial MT"/>
              </a:rPr>
              <a:t> </a:t>
            </a:r>
            <a:r>
              <a:rPr sz="3050" spc="-10" dirty="0">
                <a:latin typeface="Arial MT"/>
                <a:cs typeface="Arial MT"/>
              </a:rPr>
              <a:t>uptake</a:t>
            </a:r>
            <a:r>
              <a:rPr sz="3050" spc="-15" dirty="0">
                <a:latin typeface="Arial MT"/>
                <a:cs typeface="Arial MT"/>
              </a:rPr>
              <a:t> </a:t>
            </a:r>
            <a:r>
              <a:rPr sz="3050" spc="5" dirty="0">
                <a:latin typeface="Arial MT"/>
                <a:cs typeface="Arial MT"/>
              </a:rPr>
              <a:t>&gt;</a:t>
            </a:r>
            <a:r>
              <a:rPr sz="3050" spc="-145" dirty="0">
                <a:latin typeface="Arial MT"/>
                <a:cs typeface="Arial MT"/>
              </a:rPr>
              <a:t> </a:t>
            </a:r>
            <a:r>
              <a:rPr sz="3050" dirty="0">
                <a:latin typeface="Arial MT"/>
                <a:cs typeface="Arial MT"/>
              </a:rPr>
              <a:t>And</a:t>
            </a:r>
            <a:r>
              <a:rPr sz="3050" spc="-10" dirty="0">
                <a:latin typeface="Arial MT"/>
                <a:cs typeface="Arial MT"/>
              </a:rPr>
              <a:t> </a:t>
            </a:r>
            <a:r>
              <a:rPr sz="3050" dirty="0">
                <a:latin typeface="Arial MT"/>
                <a:cs typeface="Arial MT"/>
              </a:rPr>
              <a:t>this</a:t>
            </a:r>
            <a:r>
              <a:rPr sz="3050" spc="-10" dirty="0">
                <a:latin typeface="Arial MT"/>
                <a:cs typeface="Arial MT"/>
              </a:rPr>
              <a:t> </a:t>
            </a:r>
            <a:r>
              <a:rPr sz="3050" dirty="0">
                <a:latin typeface="Arial MT"/>
                <a:cs typeface="Arial MT"/>
              </a:rPr>
              <a:t>allows</a:t>
            </a:r>
            <a:r>
              <a:rPr sz="3050" spc="-5" dirty="0">
                <a:latin typeface="Arial MT"/>
                <a:cs typeface="Arial MT"/>
              </a:rPr>
              <a:t> </a:t>
            </a:r>
            <a:r>
              <a:rPr sz="3050" spc="5" dirty="0">
                <a:latin typeface="Arial MT"/>
                <a:cs typeface="Arial MT"/>
              </a:rPr>
              <a:t>me</a:t>
            </a:r>
            <a:r>
              <a:rPr sz="3050" spc="-10" dirty="0">
                <a:latin typeface="Arial MT"/>
                <a:cs typeface="Arial MT"/>
              </a:rPr>
              <a:t> </a:t>
            </a:r>
            <a:r>
              <a:rPr sz="3050" dirty="0">
                <a:latin typeface="Arial MT"/>
                <a:cs typeface="Arial MT"/>
              </a:rPr>
              <a:t>to</a:t>
            </a:r>
            <a:r>
              <a:rPr sz="3050" spc="-15" dirty="0">
                <a:latin typeface="Arial MT"/>
                <a:cs typeface="Arial MT"/>
              </a:rPr>
              <a:t> </a:t>
            </a:r>
            <a:r>
              <a:rPr sz="3050" dirty="0">
                <a:latin typeface="Arial MT"/>
                <a:cs typeface="Arial MT"/>
              </a:rPr>
              <a:t>know</a:t>
            </a:r>
            <a:r>
              <a:rPr sz="3050" spc="-5" dirty="0">
                <a:latin typeface="Arial MT"/>
                <a:cs typeface="Arial MT"/>
              </a:rPr>
              <a:t> </a:t>
            </a:r>
            <a:r>
              <a:rPr sz="3050" dirty="0">
                <a:latin typeface="Arial MT"/>
                <a:cs typeface="Arial MT"/>
              </a:rPr>
              <a:t>what</a:t>
            </a:r>
            <a:r>
              <a:rPr sz="3050" spc="-10" dirty="0">
                <a:latin typeface="Arial MT"/>
                <a:cs typeface="Arial MT"/>
              </a:rPr>
              <a:t> </a:t>
            </a:r>
            <a:r>
              <a:rPr sz="3050" dirty="0">
                <a:latin typeface="Arial MT"/>
                <a:cs typeface="Arial MT"/>
              </a:rPr>
              <a:t>parathyroid </a:t>
            </a:r>
            <a:r>
              <a:rPr sz="3050" spc="-835" dirty="0">
                <a:latin typeface="Arial MT"/>
                <a:cs typeface="Arial MT"/>
              </a:rPr>
              <a:t> </a:t>
            </a:r>
            <a:r>
              <a:rPr sz="3050" dirty="0">
                <a:latin typeface="Arial MT"/>
                <a:cs typeface="Arial MT"/>
              </a:rPr>
              <a:t>gland</a:t>
            </a:r>
            <a:r>
              <a:rPr sz="3050" spc="-5" dirty="0">
                <a:latin typeface="Arial MT"/>
                <a:cs typeface="Arial MT"/>
              </a:rPr>
              <a:t> </a:t>
            </a:r>
            <a:r>
              <a:rPr sz="3050" dirty="0">
                <a:latin typeface="Arial MT"/>
                <a:cs typeface="Arial MT"/>
              </a:rPr>
              <a:t>of the</a:t>
            </a:r>
            <a:r>
              <a:rPr sz="3050" spc="-5" dirty="0">
                <a:latin typeface="Arial MT"/>
                <a:cs typeface="Arial MT"/>
              </a:rPr>
              <a:t> four</a:t>
            </a:r>
            <a:r>
              <a:rPr sz="3050" spc="5" dirty="0">
                <a:latin typeface="Arial MT"/>
                <a:cs typeface="Arial MT"/>
              </a:rPr>
              <a:t> </a:t>
            </a:r>
            <a:r>
              <a:rPr sz="3050" dirty="0">
                <a:latin typeface="Arial MT"/>
                <a:cs typeface="Arial MT"/>
              </a:rPr>
              <a:t>glands is</a:t>
            </a:r>
            <a:r>
              <a:rPr sz="3050" spc="5" dirty="0">
                <a:latin typeface="Arial MT"/>
                <a:cs typeface="Arial MT"/>
              </a:rPr>
              <a:t> </a:t>
            </a:r>
            <a:r>
              <a:rPr sz="3050" dirty="0">
                <a:latin typeface="Arial MT"/>
                <a:cs typeface="Arial MT"/>
              </a:rPr>
              <a:t>diseased	without the need </a:t>
            </a:r>
            <a:r>
              <a:rPr sz="3050" spc="-830" dirty="0">
                <a:latin typeface="Arial MT"/>
                <a:cs typeface="Arial MT"/>
              </a:rPr>
              <a:t> </a:t>
            </a:r>
            <a:r>
              <a:rPr sz="3050" dirty="0">
                <a:latin typeface="Arial MT"/>
                <a:cs typeface="Arial MT"/>
              </a:rPr>
              <a:t>to</a:t>
            </a:r>
            <a:r>
              <a:rPr sz="3050" spc="-15" dirty="0">
                <a:latin typeface="Arial MT"/>
                <a:cs typeface="Arial MT"/>
              </a:rPr>
              <a:t> </a:t>
            </a:r>
            <a:r>
              <a:rPr sz="3050" dirty="0">
                <a:latin typeface="Arial MT"/>
                <a:cs typeface="Arial MT"/>
              </a:rPr>
              <a:t>open</a:t>
            </a:r>
            <a:r>
              <a:rPr sz="3050" spc="-10" dirty="0">
                <a:latin typeface="Arial MT"/>
                <a:cs typeface="Arial MT"/>
              </a:rPr>
              <a:t> </a:t>
            </a:r>
            <a:r>
              <a:rPr sz="3050" dirty="0">
                <a:latin typeface="Arial MT"/>
                <a:cs typeface="Arial MT"/>
              </a:rPr>
              <a:t>the</a:t>
            </a:r>
            <a:r>
              <a:rPr sz="3050" spc="-10" dirty="0">
                <a:latin typeface="Arial MT"/>
                <a:cs typeface="Arial MT"/>
              </a:rPr>
              <a:t> </a:t>
            </a:r>
            <a:r>
              <a:rPr sz="3050" dirty="0">
                <a:latin typeface="Arial MT"/>
                <a:cs typeface="Arial MT"/>
              </a:rPr>
              <a:t>neck</a:t>
            </a:r>
            <a:r>
              <a:rPr sz="3050" spc="-5" dirty="0">
                <a:latin typeface="Arial MT"/>
                <a:cs typeface="Arial MT"/>
              </a:rPr>
              <a:t> </a:t>
            </a:r>
            <a:r>
              <a:rPr sz="3050" dirty="0">
                <a:latin typeface="Arial MT"/>
                <a:cs typeface="Arial MT"/>
              </a:rPr>
              <a:t>to</a:t>
            </a:r>
            <a:r>
              <a:rPr sz="3050" spc="-15" dirty="0">
                <a:latin typeface="Arial MT"/>
                <a:cs typeface="Arial MT"/>
              </a:rPr>
              <a:t> </a:t>
            </a:r>
            <a:r>
              <a:rPr sz="3050" dirty="0">
                <a:latin typeface="Arial MT"/>
                <a:cs typeface="Arial MT"/>
              </a:rPr>
              <a:t>detect</a:t>
            </a:r>
            <a:r>
              <a:rPr sz="3050" spc="-10" dirty="0">
                <a:latin typeface="Arial MT"/>
                <a:cs typeface="Arial MT"/>
              </a:rPr>
              <a:t> </a:t>
            </a:r>
            <a:r>
              <a:rPr sz="3050" dirty="0">
                <a:latin typeface="Arial MT"/>
                <a:cs typeface="Arial MT"/>
              </a:rPr>
              <a:t>the</a:t>
            </a:r>
            <a:r>
              <a:rPr sz="3050" spc="-10" dirty="0">
                <a:latin typeface="Arial MT"/>
                <a:cs typeface="Arial MT"/>
              </a:rPr>
              <a:t> </a:t>
            </a:r>
            <a:r>
              <a:rPr sz="3050" dirty="0">
                <a:latin typeface="Arial MT"/>
                <a:cs typeface="Arial MT"/>
              </a:rPr>
              <a:t>diseased</a:t>
            </a:r>
            <a:r>
              <a:rPr sz="3050" spc="-10" dirty="0">
                <a:latin typeface="Arial MT"/>
                <a:cs typeface="Arial MT"/>
              </a:rPr>
              <a:t> </a:t>
            </a:r>
            <a:r>
              <a:rPr sz="3050" dirty="0">
                <a:latin typeface="Arial MT"/>
                <a:cs typeface="Arial MT"/>
              </a:rPr>
              <a:t>ones.</a:t>
            </a:r>
            <a:endParaRPr sz="3050">
              <a:latin typeface="Arial MT"/>
              <a:cs typeface="Arial MT"/>
            </a:endParaRPr>
          </a:p>
          <a:p>
            <a:pPr marL="12700" marR="5080" indent="214629">
              <a:lnSpc>
                <a:spcPts val="2940"/>
              </a:lnSpc>
              <a:spcBef>
                <a:spcPts val="930"/>
              </a:spcBef>
            </a:pPr>
            <a:r>
              <a:rPr sz="3050" spc="5" dirty="0">
                <a:latin typeface="Arial MT"/>
                <a:cs typeface="Arial MT"/>
              </a:rPr>
              <a:t>- </a:t>
            </a:r>
            <a:r>
              <a:rPr sz="3050" dirty="0">
                <a:latin typeface="Arial MT"/>
                <a:cs typeface="Arial MT"/>
              </a:rPr>
              <a:t>sensitivity is high , </a:t>
            </a:r>
            <a:r>
              <a:rPr sz="3050" spc="5" dirty="0">
                <a:latin typeface="Arial MT"/>
                <a:cs typeface="Arial MT"/>
              </a:rPr>
              <a:t>so </a:t>
            </a:r>
            <a:r>
              <a:rPr sz="3050" dirty="0">
                <a:latin typeface="Arial MT"/>
                <a:cs typeface="Arial MT"/>
              </a:rPr>
              <a:t>if it detected right </a:t>
            </a:r>
            <a:r>
              <a:rPr sz="3050" spc="-5" dirty="0">
                <a:latin typeface="Arial MT"/>
                <a:cs typeface="Arial MT"/>
              </a:rPr>
              <a:t>inferior </a:t>
            </a:r>
            <a:r>
              <a:rPr sz="3050" dirty="0">
                <a:latin typeface="Arial MT"/>
                <a:cs typeface="Arial MT"/>
              </a:rPr>
              <a:t>gland </a:t>
            </a:r>
            <a:r>
              <a:rPr sz="3050" spc="-835" dirty="0">
                <a:latin typeface="Arial MT"/>
                <a:cs typeface="Arial MT"/>
              </a:rPr>
              <a:t> </a:t>
            </a:r>
            <a:r>
              <a:rPr sz="3050" dirty="0">
                <a:latin typeface="Arial MT"/>
                <a:cs typeface="Arial MT"/>
              </a:rPr>
              <a:t>lesion,</a:t>
            </a:r>
            <a:r>
              <a:rPr sz="3050" spc="-15" dirty="0">
                <a:latin typeface="Arial MT"/>
                <a:cs typeface="Arial MT"/>
              </a:rPr>
              <a:t> </a:t>
            </a:r>
            <a:r>
              <a:rPr sz="3050" spc="5" dirty="0">
                <a:latin typeface="Arial MT"/>
                <a:cs typeface="Arial MT"/>
              </a:rPr>
              <a:t>we</a:t>
            </a:r>
            <a:r>
              <a:rPr sz="3050" spc="-10" dirty="0">
                <a:latin typeface="Arial MT"/>
                <a:cs typeface="Arial MT"/>
              </a:rPr>
              <a:t> </a:t>
            </a:r>
            <a:r>
              <a:rPr sz="3050" dirty="0">
                <a:latin typeface="Arial MT"/>
                <a:cs typeface="Arial MT"/>
              </a:rPr>
              <a:t>remove</a:t>
            </a:r>
            <a:r>
              <a:rPr sz="3050" spc="-10" dirty="0">
                <a:latin typeface="Arial MT"/>
                <a:cs typeface="Arial MT"/>
              </a:rPr>
              <a:t> </a:t>
            </a:r>
            <a:r>
              <a:rPr sz="3050" spc="-5" dirty="0">
                <a:latin typeface="Arial MT"/>
                <a:cs typeface="Arial MT"/>
              </a:rPr>
              <a:t>it.</a:t>
            </a:r>
            <a:endParaRPr sz="30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28419" y="662432"/>
            <a:ext cx="8497570" cy="8382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2549525" algn="l"/>
              </a:tabLst>
            </a:pPr>
            <a:r>
              <a:rPr sz="5300" spc="-105" dirty="0">
                <a:solidFill>
                  <a:srgbClr val="3E5880"/>
                </a:solidFill>
              </a:rPr>
              <a:t>Primary	</a:t>
            </a:r>
            <a:r>
              <a:rPr sz="5300" spc="-120" dirty="0">
                <a:solidFill>
                  <a:srgbClr val="3E5880"/>
                </a:solidFill>
              </a:rPr>
              <a:t>Hyperparathyroidism</a:t>
            </a:r>
            <a:endParaRPr sz="5300"/>
          </a:p>
        </p:txBody>
      </p:sp>
      <p:sp>
        <p:nvSpPr>
          <p:cNvPr id="3" name="object 3"/>
          <p:cNvSpPr txBox="1"/>
          <p:nvPr/>
        </p:nvSpPr>
        <p:spPr>
          <a:xfrm>
            <a:off x="1115060" y="1935480"/>
            <a:ext cx="149860" cy="3505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100" spc="15" dirty="0">
                <a:solidFill>
                  <a:srgbClr val="4E5B6F"/>
                </a:solidFill>
                <a:latin typeface="Wingdings"/>
                <a:cs typeface="Wingdings"/>
              </a:rPr>
              <a:t></a:t>
            </a:r>
            <a:endParaRPr sz="2100">
              <a:latin typeface="Wingdings"/>
              <a:cs typeface="Wingding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15060" y="2882053"/>
            <a:ext cx="149860" cy="3505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100" spc="15" dirty="0">
                <a:solidFill>
                  <a:srgbClr val="4E5B6F"/>
                </a:solidFill>
                <a:latin typeface="Wingdings"/>
                <a:cs typeface="Wingdings"/>
              </a:rPr>
              <a:t></a:t>
            </a:r>
            <a:endParaRPr sz="2100">
              <a:latin typeface="Wingdings"/>
              <a:cs typeface="Wingding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572260" y="1893146"/>
            <a:ext cx="8602345" cy="1317625"/>
          </a:xfrm>
          <a:prstGeom prst="rect">
            <a:avLst/>
          </a:prstGeom>
        </p:spPr>
        <p:txBody>
          <a:bodyPr vert="horz" wrap="square" lIns="0" tIns="80010" rIns="0" bIns="0" rtlCol="0">
            <a:spAutoFit/>
          </a:bodyPr>
          <a:lstStyle/>
          <a:p>
            <a:pPr marL="12700" marR="210820">
              <a:lnSpc>
                <a:spcPts val="2170"/>
              </a:lnSpc>
              <a:spcBef>
                <a:spcPts val="630"/>
              </a:spcBef>
            </a:pPr>
            <a:r>
              <a:rPr sz="2250" dirty="0">
                <a:latin typeface="Arial MT"/>
                <a:cs typeface="Arial MT"/>
              </a:rPr>
              <a:t>It is</a:t>
            </a:r>
            <a:r>
              <a:rPr sz="2250" spc="10" dirty="0">
                <a:latin typeface="Arial MT"/>
                <a:cs typeface="Arial MT"/>
              </a:rPr>
              <a:t> </a:t>
            </a:r>
            <a:r>
              <a:rPr sz="2250" spc="5" dirty="0">
                <a:latin typeface="Arial MT"/>
                <a:cs typeface="Arial MT"/>
              </a:rPr>
              <a:t>best </a:t>
            </a:r>
            <a:r>
              <a:rPr sz="2250" dirty="0">
                <a:latin typeface="Arial MT"/>
                <a:cs typeface="Arial MT"/>
              </a:rPr>
              <a:t>treated</a:t>
            </a:r>
            <a:r>
              <a:rPr sz="2250" spc="5" dirty="0">
                <a:latin typeface="Arial MT"/>
                <a:cs typeface="Arial MT"/>
              </a:rPr>
              <a:t> by</a:t>
            </a:r>
            <a:r>
              <a:rPr sz="2250" spc="10" dirty="0">
                <a:latin typeface="Arial MT"/>
                <a:cs typeface="Arial MT"/>
              </a:rPr>
              <a:t> </a:t>
            </a:r>
            <a:r>
              <a:rPr sz="2250" dirty="0">
                <a:latin typeface="Arial MT"/>
                <a:cs typeface="Arial MT"/>
              </a:rPr>
              <a:t>surgically</a:t>
            </a:r>
            <a:r>
              <a:rPr sz="2250" spc="10" dirty="0">
                <a:latin typeface="Arial MT"/>
                <a:cs typeface="Arial MT"/>
              </a:rPr>
              <a:t> </a:t>
            </a:r>
            <a:r>
              <a:rPr sz="2250" dirty="0">
                <a:latin typeface="Arial MT"/>
                <a:cs typeface="Arial MT"/>
              </a:rPr>
              <a:t>removing</a:t>
            </a:r>
            <a:r>
              <a:rPr sz="2250" spc="5" dirty="0">
                <a:latin typeface="Arial MT"/>
                <a:cs typeface="Arial MT"/>
              </a:rPr>
              <a:t> </a:t>
            </a:r>
            <a:r>
              <a:rPr sz="2250" dirty="0">
                <a:latin typeface="Arial MT"/>
                <a:cs typeface="Arial MT"/>
              </a:rPr>
              <a:t>the</a:t>
            </a:r>
            <a:r>
              <a:rPr sz="2250" spc="10" dirty="0">
                <a:latin typeface="Arial MT"/>
                <a:cs typeface="Arial MT"/>
              </a:rPr>
              <a:t> </a:t>
            </a:r>
            <a:r>
              <a:rPr sz="2250" dirty="0">
                <a:latin typeface="Arial MT"/>
                <a:cs typeface="Arial MT"/>
              </a:rPr>
              <a:t>abnormal</a:t>
            </a:r>
            <a:r>
              <a:rPr sz="2250" spc="5" dirty="0">
                <a:latin typeface="Arial MT"/>
                <a:cs typeface="Arial MT"/>
              </a:rPr>
              <a:t> </a:t>
            </a:r>
            <a:r>
              <a:rPr sz="2250" dirty="0">
                <a:latin typeface="Arial MT"/>
                <a:cs typeface="Arial MT"/>
              </a:rPr>
              <a:t>gland</a:t>
            </a:r>
            <a:r>
              <a:rPr sz="2250" spc="5" dirty="0">
                <a:latin typeface="Arial MT"/>
                <a:cs typeface="Arial MT"/>
              </a:rPr>
              <a:t> by</a:t>
            </a:r>
            <a:r>
              <a:rPr sz="2250" spc="10" dirty="0">
                <a:latin typeface="Arial MT"/>
                <a:cs typeface="Arial MT"/>
              </a:rPr>
              <a:t> </a:t>
            </a:r>
            <a:r>
              <a:rPr sz="2250" dirty="0">
                <a:latin typeface="Arial MT"/>
                <a:cs typeface="Arial MT"/>
              </a:rPr>
              <a:t>the </a:t>
            </a:r>
            <a:r>
              <a:rPr sz="2250" spc="-610" dirty="0">
                <a:latin typeface="Arial MT"/>
                <a:cs typeface="Arial MT"/>
              </a:rPr>
              <a:t> </a:t>
            </a:r>
            <a:r>
              <a:rPr sz="2250" dirty="0">
                <a:latin typeface="Arial MT"/>
                <a:cs typeface="Arial MT"/>
              </a:rPr>
              <a:t>minimally </a:t>
            </a:r>
            <a:r>
              <a:rPr sz="2250" spc="5" dirty="0">
                <a:latin typeface="Arial MT"/>
                <a:cs typeface="Arial MT"/>
              </a:rPr>
              <a:t>invasive video assisted </a:t>
            </a:r>
            <a:r>
              <a:rPr sz="2250" dirty="0">
                <a:latin typeface="Arial MT"/>
                <a:cs typeface="Arial MT"/>
              </a:rPr>
              <a:t>parathyroidectomy</a:t>
            </a:r>
            <a:r>
              <a:rPr sz="2250" spc="5" dirty="0">
                <a:latin typeface="Arial MT"/>
                <a:cs typeface="Arial MT"/>
              </a:rPr>
              <a:t> </a:t>
            </a:r>
            <a:r>
              <a:rPr sz="2250" dirty="0">
                <a:latin typeface="Arial MT"/>
                <a:cs typeface="Arial MT"/>
              </a:rPr>
              <a:t>procedure </a:t>
            </a:r>
            <a:r>
              <a:rPr sz="2250" spc="5" dirty="0">
                <a:latin typeface="Arial MT"/>
                <a:cs typeface="Arial MT"/>
              </a:rPr>
              <a:t> </a:t>
            </a:r>
            <a:r>
              <a:rPr sz="2250" spc="-20" dirty="0">
                <a:latin typeface="Arial MT"/>
                <a:cs typeface="Arial MT"/>
              </a:rPr>
              <a:t>(MIVAP)</a:t>
            </a:r>
            <a:endParaRPr sz="22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430"/>
              </a:spcBef>
            </a:pPr>
            <a:r>
              <a:rPr sz="2250" spc="5" dirty="0">
                <a:latin typeface="Arial MT"/>
                <a:cs typeface="Arial MT"/>
              </a:rPr>
              <a:t>Check PTH</a:t>
            </a:r>
            <a:r>
              <a:rPr sz="2250" dirty="0">
                <a:latin typeface="Arial MT"/>
                <a:cs typeface="Arial MT"/>
              </a:rPr>
              <a:t> level intraoperatively</a:t>
            </a:r>
            <a:r>
              <a:rPr sz="2250" spc="5" dirty="0">
                <a:latin typeface="Arial MT"/>
                <a:cs typeface="Arial MT"/>
              </a:rPr>
              <a:t> </a:t>
            </a:r>
            <a:r>
              <a:rPr sz="2250" dirty="0">
                <a:latin typeface="Arial MT"/>
                <a:cs typeface="Arial MT"/>
              </a:rPr>
              <a:t>after</a:t>
            </a:r>
            <a:r>
              <a:rPr sz="2250" spc="10" dirty="0">
                <a:latin typeface="Arial MT"/>
                <a:cs typeface="Arial MT"/>
              </a:rPr>
              <a:t> </a:t>
            </a:r>
            <a:r>
              <a:rPr sz="2250" dirty="0">
                <a:latin typeface="Arial MT"/>
                <a:cs typeface="Arial MT"/>
              </a:rPr>
              <a:t>removing</a:t>
            </a:r>
            <a:r>
              <a:rPr sz="2250" spc="5" dirty="0">
                <a:latin typeface="Arial MT"/>
                <a:cs typeface="Arial MT"/>
              </a:rPr>
              <a:t> </a:t>
            </a:r>
            <a:r>
              <a:rPr sz="2250" dirty="0">
                <a:latin typeface="Arial MT"/>
                <a:cs typeface="Arial MT"/>
              </a:rPr>
              <a:t>the</a:t>
            </a:r>
            <a:r>
              <a:rPr sz="2250" spc="5" dirty="0">
                <a:latin typeface="Arial MT"/>
                <a:cs typeface="Arial MT"/>
              </a:rPr>
              <a:t> diseased </a:t>
            </a:r>
            <a:r>
              <a:rPr sz="2250" dirty="0">
                <a:latin typeface="Arial MT"/>
                <a:cs typeface="Arial MT"/>
              </a:rPr>
              <a:t>gland</a:t>
            </a:r>
            <a:endParaRPr sz="225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15060" y="4460240"/>
            <a:ext cx="149860" cy="3505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100" spc="15" dirty="0">
                <a:solidFill>
                  <a:srgbClr val="4E5B6F"/>
                </a:solidFill>
                <a:latin typeface="Wingdings"/>
                <a:cs typeface="Wingdings"/>
              </a:rPr>
              <a:t></a:t>
            </a:r>
            <a:endParaRPr sz="2100">
              <a:latin typeface="Wingdings"/>
              <a:cs typeface="Wingding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15060" y="5130800"/>
            <a:ext cx="149860" cy="3505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100" spc="15" dirty="0">
                <a:solidFill>
                  <a:srgbClr val="4E5B6F"/>
                </a:solidFill>
                <a:latin typeface="Wingdings"/>
                <a:cs typeface="Wingdings"/>
              </a:rPr>
              <a:t></a:t>
            </a:r>
            <a:endParaRPr sz="2100">
              <a:latin typeface="Wingdings"/>
              <a:cs typeface="Wingding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572260" y="4417907"/>
            <a:ext cx="7757795" cy="1593850"/>
          </a:xfrm>
          <a:prstGeom prst="rect">
            <a:avLst/>
          </a:prstGeom>
        </p:spPr>
        <p:txBody>
          <a:bodyPr vert="horz" wrap="square" lIns="0" tIns="80010" rIns="0" bIns="0" rtlCol="0">
            <a:spAutoFit/>
          </a:bodyPr>
          <a:lstStyle/>
          <a:p>
            <a:pPr marL="12700" marR="5080" algn="just">
              <a:lnSpc>
                <a:spcPts val="2170"/>
              </a:lnSpc>
              <a:spcBef>
                <a:spcPts val="630"/>
              </a:spcBef>
            </a:pPr>
            <a:r>
              <a:rPr sz="2250" dirty="0">
                <a:latin typeface="Arial MT"/>
                <a:cs typeface="Arial MT"/>
              </a:rPr>
              <a:t>Usually inherited alone in autosomal dominant or </a:t>
            </a:r>
            <a:r>
              <a:rPr sz="2250" spc="5" dirty="0">
                <a:latin typeface="Arial MT"/>
                <a:cs typeface="Arial MT"/>
              </a:rPr>
              <a:t>as </a:t>
            </a:r>
            <a:r>
              <a:rPr sz="2250" dirty="0">
                <a:latin typeface="Arial MT"/>
                <a:cs typeface="Arial MT"/>
              </a:rPr>
              <a:t>part of </a:t>
            </a:r>
            <a:r>
              <a:rPr sz="2250" spc="5" dirty="0">
                <a:latin typeface="Arial MT"/>
                <a:cs typeface="Arial MT"/>
              </a:rPr>
              <a:t>a </a:t>
            </a:r>
            <a:r>
              <a:rPr sz="2250" spc="-615" dirty="0">
                <a:latin typeface="Arial MT"/>
                <a:cs typeface="Arial MT"/>
              </a:rPr>
              <a:t> </a:t>
            </a:r>
            <a:r>
              <a:rPr sz="2250" spc="5" dirty="0">
                <a:latin typeface="Arial MT"/>
                <a:cs typeface="Arial MT"/>
              </a:rPr>
              <a:t>syndrome;</a:t>
            </a:r>
            <a:r>
              <a:rPr sz="2250" spc="-10" dirty="0">
                <a:latin typeface="Arial MT"/>
                <a:cs typeface="Arial MT"/>
              </a:rPr>
              <a:t> </a:t>
            </a:r>
            <a:r>
              <a:rPr sz="2250" spc="5" dirty="0">
                <a:latin typeface="Arial MT"/>
                <a:cs typeface="Arial MT"/>
              </a:rPr>
              <a:t>MEN</a:t>
            </a:r>
            <a:endParaRPr sz="2250">
              <a:latin typeface="Arial MT"/>
              <a:cs typeface="Arial MT"/>
            </a:endParaRPr>
          </a:p>
          <a:p>
            <a:pPr marL="12700" marR="39370" algn="just">
              <a:lnSpc>
                <a:spcPts val="2170"/>
              </a:lnSpc>
              <a:spcBef>
                <a:spcPts val="940"/>
              </a:spcBef>
            </a:pPr>
            <a:r>
              <a:rPr sz="2250" spc="-20" dirty="0">
                <a:latin typeface="Arial MT"/>
                <a:cs typeface="Arial MT"/>
              </a:rPr>
              <a:t>Treated </a:t>
            </a:r>
            <a:r>
              <a:rPr sz="2250" spc="5" dirty="0">
                <a:latin typeface="Arial MT"/>
                <a:cs typeface="Arial MT"/>
              </a:rPr>
              <a:t>by </a:t>
            </a:r>
            <a:r>
              <a:rPr sz="2250" dirty="0">
                <a:latin typeface="Arial MT"/>
                <a:cs typeface="Arial MT"/>
              </a:rPr>
              <a:t>removing all three glands </a:t>
            </a:r>
            <a:r>
              <a:rPr sz="2250" spc="5" dirty="0">
                <a:latin typeface="Arial MT"/>
                <a:cs typeface="Arial MT"/>
              </a:rPr>
              <a:t>and </a:t>
            </a:r>
            <a:r>
              <a:rPr sz="2250" dirty="0">
                <a:latin typeface="Arial MT"/>
                <a:cs typeface="Arial MT"/>
              </a:rPr>
              <a:t>half of the fourth or </a:t>
            </a:r>
            <a:r>
              <a:rPr sz="2250" spc="-615" dirty="0">
                <a:latin typeface="Arial MT"/>
                <a:cs typeface="Arial MT"/>
              </a:rPr>
              <a:t> </a:t>
            </a:r>
            <a:r>
              <a:rPr sz="2250" dirty="0">
                <a:latin typeface="Arial MT"/>
                <a:cs typeface="Arial MT"/>
              </a:rPr>
              <a:t>removing all four </a:t>
            </a:r>
            <a:r>
              <a:rPr sz="2250" spc="5" dirty="0">
                <a:latin typeface="Arial MT"/>
                <a:cs typeface="Arial MT"/>
              </a:rPr>
              <a:t>and </a:t>
            </a:r>
            <a:r>
              <a:rPr sz="2250" dirty="0">
                <a:latin typeface="Arial MT"/>
                <a:cs typeface="Arial MT"/>
              </a:rPr>
              <a:t>implant </a:t>
            </a:r>
            <a:r>
              <a:rPr sz="2250" spc="5" dirty="0">
                <a:latin typeface="Arial MT"/>
                <a:cs typeface="Arial MT"/>
              </a:rPr>
              <a:t>one </a:t>
            </a:r>
            <a:r>
              <a:rPr sz="2250" dirty="0">
                <a:latin typeface="Arial MT"/>
                <a:cs typeface="Arial MT"/>
              </a:rPr>
              <a:t>either in brachioradialis or </a:t>
            </a:r>
            <a:r>
              <a:rPr sz="2250" spc="5" dirty="0">
                <a:latin typeface="Arial MT"/>
                <a:cs typeface="Arial MT"/>
              </a:rPr>
              <a:t> </a:t>
            </a:r>
            <a:r>
              <a:rPr sz="2250" dirty="0">
                <a:latin typeface="Arial MT"/>
                <a:cs typeface="Arial MT"/>
              </a:rPr>
              <a:t>sternocleidomastoid</a:t>
            </a:r>
            <a:endParaRPr sz="2250"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23619" y="6409266"/>
            <a:ext cx="9700260" cy="1915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65150" indent="-553085">
              <a:lnSpc>
                <a:spcPct val="100000"/>
              </a:lnSpc>
              <a:spcBef>
                <a:spcPts val="100"/>
              </a:spcBef>
              <a:buFont typeface="Arial"/>
              <a:buAutoNum type="alphaUcParenR" startAt="17"/>
              <a:tabLst>
                <a:tab pos="565785" algn="l"/>
              </a:tabLst>
            </a:pPr>
            <a:r>
              <a:rPr sz="3200" spc="-5" dirty="0">
                <a:solidFill>
                  <a:srgbClr val="4E5B6F"/>
                </a:solidFill>
                <a:latin typeface="Arial MT"/>
                <a:cs typeface="Arial MT"/>
              </a:rPr>
              <a:t>Is</a:t>
            </a:r>
            <a:r>
              <a:rPr sz="3200" spc="-10" dirty="0">
                <a:solidFill>
                  <a:srgbClr val="4E5B6F"/>
                </a:solidFill>
                <a:latin typeface="Arial MT"/>
                <a:cs typeface="Arial MT"/>
              </a:rPr>
              <a:t> </a:t>
            </a:r>
            <a:r>
              <a:rPr sz="3200" spc="-5" dirty="0">
                <a:solidFill>
                  <a:srgbClr val="4E5B6F"/>
                </a:solidFill>
                <a:latin typeface="Arial MT"/>
                <a:cs typeface="Arial MT"/>
              </a:rPr>
              <a:t>it possible</a:t>
            </a:r>
            <a:r>
              <a:rPr sz="3200" spc="-10" dirty="0">
                <a:solidFill>
                  <a:srgbClr val="4E5B6F"/>
                </a:solidFill>
                <a:latin typeface="Arial MT"/>
                <a:cs typeface="Arial MT"/>
              </a:rPr>
              <a:t> </a:t>
            </a:r>
            <a:r>
              <a:rPr sz="3200" spc="-5" dirty="0">
                <a:solidFill>
                  <a:srgbClr val="4E5B6F"/>
                </a:solidFill>
                <a:latin typeface="Arial MT"/>
                <a:cs typeface="Arial MT"/>
              </a:rPr>
              <a:t>to</a:t>
            </a:r>
            <a:r>
              <a:rPr sz="3200" spc="-10" dirty="0">
                <a:solidFill>
                  <a:srgbClr val="4E5B6F"/>
                </a:solidFill>
                <a:latin typeface="Arial MT"/>
                <a:cs typeface="Arial MT"/>
              </a:rPr>
              <a:t> </a:t>
            </a:r>
            <a:r>
              <a:rPr sz="3200" spc="-5" dirty="0">
                <a:solidFill>
                  <a:srgbClr val="4E5B6F"/>
                </a:solidFill>
                <a:latin typeface="Arial MT"/>
                <a:cs typeface="Arial MT"/>
              </a:rPr>
              <a:t>have</a:t>
            </a:r>
            <a:r>
              <a:rPr sz="3200" spc="-10" dirty="0">
                <a:solidFill>
                  <a:srgbClr val="4E5B6F"/>
                </a:solidFill>
                <a:latin typeface="Arial MT"/>
                <a:cs typeface="Arial MT"/>
              </a:rPr>
              <a:t> </a:t>
            </a:r>
            <a:r>
              <a:rPr sz="3200" dirty="0">
                <a:solidFill>
                  <a:srgbClr val="4E5B6F"/>
                </a:solidFill>
                <a:latin typeface="Arial MT"/>
                <a:cs typeface="Arial MT"/>
              </a:rPr>
              <a:t>a</a:t>
            </a:r>
            <a:r>
              <a:rPr sz="3200" spc="-10" dirty="0">
                <a:solidFill>
                  <a:srgbClr val="4E5B6F"/>
                </a:solidFill>
                <a:latin typeface="Arial MT"/>
                <a:cs typeface="Arial MT"/>
              </a:rPr>
              <a:t> primary</a:t>
            </a:r>
            <a:r>
              <a:rPr sz="3200" spc="-5" dirty="0">
                <a:solidFill>
                  <a:srgbClr val="4E5B6F"/>
                </a:solidFill>
                <a:latin typeface="Arial MT"/>
                <a:cs typeface="Arial MT"/>
              </a:rPr>
              <a:t> </a:t>
            </a:r>
            <a:r>
              <a:rPr sz="3200" spc="-10" dirty="0">
                <a:solidFill>
                  <a:srgbClr val="4E5B6F"/>
                </a:solidFill>
                <a:latin typeface="Arial MT"/>
                <a:cs typeface="Arial MT"/>
              </a:rPr>
              <a:t>four gland disease?</a:t>
            </a:r>
            <a:endParaRPr sz="32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Clr>
                <a:srgbClr val="4E5B6F"/>
              </a:buClr>
              <a:buFont typeface="Arial"/>
              <a:buAutoNum type="alphaUcParenR" startAt="17"/>
            </a:pPr>
            <a:endParaRPr sz="2900">
              <a:latin typeface="Arial MT"/>
              <a:cs typeface="Arial MT"/>
            </a:endParaRPr>
          </a:p>
          <a:p>
            <a:pPr marL="654050" lvl="1" indent="-540385">
              <a:lnSpc>
                <a:spcPct val="100000"/>
              </a:lnSpc>
              <a:buFont typeface="Arial"/>
              <a:buAutoNum type="alphaUcParenR"/>
              <a:tabLst>
                <a:tab pos="654685" algn="l"/>
              </a:tabLst>
            </a:pPr>
            <a:r>
              <a:rPr sz="3200" spc="-70" dirty="0">
                <a:latin typeface="Arial MT"/>
                <a:cs typeface="Arial MT"/>
              </a:rPr>
              <a:t>Yes,</a:t>
            </a:r>
            <a:r>
              <a:rPr sz="3200" spc="-15" dirty="0">
                <a:latin typeface="Arial MT"/>
                <a:cs typeface="Arial MT"/>
              </a:rPr>
              <a:t> </a:t>
            </a:r>
            <a:r>
              <a:rPr sz="3200" spc="-10" dirty="0">
                <a:latin typeface="Arial MT"/>
                <a:cs typeface="Arial MT"/>
              </a:rPr>
              <a:t>but never</a:t>
            </a:r>
            <a:r>
              <a:rPr sz="3200" spc="-15" dirty="0">
                <a:latin typeface="Arial MT"/>
                <a:cs typeface="Arial MT"/>
              </a:rPr>
              <a:t> </a:t>
            </a:r>
            <a:r>
              <a:rPr sz="3200" spc="-10" dirty="0">
                <a:latin typeface="Arial MT"/>
                <a:cs typeface="Arial MT"/>
              </a:rPr>
              <a:t>due</a:t>
            </a:r>
            <a:r>
              <a:rPr sz="3200" spc="-15" dirty="0">
                <a:latin typeface="Arial MT"/>
                <a:cs typeface="Arial MT"/>
              </a:rPr>
              <a:t> </a:t>
            </a:r>
            <a:r>
              <a:rPr sz="3200" spc="-5" dirty="0">
                <a:latin typeface="Arial MT"/>
                <a:cs typeface="Arial MT"/>
              </a:rPr>
              <a:t>to</a:t>
            </a:r>
            <a:r>
              <a:rPr sz="3200" spc="-15" dirty="0">
                <a:latin typeface="Arial MT"/>
                <a:cs typeface="Arial MT"/>
              </a:rPr>
              <a:t> </a:t>
            </a:r>
            <a:r>
              <a:rPr sz="3200" spc="-10" dirty="0">
                <a:latin typeface="Arial MT"/>
                <a:cs typeface="Arial MT"/>
              </a:rPr>
              <a:t>adenoma. </a:t>
            </a:r>
            <a:r>
              <a:rPr sz="3200" spc="-30" dirty="0">
                <a:latin typeface="Arial MT"/>
                <a:cs typeface="Arial MT"/>
              </a:rPr>
              <a:t>It’s</a:t>
            </a:r>
            <a:r>
              <a:rPr sz="3200" spc="-10" dirty="0">
                <a:latin typeface="Arial MT"/>
                <a:cs typeface="Arial MT"/>
              </a:rPr>
              <a:t> </a:t>
            </a:r>
            <a:r>
              <a:rPr sz="3200" spc="-5" dirty="0">
                <a:latin typeface="Arial MT"/>
                <a:cs typeface="Arial MT"/>
              </a:rPr>
              <a:t>called</a:t>
            </a:r>
            <a:endParaRPr sz="3200">
              <a:latin typeface="Arial MT"/>
              <a:cs typeface="Arial MT"/>
            </a:endParaRPr>
          </a:p>
          <a:p>
            <a:pPr marL="114300">
              <a:lnSpc>
                <a:spcPct val="100000"/>
              </a:lnSpc>
            </a:pPr>
            <a:r>
              <a:rPr sz="3200" i="1" spc="-10" dirty="0">
                <a:latin typeface="Arial"/>
                <a:cs typeface="Arial"/>
              </a:rPr>
              <a:t>hyperplasia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19860" y="2284946"/>
            <a:ext cx="9413875" cy="6306820"/>
          </a:xfrm>
          <a:prstGeom prst="rect">
            <a:avLst/>
          </a:prstGeom>
        </p:spPr>
        <p:txBody>
          <a:bodyPr vert="horz" wrap="square" lIns="0" tIns="123190" rIns="0" bIns="0" rtlCol="0">
            <a:spAutoFit/>
          </a:bodyPr>
          <a:lstStyle/>
          <a:p>
            <a:pPr marL="469900" marR="51435" indent="-457200">
              <a:lnSpc>
                <a:spcPts val="3579"/>
              </a:lnSpc>
              <a:spcBef>
                <a:spcPts val="970"/>
              </a:spcBef>
              <a:buClr>
                <a:srgbClr val="4E5B6F"/>
              </a:buClr>
              <a:buSzPct val="93243"/>
              <a:buFont typeface="Wingdings"/>
              <a:buChar char=""/>
              <a:tabLst>
                <a:tab pos="469265" algn="l"/>
                <a:tab pos="469900" algn="l"/>
              </a:tabLst>
            </a:pPr>
            <a:r>
              <a:rPr sz="3700" spc="15" dirty="0">
                <a:latin typeface="Arial MT"/>
                <a:cs typeface="Arial MT"/>
              </a:rPr>
              <a:t>How </a:t>
            </a:r>
            <a:r>
              <a:rPr sz="3700" spc="10" dirty="0">
                <a:latin typeface="Arial MT"/>
                <a:cs typeface="Arial MT"/>
              </a:rPr>
              <a:t>would </a:t>
            </a:r>
            <a:r>
              <a:rPr sz="3700" spc="15" dirty="0">
                <a:latin typeface="Arial MT"/>
                <a:cs typeface="Arial MT"/>
              </a:rPr>
              <a:t>you </a:t>
            </a:r>
            <a:r>
              <a:rPr sz="3700" spc="-5" dirty="0">
                <a:latin typeface="Arial MT"/>
                <a:cs typeface="Arial MT"/>
              </a:rPr>
              <a:t>make </a:t>
            </a:r>
            <a:r>
              <a:rPr sz="3700" spc="10" dirty="0">
                <a:latin typeface="Arial MT"/>
                <a:cs typeface="Arial MT"/>
              </a:rPr>
              <a:t>sure </a:t>
            </a:r>
            <a:r>
              <a:rPr sz="3700" spc="5" dirty="0">
                <a:latin typeface="Arial MT"/>
                <a:cs typeface="Arial MT"/>
              </a:rPr>
              <a:t>intraoperatively </a:t>
            </a:r>
            <a:r>
              <a:rPr sz="3700" spc="-1015" dirty="0">
                <a:latin typeface="Arial MT"/>
                <a:cs typeface="Arial MT"/>
              </a:rPr>
              <a:t> </a:t>
            </a:r>
            <a:r>
              <a:rPr sz="3700" spc="10" dirty="0">
                <a:latin typeface="Arial MT"/>
                <a:cs typeface="Arial MT"/>
              </a:rPr>
              <a:t>that </a:t>
            </a:r>
            <a:r>
              <a:rPr sz="3700" spc="15" dirty="0">
                <a:latin typeface="Arial MT"/>
                <a:cs typeface="Arial MT"/>
              </a:rPr>
              <a:t>you have removed </a:t>
            </a:r>
            <a:r>
              <a:rPr sz="3700" spc="10" dirty="0">
                <a:latin typeface="Arial MT"/>
                <a:cs typeface="Arial MT"/>
              </a:rPr>
              <a:t>al the diseased </a:t>
            </a:r>
            <a:r>
              <a:rPr sz="3700" spc="15" dirty="0">
                <a:latin typeface="Arial MT"/>
                <a:cs typeface="Arial MT"/>
              </a:rPr>
              <a:t> </a:t>
            </a:r>
            <a:r>
              <a:rPr sz="3700" spc="10" dirty="0">
                <a:latin typeface="Arial MT"/>
                <a:cs typeface="Arial MT"/>
              </a:rPr>
              <a:t>glands</a:t>
            </a:r>
            <a:r>
              <a:rPr sz="3700" dirty="0">
                <a:latin typeface="Arial MT"/>
                <a:cs typeface="Arial MT"/>
              </a:rPr>
              <a:t> </a:t>
            </a:r>
            <a:r>
              <a:rPr sz="3700" spc="15" dirty="0">
                <a:latin typeface="Arial MT"/>
                <a:cs typeface="Arial MT"/>
              </a:rPr>
              <a:t>?</a:t>
            </a:r>
            <a:endParaRPr sz="3700">
              <a:latin typeface="Arial MT"/>
              <a:cs typeface="Arial MT"/>
            </a:endParaRPr>
          </a:p>
          <a:p>
            <a:pPr marL="469900" indent="-457200">
              <a:lnSpc>
                <a:spcPct val="100000"/>
              </a:lnSpc>
              <a:spcBef>
                <a:spcPts val="95"/>
              </a:spcBef>
              <a:buClr>
                <a:srgbClr val="4E5B6F"/>
              </a:buClr>
              <a:buSzPct val="93243"/>
              <a:buFont typeface="Wingdings"/>
              <a:buChar char=""/>
              <a:tabLst>
                <a:tab pos="469265" algn="l"/>
                <a:tab pos="469900" algn="l"/>
              </a:tabLst>
            </a:pPr>
            <a:r>
              <a:rPr sz="3700" spc="10" dirty="0">
                <a:latin typeface="Arial MT"/>
                <a:cs typeface="Arial MT"/>
              </a:rPr>
              <a:t>T1/2</a:t>
            </a:r>
            <a:r>
              <a:rPr sz="3700" spc="-10" dirty="0">
                <a:latin typeface="Arial MT"/>
                <a:cs typeface="Arial MT"/>
              </a:rPr>
              <a:t> </a:t>
            </a:r>
            <a:r>
              <a:rPr sz="3700" spc="10" dirty="0">
                <a:latin typeface="Arial MT"/>
                <a:cs typeface="Arial MT"/>
              </a:rPr>
              <a:t>of</a:t>
            </a:r>
            <a:r>
              <a:rPr sz="3700" spc="-5" dirty="0">
                <a:latin typeface="Arial MT"/>
                <a:cs typeface="Arial MT"/>
              </a:rPr>
              <a:t> </a:t>
            </a:r>
            <a:r>
              <a:rPr sz="3700" spc="15" dirty="0">
                <a:latin typeface="Arial MT"/>
                <a:cs typeface="Arial MT"/>
              </a:rPr>
              <a:t>PTH</a:t>
            </a:r>
            <a:r>
              <a:rPr sz="3700" spc="-10" dirty="0">
                <a:latin typeface="Arial MT"/>
                <a:cs typeface="Arial MT"/>
              </a:rPr>
              <a:t> </a:t>
            </a:r>
            <a:r>
              <a:rPr sz="3700" spc="5" dirty="0">
                <a:latin typeface="Arial MT"/>
                <a:cs typeface="Arial MT"/>
              </a:rPr>
              <a:t>is</a:t>
            </a:r>
            <a:r>
              <a:rPr sz="3700" dirty="0">
                <a:latin typeface="Arial MT"/>
                <a:cs typeface="Arial MT"/>
              </a:rPr>
              <a:t> </a:t>
            </a:r>
            <a:r>
              <a:rPr sz="3700" spc="15" dirty="0">
                <a:latin typeface="Arial MT"/>
                <a:cs typeface="Arial MT"/>
              </a:rPr>
              <a:t>5</a:t>
            </a:r>
            <a:r>
              <a:rPr sz="3700" spc="-10" dirty="0">
                <a:latin typeface="Arial MT"/>
                <a:cs typeface="Arial MT"/>
              </a:rPr>
              <a:t> </a:t>
            </a:r>
            <a:r>
              <a:rPr sz="3700" spc="10" dirty="0">
                <a:latin typeface="Arial MT"/>
                <a:cs typeface="Arial MT"/>
              </a:rPr>
              <a:t>minutes</a:t>
            </a:r>
            <a:endParaRPr sz="3700">
              <a:latin typeface="Arial MT"/>
              <a:cs typeface="Arial MT"/>
            </a:endParaRPr>
          </a:p>
          <a:p>
            <a:pPr marL="469900" indent="-457200">
              <a:lnSpc>
                <a:spcPct val="100000"/>
              </a:lnSpc>
              <a:spcBef>
                <a:spcPts val="75"/>
              </a:spcBef>
              <a:buClr>
                <a:srgbClr val="4E5B6F"/>
              </a:buClr>
              <a:buSzPct val="93243"/>
              <a:buFont typeface="Wingdings"/>
              <a:buChar char=""/>
              <a:tabLst>
                <a:tab pos="469265" algn="l"/>
                <a:tab pos="469900" algn="l"/>
              </a:tabLst>
            </a:pPr>
            <a:r>
              <a:rPr sz="3700" spc="15" dirty="0">
                <a:latin typeface="Arial MT"/>
                <a:cs typeface="Arial MT"/>
              </a:rPr>
              <a:t>So</a:t>
            </a:r>
            <a:r>
              <a:rPr sz="3700" spc="-5" dirty="0">
                <a:latin typeface="Arial MT"/>
                <a:cs typeface="Arial MT"/>
              </a:rPr>
              <a:t> </a:t>
            </a:r>
            <a:r>
              <a:rPr sz="3700" spc="15" dirty="0">
                <a:latin typeface="Arial MT"/>
                <a:cs typeface="Arial MT"/>
              </a:rPr>
              <a:t>measure</a:t>
            </a:r>
            <a:r>
              <a:rPr sz="3700" spc="-5" dirty="0">
                <a:latin typeface="Arial MT"/>
                <a:cs typeface="Arial MT"/>
              </a:rPr>
              <a:t> </a:t>
            </a:r>
            <a:r>
              <a:rPr sz="3700" spc="5" dirty="0">
                <a:latin typeface="Arial MT"/>
                <a:cs typeface="Arial MT"/>
              </a:rPr>
              <a:t>it</a:t>
            </a:r>
            <a:r>
              <a:rPr sz="3700" spc="-5" dirty="0">
                <a:latin typeface="Arial MT"/>
                <a:cs typeface="Arial MT"/>
              </a:rPr>
              <a:t> </a:t>
            </a:r>
            <a:r>
              <a:rPr sz="3700" spc="5" dirty="0">
                <a:latin typeface="Arial MT"/>
                <a:cs typeface="Arial MT"/>
              </a:rPr>
              <a:t>after</a:t>
            </a:r>
            <a:r>
              <a:rPr sz="3700" spc="-5" dirty="0">
                <a:latin typeface="Arial MT"/>
                <a:cs typeface="Arial MT"/>
              </a:rPr>
              <a:t> </a:t>
            </a:r>
            <a:r>
              <a:rPr sz="3700" spc="15" dirty="0">
                <a:latin typeface="Arial MT"/>
                <a:cs typeface="Arial MT"/>
              </a:rPr>
              <a:t>1</a:t>
            </a:r>
            <a:r>
              <a:rPr sz="3700" spc="-5" dirty="0">
                <a:latin typeface="Arial MT"/>
                <a:cs typeface="Arial MT"/>
              </a:rPr>
              <a:t> </a:t>
            </a:r>
            <a:r>
              <a:rPr sz="3700" spc="5" dirty="0">
                <a:latin typeface="Arial MT"/>
                <a:cs typeface="Arial MT"/>
              </a:rPr>
              <a:t>half</a:t>
            </a:r>
            <a:r>
              <a:rPr sz="3700" spc="-5" dirty="0">
                <a:latin typeface="Arial MT"/>
                <a:cs typeface="Arial MT"/>
              </a:rPr>
              <a:t> </a:t>
            </a:r>
            <a:r>
              <a:rPr sz="3700" spc="5" dirty="0">
                <a:latin typeface="Arial MT"/>
                <a:cs typeface="Arial MT"/>
              </a:rPr>
              <a:t>life</a:t>
            </a:r>
            <a:r>
              <a:rPr sz="3700" spc="-5" dirty="0">
                <a:latin typeface="Arial MT"/>
                <a:cs typeface="Arial MT"/>
              </a:rPr>
              <a:t> </a:t>
            </a:r>
            <a:r>
              <a:rPr sz="3700" spc="5" dirty="0">
                <a:latin typeface="Arial MT"/>
                <a:cs typeface="Arial MT"/>
              </a:rPr>
              <a:t>:</a:t>
            </a:r>
            <a:endParaRPr sz="3700">
              <a:latin typeface="Arial MT"/>
              <a:cs typeface="Arial MT"/>
            </a:endParaRPr>
          </a:p>
          <a:p>
            <a:pPr marL="469900" indent="-457200">
              <a:lnSpc>
                <a:spcPct val="100000"/>
              </a:lnSpc>
              <a:spcBef>
                <a:spcPts val="70"/>
              </a:spcBef>
              <a:buClr>
                <a:srgbClr val="4E5B6F"/>
              </a:buClr>
              <a:buSzPct val="93243"/>
              <a:buFont typeface="Wingdings"/>
              <a:buChar char=""/>
              <a:tabLst>
                <a:tab pos="469265" algn="l"/>
                <a:tab pos="469900" algn="l"/>
              </a:tabLst>
            </a:pPr>
            <a:r>
              <a:rPr sz="3700" spc="5" dirty="0">
                <a:latin typeface="Arial MT"/>
                <a:cs typeface="Arial MT"/>
              </a:rPr>
              <a:t>If</a:t>
            </a:r>
            <a:r>
              <a:rPr sz="3700" spc="-10" dirty="0">
                <a:latin typeface="Arial MT"/>
                <a:cs typeface="Arial MT"/>
              </a:rPr>
              <a:t> </a:t>
            </a:r>
            <a:r>
              <a:rPr sz="3700" spc="10" dirty="0">
                <a:latin typeface="Arial MT"/>
                <a:cs typeface="Arial MT"/>
              </a:rPr>
              <a:t>normal</a:t>
            </a:r>
            <a:r>
              <a:rPr sz="3700" spc="-10" dirty="0">
                <a:latin typeface="Arial MT"/>
                <a:cs typeface="Arial MT"/>
              </a:rPr>
              <a:t> </a:t>
            </a:r>
            <a:r>
              <a:rPr sz="3700" spc="10" dirty="0">
                <a:latin typeface="Arial MT"/>
                <a:cs typeface="Arial MT"/>
              </a:rPr>
              <a:t>(10-55)</a:t>
            </a:r>
            <a:r>
              <a:rPr sz="3700" spc="-10" dirty="0">
                <a:latin typeface="Arial MT"/>
                <a:cs typeface="Arial MT"/>
              </a:rPr>
              <a:t> </a:t>
            </a:r>
            <a:r>
              <a:rPr sz="3700" spc="15" dirty="0">
                <a:latin typeface="Arial MT"/>
                <a:cs typeface="Arial MT"/>
              </a:rPr>
              <a:t>&gt;&gt;</a:t>
            </a:r>
            <a:r>
              <a:rPr sz="3700" spc="-5" dirty="0">
                <a:latin typeface="Arial MT"/>
                <a:cs typeface="Arial MT"/>
              </a:rPr>
              <a:t> </a:t>
            </a:r>
            <a:r>
              <a:rPr sz="3700" spc="10" dirty="0">
                <a:latin typeface="Arial MT"/>
                <a:cs typeface="Arial MT"/>
              </a:rPr>
              <a:t>close</a:t>
            </a:r>
            <a:endParaRPr sz="3700">
              <a:latin typeface="Arial MT"/>
              <a:cs typeface="Arial MT"/>
            </a:endParaRPr>
          </a:p>
          <a:p>
            <a:pPr marL="469900" marR="351790" indent="-457200">
              <a:lnSpc>
                <a:spcPts val="3579"/>
              </a:lnSpc>
              <a:spcBef>
                <a:spcPts val="910"/>
              </a:spcBef>
              <a:buClr>
                <a:srgbClr val="4E5B6F"/>
              </a:buClr>
              <a:buSzPct val="93243"/>
              <a:buFont typeface="Wingdings"/>
              <a:buChar char=""/>
              <a:tabLst>
                <a:tab pos="469265" algn="l"/>
                <a:tab pos="469900" algn="l"/>
              </a:tabLst>
            </a:pPr>
            <a:r>
              <a:rPr sz="3700" spc="5" dirty="0">
                <a:latin typeface="Arial MT"/>
                <a:cs typeface="Arial MT"/>
              </a:rPr>
              <a:t>If</a:t>
            </a:r>
            <a:r>
              <a:rPr sz="3700" spc="-5" dirty="0">
                <a:latin typeface="Arial MT"/>
                <a:cs typeface="Arial MT"/>
              </a:rPr>
              <a:t> </a:t>
            </a:r>
            <a:r>
              <a:rPr sz="3700" spc="10" dirty="0">
                <a:latin typeface="Arial MT"/>
                <a:cs typeface="Arial MT"/>
              </a:rPr>
              <a:t>decreased</a:t>
            </a:r>
            <a:r>
              <a:rPr sz="3700" spc="-5" dirty="0">
                <a:latin typeface="Arial MT"/>
                <a:cs typeface="Arial MT"/>
              </a:rPr>
              <a:t> </a:t>
            </a:r>
            <a:r>
              <a:rPr sz="3700" spc="15" dirty="0">
                <a:latin typeface="Arial MT"/>
                <a:cs typeface="Arial MT"/>
              </a:rPr>
              <a:t>by</a:t>
            </a:r>
            <a:r>
              <a:rPr sz="3700" spc="5" dirty="0">
                <a:latin typeface="Arial MT"/>
                <a:cs typeface="Arial MT"/>
              </a:rPr>
              <a:t> </a:t>
            </a:r>
            <a:r>
              <a:rPr sz="3700" spc="-10" dirty="0">
                <a:latin typeface="Arial MT"/>
                <a:cs typeface="Arial MT"/>
              </a:rPr>
              <a:t>50% </a:t>
            </a:r>
            <a:r>
              <a:rPr sz="3700" spc="10" dirty="0">
                <a:latin typeface="Arial MT"/>
                <a:cs typeface="Arial MT"/>
              </a:rPr>
              <a:t>(from</a:t>
            </a:r>
            <a:r>
              <a:rPr sz="3700" dirty="0">
                <a:latin typeface="Arial MT"/>
                <a:cs typeface="Arial MT"/>
              </a:rPr>
              <a:t> </a:t>
            </a:r>
            <a:r>
              <a:rPr sz="3700" spc="-10" dirty="0">
                <a:latin typeface="Arial MT"/>
                <a:cs typeface="Arial MT"/>
              </a:rPr>
              <a:t>200</a:t>
            </a:r>
            <a:r>
              <a:rPr sz="3700" spc="-5" dirty="0">
                <a:latin typeface="Arial MT"/>
                <a:cs typeface="Arial MT"/>
              </a:rPr>
              <a:t> </a:t>
            </a:r>
            <a:r>
              <a:rPr sz="3700" spc="10" dirty="0">
                <a:latin typeface="Arial MT"/>
                <a:cs typeface="Arial MT"/>
              </a:rPr>
              <a:t>to</a:t>
            </a:r>
            <a:r>
              <a:rPr sz="3700" spc="-5" dirty="0">
                <a:latin typeface="Arial MT"/>
                <a:cs typeface="Arial MT"/>
              </a:rPr>
              <a:t> </a:t>
            </a:r>
            <a:r>
              <a:rPr sz="3700" spc="15" dirty="0">
                <a:latin typeface="Arial MT"/>
                <a:cs typeface="Arial MT"/>
              </a:rPr>
              <a:t>100</a:t>
            </a:r>
            <a:r>
              <a:rPr sz="3700" dirty="0">
                <a:latin typeface="Arial MT"/>
                <a:cs typeface="Arial MT"/>
              </a:rPr>
              <a:t> </a:t>
            </a:r>
            <a:r>
              <a:rPr sz="3700" spc="5" dirty="0">
                <a:latin typeface="Arial MT"/>
                <a:cs typeface="Arial MT"/>
              </a:rPr>
              <a:t>for </a:t>
            </a:r>
            <a:r>
              <a:rPr sz="3700" spc="-1015" dirty="0">
                <a:latin typeface="Arial MT"/>
                <a:cs typeface="Arial MT"/>
              </a:rPr>
              <a:t> </a:t>
            </a:r>
            <a:r>
              <a:rPr sz="3700" spc="10" dirty="0">
                <a:latin typeface="Arial MT"/>
                <a:cs typeface="Arial MT"/>
              </a:rPr>
              <a:t>example ) wait </a:t>
            </a:r>
            <a:r>
              <a:rPr sz="3700" spc="5" dirty="0">
                <a:latin typeface="Arial MT"/>
                <a:cs typeface="Arial MT"/>
              </a:rPr>
              <a:t>for </a:t>
            </a:r>
            <a:r>
              <a:rPr sz="3700" spc="10" dirty="0">
                <a:latin typeface="Arial MT"/>
                <a:cs typeface="Arial MT"/>
              </a:rPr>
              <a:t>another </a:t>
            </a:r>
            <a:r>
              <a:rPr sz="3700" spc="15" dirty="0">
                <a:latin typeface="Arial MT"/>
                <a:cs typeface="Arial MT"/>
              </a:rPr>
              <a:t>5 </a:t>
            </a:r>
            <a:r>
              <a:rPr sz="3700" spc="10" dirty="0">
                <a:latin typeface="Arial MT"/>
                <a:cs typeface="Arial MT"/>
              </a:rPr>
              <a:t>minutes ( </a:t>
            </a:r>
            <a:r>
              <a:rPr sz="3700" spc="5" dirty="0">
                <a:latin typeface="Arial MT"/>
                <a:cs typeface="Arial MT"/>
              </a:rPr>
              <a:t>it </a:t>
            </a:r>
            <a:r>
              <a:rPr sz="3700" spc="10" dirty="0">
                <a:latin typeface="Arial MT"/>
                <a:cs typeface="Arial MT"/>
              </a:rPr>
              <a:t> should</a:t>
            </a:r>
            <a:r>
              <a:rPr sz="3700" spc="-5" dirty="0">
                <a:latin typeface="Arial MT"/>
                <a:cs typeface="Arial MT"/>
              </a:rPr>
              <a:t> </a:t>
            </a:r>
            <a:r>
              <a:rPr sz="3700" spc="10" dirty="0">
                <a:latin typeface="Arial MT"/>
                <a:cs typeface="Arial MT"/>
              </a:rPr>
              <a:t>decrease</a:t>
            </a:r>
            <a:r>
              <a:rPr sz="3700" dirty="0">
                <a:latin typeface="Arial MT"/>
                <a:cs typeface="Arial MT"/>
              </a:rPr>
              <a:t> </a:t>
            </a:r>
            <a:r>
              <a:rPr sz="3700" spc="15" dirty="0">
                <a:latin typeface="Arial MT"/>
                <a:cs typeface="Arial MT"/>
              </a:rPr>
              <a:t>by</a:t>
            </a:r>
            <a:endParaRPr sz="3700">
              <a:latin typeface="Arial MT"/>
              <a:cs typeface="Arial MT"/>
            </a:endParaRPr>
          </a:p>
          <a:p>
            <a:pPr marL="469900" indent="-457200">
              <a:lnSpc>
                <a:spcPct val="100000"/>
              </a:lnSpc>
              <a:spcBef>
                <a:spcPts val="100"/>
              </a:spcBef>
              <a:buClr>
                <a:srgbClr val="4E5B6F"/>
              </a:buClr>
              <a:buSzPct val="93243"/>
              <a:buFont typeface="Wingdings"/>
              <a:buChar char=""/>
              <a:tabLst>
                <a:tab pos="469265" algn="l"/>
                <a:tab pos="469900" algn="l"/>
              </a:tabLst>
            </a:pPr>
            <a:r>
              <a:rPr sz="3700" spc="10" dirty="0">
                <a:latin typeface="Arial MT"/>
                <a:cs typeface="Arial MT"/>
              </a:rPr>
              <a:t>another</a:t>
            </a:r>
            <a:r>
              <a:rPr sz="3700" spc="-40" dirty="0">
                <a:latin typeface="Arial MT"/>
                <a:cs typeface="Arial MT"/>
              </a:rPr>
              <a:t> </a:t>
            </a:r>
            <a:r>
              <a:rPr sz="3700" spc="-5" dirty="0">
                <a:latin typeface="Arial MT"/>
                <a:cs typeface="Arial MT"/>
              </a:rPr>
              <a:t>50%)</a:t>
            </a:r>
            <a:endParaRPr sz="3700">
              <a:latin typeface="Arial MT"/>
              <a:cs typeface="Arial MT"/>
            </a:endParaRPr>
          </a:p>
          <a:p>
            <a:pPr marL="469900" marR="5080" indent="-457200">
              <a:lnSpc>
                <a:spcPts val="3579"/>
              </a:lnSpc>
              <a:spcBef>
                <a:spcPts val="910"/>
              </a:spcBef>
              <a:buClr>
                <a:srgbClr val="4E5B6F"/>
              </a:buClr>
              <a:buSzPct val="93243"/>
              <a:buFont typeface="Wingdings"/>
              <a:buChar char=""/>
              <a:tabLst>
                <a:tab pos="469265" algn="l"/>
                <a:tab pos="469900" algn="l"/>
              </a:tabLst>
            </a:pPr>
            <a:r>
              <a:rPr sz="3700" spc="-85" dirty="0">
                <a:latin typeface="Arial MT"/>
                <a:cs typeface="Arial MT"/>
              </a:rPr>
              <a:t>You</a:t>
            </a:r>
            <a:r>
              <a:rPr sz="3700" spc="-5" dirty="0">
                <a:latin typeface="Arial MT"/>
                <a:cs typeface="Arial MT"/>
              </a:rPr>
              <a:t> </a:t>
            </a:r>
            <a:r>
              <a:rPr sz="3700" spc="15" dirty="0">
                <a:latin typeface="Arial MT"/>
                <a:cs typeface="Arial MT"/>
              </a:rPr>
              <a:t>have</a:t>
            </a:r>
            <a:r>
              <a:rPr sz="3700" dirty="0">
                <a:latin typeface="Arial MT"/>
                <a:cs typeface="Arial MT"/>
              </a:rPr>
              <a:t> </a:t>
            </a:r>
            <a:r>
              <a:rPr sz="3700" spc="10" dirty="0">
                <a:latin typeface="Arial MT"/>
                <a:cs typeface="Arial MT"/>
              </a:rPr>
              <a:t>the</a:t>
            </a:r>
            <a:r>
              <a:rPr sz="3700" dirty="0">
                <a:latin typeface="Arial MT"/>
                <a:cs typeface="Arial MT"/>
              </a:rPr>
              <a:t> </a:t>
            </a:r>
            <a:r>
              <a:rPr sz="3700" spc="5" dirty="0">
                <a:latin typeface="Arial MT"/>
                <a:cs typeface="Arial MT"/>
              </a:rPr>
              <a:t>right</a:t>
            </a:r>
            <a:r>
              <a:rPr sz="3700" dirty="0">
                <a:latin typeface="Arial MT"/>
                <a:cs typeface="Arial MT"/>
              </a:rPr>
              <a:t> </a:t>
            </a:r>
            <a:r>
              <a:rPr sz="3700" spc="10" dirty="0">
                <a:latin typeface="Arial MT"/>
                <a:cs typeface="Arial MT"/>
              </a:rPr>
              <a:t>to</a:t>
            </a:r>
            <a:r>
              <a:rPr sz="3700" dirty="0">
                <a:latin typeface="Arial MT"/>
                <a:cs typeface="Arial MT"/>
              </a:rPr>
              <a:t> </a:t>
            </a:r>
            <a:r>
              <a:rPr sz="3700" spc="10" dirty="0">
                <a:latin typeface="Arial MT"/>
                <a:cs typeface="Arial MT"/>
              </a:rPr>
              <a:t>wait</a:t>
            </a:r>
            <a:r>
              <a:rPr sz="3700" dirty="0">
                <a:latin typeface="Arial MT"/>
                <a:cs typeface="Arial MT"/>
              </a:rPr>
              <a:t> </a:t>
            </a:r>
            <a:r>
              <a:rPr sz="3700" spc="5" dirty="0">
                <a:latin typeface="Arial MT"/>
                <a:cs typeface="Arial MT"/>
              </a:rPr>
              <a:t>for</a:t>
            </a:r>
            <a:r>
              <a:rPr sz="3700" dirty="0">
                <a:latin typeface="Arial MT"/>
                <a:cs typeface="Arial MT"/>
              </a:rPr>
              <a:t> </a:t>
            </a:r>
            <a:r>
              <a:rPr sz="3700" spc="15" dirty="0">
                <a:latin typeface="Arial MT"/>
                <a:cs typeface="Arial MT"/>
              </a:rPr>
              <a:t>4</a:t>
            </a:r>
            <a:r>
              <a:rPr sz="3700" dirty="0">
                <a:latin typeface="Arial MT"/>
                <a:cs typeface="Arial MT"/>
              </a:rPr>
              <a:t> </a:t>
            </a:r>
            <a:r>
              <a:rPr sz="3700" spc="5" dirty="0">
                <a:latin typeface="Arial MT"/>
                <a:cs typeface="Arial MT"/>
              </a:rPr>
              <a:t>half</a:t>
            </a:r>
            <a:r>
              <a:rPr sz="3700" dirty="0">
                <a:latin typeface="Arial MT"/>
                <a:cs typeface="Arial MT"/>
              </a:rPr>
              <a:t> </a:t>
            </a:r>
            <a:r>
              <a:rPr sz="3700" spc="10" dirty="0">
                <a:latin typeface="Arial MT"/>
                <a:cs typeface="Arial MT"/>
              </a:rPr>
              <a:t>lives</a:t>
            </a:r>
            <a:r>
              <a:rPr sz="3700" spc="5" dirty="0">
                <a:latin typeface="Arial MT"/>
                <a:cs typeface="Arial MT"/>
              </a:rPr>
              <a:t> </a:t>
            </a:r>
            <a:r>
              <a:rPr sz="3700" dirty="0">
                <a:latin typeface="Arial MT"/>
                <a:cs typeface="Arial MT"/>
              </a:rPr>
              <a:t>till </a:t>
            </a:r>
            <a:r>
              <a:rPr sz="3700" spc="-1010" dirty="0">
                <a:latin typeface="Arial MT"/>
                <a:cs typeface="Arial MT"/>
              </a:rPr>
              <a:t> </a:t>
            </a:r>
            <a:r>
              <a:rPr sz="3700" spc="10" dirty="0">
                <a:latin typeface="Arial MT"/>
                <a:cs typeface="Arial MT"/>
              </a:rPr>
              <a:t>the</a:t>
            </a:r>
            <a:r>
              <a:rPr sz="3700" spc="-5" dirty="0">
                <a:latin typeface="Arial MT"/>
                <a:cs typeface="Arial MT"/>
              </a:rPr>
              <a:t> </a:t>
            </a:r>
            <a:r>
              <a:rPr sz="3700" spc="15" dirty="0">
                <a:latin typeface="Arial MT"/>
                <a:cs typeface="Arial MT"/>
              </a:rPr>
              <a:t>PTH</a:t>
            </a:r>
            <a:r>
              <a:rPr sz="3700" dirty="0">
                <a:latin typeface="Arial MT"/>
                <a:cs typeface="Arial MT"/>
              </a:rPr>
              <a:t> </a:t>
            </a:r>
            <a:r>
              <a:rPr sz="3700" spc="10" dirty="0">
                <a:latin typeface="Arial MT"/>
                <a:cs typeface="Arial MT"/>
              </a:rPr>
              <a:t>normalize</a:t>
            </a:r>
            <a:endParaRPr sz="37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28419" y="670052"/>
            <a:ext cx="6570980" cy="2219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3028950" algn="l"/>
                <a:tab pos="3795395" algn="l"/>
                <a:tab pos="3925570" algn="l"/>
                <a:tab pos="6100445" algn="l"/>
              </a:tabLst>
            </a:pPr>
            <a:r>
              <a:rPr sz="4800" spc="-135" dirty="0">
                <a:solidFill>
                  <a:srgbClr val="3E5880"/>
                </a:solidFill>
              </a:rPr>
              <a:t>I</a:t>
            </a:r>
            <a:r>
              <a:rPr sz="4800" spc="-140" dirty="0">
                <a:solidFill>
                  <a:srgbClr val="3E5880"/>
                </a:solidFill>
              </a:rPr>
              <a:t>ndi</a:t>
            </a:r>
            <a:r>
              <a:rPr sz="4800" spc="-135" dirty="0">
                <a:solidFill>
                  <a:srgbClr val="3E5880"/>
                </a:solidFill>
              </a:rPr>
              <a:t>c</a:t>
            </a:r>
            <a:r>
              <a:rPr sz="4800" spc="-140" dirty="0">
                <a:solidFill>
                  <a:srgbClr val="3E5880"/>
                </a:solidFill>
              </a:rPr>
              <a:t>a</a:t>
            </a:r>
            <a:r>
              <a:rPr sz="4800" spc="-135" dirty="0">
                <a:solidFill>
                  <a:srgbClr val="3E5880"/>
                </a:solidFill>
              </a:rPr>
              <a:t>t</a:t>
            </a:r>
            <a:r>
              <a:rPr sz="4800" spc="-140" dirty="0">
                <a:solidFill>
                  <a:srgbClr val="3E5880"/>
                </a:solidFill>
              </a:rPr>
              <a:t>ion</a:t>
            </a:r>
            <a:r>
              <a:rPr sz="4800" dirty="0">
                <a:solidFill>
                  <a:srgbClr val="3E5880"/>
                </a:solidFill>
              </a:rPr>
              <a:t>s	</a:t>
            </a:r>
            <a:r>
              <a:rPr sz="4800" spc="-140" dirty="0">
                <a:solidFill>
                  <a:srgbClr val="3E5880"/>
                </a:solidFill>
              </a:rPr>
              <a:t>o</a:t>
            </a:r>
            <a:r>
              <a:rPr sz="4800" dirty="0">
                <a:solidFill>
                  <a:srgbClr val="3E5880"/>
                </a:solidFill>
              </a:rPr>
              <a:t>f	</a:t>
            </a:r>
            <a:r>
              <a:rPr sz="4800" spc="-135" dirty="0">
                <a:solidFill>
                  <a:srgbClr val="3E5880"/>
                </a:solidFill>
              </a:rPr>
              <a:t>S</a:t>
            </a:r>
            <a:r>
              <a:rPr sz="4800" spc="-140" dirty="0">
                <a:solidFill>
                  <a:srgbClr val="3E5880"/>
                </a:solidFill>
              </a:rPr>
              <a:t>urger</a:t>
            </a:r>
            <a:r>
              <a:rPr sz="4800" dirty="0">
                <a:solidFill>
                  <a:srgbClr val="3E5880"/>
                </a:solidFill>
              </a:rPr>
              <a:t>y	</a:t>
            </a:r>
            <a:r>
              <a:rPr sz="4800" spc="-140" dirty="0">
                <a:solidFill>
                  <a:srgbClr val="3E5880"/>
                </a:solidFill>
              </a:rPr>
              <a:t>i</a:t>
            </a:r>
            <a:r>
              <a:rPr sz="4800" dirty="0">
                <a:solidFill>
                  <a:srgbClr val="3E5880"/>
                </a:solidFill>
              </a:rPr>
              <a:t>n  </a:t>
            </a:r>
            <a:r>
              <a:rPr sz="4800" spc="-130" dirty="0">
                <a:solidFill>
                  <a:srgbClr val="3E5880"/>
                </a:solidFill>
              </a:rPr>
              <a:t>Asymptomatic		</a:t>
            </a:r>
            <a:r>
              <a:rPr sz="4800" spc="-120" dirty="0">
                <a:solidFill>
                  <a:srgbClr val="3E5880"/>
                </a:solidFill>
              </a:rPr>
              <a:t>Primary </a:t>
            </a:r>
            <a:r>
              <a:rPr sz="4800" spc="-114" dirty="0">
                <a:solidFill>
                  <a:srgbClr val="3E5880"/>
                </a:solidFill>
              </a:rPr>
              <a:t> </a:t>
            </a:r>
            <a:r>
              <a:rPr sz="4800" spc="-135" dirty="0">
                <a:solidFill>
                  <a:srgbClr val="3E5880"/>
                </a:solidFill>
              </a:rPr>
              <a:t>Hyperparathyroidism</a:t>
            </a:r>
            <a:endParaRPr sz="4800"/>
          </a:p>
        </p:txBody>
      </p:sp>
      <p:sp>
        <p:nvSpPr>
          <p:cNvPr id="3" name="object 3"/>
          <p:cNvSpPr txBox="1"/>
          <p:nvPr/>
        </p:nvSpPr>
        <p:spPr>
          <a:xfrm>
            <a:off x="1572260" y="3897206"/>
            <a:ext cx="196215" cy="4724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900" spc="15" dirty="0">
                <a:solidFill>
                  <a:srgbClr val="4E5B6F"/>
                </a:solidFill>
                <a:latin typeface="Wingdings"/>
                <a:cs typeface="Wingdings"/>
              </a:rPr>
              <a:t></a:t>
            </a:r>
            <a:endParaRPr sz="2900">
              <a:latin typeface="Wingdings"/>
              <a:cs typeface="Wingding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572260" y="5509260"/>
            <a:ext cx="196215" cy="4724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900" spc="15" dirty="0">
                <a:solidFill>
                  <a:srgbClr val="4E5B6F"/>
                </a:solidFill>
                <a:latin typeface="Wingdings"/>
                <a:cs typeface="Wingdings"/>
              </a:rPr>
              <a:t></a:t>
            </a:r>
            <a:endParaRPr sz="2900">
              <a:latin typeface="Wingdings"/>
              <a:cs typeface="Wingding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572260" y="7494693"/>
            <a:ext cx="196215" cy="4724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900" spc="15" dirty="0">
                <a:solidFill>
                  <a:srgbClr val="4E5B6F"/>
                </a:solidFill>
                <a:latin typeface="Wingdings"/>
                <a:cs typeface="Wingdings"/>
              </a:rPr>
              <a:t></a:t>
            </a:r>
            <a:endParaRPr sz="2900">
              <a:latin typeface="Wingdings"/>
              <a:cs typeface="Wingding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572260" y="2981113"/>
            <a:ext cx="9184005" cy="4955540"/>
          </a:xfrm>
          <a:prstGeom prst="rect">
            <a:avLst/>
          </a:prstGeom>
        </p:spPr>
        <p:txBody>
          <a:bodyPr vert="horz" wrap="square" lIns="0" tIns="103505" rIns="0" bIns="0" rtlCol="0">
            <a:spAutoFit/>
          </a:bodyPr>
          <a:lstStyle/>
          <a:p>
            <a:pPr marL="469900" marR="776605" indent="-457200">
              <a:lnSpc>
                <a:spcPts val="2940"/>
              </a:lnSpc>
              <a:spcBef>
                <a:spcPts val="815"/>
              </a:spcBef>
              <a:buClr>
                <a:srgbClr val="4E5B6F"/>
              </a:buClr>
              <a:buSzPct val="95081"/>
              <a:buFont typeface="Wingdings"/>
              <a:buChar char=""/>
              <a:tabLst>
                <a:tab pos="469265" algn="l"/>
                <a:tab pos="469900" algn="l"/>
              </a:tabLst>
            </a:pPr>
            <a:r>
              <a:rPr sz="3050" b="1" dirty="0">
                <a:latin typeface="Arial"/>
                <a:cs typeface="Arial"/>
              </a:rPr>
              <a:t>Serum</a:t>
            </a:r>
            <a:r>
              <a:rPr sz="3050" b="1" spc="-130" dirty="0">
                <a:latin typeface="Arial"/>
                <a:cs typeface="Arial"/>
              </a:rPr>
              <a:t> </a:t>
            </a:r>
            <a:r>
              <a:rPr sz="3050" b="1" dirty="0">
                <a:latin typeface="Arial"/>
                <a:cs typeface="Arial"/>
              </a:rPr>
              <a:t>Ca++:</a:t>
            </a:r>
            <a:r>
              <a:rPr sz="3050" b="1" spc="-5" dirty="0">
                <a:latin typeface="Arial"/>
                <a:cs typeface="Arial"/>
              </a:rPr>
              <a:t> </a:t>
            </a:r>
            <a:r>
              <a:rPr sz="3050" u="heavy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1.0</a:t>
            </a:r>
            <a:r>
              <a:rPr sz="3050" u="heavy" spc="-1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3050" u="heavy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mg/dL</a:t>
            </a:r>
            <a:r>
              <a:rPr sz="3050" u="heavy" spc="-1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3050" u="heavy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or</a:t>
            </a:r>
            <a:r>
              <a:rPr sz="3050"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3050" u="heavy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more</a:t>
            </a:r>
            <a:r>
              <a:rPr sz="3050" u="heavy" spc="-1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3050" u="heavy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above</a:t>
            </a:r>
            <a:r>
              <a:rPr sz="3050" u="heavy" spc="-1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3050" u="heavy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upper </a:t>
            </a:r>
            <a:r>
              <a:rPr sz="3050" spc="-830" dirty="0">
                <a:latin typeface="Arial MT"/>
                <a:cs typeface="Arial MT"/>
              </a:rPr>
              <a:t> </a:t>
            </a:r>
            <a:r>
              <a:rPr sz="3050" u="heavy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normal</a:t>
            </a:r>
            <a:r>
              <a:rPr sz="3050" u="heavy" spc="-1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3050" u="heavy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limit</a:t>
            </a:r>
            <a:endParaRPr sz="3050">
              <a:latin typeface="Arial MT"/>
              <a:cs typeface="Arial MT"/>
            </a:endParaRPr>
          </a:p>
          <a:p>
            <a:pPr marL="469900">
              <a:lnSpc>
                <a:spcPts val="3300"/>
              </a:lnSpc>
              <a:spcBef>
                <a:spcPts val="234"/>
              </a:spcBef>
            </a:pPr>
            <a:r>
              <a:rPr sz="3050" b="1" spc="-10" dirty="0">
                <a:latin typeface="Arial"/>
                <a:cs typeface="Arial"/>
              </a:rPr>
              <a:t>Skeletal:</a:t>
            </a:r>
            <a:endParaRPr sz="3050">
              <a:latin typeface="Arial"/>
              <a:cs typeface="Arial"/>
            </a:endParaRPr>
          </a:p>
          <a:p>
            <a:pPr marL="469900" marR="657225" lvl="1">
              <a:lnSpc>
                <a:spcPts val="2940"/>
              </a:lnSpc>
              <a:spcBef>
                <a:spcPts val="335"/>
              </a:spcBef>
              <a:buAutoNum type="arabicParenBoth"/>
              <a:tabLst>
                <a:tab pos="1052830" algn="l"/>
              </a:tabLst>
            </a:pPr>
            <a:r>
              <a:rPr sz="3050" spc="5" dirty="0">
                <a:latin typeface="Arial MT"/>
                <a:cs typeface="Arial MT"/>
              </a:rPr>
              <a:t>BMD </a:t>
            </a:r>
            <a:r>
              <a:rPr sz="3050" dirty="0">
                <a:latin typeface="Arial MT"/>
                <a:cs typeface="Arial MT"/>
              </a:rPr>
              <a:t>by </a:t>
            </a:r>
            <a:r>
              <a:rPr sz="3050" spc="-15" dirty="0">
                <a:latin typeface="Arial MT"/>
                <a:cs typeface="Arial MT"/>
              </a:rPr>
              <a:t>DXA: </a:t>
            </a:r>
            <a:r>
              <a:rPr sz="3050" u="heavy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T-score &lt;–2.5</a:t>
            </a:r>
            <a:r>
              <a:rPr sz="3050" dirty="0">
                <a:latin typeface="Arial MT"/>
                <a:cs typeface="Arial MT"/>
              </a:rPr>
              <a:t> </a:t>
            </a:r>
            <a:r>
              <a:rPr sz="3050" spc="-5" dirty="0">
                <a:latin typeface="Arial MT"/>
                <a:cs typeface="Arial MT"/>
              </a:rPr>
              <a:t>(osteoporosis) </a:t>
            </a:r>
            <a:r>
              <a:rPr sz="3050" spc="-835" dirty="0">
                <a:latin typeface="Arial MT"/>
                <a:cs typeface="Arial MT"/>
              </a:rPr>
              <a:t> </a:t>
            </a:r>
            <a:r>
              <a:rPr sz="3050" spc="-5" dirty="0">
                <a:latin typeface="Arial MT"/>
                <a:cs typeface="Arial MT"/>
              </a:rPr>
              <a:t>and/or</a:t>
            </a:r>
            <a:endParaRPr sz="3050">
              <a:latin typeface="Arial MT"/>
              <a:cs typeface="Arial MT"/>
            </a:endParaRPr>
          </a:p>
          <a:p>
            <a:pPr marL="1052195" lvl="1" indent="-582930">
              <a:lnSpc>
                <a:spcPts val="2960"/>
              </a:lnSpc>
              <a:buAutoNum type="arabicParenBoth"/>
              <a:tabLst>
                <a:tab pos="1052830" algn="l"/>
              </a:tabLst>
            </a:pPr>
            <a:r>
              <a:rPr sz="3050" u="heavy" spc="-1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Vertebral</a:t>
            </a:r>
            <a:r>
              <a:rPr sz="3050" u="heavy" spc="-4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3050" u="heavy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fracture</a:t>
            </a:r>
            <a:endParaRPr sz="3050">
              <a:latin typeface="Arial MT"/>
              <a:cs typeface="Arial MT"/>
            </a:endParaRPr>
          </a:p>
          <a:p>
            <a:pPr marL="469900">
              <a:lnSpc>
                <a:spcPts val="3300"/>
              </a:lnSpc>
              <a:spcBef>
                <a:spcPts val="215"/>
              </a:spcBef>
            </a:pPr>
            <a:r>
              <a:rPr sz="3050" b="1" spc="-10" dirty="0">
                <a:latin typeface="Arial"/>
                <a:cs typeface="Arial"/>
              </a:rPr>
              <a:t>Renal:</a:t>
            </a:r>
            <a:endParaRPr sz="3050">
              <a:latin typeface="Arial"/>
              <a:cs typeface="Arial"/>
            </a:endParaRPr>
          </a:p>
          <a:p>
            <a:pPr marL="1052195" indent="-582930">
              <a:lnSpc>
                <a:spcPts val="2940"/>
              </a:lnSpc>
              <a:buAutoNum type="arabicParenBoth"/>
              <a:tabLst>
                <a:tab pos="1052830" algn="l"/>
              </a:tabLst>
            </a:pPr>
            <a:r>
              <a:rPr sz="3050" u="heavy" spc="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GFR</a:t>
            </a:r>
            <a:r>
              <a:rPr sz="3050" u="heavy" spc="-3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3050" u="heavy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&lt;60</a:t>
            </a:r>
            <a:r>
              <a:rPr sz="3050" u="heavy" spc="-3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3050" u="heavy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mL/min</a:t>
            </a:r>
            <a:endParaRPr sz="3050">
              <a:latin typeface="Arial MT"/>
              <a:cs typeface="Arial MT"/>
            </a:endParaRPr>
          </a:p>
          <a:p>
            <a:pPr marL="469900" marR="614680">
              <a:lnSpc>
                <a:spcPts val="2940"/>
              </a:lnSpc>
              <a:spcBef>
                <a:spcPts val="340"/>
              </a:spcBef>
              <a:buAutoNum type="arabicParenBoth"/>
              <a:tabLst>
                <a:tab pos="1052830" algn="l"/>
              </a:tabLst>
            </a:pPr>
            <a:r>
              <a:rPr sz="3050" u="heavy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24-h</a:t>
            </a:r>
            <a:r>
              <a:rPr sz="3050" u="heavy" spc="-1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3050" u="heavy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urine</a:t>
            </a:r>
            <a:r>
              <a:rPr sz="3050" u="heavy" spc="-13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3050" u="heavy" spc="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Ca++</a:t>
            </a:r>
            <a:r>
              <a:rPr sz="3050" u="heavy" spc="-1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3050" u="heavy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&gt;400</a:t>
            </a:r>
            <a:r>
              <a:rPr sz="3050" u="heavy" spc="-1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3050" u="heavy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mg/dL</a:t>
            </a:r>
            <a:r>
              <a:rPr sz="3050" spc="-15" dirty="0">
                <a:latin typeface="Arial MT"/>
                <a:cs typeface="Arial MT"/>
              </a:rPr>
              <a:t> </a:t>
            </a:r>
            <a:r>
              <a:rPr sz="3050" dirty="0">
                <a:latin typeface="Arial MT"/>
                <a:cs typeface="Arial MT"/>
              </a:rPr>
              <a:t>and</a:t>
            </a:r>
            <a:r>
              <a:rPr sz="3050" spc="-15" dirty="0">
                <a:latin typeface="Arial MT"/>
                <a:cs typeface="Arial MT"/>
              </a:rPr>
              <a:t> </a:t>
            </a:r>
            <a:r>
              <a:rPr sz="3050" u="heavy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increased </a:t>
            </a:r>
            <a:r>
              <a:rPr sz="3050" spc="-835" dirty="0">
                <a:latin typeface="Arial MT"/>
                <a:cs typeface="Arial MT"/>
              </a:rPr>
              <a:t> </a:t>
            </a:r>
            <a:r>
              <a:rPr sz="3050" u="heavy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stone</a:t>
            </a:r>
            <a:r>
              <a:rPr sz="3050" u="heavy" spc="-1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3050" u="heavy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risk</a:t>
            </a:r>
            <a:endParaRPr sz="3050">
              <a:latin typeface="Arial MT"/>
              <a:cs typeface="Arial MT"/>
            </a:endParaRPr>
          </a:p>
          <a:p>
            <a:pPr marL="1052195" indent="-582930">
              <a:lnSpc>
                <a:spcPts val="2960"/>
              </a:lnSpc>
              <a:buAutoNum type="arabicParenBoth"/>
              <a:tabLst>
                <a:tab pos="1052830" algn="l"/>
              </a:tabLst>
            </a:pPr>
            <a:r>
              <a:rPr sz="3050" dirty="0">
                <a:latin typeface="Arial MT"/>
                <a:cs typeface="Arial MT"/>
              </a:rPr>
              <a:t>Presence</a:t>
            </a:r>
            <a:r>
              <a:rPr sz="3050" spc="-20" dirty="0">
                <a:latin typeface="Arial MT"/>
                <a:cs typeface="Arial MT"/>
              </a:rPr>
              <a:t> </a:t>
            </a:r>
            <a:r>
              <a:rPr sz="3050" dirty="0">
                <a:latin typeface="Arial MT"/>
                <a:cs typeface="Arial MT"/>
              </a:rPr>
              <a:t>of</a:t>
            </a:r>
            <a:r>
              <a:rPr sz="3050" spc="-20" dirty="0">
                <a:latin typeface="Arial MT"/>
                <a:cs typeface="Arial MT"/>
              </a:rPr>
              <a:t> </a:t>
            </a:r>
            <a:r>
              <a:rPr sz="3050" u="heavy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nephrolithiasis</a:t>
            </a:r>
            <a:r>
              <a:rPr sz="3050" spc="-15" dirty="0">
                <a:latin typeface="Arial MT"/>
                <a:cs typeface="Arial MT"/>
              </a:rPr>
              <a:t> </a:t>
            </a:r>
            <a:r>
              <a:rPr sz="3050" dirty="0">
                <a:latin typeface="Arial MT"/>
                <a:cs typeface="Arial MT"/>
              </a:rPr>
              <a:t>or</a:t>
            </a:r>
            <a:r>
              <a:rPr sz="3050" spc="-15" dirty="0">
                <a:latin typeface="Arial MT"/>
                <a:cs typeface="Arial MT"/>
              </a:rPr>
              <a:t> </a:t>
            </a:r>
            <a:r>
              <a:rPr sz="3050" u="heavy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nephrocalcinosis</a:t>
            </a:r>
            <a:endParaRPr sz="3050">
              <a:latin typeface="Arial MT"/>
              <a:cs typeface="Arial MT"/>
            </a:endParaRPr>
          </a:p>
          <a:p>
            <a:pPr marL="469900">
              <a:lnSpc>
                <a:spcPct val="100000"/>
              </a:lnSpc>
              <a:spcBef>
                <a:spcPts val="210"/>
              </a:spcBef>
            </a:pPr>
            <a:r>
              <a:rPr sz="3050" b="1" dirty="0">
                <a:latin typeface="Arial"/>
                <a:cs typeface="Arial"/>
              </a:rPr>
              <a:t>Age:</a:t>
            </a:r>
            <a:r>
              <a:rPr sz="3050" b="1" spc="-25" dirty="0">
                <a:latin typeface="Arial"/>
                <a:cs typeface="Arial"/>
              </a:rPr>
              <a:t> </a:t>
            </a:r>
            <a:r>
              <a:rPr sz="3050" u="heavy" spc="-2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&lt;50</a:t>
            </a:r>
            <a:r>
              <a:rPr sz="3050" u="heavy" spc="-3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3050" u="heavy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years</a:t>
            </a:r>
            <a:endParaRPr sz="305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480819" y="7992533"/>
            <a:ext cx="9344025" cy="464184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12700" marR="5080">
              <a:lnSpc>
                <a:spcPct val="79900"/>
              </a:lnSpc>
              <a:spcBef>
                <a:spcPts val="484"/>
              </a:spcBef>
            </a:pPr>
            <a:r>
              <a:rPr sz="1600" i="1" spc="-5" dirty="0">
                <a:latin typeface="Arial"/>
                <a:cs typeface="Arial"/>
              </a:rPr>
              <a:t>Guidelines for</a:t>
            </a:r>
            <a:r>
              <a:rPr sz="1600" i="1" spc="-10" dirty="0">
                <a:latin typeface="Arial"/>
                <a:cs typeface="Arial"/>
              </a:rPr>
              <a:t> </a:t>
            </a:r>
            <a:r>
              <a:rPr sz="1600" i="1" spc="-5" dirty="0">
                <a:latin typeface="Arial"/>
                <a:cs typeface="Arial"/>
              </a:rPr>
              <a:t>the</a:t>
            </a:r>
            <a:r>
              <a:rPr sz="1600" i="1" spc="-10" dirty="0">
                <a:latin typeface="Arial"/>
                <a:cs typeface="Arial"/>
              </a:rPr>
              <a:t> management</a:t>
            </a:r>
            <a:r>
              <a:rPr sz="1600" i="1" spc="-5" dirty="0">
                <a:latin typeface="Arial"/>
                <a:cs typeface="Arial"/>
              </a:rPr>
              <a:t> of</a:t>
            </a:r>
            <a:r>
              <a:rPr sz="1600" i="1" spc="-10" dirty="0">
                <a:latin typeface="Arial"/>
                <a:cs typeface="Arial"/>
              </a:rPr>
              <a:t> </a:t>
            </a:r>
            <a:r>
              <a:rPr sz="1600" i="1" spc="-5" dirty="0">
                <a:latin typeface="Arial"/>
                <a:cs typeface="Arial"/>
              </a:rPr>
              <a:t>asymptomatic</a:t>
            </a:r>
            <a:r>
              <a:rPr sz="1600" i="1" dirty="0">
                <a:latin typeface="Arial"/>
                <a:cs typeface="Arial"/>
              </a:rPr>
              <a:t> </a:t>
            </a:r>
            <a:r>
              <a:rPr sz="1600" i="1" spc="-10" dirty="0">
                <a:latin typeface="Arial"/>
                <a:cs typeface="Arial"/>
              </a:rPr>
              <a:t>primary</a:t>
            </a:r>
            <a:r>
              <a:rPr sz="1600" i="1" dirty="0">
                <a:latin typeface="Arial"/>
                <a:cs typeface="Arial"/>
              </a:rPr>
              <a:t> </a:t>
            </a:r>
            <a:r>
              <a:rPr sz="1600" i="1" spc="-5" dirty="0">
                <a:latin typeface="Arial"/>
                <a:cs typeface="Arial"/>
              </a:rPr>
              <a:t>hyperparathyroidism:</a:t>
            </a:r>
            <a:r>
              <a:rPr sz="1600" i="1" spc="-10" dirty="0">
                <a:latin typeface="Arial"/>
                <a:cs typeface="Arial"/>
              </a:rPr>
              <a:t> summary</a:t>
            </a:r>
            <a:r>
              <a:rPr sz="1600" i="1" dirty="0">
                <a:latin typeface="Arial"/>
                <a:cs typeface="Arial"/>
              </a:rPr>
              <a:t> </a:t>
            </a:r>
            <a:r>
              <a:rPr sz="1600" i="1" spc="-5" dirty="0">
                <a:latin typeface="Arial"/>
                <a:cs typeface="Arial"/>
              </a:rPr>
              <a:t>statement</a:t>
            </a:r>
            <a:r>
              <a:rPr sz="1600" i="1" spc="-10" dirty="0">
                <a:latin typeface="Arial"/>
                <a:cs typeface="Arial"/>
              </a:rPr>
              <a:t> </a:t>
            </a:r>
            <a:r>
              <a:rPr sz="1600" i="1" spc="-5" dirty="0">
                <a:latin typeface="Arial"/>
                <a:cs typeface="Arial"/>
              </a:rPr>
              <a:t>from </a:t>
            </a:r>
            <a:r>
              <a:rPr sz="1600" i="1" spc="-430" dirty="0">
                <a:latin typeface="Arial"/>
                <a:cs typeface="Arial"/>
              </a:rPr>
              <a:t> </a:t>
            </a:r>
            <a:r>
              <a:rPr sz="1600" i="1" spc="-5" dirty="0">
                <a:latin typeface="Arial"/>
                <a:cs typeface="Arial"/>
              </a:rPr>
              <a:t>the</a:t>
            </a:r>
            <a:r>
              <a:rPr sz="1600" i="1" spc="-15" dirty="0">
                <a:latin typeface="Arial"/>
                <a:cs typeface="Arial"/>
              </a:rPr>
              <a:t> </a:t>
            </a:r>
            <a:r>
              <a:rPr sz="1600" i="1" spc="-5" dirty="0">
                <a:latin typeface="Arial"/>
                <a:cs typeface="Arial"/>
              </a:rPr>
              <a:t>Fourth</a:t>
            </a:r>
            <a:r>
              <a:rPr sz="1600" i="1" spc="-10" dirty="0">
                <a:latin typeface="Arial"/>
                <a:cs typeface="Arial"/>
              </a:rPr>
              <a:t> </a:t>
            </a:r>
            <a:r>
              <a:rPr sz="1600" i="1" spc="-5" dirty="0">
                <a:latin typeface="Arial"/>
                <a:cs typeface="Arial"/>
              </a:rPr>
              <a:t>International</a:t>
            </a:r>
            <a:r>
              <a:rPr sz="1600" i="1" spc="-95" dirty="0">
                <a:latin typeface="Arial"/>
                <a:cs typeface="Arial"/>
              </a:rPr>
              <a:t> </a:t>
            </a:r>
            <a:r>
              <a:rPr sz="1600" i="1" spc="-15" dirty="0">
                <a:latin typeface="Arial"/>
                <a:cs typeface="Arial"/>
              </a:rPr>
              <a:t>Workshop.</a:t>
            </a:r>
            <a:r>
              <a:rPr sz="1600" i="1" spc="-45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J</a:t>
            </a:r>
            <a:r>
              <a:rPr sz="1600" i="1" spc="-75" dirty="0">
                <a:latin typeface="Arial"/>
                <a:cs typeface="Arial"/>
              </a:rPr>
              <a:t> </a:t>
            </a:r>
            <a:r>
              <a:rPr sz="1600" i="1" spc="-5" dirty="0">
                <a:latin typeface="Arial"/>
                <a:cs typeface="Arial"/>
              </a:rPr>
              <a:t>Clin</a:t>
            </a:r>
            <a:r>
              <a:rPr sz="1600" i="1" spc="-10" dirty="0">
                <a:latin typeface="Arial"/>
                <a:cs typeface="Arial"/>
              </a:rPr>
              <a:t> </a:t>
            </a:r>
            <a:r>
              <a:rPr sz="1600" i="1" spc="-5" dirty="0">
                <a:latin typeface="Arial"/>
                <a:cs typeface="Arial"/>
              </a:rPr>
              <a:t>Endocrinol</a:t>
            </a:r>
            <a:r>
              <a:rPr sz="1600" i="1" spc="-10" dirty="0">
                <a:latin typeface="Arial"/>
                <a:cs typeface="Arial"/>
              </a:rPr>
              <a:t> </a:t>
            </a:r>
            <a:r>
              <a:rPr sz="1600" i="1" spc="-5" dirty="0">
                <a:latin typeface="Arial"/>
                <a:cs typeface="Arial"/>
              </a:rPr>
              <a:t>Metab</a:t>
            </a:r>
            <a:r>
              <a:rPr sz="1600" i="1" spc="-10" dirty="0">
                <a:latin typeface="Arial"/>
                <a:cs typeface="Arial"/>
              </a:rPr>
              <a:t> </a:t>
            </a:r>
            <a:r>
              <a:rPr sz="1600" i="1" spc="-15" dirty="0">
                <a:latin typeface="Arial"/>
                <a:cs typeface="Arial"/>
              </a:rPr>
              <a:t>2014;</a:t>
            </a:r>
            <a:r>
              <a:rPr sz="1600" i="1" spc="-10" dirty="0">
                <a:latin typeface="Arial"/>
                <a:cs typeface="Arial"/>
              </a:rPr>
              <a:t> </a:t>
            </a:r>
            <a:r>
              <a:rPr sz="1600" i="1" spc="-5" dirty="0">
                <a:latin typeface="Arial"/>
                <a:cs typeface="Arial"/>
              </a:rPr>
              <a:t>99:3561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093796" y="7669163"/>
            <a:ext cx="1053958" cy="1415626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28419" y="662432"/>
            <a:ext cx="9367520" cy="8382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3419475" algn="l"/>
              </a:tabLst>
            </a:pPr>
            <a:r>
              <a:rPr sz="5300" spc="-110" dirty="0">
                <a:solidFill>
                  <a:srgbClr val="3E5880"/>
                </a:solidFill>
              </a:rPr>
              <a:t>Secondary	</a:t>
            </a:r>
            <a:r>
              <a:rPr sz="5300" spc="-120" dirty="0">
                <a:solidFill>
                  <a:srgbClr val="3E5880"/>
                </a:solidFill>
              </a:rPr>
              <a:t>Hyperparathyroidism</a:t>
            </a:r>
            <a:endParaRPr sz="5300"/>
          </a:p>
        </p:txBody>
      </p:sp>
      <p:sp>
        <p:nvSpPr>
          <p:cNvPr id="3" name="object 3"/>
          <p:cNvSpPr txBox="1"/>
          <p:nvPr/>
        </p:nvSpPr>
        <p:spPr>
          <a:xfrm>
            <a:off x="1480821" y="4170028"/>
            <a:ext cx="153670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dirty="0">
                <a:solidFill>
                  <a:srgbClr val="4E5B6F"/>
                </a:solidFill>
                <a:latin typeface="Arial MT"/>
                <a:cs typeface="Arial MT"/>
              </a:rPr>
              <a:t>c</a:t>
            </a:r>
            <a:r>
              <a:rPr sz="3200" spc="-10" dirty="0">
                <a:solidFill>
                  <a:srgbClr val="4E5B6F"/>
                </a:solidFill>
                <a:latin typeface="Arial MT"/>
                <a:cs typeface="Arial MT"/>
              </a:rPr>
              <a:t>au</a:t>
            </a:r>
            <a:r>
              <a:rPr sz="3200" dirty="0">
                <a:solidFill>
                  <a:srgbClr val="4E5B6F"/>
                </a:solidFill>
                <a:latin typeface="Arial MT"/>
                <a:cs typeface="Arial MT"/>
              </a:rPr>
              <a:t>s</a:t>
            </a:r>
            <a:r>
              <a:rPr sz="3200" spc="-10" dirty="0">
                <a:solidFill>
                  <a:srgbClr val="4E5B6F"/>
                </a:solidFill>
                <a:latin typeface="Arial MT"/>
                <a:cs typeface="Arial MT"/>
              </a:rPr>
              <a:t>e</a:t>
            </a:r>
            <a:r>
              <a:rPr sz="3200" dirty="0">
                <a:solidFill>
                  <a:srgbClr val="4E5B6F"/>
                </a:solidFill>
                <a:latin typeface="Arial MT"/>
                <a:cs typeface="Arial MT"/>
              </a:rPr>
              <a:t>s?</a:t>
            </a:r>
            <a:endParaRPr sz="3200">
              <a:latin typeface="Arial MT"/>
              <a:cs typeface="Arial MT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61340" marR="5080" indent="-457200">
              <a:lnSpc>
                <a:spcPct val="100000"/>
              </a:lnSpc>
              <a:spcBef>
                <a:spcPts val="100"/>
              </a:spcBef>
              <a:buClr>
                <a:srgbClr val="4E5B6F"/>
              </a:buClr>
              <a:buSzPct val="95000"/>
              <a:buFont typeface="Wingdings"/>
              <a:buChar char=""/>
              <a:tabLst>
                <a:tab pos="560705" algn="l"/>
                <a:tab pos="561340" algn="l"/>
              </a:tabLst>
            </a:pPr>
            <a:r>
              <a:rPr sz="4000" spc="-5" dirty="0"/>
              <a:t>Compensatory</a:t>
            </a:r>
            <a:r>
              <a:rPr sz="4000" spc="-15" dirty="0"/>
              <a:t> </a:t>
            </a:r>
            <a:r>
              <a:rPr sz="4000" spc="-10" dirty="0"/>
              <a:t>event</a:t>
            </a:r>
            <a:r>
              <a:rPr sz="4000" spc="-15" dirty="0"/>
              <a:t> </a:t>
            </a:r>
            <a:r>
              <a:rPr sz="4000" spc="-5" dirty="0"/>
              <a:t>due</a:t>
            </a:r>
            <a:r>
              <a:rPr sz="4000" spc="-20" dirty="0"/>
              <a:t> </a:t>
            </a:r>
            <a:r>
              <a:rPr sz="4000" spc="-5" dirty="0"/>
              <a:t>to</a:t>
            </a:r>
            <a:r>
              <a:rPr sz="4000" spc="-15" dirty="0"/>
              <a:t> </a:t>
            </a:r>
            <a:r>
              <a:rPr sz="4000" spc="-5" dirty="0"/>
              <a:t>low</a:t>
            </a:r>
            <a:r>
              <a:rPr sz="4000" spc="-20" dirty="0"/>
              <a:t> </a:t>
            </a:r>
            <a:r>
              <a:rPr sz="4000" spc="-10" dirty="0"/>
              <a:t>levels </a:t>
            </a:r>
            <a:r>
              <a:rPr sz="4000" spc="-5" dirty="0"/>
              <a:t>of </a:t>
            </a:r>
            <a:r>
              <a:rPr sz="4000" spc="-1100" dirty="0"/>
              <a:t> </a:t>
            </a:r>
            <a:r>
              <a:rPr sz="4000" spc="-5" dirty="0"/>
              <a:t>Ca++</a:t>
            </a:r>
            <a:endParaRPr sz="4000"/>
          </a:p>
          <a:p>
            <a:pPr marL="165100">
              <a:lnSpc>
                <a:spcPct val="100000"/>
              </a:lnSpc>
              <a:spcBef>
                <a:spcPts val="695"/>
              </a:spcBef>
            </a:pPr>
            <a:r>
              <a:rPr sz="3200" b="1" spc="-45" dirty="0">
                <a:solidFill>
                  <a:srgbClr val="4E5B6F"/>
                </a:solidFill>
                <a:latin typeface="Arial"/>
                <a:cs typeface="Arial"/>
              </a:rPr>
              <a:t>Q)</a:t>
            </a:r>
            <a:r>
              <a:rPr sz="3200" b="1" spc="-15" dirty="0">
                <a:solidFill>
                  <a:srgbClr val="4E5B6F"/>
                </a:solidFill>
                <a:latin typeface="Arial"/>
                <a:cs typeface="Arial"/>
              </a:rPr>
              <a:t> </a:t>
            </a:r>
            <a:r>
              <a:rPr sz="3200" spc="-10" dirty="0">
                <a:solidFill>
                  <a:srgbClr val="4E5B6F"/>
                </a:solidFill>
              </a:rPr>
              <a:t>What are</a:t>
            </a:r>
            <a:r>
              <a:rPr sz="3200" spc="-15" dirty="0">
                <a:solidFill>
                  <a:srgbClr val="4E5B6F"/>
                </a:solidFill>
              </a:rPr>
              <a:t> </a:t>
            </a:r>
            <a:r>
              <a:rPr sz="3200" spc="-5" dirty="0">
                <a:solidFill>
                  <a:srgbClr val="4E5B6F"/>
                </a:solidFill>
              </a:rPr>
              <a:t>the</a:t>
            </a:r>
            <a:r>
              <a:rPr sz="3200" spc="-15" dirty="0">
                <a:solidFill>
                  <a:srgbClr val="4E5B6F"/>
                </a:solidFill>
              </a:rPr>
              <a:t> </a:t>
            </a:r>
            <a:r>
              <a:rPr sz="3200" spc="-5" dirty="0">
                <a:solidFill>
                  <a:srgbClr val="4E5B6F"/>
                </a:solidFill>
              </a:rPr>
              <a:t>most</a:t>
            </a:r>
            <a:r>
              <a:rPr sz="3200" spc="-10" dirty="0">
                <a:solidFill>
                  <a:srgbClr val="4E5B6F"/>
                </a:solidFill>
              </a:rPr>
              <a:t> and</a:t>
            </a:r>
            <a:r>
              <a:rPr sz="3200" spc="-15" dirty="0">
                <a:solidFill>
                  <a:srgbClr val="4E5B6F"/>
                </a:solidFill>
              </a:rPr>
              <a:t> </a:t>
            </a:r>
            <a:r>
              <a:rPr sz="3200" spc="-5" dirty="0">
                <a:solidFill>
                  <a:srgbClr val="4E5B6F"/>
                </a:solidFill>
              </a:rPr>
              <a:t>second</a:t>
            </a:r>
            <a:r>
              <a:rPr sz="3200" spc="-15" dirty="0">
                <a:solidFill>
                  <a:srgbClr val="4E5B6F"/>
                </a:solidFill>
              </a:rPr>
              <a:t> </a:t>
            </a:r>
            <a:r>
              <a:rPr sz="3200" spc="-5" dirty="0">
                <a:solidFill>
                  <a:srgbClr val="4E5B6F"/>
                </a:solidFill>
              </a:rPr>
              <a:t>most </a:t>
            </a:r>
            <a:r>
              <a:rPr sz="3200" spc="-10" dirty="0">
                <a:solidFill>
                  <a:srgbClr val="4E5B6F"/>
                </a:solidFill>
              </a:rPr>
              <a:t>common</a:t>
            </a:r>
            <a:endParaRPr sz="3200">
              <a:latin typeface="Arial"/>
              <a:cs typeface="Arial"/>
            </a:endParaRPr>
          </a:p>
          <a:p>
            <a:pPr marL="165100" marR="2733040">
              <a:lnSpc>
                <a:spcPct val="100000"/>
              </a:lnSpc>
              <a:spcBef>
                <a:spcPts val="1970"/>
              </a:spcBef>
            </a:pPr>
            <a:r>
              <a:rPr sz="3200" b="1" spc="-5" dirty="0">
                <a:latin typeface="Arial"/>
                <a:cs typeface="Arial"/>
              </a:rPr>
              <a:t>A</a:t>
            </a:r>
            <a:r>
              <a:rPr sz="3200" b="1" dirty="0">
                <a:latin typeface="Arial"/>
                <a:cs typeface="Arial"/>
              </a:rPr>
              <a:t>)</a:t>
            </a:r>
            <a:r>
              <a:rPr sz="3200" b="1" spc="-10" dirty="0">
                <a:latin typeface="Arial"/>
                <a:cs typeface="Arial"/>
              </a:rPr>
              <a:t> </a:t>
            </a:r>
            <a:r>
              <a:rPr sz="3200" spc="-5" dirty="0"/>
              <a:t>C</a:t>
            </a:r>
            <a:r>
              <a:rPr sz="3200" spc="-10" dirty="0"/>
              <a:t>hron</a:t>
            </a:r>
            <a:r>
              <a:rPr sz="3200" spc="-5" dirty="0"/>
              <a:t>i</a:t>
            </a:r>
            <a:r>
              <a:rPr sz="3200" dirty="0"/>
              <a:t>c</a:t>
            </a:r>
            <a:r>
              <a:rPr sz="3200" spc="-5" dirty="0"/>
              <a:t> </a:t>
            </a:r>
            <a:r>
              <a:rPr sz="3200" spc="-10" dirty="0"/>
              <a:t>rena</a:t>
            </a:r>
            <a:r>
              <a:rPr sz="3200" dirty="0"/>
              <a:t>l</a:t>
            </a:r>
            <a:r>
              <a:rPr sz="3200" spc="-10" dirty="0"/>
              <a:t> </a:t>
            </a:r>
            <a:r>
              <a:rPr sz="3200" spc="-5" dirty="0"/>
              <a:t>f</a:t>
            </a:r>
            <a:r>
              <a:rPr sz="3200" spc="-10" dirty="0"/>
              <a:t>a</a:t>
            </a:r>
            <a:r>
              <a:rPr sz="3200" spc="-5" dirty="0"/>
              <a:t>il</a:t>
            </a:r>
            <a:r>
              <a:rPr sz="3200" spc="-10" dirty="0"/>
              <a:t>ur</a:t>
            </a:r>
            <a:r>
              <a:rPr sz="3200" dirty="0"/>
              <a:t>e</a:t>
            </a:r>
            <a:r>
              <a:rPr sz="3200" spc="-10" dirty="0"/>
              <a:t> an</a:t>
            </a:r>
            <a:r>
              <a:rPr sz="3200" dirty="0"/>
              <a:t>d</a:t>
            </a:r>
            <a:r>
              <a:rPr sz="3200" spc="-229" dirty="0"/>
              <a:t> </a:t>
            </a:r>
            <a:r>
              <a:rPr sz="3200" spc="-5" dirty="0"/>
              <a:t>Vit</a:t>
            </a:r>
            <a:r>
              <a:rPr sz="3200" spc="-10" dirty="0"/>
              <a:t>am</a:t>
            </a:r>
            <a:r>
              <a:rPr sz="3200" spc="-5" dirty="0"/>
              <a:t>i</a:t>
            </a:r>
            <a:r>
              <a:rPr sz="3200" dirty="0"/>
              <a:t>n</a:t>
            </a:r>
            <a:r>
              <a:rPr sz="3200" spc="-10" dirty="0"/>
              <a:t> </a:t>
            </a:r>
            <a:r>
              <a:rPr sz="3200" dirty="0"/>
              <a:t>D  </a:t>
            </a:r>
            <a:r>
              <a:rPr sz="3200" spc="-20" dirty="0"/>
              <a:t>deficiency,</a:t>
            </a:r>
            <a:r>
              <a:rPr sz="3200" spc="-5" dirty="0"/>
              <a:t> </a:t>
            </a:r>
            <a:r>
              <a:rPr sz="3200" spc="-10" dirty="0"/>
              <a:t>respectively</a:t>
            </a:r>
            <a:endParaRPr sz="3200">
              <a:latin typeface="Arial"/>
              <a:cs typeface="Arial"/>
            </a:endParaRPr>
          </a:p>
          <a:p>
            <a:pPr marL="165100" marR="631825">
              <a:lnSpc>
                <a:spcPct val="100000"/>
              </a:lnSpc>
              <a:spcBef>
                <a:spcPts val="420"/>
              </a:spcBef>
            </a:pPr>
            <a:r>
              <a:rPr sz="3200" b="1" spc="-45" dirty="0">
                <a:solidFill>
                  <a:srgbClr val="4E5B6F"/>
                </a:solidFill>
                <a:latin typeface="Arial"/>
                <a:cs typeface="Arial"/>
              </a:rPr>
              <a:t>Q)</a:t>
            </a:r>
            <a:r>
              <a:rPr sz="3200" b="1" spc="-15" dirty="0">
                <a:solidFill>
                  <a:srgbClr val="4E5B6F"/>
                </a:solidFill>
                <a:latin typeface="Arial"/>
                <a:cs typeface="Arial"/>
              </a:rPr>
              <a:t> </a:t>
            </a:r>
            <a:r>
              <a:rPr sz="3200" spc="-5" dirty="0">
                <a:solidFill>
                  <a:srgbClr val="4E5B6F"/>
                </a:solidFill>
              </a:rPr>
              <a:t>If we</a:t>
            </a:r>
            <a:r>
              <a:rPr sz="3200" spc="-10" dirty="0">
                <a:solidFill>
                  <a:srgbClr val="4E5B6F"/>
                </a:solidFill>
              </a:rPr>
              <a:t> measure</a:t>
            </a:r>
            <a:r>
              <a:rPr sz="3200" spc="-15" dirty="0">
                <a:solidFill>
                  <a:srgbClr val="4E5B6F"/>
                </a:solidFill>
              </a:rPr>
              <a:t> </a:t>
            </a:r>
            <a:r>
              <a:rPr sz="3200" spc="-5" dirty="0">
                <a:solidFill>
                  <a:srgbClr val="4E5B6F"/>
                </a:solidFill>
              </a:rPr>
              <a:t>the</a:t>
            </a:r>
            <a:r>
              <a:rPr sz="3200" spc="-10" dirty="0">
                <a:solidFill>
                  <a:srgbClr val="4E5B6F"/>
                </a:solidFill>
              </a:rPr>
              <a:t> </a:t>
            </a:r>
            <a:r>
              <a:rPr sz="3200" spc="-5" dirty="0">
                <a:solidFill>
                  <a:srgbClr val="4E5B6F"/>
                </a:solidFill>
              </a:rPr>
              <a:t>PTH</a:t>
            </a:r>
            <a:r>
              <a:rPr sz="3200" spc="-10" dirty="0">
                <a:solidFill>
                  <a:srgbClr val="4E5B6F"/>
                </a:solidFill>
              </a:rPr>
              <a:t> and</a:t>
            </a:r>
            <a:r>
              <a:rPr sz="3200" spc="-15" dirty="0">
                <a:solidFill>
                  <a:srgbClr val="4E5B6F"/>
                </a:solidFill>
              </a:rPr>
              <a:t> </a:t>
            </a:r>
            <a:r>
              <a:rPr sz="3200" spc="-10" dirty="0">
                <a:solidFill>
                  <a:srgbClr val="4E5B6F"/>
                </a:solidFill>
              </a:rPr>
              <a:t>serum</a:t>
            </a:r>
            <a:r>
              <a:rPr sz="3200" spc="-135" dirty="0">
                <a:solidFill>
                  <a:srgbClr val="4E5B6F"/>
                </a:solidFill>
              </a:rPr>
              <a:t> </a:t>
            </a:r>
            <a:r>
              <a:rPr sz="3200" spc="-5" dirty="0">
                <a:solidFill>
                  <a:srgbClr val="4E5B6F"/>
                </a:solidFill>
              </a:rPr>
              <a:t>Ca++, </a:t>
            </a:r>
            <a:r>
              <a:rPr sz="3200" spc="-10" dirty="0">
                <a:solidFill>
                  <a:srgbClr val="4E5B6F"/>
                </a:solidFill>
              </a:rPr>
              <a:t>what </a:t>
            </a:r>
            <a:r>
              <a:rPr sz="3200" spc="-875" dirty="0">
                <a:solidFill>
                  <a:srgbClr val="4E5B6F"/>
                </a:solidFill>
              </a:rPr>
              <a:t> </a:t>
            </a:r>
            <a:r>
              <a:rPr sz="3200" spc="-10" dirty="0">
                <a:solidFill>
                  <a:srgbClr val="4E5B6F"/>
                </a:solidFill>
              </a:rPr>
              <a:t>would</a:t>
            </a:r>
            <a:r>
              <a:rPr sz="3200" spc="-15" dirty="0">
                <a:solidFill>
                  <a:srgbClr val="4E5B6F"/>
                </a:solidFill>
              </a:rPr>
              <a:t> </a:t>
            </a:r>
            <a:r>
              <a:rPr sz="3200" spc="-5" dirty="0">
                <a:solidFill>
                  <a:srgbClr val="4E5B6F"/>
                </a:solidFill>
              </a:rPr>
              <a:t>the</a:t>
            </a:r>
            <a:r>
              <a:rPr sz="3200" spc="-10" dirty="0">
                <a:solidFill>
                  <a:srgbClr val="4E5B6F"/>
                </a:solidFill>
              </a:rPr>
              <a:t> result</a:t>
            </a:r>
            <a:r>
              <a:rPr sz="3200" spc="-5" dirty="0">
                <a:solidFill>
                  <a:srgbClr val="4E5B6F"/>
                </a:solidFill>
              </a:rPr>
              <a:t> </a:t>
            </a:r>
            <a:r>
              <a:rPr sz="3200" spc="-10" dirty="0">
                <a:solidFill>
                  <a:srgbClr val="4E5B6F"/>
                </a:solidFill>
              </a:rPr>
              <a:t>be?</a:t>
            </a:r>
            <a:endParaRPr sz="3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280"/>
              </a:spcBef>
            </a:pPr>
            <a:r>
              <a:rPr sz="3200" b="1" spc="-5" dirty="0">
                <a:latin typeface="Arial"/>
                <a:cs typeface="Arial"/>
              </a:rPr>
              <a:t>A)</a:t>
            </a:r>
            <a:r>
              <a:rPr sz="3200" b="1" spc="-20" dirty="0">
                <a:latin typeface="Arial"/>
                <a:cs typeface="Arial"/>
              </a:rPr>
              <a:t> </a:t>
            </a:r>
            <a:r>
              <a:rPr sz="3200" spc="-5" dirty="0"/>
              <a:t>High</a:t>
            </a:r>
            <a:r>
              <a:rPr sz="3200" spc="-15" dirty="0"/>
              <a:t> </a:t>
            </a:r>
            <a:r>
              <a:rPr sz="3200" spc="-5" dirty="0"/>
              <a:t>PTH</a:t>
            </a:r>
            <a:r>
              <a:rPr sz="3200" spc="-15" dirty="0"/>
              <a:t> </a:t>
            </a:r>
            <a:r>
              <a:rPr sz="3200" spc="-10" dirty="0"/>
              <a:t>and</a:t>
            </a:r>
            <a:r>
              <a:rPr sz="3200" spc="-15" dirty="0"/>
              <a:t> </a:t>
            </a:r>
            <a:r>
              <a:rPr sz="3200" spc="-10" dirty="0"/>
              <a:t>normal</a:t>
            </a:r>
            <a:r>
              <a:rPr sz="3200" spc="-15" dirty="0"/>
              <a:t> </a:t>
            </a:r>
            <a:r>
              <a:rPr sz="3200" spc="-5" dirty="0"/>
              <a:t>or</a:t>
            </a:r>
            <a:r>
              <a:rPr sz="3200" spc="-15" dirty="0"/>
              <a:t> </a:t>
            </a:r>
            <a:r>
              <a:rPr sz="3200" spc="-5" dirty="0"/>
              <a:t>low</a:t>
            </a:r>
            <a:r>
              <a:rPr sz="3200" spc="-15" dirty="0"/>
              <a:t> </a:t>
            </a:r>
            <a:r>
              <a:rPr sz="3200" spc="-10" dirty="0"/>
              <a:t>serum</a:t>
            </a:r>
            <a:r>
              <a:rPr sz="3200" spc="-140" dirty="0"/>
              <a:t> </a:t>
            </a:r>
            <a:r>
              <a:rPr sz="3200" spc="-5" dirty="0"/>
              <a:t>Ca++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22019" y="1003300"/>
            <a:ext cx="9621520" cy="1488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3028950" algn="l"/>
                <a:tab pos="3795395" algn="l"/>
                <a:tab pos="6100445" algn="l"/>
                <a:tab pos="6831965" algn="l"/>
              </a:tabLst>
            </a:pPr>
            <a:r>
              <a:rPr sz="4800" spc="-135" dirty="0">
                <a:solidFill>
                  <a:srgbClr val="3E5880"/>
                </a:solidFill>
              </a:rPr>
              <a:t>I</a:t>
            </a:r>
            <a:r>
              <a:rPr sz="4800" spc="-140" dirty="0">
                <a:solidFill>
                  <a:srgbClr val="3E5880"/>
                </a:solidFill>
              </a:rPr>
              <a:t>ndi</a:t>
            </a:r>
            <a:r>
              <a:rPr sz="4800" spc="-135" dirty="0">
                <a:solidFill>
                  <a:srgbClr val="3E5880"/>
                </a:solidFill>
              </a:rPr>
              <a:t>c</a:t>
            </a:r>
            <a:r>
              <a:rPr sz="4800" spc="-140" dirty="0">
                <a:solidFill>
                  <a:srgbClr val="3E5880"/>
                </a:solidFill>
              </a:rPr>
              <a:t>a</a:t>
            </a:r>
            <a:r>
              <a:rPr sz="4800" spc="-135" dirty="0">
                <a:solidFill>
                  <a:srgbClr val="3E5880"/>
                </a:solidFill>
              </a:rPr>
              <a:t>t</a:t>
            </a:r>
            <a:r>
              <a:rPr sz="4800" spc="-140" dirty="0">
                <a:solidFill>
                  <a:srgbClr val="3E5880"/>
                </a:solidFill>
              </a:rPr>
              <a:t>ion</a:t>
            </a:r>
            <a:r>
              <a:rPr sz="4800" dirty="0">
                <a:solidFill>
                  <a:srgbClr val="3E5880"/>
                </a:solidFill>
              </a:rPr>
              <a:t>s	</a:t>
            </a:r>
            <a:r>
              <a:rPr sz="4800" spc="-140" dirty="0">
                <a:solidFill>
                  <a:srgbClr val="3E5880"/>
                </a:solidFill>
              </a:rPr>
              <a:t>o</a:t>
            </a:r>
            <a:r>
              <a:rPr sz="4800" dirty="0">
                <a:solidFill>
                  <a:srgbClr val="3E5880"/>
                </a:solidFill>
              </a:rPr>
              <a:t>f	</a:t>
            </a:r>
            <a:r>
              <a:rPr sz="4800" spc="-135" dirty="0">
                <a:solidFill>
                  <a:srgbClr val="3E5880"/>
                </a:solidFill>
              </a:rPr>
              <a:t>S</a:t>
            </a:r>
            <a:r>
              <a:rPr sz="4800" spc="-140" dirty="0">
                <a:solidFill>
                  <a:srgbClr val="3E5880"/>
                </a:solidFill>
              </a:rPr>
              <a:t>urger</a:t>
            </a:r>
            <a:r>
              <a:rPr sz="4800" dirty="0">
                <a:solidFill>
                  <a:srgbClr val="3E5880"/>
                </a:solidFill>
              </a:rPr>
              <a:t>y	</a:t>
            </a:r>
            <a:r>
              <a:rPr sz="4800" spc="-140" dirty="0">
                <a:solidFill>
                  <a:srgbClr val="3E5880"/>
                </a:solidFill>
              </a:rPr>
              <a:t>i</a:t>
            </a:r>
            <a:r>
              <a:rPr sz="4800" dirty="0">
                <a:solidFill>
                  <a:srgbClr val="3E5880"/>
                </a:solidFill>
              </a:rPr>
              <a:t>n	</a:t>
            </a:r>
            <a:r>
              <a:rPr sz="4800" spc="-135" dirty="0">
                <a:solidFill>
                  <a:srgbClr val="3E5880"/>
                </a:solidFill>
              </a:rPr>
              <a:t>S</a:t>
            </a:r>
            <a:r>
              <a:rPr sz="4800" spc="-140" dirty="0">
                <a:solidFill>
                  <a:srgbClr val="3E5880"/>
                </a:solidFill>
              </a:rPr>
              <a:t>e</a:t>
            </a:r>
            <a:r>
              <a:rPr sz="4800" spc="-135" dirty="0">
                <a:solidFill>
                  <a:srgbClr val="3E5880"/>
                </a:solidFill>
              </a:rPr>
              <a:t>c</a:t>
            </a:r>
            <a:r>
              <a:rPr sz="4800" spc="-140" dirty="0">
                <a:solidFill>
                  <a:srgbClr val="3E5880"/>
                </a:solidFill>
              </a:rPr>
              <a:t>ondar</a:t>
            </a:r>
            <a:r>
              <a:rPr sz="4800" dirty="0">
                <a:solidFill>
                  <a:srgbClr val="3E5880"/>
                </a:solidFill>
              </a:rPr>
              <a:t>y  </a:t>
            </a:r>
            <a:r>
              <a:rPr sz="4800" spc="-135" dirty="0">
                <a:solidFill>
                  <a:srgbClr val="3E5880"/>
                </a:solidFill>
              </a:rPr>
              <a:t>Hyperparathyroidism</a:t>
            </a:r>
            <a:endParaRPr sz="4800"/>
          </a:p>
        </p:txBody>
      </p:sp>
      <p:sp>
        <p:nvSpPr>
          <p:cNvPr id="3" name="object 3"/>
          <p:cNvSpPr txBox="1"/>
          <p:nvPr/>
        </p:nvSpPr>
        <p:spPr>
          <a:xfrm>
            <a:off x="1572260" y="2987040"/>
            <a:ext cx="196215" cy="1501140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84"/>
              </a:spcBef>
            </a:pPr>
            <a:r>
              <a:rPr sz="2900" spc="15" dirty="0">
                <a:solidFill>
                  <a:srgbClr val="4E5B6F"/>
                </a:solidFill>
                <a:latin typeface="Wingdings"/>
                <a:cs typeface="Wingdings"/>
              </a:rPr>
              <a:t></a:t>
            </a:r>
            <a:endParaRPr sz="2900">
              <a:latin typeface="Wingdings"/>
              <a:cs typeface="Wingdings"/>
            </a:endParaRPr>
          </a:p>
          <a:p>
            <a:pPr marL="12700">
              <a:lnSpc>
                <a:spcPct val="100000"/>
              </a:lnSpc>
              <a:spcBef>
                <a:spcPts val="395"/>
              </a:spcBef>
            </a:pPr>
            <a:r>
              <a:rPr sz="2900" spc="15" dirty="0">
                <a:solidFill>
                  <a:srgbClr val="4E5B6F"/>
                </a:solidFill>
                <a:latin typeface="Wingdings"/>
                <a:cs typeface="Wingdings"/>
              </a:rPr>
              <a:t></a:t>
            </a:r>
            <a:endParaRPr sz="2900">
              <a:latin typeface="Wingdings"/>
              <a:cs typeface="Wingdings"/>
            </a:endParaRPr>
          </a:p>
          <a:p>
            <a:pPr marL="12700">
              <a:lnSpc>
                <a:spcPct val="100000"/>
              </a:lnSpc>
              <a:spcBef>
                <a:spcPts val="390"/>
              </a:spcBef>
            </a:pPr>
            <a:r>
              <a:rPr sz="2900" spc="15" dirty="0">
                <a:solidFill>
                  <a:srgbClr val="4E5B6F"/>
                </a:solidFill>
                <a:latin typeface="Wingdings"/>
                <a:cs typeface="Wingdings"/>
              </a:rPr>
              <a:t></a:t>
            </a:r>
            <a:endParaRPr sz="2900">
              <a:latin typeface="Wingdings"/>
              <a:cs typeface="Wingding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572260" y="6374553"/>
            <a:ext cx="196215" cy="4724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900" spc="15" dirty="0">
                <a:solidFill>
                  <a:srgbClr val="4E5B6F"/>
                </a:solidFill>
                <a:latin typeface="Wingdings"/>
                <a:cs typeface="Wingdings"/>
              </a:rPr>
              <a:t></a:t>
            </a:r>
            <a:endParaRPr sz="2900">
              <a:latin typeface="Wingdings"/>
              <a:cs typeface="Wingding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029460" y="2956559"/>
            <a:ext cx="8475345" cy="4980305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10"/>
              </a:spcBef>
            </a:pPr>
            <a:r>
              <a:rPr sz="3050" spc="-5" dirty="0">
                <a:latin typeface="Arial MT"/>
                <a:cs typeface="Arial MT"/>
              </a:rPr>
              <a:t>Patient</a:t>
            </a:r>
            <a:r>
              <a:rPr sz="3050" spc="-40" dirty="0">
                <a:latin typeface="Arial MT"/>
                <a:cs typeface="Arial MT"/>
              </a:rPr>
              <a:t> </a:t>
            </a:r>
            <a:r>
              <a:rPr sz="3050" dirty="0">
                <a:latin typeface="Arial MT"/>
                <a:cs typeface="Arial MT"/>
              </a:rPr>
              <a:t>preference</a:t>
            </a:r>
            <a:endParaRPr sz="30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210"/>
              </a:spcBef>
            </a:pPr>
            <a:r>
              <a:rPr sz="3050" dirty="0">
                <a:latin typeface="Arial MT"/>
                <a:cs typeface="Arial MT"/>
              </a:rPr>
              <a:t>Medical</a:t>
            </a:r>
            <a:r>
              <a:rPr sz="3050" spc="-20" dirty="0">
                <a:latin typeface="Arial MT"/>
                <a:cs typeface="Arial MT"/>
              </a:rPr>
              <a:t> </a:t>
            </a:r>
            <a:r>
              <a:rPr sz="3050" dirty="0">
                <a:latin typeface="Arial MT"/>
                <a:cs typeface="Arial MT"/>
              </a:rPr>
              <a:t>observation</a:t>
            </a:r>
            <a:r>
              <a:rPr sz="3050" spc="-20" dirty="0">
                <a:latin typeface="Arial MT"/>
                <a:cs typeface="Arial MT"/>
              </a:rPr>
              <a:t> </a:t>
            </a:r>
            <a:r>
              <a:rPr sz="3050" dirty="0">
                <a:latin typeface="Arial MT"/>
                <a:cs typeface="Arial MT"/>
              </a:rPr>
              <a:t>not</a:t>
            </a:r>
            <a:r>
              <a:rPr sz="3050" spc="-20" dirty="0">
                <a:latin typeface="Arial MT"/>
                <a:cs typeface="Arial MT"/>
              </a:rPr>
              <a:t> </a:t>
            </a:r>
            <a:r>
              <a:rPr sz="3050" dirty="0">
                <a:latin typeface="Arial MT"/>
                <a:cs typeface="Arial MT"/>
              </a:rPr>
              <a:t>possible</a:t>
            </a:r>
            <a:endParaRPr sz="3050">
              <a:latin typeface="Arial MT"/>
              <a:cs typeface="Arial MT"/>
            </a:endParaRPr>
          </a:p>
          <a:p>
            <a:pPr marL="12700" marR="694055">
              <a:lnSpc>
                <a:spcPts val="2940"/>
              </a:lnSpc>
              <a:spcBef>
                <a:spcPts val="915"/>
              </a:spcBef>
            </a:pPr>
            <a:r>
              <a:rPr sz="3050" b="1" dirty="0">
                <a:latin typeface="Arial"/>
                <a:cs typeface="Arial"/>
              </a:rPr>
              <a:t>Symptomatic </a:t>
            </a:r>
            <a:r>
              <a:rPr sz="3050" spc="-5" dirty="0">
                <a:latin typeface="Arial MT"/>
                <a:cs typeface="Arial MT"/>
              </a:rPr>
              <a:t>patients </a:t>
            </a:r>
            <a:r>
              <a:rPr sz="3050" dirty="0">
                <a:latin typeface="Arial MT"/>
                <a:cs typeface="Arial MT"/>
              </a:rPr>
              <a:t>with PTH &gt;800 pg/mL </a:t>
            </a:r>
            <a:r>
              <a:rPr sz="3050" spc="-835" dirty="0">
                <a:latin typeface="Arial MT"/>
                <a:cs typeface="Arial MT"/>
              </a:rPr>
              <a:t> </a:t>
            </a:r>
            <a:r>
              <a:rPr sz="3050" dirty="0">
                <a:latin typeface="Arial MT"/>
                <a:cs typeface="Arial MT"/>
              </a:rPr>
              <a:t>despite</a:t>
            </a:r>
            <a:r>
              <a:rPr sz="3050" spc="-15" dirty="0">
                <a:latin typeface="Arial MT"/>
                <a:cs typeface="Arial MT"/>
              </a:rPr>
              <a:t> </a:t>
            </a:r>
            <a:r>
              <a:rPr sz="3050" dirty="0">
                <a:latin typeface="Arial MT"/>
                <a:cs typeface="Arial MT"/>
              </a:rPr>
              <a:t>optimal</a:t>
            </a:r>
            <a:r>
              <a:rPr sz="3050" spc="-10" dirty="0">
                <a:latin typeface="Arial MT"/>
                <a:cs typeface="Arial MT"/>
              </a:rPr>
              <a:t> </a:t>
            </a:r>
            <a:r>
              <a:rPr sz="3050" dirty="0">
                <a:latin typeface="Arial MT"/>
                <a:cs typeface="Arial MT"/>
              </a:rPr>
              <a:t>medical</a:t>
            </a:r>
            <a:r>
              <a:rPr sz="3050" spc="-5" dirty="0">
                <a:latin typeface="Arial MT"/>
                <a:cs typeface="Arial MT"/>
              </a:rPr>
              <a:t> </a:t>
            </a:r>
            <a:r>
              <a:rPr sz="3050" dirty="0">
                <a:latin typeface="Arial MT"/>
                <a:cs typeface="Arial MT"/>
              </a:rPr>
              <a:t>therapy</a:t>
            </a:r>
            <a:endParaRPr sz="3050">
              <a:latin typeface="Arial MT"/>
              <a:cs typeface="Arial MT"/>
            </a:endParaRPr>
          </a:p>
          <a:p>
            <a:pPr marL="465455" indent="-453390">
              <a:lnSpc>
                <a:spcPts val="2600"/>
              </a:lnSpc>
              <a:buAutoNum type="arabicParenR"/>
              <a:tabLst>
                <a:tab pos="466090" algn="l"/>
              </a:tabLst>
            </a:pPr>
            <a:r>
              <a:rPr sz="3050" dirty="0">
                <a:latin typeface="Arial MT"/>
                <a:cs typeface="Arial MT"/>
              </a:rPr>
              <a:t>Hypercalcemia</a:t>
            </a:r>
            <a:r>
              <a:rPr sz="3050" spc="-20" dirty="0">
                <a:latin typeface="Arial MT"/>
                <a:cs typeface="Arial MT"/>
              </a:rPr>
              <a:t> </a:t>
            </a:r>
            <a:r>
              <a:rPr sz="3050" dirty="0">
                <a:latin typeface="Arial MT"/>
                <a:cs typeface="Arial MT"/>
              </a:rPr>
              <a:t>and</a:t>
            </a:r>
            <a:r>
              <a:rPr sz="3050" spc="-20" dirty="0">
                <a:latin typeface="Arial MT"/>
                <a:cs typeface="Arial MT"/>
              </a:rPr>
              <a:t> </a:t>
            </a:r>
            <a:r>
              <a:rPr sz="3050" dirty="0">
                <a:latin typeface="Arial MT"/>
                <a:cs typeface="Arial MT"/>
              </a:rPr>
              <a:t>hyperphosphatemia</a:t>
            </a:r>
            <a:endParaRPr sz="3050">
              <a:latin typeface="Arial MT"/>
              <a:cs typeface="Arial MT"/>
            </a:endParaRPr>
          </a:p>
          <a:p>
            <a:pPr marL="12700" marR="1557655">
              <a:lnSpc>
                <a:spcPts val="2940"/>
              </a:lnSpc>
              <a:spcBef>
                <a:spcPts val="335"/>
              </a:spcBef>
              <a:buAutoNum type="arabicParenR"/>
              <a:tabLst>
                <a:tab pos="455930" algn="l"/>
              </a:tabLst>
            </a:pPr>
            <a:r>
              <a:rPr sz="3050" dirty="0">
                <a:latin typeface="Arial MT"/>
                <a:cs typeface="Arial MT"/>
              </a:rPr>
              <a:t>Symptoms of bone pain, pruritus, and </a:t>
            </a:r>
            <a:r>
              <a:rPr sz="3050" spc="-835" dirty="0">
                <a:latin typeface="Arial MT"/>
                <a:cs typeface="Arial MT"/>
              </a:rPr>
              <a:t> </a:t>
            </a:r>
            <a:r>
              <a:rPr sz="3050" spc="-5" dirty="0">
                <a:latin typeface="Arial MT"/>
                <a:cs typeface="Arial MT"/>
              </a:rPr>
              <a:t>pathological</a:t>
            </a:r>
            <a:r>
              <a:rPr sz="3050" spc="-10" dirty="0">
                <a:latin typeface="Arial MT"/>
                <a:cs typeface="Arial MT"/>
              </a:rPr>
              <a:t> </a:t>
            </a:r>
            <a:r>
              <a:rPr sz="3050" dirty="0">
                <a:latin typeface="Arial MT"/>
                <a:cs typeface="Arial MT"/>
              </a:rPr>
              <a:t>fractures</a:t>
            </a:r>
            <a:endParaRPr sz="3050">
              <a:latin typeface="Arial MT"/>
              <a:cs typeface="Arial MT"/>
            </a:endParaRPr>
          </a:p>
          <a:p>
            <a:pPr marL="450215" indent="-438150">
              <a:lnSpc>
                <a:spcPts val="2960"/>
              </a:lnSpc>
              <a:buAutoNum type="arabicParenR"/>
              <a:tabLst>
                <a:tab pos="450850" algn="l"/>
              </a:tabLst>
            </a:pPr>
            <a:r>
              <a:rPr sz="3050" dirty="0">
                <a:latin typeface="Arial MT"/>
                <a:cs typeface="Arial MT"/>
              </a:rPr>
              <a:t>Calciphylaxis</a:t>
            </a:r>
            <a:r>
              <a:rPr sz="3050" spc="-5" dirty="0">
                <a:latin typeface="Arial MT"/>
                <a:cs typeface="Arial MT"/>
              </a:rPr>
              <a:t> (calcific</a:t>
            </a:r>
            <a:r>
              <a:rPr sz="3050" dirty="0">
                <a:latin typeface="Arial MT"/>
                <a:cs typeface="Arial MT"/>
              </a:rPr>
              <a:t> uremic </a:t>
            </a:r>
            <a:r>
              <a:rPr sz="3050" spc="-5" dirty="0">
                <a:latin typeface="Arial MT"/>
                <a:cs typeface="Arial MT"/>
              </a:rPr>
              <a:t>arteriolopathy)</a:t>
            </a:r>
            <a:endParaRPr sz="3050">
              <a:latin typeface="Arial MT"/>
              <a:cs typeface="Arial MT"/>
            </a:endParaRPr>
          </a:p>
          <a:p>
            <a:pPr marL="12700">
              <a:lnSpc>
                <a:spcPts val="3300"/>
              </a:lnSpc>
              <a:spcBef>
                <a:spcPts val="215"/>
              </a:spcBef>
            </a:pPr>
            <a:r>
              <a:rPr sz="3050" b="1" dirty="0">
                <a:latin typeface="Arial"/>
                <a:cs typeface="Arial"/>
              </a:rPr>
              <a:t>Asymptomatic</a:t>
            </a:r>
            <a:r>
              <a:rPr sz="3050" b="1" spc="-30" dirty="0">
                <a:latin typeface="Arial"/>
                <a:cs typeface="Arial"/>
              </a:rPr>
              <a:t> </a:t>
            </a:r>
            <a:r>
              <a:rPr sz="3050" spc="-5" dirty="0">
                <a:latin typeface="Arial MT"/>
                <a:cs typeface="Arial MT"/>
              </a:rPr>
              <a:t>patients</a:t>
            </a:r>
            <a:endParaRPr sz="3050">
              <a:latin typeface="Arial MT"/>
              <a:cs typeface="Arial MT"/>
            </a:endParaRPr>
          </a:p>
          <a:p>
            <a:pPr marL="12700">
              <a:lnSpc>
                <a:spcPts val="2940"/>
              </a:lnSpc>
            </a:pPr>
            <a:r>
              <a:rPr sz="3050" dirty="0">
                <a:latin typeface="Arial MT"/>
                <a:cs typeface="Arial MT"/>
              </a:rPr>
              <a:t>Selected</a:t>
            </a:r>
            <a:r>
              <a:rPr sz="3050" spc="-20" dirty="0">
                <a:latin typeface="Arial MT"/>
                <a:cs typeface="Arial MT"/>
              </a:rPr>
              <a:t> </a:t>
            </a:r>
            <a:r>
              <a:rPr sz="3050" spc="5" dirty="0">
                <a:latin typeface="Arial MT"/>
                <a:cs typeface="Arial MT"/>
              </a:rPr>
              <a:t>ESRD</a:t>
            </a:r>
            <a:r>
              <a:rPr sz="3050" spc="-10" dirty="0">
                <a:latin typeface="Arial MT"/>
                <a:cs typeface="Arial MT"/>
              </a:rPr>
              <a:t> </a:t>
            </a:r>
            <a:r>
              <a:rPr sz="3050" spc="-5" dirty="0">
                <a:latin typeface="Arial MT"/>
                <a:cs typeface="Arial MT"/>
              </a:rPr>
              <a:t>patients</a:t>
            </a:r>
            <a:r>
              <a:rPr sz="3050" spc="-10" dirty="0">
                <a:latin typeface="Arial MT"/>
                <a:cs typeface="Arial MT"/>
              </a:rPr>
              <a:t> </a:t>
            </a:r>
            <a:r>
              <a:rPr sz="3050" dirty="0">
                <a:latin typeface="Arial MT"/>
                <a:cs typeface="Arial MT"/>
              </a:rPr>
              <a:t>with</a:t>
            </a:r>
            <a:r>
              <a:rPr sz="3050" spc="-20" dirty="0">
                <a:latin typeface="Arial MT"/>
                <a:cs typeface="Arial MT"/>
              </a:rPr>
              <a:t> </a:t>
            </a:r>
            <a:r>
              <a:rPr sz="3050" dirty="0">
                <a:latin typeface="Arial MT"/>
                <a:cs typeface="Arial MT"/>
              </a:rPr>
              <a:t>PTH</a:t>
            </a:r>
            <a:endParaRPr sz="3050">
              <a:latin typeface="Arial MT"/>
              <a:cs typeface="Arial MT"/>
            </a:endParaRPr>
          </a:p>
          <a:p>
            <a:pPr marL="12700" marR="5080">
              <a:lnSpc>
                <a:spcPts val="2940"/>
              </a:lnSpc>
              <a:spcBef>
                <a:spcPts val="340"/>
              </a:spcBef>
            </a:pPr>
            <a:r>
              <a:rPr sz="3050" dirty="0">
                <a:latin typeface="Arial MT"/>
                <a:cs typeface="Arial MT"/>
              </a:rPr>
              <a:t>&gt;1000 pg/mL </a:t>
            </a:r>
            <a:r>
              <a:rPr sz="3050" spc="-5" dirty="0">
                <a:latin typeface="Arial MT"/>
                <a:cs typeface="Arial MT"/>
              </a:rPr>
              <a:t>that </a:t>
            </a:r>
            <a:r>
              <a:rPr sz="3050" dirty="0">
                <a:latin typeface="Arial MT"/>
                <a:cs typeface="Arial MT"/>
              </a:rPr>
              <a:t>is refractory to medical therapy </a:t>
            </a:r>
            <a:r>
              <a:rPr sz="3050" spc="-835" dirty="0">
                <a:latin typeface="Arial MT"/>
                <a:cs typeface="Arial MT"/>
              </a:rPr>
              <a:t> </a:t>
            </a:r>
            <a:r>
              <a:rPr sz="3050" spc="-10" dirty="0">
                <a:latin typeface="Arial MT"/>
                <a:cs typeface="Arial MT"/>
              </a:rPr>
              <a:t>(depending</a:t>
            </a:r>
            <a:r>
              <a:rPr sz="3050" spc="-15" dirty="0">
                <a:latin typeface="Arial MT"/>
                <a:cs typeface="Arial MT"/>
              </a:rPr>
              <a:t> </a:t>
            </a:r>
            <a:r>
              <a:rPr sz="3050" dirty="0">
                <a:latin typeface="Arial MT"/>
                <a:cs typeface="Arial MT"/>
              </a:rPr>
              <a:t>on</a:t>
            </a:r>
            <a:r>
              <a:rPr sz="3050" spc="-10" dirty="0">
                <a:latin typeface="Arial MT"/>
                <a:cs typeface="Arial MT"/>
              </a:rPr>
              <a:t> </a:t>
            </a:r>
            <a:r>
              <a:rPr sz="3050" dirty="0">
                <a:latin typeface="Arial MT"/>
                <a:cs typeface="Arial MT"/>
              </a:rPr>
              <a:t>age</a:t>
            </a:r>
            <a:r>
              <a:rPr sz="3050" spc="-10" dirty="0">
                <a:latin typeface="Arial MT"/>
                <a:cs typeface="Arial MT"/>
              </a:rPr>
              <a:t> </a:t>
            </a:r>
            <a:r>
              <a:rPr sz="3050" dirty="0">
                <a:latin typeface="Arial MT"/>
                <a:cs typeface="Arial MT"/>
              </a:rPr>
              <a:t>and</a:t>
            </a:r>
            <a:r>
              <a:rPr sz="3050" spc="-10" dirty="0">
                <a:latin typeface="Arial MT"/>
                <a:cs typeface="Arial MT"/>
              </a:rPr>
              <a:t> </a:t>
            </a:r>
            <a:r>
              <a:rPr sz="3050" dirty="0">
                <a:latin typeface="Arial MT"/>
                <a:cs typeface="Arial MT"/>
              </a:rPr>
              <a:t>comorbidities)</a:t>
            </a:r>
            <a:endParaRPr sz="305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480819" y="7992533"/>
            <a:ext cx="8823960" cy="464184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12700" marR="5080">
              <a:lnSpc>
                <a:spcPct val="79900"/>
              </a:lnSpc>
              <a:spcBef>
                <a:spcPts val="484"/>
              </a:spcBef>
            </a:pPr>
            <a:r>
              <a:rPr sz="1600" i="1" spc="-5" dirty="0">
                <a:latin typeface="Arial"/>
                <a:cs typeface="Arial"/>
              </a:rPr>
              <a:t>Secondary and</a:t>
            </a:r>
            <a:r>
              <a:rPr sz="1600" i="1" spc="-125" dirty="0">
                <a:latin typeface="Arial"/>
                <a:cs typeface="Arial"/>
              </a:rPr>
              <a:t> </a:t>
            </a:r>
            <a:r>
              <a:rPr sz="1600" i="1" spc="-20" dirty="0">
                <a:latin typeface="Arial"/>
                <a:cs typeface="Arial"/>
              </a:rPr>
              <a:t>Tertiary</a:t>
            </a:r>
            <a:r>
              <a:rPr sz="1600" i="1" spc="-5" dirty="0">
                <a:latin typeface="Arial"/>
                <a:cs typeface="Arial"/>
              </a:rPr>
              <a:t> Hyperparathyroidism,</a:t>
            </a:r>
            <a:r>
              <a:rPr sz="1600" i="1" spc="-50" dirty="0">
                <a:latin typeface="Arial"/>
                <a:cs typeface="Arial"/>
              </a:rPr>
              <a:t> </a:t>
            </a:r>
            <a:r>
              <a:rPr sz="1600" i="1" spc="-5" dirty="0">
                <a:latin typeface="Arial"/>
                <a:cs typeface="Arial"/>
              </a:rPr>
              <a:t>State</a:t>
            </a:r>
            <a:r>
              <a:rPr sz="1600" i="1" spc="-10" dirty="0">
                <a:latin typeface="Arial"/>
                <a:cs typeface="Arial"/>
              </a:rPr>
              <a:t> </a:t>
            </a:r>
            <a:r>
              <a:rPr sz="1600" i="1" spc="-5" dirty="0">
                <a:latin typeface="Arial"/>
                <a:cs typeface="Arial"/>
              </a:rPr>
              <a:t>of</a:t>
            </a:r>
            <a:r>
              <a:rPr sz="1600" i="1" spc="-10" dirty="0">
                <a:latin typeface="Arial"/>
                <a:cs typeface="Arial"/>
              </a:rPr>
              <a:t> </a:t>
            </a:r>
            <a:r>
              <a:rPr sz="1600" i="1" spc="-5" dirty="0">
                <a:latin typeface="Arial"/>
                <a:cs typeface="Arial"/>
              </a:rPr>
              <a:t>the</a:t>
            </a:r>
            <a:r>
              <a:rPr sz="1600" i="1" spc="-85" dirty="0">
                <a:latin typeface="Arial"/>
                <a:cs typeface="Arial"/>
              </a:rPr>
              <a:t> </a:t>
            </a:r>
            <a:r>
              <a:rPr sz="1600" i="1" spc="-5" dirty="0">
                <a:latin typeface="Arial"/>
                <a:cs typeface="Arial"/>
              </a:rPr>
              <a:t>Art</a:t>
            </a:r>
            <a:r>
              <a:rPr sz="1600" i="1" spc="-50" dirty="0">
                <a:latin typeface="Arial"/>
                <a:cs typeface="Arial"/>
              </a:rPr>
              <a:t> </a:t>
            </a:r>
            <a:r>
              <a:rPr sz="1600" i="1" spc="-5" dirty="0">
                <a:latin typeface="Arial"/>
                <a:cs typeface="Arial"/>
              </a:rPr>
              <a:t>Surgical</a:t>
            </a:r>
            <a:r>
              <a:rPr sz="1600" i="1" spc="-10" dirty="0">
                <a:latin typeface="Arial"/>
                <a:cs typeface="Arial"/>
              </a:rPr>
              <a:t> Management.</a:t>
            </a:r>
            <a:r>
              <a:rPr sz="1600" i="1" spc="-50" dirty="0">
                <a:latin typeface="Arial"/>
                <a:cs typeface="Arial"/>
              </a:rPr>
              <a:t> </a:t>
            </a:r>
            <a:r>
              <a:rPr sz="1600" i="1" spc="-5" dirty="0">
                <a:latin typeface="Arial"/>
                <a:cs typeface="Arial"/>
              </a:rPr>
              <a:t>Susan</a:t>
            </a:r>
            <a:r>
              <a:rPr sz="1600" i="1" spc="-75" dirty="0">
                <a:latin typeface="Arial"/>
                <a:cs typeface="Arial"/>
              </a:rPr>
              <a:t> </a:t>
            </a:r>
            <a:r>
              <a:rPr sz="1600" i="1" spc="-5" dirty="0">
                <a:latin typeface="Arial"/>
                <a:cs typeface="Arial"/>
              </a:rPr>
              <a:t>C.</a:t>
            </a:r>
            <a:r>
              <a:rPr sz="1600" i="1" spc="-10" dirty="0">
                <a:latin typeface="Arial"/>
                <a:cs typeface="Arial"/>
              </a:rPr>
              <a:t> </a:t>
            </a:r>
            <a:r>
              <a:rPr sz="1600" i="1" spc="-5" dirty="0">
                <a:latin typeface="Arial"/>
                <a:cs typeface="Arial"/>
              </a:rPr>
              <a:t>Pitt, </a:t>
            </a:r>
            <a:r>
              <a:rPr sz="1600" i="1" spc="-425" dirty="0">
                <a:latin typeface="Arial"/>
                <a:cs typeface="Arial"/>
              </a:rPr>
              <a:t> </a:t>
            </a:r>
            <a:r>
              <a:rPr sz="1600" i="1" spc="-15" dirty="0">
                <a:latin typeface="Arial"/>
                <a:cs typeface="Arial"/>
              </a:rPr>
              <a:t>Rebecca</a:t>
            </a:r>
            <a:r>
              <a:rPr sz="1600" i="1" spc="-50" dirty="0">
                <a:latin typeface="Arial"/>
                <a:cs typeface="Arial"/>
              </a:rPr>
              <a:t> </a:t>
            </a:r>
            <a:r>
              <a:rPr sz="1600" i="1" spc="-5" dirty="0">
                <a:latin typeface="Arial"/>
                <a:cs typeface="Arial"/>
              </a:rPr>
              <a:t>S.</a:t>
            </a:r>
            <a:r>
              <a:rPr sz="1600" i="1" spc="-10" dirty="0">
                <a:latin typeface="Arial"/>
                <a:cs typeface="Arial"/>
              </a:rPr>
              <a:t> </a:t>
            </a:r>
            <a:r>
              <a:rPr sz="1600" i="1" spc="-5" dirty="0">
                <a:latin typeface="Arial"/>
                <a:cs typeface="Arial"/>
              </a:rPr>
              <a:t>Sippel,</a:t>
            </a:r>
            <a:r>
              <a:rPr sz="1600" i="1" spc="-10" dirty="0">
                <a:latin typeface="Arial"/>
                <a:cs typeface="Arial"/>
              </a:rPr>
              <a:t> Herbert</a:t>
            </a:r>
            <a:r>
              <a:rPr sz="1600" i="1" spc="-80" dirty="0">
                <a:latin typeface="Arial"/>
                <a:cs typeface="Arial"/>
              </a:rPr>
              <a:t> </a:t>
            </a:r>
            <a:r>
              <a:rPr sz="1600" i="1" spc="-5" dirty="0">
                <a:latin typeface="Arial"/>
                <a:cs typeface="Arial"/>
              </a:rPr>
              <a:t>Chen.</a:t>
            </a:r>
            <a:r>
              <a:rPr sz="1600" i="1" spc="430" dirty="0">
                <a:latin typeface="Arial"/>
                <a:cs typeface="Arial"/>
              </a:rPr>
              <a:t> </a:t>
            </a:r>
            <a:r>
              <a:rPr sz="1600" i="1" spc="-15" dirty="0">
                <a:latin typeface="Arial"/>
                <a:cs typeface="Arial"/>
              </a:rPr>
              <a:t>2009</a:t>
            </a:r>
            <a:r>
              <a:rPr sz="1600" i="1" spc="-75" dirty="0">
                <a:latin typeface="Arial"/>
                <a:cs typeface="Arial"/>
              </a:rPr>
              <a:t> </a:t>
            </a:r>
            <a:r>
              <a:rPr sz="1600" i="1" spc="-5" dirty="0">
                <a:latin typeface="Arial"/>
                <a:cs typeface="Arial"/>
              </a:rPr>
              <a:t>Oct;</a:t>
            </a:r>
            <a:r>
              <a:rPr sz="1600" i="1" spc="-10" dirty="0">
                <a:latin typeface="Arial"/>
                <a:cs typeface="Arial"/>
              </a:rPr>
              <a:t> 89(5): </a:t>
            </a:r>
            <a:r>
              <a:rPr sz="1600" i="1" spc="-25" dirty="0">
                <a:latin typeface="Arial"/>
                <a:cs typeface="Arial"/>
              </a:rPr>
              <a:t>1227–1239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093796" y="7669163"/>
            <a:ext cx="1053958" cy="1415626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28419" y="662432"/>
            <a:ext cx="8442960" cy="8382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2494915" algn="l"/>
              </a:tabLst>
            </a:pPr>
            <a:r>
              <a:rPr sz="5300" spc="-110" dirty="0">
                <a:solidFill>
                  <a:srgbClr val="3E5880"/>
                </a:solidFill>
              </a:rPr>
              <a:t>Tertiary	</a:t>
            </a:r>
            <a:r>
              <a:rPr sz="5300" spc="-120" dirty="0">
                <a:solidFill>
                  <a:srgbClr val="3E5880"/>
                </a:solidFill>
              </a:rPr>
              <a:t>Hyperparathyroidism</a:t>
            </a:r>
            <a:endParaRPr sz="5300"/>
          </a:p>
        </p:txBody>
      </p:sp>
      <p:sp>
        <p:nvSpPr>
          <p:cNvPr id="3" name="object 3"/>
          <p:cNvSpPr txBox="1"/>
          <p:nvPr/>
        </p:nvSpPr>
        <p:spPr>
          <a:xfrm>
            <a:off x="1419860" y="2374693"/>
            <a:ext cx="9725660" cy="49349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900" marR="5080" indent="-457200">
              <a:lnSpc>
                <a:spcPct val="100000"/>
              </a:lnSpc>
              <a:spcBef>
                <a:spcPts val="100"/>
              </a:spcBef>
              <a:buClr>
                <a:srgbClr val="4E5B6F"/>
              </a:buClr>
              <a:buSzPct val="95000"/>
              <a:buFont typeface="Wingdings"/>
              <a:buChar char=""/>
              <a:tabLst>
                <a:tab pos="469265" algn="l"/>
                <a:tab pos="469900" algn="l"/>
              </a:tabLst>
            </a:pPr>
            <a:r>
              <a:rPr sz="4000" spc="-5" dirty="0">
                <a:latin typeface="Arial MT"/>
                <a:cs typeface="Arial MT"/>
              </a:rPr>
              <a:t>Secondary</a:t>
            </a:r>
            <a:r>
              <a:rPr sz="4000" spc="-35" dirty="0">
                <a:latin typeface="Arial MT"/>
                <a:cs typeface="Arial MT"/>
              </a:rPr>
              <a:t> </a:t>
            </a:r>
            <a:r>
              <a:rPr sz="4000" spc="-5" dirty="0">
                <a:latin typeface="Arial MT"/>
                <a:cs typeface="Arial MT"/>
              </a:rPr>
              <a:t>hyperparathyroidism</a:t>
            </a:r>
            <a:r>
              <a:rPr sz="4000" spc="-35" dirty="0">
                <a:latin typeface="Arial MT"/>
                <a:cs typeface="Arial MT"/>
              </a:rPr>
              <a:t> </a:t>
            </a:r>
            <a:r>
              <a:rPr sz="4000" spc="-5" dirty="0">
                <a:latin typeface="Arial MT"/>
                <a:cs typeface="Arial MT"/>
              </a:rPr>
              <a:t>that</a:t>
            </a:r>
            <a:r>
              <a:rPr sz="4000" spc="-35" dirty="0">
                <a:latin typeface="Arial MT"/>
                <a:cs typeface="Arial MT"/>
              </a:rPr>
              <a:t> </a:t>
            </a:r>
            <a:r>
              <a:rPr sz="4000" spc="-5" dirty="0">
                <a:latin typeface="Arial MT"/>
                <a:cs typeface="Arial MT"/>
              </a:rPr>
              <a:t>gets </a:t>
            </a:r>
            <a:r>
              <a:rPr sz="4000" spc="-1100" dirty="0">
                <a:latin typeface="Arial MT"/>
                <a:cs typeface="Arial MT"/>
              </a:rPr>
              <a:t> </a:t>
            </a:r>
            <a:r>
              <a:rPr sz="4000" spc="-5" dirty="0">
                <a:latin typeface="Arial MT"/>
                <a:cs typeface="Arial MT"/>
              </a:rPr>
              <a:t>corrected</a:t>
            </a:r>
            <a:endParaRPr sz="4000" dirty="0">
              <a:latin typeface="Arial MT"/>
              <a:cs typeface="Arial MT"/>
            </a:endParaRPr>
          </a:p>
          <a:p>
            <a:pPr marL="73660">
              <a:lnSpc>
                <a:spcPct val="100000"/>
              </a:lnSpc>
              <a:spcBef>
                <a:spcPts val="695"/>
              </a:spcBef>
            </a:pPr>
            <a:r>
              <a:rPr sz="3200" b="1" spc="-45" dirty="0">
                <a:solidFill>
                  <a:srgbClr val="4E5B6F"/>
                </a:solidFill>
                <a:latin typeface="Arial"/>
                <a:cs typeface="Arial"/>
              </a:rPr>
              <a:t>Q)</a:t>
            </a:r>
            <a:r>
              <a:rPr sz="3200" b="1" spc="-40" dirty="0">
                <a:solidFill>
                  <a:srgbClr val="4E5B6F"/>
                </a:solidFill>
                <a:latin typeface="Arial"/>
                <a:cs typeface="Arial"/>
              </a:rPr>
              <a:t> </a:t>
            </a:r>
            <a:r>
              <a:rPr sz="3200" spc="-10" dirty="0">
                <a:solidFill>
                  <a:srgbClr val="4E5B6F"/>
                </a:solidFill>
                <a:latin typeface="Arial MT"/>
                <a:cs typeface="Arial MT"/>
              </a:rPr>
              <a:t>Example?</a:t>
            </a:r>
            <a:endParaRPr sz="3200" dirty="0">
              <a:latin typeface="Arial MT"/>
              <a:cs typeface="Arial MT"/>
            </a:endParaRPr>
          </a:p>
          <a:p>
            <a:pPr marL="73025">
              <a:lnSpc>
                <a:spcPct val="100000"/>
              </a:lnSpc>
              <a:spcBef>
                <a:spcPts val="2110"/>
              </a:spcBef>
            </a:pPr>
            <a:r>
              <a:rPr sz="2100" spc="10" dirty="0">
                <a:latin typeface="Arial MT"/>
                <a:cs typeface="Arial MT"/>
              </a:rPr>
              <a:t>Chronic</a:t>
            </a:r>
            <a:r>
              <a:rPr sz="2100" dirty="0">
                <a:latin typeface="Arial MT"/>
                <a:cs typeface="Arial MT"/>
              </a:rPr>
              <a:t> </a:t>
            </a:r>
            <a:r>
              <a:rPr sz="2100" spc="5" dirty="0">
                <a:latin typeface="Arial MT"/>
                <a:cs typeface="Arial MT"/>
              </a:rPr>
              <a:t>renal</a:t>
            </a:r>
            <a:r>
              <a:rPr sz="2100" dirty="0">
                <a:latin typeface="Arial MT"/>
                <a:cs typeface="Arial MT"/>
              </a:rPr>
              <a:t> </a:t>
            </a:r>
            <a:r>
              <a:rPr sz="2100" spc="5" dirty="0">
                <a:latin typeface="Arial MT"/>
                <a:cs typeface="Arial MT"/>
              </a:rPr>
              <a:t>failure</a:t>
            </a:r>
            <a:r>
              <a:rPr sz="2100" dirty="0">
                <a:latin typeface="Arial MT"/>
                <a:cs typeface="Arial MT"/>
              </a:rPr>
              <a:t> </a:t>
            </a:r>
            <a:r>
              <a:rPr sz="2100" spc="5" dirty="0">
                <a:latin typeface="Arial MT"/>
                <a:cs typeface="Arial MT"/>
              </a:rPr>
              <a:t>patients</a:t>
            </a:r>
            <a:r>
              <a:rPr sz="2100" dirty="0">
                <a:latin typeface="Arial MT"/>
                <a:cs typeface="Arial MT"/>
              </a:rPr>
              <a:t> </a:t>
            </a:r>
            <a:r>
              <a:rPr sz="2100" spc="5" dirty="0">
                <a:latin typeface="Arial MT"/>
                <a:cs typeface="Arial MT"/>
              </a:rPr>
              <a:t>to</a:t>
            </a:r>
            <a:r>
              <a:rPr sz="2100" dirty="0">
                <a:latin typeface="Arial MT"/>
                <a:cs typeface="Arial MT"/>
              </a:rPr>
              <a:t> </a:t>
            </a:r>
            <a:r>
              <a:rPr sz="2100" spc="15" dirty="0">
                <a:latin typeface="Arial MT"/>
                <a:cs typeface="Arial MT"/>
              </a:rPr>
              <a:t>whom</a:t>
            </a:r>
            <a:r>
              <a:rPr sz="2100" spc="-5" dirty="0">
                <a:latin typeface="Arial MT"/>
                <a:cs typeface="Arial MT"/>
              </a:rPr>
              <a:t> </a:t>
            </a:r>
            <a:r>
              <a:rPr sz="2100" spc="10" dirty="0">
                <a:latin typeface="Arial MT"/>
                <a:cs typeface="Arial MT"/>
              </a:rPr>
              <a:t>you</a:t>
            </a:r>
            <a:r>
              <a:rPr sz="2100" spc="-5" dirty="0">
                <a:latin typeface="Arial MT"/>
                <a:cs typeface="Arial MT"/>
              </a:rPr>
              <a:t> </a:t>
            </a:r>
            <a:r>
              <a:rPr sz="2100" spc="5" dirty="0">
                <a:latin typeface="Arial MT"/>
                <a:cs typeface="Arial MT"/>
              </a:rPr>
              <a:t>transplant</a:t>
            </a:r>
            <a:r>
              <a:rPr sz="2100" dirty="0">
                <a:latin typeface="Arial MT"/>
                <a:cs typeface="Arial MT"/>
              </a:rPr>
              <a:t> </a:t>
            </a:r>
            <a:r>
              <a:rPr sz="2100" spc="15" dirty="0">
                <a:latin typeface="Arial MT"/>
                <a:cs typeface="Arial MT"/>
              </a:rPr>
              <a:t>a</a:t>
            </a:r>
            <a:r>
              <a:rPr sz="2100" spc="-5" dirty="0">
                <a:latin typeface="Arial MT"/>
                <a:cs typeface="Arial MT"/>
              </a:rPr>
              <a:t> </a:t>
            </a:r>
            <a:r>
              <a:rPr sz="2100" spc="10" dirty="0">
                <a:latin typeface="Arial MT"/>
                <a:cs typeface="Arial MT"/>
              </a:rPr>
              <a:t>new</a:t>
            </a:r>
            <a:r>
              <a:rPr sz="2100" spc="5" dirty="0">
                <a:latin typeface="Arial MT"/>
                <a:cs typeface="Arial MT"/>
              </a:rPr>
              <a:t> </a:t>
            </a:r>
            <a:r>
              <a:rPr sz="2100" spc="-10" dirty="0">
                <a:latin typeface="Arial MT"/>
                <a:cs typeface="Arial MT"/>
              </a:rPr>
              <a:t>kidney.</a:t>
            </a:r>
            <a:endParaRPr sz="2100" dirty="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200" dirty="0">
              <a:latin typeface="Arial MT"/>
              <a:cs typeface="Arial MT"/>
            </a:endParaRPr>
          </a:p>
          <a:p>
            <a:pPr marL="683260" marR="334010" indent="-609600">
              <a:lnSpc>
                <a:spcPct val="101600"/>
              </a:lnSpc>
            </a:pPr>
            <a:r>
              <a:rPr sz="2100" spc="20" dirty="0">
                <a:latin typeface="Arial MT"/>
                <a:cs typeface="Arial MT"/>
              </a:rPr>
              <a:t>A </a:t>
            </a:r>
            <a:r>
              <a:rPr sz="2100" spc="5" dirty="0">
                <a:latin typeface="Arial MT"/>
                <a:cs typeface="Arial MT"/>
              </a:rPr>
              <a:t>patient </a:t>
            </a:r>
            <a:r>
              <a:rPr sz="2100" spc="10" dirty="0">
                <a:latin typeface="Arial MT"/>
                <a:cs typeface="Arial MT"/>
              </a:rPr>
              <a:t>has secondary </a:t>
            </a:r>
            <a:r>
              <a:rPr sz="2100" spc="5" dirty="0">
                <a:latin typeface="Arial MT"/>
                <a:cs typeface="Arial MT"/>
              </a:rPr>
              <a:t>hyperparathyroidism </a:t>
            </a:r>
            <a:r>
              <a:rPr sz="2100" spc="10" dirty="0">
                <a:latin typeface="Arial MT"/>
                <a:cs typeface="Arial MT"/>
              </a:rPr>
              <a:t>due </a:t>
            </a:r>
            <a:r>
              <a:rPr sz="2100" spc="5" dirty="0">
                <a:latin typeface="Arial MT"/>
                <a:cs typeface="Arial MT"/>
              </a:rPr>
              <a:t>to renal failure , then the </a:t>
            </a:r>
            <a:r>
              <a:rPr sz="2100" spc="10" dirty="0">
                <a:latin typeface="Arial MT"/>
                <a:cs typeface="Arial MT"/>
              </a:rPr>
              <a:t> </a:t>
            </a:r>
            <a:r>
              <a:rPr sz="2100" spc="5" dirty="0">
                <a:latin typeface="Arial MT"/>
                <a:cs typeface="Arial MT"/>
              </a:rPr>
              <a:t>patient </a:t>
            </a:r>
            <a:r>
              <a:rPr sz="2100" spc="10" dirty="0">
                <a:latin typeface="Arial MT"/>
                <a:cs typeface="Arial MT"/>
              </a:rPr>
              <a:t>had </a:t>
            </a:r>
            <a:r>
              <a:rPr sz="2100" spc="5" dirty="0">
                <a:latin typeface="Arial MT"/>
                <a:cs typeface="Arial MT"/>
              </a:rPr>
              <a:t>kidney transplant but then the </a:t>
            </a:r>
            <a:r>
              <a:rPr sz="2100" spc="10" dirty="0">
                <a:latin typeface="Arial MT"/>
                <a:cs typeface="Arial MT"/>
              </a:rPr>
              <a:t>compensatory process cannot </a:t>
            </a:r>
            <a:r>
              <a:rPr sz="2100" spc="1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make </a:t>
            </a:r>
            <a:r>
              <a:rPr sz="2100" spc="5" dirty="0">
                <a:latin typeface="Arial MT"/>
                <a:cs typeface="Arial MT"/>
              </a:rPr>
              <a:t>negative feedback inhibition to restore </a:t>
            </a:r>
            <a:r>
              <a:rPr sz="2100" spc="10" dirty="0">
                <a:latin typeface="Arial MT"/>
                <a:cs typeface="Arial MT"/>
              </a:rPr>
              <a:t>normal </a:t>
            </a:r>
            <a:r>
              <a:rPr sz="2100" spc="5" dirty="0">
                <a:latin typeface="Arial MT"/>
                <a:cs typeface="Arial MT"/>
              </a:rPr>
              <a:t>state </a:t>
            </a:r>
            <a:r>
              <a:rPr sz="2100" spc="15" dirty="0">
                <a:latin typeface="Arial MT"/>
                <a:cs typeface="Arial MT"/>
              </a:rPr>
              <a:t>so </a:t>
            </a:r>
            <a:r>
              <a:rPr sz="2100" spc="5" dirty="0">
                <a:latin typeface="Arial MT"/>
                <a:cs typeface="Arial MT"/>
              </a:rPr>
              <a:t>there will </a:t>
            </a:r>
            <a:r>
              <a:rPr sz="2100" spc="10" dirty="0">
                <a:latin typeface="Arial MT"/>
                <a:cs typeface="Arial MT"/>
              </a:rPr>
              <a:t>be </a:t>
            </a:r>
            <a:r>
              <a:rPr sz="2100" spc="-570" dirty="0">
                <a:latin typeface="Arial MT"/>
                <a:cs typeface="Arial MT"/>
              </a:rPr>
              <a:t> </a:t>
            </a:r>
            <a:r>
              <a:rPr sz="2100" spc="5" dirty="0">
                <a:latin typeface="Arial MT"/>
                <a:cs typeface="Arial MT"/>
              </a:rPr>
              <a:t>autonomous</a:t>
            </a:r>
            <a:r>
              <a:rPr sz="2100" dirty="0">
                <a:latin typeface="Arial MT"/>
                <a:cs typeface="Arial MT"/>
              </a:rPr>
              <a:t> </a:t>
            </a:r>
            <a:r>
              <a:rPr sz="2100" spc="5" dirty="0">
                <a:latin typeface="Arial MT"/>
                <a:cs typeface="Arial MT"/>
              </a:rPr>
              <a:t>activation</a:t>
            </a:r>
            <a:r>
              <a:rPr sz="2100" spc="-5" dirty="0">
                <a:latin typeface="Arial MT"/>
                <a:cs typeface="Arial MT"/>
              </a:rPr>
              <a:t> </a:t>
            </a:r>
            <a:r>
              <a:rPr sz="2100" spc="5" dirty="0">
                <a:latin typeface="Arial MT"/>
                <a:cs typeface="Arial MT"/>
              </a:rPr>
              <a:t>of</a:t>
            </a:r>
            <a:r>
              <a:rPr sz="2100" spc="-5" dirty="0">
                <a:latin typeface="Arial MT"/>
                <a:cs typeface="Arial MT"/>
              </a:rPr>
              <a:t> </a:t>
            </a:r>
            <a:r>
              <a:rPr sz="2100" spc="5" dirty="0">
                <a:latin typeface="Arial MT"/>
                <a:cs typeface="Arial MT"/>
              </a:rPr>
              <a:t>the</a:t>
            </a:r>
            <a:r>
              <a:rPr sz="2100" dirty="0">
                <a:latin typeface="Arial MT"/>
                <a:cs typeface="Arial MT"/>
              </a:rPr>
              <a:t> </a:t>
            </a:r>
            <a:r>
              <a:rPr sz="2100" spc="5" dirty="0">
                <a:latin typeface="Arial MT"/>
                <a:cs typeface="Arial MT"/>
              </a:rPr>
              <a:t>parathyroid</a:t>
            </a:r>
            <a:r>
              <a:rPr sz="2100" spc="-5" dirty="0">
                <a:latin typeface="Arial MT"/>
                <a:cs typeface="Arial MT"/>
              </a:rPr>
              <a:t> </a:t>
            </a:r>
            <a:r>
              <a:rPr sz="2100" spc="5" dirty="0">
                <a:latin typeface="Arial MT"/>
                <a:cs typeface="Arial MT"/>
              </a:rPr>
              <a:t>glands.</a:t>
            </a:r>
            <a:endParaRPr sz="2100" dirty="0">
              <a:latin typeface="Arial MT"/>
              <a:cs typeface="Arial MT"/>
            </a:endParaRPr>
          </a:p>
          <a:p>
            <a:pPr marL="12700" marR="1505585">
              <a:lnSpc>
                <a:spcPct val="100000"/>
              </a:lnSpc>
              <a:spcBef>
                <a:spcPts val="1900"/>
              </a:spcBef>
              <a:buClr>
                <a:srgbClr val="4E5B6F"/>
              </a:buClr>
              <a:buSzPct val="95000"/>
              <a:tabLst>
                <a:tab pos="469265" algn="l"/>
                <a:tab pos="469900" algn="l"/>
              </a:tabLst>
            </a:pPr>
            <a:endParaRPr sz="4000" dirty="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28419" y="662432"/>
            <a:ext cx="3940810" cy="8382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5300" spc="-130" dirty="0">
                <a:solidFill>
                  <a:srgbClr val="3E5880"/>
                </a:solidFill>
              </a:rPr>
              <a:t>In</a:t>
            </a:r>
            <a:r>
              <a:rPr sz="5300" spc="-120" dirty="0">
                <a:solidFill>
                  <a:srgbClr val="3E5880"/>
                </a:solidFill>
              </a:rPr>
              <a:t>v</a:t>
            </a:r>
            <a:r>
              <a:rPr sz="5300" spc="-125" dirty="0">
                <a:solidFill>
                  <a:srgbClr val="3E5880"/>
                </a:solidFill>
              </a:rPr>
              <a:t>e</a:t>
            </a:r>
            <a:r>
              <a:rPr sz="5300" spc="-120" dirty="0">
                <a:solidFill>
                  <a:srgbClr val="3E5880"/>
                </a:solidFill>
              </a:rPr>
              <a:t>s</a:t>
            </a:r>
            <a:r>
              <a:rPr sz="5300" spc="-130" dirty="0">
                <a:solidFill>
                  <a:srgbClr val="3E5880"/>
                </a:solidFill>
              </a:rPr>
              <a:t>tigation</a:t>
            </a:r>
            <a:r>
              <a:rPr sz="5300" spc="15" dirty="0">
                <a:solidFill>
                  <a:srgbClr val="3E5880"/>
                </a:solidFill>
              </a:rPr>
              <a:t>s</a:t>
            </a:r>
            <a:endParaRPr sz="5300"/>
          </a:p>
        </p:txBody>
      </p:sp>
      <p:sp>
        <p:nvSpPr>
          <p:cNvPr id="3" name="object 3"/>
          <p:cNvSpPr txBox="1"/>
          <p:nvPr/>
        </p:nvSpPr>
        <p:spPr>
          <a:xfrm>
            <a:off x="1572260" y="2993813"/>
            <a:ext cx="2809240" cy="5142865"/>
          </a:xfrm>
          <a:prstGeom prst="rect">
            <a:avLst/>
          </a:prstGeom>
        </p:spPr>
        <p:txBody>
          <a:bodyPr vert="horz" wrap="square" lIns="0" tIns="81915" rIns="0" bIns="0" rtlCol="0">
            <a:spAutoFit/>
          </a:bodyPr>
          <a:lstStyle/>
          <a:p>
            <a:pPr marL="469900" marR="5080" indent="-457200">
              <a:lnSpc>
                <a:spcPts val="4320"/>
              </a:lnSpc>
              <a:spcBef>
                <a:spcPts val="645"/>
              </a:spcBef>
              <a:buClr>
                <a:srgbClr val="4E5B6F"/>
              </a:buClr>
              <a:buSzPct val="95000"/>
              <a:buFont typeface="Wingdings"/>
              <a:buChar char=""/>
              <a:tabLst>
                <a:tab pos="469265" algn="l"/>
                <a:tab pos="469900" algn="l"/>
              </a:tabLst>
            </a:pPr>
            <a:r>
              <a:rPr sz="4000" spc="-5" dirty="0">
                <a:latin typeface="Arial MT"/>
                <a:cs typeface="Arial MT"/>
              </a:rPr>
              <a:t>Serum </a:t>
            </a:r>
            <a:r>
              <a:rPr sz="4000" dirty="0">
                <a:latin typeface="Arial MT"/>
                <a:cs typeface="Arial MT"/>
              </a:rPr>
              <a:t> </a:t>
            </a:r>
            <a:r>
              <a:rPr sz="4000" spc="-5" dirty="0">
                <a:latin typeface="Arial MT"/>
                <a:cs typeface="Arial MT"/>
              </a:rPr>
              <a:t>Ca++, </a:t>
            </a:r>
            <a:r>
              <a:rPr sz="4000" dirty="0">
                <a:latin typeface="Arial MT"/>
                <a:cs typeface="Arial MT"/>
              </a:rPr>
              <a:t> </a:t>
            </a:r>
            <a:r>
              <a:rPr sz="4000" spc="-5" dirty="0">
                <a:latin typeface="Arial MT"/>
                <a:cs typeface="Arial MT"/>
              </a:rPr>
              <a:t>Vitamin</a:t>
            </a:r>
            <a:r>
              <a:rPr sz="4000" spc="-105" dirty="0">
                <a:latin typeface="Arial MT"/>
                <a:cs typeface="Arial MT"/>
              </a:rPr>
              <a:t> </a:t>
            </a:r>
            <a:r>
              <a:rPr sz="4000" spc="-55" dirty="0">
                <a:latin typeface="Arial MT"/>
                <a:cs typeface="Arial MT"/>
              </a:rPr>
              <a:t>D, </a:t>
            </a:r>
            <a:r>
              <a:rPr sz="4000" spc="-1095" dirty="0">
                <a:latin typeface="Arial MT"/>
                <a:cs typeface="Arial MT"/>
              </a:rPr>
              <a:t> </a:t>
            </a:r>
            <a:r>
              <a:rPr sz="4000" spc="-5" dirty="0">
                <a:latin typeface="Arial MT"/>
                <a:cs typeface="Arial MT"/>
              </a:rPr>
              <a:t>PTH, and </a:t>
            </a:r>
            <a:r>
              <a:rPr sz="4000" dirty="0">
                <a:latin typeface="Arial MT"/>
                <a:cs typeface="Arial MT"/>
              </a:rPr>
              <a:t> </a:t>
            </a:r>
            <a:r>
              <a:rPr sz="4000" spc="-85" dirty="0">
                <a:latin typeface="Arial MT"/>
                <a:cs typeface="Arial MT"/>
              </a:rPr>
              <a:t>KFT.</a:t>
            </a:r>
            <a:endParaRPr sz="4000">
              <a:latin typeface="Arial MT"/>
              <a:cs typeface="Arial MT"/>
            </a:endParaRPr>
          </a:p>
          <a:p>
            <a:pPr marL="469900" indent="-457200">
              <a:lnSpc>
                <a:spcPts val="4725"/>
              </a:lnSpc>
              <a:spcBef>
                <a:spcPts val="385"/>
              </a:spcBef>
              <a:buClr>
                <a:srgbClr val="4E5B6F"/>
              </a:buClr>
              <a:buSzPct val="95000"/>
              <a:buFont typeface="Wingdings"/>
              <a:buChar char=""/>
              <a:tabLst>
                <a:tab pos="469265" algn="l"/>
                <a:tab pos="469900" algn="l"/>
              </a:tabLst>
            </a:pPr>
            <a:r>
              <a:rPr sz="4000" spc="-5" dirty="0">
                <a:latin typeface="Arial MT"/>
                <a:cs typeface="Arial MT"/>
              </a:rPr>
              <a:t>Neck</a:t>
            </a:r>
            <a:r>
              <a:rPr sz="4000" spc="-165" dirty="0">
                <a:latin typeface="Arial MT"/>
                <a:cs typeface="Arial MT"/>
              </a:rPr>
              <a:t> </a:t>
            </a:r>
            <a:r>
              <a:rPr sz="4000" spc="-5" dirty="0">
                <a:latin typeface="Arial MT"/>
                <a:cs typeface="Arial MT"/>
              </a:rPr>
              <a:t>U/S</a:t>
            </a:r>
            <a:endParaRPr sz="4000">
              <a:latin typeface="Arial MT"/>
              <a:cs typeface="Arial MT"/>
            </a:endParaRPr>
          </a:p>
          <a:p>
            <a:pPr marL="469900">
              <a:lnSpc>
                <a:spcPts val="4140"/>
              </a:lnSpc>
            </a:pPr>
            <a:r>
              <a:rPr sz="3700" b="1" spc="15" dirty="0">
                <a:latin typeface="Arial"/>
                <a:cs typeface="Arial"/>
              </a:rPr>
              <a:t>+</a:t>
            </a:r>
            <a:endParaRPr sz="3700">
              <a:latin typeface="Arial"/>
              <a:cs typeface="Arial"/>
            </a:endParaRPr>
          </a:p>
          <a:p>
            <a:pPr marL="469900" marR="104139">
              <a:lnSpc>
                <a:spcPts val="4320"/>
              </a:lnSpc>
              <a:spcBef>
                <a:spcPts val="325"/>
              </a:spcBef>
            </a:pPr>
            <a:r>
              <a:rPr sz="4000" spc="-5" dirty="0">
                <a:latin typeface="Arial MT"/>
                <a:cs typeface="Arial MT"/>
              </a:rPr>
              <a:t>Se</a:t>
            </a:r>
            <a:r>
              <a:rPr sz="4000" dirty="0">
                <a:latin typeface="Arial MT"/>
                <a:cs typeface="Arial MT"/>
              </a:rPr>
              <a:t>s</a:t>
            </a:r>
            <a:r>
              <a:rPr sz="4000" spc="-5" dirty="0">
                <a:latin typeface="Arial MT"/>
                <a:cs typeface="Arial MT"/>
              </a:rPr>
              <a:t>ta</a:t>
            </a:r>
            <a:r>
              <a:rPr sz="4000" spc="-10" dirty="0">
                <a:latin typeface="Arial MT"/>
                <a:cs typeface="Arial MT"/>
              </a:rPr>
              <a:t>m</a:t>
            </a:r>
            <a:r>
              <a:rPr sz="4000" spc="-5" dirty="0">
                <a:latin typeface="Arial MT"/>
                <a:cs typeface="Arial MT"/>
              </a:rPr>
              <a:t>ib</a:t>
            </a:r>
            <a:r>
              <a:rPr sz="4000" dirty="0">
                <a:latin typeface="Arial MT"/>
                <a:cs typeface="Arial MT"/>
              </a:rPr>
              <a:t>i  </a:t>
            </a:r>
            <a:r>
              <a:rPr sz="4000" spc="-5" dirty="0">
                <a:latin typeface="Arial MT"/>
                <a:cs typeface="Arial MT"/>
              </a:rPr>
              <a:t>scan</a:t>
            </a:r>
            <a:endParaRPr sz="400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2000" y="3340101"/>
            <a:ext cx="7620000" cy="5803898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28419" y="662432"/>
            <a:ext cx="6099175" cy="8382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2266315" algn="l"/>
                <a:tab pos="3122295" algn="l"/>
              </a:tabLst>
            </a:pPr>
            <a:r>
              <a:rPr sz="5300" spc="-125" dirty="0">
                <a:solidFill>
                  <a:srgbClr val="3E5880"/>
                </a:solidFill>
              </a:rPr>
              <a:t>Thing</a:t>
            </a:r>
            <a:r>
              <a:rPr sz="5300" spc="15" dirty="0">
                <a:solidFill>
                  <a:srgbClr val="3E5880"/>
                </a:solidFill>
              </a:rPr>
              <a:t>s</a:t>
            </a:r>
            <a:r>
              <a:rPr sz="5300" dirty="0">
                <a:solidFill>
                  <a:srgbClr val="3E5880"/>
                </a:solidFill>
              </a:rPr>
              <a:t>	</a:t>
            </a:r>
            <a:r>
              <a:rPr sz="5300" spc="-135" dirty="0">
                <a:solidFill>
                  <a:srgbClr val="3E5880"/>
                </a:solidFill>
              </a:rPr>
              <a:t>t</a:t>
            </a:r>
            <a:r>
              <a:rPr sz="5300" spc="15" dirty="0">
                <a:solidFill>
                  <a:srgbClr val="3E5880"/>
                </a:solidFill>
              </a:rPr>
              <a:t>o</a:t>
            </a:r>
            <a:r>
              <a:rPr sz="5300" dirty="0">
                <a:solidFill>
                  <a:srgbClr val="3E5880"/>
                </a:solidFill>
              </a:rPr>
              <a:t>	</a:t>
            </a:r>
            <a:r>
              <a:rPr sz="5300" spc="-120" dirty="0">
                <a:solidFill>
                  <a:srgbClr val="3E5880"/>
                </a:solidFill>
              </a:rPr>
              <a:t>remembe</a:t>
            </a:r>
            <a:r>
              <a:rPr sz="5300" spc="10" dirty="0">
                <a:solidFill>
                  <a:srgbClr val="3E5880"/>
                </a:solidFill>
              </a:rPr>
              <a:t>r</a:t>
            </a:r>
            <a:endParaRPr sz="5300"/>
          </a:p>
        </p:txBody>
      </p:sp>
      <p:sp>
        <p:nvSpPr>
          <p:cNvPr id="3" name="object 3"/>
          <p:cNvSpPr txBox="1"/>
          <p:nvPr/>
        </p:nvSpPr>
        <p:spPr>
          <a:xfrm>
            <a:off x="1419860" y="2256159"/>
            <a:ext cx="9410700" cy="3671518"/>
          </a:xfrm>
          <a:prstGeom prst="rect">
            <a:avLst/>
          </a:prstGeom>
        </p:spPr>
        <p:txBody>
          <a:bodyPr vert="horz" wrap="square" lIns="0" tIns="130810" rIns="0" bIns="0" rtlCol="0">
            <a:spAutoFit/>
          </a:bodyPr>
          <a:lstStyle/>
          <a:p>
            <a:pPr marL="469900" indent="-457200">
              <a:lnSpc>
                <a:spcPct val="100000"/>
              </a:lnSpc>
              <a:spcBef>
                <a:spcPts val="1030"/>
              </a:spcBef>
              <a:buClr>
                <a:srgbClr val="4E5B6F"/>
              </a:buClr>
              <a:buSzPct val="95000"/>
              <a:buFont typeface="Wingdings"/>
              <a:buChar char=""/>
              <a:tabLst>
                <a:tab pos="469265" algn="l"/>
                <a:tab pos="469900" algn="l"/>
              </a:tabLst>
            </a:pPr>
            <a:r>
              <a:rPr sz="4000" spc="-5" dirty="0">
                <a:latin typeface="Arial MT"/>
                <a:cs typeface="Arial MT"/>
              </a:rPr>
              <a:t>May</a:t>
            </a:r>
            <a:r>
              <a:rPr sz="4000" spc="-15" dirty="0">
                <a:latin typeface="Arial MT"/>
                <a:cs typeface="Arial MT"/>
              </a:rPr>
              <a:t> </a:t>
            </a:r>
            <a:r>
              <a:rPr sz="4000" spc="-5" dirty="0">
                <a:latin typeface="Arial MT"/>
                <a:cs typeface="Arial MT"/>
              </a:rPr>
              <a:t>be</a:t>
            </a:r>
            <a:r>
              <a:rPr sz="4000" spc="-20" dirty="0">
                <a:latin typeface="Arial MT"/>
                <a:cs typeface="Arial MT"/>
              </a:rPr>
              <a:t> </a:t>
            </a:r>
            <a:r>
              <a:rPr sz="4000" spc="-5" dirty="0">
                <a:latin typeface="Arial MT"/>
                <a:cs typeface="Arial MT"/>
              </a:rPr>
              <a:t>3,</a:t>
            </a:r>
            <a:r>
              <a:rPr sz="4000" spc="-20" dirty="0">
                <a:latin typeface="Arial MT"/>
                <a:cs typeface="Arial MT"/>
              </a:rPr>
              <a:t> </a:t>
            </a:r>
            <a:r>
              <a:rPr sz="4000" spc="-5" dirty="0">
                <a:latin typeface="Arial MT"/>
                <a:cs typeface="Arial MT"/>
              </a:rPr>
              <a:t>4,</a:t>
            </a:r>
            <a:r>
              <a:rPr sz="4000" spc="-15" dirty="0">
                <a:latin typeface="Arial MT"/>
                <a:cs typeface="Arial MT"/>
              </a:rPr>
              <a:t> </a:t>
            </a:r>
            <a:r>
              <a:rPr sz="4000" spc="-5" dirty="0">
                <a:latin typeface="Arial MT"/>
                <a:cs typeface="Arial MT"/>
              </a:rPr>
              <a:t>5,</a:t>
            </a:r>
            <a:r>
              <a:rPr sz="4000" spc="-20" dirty="0">
                <a:latin typeface="Arial MT"/>
                <a:cs typeface="Arial MT"/>
              </a:rPr>
              <a:t> </a:t>
            </a:r>
            <a:r>
              <a:rPr sz="4000" spc="-5" dirty="0">
                <a:latin typeface="Arial MT"/>
                <a:cs typeface="Arial MT"/>
              </a:rPr>
              <a:t>or</a:t>
            </a:r>
            <a:r>
              <a:rPr sz="4000" spc="-20" dirty="0">
                <a:latin typeface="Arial MT"/>
                <a:cs typeface="Arial MT"/>
              </a:rPr>
              <a:t> </a:t>
            </a:r>
            <a:r>
              <a:rPr sz="4000" dirty="0">
                <a:latin typeface="Arial MT"/>
                <a:cs typeface="Arial MT"/>
              </a:rPr>
              <a:t>6</a:t>
            </a:r>
            <a:r>
              <a:rPr sz="4000" spc="-15" dirty="0">
                <a:latin typeface="Arial MT"/>
                <a:cs typeface="Arial MT"/>
              </a:rPr>
              <a:t> </a:t>
            </a:r>
            <a:r>
              <a:rPr sz="4000" spc="-5" dirty="0">
                <a:latin typeface="Arial MT"/>
                <a:cs typeface="Arial MT"/>
              </a:rPr>
              <a:t>glands</a:t>
            </a:r>
            <a:endParaRPr sz="4000" dirty="0">
              <a:latin typeface="Arial MT"/>
              <a:cs typeface="Arial MT"/>
            </a:endParaRPr>
          </a:p>
          <a:p>
            <a:pPr marL="469900" indent="-457200">
              <a:lnSpc>
                <a:spcPct val="100000"/>
              </a:lnSpc>
              <a:spcBef>
                <a:spcPts val="935"/>
              </a:spcBef>
              <a:buClr>
                <a:srgbClr val="4E5B6F"/>
              </a:buClr>
              <a:buSzPct val="95000"/>
              <a:buFont typeface="Wingdings"/>
              <a:buChar char=""/>
              <a:tabLst>
                <a:tab pos="469265" algn="l"/>
                <a:tab pos="469900" algn="l"/>
              </a:tabLst>
            </a:pPr>
            <a:r>
              <a:rPr sz="4000" spc="-5" dirty="0">
                <a:latin typeface="Arial MT"/>
                <a:cs typeface="Arial MT"/>
              </a:rPr>
              <a:t>95%</a:t>
            </a:r>
            <a:r>
              <a:rPr sz="4000" spc="-25" dirty="0">
                <a:latin typeface="Arial MT"/>
                <a:cs typeface="Arial MT"/>
              </a:rPr>
              <a:t> </a:t>
            </a:r>
            <a:r>
              <a:rPr sz="4000" spc="-5" dirty="0">
                <a:latin typeface="Arial MT"/>
                <a:cs typeface="Arial MT"/>
              </a:rPr>
              <a:t>cure</a:t>
            </a:r>
            <a:r>
              <a:rPr sz="4000" spc="-25" dirty="0">
                <a:latin typeface="Arial MT"/>
                <a:cs typeface="Arial MT"/>
              </a:rPr>
              <a:t> </a:t>
            </a:r>
            <a:r>
              <a:rPr sz="4000" spc="-5" dirty="0">
                <a:latin typeface="Arial MT"/>
                <a:cs typeface="Arial MT"/>
              </a:rPr>
              <a:t>in</a:t>
            </a:r>
            <a:r>
              <a:rPr sz="4000" spc="-25" dirty="0">
                <a:latin typeface="Arial MT"/>
                <a:cs typeface="Arial MT"/>
              </a:rPr>
              <a:t> </a:t>
            </a:r>
            <a:r>
              <a:rPr sz="4000" spc="-10" dirty="0">
                <a:latin typeface="Arial MT"/>
                <a:cs typeface="Arial MT"/>
              </a:rPr>
              <a:t>primary</a:t>
            </a:r>
            <a:endParaRPr sz="4000" dirty="0">
              <a:latin typeface="Arial MT"/>
              <a:cs typeface="Arial MT"/>
            </a:endParaRPr>
          </a:p>
          <a:p>
            <a:pPr marL="469900" indent="-457200">
              <a:lnSpc>
                <a:spcPct val="100000"/>
              </a:lnSpc>
              <a:spcBef>
                <a:spcPts val="935"/>
              </a:spcBef>
              <a:buClr>
                <a:srgbClr val="4E5B6F"/>
              </a:buClr>
              <a:buSzPct val="95000"/>
              <a:buFont typeface="Wingdings"/>
              <a:buChar char=""/>
              <a:tabLst>
                <a:tab pos="469265" algn="l"/>
                <a:tab pos="469900" algn="l"/>
              </a:tabLst>
            </a:pPr>
            <a:r>
              <a:rPr sz="4000" spc="-5" dirty="0">
                <a:latin typeface="Arial MT"/>
                <a:cs typeface="Arial MT"/>
              </a:rPr>
              <a:t>3%</a:t>
            </a:r>
            <a:r>
              <a:rPr sz="4000" spc="-50" dirty="0">
                <a:latin typeface="Arial MT"/>
                <a:cs typeface="Arial MT"/>
              </a:rPr>
              <a:t> </a:t>
            </a:r>
            <a:r>
              <a:rPr sz="4000" spc="-5" dirty="0">
                <a:latin typeface="Arial MT"/>
                <a:cs typeface="Arial MT"/>
              </a:rPr>
              <a:t>ectopic</a:t>
            </a:r>
            <a:endParaRPr sz="4000" dirty="0">
              <a:latin typeface="Arial MT"/>
              <a:cs typeface="Arial MT"/>
            </a:endParaRPr>
          </a:p>
          <a:p>
            <a:pPr marL="469900" indent="-457200">
              <a:lnSpc>
                <a:spcPct val="100000"/>
              </a:lnSpc>
              <a:spcBef>
                <a:spcPts val="930"/>
              </a:spcBef>
              <a:buClr>
                <a:srgbClr val="4E5B6F"/>
              </a:buClr>
              <a:buSzPct val="95000"/>
              <a:buFont typeface="Wingdings"/>
              <a:buChar char=""/>
              <a:tabLst>
                <a:tab pos="469265" algn="l"/>
                <a:tab pos="469900" algn="l"/>
              </a:tabLst>
            </a:pPr>
            <a:r>
              <a:rPr sz="4000" spc="-5" dirty="0">
                <a:latin typeface="Arial MT"/>
                <a:cs typeface="Arial MT"/>
              </a:rPr>
              <a:t>2-3%</a:t>
            </a:r>
            <a:r>
              <a:rPr sz="4000" spc="-40" dirty="0">
                <a:latin typeface="Arial MT"/>
                <a:cs typeface="Arial MT"/>
              </a:rPr>
              <a:t> </a:t>
            </a:r>
            <a:r>
              <a:rPr sz="4000" spc="-5" dirty="0">
                <a:latin typeface="Arial MT"/>
                <a:cs typeface="Arial MT"/>
              </a:rPr>
              <a:t>double</a:t>
            </a:r>
            <a:r>
              <a:rPr sz="4000" spc="-40" dirty="0">
                <a:latin typeface="Arial MT"/>
                <a:cs typeface="Arial MT"/>
              </a:rPr>
              <a:t> </a:t>
            </a:r>
            <a:r>
              <a:rPr sz="4000" spc="-5" dirty="0">
                <a:latin typeface="Arial MT"/>
                <a:cs typeface="Arial MT"/>
              </a:rPr>
              <a:t>adenomas</a:t>
            </a:r>
            <a:endParaRPr sz="4000" dirty="0">
              <a:latin typeface="Arial MT"/>
              <a:cs typeface="Arial MT"/>
            </a:endParaRPr>
          </a:p>
          <a:p>
            <a:pPr marL="469900" indent="-457200">
              <a:lnSpc>
                <a:spcPct val="100000"/>
              </a:lnSpc>
              <a:spcBef>
                <a:spcPts val="935"/>
              </a:spcBef>
              <a:buClr>
                <a:srgbClr val="4E5B6F"/>
              </a:buClr>
              <a:buSzPct val="95000"/>
              <a:buFont typeface="Wingdings"/>
              <a:buChar char=""/>
              <a:tabLst>
                <a:tab pos="469265" algn="l"/>
                <a:tab pos="469900" algn="l"/>
              </a:tabLst>
            </a:pPr>
            <a:r>
              <a:rPr sz="4000" spc="-5" dirty="0">
                <a:latin typeface="Arial MT"/>
                <a:cs typeface="Arial MT"/>
              </a:rPr>
              <a:t>85%</a:t>
            </a:r>
            <a:r>
              <a:rPr sz="4000" spc="-20" dirty="0">
                <a:latin typeface="Arial MT"/>
                <a:cs typeface="Arial MT"/>
              </a:rPr>
              <a:t> </a:t>
            </a:r>
            <a:r>
              <a:rPr sz="4000" spc="-5" dirty="0">
                <a:latin typeface="Arial MT"/>
                <a:cs typeface="Arial MT"/>
              </a:rPr>
              <a:t>of</a:t>
            </a:r>
            <a:r>
              <a:rPr sz="4000" spc="-15" dirty="0">
                <a:latin typeface="Arial MT"/>
                <a:cs typeface="Arial MT"/>
              </a:rPr>
              <a:t> </a:t>
            </a:r>
            <a:r>
              <a:rPr sz="4000" spc="-5" dirty="0">
                <a:latin typeface="Arial MT"/>
                <a:cs typeface="Arial MT"/>
              </a:rPr>
              <a:t>missed</a:t>
            </a:r>
            <a:r>
              <a:rPr sz="4000" spc="-20" dirty="0">
                <a:latin typeface="Arial MT"/>
                <a:cs typeface="Arial MT"/>
              </a:rPr>
              <a:t> </a:t>
            </a:r>
            <a:r>
              <a:rPr sz="4000" spc="-5" dirty="0">
                <a:latin typeface="Arial MT"/>
                <a:cs typeface="Arial MT"/>
              </a:rPr>
              <a:t>glands</a:t>
            </a:r>
            <a:r>
              <a:rPr sz="4000" spc="-10" dirty="0">
                <a:latin typeface="Arial MT"/>
                <a:cs typeface="Arial MT"/>
              </a:rPr>
              <a:t> </a:t>
            </a:r>
            <a:r>
              <a:rPr sz="4000" spc="-5" dirty="0">
                <a:latin typeface="Arial MT"/>
                <a:cs typeface="Arial MT"/>
              </a:rPr>
              <a:t>are</a:t>
            </a:r>
            <a:r>
              <a:rPr sz="4000" spc="-15" dirty="0">
                <a:latin typeface="Arial MT"/>
                <a:cs typeface="Arial MT"/>
              </a:rPr>
              <a:t> </a:t>
            </a:r>
            <a:r>
              <a:rPr sz="4000" spc="-5" dirty="0">
                <a:latin typeface="Arial MT"/>
                <a:cs typeface="Arial MT"/>
              </a:rPr>
              <a:t>in</a:t>
            </a:r>
            <a:r>
              <a:rPr sz="4000" spc="-20" dirty="0">
                <a:latin typeface="Arial MT"/>
                <a:cs typeface="Arial MT"/>
              </a:rPr>
              <a:t> </a:t>
            </a:r>
            <a:r>
              <a:rPr sz="4000" spc="-5" dirty="0">
                <a:latin typeface="Arial MT"/>
                <a:cs typeface="Arial MT"/>
              </a:rPr>
              <a:t>the</a:t>
            </a:r>
            <a:r>
              <a:rPr sz="4000" spc="-15" dirty="0">
                <a:latin typeface="Arial MT"/>
                <a:cs typeface="Arial MT"/>
              </a:rPr>
              <a:t> </a:t>
            </a:r>
            <a:r>
              <a:rPr sz="4000" spc="-5" dirty="0">
                <a:latin typeface="Arial MT"/>
                <a:cs typeface="Arial MT"/>
              </a:rPr>
              <a:t>neck</a:t>
            </a:r>
            <a:endParaRPr sz="4000" dirty="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28419" y="662432"/>
            <a:ext cx="9361170" cy="8382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2245995" algn="l"/>
                <a:tab pos="3498215" algn="l"/>
                <a:tab pos="4712970" algn="l"/>
                <a:tab pos="7080250" algn="l"/>
              </a:tabLst>
            </a:pPr>
            <a:r>
              <a:rPr sz="5300" spc="-105" dirty="0">
                <a:solidFill>
                  <a:srgbClr val="3E5880"/>
                </a:solidFill>
              </a:rPr>
              <a:t>W</a:t>
            </a:r>
            <a:r>
              <a:rPr sz="5300" spc="-125" dirty="0">
                <a:solidFill>
                  <a:srgbClr val="3E5880"/>
                </a:solidFill>
              </a:rPr>
              <a:t>her</a:t>
            </a:r>
            <a:r>
              <a:rPr sz="5300" spc="15" dirty="0">
                <a:solidFill>
                  <a:srgbClr val="3E5880"/>
                </a:solidFill>
              </a:rPr>
              <a:t>e</a:t>
            </a:r>
            <a:r>
              <a:rPr sz="5300" dirty="0">
                <a:solidFill>
                  <a:srgbClr val="3E5880"/>
                </a:solidFill>
              </a:rPr>
              <a:t>	</a:t>
            </a:r>
            <a:r>
              <a:rPr sz="5300" spc="-130" dirty="0">
                <a:solidFill>
                  <a:srgbClr val="3E5880"/>
                </a:solidFill>
              </a:rPr>
              <a:t>ar</a:t>
            </a:r>
            <a:r>
              <a:rPr sz="5300" spc="15" dirty="0">
                <a:solidFill>
                  <a:srgbClr val="3E5880"/>
                </a:solidFill>
              </a:rPr>
              <a:t>e</a:t>
            </a:r>
            <a:r>
              <a:rPr sz="5300" dirty="0">
                <a:solidFill>
                  <a:srgbClr val="3E5880"/>
                </a:solidFill>
              </a:rPr>
              <a:t>	</a:t>
            </a:r>
            <a:r>
              <a:rPr sz="5300" spc="-130" dirty="0">
                <a:solidFill>
                  <a:srgbClr val="3E5880"/>
                </a:solidFill>
              </a:rPr>
              <a:t>th</a:t>
            </a:r>
            <a:r>
              <a:rPr sz="5300" spc="15" dirty="0">
                <a:solidFill>
                  <a:srgbClr val="3E5880"/>
                </a:solidFill>
              </a:rPr>
              <a:t>e</a:t>
            </a:r>
            <a:r>
              <a:rPr sz="5300" dirty="0">
                <a:solidFill>
                  <a:srgbClr val="3E5880"/>
                </a:solidFill>
              </a:rPr>
              <a:t>	</a:t>
            </a:r>
            <a:r>
              <a:rPr sz="5300" spc="-125" dirty="0">
                <a:solidFill>
                  <a:srgbClr val="3E5880"/>
                </a:solidFill>
              </a:rPr>
              <a:t>mi</a:t>
            </a:r>
            <a:r>
              <a:rPr sz="5300" spc="-120" dirty="0">
                <a:solidFill>
                  <a:srgbClr val="3E5880"/>
                </a:solidFill>
              </a:rPr>
              <a:t>ss</a:t>
            </a:r>
            <a:r>
              <a:rPr sz="5300" spc="-125" dirty="0">
                <a:solidFill>
                  <a:srgbClr val="3E5880"/>
                </a:solidFill>
              </a:rPr>
              <a:t>e</a:t>
            </a:r>
            <a:r>
              <a:rPr sz="5300" spc="15" dirty="0">
                <a:solidFill>
                  <a:srgbClr val="3E5880"/>
                </a:solidFill>
              </a:rPr>
              <a:t>d</a:t>
            </a:r>
            <a:r>
              <a:rPr sz="5300" dirty="0">
                <a:solidFill>
                  <a:srgbClr val="3E5880"/>
                </a:solidFill>
              </a:rPr>
              <a:t>	</a:t>
            </a:r>
            <a:r>
              <a:rPr sz="5300" spc="-125" dirty="0">
                <a:solidFill>
                  <a:srgbClr val="3E5880"/>
                </a:solidFill>
              </a:rPr>
              <a:t>gland</a:t>
            </a:r>
            <a:r>
              <a:rPr sz="5300" spc="-120" dirty="0">
                <a:solidFill>
                  <a:srgbClr val="3E5880"/>
                </a:solidFill>
              </a:rPr>
              <a:t>s</a:t>
            </a:r>
            <a:r>
              <a:rPr sz="5300" spc="15" dirty="0">
                <a:solidFill>
                  <a:srgbClr val="3E5880"/>
                </a:solidFill>
              </a:rPr>
              <a:t>?</a:t>
            </a:r>
            <a:endParaRPr sz="5300"/>
          </a:p>
        </p:txBody>
      </p:sp>
      <p:sp>
        <p:nvSpPr>
          <p:cNvPr id="3" name="object 3"/>
          <p:cNvSpPr txBox="1"/>
          <p:nvPr/>
        </p:nvSpPr>
        <p:spPr>
          <a:xfrm>
            <a:off x="1419860" y="2256159"/>
            <a:ext cx="5782310" cy="4394200"/>
          </a:xfrm>
          <a:prstGeom prst="rect">
            <a:avLst/>
          </a:prstGeom>
        </p:spPr>
        <p:txBody>
          <a:bodyPr vert="horz" wrap="square" lIns="0" tIns="130810" rIns="0" bIns="0" rtlCol="0">
            <a:spAutoFit/>
          </a:bodyPr>
          <a:lstStyle/>
          <a:p>
            <a:pPr marL="469900" indent="-457200">
              <a:lnSpc>
                <a:spcPct val="100000"/>
              </a:lnSpc>
              <a:spcBef>
                <a:spcPts val="1030"/>
              </a:spcBef>
              <a:buClr>
                <a:srgbClr val="4E5B6F"/>
              </a:buClr>
              <a:buSzPct val="95000"/>
              <a:buFont typeface="Wingdings"/>
              <a:buChar char=""/>
              <a:tabLst>
                <a:tab pos="469265" algn="l"/>
                <a:tab pos="469900" algn="l"/>
              </a:tabLst>
            </a:pPr>
            <a:r>
              <a:rPr sz="4000" spc="-5" dirty="0">
                <a:latin typeface="Arial MT"/>
                <a:cs typeface="Arial MT"/>
              </a:rPr>
              <a:t>Para-oesophageal</a:t>
            </a:r>
            <a:r>
              <a:rPr sz="4000" spc="-100" dirty="0">
                <a:latin typeface="Arial MT"/>
                <a:cs typeface="Arial MT"/>
              </a:rPr>
              <a:t> </a:t>
            </a:r>
            <a:r>
              <a:rPr sz="4000" spc="-5" dirty="0">
                <a:latin typeface="Arial MT"/>
                <a:cs typeface="Arial MT"/>
              </a:rPr>
              <a:t>28%</a:t>
            </a:r>
            <a:endParaRPr sz="4000">
              <a:latin typeface="Arial MT"/>
              <a:cs typeface="Arial MT"/>
            </a:endParaRPr>
          </a:p>
          <a:p>
            <a:pPr marL="469900" indent="-457200">
              <a:lnSpc>
                <a:spcPct val="100000"/>
              </a:lnSpc>
              <a:spcBef>
                <a:spcPts val="935"/>
              </a:spcBef>
              <a:buClr>
                <a:srgbClr val="4E5B6F"/>
              </a:buClr>
              <a:buSzPct val="95000"/>
              <a:buFont typeface="Wingdings"/>
              <a:buChar char=""/>
              <a:tabLst>
                <a:tab pos="469265" algn="l"/>
                <a:tab pos="469900" algn="l"/>
              </a:tabLst>
            </a:pPr>
            <a:r>
              <a:rPr sz="4000" spc="-5" dirty="0">
                <a:latin typeface="Arial MT"/>
                <a:cs typeface="Arial MT"/>
              </a:rPr>
              <a:t>Mediastinal</a:t>
            </a:r>
            <a:r>
              <a:rPr sz="4000" spc="-55" dirty="0">
                <a:latin typeface="Arial MT"/>
                <a:cs typeface="Arial MT"/>
              </a:rPr>
              <a:t> </a:t>
            </a:r>
            <a:r>
              <a:rPr sz="4000" spc="-5" dirty="0">
                <a:latin typeface="Arial MT"/>
                <a:cs typeface="Arial MT"/>
              </a:rPr>
              <a:t>26%</a:t>
            </a:r>
            <a:endParaRPr sz="4000">
              <a:latin typeface="Arial MT"/>
              <a:cs typeface="Arial MT"/>
            </a:endParaRPr>
          </a:p>
          <a:p>
            <a:pPr marL="469900" indent="-457200">
              <a:lnSpc>
                <a:spcPct val="100000"/>
              </a:lnSpc>
              <a:spcBef>
                <a:spcPts val="935"/>
              </a:spcBef>
              <a:buClr>
                <a:srgbClr val="4E5B6F"/>
              </a:buClr>
              <a:buSzPct val="95000"/>
              <a:buFont typeface="Wingdings"/>
              <a:buChar char=""/>
              <a:tabLst>
                <a:tab pos="469265" algn="l"/>
                <a:tab pos="469900" algn="l"/>
              </a:tabLst>
            </a:pPr>
            <a:r>
              <a:rPr sz="4000" spc="-10" dirty="0">
                <a:latin typeface="Arial MT"/>
                <a:cs typeface="Arial MT"/>
              </a:rPr>
              <a:t>Intra-thymic</a:t>
            </a:r>
            <a:r>
              <a:rPr sz="4000" spc="-25" dirty="0">
                <a:latin typeface="Arial MT"/>
                <a:cs typeface="Arial MT"/>
              </a:rPr>
              <a:t> </a:t>
            </a:r>
            <a:r>
              <a:rPr sz="4000" spc="-5" dirty="0">
                <a:latin typeface="Arial MT"/>
                <a:cs typeface="Arial MT"/>
              </a:rPr>
              <a:t>24%</a:t>
            </a:r>
            <a:endParaRPr sz="4000">
              <a:latin typeface="Arial MT"/>
              <a:cs typeface="Arial MT"/>
            </a:endParaRPr>
          </a:p>
          <a:p>
            <a:pPr marL="469900" indent="-457200">
              <a:lnSpc>
                <a:spcPct val="100000"/>
              </a:lnSpc>
              <a:spcBef>
                <a:spcPts val="930"/>
              </a:spcBef>
              <a:buClr>
                <a:srgbClr val="4E5B6F"/>
              </a:buClr>
              <a:buSzPct val="95000"/>
              <a:buFont typeface="Wingdings"/>
              <a:buChar char=""/>
              <a:tabLst>
                <a:tab pos="469265" algn="l"/>
                <a:tab pos="469900" algn="l"/>
              </a:tabLst>
            </a:pPr>
            <a:r>
              <a:rPr sz="4000" spc="-10" dirty="0">
                <a:latin typeface="Arial MT"/>
                <a:cs typeface="Arial MT"/>
              </a:rPr>
              <a:t>Intra-thyroidal</a:t>
            </a:r>
            <a:r>
              <a:rPr sz="4000" spc="-25" dirty="0">
                <a:latin typeface="Arial MT"/>
                <a:cs typeface="Arial MT"/>
              </a:rPr>
              <a:t> </a:t>
            </a:r>
            <a:r>
              <a:rPr sz="4000" spc="-5" dirty="0">
                <a:latin typeface="Arial MT"/>
                <a:cs typeface="Arial MT"/>
              </a:rPr>
              <a:t>11%</a:t>
            </a:r>
            <a:endParaRPr sz="4000">
              <a:latin typeface="Arial MT"/>
              <a:cs typeface="Arial MT"/>
            </a:endParaRPr>
          </a:p>
          <a:p>
            <a:pPr marL="469900" indent="-457200">
              <a:lnSpc>
                <a:spcPct val="100000"/>
              </a:lnSpc>
              <a:spcBef>
                <a:spcPts val="935"/>
              </a:spcBef>
              <a:buClr>
                <a:srgbClr val="4E5B6F"/>
              </a:buClr>
              <a:buSzPct val="95000"/>
              <a:buFont typeface="Wingdings"/>
              <a:buChar char=""/>
              <a:tabLst>
                <a:tab pos="469265" algn="l"/>
                <a:tab pos="469900" algn="l"/>
              </a:tabLst>
            </a:pPr>
            <a:r>
              <a:rPr sz="4000" spc="-5" dirty="0">
                <a:latin typeface="Arial MT"/>
                <a:cs typeface="Arial MT"/>
              </a:rPr>
              <a:t>Carotid</a:t>
            </a:r>
            <a:r>
              <a:rPr sz="4000" spc="-40" dirty="0">
                <a:latin typeface="Arial MT"/>
                <a:cs typeface="Arial MT"/>
              </a:rPr>
              <a:t> </a:t>
            </a:r>
            <a:r>
              <a:rPr sz="4000" spc="-5" dirty="0">
                <a:latin typeface="Arial MT"/>
                <a:cs typeface="Arial MT"/>
              </a:rPr>
              <a:t>sheath</a:t>
            </a:r>
            <a:r>
              <a:rPr sz="4000" spc="-35" dirty="0">
                <a:latin typeface="Arial MT"/>
                <a:cs typeface="Arial MT"/>
              </a:rPr>
              <a:t> </a:t>
            </a:r>
            <a:r>
              <a:rPr sz="4000" spc="-5" dirty="0">
                <a:latin typeface="Arial MT"/>
                <a:cs typeface="Arial MT"/>
              </a:rPr>
              <a:t>9%</a:t>
            </a:r>
            <a:endParaRPr sz="4000">
              <a:latin typeface="Arial MT"/>
              <a:cs typeface="Arial MT"/>
            </a:endParaRPr>
          </a:p>
          <a:p>
            <a:pPr marL="469900" indent="-457200">
              <a:lnSpc>
                <a:spcPct val="100000"/>
              </a:lnSpc>
              <a:spcBef>
                <a:spcPts val="935"/>
              </a:spcBef>
              <a:buClr>
                <a:srgbClr val="4E5B6F"/>
              </a:buClr>
              <a:buSzPct val="95000"/>
              <a:buFont typeface="Wingdings"/>
              <a:buChar char=""/>
              <a:tabLst>
                <a:tab pos="469265" algn="l"/>
                <a:tab pos="469900" algn="l"/>
              </a:tabLst>
            </a:pPr>
            <a:r>
              <a:rPr sz="4000" spc="-5" dirty="0">
                <a:latin typeface="Arial MT"/>
                <a:cs typeface="Arial MT"/>
              </a:rPr>
              <a:t>High</a:t>
            </a:r>
            <a:r>
              <a:rPr sz="4000" spc="-35" dirty="0">
                <a:latin typeface="Arial MT"/>
                <a:cs typeface="Arial MT"/>
              </a:rPr>
              <a:t> </a:t>
            </a:r>
            <a:r>
              <a:rPr sz="4000" spc="-5" dirty="0">
                <a:latin typeface="Arial MT"/>
                <a:cs typeface="Arial MT"/>
              </a:rPr>
              <a:t>cervical</a:t>
            </a:r>
            <a:r>
              <a:rPr sz="4000" spc="-35" dirty="0">
                <a:latin typeface="Arial MT"/>
                <a:cs typeface="Arial MT"/>
              </a:rPr>
              <a:t> </a:t>
            </a:r>
            <a:r>
              <a:rPr sz="4000" spc="-5" dirty="0">
                <a:latin typeface="Arial MT"/>
                <a:cs typeface="Arial MT"/>
              </a:rPr>
              <a:t>2%</a:t>
            </a:r>
            <a:endParaRPr sz="4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19860" y="2256159"/>
            <a:ext cx="9984105" cy="4648200"/>
          </a:xfrm>
          <a:prstGeom prst="rect">
            <a:avLst/>
          </a:prstGeom>
        </p:spPr>
        <p:txBody>
          <a:bodyPr vert="horz" wrap="square" lIns="0" tIns="130810" rIns="0" bIns="0" rtlCol="0">
            <a:spAutoFit/>
          </a:bodyPr>
          <a:lstStyle/>
          <a:p>
            <a:pPr marL="469900" indent="-457200">
              <a:lnSpc>
                <a:spcPct val="100000"/>
              </a:lnSpc>
              <a:spcBef>
                <a:spcPts val="1030"/>
              </a:spcBef>
              <a:buClr>
                <a:srgbClr val="4E5B6F"/>
              </a:buClr>
              <a:buSzPct val="95000"/>
              <a:buFont typeface="Wingdings"/>
              <a:buChar char=""/>
              <a:tabLst>
                <a:tab pos="469265" algn="l"/>
                <a:tab pos="469900" algn="l"/>
              </a:tabLst>
            </a:pPr>
            <a:r>
              <a:rPr sz="4000" spc="-5" dirty="0">
                <a:latin typeface="Arial MT"/>
                <a:cs typeface="Arial MT"/>
              </a:rPr>
              <a:t>Is</a:t>
            </a:r>
            <a:r>
              <a:rPr sz="4000" spc="-15" dirty="0">
                <a:latin typeface="Arial MT"/>
                <a:cs typeface="Arial MT"/>
              </a:rPr>
              <a:t> </a:t>
            </a:r>
            <a:r>
              <a:rPr sz="4000" spc="-5" dirty="0">
                <a:latin typeface="Arial MT"/>
                <a:cs typeface="Arial MT"/>
              </a:rPr>
              <a:t>there</a:t>
            </a:r>
            <a:r>
              <a:rPr sz="4000" spc="-20" dirty="0">
                <a:latin typeface="Arial MT"/>
                <a:cs typeface="Arial MT"/>
              </a:rPr>
              <a:t> </a:t>
            </a:r>
            <a:r>
              <a:rPr sz="4000" dirty="0">
                <a:latin typeface="Arial MT"/>
                <a:cs typeface="Arial MT"/>
              </a:rPr>
              <a:t>a</a:t>
            </a:r>
            <a:r>
              <a:rPr sz="4000" spc="-20" dirty="0">
                <a:latin typeface="Arial MT"/>
                <a:cs typeface="Arial MT"/>
              </a:rPr>
              <a:t> </a:t>
            </a:r>
            <a:r>
              <a:rPr sz="4000" spc="-5" dirty="0">
                <a:latin typeface="Arial MT"/>
                <a:cs typeface="Arial MT"/>
              </a:rPr>
              <a:t>four</a:t>
            </a:r>
            <a:r>
              <a:rPr sz="4000" spc="-20" dirty="0">
                <a:latin typeface="Arial MT"/>
                <a:cs typeface="Arial MT"/>
              </a:rPr>
              <a:t> </a:t>
            </a:r>
            <a:r>
              <a:rPr sz="4000" spc="-5" dirty="0">
                <a:latin typeface="Arial MT"/>
                <a:cs typeface="Arial MT"/>
              </a:rPr>
              <a:t>gland</a:t>
            </a:r>
            <a:r>
              <a:rPr sz="4000" spc="-20" dirty="0">
                <a:latin typeface="Arial MT"/>
                <a:cs typeface="Arial MT"/>
              </a:rPr>
              <a:t> </a:t>
            </a:r>
            <a:r>
              <a:rPr sz="4000" spc="-5" dirty="0">
                <a:latin typeface="Arial MT"/>
                <a:cs typeface="Arial MT"/>
              </a:rPr>
              <a:t>disease</a:t>
            </a:r>
            <a:r>
              <a:rPr sz="4000" spc="-20" dirty="0">
                <a:latin typeface="Arial MT"/>
                <a:cs typeface="Arial MT"/>
              </a:rPr>
              <a:t> </a:t>
            </a:r>
            <a:r>
              <a:rPr sz="4000" dirty="0">
                <a:latin typeface="Arial MT"/>
                <a:cs typeface="Arial MT"/>
              </a:rPr>
              <a:t>?</a:t>
            </a:r>
            <a:endParaRPr sz="4000">
              <a:latin typeface="Arial MT"/>
              <a:cs typeface="Arial MT"/>
            </a:endParaRPr>
          </a:p>
          <a:p>
            <a:pPr marL="469900" marR="5080" indent="-457200">
              <a:lnSpc>
                <a:spcPct val="100000"/>
              </a:lnSpc>
              <a:spcBef>
                <a:spcPts val="935"/>
              </a:spcBef>
              <a:buClr>
                <a:srgbClr val="4E5B6F"/>
              </a:buClr>
              <a:buSzPct val="95000"/>
              <a:buFont typeface="Wingdings"/>
              <a:buChar char=""/>
              <a:tabLst>
                <a:tab pos="469265" algn="l"/>
                <a:tab pos="469900" algn="l"/>
              </a:tabLst>
            </a:pPr>
            <a:r>
              <a:rPr sz="4000" spc="-110" dirty="0">
                <a:latin typeface="Arial MT"/>
                <a:cs typeface="Arial MT"/>
              </a:rPr>
              <a:t>Yes</a:t>
            </a:r>
            <a:r>
              <a:rPr sz="4000" spc="-10" dirty="0">
                <a:latin typeface="Arial MT"/>
                <a:cs typeface="Arial MT"/>
              </a:rPr>
              <a:t> </a:t>
            </a:r>
            <a:r>
              <a:rPr sz="4000" dirty="0">
                <a:latin typeface="Arial MT"/>
                <a:cs typeface="Arial MT"/>
              </a:rPr>
              <a:t>,</a:t>
            </a:r>
            <a:r>
              <a:rPr sz="4000" spc="-10" dirty="0">
                <a:latin typeface="Arial MT"/>
                <a:cs typeface="Arial MT"/>
              </a:rPr>
              <a:t> </a:t>
            </a:r>
            <a:r>
              <a:rPr sz="4000" spc="-5" dirty="0">
                <a:latin typeface="Arial MT"/>
                <a:cs typeface="Arial MT"/>
              </a:rPr>
              <a:t>it</a:t>
            </a:r>
            <a:r>
              <a:rPr sz="4000" spc="-15" dirty="0">
                <a:latin typeface="Arial MT"/>
                <a:cs typeface="Arial MT"/>
              </a:rPr>
              <a:t> </a:t>
            </a:r>
            <a:r>
              <a:rPr sz="4000" spc="-5" dirty="0">
                <a:latin typeface="Arial MT"/>
                <a:cs typeface="Arial MT"/>
              </a:rPr>
              <a:t>is </a:t>
            </a:r>
            <a:r>
              <a:rPr sz="4000" spc="-10" dirty="0">
                <a:latin typeface="Arial MT"/>
                <a:cs typeface="Arial MT"/>
              </a:rPr>
              <a:t>termed</a:t>
            </a:r>
            <a:r>
              <a:rPr sz="4000" spc="-15" dirty="0">
                <a:latin typeface="Arial MT"/>
                <a:cs typeface="Arial MT"/>
              </a:rPr>
              <a:t> </a:t>
            </a:r>
            <a:r>
              <a:rPr sz="4000" spc="-5" dirty="0">
                <a:latin typeface="Arial MT"/>
                <a:cs typeface="Arial MT"/>
              </a:rPr>
              <a:t>hyperplasia</a:t>
            </a:r>
            <a:r>
              <a:rPr sz="4000" spc="-10" dirty="0">
                <a:latin typeface="Arial MT"/>
                <a:cs typeface="Arial MT"/>
              </a:rPr>
              <a:t> </a:t>
            </a:r>
            <a:r>
              <a:rPr sz="4000" spc="-5" dirty="0">
                <a:latin typeface="Arial MT"/>
                <a:cs typeface="Arial MT"/>
              </a:rPr>
              <a:t>and</a:t>
            </a:r>
            <a:r>
              <a:rPr sz="4000" spc="-15" dirty="0">
                <a:latin typeface="Arial MT"/>
                <a:cs typeface="Arial MT"/>
              </a:rPr>
              <a:t> </a:t>
            </a:r>
            <a:r>
              <a:rPr sz="4000" spc="-5" dirty="0">
                <a:latin typeface="Arial MT"/>
                <a:cs typeface="Arial MT"/>
              </a:rPr>
              <a:t>only </a:t>
            </a:r>
            <a:r>
              <a:rPr sz="4000" dirty="0">
                <a:latin typeface="Arial MT"/>
                <a:cs typeface="Arial MT"/>
              </a:rPr>
              <a:t> </a:t>
            </a:r>
            <a:r>
              <a:rPr sz="4000" spc="-5" dirty="0">
                <a:latin typeface="Arial MT"/>
                <a:cs typeface="Arial MT"/>
              </a:rPr>
              <a:t>seen</a:t>
            </a:r>
            <a:r>
              <a:rPr sz="4000" spc="-25" dirty="0">
                <a:latin typeface="Arial MT"/>
                <a:cs typeface="Arial MT"/>
              </a:rPr>
              <a:t> </a:t>
            </a:r>
            <a:r>
              <a:rPr sz="4000" spc="-5" dirty="0">
                <a:latin typeface="Arial MT"/>
                <a:cs typeface="Arial MT"/>
              </a:rPr>
              <a:t>in</a:t>
            </a:r>
            <a:r>
              <a:rPr sz="4000" spc="-204" dirty="0">
                <a:latin typeface="Arial MT"/>
                <a:cs typeface="Arial MT"/>
              </a:rPr>
              <a:t> </a:t>
            </a:r>
            <a:r>
              <a:rPr sz="4000" spc="-5" dirty="0">
                <a:latin typeface="Arial MT"/>
                <a:cs typeface="Arial MT"/>
              </a:rPr>
              <a:t>AD</a:t>
            </a:r>
            <a:r>
              <a:rPr sz="4000" spc="-25" dirty="0">
                <a:latin typeface="Arial MT"/>
                <a:cs typeface="Arial MT"/>
              </a:rPr>
              <a:t> </a:t>
            </a:r>
            <a:r>
              <a:rPr sz="4000" spc="-5" dirty="0">
                <a:latin typeface="Arial MT"/>
                <a:cs typeface="Arial MT"/>
              </a:rPr>
              <a:t>familial</a:t>
            </a:r>
            <a:r>
              <a:rPr sz="4000" spc="-20" dirty="0">
                <a:latin typeface="Arial MT"/>
                <a:cs typeface="Arial MT"/>
              </a:rPr>
              <a:t> </a:t>
            </a:r>
            <a:r>
              <a:rPr sz="4000" spc="-5" dirty="0">
                <a:latin typeface="Arial MT"/>
                <a:cs typeface="Arial MT"/>
              </a:rPr>
              <a:t>hyperparathyroidism</a:t>
            </a:r>
            <a:r>
              <a:rPr sz="4000" spc="-25" dirty="0">
                <a:latin typeface="Arial MT"/>
                <a:cs typeface="Arial MT"/>
              </a:rPr>
              <a:t> </a:t>
            </a:r>
            <a:r>
              <a:rPr sz="4000" spc="-5" dirty="0">
                <a:latin typeface="Arial MT"/>
                <a:cs typeface="Arial MT"/>
              </a:rPr>
              <a:t>or </a:t>
            </a:r>
            <a:r>
              <a:rPr sz="4000" spc="-1100" dirty="0">
                <a:latin typeface="Arial MT"/>
                <a:cs typeface="Arial MT"/>
              </a:rPr>
              <a:t> </a:t>
            </a:r>
            <a:r>
              <a:rPr sz="4000" spc="-5" dirty="0">
                <a:latin typeface="Arial MT"/>
                <a:cs typeface="Arial MT"/>
              </a:rPr>
              <a:t>MEN1</a:t>
            </a:r>
            <a:r>
              <a:rPr sz="4000" spc="-15" dirty="0">
                <a:latin typeface="Arial MT"/>
                <a:cs typeface="Arial MT"/>
              </a:rPr>
              <a:t> </a:t>
            </a:r>
            <a:r>
              <a:rPr sz="4000" dirty="0">
                <a:latin typeface="Arial MT"/>
                <a:cs typeface="Arial MT"/>
              </a:rPr>
              <a:t>,</a:t>
            </a:r>
            <a:r>
              <a:rPr sz="4000" spc="-15" dirty="0">
                <a:latin typeface="Arial MT"/>
                <a:cs typeface="Arial MT"/>
              </a:rPr>
              <a:t> </a:t>
            </a:r>
            <a:r>
              <a:rPr sz="4000" spc="-5" dirty="0">
                <a:latin typeface="Arial MT"/>
                <a:cs typeface="Arial MT"/>
              </a:rPr>
              <a:t>MEN2A</a:t>
            </a:r>
            <a:r>
              <a:rPr sz="4000" spc="-15" dirty="0">
                <a:latin typeface="Arial MT"/>
                <a:cs typeface="Arial MT"/>
              </a:rPr>
              <a:t> </a:t>
            </a:r>
            <a:r>
              <a:rPr sz="4000" spc="-5" dirty="0">
                <a:latin typeface="Arial MT"/>
                <a:cs typeface="Arial MT"/>
              </a:rPr>
              <a:t>syndromes</a:t>
            </a:r>
            <a:endParaRPr sz="4000">
              <a:latin typeface="Arial MT"/>
              <a:cs typeface="Arial MT"/>
            </a:endParaRPr>
          </a:p>
          <a:p>
            <a:pPr marL="469900" marR="687070" indent="-457200" algn="just">
              <a:lnSpc>
                <a:spcPct val="100000"/>
              </a:lnSpc>
              <a:spcBef>
                <a:spcPts val="935"/>
              </a:spcBef>
              <a:buClr>
                <a:srgbClr val="4E5B6F"/>
              </a:buClr>
              <a:buSzPct val="95000"/>
              <a:buFont typeface="Wingdings"/>
              <a:buChar char=""/>
              <a:tabLst>
                <a:tab pos="469900" algn="l"/>
              </a:tabLst>
            </a:pPr>
            <a:r>
              <a:rPr sz="4000" spc="-5" dirty="0">
                <a:latin typeface="Arial MT"/>
                <a:cs typeface="Arial MT"/>
              </a:rPr>
              <a:t>RX: subtotal parathyroidectomy or total </a:t>
            </a:r>
            <a:r>
              <a:rPr sz="4000" spc="-1100" dirty="0">
                <a:latin typeface="Arial MT"/>
                <a:cs typeface="Arial MT"/>
              </a:rPr>
              <a:t> </a:t>
            </a:r>
            <a:r>
              <a:rPr sz="4000" spc="-5" dirty="0">
                <a:latin typeface="Arial MT"/>
                <a:cs typeface="Arial MT"/>
              </a:rPr>
              <a:t>with</a:t>
            </a:r>
            <a:r>
              <a:rPr sz="4000" spc="-20" dirty="0">
                <a:latin typeface="Arial MT"/>
                <a:cs typeface="Arial MT"/>
              </a:rPr>
              <a:t> </a:t>
            </a:r>
            <a:r>
              <a:rPr sz="4000" spc="-5" dirty="0">
                <a:latin typeface="Arial MT"/>
                <a:cs typeface="Arial MT"/>
              </a:rPr>
              <a:t>implantation</a:t>
            </a:r>
            <a:r>
              <a:rPr sz="4000" spc="-20" dirty="0">
                <a:latin typeface="Arial MT"/>
                <a:cs typeface="Arial MT"/>
              </a:rPr>
              <a:t> </a:t>
            </a:r>
            <a:r>
              <a:rPr sz="4000" spc="-5" dirty="0">
                <a:latin typeface="Arial MT"/>
                <a:cs typeface="Arial MT"/>
              </a:rPr>
              <a:t>of</a:t>
            </a:r>
            <a:r>
              <a:rPr sz="4000" spc="-20" dirty="0">
                <a:latin typeface="Arial MT"/>
                <a:cs typeface="Arial MT"/>
              </a:rPr>
              <a:t> </a:t>
            </a:r>
            <a:r>
              <a:rPr sz="4000" dirty="0">
                <a:latin typeface="Arial MT"/>
                <a:cs typeface="Arial MT"/>
              </a:rPr>
              <a:t>a</a:t>
            </a:r>
            <a:r>
              <a:rPr sz="4000" spc="-20" dirty="0">
                <a:latin typeface="Arial MT"/>
                <a:cs typeface="Arial MT"/>
              </a:rPr>
              <a:t> </a:t>
            </a:r>
            <a:r>
              <a:rPr sz="4000" spc="-5" dirty="0">
                <a:latin typeface="Arial MT"/>
                <a:cs typeface="Arial MT"/>
              </a:rPr>
              <a:t>small</a:t>
            </a:r>
            <a:r>
              <a:rPr sz="4000" spc="-20" dirty="0">
                <a:latin typeface="Arial MT"/>
                <a:cs typeface="Arial MT"/>
              </a:rPr>
              <a:t> </a:t>
            </a:r>
            <a:r>
              <a:rPr sz="4000" spc="-5" dirty="0">
                <a:latin typeface="Arial MT"/>
                <a:cs typeface="Arial MT"/>
              </a:rPr>
              <a:t>piece</a:t>
            </a:r>
            <a:r>
              <a:rPr sz="4000" spc="-20" dirty="0">
                <a:latin typeface="Arial MT"/>
                <a:cs typeface="Arial MT"/>
              </a:rPr>
              <a:t> </a:t>
            </a:r>
            <a:r>
              <a:rPr sz="4000" spc="-5" dirty="0">
                <a:latin typeface="Arial MT"/>
                <a:cs typeface="Arial MT"/>
              </a:rPr>
              <a:t>in</a:t>
            </a:r>
            <a:r>
              <a:rPr sz="4000" spc="-15" dirty="0">
                <a:latin typeface="Arial MT"/>
                <a:cs typeface="Arial MT"/>
              </a:rPr>
              <a:t> </a:t>
            </a:r>
            <a:r>
              <a:rPr sz="4000" spc="-5" dirty="0">
                <a:latin typeface="Arial MT"/>
                <a:cs typeface="Arial MT"/>
              </a:rPr>
              <a:t>the </a:t>
            </a:r>
            <a:r>
              <a:rPr sz="4000" spc="-1100" dirty="0">
                <a:latin typeface="Arial MT"/>
                <a:cs typeface="Arial MT"/>
              </a:rPr>
              <a:t> </a:t>
            </a:r>
            <a:r>
              <a:rPr sz="4000" spc="-10" dirty="0">
                <a:latin typeface="Arial MT"/>
                <a:cs typeface="Arial MT"/>
              </a:rPr>
              <a:t>forearm</a:t>
            </a:r>
            <a:r>
              <a:rPr sz="4000" spc="-15" dirty="0">
                <a:latin typeface="Arial MT"/>
                <a:cs typeface="Arial MT"/>
              </a:rPr>
              <a:t> </a:t>
            </a:r>
            <a:r>
              <a:rPr sz="4000" spc="-5" dirty="0">
                <a:latin typeface="Arial MT"/>
                <a:cs typeface="Arial MT"/>
              </a:rPr>
              <a:t>or</a:t>
            </a:r>
            <a:r>
              <a:rPr sz="4000" spc="-10" dirty="0">
                <a:latin typeface="Arial MT"/>
                <a:cs typeface="Arial MT"/>
              </a:rPr>
              <a:t> </a:t>
            </a:r>
            <a:r>
              <a:rPr sz="4000" spc="-5" dirty="0">
                <a:latin typeface="Arial MT"/>
                <a:cs typeface="Arial MT"/>
              </a:rPr>
              <a:t>the</a:t>
            </a:r>
            <a:r>
              <a:rPr sz="4000" spc="-114" dirty="0">
                <a:latin typeface="Arial MT"/>
                <a:cs typeface="Arial MT"/>
              </a:rPr>
              <a:t> </a:t>
            </a:r>
            <a:r>
              <a:rPr sz="4000" spc="-5" dirty="0">
                <a:latin typeface="Arial MT"/>
                <a:cs typeface="Arial MT"/>
              </a:rPr>
              <a:t>SCM.</a:t>
            </a:r>
            <a:endParaRPr sz="4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28419" y="662432"/>
            <a:ext cx="5439410" cy="8382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1831975" algn="l"/>
                <a:tab pos="3785235" algn="l"/>
              </a:tabLst>
            </a:pPr>
            <a:r>
              <a:rPr sz="5300" spc="-125" dirty="0">
                <a:solidFill>
                  <a:srgbClr val="3E5880"/>
                </a:solidFill>
              </a:rPr>
              <a:t>Don’</a:t>
            </a:r>
            <a:r>
              <a:rPr sz="5300" spc="5" dirty="0">
                <a:solidFill>
                  <a:srgbClr val="3E5880"/>
                </a:solidFill>
              </a:rPr>
              <a:t>t</a:t>
            </a:r>
            <a:r>
              <a:rPr sz="5300" dirty="0">
                <a:solidFill>
                  <a:srgbClr val="3E5880"/>
                </a:solidFill>
              </a:rPr>
              <a:t>	</a:t>
            </a:r>
            <a:r>
              <a:rPr sz="5300" spc="-125" dirty="0">
                <a:solidFill>
                  <a:srgbClr val="3E5880"/>
                </a:solidFill>
              </a:rPr>
              <a:t>forge</a:t>
            </a:r>
            <a:r>
              <a:rPr sz="5300" spc="5" dirty="0">
                <a:solidFill>
                  <a:srgbClr val="3E5880"/>
                </a:solidFill>
              </a:rPr>
              <a:t>t</a:t>
            </a:r>
            <a:r>
              <a:rPr sz="5300" dirty="0">
                <a:solidFill>
                  <a:srgbClr val="3E5880"/>
                </a:solidFill>
              </a:rPr>
              <a:t>	</a:t>
            </a:r>
            <a:r>
              <a:rPr sz="5300" spc="-120" dirty="0">
                <a:solidFill>
                  <a:srgbClr val="3E5880"/>
                </a:solidFill>
              </a:rPr>
              <a:t>MEN</a:t>
            </a:r>
            <a:r>
              <a:rPr sz="5300" spc="5" dirty="0">
                <a:solidFill>
                  <a:srgbClr val="3E5880"/>
                </a:solidFill>
              </a:rPr>
              <a:t>!</a:t>
            </a:r>
            <a:endParaRPr sz="5300"/>
          </a:p>
        </p:txBody>
      </p:sp>
      <p:sp>
        <p:nvSpPr>
          <p:cNvPr id="3" name="object 3"/>
          <p:cNvSpPr txBox="1"/>
          <p:nvPr/>
        </p:nvSpPr>
        <p:spPr>
          <a:xfrm>
            <a:off x="1419860" y="2256159"/>
            <a:ext cx="2314575" cy="2209800"/>
          </a:xfrm>
          <a:prstGeom prst="rect">
            <a:avLst/>
          </a:prstGeom>
        </p:spPr>
        <p:txBody>
          <a:bodyPr vert="horz" wrap="square" lIns="0" tIns="130810" rIns="0" bIns="0" rtlCol="0">
            <a:spAutoFit/>
          </a:bodyPr>
          <a:lstStyle/>
          <a:p>
            <a:pPr marL="469900" indent="-457200">
              <a:lnSpc>
                <a:spcPct val="100000"/>
              </a:lnSpc>
              <a:spcBef>
                <a:spcPts val="1030"/>
              </a:spcBef>
              <a:buClr>
                <a:srgbClr val="4E5B6F"/>
              </a:buClr>
              <a:buSzPct val="95000"/>
              <a:buFont typeface="Wingdings"/>
              <a:buChar char=""/>
              <a:tabLst>
                <a:tab pos="469265" algn="l"/>
                <a:tab pos="469900" algn="l"/>
              </a:tabLst>
            </a:pPr>
            <a:r>
              <a:rPr sz="4000" spc="-5" dirty="0">
                <a:latin typeface="Arial MT"/>
                <a:cs typeface="Arial MT"/>
              </a:rPr>
              <a:t>MEN</a:t>
            </a:r>
            <a:r>
              <a:rPr sz="4000" spc="-60" dirty="0">
                <a:latin typeface="Arial MT"/>
                <a:cs typeface="Arial MT"/>
              </a:rPr>
              <a:t> </a:t>
            </a:r>
            <a:r>
              <a:rPr sz="4000" dirty="0">
                <a:latin typeface="Arial MT"/>
                <a:cs typeface="Arial MT"/>
              </a:rPr>
              <a:t>I</a:t>
            </a:r>
            <a:endParaRPr sz="4000">
              <a:latin typeface="Arial MT"/>
              <a:cs typeface="Arial MT"/>
            </a:endParaRPr>
          </a:p>
          <a:p>
            <a:pPr marL="469900" indent="-457200">
              <a:lnSpc>
                <a:spcPct val="100000"/>
              </a:lnSpc>
              <a:spcBef>
                <a:spcPts val="935"/>
              </a:spcBef>
              <a:buClr>
                <a:srgbClr val="4E5B6F"/>
              </a:buClr>
              <a:buSzPct val="95000"/>
              <a:buFont typeface="Wingdings"/>
              <a:buChar char=""/>
              <a:tabLst>
                <a:tab pos="469265" algn="l"/>
                <a:tab pos="469900" algn="l"/>
              </a:tabLst>
            </a:pPr>
            <a:r>
              <a:rPr sz="4000" spc="-5" dirty="0">
                <a:latin typeface="Arial MT"/>
                <a:cs typeface="Arial MT"/>
              </a:rPr>
              <a:t>MEN</a:t>
            </a:r>
            <a:r>
              <a:rPr sz="4000" spc="-105" dirty="0">
                <a:latin typeface="Arial MT"/>
                <a:cs typeface="Arial MT"/>
              </a:rPr>
              <a:t> </a:t>
            </a:r>
            <a:r>
              <a:rPr sz="4000" spc="-5" dirty="0">
                <a:latin typeface="Arial MT"/>
                <a:cs typeface="Arial MT"/>
              </a:rPr>
              <a:t>IIa</a:t>
            </a:r>
            <a:endParaRPr sz="4000">
              <a:latin typeface="Arial MT"/>
              <a:cs typeface="Arial MT"/>
            </a:endParaRPr>
          </a:p>
          <a:p>
            <a:pPr marL="469900" indent="-457200">
              <a:lnSpc>
                <a:spcPct val="100000"/>
              </a:lnSpc>
              <a:spcBef>
                <a:spcPts val="935"/>
              </a:spcBef>
              <a:buClr>
                <a:srgbClr val="4E5B6F"/>
              </a:buClr>
              <a:buSzPct val="95000"/>
              <a:buFont typeface="Wingdings"/>
              <a:buChar char=""/>
              <a:tabLst>
                <a:tab pos="469265" algn="l"/>
                <a:tab pos="469900" algn="l"/>
              </a:tabLst>
            </a:pPr>
            <a:r>
              <a:rPr sz="4000" spc="-5" dirty="0">
                <a:latin typeface="Arial MT"/>
                <a:cs typeface="Arial MT"/>
              </a:rPr>
              <a:t>MEN</a:t>
            </a:r>
            <a:r>
              <a:rPr sz="4000" spc="-105" dirty="0">
                <a:latin typeface="Arial MT"/>
                <a:cs typeface="Arial MT"/>
              </a:rPr>
              <a:t> </a:t>
            </a:r>
            <a:r>
              <a:rPr sz="4000" spc="-5" dirty="0">
                <a:latin typeface="Arial MT"/>
                <a:cs typeface="Arial MT"/>
              </a:rPr>
              <a:t>IIb</a:t>
            </a:r>
            <a:endParaRPr sz="4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28419" y="662432"/>
            <a:ext cx="5439410" cy="8382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1831975" algn="l"/>
                <a:tab pos="3785235" algn="l"/>
              </a:tabLst>
            </a:pPr>
            <a:r>
              <a:rPr sz="5300" spc="-125" dirty="0">
                <a:solidFill>
                  <a:srgbClr val="3E5880"/>
                </a:solidFill>
              </a:rPr>
              <a:t>Don’</a:t>
            </a:r>
            <a:r>
              <a:rPr sz="5300" spc="5" dirty="0">
                <a:solidFill>
                  <a:srgbClr val="3E5880"/>
                </a:solidFill>
              </a:rPr>
              <a:t>t</a:t>
            </a:r>
            <a:r>
              <a:rPr sz="5300" dirty="0">
                <a:solidFill>
                  <a:srgbClr val="3E5880"/>
                </a:solidFill>
              </a:rPr>
              <a:t>	</a:t>
            </a:r>
            <a:r>
              <a:rPr sz="5300" spc="-125" dirty="0">
                <a:solidFill>
                  <a:srgbClr val="3E5880"/>
                </a:solidFill>
              </a:rPr>
              <a:t>forge</a:t>
            </a:r>
            <a:r>
              <a:rPr sz="5300" spc="5" dirty="0">
                <a:solidFill>
                  <a:srgbClr val="3E5880"/>
                </a:solidFill>
              </a:rPr>
              <a:t>t</a:t>
            </a:r>
            <a:r>
              <a:rPr sz="5300" dirty="0">
                <a:solidFill>
                  <a:srgbClr val="3E5880"/>
                </a:solidFill>
              </a:rPr>
              <a:t>	</a:t>
            </a:r>
            <a:r>
              <a:rPr sz="5300" spc="-120" dirty="0">
                <a:solidFill>
                  <a:srgbClr val="3E5880"/>
                </a:solidFill>
              </a:rPr>
              <a:t>MEN</a:t>
            </a:r>
            <a:r>
              <a:rPr sz="5300" spc="5" dirty="0">
                <a:solidFill>
                  <a:srgbClr val="3E5880"/>
                </a:solidFill>
              </a:rPr>
              <a:t>!</a:t>
            </a:r>
            <a:endParaRPr sz="5300"/>
          </a:p>
        </p:txBody>
      </p:sp>
      <p:sp>
        <p:nvSpPr>
          <p:cNvPr id="3" name="object 3"/>
          <p:cNvSpPr txBox="1"/>
          <p:nvPr/>
        </p:nvSpPr>
        <p:spPr>
          <a:xfrm>
            <a:off x="1419860" y="2374693"/>
            <a:ext cx="9820275" cy="4038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900" indent="-457200">
              <a:lnSpc>
                <a:spcPct val="100000"/>
              </a:lnSpc>
              <a:spcBef>
                <a:spcPts val="100"/>
              </a:spcBef>
              <a:buClr>
                <a:srgbClr val="4E5B6F"/>
              </a:buClr>
              <a:buSzPct val="95000"/>
              <a:buFont typeface="Wingdings"/>
              <a:buChar char=""/>
              <a:tabLst>
                <a:tab pos="469265" algn="l"/>
                <a:tab pos="469900" algn="l"/>
              </a:tabLst>
            </a:pPr>
            <a:r>
              <a:rPr sz="4000" spc="-5" dirty="0">
                <a:latin typeface="Arial MT"/>
                <a:cs typeface="Arial MT"/>
              </a:rPr>
              <a:t>MEN</a:t>
            </a:r>
            <a:r>
              <a:rPr sz="4000" spc="-55" dirty="0">
                <a:latin typeface="Arial MT"/>
                <a:cs typeface="Arial MT"/>
              </a:rPr>
              <a:t> </a:t>
            </a:r>
            <a:r>
              <a:rPr sz="4000" spc="-5" dirty="0">
                <a:latin typeface="Arial MT"/>
                <a:cs typeface="Arial MT"/>
              </a:rPr>
              <a:t>I:</a:t>
            </a:r>
            <a:endParaRPr sz="4000">
              <a:latin typeface="Arial MT"/>
              <a:cs typeface="Arial MT"/>
            </a:endParaRPr>
          </a:p>
          <a:p>
            <a:pPr marL="1140460">
              <a:lnSpc>
                <a:spcPct val="100000"/>
              </a:lnSpc>
            </a:pPr>
            <a:r>
              <a:rPr sz="4000" spc="-10" dirty="0">
                <a:latin typeface="Arial MT"/>
                <a:cs typeface="Arial MT"/>
              </a:rPr>
              <a:t>Pituitary,Pancreas,Parathyroid</a:t>
            </a:r>
            <a:endParaRPr sz="4000">
              <a:latin typeface="Arial MT"/>
              <a:cs typeface="Arial MT"/>
            </a:endParaRPr>
          </a:p>
          <a:p>
            <a:pPr marL="469900" indent="-457200">
              <a:lnSpc>
                <a:spcPct val="100000"/>
              </a:lnSpc>
              <a:spcBef>
                <a:spcPts val="930"/>
              </a:spcBef>
              <a:buClr>
                <a:srgbClr val="4E5B6F"/>
              </a:buClr>
              <a:buSzPct val="95000"/>
              <a:buFont typeface="Wingdings"/>
              <a:buChar char=""/>
              <a:tabLst>
                <a:tab pos="469265" algn="l"/>
                <a:tab pos="469900" algn="l"/>
              </a:tabLst>
            </a:pPr>
            <a:r>
              <a:rPr sz="4000" spc="-5" dirty="0">
                <a:latin typeface="Arial MT"/>
                <a:cs typeface="Arial MT"/>
              </a:rPr>
              <a:t>MEN</a:t>
            </a:r>
            <a:r>
              <a:rPr sz="4000" spc="-55" dirty="0">
                <a:latin typeface="Arial MT"/>
                <a:cs typeface="Arial MT"/>
              </a:rPr>
              <a:t> </a:t>
            </a:r>
            <a:r>
              <a:rPr sz="4000" spc="-5" dirty="0">
                <a:latin typeface="Arial MT"/>
                <a:cs typeface="Arial MT"/>
              </a:rPr>
              <a:t>IIa:</a:t>
            </a:r>
            <a:endParaRPr sz="4000">
              <a:latin typeface="Arial MT"/>
              <a:cs typeface="Arial MT"/>
            </a:endParaRPr>
          </a:p>
          <a:p>
            <a:pPr marL="469900">
              <a:lnSpc>
                <a:spcPct val="100000"/>
              </a:lnSpc>
              <a:spcBef>
                <a:spcPts val="935"/>
              </a:spcBef>
            </a:pPr>
            <a:r>
              <a:rPr sz="4000" spc="-30" dirty="0">
                <a:latin typeface="Arial MT"/>
                <a:cs typeface="Arial MT"/>
              </a:rPr>
              <a:t>MTC,</a:t>
            </a:r>
            <a:r>
              <a:rPr sz="4000" spc="-40" dirty="0">
                <a:latin typeface="Arial MT"/>
                <a:cs typeface="Arial MT"/>
              </a:rPr>
              <a:t> </a:t>
            </a:r>
            <a:r>
              <a:rPr sz="4000" spc="-5" dirty="0">
                <a:latin typeface="Arial MT"/>
                <a:cs typeface="Arial MT"/>
              </a:rPr>
              <a:t>Pheochromocytoma,</a:t>
            </a:r>
            <a:r>
              <a:rPr sz="4000" spc="-40" dirty="0">
                <a:latin typeface="Arial MT"/>
                <a:cs typeface="Arial MT"/>
              </a:rPr>
              <a:t> </a:t>
            </a:r>
            <a:r>
              <a:rPr sz="4000" spc="-5" dirty="0">
                <a:latin typeface="Arial MT"/>
                <a:cs typeface="Arial MT"/>
              </a:rPr>
              <a:t>Parathyroid</a:t>
            </a:r>
            <a:endParaRPr sz="4000">
              <a:latin typeface="Arial MT"/>
              <a:cs typeface="Arial MT"/>
            </a:endParaRPr>
          </a:p>
          <a:p>
            <a:pPr marL="469900" indent="-457200">
              <a:lnSpc>
                <a:spcPct val="100000"/>
              </a:lnSpc>
              <a:spcBef>
                <a:spcPts val="935"/>
              </a:spcBef>
              <a:buClr>
                <a:srgbClr val="4E5B6F"/>
              </a:buClr>
              <a:buSzPct val="95000"/>
              <a:buFont typeface="Wingdings"/>
              <a:buChar char=""/>
              <a:tabLst>
                <a:tab pos="469265" algn="l"/>
                <a:tab pos="469900" algn="l"/>
              </a:tabLst>
            </a:pPr>
            <a:r>
              <a:rPr sz="4000" spc="-5" dirty="0">
                <a:latin typeface="Arial MT"/>
                <a:cs typeface="Arial MT"/>
              </a:rPr>
              <a:t>MEN</a:t>
            </a:r>
            <a:r>
              <a:rPr sz="4000" spc="-55" dirty="0">
                <a:latin typeface="Arial MT"/>
                <a:cs typeface="Arial MT"/>
              </a:rPr>
              <a:t> </a:t>
            </a:r>
            <a:r>
              <a:rPr sz="4000" spc="-5" dirty="0">
                <a:latin typeface="Arial MT"/>
                <a:cs typeface="Arial MT"/>
              </a:rPr>
              <a:t>IIb:</a:t>
            </a:r>
            <a:endParaRPr sz="4000">
              <a:latin typeface="Arial MT"/>
              <a:cs typeface="Arial MT"/>
            </a:endParaRPr>
          </a:p>
          <a:p>
            <a:pPr marL="1140460">
              <a:lnSpc>
                <a:spcPct val="100000"/>
              </a:lnSpc>
            </a:pPr>
            <a:r>
              <a:rPr sz="4000" spc="-10" dirty="0">
                <a:latin typeface="Arial MT"/>
                <a:cs typeface="Arial MT"/>
              </a:rPr>
              <a:t>MTC,Pheochromcytoma,Neurofibroma</a:t>
            </a:r>
            <a:endParaRPr sz="4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950460" y="3830960"/>
            <a:ext cx="309753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-5" dirty="0"/>
              <a:t>Thank</a:t>
            </a:r>
            <a:r>
              <a:rPr sz="4000" spc="-50" dirty="0"/>
              <a:t> </a:t>
            </a:r>
            <a:r>
              <a:rPr sz="4000" spc="-5" dirty="0"/>
              <a:t>you</a:t>
            </a:r>
            <a:r>
              <a:rPr sz="4000" spc="-50" dirty="0"/>
              <a:t> </a:t>
            </a:r>
            <a:r>
              <a:rPr sz="4000" spc="-5" dirty="0"/>
              <a:t>*-*</a:t>
            </a:r>
            <a:endParaRPr sz="40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</TotalTime>
  <Words>1250</Words>
  <Application>Microsoft Office PowerPoint</Application>
  <PresentationFormat>Custom</PresentationFormat>
  <Paragraphs>166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1" baseType="lpstr">
      <vt:lpstr>Arial</vt:lpstr>
      <vt:lpstr>Arial MT</vt:lpstr>
      <vt:lpstr>Calibri</vt:lpstr>
      <vt:lpstr>Symbol</vt:lpstr>
      <vt:lpstr>Times New Roman</vt:lpstr>
      <vt:lpstr>Wingdings</vt:lpstr>
      <vt:lpstr>Office Theme</vt:lpstr>
      <vt:lpstr>COMMON ENDOCRINE  PTHOLOGIES</vt:lpstr>
      <vt:lpstr>PowerPoint Presentation</vt:lpstr>
      <vt:lpstr>PowerPoint Presentation</vt:lpstr>
      <vt:lpstr>PowerPoint Presentation</vt:lpstr>
      <vt:lpstr>Blood Supply</vt:lpstr>
      <vt:lpstr>Physiology</vt:lpstr>
      <vt:lpstr>Pathology</vt:lpstr>
      <vt:lpstr>Hypoparathyroidism</vt:lpstr>
      <vt:lpstr>Types of hyperparathyroidism :</vt:lpstr>
      <vt:lpstr>Primary Hyperparathyroidism</vt:lpstr>
      <vt:lpstr>A pt has 12mg/dl calcium levels and 300 mg/dl PTH &gt;&gt;  primary hyperparathyroidism , what is the management ?</vt:lpstr>
      <vt:lpstr>Primary Hyperparathyroidism</vt:lpstr>
      <vt:lpstr>PowerPoint Presentation</vt:lpstr>
      <vt:lpstr>Indications of Surgery in  Asymptomatic  Primary  Hyperparathyroidism</vt:lpstr>
      <vt:lpstr>Secondary Hyperparathyroidism</vt:lpstr>
      <vt:lpstr>Indications of Surgery in Secondary  Hyperparathyroidism</vt:lpstr>
      <vt:lpstr>Tertiary Hyperparathyroidism</vt:lpstr>
      <vt:lpstr>Investigations</vt:lpstr>
      <vt:lpstr>Things to remember</vt:lpstr>
      <vt:lpstr>Where are the missed glands?</vt:lpstr>
      <vt:lpstr>PowerPoint Presentation</vt:lpstr>
      <vt:lpstr>Don’t forget MEN!</vt:lpstr>
      <vt:lpstr>Don’t forget MEN!</vt:lpstr>
      <vt:lpstr>Thank you *-*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COMMON ENDOCRINE  PTHOLOGIES</dc:title>
  <cp:lastModifiedBy>saif.sadi@yahoo.com</cp:lastModifiedBy>
  <cp:revision>1</cp:revision>
  <dcterms:created xsi:type="dcterms:W3CDTF">2021-07-29T06:04:39Z</dcterms:created>
  <dcterms:modified xsi:type="dcterms:W3CDTF">2021-07-29T06:24:37Z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2021-07-29T00:00:00Z</vt:filetime>
  </property>
  <property fmtid="{D5CDD505-2E9C-101B-9397-08002B2CF9AE}" pid="3" name="Creator">
    <vt:lpwstr>WPP 演示</vt:lpwstr>
  </property>
  <property fmtid="{D5CDD505-2E9C-101B-9397-08002B2CF9AE}" pid="4" name="LastSaved">
    <vt:filetime>2021-07-29T00:00:00Z</vt:filetime>
  </property>
</Properties>
</file>