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044" r:id="rId4"/>
    <p:sldMasterId id="2147484356" r:id="rId5"/>
  </p:sldMasterIdLst>
  <p:notesMasterIdLst>
    <p:notesMasterId r:id="rId33"/>
  </p:notesMasterIdLst>
  <p:sldIdLst>
    <p:sldId id="256" r:id="rId6"/>
    <p:sldId id="257" r:id="rId7"/>
    <p:sldId id="360" r:id="rId8"/>
    <p:sldId id="361" r:id="rId9"/>
    <p:sldId id="362" r:id="rId10"/>
    <p:sldId id="363" r:id="rId11"/>
    <p:sldId id="365" r:id="rId12"/>
    <p:sldId id="366" r:id="rId13"/>
    <p:sldId id="367" r:id="rId14"/>
    <p:sldId id="339" r:id="rId15"/>
    <p:sldId id="341" r:id="rId16"/>
    <p:sldId id="349" r:id="rId17"/>
    <p:sldId id="342" r:id="rId18"/>
    <p:sldId id="343" r:id="rId19"/>
    <p:sldId id="350" r:id="rId20"/>
    <p:sldId id="359" r:id="rId21"/>
    <p:sldId id="345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05" r:id="rId32"/>
  </p:sldIdLst>
  <p:sldSz cx="9144000" cy="6858000" type="screen4x3"/>
  <p:notesSz cx="6858000" cy="9144000"/>
  <p:defaultTextStyle>
    <a:defPPr>
      <a:defRPr lang="ar-JO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2" autoAdjust="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E51B423-FC96-4224-A1CD-8362A91C0C97}" type="datetimeFigureOut">
              <a:rPr lang="ar-JO" smtClean="0"/>
              <a:t>20/12/1442</a:t>
            </a:fld>
            <a:endParaRPr lang="ar-JO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JO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7DDCB67-9BD5-4601-8D28-4EC8F22AC85E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996312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DCB67-9BD5-4601-8D28-4EC8F22AC85E}" type="slidenum">
              <a:rPr lang="ar-JO" smtClean="0"/>
              <a:t>16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082120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2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538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32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177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609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98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51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302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2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608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96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129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508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89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rtl="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7/29/2021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rtl="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ext.amboss.com/us/article/kO0msT#Zee3c52d5a0e0844921b94c537f7d8ba3" TargetMode="External"/><Relationship Id="rId7" Type="http://schemas.openxmlformats.org/officeDocument/2006/relationships/hyperlink" Target="https://next.amboss.com/us/article/q40C4T#Z130e24e19697c4b29f9defdb782e267c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next.amboss.com/us/article/fM0kLg#Zca7fd28598a951a5b85443bbe965acd0" TargetMode="External"/><Relationship Id="rId5" Type="http://schemas.openxmlformats.org/officeDocument/2006/relationships/hyperlink" Target="https://next.amboss.com/us/article/Ah0Rgf#Z80d5fcfed347d07d1c971bb26ccea44c" TargetMode="External"/><Relationship Id="rId4" Type="http://schemas.openxmlformats.org/officeDocument/2006/relationships/hyperlink" Target="https://next.amboss.com/us/article/4n03tg#Z4254d71ea91bb85a18eeeaaf5e7adbef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980728"/>
            <a:ext cx="9122896" cy="4824536"/>
          </a:xfrm>
        </p:spPr>
        <p:txBody>
          <a:bodyPr>
            <a:noAutofit/>
          </a:bodyPr>
          <a:lstStyle/>
          <a:p>
            <a:pPr rtl="0"/>
            <a:r>
              <a:rPr lang="en-US" sz="4800" b="1" dirty="0" smtClean="0">
                <a:latin typeface="Britannic Bold" panose="020B0903060703020204" pitchFamily="34" charset="0"/>
              </a:rPr>
              <a:t>PEDIATRIC SURGICAL EMERGENCIES </a:t>
            </a:r>
            <a:br>
              <a:rPr lang="en-US" sz="4800" b="1" dirty="0" smtClean="0">
                <a:latin typeface="Britannic Bold" panose="020B0903060703020204" pitchFamily="34" charset="0"/>
              </a:rPr>
            </a:br>
            <a:r>
              <a:rPr lang="en-US" sz="4800" b="1" dirty="0">
                <a:latin typeface="Britannic Bold" panose="020B0903060703020204" pitchFamily="34" charset="0"/>
              </a:rPr>
              <a:t/>
            </a:r>
            <a:br>
              <a:rPr lang="en-US" sz="4800" b="1" dirty="0">
                <a:latin typeface="Britannic Bold" panose="020B0903060703020204" pitchFamily="34" charset="0"/>
              </a:rPr>
            </a:br>
            <a:endParaRPr lang="ar-JO" sz="4800" b="1" dirty="0">
              <a:latin typeface="Britannic Bold" panose="020B0903060703020204" pitchFamily="34" charset="0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6400800" cy="17526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Othman </a:t>
            </a:r>
            <a:r>
              <a:rPr lang="en-US" dirty="0" err="1" smtClean="0">
                <a:solidFill>
                  <a:schemeClr val="tx1"/>
                </a:solidFill>
              </a:rPr>
              <a:t>Badran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err="1" smtClean="0">
                <a:solidFill>
                  <a:schemeClr val="tx1"/>
                </a:solidFill>
              </a:rPr>
              <a:t>Aya</a:t>
            </a:r>
            <a:r>
              <a:rPr lang="en-US" dirty="0" smtClean="0">
                <a:solidFill>
                  <a:schemeClr val="tx1"/>
                </a:solidFill>
              </a:rPr>
              <a:t> Hassan </a:t>
            </a:r>
          </a:p>
          <a:p>
            <a:pPr algn="l"/>
            <a:r>
              <a:rPr lang="en-US" dirty="0" err="1" smtClean="0">
                <a:solidFill>
                  <a:schemeClr val="tx1"/>
                </a:solidFill>
              </a:rPr>
              <a:t>Roa</a:t>
            </a:r>
            <a:r>
              <a:rPr lang="en-US" dirty="0" err="1" smtClean="0">
                <a:solidFill>
                  <a:schemeClr val="tx1"/>
                </a:solidFill>
              </a:rPr>
              <a:t>’a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Ghanem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11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-2403648"/>
            <a:ext cx="7772400" cy="1470025"/>
          </a:xfrm>
        </p:spPr>
        <p:txBody>
          <a:bodyPr/>
          <a:lstStyle/>
          <a:p>
            <a:endParaRPr lang="ar-JO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43808" y="980728"/>
            <a:ext cx="6048672" cy="5256584"/>
          </a:xfrm>
        </p:spPr>
        <p:txBody>
          <a:bodyPr>
            <a:normAutofit/>
          </a:bodyPr>
          <a:lstStyle/>
          <a:p>
            <a:pPr algn="l" rtl="0"/>
            <a:endParaRPr lang="en-US" sz="3600" b="1" i="0" dirty="0" smtClean="0">
              <a:solidFill>
                <a:schemeClr val="tx1"/>
              </a:solidFill>
              <a:effectLst/>
              <a:latin typeface="Roboto Slab"/>
            </a:endParaRPr>
          </a:p>
          <a:p>
            <a:pPr algn="l" rtl="0"/>
            <a:r>
              <a:rPr lang="en-US" sz="3600" b="0" i="0" dirty="0" smtClean="0">
                <a:solidFill>
                  <a:schemeClr val="tx1"/>
                </a:solidFill>
                <a:effectLst/>
                <a:latin typeface="Roboto Slab"/>
              </a:rPr>
              <a:t>is a life threating condition for which immediate surgical intervention is the only way to solve the problem successfully.</a:t>
            </a:r>
            <a:endParaRPr lang="ar-JO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28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71600" y="332656"/>
            <a:ext cx="7772400" cy="1296144"/>
          </a:xfrm>
        </p:spPr>
        <p:txBody>
          <a:bodyPr>
            <a:normAutofit/>
          </a:bodyPr>
          <a:lstStyle/>
          <a:p>
            <a:pPr algn="l" rtl="0"/>
            <a:r>
              <a:rPr lang="en-US" sz="5400" dirty="0" smtClean="0"/>
              <a:t>Acute Scrotum </a:t>
            </a:r>
            <a:endParaRPr lang="ar-JO" sz="54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15616" y="1988840"/>
            <a:ext cx="8208912" cy="4608512"/>
          </a:xfrm>
        </p:spPr>
        <p:txBody>
          <a:bodyPr/>
          <a:lstStyle/>
          <a:p>
            <a:pPr algn="l" rtl="0"/>
            <a:r>
              <a:rPr lang="en-US" dirty="0" smtClean="0">
                <a:solidFill>
                  <a:schemeClr val="tx1"/>
                </a:solidFill>
              </a:rPr>
              <a:t>Acutely painful +/- swelling +/- red scrotum </a:t>
            </a:r>
          </a:p>
          <a:p>
            <a:pPr algn="l" rtl="0"/>
            <a:endParaRPr lang="en-US" dirty="0">
              <a:solidFill>
                <a:schemeClr val="tx1"/>
              </a:solidFill>
            </a:endParaRPr>
          </a:p>
          <a:p>
            <a:pPr algn="l" rtl="0"/>
            <a:r>
              <a:rPr lang="en-US" dirty="0" smtClean="0">
                <a:solidFill>
                  <a:schemeClr val="tx1"/>
                </a:solidFill>
              </a:rPr>
              <a:t>Causes: </a:t>
            </a:r>
          </a:p>
          <a:p>
            <a:pPr algn="l" rtl="0"/>
            <a:r>
              <a:rPr lang="en-US" dirty="0" smtClean="0">
                <a:solidFill>
                  <a:schemeClr val="tx1"/>
                </a:solidFill>
              </a:rPr>
              <a:t> ▪ Testicular Torsion</a:t>
            </a:r>
          </a:p>
          <a:p>
            <a:pPr algn="l" rtl="0"/>
            <a:r>
              <a:rPr lang="en-US" dirty="0" smtClean="0">
                <a:solidFill>
                  <a:schemeClr val="tx1"/>
                </a:solidFill>
              </a:rPr>
              <a:t> ▪ </a:t>
            </a:r>
            <a:r>
              <a:rPr lang="en-US" dirty="0" err="1" smtClean="0">
                <a:solidFill>
                  <a:schemeClr val="tx1"/>
                </a:solidFill>
              </a:rPr>
              <a:t>Epididymo-orchitis</a:t>
            </a:r>
            <a:r>
              <a:rPr lang="en-US" dirty="0" smtClean="0">
                <a:solidFill>
                  <a:schemeClr val="tx1"/>
                </a:solidFill>
              </a:rPr>
              <a:t> (commonest for </a:t>
            </a:r>
            <a:r>
              <a:rPr lang="en-US" dirty="0" err="1" smtClean="0">
                <a:solidFill>
                  <a:schemeClr val="tx1"/>
                </a:solidFill>
              </a:rPr>
              <a:t>postpubertal</a:t>
            </a:r>
            <a:r>
              <a:rPr lang="en-US" dirty="0" smtClean="0">
                <a:solidFill>
                  <a:schemeClr val="tx1"/>
                </a:solidFill>
              </a:rPr>
              <a:t> boys)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Torsion of Appendages </a:t>
            </a:r>
          </a:p>
          <a:p>
            <a:pPr algn="l" rtl="0"/>
            <a:r>
              <a:rPr lang="en-US" dirty="0" smtClean="0">
                <a:solidFill>
                  <a:schemeClr val="tx1"/>
                </a:solidFill>
              </a:rPr>
              <a:t>▪ Other conditions e.g. Incarcerated hernia </a:t>
            </a:r>
            <a:endParaRPr lang="ar-J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20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478964"/>
            <a:ext cx="3733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Torsion of the testis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953000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sz="2800" b="1" dirty="0"/>
              <a:t>Testicular torsion</a:t>
            </a:r>
            <a:r>
              <a:rPr lang="en-US" sz="2800" dirty="0"/>
              <a:t> is when the spermatic cord to a testicle twists, cutting off the blood </a:t>
            </a:r>
            <a:r>
              <a:rPr lang="en-US" sz="2800" dirty="0" smtClean="0"/>
              <a:t>supply</a:t>
            </a:r>
          </a:p>
          <a:p>
            <a:pPr algn="l" rtl="0"/>
            <a:r>
              <a:rPr lang="en-US" sz="2800" dirty="0" smtClean="0"/>
              <a:t>most </a:t>
            </a:r>
            <a:r>
              <a:rPr lang="en-US" sz="2800" dirty="0"/>
              <a:t>common in </a:t>
            </a:r>
            <a:r>
              <a:rPr lang="en-US" sz="2800" dirty="0" err="1">
                <a:solidFill>
                  <a:srgbClr val="00B050"/>
                </a:solidFill>
              </a:rPr>
              <a:t>peripubertal</a:t>
            </a:r>
            <a:r>
              <a:rPr lang="en-US" sz="2800" dirty="0">
                <a:solidFill>
                  <a:srgbClr val="00B050"/>
                </a:solidFill>
              </a:rPr>
              <a:t> (12-18 years)  </a:t>
            </a:r>
            <a:r>
              <a:rPr lang="en-US" sz="2800" dirty="0"/>
              <a:t>but may occur at any age, including the perinatal period </a:t>
            </a:r>
            <a:endParaRPr lang="en-US" sz="2800" dirty="0" smtClean="0"/>
          </a:p>
          <a:p>
            <a:pPr algn="l" rtl="0"/>
            <a:r>
              <a:rPr lang="en-US" sz="2800" dirty="0"/>
              <a:t>risk factors: undescended testicle, bell clapper’s deformity. </a:t>
            </a:r>
            <a:endParaRPr lang="en-US" sz="28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050464"/>
            <a:ext cx="3563889" cy="338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06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23528" y="-2475656"/>
            <a:ext cx="7772400" cy="1470025"/>
          </a:xfrm>
        </p:spPr>
        <p:txBody>
          <a:bodyPr/>
          <a:lstStyle/>
          <a:p>
            <a:endParaRPr lang="ar-JO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404664"/>
            <a:ext cx="8352928" cy="6120680"/>
          </a:xfrm>
        </p:spPr>
        <p:txBody>
          <a:bodyPr>
            <a:normAutofit/>
          </a:bodyPr>
          <a:lstStyle/>
          <a:p>
            <a:pPr algn="l" rtl="0"/>
            <a:r>
              <a:rPr lang="en-US" sz="4000" dirty="0" smtClean="0">
                <a:solidFill>
                  <a:schemeClr val="tx1"/>
                </a:solidFill>
              </a:rPr>
              <a:t>Symptoms</a:t>
            </a:r>
          </a:p>
          <a:p>
            <a:pPr algn="l" rtl="0"/>
            <a:r>
              <a:rPr lang="en-US" sz="2800" dirty="0">
                <a:solidFill>
                  <a:srgbClr val="00B050"/>
                </a:solidFill>
              </a:rPr>
              <a:t>acute onset of diffuse testicular pain </a:t>
            </a:r>
            <a:r>
              <a:rPr lang="en-US" sz="2800" dirty="0" smtClean="0">
                <a:solidFill>
                  <a:schemeClr val="tx1"/>
                </a:solidFill>
              </a:rPr>
              <a:t>, vomiting</a:t>
            </a:r>
          </a:p>
          <a:p>
            <a:pPr algn="l" rtl="0"/>
            <a:endParaRPr lang="en-US" dirty="0">
              <a:solidFill>
                <a:schemeClr val="tx1"/>
              </a:solidFill>
            </a:endParaRPr>
          </a:p>
          <a:p>
            <a:pPr algn="l" rtl="0"/>
            <a:r>
              <a:rPr lang="en-US" sz="4000" dirty="0" smtClean="0">
                <a:solidFill>
                  <a:schemeClr val="tx1"/>
                </a:solidFill>
              </a:rPr>
              <a:t>Signs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Swollen, red </a:t>
            </a:r>
            <a:r>
              <a:rPr lang="en-US" sz="2800" dirty="0" err="1" smtClean="0">
                <a:solidFill>
                  <a:schemeClr val="tx1"/>
                </a:solidFill>
              </a:rPr>
              <a:t>hemiscrotum</a:t>
            </a:r>
            <a:r>
              <a:rPr lang="en-US" sz="2800" dirty="0" smtClean="0">
                <a:solidFill>
                  <a:schemeClr val="tx1"/>
                </a:solidFill>
              </a:rPr>
              <a:t> , affected testis may have a horizontal lie, lies higher than contralateral testis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 absent or decreased cremasteric reflex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Negative </a:t>
            </a:r>
            <a:r>
              <a:rPr lang="en-US" sz="2800" dirty="0" err="1" smtClean="0">
                <a:solidFill>
                  <a:schemeClr val="tx1"/>
                </a:solidFill>
              </a:rPr>
              <a:t>Prehn's</a:t>
            </a:r>
            <a:r>
              <a:rPr lang="en-US" sz="2800" dirty="0" smtClean="0">
                <a:solidFill>
                  <a:schemeClr val="tx1"/>
                </a:solidFill>
              </a:rPr>
              <a:t> sign: no pain relief with lifting the affected testicle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Fever and urinary symptoms are absent((Their presence is more indicative of epididymitis))</a:t>
            </a:r>
            <a:endParaRPr lang="ar-JO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08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-2475656"/>
            <a:ext cx="7772400" cy="1470025"/>
          </a:xfrm>
        </p:spPr>
        <p:txBody>
          <a:bodyPr/>
          <a:lstStyle/>
          <a:p>
            <a:endParaRPr lang="ar-JO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50520" y="335280"/>
            <a:ext cx="8469952" cy="6262072"/>
          </a:xfrm>
        </p:spPr>
        <p:txBody>
          <a:bodyPr>
            <a:normAutofit/>
          </a:bodyPr>
          <a:lstStyle/>
          <a:p>
            <a:pPr algn="l" rtl="0"/>
            <a:r>
              <a:rPr lang="en-US" sz="4000" dirty="0" smtClean="0">
                <a:solidFill>
                  <a:schemeClr val="tx1"/>
                </a:solidFill>
              </a:rPr>
              <a:t>Investigations</a:t>
            </a:r>
          </a:p>
          <a:p>
            <a:pPr algn="l" rtl="0"/>
            <a:r>
              <a:rPr lang="en-US" dirty="0" smtClean="0">
                <a:solidFill>
                  <a:schemeClr val="tx1"/>
                </a:solidFill>
              </a:rPr>
              <a:t>Doppler ultrasound scan of the scrotum :</a:t>
            </a:r>
          </a:p>
          <a:p>
            <a:pPr algn="l" rtl="0"/>
            <a:r>
              <a:rPr lang="en-US" sz="2800" dirty="0" smtClean="0">
                <a:solidFill>
                  <a:srgbClr val="92D050"/>
                </a:solidFill>
              </a:rPr>
              <a:t>absence of blood flow </a:t>
            </a:r>
            <a:r>
              <a:rPr lang="en-US" sz="2800" dirty="0" smtClean="0">
                <a:solidFill>
                  <a:schemeClr val="tx1"/>
                </a:solidFill>
              </a:rPr>
              <a:t>in the twisted testicle</a:t>
            </a:r>
          </a:p>
          <a:p>
            <a:pPr algn="l" rtl="0"/>
            <a:endParaRPr lang="en-US" sz="2800" dirty="0">
              <a:solidFill>
                <a:schemeClr val="tx1"/>
              </a:solidFill>
            </a:endParaRPr>
          </a:p>
          <a:p>
            <a:pPr algn="l" rtl="0"/>
            <a:r>
              <a:rPr lang="en-US" sz="2800" dirty="0" smtClean="0">
                <a:solidFill>
                  <a:schemeClr val="tx1"/>
                </a:solidFill>
              </a:rPr>
              <a:t>Timing is critical </a:t>
            </a:r>
            <a:r>
              <a:rPr lang="en-US" sz="2800" dirty="0" smtClean="0">
                <a:solidFill>
                  <a:srgbClr val="FF0000"/>
                </a:solidFill>
              </a:rPr>
              <a:t>4 - 6 hours  </a:t>
            </a:r>
            <a:r>
              <a:rPr lang="en-US" sz="2800" dirty="0" smtClean="0">
                <a:solidFill>
                  <a:schemeClr val="tx1"/>
                </a:solidFill>
              </a:rPr>
              <a:t>▪ Exploration if any doubt </a:t>
            </a:r>
          </a:p>
          <a:p>
            <a:pPr algn="l" rtl="0"/>
            <a:endParaRPr lang="en-US" sz="2800" dirty="0">
              <a:solidFill>
                <a:schemeClr val="tx1"/>
              </a:solidFill>
            </a:endParaRPr>
          </a:p>
          <a:p>
            <a:pPr algn="l" rtl="0"/>
            <a:r>
              <a:rPr lang="en-US" sz="2800" dirty="0" smtClean="0">
                <a:solidFill>
                  <a:schemeClr val="tx1"/>
                </a:solidFill>
              </a:rPr>
              <a:t>Ttt:</a:t>
            </a:r>
          </a:p>
          <a:p>
            <a:pPr algn="l" rtl="0"/>
            <a:r>
              <a:rPr lang="en-US" sz="2800" dirty="0" smtClean="0">
                <a:solidFill>
                  <a:schemeClr val="tx1"/>
                </a:solidFill>
              </a:rPr>
              <a:t>Surgical treatment  , untwist and fixation , asses viability</a:t>
            </a:r>
          </a:p>
          <a:p>
            <a:pPr algn="l" rtl="0"/>
            <a:r>
              <a:rPr lang="en-US" sz="2800" dirty="0" err="1" smtClean="0">
                <a:solidFill>
                  <a:schemeClr val="tx1"/>
                </a:solidFill>
              </a:rPr>
              <a:t>Orchiopexy</a:t>
            </a:r>
            <a:r>
              <a:rPr lang="en-US" sz="2800" dirty="0" smtClean="0">
                <a:solidFill>
                  <a:schemeClr val="tx1"/>
                </a:solidFill>
              </a:rPr>
              <a:t> for contralateral testis</a:t>
            </a:r>
          </a:p>
          <a:p>
            <a:pPr algn="l" rtl="0"/>
            <a:r>
              <a:rPr lang="en-US" sz="2800" dirty="0" smtClean="0">
                <a:solidFill>
                  <a:schemeClr val="tx1"/>
                </a:solidFill>
              </a:rPr>
              <a:t>If more than 12 hours, it is likely to be non-viable and may need </a:t>
            </a:r>
            <a:r>
              <a:rPr lang="en-US" sz="2800" dirty="0" smtClean="0">
                <a:solidFill>
                  <a:srgbClr val="FF0000"/>
                </a:solidFill>
              </a:rPr>
              <a:t>orchiectomy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</a:p>
          <a:p>
            <a:pPr algn="l" rtl="0"/>
            <a:endParaRPr lang="ar-JO" sz="28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51216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214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-2403648"/>
            <a:ext cx="7772400" cy="1470025"/>
          </a:xfrm>
        </p:spPr>
        <p:txBody>
          <a:bodyPr/>
          <a:lstStyle/>
          <a:p>
            <a:endParaRPr lang="ar-JO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568952" cy="6120680"/>
          </a:xfrm>
        </p:spPr>
        <p:txBody>
          <a:bodyPr>
            <a:normAutofit/>
          </a:bodyPr>
          <a:lstStyle/>
          <a:p>
            <a:pPr algn="l" rtl="0"/>
            <a:r>
              <a:rPr lang="en-US" sz="4000" dirty="0">
                <a:solidFill>
                  <a:prstClr val="black"/>
                </a:solidFill>
                <a:ea typeface="+mj-ea"/>
                <a:cs typeface="+mj-cs"/>
              </a:rPr>
              <a:t>Torsion of the appendage of the testis </a:t>
            </a:r>
            <a:endParaRPr lang="en-US" sz="4000" dirty="0" smtClean="0">
              <a:solidFill>
                <a:prstClr val="black"/>
              </a:solidFill>
              <a:ea typeface="+mj-ea"/>
              <a:cs typeface="+mj-cs"/>
            </a:endParaRPr>
          </a:p>
          <a:p>
            <a:pPr algn="l" rtl="0"/>
            <a:r>
              <a:rPr lang="en-US" sz="2800" dirty="0" smtClean="0"/>
              <a:t>occurs in children aged 7-14 years.</a:t>
            </a:r>
          </a:p>
          <a:p>
            <a:pPr algn="l" rtl="0"/>
            <a:r>
              <a:rPr lang="en-US" sz="2800" dirty="0" smtClean="0"/>
              <a:t>poses no threat to health</a:t>
            </a:r>
          </a:p>
          <a:p>
            <a:pPr lvl="1" indent="-457200" algn="l" rtl="0">
              <a:buFont typeface="Arial" panose="020B0604020202020204" pitchFamily="34" charset="0"/>
              <a:buChar char="•"/>
            </a:pPr>
            <a:r>
              <a:rPr lang="en-US" dirty="0" smtClean="0"/>
              <a:t>The pain is located in the </a:t>
            </a:r>
            <a:r>
              <a:rPr lang="en-US" dirty="0" smtClean="0">
                <a:solidFill>
                  <a:srgbClr val="FF0000"/>
                </a:solidFill>
              </a:rPr>
              <a:t>superior pole of the testicle</a:t>
            </a:r>
            <a:r>
              <a:rPr lang="en-US" dirty="0" smtClean="0"/>
              <a:t>. </a:t>
            </a:r>
            <a:r>
              <a:rPr lang="en-US" dirty="0" smtClean="0">
                <a:solidFill>
                  <a:srgbClr val="FF0000"/>
                </a:solidFill>
              </a:rPr>
              <a:t>focal point of pain on the testicle is uncommon in complete testicular torsion</a:t>
            </a:r>
            <a:r>
              <a:rPr lang="en-US" dirty="0" smtClean="0"/>
              <a:t>.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/>
              <a:t>Systemic symptoms are absent. Nausea and vomiting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/>
              <a:t> Blue dot sign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/>
              <a:t>Vertical </a:t>
            </a:r>
            <a:r>
              <a:rPr lang="en-US" sz="2800" dirty="0" err="1" smtClean="0"/>
              <a:t>orintation</a:t>
            </a:r>
            <a:r>
              <a:rPr lang="en-US" sz="2800" dirty="0" smtClean="0"/>
              <a:t> of the</a:t>
            </a:r>
          </a:p>
          <a:p>
            <a:pPr algn="l" rtl="0"/>
            <a:r>
              <a:rPr lang="en-US" sz="2800" dirty="0" smtClean="0"/>
              <a:t>testes is preserved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 smtClean="0"/>
              <a:t>cremasteric reflex is usually</a:t>
            </a:r>
          </a:p>
          <a:p>
            <a:pPr algn="l" rtl="0"/>
            <a:r>
              <a:rPr lang="en-US" sz="2800" dirty="0" smtClean="0"/>
              <a:t>intact</a:t>
            </a:r>
            <a:endParaRPr lang="ar-JO" sz="2800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20" y="4150136"/>
            <a:ext cx="3603129" cy="241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20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-2115616"/>
            <a:ext cx="7772400" cy="1470025"/>
          </a:xfrm>
        </p:spPr>
        <p:txBody>
          <a:bodyPr/>
          <a:lstStyle/>
          <a:p>
            <a:endParaRPr lang="ar-JO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8640960" cy="6048672"/>
          </a:xfrm>
        </p:spPr>
        <p:txBody>
          <a:bodyPr/>
          <a:lstStyle/>
          <a:p>
            <a:pPr algn="l" rtl="0"/>
            <a:r>
              <a:rPr lang="en-US" dirty="0" smtClean="0">
                <a:solidFill>
                  <a:schemeClr val="tx1"/>
                </a:solidFill>
              </a:rPr>
              <a:t>Doppler ultrasound</a:t>
            </a:r>
          </a:p>
          <a:p>
            <a:pPr algn="l" rtl="0"/>
            <a:r>
              <a:rPr lang="en-US" dirty="0" smtClean="0">
                <a:solidFill>
                  <a:schemeClr val="tx1"/>
                </a:solidFill>
              </a:rPr>
              <a:t>normal blood flow to the testis</a:t>
            </a:r>
          </a:p>
          <a:p>
            <a:pPr algn="l" rtl="0"/>
            <a:endParaRPr lang="en-US" dirty="0">
              <a:solidFill>
                <a:schemeClr val="tx1"/>
              </a:solidFill>
            </a:endParaRPr>
          </a:p>
          <a:p>
            <a:pPr algn="l" rtl="0"/>
            <a:r>
              <a:rPr lang="en-US" sz="3000" dirty="0">
                <a:solidFill>
                  <a:prstClr val="black"/>
                </a:solidFill>
              </a:rPr>
              <a:t>treated conservatively; NSAIDs and ice are the mainstays of therapy </a:t>
            </a:r>
            <a:endParaRPr lang="en-US" sz="3000" dirty="0" smtClean="0">
              <a:solidFill>
                <a:prstClr val="black"/>
              </a:solidFill>
            </a:endParaRPr>
          </a:p>
          <a:p>
            <a:pPr algn="l" rtl="0"/>
            <a:r>
              <a:rPr lang="en-US" dirty="0" smtClean="0">
                <a:solidFill>
                  <a:schemeClr val="tx1"/>
                </a:solidFill>
              </a:rPr>
              <a:t>operative if torsion cannot be  excluded </a:t>
            </a:r>
            <a:endParaRPr lang="ar-J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63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043608" y="980728"/>
            <a:ext cx="7772400" cy="1152128"/>
          </a:xfrm>
        </p:spPr>
        <p:txBody>
          <a:bodyPr>
            <a:normAutofit fontScale="90000"/>
          </a:bodyPr>
          <a:lstStyle/>
          <a:p>
            <a:pPr lvl="0" rtl="0">
              <a:spcBef>
                <a:spcPct val="20000"/>
              </a:spcBef>
            </a:pPr>
            <a:r>
              <a:rPr lang="en-US" dirty="0" err="1" smtClean="0"/>
              <a:t>Epididymo-orchitis</a:t>
            </a:r>
            <a:r>
              <a:rPr lang="en-US" dirty="0" smtClean="0"/>
              <a:t> </a:t>
            </a:r>
            <a:r>
              <a:rPr lang="en-US" sz="2400" dirty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t>inflammation of epididymis &amp; Testis due to infection or trauma ( Chlamydia trachomatis and Neisseria </a:t>
            </a:r>
            <a:r>
              <a:rPr lang="en-US" sz="2400" dirty="0" err="1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t>gonorrhoeae</a:t>
            </a:r>
            <a:r>
              <a:rPr lang="en-US" sz="2400" dirty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t>  )</a:t>
            </a:r>
            <a:br>
              <a:rPr lang="en-US" sz="2400" dirty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</a:br>
            <a:endParaRPr lang="ar-JO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19064" y="1770834"/>
            <a:ext cx="8424936" cy="5112568"/>
          </a:xfrm>
        </p:spPr>
        <p:txBody>
          <a:bodyPr>
            <a:normAutofit lnSpcReduction="10000"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14 and 35 years </a:t>
            </a:r>
            <a:r>
              <a:rPr lang="en-US" dirty="0" smtClean="0">
                <a:solidFill>
                  <a:schemeClr val="tx1"/>
                </a:solidFill>
              </a:rPr>
              <a:t>of age are most often affected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Gradual onset of pain in a </a:t>
            </a:r>
            <a:r>
              <a:rPr lang="en-US" dirty="0" err="1" smtClean="0">
                <a:solidFill>
                  <a:schemeClr val="tx1"/>
                </a:solidFill>
              </a:rPr>
              <a:t>hemiscrotum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Commonly associated with fever and UTI (urinary symptoms )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Pain relief by elevation of </a:t>
            </a:r>
            <a:r>
              <a:rPr lang="en-US" dirty="0" err="1" smtClean="0">
                <a:solidFill>
                  <a:schemeClr val="tx1"/>
                </a:solidFill>
              </a:rPr>
              <a:t>hemiscrotum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Prehn’s</a:t>
            </a:r>
            <a:r>
              <a:rPr lang="en-US" dirty="0" smtClean="0">
                <a:solidFill>
                  <a:schemeClr val="tx1"/>
                </a:solidFill>
              </a:rPr>
              <a:t> sign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cremasteric reflex remains normal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Doppler Scan: Excessive blood flow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treated conservatively with antibiotics and anti-inflammatory drugs 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 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160873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459432"/>
            <a:ext cx="8229600" cy="1600200"/>
          </a:xfrm>
        </p:spPr>
        <p:txBody>
          <a:bodyPr/>
          <a:lstStyle/>
          <a:p>
            <a:r>
              <a:rPr lang="en-US" b="1" dirty="0" err="1" smtClean="0"/>
              <a:t>Intussusception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80728"/>
            <a:ext cx="8229600" cy="5333999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dirty="0" smtClean="0"/>
              <a:t>• </a:t>
            </a:r>
            <a:r>
              <a:rPr lang="en-US" dirty="0" smtClean="0">
                <a:solidFill>
                  <a:srgbClr val="FF0000"/>
                </a:solidFill>
              </a:rPr>
              <a:t>Telescoping of bowel </a:t>
            </a:r>
          </a:p>
          <a:p>
            <a:pPr algn="l">
              <a:buNone/>
            </a:pPr>
            <a:r>
              <a:rPr lang="en-US" dirty="0" smtClean="0">
                <a:solidFill>
                  <a:srgbClr val="FF0000"/>
                </a:solidFill>
              </a:rPr>
              <a:t>    </a:t>
            </a:r>
            <a:r>
              <a:rPr lang="en-US" dirty="0" smtClean="0"/>
              <a:t>It refers to the condition whereby a proximal  segment of intestine becomes drawn into the lumen of the adjacent distal bowel. </a:t>
            </a:r>
            <a:endParaRPr lang="en-US" dirty="0"/>
          </a:p>
          <a:p>
            <a:pPr algn="l">
              <a:buNone/>
            </a:pPr>
            <a:r>
              <a:rPr lang="en-US" dirty="0">
                <a:solidFill>
                  <a:srgbClr val="000000"/>
                </a:solidFill>
              </a:rPr>
              <a:t>Most common cause of small bowel obstruction in toddlers  </a:t>
            </a:r>
            <a:endParaRPr lang="zh-CN" altLang="en-US" dirty="0">
              <a:solidFill>
                <a:srgbClr val="000000"/>
              </a:solidFill>
            </a:endParaRPr>
          </a:p>
          <a:p>
            <a:pPr algn="l">
              <a:buNone/>
            </a:pPr>
            <a:r>
              <a:rPr lang="en-US" dirty="0">
                <a:solidFill>
                  <a:srgbClr val="FF0000"/>
                </a:solidFill>
              </a:rPr>
              <a:t>Most common site (</a:t>
            </a:r>
            <a:r>
              <a:rPr lang="en-US" dirty="0" err="1">
                <a:solidFill>
                  <a:srgbClr val="FF0000"/>
                </a:solidFill>
              </a:rPr>
              <a:t>ileo-cecal</a:t>
            </a:r>
            <a:r>
              <a:rPr lang="en-US" dirty="0">
                <a:solidFill>
                  <a:srgbClr val="FF0000"/>
                </a:solidFill>
              </a:rPr>
              <a:t>)</a:t>
            </a:r>
            <a:endParaRPr lang="en-US" dirty="0" smtClean="0"/>
          </a:p>
          <a:p>
            <a:pPr algn="l">
              <a:buNone/>
            </a:pPr>
            <a:endParaRPr lang="en-US" dirty="0" smtClean="0"/>
          </a:p>
        </p:txBody>
      </p:sp>
      <p:pic>
        <p:nvPicPr>
          <p:cNvPr id="4" name="Picture 2" descr="Image result for intussuscep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3452" y="4697760"/>
            <a:ext cx="5050548" cy="2160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26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5616" y="1268760"/>
            <a:ext cx="691276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  <a:p>
            <a:pPr algn="l"/>
            <a:r>
              <a:rPr lang="en-US" sz="2400" dirty="0"/>
              <a:t>Caused usually by: </a:t>
            </a:r>
          </a:p>
          <a:p>
            <a:pPr algn="l">
              <a:buNone/>
            </a:pPr>
            <a:r>
              <a:rPr lang="en-US" sz="2400" dirty="0"/>
              <a:t>– Hypertrophied Peyer Patches (submucosal lymphoid tissue) due </a:t>
            </a:r>
            <a:r>
              <a:rPr lang="en-US" sz="2400" dirty="0" smtClean="0"/>
              <a:t>to prior  </a:t>
            </a:r>
            <a:r>
              <a:rPr lang="en-US" sz="2400" dirty="0"/>
              <a:t>viral infection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</a:rPr>
              <a:t>Idiopathic intussusception </a:t>
            </a:r>
            <a:r>
              <a:rPr lang="en-US" sz="2400" dirty="0"/>
              <a:t>occurs in children between the ages of approximately 6 and 24 months of age. Beyond this age group, one should consider the possibility that a </a:t>
            </a:r>
            <a:r>
              <a:rPr lang="en-US" sz="2400" dirty="0">
                <a:solidFill>
                  <a:srgbClr val="FF0000"/>
                </a:solidFill>
              </a:rPr>
              <a:t>pathologic lead point </a:t>
            </a:r>
            <a:r>
              <a:rPr lang="en-US" sz="2400" dirty="0"/>
              <a:t>may be present. These include </a:t>
            </a:r>
            <a:r>
              <a:rPr lang="en-US" sz="2400" dirty="0">
                <a:solidFill>
                  <a:srgbClr val="FF0000"/>
                </a:solidFill>
              </a:rPr>
              <a:t>polyps, malignant tumors such as lymphoma, enteric duplication cysts, or Meckel’s diverticulum</a:t>
            </a:r>
            <a:endParaRPr lang="ar-JO" sz="2400" dirty="0"/>
          </a:p>
        </p:txBody>
      </p:sp>
    </p:spTree>
    <p:extLst>
      <p:ext uri="{BB962C8B-B14F-4D97-AF65-F5344CB8AC3E}">
        <p14:creationId xmlns:p14="http://schemas.microsoft.com/office/powerpoint/2010/main" val="51009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498080" cy="1143000"/>
          </a:xfrm>
        </p:spPr>
        <p:txBody>
          <a:bodyPr/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556792"/>
            <a:ext cx="7239000" cy="4846320"/>
          </a:xfrm>
        </p:spPr>
        <p:txBody>
          <a:bodyPr>
            <a:normAutofit fontScale="92500"/>
          </a:bodyPr>
          <a:lstStyle/>
          <a:p>
            <a:pPr algn="l">
              <a:buNone/>
            </a:pPr>
            <a:r>
              <a:rPr lang="en-US" dirty="0"/>
              <a:t>A previously healthy child, who suddenly comes with acute abdominal</a:t>
            </a:r>
          </a:p>
          <a:p>
            <a:pPr algn="l">
              <a:buNone/>
            </a:pPr>
            <a:r>
              <a:rPr lang="en-US" dirty="0"/>
              <a:t>pain (colicky in nature). The pain lasts for seconds then disappears, then</a:t>
            </a:r>
          </a:p>
          <a:p>
            <a:pPr algn="l">
              <a:buNone/>
            </a:pPr>
            <a:r>
              <a:rPr lang="en-US" dirty="0"/>
              <a:t>appears again</a:t>
            </a:r>
            <a:r>
              <a:rPr lang="en-US" dirty="0" smtClean="0"/>
              <a:t>. </a:t>
            </a:r>
            <a:r>
              <a:rPr lang="en-US" dirty="0"/>
              <a:t>In between the</a:t>
            </a:r>
          </a:p>
          <a:p>
            <a:pPr algn="l">
              <a:buNone/>
            </a:pPr>
            <a:r>
              <a:rPr lang="en-US" dirty="0"/>
              <a:t>attacks, the child is healthy looking.</a:t>
            </a:r>
          </a:p>
          <a:p>
            <a:pPr algn="l">
              <a:buNone/>
            </a:pPr>
            <a:r>
              <a:rPr lang="en-US" b="1" dirty="0" smtClean="0"/>
              <a:t>Blood </a:t>
            </a:r>
            <a:r>
              <a:rPr lang="en-US" b="1" dirty="0"/>
              <a:t>in the stool</a:t>
            </a:r>
            <a:r>
              <a:rPr lang="en-US" dirty="0"/>
              <a:t> (Redcurrant jelly stool</a:t>
            </a:r>
            <a:r>
              <a:rPr lang="en-US" dirty="0" smtClean="0"/>
              <a:t>).</a:t>
            </a:r>
          </a:p>
          <a:p>
            <a:pPr algn="l">
              <a:buNone/>
            </a:pPr>
            <a:r>
              <a:rPr lang="en-US" dirty="0" smtClean="0"/>
              <a:t>Alternating Lethargy and irritability </a:t>
            </a:r>
          </a:p>
          <a:p>
            <a:pPr algn="l">
              <a:buNone/>
            </a:pPr>
            <a:r>
              <a:rPr lang="en-US" dirty="0" smtClean="0"/>
              <a:t>Vomiting </a:t>
            </a:r>
          </a:p>
        </p:txBody>
      </p:sp>
    </p:spTree>
    <p:extLst>
      <p:ext uri="{BB962C8B-B14F-4D97-AF65-F5344CB8AC3E}">
        <p14:creationId xmlns:p14="http://schemas.microsoft.com/office/powerpoint/2010/main" val="205874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2" y="762001"/>
            <a:ext cx="8229600" cy="5867399"/>
          </a:xfrm>
        </p:spPr>
        <p:txBody>
          <a:bodyPr>
            <a:normAutofit lnSpcReduction="10000"/>
          </a:bodyPr>
          <a:lstStyle/>
          <a:p>
            <a:pPr algn="l">
              <a:buNone/>
            </a:pPr>
            <a:r>
              <a:rPr lang="en-US" sz="3200" b="1" dirty="0"/>
              <a:t>o Diagnosis:</a:t>
            </a:r>
          </a:p>
          <a:p>
            <a:pPr algn="l">
              <a:buNone/>
            </a:pPr>
            <a:r>
              <a:rPr lang="en-US" dirty="0"/>
              <a:t> </a:t>
            </a:r>
            <a:r>
              <a:rPr lang="en-US" u="sng" dirty="0"/>
              <a:t>Clinical features</a:t>
            </a:r>
            <a:r>
              <a:rPr lang="en-US" dirty="0"/>
              <a:t>: the typical presentation is a previously healthy child with</a:t>
            </a:r>
          </a:p>
          <a:p>
            <a:pPr algn="l">
              <a:buNone/>
            </a:pPr>
            <a:r>
              <a:rPr lang="en-US" dirty="0"/>
              <a:t>acute attack of colicky abdominal pain associated with vomiting and blood</a:t>
            </a:r>
          </a:p>
          <a:p>
            <a:pPr algn="l">
              <a:buNone/>
            </a:pPr>
            <a:r>
              <a:rPr lang="en-US" dirty="0" smtClean="0"/>
              <a:t>in </a:t>
            </a:r>
            <a:r>
              <a:rPr lang="en-US" dirty="0"/>
              <a:t>the stool</a:t>
            </a:r>
          </a:p>
          <a:p>
            <a:pPr algn="l">
              <a:buNone/>
            </a:pPr>
            <a:r>
              <a:rPr lang="en-US" dirty="0"/>
              <a:t> </a:t>
            </a:r>
            <a:r>
              <a:rPr lang="en-US" b="1" u="sng" dirty="0"/>
              <a:t>Plain X-ray</a:t>
            </a:r>
            <a:r>
              <a:rPr lang="en-US" dirty="0"/>
              <a:t>: first investigation to exclude intestinal obstruction</a:t>
            </a:r>
          </a:p>
          <a:p>
            <a:pPr algn="l">
              <a:buNone/>
            </a:pPr>
            <a:r>
              <a:rPr lang="en-US" dirty="0"/>
              <a:t> </a:t>
            </a:r>
            <a:r>
              <a:rPr lang="en-US" u="sng" dirty="0"/>
              <a:t>Ultrasound</a:t>
            </a:r>
            <a:r>
              <a:rPr lang="en-US" dirty="0"/>
              <a:t>: to show two lumens inside each other</a:t>
            </a:r>
          </a:p>
          <a:p>
            <a:pPr algn="l">
              <a:buNone/>
            </a:pPr>
            <a:r>
              <a:rPr lang="en-US" dirty="0"/>
              <a:t> </a:t>
            </a:r>
            <a:r>
              <a:rPr lang="en-US" u="sng" dirty="0"/>
              <a:t>Barium enema</a:t>
            </a:r>
            <a:r>
              <a:rPr lang="en-US" dirty="0"/>
              <a:t>: diagnostic as well as therapeutic</a:t>
            </a:r>
          </a:p>
        </p:txBody>
      </p:sp>
    </p:spTree>
    <p:extLst>
      <p:ext uri="{BB962C8B-B14F-4D97-AF65-F5344CB8AC3E}">
        <p14:creationId xmlns:p14="http://schemas.microsoft.com/office/powerpoint/2010/main" val="292263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Image result for intussuscep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589" y="1295589"/>
            <a:ext cx="3566409" cy="3448051"/>
          </a:xfrm>
          <a:prstGeom prst="rect">
            <a:avLst/>
          </a:prstGeom>
          <a:noFill/>
        </p:spPr>
      </p:pic>
      <p:pic>
        <p:nvPicPr>
          <p:cNvPr id="45060" name="Picture 4" descr="Image result for intussusception ene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2368" y="1295589"/>
            <a:ext cx="2791103" cy="384048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160652" y="5105495"/>
            <a:ext cx="20379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4400" dirty="0">
                <a:solidFill>
                  <a:prstClr val="black"/>
                </a:solidFill>
              </a:rPr>
              <a:t>Target sign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68186" y="5410389"/>
            <a:ext cx="2746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dirty="0">
                <a:solidFill>
                  <a:prstClr val="black"/>
                </a:solidFill>
              </a:rPr>
              <a:t>Contrast enema for diagnosis and treatment </a:t>
            </a:r>
          </a:p>
        </p:txBody>
      </p:sp>
    </p:spTree>
    <p:extLst>
      <p:ext uri="{BB962C8B-B14F-4D97-AF65-F5344CB8AC3E}">
        <p14:creationId xmlns:p14="http://schemas.microsoft.com/office/powerpoint/2010/main" val="116933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84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4907632"/>
          </a:xfrm>
        </p:spPr>
        <p:txBody>
          <a:bodyPr>
            <a:normAutofit fontScale="70000" lnSpcReduction="20000"/>
          </a:bodyPr>
          <a:lstStyle/>
          <a:p>
            <a:pPr marL="82296" indent="0" algn="l">
              <a:buNone/>
            </a:pPr>
            <a:r>
              <a:rPr lang="en-US" b="1" dirty="0" smtClean="0"/>
              <a:t>.</a:t>
            </a:r>
            <a:r>
              <a:rPr lang="en-US" b="1" dirty="0" err="1" smtClean="0"/>
              <a:t>Intial</a:t>
            </a:r>
            <a:r>
              <a:rPr lang="en-US" b="1" dirty="0" smtClean="0"/>
              <a:t>  </a:t>
            </a:r>
            <a:r>
              <a:rPr lang="en-US" b="1" dirty="0"/>
              <a:t>steps</a:t>
            </a:r>
            <a:r>
              <a:rPr lang="en-US" dirty="0"/>
              <a:t>: nasogastric decompression and </a:t>
            </a:r>
            <a:r>
              <a:rPr lang="en-US" dirty="0">
                <a:hlinkClick r:id="rId3"/>
              </a:rPr>
              <a:t>fluid </a:t>
            </a:r>
            <a:r>
              <a:rPr lang="en-US" dirty="0" smtClean="0">
                <a:hlinkClick r:id="rId3"/>
              </a:rPr>
              <a:t>resuscitation</a:t>
            </a:r>
            <a:endParaRPr lang="en-US" dirty="0"/>
          </a:p>
          <a:p>
            <a:pPr marL="82296" indent="0" algn="l">
              <a:buNone/>
            </a:pPr>
            <a:r>
              <a:rPr lang="en-US" b="1" dirty="0"/>
              <a:t>Nonsurgical management</a:t>
            </a:r>
            <a:r>
              <a:rPr lang="en-US" dirty="0"/>
              <a:t> (performed under continuous </a:t>
            </a:r>
            <a:r>
              <a:rPr lang="en-US" dirty="0">
                <a:hlinkClick r:id="rId4"/>
              </a:rPr>
              <a:t>ultrasound</a:t>
            </a:r>
            <a:r>
              <a:rPr lang="en-US" dirty="0"/>
              <a:t> or fluoroscopic guidance) </a:t>
            </a:r>
            <a:r>
              <a:rPr lang="en-US" baseline="30000" dirty="0"/>
              <a:t>[7]</a:t>
            </a:r>
            <a:endParaRPr lang="en-US" dirty="0"/>
          </a:p>
          <a:p>
            <a:pPr marL="82296" indent="0" algn="l" rtl="0">
              <a:buNone/>
            </a:pPr>
            <a:r>
              <a:rPr lang="en-US" b="1" dirty="0">
                <a:hlinkClick r:id="rId5"/>
              </a:rPr>
              <a:t>Air enema</a:t>
            </a:r>
            <a:r>
              <a:rPr lang="en-US" dirty="0"/>
              <a:t>: treatment </a:t>
            </a:r>
            <a:r>
              <a:rPr lang="en-US" dirty="0" smtClean="0"/>
              <a:t>of choice </a:t>
            </a:r>
            <a:endParaRPr lang="en-US" dirty="0" smtClean="0"/>
          </a:p>
          <a:p>
            <a:pPr marL="82296" indent="0" algn="l">
              <a:buNone/>
            </a:pPr>
            <a:r>
              <a:rPr lang="en-US" dirty="0"/>
              <a:t>gas is introduced through a</a:t>
            </a:r>
          </a:p>
          <a:p>
            <a:pPr marL="82296" indent="0" algn="l">
              <a:buNone/>
            </a:pPr>
            <a:r>
              <a:rPr lang="en-US" dirty="0"/>
              <a:t>catheter under pressure control. Pressure does not exceed</a:t>
            </a:r>
          </a:p>
          <a:p>
            <a:pPr marL="82296" indent="0" algn="l">
              <a:buNone/>
            </a:pPr>
            <a:r>
              <a:rPr lang="en-US" dirty="0"/>
              <a:t>90-110 mmHg. The pressure introduced distally to</a:t>
            </a:r>
          </a:p>
          <a:p>
            <a:pPr marL="82296" indent="0" algn="l">
              <a:buNone/>
            </a:pPr>
            <a:r>
              <a:rPr lang="en-US" dirty="0"/>
              <a:t>proximally will reduce the </a:t>
            </a:r>
            <a:r>
              <a:rPr lang="en-US" dirty="0" err="1"/>
              <a:t>intussuception</a:t>
            </a:r>
            <a:endParaRPr lang="en-US" dirty="0"/>
          </a:p>
          <a:p>
            <a:r>
              <a:rPr lang="en-US" dirty="0"/>
              <a:t> </a:t>
            </a:r>
          </a:p>
          <a:p>
            <a:pPr marL="82296" indent="0" algn="l" rtl="0">
              <a:buNone/>
            </a:pPr>
            <a:endParaRPr lang="en-US" dirty="0"/>
          </a:p>
          <a:p>
            <a:pPr marL="402336" lvl="1" indent="0" algn="l">
              <a:buNone/>
            </a:pPr>
            <a:r>
              <a:rPr lang="en-US" dirty="0"/>
              <a:t>Hydrostatic reduction: </a:t>
            </a:r>
            <a:r>
              <a:rPr lang="en-US" dirty="0">
                <a:hlinkClick r:id="rId6"/>
              </a:rPr>
              <a:t>normal saline</a:t>
            </a:r>
            <a:r>
              <a:rPr lang="en-US" dirty="0"/>
              <a:t> (or water-soluble </a:t>
            </a:r>
            <a:r>
              <a:rPr lang="en-US" dirty="0">
                <a:hlinkClick r:id="rId7"/>
              </a:rPr>
              <a:t>contrast enema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515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Operative: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7239000" cy="4846320"/>
          </a:xfrm>
        </p:spPr>
        <p:txBody>
          <a:bodyPr>
            <a:normAutofit fontScale="55000" lnSpcReduction="20000"/>
          </a:bodyPr>
          <a:lstStyle/>
          <a:p>
            <a:pPr marL="0" indent="0" algn="l" rtl="0">
              <a:buNone/>
            </a:pPr>
            <a:r>
              <a:rPr lang="en-US" b="1" dirty="0"/>
              <a:t>o Indications:</a:t>
            </a:r>
          </a:p>
          <a:p>
            <a:pPr marL="0" indent="0" algn="l" rtl="0">
              <a:buNone/>
            </a:pPr>
            <a:r>
              <a:rPr lang="en-US" dirty="0"/>
              <a:t> Peritonitis</a:t>
            </a:r>
          </a:p>
          <a:p>
            <a:pPr marL="0" indent="0" algn="l" rtl="0">
              <a:buNone/>
            </a:pPr>
            <a:r>
              <a:rPr lang="en-US" dirty="0"/>
              <a:t> Sepsis</a:t>
            </a:r>
          </a:p>
          <a:p>
            <a:pPr marL="0" indent="0" algn="l" rtl="0">
              <a:buNone/>
            </a:pPr>
            <a:r>
              <a:rPr lang="en-US" dirty="0"/>
              <a:t> failure of the conservative treatment</a:t>
            </a:r>
          </a:p>
          <a:p>
            <a:pPr marL="0" indent="0" algn="l" rtl="0">
              <a:buNone/>
            </a:pPr>
            <a:r>
              <a:rPr lang="en-US" dirty="0"/>
              <a:t> Recurrence (5%)</a:t>
            </a:r>
          </a:p>
          <a:p>
            <a:pPr marL="0" indent="0" algn="l" rtl="0">
              <a:buNone/>
            </a:pPr>
            <a:r>
              <a:rPr lang="en-US" dirty="0"/>
              <a:t> When there is a leading point</a:t>
            </a:r>
          </a:p>
          <a:p>
            <a:pPr marL="0" indent="0" algn="l" rtl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Procedure:</a:t>
            </a:r>
          </a:p>
          <a:p>
            <a:pPr marL="0" indent="0" algn="l" rtl="0">
              <a:buNone/>
            </a:pPr>
            <a:r>
              <a:rPr lang="en-US" dirty="0"/>
              <a:t> Manual reduction of </a:t>
            </a:r>
            <a:r>
              <a:rPr lang="en-US" dirty="0" err="1"/>
              <a:t>Intussuception</a:t>
            </a:r>
            <a:r>
              <a:rPr lang="en-US" dirty="0"/>
              <a:t>.</a:t>
            </a:r>
          </a:p>
          <a:p>
            <a:pPr marL="0" indent="0" algn="l" rtl="0">
              <a:buNone/>
            </a:pPr>
            <a:r>
              <a:rPr lang="en-US" dirty="0"/>
              <a:t> Look for a leading point</a:t>
            </a:r>
          </a:p>
          <a:p>
            <a:pPr marL="0" indent="0" algn="l" rtl="0">
              <a:buNone/>
            </a:pPr>
            <a:r>
              <a:rPr lang="en-US" dirty="0"/>
              <a:t> Resection if:</a:t>
            </a:r>
          </a:p>
          <a:p>
            <a:pPr marL="0" indent="0" algn="l" rtl="0">
              <a:buNone/>
            </a:pPr>
            <a:r>
              <a:rPr lang="en-US" dirty="0"/>
              <a:t> unable to reduce the </a:t>
            </a:r>
            <a:r>
              <a:rPr lang="en-US" dirty="0" err="1"/>
              <a:t>lntussuception</a:t>
            </a:r>
            <a:endParaRPr lang="en-US" dirty="0"/>
          </a:p>
          <a:p>
            <a:pPr marL="0" indent="0" algn="l" rtl="0">
              <a:buNone/>
            </a:pPr>
            <a:r>
              <a:rPr lang="en-US" dirty="0"/>
              <a:t> there is a gangrenous bowel segment</a:t>
            </a:r>
          </a:p>
          <a:p>
            <a:pPr marL="0" indent="0" algn="l" rtl="0">
              <a:buNone/>
            </a:pPr>
            <a:r>
              <a:rPr lang="en-US" dirty="0"/>
              <a:t> presence of a leading point.</a:t>
            </a:r>
          </a:p>
          <a:p>
            <a:pPr marL="0" indent="0" algn="l" rtl="0">
              <a:buNone/>
            </a:pPr>
            <a:r>
              <a:rPr lang="en-US" dirty="0"/>
              <a:t>o Prognosis</a:t>
            </a:r>
          </a:p>
          <a:p>
            <a:pPr marL="0" indent="0" algn="l" rtl="0">
              <a:buNone/>
            </a:pPr>
            <a:r>
              <a:rPr lang="en-US" dirty="0"/>
              <a:t> In infants: Excellent</a:t>
            </a:r>
          </a:p>
          <a:p>
            <a:pPr marL="0" indent="0" algn="l" rtl="0">
              <a:buNone/>
            </a:pPr>
            <a:r>
              <a:rPr lang="en-US" dirty="0"/>
              <a:t> Older age: depends on the underlying pathology.</a:t>
            </a:r>
          </a:p>
        </p:txBody>
      </p:sp>
    </p:spTree>
    <p:extLst>
      <p:ext uri="{BB962C8B-B14F-4D97-AF65-F5344CB8AC3E}">
        <p14:creationId xmlns:p14="http://schemas.microsoft.com/office/powerpoint/2010/main" val="85875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Necrotizing </a:t>
            </a:r>
            <a:r>
              <a:rPr lang="en-US" b="1" dirty="0" err="1" smtClean="0"/>
              <a:t>Enterocolitis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2" y="1600203"/>
            <a:ext cx="8229600" cy="5029197"/>
          </a:xfrm>
        </p:spPr>
        <p:txBody>
          <a:bodyPr>
            <a:normAutofit fontScale="85000" lnSpcReduction="10000"/>
          </a:bodyPr>
          <a:lstStyle/>
          <a:p>
            <a:pPr algn="l" rtl="0"/>
            <a:r>
              <a:rPr lang="en-US" dirty="0" smtClean="0"/>
              <a:t>Disorder </a:t>
            </a:r>
            <a:r>
              <a:rPr lang="en-US" dirty="0" smtClean="0">
                <a:solidFill>
                  <a:srgbClr val="FF0000"/>
                </a:solidFill>
              </a:rPr>
              <a:t>involving inflammation and ischemic necrosis of intestinal walls. ( progressive disease ) </a:t>
            </a:r>
          </a:p>
          <a:p>
            <a:pPr algn="l" rtl="0"/>
            <a:r>
              <a:rPr lang="en-US" dirty="0" smtClean="0"/>
              <a:t>NEC may involve single or multiple segments of the intestine, </a:t>
            </a:r>
            <a:r>
              <a:rPr lang="en-US" dirty="0" smtClean="0">
                <a:solidFill>
                  <a:srgbClr val="FF0000"/>
                </a:solidFill>
              </a:rPr>
              <a:t>most commonly </a:t>
            </a:r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terminal ileum, followed by the colon</a:t>
            </a:r>
          </a:p>
          <a:p>
            <a:pPr algn="l" rtl="0"/>
            <a:r>
              <a:rPr lang="en-US" dirty="0" smtClean="0"/>
              <a:t> Necrotizing </a:t>
            </a:r>
            <a:r>
              <a:rPr lang="en-US" dirty="0" err="1" smtClean="0"/>
              <a:t>enterocolitis</a:t>
            </a:r>
            <a:r>
              <a:rPr lang="en-US" dirty="0" smtClean="0"/>
              <a:t> (NEC) is the </a:t>
            </a:r>
            <a:r>
              <a:rPr lang="en-US" dirty="0" smtClean="0">
                <a:solidFill>
                  <a:srgbClr val="FF0000"/>
                </a:solidFill>
              </a:rPr>
              <a:t>most frequent and lethal gastrointestinal disorder affecting the intestine of the stressed, preterm neonate. </a:t>
            </a:r>
          </a:p>
          <a:p>
            <a:pPr algn="l" rtl="0"/>
            <a:r>
              <a:rPr lang="en-US" dirty="0" smtClean="0"/>
              <a:t> Over </a:t>
            </a:r>
            <a:r>
              <a:rPr lang="en-US" dirty="0" smtClean="0">
                <a:solidFill>
                  <a:srgbClr val="FF0000"/>
                </a:solidFill>
              </a:rPr>
              <a:t>25,000 </a:t>
            </a:r>
            <a:r>
              <a:rPr lang="en-US" dirty="0" smtClean="0"/>
              <a:t>cases of NEC are reported </a:t>
            </a:r>
            <a:r>
              <a:rPr lang="en-US" dirty="0" smtClean="0">
                <a:solidFill>
                  <a:srgbClr val="FF0000"/>
                </a:solidFill>
              </a:rPr>
              <a:t>annually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The overall mortality ranges between </a:t>
            </a:r>
            <a:r>
              <a:rPr lang="en-US" dirty="0" smtClean="0">
                <a:solidFill>
                  <a:srgbClr val="FF0000"/>
                </a:solidFill>
              </a:rPr>
              <a:t>10% and 50% (inversely related to gestational age and birth weight).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Males = Females</a:t>
            </a:r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83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764704"/>
            <a:ext cx="7067128" cy="187424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/>
              <a:t>Multiple risk factors have been associated with the development of NEC.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268760"/>
            <a:ext cx="7498080" cy="4800600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Prematurity</a:t>
            </a:r>
          </a:p>
          <a:p>
            <a:pPr algn="l" rtl="0"/>
            <a:r>
              <a:rPr lang="en-US" dirty="0" smtClean="0"/>
              <a:t>VLBW Infants</a:t>
            </a:r>
          </a:p>
          <a:p>
            <a:pPr algn="l" rtl="0"/>
            <a:r>
              <a:rPr lang="en-US" dirty="0" smtClean="0"/>
              <a:t>Enteral Feeding</a:t>
            </a:r>
          </a:p>
          <a:p>
            <a:pPr algn="l" rtl="0"/>
            <a:r>
              <a:rPr lang="en-US" dirty="0" smtClean="0"/>
              <a:t>Bacterial overgrowth</a:t>
            </a:r>
          </a:p>
          <a:p>
            <a:pPr algn="l" rtl="0"/>
            <a:r>
              <a:rPr lang="en-US" dirty="0" err="1" smtClean="0"/>
              <a:t>Hyperosmolarity</a:t>
            </a:r>
            <a:r>
              <a:rPr lang="en-US" dirty="0" smtClean="0"/>
              <a:t> of solution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53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87" y="2144932"/>
            <a:ext cx="8064897" cy="42131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552" y="378530"/>
            <a:ext cx="900756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bell's criteria for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necrotising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enterocolitis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268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findings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647031"/>
            <a:ext cx="4735043" cy="4525963"/>
          </a:xfrm>
        </p:spPr>
        <p:txBody>
          <a:bodyPr>
            <a:normAutofit fontScale="92500" lnSpcReduction="20000"/>
          </a:bodyPr>
          <a:lstStyle/>
          <a:p>
            <a:pPr algn="l" rtl="0"/>
            <a:r>
              <a:rPr lang="en-US" dirty="0" smtClean="0"/>
              <a:t> Dull, dusky-colored, distended abdomen </a:t>
            </a:r>
          </a:p>
          <a:p>
            <a:pPr algn="l" rtl="0">
              <a:buNone/>
            </a:pPr>
            <a:r>
              <a:rPr lang="en-US" dirty="0" smtClean="0"/>
              <a:t>• Symptoms of sepsis (temp instability, poor perfusion,  lethargy) </a:t>
            </a:r>
          </a:p>
          <a:p>
            <a:pPr algn="l" rtl="0">
              <a:buNone/>
            </a:pPr>
            <a:r>
              <a:rPr lang="en-US" dirty="0" smtClean="0"/>
              <a:t>• Large, bilious residuals </a:t>
            </a:r>
          </a:p>
          <a:p>
            <a:pPr algn="l" rtl="0">
              <a:buNone/>
            </a:pPr>
            <a:r>
              <a:rPr lang="en-US" dirty="0" smtClean="0"/>
              <a:t>• Bloody stool </a:t>
            </a:r>
          </a:p>
          <a:p>
            <a:pPr algn="l" rtl="0">
              <a:buNone/>
            </a:pPr>
            <a:r>
              <a:rPr lang="en-US" dirty="0" smtClean="0"/>
              <a:t>• Hypoactive/absent bowel sounds </a:t>
            </a:r>
          </a:p>
          <a:p>
            <a:pPr algn="l" rtl="0">
              <a:buNone/>
            </a:pPr>
            <a:r>
              <a:rPr lang="en-US" dirty="0" smtClean="0"/>
              <a:t>• Abdominal tenderness</a:t>
            </a:r>
          </a:p>
          <a:p>
            <a:pPr algn="l" rtl="0"/>
            <a:endParaRPr lang="en-US" dirty="0"/>
          </a:p>
        </p:txBody>
      </p:sp>
      <p:pic>
        <p:nvPicPr>
          <p:cNvPr id="1026" name="Picture 2" descr="Image result for necrotizing enterocolit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9703" y="1371600"/>
            <a:ext cx="2215161" cy="50768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97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work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Labs</a:t>
            </a:r>
            <a:r>
              <a:rPr lang="en-US" dirty="0" smtClean="0"/>
              <a:t>:  Findings associated with NEC </a:t>
            </a:r>
          </a:p>
          <a:p>
            <a:pPr algn="l" rtl="0">
              <a:buNone/>
            </a:pPr>
            <a:r>
              <a:rPr lang="en-US" dirty="0" smtClean="0"/>
              <a:t>• </a:t>
            </a:r>
            <a:r>
              <a:rPr lang="en-US" dirty="0" smtClean="0">
                <a:solidFill>
                  <a:srgbClr val="FF0000"/>
                </a:solidFill>
              </a:rPr>
              <a:t>CBC</a:t>
            </a:r>
            <a:r>
              <a:rPr lang="en-US" dirty="0" smtClean="0"/>
              <a:t> – Thrombocytopenia – </a:t>
            </a:r>
            <a:r>
              <a:rPr lang="en-US" dirty="0" err="1" smtClean="0"/>
              <a:t>Neutropenia</a:t>
            </a:r>
            <a:r>
              <a:rPr lang="en-US" dirty="0" smtClean="0"/>
              <a:t> (&lt;1500/</a:t>
            </a:r>
            <a:r>
              <a:rPr lang="en-US" dirty="0" err="1" smtClean="0"/>
              <a:t>microL</a:t>
            </a:r>
            <a:r>
              <a:rPr lang="en-US" dirty="0" smtClean="0"/>
              <a:t>) –poor prognosis </a:t>
            </a:r>
          </a:p>
          <a:p>
            <a:pPr algn="l" rtl="0">
              <a:buNone/>
            </a:pPr>
            <a:r>
              <a:rPr lang="en-US" dirty="0" smtClean="0"/>
              <a:t>• </a:t>
            </a:r>
            <a:r>
              <a:rPr lang="en-US" dirty="0" smtClean="0">
                <a:solidFill>
                  <a:srgbClr val="FF0000"/>
                </a:solidFill>
              </a:rPr>
              <a:t>DIC panel </a:t>
            </a:r>
            <a:r>
              <a:rPr lang="en-US" dirty="0" smtClean="0"/>
              <a:t>(PT/INR, PTT, Fibrinogen, D-</a:t>
            </a:r>
            <a:r>
              <a:rPr lang="en-US" dirty="0" err="1" smtClean="0"/>
              <a:t>dimer</a:t>
            </a:r>
            <a:r>
              <a:rPr lang="en-US" dirty="0" smtClean="0"/>
              <a:t>) </a:t>
            </a:r>
          </a:p>
          <a:p>
            <a:pPr algn="l" rtl="0">
              <a:buNone/>
            </a:pPr>
            <a:r>
              <a:rPr lang="en-US" dirty="0" smtClean="0"/>
              <a:t>– Elevated PT/INR, PTT, D-</a:t>
            </a:r>
            <a:r>
              <a:rPr lang="en-US" dirty="0" err="1" smtClean="0"/>
              <a:t>dimer</a:t>
            </a:r>
            <a:r>
              <a:rPr lang="en-US" dirty="0" smtClean="0"/>
              <a:t> </a:t>
            </a:r>
          </a:p>
          <a:p>
            <a:pPr algn="l" rtl="0">
              <a:buNone/>
            </a:pPr>
            <a:r>
              <a:rPr lang="en-US" dirty="0" smtClean="0"/>
              <a:t>– Decreased Fibrinogen </a:t>
            </a:r>
          </a:p>
          <a:p>
            <a:pPr algn="l" rtl="0">
              <a:buNone/>
            </a:pPr>
            <a:r>
              <a:rPr lang="en-US" dirty="0" smtClean="0"/>
              <a:t>• </a:t>
            </a:r>
            <a:r>
              <a:rPr lang="en-US" dirty="0" smtClean="0">
                <a:solidFill>
                  <a:srgbClr val="FF0000"/>
                </a:solidFill>
              </a:rPr>
              <a:t>BMP</a:t>
            </a:r>
            <a:r>
              <a:rPr lang="en-US" dirty="0" smtClean="0"/>
              <a:t> (may have values similar to those found in sepsis) </a:t>
            </a:r>
          </a:p>
          <a:p>
            <a:pPr algn="l" rtl="0">
              <a:buNone/>
            </a:pPr>
            <a:r>
              <a:rPr lang="en-US" dirty="0" smtClean="0"/>
              <a:t>– </a:t>
            </a:r>
            <a:r>
              <a:rPr lang="en-US" dirty="0" err="1" smtClean="0"/>
              <a:t>Hyponatremia</a:t>
            </a:r>
            <a:r>
              <a:rPr lang="en-US" dirty="0" smtClean="0"/>
              <a:t> (&lt;130) </a:t>
            </a:r>
          </a:p>
          <a:p>
            <a:pPr algn="l" rtl="0">
              <a:buNone/>
            </a:pPr>
            <a:r>
              <a:rPr lang="en-US" dirty="0" smtClean="0"/>
              <a:t>– Hyperglycemia </a:t>
            </a:r>
          </a:p>
          <a:p>
            <a:pPr algn="l" rtl="0">
              <a:buNone/>
            </a:pPr>
            <a:r>
              <a:rPr lang="en-US" dirty="0" smtClean="0"/>
              <a:t>– </a:t>
            </a:r>
            <a:r>
              <a:rPr lang="en-US" dirty="0" err="1" smtClean="0"/>
              <a:t>Hyperkalemia</a:t>
            </a:r>
            <a:r>
              <a:rPr lang="en-US" dirty="0" smtClean="0"/>
              <a:t> </a:t>
            </a:r>
          </a:p>
          <a:p>
            <a:pPr algn="l" rtl="0">
              <a:buNone/>
            </a:pPr>
            <a:r>
              <a:rPr lang="en-US" dirty="0" smtClean="0"/>
              <a:t>• </a:t>
            </a:r>
            <a:r>
              <a:rPr lang="en-US" dirty="0" smtClean="0">
                <a:solidFill>
                  <a:srgbClr val="FF0000"/>
                </a:solidFill>
              </a:rPr>
              <a:t>Blood gas – Metabolic acidosis</a:t>
            </a:r>
          </a:p>
          <a:p>
            <a:pPr algn="l" rtl="0">
              <a:buNone/>
            </a:pPr>
            <a:r>
              <a:rPr lang="en-US" dirty="0" smtClean="0"/>
              <a:t> • </a:t>
            </a:r>
            <a:r>
              <a:rPr lang="en-US" dirty="0" smtClean="0">
                <a:solidFill>
                  <a:srgbClr val="FF0000"/>
                </a:solidFill>
              </a:rPr>
              <a:t>Blood culture </a:t>
            </a:r>
          </a:p>
          <a:p>
            <a:pPr algn="l" rtl="0">
              <a:buNone/>
            </a:pPr>
            <a:r>
              <a:rPr lang="en-US" dirty="0" smtClean="0"/>
              <a:t>• </a:t>
            </a:r>
            <a:r>
              <a:rPr lang="en-US" dirty="0" smtClean="0">
                <a:solidFill>
                  <a:srgbClr val="FF0000"/>
                </a:solidFill>
              </a:rPr>
              <a:t>Fecal occult blood test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80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718587"/>
            <a:ext cx="4070494" cy="4525963"/>
          </a:xfrm>
        </p:spPr>
        <p:txBody>
          <a:bodyPr>
            <a:normAutofit fontScale="77500" lnSpcReduction="20000"/>
          </a:bodyPr>
          <a:lstStyle/>
          <a:p>
            <a:pPr algn="l" rtl="0"/>
            <a:r>
              <a:rPr lang="en-US" sz="2400" dirty="0" smtClean="0"/>
              <a:t>Abdominal radiography</a:t>
            </a:r>
          </a:p>
          <a:p>
            <a:pPr algn="l" rtl="0"/>
            <a:r>
              <a:rPr lang="en-US" sz="2400" dirty="0" smtClean="0"/>
              <a:t>The mainstay of diagnostic imaging</a:t>
            </a:r>
          </a:p>
          <a:p>
            <a:pPr algn="l" rtl="0"/>
            <a:r>
              <a:rPr lang="en-US" sz="2400" dirty="0" smtClean="0"/>
              <a:t>An AP and a left lateral </a:t>
            </a:r>
            <a:r>
              <a:rPr lang="en-US" sz="2400" dirty="0" err="1" smtClean="0"/>
              <a:t>decubitus</a:t>
            </a:r>
            <a:r>
              <a:rPr lang="en-US" sz="2400" dirty="0" smtClean="0"/>
              <a:t> view are essential for initial evaluation</a:t>
            </a:r>
          </a:p>
          <a:p>
            <a:pPr algn="l" rtl="0"/>
            <a:r>
              <a:rPr lang="en-US" sz="2400" dirty="0" smtClean="0"/>
              <a:t>Should be performed serially at 6-hour or greater intervals, depending on presentation acuity and clinical course, to assess disease progression</a:t>
            </a:r>
          </a:p>
          <a:p>
            <a:pPr algn="l" rtl="0"/>
            <a:r>
              <a:rPr lang="en-US" sz="2400" dirty="0" smtClean="0"/>
              <a:t>If the infant does not tolerate being moved and pneumoperitoneum is suspected, a supine cross-table lateral view is substituted.</a:t>
            </a:r>
          </a:p>
          <a:p>
            <a:pPr algn="l" rtl="0">
              <a:buFont typeface="Arial"/>
              <a:buChar char="•"/>
            </a:pPr>
            <a:r>
              <a:rPr lang="en-US" dirty="0" err="1" smtClean="0">
                <a:solidFill>
                  <a:srgbClr val="FF0000"/>
                </a:solidFill>
                <a:latin typeface="proxima_nova_rgregular"/>
              </a:rPr>
              <a:t>Pneumatosis</a:t>
            </a:r>
            <a:r>
              <a:rPr lang="en-US" dirty="0" smtClean="0">
                <a:solidFill>
                  <a:srgbClr val="FF0000"/>
                </a:solidFill>
                <a:latin typeface="proxima_nova_rgregular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proxima_nova_rgregular"/>
              </a:rPr>
              <a:t>intestinalis</a:t>
            </a:r>
            <a:r>
              <a:rPr lang="en-US" dirty="0" smtClean="0">
                <a:solidFill>
                  <a:srgbClr val="FF0000"/>
                </a:solidFill>
                <a:latin typeface="proxima_nova_rgregular"/>
              </a:rPr>
              <a:t> </a:t>
            </a:r>
            <a:r>
              <a:rPr lang="en-US" dirty="0" smtClean="0">
                <a:solidFill>
                  <a:srgbClr val="2A2A2A"/>
                </a:solidFill>
                <a:latin typeface="proxima_nova_rgregular"/>
              </a:rPr>
              <a:t>– </a:t>
            </a:r>
            <a:r>
              <a:rPr lang="en-US" dirty="0" err="1" smtClean="0">
                <a:solidFill>
                  <a:srgbClr val="2A2A2A"/>
                </a:solidFill>
                <a:latin typeface="proxima_nova_rgregular"/>
              </a:rPr>
              <a:t>Pathognomic</a:t>
            </a:r>
            <a:r>
              <a:rPr lang="en-US" dirty="0" smtClean="0">
                <a:solidFill>
                  <a:srgbClr val="2A2A2A"/>
                </a:solidFill>
                <a:latin typeface="proxima_nova_rgregular"/>
              </a:rPr>
              <a:t> of NEC</a:t>
            </a:r>
          </a:p>
        </p:txBody>
      </p:sp>
      <p:pic>
        <p:nvPicPr>
          <p:cNvPr id="34818" name="Picture 2" descr="Image result for pneumatosis intestinal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6211219" y="1752600"/>
            <a:ext cx="2053897" cy="47312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584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Medical management (10-14 days)</a:t>
            </a:r>
            <a:r>
              <a:rPr lang="en-US" dirty="0" smtClean="0"/>
              <a:t> </a:t>
            </a:r>
          </a:p>
          <a:p>
            <a:pPr algn="l" rtl="0"/>
            <a:r>
              <a:rPr lang="en-US" dirty="0" smtClean="0"/>
              <a:t> Make NPO, start on IVF (consider TPN). </a:t>
            </a:r>
          </a:p>
          <a:p>
            <a:pPr algn="l" rtl="0">
              <a:buNone/>
            </a:pPr>
            <a:r>
              <a:rPr lang="en-US" dirty="0" smtClean="0"/>
              <a:t>• Insertion of </a:t>
            </a:r>
            <a:r>
              <a:rPr lang="en-US" dirty="0" err="1" smtClean="0"/>
              <a:t>nasogastric</a:t>
            </a:r>
            <a:r>
              <a:rPr lang="en-US" dirty="0" smtClean="0"/>
              <a:t> tube to suction for decompression </a:t>
            </a:r>
          </a:p>
          <a:p>
            <a:pPr algn="l" rtl="0">
              <a:buNone/>
            </a:pPr>
            <a:r>
              <a:rPr lang="en-US" dirty="0" smtClean="0"/>
              <a:t>• Empiric antibiotics – </a:t>
            </a:r>
            <a:r>
              <a:rPr lang="en-US" dirty="0" err="1" smtClean="0"/>
              <a:t>Ampicillin</a:t>
            </a:r>
            <a:r>
              <a:rPr lang="en-US" dirty="0" smtClean="0"/>
              <a:t>, </a:t>
            </a:r>
            <a:r>
              <a:rPr lang="en-US" dirty="0" err="1" smtClean="0"/>
              <a:t>gentamicin</a:t>
            </a:r>
            <a:r>
              <a:rPr lang="en-US" dirty="0" smtClean="0"/>
              <a:t> – </a:t>
            </a:r>
            <a:r>
              <a:rPr lang="en-US" dirty="0" err="1" smtClean="0"/>
              <a:t>Clindamycin</a:t>
            </a:r>
            <a:r>
              <a:rPr lang="en-US" dirty="0" smtClean="0"/>
              <a:t> and/or </a:t>
            </a:r>
            <a:r>
              <a:rPr lang="en-US" dirty="0" err="1" smtClean="0"/>
              <a:t>flagyl</a:t>
            </a:r>
            <a:r>
              <a:rPr lang="en-US" dirty="0" smtClean="0"/>
              <a:t> are often added for severe cases </a:t>
            </a:r>
          </a:p>
          <a:p>
            <a:pPr algn="l" rtl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Cardiovasculatory</a:t>
            </a:r>
            <a:r>
              <a:rPr lang="en-US" dirty="0" smtClean="0"/>
              <a:t>/pulmonary support as needed </a:t>
            </a:r>
          </a:p>
          <a:p>
            <a:pPr algn="l" rtl="0">
              <a:buNone/>
            </a:pPr>
            <a:r>
              <a:rPr lang="en-US" dirty="0" smtClean="0"/>
              <a:t>• Pediatric surgery consultation </a:t>
            </a:r>
          </a:p>
          <a:p>
            <a:pPr algn="l" rtl="0">
              <a:buNone/>
            </a:pPr>
            <a:r>
              <a:rPr lang="en-US" dirty="0" smtClean="0"/>
              <a:t>• Lab/radiologic monitoring: </a:t>
            </a:r>
          </a:p>
          <a:p>
            <a:pPr algn="l" rtl="0">
              <a:buNone/>
            </a:pPr>
            <a:r>
              <a:rPr lang="en-US" dirty="0" smtClean="0"/>
              <a:t> – Q6-8 hours while patient remains acutely ill </a:t>
            </a:r>
          </a:p>
          <a:p>
            <a:pPr algn="l" rtl="0">
              <a:buNone/>
            </a:pPr>
            <a:r>
              <a:rPr lang="en-US" dirty="0" smtClean="0"/>
              <a:t>• Check urine output every 1-2 hours – If low, give 10-20ml/kg/hr NS</a:t>
            </a:r>
          </a:p>
        </p:txBody>
      </p:sp>
    </p:spTree>
    <p:extLst>
      <p:ext uri="{BB962C8B-B14F-4D97-AF65-F5344CB8AC3E}">
        <p14:creationId xmlns:p14="http://schemas.microsoft.com/office/powerpoint/2010/main" val="99216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Surgical management </a:t>
            </a:r>
          </a:p>
          <a:p>
            <a:pPr algn="l">
              <a:buNone/>
            </a:pPr>
            <a:r>
              <a:rPr lang="en-US" dirty="0" smtClean="0"/>
              <a:t>• </a:t>
            </a:r>
            <a:r>
              <a:rPr lang="en-US" dirty="0" smtClean="0">
                <a:solidFill>
                  <a:srgbClr val="FF0000"/>
                </a:solidFill>
              </a:rPr>
              <a:t>Absolute indication for surgery </a:t>
            </a:r>
          </a:p>
          <a:p>
            <a:pPr algn="l">
              <a:buNone/>
            </a:pPr>
            <a:r>
              <a:rPr lang="en-US" dirty="0" smtClean="0"/>
              <a:t>– </a:t>
            </a:r>
            <a:r>
              <a:rPr lang="en-US" dirty="0" err="1" smtClean="0"/>
              <a:t>Pneumoperitoneum</a:t>
            </a:r>
            <a:r>
              <a:rPr lang="en-US" dirty="0" smtClean="0"/>
              <a:t> </a:t>
            </a:r>
          </a:p>
          <a:p>
            <a:pPr algn="l">
              <a:buNone/>
            </a:pPr>
            <a:r>
              <a:rPr lang="en-US" dirty="0" smtClean="0">
                <a:solidFill>
                  <a:srgbClr val="FF0000"/>
                </a:solidFill>
              </a:rPr>
              <a:t>• Relative indication for surgery </a:t>
            </a:r>
          </a:p>
          <a:p>
            <a:pPr algn="l">
              <a:buNone/>
            </a:pPr>
            <a:r>
              <a:rPr lang="en-US" dirty="0" smtClean="0"/>
              <a:t>– failure to improve </a:t>
            </a:r>
          </a:p>
          <a:p>
            <a:pPr algn="l">
              <a:buNone/>
            </a:pPr>
            <a:r>
              <a:rPr lang="en-US" dirty="0" smtClean="0"/>
              <a:t>– progressive thrombocytopenia </a:t>
            </a:r>
          </a:p>
          <a:p>
            <a:pPr algn="l">
              <a:buNone/>
            </a:pPr>
            <a:r>
              <a:rPr lang="en-US" dirty="0" smtClean="0"/>
              <a:t>– Portal vein gas </a:t>
            </a:r>
          </a:p>
          <a:p>
            <a:pPr algn="l">
              <a:buNone/>
            </a:pPr>
            <a:r>
              <a:rPr lang="en-US" dirty="0" smtClean="0"/>
              <a:t>– Severe peritonitis </a:t>
            </a:r>
          </a:p>
          <a:p>
            <a:pPr algn="l">
              <a:buNone/>
            </a:pPr>
            <a:r>
              <a:rPr lang="en-US" dirty="0" smtClean="0">
                <a:solidFill>
                  <a:srgbClr val="FF0000"/>
                </a:solidFill>
              </a:rPr>
              <a:t>• Surgical intervention </a:t>
            </a:r>
          </a:p>
          <a:p>
            <a:pPr algn="l">
              <a:buNone/>
            </a:pPr>
            <a:r>
              <a:rPr lang="en-US" dirty="0" smtClean="0"/>
              <a:t>– Peritoneal drainage </a:t>
            </a:r>
          </a:p>
          <a:p>
            <a:pPr algn="l">
              <a:buNone/>
            </a:pPr>
            <a:r>
              <a:rPr lang="en-US" dirty="0" smtClean="0"/>
              <a:t>– </a:t>
            </a:r>
            <a:r>
              <a:rPr lang="en-US" dirty="0" err="1" smtClean="0"/>
              <a:t>Laparotomy</a:t>
            </a:r>
            <a:r>
              <a:rPr lang="en-US" dirty="0" smtClean="0"/>
              <a:t> with resection of affected bowel.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63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Prognosis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 rtl="0"/>
            <a:r>
              <a:rPr lang="en-US" dirty="0" smtClean="0"/>
              <a:t>With aggressive treatment and earlier diagnosis, 70-80% of infants survive.  </a:t>
            </a:r>
          </a:p>
          <a:p>
            <a:pPr algn="l" rtl="0">
              <a:buNone/>
            </a:pPr>
            <a:r>
              <a:rPr lang="en-US" dirty="0" smtClean="0"/>
              <a:t>• </a:t>
            </a:r>
            <a:r>
              <a:rPr lang="en-US" dirty="0" smtClean="0">
                <a:solidFill>
                  <a:srgbClr val="FF0000"/>
                </a:solidFill>
              </a:rPr>
              <a:t>Infants requiring surgical intervention have a higher mortality rate</a:t>
            </a:r>
            <a:r>
              <a:rPr lang="en-US" dirty="0" smtClean="0"/>
              <a:t> </a:t>
            </a:r>
          </a:p>
          <a:p>
            <a:pPr algn="l" rtl="0">
              <a:buNone/>
            </a:pPr>
            <a:r>
              <a:rPr lang="en-US" dirty="0" smtClean="0"/>
              <a:t>• About half of survivors have no long-term </a:t>
            </a:r>
            <a:r>
              <a:rPr lang="en-US" dirty="0" err="1" smtClean="0"/>
              <a:t>sequelae</a:t>
            </a:r>
            <a:r>
              <a:rPr lang="en-US" dirty="0" smtClean="0"/>
              <a:t>.  </a:t>
            </a:r>
          </a:p>
          <a:p>
            <a:pPr algn="l" rtl="0">
              <a:buNone/>
            </a:pPr>
            <a:r>
              <a:rPr lang="en-US" dirty="0" smtClean="0"/>
              <a:t>• Long term </a:t>
            </a:r>
            <a:r>
              <a:rPr lang="en-US" dirty="0" err="1" smtClean="0"/>
              <a:t>sequelae</a:t>
            </a:r>
            <a:r>
              <a:rPr lang="en-US" dirty="0" smtClean="0"/>
              <a:t>:</a:t>
            </a:r>
          </a:p>
          <a:p>
            <a:pPr algn="l" rtl="0">
              <a:buNone/>
            </a:pPr>
            <a:r>
              <a:rPr lang="en-US" dirty="0" smtClean="0"/>
              <a:t> – Stunted growth </a:t>
            </a:r>
          </a:p>
          <a:p>
            <a:pPr algn="l" rtl="0">
              <a:buNone/>
            </a:pPr>
            <a:r>
              <a:rPr lang="en-US" dirty="0" smtClean="0"/>
              <a:t>– Short gut syndrome / intestinal adhesions (in patients requiring extensive resection.</a:t>
            </a:r>
          </a:p>
          <a:p>
            <a:pPr algn="l" rtl="0">
              <a:buNone/>
            </a:pPr>
            <a:r>
              <a:rPr lang="en-US" dirty="0" smtClean="0"/>
              <a:t> – ELBW and infants with extreme prematurity may also have developmental delay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00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Image result for thank yo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5323" y="2133600"/>
            <a:ext cx="4319564" cy="22955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061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5A2C3EA143B94CBF91E80CA0F4158B" ma:contentTypeVersion="2" ma:contentTypeDescription="Create a new document." ma:contentTypeScope="" ma:versionID="5e81774b972496b911b257f02f5002f2">
  <xsd:schema xmlns:xsd="http://www.w3.org/2001/XMLSchema" xmlns:xs="http://www.w3.org/2001/XMLSchema" xmlns:p="http://schemas.microsoft.com/office/2006/metadata/properties" xmlns:ns2="00519882-8408-4ea6-8e43-94a0a53f4e3e" targetNamespace="http://schemas.microsoft.com/office/2006/metadata/properties" ma:root="true" ma:fieldsID="43222c86ce3c05bb2a42b763f4d644cb" ns2:_="">
    <xsd:import namespace="00519882-8408-4ea6-8e43-94a0a53f4e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519882-8408-4ea6-8e43-94a0a53f4e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5352AEC-CC16-4D59-A16A-1A6253E635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519882-8408-4ea6-8e43-94a0a53f4e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833FAC-10AB-46E4-A4D4-F37D74253A6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69079E-A0F2-4C3E-9A3F-09517ED187C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1223</Words>
  <Application>Microsoft Office PowerPoint</Application>
  <PresentationFormat>On-screen Show (4:3)</PresentationFormat>
  <Paragraphs>185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Arial</vt:lpstr>
      <vt:lpstr>Britannic Bold</vt:lpstr>
      <vt:lpstr>Calibri</vt:lpstr>
      <vt:lpstr>Gill Sans MT</vt:lpstr>
      <vt:lpstr>Majalla UI</vt:lpstr>
      <vt:lpstr>proxima_nova_rgregular</vt:lpstr>
      <vt:lpstr>Roboto Slab</vt:lpstr>
      <vt:lpstr>华文中宋</vt:lpstr>
      <vt:lpstr>Verdana</vt:lpstr>
      <vt:lpstr>Wingdings 2</vt:lpstr>
      <vt:lpstr>32_Office Theme</vt:lpstr>
      <vt:lpstr>Solstice</vt:lpstr>
      <vt:lpstr>PEDIATRIC SURGICAL EMERGENCIES   </vt:lpstr>
      <vt:lpstr>PowerPoint Presentation</vt:lpstr>
      <vt:lpstr>Acute Scrotum </vt:lpstr>
      <vt:lpstr>Torsion of the testis</vt:lpstr>
      <vt:lpstr>PowerPoint Presentation</vt:lpstr>
      <vt:lpstr>PowerPoint Presentation</vt:lpstr>
      <vt:lpstr>PowerPoint Presentation</vt:lpstr>
      <vt:lpstr>PowerPoint Presentation</vt:lpstr>
      <vt:lpstr>Epididymo-orchitis inflammation of epididymis &amp; Testis due to infection or trauma ( Chlamydia trachomatis and Neisseria gonorrhoeae  ) </vt:lpstr>
      <vt:lpstr>Intussusception</vt:lpstr>
      <vt:lpstr>PowerPoint Presentation</vt:lpstr>
      <vt:lpstr>Presentation</vt:lpstr>
      <vt:lpstr>PowerPoint Presentation</vt:lpstr>
      <vt:lpstr>PowerPoint Presentation</vt:lpstr>
      <vt:lpstr>PowerPoint Presentation</vt:lpstr>
      <vt:lpstr>MANAGEMENT </vt:lpstr>
      <vt:lpstr>Operative:</vt:lpstr>
      <vt:lpstr>Necrotizing Enterocolitis</vt:lpstr>
      <vt:lpstr>Multiple risk factors have been associated with the development of NEC.</vt:lpstr>
      <vt:lpstr>PowerPoint Presentation</vt:lpstr>
      <vt:lpstr>Clinical findings </vt:lpstr>
      <vt:lpstr>Initial work up</vt:lpstr>
      <vt:lpstr>PowerPoint Presentation</vt:lpstr>
      <vt:lpstr>PowerPoint Presentation</vt:lpstr>
      <vt:lpstr>PowerPoint Presentation</vt:lpstr>
      <vt:lpstr> Prognosis </vt:lpstr>
      <vt:lpstr>PowerPoint Presentation</vt:lpstr>
    </vt:vector>
  </TitlesOfParts>
  <Company>LARA PC 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PEDIATRIC SURGICAL EMERGENCIES</dc:title>
  <dc:creator>ICDL User</dc:creator>
  <cp:lastModifiedBy>user</cp:lastModifiedBy>
  <cp:revision>50</cp:revision>
  <dcterms:created xsi:type="dcterms:W3CDTF">2019-10-15T15:10:46Z</dcterms:created>
  <dcterms:modified xsi:type="dcterms:W3CDTF">2021-07-28T21:47:39Z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0x010100345A2C3EA143B94CBF91E80CA0F4158B</vt:lpwstr>
  </property>
</Properties>
</file>